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256" r:id="rId2"/>
    <p:sldId id="323" r:id="rId3"/>
    <p:sldId id="284" r:id="rId4"/>
    <p:sldId id="286" r:id="rId5"/>
    <p:sldId id="285" r:id="rId6"/>
    <p:sldId id="281" r:id="rId7"/>
    <p:sldId id="262" r:id="rId8"/>
    <p:sldId id="266" r:id="rId9"/>
    <p:sldId id="289" r:id="rId10"/>
    <p:sldId id="290" r:id="rId11"/>
    <p:sldId id="322" r:id="rId12"/>
    <p:sldId id="292" r:id="rId13"/>
    <p:sldId id="318" r:id="rId14"/>
    <p:sldId id="319" r:id="rId15"/>
    <p:sldId id="320" r:id="rId16"/>
    <p:sldId id="291" r:id="rId17"/>
    <p:sldId id="321" r:id="rId18"/>
    <p:sldId id="316" r:id="rId19"/>
    <p:sldId id="317" r:id="rId20"/>
    <p:sldId id="325" r:id="rId21"/>
    <p:sldId id="258" r:id="rId22"/>
    <p:sldId id="259" r:id="rId23"/>
    <p:sldId id="260" r:id="rId24"/>
    <p:sldId id="288" r:id="rId25"/>
    <p:sldId id="324" r:id="rId26"/>
    <p:sldId id="268" r:id="rId27"/>
    <p:sldId id="326" r:id="rId28"/>
    <p:sldId id="333" r:id="rId29"/>
    <p:sldId id="294" r:id="rId30"/>
    <p:sldId id="295" r:id="rId31"/>
    <p:sldId id="311" r:id="rId32"/>
    <p:sldId id="296" r:id="rId33"/>
    <p:sldId id="313" r:id="rId34"/>
    <p:sldId id="312" r:id="rId35"/>
    <p:sldId id="298" r:id="rId36"/>
    <p:sldId id="315" r:id="rId37"/>
    <p:sldId id="337" r:id="rId38"/>
    <p:sldId id="338" r:id="rId39"/>
    <p:sldId id="339" r:id="rId40"/>
    <p:sldId id="340" r:id="rId41"/>
    <p:sldId id="341" r:id="rId42"/>
    <p:sldId id="299" r:id="rId43"/>
    <p:sldId id="310" r:id="rId44"/>
    <p:sldId id="327" r:id="rId45"/>
    <p:sldId id="301" r:id="rId46"/>
    <p:sldId id="300" r:id="rId47"/>
    <p:sldId id="302" r:id="rId48"/>
    <p:sldId id="331" r:id="rId49"/>
    <p:sldId id="332" r:id="rId50"/>
    <p:sldId id="304" r:id="rId51"/>
    <p:sldId id="305" r:id="rId52"/>
    <p:sldId id="329" r:id="rId53"/>
    <p:sldId id="307" r:id="rId54"/>
    <p:sldId id="309" r:id="rId55"/>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30" autoAdjust="0"/>
  </p:normalViewPr>
  <p:slideViewPr>
    <p:cSldViewPr snapToGrid="0" snapToObjects="1">
      <p:cViewPr varScale="1">
        <p:scale>
          <a:sx n="102" d="100"/>
          <a:sy n="102" d="100"/>
        </p:scale>
        <p:origin x="-1088"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DE772D-A9FE-B540-B13E-5A2262FD5663}" type="datetimeFigureOut">
              <a:rPr kumimoji="1" lang="ja-JP" altLang="en-US" smtClean="0"/>
              <a:t>2014/03/06</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44C7E1-A275-CE49-98BB-739C64C39DEF}" type="slidenum">
              <a:rPr kumimoji="1" lang="ja-JP" altLang="en-US" smtClean="0"/>
              <a:t>‹#›</a:t>
            </a:fld>
            <a:endParaRPr kumimoji="1" lang="ja-JP" altLang="en-US"/>
          </a:p>
        </p:txBody>
      </p:sp>
    </p:spTree>
    <p:extLst>
      <p:ext uri="{BB962C8B-B14F-4D97-AF65-F5344CB8AC3E}">
        <p14:creationId xmlns:p14="http://schemas.microsoft.com/office/powerpoint/2010/main" val="17069719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06636A-E132-0841-AAF1-B492431F7BDA}" type="datetimeFigureOut">
              <a:rPr kumimoji="1" lang="ja-JP" altLang="en-US" smtClean="0"/>
              <a:t>2014/03/05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232704-858B-D449-AE7C-E8A4440484C3}" type="slidenum">
              <a:rPr kumimoji="1" lang="ja-JP" altLang="en-US" smtClean="0"/>
              <a:t>‹#›</a:t>
            </a:fld>
            <a:endParaRPr kumimoji="1" lang="ja-JP" altLang="en-US"/>
          </a:p>
        </p:txBody>
      </p:sp>
    </p:spTree>
    <p:extLst>
      <p:ext uri="{BB962C8B-B14F-4D97-AF65-F5344CB8AC3E}">
        <p14:creationId xmlns:p14="http://schemas.microsoft.com/office/powerpoint/2010/main" val="31900421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多く訪問されるページは価値が高い</a:t>
            </a:r>
            <a:endParaRPr kumimoji="1" lang="en-US" altLang="ja-JP" dirty="0" smtClean="0"/>
          </a:p>
          <a:p>
            <a:r>
              <a:rPr kumimoji="1" lang="ja-JP" altLang="en-US" dirty="0" smtClean="0"/>
              <a:t>どのような内容かを要約することで個別化広告につながる</a:t>
            </a:r>
            <a:endParaRPr kumimoji="1" lang="ja-JP" altLang="en-US" dirty="0"/>
          </a:p>
        </p:txBody>
      </p:sp>
      <p:sp>
        <p:nvSpPr>
          <p:cNvPr id="4" name="スライド番号プレースホルダー 3"/>
          <p:cNvSpPr>
            <a:spLocks noGrp="1"/>
          </p:cNvSpPr>
          <p:nvPr>
            <p:ph type="sldNum" sz="quarter" idx="10"/>
          </p:nvPr>
        </p:nvSpPr>
        <p:spPr/>
        <p:txBody>
          <a:bodyPr/>
          <a:lstStyle/>
          <a:p>
            <a:fld id="{FD232704-858B-D449-AE7C-E8A4440484C3}" type="slidenum">
              <a:rPr kumimoji="1" lang="ja-JP" altLang="en-US" smtClean="0"/>
              <a:t>4</a:t>
            </a:fld>
            <a:endParaRPr kumimoji="1" lang="ja-JP" altLang="en-US"/>
          </a:p>
        </p:txBody>
      </p:sp>
    </p:spTree>
    <p:extLst>
      <p:ext uri="{BB962C8B-B14F-4D97-AF65-F5344CB8AC3E}">
        <p14:creationId xmlns:p14="http://schemas.microsoft.com/office/powerpoint/2010/main" val="2284254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Google</a:t>
            </a:r>
            <a:r>
              <a:rPr kumimoji="1" lang="ja-JP" altLang="en-US" dirty="0" smtClean="0"/>
              <a:t>も、まさにそうですよね？私作る人、あなた使う人の極み</a:t>
            </a:r>
            <a:endParaRPr kumimoji="1" lang="en-US" altLang="ja-JP" dirty="0" smtClean="0"/>
          </a:p>
          <a:p>
            <a:r>
              <a:rPr kumimoji="1" lang="ja-JP" altLang="en-US" dirty="0" smtClean="0"/>
              <a:t>歴史的には、企業における情報システム部門の分業</a:t>
            </a:r>
            <a:endParaRPr kumimoji="1" lang="en-US" altLang="ja-JP" dirty="0" smtClean="0"/>
          </a:p>
          <a:p>
            <a:r>
              <a:rPr kumimoji="1" lang="ja-JP" altLang="en-US" dirty="0" smtClean="0"/>
              <a:t>情報屋としての企業の分業</a:t>
            </a:r>
            <a:endParaRPr kumimoji="1" lang="en-US" altLang="ja-JP" dirty="0" smtClean="0"/>
          </a:p>
          <a:p>
            <a:r>
              <a:rPr kumimoji="1" lang="ja-JP" altLang="en-US" dirty="0" smtClean="0"/>
              <a:t>国としての分業、米国は金融と情報で生きていくことを宣言しているのでよい。</a:t>
            </a:r>
            <a:endParaRPr kumimoji="1" lang="en-US" altLang="ja-JP" dirty="0" smtClean="0"/>
          </a:p>
          <a:p>
            <a:r>
              <a:rPr kumimoji="1" lang="ja-JP" altLang="en-US" dirty="0" smtClean="0"/>
              <a:t>日本はどうなのか？</a:t>
            </a:r>
            <a:endParaRPr kumimoji="1" lang="en-US" altLang="ja-JP" dirty="0" smtClean="0"/>
          </a:p>
          <a:p>
            <a:r>
              <a:rPr kumimoji="1" lang="ja-JP" altLang="en-US" dirty="0" smtClean="0"/>
              <a:t>情報についての大戦略がまったくない。</a:t>
            </a:r>
            <a:endParaRPr kumimoji="1" lang="ja-JP" altLang="en-US" dirty="0"/>
          </a:p>
        </p:txBody>
      </p:sp>
      <p:sp>
        <p:nvSpPr>
          <p:cNvPr id="4" name="スライド番号プレースホルダー 3"/>
          <p:cNvSpPr>
            <a:spLocks noGrp="1"/>
          </p:cNvSpPr>
          <p:nvPr>
            <p:ph type="sldNum" sz="quarter" idx="10"/>
          </p:nvPr>
        </p:nvSpPr>
        <p:spPr/>
        <p:txBody>
          <a:bodyPr/>
          <a:lstStyle/>
          <a:p>
            <a:fld id="{FD232704-858B-D449-AE7C-E8A4440484C3}" type="slidenum">
              <a:rPr kumimoji="1" lang="ja-JP" altLang="en-US" smtClean="0"/>
              <a:t>49</a:t>
            </a:fld>
            <a:endParaRPr kumimoji="1" lang="ja-JP" altLang="en-US"/>
          </a:p>
        </p:txBody>
      </p:sp>
    </p:spTree>
    <p:extLst>
      <p:ext uri="{BB962C8B-B14F-4D97-AF65-F5344CB8AC3E}">
        <p14:creationId xmlns:p14="http://schemas.microsoft.com/office/powerpoint/2010/main" val="1102383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ja-JP" altLang="en-US" dirty="0" smtClean="0"/>
              <a:t>パーマ屋さんの店長が、ちょちょっとマイニングして日々情報バリバリ「情報」を使</a:t>
            </a:r>
          </a:p>
          <a:p>
            <a:endParaRPr kumimoji="1" lang="ja-JP" altLang="en-US" dirty="0"/>
          </a:p>
        </p:txBody>
      </p:sp>
      <p:sp>
        <p:nvSpPr>
          <p:cNvPr id="4" name="スライド番号プレースホルダー 3"/>
          <p:cNvSpPr>
            <a:spLocks noGrp="1"/>
          </p:cNvSpPr>
          <p:nvPr>
            <p:ph type="sldNum" sz="quarter" idx="10"/>
          </p:nvPr>
        </p:nvSpPr>
        <p:spPr/>
        <p:txBody>
          <a:bodyPr/>
          <a:lstStyle/>
          <a:p>
            <a:fld id="{FD232704-858B-D449-AE7C-E8A4440484C3}" type="slidenum">
              <a:rPr kumimoji="1" lang="ja-JP" altLang="en-US" smtClean="0"/>
              <a:t>51</a:t>
            </a:fld>
            <a:endParaRPr kumimoji="1" lang="ja-JP" altLang="en-US"/>
          </a:p>
        </p:txBody>
      </p:sp>
    </p:spTree>
    <p:extLst>
      <p:ext uri="{BB962C8B-B14F-4D97-AF65-F5344CB8AC3E}">
        <p14:creationId xmlns:p14="http://schemas.microsoft.com/office/powerpoint/2010/main" val="2254306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我々応用研究者にも大きな責任</a:t>
            </a:r>
            <a:endParaRPr lang="en-US" altLang="ja-JP" dirty="0" smtClean="0"/>
          </a:p>
          <a:p>
            <a:pPr lvl="1"/>
            <a:r>
              <a:rPr lang="ja-JP" altLang="en-US" dirty="0" smtClean="0"/>
              <a:t>データ解析できますよ、そこまで</a:t>
            </a:r>
            <a:endParaRPr lang="en-US" altLang="ja-JP" dirty="0" smtClean="0"/>
          </a:p>
          <a:p>
            <a:pPr lvl="1"/>
            <a:r>
              <a:rPr lang="ja-JP" altLang="en-US" dirty="0" smtClean="0"/>
              <a:t>現場でどのように使われるか検証しない</a:t>
            </a:r>
            <a:endParaRPr lang="en-US" altLang="ja-JP" dirty="0" smtClean="0"/>
          </a:p>
          <a:p>
            <a:pPr lvl="1"/>
            <a:r>
              <a:rPr lang="ja-JP" altLang="en-US" dirty="0" smtClean="0"/>
              <a:t>基礎研究者との間の高い垣根</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D232704-858B-D449-AE7C-E8A4440484C3}" type="slidenum">
              <a:rPr kumimoji="1" lang="ja-JP" altLang="en-US" smtClean="0"/>
              <a:t>53</a:t>
            </a:fld>
            <a:endParaRPr kumimoji="1" lang="ja-JP" altLang="en-US"/>
          </a:p>
        </p:txBody>
      </p:sp>
    </p:spTree>
    <p:extLst>
      <p:ext uri="{BB962C8B-B14F-4D97-AF65-F5344CB8AC3E}">
        <p14:creationId xmlns:p14="http://schemas.microsoft.com/office/powerpoint/2010/main" val="4280388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津田さんの話、宇野さんの</a:t>
            </a:r>
            <a:r>
              <a:rPr kumimoji="1" lang="ja-JP" altLang="en-US" dirty="0" smtClean="0"/>
              <a:t>話</a:t>
            </a:r>
            <a:endParaRPr kumimoji="1" lang="en-US" altLang="ja-JP" dirty="0" smtClean="0"/>
          </a:p>
          <a:p>
            <a:r>
              <a:rPr kumimoji="1" lang="ja-JP" altLang="en-US" dirty="0" smtClean="0"/>
              <a:t>きらびやかなところだけみていてもダメ</a:t>
            </a:r>
            <a:endParaRPr kumimoji="1" lang="ja-JP" altLang="en-US" dirty="0"/>
          </a:p>
        </p:txBody>
      </p:sp>
      <p:sp>
        <p:nvSpPr>
          <p:cNvPr id="4" name="スライド番号プレースホルダー 3"/>
          <p:cNvSpPr>
            <a:spLocks noGrp="1"/>
          </p:cNvSpPr>
          <p:nvPr>
            <p:ph type="sldNum" sz="quarter" idx="10"/>
          </p:nvPr>
        </p:nvSpPr>
        <p:spPr/>
        <p:txBody>
          <a:bodyPr/>
          <a:lstStyle/>
          <a:p>
            <a:fld id="{FD232704-858B-D449-AE7C-E8A4440484C3}" type="slidenum">
              <a:rPr kumimoji="1" lang="ja-JP" altLang="en-US" smtClean="0"/>
              <a:t>54</a:t>
            </a:fld>
            <a:endParaRPr kumimoji="1" lang="ja-JP" altLang="en-US"/>
          </a:p>
        </p:txBody>
      </p:sp>
    </p:spTree>
    <p:extLst>
      <p:ext uri="{BB962C8B-B14F-4D97-AF65-F5344CB8AC3E}">
        <p14:creationId xmlns:p14="http://schemas.microsoft.com/office/powerpoint/2010/main" val="670547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This figure shows an overview of the method for extracting topics proposed by our methods.</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First, morphological analysis is applied to tweet data regarding the TV program to separate out the words, and the words are clustered based on co-occurrence frequency by using micro clustering.</a:t>
            </a:r>
          </a:p>
          <a:p>
            <a:r>
              <a:rPr lang="en-US" altLang="ja-JP" dirty="0"/>
              <a:t>Next</a:t>
            </a:r>
            <a:r>
              <a:rPr lang="en-US" altLang="ja-JP" dirty="0" smtClean="0"/>
              <a:t>, In </a:t>
            </a:r>
            <a:r>
              <a:rPr lang="en-US" altLang="ja-JP" dirty="0"/>
              <a:t>this </a:t>
            </a:r>
            <a:r>
              <a:rPr lang="en-US" altLang="ja-JP" dirty="0" smtClean="0"/>
              <a:t>research, The burst </a:t>
            </a:r>
            <a:r>
              <a:rPr lang="en-US" altLang="ja-JP" dirty="0"/>
              <a:t>tweets obtained by </a:t>
            </a:r>
            <a:r>
              <a:rPr lang="en-US" altLang="ja-JP" dirty="0" smtClean="0"/>
              <a:t>using bust detection  based on </a:t>
            </a:r>
            <a:r>
              <a:rPr lang="en-US" altLang="ja-JP" dirty="0"/>
              <a:t>Kleinberg </a:t>
            </a:r>
            <a:r>
              <a:rPr lang="en-US" altLang="ja-JP" dirty="0" smtClean="0"/>
              <a:t>method.</a:t>
            </a:r>
            <a:endParaRPr kumimoji="1" lang="en-US" altLang="ja-JP" dirty="0" smtClean="0"/>
          </a:p>
          <a:p>
            <a:r>
              <a:rPr lang="en-US" altLang="ja-JP" dirty="0" smtClean="0"/>
              <a:t>Finally, we apply KCMCP to summarize tweets using micro clusters.</a:t>
            </a:r>
          </a:p>
          <a:p>
            <a:r>
              <a:rPr lang="en-US" altLang="ja-JP" dirty="0" smtClean="0"/>
              <a:t>The micro cluster is consisted of words which are included in some of tweets. </a:t>
            </a:r>
          </a:p>
          <a:p>
            <a:r>
              <a:rPr lang="en-US" altLang="ja-JP" dirty="0" smtClean="0"/>
              <a:t>We want to cover only the burst tweets using MC to summarize tweets.</a:t>
            </a:r>
          </a:p>
          <a:p>
            <a:r>
              <a:rPr lang="en-US" altLang="ja-JP" dirty="0" smtClean="0"/>
              <a:t>However, the covered tweets by cluster are not certain whether the burst tweet or not.</a:t>
            </a:r>
          </a:p>
          <a:p>
            <a:r>
              <a:rPr lang="en-US" altLang="ja-JP" dirty="0" smtClean="0"/>
              <a:t>Therefore, the knapsack-constrained maximum covering problem is applied to select a small number of micro clusters that cover as many bursts tweets as possible. </a:t>
            </a:r>
          </a:p>
        </p:txBody>
      </p:sp>
      <p:sp>
        <p:nvSpPr>
          <p:cNvPr id="4" name="スライド番号プレースホルダー 3"/>
          <p:cNvSpPr>
            <a:spLocks noGrp="1"/>
          </p:cNvSpPr>
          <p:nvPr>
            <p:ph type="sldNum" sz="quarter" idx="10"/>
          </p:nvPr>
        </p:nvSpPr>
        <p:spPr/>
        <p:txBody>
          <a:bodyPr/>
          <a:lstStyle/>
          <a:p>
            <a:fld id="{DCD22117-2C67-5B43-AF01-B127DB921031}" type="slidenum">
              <a:rPr kumimoji="1" lang="ja-JP" altLang="en-US" smtClean="0"/>
              <a:t>7</a:t>
            </a:fld>
            <a:endParaRPr kumimoji="1" lang="ja-JP" altLang="en-US"/>
          </a:p>
        </p:txBody>
      </p:sp>
    </p:spTree>
    <p:extLst>
      <p:ext uri="{BB962C8B-B14F-4D97-AF65-F5344CB8AC3E}">
        <p14:creationId xmlns:p14="http://schemas.microsoft.com/office/powerpoint/2010/main" val="148385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58F607-FDD5-1A49-BB11-7BCBF00402EA}" type="slidenum">
              <a:rPr kumimoji="1" lang="ja-JP" altLang="en-US" smtClean="0"/>
              <a:t>9</a:t>
            </a:fld>
            <a:endParaRPr kumimoji="1" lang="ja-JP" altLang="en-US"/>
          </a:p>
        </p:txBody>
      </p:sp>
    </p:spTree>
    <p:extLst>
      <p:ext uri="{BB962C8B-B14F-4D97-AF65-F5344CB8AC3E}">
        <p14:creationId xmlns:p14="http://schemas.microsoft.com/office/powerpoint/2010/main" val="2065779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632951C4-5B00-CC43-97C6-6938FD517BFC}" type="slidenum">
              <a:rPr kumimoji="1" lang="ja-JP" altLang="en-US" smtClean="0"/>
              <a:t>12</a:t>
            </a:fld>
            <a:endParaRPr kumimoji="1" lang="ja-JP" altLang="en-US"/>
          </a:p>
        </p:txBody>
      </p:sp>
    </p:spTree>
    <p:extLst>
      <p:ext uri="{BB962C8B-B14F-4D97-AF65-F5344CB8AC3E}">
        <p14:creationId xmlns:p14="http://schemas.microsoft.com/office/powerpoint/2010/main" val="4141299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959F43-A3D0-4C4E-8304-08E1771878EE}" type="slidenum">
              <a:rPr kumimoji="1" lang="ja-JP" altLang="en-US" smtClean="0"/>
              <a:t>18</a:t>
            </a:fld>
            <a:endParaRPr kumimoji="1" lang="ja-JP" altLang="en-US"/>
          </a:p>
        </p:txBody>
      </p:sp>
    </p:spTree>
    <p:extLst>
      <p:ext uri="{BB962C8B-B14F-4D97-AF65-F5344CB8AC3E}">
        <p14:creationId xmlns:p14="http://schemas.microsoft.com/office/powerpoint/2010/main" val="1198126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406EFCB-0CCD-264B-94E6-0351B3F5D67D}" type="slidenum">
              <a:rPr kumimoji="1" lang="ja-JP" altLang="en-US" smtClean="0"/>
              <a:t>31</a:t>
            </a:fld>
            <a:endParaRPr kumimoji="1" lang="ja-JP" altLang="en-US"/>
          </a:p>
        </p:txBody>
      </p:sp>
    </p:spTree>
    <p:extLst>
      <p:ext uri="{BB962C8B-B14F-4D97-AF65-F5344CB8AC3E}">
        <p14:creationId xmlns:p14="http://schemas.microsoft.com/office/powerpoint/2010/main" val="3636216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dirty="0" smtClean="0"/>
          </a:p>
          <a:p>
            <a:r>
              <a:rPr lang="ja-JP" altLang="en-US" sz="1200" dirty="0" smtClean="0"/>
              <a:t>・少子化対策というと三年育休の批判に熱くなる人が多いし私もとる人は少ないと思うけれど、</a:t>
            </a:r>
          </a:p>
          <a:p>
            <a:r>
              <a:rPr lang="ja-JP" altLang="en-US" sz="1200" dirty="0" smtClean="0"/>
              <a:t>中には欲しい人いるのではないかと思う。それなら辞めないという人。</a:t>
            </a:r>
          </a:p>
          <a:p>
            <a:r>
              <a:rPr lang="ja-JP" altLang="en-US" sz="1200" dirty="0" smtClean="0"/>
              <a:t>赤ちゃんに病気があることもあるしね。誰かに役立つことなら賛成する、そういう優しさもほしいな。</a:t>
            </a:r>
          </a:p>
          <a:p>
            <a:endParaRPr kumimoji="1" lang="en-US" altLang="ja-JP" dirty="0" smtClean="0"/>
          </a:p>
          <a:p>
            <a:endParaRPr lang="ja-JP" altLang="en-US" sz="1200" dirty="0" smtClean="0"/>
          </a:p>
          <a:p>
            <a:r>
              <a:rPr lang="ja-JP" altLang="en-US" sz="1200" dirty="0" smtClean="0"/>
              <a:t>・三年育休制度なんてものがあると、表向き女子の採用を制限するようなことはできないけど、採用されにくくなるわなあ。</a:t>
            </a:r>
          </a:p>
          <a:p>
            <a:r>
              <a:rPr lang="ja-JP" altLang="en-US" sz="1200" dirty="0" smtClean="0"/>
              <a:t>不採用の理由は言わなくてもいいもんねえ。同じ程度の二十代後半の男女候補者がいたら、当然三年休まないほうを選ぶだろう。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D232704-858B-D449-AE7C-E8A4440484C3}" type="slidenum">
              <a:rPr kumimoji="1" lang="ja-JP" altLang="en-US" smtClean="0"/>
              <a:t>32</a:t>
            </a:fld>
            <a:endParaRPr kumimoji="1" lang="ja-JP" altLang="en-US"/>
          </a:p>
        </p:txBody>
      </p:sp>
    </p:spTree>
    <p:extLst>
      <p:ext uri="{BB962C8B-B14F-4D97-AF65-F5344CB8AC3E}">
        <p14:creationId xmlns:p14="http://schemas.microsoft.com/office/powerpoint/2010/main" val="731575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dirty="0" smtClean="0"/>
          </a:p>
        </p:txBody>
      </p:sp>
      <p:sp>
        <p:nvSpPr>
          <p:cNvPr id="4" name="スライド番号プレースホルダー 3"/>
          <p:cNvSpPr>
            <a:spLocks noGrp="1"/>
          </p:cNvSpPr>
          <p:nvPr>
            <p:ph type="sldNum" sz="quarter" idx="10"/>
          </p:nvPr>
        </p:nvSpPr>
        <p:spPr/>
        <p:txBody>
          <a:bodyPr/>
          <a:lstStyle/>
          <a:p>
            <a:fld id="{DCD22117-2C67-5B43-AF01-B127DB921031}" type="slidenum">
              <a:rPr kumimoji="1" lang="ja-JP" altLang="en-US" smtClean="0"/>
              <a:t>33</a:t>
            </a:fld>
            <a:endParaRPr kumimoji="1" lang="ja-JP" altLang="en-US"/>
          </a:p>
        </p:txBody>
      </p:sp>
    </p:spTree>
    <p:extLst>
      <p:ext uri="{BB962C8B-B14F-4D97-AF65-F5344CB8AC3E}">
        <p14:creationId xmlns:p14="http://schemas.microsoft.com/office/powerpoint/2010/main" val="148385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米国はそれでいい</a:t>
            </a:r>
            <a:r>
              <a:rPr lang="ja-JP" altLang="en-US" dirty="0" smtClean="0"/>
              <a:t>。</a:t>
            </a:r>
            <a:endParaRPr lang="en-US" altLang="ja-JP" dirty="0" smtClean="0"/>
          </a:p>
          <a:p>
            <a:r>
              <a:rPr kumimoji="1" lang="ja-JP" altLang="en-US" dirty="0" smtClean="0"/>
              <a:t>金融と情報で生きていくことを国家戦略でやってるわけだから。</a:t>
            </a:r>
            <a:endParaRPr kumimoji="1" lang="en-US" altLang="ja-JP" dirty="0" smtClean="0"/>
          </a:p>
          <a:p>
            <a:r>
              <a:rPr lang="ja-JP" altLang="en-US" dirty="0" smtClean="0"/>
              <a:t>日本がものづくりの国なら、そこをサポートする情報とは何かを国家戦略として考えているとはとても思えない。</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D232704-858B-D449-AE7C-E8A4440484C3}" type="slidenum">
              <a:rPr kumimoji="1" lang="ja-JP" altLang="en-US" smtClean="0"/>
              <a:t>48</a:t>
            </a:fld>
            <a:endParaRPr kumimoji="1" lang="ja-JP" altLang="en-US"/>
          </a:p>
        </p:txBody>
      </p:sp>
    </p:spTree>
    <p:extLst>
      <p:ext uri="{BB962C8B-B14F-4D97-AF65-F5344CB8AC3E}">
        <p14:creationId xmlns:p14="http://schemas.microsoft.com/office/powerpoint/2010/main" val="4261218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BE7981E-C6EB-CA4C-B73C-3494EB446D6F}" type="datetime1">
              <a:rPr kumimoji="1" lang="ja-JP" altLang="en-US" smtClean="0"/>
              <a:t>2014/03/06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DB4897-9E2B-AC43-956E-6ECBEBE7729C}" type="slidenum">
              <a:rPr kumimoji="1" lang="ja-JP" altLang="en-US" smtClean="0"/>
              <a:t>‹#›</a:t>
            </a:fld>
            <a:endParaRPr kumimoji="1" lang="ja-JP" altLang="en-US"/>
          </a:p>
        </p:txBody>
      </p:sp>
    </p:spTree>
    <p:extLst>
      <p:ext uri="{BB962C8B-B14F-4D97-AF65-F5344CB8AC3E}">
        <p14:creationId xmlns:p14="http://schemas.microsoft.com/office/powerpoint/2010/main" val="1148439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0D851A7-622A-4F40-9BE8-C51F415DB2C7}" type="datetime1">
              <a:rPr kumimoji="1" lang="ja-JP" altLang="en-US" smtClean="0"/>
              <a:t>2014/03/06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DB4897-9E2B-AC43-956E-6ECBEBE7729C}" type="slidenum">
              <a:rPr kumimoji="1" lang="ja-JP" altLang="en-US" smtClean="0"/>
              <a:t>‹#›</a:t>
            </a:fld>
            <a:endParaRPr kumimoji="1" lang="ja-JP" altLang="en-US"/>
          </a:p>
        </p:txBody>
      </p:sp>
    </p:spTree>
    <p:extLst>
      <p:ext uri="{BB962C8B-B14F-4D97-AF65-F5344CB8AC3E}">
        <p14:creationId xmlns:p14="http://schemas.microsoft.com/office/powerpoint/2010/main" val="60854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08871B7-0352-4F43-8B90-0228DB6B4674}" type="datetime1">
              <a:rPr kumimoji="1" lang="ja-JP" altLang="en-US" smtClean="0"/>
              <a:t>2014/03/06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DB4897-9E2B-AC43-956E-6ECBEBE7729C}" type="slidenum">
              <a:rPr kumimoji="1" lang="ja-JP" altLang="en-US" smtClean="0"/>
              <a:t>‹#›</a:t>
            </a:fld>
            <a:endParaRPr kumimoji="1" lang="ja-JP" altLang="en-US"/>
          </a:p>
        </p:txBody>
      </p:sp>
    </p:spTree>
    <p:extLst>
      <p:ext uri="{BB962C8B-B14F-4D97-AF65-F5344CB8AC3E}">
        <p14:creationId xmlns:p14="http://schemas.microsoft.com/office/powerpoint/2010/main" val="517779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E070159-2E0D-8F45-BED3-6FB58C8B3D39}" type="datetime1">
              <a:rPr kumimoji="1" lang="ja-JP" altLang="en-US" smtClean="0"/>
              <a:t>2014/03/06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DB4897-9E2B-AC43-956E-6ECBEBE7729C}" type="slidenum">
              <a:rPr kumimoji="1" lang="ja-JP" altLang="en-US" smtClean="0"/>
              <a:t>‹#›</a:t>
            </a:fld>
            <a:endParaRPr kumimoji="1" lang="ja-JP" altLang="en-US"/>
          </a:p>
        </p:txBody>
      </p:sp>
    </p:spTree>
    <p:extLst>
      <p:ext uri="{BB962C8B-B14F-4D97-AF65-F5344CB8AC3E}">
        <p14:creationId xmlns:p14="http://schemas.microsoft.com/office/powerpoint/2010/main" val="1958483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38C6A7D-FE15-504C-9A1C-642FC5B6D9CA}" type="datetime1">
              <a:rPr kumimoji="1" lang="ja-JP" altLang="en-US" smtClean="0"/>
              <a:t>2014/03/06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DB4897-9E2B-AC43-956E-6ECBEBE7729C}" type="slidenum">
              <a:rPr kumimoji="1" lang="ja-JP" altLang="en-US" smtClean="0"/>
              <a:t>‹#›</a:t>
            </a:fld>
            <a:endParaRPr kumimoji="1" lang="ja-JP" altLang="en-US"/>
          </a:p>
        </p:txBody>
      </p:sp>
    </p:spTree>
    <p:extLst>
      <p:ext uri="{BB962C8B-B14F-4D97-AF65-F5344CB8AC3E}">
        <p14:creationId xmlns:p14="http://schemas.microsoft.com/office/powerpoint/2010/main" val="1426628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51D2808-6CE9-234A-B34D-85D8E1266498}" type="datetime1">
              <a:rPr kumimoji="1" lang="ja-JP" altLang="en-US" smtClean="0"/>
              <a:t>2014/03/06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DB4897-9E2B-AC43-956E-6ECBEBE7729C}" type="slidenum">
              <a:rPr kumimoji="1" lang="ja-JP" altLang="en-US" smtClean="0"/>
              <a:t>‹#›</a:t>
            </a:fld>
            <a:endParaRPr kumimoji="1" lang="ja-JP" altLang="en-US"/>
          </a:p>
        </p:txBody>
      </p:sp>
    </p:spTree>
    <p:extLst>
      <p:ext uri="{BB962C8B-B14F-4D97-AF65-F5344CB8AC3E}">
        <p14:creationId xmlns:p14="http://schemas.microsoft.com/office/powerpoint/2010/main" val="728264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1373E73-EFAC-944C-A635-07031DD0A5D5}" type="datetime1">
              <a:rPr kumimoji="1" lang="ja-JP" altLang="en-US" smtClean="0"/>
              <a:t>2014/03/06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DB4897-9E2B-AC43-956E-6ECBEBE7729C}" type="slidenum">
              <a:rPr kumimoji="1" lang="ja-JP" altLang="en-US" smtClean="0"/>
              <a:t>‹#›</a:t>
            </a:fld>
            <a:endParaRPr kumimoji="1" lang="ja-JP" altLang="en-US"/>
          </a:p>
        </p:txBody>
      </p:sp>
    </p:spTree>
    <p:extLst>
      <p:ext uri="{BB962C8B-B14F-4D97-AF65-F5344CB8AC3E}">
        <p14:creationId xmlns:p14="http://schemas.microsoft.com/office/powerpoint/2010/main" val="778298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C0210C5-DBD5-EC49-9879-7D8CBF1B89D6}" type="datetime1">
              <a:rPr kumimoji="1" lang="ja-JP" altLang="en-US" smtClean="0"/>
              <a:t>2014/03/06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DB4897-9E2B-AC43-956E-6ECBEBE7729C}" type="slidenum">
              <a:rPr kumimoji="1" lang="ja-JP" altLang="en-US" smtClean="0"/>
              <a:t>‹#›</a:t>
            </a:fld>
            <a:endParaRPr kumimoji="1" lang="ja-JP" altLang="en-US"/>
          </a:p>
        </p:txBody>
      </p:sp>
    </p:spTree>
    <p:extLst>
      <p:ext uri="{BB962C8B-B14F-4D97-AF65-F5344CB8AC3E}">
        <p14:creationId xmlns:p14="http://schemas.microsoft.com/office/powerpoint/2010/main" val="2442873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9F91B5A-B60C-1C4E-8304-9F444C9F0274}" type="datetime1">
              <a:rPr kumimoji="1" lang="ja-JP" altLang="en-US" smtClean="0"/>
              <a:t>2014/03/06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DB4897-9E2B-AC43-956E-6ECBEBE7729C}" type="slidenum">
              <a:rPr kumimoji="1" lang="ja-JP" altLang="en-US" smtClean="0"/>
              <a:t>‹#›</a:t>
            </a:fld>
            <a:endParaRPr kumimoji="1" lang="ja-JP" altLang="en-US"/>
          </a:p>
        </p:txBody>
      </p:sp>
    </p:spTree>
    <p:extLst>
      <p:ext uri="{BB962C8B-B14F-4D97-AF65-F5344CB8AC3E}">
        <p14:creationId xmlns:p14="http://schemas.microsoft.com/office/powerpoint/2010/main" val="2975974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AC8B1FD-E5F9-A745-9E63-176518D6BCE8}" type="datetime1">
              <a:rPr kumimoji="1" lang="ja-JP" altLang="en-US" smtClean="0"/>
              <a:t>2014/03/06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DB4897-9E2B-AC43-956E-6ECBEBE7729C}" type="slidenum">
              <a:rPr kumimoji="1" lang="ja-JP" altLang="en-US" smtClean="0"/>
              <a:t>‹#›</a:t>
            </a:fld>
            <a:endParaRPr kumimoji="1" lang="ja-JP" altLang="en-US"/>
          </a:p>
        </p:txBody>
      </p:sp>
    </p:spTree>
    <p:extLst>
      <p:ext uri="{BB962C8B-B14F-4D97-AF65-F5344CB8AC3E}">
        <p14:creationId xmlns:p14="http://schemas.microsoft.com/office/powerpoint/2010/main" val="2120209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72A3A62-B70E-394E-87DF-7D23C8F4DC44}" type="datetime1">
              <a:rPr kumimoji="1" lang="ja-JP" altLang="en-US" smtClean="0"/>
              <a:t>2014/03/06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DB4897-9E2B-AC43-956E-6ECBEBE7729C}" type="slidenum">
              <a:rPr kumimoji="1" lang="ja-JP" altLang="en-US" smtClean="0"/>
              <a:t>‹#›</a:t>
            </a:fld>
            <a:endParaRPr kumimoji="1" lang="ja-JP" altLang="en-US"/>
          </a:p>
        </p:txBody>
      </p:sp>
    </p:spTree>
    <p:extLst>
      <p:ext uri="{BB962C8B-B14F-4D97-AF65-F5344CB8AC3E}">
        <p14:creationId xmlns:p14="http://schemas.microsoft.com/office/powerpoint/2010/main" val="29705274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7E514-4A9A-6D41-B7F2-033FAB9D3359}" type="datetime1">
              <a:rPr kumimoji="1" lang="ja-JP" altLang="en-US" smtClean="0"/>
              <a:t>2014/03/06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B4897-9E2B-AC43-956E-6ECBEBE7729C}" type="slidenum">
              <a:rPr kumimoji="1" lang="ja-JP" altLang="en-US" smtClean="0"/>
              <a:t>‹#›</a:t>
            </a:fld>
            <a:endParaRPr kumimoji="1" lang="ja-JP" altLang="en-US"/>
          </a:p>
        </p:txBody>
      </p:sp>
    </p:spTree>
    <p:extLst>
      <p:ext uri="{BB962C8B-B14F-4D97-AF65-F5344CB8AC3E}">
        <p14:creationId xmlns:p14="http://schemas.microsoft.com/office/powerpoint/2010/main" val="1441293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17.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次世代マイニング技術がもたらす新たなビジネス応用の世界</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関西学院大学経営戦略研究科</a:t>
            </a:r>
            <a:endParaRPr kumimoji="1" lang="en-US" altLang="ja-JP" dirty="0" smtClean="0"/>
          </a:p>
          <a:p>
            <a:r>
              <a:rPr lang="ja-JP" altLang="en-US" dirty="0" smtClean="0"/>
              <a:t>羽室行信</a:t>
            </a:r>
            <a:endParaRPr kumimoji="1" lang="ja-JP" altLang="en-US" dirty="0"/>
          </a:p>
        </p:txBody>
      </p:sp>
      <p:sp>
        <p:nvSpPr>
          <p:cNvPr id="4" name="スライド番号プレースホルダー 3"/>
          <p:cNvSpPr>
            <a:spLocks noGrp="1"/>
          </p:cNvSpPr>
          <p:nvPr>
            <p:ph type="sldNum" sz="quarter" idx="12"/>
          </p:nvPr>
        </p:nvSpPr>
        <p:spPr/>
        <p:txBody>
          <a:bodyPr/>
          <a:lstStyle/>
          <a:p>
            <a:fld id="{7BDB4897-9E2B-AC43-956E-6ECBEBE7729C}" type="slidenum">
              <a:rPr kumimoji="1" lang="ja-JP" altLang="en-US" smtClean="0"/>
              <a:t>1</a:t>
            </a:fld>
            <a:endParaRPr kumimoji="1" lang="ja-JP" altLang="en-US"/>
          </a:p>
        </p:txBody>
      </p:sp>
    </p:spTree>
    <p:extLst>
      <p:ext uri="{BB962C8B-B14F-4D97-AF65-F5344CB8AC3E}">
        <p14:creationId xmlns:p14="http://schemas.microsoft.com/office/powerpoint/2010/main" val="659821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49041"/>
          </a:xfrm>
        </p:spPr>
        <p:txBody>
          <a:bodyPr>
            <a:normAutofit fontScale="90000"/>
          </a:bodyPr>
          <a:lstStyle/>
          <a:p>
            <a:r>
              <a:rPr lang="en-US" altLang="ja-JP" dirty="0" smtClean="0"/>
              <a:t>②</a:t>
            </a:r>
            <a:r>
              <a:rPr lang="ja-JP" altLang="en-US" dirty="0" smtClean="0"/>
              <a:t>単語の</a:t>
            </a:r>
            <a:r>
              <a:rPr lang="ja-JP" altLang="en-US" dirty="0" smtClean="0"/>
              <a:t>類似度</a:t>
            </a:r>
            <a:r>
              <a:rPr lang="ja-JP" altLang="en-US" dirty="0" smtClean="0"/>
              <a:t>グラフ</a:t>
            </a:r>
            <a:endParaRPr kumimoji="1" lang="ja-JP" altLang="en-US" dirty="0"/>
          </a:p>
        </p:txBody>
      </p:sp>
      <p:sp>
        <p:nvSpPr>
          <p:cNvPr id="3" name="コンテンツ プレースホルダー 2"/>
          <p:cNvSpPr>
            <a:spLocks noGrp="1"/>
          </p:cNvSpPr>
          <p:nvPr>
            <p:ph idx="1"/>
          </p:nvPr>
        </p:nvSpPr>
        <p:spPr>
          <a:xfrm>
            <a:off x="457200" y="1289210"/>
            <a:ext cx="8229600" cy="1790699"/>
          </a:xfrm>
        </p:spPr>
        <p:txBody>
          <a:bodyPr/>
          <a:lstStyle/>
          <a:p>
            <a:r>
              <a:rPr kumimoji="1" lang="ja-JP" altLang="en-US" dirty="0" smtClean="0"/>
              <a:t>相関ルール分析</a:t>
            </a:r>
            <a:r>
              <a:rPr kumimoji="1" lang="en-US" altLang="ja-JP" dirty="0" smtClean="0"/>
              <a:t>(</a:t>
            </a:r>
            <a:r>
              <a:rPr kumimoji="1" lang="ja-JP" altLang="en-US" dirty="0" smtClean="0"/>
              <a:t>例のビールとおむつ分析</a:t>
            </a:r>
            <a:r>
              <a:rPr lang="en-US" altLang="ja-JP" dirty="0"/>
              <a:t>)</a:t>
            </a:r>
            <a:endParaRPr kumimoji="1" lang="en-US" altLang="ja-JP" dirty="0" smtClean="0"/>
          </a:p>
          <a:p>
            <a:pPr lvl="1"/>
            <a:r>
              <a:rPr kumimoji="1" lang="ja-JP" altLang="en-US" dirty="0" smtClean="0"/>
              <a:t>ツイートを買い物かごと考える</a:t>
            </a:r>
            <a:endParaRPr kumimoji="1" lang="en-US" altLang="ja-JP" dirty="0" smtClean="0"/>
          </a:p>
          <a:p>
            <a:pPr lvl="1"/>
            <a:r>
              <a:rPr lang="ja-JP" altLang="en-US" dirty="0" smtClean="0"/>
              <a:t>単語を商品と考える</a:t>
            </a:r>
            <a:endParaRPr kumimoji="1" lang="ja-JP" altLang="en-US" dirty="0"/>
          </a:p>
        </p:txBody>
      </p:sp>
      <p:sp>
        <p:nvSpPr>
          <p:cNvPr id="4" name="テキスト ボックス 3"/>
          <p:cNvSpPr txBox="1"/>
          <p:nvPr/>
        </p:nvSpPr>
        <p:spPr>
          <a:xfrm>
            <a:off x="198025" y="3751462"/>
            <a:ext cx="3734616" cy="2308324"/>
          </a:xfrm>
          <a:prstGeom prst="rect">
            <a:avLst/>
          </a:prstGeom>
          <a:noFill/>
          <a:ln>
            <a:solidFill>
              <a:srgbClr val="000000"/>
            </a:solidFill>
          </a:ln>
        </p:spPr>
        <p:txBody>
          <a:bodyPr wrap="none" rtlCol="0">
            <a:spAutoFit/>
          </a:bodyPr>
          <a:lstStyle/>
          <a:p>
            <a:r>
              <a:rPr kumimoji="1" lang="ja-JP" altLang="en-US" dirty="0" smtClean="0"/>
              <a:t>人生</a:t>
            </a:r>
            <a:r>
              <a:rPr kumimoji="1" lang="en-US" altLang="ja-JP" dirty="0" smtClean="0"/>
              <a:t>, </a:t>
            </a:r>
            <a:r>
              <a:rPr kumimoji="1" lang="ja-JP" altLang="en-US" dirty="0" smtClean="0"/>
              <a:t>コントロール</a:t>
            </a:r>
            <a:r>
              <a:rPr kumimoji="1" lang="en-US" altLang="ja-JP" dirty="0" smtClean="0"/>
              <a:t>, </a:t>
            </a:r>
            <a:r>
              <a:rPr kumimoji="1" lang="ja-JP" altLang="en-US" dirty="0" smtClean="0"/>
              <a:t>デニール</a:t>
            </a:r>
            <a:r>
              <a:rPr kumimoji="1" lang="en-US" altLang="ja-JP" dirty="0" smtClean="0"/>
              <a:t>, </a:t>
            </a:r>
            <a:r>
              <a:rPr kumimoji="1" lang="ja-JP" altLang="en-US" dirty="0" smtClean="0"/>
              <a:t>効く</a:t>
            </a:r>
            <a:endParaRPr kumimoji="1" lang="en-US" altLang="ja-JP" dirty="0" smtClean="0"/>
          </a:p>
          <a:p>
            <a:r>
              <a:rPr kumimoji="1" lang="ja-JP" altLang="en-US" dirty="0" smtClean="0"/>
              <a:t>宇宙</a:t>
            </a:r>
            <a:r>
              <a:rPr kumimoji="1" lang="en-US" altLang="ja-JP" dirty="0" smtClean="0"/>
              <a:t>, </a:t>
            </a:r>
            <a:r>
              <a:rPr kumimoji="1" lang="ja-JP" altLang="en-US" dirty="0" smtClean="0"/>
              <a:t>兄弟</a:t>
            </a:r>
            <a:r>
              <a:rPr kumimoji="1" lang="en-US" altLang="ja-JP" dirty="0" smtClean="0"/>
              <a:t>, </a:t>
            </a:r>
            <a:r>
              <a:rPr kumimoji="1" lang="ja-JP" altLang="en-US" dirty="0" smtClean="0"/>
              <a:t>一緒だ</a:t>
            </a:r>
            <a:r>
              <a:rPr kumimoji="1" lang="en-US" altLang="ja-JP" dirty="0" smtClean="0"/>
              <a:t>, </a:t>
            </a:r>
            <a:r>
              <a:rPr kumimoji="1" lang="ja-JP" altLang="en-US" dirty="0" smtClean="0"/>
              <a:t>モーニング</a:t>
            </a:r>
            <a:r>
              <a:rPr kumimoji="1" lang="en-US" altLang="ja-JP" dirty="0" smtClean="0"/>
              <a:t>, </a:t>
            </a:r>
            <a:r>
              <a:rPr kumimoji="1" lang="ja-JP" altLang="en-US" dirty="0" smtClean="0"/>
              <a:t>読む</a:t>
            </a:r>
            <a:endParaRPr kumimoji="1" lang="en-US" altLang="ja-JP" dirty="0" smtClean="0"/>
          </a:p>
          <a:p>
            <a:r>
              <a:rPr lang="ja-JP" altLang="en-US" dirty="0" smtClean="0"/>
              <a:t>椅子</a:t>
            </a:r>
            <a:r>
              <a:rPr lang="en-US" altLang="ja-JP" dirty="0" smtClean="0"/>
              <a:t>, </a:t>
            </a:r>
            <a:r>
              <a:rPr lang="ja-JP" altLang="en-US" dirty="0" smtClean="0"/>
              <a:t>座る</a:t>
            </a:r>
            <a:r>
              <a:rPr lang="en-US" altLang="ja-JP" dirty="0" smtClean="0"/>
              <a:t>,</a:t>
            </a:r>
            <a:r>
              <a:rPr lang="en-US" altLang="ja-JP" dirty="0"/>
              <a:t> </a:t>
            </a:r>
            <a:r>
              <a:rPr lang="ja-JP" altLang="en-US" dirty="0" smtClean="0"/>
              <a:t>ネジ</a:t>
            </a:r>
            <a:r>
              <a:rPr lang="en-US" altLang="ja-JP" dirty="0" smtClean="0"/>
              <a:t>, </a:t>
            </a:r>
            <a:r>
              <a:rPr lang="ja-JP" altLang="en-US" dirty="0" smtClean="0"/>
              <a:t>片方</a:t>
            </a:r>
            <a:r>
              <a:rPr lang="en-US" altLang="ja-JP" dirty="0" smtClean="0"/>
              <a:t>, </a:t>
            </a:r>
            <a:r>
              <a:rPr lang="ja-JP" altLang="en-US" dirty="0" smtClean="0"/>
              <a:t>ゆるい</a:t>
            </a:r>
            <a:endParaRPr lang="en-US" altLang="ja-JP" dirty="0" smtClean="0"/>
          </a:p>
          <a:p>
            <a:r>
              <a:rPr lang="ja-JP" altLang="en-US" dirty="0" smtClean="0"/>
              <a:t>宇宙</a:t>
            </a:r>
            <a:r>
              <a:rPr lang="en-US" altLang="ja-JP" dirty="0" smtClean="0"/>
              <a:t>, </a:t>
            </a:r>
            <a:r>
              <a:rPr lang="ja-JP" altLang="en-US" dirty="0" smtClean="0"/>
              <a:t>兄弟</a:t>
            </a:r>
            <a:r>
              <a:rPr lang="en-US" altLang="ja-JP" dirty="0" smtClean="0"/>
              <a:t>,</a:t>
            </a:r>
            <a:r>
              <a:rPr lang="en-US" altLang="ja-JP" dirty="0"/>
              <a:t> </a:t>
            </a:r>
            <a:r>
              <a:rPr lang="ja-JP" altLang="en-US" dirty="0" smtClean="0"/>
              <a:t>漫画</a:t>
            </a:r>
            <a:r>
              <a:rPr lang="en-US" altLang="ja-JP" dirty="0" smtClean="0"/>
              <a:t>, </a:t>
            </a:r>
            <a:r>
              <a:rPr lang="ja-JP" altLang="en-US" dirty="0" smtClean="0"/>
              <a:t>欲しい</a:t>
            </a:r>
            <a:endParaRPr lang="en-US" altLang="ja-JP" dirty="0" smtClean="0"/>
          </a:p>
          <a:p>
            <a:r>
              <a:rPr lang="ja-JP" altLang="en-US" dirty="0" smtClean="0"/>
              <a:t>朝</a:t>
            </a:r>
            <a:r>
              <a:rPr lang="en-US" altLang="ja-JP" dirty="0" smtClean="0"/>
              <a:t>, </a:t>
            </a:r>
            <a:r>
              <a:rPr lang="ja-JP" altLang="en-US" dirty="0" smtClean="0"/>
              <a:t>宇宙</a:t>
            </a:r>
            <a:r>
              <a:rPr lang="en-US" altLang="ja-JP" dirty="0" smtClean="0"/>
              <a:t>, </a:t>
            </a:r>
            <a:r>
              <a:rPr lang="ja-JP" altLang="en-US" dirty="0" smtClean="0"/>
              <a:t>兄弟</a:t>
            </a:r>
            <a:r>
              <a:rPr lang="en-US" altLang="ja-JP" dirty="0" smtClean="0"/>
              <a:t>, </a:t>
            </a:r>
            <a:r>
              <a:rPr lang="ja-JP" altLang="en-US" dirty="0" smtClean="0"/>
              <a:t>見る</a:t>
            </a:r>
            <a:r>
              <a:rPr lang="en-US" altLang="ja-JP" dirty="0" smtClean="0"/>
              <a:t>, </a:t>
            </a:r>
            <a:r>
              <a:rPr lang="ja-JP" altLang="en-US" dirty="0" smtClean="0"/>
              <a:t>泣く</a:t>
            </a:r>
            <a:r>
              <a:rPr lang="en-US" altLang="ja-JP" dirty="0" smtClean="0"/>
              <a:t>, </a:t>
            </a:r>
            <a:r>
              <a:rPr lang="ja-JP" altLang="en-US" dirty="0" smtClean="0"/>
              <a:t>最高だ</a:t>
            </a:r>
            <a:endParaRPr lang="en-US" altLang="ja-JP" dirty="0" smtClean="0"/>
          </a:p>
          <a:p>
            <a:r>
              <a:rPr lang="ja-JP" altLang="en-US" dirty="0" smtClean="0"/>
              <a:t>ワゴン</a:t>
            </a:r>
            <a:r>
              <a:rPr lang="en-US" altLang="ja-JP" dirty="0" smtClean="0"/>
              <a:t>, </a:t>
            </a:r>
            <a:r>
              <a:rPr lang="ja-JP" altLang="en-US" dirty="0" smtClean="0"/>
              <a:t>車</a:t>
            </a:r>
            <a:r>
              <a:rPr lang="en-US" altLang="ja-JP" dirty="0" smtClean="0"/>
              <a:t>, </a:t>
            </a:r>
            <a:r>
              <a:rPr lang="ja-JP" altLang="en-US" dirty="0" smtClean="0"/>
              <a:t>アポ</a:t>
            </a:r>
            <a:r>
              <a:rPr lang="en-US" altLang="ja-JP" dirty="0" smtClean="0"/>
              <a:t>, </a:t>
            </a:r>
            <a:r>
              <a:rPr lang="ja-JP" altLang="en-US" dirty="0" smtClean="0"/>
              <a:t>乗せる</a:t>
            </a:r>
            <a:r>
              <a:rPr lang="en-US" altLang="ja-JP" dirty="0" smtClean="0"/>
              <a:t>, </a:t>
            </a:r>
            <a:r>
              <a:rPr lang="ja-JP" altLang="en-US" dirty="0" smtClean="0"/>
              <a:t>目撃</a:t>
            </a:r>
            <a:endParaRPr lang="en-US" altLang="ja-JP" dirty="0" smtClean="0"/>
          </a:p>
          <a:p>
            <a:r>
              <a:rPr lang="ja-JP" altLang="en-US" dirty="0" smtClean="0"/>
              <a:t>　　　　　　　　　　　：</a:t>
            </a:r>
            <a:endParaRPr lang="en-US" altLang="ja-JP" dirty="0" smtClean="0"/>
          </a:p>
          <a:p>
            <a:endParaRPr kumimoji="1" lang="ja-JP" altLang="en-US" dirty="0"/>
          </a:p>
        </p:txBody>
      </p:sp>
      <p:sp>
        <p:nvSpPr>
          <p:cNvPr id="5" name="テキスト ボックス 4"/>
          <p:cNvSpPr txBox="1"/>
          <p:nvPr/>
        </p:nvSpPr>
        <p:spPr>
          <a:xfrm>
            <a:off x="4062229" y="3356377"/>
            <a:ext cx="4939273" cy="369332"/>
          </a:xfrm>
          <a:prstGeom prst="rect">
            <a:avLst/>
          </a:prstGeom>
          <a:noFill/>
        </p:spPr>
        <p:txBody>
          <a:bodyPr wrap="none" rtlCol="0">
            <a:spAutoFit/>
          </a:bodyPr>
          <a:lstStyle/>
          <a:p>
            <a:r>
              <a:rPr kumimoji="1" lang="ja-JP" altLang="en-US" dirty="0" smtClean="0"/>
              <a:t>共起情報に基づき、類似した単語ペアに枝を張る</a:t>
            </a:r>
            <a:endParaRPr kumimoji="1" lang="ja-JP" altLang="en-US" dirty="0"/>
          </a:p>
        </p:txBody>
      </p:sp>
      <p:sp>
        <p:nvSpPr>
          <p:cNvPr id="6" name="円/楕円 5"/>
          <p:cNvSpPr/>
          <p:nvPr/>
        </p:nvSpPr>
        <p:spPr>
          <a:xfrm>
            <a:off x="6456829" y="3764146"/>
            <a:ext cx="686812" cy="466486"/>
          </a:xfrm>
          <a:prstGeom prst="ellipse">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400" dirty="0" smtClean="0"/>
              <a:t>人生</a:t>
            </a:r>
            <a:endParaRPr kumimoji="1" lang="ja-JP" altLang="en-US" sz="1400" dirty="0"/>
          </a:p>
        </p:txBody>
      </p:sp>
      <p:sp>
        <p:nvSpPr>
          <p:cNvPr id="7" name="円/楕円 6"/>
          <p:cNvSpPr/>
          <p:nvPr/>
        </p:nvSpPr>
        <p:spPr>
          <a:xfrm>
            <a:off x="7143641" y="4230632"/>
            <a:ext cx="1337854" cy="466486"/>
          </a:xfrm>
          <a:prstGeom prst="ellipse">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400" dirty="0" smtClean="0"/>
              <a:t>コントロール</a:t>
            </a:r>
            <a:endParaRPr kumimoji="1" lang="ja-JP" altLang="en-US" sz="1400" dirty="0"/>
          </a:p>
        </p:txBody>
      </p:sp>
      <p:sp>
        <p:nvSpPr>
          <p:cNvPr id="8" name="円/楕円 7"/>
          <p:cNvSpPr/>
          <p:nvPr/>
        </p:nvSpPr>
        <p:spPr>
          <a:xfrm>
            <a:off x="4700931" y="4849518"/>
            <a:ext cx="1337854" cy="466486"/>
          </a:xfrm>
          <a:prstGeom prst="ellipse">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ja-JP" altLang="en-US" sz="1400" dirty="0" smtClean="0"/>
              <a:t>モーニング</a:t>
            </a:r>
            <a:endParaRPr kumimoji="1" lang="ja-JP" altLang="en-US" sz="1400" dirty="0"/>
          </a:p>
        </p:txBody>
      </p:sp>
      <p:sp>
        <p:nvSpPr>
          <p:cNvPr id="9" name="円/楕円 8"/>
          <p:cNvSpPr/>
          <p:nvPr/>
        </p:nvSpPr>
        <p:spPr>
          <a:xfrm>
            <a:off x="6229783" y="4499653"/>
            <a:ext cx="686812" cy="466486"/>
          </a:xfrm>
          <a:prstGeom prst="ellipse">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400" dirty="0" smtClean="0"/>
              <a:t>宇宙</a:t>
            </a:r>
            <a:endParaRPr kumimoji="1" lang="ja-JP" altLang="en-US" sz="1400" dirty="0"/>
          </a:p>
        </p:txBody>
      </p:sp>
      <p:sp>
        <p:nvSpPr>
          <p:cNvPr id="10" name="円/楕円 9"/>
          <p:cNvSpPr/>
          <p:nvPr/>
        </p:nvSpPr>
        <p:spPr>
          <a:xfrm>
            <a:off x="6229783" y="5131926"/>
            <a:ext cx="686812" cy="466486"/>
          </a:xfrm>
          <a:prstGeom prst="ellipse">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400" dirty="0" smtClean="0"/>
              <a:t>兄弟</a:t>
            </a:r>
            <a:endParaRPr kumimoji="1" lang="ja-JP" altLang="en-US" sz="1400" dirty="0"/>
          </a:p>
        </p:txBody>
      </p:sp>
      <p:sp>
        <p:nvSpPr>
          <p:cNvPr id="11" name="円/楕円 10"/>
          <p:cNvSpPr/>
          <p:nvPr/>
        </p:nvSpPr>
        <p:spPr>
          <a:xfrm>
            <a:off x="5438016" y="5652255"/>
            <a:ext cx="686812" cy="466486"/>
          </a:xfrm>
          <a:prstGeom prst="ellipse">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400" dirty="0" smtClean="0"/>
              <a:t>泣く</a:t>
            </a:r>
            <a:endParaRPr kumimoji="1" lang="ja-JP" altLang="en-US" sz="1400" dirty="0"/>
          </a:p>
        </p:txBody>
      </p:sp>
      <p:sp>
        <p:nvSpPr>
          <p:cNvPr id="12" name="円/楕円 11"/>
          <p:cNvSpPr/>
          <p:nvPr/>
        </p:nvSpPr>
        <p:spPr>
          <a:xfrm>
            <a:off x="6406262" y="5868152"/>
            <a:ext cx="819504" cy="466486"/>
          </a:xfrm>
          <a:prstGeom prst="ellipse">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400" dirty="0" smtClean="0"/>
              <a:t>最高だ</a:t>
            </a:r>
            <a:endParaRPr kumimoji="1" lang="ja-JP" altLang="en-US" sz="1400" dirty="0"/>
          </a:p>
        </p:txBody>
      </p:sp>
      <p:sp>
        <p:nvSpPr>
          <p:cNvPr id="13" name="円/楕円 12"/>
          <p:cNvSpPr/>
          <p:nvPr/>
        </p:nvSpPr>
        <p:spPr>
          <a:xfrm>
            <a:off x="7104765" y="4733755"/>
            <a:ext cx="686812" cy="466486"/>
          </a:xfrm>
          <a:prstGeom prst="ellipse">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400" dirty="0" smtClean="0"/>
              <a:t>朝</a:t>
            </a:r>
            <a:endParaRPr kumimoji="1" lang="ja-JP" altLang="en-US" sz="1400" dirty="0"/>
          </a:p>
        </p:txBody>
      </p:sp>
      <p:sp>
        <p:nvSpPr>
          <p:cNvPr id="14" name="円/楕円 13"/>
          <p:cNvSpPr/>
          <p:nvPr/>
        </p:nvSpPr>
        <p:spPr>
          <a:xfrm>
            <a:off x="7544720" y="5401666"/>
            <a:ext cx="686812" cy="466486"/>
          </a:xfrm>
          <a:prstGeom prst="ellipse">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400" dirty="0" smtClean="0"/>
              <a:t>アポ</a:t>
            </a:r>
            <a:endParaRPr kumimoji="1" lang="ja-JP" altLang="en-US" sz="1400" dirty="0"/>
          </a:p>
        </p:txBody>
      </p:sp>
      <p:sp>
        <p:nvSpPr>
          <p:cNvPr id="15" name="円/楕円 14"/>
          <p:cNvSpPr/>
          <p:nvPr/>
        </p:nvSpPr>
        <p:spPr>
          <a:xfrm>
            <a:off x="7544720" y="6241985"/>
            <a:ext cx="686812" cy="466486"/>
          </a:xfrm>
          <a:prstGeom prst="ellipse">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400" dirty="0" smtClean="0"/>
              <a:t>ワゴン</a:t>
            </a:r>
            <a:endParaRPr kumimoji="1" lang="ja-JP" altLang="en-US" sz="1400" dirty="0"/>
          </a:p>
        </p:txBody>
      </p:sp>
      <p:sp>
        <p:nvSpPr>
          <p:cNvPr id="16" name="円/楕円 15"/>
          <p:cNvSpPr/>
          <p:nvPr/>
        </p:nvSpPr>
        <p:spPr>
          <a:xfrm>
            <a:off x="8326697" y="5689837"/>
            <a:ext cx="535763" cy="466486"/>
          </a:xfrm>
          <a:prstGeom prst="ellipse">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400" dirty="0" smtClean="0"/>
              <a:t>車</a:t>
            </a:r>
            <a:endParaRPr kumimoji="1" lang="ja-JP" altLang="en-US" sz="1400" dirty="0"/>
          </a:p>
        </p:txBody>
      </p:sp>
      <p:cxnSp>
        <p:nvCxnSpPr>
          <p:cNvPr id="18" name="直線コネクタ 17"/>
          <p:cNvCxnSpPr>
            <a:stCxn id="15" idx="7"/>
            <a:endCxn id="16" idx="3"/>
          </p:cNvCxnSpPr>
          <p:nvPr/>
        </p:nvCxnSpPr>
        <p:spPr>
          <a:xfrm flipV="1">
            <a:off x="8130951" y="6088008"/>
            <a:ext cx="274207" cy="222292"/>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a:stCxn id="14" idx="6"/>
            <a:endCxn id="16" idx="1"/>
          </p:cNvCxnSpPr>
          <p:nvPr/>
        </p:nvCxnSpPr>
        <p:spPr>
          <a:xfrm>
            <a:off x="8231532" y="5634909"/>
            <a:ext cx="173626" cy="123243"/>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直線コネクタ 23"/>
          <p:cNvCxnSpPr>
            <a:stCxn id="14" idx="4"/>
            <a:endCxn id="15" idx="0"/>
          </p:cNvCxnSpPr>
          <p:nvPr/>
        </p:nvCxnSpPr>
        <p:spPr>
          <a:xfrm>
            <a:off x="7888126" y="5868152"/>
            <a:ext cx="0" cy="373833"/>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直線コネクタ 26"/>
          <p:cNvCxnSpPr>
            <a:stCxn id="9" idx="4"/>
            <a:endCxn id="10" idx="0"/>
          </p:cNvCxnSpPr>
          <p:nvPr/>
        </p:nvCxnSpPr>
        <p:spPr>
          <a:xfrm>
            <a:off x="6573189" y="4966139"/>
            <a:ext cx="0" cy="165787"/>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直線コネクタ 30"/>
          <p:cNvCxnSpPr>
            <a:stCxn id="6" idx="5"/>
            <a:endCxn id="7" idx="1"/>
          </p:cNvCxnSpPr>
          <p:nvPr/>
        </p:nvCxnSpPr>
        <p:spPr>
          <a:xfrm>
            <a:off x="7043060" y="4162317"/>
            <a:ext cx="296505" cy="13663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直線コネクタ 33"/>
          <p:cNvCxnSpPr>
            <a:stCxn id="9" idx="5"/>
            <a:endCxn id="13" idx="2"/>
          </p:cNvCxnSpPr>
          <p:nvPr/>
        </p:nvCxnSpPr>
        <p:spPr>
          <a:xfrm>
            <a:off x="6816014" y="4897824"/>
            <a:ext cx="288751" cy="6917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直線コネクタ 36"/>
          <p:cNvCxnSpPr>
            <a:stCxn id="10" idx="7"/>
            <a:endCxn id="13" idx="2"/>
          </p:cNvCxnSpPr>
          <p:nvPr/>
        </p:nvCxnSpPr>
        <p:spPr>
          <a:xfrm flipV="1">
            <a:off x="6816014" y="4966998"/>
            <a:ext cx="288751" cy="233243"/>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直線コネクタ 40"/>
          <p:cNvCxnSpPr>
            <a:stCxn id="10" idx="4"/>
            <a:endCxn id="12" idx="0"/>
          </p:cNvCxnSpPr>
          <p:nvPr/>
        </p:nvCxnSpPr>
        <p:spPr>
          <a:xfrm>
            <a:off x="6573189" y="5598412"/>
            <a:ext cx="242825" cy="2697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直線コネクタ 44"/>
          <p:cNvCxnSpPr>
            <a:stCxn id="10" idx="6"/>
            <a:endCxn id="14" idx="2"/>
          </p:cNvCxnSpPr>
          <p:nvPr/>
        </p:nvCxnSpPr>
        <p:spPr>
          <a:xfrm>
            <a:off x="6916595" y="5365169"/>
            <a:ext cx="628125" cy="2697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直線コネクタ 49"/>
          <p:cNvCxnSpPr>
            <a:stCxn id="9" idx="4"/>
            <a:endCxn id="14" idx="1"/>
          </p:cNvCxnSpPr>
          <p:nvPr/>
        </p:nvCxnSpPr>
        <p:spPr>
          <a:xfrm>
            <a:off x="6573189" y="4966139"/>
            <a:ext cx="1072112" cy="503842"/>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直線コネクタ 54"/>
          <p:cNvCxnSpPr>
            <a:stCxn id="13" idx="5"/>
            <a:endCxn id="14" idx="0"/>
          </p:cNvCxnSpPr>
          <p:nvPr/>
        </p:nvCxnSpPr>
        <p:spPr>
          <a:xfrm>
            <a:off x="7690996" y="5131926"/>
            <a:ext cx="197130" cy="2697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直線コネクタ 57"/>
          <p:cNvCxnSpPr>
            <a:stCxn id="6" idx="4"/>
            <a:endCxn id="9" idx="0"/>
          </p:cNvCxnSpPr>
          <p:nvPr/>
        </p:nvCxnSpPr>
        <p:spPr>
          <a:xfrm flipH="1">
            <a:off x="6573189" y="4230632"/>
            <a:ext cx="227046" cy="26902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直線コネクタ 60"/>
          <p:cNvCxnSpPr>
            <a:stCxn id="11" idx="6"/>
            <a:endCxn id="12" idx="2"/>
          </p:cNvCxnSpPr>
          <p:nvPr/>
        </p:nvCxnSpPr>
        <p:spPr>
          <a:xfrm>
            <a:off x="6124828" y="5885498"/>
            <a:ext cx="281434" cy="215897"/>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直線コネクタ 63"/>
          <p:cNvCxnSpPr>
            <a:stCxn id="8" idx="5"/>
            <a:endCxn id="10" idx="2"/>
          </p:cNvCxnSpPr>
          <p:nvPr/>
        </p:nvCxnSpPr>
        <p:spPr>
          <a:xfrm>
            <a:off x="5842861" y="5247689"/>
            <a:ext cx="386922" cy="11748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直線コネクタ 68"/>
          <p:cNvCxnSpPr>
            <a:stCxn id="8" idx="7"/>
            <a:endCxn id="9" idx="2"/>
          </p:cNvCxnSpPr>
          <p:nvPr/>
        </p:nvCxnSpPr>
        <p:spPr>
          <a:xfrm flipV="1">
            <a:off x="5842861" y="4732896"/>
            <a:ext cx="386922" cy="184937"/>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a:stCxn id="8" idx="5"/>
            <a:endCxn id="12" idx="1"/>
          </p:cNvCxnSpPr>
          <p:nvPr/>
        </p:nvCxnSpPr>
        <p:spPr>
          <a:xfrm>
            <a:off x="5842861" y="5247689"/>
            <a:ext cx="683415" cy="68877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直線コネクタ 74"/>
          <p:cNvCxnSpPr>
            <a:stCxn id="8" idx="5"/>
            <a:endCxn id="11" idx="0"/>
          </p:cNvCxnSpPr>
          <p:nvPr/>
        </p:nvCxnSpPr>
        <p:spPr>
          <a:xfrm flipH="1">
            <a:off x="5781422" y="5247689"/>
            <a:ext cx="61439" cy="404566"/>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直線コネクタ 77"/>
          <p:cNvCxnSpPr>
            <a:stCxn id="10" idx="3"/>
            <a:endCxn id="11" idx="7"/>
          </p:cNvCxnSpPr>
          <p:nvPr/>
        </p:nvCxnSpPr>
        <p:spPr>
          <a:xfrm flipH="1">
            <a:off x="6024247" y="5530097"/>
            <a:ext cx="306117" cy="190473"/>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直線コネクタ 80"/>
          <p:cNvCxnSpPr>
            <a:stCxn id="9" idx="3"/>
            <a:endCxn id="11" idx="7"/>
          </p:cNvCxnSpPr>
          <p:nvPr/>
        </p:nvCxnSpPr>
        <p:spPr>
          <a:xfrm flipH="1">
            <a:off x="6024247" y="4897824"/>
            <a:ext cx="306117" cy="822746"/>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右矢印 83"/>
          <p:cNvSpPr/>
          <p:nvPr/>
        </p:nvSpPr>
        <p:spPr>
          <a:xfrm>
            <a:off x="4062229" y="4101911"/>
            <a:ext cx="737085" cy="63184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5" name="テキスト ボックス 84"/>
          <p:cNvSpPr txBox="1"/>
          <p:nvPr/>
        </p:nvSpPr>
        <p:spPr>
          <a:xfrm>
            <a:off x="116618" y="6125634"/>
            <a:ext cx="3945611" cy="369332"/>
          </a:xfrm>
          <a:prstGeom prst="rect">
            <a:avLst/>
          </a:prstGeom>
          <a:noFill/>
        </p:spPr>
        <p:txBody>
          <a:bodyPr wrap="none" rtlCol="0">
            <a:spAutoFit/>
          </a:bodyPr>
          <a:lstStyle/>
          <a:p>
            <a:r>
              <a:rPr kumimoji="1" lang="ja-JP" altLang="en-US" dirty="0" smtClean="0"/>
              <a:t>ツイートを単位とした単語の出現データ</a:t>
            </a:r>
            <a:endParaRPr kumimoji="1" lang="ja-JP" altLang="en-US" dirty="0"/>
          </a:p>
        </p:txBody>
      </p:sp>
      <p:sp>
        <p:nvSpPr>
          <p:cNvPr id="86" name="スライド番号プレースホルダー 85"/>
          <p:cNvSpPr>
            <a:spLocks noGrp="1"/>
          </p:cNvSpPr>
          <p:nvPr>
            <p:ph type="sldNum" sz="quarter" idx="12"/>
          </p:nvPr>
        </p:nvSpPr>
        <p:spPr/>
        <p:txBody>
          <a:bodyPr/>
          <a:lstStyle/>
          <a:p>
            <a:fld id="{7BDB4897-9E2B-AC43-956E-6ECBEBE7729C}" type="slidenum">
              <a:rPr kumimoji="1" lang="ja-JP" altLang="en-US" smtClean="0"/>
              <a:t>10</a:t>
            </a:fld>
            <a:endParaRPr kumimoji="1" lang="ja-JP" altLang="en-US"/>
          </a:p>
        </p:txBody>
      </p:sp>
    </p:spTree>
    <p:extLst>
      <p:ext uri="{BB962C8B-B14F-4D97-AF65-F5344CB8AC3E}">
        <p14:creationId xmlns:p14="http://schemas.microsoft.com/office/powerpoint/2010/main" val="1731938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63297"/>
          </a:xfrm>
        </p:spPr>
        <p:txBody>
          <a:bodyPr/>
          <a:lstStyle/>
          <a:p>
            <a:r>
              <a:rPr lang="en-US" altLang="ja-JP" dirty="0" smtClean="0"/>
              <a:t>④</a:t>
            </a:r>
            <a:r>
              <a:rPr kumimoji="1" lang="ja-JP" altLang="en-US" dirty="0" smtClean="0"/>
              <a:t>極大クリーク列挙</a:t>
            </a:r>
            <a:endParaRPr kumimoji="1" lang="ja-JP" altLang="en-US" dirty="0"/>
          </a:p>
        </p:txBody>
      </p:sp>
      <p:pic>
        <p:nvPicPr>
          <p:cNvPr id="4" name="図 3"/>
          <p:cNvPicPr>
            <a:picLocks noChangeAspect="1"/>
          </p:cNvPicPr>
          <p:nvPr/>
        </p:nvPicPr>
        <p:blipFill>
          <a:blip r:embed="rId2"/>
          <a:stretch>
            <a:fillRect/>
          </a:stretch>
        </p:blipFill>
        <p:spPr>
          <a:xfrm>
            <a:off x="818227" y="2840875"/>
            <a:ext cx="7656573" cy="2288584"/>
          </a:xfrm>
          <a:prstGeom prst="rect">
            <a:avLst/>
          </a:prstGeom>
        </p:spPr>
      </p:pic>
      <p:sp>
        <p:nvSpPr>
          <p:cNvPr id="5" name="テキスト ボックス 4"/>
          <p:cNvSpPr txBox="1"/>
          <p:nvPr/>
        </p:nvSpPr>
        <p:spPr>
          <a:xfrm>
            <a:off x="1161057" y="1124683"/>
            <a:ext cx="6949138" cy="923330"/>
          </a:xfrm>
          <a:prstGeom prst="rect">
            <a:avLst/>
          </a:prstGeom>
          <a:noFill/>
        </p:spPr>
        <p:txBody>
          <a:bodyPr wrap="none" rtlCol="0">
            <a:spAutoFit/>
          </a:bodyPr>
          <a:lstStyle/>
          <a:p>
            <a:r>
              <a:rPr kumimoji="1" lang="ja-JP" altLang="en-US" dirty="0" smtClean="0"/>
              <a:t>類似度グラフの密な部分はお互いに関連の強い単語が固まっている。</a:t>
            </a:r>
            <a:endParaRPr kumimoji="1" lang="en-US" altLang="ja-JP" dirty="0" smtClean="0"/>
          </a:p>
          <a:p>
            <a:r>
              <a:rPr lang="ja-JP" altLang="en-US" dirty="0" smtClean="0"/>
              <a:t>どのようにしてそのような単語群を抽出するか？</a:t>
            </a:r>
            <a:endParaRPr lang="en-US" altLang="ja-JP" dirty="0" smtClean="0"/>
          </a:p>
          <a:p>
            <a:r>
              <a:rPr kumimoji="1" lang="ja-JP" altLang="en-US" dirty="0" smtClean="0"/>
              <a:t>　　　　　　　　　　　　　　　　</a:t>
            </a:r>
            <a:r>
              <a:rPr kumimoji="1" lang="en-US" altLang="ja-JP" dirty="0" smtClean="0"/>
              <a:t>→</a:t>
            </a:r>
            <a:r>
              <a:rPr kumimoji="1" lang="ja-JP" altLang="en-US" dirty="0" smtClean="0"/>
              <a:t>極大クリーク列挙</a:t>
            </a:r>
            <a:endParaRPr kumimoji="1" lang="ja-JP" altLang="en-US" dirty="0"/>
          </a:p>
        </p:txBody>
      </p:sp>
      <p:sp>
        <p:nvSpPr>
          <p:cNvPr id="6" name="テキスト ボックス 5"/>
          <p:cNvSpPr txBox="1"/>
          <p:nvPr/>
        </p:nvSpPr>
        <p:spPr>
          <a:xfrm>
            <a:off x="457200" y="6110590"/>
            <a:ext cx="8524727" cy="646331"/>
          </a:xfrm>
          <a:prstGeom prst="rect">
            <a:avLst/>
          </a:prstGeom>
          <a:noFill/>
        </p:spPr>
        <p:txBody>
          <a:bodyPr wrap="none" rtlCol="0">
            <a:spAutoFit/>
          </a:bodyPr>
          <a:lstStyle/>
          <a:p>
            <a:r>
              <a:rPr kumimoji="1" lang="ja-JP" altLang="en-US" dirty="0" smtClean="0"/>
              <a:t>クリーク列挙の欠点</a:t>
            </a:r>
            <a:r>
              <a:rPr lang="en-US" altLang="ja-JP" dirty="0" smtClean="0">
                <a:sym typeface="Wingdings"/>
              </a:rPr>
              <a:t>: (3)</a:t>
            </a:r>
            <a:r>
              <a:rPr lang="ja-JP" altLang="en-US" dirty="0" smtClean="0">
                <a:sym typeface="Wingdings"/>
              </a:rPr>
              <a:t>と</a:t>
            </a:r>
            <a:r>
              <a:rPr lang="en-US" altLang="ja-JP" dirty="0" smtClean="0">
                <a:sym typeface="Wingdings"/>
              </a:rPr>
              <a:t>(4)</a:t>
            </a:r>
            <a:r>
              <a:rPr lang="ja-JP" altLang="en-US" dirty="0" smtClean="0">
                <a:sym typeface="Wingdings"/>
              </a:rPr>
              <a:t>のように重複のある極大クリークが多数列挙されてしまう。</a:t>
            </a:r>
            <a:endParaRPr lang="en-US" altLang="ja-JP" dirty="0" smtClean="0">
              <a:sym typeface="Wingdings"/>
            </a:endParaRPr>
          </a:p>
          <a:p>
            <a:r>
              <a:rPr lang="ja-JP" altLang="en-US" dirty="0" smtClean="0">
                <a:sym typeface="Wingdings"/>
              </a:rPr>
              <a:t>時に数万</a:t>
            </a:r>
            <a:r>
              <a:rPr lang="en-US" altLang="ja-JP" dirty="0" smtClean="0">
                <a:sym typeface="Wingdings"/>
              </a:rPr>
              <a:t>〜</a:t>
            </a:r>
            <a:r>
              <a:rPr lang="ja-JP" altLang="en-US" dirty="0" smtClean="0">
                <a:sym typeface="Wingdings"/>
              </a:rPr>
              <a:t>数百万！</a:t>
            </a:r>
            <a:r>
              <a:rPr lang="en-US" altLang="ja-JP" dirty="0" smtClean="0">
                <a:sym typeface="Wingdings"/>
              </a:rPr>
              <a:t>→</a:t>
            </a:r>
            <a:r>
              <a:rPr lang="ja-JP" altLang="en-US" dirty="0" smtClean="0">
                <a:sym typeface="Wingdings"/>
              </a:rPr>
              <a:t>そこで、「グラフ研磨」</a:t>
            </a:r>
            <a:endParaRPr lang="en-US" altLang="ja-JP" dirty="0" smtClean="0">
              <a:sym typeface="Wingdings"/>
            </a:endParaRPr>
          </a:p>
        </p:txBody>
      </p:sp>
      <p:sp>
        <p:nvSpPr>
          <p:cNvPr id="7" name="テキスト ボックス 6"/>
          <p:cNvSpPr txBox="1"/>
          <p:nvPr/>
        </p:nvSpPr>
        <p:spPr>
          <a:xfrm>
            <a:off x="1428845" y="2194544"/>
            <a:ext cx="6250554" cy="646331"/>
          </a:xfrm>
          <a:prstGeom prst="rect">
            <a:avLst/>
          </a:prstGeom>
          <a:noFill/>
        </p:spPr>
        <p:txBody>
          <a:bodyPr wrap="none" rtlCol="0">
            <a:spAutoFit/>
          </a:bodyPr>
          <a:lstStyle/>
          <a:p>
            <a:r>
              <a:rPr kumimoji="1" lang="ja-JP" altLang="en-US" dirty="0" smtClean="0"/>
              <a:t>クリーク：完全部分グラフ</a:t>
            </a:r>
            <a:r>
              <a:rPr kumimoji="1" lang="en-US" altLang="ja-JP" dirty="0" smtClean="0"/>
              <a:t>(</a:t>
            </a:r>
            <a:r>
              <a:rPr kumimoji="1" lang="ja-JP" altLang="en-US" dirty="0" smtClean="0"/>
              <a:t>任意の節点ペアに枝が張られている</a:t>
            </a:r>
            <a:r>
              <a:rPr kumimoji="1" lang="en-US" altLang="ja-JP" dirty="0" smtClean="0"/>
              <a:t>)</a:t>
            </a:r>
            <a:endParaRPr kumimoji="1" lang="en-US" altLang="ja-JP" dirty="0" smtClean="0"/>
          </a:p>
          <a:p>
            <a:r>
              <a:rPr lang="ja-JP" altLang="en-US" dirty="0" smtClean="0"/>
              <a:t>極大</a:t>
            </a:r>
            <a:r>
              <a:rPr lang="ja-JP" altLang="en-US" dirty="0" smtClean="0"/>
              <a:t>クリーク：</a:t>
            </a:r>
            <a:r>
              <a:rPr lang="ja-JP" altLang="en-US" dirty="0" smtClean="0"/>
              <a:t>他のクリークに包含されていないクリーク</a:t>
            </a:r>
            <a:endParaRPr lang="en-US" altLang="ja-JP" dirty="0" smtClean="0"/>
          </a:p>
        </p:txBody>
      </p:sp>
      <p:sp>
        <p:nvSpPr>
          <p:cNvPr id="8" name="テキスト ボックス 7"/>
          <p:cNvSpPr txBox="1"/>
          <p:nvPr/>
        </p:nvSpPr>
        <p:spPr>
          <a:xfrm>
            <a:off x="1734153" y="5129459"/>
            <a:ext cx="5722240" cy="954107"/>
          </a:xfrm>
          <a:prstGeom prst="rect">
            <a:avLst/>
          </a:prstGeom>
          <a:noFill/>
        </p:spPr>
        <p:txBody>
          <a:bodyPr wrap="none" rtlCol="0">
            <a:spAutoFit/>
          </a:bodyPr>
          <a:lstStyle/>
          <a:p>
            <a:r>
              <a:rPr kumimoji="1" lang="ja-JP" altLang="en-US" sz="2800" dirty="0" smtClean="0"/>
              <a:t>グラフ</a:t>
            </a:r>
            <a:r>
              <a:rPr kumimoji="1" lang="en-US" altLang="ja-JP" sz="2800" dirty="0" smtClean="0"/>
              <a:t>(1)</a:t>
            </a:r>
            <a:r>
              <a:rPr kumimoji="1" lang="ja-JP" altLang="en-US" sz="2800" dirty="0" smtClean="0"/>
              <a:t>において極大クリークは４つ</a:t>
            </a:r>
            <a:endParaRPr kumimoji="1" lang="en-US" altLang="ja-JP" sz="2800" dirty="0" smtClean="0"/>
          </a:p>
          <a:p>
            <a:r>
              <a:rPr lang="ja-JP" altLang="ja-JP" sz="2800" dirty="0"/>
              <a:t>　</a:t>
            </a:r>
            <a:r>
              <a:rPr lang="ja-JP" altLang="en-US" sz="2800" dirty="0" smtClean="0"/>
              <a:t>　　</a:t>
            </a:r>
            <a:r>
              <a:rPr kumimoji="1" lang="en-US" altLang="ja-JP" sz="2800" dirty="0" smtClean="0"/>
              <a:t>{</a:t>
            </a:r>
            <a:r>
              <a:rPr kumimoji="1" lang="en-US" altLang="ja-JP" sz="2800" dirty="0" err="1" smtClean="0"/>
              <a:t>a,b,c,d</a:t>
            </a:r>
            <a:r>
              <a:rPr kumimoji="1" lang="en-US" altLang="ja-JP" sz="2800" dirty="0" smtClean="0"/>
              <a:t>} {</a:t>
            </a:r>
            <a:r>
              <a:rPr kumimoji="1" lang="en-US" altLang="ja-JP" sz="2800" dirty="0" err="1" smtClean="0"/>
              <a:t>a,c,d,e</a:t>
            </a:r>
            <a:r>
              <a:rPr kumimoji="1" lang="en-US" altLang="ja-JP" sz="2800" dirty="0" smtClean="0"/>
              <a:t>} {</a:t>
            </a:r>
            <a:r>
              <a:rPr kumimoji="1" lang="en-US" altLang="ja-JP" sz="2800" dirty="0" err="1" smtClean="0"/>
              <a:t>e,f</a:t>
            </a:r>
            <a:r>
              <a:rPr kumimoji="1" lang="en-US" altLang="ja-JP" sz="2800" dirty="0" smtClean="0"/>
              <a:t>} {</a:t>
            </a:r>
            <a:r>
              <a:rPr kumimoji="1" lang="en-US" altLang="ja-JP" sz="2800" dirty="0" err="1" smtClean="0"/>
              <a:t>b,f</a:t>
            </a:r>
            <a:r>
              <a:rPr kumimoji="1" lang="en-US" altLang="ja-JP" sz="2800" dirty="0" smtClean="0"/>
              <a:t>}</a:t>
            </a:r>
            <a:endParaRPr kumimoji="1" lang="ja-JP" altLang="en-US" sz="2800" dirty="0"/>
          </a:p>
        </p:txBody>
      </p:sp>
      <p:sp>
        <p:nvSpPr>
          <p:cNvPr id="9" name="スライド番号プレースホルダー 8"/>
          <p:cNvSpPr>
            <a:spLocks noGrp="1"/>
          </p:cNvSpPr>
          <p:nvPr>
            <p:ph type="sldNum" sz="quarter" idx="12"/>
          </p:nvPr>
        </p:nvSpPr>
        <p:spPr/>
        <p:txBody>
          <a:bodyPr/>
          <a:lstStyle/>
          <a:p>
            <a:fld id="{7BDB4897-9E2B-AC43-956E-6ECBEBE7729C}" type="slidenum">
              <a:rPr kumimoji="1" lang="ja-JP" altLang="en-US" smtClean="0"/>
              <a:t>11</a:t>
            </a:fld>
            <a:endParaRPr kumimoji="1" lang="ja-JP" altLang="en-US"/>
          </a:p>
        </p:txBody>
      </p:sp>
    </p:spTree>
    <p:extLst>
      <p:ext uri="{BB962C8B-B14F-4D97-AF65-F5344CB8AC3E}">
        <p14:creationId xmlns:p14="http://schemas.microsoft.com/office/powerpoint/2010/main" val="1546145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2743" y="332556"/>
            <a:ext cx="8229600" cy="926868"/>
          </a:xfrm>
        </p:spPr>
        <p:txBody>
          <a:bodyPr>
            <a:normAutofit fontScale="90000"/>
          </a:bodyPr>
          <a:lstStyle/>
          <a:p>
            <a:r>
              <a:rPr lang="en-US" altLang="ja-JP" dirty="0" smtClean="0"/>
              <a:t>③</a:t>
            </a:r>
            <a:r>
              <a:rPr lang="ja-JP" altLang="en-US" dirty="0" smtClean="0"/>
              <a:t>グラフ研磨</a:t>
            </a:r>
            <a:r>
              <a:rPr lang="en-US" altLang="ja-JP" dirty="0" smtClean="0"/>
              <a:t>(1)</a:t>
            </a:r>
            <a:br>
              <a:rPr lang="en-US" altLang="ja-JP" dirty="0" smtClean="0"/>
            </a:br>
            <a:r>
              <a:rPr lang="ja-JP" altLang="en-US" dirty="0" smtClean="0"/>
              <a:t>単語</a:t>
            </a:r>
            <a:r>
              <a:rPr lang="ja-JP" altLang="en-US" dirty="0" smtClean="0"/>
              <a:t>の類似度グラフとグラフ研磨</a:t>
            </a:r>
            <a:endParaRPr kumimoji="1" lang="ja-JP" altLang="en-US" dirty="0"/>
          </a:p>
        </p:txBody>
      </p:sp>
      <p:sp>
        <p:nvSpPr>
          <p:cNvPr id="4" name="スライド番号プレースホルダー 3"/>
          <p:cNvSpPr>
            <a:spLocks noGrp="1"/>
          </p:cNvSpPr>
          <p:nvPr>
            <p:ph type="sldNum" sz="quarter" idx="12"/>
          </p:nvPr>
        </p:nvSpPr>
        <p:spPr/>
        <p:txBody>
          <a:bodyPr/>
          <a:lstStyle/>
          <a:p>
            <a:fld id="{E3C07B66-3DF9-CF46-BE39-807A433B0CC0}" type="slidenum">
              <a:rPr kumimoji="1" lang="ja-JP" altLang="en-US" smtClean="0"/>
              <a:t>12</a:t>
            </a:fld>
            <a:endParaRPr kumimoji="1" lang="ja-JP" altLang="en-US"/>
          </a:p>
        </p:txBody>
      </p:sp>
      <p:pic>
        <p:nvPicPr>
          <p:cNvPr id="8" name="図 7"/>
          <p:cNvPicPr>
            <a:picLocks noChangeAspect="1"/>
          </p:cNvPicPr>
          <p:nvPr/>
        </p:nvPicPr>
        <p:blipFill>
          <a:blip r:embed="rId3"/>
          <a:stretch>
            <a:fillRect/>
          </a:stretch>
        </p:blipFill>
        <p:spPr>
          <a:xfrm>
            <a:off x="5005260" y="1859657"/>
            <a:ext cx="4138740" cy="4042833"/>
          </a:xfrm>
          <a:prstGeom prst="rect">
            <a:avLst/>
          </a:prstGeom>
        </p:spPr>
      </p:pic>
      <p:pic>
        <p:nvPicPr>
          <p:cNvPr id="9" name="図 8"/>
          <p:cNvPicPr>
            <a:picLocks noChangeAspect="1"/>
          </p:cNvPicPr>
          <p:nvPr/>
        </p:nvPicPr>
        <p:blipFill>
          <a:blip r:embed="rId4"/>
          <a:stretch>
            <a:fillRect/>
          </a:stretch>
        </p:blipFill>
        <p:spPr>
          <a:xfrm>
            <a:off x="299175" y="2045187"/>
            <a:ext cx="2993666" cy="2975486"/>
          </a:xfrm>
          <a:prstGeom prst="rect">
            <a:avLst/>
          </a:prstGeom>
        </p:spPr>
      </p:pic>
      <p:sp>
        <p:nvSpPr>
          <p:cNvPr id="10" name="テキスト ボックス 9"/>
          <p:cNvSpPr txBox="1"/>
          <p:nvPr/>
        </p:nvSpPr>
        <p:spPr>
          <a:xfrm>
            <a:off x="758491" y="5020673"/>
            <a:ext cx="2262158" cy="369332"/>
          </a:xfrm>
          <a:prstGeom prst="rect">
            <a:avLst/>
          </a:prstGeom>
          <a:noFill/>
        </p:spPr>
        <p:txBody>
          <a:bodyPr wrap="none" rtlCol="0">
            <a:spAutoFit/>
          </a:bodyPr>
          <a:lstStyle/>
          <a:p>
            <a:r>
              <a:rPr kumimoji="1" lang="ja-JP" altLang="en-US" dirty="0" smtClean="0">
                <a:latin typeface="ヒラギノ角ゴ Pro W3"/>
                <a:ea typeface="ヒラギノ角ゴ Pro W3"/>
                <a:cs typeface="ヒラギノ角ゴ Pro W3"/>
              </a:rPr>
              <a:t>単語の類似度グラフ</a:t>
            </a:r>
            <a:endParaRPr kumimoji="1" lang="ja-JP" altLang="en-US" dirty="0" smtClean="0">
              <a:latin typeface="ヒラギノ角ゴ Pro W3"/>
              <a:ea typeface="ヒラギノ角ゴ Pro W3"/>
              <a:cs typeface="ヒラギノ角ゴ Pro W3"/>
            </a:endParaRPr>
          </a:p>
        </p:txBody>
      </p:sp>
      <p:sp>
        <p:nvSpPr>
          <p:cNvPr id="12" name="テキスト ボックス 11"/>
          <p:cNvSpPr txBox="1"/>
          <p:nvPr/>
        </p:nvSpPr>
        <p:spPr>
          <a:xfrm>
            <a:off x="3499927" y="4534464"/>
            <a:ext cx="143186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smtClean="0">
                <a:latin typeface="ヒラギノ角ゴ Pro W3"/>
                <a:ea typeface="ヒラギノ角ゴ Pro W3"/>
                <a:cs typeface="ヒラギノ角ゴ Pro W3"/>
              </a:rPr>
              <a:t>宇宙、兄弟</a:t>
            </a:r>
          </a:p>
        </p:txBody>
      </p:sp>
      <p:cxnSp>
        <p:nvCxnSpPr>
          <p:cNvPr id="14" name="直線矢印コネクタ 13"/>
          <p:cNvCxnSpPr/>
          <p:nvPr/>
        </p:nvCxnSpPr>
        <p:spPr>
          <a:xfrm flipH="1">
            <a:off x="4931795" y="4719130"/>
            <a:ext cx="689571"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5" name="右矢印 14"/>
          <p:cNvSpPr/>
          <p:nvPr/>
        </p:nvSpPr>
        <p:spPr>
          <a:xfrm>
            <a:off x="3499927" y="3138986"/>
            <a:ext cx="814917" cy="48463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187119" y="5689486"/>
            <a:ext cx="4386938" cy="954107"/>
          </a:xfrm>
          <a:prstGeom prst="rect">
            <a:avLst/>
          </a:prstGeom>
          <a:noFill/>
        </p:spPr>
        <p:txBody>
          <a:bodyPr wrap="none" rtlCol="0">
            <a:spAutoFit/>
          </a:bodyPr>
          <a:lstStyle/>
          <a:p>
            <a:r>
              <a:rPr kumimoji="1" lang="ja-JP" altLang="en-US" sz="2800" dirty="0" smtClean="0"/>
              <a:t>濃いところはより濃く、</a:t>
            </a:r>
            <a:endParaRPr kumimoji="1" lang="en-US" altLang="ja-JP" sz="2800" dirty="0" smtClean="0"/>
          </a:p>
          <a:p>
            <a:r>
              <a:rPr lang="ja-JP" altLang="ja-JP" sz="2800" dirty="0"/>
              <a:t>　</a:t>
            </a:r>
            <a:r>
              <a:rPr lang="ja-JP" altLang="en-US" sz="2800" dirty="0" smtClean="0"/>
              <a:t>　薄いところはより薄くする</a:t>
            </a:r>
            <a:endParaRPr kumimoji="1" lang="ja-JP" altLang="en-US" sz="2800" dirty="0"/>
          </a:p>
        </p:txBody>
      </p:sp>
    </p:spTree>
    <p:extLst>
      <p:ext uri="{BB962C8B-B14F-4D97-AF65-F5344CB8AC3E}">
        <p14:creationId xmlns:p14="http://schemas.microsoft.com/office/powerpoint/2010/main" val="5804920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51086"/>
          </a:xfrm>
        </p:spPr>
        <p:txBody>
          <a:bodyPr>
            <a:normAutofit fontScale="90000"/>
          </a:bodyPr>
          <a:lstStyle/>
          <a:p>
            <a:r>
              <a:rPr lang="en-US" altLang="ja-JP" dirty="0" smtClean="0"/>
              <a:t>③</a:t>
            </a:r>
            <a:r>
              <a:rPr lang="ja-JP" altLang="en-US" dirty="0" smtClean="0"/>
              <a:t>グラフ</a:t>
            </a:r>
            <a:r>
              <a:rPr kumimoji="1" lang="ja-JP" altLang="en-US" dirty="0" smtClean="0"/>
              <a:t>研磨</a:t>
            </a:r>
            <a:r>
              <a:rPr kumimoji="1" lang="en-US" altLang="ja-JP" dirty="0" smtClean="0"/>
              <a:t>(2) </a:t>
            </a:r>
            <a:r>
              <a:rPr kumimoji="1" lang="ja-JP" altLang="en-US" dirty="0" smtClean="0"/>
              <a:t>基本的な考え方</a:t>
            </a:r>
            <a:endParaRPr kumimoji="1" lang="ja-JP" altLang="en-US" dirty="0"/>
          </a:p>
        </p:txBody>
      </p:sp>
      <p:sp>
        <p:nvSpPr>
          <p:cNvPr id="3" name="コンテンツ プレースホルダー 2"/>
          <p:cNvSpPr>
            <a:spLocks noGrp="1"/>
          </p:cNvSpPr>
          <p:nvPr>
            <p:ph idx="1"/>
          </p:nvPr>
        </p:nvSpPr>
        <p:spPr>
          <a:xfrm>
            <a:off x="457200" y="1258293"/>
            <a:ext cx="8229600" cy="1318227"/>
          </a:xfrm>
        </p:spPr>
        <p:txBody>
          <a:bodyPr>
            <a:normAutofit fontScale="77500" lnSpcReduction="20000"/>
          </a:bodyPr>
          <a:lstStyle/>
          <a:p>
            <a:r>
              <a:rPr lang="ja-JP" altLang="en-US" dirty="0" smtClean="0"/>
              <a:t>２つの任意の節点ペアの類似度によって枝を張り直す</a:t>
            </a:r>
            <a:endParaRPr lang="en-US" altLang="ja-JP" dirty="0" smtClean="0"/>
          </a:p>
          <a:p>
            <a:pPr lvl="1"/>
            <a:r>
              <a:rPr lang="ja-JP" altLang="en-US" dirty="0" smtClean="0"/>
              <a:t>共通する友達が多ければ友達と見なす</a:t>
            </a:r>
            <a:endParaRPr lang="en-US" altLang="ja-JP" dirty="0" smtClean="0"/>
          </a:p>
          <a:p>
            <a:pPr lvl="1"/>
            <a:r>
              <a:rPr kumimoji="1" lang="ja-JP" altLang="en-US" dirty="0" smtClean="0"/>
              <a:t>逆に共通する友達が少なければノイズと見なして関係を切る</a:t>
            </a:r>
            <a:endParaRPr kumimoji="1" lang="ja-JP" altLang="en-US" dirty="0"/>
          </a:p>
        </p:txBody>
      </p:sp>
      <p:pic>
        <p:nvPicPr>
          <p:cNvPr id="5" name="図 4"/>
          <p:cNvPicPr>
            <a:picLocks noChangeAspect="1"/>
          </p:cNvPicPr>
          <p:nvPr/>
        </p:nvPicPr>
        <p:blipFill>
          <a:blip r:embed="rId2"/>
          <a:stretch>
            <a:fillRect/>
          </a:stretch>
        </p:blipFill>
        <p:spPr>
          <a:xfrm>
            <a:off x="4838386" y="3103906"/>
            <a:ext cx="2820693" cy="2178089"/>
          </a:xfrm>
          <a:prstGeom prst="rect">
            <a:avLst/>
          </a:prstGeom>
        </p:spPr>
      </p:pic>
      <p:pic>
        <p:nvPicPr>
          <p:cNvPr id="8" name="図 7"/>
          <p:cNvPicPr>
            <a:picLocks noChangeAspect="1"/>
          </p:cNvPicPr>
          <p:nvPr/>
        </p:nvPicPr>
        <p:blipFill>
          <a:blip r:embed="rId3"/>
          <a:stretch>
            <a:fillRect/>
          </a:stretch>
        </p:blipFill>
        <p:spPr>
          <a:xfrm>
            <a:off x="1504288" y="3103906"/>
            <a:ext cx="2709130" cy="2081957"/>
          </a:xfrm>
          <a:prstGeom prst="rect">
            <a:avLst/>
          </a:prstGeom>
        </p:spPr>
      </p:pic>
      <p:sp>
        <p:nvSpPr>
          <p:cNvPr id="9" name="テキスト ボックス 8"/>
          <p:cNvSpPr txBox="1"/>
          <p:nvPr/>
        </p:nvSpPr>
        <p:spPr>
          <a:xfrm>
            <a:off x="1504288" y="5400451"/>
            <a:ext cx="2990835" cy="646331"/>
          </a:xfrm>
          <a:prstGeom prst="rect">
            <a:avLst/>
          </a:prstGeom>
          <a:noFill/>
        </p:spPr>
        <p:txBody>
          <a:bodyPr wrap="none" rtlCol="0">
            <a:spAutoFit/>
          </a:bodyPr>
          <a:lstStyle/>
          <a:p>
            <a:r>
              <a:rPr kumimoji="1" lang="en-US" altLang="ja-JP" i="1" dirty="0" smtClean="0">
                <a:latin typeface="Times New Roman"/>
                <a:cs typeface="Times New Roman"/>
              </a:rPr>
              <a:t>u</a:t>
            </a:r>
            <a:r>
              <a:rPr kumimoji="1" lang="ja-JP" altLang="en-US" dirty="0" smtClean="0"/>
              <a:t>と</a:t>
            </a:r>
            <a:r>
              <a:rPr kumimoji="1" lang="en-US" altLang="ja-JP" i="1" dirty="0" smtClean="0">
                <a:latin typeface="Times New Roman"/>
                <a:cs typeface="Times New Roman"/>
              </a:rPr>
              <a:t>v</a:t>
            </a:r>
            <a:r>
              <a:rPr kumimoji="1" lang="ja-JP" altLang="en-US" dirty="0" smtClean="0"/>
              <a:t>で直接の接続はないが、</a:t>
            </a:r>
            <a:endParaRPr kumimoji="1" lang="en-US" altLang="ja-JP" dirty="0" smtClean="0"/>
          </a:p>
          <a:p>
            <a:r>
              <a:rPr lang="ja-JP" altLang="en-US" dirty="0" smtClean="0"/>
              <a:t>共通の友人</a:t>
            </a:r>
            <a:r>
              <a:rPr lang="en-US" altLang="ja-JP" dirty="0" smtClean="0"/>
              <a:t>(2,3,4)</a:t>
            </a:r>
            <a:r>
              <a:rPr lang="ja-JP" altLang="en-US" dirty="0" smtClean="0"/>
              <a:t>が多い。</a:t>
            </a:r>
            <a:endParaRPr lang="en-US" altLang="ja-JP" dirty="0" smtClean="0"/>
          </a:p>
        </p:txBody>
      </p:sp>
      <p:sp>
        <p:nvSpPr>
          <p:cNvPr id="10" name="テキスト ボックス 9"/>
          <p:cNvSpPr txBox="1"/>
          <p:nvPr/>
        </p:nvSpPr>
        <p:spPr>
          <a:xfrm>
            <a:off x="4668244" y="5400451"/>
            <a:ext cx="2980917" cy="646331"/>
          </a:xfrm>
          <a:prstGeom prst="rect">
            <a:avLst/>
          </a:prstGeom>
          <a:noFill/>
        </p:spPr>
        <p:txBody>
          <a:bodyPr wrap="none" rtlCol="0">
            <a:spAutoFit/>
          </a:bodyPr>
          <a:lstStyle/>
          <a:p>
            <a:r>
              <a:rPr kumimoji="1" lang="en-US" altLang="ja-JP" i="1" dirty="0" smtClean="0">
                <a:latin typeface="Times New Roman"/>
                <a:cs typeface="Times New Roman"/>
              </a:rPr>
              <a:t>u</a:t>
            </a:r>
            <a:r>
              <a:rPr kumimoji="1" lang="ja-JP" altLang="en-US" dirty="0" smtClean="0"/>
              <a:t>と</a:t>
            </a:r>
            <a:r>
              <a:rPr kumimoji="1" lang="en-US" altLang="ja-JP" i="1" dirty="0" smtClean="0">
                <a:latin typeface="Times New Roman"/>
                <a:cs typeface="Times New Roman"/>
              </a:rPr>
              <a:t>v</a:t>
            </a:r>
            <a:r>
              <a:rPr kumimoji="1" lang="ja-JP" altLang="en-US" dirty="0" smtClean="0"/>
              <a:t>で直接の接続があるが、</a:t>
            </a:r>
            <a:endParaRPr kumimoji="1" lang="en-US" altLang="ja-JP" dirty="0" smtClean="0"/>
          </a:p>
          <a:p>
            <a:r>
              <a:rPr lang="ja-JP" altLang="en-US" dirty="0" smtClean="0"/>
              <a:t>共通の友人はいない。</a:t>
            </a:r>
            <a:endParaRPr lang="en-US" altLang="ja-JP" dirty="0" smtClean="0"/>
          </a:p>
        </p:txBody>
      </p:sp>
      <p:sp>
        <p:nvSpPr>
          <p:cNvPr id="11" name="テキスト ボックス 10"/>
          <p:cNvSpPr txBox="1"/>
          <p:nvPr/>
        </p:nvSpPr>
        <p:spPr>
          <a:xfrm>
            <a:off x="1931720" y="2770870"/>
            <a:ext cx="1957387" cy="369332"/>
          </a:xfrm>
          <a:prstGeom prst="rect">
            <a:avLst/>
          </a:prstGeom>
          <a:noFill/>
        </p:spPr>
        <p:txBody>
          <a:bodyPr wrap="none" rtlCol="0">
            <a:spAutoFit/>
          </a:bodyPr>
          <a:lstStyle/>
          <a:p>
            <a:r>
              <a:rPr kumimoji="1" lang="ja-JP" altLang="en-US" dirty="0" smtClean="0"/>
              <a:t>枝を追加する場合</a:t>
            </a:r>
            <a:endParaRPr kumimoji="1" lang="ja-JP" altLang="en-US" dirty="0"/>
          </a:p>
        </p:txBody>
      </p:sp>
      <p:sp>
        <p:nvSpPr>
          <p:cNvPr id="12" name="テキスト ボックス 11"/>
          <p:cNvSpPr txBox="1"/>
          <p:nvPr/>
        </p:nvSpPr>
        <p:spPr>
          <a:xfrm>
            <a:off x="5112784" y="2743445"/>
            <a:ext cx="1957387" cy="369332"/>
          </a:xfrm>
          <a:prstGeom prst="rect">
            <a:avLst/>
          </a:prstGeom>
          <a:noFill/>
        </p:spPr>
        <p:txBody>
          <a:bodyPr wrap="none" rtlCol="0">
            <a:spAutoFit/>
          </a:bodyPr>
          <a:lstStyle/>
          <a:p>
            <a:r>
              <a:rPr kumimoji="1" lang="ja-JP" altLang="en-US" dirty="0" smtClean="0"/>
              <a:t>枝を切断する場合</a:t>
            </a:r>
            <a:endParaRPr kumimoji="1" lang="ja-JP" altLang="en-US" dirty="0"/>
          </a:p>
        </p:txBody>
      </p:sp>
      <p:sp>
        <p:nvSpPr>
          <p:cNvPr id="13" name="スライド番号プレースホルダー 12"/>
          <p:cNvSpPr>
            <a:spLocks noGrp="1"/>
          </p:cNvSpPr>
          <p:nvPr>
            <p:ph type="sldNum" sz="quarter" idx="12"/>
          </p:nvPr>
        </p:nvSpPr>
        <p:spPr/>
        <p:txBody>
          <a:bodyPr/>
          <a:lstStyle/>
          <a:p>
            <a:fld id="{7BDB4897-9E2B-AC43-956E-6ECBEBE7729C}" type="slidenum">
              <a:rPr kumimoji="1" lang="ja-JP" altLang="en-US" smtClean="0"/>
              <a:t>13</a:t>
            </a:fld>
            <a:endParaRPr kumimoji="1" lang="ja-JP" altLang="en-US"/>
          </a:p>
        </p:txBody>
      </p:sp>
    </p:spTree>
    <p:extLst>
      <p:ext uri="{BB962C8B-B14F-4D97-AF65-F5344CB8AC3E}">
        <p14:creationId xmlns:p14="http://schemas.microsoft.com/office/powerpoint/2010/main" val="304713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46962" cy="770517"/>
          </a:xfrm>
        </p:spPr>
        <p:txBody>
          <a:bodyPr/>
          <a:lstStyle/>
          <a:p>
            <a:r>
              <a:rPr lang="en-US" altLang="ja-JP" dirty="0"/>
              <a:t>③</a:t>
            </a:r>
            <a:r>
              <a:rPr lang="ja-JP" altLang="en-US" dirty="0"/>
              <a:t>グラフ研磨</a:t>
            </a:r>
            <a:r>
              <a:rPr lang="en-US" altLang="ja-JP" dirty="0" smtClean="0"/>
              <a:t>(3) </a:t>
            </a:r>
            <a:r>
              <a:rPr kumimoji="1" lang="ja-JP" altLang="en-US" dirty="0" smtClean="0"/>
              <a:t>類似度の定義</a:t>
            </a:r>
            <a:endParaRPr kumimoji="1" lang="ja-JP" altLang="en-US" dirty="0"/>
          </a:p>
        </p:txBody>
      </p:sp>
      <p:pic>
        <p:nvPicPr>
          <p:cNvPr id="5" name="図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217" y="3000096"/>
            <a:ext cx="3929415" cy="769772"/>
          </a:xfrm>
          <a:prstGeom prst="rect">
            <a:avLst/>
          </a:prstGeom>
        </p:spPr>
      </p:pic>
      <p:pic>
        <p:nvPicPr>
          <p:cNvPr id="7" name="図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217" y="4516276"/>
            <a:ext cx="3777251" cy="769772"/>
          </a:xfrm>
          <a:prstGeom prst="rect">
            <a:avLst/>
          </a:prstGeom>
        </p:spPr>
      </p:pic>
      <p:sp>
        <p:nvSpPr>
          <p:cNvPr id="8" name="テキスト ボックス 7"/>
          <p:cNvSpPr txBox="1"/>
          <p:nvPr/>
        </p:nvSpPr>
        <p:spPr>
          <a:xfrm>
            <a:off x="1513753" y="3832320"/>
            <a:ext cx="3565879" cy="369332"/>
          </a:xfrm>
          <a:prstGeom prst="rect">
            <a:avLst/>
          </a:prstGeom>
          <a:noFill/>
        </p:spPr>
        <p:txBody>
          <a:bodyPr wrap="none" rtlCol="0">
            <a:spAutoFit/>
          </a:bodyPr>
          <a:lstStyle/>
          <a:p>
            <a:r>
              <a:rPr kumimoji="1" lang="en-US" altLang="ja-JP" i="1" dirty="0" smtClean="0">
                <a:latin typeface="Times New Roman"/>
                <a:cs typeface="Times New Roman"/>
              </a:rPr>
              <a:t>N(u)</a:t>
            </a:r>
            <a:r>
              <a:rPr kumimoji="1" lang="en-US" altLang="ja-JP" dirty="0" smtClean="0"/>
              <a:t>: </a:t>
            </a:r>
            <a:r>
              <a:rPr kumimoji="1" lang="ja-JP" altLang="en-US" dirty="0" smtClean="0"/>
              <a:t>節点</a:t>
            </a:r>
            <a:r>
              <a:rPr kumimoji="1" lang="en-US" altLang="ja-JP" i="1" dirty="0" smtClean="0">
                <a:latin typeface="Times New Roman"/>
                <a:cs typeface="Times New Roman"/>
              </a:rPr>
              <a:t>u</a:t>
            </a:r>
            <a:r>
              <a:rPr kumimoji="1" lang="ja-JP" altLang="en-US" dirty="0" smtClean="0"/>
              <a:t>に接続された節点集合</a:t>
            </a:r>
            <a:endParaRPr kumimoji="1" lang="ja-JP" altLang="en-US" dirty="0"/>
          </a:p>
        </p:txBody>
      </p:sp>
      <p:sp>
        <p:nvSpPr>
          <p:cNvPr id="9" name="テキスト ボックス 8"/>
          <p:cNvSpPr txBox="1"/>
          <p:nvPr/>
        </p:nvSpPr>
        <p:spPr>
          <a:xfrm>
            <a:off x="1513753" y="5309840"/>
            <a:ext cx="2458717" cy="369332"/>
          </a:xfrm>
          <a:prstGeom prst="rect">
            <a:avLst/>
          </a:prstGeom>
          <a:noFill/>
        </p:spPr>
        <p:txBody>
          <a:bodyPr wrap="none" rtlCol="0">
            <a:spAutoFit/>
          </a:bodyPr>
          <a:lstStyle/>
          <a:p>
            <a:r>
              <a:rPr kumimoji="1" lang="en-US" altLang="ja-JP" i="1" dirty="0" smtClean="0">
                <a:latin typeface="Times New Roman"/>
                <a:cs typeface="Times New Roman"/>
              </a:rPr>
              <a:t>P(u)</a:t>
            </a:r>
            <a:r>
              <a:rPr kumimoji="1" lang="en-US" altLang="ja-JP" dirty="0" smtClean="0"/>
              <a:t>: </a:t>
            </a:r>
            <a:r>
              <a:rPr kumimoji="1" lang="ja-JP" altLang="en-US" dirty="0" smtClean="0"/>
              <a:t>節点</a:t>
            </a:r>
            <a:r>
              <a:rPr kumimoji="1" lang="en-US" altLang="ja-JP" i="1" dirty="0" smtClean="0">
                <a:latin typeface="Times New Roman"/>
                <a:cs typeface="Times New Roman"/>
              </a:rPr>
              <a:t>u</a:t>
            </a:r>
            <a:r>
              <a:rPr kumimoji="1" lang="ja-JP" altLang="en-US" dirty="0" smtClean="0"/>
              <a:t>の出現確率</a:t>
            </a:r>
            <a:endParaRPr kumimoji="1" lang="ja-JP" altLang="en-US" dirty="0"/>
          </a:p>
        </p:txBody>
      </p:sp>
      <p:sp>
        <p:nvSpPr>
          <p:cNvPr id="10" name="Oval 4"/>
          <p:cNvSpPr>
            <a:spLocks noChangeArrowheads="1"/>
          </p:cNvSpPr>
          <p:nvPr/>
        </p:nvSpPr>
        <p:spPr bwMode="auto">
          <a:xfrm>
            <a:off x="5727815" y="1981464"/>
            <a:ext cx="1179513" cy="1150938"/>
          </a:xfrm>
          <a:prstGeom prst="ellipse">
            <a:avLst/>
          </a:prstGeom>
          <a:solidFill>
            <a:srgbClr val="FFFF00">
              <a:alpha val="50195"/>
            </a:srgbClr>
          </a:solidFill>
          <a:ln w="9525">
            <a:solidFill>
              <a:schemeClr val="tx1"/>
            </a:solidFill>
            <a:round/>
            <a:headEnd/>
            <a:tailEnd/>
          </a:ln>
        </p:spPr>
        <p:txBody>
          <a:bodyPr wrap="none" anchor="ctr"/>
          <a:lstStyle/>
          <a:p>
            <a:endParaRPr lang="ja-JP" altLang="en-US" dirty="0"/>
          </a:p>
        </p:txBody>
      </p:sp>
      <p:sp>
        <p:nvSpPr>
          <p:cNvPr id="11" name="Oval 5"/>
          <p:cNvSpPr>
            <a:spLocks noChangeArrowheads="1"/>
          </p:cNvSpPr>
          <p:nvPr/>
        </p:nvSpPr>
        <p:spPr bwMode="auto">
          <a:xfrm>
            <a:off x="6618403" y="2124339"/>
            <a:ext cx="909637" cy="908050"/>
          </a:xfrm>
          <a:prstGeom prst="ellipse">
            <a:avLst/>
          </a:prstGeom>
          <a:solidFill>
            <a:srgbClr val="339966">
              <a:alpha val="50195"/>
            </a:srgbClr>
          </a:solidFill>
          <a:ln w="9525">
            <a:solidFill>
              <a:schemeClr val="tx1"/>
            </a:solidFill>
            <a:round/>
            <a:headEnd/>
            <a:tailEnd/>
          </a:ln>
        </p:spPr>
        <p:txBody>
          <a:bodyPr wrap="none" anchor="ctr"/>
          <a:lstStyle/>
          <a:p>
            <a:endParaRPr lang="ja-JP" altLang="en-US" dirty="0"/>
          </a:p>
        </p:txBody>
      </p:sp>
      <p:sp>
        <p:nvSpPr>
          <p:cNvPr id="12" name="Text Box 6"/>
          <p:cNvSpPr txBox="1">
            <a:spLocks noChangeArrowheads="1"/>
          </p:cNvSpPr>
          <p:nvPr/>
        </p:nvSpPr>
        <p:spPr bwMode="auto">
          <a:xfrm>
            <a:off x="5726228" y="2268802"/>
            <a:ext cx="936625" cy="461665"/>
          </a:xfrm>
          <a:prstGeom prst="rect">
            <a:avLst/>
          </a:prstGeom>
          <a:noFill/>
          <a:ln w="9525">
            <a:noFill/>
            <a:miter lim="800000"/>
            <a:headEnd/>
            <a:tailEnd/>
          </a:ln>
        </p:spPr>
        <p:txBody>
          <a:bodyPr>
            <a:spAutoFit/>
          </a:bodyPr>
          <a:lstStyle/>
          <a:p>
            <a:pPr algn="ctr"/>
            <a:r>
              <a:rPr lang="en-US" altLang="ja-JP" sz="2400" i="1" dirty="0" smtClean="0">
                <a:latin typeface="Times New Roman"/>
                <a:ea typeface="HGP創英角ｺﾞｼｯｸUB" pitchFamily="50" charset="-128"/>
                <a:cs typeface="Times New Roman"/>
              </a:rPr>
              <a:t>N(u)</a:t>
            </a:r>
            <a:endParaRPr lang="en-US" altLang="ja-JP" sz="2400" i="1" dirty="0">
              <a:latin typeface="Times New Roman"/>
              <a:ea typeface="HGP創英角ｺﾞｼｯｸUB" pitchFamily="50" charset="-128"/>
              <a:cs typeface="Times New Roman"/>
            </a:endParaRPr>
          </a:p>
        </p:txBody>
      </p:sp>
      <p:sp>
        <p:nvSpPr>
          <p:cNvPr id="16" name="Line 23"/>
          <p:cNvSpPr>
            <a:spLocks noChangeShapeType="1"/>
          </p:cNvSpPr>
          <p:nvPr/>
        </p:nvSpPr>
        <p:spPr bwMode="auto">
          <a:xfrm flipV="1">
            <a:off x="6735878" y="1981464"/>
            <a:ext cx="71437" cy="647700"/>
          </a:xfrm>
          <a:prstGeom prst="line">
            <a:avLst/>
          </a:prstGeom>
          <a:noFill/>
          <a:ln w="9525">
            <a:solidFill>
              <a:schemeClr val="tx1"/>
            </a:solidFill>
            <a:round/>
            <a:headEnd/>
            <a:tailEnd type="triangle" w="med" len="med"/>
          </a:ln>
        </p:spPr>
        <p:txBody>
          <a:bodyPr/>
          <a:lstStyle/>
          <a:p>
            <a:endParaRPr lang="ja-JP" altLang="en-US" dirty="0"/>
          </a:p>
        </p:txBody>
      </p:sp>
      <p:sp>
        <p:nvSpPr>
          <p:cNvPr id="26" name="Text Box 6"/>
          <p:cNvSpPr txBox="1">
            <a:spLocks noChangeArrowheads="1"/>
          </p:cNvSpPr>
          <p:nvPr/>
        </p:nvSpPr>
        <p:spPr bwMode="auto">
          <a:xfrm>
            <a:off x="6735878" y="2320128"/>
            <a:ext cx="936625" cy="461665"/>
          </a:xfrm>
          <a:prstGeom prst="rect">
            <a:avLst/>
          </a:prstGeom>
          <a:noFill/>
          <a:ln w="9525">
            <a:noFill/>
            <a:miter lim="800000"/>
            <a:headEnd/>
            <a:tailEnd/>
          </a:ln>
        </p:spPr>
        <p:txBody>
          <a:bodyPr>
            <a:spAutoFit/>
          </a:bodyPr>
          <a:lstStyle/>
          <a:p>
            <a:pPr algn="ctr"/>
            <a:r>
              <a:rPr lang="en-US" altLang="ja-JP" sz="2400" i="1" dirty="0" smtClean="0">
                <a:latin typeface="Times New Roman"/>
                <a:ea typeface="HGP創英角ｺﾞｼｯｸUB" pitchFamily="50" charset="-128"/>
                <a:cs typeface="Times New Roman"/>
              </a:rPr>
              <a:t>N(v)</a:t>
            </a:r>
            <a:endParaRPr lang="en-US" altLang="ja-JP" sz="2400" i="1" dirty="0">
              <a:latin typeface="Times New Roman"/>
              <a:ea typeface="HGP創英角ｺﾞｼｯｸUB" pitchFamily="50" charset="-128"/>
              <a:cs typeface="Times New Roman"/>
            </a:endParaRPr>
          </a:p>
        </p:txBody>
      </p:sp>
      <p:sp>
        <p:nvSpPr>
          <p:cNvPr id="27" name="Text Box 6"/>
          <p:cNvSpPr txBox="1">
            <a:spLocks noChangeArrowheads="1"/>
          </p:cNvSpPr>
          <p:nvPr/>
        </p:nvSpPr>
        <p:spPr bwMode="auto">
          <a:xfrm>
            <a:off x="5934190" y="1499527"/>
            <a:ext cx="1593850" cy="461665"/>
          </a:xfrm>
          <a:prstGeom prst="rect">
            <a:avLst/>
          </a:prstGeom>
          <a:noFill/>
          <a:ln w="9525">
            <a:noFill/>
            <a:miter lim="800000"/>
            <a:headEnd/>
            <a:tailEnd/>
          </a:ln>
        </p:spPr>
        <p:txBody>
          <a:bodyPr wrap="square">
            <a:spAutoFit/>
          </a:bodyPr>
          <a:lstStyle/>
          <a:p>
            <a:pPr algn="ctr"/>
            <a:r>
              <a:rPr lang="en-US" altLang="ja-JP" sz="2400" i="1" dirty="0" smtClean="0">
                <a:latin typeface="Times New Roman"/>
                <a:ea typeface="HGP創英角ｺﾞｼｯｸUB" pitchFamily="50" charset="-128"/>
                <a:cs typeface="Times New Roman"/>
              </a:rPr>
              <a:t>N(u)</a:t>
            </a:r>
            <a:r>
              <a:rPr lang="en-US" altLang="ja-JP" sz="2400" dirty="0" smtClean="0">
                <a:latin typeface="+mn-ea"/>
                <a:cs typeface="Times New Roman"/>
              </a:rPr>
              <a:t>∩</a:t>
            </a:r>
            <a:r>
              <a:rPr lang="en-US" altLang="ja-JP" sz="2400" i="1" dirty="0" smtClean="0">
                <a:latin typeface="Times New Roman"/>
                <a:ea typeface="HGP創英角ｺﾞｼｯｸUB" pitchFamily="50" charset="-128"/>
                <a:cs typeface="Times New Roman"/>
              </a:rPr>
              <a:t>N(v)</a:t>
            </a:r>
            <a:endParaRPr lang="en-US" altLang="ja-JP" sz="2400" i="1" dirty="0">
              <a:latin typeface="Times New Roman"/>
              <a:ea typeface="HGP創英角ｺﾞｼｯｸUB" pitchFamily="50" charset="-128"/>
              <a:cs typeface="Times New Roman"/>
            </a:endParaRPr>
          </a:p>
        </p:txBody>
      </p:sp>
      <p:sp>
        <p:nvSpPr>
          <p:cNvPr id="29" name="Text Box 6"/>
          <p:cNvSpPr txBox="1">
            <a:spLocks noChangeArrowheads="1"/>
          </p:cNvSpPr>
          <p:nvPr/>
        </p:nvSpPr>
        <p:spPr bwMode="auto">
          <a:xfrm>
            <a:off x="5934190" y="3394679"/>
            <a:ext cx="1593850" cy="461665"/>
          </a:xfrm>
          <a:prstGeom prst="rect">
            <a:avLst/>
          </a:prstGeom>
          <a:noFill/>
          <a:ln w="9525">
            <a:noFill/>
            <a:miter lim="800000"/>
            <a:headEnd/>
            <a:tailEnd/>
          </a:ln>
        </p:spPr>
        <p:txBody>
          <a:bodyPr wrap="square">
            <a:spAutoFit/>
          </a:bodyPr>
          <a:lstStyle/>
          <a:p>
            <a:pPr algn="ctr"/>
            <a:r>
              <a:rPr lang="en-US" altLang="ja-JP" sz="2400" i="1" dirty="0" smtClean="0">
                <a:latin typeface="Times New Roman"/>
                <a:ea typeface="HGP創英角ｺﾞｼｯｸUB" pitchFamily="50" charset="-128"/>
                <a:cs typeface="Times New Roman"/>
              </a:rPr>
              <a:t>N(u)</a:t>
            </a:r>
            <a:r>
              <a:rPr lang="en-US" altLang="ja-JP" sz="2400" dirty="0" smtClean="0">
                <a:latin typeface="+mj-ea"/>
                <a:ea typeface="+mj-ea"/>
                <a:cs typeface="Times New Roman"/>
              </a:rPr>
              <a:t>∪</a:t>
            </a:r>
            <a:r>
              <a:rPr lang="en-US" altLang="ja-JP" sz="2400" i="1" dirty="0" smtClean="0">
                <a:latin typeface="Times New Roman"/>
                <a:ea typeface="HGP創英角ｺﾞｼｯｸUB" pitchFamily="50" charset="-128"/>
                <a:cs typeface="Times New Roman"/>
              </a:rPr>
              <a:t>N(v)</a:t>
            </a:r>
            <a:endParaRPr lang="en-US" altLang="ja-JP" sz="2400" i="1" dirty="0">
              <a:latin typeface="Times New Roman"/>
              <a:ea typeface="HGP創英角ｺﾞｼｯｸUB" pitchFamily="50" charset="-128"/>
              <a:cs typeface="Times New Roman"/>
            </a:endParaRPr>
          </a:p>
        </p:txBody>
      </p:sp>
      <p:sp>
        <p:nvSpPr>
          <p:cNvPr id="30" name="右中かっこ 29"/>
          <p:cNvSpPr/>
          <p:nvPr/>
        </p:nvSpPr>
        <p:spPr>
          <a:xfrm rot="5400000">
            <a:off x="6455196" y="2403433"/>
            <a:ext cx="343873" cy="1801812"/>
          </a:xfrm>
          <a:prstGeom prst="rightBrace">
            <a:avLst>
              <a:gd name="adj1" fmla="val 46806"/>
              <a:gd name="adj2" fmla="val 50000"/>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1" name="テキスト ボックス 30"/>
          <p:cNvSpPr txBox="1"/>
          <p:nvPr/>
        </p:nvSpPr>
        <p:spPr>
          <a:xfrm>
            <a:off x="5727815" y="4331610"/>
            <a:ext cx="2202759" cy="369332"/>
          </a:xfrm>
          <a:prstGeom prst="rect">
            <a:avLst/>
          </a:prstGeom>
          <a:noFill/>
        </p:spPr>
        <p:txBody>
          <a:bodyPr wrap="none" rtlCol="0">
            <a:spAutoFit/>
          </a:bodyPr>
          <a:lstStyle/>
          <a:p>
            <a:r>
              <a:rPr lang="ja-JP" altLang="en-US" dirty="0" smtClean="0"/>
              <a:t>節点</a:t>
            </a:r>
            <a:r>
              <a:rPr lang="en-US" altLang="ja-JP" i="1" dirty="0" smtClean="0">
                <a:latin typeface="Times New Roman"/>
                <a:cs typeface="Times New Roman"/>
              </a:rPr>
              <a:t>u</a:t>
            </a:r>
            <a:r>
              <a:rPr lang="ja-JP" altLang="en-US" dirty="0" smtClean="0"/>
              <a:t>と</a:t>
            </a:r>
            <a:r>
              <a:rPr lang="en-US" altLang="ja-JP" i="1" dirty="0" smtClean="0">
                <a:latin typeface="Times New Roman"/>
                <a:cs typeface="Times New Roman"/>
              </a:rPr>
              <a:t>v</a:t>
            </a:r>
            <a:r>
              <a:rPr lang="ja-JP" altLang="en-US" dirty="0" smtClean="0"/>
              <a:t>の共起確率</a:t>
            </a:r>
            <a:endParaRPr kumimoji="1" lang="ja-JP" altLang="en-US" dirty="0"/>
          </a:p>
        </p:txBody>
      </p:sp>
      <p:sp>
        <p:nvSpPr>
          <p:cNvPr id="32" name="テキスト ボックス 31"/>
          <p:cNvSpPr txBox="1"/>
          <p:nvPr/>
        </p:nvSpPr>
        <p:spPr>
          <a:xfrm>
            <a:off x="5727815" y="4940508"/>
            <a:ext cx="2415499" cy="646331"/>
          </a:xfrm>
          <a:prstGeom prst="rect">
            <a:avLst/>
          </a:prstGeom>
          <a:noFill/>
        </p:spPr>
        <p:txBody>
          <a:bodyPr wrap="square" rtlCol="0">
            <a:spAutoFit/>
          </a:bodyPr>
          <a:lstStyle/>
          <a:p>
            <a:r>
              <a:rPr lang="ja-JP" altLang="en-US" dirty="0" smtClean="0"/>
              <a:t>節点</a:t>
            </a:r>
            <a:r>
              <a:rPr lang="en-US" altLang="ja-JP" i="1" dirty="0" smtClean="0">
                <a:latin typeface="Times New Roman"/>
                <a:cs typeface="Times New Roman"/>
              </a:rPr>
              <a:t>u</a:t>
            </a:r>
            <a:r>
              <a:rPr lang="ja-JP" altLang="en-US" dirty="0" smtClean="0"/>
              <a:t>と</a:t>
            </a:r>
            <a:r>
              <a:rPr lang="en-US" altLang="ja-JP" i="1" dirty="0" smtClean="0">
                <a:latin typeface="Times New Roman"/>
                <a:cs typeface="Times New Roman"/>
              </a:rPr>
              <a:t>v</a:t>
            </a:r>
            <a:r>
              <a:rPr lang="ja-JP" altLang="en-US" dirty="0" smtClean="0"/>
              <a:t>が独立と考えた時の共起確率</a:t>
            </a:r>
            <a:endParaRPr lang="en-US" altLang="ja-JP" dirty="0" smtClean="0"/>
          </a:p>
        </p:txBody>
      </p:sp>
      <p:sp>
        <p:nvSpPr>
          <p:cNvPr id="33" name="Line 23"/>
          <p:cNvSpPr>
            <a:spLocks noChangeShapeType="1"/>
          </p:cNvSpPr>
          <p:nvPr/>
        </p:nvSpPr>
        <p:spPr bwMode="auto">
          <a:xfrm flipV="1">
            <a:off x="4927469" y="4516275"/>
            <a:ext cx="800346" cy="167074"/>
          </a:xfrm>
          <a:prstGeom prst="line">
            <a:avLst/>
          </a:prstGeom>
          <a:noFill/>
          <a:ln w="9525">
            <a:solidFill>
              <a:schemeClr val="tx1"/>
            </a:solidFill>
            <a:round/>
            <a:headEnd/>
            <a:tailEnd type="triangle" w="med" len="med"/>
          </a:ln>
        </p:spPr>
        <p:txBody>
          <a:bodyPr/>
          <a:lstStyle/>
          <a:p>
            <a:endParaRPr lang="ja-JP" altLang="en-US" dirty="0"/>
          </a:p>
        </p:txBody>
      </p:sp>
      <p:sp>
        <p:nvSpPr>
          <p:cNvPr id="34" name="Line 23"/>
          <p:cNvSpPr>
            <a:spLocks noChangeShapeType="1"/>
          </p:cNvSpPr>
          <p:nvPr/>
        </p:nvSpPr>
        <p:spPr bwMode="auto">
          <a:xfrm>
            <a:off x="4927469" y="5107582"/>
            <a:ext cx="800346" cy="178466"/>
          </a:xfrm>
          <a:prstGeom prst="line">
            <a:avLst/>
          </a:prstGeom>
          <a:noFill/>
          <a:ln w="9525">
            <a:solidFill>
              <a:schemeClr val="tx1"/>
            </a:solidFill>
            <a:round/>
            <a:headEnd/>
            <a:tailEnd type="triangle" w="med" len="med"/>
          </a:ln>
        </p:spPr>
        <p:txBody>
          <a:bodyPr/>
          <a:lstStyle/>
          <a:p>
            <a:endParaRPr lang="ja-JP" altLang="en-US" dirty="0"/>
          </a:p>
        </p:txBody>
      </p:sp>
      <p:pic>
        <p:nvPicPr>
          <p:cNvPr id="35" name="図 3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0218" y="2101580"/>
            <a:ext cx="3929414" cy="343708"/>
          </a:xfrm>
          <a:prstGeom prst="rect">
            <a:avLst/>
          </a:prstGeom>
        </p:spPr>
      </p:pic>
      <p:sp>
        <p:nvSpPr>
          <p:cNvPr id="36" name="テキスト ボックス 35"/>
          <p:cNvSpPr txBox="1"/>
          <p:nvPr/>
        </p:nvSpPr>
        <p:spPr>
          <a:xfrm>
            <a:off x="494667" y="1693415"/>
            <a:ext cx="1550274" cy="369332"/>
          </a:xfrm>
          <a:prstGeom prst="rect">
            <a:avLst/>
          </a:prstGeom>
          <a:noFill/>
        </p:spPr>
        <p:txBody>
          <a:bodyPr wrap="none" rtlCol="0">
            <a:spAutoFit/>
          </a:bodyPr>
          <a:lstStyle/>
          <a:p>
            <a:r>
              <a:rPr kumimoji="1" lang="en-US" altLang="ja-JP" dirty="0" smtClean="0"/>
              <a:t>1) intersection</a:t>
            </a:r>
            <a:endParaRPr kumimoji="1" lang="ja-JP" altLang="en-US" dirty="0"/>
          </a:p>
        </p:txBody>
      </p:sp>
      <p:sp>
        <p:nvSpPr>
          <p:cNvPr id="37" name="テキスト ボックス 36"/>
          <p:cNvSpPr txBox="1"/>
          <p:nvPr/>
        </p:nvSpPr>
        <p:spPr>
          <a:xfrm>
            <a:off x="494667" y="2847723"/>
            <a:ext cx="1627256" cy="369332"/>
          </a:xfrm>
          <a:prstGeom prst="rect">
            <a:avLst/>
          </a:prstGeom>
          <a:noFill/>
        </p:spPr>
        <p:txBody>
          <a:bodyPr wrap="none" rtlCol="0">
            <a:spAutoFit/>
          </a:bodyPr>
          <a:lstStyle/>
          <a:p>
            <a:r>
              <a:rPr kumimoji="1" lang="en-US" altLang="ja-JP" dirty="0" smtClean="0"/>
              <a:t>2) resemblance</a:t>
            </a:r>
            <a:endParaRPr kumimoji="1" lang="ja-JP" altLang="en-US" dirty="0"/>
          </a:p>
        </p:txBody>
      </p:sp>
      <p:sp>
        <p:nvSpPr>
          <p:cNvPr id="38" name="テキスト ボックス 37"/>
          <p:cNvSpPr txBox="1"/>
          <p:nvPr/>
        </p:nvSpPr>
        <p:spPr>
          <a:xfrm>
            <a:off x="494667" y="4331610"/>
            <a:ext cx="798604" cy="369332"/>
          </a:xfrm>
          <a:prstGeom prst="rect">
            <a:avLst/>
          </a:prstGeom>
          <a:noFill/>
        </p:spPr>
        <p:txBody>
          <a:bodyPr wrap="none" rtlCol="0">
            <a:spAutoFit/>
          </a:bodyPr>
          <a:lstStyle/>
          <a:p>
            <a:r>
              <a:rPr kumimoji="1" lang="en-US" altLang="ja-JP" dirty="0" smtClean="0"/>
              <a:t>3) PMI</a:t>
            </a:r>
            <a:endParaRPr kumimoji="1" lang="ja-JP" altLang="en-US" dirty="0"/>
          </a:p>
        </p:txBody>
      </p:sp>
      <p:sp>
        <p:nvSpPr>
          <p:cNvPr id="39" name="スライド番号プレースホルダー 38"/>
          <p:cNvSpPr>
            <a:spLocks noGrp="1"/>
          </p:cNvSpPr>
          <p:nvPr>
            <p:ph type="sldNum" sz="quarter" idx="12"/>
          </p:nvPr>
        </p:nvSpPr>
        <p:spPr/>
        <p:txBody>
          <a:bodyPr/>
          <a:lstStyle/>
          <a:p>
            <a:fld id="{7BDB4897-9E2B-AC43-956E-6ECBEBE7729C}" type="slidenum">
              <a:rPr kumimoji="1" lang="ja-JP" altLang="en-US" smtClean="0"/>
              <a:t>14</a:t>
            </a:fld>
            <a:endParaRPr kumimoji="1" lang="ja-JP" altLang="en-US"/>
          </a:p>
        </p:txBody>
      </p:sp>
    </p:spTree>
    <p:extLst>
      <p:ext uri="{BB962C8B-B14F-4D97-AF65-F5344CB8AC3E}">
        <p14:creationId xmlns:p14="http://schemas.microsoft.com/office/powerpoint/2010/main" val="4087582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③</a:t>
            </a:r>
            <a:r>
              <a:rPr lang="ja-JP" altLang="en-US" dirty="0"/>
              <a:t>グラフ研磨</a:t>
            </a:r>
            <a:r>
              <a:rPr lang="en-US" altLang="ja-JP" dirty="0" smtClean="0"/>
              <a:t>(4) </a:t>
            </a:r>
            <a:r>
              <a:rPr kumimoji="1" lang="ja-JP" altLang="en-US" dirty="0" smtClean="0"/>
              <a:t> 繰り返し</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ユーザの設定した最小</a:t>
            </a:r>
            <a:r>
              <a:rPr kumimoji="1" lang="en-US" altLang="ja-JP" dirty="0" smtClean="0"/>
              <a:t>resemblance</a:t>
            </a:r>
            <a:r>
              <a:rPr kumimoji="1" lang="ja-JP" altLang="en-US" dirty="0" smtClean="0"/>
              <a:t>（もしくは最小</a:t>
            </a:r>
            <a:r>
              <a:rPr kumimoji="1" lang="en-US" altLang="ja-JP" dirty="0" smtClean="0"/>
              <a:t>PMI)</a:t>
            </a:r>
            <a:r>
              <a:rPr kumimoji="1" lang="ja-JP" altLang="en-US" dirty="0" smtClean="0"/>
              <a:t>以上の節点ペアに枝を張り、満たなければ枝を張らない。</a:t>
            </a:r>
            <a:endParaRPr kumimoji="1" lang="en-US" altLang="ja-JP" dirty="0" smtClean="0"/>
          </a:p>
          <a:p>
            <a:r>
              <a:rPr lang="ja-JP" altLang="en-US" dirty="0" smtClean="0"/>
              <a:t>新しい類似度グラフの生成</a:t>
            </a:r>
            <a:endParaRPr lang="en-US" altLang="ja-JP" dirty="0" smtClean="0"/>
          </a:p>
          <a:p>
            <a:r>
              <a:rPr kumimoji="1" lang="ja-JP" altLang="en-US" dirty="0" smtClean="0"/>
              <a:t>上記の過程を、グラフの構造が変化しなくなるか、ユーザの設定した上限回数まで繰り返す。</a:t>
            </a:r>
            <a:endParaRPr kumimoji="1" lang="ja-JP" altLang="en-US" dirty="0"/>
          </a:p>
        </p:txBody>
      </p:sp>
      <p:sp>
        <p:nvSpPr>
          <p:cNvPr id="4" name="スライド番号プレースホルダー 3"/>
          <p:cNvSpPr>
            <a:spLocks noGrp="1"/>
          </p:cNvSpPr>
          <p:nvPr>
            <p:ph type="sldNum" sz="quarter" idx="12"/>
          </p:nvPr>
        </p:nvSpPr>
        <p:spPr/>
        <p:txBody>
          <a:bodyPr/>
          <a:lstStyle/>
          <a:p>
            <a:fld id="{7BDB4897-9E2B-AC43-956E-6ECBEBE7729C}" type="slidenum">
              <a:rPr kumimoji="1" lang="ja-JP" altLang="en-US" smtClean="0"/>
              <a:t>15</a:t>
            </a:fld>
            <a:endParaRPr kumimoji="1" lang="ja-JP" altLang="en-US"/>
          </a:p>
        </p:txBody>
      </p:sp>
    </p:spTree>
    <p:extLst>
      <p:ext uri="{BB962C8B-B14F-4D97-AF65-F5344CB8AC3E}">
        <p14:creationId xmlns:p14="http://schemas.microsoft.com/office/powerpoint/2010/main" val="3466878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③</a:t>
            </a:r>
            <a:r>
              <a:rPr lang="ja-JP" altLang="en-US" dirty="0"/>
              <a:t>グラフ研磨</a:t>
            </a:r>
            <a:r>
              <a:rPr lang="en-US" altLang="ja-JP" dirty="0" smtClean="0"/>
              <a:t>(5)</a:t>
            </a:r>
            <a:r>
              <a:rPr kumimoji="1" lang="ja-JP" altLang="en-US" dirty="0" smtClean="0"/>
              <a:t> 例</a:t>
            </a:r>
            <a:endParaRPr kumimoji="1" lang="ja-JP" altLang="en-US" dirty="0"/>
          </a:p>
        </p:txBody>
      </p:sp>
      <p:pic>
        <p:nvPicPr>
          <p:cNvPr id="3" name="図 2"/>
          <p:cNvPicPr>
            <a:picLocks noChangeAspect="1"/>
          </p:cNvPicPr>
          <p:nvPr/>
        </p:nvPicPr>
        <p:blipFill>
          <a:blip r:embed="rId2"/>
          <a:stretch>
            <a:fillRect/>
          </a:stretch>
        </p:blipFill>
        <p:spPr>
          <a:xfrm>
            <a:off x="811282" y="1576389"/>
            <a:ext cx="2552700" cy="2451100"/>
          </a:xfrm>
          <a:prstGeom prst="rect">
            <a:avLst/>
          </a:prstGeom>
        </p:spPr>
      </p:pic>
      <p:sp>
        <p:nvSpPr>
          <p:cNvPr id="4" name="テキスト ボックス 3"/>
          <p:cNvSpPr txBox="1"/>
          <p:nvPr/>
        </p:nvSpPr>
        <p:spPr>
          <a:xfrm>
            <a:off x="3505476" y="1232972"/>
            <a:ext cx="1999541" cy="369332"/>
          </a:xfrm>
          <a:prstGeom prst="rect">
            <a:avLst/>
          </a:prstGeom>
          <a:noFill/>
        </p:spPr>
        <p:txBody>
          <a:bodyPr wrap="none" rtlCol="0">
            <a:spAutoFit/>
          </a:bodyPr>
          <a:lstStyle/>
          <a:p>
            <a:r>
              <a:rPr kumimoji="1" lang="ja-JP" altLang="en-US" dirty="0" smtClean="0"/>
              <a:t>最小</a:t>
            </a:r>
            <a:r>
              <a:rPr kumimoji="1" lang="en-US" altLang="ja-JP" dirty="0" smtClean="0"/>
              <a:t>intersection=2</a:t>
            </a:r>
            <a:endParaRPr kumimoji="1" lang="ja-JP" altLang="en-US" dirty="0"/>
          </a:p>
        </p:txBody>
      </p:sp>
      <p:pic>
        <p:nvPicPr>
          <p:cNvPr id="5" name="図 4"/>
          <p:cNvPicPr>
            <a:picLocks noChangeAspect="1"/>
          </p:cNvPicPr>
          <p:nvPr/>
        </p:nvPicPr>
        <p:blipFill>
          <a:blip r:embed="rId3"/>
          <a:stretch>
            <a:fillRect/>
          </a:stretch>
        </p:blipFill>
        <p:spPr>
          <a:xfrm>
            <a:off x="3956892" y="1689084"/>
            <a:ext cx="4572000" cy="1981200"/>
          </a:xfrm>
          <a:prstGeom prst="rect">
            <a:avLst/>
          </a:prstGeom>
        </p:spPr>
      </p:pic>
      <p:sp>
        <p:nvSpPr>
          <p:cNvPr id="6" name="テキスト ボックス 5"/>
          <p:cNvSpPr txBox="1"/>
          <p:nvPr/>
        </p:nvSpPr>
        <p:spPr>
          <a:xfrm>
            <a:off x="4159877" y="3714648"/>
            <a:ext cx="2023198" cy="646331"/>
          </a:xfrm>
          <a:prstGeom prst="rect">
            <a:avLst/>
          </a:prstGeom>
          <a:noFill/>
        </p:spPr>
        <p:txBody>
          <a:bodyPr wrap="none" rtlCol="0">
            <a:spAutoFit/>
          </a:bodyPr>
          <a:lstStyle/>
          <a:p>
            <a:r>
              <a:rPr kumimoji="1" lang="en-US" altLang="ja-JP" i="1" dirty="0" err="1" smtClean="0">
                <a:latin typeface="Times New Roman"/>
                <a:cs typeface="Times New Roman"/>
              </a:rPr>
              <a:t>sim</a:t>
            </a:r>
            <a:r>
              <a:rPr kumimoji="1" lang="en-US" altLang="ja-JP" i="1" baseline="-25000" dirty="0" err="1" smtClean="0">
                <a:latin typeface="Times New Roman"/>
                <a:cs typeface="Times New Roman"/>
              </a:rPr>
              <a:t>I</a:t>
            </a:r>
            <a:r>
              <a:rPr kumimoji="1" lang="en-US" altLang="ja-JP" i="1" dirty="0" smtClean="0">
                <a:latin typeface="Times New Roman"/>
                <a:cs typeface="Times New Roman"/>
              </a:rPr>
              <a:t>(</a:t>
            </a:r>
            <a:r>
              <a:rPr lang="en-US" altLang="ja-JP" i="1" dirty="0" err="1">
                <a:latin typeface="Times New Roman"/>
                <a:cs typeface="Times New Roman"/>
              </a:rPr>
              <a:t>a</a:t>
            </a:r>
            <a:r>
              <a:rPr kumimoji="1" lang="en-US" altLang="ja-JP" i="1" dirty="0" err="1" smtClean="0">
                <a:latin typeface="Times New Roman"/>
                <a:cs typeface="Times New Roman"/>
              </a:rPr>
              <a:t>,d</a:t>
            </a:r>
            <a:r>
              <a:rPr kumimoji="1" lang="en-US" altLang="ja-JP" i="1" dirty="0" smtClean="0">
                <a:latin typeface="Times New Roman"/>
                <a:cs typeface="Times New Roman"/>
              </a:rPr>
              <a:t>)=</a:t>
            </a:r>
            <a:r>
              <a:rPr kumimoji="1" lang="en-US" altLang="ja-JP" dirty="0" smtClean="0">
                <a:latin typeface="Times New Roman"/>
                <a:cs typeface="Times New Roman"/>
              </a:rPr>
              <a:t>2</a:t>
            </a:r>
            <a:r>
              <a:rPr kumimoji="1" lang="ja-JP" altLang="en-US" dirty="0" smtClean="0">
                <a:latin typeface="Times New Roman"/>
                <a:cs typeface="Times New Roman"/>
              </a:rPr>
              <a:t>なので</a:t>
            </a:r>
            <a:endParaRPr kumimoji="1" lang="en-US" altLang="ja-JP" dirty="0" smtClean="0">
              <a:latin typeface="Times New Roman"/>
              <a:cs typeface="Times New Roman"/>
            </a:endParaRPr>
          </a:p>
          <a:p>
            <a:r>
              <a:rPr lang="en-US" altLang="ja-JP" i="1" dirty="0" err="1">
                <a:latin typeface="Times New Roman"/>
                <a:cs typeface="Times New Roman"/>
              </a:rPr>
              <a:t>a</a:t>
            </a:r>
            <a:r>
              <a:rPr kumimoji="1" lang="en-US" altLang="ja-JP" i="1" dirty="0" err="1" smtClean="0">
                <a:latin typeface="Times New Roman"/>
                <a:cs typeface="Times New Roman"/>
              </a:rPr>
              <a:t>,d</a:t>
            </a:r>
            <a:r>
              <a:rPr kumimoji="1" lang="ja-JP" altLang="en-US" dirty="0" smtClean="0">
                <a:latin typeface="Times New Roman"/>
                <a:cs typeface="Times New Roman"/>
              </a:rPr>
              <a:t>は接続される。</a:t>
            </a:r>
            <a:endParaRPr kumimoji="1" lang="ja-JP" altLang="en-US" dirty="0">
              <a:latin typeface="Times New Roman"/>
              <a:cs typeface="Times New Roman"/>
            </a:endParaRPr>
          </a:p>
        </p:txBody>
      </p:sp>
      <p:sp>
        <p:nvSpPr>
          <p:cNvPr id="7" name="テキスト ボックス 6"/>
          <p:cNvSpPr txBox="1"/>
          <p:nvPr/>
        </p:nvSpPr>
        <p:spPr>
          <a:xfrm>
            <a:off x="6505694" y="3670284"/>
            <a:ext cx="2181106" cy="646331"/>
          </a:xfrm>
          <a:prstGeom prst="rect">
            <a:avLst/>
          </a:prstGeom>
          <a:noFill/>
        </p:spPr>
        <p:txBody>
          <a:bodyPr wrap="none" rtlCol="0">
            <a:spAutoFit/>
          </a:bodyPr>
          <a:lstStyle/>
          <a:p>
            <a:r>
              <a:rPr kumimoji="1" lang="en-US" altLang="ja-JP" i="1" dirty="0" err="1" smtClean="0">
                <a:latin typeface="Times New Roman"/>
                <a:cs typeface="Times New Roman"/>
              </a:rPr>
              <a:t>sim</a:t>
            </a:r>
            <a:r>
              <a:rPr kumimoji="1" lang="en-US" altLang="ja-JP" i="1" baseline="-25000" dirty="0" err="1" smtClean="0">
                <a:latin typeface="Times New Roman"/>
                <a:cs typeface="Times New Roman"/>
              </a:rPr>
              <a:t>I</a:t>
            </a:r>
            <a:r>
              <a:rPr kumimoji="1" lang="en-US" altLang="ja-JP" i="1" dirty="0" smtClean="0">
                <a:latin typeface="Times New Roman"/>
                <a:cs typeface="Times New Roman"/>
              </a:rPr>
              <a:t>(</a:t>
            </a:r>
            <a:r>
              <a:rPr lang="en-US" altLang="ja-JP" i="1" dirty="0" err="1" smtClean="0">
                <a:latin typeface="Times New Roman"/>
                <a:cs typeface="Times New Roman"/>
              </a:rPr>
              <a:t>e</a:t>
            </a:r>
            <a:r>
              <a:rPr kumimoji="1" lang="en-US" altLang="ja-JP" i="1" dirty="0" err="1" smtClean="0">
                <a:latin typeface="Times New Roman"/>
                <a:cs typeface="Times New Roman"/>
              </a:rPr>
              <a:t>,g</a:t>
            </a:r>
            <a:r>
              <a:rPr kumimoji="1" lang="en-US" altLang="ja-JP" i="1" dirty="0" smtClean="0">
                <a:latin typeface="Times New Roman"/>
                <a:cs typeface="Times New Roman"/>
              </a:rPr>
              <a:t>)=</a:t>
            </a:r>
            <a:r>
              <a:rPr kumimoji="1" lang="en-US" altLang="ja-JP" dirty="0" smtClean="0">
                <a:latin typeface="Times New Roman"/>
                <a:cs typeface="Times New Roman"/>
              </a:rPr>
              <a:t>1</a:t>
            </a:r>
            <a:r>
              <a:rPr kumimoji="1" lang="ja-JP" altLang="en-US" dirty="0" smtClean="0">
                <a:latin typeface="Times New Roman"/>
                <a:cs typeface="Times New Roman"/>
              </a:rPr>
              <a:t>なので</a:t>
            </a:r>
            <a:endParaRPr kumimoji="1" lang="en-US" altLang="ja-JP" dirty="0" smtClean="0">
              <a:latin typeface="Times New Roman"/>
              <a:cs typeface="Times New Roman"/>
            </a:endParaRPr>
          </a:p>
          <a:p>
            <a:r>
              <a:rPr lang="en-US" altLang="ja-JP" i="1" dirty="0" err="1">
                <a:latin typeface="Times New Roman"/>
                <a:cs typeface="Times New Roman"/>
              </a:rPr>
              <a:t>a</a:t>
            </a:r>
            <a:r>
              <a:rPr kumimoji="1" lang="en-US" altLang="ja-JP" i="1" dirty="0" err="1" smtClean="0">
                <a:latin typeface="Times New Roman"/>
                <a:cs typeface="Times New Roman"/>
              </a:rPr>
              <a:t>,d</a:t>
            </a:r>
            <a:r>
              <a:rPr kumimoji="1" lang="ja-JP" altLang="en-US" dirty="0" smtClean="0">
                <a:latin typeface="Times New Roman"/>
                <a:cs typeface="Times New Roman"/>
              </a:rPr>
              <a:t>は接続されない。</a:t>
            </a:r>
            <a:endParaRPr kumimoji="1" lang="ja-JP" altLang="en-US" dirty="0">
              <a:latin typeface="Times New Roman"/>
              <a:cs typeface="Times New Roman"/>
            </a:endParaRPr>
          </a:p>
        </p:txBody>
      </p:sp>
      <p:pic>
        <p:nvPicPr>
          <p:cNvPr id="8" name="図 7"/>
          <p:cNvPicPr>
            <a:picLocks noChangeAspect="1"/>
          </p:cNvPicPr>
          <p:nvPr/>
        </p:nvPicPr>
        <p:blipFill>
          <a:blip r:embed="rId4"/>
          <a:stretch>
            <a:fillRect/>
          </a:stretch>
        </p:blipFill>
        <p:spPr>
          <a:xfrm>
            <a:off x="2093982" y="4521200"/>
            <a:ext cx="2540000" cy="2184400"/>
          </a:xfrm>
          <a:prstGeom prst="rect">
            <a:avLst/>
          </a:prstGeom>
        </p:spPr>
      </p:pic>
      <p:sp>
        <p:nvSpPr>
          <p:cNvPr id="9" name="右矢印 8"/>
          <p:cNvSpPr/>
          <p:nvPr/>
        </p:nvSpPr>
        <p:spPr>
          <a:xfrm rot="3470602">
            <a:off x="2381078" y="4025560"/>
            <a:ext cx="568813" cy="582112"/>
          </a:xfrm>
          <a:prstGeom prst="rightArrow">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4909749" y="5567818"/>
            <a:ext cx="568813" cy="582112"/>
          </a:xfrm>
          <a:prstGeom prst="rightArrow">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5"/>
          <a:stretch>
            <a:fillRect/>
          </a:stretch>
        </p:blipFill>
        <p:spPr>
          <a:xfrm>
            <a:off x="5798392" y="4521200"/>
            <a:ext cx="2730500" cy="2044700"/>
          </a:xfrm>
          <a:prstGeom prst="rect">
            <a:avLst/>
          </a:prstGeom>
        </p:spPr>
      </p:pic>
      <p:sp>
        <p:nvSpPr>
          <p:cNvPr id="12" name="テキスト ボックス 11"/>
          <p:cNvSpPr txBox="1"/>
          <p:nvPr/>
        </p:nvSpPr>
        <p:spPr>
          <a:xfrm>
            <a:off x="4633983" y="4921487"/>
            <a:ext cx="1164409" cy="646331"/>
          </a:xfrm>
          <a:prstGeom prst="rect">
            <a:avLst/>
          </a:prstGeom>
          <a:noFill/>
        </p:spPr>
        <p:txBody>
          <a:bodyPr wrap="square" rtlCol="0">
            <a:spAutoFit/>
          </a:bodyPr>
          <a:lstStyle/>
          <a:p>
            <a:r>
              <a:rPr lang="en-US" altLang="ja-JP" dirty="0" smtClean="0"/>
              <a:t>3</a:t>
            </a:r>
            <a:r>
              <a:rPr lang="ja-JP" altLang="en-US" dirty="0" smtClean="0"/>
              <a:t>回繰り返して収束</a:t>
            </a:r>
            <a:endParaRPr kumimoji="1" lang="ja-JP" altLang="en-US" dirty="0"/>
          </a:p>
        </p:txBody>
      </p:sp>
      <p:sp>
        <p:nvSpPr>
          <p:cNvPr id="13" name="スライド番号プレースホルダー 12"/>
          <p:cNvSpPr>
            <a:spLocks noGrp="1"/>
          </p:cNvSpPr>
          <p:nvPr>
            <p:ph type="sldNum" sz="quarter" idx="12"/>
          </p:nvPr>
        </p:nvSpPr>
        <p:spPr/>
        <p:txBody>
          <a:bodyPr/>
          <a:lstStyle/>
          <a:p>
            <a:fld id="{7BDB4897-9E2B-AC43-956E-6ECBEBE7729C}" type="slidenum">
              <a:rPr kumimoji="1" lang="ja-JP" altLang="en-US" smtClean="0"/>
              <a:t>16</a:t>
            </a:fld>
            <a:endParaRPr kumimoji="1" lang="ja-JP" altLang="en-US"/>
          </a:p>
        </p:txBody>
      </p:sp>
    </p:spTree>
    <p:extLst>
      <p:ext uri="{BB962C8B-B14F-4D97-AF65-F5344CB8AC3E}">
        <p14:creationId xmlns:p14="http://schemas.microsoft.com/office/powerpoint/2010/main" val="4123412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③</a:t>
            </a:r>
            <a:r>
              <a:rPr lang="ja-JP" altLang="en-US" dirty="0"/>
              <a:t>グラフ研磨</a:t>
            </a:r>
            <a:r>
              <a:rPr lang="en-US" altLang="ja-JP" dirty="0" smtClean="0"/>
              <a:t>(5) </a:t>
            </a:r>
            <a:r>
              <a:rPr kumimoji="1" lang="ja-JP" altLang="en-US" dirty="0" smtClean="0"/>
              <a:t>何をしているのか？</a:t>
            </a:r>
            <a:endParaRPr kumimoji="1" lang="ja-JP" altLang="en-US" dirty="0"/>
          </a:p>
        </p:txBody>
      </p:sp>
      <p:sp>
        <p:nvSpPr>
          <p:cNvPr id="3" name="コンテンツ プレースホルダー 2"/>
          <p:cNvSpPr>
            <a:spLocks noGrp="1"/>
          </p:cNvSpPr>
          <p:nvPr>
            <p:ph idx="1"/>
          </p:nvPr>
        </p:nvSpPr>
        <p:spPr>
          <a:xfrm>
            <a:off x="457200" y="1600200"/>
            <a:ext cx="8229600" cy="2520431"/>
          </a:xfrm>
        </p:spPr>
        <p:txBody>
          <a:bodyPr>
            <a:normAutofit fontScale="92500" lnSpcReduction="20000"/>
          </a:bodyPr>
          <a:lstStyle/>
          <a:p>
            <a:r>
              <a:rPr kumimoji="1" lang="en-US" altLang="ja-JP" dirty="0" smtClean="0"/>
              <a:t>Facebook</a:t>
            </a:r>
            <a:r>
              <a:rPr kumimoji="1" lang="ja-JP" altLang="en-US" dirty="0" smtClean="0"/>
              <a:t>の友達推薦のようなもの</a:t>
            </a:r>
            <a:endParaRPr kumimoji="1" lang="en-US" altLang="ja-JP" dirty="0" smtClean="0"/>
          </a:p>
          <a:p>
            <a:pPr lvl="1"/>
            <a:r>
              <a:rPr kumimoji="1" lang="ja-JP" altLang="en-US" dirty="0" smtClean="0"/>
              <a:t>共通の友達が多ければ友達になるというシミュレーションを数期にわたって実施する。</a:t>
            </a:r>
            <a:endParaRPr kumimoji="1" lang="en-US" altLang="ja-JP" dirty="0" smtClean="0"/>
          </a:p>
          <a:p>
            <a:r>
              <a:rPr lang="en-US" altLang="ja-JP" dirty="0" smtClean="0"/>
              <a:t>Google</a:t>
            </a:r>
            <a:r>
              <a:rPr lang="ja-JP" altLang="en-US" dirty="0" smtClean="0"/>
              <a:t>のページランクのようなもの</a:t>
            </a:r>
            <a:endParaRPr lang="en-US" altLang="ja-JP" dirty="0" smtClean="0"/>
          </a:p>
          <a:p>
            <a:pPr lvl="1"/>
            <a:r>
              <a:rPr kumimoji="1" lang="en-US" altLang="ja-JP" dirty="0" smtClean="0"/>
              <a:t>WWW</a:t>
            </a:r>
            <a:r>
              <a:rPr kumimoji="1" lang="ja-JP" altLang="en-US" dirty="0" smtClean="0"/>
              <a:t>のリンク構造に従ってユーザが</a:t>
            </a:r>
            <a:r>
              <a:rPr kumimoji="1" lang="en-US" altLang="ja-JP" dirty="0" smtClean="0"/>
              <a:t>web</a:t>
            </a:r>
            <a:r>
              <a:rPr kumimoji="1" lang="ja-JP" altLang="en-US" dirty="0" smtClean="0"/>
              <a:t>サーフィンした時の各</a:t>
            </a:r>
            <a:r>
              <a:rPr kumimoji="1" lang="en-US" altLang="ja-JP" dirty="0" smtClean="0"/>
              <a:t>web</a:t>
            </a:r>
            <a:r>
              <a:rPr kumimoji="1" lang="ja-JP" altLang="en-US" dirty="0" smtClean="0"/>
              <a:t>上での人の滞留。</a:t>
            </a:r>
            <a:endParaRPr kumimoji="1" lang="ja-JP" altLang="en-US" dirty="0"/>
          </a:p>
        </p:txBody>
      </p:sp>
      <p:sp>
        <p:nvSpPr>
          <p:cNvPr id="4" name="テキスト ボックス 3"/>
          <p:cNvSpPr txBox="1"/>
          <p:nvPr/>
        </p:nvSpPr>
        <p:spPr>
          <a:xfrm>
            <a:off x="323968" y="4086880"/>
            <a:ext cx="8680581" cy="1077218"/>
          </a:xfrm>
          <a:prstGeom prst="rect">
            <a:avLst/>
          </a:prstGeom>
          <a:noFill/>
        </p:spPr>
        <p:txBody>
          <a:bodyPr wrap="none" rtlCol="0">
            <a:spAutoFit/>
          </a:bodyPr>
          <a:lstStyle/>
          <a:p>
            <a:r>
              <a:rPr kumimoji="1" lang="ja-JP" altLang="en-US" sz="3200" dirty="0" smtClean="0"/>
              <a:t>荒っぽく言えば、類似度グラフを現在状態と考え、</a:t>
            </a:r>
            <a:endParaRPr kumimoji="1" lang="en-US" altLang="ja-JP" sz="3200" dirty="0" smtClean="0"/>
          </a:p>
          <a:p>
            <a:r>
              <a:rPr lang="ja-JP" altLang="en-US" sz="3200" dirty="0" smtClean="0"/>
              <a:t>未来の類似度グラフの構造を予測をしている。</a:t>
            </a:r>
            <a:endParaRPr kumimoji="1" lang="ja-JP" altLang="en-US" sz="3200" dirty="0"/>
          </a:p>
        </p:txBody>
      </p:sp>
      <p:sp>
        <p:nvSpPr>
          <p:cNvPr id="5" name="テキスト ボックス 4"/>
          <p:cNvSpPr txBox="1"/>
          <p:nvPr/>
        </p:nvSpPr>
        <p:spPr>
          <a:xfrm>
            <a:off x="609060" y="5727418"/>
            <a:ext cx="7917151" cy="707886"/>
          </a:xfrm>
          <a:prstGeom prst="rect">
            <a:avLst/>
          </a:prstGeom>
          <a:noFill/>
        </p:spPr>
        <p:txBody>
          <a:bodyPr wrap="none" rtlCol="0">
            <a:spAutoFit/>
          </a:bodyPr>
          <a:lstStyle/>
          <a:p>
            <a:r>
              <a:rPr kumimoji="1" lang="ja-JP" altLang="en-US" sz="2000" dirty="0" smtClean="0"/>
              <a:t>直接の関係では見えないことが、間接的な関係を考慮すると見えてくる。</a:t>
            </a:r>
            <a:endParaRPr kumimoji="1" lang="en-US" altLang="ja-JP" sz="2000" dirty="0" smtClean="0"/>
          </a:p>
          <a:p>
            <a:r>
              <a:rPr lang="en-US" altLang="ja-JP" sz="2000" dirty="0" smtClean="0"/>
              <a:t>→</a:t>
            </a:r>
            <a:r>
              <a:rPr lang="ja-JP" altLang="en-US" sz="2000" dirty="0" smtClean="0"/>
              <a:t>予測問題に大きく寄与するのではないか？</a:t>
            </a:r>
            <a:endParaRPr kumimoji="1" lang="ja-JP" altLang="en-US" sz="2000" dirty="0"/>
          </a:p>
        </p:txBody>
      </p:sp>
      <p:sp>
        <p:nvSpPr>
          <p:cNvPr id="6" name="スライド番号プレースホルダー 5"/>
          <p:cNvSpPr>
            <a:spLocks noGrp="1"/>
          </p:cNvSpPr>
          <p:nvPr>
            <p:ph type="sldNum" sz="quarter" idx="12"/>
          </p:nvPr>
        </p:nvSpPr>
        <p:spPr/>
        <p:txBody>
          <a:bodyPr/>
          <a:lstStyle/>
          <a:p>
            <a:fld id="{7BDB4897-9E2B-AC43-956E-6ECBEBE7729C}" type="slidenum">
              <a:rPr kumimoji="1" lang="ja-JP" altLang="en-US" smtClean="0"/>
              <a:t>17</a:t>
            </a:fld>
            <a:endParaRPr kumimoji="1" lang="ja-JP" altLang="en-US"/>
          </a:p>
        </p:txBody>
      </p:sp>
    </p:spTree>
    <p:extLst>
      <p:ext uri="{BB962C8B-B14F-4D97-AF65-F5344CB8AC3E}">
        <p14:creationId xmlns:p14="http://schemas.microsoft.com/office/powerpoint/2010/main" val="1764257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35799"/>
          </a:xfrm>
        </p:spPr>
        <p:txBody>
          <a:bodyPr>
            <a:normAutofit fontScale="90000"/>
          </a:bodyPr>
          <a:lstStyle/>
          <a:p>
            <a:r>
              <a:rPr lang="en-US" altLang="ja-JP" dirty="0"/>
              <a:t>③</a:t>
            </a:r>
            <a:r>
              <a:rPr lang="ja-JP" altLang="en-US" dirty="0"/>
              <a:t>グラフ研磨</a:t>
            </a:r>
            <a:r>
              <a:rPr lang="en-US" altLang="ja-JP" dirty="0" smtClean="0"/>
              <a:t>(6)</a:t>
            </a:r>
            <a:r>
              <a:rPr kumimoji="1" lang="ja-JP" altLang="en-US" dirty="0" smtClean="0"/>
              <a:t> </a:t>
            </a:r>
            <a:r>
              <a:rPr kumimoji="1" lang="ja-JP" altLang="en-US" dirty="0" smtClean="0"/>
              <a:t>効果</a:t>
            </a:r>
            <a:endParaRPr kumimoji="1" lang="ja-JP" altLang="en-US" dirty="0"/>
          </a:p>
        </p:txBody>
      </p:sp>
      <p:pic>
        <p:nvPicPr>
          <p:cNvPr id="4" name="図 3"/>
          <p:cNvPicPr>
            <a:picLocks noChangeAspect="1"/>
          </p:cNvPicPr>
          <p:nvPr/>
        </p:nvPicPr>
        <p:blipFill>
          <a:blip r:embed="rId3"/>
          <a:stretch>
            <a:fillRect/>
          </a:stretch>
        </p:blipFill>
        <p:spPr>
          <a:xfrm>
            <a:off x="5571405" y="1152158"/>
            <a:ext cx="2779384" cy="2765978"/>
          </a:xfrm>
          <a:prstGeom prst="rect">
            <a:avLst/>
          </a:prstGeom>
          <a:ln>
            <a:solidFill>
              <a:schemeClr val="accent1"/>
            </a:solidFill>
          </a:ln>
        </p:spPr>
      </p:pic>
      <p:pic>
        <p:nvPicPr>
          <p:cNvPr id="5" name="図 4"/>
          <p:cNvPicPr>
            <a:picLocks noChangeAspect="1"/>
          </p:cNvPicPr>
          <p:nvPr/>
        </p:nvPicPr>
        <p:blipFill>
          <a:blip r:embed="rId4"/>
          <a:stretch>
            <a:fillRect/>
          </a:stretch>
        </p:blipFill>
        <p:spPr>
          <a:xfrm>
            <a:off x="505987" y="1201374"/>
            <a:ext cx="3251235" cy="3100482"/>
          </a:xfrm>
          <a:prstGeom prst="rect">
            <a:avLst/>
          </a:prstGeom>
          <a:ln>
            <a:solidFill>
              <a:srgbClr val="4F81BD"/>
            </a:solidFill>
          </a:ln>
        </p:spPr>
      </p:pic>
      <p:sp>
        <p:nvSpPr>
          <p:cNvPr id="6" name="右矢印 5"/>
          <p:cNvSpPr/>
          <p:nvPr/>
        </p:nvSpPr>
        <p:spPr>
          <a:xfrm>
            <a:off x="4240562" y="1893636"/>
            <a:ext cx="777240" cy="1420074"/>
          </a:xfrm>
          <a:prstGeom prst="rightArrow">
            <a:avLst>
              <a:gd name="adj1" fmla="val 63461"/>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粒子化</a:t>
            </a:r>
            <a:endParaRPr kumimoji="1" lang="ja-JP" altLang="en-US" dirty="0"/>
          </a:p>
        </p:txBody>
      </p:sp>
      <p:pic>
        <p:nvPicPr>
          <p:cNvPr id="7" name="図 6"/>
          <p:cNvPicPr>
            <a:picLocks noChangeAspect="1"/>
          </p:cNvPicPr>
          <p:nvPr/>
        </p:nvPicPr>
        <p:blipFill>
          <a:blip r:embed="rId5"/>
          <a:stretch>
            <a:fillRect/>
          </a:stretch>
        </p:blipFill>
        <p:spPr>
          <a:xfrm>
            <a:off x="5571405" y="4052601"/>
            <a:ext cx="2758391" cy="2734764"/>
          </a:xfrm>
          <a:prstGeom prst="rect">
            <a:avLst/>
          </a:prstGeom>
          <a:ln>
            <a:solidFill>
              <a:srgbClr val="4F81BD"/>
            </a:solidFill>
          </a:ln>
        </p:spPr>
      </p:pic>
      <p:graphicFrame>
        <p:nvGraphicFramePr>
          <p:cNvPr id="8" name="表 7"/>
          <p:cNvGraphicFramePr>
            <a:graphicFrameLocks noGrp="1"/>
          </p:cNvGraphicFramePr>
          <p:nvPr>
            <p:extLst>
              <p:ext uri="{D42A27DB-BD31-4B8C-83A1-F6EECF244321}">
                <p14:modId xmlns:p14="http://schemas.microsoft.com/office/powerpoint/2010/main" val="1528094091"/>
              </p:ext>
            </p:extLst>
          </p:nvPr>
        </p:nvGraphicFramePr>
        <p:xfrm>
          <a:off x="156780" y="4562325"/>
          <a:ext cx="5095479" cy="2225040"/>
        </p:xfrm>
        <a:graphic>
          <a:graphicData uri="http://schemas.openxmlformats.org/drawingml/2006/table">
            <a:tbl>
              <a:tblPr firstRow="1" bandRow="1">
                <a:tableStyleId>{5A111915-BE36-4E01-A7E5-04B1672EAD32}</a:tableStyleId>
              </a:tblPr>
              <a:tblGrid>
                <a:gridCol w="1630680"/>
                <a:gridCol w="1154933"/>
                <a:gridCol w="1154933"/>
                <a:gridCol w="1154933"/>
              </a:tblGrid>
              <a:tr h="370840">
                <a:tc>
                  <a:txBody>
                    <a:bodyPr/>
                    <a:lstStyle/>
                    <a:p>
                      <a:endParaRPr kumimoji="1" lang="ja-JP" altLang="en-US" dirty="0"/>
                    </a:p>
                  </a:txBody>
                  <a:tcPr/>
                </a:tc>
                <a:tc>
                  <a:txBody>
                    <a:bodyPr/>
                    <a:lstStyle/>
                    <a:p>
                      <a:r>
                        <a:rPr kumimoji="1" lang="ja-JP" altLang="en-US" sz="1400" dirty="0" smtClean="0"/>
                        <a:t>オリジナル</a:t>
                      </a:r>
                      <a:endParaRPr kumimoji="1" lang="ja-JP" altLang="en-US" sz="1400" dirty="0"/>
                    </a:p>
                  </a:txBody>
                  <a:tcPr/>
                </a:tc>
                <a:tc>
                  <a:txBody>
                    <a:bodyPr/>
                    <a:lstStyle/>
                    <a:p>
                      <a:r>
                        <a:rPr kumimoji="1" lang="ja-JP" altLang="en-US" sz="1400" dirty="0" smtClean="0"/>
                        <a:t>粒子化</a:t>
                      </a:r>
                      <a:r>
                        <a:rPr kumimoji="1" lang="en-US" altLang="ja-JP" sz="1400" dirty="0" smtClean="0"/>
                        <a:t>0.6</a:t>
                      </a:r>
                      <a:endParaRPr kumimoji="1" lang="ja-JP" altLang="en-US" sz="1400" dirty="0"/>
                    </a:p>
                  </a:txBody>
                  <a:tcPr/>
                </a:tc>
                <a:tc>
                  <a:txBody>
                    <a:bodyPr/>
                    <a:lstStyle/>
                    <a:p>
                      <a:r>
                        <a:rPr kumimoji="1" lang="ja-JP" altLang="en-US" sz="1400" dirty="0" smtClean="0"/>
                        <a:t>粒子化</a:t>
                      </a:r>
                      <a:r>
                        <a:rPr kumimoji="1" lang="en-US" altLang="ja-JP" sz="1400" dirty="0" smtClean="0"/>
                        <a:t>0.8</a:t>
                      </a:r>
                      <a:endParaRPr kumimoji="1" lang="ja-JP" altLang="en-US" sz="1400" dirty="0"/>
                    </a:p>
                  </a:txBody>
                  <a:tcPr/>
                </a:tc>
              </a:tr>
              <a:tr h="370840">
                <a:tc>
                  <a:txBody>
                    <a:bodyPr/>
                    <a:lstStyle/>
                    <a:p>
                      <a:r>
                        <a:rPr kumimoji="1" lang="ja-JP" altLang="en-US" dirty="0" smtClean="0"/>
                        <a:t>ノード数</a:t>
                      </a:r>
                      <a:r>
                        <a:rPr kumimoji="1" lang="en-US" altLang="ja-JP" dirty="0" smtClean="0"/>
                        <a:t>(n)</a:t>
                      </a:r>
                      <a:endParaRPr kumimoji="1" lang="ja-JP" altLang="en-US" dirty="0"/>
                    </a:p>
                  </a:txBody>
                  <a:tcPr/>
                </a:tc>
                <a:tc>
                  <a:txBody>
                    <a:bodyPr/>
                    <a:lstStyle/>
                    <a:p>
                      <a:pPr algn="r"/>
                      <a:r>
                        <a:rPr kumimoji="1" lang="en-US" altLang="ja-JP" dirty="0" smtClean="0"/>
                        <a:t>3,282</a:t>
                      </a:r>
                      <a:endParaRPr kumimoji="1" lang="ja-JP" altLang="en-US" dirty="0"/>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t>3,282</a:t>
                      </a:r>
                      <a:endParaRPr kumimoji="1" lang="ja-JP" altLang="en-US" dirty="0" smtClean="0"/>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t>3,282</a:t>
                      </a:r>
                      <a:endParaRPr kumimoji="1" lang="ja-JP" altLang="en-US" dirty="0" smtClean="0"/>
                    </a:p>
                  </a:txBody>
                  <a:tcPr/>
                </a:tc>
              </a:tr>
              <a:tr h="370840">
                <a:tc>
                  <a:txBody>
                    <a:bodyPr/>
                    <a:lstStyle/>
                    <a:p>
                      <a:r>
                        <a:rPr kumimoji="1" lang="ja-JP" altLang="en-US" dirty="0" smtClean="0"/>
                        <a:t>接続ノード数</a:t>
                      </a:r>
                      <a:endParaRPr kumimoji="1" lang="ja-JP" altLang="en-US" dirty="0"/>
                    </a:p>
                  </a:txBody>
                  <a:tcPr/>
                </a:tc>
                <a:tc>
                  <a:txBody>
                    <a:bodyPr/>
                    <a:lstStyle/>
                    <a:p>
                      <a:pPr algn="r"/>
                      <a:r>
                        <a:rPr kumimoji="1" lang="en-US" altLang="ja-JP" dirty="0" smtClean="0"/>
                        <a:t>3,282</a:t>
                      </a:r>
                      <a:endParaRPr kumimoji="1" lang="ja-JP" altLang="en-US" dirty="0"/>
                    </a:p>
                  </a:txBody>
                  <a:tcPr/>
                </a:tc>
                <a:tc>
                  <a:txBody>
                    <a:bodyPr/>
                    <a:lstStyle/>
                    <a:p>
                      <a:pPr algn="r"/>
                      <a:r>
                        <a:rPr kumimoji="1" lang="en-US" altLang="ja-JP" dirty="0" smtClean="0"/>
                        <a:t>3,118</a:t>
                      </a:r>
                      <a:endParaRPr kumimoji="1" lang="ja-JP" altLang="en-US" dirty="0"/>
                    </a:p>
                  </a:txBody>
                  <a:tcPr/>
                </a:tc>
                <a:tc>
                  <a:txBody>
                    <a:bodyPr/>
                    <a:lstStyle/>
                    <a:p>
                      <a:pPr algn="r"/>
                      <a:r>
                        <a:rPr kumimoji="1" lang="en-US" altLang="ja-JP" dirty="0" smtClean="0"/>
                        <a:t>821</a:t>
                      </a:r>
                      <a:endParaRPr kumimoji="1" lang="ja-JP" altLang="en-US" dirty="0"/>
                    </a:p>
                  </a:txBody>
                  <a:tcPr/>
                </a:tc>
              </a:tr>
              <a:tr h="370840">
                <a:tc>
                  <a:txBody>
                    <a:bodyPr/>
                    <a:lstStyle/>
                    <a:p>
                      <a:r>
                        <a:rPr kumimoji="1" lang="ja-JP" altLang="en-US" dirty="0" smtClean="0"/>
                        <a:t>エッジ数</a:t>
                      </a:r>
                      <a:r>
                        <a:rPr kumimoji="1" lang="en-US" altLang="ja-JP" dirty="0" smtClean="0"/>
                        <a:t>(e)</a:t>
                      </a:r>
                      <a:endParaRPr kumimoji="1" lang="ja-JP" altLang="en-US" dirty="0"/>
                    </a:p>
                  </a:txBody>
                  <a:tcPr/>
                </a:tc>
                <a:tc>
                  <a:txBody>
                    <a:bodyPr/>
                    <a:lstStyle/>
                    <a:p>
                      <a:pPr algn="r"/>
                      <a:r>
                        <a:rPr kumimoji="1" lang="en-US" altLang="ja-JP" dirty="0" smtClean="0"/>
                        <a:t>35,168</a:t>
                      </a:r>
                      <a:endParaRPr kumimoji="1" lang="ja-JP" altLang="en-US" dirty="0"/>
                    </a:p>
                  </a:txBody>
                  <a:tcPr/>
                </a:tc>
                <a:tc>
                  <a:txBody>
                    <a:bodyPr/>
                    <a:lstStyle/>
                    <a:p>
                      <a:pPr algn="r"/>
                      <a:r>
                        <a:rPr kumimoji="1" lang="en-US" altLang="ja-JP" dirty="0" smtClean="0"/>
                        <a:t>73,132</a:t>
                      </a:r>
                      <a:endParaRPr kumimoji="1" lang="ja-JP" altLang="en-US" dirty="0"/>
                    </a:p>
                  </a:txBody>
                  <a:tcPr/>
                </a:tc>
                <a:tc>
                  <a:txBody>
                    <a:bodyPr/>
                    <a:lstStyle/>
                    <a:p>
                      <a:pPr algn="r"/>
                      <a:r>
                        <a:rPr kumimoji="1" lang="en-US" altLang="ja-JP" dirty="0" smtClean="0"/>
                        <a:t>1,172</a:t>
                      </a:r>
                      <a:endParaRPr kumimoji="1" lang="ja-JP" altLang="en-US" dirty="0"/>
                    </a:p>
                  </a:txBody>
                  <a:tcPr/>
                </a:tc>
              </a:tr>
              <a:tr h="370840">
                <a:tc>
                  <a:txBody>
                    <a:bodyPr/>
                    <a:lstStyle/>
                    <a:p>
                      <a:r>
                        <a:rPr kumimoji="1" lang="ja-JP" altLang="en-US" dirty="0" smtClean="0"/>
                        <a:t>密度</a:t>
                      </a:r>
                      <a:r>
                        <a:rPr kumimoji="1" lang="en-US" altLang="ja-JP" dirty="0" smtClean="0"/>
                        <a:t>(e/n</a:t>
                      </a:r>
                      <a:r>
                        <a:rPr kumimoji="1" lang="en-US" altLang="ja-JP" baseline="30000" dirty="0" smtClean="0"/>
                        <a:t>2</a:t>
                      </a:r>
                      <a:r>
                        <a:rPr kumimoji="1" lang="en-US" altLang="ja-JP" dirty="0" smtClean="0"/>
                        <a:t>)</a:t>
                      </a:r>
                      <a:endParaRPr kumimoji="1" lang="ja-JP" altLang="en-US" dirty="0"/>
                    </a:p>
                  </a:txBody>
                  <a:tcPr/>
                </a:tc>
                <a:tc>
                  <a:txBody>
                    <a:bodyPr/>
                    <a:lstStyle/>
                    <a:p>
                      <a:pPr algn="r"/>
                      <a:r>
                        <a:rPr kumimoji="1" lang="en-US" altLang="ja-JP" dirty="0" smtClean="0"/>
                        <a:t>3.3‰</a:t>
                      </a:r>
                      <a:endParaRPr kumimoji="1" lang="ja-JP" altLang="en-US" dirty="0"/>
                    </a:p>
                  </a:txBody>
                  <a:tcPr/>
                </a:tc>
                <a:tc>
                  <a:txBody>
                    <a:bodyPr/>
                    <a:lstStyle/>
                    <a:p>
                      <a:pPr algn="r"/>
                      <a:r>
                        <a:rPr kumimoji="1" lang="en-US" altLang="ja-JP" dirty="0" smtClean="0"/>
                        <a:t>6.8‰</a:t>
                      </a:r>
                      <a:endParaRPr kumimoji="1" lang="ja-JP" altLang="en-US" dirty="0"/>
                    </a:p>
                  </a:txBody>
                  <a:tcPr/>
                </a:tc>
                <a:tc>
                  <a:txBody>
                    <a:bodyPr/>
                    <a:lstStyle/>
                    <a:p>
                      <a:pPr algn="r"/>
                      <a:r>
                        <a:rPr kumimoji="1" lang="en-US" altLang="ja-JP" dirty="0" smtClean="0"/>
                        <a:t>0.11‰</a:t>
                      </a:r>
                      <a:endParaRPr kumimoji="1" lang="ja-JP" altLang="en-US" dirty="0"/>
                    </a:p>
                  </a:txBody>
                  <a:tcPr/>
                </a:tc>
              </a:tr>
              <a:tr h="370840">
                <a:tc>
                  <a:txBody>
                    <a:bodyPr/>
                    <a:lstStyle/>
                    <a:p>
                      <a:r>
                        <a:rPr kumimoji="1" lang="ja-JP" altLang="en-US" dirty="0" smtClean="0"/>
                        <a:t>極大クリーク数</a:t>
                      </a:r>
                      <a:endParaRPr kumimoji="1" lang="ja-JP" altLang="en-US" dirty="0"/>
                    </a:p>
                  </a:txBody>
                  <a:tcPr/>
                </a:tc>
                <a:tc>
                  <a:txBody>
                    <a:bodyPr/>
                    <a:lstStyle/>
                    <a:p>
                      <a:pPr algn="r"/>
                      <a:r>
                        <a:rPr kumimoji="1" lang="en-US" altLang="ja-JP" dirty="0" smtClean="0"/>
                        <a:t>32,953</a:t>
                      </a:r>
                      <a:endParaRPr kumimoji="1" lang="ja-JP" altLang="en-US" dirty="0"/>
                    </a:p>
                  </a:txBody>
                  <a:tcPr/>
                </a:tc>
                <a:tc>
                  <a:txBody>
                    <a:bodyPr/>
                    <a:lstStyle/>
                    <a:p>
                      <a:pPr algn="r"/>
                      <a:r>
                        <a:rPr kumimoji="1" lang="en-US" altLang="ja-JP" dirty="0" smtClean="0"/>
                        <a:t>343+164</a:t>
                      </a:r>
                      <a:endParaRPr kumimoji="1" lang="ja-JP" altLang="en-US" dirty="0"/>
                    </a:p>
                  </a:txBody>
                  <a:tcPr/>
                </a:tc>
                <a:tc>
                  <a:txBody>
                    <a:bodyPr/>
                    <a:lstStyle/>
                    <a:p>
                      <a:pPr algn="r"/>
                      <a:r>
                        <a:rPr kumimoji="1" lang="en-US" altLang="ja-JP" dirty="0" smtClean="0"/>
                        <a:t>341+2461</a:t>
                      </a:r>
                      <a:endParaRPr kumimoji="1" lang="ja-JP" altLang="en-US" dirty="0"/>
                    </a:p>
                  </a:txBody>
                  <a:tcPr/>
                </a:tc>
              </a:tr>
            </a:tbl>
          </a:graphicData>
        </a:graphic>
      </p:graphicFrame>
      <p:sp>
        <p:nvSpPr>
          <p:cNvPr id="10" name="テキスト ボックス 9"/>
          <p:cNvSpPr txBox="1"/>
          <p:nvPr/>
        </p:nvSpPr>
        <p:spPr>
          <a:xfrm>
            <a:off x="505987" y="1201374"/>
            <a:ext cx="1338828" cy="369332"/>
          </a:xfrm>
          <a:prstGeom prst="rect">
            <a:avLst/>
          </a:prstGeom>
          <a:noFill/>
        </p:spPr>
        <p:txBody>
          <a:bodyPr wrap="none" rtlCol="0">
            <a:spAutoFit/>
          </a:bodyPr>
          <a:lstStyle/>
          <a:p>
            <a:r>
              <a:rPr kumimoji="1" lang="ja-JP" altLang="en-US" dirty="0" smtClean="0">
                <a:latin typeface="ヒラギノ角ゴ Pro W3"/>
                <a:ea typeface="ヒラギノ角ゴ Pro W3"/>
                <a:cs typeface="ヒラギノ角ゴ Pro W3"/>
              </a:rPr>
              <a:t>オリジナル</a:t>
            </a:r>
          </a:p>
        </p:txBody>
      </p:sp>
      <p:sp>
        <p:nvSpPr>
          <p:cNvPr id="11" name="テキスト ボックス 10"/>
          <p:cNvSpPr txBox="1"/>
          <p:nvPr/>
        </p:nvSpPr>
        <p:spPr>
          <a:xfrm>
            <a:off x="5571405" y="4061300"/>
            <a:ext cx="1123230" cy="369332"/>
          </a:xfrm>
          <a:prstGeom prst="rect">
            <a:avLst/>
          </a:prstGeom>
          <a:noFill/>
        </p:spPr>
        <p:txBody>
          <a:bodyPr wrap="none" rtlCol="0">
            <a:spAutoFit/>
          </a:bodyPr>
          <a:lstStyle/>
          <a:p>
            <a:r>
              <a:rPr lang="en-US" altLang="ja-JP" dirty="0" smtClean="0">
                <a:latin typeface="ヒラギノ角ゴ Pro W3"/>
                <a:ea typeface="ヒラギノ角ゴ Pro W3"/>
                <a:cs typeface="ヒラギノ角ゴ Pro W3"/>
              </a:rPr>
              <a:t>PMI=</a:t>
            </a:r>
            <a:r>
              <a:rPr kumimoji="1" lang="en-US" altLang="ja-JP" dirty="0" smtClean="0">
                <a:latin typeface="ヒラギノ角ゴ Pro W3"/>
                <a:ea typeface="ヒラギノ角ゴ Pro W3"/>
                <a:cs typeface="ヒラギノ角ゴ Pro W3"/>
              </a:rPr>
              <a:t>0.8</a:t>
            </a:r>
            <a:endParaRPr kumimoji="1" lang="ja-JP" altLang="en-US" dirty="0" smtClean="0">
              <a:latin typeface="ヒラギノ角ゴ Pro W3"/>
              <a:ea typeface="ヒラギノ角ゴ Pro W3"/>
              <a:cs typeface="ヒラギノ角ゴ Pro W3"/>
            </a:endParaRPr>
          </a:p>
        </p:txBody>
      </p:sp>
      <p:sp>
        <p:nvSpPr>
          <p:cNvPr id="12" name="テキスト ボックス 11"/>
          <p:cNvSpPr txBox="1"/>
          <p:nvPr/>
        </p:nvSpPr>
        <p:spPr>
          <a:xfrm>
            <a:off x="5571405" y="1152158"/>
            <a:ext cx="1123230" cy="369332"/>
          </a:xfrm>
          <a:prstGeom prst="rect">
            <a:avLst/>
          </a:prstGeom>
          <a:noFill/>
        </p:spPr>
        <p:txBody>
          <a:bodyPr wrap="none" rtlCol="0">
            <a:spAutoFit/>
          </a:bodyPr>
          <a:lstStyle/>
          <a:p>
            <a:r>
              <a:rPr kumimoji="1" lang="en-US" altLang="ja-JP" dirty="0" smtClean="0">
                <a:latin typeface="ヒラギノ角ゴ Pro W3"/>
                <a:ea typeface="ヒラギノ角ゴ Pro W3"/>
                <a:cs typeface="ヒラギノ角ゴ Pro W3"/>
              </a:rPr>
              <a:t>PMI=0.6</a:t>
            </a:r>
            <a:endParaRPr kumimoji="1" lang="ja-JP" altLang="en-US" dirty="0" smtClean="0">
              <a:latin typeface="ヒラギノ角ゴ Pro W3"/>
              <a:ea typeface="ヒラギノ角ゴ Pro W3"/>
              <a:cs typeface="ヒラギノ角ゴ Pro W3"/>
            </a:endParaRPr>
          </a:p>
        </p:txBody>
      </p:sp>
      <p:sp>
        <p:nvSpPr>
          <p:cNvPr id="3" name="スライド番号プレースホルダー 2"/>
          <p:cNvSpPr>
            <a:spLocks noGrp="1"/>
          </p:cNvSpPr>
          <p:nvPr>
            <p:ph type="sldNum" sz="quarter" idx="12"/>
          </p:nvPr>
        </p:nvSpPr>
        <p:spPr/>
        <p:txBody>
          <a:bodyPr/>
          <a:lstStyle/>
          <a:p>
            <a:fld id="{7BDB4897-9E2B-AC43-956E-6ECBEBE7729C}" type="slidenum">
              <a:rPr kumimoji="1" lang="ja-JP" altLang="en-US" smtClean="0"/>
              <a:t>18</a:t>
            </a:fld>
            <a:endParaRPr kumimoji="1" lang="ja-JP" altLang="en-US"/>
          </a:p>
        </p:txBody>
      </p:sp>
    </p:spTree>
    <p:extLst>
      <p:ext uri="{BB962C8B-B14F-4D97-AF65-F5344CB8AC3E}">
        <p14:creationId xmlns:p14="http://schemas.microsoft.com/office/powerpoint/2010/main" val="1427461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86324" y="1162914"/>
            <a:ext cx="2812465" cy="2765978"/>
          </a:xfrm>
          <a:prstGeom prst="rect">
            <a:avLst/>
          </a:prstGeom>
          <a:ln>
            <a:solidFill>
              <a:srgbClr val="4F81BD"/>
            </a:solidFill>
          </a:ln>
        </p:spPr>
      </p:pic>
      <p:sp>
        <p:nvSpPr>
          <p:cNvPr id="5" name="テキスト ボックス 4"/>
          <p:cNvSpPr txBox="1"/>
          <p:nvPr/>
        </p:nvSpPr>
        <p:spPr>
          <a:xfrm>
            <a:off x="286324" y="1158909"/>
            <a:ext cx="966656" cy="369332"/>
          </a:xfrm>
          <a:prstGeom prst="rect">
            <a:avLst/>
          </a:prstGeom>
          <a:noFill/>
        </p:spPr>
        <p:txBody>
          <a:bodyPr wrap="none" rtlCol="0">
            <a:spAutoFit/>
          </a:bodyPr>
          <a:lstStyle/>
          <a:p>
            <a:r>
              <a:rPr lang="en-US" altLang="ja-JP" dirty="0" smtClean="0"/>
              <a:t>PMI=0.5</a:t>
            </a:r>
            <a:endParaRPr kumimoji="1" lang="ja-JP" altLang="en-US" dirty="0"/>
          </a:p>
        </p:txBody>
      </p:sp>
      <p:pic>
        <p:nvPicPr>
          <p:cNvPr id="6" name="図 5"/>
          <p:cNvPicPr>
            <a:picLocks noChangeAspect="1"/>
          </p:cNvPicPr>
          <p:nvPr/>
        </p:nvPicPr>
        <p:blipFill>
          <a:blip r:embed="rId3"/>
          <a:stretch>
            <a:fillRect/>
          </a:stretch>
        </p:blipFill>
        <p:spPr>
          <a:xfrm>
            <a:off x="5878173" y="1158909"/>
            <a:ext cx="2949981" cy="2769983"/>
          </a:xfrm>
          <a:prstGeom prst="rect">
            <a:avLst/>
          </a:prstGeom>
          <a:ln>
            <a:solidFill>
              <a:srgbClr val="4F81BD"/>
            </a:solidFill>
          </a:ln>
        </p:spPr>
      </p:pic>
      <p:sp>
        <p:nvSpPr>
          <p:cNvPr id="7" name="テキスト ボックス 6"/>
          <p:cNvSpPr txBox="1"/>
          <p:nvPr/>
        </p:nvSpPr>
        <p:spPr>
          <a:xfrm>
            <a:off x="5878173" y="1158909"/>
            <a:ext cx="966656" cy="369332"/>
          </a:xfrm>
          <a:prstGeom prst="rect">
            <a:avLst/>
          </a:prstGeom>
          <a:noFill/>
        </p:spPr>
        <p:txBody>
          <a:bodyPr wrap="none" rtlCol="0">
            <a:spAutoFit/>
          </a:bodyPr>
          <a:lstStyle/>
          <a:p>
            <a:r>
              <a:rPr lang="en-US" altLang="ja-JP" dirty="0" smtClean="0"/>
              <a:t>PMI=0.7</a:t>
            </a:r>
            <a:endParaRPr kumimoji="1" lang="ja-JP" altLang="en-US" dirty="0"/>
          </a:p>
        </p:txBody>
      </p:sp>
      <p:pic>
        <p:nvPicPr>
          <p:cNvPr id="8" name="図 7"/>
          <p:cNvPicPr>
            <a:picLocks noChangeAspect="1"/>
          </p:cNvPicPr>
          <p:nvPr/>
        </p:nvPicPr>
        <p:blipFill>
          <a:blip r:embed="rId4"/>
          <a:stretch>
            <a:fillRect/>
          </a:stretch>
        </p:blipFill>
        <p:spPr>
          <a:xfrm>
            <a:off x="4488481" y="4019348"/>
            <a:ext cx="3094637" cy="2737986"/>
          </a:xfrm>
          <a:prstGeom prst="rect">
            <a:avLst/>
          </a:prstGeom>
          <a:ln>
            <a:solidFill>
              <a:srgbClr val="4F81BD"/>
            </a:solidFill>
          </a:ln>
        </p:spPr>
      </p:pic>
      <p:sp>
        <p:nvSpPr>
          <p:cNvPr id="9" name="テキスト ボックス 8"/>
          <p:cNvSpPr txBox="1"/>
          <p:nvPr/>
        </p:nvSpPr>
        <p:spPr>
          <a:xfrm>
            <a:off x="4488481" y="4037254"/>
            <a:ext cx="966656" cy="369332"/>
          </a:xfrm>
          <a:prstGeom prst="rect">
            <a:avLst/>
          </a:prstGeom>
          <a:noFill/>
        </p:spPr>
        <p:txBody>
          <a:bodyPr wrap="none" rtlCol="0">
            <a:spAutoFit/>
          </a:bodyPr>
          <a:lstStyle/>
          <a:p>
            <a:r>
              <a:rPr lang="en-US" altLang="ja-JP" dirty="0" smtClean="0"/>
              <a:t>PMI=0.9</a:t>
            </a:r>
            <a:endParaRPr kumimoji="1" lang="ja-JP" altLang="en-US" dirty="0"/>
          </a:p>
        </p:txBody>
      </p:sp>
      <p:pic>
        <p:nvPicPr>
          <p:cNvPr id="10" name="図 9"/>
          <p:cNvPicPr>
            <a:picLocks noChangeAspect="1"/>
          </p:cNvPicPr>
          <p:nvPr/>
        </p:nvPicPr>
        <p:blipFill>
          <a:blip r:embed="rId5"/>
          <a:stretch>
            <a:fillRect/>
          </a:stretch>
        </p:blipFill>
        <p:spPr>
          <a:xfrm>
            <a:off x="3098789" y="1162914"/>
            <a:ext cx="2779384" cy="2765978"/>
          </a:xfrm>
          <a:prstGeom prst="rect">
            <a:avLst/>
          </a:prstGeom>
          <a:ln>
            <a:solidFill>
              <a:schemeClr val="accent1"/>
            </a:solidFill>
          </a:ln>
        </p:spPr>
      </p:pic>
      <p:pic>
        <p:nvPicPr>
          <p:cNvPr id="11" name="図 10"/>
          <p:cNvPicPr>
            <a:picLocks noChangeAspect="1"/>
          </p:cNvPicPr>
          <p:nvPr/>
        </p:nvPicPr>
        <p:blipFill>
          <a:blip r:embed="rId6"/>
          <a:stretch>
            <a:fillRect/>
          </a:stretch>
        </p:blipFill>
        <p:spPr>
          <a:xfrm>
            <a:off x="1684852" y="4019347"/>
            <a:ext cx="2758391" cy="2734764"/>
          </a:xfrm>
          <a:prstGeom prst="rect">
            <a:avLst/>
          </a:prstGeom>
          <a:ln>
            <a:solidFill>
              <a:srgbClr val="4F81BD"/>
            </a:solidFill>
          </a:ln>
        </p:spPr>
      </p:pic>
      <p:sp>
        <p:nvSpPr>
          <p:cNvPr id="12" name="テキスト ボックス 11"/>
          <p:cNvSpPr txBox="1"/>
          <p:nvPr/>
        </p:nvSpPr>
        <p:spPr>
          <a:xfrm>
            <a:off x="1684852" y="4028046"/>
            <a:ext cx="1123230" cy="369332"/>
          </a:xfrm>
          <a:prstGeom prst="rect">
            <a:avLst/>
          </a:prstGeom>
          <a:noFill/>
        </p:spPr>
        <p:txBody>
          <a:bodyPr wrap="none" rtlCol="0">
            <a:spAutoFit/>
          </a:bodyPr>
          <a:lstStyle/>
          <a:p>
            <a:r>
              <a:rPr lang="en-US" altLang="ja-JP" dirty="0" smtClean="0">
                <a:latin typeface="ヒラギノ角ゴ Pro W3"/>
                <a:ea typeface="ヒラギノ角ゴ Pro W3"/>
                <a:cs typeface="ヒラギノ角ゴ Pro W3"/>
              </a:rPr>
              <a:t>PMI=</a:t>
            </a:r>
            <a:r>
              <a:rPr kumimoji="1" lang="en-US" altLang="ja-JP" dirty="0" smtClean="0">
                <a:latin typeface="ヒラギノ角ゴ Pro W3"/>
                <a:ea typeface="ヒラギノ角ゴ Pro W3"/>
                <a:cs typeface="ヒラギノ角ゴ Pro W3"/>
              </a:rPr>
              <a:t>0.8</a:t>
            </a:r>
            <a:endParaRPr kumimoji="1" lang="ja-JP" altLang="en-US" dirty="0" smtClean="0">
              <a:latin typeface="ヒラギノ角ゴ Pro W3"/>
              <a:ea typeface="ヒラギノ角ゴ Pro W3"/>
              <a:cs typeface="ヒラギノ角ゴ Pro W3"/>
            </a:endParaRPr>
          </a:p>
        </p:txBody>
      </p:sp>
      <p:sp>
        <p:nvSpPr>
          <p:cNvPr id="13" name="テキスト ボックス 12"/>
          <p:cNvSpPr txBox="1"/>
          <p:nvPr/>
        </p:nvSpPr>
        <p:spPr>
          <a:xfrm>
            <a:off x="3098789" y="1162914"/>
            <a:ext cx="1123230" cy="369332"/>
          </a:xfrm>
          <a:prstGeom prst="rect">
            <a:avLst/>
          </a:prstGeom>
          <a:noFill/>
        </p:spPr>
        <p:txBody>
          <a:bodyPr wrap="none" rtlCol="0">
            <a:spAutoFit/>
          </a:bodyPr>
          <a:lstStyle/>
          <a:p>
            <a:r>
              <a:rPr kumimoji="1" lang="en-US" altLang="ja-JP" dirty="0" smtClean="0">
                <a:latin typeface="ヒラギノ角ゴ Pro W3"/>
                <a:ea typeface="ヒラギノ角ゴ Pro W3"/>
                <a:cs typeface="ヒラギノ角ゴ Pro W3"/>
              </a:rPr>
              <a:t>PMI=0.6</a:t>
            </a:r>
            <a:endParaRPr kumimoji="1" lang="ja-JP" altLang="en-US" dirty="0" smtClean="0">
              <a:latin typeface="ヒラギノ角ゴ Pro W3"/>
              <a:ea typeface="ヒラギノ角ゴ Pro W3"/>
              <a:cs typeface="ヒラギノ角ゴ Pro W3"/>
            </a:endParaRPr>
          </a:p>
        </p:txBody>
      </p:sp>
      <p:sp>
        <p:nvSpPr>
          <p:cNvPr id="14" name="タイトル 1"/>
          <p:cNvSpPr>
            <a:spLocks noGrp="1"/>
          </p:cNvSpPr>
          <p:nvPr>
            <p:ph type="title"/>
          </p:nvPr>
        </p:nvSpPr>
        <p:spPr>
          <a:xfrm>
            <a:off x="457200" y="274638"/>
            <a:ext cx="8229600" cy="735799"/>
          </a:xfrm>
        </p:spPr>
        <p:txBody>
          <a:bodyPr>
            <a:normAutofit fontScale="90000"/>
          </a:bodyPr>
          <a:lstStyle/>
          <a:p>
            <a:r>
              <a:rPr lang="en-US" altLang="ja-JP" dirty="0"/>
              <a:t>③</a:t>
            </a:r>
            <a:r>
              <a:rPr lang="ja-JP" altLang="en-US" dirty="0"/>
              <a:t>グラフ研磨</a:t>
            </a:r>
            <a:r>
              <a:rPr lang="en-US" altLang="ja-JP" dirty="0" smtClean="0"/>
              <a:t>(7)</a:t>
            </a:r>
            <a:r>
              <a:rPr kumimoji="1" lang="ja-JP" altLang="en-US" dirty="0" smtClean="0"/>
              <a:t> 類似度による違い</a:t>
            </a:r>
            <a:endParaRPr kumimoji="1" lang="ja-JP" altLang="en-US" dirty="0"/>
          </a:p>
        </p:txBody>
      </p:sp>
      <p:sp>
        <p:nvSpPr>
          <p:cNvPr id="2" name="スライド番号プレースホルダー 1"/>
          <p:cNvSpPr>
            <a:spLocks noGrp="1"/>
          </p:cNvSpPr>
          <p:nvPr>
            <p:ph type="sldNum" sz="quarter" idx="12"/>
          </p:nvPr>
        </p:nvSpPr>
        <p:spPr/>
        <p:txBody>
          <a:bodyPr/>
          <a:lstStyle/>
          <a:p>
            <a:fld id="{7BDB4897-9E2B-AC43-956E-6ECBEBE7729C}" type="slidenum">
              <a:rPr kumimoji="1" lang="ja-JP" altLang="en-US" smtClean="0"/>
              <a:t>19</a:t>
            </a:fld>
            <a:endParaRPr kumimoji="1" lang="ja-JP" altLang="en-US"/>
          </a:p>
        </p:txBody>
      </p:sp>
    </p:spTree>
    <p:extLst>
      <p:ext uri="{BB962C8B-B14F-4D97-AF65-F5344CB8AC3E}">
        <p14:creationId xmlns:p14="http://schemas.microsoft.com/office/powerpoint/2010/main" val="2710719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目次</a:t>
            </a:r>
            <a:endParaRPr kumimoji="1" lang="ja-JP" altLang="en-US" dirty="0"/>
          </a:p>
        </p:txBody>
      </p:sp>
      <p:sp>
        <p:nvSpPr>
          <p:cNvPr id="3" name="コンテンツ プレースホルダー 2"/>
          <p:cNvSpPr>
            <a:spLocks noGrp="1"/>
          </p:cNvSpPr>
          <p:nvPr>
            <p:ph idx="1"/>
          </p:nvPr>
        </p:nvSpPr>
        <p:spPr>
          <a:xfrm>
            <a:off x="1593924" y="2163979"/>
            <a:ext cx="6427526" cy="3407944"/>
          </a:xfrm>
        </p:spPr>
        <p:txBody>
          <a:bodyPr>
            <a:noAutofit/>
          </a:bodyPr>
          <a:lstStyle/>
          <a:p>
            <a:r>
              <a:rPr kumimoji="1" lang="ja-JP" altLang="en-US" sz="6000" dirty="0" smtClean="0"/>
              <a:t>応用ケース２つ</a:t>
            </a:r>
            <a:endParaRPr kumimoji="1" lang="en-US" altLang="ja-JP" sz="6000" dirty="0" smtClean="0"/>
          </a:p>
          <a:p>
            <a:r>
              <a:rPr kumimoji="1" lang="ja-JP" altLang="en-US" sz="6000" dirty="0" smtClean="0"/>
              <a:t>分析ツールデモ</a:t>
            </a:r>
            <a:endParaRPr kumimoji="1" lang="en-US" altLang="ja-JP" sz="6000" dirty="0" smtClean="0"/>
          </a:p>
          <a:p>
            <a:r>
              <a:rPr lang="ja-JP" altLang="en-US" sz="6000" dirty="0" smtClean="0"/>
              <a:t>ビッグデータ再考</a:t>
            </a:r>
            <a:endParaRPr kumimoji="1" lang="ja-JP" altLang="en-US" sz="6000" dirty="0"/>
          </a:p>
        </p:txBody>
      </p:sp>
      <p:sp>
        <p:nvSpPr>
          <p:cNvPr id="4" name="スライド番号プレースホルダー 3"/>
          <p:cNvSpPr>
            <a:spLocks noGrp="1"/>
          </p:cNvSpPr>
          <p:nvPr>
            <p:ph type="sldNum" sz="quarter" idx="12"/>
          </p:nvPr>
        </p:nvSpPr>
        <p:spPr/>
        <p:txBody>
          <a:bodyPr/>
          <a:lstStyle/>
          <a:p>
            <a:fld id="{7BDB4897-9E2B-AC43-956E-6ECBEBE7729C}" type="slidenum">
              <a:rPr kumimoji="1" lang="ja-JP" altLang="en-US" smtClean="0"/>
              <a:t>2</a:t>
            </a:fld>
            <a:endParaRPr kumimoji="1" lang="ja-JP" altLang="en-US"/>
          </a:p>
        </p:txBody>
      </p:sp>
    </p:spTree>
    <p:extLst>
      <p:ext uri="{BB962C8B-B14F-4D97-AF65-F5344CB8AC3E}">
        <p14:creationId xmlns:p14="http://schemas.microsoft.com/office/powerpoint/2010/main" val="1124289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③</a:t>
            </a:r>
            <a:r>
              <a:rPr lang="ja-JP" altLang="en-US" dirty="0"/>
              <a:t>グラフ研磨</a:t>
            </a:r>
            <a:r>
              <a:rPr lang="en-US" altLang="ja-JP" dirty="0" smtClean="0"/>
              <a:t>(8)</a:t>
            </a:r>
            <a:br>
              <a:rPr lang="en-US" altLang="ja-JP" dirty="0" smtClean="0"/>
            </a:br>
            <a:r>
              <a:rPr lang="ja-JP" altLang="en-US" dirty="0" smtClean="0"/>
              <a:t>どの類似度を使うか？</a:t>
            </a:r>
            <a:r>
              <a:rPr lang="ja-JP" altLang="en-US" dirty="0" smtClean="0"/>
              <a:t> </a:t>
            </a:r>
            <a:endParaRPr kumimoji="1" lang="ja-JP" altLang="en-US" dirty="0"/>
          </a:p>
        </p:txBody>
      </p:sp>
      <p:sp>
        <p:nvSpPr>
          <p:cNvPr id="3" name="コンテンツ プレースホルダー 2"/>
          <p:cNvSpPr>
            <a:spLocks noGrp="1"/>
          </p:cNvSpPr>
          <p:nvPr>
            <p:ph idx="1"/>
          </p:nvPr>
        </p:nvSpPr>
        <p:spPr>
          <a:xfrm>
            <a:off x="457200" y="1885275"/>
            <a:ext cx="8229600" cy="4525963"/>
          </a:xfrm>
        </p:spPr>
        <p:txBody>
          <a:bodyPr>
            <a:normAutofit/>
          </a:bodyPr>
          <a:lstStyle/>
          <a:p>
            <a:r>
              <a:rPr lang="ja-JP" altLang="en-US" dirty="0" smtClean="0"/>
              <a:t>様々な類似度</a:t>
            </a:r>
            <a:r>
              <a:rPr lang="ja-JP" altLang="en-US" dirty="0" smtClean="0"/>
              <a:t>を使い</a:t>
            </a:r>
            <a:r>
              <a:rPr lang="ja-JP" altLang="en-US" dirty="0" smtClean="0"/>
              <a:t>、</a:t>
            </a:r>
            <a:r>
              <a:rPr lang="ja-JP" altLang="en-US" dirty="0" smtClean="0"/>
              <a:t>それぞれ</a:t>
            </a:r>
            <a:r>
              <a:rPr lang="ja-JP" altLang="en-US" dirty="0"/>
              <a:t>の研磨グラフから極大クリークを列挙。それら全ての極</a:t>
            </a:r>
            <a:r>
              <a:rPr lang="ja-JP" altLang="en-US" dirty="0" smtClean="0"/>
              <a:t>大クリーク</a:t>
            </a:r>
            <a:r>
              <a:rPr lang="ja-JP" altLang="en-US" dirty="0" smtClean="0"/>
              <a:t>をクラスタとして用いる。</a:t>
            </a:r>
            <a:endParaRPr lang="en-US" altLang="ja-JP" dirty="0" smtClean="0"/>
          </a:p>
          <a:p>
            <a:r>
              <a:rPr lang="ja-JP" altLang="en-US" dirty="0" smtClean="0"/>
              <a:t>一つの研磨グラフでは極大クリーク間の重なりは少ないが、複数の研磨グラフからの極大クリークを混ぜると、重複の多いクリークが列挙されることになる。</a:t>
            </a:r>
            <a:endParaRPr lang="en-US" altLang="ja-JP" dirty="0" smtClean="0"/>
          </a:p>
          <a:p>
            <a:r>
              <a:rPr lang="ja-JP" altLang="en-US" dirty="0" smtClean="0"/>
              <a:t>そこで集合被覆の手法を用いる。</a:t>
            </a:r>
            <a:endParaRPr lang="en-US" altLang="ja-JP" dirty="0" smtClean="0"/>
          </a:p>
        </p:txBody>
      </p:sp>
      <p:sp>
        <p:nvSpPr>
          <p:cNvPr id="4" name="スライド番号プレースホルダー 3"/>
          <p:cNvSpPr>
            <a:spLocks noGrp="1"/>
          </p:cNvSpPr>
          <p:nvPr>
            <p:ph type="sldNum" sz="quarter" idx="12"/>
          </p:nvPr>
        </p:nvSpPr>
        <p:spPr/>
        <p:txBody>
          <a:bodyPr/>
          <a:lstStyle/>
          <a:p>
            <a:fld id="{7BDB4897-9E2B-AC43-956E-6ECBEBE7729C}" type="slidenum">
              <a:rPr kumimoji="1" lang="ja-JP" altLang="en-US" smtClean="0"/>
              <a:t>20</a:t>
            </a:fld>
            <a:endParaRPr kumimoji="1" lang="ja-JP" altLang="en-US"/>
          </a:p>
        </p:txBody>
      </p:sp>
    </p:spTree>
    <p:extLst>
      <p:ext uri="{BB962C8B-B14F-4D97-AF65-F5344CB8AC3E}">
        <p14:creationId xmlns:p14="http://schemas.microsoft.com/office/powerpoint/2010/main" val="2603371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151747"/>
            <a:ext cx="8229600" cy="778098"/>
          </a:xfrm>
        </p:spPr>
        <p:txBody>
          <a:bodyPr>
            <a:normAutofit/>
          </a:bodyPr>
          <a:lstStyle/>
          <a:p>
            <a:r>
              <a:rPr lang="en-US" altLang="ja-JP" sz="3600" dirty="0" smtClean="0">
                <a:latin typeface="+mj-ea"/>
              </a:rPr>
              <a:t>⑤</a:t>
            </a:r>
            <a:r>
              <a:rPr lang="ja-JP" altLang="en-US" sz="3600" dirty="0" smtClean="0">
                <a:latin typeface="+mj-ea"/>
              </a:rPr>
              <a:t>集合被覆</a:t>
            </a:r>
            <a:r>
              <a:rPr lang="en-US" altLang="ja-JP" sz="3600" dirty="0" smtClean="0">
                <a:latin typeface="+mj-ea"/>
              </a:rPr>
              <a:t>(1)</a:t>
            </a:r>
            <a:endParaRPr kumimoji="1" lang="ja-JP" altLang="en-US" sz="3600" dirty="0">
              <a:latin typeface="+mj-ea"/>
            </a:endParaRPr>
          </a:p>
        </p:txBody>
      </p:sp>
      <p:graphicFrame>
        <p:nvGraphicFramePr>
          <p:cNvPr id="5" name="表 4"/>
          <p:cNvGraphicFramePr>
            <a:graphicFrameLocks noGrp="1"/>
          </p:cNvGraphicFramePr>
          <p:nvPr>
            <p:extLst>
              <p:ext uri="{D42A27DB-BD31-4B8C-83A1-F6EECF244321}">
                <p14:modId xmlns:p14="http://schemas.microsoft.com/office/powerpoint/2010/main" val="3317660108"/>
              </p:ext>
            </p:extLst>
          </p:nvPr>
        </p:nvGraphicFramePr>
        <p:xfrm>
          <a:off x="952385" y="1093318"/>
          <a:ext cx="3014682" cy="2377440"/>
        </p:xfrm>
        <a:graphic>
          <a:graphicData uri="http://schemas.openxmlformats.org/drawingml/2006/table">
            <a:tbl>
              <a:tblPr firstRow="1" bandRow="1">
                <a:tableStyleId>{5C22544A-7EE6-4342-B048-85BDC9FD1C3A}</a:tableStyleId>
              </a:tblPr>
              <a:tblGrid>
                <a:gridCol w="1160780"/>
                <a:gridCol w="1853902"/>
              </a:tblGrid>
              <a:tr h="370840">
                <a:tc>
                  <a:txBody>
                    <a:bodyPr/>
                    <a:lstStyle/>
                    <a:p>
                      <a:pPr algn="ctr"/>
                      <a:r>
                        <a:rPr kumimoji="1" lang="ja-JP" altLang="en-US" sz="2000" dirty="0" smtClean="0">
                          <a:latin typeface="+mj-ea"/>
                          <a:ea typeface="+mj-ea"/>
                        </a:rPr>
                        <a:t>クリーク</a:t>
                      </a:r>
                      <a:r>
                        <a:rPr kumimoji="1" lang="en-US" altLang="ja-JP" sz="2000" dirty="0" smtClean="0">
                          <a:latin typeface="+mj-ea"/>
                          <a:ea typeface="+mj-ea"/>
                        </a:rPr>
                        <a:t>#</a:t>
                      </a:r>
                      <a:endParaRPr kumimoji="1" lang="ja-JP" altLang="en-US" sz="2000" dirty="0">
                        <a:latin typeface="+mj-ea"/>
                        <a:ea typeface="+mj-ea"/>
                      </a:endParaRPr>
                    </a:p>
                  </a:txBody>
                  <a:tcPr/>
                </a:tc>
                <a:tc>
                  <a:txBody>
                    <a:bodyPr/>
                    <a:lstStyle/>
                    <a:p>
                      <a:pPr algn="ctr"/>
                      <a:r>
                        <a:rPr kumimoji="1" lang="ja-JP" altLang="en-US" sz="2000" dirty="0" smtClean="0">
                          <a:latin typeface="+mj-ea"/>
                          <a:ea typeface="+mj-ea"/>
                        </a:rPr>
                        <a:t>節点</a:t>
                      </a:r>
                      <a:endParaRPr kumimoji="1" lang="ja-JP" altLang="en-US" sz="2000" dirty="0">
                        <a:latin typeface="+mj-ea"/>
                        <a:ea typeface="+mj-ea"/>
                      </a:endParaRPr>
                    </a:p>
                  </a:txBody>
                  <a:tcPr/>
                </a:tc>
              </a:tr>
              <a:tr h="370840">
                <a:tc>
                  <a:txBody>
                    <a:bodyPr/>
                    <a:lstStyle/>
                    <a:p>
                      <a:pPr algn="ctr"/>
                      <a:r>
                        <a:rPr kumimoji="1" lang="en-US" altLang="ja-JP" sz="2000" dirty="0" smtClean="0">
                          <a:latin typeface="+mj-ea"/>
                          <a:ea typeface="+mj-ea"/>
                        </a:rPr>
                        <a:t>①</a:t>
                      </a:r>
                      <a:endParaRPr kumimoji="1" lang="ja-JP" altLang="en-US" sz="2000" dirty="0">
                        <a:latin typeface="+mj-ea"/>
                        <a:ea typeface="+mj-ea"/>
                      </a:endParaRPr>
                    </a:p>
                  </a:txBody>
                  <a:tcPr/>
                </a:tc>
                <a:tc>
                  <a:txBody>
                    <a:bodyPr/>
                    <a:lstStyle/>
                    <a:p>
                      <a:r>
                        <a:rPr kumimoji="1" lang="en-US" altLang="ja-JP" sz="2000" dirty="0" smtClean="0">
                          <a:latin typeface="+mj-ea"/>
                          <a:ea typeface="+mj-ea"/>
                        </a:rPr>
                        <a:t>A,B,F</a:t>
                      </a:r>
                      <a:endParaRPr kumimoji="1" lang="ja-JP" altLang="en-US" sz="2000" dirty="0">
                        <a:latin typeface="+mj-ea"/>
                        <a:ea typeface="+mj-ea"/>
                      </a:endParaRPr>
                    </a:p>
                  </a:txBody>
                  <a:tcPr/>
                </a:tc>
              </a:tr>
              <a:tr h="370840">
                <a:tc>
                  <a:txBody>
                    <a:bodyPr/>
                    <a:lstStyle/>
                    <a:p>
                      <a:pPr algn="ctr"/>
                      <a:r>
                        <a:rPr kumimoji="1" lang="en-US" altLang="ja-JP" sz="2000" dirty="0" smtClean="0">
                          <a:latin typeface="+mj-ea"/>
                          <a:ea typeface="+mj-ea"/>
                        </a:rPr>
                        <a:t>②</a:t>
                      </a:r>
                      <a:endParaRPr kumimoji="1" lang="ja-JP" altLang="en-US" sz="2000" dirty="0">
                        <a:latin typeface="+mj-ea"/>
                        <a:ea typeface="+mj-ea"/>
                      </a:endParaRPr>
                    </a:p>
                  </a:txBody>
                  <a:tcPr/>
                </a:tc>
                <a:tc>
                  <a:txBody>
                    <a:bodyPr/>
                    <a:lstStyle/>
                    <a:p>
                      <a:r>
                        <a:rPr kumimoji="1" lang="en-US" altLang="ja-JP" sz="2000" dirty="0" smtClean="0">
                          <a:latin typeface="+mj-ea"/>
                          <a:ea typeface="+mj-ea"/>
                        </a:rPr>
                        <a:t>D,E,F</a:t>
                      </a:r>
                      <a:endParaRPr kumimoji="1" lang="ja-JP" altLang="en-US" sz="2000" dirty="0">
                        <a:latin typeface="+mj-ea"/>
                        <a:ea typeface="+mj-ea"/>
                      </a:endParaRPr>
                    </a:p>
                  </a:txBody>
                  <a:tcPr/>
                </a:tc>
              </a:tr>
              <a:tr h="370840">
                <a:tc>
                  <a:txBody>
                    <a:bodyPr/>
                    <a:lstStyle/>
                    <a:p>
                      <a:pPr algn="ctr"/>
                      <a:r>
                        <a:rPr kumimoji="1" lang="en-US" altLang="ja-JP" sz="2000" dirty="0" smtClean="0">
                          <a:latin typeface="+mj-ea"/>
                          <a:ea typeface="+mj-ea"/>
                        </a:rPr>
                        <a:t>③</a:t>
                      </a:r>
                      <a:endParaRPr kumimoji="1" lang="ja-JP" altLang="en-US" sz="2000" dirty="0">
                        <a:latin typeface="+mj-ea"/>
                        <a:ea typeface="+mj-ea"/>
                      </a:endParaRPr>
                    </a:p>
                  </a:txBody>
                  <a:tcPr/>
                </a:tc>
                <a:tc>
                  <a:txBody>
                    <a:bodyPr/>
                    <a:lstStyle/>
                    <a:p>
                      <a:r>
                        <a:rPr kumimoji="1" lang="en-US" altLang="ja-JP" sz="2000" dirty="0" smtClean="0">
                          <a:latin typeface="+mj-ea"/>
                          <a:ea typeface="+mj-ea"/>
                        </a:rPr>
                        <a:t>C,F</a:t>
                      </a:r>
                    </a:p>
                  </a:txBody>
                  <a:tcPr/>
                </a:tc>
              </a:tr>
              <a:tr h="370840">
                <a:tc>
                  <a:txBody>
                    <a:bodyPr/>
                    <a:lstStyle/>
                    <a:p>
                      <a:pPr algn="ctr"/>
                      <a:r>
                        <a:rPr kumimoji="1" lang="en-US" altLang="ja-JP" sz="2000" dirty="0" smtClean="0">
                          <a:latin typeface="+mj-ea"/>
                          <a:ea typeface="+mj-ea"/>
                        </a:rPr>
                        <a:t>④</a:t>
                      </a:r>
                      <a:endParaRPr kumimoji="1" lang="ja-JP" altLang="en-US" sz="2000" dirty="0">
                        <a:latin typeface="+mj-ea"/>
                        <a:ea typeface="+mj-ea"/>
                      </a:endParaRPr>
                    </a:p>
                  </a:txBody>
                  <a:tcPr/>
                </a:tc>
                <a:tc>
                  <a:txBody>
                    <a:bodyPr/>
                    <a:lstStyle/>
                    <a:p>
                      <a:r>
                        <a:rPr kumimoji="1" lang="en-US" altLang="ja-JP" sz="2000" dirty="0" smtClean="0">
                          <a:latin typeface="+mj-ea"/>
                          <a:ea typeface="+mj-ea"/>
                        </a:rPr>
                        <a:t>B,D,F</a:t>
                      </a:r>
                      <a:endParaRPr kumimoji="1" lang="ja-JP" altLang="en-US" sz="2000" dirty="0">
                        <a:latin typeface="+mj-ea"/>
                        <a:ea typeface="+mj-ea"/>
                      </a:endParaRPr>
                    </a:p>
                  </a:txBody>
                  <a:tcPr/>
                </a:tc>
              </a:tr>
              <a:tr h="370840">
                <a:tc>
                  <a:txBody>
                    <a:bodyPr/>
                    <a:lstStyle/>
                    <a:p>
                      <a:pPr algn="ctr"/>
                      <a:r>
                        <a:rPr kumimoji="1" lang="en-US" altLang="ja-JP" sz="2000" dirty="0" smtClean="0">
                          <a:latin typeface="+mj-ea"/>
                          <a:ea typeface="+mj-ea"/>
                        </a:rPr>
                        <a:t>⑤</a:t>
                      </a:r>
                      <a:endParaRPr kumimoji="1" lang="ja-JP" altLang="en-US" sz="2000" dirty="0">
                        <a:latin typeface="+mj-ea"/>
                        <a:ea typeface="+mj-ea"/>
                      </a:endParaRPr>
                    </a:p>
                  </a:txBody>
                  <a:tcPr/>
                </a:tc>
                <a:tc>
                  <a:txBody>
                    <a:bodyPr/>
                    <a:lstStyle/>
                    <a:p>
                      <a:r>
                        <a:rPr kumimoji="1" lang="en-US" altLang="ja-JP" sz="2000" dirty="0" smtClean="0">
                          <a:latin typeface="+mj-ea"/>
                          <a:ea typeface="+mj-ea"/>
                        </a:rPr>
                        <a:t>A,B,D,E</a:t>
                      </a:r>
                      <a:endParaRPr kumimoji="1" lang="ja-JP" altLang="en-US" sz="2000" dirty="0">
                        <a:latin typeface="+mj-ea"/>
                        <a:ea typeface="+mj-ea"/>
                      </a:endParaRPr>
                    </a:p>
                  </a:txBody>
                  <a:tcPr/>
                </a:tc>
              </a:tr>
            </a:tbl>
          </a:graphicData>
        </a:graphic>
      </p:graphicFrame>
      <p:sp>
        <p:nvSpPr>
          <p:cNvPr id="8" name="テキスト ボックス 7"/>
          <p:cNvSpPr txBox="1"/>
          <p:nvPr/>
        </p:nvSpPr>
        <p:spPr>
          <a:xfrm>
            <a:off x="4434305" y="1527180"/>
            <a:ext cx="4237790" cy="1938992"/>
          </a:xfrm>
          <a:prstGeom prst="rect">
            <a:avLst/>
          </a:prstGeom>
          <a:noFill/>
        </p:spPr>
        <p:txBody>
          <a:bodyPr wrap="square" rtlCol="0">
            <a:spAutoFit/>
          </a:bodyPr>
          <a:lstStyle/>
          <a:p>
            <a:r>
              <a:rPr lang="en-US" altLang="ja-JP" sz="2400" dirty="0">
                <a:latin typeface="HGP創英角ｺﾞｼｯｸUB"/>
                <a:ea typeface="HGP創英角ｺﾞｼｯｸUB"/>
                <a:cs typeface="HGP創英角ｺﾞｼｯｸUB"/>
              </a:rPr>
              <a:t>1</a:t>
            </a:r>
            <a:r>
              <a:rPr lang="en-US" altLang="ja-JP" sz="2400" dirty="0" smtClean="0">
                <a:latin typeface="HGP創英角ｺﾞｼｯｸUB"/>
                <a:ea typeface="HGP創英角ｺﾞｼｯｸUB"/>
                <a:cs typeface="HGP創英角ｺﾞｼｯｸUB"/>
              </a:rPr>
              <a:t>〜</a:t>
            </a:r>
            <a:r>
              <a:rPr lang="en-US" altLang="ja-JP" sz="2400" dirty="0">
                <a:latin typeface="HGP創英角ｺﾞｼｯｸUB"/>
                <a:ea typeface="HGP創英角ｺﾞｼｯｸUB"/>
                <a:cs typeface="HGP創英角ｺﾞｼｯｸUB"/>
              </a:rPr>
              <a:t>5</a:t>
            </a:r>
            <a:r>
              <a:rPr lang="ja-JP" altLang="en-US" sz="2400" dirty="0" smtClean="0">
                <a:latin typeface="HGP創英角ｺﾞｼｯｸUB"/>
                <a:ea typeface="HGP創英角ｺﾞｼｯｸUB"/>
                <a:cs typeface="HGP創英角ｺﾞｼｯｸUB"/>
              </a:rPr>
              <a:t>の極大クリークから、</a:t>
            </a:r>
            <a:endParaRPr lang="en-US" altLang="ja-JP" sz="2400" dirty="0" smtClean="0">
              <a:latin typeface="HGP創英角ｺﾞｼｯｸUB"/>
              <a:ea typeface="HGP創英角ｺﾞｼｯｸUB"/>
              <a:cs typeface="HGP創英角ｺﾞｼｯｸUB"/>
            </a:endParaRPr>
          </a:p>
          <a:p>
            <a:r>
              <a:rPr lang="ja-JP" altLang="en-US" sz="2400" dirty="0" smtClean="0">
                <a:latin typeface="HGP創英角ｺﾞｼｯｸUB"/>
                <a:ea typeface="HGP創英角ｺﾞｼｯｸUB"/>
                <a:cs typeface="HGP創英角ｺﾞｼｯｸUB"/>
              </a:rPr>
              <a:t>全節点</a:t>
            </a:r>
            <a:r>
              <a:rPr lang="en-US" altLang="ja-JP" sz="2400" dirty="0" smtClean="0">
                <a:latin typeface="HGP創英角ｺﾞｼｯｸUB"/>
                <a:ea typeface="HGP創英角ｺﾞｼｯｸUB"/>
                <a:cs typeface="HGP創英角ｺﾞｼｯｸUB"/>
              </a:rPr>
              <a:t>(A〜F)</a:t>
            </a:r>
            <a:r>
              <a:rPr lang="ja-JP" altLang="en-US" sz="2400" dirty="0" smtClean="0">
                <a:latin typeface="HGP創英角ｺﾞｼｯｸUB"/>
                <a:ea typeface="HGP創英角ｺﾞｼｯｸUB"/>
                <a:cs typeface="HGP創英角ｺﾞｼｯｸUB"/>
              </a:rPr>
              <a:t>をカバーするような最小個数のクリークを選ぶ。</a:t>
            </a:r>
            <a:endParaRPr lang="en-US" altLang="ja-JP" sz="2400" dirty="0" smtClean="0">
              <a:latin typeface="HGP創英角ｺﾞｼｯｸUB"/>
              <a:ea typeface="HGP創英角ｺﾞｼｯｸUB"/>
              <a:cs typeface="HGP創英角ｺﾞｼｯｸUB"/>
            </a:endParaRPr>
          </a:p>
          <a:p>
            <a:endParaRPr lang="en-US" altLang="ja-JP" sz="2400" dirty="0">
              <a:latin typeface="HGP創英角ｺﾞｼｯｸUB"/>
              <a:ea typeface="HGP創英角ｺﾞｼｯｸUB"/>
              <a:cs typeface="HGP創英角ｺﾞｼｯｸUB"/>
            </a:endParaRPr>
          </a:p>
          <a:p>
            <a:r>
              <a:rPr lang="ja-JP" altLang="en-US" sz="2400" dirty="0" smtClean="0">
                <a:latin typeface="HGP創英角ｺﾞｼｯｸUB"/>
                <a:ea typeface="HGP創英角ｺﾞｼｯｸUB"/>
                <a:cs typeface="HGP創英角ｺﾞｼｯｸUB"/>
              </a:rPr>
              <a:t>全組み合わせ：</a:t>
            </a:r>
            <a:r>
              <a:rPr lang="en-US" altLang="ja-JP" sz="2400" dirty="0" smtClean="0">
                <a:latin typeface="HGP創英角ｺﾞｼｯｸUB"/>
                <a:ea typeface="HGP創英角ｺﾞｼｯｸUB"/>
                <a:cs typeface="HGP創英角ｺﾞｼｯｸUB"/>
              </a:rPr>
              <a:t>2</a:t>
            </a:r>
            <a:r>
              <a:rPr lang="en-US" altLang="ja-JP" sz="2400" baseline="30000" dirty="0" smtClean="0">
                <a:latin typeface="HGP創英角ｺﾞｼｯｸUB"/>
                <a:ea typeface="HGP創英角ｺﾞｼｯｸUB"/>
                <a:cs typeface="HGP創英角ｺﾞｼｯｸUB"/>
              </a:rPr>
              <a:t>5</a:t>
            </a:r>
            <a:endParaRPr lang="en-US" altLang="ja-JP" sz="2400" baseline="30000" dirty="0">
              <a:latin typeface="HGP創英角ｺﾞｼｯｸUB"/>
              <a:ea typeface="HGP創英角ｺﾞｼｯｸUB"/>
              <a:cs typeface="HGP創英角ｺﾞｼｯｸUB"/>
            </a:endParaRPr>
          </a:p>
        </p:txBody>
      </p:sp>
      <p:sp>
        <p:nvSpPr>
          <p:cNvPr id="23" name="スライド番号プレースホルダー 6"/>
          <p:cNvSpPr>
            <a:spLocks noGrp="1"/>
          </p:cNvSpPr>
          <p:nvPr>
            <p:ph type="sldNum" sz="quarter" idx="12"/>
          </p:nvPr>
        </p:nvSpPr>
        <p:spPr>
          <a:xfrm>
            <a:off x="6553200" y="6356350"/>
            <a:ext cx="2133600" cy="365125"/>
          </a:xfrm>
        </p:spPr>
        <p:txBody>
          <a:bodyPr/>
          <a:lstStyle/>
          <a:p>
            <a:fld id="{EBA20473-C36F-42E8-AE0D-256CF2C95878}" type="slidenum">
              <a:rPr kumimoji="1" lang="ja-JP" altLang="en-US" smtClean="0"/>
              <a:pPr/>
              <a:t>21</a:t>
            </a:fld>
            <a:endParaRPr kumimoji="1" lang="ja-JP" altLang="en-US"/>
          </a:p>
        </p:txBody>
      </p:sp>
      <p:sp>
        <p:nvSpPr>
          <p:cNvPr id="9" name="円/楕円 8"/>
          <p:cNvSpPr/>
          <p:nvPr/>
        </p:nvSpPr>
        <p:spPr>
          <a:xfrm rot="20711952">
            <a:off x="1481226" y="4780732"/>
            <a:ext cx="1404538" cy="901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936714" y="4040231"/>
            <a:ext cx="422111" cy="584776"/>
          </a:xfrm>
          <a:prstGeom prst="rect">
            <a:avLst/>
          </a:prstGeom>
          <a:noFill/>
        </p:spPr>
        <p:txBody>
          <a:bodyPr wrap="none" rtlCol="0">
            <a:spAutoFit/>
          </a:bodyPr>
          <a:lstStyle/>
          <a:p>
            <a:r>
              <a:rPr kumimoji="1" lang="en-US" altLang="ja-JP" sz="3200" dirty="0" smtClean="0"/>
              <a:t>A</a:t>
            </a:r>
            <a:endParaRPr kumimoji="1" lang="ja-JP" altLang="en-US" sz="3200" dirty="0"/>
          </a:p>
        </p:txBody>
      </p:sp>
      <p:sp>
        <p:nvSpPr>
          <p:cNvPr id="12" name="テキスト ボックス 11"/>
          <p:cNvSpPr txBox="1"/>
          <p:nvPr/>
        </p:nvSpPr>
        <p:spPr>
          <a:xfrm>
            <a:off x="2771884" y="4192631"/>
            <a:ext cx="422111" cy="584776"/>
          </a:xfrm>
          <a:prstGeom prst="rect">
            <a:avLst/>
          </a:prstGeom>
          <a:noFill/>
        </p:spPr>
        <p:txBody>
          <a:bodyPr wrap="none" rtlCol="0">
            <a:spAutoFit/>
          </a:bodyPr>
          <a:lstStyle/>
          <a:p>
            <a:r>
              <a:rPr kumimoji="1" lang="en-US" altLang="ja-JP" sz="3200" dirty="0" smtClean="0"/>
              <a:t>B</a:t>
            </a:r>
            <a:endParaRPr kumimoji="1" lang="ja-JP" altLang="en-US" sz="3200" dirty="0"/>
          </a:p>
        </p:txBody>
      </p:sp>
      <p:sp>
        <p:nvSpPr>
          <p:cNvPr id="13" name="テキスト ボックス 12"/>
          <p:cNvSpPr txBox="1"/>
          <p:nvPr/>
        </p:nvSpPr>
        <p:spPr>
          <a:xfrm>
            <a:off x="2350535" y="4777407"/>
            <a:ext cx="373219" cy="584776"/>
          </a:xfrm>
          <a:prstGeom prst="rect">
            <a:avLst/>
          </a:prstGeom>
          <a:noFill/>
        </p:spPr>
        <p:txBody>
          <a:bodyPr wrap="none" rtlCol="0">
            <a:spAutoFit/>
          </a:bodyPr>
          <a:lstStyle/>
          <a:p>
            <a:r>
              <a:rPr kumimoji="1" lang="en-US" altLang="ja-JP" sz="3200" dirty="0" smtClean="0"/>
              <a:t>F</a:t>
            </a:r>
            <a:endParaRPr kumimoji="1" lang="ja-JP" altLang="en-US" sz="3200" dirty="0"/>
          </a:p>
        </p:txBody>
      </p:sp>
      <p:sp>
        <p:nvSpPr>
          <p:cNvPr id="14" name="テキスト ボックス 13"/>
          <p:cNvSpPr txBox="1"/>
          <p:nvPr/>
        </p:nvSpPr>
        <p:spPr>
          <a:xfrm>
            <a:off x="3137423" y="4941431"/>
            <a:ext cx="437139" cy="584776"/>
          </a:xfrm>
          <a:prstGeom prst="rect">
            <a:avLst/>
          </a:prstGeom>
          <a:noFill/>
        </p:spPr>
        <p:txBody>
          <a:bodyPr wrap="none" rtlCol="0">
            <a:spAutoFit/>
          </a:bodyPr>
          <a:lstStyle/>
          <a:p>
            <a:r>
              <a:rPr kumimoji="1" lang="en-US" altLang="ja-JP" sz="3200" dirty="0" smtClean="0"/>
              <a:t>D</a:t>
            </a:r>
            <a:endParaRPr kumimoji="1" lang="ja-JP" altLang="en-US" sz="3200" dirty="0"/>
          </a:p>
        </p:txBody>
      </p:sp>
      <p:sp>
        <p:nvSpPr>
          <p:cNvPr id="15" name="テキスト ボックス 14"/>
          <p:cNvSpPr txBox="1"/>
          <p:nvPr/>
        </p:nvSpPr>
        <p:spPr>
          <a:xfrm>
            <a:off x="2350535" y="5545503"/>
            <a:ext cx="385041" cy="584776"/>
          </a:xfrm>
          <a:prstGeom prst="rect">
            <a:avLst/>
          </a:prstGeom>
          <a:noFill/>
        </p:spPr>
        <p:txBody>
          <a:bodyPr wrap="none" rtlCol="0">
            <a:spAutoFit/>
          </a:bodyPr>
          <a:lstStyle/>
          <a:p>
            <a:r>
              <a:rPr kumimoji="1" lang="en-US" altLang="ja-JP" sz="3200" dirty="0" smtClean="0"/>
              <a:t>E</a:t>
            </a:r>
            <a:endParaRPr kumimoji="1" lang="ja-JP" altLang="en-US" sz="3200" dirty="0"/>
          </a:p>
        </p:txBody>
      </p:sp>
      <p:sp>
        <p:nvSpPr>
          <p:cNvPr id="16" name="テキスト ボックス 15"/>
          <p:cNvSpPr txBox="1"/>
          <p:nvPr/>
        </p:nvSpPr>
        <p:spPr>
          <a:xfrm>
            <a:off x="1551673" y="4960727"/>
            <a:ext cx="403476" cy="584776"/>
          </a:xfrm>
          <a:prstGeom prst="rect">
            <a:avLst/>
          </a:prstGeom>
          <a:noFill/>
        </p:spPr>
        <p:txBody>
          <a:bodyPr wrap="none" rtlCol="0">
            <a:spAutoFit/>
          </a:bodyPr>
          <a:lstStyle/>
          <a:p>
            <a:r>
              <a:rPr kumimoji="1" lang="en-US" altLang="ja-JP" sz="3200" dirty="0" smtClean="0"/>
              <a:t>C</a:t>
            </a:r>
            <a:endParaRPr kumimoji="1" lang="ja-JP" altLang="en-US" sz="3200" dirty="0"/>
          </a:p>
        </p:txBody>
      </p:sp>
      <p:sp>
        <p:nvSpPr>
          <p:cNvPr id="17" name="円/楕円 16"/>
          <p:cNvSpPr/>
          <p:nvPr/>
        </p:nvSpPr>
        <p:spPr>
          <a:xfrm rot="4318090">
            <a:off x="5030387" y="4123531"/>
            <a:ext cx="2390350" cy="1674391"/>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1788695" y="3894431"/>
            <a:ext cx="1556938" cy="1467752"/>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430151" y="3921198"/>
            <a:ext cx="422111" cy="584776"/>
          </a:xfrm>
          <a:prstGeom prst="rect">
            <a:avLst/>
          </a:prstGeom>
          <a:noFill/>
        </p:spPr>
        <p:txBody>
          <a:bodyPr wrap="none" rtlCol="0">
            <a:spAutoFit/>
          </a:bodyPr>
          <a:lstStyle/>
          <a:p>
            <a:r>
              <a:rPr kumimoji="1" lang="en-US" altLang="ja-JP" sz="3200" dirty="0" smtClean="0"/>
              <a:t>A</a:t>
            </a:r>
            <a:endParaRPr kumimoji="1" lang="ja-JP" altLang="en-US" sz="3200" dirty="0"/>
          </a:p>
        </p:txBody>
      </p:sp>
      <p:sp>
        <p:nvSpPr>
          <p:cNvPr id="20" name="テキスト ボックス 19"/>
          <p:cNvSpPr txBox="1"/>
          <p:nvPr/>
        </p:nvSpPr>
        <p:spPr>
          <a:xfrm>
            <a:off x="6265321" y="4073598"/>
            <a:ext cx="422111" cy="584776"/>
          </a:xfrm>
          <a:prstGeom prst="rect">
            <a:avLst/>
          </a:prstGeom>
          <a:noFill/>
        </p:spPr>
        <p:txBody>
          <a:bodyPr wrap="none" rtlCol="0">
            <a:spAutoFit/>
          </a:bodyPr>
          <a:lstStyle/>
          <a:p>
            <a:r>
              <a:rPr kumimoji="1" lang="en-US" altLang="ja-JP" sz="3200" dirty="0" smtClean="0"/>
              <a:t>B</a:t>
            </a:r>
            <a:endParaRPr kumimoji="1" lang="ja-JP" altLang="en-US" sz="3200" dirty="0"/>
          </a:p>
        </p:txBody>
      </p:sp>
      <p:sp>
        <p:nvSpPr>
          <p:cNvPr id="21" name="テキスト ボックス 20"/>
          <p:cNvSpPr txBox="1"/>
          <p:nvPr/>
        </p:nvSpPr>
        <p:spPr>
          <a:xfrm>
            <a:off x="5843972" y="4658374"/>
            <a:ext cx="373219" cy="584776"/>
          </a:xfrm>
          <a:prstGeom prst="rect">
            <a:avLst/>
          </a:prstGeom>
          <a:noFill/>
        </p:spPr>
        <p:txBody>
          <a:bodyPr wrap="none" rtlCol="0">
            <a:spAutoFit/>
          </a:bodyPr>
          <a:lstStyle/>
          <a:p>
            <a:r>
              <a:rPr kumimoji="1" lang="en-US" altLang="ja-JP" sz="3200" dirty="0" smtClean="0"/>
              <a:t>F</a:t>
            </a:r>
            <a:endParaRPr kumimoji="1" lang="ja-JP" altLang="en-US" sz="3200" dirty="0"/>
          </a:p>
        </p:txBody>
      </p:sp>
      <p:sp>
        <p:nvSpPr>
          <p:cNvPr id="22" name="テキスト ボックス 21"/>
          <p:cNvSpPr txBox="1"/>
          <p:nvPr/>
        </p:nvSpPr>
        <p:spPr>
          <a:xfrm>
            <a:off x="6630860" y="4822398"/>
            <a:ext cx="437139" cy="584776"/>
          </a:xfrm>
          <a:prstGeom prst="rect">
            <a:avLst/>
          </a:prstGeom>
          <a:noFill/>
        </p:spPr>
        <p:txBody>
          <a:bodyPr wrap="none" rtlCol="0">
            <a:spAutoFit/>
          </a:bodyPr>
          <a:lstStyle/>
          <a:p>
            <a:r>
              <a:rPr kumimoji="1" lang="en-US" altLang="ja-JP" sz="3200" dirty="0" smtClean="0"/>
              <a:t>D</a:t>
            </a:r>
            <a:endParaRPr kumimoji="1" lang="ja-JP" altLang="en-US" sz="3200" dirty="0"/>
          </a:p>
        </p:txBody>
      </p:sp>
      <p:sp>
        <p:nvSpPr>
          <p:cNvPr id="24" name="テキスト ボックス 23"/>
          <p:cNvSpPr txBox="1"/>
          <p:nvPr/>
        </p:nvSpPr>
        <p:spPr>
          <a:xfrm>
            <a:off x="5843972" y="5426470"/>
            <a:ext cx="385041" cy="584776"/>
          </a:xfrm>
          <a:prstGeom prst="rect">
            <a:avLst/>
          </a:prstGeom>
          <a:noFill/>
        </p:spPr>
        <p:txBody>
          <a:bodyPr wrap="none" rtlCol="0">
            <a:spAutoFit/>
          </a:bodyPr>
          <a:lstStyle/>
          <a:p>
            <a:r>
              <a:rPr kumimoji="1" lang="en-US" altLang="ja-JP" sz="3200" dirty="0" smtClean="0"/>
              <a:t>E</a:t>
            </a:r>
            <a:endParaRPr kumimoji="1" lang="ja-JP" altLang="en-US" sz="3200" dirty="0"/>
          </a:p>
        </p:txBody>
      </p:sp>
      <p:sp>
        <p:nvSpPr>
          <p:cNvPr id="25" name="テキスト ボックス 24"/>
          <p:cNvSpPr txBox="1"/>
          <p:nvPr/>
        </p:nvSpPr>
        <p:spPr>
          <a:xfrm>
            <a:off x="5045110" y="4841694"/>
            <a:ext cx="403476" cy="584776"/>
          </a:xfrm>
          <a:prstGeom prst="rect">
            <a:avLst/>
          </a:prstGeom>
          <a:noFill/>
        </p:spPr>
        <p:txBody>
          <a:bodyPr wrap="none" rtlCol="0">
            <a:spAutoFit/>
          </a:bodyPr>
          <a:lstStyle/>
          <a:p>
            <a:r>
              <a:rPr kumimoji="1" lang="en-US" altLang="ja-JP" sz="3200" dirty="0" smtClean="0"/>
              <a:t>C</a:t>
            </a:r>
            <a:endParaRPr kumimoji="1" lang="ja-JP" altLang="en-US" sz="3200" dirty="0"/>
          </a:p>
        </p:txBody>
      </p:sp>
      <p:sp>
        <p:nvSpPr>
          <p:cNvPr id="26" name="円/楕円 25"/>
          <p:cNvSpPr/>
          <p:nvPr/>
        </p:nvSpPr>
        <p:spPr>
          <a:xfrm>
            <a:off x="2183495" y="4753371"/>
            <a:ext cx="1391067" cy="1505272"/>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rot="20711952">
            <a:off x="4947351" y="4664186"/>
            <a:ext cx="1404538" cy="901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300017" y="3722236"/>
            <a:ext cx="415498" cy="369332"/>
          </a:xfrm>
          <a:prstGeom prst="rect">
            <a:avLst/>
          </a:prstGeom>
          <a:solidFill>
            <a:srgbClr val="FFFFFF"/>
          </a:solidFill>
        </p:spPr>
        <p:txBody>
          <a:bodyPr wrap="none">
            <a:spAutoFit/>
          </a:bodyPr>
          <a:lstStyle/>
          <a:p>
            <a:pPr algn="ctr"/>
            <a:r>
              <a:rPr lang="en-US" altLang="ja-JP" dirty="0">
                <a:latin typeface="+mj-ea"/>
              </a:rPr>
              <a:t>①</a:t>
            </a:r>
            <a:endParaRPr lang="ja-JP" altLang="en-US" dirty="0">
              <a:latin typeface="+mj-ea"/>
            </a:endParaRPr>
          </a:p>
        </p:txBody>
      </p:sp>
      <p:sp>
        <p:nvSpPr>
          <p:cNvPr id="28" name="正方形/長方形 27"/>
          <p:cNvSpPr/>
          <p:nvPr/>
        </p:nvSpPr>
        <p:spPr>
          <a:xfrm>
            <a:off x="3207651" y="5810486"/>
            <a:ext cx="415498" cy="369332"/>
          </a:xfrm>
          <a:prstGeom prst="rect">
            <a:avLst/>
          </a:prstGeom>
          <a:solidFill>
            <a:srgbClr val="FFFFFF"/>
          </a:solidFill>
        </p:spPr>
        <p:txBody>
          <a:bodyPr wrap="none">
            <a:spAutoFit/>
          </a:bodyPr>
          <a:lstStyle/>
          <a:p>
            <a:pPr algn="ctr"/>
            <a:r>
              <a:rPr lang="en-US" altLang="ja-JP" dirty="0" smtClean="0">
                <a:latin typeface="+mj-ea"/>
              </a:rPr>
              <a:t>②</a:t>
            </a:r>
            <a:endParaRPr lang="ja-JP" altLang="en-US" dirty="0">
              <a:latin typeface="+mj-ea"/>
            </a:endParaRPr>
          </a:p>
        </p:txBody>
      </p:sp>
      <p:sp>
        <p:nvSpPr>
          <p:cNvPr id="29" name="正方形/長方形 28"/>
          <p:cNvSpPr/>
          <p:nvPr/>
        </p:nvSpPr>
        <p:spPr>
          <a:xfrm>
            <a:off x="1484658" y="5441154"/>
            <a:ext cx="415498" cy="369332"/>
          </a:xfrm>
          <a:prstGeom prst="rect">
            <a:avLst/>
          </a:prstGeom>
          <a:solidFill>
            <a:srgbClr val="FFFFFF"/>
          </a:solidFill>
        </p:spPr>
        <p:txBody>
          <a:bodyPr wrap="none">
            <a:spAutoFit/>
          </a:bodyPr>
          <a:lstStyle/>
          <a:p>
            <a:pPr algn="ctr"/>
            <a:r>
              <a:rPr lang="en-US" altLang="ja-JP" dirty="0" smtClean="0">
                <a:latin typeface="+mj-ea"/>
              </a:rPr>
              <a:t>③</a:t>
            </a:r>
            <a:endParaRPr lang="ja-JP" altLang="en-US" dirty="0">
              <a:latin typeface="+mj-ea"/>
            </a:endParaRPr>
          </a:p>
        </p:txBody>
      </p:sp>
      <p:sp>
        <p:nvSpPr>
          <p:cNvPr id="30" name="正方形/長方形 29"/>
          <p:cNvSpPr/>
          <p:nvPr/>
        </p:nvSpPr>
        <p:spPr>
          <a:xfrm>
            <a:off x="5014653" y="5385505"/>
            <a:ext cx="415498" cy="369332"/>
          </a:xfrm>
          <a:prstGeom prst="rect">
            <a:avLst/>
          </a:prstGeom>
          <a:solidFill>
            <a:srgbClr val="FFFFFF"/>
          </a:solidFill>
        </p:spPr>
        <p:txBody>
          <a:bodyPr wrap="none">
            <a:spAutoFit/>
          </a:bodyPr>
          <a:lstStyle/>
          <a:p>
            <a:pPr algn="ctr"/>
            <a:r>
              <a:rPr lang="en-US" altLang="ja-JP" dirty="0" smtClean="0">
                <a:latin typeface="+mj-ea"/>
              </a:rPr>
              <a:t>③</a:t>
            </a:r>
            <a:endParaRPr lang="ja-JP" altLang="en-US" dirty="0">
              <a:latin typeface="+mj-ea"/>
            </a:endParaRPr>
          </a:p>
        </p:txBody>
      </p:sp>
      <p:sp>
        <p:nvSpPr>
          <p:cNvPr id="31" name="正方形/長方形 30"/>
          <p:cNvSpPr/>
          <p:nvPr/>
        </p:nvSpPr>
        <p:spPr>
          <a:xfrm>
            <a:off x="5834876" y="3574434"/>
            <a:ext cx="415498" cy="369332"/>
          </a:xfrm>
          <a:prstGeom prst="rect">
            <a:avLst/>
          </a:prstGeom>
          <a:solidFill>
            <a:srgbClr val="FFFFFF"/>
          </a:solidFill>
        </p:spPr>
        <p:txBody>
          <a:bodyPr wrap="none">
            <a:spAutoFit/>
          </a:bodyPr>
          <a:lstStyle/>
          <a:p>
            <a:pPr algn="ctr"/>
            <a:r>
              <a:rPr lang="en-US" altLang="ja-JP" dirty="0" smtClean="0">
                <a:latin typeface="+mj-ea"/>
              </a:rPr>
              <a:t>⑤</a:t>
            </a:r>
            <a:endParaRPr lang="ja-JP" altLang="en-US" dirty="0">
              <a:latin typeface="+mj-ea"/>
            </a:endParaRPr>
          </a:p>
        </p:txBody>
      </p:sp>
      <p:sp>
        <p:nvSpPr>
          <p:cNvPr id="32" name="テキスト ボックス 31"/>
          <p:cNvSpPr txBox="1"/>
          <p:nvPr/>
        </p:nvSpPr>
        <p:spPr>
          <a:xfrm>
            <a:off x="2026680" y="6286883"/>
            <a:ext cx="1413443" cy="369332"/>
          </a:xfrm>
          <a:prstGeom prst="rect">
            <a:avLst/>
          </a:prstGeom>
          <a:noFill/>
        </p:spPr>
        <p:txBody>
          <a:bodyPr wrap="none" rtlCol="0">
            <a:spAutoFit/>
          </a:bodyPr>
          <a:lstStyle/>
          <a:p>
            <a:r>
              <a:rPr kumimoji="1" lang="ja-JP" altLang="en-US" dirty="0" smtClean="0"/>
              <a:t>クリーク数：</a:t>
            </a:r>
            <a:r>
              <a:rPr lang="en-US" altLang="ja-JP" dirty="0"/>
              <a:t>3</a:t>
            </a:r>
            <a:endParaRPr kumimoji="1" lang="ja-JP" altLang="en-US" dirty="0"/>
          </a:p>
        </p:txBody>
      </p:sp>
      <p:sp>
        <p:nvSpPr>
          <p:cNvPr id="33" name="テキスト ボックス 32"/>
          <p:cNvSpPr txBox="1"/>
          <p:nvPr/>
        </p:nvSpPr>
        <p:spPr>
          <a:xfrm>
            <a:off x="5510469" y="6286883"/>
            <a:ext cx="1413443" cy="369332"/>
          </a:xfrm>
          <a:prstGeom prst="rect">
            <a:avLst/>
          </a:prstGeom>
          <a:noFill/>
        </p:spPr>
        <p:txBody>
          <a:bodyPr wrap="none" rtlCol="0">
            <a:spAutoFit/>
          </a:bodyPr>
          <a:lstStyle/>
          <a:p>
            <a:r>
              <a:rPr kumimoji="1" lang="ja-JP" altLang="en-US" dirty="0" smtClean="0"/>
              <a:t>クリーク数：</a:t>
            </a:r>
            <a:r>
              <a:rPr lang="en-US" altLang="ja-JP" dirty="0" smtClean="0"/>
              <a:t>2</a:t>
            </a:r>
            <a:endParaRPr kumimoji="1" lang="ja-JP" altLang="en-US" dirty="0"/>
          </a:p>
        </p:txBody>
      </p:sp>
    </p:spTree>
    <p:extLst>
      <p:ext uri="{BB962C8B-B14F-4D97-AF65-F5344CB8AC3E}">
        <p14:creationId xmlns:p14="http://schemas.microsoft.com/office/powerpoint/2010/main" val="7661340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151747"/>
            <a:ext cx="8229600" cy="778098"/>
          </a:xfrm>
        </p:spPr>
        <p:txBody>
          <a:bodyPr>
            <a:normAutofit/>
          </a:bodyPr>
          <a:lstStyle/>
          <a:p>
            <a:r>
              <a:rPr lang="en-US" altLang="ja-JP" sz="3600" dirty="0">
                <a:latin typeface="+mj-ea"/>
              </a:rPr>
              <a:t>⑤</a:t>
            </a:r>
            <a:r>
              <a:rPr lang="ja-JP" altLang="en-US" sz="3600" dirty="0">
                <a:latin typeface="+mj-ea"/>
              </a:rPr>
              <a:t>集合被覆</a:t>
            </a:r>
            <a:r>
              <a:rPr lang="en-US" altLang="ja-JP" sz="3600" dirty="0" smtClean="0">
                <a:latin typeface="+mj-ea"/>
              </a:rPr>
              <a:t>(2) </a:t>
            </a:r>
            <a:r>
              <a:rPr lang="ja-JP" altLang="en-US" sz="3600" dirty="0" smtClean="0">
                <a:latin typeface="+mj-ea"/>
              </a:rPr>
              <a:t>重み付き</a:t>
            </a:r>
            <a:r>
              <a:rPr lang="ja-JP" altLang="en-US" sz="3600" dirty="0" smtClean="0">
                <a:latin typeface="+mj-ea"/>
              </a:rPr>
              <a:t>集合被覆</a:t>
            </a:r>
            <a:endParaRPr kumimoji="1" lang="ja-JP" altLang="en-US" sz="3600" dirty="0">
              <a:latin typeface="+mj-ea"/>
            </a:endParaRPr>
          </a:p>
        </p:txBody>
      </p:sp>
      <p:graphicFrame>
        <p:nvGraphicFramePr>
          <p:cNvPr id="5" name="表 4"/>
          <p:cNvGraphicFramePr>
            <a:graphicFrameLocks noGrp="1"/>
          </p:cNvGraphicFramePr>
          <p:nvPr>
            <p:extLst>
              <p:ext uri="{D42A27DB-BD31-4B8C-83A1-F6EECF244321}">
                <p14:modId xmlns:p14="http://schemas.microsoft.com/office/powerpoint/2010/main" val="939282948"/>
              </p:ext>
            </p:extLst>
          </p:nvPr>
        </p:nvGraphicFramePr>
        <p:xfrm>
          <a:off x="952385" y="1093318"/>
          <a:ext cx="3456694" cy="2377440"/>
        </p:xfrm>
        <a:graphic>
          <a:graphicData uri="http://schemas.openxmlformats.org/drawingml/2006/table">
            <a:tbl>
              <a:tblPr firstRow="1" bandRow="1">
                <a:tableStyleId>{5C22544A-7EE6-4342-B048-85BDC9FD1C3A}</a:tableStyleId>
              </a:tblPr>
              <a:tblGrid>
                <a:gridCol w="1160780"/>
                <a:gridCol w="1147957"/>
                <a:gridCol w="1147957"/>
              </a:tblGrid>
              <a:tr h="370840">
                <a:tc>
                  <a:txBody>
                    <a:bodyPr/>
                    <a:lstStyle/>
                    <a:p>
                      <a:pPr algn="ctr"/>
                      <a:r>
                        <a:rPr kumimoji="1" lang="ja-JP" altLang="en-US" sz="2000" dirty="0" smtClean="0">
                          <a:latin typeface="+mj-ea"/>
                          <a:ea typeface="+mj-ea"/>
                        </a:rPr>
                        <a:t>クリーク</a:t>
                      </a:r>
                      <a:r>
                        <a:rPr kumimoji="1" lang="en-US" altLang="ja-JP" sz="2000" dirty="0" smtClean="0">
                          <a:latin typeface="+mj-ea"/>
                          <a:ea typeface="+mj-ea"/>
                        </a:rPr>
                        <a:t>#</a:t>
                      </a:r>
                      <a:endParaRPr kumimoji="1" lang="ja-JP" altLang="en-US" sz="2000" dirty="0">
                        <a:latin typeface="+mj-ea"/>
                        <a:ea typeface="+mj-ea"/>
                      </a:endParaRPr>
                    </a:p>
                  </a:txBody>
                  <a:tcPr/>
                </a:tc>
                <a:tc>
                  <a:txBody>
                    <a:bodyPr/>
                    <a:lstStyle/>
                    <a:p>
                      <a:pPr algn="ctr"/>
                      <a:r>
                        <a:rPr kumimoji="1" lang="ja-JP" altLang="en-US" sz="2000" dirty="0" smtClean="0">
                          <a:latin typeface="+mj-ea"/>
                          <a:ea typeface="+mj-ea"/>
                        </a:rPr>
                        <a:t>節点</a:t>
                      </a:r>
                      <a:endParaRPr kumimoji="1" lang="ja-JP" altLang="en-US" sz="2000" dirty="0">
                        <a:latin typeface="+mj-ea"/>
                        <a:ea typeface="+mj-ea"/>
                      </a:endParaRPr>
                    </a:p>
                  </a:txBody>
                  <a:tcPr/>
                </a:tc>
                <a:tc>
                  <a:txBody>
                    <a:bodyPr/>
                    <a:lstStyle/>
                    <a:p>
                      <a:pPr algn="ctr"/>
                      <a:r>
                        <a:rPr kumimoji="1" lang="ja-JP" altLang="en-US" sz="2000" dirty="0" smtClean="0">
                          <a:latin typeface="+mj-ea"/>
                          <a:ea typeface="+mj-ea"/>
                        </a:rPr>
                        <a:t>重み</a:t>
                      </a:r>
                      <a:endParaRPr kumimoji="1" lang="ja-JP" altLang="en-US" sz="2000" dirty="0">
                        <a:latin typeface="+mj-ea"/>
                        <a:ea typeface="+mj-ea"/>
                      </a:endParaRPr>
                    </a:p>
                  </a:txBody>
                  <a:tcPr/>
                </a:tc>
              </a:tr>
              <a:tr h="370840">
                <a:tc>
                  <a:txBody>
                    <a:bodyPr/>
                    <a:lstStyle/>
                    <a:p>
                      <a:pPr algn="ctr"/>
                      <a:r>
                        <a:rPr kumimoji="1" lang="en-US" altLang="ja-JP" sz="2000" dirty="0" smtClean="0">
                          <a:latin typeface="+mj-ea"/>
                          <a:ea typeface="+mj-ea"/>
                        </a:rPr>
                        <a:t>①</a:t>
                      </a:r>
                      <a:endParaRPr kumimoji="1" lang="ja-JP" altLang="en-US" sz="2000" dirty="0">
                        <a:latin typeface="+mj-ea"/>
                        <a:ea typeface="+mj-ea"/>
                      </a:endParaRPr>
                    </a:p>
                  </a:txBody>
                  <a:tcPr/>
                </a:tc>
                <a:tc>
                  <a:txBody>
                    <a:bodyPr/>
                    <a:lstStyle/>
                    <a:p>
                      <a:r>
                        <a:rPr kumimoji="1" lang="en-US" altLang="ja-JP" sz="2000" dirty="0" smtClean="0">
                          <a:latin typeface="+mj-ea"/>
                          <a:ea typeface="+mj-ea"/>
                        </a:rPr>
                        <a:t>A,B,F</a:t>
                      </a:r>
                      <a:endParaRPr kumimoji="1" lang="ja-JP" altLang="en-US" sz="2000" dirty="0">
                        <a:latin typeface="+mj-ea"/>
                        <a:ea typeface="+mj-ea"/>
                      </a:endParaRPr>
                    </a:p>
                  </a:txBody>
                  <a:tcPr/>
                </a:tc>
                <a:tc>
                  <a:txBody>
                    <a:bodyPr/>
                    <a:lstStyle/>
                    <a:p>
                      <a:r>
                        <a:rPr kumimoji="1" lang="en-US" altLang="ja-JP" sz="2000" dirty="0" smtClean="0">
                          <a:latin typeface="+mj-ea"/>
                          <a:ea typeface="+mj-ea"/>
                        </a:rPr>
                        <a:t>1</a:t>
                      </a:r>
                      <a:endParaRPr kumimoji="1" lang="ja-JP" altLang="en-US" sz="2000" dirty="0">
                        <a:latin typeface="+mj-ea"/>
                        <a:ea typeface="+mj-ea"/>
                      </a:endParaRPr>
                    </a:p>
                  </a:txBody>
                  <a:tcPr/>
                </a:tc>
              </a:tr>
              <a:tr h="370840">
                <a:tc>
                  <a:txBody>
                    <a:bodyPr/>
                    <a:lstStyle/>
                    <a:p>
                      <a:pPr algn="ctr"/>
                      <a:r>
                        <a:rPr kumimoji="1" lang="en-US" altLang="ja-JP" sz="2000" dirty="0" smtClean="0">
                          <a:latin typeface="+mj-ea"/>
                          <a:ea typeface="+mj-ea"/>
                        </a:rPr>
                        <a:t>②</a:t>
                      </a:r>
                      <a:endParaRPr kumimoji="1" lang="ja-JP" altLang="en-US" sz="2000" dirty="0">
                        <a:latin typeface="+mj-ea"/>
                        <a:ea typeface="+mj-ea"/>
                      </a:endParaRPr>
                    </a:p>
                  </a:txBody>
                  <a:tcPr/>
                </a:tc>
                <a:tc>
                  <a:txBody>
                    <a:bodyPr/>
                    <a:lstStyle/>
                    <a:p>
                      <a:r>
                        <a:rPr kumimoji="1" lang="en-US" altLang="ja-JP" sz="2000" dirty="0" smtClean="0">
                          <a:latin typeface="+mj-ea"/>
                          <a:ea typeface="+mj-ea"/>
                        </a:rPr>
                        <a:t>D,E,F</a:t>
                      </a:r>
                      <a:endParaRPr kumimoji="1" lang="ja-JP" altLang="en-US" sz="2000" dirty="0">
                        <a:latin typeface="+mj-ea"/>
                        <a:ea typeface="+mj-ea"/>
                      </a:endParaRPr>
                    </a:p>
                  </a:txBody>
                  <a:tcPr/>
                </a:tc>
                <a:tc>
                  <a:txBody>
                    <a:bodyPr/>
                    <a:lstStyle/>
                    <a:p>
                      <a:r>
                        <a:rPr kumimoji="1" lang="en-US" altLang="ja-JP" sz="2000" dirty="0" smtClean="0">
                          <a:latin typeface="+mj-ea"/>
                          <a:ea typeface="+mj-ea"/>
                        </a:rPr>
                        <a:t>1</a:t>
                      </a:r>
                      <a:endParaRPr kumimoji="1" lang="ja-JP" altLang="en-US" sz="2000" dirty="0">
                        <a:latin typeface="+mj-ea"/>
                        <a:ea typeface="+mj-ea"/>
                      </a:endParaRPr>
                    </a:p>
                  </a:txBody>
                  <a:tcPr/>
                </a:tc>
              </a:tr>
              <a:tr h="370840">
                <a:tc>
                  <a:txBody>
                    <a:bodyPr/>
                    <a:lstStyle/>
                    <a:p>
                      <a:pPr algn="ctr"/>
                      <a:r>
                        <a:rPr kumimoji="1" lang="en-US" altLang="ja-JP" sz="2000" dirty="0" smtClean="0">
                          <a:latin typeface="+mj-ea"/>
                          <a:ea typeface="+mj-ea"/>
                        </a:rPr>
                        <a:t>③</a:t>
                      </a:r>
                      <a:endParaRPr kumimoji="1" lang="ja-JP" altLang="en-US" sz="2000" dirty="0">
                        <a:latin typeface="+mj-ea"/>
                        <a:ea typeface="+mj-ea"/>
                      </a:endParaRPr>
                    </a:p>
                  </a:txBody>
                  <a:tcPr/>
                </a:tc>
                <a:tc>
                  <a:txBody>
                    <a:bodyPr/>
                    <a:lstStyle/>
                    <a:p>
                      <a:r>
                        <a:rPr kumimoji="1" lang="en-US" altLang="ja-JP" sz="2000" dirty="0" smtClean="0">
                          <a:latin typeface="+mj-ea"/>
                          <a:ea typeface="+mj-ea"/>
                        </a:rPr>
                        <a:t>C,F</a:t>
                      </a:r>
                    </a:p>
                  </a:txBody>
                  <a:tcPr/>
                </a:tc>
                <a:tc>
                  <a:txBody>
                    <a:bodyPr/>
                    <a:lstStyle/>
                    <a:p>
                      <a:r>
                        <a:rPr kumimoji="1" lang="en-US" altLang="ja-JP" sz="2000" dirty="0" smtClean="0">
                          <a:latin typeface="+mj-ea"/>
                          <a:ea typeface="+mj-ea"/>
                        </a:rPr>
                        <a:t>3</a:t>
                      </a:r>
                    </a:p>
                  </a:txBody>
                  <a:tcPr/>
                </a:tc>
              </a:tr>
              <a:tr h="370840">
                <a:tc>
                  <a:txBody>
                    <a:bodyPr/>
                    <a:lstStyle/>
                    <a:p>
                      <a:pPr algn="ctr"/>
                      <a:r>
                        <a:rPr kumimoji="1" lang="en-US" altLang="ja-JP" sz="2000" dirty="0" smtClean="0">
                          <a:latin typeface="+mj-ea"/>
                          <a:ea typeface="+mj-ea"/>
                        </a:rPr>
                        <a:t>④</a:t>
                      </a:r>
                      <a:endParaRPr kumimoji="1" lang="ja-JP" altLang="en-US" sz="2000" dirty="0">
                        <a:latin typeface="+mj-ea"/>
                        <a:ea typeface="+mj-ea"/>
                      </a:endParaRPr>
                    </a:p>
                  </a:txBody>
                  <a:tcPr/>
                </a:tc>
                <a:tc>
                  <a:txBody>
                    <a:bodyPr/>
                    <a:lstStyle/>
                    <a:p>
                      <a:r>
                        <a:rPr kumimoji="1" lang="en-US" altLang="ja-JP" sz="2000" dirty="0" smtClean="0">
                          <a:latin typeface="+mj-ea"/>
                          <a:ea typeface="+mj-ea"/>
                        </a:rPr>
                        <a:t>B,D,F</a:t>
                      </a:r>
                      <a:endParaRPr kumimoji="1" lang="ja-JP" altLang="en-US" sz="2000" dirty="0">
                        <a:latin typeface="+mj-ea"/>
                        <a:ea typeface="+mj-ea"/>
                      </a:endParaRPr>
                    </a:p>
                  </a:txBody>
                  <a:tcPr/>
                </a:tc>
                <a:tc>
                  <a:txBody>
                    <a:bodyPr/>
                    <a:lstStyle/>
                    <a:p>
                      <a:r>
                        <a:rPr kumimoji="1" lang="en-US" altLang="ja-JP" sz="2000" dirty="0" smtClean="0">
                          <a:latin typeface="+mj-ea"/>
                          <a:ea typeface="+mj-ea"/>
                        </a:rPr>
                        <a:t>4</a:t>
                      </a:r>
                      <a:endParaRPr kumimoji="1" lang="ja-JP" altLang="en-US" sz="2000" dirty="0">
                        <a:latin typeface="+mj-ea"/>
                        <a:ea typeface="+mj-ea"/>
                      </a:endParaRPr>
                    </a:p>
                  </a:txBody>
                  <a:tcPr/>
                </a:tc>
              </a:tr>
              <a:tr h="370840">
                <a:tc>
                  <a:txBody>
                    <a:bodyPr/>
                    <a:lstStyle/>
                    <a:p>
                      <a:pPr algn="ctr"/>
                      <a:r>
                        <a:rPr kumimoji="1" lang="en-US" altLang="ja-JP" sz="2000" dirty="0" smtClean="0">
                          <a:latin typeface="+mj-ea"/>
                          <a:ea typeface="+mj-ea"/>
                        </a:rPr>
                        <a:t>⑤</a:t>
                      </a:r>
                      <a:endParaRPr kumimoji="1" lang="ja-JP" altLang="en-US" sz="2000" dirty="0">
                        <a:latin typeface="+mj-ea"/>
                        <a:ea typeface="+mj-ea"/>
                      </a:endParaRPr>
                    </a:p>
                  </a:txBody>
                  <a:tcPr/>
                </a:tc>
                <a:tc>
                  <a:txBody>
                    <a:bodyPr/>
                    <a:lstStyle/>
                    <a:p>
                      <a:r>
                        <a:rPr kumimoji="1" lang="en-US" altLang="ja-JP" sz="2000" dirty="0" smtClean="0">
                          <a:latin typeface="+mj-ea"/>
                          <a:ea typeface="+mj-ea"/>
                        </a:rPr>
                        <a:t>A,B,D,E</a:t>
                      </a:r>
                      <a:endParaRPr kumimoji="1" lang="ja-JP" altLang="en-US" sz="2000" dirty="0">
                        <a:latin typeface="+mj-ea"/>
                        <a:ea typeface="+mj-ea"/>
                      </a:endParaRPr>
                    </a:p>
                  </a:txBody>
                  <a:tcPr/>
                </a:tc>
                <a:tc>
                  <a:txBody>
                    <a:bodyPr/>
                    <a:lstStyle/>
                    <a:p>
                      <a:r>
                        <a:rPr kumimoji="1" lang="en-US" altLang="ja-JP" sz="2000" dirty="0" smtClean="0">
                          <a:latin typeface="+mj-ea"/>
                          <a:ea typeface="+mj-ea"/>
                        </a:rPr>
                        <a:t>4</a:t>
                      </a:r>
                      <a:endParaRPr kumimoji="1" lang="ja-JP" altLang="en-US" sz="2000" dirty="0">
                        <a:latin typeface="+mj-ea"/>
                        <a:ea typeface="+mj-ea"/>
                      </a:endParaRPr>
                    </a:p>
                  </a:txBody>
                  <a:tcPr/>
                </a:tc>
              </a:tr>
            </a:tbl>
          </a:graphicData>
        </a:graphic>
      </p:graphicFrame>
      <p:sp>
        <p:nvSpPr>
          <p:cNvPr id="8" name="テキスト ボックス 7"/>
          <p:cNvSpPr txBox="1"/>
          <p:nvPr/>
        </p:nvSpPr>
        <p:spPr>
          <a:xfrm>
            <a:off x="4434305" y="1527180"/>
            <a:ext cx="4237790" cy="1569660"/>
          </a:xfrm>
          <a:prstGeom prst="rect">
            <a:avLst/>
          </a:prstGeom>
          <a:noFill/>
        </p:spPr>
        <p:txBody>
          <a:bodyPr wrap="square" rtlCol="0">
            <a:spAutoFit/>
          </a:bodyPr>
          <a:lstStyle/>
          <a:p>
            <a:r>
              <a:rPr lang="en-US" altLang="ja-JP" sz="2400" dirty="0">
                <a:latin typeface="HGP創英角ｺﾞｼｯｸUB"/>
                <a:ea typeface="HGP創英角ｺﾞｼｯｸUB"/>
                <a:cs typeface="HGP創英角ｺﾞｼｯｸUB"/>
              </a:rPr>
              <a:t>1</a:t>
            </a:r>
            <a:r>
              <a:rPr lang="en-US" altLang="ja-JP" sz="2400" dirty="0" smtClean="0">
                <a:latin typeface="HGP創英角ｺﾞｼｯｸUB"/>
                <a:ea typeface="HGP創英角ｺﾞｼｯｸUB"/>
                <a:cs typeface="HGP創英角ｺﾞｼｯｸUB"/>
              </a:rPr>
              <a:t>〜</a:t>
            </a:r>
            <a:r>
              <a:rPr lang="en-US" altLang="ja-JP" sz="2400" dirty="0">
                <a:latin typeface="HGP創英角ｺﾞｼｯｸUB"/>
                <a:ea typeface="HGP創英角ｺﾞｼｯｸUB"/>
                <a:cs typeface="HGP創英角ｺﾞｼｯｸUB"/>
              </a:rPr>
              <a:t>5</a:t>
            </a:r>
            <a:r>
              <a:rPr lang="ja-JP" altLang="en-US" sz="2400" dirty="0" smtClean="0">
                <a:latin typeface="HGP創英角ｺﾞｼｯｸUB"/>
                <a:ea typeface="HGP創英角ｺﾞｼｯｸUB"/>
                <a:cs typeface="HGP創英角ｺﾞｼｯｸUB"/>
              </a:rPr>
              <a:t>の極大クリークから、</a:t>
            </a:r>
            <a:endParaRPr lang="en-US" altLang="ja-JP" sz="2400" dirty="0" smtClean="0">
              <a:latin typeface="HGP創英角ｺﾞｼｯｸUB"/>
              <a:ea typeface="HGP創英角ｺﾞｼｯｸUB"/>
              <a:cs typeface="HGP創英角ｺﾞｼｯｸUB"/>
            </a:endParaRPr>
          </a:p>
          <a:p>
            <a:r>
              <a:rPr lang="ja-JP" altLang="en-US" sz="2400" dirty="0" smtClean="0">
                <a:latin typeface="HGP創英角ｺﾞｼｯｸUB"/>
                <a:ea typeface="HGP創英角ｺﾞｼｯｸUB"/>
                <a:cs typeface="HGP創英角ｺﾞｼｯｸUB"/>
              </a:rPr>
              <a:t>全節点</a:t>
            </a:r>
            <a:r>
              <a:rPr lang="en-US" altLang="ja-JP" sz="2400" dirty="0" smtClean="0">
                <a:latin typeface="HGP創英角ｺﾞｼｯｸUB"/>
                <a:ea typeface="HGP創英角ｺﾞｼｯｸUB"/>
                <a:cs typeface="HGP創英角ｺﾞｼｯｸUB"/>
              </a:rPr>
              <a:t>(A〜F)</a:t>
            </a:r>
            <a:r>
              <a:rPr lang="ja-JP" altLang="en-US" sz="2400" dirty="0" smtClean="0">
                <a:latin typeface="HGP創英角ｺﾞｼｯｸUB"/>
                <a:ea typeface="HGP創英角ｺﾞｼｯｸUB"/>
                <a:cs typeface="HGP創英角ｺﾞｼｯｸUB"/>
              </a:rPr>
              <a:t>をカバーし、かつ重みを最小化するようなクリークを選ぶ。</a:t>
            </a:r>
            <a:endParaRPr lang="en-US" altLang="ja-JP" sz="2400" dirty="0">
              <a:latin typeface="HGP創英角ｺﾞｼｯｸUB"/>
              <a:ea typeface="HGP創英角ｺﾞｼｯｸUB"/>
              <a:cs typeface="HGP創英角ｺﾞｼｯｸUB"/>
            </a:endParaRPr>
          </a:p>
        </p:txBody>
      </p:sp>
      <p:sp>
        <p:nvSpPr>
          <p:cNvPr id="23" name="スライド番号プレースホルダー 6"/>
          <p:cNvSpPr>
            <a:spLocks noGrp="1"/>
          </p:cNvSpPr>
          <p:nvPr>
            <p:ph type="sldNum" sz="quarter" idx="12"/>
          </p:nvPr>
        </p:nvSpPr>
        <p:spPr>
          <a:xfrm>
            <a:off x="6553200" y="6356350"/>
            <a:ext cx="2133600" cy="365125"/>
          </a:xfrm>
        </p:spPr>
        <p:txBody>
          <a:bodyPr/>
          <a:lstStyle/>
          <a:p>
            <a:fld id="{EBA20473-C36F-42E8-AE0D-256CF2C95878}" type="slidenum">
              <a:rPr kumimoji="1" lang="ja-JP" altLang="en-US" smtClean="0"/>
              <a:pPr/>
              <a:t>22</a:t>
            </a:fld>
            <a:endParaRPr kumimoji="1" lang="ja-JP" altLang="en-US"/>
          </a:p>
        </p:txBody>
      </p:sp>
      <p:sp>
        <p:nvSpPr>
          <p:cNvPr id="9" name="円/楕円 8"/>
          <p:cNvSpPr/>
          <p:nvPr/>
        </p:nvSpPr>
        <p:spPr>
          <a:xfrm rot="20711952">
            <a:off x="1637979" y="4808972"/>
            <a:ext cx="1404538" cy="901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093467" y="4068471"/>
            <a:ext cx="422111" cy="584776"/>
          </a:xfrm>
          <a:prstGeom prst="rect">
            <a:avLst/>
          </a:prstGeom>
          <a:noFill/>
        </p:spPr>
        <p:txBody>
          <a:bodyPr wrap="none" rtlCol="0">
            <a:spAutoFit/>
          </a:bodyPr>
          <a:lstStyle/>
          <a:p>
            <a:r>
              <a:rPr kumimoji="1" lang="en-US" altLang="ja-JP" sz="3200" dirty="0" smtClean="0"/>
              <a:t>A</a:t>
            </a:r>
            <a:endParaRPr kumimoji="1" lang="ja-JP" altLang="en-US" sz="3200" dirty="0"/>
          </a:p>
        </p:txBody>
      </p:sp>
      <p:sp>
        <p:nvSpPr>
          <p:cNvPr id="12" name="テキスト ボックス 11"/>
          <p:cNvSpPr txBox="1"/>
          <p:nvPr/>
        </p:nvSpPr>
        <p:spPr>
          <a:xfrm>
            <a:off x="2928637" y="4220871"/>
            <a:ext cx="422111" cy="584776"/>
          </a:xfrm>
          <a:prstGeom prst="rect">
            <a:avLst/>
          </a:prstGeom>
          <a:noFill/>
        </p:spPr>
        <p:txBody>
          <a:bodyPr wrap="none" rtlCol="0">
            <a:spAutoFit/>
          </a:bodyPr>
          <a:lstStyle/>
          <a:p>
            <a:r>
              <a:rPr kumimoji="1" lang="en-US" altLang="ja-JP" sz="3200" dirty="0" smtClean="0"/>
              <a:t>B</a:t>
            </a:r>
            <a:endParaRPr kumimoji="1" lang="ja-JP" altLang="en-US" sz="3200" dirty="0"/>
          </a:p>
        </p:txBody>
      </p:sp>
      <p:sp>
        <p:nvSpPr>
          <p:cNvPr id="13" name="テキスト ボックス 12"/>
          <p:cNvSpPr txBox="1"/>
          <p:nvPr/>
        </p:nvSpPr>
        <p:spPr>
          <a:xfrm>
            <a:off x="2507288" y="4805647"/>
            <a:ext cx="373219" cy="584776"/>
          </a:xfrm>
          <a:prstGeom prst="rect">
            <a:avLst/>
          </a:prstGeom>
          <a:noFill/>
        </p:spPr>
        <p:txBody>
          <a:bodyPr wrap="none" rtlCol="0">
            <a:spAutoFit/>
          </a:bodyPr>
          <a:lstStyle/>
          <a:p>
            <a:r>
              <a:rPr kumimoji="1" lang="en-US" altLang="ja-JP" sz="3200" dirty="0" smtClean="0"/>
              <a:t>F</a:t>
            </a:r>
            <a:endParaRPr kumimoji="1" lang="ja-JP" altLang="en-US" sz="3200" dirty="0"/>
          </a:p>
        </p:txBody>
      </p:sp>
      <p:sp>
        <p:nvSpPr>
          <p:cNvPr id="14" name="テキスト ボックス 13"/>
          <p:cNvSpPr txBox="1"/>
          <p:nvPr/>
        </p:nvSpPr>
        <p:spPr>
          <a:xfrm>
            <a:off x="3294176" y="4969671"/>
            <a:ext cx="437139" cy="584776"/>
          </a:xfrm>
          <a:prstGeom prst="rect">
            <a:avLst/>
          </a:prstGeom>
          <a:noFill/>
        </p:spPr>
        <p:txBody>
          <a:bodyPr wrap="none" rtlCol="0">
            <a:spAutoFit/>
          </a:bodyPr>
          <a:lstStyle/>
          <a:p>
            <a:r>
              <a:rPr kumimoji="1" lang="en-US" altLang="ja-JP" sz="3200" dirty="0" smtClean="0"/>
              <a:t>D</a:t>
            </a:r>
            <a:endParaRPr kumimoji="1" lang="ja-JP" altLang="en-US" sz="3200" dirty="0"/>
          </a:p>
        </p:txBody>
      </p:sp>
      <p:sp>
        <p:nvSpPr>
          <p:cNvPr id="15" name="テキスト ボックス 14"/>
          <p:cNvSpPr txBox="1"/>
          <p:nvPr/>
        </p:nvSpPr>
        <p:spPr>
          <a:xfrm>
            <a:off x="2507288" y="5573743"/>
            <a:ext cx="385041" cy="584776"/>
          </a:xfrm>
          <a:prstGeom prst="rect">
            <a:avLst/>
          </a:prstGeom>
          <a:noFill/>
        </p:spPr>
        <p:txBody>
          <a:bodyPr wrap="none" rtlCol="0">
            <a:spAutoFit/>
          </a:bodyPr>
          <a:lstStyle/>
          <a:p>
            <a:r>
              <a:rPr kumimoji="1" lang="en-US" altLang="ja-JP" sz="3200" dirty="0" smtClean="0"/>
              <a:t>E</a:t>
            </a:r>
            <a:endParaRPr kumimoji="1" lang="ja-JP" altLang="en-US" sz="3200" dirty="0"/>
          </a:p>
        </p:txBody>
      </p:sp>
      <p:sp>
        <p:nvSpPr>
          <p:cNvPr id="16" name="テキスト ボックス 15"/>
          <p:cNvSpPr txBox="1"/>
          <p:nvPr/>
        </p:nvSpPr>
        <p:spPr>
          <a:xfrm>
            <a:off x="1708426" y="4988967"/>
            <a:ext cx="403476" cy="584776"/>
          </a:xfrm>
          <a:prstGeom prst="rect">
            <a:avLst/>
          </a:prstGeom>
          <a:noFill/>
        </p:spPr>
        <p:txBody>
          <a:bodyPr wrap="none" rtlCol="0">
            <a:spAutoFit/>
          </a:bodyPr>
          <a:lstStyle/>
          <a:p>
            <a:r>
              <a:rPr kumimoji="1" lang="en-US" altLang="ja-JP" sz="3200" dirty="0" smtClean="0"/>
              <a:t>C</a:t>
            </a:r>
            <a:endParaRPr kumimoji="1" lang="ja-JP" altLang="en-US" sz="3200" dirty="0"/>
          </a:p>
        </p:txBody>
      </p:sp>
      <p:sp>
        <p:nvSpPr>
          <p:cNvPr id="17" name="円/楕円 16"/>
          <p:cNvSpPr/>
          <p:nvPr/>
        </p:nvSpPr>
        <p:spPr>
          <a:xfrm rot="4318090">
            <a:off x="5187140" y="4151771"/>
            <a:ext cx="2390350" cy="1674391"/>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1945448" y="3922671"/>
            <a:ext cx="1556938" cy="1467752"/>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586904" y="3949438"/>
            <a:ext cx="422111" cy="584776"/>
          </a:xfrm>
          <a:prstGeom prst="rect">
            <a:avLst/>
          </a:prstGeom>
          <a:noFill/>
        </p:spPr>
        <p:txBody>
          <a:bodyPr wrap="none" rtlCol="0">
            <a:spAutoFit/>
          </a:bodyPr>
          <a:lstStyle/>
          <a:p>
            <a:r>
              <a:rPr kumimoji="1" lang="en-US" altLang="ja-JP" sz="3200" dirty="0" smtClean="0"/>
              <a:t>A</a:t>
            </a:r>
            <a:endParaRPr kumimoji="1" lang="ja-JP" altLang="en-US" sz="3200" dirty="0"/>
          </a:p>
        </p:txBody>
      </p:sp>
      <p:sp>
        <p:nvSpPr>
          <p:cNvPr id="20" name="テキスト ボックス 19"/>
          <p:cNvSpPr txBox="1"/>
          <p:nvPr/>
        </p:nvSpPr>
        <p:spPr>
          <a:xfrm>
            <a:off x="6422074" y="4101838"/>
            <a:ext cx="422111" cy="584776"/>
          </a:xfrm>
          <a:prstGeom prst="rect">
            <a:avLst/>
          </a:prstGeom>
          <a:noFill/>
        </p:spPr>
        <p:txBody>
          <a:bodyPr wrap="none" rtlCol="0">
            <a:spAutoFit/>
          </a:bodyPr>
          <a:lstStyle/>
          <a:p>
            <a:r>
              <a:rPr kumimoji="1" lang="en-US" altLang="ja-JP" sz="3200" dirty="0" smtClean="0"/>
              <a:t>B</a:t>
            </a:r>
            <a:endParaRPr kumimoji="1" lang="ja-JP" altLang="en-US" sz="3200" dirty="0"/>
          </a:p>
        </p:txBody>
      </p:sp>
      <p:sp>
        <p:nvSpPr>
          <p:cNvPr id="21" name="テキスト ボックス 20"/>
          <p:cNvSpPr txBox="1"/>
          <p:nvPr/>
        </p:nvSpPr>
        <p:spPr>
          <a:xfrm>
            <a:off x="6000725" y="4686614"/>
            <a:ext cx="373219" cy="584776"/>
          </a:xfrm>
          <a:prstGeom prst="rect">
            <a:avLst/>
          </a:prstGeom>
          <a:noFill/>
        </p:spPr>
        <p:txBody>
          <a:bodyPr wrap="none" rtlCol="0">
            <a:spAutoFit/>
          </a:bodyPr>
          <a:lstStyle/>
          <a:p>
            <a:r>
              <a:rPr kumimoji="1" lang="en-US" altLang="ja-JP" sz="3200" dirty="0" smtClean="0"/>
              <a:t>F</a:t>
            </a:r>
            <a:endParaRPr kumimoji="1" lang="ja-JP" altLang="en-US" sz="3200" dirty="0"/>
          </a:p>
        </p:txBody>
      </p:sp>
      <p:sp>
        <p:nvSpPr>
          <p:cNvPr id="22" name="テキスト ボックス 21"/>
          <p:cNvSpPr txBox="1"/>
          <p:nvPr/>
        </p:nvSpPr>
        <p:spPr>
          <a:xfrm>
            <a:off x="6787613" y="4850638"/>
            <a:ext cx="437139" cy="584776"/>
          </a:xfrm>
          <a:prstGeom prst="rect">
            <a:avLst/>
          </a:prstGeom>
          <a:noFill/>
        </p:spPr>
        <p:txBody>
          <a:bodyPr wrap="none" rtlCol="0">
            <a:spAutoFit/>
          </a:bodyPr>
          <a:lstStyle/>
          <a:p>
            <a:r>
              <a:rPr kumimoji="1" lang="en-US" altLang="ja-JP" sz="3200" dirty="0" smtClean="0"/>
              <a:t>D</a:t>
            </a:r>
            <a:endParaRPr kumimoji="1" lang="ja-JP" altLang="en-US" sz="3200" dirty="0"/>
          </a:p>
        </p:txBody>
      </p:sp>
      <p:sp>
        <p:nvSpPr>
          <p:cNvPr id="24" name="テキスト ボックス 23"/>
          <p:cNvSpPr txBox="1"/>
          <p:nvPr/>
        </p:nvSpPr>
        <p:spPr>
          <a:xfrm>
            <a:off x="6000725" y="5454710"/>
            <a:ext cx="385041" cy="584776"/>
          </a:xfrm>
          <a:prstGeom prst="rect">
            <a:avLst/>
          </a:prstGeom>
          <a:noFill/>
        </p:spPr>
        <p:txBody>
          <a:bodyPr wrap="none" rtlCol="0">
            <a:spAutoFit/>
          </a:bodyPr>
          <a:lstStyle/>
          <a:p>
            <a:r>
              <a:rPr kumimoji="1" lang="en-US" altLang="ja-JP" sz="3200" dirty="0" smtClean="0"/>
              <a:t>E</a:t>
            </a:r>
            <a:endParaRPr kumimoji="1" lang="ja-JP" altLang="en-US" sz="3200" dirty="0"/>
          </a:p>
        </p:txBody>
      </p:sp>
      <p:sp>
        <p:nvSpPr>
          <p:cNvPr id="25" name="テキスト ボックス 24"/>
          <p:cNvSpPr txBox="1"/>
          <p:nvPr/>
        </p:nvSpPr>
        <p:spPr>
          <a:xfrm>
            <a:off x="5201863" y="4869934"/>
            <a:ext cx="403476" cy="584776"/>
          </a:xfrm>
          <a:prstGeom prst="rect">
            <a:avLst/>
          </a:prstGeom>
          <a:noFill/>
        </p:spPr>
        <p:txBody>
          <a:bodyPr wrap="none" rtlCol="0">
            <a:spAutoFit/>
          </a:bodyPr>
          <a:lstStyle/>
          <a:p>
            <a:r>
              <a:rPr kumimoji="1" lang="en-US" altLang="ja-JP" sz="3200" dirty="0" smtClean="0"/>
              <a:t>C</a:t>
            </a:r>
            <a:endParaRPr kumimoji="1" lang="ja-JP" altLang="en-US" sz="3200" dirty="0"/>
          </a:p>
        </p:txBody>
      </p:sp>
      <p:sp>
        <p:nvSpPr>
          <p:cNvPr id="26" name="円/楕円 25"/>
          <p:cNvSpPr/>
          <p:nvPr/>
        </p:nvSpPr>
        <p:spPr>
          <a:xfrm>
            <a:off x="2340248" y="4781611"/>
            <a:ext cx="1391067" cy="1505272"/>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rot="20711952">
            <a:off x="5104104" y="4692426"/>
            <a:ext cx="1404538" cy="901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456770" y="3750476"/>
            <a:ext cx="415498" cy="369332"/>
          </a:xfrm>
          <a:prstGeom prst="rect">
            <a:avLst/>
          </a:prstGeom>
          <a:solidFill>
            <a:srgbClr val="FFFFFF"/>
          </a:solidFill>
        </p:spPr>
        <p:txBody>
          <a:bodyPr wrap="none">
            <a:spAutoFit/>
          </a:bodyPr>
          <a:lstStyle/>
          <a:p>
            <a:pPr algn="ctr"/>
            <a:r>
              <a:rPr lang="en-US" altLang="ja-JP" dirty="0">
                <a:latin typeface="+mj-ea"/>
              </a:rPr>
              <a:t>①</a:t>
            </a:r>
            <a:endParaRPr lang="ja-JP" altLang="en-US" dirty="0">
              <a:latin typeface="+mj-ea"/>
            </a:endParaRPr>
          </a:p>
        </p:txBody>
      </p:sp>
      <p:sp>
        <p:nvSpPr>
          <p:cNvPr id="28" name="正方形/長方形 27"/>
          <p:cNvSpPr/>
          <p:nvPr/>
        </p:nvSpPr>
        <p:spPr>
          <a:xfrm>
            <a:off x="3364404" y="5838726"/>
            <a:ext cx="415498" cy="369332"/>
          </a:xfrm>
          <a:prstGeom prst="rect">
            <a:avLst/>
          </a:prstGeom>
          <a:solidFill>
            <a:srgbClr val="FFFFFF"/>
          </a:solidFill>
        </p:spPr>
        <p:txBody>
          <a:bodyPr wrap="none">
            <a:spAutoFit/>
          </a:bodyPr>
          <a:lstStyle/>
          <a:p>
            <a:pPr algn="ctr"/>
            <a:r>
              <a:rPr lang="en-US" altLang="ja-JP" dirty="0" smtClean="0">
                <a:latin typeface="+mj-ea"/>
              </a:rPr>
              <a:t>②</a:t>
            </a:r>
            <a:endParaRPr lang="ja-JP" altLang="en-US" dirty="0">
              <a:latin typeface="+mj-ea"/>
            </a:endParaRPr>
          </a:p>
        </p:txBody>
      </p:sp>
      <p:sp>
        <p:nvSpPr>
          <p:cNvPr id="29" name="正方形/長方形 28"/>
          <p:cNvSpPr/>
          <p:nvPr/>
        </p:nvSpPr>
        <p:spPr>
          <a:xfrm>
            <a:off x="1641411" y="5469394"/>
            <a:ext cx="415498" cy="369332"/>
          </a:xfrm>
          <a:prstGeom prst="rect">
            <a:avLst/>
          </a:prstGeom>
          <a:solidFill>
            <a:srgbClr val="FFFFFF"/>
          </a:solidFill>
        </p:spPr>
        <p:txBody>
          <a:bodyPr wrap="none">
            <a:spAutoFit/>
          </a:bodyPr>
          <a:lstStyle/>
          <a:p>
            <a:pPr algn="ctr"/>
            <a:r>
              <a:rPr lang="en-US" altLang="ja-JP" dirty="0" smtClean="0">
                <a:latin typeface="+mj-ea"/>
              </a:rPr>
              <a:t>③</a:t>
            </a:r>
            <a:endParaRPr lang="ja-JP" altLang="en-US" dirty="0">
              <a:latin typeface="+mj-ea"/>
            </a:endParaRPr>
          </a:p>
        </p:txBody>
      </p:sp>
      <p:sp>
        <p:nvSpPr>
          <p:cNvPr id="30" name="正方形/長方形 29"/>
          <p:cNvSpPr/>
          <p:nvPr/>
        </p:nvSpPr>
        <p:spPr>
          <a:xfrm>
            <a:off x="5171406" y="5413745"/>
            <a:ext cx="415498" cy="369332"/>
          </a:xfrm>
          <a:prstGeom prst="rect">
            <a:avLst/>
          </a:prstGeom>
          <a:solidFill>
            <a:srgbClr val="FFFFFF"/>
          </a:solidFill>
        </p:spPr>
        <p:txBody>
          <a:bodyPr wrap="none">
            <a:spAutoFit/>
          </a:bodyPr>
          <a:lstStyle/>
          <a:p>
            <a:pPr algn="ctr"/>
            <a:r>
              <a:rPr lang="en-US" altLang="ja-JP" dirty="0" smtClean="0">
                <a:latin typeface="+mj-ea"/>
              </a:rPr>
              <a:t>③</a:t>
            </a:r>
            <a:endParaRPr lang="ja-JP" altLang="en-US" dirty="0">
              <a:latin typeface="+mj-ea"/>
            </a:endParaRPr>
          </a:p>
        </p:txBody>
      </p:sp>
      <p:sp>
        <p:nvSpPr>
          <p:cNvPr id="31" name="正方形/長方形 30"/>
          <p:cNvSpPr/>
          <p:nvPr/>
        </p:nvSpPr>
        <p:spPr>
          <a:xfrm>
            <a:off x="5991629" y="3602674"/>
            <a:ext cx="415498" cy="369332"/>
          </a:xfrm>
          <a:prstGeom prst="rect">
            <a:avLst/>
          </a:prstGeom>
          <a:solidFill>
            <a:srgbClr val="FFFFFF"/>
          </a:solidFill>
        </p:spPr>
        <p:txBody>
          <a:bodyPr wrap="none">
            <a:spAutoFit/>
          </a:bodyPr>
          <a:lstStyle/>
          <a:p>
            <a:pPr algn="ctr"/>
            <a:r>
              <a:rPr lang="en-US" altLang="ja-JP" dirty="0" smtClean="0">
                <a:latin typeface="+mj-ea"/>
              </a:rPr>
              <a:t>⑤</a:t>
            </a:r>
            <a:endParaRPr lang="ja-JP" altLang="en-US" dirty="0">
              <a:latin typeface="+mj-ea"/>
            </a:endParaRPr>
          </a:p>
        </p:txBody>
      </p:sp>
      <p:sp>
        <p:nvSpPr>
          <p:cNvPr id="3" name="テキスト ボックス 2"/>
          <p:cNvSpPr txBox="1"/>
          <p:nvPr/>
        </p:nvSpPr>
        <p:spPr>
          <a:xfrm>
            <a:off x="2026680" y="6286883"/>
            <a:ext cx="1340406" cy="369332"/>
          </a:xfrm>
          <a:prstGeom prst="rect">
            <a:avLst/>
          </a:prstGeom>
          <a:noFill/>
        </p:spPr>
        <p:txBody>
          <a:bodyPr wrap="none" rtlCol="0">
            <a:spAutoFit/>
          </a:bodyPr>
          <a:lstStyle/>
          <a:p>
            <a:r>
              <a:rPr kumimoji="1" lang="ja-JP" altLang="en-US" dirty="0" smtClean="0"/>
              <a:t>重み合計：</a:t>
            </a:r>
            <a:r>
              <a:rPr lang="en-US" altLang="ja-JP" dirty="0"/>
              <a:t>5</a:t>
            </a:r>
            <a:endParaRPr kumimoji="1" lang="ja-JP" altLang="en-US" dirty="0"/>
          </a:p>
        </p:txBody>
      </p:sp>
      <p:sp>
        <p:nvSpPr>
          <p:cNvPr id="32" name="テキスト ボックス 31"/>
          <p:cNvSpPr txBox="1"/>
          <p:nvPr/>
        </p:nvSpPr>
        <p:spPr>
          <a:xfrm>
            <a:off x="5646999" y="6266585"/>
            <a:ext cx="1340406" cy="369332"/>
          </a:xfrm>
          <a:prstGeom prst="rect">
            <a:avLst/>
          </a:prstGeom>
          <a:noFill/>
        </p:spPr>
        <p:txBody>
          <a:bodyPr wrap="none" rtlCol="0">
            <a:spAutoFit/>
          </a:bodyPr>
          <a:lstStyle/>
          <a:p>
            <a:r>
              <a:rPr kumimoji="1" lang="ja-JP" altLang="en-US" dirty="0" smtClean="0"/>
              <a:t>重み合計：</a:t>
            </a:r>
            <a:r>
              <a:rPr lang="en-US" altLang="ja-JP" dirty="0"/>
              <a:t>7</a:t>
            </a:r>
            <a:endParaRPr kumimoji="1" lang="ja-JP" altLang="en-US" dirty="0"/>
          </a:p>
        </p:txBody>
      </p:sp>
    </p:spTree>
    <p:extLst>
      <p:ext uri="{BB962C8B-B14F-4D97-AF65-F5344CB8AC3E}">
        <p14:creationId xmlns:p14="http://schemas.microsoft.com/office/powerpoint/2010/main" val="10111901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16628" y="151747"/>
            <a:ext cx="9027371" cy="778098"/>
          </a:xfrm>
        </p:spPr>
        <p:txBody>
          <a:bodyPr>
            <a:normAutofit fontScale="90000"/>
          </a:bodyPr>
          <a:lstStyle/>
          <a:p>
            <a:r>
              <a:rPr lang="en-US" altLang="ja-JP" sz="3600" dirty="0">
                <a:latin typeface="+mj-ea"/>
              </a:rPr>
              <a:t>⑤</a:t>
            </a:r>
            <a:r>
              <a:rPr lang="ja-JP" altLang="en-US" sz="3600" dirty="0">
                <a:latin typeface="+mj-ea"/>
              </a:rPr>
              <a:t>集合被覆</a:t>
            </a:r>
            <a:r>
              <a:rPr lang="en-US" altLang="ja-JP" sz="3600" dirty="0" smtClean="0">
                <a:latin typeface="+mj-ea"/>
              </a:rPr>
              <a:t>(3) </a:t>
            </a:r>
            <a:r>
              <a:rPr lang="ja-JP" altLang="en-US" sz="3600" dirty="0" smtClean="0">
                <a:latin typeface="+mj-ea"/>
              </a:rPr>
              <a:t>ナップサック</a:t>
            </a:r>
            <a:r>
              <a:rPr lang="ja-JP" altLang="en-US" sz="3600" dirty="0" smtClean="0">
                <a:latin typeface="+mj-ea"/>
              </a:rPr>
              <a:t>制約付き最大集合被覆</a:t>
            </a:r>
            <a:endParaRPr kumimoji="1" lang="ja-JP" altLang="en-US" sz="3600" dirty="0">
              <a:latin typeface="+mj-ea"/>
            </a:endParaRPr>
          </a:p>
        </p:txBody>
      </p:sp>
      <p:graphicFrame>
        <p:nvGraphicFramePr>
          <p:cNvPr id="5" name="表 4"/>
          <p:cNvGraphicFramePr>
            <a:graphicFrameLocks noGrp="1"/>
          </p:cNvGraphicFramePr>
          <p:nvPr>
            <p:extLst>
              <p:ext uri="{D42A27DB-BD31-4B8C-83A1-F6EECF244321}">
                <p14:modId xmlns:p14="http://schemas.microsoft.com/office/powerpoint/2010/main" val="3993413588"/>
              </p:ext>
            </p:extLst>
          </p:nvPr>
        </p:nvGraphicFramePr>
        <p:xfrm>
          <a:off x="952385" y="1093318"/>
          <a:ext cx="3456694" cy="2377440"/>
        </p:xfrm>
        <a:graphic>
          <a:graphicData uri="http://schemas.openxmlformats.org/drawingml/2006/table">
            <a:tbl>
              <a:tblPr firstRow="1" bandRow="1">
                <a:tableStyleId>{5C22544A-7EE6-4342-B048-85BDC9FD1C3A}</a:tableStyleId>
              </a:tblPr>
              <a:tblGrid>
                <a:gridCol w="1160780"/>
                <a:gridCol w="1147957"/>
                <a:gridCol w="1147957"/>
              </a:tblGrid>
              <a:tr h="370840">
                <a:tc>
                  <a:txBody>
                    <a:bodyPr/>
                    <a:lstStyle/>
                    <a:p>
                      <a:pPr algn="ctr"/>
                      <a:r>
                        <a:rPr kumimoji="1" lang="ja-JP" altLang="en-US" sz="2000" dirty="0" smtClean="0">
                          <a:latin typeface="+mj-ea"/>
                          <a:ea typeface="+mj-ea"/>
                        </a:rPr>
                        <a:t>クリーク</a:t>
                      </a:r>
                      <a:r>
                        <a:rPr kumimoji="1" lang="en-US" altLang="ja-JP" sz="2000" dirty="0" smtClean="0">
                          <a:latin typeface="+mj-ea"/>
                          <a:ea typeface="+mj-ea"/>
                        </a:rPr>
                        <a:t>#</a:t>
                      </a:r>
                      <a:endParaRPr kumimoji="1" lang="ja-JP" altLang="en-US" sz="2000" dirty="0">
                        <a:latin typeface="+mj-ea"/>
                        <a:ea typeface="+mj-ea"/>
                      </a:endParaRPr>
                    </a:p>
                  </a:txBody>
                  <a:tcPr/>
                </a:tc>
                <a:tc>
                  <a:txBody>
                    <a:bodyPr/>
                    <a:lstStyle/>
                    <a:p>
                      <a:pPr algn="ctr"/>
                      <a:r>
                        <a:rPr kumimoji="1" lang="ja-JP" altLang="en-US" sz="2000" dirty="0" smtClean="0">
                          <a:latin typeface="+mj-ea"/>
                          <a:ea typeface="+mj-ea"/>
                        </a:rPr>
                        <a:t>節点</a:t>
                      </a:r>
                      <a:endParaRPr kumimoji="1" lang="ja-JP" altLang="en-US" sz="2000" dirty="0">
                        <a:latin typeface="+mj-ea"/>
                        <a:ea typeface="+mj-ea"/>
                      </a:endParaRPr>
                    </a:p>
                  </a:txBody>
                  <a:tcPr/>
                </a:tc>
                <a:tc>
                  <a:txBody>
                    <a:bodyPr/>
                    <a:lstStyle/>
                    <a:p>
                      <a:pPr algn="ctr"/>
                      <a:r>
                        <a:rPr kumimoji="1" lang="ja-JP" altLang="en-US" sz="2000" dirty="0" smtClean="0">
                          <a:latin typeface="+mj-ea"/>
                          <a:ea typeface="+mj-ea"/>
                        </a:rPr>
                        <a:t>コスト</a:t>
                      </a:r>
                      <a:endParaRPr kumimoji="1" lang="ja-JP" altLang="en-US" sz="2000" dirty="0">
                        <a:latin typeface="+mj-ea"/>
                        <a:ea typeface="+mj-ea"/>
                      </a:endParaRPr>
                    </a:p>
                  </a:txBody>
                  <a:tcPr/>
                </a:tc>
              </a:tr>
              <a:tr h="370840">
                <a:tc>
                  <a:txBody>
                    <a:bodyPr/>
                    <a:lstStyle/>
                    <a:p>
                      <a:pPr algn="ctr"/>
                      <a:r>
                        <a:rPr kumimoji="1" lang="en-US" altLang="ja-JP" sz="2000" dirty="0" smtClean="0">
                          <a:latin typeface="+mj-ea"/>
                          <a:ea typeface="+mj-ea"/>
                        </a:rPr>
                        <a:t>①</a:t>
                      </a:r>
                      <a:endParaRPr kumimoji="1" lang="ja-JP" altLang="en-US" sz="2000" dirty="0">
                        <a:latin typeface="+mj-ea"/>
                        <a:ea typeface="+mj-ea"/>
                      </a:endParaRPr>
                    </a:p>
                  </a:txBody>
                  <a:tcPr/>
                </a:tc>
                <a:tc>
                  <a:txBody>
                    <a:bodyPr/>
                    <a:lstStyle/>
                    <a:p>
                      <a:r>
                        <a:rPr kumimoji="1" lang="en-US" altLang="ja-JP" sz="2000" dirty="0" smtClean="0">
                          <a:latin typeface="+mj-ea"/>
                          <a:ea typeface="+mj-ea"/>
                        </a:rPr>
                        <a:t>A,B,F</a:t>
                      </a:r>
                      <a:endParaRPr kumimoji="1" lang="ja-JP" altLang="en-US" sz="2000" dirty="0">
                        <a:latin typeface="+mj-ea"/>
                        <a:ea typeface="+mj-ea"/>
                      </a:endParaRPr>
                    </a:p>
                  </a:txBody>
                  <a:tcPr/>
                </a:tc>
                <a:tc>
                  <a:txBody>
                    <a:bodyPr/>
                    <a:lstStyle/>
                    <a:p>
                      <a:r>
                        <a:rPr kumimoji="1" lang="en-US" altLang="ja-JP" sz="2000" dirty="0" smtClean="0">
                          <a:latin typeface="+mj-ea"/>
                          <a:ea typeface="+mj-ea"/>
                        </a:rPr>
                        <a:t>1</a:t>
                      </a:r>
                      <a:endParaRPr kumimoji="1" lang="ja-JP" altLang="en-US" sz="2000" dirty="0">
                        <a:latin typeface="+mj-ea"/>
                        <a:ea typeface="+mj-ea"/>
                      </a:endParaRPr>
                    </a:p>
                  </a:txBody>
                  <a:tcPr/>
                </a:tc>
              </a:tr>
              <a:tr h="370840">
                <a:tc>
                  <a:txBody>
                    <a:bodyPr/>
                    <a:lstStyle/>
                    <a:p>
                      <a:pPr algn="ctr"/>
                      <a:r>
                        <a:rPr kumimoji="1" lang="en-US" altLang="ja-JP" sz="2000" dirty="0" smtClean="0">
                          <a:latin typeface="+mj-ea"/>
                          <a:ea typeface="+mj-ea"/>
                        </a:rPr>
                        <a:t>②</a:t>
                      </a:r>
                      <a:endParaRPr kumimoji="1" lang="ja-JP" altLang="en-US" sz="2000" dirty="0">
                        <a:latin typeface="+mj-ea"/>
                        <a:ea typeface="+mj-ea"/>
                      </a:endParaRPr>
                    </a:p>
                  </a:txBody>
                  <a:tcPr/>
                </a:tc>
                <a:tc>
                  <a:txBody>
                    <a:bodyPr/>
                    <a:lstStyle/>
                    <a:p>
                      <a:r>
                        <a:rPr kumimoji="1" lang="en-US" altLang="ja-JP" sz="2000" dirty="0" smtClean="0">
                          <a:latin typeface="+mj-ea"/>
                          <a:ea typeface="+mj-ea"/>
                        </a:rPr>
                        <a:t>D,E,F</a:t>
                      </a:r>
                      <a:endParaRPr kumimoji="1" lang="ja-JP" altLang="en-US" sz="2000" dirty="0">
                        <a:latin typeface="+mj-ea"/>
                        <a:ea typeface="+mj-ea"/>
                      </a:endParaRPr>
                    </a:p>
                  </a:txBody>
                  <a:tcPr/>
                </a:tc>
                <a:tc>
                  <a:txBody>
                    <a:bodyPr/>
                    <a:lstStyle/>
                    <a:p>
                      <a:r>
                        <a:rPr kumimoji="1" lang="en-US" altLang="ja-JP" sz="2000" dirty="0" smtClean="0">
                          <a:latin typeface="+mj-ea"/>
                          <a:ea typeface="+mj-ea"/>
                        </a:rPr>
                        <a:t>1</a:t>
                      </a:r>
                      <a:endParaRPr kumimoji="1" lang="ja-JP" altLang="en-US" sz="2000" dirty="0">
                        <a:latin typeface="+mj-ea"/>
                        <a:ea typeface="+mj-ea"/>
                      </a:endParaRPr>
                    </a:p>
                  </a:txBody>
                  <a:tcPr/>
                </a:tc>
              </a:tr>
              <a:tr h="370840">
                <a:tc>
                  <a:txBody>
                    <a:bodyPr/>
                    <a:lstStyle/>
                    <a:p>
                      <a:pPr algn="ctr"/>
                      <a:r>
                        <a:rPr kumimoji="1" lang="en-US" altLang="ja-JP" sz="2000" dirty="0" smtClean="0">
                          <a:latin typeface="+mj-ea"/>
                          <a:ea typeface="+mj-ea"/>
                        </a:rPr>
                        <a:t>③</a:t>
                      </a:r>
                      <a:endParaRPr kumimoji="1" lang="ja-JP" altLang="en-US" sz="2000" dirty="0">
                        <a:latin typeface="+mj-ea"/>
                        <a:ea typeface="+mj-ea"/>
                      </a:endParaRPr>
                    </a:p>
                  </a:txBody>
                  <a:tcPr/>
                </a:tc>
                <a:tc>
                  <a:txBody>
                    <a:bodyPr/>
                    <a:lstStyle/>
                    <a:p>
                      <a:r>
                        <a:rPr kumimoji="1" lang="en-US" altLang="ja-JP" sz="2000" dirty="0" smtClean="0">
                          <a:latin typeface="+mj-ea"/>
                          <a:ea typeface="+mj-ea"/>
                        </a:rPr>
                        <a:t>C,F</a:t>
                      </a:r>
                    </a:p>
                  </a:txBody>
                  <a:tcPr/>
                </a:tc>
                <a:tc>
                  <a:txBody>
                    <a:bodyPr/>
                    <a:lstStyle/>
                    <a:p>
                      <a:r>
                        <a:rPr kumimoji="1" lang="en-US" altLang="ja-JP" sz="2000" dirty="0" smtClean="0">
                          <a:latin typeface="+mj-ea"/>
                          <a:ea typeface="+mj-ea"/>
                        </a:rPr>
                        <a:t>3</a:t>
                      </a:r>
                    </a:p>
                  </a:txBody>
                  <a:tcPr/>
                </a:tc>
              </a:tr>
              <a:tr h="370840">
                <a:tc>
                  <a:txBody>
                    <a:bodyPr/>
                    <a:lstStyle/>
                    <a:p>
                      <a:pPr algn="ctr"/>
                      <a:r>
                        <a:rPr kumimoji="1" lang="en-US" altLang="ja-JP" sz="2000" dirty="0" smtClean="0">
                          <a:latin typeface="+mj-ea"/>
                          <a:ea typeface="+mj-ea"/>
                        </a:rPr>
                        <a:t>④</a:t>
                      </a:r>
                      <a:endParaRPr kumimoji="1" lang="ja-JP" altLang="en-US" sz="2000" dirty="0">
                        <a:latin typeface="+mj-ea"/>
                        <a:ea typeface="+mj-ea"/>
                      </a:endParaRPr>
                    </a:p>
                  </a:txBody>
                  <a:tcPr/>
                </a:tc>
                <a:tc>
                  <a:txBody>
                    <a:bodyPr/>
                    <a:lstStyle/>
                    <a:p>
                      <a:r>
                        <a:rPr kumimoji="1" lang="en-US" altLang="ja-JP" sz="2000" dirty="0" smtClean="0">
                          <a:latin typeface="+mj-ea"/>
                          <a:ea typeface="+mj-ea"/>
                        </a:rPr>
                        <a:t>B,D,F</a:t>
                      </a:r>
                      <a:endParaRPr kumimoji="1" lang="ja-JP" altLang="en-US" sz="2000" dirty="0">
                        <a:latin typeface="+mj-ea"/>
                        <a:ea typeface="+mj-ea"/>
                      </a:endParaRPr>
                    </a:p>
                  </a:txBody>
                  <a:tcPr/>
                </a:tc>
                <a:tc>
                  <a:txBody>
                    <a:bodyPr/>
                    <a:lstStyle/>
                    <a:p>
                      <a:r>
                        <a:rPr kumimoji="1" lang="en-US" altLang="ja-JP" sz="2000" dirty="0" smtClean="0">
                          <a:latin typeface="+mj-ea"/>
                          <a:ea typeface="+mj-ea"/>
                        </a:rPr>
                        <a:t>4</a:t>
                      </a:r>
                      <a:endParaRPr kumimoji="1" lang="ja-JP" altLang="en-US" sz="2000" dirty="0">
                        <a:latin typeface="+mj-ea"/>
                        <a:ea typeface="+mj-ea"/>
                      </a:endParaRPr>
                    </a:p>
                  </a:txBody>
                  <a:tcPr/>
                </a:tc>
              </a:tr>
              <a:tr h="370840">
                <a:tc>
                  <a:txBody>
                    <a:bodyPr/>
                    <a:lstStyle/>
                    <a:p>
                      <a:pPr algn="ctr"/>
                      <a:r>
                        <a:rPr kumimoji="1" lang="en-US" altLang="ja-JP" sz="2000" dirty="0" smtClean="0">
                          <a:latin typeface="+mj-ea"/>
                          <a:ea typeface="+mj-ea"/>
                        </a:rPr>
                        <a:t>⑤</a:t>
                      </a:r>
                      <a:endParaRPr kumimoji="1" lang="ja-JP" altLang="en-US" sz="2000" dirty="0">
                        <a:latin typeface="+mj-ea"/>
                        <a:ea typeface="+mj-ea"/>
                      </a:endParaRPr>
                    </a:p>
                  </a:txBody>
                  <a:tcPr/>
                </a:tc>
                <a:tc>
                  <a:txBody>
                    <a:bodyPr/>
                    <a:lstStyle/>
                    <a:p>
                      <a:r>
                        <a:rPr kumimoji="1" lang="en-US" altLang="ja-JP" sz="2000" dirty="0" smtClean="0">
                          <a:latin typeface="+mj-ea"/>
                          <a:ea typeface="+mj-ea"/>
                        </a:rPr>
                        <a:t>A,B,D,E</a:t>
                      </a:r>
                      <a:endParaRPr kumimoji="1" lang="ja-JP" altLang="en-US" sz="2000" dirty="0">
                        <a:latin typeface="+mj-ea"/>
                        <a:ea typeface="+mj-ea"/>
                      </a:endParaRPr>
                    </a:p>
                  </a:txBody>
                  <a:tcPr/>
                </a:tc>
                <a:tc>
                  <a:txBody>
                    <a:bodyPr/>
                    <a:lstStyle/>
                    <a:p>
                      <a:r>
                        <a:rPr kumimoji="1" lang="en-US" altLang="ja-JP" sz="2000" dirty="0" smtClean="0">
                          <a:latin typeface="+mj-ea"/>
                          <a:ea typeface="+mj-ea"/>
                        </a:rPr>
                        <a:t>4</a:t>
                      </a:r>
                      <a:endParaRPr kumimoji="1" lang="ja-JP" altLang="en-US" sz="2000" dirty="0">
                        <a:latin typeface="+mj-ea"/>
                        <a:ea typeface="+mj-ea"/>
                      </a:endParaRPr>
                    </a:p>
                  </a:txBody>
                  <a:tcPr/>
                </a:tc>
              </a:tr>
            </a:tbl>
          </a:graphicData>
        </a:graphic>
      </p:graphicFrame>
      <p:sp>
        <p:nvSpPr>
          <p:cNvPr id="8" name="テキスト ボックス 7"/>
          <p:cNvSpPr txBox="1"/>
          <p:nvPr/>
        </p:nvSpPr>
        <p:spPr>
          <a:xfrm>
            <a:off x="4434305" y="1527180"/>
            <a:ext cx="4237790" cy="1569660"/>
          </a:xfrm>
          <a:prstGeom prst="rect">
            <a:avLst/>
          </a:prstGeom>
          <a:noFill/>
        </p:spPr>
        <p:txBody>
          <a:bodyPr wrap="square" rtlCol="0">
            <a:spAutoFit/>
          </a:bodyPr>
          <a:lstStyle/>
          <a:p>
            <a:r>
              <a:rPr lang="en-US" altLang="ja-JP" sz="2400" dirty="0">
                <a:latin typeface="HGP創英角ｺﾞｼｯｸUB"/>
                <a:ea typeface="HGP創英角ｺﾞｼｯｸUB"/>
                <a:cs typeface="HGP創英角ｺﾞｼｯｸUB"/>
              </a:rPr>
              <a:t>1</a:t>
            </a:r>
            <a:r>
              <a:rPr lang="en-US" altLang="ja-JP" sz="2400" dirty="0" smtClean="0">
                <a:latin typeface="HGP創英角ｺﾞｼｯｸUB"/>
                <a:ea typeface="HGP創英角ｺﾞｼｯｸUB"/>
                <a:cs typeface="HGP創英角ｺﾞｼｯｸUB"/>
              </a:rPr>
              <a:t>〜</a:t>
            </a:r>
            <a:r>
              <a:rPr lang="en-US" altLang="ja-JP" sz="2400" dirty="0">
                <a:latin typeface="HGP創英角ｺﾞｼｯｸUB"/>
                <a:ea typeface="HGP創英角ｺﾞｼｯｸUB"/>
                <a:cs typeface="HGP創英角ｺﾞｼｯｸUB"/>
              </a:rPr>
              <a:t>5</a:t>
            </a:r>
            <a:r>
              <a:rPr lang="ja-JP" altLang="en-US" sz="2400" dirty="0" smtClean="0">
                <a:latin typeface="HGP創英角ｺﾞｼｯｸUB"/>
                <a:ea typeface="HGP創英角ｺﾞｼｯｸUB"/>
                <a:cs typeface="HGP創英角ｺﾞｼｯｸUB"/>
              </a:rPr>
              <a:t>の極大クリークから、できるだけ多くの節点をカバーするようなクリークを選ぶ。ただし、クリークの総コストが</a:t>
            </a:r>
            <a:r>
              <a:rPr lang="en-US" altLang="ja-JP" sz="2400" dirty="0" err="1" smtClean="0">
                <a:latin typeface="HGP創英角ｺﾞｼｯｸUB"/>
                <a:ea typeface="HGP創英角ｺﾞｼｯｸUB"/>
                <a:cs typeface="HGP創英角ｺﾞｼｯｸUB"/>
              </a:rPr>
              <a:t>κ</a:t>
            </a:r>
            <a:r>
              <a:rPr lang="ja-JP" altLang="en-US" sz="2400" dirty="0" smtClean="0">
                <a:latin typeface="HGP創英角ｺﾞｼｯｸUB"/>
                <a:ea typeface="HGP創英角ｺﾞｼｯｸUB"/>
                <a:cs typeface="HGP創英角ｺﾞｼｯｸUB"/>
              </a:rPr>
              <a:t>以下とする。</a:t>
            </a:r>
            <a:endParaRPr lang="en-US" altLang="ja-JP" sz="2400" dirty="0">
              <a:latin typeface="HGP創英角ｺﾞｼｯｸUB"/>
              <a:ea typeface="HGP創英角ｺﾞｼｯｸUB"/>
              <a:cs typeface="HGP創英角ｺﾞｼｯｸUB"/>
            </a:endParaRPr>
          </a:p>
        </p:txBody>
      </p:sp>
      <p:sp>
        <p:nvSpPr>
          <p:cNvPr id="23" name="スライド番号プレースホルダー 6"/>
          <p:cNvSpPr>
            <a:spLocks noGrp="1"/>
          </p:cNvSpPr>
          <p:nvPr>
            <p:ph type="sldNum" sz="quarter" idx="12"/>
          </p:nvPr>
        </p:nvSpPr>
        <p:spPr>
          <a:xfrm>
            <a:off x="6553200" y="6356350"/>
            <a:ext cx="2133600" cy="365125"/>
          </a:xfrm>
        </p:spPr>
        <p:txBody>
          <a:bodyPr/>
          <a:lstStyle/>
          <a:p>
            <a:fld id="{EBA20473-C36F-42E8-AE0D-256CF2C95878}" type="slidenum">
              <a:rPr kumimoji="1" lang="ja-JP" altLang="en-US" smtClean="0"/>
              <a:pPr/>
              <a:t>23</a:t>
            </a:fld>
            <a:endParaRPr kumimoji="1" lang="ja-JP" altLang="en-US"/>
          </a:p>
        </p:txBody>
      </p:sp>
      <p:sp>
        <p:nvSpPr>
          <p:cNvPr id="10" name="テキスト ボックス 9"/>
          <p:cNvSpPr txBox="1"/>
          <p:nvPr/>
        </p:nvSpPr>
        <p:spPr>
          <a:xfrm>
            <a:off x="2093467" y="4068471"/>
            <a:ext cx="422111" cy="584776"/>
          </a:xfrm>
          <a:prstGeom prst="rect">
            <a:avLst/>
          </a:prstGeom>
          <a:noFill/>
        </p:spPr>
        <p:txBody>
          <a:bodyPr wrap="none" rtlCol="0">
            <a:spAutoFit/>
          </a:bodyPr>
          <a:lstStyle/>
          <a:p>
            <a:r>
              <a:rPr kumimoji="1" lang="en-US" altLang="ja-JP" sz="3200" dirty="0" smtClean="0"/>
              <a:t>A</a:t>
            </a:r>
            <a:endParaRPr kumimoji="1" lang="ja-JP" altLang="en-US" sz="3200" dirty="0"/>
          </a:p>
        </p:txBody>
      </p:sp>
      <p:sp>
        <p:nvSpPr>
          <p:cNvPr id="12" name="テキスト ボックス 11"/>
          <p:cNvSpPr txBox="1"/>
          <p:nvPr/>
        </p:nvSpPr>
        <p:spPr>
          <a:xfrm>
            <a:off x="2928637" y="4220871"/>
            <a:ext cx="422111" cy="584776"/>
          </a:xfrm>
          <a:prstGeom prst="rect">
            <a:avLst/>
          </a:prstGeom>
          <a:noFill/>
        </p:spPr>
        <p:txBody>
          <a:bodyPr wrap="none" rtlCol="0">
            <a:spAutoFit/>
          </a:bodyPr>
          <a:lstStyle/>
          <a:p>
            <a:r>
              <a:rPr kumimoji="1" lang="en-US" altLang="ja-JP" sz="3200" dirty="0" smtClean="0"/>
              <a:t>B</a:t>
            </a:r>
            <a:endParaRPr kumimoji="1" lang="ja-JP" altLang="en-US" sz="3200" dirty="0"/>
          </a:p>
        </p:txBody>
      </p:sp>
      <p:sp>
        <p:nvSpPr>
          <p:cNvPr id="13" name="テキスト ボックス 12"/>
          <p:cNvSpPr txBox="1"/>
          <p:nvPr/>
        </p:nvSpPr>
        <p:spPr>
          <a:xfrm>
            <a:off x="2507288" y="4805647"/>
            <a:ext cx="373219" cy="584776"/>
          </a:xfrm>
          <a:prstGeom prst="rect">
            <a:avLst/>
          </a:prstGeom>
          <a:noFill/>
        </p:spPr>
        <p:txBody>
          <a:bodyPr wrap="none" rtlCol="0">
            <a:spAutoFit/>
          </a:bodyPr>
          <a:lstStyle/>
          <a:p>
            <a:r>
              <a:rPr kumimoji="1" lang="en-US" altLang="ja-JP" sz="3200" dirty="0" smtClean="0"/>
              <a:t>F</a:t>
            </a:r>
            <a:endParaRPr kumimoji="1" lang="ja-JP" altLang="en-US" sz="3200" dirty="0"/>
          </a:p>
        </p:txBody>
      </p:sp>
      <p:sp>
        <p:nvSpPr>
          <p:cNvPr id="14" name="テキスト ボックス 13"/>
          <p:cNvSpPr txBox="1"/>
          <p:nvPr/>
        </p:nvSpPr>
        <p:spPr>
          <a:xfrm>
            <a:off x="3294176" y="4969671"/>
            <a:ext cx="437139" cy="584776"/>
          </a:xfrm>
          <a:prstGeom prst="rect">
            <a:avLst/>
          </a:prstGeom>
          <a:noFill/>
        </p:spPr>
        <p:txBody>
          <a:bodyPr wrap="none" rtlCol="0">
            <a:spAutoFit/>
          </a:bodyPr>
          <a:lstStyle/>
          <a:p>
            <a:r>
              <a:rPr kumimoji="1" lang="en-US" altLang="ja-JP" sz="3200" dirty="0" smtClean="0"/>
              <a:t>D</a:t>
            </a:r>
            <a:endParaRPr kumimoji="1" lang="ja-JP" altLang="en-US" sz="3200" dirty="0"/>
          </a:p>
        </p:txBody>
      </p:sp>
      <p:sp>
        <p:nvSpPr>
          <p:cNvPr id="15" name="テキスト ボックス 14"/>
          <p:cNvSpPr txBox="1"/>
          <p:nvPr/>
        </p:nvSpPr>
        <p:spPr>
          <a:xfrm>
            <a:off x="2507288" y="5573743"/>
            <a:ext cx="385041" cy="584776"/>
          </a:xfrm>
          <a:prstGeom prst="rect">
            <a:avLst/>
          </a:prstGeom>
          <a:noFill/>
        </p:spPr>
        <p:txBody>
          <a:bodyPr wrap="none" rtlCol="0">
            <a:spAutoFit/>
          </a:bodyPr>
          <a:lstStyle/>
          <a:p>
            <a:r>
              <a:rPr kumimoji="1" lang="en-US" altLang="ja-JP" sz="3200" dirty="0" smtClean="0"/>
              <a:t>E</a:t>
            </a:r>
            <a:endParaRPr kumimoji="1" lang="ja-JP" altLang="en-US" sz="3200" dirty="0"/>
          </a:p>
        </p:txBody>
      </p:sp>
      <p:sp>
        <p:nvSpPr>
          <p:cNvPr id="16" name="テキスト ボックス 15"/>
          <p:cNvSpPr txBox="1"/>
          <p:nvPr/>
        </p:nvSpPr>
        <p:spPr>
          <a:xfrm>
            <a:off x="1708426" y="4988967"/>
            <a:ext cx="403476" cy="584776"/>
          </a:xfrm>
          <a:prstGeom prst="rect">
            <a:avLst/>
          </a:prstGeom>
          <a:noFill/>
        </p:spPr>
        <p:txBody>
          <a:bodyPr wrap="none" rtlCol="0">
            <a:spAutoFit/>
          </a:bodyPr>
          <a:lstStyle/>
          <a:p>
            <a:r>
              <a:rPr kumimoji="1" lang="en-US" altLang="ja-JP" sz="3200" dirty="0" smtClean="0"/>
              <a:t>C</a:t>
            </a:r>
            <a:endParaRPr kumimoji="1" lang="ja-JP" altLang="en-US" sz="3200" dirty="0"/>
          </a:p>
        </p:txBody>
      </p:sp>
      <p:sp>
        <p:nvSpPr>
          <p:cNvPr id="17" name="円/楕円 16"/>
          <p:cNvSpPr/>
          <p:nvPr/>
        </p:nvSpPr>
        <p:spPr>
          <a:xfrm rot="4318090">
            <a:off x="5187140" y="4151771"/>
            <a:ext cx="2390350" cy="1674391"/>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1945448" y="3922671"/>
            <a:ext cx="1556938" cy="1467752"/>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586904" y="3949438"/>
            <a:ext cx="422111" cy="584776"/>
          </a:xfrm>
          <a:prstGeom prst="rect">
            <a:avLst/>
          </a:prstGeom>
          <a:noFill/>
        </p:spPr>
        <p:txBody>
          <a:bodyPr wrap="none" rtlCol="0">
            <a:spAutoFit/>
          </a:bodyPr>
          <a:lstStyle/>
          <a:p>
            <a:r>
              <a:rPr kumimoji="1" lang="en-US" altLang="ja-JP" sz="3200" dirty="0" smtClean="0"/>
              <a:t>A</a:t>
            </a:r>
            <a:endParaRPr kumimoji="1" lang="ja-JP" altLang="en-US" sz="3200" dirty="0"/>
          </a:p>
        </p:txBody>
      </p:sp>
      <p:sp>
        <p:nvSpPr>
          <p:cNvPr id="20" name="テキスト ボックス 19"/>
          <p:cNvSpPr txBox="1"/>
          <p:nvPr/>
        </p:nvSpPr>
        <p:spPr>
          <a:xfrm>
            <a:off x="6422074" y="4101838"/>
            <a:ext cx="422111" cy="584776"/>
          </a:xfrm>
          <a:prstGeom prst="rect">
            <a:avLst/>
          </a:prstGeom>
          <a:noFill/>
        </p:spPr>
        <p:txBody>
          <a:bodyPr wrap="none" rtlCol="0">
            <a:spAutoFit/>
          </a:bodyPr>
          <a:lstStyle/>
          <a:p>
            <a:r>
              <a:rPr kumimoji="1" lang="en-US" altLang="ja-JP" sz="3200" dirty="0" smtClean="0"/>
              <a:t>B</a:t>
            </a:r>
            <a:endParaRPr kumimoji="1" lang="ja-JP" altLang="en-US" sz="3200" dirty="0"/>
          </a:p>
        </p:txBody>
      </p:sp>
      <p:sp>
        <p:nvSpPr>
          <p:cNvPr id="21" name="テキスト ボックス 20"/>
          <p:cNvSpPr txBox="1"/>
          <p:nvPr/>
        </p:nvSpPr>
        <p:spPr>
          <a:xfrm>
            <a:off x="6000725" y="4686614"/>
            <a:ext cx="373219" cy="584776"/>
          </a:xfrm>
          <a:prstGeom prst="rect">
            <a:avLst/>
          </a:prstGeom>
          <a:noFill/>
        </p:spPr>
        <p:txBody>
          <a:bodyPr wrap="none" rtlCol="0">
            <a:spAutoFit/>
          </a:bodyPr>
          <a:lstStyle/>
          <a:p>
            <a:r>
              <a:rPr kumimoji="1" lang="en-US" altLang="ja-JP" sz="3200" dirty="0" smtClean="0"/>
              <a:t>F</a:t>
            </a:r>
            <a:endParaRPr kumimoji="1" lang="ja-JP" altLang="en-US" sz="3200" dirty="0"/>
          </a:p>
        </p:txBody>
      </p:sp>
      <p:sp>
        <p:nvSpPr>
          <p:cNvPr id="22" name="テキスト ボックス 21"/>
          <p:cNvSpPr txBox="1"/>
          <p:nvPr/>
        </p:nvSpPr>
        <p:spPr>
          <a:xfrm>
            <a:off x="6787613" y="4850638"/>
            <a:ext cx="437139" cy="584776"/>
          </a:xfrm>
          <a:prstGeom prst="rect">
            <a:avLst/>
          </a:prstGeom>
          <a:noFill/>
        </p:spPr>
        <p:txBody>
          <a:bodyPr wrap="none" rtlCol="0">
            <a:spAutoFit/>
          </a:bodyPr>
          <a:lstStyle/>
          <a:p>
            <a:r>
              <a:rPr kumimoji="1" lang="en-US" altLang="ja-JP" sz="3200" dirty="0" smtClean="0"/>
              <a:t>D</a:t>
            </a:r>
            <a:endParaRPr kumimoji="1" lang="ja-JP" altLang="en-US" sz="3200" dirty="0"/>
          </a:p>
        </p:txBody>
      </p:sp>
      <p:sp>
        <p:nvSpPr>
          <p:cNvPr id="24" name="テキスト ボックス 23"/>
          <p:cNvSpPr txBox="1"/>
          <p:nvPr/>
        </p:nvSpPr>
        <p:spPr>
          <a:xfrm>
            <a:off x="6000725" y="5454710"/>
            <a:ext cx="385041" cy="584776"/>
          </a:xfrm>
          <a:prstGeom prst="rect">
            <a:avLst/>
          </a:prstGeom>
          <a:noFill/>
        </p:spPr>
        <p:txBody>
          <a:bodyPr wrap="none" rtlCol="0">
            <a:spAutoFit/>
          </a:bodyPr>
          <a:lstStyle/>
          <a:p>
            <a:r>
              <a:rPr kumimoji="1" lang="en-US" altLang="ja-JP" sz="3200" dirty="0" smtClean="0"/>
              <a:t>E</a:t>
            </a:r>
            <a:endParaRPr kumimoji="1" lang="ja-JP" altLang="en-US" sz="3200" dirty="0"/>
          </a:p>
        </p:txBody>
      </p:sp>
      <p:sp>
        <p:nvSpPr>
          <p:cNvPr id="25" name="テキスト ボックス 24"/>
          <p:cNvSpPr txBox="1"/>
          <p:nvPr/>
        </p:nvSpPr>
        <p:spPr>
          <a:xfrm>
            <a:off x="5201863" y="4869934"/>
            <a:ext cx="403476" cy="584776"/>
          </a:xfrm>
          <a:prstGeom prst="rect">
            <a:avLst/>
          </a:prstGeom>
          <a:noFill/>
        </p:spPr>
        <p:txBody>
          <a:bodyPr wrap="none" rtlCol="0">
            <a:spAutoFit/>
          </a:bodyPr>
          <a:lstStyle/>
          <a:p>
            <a:r>
              <a:rPr kumimoji="1" lang="en-US" altLang="ja-JP" sz="3200" dirty="0" smtClean="0"/>
              <a:t>C</a:t>
            </a:r>
            <a:endParaRPr kumimoji="1" lang="ja-JP" altLang="en-US" sz="3200" dirty="0"/>
          </a:p>
        </p:txBody>
      </p:sp>
      <p:sp>
        <p:nvSpPr>
          <p:cNvPr id="26" name="円/楕円 25"/>
          <p:cNvSpPr/>
          <p:nvPr/>
        </p:nvSpPr>
        <p:spPr>
          <a:xfrm>
            <a:off x="2340248" y="4781611"/>
            <a:ext cx="1391067" cy="1505272"/>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456770" y="3750476"/>
            <a:ext cx="415498" cy="369332"/>
          </a:xfrm>
          <a:prstGeom prst="rect">
            <a:avLst/>
          </a:prstGeom>
          <a:solidFill>
            <a:srgbClr val="FFFFFF"/>
          </a:solidFill>
        </p:spPr>
        <p:txBody>
          <a:bodyPr wrap="none">
            <a:spAutoFit/>
          </a:bodyPr>
          <a:lstStyle/>
          <a:p>
            <a:pPr algn="ctr"/>
            <a:r>
              <a:rPr lang="en-US" altLang="ja-JP" dirty="0">
                <a:latin typeface="+mj-ea"/>
              </a:rPr>
              <a:t>①</a:t>
            </a:r>
            <a:endParaRPr lang="ja-JP" altLang="en-US" dirty="0">
              <a:latin typeface="+mj-ea"/>
            </a:endParaRPr>
          </a:p>
        </p:txBody>
      </p:sp>
      <p:sp>
        <p:nvSpPr>
          <p:cNvPr id="28" name="正方形/長方形 27"/>
          <p:cNvSpPr/>
          <p:nvPr/>
        </p:nvSpPr>
        <p:spPr>
          <a:xfrm>
            <a:off x="3364404" y="5838726"/>
            <a:ext cx="415498" cy="369332"/>
          </a:xfrm>
          <a:prstGeom prst="rect">
            <a:avLst/>
          </a:prstGeom>
          <a:solidFill>
            <a:srgbClr val="FFFFFF"/>
          </a:solidFill>
        </p:spPr>
        <p:txBody>
          <a:bodyPr wrap="none">
            <a:spAutoFit/>
          </a:bodyPr>
          <a:lstStyle/>
          <a:p>
            <a:pPr algn="ctr"/>
            <a:r>
              <a:rPr lang="en-US" altLang="ja-JP" dirty="0" smtClean="0">
                <a:latin typeface="+mj-ea"/>
              </a:rPr>
              <a:t>②</a:t>
            </a:r>
            <a:endParaRPr lang="ja-JP" altLang="en-US" dirty="0">
              <a:latin typeface="+mj-ea"/>
            </a:endParaRPr>
          </a:p>
        </p:txBody>
      </p:sp>
      <p:sp>
        <p:nvSpPr>
          <p:cNvPr id="31" name="正方形/長方形 30"/>
          <p:cNvSpPr/>
          <p:nvPr/>
        </p:nvSpPr>
        <p:spPr>
          <a:xfrm>
            <a:off x="5991629" y="3602674"/>
            <a:ext cx="415498" cy="369332"/>
          </a:xfrm>
          <a:prstGeom prst="rect">
            <a:avLst/>
          </a:prstGeom>
          <a:solidFill>
            <a:srgbClr val="FFFFFF"/>
          </a:solidFill>
        </p:spPr>
        <p:txBody>
          <a:bodyPr wrap="none">
            <a:spAutoFit/>
          </a:bodyPr>
          <a:lstStyle/>
          <a:p>
            <a:pPr algn="ctr"/>
            <a:r>
              <a:rPr lang="en-US" altLang="ja-JP" dirty="0" smtClean="0">
                <a:latin typeface="+mj-ea"/>
              </a:rPr>
              <a:t>⑤</a:t>
            </a:r>
            <a:endParaRPr lang="ja-JP" altLang="en-US" dirty="0">
              <a:latin typeface="+mj-ea"/>
            </a:endParaRPr>
          </a:p>
        </p:txBody>
      </p:sp>
      <p:sp>
        <p:nvSpPr>
          <p:cNvPr id="3" name="テキスト ボックス 2"/>
          <p:cNvSpPr txBox="1"/>
          <p:nvPr/>
        </p:nvSpPr>
        <p:spPr>
          <a:xfrm>
            <a:off x="2026680" y="6286883"/>
            <a:ext cx="1420656" cy="369332"/>
          </a:xfrm>
          <a:prstGeom prst="rect">
            <a:avLst/>
          </a:prstGeom>
          <a:noFill/>
        </p:spPr>
        <p:txBody>
          <a:bodyPr wrap="none" rtlCol="0">
            <a:spAutoFit/>
          </a:bodyPr>
          <a:lstStyle/>
          <a:p>
            <a:r>
              <a:rPr lang="en-US" altLang="en-US" dirty="0" smtClean="0"/>
              <a:t>コスト</a:t>
            </a:r>
            <a:r>
              <a:rPr kumimoji="1" lang="ja-JP" altLang="en-US" dirty="0" smtClean="0"/>
              <a:t>合計：</a:t>
            </a:r>
            <a:r>
              <a:rPr lang="en-US" altLang="ja-JP" dirty="0"/>
              <a:t>2</a:t>
            </a:r>
            <a:endParaRPr kumimoji="1" lang="ja-JP" altLang="en-US" dirty="0"/>
          </a:p>
        </p:txBody>
      </p:sp>
      <p:sp>
        <p:nvSpPr>
          <p:cNvPr id="32" name="テキスト ボックス 31"/>
          <p:cNvSpPr txBox="1"/>
          <p:nvPr/>
        </p:nvSpPr>
        <p:spPr>
          <a:xfrm>
            <a:off x="5646999" y="6266585"/>
            <a:ext cx="1420656" cy="369332"/>
          </a:xfrm>
          <a:prstGeom prst="rect">
            <a:avLst/>
          </a:prstGeom>
          <a:noFill/>
        </p:spPr>
        <p:txBody>
          <a:bodyPr wrap="none" rtlCol="0">
            <a:spAutoFit/>
          </a:bodyPr>
          <a:lstStyle/>
          <a:p>
            <a:r>
              <a:rPr lang="ja-JP" altLang="en-US" dirty="0" smtClean="0"/>
              <a:t>コスト</a:t>
            </a:r>
            <a:r>
              <a:rPr kumimoji="1" lang="ja-JP" altLang="en-US" dirty="0" smtClean="0"/>
              <a:t>合計：</a:t>
            </a:r>
            <a:r>
              <a:rPr lang="en-US" altLang="ja-JP" dirty="0" smtClean="0"/>
              <a:t>4</a:t>
            </a:r>
            <a:endParaRPr kumimoji="1" lang="ja-JP" altLang="en-US" dirty="0"/>
          </a:p>
        </p:txBody>
      </p:sp>
    </p:spTree>
    <p:extLst>
      <p:ext uri="{BB962C8B-B14F-4D97-AF65-F5344CB8AC3E}">
        <p14:creationId xmlns:p14="http://schemas.microsoft.com/office/powerpoint/2010/main" val="117228658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t>実験の概要</a:t>
            </a:r>
            <a:endParaRPr kumimoji="1" lang="ja-JP" altLang="en-US" sz="3200" dirty="0"/>
          </a:p>
        </p:txBody>
      </p:sp>
      <p:sp>
        <p:nvSpPr>
          <p:cNvPr id="3" name="コンテンツ プレースホルダー 2"/>
          <p:cNvSpPr>
            <a:spLocks noGrp="1"/>
          </p:cNvSpPr>
          <p:nvPr>
            <p:ph idx="1"/>
          </p:nvPr>
        </p:nvSpPr>
        <p:spPr>
          <a:xfrm>
            <a:off x="542424" y="1250334"/>
            <a:ext cx="8229600" cy="4857079"/>
          </a:xfrm>
        </p:spPr>
        <p:txBody>
          <a:bodyPr>
            <a:normAutofit fontScale="92500" lnSpcReduction="10000"/>
          </a:bodyPr>
          <a:lstStyle/>
          <a:p>
            <a:r>
              <a:rPr lang="en-US" altLang="en-US" dirty="0" smtClean="0"/>
              <a:t>TV </a:t>
            </a:r>
            <a:r>
              <a:rPr lang="ja-JP" altLang="en-US" dirty="0" smtClean="0"/>
              <a:t>アニメーション番組</a:t>
            </a:r>
            <a:r>
              <a:rPr lang="en-US" altLang="ja-JP" dirty="0" smtClean="0"/>
              <a:t> 『</a:t>
            </a:r>
            <a:r>
              <a:rPr lang="ja-JP" altLang="en-US" dirty="0" smtClean="0"/>
              <a:t>宇宙兄弟</a:t>
            </a:r>
            <a:r>
              <a:rPr lang="en-US" altLang="ja-JP" dirty="0" smtClean="0"/>
              <a:t>』</a:t>
            </a:r>
            <a:br>
              <a:rPr lang="en-US" altLang="ja-JP" dirty="0" smtClean="0"/>
            </a:br>
            <a:r>
              <a:rPr lang="ja-JP" altLang="en-US" dirty="0" smtClean="0"/>
              <a:t>うち</a:t>
            </a:r>
            <a:r>
              <a:rPr lang="ja-JP" altLang="en-US" dirty="0" smtClean="0"/>
              <a:t>、第</a:t>
            </a:r>
            <a:r>
              <a:rPr lang="en-US" altLang="ja-JP" dirty="0" smtClean="0"/>
              <a:t> </a:t>
            </a:r>
            <a:r>
              <a:rPr lang="en-US" altLang="ja-JP" dirty="0" smtClean="0"/>
              <a:t>31</a:t>
            </a:r>
            <a:r>
              <a:rPr lang="en-US" altLang="ja-JP" dirty="0" smtClean="0"/>
              <a:t>〜40</a:t>
            </a:r>
            <a:r>
              <a:rPr lang="en-US" altLang="ja-JP" dirty="0" smtClean="0"/>
              <a:t> </a:t>
            </a:r>
            <a:r>
              <a:rPr lang="ja-JP" altLang="en-US" dirty="0" smtClean="0"/>
              <a:t>話</a:t>
            </a:r>
            <a:r>
              <a:rPr lang="ja-JP" altLang="en-US" dirty="0" smtClean="0"/>
              <a:t>を対象に分析を実施</a:t>
            </a:r>
            <a:r>
              <a:rPr lang="en-US" altLang="ja-JP" dirty="0" smtClean="0"/>
              <a:t/>
            </a:r>
            <a:br>
              <a:rPr lang="en-US" altLang="ja-JP" dirty="0" smtClean="0"/>
            </a:br>
            <a:r>
              <a:rPr lang="ja-JP" altLang="en-US" dirty="0" smtClean="0"/>
              <a:t>１話あたり</a:t>
            </a:r>
            <a:r>
              <a:rPr lang="ja-JP" altLang="en-US" dirty="0" smtClean="0"/>
              <a:t>約</a:t>
            </a:r>
            <a:r>
              <a:rPr lang="en-US" altLang="ja-JP" dirty="0" smtClean="0"/>
              <a:t> </a:t>
            </a:r>
            <a:r>
              <a:rPr lang="en-US" altLang="ja-JP" dirty="0" smtClean="0"/>
              <a:t>1,400 </a:t>
            </a:r>
            <a:r>
              <a:rPr lang="ja-JP" altLang="en-US" dirty="0" smtClean="0"/>
              <a:t>ツイート</a:t>
            </a:r>
            <a:endParaRPr lang="en-US" altLang="ja-JP" dirty="0" smtClean="0"/>
          </a:p>
          <a:p>
            <a:r>
              <a:rPr lang="ja-JP" altLang="en-US" dirty="0" smtClean="0"/>
              <a:t>評価基準：精度</a:t>
            </a:r>
            <a:r>
              <a:rPr lang="en-US" altLang="ja-JP" dirty="0" smtClean="0"/>
              <a:t>(precision)</a:t>
            </a:r>
            <a:r>
              <a:rPr lang="ja-JP" altLang="en-US" dirty="0" smtClean="0"/>
              <a:t>と再現率</a:t>
            </a:r>
            <a:r>
              <a:rPr lang="en-US" altLang="ja-JP" dirty="0" smtClean="0"/>
              <a:t>(recall)</a:t>
            </a:r>
          </a:p>
          <a:p>
            <a:pPr lvl="1"/>
            <a:r>
              <a:rPr lang="ja-JP" altLang="en-US" dirty="0" smtClean="0"/>
              <a:t>精度：要約として選ばれた単語クラスタにマッチする全ツイートのうち、バースト時のツイートの割合</a:t>
            </a:r>
            <a:endParaRPr lang="en-US" altLang="ja-JP" dirty="0" smtClean="0"/>
          </a:p>
          <a:p>
            <a:pPr lvl="1"/>
            <a:r>
              <a:rPr lang="ja-JP" altLang="en-US" dirty="0" smtClean="0"/>
              <a:t>再現率：要約として選ばれた単語クラスタで全バーストツイートのどの程度の割合がマッチしたか</a:t>
            </a:r>
            <a:endParaRPr lang="en-US" altLang="ja-JP" dirty="0" smtClean="0"/>
          </a:p>
          <a:p>
            <a:r>
              <a:rPr lang="ja-JP" altLang="en-US" dirty="0" smtClean="0"/>
              <a:t>内容の評価：さほど厳密な評価はしていない</a:t>
            </a:r>
            <a:endParaRPr lang="en-US" altLang="ja-JP" dirty="0" smtClean="0"/>
          </a:p>
          <a:p>
            <a:pPr lvl="1"/>
            <a:r>
              <a:rPr lang="ja-JP" altLang="en-US" dirty="0" smtClean="0"/>
              <a:t>選ばれたクラスタの提示</a:t>
            </a:r>
            <a:endParaRPr lang="en-US" altLang="ja-JP" dirty="0" smtClean="0"/>
          </a:p>
          <a:p>
            <a:pPr lvl="1"/>
            <a:r>
              <a:rPr lang="ja-JP" altLang="en-US" dirty="0" smtClean="0"/>
              <a:t>提示されたクラスタを見て内容が推測できるか</a:t>
            </a:r>
            <a:endParaRPr lang="en-US" altLang="ja-JP" dirty="0" smtClean="0"/>
          </a:p>
        </p:txBody>
      </p:sp>
      <p:sp>
        <p:nvSpPr>
          <p:cNvPr id="4" name="スライド番号プレースホルダー 3"/>
          <p:cNvSpPr>
            <a:spLocks noGrp="1"/>
          </p:cNvSpPr>
          <p:nvPr>
            <p:ph type="sldNum" sz="quarter" idx="12"/>
          </p:nvPr>
        </p:nvSpPr>
        <p:spPr/>
        <p:txBody>
          <a:bodyPr/>
          <a:lstStyle/>
          <a:p>
            <a:fld id="{0CFEC368-1D7A-4F81-ABF6-AE0E36BAF64C}" type="slidenum">
              <a:rPr lang="en-US" smtClean="0"/>
              <a:pPr/>
              <a:t>24</a:t>
            </a:fld>
            <a:endParaRPr lang="en-US"/>
          </a:p>
        </p:txBody>
      </p:sp>
    </p:spTree>
    <p:extLst>
      <p:ext uri="{BB962C8B-B14F-4D97-AF65-F5344CB8AC3E}">
        <p14:creationId xmlns:p14="http://schemas.microsoft.com/office/powerpoint/2010/main" val="10875964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00873"/>
          </a:xfrm>
        </p:spPr>
        <p:txBody>
          <a:bodyPr>
            <a:normAutofit/>
          </a:bodyPr>
          <a:lstStyle/>
          <a:p>
            <a:r>
              <a:rPr kumimoji="1" lang="ja-JP" altLang="en-US" dirty="0" smtClean="0"/>
              <a:t>結果</a:t>
            </a:r>
            <a:r>
              <a:rPr kumimoji="1" lang="en-US" altLang="ja-JP" dirty="0" smtClean="0"/>
              <a:t>(1)</a:t>
            </a:r>
            <a:r>
              <a:rPr kumimoji="1" lang="ja-JP" altLang="en-US" dirty="0" smtClean="0"/>
              <a:t>：</a:t>
            </a:r>
            <a:r>
              <a:rPr kumimoji="1" lang="en-US" altLang="ja-JP" dirty="0" smtClean="0"/>
              <a:t> 31</a:t>
            </a:r>
            <a:r>
              <a:rPr kumimoji="1" lang="ja-JP" altLang="en-US" dirty="0" smtClean="0"/>
              <a:t>話の結果</a:t>
            </a:r>
            <a:endParaRPr kumimoji="1" lang="ja-JP" altLang="en-US" dirty="0"/>
          </a:p>
        </p:txBody>
      </p:sp>
      <p:pic>
        <p:nvPicPr>
          <p:cNvPr id="4" name="図 3"/>
          <p:cNvPicPr>
            <a:picLocks noChangeAspect="1"/>
          </p:cNvPicPr>
          <p:nvPr/>
        </p:nvPicPr>
        <p:blipFill>
          <a:blip r:embed="rId2"/>
          <a:stretch>
            <a:fillRect/>
          </a:stretch>
        </p:blipFill>
        <p:spPr>
          <a:xfrm>
            <a:off x="457200" y="1417638"/>
            <a:ext cx="5568286" cy="3404812"/>
          </a:xfrm>
          <a:prstGeom prst="rect">
            <a:avLst/>
          </a:prstGeom>
        </p:spPr>
      </p:pic>
      <p:sp>
        <p:nvSpPr>
          <p:cNvPr id="5" name="正方形/長方形 4"/>
          <p:cNvSpPr/>
          <p:nvPr/>
        </p:nvSpPr>
        <p:spPr>
          <a:xfrm>
            <a:off x="4376526" y="5384062"/>
            <a:ext cx="4351130"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ja-JP" sz="1600" dirty="0">
                <a:latin typeface="ヒラギノ角ゴ Pro W3"/>
                <a:ea typeface="ヒラギノ角ゴ Pro W3"/>
                <a:cs typeface="ヒラギノ角ゴ Pro W3"/>
              </a:rPr>
              <a:t>{</a:t>
            </a:r>
            <a:r>
              <a:rPr lang="ja-JP" altLang="en-US" sz="1600" dirty="0">
                <a:latin typeface="ヒラギノ角ゴ Pro W3"/>
                <a:ea typeface="ヒラギノ角ゴ Pro W3"/>
                <a:cs typeface="ヒラギノ角ゴ Pro W3"/>
              </a:rPr>
              <a:t>あずあず</a:t>
            </a:r>
            <a:r>
              <a:rPr lang="en-US" altLang="ja-JP" sz="1600" dirty="0">
                <a:latin typeface="ヒラギノ角ゴ Pro W3"/>
                <a:ea typeface="ヒラギノ角ゴ Pro W3"/>
                <a:cs typeface="ヒラギノ角ゴ Pro W3"/>
              </a:rPr>
              <a:t>}, {</a:t>
            </a:r>
            <a:r>
              <a:rPr lang="ja-JP" altLang="en-US" sz="1600" dirty="0">
                <a:latin typeface="ヒラギノ角ゴ Pro W3"/>
                <a:ea typeface="ヒラギノ角ゴ Pro W3"/>
                <a:cs typeface="ヒラギノ角ゴ Pro W3"/>
              </a:rPr>
              <a:t>自転 公転 出勤 頭 ば</a:t>
            </a:r>
            <a:r>
              <a:rPr lang="en-US" altLang="ja-JP" sz="1600" dirty="0">
                <a:latin typeface="ヒラギノ角ゴ Pro W3"/>
                <a:ea typeface="ヒラギノ角ゴ Pro W3"/>
                <a:cs typeface="ヒラギノ角ゴ Pro W3"/>
              </a:rPr>
              <a:t>}, {</a:t>
            </a:r>
            <a:r>
              <a:rPr lang="ja-JP" altLang="en-US" sz="1600" dirty="0">
                <a:latin typeface="ヒラギノ角ゴ Pro W3"/>
                <a:ea typeface="ヒラギノ角ゴ Pro W3"/>
                <a:cs typeface="ヒラギノ角ゴ Pro W3"/>
              </a:rPr>
              <a:t>公転 自転</a:t>
            </a:r>
            <a:r>
              <a:rPr lang="en-US" altLang="ja-JP" sz="1600" dirty="0">
                <a:latin typeface="ヒラギノ角ゴ Pro W3"/>
                <a:ea typeface="ヒラギノ角ゴ Pro W3"/>
                <a:cs typeface="ヒラギノ角ゴ Pro W3"/>
              </a:rPr>
              <a:t>}, {</a:t>
            </a:r>
            <a:r>
              <a:rPr lang="ja-JP" altLang="en-US" sz="1600" dirty="0">
                <a:latin typeface="ヒラギノ角ゴ Pro W3"/>
                <a:ea typeface="ヒラギノ角ゴ Pro W3"/>
                <a:cs typeface="ヒラギノ角ゴ Pro W3"/>
              </a:rPr>
              <a:t>人生 コントロール 効く</a:t>
            </a:r>
            <a:r>
              <a:rPr lang="en-US" altLang="ja-JP" sz="1600" dirty="0">
                <a:latin typeface="ヒラギノ角ゴ Pro W3"/>
                <a:ea typeface="ヒラギノ角ゴ Pro W3"/>
                <a:cs typeface="ヒラギノ角ゴ Pro W3"/>
              </a:rPr>
              <a:t>}, {</a:t>
            </a:r>
            <a:r>
              <a:rPr lang="ja-JP" altLang="en-US" sz="1600" dirty="0">
                <a:latin typeface="ヒラギノ角ゴ Pro W3"/>
                <a:ea typeface="ヒラギノ角ゴ Pro W3"/>
                <a:cs typeface="ヒラギノ角ゴ Pro W3"/>
              </a:rPr>
              <a:t>シド 流れる</a:t>
            </a:r>
            <a:r>
              <a:rPr lang="en-US" altLang="ja-JP" sz="1600" dirty="0">
                <a:latin typeface="ヒラギノ角ゴ Pro W3"/>
                <a:ea typeface="ヒラギノ角ゴ Pro W3"/>
                <a:cs typeface="ヒラギノ角ゴ Pro W3"/>
              </a:rPr>
              <a:t>}, {</a:t>
            </a:r>
            <a:r>
              <a:rPr lang="ja-JP" altLang="en-US" sz="1600" dirty="0">
                <a:latin typeface="ヒラギノ角ゴ Pro W3"/>
                <a:ea typeface="ヒラギノ角ゴ Pro W3"/>
                <a:cs typeface="ヒラギノ角ゴ Pro W3"/>
              </a:rPr>
              <a:t>月面 着陸</a:t>
            </a:r>
            <a:r>
              <a:rPr lang="en-US" altLang="ja-JP" sz="1600" dirty="0">
                <a:latin typeface="ヒラギノ角ゴ Pro W3"/>
                <a:ea typeface="ヒラギノ角ゴ Pro W3"/>
                <a:cs typeface="ヒラギノ角ゴ Pro W3"/>
              </a:rPr>
              <a:t>}, {</a:t>
            </a:r>
            <a:r>
              <a:rPr lang="ja-JP" altLang="en-US" sz="1600" dirty="0">
                <a:latin typeface="ヒラギノ角ゴ Pro W3"/>
                <a:ea typeface="ヒラギノ角ゴ Pro W3"/>
                <a:cs typeface="ヒラギノ角ゴ Pro W3"/>
              </a:rPr>
              <a:t>ず 誕生日</a:t>
            </a:r>
            <a:r>
              <a:rPr lang="en-US" altLang="ja-JP" sz="1600" dirty="0">
                <a:latin typeface="ヒラギノ角ゴ Pro W3"/>
                <a:ea typeface="ヒラギノ角ゴ Pro W3"/>
                <a:cs typeface="ヒラギノ角ゴ Pro W3"/>
              </a:rPr>
              <a:t>}, {</a:t>
            </a:r>
            <a:r>
              <a:rPr lang="ja-JP" altLang="en-US" sz="1600" dirty="0">
                <a:latin typeface="ヒラギノ角ゴ Pro W3"/>
                <a:ea typeface="ヒラギノ角ゴ Pro W3"/>
                <a:cs typeface="ヒラギノ角ゴ Pro W3"/>
              </a:rPr>
              <a:t>はじ</a:t>
            </a:r>
            <a:r>
              <a:rPr lang="en-US" altLang="ja-JP" sz="1600" dirty="0">
                <a:latin typeface="ヒラギノ角ゴ Pro W3"/>
                <a:ea typeface="ヒラギノ角ゴ Pro W3"/>
                <a:cs typeface="ヒラギノ角ゴ Pro W3"/>
              </a:rPr>
              <a:t>}, {</a:t>
            </a:r>
            <a:r>
              <a:rPr lang="ja-JP" altLang="en-US" sz="1600" dirty="0">
                <a:latin typeface="ヒラギノ角ゴ Pro W3"/>
                <a:ea typeface="ヒラギノ角ゴ Pro W3"/>
                <a:cs typeface="ヒラギノ角ゴ Pro W3"/>
              </a:rPr>
              <a:t>色 ムッタ</a:t>
            </a:r>
            <a:r>
              <a:rPr lang="en-US" altLang="ja-JP" sz="1600" dirty="0">
                <a:latin typeface="ヒラギノ角ゴ Pro W3"/>
                <a:ea typeface="ヒラギノ角ゴ Pro W3"/>
                <a:cs typeface="ヒラギノ角ゴ Pro W3"/>
              </a:rPr>
              <a:t>}, {</a:t>
            </a:r>
            <a:r>
              <a:rPr lang="ja-JP" altLang="en-US" sz="1600" dirty="0">
                <a:latin typeface="ヒラギノ角ゴ Pro W3"/>
                <a:ea typeface="ヒラギノ角ゴ Pro W3"/>
                <a:cs typeface="ヒラギノ角ゴ Pro W3"/>
              </a:rPr>
              <a:t>孤独だ</a:t>
            </a:r>
            <a:r>
              <a:rPr lang="en-US" altLang="ja-JP" sz="1600" dirty="0">
                <a:latin typeface="ヒラギノ角ゴ Pro W3"/>
                <a:ea typeface="ヒラギノ角ゴ Pro W3"/>
                <a:cs typeface="ヒラギノ角ゴ Pro W3"/>
              </a:rPr>
              <a:t>}, {</a:t>
            </a:r>
            <a:r>
              <a:rPr lang="ja-JP" altLang="en-US" sz="1600" dirty="0">
                <a:latin typeface="ヒラギノ角ゴ Pro W3"/>
                <a:ea typeface="ヒラギノ角ゴ Pro W3"/>
                <a:cs typeface="ヒラギノ角ゴ Pro W3"/>
              </a:rPr>
              <a:t>ムッ</a:t>
            </a:r>
            <a:r>
              <a:rPr lang="en-US" altLang="ja-JP" sz="1600" dirty="0">
                <a:latin typeface="ヒラギノ角ゴ Pro W3"/>
                <a:ea typeface="ヒラギノ角ゴ Pro W3"/>
                <a:cs typeface="ヒラギノ角ゴ Pro W3"/>
              </a:rPr>
              <a:t>}, {</a:t>
            </a:r>
            <a:r>
              <a:rPr lang="ja-JP" altLang="en-US" sz="1600" dirty="0">
                <a:latin typeface="ヒラギノ角ゴ Pro W3"/>
                <a:ea typeface="ヒラギノ角ゴ Pro W3"/>
                <a:cs typeface="ヒラギノ角ゴ Pro W3"/>
              </a:rPr>
              <a:t>出勤 頭 ちょっと</a:t>
            </a:r>
            <a:r>
              <a:rPr lang="en-US" altLang="ja-JP" sz="1600" dirty="0">
                <a:latin typeface="ヒラギノ角ゴ Pro W3"/>
                <a:ea typeface="ヒラギノ角ゴ Pro W3"/>
                <a:cs typeface="ヒラギノ角ゴ Pro W3"/>
              </a:rPr>
              <a:t>}, {</a:t>
            </a:r>
            <a:r>
              <a:rPr lang="ja-JP" altLang="en-US" sz="1600" dirty="0">
                <a:latin typeface="ヒラギノ角ゴ Pro W3"/>
                <a:ea typeface="ヒラギノ角ゴ Pro W3"/>
                <a:cs typeface="ヒラギノ角ゴ Pro W3"/>
              </a:rPr>
              <a:t>泣く</a:t>
            </a:r>
            <a:r>
              <a:rPr lang="en-US" altLang="ja-JP" sz="1600" dirty="0">
                <a:latin typeface="ヒラギノ角ゴ Pro W3"/>
                <a:ea typeface="ヒラギノ角ゴ Pro W3"/>
                <a:cs typeface="ヒラギノ角ゴ Pro W3"/>
              </a:rPr>
              <a:t>}, {</a:t>
            </a:r>
            <a:r>
              <a:rPr lang="ja-JP" altLang="en-US" sz="1600" dirty="0">
                <a:latin typeface="ヒラギノ角ゴ Pro W3"/>
                <a:ea typeface="ヒラギノ角ゴ Pro W3"/>
                <a:cs typeface="ヒラギノ角ゴ Pro W3"/>
              </a:rPr>
              <a:t>聞ける</a:t>
            </a:r>
            <a:r>
              <a:rPr lang="en-US" altLang="ja-JP" sz="1600" dirty="0">
                <a:latin typeface="ヒラギノ角ゴ Pro W3"/>
                <a:ea typeface="ヒラギノ角ゴ Pro W3"/>
                <a:cs typeface="ヒラギノ角ゴ Pro W3"/>
              </a:rPr>
              <a:t>}, {</a:t>
            </a:r>
            <a:r>
              <a:rPr lang="ja-JP" altLang="en-US" sz="1600" dirty="0">
                <a:latin typeface="ヒラギノ角ゴ Pro W3"/>
                <a:ea typeface="ヒラギノ角ゴ Pro W3"/>
                <a:cs typeface="ヒラギノ角ゴ Pro W3"/>
              </a:rPr>
              <a:t>言う さん</a:t>
            </a:r>
            <a:r>
              <a:rPr lang="en-US" altLang="ja-JP" sz="1600" dirty="0">
                <a:latin typeface="ヒラギノ角ゴ Pro W3"/>
                <a:ea typeface="ヒラギノ角ゴ Pro W3"/>
                <a:cs typeface="ヒラギノ角ゴ Pro W3"/>
              </a:rPr>
              <a:t>}, {</a:t>
            </a:r>
            <a:r>
              <a:rPr lang="ja-JP" altLang="en-US" sz="1600" dirty="0">
                <a:latin typeface="ヒラギノ角ゴ Pro W3"/>
                <a:ea typeface="ヒラギノ角ゴ Pro W3"/>
                <a:cs typeface="ヒラギノ角ゴ Pro W3"/>
              </a:rPr>
              <a:t>遊ぶ</a:t>
            </a:r>
            <a:r>
              <a:rPr lang="en-US" altLang="ja-JP" sz="1600" dirty="0">
                <a:latin typeface="ヒラギノ角ゴ Pro W3"/>
                <a:ea typeface="ヒラギノ角ゴ Pro W3"/>
                <a:cs typeface="ヒラギノ角ゴ Pro W3"/>
              </a:rPr>
              <a:t>}</a:t>
            </a:r>
            <a:r>
              <a:rPr lang="ja-JP" altLang="en-US" sz="1600" dirty="0">
                <a:latin typeface="ヒラギノ角ゴ Pro W3"/>
                <a:ea typeface="ヒラギノ角ゴ Pro W3"/>
                <a:cs typeface="ヒラギノ角ゴ Pro W3"/>
              </a:rPr>
              <a:t>．</a:t>
            </a:r>
          </a:p>
        </p:txBody>
      </p:sp>
      <p:sp>
        <p:nvSpPr>
          <p:cNvPr id="6" name="テキスト ボックス 5"/>
          <p:cNvSpPr txBox="1"/>
          <p:nvPr/>
        </p:nvSpPr>
        <p:spPr>
          <a:xfrm>
            <a:off x="4348138" y="5013135"/>
            <a:ext cx="2924899" cy="369332"/>
          </a:xfrm>
          <a:prstGeom prst="rect">
            <a:avLst/>
          </a:prstGeom>
          <a:noFill/>
        </p:spPr>
        <p:txBody>
          <a:bodyPr wrap="none" rtlCol="0">
            <a:spAutoFit/>
          </a:bodyPr>
          <a:lstStyle/>
          <a:p>
            <a:r>
              <a:rPr kumimoji="1" lang="ja-JP" altLang="en-US" dirty="0" smtClean="0"/>
              <a:t>選択された代表的なクラスタ</a:t>
            </a:r>
            <a:endParaRPr kumimoji="1" lang="ja-JP" altLang="en-US" dirty="0"/>
          </a:p>
        </p:txBody>
      </p:sp>
      <p:sp>
        <p:nvSpPr>
          <p:cNvPr id="7" name="線吹き出し 2 (枠付き) 6"/>
          <p:cNvSpPr/>
          <p:nvPr/>
        </p:nvSpPr>
        <p:spPr>
          <a:xfrm>
            <a:off x="6470858" y="1995526"/>
            <a:ext cx="1956767" cy="725646"/>
          </a:xfrm>
          <a:prstGeom prst="borderCallout2">
            <a:avLst>
              <a:gd name="adj1" fmla="val 18750"/>
              <a:gd name="adj2" fmla="val -8333"/>
              <a:gd name="adj3" fmla="val 18750"/>
              <a:gd name="adj4" fmla="val -16667"/>
              <a:gd name="adj5" fmla="val -54812"/>
              <a:gd name="adj6" fmla="val -59911"/>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dirty="0" smtClean="0"/>
              <a:t>バーストと識別されたツイート</a:t>
            </a:r>
            <a:endParaRPr kumimoji="1" lang="ja-JP" altLang="en-US" dirty="0"/>
          </a:p>
        </p:txBody>
      </p:sp>
      <p:sp>
        <p:nvSpPr>
          <p:cNvPr id="8" name="正方形/長方形 7"/>
          <p:cNvSpPr/>
          <p:nvPr/>
        </p:nvSpPr>
        <p:spPr>
          <a:xfrm>
            <a:off x="443707" y="5013135"/>
            <a:ext cx="3541590"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dirty="0"/>
              <a:t>空と人生の一番の違いを知っているか</a:t>
            </a:r>
            <a:r>
              <a:rPr lang="ja-JP" altLang="en-US" dirty="0" smtClean="0"/>
              <a:t>？「</a:t>
            </a:r>
            <a:r>
              <a:rPr lang="ja-JP" altLang="en-US" dirty="0"/>
              <a:t>空」は誰のもんでもない 「人生」は自分の</a:t>
            </a:r>
            <a:r>
              <a:rPr lang="ja-JP" altLang="en-US" dirty="0" smtClean="0"/>
              <a:t>もんだ</a:t>
            </a:r>
            <a:r>
              <a:rPr lang="ja-JP" altLang="en-US" dirty="0" smtClean="0"/>
              <a:t>。人生</a:t>
            </a:r>
            <a:r>
              <a:rPr lang="ja-JP" altLang="en-US" dirty="0"/>
              <a:t>は コントロールが</a:t>
            </a:r>
            <a:r>
              <a:rPr lang="ja-JP" altLang="en-US" dirty="0" smtClean="0"/>
              <a:t>効く。</a:t>
            </a:r>
            <a:endParaRPr lang="ja-JP" altLang="en-US" dirty="0"/>
          </a:p>
        </p:txBody>
      </p:sp>
      <p:cxnSp>
        <p:nvCxnSpPr>
          <p:cNvPr id="10" name="直線コネクタ 9"/>
          <p:cNvCxnSpPr>
            <a:stCxn id="8" idx="3"/>
          </p:cNvCxnSpPr>
          <p:nvPr/>
        </p:nvCxnSpPr>
        <p:spPr>
          <a:xfrm>
            <a:off x="3985297" y="5613300"/>
            <a:ext cx="933028" cy="165950"/>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6746184" y="3213574"/>
            <a:ext cx="1401834" cy="92333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dirty="0" smtClean="0"/>
              <a:t>精度：</a:t>
            </a:r>
            <a:r>
              <a:rPr lang="en-US" altLang="ja-JP" dirty="0" smtClean="0"/>
              <a:t>0.91</a:t>
            </a:r>
          </a:p>
          <a:p>
            <a:r>
              <a:rPr kumimoji="1" lang="ja-JP" altLang="en-US" dirty="0" smtClean="0"/>
              <a:t>再現率：</a:t>
            </a:r>
            <a:r>
              <a:rPr kumimoji="1" lang="en-US" altLang="ja-JP" dirty="0" smtClean="0"/>
              <a:t>0.36</a:t>
            </a:r>
          </a:p>
          <a:p>
            <a:r>
              <a:rPr lang="en-US" altLang="ja-JP" dirty="0" smtClean="0"/>
              <a:t>F</a:t>
            </a:r>
            <a:r>
              <a:rPr lang="ja-JP" altLang="en-US" dirty="0" smtClean="0"/>
              <a:t>値：</a:t>
            </a:r>
            <a:r>
              <a:rPr lang="en-US" altLang="ja-JP" dirty="0" smtClean="0"/>
              <a:t>0.52</a:t>
            </a:r>
            <a:endParaRPr kumimoji="1" lang="ja-JP" altLang="en-US" dirty="0"/>
          </a:p>
        </p:txBody>
      </p:sp>
      <p:sp>
        <p:nvSpPr>
          <p:cNvPr id="15" name="スライド番号プレースホルダー 14"/>
          <p:cNvSpPr>
            <a:spLocks noGrp="1"/>
          </p:cNvSpPr>
          <p:nvPr>
            <p:ph type="sldNum" sz="quarter" idx="12"/>
          </p:nvPr>
        </p:nvSpPr>
        <p:spPr/>
        <p:txBody>
          <a:bodyPr/>
          <a:lstStyle/>
          <a:p>
            <a:fld id="{7BDB4897-9E2B-AC43-956E-6ECBEBE7729C}" type="slidenum">
              <a:rPr kumimoji="1" lang="ja-JP" altLang="en-US" smtClean="0"/>
              <a:t>25</a:t>
            </a:fld>
            <a:endParaRPr kumimoji="1" lang="ja-JP" altLang="en-US"/>
          </a:p>
        </p:txBody>
      </p:sp>
    </p:spTree>
    <p:extLst>
      <p:ext uri="{BB962C8B-B14F-4D97-AF65-F5344CB8AC3E}">
        <p14:creationId xmlns:p14="http://schemas.microsoft.com/office/powerpoint/2010/main" val="3499470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マイクロクラスタリングの</a:t>
            </a:r>
            <a:r>
              <a:rPr kumimoji="1" lang="ja-JP" altLang="en-US" dirty="0" smtClean="0"/>
              <a:t>効果</a:t>
            </a:r>
            <a:r>
              <a:rPr kumimoji="1" lang="en-US" altLang="ja-JP" dirty="0" smtClean="0"/>
              <a:t/>
            </a:r>
            <a:br>
              <a:rPr kumimoji="1" lang="en-US" altLang="ja-JP" dirty="0" smtClean="0"/>
            </a:br>
            <a:r>
              <a:rPr kumimoji="1" lang="ja-JP" altLang="en-US" dirty="0" smtClean="0"/>
              <a:t>を確認するために</a:t>
            </a:r>
            <a:endParaRPr kumimoji="1" lang="ja-JP" altLang="en-US" dirty="0"/>
          </a:p>
        </p:txBody>
      </p:sp>
      <p:sp>
        <p:nvSpPr>
          <p:cNvPr id="3" name="コンテンツ プレースホルダー 2"/>
          <p:cNvSpPr>
            <a:spLocks noGrp="1"/>
          </p:cNvSpPr>
          <p:nvPr>
            <p:ph idx="1"/>
          </p:nvPr>
        </p:nvSpPr>
        <p:spPr>
          <a:xfrm>
            <a:off x="457200" y="2196266"/>
            <a:ext cx="8229600" cy="3925134"/>
          </a:xfrm>
        </p:spPr>
        <p:txBody>
          <a:bodyPr>
            <a:normAutofit lnSpcReduction="10000"/>
          </a:bodyPr>
          <a:lstStyle/>
          <a:p>
            <a:r>
              <a:rPr kumimoji="1" lang="ja-JP" altLang="en-US" dirty="0" smtClean="0"/>
              <a:t>単語のクラスタリングのみを他の手法に入れ替えて実験してみる。</a:t>
            </a:r>
            <a:endParaRPr kumimoji="1" lang="en-US" altLang="ja-JP" dirty="0" smtClean="0"/>
          </a:p>
          <a:p>
            <a:pPr lvl="1"/>
            <a:r>
              <a:rPr lang="en-US" altLang="ja-JP" dirty="0" smtClean="0"/>
              <a:t>1) </a:t>
            </a:r>
            <a:r>
              <a:rPr lang="ja-JP" altLang="en-US" dirty="0" smtClean="0"/>
              <a:t>データ研磨なしにクリークを列挙</a:t>
            </a:r>
            <a:r>
              <a:rPr lang="ja-JP" altLang="en-US" dirty="0" smtClean="0"/>
              <a:t>する</a:t>
            </a:r>
            <a:endParaRPr lang="en-US" altLang="ja-JP" dirty="0" smtClean="0"/>
          </a:p>
          <a:p>
            <a:pPr lvl="2"/>
            <a:r>
              <a:rPr lang="ja-JP" altLang="en-US" dirty="0" smtClean="0"/>
              <a:t>小さなクリークが多く列挙される</a:t>
            </a:r>
            <a:endParaRPr lang="en-US" altLang="ja-JP" dirty="0" smtClean="0"/>
          </a:p>
          <a:p>
            <a:pPr lvl="1"/>
            <a:r>
              <a:rPr kumimoji="1" lang="en-US" altLang="ja-JP" dirty="0" smtClean="0"/>
              <a:t>2) </a:t>
            </a:r>
            <a:r>
              <a:rPr kumimoji="1" lang="ja-JP" altLang="en-US" dirty="0" smtClean="0"/>
              <a:t>グラフ</a:t>
            </a:r>
            <a:r>
              <a:rPr kumimoji="1" lang="ja-JP" altLang="en-US" dirty="0" smtClean="0"/>
              <a:t>分割</a:t>
            </a:r>
            <a:endParaRPr kumimoji="1" lang="en-US" altLang="ja-JP" dirty="0" smtClean="0"/>
          </a:p>
          <a:p>
            <a:pPr lvl="2"/>
            <a:r>
              <a:rPr lang="ja-JP" altLang="en-US" dirty="0" smtClean="0"/>
              <a:t>節点数は均一で辺のカットを最小化するようにグラフを</a:t>
            </a:r>
            <a:r>
              <a:rPr lang="en-US" altLang="ja-JP" dirty="0" smtClean="0"/>
              <a:t>n</a:t>
            </a:r>
            <a:r>
              <a:rPr lang="ja-JP" altLang="en-US" dirty="0" smtClean="0"/>
              <a:t>分割する</a:t>
            </a:r>
            <a:endParaRPr lang="en-US" altLang="ja-JP" dirty="0" smtClean="0"/>
          </a:p>
          <a:p>
            <a:pPr lvl="2"/>
            <a:r>
              <a:rPr lang="ja-JP" altLang="en-US" dirty="0" smtClean="0"/>
              <a:t>平均節点数が</a:t>
            </a:r>
            <a:r>
              <a:rPr lang="en-US" altLang="ja-JP" dirty="0" smtClean="0"/>
              <a:t>2〜12</a:t>
            </a:r>
            <a:r>
              <a:rPr lang="ja-JP" altLang="en-US" dirty="0" smtClean="0"/>
              <a:t>になるように分割数を動かして多数のクラスタを構築</a:t>
            </a:r>
            <a:endParaRPr kumimoji="1" lang="ja-JP" altLang="en-US" dirty="0"/>
          </a:p>
        </p:txBody>
      </p:sp>
      <p:sp>
        <p:nvSpPr>
          <p:cNvPr id="4" name="スライド番号プレースホルダー 3"/>
          <p:cNvSpPr>
            <a:spLocks noGrp="1"/>
          </p:cNvSpPr>
          <p:nvPr>
            <p:ph type="sldNum" sz="quarter" idx="12"/>
          </p:nvPr>
        </p:nvSpPr>
        <p:spPr/>
        <p:txBody>
          <a:bodyPr/>
          <a:lstStyle/>
          <a:p>
            <a:fld id="{7BDB4897-9E2B-AC43-956E-6ECBEBE7729C}" type="slidenum">
              <a:rPr kumimoji="1" lang="ja-JP" altLang="en-US" smtClean="0"/>
              <a:t>26</a:t>
            </a:fld>
            <a:endParaRPr kumimoji="1" lang="ja-JP" altLang="en-US"/>
          </a:p>
        </p:txBody>
      </p:sp>
    </p:spTree>
    <p:extLst>
      <p:ext uri="{BB962C8B-B14F-4D97-AF65-F5344CB8AC3E}">
        <p14:creationId xmlns:p14="http://schemas.microsoft.com/office/powerpoint/2010/main" val="1872441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90562"/>
          </a:xfrm>
        </p:spPr>
        <p:txBody>
          <a:bodyPr>
            <a:normAutofit fontScale="90000"/>
          </a:bodyPr>
          <a:lstStyle/>
          <a:p>
            <a:r>
              <a:rPr kumimoji="1" lang="en-US" altLang="ja-JP" dirty="0" smtClean="0"/>
              <a:t>31</a:t>
            </a:r>
            <a:r>
              <a:rPr kumimoji="1" lang="en-US" altLang="ja-JP" dirty="0" smtClean="0"/>
              <a:t>〜40</a:t>
            </a:r>
            <a:r>
              <a:rPr kumimoji="1" lang="ja-JP" altLang="en-US" dirty="0" smtClean="0"/>
              <a:t>話の成績一覧</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885624975"/>
              </p:ext>
            </p:extLst>
          </p:nvPr>
        </p:nvGraphicFramePr>
        <p:xfrm>
          <a:off x="457200" y="1252538"/>
          <a:ext cx="4900704" cy="4993639"/>
        </p:xfrm>
        <a:graphic>
          <a:graphicData uri="http://schemas.openxmlformats.org/drawingml/2006/table">
            <a:tbl>
              <a:tblPr firstRow="1" bandRow="1">
                <a:tableStyleId>{2D5ABB26-0587-4C30-8999-92F81FD0307C}</a:tableStyleId>
              </a:tblPr>
              <a:tblGrid>
                <a:gridCol w="414606"/>
                <a:gridCol w="704038"/>
                <a:gridCol w="704038"/>
                <a:gridCol w="990260"/>
                <a:gridCol w="1043881"/>
                <a:gridCol w="1043881"/>
              </a:tblGrid>
              <a:tr h="370840">
                <a:tc rowSpan="2">
                  <a:txBody>
                    <a:bodyPr/>
                    <a:lstStyle/>
                    <a:p>
                      <a:pPr algn="ctr"/>
                      <a:r>
                        <a:rPr kumimoji="1" lang="ja-JP" altLang="en-US" dirty="0" smtClean="0"/>
                        <a:t>話</a:t>
                      </a:r>
                      <a:endParaRPr kumimoji="1" lang="ja-JP" altLang="en-US" dirty="0"/>
                    </a:p>
                  </a:txBody>
                  <a:tcPr anchor="ctr" anchorCtr="1">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gridSpan="3">
                  <a:txBody>
                    <a:bodyPr/>
                    <a:lstStyle/>
                    <a:p>
                      <a:pPr algn="ctr"/>
                      <a:r>
                        <a:rPr kumimoji="1" lang="ja-JP" altLang="en-US" dirty="0" smtClean="0"/>
                        <a:t>データ研磨ありクリーク</a:t>
                      </a:r>
                      <a:endParaRPr kumimoji="1" lang="ja-JP" altLang="en-US"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hMerge="1">
                  <a:txBody>
                    <a:bodyPr/>
                    <a:lstStyle/>
                    <a:p>
                      <a:endParaRPr kumimoji="1" lang="ja-JP" altLang="en-US" dirty="0"/>
                    </a:p>
                  </a:txBody>
                  <a:tcPr>
                    <a:lnT w="12700" cap="flat" cmpd="sng" algn="ctr">
                      <a:noFill/>
                      <a:prstDash val="solid"/>
                      <a:round/>
                      <a:headEnd type="none" w="med" len="med"/>
                      <a:tailEnd type="none" w="med" len="med"/>
                    </a:lnT>
                  </a:tcPr>
                </a:tc>
                <a:tc hMerge="1">
                  <a:txBody>
                    <a:bodyPr/>
                    <a:lstStyle/>
                    <a:p>
                      <a:endParaRPr kumimoji="1" lang="ja-JP" altLang="en-US" dirty="0"/>
                    </a:p>
                  </a:txBody>
                  <a:tcPr>
                    <a:lnT w="12700" cap="flat" cmpd="sng" algn="ctr">
                      <a:noFill/>
                      <a:prstDash val="solid"/>
                      <a:round/>
                      <a:headEnd type="none" w="med" len="med"/>
                      <a:tailEnd type="none" w="med" len="med"/>
                    </a:lnT>
                  </a:tcPr>
                </a:tc>
                <a:tc>
                  <a:txBody>
                    <a:bodyPr/>
                    <a:lstStyle/>
                    <a:p>
                      <a:pPr algn="ctr"/>
                      <a:r>
                        <a:rPr kumimoji="1" lang="ja-JP" altLang="en-US" dirty="0" smtClean="0"/>
                        <a:t>データ研磨なしクリーク</a:t>
                      </a:r>
                      <a:endParaRPr kumimoji="1" lang="ja-JP" altLang="en-US"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algn="ctr"/>
                      <a:r>
                        <a:rPr kumimoji="1" lang="ja-JP" altLang="en-US" dirty="0" smtClean="0"/>
                        <a:t>グラフ分割クラスタ</a:t>
                      </a:r>
                      <a:endParaRPr kumimoji="1" lang="ja-JP" altLang="en-US"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r>
              <a:tr h="370840">
                <a:tc vMerge="1">
                  <a:txBody>
                    <a:bodyPr/>
                    <a:lstStyle/>
                    <a:p>
                      <a:pPr algn="ctr"/>
                      <a:endParaRPr kumimoji="1" lang="ja-JP" altLang="en-US"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B w="19050" cap="flat" cmpd="sng" algn="ctr">
                      <a:solidFill>
                        <a:scrgbClr r="0" g="0" b="0"/>
                      </a:solidFill>
                      <a:prstDash val="solid"/>
                      <a:round/>
                      <a:headEnd type="none" w="med" len="med"/>
                      <a:tailEnd type="none" w="med" len="med"/>
                    </a:lnB>
                  </a:tcPr>
                </a:tc>
                <a:tc>
                  <a:txBody>
                    <a:bodyPr/>
                    <a:lstStyle/>
                    <a:p>
                      <a:pPr algn="ctr"/>
                      <a:r>
                        <a:rPr kumimoji="1" lang="ja-JP" altLang="en-US" dirty="0" smtClean="0"/>
                        <a:t>精度</a:t>
                      </a:r>
                      <a:endParaRPr kumimoji="1" lang="ja-JP" altLang="en-US"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kumimoji="1" lang="ja-JP" altLang="en-US" dirty="0" smtClean="0"/>
                        <a:t>再現</a:t>
                      </a:r>
                      <a:endParaRPr kumimoji="1" lang="ja-JP" altLang="en-US" dirty="0"/>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kumimoji="1" lang="en-US" altLang="ja-JP" dirty="0" smtClean="0"/>
                        <a:t>F</a:t>
                      </a:r>
                      <a:r>
                        <a:rPr kumimoji="1" lang="ja-JP" altLang="en-US" dirty="0" smtClean="0"/>
                        <a:t>値</a:t>
                      </a:r>
                      <a:endParaRPr kumimoji="1" lang="ja-JP" altLang="en-US" dirty="0"/>
                    </a:p>
                  </a:txBody>
                  <a:tcPr>
                    <a:lnL w="3810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dirty="0" smtClean="0"/>
                        <a:t>F</a:t>
                      </a:r>
                      <a:r>
                        <a:rPr kumimoji="1" lang="ja-JP" altLang="en-US" dirty="0" smtClean="0"/>
                        <a:t>値</a:t>
                      </a: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dirty="0" smtClean="0"/>
                        <a:t>F</a:t>
                      </a:r>
                      <a:r>
                        <a:rPr kumimoji="1" lang="ja-JP" altLang="en-US" dirty="0" smtClean="0"/>
                        <a:t>値</a:t>
                      </a:r>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r>
              <a:tr h="370840">
                <a:tc>
                  <a:txBody>
                    <a:bodyPr/>
                    <a:lstStyle/>
                    <a:p>
                      <a:pPr algn="ctr"/>
                      <a:r>
                        <a:rPr kumimoji="1" lang="en-US" altLang="ja-JP" dirty="0" smtClean="0"/>
                        <a:t>31</a:t>
                      </a:r>
                      <a:endParaRPr kumimoji="1" lang="ja-JP" altLang="en-US"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tcPr>
                </a:tc>
                <a:tc>
                  <a:txBody>
                    <a:bodyPr/>
                    <a:lstStyle/>
                    <a:p>
                      <a:pPr algn="ctr"/>
                      <a:r>
                        <a:rPr kumimoji="1" lang="en-US" altLang="ja-JP" dirty="0" smtClean="0"/>
                        <a:t>0.913</a:t>
                      </a:r>
                      <a:endParaRPr kumimoji="1" lang="ja-JP" altLang="en-US"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tcPr>
                </a:tc>
                <a:tc>
                  <a:txBody>
                    <a:bodyPr/>
                    <a:lstStyle/>
                    <a:p>
                      <a:pPr algn="ctr"/>
                      <a:r>
                        <a:rPr kumimoji="1" lang="en-US" altLang="ja-JP" dirty="0" smtClean="0"/>
                        <a:t>0.358</a:t>
                      </a:r>
                      <a:endParaRPr kumimoji="1" lang="ja-JP" altLang="en-US" dirty="0"/>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tcPr>
                </a:tc>
                <a:tc>
                  <a:txBody>
                    <a:bodyPr/>
                    <a:lstStyle/>
                    <a:p>
                      <a:pPr algn="ctr"/>
                      <a:r>
                        <a:rPr kumimoji="1" lang="en-US" altLang="ja-JP" b="1" dirty="0" smtClean="0"/>
                        <a:t>0.515</a:t>
                      </a:r>
                      <a:endParaRPr kumimoji="1" lang="ja-JP" altLang="en-US" b="1" dirty="0"/>
                    </a:p>
                  </a:txBody>
                  <a:tcPr>
                    <a:lnL w="3810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tcPr>
                </a:tc>
                <a:tc>
                  <a:txBody>
                    <a:bodyPr/>
                    <a:lstStyle/>
                    <a:p>
                      <a:pPr algn="ctr"/>
                      <a:r>
                        <a:rPr kumimoji="1" lang="en-US" altLang="ja-JP" dirty="0" smtClean="0"/>
                        <a:t>0.513</a:t>
                      </a:r>
                      <a:endParaRPr kumimoji="1" lang="ja-JP" altLang="en-US"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tcPr>
                </a:tc>
                <a:tc>
                  <a:txBody>
                    <a:bodyPr/>
                    <a:lstStyle/>
                    <a:p>
                      <a:pPr algn="ctr"/>
                      <a:r>
                        <a:rPr kumimoji="1" lang="en-US" altLang="ja-JP" dirty="0" smtClean="0"/>
                        <a:t>0.584</a:t>
                      </a:r>
                      <a:endParaRPr kumimoji="1" lang="ja-JP" altLang="en-US" dirty="0"/>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solidFill>
                      <a:srgbClr val="FFFF00"/>
                    </a:solidFill>
                  </a:tcPr>
                </a:tc>
              </a:tr>
              <a:tr h="370840">
                <a:tc>
                  <a:txBody>
                    <a:bodyPr/>
                    <a:lstStyle/>
                    <a:p>
                      <a:pPr algn="ctr"/>
                      <a:r>
                        <a:rPr kumimoji="1" lang="en-US" altLang="ja-JP" dirty="0" smtClean="0"/>
                        <a:t>32</a:t>
                      </a:r>
                      <a:endParaRPr kumimoji="1" lang="ja-JP" altLang="en-US"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ctr"/>
                      <a:r>
                        <a:rPr kumimoji="1" lang="en-US" altLang="ja-JP" dirty="0" smtClean="0"/>
                        <a:t>0.830</a:t>
                      </a:r>
                      <a:endParaRPr kumimoji="1" lang="ja-JP" altLang="en-US"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ctr"/>
                      <a:r>
                        <a:rPr kumimoji="1" lang="en-US" altLang="ja-JP" dirty="0" smtClean="0"/>
                        <a:t>0.194</a:t>
                      </a:r>
                      <a:endParaRPr kumimoji="1" lang="ja-JP" altLang="en-US" dirty="0"/>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ctr"/>
                      <a:r>
                        <a:rPr kumimoji="1" lang="en-US" altLang="ja-JP" dirty="0" smtClean="0"/>
                        <a:t>0.</a:t>
                      </a:r>
                      <a:r>
                        <a:rPr kumimoji="1" lang="en-US" altLang="ja-JP" dirty="0" smtClean="0"/>
                        <a:t>314</a:t>
                      </a:r>
                      <a:endParaRPr kumimoji="1" lang="ja-JP" altLang="en-US" dirty="0"/>
                    </a:p>
                  </a:txBody>
                  <a:tcPr>
                    <a:lnL w="3810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ctr"/>
                      <a:r>
                        <a:rPr kumimoji="1" lang="en-US" altLang="ja-JP" b="1" dirty="0" smtClean="0"/>
                        <a:t>0.</a:t>
                      </a:r>
                      <a:r>
                        <a:rPr kumimoji="1" lang="en-US" altLang="ja-JP" b="1" dirty="0" smtClean="0"/>
                        <a:t>336</a:t>
                      </a:r>
                      <a:endParaRPr kumimoji="1" lang="ja-JP" altLang="en-US" b="1"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ctr"/>
                      <a:r>
                        <a:rPr kumimoji="1" lang="en-US" altLang="ja-JP" dirty="0" smtClean="0"/>
                        <a:t>0.</a:t>
                      </a:r>
                      <a:r>
                        <a:rPr kumimoji="1" lang="en-US" altLang="ja-JP" dirty="0" smtClean="0"/>
                        <a:t>387</a:t>
                      </a:r>
                      <a:endParaRPr kumimoji="1" lang="ja-JP" altLang="en-US" dirty="0"/>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solidFill>
                      <a:srgbClr val="FFFF00"/>
                    </a:solidFill>
                  </a:tcPr>
                </a:tc>
              </a:tr>
              <a:tr h="370840">
                <a:tc>
                  <a:txBody>
                    <a:bodyPr/>
                    <a:lstStyle/>
                    <a:p>
                      <a:pPr algn="ctr"/>
                      <a:r>
                        <a:rPr kumimoji="1" lang="en-US" altLang="ja-JP" dirty="0" smtClean="0"/>
                        <a:t>33</a:t>
                      </a:r>
                      <a:endParaRPr kumimoji="1" lang="ja-JP" altLang="en-US"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ctr"/>
                      <a:r>
                        <a:rPr kumimoji="1" lang="en-US" altLang="ja-JP" dirty="0" smtClean="0"/>
                        <a:t>0.708</a:t>
                      </a:r>
                      <a:endParaRPr kumimoji="1" lang="ja-JP" altLang="en-US"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ctr"/>
                      <a:r>
                        <a:rPr kumimoji="1" lang="en-US" altLang="ja-JP" dirty="0" smtClean="0"/>
                        <a:t>0.</a:t>
                      </a:r>
                      <a:r>
                        <a:rPr kumimoji="1" lang="en-US" altLang="ja-JP" dirty="0" smtClean="0"/>
                        <a:t>071</a:t>
                      </a:r>
                      <a:endParaRPr kumimoji="1" lang="ja-JP" altLang="en-US" dirty="0"/>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ctr"/>
                      <a:r>
                        <a:rPr kumimoji="1" lang="en-US" altLang="ja-JP" dirty="0" smtClean="0"/>
                        <a:t>0.</a:t>
                      </a:r>
                      <a:r>
                        <a:rPr kumimoji="1" lang="en-US" altLang="ja-JP" dirty="0" smtClean="0"/>
                        <a:t>129</a:t>
                      </a:r>
                      <a:endParaRPr kumimoji="1" lang="ja-JP" altLang="en-US" dirty="0"/>
                    </a:p>
                  </a:txBody>
                  <a:tcPr>
                    <a:lnL w="3810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ctr"/>
                      <a:r>
                        <a:rPr kumimoji="1" lang="en-US" altLang="ja-JP" b="1" dirty="0" smtClean="0"/>
                        <a:t>0.</a:t>
                      </a:r>
                      <a:r>
                        <a:rPr kumimoji="1" lang="en-US" altLang="ja-JP" b="1" dirty="0" smtClean="0"/>
                        <a:t>144</a:t>
                      </a:r>
                      <a:endParaRPr kumimoji="1" lang="ja-JP" altLang="en-US" b="1"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ctr"/>
                      <a:r>
                        <a:rPr kumimoji="1" lang="en-US" altLang="ja-JP" dirty="0" smtClean="0"/>
                        <a:t>0.</a:t>
                      </a:r>
                      <a:r>
                        <a:rPr kumimoji="1" lang="en-US" altLang="ja-JP" dirty="0" smtClean="0"/>
                        <a:t>186</a:t>
                      </a:r>
                      <a:endParaRPr kumimoji="1" lang="ja-JP" altLang="en-US" dirty="0"/>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solidFill>
                      <a:srgbClr val="FFFF00"/>
                    </a:solidFill>
                  </a:tcPr>
                </a:tc>
              </a:tr>
              <a:tr h="370840">
                <a:tc>
                  <a:txBody>
                    <a:bodyPr/>
                    <a:lstStyle/>
                    <a:p>
                      <a:pPr algn="ctr"/>
                      <a:r>
                        <a:rPr kumimoji="1" lang="en-US" altLang="ja-JP" dirty="0" smtClean="0"/>
                        <a:t>34</a:t>
                      </a:r>
                      <a:endParaRPr kumimoji="1" lang="ja-JP" altLang="en-US"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ctr"/>
                      <a:r>
                        <a:rPr kumimoji="1" lang="en-US" altLang="ja-JP" dirty="0" smtClean="0"/>
                        <a:t>0.595</a:t>
                      </a:r>
                      <a:endParaRPr kumimoji="1" lang="ja-JP" altLang="en-US"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ctr"/>
                      <a:r>
                        <a:rPr kumimoji="1" lang="en-US" altLang="ja-JP" dirty="0" smtClean="0"/>
                        <a:t>0.</a:t>
                      </a:r>
                      <a:r>
                        <a:rPr kumimoji="1" lang="en-US" altLang="ja-JP" dirty="0" smtClean="0"/>
                        <a:t>089</a:t>
                      </a:r>
                      <a:endParaRPr kumimoji="1" lang="ja-JP" altLang="en-US" dirty="0"/>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ctr"/>
                      <a:r>
                        <a:rPr kumimoji="1" lang="en-US" altLang="ja-JP" dirty="0" smtClean="0"/>
                        <a:t>0.</a:t>
                      </a:r>
                      <a:r>
                        <a:rPr kumimoji="1" lang="en-US" altLang="ja-JP" dirty="0" smtClean="0"/>
                        <a:t>155</a:t>
                      </a:r>
                      <a:endParaRPr kumimoji="1" lang="ja-JP" altLang="en-US" dirty="0"/>
                    </a:p>
                  </a:txBody>
                  <a:tcPr>
                    <a:lnL w="3810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ctr"/>
                      <a:r>
                        <a:rPr kumimoji="1" lang="en-US" altLang="ja-JP" b="1" dirty="0" smtClean="0"/>
                        <a:t>0.</a:t>
                      </a:r>
                      <a:r>
                        <a:rPr kumimoji="1" lang="en-US" altLang="ja-JP" b="1" dirty="0" smtClean="0"/>
                        <a:t>165</a:t>
                      </a:r>
                      <a:endParaRPr kumimoji="1" lang="ja-JP" altLang="en-US" b="1"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ctr"/>
                      <a:r>
                        <a:rPr kumimoji="1" lang="en-US" altLang="ja-JP" dirty="0" smtClean="0"/>
                        <a:t>0.</a:t>
                      </a:r>
                      <a:r>
                        <a:rPr kumimoji="1" lang="en-US" altLang="ja-JP" dirty="0" smtClean="0"/>
                        <a:t>177</a:t>
                      </a:r>
                      <a:endParaRPr kumimoji="1" lang="ja-JP" altLang="en-US" dirty="0"/>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solidFill>
                      <a:srgbClr val="FFFF00"/>
                    </a:solidFill>
                  </a:tcPr>
                </a:tc>
              </a:tr>
              <a:tr h="370840">
                <a:tc>
                  <a:txBody>
                    <a:bodyPr/>
                    <a:lstStyle/>
                    <a:p>
                      <a:pPr algn="ctr"/>
                      <a:r>
                        <a:rPr kumimoji="1" lang="en-US" altLang="ja-JP" dirty="0" smtClean="0"/>
                        <a:t>35</a:t>
                      </a:r>
                      <a:endParaRPr kumimoji="1" lang="ja-JP" altLang="en-US"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ctr"/>
                      <a:r>
                        <a:rPr kumimoji="1" lang="en-US" altLang="ja-JP" dirty="0" smtClean="0"/>
                        <a:t>0.679</a:t>
                      </a:r>
                      <a:endParaRPr kumimoji="1" lang="ja-JP" altLang="en-US"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ctr"/>
                      <a:r>
                        <a:rPr kumimoji="1" lang="en-US" altLang="ja-JP" dirty="0" smtClean="0"/>
                        <a:t>0.</a:t>
                      </a:r>
                      <a:r>
                        <a:rPr kumimoji="1" lang="en-US" altLang="ja-JP" dirty="0" smtClean="0"/>
                        <a:t>093</a:t>
                      </a:r>
                      <a:endParaRPr kumimoji="1" lang="ja-JP" altLang="en-US" dirty="0"/>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ctr"/>
                      <a:r>
                        <a:rPr kumimoji="1" lang="en-US" altLang="ja-JP" dirty="0" smtClean="0"/>
                        <a:t>0.</a:t>
                      </a:r>
                      <a:r>
                        <a:rPr kumimoji="1" lang="en-US" altLang="ja-JP" dirty="0" smtClean="0"/>
                        <a:t>164</a:t>
                      </a:r>
                      <a:endParaRPr kumimoji="1" lang="ja-JP" altLang="en-US" dirty="0"/>
                    </a:p>
                  </a:txBody>
                  <a:tcPr>
                    <a:lnL w="3810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ctr"/>
                      <a:r>
                        <a:rPr kumimoji="1" lang="en-US" altLang="ja-JP" b="1" dirty="0" smtClean="0"/>
                        <a:t>0.</a:t>
                      </a:r>
                      <a:r>
                        <a:rPr kumimoji="1" lang="en-US" altLang="ja-JP" b="1" dirty="0" smtClean="0"/>
                        <a:t>168</a:t>
                      </a:r>
                      <a:endParaRPr kumimoji="1" lang="ja-JP" altLang="en-US" b="1"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ctr"/>
                      <a:r>
                        <a:rPr kumimoji="1" lang="en-US" altLang="ja-JP" dirty="0" smtClean="0"/>
                        <a:t>0.</a:t>
                      </a:r>
                      <a:r>
                        <a:rPr kumimoji="1" lang="en-US" altLang="ja-JP" dirty="0" smtClean="0"/>
                        <a:t>183</a:t>
                      </a:r>
                      <a:endParaRPr kumimoji="1" lang="ja-JP" altLang="en-US" dirty="0"/>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solidFill>
                      <a:srgbClr val="FFFF00"/>
                    </a:solidFill>
                  </a:tcPr>
                </a:tc>
              </a:tr>
              <a:tr h="370840">
                <a:tc>
                  <a:txBody>
                    <a:bodyPr/>
                    <a:lstStyle/>
                    <a:p>
                      <a:pPr algn="ctr"/>
                      <a:r>
                        <a:rPr kumimoji="1" lang="en-US" altLang="ja-JP" dirty="0" smtClean="0"/>
                        <a:t>36</a:t>
                      </a:r>
                      <a:endParaRPr kumimoji="1" lang="ja-JP" altLang="en-US"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ctr"/>
                      <a:r>
                        <a:rPr kumimoji="1" lang="en-US" altLang="ja-JP" dirty="0" smtClean="0"/>
                        <a:t>0.653</a:t>
                      </a:r>
                      <a:endParaRPr kumimoji="1" lang="ja-JP" altLang="en-US"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ctr"/>
                      <a:r>
                        <a:rPr kumimoji="1" lang="en-US" altLang="ja-JP" dirty="0" smtClean="0"/>
                        <a:t>0.</a:t>
                      </a:r>
                      <a:r>
                        <a:rPr kumimoji="1" lang="en-US" altLang="ja-JP" dirty="0" smtClean="0"/>
                        <a:t>101</a:t>
                      </a:r>
                      <a:endParaRPr kumimoji="1" lang="ja-JP" altLang="en-US" dirty="0"/>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ctr"/>
                      <a:r>
                        <a:rPr kumimoji="1" lang="en-US" altLang="ja-JP" dirty="0" smtClean="0"/>
                        <a:t>0.</a:t>
                      </a:r>
                      <a:r>
                        <a:rPr kumimoji="1" lang="en-US" altLang="ja-JP" dirty="0" smtClean="0"/>
                        <a:t>175</a:t>
                      </a:r>
                      <a:endParaRPr kumimoji="1" lang="ja-JP" altLang="en-US" dirty="0"/>
                    </a:p>
                  </a:txBody>
                  <a:tcPr>
                    <a:lnL w="3810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ctr"/>
                      <a:r>
                        <a:rPr kumimoji="1" lang="en-US" altLang="ja-JP" b="1" dirty="0" smtClean="0"/>
                        <a:t>0.</a:t>
                      </a:r>
                      <a:r>
                        <a:rPr kumimoji="1" lang="en-US" altLang="ja-JP" b="1" dirty="0" smtClean="0"/>
                        <a:t>184</a:t>
                      </a:r>
                      <a:endParaRPr kumimoji="1" lang="ja-JP" altLang="en-US" b="1"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ctr"/>
                      <a:r>
                        <a:rPr kumimoji="1" lang="en-US" altLang="ja-JP" dirty="0" smtClean="0"/>
                        <a:t>0.</a:t>
                      </a:r>
                      <a:r>
                        <a:rPr kumimoji="1" lang="en-US" altLang="ja-JP" dirty="0" smtClean="0"/>
                        <a:t>233</a:t>
                      </a:r>
                      <a:endParaRPr kumimoji="1" lang="ja-JP" altLang="en-US" dirty="0"/>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solidFill>
                      <a:srgbClr val="FFFF00"/>
                    </a:solidFill>
                  </a:tcPr>
                </a:tc>
              </a:tr>
              <a:tr h="370840">
                <a:tc>
                  <a:txBody>
                    <a:bodyPr/>
                    <a:lstStyle/>
                    <a:p>
                      <a:pPr algn="ctr"/>
                      <a:r>
                        <a:rPr kumimoji="1" lang="en-US" altLang="ja-JP" dirty="0" smtClean="0"/>
                        <a:t>37</a:t>
                      </a:r>
                      <a:endParaRPr kumimoji="1" lang="ja-JP" altLang="en-US"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ctr"/>
                      <a:r>
                        <a:rPr kumimoji="1" lang="en-US" altLang="ja-JP" dirty="0" smtClean="0"/>
                        <a:t>0.685</a:t>
                      </a:r>
                      <a:endParaRPr kumimoji="1" lang="ja-JP" altLang="en-US"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ctr"/>
                      <a:r>
                        <a:rPr kumimoji="1" lang="en-US" altLang="ja-JP" dirty="0" smtClean="0"/>
                        <a:t>0.</a:t>
                      </a:r>
                      <a:r>
                        <a:rPr kumimoji="1" lang="en-US" altLang="ja-JP" dirty="0" smtClean="0"/>
                        <a:t>083</a:t>
                      </a:r>
                      <a:endParaRPr kumimoji="1" lang="ja-JP" altLang="en-US" dirty="0"/>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ctr"/>
                      <a:r>
                        <a:rPr kumimoji="1" lang="en-US" altLang="ja-JP" dirty="0" smtClean="0"/>
                        <a:t>0.</a:t>
                      </a:r>
                      <a:r>
                        <a:rPr kumimoji="1" lang="en-US" altLang="ja-JP" dirty="0" smtClean="0"/>
                        <a:t>148</a:t>
                      </a:r>
                      <a:endParaRPr kumimoji="1" lang="ja-JP" altLang="en-US" dirty="0"/>
                    </a:p>
                  </a:txBody>
                  <a:tcPr>
                    <a:lnL w="3810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ctr"/>
                      <a:r>
                        <a:rPr kumimoji="1" lang="en-US" altLang="ja-JP" dirty="0" smtClean="0"/>
                        <a:t>0.</a:t>
                      </a:r>
                      <a:r>
                        <a:rPr kumimoji="1" lang="en-US" altLang="ja-JP" dirty="0" smtClean="0"/>
                        <a:t>171</a:t>
                      </a:r>
                      <a:endParaRPr kumimoji="1" lang="ja-JP" altLang="en-US"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solidFill>
                      <a:srgbClr val="FFFF00"/>
                    </a:solidFill>
                  </a:tcPr>
                </a:tc>
                <a:tc>
                  <a:txBody>
                    <a:bodyPr/>
                    <a:lstStyle/>
                    <a:p>
                      <a:pPr algn="ctr"/>
                      <a:r>
                        <a:rPr kumimoji="1" lang="en-US" altLang="ja-JP" b="1" dirty="0" smtClean="0"/>
                        <a:t>0.</a:t>
                      </a:r>
                      <a:r>
                        <a:rPr kumimoji="1" lang="en-US" altLang="ja-JP" b="1" dirty="0" smtClean="0"/>
                        <a:t>165</a:t>
                      </a:r>
                      <a:endParaRPr kumimoji="1" lang="ja-JP" altLang="en-US" b="1" dirty="0"/>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r>
              <a:tr h="370840">
                <a:tc>
                  <a:txBody>
                    <a:bodyPr/>
                    <a:lstStyle/>
                    <a:p>
                      <a:pPr algn="ctr"/>
                      <a:r>
                        <a:rPr kumimoji="1" lang="en-US" altLang="ja-JP" dirty="0" smtClean="0"/>
                        <a:t>38</a:t>
                      </a:r>
                      <a:endParaRPr kumimoji="1" lang="ja-JP" altLang="en-US"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ctr"/>
                      <a:r>
                        <a:rPr kumimoji="1" lang="en-US" altLang="ja-JP" dirty="0" smtClean="0"/>
                        <a:t>0.739</a:t>
                      </a:r>
                      <a:endParaRPr kumimoji="1" lang="ja-JP" altLang="en-US"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ctr"/>
                      <a:r>
                        <a:rPr kumimoji="1" lang="en-US" altLang="ja-JP" dirty="0" smtClean="0"/>
                        <a:t>0.</a:t>
                      </a:r>
                      <a:r>
                        <a:rPr kumimoji="1" lang="en-US" altLang="ja-JP" dirty="0" smtClean="0"/>
                        <a:t>077</a:t>
                      </a:r>
                      <a:endParaRPr kumimoji="1" lang="ja-JP" altLang="en-US" dirty="0"/>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ctr"/>
                      <a:r>
                        <a:rPr kumimoji="1" lang="en-US" altLang="ja-JP" dirty="0" smtClean="0"/>
                        <a:t>0.</a:t>
                      </a:r>
                      <a:r>
                        <a:rPr kumimoji="1" lang="en-US" altLang="ja-JP" dirty="0" smtClean="0"/>
                        <a:t>139</a:t>
                      </a:r>
                      <a:endParaRPr kumimoji="1" lang="ja-JP" altLang="en-US" dirty="0"/>
                    </a:p>
                  </a:txBody>
                  <a:tcPr>
                    <a:lnL w="3810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ctr"/>
                      <a:r>
                        <a:rPr kumimoji="1" lang="en-US" altLang="ja-JP" b="1" dirty="0" smtClean="0"/>
                        <a:t>0.</a:t>
                      </a:r>
                      <a:r>
                        <a:rPr kumimoji="1" lang="en-US" altLang="ja-JP" b="1" dirty="0" smtClean="0"/>
                        <a:t>141</a:t>
                      </a:r>
                      <a:endParaRPr kumimoji="1" lang="ja-JP" altLang="en-US" b="1"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ctr"/>
                      <a:r>
                        <a:rPr kumimoji="1" lang="en-US" altLang="ja-JP" dirty="0" smtClean="0"/>
                        <a:t>0.</a:t>
                      </a:r>
                      <a:r>
                        <a:rPr kumimoji="1" lang="en-US" altLang="ja-JP" dirty="0" smtClean="0"/>
                        <a:t>144</a:t>
                      </a:r>
                      <a:endParaRPr kumimoji="1" lang="ja-JP" altLang="en-US" dirty="0"/>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solidFill>
                      <a:srgbClr val="FFFF00"/>
                    </a:solidFill>
                  </a:tcPr>
                </a:tc>
              </a:tr>
              <a:tr h="370840">
                <a:tc>
                  <a:txBody>
                    <a:bodyPr/>
                    <a:lstStyle/>
                    <a:p>
                      <a:pPr algn="ctr"/>
                      <a:r>
                        <a:rPr kumimoji="1" lang="en-US" altLang="ja-JP" dirty="0" smtClean="0"/>
                        <a:t>39</a:t>
                      </a:r>
                      <a:endParaRPr kumimoji="1" lang="ja-JP" altLang="en-US"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ctr"/>
                      <a:r>
                        <a:rPr kumimoji="1" lang="en-US" altLang="ja-JP" dirty="0" smtClean="0"/>
                        <a:t>0.800</a:t>
                      </a:r>
                      <a:endParaRPr kumimoji="1" lang="ja-JP" altLang="en-US"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ctr"/>
                      <a:r>
                        <a:rPr kumimoji="1" lang="en-US" altLang="ja-JP" dirty="0" smtClean="0"/>
                        <a:t>0.</a:t>
                      </a:r>
                      <a:r>
                        <a:rPr kumimoji="1" lang="en-US" altLang="ja-JP" dirty="0" smtClean="0"/>
                        <a:t>092</a:t>
                      </a:r>
                      <a:endParaRPr kumimoji="1" lang="ja-JP" altLang="en-US" dirty="0"/>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ctr"/>
                      <a:r>
                        <a:rPr kumimoji="1" lang="en-US" altLang="ja-JP" dirty="0" smtClean="0"/>
                        <a:t>0.</a:t>
                      </a:r>
                      <a:r>
                        <a:rPr kumimoji="1" lang="en-US" altLang="ja-JP" dirty="0" smtClean="0"/>
                        <a:t>164</a:t>
                      </a:r>
                      <a:endParaRPr kumimoji="1" lang="ja-JP" altLang="en-US" dirty="0"/>
                    </a:p>
                  </a:txBody>
                  <a:tcPr>
                    <a:lnL w="3810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ctr"/>
                      <a:r>
                        <a:rPr kumimoji="1" lang="en-US" altLang="ja-JP" b="1" dirty="0" smtClean="0"/>
                        <a:t>0.</a:t>
                      </a:r>
                      <a:r>
                        <a:rPr kumimoji="1" lang="en-US" altLang="ja-JP" b="1" dirty="0" smtClean="0"/>
                        <a:t>171</a:t>
                      </a:r>
                      <a:endParaRPr kumimoji="1" lang="ja-JP" altLang="en-US" b="1"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ctr"/>
                      <a:r>
                        <a:rPr kumimoji="1" lang="en-US" altLang="ja-JP" dirty="0" smtClean="0"/>
                        <a:t>0.</a:t>
                      </a:r>
                      <a:r>
                        <a:rPr kumimoji="1" lang="en-US" altLang="ja-JP" dirty="0" smtClean="0"/>
                        <a:t>189</a:t>
                      </a:r>
                      <a:endParaRPr kumimoji="1" lang="ja-JP" altLang="en-US" dirty="0"/>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solidFill>
                      <a:srgbClr val="FFFF00"/>
                    </a:solidFill>
                  </a:tcPr>
                </a:tc>
              </a:tr>
              <a:tr h="370840">
                <a:tc>
                  <a:txBody>
                    <a:bodyPr/>
                    <a:lstStyle/>
                    <a:p>
                      <a:pPr algn="ctr"/>
                      <a:r>
                        <a:rPr kumimoji="1" lang="en-US" altLang="ja-JP" dirty="0" smtClean="0"/>
                        <a:t>40</a:t>
                      </a:r>
                      <a:endParaRPr kumimoji="1" lang="ja-JP" altLang="en-US"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B w="19050" cap="flat" cmpd="sng" algn="ctr">
                      <a:solidFill>
                        <a:scrgbClr r="0" g="0" b="0"/>
                      </a:solidFill>
                      <a:prstDash val="solid"/>
                      <a:round/>
                      <a:headEnd type="none" w="med" len="med"/>
                      <a:tailEnd type="none" w="med" len="med"/>
                    </a:lnB>
                  </a:tcPr>
                </a:tc>
                <a:tc>
                  <a:txBody>
                    <a:bodyPr/>
                    <a:lstStyle/>
                    <a:p>
                      <a:pPr algn="ctr"/>
                      <a:r>
                        <a:rPr kumimoji="1" lang="en-US" altLang="ja-JP" dirty="0" smtClean="0"/>
                        <a:t>0.561</a:t>
                      </a:r>
                      <a:endParaRPr kumimoji="1" lang="ja-JP" altLang="en-US"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B w="19050" cap="flat" cmpd="sng" algn="ctr">
                      <a:solidFill>
                        <a:scrgbClr r="0" g="0" b="0"/>
                      </a:solidFill>
                      <a:prstDash val="solid"/>
                      <a:round/>
                      <a:headEnd type="none" w="med" len="med"/>
                      <a:tailEnd type="none" w="med" len="med"/>
                    </a:lnB>
                  </a:tcPr>
                </a:tc>
                <a:tc>
                  <a:txBody>
                    <a:bodyPr/>
                    <a:lstStyle/>
                    <a:p>
                      <a:pPr algn="ctr"/>
                      <a:r>
                        <a:rPr kumimoji="1" lang="en-US" altLang="ja-JP" dirty="0" smtClean="0"/>
                        <a:t>0.</a:t>
                      </a:r>
                      <a:r>
                        <a:rPr kumimoji="1" lang="en-US" altLang="ja-JP" dirty="0" smtClean="0"/>
                        <a:t>068</a:t>
                      </a:r>
                      <a:endParaRPr kumimoji="1" lang="ja-JP" altLang="en-US" dirty="0"/>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B w="19050" cap="flat" cmpd="sng" algn="ctr">
                      <a:solidFill>
                        <a:scrgbClr r="0" g="0" b="0"/>
                      </a:solidFill>
                      <a:prstDash val="solid"/>
                      <a:round/>
                      <a:headEnd type="none" w="med" len="med"/>
                      <a:tailEnd type="none" w="med" len="med"/>
                    </a:lnB>
                  </a:tcPr>
                </a:tc>
                <a:tc>
                  <a:txBody>
                    <a:bodyPr/>
                    <a:lstStyle/>
                    <a:p>
                      <a:pPr algn="ctr"/>
                      <a:r>
                        <a:rPr kumimoji="1" lang="en-US" altLang="ja-JP" b="1" dirty="0" smtClean="0"/>
                        <a:t>0.</a:t>
                      </a:r>
                      <a:r>
                        <a:rPr kumimoji="1" lang="en-US" altLang="ja-JP" b="1" dirty="0" smtClean="0"/>
                        <a:t>122</a:t>
                      </a:r>
                      <a:endParaRPr kumimoji="1" lang="ja-JP" altLang="en-US" b="1" dirty="0"/>
                    </a:p>
                  </a:txBody>
                  <a:tcPr>
                    <a:lnL w="3810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algn="ctr"/>
                      <a:r>
                        <a:rPr kumimoji="1" lang="en-US" altLang="ja-JP" dirty="0" smtClean="0"/>
                        <a:t>0.</a:t>
                      </a:r>
                      <a:r>
                        <a:rPr kumimoji="1" lang="en-US" altLang="ja-JP" dirty="0" smtClean="0"/>
                        <a:t>124</a:t>
                      </a:r>
                      <a:endParaRPr kumimoji="1" lang="ja-JP" altLang="en-US"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solidFill>
                      <a:srgbClr val="FFFF00"/>
                    </a:solidFill>
                  </a:tcPr>
                </a:tc>
                <a:tc>
                  <a:txBody>
                    <a:bodyPr/>
                    <a:lstStyle/>
                    <a:p>
                      <a:pPr algn="ctr"/>
                      <a:r>
                        <a:rPr kumimoji="1" lang="en-US" altLang="ja-JP" dirty="0" smtClean="0"/>
                        <a:t>0.</a:t>
                      </a:r>
                      <a:r>
                        <a:rPr kumimoji="1" lang="en-US" altLang="ja-JP" dirty="0" smtClean="0"/>
                        <a:t>110</a:t>
                      </a:r>
                      <a:endParaRPr kumimoji="1" lang="ja-JP" altLang="en-US" dirty="0"/>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r>
            </a:tbl>
          </a:graphicData>
        </a:graphic>
      </p:graphicFrame>
      <p:sp>
        <p:nvSpPr>
          <p:cNvPr id="5" name="テキスト ボックス 4"/>
          <p:cNvSpPr txBox="1"/>
          <p:nvPr/>
        </p:nvSpPr>
        <p:spPr>
          <a:xfrm>
            <a:off x="2279605" y="6246177"/>
            <a:ext cx="3078299" cy="369332"/>
          </a:xfrm>
          <a:prstGeom prst="rect">
            <a:avLst/>
          </a:prstGeom>
          <a:noFill/>
        </p:spPr>
        <p:txBody>
          <a:bodyPr wrap="none" rtlCol="0">
            <a:spAutoFit/>
          </a:bodyPr>
          <a:lstStyle/>
          <a:p>
            <a:r>
              <a:rPr kumimoji="1" lang="ja-JP" altLang="en-US" dirty="0" smtClean="0"/>
              <a:t>黄背景：</a:t>
            </a:r>
            <a:r>
              <a:rPr kumimoji="1" lang="en-US" altLang="ja-JP" dirty="0" smtClean="0"/>
              <a:t>F</a:t>
            </a:r>
            <a:r>
              <a:rPr kumimoji="1" lang="ja-JP" altLang="en-US" dirty="0" smtClean="0"/>
              <a:t>値</a:t>
            </a:r>
            <a:r>
              <a:rPr lang="en-US" altLang="ja-JP" dirty="0" smtClean="0"/>
              <a:t>1</a:t>
            </a:r>
            <a:r>
              <a:rPr lang="ja-JP" altLang="en-US" dirty="0" smtClean="0"/>
              <a:t>位、太字</a:t>
            </a:r>
            <a:r>
              <a:rPr lang="en-US" altLang="ja-JP" dirty="0" smtClean="0"/>
              <a:t>: F</a:t>
            </a:r>
            <a:r>
              <a:rPr lang="ja-JP" altLang="en-US" dirty="0" smtClean="0"/>
              <a:t>値</a:t>
            </a:r>
            <a:r>
              <a:rPr lang="en-US" altLang="ja-JP" dirty="0" smtClean="0"/>
              <a:t>2</a:t>
            </a:r>
            <a:r>
              <a:rPr lang="ja-JP" altLang="en-US" dirty="0" smtClean="0"/>
              <a:t>位</a:t>
            </a:r>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3945966514"/>
              </p:ext>
            </p:extLst>
          </p:nvPr>
        </p:nvGraphicFramePr>
        <p:xfrm>
          <a:off x="5981700" y="2166937"/>
          <a:ext cx="2527168" cy="4079240"/>
        </p:xfrm>
        <a:graphic>
          <a:graphicData uri="http://schemas.openxmlformats.org/drawingml/2006/table">
            <a:tbl>
              <a:tblPr firstRow="1" bandRow="1">
                <a:tableStyleId>{2D5ABB26-0587-4C30-8999-92F81FD0307C}</a:tableStyleId>
              </a:tblPr>
              <a:tblGrid>
                <a:gridCol w="414606"/>
                <a:gridCol w="704038"/>
                <a:gridCol w="646330"/>
                <a:gridCol w="762194"/>
              </a:tblGrid>
              <a:tr h="370840">
                <a:tc>
                  <a:txBody>
                    <a:bodyPr/>
                    <a:lstStyle/>
                    <a:p>
                      <a:pPr algn="ctr"/>
                      <a:r>
                        <a:rPr kumimoji="1" lang="ja-JP" altLang="en-US" dirty="0" smtClean="0"/>
                        <a:t>話</a:t>
                      </a:r>
                      <a:endParaRPr kumimoji="1" lang="ja-JP" altLang="en-US" dirty="0"/>
                    </a:p>
                  </a:txBody>
                  <a:tcPr anchor="ctr" anchorCtr="1">
                    <a:lnL w="3810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kumimoji="1" lang="ja-JP" altLang="en-US" dirty="0" smtClean="0"/>
                        <a:t>研磨</a:t>
                      </a:r>
                      <a:endParaRPr kumimoji="1" lang="ja-JP" altLang="en-US"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kumimoji="1" lang="ja-JP" altLang="en-US" dirty="0" smtClean="0"/>
                        <a:t>なし</a:t>
                      </a:r>
                      <a:endParaRPr kumimoji="1" lang="ja-JP" altLang="en-US"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dirty="0" smtClean="0"/>
                        <a:t>分割</a:t>
                      </a:r>
                      <a:endParaRPr kumimoji="1" lang="ja-JP" altLang="en-US" dirty="0" smtClean="0"/>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r>
              <a:tr h="370840">
                <a:tc>
                  <a:txBody>
                    <a:bodyPr/>
                    <a:lstStyle/>
                    <a:p>
                      <a:pPr algn="ctr"/>
                      <a:r>
                        <a:rPr kumimoji="1" lang="en-US" altLang="ja-JP" dirty="0" smtClean="0"/>
                        <a:t>31</a:t>
                      </a:r>
                      <a:endParaRPr kumimoji="1" lang="ja-JP" altLang="en-US" dirty="0"/>
                    </a:p>
                  </a:txBody>
                  <a:tcPr>
                    <a:lnL w="3810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tcPr>
                </a:tc>
                <a:tc>
                  <a:txBody>
                    <a:bodyPr/>
                    <a:lstStyle/>
                    <a:p>
                      <a:pPr algn="r"/>
                      <a:r>
                        <a:rPr kumimoji="1" lang="en-US" altLang="ja-JP" b="0" dirty="0" smtClean="0"/>
                        <a:t>2183</a:t>
                      </a:r>
                      <a:endParaRPr kumimoji="1" lang="ja-JP" altLang="en-US" b="0"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tcPr>
                </a:tc>
                <a:tc>
                  <a:txBody>
                    <a:bodyPr/>
                    <a:lstStyle/>
                    <a:p>
                      <a:pPr algn="r"/>
                      <a:r>
                        <a:rPr kumimoji="1" lang="en-US" altLang="ja-JP" b="0" dirty="0" smtClean="0"/>
                        <a:t>4123</a:t>
                      </a:r>
                      <a:endParaRPr kumimoji="1" lang="ja-JP" altLang="en-US" b="0"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tcPr>
                </a:tc>
                <a:tc>
                  <a:txBody>
                    <a:bodyPr/>
                    <a:lstStyle/>
                    <a:p>
                      <a:pPr algn="r"/>
                      <a:r>
                        <a:rPr kumimoji="1" lang="en-US" altLang="ja-JP" b="0" dirty="0" smtClean="0"/>
                        <a:t>9101</a:t>
                      </a:r>
                      <a:endParaRPr kumimoji="1" lang="ja-JP" altLang="en-US" b="0" dirty="0"/>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noFill/>
                  </a:tcPr>
                </a:tc>
              </a:tr>
              <a:tr h="370840">
                <a:tc>
                  <a:txBody>
                    <a:bodyPr/>
                    <a:lstStyle/>
                    <a:p>
                      <a:pPr algn="ctr"/>
                      <a:r>
                        <a:rPr kumimoji="1" lang="en-US" altLang="ja-JP" dirty="0" smtClean="0"/>
                        <a:t>32</a:t>
                      </a:r>
                      <a:endParaRPr kumimoji="1" lang="ja-JP" altLang="en-US" dirty="0"/>
                    </a:p>
                  </a:txBody>
                  <a:tcPr>
                    <a:lnL w="3810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r"/>
                      <a:r>
                        <a:rPr kumimoji="1" lang="en-US" altLang="ja-JP" b="0" dirty="0" smtClean="0"/>
                        <a:t>2337</a:t>
                      </a:r>
                      <a:endParaRPr kumimoji="1" lang="ja-JP" altLang="en-US" b="0"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r"/>
                      <a:r>
                        <a:rPr kumimoji="1" lang="en-US" altLang="ja-JP" b="0" dirty="0" smtClean="0"/>
                        <a:t>4055</a:t>
                      </a:r>
                      <a:endParaRPr kumimoji="1" lang="ja-JP" altLang="en-US" b="0"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r"/>
                      <a:r>
                        <a:rPr kumimoji="1" lang="en-US" altLang="ja-JP" b="0" dirty="0" smtClean="0"/>
                        <a:t>9045</a:t>
                      </a:r>
                      <a:endParaRPr kumimoji="1" lang="ja-JP" altLang="en-US" b="0" dirty="0"/>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noFill/>
                  </a:tcPr>
                </a:tc>
              </a:tr>
              <a:tr h="370840">
                <a:tc>
                  <a:txBody>
                    <a:bodyPr/>
                    <a:lstStyle/>
                    <a:p>
                      <a:pPr algn="ctr"/>
                      <a:r>
                        <a:rPr kumimoji="1" lang="en-US" altLang="ja-JP" dirty="0" smtClean="0"/>
                        <a:t>33</a:t>
                      </a:r>
                      <a:endParaRPr kumimoji="1" lang="ja-JP" altLang="en-US" dirty="0"/>
                    </a:p>
                  </a:txBody>
                  <a:tcPr>
                    <a:lnL w="3810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r"/>
                      <a:r>
                        <a:rPr kumimoji="1" lang="en-US" altLang="ja-JP" b="0" dirty="0" smtClean="0"/>
                        <a:t>2841</a:t>
                      </a:r>
                      <a:endParaRPr kumimoji="1" lang="ja-JP" altLang="en-US" b="0"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r"/>
                      <a:r>
                        <a:rPr kumimoji="1" lang="en-US" altLang="ja-JP" b="0" dirty="0" smtClean="0"/>
                        <a:t>5399</a:t>
                      </a:r>
                      <a:endParaRPr kumimoji="1" lang="ja-JP" altLang="en-US" b="0"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r"/>
                      <a:r>
                        <a:rPr kumimoji="1" lang="en-US" altLang="ja-JP" b="0" dirty="0" smtClean="0"/>
                        <a:t>11130</a:t>
                      </a:r>
                      <a:endParaRPr kumimoji="1" lang="ja-JP" altLang="en-US" b="0" dirty="0"/>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noFill/>
                  </a:tcPr>
                </a:tc>
              </a:tr>
              <a:tr h="370840">
                <a:tc>
                  <a:txBody>
                    <a:bodyPr/>
                    <a:lstStyle/>
                    <a:p>
                      <a:pPr algn="ctr"/>
                      <a:r>
                        <a:rPr kumimoji="1" lang="en-US" altLang="ja-JP" dirty="0" smtClean="0"/>
                        <a:t>34</a:t>
                      </a:r>
                      <a:endParaRPr kumimoji="1" lang="ja-JP" altLang="en-US" dirty="0"/>
                    </a:p>
                  </a:txBody>
                  <a:tcPr>
                    <a:lnL w="3810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r"/>
                      <a:r>
                        <a:rPr kumimoji="1" lang="en-US" altLang="ja-JP" b="0" dirty="0" smtClean="0"/>
                        <a:t>2137</a:t>
                      </a:r>
                      <a:endParaRPr kumimoji="1" lang="ja-JP" altLang="en-US" b="0"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r"/>
                      <a:r>
                        <a:rPr kumimoji="1" lang="en-US" altLang="ja-JP" b="0" dirty="0" smtClean="0"/>
                        <a:t>3794</a:t>
                      </a:r>
                      <a:endParaRPr kumimoji="1" lang="ja-JP" altLang="en-US" b="0"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r"/>
                      <a:r>
                        <a:rPr kumimoji="1" lang="en-US" altLang="ja-JP" b="0" dirty="0" smtClean="0"/>
                        <a:t>9196</a:t>
                      </a:r>
                      <a:endParaRPr kumimoji="1" lang="ja-JP" altLang="en-US" b="0" dirty="0"/>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noFill/>
                  </a:tcPr>
                </a:tc>
              </a:tr>
              <a:tr h="370840">
                <a:tc>
                  <a:txBody>
                    <a:bodyPr/>
                    <a:lstStyle/>
                    <a:p>
                      <a:pPr algn="ctr"/>
                      <a:r>
                        <a:rPr kumimoji="1" lang="en-US" altLang="ja-JP" dirty="0" smtClean="0"/>
                        <a:t>35</a:t>
                      </a:r>
                      <a:endParaRPr kumimoji="1" lang="ja-JP" altLang="en-US" dirty="0"/>
                    </a:p>
                  </a:txBody>
                  <a:tcPr>
                    <a:lnL w="3810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r"/>
                      <a:r>
                        <a:rPr kumimoji="1" lang="en-US" altLang="ja-JP" b="0" dirty="0" smtClean="0"/>
                        <a:t>3015</a:t>
                      </a:r>
                      <a:endParaRPr kumimoji="1" lang="ja-JP" altLang="en-US" b="0"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r"/>
                      <a:r>
                        <a:rPr kumimoji="1" lang="en-US" altLang="ja-JP" b="0" dirty="0" smtClean="0"/>
                        <a:t>5811</a:t>
                      </a:r>
                      <a:endParaRPr kumimoji="1" lang="ja-JP" altLang="en-US" b="0"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r"/>
                      <a:r>
                        <a:rPr kumimoji="1" lang="en-US" altLang="ja-JP" b="0" dirty="0" smtClean="0"/>
                        <a:t>11487</a:t>
                      </a:r>
                      <a:endParaRPr kumimoji="1" lang="ja-JP" altLang="en-US" b="0" dirty="0"/>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noFill/>
                  </a:tcPr>
                </a:tc>
              </a:tr>
              <a:tr h="370840">
                <a:tc>
                  <a:txBody>
                    <a:bodyPr/>
                    <a:lstStyle/>
                    <a:p>
                      <a:pPr algn="ctr"/>
                      <a:r>
                        <a:rPr kumimoji="1" lang="en-US" altLang="ja-JP" dirty="0" smtClean="0"/>
                        <a:t>36</a:t>
                      </a:r>
                      <a:endParaRPr kumimoji="1" lang="ja-JP" altLang="en-US" dirty="0"/>
                    </a:p>
                  </a:txBody>
                  <a:tcPr>
                    <a:lnL w="3810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r"/>
                      <a:r>
                        <a:rPr kumimoji="1" lang="en-US" altLang="ja-JP" b="0" dirty="0" smtClean="0"/>
                        <a:t>2386</a:t>
                      </a:r>
                      <a:endParaRPr kumimoji="1" lang="ja-JP" altLang="en-US" b="0"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r"/>
                      <a:r>
                        <a:rPr kumimoji="1" lang="en-US" altLang="ja-JP" b="0" dirty="0" smtClean="0"/>
                        <a:t>4847</a:t>
                      </a:r>
                      <a:endParaRPr kumimoji="1" lang="ja-JP" altLang="en-US" b="0"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r"/>
                      <a:r>
                        <a:rPr kumimoji="1" lang="en-US" altLang="ja-JP" b="0" dirty="0" smtClean="0"/>
                        <a:t>10191</a:t>
                      </a:r>
                      <a:endParaRPr kumimoji="1" lang="ja-JP" altLang="en-US" b="0" dirty="0"/>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noFill/>
                  </a:tcPr>
                </a:tc>
              </a:tr>
              <a:tr h="370840">
                <a:tc>
                  <a:txBody>
                    <a:bodyPr/>
                    <a:lstStyle/>
                    <a:p>
                      <a:pPr algn="ctr"/>
                      <a:r>
                        <a:rPr kumimoji="1" lang="en-US" altLang="ja-JP" dirty="0" smtClean="0"/>
                        <a:t>37</a:t>
                      </a:r>
                      <a:endParaRPr kumimoji="1" lang="ja-JP" altLang="en-US" dirty="0"/>
                    </a:p>
                  </a:txBody>
                  <a:tcPr>
                    <a:lnL w="3810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r"/>
                      <a:r>
                        <a:rPr kumimoji="1" lang="en-US" altLang="ja-JP" b="0" dirty="0" smtClean="0"/>
                        <a:t>3020</a:t>
                      </a:r>
                      <a:endParaRPr kumimoji="1" lang="ja-JP" altLang="en-US" b="0"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r"/>
                      <a:r>
                        <a:rPr kumimoji="1" lang="en-US" altLang="ja-JP" b="0" dirty="0" smtClean="0"/>
                        <a:t>6431</a:t>
                      </a:r>
                      <a:endParaRPr kumimoji="1" lang="ja-JP" altLang="en-US" b="0"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r"/>
                      <a:r>
                        <a:rPr kumimoji="1" lang="en-US" altLang="ja-JP" b="0" dirty="0" smtClean="0"/>
                        <a:t>13244</a:t>
                      </a:r>
                      <a:endParaRPr kumimoji="1" lang="ja-JP" altLang="en-US" b="0" dirty="0"/>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r>
              <a:tr h="370840">
                <a:tc>
                  <a:txBody>
                    <a:bodyPr/>
                    <a:lstStyle/>
                    <a:p>
                      <a:pPr algn="ctr"/>
                      <a:r>
                        <a:rPr kumimoji="1" lang="en-US" altLang="ja-JP" dirty="0" smtClean="0"/>
                        <a:t>38</a:t>
                      </a:r>
                      <a:endParaRPr kumimoji="1" lang="ja-JP" altLang="en-US" dirty="0"/>
                    </a:p>
                  </a:txBody>
                  <a:tcPr>
                    <a:lnL w="3810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r"/>
                      <a:r>
                        <a:rPr kumimoji="1" lang="en-US" altLang="ja-JP" b="0" dirty="0" smtClean="0"/>
                        <a:t>3621</a:t>
                      </a:r>
                      <a:endParaRPr kumimoji="1" lang="ja-JP" altLang="en-US" b="0"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r"/>
                      <a:r>
                        <a:rPr kumimoji="1" lang="en-US" altLang="ja-JP" b="0" dirty="0" smtClean="0"/>
                        <a:t>7779</a:t>
                      </a:r>
                      <a:endParaRPr kumimoji="1" lang="ja-JP" altLang="en-US" b="0"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r"/>
                      <a:r>
                        <a:rPr kumimoji="1" lang="en-US" altLang="ja-JP" b="0" dirty="0" smtClean="0"/>
                        <a:t>14763</a:t>
                      </a:r>
                      <a:endParaRPr kumimoji="1" lang="ja-JP" altLang="en-US" b="0" dirty="0"/>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noFill/>
                  </a:tcPr>
                </a:tc>
              </a:tr>
              <a:tr h="370840">
                <a:tc>
                  <a:txBody>
                    <a:bodyPr/>
                    <a:lstStyle/>
                    <a:p>
                      <a:pPr algn="ctr"/>
                      <a:r>
                        <a:rPr kumimoji="1" lang="en-US" altLang="ja-JP" dirty="0" smtClean="0"/>
                        <a:t>39</a:t>
                      </a:r>
                      <a:endParaRPr kumimoji="1" lang="ja-JP" altLang="en-US" dirty="0"/>
                    </a:p>
                  </a:txBody>
                  <a:tcPr>
                    <a:lnL w="3810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r"/>
                      <a:r>
                        <a:rPr kumimoji="1" lang="en-US" altLang="ja-JP" b="0" dirty="0" smtClean="0"/>
                        <a:t>3022</a:t>
                      </a:r>
                      <a:endParaRPr kumimoji="1" lang="ja-JP" altLang="en-US" b="0"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r"/>
                      <a:r>
                        <a:rPr kumimoji="1" lang="en-US" altLang="ja-JP" b="0" dirty="0" smtClean="0"/>
                        <a:t>6829</a:t>
                      </a:r>
                      <a:endParaRPr kumimoji="1" lang="ja-JP" altLang="en-US" b="0"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r"/>
                      <a:r>
                        <a:rPr kumimoji="1" lang="en-US" altLang="ja-JP" b="0" dirty="0" smtClean="0"/>
                        <a:t>14899</a:t>
                      </a:r>
                      <a:endParaRPr kumimoji="1" lang="ja-JP" altLang="en-US" b="0" dirty="0"/>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noFill/>
                  </a:tcPr>
                </a:tc>
              </a:tr>
              <a:tr h="370840">
                <a:tc>
                  <a:txBody>
                    <a:bodyPr/>
                    <a:lstStyle/>
                    <a:p>
                      <a:pPr algn="ctr"/>
                      <a:r>
                        <a:rPr kumimoji="1" lang="en-US" altLang="ja-JP" dirty="0" smtClean="0"/>
                        <a:t>40</a:t>
                      </a:r>
                      <a:endParaRPr kumimoji="1" lang="ja-JP" altLang="en-US" dirty="0"/>
                    </a:p>
                  </a:txBody>
                  <a:tcPr>
                    <a:lnL w="3810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algn="r"/>
                      <a:r>
                        <a:rPr kumimoji="1" lang="en-US" altLang="ja-JP" b="0" dirty="0" smtClean="0"/>
                        <a:t>2912</a:t>
                      </a:r>
                      <a:endParaRPr kumimoji="1" lang="ja-JP" altLang="en-US" b="0"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algn="r"/>
                      <a:r>
                        <a:rPr kumimoji="1" lang="en-US" altLang="ja-JP" b="0" dirty="0" smtClean="0"/>
                        <a:t>5990</a:t>
                      </a:r>
                      <a:endParaRPr kumimoji="1" lang="ja-JP" altLang="en-US" b="0"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algn="r"/>
                      <a:r>
                        <a:rPr kumimoji="1" lang="en-US" altLang="ja-JP" b="0" dirty="0" smtClean="0"/>
                        <a:t>11828</a:t>
                      </a:r>
                      <a:endParaRPr kumimoji="1" lang="ja-JP" altLang="en-US" b="0" dirty="0"/>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r>
            </a:tbl>
          </a:graphicData>
        </a:graphic>
      </p:graphicFrame>
      <p:sp>
        <p:nvSpPr>
          <p:cNvPr id="7" name="テキスト ボックス 6"/>
          <p:cNvSpPr txBox="1"/>
          <p:nvPr/>
        </p:nvSpPr>
        <p:spPr>
          <a:xfrm>
            <a:off x="6388100" y="1651000"/>
            <a:ext cx="1865415" cy="369332"/>
          </a:xfrm>
          <a:prstGeom prst="rect">
            <a:avLst/>
          </a:prstGeom>
          <a:noFill/>
        </p:spPr>
        <p:txBody>
          <a:bodyPr wrap="none" rtlCol="0">
            <a:spAutoFit/>
          </a:bodyPr>
          <a:lstStyle/>
          <a:p>
            <a:r>
              <a:rPr kumimoji="1" lang="ja-JP" altLang="en-US" dirty="0" smtClean="0"/>
              <a:t>クラスタ件数一覧</a:t>
            </a:r>
            <a:endParaRPr kumimoji="1" lang="ja-JP" altLang="en-US" dirty="0"/>
          </a:p>
        </p:txBody>
      </p:sp>
      <p:sp>
        <p:nvSpPr>
          <p:cNvPr id="8" name="スライド番号プレースホルダー 7"/>
          <p:cNvSpPr>
            <a:spLocks noGrp="1"/>
          </p:cNvSpPr>
          <p:nvPr>
            <p:ph type="sldNum" sz="quarter" idx="12"/>
          </p:nvPr>
        </p:nvSpPr>
        <p:spPr/>
        <p:txBody>
          <a:bodyPr/>
          <a:lstStyle/>
          <a:p>
            <a:fld id="{7BDB4897-9E2B-AC43-956E-6ECBEBE7729C}" type="slidenum">
              <a:rPr kumimoji="1" lang="ja-JP" altLang="en-US" smtClean="0"/>
              <a:t>27</a:t>
            </a:fld>
            <a:endParaRPr kumimoji="1" lang="ja-JP" altLang="en-US"/>
          </a:p>
        </p:txBody>
      </p:sp>
    </p:spTree>
    <p:extLst>
      <p:ext uri="{BB962C8B-B14F-4D97-AF65-F5344CB8AC3E}">
        <p14:creationId xmlns:p14="http://schemas.microsoft.com/office/powerpoint/2010/main" val="852691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グラフ</a:t>
            </a:r>
            <a:r>
              <a:rPr kumimoji="1" lang="ja-JP" altLang="en-US" dirty="0" smtClean="0"/>
              <a:t>研磨</a:t>
            </a:r>
            <a:r>
              <a:rPr lang="ja-JP" altLang="en-US" dirty="0" smtClean="0"/>
              <a:t>の精度は低い？</a:t>
            </a:r>
            <a:endParaRPr kumimoji="1" lang="ja-JP" altLang="en-US" dirty="0"/>
          </a:p>
        </p:txBody>
      </p:sp>
      <p:sp>
        <p:nvSpPr>
          <p:cNvPr id="3" name="コンテンツ プレースホルダー 2"/>
          <p:cNvSpPr>
            <a:spLocks noGrp="1"/>
          </p:cNvSpPr>
          <p:nvPr>
            <p:ph idx="1"/>
          </p:nvPr>
        </p:nvSpPr>
        <p:spPr>
          <a:xfrm>
            <a:off x="457200" y="1600201"/>
            <a:ext cx="8229600" cy="2603499"/>
          </a:xfrm>
        </p:spPr>
        <p:txBody>
          <a:bodyPr>
            <a:normAutofit fontScale="85000" lnSpcReduction="20000"/>
          </a:bodyPr>
          <a:lstStyle/>
          <a:p>
            <a:r>
              <a:rPr lang="ja-JP" altLang="en-US" dirty="0" smtClean="0"/>
              <a:t>マイクロクラスタリは、直接の共起関係にない言葉も入った比較的大きなクラスタが少数構成される。</a:t>
            </a:r>
            <a:endParaRPr lang="en-US" altLang="ja-JP" dirty="0" smtClean="0"/>
          </a:p>
          <a:p>
            <a:pPr lvl="1"/>
            <a:r>
              <a:rPr lang="ja-JP" altLang="en-US" dirty="0" smtClean="0"/>
              <a:t>バースト以外のツイートも入ってくる可能性が高い</a:t>
            </a:r>
            <a:endParaRPr kumimoji="1" lang="en-US" altLang="ja-JP" dirty="0" smtClean="0"/>
          </a:p>
          <a:p>
            <a:r>
              <a:rPr kumimoji="1" lang="ja-JP" altLang="en-US" dirty="0" smtClean="0"/>
              <a:t>一方で研磨なしのクリークは共起関係にある単語のみで構成された比較的小さなクラスタが多数構成される。</a:t>
            </a:r>
            <a:endParaRPr kumimoji="1" lang="en-US" altLang="ja-JP" dirty="0" smtClean="0"/>
          </a:p>
          <a:p>
            <a:pPr lvl="1"/>
            <a:r>
              <a:rPr kumimoji="1" lang="ja-JP" altLang="en-US" dirty="0" smtClean="0"/>
              <a:t>バースト純度の高いクリークが多い可能性が高い。</a:t>
            </a:r>
            <a:endParaRPr kumimoji="1" lang="ja-JP" altLang="en-US" dirty="0"/>
          </a:p>
        </p:txBody>
      </p:sp>
      <p:sp>
        <p:nvSpPr>
          <p:cNvPr id="4" name="テキスト ボックス 3"/>
          <p:cNvSpPr txBox="1"/>
          <p:nvPr/>
        </p:nvSpPr>
        <p:spPr>
          <a:xfrm>
            <a:off x="952500" y="4318000"/>
            <a:ext cx="7385050" cy="2246769"/>
          </a:xfrm>
          <a:prstGeom prst="rect">
            <a:avLst/>
          </a:prstGeom>
          <a:noFill/>
        </p:spPr>
        <p:txBody>
          <a:bodyPr wrap="square" rtlCol="0">
            <a:spAutoFit/>
          </a:bodyPr>
          <a:lstStyle/>
          <a:p>
            <a:r>
              <a:rPr kumimoji="1" lang="ja-JP" altLang="en-US" sz="2800" dirty="0" smtClean="0"/>
              <a:t>結果として、バーストツイートの純度を高める目的（これは一種の分類問題）には不向きかもしれない。</a:t>
            </a:r>
            <a:endParaRPr lang="en-US" altLang="ja-JP" sz="2800" dirty="0" smtClean="0"/>
          </a:p>
          <a:p>
            <a:r>
              <a:rPr lang="ja-JP" altLang="en-US" sz="2800" dirty="0" smtClean="0"/>
              <a:t>　</a:t>
            </a:r>
            <a:r>
              <a:rPr lang="en-US" altLang="ja-JP" sz="2800" dirty="0" smtClean="0"/>
              <a:t>→</a:t>
            </a:r>
            <a:r>
              <a:rPr lang="ja-JP" altLang="en-US" sz="2800" dirty="0" smtClean="0"/>
              <a:t>むしろ、研磨の特徴を活かした変化の予兆検知や予測に適しているのではないか？</a:t>
            </a:r>
            <a:endParaRPr kumimoji="1" lang="ja-JP" altLang="en-US" sz="2800" dirty="0"/>
          </a:p>
        </p:txBody>
      </p:sp>
      <p:sp>
        <p:nvSpPr>
          <p:cNvPr id="5" name="スライド番号プレースホルダー 4"/>
          <p:cNvSpPr>
            <a:spLocks noGrp="1"/>
          </p:cNvSpPr>
          <p:nvPr>
            <p:ph type="sldNum" sz="quarter" idx="12"/>
          </p:nvPr>
        </p:nvSpPr>
        <p:spPr/>
        <p:txBody>
          <a:bodyPr/>
          <a:lstStyle/>
          <a:p>
            <a:fld id="{7BDB4897-9E2B-AC43-956E-6ECBEBE7729C}" type="slidenum">
              <a:rPr kumimoji="1" lang="ja-JP" altLang="en-US" smtClean="0"/>
              <a:t>28</a:t>
            </a:fld>
            <a:endParaRPr kumimoji="1" lang="ja-JP" altLang="en-US"/>
          </a:p>
        </p:txBody>
      </p:sp>
    </p:spTree>
    <p:extLst>
      <p:ext uri="{BB962C8B-B14F-4D97-AF65-F5344CB8AC3E}">
        <p14:creationId xmlns:p14="http://schemas.microsoft.com/office/powerpoint/2010/main" val="3517233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36075"/>
            <a:ext cx="8229600" cy="2947837"/>
          </a:xfrm>
        </p:spPr>
        <p:txBody>
          <a:bodyPr>
            <a:normAutofit/>
          </a:bodyPr>
          <a:lstStyle/>
          <a:p>
            <a:r>
              <a:rPr kumimoji="1" lang="ja-JP" altLang="en-US" dirty="0" smtClean="0"/>
              <a:t>第１部</a:t>
            </a:r>
            <a:r>
              <a:rPr kumimoji="1" lang="en-US" altLang="ja-JP" dirty="0" smtClean="0"/>
              <a:t/>
            </a:r>
            <a:br>
              <a:rPr kumimoji="1" lang="en-US" altLang="ja-JP" dirty="0" smtClean="0"/>
            </a:br>
            <a:r>
              <a:rPr kumimoji="1" lang="ja-JP" altLang="en-US" dirty="0" smtClean="0"/>
              <a:t>応用</a:t>
            </a:r>
            <a:r>
              <a:rPr kumimoji="1" lang="ja-JP" altLang="en-US" dirty="0" smtClean="0"/>
              <a:t>ケース</a:t>
            </a:r>
            <a:r>
              <a:rPr lang="ja-JP" altLang="en-US" dirty="0" smtClean="0"/>
              <a:t>２</a:t>
            </a:r>
            <a:r>
              <a:rPr kumimoji="1" lang="ja-JP" altLang="en-US" dirty="0" smtClean="0"/>
              <a:t>：</a:t>
            </a:r>
            <a:r>
              <a:rPr kumimoji="1" lang="en-US" altLang="ja-JP" dirty="0" smtClean="0"/>
              <a:t/>
            </a:r>
            <a:br>
              <a:rPr kumimoji="1" lang="en-US" altLang="ja-JP" dirty="0" smtClean="0"/>
            </a:br>
            <a:r>
              <a:rPr kumimoji="1" lang="ja-JP" altLang="en-US" dirty="0" smtClean="0"/>
              <a:t>「三年育児休暇</a:t>
            </a:r>
            <a:r>
              <a:rPr kumimoji="1" lang="ja-JP" altLang="en-US" dirty="0" smtClean="0"/>
              <a:t>」に</a:t>
            </a:r>
            <a:r>
              <a:rPr kumimoji="1" lang="ja-JP" altLang="en-US" dirty="0" smtClean="0"/>
              <a:t>対する意見の時系列変化の解析</a:t>
            </a:r>
            <a:endParaRPr kumimoji="1" lang="ja-JP" altLang="en-US" dirty="0"/>
          </a:p>
        </p:txBody>
      </p:sp>
      <p:sp>
        <p:nvSpPr>
          <p:cNvPr id="4" name="スライド番号プレースホルダー 3"/>
          <p:cNvSpPr>
            <a:spLocks noGrp="1"/>
          </p:cNvSpPr>
          <p:nvPr>
            <p:ph type="sldNum" sz="quarter" idx="12"/>
          </p:nvPr>
        </p:nvSpPr>
        <p:spPr/>
        <p:txBody>
          <a:bodyPr/>
          <a:lstStyle/>
          <a:p>
            <a:fld id="{7BDB4897-9E2B-AC43-956E-6ECBEBE7729C}" type="slidenum">
              <a:rPr kumimoji="1" lang="ja-JP" altLang="en-US" smtClean="0"/>
              <a:t>29</a:t>
            </a:fld>
            <a:endParaRPr kumimoji="1" lang="ja-JP" altLang="en-US"/>
          </a:p>
        </p:txBody>
      </p:sp>
    </p:spTree>
    <p:extLst>
      <p:ext uri="{BB962C8B-B14F-4D97-AF65-F5344CB8AC3E}">
        <p14:creationId xmlns:p14="http://schemas.microsoft.com/office/powerpoint/2010/main" val="162602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36075"/>
            <a:ext cx="8229600" cy="2947837"/>
          </a:xfrm>
        </p:spPr>
        <p:txBody>
          <a:bodyPr>
            <a:normAutofit fontScale="90000"/>
          </a:bodyPr>
          <a:lstStyle/>
          <a:p>
            <a:r>
              <a:rPr kumimoji="1" lang="ja-JP" altLang="en-US" dirty="0" smtClean="0"/>
              <a:t>第１部</a:t>
            </a:r>
            <a:r>
              <a:rPr kumimoji="1" lang="en-US" altLang="ja-JP" dirty="0" smtClean="0"/>
              <a:t/>
            </a:r>
            <a:br>
              <a:rPr kumimoji="1" lang="en-US" altLang="ja-JP" dirty="0" smtClean="0"/>
            </a:br>
            <a:r>
              <a:rPr kumimoji="1" lang="ja-JP" altLang="en-US" dirty="0" smtClean="0"/>
              <a:t>応用</a:t>
            </a:r>
            <a:r>
              <a:rPr kumimoji="1" lang="ja-JP" altLang="en-US" dirty="0" smtClean="0"/>
              <a:t>ケース</a:t>
            </a:r>
            <a:r>
              <a:rPr lang="ja-JP" altLang="en-US" dirty="0" smtClean="0"/>
              <a:t>１</a:t>
            </a:r>
            <a:r>
              <a:rPr kumimoji="1" lang="ja-JP" altLang="en-US" dirty="0" smtClean="0"/>
              <a:t>：</a:t>
            </a:r>
            <a:r>
              <a:rPr kumimoji="1" lang="en-US" altLang="ja-JP" dirty="0" smtClean="0"/>
              <a:t/>
            </a:r>
            <a:br>
              <a:rPr kumimoji="1" lang="en-US" altLang="ja-JP" dirty="0" smtClean="0"/>
            </a:br>
            <a:r>
              <a:rPr lang="ja-JP" altLang="en-US" dirty="0"/>
              <a:t>ナップサック制約付き</a:t>
            </a:r>
            <a:r>
              <a:rPr lang="ja-JP" altLang="ja-JP" dirty="0"/>
              <a:t>最大被覆問題を用いた</a:t>
            </a:r>
            <a:r>
              <a:rPr lang="en-US" altLang="ja-JP" dirty="0"/>
              <a:t>Twitter</a:t>
            </a:r>
            <a:r>
              <a:rPr lang="ja-JP" altLang="ja-JP" dirty="0"/>
              <a:t>からのトピック検知</a:t>
            </a:r>
            <a:endParaRPr kumimoji="1" lang="ja-JP" altLang="en-US" dirty="0"/>
          </a:p>
        </p:txBody>
      </p:sp>
      <p:sp>
        <p:nvSpPr>
          <p:cNvPr id="4" name="スライド番号プレースホルダー 3"/>
          <p:cNvSpPr>
            <a:spLocks noGrp="1"/>
          </p:cNvSpPr>
          <p:nvPr>
            <p:ph type="sldNum" sz="quarter" idx="12"/>
          </p:nvPr>
        </p:nvSpPr>
        <p:spPr/>
        <p:txBody>
          <a:bodyPr/>
          <a:lstStyle/>
          <a:p>
            <a:fld id="{7BDB4897-9E2B-AC43-956E-6ECBEBE7729C}" type="slidenum">
              <a:rPr kumimoji="1" lang="ja-JP" altLang="en-US" smtClean="0"/>
              <a:t>3</a:t>
            </a:fld>
            <a:endParaRPr kumimoji="1" lang="ja-JP" altLang="en-US"/>
          </a:p>
        </p:txBody>
      </p:sp>
    </p:spTree>
    <p:extLst>
      <p:ext uri="{BB962C8B-B14F-4D97-AF65-F5344CB8AC3E}">
        <p14:creationId xmlns:p14="http://schemas.microsoft.com/office/powerpoint/2010/main" val="89145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安部首相の</a:t>
            </a:r>
            <a:r>
              <a:rPr kumimoji="1" lang="ja-JP" altLang="en-US" dirty="0" smtClean="0"/>
              <a:t>「育休</a:t>
            </a:r>
            <a:r>
              <a:rPr kumimoji="1" lang="ja-JP" altLang="en-US" dirty="0" smtClean="0"/>
              <a:t>３年</a:t>
            </a:r>
            <a:r>
              <a:rPr kumimoji="1" lang="ja-JP" altLang="en-US" dirty="0" smtClean="0"/>
              <a:t>」</a:t>
            </a:r>
            <a:r>
              <a:rPr kumimoji="1" lang="ja-JP" altLang="en-US" dirty="0" smtClean="0"/>
              <a:t>発言</a:t>
            </a:r>
            <a:endParaRPr kumimoji="1" lang="ja-JP" altLang="en-US" dirty="0"/>
          </a:p>
        </p:txBody>
      </p:sp>
      <p:sp>
        <p:nvSpPr>
          <p:cNvPr id="3" name="正方形/長方形 2"/>
          <p:cNvSpPr/>
          <p:nvPr/>
        </p:nvSpPr>
        <p:spPr>
          <a:xfrm>
            <a:off x="722742" y="2514518"/>
            <a:ext cx="7964257" cy="1908215"/>
          </a:xfrm>
          <a:prstGeom prst="rect">
            <a:avLst/>
          </a:prstGeom>
        </p:spPr>
        <p:txBody>
          <a:bodyPr wrap="square">
            <a:spAutoFit/>
          </a:bodyPr>
          <a:lstStyle/>
          <a:p>
            <a:r>
              <a:rPr lang="ja-JP" altLang="en-US" sz="2800" b="1" dirty="0" smtClean="0"/>
              <a:t>働く女性に手厚い支援　首相「育児休業３年」表明</a:t>
            </a:r>
            <a:endParaRPr lang="en-US" altLang="ja-JP" sz="2800" b="1" dirty="0" smtClean="0"/>
          </a:p>
          <a:p>
            <a:r>
              <a:rPr lang="ja-JP" altLang="en-US" dirty="0" smtClean="0"/>
              <a:t>安倍</a:t>
            </a:r>
            <a:r>
              <a:rPr lang="ja-JP" altLang="en-US" dirty="0"/>
              <a:t>晋三首相は子供が１歳半になるまで認められている育児休業を３歳まで延ばし、５年間で待機児童ゼロをめざす方針を決めた。</a:t>
            </a:r>
            <a:r>
              <a:rPr lang="en-US" altLang="ja-JP" dirty="0"/>
              <a:t>19</a:t>
            </a:r>
            <a:r>
              <a:rPr lang="ja-JP" altLang="en-US" dirty="0"/>
              <a:t>日の経済３団体トップとの会談で協力を要請する。少子高齢化に伴う労働力人口の減少に歯止めをかけるのが狙いだ。仕事と子育ての両立に悩む家庭には朗報と言えるが、実現に向けて給付負担や企業のコスト増大などの課題を克服する具体策が問われる。</a:t>
            </a:r>
          </a:p>
        </p:txBody>
      </p:sp>
      <p:sp>
        <p:nvSpPr>
          <p:cNvPr id="4" name="テキスト ボックス 3"/>
          <p:cNvSpPr txBox="1"/>
          <p:nvPr/>
        </p:nvSpPr>
        <p:spPr>
          <a:xfrm>
            <a:off x="6062276" y="4376097"/>
            <a:ext cx="2624524" cy="369332"/>
          </a:xfrm>
          <a:prstGeom prst="rect">
            <a:avLst/>
          </a:prstGeom>
          <a:noFill/>
        </p:spPr>
        <p:txBody>
          <a:bodyPr wrap="none" rtlCol="0">
            <a:spAutoFit/>
          </a:bodyPr>
          <a:lstStyle/>
          <a:p>
            <a:r>
              <a:rPr kumimoji="1" lang="ja-JP" altLang="en-US" dirty="0" smtClean="0"/>
              <a:t>日本経済新聞</a:t>
            </a:r>
            <a:r>
              <a:rPr kumimoji="1" lang="en-US" altLang="ja-JP" dirty="0" smtClean="0"/>
              <a:t>,2013/4/18</a:t>
            </a:r>
            <a:endParaRPr kumimoji="1" lang="ja-JP" altLang="en-US" dirty="0"/>
          </a:p>
        </p:txBody>
      </p:sp>
      <p:sp>
        <p:nvSpPr>
          <p:cNvPr id="5" name="スライド番号プレースホルダー 4"/>
          <p:cNvSpPr>
            <a:spLocks noGrp="1"/>
          </p:cNvSpPr>
          <p:nvPr>
            <p:ph type="sldNum" sz="quarter" idx="12"/>
          </p:nvPr>
        </p:nvSpPr>
        <p:spPr/>
        <p:txBody>
          <a:bodyPr/>
          <a:lstStyle/>
          <a:p>
            <a:fld id="{7BDB4897-9E2B-AC43-956E-6ECBEBE7729C}" type="slidenum">
              <a:rPr kumimoji="1" lang="ja-JP" altLang="en-US" smtClean="0"/>
              <a:t>30</a:t>
            </a:fld>
            <a:endParaRPr kumimoji="1" lang="ja-JP" altLang="en-US"/>
          </a:p>
        </p:txBody>
      </p:sp>
    </p:spTree>
    <p:extLst>
      <p:ext uri="{BB962C8B-B14F-4D97-AF65-F5344CB8AC3E}">
        <p14:creationId xmlns:p14="http://schemas.microsoft.com/office/powerpoint/2010/main" val="2227567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93700"/>
            <a:ext cx="8376302" cy="622300"/>
          </a:xfrm>
        </p:spPr>
        <p:txBody>
          <a:bodyPr>
            <a:noAutofit/>
          </a:bodyPr>
          <a:lstStyle/>
          <a:p>
            <a:pPr algn="l"/>
            <a:r>
              <a:rPr lang="ja-JP" altLang="en-US" sz="2800" b="1" dirty="0" smtClean="0"/>
              <a:t>３</a:t>
            </a:r>
            <a:r>
              <a:rPr lang="en-US" altLang="ja-JP" sz="2800" b="1" dirty="0" smtClean="0"/>
              <a:t>.</a:t>
            </a:r>
            <a:r>
              <a:rPr lang="ja-JP" altLang="en-US" sz="2800" b="1" dirty="0" smtClean="0"/>
              <a:t>専門家の意見</a:t>
            </a:r>
            <a:endParaRPr kumimoji="1" lang="ja-JP" altLang="en-US" sz="2800" b="1" dirty="0"/>
          </a:p>
        </p:txBody>
      </p:sp>
      <p:sp>
        <p:nvSpPr>
          <p:cNvPr id="3" name="コンテンツ プレースホルダー 2"/>
          <p:cNvSpPr>
            <a:spLocks noGrp="1"/>
          </p:cNvSpPr>
          <p:nvPr>
            <p:ph idx="1"/>
          </p:nvPr>
        </p:nvSpPr>
        <p:spPr>
          <a:xfrm>
            <a:off x="457200" y="1028700"/>
            <a:ext cx="8229600" cy="5359400"/>
          </a:xfrm>
        </p:spPr>
        <p:txBody>
          <a:bodyPr>
            <a:normAutofit/>
          </a:bodyPr>
          <a:lstStyle/>
          <a:p>
            <a:pPr marL="0" indent="0">
              <a:buNone/>
            </a:pPr>
            <a:r>
              <a:rPr lang="en-US" altLang="ja-JP" sz="2400" dirty="0" smtClean="0"/>
              <a:t>■</a:t>
            </a:r>
            <a:r>
              <a:rPr lang="ja-JP" altLang="en-US" sz="2400" dirty="0" smtClean="0"/>
              <a:t>日経新聞　</a:t>
            </a:r>
            <a:r>
              <a:rPr lang="en-US" altLang="ja-JP" sz="2400" dirty="0" smtClean="0"/>
              <a:t>2013/04/18 </a:t>
            </a:r>
            <a:r>
              <a:rPr lang="ja-JP" altLang="en-US" sz="2400" dirty="0" smtClean="0"/>
              <a:t>的場康子</a:t>
            </a:r>
            <a:endParaRPr lang="en-US" altLang="ja-JP" sz="2400" dirty="0" smtClean="0"/>
          </a:p>
          <a:p>
            <a:pPr marL="0" indent="0" algn="r">
              <a:buNone/>
            </a:pPr>
            <a:r>
              <a:rPr lang="ja-JP" altLang="en-US" sz="2400" dirty="0" smtClean="0"/>
              <a:t>（第一生命経済研究所上席主任研究員）</a:t>
            </a:r>
            <a:endParaRPr lang="en-US" altLang="ja-JP" sz="2400" dirty="0" smtClean="0"/>
          </a:p>
          <a:p>
            <a:pPr marL="0" indent="0">
              <a:buNone/>
            </a:pPr>
            <a:r>
              <a:rPr lang="ja-JP" altLang="en-US" sz="2400" dirty="0" smtClean="0"/>
              <a:t>・待機児童を解消するには、保育所整備と職場での働き方での両輪で考えなければならない。そういう意味でも育児休業延長が選択肢として用意されるのは望ましい。</a:t>
            </a:r>
            <a:endParaRPr lang="en-US" altLang="ja-JP" sz="2400" dirty="0" smtClean="0"/>
          </a:p>
          <a:p>
            <a:pPr marL="0" indent="0">
              <a:buNone/>
            </a:pPr>
            <a:r>
              <a:rPr lang="ja-JP" altLang="en-US" sz="2400" dirty="0" smtClean="0"/>
              <a:t>・あとは制度がどう運用するかが問われる。</a:t>
            </a:r>
            <a:endParaRPr lang="en-US" altLang="ja-JP" sz="2400" dirty="0" smtClean="0"/>
          </a:p>
          <a:p>
            <a:pPr marL="0" indent="0">
              <a:buNone/>
            </a:pPr>
            <a:endParaRPr lang="en-US" altLang="ja-JP" sz="2400" dirty="0" smtClean="0"/>
          </a:p>
          <a:p>
            <a:pPr marL="0" indent="0">
              <a:buNone/>
            </a:pPr>
            <a:r>
              <a:rPr lang="en-US" altLang="ja-JP" sz="2400" dirty="0" smtClean="0"/>
              <a:t>■</a:t>
            </a:r>
            <a:r>
              <a:rPr lang="ja-JP" altLang="en-US" sz="2400" dirty="0"/>
              <a:t>日経ビジネス　</a:t>
            </a:r>
            <a:r>
              <a:rPr lang="en-US" altLang="ja-JP" sz="2400" dirty="0"/>
              <a:t>2013/6/17 </a:t>
            </a:r>
            <a:r>
              <a:rPr lang="ja-JP" altLang="en-US" sz="2400" dirty="0"/>
              <a:t>　</a:t>
            </a:r>
            <a:r>
              <a:rPr lang="en-US" altLang="ja-JP" sz="2400" dirty="0"/>
              <a:t>-</a:t>
            </a:r>
            <a:r>
              <a:rPr lang="ja-JP" altLang="en-US" sz="2400" dirty="0"/>
              <a:t>女性活用：育休３年よりも時短を</a:t>
            </a:r>
            <a:endParaRPr lang="en-US" altLang="ja-JP" sz="2400" dirty="0"/>
          </a:p>
          <a:p>
            <a:pPr marL="0" indent="0">
              <a:buNone/>
            </a:pPr>
            <a:r>
              <a:rPr lang="ja-JP" altLang="ja-JP" sz="2400" dirty="0"/>
              <a:t>　</a:t>
            </a:r>
            <a:r>
              <a:rPr lang="ja-JP" altLang="en-US" sz="2400" dirty="0"/>
              <a:t>　　　　　　　　　　　　　　</a:t>
            </a:r>
            <a:r>
              <a:rPr lang="ja-JP" altLang="en-US" sz="2400" dirty="0" smtClean="0"/>
              <a:t>萱野</a:t>
            </a:r>
            <a:r>
              <a:rPr lang="ja-JP" altLang="en-US" sz="2400" dirty="0"/>
              <a:t>俊彦（津田塾大学国際関係学科）</a:t>
            </a:r>
            <a:endParaRPr lang="en-US" altLang="ja-JP" sz="2400" dirty="0"/>
          </a:p>
          <a:p>
            <a:pPr marL="0" indent="0">
              <a:buNone/>
            </a:pPr>
            <a:r>
              <a:rPr lang="ja-JP" altLang="en-US" sz="2400" dirty="0" smtClean="0"/>
              <a:t>・</a:t>
            </a:r>
            <a:r>
              <a:rPr lang="en-US" altLang="ja-JP" sz="2400" dirty="0" smtClean="0"/>
              <a:t>3</a:t>
            </a:r>
            <a:r>
              <a:rPr lang="ja-JP" altLang="en-US" sz="2400" dirty="0" smtClean="0"/>
              <a:t>年育休を企業</a:t>
            </a:r>
            <a:r>
              <a:rPr lang="ja-JP" altLang="en-US" sz="2400" dirty="0"/>
              <a:t>だけで推進するには限界がある。女性の活用のためには、育休３年ではなく</a:t>
            </a:r>
            <a:r>
              <a:rPr lang="ja-JP" altLang="en-US" sz="2400" dirty="0" smtClean="0"/>
              <a:t>、長時間</a:t>
            </a:r>
            <a:r>
              <a:rPr lang="ja-JP" altLang="en-US" sz="2400" dirty="0"/>
              <a:t>労働を減らす措置を国が先導となってとるべきである。</a:t>
            </a:r>
            <a:endParaRPr lang="en-US" altLang="ja-JP" sz="2400" dirty="0"/>
          </a:p>
          <a:p>
            <a:pPr marL="0" indent="0">
              <a:buNone/>
            </a:pPr>
            <a:endParaRPr lang="en-US" altLang="ja-JP" sz="2400" dirty="0"/>
          </a:p>
        </p:txBody>
      </p:sp>
      <p:sp>
        <p:nvSpPr>
          <p:cNvPr id="5" name="スライド番号プレースホルダー 4"/>
          <p:cNvSpPr>
            <a:spLocks noGrp="1"/>
          </p:cNvSpPr>
          <p:nvPr>
            <p:ph type="sldNum" sz="quarter" idx="12"/>
          </p:nvPr>
        </p:nvSpPr>
        <p:spPr/>
        <p:txBody>
          <a:bodyPr/>
          <a:lstStyle/>
          <a:p>
            <a:fld id="{2DBAAD50-1238-5D47-BD4B-B5B375007345}" type="slidenum">
              <a:rPr kumimoji="1" lang="ja-JP" altLang="en-US" smtClean="0"/>
              <a:t>31</a:t>
            </a:fld>
            <a:endParaRPr kumimoji="1" lang="ja-JP" altLang="en-US"/>
          </a:p>
        </p:txBody>
      </p:sp>
    </p:spTree>
    <p:extLst>
      <p:ext uri="{BB962C8B-B14F-4D97-AF65-F5344CB8AC3E}">
        <p14:creationId xmlns:p14="http://schemas.microsoft.com/office/powerpoint/2010/main" val="708650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4957"/>
          </a:xfrm>
        </p:spPr>
        <p:txBody>
          <a:bodyPr>
            <a:normAutofit/>
          </a:bodyPr>
          <a:lstStyle/>
          <a:p>
            <a:r>
              <a:rPr kumimoji="1" lang="en-US" altLang="ja-JP" dirty="0" smtClean="0"/>
              <a:t>Twitter</a:t>
            </a:r>
            <a:r>
              <a:rPr kumimoji="1" lang="ja-JP" altLang="en-US" dirty="0" smtClean="0"/>
              <a:t>上</a:t>
            </a:r>
            <a:r>
              <a:rPr kumimoji="1" lang="ja-JP" altLang="en-US" dirty="0" smtClean="0"/>
              <a:t>でのつぶやき</a:t>
            </a:r>
            <a:endParaRPr kumimoji="1" lang="ja-JP" altLang="en-US" dirty="0"/>
          </a:p>
        </p:txBody>
      </p:sp>
      <p:sp>
        <p:nvSpPr>
          <p:cNvPr id="3" name="テキスト ボックス 2"/>
          <p:cNvSpPr txBox="1"/>
          <p:nvPr/>
        </p:nvSpPr>
        <p:spPr>
          <a:xfrm>
            <a:off x="2077040" y="1049595"/>
            <a:ext cx="4687414" cy="646331"/>
          </a:xfrm>
          <a:prstGeom prst="rect">
            <a:avLst/>
          </a:prstGeom>
          <a:noFill/>
        </p:spPr>
        <p:txBody>
          <a:bodyPr wrap="square" rtlCol="0">
            <a:spAutoFit/>
          </a:bodyPr>
          <a:lstStyle/>
          <a:p>
            <a:r>
              <a:rPr kumimoji="1" lang="ja-JP" altLang="en-US" dirty="0" smtClean="0"/>
              <a:t>ツイートの選択条件：ツイート内容に「</a:t>
            </a:r>
            <a:r>
              <a:rPr kumimoji="1" lang="ja-JP" altLang="en-US" dirty="0" smtClean="0">
                <a:latin typeface="ＤＦＰ太丸ゴシック体"/>
                <a:ea typeface="ＤＦＰ太丸ゴシック体"/>
                <a:cs typeface="ＤＦＰ太丸ゴシック体"/>
              </a:rPr>
              <a:t>育休</a:t>
            </a:r>
            <a:r>
              <a:rPr kumimoji="1" lang="ja-JP" altLang="en-US" dirty="0" smtClean="0"/>
              <a:t>」もしくは「</a:t>
            </a:r>
            <a:r>
              <a:rPr kumimoji="1" lang="ja-JP" altLang="en-US" dirty="0" smtClean="0">
                <a:latin typeface="ＤＦＰ太丸ゴシック体"/>
                <a:ea typeface="ＤＦＰ太丸ゴシック体"/>
                <a:cs typeface="ＤＦＰ太丸ゴシック体"/>
              </a:rPr>
              <a:t>育児休暇</a:t>
            </a:r>
            <a:r>
              <a:rPr kumimoji="1" lang="ja-JP" altLang="en-US" dirty="0" smtClean="0"/>
              <a:t>」という言葉が含まれるツイート</a:t>
            </a:r>
            <a:endParaRPr kumimoji="1" lang="ja-JP" altLang="en-US" dirty="0"/>
          </a:p>
        </p:txBody>
      </p:sp>
      <p:sp>
        <p:nvSpPr>
          <p:cNvPr id="4" name="正方形/長方形 3"/>
          <p:cNvSpPr/>
          <p:nvPr/>
        </p:nvSpPr>
        <p:spPr>
          <a:xfrm>
            <a:off x="457201" y="1831830"/>
            <a:ext cx="8024367"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2000" dirty="0" smtClean="0"/>
              <a:t>私</a:t>
            </a:r>
            <a:r>
              <a:rPr lang="ja-JP" altLang="en-US" sz="2000" dirty="0"/>
              <a:t>も三年育休案賛成だな</a:t>
            </a:r>
            <a:r>
              <a:rPr lang="en-US" altLang="ja-JP" sz="2000" dirty="0"/>
              <a:t>〜</a:t>
            </a:r>
            <a:r>
              <a:rPr lang="ja-JP" altLang="en-US" sz="2000" dirty="0"/>
              <a:t>反対派が多いけど。まぁ三歳で保育園入れればって人も多そうだけど</a:t>
            </a:r>
            <a:r>
              <a:rPr lang="ja-JP" altLang="en-US" sz="2000" dirty="0" smtClean="0"/>
              <a:t>。私</a:t>
            </a:r>
            <a:r>
              <a:rPr lang="ja-JP" altLang="en-US" sz="2000" dirty="0"/>
              <a:t>は延長保育の幼稚園入れるつもりだし、ぜひ三歳まで成長を見守りたい！と思う</a:t>
            </a:r>
            <a:r>
              <a:rPr lang="ja-JP" altLang="en-US" sz="2000" dirty="0" smtClean="0"/>
              <a:t>。今</a:t>
            </a:r>
            <a:r>
              <a:rPr lang="ja-JP" altLang="en-US" sz="2000" dirty="0"/>
              <a:t>復帰して、仕事中とかに子供の写真見れないもん。子供シックになるから</a:t>
            </a:r>
            <a:r>
              <a:rPr lang="en-US" altLang="ja-JP" sz="2000" dirty="0"/>
              <a:t>(</a:t>
            </a:r>
            <a:r>
              <a:rPr lang="ja-JP" altLang="en-US" sz="2000" dirty="0"/>
              <a:t>笑</a:t>
            </a:r>
            <a:r>
              <a:rPr lang="en-US" altLang="ja-JP" sz="2000" dirty="0" smtClean="0"/>
              <a:t>)</a:t>
            </a:r>
            <a:endParaRPr lang="en-US" altLang="ja-JP" sz="2000" dirty="0"/>
          </a:p>
        </p:txBody>
      </p:sp>
      <p:sp>
        <p:nvSpPr>
          <p:cNvPr id="5" name="正方形/長方形 4"/>
          <p:cNvSpPr/>
          <p:nvPr/>
        </p:nvSpPr>
        <p:spPr>
          <a:xfrm>
            <a:off x="457203" y="3319200"/>
            <a:ext cx="8024366" cy="16312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2000" dirty="0" smtClean="0"/>
              <a:t>安倍</a:t>
            </a:r>
            <a:r>
              <a:rPr lang="ja-JP" altLang="en-US" sz="2000" dirty="0"/>
              <a:t>晋三が子育ての三年育休制度を推進するなんて言ってるけど、そんな制度の恩恵を受けられるの</a:t>
            </a:r>
            <a:r>
              <a:rPr lang="ja-JP" altLang="en-US" sz="2000" dirty="0" smtClean="0"/>
              <a:t>は大企業</a:t>
            </a:r>
            <a:r>
              <a:rPr lang="ja-JP" altLang="en-US" sz="2000" dirty="0"/>
              <a:t>の社員だけではないか。中小企業の従業員なんて三年も育休するなら辞めてくれと言われるのが関の山だ</a:t>
            </a:r>
            <a:r>
              <a:rPr lang="ja-JP" altLang="en-US" sz="2000" dirty="0" smtClean="0"/>
              <a:t>。現場</a:t>
            </a:r>
            <a:r>
              <a:rPr lang="ja-JP" altLang="en-US" sz="2000" dirty="0"/>
              <a:t>を知らない奴が議員になるからこんな事を言えるのだ。本当に現実を分かっていない</a:t>
            </a:r>
            <a:r>
              <a:rPr lang="ja-JP" altLang="en-US" sz="2000" dirty="0" smtClean="0"/>
              <a:t>。</a:t>
            </a:r>
            <a:endParaRPr lang="ja-JP" altLang="en-US" sz="2000" dirty="0"/>
          </a:p>
        </p:txBody>
      </p:sp>
      <p:sp>
        <p:nvSpPr>
          <p:cNvPr id="6" name="正方形/長方形 5"/>
          <p:cNvSpPr/>
          <p:nvPr/>
        </p:nvSpPr>
        <p:spPr>
          <a:xfrm>
            <a:off x="457200" y="5137937"/>
            <a:ext cx="8024368"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2000" dirty="0" smtClean="0"/>
              <a:t>ほんと</a:t>
            </a:r>
            <a:r>
              <a:rPr lang="ja-JP" altLang="en-US" sz="2000" dirty="0"/>
              <a:t>、三年育休は産む方にも会社側もつらいか。三人産んで十年近く休むことになったら完全に浦島太郎</a:t>
            </a:r>
            <a:r>
              <a:rPr lang="ja-JP" altLang="en-US" sz="2000" dirty="0" smtClean="0"/>
              <a:t>。人</a:t>
            </a:r>
            <a:r>
              <a:rPr lang="ja-JP" altLang="en-US" sz="2000" dirty="0"/>
              <a:t>もシステムも変わってるだろうし。産む人だけじゃなく男性も含めて働く時間の見直し。医療関係</a:t>
            </a:r>
            <a:r>
              <a:rPr lang="ja-JP" altLang="en-US" sz="2000" dirty="0" smtClean="0"/>
              <a:t>、交代</a:t>
            </a:r>
            <a:r>
              <a:rPr lang="ja-JP" altLang="en-US" sz="2000" dirty="0"/>
              <a:t>勤の人たちとその子供の社会的フォローもね。</a:t>
            </a:r>
          </a:p>
        </p:txBody>
      </p:sp>
      <p:pic>
        <p:nvPicPr>
          <p:cNvPr id="7" name="図 6"/>
          <p:cNvPicPr>
            <a:picLocks noChangeAspect="1"/>
          </p:cNvPicPr>
          <p:nvPr/>
        </p:nvPicPr>
        <p:blipFill>
          <a:blip r:embed="rId3"/>
          <a:stretch>
            <a:fillRect/>
          </a:stretch>
        </p:blipFill>
        <p:spPr>
          <a:xfrm>
            <a:off x="7275068" y="1414990"/>
            <a:ext cx="1206500" cy="280936"/>
          </a:xfrm>
          <a:prstGeom prst="rect">
            <a:avLst/>
          </a:prstGeom>
        </p:spPr>
      </p:pic>
      <p:sp>
        <p:nvSpPr>
          <p:cNvPr id="8" name="スライド番号プレースホルダー 7"/>
          <p:cNvSpPr>
            <a:spLocks noGrp="1"/>
          </p:cNvSpPr>
          <p:nvPr>
            <p:ph type="sldNum" sz="quarter" idx="12"/>
          </p:nvPr>
        </p:nvSpPr>
        <p:spPr/>
        <p:txBody>
          <a:bodyPr/>
          <a:lstStyle/>
          <a:p>
            <a:fld id="{7BDB4897-9E2B-AC43-956E-6ECBEBE7729C}" type="slidenum">
              <a:rPr kumimoji="1" lang="ja-JP" altLang="en-US" smtClean="0"/>
              <a:t>32</a:t>
            </a:fld>
            <a:endParaRPr kumimoji="1" lang="ja-JP" altLang="en-US"/>
          </a:p>
        </p:txBody>
      </p:sp>
    </p:spTree>
    <p:extLst>
      <p:ext uri="{BB962C8B-B14F-4D97-AF65-F5344CB8AC3E}">
        <p14:creationId xmlns:p14="http://schemas.microsoft.com/office/powerpoint/2010/main" val="2925619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48888"/>
            <a:ext cx="8229600" cy="834240"/>
          </a:xfrm>
        </p:spPr>
        <p:txBody>
          <a:bodyPr>
            <a:noAutofit/>
          </a:bodyPr>
          <a:lstStyle/>
          <a:p>
            <a:r>
              <a:rPr kumimoji="1" lang="ja-JP" altLang="en-US" dirty="0" smtClean="0"/>
              <a:t>目的と概要</a:t>
            </a:r>
            <a:endParaRPr kumimoji="1" lang="ja-JP" altLang="en-US" dirty="0"/>
          </a:p>
        </p:txBody>
      </p:sp>
      <p:sp>
        <p:nvSpPr>
          <p:cNvPr id="7" name="スライド番号プレースホルダー 6"/>
          <p:cNvSpPr>
            <a:spLocks noGrp="1"/>
          </p:cNvSpPr>
          <p:nvPr>
            <p:ph type="sldNum" sz="quarter" idx="12"/>
          </p:nvPr>
        </p:nvSpPr>
        <p:spPr/>
        <p:txBody>
          <a:bodyPr/>
          <a:lstStyle/>
          <a:p>
            <a:fld id="{E3C07B66-3DF9-CF46-BE39-807A433B0CC0}" type="slidenum">
              <a:rPr kumimoji="1" lang="ja-JP" altLang="en-US" smtClean="0"/>
              <a:t>33</a:t>
            </a:fld>
            <a:endParaRPr kumimoji="1" lang="ja-JP" altLang="en-US" dirty="0"/>
          </a:p>
        </p:txBody>
      </p:sp>
      <p:sp>
        <p:nvSpPr>
          <p:cNvPr id="63" name="円柱 62"/>
          <p:cNvSpPr/>
          <p:nvPr/>
        </p:nvSpPr>
        <p:spPr>
          <a:xfrm>
            <a:off x="3501852" y="2313479"/>
            <a:ext cx="1465097" cy="1240348"/>
          </a:xfrm>
          <a:prstGeom prst="can">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latin typeface="Helvetica Neue"/>
                <a:cs typeface="Helvetica Neue"/>
              </a:rPr>
              <a:t>「育休三年」</a:t>
            </a:r>
            <a:r>
              <a:rPr lang="ja-JP" altLang="en-US" dirty="0" smtClean="0">
                <a:latin typeface="Helvetica Neue"/>
                <a:cs typeface="Helvetica Neue"/>
              </a:rPr>
              <a:t>に</a:t>
            </a:r>
            <a:r>
              <a:rPr lang="ja-JP" altLang="en-US" dirty="0" smtClean="0">
                <a:latin typeface="Helvetica Neue"/>
                <a:cs typeface="Helvetica Neue"/>
              </a:rPr>
              <a:t>ついての</a:t>
            </a:r>
            <a:r>
              <a:rPr lang="en-US" altLang="ja-JP" dirty="0" smtClean="0">
                <a:latin typeface="Helvetica Neue"/>
                <a:cs typeface="Helvetica Neue"/>
              </a:rPr>
              <a:t>Tweet</a:t>
            </a:r>
            <a:endParaRPr kumimoji="1" lang="ja-JP" altLang="en-US" dirty="0">
              <a:latin typeface="Helvetica Neue"/>
              <a:cs typeface="Helvetica Neue"/>
            </a:endParaRPr>
          </a:p>
        </p:txBody>
      </p:sp>
      <p:cxnSp>
        <p:nvCxnSpPr>
          <p:cNvPr id="141" name="直線矢印コネクタ 140"/>
          <p:cNvCxnSpPr/>
          <p:nvPr/>
        </p:nvCxnSpPr>
        <p:spPr>
          <a:xfrm flipH="1">
            <a:off x="3786386" y="3855015"/>
            <a:ext cx="434862" cy="1477328"/>
          </a:xfrm>
          <a:prstGeom prst="straightConnector1">
            <a:avLst/>
          </a:prstGeom>
          <a:ln>
            <a:tailEnd type="arrow" w="lg" len="med"/>
          </a:ln>
        </p:spPr>
        <p:style>
          <a:lnRef idx="1">
            <a:schemeClr val="dk1"/>
          </a:lnRef>
          <a:fillRef idx="0">
            <a:schemeClr val="dk1"/>
          </a:fillRef>
          <a:effectRef idx="0">
            <a:schemeClr val="dk1"/>
          </a:effectRef>
          <a:fontRef idx="minor">
            <a:schemeClr val="tx1"/>
          </a:fontRef>
        </p:style>
      </p:cxnSp>
      <p:cxnSp>
        <p:nvCxnSpPr>
          <p:cNvPr id="197" name="直線矢印コネクタ 196"/>
          <p:cNvCxnSpPr>
            <a:stCxn id="63" idx="2"/>
          </p:cNvCxnSpPr>
          <p:nvPr/>
        </p:nvCxnSpPr>
        <p:spPr>
          <a:xfrm flipH="1">
            <a:off x="2690328" y="2933653"/>
            <a:ext cx="811524" cy="386288"/>
          </a:xfrm>
          <a:prstGeom prst="straightConnector1">
            <a:avLst/>
          </a:prstGeom>
          <a:ln>
            <a:tailEnd type="arrow" w="lg" len="med"/>
          </a:ln>
        </p:spPr>
        <p:style>
          <a:lnRef idx="1">
            <a:schemeClr val="dk1"/>
          </a:lnRef>
          <a:fillRef idx="0">
            <a:schemeClr val="dk1"/>
          </a:fillRef>
          <a:effectRef idx="0">
            <a:schemeClr val="dk1"/>
          </a:effectRef>
          <a:fontRef idx="minor">
            <a:schemeClr val="tx1"/>
          </a:fontRef>
        </p:style>
      </p:cxnSp>
      <p:sp>
        <p:nvSpPr>
          <p:cNvPr id="139" name="コンテンツ プレースホルダー 6"/>
          <p:cNvSpPr txBox="1">
            <a:spLocks/>
          </p:cNvSpPr>
          <p:nvPr/>
        </p:nvSpPr>
        <p:spPr>
          <a:xfrm>
            <a:off x="554544" y="983128"/>
            <a:ext cx="8229600" cy="983952"/>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dk1"/>
                </a:solidFill>
                <a:latin typeface="+mn-lt"/>
                <a:ea typeface="+mn-ea"/>
                <a:cs typeface="+mn-cs"/>
              </a:defRPr>
            </a:lvl9pPr>
          </a:lstStyle>
          <a:p>
            <a:pPr marL="0" indent="0">
              <a:buFont typeface="Arial"/>
              <a:buNone/>
            </a:pPr>
            <a:r>
              <a:rPr lang="en-US" altLang="ja-JP" sz="2400" dirty="0" smtClean="0">
                <a:latin typeface="ヒラギノ角ゴ Pro W3"/>
                <a:ea typeface="ヒラギノ角ゴ Pro W3"/>
                <a:cs typeface="ヒラギノ角ゴ Pro W3"/>
              </a:rPr>
              <a:t>1) </a:t>
            </a:r>
            <a:r>
              <a:rPr lang="ja-JP" altLang="en-US" sz="2400" dirty="0" smtClean="0">
                <a:latin typeface="ヒラギノ角ゴ Pro W3"/>
                <a:ea typeface="ヒラギノ角ゴ Pro W3"/>
                <a:cs typeface="ヒラギノ角ゴ Pro W3"/>
              </a:rPr>
              <a:t>育休三年に関する意見の変化点検出</a:t>
            </a:r>
            <a:endParaRPr lang="en-US" altLang="ja-JP" sz="2400" dirty="0" smtClean="0">
              <a:latin typeface="ヒラギノ角ゴ Pro W3"/>
              <a:ea typeface="ヒラギノ角ゴ Pro W3"/>
              <a:cs typeface="ヒラギノ角ゴ Pro W3"/>
            </a:endParaRPr>
          </a:p>
          <a:p>
            <a:pPr marL="0" indent="0">
              <a:buFont typeface="Arial"/>
              <a:buNone/>
            </a:pPr>
            <a:r>
              <a:rPr lang="en-US" altLang="ja-JP" sz="2400" dirty="0" smtClean="0">
                <a:latin typeface="ヒラギノ角ゴ Pro W3"/>
                <a:ea typeface="ヒラギノ角ゴ Pro W3"/>
                <a:cs typeface="ヒラギノ角ゴ Pro W3"/>
              </a:rPr>
              <a:t>2) </a:t>
            </a:r>
            <a:r>
              <a:rPr lang="ja-JP" altLang="en-US" sz="2400" dirty="0" smtClean="0">
                <a:latin typeface="ヒラギノ角ゴ Pro W3"/>
                <a:ea typeface="ヒラギノ角ゴ Pro W3"/>
                <a:cs typeface="ヒラギノ角ゴ Pro W3"/>
              </a:rPr>
              <a:t>変化点前後のユーザ属性別の変化内容の分析</a:t>
            </a:r>
            <a:endParaRPr lang="ja-JP" altLang="en-US" sz="2400" dirty="0">
              <a:latin typeface="ヒラギノ角ゴ Pro W3"/>
              <a:ea typeface="ヒラギノ角ゴ Pro W3"/>
              <a:cs typeface="ヒラギノ角ゴ Pro W3"/>
            </a:endParaRPr>
          </a:p>
        </p:txBody>
      </p:sp>
      <p:sp>
        <p:nvSpPr>
          <p:cNvPr id="142" name="テキスト ボックス 141"/>
          <p:cNvSpPr txBox="1"/>
          <p:nvPr/>
        </p:nvSpPr>
        <p:spPr>
          <a:xfrm>
            <a:off x="4815641" y="3855015"/>
            <a:ext cx="3839094" cy="1477328"/>
          </a:xfrm>
          <a:prstGeom prst="rect">
            <a:avLst/>
          </a:prstGeom>
          <a:noFill/>
          <a:ln>
            <a:solidFill>
              <a:schemeClr val="tx2">
                <a:lumMod val="40000"/>
                <a:lumOff val="60000"/>
              </a:schemeClr>
            </a:solidFill>
            <a:prstDash val="sysDash"/>
          </a:ln>
        </p:spPr>
        <p:txBody>
          <a:bodyPr wrap="square" rtlCol="0">
            <a:spAutoFit/>
          </a:bodyPr>
          <a:lstStyle/>
          <a:p>
            <a:pPr marL="342900" indent="-342900">
              <a:buAutoNum type="arabicParenBoth"/>
            </a:pPr>
            <a:r>
              <a:rPr kumimoji="1" lang="ja-JP" altLang="en-US" dirty="0" smtClean="0">
                <a:latin typeface="Helvetica Neue"/>
                <a:ea typeface="ヒラギノ角ゴ Pro W3"/>
                <a:cs typeface="Helvetica Neue"/>
              </a:rPr>
              <a:t>１週間の移動窓を単位としたデータセット作成</a:t>
            </a:r>
            <a:endParaRPr kumimoji="1" lang="en-US" altLang="ja-JP" dirty="0" smtClean="0">
              <a:latin typeface="Helvetica Neue"/>
              <a:ea typeface="ヒラギノ角ゴ Pro W3"/>
              <a:cs typeface="Helvetica Neue"/>
            </a:endParaRPr>
          </a:p>
          <a:p>
            <a:pPr marL="342900" indent="-342900">
              <a:buAutoNum type="arabicParenBoth"/>
            </a:pPr>
            <a:r>
              <a:rPr kumimoji="1" lang="ja-JP" altLang="en-US" dirty="0" smtClean="0">
                <a:latin typeface="Helvetica Neue"/>
                <a:ea typeface="ヒラギノ角ゴ Pro W3"/>
                <a:cs typeface="Helvetica Neue"/>
              </a:rPr>
              <a:t>類似度グラフの作成</a:t>
            </a:r>
            <a:endParaRPr kumimoji="1" lang="en-US" altLang="ja-JP" dirty="0" smtClean="0">
              <a:latin typeface="Helvetica Neue"/>
              <a:ea typeface="ヒラギノ角ゴ Pro W3"/>
              <a:cs typeface="Helvetica Neue"/>
            </a:endParaRPr>
          </a:p>
          <a:p>
            <a:pPr marL="342900" indent="-342900">
              <a:buAutoNum type="arabicParenBoth"/>
            </a:pPr>
            <a:r>
              <a:rPr lang="ja-JP" altLang="en-US" dirty="0" smtClean="0">
                <a:latin typeface="Helvetica Neue"/>
                <a:ea typeface="ヒラギノ角ゴ Pro W3"/>
                <a:cs typeface="Helvetica Neue"/>
              </a:rPr>
              <a:t>マイクロクラスタリングの列挙</a:t>
            </a:r>
            <a:endParaRPr lang="en-US" altLang="ja-JP" dirty="0" smtClean="0">
              <a:latin typeface="Helvetica Neue"/>
              <a:ea typeface="ヒラギノ角ゴ Pro W3"/>
              <a:cs typeface="Helvetica Neue"/>
            </a:endParaRPr>
          </a:p>
          <a:p>
            <a:pPr marL="342900" indent="-342900">
              <a:buFontTx/>
              <a:buAutoNum type="arabicParenBoth"/>
            </a:pPr>
            <a:r>
              <a:rPr lang="en-US" altLang="ja-JP" dirty="0" err="1">
                <a:latin typeface="Helvetica Neue"/>
                <a:ea typeface="ヒラギノ角ゴ Pro W3"/>
                <a:cs typeface="Helvetica Neue"/>
              </a:rPr>
              <a:t>Sankey</a:t>
            </a:r>
            <a:r>
              <a:rPr lang="ja-JP" altLang="en-US" dirty="0" smtClean="0">
                <a:latin typeface="Helvetica Neue"/>
                <a:ea typeface="ヒラギノ角ゴ Pro W3"/>
                <a:cs typeface="Helvetica Neue"/>
              </a:rPr>
              <a:t>ダイアグラ</a:t>
            </a:r>
            <a:r>
              <a:rPr lang="ja-JP" altLang="en-US" dirty="0" smtClean="0">
                <a:latin typeface="Helvetica Neue"/>
                <a:ea typeface="ヒラギノ角ゴ Pro W3"/>
                <a:cs typeface="Helvetica Neue"/>
              </a:rPr>
              <a:t>ム</a:t>
            </a:r>
            <a:endParaRPr lang="ja-JP" altLang="en-US" dirty="0">
              <a:latin typeface="Helvetica Neue"/>
              <a:ea typeface="ヒラギノ角ゴ Pro W3"/>
              <a:cs typeface="Helvetica Neue"/>
            </a:endParaRPr>
          </a:p>
        </p:txBody>
      </p:sp>
      <p:sp>
        <p:nvSpPr>
          <p:cNvPr id="3" name="テキスト ボックス 2"/>
          <p:cNvSpPr txBox="1"/>
          <p:nvPr/>
        </p:nvSpPr>
        <p:spPr>
          <a:xfrm>
            <a:off x="5354473" y="3394225"/>
            <a:ext cx="3313415" cy="369332"/>
          </a:xfrm>
          <a:prstGeom prst="rect">
            <a:avLst/>
          </a:prstGeom>
          <a:noFill/>
        </p:spPr>
        <p:txBody>
          <a:bodyPr wrap="none" rtlCol="0">
            <a:spAutoFit/>
          </a:bodyPr>
          <a:lstStyle/>
          <a:p>
            <a:r>
              <a:rPr kumimoji="1" lang="en-US" altLang="ja-JP" dirty="0" smtClean="0"/>
              <a:t>② </a:t>
            </a:r>
            <a:r>
              <a:rPr kumimoji="1" lang="ja-JP" altLang="en-US" dirty="0" smtClean="0"/>
              <a:t>単語の出現構造の変化検出</a:t>
            </a:r>
            <a:endParaRPr kumimoji="1" lang="ja-JP" altLang="en-US" dirty="0"/>
          </a:p>
        </p:txBody>
      </p:sp>
      <p:sp>
        <p:nvSpPr>
          <p:cNvPr id="178" name="テキスト ボックス 177"/>
          <p:cNvSpPr txBox="1"/>
          <p:nvPr/>
        </p:nvSpPr>
        <p:spPr>
          <a:xfrm>
            <a:off x="385291" y="3763557"/>
            <a:ext cx="2880004" cy="923330"/>
          </a:xfrm>
          <a:prstGeom prst="rect">
            <a:avLst/>
          </a:prstGeom>
          <a:noFill/>
          <a:ln>
            <a:solidFill>
              <a:schemeClr val="tx2">
                <a:lumMod val="40000"/>
                <a:lumOff val="60000"/>
              </a:schemeClr>
            </a:solidFill>
            <a:prstDash val="sysDash"/>
          </a:ln>
        </p:spPr>
        <p:txBody>
          <a:bodyPr wrap="square" rtlCol="0">
            <a:spAutoFit/>
          </a:bodyPr>
          <a:lstStyle/>
          <a:p>
            <a:pPr marL="342900" indent="-342900">
              <a:buAutoNum type="arabicParenBoth"/>
            </a:pPr>
            <a:r>
              <a:rPr lang="ja-JP" altLang="en-US" dirty="0" smtClean="0">
                <a:latin typeface="Helvetica Neue"/>
                <a:ea typeface="ヒラギノ角ゴ Pro W3"/>
                <a:cs typeface="Helvetica Neue"/>
              </a:rPr>
              <a:t>性別推定モデル</a:t>
            </a:r>
            <a:endParaRPr lang="en-US" altLang="ja-JP" dirty="0" smtClean="0">
              <a:latin typeface="Helvetica Neue"/>
              <a:ea typeface="ヒラギノ角ゴ Pro W3"/>
              <a:cs typeface="Helvetica Neue"/>
            </a:endParaRPr>
          </a:p>
          <a:p>
            <a:pPr marL="342900" indent="-342900">
              <a:buAutoNum type="arabicParenBoth"/>
            </a:pPr>
            <a:r>
              <a:rPr lang="ja-JP" altLang="en-US" dirty="0" smtClean="0">
                <a:latin typeface="Helvetica Neue"/>
                <a:ea typeface="ヒラギノ角ゴ Pro W3"/>
                <a:cs typeface="Helvetica Neue"/>
              </a:rPr>
              <a:t>子供の有無推定モデル</a:t>
            </a:r>
            <a:endParaRPr lang="en-US" altLang="ja-JP" dirty="0" smtClean="0">
              <a:latin typeface="Helvetica Neue"/>
              <a:ea typeface="ヒラギノ角ゴ Pro W3"/>
              <a:cs typeface="Helvetica Neue"/>
            </a:endParaRPr>
          </a:p>
          <a:p>
            <a:pPr marL="342900" indent="-342900">
              <a:buAutoNum type="arabicParenBoth"/>
            </a:pPr>
            <a:r>
              <a:rPr lang="ja-JP" altLang="en-US" dirty="0" smtClean="0">
                <a:latin typeface="Helvetica Neue"/>
                <a:ea typeface="ヒラギノ角ゴ Pro W3"/>
                <a:cs typeface="Helvetica Neue"/>
              </a:rPr>
              <a:t>既婚</a:t>
            </a:r>
            <a:r>
              <a:rPr lang="en-US" altLang="ja-JP" dirty="0" smtClean="0">
                <a:latin typeface="Helvetica Neue"/>
                <a:ea typeface="ヒラギノ角ゴ Pro W3"/>
                <a:cs typeface="Helvetica Neue"/>
              </a:rPr>
              <a:t>/</a:t>
            </a:r>
            <a:r>
              <a:rPr lang="ja-JP" altLang="en-US" dirty="0" smtClean="0">
                <a:latin typeface="Helvetica Neue"/>
                <a:ea typeface="ヒラギノ角ゴ Pro W3"/>
                <a:cs typeface="Helvetica Neue"/>
              </a:rPr>
              <a:t>未婚推定モデル</a:t>
            </a:r>
            <a:endParaRPr lang="ja-JP" altLang="en-US" dirty="0">
              <a:latin typeface="Helvetica Neue"/>
              <a:ea typeface="ヒラギノ角ゴ Pro W3"/>
              <a:cs typeface="Helvetica Neue"/>
            </a:endParaRPr>
          </a:p>
        </p:txBody>
      </p:sp>
      <p:sp>
        <p:nvSpPr>
          <p:cNvPr id="5" name="テキスト ボックス 4"/>
          <p:cNvSpPr txBox="1"/>
          <p:nvPr/>
        </p:nvSpPr>
        <p:spPr>
          <a:xfrm>
            <a:off x="1519301" y="5332343"/>
            <a:ext cx="3104596" cy="369332"/>
          </a:xfrm>
          <a:prstGeom prst="rect">
            <a:avLst/>
          </a:prstGeom>
          <a:noFill/>
        </p:spPr>
        <p:txBody>
          <a:bodyPr wrap="square" rtlCol="0">
            <a:spAutoFit/>
          </a:bodyPr>
          <a:lstStyle/>
          <a:p>
            <a:r>
              <a:rPr kumimoji="1" lang="en-US" altLang="ja-JP" dirty="0" smtClean="0"/>
              <a:t>③ </a:t>
            </a:r>
            <a:r>
              <a:rPr kumimoji="1" lang="ja-JP" altLang="en-US" dirty="0" smtClean="0"/>
              <a:t>イベント前後の差異分析</a:t>
            </a:r>
            <a:endParaRPr kumimoji="1" lang="ja-JP" altLang="en-US" dirty="0"/>
          </a:p>
        </p:txBody>
      </p:sp>
      <p:sp>
        <p:nvSpPr>
          <p:cNvPr id="179" name="テキスト ボックス 178"/>
          <p:cNvSpPr txBox="1"/>
          <p:nvPr/>
        </p:nvSpPr>
        <p:spPr>
          <a:xfrm>
            <a:off x="1317687" y="5701675"/>
            <a:ext cx="3494560" cy="923330"/>
          </a:xfrm>
          <a:prstGeom prst="rect">
            <a:avLst/>
          </a:prstGeom>
          <a:noFill/>
          <a:ln>
            <a:solidFill>
              <a:schemeClr val="tx2">
                <a:lumMod val="40000"/>
                <a:lumOff val="60000"/>
              </a:schemeClr>
            </a:solidFill>
            <a:prstDash val="sysDash"/>
          </a:ln>
        </p:spPr>
        <p:txBody>
          <a:bodyPr wrap="square" rtlCol="0">
            <a:spAutoFit/>
          </a:bodyPr>
          <a:lstStyle/>
          <a:p>
            <a:pPr marL="342900" indent="-342900">
              <a:buAutoNum type="arabicParenBoth"/>
            </a:pPr>
            <a:r>
              <a:rPr lang="ja-JP" altLang="en-US" dirty="0" smtClean="0">
                <a:latin typeface="Helvetica Neue"/>
                <a:ea typeface="ヒラギノ角ゴ Pro W3"/>
                <a:cs typeface="Helvetica Neue"/>
              </a:rPr>
              <a:t>マイクロクラスタによる要約</a:t>
            </a:r>
            <a:endParaRPr lang="en-US" altLang="ja-JP" dirty="0" smtClean="0">
              <a:latin typeface="Helvetica Neue"/>
              <a:ea typeface="ヒラギノ角ゴ Pro W3"/>
              <a:cs typeface="Helvetica Neue"/>
            </a:endParaRPr>
          </a:p>
          <a:p>
            <a:pPr marL="342900" indent="-342900">
              <a:buAutoNum type="arabicParenBoth"/>
            </a:pPr>
            <a:r>
              <a:rPr lang="ja-JP" altLang="en-US" dirty="0" smtClean="0">
                <a:latin typeface="Helvetica Neue"/>
                <a:ea typeface="ヒラギノ角ゴ Pro W3"/>
                <a:cs typeface="Helvetica Neue"/>
              </a:rPr>
              <a:t>クラスタの差異分析</a:t>
            </a:r>
            <a:endParaRPr lang="en-US" altLang="ja-JP" dirty="0" smtClean="0">
              <a:latin typeface="Helvetica Neue"/>
              <a:ea typeface="ヒラギノ角ゴ Pro W3"/>
              <a:cs typeface="Helvetica Neue"/>
            </a:endParaRPr>
          </a:p>
          <a:p>
            <a:pPr marL="342900" indent="-342900">
              <a:buAutoNum type="arabicParenBoth"/>
            </a:pPr>
            <a:r>
              <a:rPr lang="ja-JP" altLang="en-US" dirty="0" smtClean="0">
                <a:latin typeface="Helvetica Neue"/>
                <a:ea typeface="ヒラギノ角ゴ Pro W3"/>
                <a:cs typeface="Helvetica Neue"/>
              </a:rPr>
              <a:t>属性別差異分析</a:t>
            </a:r>
            <a:endParaRPr lang="ja-JP" altLang="en-US" dirty="0">
              <a:latin typeface="Helvetica Neue"/>
              <a:ea typeface="ヒラギノ角ゴ Pro W3"/>
              <a:cs typeface="Helvetica Neue"/>
            </a:endParaRPr>
          </a:p>
        </p:txBody>
      </p:sp>
      <p:cxnSp>
        <p:nvCxnSpPr>
          <p:cNvPr id="182" name="直線矢印コネクタ 181"/>
          <p:cNvCxnSpPr>
            <a:stCxn id="63" idx="4"/>
          </p:cNvCxnSpPr>
          <p:nvPr/>
        </p:nvCxnSpPr>
        <p:spPr>
          <a:xfrm>
            <a:off x="4966949" y="2933653"/>
            <a:ext cx="731716" cy="386288"/>
          </a:xfrm>
          <a:prstGeom prst="straightConnector1">
            <a:avLst/>
          </a:prstGeom>
          <a:ln>
            <a:tailEnd type="arrow" w="lg" len="med"/>
          </a:ln>
        </p:spPr>
        <p:style>
          <a:lnRef idx="1">
            <a:schemeClr val="dk1"/>
          </a:lnRef>
          <a:fillRef idx="0">
            <a:schemeClr val="dk1"/>
          </a:fillRef>
          <a:effectRef idx="0">
            <a:schemeClr val="dk1"/>
          </a:effectRef>
          <a:fontRef idx="minor">
            <a:schemeClr val="tx1"/>
          </a:fontRef>
        </p:style>
      </p:cxnSp>
      <p:sp>
        <p:nvSpPr>
          <p:cNvPr id="190" name="テキスト ボックス 189"/>
          <p:cNvSpPr txBox="1"/>
          <p:nvPr/>
        </p:nvSpPr>
        <p:spPr>
          <a:xfrm>
            <a:off x="383855" y="3374742"/>
            <a:ext cx="2481658" cy="369332"/>
          </a:xfrm>
          <a:prstGeom prst="rect">
            <a:avLst/>
          </a:prstGeom>
          <a:noFill/>
        </p:spPr>
        <p:txBody>
          <a:bodyPr wrap="square" rtlCol="0">
            <a:spAutoFit/>
          </a:bodyPr>
          <a:lstStyle/>
          <a:p>
            <a:r>
              <a:rPr kumimoji="1" lang="en-US" altLang="ja-JP" dirty="0" smtClean="0"/>
              <a:t>① </a:t>
            </a:r>
            <a:r>
              <a:rPr kumimoji="1" lang="ja-JP" altLang="en-US" dirty="0" smtClean="0"/>
              <a:t>ユーザの属性推定</a:t>
            </a:r>
            <a:endParaRPr kumimoji="1" lang="ja-JP" altLang="en-US" dirty="0"/>
          </a:p>
        </p:txBody>
      </p:sp>
      <p:cxnSp>
        <p:nvCxnSpPr>
          <p:cNvPr id="191" name="直線矢印コネクタ 190"/>
          <p:cNvCxnSpPr>
            <a:stCxn id="142" idx="2"/>
            <a:endCxn id="179" idx="3"/>
          </p:cNvCxnSpPr>
          <p:nvPr/>
        </p:nvCxnSpPr>
        <p:spPr>
          <a:xfrm flipH="1">
            <a:off x="4812247" y="5332343"/>
            <a:ext cx="1922941" cy="830997"/>
          </a:xfrm>
          <a:prstGeom prst="straightConnector1">
            <a:avLst/>
          </a:prstGeom>
          <a:ln>
            <a:tailEnd type="arrow" w="lg" len="med"/>
          </a:ln>
        </p:spPr>
        <p:style>
          <a:lnRef idx="1">
            <a:schemeClr val="dk1"/>
          </a:lnRef>
          <a:fillRef idx="0">
            <a:schemeClr val="dk1"/>
          </a:fillRef>
          <a:effectRef idx="0">
            <a:schemeClr val="dk1"/>
          </a:effectRef>
          <a:fontRef idx="minor">
            <a:schemeClr val="tx1"/>
          </a:fontRef>
        </p:style>
      </p:cxnSp>
      <p:cxnSp>
        <p:nvCxnSpPr>
          <p:cNvPr id="206" name="直線矢印コネクタ 205"/>
          <p:cNvCxnSpPr>
            <a:stCxn id="178" idx="2"/>
          </p:cNvCxnSpPr>
          <p:nvPr/>
        </p:nvCxnSpPr>
        <p:spPr>
          <a:xfrm>
            <a:off x="1825293" y="4686887"/>
            <a:ext cx="358703" cy="645456"/>
          </a:xfrm>
          <a:prstGeom prst="straightConnector1">
            <a:avLst/>
          </a:prstGeom>
          <a:ln>
            <a:tailEnd type="arrow" w="lg"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843113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0583" y="149188"/>
            <a:ext cx="8229600" cy="627496"/>
          </a:xfrm>
        </p:spPr>
        <p:txBody>
          <a:bodyPr>
            <a:normAutofit fontScale="90000"/>
          </a:bodyPr>
          <a:lstStyle/>
          <a:p>
            <a:r>
              <a:rPr kumimoji="1" lang="en-US" altLang="ja-JP" dirty="0" err="1" smtClean="0"/>
              <a:t>Sankey</a:t>
            </a:r>
            <a:r>
              <a:rPr lang="ja-JP" altLang="en-US" dirty="0" smtClean="0"/>
              <a:t>ダイアグラム</a:t>
            </a:r>
            <a:endParaRPr kumimoji="1" lang="ja-JP" altLang="en-US" dirty="0"/>
          </a:p>
        </p:txBody>
      </p:sp>
      <p:pic>
        <p:nvPicPr>
          <p:cNvPr id="3" name="図 2"/>
          <p:cNvPicPr>
            <a:picLocks noChangeAspect="1"/>
          </p:cNvPicPr>
          <p:nvPr/>
        </p:nvPicPr>
        <p:blipFill>
          <a:blip r:embed="rId2"/>
          <a:stretch>
            <a:fillRect/>
          </a:stretch>
        </p:blipFill>
        <p:spPr>
          <a:xfrm>
            <a:off x="1541436" y="2180772"/>
            <a:ext cx="7145364" cy="3167644"/>
          </a:xfrm>
          <a:prstGeom prst="rect">
            <a:avLst/>
          </a:prstGeom>
        </p:spPr>
      </p:pic>
      <p:sp>
        <p:nvSpPr>
          <p:cNvPr id="4" name="テキスト ボックス 3"/>
          <p:cNvSpPr txBox="1"/>
          <p:nvPr/>
        </p:nvSpPr>
        <p:spPr>
          <a:xfrm>
            <a:off x="1357831" y="5288667"/>
            <a:ext cx="624803" cy="369332"/>
          </a:xfrm>
          <a:prstGeom prst="rect">
            <a:avLst/>
          </a:prstGeom>
          <a:noFill/>
        </p:spPr>
        <p:txBody>
          <a:bodyPr wrap="none" rtlCol="0">
            <a:spAutoFit/>
          </a:bodyPr>
          <a:lstStyle/>
          <a:p>
            <a:r>
              <a:rPr kumimoji="1" lang="en-US" altLang="ja-JP" dirty="0" smtClean="0"/>
              <a:t>4/10</a:t>
            </a:r>
            <a:endParaRPr kumimoji="1" lang="ja-JP" altLang="en-US" dirty="0"/>
          </a:p>
        </p:txBody>
      </p:sp>
      <p:sp>
        <p:nvSpPr>
          <p:cNvPr id="5" name="テキスト ボックス 4"/>
          <p:cNvSpPr txBox="1"/>
          <p:nvPr/>
        </p:nvSpPr>
        <p:spPr>
          <a:xfrm>
            <a:off x="4815153" y="5288667"/>
            <a:ext cx="624803" cy="369332"/>
          </a:xfrm>
          <a:prstGeom prst="rect">
            <a:avLst/>
          </a:prstGeom>
          <a:noFill/>
        </p:spPr>
        <p:txBody>
          <a:bodyPr wrap="none" rtlCol="0">
            <a:spAutoFit/>
          </a:bodyPr>
          <a:lstStyle/>
          <a:p>
            <a:r>
              <a:rPr kumimoji="1" lang="en-US" altLang="ja-JP" dirty="0" smtClean="0"/>
              <a:t>4/11</a:t>
            </a:r>
            <a:endParaRPr kumimoji="1" lang="ja-JP" altLang="en-US" dirty="0"/>
          </a:p>
        </p:txBody>
      </p:sp>
      <p:sp>
        <p:nvSpPr>
          <p:cNvPr id="6" name="テキスト ボックス 5"/>
          <p:cNvSpPr txBox="1"/>
          <p:nvPr/>
        </p:nvSpPr>
        <p:spPr>
          <a:xfrm>
            <a:off x="8226573" y="5288667"/>
            <a:ext cx="624803" cy="369332"/>
          </a:xfrm>
          <a:prstGeom prst="rect">
            <a:avLst/>
          </a:prstGeom>
          <a:noFill/>
        </p:spPr>
        <p:txBody>
          <a:bodyPr wrap="none" rtlCol="0">
            <a:spAutoFit/>
          </a:bodyPr>
          <a:lstStyle/>
          <a:p>
            <a:r>
              <a:rPr kumimoji="1" lang="en-US" altLang="ja-JP" dirty="0" smtClean="0"/>
              <a:t>4/12</a:t>
            </a:r>
            <a:endParaRPr kumimoji="1" lang="ja-JP" altLang="en-US" dirty="0"/>
          </a:p>
        </p:txBody>
      </p:sp>
      <p:sp>
        <p:nvSpPr>
          <p:cNvPr id="8" name="左中かっこ 7"/>
          <p:cNvSpPr/>
          <p:nvPr/>
        </p:nvSpPr>
        <p:spPr>
          <a:xfrm>
            <a:off x="1192909" y="2590572"/>
            <a:ext cx="329844" cy="2647946"/>
          </a:xfrm>
          <a:prstGeom prst="leftBrace">
            <a:avLst>
              <a:gd name="adj1" fmla="val 47919"/>
              <a:gd name="adj2" fmla="val 50000"/>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9" name="正方形/長方形 8"/>
          <p:cNvSpPr/>
          <p:nvPr/>
        </p:nvSpPr>
        <p:spPr>
          <a:xfrm rot="16200000">
            <a:off x="-2486665" y="3169158"/>
            <a:ext cx="6278964" cy="86652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kumimoji="1" lang="ja-JP" altLang="en-US" dirty="0" smtClean="0"/>
              <a:t>棒の高さ合計はクリークを構成する単語数の合計</a:t>
            </a:r>
            <a:endParaRPr kumimoji="1" lang="en-US" altLang="ja-JP" dirty="0" smtClean="0"/>
          </a:p>
          <a:p>
            <a:r>
              <a:rPr lang="ja-JP" altLang="en-US" sz="1400" dirty="0" smtClean="0"/>
              <a:t>注</a:t>
            </a:r>
            <a:r>
              <a:rPr lang="en-US" altLang="ja-JP" sz="1400" dirty="0" smtClean="0"/>
              <a:t>1) </a:t>
            </a:r>
            <a:r>
              <a:rPr lang="ja-JP" altLang="en-US" sz="1400" dirty="0" smtClean="0"/>
              <a:t>一つの単語が複数のクリークに属することもあるので、正確には延べ単語数</a:t>
            </a:r>
            <a:endParaRPr lang="en-US" altLang="ja-JP" sz="1400" dirty="0" smtClean="0"/>
          </a:p>
          <a:p>
            <a:r>
              <a:rPr kumimoji="1" lang="ja-JP" altLang="en-US" sz="1400" dirty="0" smtClean="0"/>
              <a:t>注</a:t>
            </a:r>
            <a:r>
              <a:rPr kumimoji="1" lang="en-US" altLang="ja-JP" sz="1400" dirty="0" smtClean="0"/>
              <a:t>2) </a:t>
            </a:r>
            <a:r>
              <a:rPr lang="ja-JP" altLang="en-US" sz="1400" dirty="0" smtClean="0"/>
              <a:t>一つの単語から構成されるクリークは省いて表示している。</a:t>
            </a:r>
            <a:endParaRPr kumimoji="1" lang="ja-JP" altLang="en-US" sz="1400" dirty="0"/>
          </a:p>
        </p:txBody>
      </p:sp>
      <p:sp>
        <p:nvSpPr>
          <p:cNvPr id="10" name="テキスト ボックス 9"/>
          <p:cNvSpPr txBox="1"/>
          <p:nvPr/>
        </p:nvSpPr>
        <p:spPr>
          <a:xfrm>
            <a:off x="2172843" y="811497"/>
            <a:ext cx="5284620" cy="646331"/>
          </a:xfrm>
          <a:prstGeom prst="rect">
            <a:avLst/>
          </a:prstGeom>
          <a:noFill/>
        </p:spPr>
        <p:txBody>
          <a:bodyPr wrap="none" rtlCol="0">
            <a:spAutoFit/>
          </a:bodyPr>
          <a:lstStyle/>
          <a:p>
            <a:r>
              <a:rPr kumimoji="1" lang="ja-JP" altLang="en-US" dirty="0" smtClean="0"/>
              <a:t>クリークを構成する単語が、期の移り変わりとともに、</a:t>
            </a:r>
            <a:endParaRPr lang="en-US" altLang="ja-JP" dirty="0" smtClean="0"/>
          </a:p>
          <a:p>
            <a:r>
              <a:rPr kumimoji="1" lang="ja-JP" altLang="en-US" dirty="0" smtClean="0"/>
              <a:t>どのように構成を変化するかを視覚化したチャート。</a:t>
            </a:r>
            <a:endParaRPr kumimoji="1" lang="en-US" altLang="ja-JP" dirty="0" smtClean="0"/>
          </a:p>
        </p:txBody>
      </p:sp>
      <p:sp>
        <p:nvSpPr>
          <p:cNvPr id="11" name="テキスト ボックス 10"/>
          <p:cNvSpPr txBox="1"/>
          <p:nvPr/>
        </p:nvSpPr>
        <p:spPr>
          <a:xfrm>
            <a:off x="1994847" y="2703127"/>
            <a:ext cx="1393284" cy="738664"/>
          </a:xfrm>
          <a:prstGeom prst="rect">
            <a:avLst/>
          </a:prstGeom>
          <a:noFill/>
        </p:spPr>
        <p:txBody>
          <a:bodyPr wrap="square" rtlCol="0">
            <a:spAutoFit/>
          </a:bodyPr>
          <a:lstStyle/>
          <a:p>
            <a:r>
              <a:rPr lang="ja-JP" altLang="en-US" sz="1400" dirty="0" smtClean="0"/>
              <a:t>このクリークは、次の期では</a:t>
            </a:r>
            <a:r>
              <a:rPr lang="en-US" altLang="ja-JP" sz="1400" dirty="0" smtClean="0"/>
              <a:t>3</a:t>
            </a:r>
            <a:r>
              <a:rPr lang="ja-JP" altLang="en-US" sz="1400" dirty="0" smtClean="0"/>
              <a:t>つに分かれている。</a:t>
            </a:r>
            <a:endParaRPr kumimoji="1" lang="ja-JP" altLang="en-US" sz="1400" dirty="0"/>
          </a:p>
        </p:txBody>
      </p:sp>
      <p:sp>
        <p:nvSpPr>
          <p:cNvPr id="12" name="テキスト ボックス 11"/>
          <p:cNvSpPr txBox="1"/>
          <p:nvPr/>
        </p:nvSpPr>
        <p:spPr>
          <a:xfrm>
            <a:off x="5151486" y="2392193"/>
            <a:ext cx="1393284" cy="954107"/>
          </a:xfrm>
          <a:prstGeom prst="rect">
            <a:avLst/>
          </a:prstGeom>
          <a:noFill/>
        </p:spPr>
        <p:txBody>
          <a:bodyPr wrap="square" rtlCol="0">
            <a:spAutoFit/>
          </a:bodyPr>
          <a:lstStyle/>
          <a:p>
            <a:r>
              <a:rPr lang="ja-JP" altLang="en-US" sz="1400" dirty="0" smtClean="0"/>
              <a:t>このクリークは、前の期の</a:t>
            </a:r>
            <a:r>
              <a:rPr lang="en-US" altLang="ja-JP" sz="1400" dirty="0" smtClean="0"/>
              <a:t>4</a:t>
            </a:r>
            <a:r>
              <a:rPr lang="ja-JP" altLang="en-US" sz="1400" dirty="0" smtClean="0"/>
              <a:t>つのクリークから合流している。</a:t>
            </a:r>
            <a:endParaRPr kumimoji="1" lang="ja-JP" altLang="en-US" sz="1400" dirty="0"/>
          </a:p>
        </p:txBody>
      </p:sp>
      <p:sp>
        <p:nvSpPr>
          <p:cNvPr id="13" name="正方形/長方形 12"/>
          <p:cNvSpPr/>
          <p:nvPr/>
        </p:nvSpPr>
        <p:spPr>
          <a:xfrm>
            <a:off x="2785048" y="1628059"/>
            <a:ext cx="4672415" cy="55271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ja-JP" altLang="en-US" sz="1600" dirty="0"/>
              <a:t>・</a:t>
            </a:r>
            <a:r>
              <a:rPr lang="en-US" altLang="ja-JP" sz="1600" dirty="0"/>
              <a:t> </a:t>
            </a:r>
            <a:r>
              <a:rPr lang="ja-JP" altLang="en-US" sz="1600" dirty="0"/>
              <a:t>一つの棒は一つのクリークに対応する</a:t>
            </a:r>
            <a:endParaRPr lang="en-US" altLang="ja-JP" sz="1600" dirty="0"/>
          </a:p>
          <a:p>
            <a:r>
              <a:rPr lang="ja-JP" altLang="en-US" sz="1600" dirty="0"/>
              <a:t>・</a:t>
            </a:r>
            <a:r>
              <a:rPr lang="en-US" altLang="ja-JP" sz="1600" dirty="0"/>
              <a:t> </a:t>
            </a:r>
            <a:r>
              <a:rPr lang="ja-JP" altLang="en-US" sz="1600" dirty="0"/>
              <a:t>棒の高さはクリークを構成する単語数に対応する。</a:t>
            </a:r>
            <a:endParaRPr lang="ja-JP" altLang="en-US" sz="1600" dirty="0"/>
          </a:p>
        </p:txBody>
      </p:sp>
      <p:cxnSp>
        <p:nvCxnSpPr>
          <p:cNvPr id="15" name="直線コネクタ 14"/>
          <p:cNvCxnSpPr>
            <a:stCxn id="13" idx="1"/>
          </p:cNvCxnSpPr>
          <p:nvPr/>
        </p:nvCxnSpPr>
        <p:spPr>
          <a:xfrm flipH="1">
            <a:off x="1673093" y="1904416"/>
            <a:ext cx="1111955" cy="798711"/>
          </a:xfrm>
          <a:prstGeom prst="line">
            <a:avLst/>
          </a:prstGeom>
          <a:ln w="9525" cmpd="sng">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7" name="直線コネクタ 16"/>
          <p:cNvCxnSpPr>
            <a:stCxn id="13" idx="3"/>
          </p:cNvCxnSpPr>
          <p:nvPr/>
        </p:nvCxnSpPr>
        <p:spPr>
          <a:xfrm>
            <a:off x="7457463" y="1904416"/>
            <a:ext cx="1066760" cy="798711"/>
          </a:xfrm>
          <a:prstGeom prst="line">
            <a:avLst/>
          </a:prstGeom>
          <a:ln w="9525" cmpd="sng">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sp>
        <p:nvSpPr>
          <p:cNvPr id="20" name="テキスト ボックス 19"/>
          <p:cNvSpPr txBox="1"/>
          <p:nvPr/>
        </p:nvSpPr>
        <p:spPr>
          <a:xfrm>
            <a:off x="2172843" y="5541573"/>
            <a:ext cx="5322829" cy="1200329"/>
          </a:xfrm>
          <a:prstGeom prst="rect">
            <a:avLst/>
          </a:prstGeom>
          <a:noFill/>
        </p:spPr>
        <p:txBody>
          <a:bodyPr wrap="none" rtlCol="0">
            <a:spAutoFit/>
          </a:bodyPr>
          <a:lstStyle/>
          <a:p>
            <a:r>
              <a:rPr lang="ja-JP" altLang="en-US" dirty="0" smtClean="0"/>
              <a:t>このダイアグラムを見るポイント：</a:t>
            </a:r>
            <a:endParaRPr lang="en-US" altLang="ja-JP" dirty="0" smtClean="0"/>
          </a:p>
          <a:p>
            <a:r>
              <a:rPr lang="ja-JP" altLang="en-US" dirty="0" smtClean="0"/>
              <a:t>　</a:t>
            </a:r>
            <a:r>
              <a:rPr lang="en-US" altLang="ja-JP" dirty="0" smtClean="0"/>
              <a:t>1)</a:t>
            </a:r>
            <a:r>
              <a:rPr lang="ja-JP" altLang="en-US" dirty="0">
                <a:latin typeface="ＤＦＰ太丸ゴシック体"/>
                <a:ea typeface="ＤＦＰ太丸ゴシック体"/>
                <a:cs typeface="ＤＦＰ太丸ゴシック体"/>
              </a:rPr>
              <a:t>話題の</a:t>
            </a:r>
            <a:r>
              <a:rPr lang="ja-JP" altLang="en-US" dirty="0" smtClean="0">
                <a:latin typeface="ＤＦＰ太丸ゴシック体"/>
                <a:ea typeface="ＤＦＰ太丸ゴシック体"/>
                <a:cs typeface="ＤＦＰ太丸ゴシック体"/>
              </a:rPr>
              <a:t>変化</a:t>
            </a:r>
            <a:r>
              <a:rPr lang="ja-JP" altLang="en-US" dirty="0" smtClean="0">
                <a:latin typeface="ＤＦＰ太丸ゴシック体"/>
                <a:ea typeface="ＤＦＰ太丸ゴシック体"/>
                <a:cs typeface="ＤＦＰ太丸ゴシック体"/>
              </a:rPr>
              <a:t>：</a:t>
            </a:r>
            <a:r>
              <a:rPr lang="ja-JP" altLang="en-US" dirty="0" smtClean="0"/>
              <a:t>クリークの構成が大きく変わる。</a:t>
            </a:r>
            <a:endParaRPr kumimoji="1" lang="en-US" altLang="ja-JP" dirty="0" smtClean="0">
              <a:latin typeface="ＤＦＰ太丸ゴシック体"/>
              <a:ea typeface="ＤＦＰ太丸ゴシック体"/>
              <a:cs typeface="ＤＦＰ太丸ゴシック体"/>
            </a:endParaRPr>
          </a:p>
          <a:p>
            <a:r>
              <a:rPr lang="ja-JP" altLang="en-US" dirty="0" smtClean="0"/>
              <a:t>　</a:t>
            </a:r>
            <a:r>
              <a:rPr lang="en-US" altLang="ja-JP" dirty="0" smtClean="0"/>
              <a:t>2)</a:t>
            </a:r>
            <a:r>
              <a:rPr lang="ja-JP" altLang="en-US" dirty="0">
                <a:latin typeface="ＤＦＰ太丸ゴシック体"/>
                <a:ea typeface="ＤＦＰ太丸ゴシック体"/>
                <a:cs typeface="ＤＦＰ太丸ゴシック体"/>
              </a:rPr>
              <a:t>話題の</a:t>
            </a:r>
            <a:r>
              <a:rPr lang="ja-JP" altLang="en-US" dirty="0" smtClean="0">
                <a:latin typeface="ＤＦＰ太丸ゴシック体"/>
                <a:ea typeface="ＤＦＰ太丸ゴシック体"/>
                <a:cs typeface="ＤＦＰ太丸ゴシック体"/>
              </a:rPr>
              <a:t>多様性</a:t>
            </a:r>
            <a:r>
              <a:rPr lang="ja-JP" altLang="en-US" dirty="0" smtClean="0">
                <a:latin typeface="ＤＦＰ太丸ゴシック体"/>
                <a:ea typeface="ＤＦＰ太丸ゴシック体"/>
                <a:cs typeface="ＤＦＰ太丸ゴシック体"/>
              </a:rPr>
              <a:t>：</a:t>
            </a:r>
            <a:r>
              <a:rPr lang="ja-JP" altLang="en-US" dirty="0" smtClean="0"/>
              <a:t>期の棒の全体の高さが高くなる。</a:t>
            </a:r>
            <a:endParaRPr kumimoji="1" lang="en-US" altLang="ja-JP" dirty="0" smtClean="0">
              <a:latin typeface="ＤＦＰ太丸ゴシック体"/>
              <a:ea typeface="ＤＦＰ太丸ゴシック体"/>
              <a:cs typeface="ＤＦＰ太丸ゴシック体"/>
            </a:endParaRPr>
          </a:p>
          <a:p>
            <a:r>
              <a:rPr lang="ja-JP" altLang="en-US" dirty="0" smtClean="0"/>
              <a:t>　</a:t>
            </a:r>
            <a:r>
              <a:rPr lang="en-US" altLang="ja-JP" dirty="0" smtClean="0"/>
              <a:t>3)</a:t>
            </a:r>
            <a:r>
              <a:rPr lang="ja-JP" altLang="en-US" dirty="0">
                <a:latin typeface="ＤＦＰ太丸ゴシック体"/>
                <a:ea typeface="ＤＦＰ太丸ゴシック体"/>
                <a:cs typeface="ＤＦＰ太丸ゴシック体"/>
              </a:rPr>
              <a:t>話題の</a:t>
            </a:r>
            <a:r>
              <a:rPr lang="ja-JP" altLang="en-US" dirty="0" smtClean="0">
                <a:latin typeface="ＤＦＰ太丸ゴシック体"/>
                <a:ea typeface="ＤＦＰ太丸ゴシック体"/>
                <a:cs typeface="ＤＦＰ太丸ゴシック体"/>
              </a:rPr>
              <a:t>独立性</a:t>
            </a:r>
            <a:r>
              <a:rPr lang="ja-JP" altLang="en-US" dirty="0" smtClean="0">
                <a:latin typeface="ＤＦＰ太丸ゴシック体"/>
                <a:ea typeface="ＤＦＰ太丸ゴシック体"/>
                <a:cs typeface="ＤＦＰ太丸ゴシック体"/>
              </a:rPr>
              <a:t>：</a:t>
            </a:r>
            <a:r>
              <a:rPr lang="ja-JP" altLang="en-US" dirty="0" smtClean="0"/>
              <a:t>一つの期に多くの棒が出現する。</a:t>
            </a:r>
            <a:endParaRPr kumimoji="1" lang="ja-JP" altLang="en-US" dirty="0"/>
          </a:p>
        </p:txBody>
      </p:sp>
      <p:sp>
        <p:nvSpPr>
          <p:cNvPr id="21" name="テキスト ボックス 20"/>
          <p:cNvSpPr txBox="1"/>
          <p:nvPr/>
        </p:nvSpPr>
        <p:spPr>
          <a:xfrm>
            <a:off x="2464768" y="3795773"/>
            <a:ext cx="1675220" cy="523220"/>
          </a:xfrm>
          <a:prstGeom prst="rect">
            <a:avLst/>
          </a:prstGeom>
          <a:noFill/>
        </p:spPr>
        <p:txBody>
          <a:bodyPr wrap="square" rtlCol="0">
            <a:spAutoFit/>
          </a:bodyPr>
          <a:lstStyle/>
          <a:p>
            <a:r>
              <a:rPr lang="en-US" altLang="ja-JP" sz="1400" dirty="0" smtClean="0"/>
              <a:t>Null</a:t>
            </a:r>
            <a:r>
              <a:rPr lang="ja-JP" altLang="en-US" sz="1400" dirty="0" smtClean="0"/>
              <a:t>から出た枝は新規の単語を表す。</a:t>
            </a:r>
            <a:endParaRPr kumimoji="1" lang="ja-JP" altLang="en-US" sz="1400" dirty="0"/>
          </a:p>
        </p:txBody>
      </p:sp>
      <p:sp>
        <p:nvSpPr>
          <p:cNvPr id="22" name="テキスト ボックス 21"/>
          <p:cNvSpPr txBox="1"/>
          <p:nvPr/>
        </p:nvSpPr>
        <p:spPr>
          <a:xfrm>
            <a:off x="3476266" y="4825196"/>
            <a:ext cx="1675220" cy="523220"/>
          </a:xfrm>
          <a:prstGeom prst="rect">
            <a:avLst/>
          </a:prstGeom>
          <a:noFill/>
        </p:spPr>
        <p:txBody>
          <a:bodyPr wrap="square" rtlCol="0">
            <a:spAutoFit/>
          </a:bodyPr>
          <a:lstStyle/>
          <a:p>
            <a:r>
              <a:rPr lang="en-US" altLang="ja-JP" sz="1400" dirty="0" smtClean="0"/>
              <a:t>Null</a:t>
            </a:r>
            <a:r>
              <a:rPr lang="ja-JP" altLang="en-US" sz="1400" dirty="0" smtClean="0"/>
              <a:t>への枝は消えた単語を表す。</a:t>
            </a:r>
            <a:endParaRPr kumimoji="1" lang="ja-JP" altLang="en-US" sz="1400" dirty="0"/>
          </a:p>
        </p:txBody>
      </p:sp>
      <p:sp>
        <p:nvSpPr>
          <p:cNvPr id="23" name="スライド番号プレースホルダー 22"/>
          <p:cNvSpPr>
            <a:spLocks noGrp="1"/>
          </p:cNvSpPr>
          <p:nvPr>
            <p:ph type="sldNum" sz="quarter" idx="12"/>
          </p:nvPr>
        </p:nvSpPr>
        <p:spPr/>
        <p:txBody>
          <a:bodyPr/>
          <a:lstStyle/>
          <a:p>
            <a:fld id="{7BDB4897-9E2B-AC43-956E-6ECBEBE7729C}" type="slidenum">
              <a:rPr kumimoji="1" lang="ja-JP" altLang="en-US" smtClean="0"/>
              <a:t>34</a:t>
            </a:fld>
            <a:endParaRPr kumimoji="1" lang="ja-JP" altLang="en-US"/>
          </a:p>
        </p:txBody>
      </p:sp>
    </p:spTree>
    <p:extLst>
      <p:ext uri="{BB962C8B-B14F-4D97-AF65-F5344CB8AC3E}">
        <p14:creationId xmlns:p14="http://schemas.microsoft.com/office/powerpoint/2010/main" val="4026071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a:stretch>
            <a:fillRect/>
          </a:stretch>
        </p:blipFill>
        <p:spPr>
          <a:xfrm>
            <a:off x="199513" y="1286535"/>
            <a:ext cx="8624992" cy="4522010"/>
          </a:xfrm>
          <a:prstGeom prst="rect">
            <a:avLst/>
          </a:prstGeom>
        </p:spPr>
      </p:pic>
      <p:sp>
        <p:nvSpPr>
          <p:cNvPr id="2" name="タイトル 1"/>
          <p:cNvSpPr>
            <a:spLocks noGrp="1"/>
          </p:cNvSpPr>
          <p:nvPr>
            <p:ph type="title"/>
          </p:nvPr>
        </p:nvSpPr>
        <p:spPr>
          <a:xfrm>
            <a:off x="351913" y="274638"/>
            <a:ext cx="8472592" cy="758068"/>
          </a:xfrm>
        </p:spPr>
        <p:txBody>
          <a:bodyPr>
            <a:normAutofit fontScale="90000"/>
          </a:bodyPr>
          <a:lstStyle/>
          <a:p>
            <a:r>
              <a:rPr kumimoji="1" lang="ja-JP" altLang="en-US" dirty="0" smtClean="0"/>
              <a:t>クリークの構成変化（</a:t>
            </a:r>
            <a:r>
              <a:rPr kumimoji="1" lang="en-US" altLang="ja-JP" dirty="0" smtClean="0"/>
              <a:t>4</a:t>
            </a:r>
            <a:r>
              <a:rPr kumimoji="1" lang="ja-JP" altLang="en-US" dirty="0" smtClean="0"/>
              <a:t>月</a:t>
            </a:r>
            <a:r>
              <a:rPr kumimoji="1" lang="en-US" altLang="ja-JP" dirty="0" smtClean="0"/>
              <a:t>10</a:t>
            </a:r>
            <a:r>
              <a:rPr kumimoji="1" lang="ja-JP" altLang="en-US" dirty="0" smtClean="0"/>
              <a:t>日</a:t>
            </a:r>
            <a:r>
              <a:rPr kumimoji="1" lang="en-US" altLang="ja-JP" dirty="0" smtClean="0"/>
              <a:t>〜20</a:t>
            </a:r>
            <a:r>
              <a:rPr kumimoji="1" lang="ja-JP" altLang="en-US" dirty="0" smtClean="0"/>
              <a:t>日）</a:t>
            </a:r>
            <a:endParaRPr kumimoji="1" lang="ja-JP" altLang="en-US" dirty="0"/>
          </a:p>
        </p:txBody>
      </p:sp>
      <p:sp>
        <p:nvSpPr>
          <p:cNvPr id="5" name="テキスト ボックス 4"/>
          <p:cNvSpPr txBox="1"/>
          <p:nvPr/>
        </p:nvSpPr>
        <p:spPr>
          <a:xfrm>
            <a:off x="2955517" y="1140722"/>
            <a:ext cx="2492990" cy="646331"/>
          </a:xfrm>
          <a:prstGeom prst="rect">
            <a:avLst/>
          </a:prstGeom>
          <a:noFill/>
        </p:spPr>
        <p:txBody>
          <a:bodyPr wrap="none" rtlCol="0">
            <a:spAutoFit/>
          </a:bodyPr>
          <a:lstStyle/>
          <a:p>
            <a:r>
              <a:rPr kumimoji="1" lang="en-US" altLang="ja-JP" dirty="0" smtClean="0"/>
              <a:t>4</a:t>
            </a:r>
            <a:r>
              <a:rPr kumimoji="1" lang="ja-JP" altLang="en-US" dirty="0" smtClean="0"/>
              <a:t>月</a:t>
            </a:r>
            <a:r>
              <a:rPr kumimoji="1" lang="en-US" altLang="ja-JP" dirty="0" smtClean="0"/>
              <a:t>18</a:t>
            </a:r>
            <a:r>
              <a:rPr kumimoji="1" lang="ja-JP" altLang="en-US" dirty="0" smtClean="0"/>
              <a:t>日</a:t>
            </a:r>
            <a:endParaRPr kumimoji="1" lang="en-US" altLang="ja-JP" dirty="0" smtClean="0"/>
          </a:p>
          <a:p>
            <a:r>
              <a:rPr lang="ja-JP" altLang="en-US" dirty="0" smtClean="0"/>
              <a:t>安部首相の「三育発言」</a:t>
            </a:r>
            <a:endParaRPr kumimoji="1" lang="ja-JP" altLang="en-US" dirty="0"/>
          </a:p>
        </p:txBody>
      </p:sp>
      <p:cxnSp>
        <p:nvCxnSpPr>
          <p:cNvPr id="7" name="直線矢印コネクタ 6"/>
          <p:cNvCxnSpPr>
            <a:stCxn id="5" idx="3"/>
          </p:cNvCxnSpPr>
          <p:nvPr/>
        </p:nvCxnSpPr>
        <p:spPr>
          <a:xfrm>
            <a:off x="5448507" y="1463888"/>
            <a:ext cx="854221" cy="3231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462913" y="5808545"/>
            <a:ext cx="6706696" cy="646331"/>
          </a:xfrm>
          <a:prstGeom prst="rect">
            <a:avLst/>
          </a:prstGeom>
          <a:noFill/>
        </p:spPr>
        <p:txBody>
          <a:bodyPr wrap="none" rtlCol="0">
            <a:spAutoFit/>
          </a:bodyPr>
          <a:lstStyle/>
          <a:p>
            <a:r>
              <a:rPr kumimoji="1" lang="ja-JP" altLang="en-US" dirty="0" smtClean="0"/>
              <a:t>太いストリーム：</a:t>
            </a:r>
            <a:r>
              <a:rPr lang="ja-JP" altLang="en-US" dirty="0" smtClean="0"/>
              <a:t>安倍発言前までは一つの大きな話題が続く</a:t>
            </a:r>
            <a:endParaRPr lang="en-US" altLang="ja-JP" dirty="0" smtClean="0"/>
          </a:p>
          <a:p>
            <a:r>
              <a:rPr lang="ja-JP" altLang="en-US" dirty="0" smtClean="0"/>
              <a:t>そして、</a:t>
            </a:r>
            <a:r>
              <a:rPr lang="en-US" altLang="ja-JP" dirty="0" smtClean="0"/>
              <a:t>4/18</a:t>
            </a:r>
            <a:r>
              <a:rPr lang="ja-JP" altLang="en-US" dirty="0" smtClean="0"/>
              <a:t>日の安倍発言を受けて、多様性と個別性共に高くなる。</a:t>
            </a:r>
            <a:endParaRPr lang="en-US" altLang="ja-JP" dirty="0" smtClean="0"/>
          </a:p>
        </p:txBody>
      </p:sp>
      <p:sp>
        <p:nvSpPr>
          <p:cNvPr id="13" name="テキスト ボックス 12"/>
          <p:cNvSpPr txBox="1"/>
          <p:nvPr/>
        </p:nvSpPr>
        <p:spPr>
          <a:xfrm>
            <a:off x="6991537" y="6131710"/>
            <a:ext cx="2152463" cy="646331"/>
          </a:xfrm>
          <a:prstGeom prst="rect">
            <a:avLst/>
          </a:prstGeom>
          <a:noFill/>
        </p:spPr>
        <p:txBody>
          <a:bodyPr wrap="square" rtlCol="0">
            <a:spAutoFit/>
          </a:bodyPr>
          <a:lstStyle/>
          <a:p>
            <a:r>
              <a:rPr kumimoji="1" lang="ja-JP" altLang="en-US" dirty="0" smtClean="0"/>
              <a:t>１年全体の</a:t>
            </a:r>
            <a:r>
              <a:rPr kumimoji="1" lang="en-US" altLang="ja-JP" dirty="0" err="1" smtClean="0"/>
              <a:t>sankey</a:t>
            </a:r>
            <a:r>
              <a:rPr kumimoji="1" lang="ja-JP" altLang="en-US" dirty="0" smtClean="0"/>
              <a:t>ダイアグラムはこちら</a:t>
            </a:r>
            <a:endParaRPr kumimoji="1" lang="ja-JP" altLang="en-US" dirty="0"/>
          </a:p>
        </p:txBody>
      </p:sp>
      <p:sp>
        <p:nvSpPr>
          <p:cNvPr id="15" name="スライド番号プレースホルダー 14"/>
          <p:cNvSpPr>
            <a:spLocks noGrp="1"/>
          </p:cNvSpPr>
          <p:nvPr>
            <p:ph type="sldNum" sz="quarter" idx="12"/>
          </p:nvPr>
        </p:nvSpPr>
        <p:spPr/>
        <p:txBody>
          <a:bodyPr/>
          <a:lstStyle/>
          <a:p>
            <a:fld id="{7BDB4897-9E2B-AC43-956E-6ECBEBE7729C}" type="slidenum">
              <a:rPr kumimoji="1" lang="ja-JP" altLang="en-US" smtClean="0"/>
              <a:t>35</a:t>
            </a:fld>
            <a:endParaRPr kumimoji="1" lang="ja-JP" altLang="en-US"/>
          </a:p>
        </p:txBody>
      </p:sp>
    </p:spTree>
    <p:extLst>
      <p:ext uri="{BB962C8B-B14F-4D97-AF65-F5344CB8AC3E}">
        <p14:creationId xmlns:p14="http://schemas.microsoft.com/office/powerpoint/2010/main" val="11842401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12381"/>
          </a:xfrm>
        </p:spPr>
        <p:txBody>
          <a:bodyPr/>
          <a:lstStyle/>
          <a:p>
            <a:r>
              <a:rPr kumimoji="1" lang="ja-JP" altLang="en-US" dirty="0" smtClean="0"/>
              <a:t>太いストリームの内容</a:t>
            </a:r>
            <a:endParaRPr kumimoji="1" lang="ja-JP" altLang="en-US" dirty="0"/>
          </a:p>
        </p:txBody>
      </p:sp>
      <p:pic>
        <p:nvPicPr>
          <p:cNvPr id="7" name="図 6"/>
          <p:cNvPicPr>
            <a:picLocks noChangeAspect="1"/>
          </p:cNvPicPr>
          <p:nvPr/>
        </p:nvPicPr>
        <p:blipFill>
          <a:blip r:embed="rId2"/>
          <a:stretch>
            <a:fillRect/>
          </a:stretch>
        </p:blipFill>
        <p:spPr>
          <a:xfrm>
            <a:off x="3351632" y="2896432"/>
            <a:ext cx="4455976" cy="3113667"/>
          </a:xfrm>
          <a:prstGeom prst="rect">
            <a:avLst/>
          </a:prstGeom>
        </p:spPr>
      </p:pic>
      <p:sp>
        <p:nvSpPr>
          <p:cNvPr id="8" name="正方形/長方形 7"/>
          <p:cNvSpPr/>
          <p:nvPr/>
        </p:nvSpPr>
        <p:spPr>
          <a:xfrm>
            <a:off x="5256586" y="1352420"/>
            <a:ext cx="3669290"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3200" dirty="0" smtClean="0"/>
              <a:t>二</a:t>
            </a:r>
            <a:r>
              <a:rPr lang="en-US" altLang="ja-JP" sz="3200" dirty="0" smtClean="0"/>
              <a:t>,</a:t>
            </a:r>
            <a:r>
              <a:rPr lang="ja-JP" altLang="en-US" sz="3200" dirty="0" smtClean="0"/>
              <a:t>内</a:t>
            </a:r>
            <a:r>
              <a:rPr lang="en-US" altLang="ja-JP" sz="3200" dirty="0" smtClean="0"/>
              <a:t>,</a:t>
            </a:r>
            <a:r>
              <a:rPr lang="ja-JP" altLang="en-US" sz="3200" dirty="0" smtClean="0"/>
              <a:t>取れる</a:t>
            </a:r>
            <a:r>
              <a:rPr lang="en-US" altLang="ja-JP" sz="3200" dirty="0" smtClean="0"/>
              <a:t>,</a:t>
            </a:r>
            <a:r>
              <a:rPr lang="ja-JP" altLang="en-US" sz="3200" dirty="0" smtClean="0"/>
              <a:t>子供</a:t>
            </a:r>
            <a:r>
              <a:rPr lang="en-US" altLang="ja-JP" sz="3200" dirty="0" smtClean="0"/>
              <a:t>,</a:t>
            </a:r>
          </a:p>
          <a:p>
            <a:r>
              <a:rPr lang="ja-JP" altLang="en-US" sz="3200" dirty="0" smtClean="0"/>
              <a:t>寝る</a:t>
            </a:r>
            <a:r>
              <a:rPr lang="en-US" altLang="ja-JP" sz="3200" dirty="0"/>
              <a:t>,</a:t>
            </a:r>
            <a:r>
              <a:rPr lang="ja-JP" altLang="en-US" sz="3200" dirty="0" smtClean="0"/>
              <a:t>日</a:t>
            </a:r>
            <a:r>
              <a:rPr lang="en-US" altLang="ja-JP" sz="3200" dirty="0" smtClean="0"/>
              <a:t>,</a:t>
            </a:r>
            <a:r>
              <a:rPr lang="ja-JP" altLang="en-US" sz="3200" dirty="0" smtClean="0"/>
              <a:t>月</a:t>
            </a:r>
            <a:r>
              <a:rPr lang="en-US" altLang="ja-JP" sz="3200" dirty="0" smtClean="0"/>
              <a:t>,</a:t>
            </a:r>
            <a:r>
              <a:rPr lang="ja-JP" altLang="en-US" sz="3200" dirty="0"/>
              <a:t>本当</a:t>
            </a:r>
            <a:r>
              <a:rPr lang="ja-JP" altLang="en-US" sz="3200" dirty="0" smtClean="0"/>
              <a:t>だ</a:t>
            </a:r>
            <a:endParaRPr lang="ja-JP" altLang="en-US" sz="3200" dirty="0"/>
          </a:p>
        </p:txBody>
      </p:sp>
      <p:sp>
        <p:nvSpPr>
          <p:cNvPr id="9" name="正方形/長方形 8"/>
          <p:cNvSpPr/>
          <p:nvPr/>
        </p:nvSpPr>
        <p:spPr>
          <a:xfrm>
            <a:off x="261823" y="4490583"/>
            <a:ext cx="2516992"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3200" dirty="0" smtClean="0"/>
              <a:t>何</a:t>
            </a:r>
            <a:r>
              <a:rPr lang="en-US" altLang="ja-JP" sz="3200" dirty="0" smtClean="0"/>
              <a:t>,</a:t>
            </a:r>
            <a:r>
              <a:rPr lang="ja-JP" altLang="en-US" sz="3200" dirty="0" smtClean="0"/>
              <a:t>作る</a:t>
            </a:r>
            <a:r>
              <a:rPr lang="en-US" altLang="ja-JP" sz="3200" dirty="0" smtClean="0"/>
              <a:t>,</a:t>
            </a:r>
            <a:r>
              <a:rPr lang="ja-JP" altLang="en-US" sz="3200" dirty="0" smtClean="0"/>
              <a:t>制度</a:t>
            </a:r>
            <a:r>
              <a:rPr lang="en-US" altLang="ja-JP" sz="3200" dirty="0" smtClean="0"/>
              <a:t>,</a:t>
            </a:r>
            <a:r>
              <a:rPr lang="ja-JP" altLang="en-US" sz="3200" dirty="0" smtClean="0"/>
              <a:t>女性</a:t>
            </a:r>
            <a:r>
              <a:rPr lang="en-US" altLang="ja-JP" sz="3200" dirty="0" smtClean="0"/>
              <a:t>,</a:t>
            </a:r>
            <a:r>
              <a:rPr lang="ja-JP" altLang="en-US" sz="3200" dirty="0" smtClean="0"/>
              <a:t>復職</a:t>
            </a:r>
            <a:endParaRPr lang="ja-JP" altLang="en-US" sz="3200" dirty="0"/>
          </a:p>
        </p:txBody>
      </p:sp>
      <p:sp>
        <p:nvSpPr>
          <p:cNvPr id="10" name="正方形/長方形 9"/>
          <p:cNvSpPr/>
          <p:nvPr/>
        </p:nvSpPr>
        <p:spPr>
          <a:xfrm>
            <a:off x="6863292" y="6016352"/>
            <a:ext cx="1823508"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CHT" altLang="en-US" sz="2800" dirty="0" smtClean="0"/>
              <a:t>昨日</a:t>
            </a:r>
            <a:r>
              <a:rPr lang="en-US" altLang="zh-CHT" sz="2800" dirty="0" smtClean="0"/>
              <a:t>,</a:t>
            </a:r>
            <a:r>
              <a:rPr lang="ja-JP" altLang="en-US" sz="2800" dirty="0" smtClean="0"/>
              <a:t>見る</a:t>
            </a:r>
            <a:endParaRPr lang="ja-JP" altLang="en-US" sz="2800" dirty="0"/>
          </a:p>
        </p:txBody>
      </p:sp>
      <p:sp>
        <p:nvSpPr>
          <p:cNvPr id="3" name="正方形/長方形 2"/>
          <p:cNvSpPr/>
          <p:nvPr/>
        </p:nvSpPr>
        <p:spPr>
          <a:xfrm>
            <a:off x="261823" y="1383680"/>
            <a:ext cx="4052727"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2000" dirty="0" smtClean="0"/>
              <a:t>ない</a:t>
            </a:r>
            <a:r>
              <a:rPr lang="en-US" altLang="ja-JP" sz="2000" dirty="0"/>
              <a:t>,</a:t>
            </a:r>
            <a:r>
              <a:rPr lang="ja-JP" altLang="en-US" sz="2000" dirty="0"/>
              <a:t>ぬ</a:t>
            </a:r>
            <a:r>
              <a:rPr lang="en-US" altLang="ja-JP" sz="2000" dirty="0"/>
              <a:t>,</a:t>
            </a:r>
            <a:r>
              <a:rPr lang="ja-JP" altLang="en-US" sz="2000" dirty="0"/>
              <a:t>やる</a:t>
            </a:r>
            <a:r>
              <a:rPr lang="en-US" altLang="ja-JP" sz="2000" dirty="0"/>
              <a:t>,</a:t>
            </a:r>
            <a:r>
              <a:rPr lang="ja-JP" altLang="en-US" sz="2000" dirty="0"/>
              <a:t>一</a:t>
            </a:r>
            <a:r>
              <a:rPr lang="en-US" altLang="ja-JP" sz="2000" dirty="0"/>
              <a:t>,</a:t>
            </a:r>
            <a:r>
              <a:rPr lang="ja-JP" altLang="en-US" sz="2000" dirty="0"/>
              <a:t>上</a:t>
            </a:r>
            <a:r>
              <a:rPr lang="en-US" altLang="ja-JP" sz="2000" dirty="0"/>
              <a:t>,</a:t>
            </a:r>
            <a:r>
              <a:rPr lang="ja-JP" altLang="en-US" sz="2000" dirty="0"/>
              <a:t>主婦</a:t>
            </a:r>
            <a:r>
              <a:rPr lang="en-US" altLang="ja-JP" sz="2000" dirty="0"/>
              <a:t>,</a:t>
            </a:r>
            <a:r>
              <a:rPr lang="ja-JP" altLang="en-US" sz="2000" dirty="0"/>
              <a:t>事</a:t>
            </a:r>
            <a:r>
              <a:rPr lang="en-US" altLang="ja-JP" sz="2000" dirty="0"/>
              <a:t>,</a:t>
            </a:r>
            <a:r>
              <a:rPr lang="ja-JP" altLang="en-US" sz="2000" dirty="0"/>
              <a:t>人</a:t>
            </a:r>
            <a:r>
              <a:rPr lang="en-US" altLang="ja-JP" sz="2000" dirty="0"/>
              <a:t>,</a:t>
            </a:r>
            <a:r>
              <a:rPr lang="ja-JP" altLang="en-US" sz="2000" dirty="0"/>
              <a:t>今</a:t>
            </a:r>
            <a:r>
              <a:rPr lang="en-US" altLang="ja-JP" sz="2000" dirty="0"/>
              <a:t>,</a:t>
            </a:r>
            <a:r>
              <a:rPr lang="ja-JP" altLang="en-US" sz="2000" dirty="0"/>
              <a:t>今日</a:t>
            </a:r>
            <a:r>
              <a:rPr lang="en-US" altLang="ja-JP" sz="2000" dirty="0"/>
              <a:t>,</a:t>
            </a:r>
            <a:r>
              <a:rPr lang="ja-JP" altLang="en-US" sz="2000" dirty="0"/>
              <a:t>休む</a:t>
            </a:r>
            <a:r>
              <a:rPr lang="en-US" altLang="ja-JP" sz="2000" dirty="0"/>
              <a:t>,</a:t>
            </a:r>
            <a:r>
              <a:rPr lang="ja-JP" altLang="en-US" sz="2000" dirty="0"/>
              <a:t>会う</a:t>
            </a:r>
            <a:r>
              <a:rPr lang="en-US" altLang="ja-JP" sz="2000" dirty="0"/>
              <a:t>,</a:t>
            </a:r>
            <a:r>
              <a:rPr lang="ja-JP" altLang="en-US" sz="2000" dirty="0"/>
              <a:t>会社</a:t>
            </a:r>
            <a:r>
              <a:rPr lang="en-US" altLang="ja-JP" sz="2000" dirty="0"/>
              <a:t>,</a:t>
            </a:r>
            <a:r>
              <a:rPr lang="ja-JP" altLang="en-US" sz="2000" dirty="0"/>
              <a:t>保育</a:t>
            </a:r>
            <a:r>
              <a:rPr lang="en-US" altLang="ja-JP" sz="2000" dirty="0"/>
              <a:t>,</a:t>
            </a:r>
            <a:r>
              <a:rPr lang="ja-JP" altLang="en-US" sz="2000" dirty="0"/>
              <a:t>保育園</a:t>
            </a:r>
          </a:p>
          <a:p>
            <a:r>
              <a:rPr lang="ja-JP" altLang="en-US" sz="2000" dirty="0"/>
              <a:t>働く</a:t>
            </a:r>
            <a:r>
              <a:rPr lang="en-US" altLang="ja-JP" sz="2000" dirty="0"/>
              <a:t>,</a:t>
            </a:r>
            <a:r>
              <a:rPr lang="ja-JP" altLang="en-US" sz="2000" dirty="0"/>
              <a:t>取る</a:t>
            </a:r>
            <a:r>
              <a:rPr lang="en-US" altLang="ja-JP" sz="2000" dirty="0"/>
              <a:t>,</a:t>
            </a:r>
            <a:r>
              <a:rPr lang="ja-JP" altLang="en-US" sz="2000" dirty="0"/>
              <a:t>同じだ</a:t>
            </a:r>
            <a:r>
              <a:rPr lang="en-US" altLang="ja-JP" sz="2000" dirty="0"/>
              <a:t>,</a:t>
            </a:r>
            <a:r>
              <a:rPr lang="ja-JP" altLang="en-US" sz="2000" dirty="0"/>
              <a:t>大変だ</a:t>
            </a:r>
            <a:r>
              <a:rPr lang="en-US" altLang="ja-JP" sz="2000" dirty="0"/>
              <a:t>,</a:t>
            </a:r>
            <a:r>
              <a:rPr lang="ja-JP" altLang="en-US" sz="2000" dirty="0"/>
              <a:t>夫</a:t>
            </a:r>
            <a:r>
              <a:rPr lang="en-US" altLang="ja-JP" sz="2000" dirty="0"/>
              <a:t>,</a:t>
            </a:r>
            <a:r>
              <a:rPr lang="ja-JP" altLang="en-US" sz="2000" dirty="0"/>
              <a:t>娘</a:t>
            </a:r>
            <a:r>
              <a:rPr lang="en-US" altLang="ja-JP" sz="2000" dirty="0"/>
              <a:t>,</a:t>
            </a:r>
            <a:r>
              <a:rPr lang="ja-JP" altLang="en-US" sz="2000" dirty="0"/>
              <a:t>子</a:t>
            </a:r>
            <a:r>
              <a:rPr lang="en-US" altLang="ja-JP" sz="2000" dirty="0"/>
              <a:t>,</a:t>
            </a:r>
            <a:r>
              <a:rPr lang="ja-JP" altLang="en-US" sz="2000" dirty="0"/>
              <a:t>家事</a:t>
            </a:r>
            <a:r>
              <a:rPr lang="en-US" altLang="ja-JP" sz="2000" dirty="0"/>
              <a:t>,</a:t>
            </a:r>
            <a:r>
              <a:rPr lang="ja-JP" altLang="en-US" sz="2000" dirty="0"/>
              <a:t>射る</a:t>
            </a:r>
            <a:r>
              <a:rPr lang="en-US" altLang="ja-JP" sz="2000" dirty="0"/>
              <a:t>,</a:t>
            </a:r>
            <a:r>
              <a:rPr lang="ja-JP" altLang="en-US" sz="2000" dirty="0"/>
              <a:t>復帰</a:t>
            </a:r>
            <a:r>
              <a:rPr lang="en-US" altLang="ja-JP" sz="2000" dirty="0"/>
              <a:t>,</a:t>
            </a:r>
            <a:r>
              <a:rPr lang="ja-JP" altLang="en-US" sz="2000" dirty="0"/>
              <a:t>感じる</a:t>
            </a:r>
            <a:r>
              <a:rPr lang="en-US" altLang="ja-JP" sz="2000" dirty="0"/>
              <a:t>,</a:t>
            </a:r>
            <a:r>
              <a:rPr lang="ja-JP" altLang="en-US" sz="2000" dirty="0"/>
              <a:t>成る</a:t>
            </a:r>
            <a:r>
              <a:rPr lang="en-US" altLang="ja-JP" sz="2000" dirty="0"/>
              <a:t>,</a:t>
            </a:r>
            <a:r>
              <a:rPr lang="ja-JP" altLang="en-US" sz="2000" dirty="0"/>
              <a:t>方</a:t>
            </a:r>
          </a:p>
          <a:p>
            <a:r>
              <a:rPr lang="ja-JP" altLang="en-US" sz="2000" dirty="0"/>
              <a:t>旦那</a:t>
            </a:r>
            <a:r>
              <a:rPr lang="en-US" altLang="ja-JP" sz="2000" dirty="0"/>
              <a:t>,</a:t>
            </a:r>
            <a:r>
              <a:rPr lang="ja-JP" altLang="en-US" sz="2000" dirty="0"/>
              <a:t>時</a:t>
            </a:r>
            <a:r>
              <a:rPr lang="en-US" altLang="ja-JP" sz="2000" dirty="0"/>
              <a:t>,</a:t>
            </a:r>
            <a:r>
              <a:rPr lang="ja-JP" altLang="en-US" sz="2000" dirty="0"/>
              <a:t>時間</a:t>
            </a:r>
            <a:r>
              <a:rPr lang="en-US" altLang="ja-JP" sz="2000" dirty="0"/>
              <a:t>,</a:t>
            </a:r>
            <a:r>
              <a:rPr lang="ja-JP" altLang="en-US" sz="2000" dirty="0"/>
              <a:t>気</a:t>
            </a:r>
            <a:r>
              <a:rPr lang="en-US" altLang="ja-JP" sz="2000" dirty="0"/>
              <a:t>,</a:t>
            </a:r>
            <a:r>
              <a:rPr lang="ja-JP" altLang="en-US" sz="2000" dirty="0"/>
              <a:t>為</a:t>
            </a:r>
            <a:r>
              <a:rPr lang="en-US" altLang="ja-JP" sz="2000" dirty="0"/>
              <a:t>,</a:t>
            </a:r>
            <a:r>
              <a:rPr lang="ja-JP" altLang="en-US" sz="2000" dirty="0"/>
              <a:t>無い</a:t>
            </a:r>
            <a:r>
              <a:rPr lang="en-US" altLang="ja-JP" sz="2000" dirty="0" smtClean="0"/>
              <a:t>,</a:t>
            </a:r>
            <a:r>
              <a:rPr lang="ja-JP" altLang="en-US" sz="2000" dirty="0" smtClean="0"/>
              <a:t>い</a:t>
            </a:r>
            <a:r>
              <a:rPr lang="ja-JP" altLang="en-US" sz="2000" dirty="0" smtClean="0"/>
              <a:t>る</a:t>
            </a:r>
            <a:r>
              <a:rPr lang="en-US" altLang="ja-JP" sz="2000" dirty="0"/>
              <a:t>,</a:t>
            </a:r>
            <a:r>
              <a:rPr lang="ja-JP" altLang="en-US" sz="2000" dirty="0"/>
              <a:t>産休</a:t>
            </a:r>
            <a:r>
              <a:rPr lang="en-US" altLang="ja-JP" sz="2000" dirty="0"/>
              <a:t>,</a:t>
            </a:r>
            <a:r>
              <a:rPr lang="ja-JP" altLang="en-US" sz="2000" dirty="0"/>
              <a:t>私</a:t>
            </a:r>
            <a:r>
              <a:rPr lang="en-US" altLang="ja-JP" sz="2000" dirty="0"/>
              <a:t>,</a:t>
            </a:r>
            <a:r>
              <a:rPr lang="ja-JP" altLang="en-US" sz="2000" dirty="0"/>
              <a:t>考える</a:t>
            </a:r>
            <a:r>
              <a:rPr lang="en-US" altLang="ja-JP" sz="2000" dirty="0"/>
              <a:t>,</a:t>
            </a:r>
            <a:r>
              <a:rPr lang="ja-JP" altLang="en-US" sz="2000" dirty="0"/>
              <a:t>職場</a:t>
            </a:r>
            <a:r>
              <a:rPr lang="en-US" altLang="ja-JP" sz="2000" dirty="0"/>
              <a:t>,</a:t>
            </a:r>
            <a:r>
              <a:rPr lang="ja-JP" altLang="en-US" sz="2000" dirty="0"/>
              <a:t>育児</a:t>
            </a:r>
            <a:r>
              <a:rPr lang="en-US" altLang="ja-JP" sz="2000" dirty="0"/>
              <a:t>,</a:t>
            </a:r>
            <a:r>
              <a:rPr lang="ja-JP" altLang="en-US" sz="2000" dirty="0"/>
              <a:t>自分</a:t>
            </a:r>
            <a:r>
              <a:rPr lang="en-US" altLang="ja-JP" sz="2000" dirty="0"/>
              <a:t>,</a:t>
            </a:r>
            <a:r>
              <a:rPr lang="ja-JP" altLang="en-US" sz="2000" dirty="0"/>
              <a:t>良い</a:t>
            </a:r>
            <a:r>
              <a:rPr lang="en-US" altLang="ja-JP" sz="2000" dirty="0"/>
              <a:t>,</a:t>
            </a:r>
            <a:r>
              <a:rPr lang="ja-JP" altLang="en-US" sz="2000" dirty="0"/>
              <a:t>行く</a:t>
            </a:r>
          </a:p>
        </p:txBody>
      </p:sp>
      <p:sp>
        <p:nvSpPr>
          <p:cNvPr id="11" name="円/楕円 10"/>
          <p:cNvSpPr/>
          <p:nvPr/>
        </p:nvSpPr>
        <p:spPr>
          <a:xfrm>
            <a:off x="4640177" y="3441363"/>
            <a:ext cx="2181697" cy="2126438"/>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3" name="直線コネクタ 12"/>
          <p:cNvCxnSpPr>
            <a:stCxn id="11" idx="1"/>
            <a:endCxn id="3" idx="3"/>
          </p:cNvCxnSpPr>
          <p:nvPr/>
        </p:nvCxnSpPr>
        <p:spPr>
          <a:xfrm flipH="1" flipV="1">
            <a:off x="4314550" y="2353176"/>
            <a:ext cx="645129" cy="1399597"/>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4" name="円/楕円 13"/>
          <p:cNvSpPr/>
          <p:nvPr/>
        </p:nvSpPr>
        <p:spPr>
          <a:xfrm rot="19966467">
            <a:off x="6113912" y="2975005"/>
            <a:ext cx="1887250" cy="1280398"/>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5" name="直線コネクタ 14"/>
          <p:cNvCxnSpPr>
            <a:stCxn id="14" idx="0"/>
            <a:endCxn id="8" idx="2"/>
          </p:cNvCxnSpPr>
          <p:nvPr/>
        </p:nvCxnSpPr>
        <p:spPr>
          <a:xfrm flipV="1">
            <a:off x="6764649" y="2429638"/>
            <a:ext cx="326582" cy="616293"/>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円/楕円 17"/>
          <p:cNvSpPr/>
          <p:nvPr/>
        </p:nvSpPr>
        <p:spPr>
          <a:xfrm rot="14448389">
            <a:off x="5982545" y="5090997"/>
            <a:ext cx="1084763" cy="753618"/>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9" name="直線コネクタ 18"/>
          <p:cNvCxnSpPr>
            <a:stCxn id="18" idx="3"/>
            <a:endCxn id="10" idx="0"/>
          </p:cNvCxnSpPr>
          <p:nvPr/>
        </p:nvCxnSpPr>
        <p:spPr>
          <a:xfrm>
            <a:off x="6944593" y="5672651"/>
            <a:ext cx="830453" cy="343701"/>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2" name="円/楕円 21"/>
          <p:cNvSpPr/>
          <p:nvPr/>
        </p:nvSpPr>
        <p:spPr>
          <a:xfrm rot="14448389">
            <a:off x="3766280" y="4216577"/>
            <a:ext cx="1084763" cy="2099840"/>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3" name="直線コネクタ 22"/>
          <p:cNvCxnSpPr>
            <a:stCxn id="22" idx="7"/>
            <a:endCxn id="9" idx="3"/>
          </p:cNvCxnSpPr>
          <p:nvPr/>
        </p:nvCxnSpPr>
        <p:spPr>
          <a:xfrm flipH="1" flipV="1">
            <a:off x="2778815" y="5029192"/>
            <a:ext cx="694676" cy="264616"/>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6" name="スライド番号プレースホルダー 25"/>
          <p:cNvSpPr>
            <a:spLocks noGrp="1"/>
          </p:cNvSpPr>
          <p:nvPr>
            <p:ph type="sldNum" sz="quarter" idx="12"/>
          </p:nvPr>
        </p:nvSpPr>
        <p:spPr/>
        <p:txBody>
          <a:bodyPr/>
          <a:lstStyle/>
          <a:p>
            <a:fld id="{7BDB4897-9E2B-AC43-956E-6ECBEBE7729C}" type="slidenum">
              <a:rPr kumimoji="1" lang="ja-JP" altLang="en-US" smtClean="0"/>
              <a:t>36</a:t>
            </a:fld>
            <a:endParaRPr kumimoji="1" lang="ja-JP" altLang="en-US"/>
          </a:p>
        </p:txBody>
      </p:sp>
    </p:spTree>
    <p:extLst>
      <p:ext uri="{BB962C8B-B14F-4D97-AF65-F5344CB8AC3E}">
        <p14:creationId xmlns:p14="http://schemas.microsoft.com/office/powerpoint/2010/main" val="3847658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属性推定（性別、子有無）</a:t>
            </a:r>
            <a:endParaRPr kumimoji="1" lang="ja-JP" altLang="en-US" dirty="0"/>
          </a:p>
        </p:txBody>
      </p:sp>
      <p:sp>
        <p:nvSpPr>
          <p:cNvPr id="3" name="コンテンツ プレースホルダー 2"/>
          <p:cNvSpPr>
            <a:spLocks noGrp="1"/>
          </p:cNvSpPr>
          <p:nvPr>
            <p:ph idx="1"/>
          </p:nvPr>
        </p:nvSpPr>
        <p:spPr>
          <a:xfrm>
            <a:off x="457200" y="1600201"/>
            <a:ext cx="8229600" cy="2882900"/>
          </a:xfrm>
        </p:spPr>
        <p:txBody>
          <a:bodyPr>
            <a:normAutofit fontScale="92500" lnSpcReduction="10000"/>
          </a:bodyPr>
          <a:lstStyle/>
          <a:p>
            <a:r>
              <a:rPr kumimoji="1" lang="en-US" altLang="ja-JP" dirty="0" smtClean="0"/>
              <a:t>Twitter</a:t>
            </a:r>
            <a:r>
              <a:rPr kumimoji="1" lang="ja-JP" altLang="en-US" dirty="0" smtClean="0"/>
              <a:t>のプロフィール文から教師ラベルを作成する。</a:t>
            </a:r>
            <a:endParaRPr kumimoji="1" lang="en-US" altLang="ja-JP" dirty="0" smtClean="0"/>
          </a:p>
          <a:p>
            <a:pPr lvl="1"/>
            <a:r>
              <a:rPr lang="ja-JP" altLang="en-US" dirty="0" smtClean="0"/>
              <a:t>性別と</a:t>
            </a:r>
            <a:r>
              <a:rPr kumimoji="1" lang="ja-JP" altLang="en-US" dirty="0" smtClean="0"/>
              <a:t>子供の有無</a:t>
            </a:r>
            <a:endParaRPr kumimoji="1" lang="en-US" altLang="ja-JP" dirty="0" smtClean="0"/>
          </a:p>
          <a:p>
            <a:r>
              <a:rPr lang="ja-JP" altLang="en-US" dirty="0" smtClean="0"/>
              <a:t>教師ラベルのついたユーザの過去の全ツイートに含まれる単語を説明変数にする。</a:t>
            </a:r>
            <a:endParaRPr lang="en-US" altLang="ja-JP" dirty="0" smtClean="0"/>
          </a:p>
          <a:p>
            <a:r>
              <a:rPr kumimoji="1" lang="ja-JP" altLang="en-US" dirty="0" smtClean="0"/>
              <a:t>ナイーブベイズモデルを構築。</a:t>
            </a:r>
            <a:endParaRPr kumimoji="1" lang="ja-JP" altLang="en-US" dirty="0"/>
          </a:p>
        </p:txBody>
      </p:sp>
      <p:sp>
        <p:nvSpPr>
          <p:cNvPr id="4" name="正方形/長方形 3"/>
          <p:cNvSpPr/>
          <p:nvPr/>
        </p:nvSpPr>
        <p:spPr>
          <a:xfrm>
            <a:off x="736600" y="4699001"/>
            <a:ext cx="7823200" cy="1631216"/>
          </a:xfrm>
          <a:prstGeom prst="rect">
            <a:avLst/>
          </a:prstGeom>
        </p:spPr>
        <p:txBody>
          <a:bodyPr wrap="square">
            <a:spAutoFit/>
          </a:bodyPr>
          <a:lstStyle/>
          <a:p>
            <a:pPr marL="400050" lvl="1"/>
            <a:r>
              <a:rPr lang="ja-JP" altLang="en-US" sz="2000" dirty="0"/>
              <a:t>性別（</a:t>
            </a:r>
            <a:r>
              <a:rPr lang="en-US" altLang="ja-JP" sz="2000" dirty="0"/>
              <a:t>MALE/FEMALE</a:t>
            </a:r>
            <a:r>
              <a:rPr lang="ja-JP" altLang="en-US" sz="2000" dirty="0"/>
              <a:t>）</a:t>
            </a:r>
            <a:r>
              <a:rPr lang="en-US" altLang="ja-JP" sz="2000" dirty="0"/>
              <a:t>	</a:t>
            </a:r>
            <a:r>
              <a:rPr lang="ja-JP" altLang="en-US" sz="2000" dirty="0" smtClean="0"/>
              <a:t>訓練精度</a:t>
            </a:r>
            <a:r>
              <a:rPr lang="en-US" altLang="ja-JP" sz="2000" dirty="0" smtClean="0"/>
              <a:t>			</a:t>
            </a:r>
            <a:r>
              <a:rPr lang="en-US" altLang="ja-JP" sz="2000" dirty="0" smtClean="0"/>
              <a:t>2362 </a:t>
            </a:r>
            <a:r>
              <a:rPr lang="en-US" altLang="ja-JP" sz="2000" dirty="0"/>
              <a:t>/ 2800 (84.3 %)</a:t>
            </a:r>
            <a:br>
              <a:rPr lang="en-US" altLang="ja-JP" sz="2000" dirty="0"/>
            </a:br>
            <a:r>
              <a:rPr lang="en-US" altLang="ja-JP" sz="2000" dirty="0"/>
              <a:t>						</a:t>
            </a:r>
            <a:r>
              <a:rPr lang="ja-JP" altLang="en-US" sz="2000" dirty="0" smtClean="0"/>
              <a:t>テスト精度</a:t>
            </a:r>
            <a:r>
              <a:rPr lang="en-US" altLang="ja-JP" sz="2000" dirty="0" smtClean="0"/>
              <a:t>(</a:t>
            </a:r>
            <a:r>
              <a:rPr lang="en-US" altLang="ja-JP" sz="2000" dirty="0"/>
              <a:t>10-CV</a:t>
            </a:r>
            <a:r>
              <a:rPr lang="en-US" altLang="ja-JP" sz="2000" dirty="0" smtClean="0"/>
              <a:t>)	2309 </a:t>
            </a:r>
            <a:r>
              <a:rPr lang="en-US" altLang="ja-JP" sz="2000" dirty="0"/>
              <a:t>/ 2800 (82.5 %)</a:t>
            </a:r>
          </a:p>
          <a:p>
            <a:pPr marL="914400" lvl="1" indent="-514350">
              <a:buFont typeface="+mj-lt"/>
              <a:buAutoNum type="arabicPeriod"/>
            </a:pPr>
            <a:endParaRPr lang="en-US" altLang="ja-JP" sz="2000" dirty="0"/>
          </a:p>
          <a:p>
            <a:pPr marL="400050" lvl="1"/>
            <a:r>
              <a:rPr lang="ja-JP" altLang="en-US" sz="2000" dirty="0"/>
              <a:t>子有無（</a:t>
            </a:r>
            <a:r>
              <a:rPr lang="en-US" altLang="ja-JP" sz="2000" dirty="0"/>
              <a:t>YES/NO</a:t>
            </a:r>
            <a:r>
              <a:rPr lang="ja-JP" altLang="en-US" sz="2000" dirty="0"/>
              <a:t>）</a:t>
            </a:r>
            <a:r>
              <a:rPr lang="en-US" altLang="ja-JP" sz="2000" dirty="0"/>
              <a:t>		</a:t>
            </a:r>
            <a:r>
              <a:rPr lang="ja-JP" altLang="en-US" sz="2000" dirty="0" smtClean="0"/>
              <a:t>訓練精度</a:t>
            </a:r>
            <a:r>
              <a:rPr lang="en-US" altLang="ja-JP" sz="2000" dirty="0"/>
              <a:t>			2857 / 3623 (78.8 %)</a:t>
            </a:r>
            <a:br>
              <a:rPr lang="en-US" altLang="ja-JP" sz="2000" dirty="0"/>
            </a:br>
            <a:r>
              <a:rPr lang="en-US" altLang="ja-JP" sz="2000" dirty="0"/>
              <a:t>						</a:t>
            </a:r>
            <a:r>
              <a:rPr lang="ja-JP" altLang="en-US" sz="2000" dirty="0"/>
              <a:t>テスト精度</a:t>
            </a:r>
            <a:r>
              <a:rPr lang="en-US" altLang="ja-JP" sz="2000" dirty="0" smtClean="0"/>
              <a:t>(</a:t>
            </a:r>
            <a:r>
              <a:rPr lang="en-US" altLang="ja-JP" sz="2000" dirty="0"/>
              <a:t>10-CV</a:t>
            </a:r>
            <a:r>
              <a:rPr lang="en-US" altLang="ja-JP" sz="2000" dirty="0" smtClean="0"/>
              <a:t>)	2791 </a:t>
            </a:r>
            <a:r>
              <a:rPr lang="en-US" altLang="ja-JP" sz="2000" dirty="0"/>
              <a:t>/ 3623 (77.0 %)</a:t>
            </a:r>
          </a:p>
        </p:txBody>
      </p:sp>
      <p:sp>
        <p:nvSpPr>
          <p:cNvPr id="5" name="スライド番号プレースホルダー 4"/>
          <p:cNvSpPr>
            <a:spLocks noGrp="1"/>
          </p:cNvSpPr>
          <p:nvPr>
            <p:ph type="sldNum" sz="quarter" idx="12"/>
          </p:nvPr>
        </p:nvSpPr>
        <p:spPr/>
        <p:txBody>
          <a:bodyPr/>
          <a:lstStyle/>
          <a:p>
            <a:fld id="{7BDB4897-9E2B-AC43-956E-6ECBEBE7729C}" type="slidenum">
              <a:rPr kumimoji="1" lang="ja-JP" altLang="en-US" smtClean="0"/>
              <a:t>37</a:t>
            </a:fld>
            <a:endParaRPr kumimoji="1" lang="ja-JP" altLang="en-US"/>
          </a:p>
        </p:txBody>
      </p:sp>
    </p:spTree>
    <p:extLst>
      <p:ext uri="{BB962C8B-B14F-4D97-AF65-F5344CB8AC3E}">
        <p14:creationId xmlns:p14="http://schemas.microsoft.com/office/powerpoint/2010/main" val="440863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安倍発言前後（</a:t>
            </a:r>
            <a:r>
              <a:rPr kumimoji="1" lang="en-US" altLang="ja-JP" dirty="0" smtClean="0"/>
              <a:t>4/17 </a:t>
            </a:r>
            <a:r>
              <a:rPr kumimoji="1" lang="en-US" altLang="ja-JP" dirty="0" err="1" smtClean="0"/>
              <a:t>vs</a:t>
            </a:r>
            <a:r>
              <a:rPr kumimoji="1" lang="en-US" altLang="ja-JP" dirty="0" smtClean="0"/>
              <a:t> 4/18)</a:t>
            </a:r>
            <a:endParaRPr kumimoji="1" lang="ja-JP" altLang="en-US" dirty="0"/>
          </a:p>
        </p:txBody>
      </p:sp>
      <p:pic>
        <p:nvPicPr>
          <p:cNvPr id="4" name="図 3"/>
          <p:cNvPicPr>
            <a:picLocks noChangeAspect="1"/>
          </p:cNvPicPr>
          <p:nvPr/>
        </p:nvPicPr>
        <p:blipFill>
          <a:blip r:embed="rId2"/>
          <a:stretch>
            <a:fillRect/>
          </a:stretch>
        </p:blipFill>
        <p:spPr>
          <a:xfrm>
            <a:off x="133686" y="2372350"/>
            <a:ext cx="3957052" cy="3403475"/>
          </a:xfrm>
          <a:prstGeom prst="rect">
            <a:avLst/>
          </a:prstGeom>
        </p:spPr>
      </p:pic>
      <p:sp>
        <p:nvSpPr>
          <p:cNvPr id="5" name="テキスト ボックス 4"/>
          <p:cNvSpPr txBox="1"/>
          <p:nvPr/>
        </p:nvSpPr>
        <p:spPr>
          <a:xfrm>
            <a:off x="641684" y="6082631"/>
            <a:ext cx="1884947" cy="646331"/>
          </a:xfrm>
          <a:prstGeom prst="rect">
            <a:avLst/>
          </a:prstGeom>
          <a:noFill/>
        </p:spPr>
        <p:txBody>
          <a:bodyPr wrap="square" rtlCol="0">
            <a:spAutoFit/>
          </a:bodyPr>
          <a:lstStyle/>
          <a:p>
            <a:pPr algn="ctr"/>
            <a:r>
              <a:rPr lang="en-US" altLang="ja-JP" dirty="0" smtClean="0"/>
              <a:t>4</a:t>
            </a:r>
            <a:r>
              <a:rPr lang="ja-JP" altLang="en-US" dirty="0" smtClean="0"/>
              <a:t>月</a:t>
            </a:r>
            <a:r>
              <a:rPr lang="en-US" altLang="ja-JP" dirty="0" smtClean="0"/>
              <a:t>17</a:t>
            </a:r>
            <a:r>
              <a:rPr lang="ja-JP" altLang="en-US" dirty="0" smtClean="0"/>
              <a:t>日</a:t>
            </a:r>
            <a:r>
              <a:rPr lang="en-US" altLang="ja-JP" dirty="0" smtClean="0"/>
              <a:t/>
            </a:r>
            <a:br>
              <a:rPr lang="en-US" altLang="ja-JP" dirty="0" smtClean="0"/>
            </a:br>
            <a:r>
              <a:rPr lang="ja-JP" altLang="en-US" dirty="0" smtClean="0"/>
              <a:t>（安倍発言前日）</a:t>
            </a:r>
            <a:endParaRPr kumimoji="1" lang="ja-JP" altLang="en-US" dirty="0"/>
          </a:p>
        </p:txBody>
      </p:sp>
      <p:sp>
        <p:nvSpPr>
          <p:cNvPr id="7" name="テキスト ボックス 6"/>
          <p:cNvSpPr txBox="1"/>
          <p:nvPr/>
        </p:nvSpPr>
        <p:spPr>
          <a:xfrm>
            <a:off x="4938285" y="6082631"/>
            <a:ext cx="1884947" cy="646331"/>
          </a:xfrm>
          <a:prstGeom prst="rect">
            <a:avLst/>
          </a:prstGeom>
          <a:noFill/>
        </p:spPr>
        <p:txBody>
          <a:bodyPr wrap="square" rtlCol="0">
            <a:spAutoFit/>
          </a:bodyPr>
          <a:lstStyle/>
          <a:p>
            <a:pPr algn="ctr"/>
            <a:r>
              <a:rPr lang="en-US" altLang="ja-JP" dirty="0" smtClean="0"/>
              <a:t>4</a:t>
            </a:r>
            <a:r>
              <a:rPr lang="ja-JP" altLang="en-US" dirty="0" smtClean="0"/>
              <a:t>月</a:t>
            </a:r>
            <a:r>
              <a:rPr lang="en-US" altLang="ja-JP" dirty="0" smtClean="0"/>
              <a:t>18</a:t>
            </a:r>
            <a:r>
              <a:rPr lang="ja-JP" altLang="en-US" dirty="0" smtClean="0"/>
              <a:t>日</a:t>
            </a:r>
            <a:r>
              <a:rPr lang="en-US" altLang="ja-JP" dirty="0" smtClean="0"/>
              <a:t/>
            </a:r>
            <a:br>
              <a:rPr lang="en-US" altLang="ja-JP" dirty="0" smtClean="0"/>
            </a:br>
            <a:r>
              <a:rPr lang="ja-JP" altLang="en-US" dirty="0" smtClean="0"/>
              <a:t>（安倍発言当日）</a:t>
            </a:r>
            <a:endParaRPr kumimoji="1" lang="ja-JP" altLang="en-US" dirty="0"/>
          </a:p>
        </p:txBody>
      </p:sp>
      <p:pic>
        <p:nvPicPr>
          <p:cNvPr id="9" name="図 8"/>
          <p:cNvPicPr>
            <a:picLocks noChangeAspect="1"/>
          </p:cNvPicPr>
          <p:nvPr/>
        </p:nvPicPr>
        <p:blipFill>
          <a:blip r:embed="rId3"/>
          <a:stretch>
            <a:fillRect/>
          </a:stretch>
        </p:blipFill>
        <p:spPr>
          <a:xfrm>
            <a:off x="4438336" y="1758165"/>
            <a:ext cx="3126205" cy="4175664"/>
          </a:xfrm>
          <a:prstGeom prst="rect">
            <a:avLst/>
          </a:prstGeom>
        </p:spPr>
      </p:pic>
      <p:sp>
        <p:nvSpPr>
          <p:cNvPr id="8" name="円/楕円 7"/>
          <p:cNvSpPr/>
          <p:nvPr/>
        </p:nvSpPr>
        <p:spPr>
          <a:xfrm>
            <a:off x="6536520" y="2868839"/>
            <a:ext cx="890336" cy="874319"/>
          </a:xfrm>
          <a:prstGeom prst="ellipse">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角丸四角形吹き出し 9"/>
          <p:cNvSpPr/>
          <p:nvPr/>
        </p:nvSpPr>
        <p:spPr>
          <a:xfrm>
            <a:off x="7099330" y="4317101"/>
            <a:ext cx="1818106" cy="667984"/>
          </a:xfrm>
          <a:prstGeom prst="wedgeRoundRectCallout">
            <a:avLst>
              <a:gd name="adj1" fmla="val -43732"/>
              <a:gd name="adj2" fmla="val -14176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男性の</a:t>
            </a:r>
            <a:r>
              <a:rPr kumimoji="1" lang="en-US" altLang="ja-JP" dirty="0" smtClean="0"/>
              <a:t/>
            </a:r>
            <a:br>
              <a:rPr kumimoji="1" lang="en-US" altLang="ja-JP" dirty="0" smtClean="0"/>
            </a:br>
            <a:r>
              <a:rPr kumimoji="1" lang="ja-JP" altLang="en-US" dirty="0" smtClean="0"/>
              <a:t>育休取得</a:t>
            </a:r>
            <a:endParaRPr kumimoji="1" lang="ja-JP" altLang="en-US" dirty="0"/>
          </a:p>
        </p:txBody>
      </p:sp>
      <p:sp>
        <p:nvSpPr>
          <p:cNvPr id="11" name="円/楕円 10"/>
          <p:cNvSpPr/>
          <p:nvPr/>
        </p:nvSpPr>
        <p:spPr>
          <a:xfrm>
            <a:off x="2821544" y="2391320"/>
            <a:ext cx="746150" cy="690767"/>
          </a:xfrm>
          <a:prstGeom prst="ellipse">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角丸四角形吹き出し 11"/>
          <p:cNvSpPr/>
          <p:nvPr/>
        </p:nvSpPr>
        <p:spPr>
          <a:xfrm>
            <a:off x="1041766" y="2204481"/>
            <a:ext cx="1170215" cy="667984"/>
          </a:xfrm>
          <a:prstGeom prst="wedgeRoundRectCallout">
            <a:avLst>
              <a:gd name="adj1" fmla="val 90637"/>
              <a:gd name="adj2" fmla="val 2102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dirty="0" smtClean="0"/>
              <a:t>出産</a:t>
            </a:r>
            <a:r>
              <a:rPr lang="ja-JP" altLang="en-US" dirty="0" smtClean="0"/>
              <a:t>関連</a:t>
            </a:r>
            <a:endParaRPr kumimoji="1" lang="ja-JP" altLang="en-US" dirty="0"/>
          </a:p>
        </p:txBody>
      </p:sp>
      <p:sp>
        <p:nvSpPr>
          <p:cNvPr id="14" name="円/楕円 13"/>
          <p:cNvSpPr/>
          <p:nvPr/>
        </p:nvSpPr>
        <p:spPr>
          <a:xfrm>
            <a:off x="5969482" y="1707508"/>
            <a:ext cx="766321" cy="554050"/>
          </a:xfrm>
          <a:prstGeom prst="ellipse">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角丸四角形吹き出し 14"/>
          <p:cNvSpPr/>
          <p:nvPr/>
        </p:nvSpPr>
        <p:spPr>
          <a:xfrm>
            <a:off x="7426856" y="1593574"/>
            <a:ext cx="1439780" cy="667984"/>
          </a:xfrm>
          <a:prstGeom prst="wedgeRoundRectCallout">
            <a:avLst>
              <a:gd name="adj1" fmla="val -92178"/>
              <a:gd name="adj2" fmla="val -33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保育園</a:t>
            </a:r>
            <a:endParaRPr kumimoji="1" lang="en-US" altLang="ja-JP" dirty="0" smtClean="0"/>
          </a:p>
          <a:p>
            <a:pPr algn="ctr"/>
            <a:r>
              <a:rPr lang="ja-JP" altLang="en-US" dirty="0" smtClean="0"/>
              <a:t>送り迎え</a:t>
            </a:r>
            <a:endParaRPr kumimoji="1" lang="ja-JP" altLang="en-US" dirty="0"/>
          </a:p>
        </p:txBody>
      </p:sp>
      <p:sp>
        <p:nvSpPr>
          <p:cNvPr id="13" name="角丸四角形吹き出し 12"/>
          <p:cNvSpPr/>
          <p:nvPr/>
        </p:nvSpPr>
        <p:spPr>
          <a:xfrm flipH="1">
            <a:off x="2389777" y="5547677"/>
            <a:ext cx="1864721" cy="726124"/>
          </a:xfrm>
          <a:prstGeom prst="wedgeRoundRectCallout">
            <a:avLst>
              <a:gd name="adj1" fmla="val 68843"/>
              <a:gd name="adj2" fmla="val -4718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大きなクリークで安定した推移</a:t>
            </a:r>
            <a:endParaRPr kumimoji="1" lang="ja-JP" altLang="en-US" dirty="0"/>
          </a:p>
        </p:txBody>
      </p:sp>
      <p:sp>
        <p:nvSpPr>
          <p:cNvPr id="16" name="円/楕円 15"/>
          <p:cNvSpPr/>
          <p:nvPr/>
        </p:nvSpPr>
        <p:spPr>
          <a:xfrm>
            <a:off x="5689600" y="2872465"/>
            <a:ext cx="483750" cy="496661"/>
          </a:xfrm>
          <a:prstGeom prst="ellipse">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角丸四角形吹き出し 16"/>
          <p:cNvSpPr/>
          <p:nvPr/>
        </p:nvSpPr>
        <p:spPr>
          <a:xfrm flipH="1">
            <a:off x="3567694" y="3426229"/>
            <a:ext cx="1580846" cy="667984"/>
          </a:xfrm>
          <a:prstGeom prst="wedgeRoundRectCallout">
            <a:avLst>
              <a:gd name="adj1" fmla="val -85751"/>
              <a:gd name="adj2" fmla="val -6498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育休延長より「時短」労働</a:t>
            </a:r>
            <a:endParaRPr kumimoji="1" lang="ja-JP" altLang="en-US" dirty="0"/>
          </a:p>
        </p:txBody>
      </p:sp>
      <p:sp>
        <p:nvSpPr>
          <p:cNvPr id="3" name="スライド番号プレースホルダー 2"/>
          <p:cNvSpPr>
            <a:spLocks noGrp="1"/>
          </p:cNvSpPr>
          <p:nvPr>
            <p:ph type="sldNum" sz="quarter" idx="12"/>
          </p:nvPr>
        </p:nvSpPr>
        <p:spPr/>
        <p:txBody>
          <a:bodyPr/>
          <a:lstStyle/>
          <a:p>
            <a:fld id="{7BDB4897-9E2B-AC43-956E-6ECBEBE7729C}" type="slidenum">
              <a:rPr kumimoji="1" lang="ja-JP" altLang="en-US" smtClean="0"/>
              <a:t>38</a:t>
            </a:fld>
            <a:endParaRPr kumimoji="1" lang="ja-JP" altLang="en-US"/>
          </a:p>
        </p:txBody>
      </p:sp>
    </p:spTree>
    <p:extLst>
      <p:ext uri="{BB962C8B-B14F-4D97-AF65-F5344CB8AC3E}">
        <p14:creationId xmlns:p14="http://schemas.microsoft.com/office/powerpoint/2010/main" val="349665402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安倍発言前後（</a:t>
            </a:r>
            <a:r>
              <a:rPr kumimoji="1" lang="en-US" altLang="ja-JP" dirty="0" smtClean="0"/>
              <a:t>4/18 </a:t>
            </a:r>
            <a:r>
              <a:rPr kumimoji="1" lang="en-US" altLang="ja-JP" dirty="0" err="1" smtClean="0"/>
              <a:t>vs</a:t>
            </a:r>
            <a:r>
              <a:rPr kumimoji="1" lang="en-US" altLang="ja-JP" dirty="0" smtClean="0"/>
              <a:t> 4/19)</a:t>
            </a:r>
            <a:endParaRPr kumimoji="1" lang="ja-JP" altLang="en-US" dirty="0"/>
          </a:p>
        </p:txBody>
      </p:sp>
      <p:sp>
        <p:nvSpPr>
          <p:cNvPr id="7" name="テキスト ボックス 6"/>
          <p:cNvSpPr txBox="1"/>
          <p:nvPr/>
        </p:nvSpPr>
        <p:spPr>
          <a:xfrm>
            <a:off x="874295" y="6042525"/>
            <a:ext cx="1884947" cy="646331"/>
          </a:xfrm>
          <a:prstGeom prst="rect">
            <a:avLst/>
          </a:prstGeom>
          <a:noFill/>
        </p:spPr>
        <p:txBody>
          <a:bodyPr wrap="square" rtlCol="0">
            <a:spAutoFit/>
          </a:bodyPr>
          <a:lstStyle/>
          <a:p>
            <a:pPr algn="ctr"/>
            <a:r>
              <a:rPr lang="en-US" altLang="ja-JP" dirty="0" smtClean="0"/>
              <a:t>4</a:t>
            </a:r>
            <a:r>
              <a:rPr lang="ja-JP" altLang="en-US" dirty="0" smtClean="0"/>
              <a:t>月</a:t>
            </a:r>
            <a:r>
              <a:rPr lang="en-US" altLang="ja-JP" dirty="0" smtClean="0"/>
              <a:t>18</a:t>
            </a:r>
            <a:r>
              <a:rPr lang="ja-JP" altLang="en-US" dirty="0" smtClean="0"/>
              <a:t>日</a:t>
            </a:r>
            <a:r>
              <a:rPr lang="en-US" altLang="ja-JP" dirty="0" smtClean="0"/>
              <a:t/>
            </a:r>
            <a:br>
              <a:rPr lang="en-US" altLang="ja-JP" dirty="0" smtClean="0"/>
            </a:br>
            <a:r>
              <a:rPr lang="ja-JP" altLang="en-US" dirty="0" smtClean="0"/>
              <a:t>（安倍発言当日）</a:t>
            </a:r>
            <a:endParaRPr kumimoji="1" lang="ja-JP" altLang="en-US" dirty="0"/>
          </a:p>
        </p:txBody>
      </p:sp>
      <p:pic>
        <p:nvPicPr>
          <p:cNvPr id="9" name="図 8"/>
          <p:cNvPicPr>
            <a:picLocks noChangeAspect="1"/>
          </p:cNvPicPr>
          <p:nvPr/>
        </p:nvPicPr>
        <p:blipFill>
          <a:blip r:embed="rId2"/>
          <a:stretch>
            <a:fillRect/>
          </a:stretch>
        </p:blipFill>
        <p:spPr>
          <a:xfrm>
            <a:off x="616953" y="1718059"/>
            <a:ext cx="3126205" cy="4175664"/>
          </a:xfrm>
          <a:prstGeom prst="rect">
            <a:avLst/>
          </a:prstGeom>
        </p:spPr>
      </p:pic>
      <p:pic>
        <p:nvPicPr>
          <p:cNvPr id="3" name="図 2"/>
          <p:cNvPicPr>
            <a:picLocks noChangeAspect="1"/>
          </p:cNvPicPr>
          <p:nvPr/>
        </p:nvPicPr>
        <p:blipFill>
          <a:blip r:embed="rId3"/>
          <a:stretch>
            <a:fillRect/>
          </a:stretch>
        </p:blipFill>
        <p:spPr>
          <a:xfrm>
            <a:off x="4899527" y="2567338"/>
            <a:ext cx="3562684" cy="3232806"/>
          </a:xfrm>
          <a:prstGeom prst="rect">
            <a:avLst/>
          </a:prstGeom>
        </p:spPr>
      </p:pic>
      <p:sp>
        <p:nvSpPr>
          <p:cNvPr id="10" name="テキスト ボックス 9"/>
          <p:cNvSpPr txBox="1"/>
          <p:nvPr/>
        </p:nvSpPr>
        <p:spPr>
          <a:xfrm>
            <a:off x="5919537" y="6042525"/>
            <a:ext cx="1884947" cy="646331"/>
          </a:xfrm>
          <a:prstGeom prst="rect">
            <a:avLst/>
          </a:prstGeom>
          <a:noFill/>
        </p:spPr>
        <p:txBody>
          <a:bodyPr wrap="square" rtlCol="0">
            <a:spAutoFit/>
          </a:bodyPr>
          <a:lstStyle/>
          <a:p>
            <a:pPr algn="ctr"/>
            <a:r>
              <a:rPr lang="en-US" altLang="ja-JP" dirty="0" smtClean="0"/>
              <a:t>4</a:t>
            </a:r>
            <a:r>
              <a:rPr lang="ja-JP" altLang="en-US" dirty="0" smtClean="0"/>
              <a:t>月</a:t>
            </a:r>
            <a:r>
              <a:rPr lang="en-US" altLang="ja-JP" dirty="0" smtClean="0"/>
              <a:t>19</a:t>
            </a:r>
            <a:r>
              <a:rPr lang="ja-JP" altLang="en-US" dirty="0" smtClean="0"/>
              <a:t>日</a:t>
            </a:r>
            <a:r>
              <a:rPr lang="en-US" altLang="ja-JP" dirty="0" smtClean="0"/>
              <a:t/>
            </a:r>
            <a:br>
              <a:rPr lang="en-US" altLang="ja-JP" dirty="0" smtClean="0"/>
            </a:br>
            <a:r>
              <a:rPr lang="ja-JP" altLang="en-US" dirty="0" smtClean="0"/>
              <a:t>（安倍発言当日）</a:t>
            </a:r>
            <a:endParaRPr kumimoji="1" lang="ja-JP" altLang="en-US" dirty="0"/>
          </a:p>
        </p:txBody>
      </p:sp>
      <p:sp>
        <p:nvSpPr>
          <p:cNvPr id="11" name="円/楕円 10"/>
          <p:cNvSpPr/>
          <p:nvPr/>
        </p:nvSpPr>
        <p:spPr>
          <a:xfrm>
            <a:off x="7359316" y="2395573"/>
            <a:ext cx="890336" cy="874319"/>
          </a:xfrm>
          <a:prstGeom prst="ellipse">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 name="角丸四角形吹き出し 11"/>
          <p:cNvSpPr/>
          <p:nvPr/>
        </p:nvSpPr>
        <p:spPr>
          <a:xfrm>
            <a:off x="5404184" y="1800932"/>
            <a:ext cx="1818106" cy="510937"/>
          </a:xfrm>
          <a:prstGeom prst="wedgeRoundRectCallout">
            <a:avLst>
              <a:gd name="adj1" fmla="val 69871"/>
              <a:gd name="adj2" fmla="val 6463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t>第二子を考える</a:t>
            </a:r>
            <a:endParaRPr kumimoji="1" lang="ja-JP" altLang="en-US" dirty="0"/>
          </a:p>
        </p:txBody>
      </p:sp>
      <p:sp>
        <p:nvSpPr>
          <p:cNvPr id="13" name="円/楕円 12"/>
          <p:cNvSpPr/>
          <p:nvPr/>
        </p:nvSpPr>
        <p:spPr>
          <a:xfrm>
            <a:off x="7222290" y="3090193"/>
            <a:ext cx="617560" cy="580108"/>
          </a:xfrm>
          <a:prstGeom prst="ellipse">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角丸四角形吹き出し 13"/>
          <p:cNvSpPr/>
          <p:nvPr/>
        </p:nvSpPr>
        <p:spPr>
          <a:xfrm>
            <a:off x="4899527" y="2567338"/>
            <a:ext cx="1818106" cy="510937"/>
          </a:xfrm>
          <a:prstGeom prst="wedgeRoundRectCallout">
            <a:avLst>
              <a:gd name="adj1" fmla="val 83143"/>
              <a:gd name="adj2" fmla="val 6463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育児には男性の協力が必要</a:t>
            </a:r>
            <a:endParaRPr kumimoji="1" lang="ja-JP" altLang="en-US" dirty="0"/>
          </a:p>
        </p:txBody>
      </p:sp>
      <p:sp>
        <p:nvSpPr>
          <p:cNvPr id="15" name="角丸四角形吹き出し 14"/>
          <p:cNvSpPr/>
          <p:nvPr/>
        </p:nvSpPr>
        <p:spPr>
          <a:xfrm>
            <a:off x="3858127" y="3414832"/>
            <a:ext cx="1818106" cy="510937"/>
          </a:xfrm>
          <a:prstGeom prst="wedgeRoundRectCallout">
            <a:avLst>
              <a:gd name="adj1" fmla="val 113180"/>
              <a:gd name="adj2" fmla="val -7455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「安倍」発言への反応</a:t>
            </a:r>
            <a:endParaRPr kumimoji="1" lang="ja-JP" altLang="en-US" dirty="0"/>
          </a:p>
        </p:txBody>
      </p:sp>
      <p:sp>
        <p:nvSpPr>
          <p:cNvPr id="16" name="円/楕円 15"/>
          <p:cNvSpPr/>
          <p:nvPr/>
        </p:nvSpPr>
        <p:spPr>
          <a:xfrm>
            <a:off x="6757130" y="3242593"/>
            <a:ext cx="617560" cy="427708"/>
          </a:xfrm>
          <a:prstGeom prst="ellipse">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 name="スライド番号プレースホルダー 3"/>
          <p:cNvSpPr>
            <a:spLocks noGrp="1"/>
          </p:cNvSpPr>
          <p:nvPr>
            <p:ph type="sldNum" sz="quarter" idx="12"/>
          </p:nvPr>
        </p:nvSpPr>
        <p:spPr/>
        <p:txBody>
          <a:bodyPr/>
          <a:lstStyle/>
          <a:p>
            <a:fld id="{7BDB4897-9E2B-AC43-956E-6ECBEBE7729C}" type="slidenum">
              <a:rPr kumimoji="1" lang="ja-JP" altLang="en-US" smtClean="0"/>
              <a:t>39</a:t>
            </a:fld>
            <a:endParaRPr kumimoji="1" lang="ja-JP" altLang="en-US"/>
          </a:p>
        </p:txBody>
      </p:sp>
    </p:spTree>
    <p:extLst>
      <p:ext uri="{BB962C8B-B14F-4D97-AF65-F5344CB8AC3E}">
        <p14:creationId xmlns:p14="http://schemas.microsoft.com/office/powerpoint/2010/main" val="10918449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95332" y="712807"/>
            <a:ext cx="6483866" cy="2246769"/>
          </a:xfrm>
          <a:prstGeom prst="rect">
            <a:avLst/>
          </a:prstGeom>
          <a:noFill/>
        </p:spPr>
        <p:txBody>
          <a:bodyPr wrap="none" rtlCol="0">
            <a:spAutoFit/>
          </a:bodyPr>
          <a:lstStyle/>
          <a:p>
            <a:r>
              <a:rPr kumimoji="1" lang="ja-JP" altLang="en-US" sz="2800" dirty="0" smtClean="0"/>
              <a:t>あらゆるコンテンツの価値を</a:t>
            </a:r>
            <a:r>
              <a:rPr kumimoji="1" lang="ja-JP" altLang="en-US" sz="2800" dirty="0" smtClean="0"/>
              <a:t>評価</a:t>
            </a:r>
            <a:r>
              <a:rPr kumimoji="1" lang="ja-JP" altLang="en-US" sz="2800" dirty="0" smtClean="0"/>
              <a:t>する流れ</a:t>
            </a:r>
            <a:endParaRPr kumimoji="1" lang="en-US" altLang="ja-JP" sz="2800" dirty="0" smtClean="0"/>
          </a:p>
          <a:p>
            <a:r>
              <a:rPr lang="ja-JP" altLang="en-US" sz="2800" dirty="0" smtClean="0"/>
              <a:t>　　・検索ワード</a:t>
            </a:r>
            <a:endParaRPr lang="en-US" altLang="ja-JP" sz="2800" dirty="0" smtClean="0"/>
          </a:p>
          <a:p>
            <a:r>
              <a:rPr lang="ja-JP" altLang="en-US" sz="2800" dirty="0" smtClean="0"/>
              <a:t>　　</a:t>
            </a:r>
            <a:r>
              <a:rPr lang="ja-JP" altLang="en-US" sz="2800" dirty="0" smtClean="0"/>
              <a:t>・</a:t>
            </a:r>
            <a:r>
              <a:rPr lang="en-US" altLang="ja-JP" sz="2800" dirty="0" smtClean="0"/>
              <a:t>Web</a:t>
            </a:r>
            <a:r>
              <a:rPr lang="ja-JP" altLang="en-US" sz="2800" dirty="0" smtClean="0"/>
              <a:t>ページ</a:t>
            </a:r>
            <a:endParaRPr lang="en-US" altLang="ja-JP" sz="2800" dirty="0" smtClean="0"/>
          </a:p>
          <a:p>
            <a:r>
              <a:rPr lang="ja-JP" altLang="en-US" sz="2800" dirty="0" smtClean="0"/>
              <a:t>　　・デジタルサイネージ</a:t>
            </a:r>
            <a:endParaRPr lang="en-US" altLang="ja-JP" sz="2800" dirty="0" smtClean="0"/>
          </a:p>
          <a:p>
            <a:r>
              <a:rPr kumimoji="1" lang="ja-JP" altLang="en-US" sz="2800" dirty="0" smtClean="0"/>
              <a:t>　　</a:t>
            </a:r>
            <a:r>
              <a:rPr kumimoji="1" lang="ja-JP" altLang="en-US" sz="2800" dirty="0" smtClean="0"/>
              <a:t>・</a:t>
            </a:r>
            <a:r>
              <a:rPr kumimoji="1" lang="ja-JP" altLang="en-US" sz="2800" dirty="0" smtClean="0"/>
              <a:t>テレビ番組</a:t>
            </a:r>
            <a:endParaRPr kumimoji="1" lang="ja-JP" altLang="en-US" sz="2800" dirty="0"/>
          </a:p>
        </p:txBody>
      </p:sp>
      <p:sp>
        <p:nvSpPr>
          <p:cNvPr id="4" name="テキスト ボックス 3"/>
          <p:cNvSpPr txBox="1"/>
          <p:nvPr/>
        </p:nvSpPr>
        <p:spPr>
          <a:xfrm>
            <a:off x="2404383" y="3730515"/>
            <a:ext cx="4374815" cy="646331"/>
          </a:xfrm>
          <a:prstGeom prst="rect">
            <a:avLst/>
          </a:prstGeom>
          <a:noFill/>
        </p:spPr>
        <p:txBody>
          <a:bodyPr wrap="none" rtlCol="0">
            <a:spAutoFit/>
          </a:bodyPr>
          <a:lstStyle/>
          <a:p>
            <a:r>
              <a:rPr kumimoji="1" lang="ja-JP" altLang="en-US" sz="3600" dirty="0" smtClean="0"/>
              <a:t>「宇宙兄弟」</a:t>
            </a:r>
            <a:r>
              <a:rPr kumimoji="1" lang="en-US" altLang="ja-JP" sz="3600" dirty="0" smtClean="0"/>
              <a:t>  </a:t>
            </a:r>
            <a:r>
              <a:rPr lang="en-US" altLang="ja-JP" dirty="0" smtClean="0"/>
              <a:t>TV</a:t>
            </a:r>
            <a:r>
              <a:rPr lang="ja-JP" altLang="en-US" dirty="0" smtClean="0"/>
              <a:t>アニメーション</a:t>
            </a:r>
            <a:endParaRPr kumimoji="1" lang="ja-JP" altLang="en-US" dirty="0"/>
          </a:p>
        </p:txBody>
      </p:sp>
      <p:sp>
        <p:nvSpPr>
          <p:cNvPr id="5" name="テキスト ボックス 4"/>
          <p:cNvSpPr txBox="1"/>
          <p:nvPr/>
        </p:nvSpPr>
        <p:spPr>
          <a:xfrm>
            <a:off x="2311400" y="5392013"/>
            <a:ext cx="4697620" cy="646331"/>
          </a:xfrm>
          <a:prstGeom prst="rect">
            <a:avLst/>
          </a:prstGeom>
          <a:noFill/>
        </p:spPr>
        <p:txBody>
          <a:bodyPr wrap="none" rtlCol="0">
            <a:spAutoFit/>
          </a:bodyPr>
          <a:lstStyle/>
          <a:p>
            <a:r>
              <a:rPr kumimoji="1" lang="ja-JP" altLang="en-US" dirty="0" smtClean="0"/>
              <a:t>宇宙兄弟という番組の価値は？</a:t>
            </a:r>
            <a:endParaRPr kumimoji="1" lang="en-US" altLang="ja-JP" dirty="0" smtClean="0"/>
          </a:p>
          <a:p>
            <a:r>
              <a:rPr lang="ja-JP" altLang="en-US" dirty="0" smtClean="0"/>
              <a:t>番組の中での視聴者が反応するする箇所は？</a:t>
            </a:r>
            <a:endParaRPr kumimoji="1" lang="ja-JP" altLang="en-US" dirty="0"/>
          </a:p>
        </p:txBody>
      </p:sp>
      <p:sp>
        <p:nvSpPr>
          <p:cNvPr id="6" name="スライド番号プレースホルダー 5"/>
          <p:cNvSpPr>
            <a:spLocks noGrp="1"/>
          </p:cNvSpPr>
          <p:nvPr>
            <p:ph type="sldNum" sz="quarter" idx="12"/>
          </p:nvPr>
        </p:nvSpPr>
        <p:spPr/>
        <p:txBody>
          <a:bodyPr/>
          <a:lstStyle/>
          <a:p>
            <a:fld id="{7BDB4897-9E2B-AC43-956E-6ECBEBE7729C}" type="slidenum">
              <a:rPr kumimoji="1" lang="ja-JP" altLang="en-US" smtClean="0"/>
              <a:t>4</a:t>
            </a:fld>
            <a:endParaRPr kumimoji="1" lang="ja-JP" altLang="en-US"/>
          </a:p>
        </p:txBody>
      </p:sp>
    </p:spTree>
    <p:extLst>
      <p:ext uri="{BB962C8B-B14F-4D97-AF65-F5344CB8AC3E}">
        <p14:creationId xmlns:p14="http://schemas.microsoft.com/office/powerpoint/2010/main" val="32337461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457199" y="1400383"/>
            <a:ext cx="4174163" cy="3832146"/>
          </a:xfrm>
          <a:prstGeom prst="rect">
            <a:avLst/>
          </a:prstGeom>
        </p:spPr>
      </p:pic>
      <p:sp>
        <p:nvSpPr>
          <p:cNvPr id="2" name="タイトル 1"/>
          <p:cNvSpPr>
            <a:spLocks noGrp="1"/>
          </p:cNvSpPr>
          <p:nvPr>
            <p:ph type="title"/>
          </p:nvPr>
        </p:nvSpPr>
        <p:spPr>
          <a:xfrm>
            <a:off x="457200" y="274638"/>
            <a:ext cx="8229600" cy="701257"/>
          </a:xfrm>
        </p:spPr>
        <p:txBody>
          <a:bodyPr>
            <a:normAutofit fontScale="90000"/>
          </a:bodyPr>
          <a:lstStyle/>
          <a:p>
            <a:r>
              <a:rPr kumimoji="1" lang="ja-JP" altLang="en-US" dirty="0" smtClean="0"/>
              <a:t>男女比較（安倍後</a:t>
            </a:r>
            <a:r>
              <a:rPr kumimoji="1" lang="en-US" altLang="ja-JP" dirty="0" smtClean="0"/>
              <a:t>, 4/19</a:t>
            </a:r>
            <a:r>
              <a:rPr kumimoji="1" lang="ja-JP" altLang="en-US" dirty="0" smtClean="0"/>
              <a:t>）</a:t>
            </a:r>
            <a:endParaRPr kumimoji="1" lang="ja-JP" altLang="en-US" dirty="0"/>
          </a:p>
        </p:txBody>
      </p:sp>
      <p:pic>
        <p:nvPicPr>
          <p:cNvPr id="8" name="図 7"/>
          <p:cNvPicPr>
            <a:picLocks noChangeAspect="1"/>
          </p:cNvPicPr>
          <p:nvPr/>
        </p:nvPicPr>
        <p:blipFill>
          <a:blip r:embed="rId3"/>
          <a:stretch>
            <a:fillRect/>
          </a:stretch>
        </p:blipFill>
        <p:spPr>
          <a:xfrm>
            <a:off x="5118768" y="1615615"/>
            <a:ext cx="3450389" cy="3616914"/>
          </a:xfrm>
          <a:prstGeom prst="rect">
            <a:avLst/>
          </a:prstGeom>
        </p:spPr>
      </p:pic>
      <p:sp>
        <p:nvSpPr>
          <p:cNvPr id="9" name="円/楕円 8"/>
          <p:cNvSpPr/>
          <p:nvPr/>
        </p:nvSpPr>
        <p:spPr>
          <a:xfrm>
            <a:off x="7678821" y="1400383"/>
            <a:ext cx="890336" cy="874319"/>
          </a:xfrm>
          <a:prstGeom prst="ellipse">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2927684" y="1423086"/>
            <a:ext cx="895684" cy="851616"/>
          </a:xfrm>
          <a:prstGeom prst="ellipse">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角丸四角形吹き出し 11"/>
          <p:cNvSpPr/>
          <p:nvPr/>
        </p:nvSpPr>
        <p:spPr>
          <a:xfrm>
            <a:off x="457200" y="1548533"/>
            <a:ext cx="1818106" cy="726169"/>
          </a:xfrm>
          <a:prstGeom prst="wedgeRoundRectCallout">
            <a:avLst>
              <a:gd name="adj1" fmla="val 81636"/>
              <a:gd name="adj2" fmla="val 2015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t>待機児童を</a:t>
            </a:r>
            <a:r>
              <a:rPr lang="en-US" altLang="ja-JP" dirty="0" smtClean="0"/>
              <a:t/>
            </a:r>
            <a:br>
              <a:rPr lang="en-US" altLang="ja-JP" dirty="0" smtClean="0"/>
            </a:br>
            <a:r>
              <a:rPr lang="ja-JP" altLang="en-US" dirty="0" smtClean="0"/>
              <a:t>ゼロ</a:t>
            </a:r>
            <a:r>
              <a:rPr lang="ja-JP" altLang="en-US" dirty="0" smtClean="0"/>
              <a:t>政策と経済</a:t>
            </a:r>
            <a:endParaRPr kumimoji="1" lang="ja-JP" altLang="en-US" dirty="0"/>
          </a:p>
        </p:txBody>
      </p:sp>
      <p:sp>
        <p:nvSpPr>
          <p:cNvPr id="13" name="テキスト ボックス 12"/>
          <p:cNvSpPr txBox="1"/>
          <p:nvPr/>
        </p:nvSpPr>
        <p:spPr>
          <a:xfrm>
            <a:off x="1600201" y="5475986"/>
            <a:ext cx="1350210" cy="369332"/>
          </a:xfrm>
          <a:prstGeom prst="rect">
            <a:avLst/>
          </a:prstGeom>
          <a:noFill/>
        </p:spPr>
        <p:txBody>
          <a:bodyPr wrap="square" rtlCol="0">
            <a:spAutoFit/>
          </a:bodyPr>
          <a:lstStyle/>
          <a:p>
            <a:r>
              <a:rPr lang="ja-JP" altLang="en-US" dirty="0" smtClean="0"/>
              <a:t>男性ユーザ</a:t>
            </a:r>
            <a:endParaRPr kumimoji="1" lang="ja-JP" altLang="en-US" dirty="0"/>
          </a:p>
        </p:txBody>
      </p:sp>
      <p:sp>
        <p:nvSpPr>
          <p:cNvPr id="14" name="テキスト ボックス 13"/>
          <p:cNvSpPr txBox="1"/>
          <p:nvPr/>
        </p:nvSpPr>
        <p:spPr>
          <a:xfrm>
            <a:off x="6001626" y="5489354"/>
            <a:ext cx="1350210" cy="369332"/>
          </a:xfrm>
          <a:prstGeom prst="rect">
            <a:avLst/>
          </a:prstGeom>
          <a:noFill/>
        </p:spPr>
        <p:txBody>
          <a:bodyPr wrap="square" rtlCol="0">
            <a:spAutoFit/>
          </a:bodyPr>
          <a:lstStyle/>
          <a:p>
            <a:r>
              <a:rPr lang="ja-JP" altLang="en-US" dirty="0" smtClean="0"/>
              <a:t>女性ユーザ</a:t>
            </a:r>
            <a:endParaRPr kumimoji="1" lang="ja-JP" altLang="en-US" dirty="0"/>
          </a:p>
        </p:txBody>
      </p:sp>
      <p:sp>
        <p:nvSpPr>
          <p:cNvPr id="15" name="角丸四角形吹き出し 14"/>
          <p:cNvSpPr/>
          <p:nvPr/>
        </p:nvSpPr>
        <p:spPr>
          <a:xfrm>
            <a:off x="4490716" y="1363867"/>
            <a:ext cx="1919705" cy="910835"/>
          </a:xfrm>
          <a:prstGeom prst="wedgeRoundRectCallout">
            <a:avLst>
              <a:gd name="adj1" fmla="val 115964"/>
              <a:gd name="adj2" fmla="val 23226"/>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（育休）期間が</a:t>
            </a:r>
            <a:r>
              <a:rPr kumimoji="1" lang="en-US" altLang="ja-JP" dirty="0" smtClean="0"/>
              <a:t/>
            </a:r>
            <a:br>
              <a:rPr kumimoji="1" lang="en-US" altLang="ja-JP" dirty="0" smtClean="0"/>
            </a:br>
            <a:r>
              <a:rPr kumimoji="1" lang="ja-JP" altLang="en-US" dirty="0" smtClean="0"/>
              <a:t>長いと復職が</a:t>
            </a:r>
            <a:r>
              <a:rPr kumimoji="1" lang="en-US" altLang="ja-JP" dirty="0" smtClean="0"/>
              <a:t/>
            </a:r>
            <a:br>
              <a:rPr kumimoji="1" lang="en-US" altLang="ja-JP" dirty="0" smtClean="0"/>
            </a:br>
            <a:r>
              <a:rPr lang="ja-JP" altLang="en-US" dirty="0" smtClean="0"/>
              <a:t>不安</a:t>
            </a:r>
            <a:endParaRPr kumimoji="1" lang="ja-JP" altLang="en-US" dirty="0"/>
          </a:p>
        </p:txBody>
      </p:sp>
      <p:sp>
        <p:nvSpPr>
          <p:cNvPr id="11" name="円/楕円 10"/>
          <p:cNvSpPr/>
          <p:nvPr/>
        </p:nvSpPr>
        <p:spPr>
          <a:xfrm>
            <a:off x="3180752" y="2071032"/>
            <a:ext cx="617216" cy="898568"/>
          </a:xfrm>
          <a:prstGeom prst="ellipse">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角丸四角形吹き出し 15"/>
          <p:cNvSpPr/>
          <p:nvPr/>
        </p:nvSpPr>
        <p:spPr>
          <a:xfrm>
            <a:off x="2953794" y="3261961"/>
            <a:ext cx="1680951" cy="726169"/>
          </a:xfrm>
          <a:prstGeom prst="wedgeRoundRectCallout">
            <a:avLst>
              <a:gd name="adj1" fmla="val 10139"/>
              <a:gd name="adj2" fmla="val -9650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保育所</a:t>
            </a:r>
            <a:r>
              <a:rPr kumimoji="1" lang="ja-JP" altLang="en-US" dirty="0" smtClean="0"/>
              <a:t>の増設など支援策</a:t>
            </a:r>
            <a:endParaRPr kumimoji="1" lang="en-US" altLang="ja-JP" dirty="0" smtClean="0"/>
          </a:p>
        </p:txBody>
      </p:sp>
      <p:sp>
        <p:nvSpPr>
          <p:cNvPr id="17" name="円/楕円 16"/>
          <p:cNvSpPr/>
          <p:nvPr/>
        </p:nvSpPr>
        <p:spPr>
          <a:xfrm>
            <a:off x="3873500" y="2570070"/>
            <a:ext cx="617216" cy="399530"/>
          </a:xfrm>
          <a:prstGeom prst="ellipse">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角丸四角形吹き出し 17"/>
          <p:cNvSpPr/>
          <p:nvPr/>
        </p:nvSpPr>
        <p:spPr>
          <a:xfrm>
            <a:off x="330200" y="2517083"/>
            <a:ext cx="1818106" cy="726169"/>
          </a:xfrm>
          <a:prstGeom prst="wedgeRoundRectCallout">
            <a:avLst>
              <a:gd name="adj1" fmla="val 106085"/>
              <a:gd name="adj2" fmla="val -2356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安倍首相の待機児童ゼロ反応</a:t>
            </a:r>
            <a:endParaRPr kumimoji="1" lang="ja-JP" altLang="en-US" dirty="0"/>
          </a:p>
        </p:txBody>
      </p:sp>
      <p:sp>
        <p:nvSpPr>
          <p:cNvPr id="3" name="テキスト ボックス 2"/>
          <p:cNvSpPr txBox="1"/>
          <p:nvPr/>
        </p:nvSpPr>
        <p:spPr>
          <a:xfrm>
            <a:off x="635000" y="6019800"/>
            <a:ext cx="3606800" cy="646331"/>
          </a:xfrm>
          <a:prstGeom prst="rect">
            <a:avLst/>
          </a:prstGeom>
          <a:noFill/>
        </p:spPr>
        <p:txBody>
          <a:bodyPr wrap="square" rtlCol="0">
            <a:spAutoFit/>
          </a:bodyPr>
          <a:lstStyle/>
          <a:p>
            <a:r>
              <a:rPr kumimoji="1" lang="ja-JP" altLang="en-US" dirty="0" smtClean="0"/>
              <a:t>比較的、政府の政策についての言及についてのクラスタが目立つ</a:t>
            </a:r>
            <a:endParaRPr kumimoji="1" lang="ja-JP" altLang="en-US" dirty="0"/>
          </a:p>
        </p:txBody>
      </p:sp>
      <p:sp>
        <p:nvSpPr>
          <p:cNvPr id="19" name="テキスト ボックス 18"/>
          <p:cNvSpPr txBox="1"/>
          <p:nvPr/>
        </p:nvSpPr>
        <p:spPr>
          <a:xfrm>
            <a:off x="5118768" y="6019800"/>
            <a:ext cx="3102143" cy="646331"/>
          </a:xfrm>
          <a:prstGeom prst="rect">
            <a:avLst/>
          </a:prstGeom>
          <a:noFill/>
        </p:spPr>
        <p:txBody>
          <a:bodyPr wrap="square" rtlCol="0">
            <a:spAutoFit/>
          </a:bodyPr>
          <a:lstStyle/>
          <a:p>
            <a:r>
              <a:rPr kumimoji="1" lang="ja-JP" altLang="en-US" dirty="0" smtClean="0"/>
              <a:t>自分にとっての話題のクラスタが特徴的</a:t>
            </a:r>
            <a:endParaRPr kumimoji="1" lang="ja-JP" altLang="en-US" dirty="0"/>
          </a:p>
        </p:txBody>
      </p:sp>
      <p:sp>
        <p:nvSpPr>
          <p:cNvPr id="4" name="スライド番号プレースホルダー 3"/>
          <p:cNvSpPr>
            <a:spLocks noGrp="1"/>
          </p:cNvSpPr>
          <p:nvPr>
            <p:ph type="sldNum" sz="quarter" idx="12"/>
          </p:nvPr>
        </p:nvSpPr>
        <p:spPr/>
        <p:txBody>
          <a:bodyPr/>
          <a:lstStyle/>
          <a:p>
            <a:fld id="{7BDB4897-9E2B-AC43-956E-6ECBEBE7729C}" type="slidenum">
              <a:rPr kumimoji="1" lang="ja-JP" altLang="en-US" smtClean="0"/>
              <a:t>40</a:t>
            </a:fld>
            <a:endParaRPr kumimoji="1" lang="ja-JP" altLang="en-US"/>
          </a:p>
        </p:txBody>
      </p:sp>
    </p:spTree>
    <p:extLst>
      <p:ext uri="{BB962C8B-B14F-4D97-AF65-F5344CB8AC3E}">
        <p14:creationId xmlns:p14="http://schemas.microsoft.com/office/powerpoint/2010/main" val="333073598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07678"/>
          </a:xfrm>
        </p:spPr>
        <p:txBody>
          <a:bodyPr>
            <a:normAutofit fontScale="90000"/>
          </a:bodyPr>
          <a:lstStyle/>
          <a:p>
            <a:r>
              <a:rPr kumimoji="1" lang="ja-JP" altLang="en-US" dirty="0" smtClean="0"/>
              <a:t>子有無比較（安倍後</a:t>
            </a:r>
            <a:r>
              <a:rPr kumimoji="1" lang="en-US" altLang="ja-JP" dirty="0" smtClean="0"/>
              <a:t>, 4/19</a:t>
            </a:r>
            <a:r>
              <a:rPr kumimoji="1" lang="ja-JP" altLang="en-US" dirty="0" smtClean="0"/>
              <a:t>）</a:t>
            </a:r>
            <a:endParaRPr kumimoji="1" lang="ja-JP" altLang="en-US" dirty="0"/>
          </a:p>
        </p:txBody>
      </p:sp>
      <p:pic>
        <p:nvPicPr>
          <p:cNvPr id="4" name="図 3"/>
          <p:cNvPicPr>
            <a:picLocks noChangeAspect="1"/>
          </p:cNvPicPr>
          <p:nvPr/>
        </p:nvPicPr>
        <p:blipFill>
          <a:blip r:embed="rId2"/>
          <a:stretch>
            <a:fillRect/>
          </a:stretch>
        </p:blipFill>
        <p:spPr>
          <a:xfrm>
            <a:off x="58801" y="1733632"/>
            <a:ext cx="4101454" cy="3805320"/>
          </a:xfrm>
          <a:prstGeom prst="rect">
            <a:avLst/>
          </a:prstGeom>
        </p:spPr>
      </p:pic>
      <p:sp>
        <p:nvSpPr>
          <p:cNvPr id="5" name="円/楕円 4"/>
          <p:cNvSpPr/>
          <p:nvPr/>
        </p:nvSpPr>
        <p:spPr>
          <a:xfrm>
            <a:off x="3224473" y="2980855"/>
            <a:ext cx="775366" cy="744670"/>
          </a:xfrm>
          <a:prstGeom prst="ellipse">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stretch>
            <a:fillRect/>
          </a:stretch>
        </p:blipFill>
        <p:spPr>
          <a:xfrm>
            <a:off x="4920919" y="1216537"/>
            <a:ext cx="3624179" cy="4322415"/>
          </a:xfrm>
          <a:prstGeom prst="rect">
            <a:avLst/>
          </a:prstGeom>
        </p:spPr>
      </p:pic>
      <p:sp>
        <p:nvSpPr>
          <p:cNvPr id="7" name="円/楕円 6"/>
          <p:cNvSpPr/>
          <p:nvPr/>
        </p:nvSpPr>
        <p:spPr>
          <a:xfrm>
            <a:off x="7240347" y="1216537"/>
            <a:ext cx="775366" cy="744670"/>
          </a:xfrm>
          <a:prstGeom prst="ellipse">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角丸四角形吹き出し 7"/>
          <p:cNvSpPr/>
          <p:nvPr/>
        </p:nvSpPr>
        <p:spPr>
          <a:xfrm>
            <a:off x="4400887" y="1040611"/>
            <a:ext cx="1818106" cy="726169"/>
          </a:xfrm>
          <a:prstGeom prst="wedgeRoundRectCallout">
            <a:avLst>
              <a:gd name="adj1" fmla="val 81636"/>
              <a:gd name="adj2" fmla="val 2015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時短勤務</a:t>
            </a:r>
            <a:r>
              <a:rPr lang="ja-JP" altLang="en-US" dirty="0" smtClean="0"/>
              <a:t>を</a:t>
            </a:r>
            <a:endParaRPr kumimoji="1" lang="en-US" altLang="ja-JP" dirty="0" smtClean="0"/>
          </a:p>
        </p:txBody>
      </p:sp>
      <p:sp>
        <p:nvSpPr>
          <p:cNvPr id="9" name="角丸四角形吹き出し 8"/>
          <p:cNvSpPr/>
          <p:nvPr/>
        </p:nvSpPr>
        <p:spPr>
          <a:xfrm>
            <a:off x="2882233" y="4628117"/>
            <a:ext cx="1919705" cy="910835"/>
          </a:xfrm>
          <a:prstGeom prst="wedgeRoundRectCallout">
            <a:avLst>
              <a:gd name="adj1" fmla="val -4545"/>
              <a:gd name="adj2" fmla="val -14453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（育休）期間が</a:t>
            </a:r>
            <a:r>
              <a:rPr kumimoji="1" lang="en-US" altLang="ja-JP" dirty="0" smtClean="0"/>
              <a:t/>
            </a:r>
            <a:br>
              <a:rPr kumimoji="1" lang="en-US" altLang="ja-JP" dirty="0" smtClean="0"/>
            </a:br>
            <a:r>
              <a:rPr kumimoji="1" lang="ja-JP" altLang="en-US" dirty="0" smtClean="0"/>
              <a:t>長いと復職が</a:t>
            </a:r>
            <a:r>
              <a:rPr kumimoji="1" lang="en-US" altLang="ja-JP" dirty="0" smtClean="0"/>
              <a:t/>
            </a:r>
            <a:br>
              <a:rPr kumimoji="1" lang="en-US" altLang="ja-JP" dirty="0" smtClean="0"/>
            </a:br>
            <a:r>
              <a:rPr lang="ja-JP" altLang="en-US" dirty="0" smtClean="0"/>
              <a:t>不安</a:t>
            </a:r>
            <a:endParaRPr kumimoji="1" lang="ja-JP" altLang="en-US" dirty="0"/>
          </a:p>
        </p:txBody>
      </p:sp>
      <p:sp>
        <p:nvSpPr>
          <p:cNvPr id="10" name="テキスト ボックス 9"/>
          <p:cNvSpPr txBox="1"/>
          <p:nvPr/>
        </p:nvSpPr>
        <p:spPr>
          <a:xfrm>
            <a:off x="938467" y="5659562"/>
            <a:ext cx="1783347" cy="369332"/>
          </a:xfrm>
          <a:prstGeom prst="rect">
            <a:avLst/>
          </a:prstGeom>
          <a:noFill/>
        </p:spPr>
        <p:txBody>
          <a:bodyPr wrap="square" rtlCol="0">
            <a:spAutoFit/>
          </a:bodyPr>
          <a:lstStyle/>
          <a:p>
            <a:r>
              <a:rPr lang="en-US" altLang="en-US" dirty="0" smtClean="0"/>
              <a:t>子あり</a:t>
            </a:r>
            <a:r>
              <a:rPr lang="ja-JP" altLang="en-US" dirty="0" smtClean="0"/>
              <a:t>ユーザ</a:t>
            </a:r>
            <a:endParaRPr kumimoji="1" lang="ja-JP" altLang="en-US" dirty="0"/>
          </a:p>
        </p:txBody>
      </p:sp>
      <p:sp>
        <p:nvSpPr>
          <p:cNvPr id="11" name="テキスト ボックス 10"/>
          <p:cNvSpPr txBox="1"/>
          <p:nvPr/>
        </p:nvSpPr>
        <p:spPr>
          <a:xfrm>
            <a:off x="5960982" y="5688486"/>
            <a:ext cx="1783347" cy="369332"/>
          </a:xfrm>
          <a:prstGeom prst="rect">
            <a:avLst/>
          </a:prstGeom>
          <a:noFill/>
        </p:spPr>
        <p:txBody>
          <a:bodyPr wrap="square" rtlCol="0">
            <a:spAutoFit/>
          </a:bodyPr>
          <a:lstStyle/>
          <a:p>
            <a:r>
              <a:rPr lang="en-US" altLang="en-US" dirty="0" smtClean="0"/>
              <a:t>子</a:t>
            </a:r>
            <a:r>
              <a:rPr lang="ja-JP" altLang="en-US" dirty="0" smtClean="0"/>
              <a:t>なしユーザ</a:t>
            </a:r>
            <a:endParaRPr kumimoji="1" lang="ja-JP" altLang="en-US" dirty="0"/>
          </a:p>
        </p:txBody>
      </p:sp>
      <p:sp>
        <p:nvSpPr>
          <p:cNvPr id="12" name="角丸四角形吹き出し 11"/>
          <p:cNvSpPr/>
          <p:nvPr/>
        </p:nvSpPr>
        <p:spPr>
          <a:xfrm>
            <a:off x="7106660" y="4270745"/>
            <a:ext cx="1818106" cy="726169"/>
          </a:xfrm>
          <a:prstGeom prst="wedgeRoundRectCallout">
            <a:avLst>
              <a:gd name="adj1" fmla="val -30128"/>
              <a:gd name="adj2" fmla="val -9410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t>保育園を</a:t>
            </a:r>
            <a:r>
              <a:rPr lang="en-US" altLang="ja-JP" dirty="0" smtClean="0"/>
              <a:t/>
            </a:r>
            <a:br>
              <a:rPr lang="en-US" altLang="ja-JP" dirty="0" smtClean="0"/>
            </a:br>
            <a:r>
              <a:rPr lang="ja-JP" altLang="en-US" dirty="0" smtClean="0"/>
              <a:t>増やして欲しい</a:t>
            </a:r>
            <a:endParaRPr kumimoji="1" lang="en-US" altLang="ja-JP" dirty="0" smtClean="0"/>
          </a:p>
        </p:txBody>
      </p:sp>
      <p:sp>
        <p:nvSpPr>
          <p:cNvPr id="13" name="円/楕円 12"/>
          <p:cNvSpPr/>
          <p:nvPr/>
        </p:nvSpPr>
        <p:spPr>
          <a:xfrm>
            <a:off x="7055863" y="3113070"/>
            <a:ext cx="775366" cy="744670"/>
          </a:xfrm>
          <a:prstGeom prst="ellipse">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35000" y="6019800"/>
            <a:ext cx="3606800" cy="646331"/>
          </a:xfrm>
          <a:prstGeom prst="rect">
            <a:avLst/>
          </a:prstGeom>
          <a:noFill/>
        </p:spPr>
        <p:txBody>
          <a:bodyPr wrap="square" rtlCol="0">
            <a:spAutoFit/>
          </a:bodyPr>
          <a:lstStyle/>
          <a:p>
            <a:r>
              <a:rPr kumimoji="1" lang="ja-JP" altLang="en-US" dirty="0" smtClean="0"/>
              <a:t>母親としての見解についてのクラスタが特徴的</a:t>
            </a:r>
            <a:endParaRPr kumimoji="1" lang="ja-JP" altLang="en-US" dirty="0"/>
          </a:p>
        </p:txBody>
      </p:sp>
      <p:sp>
        <p:nvSpPr>
          <p:cNvPr id="15" name="テキスト ボックス 14"/>
          <p:cNvSpPr txBox="1"/>
          <p:nvPr/>
        </p:nvSpPr>
        <p:spPr>
          <a:xfrm>
            <a:off x="5080000" y="6057818"/>
            <a:ext cx="3606800" cy="646331"/>
          </a:xfrm>
          <a:prstGeom prst="rect">
            <a:avLst/>
          </a:prstGeom>
          <a:noFill/>
        </p:spPr>
        <p:txBody>
          <a:bodyPr wrap="square" rtlCol="0">
            <a:spAutoFit/>
          </a:bodyPr>
          <a:lstStyle/>
          <a:p>
            <a:r>
              <a:rPr kumimoji="1" lang="ja-JP" altLang="en-US" dirty="0" smtClean="0"/>
              <a:t>現在の仕事との関係や将来の支援策についてのクラスタが特徴的</a:t>
            </a:r>
            <a:endParaRPr kumimoji="1" lang="ja-JP" altLang="en-US" dirty="0"/>
          </a:p>
        </p:txBody>
      </p:sp>
      <p:sp>
        <p:nvSpPr>
          <p:cNvPr id="3" name="スライド番号プレースホルダー 2"/>
          <p:cNvSpPr>
            <a:spLocks noGrp="1"/>
          </p:cNvSpPr>
          <p:nvPr>
            <p:ph type="sldNum" sz="quarter" idx="12"/>
          </p:nvPr>
        </p:nvSpPr>
        <p:spPr/>
        <p:txBody>
          <a:bodyPr/>
          <a:lstStyle/>
          <a:p>
            <a:fld id="{7BDB4897-9E2B-AC43-956E-6ECBEBE7729C}" type="slidenum">
              <a:rPr kumimoji="1" lang="ja-JP" altLang="en-US" smtClean="0"/>
              <a:t>41</a:t>
            </a:fld>
            <a:endParaRPr kumimoji="1" lang="ja-JP" altLang="en-US"/>
          </a:p>
        </p:txBody>
      </p:sp>
    </p:spTree>
    <p:extLst>
      <p:ext uri="{BB962C8B-B14F-4D97-AF65-F5344CB8AC3E}">
        <p14:creationId xmlns:p14="http://schemas.microsoft.com/office/powerpoint/2010/main" val="198945864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36075"/>
            <a:ext cx="8229600" cy="2947837"/>
          </a:xfrm>
        </p:spPr>
        <p:txBody>
          <a:bodyPr>
            <a:normAutofit/>
          </a:bodyPr>
          <a:lstStyle/>
          <a:p>
            <a:r>
              <a:rPr kumimoji="1" lang="ja-JP" altLang="en-US" dirty="0" smtClean="0"/>
              <a:t>第２部</a:t>
            </a:r>
            <a:r>
              <a:rPr kumimoji="1" lang="en-US" altLang="ja-JP" dirty="0" smtClean="0"/>
              <a:t/>
            </a:r>
            <a:br>
              <a:rPr kumimoji="1" lang="en-US" altLang="ja-JP" dirty="0" smtClean="0"/>
            </a:br>
            <a:r>
              <a:rPr lang="en-US" altLang="ja-JP" dirty="0" smtClean="0"/>
              <a:t>NYSOL</a:t>
            </a:r>
            <a:r>
              <a:rPr lang="ja-JP" altLang="en-US" dirty="0" smtClean="0"/>
              <a:t>デモ</a:t>
            </a:r>
            <a:endParaRPr kumimoji="1" lang="ja-JP" altLang="en-US" dirty="0"/>
          </a:p>
        </p:txBody>
      </p:sp>
      <p:sp>
        <p:nvSpPr>
          <p:cNvPr id="3" name="スライド番号プレースホルダー 2"/>
          <p:cNvSpPr>
            <a:spLocks noGrp="1"/>
          </p:cNvSpPr>
          <p:nvPr>
            <p:ph type="sldNum" sz="quarter" idx="12"/>
          </p:nvPr>
        </p:nvSpPr>
        <p:spPr/>
        <p:txBody>
          <a:bodyPr/>
          <a:lstStyle/>
          <a:p>
            <a:fld id="{7BDB4897-9E2B-AC43-956E-6ECBEBE7729C}" type="slidenum">
              <a:rPr kumimoji="1" lang="ja-JP" altLang="en-US" smtClean="0"/>
              <a:t>42</a:t>
            </a:fld>
            <a:endParaRPr kumimoji="1" lang="ja-JP" altLang="en-US"/>
          </a:p>
        </p:txBody>
      </p:sp>
    </p:spTree>
    <p:extLst>
      <p:ext uri="{BB962C8B-B14F-4D97-AF65-F5344CB8AC3E}">
        <p14:creationId xmlns:p14="http://schemas.microsoft.com/office/powerpoint/2010/main" val="4017648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3736"/>
            <a:ext cx="8229600" cy="1143000"/>
          </a:xfrm>
        </p:spPr>
        <p:txBody>
          <a:bodyPr>
            <a:normAutofit/>
          </a:bodyPr>
          <a:lstStyle/>
          <a:p>
            <a:r>
              <a:rPr kumimoji="1" lang="en-US" altLang="ja-JP" dirty="0" smtClean="0"/>
              <a:t>NYSOL</a:t>
            </a:r>
            <a:r>
              <a:rPr kumimoji="1" lang="ja-JP" altLang="en-US" dirty="0" smtClean="0"/>
              <a:t>について</a:t>
            </a:r>
            <a:r>
              <a:rPr kumimoji="1" lang="en-US" altLang="ja-JP" dirty="0" smtClean="0"/>
              <a:t>(</a:t>
            </a:r>
            <a:r>
              <a:rPr kumimoji="1" lang="en-US" altLang="ja-JP" dirty="0" err="1" smtClean="0"/>
              <a:t>www.nysol.jp</a:t>
            </a:r>
            <a:r>
              <a:rPr kumimoji="1" lang="en-US" altLang="ja-JP" dirty="0" smtClean="0"/>
              <a:t>)</a:t>
            </a:r>
            <a:endParaRPr kumimoji="1" lang="ja-JP" altLang="en-US" dirty="0"/>
          </a:p>
        </p:txBody>
      </p:sp>
      <p:sp>
        <p:nvSpPr>
          <p:cNvPr id="9" name="正方形/長方形 8"/>
          <p:cNvSpPr/>
          <p:nvPr/>
        </p:nvSpPr>
        <p:spPr>
          <a:xfrm>
            <a:off x="5570052" y="1257197"/>
            <a:ext cx="3304953" cy="3046988"/>
          </a:xfrm>
          <a:prstGeom prst="rect">
            <a:avLst/>
          </a:prstGeom>
        </p:spPr>
        <p:txBody>
          <a:bodyPr wrap="square">
            <a:spAutoFit/>
          </a:bodyPr>
          <a:lstStyle/>
          <a:p>
            <a:pPr latinLnBrk="1"/>
            <a:r>
              <a:rPr lang="en-US" altLang="ja-JP" sz="2400" dirty="0" smtClean="0"/>
              <a:t>NYSOL</a:t>
            </a:r>
            <a:r>
              <a:rPr lang="ja-JP" altLang="en-US" sz="2400" dirty="0" smtClean="0"/>
              <a:t>プロジェクトとは、大規模</a:t>
            </a:r>
            <a:r>
              <a:rPr lang="ja-JP" altLang="en-US" sz="2400" dirty="0"/>
              <a:t>データの解析に関する様々な大学やプロジェクトでの研究成果を広く産業界に還元する目的で構築された</a:t>
            </a:r>
            <a:r>
              <a:rPr lang="ja-JP" altLang="en-US" sz="2400" dirty="0" smtClean="0"/>
              <a:t>ソフトウェアツールおよびその普及活動</a:t>
            </a:r>
            <a:r>
              <a:rPr lang="ja-JP" altLang="en-US" sz="2400" dirty="0"/>
              <a:t>の総称</a:t>
            </a:r>
            <a:r>
              <a:rPr lang="ja-JP" altLang="en-US" sz="2400" dirty="0" smtClean="0"/>
              <a:t>で</a:t>
            </a:r>
            <a:r>
              <a:rPr lang="ja-JP" altLang="en-US" sz="2400" dirty="0"/>
              <a:t>ある。</a:t>
            </a:r>
            <a:endParaRPr lang="en-US" altLang="ja-JP" sz="2400" dirty="0"/>
          </a:p>
        </p:txBody>
      </p:sp>
      <p:pic>
        <p:nvPicPr>
          <p:cNvPr id="7" name="図 6"/>
          <p:cNvPicPr>
            <a:picLocks noChangeAspect="1"/>
          </p:cNvPicPr>
          <p:nvPr/>
        </p:nvPicPr>
        <p:blipFill>
          <a:blip r:embed="rId2"/>
          <a:stretch>
            <a:fillRect/>
          </a:stretch>
        </p:blipFill>
        <p:spPr>
          <a:xfrm>
            <a:off x="244825" y="1256736"/>
            <a:ext cx="5040886" cy="5433578"/>
          </a:xfrm>
          <a:prstGeom prst="rect">
            <a:avLst/>
          </a:prstGeom>
          <a:ln>
            <a:solidFill>
              <a:srgbClr val="000000"/>
            </a:solidFill>
          </a:ln>
        </p:spPr>
      </p:pic>
      <p:sp>
        <p:nvSpPr>
          <p:cNvPr id="8" name="テキスト ボックス 7"/>
          <p:cNvSpPr txBox="1"/>
          <p:nvPr/>
        </p:nvSpPr>
        <p:spPr>
          <a:xfrm>
            <a:off x="5571734" y="5003765"/>
            <a:ext cx="3137356"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sz="1600" dirty="0" smtClean="0"/>
              <a:t>NYSOL:</a:t>
            </a:r>
            <a:r>
              <a:rPr lang="ja-JP" altLang="en-US" sz="1600" dirty="0"/>
              <a:t>「にそる」の語源はアイヌ語で「雲」である。本プロジェクトが</a:t>
            </a:r>
            <a:r>
              <a:rPr lang="en-US" altLang="ja-JP" sz="1600" dirty="0"/>
              <a:t>ERATO</a:t>
            </a:r>
            <a:r>
              <a:rPr lang="ja-JP" altLang="en-US" sz="1600" dirty="0"/>
              <a:t>湊離散構造処理系プロジェクトへの参加をきっかけとして発足したことから、「北海道」と「クラウド</a:t>
            </a:r>
            <a:r>
              <a:rPr lang="ja-JP" altLang="en-US" sz="1600" dirty="0" smtClean="0"/>
              <a:t>時代」</a:t>
            </a:r>
            <a:r>
              <a:rPr lang="ja-JP" altLang="en-US" sz="1600" dirty="0"/>
              <a:t>の二つの意味をかけている</a:t>
            </a:r>
            <a:r>
              <a:rPr lang="ja-JP" altLang="en-US" sz="1600" dirty="0" smtClean="0"/>
              <a:t>。</a:t>
            </a:r>
            <a:endParaRPr kumimoji="1" lang="ja-JP" altLang="en-US" sz="1600" dirty="0"/>
          </a:p>
        </p:txBody>
      </p:sp>
      <p:sp>
        <p:nvSpPr>
          <p:cNvPr id="11" name="スライド番号プレースホルダー 10"/>
          <p:cNvSpPr>
            <a:spLocks noGrp="1"/>
          </p:cNvSpPr>
          <p:nvPr>
            <p:ph type="sldNum" sz="quarter" idx="12"/>
          </p:nvPr>
        </p:nvSpPr>
        <p:spPr/>
        <p:txBody>
          <a:bodyPr/>
          <a:lstStyle/>
          <a:p>
            <a:fld id="{7BDB4897-9E2B-AC43-956E-6ECBEBE7729C}" type="slidenum">
              <a:rPr kumimoji="1" lang="ja-JP" altLang="en-US" smtClean="0"/>
              <a:t>43</a:t>
            </a:fld>
            <a:endParaRPr kumimoji="1" lang="ja-JP" altLang="en-US"/>
          </a:p>
        </p:txBody>
      </p:sp>
    </p:spTree>
    <p:extLst>
      <p:ext uri="{BB962C8B-B14F-4D97-AF65-F5344CB8AC3E}">
        <p14:creationId xmlns:p14="http://schemas.microsoft.com/office/powerpoint/2010/main" val="777525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育休３年問題の分析を例に</a:t>
            </a:r>
            <a:endParaRPr kumimoji="1" lang="ja-JP" altLang="en-US" dirty="0"/>
          </a:p>
        </p:txBody>
      </p:sp>
      <p:sp>
        <p:nvSpPr>
          <p:cNvPr id="3" name="コンテンツ プレースホルダー 2"/>
          <p:cNvSpPr>
            <a:spLocks noGrp="1"/>
          </p:cNvSpPr>
          <p:nvPr>
            <p:ph idx="1"/>
          </p:nvPr>
        </p:nvSpPr>
        <p:spPr>
          <a:xfrm>
            <a:off x="1059610" y="1942083"/>
            <a:ext cx="7276430" cy="3088474"/>
          </a:xfrm>
        </p:spPr>
        <p:txBody>
          <a:bodyPr/>
          <a:lstStyle/>
          <a:p>
            <a:r>
              <a:rPr kumimoji="1" lang="ja-JP" altLang="en-US" dirty="0" smtClean="0"/>
              <a:t>ツイートから類似度グラフの作成</a:t>
            </a:r>
            <a:endParaRPr kumimoji="1" lang="en-US" altLang="ja-JP" dirty="0" smtClean="0"/>
          </a:p>
          <a:p>
            <a:r>
              <a:rPr lang="ja-JP" altLang="en-US" dirty="0" smtClean="0"/>
              <a:t>類似度グラフの研磨</a:t>
            </a:r>
            <a:endParaRPr lang="en-US" altLang="ja-JP" dirty="0" smtClean="0"/>
          </a:p>
          <a:p>
            <a:r>
              <a:rPr lang="en-US" altLang="ja-JP" dirty="0" err="1" smtClean="0"/>
              <a:t>Gephi</a:t>
            </a:r>
            <a:r>
              <a:rPr lang="ja-JP" altLang="en-US" dirty="0" smtClean="0"/>
              <a:t>による描画</a:t>
            </a:r>
            <a:endParaRPr lang="en-US" altLang="ja-JP" dirty="0" smtClean="0"/>
          </a:p>
          <a:p>
            <a:r>
              <a:rPr kumimoji="1" lang="en-US" altLang="ja-JP" dirty="0" err="1" smtClean="0"/>
              <a:t>sankey</a:t>
            </a:r>
            <a:r>
              <a:rPr kumimoji="1" lang="ja-JP" altLang="en-US" dirty="0" smtClean="0"/>
              <a:t>ダイアグラムの元データの作成</a:t>
            </a:r>
            <a:endParaRPr kumimoji="1" lang="en-US" altLang="ja-JP" dirty="0" smtClean="0"/>
          </a:p>
          <a:p>
            <a:r>
              <a:rPr lang="en-US" altLang="ja-JP" dirty="0" err="1" smtClean="0"/>
              <a:t>Sankey</a:t>
            </a:r>
            <a:r>
              <a:rPr lang="ja-JP" altLang="en-US" dirty="0" smtClean="0"/>
              <a:t>ダイアグラムの</a:t>
            </a:r>
            <a:r>
              <a:rPr kumimoji="1" lang="ja-JP" altLang="en-US" dirty="0" smtClean="0"/>
              <a:t>描画</a:t>
            </a:r>
            <a:endParaRPr kumimoji="1" lang="en-US" altLang="ja-JP" dirty="0" smtClean="0"/>
          </a:p>
        </p:txBody>
      </p:sp>
      <p:sp>
        <p:nvSpPr>
          <p:cNvPr id="4" name="正方形/長方形 3"/>
          <p:cNvSpPr/>
          <p:nvPr/>
        </p:nvSpPr>
        <p:spPr>
          <a:xfrm>
            <a:off x="3187655" y="5425869"/>
            <a:ext cx="2441694" cy="769441"/>
          </a:xfrm>
          <a:prstGeom prst="rect">
            <a:avLst/>
          </a:prstGeom>
        </p:spPr>
        <p:txBody>
          <a:bodyPr wrap="none">
            <a:spAutoFit/>
          </a:bodyPr>
          <a:lstStyle/>
          <a:p>
            <a:r>
              <a:rPr lang="ja-JP" altLang="en-US" sz="4400" dirty="0"/>
              <a:t>当日実演</a:t>
            </a:r>
            <a:endParaRPr lang="ja-JP" altLang="en-US" sz="4400" dirty="0"/>
          </a:p>
        </p:txBody>
      </p:sp>
      <p:sp>
        <p:nvSpPr>
          <p:cNvPr id="5" name="スライド番号プレースホルダー 4"/>
          <p:cNvSpPr>
            <a:spLocks noGrp="1"/>
          </p:cNvSpPr>
          <p:nvPr>
            <p:ph type="sldNum" sz="quarter" idx="12"/>
          </p:nvPr>
        </p:nvSpPr>
        <p:spPr/>
        <p:txBody>
          <a:bodyPr/>
          <a:lstStyle/>
          <a:p>
            <a:fld id="{7BDB4897-9E2B-AC43-956E-6ECBEBE7729C}" type="slidenum">
              <a:rPr kumimoji="1" lang="ja-JP" altLang="en-US" smtClean="0"/>
              <a:t>44</a:t>
            </a:fld>
            <a:endParaRPr kumimoji="1" lang="ja-JP" altLang="en-US"/>
          </a:p>
        </p:txBody>
      </p:sp>
    </p:spTree>
    <p:extLst>
      <p:ext uri="{BB962C8B-B14F-4D97-AF65-F5344CB8AC3E}">
        <p14:creationId xmlns:p14="http://schemas.microsoft.com/office/powerpoint/2010/main" val="4231432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36075"/>
            <a:ext cx="8229600" cy="2947837"/>
          </a:xfrm>
        </p:spPr>
        <p:txBody>
          <a:bodyPr>
            <a:normAutofit/>
          </a:bodyPr>
          <a:lstStyle/>
          <a:p>
            <a:r>
              <a:rPr lang="ja-JP" altLang="en-US" dirty="0" smtClean="0"/>
              <a:t>第３部</a:t>
            </a:r>
            <a:r>
              <a:rPr lang="en-US" altLang="ja-JP" dirty="0" smtClean="0"/>
              <a:t/>
            </a:r>
            <a:br>
              <a:rPr lang="en-US" altLang="ja-JP" dirty="0" smtClean="0"/>
            </a:br>
            <a:r>
              <a:rPr lang="ja-JP" altLang="en-US" dirty="0" smtClean="0"/>
              <a:t>ビッグデータ</a:t>
            </a:r>
            <a:r>
              <a:rPr lang="ja-JP" altLang="en-US" dirty="0"/>
              <a:t>最高再考</a:t>
            </a:r>
            <a:endParaRPr kumimoji="1" lang="ja-JP" altLang="en-US" dirty="0"/>
          </a:p>
        </p:txBody>
      </p:sp>
      <p:cxnSp>
        <p:nvCxnSpPr>
          <p:cNvPr id="4" name="直線コネクタ 3"/>
          <p:cNvCxnSpPr/>
          <p:nvPr/>
        </p:nvCxnSpPr>
        <p:spPr>
          <a:xfrm>
            <a:off x="4900679" y="3793267"/>
            <a:ext cx="1188538"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直線コネクタ 5"/>
          <p:cNvCxnSpPr/>
          <p:nvPr/>
        </p:nvCxnSpPr>
        <p:spPr>
          <a:xfrm>
            <a:off x="4900679" y="3945667"/>
            <a:ext cx="1188538"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 name="スライド番号プレースホルダー 6"/>
          <p:cNvSpPr>
            <a:spLocks noGrp="1"/>
          </p:cNvSpPr>
          <p:nvPr>
            <p:ph type="sldNum" sz="quarter" idx="12"/>
          </p:nvPr>
        </p:nvSpPr>
        <p:spPr/>
        <p:txBody>
          <a:bodyPr/>
          <a:lstStyle/>
          <a:p>
            <a:fld id="{7BDB4897-9E2B-AC43-956E-6ECBEBE7729C}" type="slidenum">
              <a:rPr kumimoji="1" lang="ja-JP" altLang="en-US" smtClean="0"/>
              <a:t>45</a:t>
            </a:fld>
            <a:endParaRPr kumimoji="1" lang="ja-JP" altLang="en-US"/>
          </a:p>
        </p:txBody>
      </p:sp>
    </p:spTree>
    <p:extLst>
      <p:ext uri="{BB962C8B-B14F-4D97-AF65-F5344CB8AC3E}">
        <p14:creationId xmlns:p14="http://schemas.microsoft.com/office/powerpoint/2010/main" val="737076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ビッグデータ</a:t>
            </a:r>
            <a:r>
              <a:rPr kumimoji="1" lang="ja-JP" altLang="en-US" dirty="0" smtClean="0"/>
              <a:t>使ってますか？</a:t>
            </a:r>
            <a:endParaRPr kumimoji="1" lang="ja-JP" altLang="en-US" dirty="0"/>
          </a:p>
        </p:txBody>
      </p:sp>
      <p:sp>
        <p:nvSpPr>
          <p:cNvPr id="3" name="コンテンツ プレースホルダー 2"/>
          <p:cNvSpPr>
            <a:spLocks noGrp="1"/>
          </p:cNvSpPr>
          <p:nvPr>
            <p:ph idx="1"/>
          </p:nvPr>
        </p:nvSpPr>
        <p:spPr>
          <a:xfrm>
            <a:off x="457200" y="1778001"/>
            <a:ext cx="8229600" cy="2324100"/>
          </a:xfrm>
        </p:spPr>
        <p:txBody>
          <a:bodyPr/>
          <a:lstStyle/>
          <a:p>
            <a:r>
              <a:rPr kumimoji="1" lang="ja-JP" altLang="en-US" dirty="0" smtClean="0"/>
              <a:t>確かに、データはビッグになってきた。</a:t>
            </a:r>
            <a:endParaRPr kumimoji="1" lang="en-US" altLang="ja-JP" dirty="0" smtClean="0"/>
          </a:p>
          <a:p>
            <a:r>
              <a:rPr lang="ja-JP" altLang="en-US" dirty="0" smtClean="0"/>
              <a:t>確かに、データ解析手法も発展してきた。</a:t>
            </a:r>
            <a:endParaRPr lang="en-US" altLang="ja-JP" dirty="0" smtClean="0"/>
          </a:p>
          <a:p>
            <a:r>
              <a:rPr kumimoji="1" lang="ja-JP" altLang="en-US" dirty="0" smtClean="0"/>
              <a:t>確かに、ビジネスのあり方が一部変わってもきている。</a:t>
            </a:r>
            <a:endParaRPr kumimoji="1" lang="ja-JP" altLang="en-US" dirty="0"/>
          </a:p>
        </p:txBody>
      </p:sp>
      <p:sp>
        <p:nvSpPr>
          <p:cNvPr id="4" name="テキスト ボックス 3"/>
          <p:cNvSpPr txBox="1"/>
          <p:nvPr/>
        </p:nvSpPr>
        <p:spPr>
          <a:xfrm>
            <a:off x="1168400" y="4687332"/>
            <a:ext cx="6556619" cy="1077218"/>
          </a:xfrm>
          <a:prstGeom prst="rect">
            <a:avLst/>
          </a:prstGeom>
          <a:noFill/>
        </p:spPr>
        <p:txBody>
          <a:bodyPr wrap="square" rtlCol="0">
            <a:spAutoFit/>
          </a:bodyPr>
          <a:lstStyle/>
          <a:p>
            <a:pPr algn="ctr"/>
            <a:r>
              <a:rPr lang="ja-JP" altLang="en-US" sz="3200" dirty="0" smtClean="0"/>
              <a:t>企業の現場の人がビッグデータ</a:t>
            </a:r>
            <a:r>
              <a:rPr lang="ja-JP" altLang="en-US" sz="3200" dirty="0" smtClean="0"/>
              <a:t>か</a:t>
            </a:r>
            <a:r>
              <a:rPr lang="ja-JP" altLang="en-US" sz="3200" dirty="0" smtClean="0"/>
              <a:t>ら</a:t>
            </a:r>
            <a:r>
              <a:rPr lang="ja-JP" altLang="en-US" sz="3200" dirty="0" smtClean="0"/>
              <a:t>「</a:t>
            </a:r>
            <a:r>
              <a:rPr lang="ja-JP" altLang="en-US" sz="3200" dirty="0" smtClean="0"/>
              <a:t>情報</a:t>
            </a:r>
            <a:r>
              <a:rPr lang="ja-JP" altLang="en-US" sz="3200" dirty="0" smtClean="0"/>
              <a:t>」処理</a:t>
            </a:r>
            <a:r>
              <a:rPr lang="ja-JP" altLang="en-US" sz="3200" dirty="0" smtClean="0"/>
              <a:t>して</a:t>
            </a:r>
            <a:r>
              <a:rPr lang="ja-JP" altLang="en-US" sz="3200" dirty="0" smtClean="0"/>
              <a:t>ます</a:t>
            </a:r>
            <a:r>
              <a:rPr lang="ja-JP" altLang="en-US" sz="3200" dirty="0" smtClean="0"/>
              <a:t>か？</a:t>
            </a:r>
            <a:endParaRPr kumimoji="1" lang="ja-JP" altLang="en-US" sz="3200" dirty="0"/>
          </a:p>
        </p:txBody>
      </p:sp>
      <p:sp>
        <p:nvSpPr>
          <p:cNvPr id="5" name="スライド番号プレースホルダー 4"/>
          <p:cNvSpPr>
            <a:spLocks noGrp="1"/>
          </p:cNvSpPr>
          <p:nvPr>
            <p:ph type="sldNum" sz="quarter" idx="12"/>
          </p:nvPr>
        </p:nvSpPr>
        <p:spPr/>
        <p:txBody>
          <a:bodyPr/>
          <a:lstStyle/>
          <a:p>
            <a:fld id="{7BDB4897-9E2B-AC43-956E-6ECBEBE7729C}" type="slidenum">
              <a:rPr kumimoji="1" lang="ja-JP" altLang="en-US" smtClean="0"/>
              <a:t>46</a:t>
            </a:fld>
            <a:endParaRPr kumimoji="1" lang="ja-JP" altLang="en-US"/>
          </a:p>
        </p:txBody>
      </p:sp>
    </p:spTree>
    <p:extLst>
      <p:ext uri="{BB962C8B-B14F-4D97-AF65-F5344CB8AC3E}">
        <p14:creationId xmlns:p14="http://schemas.microsoft.com/office/powerpoint/2010/main" val="2901827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昔から変わらない日本の情報産業</a:t>
            </a:r>
            <a:endParaRPr kumimoji="1" lang="ja-JP" altLang="en-US" dirty="0"/>
          </a:p>
        </p:txBody>
      </p:sp>
      <p:sp>
        <p:nvSpPr>
          <p:cNvPr id="3" name="コンテンツ プレースホルダー 2"/>
          <p:cNvSpPr>
            <a:spLocks noGrp="1"/>
          </p:cNvSpPr>
          <p:nvPr>
            <p:ph idx="1"/>
          </p:nvPr>
        </p:nvSpPr>
        <p:spPr>
          <a:xfrm>
            <a:off x="457200" y="1600199"/>
            <a:ext cx="8229600" cy="4276924"/>
          </a:xfrm>
        </p:spPr>
        <p:txBody>
          <a:bodyPr>
            <a:normAutofit fontScale="77500" lnSpcReduction="20000"/>
          </a:bodyPr>
          <a:lstStyle/>
          <a:p>
            <a:r>
              <a:rPr kumimoji="1" lang="ja-JP" altLang="en-US" dirty="0" smtClean="0"/>
              <a:t>バズワードがでてくる。</a:t>
            </a:r>
            <a:endParaRPr kumimoji="1" lang="en-US" altLang="ja-JP" dirty="0" smtClean="0"/>
          </a:p>
          <a:p>
            <a:r>
              <a:rPr lang="ja-JP" altLang="en-US" dirty="0" smtClean="0"/>
              <a:t>情報</a:t>
            </a:r>
            <a:r>
              <a:rPr lang="ja-JP" altLang="en-US" dirty="0" smtClean="0"/>
              <a:t>産業の</a:t>
            </a:r>
            <a:r>
              <a:rPr lang="ja-JP" altLang="en-US" dirty="0" smtClean="0"/>
              <a:t>人</a:t>
            </a:r>
            <a:r>
              <a:rPr lang="ja-JP" altLang="en-US" dirty="0" smtClean="0"/>
              <a:t>たちがバラ色の世界を物語る。</a:t>
            </a:r>
            <a:r>
              <a:rPr lang="en-US" altLang="ja-JP" dirty="0" smtClean="0"/>
              <a:t>◯◯</a:t>
            </a:r>
            <a:r>
              <a:rPr lang="ja-JP" altLang="en-US" dirty="0" smtClean="0"/>
              <a:t>の企業ではこんなことしてますよ。</a:t>
            </a:r>
            <a:endParaRPr lang="en-US" altLang="ja-JP" dirty="0" smtClean="0"/>
          </a:p>
          <a:p>
            <a:r>
              <a:rPr lang="ja-JP" altLang="en-US" dirty="0" smtClean="0"/>
              <a:t>それを実現するためには、これこれこういうシステムを開発して云々</a:t>
            </a:r>
            <a:endParaRPr lang="en-US" altLang="ja-JP" dirty="0" smtClean="0"/>
          </a:p>
          <a:p>
            <a:r>
              <a:rPr lang="ja-JP" altLang="en-US" dirty="0" smtClean="0"/>
              <a:t>ビジネスの現場を知らない</a:t>
            </a:r>
            <a:r>
              <a:rPr lang="en-US" altLang="ja-JP" dirty="0" smtClean="0"/>
              <a:t>SI</a:t>
            </a:r>
            <a:r>
              <a:rPr lang="ja-JP" altLang="en-US" dirty="0" smtClean="0"/>
              <a:t>屋さんが、「システムとして」最適なシステムを作っていく。</a:t>
            </a:r>
            <a:endParaRPr lang="en-US" altLang="ja-JP" dirty="0" smtClean="0"/>
          </a:p>
          <a:p>
            <a:r>
              <a:rPr lang="ja-JP" altLang="en-US" dirty="0" smtClean="0"/>
              <a:t>そしてビッグな請求書が届き</a:t>
            </a:r>
            <a:endParaRPr lang="en-US" altLang="ja-JP" dirty="0" smtClean="0"/>
          </a:p>
          <a:p>
            <a:r>
              <a:rPr lang="ja-JP" altLang="en-US" dirty="0" smtClean="0"/>
              <a:t>何か「便利になったような不便になったような」という不満が残る。</a:t>
            </a:r>
            <a:endParaRPr lang="en-US" altLang="ja-JP" dirty="0" smtClean="0"/>
          </a:p>
          <a:p>
            <a:r>
              <a:rPr kumimoji="1" lang="ja-JP" altLang="en-US" dirty="0" smtClean="0"/>
              <a:t>そして次の情報屋さんがやってきて、「その不満を解消するためには・・・」</a:t>
            </a:r>
            <a:endParaRPr kumimoji="1" lang="ja-JP" altLang="en-US" dirty="0"/>
          </a:p>
        </p:txBody>
      </p:sp>
      <p:sp>
        <p:nvSpPr>
          <p:cNvPr id="4" name="テキスト ボックス 3"/>
          <p:cNvSpPr txBox="1"/>
          <p:nvPr/>
        </p:nvSpPr>
        <p:spPr>
          <a:xfrm>
            <a:off x="903492" y="6114721"/>
            <a:ext cx="7653057" cy="461665"/>
          </a:xfrm>
          <a:prstGeom prst="rect">
            <a:avLst/>
          </a:prstGeom>
          <a:noFill/>
        </p:spPr>
        <p:txBody>
          <a:bodyPr wrap="none" rtlCol="0">
            <a:spAutoFit/>
          </a:bodyPr>
          <a:lstStyle/>
          <a:p>
            <a:r>
              <a:rPr kumimoji="1" lang="ja-JP" altLang="en-US" sz="2400" dirty="0" smtClean="0"/>
              <a:t>「結局儲かってるのって、情報産業だけじゃないの？」疑惑</a:t>
            </a:r>
            <a:endParaRPr kumimoji="1" lang="ja-JP" altLang="en-US" sz="2400" dirty="0"/>
          </a:p>
        </p:txBody>
      </p:sp>
      <p:sp>
        <p:nvSpPr>
          <p:cNvPr id="5" name="スライド番号プレースホルダー 4"/>
          <p:cNvSpPr>
            <a:spLocks noGrp="1"/>
          </p:cNvSpPr>
          <p:nvPr>
            <p:ph type="sldNum" sz="quarter" idx="12"/>
          </p:nvPr>
        </p:nvSpPr>
        <p:spPr/>
        <p:txBody>
          <a:bodyPr/>
          <a:lstStyle/>
          <a:p>
            <a:fld id="{7BDB4897-9E2B-AC43-956E-6ECBEBE7729C}" type="slidenum">
              <a:rPr kumimoji="1" lang="ja-JP" altLang="en-US" smtClean="0"/>
              <a:t>47</a:t>
            </a:fld>
            <a:endParaRPr kumimoji="1" lang="ja-JP" altLang="en-US"/>
          </a:p>
        </p:txBody>
      </p:sp>
    </p:spTree>
    <p:extLst>
      <p:ext uri="{BB962C8B-B14F-4D97-AF65-F5344CB8AC3E}">
        <p14:creationId xmlns:p14="http://schemas.microsoft.com/office/powerpoint/2010/main" val="16801500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372278"/>
            <a:ext cx="8229600" cy="4525963"/>
          </a:xfrm>
        </p:spPr>
        <p:txBody>
          <a:bodyPr/>
          <a:lstStyle/>
          <a:p>
            <a:r>
              <a:rPr lang="ja-JP" altLang="en-US" dirty="0" smtClean="0"/>
              <a:t>「情報」という観点から現場が嬉しい世界になっていない！</a:t>
            </a:r>
            <a:endParaRPr lang="en-US" altLang="ja-JP" dirty="0" smtClean="0"/>
          </a:p>
          <a:p>
            <a:r>
              <a:rPr kumimoji="1" lang="ja-JP" altLang="en-US" dirty="0" smtClean="0"/>
              <a:t>なぜか？</a:t>
            </a:r>
            <a:endParaRPr kumimoji="1" lang="en-US" altLang="ja-JP" dirty="0" smtClean="0"/>
          </a:p>
          <a:p>
            <a:r>
              <a:rPr lang="ja-JP" altLang="en-US" dirty="0" smtClean="0"/>
              <a:t>現場、システム屋、経営者、それぞれの言い分があるだろうが、これはそんな表層的な問題ではなく、非常に根深い問題のように思う。</a:t>
            </a:r>
            <a:endParaRPr lang="en-US" altLang="ja-JP" dirty="0" smtClean="0"/>
          </a:p>
          <a:p>
            <a:r>
              <a:rPr lang="ja-JP" altLang="en-US" dirty="0" smtClean="0"/>
              <a:t>情報システムが発展してきた米国の文化、情報システム発展の歴史を見なければならない</a:t>
            </a:r>
            <a:endParaRPr kumimoji="1" lang="ja-JP" altLang="en-US" dirty="0"/>
          </a:p>
        </p:txBody>
      </p:sp>
      <p:sp>
        <p:nvSpPr>
          <p:cNvPr id="4" name="スライド番号プレースホルダー 3"/>
          <p:cNvSpPr>
            <a:spLocks noGrp="1"/>
          </p:cNvSpPr>
          <p:nvPr>
            <p:ph type="sldNum" sz="quarter" idx="12"/>
          </p:nvPr>
        </p:nvSpPr>
        <p:spPr/>
        <p:txBody>
          <a:bodyPr/>
          <a:lstStyle/>
          <a:p>
            <a:fld id="{7BDB4897-9E2B-AC43-956E-6ECBEBE7729C}" type="slidenum">
              <a:rPr kumimoji="1" lang="ja-JP" altLang="en-US" smtClean="0"/>
              <a:t>48</a:t>
            </a:fld>
            <a:endParaRPr kumimoji="1" lang="ja-JP" altLang="en-US"/>
          </a:p>
        </p:txBody>
      </p:sp>
    </p:spTree>
    <p:extLst>
      <p:ext uri="{BB962C8B-B14F-4D97-AF65-F5344CB8AC3E}">
        <p14:creationId xmlns:p14="http://schemas.microsoft.com/office/powerpoint/2010/main" val="2171512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Rectangle 1"/>
          <p:cNvSpPr>
            <a:spLocks/>
          </p:cNvSpPr>
          <p:nvPr/>
        </p:nvSpPr>
        <p:spPr bwMode="auto">
          <a:xfrm>
            <a:off x="250031" y="541603"/>
            <a:ext cx="8720980" cy="1134798"/>
          </a:xfrm>
          <a:prstGeom prst="rect">
            <a:avLst/>
          </a:prstGeom>
          <a:noFill/>
          <a:ln w="12700">
            <a:noFill/>
            <a:miter lim="800000"/>
            <a:headEnd/>
            <a:tailEnd/>
          </a:ln>
        </p:spPr>
        <p:txBody>
          <a:bodyPr lIns="0" tIns="0" rIns="0" bIns="0">
            <a:prstTxWarp prst="textNoShape">
              <a:avLst/>
            </a:prstTxWarp>
          </a:bodyPr>
          <a:lstStyle/>
          <a:p>
            <a:r>
              <a:rPr lang="ja-JP" altLang="en-US" sz="3200" dirty="0" smtClean="0"/>
              <a:t>結局、</a:t>
            </a:r>
            <a:r>
              <a:rPr lang="ja-JP" altLang="en-US" sz="3200" dirty="0" smtClean="0"/>
              <a:t>情報</a:t>
            </a:r>
            <a:r>
              <a:rPr lang="ja-JP" altLang="en-US" sz="3200" dirty="0"/>
              <a:t>システムの作り方、使い方</a:t>
            </a:r>
            <a:r>
              <a:rPr lang="ja-JP" altLang="en-US" sz="3200" dirty="0" smtClean="0"/>
              <a:t>が</a:t>
            </a:r>
            <a:endParaRPr lang="en-US" altLang="ja-JP" sz="3200" dirty="0" smtClean="0"/>
          </a:p>
          <a:p>
            <a:r>
              <a:rPr lang="ja-JP" altLang="en-US" sz="3200" dirty="0" smtClean="0"/>
              <a:t>　　</a:t>
            </a:r>
            <a:r>
              <a:rPr lang="ja-JP" altLang="ja-JP" sz="3200" dirty="0"/>
              <a:t>　</a:t>
            </a:r>
            <a:r>
              <a:rPr lang="ja-JP" altLang="en-US" sz="3200" dirty="0" smtClean="0"/>
              <a:t>　　　　　　　　　</a:t>
            </a:r>
            <a:r>
              <a:rPr lang="ja-JP" altLang="en-US" sz="3200" dirty="0" smtClean="0"/>
              <a:t>日本</a:t>
            </a:r>
            <a:r>
              <a:rPr lang="ja-JP" altLang="en-US" sz="3200" dirty="0"/>
              <a:t>の現場に合って</a:t>
            </a:r>
            <a:r>
              <a:rPr lang="ja-JP" altLang="en-US" sz="3200" dirty="0" smtClean="0"/>
              <a:t>いない</a:t>
            </a:r>
            <a:r>
              <a:rPr lang="ja-JP" altLang="en-US" sz="3200" dirty="0" smtClean="0"/>
              <a:t>！！</a:t>
            </a:r>
            <a:endParaRPr lang="en-US" altLang="ja-JP" sz="3200" dirty="0"/>
          </a:p>
        </p:txBody>
      </p:sp>
      <p:sp>
        <p:nvSpPr>
          <p:cNvPr id="235524" name="Rectangle 2"/>
          <p:cNvSpPr>
            <a:spLocks/>
          </p:cNvSpPr>
          <p:nvPr/>
        </p:nvSpPr>
        <p:spPr bwMode="auto">
          <a:xfrm>
            <a:off x="404982" y="2250742"/>
            <a:ext cx="6693675" cy="1334970"/>
          </a:xfrm>
          <a:prstGeom prst="rect">
            <a:avLst/>
          </a:prstGeom>
          <a:noFill/>
          <a:ln w="12700">
            <a:solidFill>
              <a:schemeClr val="tx1"/>
            </a:solidFill>
            <a:miter lim="800000"/>
            <a:headEnd/>
            <a:tailEnd/>
          </a:ln>
        </p:spPr>
        <p:txBody>
          <a:bodyPr lIns="0" tIns="0" rIns="0" bIns="0" anchor="ctr" anchorCtr="1">
            <a:prstTxWarp prst="textNoShape">
              <a:avLst/>
            </a:prstTxWarp>
          </a:bodyPr>
          <a:lstStyle/>
          <a:p>
            <a:pPr algn="l"/>
            <a:r>
              <a:rPr lang="ja-JP" altLang="en-US" sz="2400" dirty="0">
                <a:solidFill>
                  <a:schemeClr val="tx1"/>
                </a:solidFill>
                <a:latin typeface="Calibri" pitchFamily="-112" charset="0"/>
                <a:ea typeface="ヒラギノ角ゴ ProN W3" pitchFamily="-112" charset="-128"/>
                <a:cs typeface="ヒラギノ角ゴ ProN W3" pitchFamily="-112" charset="-128"/>
                <a:sym typeface="Calibri" pitchFamily="-112" charset="0"/>
              </a:rPr>
              <a:t>西洋流のシステム構築手法の限界</a:t>
            </a:r>
            <a:endParaRPr lang="en-US" altLang="ja-JP" sz="2400" dirty="0">
              <a:solidFill>
                <a:schemeClr val="tx1"/>
              </a:solidFill>
              <a:latin typeface="Calibri" pitchFamily="-112" charset="0"/>
              <a:ea typeface="ヒラギノ角ゴ ProN W3" pitchFamily="-112" charset="-128"/>
              <a:cs typeface="ヒラギノ角ゴ ProN W3" pitchFamily="-112" charset="-128"/>
              <a:sym typeface="Calibri" pitchFamily="-112" charset="0"/>
            </a:endParaRPr>
          </a:p>
          <a:p>
            <a:pPr algn="l"/>
            <a:r>
              <a:rPr lang="ja-JP" altLang="en-US" sz="2400" dirty="0">
                <a:solidFill>
                  <a:schemeClr val="tx1"/>
                </a:solidFill>
                <a:latin typeface="Calibri" pitchFamily="-112" charset="0"/>
                <a:ea typeface="ヒラギノ角ゴ ProN W3" pitchFamily="-112" charset="-128"/>
                <a:cs typeface="ヒラギノ角ゴ ProN W3" pitchFamily="-112" charset="-128"/>
                <a:sym typeface="Calibri" pitchFamily="-112" charset="0"/>
              </a:rPr>
              <a:t>・設計ありきの考え方</a:t>
            </a:r>
            <a:endParaRPr lang="en-US" altLang="ja-JP" sz="2400" dirty="0">
              <a:solidFill>
                <a:schemeClr val="tx1"/>
              </a:solidFill>
              <a:latin typeface="Calibri" pitchFamily="-112" charset="0"/>
              <a:ea typeface="ヒラギノ角ゴ ProN W3" pitchFamily="-112" charset="-128"/>
              <a:cs typeface="ヒラギノ角ゴ ProN W3" pitchFamily="-112" charset="-128"/>
              <a:sym typeface="Calibri" pitchFamily="-112" charset="0"/>
            </a:endParaRPr>
          </a:p>
          <a:p>
            <a:pPr algn="l"/>
            <a:r>
              <a:rPr lang="ja-JP" altLang="en-US" sz="2400" dirty="0">
                <a:solidFill>
                  <a:schemeClr val="tx1"/>
                </a:solidFill>
                <a:latin typeface="Calibri" pitchFamily="-112" charset="0"/>
                <a:ea typeface="ヒラギノ角ゴ ProN W3" pitchFamily="-112" charset="-128"/>
                <a:cs typeface="ヒラギノ角ゴ ProN W3" pitchFamily="-112" charset="-128"/>
                <a:sym typeface="Calibri" pitchFamily="-112" charset="0"/>
              </a:rPr>
              <a:t>・徹底した分業</a:t>
            </a:r>
            <a:r>
              <a:rPr lang="en-US" altLang="ja-JP" sz="2400" dirty="0">
                <a:solidFill>
                  <a:schemeClr val="tx1"/>
                </a:solidFill>
                <a:latin typeface="Calibri" pitchFamily="-112" charset="0"/>
                <a:ea typeface="ヒラギノ角ゴ ProN W3" pitchFamily="-112" charset="-128"/>
                <a:cs typeface="ヒラギノ角ゴ ProN W3" pitchFamily="-112" charset="-128"/>
                <a:sym typeface="Calibri" pitchFamily="-112" charset="0"/>
              </a:rPr>
              <a:t>(</a:t>
            </a:r>
            <a:r>
              <a:rPr lang="ja-JP" altLang="en-US" sz="2400" dirty="0">
                <a:solidFill>
                  <a:schemeClr val="tx1"/>
                </a:solidFill>
                <a:latin typeface="Calibri" pitchFamily="-112" charset="0"/>
                <a:ea typeface="ヒラギノ角ゴ ProN W3" pitchFamily="-112" charset="-128"/>
                <a:cs typeface="ヒラギノ角ゴ ProN W3" pitchFamily="-112" charset="-128"/>
                <a:sym typeface="Calibri" pitchFamily="-112" charset="0"/>
              </a:rPr>
              <a:t>私作る人、あなた使う人</a:t>
            </a:r>
            <a:r>
              <a:rPr lang="en-US" altLang="ja-JP" sz="2400" dirty="0">
                <a:solidFill>
                  <a:schemeClr val="tx1"/>
                </a:solidFill>
                <a:latin typeface="Calibri" pitchFamily="-112" charset="0"/>
                <a:ea typeface="ヒラギノ角ゴ ProN W3" pitchFamily="-112" charset="-128"/>
                <a:cs typeface="ヒラギノ角ゴ ProN W3" pitchFamily="-112" charset="-128"/>
                <a:sym typeface="Calibri" pitchFamily="-112" charset="0"/>
              </a:rPr>
              <a:t>)</a:t>
            </a:r>
          </a:p>
        </p:txBody>
      </p:sp>
      <p:sp>
        <p:nvSpPr>
          <p:cNvPr id="235525" name="Rectangle 3"/>
          <p:cNvSpPr>
            <a:spLocks/>
          </p:cNvSpPr>
          <p:nvPr/>
        </p:nvSpPr>
        <p:spPr bwMode="auto">
          <a:xfrm>
            <a:off x="856143" y="4837491"/>
            <a:ext cx="7968336" cy="1386473"/>
          </a:xfrm>
          <a:prstGeom prst="rect">
            <a:avLst/>
          </a:prstGeom>
          <a:noFill/>
          <a:ln w="12700">
            <a:solidFill>
              <a:schemeClr val="tx1"/>
            </a:solidFill>
            <a:miter lim="800000"/>
            <a:headEnd/>
            <a:tailEnd/>
          </a:ln>
        </p:spPr>
        <p:txBody>
          <a:bodyPr wrap="none" lIns="0" tIns="137892" rIns="0" bIns="137892" anchor="ctr" anchorCtr="1">
            <a:prstTxWarp prst="textNoShape">
              <a:avLst/>
            </a:prstTxWarp>
            <a:spAutoFit/>
          </a:bodyPr>
          <a:lstStyle/>
          <a:p>
            <a:pPr algn="l"/>
            <a:r>
              <a:rPr lang="ja-JP" altLang="en-US" sz="2400" dirty="0">
                <a:solidFill>
                  <a:schemeClr val="tx1"/>
                </a:solidFill>
                <a:latin typeface="Calibri" pitchFamily="-112" charset="0"/>
                <a:ea typeface="ヒラギノ角ゴ ProN W3" pitchFamily="-112" charset="-128"/>
                <a:cs typeface="ヒラギノ角ゴ ProN W3" pitchFamily="-112" charset="-128"/>
                <a:sym typeface="Calibri" pitchFamily="-112" charset="0"/>
              </a:rPr>
              <a:t>日本流の</a:t>
            </a:r>
            <a:r>
              <a:rPr lang="en-US" altLang="ja-JP" sz="2400" dirty="0">
                <a:solidFill>
                  <a:schemeClr val="tx1"/>
                </a:solidFill>
                <a:latin typeface="Calibri" pitchFamily="-112" charset="0"/>
                <a:ea typeface="ヒラギノ角ゴ ProN W3" pitchFamily="-112" charset="-128"/>
                <a:cs typeface="ヒラギノ角ゴ ProN W3" pitchFamily="-112" charset="-128"/>
                <a:sym typeface="Calibri" pitchFamily="-112" charset="0"/>
              </a:rPr>
              <a:t>(</a:t>
            </a:r>
            <a:r>
              <a:rPr lang="ja-JP" altLang="en-US" sz="2400" dirty="0">
                <a:solidFill>
                  <a:schemeClr val="tx1"/>
                </a:solidFill>
                <a:latin typeface="Calibri" pitchFamily="-112" charset="0"/>
                <a:ea typeface="ヒラギノ角ゴ ProN W3" pitchFamily="-112" charset="-128"/>
                <a:cs typeface="ヒラギノ角ゴ ProN W3" pitchFamily="-112" charset="-128"/>
                <a:sym typeface="Calibri" pitchFamily="-112" charset="0"/>
              </a:rPr>
              <a:t>あるべき</a:t>
            </a:r>
            <a:r>
              <a:rPr lang="en-US" altLang="ja-JP" sz="2400" dirty="0">
                <a:solidFill>
                  <a:schemeClr val="tx1"/>
                </a:solidFill>
                <a:latin typeface="Calibri" pitchFamily="-112" charset="0"/>
                <a:ea typeface="ヒラギノ角ゴ ProN W3" pitchFamily="-112" charset="-128"/>
                <a:cs typeface="ヒラギノ角ゴ ProN W3" pitchFamily="-112" charset="-128"/>
                <a:sym typeface="Calibri" pitchFamily="-112" charset="0"/>
              </a:rPr>
              <a:t>)</a:t>
            </a:r>
            <a:r>
              <a:rPr lang="ja-JP" altLang="en-US" sz="2400" dirty="0">
                <a:solidFill>
                  <a:schemeClr val="tx1"/>
                </a:solidFill>
                <a:latin typeface="Calibri" pitchFamily="-112" charset="0"/>
                <a:ea typeface="ヒラギノ角ゴ ProN W3" pitchFamily="-112" charset="-128"/>
                <a:cs typeface="ヒラギノ角ゴ ProN W3" pitchFamily="-112" charset="-128"/>
                <a:sym typeface="Calibri" pitchFamily="-112" charset="0"/>
              </a:rPr>
              <a:t>システム構築手法</a:t>
            </a:r>
            <a:endParaRPr lang="en-US" altLang="ja-JP" sz="2400" dirty="0">
              <a:solidFill>
                <a:schemeClr val="tx1"/>
              </a:solidFill>
              <a:latin typeface="Calibri" pitchFamily="-112" charset="0"/>
              <a:ea typeface="ヒラギノ角ゴ ProN W3" pitchFamily="-112" charset="-128"/>
              <a:cs typeface="ヒラギノ角ゴ ProN W3" pitchFamily="-112" charset="-128"/>
              <a:sym typeface="Calibri" pitchFamily="-112" charset="0"/>
            </a:endParaRPr>
          </a:p>
          <a:p>
            <a:pPr algn="l"/>
            <a:r>
              <a:rPr lang="ja-JP" altLang="en-US" sz="2400" dirty="0">
                <a:solidFill>
                  <a:schemeClr val="tx1"/>
                </a:solidFill>
                <a:latin typeface="Calibri" pitchFamily="-112" charset="0"/>
                <a:ea typeface="ヒラギノ角ゴ ProN W3" pitchFamily="-112" charset="-128"/>
                <a:cs typeface="ヒラギノ角ゴ ProN W3" pitchFamily="-112" charset="-128"/>
                <a:sym typeface="Calibri" pitchFamily="-112" charset="0"/>
              </a:rPr>
              <a:t>・「まず作ってみる、あとで改善する」のアジャイル指向</a:t>
            </a:r>
            <a:endParaRPr lang="en-US" altLang="ja-JP" sz="2400" dirty="0">
              <a:solidFill>
                <a:schemeClr val="tx1"/>
              </a:solidFill>
              <a:latin typeface="Calibri" pitchFamily="-112" charset="0"/>
              <a:ea typeface="ヒラギノ角ゴ ProN W3" pitchFamily="-112" charset="-128"/>
              <a:cs typeface="ヒラギノ角ゴ ProN W3" pitchFamily="-112" charset="-128"/>
              <a:sym typeface="Calibri" pitchFamily="-112" charset="0"/>
            </a:endParaRPr>
          </a:p>
          <a:p>
            <a:pPr algn="l"/>
            <a:r>
              <a:rPr lang="ja-JP" altLang="en-US" sz="2400" dirty="0">
                <a:solidFill>
                  <a:schemeClr val="tx1"/>
                </a:solidFill>
                <a:latin typeface="Calibri" pitchFamily="-112" charset="0"/>
                <a:ea typeface="ヒラギノ角ゴ ProN W3" pitchFamily="-112" charset="-128"/>
                <a:cs typeface="ヒラギノ角ゴ ProN W3" pitchFamily="-112" charset="-128"/>
                <a:sym typeface="Calibri" pitchFamily="-112" charset="0"/>
              </a:rPr>
              <a:t>・作る人と使う人の融合</a:t>
            </a:r>
            <a:r>
              <a:rPr lang="en-US" altLang="ja-JP" sz="2400" dirty="0">
                <a:solidFill>
                  <a:schemeClr val="tx1"/>
                </a:solidFill>
                <a:latin typeface="Calibri" pitchFamily="-112" charset="0"/>
                <a:ea typeface="ヒラギノ角ゴ ProN W3" pitchFamily="-112" charset="-128"/>
                <a:cs typeface="ヒラギノ角ゴ ProN W3" pitchFamily="-112" charset="-128"/>
                <a:sym typeface="Calibri" pitchFamily="-112" charset="0"/>
              </a:rPr>
              <a:t>→</a:t>
            </a:r>
            <a:r>
              <a:rPr lang="ja-JP" altLang="en-US" sz="2400" dirty="0">
                <a:solidFill>
                  <a:schemeClr val="tx1"/>
                </a:solidFill>
                <a:latin typeface="Calibri" pitchFamily="-112" charset="0"/>
                <a:ea typeface="ヒラギノ角ゴ ProN W3" pitchFamily="-112" charset="-128"/>
                <a:cs typeface="ヒラギノ角ゴ ProN W3" pitchFamily="-112" charset="-128"/>
                <a:sym typeface="Calibri" pitchFamily="-112" charset="0"/>
              </a:rPr>
              <a:t>考える現場</a:t>
            </a:r>
          </a:p>
        </p:txBody>
      </p:sp>
      <p:sp>
        <p:nvSpPr>
          <p:cNvPr id="235527" name="Rectangle 5"/>
          <p:cNvSpPr>
            <a:spLocks/>
          </p:cNvSpPr>
          <p:nvPr/>
        </p:nvSpPr>
        <p:spPr bwMode="auto">
          <a:xfrm>
            <a:off x="3964782" y="3934410"/>
            <a:ext cx="571571" cy="538609"/>
          </a:xfrm>
          <a:prstGeom prst="rect">
            <a:avLst/>
          </a:prstGeom>
          <a:noFill/>
          <a:ln w="12700">
            <a:noFill/>
            <a:miter lim="800000"/>
            <a:headEnd/>
            <a:tailEnd/>
          </a:ln>
        </p:spPr>
        <p:txBody>
          <a:bodyPr wrap="none" lIns="0" tIns="0" rIns="0" bIns="0">
            <a:prstTxWarp prst="textNoShape">
              <a:avLst/>
            </a:prstTxWarp>
            <a:spAutoFit/>
          </a:bodyPr>
          <a:lstStyle/>
          <a:p>
            <a:pPr algn="l"/>
            <a:r>
              <a:rPr lang="en-US" altLang="ja-JP" sz="3500" dirty="0">
                <a:solidFill>
                  <a:schemeClr val="tx1"/>
                </a:solidFill>
                <a:latin typeface="Calibri" pitchFamily="-112" charset="0"/>
                <a:ea typeface="Calibri" pitchFamily="-112" charset="0"/>
                <a:cs typeface="Calibri" pitchFamily="-112" charset="0"/>
                <a:sym typeface="Calibri" pitchFamily="-112" charset="0"/>
              </a:rPr>
              <a:t>VS.</a:t>
            </a:r>
          </a:p>
        </p:txBody>
      </p:sp>
      <p:sp>
        <p:nvSpPr>
          <p:cNvPr id="2" name="スライド番号プレースホルダー 1"/>
          <p:cNvSpPr>
            <a:spLocks noGrp="1"/>
          </p:cNvSpPr>
          <p:nvPr>
            <p:ph type="sldNum" sz="quarter" idx="12"/>
          </p:nvPr>
        </p:nvSpPr>
        <p:spPr/>
        <p:txBody>
          <a:bodyPr/>
          <a:lstStyle/>
          <a:p>
            <a:fld id="{7BDB4897-9E2B-AC43-956E-6ECBEBE7729C}" type="slidenum">
              <a:rPr kumimoji="1" lang="ja-JP" altLang="en-US" smtClean="0"/>
              <a:t>49</a:t>
            </a:fld>
            <a:endParaRPr kumimoji="1" lang="ja-JP" altLang="en-US"/>
          </a:p>
        </p:txBody>
      </p:sp>
    </p:spTree>
    <p:extLst>
      <p:ext uri="{BB962C8B-B14F-4D97-AF65-F5344CB8AC3E}">
        <p14:creationId xmlns:p14="http://schemas.microsoft.com/office/powerpoint/2010/main" val="10209324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ロケットの打ち上げを見ながら、教官デニール・ヤングがムッタにつぶやく</a:t>
            </a:r>
            <a:endParaRPr kumimoji="1" lang="ja-JP" altLang="en-US" dirty="0"/>
          </a:p>
        </p:txBody>
      </p:sp>
      <p:sp>
        <p:nvSpPr>
          <p:cNvPr id="3" name="正方形/長方形 2"/>
          <p:cNvSpPr/>
          <p:nvPr/>
        </p:nvSpPr>
        <p:spPr>
          <a:xfrm>
            <a:off x="825500" y="1909107"/>
            <a:ext cx="5105400"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dirty="0"/>
              <a:t>空と人生の一番の違いを知っているか？</a:t>
            </a:r>
            <a:endParaRPr lang="en-US" altLang="ja-JP" dirty="0" smtClean="0"/>
          </a:p>
          <a:p>
            <a:r>
              <a:rPr lang="ja-JP" altLang="en-US" dirty="0" smtClean="0"/>
              <a:t>「</a:t>
            </a:r>
            <a:r>
              <a:rPr lang="ja-JP" altLang="en-US" dirty="0"/>
              <a:t>空」は誰のもんでもない 「人生」は自分の</a:t>
            </a:r>
            <a:r>
              <a:rPr lang="ja-JP" altLang="en-US" dirty="0" smtClean="0"/>
              <a:t>もんだ。</a:t>
            </a:r>
            <a:endParaRPr lang="en-US" altLang="ja-JP" dirty="0" smtClean="0"/>
          </a:p>
          <a:p>
            <a:r>
              <a:rPr lang="ja-JP" altLang="en-US" dirty="0" smtClean="0"/>
              <a:t>人生</a:t>
            </a:r>
            <a:r>
              <a:rPr lang="ja-JP" altLang="en-US" dirty="0"/>
              <a:t>は コントロールが</a:t>
            </a:r>
            <a:r>
              <a:rPr lang="ja-JP" altLang="en-US" dirty="0" smtClean="0"/>
              <a:t>効く。</a:t>
            </a:r>
            <a:endParaRPr lang="ja-JP" altLang="en-US" dirty="0"/>
          </a:p>
        </p:txBody>
      </p:sp>
      <p:sp>
        <p:nvSpPr>
          <p:cNvPr id="4" name="正方形/長方形 3"/>
          <p:cNvSpPr/>
          <p:nvPr/>
        </p:nvSpPr>
        <p:spPr>
          <a:xfrm>
            <a:off x="3644900" y="4371370"/>
            <a:ext cx="4572000" cy="92333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ja-JP" altLang="en-US" dirty="0"/>
              <a:t>今週の宇宙兄弟見たー。デニールはいいキャラだ</a:t>
            </a:r>
            <a:r>
              <a:rPr lang="en-US" altLang="ja-JP" dirty="0"/>
              <a:t>w </a:t>
            </a:r>
            <a:r>
              <a:rPr lang="ja-JP" altLang="en-US" dirty="0"/>
              <a:t>なかなかいい台詞だった。人生は自分のものだ。</a:t>
            </a:r>
          </a:p>
        </p:txBody>
      </p:sp>
      <p:sp>
        <p:nvSpPr>
          <p:cNvPr id="5" name="正方形/長方形 4"/>
          <p:cNvSpPr/>
          <p:nvPr/>
        </p:nvSpPr>
        <p:spPr>
          <a:xfrm>
            <a:off x="3644900" y="5595035"/>
            <a:ext cx="4572000" cy="64633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ja-JP" altLang="en-US" dirty="0"/>
              <a:t>デニール・ヤングは、宇宙兄弟で最高のキャラといっても過言ではない</a:t>
            </a:r>
          </a:p>
        </p:txBody>
      </p:sp>
      <p:sp>
        <p:nvSpPr>
          <p:cNvPr id="6" name="正方形/長方形 5"/>
          <p:cNvSpPr/>
          <p:nvPr/>
        </p:nvSpPr>
        <p:spPr>
          <a:xfrm>
            <a:off x="3644900" y="3178770"/>
            <a:ext cx="4572000" cy="92333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ja-JP" altLang="en-US" dirty="0"/>
              <a:t>空と人生の一番の違い</a:t>
            </a:r>
            <a:r>
              <a:rPr lang="en-US" altLang="ja-JP" dirty="0"/>
              <a:t>…</a:t>
            </a:r>
            <a:r>
              <a:rPr lang="ja-JP" altLang="en-US" dirty="0"/>
              <a:t>空は誰のものでもない、人生は自分のものだ、コントロールがきく宇宙兄弟やっぱ好き</a:t>
            </a:r>
          </a:p>
        </p:txBody>
      </p:sp>
      <p:pic>
        <p:nvPicPr>
          <p:cNvPr id="7" name="図 6"/>
          <p:cNvPicPr>
            <a:picLocks noChangeAspect="1"/>
          </p:cNvPicPr>
          <p:nvPr/>
        </p:nvPicPr>
        <p:blipFill>
          <a:blip r:embed="rId2"/>
          <a:stretch>
            <a:fillRect/>
          </a:stretch>
        </p:blipFill>
        <p:spPr>
          <a:xfrm>
            <a:off x="7010400" y="2832437"/>
            <a:ext cx="1206500" cy="280936"/>
          </a:xfrm>
          <a:prstGeom prst="rect">
            <a:avLst/>
          </a:prstGeom>
        </p:spPr>
      </p:pic>
      <p:sp>
        <p:nvSpPr>
          <p:cNvPr id="8" name="スライド番号プレースホルダー 7"/>
          <p:cNvSpPr>
            <a:spLocks noGrp="1"/>
          </p:cNvSpPr>
          <p:nvPr>
            <p:ph type="sldNum" sz="quarter" idx="12"/>
          </p:nvPr>
        </p:nvSpPr>
        <p:spPr/>
        <p:txBody>
          <a:bodyPr/>
          <a:lstStyle/>
          <a:p>
            <a:fld id="{7BDB4897-9E2B-AC43-956E-6ECBEBE7729C}" type="slidenum">
              <a:rPr kumimoji="1" lang="ja-JP" altLang="en-US" smtClean="0"/>
              <a:t>5</a:t>
            </a:fld>
            <a:endParaRPr kumimoji="1" lang="ja-JP" altLang="en-US"/>
          </a:p>
        </p:txBody>
      </p:sp>
    </p:spTree>
    <p:extLst>
      <p:ext uri="{BB962C8B-B14F-4D97-AF65-F5344CB8AC3E}">
        <p14:creationId xmlns:p14="http://schemas.microsoft.com/office/powerpoint/2010/main" val="20199622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星 32 39"/>
          <p:cNvSpPr/>
          <p:nvPr/>
        </p:nvSpPr>
        <p:spPr>
          <a:xfrm>
            <a:off x="6403567" y="873049"/>
            <a:ext cx="2512222" cy="960102"/>
          </a:xfrm>
          <a:prstGeom prst="star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349289" y="2550902"/>
            <a:ext cx="3501952" cy="523220"/>
          </a:xfrm>
          <a:prstGeom prst="rect">
            <a:avLst/>
          </a:prstGeom>
          <a:noFill/>
          <a:ln>
            <a:solidFill>
              <a:schemeClr val="accent1"/>
            </a:solidFill>
          </a:ln>
        </p:spPr>
        <p:txBody>
          <a:bodyPr wrap="square" rtlCol="0">
            <a:spAutoFit/>
          </a:bodyPr>
          <a:lstStyle/>
          <a:p>
            <a:r>
              <a:rPr lang="ja-JP" altLang="en-US" sz="1400" dirty="0" smtClean="0"/>
              <a:t>情報を重視しない企業</a:t>
            </a:r>
            <a:endParaRPr lang="en-US" altLang="ja-JP" sz="1400" dirty="0" smtClean="0"/>
          </a:p>
          <a:p>
            <a:r>
              <a:rPr lang="ja-JP" altLang="en-US" sz="1400" dirty="0" smtClean="0"/>
              <a:t>　</a:t>
            </a:r>
            <a:r>
              <a:rPr lang="en-US" altLang="ja-JP" sz="1400" dirty="0" smtClean="0"/>
              <a:t>→</a:t>
            </a:r>
            <a:r>
              <a:rPr lang="ja-JP" altLang="en-US" sz="1400" dirty="0" smtClean="0"/>
              <a:t>直ぐにアウトソーシング</a:t>
            </a:r>
            <a:endParaRPr lang="en-US" altLang="ja-JP" sz="1400" dirty="0" smtClean="0"/>
          </a:p>
        </p:txBody>
      </p:sp>
      <p:sp>
        <p:nvSpPr>
          <p:cNvPr id="13" name="テキスト ボックス 12"/>
          <p:cNvSpPr txBox="1"/>
          <p:nvPr/>
        </p:nvSpPr>
        <p:spPr>
          <a:xfrm>
            <a:off x="4068098" y="3157485"/>
            <a:ext cx="1783143" cy="738664"/>
          </a:xfrm>
          <a:prstGeom prst="rect">
            <a:avLst/>
          </a:prstGeom>
          <a:noFill/>
          <a:ln>
            <a:solidFill>
              <a:schemeClr val="accent1"/>
            </a:solidFill>
          </a:ln>
        </p:spPr>
        <p:txBody>
          <a:bodyPr wrap="square" rtlCol="0">
            <a:spAutoFit/>
          </a:bodyPr>
          <a:lstStyle/>
          <a:p>
            <a:r>
              <a:rPr lang="ja-JP" altLang="en-US" sz="1400" dirty="0" smtClean="0"/>
              <a:t>技術者</a:t>
            </a:r>
            <a:r>
              <a:rPr lang="en-US" altLang="en-US" sz="1400" dirty="0" smtClean="0"/>
              <a:t>い</a:t>
            </a:r>
            <a:r>
              <a:rPr lang="ja-JP" altLang="en-US" sz="1400" dirty="0" smtClean="0"/>
              <a:t>ない、勉強できない、動かない</a:t>
            </a:r>
            <a:endParaRPr lang="en-US" altLang="ja-JP" sz="1400" dirty="0" smtClean="0"/>
          </a:p>
          <a:p>
            <a:r>
              <a:rPr lang="ja-JP" altLang="en-US" sz="1400" dirty="0" smtClean="0"/>
              <a:t>結局アウトソーシング</a:t>
            </a:r>
            <a:endParaRPr lang="en-US" altLang="ja-JP" sz="1400" dirty="0" smtClean="0"/>
          </a:p>
        </p:txBody>
      </p:sp>
      <p:sp>
        <p:nvSpPr>
          <p:cNvPr id="15" name="テキスト ボックス 14"/>
          <p:cNvSpPr txBox="1"/>
          <p:nvPr/>
        </p:nvSpPr>
        <p:spPr>
          <a:xfrm>
            <a:off x="2349288" y="1941231"/>
            <a:ext cx="2746191" cy="523220"/>
          </a:xfrm>
          <a:prstGeom prst="rect">
            <a:avLst/>
          </a:prstGeom>
          <a:noFill/>
          <a:ln>
            <a:solidFill>
              <a:schemeClr val="accent1"/>
            </a:solidFill>
          </a:ln>
        </p:spPr>
        <p:txBody>
          <a:bodyPr wrap="square" rtlCol="0">
            <a:spAutoFit/>
          </a:bodyPr>
          <a:lstStyle/>
          <a:p>
            <a:r>
              <a:rPr lang="ja-JP" altLang="en-US" sz="1400" dirty="0" smtClean="0"/>
              <a:t>今後数十年は、情報システムを中心としてビジネス界は動いていく。</a:t>
            </a:r>
            <a:endParaRPr lang="en-US" altLang="ja-JP" sz="1400" dirty="0" smtClean="0"/>
          </a:p>
        </p:txBody>
      </p:sp>
      <p:sp>
        <p:nvSpPr>
          <p:cNvPr id="16" name="テキスト ボックス 15"/>
          <p:cNvSpPr txBox="1"/>
          <p:nvPr/>
        </p:nvSpPr>
        <p:spPr>
          <a:xfrm>
            <a:off x="5163040" y="873049"/>
            <a:ext cx="925031" cy="1600438"/>
          </a:xfrm>
          <a:prstGeom prst="rect">
            <a:avLst/>
          </a:prstGeom>
          <a:noFill/>
          <a:ln>
            <a:solidFill>
              <a:schemeClr val="accent1"/>
            </a:solidFill>
          </a:ln>
        </p:spPr>
        <p:txBody>
          <a:bodyPr wrap="square" rtlCol="0">
            <a:spAutoFit/>
          </a:bodyPr>
          <a:lstStyle/>
          <a:p>
            <a:r>
              <a:rPr lang="en-US" altLang="ja-JP" sz="1400" dirty="0" smtClean="0"/>
              <a:t>Google</a:t>
            </a:r>
            <a:r>
              <a:rPr lang="ja-JP" altLang="en-US" sz="1400" dirty="0" smtClean="0"/>
              <a:t>をはじめとした新興企業は全て米国</a:t>
            </a:r>
            <a:endParaRPr lang="en-US" altLang="ja-JP" sz="1400" dirty="0" smtClean="0"/>
          </a:p>
          <a:p>
            <a:endParaRPr lang="en-US" altLang="ja-JP" sz="1400" dirty="0" smtClean="0"/>
          </a:p>
          <a:p>
            <a:endParaRPr lang="en-US" altLang="ja-JP" sz="1400" dirty="0" smtClean="0"/>
          </a:p>
        </p:txBody>
      </p:sp>
      <p:sp>
        <p:nvSpPr>
          <p:cNvPr id="18" name="爆発 1 17"/>
          <p:cNvSpPr/>
          <p:nvPr/>
        </p:nvSpPr>
        <p:spPr>
          <a:xfrm>
            <a:off x="206354" y="940599"/>
            <a:ext cx="2047666" cy="923330"/>
          </a:xfrm>
          <a:prstGeom prst="irregularSeal1">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rgbClr val="FF0000"/>
                </a:solidFill>
              </a:rPr>
              <a:t>情報爆発</a:t>
            </a:r>
            <a:endParaRPr kumimoji="1" lang="ja-JP" altLang="en-US" dirty="0">
              <a:solidFill>
                <a:srgbClr val="FF0000"/>
              </a:solidFill>
            </a:endParaRPr>
          </a:p>
        </p:txBody>
      </p:sp>
      <p:sp>
        <p:nvSpPr>
          <p:cNvPr id="19" name="テキスト ボックス 18"/>
          <p:cNvSpPr txBox="1"/>
          <p:nvPr/>
        </p:nvSpPr>
        <p:spPr>
          <a:xfrm>
            <a:off x="2349289" y="879044"/>
            <a:ext cx="2746191" cy="954107"/>
          </a:xfrm>
          <a:prstGeom prst="rect">
            <a:avLst/>
          </a:prstGeom>
          <a:noFill/>
          <a:ln>
            <a:solidFill>
              <a:schemeClr val="accent1"/>
            </a:solidFill>
          </a:ln>
        </p:spPr>
        <p:txBody>
          <a:bodyPr wrap="square" rtlCol="0">
            <a:spAutoFit/>
          </a:bodyPr>
          <a:lstStyle/>
          <a:p>
            <a:r>
              <a:rPr lang="ja-JP" altLang="en-US" sz="1400" dirty="0" smtClean="0"/>
              <a:t>・爆発的に巨大化する</a:t>
            </a:r>
            <a:r>
              <a:rPr lang="en-US" altLang="ja-JP" sz="1400" dirty="0" smtClean="0"/>
              <a:t>Web</a:t>
            </a:r>
            <a:r>
              <a:rPr lang="ja-JP" altLang="en-US" sz="1400" dirty="0" smtClean="0"/>
              <a:t>データの利用価値は非常に大きい。</a:t>
            </a:r>
            <a:endParaRPr lang="en-US" altLang="ja-JP" sz="1400" dirty="0" smtClean="0"/>
          </a:p>
          <a:p>
            <a:r>
              <a:rPr lang="ja-JP" altLang="en-US" sz="1400" dirty="0" smtClean="0"/>
              <a:t>・次は、皆が企業の業務データを狙っている。</a:t>
            </a:r>
            <a:endParaRPr lang="en-US" altLang="ja-JP" sz="1400" dirty="0" smtClean="0"/>
          </a:p>
        </p:txBody>
      </p:sp>
      <p:sp>
        <p:nvSpPr>
          <p:cNvPr id="20" name="爆発 1 19"/>
          <p:cNvSpPr/>
          <p:nvPr/>
        </p:nvSpPr>
        <p:spPr>
          <a:xfrm>
            <a:off x="206354" y="2680432"/>
            <a:ext cx="2150845" cy="1082357"/>
          </a:xfrm>
          <a:prstGeom prst="irregularSeal1">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lIns="0" tIns="0" rtlCol="0" anchor="ctr"/>
          <a:lstStyle/>
          <a:p>
            <a:pPr algn="ctr"/>
            <a:r>
              <a:rPr kumimoji="1" lang="ja-JP" altLang="en-US" dirty="0" smtClean="0">
                <a:solidFill>
                  <a:srgbClr val="FF0000"/>
                </a:solidFill>
              </a:rPr>
              <a:t>硬直化する企業の情報システム</a:t>
            </a:r>
            <a:endParaRPr kumimoji="1" lang="ja-JP" altLang="en-US" dirty="0">
              <a:solidFill>
                <a:srgbClr val="FF0000"/>
              </a:solidFill>
            </a:endParaRPr>
          </a:p>
        </p:txBody>
      </p:sp>
      <p:sp>
        <p:nvSpPr>
          <p:cNvPr id="22" name="テキスト ボックス 21"/>
          <p:cNvSpPr txBox="1"/>
          <p:nvPr/>
        </p:nvSpPr>
        <p:spPr>
          <a:xfrm>
            <a:off x="2354608" y="3153482"/>
            <a:ext cx="1597472" cy="523220"/>
          </a:xfrm>
          <a:prstGeom prst="rect">
            <a:avLst/>
          </a:prstGeom>
          <a:noFill/>
          <a:ln>
            <a:solidFill>
              <a:schemeClr val="accent1"/>
            </a:solidFill>
          </a:ln>
        </p:spPr>
        <p:txBody>
          <a:bodyPr wrap="square" rtlCol="0">
            <a:spAutoFit/>
          </a:bodyPr>
          <a:lstStyle/>
          <a:p>
            <a:r>
              <a:rPr lang="ja-JP" altLang="en-US" sz="1400" dirty="0" smtClean="0"/>
              <a:t>情報重視するなら</a:t>
            </a:r>
            <a:endParaRPr lang="en-US" altLang="ja-JP" sz="1400" dirty="0" smtClean="0"/>
          </a:p>
          <a:p>
            <a:r>
              <a:rPr lang="ja-JP" altLang="en-US" sz="1400" dirty="0" smtClean="0"/>
              <a:t>　</a:t>
            </a:r>
            <a:r>
              <a:rPr lang="en-US" altLang="ja-JP" sz="1400" dirty="0" smtClean="0"/>
              <a:t>→</a:t>
            </a:r>
            <a:r>
              <a:rPr lang="ja-JP" altLang="en-US" sz="1400" dirty="0" smtClean="0"/>
              <a:t>内製化すべし</a:t>
            </a:r>
            <a:endParaRPr lang="en-US" altLang="ja-JP" sz="1400" dirty="0" smtClean="0"/>
          </a:p>
        </p:txBody>
      </p:sp>
      <p:sp>
        <p:nvSpPr>
          <p:cNvPr id="25" name="星 32 24"/>
          <p:cNvSpPr/>
          <p:nvPr/>
        </p:nvSpPr>
        <p:spPr>
          <a:xfrm>
            <a:off x="6557714" y="1833151"/>
            <a:ext cx="2380778" cy="1042437"/>
          </a:xfrm>
          <a:prstGeom prst="star32">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ltLang="ja-JP" sz="1400" dirty="0" smtClean="0">
              <a:solidFill>
                <a:schemeClr val="tx1"/>
              </a:solidFill>
            </a:endParaRPr>
          </a:p>
        </p:txBody>
      </p:sp>
      <p:sp>
        <p:nvSpPr>
          <p:cNvPr id="26" name="右中かっこ 25"/>
          <p:cNvSpPr/>
          <p:nvPr/>
        </p:nvSpPr>
        <p:spPr>
          <a:xfrm>
            <a:off x="6143306" y="873050"/>
            <a:ext cx="303968" cy="3023100"/>
          </a:xfrm>
          <a:prstGeom prst="rightBrace">
            <a:avLst>
              <a:gd name="adj1" fmla="val 65611"/>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7" name="テキスト ボックス 26"/>
          <p:cNvSpPr txBox="1"/>
          <p:nvPr/>
        </p:nvSpPr>
        <p:spPr>
          <a:xfrm>
            <a:off x="6403567" y="3031892"/>
            <a:ext cx="2666369" cy="523220"/>
          </a:xfrm>
          <a:prstGeom prst="rect">
            <a:avLst/>
          </a:prstGeom>
          <a:noFill/>
        </p:spPr>
        <p:txBody>
          <a:bodyPr wrap="square" rtlCol="0">
            <a:spAutoFit/>
          </a:bodyPr>
          <a:lstStyle/>
          <a:p>
            <a:r>
              <a:rPr lang="ja-JP" altLang="en-US" sz="1400" dirty="0" smtClean="0"/>
              <a:t>国が違えど、それでシステム動くんやったらいいんじゃない？</a:t>
            </a:r>
            <a:endParaRPr lang="en-US" altLang="ja-JP" sz="1400" dirty="0" smtClean="0"/>
          </a:p>
        </p:txBody>
      </p:sp>
      <p:sp>
        <p:nvSpPr>
          <p:cNvPr id="28" name="テキスト ボックス 27"/>
          <p:cNvSpPr txBox="1"/>
          <p:nvPr/>
        </p:nvSpPr>
        <p:spPr>
          <a:xfrm>
            <a:off x="7039386" y="3486082"/>
            <a:ext cx="1214959" cy="369332"/>
          </a:xfrm>
          <a:prstGeom prst="rect">
            <a:avLst/>
          </a:prstGeom>
          <a:noFill/>
        </p:spPr>
        <p:txBody>
          <a:bodyPr wrap="none" rtlCol="0">
            <a:spAutoFit/>
          </a:bodyPr>
          <a:lstStyle/>
          <a:p>
            <a:r>
              <a:rPr kumimoji="1" lang="ja-JP" altLang="en-US" dirty="0" smtClean="0"/>
              <a:t>是</a:t>
            </a:r>
            <a:r>
              <a:rPr lang="ja-JP" altLang="en-US" dirty="0" smtClean="0"/>
              <a:t>か</a:t>
            </a:r>
            <a:r>
              <a:rPr kumimoji="1" lang="ja-JP" altLang="en-US" dirty="0" smtClean="0"/>
              <a:t>非か</a:t>
            </a:r>
            <a:r>
              <a:rPr kumimoji="1" lang="en-US" altLang="ja-JP" dirty="0" smtClean="0"/>
              <a:t>?</a:t>
            </a:r>
            <a:endParaRPr kumimoji="1" lang="ja-JP" altLang="en-US" dirty="0"/>
          </a:p>
        </p:txBody>
      </p:sp>
      <p:sp>
        <p:nvSpPr>
          <p:cNvPr id="29" name="テキスト ボックス 28"/>
          <p:cNvSpPr txBox="1"/>
          <p:nvPr/>
        </p:nvSpPr>
        <p:spPr>
          <a:xfrm>
            <a:off x="784161" y="4269151"/>
            <a:ext cx="7876102" cy="1846659"/>
          </a:xfrm>
          <a:prstGeom prst="rect">
            <a:avLst/>
          </a:prstGeom>
          <a:noFill/>
          <a:ln>
            <a:solidFill>
              <a:schemeClr val="accent1"/>
            </a:solidFill>
          </a:ln>
        </p:spPr>
        <p:txBody>
          <a:bodyPr wrap="square" rtlCol="0">
            <a:spAutoFit/>
          </a:bodyPr>
          <a:lstStyle/>
          <a:p>
            <a:r>
              <a:rPr lang="ja-JP" altLang="en-US" sz="2800" dirty="0" smtClean="0"/>
              <a:t>情報インフラを他国に牛耳られることの危うさ。</a:t>
            </a:r>
            <a:endParaRPr lang="en-US" altLang="ja-JP" sz="2800" dirty="0" smtClean="0"/>
          </a:p>
          <a:p>
            <a:r>
              <a:rPr lang="en-US" altLang="ja-JP" sz="2400" dirty="0" smtClean="0"/>
              <a:t>1) </a:t>
            </a:r>
            <a:r>
              <a:rPr lang="ja-JP" altLang="en-US" sz="2400" dirty="0" smtClean="0"/>
              <a:t>技術者が育たない</a:t>
            </a:r>
            <a:endParaRPr lang="en-US" altLang="ja-JP" sz="2400" dirty="0" smtClean="0"/>
          </a:p>
          <a:p>
            <a:r>
              <a:rPr lang="en-US" altLang="ja-JP" sz="2000" dirty="0" smtClean="0"/>
              <a:t>	→</a:t>
            </a:r>
            <a:r>
              <a:rPr lang="ja-JP" altLang="en-US" sz="2000" dirty="0" smtClean="0"/>
              <a:t>飛行機の製造を禁止された戦後日本を考えば明らか。</a:t>
            </a:r>
            <a:endParaRPr lang="en-US" altLang="ja-JP" sz="2000" dirty="0" smtClean="0"/>
          </a:p>
          <a:p>
            <a:r>
              <a:rPr lang="en-US" altLang="ja-JP" sz="2400" dirty="0" smtClean="0"/>
              <a:t>2) </a:t>
            </a:r>
            <a:r>
              <a:rPr lang="ja-JP" altLang="en-US" sz="2400" dirty="0" smtClean="0"/>
              <a:t>他人のふんどしで相撲を取らなければならないことの不利</a:t>
            </a:r>
            <a:endParaRPr lang="en-US" altLang="ja-JP" sz="2400" dirty="0" smtClean="0"/>
          </a:p>
          <a:p>
            <a:r>
              <a:rPr lang="en-US" altLang="ja-JP" dirty="0" smtClean="0"/>
              <a:t>	→</a:t>
            </a:r>
            <a:r>
              <a:rPr lang="ja-JP" altLang="en-US" dirty="0" smtClean="0"/>
              <a:t>それに気づいていない人が多いことがより深刻。</a:t>
            </a:r>
            <a:endParaRPr lang="en-US" altLang="ja-JP" dirty="0" smtClean="0"/>
          </a:p>
        </p:txBody>
      </p:sp>
      <p:sp>
        <p:nvSpPr>
          <p:cNvPr id="35" name="タイトル 1"/>
          <p:cNvSpPr>
            <a:spLocks noGrp="1"/>
          </p:cNvSpPr>
          <p:nvPr>
            <p:ph type="title"/>
          </p:nvPr>
        </p:nvSpPr>
        <p:spPr>
          <a:xfrm>
            <a:off x="457200" y="153048"/>
            <a:ext cx="8229600" cy="549470"/>
          </a:xfrm>
        </p:spPr>
        <p:txBody>
          <a:bodyPr>
            <a:normAutofit fontScale="90000"/>
          </a:bodyPr>
          <a:lstStyle/>
          <a:p>
            <a:r>
              <a:rPr lang="ja-JP" altLang="en-US" dirty="0" smtClean="0"/>
              <a:t>このままで良いのか？</a:t>
            </a:r>
            <a:endParaRPr lang="ja-JP" altLang="en-US" dirty="0"/>
          </a:p>
        </p:txBody>
      </p:sp>
      <p:sp>
        <p:nvSpPr>
          <p:cNvPr id="36" name="テキスト ボックス 35"/>
          <p:cNvSpPr txBox="1"/>
          <p:nvPr/>
        </p:nvSpPr>
        <p:spPr>
          <a:xfrm>
            <a:off x="829048" y="6259591"/>
            <a:ext cx="7831215" cy="369332"/>
          </a:xfrm>
          <a:prstGeom prst="rect">
            <a:avLst/>
          </a:prstGeom>
          <a:noFill/>
        </p:spPr>
        <p:txBody>
          <a:bodyPr wrap="none" rtlCol="0">
            <a:spAutoFit/>
          </a:bodyPr>
          <a:lstStyle/>
          <a:p>
            <a:r>
              <a:rPr kumimoji="1" lang="ja-JP" altLang="en-US" dirty="0" smtClean="0"/>
              <a:t>近視眼的な対応では、国というレベルにおいて今後</a:t>
            </a:r>
            <a:r>
              <a:rPr kumimoji="1" lang="en-US" altLang="ja-JP" dirty="0" smtClean="0"/>
              <a:t>100</a:t>
            </a:r>
            <a:r>
              <a:rPr kumimoji="1" lang="ja-JP" altLang="en-US" dirty="0" smtClean="0"/>
              <a:t>年で莫大な損失を被る。</a:t>
            </a:r>
            <a:endParaRPr kumimoji="1" lang="ja-JP" altLang="en-US" dirty="0"/>
          </a:p>
        </p:txBody>
      </p:sp>
      <p:sp>
        <p:nvSpPr>
          <p:cNvPr id="37" name="テキスト ボックス 36"/>
          <p:cNvSpPr txBox="1"/>
          <p:nvPr/>
        </p:nvSpPr>
        <p:spPr>
          <a:xfrm>
            <a:off x="6419664" y="1025683"/>
            <a:ext cx="2702382" cy="523220"/>
          </a:xfrm>
          <a:prstGeom prst="rect">
            <a:avLst/>
          </a:prstGeom>
          <a:noFill/>
        </p:spPr>
        <p:txBody>
          <a:bodyPr wrap="none" rtlCol="0">
            <a:spAutoFit/>
          </a:bodyPr>
          <a:lstStyle/>
          <a:p>
            <a:r>
              <a:rPr kumimoji="1" lang="ja-JP" altLang="en-US" sz="1400" dirty="0" smtClean="0"/>
              <a:t>高い</a:t>
            </a:r>
            <a:r>
              <a:rPr lang="ja-JP" altLang="en-US" sz="1400" dirty="0" smtClean="0"/>
              <a:t>システム開発費</a:t>
            </a:r>
            <a:r>
              <a:rPr lang="en-US" altLang="ja-JP" sz="1400" dirty="0" smtClean="0"/>
              <a:t>/</a:t>
            </a:r>
            <a:r>
              <a:rPr kumimoji="1" lang="ja-JP" altLang="en-US" sz="1400" dirty="0" smtClean="0"/>
              <a:t>出店料</a:t>
            </a:r>
            <a:endParaRPr kumimoji="1" lang="en-US" altLang="ja-JP" sz="1400" dirty="0" smtClean="0"/>
          </a:p>
          <a:p>
            <a:r>
              <a:rPr lang="ja-JP" altLang="en-US" sz="1400" dirty="0" smtClean="0"/>
              <a:t>情報を持っている側が儲からない</a:t>
            </a:r>
            <a:endParaRPr lang="en-US" altLang="ja-JP" sz="1400" dirty="0" smtClean="0"/>
          </a:p>
        </p:txBody>
      </p:sp>
      <p:sp>
        <p:nvSpPr>
          <p:cNvPr id="41" name="正方形/長方形 40"/>
          <p:cNvSpPr/>
          <p:nvPr/>
        </p:nvSpPr>
        <p:spPr>
          <a:xfrm>
            <a:off x="6557714" y="2141285"/>
            <a:ext cx="2380778" cy="523220"/>
          </a:xfrm>
          <a:prstGeom prst="rect">
            <a:avLst/>
          </a:prstGeom>
        </p:spPr>
        <p:txBody>
          <a:bodyPr wrap="square">
            <a:spAutoFit/>
          </a:bodyPr>
          <a:lstStyle/>
          <a:p>
            <a:pPr algn="ctr"/>
            <a:r>
              <a:rPr lang="ja-JP" altLang="en-US" sz="1400" dirty="0" smtClean="0"/>
              <a:t>日本のデータがことごとく外資に吸い取られていく</a:t>
            </a:r>
            <a:endParaRPr lang="en-US" altLang="ja-JP" sz="1400" dirty="0" smtClean="0"/>
          </a:p>
        </p:txBody>
      </p:sp>
      <p:sp>
        <p:nvSpPr>
          <p:cNvPr id="2" name="スライド番号プレースホルダー 1"/>
          <p:cNvSpPr>
            <a:spLocks noGrp="1"/>
          </p:cNvSpPr>
          <p:nvPr>
            <p:ph type="sldNum" sz="quarter" idx="12"/>
          </p:nvPr>
        </p:nvSpPr>
        <p:spPr/>
        <p:txBody>
          <a:bodyPr/>
          <a:lstStyle/>
          <a:p>
            <a:fld id="{7BDB4897-9E2B-AC43-956E-6ECBEBE7729C}" type="slidenum">
              <a:rPr kumimoji="1" lang="ja-JP" altLang="en-US" smtClean="0"/>
              <a:t>50</a:t>
            </a:fld>
            <a:endParaRPr kumimoji="1" lang="ja-JP" altLang="en-US"/>
          </a:p>
        </p:txBody>
      </p:sp>
    </p:spTree>
    <p:extLst>
      <p:ext uri="{BB962C8B-B14F-4D97-AF65-F5344CB8AC3E}">
        <p14:creationId xmlns:p14="http://schemas.microsoft.com/office/powerpoint/2010/main" val="71484689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Rectangle 1"/>
          <p:cNvSpPr>
            <a:spLocks/>
          </p:cNvSpPr>
          <p:nvPr/>
        </p:nvSpPr>
        <p:spPr bwMode="auto">
          <a:xfrm>
            <a:off x="2642704" y="1341462"/>
            <a:ext cx="4215296" cy="580430"/>
          </a:xfrm>
          <a:prstGeom prst="rect">
            <a:avLst/>
          </a:prstGeom>
          <a:noFill/>
          <a:ln w="12700">
            <a:noFill/>
            <a:miter lim="800000"/>
            <a:headEnd/>
            <a:tailEnd/>
          </a:ln>
        </p:spPr>
        <p:txBody>
          <a:bodyPr lIns="0" tIns="0" rIns="0" bIns="0">
            <a:prstTxWarp prst="textNoShape">
              <a:avLst/>
            </a:prstTxWarp>
          </a:bodyPr>
          <a:lstStyle/>
          <a:p>
            <a:r>
              <a:rPr lang="ja-JP" altLang="en-US" sz="3200" dirty="0" smtClean="0">
                <a:solidFill>
                  <a:schemeClr val="tx1"/>
                </a:solidFill>
                <a:latin typeface="+mj-ea"/>
                <a:ea typeface="+mj-ea"/>
                <a:cs typeface="ヒラギノ角ゴ ProN W3" pitchFamily="-112" charset="-128"/>
                <a:sym typeface="Calibri" pitchFamily="-112" charset="0"/>
              </a:rPr>
              <a:t>何を目指せばよいか？</a:t>
            </a:r>
            <a:endParaRPr lang="ja-JP" altLang="en-US" sz="3200" dirty="0">
              <a:solidFill>
                <a:schemeClr val="tx1"/>
              </a:solidFill>
              <a:latin typeface="+mj-ea"/>
              <a:ea typeface="+mj-ea"/>
              <a:cs typeface="ヒラギノ角ゴ ProN W3" pitchFamily="-112" charset="-128"/>
              <a:sym typeface="Calibri" pitchFamily="-112" charset="0"/>
            </a:endParaRPr>
          </a:p>
        </p:txBody>
      </p:sp>
      <p:sp>
        <p:nvSpPr>
          <p:cNvPr id="2" name="正方形/長方形 1"/>
          <p:cNvSpPr/>
          <p:nvPr/>
        </p:nvSpPr>
        <p:spPr>
          <a:xfrm>
            <a:off x="341908" y="2505670"/>
            <a:ext cx="8661666" cy="1200329"/>
          </a:xfrm>
          <a:prstGeom prst="rect">
            <a:avLst/>
          </a:prstGeom>
        </p:spPr>
        <p:txBody>
          <a:bodyPr wrap="square">
            <a:spAutoFit/>
          </a:bodyPr>
          <a:lstStyle/>
          <a:p>
            <a:pPr algn="ctr"/>
            <a:r>
              <a:rPr lang="ja-JP" altLang="en-US" sz="3600" dirty="0"/>
              <a:t>システムと現場の距離を限りなく小さくする。</a:t>
            </a:r>
            <a:endParaRPr lang="en-US" altLang="ja-JP" sz="3600" dirty="0"/>
          </a:p>
          <a:p>
            <a:pPr algn="ctr"/>
            <a:r>
              <a:rPr lang="ja-JP" altLang="en-US" sz="3600" dirty="0"/>
              <a:t>理想は現場がシステムを作る。</a:t>
            </a:r>
            <a:endParaRPr lang="ja-JP" altLang="en-US" sz="3600" dirty="0"/>
          </a:p>
        </p:txBody>
      </p:sp>
      <p:sp>
        <p:nvSpPr>
          <p:cNvPr id="3" name="正方形/長方形 2"/>
          <p:cNvSpPr/>
          <p:nvPr/>
        </p:nvSpPr>
        <p:spPr>
          <a:xfrm>
            <a:off x="2642704" y="4985788"/>
            <a:ext cx="4572000" cy="646331"/>
          </a:xfrm>
          <a:prstGeom prst="rect">
            <a:avLst/>
          </a:prstGeom>
        </p:spPr>
        <p:txBody>
          <a:bodyPr>
            <a:spAutoFit/>
          </a:bodyPr>
          <a:lstStyle/>
          <a:p>
            <a:r>
              <a:rPr lang="ja-JP" altLang="en-US" dirty="0"/>
              <a:t>抽象的だが、日本が目指すべき（目指せる）情報システムのあり方はここしかない</a:t>
            </a:r>
            <a:r>
              <a:rPr lang="en-US" altLang="ja-JP" dirty="0"/>
              <a:t>!!</a:t>
            </a:r>
          </a:p>
        </p:txBody>
      </p:sp>
      <p:sp>
        <p:nvSpPr>
          <p:cNvPr id="5" name="スライド番号プレースホルダー 4"/>
          <p:cNvSpPr>
            <a:spLocks noGrp="1"/>
          </p:cNvSpPr>
          <p:nvPr>
            <p:ph type="sldNum" sz="quarter" idx="12"/>
          </p:nvPr>
        </p:nvSpPr>
        <p:spPr/>
        <p:txBody>
          <a:bodyPr/>
          <a:lstStyle/>
          <a:p>
            <a:fld id="{7BDB4897-9E2B-AC43-956E-6ECBEBE7729C}" type="slidenum">
              <a:rPr kumimoji="1" lang="ja-JP" altLang="en-US" smtClean="0"/>
              <a:t>51</a:t>
            </a:fld>
            <a:endParaRPr kumimoji="1" lang="ja-JP" altLang="en-US"/>
          </a:p>
        </p:txBody>
      </p:sp>
    </p:spTree>
    <p:extLst>
      <p:ext uri="{BB962C8B-B14F-4D97-AF65-F5344CB8AC3E}">
        <p14:creationId xmlns:p14="http://schemas.microsoft.com/office/powerpoint/2010/main" val="13082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現場から見れば何が重要か？</a:t>
            </a:r>
            <a:endParaRPr lang="en-US" altLang="ja-JP" dirty="0"/>
          </a:p>
        </p:txBody>
      </p:sp>
      <p:sp>
        <p:nvSpPr>
          <p:cNvPr id="3" name="コンテンツ プレースホルダー 2"/>
          <p:cNvSpPr>
            <a:spLocks noGrp="1"/>
          </p:cNvSpPr>
          <p:nvPr>
            <p:ph idx="1"/>
          </p:nvPr>
        </p:nvSpPr>
        <p:spPr/>
        <p:txBody>
          <a:bodyPr>
            <a:normAutofit lnSpcReduction="10000"/>
          </a:bodyPr>
          <a:lstStyle/>
          <a:p>
            <a:r>
              <a:rPr lang="ja-JP" altLang="en-US" dirty="0"/>
              <a:t>情報感度を高めること</a:t>
            </a:r>
            <a:endParaRPr lang="en-US" altLang="ja-JP" dirty="0"/>
          </a:p>
          <a:p>
            <a:pPr lvl="1"/>
            <a:r>
              <a:rPr lang="ja-JP" altLang="en-US" dirty="0"/>
              <a:t>まずはカウントしましょう</a:t>
            </a:r>
            <a:endParaRPr lang="en-US" altLang="ja-JP" dirty="0"/>
          </a:p>
          <a:p>
            <a:r>
              <a:rPr lang="ja-JP" altLang="en-US" dirty="0" smtClean="0"/>
              <a:t>「</a:t>
            </a:r>
            <a:r>
              <a:rPr lang="ja-JP" altLang="en-US" dirty="0"/>
              <a:t>情報」で儲けること</a:t>
            </a:r>
            <a:endParaRPr lang="en-US" altLang="ja-JP" dirty="0"/>
          </a:p>
          <a:p>
            <a:pPr lvl="1"/>
            <a:r>
              <a:rPr lang="ja-JP" altLang="en-US" dirty="0" smtClean="0"/>
              <a:t>システムのための情報ではダメ</a:t>
            </a:r>
            <a:endParaRPr lang="en-US" altLang="ja-JP" dirty="0" smtClean="0"/>
          </a:p>
          <a:p>
            <a:pPr lvl="1"/>
            <a:r>
              <a:rPr lang="ja-JP" altLang="en-US" dirty="0" smtClean="0"/>
              <a:t>社内で成功事例が出てくると放っておいても情報感度は高まっていく</a:t>
            </a:r>
            <a:endParaRPr lang="en-US" altLang="ja-JP" dirty="0" smtClean="0"/>
          </a:p>
          <a:p>
            <a:r>
              <a:rPr kumimoji="1" lang="ja-JP" altLang="en-US" dirty="0" smtClean="0"/>
              <a:t>直ぐに変更できるシステム</a:t>
            </a:r>
            <a:endParaRPr kumimoji="1" lang="en-US" altLang="ja-JP" dirty="0" smtClean="0"/>
          </a:p>
          <a:p>
            <a:pPr lvl="1"/>
            <a:r>
              <a:rPr lang="ja-JP" altLang="en-US" dirty="0" smtClean="0"/>
              <a:t>完全でなくてもいいから直ぐに使えるツール</a:t>
            </a:r>
            <a:endParaRPr lang="en-US" altLang="ja-JP" dirty="0" smtClean="0"/>
          </a:p>
          <a:p>
            <a:pPr lvl="1"/>
            <a:r>
              <a:rPr lang="ja-JP" altLang="en-US" dirty="0" smtClean="0"/>
              <a:t>データがないことに気づく</a:t>
            </a:r>
            <a:endParaRPr lang="en-US" altLang="ja-JP" dirty="0" smtClean="0"/>
          </a:p>
        </p:txBody>
      </p:sp>
      <p:sp>
        <p:nvSpPr>
          <p:cNvPr id="4" name="スライド番号プレースホルダー 3"/>
          <p:cNvSpPr>
            <a:spLocks noGrp="1"/>
          </p:cNvSpPr>
          <p:nvPr>
            <p:ph type="sldNum" sz="quarter" idx="12"/>
          </p:nvPr>
        </p:nvSpPr>
        <p:spPr/>
        <p:txBody>
          <a:bodyPr/>
          <a:lstStyle/>
          <a:p>
            <a:fld id="{7BDB4897-9E2B-AC43-956E-6ECBEBE7729C}" type="slidenum">
              <a:rPr kumimoji="1" lang="ja-JP" altLang="en-US" smtClean="0"/>
              <a:t>52</a:t>
            </a:fld>
            <a:endParaRPr kumimoji="1" lang="ja-JP" altLang="en-US"/>
          </a:p>
        </p:txBody>
      </p:sp>
    </p:spTree>
    <p:extLst>
      <p:ext uri="{BB962C8B-B14F-4D97-AF65-F5344CB8AC3E}">
        <p14:creationId xmlns:p14="http://schemas.microsoft.com/office/powerpoint/2010/main" val="32554002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我々は何をしなければならないか？</a:t>
            </a:r>
            <a:endParaRPr kumimoji="1" lang="ja-JP" altLang="en-US" dirty="0"/>
          </a:p>
        </p:txBody>
      </p:sp>
      <p:sp>
        <p:nvSpPr>
          <p:cNvPr id="3" name="コンテンツ プレースホルダー 2"/>
          <p:cNvSpPr>
            <a:spLocks noGrp="1"/>
          </p:cNvSpPr>
          <p:nvPr>
            <p:ph idx="1"/>
          </p:nvPr>
        </p:nvSpPr>
        <p:spPr>
          <a:xfrm>
            <a:off x="457200" y="1636508"/>
            <a:ext cx="8229600" cy="4525963"/>
          </a:xfrm>
        </p:spPr>
        <p:txBody>
          <a:bodyPr>
            <a:normAutofit lnSpcReduction="10000"/>
          </a:bodyPr>
          <a:lstStyle/>
          <a:p>
            <a:r>
              <a:rPr kumimoji="1" lang="ja-JP" altLang="en-US" dirty="0" smtClean="0"/>
              <a:t>教育：現場の</a:t>
            </a:r>
            <a:r>
              <a:rPr kumimoji="1" lang="ja-JP" altLang="en-US" dirty="0" smtClean="0"/>
              <a:t>人</a:t>
            </a:r>
            <a:r>
              <a:rPr kumimoji="1" lang="ja-JP" altLang="en-US" dirty="0" smtClean="0"/>
              <a:t>が本当に使える情報リテラシカリキュラムの提供</a:t>
            </a:r>
            <a:endParaRPr kumimoji="1" lang="en-US" altLang="ja-JP" dirty="0" smtClean="0"/>
          </a:p>
          <a:p>
            <a:r>
              <a:rPr lang="ja-JP" altLang="en-US" dirty="0" smtClean="0"/>
              <a:t>学の成果をより効率的に産業界に還元する</a:t>
            </a:r>
            <a:r>
              <a:rPr lang="ja-JP" altLang="en-US" dirty="0" smtClean="0"/>
              <a:t>仕組み</a:t>
            </a:r>
            <a:endParaRPr kumimoji="1" lang="en-US" altLang="ja-JP" dirty="0" smtClean="0"/>
          </a:p>
          <a:p>
            <a:pPr lvl="2"/>
            <a:r>
              <a:rPr kumimoji="1" lang="ja-JP" altLang="en-US" dirty="0" smtClean="0"/>
              <a:t>研究者</a:t>
            </a:r>
            <a:r>
              <a:rPr kumimoji="1" lang="ja-JP" altLang="en-US" dirty="0" smtClean="0"/>
              <a:t>ツールが山のように埋もれて</a:t>
            </a:r>
            <a:r>
              <a:rPr kumimoji="1" lang="ja-JP" altLang="en-US" dirty="0" smtClean="0"/>
              <a:t>いる</a:t>
            </a:r>
            <a:endParaRPr kumimoji="1" lang="en-US" altLang="ja-JP" dirty="0" smtClean="0"/>
          </a:p>
          <a:p>
            <a:pPr lvl="3"/>
            <a:r>
              <a:rPr lang="ja-JP" altLang="en-US" dirty="0" smtClean="0"/>
              <a:t>仕組みの不備。かろうじて人的交流による伝播</a:t>
            </a:r>
            <a:endParaRPr kumimoji="1" lang="en-US" altLang="ja-JP" dirty="0" smtClean="0"/>
          </a:p>
          <a:p>
            <a:pPr lvl="2"/>
            <a:r>
              <a:rPr lang="ja-JP" altLang="en-US" dirty="0" smtClean="0"/>
              <a:t>研究者間の垣根</a:t>
            </a:r>
            <a:endParaRPr lang="en-US" altLang="ja-JP" dirty="0" smtClean="0"/>
          </a:p>
          <a:p>
            <a:pPr lvl="3"/>
            <a:r>
              <a:rPr lang="ja-JP" altLang="en-US" dirty="0" smtClean="0"/>
              <a:t>工学とビジネスの研究者の連携不足</a:t>
            </a:r>
            <a:endParaRPr lang="en-US" altLang="ja-JP" dirty="0" smtClean="0"/>
          </a:p>
          <a:p>
            <a:pPr lvl="2"/>
            <a:r>
              <a:rPr lang="ja-JP" altLang="en-US" dirty="0" smtClean="0"/>
              <a:t>目的志向のツールの不足</a:t>
            </a:r>
            <a:endParaRPr lang="en-US" altLang="ja-JP" dirty="0" smtClean="0"/>
          </a:p>
          <a:p>
            <a:pPr lvl="3"/>
            <a:r>
              <a:rPr lang="en-US" altLang="ja-JP" dirty="0" smtClean="0"/>
              <a:t>UNIX</a:t>
            </a:r>
            <a:r>
              <a:rPr lang="ja-JP" altLang="en-US" dirty="0" smtClean="0"/>
              <a:t>のには、ソーティングコマンドはあっても、来店回数を算出するコマンドはない。</a:t>
            </a:r>
            <a:endParaRPr lang="en-US" altLang="ja-JP" dirty="0" smtClean="0"/>
          </a:p>
        </p:txBody>
      </p:sp>
      <p:sp>
        <p:nvSpPr>
          <p:cNvPr id="4" name="スライド番号プレースホルダー 3"/>
          <p:cNvSpPr>
            <a:spLocks noGrp="1"/>
          </p:cNvSpPr>
          <p:nvPr>
            <p:ph type="sldNum" sz="quarter" idx="12"/>
          </p:nvPr>
        </p:nvSpPr>
        <p:spPr/>
        <p:txBody>
          <a:bodyPr/>
          <a:lstStyle/>
          <a:p>
            <a:fld id="{7BDB4897-9E2B-AC43-956E-6ECBEBE7729C}" type="slidenum">
              <a:rPr kumimoji="1" lang="ja-JP" altLang="en-US" smtClean="0"/>
              <a:t>53</a:t>
            </a:fld>
            <a:endParaRPr kumimoji="1" lang="ja-JP" altLang="en-US"/>
          </a:p>
        </p:txBody>
      </p:sp>
    </p:spTree>
    <p:extLst>
      <p:ext uri="{BB962C8B-B14F-4D97-AF65-F5344CB8AC3E}">
        <p14:creationId xmlns:p14="http://schemas.microsoft.com/office/powerpoint/2010/main" val="30791193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383913" y="3105835"/>
            <a:ext cx="6870720" cy="830997"/>
          </a:xfrm>
          <a:prstGeom prst="rect">
            <a:avLst/>
          </a:prstGeom>
        </p:spPr>
        <p:txBody>
          <a:bodyPr wrap="square">
            <a:spAutoFit/>
          </a:bodyPr>
          <a:lstStyle/>
          <a:p>
            <a:r>
              <a:rPr lang="ja-JP" altLang="en-US" sz="2400" dirty="0" smtClean="0"/>
              <a:t>ビッグデータを失望にしないためには、</a:t>
            </a:r>
            <a:r>
              <a:rPr lang="ja-JP" altLang="en-US" sz="2400" dirty="0" smtClean="0"/>
              <a:t>情報</a:t>
            </a:r>
            <a:r>
              <a:rPr lang="ja-JP" altLang="en-US" sz="2400" dirty="0"/>
              <a:t>の本質に</a:t>
            </a:r>
            <a:r>
              <a:rPr lang="ja-JP" altLang="en-US" sz="2400" dirty="0" smtClean="0"/>
              <a:t>切り込んで</a:t>
            </a:r>
            <a:r>
              <a:rPr lang="ja-JP" altLang="en-US" sz="2400" dirty="0" smtClean="0"/>
              <a:t>いかなければならない。</a:t>
            </a:r>
            <a:endParaRPr lang="en-US" altLang="ja-JP" sz="2400" dirty="0" smtClean="0"/>
          </a:p>
        </p:txBody>
      </p:sp>
      <p:sp>
        <p:nvSpPr>
          <p:cNvPr id="6" name="テキスト ボックス 5"/>
          <p:cNvSpPr txBox="1"/>
          <p:nvPr/>
        </p:nvSpPr>
        <p:spPr>
          <a:xfrm>
            <a:off x="1709539" y="5188248"/>
            <a:ext cx="5977793" cy="369332"/>
          </a:xfrm>
          <a:prstGeom prst="rect">
            <a:avLst/>
          </a:prstGeom>
          <a:noFill/>
        </p:spPr>
        <p:txBody>
          <a:bodyPr wrap="none" rtlCol="0">
            <a:spAutoFit/>
          </a:bodyPr>
          <a:lstStyle/>
          <a:p>
            <a:r>
              <a:rPr kumimoji="1" lang="ja-JP" altLang="en-US" dirty="0" smtClean="0"/>
              <a:t>みなさん、</a:t>
            </a:r>
            <a:r>
              <a:rPr kumimoji="1" lang="en-US" altLang="ja-JP" dirty="0" smtClean="0"/>
              <a:t>NYSOL</a:t>
            </a:r>
            <a:r>
              <a:rPr kumimoji="1" lang="ja-JP" altLang="en-US" dirty="0" smtClean="0"/>
              <a:t>プロジェクトで一緒に考えていきませんか？</a:t>
            </a:r>
            <a:endParaRPr kumimoji="1" lang="ja-JP" altLang="en-US" dirty="0"/>
          </a:p>
        </p:txBody>
      </p:sp>
      <p:sp>
        <p:nvSpPr>
          <p:cNvPr id="7" name="スライド番号プレースホルダー 6"/>
          <p:cNvSpPr>
            <a:spLocks noGrp="1"/>
          </p:cNvSpPr>
          <p:nvPr>
            <p:ph type="sldNum" sz="quarter" idx="12"/>
          </p:nvPr>
        </p:nvSpPr>
        <p:spPr/>
        <p:txBody>
          <a:bodyPr/>
          <a:lstStyle/>
          <a:p>
            <a:fld id="{7BDB4897-9E2B-AC43-956E-6ECBEBE7729C}" type="slidenum">
              <a:rPr kumimoji="1" lang="ja-JP" altLang="en-US" smtClean="0"/>
              <a:t>54</a:t>
            </a:fld>
            <a:endParaRPr kumimoji="1" lang="ja-JP" altLang="en-US"/>
          </a:p>
        </p:txBody>
      </p:sp>
    </p:spTree>
    <p:extLst>
      <p:ext uri="{BB962C8B-B14F-4D97-AF65-F5344CB8AC3E}">
        <p14:creationId xmlns:p14="http://schemas.microsoft.com/office/powerpoint/2010/main" val="785704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00873"/>
          </a:xfrm>
        </p:spPr>
        <p:txBody>
          <a:bodyPr>
            <a:normAutofit/>
          </a:bodyPr>
          <a:lstStyle/>
          <a:p>
            <a:r>
              <a:rPr lang="ja-JP" altLang="en-US" sz="3200" dirty="0" smtClean="0"/>
              <a:t>テレビ</a:t>
            </a:r>
            <a:r>
              <a:rPr lang="en-US" altLang="ja-JP" sz="3200" dirty="0" smtClean="0"/>
              <a:t> × Twitter = </a:t>
            </a:r>
            <a:r>
              <a:rPr lang="ja-JP" altLang="en-US" sz="3200" dirty="0" smtClean="0"/>
              <a:t>ソーシャル・</a:t>
            </a:r>
            <a:r>
              <a:rPr lang="ja-JP" altLang="en-US" sz="3200" dirty="0" smtClean="0"/>
              <a:t>ビューイング</a:t>
            </a:r>
            <a:endParaRPr kumimoji="1" lang="ja-JP" altLang="en-US" sz="3200" dirty="0"/>
          </a:p>
        </p:txBody>
      </p:sp>
      <p:sp>
        <p:nvSpPr>
          <p:cNvPr id="3" name="コンテンツ プレースホルダー 2"/>
          <p:cNvSpPr>
            <a:spLocks noGrp="1"/>
          </p:cNvSpPr>
          <p:nvPr>
            <p:ph idx="1"/>
          </p:nvPr>
        </p:nvSpPr>
        <p:spPr>
          <a:xfrm>
            <a:off x="457200" y="1302168"/>
            <a:ext cx="8229600" cy="4658493"/>
          </a:xfrm>
        </p:spPr>
        <p:txBody>
          <a:bodyPr>
            <a:normAutofit/>
          </a:bodyPr>
          <a:lstStyle/>
          <a:p>
            <a:r>
              <a:rPr lang="ja-JP" altLang="en-US" sz="2000" dirty="0" smtClean="0"/>
              <a:t>テレビ番組に関するツイート量</a:t>
            </a:r>
            <a:r>
              <a:rPr lang="ja-JP" altLang="en-US" sz="2000" dirty="0"/>
              <a:t>が</a:t>
            </a:r>
            <a:r>
              <a:rPr lang="en-US" altLang="ja-JP" sz="2000" dirty="0"/>
              <a:t> 8.5 </a:t>
            </a:r>
            <a:r>
              <a:rPr lang="ja-JP" altLang="en-US" sz="2000" dirty="0"/>
              <a:t>％増加する</a:t>
            </a:r>
            <a:r>
              <a:rPr lang="ja-JP" altLang="en-US" sz="2000" dirty="0" smtClean="0"/>
              <a:t>とテレビ</a:t>
            </a:r>
            <a:r>
              <a:rPr lang="ja-JP" altLang="en-US" sz="2000" dirty="0" smtClean="0"/>
              <a:t>番組の視聴率</a:t>
            </a:r>
            <a:r>
              <a:rPr lang="ja-JP" altLang="en-US" sz="2000" dirty="0"/>
              <a:t>が</a:t>
            </a:r>
            <a:r>
              <a:rPr lang="en-US" altLang="ja-JP" sz="2000" dirty="0"/>
              <a:t> 1 </a:t>
            </a:r>
            <a:r>
              <a:rPr lang="ja-JP" altLang="en-US" sz="2000" dirty="0"/>
              <a:t>％</a:t>
            </a:r>
            <a:r>
              <a:rPr lang="ja-JP" altLang="en-US" sz="2000" dirty="0" smtClean="0"/>
              <a:t>増加</a:t>
            </a:r>
            <a:r>
              <a:rPr lang="ja-JP" altLang="en-US" sz="2000" dirty="0" smtClean="0"/>
              <a:t>する</a:t>
            </a:r>
            <a:endParaRPr lang="en-US" altLang="ja-JP" sz="2000" dirty="0" smtClean="0"/>
          </a:p>
          <a:p>
            <a:r>
              <a:rPr lang="en-US" altLang="ja-JP" sz="2000" dirty="0" smtClean="0"/>
              <a:t>Twitter </a:t>
            </a:r>
            <a:r>
              <a:rPr lang="ja-JP" altLang="en-US" sz="2000" dirty="0" smtClean="0"/>
              <a:t>ユーザの</a:t>
            </a:r>
            <a:r>
              <a:rPr lang="en-US" altLang="ja-JP" sz="2000" dirty="0" smtClean="0"/>
              <a:t> 54 </a:t>
            </a:r>
            <a:r>
              <a:rPr lang="ja-JP" altLang="en-US" sz="2000" dirty="0" smtClean="0"/>
              <a:t>％が、</a:t>
            </a:r>
            <a:r>
              <a:rPr lang="en-US" altLang="ja-JP" sz="2000" dirty="0" smtClean="0"/>
              <a:t/>
            </a:r>
            <a:br>
              <a:rPr lang="en-US" altLang="ja-JP" sz="2000" dirty="0" smtClean="0"/>
            </a:br>
            <a:r>
              <a:rPr lang="ja-JP" altLang="en-US" sz="2000" dirty="0" smtClean="0"/>
              <a:t>「視聴している番組についてツイートしたことがある</a:t>
            </a:r>
            <a:r>
              <a:rPr lang="ja-JP" altLang="en-US" sz="2000" dirty="0" smtClean="0"/>
              <a:t>」</a:t>
            </a:r>
            <a:endParaRPr lang="en-US" altLang="ja-JP" sz="2000" dirty="0" smtClean="0"/>
          </a:p>
          <a:p>
            <a:r>
              <a:rPr lang="ja-JP" altLang="en-US" sz="2000" dirty="0" smtClean="0"/>
              <a:t>テレビ番組に関するツイートをきっかけに、</a:t>
            </a:r>
            <a:r>
              <a:rPr lang="en-US" altLang="ja-JP" sz="2000" dirty="0" smtClean="0"/>
              <a:t/>
            </a:r>
            <a:br>
              <a:rPr lang="en-US" altLang="ja-JP" sz="2000" dirty="0" smtClean="0"/>
            </a:br>
            <a:r>
              <a:rPr lang="ja-JP" altLang="en-US" sz="2000" dirty="0" smtClean="0"/>
              <a:t>「テレビを点けて番組を視聴した」</a:t>
            </a:r>
            <a:r>
              <a:rPr lang="en-US" altLang="ja-JP" sz="2000" dirty="0" smtClean="0"/>
              <a:t> </a:t>
            </a:r>
            <a:r>
              <a:rPr lang="ja-JP" altLang="en-US" sz="2000" dirty="0" smtClean="0"/>
              <a:t>約</a:t>
            </a:r>
            <a:r>
              <a:rPr lang="en-US" altLang="ja-JP" sz="2000" dirty="0" smtClean="0"/>
              <a:t> 30 </a:t>
            </a:r>
            <a:r>
              <a:rPr lang="ja-JP" altLang="en-US" sz="2000" dirty="0" smtClean="0"/>
              <a:t>％</a:t>
            </a:r>
            <a:r>
              <a:rPr lang="en-US" altLang="ja-JP" sz="2000" dirty="0" smtClean="0"/>
              <a:t/>
            </a:r>
            <a:br>
              <a:rPr lang="en-US" altLang="ja-JP" sz="2000" dirty="0" smtClean="0"/>
            </a:br>
            <a:r>
              <a:rPr lang="ja-JP" altLang="en-US" sz="2000" dirty="0" smtClean="0"/>
              <a:t>「チャンネルを変えて番組を視聴した」</a:t>
            </a:r>
            <a:r>
              <a:rPr lang="en-US" altLang="ja-JP" sz="2000" dirty="0" smtClean="0"/>
              <a:t> </a:t>
            </a:r>
            <a:r>
              <a:rPr lang="ja-JP" altLang="en-US" sz="2000" dirty="0" smtClean="0"/>
              <a:t>約</a:t>
            </a:r>
            <a:r>
              <a:rPr lang="en-US" altLang="ja-JP" sz="2000" dirty="0" smtClean="0"/>
              <a:t> 20 </a:t>
            </a:r>
            <a:r>
              <a:rPr lang="ja-JP" altLang="en-US" sz="2000" dirty="0" smtClean="0"/>
              <a:t>％</a:t>
            </a:r>
            <a:endParaRPr lang="en-US" altLang="ja-JP" sz="2000" dirty="0" smtClean="0"/>
          </a:p>
          <a:p>
            <a:r>
              <a:rPr lang="ja-JP" altLang="en-US" sz="2000" dirty="0"/>
              <a:t>「見ている番組に関する書き込みをする」</a:t>
            </a:r>
            <a:endParaRPr lang="en-US" altLang="ja-JP" sz="2000" dirty="0"/>
          </a:p>
          <a:p>
            <a:pPr marL="0" indent="0">
              <a:buNone/>
            </a:pPr>
            <a:r>
              <a:rPr lang="en-US" altLang="ja-JP" sz="2000" dirty="0"/>
              <a:t>	Twitter		43.4 </a:t>
            </a:r>
            <a:r>
              <a:rPr lang="ja-JP" altLang="en-US" sz="2000" dirty="0"/>
              <a:t>％</a:t>
            </a:r>
            <a:r>
              <a:rPr lang="en-US" altLang="ja-JP" sz="2000" dirty="0"/>
              <a:t/>
            </a:r>
            <a:br>
              <a:rPr lang="en-US" altLang="ja-JP" sz="2000" dirty="0"/>
            </a:br>
            <a:r>
              <a:rPr lang="en-US" altLang="ja-JP" sz="2000" dirty="0"/>
              <a:t>	Facebook	13.3 </a:t>
            </a:r>
            <a:r>
              <a:rPr lang="ja-JP" altLang="en-US" sz="2000" dirty="0"/>
              <a:t>％</a:t>
            </a:r>
            <a:r>
              <a:rPr lang="en-US" altLang="ja-JP" sz="2000" dirty="0"/>
              <a:t/>
            </a:r>
            <a:br>
              <a:rPr lang="en-US" altLang="ja-JP" sz="2000" dirty="0"/>
            </a:br>
            <a:r>
              <a:rPr lang="en-US" altLang="ja-JP" sz="2000" dirty="0"/>
              <a:t>	</a:t>
            </a:r>
            <a:r>
              <a:rPr lang="en-US" altLang="ja-JP" sz="2000" dirty="0" err="1"/>
              <a:t>mixi</a:t>
            </a:r>
            <a:r>
              <a:rPr lang="en-US" altLang="ja-JP" sz="2000" dirty="0"/>
              <a:t>		</a:t>
            </a:r>
            <a:r>
              <a:rPr lang="en-US" altLang="ja-JP" sz="2000" dirty="0" smtClean="0"/>
              <a:t>	21.2 </a:t>
            </a:r>
            <a:r>
              <a:rPr lang="ja-JP" altLang="en-US" sz="2000" dirty="0" smtClean="0"/>
              <a:t>％</a:t>
            </a:r>
            <a:endParaRPr lang="en-US" altLang="ja-JP" sz="2000" dirty="0"/>
          </a:p>
          <a:p>
            <a:r>
              <a:rPr lang="ja-JP" altLang="en-US" sz="2000" dirty="0"/>
              <a:t>テレビ番組を見ながら</a:t>
            </a:r>
            <a:r>
              <a:rPr lang="en-US" altLang="ja-JP" sz="2000" dirty="0"/>
              <a:t> Twitter </a:t>
            </a:r>
            <a:r>
              <a:rPr lang="ja-JP" altLang="en-US" sz="2000" dirty="0"/>
              <a:t>に書き込む</a:t>
            </a:r>
            <a:r>
              <a:rPr lang="en-US" altLang="ja-JP" sz="2000" dirty="0"/>
              <a:t/>
            </a:r>
            <a:br>
              <a:rPr lang="en-US" altLang="ja-JP" sz="2000" dirty="0"/>
            </a:br>
            <a:r>
              <a:rPr lang="ja-JP" altLang="en-US" sz="2000" dirty="0"/>
              <a:t>「ソーシャル・ビューイング」</a:t>
            </a:r>
            <a:r>
              <a:rPr lang="en-US" altLang="ja-JP" sz="2000" dirty="0"/>
              <a:t> </a:t>
            </a:r>
            <a:r>
              <a:rPr lang="ja-JP" altLang="en-US" sz="2000" dirty="0"/>
              <a:t>が一般的になって</a:t>
            </a:r>
            <a:r>
              <a:rPr lang="ja-JP" altLang="en-US" sz="2000" dirty="0" smtClean="0"/>
              <a:t>きた</a:t>
            </a:r>
            <a:endParaRPr lang="en-US" altLang="ja-JP" sz="2000" dirty="0"/>
          </a:p>
        </p:txBody>
      </p:sp>
      <p:sp>
        <p:nvSpPr>
          <p:cNvPr id="4" name="スライド番号プレースホルダー 3"/>
          <p:cNvSpPr>
            <a:spLocks noGrp="1"/>
          </p:cNvSpPr>
          <p:nvPr>
            <p:ph type="sldNum" sz="quarter" idx="12"/>
          </p:nvPr>
        </p:nvSpPr>
        <p:spPr/>
        <p:txBody>
          <a:bodyPr/>
          <a:lstStyle/>
          <a:p>
            <a:fld id="{0CFEC368-1D7A-4F81-ABF6-AE0E36BAF64C}" type="slidenum">
              <a:rPr lang="en-US" smtClean="0"/>
              <a:pPr/>
              <a:t>6</a:t>
            </a:fld>
            <a:endParaRPr lang="en-US"/>
          </a:p>
        </p:txBody>
      </p:sp>
      <p:sp>
        <p:nvSpPr>
          <p:cNvPr id="6" name="テキスト ボックス 5"/>
          <p:cNvSpPr txBox="1"/>
          <p:nvPr/>
        </p:nvSpPr>
        <p:spPr>
          <a:xfrm>
            <a:off x="1339516" y="5945638"/>
            <a:ext cx="6096000" cy="707886"/>
          </a:xfrm>
          <a:prstGeom prst="rect">
            <a:avLst/>
          </a:prstGeom>
          <a:noFill/>
        </p:spPr>
        <p:txBody>
          <a:bodyPr wrap="square" rtlCol="0">
            <a:spAutoFit/>
          </a:bodyPr>
          <a:lstStyle/>
          <a:p>
            <a:r>
              <a:rPr kumimoji="1" lang="ja-JP" altLang="en-US" sz="2000" dirty="0" smtClean="0"/>
              <a:t>ＴＶ番組について、何がつぶやかれているかを要約できれば、コンテンツ価値の評価に役に立つに違いない。</a:t>
            </a:r>
            <a:endParaRPr kumimoji="1" lang="ja-JP" altLang="en-US" sz="2000" dirty="0"/>
          </a:p>
        </p:txBody>
      </p:sp>
    </p:spTree>
    <p:extLst>
      <p:ext uri="{BB962C8B-B14F-4D97-AF65-F5344CB8AC3E}">
        <p14:creationId xmlns:p14="http://schemas.microsoft.com/office/powerpoint/2010/main" val="4790070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円/楕円 47"/>
          <p:cNvSpPr/>
          <p:nvPr/>
        </p:nvSpPr>
        <p:spPr>
          <a:xfrm>
            <a:off x="3547355" y="5283122"/>
            <a:ext cx="1246877" cy="573581"/>
          </a:xfrm>
          <a:prstGeom prst="ellipse">
            <a:avLst/>
          </a:prstGeom>
          <a:solidFill>
            <a:schemeClr val="bg1">
              <a:lumMod val="50000"/>
              <a:alpha val="42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5" name="円/楕円 244"/>
          <p:cNvSpPr/>
          <p:nvPr/>
        </p:nvSpPr>
        <p:spPr>
          <a:xfrm>
            <a:off x="4085038" y="5597597"/>
            <a:ext cx="835874" cy="573581"/>
          </a:xfrm>
          <a:prstGeom prst="ellipse">
            <a:avLst/>
          </a:prstGeom>
          <a:solidFill>
            <a:schemeClr val="bg1">
              <a:lumMod val="50000"/>
              <a:alpha val="69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6" name="円/楕円 245"/>
          <p:cNvSpPr/>
          <p:nvPr/>
        </p:nvSpPr>
        <p:spPr>
          <a:xfrm>
            <a:off x="3952261" y="5106124"/>
            <a:ext cx="835874" cy="573581"/>
          </a:xfrm>
          <a:prstGeom prst="ellipse">
            <a:avLst/>
          </a:prstGeom>
          <a:solidFill>
            <a:schemeClr val="bg1">
              <a:lumMod val="50000"/>
              <a:alpha val="69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7" name="円/楕円 246"/>
          <p:cNvSpPr/>
          <p:nvPr/>
        </p:nvSpPr>
        <p:spPr>
          <a:xfrm>
            <a:off x="4338171" y="5248677"/>
            <a:ext cx="835874" cy="573581"/>
          </a:xfrm>
          <a:prstGeom prst="ellipse">
            <a:avLst/>
          </a:prstGeom>
          <a:solidFill>
            <a:schemeClr val="bg1">
              <a:lumMod val="50000"/>
              <a:alpha val="16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8" name="円/楕円 247"/>
          <p:cNvSpPr/>
          <p:nvPr/>
        </p:nvSpPr>
        <p:spPr>
          <a:xfrm>
            <a:off x="3605834" y="5720666"/>
            <a:ext cx="835874" cy="573581"/>
          </a:xfrm>
          <a:prstGeom prst="ellipse">
            <a:avLst/>
          </a:prstGeom>
          <a:solidFill>
            <a:schemeClr val="bg1">
              <a:lumMod val="50000"/>
              <a:alpha val="69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9" name="円/楕円 248"/>
          <p:cNvSpPr/>
          <p:nvPr/>
        </p:nvSpPr>
        <p:spPr>
          <a:xfrm>
            <a:off x="4556767" y="5696225"/>
            <a:ext cx="617278" cy="453529"/>
          </a:xfrm>
          <a:prstGeom prst="ellipse">
            <a:avLst/>
          </a:prstGeom>
          <a:solidFill>
            <a:schemeClr val="bg1">
              <a:lumMod val="50000"/>
              <a:alpha val="81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0" name="円/楕円 249"/>
          <p:cNvSpPr/>
          <p:nvPr/>
        </p:nvSpPr>
        <p:spPr>
          <a:xfrm>
            <a:off x="4026692" y="6077933"/>
            <a:ext cx="835874" cy="573581"/>
          </a:xfrm>
          <a:prstGeom prst="ellipse">
            <a:avLst/>
          </a:prstGeom>
          <a:solidFill>
            <a:schemeClr val="bg1">
              <a:lumMod val="50000"/>
              <a:alpha val="26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148888"/>
            <a:ext cx="8229600" cy="834240"/>
          </a:xfrm>
        </p:spPr>
        <p:txBody>
          <a:bodyPr>
            <a:noAutofit/>
          </a:bodyPr>
          <a:lstStyle/>
          <a:p>
            <a:r>
              <a:rPr kumimoji="1" lang="ja-JP" altLang="en-US" dirty="0" smtClean="0"/>
              <a:t>目的</a:t>
            </a:r>
            <a:r>
              <a:rPr kumimoji="1" lang="ja-JP" altLang="en-US" dirty="0" smtClean="0"/>
              <a:t>と</a:t>
            </a:r>
            <a:r>
              <a:rPr kumimoji="1" lang="ja-JP" altLang="en-US" dirty="0" smtClean="0"/>
              <a:t>分析</a:t>
            </a:r>
            <a:r>
              <a:rPr kumimoji="1" lang="ja-JP" altLang="en-US" dirty="0" smtClean="0"/>
              <a:t>概要</a:t>
            </a:r>
            <a:endParaRPr kumimoji="1" lang="ja-JP" altLang="en-US" dirty="0"/>
          </a:p>
        </p:txBody>
      </p:sp>
      <p:sp>
        <p:nvSpPr>
          <p:cNvPr id="7" name="スライド番号プレースホルダー 6"/>
          <p:cNvSpPr>
            <a:spLocks noGrp="1"/>
          </p:cNvSpPr>
          <p:nvPr>
            <p:ph type="sldNum" sz="quarter" idx="12"/>
          </p:nvPr>
        </p:nvSpPr>
        <p:spPr/>
        <p:txBody>
          <a:bodyPr/>
          <a:lstStyle/>
          <a:p>
            <a:fld id="{E3C07B66-3DF9-CF46-BE39-807A433B0CC0}" type="slidenum">
              <a:rPr kumimoji="1" lang="ja-JP" altLang="en-US" smtClean="0"/>
              <a:t>7</a:t>
            </a:fld>
            <a:endParaRPr kumimoji="1" lang="ja-JP" altLang="en-US" dirty="0"/>
          </a:p>
        </p:txBody>
      </p:sp>
      <p:sp>
        <p:nvSpPr>
          <p:cNvPr id="59" name="テキスト ボックス 58"/>
          <p:cNvSpPr txBox="1"/>
          <p:nvPr/>
        </p:nvSpPr>
        <p:spPr>
          <a:xfrm>
            <a:off x="3721013" y="3910060"/>
            <a:ext cx="2144463"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ja-JP" dirty="0" smtClean="0">
                <a:latin typeface="Helvetica Neue"/>
                <a:ea typeface="ヒラギノ角ゴ Pro W3"/>
                <a:cs typeface="Helvetica Neue"/>
              </a:rPr>
              <a:t>⑤ </a:t>
            </a:r>
            <a:r>
              <a:rPr lang="ja-JP" altLang="en-US" dirty="0" smtClean="0">
                <a:latin typeface="Helvetica Neue"/>
                <a:ea typeface="ヒラギノ角ゴ Pro W3"/>
                <a:cs typeface="Helvetica Neue"/>
              </a:rPr>
              <a:t>集合</a:t>
            </a:r>
            <a:r>
              <a:rPr lang="ja-JP" altLang="en-US" dirty="0" smtClean="0">
                <a:latin typeface="Helvetica Neue"/>
                <a:ea typeface="ヒラギノ角ゴ Pro W3"/>
                <a:cs typeface="Helvetica Neue"/>
              </a:rPr>
              <a:t>被覆</a:t>
            </a:r>
            <a:endParaRPr kumimoji="1" lang="ja-JP" altLang="en-US" dirty="0">
              <a:latin typeface="Helvetica Neue"/>
              <a:ea typeface="ヒラギノ角ゴ Pro W3"/>
              <a:cs typeface="Helvetica Neue"/>
            </a:endParaRPr>
          </a:p>
        </p:txBody>
      </p:sp>
      <p:sp>
        <p:nvSpPr>
          <p:cNvPr id="61" name="テキスト ボックス 60"/>
          <p:cNvSpPr txBox="1"/>
          <p:nvPr/>
        </p:nvSpPr>
        <p:spPr>
          <a:xfrm>
            <a:off x="6380296" y="2784965"/>
            <a:ext cx="1994392" cy="369332"/>
          </a:xfrm>
          <a:prstGeom prst="rect">
            <a:avLst/>
          </a:prstGeom>
          <a:noFill/>
          <a:ln>
            <a:solidFill>
              <a:schemeClr val="tx2">
                <a:lumMod val="40000"/>
                <a:lumOff val="60000"/>
              </a:schemeClr>
            </a:solidFill>
            <a:prstDash val="sysDash"/>
          </a:ln>
        </p:spPr>
        <p:txBody>
          <a:bodyPr wrap="square" rtlCol="0">
            <a:spAutoFit/>
          </a:bodyPr>
          <a:lstStyle/>
          <a:p>
            <a:pPr algn="r"/>
            <a:r>
              <a:rPr lang="en-US" altLang="ja-JP" dirty="0" smtClean="0">
                <a:latin typeface="Helvetica Neue"/>
                <a:ea typeface="ヒラギノ角ゴ Pro W3"/>
                <a:cs typeface="Helvetica Neue"/>
              </a:rPr>
              <a:t>① </a:t>
            </a:r>
            <a:r>
              <a:rPr kumimoji="1" lang="ja-JP" altLang="en-US" dirty="0" smtClean="0">
                <a:latin typeface="Helvetica Neue"/>
                <a:ea typeface="ヒラギノ角ゴ Pro W3"/>
                <a:cs typeface="Helvetica Neue"/>
              </a:rPr>
              <a:t>バースト</a:t>
            </a:r>
            <a:r>
              <a:rPr kumimoji="1" lang="ja-JP" altLang="en-US" dirty="0" smtClean="0">
                <a:latin typeface="Helvetica Neue"/>
                <a:ea typeface="ヒラギノ角ゴ Pro W3"/>
                <a:cs typeface="Helvetica Neue"/>
              </a:rPr>
              <a:t>検知</a:t>
            </a:r>
            <a:endParaRPr kumimoji="1" lang="en-US" altLang="ja-JP" dirty="0" smtClean="0">
              <a:latin typeface="Helvetica Neue"/>
              <a:ea typeface="ヒラギノ角ゴ Pro W3"/>
              <a:cs typeface="Helvetica Neue"/>
            </a:endParaRPr>
          </a:p>
        </p:txBody>
      </p:sp>
      <p:sp>
        <p:nvSpPr>
          <p:cNvPr id="63" name="円柱 62"/>
          <p:cNvSpPr/>
          <p:nvPr/>
        </p:nvSpPr>
        <p:spPr>
          <a:xfrm>
            <a:off x="4260583" y="2559190"/>
            <a:ext cx="1465097" cy="818889"/>
          </a:xfrm>
          <a:prstGeom prst="can">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latin typeface="Helvetica Neue"/>
                <a:cs typeface="Helvetica Neue"/>
              </a:rPr>
              <a:t>TV</a:t>
            </a:r>
            <a:r>
              <a:rPr lang="ja-JP" altLang="en-US" dirty="0" smtClean="0">
                <a:latin typeface="Helvetica Neue"/>
                <a:cs typeface="Helvetica Neue"/>
              </a:rPr>
              <a:t>番組についての</a:t>
            </a:r>
            <a:r>
              <a:rPr lang="en-US" altLang="ja-JP" dirty="0" smtClean="0">
                <a:latin typeface="Helvetica Neue"/>
                <a:cs typeface="Helvetica Neue"/>
              </a:rPr>
              <a:t>Tweet</a:t>
            </a:r>
            <a:endParaRPr kumimoji="1" lang="ja-JP" altLang="en-US" dirty="0">
              <a:latin typeface="Helvetica Neue"/>
              <a:cs typeface="Helvetica Neue"/>
            </a:endParaRPr>
          </a:p>
        </p:txBody>
      </p:sp>
      <p:sp>
        <p:nvSpPr>
          <p:cNvPr id="66" name="テキスト ボックス 65"/>
          <p:cNvSpPr txBox="1"/>
          <p:nvPr/>
        </p:nvSpPr>
        <p:spPr>
          <a:xfrm>
            <a:off x="6380296" y="3910060"/>
            <a:ext cx="1994392" cy="369332"/>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ja-JP" altLang="en-US" dirty="0" smtClean="0">
                <a:latin typeface="Helvetica Neue"/>
                <a:ea typeface="ヒラギノ角ゴ Pro W3"/>
                <a:cs typeface="Helvetica Neue"/>
              </a:rPr>
              <a:t>バーストツイート</a:t>
            </a:r>
            <a:endParaRPr kumimoji="1" lang="ja-JP" altLang="en-US" dirty="0">
              <a:latin typeface="Helvetica Neue"/>
              <a:ea typeface="ヒラギノ角ゴ Pro W3"/>
              <a:cs typeface="Helvetica Neue"/>
            </a:endParaRPr>
          </a:p>
        </p:txBody>
      </p:sp>
      <p:sp>
        <p:nvSpPr>
          <p:cNvPr id="67" name="メモ 66"/>
          <p:cNvSpPr/>
          <p:nvPr/>
        </p:nvSpPr>
        <p:spPr>
          <a:xfrm>
            <a:off x="5956187" y="4798990"/>
            <a:ext cx="1560068" cy="369334"/>
          </a:xfrm>
          <a:prstGeom prst="foldedCorner">
            <a:avLst/>
          </a:prstGeom>
          <a:ln/>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dirty="0" smtClean="0"/>
              <a:t>要約</a:t>
            </a:r>
            <a:endParaRPr kumimoji="1" lang="ja-JP" altLang="en-US" dirty="0"/>
          </a:p>
        </p:txBody>
      </p:sp>
      <p:cxnSp>
        <p:nvCxnSpPr>
          <p:cNvPr id="74" name="直線矢印コネクタ 73"/>
          <p:cNvCxnSpPr>
            <a:stCxn id="66" idx="1"/>
            <a:endCxn id="59" idx="3"/>
          </p:cNvCxnSpPr>
          <p:nvPr/>
        </p:nvCxnSpPr>
        <p:spPr>
          <a:xfrm flipH="1">
            <a:off x="5865476" y="4094726"/>
            <a:ext cx="514820" cy="0"/>
          </a:xfrm>
          <a:prstGeom prst="straightConnector1">
            <a:avLst/>
          </a:prstGeom>
          <a:ln w="3175" cmpd="sng">
            <a:solidFill>
              <a:schemeClr val="tx1"/>
            </a:solidFill>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75" name="直線矢印コネクタ 74"/>
          <p:cNvCxnSpPr>
            <a:stCxn id="59" idx="2"/>
            <a:endCxn id="67" idx="0"/>
          </p:cNvCxnSpPr>
          <p:nvPr/>
        </p:nvCxnSpPr>
        <p:spPr>
          <a:xfrm>
            <a:off x="4793245" y="4279392"/>
            <a:ext cx="1942976" cy="519598"/>
          </a:xfrm>
          <a:prstGeom prst="straightConnector1">
            <a:avLst/>
          </a:prstGeom>
          <a:ln w="3175" cmpd="sng">
            <a:solidFill>
              <a:schemeClr val="tx1"/>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80" name="テキスト ボックス 79"/>
          <p:cNvSpPr txBox="1"/>
          <p:nvPr/>
        </p:nvSpPr>
        <p:spPr>
          <a:xfrm>
            <a:off x="893404" y="3910060"/>
            <a:ext cx="2024400" cy="369332"/>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ja-JP" altLang="en-US" dirty="0" smtClean="0">
                <a:latin typeface="Helvetica Neue"/>
                <a:ea typeface="ヒラギノ角ゴ Pro W3"/>
                <a:cs typeface="Helvetica Neue"/>
              </a:rPr>
              <a:t>マイクロクラスタ</a:t>
            </a:r>
            <a:endParaRPr kumimoji="1" lang="ja-JP" altLang="en-US" dirty="0">
              <a:latin typeface="Helvetica Neue"/>
              <a:ea typeface="ヒラギノ角ゴ Pro W3"/>
              <a:cs typeface="Helvetica Neue"/>
            </a:endParaRPr>
          </a:p>
        </p:txBody>
      </p:sp>
      <p:cxnSp>
        <p:nvCxnSpPr>
          <p:cNvPr id="81" name="直線矢印コネクタ 80"/>
          <p:cNvCxnSpPr>
            <a:stCxn id="61" idx="2"/>
            <a:endCxn id="66" idx="0"/>
          </p:cNvCxnSpPr>
          <p:nvPr/>
        </p:nvCxnSpPr>
        <p:spPr>
          <a:xfrm>
            <a:off x="7377492" y="3154297"/>
            <a:ext cx="0" cy="755763"/>
          </a:xfrm>
          <a:prstGeom prst="straightConnector1">
            <a:avLst/>
          </a:prstGeom>
          <a:ln w="3175" cmpd="sng">
            <a:solidFill>
              <a:schemeClr val="tx1"/>
            </a:solidFill>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141" name="直線矢印コネクタ 140"/>
          <p:cNvCxnSpPr>
            <a:stCxn id="63" idx="4"/>
            <a:endCxn id="61" idx="1"/>
          </p:cNvCxnSpPr>
          <p:nvPr/>
        </p:nvCxnSpPr>
        <p:spPr>
          <a:xfrm>
            <a:off x="5725680" y="2968635"/>
            <a:ext cx="654616" cy="996"/>
          </a:xfrm>
          <a:prstGeom prst="straightConnector1">
            <a:avLst/>
          </a:prstGeom>
          <a:ln>
            <a:tailEnd type="arrow" w="lg" len="med"/>
          </a:ln>
        </p:spPr>
        <p:style>
          <a:lnRef idx="1">
            <a:schemeClr val="dk1"/>
          </a:lnRef>
          <a:fillRef idx="0">
            <a:schemeClr val="dk1"/>
          </a:fillRef>
          <a:effectRef idx="0">
            <a:schemeClr val="dk1"/>
          </a:effectRef>
          <a:fontRef idx="minor">
            <a:schemeClr val="tx1"/>
          </a:fontRef>
        </p:style>
      </p:cxnSp>
      <p:cxnSp>
        <p:nvCxnSpPr>
          <p:cNvPr id="197" name="直線矢印コネクタ 196"/>
          <p:cNvCxnSpPr>
            <a:stCxn id="63" idx="2"/>
            <a:endCxn id="142" idx="3"/>
          </p:cNvCxnSpPr>
          <p:nvPr/>
        </p:nvCxnSpPr>
        <p:spPr>
          <a:xfrm flipH="1">
            <a:off x="3562459" y="2968635"/>
            <a:ext cx="698124" cy="996"/>
          </a:xfrm>
          <a:prstGeom prst="straightConnector1">
            <a:avLst/>
          </a:prstGeom>
          <a:ln>
            <a:tailEnd type="arrow" w="lg" len="med"/>
          </a:ln>
        </p:spPr>
        <p:style>
          <a:lnRef idx="1">
            <a:schemeClr val="dk1"/>
          </a:lnRef>
          <a:fillRef idx="0">
            <a:schemeClr val="dk1"/>
          </a:fillRef>
          <a:effectRef idx="0">
            <a:schemeClr val="dk1"/>
          </a:effectRef>
          <a:fontRef idx="minor">
            <a:schemeClr val="tx1"/>
          </a:fontRef>
        </p:style>
      </p:cxnSp>
      <p:cxnSp>
        <p:nvCxnSpPr>
          <p:cNvPr id="199" name="直線矢印コネクタ 198"/>
          <p:cNvCxnSpPr>
            <a:stCxn id="142" idx="2"/>
            <a:endCxn id="80" idx="0"/>
          </p:cNvCxnSpPr>
          <p:nvPr/>
        </p:nvCxnSpPr>
        <p:spPr>
          <a:xfrm>
            <a:off x="1901196" y="3431296"/>
            <a:ext cx="4408" cy="478764"/>
          </a:xfrm>
          <a:prstGeom prst="straightConnector1">
            <a:avLst/>
          </a:prstGeom>
          <a:ln w="3175" cmpd="sng">
            <a:solidFill>
              <a:schemeClr val="tx1"/>
            </a:solidFill>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203" name="直線矢印コネクタ 202"/>
          <p:cNvCxnSpPr>
            <a:stCxn id="80" idx="3"/>
            <a:endCxn id="59" idx="1"/>
          </p:cNvCxnSpPr>
          <p:nvPr/>
        </p:nvCxnSpPr>
        <p:spPr>
          <a:xfrm>
            <a:off x="2917804" y="4094726"/>
            <a:ext cx="803209" cy="0"/>
          </a:xfrm>
          <a:prstGeom prst="straightConnector1">
            <a:avLst/>
          </a:prstGeom>
          <a:ln w="3175" cmpd="sng">
            <a:solidFill>
              <a:schemeClr val="tx1"/>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139" name="コンテンツ プレースホルダー 6"/>
          <p:cNvSpPr txBox="1">
            <a:spLocks/>
          </p:cNvSpPr>
          <p:nvPr/>
        </p:nvSpPr>
        <p:spPr>
          <a:xfrm>
            <a:off x="554544" y="1218613"/>
            <a:ext cx="8229600" cy="983952"/>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dk1"/>
                </a:solidFill>
                <a:latin typeface="+mn-lt"/>
                <a:ea typeface="+mn-ea"/>
                <a:cs typeface="+mn-cs"/>
              </a:defRPr>
            </a:lvl9pPr>
          </a:lstStyle>
          <a:p>
            <a:pPr marL="0" indent="0">
              <a:buNone/>
            </a:pPr>
            <a:r>
              <a:rPr lang="ja-JP" altLang="en-US" sz="2400" dirty="0"/>
              <a:t>番組を視聴しながら投稿しているツイートの内容を解析し、興味深いトピック</a:t>
            </a:r>
            <a:r>
              <a:rPr lang="en-US" altLang="ja-JP" sz="2400" dirty="0"/>
              <a:t>(</a:t>
            </a:r>
            <a:r>
              <a:rPr lang="ja-JP" altLang="en-US" sz="2400" dirty="0"/>
              <a:t>番組内容や感想</a:t>
            </a:r>
            <a:r>
              <a:rPr lang="en-US" altLang="ja-JP" sz="2400" dirty="0"/>
              <a:t>)</a:t>
            </a:r>
            <a:r>
              <a:rPr lang="ja-JP" altLang="en-US" sz="2400" dirty="0"/>
              <a:t>を自動抽出</a:t>
            </a:r>
            <a:r>
              <a:rPr lang="ja-JP" altLang="en-US" sz="2400" dirty="0" smtClean="0"/>
              <a:t>する</a:t>
            </a:r>
            <a:r>
              <a:rPr lang="ja-JP" altLang="en-US" sz="2400" dirty="0" smtClean="0"/>
              <a:t>。</a:t>
            </a:r>
            <a:endParaRPr lang="ja-JP" altLang="en-US" sz="2400" dirty="0"/>
          </a:p>
        </p:txBody>
      </p:sp>
      <p:sp>
        <p:nvSpPr>
          <p:cNvPr id="142" name="テキスト ボックス 141"/>
          <p:cNvSpPr txBox="1"/>
          <p:nvPr/>
        </p:nvSpPr>
        <p:spPr>
          <a:xfrm>
            <a:off x="239933" y="2507966"/>
            <a:ext cx="3322526" cy="923330"/>
          </a:xfrm>
          <a:prstGeom prst="rect">
            <a:avLst/>
          </a:prstGeom>
          <a:noFill/>
          <a:ln>
            <a:solidFill>
              <a:schemeClr val="tx2">
                <a:lumMod val="40000"/>
                <a:lumOff val="60000"/>
              </a:schemeClr>
            </a:solidFill>
            <a:prstDash val="sysDash"/>
          </a:ln>
        </p:spPr>
        <p:txBody>
          <a:bodyPr wrap="square" rtlCol="0">
            <a:spAutoFit/>
          </a:bodyPr>
          <a:lstStyle/>
          <a:p>
            <a:r>
              <a:rPr lang="en-US" altLang="ja-JP" dirty="0" smtClean="0">
                <a:latin typeface="Helvetica Neue"/>
                <a:ea typeface="ヒラギノ角ゴ Pro W3"/>
                <a:cs typeface="Helvetica Neue"/>
              </a:rPr>
              <a:t>② </a:t>
            </a:r>
            <a:r>
              <a:rPr kumimoji="1" lang="ja-JP" altLang="en-US" dirty="0" smtClean="0">
                <a:latin typeface="Helvetica Neue"/>
                <a:ea typeface="ヒラギノ角ゴ Pro W3"/>
                <a:cs typeface="Helvetica Neue"/>
              </a:rPr>
              <a:t>単語の類似度グラフの作成</a:t>
            </a:r>
            <a:endParaRPr kumimoji="1" lang="en-US" altLang="ja-JP" dirty="0" smtClean="0">
              <a:latin typeface="Helvetica Neue"/>
              <a:ea typeface="ヒラギノ角ゴ Pro W3"/>
              <a:cs typeface="Helvetica Neue"/>
            </a:endParaRPr>
          </a:p>
          <a:p>
            <a:r>
              <a:rPr lang="en-US" altLang="ja-JP" dirty="0" smtClean="0">
                <a:latin typeface="Helvetica Neue"/>
                <a:ea typeface="ヒラギノ角ゴ Pro W3"/>
                <a:cs typeface="Helvetica Neue"/>
              </a:rPr>
              <a:t>③ </a:t>
            </a:r>
            <a:r>
              <a:rPr kumimoji="1" lang="ja-JP" altLang="en-US" dirty="0" smtClean="0">
                <a:latin typeface="Helvetica Neue"/>
                <a:ea typeface="ヒラギノ角ゴ Pro W3"/>
                <a:cs typeface="Helvetica Neue"/>
              </a:rPr>
              <a:t>グラフ研磨</a:t>
            </a:r>
            <a:endParaRPr kumimoji="1" lang="en-US" altLang="ja-JP" dirty="0" smtClean="0">
              <a:latin typeface="Helvetica Neue"/>
              <a:ea typeface="ヒラギノ角ゴ Pro W3"/>
              <a:cs typeface="Helvetica Neue"/>
            </a:endParaRPr>
          </a:p>
          <a:p>
            <a:r>
              <a:rPr lang="en-US" altLang="ja-JP" dirty="0" smtClean="0">
                <a:latin typeface="Helvetica Neue"/>
                <a:ea typeface="ヒラギノ角ゴ Pro W3"/>
                <a:cs typeface="Helvetica Neue"/>
              </a:rPr>
              <a:t>④ </a:t>
            </a:r>
            <a:r>
              <a:rPr lang="ja-JP" altLang="en-US" dirty="0" smtClean="0">
                <a:latin typeface="Helvetica Neue"/>
                <a:ea typeface="ヒラギノ角ゴ Pro W3"/>
                <a:cs typeface="Helvetica Neue"/>
              </a:rPr>
              <a:t>極大クリークの列挙</a:t>
            </a:r>
            <a:endParaRPr lang="en-US" altLang="ja-JP" dirty="0" smtClean="0">
              <a:latin typeface="Helvetica Neue"/>
              <a:ea typeface="ヒラギノ角ゴ Pro W3"/>
              <a:cs typeface="Helvetica Neue"/>
            </a:endParaRPr>
          </a:p>
        </p:txBody>
      </p:sp>
      <p:sp>
        <p:nvSpPr>
          <p:cNvPr id="44" name="テキスト ボックス 43"/>
          <p:cNvSpPr txBox="1"/>
          <p:nvPr/>
        </p:nvSpPr>
        <p:spPr>
          <a:xfrm>
            <a:off x="1141948" y="5574534"/>
            <a:ext cx="2396509" cy="923330"/>
          </a:xfrm>
          <a:prstGeom prst="rect">
            <a:avLst/>
          </a:prstGeom>
          <a:noFill/>
        </p:spPr>
        <p:txBody>
          <a:bodyPr wrap="none" rtlCol="0">
            <a:spAutoFit/>
          </a:bodyPr>
          <a:lstStyle/>
          <a:p>
            <a:r>
              <a:rPr lang="ja-JP" altLang="en-US" dirty="0" smtClean="0"/>
              <a:t>単語クラスタ</a:t>
            </a:r>
            <a:endParaRPr lang="en-US" altLang="ja-JP" dirty="0" smtClean="0"/>
          </a:p>
          <a:p>
            <a:r>
              <a:rPr kumimoji="1" lang="ja-JP" altLang="en-US" dirty="0" smtClean="0"/>
              <a:t>色が濃いほど</a:t>
            </a:r>
            <a:r>
              <a:rPr lang="ja-JP" altLang="en-US" dirty="0" smtClean="0"/>
              <a:t>バースト</a:t>
            </a:r>
            <a:endParaRPr lang="en-US" altLang="ja-JP" dirty="0" smtClean="0"/>
          </a:p>
          <a:p>
            <a:r>
              <a:rPr lang="ja-JP" altLang="en-US" dirty="0" smtClean="0"/>
              <a:t>ツイートに多く含まれる</a:t>
            </a:r>
            <a:endParaRPr kumimoji="1" lang="ja-JP" altLang="en-US" dirty="0"/>
          </a:p>
        </p:txBody>
      </p:sp>
      <p:sp>
        <p:nvSpPr>
          <p:cNvPr id="49" name="円/楕円 48"/>
          <p:cNvSpPr/>
          <p:nvPr/>
        </p:nvSpPr>
        <p:spPr>
          <a:xfrm>
            <a:off x="4023771" y="5289390"/>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82" name="円/楕円 181"/>
          <p:cNvSpPr/>
          <p:nvPr/>
        </p:nvSpPr>
        <p:spPr>
          <a:xfrm>
            <a:off x="4176171" y="5441790"/>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0" name="円/楕円 189"/>
          <p:cNvSpPr/>
          <p:nvPr/>
        </p:nvSpPr>
        <p:spPr>
          <a:xfrm>
            <a:off x="4269784" y="5163377"/>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1" name="円/楕円 190"/>
          <p:cNvSpPr/>
          <p:nvPr/>
        </p:nvSpPr>
        <p:spPr>
          <a:xfrm>
            <a:off x="4552371" y="5244377"/>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6" name="円/楕円 205"/>
          <p:cNvSpPr/>
          <p:nvPr/>
        </p:nvSpPr>
        <p:spPr>
          <a:xfrm>
            <a:off x="4373851" y="5406377"/>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10" name="円/楕円 209"/>
          <p:cNvSpPr/>
          <p:nvPr/>
        </p:nvSpPr>
        <p:spPr>
          <a:xfrm>
            <a:off x="4552371" y="5406377"/>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19" name="円/楕円 218"/>
          <p:cNvSpPr/>
          <p:nvPr/>
        </p:nvSpPr>
        <p:spPr>
          <a:xfrm>
            <a:off x="4431784" y="5163377"/>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20" name="円/楕円 219"/>
          <p:cNvSpPr/>
          <p:nvPr/>
        </p:nvSpPr>
        <p:spPr>
          <a:xfrm>
            <a:off x="4292851" y="5522790"/>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21" name="円/楕円 220"/>
          <p:cNvSpPr/>
          <p:nvPr/>
        </p:nvSpPr>
        <p:spPr>
          <a:xfrm>
            <a:off x="3800185" y="5822258"/>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22" name="円/楕円 221"/>
          <p:cNvSpPr/>
          <p:nvPr/>
        </p:nvSpPr>
        <p:spPr>
          <a:xfrm>
            <a:off x="3952585" y="5974658"/>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23" name="円/楕円 222"/>
          <p:cNvSpPr/>
          <p:nvPr/>
        </p:nvSpPr>
        <p:spPr>
          <a:xfrm>
            <a:off x="4046198" y="5696245"/>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24" name="円/楕円 223"/>
          <p:cNvSpPr/>
          <p:nvPr/>
        </p:nvSpPr>
        <p:spPr>
          <a:xfrm>
            <a:off x="4328785" y="5777245"/>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25" name="円/楕円 224"/>
          <p:cNvSpPr/>
          <p:nvPr/>
        </p:nvSpPr>
        <p:spPr>
          <a:xfrm>
            <a:off x="4150265" y="5939245"/>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26" name="円/楕円 225"/>
          <p:cNvSpPr/>
          <p:nvPr/>
        </p:nvSpPr>
        <p:spPr>
          <a:xfrm>
            <a:off x="4328785" y="5939245"/>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27" name="円/楕円 226"/>
          <p:cNvSpPr/>
          <p:nvPr/>
        </p:nvSpPr>
        <p:spPr>
          <a:xfrm>
            <a:off x="4208198" y="5696245"/>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28" name="円/楕円 227"/>
          <p:cNvSpPr/>
          <p:nvPr/>
        </p:nvSpPr>
        <p:spPr>
          <a:xfrm>
            <a:off x="4069265" y="6055658"/>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29" name="円/楕円 228"/>
          <p:cNvSpPr/>
          <p:nvPr/>
        </p:nvSpPr>
        <p:spPr>
          <a:xfrm>
            <a:off x="4837069" y="5427432"/>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30" name="円/楕円 229"/>
          <p:cNvSpPr/>
          <p:nvPr/>
        </p:nvSpPr>
        <p:spPr>
          <a:xfrm>
            <a:off x="4512784" y="5621940"/>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31" name="円/楕円 230"/>
          <p:cNvSpPr/>
          <p:nvPr/>
        </p:nvSpPr>
        <p:spPr>
          <a:xfrm>
            <a:off x="4801389" y="5946468"/>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32" name="円/楕円 231"/>
          <p:cNvSpPr/>
          <p:nvPr/>
        </p:nvSpPr>
        <p:spPr>
          <a:xfrm>
            <a:off x="4639389" y="5798300"/>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33" name="円/楕円 232"/>
          <p:cNvSpPr/>
          <p:nvPr/>
        </p:nvSpPr>
        <p:spPr>
          <a:xfrm>
            <a:off x="4882389" y="5749055"/>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34" name="円/楕円 233"/>
          <p:cNvSpPr/>
          <p:nvPr/>
        </p:nvSpPr>
        <p:spPr>
          <a:xfrm>
            <a:off x="4999069" y="5911055"/>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35" name="円/楕円 234"/>
          <p:cNvSpPr/>
          <p:nvPr/>
        </p:nvSpPr>
        <p:spPr>
          <a:xfrm>
            <a:off x="4535456" y="5987754"/>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36" name="円/楕円 235"/>
          <p:cNvSpPr/>
          <p:nvPr/>
        </p:nvSpPr>
        <p:spPr>
          <a:xfrm>
            <a:off x="4801389" y="5589432"/>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37" name="円/楕円 236"/>
          <p:cNvSpPr/>
          <p:nvPr/>
        </p:nvSpPr>
        <p:spPr>
          <a:xfrm>
            <a:off x="4918069" y="6027468"/>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38" name="円/楕円 237"/>
          <p:cNvSpPr/>
          <p:nvPr/>
        </p:nvSpPr>
        <p:spPr>
          <a:xfrm>
            <a:off x="4687856" y="6140154"/>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39" name="円/楕円 238"/>
          <p:cNvSpPr/>
          <p:nvPr/>
        </p:nvSpPr>
        <p:spPr>
          <a:xfrm>
            <a:off x="4269919" y="6307798"/>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40" name="円/楕円 239"/>
          <p:cNvSpPr/>
          <p:nvPr/>
        </p:nvSpPr>
        <p:spPr>
          <a:xfrm>
            <a:off x="4350919" y="6110385"/>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41" name="円/楕円 240"/>
          <p:cNvSpPr/>
          <p:nvPr/>
        </p:nvSpPr>
        <p:spPr>
          <a:xfrm>
            <a:off x="4467599" y="6272385"/>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42" name="円/楕円 241"/>
          <p:cNvSpPr/>
          <p:nvPr/>
        </p:nvSpPr>
        <p:spPr>
          <a:xfrm>
            <a:off x="4386599" y="6388798"/>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43" name="円/楕円 242"/>
          <p:cNvSpPr/>
          <p:nvPr/>
        </p:nvSpPr>
        <p:spPr>
          <a:xfrm>
            <a:off x="4115308" y="6255113"/>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44" name="円/楕円 243"/>
          <p:cNvSpPr/>
          <p:nvPr/>
        </p:nvSpPr>
        <p:spPr>
          <a:xfrm>
            <a:off x="3884198" y="5508432"/>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51" name="円/楕円 250"/>
          <p:cNvSpPr/>
          <p:nvPr/>
        </p:nvSpPr>
        <p:spPr>
          <a:xfrm>
            <a:off x="241946" y="5602118"/>
            <a:ext cx="835874" cy="573581"/>
          </a:xfrm>
          <a:prstGeom prst="ellipse">
            <a:avLst/>
          </a:prstGeom>
          <a:solidFill>
            <a:schemeClr val="bg1">
              <a:lumMod val="50000"/>
              <a:alpha val="81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2" name="円/楕円 251"/>
          <p:cNvSpPr/>
          <p:nvPr/>
        </p:nvSpPr>
        <p:spPr>
          <a:xfrm>
            <a:off x="497883" y="5207400"/>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53" name="テキスト ボックス 252"/>
          <p:cNvSpPr txBox="1"/>
          <p:nvPr/>
        </p:nvSpPr>
        <p:spPr>
          <a:xfrm>
            <a:off x="754756" y="5105367"/>
            <a:ext cx="646331" cy="369332"/>
          </a:xfrm>
          <a:prstGeom prst="rect">
            <a:avLst/>
          </a:prstGeom>
          <a:noFill/>
        </p:spPr>
        <p:txBody>
          <a:bodyPr wrap="none" rtlCol="0">
            <a:spAutoFit/>
          </a:bodyPr>
          <a:lstStyle/>
          <a:p>
            <a:r>
              <a:rPr lang="ja-JP" altLang="en-US" dirty="0" smtClean="0"/>
              <a:t>単語</a:t>
            </a:r>
            <a:endParaRPr kumimoji="1" lang="ja-JP" altLang="en-US" dirty="0"/>
          </a:p>
        </p:txBody>
      </p:sp>
      <p:sp>
        <p:nvSpPr>
          <p:cNvPr id="254" name="円/楕円 253"/>
          <p:cNvSpPr/>
          <p:nvPr/>
        </p:nvSpPr>
        <p:spPr>
          <a:xfrm>
            <a:off x="6027543" y="5427432"/>
            <a:ext cx="835874" cy="573581"/>
          </a:xfrm>
          <a:prstGeom prst="ellipse">
            <a:avLst/>
          </a:prstGeom>
          <a:solidFill>
            <a:schemeClr val="bg1">
              <a:lumMod val="50000"/>
              <a:alpha val="69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5" name="円/楕円 254"/>
          <p:cNvSpPr/>
          <p:nvPr/>
        </p:nvSpPr>
        <p:spPr>
          <a:xfrm>
            <a:off x="6099053" y="5610698"/>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56" name="円/楕円 255"/>
          <p:cNvSpPr/>
          <p:nvPr/>
        </p:nvSpPr>
        <p:spPr>
          <a:xfrm>
            <a:off x="6251453" y="5763098"/>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57" name="円/楕円 256"/>
          <p:cNvSpPr/>
          <p:nvPr/>
        </p:nvSpPr>
        <p:spPr>
          <a:xfrm>
            <a:off x="6345066" y="5484685"/>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58" name="円/楕円 257"/>
          <p:cNvSpPr/>
          <p:nvPr/>
        </p:nvSpPr>
        <p:spPr>
          <a:xfrm>
            <a:off x="6627653" y="5565685"/>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59" name="円/楕円 258"/>
          <p:cNvSpPr/>
          <p:nvPr/>
        </p:nvSpPr>
        <p:spPr>
          <a:xfrm>
            <a:off x="6449133" y="5727685"/>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60" name="円/楕円 259"/>
          <p:cNvSpPr/>
          <p:nvPr/>
        </p:nvSpPr>
        <p:spPr>
          <a:xfrm>
            <a:off x="6627653" y="5727685"/>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61" name="円/楕円 260"/>
          <p:cNvSpPr/>
          <p:nvPr/>
        </p:nvSpPr>
        <p:spPr>
          <a:xfrm>
            <a:off x="6507066" y="5484685"/>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62" name="円/楕円 261"/>
          <p:cNvSpPr/>
          <p:nvPr/>
        </p:nvSpPr>
        <p:spPr>
          <a:xfrm>
            <a:off x="6368133" y="5844098"/>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64" name="円/楕円 263"/>
          <p:cNvSpPr/>
          <p:nvPr/>
        </p:nvSpPr>
        <p:spPr>
          <a:xfrm>
            <a:off x="6732024" y="5874480"/>
            <a:ext cx="617278" cy="453529"/>
          </a:xfrm>
          <a:prstGeom prst="ellipse">
            <a:avLst/>
          </a:prstGeom>
          <a:solidFill>
            <a:schemeClr val="bg1">
              <a:lumMod val="50000"/>
              <a:alpha val="81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5" name="円/楕円 264"/>
          <p:cNvSpPr/>
          <p:nvPr/>
        </p:nvSpPr>
        <p:spPr>
          <a:xfrm>
            <a:off x="6976646" y="6124723"/>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66" name="円/楕円 265"/>
          <p:cNvSpPr/>
          <p:nvPr/>
        </p:nvSpPr>
        <p:spPr>
          <a:xfrm>
            <a:off x="6814646" y="5976555"/>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67" name="円/楕円 266"/>
          <p:cNvSpPr/>
          <p:nvPr/>
        </p:nvSpPr>
        <p:spPr>
          <a:xfrm>
            <a:off x="7057646" y="5927310"/>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68" name="円/楕円 267"/>
          <p:cNvSpPr/>
          <p:nvPr/>
        </p:nvSpPr>
        <p:spPr>
          <a:xfrm>
            <a:off x="7174326" y="6089310"/>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69" name="円/楕円 268"/>
          <p:cNvSpPr/>
          <p:nvPr/>
        </p:nvSpPr>
        <p:spPr>
          <a:xfrm>
            <a:off x="6710713" y="6166009"/>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70" name="円/楕円 269"/>
          <p:cNvSpPr/>
          <p:nvPr/>
        </p:nvSpPr>
        <p:spPr>
          <a:xfrm>
            <a:off x="7093326" y="6205723"/>
            <a:ext cx="162000" cy="162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0" name="右矢印 49"/>
          <p:cNvSpPr/>
          <p:nvPr/>
        </p:nvSpPr>
        <p:spPr>
          <a:xfrm>
            <a:off x="5351953" y="5619960"/>
            <a:ext cx="513523" cy="5660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067334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a:blip r:embed="rId2"/>
          <a:stretch>
            <a:fillRect/>
          </a:stretch>
        </p:blipFill>
        <p:spPr>
          <a:xfrm>
            <a:off x="457200" y="1740645"/>
            <a:ext cx="3909891" cy="2336561"/>
          </a:xfrm>
          <a:prstGeom prst="rect">
            <a:avLst/>
          </a:prstGeom>
          <a:ln>
            <a:solidFill>
              <a:srgbClr val="000000"/>
            </a:solidFill>
          </a:ln>
        </p:spPr>
      </p:pic>
      <p:sp>
        <p:nvSpPr>
          <p:cNvPr id="2" name="タイトル 1"/>
          <p:cNvSpPr>
            <a:spLocks noGrp="1"/>
          </p:cNvSpPr>
          <p:nvPr>
            <p:ph type="title"/>
          </p:nvPr>
        </p:nvSpPr>
        <p:spPr>
          <a:xfrm>
            <a:off x="457200" y="274638"/>
            <a:ext cx="8229600" cy="787915"/>
          </a:xfrm>
        </p:spPr>
        <p:txBody>
          <a:bodyPr>
            <a:normAutofit/>
          </a:bodyPr>
          <a:lstStyle/>
          <a:p>
            <a:r>
              <a:rPr lang="en-US" altLang="ja-JP" sz="3200" dirty="0" smtClean="0"/>
              <a:t>①</a:t>
            </a:r>
            <a:r>
              <a:rPr kumimoji="1" lang="ja-JP" altLang="en-US" sz="3200" dirty="0" smtClean="0"/>
              <a:t>バースト検知</a:t>
            </a:r>
            <a:r>
              <a:rPr kumimoji="1" lang="en-US" altLang="ja-JP" sz="3200" dirty="0" smtClean="0"/>
              <a:t>(1)</a:t>
            </a:r>
            <a:r>
              <a:rPr kumimoji="1" lang="ja-JP" altLang="en-US" sz="3200" dirty="0" smtClean="0"/>
              <a:t>：</a:t>
            </a:r>
            <a:r>
              <a:rPr kumimoji="1" lang="en-US" altLang="ja-JP" sz="3200" dirty="0" smtClean="0"/>
              <a:t>Twitter</a:t>
            </a:r>
            <a:r>
              <a:rPr kumimoji="1" lang="ja-JP" altLang="en-US" sz="3200" dirty="0" smtClean="0"/>
              <a:t>投稿数の推移</a:t>
            </a:r>
            <a:endParaRPr kumimoji="1" lang="ja-JP" altLang="en-US" sz="3200" dirty="0"/>
          </a:p>
        </p:txBody>
      </p:sp>
      <p:sp>
        <p:nvSpPr>
          <p:cNvPr id="3" name="コンテンツ プレースホルダー 2"/>
          <p:cNvSpPr>
            <a:spLocks noGrp="1"/>
          </p:cNvSpPr>
          <p:nvPr>
            <p:ph idx="1"/>
          </p:nvPr>
        </p:nvSpPr>
        <p:spPr>
          <a:xfrm>
            <a:off x="545487" y="4879998"/>
            <a:ext cx="8229600" cy="1476352"/>
          </a:xfrm>
        </p:spPr>
        <p:txBody>
          <a:bodyPr>
            <a:normAutofit fontScale="77500" lnSpcReduction="20000"/>
          </a:bodyPr>
          <a:lstStyle/>
          <a:p>
            <a:r>
              <a:rPr lang="ja-JP" altLang="en-US" dirty="0" smtClean="0"/>
              <a:t>投稿件数が極端に多く続く箇所</a:t>
            </a:r>
            <a:r>
              <a:rPr lang="en-US" altLang="ja-JP" dirty="0" smtClean="0"/>
              <a:t>(</a:t>
            </a:r>
            <a:r>
              <a:rPr lang="ja-JP" altLang="en-US" dirty="0" smtClean="0"/>
              <a:t>ツイート間隔が極端に短く続く箇所</a:t>
            </a:r>
            <a:r>
              <a:rPr lang="en-US" altLang="ja-JP" dirty="0" smtClean="0"/>
              <a:t>)</a:t>
            </a:r>
            <a:r>
              <a:rPr lang="ja-JP" altLang="en-US" dirty="0" smtClean="0"/>
              <a:t>を検知する。</a:t>
            </a:r>
            <a:endParaRPr lang="en-US" altLang="ja-JP" dirty="0" smtClean="0"/>
          </a:p>
          <a:p>
            <a:r>
              <a:rPr lang="en-US" altLang="ja-JP" dirty="0" smtClean="0"/>
              <a:t>30 </a:t>
            </a:r>
            <a:r>
              <a:rPr lang="ja-JP" altLang="en-US" dirty="0" smtClean="0"/>
              <a:t>分のテレビ番組特有の盛り上がりパターンがあるので</a:t>
            </a:r>
            <a:r>
              <a:rPr lang="ja-JP" altLang="en-US" dirty="0" smtClean="0"/>
              <a:t>、基準化</a:t>
            </a:r>
            <a:r>
              <a:rPr lang="ja-JP" altLang="en-US" dirty="0" smtClean="0"/>
              <a:t>した上でバースト検知を行う</a:t>
            </a:r>
            <a:endParaRPr lang="en-US" altLang="ja-JP" dirty="0" smtClean="0"/>
          </a:p>
        </p:txBody>
      </p:sp>
      <p:sp>
        <p:nvSpPr>
          <p:cNvPr id="4" name="スライド番号プレースホルダー 3"/>
          <p:cNvSpPr>
            <a:spLocks noGrp="1"/>
          </p:cNvSpPr>
          <p:nvPr>
            <p:ph type="sldNum" sz="quarter" idx="12"/>
          </p:nvPr>
        </p:nvSpPr>
        <p:spPr/>
        <p:txBody>
          <a:bodyPr/>
          <a:lstStyle/>
          <a:p>
            <a:fld id="{0CFEC368-1D7A-4F81-ABF6-AE0E36BAF64C}" type="slidenum">
              <a:rPr lang="en-US" smtClean="0"/>
              <a:pPr/>
              <a:t>8</a:t>
            </a:fld>
            <a:endParaRPr lang="en-US"/>
          </a:p>
        </p:txBody>
      </p:sp>
      <p:pic>
        <p:nvPicPr>
          <p:cNvPr id="6" name="図 5"/>
          <p:cNvPicPr>
            <a:picLocks noChangeAspect="1"/>
          </p:cNvPicPr>
          <p:nvPr/>
        </p:nvPicPr>
        <p:blipFill>
          <a:blip r:embed="rId3"/>
          <a:stretch>
            <a:fillRect/>
          </a:stretch>
        </p:blipFill>
        <p:spPr>
          <a:xfrm>
            <a:off x="5079819" y="1740645"/>
            <a:ext cx="3821251" cy="2336561"/>
          </a:xfrm>
          <a:prstGeom prst="rect">
            <a:avLst/>
          </a:prstGeom>
          <a:ln>
            <a:solidFill>
              <a:srgbClr val="000000"/>
            </a:solidFill>
          </a:ln>
        </p:spPr>
      </p:pic>
      <p:sp>
        <p:nvSpPr>
          <p:cNvPr id="8" name="テキスト ボックス 7"/>
          <p:cNvSpPr txBox="1"/>
          <p:nvPr/>
        </p:nvSpPr>
        <p:spPr>
          <a:xfrm>
            <a:off x="781168" y="1391609"/>
            <a:ext cx="3365624" cy="369332"/>
          </a:xfrm>
          <a:prstGeom prst="rect">
            <a:avLst/>
          </a:prstGeom>
          <a:noFill/>
        </p:spPr>
        <p:txBody>
          <a:bodyPr wrap="square" rtlCol="0">
            <a:spAutoFit/>
          </a:bodyPr>
          <a:lstStyle/>
          <a:p>
            <a:r>
              <a:rPr lang="ja-JP" altLang="en-US" dirty="0" smtClean="0"/>
              <a:t>時刻別</a:t>
            </a:r>
            <a:r>
              <a:rPr lang="en-US" altLang="ja-JP" dirty="0" smtClean="0"/>
              <a:t>(</a:t>
            </a:r>
            <a:r>
              <a:rPr lang="ja-JP" altLang="en-US" dirty="0" smtClean="0"/>
              <a:t>分単位</a:t>
            </a:r>
            <a:r>
              <a:rPr lang="en-US" altLang="ja-JP" dirty="0" smtClean="0"/>
              <a:t>)</a:t>
            </a:r>
            <a:r>
              <a:rPr lang="ja-JP" altLang="en-US" dirty="0" smtClean="0"/>
              <a:t>のツイート数分布</a:t>
            </a:r>
            <a:endParaRPr kumimoji="1" lang="ja-JP" altLang="en-US" dirty="0"/>
          </a:p>
        </p:txBody>
      </p:sp>
      <p:sp>
        <p:nvSpPr>
          <p:cNvPr id="11" name="テキスト ボックス 10"/>
          <p:cNvSpPr txBox="1"/>
          <p:nvPr/>
        </p:nvSpPr>
        <p:spPr>
          <a:xfrm>
            <a:off x="5766226" y="1361610"/>
            <a:ext cx="2596605" cy="369332"/>
          </a:xfrm>
          <a:prstGeom prst="rect">
            <a:avLst/>
          </a:prstGeom>
          <a:noFill/>
        </p:spPr>
        <p:txBody>
          <a:bodyPr wrap="square" rtlCol="0">
            <a:spAutoFit/>
          </a:bodyPr>
          <a:lstStyle/>
          <a:p>
            <a:r>
              <a:rPr lang="ja-JP" altLang="en-US" dirty="0" smtClean="0"/>
              <a:t>ツイート間隔</a:t>
            </a:r>
            <a:r>
              <a:rPr lang="en-US" altLang="ja-JP" dirty="0" smtClean="0"/>
              <a:t>(</a:t>
            </a:r>
            <a:r>
              <a:rPr lang="ja-JP" altLang="en-US" dirty="0" smtClean="0"/>
              <a:t>ミリ秒</a:t>
            </a:r>
            <a:r>
              <a:rPr lang="en-US" altLang="ja-JP" dirty="0" smtClean="0"/>
              <a:t>)</a:t>
            </a:r>
            <a:r>
              <a:rPr lang="ja-JP" altLang="en-US" dirty="0" smtClean="0"/>
              <a:t>分布</a:t>
            </a:r>
            <a:endParaRPr kumimoji="1" lang="ja-JP" altLang="en-US" dirty="0"/>
          </a:p>
        </p:txBody>
      </p:sp>
      <p:sp>
        <p:nvSpPr>
          <p:cNvPr id="10" name="テキスト ボックス 9"/>
          <p:cNvSpPr txBox="1"/>
          <p:nvPr/>
        </p:nvSpPr>
        <p:spPr>
          <a:xfrm>
            <a:off x="7336583" y="4028674"/>
            <a:ext cx="1616323" cy="369332"/>
          </a:xfrm>
          <a:prstGeom prst="rect">
            <a:avLst/>
          </a:prstGeom>
          <a:noFill/>
        </p:spPr>
        <p:txBody>
          <a:bodyPr wrap="none" rtlCol="0">
            <a:spAutoFit/>
          </a:bodyPr>
          <a:lstStyle/>
          <a:p>
            <a:r>
              <a:rPr kumimoji="1" lang="ja-JP" altLang="en-US" dirty="0" smtClean="0"/>
              <a:t>ツイート件数</a:t>
            </a:r>
            <a:r>
              <a:rPr kumimoji="1" lang="en-US" altLang="ja-JP" dirty="0" smtClean="0"/>
              <a:t>→</a:t>
            </a:r>
            <a:endParaRPr kumimoji="1" lang="ja-JP" altLang="en-US" dirty="0"/>
          </a:p>
        </p:txBody>
      </p:sp>
      <p:sp>
        <p:nvSpPr>
          <p:cNvPr id="12" name="テキスト ボックス 11"/>
          <p:cNvSpPr txBox="1"/>
          <p:nvPr/>
        </p:nvSpPr>
        <p:spPr>
          <a:xfrm>
            <a:off x="4704017" y="1734197"/>
            <a:ext cx="461665" cy="1552619"/>
          </a:xfrm>
          <a:prstGeom prst="rect">
            <a:avLst/>
          </a:prstGeom>
          <a:noFill/>
        </p:spPr>
        <p:txBody>
          <a:bodyPr vert="eaVert" wrap="none" rtlCol="0">
            <a:spAutoFit/>
          </a:bodyPr>
          <a:lstStyle/>
          <a:p>
            <a:r>
              <a:rPr kumimoji="1" lang="en-US" altLang="ja-JP" dirty="0" smtClean="0"/>
              <a:t>↑</a:t>
            </a:r>
            <a:r>
              <a:rPr kumimoji="1" lang="ja-JP" altLang="en-US" dirty="0" smtClean="0"/>
              <a:t>間隔</a:t>
            </a:r>
            <a:r>
              <a:rPr kumimoji="1" lang="en-US" altLang="ja-JP" dirty="0" smtClean="0"/>
              <a:t>(</a:t>
            </a:r>
            <a:r>
              <a:rPr kumimoji="1" lang="ja-JP" altLang="en-US" dirty="0" smtClean="0"/>
              <a:t>ミリ秒</a:t>
            </a:r>
            <a:r>
              <a:rPr kumimoji="1" lang="en-US" altLang="ja-JP" dirty="0" smtClean="0"/>
              <a:t>)</a:t>
            </a:r>
            <a:endParaRPr kumimoji="1" lang="ja-JP" altLang="en-US" dirty="0"/>
          </a:p>
        </p:txBody>
      </p:sp>
      <p:sp>
        <p:nvSpPr>
          <p:cNvPr id="14" name="テキスト ボックス 13"/>
          <p:cNvSpPr txBox="1"/>
          <p:nvPr/>
        </p:nvSpPr>
        <p:spPr>
          <a:xfrm>
            <a:off x="3140974" y="4028674"/>
            <a:ext cx="1226117" cy="369332"/>
          </a:xfrm>
          <a:prstGeom prst="rect">
            <a:avLst/>
          </a:prstGeom>
          <a:noFill/>
        </p:spPr>
        <p:txBody>
          <a:bodyPr wrap="none" rtlCol="0">
            <a:spAutoFit/>
          </a:bodyPr>
          <a:lstStyle/>
          <a:p>
            <a:r>
              <a:rPr kumimoji="1" lang="ja-JP" altLang="en-US" dirty="0" smtClean="0"/>
              <a:t>時刻</a:t>
            </a:r>
            <a:r>
              <a:rPr kumimoji="1" lang="en-US" altLang="ja-JP" dirty="0" smtClean="0"/>
              <a:t>(</a:t>
            </a:r>
            <a:r>
              <a:rPr kumimoji="1" lang="ja-JP" altLang="en-US" dirty="0" smtClean="0"/>
              <a:t>分</a:t>
            </a:r>
            <a:r>
              <a:rPr kumimoji="1" lang="en-US" altLang="ja-JP" dirty="0" smtClean="0"/>
              <a:t>)→</a:t>
            </a:r>
            <a:endParaRPr kumimoji="1" lang="ja-JP" altLang="en-US" dirty="0"/>
          </a:p>
        </p:txBody>
      </p:sp>
      <p:sp>
        <p:nvSpPr>
          <p:cNvPr id="15" name="テキスト ボックス 14"/>
          <p:cNvSpPr txBox="1"/>
          <p:nvPr/>
        </p:nvSpPr>
        <p:spPr>
          <a:xfrm>
            <a:off x="83822" y="1679110"/>
            <a:ext cx="461665" cy="1605593"/>
          </a:xfrm>
          <a:prstGeom prst="rect">
            <a:avLst/>
          </a:prstGeom>
          <a:noFill/>
        </p:spPr>
        <p:txBody>
          <a:bodyPr vert="eaVert" wrap="none" rtlCol="0">
            <a:spAutoFit/>
          </a:bodyPr>
          <a:lstStyle/>
          <a:p>
            <a:r>
              <a:rPr kumimoji="1" lang="en-US" altLang="ja-JP" dirty="0" smtClean="0"/>
              <a:t>↑</a:t>
            </a:r>
            <a:r>
              <a:rPr kumimoji="1" lang="ja-JP" altLang="en-US" dirty="0" smtClean="0"/>
              <a:t>ツイート件数</a:t>
            </a:r>
            <a:endParaRPr kumimoji="1" lang="ja-JP" altLang="en-US" dirty="0"/>
          </a:p>
        </p:txBody>
      </p:sp>
    </p:spTree>
    <p:extLst>
      <p:ext uri="{BB962C8B-B14F-4D97-AF65-F5344CB8AC3E}">
        <p14:creationId xmlns:p14="http://schemas.microsoft.com/office/powerpoint/2010/main" val="29801247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直線矢印コネクタ 40"/>
          <p:cNvCxnSpPr>
            <a:endCxn id="34" idx="1"/>
          </p:cNvCxnSpPr>
          <p:nvPr/>
        </p:nvCxnSpPr>
        <p:spPr>
          <a:xfrm>
            <a:off x="2447805" y="4910609"/>
            <a:ext cx="717369" cy="544079"/>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4" name="直線矢印コネクタ 43"/>
          <p:cNvCxnSpPr>
            <a:endCxn id="14" idx="3"/>
          </p:cNvCxnSpPr>
          <p:nvPr/>
        </p:nvCxnSpPr>
        <p:spPr>
          <a:xfrm flipV="1">
            <a:off x="2447805" y="4910609"/>
            <a:ext cx="717369" cy="544079"/>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 name="タイトル 1"/>
          <p:cNvSpPr>
            <a:spLocks noGrp="1"/>
          </p:cNvSpPr>
          <p:nvPr>
            <p:ph type="title"/>
          </p:nvPr>
        </p:nvSpPr>
        <p:spPr>
          <a:xfrm>
            <a:off x="457200" y="274638"/>
            <a:ext cx="8229600" cy="580768"/>
          </a:xfrm>
        </p:spPr>
        <p:txBody>
          <a:bodyPr>
            <a:normAutofit/>
          </a:bodyPr>
          <a:lstStyle/>
          <a:p>
            <a:r>
              <a:rPr lang="en-US" altLang="ja-JP" sz="3200" dirty="0" smtClean="0"/>
              <a:t>①</a:t>
            </a:r>
            <a:r>
              <a:rPr lang="ja-JP" altLang="en-US" sz="3200" dirty="0" smtClean="0"/>
              <a:t>バースト検知</a:t>
            </a:r>
            <a:r>
              <a:rPr lang="en-US" altLang="ja-JP" sz="3200" dirty="0" smtClean="0"/>
              <a:t>(2)</a:t>
            </a:r>
            <a:endParaRPr kumimoji="1" lang="ja-JP" altLang="en-US" sz="3200" dirty="0"/>
          </a:p>
        </p:txBody>
      </p:sp>
      <p:sp>
        <p:nvSpPr>
          <p:cNvPr id="4" name="スライド番号プレースホルダー 3"/>
          <p:cNvSpPr>
            <a:spLocks noGrp="1"/>
          </p:cNvSpPr>
          <p:nvPr>
            <p:ph type="sldNum" sz="quarter" idx="12"/>
          </p:nvPr>
        </p:nvSpPr>
        <p:spPr/>
        <p:txBody>
          <a:bodyPr/>
          <a:lstStyle/>
          <a:p>
            <a:fld id="{0CFEC368-1D7A-4F81-ABF6-AE0E36BAF64C}" type="slidenum">
              <a:rPr lang="en-US" smtClean="0"/>
              <a:pPr/>
              <a:t>9</a:t>
            </a:fld>
            <a:endParaRPr lang="en-US"/>
          </a:p>
        </p:txBody>
      </p:sp>
      <p:graphicFrame>
        <p:nvGraphicFramePr>
          <p:cNvPr id="5" name="表 4"/>
          <p:cNvGraphicFramePr>
            <a:graphicFrameLocks noGrp="1"/>
          </p:cNvGraphicFramePr>
          <p:nvPr>
            <p:extLst>
              <p:ext uri="{D42A27DB-BD31-4B8C-83A1-F6EECF244321}">
                <p14:modId xmlns:p14="http://schemas.microsoft.com/office/powerpoint/2010/main" val="1207831567"/>
              </p:ext>
            </p:extLst>
          </p:nvPr>
        </p:nvGraphicFramePr>
        <p:xfrm>
          <a:off x="1801936" y="3666146"/>
          <a:ext cx="6784386" cy="578712"/>
        </p:xfrm>
        <a:graphic>
          <a:graphicData uri="http://schemas.openxmlformats.org/drawingml/2006/table">
            <a:tbl>
              <a:tblPr firstRow="1" bandRow="1">
                <a:tableStyleId>{5940675A-B579-460E-94D1-54222C63F5DA}</a:tableStyleId>
              </a:tblPr>
              <a:tblGrid>
                <a:gridCol w="969198"/>
                <a:gridCol w="969198"/>
                <a:gridCol w="969198"/>
                <a:gridCol w="969198"/>
                <a:gridCol w="969198"/>
                <a:gridCol w="969198"/>
                <a:gridCol w="969198"/>
              </a:tblGrid>
              <a:tr h="578712">
                <a:tc>
                  <a:txBody>
                    <a:bodyPr/>
                    <a:lstStyle/>
                    <a:p>
                      <a:pPr algn="ctr"/>
                      <a:r>
                        <a:rPr kumimoji="1" lang="en-US" altLang="ja-JP" sz="2400" dirty="0" smtClean="0"/>
                        <a:t>...</a:t>
                      </a:r>
                      <a:endParaRPr kumimoji="1" lang="ja-JP" altLang="en-US" sz="2400" dirty="0"/>
                    </a:p>
                  </a:txBody>
                  <a:tcPr anchor="ctr">
                    <a:lnL w="12700" cap="flat" cmpd="sng" algn="ctr">
                      <a:noFill/>
                      <a:prstDash val="solid"/>
                      <a:round/>
                      <a:headEnd type="none" w="med" len="med"/>
                      <a:tailEnd type="none" w="med" len="med"/>
                    </a:lnL>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kumimoji="1" lang="en-US" altLang="ja-JP" sz="2400" dirty="0" smtClean="0"/>
                        <a:t>2.0</a:t>
                      </a:r>
                      <a:endParaRPr kumimoji="1" lang="ja-JP" altLang="en-US" sz="2400" dirty="0"/>
                    </a:p>
                  </a:txBody>
                  <a:tcPr anchor="ct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kumimoji="1" lang="en-US" altLang="ja-JP" sz="2400" dirty="0" smtClean="0"/>
                        <a:t>1.5</a:t>
                      </a:r>
                      <a:endParaRPr kumimoji="1" lang="ja-JP" altLang="en-US" sz="2400" dirty="0"/>
                    </a:p>
                  </a:txBody>
                  <a:tcPr anchor="ct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kumimoji="1" lang="en-US" altLang="ja-JP" sz="2400" dirty="0" smtClean="0"/>
                        <a:t>0.5</a:t>
                      </a:r>
                      <a:endParaRPr kumimoji="1" lang="ja-JP" altLang="en-US" sz="2400" dirty="0"/>
                    </a:p>
                  </a:txBody>
                  <a:tcPr anchor="ct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kumimoji="1" lang="en-US" altLang="ja-JP" sz="2400" dirty="0" smtClean="0"/>
                        <a:t>0.2</a:t>
                      </a:r>
                      <a:endParaRPr kumimoji="1" lang="ja-JP" altLang="en-US" sz="2400" dirty="0"/>
                    </a:p>
                  </a:txBody>
                  <a:tcPr anchor="ct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kumimoji="1" lang="en-US" altLang="ja-JP" sz="2400" dirty="0" smtClean="0"/>
                        <a:t>1.8</a:t>
                      </a:r>
                      <a:endParaRPr kumimoji="1" lang="ja-JP" altLang="en-US" sz="2400" dirty="0"/>
                    </a:p>
                  </a:txBody>
                  <a:tcPr anchor="ct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kumimoji="1" lang="en-US" altLang="ja-JP" sz="2400" dirty="0" smtClean="0"/>
                        <a:t>...</a:t>
                      </a:r>
                      <a:endParaRPr kumimoji="1" lang="ja-JP" altLang="en-US" sz="2400" dirty="0"/>
                    </a:p>
                  </a:txBody>
                  <a:tcPr anchor="ctr">
                    <a:lnR w="12700" cap="flat" cmpd="sng" algn="ctr">
                      <a:no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bl>
          </a:graphicData>
        </a:graphic>
      </p:graphicFrame>
      <p:sp>
        <p:nvSpPr>
          <p:cNvPr id="6" name="テキスト ボックス 5"/>
          <p:cNvSpPr txBox="1"/>
          <p:nvPr/>
        </p:nvSpPr>
        <p:spPr>
          <a:xfrm>
            <a:off x="325859" y="3506615"/>
            <a:ext cx="1464432" cy="892552"/>
          </a:xfrm>
          <a:prstGeom prst="rect">
            <a:avLst/>
          </a:prstGeom>
          <a:noFill/>
        </p:spPr>
        <p:txBody>
          <a:bodyPr wrap="square" rtlCol="0">
            <a:spAutoFit/>
          </a:bodyPr>
          <a:lstStyle/>
          <a:p>
            <a:pPr algn="ctr"/>
            <a:r>
              <a:rPr kumimoji="1" lang="ja-JP" altLang="en-US" dirty="0" smtClean="0"/>
              <a:t>観測された</a:t>
            </a:r>
            <a:r>
              <a:rPr kumimoji="1" lang="en-US" altLang="ja-JP" dirty="0" smtClean="0"/>
              <a:t/>
            </a:r>
            <a:br>
              <a:rPr kumimoji="1" lang="en-US" altLang="ja-JP" dirty="0" smtClean="0"/>
            </a:br>
            <a:r>
              <a:rPr kumimoji="1" lang="ja-JP" altLang="en-US" dirty="0" smtClean="0"/>
              <a:t>データ系列</a:t>
            </a:r>
            <a:r>
              <a:rPr kumimoji="1" lang="en-US" altLang="ja-JP" dirty="0" smtClean="0"/>
              <a:t/>
            </a:r>
            <a:br>
              <a:rPr kumimoji="1" lang="en-US" altLang="ja-JP" dirty="0" smtClean="0"/>
            </a:br>
            <a:r>
              <a:rPr kumimoji="1" lang="ja-JP" altLang="en-US" sz="1600" dirty="0" smtClean="0"/>
              <a:t>（ツイート間隔）</a:t>
            </a:r>
            <a:endParaRPr kumimoji="1" lang="en-US" altLang="ja-JP" sz="1600" dirty="0" smtClean="0"/>
          </a:p>
        </p:txBody>
      </p:sp>
      <p:sp>
        <p:nvSpPr>
          <p:cNvPr id="12" name="テキスト ボックス 11"/>
          <p:cNvSpPr txBox="1"/>
          <p:nvPr/>
        </p:nvSpPr>
        <p:spPr>
          <a:xfrm>
            <a:off x="780707" y="4587443"/>
            <a:ext cx="1453284" cy="646331"/>
          </a:xfrm>
          <a:prstGeom prst="rect">
            <a:avLst/>
          </a:prstGeom>
          <a:noFill/>
        </p:spPr>
        <p:txBody>
          <a:bodyPr wrap="square" rtlCol="0">
            <a:spAutoFit/>
          </a:bodyPr>
          <a:lstStyle/>
          <a:p>
            <a:pPr algn="r"/>
            <a:r>
              <a:rPr kumimoji="1" lang="ja-JP" altLang="en-US" dirty="0" smtClean="0">
                <a:solidFill>
                  <a:srgbClr val="FF0000"/>
                </a:solidFill>
              </a:rPr>
              <a:t>バースト</a:t>
            </a:r>
            <a:r>
              <a:rPr kumimoji="1" lang="ja-JP" altLang="en-US" dirty="0" smtClean="0">
                <a:solidFill>
                  <a:srgbClr val="FF0000"/>
                </a:solidFill>
              </a:rPr>
              <a:t>状態</a:t>
            </a:r>
            <a:r>
              <a:rPr kumimoji="1" lang="en-US" altLang="ja-JP" dirty="0" smtClean="0">
                <a:solidFill>
                  <a:srgbClr val="FF0000"/>
                </a:solidFill>
              </a:rPr>
              <a:t>λ</a:t>
            </a:r>
            <a:r>
              <a:rPr kumimoji="1" lang="en-US" altLang="ja-JP" baseline="-25000" dirty="0" smtClean="0">
                <a:solidFill>
                  <a:srgbClr val="FF0000"/>
                </a:solidFill>
              </a:rPr>
              <a:t>0</a:t>
            </a:r>
            <a:r>
              <a:rPr kumimoji="1" lang="en-US" altLang="ja-JP" dirty="0" smtClean="0">
                <a:solidFill>
                  <a:srgbClr val="FF0000"/>
                </a:solidFill>
              </a:rPr>
              <a:t>=5.0</a:t>
            </a:r>
            <a:endParaRPr kumimoji="1" lang="ja-JP" altLang="en-US" dirty="0">
              <a:solidFill>
                <a:srgbClr val="FF0000"/>
              </a:solidFill>
            </a:endParaRPr>
          </a:p>
        </p:txBody>
      </p:sp>
      <p:sp>
        <p:nvSpPr>
          <p:cNvPr id="13" name="テキスト ボックス 12"/>
          <p:cNvSpPr txBox="1"/>
          <p:nvPr/>
        </p:nvSpPr>
        <p:spPr>
          <a:xfrm>
            <a:off x="780707" y="5302033"/>
            <a:ext cx="1453284" cy="646331"/>
          </a:xfrm>
          <a:prstGeom prst="rect">
            <a:avLst/>
          </a:prstGeom>
          <a:noFill/>
        </p:spPr>
        <p:txBody>
          <a:bodyPr wrap="square" rtlCol="0">
            <a:spAutoFit/>
          </a:bodyPr>
          <a:lstStyle/>
          <a:p>
            <a:pPr algn="r"/>
            <a:r>
              <a:rPr kumimoji="1" lang="ja-JP" altLang="en-US" dirty="0" smtClean="0"/>
              <a:t>定常</a:t>
            </a:r>
            <a:r>
              <a:rPr kumimoji="1" lang="ja-JP" altLang="en-US" dirty="0" smtClean="0"/>
              <a:t>状態</a:t>
            </a:r>
            <a:endParaRPr kumimoji="1" lang="en-US" altLang="ja-JP" dirty="0" smtClean="0"/>
          </a:p>
          <a:p>
            <a:pPr algn="r"/>
            <a:r>
              <a:rPr lang="en-US" altLang="ja-JP" dirty="0" smtClean="0"/>
              <a:t>λ0=1.0</a:t>
            </a:r>
            <a:endParaRPr kumimoji="1" lang="ja-JP" altLang="en-US" dirty="0"/>
          </a:p>
        </p:txBody>
      </p:sp>
      <p:cxnSp>
        <p:nvCxnSpPr>
          <p:cNvPr id="22" name="直線矢印コネクタ 21"/>
          <p:cNvCxnSpPr>
            <a:endCxn id="14" idx="2"/>
          </p:cNvCxnSpPr>
          <p:nvPr/>
        </p:nvCxnSpPr>
        <p:spPr>
          <a:xfrm>
            <a:off x="2497085" y="4791637"/>
            <a:ext cx="618809" cy="0"/>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3" name="直線矢印コネクタ 22"/>
          <p:cNvCxnSpPr/>
          <p:nvPr/>
        </p:nvCxnSpPr>
        <p:spPr>
          <a:xfrm>
            <a:off x="3452399" y="4791637"/>
            <a:ext cx="618809" cy="0"/>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4" name="直線矢印コネクタ 23"/>
          <p:cNvCxnSpPr/>
          <p:nvPr/>
        </p:nvCxnSpPr>
        <p:spPr>
          <a:xfrm>
            <a:off x="4407713" y="4791637"/>
            <a:ext cx="618809" cy="0"/>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5" name="直線矢印コネクタ 24"/>
          <p:cNvCxnSpPr/>
          <p:nvPr/>
        </p:nvCxnSpPr>
        <p:spPr>
          <a:xfrm>
            <a:off x="5363027" y="4791637"/>
            <a:ext cx="618809"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p:nvPr/>
        </p:nvCxnSpPr>
        <p:spPr>
          <a:xfrm>
            <a:off x="6318341" y="4791637"/>
            <a:ext cx="618809" cy="0"/>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p:nvPr/>
        </p:nvCxnSpPr>
        <p:spPr>
          <a:xfrm>
            <a:off x="7273655" y="4802963"/>
            <a:ext cx="618809" cy="0"/>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 name="直線矢印コネクタ 27"/>
          <p:cNvCxnSpPr>
            <a:endCxn id="34" idx="2"/>
          </p:cNvCxnSpPr>
          <p:nvPr/>
        </p:nvCxnSpPr>
        <p:spPr>
          <a:xfrm>
            <a:off x="2497085" y="5573661"/>
            <a:ext cx="618809"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直線矢印コネクタ 28"/>
          <p:cNvCxnSpPr/>
          <p:nvPr/>
        </p:nvCxnSpPr>
        <p:spPr>
          <a:xfrm>
            <a:off x="3452399" y="5573661"/>
            <a:ext cx="618809"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直線矢印コネクタ 29"/>
          <p:cNvCxnSpPr/>
          <p:nvPr/>
        </p:nvCxnSpPr>
        <p:spPr>
          <a:xfrm>
            <a:off x="4407713" y="5573661"/>
            <a:ext cx="618809" cy="0"/>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 name="直線矢印コネクタ 30"/>
          <p:cNvCxnSpPr/>
          <p:nvPr/>
        </p:nvCxnSpPr>
        <p:spPr>
          <a:xfrm>
            <a:off x="5363027" y="5573661"/>
            <a:ext cx="618809" cy="0"/>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p:nvPr/>
        </p:nvCxnSpPr>
        <p:spPr>
          <a:xfrm>
            <a:off x="6318341" y="5573661"/>
            <a:ext cx="618809" cy="0"/>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3" name="直線矢印コネクタ 32"/>
          <p:cNvCxnSpPr/>
          <p:nvPr/>
        </p:nvCxnSpPr>
        <p:spPr>
          <a:xfrm>
            <a:off x="7273655" y="5584987"/>
            <a:ext cx="618809"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7" name="直線矢印コネクタ 46"/>
          <p:cNvCxnSpPr>
            <a:stCxn id="14" idx="5"/>
            <a:endCxn id="35" idx="1"/>
          </p:cNvCxnSpPr>
          <p:nvPr/>
        </p:nvCxnSpPr>
        <p:spPr>
          <a:xfrm>
            <a:off x="3403119" y="4910609"/>
            <a:ext cx="717369" cy="544079"/>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8" name="直線矢印コネクタ 47"/>
          <p:cNvCxnSpPr>
            <a:stCxn id="34" idx="7"/>
            <a:endCxn id="15" idx="3"/>
          </p:cNvCxnSpPr>
          <p:nvPr/>
        </p:nvCxnSpPr>
        <p:spPr>
          <a:xfrm flipV="1">
            <a:off x="3403119" y="4910609"/>
            <a:ext cx="717369" cy="544079"/>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9" name="直線矢印コネクタ 48"/>
          <p:cNvCxnSpPr>
            <a:stCxn id="15" idx="5"/>
            <a:endCxn id="36" idx="1"/>
          </p:cNvCxnSpPr>
          <p:nvPr/>
        </p:nvCxnSpPr>
        <p:spPr>
          <a:xfrm>
            <a:off x="4358433" y="4910609"/>
            <a:ext cx="717369" cy="544079"/>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0" name="直線矢印コネクタ 49"/>
          <p:cNvCxnSpPr>
            <a:stCxn id="35" idx="7"/>
            <a:endCxn id="16" idx="3"/>
          </p:cNvCxnSpPr>
          <p:nvPr/>
        </p:nvCxnSpPr>
        <p:spPr>
          <a:xfrm flipV="1">
            <a:off x="4358433" y="4910609"/>
            <a:ext cx="717369" cy="54407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1" name="直線矢印コネクタ 50"/>
          <p:cNvCxnSpPr>
            <a:stCxn id="16" idx="5"/>
            <a:endCxn id="37" idx="1"/>
          </p:cNvCxnSpPr>
          <p:nvPr/>
        </p:nvCxnSpPr>
        <p:spPr>
          <a:xfrm>
            <a:off x="5313747" y="4910609"/>
            <a:ext cx="717369" cy="544079"/>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2" name="直線矢印コネクタ 51"/>
          <p:cNvCxnSpPr>
            <a:stCxn id="36" idx="7"/>
            <a:endCxn id="17" idx="3"/>
          </p:cNvCxnSpPr>
          <p:nvPr/>
        </p:nvCxnSpPr>
        <p:spPr>
          <a:xfrm flipV="1">
            <a:off x="5313747" y="4910609"/>
            <a:ext cx="717369" cy="544079"/>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17" idx="5"/>
            <a:endCxn id="38" idx="1"/>
          </p:cNvCxnSpPr>
          <p:nvPr/>
        </p:nvCxnSpPr>
        <p:spPr>
          <a:xfrm>
            <a:off x="6269061" y="4910609"/>
            <a:ext cx="717369" cy="54407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4" name="直線矢印コネクタ 53"/>
          <p:cNvCxnSpPr>
            <a:stCxn id="37" idx="7"/>
            <a:endCxn id="18" idx="3"/>
          </p:cNvCxnSpPr>
          <p:nvPr/>
        </p:nvCxnSpPr>
        <p:spPr>
          <a:xfrm flipV="1">
            <a:off x="6269061" y="4910609"/>
            <a:ext cx="717369" cy="544079"/>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a:stCxn id="18" idx="5"/>
          </p:cNvCxnSpPr>
          <p:nvPr/>
        </p:nvCxnSpPr>
        <p:spPr>
          <a:xfrm>
            <a:off x="7224375" y="4910609"/>
            <a:ext cx="717367" cy="544079"/>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6" name="直線矢印コネクタ 55"/>
          <p:cNvCxnSpPr>
            <a:stCxn id="38" idx="7"/>
          </p:cNvCxnSpPr>
          <p:nvPr/>
        </p:nvCxnSpPr>
        <p:spPr>
          <a:xfrm flipV="1">
            <a:off x="7224375" y="4910609"/>
            <a:ext cx="717367" cy="544079"/>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4" name="円/楕円 13"/>
          <p:cNvSpPr/>
          <p:nvPr/>
        </p:nvSpPr>
        <p:spPr>
          <a:xfrm>
            <a:off x="3115894" y="4623384"/>
            <a:ext cx="336505" cy="336505"/>
          </a:xfrm>
          <a:prstGeom prst="ellipse">
            <a:avLst/>
          </a:prstGeom>
          <a:solidFill>
            <a:schemeClr val="bg1">
              <a:lumMod val="85000"/>
            </a:schemeClr>
          </a:solidFill>
          <a:ln w="381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4071208" y="4623384"/>
            <a:ext cx="336505" cy="336505"/>
          </a:xfrm>
          <a:prstGeom prst="ellipse">
            <a:avLst/>
          </a:prstGeom>
          <a:solidFill>
            <a:schemeClr val="bg1">
              <a:lumMod val="85000"/>
            </a:schemeClr>
          </a:solidFill>
          <a:ln w="381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5026522" y="4623384"/>
            <a:ext cx="336505" cy="336505"/>
          </a:xfrm>
          <a:prstGeom prst="ellipse">
            <a:avLst/>
          </a:prstGeom>
          <a:solidFill>
            <a:schemeClr val="tx2">
              <a:lumMod val="40000"/>
              <a:lumOff val="60000"/>
            </a:schemeClr>
          </a:solidFill>
          <a:ln w="38100">
            <a:solidFill>
              <a:srgbClr val="FF0000"/>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5981836" y="4623384"/>
            <a:ext cx="336505" cy="336505"/>
          </a:xfrm>
          <a:prstGeom prst="ellipse">
            <a:avLst/>
          </a:prstGeom>
          <a:solidFill>
            <a:schemeClr val="tx2">
              <a:lumMod val="40000"/>
              <a:lumOff val="60000"/>
            </a:schemeClr>
          </a:solidFill>
          <a:ln w="38100">
            <a:solidFill>
              <a:srgbClr val="FF0000"/>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6937150" y="4623384"/>
            <a:ext cx="336505" cy="336505"/>
          </a:xfrm>
          <a:prstGeom prst="ellipse">
            <a:avLst/>
          </a:prstGeom>
          <a:solidFill>
            <a:schemeClr val="bg1">
              <a:lumMod val="85000"/>
            </a:schemeClr>
          </a:solidFill>
          <a:ln w="381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3115894" y="5405408"/>
            <a:ext cx="336505" cy="336505"/>
          </a:xfrm>
          <a:prstGeom prst="ellipse">
            <a:avLst/>
          </a:prstGeom>
          <a:solidFill>
            <a:schemeClr val="tx2">
              <a:lumMod val="40000"/>
              <a:lumOff val="60000"/>
            </a:schemeClr>
          </a:solidFill>
          <a:ln w="38100">
            <a:solidFill>
              <a:srgbClr val="FF0000"/>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4071208" y="5405408"/>
            <a:ext cx="336505" cy="336505"/>
          </a:xfrm>
          <a:prstGeom prst="ellipse">
            <a:avLst/>
          </a:prstGeom>
          <a:solidFill>
            <a:schemeClr val="tx2">
              <a:lumMod val="40000"/>
              <a:lumOff val="60000"/>
            </a:schemeClr>
          </a:solidFill>
          <a:ln w="38100">
            <a:solidFill>
              <a:srgbClr val="FF0000"/>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5026522" y="5405408"/>
            <a:ext cx="336505" cy="336505"/>
          </a:xfrm>
          <a:prstGeom prst="ellipse">
            <a:avLst/>
          </a:prstGeom>
          <a:solidFill>
            <a:schemeClr val="bg1">
              <a:lumMod val="85000"/>
            </a:schemeClr>
          </a:solidFill>
          <a:ln w="381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5981836" y="5405408"/>
            <a:ext cx="336505" cy="336505"/>
          </a:xfrm>
          <a:prstGeom prst="ellipse">
            <a:avLst/>
          </a:prstGeom>
          <a:solidFill>
            <a:schemeClr val="bg1">
              <a:lumMod val="85000"/>
            </a:schemeClr>
          </a:solidFill>
          <a:ln w="381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6937150" y="5405408"/>
            <a:ext cx="336505" cy="336505"/>
          </a:xfrm>
          <a:prstGeom prst="ellipse">
            <a:avLst/>
          </a:prstGeom>
          <a:solidFill>
            <a:schemeClr val="tx2">
              <a:lumMod val="40000"/>
              <a:lumOff val="60000"/>
            </a:schemeClr>
          </a:solidFill>
          <a:ln w="38100">
            <a:solidFill>
              <a:srgbClr val="FF0000"/>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45" name="図 44"/>
          <p:cNvPicPr>
            <a:picLocks noChangeAspect="1"/>
          </p:cNvPicPr>
          <p:nvPr/>
        </p:nvPicPr>
        <p:blipFill>
          <a:blip r:embed="rId3"/>
          <a:stretch>
            <a:fillRect/>
          </a:stretch>
        </p:blipFill>
        <p:spPr>
          <a:xfrm>
            <a:off x="5490880" y="1049447"/>
            <a:ext cx="3466989" cy="2168193"/>
          </a:xfrm>
          <a:prstGeom prst="rect">
            <a:avLst/>
          </a:prstGeom>
        </p:spPr>
      </p:pic>
      <p:sp>
        <p:nvSpPr>
          <p:cNvPr id="46" name="線吹き出し 2 (枠付き) 45"/>
          <p:cNvSpPr/>
          <p:nvPr/>
        </p:nvSpPr>
        <p:spPr>
          <a:xfrm>
            <a:off x="6283562" y="1319649"/>
            <a:ext cx="815648" cy="314574"/>
          </a:xfrm>
          <a:prstGeom prst="borderCallout2">
            <a:avLst>
              <a:gd name="adj1" fmla="val 18750"/>
              <a:gd name="adj2" fmla="val -8333"/>
              <a:gd name="adj3" fmla="val 18750"/>
              <a:gd name="adj4" fmla="val -16667"/>
              <a:gd name="adj5" fmla="val 123611"/>
              <a:gd name="adj6" fmla="val -60953"/>
            </a:avLst>
          </a:prstGeom>
          <a:noFill/>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err="1" smtClean="0"/>
              <a:t>λ</a:t>
            </a:r>
            <a:r>
              <a:rPr kumimoji="1" lang="en-US" altLang="ja-JP" dirty="0" smtClean="0"/>
              <a:t>=0.6</a:t>
            </a:r>
            <a:endParaRPr kumimoji="1" lang="ja-JP" altLang="en-US" dirty="0"/>
          </a:p>
        </p:txBody>
      </p:sp>
      <p:sp>
        <p:nvSpPr>
          <p:cNvPr id="57" name="線吹き出し 2 (枠付き) 56"/>
          <p:cNvSpPr/>
          <p:nvPr/>
        </p:nvSpPr>
        <p:spPr>
          <a:xfrm>
            <a:off x="6167963" y="1736180"/>
            <a:ext cx="815648" cy="314574"/>
          </a:xfrm>
          <a:prstGeom prst="borderCallout2">
            <a:avLst>
              <a:gd name="adj1" fmla="val 18750"/>
              <a:gd name="adj2" fmla="val -8333"/>
              <a:gd name="adj3" fmla="val 18750"/>
              <a:gd name="adj4" fmla="val -16667"/>
              <a:gd name="adj5" fmla="val 79167"/>
              <a:gd name="adj6" fmla="val -50953"/>
            </a:avLst>
          </a:prstGeom>
          <a:solidFill>
            <a:srgbClr val="FFFFFF"/>
          </a:solidFill>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err="1" smtClean="0"/>
              <a:t>λ</a:t>
            </a:r>
            <a:r>
              <a:rPr kumimoji="1" lang="en-US" altLang="ja-JP" dirty="0" smtClean="0"/>
              <a:t>=0.4</a:t>
            </a:r>
            <a:endParaRPr kumimoji="1" lang="ja-JP" altLang="en-US" dirty="0"/>
          </a:p>
        </p:txBody>
      </p:sp>
      <p:sp>
        <p:nvSpPr>
          <p:cNvPr id="58" name="線吹き出し 2 (枠付き) 57"/>
          <p:cNvSpPr/>
          <p:nvPr/>
        </p:nvSpPr>
        <p:spPr>
          <a:xfrm>
            <a:off x="6299903" y="2137079"/>
            <a:ext cx="815648" cy="314574"/>
          </a:xfrm>
          <a:prstGeom prst="borderCallout2">
            <a:avLst>
              <a:gd name="adj1" fmla="val 18750"/>
              <a:gd name="adj2" fmla="val -8333"/>
              <a:gd name="adj3" fmla="val 18750"/>
              <a:gd name="adj4" fmla="val -16667"/>
              <a:gd name="adj5" fmla="val 119908"/>
              <a:gd name="adj6" fmla="val -65239"/>
            </a:avLst>
          </a:prstGeom>
          <a:solidFill>
            <a:srgbClr val="FFFFFF"/>
          </a:solidFill>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err="1" smtClean="0"/>
              <a:t>λ</a:t>
            </a:r>
            <a:r>
              <a:rPr kumimoji="1" lang="en-US" altLang="ja-JP" dirty="0" smtClean="0"/>
              <a:t>=0.2</a:t>
            </a:r>
            <a:endParaRPr kumimoji="1" lang="ja-JP" altLang="en-US" dirty="0"/>
          </a:p>
        </p:txBody>
      </p:sp>
      <p:sp>
        <p:nvSpPr>
          <p:cNvPr id="7" name="正方形/長方形 6"/>
          <p:cNvSpPr/>
          <p:nvPr/>
        </p:nvSpPr>
        <p:spPr>
          <a:xfrm>
            <a:off x="689201" y="1352249"/>
            <a:ext cx="4114374" cy="1569660"/>
          </a:xfrm>
          <a:prstGeom prst="rect">
            <a:avLst/>
          </a:prstGeom>
        </p:spPr>
        <p:txBody>
          <a:bodyPr wrap="square">
            <a:spAutoFit/>
          </a:bodyPr>
          <a:lstStyle/>
          <a:p>
            <a:pPr marL="457200" indent="-457200">
              <a:buFont typeface="Wingdings" charset="2"/>
              <a:buChar char="l"/>
            </a:pPr>
            <a:r>
              <a:rPr lang="ja-JP" altLang="en-US" sz="2400" dirty="0"/>
              <a:t>ツイートの間隔が指数分布に従う</a:t>
            </a:r>
            <a:r>
              <a:rPr lang="ja-JP" altLang="en-US" sz="2400" dirty="0" smtClean="0"/>
              <a:t>と</a:t>
            </a:r>
            <a:r>
              <a:rPr lang="ja-JP" altLang="en-US" sz="2400" dirty="0" smtClean="0"/>
              <a:t>する。</a:t>
            </a:r>
            <a:endParaRPr lang="en-US" altLang="ja-JP" sz="2400" dirty="0" smtClean="0"/>
          </a:p>
          <a:p>
            <a:pPr marL="457200" indent="-457200">
              <a:buFont typeface="Wingdings" charset="2"/>
              <a:buChar char="l"/>
            </a:pPr>
            <a:r>
              <a:rPr lang="ja-JP" altLang="en-US" sz="2400" dirty="0"/>
              <a:t>平均到着数が決まると分布は一つに決まる</a:t>
            </a:r>
            <a:r>
              <a:rPr lang="ja-JP" altLang="en-US" sz="2400" dirty="0" smtClean="0"/>
              <a:t>。</a:t>
            </a:r>
            <a:endParaRPr lang="ja-JP" altLang="en-US" sz="2400" dirty="0"/>
          </a:p>
        </p:txBody>
      </p:sp>
      <p:sp>
        <p:nvSpPr>
          <p:cNvPr id="8" name="正方形/長方形 7"/>
          <p:cNvSpPr/>
          <p:nvPr/>
        </p:nvSpPr>
        <p:spPr>
          <a:xfrm>
            <a:off x="689201" y="6017781"/>
            <a:ext cx="7338463" cy="461665"/>
          </a:xfrm>
          <a:prstGeom prst="rect">
            <a:avLst/>
          </a:prstGeom>
        </p:spPr>
        <p:txBody>
          <a:bodyPr wrap="square">
            <a:spAutoFit/>
          </a:bodyPr>
          <a:lstStyle/>
          <a:p>
            <a:r>
              <a:rPr lang="ja-JP" altLang="en-US" sz="2400" dirty="0" smtClean="0"/>
              <a:t>尤もらしい、</a:t>
            </a:r>
            <a:r>
              <a:rPr lang="ja-JP" altLang="en-US" sz="2400" dirty="0" smtClean="0"/>
              <a:t>隠れ</a:t>
            </a:r>
            <a:r>
              <a:rPr lang="ja-JP" altLang="en-US" sz="2400" dirty="0"/>
              <a:t>状態（定常・バースト）の系列</a:t>
            </a:r>
            <a:r>
              <a:rPr lang="ja-JP" altLang="en-US" sz="2400" dirty="0" smtClean="0"/>
              <a:t>を求める</a:t>
            </a:r>
            <a:r>
              <a:rPr lang="ja-JP" altLang="en-US" sz="2400" dirty="0"/>
              <a:t>。</a:t>
            </a:r>
          </a:p>
        </p:txBody>
      </p:sp>
    </p:spTree>
    <p:extLst>
      <p:ext uri="{BB962C8B-B14F-4D97-AF65-F5344CB8AC3E}">
        <p14:creationId xmlns:p14="http://schemas.microsoft.com/office/powerpoint/2010/main" val="65017001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2410</TotalTime>
  <Words>4452</Words>
  <Application>Microsoft Macintosh PowerPoint</Application>
  <PresentationFormat>画面に合わせる (4:3)</PresentationFormat>
  <Paragraphs>748</Paragraphs>
  <Slides>54</Slides>
  <Notes>13</Notes>
  <HiddenSlides>0</HiddenSlides>
  <MMClips>0</MMClips>
  <ScaleCrop>false</ScaleCrop>
  <HeadingPairs>
    <vt:vector size="4" baseType="variant">
      <vt:variant>
        <vt:lpstr>テーマ</vt:lpstr>
      </vt:variant>
      <vt:variant>
        <vt:i4>1</vt:i4>
      </vt:variant>
      <vt:variant>
        <vt:lpstr>スライド タイトル</vt:lpstr>
      </vt:variant>
      <vt:variant>
        <vt:i4>54</vt:i4>
      </vt:variant>
    </vt:vector>
  </HeadingPairs>
  <TitlesOfParts>
    <vt:vector size="55" baseType="lpstr">
      <vt:lpstr>ホワイト</vt:lpstr>
      <vt:lpstr>次世代マイニング技術がもたらす新たなビジネス応用の世界</vt:lpstr>
      <vt:lpstr>目次</vt:lpstr>
      <vt:lpstr>第１部 応用ケース１： ナップサック制約付き最大被覆問題を用いたTwitterからのトピック検知</vt:lpstr>
      <vt:lpstr>PowerPoint プレゼンテーション</vt:lpstr>
      <vt:lpstr>ロケットの打ち上げを見ながら、教官デニール・ヤングがムッタにつぶやく</vt:lpstr>
      <vt:lpstr>テレビ × Twitter = ソーシャル・ビューイング</vt:lpstr>
      <vt:lpstr>目的と分析概要</vt:lpstr>
      <vt:lpstr>①バースト検知(1)：Twitter投稿数の推移</vt:lpstr>
      <vt:lpstr>①バースト検知(2)</vt:lpstr>
      <vt:lpstr>②単語の類似度グラフ</vt:lpstr>
      <vt:lpstr>④極大クリーク列挙</vt:lpstr>
      <vt:lpstr>③グラフ研磨(1) 単語の類似度グラフとグラフ研磨</vt:lpstr>
      <vt:lpstr>③グラフ研磨(2) 基本的な考え方</vt:lpstr>
      <vt:lpstr>③グラフ研磨(3) 類似度の定義</vt:lpstr>
      <vt:lpstr>③グラフ研磨(4)  繰り返し</vt:lpstr>
      <vt:lpstr>③グラフ研磨(5) 例</vt:lpstr>
      <vt:lpstr>③グラフ研磨(5) 何をしているのか？</vt:lpstr>
      <vt:lpstr>③グラフ研磨(6) 効果</vt:lpstr>
      <vt:lpstr>③グラフ研磨(7) 類似度による違い</vt:lpstr>
      <vt:lpstr>③グラフ研磨(8) どの類似度を使うか？ </vt:lpstr>
      <vt:lpstr>⑤集合被覆(1)</vt:lpstr>
      <vt:lpstr>⑤集合被覆(2) 重み付き集合被覆</vt:lpstr>
      <vt:lpstr>⑤集合被覆(3) ナップサック制約付き最大集合被覆</vt:lpstr>
      <vt:lpstr>実験の概要</vt:lpstr>
      <vt:lpstr>結果(1)： 31話の結果</vt:lpstr>
      <vt:lpstr>マイクロクラスタリングの効果 を確認するために</vt:lpstr>
      <vt:lpstr>31〜40話の成績一覧</vt:lpstr>
      <vt:lpstr>グラフ研磨の精度は低い？</vt:lpstr>
      <vt:lpstr>第１部 応用ケース２： 「三年育児休暇」に対する意見の時系列変化の解析</vt:lpstr>
      <vt:lpstr>安部首相の「育休３年」発言</vt:lpstr>
      <vt:lpstr>３.専門家の意見</vt:lpstr>
      <vt:lpstr>Twitter上でのつぶやき</vt:lpstr>
      <vt:lpstr>目的と概要</vt:lpstr>
      <vt:lpstr>Sankeyダイアグラム</vt:lpstr>
      <vt:lpstr>クリークの構成変化（4月10日〜20日）</vt:lpstr>
      <vt:lpstr>太いストリームの内容</vt:lpstr>
      <vt:lpstr>属性推定（性別、子有無）</vt:lpstr>
      <vt:lpstr>安倍発言前後（4/17 vs 4/18)</vt:lpstr>
      <vt:lpstr>安倍発言前後（4/18 vs 4/19)</vt:lpstr>
      <vt:lpstr>男女比較（安倍後, 4/19）</vt:lpstr>
      <vt:lpstr>子有無比較（安倍後, 4/19）</vt:lpstr>
      <vt:lpstr>第２部 NYSOLデモ</vt:lpstr>
      <vt:lpstr>NYSOLについて(www.nysol.jp)</vt:lpstr>
      <vt:lpstr>育休３年問題の分析を例に</vt:lpstr>
      <vt:lpstr>第３部 ビッグデータ最高再考</vt:lpstr>
      <vt:lpstr>ビッグデータ使ってますか？</vt:lpstr>
      <vt:lpstr>昔から変わらない日本の情報産業</vt:lpstr>
      <vt:lpstr>PowerPoint プレゼンテーション</vt:lpstr>
      <vt:lpstr>PowerPoint プレゼンテーション</vt:lpstr>
      <vt:lpstr>このままで良いのか？</vt:lpstr>
      <vt:lpstr>PowerPoint プレゼンテーション</vt:lpstr>
      <vt:lpstr>現場から見れば何が重要か？</vt:lpstr>
      <vt:lpstr>我々は何をしなければならないか？</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次世代マイニング技術がもたらす新たなビジネス応用の世界</dc:title>
  <dc:creator>羽室 行信</dc:creator>
  <cp:lastModifiedBy>羽室 行信</cp:lastModifiedBy>
  <cp:revision>114</cp:revision>
  <dcterms:created xsi:type="dcterms:W3CDTF">2014-03-04T08:19:46Z</dcterms:created>
  <dcterms:modified xsi:type="dcterms:W3CDTF">2014-03-06T00:37:29Z</dcterms:modified>
</cp:coreProperties>
</file>