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9"/>
  </p:notesMasterIdLst>
  <p:sldIdLst>
    <p:sldId id="353" r:id="rId2"/>
    <p:sldId id="792" r:id="rId3"/>
    <p:sldId id="931" r:id="rId4"/>
    <p:sldId id="932" r:id="rId5"/>
    <p:sldId id="933" r:id="rId6"/>
    <p:sldId id="934" r:id="rId7"/>
    <p:sldId id="935" r:id="rId8"/>
    <p:sldId id="936" r:id="rId9"/>
    <p:sldId id="937" r:id="rId10"/>
    <p:sldId id="938" r:id="rId11"/>
    <p:sldId id="940" r:id="rId12"/>
    <p:sldId id="939" r:id="rId13"/>
    <p:sldId id="941" r:id="rId14"/>
    <p:sldId id="945" r:id="rId15"/>
    <p:sldId id="849" r:id="rId16"/>
    <p:sldId id="850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944" r:id="rId26"/>
    <p:sldId id="942" r:id="rId27"/>
    <p:sldId id="943" r:id="rId28"/>
    <p:sldId id="686" r:id="rId29"/>
    <p:sldId id="744" r:id="rId30"/>
    <p:sldId id="864" r:id="rId31"/>
    <p:sldId id="865" r:id="rId32"/>
    <p:sldId id="741" r:id="rId33"/>
    <p:sldId id="742" r:id="rId34"/>
    <p:sldId id="764" r:id="rId35"/>
    <p:sldId id="761" r:id="rId36"/>
    <p:sldId id="688" r:id="rId37"/>
    <p:sldId id="745" r:id="rId38"/>
    <p:sldId id="747" r:id="rId39"/>
    <p:sldId id="748" r:id="rId40"/>
    <p:sldId id="755" r:id="rId41"/>
    <p:sldId id="746" r:id="rId42"/>
    <p:sldId id="689" r:id="rId43"/>
    <p:sldId id="690" r:id="rId44"/>
    <p:sldId id="790" r:id="rId45"/>
    <p:sldId id="762" r:id="rId46"/>
    <p:sldId id="765" r:id="rId47"/>
    <p:sldId id="756" r:id="rId48"/>
    <p:sldId id="757" r:id="rId49"/>
    <p:sldId id="763" r:id="rId50"/>
    <p:sldId id="750" r:id="rId51"/>
    <p:sldId id="754" r:id="rId52"/>
    <p:sldId id="758" r:id="rId53"/>
    <p:sldId id="760" r:id="rId54"/>
    <p:sldId id="753" r:id="rId55"/>
    <p:sldId id="682" r:id="rId56"/>
    <p:sldId id="766" r:id="rId57"/>
    <p:sldId id="898" r:id="rId58"/>
    <p:sldId id="899" r:id="rId59"/>
    <p:sldId id="900" r:id="rId60"/>
    <p:sldId id="871" r:id="rId61"/>
    <p:sldId id="872" r:id="rId62"/>
    <p:sldId id="901" r:id="rId63"/>
    <p:sldId id="870" r:id="rId64"/>
    <p:sldId id="875" r:id="rId65"/>
    <p:sldId id="876" r:id="rId66"/>
    <p:sldId id="877" r:id="rId67"/>
    <p:sldId id="878" r:id="rId68"/>
    <p:sldId id="879" r:id="rId69"/>
    <p:sldId id="880" r:id="rId70"/>
    <p:sldId id="874" r:id="rId71"/>
    <p:sldId id="691" r:id="rId72"/>
    <p:sldId id="692" r:id="rId73"/>
    <p:sldId id="693" r:id="rId74"/>
    <p:sldId id="867" r:id="rId75"/>
    <p:sldId id="868" r:id="rId76"/>
    <p:sldId id="694" r:id="rId77"/>
    <p:sldId id="695" r:id="rId78"/>
    <p:sldId id="696" r:id="rId79"/>
    <p:sldId id="697" r:id="rId80"/>
    <p:sldId id="784" r:id="rId81"/>
    <p:sldId id="897" r:id="rId82"/>
    <p:sldId id="733" r:id="rId83"/>
    <p:sldId id="735" r:id="rId84"/>
    <p:sldId id="736" r:id="rId85"/>
    <p:sldId id="767" r:id="rId86"/>
    <p:sldId id="768" r:id="rId87"/>
    <p:sldId id="769" r:id="rId88"/>
    <p:sldId id="770" r:id="rId89"/>
    <p:sldId id="771" r:id="rId90"/>
    <p:sldId id="836" r:id="rId91"/>
    <p:sldId id="837" r:id="rId92"/>
    <p:sldId id="842" r:id="rId93"/>
    <p:sldId id="843" r:id="rId94"/>
    <p:sldId id="904" r:id="rId95"/>
    <p:sldId id="845" r:id="rId96"/>
    <p:sldId id="846" r:id="rId97"/>
    <p:sldId id="887" r:id="rId98"/>
    <p:sldId id="903" r:id="rId99"/>
    <p:sldId id="889" r:id="rId100"/>
    <p:sldId id="890" r:id="rId101"/>
    <p:sldId id="891" r:id="rId102"/>
    <p:sldId id="892" r:id="rId103"/>
    <p:sldId id="893" r:id="rId104"/>
    <p:sldId id="894" r:id="rId105"/>
    <p:sldId id="847" r:id="rId106"/>
    <p:sldId id="802" r:id="rId107"/>
    <p:sldId id="801" r:id="rId108"/>
    <p:sldId id="833" r:id="rId109"/>
    <p:sldId id="803" r:id="rId110"/>
    <p:sldId id="804" r:id="rId111"/>
    <p:sldId id="805" r:id="rId112"/>
    <p:sldId id="806" r:id="rId113"/>
    <p:sldId id="807" r:id="rId114"/>
    <p:sldId id="808" r:id="rId115"/>
    <p:sldId id="809" r:id="rId116"/>
    <p:sldId id="811" r:id="rId117"/>
    <p:sldId id="810" r:id="rId118"/>
    <p:sldId id="834" r:id="rId119"/>
    <p:sldId id="813" r:id="rId120"/>
    <p:sldId id="814" r:id="rId121"/>
    <p:sldId id="816" r:id="rId122"/>
    <p:sldId id="817" r:id="rId123"/>
    <p:sldId id="819" r:id="rId124"/>
    <p:sldId id="905" r:id="rId125"/>
    <p:sldId id="906" r:id="rId126"/>
    <p:sldId id="907" r:id="rId127"/>
    <p:sldId id="908" r:id="rId128"/>
    <p:sldId id="909" r:id="rId129"/>
    <p:sldId id="910" r:id="rId130"/>
    <p:sldId id="911" r:id="rId131"/>
    <p:sldId id="912" r:id="rId132"/>
    <p:sldId id="913" r:id="rId133"/>
    <p:sldId id="914" r:id="rId134"/>
    <p:sldId id="915" r:id="rId135"/>
    <p:sldId id="916" r:id="rId136"/>
    <p:sldId id="917" r:id="rId137"/>
    <p:sldId id="918" r:id="rId138"/>
    <p:sldId id="919" r:id="rId139"/>
    <p:sldId id="920" r:id="rId140"/>
    <p:sldId id="921" r:id="rId141"/>
    <p:sldId id="922" r:id="rId142"/>
    <p:sldId id="923" r:id="rId143"/>
    <p:sldId id="924" r:id="rId144"/>
    <p:sldId id="925" r:id="rId145"/>
    <p:sldId id="926" r:id="rId146"/>
    <p:sldId id="927" r:id="rId147"/>
    <p:sldId id="928" r:id="rId148"/>
    <p:sldId id="929" r:id="rId149"/>
    <p:sldId id="835" r:id="rId150"/>
    <p:sldId id="794" r:id="rId151"/>
    <p:sldId id="795" r:id="rId152"/>
    <p:sldId id="796" r:id="rId153"/>
    <p:sldId id="797" r:id="rId154"/>
    <p:sldId id="798" r:id="rId155"/>
    <p:sldId id="799" r:id="rId156"/>
    <p:sldId id="800" r:id="rId157"/>
    <p:sldId id="464" r:id="rId158"/>
    <p:sldId id="902" r:id="rId159"/>
    <p:sldId id="930" r:id="rId160"/>
    <p:sldId id="886" r:id="rId161"/>
    <p:sldId id="946" r:id="rId162"/>
    <p:sldId id="947" r:id="rId163"/>
    <p:sldId id="948" r:id="rId164"/>
    <p:sldId id="949" r:id="rId165"/>
    <p:sldId id="950" r:id="rId166"/>
    <p:sldId id="951" r:id="rId167"/>
    <p:sldId id="953" r:id="rId16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b="1" kern="1200">
        <a:solidFill>
          <a:schemeClr val="tx2"/>
        </a:solidFill>
        <a:latin typeface="Times New Roman" pitchFamily="18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b="1" kern="1200">
        <a:solidFill>
          <a:schemeClr val="tx2"/>
        </a:solidFill>
        <a:latin typeface="Times New Roman" pitchFamily="18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b="1" kern="1200">
        <a:solidFill>
          <a:schemeClr val="tx2"/>
        </a:solidFill>
        <a:latin typeface="Times New Roman" pitchFamily="18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b="1" kern="1200">
        <a:solidFill>
          <a:schemeClr val="tx2"/>
        </a:solidFill>
        <a:latin typeface="Times New Roman" pitchFamily="18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b="1" kern="1200">
        <a:solidFill>
          <a:schemeClr val="tx2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2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2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2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2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990033"/>
    <a:srgbClr val="003300"/>
    <a:srgbClr val="FF0066"/>
    <a:srgbClr val="FF3300"/>
    <a:srgbClr val="FFFF66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9" autoAdjust="0"/>
    <p:restoredTop sz="93919" autoAdjust="0"/>
  </p:normalViewPr>
  <p:slideViewPr>
    <p:cSldViewPr>
      <p:cViewPr varScale="1">
        <p:scale>
          <a:sx n="63" d="100"/>
          <a:sy n="63" d="100"/>
        </p:scale>
        <p:origin x="-7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8C0EBB1-B966-4CDF-9BCE-9FAA59AEB208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704E4-0580-4B1E-8DAC-6BE6122168F5}" type="slidenum">
              <a:rPr lang="ja-JP" altLang="en-US" smtClean="0"/>
              <a:pPr/>
              <a:t>10</a:t>
            </a:fld>
            <a:endParaRPr lang="en-US" altLang="ja-JP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E69D0-0E57-4165-80CE-46CEF2D46075}" type="slidenum">
              <a:rPr lang="ja-JP" altLang="en-US" smtClean="0"/>
              <a:pPr/>
              <a:t>11</a:t>
            </a:fld>
            <a:endParaRPr lang="en-US" altLang="ja-JP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DED69-AF2C-41A1-A23E-C026E58CCDBA}" type="slidenum">
              <a:rPr lang="ja-JP" altLang="en-US" smtClean="0"/>
              <a:pPr/>
              <a:t>12</a:t>
            </a:fld>
            <a:endParaRPr lang="en-US" altLang="ja-JP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0EBB1-B966-4CDF-9BCE-9FAA59AEB208}" type="slidenum">
              <a:rPr lang="ja-JP" altLang="en-US" smtClean="0"/>
              <a:pPr>
                <a:defRPr/>
              </a:pPr>
              <a:t>58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E91C-B1C9-4ADA-B559-86D339472F77}" type="slidenum">
              <a:rPr lang="ja-JP" altLang="en-US"/>
              <a:pPr/>
              <a:t>125</a:t>
            </a:fld>
            <a:endParaRPr lang="en-US" altLang="ja-JP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D6F6B-90CE-46B4-A577-F4CA48DC7542}" type="slidenum">
              <a:rPr lang="ja-JP" altLang="en-US"/>
              <a:pPr/>
              <a:t>126</a:t>
            </a:fld>
            <a:endParaRPr lang="en-US" altLang="ja-JP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C0BC2-642A-4B60-83B8-7A1D221C0C7C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EC879-84C5-49EE-A6F4-1BC0754F83CD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DD62-B6F2-4A72-8184-0F2B17A445E7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4A27B-E500-4417-9D90-EE27ED7EBBF8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A430A-432B-4050-B2F8-C0C72761E6BB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48897-F07B-4AE6-8FE5-E9F71A3C2DF9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FAE2-406F-4D4F-9C73-1AC6A56C72F9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AE84-A807-4B1B-A381-B18A9C3EE39A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3707-AB5B-43AB-B670-E305E2A9A4DB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3027-99C8-4BEB-BA44-537D5D7E19DD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85A2-3E9F-4BF2-8406-2FBA3D4C8E3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779D69-D690-4ADD-8F57-6B46EDC7CE00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__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__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2209800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Simple Enumeration of Complicated Structure and Implementation Issues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438400" y="4114800"/>
            <a:ext cx="548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endParaRPr lang="ja-JP" altLang="en-US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187450" y="5516563"/>
            <a:ext cx="6792913" cy="396875"/>
          </a:xfrm>
          <a:prstGeom prst="rect">
            <a:avLst/>
          </a:prstGeom>
          <a:noFill/>
          <a:ln w="31750" cmpd="thickThin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28-30/Sep/</a:t>
            </a:r>
            <a:r>
              <a:rPr lang="ja-JP" altLang="en-US" sz="2000" dirty="0" smtClean="0">
                <a:solidFill>
                  <a:schemeClr val="tx1"/>
                </a:solidFill>
              </a:rPr>
              <a:t>20</a:t>
            </a:r>
            <a:r>
              <a:rPr lang="en-US" altLang="ja-JP" sz="2000" dirty="0" smtClean="0">
                <a:solidFill>
                  <a:schemeClr val="tx1"/>
                </a:solidFill>
              </a:rPr>
              <a:t>11   Enumeration School </a:t>
            </a:r>
            <a:r>
              <a:rPr lang="ja-JP" altLang="en-US" sz="2000" dirty="0" smtClean="0">
                <a:solidFill>
                  <a:schemeClr val="tx1"/>
                </a:solidFill>
              </a:rPr>
              <a:t>  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(revival)</a:t>
            </a:r>
            <a:endParaRPr lang="ja-JP" altLang="en-US" sz="2000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284538"/>
            <a:ext cx="8136904" cy="1223962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Takeaki Uno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　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(National Institute of Informatics</a:t>
            </a:r>
            <a:endParaRPr lang="ja-JP" altLang="en-US" sz="2000" b="1" dirty="0" smtClean="0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000" b="1" dirty="0" smtClean="0">
                <a:solidFill>
                  <a:schemeClr val="accent2"/>
                </a:solidFill>
              </a:rPr>
              <a:t>　　　　　　　　           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&amp; The Graduate University for Advanced Studies</a:t>
            </a:r>
            <a:r>
              <a:rPr lang="ja-JP" altLang="en-US" sz="2000" b="1" dirty="0" smtClean="0">
                <a:solidFill>
                  <a:schemeClr val="accent2"/>
                </a:solidFill>
              </a:rPr>
              <a:t>）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Theoretical Aspect of Enumeration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4" y="981075"/>
            <a:ext cx="8641655" cy="573246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/>
              <a:t>Problems of fundamental structures are almost solved</a:t>
            </a: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　  </a:t>
            </a:r>
            <a:r>
              <a:rPr lang="en-US" altLang="ja-JP" sz="2400" dirty="0" smtClean="0"/>
              <a:t>path, </a:t>
            </a:r>
            <a:r>
              <a:rPr lang="en-US" altLang="ja-JP" sz="2400" dirty="0" err="1" smtClean="0"/>
              <a:t>subtree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subgraph</a:t>
            </a:r>
            <a:r>
              <a:rPr lang="en-US" altLang="ja-JP" sz="2400" dirty="0" smtClean="0"/>
              <a:t>, connected component, clique,…</a:t>
            </a: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endParaRPr lang="ja-JP" altLang="en-US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Wingdings" pitchFamily="2" charset="2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/>
              <a:t>Classes of </a:t>
            </a:r>
            <a:r>
              <a:rPr lang="en-US" altLang="ja-JP" sz="2400" dirty="0" err="1" smtClean="0"/>
              <a:t>polytime</a:t>
            </a:r>
            <a:r>
              <a:rPr lang="en-US" altLang="ja-JP" sz="2400" dirty="0" smtClean="0"/>
              <a:t> isomorphism check are often solved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　  </a:t>
            </a:r>
            <a:r>
              <a:rPr lang="en-US" altLang="ja-JP" sz="2400" dirty="0" smtClean="0"/>
              <a:t>sequence, necklace, tree, maximal planer graph,…</a:t>
            </a: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/>
              <a:t>But, problems having tastes of applications are usually not solved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663300"/>
                </a:solidFill>
              </a:rPr>
              <a:t>　</a:t>
            </a: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－ </a:t>
            </a:r>
            <a:r>
              <a:rPr lang="en-US" altLang="ja-JP" sz="2400" dirty="0" smtClean="0"/>
              <a:t>patterns included in positive data but not in negative data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663300"/>
                </a:solidFill>
              </a:rPr>
              <a:t>　</a:t>
            </a: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－ </a:t>
            </a:r>
            <a:r>
              <a:rPr lang="en-US" altLang="ja-JP" sz="2400" dirty="0" smtClean="0"/>
              <a:t>reduction of complexity / practical computational costs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ja-JP" altLang="en-US" sz="2400" b="1" dirty="0" smtClean="0">
              <a:solidFill>
                <a:srgbClr val="008000"/>
              </a:solidFill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/>
              <a:t>Problems of Slight complicated structures are also not solved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663300"/>
                </a:solidFill>
              </a:rPr>
              <a:t>　</a:t>
            </a: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－ </a:t>
            </a:r>
            <a:r>
              <a:rPr lang="en-US" altLang="ja-JP" sz="2400" dirty="0" smtClean="0"/>
              <a:t>graph classes such as </a:t>
            </a:r>
            <a:r>
              <a:rPr lang="en-US" altLang="ja-JP" sz="2400" dirty="0" err="1" smtClean="0"/>
              <a:t>chordal</a:t>
            </a:r>
            <a:r>
              <a:rPr lang="en-US" altLang="ja-JP" sz="2400" dirty="0" smtClean="0"/>
              <a:t> graphs / interval graphs</a:t>
            </a: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663300"/>
                </a:solidFill>
              </a:rPr>
              <a:t>　</a:t>
            </a: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－ </a:t>
            </a:r>
            <a:r>
              <a:rPr lang="en-US" altLang="ja-JP" sz="2400" dirty="0" smtClean="0"/>
              <a:t>ambiguous constraints</a:t>
            </a: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663300"/>
                </a:solidFill>
              </a:rPr>
              <a:t>　</a:t>
            </a: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－ </a:t>
            </a:r>
            <a:r>
              <a:rPr lang="en-US" altLang="ja-JP" sz="2400" dirty="0" smtClean="0"/>
              <a:t>heterogeneous constraints  (class + weights + constraints)</a:t>
            </a:r>
            <a:endParaRPr lang="ja-JP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Ex) Parent-Child of Maximal Cliques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736013" cy="16557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dirty="0" smtClean="0"/>
              <a:t>The right figure is the parent-child relation of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/>
              <a:t>     the maximal cliques in the left graph</a:t>
            </a: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 flipV="1">
            <a:off x="2195513" y="4005263"/>
            <a:ext cx="12239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 flipH="1">
            <a:off x="971550" y="3070225"/>
            <a:ext cx="73660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2681288" y="3679825"/>
            <a:ext cx="698500" cy="325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2452688" y="3070225"/>
            <a:ext cx="99060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V="1">
            <a:off x="1003300" y="3756025"/>
            <a:ext cx="534988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>
            <a:off x="827088" y="2925763"/>
            <a:ext cx="712787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V="1">
            <a:off x="2452688" y="2689225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 flipH="1">
            <a:off x="539750" y="3070225"/>
            <a:ext cx="1150938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611188" y="3573463"/>
            <a:ext cx="9366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 flipH="1">
            <a:off x="2147888" y="3070225"/>
            <a:ext cx="304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539750" y="3573463"/>
            <a:ext cx="431800" cy="614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 flipH="1" flipV="1">
            <a:off x="827088" y="2852738"/>
            <a:ext cx="144462" cy="130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 flipV="1">
            <a:off x="2147888" y="3679825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1538288" y="3756025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 flipH="1">
            <a:off x="1538288" y="3070225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827088" y="2925763"/>
            <a:ext cx="9064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2452688" y="3070225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341" name="Oval 21"/>
          <p:cNvSpPr>
            <a:spLocks noChangeArrowheads="1"/>
          </p:cNvSpPr>
          <p:nvPr/>
        </p:nvSpPr>
        <p:spPr bwMode="auto">
          <a:xfrm>
            <a:off x="2300288" y="29178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４</a:t>
            </a:r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 flipH="1">
            <a:off x="547688" y="297815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 flipV="1">
            <a:off x="3379788" y="3286125"/>
            <a:ext cx="71437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 flipV="1">
            <a:off x="2659063" y="3286125"/>
            <a:ext cx="792162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 flipH="1" flipV="1">
            <a:off x="3090863" y="2709863"/>
            <a:ext cx="36036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 flipH="1" flipV="1">
            <a:off x="2082800" y="2420938"/>
            <a:ext cx="100965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7" name="Line 27"/>
          <p:cNvSpPr>
            <a:spLocks noChangeShapeType="1"/>
          </p:cNvSpPr>
          <p:nvPr/>
        </p:nvSpPr>
        <p:spPr bwMode="auto">
          <a:xfrm flipH="1">
            <a:off x="858838" y="2420938"/>
            <a:ext cx="1223962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 flipH="1">
            <a:off x="1724025" y="2420938"/>
            <a:ext cx="358775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 flipH="1">
            <a:off x="2659063" y="2709863"/>
            <a:ext cx="43180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30" name="Freeform 30"/>
          <p:cNvSpPr>
            <a:spLocks/>
          </p:cNvSpPr>
          <p:nvPr/>
        </p:nvSpPr>
        <p:spPr bwMode="auto">
          <a:xfrm>
            <a:off x="1003300" y="4005263"/>
            <a:ext cx="2376488" cy="504825"/>
          </a:xfrm>
          <a:custGeom>
            <a:avLst/>
            <a:gdLst>
              <a:gd name="T0" fmla="*/ 0 w 1497"/>
              <a:gd name="T1" fmla="*/ 91 h 318"/>
              <a:gd name="T2" fmla="*/ 454 w 1497"/>
              <a:gd name="T3" fmla="*/ 273 h 318"/>
              <a:gd name="T4" fmla="*/ 1225 w 1497"/>
              <a:gd name="T5" fmla="*/ 273 h 318"/>
              <a:gd name="T6" fmla="*/ 1497 w 1497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1497"/>
              <a:gd name="T13" fmla="*/ 0 h 318"/>
              <a:gd name="T14" fmla="*/ 1497 w 1497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7" h="318">
                <a:moveTo>
                  <a:pt x="0" y="91"/>
                </a:moveTo>
                <a:cubicBezTo>
                  <a:pt x="125" y="167"/>
                  <a:pt x="250" y="243"/>
                  <a:pt x="454" y="273"/>
                </a:cubicBezTo>
                <a:cubicBezTo>
                  <a:pt x="658" y="303"/>
                  <a:pt x="1051" y="318"/>
                  <a:pt x="1225" y="273"/>
                </a:cubicBezTo>
                <a:cubicBezTo>
                  <a:pt x="1399" y="228"/>
                  <a:pt x="1448" y="114"/>
                  <a:pt x="1497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696351" name="Oval 31"/>
          <p:cNvSpPr>
            <a:spLocks noChangeArrowheads="1"/>
          </p:cNvSpPr>
          <p:nvPr/>
        </p:nvSpPr>
        <p:spPr bwMode="auto">
          <a:xfrm>
            <a:off x="1538288" y="29178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５</a:t>
            </a:r>
          </a:p>
        </p:txBody>
      </p:sp>
      <p:sp>
        <p:nvSpPr>
          <p:cNvPr id="696352" name="Oval 32"/>
          <p:cNvSpPr>
            <a:spLocks noChangeArrowheads="1"/>
          </p:cNvSpPr>
          <p:nvPr/>
        </p:nvSpPr>
        <p:spPr bwMode="auto">
          <a:xfrm>
            <a:off x="1995488" y="3916363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/>
              <a:t>11</a:t>
            </a:r>
          </a:p>
        </p:txBody>
      </p:sp>
      <p:sp>
        <p:nvSpPr>
          <p:cNvPr id="696353" name="Oval 33"/>
          <p:cNvSpPr>
            <a:spLocks noChangeArrowheads="1"/>
          </p:cNvSpPr>
          <p:nvPr/>
        </p:nvSpPr>
        <p:spPr bwMode="auto">
          <a:xfrm>
            <a:off x="1385888" y="36036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９</a:t>
            </a:r>
          </a:p>
        </p:txBody>
      </p:sp>
      <p:sp>
        <p:nvSpPr>
          <p:cNvPr id="696354" name="Oval 34"/>
          <p:cNvSpPr>
            <a:spLocks noChangeArrowheads="1"/>
          </p:cNvSpPr>
          <p:nvPr/>
        </p:nvSpPr>
        <p:spPr bwMode="auto">
          <a:xfrm>
            <a:off x="2528888" y="35274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８</a:t>
            </a:r>
          </a:p>
        </p:txBody>
      </p:sp>
      <p:sp>
        <p:nvSpPr>
          <p:cNvPr id="696355" name="Oval 35"/>
          <p:cNvSpPr>
            <a:spLocks noChangeArrowheads="1"/>
          </p:cNvSpPr>
          <p:nvPr/>
        </p:nvSpPr>
        <p:spPr bwMode="auto">
          <a:xfrm>
            <a:off x="395288" y="33750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７</a:t>
            </a:r>
          </a:p>
        </p:txBody>
      </p:sp>
      <p:sp>
        <p:nvSpPr>
          <p:cNvPr id="696356" name="Oval 36"/>
          <p:cNvSpPr>
            <a:spLocks noChangeArrowheads="1"/>
          </p:cNvSpPr>
          <p:nvPr/>
        </p:nvSpPr>
        <p:spPr bwMode="auto">
          <a:xfrm>
            <a:off x="3290888" y="3141663"/>
            <a:ext cx="304800" cy="293687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６</a:t>
            </a:r>
          </a:p>
        </p:txBody>
      </p:sp>
      <p:sp>
        <p:nvSpPr>
          <p:cNvPr id="696357" name="Oval 37"/>
          <p:cNvSpPr>
            <a:spLocks noChangeArrowheads="1"/>
          </p:cNvSpPr>
          <p:nvPr/>
        </p:nvSpPr>
        <p:spPr bwMode="auto">
          <a:xfrm>
            <a:off x="715963" y="27654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３</a:t>
            </a:r>
          </a:p>
        </p:txBody>
      </p:sp>
      <p:sp>
        <p:nvSpPr>
          <p:cNvPr id="696358" name="Oval 38"/>
          <p:cNvSpPr>
            <a:spLocks noChangeArrowheads="1"/>
          </p:cNvSpPr>
          <p:nvPr/>
        </p:nvSpPr>
        <p:spPr bwMode="auto">
          <a:xfrm>
            <a:off x="1939925" y="2278063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１</a:t>
            </a:r>
          </a:p>
        </p:txBody>
      </p:sp>
      <p:sp>
        <p:nvSpPr>
          <p:cNvPr id="696359" name="Oval 39"/>
          <p:cNvSpPr>
            <a:spLocks noChangeArrowheads="1"/>
          </p:cNvSpPr>
          <p:nvPr/>
        </p:nvSpPr>
        <p:spPr bwMode="auto">
          <a:xfrm>
            <a:off x="2930525" y="25495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696360" name="Oval 40"/>
          <p:cNvSpPr>
            <a:spLocks noChangeArrowheads="1"/>
          </p:cNvSpPr>
          <p:nvPr/>
        </p:nvSpPr>
        <p:spPr bwMode="auto">
          <a:xfrm>
            <a:off x="3235325" y="38449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/>
              <a:t>10</a:t>
            </a:r>
          </a:p>
        </p:txBody>
      </p:sp>
      <p:sp>
        <p:nvSpPr>
          <p:cNvPr id="696361" name="Oval 41"/>
          <p:cNvSpPr>
            <a:spLocks noChangeArrowheads="1"/>
          </p:cNvSpPr>
          <p:nvPr/>
        </p:nvSpPr>
        <p:spPr bwMode="auto">
          <a:xfrm>
            <a:off x="842963" y="3989388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/>
              <a:t>12</a:t>
            </a:r>
          </a:p>
        </p:txBody>
      </p:sp>
      <p:sp>
        <p:nvSpPr>
          <p:cNvPr id="696362" name="Text Box 42"/>
          <p:cNvSpPr txBox="1">
            <a:spLocks noChangeArrowheads="1"/>
          </p:cNvSpPr>
          <p:nvPr/>
        </p:nvSpPr>
        <p:spPr bwMode="auto">
          <a:xfrm>
            <a:off x="6300788" y="1628775"/>
            <a:ext cx="768350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１</a:t>
            </a:r>
            <a:r>
              <a:rPr lang="en-US" altLang="ja-JP"/>
              <a:t>, </a:t>
            </a:r>
            <a:r>
              <a:rPr lang="ja-JP" altLang="en-US"/>
              <a:t>２</a:t>
            </a:r>
          </a:p>
        </p:txBody>
      </p:sp>
      <p:sp>
        <p:nvSpPr>
          <p:cNvPr id="696363" name="Text Box 43"/>
          <p:cNvSpPr txBox="1">
            <a:spLocks noChangeArrowheads="1"/>
          </p:cNvSpPr>
          <p:nvPr/>
        </p:nvSpPr>
        <p:spPr bwMode="auto">
          <a:xfrm>
            <a:off x="4741863" y="2520950"/>
            <a:ext cx="1128712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１</a:t>
            </a:r>
            <a:r>
              <a:rPr lang="en-US" altLang="ja-JP"/>
              <a:t>, </a:t>
            </a:r>
            <a:r>
              <a:rPr lang="ja-JP" altLang="en-US"/>
              <a:t>３</a:t>
            </a:r>
            <a:r>
              <a:rPr lang="en-US" altLang="ja-JP"/>
              <a:t>, </a:t>
            </a:r>
            <a:r>
              <a:rPr lang="ja-JP" altLang="en-US"/>
              <a:t>５</a:t>
            </a:r>
          </a:p>
        </p:txBody>
      </p:sp>
      <p:sp>
        <p:nvSpPr>
          <p:cNvPr id="696364" name="Line 44"/>
          <p:cNvSpPr>
            <a:spLocks noChangeShapeType="1"/>
          </p:cNvSpPr>
          <p:nvPr/>
        </p:nvSpPr>
        <p:spPr bwMode="auto">
          <a:xfrm flipH="1">
            <a:off x="5508625" y="2133600"/>
            <a:ext cx="719138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6365" name="Text Box 45"/>
          <p:cNvSpPr txBox="1">
            <a:spLocks noChangeArrowheads="1"/>
          </p:cNvSpPr>
          <p:nvPr/>
        </p:nvSpPr>
        <p:spPr bwMode="auto">
          <a:xfrm>
            <a:off x="5584825" y="1952625"/>
            <a:ext cx="3556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00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96366" name="Text Box 46"/>
          <p:cNvSpPr txBox="1">
            <a:spLocks noChangeArrowheads="1"/>
          </p:cNvSpPr>
          <p:nvPr/>
        </p:nvSpPr>
        <p:spPr bwMode="auto">
          <a:xfrm>
            <a:off x="4065588" y="3789363"/>
            <a:ext cx="1946275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３</a:t>
            </a:r>
            <a:r>
              <a:rPr lang="en-US" altLang="ja-JP"/>
              <a:t>, </a:t>
            </a:r>
            <a:r>
              <a:rPr lang="ja-JP" altLang="en-US"/>
              <a:t>５</a:t>
            </a:r>
            <a:r>
              <a:rPr lang="en-US" altLang="ja-JP"/>
              <a:t>, </a:t>
            </a:r>
            <a:r>
              <a:rPr lang="ja-JP" altLang="en-US"/>
              <a:t>７</a:t>
            </a:r>
            <a:r>
              <a:rPr lang="en-US" altLang="ja-JP"/>
              <a:t>, </a:t>
            </a:r>
            <a:r>
              <a:rPr lang="ja-JP" altLang="en-US"/>
              <a:t>９</a:t>
            </a:r>
            <a:r>
              <a:rPr lang="en-US" altLang="ja-JP"/>
              <a:t>, 12</a:t>
            </a:r>
          </a:p>
        </p:txBody>
      </p:sp>
      <p:sp>
        <p:nvSpPr>
          <p:cNvPr id="696367" name="Line 47"/>
          <p:cNvSpPr>
            <a:spLocks noChangeShapeType="1"/>
          </p:cNvSpPr>
          <p:nvPr/>
        </p:nvSpPr>
        <p:spPr bwMode="auto">
          <a:xfrm flipH="1">
            <a:off x="4859338" y="3068638"/>
            <a:ext cx="360362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6368" name="Text Box 48"/>
          <p:cNvSpPr txBox="1">
            <a:spLocks noChangeArrowheads="1"/>
          </p:cNvSpPr>
          <p:nvPr/>
        </p:nvSpPr>
        <p:spPr bwMode="auto">
          <a:xfrm>
            <a:off x="4648200" y="3141663"/>
            <a:ext cx="3556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000">
                <a:solidFill>
                  <a:schemeClr val="accent2"/>
                </a:solidFill>
              </a:rPr>
              <a:t>７</a:t>
            </a:r>
          </a:p>
        </p:txBody>
      </p:sp>
      <p:sp>
        <p:nvSpPr>
          <p:cNvPr id="696369" name="Text Box 49"/>
          <p:cNvSpPr txBox="1">
            <a:spLocks noChangeArrowheads="1"/>
          </p:cNvSpPr>
          <p:nvPr/>
        </p:nvSpPr>
        <p:spPr bwMode="auto">
          <a:xfrm>
            <a:off x="4138613" y="5113338"/>
            <a:ext cx="865187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９</a:t>
            </a:r>
            <a:r>
              <a:rPr lang="en-US" altLang="ja-JP"/>
              <a:t>, 11</a:t>
            </a:r>
            <a:endParaRPr lang="ja-JP" altLang="en-US"/>
          </a:p>
        </p:txBody>
      </p:sp>
      <p:sp>
        <p:nvSpPr>
          <p:cNvPr id="696370" name="Line 50"/>
          <p:cNvSpPr>
            <a:spLocks noChangeShapeType="1"/>
          </p:cNvSpPr>
          <p:nvPr/>
        </p:nvSpPr>
        <p:spPr bwMode="auto">
          <a:xfrm flipH="1">
            <a:off x="4572000" y="4365625"/>
            <a:ext cx="360363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6371" name="Text Box 51"/>
          <p:cNvSpPr txBox="1">
            <a:spLocks noChangeArrowheads="1"/>
          </p:cNvSpPr>
          <p:nvPr/>
        </p:nvSpPr>
        <p:spPr bwMode="auto">
          <a:xfrm>
            <a:off x="4281488" y="4508500"/>
            <a:ext cx="434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696372" name="Text Box 52"/>
          <p:cNvSpPr txBox="1">
            <a:spLocks noChangeArrowheads="1"/>
          </p:cNvSpPr>
          <p:nvPr/>
        </p:nvSpPr>
        <p:spPr bwMode="auto">
          <a:xfrm>
            <a:off x="7083425" y="2520950"/>
            <a:ext cx="1489075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２</a:t>
            </a:r>
            <a:r>
              <a:rPr lang="en-US" altLang="ja-JP"/>
              <a:t>, </a:t>
            </a:r>
            <a:r>
              <a:rPr lang="ja-JP" altLang="en-US"/>
              <a:t>４</a:t>
            </a:r>
            <a:r>
              <a:rPr lang="en-US" altLang="ja-JP"/>
              <a:t>, </a:t>
            </a:r>
            <a:r>
              <a:rPr lang="ja-JP" altLang="en-US"/>
              <a:t>６</a:t>
            </a:r>
            <a:r>
              <a:rPr lang="en-US" altLang="ja-JP"/>
              <a:t>, </a:t>
            </a:r>
            <a:r>
              <a:rPr lang="ja-JP" altLang="en-US"/>
              <a:t>８</a:t>
            </a:r>
          </a:p>
        </p:txBody>
      </p:sp>
      <p:sp>
        <p:nvSpPr>
          <p:cNvPr id="696373" name="Line 53"/>
          <p:cNvSpPr>
            <a:spLocks noChangeShapeType="1"/>
          </p:cNvSpPr>
          <p:nvPr/>
        </p:nvSpPr>
        <p:spPr bwMode="auto">
          <a:xfrm>
            <a:off x="7308850" y="1989138"/>
            <a:ext cx="720725" cy="45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6374" name="Text Box 54"/>
          <p:cNvSpPr txBox="1">
            <a:spLocks noChangeArrowheads="1"/>
          </p:cNvSpPr>
          <p:nvPr/>
        </p:nvSpPr>
        <p:spPr bwMode="auto">
          <a:xfrm>
            <a:off x="7672388" y="1952625"/>
            <a:ext cx="3556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00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96375" name="Text Box 55"/>
          <p:cNvSpPr txBox="1">
            <a:spLocks noChangeArrowheads="1"/>
          </p:cNvSpPr>
          <p:nvPr/>
        </p:nvSpPr>
        <p:spPr bwMode="auto">
          <a:xfrm>
            <a:off x="6300788" y="3860800"/>
            <a:ext cx="1225550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６</a:t>
            </a:r>
            <a:r>
              <a:rPr lang="en-US" altLang="ja-JP"/>
              <a:t>, </a:t>
            </a:r>
            <a:r>
              <a:rPr lang="ja-JP" altLang="en-US"/>
              <a:t>８</a:t>
            </a:r>
            <a:r>
              <a:rPr lang="en-US" altLang="ja-JP"/>
              <a:t>, 10</a:t>
            </a:r>
          </a:p>
        </p:txBody>
      </p:sp>
      <p:sp>
        <p:nvSpPr>
          <p:cNvPr id="696376" name="Line 56"/>
          <p:cNvSpPr>
            <a:spLocks noChangeShapeType="1"/>
          </p:cNvSpPr>
          <p:nvPr/>
        </p:nvSpPr>
        <p:spPr bwMode="auto">
          <a:xfrm flipH="1">
            <a:off x="7019925" y="3141663"/>
            <a:ext cx="360363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6377" name="Text Box 57"/>
          <p:cNvSpPr txBox="1">
            <a:spLocks noChangeArrowheads="1"/>
          </p:cNvSpPr>
          <p:nvPr/>
        </p:nvSpPr>
        <p:spPr bwMode="auto">
          <a:xfrm>
            <a:off x="6729413" y="3213100"/>
            <a:ext cx="434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696378" name="Text Box 58"/>
          <p:cNvSpPr txBox="1">
            <a:spLocks noChangeArrowheads="1"/>
          </p:cNvSpPr>
          <p:nvPr/>
        </p:nvSpPr>
        <p:spPr bwMode="auto">
          <a:xfrm>
            <a:off x="7810500" y="3860800"/>
            <a:ext cx="1225550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４</a:t>
            </a:r>
            <a:r>
              <a:rPr lang="en-US" altLang="ja-JP"/>
              <a:t>, </a:t>
            </a:r>
            <a:r>
              <a:rPr lang="ja-JP" altLang="en-US"/>
              <a:t>８</a:t>
            </a:r>
            <a:r>
              <a:rPr lang="en-US" altLang="ja-JP"/>
              <a:t>, 11</a:t>
            </a:r>
            <a:endParaRPr lang="ja-JP" altLang="en-US"/>
          </a:p>
        </p:txBody>
      </p:sp>
      <p:sp>
        <p:nvSpPr>
          <p:cNvPr id="696379" name="Line 59"/>
          <p:cNvSpPr>
            <a:spLocks noChangeShapeType="1"/>
          </p:cNvSpPr>
          <p:nvPr/>
        </p:nvSpPr>
        <p:spPr bwMode="auto">
          <a:xfrm>
            <a:off x="8316913" y="3141663"/>
            <a:ext cx="71437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6380" name="Text Box 60"/>
          <p:cNvSpPr txBox="1">
            <a:spLocks noChangeArrowheads="1"/>
          </p:cNvSpPr>
          <p:nvPr/>
        </p:nvSpPr>
        <p:spPr bwMode="auto">
          <a:xfrm>
            <a:off x="7953375" y="3284538"/>
            <a:ext cx="434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696381" name="Text Box 61"/>
          <p:cNvSpPr txBox="1">
            <a:spLocks noChangeArrowheads="1"/>
          </p:cNvSpPr>
          <p:nvPr/>
        </p:nvSpPr>
        <p:spPr bwMode="auto">
          <a:xfrm>
            <a:off x="5651500" y="5157788"/>
            <a:ext cx="1322388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８</a:t>
            </a:r>
            <a:r>
              <a:rPr lang="en-US" altLang="ja-JP"/>
              <a:t>, 10, 11</a:t>
            </a:r>
            <a:endParaRPr lang="ja-JP" altLang="en-US"/>
          </a:p>
        </p:txBody>
      </p:sp>
      <p:sp>
        <p:nvSpPr>
          <p:cNvPr id="696382" name="Line 62"/>
          <p:cNvSpPr>
            <a:spLocks noChangeShapeType="1"/>
          </p:cNvSpPr>
          <p:nvPr/>
        </p:nvSpPr>
        <p:spPr bwMode="auto">
          <a:xfrm flipH="1">
            <a:off x="6445250" y="4437063"/>
            <a:ext cx="358775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6383" name="Text Box 63"/>
          <p:cNvSpPr txBox="1">
            <a:spLocks noChangeArrowheads="1"/>
          </p:cNvSpPr>
          <p:nvPr/>
        </p:nvSpPr>
        <p:spPr bwMode="auto">
          <a:xfrm>
            <a:off x="6224588" y="4508500"/>
            <a:ext cx="434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696384" name="Text Box 64"/>
          <p:cNvSpPr txBox="1">
            <a:spLocks noChangeArrowheads="1"/>
          </p:cNvSpPr>
          <p:nvPr/>
        </p:nvSpPr>
        <p:spPr bwMode="auto">
          <a:xfrm>
            <a:off x="7343775" y="5157788"/>
            <a:ext cx="962025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/>
              <a:t>10, 12</a:t>
            </a:r>
          </a:p>
        </p:txBody>
      </p:sp>
      <p:sp>
        <p:nvSpPr>
          <p:cNvPr id="696385" name="Line 65"/>
          <p:cNvSpPr>
            <a:spLocks noChangeShapeType="1"/>
          </p:cNvSpPr>
          <p:nvPr/>
        </p:nvSpPr>
        <p:spPr bwMode="auto">
          <a:xfrm>
            <a:off x="7380288" y="4437063"/>
            <a:ext cx="28733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6386" name="Text Box 66"/>
          <p:cNvSpPr txBox="1">
            <a:spLocks noChangeArrowheads="1"/>
          </p:cNvSpPr>
          <p:nvPr/>
        </p:nvSpPr>
        <p:spPr bwMode="auto">
          <a:xfrm>
            <a:off x="7164388" y="4581525"/>
            <a:ext cx="434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2" grpId="0" animBg="1"/>
      <p:bldP spid="696363" grpId="0" animBg="1"/>
      <p:bldP spid="696365" grpId="0"/>
      <p:bldP spid="696366" grpId="0" animBg="1"/>
      <p:bldP spid="696368" grpId="0"/>
      <p:bldP spid="696369" grpId="0" animBg="1"/>
      <p:bldP spid="696371" grpId="0"/>
      <p:bldP spid="696372" grpId="0" animBg="1"/>
      <p:bldP spid="696374" grpId="0"/>
      <p:bldP spid="696375" grpId="0" animBg="1"/>
      <p:bldP spid="696377" grpId="0"/>
      <p:bldP spid="696378" grpId="0" animBg="1"/>
      <p:bldP spid="696380" grpId="0"/>
      <p:bldP spid="696381" grpId="0" animBg="1"/>
      <p:bldP spid="696383" grpId="0"/>
      <p:bldP spid="696384" grpId="0" animBg="1"/>
      <p:bldP spid="69638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Line 2"/>
          <p:cNvSpPr>
            <a:spLocks noChangeShapeType="1"/>
          </p:cNvSpPr>
          <p:nvPr/>
        </p:nvSpPr>
        <p:spPr bwMode="auto">
          <a:xfrm flipH="1" flipV="1">
            <a:off x="7235825" y="4437063"/>
            <a:ext cx="865188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Ex) Parent-Child of Maximal Cliques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736013" cy="16557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dirty="0" smtClean="0"/>
              <a:t>The right figure is the parent-child relation of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/>
              <a:t>     the maximal cliques in the left graph</a:t>
            </a: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V="1">
            <a:off x="2195513" y="4005263"/>
            <a:ext cx="12239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H="1">
            <a:off x="971550" y="3070225"/>
            <a:ext cx="73660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2681288" y="3679825"/>
            <a:ext cx="698500" cy="325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2452688" y="3070225"/>
            <a:ext cx="99060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 flipV="1">
            <a:off x="1003300" y="3756025"/>
            <a:ext cx="534988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827088" y="2925763"/>
            <a:ext cx="712787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V="1">
            <a:off x="2452688" y="2689225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H="1">
            <a:off x="539750" y="3070225"/>
            <a:ext cx="1150938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611188" y="3573463"/>
            <a:ext cx="93662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 flipH="1">
            <a:off x="2147888" y="3070225"/>
            <a:ext cx="304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539750" y="3573463"/>
            <a:ext cx="431800" cy="614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 flipH="1" flipV="1">
            <a:off x="827088" y="2852738"/>
            <a:ext cx="144462" cy="130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 flipV="1">
            <a:off x="2147888" y="3679825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1538288" y="3756025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 flipH="1">
            <a:off x="1538288" y="3070225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>
            <a:off x="827088" y="2925763"/>
            <a:ext cx="9064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>
            <a:off x="2452688" y="3070225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66" name="Oval 22"/>
          <p:cNvSpPr>
            <a:spLocks noChangeArrowheads="1"/>
          </p:cNvSpPr>
          <p:nvPr/>
        </p:nvSpPr>
        <p:spPr bwMode="auto">
          <a:xfrm>
            <a:off x="2300288" y="29178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４</a:t>
            </a:r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 flipH="1">
            <a:off x="547688" y="2978150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 flipV="1">
            <a:off x="3379788" y="3286125"/>
            <a:ext cx="71437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 flipV="1">
            <a:off x="2659063" y="3286125"/>
            <a:ext cx="792162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 flipH="1" flipV="1">
            <a:off x="3090863" y="2709863"/>
            <a:ext cx="36036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 flipH="1" flipV="1">
            <a:off x="2082800" y="2420938"/>
            <a:ext cx="100965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 flipH="1">
            <a:off x="858838" y="2420938"/>
            <a:ext cx="1223962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 flipH="1">
            <a:off x="1724025" y="2420938"/>
            <a:ext cx="358775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flipH="1">
            <a:off x="2659063" y="2709863"/>
            <a:ext cx="43180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55" name="Freeform 31"/>
          <p:cNvSpPr>
            <a:spLocks/>
          </p:cNvSpPr>
          <p:nvPr/>
        </p:nvSpPr>
        <p:spPr bwMode="auto">
          <a:xfrm>
            <a:off x="1003300" y="4005263"/>
            <a:ext cx="2376488" cy="504825"/>
          </a:xfrm>
          <a:custGeom>
            <a:avLst/>
            <a:gdLst>
              <a:gd name="T0" fmla="*/ 0 w 1497"/>
              <a:gd name="T1" fmla="*/ 91 h 318"/>
              <a:gd name="T2" fmla="*/ 454 w 1497"/>
              <a:gd name="T3" fmla="*/ 273 h 318"/>
              <a:gd name="T4" fmla="*/ 1225 w 1497"/>
              <a:gd name="T5" fmla="*/ 273 h 318"/>
              <a:gd name="T6" fmla="*/ 1497 w 1497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1497"/>
              <a:gd name="T13" fmla="*/ 0 h 318"/>
              <a:gd name="T14" fmla="*/ 1497 w 1497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7" h="318">
                <a:moveTo>
                  <a:pt x="0" y="91"/>
                </a:moveTo>
                <a:cubicBezTo>
                  <a:pt x="125" y="167"/>
                  <a:pt x="250" y="243"/>
                  <a:pt x="454" y="273"/>
                </a:cubicBezTo>
                <a:cubicBezTo>
                  <a:pt x="658" y="303"/>
                  <a:pt x="1051" y="318"/>
                  <a:pt x="1225" y="273"/>
                </a:cubicBezTo>
                <a:cubicBezTo>
                  <a:pt x="1399" y="228"/>
                  <a:pt x="1448" y="114"/>
                  <a:pt x="1497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697376" name="Oval 32"/>
          <p:cNvSpPr>
            <a:spLocks noChangeArrowheads="1"/>
          </p:cNvSpPr>
          <p:nvPr/>
        </p:nvSpPr>
        <p:spPr bwMode="auto">
          <a:xfrm>
            <a:off x="1538288" y="29178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５</a:t>
            </a:r>
          </a:p>
        </p:txBody>
      </p:sp>
      <p:sp>
        <p:nvSpPr>
          <p:cNvPr id="697377" name="Oval 33"/>
          <p:cNvSpPr>
            <a:spLocks noChangeArrowheads="1"/>
          </p:cNvSpPr>
          <p:nvPr/>
        </p:nvSpPr>
        <p:spPr bwMode="auto">
          <a:xfrm>
            <a:off x="1995488" y="3916363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/>
              <a:t>11</a:t>
            </a:r>
          </a:p>
        </p:txBody>
      </p:sp>
      <p:sp>
        <p:nvSpPr>
          <p:cNvPr id="697378" name="Oval 34"/>
          <p:cNvSpPr>
            <a:spLocks noChangeArrowheads="1"/>
          </p:cNvSpPr>
          <p:nvPr/>
        </p:nvSpPr>
        <p:spPr bwMode="auto">
          <a:xfrm>
            <a:off x="1385888" y="36036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９</a:t>
            </a:r>
          </a:p>
        </p:txBody>
      </p:sp>
      <p:sp>
        <p:nvSpPr>
          <p:cNvPr id="697379" name="Oval 35"/>
          <p:cNvSpPr>
            <a:spLocks noChangeArrowheads="1"/>
          </p:cNvSpPr>
          <p:nvPr/>
        </p:nvSpPr>
        <p:spPr bwMode="auto">
          <a:xfrm>
            <a:off x="2528888" y="35274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８</a:t>
            </a:r>
          </a:p>
        </p:txBody>
      </p:sp>
      <p:sp>
        <p:nvSpPr>
          <p:cNvPr id="697380" name="Oval 36"/>
          <p:cNvSpPr>
            <a:spLocks noChangeArrowheads="1"/>
          </p:cNvSpPr>
          <p:nvPr/>
        </p:nvSpPr>
        <p:spPr bwMode="auto">
          <a:xfrm>
            <a:off x="395288" y="33750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７</a:t>
            </a:r>
          </a:p>
        </p:txBody>
      </p:sp>
      <p:sp>
        <p:nvSpPr>
          <p:cNvPr id="697381" name="Oval 37"/>
          <p:cNvSpPr>
            <a:spLocks noChangeArrowheads="1"/>
          </p:cNvSpPr>
          <p:nvPr/>
        </p:nvSpPr>
        <p:spPr bwMode="auto">
          <a:xfrm>
            <a:off x="3290888" y="3141663"/>
            <a:ext cx="304800" cy="293687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６</a:t>
            </a:r>
          </a:p>
        </p:txBody>
      </p:sp>
      <p:sp>
        <p:nvSpPr>
          <p:cNvPr id="697382" name="Oval 38"/>
          <p:cNvSpPr>
            <a:spLocks noChangeArrowheads="1"/>
          </p:cNvSpPr>
          <p:nvPr/>
        </p:nvSpPr>
        <p:spPr bwMode="auto">
          <a:xfrm>
            <a:off x="715963" y="27654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３</a:t>
            </a:r>
          </a:p>
        </p:txBody>
      </p:sp>
      <p:sp>
        <p:nvSpPr>
          <p:cNvPr id="697383" name="Oval 39"/>
          <p:cNvSpPr>
            <a:spLocks noChangeArrowheads="1"/>
          </p:cNvSpPr>
          <p:nvPr/>
        </p:nvSpPr>
        <p:spPr bwMode="auto">
          <a:xfrm>
            <a:off x="1939925" y="2278063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１</a:t>
            </a:r>
          </a:p>
        </p:txBody>
      </p:sp>
      <p:sp>
        <p:nvSpPr>
          <p:cNvPr id="697384" name="Oval 40"/>
          <p:cNvSpPr>
            <a:spLocks noChangeArrowheads="1"/>
          </p:cNvSpPr>
          <p:nvPr/>
        </p:nvSpPr>
        <p:spPr bwMode="auto">
          <a:xfrm>
            <a:off x="2930525" y="25495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ja-JP" altLang="en-US"/>
              <a:t>２</a:t>
            </a:r>
          </a:p>
        </p:txBody>
      </p:sp>
      <p:sp>
        <p:nvSpPr>
          <p:cNvPr id="697385" name="Oval 41"/>
          <p:cNvSpPr>
            <a:spLocks noChangeArrowheads="1"/>
          </p:cNvSpPr>
          <p:nvPr/>
        </p:nvSpPr>
        <p:spPr bwMode="auto">
          <a:xfrm>
            <a:off x="3235325" y="3844925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/>
              <a:t>10</a:t>
            </a:r>
          </a:p>
        </p:txBody>
      </p:sp>
      <p:sp>
        <p:nvSpPr>
          <p:cNvPr id="697386" name="Oval 42"/>
          <p:cNvSpPr>
            <a:spLocks noChangeArrowheads="1"/>
          </p:cNvSpPr>
          <p:nvPr/>
        </p:nvSpPr>
        <p:spPr bwMode="auto">
          <a:xfrm>
            <a:off x="842963" y="3989388"/>
            <a:ext cx="304800" cy="30480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/>
              <a:t>12</a:t>
            </a:r>
          </a:p>
        </p:txBody>
      </p:sp>
      <p:sp>
        <p:nvSpPr>
          <p:cNvPr id="697387" name="Text Box 43"/>
          <p:cNvSpPr txBox="1">
            <a:spLocks noChangeArrowheads="1"/>
          </p:cNvSpPr>
          <p:nvPr/>
        </p:nvSpPr>
        <p:spPr bwMode="auto">
          <a:xfrm>
            <a:off x="6300788" y="1628775"/>
            <a:ext cx="768350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１</a:t>
            </a:r>
            <a:r>
              <a:rPr lang="en-US" altLang="ja-JP"/>
              <a:t>, </a:t>
            </a:r>
            <a:r>
              <a:rPr lang="ja-JP" altLang="en-US"/>
              <a:t>２</a:t>
            </a:r>
          </a:p>
        </p:txBody>
      </p:sp>
      <p:sp>
        <p:nvSpPr>
          <p:cNvPr id="697388" name="Text Box 44"/>
          <p:cNvSpPr txBox="1">
            <a:spLocks noChangeArrowheads="1"/>
          </p:cNvSpPr>
          <p:nvPr/>
        </p:nvSpPr>
        <p:spPr bwMode="auto">
          <a:xfrm>
            <a:off x="4741863" y="2520950"/>
            <a:ext cx="1128712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１</a:t>
            </a:r>
            <a:r>
              <a:rPr lang="en-US" altLang="ja-JP"/>
              <a:t>, </a:t>
            </a:r>
            <a:r>
              <a:rPr lang="ja-JP" altLang="en-US"/>
              <a:t>３</a:t>
            </a:r>
            <a:r>
              <a:rPr lang="en-US" altLang="ja-JP"/>
              <a:t>, </a:t>
            </a:r>
            <a:r>
              <a:rPr lang="ja-JP" altLang="en-US"/>
              <a:t>５</a:t>
            </a:r>
          </a:p>
        </p:txBody>
      </p:sp>
      <p:sp>
        <p:nvSpPr>
          <p:cNvPr id="697389" name="Line 45"/>
          <p:cNvSpPr>
            <a:spLocks noChangeShapeType="1"/>
          </p:cNvSpPr>
          <p:nvPr/>
        </p:nvSpPr>
        <p:spPr bwMode="auto">
          <a:xfrm flipH="1">
            <a:off x="5508625" y="2133600"/>
            <a:ext cx="719138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103470" name="Text Box 46"/>
          <p:cNvSpPr txBox="1">
            <a:spLocks noChangeArrowheads="1"/>
          </p:cNvSpPr>
          <p:nvPr/>
        </p:nvSpPr>
        <p:spPr bwMode="auto">
          <a:xfrm>
            <a:off x="5584825" y="1952625"/>
            <a:ext cx="3556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00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97391" name="Text Box 47"/>
          <p:cNvSpPr txBox="1">
            <a:spLocks noChangeArrowheads="1"/>
          </p:cNvSpPr>
          <p:nvPr/>
        </p:nvSpPr>
        <p:spPr bwMode="auto">
          <a:xfrm>
            <a:off x="4065588" y="3789363"/>
            <a:ext cx="1946275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３</a:t>
            </a:r>
            <a:r>
              <a:rPr lang="en-US" altLang="ja-JP"/>
              <a:t>, </a:t>
            </a:r>
            <a:r>
              <a:rPr lang="ja-JP" altLang="en-US"/>
              <a:t>５</a:t>
            </a:r>
            <a:r>
              <a:rPr lang="en-US" altLang="ja-JP"/>
              <a:t>, </a:t>
            </a:r>
            <a:r>
              <a:rPr lang="ja-JP" altLang="en-US"/>
              <a:t>７</a:t>
            </a:r>
            <a:r>
              <a:rPr lang="en-US" altLang="ja-JP"/>
              <a:t>, </a:t>
            </a:r>
            <a:r>
              <a:rPr lang="ja-JP" altLang="en-US"/>
              <a:t>９</a:t>
            </a:r>
            <a:r>
              <a:rPr lang="en-US" altLang="ja-JP"/>
              <a:t>, 12</a:t>
            </a:r>
          </a:p>
        </p:txBody>
      </p:sp>
      <p:sp>
        <p:nvSpPr>
          <p:cNvPr id="697392" name="Line 48"/>
          <p:cNvSpPr>
            <a:spLocks noChangeShapeType="1"/>
          </p:cNvSpPr>
          <p:nvPr/>
        </p:nvSpPr>
        <p:spPr bwMode="auto">
          <a:xfrm flipH="1">
            <a:off x="4859338" y="3068638"/>
            <a:ext cx="360362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4648200" y="3141663"/>
            <a:ext cx="3556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000">
                <a:solidFill>
                  <a:schemeClr val="accent2"/>
                </a:solidFill>
              </a:rPr>
              <a:t>７</a:t>
            </a:r>
          </a:p>
        </p:txBody>
      </p:sp>
      <p:sp>
        <p:nvSpPr>
          <p:cNvPr id="697394" name="Text Box 50"/>
          <p:cNvSpPr txBox="1">
            <a:spLocks noChangeArrowheads="1"/>
          </p:cNvSpPr>
          <p:nvPr/>
        </p:nvSpPr>
        <p:spPr bwMode="auto">
          <a:xfrm>
            <a:off x="4138613" y="5113338"/>
            <a:ext cx="865187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９</a:t>
            </a:r>
            <a:r>
              <a:rPr lang="en-US" altLang="ja-JP"/>
              <a:t>, 11</a:t>
            </a:r>
            <a:endParaRPr lang="ja-JP" altLang="en-US"/>
          </a:p>
        </p:txBody>
      </p:sp>
      <p:sp>
        <p:nvSpPr>
          <p:cNvPr id="697395" name="Line 51"/>
          <p:cNvSpPr>
            <a:spLocks noChangeShapeType="1"/>
          </p:cNvSpPr>
          <p:nvPr/>
        </p:nvSpPr>
        <p:spPr bwMode="auto">
          <a:xfrm flipH="1">
            <a:off x="4572000" y="4365625"/>
            <a:ext cx="360363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4281488" y="4508500"/>
            <a:ext cx="434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697397" name="Text Box 53"/>
          <p:cNvSpPr txBox="1">
            <a:spLocks noChangeArrowheads="1"/>
          </p:cNvSpPr>
          <p:nvPr/>
        </p:nvSpPr>
        <p:spPr bwMode="auto">
          <a:xfrm>
            <a:off x="7083425" y="2520950"/>
            <a:ext cx="1489075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２</a:t>
            </a:r>
            <a:r>
              <a:rPr lang="en-US" altLang="ja-JP"/>
              <a:t>, </a:t>
            </a:r>
            <a:r>
              <a:rPr lang="ja-JP" altLang="en-US"/>
              <a:t>４</a:t>
            </a:r>
            <a:r>
              <a:rPr lang="en-US" altLang="ja-JP"/>
              <a:t>, </a:t>
            </a:r>
            <a:r>
              <a:rPr lang="ja-JP" altLang="en-US"/>
              <a:t>６</a:t>
            </a:r>
            <a:r>
              <a:rPr lang="en-US" altLang="ja-JP"/>
              <a:t>, </a:t>
            </a:r>
            <a:r>
              <a:rPr lang="ja-JP" altLang="en-US"/>
              <a:t>８</a:t>
            </a:r>
          </a:p>
        </p:txBody>
      </p:sp>
      <p:sp>
        <p:nvSpPr>
          <p:cNvPr id="697398" name="Line 54"/>
          <p:cNvSpPr>
            <a:spLocks noChangeShapeType="1"/>
          </p:cNvSpPr>
          <p:nvPr/>
        </p:nvSpPr>
        <p:spPr bwMode="auto">
          <a:xfrm>
            <a:off x="7308850" y="1989138"/>
            <a:ext cx="720725" cy="45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103479" name="Text Box 55"/>
          <p:cNvSpPr txBox="1">
            <a:spLocks noChangeArrowheads="1"/>
          </p:cNvSpPr>
          <p:nvPr/>
        </p:nvSpPr>
        <p:spPr bwMode="auto">
          <a:xfrm>
            <a:off x="7672388" y="1952625"/>
            <a:ext cx="3556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200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97400" name="Text Box 56"/>
          <p:cNvSpPr txBox="1">
            <a:spLocks noChangeArrowheads="1"/>
          </p:cNvSpPr>
          <p:nvPr/>
        </p:nvSpPr>
        <p:spPr bwMode="auto">
          <a:xfrm>
            <a:off x="6300788" y="3860800"/>
            <a:ext cx="1225550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６</a:t>
            </a:r>
            <a:r>
              <a:rPr lang="en-US" altLang="ja-JP"/>
              <a:t>, </a:t>
            </a:r>
            <a:r>
              <a:rPr lang="ja-JP" altLang="en-US"/>
              <a:t>８</a:t>
            </a:r>
            <a:r>
              <a:rPr lang="en-US" altLang="ja-JP"/>
              <a:t>, 10</a:t>
            </a:r>
          </a:p>
        </p:txBody>
      </p:sp>
      <p:sp>
        <p:nvSpPr>
          <p:cNvPr id="697401" name="Line 57"/>
          <p:cNvSpPr>
            <a:spLocks noChangeShapeType="1"/>
          </p:cNvSpPr>
          <p:nvPr/>
        </p:nvSpPr>
        <p:spPr bwMode="auto">
          <a:xfrm flipH="1">
            <a:off x="7019925" y="3141663"/>
            <a:ext cx="360363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103482" name="Text Box 58"/>
          <p:cNvSpPr txBox="1">
            <a:spLocks noChangeArrowheads="1"/>
          </p:cNvSpPr>
          <p:nvPr/>
        </p:nvSpPr>
        <p:spPr bwMode="auto">
          <a:xfrm>
            <a:off x="6729413" y="3213100"/>
            <a:ext cx="434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697403" name="Text Box 59"/>
          <p:cNvSpPr txBox="1">
            <a:spLocks noChangeArrowheads="1"/>
          </p:cNvSpPr>
          <p:nvPr/>
        </p:nvSpPr>
        <p:spPr bwMode="auto">
          <a:xfrm>
            <a:off x="7810500" y="3860800"/>
            <a:ext cx="1225550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４</a:t>
            </a:r>
            <a:r>
              <a:rPr lang="en-US" altLang="ja-JP"/>
              <a:t>, </a:t>
            </a:r>
            <a:r>
              <a:rPr lang="ja-JP" altLang="en-US"/>
              <a:t>８</a:t>
            </a:r>
            <a:r>
              <a:rPr lang="en-US" altLang="ja-JP"/>
              <a:t>, 11</a:t>
            </a:r>
            <a:endParaRPr lang="ja-JP" altLang="en-US"/>
          </a:p>
        </p:txBody>
      </p:sp>
      <p:sp>
        <p:nvSpPr>
          <p:cNvPr id="697404" name="Line 60"/>
          <p:cNvSpPr>
            <a:spLocks noChangeShapeType="1"/>
          </p:cNvSpPr>
          <p:nvPr/>
        </p:nvSpPr>
        <p:spPr bwMode="auto">
          <a:xfrm>
            <a:off x="8316913" y="3141663"/>
            <a:ext cx="71437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103485" name="Text Box 61"/>
          <p:cNvSpPr txBox="1">
            <a:spLocks noChangeArrowheads="1"/>
          </p:cNvSpPr>
          <p:nvPr/>
        </p:nvSpPr>
        <p:spPr bwMode="auto">
          <a:xfrm>
            <a:off x="7953375" y="3284538"/>
            <a:ext cx="434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697406" name="Text Box 62"/>
          <p:cNvSpPr txBox="1">
            <a:spLocks noChangeArrowheads="1"/>
          </p:cNvSpPr>
          <p:nvPr/>
        </p:nvSpPr>
        <p:spPr bwMode="auto">
          <a:xfrm>
            <a:off x="5651500" y="5157788"/>
            <a:ext cx="1322388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/>
              <a:t>８</a:t>
            </a:r>
            <a:r>
              <a:rPr lang="en-US" altLang="ja-JP"/>
              <a:t>, 10, 11</a:t>
            </a:r>
            <a:endParaRPr lang="ja-JP" altLang="en-US"/>
          </a:p>
        </p:txBody>
      </p:sp>
      <p:sp>
        <p:nvSpPr>
          <p:cNvPr id="697407" name="Line 63"/>
          <p:cNvSpPr>
            <a:spLocks noChangeShapeType="1"/>
          </p:cNvSpPr>
          <p:nvPr/>
        </p:nvSpPr>
        <p:spPr bwMode="auto">
          <a:xfrm flipH="1">
            <a:off x="6445250" y="4437063"/>
            <a:ext cx="358775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6224588" y="4508500"/>
            <a:ext cx="434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697409" name="Text Box 65"/>
          <p:cNvSpPr txBox="1">
            <a:spLocks noChangeArrowheads="1"/>
          </p:cNvSpPr>
          <p:nvPr/>
        </p:nvSpPr>
        <p:spPr bwMode="auto">
          <a:xfrm>
            <a:off x="7343775" y="5157788"/>
            <a:ext cx="962025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/>
              <a:t>10, 12</a:t>
            </a:r>
          </a:p>
        </p:txBody>
      </p:sp>
      <p:sp>
        <p:nvSpPr>
          <p:cNvPr id="697410" name="Line 66"/>
          <p:cNvSpPr>
            <a:spLocks noChangeShapeType="1"/>
          </p:cNvSpPr>
          <p:nvPr/>
        </p:nvSpPr>
        <p:spPr bwMode="auto">
          <a:xfrm>
            <a:off x="7380288" y="4437063"/>
            <a:ext cx="287337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7164388" y="4581525"/>
            <a:ext cx="43497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697412" name="Line 68"/>
          <p:cNvSpPr>
            <a:spLocks noChangeShapeType="1"/>
          </p:cNvSpPr>
          <p:nvPr/>
        </p:nvSpPr>
        <p:spPr bwMode="auto">
          <a:xfrm flipV="1">
            <a:off x="4859338" y="4365625"/>
            <a:ext cx="2952750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13" name="Line 69"/>
          <p:cNvSpPr>
            <a:spLocks noChangeShapeType="1"/>
          </p:cNvSpPr>
          <p:nvPr/>
        </p:nvSpPr>
        <p:spPr bwMode="auto">
          <a:xfrm flipV="1">
            <a:off x="5003800" y="4365625"/>
            <a:ext cx="2952750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14" name="Line 70"/>
          <p:cNvSpPr>
            <a:spLocks noChangeShapeType="1"/>
          </p:cNvSpPr>
          <p:nvPr/>
        </p:nvSpPr>
        <p:spPr bwMode="auto">
          <a:xfrm flipV="1">
            <a:off x="6588125" y="4365625"/>
            <a:ext cx="1800225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15" name="Line 71"/>
          <p:cNvSpPr>
            <a:spLocks noChangeShapeType="1"/>
          </p:cNvSpPr>
          <p:nvPr/>
        </p:nvSpPr>
        <p:spPr bwMode="auto">
          <a:xfrm flipH="1" flipV="1">
            <a:off x="4572000" y="4365625"/>
            <a:ext cx="2952750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16" name="Line 72"/>
          <p:cNvSpPr>
            <a:spLocks noChangeShapeType="1"/>
          </p:cNvSpPr>
          <p:nvPr/>
        </p:nvSpPr>
        <p:spPr bwMode="auto">
          <a:xfrm flipH="1" flipV="1">
            <a:off x="4714875" y="4365625"/>
            <a:ext cx="2952750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17" name="Line 73"/>
          <p:cNvSpPr>
            <a:spLocks noChangeShapeType="1"/>
          </p:cNvSpPr>
          <p:nvPr/>
        </p:nvSpPr>
        <p:spPr bwMode="auto">
          <a:xfrm flipH="1" flipV="1">
            <a:off x="4857750" y="4365625"/>
            <a:ext cx="2952750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18" name="Line 74"/>
          <p:cNvSpPr>
            <a:spLocks noChangeShapeType="1"/>
          </p:cNvSpPr>
          <p:nvPr/>
        </p:nvSpPr>
        <p:spPr bwMode="auto">
          <a:xfrm flipH="1" flipV="1">
            <a:off x="5000625" y="4365625"/>
            <a:ext cx="2952750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19" name="Line 75"/>
          <p:cNvSpPr>
            <a:spLocks noChangeShapeType="1"/>
          </p:cNvSpPr>
          <p:nvPr/>
        </p:nvSpPr>
        <p:spPr bwMode="auto">
          <a:xfrm flipH="1" flipV="1">
            <a:off x="7308850" y="4437063"/>
            <a:ext cx="865188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20" name="Line 76"/>
          <p:cNvSpPr>
            <a:spLocks noChangeShapeType="1"/>
          </p:cNvSpPr>
          <p:nvPr/>
        </p:nvSpPr>
        <p:spPr bwMode="auto">
          <a:xfrm flipH="1" flipV="1">
            <a:off x="7019925" y="5373688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21" name="Line 77"/>
          <p:cNvSpPr>
            <a:spLocks noChangeShapeType="1"/>
          </p:cNvSpPr>
          <p:nvPr/>
        </p:nvSpPr>
        <p:spPr bwMode="auto">
          <a:xfrm flipV="1">
            <a:off x="6300788" y="4365625"/>
            <a:ext cx="358775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22" name="Line 78"/>
          <p:cNvSpPr>
            <a:spLocks noChangeShapeType="1"/>
          </p:cNvSpPr>
          <p:nvPr/>
        </p:nvSpPr>
        <p:spPr bwMode="auto">
          <a:xfrm flipH="1" flipV="1">
            <a:off x="5076825" y="5300663"/>
            <a:ext cx="5032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23" name="Line 79"/>
          <p:cNvSpPr>
            <a:spLocks noChangeShapeType="1"/>
          </p:cNvSpPr>
          <p:nvPr/>
        </p:nvSpPr>
        <p:spPr bwMode="auto">
          <a:xfrm flipV="1">
            <a:off x="5076825" y="5445125"/>
            <a:ext cx="5032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24" name="Line 80"/>
          <p:cNvSpPr>
            <a:spLocks noChangeShapeType="1"/>
          </p:cNvSpPr>
          <p:nvPr/>
        </p:nvSpPr>
        <p:spPr bwMode="auto">
          <a:xfrm flipV="1">
            <a:off x="7021513" y="5516563"/>
            <a:ext cx="2873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25" name="Line 81"/>
          <p:cNvSpPr>
            <a:spLocks noChangeShapeType="1"/>
          </p:cNvSpPr>
          <p:nvPr/>
        </p:nvSpPr>
        <p:spPr bwMode="auto">
          <a:xfrm flipH="1" flipV="1">
            <a:off x="4500563" y="4365625"/>
            <a:ext cx="287337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26" name="Line 82"/>
          <p:cNvSpPr>
            <a:spLocks noChangeShapeType="1"/>
          </p:cNvSpPr>
          <p:nvPr/>
        </p:nvSpPr>
        <p:spPr bwMode="auto">
          <a:xfrm flipH="1" flipV="1">
            <a:off x="4429125" y="4365625"/>
            <a:ext cx="287338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27" name="Line 83"/>
          <p:cNvSpPr>
            <a:spLocks noChangeShapeType="1"/>
          </p:cNvSpPr>
          <p:nvPr/>
        </p:nvSpPr>
        <p:spPr bwMode="auto">
          <a:xfrm flipH="1" flipV="1">
            <a:off x="4357688" y="4365625"/>
            <a:ext cx="287337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28" name="Line 84"/>
          <p:cNvSpPr>
            <a:spLocks noChangeShapeType="1"/>
          </p:cNvSpPr>
          <p:nvPr/>
        </p:nvSpPr>
        <p:spPr bwMode="auto">
          <a:xfrm flipH="1" flipV="1">
            <a:off x="4286250" y="4365625"/>
            <a:ext cx="287338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29" name="Line 85"/>
          <p:cNvSpPr>
            <a:spLocks noChangeShapeType="1"/>
          </p:cNvSpPr>
          <p:nvPr/>
        </p:nvSpPr>
        <p:spPr bwMode="auto">
          <a:xfrm flipH="1" flipV="1">
            <a:off x="7523163" y="400526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30" name="Line 86"/>
          <p:cNvSpPr>
            <a:spLocks noChangeShapeType="1"/>
          </p:cNvSpPr>
          <p:nvPr/>
        </p:nvSpPr>
        <p:spPr bwMode="auto">
          <a:xfrm flipV="1">
            <a:off x="7524750" y="4148138"/>
            <a:ext cx="2873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31" name="Line 87"/>
          <p:cNvSpPr>
            <a:spLocks noChangeShapeType="1"/>
          </p:cNvSpPr>
          <p:nvPr/>
        </p:nvSpPr>
        <p:spPr bwMode="auto">
          <a:xfrm flipH="1" flipV="1">
            <a:off x="7524750" y="4078288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32" name="Line 88"/>
          <p:cNvSpPr>
            <a:spLocks noChangeShapeType="1"/>
          </p:cNvSpPr>
          <p:nvPr/>
        </p:nvSpPr>
        <p:spPr bwMode="auto">
          <a:xfrm flipV="1">
            <a:off x="7526338" y="4221163"/>
            <a:ext cx="2873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33" name="Line 89"/>
          <p:cNvSpPr>
            <a:spLocks noChangeShapeType="1"/>
          </p:cNvSpPr>
          <p:nvPr/>
        </p:nvSpPr>
        <p:spPr bwMode="auto">
          <a:xfrm flipV="1">
            <a:off x="7165975" y="3068638"/>
            <a:ext cx="358775" cy="719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34" name="Line 90"/>
          <p:cNvSpPr>
            <a:spLocks noChangeShapeType="1"/>
          </p:cNvSpPr>
          <p:nvPr/>
        </p:nvSpPr>
        <p:spPr bwMode="auto">
          <a:xfrm flipV="1">
            <a:off x="7235825" y="3070225"/>
            <a:ext cx="358775" cy="7191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35" name="Line 91"/>
          <p:cNvSpPr>
            <a:spLocks noChangeShapeType="1"/>
          </p:cNvSpPr>
          <p:nvPr/>
        </p:nvSpPr>
        <p:spPr bwMode="auto">
          <a:xfrm flipH="1" flipV="1">
            <a:off x="8388350" y="3068638"/>
            <a:ext cx="146050" cy="7223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36" name="Line 92"/>
          <p:cNvSpPr>
            <a:spLocks noChangeShapeType="1"/>
          </p:cNvSpPr>
          <p:nvPr/>
        </p:nvSpPr>
        <p:spPr bwMode="auto">
          <a:xfrm flipH="1" flipV="1">
            <a:off x="8459788" y="3067050"/>
            <a:ext cx="146050" cy="722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37" name="Line 93"/>
          <p:cNvSpPr>
            <a:spLocks noChangeShapeType="1"/>
          </p:cNvSpPr>
          <p:nvPr/>
        </p:nvSpPr>
        <p:spPr bwMode="auto">
          <a:xfrm flipH="1" flipV="1">
            <a:off x="7164388" y="1989138"/>
            <a:ext cx="64770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38" name="Line 94"/>
          <p:cNvSpPr>
            <a:spLocks noChangeShapeType="1"/>
          </p:cNvSpPr>
          <p:nvPr/>
        </p:nvSpPr>
        <p:spPr bwMode="auto">
          <a:xfrm flipV="1">
            <a:off x="5724525" y="2205038"/>
            <a:ext cx="64770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7439" name="Line 95"/>
          <p:cNvSpPr>
            <a:spLocks noChangeShapeType="1"/>
          </p:cNvSpPr>
          <p:nvPr/>
        </p:nvSpPr>
        <p:spPr bwMode="auto">
          <a:xfrm flipV="1">
            <a:off x="5003800" y="3068638"/>
            <a:ext cx="288925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Computing  </a:t>
            </a:r>
            <a:r>
              <a:rPr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C(K)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from </a:t>
            </a:r>
            <a:r>
              <a:rPr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K</a:t>
            </a:r>
            <a:endParaRPr lang="ja-JP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52011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CAND(K)</a:t>
            </a:r>
            <a:r>
              <a:rPr lang="ja-JP" altLang="en-US" sz="2400" b="1" dirty="0" smtClean="0">
                <a:solidFill>
                  <a:srgbClr val="008000"/>
                </a:solidFill>
              </a:rPr>
              <a:t>：</a:t>
            </a:r>
            <a:r>
              <a:rPr lang="en-US" altLang="ja-JP" sz="2400" dirty="0" smtClean="0"/>
              <a:t>set of vertices adjacent to all vertices in vertex set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Repeat, add the minimum vertex in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CAND(K)</a:t>
            </a:r>
            <a:r>
              <a:rPr lang="ja-JP" altLang="en-US" sz="2400" b="1" dirty="0" smtClean="0">
                <a:solidFill>
                  <a:srgbClr val="008000"/>
                </a:solidFill>
              </a:rPr>
              <a:t> </a:t>
            </a:r>
            <a:endParaRPr lang="en-US" altLang="ja-JP" sz="2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to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K</a:t>
            </a:r>
            <a:r>
              <a:rPr lang="en-US" altLang="ja-JP" sz="2400" dirty="0" smtClean="0"/>
              <a:t>, until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CAND(K)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 </a:t>
            </a:r>
            <a:r>
              <a:rPr lang="en-US" altLang="ja-JP" sz="2400" dirty="0" smtClean="0"/>
              <a:t>will be </a:t>
            </a:r>
            <a:r>
              <a:rPr lang="en-US" altLang="ja-JP" sz="2400" dirty="0" err="1" smtClean="0"/>
              <a:t>emptyset</a:t>
            </a: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CAND(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K∪i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 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CAND(K)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∩ （</a:t>
            </a:r>
            <a:r>
              <a:rPr lang="en-US" altLang="ja-JP" sz="2400" dirty="0" smtClean="0"/>
              <a:t>vertices adjacent to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）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 </a:t>
            </a:r>
            <a:r>
              <a:rPr lang="en-US" altLang="ja-JP" sz="2400" dirty="0" smtClean="0"/>
              <a:t>thus, computed in time linear in degree of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endParaRPr lang="en-US" altLang="ja-JP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Clique size is at most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Δ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＋１</a:t>
            </a:r>
            <a:r>
              <a:rPr lang="en-US" altLang="ja-JP" sz="2400" dirty="0" smtClean="0"/>
              <a:t>, thus #repetitions is at most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Δ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＋１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698372" name="Text Box 4"/>
          <p:cNvSpPr txBox="1">
            <a:spLocks noChangeArrowheads="1"/>
          </p:cNvSpPr>
          <p:nvPr/>
        </p:nvSpPr>
        <p:spPr bwMode="auto">
          <a:xfrm>
            <a:off x="395288" y="5949950"/>
            <a:ext cx="8424862" cy="46384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accent2"/>
                </a:solidFill>
              </a:rPr>
              <a:t>C(K) </a:t>
            </a:r>
            <a:r>
              <a:rPr lang="en-US" altLang="ja-JP" dirty="0">
                <a:solidFill>
                  <a:schemeClr val="tx1"/>
                </a:solidFill>
              </a:rPr>
              <a:t>can be computed </a:t>
            </a:r>
            <a:r>
              <a:rPr lang="en-US" altLang="ja-JP" dirty="0" smtClean="0">
                <a:solidFill>
                  <a:schemeClr val="tx1"/>
                </a:solidFill>
              </a:rPr>
              <a:t>in </a:t>
            </a:r>
            <a:r>
              <a:rPr lang="en-US" altLang="ja-JP" dirty="0" smtClean="0">
                <a:solidFill>
                  <a:schemeClr val="accent2"/>
                </a:solidFill>
              </a:rPr>
              <a:t>O(</a:t>
            </a:r>
            <a:r>
              <a:rPr lang="el-GR" altLang="ja-JP" dirty="0">
                <a:solidFill>
                  <a:schemeClr val="accent2"/>
                </a:solidFill>
                <a:cs typeface="Times New Roman" pitchFamily="18" charset="0"/>
              </a:rPr>
              <a:t>Δ</a:t>
            </a:r>
            <a:r>
              <a:rPr lang="en-US" altLang="ja-JP" baseline="30000" dirty="0">
                <a:solidFill>
                  <a:schemeClr val="accent2"/>
                </a:solidFill>
              </a:rPr>
              <a:t>2</a:t>
            </a:r>
            <a:r>
              <a:rPr lang="en-US" altLang="ja-JP" dirty="0">
                <a:solidFill>
                  <a:schemeClr val="accent2"/>
                </a:solidFill>
              </a:rPr>
              <a:t>)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time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7891463" y="2085975"/>
            <a:ext cx="99060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V="1">
            <a:off x="6443663" y="2771775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7053263" y="3076575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V="1">
            <a:off x="7891463" y="1628775"/>
            <a:ext cx="152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 flipV="1">
            <a:off x="7891463" y="1704975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7129463" y="2085975"/>
            <a:ext cx="4572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7129463" y="2085975"/>
            <a:ext cx="990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flipH="1">
            <a:off x="7586663" y="2085975"/>
            <a:ext cx="304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H="1">
            <a:off x="6977063" y="2085975"/>
            <a:ext cx="914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V="1">
            <a:off x="6977063" y="2695575"/>
            <a:ext cx="1143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 flipV="1">
            <a:off x="7586663" y="2695575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6977063" y="2771775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 flipH="1">
            <a:off x="6977063" y="2085975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7129463" y="208597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7891463" y="2085975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4468" name="Oval 20"/>
          <p:cNvSpPr>
            <a:spLocks noChangeArrowheads="1"/>
          </p:cNvSpPr>
          <p:nvPr/>
        </p:nvSpPr>
        <p:spPr bwMode="auto">
          <a:xfrm>
            <a:off x="8350250" y="15573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69" name="Oval 21"/>
          <p:cNvSpPr>
            <a:spLocks noChangeArrowheads="1"/>
          </p:cNvSpPr>
          <p:nvPr/>
        </p:nvSpPr>
        <p:spPr bwMode="auto">
          <a:xfrm>
            <a:off x="8639175" y="2116138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4470" name="Group 22"/>
          <p:cNvGrpSpPr>
            <a:grpSpLocks/>
          </p:cNvGrpSpPr>
          <p:nvPr/>
        </p:nvGrpSpPr>
        <p:grpSpPr bwMode="auto">
          <a:xfrm>
            <a:off x="6981825" y="2060575"/>
            <a:ext cx="1530350" cy="1439863"/>
            <a:chOff x="4398" y="1525"/>
            <a:chExt cx="964" cy="907"/>
          </a:xfrm>
        </p:grpSpPr>
        <p:sp>
          <p:nvSpPr>
            <p:cNvPr id="104476" name="Line 23"/>
            <p:cNvSpPr>
              <a:spLocks noChangeShapeType="1"/>
            </p:cNvSpPr>
            <p:nvPr/>
          </p:nvSpPr>
          <p:spPr bwMode="auto">
            <a:xfrm>
              <a:off x="4489" y="1525"/>
              <a:ext cx="817" cy="8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77" name="Line 24"/>
            <p:cNvSpPr>
              <a:spLocks noChangeShapeType="1"/>
            </p:cNvSpPr>
            <p:nvPr/>
          </p:nvSpPr>
          <p:spPr bwMode="auto">
            <a:xfrm>
              <a:off x="5115" y="1925"/>
              <a:ext cx="191" cy="4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78" name="Line 25"/>
            <p:cNvSpPr>
              <a:spLocks noChangeShapeType="1"/>
            </p:cNvSpPr>
            <p:nvPr/>
          </p:nvSpPr>
          <p:spPr bwMode="auto">
            <a:xfrm>
              <a:off x="4807" y="2160"/>
              <a:ext cx="499" cy="18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479" name="Freeform 26"/>
            <p:cNvSpPr>
              <a:spLocks/>
            </p:cNvSpPr>
            <p:nvPr/>
          </p:nvSpPr>
          <p:spPr bwMode="auto">
            <a:xfrm>
              <a:off x="4988" y="1525"/>
              <a:ext cx="371" cy="816"/>
            </a:xfrm>
            <a:custGeom>
              <a:avLst/>
              <a:gdLst>
                <a:gd name="T0" fmla="*/ 318 w 371"/>
                <a:gd name="T1" fmla="*/ 816 h 816"/>
                <a:gd name="T2" fmla="*/ 363 w 371"/>
                <a:gd name="T3" fmla="*/ 499 h 816"/>
                <a:gd name="T4" fmla="*/ 272 w 371"/>
                <a:gd name="T5" fmla="*/ 136 h 816"/>
                <a:gd name="T6" fmla="*/ 0 w 371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"/>
                <a:gd name="T13" fmla="*/ 0 h 816"/>
                <a:gd name="T14" fmla="*/ 371 w 371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" h="816">
                  <a:moveTo>
                    <a:pt x="318" y="816"/>
                  </a:moveTo>
                  <a:cubicBezTo>
                    <a:pt x="344" y="714"/>
                    <a:pt x="371" y="612"/>
                    <a:pt x="363" y="499"/>
                  </a:cubicBezTo>
                  <a:cubicBezTo>
                    <a:pt x="355" y="386"/>
                    <a:pt x="332" y="219"/>
                    <a:pt x="272" y="136"/>
                  </a:cubicBezTo>
                  <a:cubicBezTo>
                    <a:pt x="212" y="53"/>
                    <a:pt x="106" y="26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04480" name="Freeform 27"/>
            <p:cNvSpPr>
              <a:spLocks/>
            </p:cNvSpPr>
            <p:nvPr/>
          </p:nvSpPr>
          <p:spPr bwMode="auto">
            <a:xfrm>
              <a:off x="4398" y="1979"/>
              <a:ext cx="908" cy="453"/>
            </a:xfrm>
            <a:custGeom>
              <a:avLst/>
              <a:gdLst>
                <a:gd name="T0" fmla="*/ 908 w 908"/>
                <a:gd name="T1" fmla="*/ 362 h 453"/>
                <a:gd name="T2" fmla="*/ 545 w 908"/>
                <a:gd name="T3" fmla="*/ 453 h 453"/>
                <a:gd name="T4" fmla="*/ 91 w 908"/>
                <a:gd name="T5" fmla="*/ 362 h 453"/>
                <a:gd name="T6" fmla="*/ 1 w 908"/>
                <a:gd name="T7" fmla="*/ 0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8"/>
                <a:gd name="T13" fmla="*/ 0 h 453"/>
                <a:gd name="T14" fmla="*/ 908 w 908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8" h="453">
                  <a:moveTo>
                    <a:pt x="908" y="362"/>
                  </a:moveTo>
                  <a:cubicBezTo>
                    <a:pt x="794" y="407"/>
                    <a:pt x="681" y="453"/>
                    <a:pt x="545" y="453"/>
                  </a:cubicBezTo>
                  <a:cubicBezTo>
                    <a:pt x="409" y="453"/>
                    <a:pt x="182" y="438"/>
                    <a:pt x="91" y="362"/>
                  </a:cubicBezTo>
                  <a:cubicBezTo>
                    <a:pt x="0" y="286"/>
                    <a:pt x="0" y="143"/>
                    <a:pt x="1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04481" name="Oval 28"/>
            <p:cNvSpPr>
              <a:spLocks noChangeArrowheads="1"/>
            </p:cNvSpPr>
            <p:nvPr/>
          </p:nvSpPr>
          <p:spPr bwMode="auto">
            <a:xfrm>
              <a:off x="5170" y="2240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471" name="Oval 29"/>
          <p:cNvSpPr>
            <a:spLocks noChangeArrowheads="1"/>
          </p:cNvSpPr>
          <p:nvPr/>
        </p:nvSpPr>
        <p:spPr bwMode="auto">
          <a:xfrm>
            <a:off x="6977063" y="19335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72" name="Oval 30"/>
          <p:cNvSpPr>
            <a:spLocks noChangeArrowheads="1"/>
          </p:cNvSpPr>
          <p:nvPr/>
        </p:nvSpPr>
        <p:spPr bwMode="auto">
          <a:xfrm>
            <a:off x="7434263" y="29241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73" name="Oval 31"/>
          <p:cNvSpPr>
            <a:spLocks noChangeArrowheads="1"/>
          </p:cNvSpPr>
          <p:nvPr/>
        </p:nvSpPr>
        <p:spPr bwMode="auto">
          <a:xfrm>
            <a:off x="6824663" y="26193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74" name="Oval 32"/>
          <p:cNvSpPr>
            <a:spLocks noChangeArrowheads="1"/>
          </p:cNvSpPr>
          <p:nvPr/>
        </p:nvSpPr>
        <p:spPr bwMode="auto">
          <a:xfrm>
            <a:off x="7967663" y="25431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75" name="Oval 33"/>
          <p:cNvSpPr>
            <a:spLocks noChangeArrowheads="1"/>
          </p:cNvSpPr>
          <p:nvPr/>
        </p:nvSpPr>
        <p:spPr bwMode="auto">
          <a:xfrm>
            <a:off x="7739063" y="19335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Line 2"/>
          <p:cNvSpPr>
            <a:spLocks noChangeShapeType="1"/>
          </p:cNvSpPr>
          <p:nvPr/>
        </p:nvSpPr>
        <p:spPr bwMode="auto">
          <a:xfrm flipV="1">
            <a:off x="8101013" y="2633663"/>
            <a:ext cx="701675" cy="434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Computing Parent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96305"/>
            <a:ext cx="8520113" cy="47529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For all vertices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v </a:t>
            </a:r>
            <a:r>
              <a:rPr lang="en-US" altLang="ja-JP" sz="2400" dirty="0" smtClean="0"/>
              <a:t>adjacent some vertices in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, let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r(v) </a:t>
            </a:r>
            <a:r>
              <a:rPr lang="en-US" altLang="ja-JP" sz="2400" dirty="0" smtClean="0"/>
              <a:t>be #vertices in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en-US" altLang="ja-JP" sz="2400" dirty="0" smtClean="0"/>
              <a:t>adjacent to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v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 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r(v) = |K|   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⇒   </a:t>
            </a:r>
            <a:r>
              <a:rPr lang="en-US" altLang="ja-JP" sz="2400" dirty="0" smtClean="0"/>
              <a:t>addible to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K 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Remove vertices from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ja-JP" altLang="en-US" sz="2400" b="1" dirty="0" smtClean="0">
                <a:solidFill>
                  <a:srgbClr val="008000"/>
                </a:solidFill>
              </a:rPr>
              <a:t> </a:t>
            </a:r>
            <a:r>
              <a:rPr lang="en-US" altLang="ja-JP" sz="2400" dirty="0" smtClean="0"/>
              <a:t>in decreasing order, </a:t>
            </a: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 </a:t>
            </a:r>
            <a:r>
              <a:rPr lang="en-US" altLang="ja-JP" sz="2400" dirty="0" smtClean="0"/>
              <a:t>with updating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r(v)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 </a:t>
            </a:r>
            <a:r>
              <a:rPr lang="en-US" altLang="ja-JP" sz="2400" dirty="0" smtClean="0"/>
              <a:t>(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O(</a:t>
            </a:r>
            <a:r>
              <a:rPr lang="el-GR" altLang="ja-JP" sz="2400" b="1" dirty="0" smtClean="0">
                <a:solidFill>
                  <a:schemeClr val="accent2"/>
                </a:solidFill>
                <a:cs typeface="Times New Roman" pitchFamily="18" charset="0"/>
              </a:rPr>
              <a:t>Δ</a:t>
            </a:r>
            <a:r>
              <a:rPr lang="en-US" altLang="ja-JP" sz="24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  <a:r>
              <a:rPr lang="en-US" altLang="ja-JP" sz="2400" dirty="0" smtClean="0"/>
              <a:t> time)</a:t>
            </a: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</a:t>
            </a:r>
            <a:r>
              <a:rPr lang="en-US" altLang="ja-JP" sz="2400" dirty="0" smtClean="0"/>
              <a:t>When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r(v) = |K| </a:t>
            </a:r>
            <a:r>
              <a:rPr lang="en-US" altLang="ja-JP" sz="2400" dirty="0" smtClean="0"/>
              <a:t>holds for a vertex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v </a:t>
            </a:r>
            <a:r>
              <a:rPr lang="en-US" altLang="ja-JP" sz="2400" dirty="0" smtClean="0"/>
              <a:t>smaller </a:t>
            </a: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altLang="ja-JP" sz="2400" dirty="0" smtClean="0"/>
              <a:t>than last removed vertex, stop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2400" dirty="0" smtClean="0"/>
          </a:p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Then, compute the lexicographically minimum clique including the current clique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1115368" y="5949950"/>
            <a:ext cx="7057032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b="0" dirty="0" smtClean="0">
                <a:solidFill>
                  <a:schemeClr val="tx1"/>
                </a:solidFill>
              </a:rPr>
              <a:t>The parent of </a:t>
            </a:r>
            <a:r>
              <a:rPr lang="en-US" altLang="ja-JP" dirty="0" smtClean="0">
                <a:solidFill>
                  <a:schemeClr val="accent2"/>
                </a:solidFill>
              </a:rPr>
              <a:t>K</a:t>
            </a:r>
            <a:r>
              <a:rPr lang="en-US" altLang="ja-JP" b="0" i="1" dirty="0" smtClean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can be computed in </a:t>
            </a:r>
            <a:r>
              <a:rPr lang="en-US" altLang="ja-JP" dirty="0" smtClean="0">
                <a:solidFill>
                  <a:schemeClr val="accent2"/>
                </a:solidFill>
              </a:rPr>
              <a:t>O(</a:t>
            </a:r>
            <a:r>
              <a:rPr lang="el-GR" altLang="ja-JP" dirty="0">
                <a:solidFill>
                  <a:schemeClr val="accent2"/>
                </a:solidFill>
                <a:cs typeface="Times New Roman" pitchFamily="18" charset="0"/>
              </a:rPr>
              <a:t>Δ</a:t>
            </a:r>
            <a:r>
              <a:rPr lang="en-US" altLang="ja-JP" baseline="30000" dirty="0">
                <a:solidFill>
                  <a:schemeClr val="accent2"/>
                </a:solidFill>
              </a:rPr>
              <a:t>2</a:t>
            </a:r>
            <a:r>
              <a:rPr lang="en-US" altLang="ja-JP" dirty="0">
                <a:solidFill>
                  <a:schemeClr val="accent2"/>
                </a:solidFill>
              </a:rPr>
              <a:t>)</a:t>
            </a:r>
            <a:r>
              <a:rPr lang="en-US" altLang="ja-JP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time</a:t>
            </a:r>
            <a:endParaRPr lang="ja-JP" altLang="en-US" b="0" dirty="0">
              <a:solidFill>
                <a:schemeClr val="tx1"/>
              </a:solidFill>
            </a:endParaRP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7891463" y="2446338"/>
            <a:ext cx="99060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V="1">
            <a:off x="6443663" y="3132138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V="1">
            <a:off x="7053263" y="3436938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V="1">
            <a:off x="7891463" y="1989138"/>
            <a:ext cx="152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V="1">
            <a:off x="7891463" y="2065338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7129463" y="2446338"/>
            <a:ext cx="4572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7129463" y="2446338"/>
            <a:ext cx="990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 flipH="1">
            <a:off x="7586663" y="2446338"/>
            <a:ext cx="304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 flipH="1">
            <a:off x="6977063" y="2446338"/>
            <a:ext cx="914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 flipV="1">
            <a:off x="6977063" y="3055938"/>
            <a:ext cx="1143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V="1">
            <a:off x="7586663" y="3055938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6977063" y="3132138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H="1">
            <a:off x="6977063" y="2446338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>
            <a:off x="7129463" y="24463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>
            <a:off x="7891463" y="2446338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8350250" y="19177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8639175" y="2476500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5495" name="Group 23"/>
          <p:cNvGrpSpPr>
            <a:grpSpLocks/>
          </p:cNvGrpSpPr>
          <p:nvPr/>
        </p:nvGrpSpPr>
        <p:grpSpPr bwMode="auto">
          <a:xfrm>
            <a:off x="6981825" y="2420938"/>
            <a:ext cx="1530350" cy="1439862"/>
            <a:chOff x="4398" y="1525"/>
            <a:chExt cx="964" cy="907"/>
          </a:xfrm>
        </p:grpSpPr>
        <p:sp>
          <p:nvSpPr>
            <p:cNvPr id="105501" name="Line 24"/>
            <p:cNvSpPr>
              <a:spLocks noChangeShapeType="1"/>
            </p:cNvSpPr>
            <p:nvPr/>
          </p:nvSpPr>
          <p:spPr bwMode="auto">
            <a:xfrm>
              <a:off x="4489" y="1525"/>
              <a:ext cx="817" cy="8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02" name="Line 25"/>
            <p:cNvSpPr>
              <a:spLocks noChangeShapeType="1"/>
            </p:cNvSpPr>
            <p:nvPr/>
          </p:nvSpPr>
          <p:spPr bwMode="auto">
            <a:xfrm>
              <a:off x="5115" y="1925"/>
              <a:ext cx="191" cy="4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03" name="Line 26"/>
            <p:cNvSpPr>
              <a:spLocks noChangeShapeType="1"/>
            </p:cNvSpPr>
            <p:nvPr/>
          </p:nvSpPr>
          <p:spPr bwMode="auto">
            <a:xfrm>
              <a:off x="4807" y="2160"/>
              <a:ext cx="499" cy="18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504" name="Freeform 27"/>
            <p:cNvSpPr>
              <a:spLocks/>
            </p:cNvSpPr>
            <p:nvPr/>
          </p:nvSpPr>
          <p:spPr bwMode="auto">
            <a:xfrm>
              <a:off x="4988" y="1525"/>
              <a:ext cx="371" cy="816"/>
            </a:xfrm>
            <a:custGeom>
              <a:avLst/>
              <a:gdLst>
                <a:gd name="T0" fmla="*/ 318 w 371"/>
                <a:gd name="T1" fmla="*/ 816 h 816"/>
                <a:gd name="T2" fmla="*/ 363 w 371"/>
                <a:gd name="T3" fmla="*/ 499 h 816"/>
                <a:gd name="T4" fmla="*/ 272 w 371"/>
                <a:gd name="T5" fmla="*/ 136 h 816"/>
                <a:gd name="T6" fmla="*/ 0 w 371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"/>
                <a:gd name="T13" fmla="*/ 0 h 816"/>
                <a:gd name="T14" fmla="*/ 371 w 371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" h="816">
                  <a:moveTo>
                    <a:pt x="318" y="816"/>
                  </a:moveTo>
                  <a:cubicBezTo>
                    <a:pt x="344" y="714"/>
                    <a:pt x="371" y="612"/>
                    <a:pt x="363" y="499"/>
                  </a:cubicBezTo>
                  <a:cubicBezTo>
                    <a:pt x="355" y="386"/>
                    <a:pt x="332" y="219"/>
                    <a:pt x="272" y="136"/>
                  </a:cubicBezTo>
                  <a:cubicBezTo>
                    <a:pt x="212" y="53"/>
                    <a:pt x="106" y="26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05505" name="Freeform 28"/>
            <p:cNvSpPr>
              <a:spLocks/>
            </p:cNvSpPr>
            <p:nvPr/>
          </p:nvSpPr>
          <p:spPr bwMode="auto">
            <a:xfrm>
              <a:off x="4398" y="1979"/>
              <a:ext cx="908" cy="453"/>
            </a:xfrm>
            <a:custGeom>
              <a:avLst/>
              <a:gdLst>
                <a:gd name="T0" fmla="*/ 908 w 908"/>
                <a:gd name="T1" fmla="*/ 362 h 453"/>
                <a:gd name="T2" fmla="*/ 545 w 908"/>
                <a:gd name="T3" fmla="*/ 453 h 453"/>
                <a:gd name="T4" fmla="*/ 91 w 908"/>
                <a:gd name="T5" fmla="*/ 362 h 453"/>
                <a:gd name="T6" fmla="*/ 1 w 908"/>
                <a:gd name="T7" fmla="*/ 0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8"/>
                <a:gd name="T13" fmla="*/ 0 h 453"/>
                <a:gd name="T14" fmla="*/ 908 w 908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8" h="453">
                  <a:moveTo>
                    <a:pt x="908" y="362"/>
                  </a:moveTo>
                  <a:cubicBezTo>
                    <a:pt x="794" y="407"/>
                    <a:pt x="681" y="453"/>
                    <a:pt x="545" y="453"/>
                  </a:cubicBezTo>
                  <a:cubicBezTo>
                    <a:pt x="409" y="453"/>
                    <a:pt x="182" y="438"/>
                    <a:pt x="91" y="362"/>
                  </a:cubicBezTo>
                  <a:cubicBezTo>
                    <a:pt x="0" y="286"/>
                    <a:pt x="0" y="143"/>
                    <a:pt x="1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105506" name="Oval 29"/>
            <p:cNvSpPr>
              <a:spLocks noChangeArrowheads="1"/>
            </p:cNvSpPr>
            <p:nvPr/>
          </p:nvSpPr>
          <p:spPr bwMode="auto">
            <a:xfrm>
              <a:off x="5170" y="2240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5496" name="Oval 30"/>
          <p:cNvSpPr>
            <a:spLocks noChangeArrowheads="1"/>
          </p:cNvSpPr>
          <p:nvPr/>
        </p:nvSpPr>
        <p:spPr bwMode="auto">
          <a:xfrm>
            <a:off x="6977063" y="22939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7" name="Oval 31"/>
          <p:cNvSpPr>
            <a:spLocks noChangeArrowheads="1"/>
          </p:cNvSpPr>
          <p:nvPr/>
        </p:nvSpPr>
        <p:spPr bwMode="auto">
          <a:xfrm>
            <a:off x="7434263" y="32845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8" name="Oval 32"/>
          <p:cNvSpPr>
            <a:spLocks noChangeArrowheads="1"/>
          </p:cNvSpPr>
          <p:nvPr/>
        </p:nvSpPr>
        <p:spPr bwMode="auto">
          <a:xfrm>
            <a:off x="6824663" y="29797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9" name="Oval 33"/>
          <p:cNvSpPr>
            <a:spLocks noChangeArrowheads="1"/>
          </p:cNvSpPr>
          <p:nvPr/>
        </p:nvSpPr>
        <p:spPr bwMode="auto">
          <a:xfrm>
            <a:off x="7967663" y="29035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500" name="Oval 34"/>
          <p:cNvSpPr>
            <a:spLocks noChangeArrowheads="1"/>
          </p:cNvSpPr>
          <p:nvPr/>
        </p:nvSpPr>
        <p:spPr bwMode="auto">
          <a:xfrm>
            <a:off x="7739063" y="229393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Time for Finding Children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213100"/>
            <a:ext cx="8520113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Thus, all children can be found in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O(</a:t>
            </a:r>
            <a:r>
              <a:rPr lang="el-GR" altLang="ja-JP" sz="2400" b="1" dirty="0" smtClean="0">
                <a:solidFill>
                  <a:schemeClr val="accent2"/>
                </a:solidFill>
                <a:cs typeface="Times New Roman" pitchFamily="18" charset="0"/>
              </a:rPr>
              <a:t>Δ</a:t>
            </a:r>
            <a:r>
              <a:rPr lang="en-US" altLang="ja-JP" sz="2400" b="1" baseline="30000" dirty="0" smtClean="0">
                <a:solidFill>
                  <a:schemeClr val="accent2"/>
                </a:solidFill>
              </a:rPr>
              <a:t>4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  <a:r>
              <a:rPr lang="en-US" altLang="ja-JP" sz="2400" dirty="0" smtClean="0"/>
              <a:t> time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An iteration always outputs a solution, and takes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O(</a:t>
            </a:r>
            <a:r>
              <a:rPr lang="el-GR" altLang="ja-JP" sz="2400" b="1" dirty="0" smtClean="0">
                <a:solidFill>
                  <a:schemeClr val="accent2"/>
                </a:solidFill>
                <a:cs typeface="Times New Roman" pitchFamily="18" charset="0"/>
              </a:rPr>
              <a:t>Δ</a:t>
            </a:r>
            <a:r>
              <a:rPr lang="en-US" altLang="ja-JP" sz="2400" b="1" baseline="30000" dirty="0" smtClean="0">
                <a:solidFill>
                  <a:schemeClr val="accent2"/>
                </a:solidFill>
              </a:rPr>
              <a:t>4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  <a:r>
              <a:rPr lang="en-US" altLang="ja-JP" sz="2400" dirty="0" smtClean="0"/>
              <a:t> time </a:t>
            </a:r>
          </a:p>
        </p:txBody>
      </p:sp>
      <p:sp>
        <p:nvSpPr>
          <p:cNvPr id="700420" name="Text Box 4"/>
          <p:cNvSpPr txBox="1">
            <a:spLocks noChangeArrowheads="1"/>
          </p:cNvSpPr>
          <p:nvPr/>
        </p:nvSpPr>
        <p:spPr bwMode="auto">
          <a:xfrm>
            <a:off x="468313" y="2276475"/>
            <a:ext cx="8137525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</a:rPr>
              <a:t>The parent of </a:t>
            </a:r>
            <a:r>
              <a:rPr lang="en-US" altLang="ja-JP" dirty="0">
                <a:solidFill>
                  <a:schemeClr val="accent2"/>
                </a:solidFill>
              </a:rPr>
              <a:t>K</a:t>
            </a:r>
            <a:r>
              <a:rPr lang="en-US" altLang="ja-JP" i="1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can be computed in </a:t>
            </a:r>
            <a:r>
              <a:rPr lang="en-US" altLang="ja-JP" dirty="0">
                <a:solidFill>
                  <a:schemeClr val="accent2"/>
                </a:solidFill>
              </a:rPr>
              <a:t>O(</a:t>
            </a:r>
            <a:r>
              <a:rPr lang="el-GR" altLang="ja-JP" dirty="0">
                <a:solidFill>
                  <a:schemeClr val="accent2"/>
                </a:solidFill>
                <a:cs typeface="Times New Roman" pitchFamily="18" charset="0"/>
              </a:rPr>
              <a:t>Δ</a:t>
            </a:r>
            <a:r>
              <a:rPr lang="en-US" altLang="ja-JP" baseline="30000" dirty="0">
                <a:solidFill>
                  <a:schemeClr val="accent2"/>
                </a:solidFill>
              </a:rPr>
              <a:t>2</a:t>
            </a:r>
            <a:r>
              <a:rPr lang="en-US" altLang="ja-JP" dirty="0">
                <a:solidFill>
                  <a:schemeClr val="accent2"/>
                </a:solidFill>
              </a:rPr>
              <a:t>)</a:t>
            </a:r>
            <a:r>
              <a:rPr lang="en-US" altLang="ja-JP" dirty="0">
                <a:solidFill>
                  <a:schemeClr val="tx1"/>
                </a:solidFill>
              </a:rPr>
              <a:t> time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00421" name="Text Box 5"/>
          <p:cNvSpPr txBox="1">
            <a:spLocks noChangeArrowheads="1"/>
          </p:cNvSpPr>
          <p:nvPr/>
        </p:nvSpPr>
        <p:spPr bwMode="auto">
          <a:xfrm>
            <a:off x="466725" y="1268413"/>
            <a:ext cx="8137525" cy="46384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We have to check vertices adjacent to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accent2"/>
                </a:solidFill>
              </a:rPr>
              <a:t>K </a:t>
            </a:r>
            <a:r>
              <a:rPr lang="en-US" altLang="ja-JP" dirty="0" smtClean="0">
                <a:solidFill>
                  <a:schemeClr val="tx1"/>
                </a:solidFill>
              </a:rPr>
              <a:t>(at most</a:t>
            </a:r>
            <a:r>
              <a:rPr lang="en-US" altLang="ja-JP" dirty="0" smtClean="0">
                <a:solidFill>
                  <a:schemeClr val="accent2"/>
                </a:solidFill>
              </a:rPr>
              <a:t>(Δ+1)</a:t>
            </a:r>
            <a:r>
              <a:rPr lang="en-US" altLang="ja-JP" baseline="30000" dirty="0" smtClean="0">
                <a:solidFill>
                  <a:schemeClr val="accent2"/>
                </a:solidFill>
              </a:rPr>
              <a:t>2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00422" name="Text Box 6"/>
          <p:cNvSpPr txBox="1">
            <a:spLocks noChangeArrowheads="1"/>
          </p:cNvSpPr>
          <p:nvPr/>
        </p:nvSpPr>
        <p:spPr bwMode="auto">
          <a:xfrm>
            <a:off x="468313" y="5473700"/>
            <a:ext cx="8137525" cy="83317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Maximal Cliques can be enumerated in </a:t>
            </a:r>
            <a:r>
              <a:rPr lang="en-US" altLang="ja-JP" dirty="0" smtClean="0">
                <a:solidFill>
                  <a:schemeClr val="accent2"/>
                </a:solidFill>
              </a:rPr>
              <a:t>O(</a:t>
            </a:r>
            <a:r>
              <a:rPr lang="el-GR" altLang="ja-JP" dirty="0">
                <a:solidFill>
                  <a:schemeClr val="accent2"/>
                </a:solidFill>
                <a:cs typeface="Times New Roman" pitchFamily="18" charset="0"/>
              </a:rPr>
              <a:t>Δ</a:t>
            </a:r>
            <a:r>
              <a:rPr lang="en-US" altLang="ja-JP" baseline="30000" dirty="0">
                <a:solidFill>
                  <a:schemeClr val="accent2"/>
                </a:solidFill>
              </a:rPr>
              <a:t>4</a:t>
            </a:r>
            <a:r>
              <a:rPr lang="en-US" altLang="ja-JP" dirty="0">
                <a:solidFill>
                  <a:schemeClr val="accent2"/>
                </a:solidFill>
              </a:rPr>
              <a:t>)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time per maximal clique, where </a:t>
            </a:r>
            <a:r>
              <a:rPr lang="el-GR" altLang="ja-JP" dirty="0">
                <a:solidFill>
                  <a:schemeClr val="accent2"/>
                </a:solidFill>
                <a:cs typeface="Times New Roman" pitchFamily="18" charset="0"/>
              </a:rPr>
              <a:t>Δ </a:t>
            </a:r>
            <a:r>
              <a:rPr lang="en-US" altLang="ja-JP" dirty="0" smtClean="0">
                <a:solidFill>
                  <a:schemeClr val="tx1"/>
                </a:solidFill>
              </a:rPr>
              <a:t>is the maximum degree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Computation Time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5538"/>
            <a:ext cx="8351838" cy="3095625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Usually, there are not so many maximal cliques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         in sparse large  scale graphs 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   (roughly,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to 100 times larger than #vertices)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en-US" altLang="ja-JP" sz="2400" dirty="0" smtClean="0"/>
              <a:t>Social network data: 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40k vertices, 60k edges </a:t>
            </a:r>
            <a:r>
              <a:rPr lang="ja-JP" altLang="en-US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 3</a:t>
            </a: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sec.</a:t>
            </a:r>
            <a:endParaRPr lang="ja-JP" altLang="en-US" sz="2400" dirty="0" smtClean="0">
              <a:sym typeface="Wingdings" pitchFamily="2" charset="2"/>
            </a:endParaRPr>
          </a:p>
          <a:p>
            <a:pPr algn="l" eaLnBrk="1" hangingPunct="1">
              <a:defRPr/>
            </a:pPr>
            <a:r>
              <a:rPr lang="en-US" altLang="ja-JP" sz="2400" dirty="0" smtClean="0"/>
              <a:t>Dictionary data: 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40k vertices, 100k edges</a:t>
            </a:r>
            <a:r>
              <a:rPr lang="ja-JP" altLang="en-US" sz="2400" dirty="0" smtClean="0"/>
              <a:t>  </a:t>
            </a: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 50 sec.</a:t>
            </a:r>
            <a:endParaRPr lang="ja-JP" altLang="en-US" sz="2400" dirty="0" smtClean="0">
              <a:sym typeface="Wingdings" pitchFamily="2" charset="2"/>
            </a:endParaRPr>
          </a:p>
          <a:p>
            <a:pPr algn="l" eaLnBrk="1" hangingPunct="1">
              <a:defRPr/>
            </a:pPr>
            <a:r>
              <a:rPr lang="en-US" altLang="ja-JP" sz="2400" dirty="0" smtClean="0"/>
              <a:t>Web link data: 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5M vertices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50M edges</a:t>
            </a:r>
            <a:r>
              <a:rPr lang="ja-JP" altLang="en-US" sz="2400" dirty="0" smtClean="0"/>
              <a:t>  </a:t>
            </a:r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 1 hour ?</a:t>
            </a:r>
            <a:endParaRPr lang="ja-JP" altLang="en-US" sz="2400" dirty="0" smtClean="0">
              <a:sym typeface="Wingdings" pitchFamily="2" charset="2"/>
            </a:endParaRPr>
          </a:p>
          <a:p>
            <a:pPr algn="l" eaLnBrk="1" hangingPunct="1">
              <a:defRPr/>
            </a:pPr>
            <a:r>
              <a:rPr lang="en-US" altLang="ja-JP" sz="2400" dirty="0" smtClean="0">
                <a:sym typeface="Wingdings" pitchFamily="2" charset="2"/>
              </a:rPr>
              <a:t>…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8196" name="Text Box 4"/>
          <p:cNvSpPr txBox="1">
            <a:spLocks noChangeArrowheads="1"/>
          </p:cNvSpPr>
          <p:nvPr/>
        </p:nvSpPr>
        <p:spPr bwMode="auto">
          <a:xfrm>
            <a:off x="406351" y="5013176"/>
            <a:ext cx="8187154" cy="83317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In real-world sparse data, we can consider that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 maximal cliques can be enumerated in practically short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9144000" cy="2163762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４．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Enumerating non-many solutions</a:t>
            </a:r>
            <a:endParaRPr lang="ja-JP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解の数が少なくても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569325" cy="5040313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通常、列挙問題として考えられる問題は、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smtClean="0"/>
              <a:t>　　解が組合せ的で、最悪で指数個 存在する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そのような列挙問題で重要だったのは、解の数に対する計算時間。１つ見つけるのに、平均どれくらいの時間がかかるか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この概念は、解の数がそれほど多くない問題でも重要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出力が組合せ的でない例をいくつか見てみよう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9144000" cy="2163762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４．１． 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Enumeration in Computational Geometry</a:t>
            </a:r>
            <a:endParaRPr lang="ja-JP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計算幾何学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569325" cy="5040313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</a:t>
            </a:r>
            <a:r>
              <a:rPr lang="en-US" altLang="ja-JP" sz="2400" smtClean="0"/>
              <a:t>computational geometry </a:t>
            </a:r>
            <a:r>
              <a:rPr lang="ja-JP" altLang="en-US" sz="2400" smtClean="0"/>
              <a:t>のこと。（計算機科学ではない）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幾何学的なデータをどのように扱い、問題をどのように解くかを探求する分野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幾何学的な構造を出力するときは、単なる数値を出すだけではないことが多く、そうなると出力の大きさは </a:t>
            </a:r>
            <a:r>
              <a:rPr lang="en-US" altLang="ja-JP" sz="2400" b="1" smtClean="0">
                <a:solidFill>
                  <a:schemeClr val="accent2"/>
                </a:solidFill>
              </a:rPr>
              <a:t>O(1)</a:t>
            </a:r>
            <a:r>
              <a:rPr lang="en-US" altLang="ja-JP" sz="2400" smtClean="0"/>
              <a:t> </a:t>
            </a:r>
            <a:r>
              <a:rPr lang="ja-JP" altLang="en-US" sz="2400" smtClean="0"/>
              <a:t>ではない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凸包構成問題と線分交差判定問題を紹介する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The Coming Application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24744"/>
            <a:ext cx="8497888" cy="54006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/>
              <a:t>Enumeration introduces completeness of solutions</a:t>
            </a: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/>
              <a:t>By ranking/comparison, we can exactly evaluate the quality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  </a:t>
            </a:r>
            <a:r>
              <a:rPr lang="en-US" altLang="ja-JP" sz="2400" dirty="0" smtClean="0"/>
              <a:t>We can evaluate the methods by applying to small problems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Wingdings" pitchFamily="2" charset="2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>
                <a:sym typeface="Wingdings" pitchFamily="2" charset="2"/>
              </a:rPr>
              <a:t>Various </a:t>
            </a:r>
            <a:r>
              <a:rPr lang="en-US" altLang="ja-JP" sz="2400" dirty="0" smtClean="0"/>
              <a:t>structures / solutions are obtained in short time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Wingdings" pitchFamily="2" charset="2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>
                <a:sym typeface="Wingdings" pitchFamily="2" charset="2"/>
              </a:rPr>
              <a:t>Enumeration + candidate squeeze is robust against the changes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2400" dirty="0" smtClean="0">
                <a:sym typeface="Wingdings" pitchFamily="2" charset="2"/>
              </a:rPr>
              <a:t> of models / constraints</a:t>
            </a: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　  </a:t>
            </a:r>
            <a:r>
              <a:rPr lang="en-US" altLang="ja-JP" sz="2400" dirty="0" smtClean="0">
                <a:sym typeface="Wingdings" pitchFamily="2" charset="2"/>
              </a:rPr>
              <a:t>Good tools can be re-used in many applications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　  </a:t>
            </a:r>
            <a:r>
              <a:rPr lang="en-US" altLang="ja-JP" sz="2400" dirty="0" smtClean="0">
                <a:sym typeface="Wingdings" pitchFamily="2" charset="2"/>
              </a:rPr>
              <a:t>T</a:t>
            </a:r>
            <a:r>
              <a:rPr lang="en-US" altLang="ja-JP" sz="2400" dirty="0" smtClean="0"/>
              <a:t>rial of an analysis, and extension of research are easy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Wingdings" pitchFamily="2" charset="2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>
                <a:sym typeface="Wingdings" pitchFamily="2" charset="2"/>
              </a:rPr>
              <a:t>F</a:t>
            </a:r>
            <a:r>
              <a:rPr lang="en-US" altLang="ja-JP" sz="2400" dirty="0" smtClean="0"/>
              <a:t>ast computation can handle huge data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凸包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569325" cy="5040313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平面上（一般には </a:t>
            </a:r>
            <a:r>
              <a:rPr lang="en-US" altLang="ja-JP" sz="2400" b="1" smtClean="0">
                <a:solidFill>
                  <a:schemeClr val="accent2"/>
                </a:solidFill>
              </a:rPr>
              <a:t>d</a:t>
            </a:r>
            <a:r>
              <a:rPr lang="en-US" altLang="ja-JP" sz="2400" b="1" smtClean="0"/>
              <a:t> </a:t>
            </a:r>
            <a:r>
              <a:rPr lang="ja-JP" altLang="en-US" sz="2400" smtClean="0"/>
              <a:t>次元空間上）にある点集合を含む最小の凸多角形（多面体）を見つける問題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計算幾何学の３大基礎問題のような位置づけ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</p:txBody>
      </p:sp>
      <p:sp>
        <p:nvSpPr>
          <p:cNvPr id="599044" name="Oval 4"/>
          <p:cNvSpPr>
            <a:spLocks noChangeArrowheads="1"/>
          </p:cNvSpPr>
          <p:nvPr/>
        </p:nvSpPr>
        <p:spPr bwMode="auto">
          <a:xfrm>
            <a:off x="2627313" y="40767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45" name="Oval 5"/>
          <p:cNvSpPr>
            <a:spLocks noChangeArrowheads="1"/>
          </p:cNvSpPr>
          <p:nvPr/>
        </p:nvSpPr>
        <p:spPr bwMode="auto">
          <a:xfrm>
            <a:off x="3132138" y="357346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46" name="Oval 6"/>
          <p:cNvSpPr>
            <a:spLocks noChangeArrowheads="1"/>
          </p:cNvSpPr>
          <p:nvPr/>
        </p:nvSpPr>
        <p:spPr bwMode="auto">
          <a:xfrm>
            <a:off x="4067175" y="37163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47" name="Oval 7"/>
          <p:cNvSpPr>
            <a:spLocks noChangeArrowheads="1"/>
          </p:cNvSpPr>
          <p:nvPr/>
        </p:nvSpPr>
        <p:spPr bwMode="auto">
          <a:xfrm>
            <a:off x="5002213" y="385921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48" name="Oval 8"/>
          <p:cNvSpPr>
            <a:spLocks noChangeArrowheads="1"/>
          </p:cNvSpPr>
          <p:nvPr/>
        </p:nvSpPr>
        <p:spPr bwMode="auto">
          <a:xfrm>
            <a:off x="4427538" y="42926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49" name="Oval 9"/>
          <p:cNvSpPr>
            <a:spLocks noChangeArrowheads="1"/>
          </p:cNvSpPr>
          <p:nvPr/>
        </p:nvSpPr>
        <p:spPr bwMode="auto">
          <a:xfrm>
            <a:off x="5434013" y="429101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50" name="Oval 10"/>
          <p:cNvSpPr>
            <a:spLocks noChangeArrowheads="1"/>
          </p:cNvSpPr>
          <p:nvPr/>
        </p:nvSpPr>
        <p:spPr bwMode="auto">
          <a:xfrm>
            <a:off x="6011863" y="47244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51" name="Oval 11"/>
          <p:cNvSpPr>
            <a:spLocks noChangeArrowheads="1"/>
          </p:cNvSpPr>
          <p:nvPr/>
        </p:nvSpPr>
        <p:spPr bwMode="auto">
          <a:xfrm>
            <a:off x="5867400" y="357346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52" name="Oval 12"/>
          <p:cNvSpPr>
            <a:spLocks noChangeArrowheads="1"/>
          </p:cNvSpPr>
          <p:nvPr/>
        </p:nvSpPr>
        <p:spPr bwMode="auto">
          <a:xfrm>
            <a:off x="3635375" y="414972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53" name="Oval 13"/>
          <p:cNvSpPr>
            <a:spLocks noChangeArrowheads="1"/>
          </p:cNvSpPr>
          <p:nvPr/>
        </p:nvSpPr>
        <p:spPr bwMode="auto">
          <a:xfrm>
            <a:off x="3059113" y="458152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54" name="Oval 14"/>
          <p:cNvSpPr>
            <a:spLocks noChangeArrowheads="1"/>
          </p:cNvSpPr>
          <p:nvPr/>
        </p:nvSpPr>
        <p:spPr bwMode="auto">
          <a:xfrm>
            <a:off x="3779838" y="479742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55" name="Oval 15"/>
          <p:cNvSpPr>
            <a:spLocks noChangeArrowheads="1"/>
          </p:cNvSpPr>
          <p:nvPr/>
        </p:nvSpPr>
        <p:spPr bwMode="auto">
          <a:xfrm>
            <a:off x="4500563" y="479742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56" name="Oval 16"/>
          <p:cNvSpPr>
            <a:spLocks noChangeArrowheads="1"/>
          </p:cNvSpPr>
          <p:nvPr/>
        </p:nvSpPr>
        <p:spPr bwMode="auto">
          <a:xfrm>
            <a:off x="5003800" y="45085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57" name="Oval 17"/>
          <p:cNvSpPr>
            <a:spLocks noChangeArrowheads="1"/>
          </p:cNvSpPr>
          <p:nvPr/>
        </p:nvSpPr>
        <p:spPr bwMode="auto">
          <a:xfrm>
            <a:off x="4643438" y="335756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58" name="Oval 18"/>
          <p:cNvSpPr>
            <a:spLocks noChangeArrowheads="1"/>
          </p:cNvSpPr>
          <p:nvPr/>
        </p:nvSpPr>
        <p:spPr bwMode="auto">
          <a:xfrm>
            <a:off x="5435600" y="479742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59" name="Oval 19"/>
          <p:cNvSpPr>
            <a:spLocks noChangeArrowheads="1"/>
          </p:cNvSpPr>
          <p:nvPr/>
        </p:nvSpPr>
        <p:spPr bwMode="auto">
          <a:xfrm>
            <a:off x="5003800" y="501332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60" name="Oval 20"/>
          <p:cNvSpPr>
            <a:spLocks noChangeArrowheads="1"/>
          </p:cNvSpPr>
          <p:nvPr/>
        </p:nvSpPr>
        <p:spPr bwMode="auto">
          <a:xfrm>
            <a:off x="6084888" y="414972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61" name="Oval 21"/>
          <p:cNvSpPr>
            <a:spLocks noChangeArrowheads="1"/>
          </p:cNvSpPr>
          <p:nvPr/>
        </p:nvSpPr>
        <p:spPr bwMode="auto">
          <a:xfrm>
            <a:off x="2411413" y="47244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9063" name="Freeform 23"/>
          <p:cNvSpPr>
            <a:spLocks/>
          </p:cNvSpPr>
          <p:nvPr/>
        </p:nvSpPr>
        <p:spPr bwMode="auto">
          <a:xfrm>
            <a:off x="2484438" y="3429000"/>
            <a:ext cx="3671887" cy="1655763"/>
          </a:xfrm>
          <a:custGeom>
            <a:avLst/>
            <a:gdLst/>
            <a:ahLst/>
            <a:cxnLst>
              <a:cxn ang="0">
                <a:pos x="453" y="136"/>
              </a:cxn>
              <a:cxn ang="0">
                <a:pos x="136" y="454"/>
              </a:cxn>
              <a:cxn ang="0">
                <a:pos x="0" y="862"/>
              </a:cxn>
              <a:cxn ang="0">
                <a:pos x="1633" y="1043"/>
              </a:cxn>
              <a:cxn ang="0">
                <a:pos x="2275" y="864"/>
              </a:cxn>
              <a:cxn ang="0">
                <a:pos x="2313" y="499"/>
              </a:cxn>
              <a:cxn ang="0">
                <a:pos x="2177" y="136"/>
              </a:cxn>
              <a:cxn ang="0">
                <a:pos x="1406" y="0"/>
              </a:cxn>
              <a:cxn ang="0">
                <a:pos x="453" y="136"/>
              </a:cxn>
            </a:cxnLst>
            <a:rect l="0" t="0" r="r" b="b"/>
            <a:pathLst>
              <a:path w="2313" h="1043">
                <a:moveTo>
                  <a:pt x="453" y="136"/>
                </a:moveTo>
                <a:lnTo>
                  <a:pt x="136" y="454"/>
                </a:lnTo>
                <a:lnTo>
                  <a:pt x="0" y="862"/>
                </a:lnTo>
                <a:lnTo>
                  <a:pt x="1633" y="1043"/>
                </a:lnTo>
                <a:lnTo>
                  <a:pt x="2275" y="864"/>
                </a:lnTo>
                <a:lnTo>
                  <a:pt x="2313" y="499"/>
                </a:lnTo>
                <a:lnTo>
                  <a:pt x="2177" y="136"/>
                </a:lnTo>
                <a:lnTo>
                  <a:pt x="1406" y="0"/>
                </a:lnTo>
                <a:lnTo>
                  <a:pt x="453" y="136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599064" name="Text Box 24"/>
          <p:cNvSpPr txBox="1">
            <a:spLocks noChangeArrowheads="1"/>
          </p:cNvSpPr>
          <p:nvPr/>
        </p:nvSpPr>
        <p:spPr bwMode="auto">
          <a:xfrm>
            <a:off x="250825" y="5702300"/>
            <a:ext cx="8569325" cy="822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出力の大きさは多角形の辺の数なので、最大 </a:t>
            </a:r>
            <a:r>
              <a:rPr lang="en-US" altLang="ja-JP">
                <a:solidFill>
                  <a:schemeClr val="accent2"/>
                </a:solidFill>
              </a:rPr>
              <a:t>n </a:t>
            </a:r>
          </a:p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</a:t>
            </a:r>
            <a:r>
              <a:rPr lang="ja-JP" altLang="en-US"/>
              <a:t> </a:t>
            </a:r>
            <a:r>
              <a:rPr lang="en-US" altLang="ja-JP">
                <a:solidFill>
                  <a:schemeClr val="accent2"/>
                </a:solidFill>
              </a:rPr>
              <a:t>O(n log n) </a:t>
            </a:r>
            <a:r>
              <a:rPr lang="ja-JP" altLang="en-US" b="0">
                <a:solidFill>
                  <a:schemeClr val="tx1"/>
                </a:solidFill>
              </a:rPr>
              <a:t>時間で解ける。ソートが帰着できるので、これは最適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endParaRPr lang="en-US" altLang="ja-JP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6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余談：一般次元だと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569325" cy="1008063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３次元以上だと、面を出力する問題。面の数は </a:t>
            </a:r>
            <a:r>
              <a:rPr lang="en-US" altLang="ja-JP" sz="2400" b="1" smtClean="0">
                <a:solidFill>
                  <a:schemeClr val="accent2"/>
                </a:solidFill>
              </a:rPr>
              <a:t>O(n</a:t>
            </a:r>
            <a:r>
              <a:rPr lang="en-US" altLang="ja-JP" sz="2400" b="1" baseline="30000" smtClean="0">
                <a:solidFill>
                  <a:schemeClr val="accent2"/>
                </a:solidFill>
              </a:rPr>
              <a:t>d/2</a:t>
            </a:r>
            <a:r>
              <a:rPr lang="en-US" altLang="ja-JP" sz="2400" b="1" smtClean="0">
                <a:solidFill>
                  <a:schemeClr val="accent2"/>
                </a:solidFill>
              </a:rPr>
              <a:t>)</a:t>
            </a:r>
            <a:r>
              <a:rPr lang="en-US" altLang="ja-JP" sz="2400" smtClean="0"/>
              <a:t>  </a:t>
            </a:r>
            <a:r>
              <a:rPr lang="ja-JP" altLang="en-US" sz="2400" smtClean="0"/>
              <a:t>だそうです。</a:t>
            </a:r>
            <a:endParaRPr lang="en-US" altLang="ja-JP" sz="2400" smtClean="0"/>
          </a:p>
        </p:txBody>
      </p:sp>
      <p:sp>
        <p:nvSpPr>
          <p:cNvPr id="600068" name="Oval 4"/>
          <p:cNvSpPr>
            <a:spLocks noChangeArrowheads="1"/>
          </p:cNvSpPr>
          <p:nvPr/>
        </p:nvSpPr>
        <p:spPr bwMode="auto">
          <a:xfrm>
            <a:off x="971550" y="36449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69" name="Oval 5"/>
          <p:cNvSpPr>
            <a:spLocks noChangeArrowheads="1"/>
          </p:cNvSpPr>
          <p:nvPr/>
        </p:nvSpPr>
        <p:spPr bwMode="auto">
          <a:xfrm>
            <a:off x="971550" y="292576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70" name="Oval 6"/>
          <p:cNvSpPr>
            <a:spLocks noChangeArrowheads="1"/>
          </p:cNvSpPr>
          <p:nvPr/>
        </p:nvSpPr>
        <p:spPr bwMode="auto">
          <a:xfrm>
            <a:off x="1763713" y="292576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72" name="Oval 8"/>
          <p:cNvSpPr>
            <a:spLocks noChangeArrowheads="1"/>
          </p:cNvSpPr>
          <p:nvPr/>
        </p:nvSpPr>
        <p:spPr bwMode="auto">
          <a:xfrm>
            <a:off x="2195513" y="32845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76" name="Oval 12"/>
          <p:cNvSpPr>
            <a:spLocks noChangeArrowheads="1"/>
          </p:cNvSpPr>
          <p:nvPr/>
        </p:nvSpPr>
        <p:spPr bwMode="auto">
          <a:xfrm>
            <a:off x="1763713" y="36449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78" name="Oval 14"/>
          <p:cNvSpPr>
            <a:spLocks noChangeArrowheads="1"/>
          </p:cNvSpPr>
          <p:nvPr/>
        </p:nvSpPr>
        <p:spPr bwMode="auto">
          <a:xfrm>
            <a:off x="1403350" y="32845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80" name="Oval 16"/>
          <p:cNvSpPr>
            <a:spLocks noChangeArrowheads="1"/>
          </p:cNvSpPr>
          <p:nvPr/>
        </p:nvSpPr>
        <p:spPr bwMode="auto">
          <a:xfrm>
            <a:off x="1403350" y="25654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81" name="Oval 17"/>
          <p:cNvSpPr>
            <a:spLocks noChangeArrowheads="1"/>
          </p:cNvSpPr>
          <p:nvPr/>
        </p:nvSpPr>
        <p:spPr bwMode="auto">
          <a:xfrm>
            <a:off x="2195513" y="25654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87" name="Text Box 23"/>
          <p:cNvSpPr txBox="1">
            <a:spLocks noChangeArrowheads="1"/>
          </p:cNvSpPr>
          <p:nvPr/>
        </p:nvSpPr>
        <p:spPr bwMode="auto">
          <a:xfrm>
            <a:off x="539750" y="4724400"/>
            <a:ext cx="7926388" cy="19177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幾何変換をすると、面で与えられた多面体の端点を出力する問題になる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</a:p>
          <a:p>
            <a:pPr algn="l">
              <a:defRPr/>
            </a:pPr>
            <a:endParaRPr lang="en-US" altLang="ja-JP">
              <a:solidFill>
                <a:schemeClr val="accent2"/>
              </a:solidFill>
            </a:endParaRPr>
          </a:p>
          <a:p>
            <a:pPr algn="l">
              <a:defRPr/>
            </a:pPr>
            <a:r>
              <a:rPr lang="en-US" altLang="ja-JP">
                <a:solidFill>
                  <a:schemeClr val="accent2"/>
                </a:solidFill>
              </a:rPr>
              <a:t>(a</a:t>
            </a:r>
            <a:r>
              <a:rPr lang="en-US" altLang="ja-JP" baseline="-25000">
                <a:solidFill>
                  <a:schemeClr val="accent2"/>
                </a:solidFill>
              </a:rPr>
              <a:t>1</a:t>
            </a:r>
            <a:r>
              <a:rPr lang="en-US" altLang="ja-JP">
                <a:solidFill>
                  <a:schemeClr val="accent2"/>
                </a:solidFill>
              </a:rPr>
              <a:t>,…,a</a:t>
            </a:r>
            <a:r>
              <a:rPr lang="en-US" altLang="ja-JP" baseline="-25000">
                <a:solidFill>
                  <a:schemeClr val="accent2"/>
                </a:solidFill>
              </a:rPr>
              <a:t>d</a:t>
            </a:r>
            <a:r>
              <a:rPr lang="en-US" altLang="ja-JP">
                <a:solidFill>
                  <a:schemeClr val="accent2"/>
                </a:solidFill>
              </a:rPr>
              <a:t>)     =&gt;     a</a:t>
            </a:r>
            <a:r>
              <a:rPr lang="en-US" altLang="ja-JP" baseline="-25000">
                <a:solidFill>
                  <a:schemeClr val="accent2"/>
                </a:solidFill>
              </a:rPr>
              <a:t>1</a:t>
            </a:r>
            <a:r>
              <a:rPr lang="en-US" altLang="ja-JP">
                <a:solidFill>
                  <a:schemeClr val="accent2"/>
                </a:solidFill>
              </a:rPr>
              <a:t>x</a:t>
            </a:r>
            <a:r>
              <a:rPr lang="en-US" altLang="ja-JP" baseline="-25000">
                <a:solidFill>
                  <a:schemeClr val="accent2"/>
                </a:solidFill>
              </a:rPr>
              <a:t>1</a:t>
            </a:r>
            <a:r>
              <a:rPr lang="en-US" altLang="ja-JP">
                <a:solidFill>
                  <a:schemeClr val="accent2"/>
                </a:solidFill>
              </a:rPr>
              <a:t>,…,a</a:t>
            </a:r>
            <a:r>
              <a:rPr lang="en-US" altLang="ja-JP" baseline="-25000">
                <a:solidFill>
                  <a:schemeClr val="accent2"/>
                </a:solidFill>
              </a:rPr>
              <a:t>d</a:t>
            </a:r>
            <a:r>
              <a:rPr lang="en-US" altLang="ja-JP">
                <a:solidFill>
                  <a:schemeClr val="accent2"/>
                </a:solidFill>
              </a:rPr>
              <a:t>x</a:t>
            </a:r>
            <a:r>
              <a:rPr lang="en-US" altLang="ja-JP" baseline="-25000">
                <a:solidFill>
                  <a:schemeClr val="accent2"/>
                </a:solidFill>
              </a:rPr>
              <a:t>d</a:t>
            </a:r>
            <a:r>
              <a:rPr lang="en-US" altLang="ja-JP">
                <a:solidFill>
                  <a:schemeClr val="accent2"/>
                </a:solidFill>
              </a:rPr>
              <a:t> = c</a:t>
            </a:r>
          </a:p>
          <a:p>
            <a:pPr algn="l">
              <a:defRPr/>
            </a:pPr>
            <a:endParaRPr lang="en-US" altLang="ja-JP" b="0">
              <a:solidFill>
                <a:schemeClr val="tx1"/>
              </a:solidFill>
            </a:endParaRPr>
          </a:p>
        </p:txBody>
      </p:sp>
      <p:sp>
        <p:nvSpPr>
          <p:cNvPr id="600088" name="Freeform 24"/>
          <p:cNvSpPr>
            <a:spLocks/>
          </p:cNvSpPr>
          <p:nvPr/>
        </p:nvSpPr>
        <p:spPr bwMode="auto">
          <a:xfrm>
            <a:off x="1044575" y="2997200"/>
            <a:ext cx="792163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54"/>
              </a:cxn>
              <a:cxn ang="0">
                <a:pos x="499" y="454"/>
              </a:cxn>
              <a:cxn ang="0">
                <a:pos x="499" y="0"/>
              </a:cxn>
              <a:cxn ang="0">
                <a:pos x="0" y="0"/>
              </a:cxn>
            </a:cxnLst>
            <a:rect l="0" t="0" r="r" b="b"/>
            <a:pathLst>
              <a:path w="499" h="454">
                <a:moveTo>
                  <a:pt x="0" y="0"/>
                </a:moveTo>
                <a:lnTo>
                  <a:pt x="0" y="454"/>
                </a:lnTo>
                <a:lnTo>
                  <a:pt x="499" y="454"/>
                </a:lnTo>
                <a:lnTo>
                  <a:pt x="499" y="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089" name="Freeform 25"/>
          <p:cNvSpPr>
            <a:spLocks/>
          </p:cNvSpPr>
          <p:nvPr/>
        </p:nvSpPr>
        <p:spPr bwMode="auto">
          <a:xfrm>
            <a:off x="1476375" y="2636838"/>
            <a:ext cx="792163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54"/>
              </a:cxn>
              <a:cxn ang="0">
                <a:pos x="499" y="454"/>
              </a:cxn>
              <a:cxn ang="0">
                <a:pos x="499" y="0"/>
              </a:cxn>
              <a:cxn ang="0">
                <a:pos x="0" y="0"/>
              </a:cxn>
            </a:cxnLst>
            <a:rect l="0" t="0" r="r" b="b"/>
            <a:pathLst>
              <a:path w="499" h="454">
                <a:moveTo>
                  <a:pt x="0" y="0"/>
                </a:moveTo>
                <a:lnTo>
                  <a:pt x="0" y="454"/>
                </a:lnTo>
                <a:lnTo>
                  <a:pt x="499" y="454"/>
                </a:lnTo>
                <a:lnTo>
                  <a:pt x="499" y="0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090" name="Line 26"/>
          <p:cNvSpPr>
            <a:spLocks noChangeShapeType="1"/>
          </p:cNvSpPr>
          <p:nvPr/>
        </p:nvSpPr>
        <p:spPr bwMode="auto">
          <a:xfrm flipH="1">
            <a:off x="1836738" y="2636838"/>
            <a:ext cx="43180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091" name="Line 27"/>
          <p:cNvSpPr>
            <a:spLocks noChangeShapeType="1"/>
          </p:cNvSpPr>
          <p:nvPr/>
        </p:nvSpPr>
        <p:spPr bwMode="auto">
          <a:xfrm flipH="1">
            <a:off x="1836738" y="3357563"/>
            <a:ext cx="43180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092" name="Line 28"/>
          <p:cNvSpPr>
            <a:spLocks noChangeShapeType="1"/>
          </p:cNvSpPr>
          <p:nvPr/>
        </p:nvSpPr>
        <p:spPr bwMode="auto">
          <a:xfrm flipH="1">
            <a:off x="1044575" y="3357563"/>
            <a:ext cx="43180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093" name="Line 29"/>
          <p:cNvSpPr>
            <a:spLocks noChangeShapeType="1"/>
          </p:cNvSpPr>
          <p:nvPr/>
        </p:nvSpPr>
        <p:spPr bwMode="auto">
          <a:xfrm flipH="1">
            <a:off x="1044575" y="2636838"/>
            <a:ext cx="43180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094" name="Oval 30"/>
          <p:cNvSpPr>
            <a:spLocks noChangeArrowheads="1"/>
          </p:cNvSpPr>
          <p:nvPr/>
        </p:nvSpPr>
        <p:spPr bwMode="auto">
          <a:xfrm>
            <a:off x="5940425" y="321151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95" name="Oval 31"/>
          <p:cNvSpPr>
            <a:spLocks noChangeArrowheads="1"/>
          </p:cNvSpPr>
          <p:nvPr/>
        </p:nvSpPr>
        <p:spPr bwMode="auto">
          <a:xfrm>
            <a:off x="6300788" y="357187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96" name="Oval 32"/>
          <p:cNvSpPr>
            <a:spLocks noChangeArrowheads="1"/>
          </p:cNvSpPr>
          <p:nvPr/>
        </p:nvSpPr>
        <p:spPr bwMode="auto">
          <a:xfrm>
            <a:off x="6948488" y="39322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97" name="Oval 33"/>
          <p:cNvSpPr>
            <a:spLocks noChangeArrowheads="1"/>
          </p:cNvSpPr>
          <p:nvPr/>
        </p:nvSpPr>
        <p:spPr bwMode="auto">
          <a:xfrm>
            <a:off x="6804025" y="314007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098" name="Line 34"/>
          <p:cNvSpPr>
            <a:spLocks noChangeShapeType="1"/>
          </p:cNvSpPr>
          <p:nvPr/>
        </p:nvSpPr>
        <p:spPr bwMode="auto">
          <a:xfrm flipH="1">
            <a:off x="5221288" y="3429000"/>
            <a:ext cx="266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099" name="Line 35"/>
          <p:cNvSpPr>
            <a:spLocks noChangeShapeType="1"/>
          </p:cNvSpPr>
          <p:nvPr/>
        </p:nvSpPr>
        <p:spPr bwMode="auto">
          <a:xfrm flipH="1" flipV="1">
            <a:off x="6588125" y="2347913"/>
            <a:ext cx="0" cy="201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100" name="Line 36"/>
          <p:cNvSpPr>
            <a:spLocks noChangeShapeType="1"/>
          </p:cNvSpPr>
          <p:nvPr/>
        </p:nvSpPr>
        <p:spPr bwMode="auto">
          <a:xfrm flipH="1">
            <a:off x="5940425" y="2060575"/>
            <a:ext cx="503238" cy="2305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101" name="Line 37"/>
          <p:cNvSpPr>
            <a:spLocks noChangeShapeType="1"/>
          </p:cNvSpPr>
          <p:nvPr/>
        </p:nvSpPr>
        <p:spPr bwMode="auto">
          <a:xfrm>
            <a:off x="6156325" y="1916113"/>
            <a:ext cx="1871663" cy="18716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102" name="Line 38"/>
          <p:cNvSpPr>
            <a:spLocks noChangeShapeType="1"/>
          </p:cNvSpPr>
          <p:nvPr/>
        </p:nvSpPr>
        <p:spPr bwMode="auto">
          <a:xfrm flipH="1">
            <a:off x="5795963" y="2852738"/>
            <a:ext cx="2052637" cy="1584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103" name="Line 39"/>
          <p:cNvSpPr>
            <a:spLocks noChangeShapeType="1"/>
          </p:cNvSpPr>
          <p:nvPr/>
        </p:nvSpPr>
        <p:spPr bwMode="auto">
          <a:xfrm flipH="1" flipV="1">
            <a:off x="5076825" y="3140075"/>
            <a:ext cx="1873250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0104" name="Oval 40"/>
          <p:cNvSpPr>
            <a:spLocks noChangeArrowheads="1"/>
          </p:cNvSpPr>
          <p:nvPr/>
        </p:nvSpPr>
        <p:spPr bwMode="auto">
          <a:xfrm>
            <a:off x="7380288" y="3140075"/>
            <a:ext cx="144462" cy="144463"/>
          </a:xfrm>
          <a:prstGeom prst="ellipse">
            <a:avLst/>
          </a:prstGeom>
          <a:solidFill>
            <a:srgbClr val="FF6600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105" name="Oval 41"/>
          <p:cNvSpPr>
            <a:spLocks noChangeArrowheads="1"/>
          </p:cNvSpPr>
          <p:nvPr/>
        </p:nvSpPr>
        <p:spPr bwMode="auto">
          <a:xfrm>
            <a:off x="6372225" y="2132013"/>
            <a:ext cx="144463" cy="144462"/>
          </a:xfrm>
          <a:prstGeom prst="ellipse">
            <a:avLst/>
          </a:prstGeom>
          <a:solidFill>
            <a:srgbClr val="FF6600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106" name="Oval 42"/>
          <p:cNvSpPr>
            <a:spLocks noChangeArrowheads="1"/>
          </p:cNvSpPr>
          <p:nvPr/>
        </p:nvSpPr>
        <p:spPr bwMode="auto">
          <a:xfrm>
            <a:off x="6011863" y="3789363"/>
            <a:ext cx="144462" cy="144462"/>
          </a:xfrm>
          <a:prstGeom prst="ellipse">
            <a:avLst/>
          </a:prstGeom>
          <a:solidFill>
            <a:srgbClr val="FF6600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0107" name="Oval 43"/>
          <p:cNvSpPr>
            <a:spLocks noChangeArrowheads="1"/>
          </p:cNvSpPr>
          <p:nvPr/>
        </p:nvSpPr>
        <p:spPr bwMode="auto">
          <a:xfrm>
            <a:off x="6227763" y="4005263"/>
            <a:ext cx="144462" cy="144462"/>
          </a:xfrm>
          <a:prstGeom prst="ellipse">
            <a:avLst/>
          </a:prstGeom>
          <a:solidFill>
            <a:srgbClr val="FF6600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87" grpId="0" animBg="1"/>
      <p:bldP spid="600094" grpId="0" animBg="1"/>
      <p:bldP spid="600095" grpId="0" animBg="1"/>
      <p:bldP spid="600096" grpId="0" animBg="1"/>
      <p:bldP spid="600097" grpId="0" animBg="1"/>
      <p:bldP spid="600104" grpId="0" animBg="1"/>
      <p:bldP spid="600105" grpId="0" animBg="1"/>
      <p:bldP spid="600106" grpId="0" animBg="1"/>
      <p:bldP spid="60010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行進法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569325" cy="1439863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</a:t>
            </a:r>
            <a:r>
              <a:rPr lang="en-US" altLang="ja-JP" sz="2400" smtClean="0"/>
              <a:t>y</a:t>
            </a:r>
            <a:r>
              <a:rPr lang="ja-JP" altLang="en-US" sz="2400" smtClean="0"/>
              <a:t>軸方向に一番下にある点を見つける。タイがあるときは、一番右のものを選ぶ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そこからラップを包むように凸包の辺を見つける</a:t>
            </a:r>
          </a:p>
        </p:txBody>
      </p:sp>
      <p:sp>
        <p:nvSpPr>
          <p:cNvPr id="601092" name="Oval 4"/>
          <p:cNvSpPr>
            <a:spLocks noChangeArrowheads="1"/>
          </p:cNvSpPr>
          <p:nvPr/>
        </p:nvSpPr>
        <p:spPr bwMode="auto">
          <a:xfrm>
            <a:off x="2411413" y="37163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093" name="Oval 5"/>
          <p:cNvSpPr>
            <a:spLocks noChangeArrowheads="1"/>
          </p:cNvSpPr>
          <p:nvPr/>
        </p:nvSpPr>
        <p:spPr bwMode="auto">
          <a:xfrm>
            <a:off x="2916238" y="32131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094" name="Oval 6"/>
          <p:cNvSpPr>
            <a:spLocks noChangeArrowheads="1"/>
          </p:cNvSpPr>
          <p:nvPr/>
        </p:nvSpPr>
        <p:spPr bwMode="auto">
          <a:xfrm>
            <a:off x="3851275" y="335597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095" name="Oval 7"/>
          <p:cNvSpPr>
            <a:spLocks noChangeArrowheads="1"/>
          </p:cNvSpPr>
          <p:nvPr/>
        </p:nvSpPr>
        <p:spPr bwMode="auto">
          <a:xfrm>
            <a:off x="4786313" y="349885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096" name="Oval 8"/>
          <p:cNvSpPr>
            <a:spLocks noChangeArrowheads="1"/>
          </p:cNvSpPr>
          <p:nvPr/>
        </p:nvSpPr>
        <p:spPr bwMode="auto">
          <a:xfrm>
            <a:off x="4211638" y="39322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097" name="Oval 9"/>
          <p:cNvSpPr>
            <a:spLocks noChangeArrowheads="1"/>
          </p:cNvSpPr>
          <p:nvPr/>
        </p:nvSpPr>
        <p:spPr bwMode="auto">
          <a:xfrm>
            <a:off x="5218113" y="393065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098" name="Oval 10"/>
          <p:cNvSpPr>
            <a:spLocks noChangeArrowheads="1"/>
          </p:cNvSpPr>
          <p:nvPr/>
        </p:nvSpPr>
        <p:spPr bwMode="auto">
          <a:xfrm>
            <a:off x="5795963" y="43640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099" name="Oval 11"/>
          <p:cNvSpPr>
            <a:spLocks noChangeArrowheads="1"/>
          </p:cNvSpPr>
          <p:nvPr/>
        </p:nvSpPr>
        <p:spPr bwMode="auto">
          <a:xfrm>
            <a:off x="5651500" y="32131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00" name="Oval 12"/>
          <p:cNvSpPr>
            <a:spLocks noChangeArrowheads="1"/>
          </p:cNvSpPr>
          <p:nvPr/>
        </p:nvSpPr>
        <p:spPr bwMode="auto">
          <a:xfrm>
            <a:off x="3419475" y="378936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01" name="Oval 13"/>
          <p:cNvSpPr>
            <a:spLocks noChangeArrowheads="1"/>
          </p:cNvSpPr>
          <p:nvPr/>
        </p:nvSpPr>
        <p:spPr bwMode="auto">
          <a:xfrm>
            <a:off x="2843213" y="422116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02" name="Oval 14"/>
          <p:cNvSpPr>
            <a:spLocks noChangeArrowheads="1"/>
          </p:cNvSpPr>
          <p:nvPr/>
        </p:nvSpPr>
        <p:spPr bwMode="auto">
          <a:xfrm>
            <a:off x="3563938" y="443706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03" name="Oval 15"/>
          <p:cNvSpPr>
            <a:spLocks noChangeArrowheads="1"/>
          </p:cNvSpPr>
          <p:nvPr/>
        </p:nvSpPr>
        <p:spPr bwMode="auto">
          <a:xfrm>
            <a:off x="4284663" y="443706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04" name="Oval 16"/>
          <p:cNvSpPr>
            <a:spLocks noChangeArrowheads="1"/>
          </p:cNvSpPr>
          <p:nvPr/>
        </p:nvSpPr>
        <p:spPr bwMode="auto">
          <a:xfrm>
            <a:off x="4787900" y="41481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05" name="Oval 17"/>
          <p:cNvSpPr>
            <a:spLocks noChangeArrowheads="1"/>
          </p:cNvSpPr>
          <p:nvPr/>
        </p:nvSpPr>
        <p:spPr bwMode="auto">
          <a:xfrm>
            <a:off x="4427538" y="29972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06" name="Oval 18"/>
          <p:cNvSpPr>
            <a:spLocks noChangeArrowheads="1"/>
          </p:cNvSpPr>
          <p:nvPr/>
        </p:nvSpPr>
        <p:spPr bwMode="auto">
          <a:xfrm>
            <a:off x="5219700" y="443706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07" name="Oval 19"/>
          <p:cNvSpPr>
            <a:spLocks noChangeArrowheads="1"/>
          </p:cNvSpPr>
          <p:nvPr/>
        </p:nvSpPr>
        <p:spPr bwMode="auto">
          <a:xfrm>
            <a:off x="4787900" y="465296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08" name="Oval 20"/>
          <p:cNvSpPr>
            <a:spLocks noChangeArrowheads="1"/>
          </p:cNvSpPr>
          <p:nvPr/>
        </p:nvSpPr>
        <p:spPr bwMode="auto">
          <a:xfrm>
            <a:off x="5868988" y="378936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09" name="Oval 21"/>
          <p:cNvSpPr>
            <a:spLocks noChangeArrowheads="1"/>
          </p:cNvSpPr>
          <p:nvPr/>
        </p:nvSpPr>
        <p:spPr bwMode="auto">
          <a:xfrm>
            <a:off x="2195513" y="43640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1111" name="Text Box 23"/>
          <p:cNvSpPr txBox="1">
            <a:spLocks noChangeArrowheads="1"/>
          </p:cNvSpPr>
          <p:nvPr/>
        </p:nvSpPr>
        <p:spPr bwMode="auto">
          <a:xfrm>
            <a:off x="250825" y="5702300"/>
            <a:ext cx="8569325" cy="822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計算時間は、辺を見つける時間 </a:t>
            </a:r>
            <a:r>
              <a:rPr lang="en-US" altLang="ja-JP" b="0">
                <a:solidFill>
                  <a:schemeClr val="tx1"/>
                </a:solidFill>
              </a:rPr>
              <a:t>× </a:t>
            </a:r>
            <a:r>
              <a:rPr lang="ja-JP" altLang="en-US" b="0">
                <a:solidFill>
                  <a:schemeClr val="tx1"/>
                </a:solidFill>
              </a:rPr>
              <a:t>辺の数</a:t>
            </a:r>
          </a:p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出力の大きさに線形のアルゴリズム</a:t>
            </a:r>
          </a:p>
        </p:txBody>
      </p:sp>
      <p:sp>
        <p:nvSpPr>
          <p:cNvPr id="601112" name="Line 24"/>
          <p:cNvSpPr>
            <a:spLocks noChangeShapeType="1"/>
          </p:cNvSpPr>
          <p:nvPr/>
        </p:nvSpPr>
        <p:spPr bwMode="auto">
          <a:xfrm flipH="1">
            <a:off x="4860925" y="4437063"/>
            <a:ext cx="100647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1113" name="Line 25"/>
          <p:cNvSpPr>
            <a:spLocks noChangeShapeType="1"/>
          </p:cNvSpPr>
          <p:nvPr/>
        </p:nvSpPr>
        <p:spPr bwMode="auto">
          <a:xfrm flipH="1">
            <a:off x="5867400" y="3860800"/>
            <a:ext cx="73025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1114" name="Line 26"/>
          <p:cNvSpPr>
            <a:spLocks noChangeShapeType="1"/>
          </p:cNvSpPr>
          <p:nvPr/>
        </p:nvSpPr>
        <p:spPr bwMode="auto">
          <a:xfrm>
            <a:off x="5724525" y="3284538"/>
            <a:ext cx="215900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1115" name="Line 27"/>
          <p:cNvSpPr>
            <a:spLocks noChangeShapeType="1"/>
          </p:cNvSpPr>
          <p:nvPr/>
        </p:nvSpPr>
        <p:spPr bwMode="auto">
          <a:xfrm>
            <a:off x="4500563" y="3068638"/>
            <a:ext cx="1223962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1116" name="Line 28"/>
          <p:cNvSpPr>
            <a:spLocks noChangeShapeType="1"/>
          </p:cNvSpPr>
          <p:nvPr/>
        </p:nvSpPr>
        <p:spPr bwMode="auto">
          <a:xfrm flipV="1">
            <a:off x="2987675" y="3068638"/>
            <a:ext cx="1512888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1117" name="Line 29"/>
          <p:cNvSpPr>
            <a:spLocks noChangeShapeType="1"/>
          </p:cNvSpPr>
          <p:nvPr/>
        </p:nvSpPr>
        <p:spPr bwMode="auto">
          <a:xfrm flipV="1">
            <a:off x="2484438" y="3284538"/>
            <a:ext cx="503237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1118" name="Line 30"/>
          <p:cNvSpPr>
            <a:spLocks noChangeShapeType="1"/>
          </p:cNvSpPr>
          <p:nvPr/>
        </p:nvSpPr>
        <p:spPr bwMode="auto">
          <a:xfrm flipV="1">
            <a:off x="2268538" y="3787775"/>
            <a:ext cx="215900" cy="6492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1119" name="Line 31"/>
          <p:cNvSpPr>
            <a:spLocks noChangeShapeType="1"/>
          </p:cNvSpPr>
          <p:nvPr/>
        </p:nvSpPr>
        <p:spPr bwMode="auto">
          <a:xfrm flipH="1" flipV="1">
            <a:off x="2268538" y="4435475"/>
            <a:ext cx="259080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11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次の辺を見つけるには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569325" cy="1439863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現在の頂点から、各頂点へのベクトルを求める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時計回り順で一番最後になるベクトルが、次の辺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</p:txBody>
      </p:sp>
      <p:sp>
        <p:nvSpPr>
          <p:cNvPr id="602116" name="Oval 4"/>
          <p:cNvSpPr>
            <a:spLocks noChangeArrowheads="1"/>
          </p:cNvSpPr>
          <p:nvPr/>
        </p:nvSpPr>
        <p:spPr bwMode="auto">
          <a:xfrm>
            <a:off x="2411413" y="335597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17" name="Oval 5"/>
          <p:cNvSpPr>
            <a:spLocks noChangeArrowheads="1"/>
          </p:cNvSpPr>
          <p:nvPr/>
        </p:nvSpPr>
        <p:spPr bwMode="auto">
          <a:xfrm>
            <a:off x="2916238" y="28527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18" name="Oval 6"/>
          <p:cNvSpPr>
            <a:spLocks noChangeArrowheads="1"/>
          </p:cNvSpPr>
          <p:nvPr/>
        </p:nvSpPr>
        <p:spPr bwMode="auto">
          <a:xfrm>
            <a:off x="3851275" y="299561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19" name="Oval 7"/>
          <p:cNvSpPr>
            <a:spLocks noChangeArrowheads="1"/>
          </p:cNvSpPr>
          <p:nvPr/>
        </p:nvSpPr>
        <p:spPr bwMode="auto">
          <a:xfrm>
            <a:off x="4786313" y="313848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20" name="Oval 8"/>
          <p:cNvSpPr>
            <a:spLocks noChangeArrowheads="1"/>
          </p:cNvSpPr>
          <p:nvPr/>
        </p:nvSpPr>
        <p:spPr bwMode="auto">
          <a:xfrm>
            <a:off x="4211638" y="357187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21" name="Oval 9"/>
          <p:cNvSpPr>
            <a:spLocks noChangeArrowheads="1"/>
          </p:cNvSpPr>
          <p:nvPr/>
        </p:nvSpPr>
        <p:spPr bwMode="auto">
          <a:xfrm>
            <a:off x="5218113" y="357028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22" name="Oval 10"/>
          <p:cNvSpPr>
            <a:spLocks noChangeArrowheads="1"/>
          </p:cNvSpPr>
          <p:nvPr/>
        </p:nvSpPr>
        <p:spPr bwMode="auto">
          <a:xfrm>
            <a:off x="5795963" y="400367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23" name="Oval 11"/>
          <p:cNvSpPr>
            <a:spLocks noChangeArrowheads="1"/>
          </p:cNvSpPr>
          <p:nvPr/>
        </p:nvSpPr>
        <p:spPr bwMode="auto">
          <a:xfrm>
            <a:off x="5651500" y="28527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24" name="Oval 12"/>
          <p:cNvSpPr>
            <a:spLocks noChangeArrowheads="1"/>
          </p:cNvSpPr>
          <p:nvPr/>
        </p:nvSpPr>
        <p:spPr bwMode="auto">
          <a:xfrm>
            <a:off x="3419475" y="34290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25" name="Oval 13"/>
          <p:cNvSpPr>
            <a:spLocks noChangeArrowheads="1"/>
          </p:cNvSpPr>
          <p:nvPr/>
        </p:nvSpPr>
        <p:spPr bwMode="auto">
          <a:xfrm>
            <a:off x="2843213" y="38608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26" name="Oval 14"/>
          <p:cNvSpPr>
            <a:spLocks noChangeArrowheads="1"/>
          </p:cNvSpPr>
          <p:nvPr/>
        </p:nvSpPr>
        <p:spPr bwMode="auto">
          <a:xfrm>
            <a:off x="3563938" y="40767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27" name="Oval 15"/>
          <p:cNvSpPr>
            <a:spLocks noChangeArrowheads="1"/>
          </p:cNvSpPr>
          <p:nvPr/>
        </p:nvSpPr>
        <p:spPr bwMode="auto">
          <a:xfrm>
            <a:off x="4284663" y="40767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28" name="Oval 16"/>
          <p:cNvSpPr>
            <a:spLocks noChangeArrowheads="1"/>
          </p:cNvSpPr>
          <p:nvPr/>
        </p:nvSpPr>
        <p:spPr bwMode="auto">
          <a:xfrm>
            <a:off x="4787900" y="378777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29" name="Oval 17"/>
          <p:cNvSpPr>
            <a:spLocks noChangeArrowheads="1"/>
          </p:cNvSpPr>
          <p:nvPr/>
        </p:nvSpPr>
        <p:spPr bwMode="auto">
          <a:xfrm>
            <a:off x="4427538" y="26368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30" name="Oval 18"/>
          <p:cNvSpPr>
            <a:spLocks noChangeArrowheads="1"/>
          </p:cNvSpPr>
          <p:nvPr/>
        </p:nvSpPr>
        <p:spPr bwMode="auto">
          <a:xfrm>
            <a:off x="5219700" y="40767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31" name="Oval 19"/>
          <p:cNvSpPr>
            <a:spLocks noChangeArrowheads="1"/>
          </p:cNvSpPr>
          <p:nvPr/>
        </p:nvSpPr>
        <p:spPr bwMode="auto">
          <a:xfrm>
            <a:off x="4787900" y="42926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32" name="Oval 20"/>
          <p:cNvSpPr>
            <a:spLocks noChangeArrowheads="1"/>
          </p:cNvSpPr>
          <p:nvPr/>
        </p:nvSpPr>
        <p:spPr bwMode="auto">
          <a:xfrm>
            <a:off x="5868988" y="34290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33" name="Oval 21"/>
          <p:cNvSpPr>
            <a:spLocks noChangeArrowheads="1"/>
          </p:cNvSpPr>
          <p:nvPr/>
        </p:nvSpPr>
        <p:spPr bwMode="auto">
          <a:xfrm>
            <a:off x="2195513" y="400367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34" name="Text Box 22"/>
          <p:cNvSpPr txBox="1">
            <a:spLocks noChangeArrowheads="1"/>
          </p:cNvSpPr>
          <p:nvPr/>
        </p:nvSpPr>
        <p:spPr bwMode="auto">
          <a:xfrm>
            <a:off x="250825" y="4868863"/>
            <a:ext cx="8569325" cy="822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計算時間は </a:t>
            </a:r>
            <a:r>
              <a:rPr lang="en-US" altLang="ja-JP">
                <a:solidFill>
                  <a:schemeClr val="accent2"/>
                </a:solidFill>
              </a:rPr>
              <a:t>O(n)</a:t>
            </a:r>
            <a:r>
              <a:rPr lang="ja-JP" altLang="en-US" b="0">
                <a:solidFill>
                  <a:schemeClr val="tx1"/>
                </a:solidFill>
              </a:rPr>
              <a:t>。最適ではないが、出力数依存</a:t>
            </a:r>
          </a:p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実際、ランダムな点配置では、辺の数は </a:t>
            </a:r>
            <a:r>
              <a:rPr lang="en-US" altLang="ja-JP">
                <a:solidFill>
                  <a:schemeClr val="accent2"/>
                </a:solidFill>
              </a:rPr>
              <a:t>O(log n)</a:t>
            </a:r>
            <a:r>
              <a:rPr lang="en-US" altLang="ja-JP" b="0">
                <a:solidFill>
                  <a:schemeClr val="tx1"/>
                </a:solidFill>
              </a:rPr>
              <a:t> </a:t>
            </a:r>
            <a:r>
              <a:rPr lang="ja-JP" altLang="en-US" b="0">
                <a:solidFill>
                  <a:schemeClr val="tx1"/>
                </a:solidFill>
              </a:rPr>
              <a:t>程度だそうだ</a:t>
            </a:r>
            <a:endParaRPr lang="en-US" altLang="ja-JP" b="0">
              <a:solidFill>
                <a:schemeClr val="tx1"/>
              </a:solidFill>
            </a:endParaRPr>
          </a:p>
        </p:txBody>
      </p:sp>
      <p:sp>
        <p:nvSpPr>
          <p:cNvPr id="602135" name="Line 23"/>
          <p:cNvSpPr>
            <a:spLocks noChangeShapeType="1"/>
          </p:cNvSpPr>
          <p:nvPr/>
        </p:nvSpPr>
        <p:spPr bwMode="auto">
          <a:xfrm flipH="1">
            <a:off x="4860925" y="4076700"/>
            <a:ext cx="100647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36" name="Line 24"/>
          <p:cNvSpPr>
            <a:spLocks noChangeShapeType="1"/>
          </p:cNvSpPr>
          <p:nvPr/>
        </p:nvSpPr>
        <p:spPr bwMode="auto">
          <a:xfrm flipH="1">
            <a:off x="5867400" y="3500438"/>
            <a:ext cx="73025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37" name="Line 25"/>
          <p:cNvSpPr>
            <a:spLocks noChangeShapeType="1"/>
          </p:cNvSpPr>
          <p:nvPr/>
        </p:nvSpPr>
        <p:spPr bwMode="auto">
          <a:xfrm>
            <a:off x="5724525" y="2924175"/>
            <a:ext cx="215900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38" name="Line 26"/>
          <p:cNvSpPr>
            <a:spLocks noChangeShapeType="1"/>
          </p:cNvSpPr>
          <p:nvPr/>
        </p:nvSpPr>
        <p:spPr bwMode="auto">
          <a:xfrm>
            <a:off x="4500563" y="2708275"/>
            <a:ext cx="1223962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44" name="Line 32"/>
          <p:cNvSpPr>
            <a:spLocks noChangeShapeType="1"/>
          </p:cNvSpPr>
          <p:nvPr/>
        </p:nvSpPr>
        <p:spPr bwMode="auto">
          <a:xfrm>
            <a:off x="4500563" y="2708275"/>
            <a:ext cx="792162" cy="93662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43" name="Line 31"/>
          <p:cNvSpPr>
            <a:spLocks noChangeShapeType="1"/>
          </p:cNvSpPr>
          <p:nvPr/>
        </p:nvSpPr>
        <p:spPr bwMode="auto">
          <a:xfrm>
            <a:off x="4500563" y="2708275"/>
            <a:ext cx="358775" cy="50482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45" name="Line 33"/>
          <p:cNvSpPr>
            <a:spLocks noChangeShapeType="1"/>
          </p:cNvSpPr>
          <p:nvPr/>
        </p:nvSpPr>
        <p:spPr bwMode="auto">
          <a:xfrm>
            <a:off x="4500563" y="2708275"/>
            <a:ext cx="358775" cy="115252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46" name="Line 34"/>
          <p:cNvSpPr>
            <a:spLocks noChangeShapeType="1"/>
          </p:cNvSpPr>
          <p:nvPr/>
        </p:nvSpPr>
        <p:spPr bwMode="auto">
          <a:xfrm flipH="1">
            <a:off x="4284663" y="2708275"/>
            <a:ext cx="215900" cy="93662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47" name="Line 35"/>
          <p:cNvSpPr>
            <a:spLocks noChangeShapeType="1"/>
          </p:cNvSpPr>
          <p:nvPr/>
        </p:nvSpPr>
        <p:spPr bwMode="auto">
          <a:xfrm flipH="1">
            <a:off x="3924300" y="2708275"/>
            <a:ext cx="576263" cy="360363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48" name="Line 36"/>
          <p:cNvSpPr>
            <a:spLocks noChangeShapeType="1"/>
          </p:cNvSpPr>
          <p:nvPr/>
        </p:nvSpPr>
        <p:spPr bwMode="auto">
          <a:xfrm flipH="1">
            <a:off x="3492500" y="2708275"/>
            <a:ext cx="1008063" cy="792163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49" name="Line 37"/>
          <p:cNvSpPr>
            <a:spLocks noChangeShapeType="1"/>
          </p:cNvSpPr>
          <p:nvPr/>
        </p:nvSpPr>
        <p:spPr bwMode="auto">
          <a:xfrm flipH="1">
            <a:off x="3635375" y="2708275"/>
            <a:ext cx="865188" cy="136842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51" name="Line 39"/>
          <p:cNvSpPr>
            <a:spLocks noChangeShapeType="1"/>
          </p:cNvSpPr>
          <p:nvPr/>
        </p:nvSpPr>
        <p:spPr bwMode="auto">
          <a:xfrm>
            <a:off x="4500563" y="2708275"/>
            <a:ext cx="792162" cy="1439863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50" name="Line 38"/>
          <p:cNvSpPr>
            <a:spLocks noChangeShapeType="1"/>
          </p:cNvSpPr>
          <p:nvPr/>
        </p:nvSpPr>
        <p:spPr bwMode="auto">
          <a:xfrm flipH="1">
            <a:off x="4356100" y="2708275"/>
            <a:ext cx="144463" cy="1439863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52" name="Line 40"/>
          <p:cNvSpPr>
            <a:spLocks noChangeShapeType="1"/>
          </p:cNvSpPr>
          <p:nvPr/>
        </p:nvSpPr>
        <p:spPr bwMode="auto">
          <a:xfrm flipH="1">
            <a:off x="2987675" y="2708275"/>
            <a:ext cx="1512888" cy="2159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53" name="Line 41"/>
          <p:cNvSpPr>
            <a:spLocks noChangeShapeType="1"/>
          </p:cNvSpPr>
          <p:nvPr/>
        </p:nvSpPr>
        <p:spPr bwMode="auto">
          <a:xfrm flipH="1">
            <a:off x="2484438" y="2708275"/>
            <a:ext cx="2016125" cy="72072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55" name="Line 43"/>
          <p:cNvSpPr>
            <a:spLocks noChangeShapeType="1"/>
          </p:cNvSpPr>
          <p:nvPr/>
        </p:nvSpPr>
        <p:spPr bwMode="auto">
          <a:xfrm flipH="1">
            <a:off x="2916238" y="2708275"/>
            <a:ext cx="1584325" cy="1223963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54" name="Line 42"/>
          <p:cNvSpPr>
            <a:spLocks noChangeShapeType="1"/>
          </p:cNvSpPr>
          <p:nvPr/>
        </p:nvSpPr>
        <p:spPr bwMode="auto">
          <a:xfrm flipH="1">
            <a:off x="2268538" y="2708275"/>
            <a:ext cx="2232025" cy="136842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2156" name="AutoShape 44"/>
          <p:cNvSpPr>
            <a:spLocks noChangeArrowheads="1"/>
          </p:cNvSpPr>
          <p:nvPr/>
        </p:nvSpPr>
        <p:spPr bwMode="auto">
          <a:xfrm rot="10169522">
            <a:off x="4140200" y="2420938"/>
            <a:ext cx="719138" cy="649287"/>
          </a:xfrm>
          <a:custGeom>
            <a:avLst/>
            <a:gdLst>
              <a:gd name="G0" fmla="+- 12677 0 0"/>
              <a:gd name="G1" fmla="+- -8707015 0 0"/>
              <a:gd name="G2" fmla="+- 12677 0 -8707015"/>
              <a:gd name="G3" fmla="+- 10800 0 0"/>
              <a:gd name="G4" fmla="+- 0 0 1267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01 0 0"/>
              <a:gd name="G9" fmla="+- 0 0 -8707015"/>
              <a:gd name="G10" fmla="+- 7701 0 2700"/>
              <a:gd name="G11" fmla="cos G10 12677"/>
              <a:gd name="G12" fmla="sin G10 12677"/>
              <a:gd name="G13" fmla="cos 13500 12677"/>
              <a:gd name="G14" fmla="sin 13500 12677"/>
              <a:gd name="G15" fmla="+- G11 10800 0"/>
              <a:gd name="G16" fmla="+- G12 10800 0"/>
              <a:gd name="G17" fmla="+- G13 10800 0"/>
              <a:gd name="G18" fmla="+- G14 10800 0"/>
              <a:gd name="G19" fmla="*/ 7701 1 2"/>
              <a:gd name="G20" fmla="+- G19 5400 0"/>
              <a:gd name="G21" fmla="cos G20 12677"/>
              <a:gd name="G22" fmla="sin G20 12677"/>
              <a:gd name="G23" fmla="+- G21 10800 0"/>
              <a:gd name="G24" fmla="+- G12 G23 G22"/>
              <a:gd name="G25" fmla="+- G22 G23 G11"/>
              <a:gd name="G26" fmla="cos 10800 12677"/>
              <a:gd name="G27" fmla="sin 10800 12677"/>
              <a:gd name="G28" fmla="cos 7701 12677"/>
              <a:gd name="G29" fmla="sin 7701 1267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707015"/>
              <a:gd name="G36" fmla="sin G34 -8707015"/>
              <a:gd name="G37" fmla="+/ -8707015 1267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01 G39"/>
              <a:gd name="G43" fmla="sin 770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135 w 21600"/>
              <a:gd name="T5" fmla="*/ 908 h 21600"/>
              <a:gd name="T6" fmla="*/ 4507 w 21600"/>
              <a:gd name="T7" fmla="*/ 4018 h 21600"/>
              <a:gd name="T8" fmla="*/ 13891 w 21600"/>
              <a:gd name="T9" fmla="*/ 3746 h 21600"/>
              <a:gd name="T10" fmla="*/ 24299 w 21600"/>
              <a:gd name="T11" fmla="*/ 10845 h 21600"/>
              <a:gd name="T12" fmla="*/ 20035 w 21600"/>
              <a:gd name="T13" fmla="*/ 15081 h 21600"/>
              <a:gd name="T14" fmla="*/ 15800 w 21600"/>
              <a:gd name="T15" fmla="*/ 1081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00" y="10825"/>
                </a:moveTo>
                <a:cubicBezTo>
                  <a:pt x="18500" y="10817"/>
                  <a:pt x="18501" y="10808"/>
                  <a:pt x="18501" y="10800"/>
                </a:cubicBezTo>
                <a:cubicBezTo>
                  <a:pt x="18501" y="6546"/>
                  <a:pt x="15053" y="3099"/>
                  <a:pt x="10800" y="3099"/>
                </a:cubicBezTo>
                <a:cubicBezTo>
                  <a:pt x="8857" y="3098"/>
                  <a:pt x="6986" y="3833"/>
                  <a:pt x="5561" y="5154"/>
                </a:cubicBezTo>
                <a:lnTo>
                  <a:pt x="3453" y="2883"/>
                </a:lnTo>
                <a:cubicBezTo>
                  <a:pt x="5451" y="1029"/>
                  <a:pt x="807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2"/>
                  <a:pt x="21599" y="10824"/>
                  <a:pt x="21599" y="10836"/>
                </a:cubicBezTo>
                <a:lnTo>
                  <a:pt x="24299" y="10845"/>
                </a:lnTo>
                <a:lnTo>
                  <a:pt x="20035" y="15081"/>
                </a:lnTo>
                <a:lnTo>
                  <a:pt x="15800" y="10816"/>
                </a:lnTo>
                <a:lnTo>
                  <a:pt x="18500" y="10825"/>
                </a:lnTo>
                <a:close/>
              </a:path>
            </a:pathLst>
          </a:custGeom>
          <a:solidFill>
            <a:srgbClr val="FFFF00"/>
          </a:solidFill>
          <a:ln w="19050" algn="ctr">
            <a:solidFill>
              <a:srgbClr val="FF99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2157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7850187" cy="4826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ja-JP" altLang="en-US">
                <a:solidFill>
                  <a:schemeClr val="tx1"/>
                </a:solidFill>
              </a:rPr>
              <a:t>辺を１つずつ見つけるところが、出力数依存にきいている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34" grpId="0" animBg="1"/>
      <p:bldP spid="602157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線分交差判定問題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569325" cy="115252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平面上（一般には </a:t>
            </a:r>
            <a:r>
              <a:rPr lang="en-US" altLang="ja-JP" sz="2400" b="1" smtClean="0">
                <a:solidFill>
                  <a:schemeClr val="accent2"/>
                </a:solidFill>
              </a:rPr>
              <a:t>d</a:t>
            </a:r>
            <a:r>
              <a:rPr lang="en-US" altLang="ja-JP" sz="2400" b="1" smtClean="0"/>
              <a:t> </a:t>
            </a:r>
            <a:r>
              <a:rPr lang="ja-JP" altLang="en-US" sz="2400" smtClean="0"/>
              <a:t>次元空間上）にある線分の集合に対して、どの線分の組が交差するか調べる問題</a:t>
            </a:r>
          </a:p>
        </p:txBody>
      </p:sp>
      <p:sp>
        <p:nvSpPr>
          <p:cNvPr id="603140" name="Oval 4"/>
          <p:cNvSpPr>
            <a:spLocks noChangeArrowheads="1"/>
          </p:cNvSpPr>
          <p:nvPr/>
        </p:nvSpPr>
        <p:spPr bwMode="auto">
          <a:xfrm>
            <a:off x="2555875" y="299561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41" name="Oval 5"/>
          <p:cNvSpPr>
            <a:spLocks noChangeArrowheads="1"/>
          </p:cNvSpPr>
          <p:nvPr/>
        </p:nvSpPr>
        <p:spPr bwMode="auto">
          <a:xfrm>
            <a:off x="3060700" y="249237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42" name="Oval 6"/>
          <p:cNvSpPr>
            <a:spLocks noChangeArrowheads="1"/>
          </p:cNvSpPr>
          <p:nvPr/>
        </p:nvSpPr>
        <p:spPr bwMode="auto">
          <a:xfrm>
            <a:off x="3995738" y="263525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43" name="Oval 7"/>
          <p:cNvSpPr>
            <a:spLocks noChangeArrowheads="1"/>
          </p:cNvSpPr>
          <p:nvPr/>
        </p:nvSpPr>
        <p:spPr bwMode="auto">
          <a:xfrm>
            <a:off x="4930775" y="277812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44" name="Oval 8"/>
          <p:cNvSpPr>
            <a:spLocks noChangeArrowheads="1"/>
          </p:cNvSpPr>
          <p:nvPr/>
        </p:nvSpPr>
        <p:spPr bwMode="auto">
          <a:xfrm>
            <a:off x="4356100" y="321151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45" name="Oval 9"/>
          <p:cNvSpPr>
            <a:spLocks noChangeArrowheads="1"/>
          </p:cNvSpPr>
          <p:nvPr/>
        </p:nvSpPr>
        <p:spPr bwMode="auto">
          <a:xfrm>
            <a:off x="5362575" y="320992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46" name="Oval 10"/>
          <p:cNvSpPr>
            <a:spLocks noChangeArrowheads="1"/>
          </p:cNvSpPr>
          <p:nvPr/>
        </p:nvSpPr>
        <p:spPr bwMode="auto">
          <a:xfrm>
            <a:off x="5940425" y="357346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47" name="Oval 11"/>
          <p:cNvSpPr>
            <a:spLocks noChangeArrowheads="1"/>
          </p:cNvSpPr>
          <p:nvPr/>
        </p:nvSpPr>
        <p:spPr bwMode="auto">
          <a:xfrm>
            <a:off x="5795963" y="249237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48" name="Oval 12"/>
          <p:cNvSpPr>
            <a:spLocks noChangeArrowheads="1"/>
          </p:cNvSpPr>
          <p:nvPr/>
        </p:nvSpPr>
        <p:spPr bwMode="auto">
          <a:xfrm>
            <a:off x="3563938" y="30686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49" name="Oval 13"/>
          <p:cNvSpPr>
            <a:spLocks noChangeArrowheads="1"/>
          </p:cNvSpPr>
          <p:nvPr/>
        </p:nvSpPr>
        <p:spPr bwMode="auto">
          <a:xfrm>
            <a:off x="2987675" y="35004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50" name="Oval 14"/>
          <p:cNvSpPr>
            <a:spLocks noChangeArrowheads="1"/>
          </p:cNvSpPr>
          <p:nvPr/>
        </p:nvSpPr>
        <p:spPr bwMode="auto">
          <a:xfrm>
            <a:off x="3708400" y="37163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51" name="Oval 15"/>
          <p:cNvSpPr>
            <a:spLocks noChangeArrowheads="1"/>
          </p:cNvSpPr>
          <p:nvPr/>
        </p:nvSpPr>
        <p:spPr bwMode="auto">
          <a:xfrm>
            <a:off x="4429125" y="37163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52" name="Oval 16"/>
          <p:cNvSpPr>
            <a:spLocks noChangeArrowheads="1"/>
          </p:cNvSpPr>
          <p:nvPr/>
        </p:nvSpPr>
        <p:spPr bwMode="auto">
          <a:xfrm>
            <a:off x="4932363" y="342741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53" name="Oval 17"/>
          <p:cNvSpPr>
            <a:spLocks noChangeArrowheads="1"/>
          </p:cNvSpPr>
          <p:nvPr/>
        </p:nvSpPr>
        <p:spPr bwMode="auto">
          <a:xfrm>
            <a:off x="4572000" y="227647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54" name="Oval 18"/>
          <p:cNvSpPr>
            <a:spLocks noChangeArrowheads="1"/>
          </p:cNvSpPr>
          <p:nvPr/>
        </p:nvSpPr>
        <p:spPr bwMode="auto">
          <a:xfrm>
            <a:off x="5364163" y="37163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55" name="Oval 19"/>
          <p:cNvSpPr>
            <a:spLocks noChangeArrowheads="1"/>
          </p:cNvSpPr>
          <p:nvPr/>
        </p:nvSpPr>
        <p:spPr bwMode="auto">
          <a:xfrm>
            <a:off x="4932363" y="39322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56" name="Oval 20"/>
          <p:cNvSpPr>
            <a:spLocks noChangeArrowheads="1"/>
          </p:cNvSpPr>
          <p:nvPr/>
        </p:nvSpPr>
        <p:spPr bwMode="auto">
          <a:xfrm>
            <a:off x="6013450" y="30686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57" name="Oval 21"/>
          <p:cNvSpPr>
            <a:spLocks noChangeArrowheads="1"/>
          </p:cNvSpPr>
          <p:nvPr/>
        </p:nvSpPr>
        <p:spPr bwMode="auto">
          <a:xfrm>
            <a:off x="2339975" y="364331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3159" name="Text Box 23"/>
          <p:cNvSpPr txBox="1">
            <a:spLocks noChangeArrowheads="1"/>
          </p:cNvSpPr>
          <p:nvPr/>
        </p:nvSpPr>
        <p:spPr bwMode="auto">
          <a:xfrm>
            <a:off x="250825" y="4437063"/>
            <a:ext cx="8353425" cy="22828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出力は辺の組なので、最大 </a:t>
            </a:r>
            <a:r>
              <a:rPr lang="en-US" altLang="ja-JP">
                <a:solidFill>
                  <a:schemeClr val="accent2"/>
                </a:solidFill>
              </a:rPr>
              <a:t>n</a:t>
            </a:r>
            <a:r>
              <a:rPr lang="en-US" altLang="ja-JP" baseline="30000">
                <a:solidFill>
                  <a:schemeClr val="accent2"/>
                </a:solidFill>
              </a:rPr>
              <a:t>2</a:t>
            </a:r>
            <a:r>
              <a:rPr lang="ja-JP" altLang="en-US" b="0">
                <a:solidFill>
                  <a:schemeClr val="tx1"/>
                </a:solidFill>
              </a:rPr>
              <a:t>。最悪、全部が交差する。</a:t>
            </a:r>
            <a:r>
              <a:rPr lang="ja-JP" altLang="en-US">
                <a:solidFill>
                  <a:schemeClr val="accent2"/>
                </a:solidFill>
              </a:rPr>
              <a:t> </a:t>
            </a:r>
          </a:p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２つの線分の交差判定は </a:t>
            </a:r>
            <a:r>
              <a:rPr lang="en-US" altLang="ja-JP">
                <a:solidFill>
                  <a:schemeClr val="accent2"/>
                </a:solidFill>
              </a:rPr>
              <a:t>O(1) </a:t>
            </a:r>
            <a:r>
              <a:rPr lang="ja-JP" altLang="en-US" b="0">
                <a:solidFill>
                  <a:schemeClr val="tx1"/>
                </a:solidFill>
              </a:rPr>
              <a:t>時間でできる</a:t>
            </a:r>
          </a:p>
          <a:p>
            <a:pPr algn="l">
              <a:defRPr/>
            </a:pPr>
            <a:endParaRPr lang="ja-JP" altLang="en-US" b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単純に全ての組を比較するアルゴリズムは、入力の大きさの意味では最適なアルゴリズム</a:t>
            </a:r>
          </a:p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出力数依存のアルゴリズムが作れるか？</a:t>
            </a:r>
          </a:p>
        </p:txBody>
      </p:sp>
      <p:sp>
        <p:nvSpPr>
          <p:cNvPr id="603160" name="Line 24"/>
          <p:cNvSpPr>
            <a:spLocks noChangeShapeType="1"/>
          </p:cNvSpPr>
          <p:nvPr/>
        </p:nvSpPr>
        <p:spPr bwMode="auto">
          <a:xfrm flipH="1">
            <a:off x="2413000" y="3141663"/>
            <a:ext cx="1223963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3161" name="Line 25"/>
          <p:cNvSpPr>
            <a:spLocks noChangeShapeType="1"/>
          </p:cNvSpPr>
          <p:nvPr/>
        </p:nvSpPr>
        <p:spPr bwMode="auto">
          <a:xfrm flipH="1" flipV="1">
            <a:off x="3132138" y="2565400"/>
            <a:ext cx="187325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3162" name="Line 26"/>
          <p:cNvSpPr>
            <a:spLocks noChangeShapeType="1"/>
          </p:cNvSpPr>
          <p:nvPr/>
        </p:nvSpPr>
        <p:spPr bwMode="auto">
          <a:xfrm flipH="1" flipV="1">
            <a:off x="4068763" y="2709863"/>
            <a:ext cx="1368425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3163" name="Line 27"/>
          <p:cNvSpPr>
            <a:spLocks noChangeShapeType="1"/>
          </p:cNvSpPr>
          <p:nvPr/>
        </p:nvSpPr>
        <p:spPr bwMode="auto">
          <a:xfrm flipH="1">
            <a:off x="3779838" y="2565400"/>
            <a:ext cx="2089150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3164" name="Line 28"/>
          <p:cNvSpPr>
            <a:spLocks noChangeShapeType="1"/>
          </p:cNvSpPr>
          <p:nvPr/>
        </p:nvSpPr>
        <p:spPr bwMode="auto">
          <a:xfrm flipH="1">
            <a:off x="2628900" y="2852738"/>
            <a:ext cx="2376488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3165" name="Line 29"/>
          <p:cNvSpPr>
            <a:spLocks noChangeShapeType="1"/>
          </p:cNvSpPr>
          <p:nvPr/>
        </p:nvSpPr>
        <p:spPr bwMode="auto">
          <a:xfrm flipH="1">
            <a:off x="4500563" y="3644900"/>
            <a:ext cx="1512887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3166" name="Line 30"/>
          <p:cNvSpPr>
            <a:spLocks noChangeShapeType="1"/>
          </p:cNvSpPr>
          <p:nvPr/>
        </p:nvSpPr>
        <p:spPr bwMode="auto">
          <a:xfrm flipH="1">
            <a:off x="5437188" y="3141663"/>
            <a:ext cx="6477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3167" name="Line 31"/>
          <p:cNvSpPr>
            <a:spLocks noChangeShapeType="1"/>
          </p:cNvSpPr>
          <p:nvPr/>
        </p:nvSpPr>
        <p:spPr bwMode="auto">
          <a:xfrm>
            <a:off x="4645025" y="2349500"/>
            <a:ext cx="360363" cy="1655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3168" name="Line 32"/>
          <p:cNvSpPr>
            <a:spLocks noChangeShapeType="1"/>
          </p:cNvSpPr>
          <p:nvPr/>
        </p:nvSpPr>
        <p:spPr bwMode="auto">
          <a:xfrm flipV="1">
            <a:off x="3060700" y="3286125"/>
            <a:ext cx="1368425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5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スイープ法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863600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垂直な走査線を一番左から一番右へと移動し、途中にある交点を１つずつ見つける</a:t>
            </a:r>
          </a:p>
        </p:txBody>
      </p:sp>
      <p:sp>
        <p:nvSpPr>
          <p:cNvPr id="604164" name="Oval 4"/>
          <p:cNvSpPr>
            <a:spLocks noChangeArrowheads="1"/>
          </p:cNvSpPr>
          <p:nvPr/>
        </p:nvSpPr>
        <p:spPr bwMode="auto">
          <a:xfrm>
            <a:off x="1908175" y="314166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65" name="Oval 5"/>
          <p:cNvSpPr>
            <a:spLocks noChangeArrowheads="1"/>
          </p:cNvSpPr>
          <p:nvPr/>
        </p:nvSpPr>
        <p:spPr bwMode="auto">
          <a:xfrm>
            <a:off x="2484438" y="227647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66" name="Oval 6"/>
          <p:cNvSpPr>
            <a:spLocks noChangeArrowheads="1"/>
          </p:cNvSpPr>
          <p:nvPr/>
        </p:nvSpPr>
        <p:spPr bwMode="auto">
          <a:xfrm>
            <a:off x="3995738" y="263525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67" name="Oval 7"/>
          <p:cNvSpPr>
            <a:spLocks noChangeArrowheads="1"/>
          </p:cNvSpPr>
          <p:nvPr/>
        </p:nvSpPr>
        <p:spPr bwMode="auto">
          <a:xfrm>
            <a:off x="4930775" y="277812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68" name="Oval 8"/>
          <p:cNvSpPr>
            <a:spLocks noChangeArrowheads="1"/>
          </p:cNvSpPr>
          <p:nvPr/>
        </p:nvSpPr>
        <p:spPr bwMode="auto">
          <a:xfrm>
            <a:off x="6156325" y="21336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69" name="Oval 9"/>
          <p:cNvSpPr>
            <a:spLocks noChangeArrowheads="1"/>
          </p:cNvSpPr>
          <p:nvPr/>
        </p:nvSpPr>
        <p:spPr bwMode="auto">
          <a:xfrm>
            <a:off x="6659563" y="32131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70" name="Oval 10"/>
          <p:cNvSpPr>
            <a:spLocks noChangeArrowheads="1"/>
          </p:cNvSpPr>
          <p:nvPr/>
        </p:nvSpPr>
        <p:spPr bwMode="auto">
          <a:xfrm>
            <a:off x="7237413" y="35766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71" name="Oval 11"/>
          <p:cNvSpPr>
            <a:spLocks noChangeArrowheads="1"/>
          </p:cNvSpPr>
          <p:nvPr/>
        </p:nvSpPr>
        <p:spPr bwMode="auto">
          <a:xfrm>
            <a:off x="5795963" y="249237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72" name="Oval 12"/>
          <p:cNvSpPr>
            <a:spLocks noChangeArrowheads="1"/>
          </p:cNvSpPr>
          <p:nvPr/>
        </p:nvSpPr>
        <p:spPr bwMode="auto">
          <a:xfrm>
            <a:off x="4211638" y="21336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73" name="Oval 13"/>
          <p:cNvSpPr>
            <a:spLocks noChangeArrowheads="1"/>
          </p:cNvSpPr>
          <p:nvPr/>
        </p:nvSpPr>
        <p:spPr bwMode="auto">
          <a:xfrm>
            <a:off x="2987675" y="35004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74" name="Oval 14"/>
          <p:cNvSpPr>
            <a:spLocks noChangeArrowheads="1"/>
          </p:cNvSpPr>
          <p:nvPr/>
        </p:nvSpPr>
        <p:spPr bwMode="auto">
          <a:xfrm>
            <a:off x="3708400" y="37163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75" name="Oval 15"/>
          <p:cNvSpPr>
            <a:spLocks noChangeArrowheads="1"/>
          </p:cNvSpPr>
          <p:nvPr/>
        </p:nvSpPr>
        <p:spPr bwMode="auto">
          <a:xfrm>
            <a:off x="4429125" y="37163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76" name="Oval 16"/>
          <p:cNvSpPr>
            <a:spLocks noChangeArrowheads="1"/>
          </p:cNvSpPr>
          <p:nvPr/>
        </p:nvSpPr>
        <p:spPr bwMode="auto">
          <a:xfrm>
            <a:off x="3563938" y="27813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77" name="Oval 17"/>
          <p:cNvSpPr>
            <a:spLocks noChangeArrowheads="1"/>
          </p:cNvSpPr>
          <p:nvPr/>
        </p:nvSpPr>
        <p:spPr bwMode="auto">
          <a:xfrm>
            <a:off x="4572000" y="227647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78" name="Oval 18"/>
          <p:cNvSpPr>
            <a:spLocks noChangeArrowheads="1"/>
          </p:cNvSpPr>
          <p:nvPr/>
        </p:nvSpPr>
        <p:spPr bwMode="auto">
          <a:xfrm>
            <a:off x="6156325" y="38608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79" name="Oval 19"/>
          <p:cNvSpPr>
            <a:spLocks noChangeArrowheads="1"/>
          </p:cNvSpPr>
          <p:nvPr/>
        </p:nvSpPr>
        <p:spPr bwMode="auto">
          <a:xfrm>
            <a:off x="4932363" y="39322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80" name="Oval 20"/>
          <p:cNvSpPr>
            <a:spLocks noChangeArrowheads="1"/>
          </p:cNvSpPr>
          <p:nvPr/>
        </p:nvSpPr>
        <p:spPr bwMode="auto">
          <a:xfrm>
            <a:off x="7310438" y="307181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81" name="Oval 21"/>
          <p:cNvSpPr>
            <a:spLocks noChangeArrowheads="1"/>
          </p:cNvSpPr>
          <p:nvPr/>
        </p:nvSpPr>
        <p:spPr bwMode="auto">
          <a:xfrm>
            <a:off x="1692275" y="36449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4182" name="Text Box 22"/>
          <p:cNvSpPr txBox="1">
            <a:spLocks noChangeArrowheads="1"/>
          </p:cNvSpPr>
          <p:nvPr/>
        </p:nvSpPr>
        <p:spPr bwMode="auto">
          <a:xfrm>
            <a:off x="250825" y="4581525"/>
            <a:ext cx="8353425" cy="19177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</a:t>
            </a:r>
            <a:r>
              <a:rPr lang="ja-JP" altLang="en-US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①</a:t>
            </a:r>
            <a:r>
              <a:rPr lang="ja-JP" altLang="en-US">
                <a:solidFill>
                  <a:srgbClr val="008000"/>
                </a:solidFill>
              </a:rPr>
              <a:t> </a:t>
            </a:r>
            <a:r>
              <a:rPr lang="ja-JP" altLang="en-US" b="0">
                <a:solidFill>
                  <a:schemeClr val="tx1"/>
                </a:solidFill>
              </a:rPr>
              <a:t>線分の始まり </a:t>
            </a:r>
            <a:r>
              <a:rPr lang="ja-JP" altLang="en-US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②</a:t>
            </a:r>
            <a:r>
              <a:rPr lang="ja-JP" altLang="en-US">
                <a:solidFill>
                  <a:srgbClr val="008000"/>
                </a:solidFill>
              </a:rPr>
              <a:t> </a:t>
            </a:r>
            <a:r>
              <a:rPr lang="ja-JP" altLang="en-US" b="0">
                <a:solidFill>
                  <a:schemeClr val="tx1"/>
                </a:solidFill>
              </a:rPr>
              <a:t>線分の終わり </a:t>
            </a:r>
            <a:r>
              <a:rPr lang="ja-JP" altLang="en-US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③</a:t>
            </a:r>
            <a:r>
              <a:rPr lang="ja-JP" altLang="en-US">
                <a:solidFill>
                  <a:srgbClr val="008000"/>
                </a:solidFill>
              </a:rPr>
              <a:t> </a:t>
            </a:r>
            <a:r>
              <a:rPr lang="ja-JP" altLang="en-US" b="0">
                <a:solidFill>
                  <a:schemeClr val="tx1"/>
                </a:solidFill>
              </a:rPr>
              <a:t>交点 </a:t>
            </a:r>
          </a:p>
          <a:p>
            <a:pPr algn="l">
              <a:defRPr/>
            </a:pPr>
            <a:r>
              <a:rPr lang="ja-JP" altLang="en-US" b="0">
                <a:solidFill>
                  <a:schemeClr val="tx1"/>
                </a:solidFill>
              </a:rPr>
              <a:t>　 をイベント点として、イベント点をたどってスキャンする</a:t>
            </a:r>
          </a:p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>
                <a:solidFill>
                  <a:schemeClr val="tx1"/>
                </a:solidFill>
              </a:rPr>
              <a:t> 次に来そうなイベント点を、</a:t>
            </a:r>
            <a:r>
              <a:rPr lang="en-US" altLang="ja-JP">
                <a:solidFill>
                  <a:schemeClr val="tx1"/>
                </a:solidFill>
              </a:rPr>
              <a:t>x</a:t>
            </a:r>
            <a:r>
              <a:rPr lang="en-US" altLang="ja-JP" b="0">
                <a:solidFill>
                  <a:schemeClr val="tx1"/>
                </a:solidFill>
              </a:rPr>
              <a:t> </a:t>
            </a:r>
            <a:r>
              <a:rPr lang="ja-JP" altLang="en-US" b="0">
                <a:solidFill>
                  <a:schemeClr val="tx1"/>
                </a:solidFill>
              </a:rPr>
              <a:t>座標をキーにしてヒープに突っ込み、小さいものから順に取り出す</a:t>
            </a:r>
          </a:p>
          <a:p>
            <a:pPr algn="l">
              <a:defRPr/>
            </a:pPr>
            <a:endParaRPr lang="ja-JP" altLang="en-US" b="0">
              <a:solidFill>
                <a:schemeClr val="tx1"/>
              </a:solidFill>
            </a:endParaRPr>
          </a:p>
        </p:txBody>
      </p:sp>
      <p:sp>
        <p:nvSpPr>
          <p:cNvPr id="604183" name="Line 23"/>
          <p:cNvSpPr>
            <a:spLocks noChangeShapeType="1"/>
          </p:cNvSpPr>
          <p:nvPr/>
        </p:nvSpPr>
        <p:spPr bwMode="auto">
          <a:xfrm flipH="1">
            <a:off x="1763713" y="2205038"/>
            <a:ext cx="2520950" cy="1511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4184" name="Line 24"/>
          <p:cNvSpPr>
            <a:spLocks noChangeShapeType="1"/>
          </p:cNvSpPr>
          <p:nvPr/>
        </p:nvSpPr>
        <p:spPr bwMode="auto">
          <a:xfrm flipH="1" flipV="1">
            <a:off x="2555875" y="2349500"/>
            <a:ext cx="1079500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4185" name="Line 25"/>
          <p:cNvSpPr>
            <a:spLocks noChangeShapeType="1"/>
          </p:cNvSpPr>
          <p:nvPr/>
        </p:nvSpPr>
        <p:spPr bwMode="auto">
          <a:xfrm flipH="1" flipV="1">
            <a:off x="6227763" y="2205038"/>
            <a:ext cx="1081087" cy="1439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4186" name="Line 26"/>
          <p:cNvSpPr>
            <a:spLocks noChangeShapeType="1"/>
          </p:cNvSpPr>
          <p:nvPr/>
        </p:nvSpPr>
        <p:spPr bwMode="auto">
          <a:xfrm flipH="1">
            <a:off x="3779838" y="2565400"/>
            <a:ext cx="2089150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4187" name="Line 27"/>
          <p:cNvSpPr>
            <a:spLocks noChangeShapeType="1"/>
          </p:cNvSpPr>
          <p:nvPr/>
        </p:nvSpPr>
        <p:spPr bwMode="auto">
          <a:xfrm flipH="1">
            <a:off x="1979613" y="2852738"/>
            <a:ext cx="3025775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4188" name="Line 28"/>
          <p:cNvSpPr>
            <a:spLocks noChangeShapeType="1"/>
          </p:cNvSpPr>
          <p:nvPr/>
        </p:nvSpPr>
        <p:spPr bwMode="auto">
          <a:xfrm flipH="1">
            <a:off x="4500563" y="3284538"/>
            <a:ext cx="2232025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4189" name="Line 29"/>
          <p:cNvSpPr>
            <a:spLocks noChangeShapeType="1"/>
          </p:cNvSpPr>
          <p:nvPr/>
        </p:nvSpPr>
        <p:spPr bwMode="auto">
          <a:xfrm flipH="1">
            <a:off x="6227763" y="3144838"/>
            <a:ext cx="1154112" cy="788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4190" name="Line 30"/>
          <p:cNvSpPr>
            <a:spLocks noChangeShapeType="1"/>
          </p:cNvSpPr>
          <p:nvPr/>
        </p:nvSpPr>
        <p:spPr bwMode="auto">
          <a:xfrm>
            <a:off x="4645025" y="2349500"/>
            <a:ext cx="360363" cy="1655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4191" name="Line 31"/>
          <p:cNvSpPr>
            <a:spLocks noChangeShapeType="1"/>
          </p:cNvSpPr>
          <p:nvPr/>
        </p:nvSpPr>
        <p:spPr bwMode="auto">
          <a:xfrm flipV="1">
            <a:off x="3060700" y="2708275"/>
            <a:ext cx="1006475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4192" name="Line 32"/>
          <p:cNvSpPr>
            <a:spLocks noChangeShapeType="1"/>
          </p:cNvSpPr>
          <p:nvPr/>
        </p:nvSpPr>
        <p:spPr bwMode="auto">
          <a:xfrm>
            <a:off x="1763713" y="1989138"/>
            <a:ext cx="0" cy="2160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65365 -3.7037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04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2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スイープ法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863600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走査線上で隣り合う線分のみ、交点があるかどうか調べる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smtClean="0"/>
              <a:t> </a:t>
            </a:r>
            <a:r>
              <a:rPr lang="ja-JP" altLang="en-US" sz="2400" smtClean="0"/>
              <a:t>交わる２つの線分は、交点直前のイベント点で必ず隣接する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smtClean="0"/>
              <a:t>   ので、これだけで全部見つけられる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</p:txBody>
      </p:sp>
      <p:sp>
        <p:nvSpPr>
          <p:cNvPr id="606212" name="Oval 4"/>
          <p:cNvSpPr>
            <a:spLocks noChangeArrowheads="1"/>
          </p:cNvSpPr>
          <p:nvPr/>
        </p:nvSpPr>
        <p:spPr bwMode="auto">
          <a:xfrm>
            <a:off x="1908175" y="3789363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13" name="Oval 5"/>
          <p:cNvSpPr>
            <a:spLocks noChangeArrowheads="1"/>
          </p:cNvSpPr>
          <p:nvPr/>
        </p:nvSpPr>
        <p:spPr bwMode="auto">
          <a:xfrm>
            <a:off x="2484438" y="292417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14" name="Oval 6"/>
          <p:cNvSpPr>
            <a:spLocks noChangeArrowheads="1"/>
          </p:cNvSpPr>
          <p:nvPr/>
        </p:nvSpPr>
        <p:spPr bwMode="auto">
          <a:xfrm>
            <a:off x="4500563" y="32845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15" name="Oval 7"/>
          <p:cNvSpPr>
            <a:spLocks noChangeArrowheads="1"/>
          </p:cNvSpPr>
          <p:nvPr/>
        </p:nvSpPr>
        <p:spPr bwMode="auto">
          <a:xfrm>
            <a:off x="4930775" y="342582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16" name="Oval 8"/>
          <p:cNvSpPr>
            <a:spLocks noChangeArrowheads="1"/>
          </p:cNvSpPr>
          <p:nvPr/>
        </p:nvSpPr>
        <p:spPr bwMode="auto">
          <a:xfrm>
            <a:off x="6156325" y="27813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17" name="Oval 9"/>
          <p:cNvSpPr>
            <a:spLocks noChangeArrowheads="1"/>
          </p:cNvSpPr>
          <p:nvPr/>
        </p:nvSpPr>
        <p:spPr bwMode="auto">
          <a:xfrm>
            <a:off x="6659563" y="38608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18" name="Oval 10"/>
          <p:cNvSpPr>
            <a:spLocks noChangeArrowheads="1"/>
          </p:cNvSpPr>
          <p:nvPr/>
        </p:nvSpPr>
        <p:spPr bwMode="auto">
          <a:xfrm>
            <a:off x="7237413" y="42243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19" name="Oval 11"/>
          <p:cNvSpPr>
            <a:spLocks noChangeArrowheads="1"/>
          </p:cNvSpPr>
          <p:nvPr/>
        </p:nvSpPr>
        <p:spPr bwMode="auto">
          <a:xfrm>
            <a:off x="5795963" y="3140075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20" name="Oval 12"/>
          <p:cNvSpPr>
            <a:spLocks noChangeArrowheads="1"/>
          </p:cNvSpPr>
          <p:nvPr/>
        </p:nvSpPr>
        <p:spPr bwMode="auto">
          <a:xfrm>
            <a:off x="4211638" y="2781300"/>
            <a:ext cx="144462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21" name="Oval 13"/>
          <p:cNvSpPr>
            <a:spLocks noChangeArrowheads="1"/>
          </p:cNvSpPr>
          <p:nvPr/>
        </p:nvSpPr>
        <p:spPr bwMode="auto">
          <a:xfrm>
            <a:off x="2987675" y="41481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22" name="Oval 14"/>
          <p:cNvSpPr>
            <a:spLocks noChangeArrowheads="1"/>
          </p:cNvSpPr>
          <p:nvPr/>
        </p:nvSpPr>
        <p:spPr bwMode="auto">
          <a:xfrm>
            <a:off x="3708400" y="43640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23" name="Oval 15"/>
          <p:cNvSpPr>
            <a:spLocks noChangeArrowheads="1"/>
          </p:cNvSpPr>
          <p:nvPr/>
        </p:nvSpPr>
        <p:spPr bwMode="auto">
          <a:xfrm>
            <a:off x="4429125" y="4364038"/>
            <a:ext cx="144463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24" name="Oval 16"/>
          <p:cNvSpPr>
            <a:spLocks noChangeArrowheads="1"/>
          </p:cNvSpPr>
          <p:nvPr/>
        </p:nvSpPr>
        <p:spPr bwMode="auto">
          <a:xfrm>
            <a:off x="4500563" y="41481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25" name="Oval 17"/>
          <p:cNvSpPr>
            <a:spLocks noChangeArrowheads="1"/>
          </p:cNvSpPr>
          <p:nvPr/>
        </p:nvSpPr>
        <p:spPr bwMode="auto">
          <a:xfrm>
            <a:off x="4572000" y="2924175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26" name="Oval 18"/>
          <p:cNvSpPr>
            <a:spLocks noChangeArrowheads="1"/>
          </p:cNvSpPr>
          <p:nvPr/>
        </p:nvSpPr>
        <p:spPr bwMode="auto">
          <a:xfrm>
            <a:off x="6156325" y="45085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27" name="Oval 19"/>
          <p:cNvSpPr>
            <a:spLocks noChangeArrowheads="1"/>
          </p:cNvSpPr>
          <p:nvPr/>
        </p:nvSpPr>
        <p:spPr bwMode="auto">
          <a:xfrm>
            <a:off x="4932363" y="4579938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28" name="Oval 20"/>
          <p:cNvSpPr>
            <a:spLocks noChangeArrowheads="1"/>
          </p:cNvSpPr>
          <p:nvPr/>
        </p:nvSpPr>
        <p:spPr bwMode="auto">
          <a:xfrm>
            <a:off x="7310438" y="3719513"/>
            <a:ext cx="144462" cy="144462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29" name="Oval 21"/>
          <p:cNvSpPr>
            <a:spLocks noChangeArrowheads="1"/>
          </p:cNvSpPr>
          <p:nvPr/>
        </p:nvSpPr>
        <p:spPr bwMode="auto">
          <a:xfrm>
            <a:off x="1692275" y="4292600"/>
            <a:ext cx="144463" cy="144463"/>
          </a:xfrm>
          <a:prstGeom prst="ellipse">
            <a:avLst/>
          </a:prstGeom>
          <a:solidFill>
            <a:srgbClr val="0000FF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30" name="Text Box 22"/>
          <p:cNvSpPr txBox="1">
            <a:spLocks noChangeArrowheads="1"/>
          </p:cNvSpPr>
          <p:nvPr/>
        </p:nvSpPr>
        <p:spPr bwMode="auto">
          <a:xfrm>
            <a:off x="323850" y="5229225"/>
            <a:ext cx="8424863" cy="8223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b="0">
                <a:solidFill>
                  <a:schemeClr val="tx1"/>
                </a:solidFill>
              </a:rPr>
              <a:t> </a:t>
            </a:r>
            <a:r>
              <a:rPr lang="ja-JP" altLang="en-US" b="0">
                <a:solidFill>
                  <a:schemeClr val="tx1"/>
                </a:solidFill>
              </a:rPr>
              <a:t>時間は （イベント点数）</a:t>
            </a:r>
            <a:r>
              <a:rPr lang="en-US" altLang="ja-JP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r>
              <a:rPr lang="ja-JP" altLang="en-US" b="0">
                <a:solidFill>
                  <a:schemeClr val="tx1"/>
                </a:solidFill>
              </a:rPr>
              <a:t>（ヒープ操作時間） </a:t>
            </a:r>
            <a:r>
              <a:rPr lang="ja-JP" altLang="en-US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 b="0">
                <a:solidFill>
                  <a:schemeClr val="tx1"/>
                </a:solidFill>
              </a:rPr>
              <a:t> </a:t>
            </a:r>
            <a:r>
              <a:rPr lang="en-US" altLang="ja-JP">
                <a:solidFill>
                  <a:schemeClr val="accent2"/>
                </a:solidFill>
              </a:rPr>
              <a:t>O((n+K)log n)</a:t>
            </a:r>
            <a:r>
              <a:rPr lang="en-US" altLang="ja-JP" b="0">
                <a:solidFill>
                  <a:schemeClr val="accent2"/>
                </a:solidFill>
              </a:rPr>
              <a:t> </a:t>
            </a:r>
          </a:p>
          <a:p>
            <a:pPr algn="l">
              <a:defRPr/>
            </a:pPr>
            <a:r>
              <a:rPr lang="ja-JP" altLang="en-US" b="0">
                <a:solidFill>
                  <a:schemeClr val="tx1"/>
                </a:solidFill>
              </a:rPr>
              <a:t>　</a:t>
            </a:r>
            <a:r>
              <a:rPr lang="en-US" altLang="ja-JP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b="0">
                <a:solidFill>
                  <a:schemeClr val="tx1"/>
                </a:solidFill>
              </a:rPr>
              <a:t> 交点の数 </a:t>
            </a:r>
            <a:r>
              <a:rPr lang="en-US" altLang="ja-JP">
                <a:solidFill>
                  <a:schemeClr val="accent2"/>
                </a:solidFill>
              </a:rPr>
              <a:t>K</a:t>
            </a:r>
            <a:r>
              <a:rPr lang="en-US" altLang="ja-JP" b="0">
                <a:solidFill>
                  <a:schemeClr val="tx1"/>
                </a:solidFill>
              </a:rPr>
              <a:t> </a:t>
            </a:r>
            <a:r>
              <a:rPr lang="ja-JP" altLang="en-US" b="0">
                <a:solidFill>
                  <a:schemeClr val="tx1"/>
                </a:solidFill>
              </a:rPr>
              <a:t>に対して線形時間</a:t>
            </a:r>
          </a:p>
        </p:txBody>
      </p:sp>
      <p:sp>
        <p:nvSpPr>
          <p:cNvPr id="606231" name="Line 23"/>
          <p:cNvSpPr>
            <a:spLocks noChangeShapeType="1"/>
          </p:cNvSpPr>
          <p:nvPr/>
        </p:nvSpPr>
        <p:spPr bwMode="auto">
          <a:xfrm flipH="1">
            <a:off x="1763713" y="2852738"/>
            <a:ext cx="2520950" cy="1511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32" name="Line 24"/>
          <p:cNvSpPr>
            <a:spLocks noChangeShapeType="1"/>
          </p:cNvSpPr>
          <p:nvPr/>
        </p:nvSpPr>
        <p:spPr bwMode="auto">
          <a:xfrm flipH="1" flipV="1">
            <a:off x="2555875" y="2997200"/>
            <a:ext cx="2016125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33" name="Line 25"/>
          <p:cNvSpPr>
            <a:spLocks noChangeShapeType="1"/>
          </p:cNvSpPr>
          <p:nvPr/>
        </p:nvSpPr>
        <p:spPr bwMode="auto">
          <a:xfrm flipH="1" flipV="1">
            <a:off x="6227763" y="2852738"/>
            <a:ext cx="1081087" cy="1439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34" name="Line 26"/>
          <p:cNvSpPr>
            <a:spLocks noChangeShapeType="1"/>
          </p:cNvSpPr>
          <p:nvPr/>
        </p:nvSpPr>
        <p:spPr bwMode="auto">
          <a:xfrm flipH="1">
            <a:off x="3779838" y="3213100"/>
            <a:ext cx="2089150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35" name="Line 27"/>
          <p:cNvSpPr>
            <a:spLocks noChangeShapeType="1"/>
          </p:cNvSpPr>
          <p:nvPr/>
        </p:nvSpPr>
        <p:spPr bwMode="auto">
          <a:xfrm flipH="1">
            <a:off x="1979613" y="3500438"/>
            <a:ext cx="3025775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36" name="Line 28"/>
          <p:cNvSpPr>
            <a:spLocks noChangeShapeType="1"/>
          </p:cNvSpPr>
          <p:nvPr/>
        </p:nvSpPr>
        <p:spPr bwMode="auto">
          <a:xfrm flipH="1">
            <a:off x="4500563" y="3932238"/>
            <a:ext cx="2232025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37" name="Line 29"/>
          <p:cNvSpPr>
            <a:spLocks noChangeShapeType="1"/>
          </p:cNvSpPr>
          <p:nvPr/>
        </p:nvSpPr>
        <p:spPr bwMode="auto">
          <a:xfrm flipH="1">
            <a:off x="6227763" y="3792538"/>
            <a:ext cx="1154112" cy="788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38" name="Line 30"/>
          <p:cNvSpPr>
            <a:spLocks noChangeShapeType="1"/>
          </p:cNvSpPr>
          <p:nvPr/>
        </p:nvSpPr>
        <p:spPr bwMode="auto">
          <a:xfrm>
            <a:off x="4645025" y="2997200"/>
            <a:ext cx="360363" cy="1655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39" name="Line 31"/>
          <p:cNvSpPr>
            <a:spLocks noChangeShapeType="1"/>
          </p:cNvSpPr>
          <p:nvPr/>
        </p:nvSpPr>
        <p:spPr bwMode="auto">
          <a:xfrm flipV="1">
            <a:off x="3060700" y="3355975"/>
            <a:ext cx="1511300" cy="8651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41" name="Line 33"/>
          <p:cNvSpPr>
            <a:spLocks noChangeShapeType="1"/>
          </p:cNvSpPr>
          <p:nvPr/>
        </p:nvSpPr>
        <p:spPr bwMode="auto">
          <a:xfrm>
            <a:off x="1763713" y="2636838"/>
            <a:ext cx="0" cy="2160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42" name="Line 34"/>
          <p:cNvSpPr>
            <a:spLocks noChangeShapeType="1"/>
          </p:cNvSpPr>
          <p:nvPr/>
        </p:nvSpPr>
        <p:spPr bwMode="auto">
          <a:xfrm>
            <a:off x="1979613" y="2636838"/>
            <a:ext cx="0" cy="2160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43" name="Line 35"/>
          <p:cNvSpPr>
            <a:spLocks noChangeShapeType="1"/>
          </p:cNvSpPr>
          <p:nvPr/>
        </p:nvSpPr>
        <p:spPr bwMode="auto">
          <a:xfrm>
            <a:off x="2555875" y="2636838"/>
            <a:ext cx="0" cy="2160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44" name="Oval 36"/>
          <p:cNvSpPr>
            <a:spLocks noChangeArrowheads="1"/>
          </p:cNvSpPr>
          <p:nvPr/>
        </p:nvSpPr>
        <p:spPr bwMode="auto">
          <a:xfrm>
            <a:off x="2611438" y="3659188"/>
            <a:ext cx="215900" cy="217487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45" name="Oval 37"/>
          <p:cNvSpPr>
            <a:spLocks noChangeArrowheads="1"/>
          </p:cNvSpPr>
          <p:nvPr/>
        </p:nvSpPr>
        <p:spPr bwMode="auto">
          <a:xfrm>
            <a:off x="3203575" y="3284538"/>
            <a:ext cx="215900" cy="288925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46" name="Line 38"/>
          <p:cNvSpPr>
            <a:spLocks noChangeShapeType="1"/>
          </p:cNvSpPr>
          <p:nvPr/>
        </p:nvSpPr>
        <p:spPr bwMode="auto">
          <a:xfrm>
            <a:off x="2700338" y="2636838"/>
            <a:ext cx="0" cy="2160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47" name="Line 39"/>
          <p:cNvSpPr>
            <a:spLocks noChangeShapeType="1"/>
          </p:cNvSpPr>
          <p:nvPr/>
        </p:nvSpPr>
        <p:spPr bwMode="auto">
          <a:xfrm>
            <a:off x="3059113" y="2636838"/>
            <a:ext cx="0" cy="2160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48" name="Line 40"/>
          <p:cNvSpPr>
            <a:spLocks noChangeShapeType="1"/>
          </p:cNvSpPr>
          <p:nvPr/>
        </p:nvSpPr>
        <p:spPr bwMode="auto">
          <a:xfrm>
            <a:off x="3348038" y="2636838"/>
            <a:ext cx="0" cy="2160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06249" name="Oval 41"/>
          <p:cNvSpPr>
            <a:spLocks noChangeArrowheads="1"/>
          </p:cNvSpPr>
          <p:nvPr/>
        </p:nvSpPr>
        <p:spPr bwMode="auto">
          <a:xfrm>
            <a:off x="3563938" y="3500438"/>
            <a:ext cx="215900" cy="288925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50" name="Oval 42"/>
          <p:cNvSpPr>
            <a:spLocks noChangeArrowheads="1"/>
          </p:cNvSpPr>
          <p:nvPr/>
        </p:nvSpPr>
        <p:spPr bwMode="auto">
          <a:xfrm>
            <a:off x="3995738" y="3500438"/>
            <a:ext cx="215900" cy="288925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06251" name="Text Box 43"/>
          <p:cNvSpPr txBox="1">
            <a:spLocks noChangeArrowheads="1"/>
          </p:cNvSpPr>
          <p:nvPr/>
        </p:nvSpPr>
        <p:spPr bwMode="auto">
          <a:xfrm>
            <a:off x="611188" y="6165850"/>
            <a:ext cx="7850187" cy="4826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ja-JP" altLang="en-US">
                <a:solidFill>
                  <a:schemeClr val="tx1"/>
                </a:solidFill>
              </a:rPr>
              <a:t>隣り合うものだけを見ることで、全部見ないですむ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30" grpId="0" animBg="1"/>
      <p:bldP spid="606244" grpId="0" animBg="1"/>
      <p:bldP spid="606245" grpId="0" animBg="1"/>
      <p:bldP spid="606249" grpId="0" animBg="1"/>
      <p:bldP spid="606250" grpId="0" animBg="1"/>
      <p:bldP spid="606251" grpId="0" animBg="1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他にも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513"/>
            <a:ext cx="8642350" cy="4824412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smtClean="0"/>
              <a:t> 文字列マッチング （部分文字列としてマッチするところを見つける）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smtClean="0"/>
              <a:t> 時系列データの中から、要素の平均が大きな区間を見つける問題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smtClean="0"/>
              <a:t> 平面上に与えられた頂点集合を含む、何らかの条件を満たす極小な四角を見つける問題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9144000" cy="2163762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４．２ 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Find Similar Pairs of Records</a:t>
            </a:r>
            <a:endParaRPr lang="ja-JP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類似項目の発見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569325" cy="540067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工学的な基礎的な問題でも、解の少ない列挙問題はある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データベースの項目の中で、似た項目のペアを全て見つける（項目のペア全てについて、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smtClean="0"/>
              <a:t>2</a:t>
            </a:r>
            <a:r>
              <a:rPr lang="ja-JP" altLang="en-US" sz="2400" smtClean="0"/>
              <a:t>項関係が成り立つかを調べる）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類似している項目の検出は、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smtClean="0"/>
              <a:t>　データベース解析の基礎的な手法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smtClean="0"/>
              <a:t>基礎的なツールがあれば、使い方しだいで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smtClean="0"/>
              <a:t>いろいろなことができる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smtClean="0"/>
              <a:t>（大域的な類似性、データの局所的な関連の構造・・・）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</p:txBody>
      </p:sp>
      <p:sp>
        <p:nvSpPr>
          <p:cNvPr id="608260" name="Rectangle 4"/>
          <p:cNvSpPr>
            <a:spLocks noChangeArrowheads="1"/>
          </p:cNvSpPr>
          <p:nvPr/>
        </p:nvSpPr>
        <p:spPr bwMode="auto">
          <a:xfrm>
            <a:off x="6227763" y="2636838"/>
            <a:ext cx="2447925" cy="2160587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608261" name="Line 5"/>
          <p:cNvSpPr>
            <a:spLocks noChangeShapeType="1"/>
          </p:cNvSpPr>
          <p:nvPr/>
        </p:nvSpPr>
        <p:spPr bwMode="auto">
          <a:xfrm>
            <a:off x="6227763" y="2781300"/>
            <a:ext cx="24479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608262" name="Line 6"/>
          <p:cNvSpPr>
            <a:spLocks noChangeShapeType="1"/>
          </p:cNvSpPr>
          <p:nvPr/>
        </p:nvSpPr>
        <p:spPr bwMode="auto">
          <a:xfrm>
            <a:off x="6372225" y="2636838"/>
            <a:ext cx="0" cy="2160587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43663" y="2852738"/>
            <a:ext cx="2160587" cy="1873250"/>
            <a:chOff x="4014" y="1706"/>
            <a:chExt cx="1361" cy="1180"/>
          </a:xfrm>
        </p:grpSpPr>
        <p:sp>
          <p:nvSpPr>
            <p:cNvPr id="124936" name="Oval 8"/>
            <p:cNvSpPr>
              <a:spLocks noChangeArrowheads="1"/>
            </p:cNvSpPr>
            <p:nvPr/>
          </p:nvSpPr>
          <p:spPr bwMode="auto">
            <a:xfrm>
              <a:off x="4014" y="1706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37" name="Oval 9"/>
            <p:cNvSpPr>
              <a:spLocks noChangeArrowheads="1"/>
            </p:cNvSpPr>
            <p:nvPr/>
          </p:nvSpPr>
          <p:spPr bwMode="auto">
            <a:xfrm>
              <a:off x="4422" y="1842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38" name="Oval 10"/>
            <p:cNvSpPr>
              <a:spLocks noChangeArrowheads="1"/>
            </p:cNvSpPr>
            <p:nvPr/>
          </p:nvSpPr>
          <p:spPr bwMode="auto">
            <a:xfrm>
              <a:off x="4966" y="1797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39" name="Oval 11"/>
            <p:cNvSpPr>
              <a:spLocks noChangeArrowheads="1"/>
            </p:cNvSpPr>
            <p:nvPr/>
          </p:nvSpPr>
          <p:spPr bwMode="auto">
            <a:xfrm>
              <a:off x="5193" y="2069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40" name="Oval 12"/>
            <p:cNvSpPr>
              <a:spLocks noChangeArrowheads="1"/>
            </p:cNvSpPr>
            <p:nvPr/>
          </p:nvSpPr>
          <p:spPr bwMode="auto">
            <a:xfrm>
              <a:off x="4195" y="2387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41" name="Oval 13"/>
            <p:cNvSpPr>
              <a:spLocks noChangeArrowheads="1"/>
            </p:cNvSpPr>
            <p:nvPr/>
          </p:nvSpPr>
          <p:spPr bwMode="auto">
            <a:xfrm>
              <a:off x="4468" y="2659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42" name="Oval 14"/>
            <p:cNvSpPr>
              <a:spLocks noChangeArrowheads="1"/>
            </p:cNvSpPr>
            <p:nvPr/>
          </p:nvSpPr>
          <p:spPr bwMode="auto">
            <a:xfrm>
              <a:off x="4377" y="2750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43" name="Oval 15"/>
            <p:cNvSpPr>
              <a:spLocks noChangeArrowheads="1"/>
            </p:cNvSpPr>
            <p:nvPr/>
          </p:nvSpPr>
          <p:spPr bwMode="auto">
            <a:xfrm>
              <a:off x="4649" y="2341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44" name="Oval 16"/>
            <p:cNvSpPr>
              <a:spLocks noChangeArrowheads="1"/>
            </p:cNvSpPr>
            <p:nvPr/>
          </p:nvSpPr>
          <p:spPr bwMode="auto">
            <a:xfrm>
              <a:off x="4649" y="2795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45" name="Oval 17"/>
            <p:cNvSpPr>
              <a:spLocks noChangeArrowheads="1"/>
            </p:cNvSpPr>
            <p:nvPr/>
          </p:nvSpPr>
          <p:spPr bwMode="auto">
            <a:xfrm>
              <a:off x="4876" y="2568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46" name="Oval 18"/>
            <p:cNvSpPr>
              <a:spLocks noChangeArrowheads="1"/>
            </p:cNvSpPr>
            <p:nvPr/>
          </p:nvSpPr>
          <p:spPr bwMode="auto">
            <a:xfrm>
              <a:off x="5012" y="2296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47" name="Oval 19"/>
            <p:cNvSpPr>
              <a:spLocks noChangeArrowheads="1"/>
            </p:cNvSpPr>
            <p:nvPr/>
          </p:nvSpPr>
          <p:spPr bwMode="auto">
            <a:xfrm>
              <a:off x="5193" y="1979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48" name="Oval 20"/>
            <p:cNvSpPr>
              <a:spLocks noChangeArrowheads="1"/>
            </p:cNvSpPr>
            <p:nvPr/>
          </p:nvSpPr>
          <p:spPr bwMode="auto">
            <a:xfrm>
              <a:off x="5284" y="1978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49" name="Oval 21"/>
            <p:cNvSpPr>
              <a:spLocks noChangeArrowheads="1"/>
            </p:cNvSpPr>
            <p:nvPr/>
          </p:nvSpPr>
          <p:spPr bwMode="auto">
            <a:xfrm>
              <a:off x="5284" y="2069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50" name="Oval 22"/>
            <p:cNvSpPr>
              <a:spLocks noChangeArrowheads="1"/>
            </p:cNvSpPr>
            <p:nvPr/>
          </p:nvSpPr>
          <p:spPr bwMode="auto">
            <a:xfrm>
              <a:off x="5193" y="1888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51" name="Oval 23"/>
            <p:cNvSpPr>
              <a:spLocks noChangeArrowheads="1"/>
            </p:cNvSpPr>
            <p:nvPr/>
          </p:nvSpPr>
          <p:spPr bwMode="auto">
            <a:xfrm>
              <a:off x="4740" y="1888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52" name="Oval 24"/>
            <p:cNvSpPr>
              <a:spLocks noChangeArrowheads="1"/>
            </p:cNvSpPr>
            <p:nvPr/>
          </p:nvSpPr>
          <p:spPr bwMode="auto">
            <a:xfrm>
              <a:off x="4649" y="1706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53" name="Oval 25"/>
            <p:cNvSpPr>
              <a:spLocks noChangeArrowheads="1"/>
            </p:cNvSpPr>
            <p:nvPr/>
          </p:nvSpPr>
          <p:spPr bwMode="auto">
            <a:xfrm>
              <a:off x="4468" y="2114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54" name="Oval 26"/>
            <p:cNvSpPr>
              <a:spLocks noChangeArrowheads="1"/>
            </p:cNvSpPr>
            <p:nvPr/>
          </p:nvSpPr>
          <p:spPr bwMode="auto">
            <a:xfrm>
              <a:off x="4105" y="2659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955" name="Oval 27"/>
            <p:cNvSpPr>
              <a:spLocks noChangeArrowheads="1"/>
            </p:cNvSpPr>
            <p:nvPr/>
          </p:nvSpPr>
          <p:spPr bwMode="auto">
            <a:xfrm>
              <a:off x="4331" y="1979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 animBg="1"/>
      <p:bldP spid="608261" grpId="0" animBg="1"/>
      <p:bldP spid="6082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The Coming Research on Theory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8497888" cy="573246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/>
              <a:t>Basic schemes for enumeration are  </a:t>
            </a:r>
            <a:r>
              <a:rPr lang="en-US" altLang="ja-JP" sz="2400" dirty="0" err="1" smtClean="0"/>
              <a:t>ofhigh</a:t>
            </a:r>
            <a:r>
              <a:rPr lang="en-US" altLang="ja-JP" sz="2400" dirty="0" smtClean="0"/>
              <a:t>-quality</a:t>
            </a: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/>
              <a:t>Producing a totally novel algorithm would be very difficult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  </a:t>
            </a:r>
            <a:r>
              <a:rPr lang="en-US" altLang="ja-JP" sz="2400" dirty="0" smtClean="0"/>
              <a:t>In some sense, approach is fixed (always have to “search”)</a:t>
            </a: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  <a:sym typeface="Wingdings" pitchFamily="2" charset="2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>
                <a:sym typeface="Wingdings" pitchFamily="2" charset="2"/>
              </a:rPr>
              <a:t>T</a:t>
            </a:r>
            <a:r>
              <a:rPr lang="en-US" altLang="ja-JP" sz="2400" dirty="0" smtClean="0"/>
              <a:t>he next level of the research for search route, duplication, canonical form,… are important topics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　  </a:t>
            </a:r>
            <a:r>
              <a:rPr lang="en-US" altLang="ja-JP" sz="2400" dirty="0" smtClean="0"/>
              <a:t>maximal/minimal, geometric patterns, hypothesis, …</a:t>
            </a: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endParaRPr lang="ja-JP" altLang="en-US" sz="2400" dirty="0" smtClean="0"/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・ </a:t>
            </a:r>
            <a:r>
              <a:rPr lang="en-US" altLang="ja-JP" sz="2400" dirty="0" smtClean="0"/>
              <a:t>Applications to exact algorithm, random sampling, counting are also interesting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　  </a:t>
            </a:r>
            <a:r>
              <a:rPr lang="en-US" altLang="ja-JP" sz="2400" dirty="0" smtClean="0"/>
              <a:t>Enumeration may become the core of research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itchFamily="2" charset="2"/>
              </a:rPr>
              <a:t>　  </a:t>
            </a:r>
            <a:r>
              <a:rPr lang="en-US" altLang="ja-JP" sz="2400" dirty="0" smtClean="0"/>
              <a:t>Apply of techniques in enumeration to usual algorithms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類似項目発見の計算時間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424863" cy="540067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似たもののペアを全て見つけるさい、項目のペア全てについて、単純に全対比較を行うと項目数の２乗の時間がかかる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smtClean="0"/>
              <a:t>項目数が</a:t>
            </a:r>
            <a:r>
              <a:rPr lang="en-US" altLang="ja-JP" sz="2400" smtClean="0"/>
              <a:t>100</a:t>
            </a:r>
            <a:r>
              <a:rPr lang="ja-JP" altLang="en-US" sz="2400" smtClean="0"/>
              <a:t>万を越えるころか現実的には解けなくなる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smtClean="0"/>
              <a:t>　　　</a:t>
            </a:r>
            <a:r>
              <a:rPr lang="en-US" altLang="ja-JP" sz="2400" smtClean="0"/>
              <a:t>100</a:t>
            </a:r>
            <a:r>
              <a:rPr lang="ja-JP" altLang="en-US" sz="2400" smtClean="0"/>
              <a:t>万</a:t>
            </a:r>
            <a:r>
              <a:rPr lang="en-US" altLang="ja-JP" sz="2400" smtClean="0"/>
              <a:t>×100</a:t>
            </a:r>
            <a:r>
              <a:rPr lang="ja-JP" altLang="en-US" sz="2400" smtClean="0"/>
              <a:t>万     </a:t>
            </a:r>
            <a:r>
              <a:rPr lang="en-US" altLang="ja-JP" sz="2400" smtClean="0"/>
              <a:t>÷100</a:t>
            </a:r>
            <a:r>
              <a:rPr lang="ja-JP" altLang="en-US" sz="2400" smtClean="0"/>
              <a:t>万（演算</a:t>
            </a:r>
            <a:r>
              <a:rPr lang="en-US" altLang="ja-JP" sz="2400" smtClean="0"/>
              <a:t>per</a:t>
            </a:r>
            <a:r>
              <a:rPr lang="ja-JP" altLang="en-US" sz="2400" smtClean="0"/>
              <a:t>秒）  </a:t>
            </a:r>
            <a:r>
              <a:rPr lang="en-US" altLang="ja-JP" sz="2400" smtClean="0"/>
              <a:t>=   100</a:t>
            </a:r>
            <a:r>
              <a:rPr lang="ja-JP" altLang="en-US" sz="2400" smtClean="0"/>
              <a:t>万秒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類似検索を使う手もあるが、</a:t>
            </a:r>
            <a:r>
              <a:rPr lang="en-US" altLang="ja-JP" sz="2400" smtClean="0"/>
              <a:t>100</a:t>
            </a:r>
            <a:r>
              <a:rPr lang="ja-JP" altLang="en-US" sz="2400" smtClean="0"/>
              <a:t>万回のクエリを実行しなければならない。類似検索は完全一致より大幅に時間がかかる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smtClean="0"/>
              <a:t>　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smtClean="0"/>
              <a:t> </a:t>
            </a:r>
            <a:r>
              <a:rPr lang="en-US" altLang="ja-JP" sz="2400" smtClean="0"/>
              <a:t>1</a:t>
            </a:r>
            <a:r>
              <a:rPr lang="ja-JP" altLang="en-US" sz="2400" smtClean="0"/>
              <a:t>秒間にクエリが</a:t>
            </a:r>
            <a:r>
              <a:rPr lang="en-US" altLang="ja-JP" sz="2400" smtClean="0"/>
              <a:t>1000</a:t>
            </a:r>
            <a:r>
              <a:rPr lang="ja-JP" altLang="en-US" sz="2400" smtClean="0"/>
              <a:t>回できるとして、</a:t>
            </a:r>
            <a:r>
              <a:rPr lang="en-US" altLang="ja-JP" sz="2400" smtClean="0"/>
              <a:t>1000</a:t>
            </a:r>
            <a:r>
              <a:rPr lang="ja-JP" altLang="en-US" sz="2400" smtClean="0"/>
              <a:t>秒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smtClean="0"/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684213" y="5157788"/>
            <a:ext cx="7486650" cy="8413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>
                <a:solidFill>
                  <a:schemeClr val="tx1"/>
                </a:solidFill>
              </a:rPr>
              <a:t>問題が大きいので、平均的な意味でよいので、</a:t>
            </a:r>
          </a:p>
          <a:p>
            <a:pPr>
              <a:defRPr/>
            </a:pPr>
            <a:r>
              <a:rPr lang="ja-JP" altLang="en-US">
                <a:solidFill>
                  <a:schemeClr val="tx1"/>
                </a:solidFill>
              </a:rPr>
              <a:t>計算オーダーの小さいアルゴリズムがほしい</a:t>
            </a:r>
            <a:endParaRPr lang="ja-JP" alt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応用１：リンクが似ている</a:t>
            </a:r>
            <a:r>
              <a:rPr lang="en-US" altLang="ja-JP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web</a:t>
            </a: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ページ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5538"/>
            <a:ext cx="8424863" cy="4391025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リンク先、あるいはリンク元が、集合として似ているページは、よく似ていると考えられる</a:t>
            </a: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</a:t>
            </a:r>
            <a:r>
              <a:rPr lang="en-US" altLang="ja-JP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smtClean="0"/>
              <a:t>サッカーのページ、料理のページ、地域のページ</a:t>
            </a:r>
          </a:p>
          <a:p>
            <a:pPr algn="l" eaLnBrk="1" hangingPunct="1">
              <a:defRPr/>
            </a:pPr>
            <a:endParaRPr lang="ja-JP" altLang="en-US" sz="2400" smtClean="0"/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グループ化すれば、コミュニティー発見、著名なトピック、</a:t>
            </a:r>
            <a:r>
              <a:rPr lang="en-US" altLang="ja-JP" sz="2400" smtClean="0"/>
              <a:t>web </a:t>
            </a:r>
            <a:r>
              <a:rPr lang="ja-JP" altLang="en-US" sz="2400" smtClean="0"/>
              <a:t>の構造の解析など、いろいろなことがやりやすくなる</a:t>
            </a:r>
          </a:p>
          <a:p>
            <a:pPr algn="l" eaLnBrk="1" hangingPunct="1">
              <a:defRPr/>
            </a:pPr>
            <a:endParaRPr lang="ja-JP" altLang="en-US" sz="2400" smtClean="0"/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さらに、例えば、「スパムサイト」の検出にも使えるかも</a:t>
            </a:r>
          </a:p>
          <a:p>
            <a:pPr algn="l" eaLnBrk="1" hangingPunct="1">
              <a:defRPr/>
            </a:pPr>
            <a:r>
              <a:rPr lang="ja-JP" altLang="en-US" sz="2400" smtClean="0"/>
              <a:t>　（レポート課題のコピーの検出、とか）</a:t>
            </a:r>
          </a:p>
          <a:p>
            <a:pPr algn="l" eaLnBrk="1" hangingPunct="1">
              <a:defRPr/>
            </a:pPr>
            <a:endParaRPr lang="ja-JP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応用３：長い文章の比較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5538"/>
            <a:ext cx="8424863" cy="43910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（文庫本のような）長い文章がいくつかあるときに、類似する部分がどことどこにあるかを検出したい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smtClean="0"/>
              <a:t>長い文章の比較はそれ自体が大変（時間がかかる）ので、複数あると手が出ない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長い文章を、短い文字列にスライスし、全体を比較する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ja-JP" altLang="en-US" sz="2400" smtClean="0"/>
              <a:t>大域的に似た部分は、局所的に似ている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smtClean="0"/>
              <a:t>　　　　ところを多く含むと思われる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smtClean="0"/>
              <a:t>　　　つまり、似ている短い文字列のペアを多く含む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短い文字列の全対比較からアプローチできる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smtClean="0"/>
          </a:p>
        </p:txBody>
      </p:sp>
      <p:sp>
        <p:nvSpPr>
          <p:cNvPr id="612356" name="Line 4"/>
          <p:cNvSpPr>
            <a:spLocks noChangeShapeType="1"/>
          </p:cNvSpPr>
          <p:nvPr/>
        </p:nvSpPr>
        <p:spPr bwMode="auto">
          <a:xfrm>
            <a:off x="7883525" y="4724400"/>
            <a:ext cx="0" cy="17287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12357" name="Line 5"/>
          <p:cNvSpPr>
            <a:spLocks noChangeShapeType="1"/>
          </p:cNvSpPr>
          <p:nvPr/>
        </p:nvSpPr>
        <p:spPr bwMode="auto">
          <a:xfrm>
            <a:off x="8243888" y="4724400"/>
            <a:ext cx="0" cy="17287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00938" y="4724400"/>
            <a:ext cx="309562" cy="485775"/>
            <a:chOff x="4635" y="1706"/>
            <a:chExt cx="195" cy="306"/>
          </a:xfrm>
        </p:grpSpPr>
        <p:sp>
          <p:nvSpPr>
            <p:cNvPr id="612359" name="Line 7"/>
            <p:cNvSpPr>
              <a:spLocks noChangeShapeType="1"/>
            </p:cNvSpPr>
            <p:nvPr/>
          </p:nvSpPr>
          <p:spPr bwMode="auto">
            <a:xfrm>
              <a:off x="4830" y="1706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2360" name="Line 8"/>
            <p:cNvSpPr>
              <a:spLocks noChangeShapeType="1"/>
            </p:cNvSpPr>
            <p:nvPr/>
          </p:nvSpPr>
          <p:spPr bwMode="auto">
            <a:xfrm>
              <a:off x="4795" y="1726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2361" name="Line 9"/>
            <p:cNvSpPr>
              <a:spLocks noChangeShapeType="1"/>
            </p:cNvSpPr>
            <p:nvPr/>
          </p:nvSpPr>
          <p:spPr bwMode="auto">
            <a:xfrm>
              <a:off x="4755" y="1752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2362" name="Line 10"/>
            <p:cNvSpPr>
              <a:spLocks noChangeShapeType="1"/>
            </p:cNvSpPr>
            <p:nvPr/>
          </p:nvSpPr>
          <p:spPr bwMode="auto">
            <a:xfrm>
              <a:off x="4715" y="1778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2363" name="Line 11"/>
            <p:cNvSpPr>
              <a:spLocks noChangeShapeType="1"/>
            </p:cNvSpPr>
            <p:nvPr/>
          </p:nvSpPr>
          <p:spPr bwMode="auto">
            <a:xfrm>
              <a:off x="4675" y="1804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2364" name="Line 12"/>
            <p:cNvSpPr>
              <a:spLocks noChangeShapeType="1"/>
            </p:cNvSpPr>
            <p:nvPr/>
          </p:nvSpPr>
          <p:spPr bwMode="auto">
            <a:xfrm>
              <a:off x="4635" y="1830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612365" name="Line 13"/>
          <p:cNvSpPr>
            <a:spLocks noChangeShapeType="1"/>
          </p:cNvSpPr>
          <p:nvPr/>
        </p:nvSpPr>
        <p:spPr bwMode="auto">
          <a:xfrm>
            <a:off x="7883525" y="5661025"/>
            <a:ext cx="0" cy="576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12366" name="Line 14"/>
          <p:cNvSpPr>
            <a:spLocks noChangeShapeType="1"/>
          </p:cNvSpPr>
          <p:nvPr/>
        </p:nvSpPr>
        <p:spPr bwMode="auto">
          <a:xfrm>
            <a:off x="8243888" y="5157788"/>
            <a:ext cx="0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応用５： 特異的な部分を見つける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5538"/>
            <a:ext cx="8424863" cy="53990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似ているものがない項目は、データの中で特異的な部分と考えられる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smtClean="0"/>
              <a:t>　 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ja-JP" altLang="en-US" sz="2400" smtClean="0"/>
              <a:t>携帯電話・クレジットカードの不正使用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smtClean="0"/>
              <a:t>　 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ja-JP" altLang="en-US" sz="2400" smtClean="0"/>
              <a:t>制御システムの故障・異常の発見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smtClean="0"/>
              <a:t>　 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ja-JP" altLang="en-US" sz="2400" smtClean="0"/>
              <a:t>実験データから新しいものを発見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smtClean="0"/>
              <a:t>　 </a:t>
            </a: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ja-JP" altLang="en-US" sz="2400" smtClean="0"/>
              <a:t>マーカーの設計  （「宇野毅明のホームページは、</a:t>
            </a:r>
            <a:r>
              <a:rPr lang="en-US" altLang="ja-JP" sz="2400" smtClean="0"/>
              <a:t>”</a:t>
            </a:r>
            <a:r>
              <a:rPr lang="ja-JP" altLang="en-US" sz="2400" smtClean="0"/>
              <a:t>助教授，宇野毅明の研究</a:t>
            </a:r>
            <a:r>
              <a:rPr lang="en-US" altLang="ja-JP" sz="2400" smtClean="0"/>
              <a:t>”</a:t>
            </a:r>
            <a:r>
              <a:rPr lang="ja-JP" altLang="en-US" sz="2400" smtClean="0"/>
              <a:t>で検索するとユニークに定まる）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比較的大きなデータが複数あるような場合でも、特異な項目を多く含むもの、他のどのデータとも、似ている部分が少ないものは、特異なデータだと考えられる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「似ている項目の数」は、データがエラーを含む際の統計量として使えるかも知れない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 Short String Pair Enumeration</a:t>
            </a:r>
            <a:endParaRPr lang="ja-JP" altLang="en-U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5538"/>
            <a:ext cx="8424863" cy="3313112"/>
          </a:xfrm>
        </p:spPr>
        <p:txBody>
          <a:bodyPr/>
          <a:lstStyle/>
          <a:p>
            <a:pPr algn="l"/>
            <a:r>
              <a:rPr lang="en-US" altLang="ja-JP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Problem: </a:t>
            </a: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For given a set </a:t>
            </a:r>
            <a:r>
              <a:rPr lang="en-US" altLang="ja-JP" sz="2400" b="1" i="1">
                <a:solidFill>
                  <a:schemeClr val="accent2"/>
                </a:solidFill>
              </a:rPr>
              <a:t>S</a:t>
            </a:r>
            <a:r>
              <a:rPr lang="en-US" altLang="ja-JP" sz="2400"/>
              <a:t> of strings of fixed length </a:t>
            </a:r>
            <a:r>
              <a:rPr lang="en-US" altLang="ja-JP" sz="2400" b="1">
                <a:solidFill>
                  <a:schemeClr val="accent2"/>
                </a:solidFill>
              </a:rPr>
              <a:t>l</a:t>
            </a:r>
            <a:r>
              <a:rPr lang="en-US" altLang="ja-JP" sz="2400"/>
              <a:t>, find all pairs of short strings such that their Hamming distance is at most </a:t>
            </a:r>
            <a:r>
              <a:rPr lang="en-US" altLang="ja-JP" sz="2400" b="1">
                <a:solidFill>
                  <a:schemeClr val="accent2"/>
                </a:solidFill>
              </a:rPr>
              <a:t>d</a:t>
            </a:r>
            <a:r>
              <a:rPr lang="en-US" altLang="ja-JP" sz="2400"/>
              <a:t>.</a:t>
            </a:r>
          </a:p>
          <a:p>
            <a:pPr algn="l"/>
            <a:endParaRPr lang="ja-JP" altLang="en-US" sz="2400"/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To compare long string,  we set </a:t>
            </a:r>
            <a:r>
              <a:rPr lang="en-US" altLang="ja-JP" sz="2400" b="1" i="1">
                <a:solidFill>
                  <a:schemeClr val="accent2"/>
                </a:solidFill>
              </a:rPr>
              <a:t>S</a:t>
            </a:r>
            <a:r>
              <a:rPr lang="en-US" altLang="ja-JP" sz="2400"/>
              <a:t> to (all) short substrings of length </a:t>
            </a:r>
            <a:r>
              <a:rPr lang="en-US" altLang="ja-JP" sz="2400" b="1">
                <a:solidFill>
                  <a:schemeClr val="accent2"/>
                </a:solidFill>
              </a:rPr>
              <a:t>l</a:t>
            </a:r>
            <a:r>
              <a:rPr lang="en-US" altLang="ja-JP" sz="2400"/>
              <a:t>, solve the problem, and get similar non-short substrings</a:t>
            </a:r>
          </a:p>
          <a:p>
            <a:pPr algn="l"/>
            <a:endParaRPr lang="en-US" altLang="ja-JP" sz="2400"/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Also applicable to local similarity detection, such as assembling and mapping</a:t>
            </a:r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684213" y="4870450"/>
            <a:ext cx="1511300" cy="1822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</a:rPr>
              <a:t>ATGCCGCG</a:t>
            </a:r>
          </a:p>
          <a:p>
            <a:pPr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</a:rPr>
              <a:t>GCGTGTAC</a:t>
            </a:r>
          </a:p>
          <a:p>
            <a:pPr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</a:rPr>
              <a:t>GCCTCTAT</a:t>
            </a:r>
          </a:p>
          <a:p>
            <a:pPr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</a:rPr>
              <a:t>TGCGTTTC</a:t>
            </a:r>
          </a:p>
          <a:p>
            <a:pPr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</a:rPr>
              <a:t>TGTAATGA</a:t>
            </a:r>
          </a:p>
          <a:p>
            <a:pPr>
              <a:spcBef>
                <a:spcPct val="0"/>
              </a:spcBef>
            </a:pPr>
            <a:r>
              <a:rPr lang="ja-JP" altLang="en-US" sz="1600">
                <a:solidFill>
                  <a:schemeClr val="tx1"/>
                </a:solidFill>
              </a:rPr>
              <a:t>　　</a:t>
            </a:r>
            <a:r>
              <a:rPr lang="ja-JP" altLang="en-US" sz="1600" b="1">
                <a:solidFill>
                  <a:schemeClr val="tx1"/>
                </a:solidFill>
              </a:rPr>
              <a:t>．．．</a:t>
            </a:r>
          </a:p>
          <a:p>
            <a:pPr>
              <a:spcBef>
                <a:spcPct val="0"/>
              </a:spcBef>
            </a:pPr>
            <a:endParaRPr lang="ja-JP" altLang="en-US" sz="1600" b="1">
              <a:solidFill>
                <a:schemeClr val="tx1"/>
              </a:solidFill>
            </a:endParaRPr>
          </a:p>
        </p:txBody>
      </p:sp>
      <p:sp>
        <p:nvSpPr>
          <p:cNvPr id="516101" name="AutoShape 5"/>
          <p:cNvSpPr>
            <a:spLocks noChangeArrowheads="1"/>
          </p:cNvSpPr>
          <p:nvPr/>
        </p:nvSpPr>
        <p:spPr bwMode="auto">
          <a:xfrm>
            <a:off x="2484438" y="5518150"/>
            <a:ext cx="647700" cy="503238"/>
          </a:xfrm>
          <a:prstGeom prst="rightArrow">
            <a:avLst>
              <a:gd name="adj1" fmla="val 50000"/>
              <a:gd name="adj2" fmla="val 32177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3635375" y="5141913"/>
            <a:ext cx="3168650" cy="13335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1600">
                <a:solidFill>
                  <a:schemeClr val="tx1"/>
                </a:solidFill>
              </a:rPr>
              <a:t> </a:t>
            </a:r>
            <a:r>
              <a:rPr lang="en-US" altLang="ja-JP" sz="1600">
                <a:solidFill>
                  <a:schemeClr val="tx1"/>
                </a:solidFill>
              </a:rPr>
              <a:t>ATGCCGCG  </a:t>
            </a:r>
            <a:r>
              <a:rPr lang="ja-JP" altLang="en-US" sz="1600">
                <a:solidFill>
                  <a:schemeClr val="tx1"/>
                </a:solidFill>
              </a:rPr>
              <a:t> </a:t>
            </a:r>
            <a:r>
              <a:rPr lang="en-US" altLang="ja-JP" sz="1600" b="1">
                <a:solidFill>
                  <a:schemeClr val="accent2"/>
                </a:solidFill>
              </a:rPr>
              <a:t>&amp;  </a:t>
            </a:r>
            <a:r>
              <a:rPr lang="en-US" altLang="ja-JP" sz="1600">
                <a:solidFill>
                  <a:schemeClr val="tx1"/>
                </a:solidFill>
              </a:rPr>
              <a:t> AAGCCGCC</a:t>
            </a:r>
          </a:p>
          <a:p>
            <a:pPr>
              <a:spcBef>
                <a:spcPct val="0"/>
              </a:spcBef>
            </a:pPr>
            <a:r>
              <a:rPr lang="ja-JP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1600">
                <a:solidFill>
                  <a:schemeClr val="tx1"/>
                </a:solidFill>
              </a:rPr>
              <a:t> </a:t>
            </a:r>
            <a:r>
              <a:rPr lang="en-US" altLang="ja-JP" sz="1600">
                <a:solidFill>
                  <a:schemeClr val="tx1"/>
                </a:solidFill>
              </a:rPr>
              <a:t>GCCTCTAT    </a:t>
            </a:r>
            <a:r>
              <a:rPr lang="en-US" altLang="ja-JP" sz="1600" b="1">
                <a:solidFill>
                  <a:schemeClr val="accent2"/>
                </a:solidFill>
              </a:rPr>
              <a:t>&amp;  </a:t>
            </a:r>
            <a:r>
              <a:rPr lang="en-US" altLang="ja-JP" sz="1600">
                <a:solidFill>
                  <a:schemeClr val="tx1"/>
                </a:solidFill>
              </a:rPr>
              <a:t> GCTTCTAA</a:t>
            </a:r>
          </a:p>
          <a:p>
            <a:pPr>
              <a:spcBef>
                <a:spcPct val="0"/>
              </a:spcBef>
            </a:pPr>
            <a:r>
              <a:rPr lang="ja-JP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1600">
                <a:solidFill>
                  <a:schemeClr val="tx1"/>
                </a:solidFill>
              </a:rPr>
              <a:t> </a:t>
            </a:r>
            <a:r>
              <a:rPr lang="en-US" altLang="ja-JP" sz="1600">
                <a:solidFill>
                  <a:schemeClr val="tx1"/>
                </a:solidFill>
              </a:rPr>
              <a:t>TGTAATGA   </a:t>
            </a:r>
            <a:r>
              <a:rPr lang="en-US" altLang="ja-JP" sz="1600" b="1">
                <a:solidFill>
                  <a:schemeClr val="accent2"/>
                </a:solidFill>
              </a:rPr>
              <a:t>&amp;  </a:t>
            </a:r>
            <a:r>
              <a:rPr lang="en-US" altLang="ja-JP" sz="1600">
                <a:solidFill>
                  <a:schemeClr val="tx1"/>
                </a:solidFill>
              </a:rPr>
              <a:t> GGTAATGG</a:t>
            </a:r>
          </a:p>
          <a:p>
            <a:pPr>
              <a:spcBef>
                <a:spcPct val="0"/>
              </a:spcBef>
            </a:pPr>
            <a:r>
              <a:rPr lang="ja-JP" altLang="en-US" sz="1600">
                <a:solidFill>
                  <a:schemeClr val="tx1"/>
                </a:solidFill>
              </a:rPr>
              <a:t>　　　　              </a:t>
            </a:r>
            <a:r>
              <a:rPr lang="ja-JP" altLang="en-US" sz="1600" b="1">
                <a:solidFill>
                  <a:schemeClr val="tx1"/>
                </a:solidFill>
              </a:rPr>
              <a:t>．．．</a:t>
            </a:r>
          </a:p>
          <a:p>
            <a:pPr>
              <a:spcBef>
                <a:spcPct val="0"/>
              </a:spcBef>
            </a:pPr>
            <a:endParaRPr lang="ja-JP" altLang="en-US" sz="1600" b="1">
              <a:solidFill>
                <a:schemeClr val="tx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58063" y="5013325"/>
            <a:ext cx="742950" cy="1728788"/>
            <a:chOff x="4635" y="3158"/>
            <a:chExt cx="468" cy="1089"/>
          </a:xfrm>
        </p:grpSpPr>
        <p:sp>
          <p:nvSpPr>
            <p:cNvPr id="516104" name="Line 8"/>
            <p:cNvSpPr>
              <a:spLocks noChangeShapeType="1"/>
            </p:cNvSpPr>
            <p:nvPr/>
          </p:nvSpPr>
          <p:spPr bwMode="auto">
            <a:xfrm>
              <a:off x="4876" y="3158"/>
              <a:ext cx="0" cy="108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16105" name="Line 9"/>
            <p:cNvSpPr>
              <a:spLocks noChangeShapeType="1"/>
            </p:cNvSpPr>
            <p:nvPr/>
          </p:nvSpPr>
          <p:spPr bwMode="auto">
            <a:xfrm>
              <a:off x="5103" y="3158"/>
              <a:ext cx="0" cy="108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635" y="3158"/>
              <a:ext cx="195" cy="306"/>
              <a:chOff x="4635" y="1706"/>
              <a:chExt cx="195" cy="306"/>
            </a:xfrm>
          </p:grpSpPr>
          <p:sp>
            <p:nvSpPr>
              <p:cNvPr id="516107" name="Line 11"/>
              <p:cNvSpPr>
                <a:spLocks noChangeShapeType="1"/>
              </p:cNvSpPr>
              <p:nvPr/>
            </p:nvSpPr>
            <p:spPr bwMode="auto">
              <a:xfrm>
                <a:off x="4830" y="1706"/>
                <a:ext cx="0" cy="1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516108" name="Line 12"/>
              <p:cNvSpPr>
                <a:spLocks noChangeShapeType="1"/>
              </p:cNvSpPr>
              <p:nvPr/>
            </p:nvSpPr>
            <p:spPr bwMode="auto">
              <a:xfrm>
                <a:off x="4795" y="1726"/>
                <a:ext cx="0" cy="1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516109" name="Line 13"/>
              <p:cNvSpPr>
                <a:spLocks noChangeShapeType="1"/>
              </p:cNvSpPr>
              <p:nvPr/>
            </p:nvSpPr>
            <p:spPr bwMode="auto">
              <a:xfrm>
                <a:off x="4755" y="1752"/>
                <a:ext cx="0" cy="1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516110" name="Line 14"/>
              <p:cNvSpPr>
                <a:spLocks noChangeShapeType="1"/>
              </p:cNvSpPr>
              <p:nvPr/>
            </p:nvSpPr>
            <p:spPr bwMode="auto">
              <a:xfrm>
                <a:off x="4715" y="1778"/>
                <a:ext cx="0" cy="1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516111" name="Line 15"/>
              <p:cNvSpPr>
                <a:spLocks noChangeShapeType="1"/>
              </p:cNvSpPr>
              <p:nvPr/>
            </p:nvSpPr>
            <p:spPr bwMode="auto">
              <a:xfrm>
                <a:off x="4675" y="1804"/>
                <a:ext cx="0" cy="1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516112" name="Line 16"/>
              <p:cNvSpPr>
                <a:spLocks noChangeShapeType="1"/>
              </p:cNvSpPr>
              <p:nvPr/>
            </p:nvSpPr>
            <p:spPr bwMode="auto">
              <a:xfrm>
                <a:off x="4635" y="1830"/>
                <a:ext cx="0" cy="1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</p:grpSp>
        <p:sp>
          <p:nvSpPr>
            <p:cNvPr id="516113" name="Line 17"/>
            <p:cNvSpPr>
              <a:spLocks noChangeShapeType="1"/>
            </p:cNvSpPr>
            <p:nvPr/>
          </p:nvSpPr>
          <p:spPr bwMode="auto">
            <a:xfrm>
              <a:off x="4876" y="3748"/>
              <a:ext cx="0" cy="36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16114" name="Line 18"/>
            <p:cNvSpPr>
              <a:spLocks noChangeShapeType="1"/>
            </p:cNvSpPr>
            <p:nvPr/>
          </p:nvSpPr>
          <p:spPr bwMode="auto">
            <a:xfrm>
              <a:off x="5103" y="3431"/>
              <a:ext cx="0" cy="36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Visualization by Dot Plot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513"/>
            <a:ext cx="8569325" cy="5329237"/>
          </a:xfrm>
          <a:noFill/>
        </p:spPr>
        <p:txBody>
          <a:bodyPr/>
          <a:lstStyle/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 </a:t>
            </a:r>
            <a:r>
              <a:rPr lang="en-US" altLang="ja-JP" sz="2400"/>
              <a:t>The idea of visualization is quite simple</a:t>
            </a:r>
          </a:p>
          <a:p>
            <a:pPr algn="l"/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 </a:t>
            </a:r>
            <a:r>
              <a:rPr lang="en-US" altLang="ja-JP" sz="2400"/>
              <a:t>Put two strings in X-direction and Y-direction, and write a dot when the corresponding part is similar</a:t>
            </a:r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/>
              <a:t>similar long strings are</a:t>
            </a:r>
          </a:p>
          <a:p>
            <a:pPr algn="l"/>
            <a:r>
              <a:rPr lang="en-US" altLang="ja-JP" sz="2400"/>
              <a:t> drawn by diagonal lines</a:t>
            </a:r>
          </a:p>
          <a:p>
            <a:pPr algn="l"/>
            <a:endParaRPr lang="ja-JP" altLang="en-US" sz="2400"/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 </a:t>
            </a:r>
            <a:r>
              <a:rPr lang="en-US" altLang="ja-JP" sz="2400"/>
              <a:t>However, we may have noise</a:t>
            </a:r>
          </a:p>
          <a:p>
            <a:pPr algn="l"/>
            <a:r>
              <a:rPr lang="en-US" altLang="ja-JP" sz="2400"/>
              <a:t>when there are huge amount of </a:t>
            </a:r>
          </a:p>
          <a:p>
            <a:pPr algn="l"/>
            <a:r>
              <a:rPr lang="en-US" altLang="ja-JP" sz="2400"/>
              <a:t>small similar structures</a:t>
            </a:r>
          </a:p>
          <a:p>
            <a:pPr algn="l"/>
            <a:endParaRPr lang="en-US" altLang="ja-JP" sz="2400"/>
          </a:p>
          <a:p>
            <a:pPr algn="l"/>
            <a:endParaRPr lang="en-US" altLang="ja-JP" sz="2400"/>
          </a:p>
        </p:txBody>
      </p:sp>
      <p:pic>
        <p:nvPicPr>
          <p:cNvPr id="497668" name="Picture 4" descr="hsX-musX_30c2x"/>
          <p:cNvPicPr>
            <a:picLocks noChangeAspect="1" noChangeArrowheads="1"/>
          </p:cNvPicPr>
          <p:nvPr/>
        </p:nvPicPr>
        <p:blipFill>
          <a:blip r:embed="rId3" cstate="print">
            <a:lum bright="90000" contrast="100000"/>
          </a:blip>
          <a:srcRect/>
          <a:stretch>
            <a:fillRect/>
          </a:stretch>
        </p:blipFill>
        <p:spPr bwMode="auto">
          <a:xfrm>
            <a:off x="5291138" y="3406775"/>
            <a:ext cx="3744912" cy="3335338"/>
          </a:xfrm>
          <a:prstGeom prst="rect">
            <a:avLst/>
          </a:prstGeom>
          <a:noFill/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6602413" y="2924175"/>
            <a:ext cx="12430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b="1">
                <a:solidFill>
                  <a:srgbClr val="006600"/>
                </a:solidFill>
              </a:rPr>
              <a:t>string A</a:t>
            </a:r>
            <a:endParaRPr lang="ja-JP" altLang="en-US" b="1">
              <a:solidFill>
                <a:srgbClr val="006600"/>
              </a:solidFill>
            </a:endParaRPr>
          </a:p>
        </p:txBody>
      </p:sp>
      <p:sp>
        <p:nvSpPr>
          <p:cNvPr id="497671" name="Line 7"/>
          <p:cNvSpPr>
            <a:spLocks noChangeShapeType="1"/>
          </p:cNvSpPr>
          <p:nvPr/>
        </p:nvSpPr>
        <p:spPr bwMode="auto">
          <a:xfrm flipH="1" flipV="1">
            <a:off x="5411788" y="3165475"/>
            <a:ext cx="1054100" cy="158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97672" name="Line 8"/>
          <p:cNvSpPr>
            <a:spLocks noChangeShapeType="1"/>
          </p:cNvSpPr>
          <p:nvPr/>
        </p:nvSpPr>
        <p:spPr bwMode="auto">
          <a:xfrm flipV="1">
            <a:off x="7842250" y="3165475"/>
            <a:ext cx="1227138" cy="158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97673" name="Text Box 9"/>
          <p:cNvSpPr txBox="1">
            <a:spLocks noChangeArrowheads="1"/>
          </p:cNvSpPr>
          <p:nvPr/>
        </p:nvSpPr>
        <p:spPr bwMode="auto">
          <a:xfrm rot="10800000">
            <a:off x="4787900" y="4357688"/>
            <a:ext cx="549275" cy="1184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b="1">
                <a:solidFill>
                  <a:srgbClr val="006600"/>
                </a:solidFill>
              </a:rPr>
              <a:t>String B</a:t>
            </a:r>
            <a:endParaRPr lang="ja-JP" altLang="en-US" b="1">
              <a:solidFill>
                <a:srgbClr val="006600"/>
              </a:solidFill>
            </a:endParaRPr>
          </a:p>
        </p:txBody>
      </p:sp>
      <p:sp>
        <p:nvSpPr>
          <p:cNvPr id="497674" name="Line 10"/>
          <p:cNvSpPr>
            <a:spLocks noChangeShapeType="1"/>
          </p:cNvSpPr>
          <p:nvPr/>
        </p:nvSpPr>
        <p:spPr bwMode="auto">
          <a:xfrm flipH="1" flipV="1">
            <a:off x="5076825" y="3397250"/>
            <a:ext cx="0" cy="7048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97675" name="Line 11"/>
          <p:cNvSpPr>
            <a:spLocks noChangeShapeType="1"/>
          </p:cNvSpPr>
          <p:nvPr/>
        </p:nvSpPr>
        <p:spPr bwMode="auto">
          <a:xfrm>
            <a:off x="5076825" y="5686425"/>
            <a:ext cx="0" cy="11001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97680" name="Text Box 16"/>
          <p:cNvSpPr txBox="1">
            <a:spLocks noChangeArrowheads="1"/>
          </p:cNvSpPr>
          <p:nvPr/>
        </p:nvSpPr>
        <p:spPr bwMode="auto">
          <a:xfrm>
            <a:off x="250825" y="5734050"/>
            <a:ext cx="4105275" cy="8413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</a:rPr>
              <a:t>Erasing unnecessary similar</a:t>
            </a:r>
          </a:p>
          <a:p>
            <a:pPr algn="ctr"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</a:rPr>
              <a:t> structures is crucial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80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Summary: Difficulty and Approach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3950"/>
            <a:ext cx="8569325" cy="4321175"/>
          </a:xfrm>
          <a:noFill/>
        </p:spPr>
        <p:txBody>
          <a:bodyPr/>
          <a:lstStyle/>
          <a:p>
            <a:pPr algn="l">
              <a:lnSpc>
                <a:spcPct val="105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Definition of local similarity, from local structures, and ambiguity</a:t>
            </a:r>
          </a:p>
          <a:p>
            <a:pPr algn="l">
              <a:lnSpc>
                <a:spcPct val="105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enumerational approach: find similar short substrings</a:t>
            </a:r>
          </a:p>
          <a:p>
            <a:pPr algn="l">
              <a:lnSpc>
                <a:spcPct val="105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>
              <a:lnSpc>
                <a:spcPct val="105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</a:t>
            </a: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Grasp non-short similar substructures</a:t>
            </a:r>
          </a:p>
          <a:p>
            <a:pPr algn="l">
              <a:lnSpc>
                <a:spcPct val="105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visualization by dot plot</a:t>
            </a:r>
          </a:p>
          <a:p>
            <a:pPr algn="l"/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b="1">
                <a:solidFill>
                  <a:srgbClr val="FF0000"/>
                </a:solidFill>
              </a:rPr>
              <a:t> </a:t>
            </a:r>
            <a:r>
              <a:rPr lang="en-US" altLang="ja-JP" sz="2400"/>
              <a:t>Finding all small similar structure is computationally hard</a:t>
            </a:r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we propose a quite efficient algorithm</a:t>
            </a:r>
          </a:p>
          <a:p>
            <a:pPr algn="l"/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b="1">
                <a:solidFill>
                  <a:srgbClr val="FF0000"/>
                </a:solidFill>
              </a:rPr>
              <a:t> </a:t>
            </a:r>
            <a:r>
              <a:rPr lang="en-US" altLang="ja-JP" sz="2400"/>
              <a:t>Noise will hide everything when the string length is huge</a:t>
            </a:r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we propose a filtering method according to a necessary </a:t>
            </a:r>
          </a:p>
          <a:p>
            <a:pPr algn="l"/>
            <a:r>
              <a:rPr lang="en-US" altLang="ja-JP" sz="2400"/>
              <a:t>          condition for non-short similarity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Difficulty by Complexity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8713788" cy="3527425"/>
          </a:xfrm>
        </p:spPr>
        <p:txBody>
          <a:bodyPr/>
          <a:lstStyle/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If all the strings are the same, the output size is </a:t>
            </a:r>
            <a:r>
              <a:rPr lang="en-US" altLang="ja-JP" sz="2400" b="1">
                <a:solidFill>
                  <a:schemeClr val="accent2"/>
                </a:solidFill>
              </a:rPr>
              <a:t>O(|</a:t>
            </a:r>
            <a:r>
              <a:rPr lang="en-US" altLang="ja-JP" sz="2400" b="1" i="1">
                <a:solidFill>
                  <a:schemeClr val="accent2"/>
                </a:solidFill>
              </a:rPr>
              <a:t>S</a:t>
            </a:r>
            <a:r>
              <a:rPr lang="en-US" altLang="ja-JP" sz="2400" b="1">
                <a:solidFill>
                  <a:schemeClr val="accent2"/>
                </a:solidFill>
              </a:rPr>
              <a:t>|</a:t>
            </a:r>
            <a:r>
              <a:rPr lang="en-US" altLang="ja-JP" sz="2400" b="1" baseline="30000">
                <a:solidFill>
                  <a:schemeClr val="accent2"/>
                </a:solidFill>
              </a:rPr>
              <a:t>2</a:t>
            </a:r>
            <a:r>
              <a:rPr lang="en-US" altLang="ja-JP" sz="2400" b="1">
                <a:solidFill>
                  <a:schemeClr val="accent2"/>
                </a:solidFill>
              </a:rPr>
              <a:t>)</a:t>
            </a:r>
          </a:p>
          <a:p>
            <a:pPr algn="l"/>
            <a:r>
              <a:rPr lang="en-US" altLang="ja-JP" sz="2400"/>
              <a:t>  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/>
              <a:t> </a:t>
            </a:r>
            <a:r>
              <a:rPr lang="en-US" altLang="ja-JP" sz="2400"/>
              <a:t>for fixed constant </a:t>
            </a:r>
            <a:r>
              <a:rPr lang="en-US" altLang="ja-JP" sz="2400" b="1">
                <a:solidFill>
                  <a:schemeClr val="accent2"/>
                </a:solidFill>
              </a:rPr>
              <a:t>l</a:t>
            </a:r>
            <a:r>
              <a:rPr lang="en-US" altLang="ja-JP" sz="2400"/>
              <a:t>,</a:t>
            </a:r>
          </a:p>
          <a:p>
            <a:pPr algn="l"/>
            <a:r>
              <a:rPr lang="en-US" altLang="ja-JP" sz="2400"/>
              <a:t>           straightforward pairwise comparison is optimal</a:t>
            </a:r>
          </a:p>
          <a:p>
            <a:pPr algn="l"/>
            <a:r>
              <a:rPr lang="en-US" altLang="ja-JP" sz="2400"/>
              <a:t>  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/>
              <a:t>trivial problem in the sense of time complexity</a:t>
            </a:r>
          </a:p>
          <a:p>
            <a:pPr algn="l"/>
            <a:endParaRPr lang="ja-JP" altLang="en-US" sz="2400"/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However, in practice, comparisons of such data are unnecessary</a:t>
            </a:r>
          </a:p>
          <a:p>
            <a:pPr algn="l"/>
            <a:r>
              <a:rPr lang="en-US" altLang="ja-JP" sz="2400"/>
              <a:t> (we would approach in the other way, such as clustering)</a:t>
            </a:r>
          </a:p>
          <a:p>
            <a:pPr algn="l"/>
            <a:r>
              <a:rPr lang="ja-JP" altLang="en-US" sz="2400"/>
              <a:t>　 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/>
              <a:t>we assume here “</a:t>
            </a:r>
            <a:r>
              <a:rPr lang="en-US" altLang="ja-JP" sz="2400" b="1">
                <a:solidFill>
                  <a:srgbClr val="FF0066"/>
                </a:solidFill>
              </a:rPr>
              <a:t>output is small</a:t>
            </a:r>
            <a:r>
              <a:rPr lang="en-US" altLang="ja-JP" sz="2400"/>
              <a:t>”</a:t>
            </a:r>
            <a:endParaRPr lang="ja-JP" altLang="en-US" sz="2400"/>
          </a:p>
          <a:p>
            <a:pPr algn="l"/>
            <a:endParaRPr lang="ja-JP" altLang="en-US" sz="2400"/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684213" y="4870450"/>
            <a:ext cx="1511300" cy="1822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</a:rPr>
              <a:t>ATGCCGCG</a:t>
            </a:r>
          </a:p>
          <a:p>
            <a:pPr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</a:rPr>
              <a:t>GCGTGTAC</a:t>
            </a:r>
          </a:p>
          <a:p>
            <a:pPr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</a:rPr>
              <a:t>GCCTCTAT</a:t>
            </a:r>
          </a:p>
          <a:p>
            <a:pPr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</a:rPr>
              <a:t>TGCGTTTC</a:t>
            </a:r>
          </a:p>
          <a:p>
            <a:pPr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</a:rPr>
              <a:t>TGTAATGA</a:t>
            </a:r>
          </a:p>
          <a:p>
            <a:pPr>
              <a:spcBef>
                <a:spcPct val="0"/>
              </a:spcBef>
            </a:pPr>
            <a:r>
              <a:rPr lang="ja-JP" altLang="en-US" sz="1600">
                <a:solidFill>
                  <a:schemeClr val="tx1"/>
                </a:solidFill>
              </a:rPr>
              <a:t>　　</a:t>
            </a:r>
            <a:r>
              <a:rPr lang="ja-JP" altLang="en-US" sz="1600" b="1">
                <a:solidFill>
                  <a:schemeClr val="tx1"/>
                </a:solidFill>
              </a:rPr>
              <a:t>．．．</a:t>
            </a:r>
          </a:p>
          <a:p>
            <a:pPr>
              <a:spcBef>
                <a:spcPct val="0"/>
              </a:spcBef>
            </a:pPr>
            <a:endParaRPr lang="ja-JP" altLang="en-US" sz="1600" b="1">
              <a:solidFill>
                <a:schemeClr val="tx1"/>
              </a:solidFill>
            </a:endParaRPr>
          </a:p>
        </p:txBody>
      </p:sp>
      <p:sp>
        <p:nvSpPr>
          <p:cNvPr id="434181" name="AutoShape 5"/>
          <p:cNvSpPr>
            <a:spLocks noChangeArrowheads="1"/>
          </p:cNvSpPr>
          <p:nvPr/>
        </p:nvSpPr>
        <p:spPr bwMode="auto">
          <a:xfrm>
            <a:off x="2484438" y="5518150"/>
            <a:ext cx="647700" cy="503238"/>
          </a:xfrm>
          <a:prstGeom prst="rightArrow">
            <a:avLst>
              <a:gd name="adj1" fmla="val 50000"/>
              <a:gd name="adj2" fmla="val 32177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3635375" y="5141913"/>
            <a:ext cx="3168650" cy="13335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1600">
                <a:solidFill>
                  <a:schemeClr val="tx1"/>
                </a:solidFill>
              </a:rPr>
              <a:t> </a:t>
            </a:r>
            <a:r>
              <a:rPr lang="en-US" altLang="ja-JP" sz="1600">
                <a:solidFill>
                  <a:schemeClr val="tx1"/>
                </a:solidFill>
              </a:rPr>
              <a:t>ATGCCGCG  </a:t>
            </a:r>
            <a:r>
              <a:rPr lang="ja-JP" altLang="en-US" sz="1600">
                <a:solidFill>
                  <a:schemeClr val="tx1"/>
                </a:solidFill>
              </a:rPr>
              <a:t> </a:t>
            </a:r>
            <a:r>
              <a:rPr lang="en-US" altLang="ja-JP" sz="1600" b="1">
                <a:solidFill>
                  <a:schemeClr val="accent2"/>
                </a:solidFill>
              </a:rPr>
              <a:t>&amp;  </a:t>
            </a:r>
            <a:r>
              <a:rPr lang="en-US" altLang="ja-JP" sz="1600">
                <a:solidFill>
                  <a:schemeClr val="tx1"/>
                </a:solidFill>
              </a:rPr>
              <a:t> AAGCCGCC</a:t>
            </a:r>
          </a:p>
          <a:p>
            <a:pPr>
              <a:spcBef>
                <a:spcPct val="0"/>
              </a:spcBef>
            </a:pPr>
            <a:r>
              <a:rPr lang="ja-JP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1600">
                <a:solidFill>
                  <a:schemeClr val="tx1"/>
                </a:solidFill>
              </a:rPr>
              <a:t> </a:t>
            </a:r>
            <a:r>
              <a:rPr lang="en-US" altLang="ja-JP" sz="1600">
                <a:solidFill>
                  <a:schemeClr val="tx1"/>
                </a:solidFill>
              </a:rPr>
              <a:t>GCCTCTAT    </a:t>
            </a:r>
            <a:r>
              <a:rPr lang="en-US" altLang="ja-JP" sz="1600" b="1">
                <a:solidFill>
                  <a:schemeClr val="accent2"/>
                </a:solidFill>
              </a:rPr>
              <a:t>&amp;  </a:t>
            </a:r>
            <a:r>
              <a:rPr lang="en-US" altLang="ja-JP" sz="1600">
                <a:solidFill>
                  <a:schemeClr val="tx1"/>
                </a:solidFill>
              </a:rPr>
              <a:t> GCTTCTAA</a:t>
            </a:r>
          </a:p>
          <a:p>
            <a:pPr>
              <a:spcBef>
                <a:spcPct val="0"/>
              </a:spcBef>
            </a:pPr>
            <a:r>
              <a:rPr lang="ja-JP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1600">
                <a:solidFill>
                  <a:schemeClr val="tx1"/>
                </a:solidFill>
              </a:rPr>
              <a:t> </a:t>
            </a:r>
            <a:r>
              <a:rPr lang="en-US" altLang="ja-JP" sz="1600">
                <a:solidFill>
                  <a:schemeClr val="tx1"/>
                </a:solidFill>
              </a:rPr>
              <a:t>TGTAATGA   </a:t>
            </a:r>
            <a:r>
              <a:rPr lang="en-US" altLang="ja-JP" sz="1600" b="1">
                <a:solidFill>
                  <a:schemeClr val="accent2"/>
                </a:solidFill>
              </a:rPr>
              <a:t>&amp;  </a:t>
            </a:r>
            <a:r>
              <a:rPr lang="en-US" altLang="ja-JP" sz="1600">
                <a:solidFill>
                  <a:schemeClr val="tx1"/>
                </a:solidFill>
              </a:rPr>
              <a:t> GGTAATGG</a:t>
            </a:r>
          </a:p>
          <a:p>
            <a:pPr>
              <a:spcBef>
                <a:spcPct val="0"/>
              </a:spcBef>
            </a:pPr>
            <a:r>
              <a:rPr lang="ja-JP" altLang="en-US" sz="1600">
                <a:solidFill>
                  <a:schemeClr val="tx1"/>
                </a:solidFill>
              </a:rPr>
              <a:t>　　　　              </a:t>
            </a:r>
            <a:r>
              <a:rPr lang="ja-JP" altLang="en-US" sz="1600" b="1">
                <a:solidFill>
                  <a:schemeClr val="tx1"/>
                </a:solidFill>
              </a:rPr>
              <a:t>．．．</a:t>
            </a:r>
          </a:p>
          <a:p>
            <a:pPr>
              <a:spcBef>
                <a:spcPct val="0"/>
              </a:spcBef>
            </a:pPr>
            <a:endParaRPr lang="ja-JP" altLang="en-US" sz="1600" b="1">
              <a:solidFill>
                <a:schemeClr val="tx1"/>
              </a:solidFill>
            </a:endParaRPr>
          </a:p>
        </p:txBody>
      </p:sp>
      <p:sp>
        <p:nvSpPr>
          <p:cNvPr id="434183" name="Line 7"/>
          <p:cNvSpPr>
            <a:spLocks noChangeShapeType="1"/>
          </p:cNvSpPr>
          <p:nvPr/>
        </p:nvSpPr>
        <p:spPr bwMode="auto">
          <a:xfrm>
            <a:off x="7740650" y="5013325"/>
            <a:ext cx="0" cy="17287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>
            <a:off x="8101013" y="5013325"/>
            <a:ext cx="0" cy="17287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358063" y="5013325"/>
            <a:ext cx="309562" cy="485775"/>
            <a:chOff x="4635" y="1706"/>
            <a:chExt cx="195" cy="306"/>
          </a:xfrm>
        </p:grpSpPr>
        <p:sp>
          <p:nvSpPr>
            <p:cNvPr id="434186" name="Line 10"/>
            <p:cNvSpPr>
              <a:spLocks noChangeShapeType="1"/>
            </p:cNvSpPr>
            <p:nvPr/>
          </p:nvSpPr>
          <p:spPr bwMode="auto">
            <a:xfrm>
              <a:off x="4830" y="1706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34187" name="Line 11"/>
            <p:cNvSpPr>
              <a:spLocks noChangeShapeType="1"/>
            </p:cNvSpPr>
            <p:nvPr/>
          </p:nvSpPr>
          <p:spPr bwMode="auto">
            <a:xfrm>
              <a:off x="4795" y="1726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34188" name="Line 12"/>
            <p:cNvSpPr>
              <a:spLocks noChangeShapeType="1"/>
            </p:cNvSpPr>
            <p:nvPr/>
          </p:nvSpPr>
          <p:spPr bwMode="auto">
            <a:xfrm>
              <a:off x="4755" y="1752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34189" name="Line 13"/>
            <p:cNvSpPr>
              <a:spLocks noChangeShapeType="1"/>
            </p:cNvSpPr>
            <p:nvPr/>
          </p:nvSpPr>
          <p:spPr bwMode="auto">
            <a:xfrm>
              <a:off x="4715" y="1778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34190" name="Line 14"/>
            <p:cNvSpPr>
              <a:spLocks noChangeShapeType="1"/>
            </p:cNvSpPr>
            <p:nvPr/>
          </p:nvSpPr>
          <p:spPr bwMode="auto">
            <a:xfrm>
              <a:off x="4675" y="1804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34191" name="Line 15"/>
            <p:cNvSpPr>
              <a:spLocks noChangeShapeType="1"/>
            </p:cNvSpPr>
            <p:nvPr/>
          </p:nvSpPr>
          <p:spPr bwMode="auto">
            <a:xfrm>
              <a:off x="4635" y="1830"/>
              <a:ext cx="0" cy="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434192" name="Line 16"/>
          <p:cNvSpPr>
            <a:spLocks noChangeShapeType="1"/>
          </p:cNvSpPr>
          <p:nvPr/>
        </p:nvSpPr>
        <p:spPr bwMode="auto">
          <a:xfrm>
            <a:off x="7740650" y="5949950"/>
            <a:ext cx="0" cy="576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434193" name="Line 17"/>
          <p:cNvSpPr>
            <a:spLocks noChangeShapeType="1"/>
          </p:cNvSpPr>
          <p:nvPr/>
        </p:nvSpPr>
        <p:spPr bwMode="auto">
          <a:xfrm>
            <a:off x="8101013" y="5446713"/>
            <a:ext cx="0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Existing Approach</a:t>
            </a:r>
            <a:endParaRPr lang="ja-JP" alt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81075"/>
            <a:ext cx="8424863" cy="5616575"/>
          </a:xfrm>
        </p:spPr>
        <p:txBody>
          <a:bodyPr/>
          <a:lstStyle/>
          <a:p>
            <a:pPr algn="l">
              <a:lnSpc>
                <a:spcPct val="95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/>
              <a:t>Actually, this is a new problem but…</a:t>
            </a:r>
          </a:p>
          <a:p>
            <a:pPr algn="l">
              <a:lnSpc>
                <a:spcPct val="95000"/>
              </a:lnSpc>
            </a:pPr>
            <a:endParaRPr lang="en-US" altLang="ja-JP" sz="2200"/>
          </a:p>
          <a:p>
            <a:pPr algn="l">
              <a:lnSpc>
                <a:spcPct val="95000"/>
              </a:lnSpc>
            </a:pPr>
            <a:r>
              <a:rPr lang="en-US" altLang="ja-JP" sz="2200" b="1">
                <a:solidFill>
                  <a:srgbClr val="008000"/>
                </a:solidFill>
              </a:rPr>
              <a:t>Similarity search</a:t>
            </a:r>
          </a:p>
          <a:p>
            <a:pPr algn="l">
              <a:lnSpc>
                <a:spcPct val="95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/>
              <a:t>Construct a data structure to find substrings similar to query string</a:t>
            </a:r>
          </a:p>
          <a:p>
            <a:pPr algn="l">
              <a:lnSpc>
                <a:spcPct val="95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200"/>
              <a:t>difficult to make fast and complete method</a:t>
            </a:r>
          </a:p>
          <a:p>
            <a:pPr algn="l">
              <a:lnSpc>
                <a:spcPct val="95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200"/>
              <a:t>so many queries of not short time</a:t>
            </a:r>
          </a:p>
          <a:p>
            <a:pPr algn="l">
              <a:lnSpc>
                <a:spcPct val="95000"/>
              </a:lnSpc>
            </a:pPr>
            <a:endParaRPr lang="en-US" altLang="ja-JP" sz="2200"/>
          </a:p>
          <a:p>
            <a:pPr algn="l">
              <a:lnSpc>
                <a:spcPct val="95000"/>
              </a:lnSpc>
            </a:pPr>
            <a:r>
              <a:rPr lang="en-US" altLang="ja-JP" sz="2200" b="1">
                <a:solidFill>
                  <a:srgbClr val="008000"/>
                </a:solidFill>
              </a:rPr>
              <a:t>Homology search algorithms for genomic strings, such as BLAST</a:t>
            </a:r>
          </a:p>
          <a:p>
            <a:pPr algn="l">
              <a:lnSpc>
                <a:spcPct val="95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/>
              <a:t>Find small exact matches (same substring pair of 11 letters), and extend the substrings as possible unless the string pair is not similar</a:t>
            </a:r>
          </a:p>
          <a:p>
            <a:pPr algn="l">
              <a:lnSpc>
                <a:spcPct val="95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200"/>
              <a:t>we find so many exact matches</a:t>
            </a:r>
          </a:p>
          <a:p>
            <a:pPr algn="l">
              <a:lnSpc>
                <a:spcPct val="95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200"/>
              <a:t>increase the length “11” decreases the accuracy</a:t>
            </a:r>
          </a:p>
          <a:p>
            <a:pPr algn="l">
              <a:lnSpc>
                <a:spcPct val="95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200"/>
              <a:t>Usually, ignore the frequently appearing strings</a:t>
            </a:r>
          </a:p>
          <a:p>
            <a:pPr algn="l">
              <a:lnSpc>
                <a:spcPct val="95000"/>
              </a:lnSpc>
            </a:pPr>
            <a:endParaRPr lang="ja-JP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Observation: Block Match</a:t>
            </a:r>
            <a:endParaRPr lang="ja-JP" altLang="en-U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4681537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Consider partition of each string into </a:t>
            </a:r>
            <a:r>
              <a:rPr lang="en-US" altLang="ja-JP" sz="2400" b="1">
                <a:solidFill>
                  <a:schemeClr val="accent2"/>
                </a:solidFill>
              </a:rPr>
              <a:t>k</a:t>
            </a:r>
            <a:r>
              <a:rPr lang="ja-JP" altLang="en-US" sz="2400" b="1">
                <a:solidFill>
                  <a:schemeClr val="accent2"/>
                </a:solidFill>
              </a:rPr>
              <a:t>（</a:t>
            </a:r>
            <a:r>
              <a:rPr lang="en-US" altLang="ja-JP" sz="2400" b="1">
                <a:solidFill>
                  <a:schemeClr val="accent2"/>
                </a:solidFill>
              </a:rPr>
              <a:t>&gt;d</a:t>
            </a:r>
            <a:r>
              <a:rPr lang="ja-JP" altLang="en-US" sz="2400" b="1">
                <a:solidFill>
                  <a:schemeClr val="accent2"/>
                </a:solidFill>
              </a:rPr>
              <a:t>）</a:t>
            </a:r>
            <a:r>
              <a:rPr lang="en-US" altLang="ja-JP" sz="2400"/>
              <a:t>blocks</a:t>
            </a:r>
          </a:p>
          <a:p>
            <a:pPr algn="l">
              <a:lnSpc>
                <a:spcPct val="90000"/>
              </a:lnSpc>
            </a:pP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If two strings are similar, they share at least </a:t>
            </a:r>
            <a:r>
              <a:rPr lang="en-US" altLang="ja-JP" sz="2400" b="1">
                <a:solidFill>
                  <a:schemeClr val="accent2"/>
                </a:solidFill>
              </a:rPr>
              <a:t>k-d</a:t>
            </a:r>
            <a:r>
              <a:rPr lang="ja-JP" altLang="en-US" sz="2400"/>
              <a:t> </a:t>
            </a:r>
            <a:r>
              <a:rPr lang="en-US" altLang="ja-JP" sz="2400"/>
              <a:t>same blocks</a:t>
            </a:r>
          </a:p>
          <a:p>
            <a:pPr algn="l">
              <a:lnSpc>
                <a:spcPct val="90000"/>
              </a:lnSpc>
            </a:pP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for each string, candidates of similar strings are those having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      at least </a:t>
            </a:r>
            <a:r>
              <a:rPr lang="en-US" altLang="ja-JP" sz="2400" b="1">
                <a:solidFill>
                  <a:schemeClr val="accent2"/>
                </a:solidFill>
              </a:rPr>
              <a:t>k</a:t>
            </a:r>
            <a:r>
              <a:rPr lang="en-US" altLang="ja-JP" sz="2400">
                <a:solidFill>
                  <a:schemeClr val="accent2"/>
                </a:solidFill>
              </a:rPr>
              <a:t>-</a:t>
            </a:r>
            <a:r>
              <a:rPr lang="en-US" altLang="ja-JP" sz="2400" b="1">
                <a:solidFill>
                  <a:schemeClr val="accent2"/>
                </a:solidFill>
              </a:rPr>
              <a:t>d </a:t>
            </a:r>
            <a:r>
              <a:rPr lang="en-US" altLang="ja-JP" sz="2400"/>
              <a:t>same blocks</a:t>
            </a:r>
          </a:p>
          <a:p>
            <a:pPr algn="l">
              <a:lnSpc>
                <a:spcPct val="90000"/>
              </a:lnSpc>
            </a:pPr>
            <a:endParaRPr lang="en-US" altLang="ja-JP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>
              <a:lnSpc>
                <a:spcPct val="90000"/>
              </a:lnSpc>
            </a:pPr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altLang="ja-JP" sz="2400"/>
              <a:t>However, finding candidates by database search is not an easy task, thus we use another way; 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we classify the strings according to the blocks</a:t>
            </a:r>
          </a:p>
          <a:p>
            <a:pPr algn="l">
              <a:lnSpc>
                <a:spcPct val="90000"/>
              </a:lnSpc>
            </a:pPr>
            <a:endParaRPr lang="ja-JP" altLang="en-US" sz="2400"/>
          </a:p>
        </p:txBody>
      </p:sp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1619250" y="4579938"/>
            <a:ext cx="5040313" cy="1444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19250" y="4579938"/>
            <a:ext cx="5040313" cy="144462"/>
            <a:chOff x="1020" y="2885"/>
            <a:chExt cx="3175" cy="91"/>
          </a:xfrm>
        </p:grpSpPr>
        <p:sp>
          <p:nvSpPr>
            <p:cNvPr id="454662" name="Rectangle 6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63" name="Rectangle 7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64" name="Rectangle 8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65" name="Rectangle 9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66" name="Rectangle 10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1619250" y="4940300"/>
            <a:ext cx="5040313" cy="1444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19250" y="4940300"/>
            <a:ext cx="5040313" cy="144463"/>
            <a:chOff x="1020" y="2885"/>
            <a:chExt cx="3175" cy="91"/>
          </a:xfrm>
        </p:grpSpPr>
        <p:sp>
          <p:nvSpPr>
            <p:cNvPr id="454669" name="Rectangle 13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70" name="Rectangle 14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71" name="Rectangle 15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72" name="Rectangle 16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73" name="Rectangle 17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454674" name="Rectangle 18"/>
          <p:cNvSpPr>
            <a:spLocks noChangeArrowheads="1"/>
          </p:cNvSpPr>
          <p:nvPr/>
        </p:nvSpPr>
        <p:spPr bwMode="auto">
          <a:xfrm>
            <a:off x="1619250" y="5300663"/>
            <a:ext cx="5040313" cy="1444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19250" y="5300663"/>
            <a:ext cx="5040313" cy="144462"/>
            <a:chOff x="1020" y="2885"/>
            <a:chExt cx="3175" cy="91"/>
          </a:xfrm>
        </p:grpSpPr>
        <p:sp>
          <p:nvSpPr>
            <p:cNvPr id="454676" name="Rectangle 20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77" name="Rectangle 21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78" name="Rectangle 22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79" name="Rectangle 23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80" name="Rectangle 24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454681" name="Rectangle 25"/>
          <p:cNvSpPr>
            <a:spLocks noChangeArrowheads="1"/>
          </p:cNvSpPr>
          <p:nvPr/>
        </p:nvSpPr>
        <p:spPr bwMode="auto">
          <a:xfrm>
            <a:off x="1619250" y="5661025"/>
            <a:ext cx="5040313" cy="1444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619250" y="5661025"/>
            <a:ext cx="5040313" cy="144463"/>
            <a:chOff x="1020" y="2885"/>
            <a:chExt cx="3175" cy="91"/>
          </a:xfrm>
        </p:grpSpPr>
        <p:sp>
          <p:nvSpPr>
            <p:cNvPr id="454683" name="Rectangle 27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84" name="Rectangle 28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85" name="Rectangle 29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86" name="Rectangle 30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87" name="Rectangle 31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454688" name="Rectangle 32"/>
          <p:cNvSpPr>
            <a:spLocks noChangeArrowheads="1"/>
          </p:cNvSpPr>
          <p:nvPr/>
        </p:nvSpPr>
        <p:spPr bwMode="auto">
          <a:xfrm>
            <a:off x="1619250" y="6021388"/>
            <a:ext cx="5040313" cy="1444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619250" y="6021388"/>
            <a:ext cx="5040313" cy="144462"/>
            <a:chOff x="1020" y="2885"/>
            <a:chExt cx="3175" cy="91"/>
          </a:xfrm>
        </p:grpSpPr>
        <p:sp>
          <p:nvSpPr>
            <p:cNvPr id="454690" name="Rectangle 34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91" name="Rectangle 35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92" name="Rectangle 36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93" name="Rectangle 37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94" name="Rectangle 38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454695" name="Rectangle 39"/>
          <p:cNvSpPr>
            <a:spLocks noChangeArrowheads="1"/>
          </p:cNvSpPr>
          <p:nvPr/>
        </p:nvSpPr>
        <p:spPr bwMode="auto">
          <a:xfrm>
            <a:off x="1619250" y="6381750"/>
            <a:ext cx="5040313" cy="1444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619250" y="6381750"/>
            <a:ext cx="5040313" cy="144463"/>
            <a:chOff x="1020" y="2885"/>
            <a:chExt cx="3175" cy="91"/>
          </a:xfrm>
        </p:grpSpPr>
        <p:sp>
          <p:nvSpPr>
            <p:cNvPr id="454697" name="Rectangle 41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98" name="Rectangle 42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699" name="Rectangle 43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00" name="Rectangle 44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01" name="Rectangle 45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2627313" y="4581525"/>
            <a:ext cx="4032250" cy="503238"/>
            <a:chOff x="1655" y="2886"/>
            <a:chExt cx="2540" cy="317"/>
          </a:xfrm>
        </p:grpSpPr>
        <p:sp>
          <p:nvSpPr>
            <p:cNvPr id="454722" name="Rectangle 66"/>
            <p:cNvSpPr>
              <a:spLocks noChangeArrowheads="1"/>
            </p:cNvSpPr>
            <p:nvPr/>
          </p:nvSpPr>
          <p:spPr bwMode="auto">
            <a:xfrm>
              <a:off x="3560" y="3112"/>
              <a:ext cx="635" cy="91"/>
            </a:xfrm>
            <a:prstGeom prst="rect">
              <a:avLst/>
            </a:prstGeom>
            <a:solidFill>
              <a:srgbClr val="00FF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23" name="Rectangle 67"/>
            <p:cNvSpPr>
              <a:spLocks noChangeArrowheads="1"/>
            </p:cNvSpPr>
            <p:nvPr/>
          </p:nvSpPr>
          <p:spPr bwMode="auto">
            <a:xfrm>
              <a:off x="2925" y="3112"/>
              <a:ext cx="635" cy="91"/>
            </a:xfrm>
            <a:prstGeom prst="rect">
              <a:avLst/>
            </a:prstGeom>
            <a:solidFill>
              <a:srgbClr val="33CC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24" name="Rectangle 68"/>
            <p:cNvSpPr>
              <a:spLocks noChangeArrowheads="1"/>
            </p:cNvSpPr>
            <p:nvPr/>
          </p:nvSpPr>
          <p:spPr bwMode="auto">
            <a:xfrm>
              <a:off x="1655" y="3112"/>
              <a:ext cx="635" cy="91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25" name="Rectangle 69"/>
            <p:cNvSpPr>
              <a:spLocks noChangeArrowheads="1"/>
            </p:cNvSpPr>
            <p:nvPr/>
          </p:nvSpPr>
          <p:spPr bwMode="auto">
            <a:xfrm>
              <a:off x="3560" y="2886"/>
              <a:ext cx="635" cy="91"/>
            </a:xfrm>
            <a:prstGeom prst="rect">
              <a:avLst/>
            </a:prstGeom>
            <a:solidFill>
              <a:srgbClr val="00FF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26" name="Rectangle 70"/>
            <p:cNvSpPr>
              <a:spLocks noChangeArrowheads="1"/>
            </p:cNvSpPr>
            <p:nvPr/>
          </p:nvSpPr>
          <p:spPr bwMode="auto">
            <a:xfrm>
              <a:off x="2925" y="2886"/>
              <a:ext cx="635" cy="91"/>
            </a:xfrm>
            <a:prstGeom prst="rect">
              <a:avLst/>
            </a:prstGeom>
            <a:solidFill>
              <a:srgbClr val="33CCCC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27" name="Rectangle 71"/>
            <p:cNvSpPr>
              <a:spLocks noChangeArrowheads="1"/>
            </p:cNvSpPr>
            <p:nvPr/>
          </p:nvSpPr>
          <p:spPr bwMode="auto">
            <a:xfrm>
              <a:off x="1655" y="2886"/>
              <a:ext cx="635" cy="91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9" name="Group 84"/>
          <p:cNvGrpSpPr>
            <a:grpSpLocks/>
          </p:cNvGrpSpPr>
          <p:nvPr/>
        </p:nvGrpSpPr>
        <p:grpSpPr bwMode="auto">
          <a:xfrm>
            <a:off x="2627313" y="5661025"/>
            <a:ext cx="4032250" cy="504825"/>
            <a:chOff x="1655" y="3566"/>
            <a:chExt cx="2540" cy="318"/>
          </a:xfrm>
        </p:grpSpPr>
        <p:sp>
          <p:nvSpPr>
            <p:cNvPr id="454728" name="Rectangle 72"/>
            <p:cNvSpPr>
              <a:spLocks noChangeArrowheads="1"/>
            </p:cNvSpPr>
            <p:nvPr/>
          </p:nvSpPr>
          <p:spPr bwMode="auto">
            <a:xfrm>
              <a:off x="3560" y="3566"/>
              <a:ext cx="635" cy="91"/>
            </a:xfrm>
            <a:prstGeom prst="rect">
              <a:avLst/>
            </a:prstGeom>
            <a:solidFill>
              <a:srgbClr val="9933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29" name="Rectangle 73"/>
            <p:cNvSpPr>
              <a:spLocks noChangeArrowheads="1"/>
            </p:cNvSpPr>
            <p:nvPr/>
          </p:nvSpPr>
          <p:spPr bwMode="auto">
            <a:xfrm>
              <a:off x="2290" y="3566"/>
              <a:ext cx="635" cy="91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30" name="Rectangle 74"/>
            <p:cNvSpPr>
              <a:spLocks noChangeArrowheads="1"/>
            </p:cNvSpPr>
            <p:nvPr/>
          </p:nvSpPr>
          <p:spPr bwMode="auto">
            <a:xfrm>
              <a:off x="1655" y="3566"/>
              <a:ext cx="635" cy="91"/>
            </a:xfrm>
            <a:prstGeom prst="rect">
              <a:avLst/>
            </a:prstGeom>
            <a:solidFill>
              <a:srgbClr val="8080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37" name="Rectangle 81"/>
            <p:cNvSpPr>
              <a:spLocks noChangeArrowheads="1"/>
            </p:cNvSpPr>
            <p:nvPr/>
          </p:nvSpPr>
          <p:spPr bwMode="auto">
            <a:xfrm>
              <a:off x="3560" y="3793"/>
              <a:ext cx="635" cy="91"/>
            </a:xfrm>
            <a:prstGeom prst="rect">
              <a:avLst/>
            </a:prstGeom>
            <a:solidFill>
              <a:srgbClr val="9933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38" name="Rectangle 82"/>
            <p:cNvSpPr>
              <a:spLocks noChangeArrowheads="1"/>
            </p:cNvSpPr>
            <p:nvPr/>
          </p:nvSpPr>
          <p:spPr bwMode="auto">
            <a:xfrm>
              <a:off x="2290" y="3793"/>
              <a:ext cx="635" cy="91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4739" name="Rectangle 83"/>
            <p:cNvSpPr>
              <a:spLocks noChangeArrowheads="1"/>
            </p:cNvSpPr>
            <p:nvPr/>
          </p:nvSpPr>
          <p:spPr bwMode="auto">
            <a:xfrm>
              <a:off x="1655" y="3793"/>
              <a:ext cx="635" cy="91"/>
            </a:xfrm>
            <a:prstGeom prst="rect">
              <a:avLst/>
            </a:prstGeom>
            <a:solidFill>
              <a:srgbClr val="8080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9144000" cy="2163762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１．２．　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Difficulty of Enumeration</a:t>
            </a:r>
            <a:endParaRPr lang="ja-JP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74" name="Rectangle 66"/>
          <p:cNvSpPr>
            <a:spLocks noChangeArrowheads="1"/>
          </p:cNvSpPr>
          <p:nvPr/>
        </p:nvSpPr>
        <p:spPr bwMode="auto">
          <a:xfrm>
            <a:off x="1404938" y="5589588"/>
            <a:ext cx="5688012" cy="647700"/>
          </a:xfrm>
          <a:prstGeom prst="rect">
            <a:avLst/>
          </a:prstGeom>
          <a:solidFill>
            <a:srgbClr val="CCFFCC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3875" name="Rectangle 67"/>
          <p:cNvSpPr>
            <a:spLocks noChangeArrowheads="1"/>
          </p:cNvSpPr>
          <p:nvPr/>
        </p:nvSpPr>
        <p:spPr bwMode="auto">
          <a:xfrm>
            <a:off x="1258888" y="4437063"/>
            <a:ext cx="5688012" cy="108108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2700000" scaled="1"/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3873" name="Rectangle 65"/>
          <p:cNvSpPr>
            <a:spLocks noChangeArrowheads="1"/>
          </p:cNvSpPr>
          <p:nvPr/>
        </p:nvSpPr>
        <p:spPr bwMode="auto">
          <a:xfrm>
            <a:off x="1258888" y="6308725"/>
            <a:ext cx="5688012" cy="3603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2700000" scaled="1"/>
          </a:gra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Multi-classification Algorithm</a:t>
            </a:r>
            <a:endParaRPr lang="ja-JP" altLang="en-U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288131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We choose one combination of </a:t>
            </a:r>
            <a:r>
              <a:rPr lang="en-US" altLang="ja-JP" sz="2400" b="1">
                <a:solidFill>
                  <a:schemeClr val="accent2"/>
                </a:solidFill>
              </a:rPr>
              <a:t>k-d </a:t>
            </a:r>
            <a:r>
              <a:rPr lang="en-US" altLang="ja-JP" sz="2400"/>
              <a:t>blocks,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and, classify the strings to groups having the same blocks</a:t>
            </a:r>
          </a:p>
          <a:p>
            <a:pPr algn="l">
              <a:lnSpc>
                <a:spcPct val="90000"/>
              </a:lnSpc>
            </a:pPr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Then, pairwise comparison in each group</a:t>
            </a:r>
          </a:p>
          <a:p>
            <a:pPr algn="l">
              <a:lnSpc>
                <a:spcPct val="90000"/>
              </a:lnSpc>
            </a:pP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</a:t>
            </a: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The case that the same blocks are these positions is done</a:t>
            </a:r>
          </a:p>
          <a:p>
            <a:pPr algn="l">
              <a:lnSpc>
                <a:spcPct val="90000"/>
              </a:lnSpc>
            </a:pPr>
            <a:endParaRPr lang="ja-JP" altLang="en-US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We do this for all combinations of  </a:t>
            </a:r>
            <a:r>
              <a:rPr lang="en-US" altLang="ja-JP" sz="2400" b="1">
                <a:solidFill>
                  <a:schemeClr val="accent2"/>
                </a:solidFill>
              </a:rPr>
              <a:t>k-d </a:t>
            </a:r>
            <a:r>
              <a:rPr lang="en-US" altLang="ja-JP" sz="2400"/>
              <a:t>blocks, so that all similar string pairs will be surely found</a:t>
            </a:r>
          </a:p>
          <a:p>
            <a:pPr algn="l">
              <a:lnSpc>
                <a:spcPct val="90000"/>
              </a:lnSpc>
            </a:pPr>
            <a:endParaRPr lang="ja-JP" altLang="en-US" sz="2400"/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1619250" y="4579938"/>
            <a:ext cx="5040313" cy="1444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19250" y="4579938"/>
            <a:ext cx="5040313" cy="144462"/>
            <a:chOff x="1020" y="2885"/>
            <a:chExt cx="3175" cy="91"/>
          </a:xfrm>
        </p:grpSpPr>
        <p:sp>
          <p:nvSpPr>
            <p:cNvPr id="503814" name="Rectangle 6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15" name="Rectangle 7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16" name="Rectangle 8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17" name="Rectangle 9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18" name="Rectangle 10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503819" name="Rectangle 11"/>
          <p:cNvSpPr>
            <a:spLocks noChangeArrowheads="1"/>
          </p:cNvSpPr>
          <p:nvPr/>
        </p:nvSpPr>
        <p:spPr bwMode="auto">
          <a:xfrm>
            <a:off x="1619250" y="4940300"/>
            <a:ext cx="5040313" cy="1444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19250" y="4940300"/>
            <a:ext cx="5040313" cy="144463"/>
            <a:chOff x="1020" y="2885"/>
            <a:chExt cx="3175" cy="91"/>
          </a:xfrm>
        </p:grpSpPr>
        <p:sp>
          <p:nvSpPr>
            <p:cNvPr id="503821" name="Rectangle 13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22" name="Rectangle 14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23" name="Rectangle 15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24" name="Rectangle 16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25" name="Rectangle 17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503826" name="Rectangle 18"/>
          <p:cNvSpPr>
            <a:spLocks noChangeArrowheads="1"/>
          </p:cNvSpPr>
          <p:nvPr/>
        </p:nvSpPr>
        <p:spPr bwMode="auto">
          <a:xfrm>
            <a:off x="1619250" y="5300663"/>
            <a:ext cx="5040313" cy="1444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19250" y="5300663"/>
            <a:ext cx="5040313" cy="144462"/>
            <a:chOff x="1020" y="2885"/>
            <a:chExt cx="3175" cy="91"/>
          </a:xfrm>
        </p:grpSpPr>
        <p:sp>
          <p:nvSpPr>
            <p:cNvPr id="503828" name="Rectangle 20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29" name="Rectangle 21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30" name="Rectangle 22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31" name="Rectangle 23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32" name="Rectangle 24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503833" name="Rectangle 25"/>
          <p:cNvSpPr>
            <a:spLocks noChangeArrowheads="1"/>
          </p:cNvSpPr>
          <p:nvPr/>
        </p:nvSpPr>
        <p:spPr bwMode="auto">
          <a:xfrm>
            <a:off x="1619250" y="5661025"/>
            <a:ext cx="5040313" cy="1444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619250" y="5661025"/>
            <a:ext cx="5040313" cy="144463"/>
            <a:chOff x="1020" y="2885"/>
            <a:chExt cx="3175" cy="91"/>
          </a:xfrm>
        </p:grpSpPr>
        <p:sp>
          <p:nvSpPr>
            <p:cNvPr id="503835" name="Rectangle 27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36" name="Rectangle 28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37" name="Rectangle 29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38" name="Rectangle 30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39" name="Rectangle 31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503840" name="Rectangle 32"/>
          <p:cNvSpPr>
            <a:spLocks noChangeArrowheads="1"/>
          </p:cNvSpPr>
          <p:nvPr/>
        </p:nvSpPr>
        <p:spPr bwMode="auto">
          <a:xfrm>
            <a:off x="1619250" y="6021388"/>
            <a:ext cx="5040313" cy="1444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619250" y="6021388"/>
            <a:ext cx="5040313" cy="144462"/>
            <a:chOff x="1020" y="2885"/>
            <a:chExt cx="3175" cy="91"/>
          </a:xfrm>
        </p:grpSpPr>
        <p:sp>
          <p:nvSpPr>
            <p:cNvPr id="503842" name="Rectangle 34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43" name="Rectangle 35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44" name="Rectangle 36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45" name="Rectangle 37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46" name="Rectangle 38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503847" name="Rectangle 39"/>
          <p:cNvSpPr>
            <a:spLocks noChangeArrowheads="1"/>
          </p:cNvSpPr>
          <p:nvPr/>
        </p:nvSpPr>
        <p:spPr bwMode="auto">
          <a:xfrm>
            <a:off x="1619250" y="6381750"/>
            <a:ext cx="5040313" cy="1444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619250" y="6381750"/>
            <a:ext cx="5040313" cy="144463"/>
            <a:chOff x="1020" y="2885"/>
            <a:chExt cx="3175" cy="91"/>
          </a:xfrm>
        </p:grpSpPr>
        <p:sp>
          <p:nvSpPr>
            <p:cNvPr id="503849" name="Rectangle 41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50" name="Rectangle 42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51" name="Rectangle 43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52" name="Rectangle 44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53" name="Rectangle 45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2627313" y="4581525"/>
            <a:ext cx="4032250" cy="1943100"/>
            <a:chOff x="4377" y="3096"/>
            <a:chExt cx="2540" cy="1224"/>
          </a:xfrm>
        </p:grpSpPr>
        <p:sp>
          <p:nvSpPr>
            <p:cNvPr id="503855" name="Rectangle 47"/>
            <p:cNvSpPr>
              <a:spLocks noChangeArrowheads="1"/>
            </p:cNvSpPr>
            <p:nvPr/>
          </p:nvSpPr>
          <p:spPr bwMode="auto">
            <a:xfrm>
              <a:off x="6282" y="3322"/>
              <a:ext cx="635" cy="91"/>
            </a:xfrm>
            <a:prstGeom prst="rect">
              <a:avLst/>
            </a:prstGeom>
            <a:solidFill>
              <a:srgbClr val="00FF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56" name="Rectangle 48"/>
            <p:cNvSpPr>
              <a:spLocks noChangeArrowheads="1"/>
            </p:cNvSpPr>
            <p:nvPr/>
          </p:nvSpPr>
          <p:spPr bwMode="auto">
            <a:xfrm>
              <a:off x="5647" y="3322"/>
              <a:ext cx="635" cy="91"/>
            </a:xfrm>
            <a:prstGeom prst="rect">
              <a:avLst/>
            </a:prstGeom>
            <a:solidFill>
              <a:srgbClr val="33CC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57" name="Rectangle 49"/>
            <p:cNvSpPr>
              <a:spLocks noChangeArrowheads="1"/>
            </p:cNvSpPr>
            <p:nvPr/>
          </p:nvSpPr>
          <p:spPr bwMode="auto">
            <a:xfrm>
              <a:off x="4377" y="3322"/>
              <a:ext cx="635" cy="91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58" name="Rectangle 50"/>
            <p:cNvSpPr>
              <a:spLocks noChangeArrowheads="1"/>
            </p:cNvSpPr>
            <p:nvPr/>
          </p:nvSpPr>
          <p:spPr bwMode="auto">
            <a:xfrm>
              <a:off x="6282" y="3096"/>
              <a:ext cx="635" cy="91"/>
            </a:xfrm>
            <a:prstGeom prst="rect">
              <a:avLst/>
            </a:prstGeom>
            <a:solidFill>
              <a:srgbClr val="00FF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59" name="Rectangle 51"/>
            <p:cNvSpPr>
              <a:spLocks noChangeArrowheads="1"/>
            </p:cNvSpPr>
            <p:nvPr/>
          </p:nvSpPr>
          <p:spPr bwMode="auto">
            <a:xfrm>
              <a:off x="5647" y="3096"/>
              <a:ext cx="635" cy="91"/>
            </a:xfrm>
            <a:prstGeom prst="rect">
              <a:avLst/>
            </a:prstGeom>
            <a:solidFill>
              <a:srgbClr val="33CCCC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60" name="Rectangle 52"/>
            <p:cNvSpPr>
              <a:spLocks noChangeArrowheads="1"/>
            </p:cNvSpPr>
            <p:nvPr/>
          </p:nvSpPr>
          <p:spPr bwMode="auto">
            <a:xfrm>
              <a:off x="4377" y="3096"/>
              <a:ext cx="635" cy="91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61" name="Rectangle 53"/>
            <p:cNvSpPr>
              <a:spLocks noChangeArrowheads="1"/>
            </p:cNvSpPr>
            <p:nvPr/>
          </p:nvSpPr>
          <p:spPr bwMode="auto">
            <a:xfrm>
              <a:off x="6282" y="3776"/>
              <a:ext cx="635" cy="91"/>
            </a:xfrm>
            <a:prstGeom prst="rect">
              <a:avLst/>
            </a:prstGeom>
            <a:solidFill>
              <a:srgbClr val="9933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62" name="Rectangle 54"/>
            <p:cNvSpPr>
              <a:spLocks noChangeArrowheads="1"/>
            </p:cNvSpPr>
            <p:nvPr/>
          </p:nvSpPr>
          <p:spPr bwMode="auto">
            <a:xfrm>
              <a:off x="5647" y="3776"/>
              <a:ext cx="635" cy="91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63" name="Rectangle 55"/>
            <p:cNvSpPr>
              <a:spLocks noChangeArrowheads="1"/>
            </p:cNvSpPr>
            <p:nvPr/>
          </p:nvSpPr>
          <p:spPr bwMode="auto">
            <a:xfrm>
              <a:off x="4377" y="3776"/>
              <a:ext cx="635" cy="91"/>
            </a:xfrm>
            <a:prstGeom prst="rect">
              <a:avLst/>
            </a:prstGeom>
            <a:solidFill>
              <a:srgbClr val="8080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64" name="Rectangle 56"/>
            <p:cNvSpPr>
              <a:spLocks noChangeArrowheads="1"/>
            </p:cNvSpPr>
            <p:nvPr/>
          </p:nvSpPr>
          <p:spPr bwMode="auto">
            <a:xfrm>
              <a:off x="6282" y="3550"/>
              <a:ext cx="635" cy="91"/>
            </a:xfrm>
            <a:prstGeom prst="rect">
              <a:avLst/>
            </a:prstGeom>
            <a:solidFill>
              <a:srgbClr val="00FF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65" name="Rectangle 57"/>
            <p:cNvSpPr>
              <a:spLocks noChangeArrowheads="1"/>
            </p:cNvSpPr>
            <p:nvPr/>
          </p:nvSpPr>
          <p:spPr bwMode="auto">
            <a:xfrm>
              <a:off x="5647" y="3550"/>
              <a:ext cx="635" cy="91"/>
            </a:xfrm>
            <a:prstGeom prst="rect">
              <a:avLst/>
            </a:prstGeom>
            <a:solidFill>
              <a:srgbClr val="33CCCC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66" name="Rectangle 58"/>
            <p:cNvSpPr>
              <a:spLocks noChangeArrowheads="1"/>
            </p:cNvSpPr>
            <p:nvPr/>
          </p:nvSpPr>
          <p:spPr bwMode="auto">
            <a:xfrm>
              <a:off x="4377" y="3550"/>
              <a:ext cx="635" cy="91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67" name="Rectangle 59"/>
            <p:cNvSpPr>
              <a:spLocks noChangeArrowheads="1"/>
            </p:cNvSpPr>
            <p:nvPr/>
          </p:nvSpPr>
          <p:spPr bwMode="auto">
            <a:xfrm>
              <a:off x="6282" y="4229"/>
              <a:ext cx="635" cy="91"/>
            </a:xfrm>
            <a:prstGeom prst="rect">
              <a:avLst/>
            </a:prstGeom>
            <a:solidFill>
              <a:srgbClr val="0080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68" name="Rectangle 60"/>
            <p:cNvSpPr>
              <a:spLocks noChangeArrowheads="1"/>
            </p:cNvSpPr>
            <p:nvPr/>
          </p:nvSpPr>
          <p:spPr bwMode="auto">
            <a:xfrm>
              <a:off x="5647" y="4229"/>
              <a:ext cx="635" cy="91"/>
            </a:xfrm>
            <a:prstGeom prst="rect">
              <a:avLst/>
            </a:prstGeom>
            <a:solidFill>
              <a:srgbClr val="FF66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69" name="Rectangle 61"/>
            <p:cNvSpPr>
              <a:spLocks noChangeArrowheads="1"/>
            </p:cNvSpPr>
            <p:nvPr/>
          </p:nvSpPr>
          <p:spPr bwMode="auto">
            <a:xfrm>
              <a:off x="4377" y="4229"/>
              <a:ext cx="635" cy="91"/>
            </a:xfrm>
            <a:prstGeom prst="rect">
              <a:avLst/>
            </a:prstGeom>
            <a:solidFill>
              <a:srgbClr val="FF0000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70" name="Rectangle 62"/>
            <p:cNvSpPr>
              <a:spLocks noChangeArrowheads="1"/>
            </p:cNvSpPr>
            <p:nvPr/>
          </p:nvSpPr>
          <p:spPr bwMode="auto">
            <a:xfrm>
              <a:off x="6282" y="4003"/>
              <a:ext cx="635" cy="91"/>
            </a:xfrm>
            <a:prstGeom prst="rect">
              <a:avLst/>
            </a:prstGeom>
            <a:solidFill>
              <a:srgbClr val="9933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71" name="Rectangle 63"/>
            <p:cNvSpPr>
              <a:spLocks noChangeArrowheads="1"/>
            </p:cNvSpPr>
            <p:nvPr/>
          </p:nvSpPr>
          <p:spPr bwMode="auto">
            <a:xfrm>
              <a:off x="5647" y="4003"/>
              <a:ext cx="635" cy="91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503872" name="Rectangle 64"/>
            <p:cNvSpPr>
              <a:spLocks noChangeArrowheads="1"/>
            </p:cNvSpPr>
            <p:nvPr/>
          </p:nvSpPr>
          <p:spPr bwMode="auto">
            <a:xfrm>
              <a:off x="4377" y="4003"/>
              <a:ext cx="635" cy="91"/>
            </a:xfrm>
            <a:prstGeom prst="rect">
              <a:avLst/>
            </a:prstGeom>
            <a:solidFill>
              <a:srgbClr val="808000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74" grpId="0" animBg="1"/>
      <p:bldP spid="503875" grpId="0" animBg="1"/>
      <p:bldP spid="50387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Example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052513"/>
            <a:ext cx="7777163" cy="936625"/>
          </a:xfrm>
        </p:spPr>
        <p:txBody>
          <a:bodyPr/>
          <a:lstStyle/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Find all pairs of Hamming distance at most 1, from ABC</a:t>
            </a:r>
            <a:r>
              <a:rPr lang="ja-JP" altLang="en-US" sz="2400"/>
              <a:t>、</a:t>
            </a:r>
            <a:r>
              <a:rPr lang="en-US" altLang="ja-JP" sz="2400"/>
              <a:t>ABD</a:t>
            </a:r>
            <a:r>
              <a:rPr lang="ja-JP" altLang="en-US" sz="2400"/>
              <a:t>、</a:t>
            </a:r>
            <a:r>
              <a:rPr lang="en-US" altLang="ja-JP" sz="2400"/>
              <a:t>ACC</a:t>
            </a:r>
            <a:r>
              <a:rPr lang="ja-JP" altLang="en-US" sz="2400"/>
              <a:t>、</a:t>
            </a:r>
            <a:r>
              <a:rPr lang="en-US" altLang="ja-JP" sz="2400"/>
              <a:t>EFG</a:t>
            </a:r>
            <a:r>
              <a:rPr lang="ja-JP" altLang="en-US" sz="2400"/>
              <a:t>、</a:t>
            </a:r>
            <a:r>
              <a:rPr lang="en-US" altLang="ja-JP" sz="2400"/>
              <a:t>FFG</a:t>
            </a:r>
            <a:r>
              <a:rPr lang="ja-JP" altLang="en-US" sz="2400"/>
              <a:t>、</a:t>
            </a:r>
            <a:r>
              <a:rPr lang="en-US" altLang="ja-JP" sz="2400"/>
              <a:t>AFG</a:t>
            </a:r>
            <a:r>
              <a:rPr lang="ja-JP" altLang="en-US" sz="2400"/>
              <a:t>、</a:t>
            </a:r>
            <a:r>
              <a:rPr lang="en-US" altLang="ja-JP" sz="2400"/>
              <a:t>GAB</a:t>
            </a:r>
            <a:endParaRPr lang="ja-JP" altLang="en-US" sz="2400"/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2700338" y="2924175"/>
            <a:ext cx="1076325" cy="26670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18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 BCDE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 BDDE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 DCDE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 DEFG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 DEFF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 DEGG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 AGAB</a:t>
            </a:r>
            <a:r>
              <a:rPr lang="ja-JP" altLang="en-US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　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250825" y="2924175"/>
            <a:ext cx="1008063" cy="26670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18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ABCDE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ABDDE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ADCDE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CDEFG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CDEFF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CDEGG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AAGAB</a:t>
            </a:r>
            <a:endParaRPr lang="ja-JP" altLang="en-US" b="1">
              <a:solidFill>
                <a:schemeClr val="tx1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456710" name="Rectangle 6"/>
          <p:cNvSpPr>
            <a:spLocks noChangeArrowheads="1"/>
          </p:cNvSpPr>
          <p:nvPr/>
        </p:nvSpPr>
        <p:spPr bwMode="auto">
          <a:xfrm>
            <a:off x="3055938" y="2565400"/>
            <a:ext cx="795337" cy="3455988"/>
          </a:xfrm>
          <a:prstGeom prst="rect">
            <a:avLst/>
          </a:prstGeom>
          <a:solidFill>
            <a:srgbClr val="FF0000">
              <a:alpha val="10001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4905375" y="2925763"/>
            <a:ext cx="1193800" cy="26670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18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 BC 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 BD 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 DC 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 DE FG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 DE FF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 DE GG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 AG AB</a:t>
            </a:r>
            <a:endParaRPr lang="ja-JP" altLang="en-US" b="1">
              <a:solidFill>
                <a:schemeClr val="tx1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456713" name="Rectangle 9"/>
          <p:cNvSpPr>
            <a:spLocks noChangeArrowheads="1"/>
          </p:cNvSpPr>
          <p:nvPr/>
        </p:nvSpPr>
        <p:spPr bwMode="auto">
          <a:xfrm>
            <a:off x="5724525" y="2565400"/>
            <a:ext cx="431800" cy="3455988"/>
          </a:xfrm>
          <a:prstGeom prst="rect">
            <a:avLst/>
          </a:prstGeom>
          <a:solidFill>
            <a:srgbClr val="FF0000">
              <a:alpha val="10001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6714" name="Rectangle 10"/>
          <p:cNvSpPr>
            <a:spLocks noChangeArrowheads="1"/>
          </p:cNvSpPr>
          <p:nvPr/>
        </p:nvSpPr>
        <p:spPr bwMode="auto">
          <a:xfrm>
            <a:off x="4718050" y="2925763"/>
            <a:ext cx="1727200" cy="1150937"/>
          </a:xfrm>
          <a:prstGeom prst="rect">
            <a:avLst/>
          </a:prstGeom>
          <a:solidFill>
            <a:srgbClr val="0000FF">
              <a:alpha val="10001"/>
            </a:srgbClr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6715" name="Rectangle 11"/>
          <p:cNvSpPr>
            <a:spLocks noChangeArrowheads="1"/>
          </p:cNvSpPr>
          <p:nvPr/>
        </p:nvSpPr>
        <p:spPr bwMode="auto">
          <a:xfrm>
            <a:off x="4932363" y="2565400"/>
            <a:ext cx="287337" cy="3455988"/>
          </a:xfrm>
          <a:prstGeom prst="rect">
            <a:avLst/>
          </a:prstGeom>
          <a:solidFill>
            <a:srgbClr val="FF0000">
              <a:alpha val="10001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6716" name="Text Box 12"/>
          <p:cNvSpPr txBox="1">
            <a:spLocks noChangeArrowheads="1"/>
          </p:cNvSpPr>
          <p:nvPr/>
        </p:nvSpPr>
        <p:spPr bwMode="auto">
          <a:xfrm>
            <a:off x="7092950" y="2997200"/>
            <a:ext cx="1079500" cy="26670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18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ABC 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ABD 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ADC DE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CDE FG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CDE FF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CDE GG</a:t>
            </a:r>
          </a:p>
          <a:p>
            <a:pPr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latin typeface="HGｺﾞｼｯｸM" pitchFamily="49" charset="-128"/>
                <a:ea typeface="HGｺﾞｼｯｸM" pitchFamily="49" charset="-128"/>
              </a:rPr>
              <a:t>AAG AB</a:t>
            </a:r>
            <a:endParaRPr lang="ja-JP" altLang="en-US" b="1">
              <a:solidFill>
                <a:schemeClr val="tx1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456717" name="Rectangle 13"/>
          <p:cNvSpPr>
            <a:spLocks noChangeArrowheads="1"/>
          </p:cNvSpPr>
          <p:nvPr/>
        </p:nvSpPr>
        <p:spPr bwMode="auto">
          <a:xfrm>
            <a:off x="7019925" y="2565400"/>
            <a:ext cx="720725" cy="3455988"/>
          </a:xfrm>
          <a:prstGeom prst="rect">
            <a:avLst/>
          </a:prstGeom>
          <a:solidFill>
            <a:srgbClr val="FF0000">
              <a:alpha val="10001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6719" name="Rectangle 15"/>
          <p:cNvSpPr>
            <a:spLocks noChangeArrowheads="1"/>
          </p:cNvSpPr>
          <p:nvPr/>
        </p:nvSpPr>
        <p:spPr bwMode="auto">
          <a:xfrm>
            <a:off x="6731000" y="4149725"/>
            <a:ext cx="1727200" cy="1150938"/>
          </a:xfrm>
          <a:prstGeom prst="rect">
            <a:avLst/>
          </a:prstGeom>
          <a:solidFill>
            <a:srgbClr val="0000FF">
              <a:alpha val="10001"/>
            </a:srgbClr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/>
      <p:bldP spid="456710" grpId="0" animBg="1"/>
      <p:bldP spid="456712" grpId="0" animBg="1"/>
      <p:bldP spid="456713" grpId="0" animBg="1"/>
      <p:bldP spid="456714" grpId="0" animBg="1"/>
      <p:bldP spid="456715" grpId="0" animBg="1"/>
      <p:bldP spid="456716" grpId="0" animBg="1"/>
      <p:bldP spid="456717" grpId="0" animBg="1"/>
      <p:bldP spid="456719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Avoiding Duplications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052513"/>
            <a:ext cx="8064500" cy="3600450"/>
          </a:xfrm>
        </p:spPr>
        <p:txBody>
          <a:bodyPr/>
          <a:lstStyle/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If more than </a:t>
            </a:r>
            <a:r>
              <a:rPr lang="en-US" altLang="ja-JP" sz="2400" b="1">
                <a:solidFill>
                  <a:schemeClr val="accent2"/>
                </a:solidFill>
              </a:rPr>
              <a:t>k-d </a:t>
            </a:r>
            <a:r>
              <a:rPr lang="en-US" altLang="ja-JP" sz="2400"/>
              <a:t>blocks are the same, the string pair output more than once</a:t>
            </a:r>
          </a:p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 </a:t>
            </a:r>
            <a:r>
              <a:rPr lang="en-US" altLang="ja-JP" sz="2400"/>
              <a:t>avoiding duplication is necessary</a:t>
            </a:r>
            <a:endParaRPr lang="ja-JP" altLang="en-US" sz="2400"/>
          </a:p>
          <a:p>
            <a:pPr algn="l"/>
            <a:endParaRPr lang="ja-JP" altLang="en-US" sz="2400"/>
          </a:p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Define the canonical </a:t>
            </a:r>
            <a:r>
              <a:rPr lang="en-US" altLang="ja-JP" sz="2400" b="1">
                <a:solidFill>
                  <a:schemeClr val="accent2"/>
                </a:solidFill>
              </a:rPr>
              <a:t>k-d </a:t>
            </a:r>
            <a:r>
              <a:rPr lang="en-US" altLang="ja-JP" sz="2400"/>
              <a:t>blocks by the leftmost one</a:t>
            </a:r>
          </a:p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Do not output, if the string pair found has an un-considered  same block, which is left to the rightmost block of the current operating </a:t>
            </a:r>
            <a:r>
              <a:rPr lang="en-US" altLang="ja-JP" sz="2400" b="1">
                <a:solidFill>
                  <a:schemeClr val="accent2"/>
                </a:solidFill>
              </a:rPr>
              <a:t>k-d </a:t>
            </a:r>
            <a:r>
              <a:rPr lang="en-US" altLang="ja-JP" sz="2400"/>
              <a:t>blocks</a:t>
            </a: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1692275" y="5156200"/>
            <a:ext cx="5040313" cy="1444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92275" y="5156200"/>
            <a:ext cx="5040313" cy="144463"/>
            <a:chOff x="1020" y="2885"/>
            <a:chExt cx="3175" cy="91"/>
          </a:xfrm>
        </p:grpSpPr>
        <p:sp>
          <p:nvSpPr>
            <p:cNvPr id="457734" name="Rectangle 6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7735" name="Rectangle 7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7736" name="Rectangle 8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7737" name="Rectangle 9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7738" name="Rectangle 10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457739" name="Rectangle 11"/>
          <p:cNvSpPr>
            <a:spLocks noChangeArrowheads="1"/>
          </p:cNvSpPr>
          <p:nvPr/>
        </p:nvSpPr>
        <p:spPr bwMode="auto">
          <a:xfrm>
            <a:off x="1692275" y="5516563"/>
            <a:ext cx="5040313" cy="144462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92275" y="5516563"/>
            <a:ext cx="5040313" cy="144462"/>
            <a:chOff x="1020" y="2885"/>
            <a:chExt cx="3175" cy="91"/>
          </a:xfrm>
        </p:grpSpPr>
        <p:sp>
          <p:nvSpPr>
            <p:cNvPr id="457741" name="Rectangle 13"/>
            <p:cNvSpPr>
              <a:spLocks noChangeArrowheads="1"/>
            </p:cNvSpPr>
            <p:nvPr/>
          </p:nvSpPr>
          <p:spPr bwMode="auto">
            <a:xfrm>
              <a:off x="356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7742" name="Rectangle 14"/>
            <p:cNvSpPr>
              <a:spLocks noChangeArrowheads="1"/>
            </p:cNvSpPr>
            <p:nvPr/>
          </p:nvSpPr>
          <p:spPr bwMode="auto">
            <a:xfrm>
              <a:off x="292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7743" name="Rectangle 15"/>
            <p:cNvSpPr>
              <a:spLocks noChangeArrowheads="1"/>
            </p:cNvSpPr>
            <p:nvPr/>
          </p:nvSpPr>
          <p:spPr bwMode="auto">
            <a:xfrm>
              <a:off x="229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7744" name="Rectangle 16"/>
            <p:cNvSpPr>
              <a:spLocks noChangeArrowheads="1"/>
            </p:cNvSpPr>
            <p:nvPr/>
          </p:nvSpPr>
          <p:spPr bwMode="auto">
            <a:xfrm>
              <a:off x="1655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7745" name="Rectangle 17"/>
            <p:cNvSpPr>
              <a:spLocks noChangeArrowheads="1"/>
            </p:cNvSpPr>
            <p:nvPr/>
          </p:nvSpPr>
          <p:spPr bwMode="auto">
            <a:xfrm>
              <a:off x="1020" y="2885"/>
              <a:ext cx="635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457746" name="Rectangle 18"/>
          <p:cNvSpPr>
            <a:spLocks noChangeArrowheads="1"/>
          </p:cNvSpPr>
          <p:nvPr/>
        </p:nvSpPr>
        <p:spPr bwMode="auto">
          <a:xfrm>
            <a:off x="5724525" y="5516563"/>
            <a:ext cx="1008063" cy="144462"/>
          </a:xfrm>
          <a:prstGeom prst="rect">
            <a:avLst/>
          </a:prstGeom>
          <a:solidFill>
            <a:srgbClr val="00FF00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7747" name="Rectangle 19"/>
          <p:cNvSpPr>
            <a:spLocks noChangeArrowheads="1"/>
          </p:cNvSpPr>
          <p:nvPr/>
        </p:nvSpPr>
        <p:spPr bwMode="auto">
          <a:xfrm>
            <a:off x="4716463" y="5516563"/>
            <a:ext cx="1008062" cy="144462"/>
          </a:xfrm>
          <a:prstGeom prst="rect">
            <a:avLst/>
          </a:prstGeom>
          <a:solidFill>
            <a:srgbClr val="33CCCC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7748" name="Rectangle 20"/>
          <p:cNvSpPr>
            <a:spLocks noChangeArrowheads="1"/>
          </p:cNvSpPr>
          <p:nvPr/>
        </p:nvSpPr>
        <p:spPr bwMode="auto">
          <a:xfrm>
            <a:off x="2700338" y="5516563"/>
            <a:ext cx="1008062" cy="144462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7749" name="Rectangle 21"/>
          <p:cNvSpPr>
            <a:spLocks noChangeArrowheads="1"/>
          </p:cNvSpPr>
          <p:nvPr/>
        </p:nvSpPr>
        <p:spPr bwMode="auto">
          <a:xfrm>
            <a:off x="5724525" y="5157788"/>
            <a:ext cx="1008063" cy="144462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7750" name="Rectangle 22"/>
          <p:cNvSpPr>
            <a:spLocks noChangeArrowheads="1"/>
          </p:cNvSpPr>
          <p:nvPr/>
        </p:nvSpPr>
        <p:spPr bwMode="auto">
          <a:xfrm>
            <a:off x="4716463" y="5157788"/>
            <a:ext cx="1008062" cy="144462"/>
          </a:xfrm>
          <a:prstGeom prst="rect">
            <a:avLst/>
          </a:prstGeom>
          <a:solidFill>
            <a:srgbClr val="33CCCC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7751" name="Rectangle 23"/>
          <p:cNvSpPr>
            <a:spLocks noChangeArrowheads="1"/>
          </p:cNvSpPr>
          <p:nvPr/>
        </p:nvSpPr>
        <p:spPr bwMode="auto">
          <a:xfrm>
            <a:off x="2700338" y="5157788"/>
            <a:ext cx="1008062" cy="144462"/>
          </a:xfrm>
          <a:prstGeom prst="rect">
            <a:avLst/>
          </a:prstGeom>
          <a:solidFill>
            <a:srgbClr val="FFCC00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7752" name="Rectangle 24"/>
          <p:cNvSpPr>
            <a:spLocks noChangeArrowheads="1"/>
          </p:cNvSpPr>
          <p:nvPr/>
        </p:nvSpPr>
        <p:spPr bwMode="auto">
          <a:xfrm>
            <a:off x="1692275" y="5516563"/>
            <a:ext cx="1008063" cy="144462"/>
          </a:xfrm>
          <a:prstGeom prst="rect">
            <a:avLst/>
          </a:prstGeom>
          <a:solidFill>
            <a:srgbClr val="FF0000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7753" name="Rectangle 25"/>
          <p:cNvSpPr>
            <a:spLocks noChangeArrowheads="1"/>
          </p:cNvSpPr>
          <p:nvPr/>
        </p:nvSpPr>
        <p:spPr bwMode="auto">
          <a:xfrm>
            <a:off x="1692275" y="5157788"/>
            <a:ext cx="1008063" cy="144462"/>
          </a:xfrm>
          <a:prstGeom prst="rect">
            <a:avLst/>
          </a:prstGeom>
          <a:solidFill>
            <a:srgbClr val="FF0000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684213" y="5949950"/>
            <a:ext cx="7486650" cy="4762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</a:rPr>
              <a:t>Avoid duplication without using memory</a:t>
            </a:r>
            <a:endParaRPr lang="en-US" altLang="ja-JP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46" grpId="0" animBg="1"/>
      <p:bldP spid="457749" grpId="0" animBg="1"/>
      <p:bldP spid="457752" grpId="0" animBg="1"/>
      <p:bldP spid="457752" grpId="1" animBg="1"/>
      <p:bldP spid="457753" grpId="0" animBg="1"/>
      <p:bldP spid="457753" grpId="1" animBg="1"/>
      <p:bldP spid="45775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Computation Time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3600450"/>
          </a:xfrm>
        </p:spPr>
        <p:txBody>
          <a:bodyPr/>
          <a:lstStyle/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The classification is done by a radix sort, or simply bucket sort,   </a:t>
            </a:r>
          </a:p>
          <a:p>
            <a:pPr algn="l"/>
            <a:r>
              <a:rPr lang="en-US" altLang="ja-JP" sz="2400"/>
              <a:t>      in </a:t>
            </a:r>
            <a:r>
              <a:rPr lang="en-US" altLang="ja-JP" sz="2400" b="1">
                <a:solidFill>
                  <a:schemeClr val="accent2"/>
                </a:solidFill>
              </a:rPr>
              <a:t>O(l |</a:t>
            </a:r>
            <a:r>
              <a:rPr lang="en-US" altLang="ja-JP" sz="2400" b="1" i="1">
                <a:solidFill>
                  <a:schemeClr val="accent2"/>
                </a:solidFill>
              </a:rPr>
              <a:t>S</a:t>
            </a:r>
            <a:r>
              <a:rPr lang="en-US" altLang="ja-JP" sz="2400" b="1">
                <a:solidFill>
                  <a:schemeClr val="accent2"/>
                </a:solidFill>
              </a:rPr>
              <a:t>|) </a:t>
            </a:r>
            <a:r>
              <a:rPr lang="en-US" altLang="ja-JP" sz="2400"/>
              <a:t>time</a:t>
            </a:r>
          </a:p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By recursively classify the blocks one-by-one to sharing the classification of the same position of blocks, reduces to </a:t>
            </a:r>
            <a:r>
              <a:rPr lang="en-US" altLang="ja-JP" sz="2400" b="1">
                <a:solidFill>
                  <a:schemeClr val="accent2"/>
                </a:solidFill>
              </a:rPr>
              <a:t>O((l/k) |</a:t>
            </a:r>
            <a:r>
              <a:rPr lang="en-US" altLang="ja-JP" sz="2400" b="1" i="1">
                <a:solidFill>
                  <a:schemeClr val="accent2"/>
                </a:solidFill>
              </a:rPr>
              <a:t>S</a:t>
            </a:r>
            <a:r>
              <a:rPr lang="en-US" altLang="ja-JP" sz="2400" b="1">
                <a:solidFill>
                  <a:schemeClr val="accent2"/>
                </a:solidFill>
              </a:rPr>
              <a:t>|)</a:t>
            </a:r>
          </a:p>
          <a:p>
            <a:pPr algn="l"/>
            <a:endParaRPr lang="en-US" altLang="ja-JP" sz="2400"/>
          </a:p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Time for classification is </a:t>
            </a:r>
            <a:r>
              <a:rPr lang="en-US" altLang="ja-JP" sz="2400" b="1">
                <a:solidFill>
                  <a:schemeClr val="accent2"/>
                </a:solidFill>
              </a:rPr>
              <a:t>O((l/k) |</a:t>
            </a:r>
            <a:r>
              <a:rPr lang="en-US" altLang="ja-JP" sz="2400" b="1" i="1">
                <a:solidFill>
                  <a:schemeClr val="accent2"/>
                </a:solidFill>
              </a:rPr>
              <a:t>S</a:t>
            </a:r>
            <a:r>
              <a:rPr lang="en-US" altLang="ja-JP" sz="2400" b="1">
                <a:solidFill>
                  <a:schemeClr val="accent2"/>
                </a:solidFill>
              </a:rPr>
              <a:t>| </a:t>
            </a:r>
            <a:r>
              <a:rPr lang="en-US" altLang="ja-JP" sz="2400" b="1" baseline="-25000">
                <a:solidFill>
                  <a:schemeClr val="accent2"/>
                </a:solidFill>
              </a:rPr>
              <a:t>k</a:t>
            </a:r>
            <a:r>
              <a:rPr lang="en-US" altLang="ja-JP" sz="2400" b="1">
                <a:solidFill>
                  <a:schemeClr val="accent2"/>
                </a:solidFill>
              </a:rPr>
              <a:t>C</a:t>
            </a:r>
            <a:r>
              <a:rPr lang="en-US" altLang="ja-JP" sz="2400" b="1" baseline="-25000">
                <a:solidFill>
                  <a:schemeClr val="accent2"/>
                </a:solidFill>
              </a:rPr>
              <a:t>d</a:t>
            </a:r>
            <a:r>
              <a:rPr lang="en-US" altLang="ja-JP" sz="2400" b="1">
                <a:solidFill>
                  <a:schemeClr val="accent2"/>
                </a:solidFill>
              </a:rPr>
              <a:t>) </a:t>
            </a:r>
            <a:r>
              <a:rPr lang="en-US" altLang="ja-JP" sz="2400"/>
              <a:t>in total</a:t>
            </a:r>
          </a:p>
          <a:p>
            <a:pPr algn="l"/>
            <a:endParaRPr lang="ja-JP" altLang="en-US" sz="2400"/>
          </a:p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Time for pairwise comparison depends on the group size</a:t>
            </a:r>
          </a:p>
          <a:p>
            <a:pPr algn="l"/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we choose a good </a:t>
            </a:r>
            <a:r>
              <a:rPr lang="en-US" altLang="ja-JP" sz="2400" b="1">
                <a:solidFill>
                  <a:schemeClr val="accent2"/>
                </a:solidFill>
              </a:rPr>
              <a:t>k </a:t>
            </a:r>
            <a:r>
              <a:rPr lang="en-US" altLang="ja-JP" sz="2400"/>
              <a:t>before execution of the algorithm</a:t>
            </a:r>
          </a:p>
          <a:p>
            <a:pPr algn="l"/>
            <a:r>
              <a:rPr lang="en-US" altLang="ja-JP" sz="2400"/>
              <a:t> </a:t>
            </a:r>
          </a:p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When </a:t>
            </a:r>
            <a:r>
              <a:rPr lang="en-US" altLang="ja-JP" sz="2400" b="1">
                <a:solidFill>
                  <a:schemeClr val="accent2"/>
                </a:solidFill>
              </a:rPr>
              <a:t>k=l</a:t>
            </a:r>
            <a:r>
              <a:rPr lang="en-US" altLang="ja-JP" sz="2400"/>
              <a:t>, any pair in a group is similar</a:t>
            </a:r>
          </a:p>
          <a:p>
            <a:pPr algn="l"/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The time complexity is </a:t>
            </a:r>
            <a:r>
              <a:rPr lang="en-US" altLang="ja-JP" sz="2400" b="1">
                <a:solidFill>
                  <a:schemeClr val="accent2"/>
                </a:solidFill>
              </a:rPr>
              <a:t>O((|</a:t>
            </a:r>
            <a:r>
              <a:rPr lang="en-US" altLang="ja-JP" sz="2400" b="1" i="1">
                <a:solidFill>
                  <a:schemeClr val="accent2"/>
                </a:solidFill>
              </a:rPr>
              <a:t>S</a:t>
            </a:r>
            <a:r>
              <a:rPr lang="en-US" altLang="ja-JP" sz="2400" b="1">
                <a:solidFill>
                  <a:schemeClr val="accent2"/>
                </a:solidFill>
              </a:rPr>
              <a:t>| + dN) </a:t>
            </a:r>
            <a:r>
              <a:rPr lang="en-US" altLang="ja-JP" sz="2400" b="1" baseline="-25000">
                <a:solidFill>
                  <a:schemeClr val="accent2"/>
                </a:solidFill>
              </a:rPr>
              <a:t>k</a:t>
            </a:r>
            <a:r>
              <a:rPr lang="en-US" altLang="ja-JP" sz="2400" b="1">
                <a:solidFill>
                  <a:schemeClr val="accent2"/>
                </a:solidFill>
              </a:rPr>
              <a:t>C</a:t>
            </a:r>
            <a:r>
              <a:rPr lang="en-US" altLang="ja-JP" sz="2400" b="1" baseline="-25000">
                <a:solidFill>
                  <a:schemeClr val="accent2"/>
                </a:solidFill>
              </a:rPr>
              <a:t>d</a:t>
            </a:r>
            <a:r>
              <a:rPr lang="en-US" altLang="ja-JP" sz="2400" b="1">
                <a:solidFill>
                  <a:schemeClr val="accent2"/>
                </a:solidFill>
              </a:rPr>
              <a:t>) </a:t>
            </a:r>
            <a:endParaRPr lang="en-US" altLang="ja-JP" sz="2400"/>
          </a:p>
          <a:p>
            <a:pPr algn="l"/>
            <a:r>
              <a:rPr lang="en-US" altLang="ja-JP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AutoShape 2"/>
          <p:cNvSpPr>
            <a:spLocks noChangeArrowheads="1"/>
          </p:cNvSpPr>
          <p:nvPr/>
        </p:nvSpPr>
        <p:spPr bwMode="auto">
          <a:xfrm rot="16200000">
            <a:off x="5741988" y="4275137"/>
            <a:ext cx="3348038" cy="1223963"/>
          </a:xfrm>
          <a:prstGeom prst="parallelogram">
            <a:avLst>
              <a:gd name="adj" fmla="val 62534"/>
            </a:avLst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55" name="AutoShape 3"/>
          <p:cNvSpPr>
            <a:spLocks noChangeArrowheads="1"/>
          </p:cNvSpPr>
          <p:nvPr/>
        </p:nvSpPr>
        <p:spPr bwMode="auto">
          <a:xfrm rot="16023289">
            <a:off x="6732588" y="3502025"/>
            <a:ext cx="576262" cy="287338"/>
          </a:xfrm>
          <a:prstGeom prst="parallelogram">
            <a:avLst>
              <a:gd name="adj" fmla="val 73489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56" name="AutoShape 4"/>
          <p:cNvSpPr>
            <a:spLocks noChangeArrowheads="1"/>
          </p:cNvSpPr>
          <p:nvPr/>
        </p:nvSpPr>
        <p:spPr bwMode="auto">
          <a:xfrm rot="16023289">
            <a:off x="6877050" y="3789363"/>
            <a:ext cx="576263" cy="287337"/>
          </a:xfrm>
          <a:prstGeom prst="parallelogram">
            <a:avLst>
              <a:gd name="adj" fmla="val 73490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57" name="AutoShape 5"/>
          <p:cNvSpPr>
            <a:spLocks noChangeArrowheads="1"/>
          </p:cNvSpPr>
          <p:nvPr/>
        </p:nvSpPr>
        <p:spPr bwMode="auto">
          <a:xfrm rot="16023289">
            <a:off x="6732587" y="4005263"/>
            <a:ext cx="576263" cy="287338"/>
          </a:xfrm>
          <a:prstGeom prst="parallelogram">
            <a:avLst>
              <a:gd name="adj" fmla="val 73489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58" name="AutoShape 6"/>
          <p:cNvSpPr>
            <a:spLocks noChangeArrowheads="1"/>
          </p:cNvSpPr>
          <p:nvPr/>
        </p:nvSpPr>
        <p:spPr bwMode="auto">
          <a:xfrm rot="16023289">
            <a:off x="7307262" y="4005263"/>
            <a:ext cx="576263" cy="287338"/>
          </a:xfrm>
          <a:prstGeom prst="parallelogram">
            <a:avLst>
              <a:gd name="adj" fmla="val 73489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59" name="AutoShape 7"/>
          <p:cNvSpPr>
            <a:spLocks noChangeArrowheads="1"/>
          </p:cNvSpPr>
          <p:nvPr/>
        </p:nvSpPr>
        <p:spPr bwMode="auto">
          <a:xfrm rot="16023289">
            <a:off x="7451726" y="4797425"/>
            <a:ext cx="576262" cy="287337"/>
          </a:xfrm>
          <a:prstGeom prst="parallelogram">
            <a:avLst>
              <a:gd name="adj" fmla="val 73490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60" name="AutoShape 8"/>
          <p:cNvSpPr>
            <a:spLocks noChangeArrowheads="1"/>
          </p:cNvSpPr>
          <p:nvPr/>
        </p:nvSpPr>
        <p:spPr bwMode="auto">
          <a:xfrm rot="16023289">
            <a:off x="6875462" y="4725988"/>
            <a:ext cx="576263" cy="287338"/>
          </a:xfrm>
          <a:prstGeom prst="parallelogram">
            <a:avLst>
              <a:gd name="adj" fmla="val 73489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61" name="AutoShape 9"/>
          <p:cNvSpPr>
            <a:spLocks noChangeArrowheads="1"/>
          </p:cNvSpPr>
          <p:nvPr/>
        </p:nvSpPr>
        <p:spPr bwMode="auto">
          <a:xfrm rot="16023289">
            <a:off x="7164387" y="5084763"/>
            <a:ext cx="576263" cy="287338"/>
          </a:xfrm>
          <a:prstGeom prst="parallelogram">
            <a:avLst>
              <a:gd name="adj" fmla="val 73489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62" name="AutoShape 10"/>
          <p:cNvSpPr>
            <a:spLocks noChangeArrowheads="1"/>
          </p:cNvSpPr>
          <p:nvPr/>
        </p:nvSpPr>
        <p:spPr bwMode="auto">
          <a:xfrm rot="16023289">
            <a:off x="7524750" y="6021388"/>
            <a:ext cx="576263" cy="287337"/>
          </a:xfrm>
          <a:prstGeom prst="parallelogram">
            <a:avLst>
              <a:gd name="adj" fmla="val 73490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63" name="AutoShape 11"/>
          <p:cNvSpPr>
            <a:spLocks noChangeArrowheads="1"/>
          </p:cNvSpPr>
          <p:nvPr/>
        </p:nvSpPr>
        <p:spPr bwMode="auto">
          <a:xfrm rot="16023289">
            <a:off x="7307262" y="5878513"/>
            <a:ext cx="576263" cy="287338"/>
          </a:xfrm>
          <a:prstGeom prst="parallelogram">
            <a:avLst>
              <a:gd name="adj" fmla="val 73489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64" name="AutoShape 12"/>
          <p:cNvSpPr>
            <a:spLocks noChangeArrowheads="1"/>
          </p:cNvSpPr>
          <p:nvPr/>
        </p:nvSpPr>
        <p:spPr bwMode="auto">
          <a:xfrm rot="16023289">
            <a:off x="6875463" y="5518150"/>
            <a:ext cx="576262" cy="287338"/>
          </a:xfrm>
          <a:prstGeom prst="parallelogram">
            <a:avLst>
              <a:gd name="adj" fmla="val 73489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65" name="AutoShape 13"/>
          <p:cNvSpPr>
            <a:spLocks noChangeArrowheads="1"/>
          </p:cNvSpPr>
          <p:nvPr/>
        </p:nvSpPr>
        <p:spPr bwMode="auto">
          <a:xfrm rot="16023289">
            <a:off x="6732588" y="5445125"/>
            <a:ext cx="576262" cy="287338"/>
          </a:xfrm>
          <a:prstGeom prst="parallelogram">
            <a:avLst>
              <a:gd name="adj" fmla="val 73489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58766" name="AutoShape 14"/>
          <p:cNvSpPr>
            <a:spLocks noChangeArrowheads="1"/>
          </p:cNvSpPr>
          <p:nvPr/>
        </p:nvSpPr>
        <p:spPr bwMode="auto">
          <a:xfrm rot="16023289">
            <a:off x="7524751" y="5445125"/>
            <a:ext cx="576262" cy="287337"/>
          </a:xfrm>
          <a:prstGeom prst="parallelogram">
            <a:avLst>
              <a:gd name="adj" fmla="val 73490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73875" y="3429000"/>
            <a:ext cx="1082675" cy="2808288"/>
            <a:chOff x="4330" y="2160"/>
            <a:chExt cx="682" cy="1769"/>
          </a:xfrm>
        </p:grpSpPr>
        <p:sp>
          <p:nvSpPr>
            <p:cNvPr id="458768" name="Oval 16"/>
            <p:cNvSpPr>
              <a:spLocks noChangeArrowheads="1"/>
            </p:cNvSpPr>
            <p:nvPr/>
          </p:nvSpPr>
          <p:spPr bwMode="auto">
            <a:xfrm>
              <a:off x="4376" y="2614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69" name="Oval 17"/>
            <p:cNvSpPr>
              <a:spLocks noChangeArrowheads="1"/>
            </p:cNvSpPr>
            <p:nvPr/>
          </p:nvSpPr>
          <p:spPr bwMode="auto">
            <a:xfrm>
              <a:off x="4376" y="2523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70" name="Oval 18"/>
            <p:cNvSpPr>
              <a:spLocks noChangeArrowheads="1"/>
            </p:cNvSpPr>
            <p:nvPr/>
          </p:nvSpPr>
          <p:spPr bwMode="auto">
            <a:xfrm>
              <a:off x="4422" y="2569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71" name="Oval 19"/>
            <p:cNvSpPr>
              <a:spLocks noChangeArrowheads="1"/>
            </p:cNvSpPr>
            <p:nvPr/>
          </p:nvSpPr>
          <p:spPr bwMode="auto">
            <a:xfrm>
              <a:off x="4467" y="2478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72" name="Oval 20"/>
            <p:cNvSpPr>
              <a:spLocks noChangeArrowheads="1"/>
            </p:cNvSpPr>
            <p:nvPr/>
          </p:nvSpPr>
          <p:spPr bwMode="auto">
            <a:xfrm>
              <a:off x="4376" y="2341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73" name="Oval 21"/>
            <p:cNvSpPr>
              <a:spLocks noChangeArrowheads="1"/>
            </p:cNvSpPr>
            <p:nvPr/>
          </p:nvSpPr>
          <p:spPr bwMode="auto">
            <a:xfrm>
              <a:off x="4330" y="2160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74" name="Oval 22"/>
            <p:cNvSpPr>
              <a:spLocks noChangeArrowheads="1"/>
            </p:cNvSpPr>
            <p:nvPr/>
          </p:nvSpPr>
          <p:spPr bwMode="auto">
            <a:xfrm>
              <a:off x="4784" y="2523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75" name="Oval 23"/>
            <p:cNvSpPr>
              <a:spLocks noChangeArrowheads="1"/>
            </p:cNvSpPr>
            <p:nvPr/>
          </p:nvSpPr>
          <p:spPr bwMode="auto">
            <a:xfrm>
              <a:off x="4830" y="2614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76" name="Oval 24"/>
            <p:cNvSpPr>
              <a:spLocks noChangeArrowheads="1"/>
            </p:cNvSpPr>
            <p:nvPr/>
          </p:nvSpPr>
          <p:spPr bwMode="auto">
            <a:xfrm>
              <a:off x="4785" y="2704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77" name="Oval 25"/>
            <p:cNvSpPr>
              <a:spLocks noChangeArrowheads="1"/>
            </p:cNvSpPr>
            <p:nvPr/>
          </p:nvSpPr>
          <p:spPr bwMode="auto">
            <a:xfrm>
              <a:off x="4603" y="3294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78" name="Oval 26"/>
            <p:cNvSpPr>
              <a:spLocks noChangeArrowheads="1"/>
            </p:cNvSpPr>
            <p:nvPr/>
          </p:nvSpPr>
          <p:spPr bwMode="auto">
            <a:xfrm>
              <a:off x="4649" y="3203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79" name="Oval 27"/>
            <p:cNvSpPr>
              <a:spLocks noChangeArrowheads="1"/>
            </p:cNvSpPr>
            <p:nvPr/>
          </p:nvSpPr>
          <p:spPr bwMode="auto">
            <a:xfrm>
              <a:off x="4694" y="3339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80" name="Oval 28"/>
            <p:cNvSpPr>
              <a:spLocks noChangeArrowheads="1"/>
            </p:cNvSpPr>
            <p:nvPr/>
          </p:nvSpPr>
          <p:spPr bwMode="auto">
            <a:xfrm>
              <a:off x="4694" y="2568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81" name="Oval 29"/>
            <p:cNvSpPr>
              <a:spLocks noChangeArrowheads="1"/>
            </p:cNvSpPr>
            <p:nvPr/>
          </p:nvSpPr>
          <p:spPr bwMode="auto">
            <a:xfrm>
              <a:off x="4830" y="3475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82" name="Oval 30"/>
            <p:cNvSpPr>
              <a:spLocks noChangeArrowheads="1"/>
            </p:cNvSpPr>
            <p:nvPr/>
          </p:nvSpPr>
          <p:spPr bwMode="auto">
            <a:xfrm>
              <a:off x="4966" y="3611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83" name="Oval 31"/>
            <p:cNvSpPr>
              <a:spLocks noChangeArrowheads="1"/>
            </p:cNvSpPr>
            <p:nvPr/>
          </p:nvSpPr>
          <p:spPr bwMode="auto">
            <a:xfrm>
              <a:off x="4875" y="3067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84" name="Oval 32"/>
            <p:cNvSpPr>
              <a:spLocks noChangeArrowheads="1"/>
            </p:cNvSpPr>
            <p:nvPr/>
          </p:nvSpPr>
          <p:spPr bwMode="auto">
            <a:xfrm>
              <a:off x="4512" y="2976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85" name="Oval 33"/>
            <p:cNvSpPr>
              <a:spLocks noChangeArrowheads="1"/>
            </p:cNvSpPr>
            <p:nvPr/>
          </p:nvSpPr>
          <p:spPr bwMode="auto">
            <a:xfrm>
              <a:off x="4467" y="3113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86" name="Oval 34"/>
            <p:cNvSpPr>
              <a:spLocks noChangeArrowheads="1"/>
            </p:cNvSpPr>
            <p:nvPr/>
          </p:nvSpPr>
          <p:spPr bwMode="auto">
            <a:xfrm>
              <a:off x="4467" y="3612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87" name="Oval 35"/>
            <p:cNvSpPr>
              <a:spLocks noChangeArrowheads="1"/>
            </p:cNvSpPr>
            <p:nvPr/>
          </p:nvSpPr>
          <p:spPr bwMode="auto">
            <a:xfrm>
              <a:off x="4512" y="3475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88" name="Oval 36"/>
            <p:cNvSpPr>
              <a:spLocks noChangeArrowheads="1"/>
            </p:cNvSpPr>
            <p:nvPr/>
          </p:nvSpPr>
          <p:spPr bwMode="auto">
            <a:xfrm>
              <a:off x="4376" y="3521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89" name="Oval 37"/>
            <p:cNvSpPr>
              <a:spLocks noChangeArrowheads="1"/>
            </p:cNvSpPr>
            <p:nvPr/>
          </p:nvSpPr>
          <p:spPr bwMode="auto">
            <a:xfrm>
              <a:off x="4422" y="3430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90" name="Oval 38"/>
            <p:cNvSpPr>
              <a:spLocks noChangeArrowheads="1"/>
            </p:cNvSpPr>
            <p:nvPr/>
          </p:nvSpPr>
          <p:spPr bwMode="auto">
            <a:xfrm>
              <a:off x="4739" y="3793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91" name="Oval 39"/>
            <p:cNvSpPr>
              <a:spLocks noChangeArrowheads="1"/>
            </p:cNvSpPr>
            <p:nvPr/>
          </p:nvSpPr>
          <p:spPr bwMode="auto">
            <a:xfrm>
              <a:off x="4830" y="3884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792" name="Oval 40"/>
            <p:cNvSpPr>
              <a:spLocks noChangeArrowheads="1"/>
            </p:cNvSpPr>
            <p:nvPr/>
          </p:nvSpPr>
          <p:spPr bwMode="auto">
            <a:xfrm>
              <a:off x="4921" y="3884"/>
              <a:ext cx="46" cy="45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4587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Image for Getting Intuition</a:t>
            </a:r>
          </a:p>
        </p:txBody>
      </p:sp>
      <p:sp>
        <p:nvSpPr>
          <p:cNvPr id="4587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513"/>
            <a:ext cx="8280400" cy="2952750"/>
          </a:xfrm>
        </p:spPr>
        <p:txBody>
          <a:bodyPr/>
          <a:lstStyle/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The problem of similar pairs of records (strings) can be considered as finding cells of a matrix of a certain kinds</a:t>
            </a:r>
          </a:p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Pairwise comparison looks at all the cells</a:t>
            </a:r>
          </a:p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Multi-classification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recursively find small areas in which candidates of similar records </a:t>
            </a:r>
          </a:p>
          <a:p>
            <a:pPr algn="l"/>
            <a:r>
              <a:rPr lang="en-US" altLang="ja-JP" sz="2400"/>
              <a:t> are, like a tree search</a:t>
            </a:r>
          </a:p>
          <a:p>
            <a:pPr algn="l"/>
            <a:endParaRPr lang="ja-JP" altLang="en-US" sz="2400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084888" y="3213100"/>
            <a:ext cx="1800225" cy="3240088"/>
            <a:chOff x="3833" y="2024"/>
            <a:chExt cx="1134" cy="2041"/>
          </a:xfrm>
        </p:grpSpPr>
        <p:sp>
          <p:nvSpPr>
            <p:cNvPr id="458796" name="Line 44"/>
            <p:cNvSpPr>
              <a:spLocks noChangeShapeType="1"/>
            </p:cNvSpPr>
            <p:nvPr/>
          </p:nvSpPr>
          <p:spPr bwMode="auto">
            <a:xfrm>
              <a:off x="3878" y="2160"/>
              <a:ext cx="590" cy="227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797" name="Line 45"/>
            <p:cNvSpPr>
              <a:spLocks noChangeShapeType="1"/>
            </p:cNvSpPr>
            <p:nvPr/>
          </p:nvSpPr>
          <p:spPr bwMode="auto">
            <a:xfrm>
              <a:off x="3923" y="2432"/>
              <a:ext cx="862" cy="137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798" name="Line 46"/>
            <p:cNvSpPr>
              <a:spLocks noChangeShapeType="1"/>
            </p:cNvSpPr>
            <p:nvPr/>
          </p:nvSpPr>
          <p:spPr bwMode="auto">
            <a:xfrm>
              <a:off x="4150" y="2659"/>
              <a:ext cx="272" cy="0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799" name="Line 47"/>
            <p:cNvSpPr>
              <a:spLocks noChangeShapeType="1"/>
            </p:cNvSpPr>
            <p:nvPr/>
          </p:nvSpPr>
          <p:spPr bwMode="auto">
            <a:xfrm>
              <a:off x="3968" y="2840"/>
              <a:ext cx="545" cy="182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00" name="Line 48"/>
            <p:cNvSpPr>
              <a:spLocks noChangeShapeType="1"/>
            </p:cNvSpPr>
            <p:nvPr/>
          </p:nvSpPr>
          <p:spPr bwMode="auto">
            <a:xfrm>
              <a:off x="4059" y="3022"/>
              <a:ext cx="771" cy="45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01" name="Line 49"/>
            <p:cNvSpPr>
              <a:spLocks noChangeShapeType="1"/>
            </p:cNvSpPr>
            <p:nvPr/>
          </p:nvSpPr>
          <p:spPr bwMode="auto">
            <a:xfrm>
              <a:off x="4105" y="3203"/>
              <a:ext cx="589" cy="91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02" name="Line 50"/>
            <p:cNvSpPr>
              <a:spLocks noChangeShapeType="1"/>
            </p:cNvSpPr>
            <p:nvPr/>
          </p:nvSpPr>
          <p:spPr bwMode="auto">
            <a:xfrm>
              <a:off x="3833" y="2024"/>
              <a:ext cx="544" cy="227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03" name="Line 51"/>
            <p:cNvSpPr>
              <a:spLocks noChangeShapeType="1"/>
            </p:cNvSpPr>
            <p:nvPr/>
          </p:nvSpPr>
          <p:spPr bwMode="auto">
            <a:xfrm flipV="1">
              <a:off x="4150" y="3521"/>
              <a:ext cx="272" cy="45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04" name="Line 52"/>
            <p:cNvSpPr>
              <a:spLocks noChangeShapeType="1"/>
            </p:cNvSpPr>
            <p:nvPr/>
          </p:nvSpPr>
          <p:spPr bwMode="auto">
            <a:xfrm>
              <a:off x="4105" y="3384"/>
              <a:ext cx="816" cy="137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05" name="Line 53"/>
            <p:cNvSpPr>
              <a:spLocks noChangeShapeType="1"/>
            </p:cNvSpPr>
            <p:nvPr/>
          </p:nvSpPr>
          <p:spPr bwMode="auto">
            <a:xfrm flipV="1">
              <a:off x="4241" y="3612"/>
              <a:ext cx="272" cy="135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06" name="Line 54"/>
            <p:cNvSpPr>
              <a:spLocks noChangeShapeType="1"/>
            </p:cNvSpPr>
            <p:nvPr/>
          </p:nvSpPr>
          <p:spPr bwMode="auto">
            <a:xfrm flipV="1">
              <a:off x="4286" y="3838"/>
              <a:ext cx="499" cy="46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07" name="Line 55"/>
            <p:cNvSpPr>
              <a:spLocks noChangeShapeType="1"/>
            </p:cNvSpPr>
            <p:nvPr/>
          </p:nvSpPr>
          <p:spPr bwMode="auto">
            <a:xfrm flipV="1">
              <a:off x="4468" y="3929"/>
              <a:ext cx="499" cy="136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924300" y="3068638"/>
            <a:ext cx="3097213" cy="3457575"/>
            <a:chOff x="2472" y="1933"/>
            <a:chExt cx="1951" cy="2178"/>
          </a:xfrm>
        </p:grpSpPr>
        <p:sp>
          <p:nvSpPr>
            <p:cNvPr id="458809" name="Oval 57"/>
            <p:cNvSpPr>
              <a:spLocks noChangeArrowheads="1"/>
            </p:cNvSpPr>
            <p:nvPr/>
          </p:nvSpPr>
          <p:spPr bwMode="auto">
            <a:xfrm>
              <a:off x="3742" y="2115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10" name="Oval 58"/>
            <p:cNvSpPr>
              <a:spLocks noChangeArrowheads="1"/>
            </p:cNvSpPr>
            <p:nvPr/>
          </p:nvSpPr>
          <p:spPr bwMode="auto">
            <a:xfrm>
              <a:off x="3787" y="2341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11" name="Oval 59"/>
            <p:cNvSpPr>
              <a:spLocks noChangeArrowheads="1"/>
            </p:cNvSpPr>
            <p:nvPr/>
          </p:nvSpPr>
          <p:spPr bwMode="auto">
            <a:xfrm>
              <a:off x="3969" y="3158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12" name="Oval 60"/>
            <p:cNvSpPr>
              <a:spLocks noChangeArrowheads="1"/>
            </p:cNvSpPr>
            <p:nvPr/>
          </p:nvSpPr>
          <p:spPr bwMode="auto">
            <a:xfrm>
              <a:off x="3742" y="3566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13" name="Oval 61"/>
            <p:cNvSpPr>
              <a:spLocks noChangeArrowheads="1"/>
            </p:cNvSpPr>
            <p:nvPr/>
          </p:nvSpPr>
          <p:spPr bwMode="auto">
            <a:xfrm>
              <a:off x="4332" y="4020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14" name="Oval 62"/>
            <p:cNvSpPr>
              <a:spLocks noChangeArrowheads="1"/>
            </p:cNvSpPr>
            <p:nvPr/>
          </p:nvSpPr>
          <p:spPr bwMode="auto">
            <a:xfrm>
              <a:off x="3379" y="2659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15" name="Oval 63"/>
            <p:cNvSpPr>
              <a:spLocks noChangeArrowheads="1"/>
            </p:cNvSpPr>
            <p:nvPr/>
          </p:nvSpPr>
          <p:spPr bwMode="auto">
            <a:xfrm>
              <a:off x="4014" y="2614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16" name="Oval 64"/>
            <p:cNvSpPr>
              <a:spLocks noChangeArrowheads="1"/>
            </p:cNvSpPr>
            <p:nvPr/>
          </p:nvSpPr>
          <p:spPr bwMode="auto">
            <a:xfrm>
              <a:off x="3833" y="2795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17" name="Oval 65"/>
            <p:cNvSpPr>
              <a:spLocks noChangeArrowheads="1"/>
            </p:cNvSpPr>
            <p:nvPr/>
          </p:nvSpPr>
          <p:spPr bwMode="auto">
            <a:xfrm>
              <a:off x="4150" y="3838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18" name="Line 66"/>
            <p:cNvSpPr>
              <a:spLocks noChangeShapeType="1"/>
            </p:cNvSpPr>
            <p:nvPr/>
          </p:nvSpPr>
          <p:spPr bwMode="auto">
            <a:xfrm flipV="1">
              <a:off x="2517" y="2704"/>
              <a:ext cx="363" cy="454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19" name="Line 67"/>
            <p:cNvSpPr>
              <a:spLocks noChangeShapeType="1"/>
            </p:cNvSpPr>
            <p:nvPr/>
          </p:nvSpPr>
          <p:spPr bwMode="auto">
            <a:xfrm flipV="1">
              <a:off x="2925" y="2432"/>
              <a:ext cx="318" cy="227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20" name="Line 68"/>
            <p:cNvSpPr>
              <a:spLocks noChangeShapeType="1"/>
            </p:cNvSpPr>
            <p:nvPr/>
          </p:nvSpPr>
          <p:spPr bwMode="auto">
            <a:xfrm flipV="1">
              <a:off x="3333" y="2205"/>
              <a:ext cx="363" cy="182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21" name="Line 69"/>
            <p:cNvSpPr>
              <a:spLocks noChangeShapeType="1"/>
            </p:cNvSpPr>
            <p:nvPr/>
          </p:nvSpPr>
          <p:spPr bwMode="auto">
            <a:xfrm flipV="1">
              <a:off x="3334" y="2387"/>
              <a:ext cx="408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22" name="Line 70"/>
            <p:cNvSpPr>
              <a:spLocks noChangeShapeType="1"/>
            </p:cNvSpPr>
            <p:nvPr/>
          </p:nvSpPr>
          <p:spPr bwMode="auto">
            <a:xfrm>
              <a:off x="2926" y="2659"/>
              <a:ext cx="408" cy="45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23" name="Line 71"/>
            <p:cNvSpPr>
              <a:spLocks noChangeShapeType="1"/>
            </p:cNvSpPr>
            <p:nvPr/>
          </p:nvSpPr>
          <p:spPr bwMode="auto">
            <a:xfrm>
              <a:off x="3334" y="2387"/>
              <a:ext cx="680" cy="272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24" name="Line 72"/>
            <p:cNvSpPr>
              <a:spLocks noChangeShapeType="1"/>
            </p:cNvSpPr>
            <p:nvPr/>
          </p:nvSpPr>
          <p:spPr bwMode="auto">
            <a:xfrm flipV="1">
              <a:off x="3470" y="2886"/>
              <a:ext cx="363" cy="408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25" name="Line 73"/>
            <p:cNvSpPr>
              <a:spLocks noChangeShapeType="1"/>
            </p:cNvSpPr>
            <p:nvPr/>
          </p:nvSpPr>
          <p:spPr bwMode="auto">
            <a:xfrm flipV="1">
              <a:off x="2517" y="3067"/>
              <a:ext cx="681" cy="91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26" name="Line 74"/>
            <p:cNvSpPr>
              <a:spLocks noChangeShapeType="1"/>
            </p:cNvSpPr>
            <p:nvPr/>
          </p:nvSpPr>
          <p:spPr bwMode="auto">
            <a:xfrm>
              <a:off x="2562" y="3158"/>
              <a:ext cx="590" cy="408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27" name="Oval 75"/>
            <p:cNvSpPr>
              <a:spLocks noChangeArrowheads="1"/>
            </p:cNvSpPr>
            <p:nvPr/>
          </p:nvSpPr>
          <p:spPr bwMode="auto">
            <a:xfrm>
              <a:off x="3198" y="3022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28" name="Line 76"/>
            <p:cNvSpPr>
              <a:spLocks noChangeShapeType="1"/>
            </p:cNvSpPr>
            <p:nvPr/>
          </p:nvSpPr>
          <p:spPr bwMode="auto">
            <a:xfrm flipV="1">
              <a:off x="3198" y="3339"/>
              <a:ext cx="226" cy="272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29" name="Line 77"/>
            <p:cNvSpPr>
              <a:spLocks noChangeShapeType="1"/>
            </p:cNvSpPr>
            <p:nvPr/>
          </p:nvSpPr>
          <p:spPr bwMode="auto">
            <a:xfrm>
              <a:off x="3198" y="3611"/>
              <a:ext cx="498" cy="1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30" name="Line 78"/>
            <p:cNvSpPr>
              <a:spLocks noChangeShapeType="1"/>
            </p:cNvSpPr>
            <p:nvPr/>
          </p:nvSpPr>
          <p:spPr bwMode="auto">
            <a:xfrm>
              <a:off x="3198" y="3611"/>
              <a:ext cx="498" cy="273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31" name="Line 79"/>
            <p:cNvSpPr>
              <a:spLocks noChangeShapeType="1"/>
            </p:cNvSpPr>
            <p:nvPr/>
          </p:nvSpPr>
          <p:spPr bwMode="auto">
            <a:xfrm flipV="1">
              <a:off x="3742" y="3884"/>
              <a:ext cx="408" cy="45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32" name="Line 80"/>
            <p:cNvSpPr>
              <a:spLocks noChangeShapeType="1"/>
            </p:cNvSpPr>
            <p:nvPr/>
          </p:nvSpPr>
          <p:spPr bwMode="auto">
            <a:xfrm>
              <a:off x="3742" y="3929"/>
              <a:ext cx="590" cy="136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33" name="Line 81"/>
            <p:cNvSpPr>
              <a:spLocks noChangeShapeType="1"/>
            </p:cNvSpPr>
            <p:nvPr/>
          </p:nvSpPr>
          <p:spPr bwMode="auto">
            <a:xfrm flipV="1">
              <a:off x="3470" y="3203"/>
              <a:ext cx="453" cy="91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34" name="Oval 82"/>
            <p:cNvSpPr>
              <a:spLocks noChangeArrowheads="1"/>
            </p:cNvSpPr>
            <p:nvPr/>
          </p:nvSpPr>
          <p:spPr bwMode="auto">
            <a:xfrm>
              <a:off x="2472" y="3113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35" name="Oval 83"/>
            <p:cNvSpPr>
              <a:spLocks noChangeArrowheads="1"/>
            </p:cNvSpPr>
            <p:nvPr/>
          </p:nvSpPr>
          <p:spPr bwMode="auto">
            <a:xfrm>
              <a:off x="2880" y="2614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36" name="Oval 84"/>
            <p:cNvSpPr>
              <a:spLocks noChangeArrowheads="1"/>
            </p:cNvSpPr>
            <p:nvPr/>
          </p:nvSpPr>
          <p:spPr bwMode="auto">
            <a:xfrm>
              <a:off x="3152" y="3566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37" name="Oval 85"/>
            <p:cNvSpPr>
              <a:spLocks noChangeArrowheads="1"/>
            </p:cNvSpPr>
            <p:nvPr/>
          </p:nvSpPr>
          <p:spPr bwMode="auto">
            <a:xfrm>
              <a:off x="4104" y="3702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38" name="Oval 86"/>
            <p:cNvSpPr>
              <a:spLocks noChangeArrowheads="1"/>
            </p:cNvSpPr>
            <p:nvPr/>
          </p:nvSpPr>
          <p:spPr bwMode="auto">
            <a:xfrm>
              <a:off x="3923" y="2976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39" name="Oval 87"/>
            <p:cNvSpPr>
              <a:spLocks noChangeArrowheads="1"/>
            </p:cNvSpPr>
            <p:nvPr/>
          </p:nvSpPr>
          <p:spPr bwMode="auto">
            <a:xfrm>
              <a:off x="3969" y="3339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40" name="Line 88"/>
            <p:cNvSpPr>
              <a:spLocks noChangeShapeType="1"/>
            </p:cNvSpPr>
            <p:nvPr/>
          </p:nvSpPr>
          <p:spPr bwMode="auto">
            <a:xfrm>
              <a:off x="3470" y="3294"/>
              <a:ext cx="453" cy="91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41" name="Line 89"/>
            <p:cNvSpPr>
              <a:spLocks noChangeShapeType="1"/>
            </p:cNvSpPr>
            <p:nvPr/>
          </p:nvSpPr>
          <p:spPr bwMode="auto">
            <a:xfrm flipV="1">
              <a:off x="3470" y="3067"/>
              <a:ext cx="453" cy="227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42" name="Oval 90"/>
            <p:cNvSpPr>
              <a:spLocks noChangeArrowheads="1"/>
            </p:cNvSpPr>
            <p:nvPr/>
          </p:nvSpPr>
          <p:spPr bwMode="auto">
            <a:xfrm>
              <a:off x="3696" y="1933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43" name="Line 91"/>
            <p:cNvSpPr>
              <a:spLocks noChangeShapeType="1"/>
            </p:cNvSpPr>
            <p:nvPr/>
          </p:nvSpPr>
          <p:spPr bwMode="auto">
            <a:xfrm flipV="1">
              <a:off x="3333" y="2024"/>
              <a:ext cx="363" cy="363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44" name="Line 92"/>
            <p:cNvSpPr>
              <a:spLocks noChangeShapeType="1"/>
            </p:cNvSpPr>
            <p:nvPr/>
          </p:nvSpPr>
          <p:spPr bwMode="auto">
            <a:xfrm flipV="1">
              <a:off x="3742" y="3793"/>
              <a:ext cx="317" cy="136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45" name="Oval 93"/>
            <p:cNvSpPr>
              <a:spLocks noChangeArrowheads="1"/>
            </p:cNvSpPr>
            <p:nvPr/>
          </p:nvSpPr>
          <p:spPr bwMode="auto">
            <a:xfrm>
              <a:off x="4014" y="3521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46" name="Line 94"/>
            <p:cNvSpPr>
              <a:spLocks noChangeShapeType="1"/>
            </p:cNvSpPr>
            <p:nvPr/>
          </p:nvSpPr>
          <p:spPr bwMode="auto">
            <a:xfrm flipV="1">
              <a:off x="3742" y="3612"/>
              <a:ext cx="272" cy="317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58847" name="Oval 95"/>
            <p:cNvSpPr>
              <a:spLocks noChangeArrowheads="1"/>
            </p:cNvSpPr>
            <p:nvPr/>
          </p:nvSpPr>
          <p:spPr bwMode="auto">
            <a:xfrm>
              <a:off x="3288" y="2341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48" name="Oval 96"/>
            <p:cNvSpPr>
              <a:spLocks noChangeArrowheads="1"/>
            </p:cNvSpPr>
            <p:nvPr/>
          </p:nvSpPr>
          <p:spPr bwMode="auto">
            <a:xfrm>
              <a:off x="3696" y="3884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58849" name="Oval 97"/>
            <p:cNvSpPr>
              <a:spLocks noChangeArrowheads="1"/>
            </p:cNvSpPr>
            <p:nvPr/>
          </p:nvSpPr>
          <p:spPr bwMode="auto">
            <a:xfrm>
              <a:off x="3424" y="3249"/>
              <a:ext cx="91" cy="91"/>
            </a:xfrm>
            <a:prstGeom prst="ellipse">
              <a:avLst/>
            </a:prstGeom>
            <a:solidFill>
              <a:srgbClr val="FFCC00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 animBg="1"/>
      <p:bldP spid="458755" grpId="0" animBg="1"/>
      <p:bldP spid="458756" grpId="0" animBg="1"/>
      <p:bldP spid="458757" grpId="0" animBg="1"/>
      <p:bldP spid="458758" grpId="0" animBg="1"/>
      <p:bldP spid="458759" grpId="0" animBg="1"/>
      <p:bldP spid="458760" grpId="0" animBg="1"/>
      <p:bldP spid="458761" grpId="0" animBg="1"/>
      <p:bldP spid="458762" grpId="0" animBg="1"/>
      <p:bldP spid="458763" grpId="0" animBg="1"/>
      <p:bldP spid="458764" grpId="0" animBg="1"/>
      <p:bldP spid="458765" grpId="0" animBg="1"/>
      <p:bldP spid="45876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Fast?</a:t>
            </a:r>
            <a:endParaRPr lang="ja-JP" altLang="en-U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052513"/>
            <a:ext cx="8280400" cy="720725"/>
          </a:xfrm>
        </p:spPr>
        <p:txBody>
          <a:bodyPr/>
          <a:lstStyle/>
          <a:p>
            <a:pPr algn="l"/>
            <a:r>
              <a:rPr lang="ja-JP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/>
              <a:t>Figure out the cells to be checked</a:t>
            </a:r>
            <a:endParaRPr lang="ja-JP" altLang="en-US" sz="2400"/>
          </a:p>
          <a:p>
            <a:pPr algn="l"/>
            <a:endParaRPr lang="ja-JP" altLang="en-US" sz="2400"/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323850" y="1700213"/>
            <a:ext cx="3960813" cy="38163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4859338" y="1700213"/>
            <a:ext cx="3816350" cy="38163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859338" y="1700213"/>
            <a:ext cx="3816350" cy="3816350"/>
            <a:chOff x="3061" y="1071"/>
            <a:chExt cx="2404" cy="2404"/>
          </a:xfrm>
        </p:grpSpPr>
        <p:sp>
          <p:nvSpPr>
            <p:cNvPr id="496678" name="Rectangle 38"/>
            <p:cNvSpPr>
              <a:spLocks noChangeArrowheads="1"/>
            </p:cNvSpPr>
            <p:nvPr/>
          </p:nvSpPr>
          <p:spPr bwMode="auto">
            <a:xfrm>
              <a:off x="3061" y="1071"/>
              <a:ext cx="273" cy="273"/>
            </a:xfrm>
            <a:prstGeom prst="rect">
              <a:avLst/>
            </a:prstGeom>
            <a:solidFill>
              <a:srgbClr val="99CC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96679" name="Rectangle 39"/>
            <p:cNvSpPr>
              <a:spLocks noChangeArrowheads="1"/>
            </p:cNvSpPr>
            <p:nvPr/>
          </p:nvSpPr>
          <p:spPr bwMode="auto">
            <a:xfrm>
              <a:off x="3334" y="1343"/>
              <a:ext cx="362" cy="363"/>
            </a:xfrm>
            <a:prstGeom prst="rect">
              <a:avLst/>
            </a:prstGeom>
            <a:solidFill>
              <a:srgbClr val="99CC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96680" name="Rectangle 40"/>
            <p:cNvSpPr>
              <a:spLocks noChangeArrowheads="1"/>
            </p:cNvSpPr>
            <p:nvPr/>
          </p:nvSpPr>
          <p:spPr bwMode="auto">
            <a:xfrm>
              <a:off x="3696" y="1706"/>
              <a:ext cx="137" cy="136"/>
            </a:xfrm>
            <a:prstGeom prst="rect">
              <a:avLst/>
            </a:prstGeom>
            <a:solidFill>
              <a:srgbClr val="99CC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96681" name="Rectangle 41"/>
            <p:cNvSpPr>
              <a:spLocks noChangeArrowheads="1"/>
            </p:cNvSpPr>
            <p:nvPr/>
          </p:nvSpPr>
          <p:spPr bwMode="auto">
            <a:xfrm>
              <a:off x="3833" y="1842"/>
              <a:ext cx="317" cy="318"/>
            </a:xfrm>
            <a:prstGeom prst="rect">
              <a:avLst/>
            </a:prstGeom>
            <a:solidFill>
              <a:srgbClr val="99CC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96682" name="Rectangle 42"/>
            <p:cNvSpPr>
              <a:spLocks noChangeArrowheads="1"/>
            </p:cNvSpPr>
            <p:nvPr/>
          </p:nvSpPr>
          <p:spPr bwMode="auto">
            <a:xfrm>
              <a:off x="4150" y="2160"/>
              <a:ext cx="227" cy="227"/>
            </a:xfrm>
            <a:prstGeom prst="rect">
              <a:avLst/>
            </a:prstGeom>
            <a:solidFill>
              <a:srgbClr val="99CC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96683" name="Rectangle 43"/>
            <p:cNvSpPr>
              <a:spLocks noChangeArrowheads="1"/>
            </p:cNvSpPr>
            <p:nvPr/>
          </p:nvSpPr>
          <p:spPr bwMode="auto">
            <a:xfrm>
              <a:off x="4377" y="2387"/>
              <a:ext cx="408" cy="408"/>
            </a:xfrm>
            <a:prstGeom prst="rect">
              <a:avLst/>
            </a:prstGeom>
            <a:solidFill>
              <a:srgbClr val="99CC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96684" name="Rectangle 44"/>
            <p:cNvSpPr>
              <a:spLocks noChangeArrowheads="1"/>
            </p:cNvSpPr>
            <p:nvPr/>
          </p:nvSpPr>
          <p:spPr bwMode="auto">
            <a:xfrm>
              <a:off x="4784" y="2794"/>
              <a:ext cx="137" cy="137"/>
            </a:xfrm>
            <a:prstGeom prst="rect">
              <a:avLst/>
            </a:prstGeom>
            <a:solidFill>
              <a:srgbClr val="99CC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96685" name="Rectangle 45"/>
            <p:cNvSpPr>
              <a:spLocks noChangeArrowheads="1"/>
            </p:cNvSpPr>
            <p:nvPr/>
          </p:nvSpPr>
          <p:spPr bwMode="auto">
            <a:xfrm>
              <a:off x="4921" y="2931"/>
              <a:ext cx="182" cy="182"/>
            </a:xfrm>
            <a:prstGeom prst="rect">
              <a:avLst/>
            </a:prstGeom>
            <a:solidFill>
              <a:srgbClr val="99CC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96686" name="Rectangle 46"/>
            <p:cNvSpPr>
              <a:spLocks noChangeArrowheads="1"/>
            </p:cNvSpPr>
            <p:nvPr/>
          </p:nvSpPr>
          <p:spPr bwMode="auto">
            <a:xfrm>
              <a:off x="5103" y="3113"/>
              <a:ext cx="226" cy="226"/>
            </a:xfrm>
            <a:prstGeom prst="rect">
              <a:avLst/>
            </a:prstGeom>
            <a:solidFill>
              <a:srgbClr val="99CC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96687" name="Rectangle 47"/>
            <p:cNvSpPr>
              <a:spLocks noChangeArrowheads="1"/>
            </p:cNvSpPr>
            <p:nvPr/>
          </p:nvSpPr>
          <p:spPr bwMode="auto">
            <a:xfrm>
              <a:off x="5329" y="3339"/>
              <a:ext cx="136" cy="136"/>
            </a:xfrm>
            <a:prstGeom prst="rect">
              <a:avLst/>
            </a:prstGeom>
            <a:solidFill>
              <a:srgbClr val="99CCFF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 rot="5400000">
            <a:off x="5183981" y="1808957"/>
            <a:ext cx="3167063" cy="3816350"/>
            <a:chOff x="3334" y="1071"/>
            <a:chExt cx="1995" cy="2268"/>
          </a:xfrm>
        </p:grpSpPr>
        <p:sp>
          <p:nvSpPr>
            <p:cNvPr id="496669" name="Line 29"/>
            <p:cNvSpPr>
              <a:spLocks noChangeShapeType="1"/>
            </p:cNvSpPr>
            <p:nvPr/>
          </p:nvSpPr>
          <p:spPr bwMode="auto">
            <a:xfrm>
              <a:off x="3334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70" name="Line 30"/>
            <p:cNvSpPr>
              <a:spLocks noChangeShapeType="1"/>
            </p:cNvSpPr>
            <p:nvPr/>
          </p:nvSpPr>
          <p:spPr bwMode="auto">
            <a:xfrm>
              <a:off x="3696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71" name="Line 31"/>
            <p:cNvSpPr>
              <a:spLocks noChangeShapeType="1"/>
            </p:cNvSpPr>
            <p:nvPr/>
          </p:nvSpPr>
          <p:spPr bwMode="auto">
            <a:xfrm>
              <a:off x="3833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72" name="Line 32"/>
            <p:cNvSpPr>
              <a:spLocks noChangeShapeType="1"/>
            </p:cNvSpPr>
            <p:nvPr/>
          </p:nvSpPr>
          <p:spPr bwMode="auto">
            <a:xfrm>
              <a:off x="4150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73" name="Line 33"/>
            <p:cNvSpPr>
              <a:spLocks noChangeShapeType="1"/>
            </p:cNvSpPr>
            <p:nvPr/>
          </p:nvSpPr>
          <p:spPr bwMode="auto">
            <a:xfrm>
              <a:off x="4377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74" name="Line 34"/>
            <p:cNvSpPr>
              <a:spLocks noChangeShapeType="1"/>
            </p:cNvSpPr>
            <p:nvPr/>
          </p:nvSpPr>
          <p:spPr bwMode="auto">
            <a:xfrm>
              <a:off x="4785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75" name="Line 35"/>
            <p:cNvSpPr>
              <a:spLocks noChangeShapeType="1"/>
            </p:cNvSpPr>
            <p:nvPr/>
          </p:nvSpPr>
          <p:spPr bwMode="auto">
            <a:xfrm>
              <a:off x="4921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76" name="Line 36"/>
            <p:cNvSpPr>
              <a:spLocks noChangeShapeType="1"/>
            </p:cNvSpPr>
            <p:nvPr/>
          </p:nvSpPr>
          <p:spPr bwMode="auto">
            <a:xfrm>
              <a:off x="5103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77" name="Line 37"/>
            <p:cNvSpPr>
              <a:spLocks noChangeShapeType="1"/>
            </p:cNvSpPr>
            <p:nvPr/>
          </p:nvSpPr>
          <p:spPr bwMode="auto">
            <a:xfrm>
              <a:off x="5329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292725" y="1700213"/>
            <a:ext cx="3167063" cy="3816350"/>
            <a:chOff x="3334" y="1071"/>
            <a:chExt cx="1995" cy="2268"/>
          </a:xfrm>
        </p:grpSpPr>
        <p:sp>
          <p:nvSpPr>
            <p:cNvPr id="496647" name="Line 7"/>
            <p:cNvSpPr>
              <a:spLocks noChangeShapeType="1"/>
            </p:cNvSpPr>
            <p:nvPr/>
          </p:nvSpPr>
          <p:spPr bwMode="auto">
            <a:xfrm>
              <a:off x="3334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48" name="Line 8"/>
            <p:cNvSpPr>
              <a:spLocks noChangeShapeType="1"/>
            </p:cNvSpPr>
            <p:nvPr/>
          </p:nvSpPr>
          <p:spPr bwMode="auto">
            <a:xfrm>
              <a:off x="3696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49" name="Line 9"/>
            <p:cNvSpPr>
              <a:spLocks noChangeShapeType="1"/>
            </p:cNvSpPr>
            <p:nvPr/>
          </p:nvSpPr>
          <p:spPr bwMode="auto">
            <a:xfrm>
              <a:off x="3833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50" name="Line 10"/>
            <p:cNvSpPr>
              <a:spLocks noChangeShapeType="1"/>
            </p:cNvSpPr>
            <p:nvPr/>
          </p:nvSpPr>
          <p:spPr bwMode="auto">
            <a:xfrm>
              <a:off x="4150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51" name="Line 11"/>
            <p:cNvSpPr>
              <a:spLocks noChangeShapeType="1"/>
            </p:cNvSpPr>
            <p:nvPr/>
          </p:nvSpPr>
          <p:spPr bwMode="auto">
            <a:xfrm>
              <a:off x="4377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52" name="Line 12"/>
            <p:cNvSpPr>
              <a:spLocks noChangeShapeType="1"/>
            </p:cNvSpPr>
            <p:nvPr/>
          </p:nvSpPr>
          <p:spPr bwMode="auto">
            <a:xfrm>
              <a:off x="4785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53" name="Line 13"/>
            <p:cNvSpPr>
              <a:spLocks noChangeShapeType="1"/>
            </p:cNvSpPr>
            <p:nvPr/>
          </p:nvSpPr>
          <p:spPr bwMode="auto">
            <a:xfrm>
              <a:off x="4921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54" name="Line 14"/>
            <p:cNvSpPr>
              <a:spLocks noChangeShapeType="1"/>
            </p:cNvSpPr>
            <p:nvPr/>
          </p:nvSpPr>
          <p:spPr bwMode="auto">
            <a:xfrm>
              <a:off x="5103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96666" name="Line 26"/>
            <p:cNvSpPr>
              <a:spLocks noChangeShapeType="1"/>
            </p:cNvSpPr>
            <p:nvPr/>
          </p:nvSpPr>
          <p:spPr bwMode="auto">
            <a:xfrm>
              <a:off x="5329" y="1071"/>
              <a:ext cx="0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496689" name="Rectangle 49"/>
          <p:cNvSpPr>
            <a:spLocks noChangeArrowheads="1"/>
          </p:cNvSpPr>
          <p:nvPr/>
        </p:nvSpPr>
        <p:spPr bwMode="auto">
          <a:xfrm>
            <a:off x="468313" y="5589588"/>
            <a:ext cx="8280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>
                <a:solidFill>
                  <a:schemeClr val="tx1"/>
                </a:solidFill>
              </a:rPr>
              <a:t>The size of the areas accessed differ very much</a:t>
            </a:r>
          </a:p>
          <a:p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>
                <a:solidFill>
                  <a:schemeClr val="tx1"/>
                </a:solidFill>
              </a:rPr>
              <a:t>Be faster when there are more groups</a:t>
            </a:r>
          </a:p>
        </p:txBody>
      </p:sp>
      <p:sp>
        <p:nvSpPr>
          <p:cNvPr id="496690" name="Text Box 50"/>
          <p:cNvSpPr txBox="1">
            <a:spLocks noChangeArrowheads="1"/>
          </p:cNvSpPr>
          <p:nvPr/>
        </p:nvSpPr>
        <p:spPr bwMode="auto">
          <a:xfrm>
            <a:off x="7575550" y="5610225"/>
            <a:ext cx="1012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× </a:t>
            </a:r>
            <a:r>
              <a:rPr lang="en-US" altLang="ja-JP" b="1" baseline="-25000">
                <a:solidFill>
                  <a:schemeClr val="accent2"/>
                </a:solidFill>
              </a:rPr>
              <a:t>k</a:t>
            </a:r>
            <a:r>
              <a:rPr lang="en-US" altLang="ja-JP" b="1">
                <a:solidFill>
                  <a:schemeClr val="accent2"/>
                </a:solidFill>
              </a:rPr>
              <a:t>C</a:t>
            </a:r>
            <a:r>
              <a:rPr lang="en-US" altLang="ja-JP" b="1" baseline="-25000">
                <a:solidFill>
                  <a:schemeClr val="accent2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89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6350"/>
            <a:ext cx="9144000" cy="77152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Exp: fix length to 20, and change distance </a:t>
            </a:r>
            <a:r>
              <a:rPr lang="en-US" altLang="ja-JP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endParaRPr lang="ja-JP" altLang="en-U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53400" y="5638800"/>
            <a:ext cx="609600" cy="990600"/>
          </a:xfrm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59780" name="Object 4"/>
          <p:cNvGraphicFramePr>
            <a:graphicFrameLocks noChangeAspect="1"/>
          </p:cNvGraphicFramePr>
          <p:nvPr/>
        </p:nvGraphicFramePr>
        <p:xfrm>
          <a:off x="323850" y="1916113"/>
          <a:ext cx="8424863" cy="4595812"/>
        </p:xfrm>
        <a:graphic>
          <a:graphicData uri="http://schemas.openxmlformats.org/presentationml/2006/ole">
            <p:oleObj spid="_x0000_s172034" name="グラフ" r:id="rId3" imgW="3143250" imgH="1714500" progId="Excel.Sheet.8">
              <p:embed/>
            </p:oleObj>
          </a:graphicData>
        </a:graphic>
      </p:graphicFrame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338138" y="1196975"/>
            <a:ext cx="8558212" cy="8223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/>
              <a:t>Prefixes of Y-chromosome of Human, on a note PC with Pentium M</a:t>
            </a:r>
          </a:p>
          <a:p>
            <a:pPr algn="ctr">
              <a:spcBef>
                <a:spcPct val="0"/>
              </a:spcBef>
            </a:pPr>
            <a:r>
              <a:rPr lang="en-US" altLang="ja-JP"/>
              <a:t>1.1GHz, 256MB 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6350"/>
            <a:ext cx="9144000" cy="77152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Exp.: fix length to 30, and change distance </a:t>
            </a:r>
            <a:r>
              <a:rPr lang="en-US" altLang="ja-JP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endParaRPr lang="ja-JP" altLang="en-U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53400" y="5638800"/>
            <a:ext cx="609600" cy="9906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424863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/>
              <a:t>Web texts writen in Japanese, Core2duo, E8400 3GHz, 4GB RAM </a:t>
            </a:r>
          </a:p>
        </p:txBody>
      </p:sp>
      <p:graphicFrame>
        <p:nvGraphicFramePr>
          <p:cNvPr id="517127" name="Object 7"/>
          <p:cNvGraphicFramePr>
            <a:graphicFrameLocks noChangeAspect="1"/>
          </p:cNvGraphicFramePr>
          <p:nvPr/>
        </p:nvGraphicFramePr>
        <p:xfrm>
          <a:off x="288925" y="1497013"/>
          <a:ext cx="8820150" cy="5360987"/>
        </p:xfrm>
        <a:graphic>
          <a:graphicData uri="http://schemas.openxmlformats.org/presentationml/2006/ole">
            <p:oleObj spid="_x0000_s173058" name="グラフ" r:id="rId3" imgW="4591050" imgH="24765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Visualization by Dot Plot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820150" cy="453548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To capture the global similarity, visualize it by drawing a figure</a:t>
            </a: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Consider a matrix, whose cell corresponds to pair of (long) substrings of two strings</a:t>
            </a: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Intensity of a cell is given by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the number of similar substrings 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taken from the corresponding 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(long) substrings</a:t>
            </a:r>
          </a:p>
          <a:p>
            <a:pPr algn="l">
              <a:lnSpc>
                <a:spcPct val="90000"/>
              </a:lnSpc>
            </a:pP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 </a:t>
            </a:r>
            <a:r>
              <a:rPr lang="en-US" altLang="ja-JP" sz="2400"/>
              <a:t>Strings taken from all positions</a:t>
            </a: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Long similar substrings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will be seen as diagonal lines</a:t>
            </a:r>
          </a:p>
          <a:p>
            <a:pPr algn="l">
              <a:lnSpc>
                <a:spcPct val="90000"/>
              </a:lnSpc>
            </a:pPr>
            <a:endParaRPr lang="ja-JP" altLang="en-US" sz="24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16463" y="2708275"/>
            <a:ext cx="4149725" cy="3862388"/>
            <a:chOff x="2852" y="1706"/>
            <a:chExt cx="2733" cy="2433"/>
          </a:xfrm>
        </p:grpSpPr>
        <p:sp>
          <p:nvSpPr>
            <p:cNvPr id="505862" name="Text Box 6"/>
            <p:cNvSpPr txBox="1">
              <a:spLocks noChangeArrowheads="1"/>
            </p:cNvSpPr>
            <p:nvPr/>
          </p:nvSpPr>
          <p:spPr bwMode="auto">
            <a:xfrm>
              <a:off x="3952" y="1706"/>
              <a:ext cx="819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b="1">
                  <a:solidFill>
                    <a:srgbClr val="006600"/>
                  </a:solidFill>
                </a:rPr>
                <a:t>string A</a:t>
              </a:r>
              <a:endParaRPr lang="ja-JP" altLang="en-US" b="1">
                <a:solidFill>
                  <a:srgbClr val="006600"/>
                </a:solidFill>
              </a:endParaRPr>
            </a:p>
          </p:txBody>
        </p:sp>
        <p:sp>
          <p:nvSpPr>
            <p:cNvPr id="505863" name="Line 7"/>
            <p:cNvSpPr>
              <a:spLocks noChangeShapeType="1"/>
            </p:cNvSpPr>
            <p:nvPr/>
          </p:nvSpPr>
          <p:spPr bwMode="auto">
            <a:xfrm flipH="1" flipV="1">
              <a:off x="3168" y="1858"/>
              <a:ext cx="694" cy="1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505864" name="Line 8"/>
            <p:cNvSpPr>
              <a:spLocks noChangeShapeType="1"/>
            </p:cNvSpPr>
            <p:nvPr/>
          </p:nvSpPr>
          <p:spPr bwMode="auto">
            <a:xfrm flipV="1">
              <a:off x="4768" y="1858"/>
              <a:ext cx="809" cy="1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505865" name="Text Box 9"/>
            <p:cNvSpPr txBox="1">
              <a:spLocks noChangeArrowheads="1"/>
            </p:cNvSpPr>
            <p:nvPr/>
          </p:nvSpPr>
          <p:spPr bwMode="auto">
            <a:xfrm rot="10800000">
              <a:off x="2852" y="2609"/>
              <a:ext cx="362" cy="7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b="1">
                  <a:solidFill>
                    <a:srgbClr val="006600"/>
                  </a:solidFill>
                </a:rPr>
                <a:t>String B</a:t>
              </a:r>
              <a:endParaRPr lang="ja-JP" altLang="en-US" b="1">
                <a:solidFill>
                  <a:srgbClr val="006600"/>
                </a:solidFill>
              </a:endParaRPr>
            </a:p>
          </p:txBody>
        </p:sp>
        <p:sp>
          <p:nvSpPr>
            <p:cNvPr id="505866" name="Line 10"/>
            <p:cNvSpPr>
              <a:spLocks noChangeShapeType="1"/>
            </p:cNvSpPr>
            <p:nvPr/>
          </p:nvSpPr>
          <p:spPr bwMode="auto">
            <a:xfrm flipH="1" flipV="1">
              <a:off x="3045" y="2004"/>
              <a:ext cx="0" cy="4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505867" name="Line 11"/>
            <p:cNvSpPr>
              <a:spLocks noChangeShapeType="1"/>
            </p:cNvSpPr>
            <p:nvPr/>
          </p:nvSpPr>
          <p:spPr bwMode="auto">
            <a:xfrm>
              <a:off x="3045" y="3446"/>
              <a:ext cx="0" cy="69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505869" name="Rectangle 13"/>
            <p:cNvSpPr>
              <a:spLocks noChangeArrowheads="1"/>
            </p:cNvSpPr>
            <p:nvPr/>
          </p:nvSpPr>
          <p:spPr bwMode="auto">
            <a:xfrm>
              <a:off x="3181" y="1994"/>
              <a:ext cx="2404" cy="213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05871" name="Line 15"/>
          <p:cNvSpPr>
            <a:spLocks noChangeShapeType="1"/>
          </p:cNvSpPr>
          <p:nvPr/>
        </p:nvSpPr>
        <p:spPr bwMode="auto">
          <a:xfrm flipH="1">
            <a:off x="5219700" y="3860800"/>
            <a:ext cx="0" cy="21590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505872" name="Line 16"/>
          <p:cNvSpPr>
            <a:spLocks noChangeShapeType="1"/>
          </p:cNvSpPr>
          <p:nvPr/>
        </p:nvSpPr>
        <p:spPr bwMode="auto">
          <a:xfrm>
            <a:off x="5580063" y="3170238"/>
            <a:ext cx="215900" cy="0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505873" name="Rectangle 17"/>
          <p:cNvSpPr>
            <a:spLocks noChangeArrowheads="1"/>
          </p:cNvSpPr>
          <p:nvPr/>
        </p:nvSpPr>
        <p:spPr bwMode="auto">
          <a:xfrm>
            <a:off x="5580063" y="3860800"/>
            <a:ext cx="215900" cy="2159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1" grpId="0" animBg="1"/>
      <p:bldP spid="505872" grpId="0" animBg="1"/>
      <p:bldP spid="505873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Dot Plot of Genome Comparison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820150" cy="453548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Compare two genome strings taken from mouse genome of a “complicated part”</a:t>
            </a: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Their lengths are about 100,000, we set </a:t>
            </a:r>
            <a:r>
              <a:rPr lang="en-US" altLang="ja-JP" sz="2400" b="1">
                <a:solidFill>
                  <a:schemeClr val="accent2"/>
                </a:solidFill>
              </a:rPr>
              <a:t>l=30</a:t>
            </a:r>
            <a:r>
              <a:rPr lang="en-US" altLang="ja-JP" sz="2400"/>
              <a:t> and </a:t>
            </a:r>
            <a:r>
              <a:rPr lang="en-US" altLang="ja-JP" sz="2400" b="1">
                <a:solidFill>
                  <a:schemeClr val="accent2"/>
                </a:solidFill>
              </a:rPr>
              <a:t>d=2</a:t>
            </a: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From the result we 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can see the similarity structure</a:t>
            </a:r>
          </a:p>
          <a:p>
            <a:pPr algn="l">
              <a:lnSpc>
                <a:spcPct val="90000"/>
              </a:lnSpc>
            </a:pPr>
            <a:endParaRPr lang="en-US" altLang="ja-JP" sz="2400"/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”white” </a:t>
            </a:r>
            <a:r>
              <a:rPr lang="en-US" altLang="ja-JP" sz="2400">
                <a:sym typeface="Wingdings" pitchFamily="2" charset="2"/>
              </a:rPr>
              <a:t> </a:t>
            </a:r>
            <a:r>
              <a:rPr lang="en-US" altLang="ja-JP" sz="2400"/>
              <a:t>possibly similar,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“black” </a:t>
            </a:r>
            <a:r>
              <a:rPr lang="en-US" altLang="ja-JP" sz="2400">
                <a:sym typeface="Wingdings" pitchFamily="2" charset="2"/>
              </a:rPr>
              <a:t> </a:t>
            </a:r>
            <a:r>
              <a:rPr lang="en-US" altLang="ja-JP" sz="2400"/>
              <a:t>never similar</a:t>
            </a:r>
            <a:endParaRPr lang="ja-JP" altLang="en-US" sz="2400"/>
          </a:p>
          <a:p>
            <a:pPr algn="l">
              <a:lnSpc>
                <a:spcPct val="90000"/>
              </a:lnSpc>
            </a:pPr>
            <a:endParaRPr lang="ja-JP" altLang="en-US" sz="2400"/>
          </a:p>
          <a:p>
            <a:pPr algn="l">
              <a:lnSpc>
                <a:spcPct val="90000"/>
              </a:lnSpc>
            </a:pPr>
            <a:endParaRPr lang="ja-JP" altLang="en-US" sz="2400"/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323850" y="5949950"/>
            <a:ext cx="3609975" cy="4889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</a:rPr>
              <a:t>1 sec. by usual PC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5940425" y="2565400"/>
            <a:ext cx="1479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b="1">
                <a:solidFill>
                  <a:srgbClr val="006600"/>
                </a:solidFill>
              </a:rPr>
              <a:t>genome A</a:t>
            </a:r>
            <a:endParaRPr lang="ja-JP" altLang="en-US" b="1">
              <a:solidFill>
                <a:srgbClr val="006600"/>
              </a:solidFill>
            </a:endParaRPr>
          </a:p>
        </p:txBody>
      </p:sp>
      <p:sp>
        <p:nvSpPr>
          <p:cNvPr id="461839" name="Line 15"/>
          <p:cNvSpPr>
            <a:spLocks noChangeShapeType="1"/>
          </p:cNvSpPr>
          <p:nvPr/>
        </p:nvSpPr>
        <p:spPr bwMode="auto">
          <a:xfrm flipH="1" flipV="1">
            <a:off x="4787900" y="2836863"/>
            <a:ext cx="1054100" cy="158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61840" name="Line 16"/>
          <p:cNvSpPr>
            <a:spLocks noChangeShapeType="1"/>
          </p:cNvSpPr>
          <p:nvPr/>
        </p:nvSpPr>
        <p:spPr bwMode="auto">
          <a:xfrm flipV="1">
            <a:off x="7448550" y="2852738"/>
            <a:ext cx="14446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61841" name="Text Box 17"/>
          <p:cNvSpPr txBox="1">
            <a:spLocks noChangeArrowheads="1"/>
          </p:cNvSpPr>
          <p:nvPr/>
        </p:nvSpPr>
        <p:spPr bwMode="auto">
          <a:xfrm rot="10800000">
            <a:off x="4238625" y="4075113"/>
            <a:ext cx="549275" cy="13700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b="1">
                <a:solidFill>
                  <a:srgbClr val="006600"/>
                </a:solidFill>
              </a:rPr>
              <a:t>genome B</a:t>
            </a:r>
            <a:endParaRPr lang="ja-JP" altLang="en-US" b="1">
              <a:solidFill>
                <a:srgbClr val="006600"/>
              </a:solidFill>
            </a:endParaRPr>
          </a:p>
        </p:txBody>
      </p:sp>
      <p:sp>
        <p:nvSpPr>
          <p:cNvPr id="461842" name="Line 18"/>
          <p:cNvSpPr>
            <a:spLocks noChangeShapeType="1"/>
          </p:cNvSpPr>
          <p:nvPr/>
        </p:nvSpPr>
        <p:spPr bwMode="auto">
          <a:xfrm flipV="1">
            <a:off x="4572000" y="3011488"/>
            <a:ext cx="7938" cy="9937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61843" name="Line 19"/>
          <p:cNvSpPr>
            <a:spLocks noChangeShapeType="1"/>
          </p:cNvSpPr>
          <p:nvPr/>
        </p:nvSpPr>
        <p:spPr bwMode="auto">
          <a:xfrm>
            <a:off x="4579938" y="5568950"/>
            <a:ext cx="0" cy="11001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461848" name="Picture 24" descr="AC116589_AC158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014663"/>
            <a:ext cx="4186238" cy="365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Can We Enumerate?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96975"/>
            <a:ext cx="8568952" cy="5040313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We have to outlook for the possibility that we can solve problem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… and, how much will be the cost (time, and workload) 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the purpose, we have to know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”what are the difficulties of the enumeration”,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“what kind of techniques and methods we can use”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“how to enumerate in a simple and straightforward ways”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Dot Plot for Long Genome Sequence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8569325" cy="1727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/>
              <a:t> The comparison of mouse 11</a:t>
            </a:r>
            <a:r>
              <a:rPr lang="en-US" altLang="ja-JP" sz="2400" baseline="30000"/>
              <a:t>th</a:t>
            </a:r>
            <a:r>
              <a:rPr lang="en-US" altLang="ja-JP" sz="2400"/>
              <a:t> chromosome and human 17</a:t>
            </a:r>
            <a:r>
              <a:rPr lang="en-US" altLang="ja-JP" sz="2400" baseline="30000"/>
              <a:t>th</a:t>
            </a:r>
            <a:r>
              <a:rPr lang="en-US" altLang="ja-JP" sz="2400"/>
              <a:t> chromosome is …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 not visible</a:t>
            </a: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Huge amount of noisy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similar pairs hide everything</a:t>
            </a:r>
          </a:p>
          <a:p>
            <a:pPr algn="l">
              <a:lnSpc>
                <a:spcPct val="90000"/>
              </a:lnSpc>
            </a:pPr>
            <a:endParaRPr lang="ja-JP" altLang="en-US" sz="2400"/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By restricting #output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pairs to 10, for each string,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we can see something</a:t>
            </a:r>
          </a:p>
          <a:p>
            <a:pPr algn="l">
              <a:lnSpc>
                <a:spcPct val="90000"/>
              </a:lnSpc>
            </a:pPr>
            <a:endParaRPr lang="ja-JP" altLang="en-US" sz="2400"/>
          </a:p>
          <a:p>
            <a:pPr algn="l">
              <a:lnSpc>
                <a:spcPct val="90000"/>
              </a:lnSpc>
            </a:pP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Still noisy, and lose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   completeness</a:t>
            </a:r>
          </a:p>
          <a:p>
            <a:pPr algn="l">
              <a:lnSpc>
                <a:spcPct val="90000"/>
              </a:lnSpc>
            </a:pPr>
            <a:endParaRPr lang="ja-JP" altLang="en-US" sz="2400"/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395288" y="6253163"/>
            <a:ext cx="2808287" cy="4889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min by PC</a:t>
            </a:r>
            <a:endParaRPr lang="ja-JP" altLang="en-U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5508625" y="3032125"/>
            <a:ext cx="19256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b="1">
                <a:solidFill>
                  <a:srgbClr val="006600"/>
                </a:solidFill>
              </a:rPr>
              <a:t>Mouse 11</a:t>
            </a:r>
            <a:r>
              <a:rPr lang="en-US" altLang="ja-JP" sz="2000" b="1" baseline="30000">
                <a:solidFill>
                  <a:srgbClr val="006600"/>
                </a:solidFill>
              </a:rPr>
              <a:t>th</a:t>
            </a:r>
            <a:r>
              <a:rPr lang="en-US" altLang="ja-JP" sz="2000" b="1">
                <a:solidFill>
                  <a:srgbClr val="006600"/>
                </a:solidFill>
              </a:rPr>
              <a:t> chr. </a:t>
            </a:r>
            <a:endParaRPr lang="ja-JP" altLang="en-US" sz="2000" b="1">
              <a:solidFill>
                <a:srgbClr val="006600"/>
              </a:solidFill>
            </a:endParaRPr>
          </a:p>
        </p:txBody>
      </p:sp>
      <p:sp>
        <p:nvSpPr>
          <p:cNvPr id="462854" name="Line 6"/>
          <p:cNvSpPr>
            <a:spLocks noChangeShapeType="1"/>
          </p:cNvSpPr>
          <p:nvPr/>
        </p:nvSpPr>
        <p:spPr bwMode="auto">
          <a:xfrm flipH="1" flipV="1">
            <a:off x="4211638" y="3278188"/>
            <a:ext cx="12239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62855" name="Line 7"/>
          <p:cNvSpPr>
            <a:spLocks noChangeShapeType="1"/>
          </p:cNvSpPr>
          <p:nvPr/>
        </p:nvSpPr>
        <p:spPr bwMode="auto">
          <a:xfrm flipV="1">
            <a:off x="7380288" y="3278188"/>
            <a:ext cx="15843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62856" name="Text Box 8"/>
          <p:cNvSpPr txBox="1">
            <a:spLocks noChangeArrowheads="1"/>
          </p:cNvSpPr>
          <p:nvPr/>
        </p:nvSpPr>
        <p:spPr bwMode="auto">
          <a:xfrm rot="16200000">
            <a:off x="2977357" y="4966494"/>
            <a:ext cx="200183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b="1">
                <a:solidFill>
                  <a:srgbClr val="006600"/>
                </a:solidFill>
              </a:rPr>
              <a:t>Human 17</a:t>
            </a:r>
            <a:r>
              <a:rPr lang="en-US" altLang="ja-JP" sz="2000" b="1" baseline="30000">
                <a:solidFill>
                  <a:srgbClr val="006600"/>
                </a:solidFill>
              </a:rPr>
              <a:t>th </a:t>
            </a:r>
            <a:r>
              <a:rPr lang="en-US" altLang="ja-JP" sz="2000" b="1">
                <a:solidFill>
                  <a:srgbClr val="006600"/>
                </a:solidFill>
              </a:rPr>
              <a:t>  chr</a:t>
            </a:r>
            <a:endParaRPr lang="ja-JP" altLang="en-US" sz="2000" b="1">
              <a:solidFill>
                <a:srgbClr val="006600"/>
              </a:solidFill>
            </a:endParaRPr>
          </a:p>
        </p:txBody>
      </p:sp>
      <p:sp>
        <p:nvSpPr>
          <p:cNvPr id="462857" name="Line 9"/>
          <p:cNvSpPr>
            <a:spLocks noChangeShapeType="1"/>
          </p:cNvSpPr>
          <p:nvPr/>
        </p:nvSpPr>
        <p:spPr bwMode="auto">
          <a:xfrm flipH="1" flipV="1">
            <a:off x="3995738" y="3573463"/>
            <a:ext cx="0" cy="5032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462858" name="Line 10"/>
          <p:cNvSpPr>
            <a:spLocks noChangeShapeType="1"/>
          </p:cNvSpPr>
          <p:nvPr/>
        </p:nvSpPr>
        <p:spPr bwMode="auto">
          <a:xfrm flipH="1">
            <a:off x="3995738" y="6165850"/>
            <a:ext cx="0" cy="5048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462860" name="Picture 12" descr="mus11hs17g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550" y="3551238"/>
            <a:ext cx="4762500" cy="3190875"/>
          </a:xfrm>
          <a:prstGeom prst="rect">
            <a:avLst/>
          </a:prstGeom>
          <a:noFill/>
        </p:spPr>
      </p:pic>
      <p:pic>
        <p:nvPicPr>
          <p:cNvPr id="462861" name="Picture 13" descr="mus17hs11redu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550" y="3573463"/>
            <a:ext cx="47625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569325" cy="568801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/>
              <a:t>Even if a cell includes many pairs, it does not always represent the similarity</a:t>
            </a:r>
          </a:p>
          <a:p>
            <a:pPr algn="l">
              <a:lnSpc>
                <a:spcPct val="90000"/>
              </a:lnSpc>
            </a:pPr>
            <a:endParaRPr lang="ja-JP" altLang="en-US" sz="2200"/>
          </a:p>
          <a:p>
            <a:pPr algn="l">
              <a:lnSpc>
                <a:spcPct val="90000"/>
              </a:lnSpc>
            </a:pPr>
            <a:endParaRPr lang="ja-JP" altLang="en-US" sz="2200"/>
          </a:p>
          <a:p>
            <a:pPr algn="l">
              <a:lnSpc>
                <a:spcPct val="90000"/>
              </a:lnSpc>
            </a:pPr>
            <a:endParaRPr lang="ja-JP" altLang="en-US" sz="2200"/>
          </a:p>
          <a:p>
            <a:pPr algn="l">
              <a:lnSpc>
                <a:spcPct val="90000"/>
              </a:lnSpc>
            </a:pPr>
            <a:endParaRPr lang="ja-JP" altLang="en-US" sz="2200"/>
          </a:p>
          <a:p>
            <a:pPr algn="l">
              <a:lnSpc>
                <a:spcPct val="90000"/>
              </a:lnSpc>
            </a:pPr>
            <a:endParaRPr lang="ja-JP" altLang="en-US" sz="2200"/>
          </a:p>
          <a:p>
            <a:pPr algn="l">
              <a:lnSpc>
                <a:spcPct val="90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/>
              <a:t>Pairs composing diagonal a line are important</a:t>
            </a:r>
          </a:p>
          <a:p>
            <a:pPr algn="l">
              <a:lnSpc>
                <a:spcPct val="90000"/>
              </a:lnSpc>
            </a:pPr>
            <a:r>
              <a:rPr lang="en-US" altLang="ja-JP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200"/>
              <a:t>Pairs distributed are not</a:t>
            </a:r>
          </a:p>
          <a:p>
            <a:pPr algn="l">
              <a:lnSpc>
                <a:spcPct val="90000"/>
              </a:lnSpc>
            </a:pPr>
            <a:r>
              <a:rPr lang="en-US" altLang="ja-JP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200"/>
              <a:t>Pairs concentrated into a small area are also not</a:t>
            </a:r>
          </a:p>
          <a:p>
            <a:pPr algn="l">
              <a:lnSpc>
                <a:spcPct val="90000"/>
              </a:lnSpc>
            </a:pPr>
            <a:endParaRPr lang="ja-JP" altLang="en-US" sz="2200"/>
          </a:p>
          <a:p>
            <a:pPr algn="l">
              <a:lnSpc>
                <a:spcPct val="90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200"/>
              <a:t>There would be many models representing “pairs on a line”, </a:t>
            </a:r>
          </a:p>
          <a:p>
            <a:pPr algn="l">
              <a:lnSpc>
                <a:spcPct val="90000"/>
              </a:lnSpc>
            </a:pPr>
            <a:r>
              <a:rPr lang="ja-JP" altLang="en-US" sz="2200"/>
              <a:t> </a:t>
            </a:r>
            <a:r>
              <a:rPr lang="en-US" altLang="ja-JP" sz="2200"/>
              <a:t>but we use a simple one</a:t>
            </a:r>
          </a:p>
          <a:p>
            <a:pPr algn="l">
              <a:lnSpc>
                <a:spcPct val="90000"/>
              </a:lnSpc>
            </a:pPr>
            <a:endParaRPr lang="ja-JP" altLang="en-US" sz="2200"/>
          </a:p>
        </p:txBody>
      </p:sp>
      <p:sp>
        <p:nvSpPr>
          <p:cNvPr id="5109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 Intensity</a:t>
            </a:r>
            <a:endParaRPr lang="ja-JP" altLang="en-U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0991" name="Rectangle 15"/>
          <p:cNvSpPr>
            <a:spLocks noChangeArrowheads="1"/>
          </p:cNvSpPr>
          <p:nvPr/>
        </p:nvSpPr>
        <p:spPr bwMode="auto">
          <a:xfrm>
            <a:off x="1908175" y="1773238"/>
            <a:ext cx="1223963" cy="12255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0992" name="Oval 16"/>
          <p:cNvSpPr>
            <a:spLocks noChangeArrowheads="1"/>
          </p:cNvSpPr>
          <p:nvPr/>
        </p:nvSpPr>
        <p:spPr bwMode="auto">
          <a:xfrm>
            <a:off x="2270125" y="177482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0993" name="Oval 17"/>
          <p:cNvSpPr>
            <a:spLocks noChangeArrowheads="1"/>
          </p:cNvSpPr>
          <p:nvPr/>
        </p:nvSpPr>
        <p:spPr bwMode="auto">
          <a:xfrm>
            <a:off x="2413000" y="1917700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0994" name="Oval 18"/>
          <p:cNvSpPr>
            <a:spLocks noChangeArrowheads="1"/>
          </p:cNvSpPr>
          <p:nvPr/>
        </p:nvSpPr>
        <p:spPr bwMode="auto">
          <a:xfrm>
            <a:off x="2555875" y="206057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0995" name="Oval 19"/>
          <p:cNvSpPr>
            <a:spLocks noChangeArrowheads="1"/>
          </p:cNvSpPr>
          <p:nvPr/>
        </p:nvSpPr>
        <p:spPr bwMode="auto">
          <a:xfrm>
            <a:off x="2628900" y="206216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0996" name="Oval 20"/>
          <p:cNvSpPr>
            <a:spLocks noChangeArrowheads="1"/>
          </p:cNvSpPr>
          <p:nvPr/>
        </p:nvSpPr>
        <p:spPr bwMode="auto">
          <a:xfrm>
            <a:off x="2701925" y="2133600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0997" name="Oval 21"/>
          <p:cNvSpPr>
            <a:spLocks noChangeArrowheads="1"/>
          </p:cNvSpPr>
          <p:nvPr/>
        </p:nvSpPr>
        <p:spPr bwMode="auto">
          <a:xfrm>
            <a:off x="2917825" y="2349500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0998" name="Oval 22"/>
          <p:cNvSpPr>
            <a:spLocks noChangeArrowheads="1"/>
          </p:cNvSpPr>
          <p:nvPr/>
        </p:nvSpPr>
        <p:spPr bwMode="auto">
          <a:xfrm>
            <a:off x="2987675" y="249396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0999" name="Rectangle 23"/>
          <p:cNvSpPr>
            <a:spLocks noChangeArrowheads="1"/>
          </p:cNvSpPr>
          <p:nvPr/>
        </p:nvSpPr>
        <p:spPr bwMode="auto">
          <a:xfrm>
            <a:off x="3563938" y="1773238"/>
            <a:ext cx="1152525" cy="12255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00" name="Oval 24"/>
          <p:cNvSpPr>
            <a:spLocks noChangeArrowheads="1"/>
          </p:cNvSpPr>
          <p:nvPr/>
        </p:nvSpPr>
        <p:spPr bwMode="auto">
          <a:xfrm>
            <a:off x="4356100" y="206216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01" name="Oval 25"/>
          <p:cNvSpPr>
            <a:spLocks noChangeArrowheads="1"/>
          </p:cNvSpPr>
          <p:nvPr/>
        </p:nvSpPr>
        <p:spPr bwMode="auto">
          <a:xfrm>
            <a:off x="4213225" y="199072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02" name="Oval 26"/>
          <p:cNvSpPr>
            <a:spLocks noChangeArrowheads="1"/>
          </p:cNvSpPr>
          <p:nvPr/>
        </p:nvSpPr>
        <p:spPr bwMode="auto">
          <a:xfrm>
            <a:off x="4284663" y="184626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03" name="Oval 27"/>
          <p:cNvSpPr>
            <a:spLocks noChangeArrowheads="1"/>
          </p:cNvSpPr>
          <p:nvPr/>
        </p:nvSpPr>
        <p:spPr bwMode="auto">
          <a:xfrm>
            <a:off x="4356100" y="184626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04" name="Oval 28"/>
          <p:cNvSpPr>
            <a:spLocks noChangeArrowheads="1"/>
          </p:cNvSpPr>
          <p:nvPr/>
        </p:nvSpPr>
        <p:spPr bwMode="auto">
          <a:xfrm>
            <a:off x="4429125" y="184626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05" name="Oval 29"/>
          <p:cNvSpPr>
            <a:spLocks noChangeArrowheads="1"/>
          </p:cNvSpPr>
          <p:nvPr/>
        </p:nvSpPr>
        <p:spPr bwMode="auto">
          <a:xfrm>
            <a:off x="4356100" y="199072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06" name="Oval 30"/>
          <p:cNvSpPr>
            <a:spLocks noChangeArrowheads="1"/>
          </p:cNvSpPr>
          <p:nvPr/>
        </p:nvSpPr>
        <p:spPr bwMode="auto">
          <a:xfrm>
            <a:off x="4429125" y="199072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07" name="Rectangle 31"/>
          <p:cNvSpPr>
            <a:spLocks noChangeArrowheads="1"/>
          </p:cNvSpPr>
          <p:nvPr/>
        </p:nvSpPr>
        <p:spPr bwMode="auto">
          <a:xfrm>
            <a:off x="5292725" y="1774825"/>
            <a:ext cx="1223963" cy="12239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08" name="Oval 32"/>
          <p:cNvSpPr>
            <a:spLocks noChangeArrowheads="1"/>
          </p:cNvSpPr>
          <p:nvPr/>
        </p:nvSpPr>
        <p:spPr bwMode="auto">
          <a:xfrm>
            <a:off x="6013450" y="2782888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09" name="Oval 33"/>
          <p:cNvSpPr>
            <a:spLocks noChangeArrowheads="1"/>
          </p:cNvSpPr>
          <p:nvPr/>
        </p:nvSpPr>
        <p:spPr bwMode="auto">
          <a:xfrm>
            <a:off x="5580063" y="184626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10" name="Oval 34"/>
          <p:cNvSpPr>
            <a:spLocks noChangeArrowheads="1"/>
          </p:cNvSpPr>
          <p:nvPr/>
        </p:nvSpPr>
        <p:spPr bwMode="auto">
          <a:xfrm>
            <a:off x="6086475" y="1847850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11" name="Oval 35"/>
          <p:cNvSpPr>
            <a:spLocks noChangeArrowheads="1"/>
          </p:cNvSpPr>
          <p:nvPr/>
        </p:nvSpPr>
        <p:spPr bwMode="auto">
          <a:xfrm>
            <a:off x="6300788" y="227806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12" name="Oval 36"/>
          <p:cNvSpPr>
            <a:spLocks noChangeArrowheads="1"/>
          </p:cNvSpPr>
          <p:nvPr/>
        </p:nvSpPr>
        <p:spPr bwMode="auto">
          <a:xfrm>
            <a:off x="5364163" y="206216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13" name="Oval 37"/>
          <p:cNvSpPr>
            <a:spLocks noChangeArrowheads="1"/>
          </p:cNvSpPr>
          <p:nvPr/>
        </p:nvSpPr>
        <p:spPr bwMode="auto">
          <a:xfrm>
            <a:off x="5364163" y="270986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1014" name="Oval 38"/>
          <p:cNvSpPr>
            <a:spLocks noChangeArrowheads="1"/>
          </p:cNvSpPr>
          <p:nvPr/>
        </p:nvSpPr>
        <p:spPr bwMode="auto">
          <a:xfrm>
            <a:off x="5940425" y="242252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569325" cy="38163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/>
              <a:t>One of simple models is to consider the number of pairs in a diagonal long box, (of length </a:t>
            </a:r>
            <a:r>
              <a:rPr lang="en-US" altLang="ja-JP" sz="2200" b="1">
                <a:solidFill>
                  <a:schemeClr val="accent2"/>
                </a:solidFill>
              </a:rPr>
              <a:t>α</a:t>
            </a:r>
            <a:r>
              <a:rPr lang="en-US" altLang="ja-JP" sz="2200"/>
              <a:t>, and width </a:t>
            </a:r>
            <a:r>
              <a:rPr lang="en-US" altLang="ja-JP" sz="2200" b="1">
                <a:solidFill>
                  <a:schemeClr val="accent2"/>
                </a:solidFill>
              </a:rPr>
              <a:t>β</a:t>
            </a:r>
            <a:r>
              <a:rPr lang="en-US" altLang="ja-JP" sz="2200"/>
              <a:t>)</a:t>
            </a:r>
          </a:p>
          <a:p>
            <a:pPr algn="l">
              <a:lnSpc>
                <a:spcPct val="90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200"/>
              <a:t>If there are pairs of a certain number h in a box, we consider they</a:t>
            </a:r>
          </a:p>
          <a:p>
            <a:pPr algn="l">
              <a:lnSpc>
                <a:spcPct val="90000"/>
              </a:lnSpc>
            </a:pPr>
            <a:r>
              <a:rPr lang="en-US" altLang="ja-JP" sz="2200"/>
              <a:t> are a part of a line</a:t>
            </a:r>
          </a:p>
          <a:p>
            <a:pPr algn="l">
              <a:lnSpc>
                <a:spcPct val="90000"/>
              </a:lnSpc>
            </a:pPr>
            <a:endParaRPr lang="ja-JP" altLang="en-US" sz="2200"/>
          </a:p>
          <a:p>
            <a:pPr algn="l">
              <a:lnSpc>
                <a:spcPct val="90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/>
              <a:t>On the other hand, if such pairs are in quite small area, we would say they are not a line</a:t>
            </a:r>
          </a:p>
          <a:p>
            <a:pPr algn="l">
              <a:lnSpc>
                <a:spcPct val="90000"/>
              </a:lnSpc>
            </a:pPr>
            <a:endParaRPr lang="ja-JP" altLang="en-US" sz="2200"/>
          </a:p>
          <a:p>
            <a:pPr algn="l">
              <a:lnSpc>
                <a:spcPct val="90000"/>
              </a:lnSpc>
            </a:pPr>
            <a:r>
              <a:rPr lang="ja-JP" alt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/>
              <a:t>By removing pairs not composing a line, and replace pairs in a box by a point, we can simplify the figure</a:t>
            </a:r>
          </a:p>
          <a:p>
            <a:pPr algn="l">
              <a:lnSpc>
                <a:spcPct val="90000"/>
              </a:lnSpc>
            </a:pPr>
            <a:endParaRPr lang="ja-JP" altLang="en-US" sz="2200"/>
          </a:p>
        </p:txBody>
      </p:sp>
      <p:sp>
        <p:nvSpPr>
          <p:cNvPr id="5079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Box Filtering</a:t>
            </a:r>
          </a:p>
        </p:txBody>
      </p:sp>
      <p:sp>
        <p:nvSpPr>
          <p:cNvPr id="507935" name="Rectangle 31"/>
          <p:cNvSpPr>
            <a:spLocks noChangeArrowheads="1"/>
          </p:cNvSpPr>
          <p:nvPr/>
        </p:nvSpPr>
        <p:spPr bwMode="auto">
          <a:xfrm>
            <a:off x="2411413" y="5157788"/>
            <a:ext cx="1223962" cy="12255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36" name="Oval 32"/>
          <p:cNvSpPr>
            <a:spLocks noChangeArrowheads="1"/>
          </p:cNvSpPr>
          <p:nvPr/>
        </p:nvSpPr>
        <p:spPr bwMode="auto">
          <a:xfrm>
            <a:off x="2773363" y="515937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37" name="Oval 33"/>
          <p:cNvSpPr>
            <a:spLocks noChangeArrowheads="1"/>
          </p:cNvSpPr>
          <p:nvPr/>
        </p:nvSpPr>
        <p:spPr bwMode="auto">
          <a:xfrm>
            <a:off x="2916238" y="5302250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38" name="Oval 34"/>
          <p:cNvSpPr>
            <a:spLocks noChangeArrowheads="1"/>
          </p:cNvSpPr>
          <p:nvPr/>
        </p:nvSpPr>
        <p:spPr bwMode="auto">
          <a:xfrm>
            <a:off x="3059113" y="544512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39" name="Oval 35"/>
          <p:cNvSpPr>
            <a:spLocks noChangeArrowheads="1"/>
          </p:cNvSpPr>
          <p:nvPr/>
        </p:nvSpPr>
        <p:spPr bwMode="auto">
          <a:xfrm>
            <a:off x="3132138" y="544671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40" name="Oval 36"/>
          <p:cNvSpPr>
            <a:spLocks noChangeArrowheads="1"/>
          </p:cNvSpPr>
          <p:nvPr/>
        </p:nvSpPr>
        <p:spPr bwMode="auto">
          <a:xfrm>
            <a:off x="3205163" y="5518150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41" name="Oval 37"/>
          <p:cNvSpPr>
            <a:spLocks noChangeArrowheads="1"/>
          </p:cNvSpPr>
          <p:nvPr/>
        </p:nvSpPr>
        <p:spPr bwMode="auto">
          <a:xfrm>
            <a:off x="3421063" y="5734050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42" name="Oval 38"/>
          <p:cNvSpPr>
            <a:spLocks noChangeArrowheads="1"/>
          </p:cNvSpPr>
          <p:nvPr/>
        </p:nvSpPr>
        <p:spPr bwMode="auto">
          <a:xfrm>
            <a:off x="3490913" y="587851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43" name="Rectangle 39"/>
          <p:cNvSpPr>
            <a:spLocks noChangeArrowheads="1"/>
          </p:cNvSpPr>
          <p:nvPr/>
        </p:nvSpPr>
        <p:spPr bwMode="auto">
          <a:xfrm>
            <a:off x="4067175" y="5157788"/>
            <a:ext cx="1152525" cy="12255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44" name="Oval 40"/>
          <p:cNvSpPr>
            <a:spLocks noChangeArrowheads="1"/>
          </p:cNvSpPr>
          <p:nvPr/>
        </p:nvSpPr>
        <p:spPr bwMode="auto">
          <a:xfrm>
            <a:off x="4859338" y="544671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45" name="Oval 41"/>
          <p:cNvSpPr>
            <a:spLocks noChangeArrowheads="1"/>
          </p:cNvSpPr>
          <p:nvPr/>
        </p:nvSpPr>
        <p:spPr bwMode="auto">
          <a:xfrm>
            <a:off x="4716463" y="537527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46" name="Oval 42"/>
          <p:cNvSpPr>
            <a:spLocks noChangeArrowheads="1"/>
          </p:cNvSpPr>
          <p:nvPr/>
        </p:nvSpPr>
        <p:spPr bwMode="auto">
          <a:xfrm>
            <a:off x="4787900" y="523081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47" name="Oval 43"/>
          <p:cNvSpPr>
            <a:spLocks noChangeArrowheads="1"/>
          </p:cNvSpPr>
          <p:nvPr/>
        </p:nvSpPr>
        <p:spPr bwMode="auto">
          <a:xfrm>
            <a:off x="4859338" y="523081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48" name="Oval 44"/>
          <p:cNvSpPr>
            <a:spLocks noChangeArrowheads="1"/>
          </p:cNvSpPr>
          <p:nvPr/>
        </p:nvSpPr>
        <p:spPr bwMode="auto">
          <a:xfrm>
            <a:off x="4932363" y="523081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49" name="Oval 45"/>
          <p:cNvSpPr>
            <a:spLocks noChangeArrowheads="1"/>
          </p:cNvSpPr>
          <p:nvPr/>
        </p:nvSpPr>
        <p:spPr bwMode="auto">
          <a:xfrm>
            <a:off x="4859338" y="537527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50" name="Oval 46"/>
          <p:cNvSpPr>
            <a:spLocks noChangeArrowheads="1"/>
          </p:cNvSpPr>
          <p:nvPr/>
        </p:nvSpPr>
        <p:spPr bwMode="auto">
          <a:xfrm>
            <a:off x="4932363" y="537527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51" name="Rectangle 47"/>
          <p:cNvSpPr>
            <a:spLocks noChangeArrowheads="1"/>
          </p:cNvSpPr>
          <p:nvPr/>
        </p:nvSpPr>
        <p:spPr bwMode="auto">
          <a:xfrm>
            <a:off x="5795963" y="5159375"/>
            <a:ext cx="1223962" cy="12239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52" name="Oval 48"/>
          <p:cNvSpPr>
            <a:spLocks noChangeArrowheads="1"/>
          </p:cNvSpPr>
          <p:nvPr/>
        </p:nvSpPr>
        <p:spPr bwMode="auto">
          <a:xfrm>
            <a:off x="6516688" y="6167438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53" name="Oval 49"/>
          <p:cNvSpPr>
            <a:spLocks noChangeArrowheads="1"/>
          </p:cNvSpPr>
          <p:nvPr/>
        </p:nvSpPr>
        <p:spPr bwMode="auto">
          <a:xfrm>
            <a:off x="6083300" y="523081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54" name="Oval 50"/>
          <p:cNvSpPr>
            <a:spLocks noChangeArrowheads="1"/>
          </p:cNvSpPr>
          <p:nvPr/>
        </p:nvSpPr>
        <p:spPr bwMode="auto">
          <a:xfrm>
            <a:off x="6589713" y="5232400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55" name="Oval 51"/>
          <p:cNvSpPr>
            <a:spLocks noChangeArrowheads="1"/>
          </p:cNvSpPr>
          <p:nvPr/>
        </p:nvSpPr>
        <p:spPr bwMode="auto">
          <a:xfrm>
            <a:off x="6804025" y="566261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56" name="Oval 52"/>
          <p:cNvSpPr>
            <a:spLocks noChangeArrowheads="1"/>
          </p:cNvSpPr>
          <p:nvPr/>
        </p:nvSpPr>
        <p:spPr bwMode="auto">
          <a:xfrm>
            <a:off x="5867400" y="544671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57" name="Oval 53"/>
          <p:cNvSpPr>
            <a:spLocks noChangeArrowheads="1"/>
          </p:cNvSpPr>
          <p:nvPr/>
        </p:nvSpPr>
        <p:spPr bwMode="auto">
          <a:xfrm>
            <a:off x="5867400" y="6094413"/>
            <a:ext cx="142875" cy="144462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58" name="Oval 54"/>
          <p:cNvSpPr>
            <a:spLocks noChangeArrowheads="1"/>
          </p:cNvSpPr>
          <p:nvPr/>
        </p:nvSpPr>
        <p:spPr bwMode="auto">
          <a:xfrm>
            <a:off x="6443663" y="5807075"/>
            <a:ext cx="142875" cy="144463"/>
          </a:xfrm>
          <a:prstGeom prst="ellipse">
            <a:avLst/>
          </a:prstGeom>
          <a:solidFill>
            <a:srgbClr val="3366FF"/>
          </a:solidFill>
          <a:ln w="15875" algn="ctr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59" name="Rectangle 55"/>
          <p:cNvSpPr>
            <a:spLocks noChangeArrowheads="1"/>
          </p:cNvSpPr>
          <p:nvPr/>
        </p:nvSpPr>
        <p:spPr bwMode="auto">
          <a:xfrm rot="2806728">
            <a:off x="2952750" y="5648326"/>
            <a:ext cx="814387" cy="265112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60" name="Rectangle 56"/>
          <p:cNvSpPr>
            <a:spLocks noChangeArrowheads="1"/>
          </p:cNvSpPr>
          <p:nvPr/>
        </p:nvSpPr>
        <p:spPr bwMode="auto">
          <a:xfrm rot="2806728">
            <a:off x="5976938" y="5503862"/>
            <a:ext cx="814388" cy="265113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7961" name="Rectangle 57"/>
          <p:cNvSpPr>
            <a:spLocks noChangeArrowheads="1"/>
          </p:cNvSpPr>
          <p:nvPr/>
        </p:nvSpPr>
        <p:spPr bwMode="auto">
          <a:xfrm rot="2806728">
            <a:off x="4608513" y="5432425"/>
            <a:ext cx="814387" cy="265113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59" grpId="0" animBg="1"/>
      <p:bldP spid="507960" grpId="0" animBg="1"/>
      <p:bldP spid="507961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713787" cy="568801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/>
              <a:t>Pairs in a diagonal box corresponds to pairs of substrings of two strings, with starting positions not different much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(Strings correspond to horizontal and vertical length of the box)</a:t>
            </a: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From this, we can observe certain completeness</a:t>
            </a: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Any two strings of length 3000 with Hamming distance 291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  have at least 3 of substrings of Hamming distance at most 2,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 starting at the same positions</a:t>
            </a: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ja-JP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Any two strings of length 3000 with edit distance 198 with at 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   most 55 insertions/deletions, have at least 3 of substrings of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   Hamming distance at most 2, such that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   starting position differ at most 55</a:t>
            </a: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512003" name="Line 3"/>
          <p:cNvSpPr>
            <a:spLocks noChangeShapeType="1"/>
          </p:cNvSpPr>
          <p:nvPr/>
        </p:nvSpPr>
        <p:spPr bwMode="auto">
          <a:xfrm flipH="1">
            <a:off x="7380288" y="5805488"/>
            <a:ext cx="71437" cy="7207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12004" name="Line 4"/>
          <p:cNvSpPr>
            <a:spLocks noChangeShapeType="1"/>
          </p:cNvSpPr>
          <p:nvPr/>
        </p:nvSpPr>
        <p:spPr bwMode="auto">
          <a:xfrm flipH="1">
            <a:off x="8243888" y="5805488"/>
            <a:ext cx="0" cy="7207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Accuracy</a:t>
            </a:r>
          </a:p>
        </p:txBody>
      </p:sp>
      <p:sp>
        <p:nvSpPr>
          <p:cNvPr id="512006" name="Line 6"/>
          <p:cNvSpPr>
            <a:spLocks noChangeShapeType="1"/>
          </p:cNvSpPr>
          <p:nvPr/>
        </p:nvSpPr>
        <p:spPr bwMode="auto">
          <a:xfrm>
            <a:off x="5867400" y="5805488"/>
            <a:ext cx="29527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lg" len="lg"/>
            <a:tailEnd type="triangle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12007" name="Line 7"/>
          <p:cNvSpPr>
            <a:spLocks noChangeShapeType="1"/>
          </p:cNvSpPr>
          <p:nvPr/>
        </p:nvSpPr>
        <p:spPr bwMode="auto">
          <a:xfrm>
            <a:off x="5867400" y="6526213"/>
            <a:ext cx="29527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lg" len="lg"/>
            <a:tailEnd type="triangle" w="lg" len="lg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12008" name="Line 8"/>
          <p:cNvSpPr>
            <a:spLocks noChangeShapeType="1"/>
          </p:cNvSpPr>
          <p:nvPr/>
        </p:nvSpPr>
        <p:spPr bwMode="auto">
          <a:xfrm>
            <a:off x="6443663" y="5805488"/>
            <a:ext cx="73025" cy="7207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12009" name="Line 9"/>
          <p:cNvSpPr>
            <a:spLocks noChangeShapeType="1"/>
          </p:cNvSpPr>
          <p:nvPr/>
        </p:nvSpPr>
        <p:spPr bwMode="auto">
          <a:xfrm>
            <a:off x="6299200" y="6526213"/>
            <a:ext cx="433388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12010" name="Line 10"/>
          <p:cNvSpPr>
            <a:spLocks noChangeShapeType="1"/>
          </p:cNvSpPr>
          <p:nvPr/>
        </p:nvSpPr>
        <p:spPr bwMode="auto">
          <a:xfrm>
            <a:off x="7234238" y="5805488"/>
            <a:ext cx="433387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12011" name="Line 11"/>
          <p:cNvSpPr>
            <a:spLocks noChangeShapeType="1"/>
          </p:cNvSpPr>
          <p:nvPr/>
        </p:nvSpPr>
        <p:spPr bwMode="auto">
          <a:xfrm>
            <a:off x="7164388" y="6526213"/>
            <a:ext cx="433387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12012" name="Line 12"/>
          <p:cNvSpPr>
            <a:spLocks noChangeShapeType="1"/>
          </p:cNvSpPr>
          <p:nvPr/>
        </p:nvSpPr>
        <p:spPr bwMode="auto">
          <a:xfrm>
            <a:off x="8026400" y="6526213"/>
            <a:ext cx="433388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12013" name="Line 13"/>
          <p:cNvSpPr>
            <a:spLocks noChangeShapeType="1"/>
          </p:cNvSpPr>
          <p:nvPr/>
        </p:nvSpPr>
        <p:spPr bwMode="auto">
          <a:xfrm>
            <a:off x="8026400" y="5805488"/>
            <a:ext cx="433388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12014" name="Line 14"/>
          <p:cNvSpPr>
            <a:spLocks noChangeShapeType="1"/>
          </p:cNvSpPr>
          <p:nvPr/>
        </p:nvSpPr>
        <p:spPr bwMode="auto">
          <a:xfrm>
            <a:off x="6227763" y="5805488"/>
            <a:ext cx="433387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002213" y="3933825"/>
            <a:ext cx="2954337" cy="360363"/>
            <a:chOff x="3151" y="2478"/>
            <a:chExt cx="1861" cy="227"/>
          </a:xfrm>
        </p:grpSpPr>
        <p:sp>
          <p:nvSpPr>
            <p:cNvPr id="512020" name="Rectangle 20"/>
            <p:cNvSpPr>
              <a:spLocks noChangeArrowheads="1"/>
            </p:cNvSpPr>
            <p:nvPr/>
          </p:nvSpPr>
          <p:spPr bwMode="auto">
            <a:xfrm>
              <a:off x="3970" y="2478"/>
              <a:ext cx="181" cy="227"/>
            </a:xfrm>
            <a:prstGeom prst="rect">
              <a:avLst/>
            </a:prstGeom>
            <a:solidFill>
              <a:srgbClr val="FFCC99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024" name="Rectangle 24"/>
            <p:cNvSpPr>
              <a:spLocks noChangeArrowheads="1"/>
            </p:cNvSpPr>
            <p:nvPr/>
          </p:nvSpPr>
          <p:spPr bwMode="auto">
            <a:xfrm>
              <a:off x="4698" y="2478"/>
              <a:ext cx="181" cy="227"/>
            </a:xfrm>
            <a:prstGeom prst="rect">
              <a:avLst/>
            </a:prstGeom>
            <a:solidFill>
              <a:srgbClr val="FFCC99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025" name="Rectangle 25"/>
            <p:cNvSpPr>
              <a:spLocks noChangeArrowheads="1"/>
            </p:cNvSpPr>
            <p:nvPr/>
          </p:nvSpPr>
          <p:spPr bwMode="auto">
            <a:xfrm>
              <a:off x="3242" y="2478"/>
              <a:ext cx="181" cy="227"/>
            </a:xfrm>
            <a:prstGeom prst="rect">
              <a:avLst/>
            </a:prstGeom>
            <a:solidFill>
              <a:srgbClr val="FFCC99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015" name="Line 15"/>
            <p:cNvSpPr>
              <a:spLocks noChangeShapeType="1"/>
            </p:cNvSpPr>
            <p:nvPr/>
          </p:nvSpPr>
          <p:spPr bwMode="auto">
            <a:xfrm>
              <a:off x="3151" y="2523"/>
              <a:ext cx="18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lg" len="lg"/>
              <a:tailEnd type="triangle" w="lg" len="lg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12016" name="Line 16"/>
            <p:cNvSpPr>
              <a:spLocks noChangeShapeType="1"/>
            </p:cNvSpPr>
            <p:nvPr/>
          </p:nvSpPr>
          <p:spPr bwMode="auto">
            <a:xfrm>
              <a:off x="3152" y="2659"/>
              <a:ext cx="186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lg" len="lg"/>
              <a:tailEnd type="triangle" w="lg" len="lg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12017" name="Rectangle 17"/>
            <p:cNvSpPr>
              <a:spLocks noChangeArrowheads="1"/>
            </p:cNvSpPr>
            <p:nvPr/>
          </p:nvSpPr>
          <p:spPr bwMode="auto">
            <a:xfrm>
              <a:off x="3424" y="2478"/>
              <a:ext cx="181" cy="227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018" name="Rectangle 18"/>
            <p:cNvSpPr>
              <a:spLocks noChangeArrowheads="1"/>
            </p:cNvSpPr>
            <p:nvPr/>
          </p:nvSpPr>
          <p:spPr bwMode="auto">
            <a:xfrm>
              <a:off x="3606" y="2478"/>
              <a:ext cx="181" cy="227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019" name="Rectangle 19"/>
            <p:cNvSpPr>
              <a:spLocks noChangeArrowheads="1"/>
            </p:cNvSpPr>
            <p:nvPr/>
          </p:nvSpPr>
          <p:spPr bwMode="auto">
            <a:xfrm>
              <a:off x="3788" y="2478"/>
              <a:ext cx="181" cy="227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021" name="Rectangle 21"/>
            <p:cNvSpPr>
              <a:spLocks noChangeArrowheads="1"/>
            </p:cNvSpPr>
            <p:nvPr/>
          </p:nvSpPr>
          <p:spPr bwMode="auto">
            <a:xfrm>
              <a:off x="4152" y="2478"/>
              <a:ext cx="181" cy="227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022" name="Rectangle 22"/>
            <p:cNvSpPr>
              <a:spLocks noChangeArrowheads="1"/>
            </p:cNvSpPr>
            <p:nvPr/>
          </p:nvSpPr>
          <p:spPr bwMode="auto">
            <a:xfrm>
              <a:off x="4334" y="2478"/>
              <a:ext cx="181" cy="227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2023" name="Rectangle 23"/>
            <p:cNvSpPr>
              <a:spLocks noChangeArrowheads="1"/>
            </p:cNvSpPr>
            <p:nvPr/>
          </p:nvSpPr>
          <p:spPr bwMode="auto">
            <a:xfrm>
              <a:off x="4516" y="2478"/>
              <a:ext cx="181" cy="227"/>
            </a:xfrm>
            <a:prstGeom prst="rect">
              <a:avLst/>
            </a:prstGeom>
            <a:noFill/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animBg="1"/>
      <p:bldP spid="512004" grpId="0" animBg="1"/>
      <p:bldP spid="512008" grpId="0" animBg="1"/>
      <p:bldP spid="512009" grpId="0" animBg="1"/>
      <p:bldP spid="512010" grpId="0" animBg="1"/>
      <p:bldP spid="512011" grpId="0" animBg="1"/>
      <p:bldP spid="512012" grpId="0" animBg="1"/>
      <p:bldP spid="512013" grpId="0" animBg="1"/>
      <p:bldP spid="512014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6372225" y="4437063"/>
            <a:ext cx="2233613" cy="216058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08931" name="Line 3"/>
          <p:cNvSpPr>
            <a:spLocks noChangeShapeType="1"/>
          </p:cNvSpPr>
          <p:nvPr/>
        </p:nvSpPr>
        <p:spPr bwMode="auto">
          <a:xfrm>
            <a:off x="7523163" y="4076700"/>
            <a:ext cx="1439862" cy="14398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8569325" cy="568801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How to find </a:t>
            </a:r>
            <a:r>
              <a:rPr lang="en-US" altLang="ja-JP" sz="2400" b="1">
                <a:solidFill>
                  <a:schemeClr val="accent2"/>
                </a:solidFill>
              </a:rPr>
              <a:t>h</a:t>
            </a:r>
            <a:r>
              <a:rPr lang="en-US" altLang="ja-JP" sz="2400"/>
              <a:t> pairs in diagonal box?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Straightforward fails</a:t>
            </a: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We consider a diagonal belt of width </a:t>
            </a:r>
            <a:r>
              <a:rPr lang="en-US" altLang="ja-JP" sz="2400" b="1">
                <a:solidFill>
                  <a:schemeClr val="accent2"/>
                </a:solidFill>
              </a:rPr>
              <a:t>β</a:t>
            </a:r>
            <a:r>
              <a:rPr lang="en-US" altLang="ja-JP" sz="2400"/>
              <a:t>, and move it to left down direction to sweep the matrix</a:t>
            </a: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Sort the pairs in the belt, and update them in each step of sweep</a:t>
            </a:r>
          </a:p>
          <a:p>
            <a:pPr algn="l">
              <a:lnSpc>
                <a:spcPct val="90000"/>
              </a:lnSpc>
            </a:pP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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each insertion/deletion with checking the diagonal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box constraint is done in </a:t>
            </a:r>
            <a:r>
              <a:rPr lang="en-US" altLang="ja-JP" sz="2400" b="1">
                <a:solidFill>
                  <a:schemeClr val="accent2"/>
                </a:solidFill>
              </a:rPr>
              <a:t>O(log N)</a:t>
            </a:r>
            <a:r>
              <a:rPr lang="en-US" altLang="ja-JP" sz="2400"/>
              <a:t> time</a:t>
            </a:r>
          </a:p>
          <a:p>
            <a:pPr algn="l">
              <a:lnSpc>
                <a:spcPct val="90000"/>
              </a:lnSpc>
            </a:pPr>
            <a:endParaRPr lang="en-US" altLang="ja-JP" sz="2400"/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We can also discretize the belt, set width 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to </a:t>
            </a:r>
            <a:r>
              <a:rPr lang="en-US" altLang="ja-JP" sz="2400" b="1">
                <a:solidFill>
                  <a:schemeClr val="accent2"/>
                </a:solidFill>
              </a:rPr>
              <a:t>2β</a:t>
            </a:r>
            <a:r>
              <a:rPr lang="en-US" altLang="ja-JP" sz="2400"/>
              <a:t>, and move it </a:t>
            </a:r>
            <a:r>
              <a:rPr lang="en-US" altLang="ja-JP" sz="2400" b="1">
                <a:solidFill>
                  <a:schemeClr val="accent2"/>
                </a:solidFill>
              </a:rPr>
              <a:t>β</a:t>
            </a:r>
            <a:r>
              <a:rPr lang="en-US" altLang="ja-JP" sz="2400"/>
              <a:t>steps at once</a:t>
            </a:r>
          </a:p>
          <a:p>
            <a:pPr algn="l">
              <a:lnSpc>
                <a:spcPct val="90000"/>
              </a:lnSpc>
            </a:pP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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computation is more simple, 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 without losing completeness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(with possibly find unnecessary pairs)</a:t>
            </a:r>
          </a:p>
        </p:txBody>
      </p:sp>
      <p:sp>
        <p:nvSpPr>
          <p:cNvPr id="5089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Efficient Computation</a:t>
            </a:r>
            <a:endParaRPr lang="ja-JP" altLang="en-U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8934" name="Line 6"/>
          <p:cNvSpPr>
            <a:spLocks noChangeShapeType="1"/>
          </p:cNvSpPr>
          <p:nvPr/>
        </p:nvSpPr>
        <p:spPr bwMode="auto">
          <a:xfrm>
            <a:off x="6372225" y="4292600"/>
            <a:ext cx="2374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08935" name="Line 7"/>
          <p:cNvSpPr>
            <a:spLocks noChangeShapeType="1"/>
          </p:cNvSpPr>
          <p:nvPr/>
        </p:nvSpPr>
        <p:spPr bwMode="auto">
          <a:xfrm>
            <a:off x="6229350" y="4437063"/>
            <a:ext cx="0" cy="22320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08936" name="Line 8"/>
          <p:cNvSpPr>
            <a:spLocks noChangeShapeType="1"/>
          </p:cNvSpPr>
          <p:nvPr/>
        </p:nvSpPr>
        <p:spPr bwMode="auto">
          <a:xfrm>
            <a:off x="8026400" y="4292600"/>
            <a:ext cx="433388" cy="0"/>
          </a:xfrm>
          <a:prstGeom prst="line">
            <a:avLst/>
          </a:prstGeom>
          <a:noFill/>
          <a:ln w="12065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08937" name="Oval 9"/>
          <p:cNvSpPr>
            <a:spLocks noChangeArrowheads="1"/>
          </p:cNvSpPr>
          <p:nvPr/>
        </p:nvSpPr>
        <p:spPr bwMode="auto">
          <a:xfrm>
            <a:off x="8099425" y="4579938"/>
            <a:ext cx="73025" cy="73025"/>
          </a:xfrm>
          <a:prstGeom prst="ellipse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08938" name="Oval 10"/>
          <p:cNvSpPr>
            <a:spLocks noChangeArrowheads="1"/>
          </p:cNvSpPr>
          <p:nvPr/>
        </p:nvSpPr>
        <p:spPr bwMode="auto">
          <a:xfrm>
            <a:off x="7954963" y="4651375"/>
            <a:ext cx="73025" cy="73025"/>
          </a:xfrm>
          <a:prstGeom prst="ellipse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08939" name="Oval 11"/>
          <p:cNvSpPr>
            <a:spLocks noChangeArrowheads="1"/>
          </p:cNvSpPr>
          <p:nvPr/>
        </p:nvSpPr>
        <p:spPr bwMode="auto">
          <a:xfrm>
            <a:off x="8315325" y="4868863"/>
            <a:ext cx="73025" cy="73025"/>
          </a:xfrm>
          <a:prstGeom prst="ellipse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08940" name="Oval 12"/>
          <p:cNvSpPr>
            <a:spLocks noChangeArrowheads="1"/>
          </p:cNvSpPr>
          <p:nvPr/>
        </p:nvSpPr>
        <p:spPr bwMode="auto">
          <a:xfrm>
            <a:off x="8170863" y="4795838"/>
            <a:ext cx="73025" cy="73025"/>
          </a:xfrm>
          <a:prstGeom prst="ellipse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08941" name="Oval 13"/>
          <p:cNvSpPr>
            <a:spLocks noChangeArrowheads="1"/>
          </p:cNvSpPr>
          <p:nvPr/>
        </p:nvSpPr>
        <p:spPr bwMode="auto">
          <a:xfrm>
            <a:off x="8097838" y="4722813"/>
            <a:ext cx="73025" cy="73025"/>
          </a:xfrm>
          <a:prstGeom prst="ellipse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08942" name="Line 14"/>
          <p:cNvSpPr>
            <a:spLocks noChangeShapeType="1"/>
          </p:cNvSpPr>
          <p:nvPr/>
        </p:nvSpPr>
        <p:spPr bwMode="auto">
          <a:xfrm>
            <a:off x="6229350" y="4724400"/>
            <a:ext cx="0" cy="433388"/>
          </a:xfrm>
          <a:prstGeom prst="line">
            <a:avLst/>
          </a:prstGeom>
          <a:noFill/>
          <a:ln w="117475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08943" name="Freeform 15"/>
          <p:cNvSpPr>
            <a:spLocks/>
          </p:cNvSpPr>
          <p:nvPr/>
        </p:nvSpPr>
        <p:spPr bwMode="auto">
          <a:xfrm>
            <a:off x="7956550" y="4508500"/>
            <a:ext cx="574675" cy="576263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1" y="0"/>
              </a:cxn>
              <a:cxn ang="0">
                <a:pos x="277" y="226"/>
              </a:cxn>
              <a:cxn ang="0">
                <a:pos x="216" y="278"/>
              </a:cxn>
              <a:cxn ang="0">
                <a:pos x="0" y="51"/>
              </a:cxn>
            </a:cxnLst>
            <a:rect l="0" t="0" r="r" b="b"/>
            <a:pathLst>
              <a:path w="277" h="278">
                <a:moveTo>
                  <a:pt x="0" y="51"/>
                </a:moveTo>
                <a:lnTo>
                  <a:pt x="51" y="0"/>
                </a:lnTo>
                <a:lnTo>
                  <a:pt x="277" y="226"/>
                </a:lnTo>
                <a:lnTo>
                  <a:pt x="216" y="278"/>
                </a:lnTo>
                <a:lnTo>
                  <a:pt x="0" y="51"/>
                </a:lnTo>
                <a:close/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08944" name="Oval 16"/>
          <p:cNvSpPr>
            <a:spLocks noChangeArrowheads="1"/>
          </p:cNvSpPr>
          <p:nvPr/>
        </p:nvSpPr>
        <p:spPr bwMode="auto">
          <a:xfrm>
            <a:off x="7954963" y="5011738"/>
            <a:ext cx="73025" cy="73025"/>
          </a:xfrm>
          <a:prstGeom prst="ellipse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08945" name="Oval 17"/>
          <p:cNvSpPr>
            <a:spLocks noChangeArrowheads="1"/>
          </p:cNvSpPr>
          <p:nvPr/>
        </p:nvSpPr>
        <p:spPr bwMode="auto">
          <a:xfrm>
            <a:off x="8097838" y="5083175"/>
            <a:ext cx="73025" cy="73025"/>
          </a:xfrm>
          <a:prstGeom prst="ellipse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08946" name="Oval 18"/>
          <p:cNvSpPr>
            <a:spLocks noChangeArrowheads="1"/>
          </p:cNvSpPr>
          <p:nvPr/>
        </p:nvSpPr>
        <p:spPr bwMode="auto">
          <a:xfrm>
            <a:off x="8240713" y="5226050"/>
            <a:ext cx="73025" cy="73025"/>
          </a:xfrm>
          <a:prstGeom prst="ellipse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08947" name="Oval 19"/>
          <p:cNvSpPr>
            <a:spLocks noChangeArrowheads="1"/>
          </p:cNvSpPr>
          <p:nvPr/>
        </p:nvSpPr>
        <p:spPr bwMode="auto">
          <a:xfrm>
            <a:off x="8099425" y="5226050"/>
            <a:ext cx="73025" cy="73025"/>
          </a:xfrm>
          <a:prstGeom prst="ellipse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2125 0.273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animBg="1"/>
      <p:bldP spid="508931" grpId="1" animBg="1"/>
      <p:bldP spid="508937" grpId="0" animBg="1"/>
      <p:bldP spid="508938" grpId="0" animBg="1"/>
      <p:bldP spid="508939" grpId="0" animBg="1"/>
      <p:bldP spid="508940" grpId="0" animBg="1"/>
      <p:bldP spid="508941" grpId="0" animBg="1"/>
      <p:bldP spid="508943" grpId="0" animBg="1"/>
      <p:bldP spid="508944" grpId="0" animBg="1"/>
      <p:bldP spid="508945" grpId="0" animBg="1"/>
      <p:bldP spid="508946" grpId="0" animBg="1"/>
      <p:bldP spid="50894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Dot Plot for Long Genome Sequence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8569325" cy="1727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/>
              <a:t> Again, the comparison of mouse 11</a:t>
            </a:r>
            <a:r>
              <a:rPr lang="en-US" altLang="ja-JP" sz="2400" baseline="30000"/>
              <a:t>th</a:t>
            </a:r>
            <a:r>
              <a:rPr lang="en-US" altLang="ja-JP" sz="2400"/>
              <a:t> chromosome and human 17</a:t>
            </a:r>
            <a:r>
              <a:rPr lang="en-US" altLang="ja-JP" sz="2400" baseline="30000"/>
              <a:t>th</a:t>
            </a:r>
            <a:r>
              <a:rPr lang="en-US" altLang="ja-JP" sz="2400"/>
              <a:t> chromosome</a:t>
            </a:r>
          </a:p>
          <a:p>
            <a:pPr algn="l">
              <a:lnSpc>
                <a:spcPct val="90000"/>
              </a:lnSpc>
            </a:pPr>
            <a:endParaRPr lang="en-US" altLang="ja-JP" sz="2400"/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We set the width, length, #pairs of the box to 3000, 300, 3 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 similar pairs hide everything</a:t>
            </a:r>
          </a:p>
          <a:p>
            <a:pPr algn="l">
              <a:lnSpc>
                <a:spcPct val="90000"/>
              </a:lnSpc>
            </a:pPr>
            <a:endParaRPr lang="ja-JP" altLang="en-US" sz="2400"/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We could erase almost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the noise pattern</a:t>
            </a:r>
          </a:p>
          <a:p>
            <a:pPr algn="l">
              <a:lnSpc>
                <a:spcPct val="90000"/>
              </a:lnSpc>
            </a:pPr>
            <a:endParaRPr lang="ja-JP" altLang="en-US" sz="2400"/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/>
              <a:t>In high resolution, we </a:t>
            </a:r>
          </a:p>
          <a:p>
            <a:pPr algn="l">
              <a:lnSpc>
                <a:spcPct val="90000"/>
              </a:lnSpc>
            </a:pPr>
            <a:r>
              <a:rPr lang="en-US" altLang="ja-JP" sz="2400"/>
              <a:t>can remove the noise much</a:t>
            </a:r>
          </a:p>
          <a:p>
            <a:pPr algn="l">
              <a:lnSpc>
                <a:spcPct val="90000"/>
              </a:lnSpc>
            </a:pPr>
            <a:endParaRPr lang="ja-JP" altLang="en-US" sz="2400"/>
          </a:p>
        </p:txBody>
      </p:sp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395288" y="6253163"/>
            <a:ext cx="2808287" cy="4889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min by PC</a:t>
            </a:r>
            <a:endParaRPr lang="ja-JP" altLang="en-U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5508625" y="3032125"/>
            <a:ext cx="19256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b="1">
                <a:solidFill>
                  <a:srgbClr val="006600"/>
                </a:solidFill>
              </a:rPr>
              <a:t>Mouse 11</a:t>
            </a:r>
            <a:r>
              <a:rPr lang="en-US" altLang="ja-JP" sz="2000" b="1" baseline="30000">
                <a:solidFill>
                  <a:srgbClr val="006600"/>
                </a:solidFill>
              </a:rPr>
              <a:t>th</a:t>
            </a:r>
            <a:r>
              <a:rPr lang="en-US" altLang="ja-JP" sz="2000" b="1">
                <a:solidFill>
                  <a:srgbClr val="006600"/>
                </a:solidFill>
              </a:rPr>
              <a:t> chr. </a:t>
            </a:r>
            <a:endParaRPr lang="ja-JP" altLang="en-US" sz="2000" b="1">
              <a:solidFill>
                <a:srgbClr val="006600"/>
              </a:solidFill>
            </a:endParaRPr>
          </a:p>
        </p:txBody>
      </p:sp>
      <p:sp>
        <p:nvSpPr>
          <p:cNvPr id="509958" name="Line 6"/>
          <p:cNvSpPr>
            <a:spLocks noChangeShapeType="1"/>
          </p:cNvSpPr>
          <p:nvPr/>
        </p:nvSpPr>
        <p:spPr bwMode="auto">
          <a:xfrm flipH="1" flipV="1">
            <a:off x="4211638" y="3278188"/>
            <a:ext cx="12239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09959" name="Line 7"/>
          <p:cNvSpPr>
            <a:spLocks noChangeShapeType="1"/>
          </p:cNvSpPr>
          <p:nvPr/>
        </p:nvSpPr>
        <p:spPr bwMode="auto">
          <a:xfrm flipV="1">
            <a:off x="7380288" y="3278188"/>
            <a:ext cx="15843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09960" name="Text Box 8"/>
          <p:cNvSpPr txBox="1">
            <a:spLocks noChangeArrowheads="1"/>
          </p:cNvSpPr>
          <p:nvPr/>
        </p:nvSpPr>
        <p:spPr bwMode="auto">
          <a:xfrm rot="16200000">
            <a:off x="2977357" y="4966494"/>
            <a:ext cx="200183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b="1">
                <a:solidFill>
                  <a:srgbClr val="006600"/>
                </a:solidFill>
              </a:rPr>
              <a:t>Human 17</a:t>
            </a:r>
            <a:r>
              <a:rPr lang="en-US" altLang="ja-JP" sz="2000" b="1" baseline="30000">
                <a:solidFill>
                  <a:srgbClr val="006600"/>
                </a:solidFill>
              </a:rPr>
              <a:t>th </a:t>
            </a:r>
            <a:r>
              <a:rPr lang="en-US" altLang="ja-JP" sz="2000" b="1">
                <a:solidFill>
                  <a:srgbClr val="006600"/>
                </a:solidFill>
              </a:rPr>
              <a:t>  chr</a:t>
            </a:r>
            <a:endParaRPr lang="ja-JP" altLang="en-US" sz="2000" b="1">
              <a:solidFill>
                <a:srgbClr val="006600"/>
              </a:solidFill>
            </a:endParaRPr>
          </a:p>
        </p:txBody>
      </p:sp>
      <p:sp>
        <p:nvSpPr>
          <p:cNvPr id="509961" name="Line 9"/>
          <p:cNvSpPr>
            <a:spLocks noChangeShapeType="1"/>
          </p:cNvSpPr>
          <p:nvPr/>
        </p:nvSpPr>
        <p:spPr bwMode="auto">
          <a:xfrm flipH="1" flipV="1">
            <a:off x="3995738" y="3573463"/>
            <a:ext cx="0" cy="5032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09962" name="Line 10"/>
          <p:cNvSpPr>
            <a:spLocks noChangeShapeType="1"/>
          </p:cNvSpPr>
          <p:nvPr/>
        </p:nvSpPr>
        <p:spPr bwMode="auto">
          <a:xfrm flipH="1">
            <a:off x="3995738" y="6165850"/>
            <a:ext cx="0" cy="5048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509967" name="Picture 15" descr="mus11hs17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550" y="3573463"/>
            <a:ext cx="4762500" cy="3190875"/>
          </a:xfrm>
          <a:prstGeom prst="rect">
            <a:avLst/>
          </a:prstGeom>
          <a:noFill/>
        </p:spPr>
      </p:pic>
      <p:pic>
        <p:nvPicPr>
          <p:cNvPr id="509968" name="Picture 16" descr="mus17hs11redu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550" y="3573463"/>
            <a:ext cx="4762500" cy="3190875"/>
          </a:xfrm>
          <a:prstGeom prst="rect">
            <a:avLst/>
          </a:prstGeom>
          <a:noFill/>
        </p:spPr>
      </p:pic>
      <p:pic>
        <p:nvPicPr>
          <p:cNvPr id="509966" name="Picture 14" descr="mus11hs17t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573463"/>
            <a:ext cx="4752975" cy="318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Dot Plot for Long Genome Sequence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2160588" cy="208756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ja-JP" sz="2400" b="1">
                <a:solidFill>
                  <a:srgbClr val="006600"/>
                </a:solidFill>
              </a:rPr>
              <a:t>Comparison</a:t>
            </a:r>
          </a:p>
          <a:p>
            <a:pPr algn="l">
              <a:lnSpc>
                <a:spcPct val="90000"/>
              </a:lnSpc>
            </a:pPr>
            <a:r>
              <a:rPr lang="en-US" altLang="ja-JP" sz="2400" b="1">
                <a:solidFill>
                  <a:srgbClr val="006600"/>
                </a:solidFill>
              </a:rPr>
              <a:t> mouse X chr. </a:t>
            </a:r>
          </a:p>
          <a:p>
            <a:pPr algn="l">
              <a:lnSpc>
                <a:spcPct val="90000"/>
              </a:lnSpc>
            </a:pPr>
            <a:r>
              <a:rPr lang="en-US" altLang="ja-JP" sz="2400" b="1">
                <a:solidFill>
                  <a:srgbClr val="006600"/>
                </a:solidFill>
              </a:rPr>
              <a:t>and</a:t>
            </a:r>
          </a:p>
          <a:p>
            <a:pPr algn="l">
              <a:lnSpc>
                <a:spcPct val="90000"/>
              </a:lnSpc>
            </a:pPr>
            <a:r>
              <a:rPr lang="en-US" altLang="ja-JP" sz="2400" b="1">
                <a:solidFill>
                  <a:srgbClr val="006600"/>
                </a:solidFill>
              </a:rPr>
              <a:t> human X chr.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42875" y="2997200"/>
            <a:ext cx="1476375" cy="85407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min</a:t>
            </a:r>
          </a:p>
          <a:p>
            <a:pPr algn="ctr"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PC</a:t>
            </a:r>
            <a:endParaRPr lang="ja-JP" altLang="en-U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6885" name="Text Box 5"/>
          <p:cNvSpPr txBox="1">
            <a:spLocks noChangeArrowheads="1"/>
          </p:cNvSpPr>
          <p:nvPr/>
        </p:nvSpPr>
        <p:spPr bwMode="auto">
          <a:xfrm>
            <a:off x="5508625" y="908050"/>
            <a:ext cx="17716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b="1">
                <a:solidFill>
                  <a:srgbClr val="006600"/>
                </a:solidFill>
              </a:rPr>
              <a:t>Mouse X chr.  </a:t>
            </a:r>
            <a:endParaRPr lang="ja-JP" altLang="en-US" sz="2000" b="1">
              <a:solidFill>
                <a:srgbClr val="006600"/>
              </a:solidFill>
            </a:endParaRPr>
          </a:p>
        </p:txBody>
      </p:sp>
      <p:sp>
        <p:nvSpPr>
          <p:cNvPr id="506886" name="Line 6"/>
          <p:cNvSpPr>
            <a:spLocks noChangeShapeType="1"/>
          </p:cNvSpPr>
          <p:nvPr/>
        </p:nvSpPr>
        <p:spPr bwMode="auto">
          <a:xfrm flipH="1" flipV="1">
            <a:off x="3132138" y="1125538"/>
            <a:ext cx="23034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06887" name="Line 7"/>
          <p:cNvSpPr>
            <a:spLocks noChangeShapeType="1"/>
          </p:cNvSpPr>
          <p:nvPr/>
        </p:nvSpPr>
        <p:spPr bwMode="auto">
          <a:xfrm flipV="1">
            <a:off x="7164388" y="1125538"/>
            <a:ext cx="17637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06888" name="Text Box 8"/>
          <p:cNvSpPr txBox="1">
            <a:spLocks noChangeArrowheads="1"/>
          </p:cNvSpPr>
          <p:nvPr/>
        </p:nvSpPr>
        <p:spPr bwMode="auto">
          <a:xfrm rot="10800000">
            <a:off x="2570163" y="3209925"/>
            <a:ext cx="488950" cy="1587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b="1">
                <a:solidFill>
                  <a:srgbClr val="006600"/>
                </a:solidFill>
              </a:rPr>
              <a:t>Human X chr</a:t>
            </a:r>
            <a:endParaRPr lang="ja-JP" altLang="en-US" sz="2000" b="1">
              <a:solidFill>
                <a:srgbClr val="006600"/>
              </a:solidFill>
            </a:endParaRPr>
          </a:p>
        </p:txBody>
      </p:sp>
      <p:sp>
        <p:nvSpPr>
          <p:cNvPr id="506889" name="Line 9"/>
          <p:cNvSpPr>
            <a:spLocks noChangeShapeType="1"/>
          </p:cNvSpPr>
          <p:nvPr/>
        </p:nvSpPr>
        <p:spPr bwMode="auto">
          <a:xfrm flipH="1" flipV="1">
            <a:off x="2914650" y="1844675"/>
            <a:ext cx="1588" cy="13684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06890" name="Line 10"/>
          <p:cNvSpPr>
            <a:spLocks noChangeShapeType="1"/>
          </p:cNvSpPr>
          <p:nvPr/>
        </p:nvSpPr>
        <p:spPr bwMode="auto">
          <a:xfrm flipH="1">
            <a:off x="2843213" y="4941888"/>
            <a:ext cx="1587" cy="172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506893" name="Picture 13" descr="musXhsXth_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3132138" y="1303338"/>
            <a:ext cx="5845175" cy="5438775"/>
          </a:xfrm>
          <a:prstGeom prst="rect">
            <a:avLst/>
          </a:prstGeom>
          <a:noFill/>
        </p:spPr>
      </p:pic>
      <p:sp>
        <p:nvSpPr>
          <p:cNvPr id="506894" name="Text Box 14"/>
          <p:cNvSpPr txBox="1">
            <a:spLocks noChangeArrowheads="1"/>
          </p:cNvSpPr>
          <p:nvPr/>
        </p:nvSpPr>
        <p:spPr bwMode="auto">
          <a:xfrm>
            <a:off x="179388" y="4241800"/>
            <a:ext cx="2276475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Note:</a:t>
            </a:r>
          </a:p>
          <a:p>
            <a:r>
              <a:rPr lang="en-US" altLang="ja-JP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BLASTZ:</a:t>
            </a:r>
            <a:r>
              <a:rPr lang="en-US" altLang="ja-JP"/>
              <a:t> 7days</a:t>
            </a:r>
          </a:p>
          <a:p>
            <a:r>
              <a:rPr lang="en-US" altLang="ja-JP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MURASAKI:</a:t>
            </a:r>
          </a:p>
          <a:p>
            <a:r>
              <a:rPr lang="en-US" altLang="ja-JP"/>
              <a:t> 2-3 hours with</a:t>
            </a:r>
          </a:p>
          <a:p>
            <a:r>
              <a:rPr lang="en-US" altLang="ja-JP"/>
              <a:t> small error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Visualization of Genome Comparison (3)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08050"/>
            <a:ext cx="3024187" cy="129698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ja-JP" sz="2400" b="1">
                <a:solidFill>
                  <a:srgbClr val="006600"/>
                </a:solidFill>
              </a:rPr>
              <a:t>30 species of Bacteria</a:t>
            </a:r>
          </a:p>
          <a:p>
            <a:pPr algn="l">
              <a:lnSpc>
                <a:spcPct val="90000"/>
              </a:lnSpc>
            </a:pPr>
            <a:endParaRPr lang="ja-JP" altLang="en-US" sz="2400" b="1">
              <a:solidFill>
                <a:srgbClr val="0066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b="1">
                <a:solidFill>
                  <a:srgbClr val="FF0000"/>
                </a:solidFill>
              </a:rPr>
              <a:t> </a:t>
            </a:r>
            <a:r>
              <a:rPr lang="en-US" altLang="ja-JP" sz="2400"/>
              <a:t>can compare many species at once, in short time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179388" y="6021388"/>
            <a:ext cx="2771775" cy="4889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</a:rPr>
              <a:t>10 min by PC</a:t>
            </a:r>
          </a:p>
        </p:txBody>
      </p:sp>
      <p:pic>
        <p:nvPicPr>
          <p:cNvPr id="463877" name="Picture 5" descr="bact-AB_30c3x"/>
          <p:cNvPicPr>
            <a:picLocks noChangeAspect="1" noChangeArrowheads="1"/>
          </p:cNvPicPr>
          <p:nvPr/>
        </p:nvPicPr>
        <p:blipFill>
          <a:blip r:embed="rId2" cstate="print">
            <a:lum bright="60000" contrast="66000"/>
          </a:blip>
          <a:srcRect/>
          <a:stretch>
            <a:fillRect/>
          </a:stretch>
        </p:blipFill>
        <p:spPr bwMode="auto">
          <a:xfrm>
            <a:off x="3170238" y="874713"/>
            <a:ext cx="5938837" cy="593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6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792163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Superimpose Many Images by Coloring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7993063" cy="1439863"/>
          </a:xfrm>
        </p:spPr>
        <p:txBody>
          <a:bodyPr/>
          <a:lstStyle/>
          <a:p>
            <a:pPr algn="l"/>
            <a:r>
              <a:rPr lang="ja-JP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/>
              <a:t>We can superimpose the comparisons between a fixed string and the other strings, by using many colors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3671887" cy="48895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b="1">
                <a:solidFill>
                  <a:schemeClr val="tx1"/>
                </a:solidFill>
              </a:rPr>
              <a:t>6 hours by a PC</a:t>
            </a:r>
            <a:endParaRPr lang="ja-JP" altLang="en-US" b="1">
              <a:solidFill>
                <a:schemeClr val="tx1"/>
              </a:solidFill>
            </a:endParaRPr>
          </a:p>
        </p:txBody>
      </p:sp>
      <p:pic>
        <p:nvPicPr>
          <p:cNvPr id="501766" name="Picture 6" descr="hs22-mus_all_ro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068638"/>
            <a:ext cx="82804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7" name="Rectangle 7"/>
          <p:cNvSpPr>
            <a:spLocks noChangeArrowheads="1"/>
          </p:cNvSpPr>
          <p:nvPr/>
        </p:nvSpPr>
        <p:spPr bwMode="auto">
          <a:xfrm>
            <a:off x="827088" y="2636838"/>
            <a:ext cx="5761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ja-JP" b="1">
                <a:solidFill>
                  <a:srgbClr val="006600"/>
                </a:solidFill>
              </a:rPr>
              <a:t>all chr’s of mouse (all start form leftmost)</a:t>
            </a:r>
          </a:p>
        </p:txBody>
      </p:sp>
      <p:sp>
        <p:nvSpPr>
          <p:cNvPr id="501768" name="Rectangle 8"/>
          <p:cNvSpPr>
            <a:spLocks noChangeArrowheads="1"/>
          </p:cNvSpPr>
          <p:nvPr/>
        </p:nvSpPr>
        <p:spPr bwMode="auto">
          <a:xfrm rot="16200000">
            <a:off x="-846931" y="4383882"/>
            <a:ext cx="25558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ja-JP" b="1">
                <a:solidFill>
                  <a:srgbClr val="006600"/>
                </a:solidFill>
              </a:rPr>
              <a:t>Human 22</a:t>
            </a:r>
            <a:r>
              <a:rPr lang="en-US" altLang="ja-JP" b="1" baseline="30000">
                <a:solidFill>
                  <a:srgbClr val="006600"/>
                </a:solidFill>
              </a:rPr>
              <a:t>nd</a:t>
            </a:r>
            <a:r>
              <a:rPr lang="en-US" altLang="ja-JP" b="1">
                <a:solidFill>
                  <a:srgbClr val="006600"/>
                </a:solidFill>
              </a:rPr>
              <a:t> chr</a:t>
            </a:r>
            <a:endParaRPr lang="ja-JP" altLang="en-US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9144000" cy="2163762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４．３ 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Inclusion Relation</a:t>
            </a:r>
            <a:endParaRPr lang="ja-JP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Difficulty of Enumeration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569325" cy="5040313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Designing enumeration algorithms involves some difficulty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dirty="0" smtClean="0"/>
              <a:t>how to avoid duplication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( reverse search 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Okamoto-san</a:t>
            </a:r>
            <a:r>
              <a:rPr lang="ja-JP" altLang="en-US" sz="2400" dirty="0" smtClean="0"/>
              <a:t>）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dirty="0" smtClean="0"/>
              <a:t>how to find all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(search route construction)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dirty="0" smtClean="0"/>
              <a:t>how to identify isomorphism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(canonical form</a:t>
            </a:r>
            <a:r>
              <a:rPr lang="ja-JP" altLang="en-US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Nakano-san)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dirty="0" smtClean="0"/>
              <a:t>how to compute quickly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(algorithm technology)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dirty="0" smtClean="0"/>
              <a:t>…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</p:txBody>
      </p:sp>
      <p:sp>
        <p:nvSpPr>
          <p:cNvPr id="650244" name="Text Box 4"/>
          <p:cNvSpPr txBox="1">
            <a:spLocks noChangeArrowheads="1"/>
          </p:cNvSpPr>
          <p:nvPr/>
        </p:nvSpPr>
        <p:spPr bwMode="auto">
          <a:xfrm>
            <a:off x="1231900" y="6092825"/>
            <a:ext cx="6724650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/>
              <a:t>Let’s see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問題の定義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5538"/>
            <a:ext cx="8642350" cy="5732462"/>
          </a:xfrm>
        </p:spPr>
        <p:txBody>
          <a:bodyPr/>
          <a:lstStyle/>
          <a:p>
            <a:pPr algn="l" eaLnBrk="1" hangingPunct="1"/>
            <a:r>
              <a:rPr lang="ja-JP" altLang="en-US" sz="2400" b="1" smtClean="0">
                <a:solidFill>
                  <a:srgbClr val="008000"/>
                </a:solidFill>
              </a:rPr>
              <a:t>入力：</a:t>
            </a:r>
            <a:r>
              <a:rPr lang="ja-JP" altLang="en-US" sz="2400" b="1" smtClean="0"/>
              <a:t>  </a:t>
            </a:r>
            <a:r>
              <a:rPr lang="ja-JP" altLang="en-US" sz="2400" smtClean="0"/>
              <a:t>部分集合族（トランザクションデータベース）</a:t>
            </a:r>
            <a:r>
              <a:rPr lang="ja-JP" altLang="en-US" sz="2400" b="1" smtClean="0"/>
              <a:t> </a:t>
            </a:r>
            <a:r>
              <a:rPr lang="en-US" altLang="ja-JP" sz="2400" b="1" smtClean="0">
                <a:solidFill>
                  <a:schemeClr val="accent2"/>
                </a:solidFill>
              </a:rPr>
              <a:t>D = {T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1</a:t>
            </a:r>
            <a:r>
              <a:rPr lang="en-US" altLang="ja-JP" sz="2400" b="1" smtClean="0">
                <a:solidFill>
                  <a:schemeClr val="accent2"/>
                </a:solidFill>
              </a:rPr>
              <a:t>,…,T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n</a:t>
            </a:r>
            <a:r>
              <a:rPr lang="en-US" altLang="ja-JP" sz="2400" b="1" smtClean="0">
                <a:solidFill>
                  <a:schemeClr val="accent2"/>
                </a:solidFill>
              </a:rPr>
              <a:t>} </a:t>
            </a:r>
          </a:p>
          <a:p>
            <a:pPr algn="l" eaLnBrk="1" hangingPunct="1"/>
            <a:r>
              <a:rPr lang="en-US" altLang="ja-JP" sz="2400" b="1" smtClean="0">
                <a:solidFill>
                  <a:schemeClr val="accent2"/>
                </a:solidFill>
              </a:rPr>
              <a:t> </a:t>
            </a:r>
            <a:r>
              <a:rPr lang="ja-JP" altLang="en-US" sz="2400" smtClean="0"/>
              <a:t>（</a:t>
            </a:r>
            <a:r>
              <a:rPr lang="ja-JP" altLang="en-US" sz="2400" b="1" smtClean="0"/>
              <a:t> </a:t>
            </a:r>
            <a:r>
              <a:rPr lang="ja-JP" altLang="en-US" sz="2400" smtClean="0"/>
              <a:t>ただし、各 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 </a:t>
            </a:r>
            <a:r>
              <a:rPr lang="en-US" altLang="ja-JP" sz="2400" smtClean="0"/>
              <a:t> </a:t>
            </a:r>
            <a:r>
              <a:rPr lang="ja-JP" altLang="en-US" sz="2400" smtClean="0"/>
              <a:t>はアイテム集合 </a:t>
            </a:r>
            <a:r>
              <a:rPr lang="en-US" altLang="ja-JP" sz="2400" b="1" smtClean="0">
                <a:solidFill>
                  <a:schemeClr val="accent2"/>
                </a:solidFill>
              </a:rPr>
              <a:t>E = {1,…,n} </a:t>
            </a:r>
            <a:r>
              <a:rPr lang="ja-JP" altLang="en-US" sz="2400" smtClean="0"/>
              <a:t>の部分集合）</a:t>
            </a:r>
            <a:endParaRPr lang="en-US" altLang="ja-JP" sz="2400" b="1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ja-JP" altLang="en-US" sz="2400" b="1" smtClean="0">
                <a:solidFill>
                  <a:srgbClr val="006600"/>
                </a:solidFill>
              </a:rPr>
              <a:t>　　＋  </a:t>
            </a:r>
            <a:r>
              <a:rPr lang="ja-JP" altLang="en-US" sz="2400" smtClean="0"/>
              <a:t>閾値</a:t>
            </a:r>
            <a:r>
              <a:rPr lang="ja-JP" altLang="en-US" sz="2400" b="1" smtClean="0">
                <a:solidFill>
                  <a:schemeClr val="accent2"/>
                </a:solidFill>
              </a:rPr>
              <a:t> </a:t>
            </a:r>
            <a:r>
              <a:rPr lang="en-US" altLang="ja-JP" sz="2400" b="1" smtClean="0">
                <a:solidFill>
                  <a:schemeClr val="accent2"/>
                </a:solidFill>
              </a:rPr>
              <a:t>θ</a:t>
            </a:r>
          </a:p>
          <a:p>
            <a:pPr algn="l" eaLnBrk="1" hangingPunct="1"/>
            <a:endParaRPr lang="en-US" altLang="ja-JP" sz="2400" b="1" smtClean="0">
              <a:solidFill>
                <a:srgbClr val="006600"/>
              </a:solidFill>
            </a:endParaRPr>
          </a:p>
          <a:p>
            <a:pPr algn="l" eaLnBrk="1" hangingPunct="1"/>
            <a:r>
              <a:rPr lang="ja-JP" altLang="en-US" sz="2400" b="1" smtClean="0">
                <a:solidFill>
                  <a:srgbClr val="006600"/>
                </a:solidFill>
              </a:rPr>
              <a:t>出力： </a:t>
            </a:r>
            <a:r>
              <a:rPr lang="en-US" altLang="ja-JP" sz="2400" b="1" smtClean="0">
                <a:solidFill>
                  <a:schemeClr val="accent2"/>
                </a:solidFill>
              </a:rPr>
              <a:t>|T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</a:t>
            </a:r>
            <a:r>
              <a:rPr lang="ja-JP" altLang="en-US" sz="2400" b="1" smtClean="0">
                <a:solidFill>
                  <a:schemeClr val="accent2"/>
                </a:solidFill>
              </a:rPr>
              <a:t>∩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en-US" altLang="ja-JP" sz="2400" b="1" smtClean="0">
                <a:solidFill>
                  <a:schemeClr val="accent2"/>
                </a:solidFill>
              </a:rPr>
              <a:t>|</a:t>
            </a:r>
            <a:r>
              <a:rPr lang="en-US" altLang="ja-JP" sz="2400" smtClean="0"/>
              <a:t> </a:t>
            </a:r>
            <a:r>
              <a:rPr lang="ja-JP" altLang="en-US" sz="2400" smtClean="0"/>
              <a:t>が</a:t>
            </a:r>
            <a:r>
              <a:rPr lang="en-US" altLang="ja-JP" sz="2400" b="1" smtClean="0">
                <a:solidFill>
                  <a:schemeClr val="accent2"/>
                </a:solidFill>
              </a:rPr>
              <a:t>θ</a:t>
            </a:r>
            <a:r>
              <a:rPr lang="ja-JP" altLang="en-US" sz="2400" smtClean="0"/>
              <a:t>より大きいような、</a:t>
            </a:r>
          </a:p>
          <a:p>
            <a:pPr algn="l" eaLnBrk="1" hangingPunct="1"/>
            <a:r>
              <a:rPr lang="ja-JP" altLang="en-US" sz="2400" smtClean="0"/>
              <a:t>　　　　　全ての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 </a:t>
            </a:r>
            <a:r>
              <a:rPr lang="ja-JP" altLang="en-US" sz="2400" smtClean="0"/>
              <a:t>、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ja-JP" altLang="en-US" sz="2400" smtClean="0"/>
              <a:t>のペア</a:t>
            </a:r>
          </a:p>
          <a:p>
            <a:pPr algn="l" eaLnBrk="1" hangingPunct="1"/>
            <a:endParaRPr lang="ja-JP" altLang="en-US" sz="2400" smtClean="0"/>
          </a:p>
          <a:p>
            <a:pPr algn="l" eaLnBrk="1" hangingPunct="1"/>
            <a:r>
              <a:rPr lang="ja-JP" altLang="en-US" sz="2400" b="1" smtClean="0">
                <a:solidFill>
                  <a:srgbClr val="006600"/>
                </a:solidFill>
              </a:rPr>
              <a:t>例： </a:t>
            </a:r>
            <a:r>
              <a:rPr lang="ja-JP" altLang="en-US" sz="2400" smtClean="0"/>
              <a:t>閾値</a:t>
            </a:r>
            <a:r>
              <a:rPr lang="ja-JP" altLang="en-US" sz="2400" b="1" smtClean="0">
                <a:solidFill>
                  <a:schemeClr val="accent2"/>
                </a:solidFill>
              </a:rPr>
              <a:t> </a:t>
            </a:r>
            <a:r>
              <a:rPr lang="en-US" altLang="ja-JP" sz="2400" b="1" smtClean="0">
                <a:solidFill>
                  <a:schemeClr val="accent2"/>
                </a:solidFill>
              </a:rPr>
              <a:t>θ=2</a:t>
            </a:r>
            <a:r>
              <a:rPr lang="en-US" altLang="ja-JP" sz="2400" smtClean="0"/>
              <a:t> </a:t>
            </a:r>
            <a:r>
              <a:rPr lang="ja-JP" altLang="en-US" sz="2400" smtClean="0"/>
              <a:t>のとき、</a:t>
            </a:r>
          </a:p>
          <a:p>
            <a:pPr algn="l" eaLnBrk="1" hangingPunct="1"/>
            <a:r>
              <a:rPr lang="en-US" altLang="ja-JP" sz="2400" smtClean="0"/>
              <a:t>(A,B), (A,C), (A,D), (A,E)</a:t>
            </a:r>
          </a:p>
          <a:p>
            <a:pPr algn="l" eaLnBrk="1" hangingPunct="1"/>
            <a:r>
              <a:rPr lang="en-US" altLang="ja-JP" sz="2400" smtClean="0"/>
              <a:t>(C,D), (C,E), (D,E)</a:t>
            </a:r>
          </a:p>
          <a:p>
            <a:pPr algn="l" eaLnBrk="1" hangingPunct="1"/>
            <a:endParaRPr lang="ja-JP" altLang="en-US" sz="2400" smtClean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7146925" y="2946400"/>
            <a:ext cx="16287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A: 1,2,5,6,7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B: 2,3,4,5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C: 1,2,7,8,9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D: 1,7,9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E: 2,7,9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F: 2</a:t>
            </a:r>
          </a:p>
        </p:txBody>
      </p:sp>
      <p:sp>
        <p:nvSpPr>
          <p:cNvPr id="587781" name="Text Box 5"/>
          <p:cNvSpPr txBox="1">
            <a:spLocks noChangeArrowheads="1"/>
          </p:cNvSpPr>
          <p:nvPr/>
        </p:nvSpPr>
        <p:spPr bwMode="auto">
          <a:xfrm>
            <a:off x="6156325" y="3533775"/>
            <a:ext cx="9366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87782" name="Text Box 6"/>
          <p:cNvSpPr txBox="1">
            <a:spLocks noChangeArrowheads="1"/>
          </p:cNvSpPr>
          <p:nvPr/>
        </p:nvSpPr>
        <p:spPr bwMode="auto">
          <a:xfrm>
            <a:off x="395288" y="5805488"/>
            <a:ext cx="8424862" cy="8413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>
                <a:solidFill>
                  <a:schemeClr val="accent2"/>
                </a:solidFill>
              </a:rPr>
              <a:t>D</a:t>
            </a:r>
            <a:r>
              <a:rPr lang="ja-JP" altLang="en-US" b="0">
                <a:solidFill>
                  <a:schemeClr val="tx1"/>
                </a:solidFill>
              </a:rPr>
              <a:t> が巨大かつ疎で（各</a:t>
            </a:r>
            <a:r>
              <a:rPr lang="en-US" altLang="ja-JP">
                <a:solidFill>
                  <a:schemeClr val="accent2"/>
                </a:solidFill>
              </a:rPr>
              <a:t>Ti </a:t>
            </a:r>
            <a:r>
              <a:rPr lang="ja-JP" altLang="en-US" b="0">
                <a:solidFill>
                  <a:schemeClr val="tx1"/>
                </a:solidFill>
              </a:rPr>
              <a:t>が平均的に小さい）、出力の数がそれほど多くない（ </a:t>
            </a:r>
            <a:r>
              <a:rPr lang="en-US" altLang="ja-JP">
                <a:solidFill>
                  <a:schemeClr val="accent2"/>
                </a:solidFill>
              </a:rPr>
              <a:t>||D||</a:t>
            </a:r>
            <a:r>
              <a:rPr lang="en-US" altLang="ja-JP" b="0">
                <a:solidFill>
                  <a:schemeClr val="tx1"/>
                </a:solidFill>
              </a:rPr>
              <a:t> </a:t>
            </a:r>
            <a:r>
              <a:rPr lang="ja-JP" altLang="en-US" b="0">
                <a:solidFill>
                  <a:schemeClr val="tx1"/>
                </a:solidFill>
              </a:rPr>
              <a:t>の数倍）状況での高速化を考える</a:t>
            </a: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2" grpId="0" build="allAtOnce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単純に全対比較すると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5538"/>
            <a:ext cx="8642350" cy="5732462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単純に全対比較するアルゴリズムを考える</a:t>
            </a:r>
          </a:p>
          <a:p>
            <a:pPr algn="l" eaLnBrk="1" hangingPunct="1">
              <a:defRPr/>
            </a:pPr>
            <a:endParaRPr lang="en-US" altLang="ja-JP" sz="2400" b="1" smtClean="0"/>
          </a:p>
          <a:p>
            <a:pPr algn="l" eaLnBrk="1" hangingPunct="1">
              <a:defRPr/>
            </a:pPr>
            <a:r>
              <a:rPr lang="en-US" altLang="ja-JP" sz="2400" b="1" smtClean="0"/>
              <a:t>for</a:t>
            </a:r>
            <a:r>
              <a:rPr lang="en-US" altLang="ja-JP" sz="2400" b="1" smtClean="0">
                <a:solidFill>
                  <a:schemeClr val="accent2"/>
                </a:solidFill>
              </a:rPr>
              <a:t> i=1 </a:t>
            </a:r>
            <a:r>
              <a:rPr lang="en-US" altLang="ja-JP" sz="2400" b="1" smtClean="0"/>
              <a:t>to</a:t>
            </a:r>
            <a:r>
              <a:rPr lang="en-US" altLang="ja-JP" sz="2400" b="1" smtClean="0">
                <a:solidFill>
                  <a:schemeClr val="accent2"/>
                </a:solidFill>
              </a:rPr>
              <a:t> |D|-1</a:t>
            </a: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chemeClr val="accent2"/>
                </a:solidFill>
              </a:rPr>
              <a:t>　</a:t>
            </a:r>
            <a:r>
              <a:rPr lang="en-US" altLang="ja-JP" sz="2400" b="1" smtClean="0"/>
              <a:t>for</a:t>
            </a:r>
            <a:r>
              <a:rPr lang="en-US" altLang="ja-JP" sz="2400" b="1" smtClean="0">
                <a:solidFill>
                  <a:schemeClr val="accent2"/>
                </a:solidFill>
              </a:rPr>
              <a:t> j=i </a:t>
            </a:r>
            <a:r>
              <a:rPr lang="en-US" altLang="ja-JP" sz="2400" b="1" smtClean="0"/>
              <a:t>to</a:t>
            </a:r>
            <a:r>
              <a:rPr lang="en-US" altLang="ja-JP" sz="2400" b="1" smtClean="0">
                <a:solidFill>
                  <a:schemeClr val="accent2"/>
                </a:solidFill>
              </a:rPr>
              <a:t> |D|</a:t>
            </a:r>
          </a:p>
          <a:p>
            <a:pPr algn="l" eaLnBrk="1" hangingPunct="1">
              <a:defRPr/>
            </a:pPr>
            <a:r>
              <a:rPr lang="en-US" altLang="ja-JP" sz="2400" b="1" smtClean="0">
                <a:solidFill>
                  <a:schemeClr val="accent2"/>
                </a:solidFill>
              </a:rPr>
              <a:t>   </a:t>
            </a:r>
            <a:r>
              <a:rPr lang="ja-JP" altLang="en-US" sz="2400" b="1" smtClean="0">
                <a:solidFill>
                  <a:schemeClr val="accent2"/>
                </a:solidFill>
              </a:rPr>
              <a:t>　</a:t>
            </a:r>
            <a:r>
              <a:rPr lang="en-US" altLang="ja-JP" sz="2400" b="1" smtClean="0"/>
              <a:t>if</a:t>
            </a:r>
            <a:r>
              <a:rPr lang="en-US" altLang="ja-JP" sz="2400" b="1" smtClean="0">
                <a:solidFill>
                  <a:schemeClr val="accent2"/>
                </a:solidFill>
              </a:rPr>
              <a:t> 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 </a:t>
            </a:r>
            <a:r>
              <a:rPr lang="en-US" altLang="ja-JP" sz="2400" b="1" smtClean="0">
                <a:solidFill>
                  <a:schemeClr val="accent2"/>
                </a:solidFill>
              </a:rPr>
              <a:t>|T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</a:t>
            </a:r>
            <a:r>
              <a:rPr lang="ja-JP" altLang="en-US" sz="2400" b="1" smtClean="0">
                <a:solidFill>
                  <a:schemeClr val="accent2"/>
                </a:solidFill>
              </a:rPr>
              <a:t>∩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en-US" altLang="ja-JP" sz="2400" b="1" smtClean="0">
                <a:solidFill>
                  <a:schemeClr val="accent2"/>
                </a:solidFill>
              </a:rPr>
              <a:t>|</a:t>
            </a:r>
            <a:r>
              <a:rPr lang="ja-JP" altLang="en-US" sz="2400" b="1" smtClean="0">
                <a:solidFill>
                  <a:schemeClr val="accent2"/>
                </a:solidFill>
              </a:rPr>
              <a:t>≧ </a:t>
            </a:r>
            <a:r>
              <a:rPr lang="en-US" altLang="ja-JP" sz="2400" b="1" smtClean="0">
                <a:solidFill>
                  <a:schemeClr val="accent2"/>
                </a:solidFill>
              </a:rPr>
              <a:t>θ</a:t>
            </a:r>
            <a:r>
              <a:rPr lang="ja-JP" altLang="en-US" sz="2400" b="1" smtClean="0">
                <a:solidFill>
                  <a:schemeClr val="accent2"/>
                </a:solidFill>
              </a:rPr>
              <a:t> </a:t>
            </a:r>
            <a:r>
              <a:rPr lang="en-US" altLang="ja-JP" sz="2400" b="1" smtClean="0"/>
              <a:t>then output </a:t>
            </a:r>
            <a:r>
              <a:rPr lang="en-US" altLang="ja-JP" sz="2400" b="1" smtClean="0">
                <a:solidFill>
                  <a:schemeClr val="accent2"/>
                </a:solidFill>
              </a:rPr>
              <a:t>(T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</a:t>
            </a:r>
            <a:r>
              <a:rPr lang="en-US" altLang="ja-JP" sz="2400" b="1" smtClean="0">
                <a:solidFill>
                  <a:schemeClr val="accent2"/>
                </a:solidFill>
              </a:rPr>
              <a:t>, 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 </a:t>
            </a:r>
            <a:r>
              <a:rPr lang="en-US" altLang="ja-JP" sz="2400" b="1" smtClean="0">
                <a:solidFill>
                  <a:schemeClr val="accent2"/>
                </a:solidFill>
              </a:rPr>
              <a:t>)</a:t>
            </a:r>
          </a:p>
          <a:p>
            <a:pPr algn="l" eaLnBrk="1" hangingPunct="1">
              <a:defRPr/>
            </a:pPr>
            <a:endParaRPr lang="en-US" altLang="ja-JP" sz="2400" b="1" smtClean="0">
              <a:solidFill>
                <a:srgbClr val="006600"/>
              </a:solidFill>
            </a:endParaRP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共通部分の計算は、各 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 </a:t>
            </a:r>
            <a:r>
              <a:rPr lang="ja-JP" altLang="en-US" sz="2400" smtClean="0"/>
              <a:t>をアイテム順でソートしておき、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 </a:t>
            </a:r>
            <a:r>
              <a:rPr lang="ja-JP" altLang="en-US" sz="2400" smtClean="0"/>
              <a:t>、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ja-JP" altLang="en-US" sz="2400" smtClean="0"/>
              <a:t>をマージソートのように並行してスキャンすればよい。</a:t>
            </a:r>
          </a:p>
          <a:p>
            <a:pPr algn="l" eaLnBrk="1" hangingPunct="1">
              <a:defRPr/>
            </a:pPr>
            <a:r>
              <a:rPr lang="ja-JP" altLang="en-US" sz="2400" smtClean="0"/>
              <a:t>　　時間は</a:t>
            </a:r>
            <a:r>
              <a:rPr lang="en-US" altLang="ja-JP" sz="2400" b="1" smtClean="0">
                <a:solidFill>
                  <a:schemeClr val="accent2"/>
                </a:solidFill>
              </a:rPr>
              <a:t>O(|T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 </a:t>
            </a:r>
            <a:r>
              <a:rPr lang="en-US" altLang="ja-JP" sz="2400" b="1" smtClean="0">
                <a:solidFill>
                  <a:schemeClr val="accent2"/>
                </a:solidFill>
              </a:rPr>
              <a:t>|</a:t>
            </a:r>
            <a:r>
              <a:rPr lang="ja-JP" altLang="en-US" sz="2400" b="1" smtClean="0">
                <a:solidFill>
                  <a:schemeClr val="accent2"/>
                </a:solidFill>
              </a:rPr>
              <a:t>＋</a:t>
            </a:r>
            <a:r>
              <a:rPr lang="en-US" altLang="ja-JP" sz="2400" b="1" smtClean="0">
                <a:solidFill>
                  <a:schemeClr val="accent2"/>
                </a:solidFill>
              </a:rPr>
              <a:t>|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 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en-US" altLang="ja-JP" sz="2400" b="1" smtClean="0">
                <a:solidFill>
                  <a:schemeClr val="accent2"/>
                </a:solidFill>
              </a:rPr>
              <a:t>|)</a:t>
            </a:r>
            <a:endParaRPr lang="en-US" altLang="ja-JP" sz="2400" smtClean="0"/>
          </a:p>
          <a:p>
            <a:pPr algn="l" eaLnBrk="1" hangingPunct="1">
              <a:defRPr/>
            </a:pPr>
            <a:endParaRPr lang="ja-JP" altLang="en-US" sz="2400" smtClean="0"/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全体の計算時間は </a:t>
            </a:r>
            <a:r>
              <a:rPr lang="en-US" altLang="ja-JP" sz="2400" b="1" smtClean="0">
                <a:solidFill>
                  <a:schemeClr val="accent2"/>
                </a:solidFill>
              </a:rPr>
              <a:t>∑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i,j</a:t>
            </a:r>
            <a:r>
              <a:rPr lang="en-US" altLang="ja-JP" sz="2400" b="1" smtClean="0">
                <a:solidFill>
                  <a:schemeClr val="accent2"/>
                </a:solidFill>
              </a:rPr>
              <a:t>(|T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 </a:t>
            </a:r>
            <a:r>
              <a:rPr lang="en-US" altLang="ja-JP" sz="2400" b="1" smtClean="0">
                <a:solidFill>
                  <a:schemeClr val="accent2"/>
                </a:solidFill>
              </a:rPr>
              <a:t>|</a:t>
            </a:r>
            <a:r>
              <a:rPr lang="ja-JP" altLang="en-US" sz="2400" b="1" smtClean="0">
                <a:solidFill>
                  <a:schemeClr val="accent2"/>
                </a:solidFill>
              </a:rPr>
              <a:t>＋</a:t>
            </a:r>
            <a:r>
              <a:rPr lang="en-US" altLang="ja-JP" sz="2400" b="1" smtClean="0">
                <a:solidFill>
                  <a:schemeClr val="accent2"/>
                </a:solidFill>
              </a:rPr>
              <a:t>|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 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en-US" altLang="ja-JP" sz="2400" b="1" smtClean="0">
                <a:solidFill>
                  <a:schemeClr val="accent2"/>
                </a:solidFill>
              </a:rPr>
              <a:t>|) = 2n ||D||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7335838" y="1052513"/>
            <a:ext cx="16287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A: 1,2,5,6,7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B: 2,3,4,5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C: 1,2,7,8,9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D: 1,7,9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E: 2,7,9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F: 2</a:t>
            </a: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6345238" y="1639888"/>
            <a:ext cx="9366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323850" y="6165850"/>
            <a:ext cx="8424863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ja-JP" altLang="en-US">
                <a:solidFill>
                  <a:schemeClr val="tx1"/>
                </a:solidFill>
              </a:rPr>
              <a:t>かなり時間がかかると見てよい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6" grpId="0" build="allAtOnce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振り分けによる高速化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5538"/>
            <a:ext cx="8785225" cy="5732462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各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 </a:t>
            </a:r>
            <a:r>
              <a:rPr lang="ja-JP" altLang="en-US" sz="2400" smtClean="0"/>
              <a:t>に対し、</a:t>
            </a:r>
            <a:r>
              <a:rPr lang="en-US" altLang="ja-JP" sz="2400" b="1" smtClean="0">
                <a:solidFill>
                  <a:schemeClr val="accent2"/>
                </a:solidFill>
              </a:rPr>
              <a:t>|T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</a:t>
            </a:r>
            <a:r>
              <a:rPr lang="ja-JP" altLang="en-US" sz="2400" b="1" smtClean="0">
                <a:solidFill>
                  <a:schemeClr val="accent2"/>
                </a:solidFill>
              </a:rPr>
              <a:t>∩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en-US" altLang="ja-JP" sz="2400" b="1" smtClean="0">
                <a:solidFill>
                  <a:schemeClr val="accent2"/>
                </a:solidFill>
              </a:rPr>
              <a:t>|</a:t>
            </a:r>
            <a:r>
              <a:rPr lang="ja-JP" altLang="en-US" sz="2400" smtClean="0"/>
              <a:t>が</a:t>
            </a:r>
            <a:r>
              <a:rPr lang="en-US" altLang="ja-JP" sz="2400" b="1" smtClean="0">
                <a:solidFill>
                  <a:schemeClr val="accent2"/>
                </a:solidFill>
              </a:rPr>
              <a:t>θ</a:t>
            </a:r>
            <a:r>
              <a:rPr lang="ja-JP" altLang="en-US" sz="2400" smtClean="0"/>
              <a:t>以上になるものを見つける問題を考える</a:t>
            </a:r>
          </a:p>
          <a:p>
            <a:pPr algn="l" eaLnBrk="1" hangingPunct="1">
              <a:defRPr/>
            </a:pPr>
            <a:endParaRPr lang="en-US" altLang="ja-JP" sz="1200" b="1" smtClean="0"/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ja-JP" altLang="en-US" sz="2400" smtClean="0"/>
              <a:t>各アイテム </a:t>
            </a:r>
            <a:r>
              <a:rPr lang="en-US" altLang="ja-JP" sz="2400" b="1" smtClean="0">
                <a:solidFill>
                  <a:schemeClr val="accent2"/>
                </a:solidFill>
              </a:rPr>
              <a:t>e</a:t>
            </a:r>
            <a:r>
              <a:rPr lang="ja-JP" altLang="en-US" sz="2400" smtClean="0"/>
              <a:t> に対して、</a:t>
            </a:r>
            <a:r>
              <a:rPr lang="en-US" altLang="ja-JP" sz="2400" b="1" smtClean="0">
                <a:solidFill>
                  <a:schemeClr val="accent2"/>
                </a:solidFill>
              </a:rPr>
              <a:t>e</a:t>
            </a:r>
            <a:r>
              <a:rPr lang="ja-JP" altLang="en-US" sz="2400" smtClean="0"/>
              <a:t> を含む部分集合の集合を </a:t>
            </a:r>
            <a:r>
              <a:rPr lang="en-US" altLang="ja-JP" sz="2400" b="1" smtClean="0">
                <a:solidFill>
                  <a:schemeClr val="accent2"/>
                </a:solidFill>
              </a:rPr>
              <a:t>D(e)</a:t>
            </a:r>
            <a:r>
              <a:rPr lang="en-US" altLang="ja-JP" sz="2400" smtClean="0"/>
              <a:t> </a:t>
            </a:r>
            <a:r>
              <a:rPr lang="ja-JP" altLang="en-US" sz="2400" smtClean="0"/>
              <a:t>とする</a:t>
            </a: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</a:t>
            </a:r>
            <a:r>
              <a:rPr lang="en-US" altLang="ja-JP" sz="2400" smtClean="0"/>
              <a:t> </a:t>
            </a:r>
            <a:r>
              <a:rPr lang="ja-JP" altLang="en-US" sz="2400" smtClean="0"/>
              <a:t>が含む各 </a:t>
            </a:r>
            <a:r>
              <a:rPr lang="en-US" altLang="ja-JP" sz="2400" b="1" smtClean="0">
                <a:solidFill>
                  <a:schemeClr val="accent2"/>
                </a:solidFill>
              </a:rPr>
              <a:t>e</a:t>
            </a:r>
            <a:r>
              <a:rPr lang="ja-JP" altLang="en-US" sz="2400" smtClean="0"/>
              <a:t> に対して、</a:t>
            </a:r>
            <a:r>
              <a:rPr lang="en-US" altLang="ja-JP" sz="2400" b="1" smtClean="0">
                <a:solidFill>
                  <a:schemeClr val="accent2"/>
                </a:solidFill>
              </a:rPr>
              <a:t>D(e)</a:t>
            </a:r>
            <a:r>
              <a:rPr lang="en-US" altLang="ja-JP" sz="2400" smtClean="0"/>
              <a:t> </a:t>
            </a:r>
            <a:r>
              <a:rPr lang="ja-JP" altLang="en-US" sz="2400" smtClean="0"/>
              <a:t>の各 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smtClean="0"/>
              <a:t> </a:t>
            </a:r>
            <a:r>
              <a:rPr lang="ja-JP" altLang="en-US" sz="2400" smtClean="0"/>
              <a:t>に対して、カウントを１つ増やす、という作業をする</a:t>
            </a:r>
          </a:p>
          <a:p>
            <a:pPr algn="l" eaLnBrk="1" hangingPunct="1">
              <a:defRPr/>
            </a:pPr>
            <a:r>
              <a:rPr lang="en-US" altLang="ja-JP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smtClean="0"/>
              <a:t> </a:t>
            </a:r>
            <a:r>
              <a:rPr lang="ja-JP" altLang="en-US" sz="2400" smtClean="0"/>
              <a:t>全ての </a:t>
            </a:r>
            <a:r>
              <a:rPr lang="en-US" altLang="ja-JP" sz="2400" b="1" smtClean="0">
                <a:solidFill>
                  <a:schemeClr val="accent2"/>
                </a:solidFill>
              </a:rPr>
              <a:t>e</a:t>
            </a:r>
            <a:r>
              <a:rPr lang="ja-JP" altLang="en-US" sz="2400" b="1" smtClean="0">
                <a:solidFill>
                  <a:schemeClr val="accent2"/>
                </a:solidFill>
              </a:rPr>
              <a:t>∈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 </a:t>
            </a:r>
            <a:r>
              <a:rPr lang="ja-JP" altLang="en-US" sz="2400" smtClean="0"/>
              <a:t>についてこの作業をすると、各 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ja-JP" altLang="en-US" sz="2400" smtClean="0"/>
              <a:t> のカウントは </a:t>
            </a:r>
            <a:r>
              <a:rPr lang="en-US" altLang="ja-JP" sz="2400" b="1" smtClean="0">
                <a:solidFill>
                  <a:schemeClr val="accent2"/>
                </a:solidFill>
              </a:rPr>
              <a:t>|T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</a:t>
            </a:r>
            <a:r>
              <a:rPr lang="ja-JP" altLang="en-US" sz="2400" b="1" smtClean="0">
                <a:solidFill>
                  <a:schemeClr val="accent2"/>
                </a:solidFill>
              </a:rPr>
              <a:t>∩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en-US" altLang="ja-JP" sz="2400" b="1" smtClean="0">
                <a:solidFill>
                  <a:schemeClr val="accent2"/>
                </a:solidFill>
              </a:rPr>
              <a:t>|</a:t>
            </a:r>
            <a:r>
              <a:rPr lang="ja-JP" altLang="en-US" sz="2400" smtClean="0"/>
              <a:t> になる</a:t>
            </a:r>
            <a:endParaRPr lang="ja-JP" altLang="en-US" sz="2400" b="1" smtClean="0"/>
          </a:p>
          <a:p>
            <a:pPr algn="l" eaLnBrk="1" hangingPunct="1">
              <a:defRPr/>
            </a:pPr>
            <a:endParaRPr lang="en-US" altLang="ja-JP" sz="2400" b="1" smtClean="0"/>
          </a:p>
          <a:p>
            <a:pPr algn="l" eaLnBrk="1" hangingPunct="1">
              <a:defRPr/>
            </a:pPr>
            <a:r>
              <a:rPr lang="en-US" altLang="ja-JP" sz="2400" b="1" smtClean="0"/>
              <a:t>for each </a:t>
            </a:r>
            <a:r>
              <a:rPr lang="en-US" altLang="ja-JP" sz="2400" b="1" smtClean="0">
                <a:solidFill>
                  <a:schemeClr val="accent2"/>
                </a:solidFill>
              </a:rPr>
              <a:t>e</a:t>
            </a:r>
            <a:r>
              <a:rPr lang="ja-JP" altLang="en-US" sz="2400" b="1" smtClean="0">
                <a:solidFill>
                  <a:schemeClr val="accent2"/>
                </a:solidFill>
              </a:rPr>
              <a:t>∈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</a:t>
            </a:r>
            <a:r>
              <a:rPr lang="ja-JP" altLang="en-US" sz="2400" b="1" smtClean="0">
                <a:solidFill>
                  <a:schemeClr val="accent2"/>
                </a:solidFill>
              </a:rPr>
              <a:t> </a:t>
            </a:r>
            <a:endParaRPr lang="en-US" altLang="ja-JP" sz="2400" b="1" smtClean="0">
              <a:solidFill>
                <a:schemeClr val="accent2"/>
              </a:solidFill>
            </a:endParaRPr>
          </a:p>
          <a:p>
            <a:pPr algn="l" eaLnBrk="1" hangingPunct="1">
              <a:defRPr/>
            </a:pPr>
            <a:r>
              <a:rPr lang="en-US" altLang="ja-JP" sz="2400" b="1" smtClean="0"/>
              <a:t>    for each 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ja-JP" altLang="en-US" sz="2400" b="1" smtClean="0">
                <a:solidFill>
                  <a:schemeClr val="accent2"/>
                </a:solidFill>
              </a:rPr>
              <a:t>∈ </a:t>
            </a:r>
            <a:r>
              <a:rPr lang="en-US" altLang="ja-JP" sz="2400" b="1" smtClean="0">
                <a:solidFill>
                  <a:schemeClr val="accent2"/>
                </a:solidFill>
              </a:rPr>
              <a:t>D(e), j&gt;i, </a:t>
            </a:r>
            <a:r>
              <a:rPr lang="en-US" altLang="ja-JP" sz="2400" b="1" smtClean="0"/>
              <a:t>do</a:t>
            </a:r>
            <a:r>
              <a:rPr lang="ja-JP" altLang="en-US" sz="2400" b="1" smtClean="0">
                <a:solidFill>
                  <a:schemeClr val="accent2"/>
                </a:solidFill>
              </a:rPr>
              <a:t>  </a:t>
            </a:r>
            <a:r>
              <a:rPr lang="en-US" altLang="ja-JP" sz="2400" b="1" smtClean="0">
                <a:solidFill>
                  <a:schemeClr val="accent2"/>
                </a:solidFill>
              </a:rPr>
              <a:t>c(T)++</a:t>
            </a:r>
          </a:p>
          <a:p>
            <a:pPr algn="l" eaLnBrk="1" hangingPunct="1">
              <a:defRPr/>
            </a:pPr>
            <a:endParaRPr lang="en-US" altLang="ja-JP" sz="2400" b="1" smtClean="0">
              <a:solidFill>
                <a:srgbClr val="006600"/>
              </a:solidFill>
            </a:endParaRP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smtClean="0">
                <a:solidFill>
                  <a:schemeClr val="accent2"/>
                </a:solidFill>
              </a:rPr>
              <a:t>D(e)</a:t>
            </a:r>
            <a:r>
              <a:rPr lang="en-US" altLang="ja-JP" sz="2400" smtClean="0"/>
              <a:t> </a:t>
            </a:r>
            <a:r>
              <a:rPr lang="ja-JP" altLang="en-US" sz="2400" smtClean="0"/>
              <a:t>を添え字順にソートしておくと、</a:t>
            </a:r>
            <a:r>
              <a:rPr lang="en-US" altLang="ja-JP" sz="2400" b="1" smtClean="0">
                <a:solidFill>
                  <a:schemeClr val="accent2"/>
                </a:solidFill>
              </a:rPr>
              <a:t>j&gt;i </a:t>
            </a:r>
            <a:r>
              <a:rPr lang="ja-JP" altLang="en-US" sz="2400" smtClean="0"/>
              <a:t>である </a:t>
            </a: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chemeClr val="accent2"/>
                </a:solidFill>
              </a:rPr>
              <a:t>　　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ja-JP" altLang="en-US" sz="2400" b="1" smtClean="0">
                <a:solidFill>
                  <a:schemeClr val="accent2"/>
                </a:solidFill>
              </a:rPr>
              <a:t>∈ </a:t>
            </a:r>
            <a:r>
              <a:rPr lang="en-US" altLang="ja-JP" sz="2400" b="1" smtClean="0">
                <a:solidFill>
                  <a:schemeClr val="accent2"/>
                </a:solidFill>
              </a:rPr>
              <a:t>D(e) </a:t>
            </a:r>
            <a:r>
              <a:rPr lang="ja-JP" altLang="en-US" sz="2400" smtClean="0"/>
              <a:t>を見つけるのも簡単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7235825" y="4292600"/>
            <a:ext cx="16287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A: 1,2,5,6,7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B: 2,3,4,5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C: 1,2,7,8,9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D: 1,7,9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E: 2,7,9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F: 2</a:t>
            </a:r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6245225" y="4879975"/>
            <a:ext cx="9366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振り分けの計算時間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5538"/>
            <a:ext cx="8785225" cy="48244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2400" b="1" smtClean="0"/>
              <a:t>for each </a:t>
            </a:r>
            <a:r>
              <a:rPr lang="en-US" altLang="ja-JP" sz="2400" b="1" smtClean="0">
                <a:solidFill>
                  <a:schemeClr val="accent2"/>
                </a:solidFill>
              </a:rPr>
              <a:t>e</a:t>
            </a:r>
            <a:r>
              <a:rPr lang="ja-JP" altLang="en-US" sz="2400" b="1" smtClean="0">
                <a:solidFill>
                  <a:schemeClr val="accent2"/>
                </a:solidFill>
              </a:rPr>
              <a:t>∈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i</a:t>
            </a:r>
            <a:endParaRPr lang="en-US" altLang="ja-JP" sz="2400" b="1" smtClean="0">
              <a:solidFill>
                <a:schemeClr val="accent2"/>
              </a:solidFill>
            </a:endParaRPr>
          </a:p>
          <a:p>
            <a:pPr algn="l" eaLnBrk="1" hangingPunct="1">
              <a:defRPr/>
            </a:pPr>
            <a:r>
              <a:rPr lang="en-US" altLang="ja-JP" sz="2400" b="1" smtClean="0"/>
              <a:t>    for each </a:t>
            </a:r>
            <a:r>
              <a:rPr lang="en-US" altLang="ja-JP" sz="2400" b="1" smtClean="0">
                <a:solidFill>
                  <a:schemeClr val="accent2"/>
                </a:solidFill>
              </a:rPr>
              <a:t>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ja-JP" altLang="en-US" sz="2400" b="1" smtClean="0">
                <a:solidFill>
                  <a:schemeClr val="accent2"/>
                </a:solidFill>
              </a:rPr>
              <a:t>∈ </a:t>
            </a:r>
            <a:r>
              <a:rPr lang="en-US" altLang="ja-JP" sz="2400" b="1" smtClean="0">
                <a:solidFill>
                  <a:schemeClr val="accent2"/>
                </a:solidFill>
              </a:rPr>
              <a:t>D(e), j&gt;i, </a:t>
            </a:r>
            <a:r>
              <a:rPr lang="en-US" altLang="ja-JP" sz="2400" b="1" smtClean="0"/>
              <a:t>do</a:t>
            </a:r>
            <a:r>
              <a:rPr lang="ja-JP" altLang="en-US" sz="2400" b="1" smtClean="0">
                <a:solidFill>
                  <a:schemeClr val="accent2"/>
                </a:solidFill>
              </a:rPr>
              <a:t>  </a:t>
            </a:r>
            <a:r>
              <a:rPr lang="en-US" altLang="ja-JP" sz="2400" b="1" smtClean="0">
                <a:solidFill>
                  <a:schemeClr val="accent2"/>
                </a:solidFill>
              </a:rPr>
              <a:t>c(T)++</a:t>
            </a:r>
          </a:p>
          <a:p>
            <a:pPr algn="l" eaLnBrk="1" hangingPunct="1">
              <a:defRPr/>
            </a:pPr>
            <a:endParaRPr lang="ja-JP" altLang="en-US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計算時間は </a:t>
            </a: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chemeClr val="accent2"/>
                </a:solidFill>
              </a:rPr>
              <a:t>∑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  </a:t>
            </a:r>
            <a:r>
              <a:rPr lang="ja-JP" altLang="en-US" sz="2400" b="1" smtClean="0">
                <a:solidFill>
                  <a:schemeClr val="accent2"/>
                </a:solidFill>
              </a:rPr>
              <a:t>∑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e∈Ti</a:t>
            </a:r>
            <a:r>
              <a:rPr lang="en-US" altLang="ja-JP" sz="2400" b="1" smtClean="0">
                <a:solidFill>
                  <a:schemeClr val="accent2"/>
                </a:solidFill>
              </a:rPr>
              <a:t> |{ T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j</a:t>
            </a:r>
            <a:r>
              <a:rPr lang="ja-JP" altLang="en-US" sz="2400" b="1" smtClean="0">
                <a:solidFill>
                  <a:schemeClr val="accent2"/>
                </a:solidFill>
              </a:rPr>
              <a:t>∈</a:t>
            </a:r>
            <a:r>
              <a:rPr lang="en-US" altLang="ja-JP" sz="2400" b="1" smtClean="0">
                <a:solidFill>
                  <a:schemeClr val="accent2"/>
                </a:solidFill>
              </a:rPr>
              <a:t>D(e),  i&lt;j}|   </a:t>
            </a:r>
            <a:r>
              <a:rPr lang="ja-JP" altLang="en-US" sz="2400" b="1" smtClean="0">
                <a:solidFill>
                  <a:schemeClr val="accent2"/>
                </a:solidFill>
              </a:rPr>
              <a:t>＝ ∑</a:t>
            </a:r>
            <a:r>
              <a:rPr lang="en-US" altLang="ja-JP" sz="2400" b="1" baseline="-25000" smtClean="0">
                <a:solidFill>
                  <a:schemeClr val="accent2"/>
                </a:solidFill>
              </a:rPr>
              <a:t>e </a:t>
            </a:r>
            <a:r>
              <a:rPr lang="en-US" altLang="ja-JP" sz="2400" b="1" smtClean="0">
                <a:solidFill>
                  <a:schemeClr val="accent2"/>
                </a:solidFill>
              </a:rPr>
              <a:t>|D(e)|</a:t>
            </a:r>
            <a:r>
              <a:rPr lang="en-US" altLang="ja-JP" sz="2400" b="1" baseline="30000" smtClean="0">
                <a:solidFill>
                  <a:schemeClr val="accent2"/>
                </a:solidFill>
              </a:rPr>
              <a:t>2</a:t>
            </a:r>
          </a:p>
          <a:p>
            <a:pPr algn="l" eaLnBrk="1" hangingPunct="1">
              <a:defRPr/>
            </a:pPr>
            <a:endParaRPr lang="en-US" altLang="ja-JP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defRPr/>
            </a:pPr>
            <a:r>
              <a:rPr lang="en-US" altLang="ja-JP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smtClean="0"/>
              <a:t> </a:t>
            </a:r>
            <a:r>
              <a:rPr lang="en-US" altLang="ja-JP" sz="2400" b="1" smtClean="0">
                <a:solidFill>
                  <a:schemeClr val="accent2"/>
                </a:solidFill>
              </a:rPr>
              <a:t>|D(e)| </a:t>
            </a:r>
            <a:r>
              <a:rPr lang="ja-JP" altLang="en-US" sz="2400" smtClean="0"/>
              <a:t>が平均的に小さければ、かなり速い</a:t>
            </a:r>
          </a:p>
          <a:p>
            <a:pPr algn="l" eaLnBrk="1" hangingPunct="1">
              <a:defRPr/>
            </a:pPr>
            <a:endParaRPr lang="en-US" altLang="ja-JP" sz="2400" b="1" smtClean="0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7235825" y="4292600"/>
            <a:ext cx="16287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A: 1,2,5,6,7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B: 2,3,4,5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C: 1,2,7,8,9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D: 1,7,9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E: 2,7,9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F: 2</a:t>
            </a:r>
          </a:p>
        </p:txBody>
      </p:sp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6245225" y="4879975"/>
            <a:ext cx="9366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再帰呼び出しの計算時間のイメージ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5905500" cy="5876925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普通に頻出度の計算をすると</a:t>
            </a:r>
          </a:p>
          <a:p>
            <a:pPr algn="l" eaLnBrk="1" hangingPunct="1">
              <a:defRPr/>
            </a:pPr>
            <a:r>
              <a:rPr lang="ja-JP" altLang="en-US" sz="2400" smtClean="0"/>
              <a:t>各</a:t>
            </a:r>
            <a:r>
              <a:rPr lang="en-US" altLang="ja-JP" sz="2400" smtClean="0"/>
              <a:t> </a:t>
            </a:r>
            <a:r>
              <a:rPr lang="en-US" altLang="ja-JP" sz="2400" b="1" smtClean="0">
                <a:solidFill>
                  <a:schemeClr val="accent2"/>
                </a:solidFill>
              </a:rPr>
              <a:t>X</a:t>
            </a:r>
            <a:r>
              <a:rPr lang="ja-JP" altLang="en-US" sz="2400" b="1" smtClean="0">
                <a:solidFill>
                  <a:schemeClr val="accent2"/>
                </a:solidFill>
              </a:rPr>
              <a:t>＋</a:t>
            </a:r>
            <a:r>
              <a:rPr lang="en-US" altLang="ja-JP" sz="2400" b="1" smtClean="0">
                <a:solidFill>
                  <a:schemeClr val="accent2"/>
                </a:solidFill>
              </a:rPr>
              <a:t>e </a:t>
            </a:r>
            <a:r>
              <a:rPr lang="ja-JP" altLang="en-US" sz="2400" smtClean="0"/>
              <a:t>に対してデータを</a:t>
            </a:r>
          </a:p>
          <a:p>
            <a:pPr algn="l" eaLnBrk="1" hangingPunct="1">
              <a:defRPr/>
            </a:pPr>
            <a:r>
              <a:rPr lang="ja-JP" altLang="en-US" sz="2400" smtClean="0"/>
              <a:t>一回スキャンする</a:t>
            </a:r>
          </a:p>
          <a:p>
            <a:pPr algn="l" eaLnBrk="1" hangingPunct="1">
              <a:defRPr/>
            </a:pPr>
            <a:endParaRPr lang="ja-JP" altLang="en-US" sz="2400" smtClean="0"/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共通部分による計算は</a:t>
            </a:r>
          </a:p>
          <a:p>
            <a:pPr algn="l" eaLnBrk="1" hangingPunct="1">
              <a:defRPr/>
            </a:pPr>
            <a:r>
              <a:rPr lang="en-US" altLang="ja-JP" sz="2400" b="1" smtClean="0">
                <a:solidFill>
                  <a:schemeClr val="accent2"/>
                </a:solidFill>
              </a:rPr>
              <a:t>D(e)</a:t>
            </a:r>
            <a:r>
              <a:rPr lang="en-US" altLang="ja-JP" sz="2400" smtClean="0"/>
              <a:t> </a:t>
            </a:r>
            <a:r>
              <a:rPr lang="ja-JP" altLang="en-US" sz="2400" smtClean="0"/>
              <a:t>と </a:t>
            </a:r>
            <a:r>
              <a:rPr lang="en-US" altLang="ja-JP" sz="2400" b="1" smtClean="0">
                <a:solidFill>
                  <a:schemeClr val="accent2"/>
                </a:solidFill>
              </a:rPr>
              <a:t>D(e) </a:t>
            </a:r>
            <a:r>
              <a:rPr lang="ja-JP" altLang="en-US" sz="2400" smtClean="0"/>
              <a:t>のをスキャンする</a:t>
            </a: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400" smtClean="0">
                <a:sym typeface="Wingdings" pitchFamily="2" charset="2"/>
              </a:rPr>
              <a:t> </a:t>
            </a:r>
            <a:r>
              <a:rPr lang="en-US" altLang="ja-JP" sz="2400" b="1" smtClean="0">
                <a:solidFill>
                  <a:schemeClr val="accent2"/>
                </a:solidFill>
              </a:rPr>
              <a:t>D(X)</a:t>
            </a:r>
            <a:r>
              <a:rPr lang="en-US" altLang="ja-JP" sz="2400" smtClean="0"/>
              <a:t> </a:t>
            </a:r>
            <a:r>
              <a:rPr lang="ja-JP" altLang="en-US" sz="2400" smtClean="0"/>
              <a:t>を </a:t>
            </a:r>
            <a:r>
              <a:rPr lang="en-US" altLang="ja-JP" sz="2400" b="1" smtClean="0">
                <a:solidFill>
                  <a:schemeClr val="accent2"/>
                </a:solidFill>
              </a:rPr>
              <a:t>n-t </a:t>
            </a:r>
            <a:r>
              <a:rPr lang="ja-JP" altLang="en-US" sz="2400" smtClean="0"/>
              <a:t>回スキャンし、</a:t>
            </a:r>
          </a:p>
          <a:p>
            <a:pPr algn="l" eaLnBrk="1" hangingPunct="1">
              <a:defRPr/>
            </a:pPr>
            <a:r>
              <a:rPr lang="ja-JP" altLang="en-US" sz="2400" smtClean="0"/>
              <a:t>データベースの </a:t>
            </a:r>
            <a:r>
              <a:rPr lang="en-US" altLang="ja-JP" sz="2400" b="1" smtClean="0">
                <a:solidFill>
                  <a:schemeClr val="accent2"/>
                </a:solidFill>
              </a:rPr>
              <a:t>t </a:t>
            </a:r>
            <a:r>
              <a:rPr lang="ja-JP" altLang="en-US" sz="2400" smtClean="0"/>
              <a:t>より大きな</a:t>
            </a:r>
          </a:p>
          <a:p>
            <a:pPr algn="l" eaLnBrk="1" hangingPunct="1">
              <a:defRPr/>
            </a:pPr>
            <a:r>
              <a:rPr lang="ja-JP" altLang="en-US" sz="2400" smtClean="0"/>
              <a:t>アイテムをスキャンする</a:t>
            </a:r>
          </a:p>
          <a:p>
            <a:pPr algn="l" eaLnBrk="1" hangingPunct="1">
              <a:defRPr/>
            </a:pPr>
            <a:endParaRPr lang="ja-JP" altLang="en-US" sz="2400" smtClean="0"/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振り分けは </a:t>
            </a:r>
            <a:r>
              <a:rPr lang="en-US" altLang="ja-JP" sz="2400" b="1" smtClean="0">
                <a:solidFill>
                  <a:schemeClr val="accent2"/>
                </a:solidFill>
              </a:rPr>
              <a:t>D(X)</a:t>
            </a:r>
            <a:r>
              <a:rPr lang="en-US" altLang="ja-JP" sz="2400" smtClean="0"/>
              <a:t> </a:t>
            </a:r>
            <a:r>
              <a:rPr lang="ja-JP" altLang="en-US" sz="2400" smtClean="0"/>
              <a:t>に含まれるトランザ</a:t>
            </a:r>
          </a:p>
          <a:p>
            <a:pPr algn="l" eaLnBrk="1" hangingPunct="1">
              <a:defRPr/>
            </a:pPr>
            <a:r>
              <a:rPr lang="ja-JP" altLang="en-US" sz="2400" smtClean="0"/>
              <a:t>クションの </a:t>
            </a:r>
            <a:r>
              <a:rPr lang="en-US" altLang="ja-JP" sz="2400" b="1" smtClean="0">
                <a:solidFill>
                  <a:schemeClr val="accent2"/>
                </a:solidFill>
              </a:rPr>
              <a:t>t </a:t>
            </a:r>
            <a:r>
              <a:rPr lang="ja-JP" altLang="en-US" sz="2400" smtClean="0"/>
              <a:t>のをスキャンする </a:t>
            </a:r>
            <a:r>
              <a:rPr lang="en-US" altLang="ja-JP" sz="2400" b="1" smtClean="0">
                <a:solidFill>
                  <a:schemeClr val="accent2"/>
                </a:solidFill>
              </a:rPr>
              <a:t>t </a:t>
            </a:r>
            <a:r>
              <a:rPr lang="ja-JP" altLang="en-US" sz="2400" smtClean="0"/>
              <a:t>より</a:t>
            </a:r>
          </a:p>
          <a:p>
            <a:pPr algn="l" eaLnBrk="1" hangingPunct="1">
              <a:defRPr/>
            </a:pPr>
            <a:r>
              <a:rPr lang="ja-JP" altLang="en-US" sz="2400" smtClean="0"/>
              <a:t>大きなアイテムをスキャンする</a:t>
            </a:r>
            <a:endParaRPr lang="ja-JP" altLang="en-US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5867400" y="1268413"/>
            <a:ext cx="1584325" cy="1152525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532688" y="1916113"/>
            <a:ext cx="121602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  (n-t)</a:t>
            </a:r>
            <a:r>
              <a:rPr lang="ja-JP" altLang="en-US">
                <a:solidFill>
                  <a:schemeClr val="tx1"/>
                </a:solidFill>
              </a:rPr>
              <a:t>個</a:t>
            </a: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4932363" y="3213100"/>
            <a:ext cx="1584325" cy="11525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7608888" y="3860800"/>
            <a:ext cx="113982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 </a:t>
            </a:r>
            <a:r>
              <a:rPr lang="en-US" altLang="ja-JP">
                <a:solidFill>
                  <a:schemeClr val="accent2"/>
                </a:solidFill>
              </a:rPr>
              <a:t>(n-t)</a:t>
            </a:r>
            <a:r>
              <a:rPr lang="ja-JP" altLang="en-US">
                <a:solidFill>
                  <a:schemeClr val="tx1"/>
                </a:solidFill>
              </a:rPr>
              <a:t>個</a:t>
            </a:r>
          </a:p>
        </p:txBody>
      </p:sp>
      <p:sp>
        <p:nvSpPr>
          <p:cNvPr id="591880" name="Rectangle 8"/>
          <p:cNvSpPr>
            <a:spLocks noChangeArrowheads="1"/>
          </p:cNvSpPr>
          <p:nvPr/>
        </p:nvSpPr>
        <p:spPr bwMode="auto">
          <a:xfrm>
            <a:off x="5586413" y="4294188"/>
            <a:ext cx="2825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t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591881" name="Rectangle 9"/>
          <p:cNvSpPr>
            <a:spLocks noChangeArrowheads="1"/>
          </p:cNvSpPr>
          <p:nvPr/>
        </p:nvSpPr>
        <p:spPr bwMode="auto">
          <a:xfrm>
            <a:off x="5724525" y="3213100"/>
            <a:ext cx="792163" cy="1152525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1882" name="Rectangle 10"/>
          <p:cNvSpPr>
            <a:spLocks noChangeArrowheads="1"/>
          </p:cNvSpPr>
          <p:nvPr/>
        </p:nvSpPr>
        <p:spPr bwMode="auto">
          <a:xfrm>
            <a:off x="6589713" y="3644900"/>
            <a:ext cx="48736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＋</a:t>
            </a:r>
          </a:p>
        </p:txBody>
      </p:sp>
      <p:sp>
        <p:nvSpPr>
          <p:cNvPr id="591883" name="Rectangle 11"/>
          <p:cNvSpPr>
            <a:spLocks noChangeArrowheads="1"/>
          </p:cNvSpPr>
          <p:nvPr/>
        </p:nvSpPr>
        <p:spPr bwMode="auto">
          <a:xfrm>
            <a:off x="7308850" y="3717925"/>
            <a:ext cx="144463" cy="647700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1884" name="Rectangle 12"/>
          <p:cNvSpPr>
            <a:spLocks noChangeArrowheads="1"/>
          </p:cNvSpPr>
          <p:nvPr/>
        </p:nvSpPr>
        <p:spPr bwMode="auto">
          <a:xfrm>
            <a:off x="5508625" y="5130800"/>
            <a:ext cx="1584325" cy="11525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1885" name="Rectangle 13"/>
          <p:cNvSpPr>
            <a:spLocks noChangeArrowheads="1"/>
          </p:cNvSpPr>
          <p:nvPr/>
        </p:nvSpPr>
        <p:spPr bwMode="auto">
          <a:xfrm>
            <a:off x="6162675" y="6211888"/>
            <a:ext cx="2825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t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591886" name="Rectangle 14"/>
          <p:cNvSpPr>
            <a:spLocks noChangeArrowheads="1"/>
          </p:cNvSpPr>
          <p:nvPr/>
        </p:nvSpPr>
        <p:spPr bwMode="auto">
          <a:xfrm>
            <a:off x="6300788" y="5707063"/>
            <a:ext cx="792162" cy="576262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1887" name="Rectangle 15"/>
          <p:cNvSpPr>
            <a:spLocks noChangeArrowheads="1"/>
          </p:cNvSpPr>
          <p:nvPr/>
        </p:nvSpPr>
        <p:spPr bwMode="auto">
          <a:xfrm>
            <a:off x="7381875" y="3644900"/>
            <a:ext cx="144463" cy="647700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1888" name="Rectangle 16"/>
          <p:cNvSpPr>
            <a:spLocks noChangeArrowheads="1"/>
          </p:cNvSpPr>
          <p:nvPr/>
        </p:nvSpPr>
        <p:spPr bwMode="auto">
          <a:xfrm>
            <a:off x="7454900" y="3571875"/>
            <a:ext cx="144463" cy="647700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1889" name="Rectangle 17"/>
          <p:cNvSpPr>
            <a:spLocks noChangeArrowheads="1"/>
          </p:cNvSpPr>
          <p:nvPr/>
        </p:nvSpPr>
        <p:spPr bwMode="auto">
          <a:xfrm>
            <a:off x="5940425" y="1196975"/>
            <a:ext cx="1584325" cy="1152525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1890" name="Rectangle 18"/>
          <p:cNvSpPr>
            <a:spLocks noChangeArrowheads="1"/>
          </p:cNvSpPr>
          <p:nvPr/>
        </p:nvSpPr>
        <p:spPr bwMode="auto">
          <a:xfrm>
            <a:off x="6013450" y="1125538"/>
            <a:ext cx="1584325" cy="1152525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1891" name="Rectangle 19"/>
          <p:cNvSpPr>
            <a:spLocks noChangeArrowheads="1"/>
          </p:cNvSpPr>
          <p:nvPr/>
        </p:nvSpPr>
        <p:spPr bwMode="auto">
          <a:xfrm>
            <a:off x="6086475" y="1054100"/>
            <a:ext cx="1584325" cy="1152525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91892" name="Rectangle 20"/>
          <p:cNvSpPr>
            <a:spLocks noChangeArrowheads="1"/>
          </p:cNvSpPr>
          <p:nvPr/>
        </p:nvSpPr>
        <p:spPr bwMode="auto">
          <a:xfrm>
            <a:off x="7524750" y="3502025"/>
            <a:ext cx="144463" cy="647700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8" grpId="0" animBg="1"/>
      <p:bldP spid="591879" grpId="0"/>
      <p:bldP spid="591880" grpId="0"/>
      <p:bldP spid="591881" grpId="0" animBg="1"/>
      <p:bldP spid="591882" grpId="0"/>
      <p:bldP spid="591883" grpId="0" animBg="1"/>
      <p:bldP spid="591884" grpId="0" animBg="1"/>
      <p:bldP spid="591885" grpId="0"/>
      <p:bldP spid="591886" grpId="0" animBg="1"/>
      <p:bldP spid="591887" grpId="0" animBg="1"/>
      <p:bldP spid="591888" grpId="0" animBg="1"/>
      <p:bldP spid="591892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計算実験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5538"/>
            <a:ext cx="8208962" cy="5183187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</a:t>
            </a:r>
            <a:r>
              <a:rPr lang="en-US" altLang="ja-JP" sz="2400" smtClean="0"/>
              <a:t>web</a:t>
            </a:r>
            <a:r>
              <a:rPr lang="ja-JP" altLang="en-US" sz="2400" smtClean="0"/>
              <a:t>リンクのデータの一部を使用</a:t>
            </a: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　－ </a:t>
            </a:r>
            <a:r>
              <a:rPr lang="ja-JP" altLang="en-US" sz="2400" smtClean="0"/>
              <a:t>ノード数 </a:t>
            </a:r>
            <a:r>
              <a:rPr lang="en-US" altLang="ja-JP" sz="2400" smtClean="0"/>
              <a:t>550</a:t>
            </a:r>
            <a:r>
              <a:rPr lang="ja-JP" altLang="en-US" sz="2400" smtClean="0"/>
              <a:t>万、枝数</a:t>
            </a:r>
            <a:r>
              <a:rPr lang="en-US" altLang="ja-JP" sz="2400" smtClean="0"/>
              <a:t>1300</a:t>
            </a:r>
            <a:r>
              <a:rPr lang="ja-JP" altLang="en-US" sz="2400" smtClean="0"/>
              <a:t>万</a:t>
            </a: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　－ </a:t>
            </a:r>
            <a:r>
              <a:rPr lang="en-US" altLang="ja-JP" sz="2400" smtClean="0"/>
              <a:t>Pentium4 3.2GHz</a:t>
            </a:r>
            <a:r>
              <a:rPr lang="ja-JP" altLang="en-US" sz="2400" smtClean="0"/>
              <a:t>、メモリ</a:t>
            </a:r>
            <a:r>
              <a:rPr lang="en-US" altLang="ja-JP" sz="2400" smtClean="0"/>
              <a:t>2GB</a:t>
            </a:r>
          </a:p>
          <a:p>
            <a:pPr algn="l" eaLnBrk="1" hangingPunct="1">
              <a:defRPr/>
            </a:pPr>
            <a:endParaRPr lang="ja-JP" altLang="en-US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</a:t>
            </a:r>
            <a:r>
              <a:rPr lang="ja-JP" altLang="en-US" sz="2400" smtClean="0"/>
              <a:t> リンク先 </a:t>
            </a:r>
            <a:r>
              <a:rPr lang="en-US" altLang="ja-JP" sz="2400" smtClean="0"/>
              <a:t>20</a:t>
            </a:r>
            <a:r>
              <a:rPr lang="ja-JP" altLang="en-US" sz="2400" smtClean="0"/>
              <a:t>個以上 </a:t>
            </a:r>
            <a:r>
              <a:rPr lang="en-US" altLang="ja-JP" sz="2400" smtClean="0"/>
              <a:t>288684</a:t>
            </a:r>
            <a:r>
              <a:rPr lang="ja-JP" altLang="en-US" sz="2400" smtClean="0"/>
              <a:t>個、</a:t>
            </a:r>
            <a:r>
              <a:rPr lang="en-US" altLang="ja-JP" sz="2400" smtClean="0"/>
              <a:t>20</a:t>
            </a:r>
            <a:r>
              <a:rPr lang="ja-JP" altLang="en-US" sz="2400" smtClean="0"/>
              <a:t>個以上共有する</a:t>
            </a:r>
          </a:p>
          <a:p>
            <a:pPr algn="l" eaLnBrk="1" hangingPunct="1">
              <a:defRPr/>
            </a:pPr>
            <a:r>
              <a:rPr lang="ja-JP" altLang="en-US" sz="2400" smtClean="0"/>
              <a:t>  ペア数が</a:t>
            </a:r>
            <a:r>
              <a:rPr lang="en-US" altLang="ja-JP" sz="2400" smtClean="0"/>
              <a:t>143683844</a:t>
            </a:r>
            <a:r>
              <a:rPr lang="ja-JP" altLang="en-US" sz="2400" smtClean="0"/>
              <a:t>個、計算時間、約</a:t>
            </a:r>
            <a:r>
              <a:rPr lang="en-US" altLang="ja-JP" sz="2400" smtClean="0"/>
              <a:t>8</a:t>
            </a:r>
            <a:r>
              <a:rPr lang="ja-JP" altLang="en-US" sz="2400" smtClean="0"/>
              <a:t>分</a:t>
            </a:r>
            <a:br>
              <a:rPr lang="ja-JP" altLang="en-US" sz="2400" smtClean="0"/>
            </a:b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 </a:t>
            </a:r>
            <a:r>
              <a:rPr lang="ja-JP" altLang="en-US" sz="2400" smtClean="0"/>
              <a:t>リンク元 </a:t>
            </a:r>
            <a:r>
              <a:rPr lang="en-US" altLang="ja-JP" sz="2400" smtClean="0"/>
              <a:t>20</a:t>
            </a:r>
            <a:r>
              <a:rPr lang="ja-JP" altLang="en-US" sz="2400" smtClean="0"/>
              <a:t>個以上が </a:t>
            </a:r>
            <a:r>
              <a:rPr lang="en-US" altLang="ja-JP" sz="2400" smtClean="0"/>
              <a:t>138914</a:t>
            </a:r>
            <a:r>
              <a:rPr lang="ja-JP" altLang="en-US" sz="2400" smtClean="0"/>
              <a:t>個、</a:t>
            </a:r>
            <a:r>
              <a:rPr lang="en-US" altLang="ja-JP" sz="2400" smtClean="0"/>
              <a:t>20</a:t>
            </a:r>
            <a:r>
              <a:rPr lang="ja-JP" altLang="en-US" sz="2400" smtClean="0"/>
              <a:t>個以上共有する</a:t>
            </a:r>
          </a:p>
          <a:p>
            <a:pPr algn="l" eaLnBrk="1" hangingPunct="1">
              <a:defRPr/>
            </a:pPr>
            <a:r>
              <a:rPr lang="ja-JP" altLang="en-US" sz="2400" smtClean="0"/>
              <a:t>  ペア数が</a:t>
            </a:r>
            <a:r>
              <a:rPr lang="en-US" altLang="ja-JP" sz="2400" smtClean="0"/>
              <a:t>18846527</a:t>
            </a:r>
            <a:r>
              <a:rPr lang="ja-JP" altLang="en-US" sz="2400" smtClean="0"/>
              <a:t>個、計算時間、約</a:t>
            </a:r>
            <a:r>
              <a:rPr lang="en-US" altLang="ja-JP" sz="2400" smtClean="0"/>
              <a:t>3</a:t>
            </a:r>
            <a:r>
              <a:rPr lang="ja-JP" altLang="en-US" sz="2400" smtClean="0"/>
              <a:t>分</a:t>
            </a:r>
            <a:br>
              <a:rPr lang="ja-JP" altLang="en-US" sz="2400" smtClean="0"/>
            </a:b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 </a:t>
            </a:r>
            <a:r>
              <a:rPr lang="ja-JP" altLang="en-US" sz="2400" smtClean="0"/>
              <a:t>方向を無視して、リンクが </a:t>
            </a:r>
            <a:r>
              <a:rPr lang="en-US" altLang="ja-JP" sz="2400" smtClean="0"/>
              <a:t>100</a:t>
            </a:r>
            <a:r>
              <a:rPr lang="ja-JP" altLang="en-US" sz="2400" smtClean="0"/>
              <a:t>個以上あるものが </a:t>
            </a:r>
            <a:r>
              <a:rPr lang="en-US" altLang="ja-JP" sz="2400" smtClean="0"/>
              <a:t>152131</a:t>
            </a:r>
            <a:r>
              <a:rPr lang="ja-JP" altLang="en-US" sz="2400" smtClean="0"/>
              <a:t>個、</a:t>
            </a:r>
          </a:p>
          <a:p>
            <a:pPr algn="l" eaLnBrk="1" hangingPunct="1">
              <a:defRPr/>
            </a:pPr>
            <a:r>
              <a:rPr lang="en-US" altLang="ja-JP" sz="2400" smtClean="0"/>
              <a:t> 100</a:t>
            </a:r>
            <a:r>
              <a:rPr lang="ja-JP" altLang="en-US" sz="2400" smtClean="0"/>
              <a:t>個以上共有するペア数が</a:t>
            </a:r>
            <a:r>
              <a:rPr lang="en-US" altLang="ja-JP" sz="2400" smtClean="0"/>
              <a:t>32451468</a:t>
            </a:r>
            <a:r>
              <a:rPr lang="ja-JP" altLang="en-US" sz="2400" smtClean="0"/>
              <a:t>個、計算時間、約</a:t>
            </a:r>
            <a:r>
              <a:rPr lang="en-US" altLang="ja-JP" sz="2400" smtClean="0"/>
              <a:t>7</a:t>
            </a:r>
            <a:r>
              <a:rPr lang="ja-JP" altLang="en-US" sz="2400" smtClean="0"/>
              <a:t>分</a:t>
            </a:r>
            <a:br>
              <a:rPr lang="ja-JP" altLang="en-US" sz="2400" smtClean="0"/>
            </a:b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</a:t>
            </a:r>
            <a:r>
              <a:rPr lang="ja-JP" altLang="en-US" sz="2400" smtClean="0"/>
              <a:t>方向を無視して、リンクが</a:t>
            </a:r>
            <a:r>
              <a:rPr lang="en-US" altLang="ja-JP" sz="2400" smtClean="0"/>
              <a:t>20</a:t>
            </a:r>
            <a:r>
              <a:rPr lang="ja-JP" altLang="en-US" sz="2400" smtClean="0"/>
              <a:t>個以上あるものが</a:t>
            </a:r>
            <a:r>
              <a:rPr lang="en-US" altLang="ja-JP" sz="2400" smtClean="0"/>
              <a:t>370377 </a:t>
            </a:r>
            <a:r>
              <a:rPr lang="ja-JP" altLang="en-US" sz="2400" smtClean="0"/>
              <a:t>個、</a:t>
            </a:r>
          </a:p>
          <a:p>
            <a:pPr algn="l" eaLnBrk="1" hangingPunct="1">
              <a:defRPr/>
            </a:pPr>
            <a:r>
              <a:rPr lang="en-US" altLang="ja-JP" sz="2400" smtClean="0"/>
              <a:t> 20</a:t>
            </a:r>
            <a:r>
              <a:rPr lang="ja-JP" altLang="en-US" sz="2400" smtClean="0"/>
              <a:t>個以上共有するペア数が</a:t>
            </a:r>
            <a:r>
              <a:rPr lang="en-US" altLang="ja-JP" sz="2400" smtClean="0"/>
              <a:t>152919813</a:t>
            </a:r>
            <a:r>
              <a:rPr lang="ja-JP" altLang="en-US" sz="2400" smtClean="0"/>
              <a:t>個、計算時間、約</a:t>
            </a:r>
            <a:r>
              <a:rPr lang="en-US" altLang="ja-JP" sz="2400" smtClean="0"/>
              <a:t>14</a:t>
            </a:r>
            <a:r>
              <a:rPr lang="ja-JP" altLang="en-US" sz="2400" smtClean="0"/>
              <a:t>分</a:t>
            </a:r>
            <a:br>
              <a:rPr lang="ja-JP" altLang="en-US" sz="2400" smtClean="0"/>
            </a:br>
            <a:endParaRPr lang="en-US" altLang="ja-JP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簡単に追加できる条件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12875"/>
            <a:ext cx="7993063" cy="4824413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</a:t>
            </a:r>
            <a:r>
              <a:rPr lang="en-US" altLang="ja-JP" sz="2400" b="1" smtClean="0">
                <a:solidFill>
                  <a:schemeClr val="accent2"/>
                </a:solidFill>
              </a:rPr>
              <a:t>|A</a:t>
            </a:r>
            <a:r>
              <a:rPr lang="ja-JP" altLang="en-US" sz="2400" b="1" smtClean="0">
                <a:solidFill>
                  <a:schemeClr val="accent2"/>
                </a:solidFill>
              </a:rPr>
              <a:t>∩</a:t>
            </a:r>
            <a:r>
              <a:rPr lang="en-US" altLang="ja-JP" sz="2400" b="1" smtClean="0">
                <a:solidFill>
                  <a:schemeClr val="accent2"/>
                </a:solidFill>
              </a:rPr>
              <a:t>B|</a:t>
            </a:r>
            <a:r>
              <a:rPr lang="en-US" altLang="ja-JP" sz="2400" smtClean="0"/>
              <a:t> </a:t>
            </a:r>
            <a:r>
              <a:rPr lang="ja-JP" altLang="en-US" sz="2400" smtClean="0"/>
              <a:t>が、</a:t>
            </a:r>
            <a:r>
              <a:rPr lang="en-US" altLang="ja-JP" sz="2400" b="1" smtClean="0">
                <a:solidFill>
                  <a:schemeClr val="accent2"/>
                </a:solidFill>
              </a:rPr>
              <a:t>|A|</a:t>
            </a:r>
            <a:r>
              <a:rPr lang="en-US" altLang="ja-JP" sz="2400" smtClean="0"/>
              <a:t> </a:t>
            </a:r>
            <a:r>
              <a:rPr lang="ja-JP" altLang="en-US" sz="2400" smtClean="0"/>
              <a:t>の</a:t>
            </a:r>
            <a:r>
              <a:rPr lang="en-US" altLang="ja-JP" sz="2400" b="1" smtClean="0">
                <a:solidFill>
                  <a:schemeClr val="accent2"/>
                </a:solidFill>
              </a:rPr>
              <a:t>α</a:t>
            </a:r>
            <a:r>
              <a:rPr lang="ja-JP" altLang="en-US" sz="2400" smtClean="0"/>
              <a:t>倍以上 、</a:t>
            </a:r>
            <a:r>
              <a:rPr lang="en-US" altLang="ja-JP" sz="2400" smtClean="0"/>
              <a:t>(and/or) </a:t>
            </a:r>
            <a:r>
              <a:rPr lang="en-US" altLang="ja-JP" sz="2400" b="1" smtClean="0">
                <a:solidFill>
                  <a:schemeClr val="accent2"/>
                </a:solidFill>
              </a:rPr>
              <a:t>|B|</a:t>
            </a:r>
            <a:r>
              <a:rPr lang="en-US" altLang="ja-JP" sz="2400" smtClean="0"/>
              <a:t> </a:t>
            </a:r>
            <a:r>
              <a:rPr lang="ja-JP" altLang="en-US" sz="2400" smtClean="0"/>
              <a:t>の</a:t>
            </a:r>
            <a:r>
              <a:rPr lang="en-US" altLang="ja-JP" sz="2400" b="1" smtClean="0">
                <a:solidFill>
                  <a:schemeClr val="accent2"/>
                </a:solidFill>
              </a:rPr>
              <a:t>α</a:t>
            </a:r>
            <a:r>
              <a:rPr lang="ja-JP" altLang="en-US" sz="2400" smtClean="0"/>
              <a:t>倍以上</a:t>
            </a: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</a:t>
            </a:r>
            <a:r>
              <a:rPr lang="en-US" altLang="ja-JP" sz="2400" b="1" smtClean="0">
                <a:solidFill>
                  <a:schemeClr val="accent2"/>
                </a:solidFill>
                <a:sym typeface="Wingdings" pitchFamily="2" charset="2"/>
              </a:rPr>
              <a:t>|A∩B| / |A∪B| </a:t>
            </a:r>
            <a:r>
              <a:rPr lang="ja-JP" altLang="en-US" sz="2400" b="1" smtClean="0">
                <a:solidFill>
                  <a:schemeClr val="accent2"/>
                </a:solidFill>
                <a:sym typeface="Wingdings" pitchFamily="2" charset="2"/>
              </a:rPr>
              <a:t>≧ </a:t>
            </a:r>
            <a:r>
              <a:rPr lang="en-US" altLang="ja-JP" sz="2400" b="1" smtClean="0">
                <a:solidFill>
                  <a:schemeClr val="accent2"/>
                </a:solidFill>
                <a:sym typeface="Wingdings" pitchFamily="2" charset="2"/>
              </a:rPr>
              <a:t>α</a:t>
            </a:r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</a:t>
            </a:r>
            <a:r>
              <a:rPr lang="en-US" altLang="ja-JP" sz="2400" b="1" smtClean="0">
                <a:solidFill>
                  <a:schemeClr val="accent2"/>
                </a:solidFill>
                <a:sym typeface="Wingdings" pitchFamily="2" charset="2"/>
              </a:rPr>
              <a:t>|A∪B|</a:t>
            </a:r>
            <a:r>
              <a:rPr lang="ja-JP" altLang="en-US" sz="2400" smtClean="0"/>
              <a:t> </a:t>
            </a:r>
            <a:r>
              <a:rPr lang="ja-JP" altLang="en-US" sz="2400" b="1" smtClean="0">
                <a:solidFill>
                  <a:schemeClr val="accent2"/>
                </a:solidFill>
              </a:rPr>
              <a:t>－</a:t>
            </a:r>
            <a:r>
              <a:rPr lang="en-US" altLang="ja-JP" sz="2400" b="1" smtClean="0">
                <a:solidFill>
                  <a:schemeClr val="accent2"/>
                </a:solidFill>
                <a:sym typeface="Wingdings" pitchFamily="2" charset="2"/>
              </a:rPr>
              <a:t>|A∩B| </a:t>
            </a:r>
            <a:r>
              <a:rPr lang="ja-JP" altLang="en-US" sz="2400" b="1" smtClean="0">
                <a:solidFill>
                  <a:schemeClr val="accent2"/>
                </a:solidFill>
                <a:sym typeface="Wingdings" pitchFamily="2" charset="2"/>
              </a:rPr>
              <a:t>≦ </a:t>
            </a:r>
            <a:r>
              <a:rPr lang="en-US" altLang="ja-JP" sz="2400" b="1" smtClean="0">
                <a:solidFill>
                  <a:schemeClr val="accent2"/>
                </a:solidFill>
                <a:sym typeface="Wingdings" pitchFamily="2" charset="2"/>
              </a:rPr>
              <a:t>θ</a:t>
            </a:r>
          </a:p>
          <a:p>
            <a:pPr algn="l" eaLnBrk="1" hangingPunct="1">
              <a:defRPr/>
            </a:pPr>
            <a:endParaRPr lang="ja-JP" altLang="en-US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defRPr/>
            </a:pPr>
            <a:r>
              <a:rPr lang="ja-JP" altLang="en-US" sz="2400" smtClean="0"/>
              <a:t>など。</a:t>
            </a:r>
          </a:p>
          <a:p>
            <a:pPr algn="l" eaLnBrk="1" hangingPunct="1">
              <a:defRPr/>
            </a:pPr>
            <a:r>
              <a:rPr lang="ja-JP" altLang="en-US" sz="2400" smtClean="0"/>
              <a:t>この手の、共通部分や和集合の大きさから計算できる評価値であれば、簡単に評価できる</a:t>
            </a:r>
          </a:p>
          <a:p>
            <a:pPr algn="l" eaLnBrk="1" hangingPunct="1">
              <a:defRPr/>
            </a:pPr>
            <a:endParaRPr lang="ja-JP" altLang="en-US" sz="2400" smtClean="0"/>
          </a:p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smtClean="0"/>
              <a:t> 計算時間は、ほぼ線形で増えていくと思われるので、多少大きなデータでも大丈夫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Conclusion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96975"/>
            <a:ext cx="8569325" cy="4103688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Prospect of enumeration: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unknown objective and unsorted data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Difficulty of enumeration: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proper approach to each problem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Technique for speeding up: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using bottom-wideness 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b="1" dirty="0" smtClean="0"/>
              <a:t>frequent itemset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database reduction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b="1" dirty="0" smtClean="0"/>
              <a:t>maximal clique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updating adjacency degree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 for difficult problems:</a:t>
            </a:r>
            <a:r>
              <a:rPr lang="ja-JP" altLang="en-US" sz="2400" dirty="0" smtClean="0"/>
              <a:t>  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b="1" dirty="0" smtClean="0"/>
              <a:t>brunch and bound: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pruning and exhaust search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b="1" dirty="0" smtClean="0"/>
              <a:t>Maximal cliques: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use of sophisticated adjacency</a:t>
            </a:r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611188" y="5589588"/>
            <a:ext cx="7850187" cy="46384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Enjoy interesting researches and businesses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animBg="1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References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31888"/>
            <a:ext cx="8713787" cy="553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Frequent itemsets and applications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(’90</a:t>
            </a:r>
            <a:r>
              <a:rPr lang="ja-JP" altLang="en-US" sz="2200" dirty="0" smtClean="0"/>
              <a:t>～</a:t>
            </a:r>
            <a:r>
              <a:rPr lang="en-US" altLang="ja-JP" sz="2200" dirty="0" smtClean="0"/>
              <a:t>)</a:t>
            </a:r>
            <a:r>
              <a:rPr lang="ja-JP" altLang="en-US" sz="2200" dirty="0" smtClean="0"/>
              <a:t>　　</a:t>
            </a:r>
            <a:r>
              <a:rPr lang="en-US" altLang="ja-JP" sz="2200" i="1" dirty="0" smtClean="0"/>
              <a:t>numerous</a:t>
            </a:r>
            <a:endParaRPr lang="ja-JP" altLang="en-US" sz="2200" i="1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dirty="0" smtClean="0"/>
              <a:t>　　 </a:t>
            </a:r>
            <a:r>
              <a:rPr lang="en-US" altLang="ja-JP" sz="2200" dirty="0" smtClean="0"/>
              <a:t>search by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“frequent pattern” / ”frequent itemset</a:t>
            </a:r>
            <a:r>
              <a:rPr lang="ja-JP" altLang="en-US" sz="2200" dirty="0" smtClean="0"/>
              <a:t>”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 dirty="0" smtClean="0"/>
              <a:t>Maximal frequent itemsets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(’90</a:t>
            </a:r>
            <a:r>
              <a:rPr lang="ja-JP" altLang="en-US" sz="2200" dirty="0" smtClean="0"/>
              <a:t>～</a:t>
            </a:r>
            <a:r>
              <a:rPr lang="en-US" altLang="ja-JP" sz="2200" dirty="0" smtClean="0"/>
              <a:t>)</a:t>
            </a:r>
            <a:r>
              <a:rPr lang="ja-JP" altLang="en-US" sz="2200" dirty="0" smtClean="0"/>
              <a:t>　　</a:t>
            </a:r>
            <a:r>
              <a:rPr lang="en-US" altLang="ja-JP" sz="2200" i="1" dirty="0" smtClean="0"/>
              <a:t>pretty numerous</a:t>
            </a:r>
            <a:endParaRPr lang="ja-JP" altLang="en-US" sz="2200" i="1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dirty="0" smtClean="0"/>
              <a:t>　　 </a:t>
            </a:r>
            <a:r>
              <a:rPr lang="en-US" altLang="ja-JP" sz="2200" dirty="0" smtClean="0"/>
              <a:t>search by “maximal frequent itemset” </a:t>
            </a:r>
            <a:endParaRPr lang="ja-JP" altLang="en-US" sz="22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200" dirty="0" smtClean="0"/>
              <a:t> </a:t>
            </a:r>
            <a:r>
              <a:rPr lang="en-US" altLang="ja-JP" sz="2200" dirty="0" err="1" smtClean="0"/>
              <a:t>pasquer</a:t>
            </a:r>
            <a:r>
              <a:rPr lang="en-US" altLang="ja-JP" sz="2200" dirty="0" smtClean="0"/>
              <a:t> et. al. (‘99)</a:t>
            </a:r>
            <a:r>
              <a:rPr lang="ja-JP" altLang="en-US" sz="2200" dirty="0" smtClean="0">
                <a:sym typeface="Wingdings" pitchFamily="2" charset="2"/>
              </a:rPr>
              <a:t>  </a:t>
            </a:r>
            <a:r>
              <a:rPr lang="ja-JP" altLang="en-US" sz="2200" i="1" dirty="0" smtClean="0">
                <a:sym typeface="Wingdings" pitchFamily="2" charset="2"/>
              </a:rPr>
              <a:t>  </a:t>
            </a:r>
            <a:r>
              <a:rPr lang="en-US" altLang="ja-JP" sz="2200" i="1" dirty="0" err="1" smtClean="0">
                <a:sym typeface="Wingdings" pitchFamily="2" charset="2"/>
              </a:rPr>
              <a:t>intruduction</a:t>
            </a:r>
            <a:r>
              <a:rPr lang="en-US" altLang="ja-JP" sz="2200" i="1" dirty="0" smtClean="0">
                <a:sym typeface="Wingdings" pitchFamily="2" charset="2"/>
              </a:rPr>
              <a:t> of closed itemset</a:t>
            </a:r>
            <a:endParaRPr lang="ja-JP" altLang="en-US" sz="2200" i="1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Closed itemset (’99</a:t>
            </a:r>
            <a:r>
              <a:rPr lang="ja-JP" altLang="en-US" sz="2200" dirty="0" smtClean="0"/>
              <a:t>～</a:t>
            </a:r>
            <a:r>
              <a:rPr lang="en-US" altLang="ja-JP" sz="2200" dirty="0" smtClean="0"/>
              <a:t>)</a:t>
            </a:r>
            <a:r>
              <a:rPr lang="ja-JP" altLang="en-US" sz="2200" dirty="0" smtClean="0">
                <a:sym typeface="Wingdings" pitchFamily="2" charset="2"/>
              </a:rPr>
              <a:t>  </a:t>
            </a:r>
            <a:r>
              <a:rPr lang="ja-JP" altLang="en-US" sz="2200" i="1" dirty="0" smtClean="0">
                <a:sym typeface="Wingdings" pitchFamily="2" charset="2"/>
              </a:rPr>
              <a:t> </a:t>
            </a:r>
            <a:r>
              <a:rPr lang="en-US" altLang="ja-JP" sz="2200" dirty="0" smtClean="0">
                <a:sym typeface="Wingdings" pitchFamily="2" charset="2"/>
              </a:rPr>
              <a:t>search by “closed pattern” “formal concept”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200" dirty="0" smtClean="0">
                <a:sym typeface="Wingdings" pitchFamily="2" charset="2"/>
              </a:rPr>
              <a:t>             “maximal bipartite clique”…</a:t>
            </a:r>
            <a:endParaRPr lang="ja-JP" altLang="en-US" sz="22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Uno et. al. LCM ver.2 (‘04)</a:t>
            </a:r>
            <a:r>
              <a:rPr lang="ja-JP" altLang="en-US" sz="2200" dirty="0" smtClean="0">
                <a:sym typeface="Wingdings" pitchFamily="2" charset="2"/>
              </a:rPr>
              <a:t>    </a:t>
            </a:r>
            <a:r>
              <a:rPr lang="en-US" altLang="ja-JP" sz="2200" i="1" dirty="0" smtClean="0">
                <a:sym typeface="Wingdings" pitchFamily="2" charset="2"/>
              </a:rPr>
              <a:t>fastest implementation</a:t>
            </a:r>
            <a:endParaRPr lang="en-US" altLang="ja-JP" sz="22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dirty="0" smtClean="0">
                <a:sym typeface="Wingdings" pitchFamily="2" charset="2"/>
              </a:rPr>
              <a:t>           </a:t>
            </a:r>
            <a:r>
              <a:rPr lang="en-US" altLang="ja-JP" sz="2200" dirty="0" smtClean="0">
                <a:sym typeface="Wingdings" pitchFamily="2" charset="2"/>
              </a:rPr>
              <a:t>http://research.nii.ac.jp/~uno/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 dirty="0" smtClean="0">
                <a:sym typeface="Wingdings" pitchFamily="2" charset="2"/>
              </a:rPr>
              <a:t>Frequent itemset repository</a:t>
            </a:r>
            <a:r>
              <a:rPr lang="ja-JP" altLang="en-US" sz="2200" dirty="0" smtClean="0">
                <a:sym typeface="Wingdings" pitchFamily="2" charset="2"/>
              </a:rPr>
              <a:t>　</a:t>
            </a:r>
            <a:r>
              <a:rPr lang="en-US" altLang="ja-JP" sz="2200" i="1" dirty="0" smtClean="0">
                <a:sym typeface="Wingdings" pitchFamily="2" charset="2"/>
              </a:rPr>
              <a:t>(papers, implementations, experiments)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200" dirty="0" smtClean="0">
                <a:sym typeface="Wingdings" pitchFamily="2" charset="2"/>
              </a:rPr>
              <a:t>            http://fimi.cs.helsinki.fi/</a:t>
            </a:r>
            <a:endParaRPr lang="en-US" altLang="ja-JP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200" dirty="0" smtClean="0"/>
              <a:t>Nakano et. al. </a:t>
            </a:r>
            <a:r>
              <a:rPr lang="ja-JP" altLang="en-US" sz="2200" dirty="0" smtClean="0"/>
              <a:t>（</a:t>
            </a:r>
            <a:r>
              <a:rPr lang="en-US" altLang="ja-JP" sz="2200" dirty="0" smtClean="0"/>
              <a:t>’03</a:t>
            </a:r>
            <a:r>
              <a:rPr lang="ja-JP" altLang="en-US" sz="2200" dirty="0" smtClean="0"/>
              <a:t>～ ）  </a:t>
            </a:r>
            <a:r>
              <a:rPr lang="en-US" altLang="ja-JP" sz="2200" i="1" dirty="0" smtClean="0"/>
              <a:t>enumeration of ordered/unordered trees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References of Clique Enumeration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31888"/>
            <a:ext cx="8847137" cy="5105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Tsukiyama et. Al.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(‘78)</a:t>
            </a:r>
            <a:r>
              <a:rPr lang="ja-JP" altLang="en-US" sz="2400" dirty="0" smtClean="0"/>
              <a:t>　　</a:t>
            </a:r>
            <a:r>
              <a:rPr lang="en-US" altLang="ja-JP" sz="2400" i="1" dirty="0" smtClean="0"/>
              <a:t>First polynomial time algorithm</a:t>
            </a:r>
            <a:endParaRPr lang="ja-JP" altLang="en-US" sz="2400" i="1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Makino &amp; Uno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(‘03)</a:t>
            </a:r>
            <a:r>
              <a:rPr lang="ja-JP" altLang="en-US" sz="2400" dirty="0" smtClean="0">
                <a:sym typeface="Wingdings" pitchFamily="2" charset="2"/>
              </a:rPr>
              <a:t>  </a:t>
            </a:r>
            <a:r>
              <a:rPr lang="ja-JP" altLang="en-US" sz="2400" i="1" dirty="0" smtClean="0">
                <a:sym typeface="Wingdings" pitchFamily="2" charset="2"/>
              </a:rPr>
              <a:t>  </a:t>
            </a:r>
            <a:r>
              <a:rPr lang="en-US" altLang="ja-JP" sz="2400" i="1" dirty="0" smtClean="0">
                <a:sym typeface="Wingdings" pitchFamily="2" charset="2"/>
              </a:rPr>
              <a:t>Improvement for large scale sparse data</a:t>
            </a:r>
            <a:endParaRPr lang="ja-JP" altLang="en-US" sz="2400" i="1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Tomita et. al. (‘04)</a:t>
            </a:r>
            <a:r>
              <a:rPr lang="ja-JP" altLang="en-US" sz="2400" dirty="0" smtClean="0">
                <a:sym typeface="Wingdings" pitchFamily="2" charset="2"/>
              </a:rPr>
              <a:t>    </a:t>
            </a:r>
            <a:r>
              <a:rPr lang="en-US" altLang="ja-JP" sz="2400" i="1" dirty="0" smtClean="0">
                <a:sym typeface="Wingdings" pitchFamily="2" charset="2"/>
              </a:rPr>
              <a:t>Efficient </a:t>
            </a:r>
            <a:r>
              <a:rPr lang="en-US" altLang="ja-JP" sz="2400" i="1" dirty="0" err="1" smtClean="0">
                <a:sym typeface="Wingdings" pitchFamily="2" charset="2"/>
              </a:rPr>
              <a:t>pruining</a:t>
            </a:r>
            <a:r>
              <a:rPr lang="en-US" altLang="ja-JP" sz="2400" i="1" dirty="0" smtClean="0">
                <a:sym typeface="Wingdings" pitchFamily="2" charset="2"/>
              </a:rPr>
              <a:t>, fast even for dense graphs</a:t>
            </a:r>
            <a:endParaRPr lang="ja-JP" altLang="en-US" sz="2400" i="1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>
                <a:sym typeface="Wingdings" pitchFamily="2" charset="2"/>
              </a:rPr>
              <a:t>Numerous studies on applications (Nature etc.)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i="1" dirty="0" smtClean="0">
                <a:sym typeface="Wingdings" pitchFamily="2" charset="2"/>
              </a:rPr>
              <a:t>　　　　　  </a:t>
            </a:r>
            <a:r>
              <a:rPr lang="en-US" altLang="ja-JP" sz="2400" i="1" dirty="0" smtClean="0">
                <a:sym typeface="Wingdings" pitchFamily="2" charset="2"/>
              </a:rPr>
              <a:t>search by “clustering clique” etc.</a:t>
            </a:r>
            <a:endParaRPr lang="ja-JP" altLang="en-US" sz="2400" i="1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　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>
                <a:sym typeface="Wingdings" pitchFamily="2" charset="2"/>
              </a:rPr>
              <a:t>Implementation </a:t>
            </a:r>
            <a:r>
              <a:rPr lang="ja-JP" altLang="en-US" sz="2400" dirty="0" smtClean="0">
                <a:sym typeface="Wingdings" pitchFamily="2" charset="2"/>
              </a:rPr>
              <a:t>  </a:t>
            </a:r>
            <a:r>
              <a:rPr lang="en-US" altLang="ja-JP" sz="2400" dirty="0" smtClean="0">
                <a:sym typeface="Wingdings" pitchFamily="2" charset="2"/>
              </a:rPr>
              <a:t>MACE: (</a:t>
            </a:r>
            <a:r>
              <a:rPr lang="en-US" altLang="ja-JP" sz="2400" dirty="0" err="1" smtClean="0">
                <a:sym typeface="Wingdings" pitchFamily="2" charset="2"/>
              </a:rPr>
              <a:t>MA</a:t>
            </a:r>
            <a:r>
              <a:rPr lang="en-US" altLang="ja-JP" sz="1800" dirty="0" err="1" smtClean="0">
                <a:sym typeface="Wingdings" pitchFamily="2" charset="2"/>
              </a:rPr>
              <a:t>ximal</a:t>
            </a:r>
            <a:r>
              <a:rPr lang="en-US" altLang="ja-JP" sz="1800" dirty="0" smtClean="0"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C</a:t>
            </a:r>
            <a:r>
              <a:rPr lang="en-US" altLang="ja-JP" sz="1800" dirty="0" smtClean="0">
                <a:sym typeface="Wingdings" pitchFamily="2" charset="2"/>
              </a:rPr>
              <a:t>lique </a:t>
            </a:r>
            <a:r>
              <a:rPr lang="en-US" altLang="ja-JP" sz="2400" dirty="0" smtClean="0">
                <a:sym typeface="Wingdings" pitchFamily="2" charset="2"/>
              </a:rPr>
              <a:t>E</a:t>
            </a:r>
            <a:r>
              <a:rPr lang="en-US" altLang="ja-JP" sz="1800" dirty="0" smtClean="0">
                <a:sym typeface="Wingdings" pitchFamily="2" charset="2"/>
              </a:rPr>
              <a:t>numerator)</a:t>
            </a:r>
            <a:r>
              <a:rPr lang="en-US" altLang="ja-JP" sz="2400" dirty="0" smtClean="0">
                <a:sym typeface="Wingdings" pitchFamily="2" charset="2"/>
              </a:rPr>
              <a:t>   </a:t>
            </a:r>
            <a:r>
              <a:rPr lang="en-US" altLang="ja-JP" sz="2400" dirty="0" err="1" smtClean="0">
                <a:sym typeface="Wingdings" pitchFamily="2" charset="2"/>
              </a:rPr>
              <a:t>Makino&amp;Uno</a:t>
            </a:r>
            <a:endParaRPr lang="en-US" altLang="ja-JP" sz="24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ym typeface="Wingdings" pitchFamily="2" charset="2"/>
              </a:rPr>
              <a:t>                               MACE_GO: Tomita et. al.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ym typeface="Wingdings" pitchFamily="2" charset="2"/>
              </a:rPr>
              <a:t>          Uno’s Website </a:t>
            </a:r>
            <a:r>
              <a:rPr lang="ja-JP" altLang="en-US" sz="2400" dirty="0" smtClean="0">
                <a:sym typeface="Wingdings" pitchFamily="2" charset="2"/>
              </a:rPr>
              <a:t>   </a:t>
            </a:r>
            <a:r>
              <a:rPr lang="en-US" altLang="ja-JP" sz="2400" dirty="0" smtClean="0">
                <a:sym typeface="Wingdings" pitchFamily="2" charset="2"/>
              </a:rPr>
              <a:t>http:research.nii.ac.jp/~</a:t>
            </a:r>
            <a:r>
              <a:rPr lang="en-US" altLang="ja-JP" sz="2400" dirty="0" err="1" smtClean="0">
                <a:sym typeface="Wingdings" pitchFamily="2" charset="2"/>
              </a:rPr>
              <a:t>uno</a:t>
            </a:r>
            <a:r>
              <a:rPr lang="en-US" altLang="ja-JP" sz="2400" dirty="0" smtClean="0">
                <a:sym typeface="Wingdings" pitchFamily="2" charset="2"/>
              </a:rPr>
              <a:t>/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Difficulty on Duplication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81075"/>
            <a:ext cx="8569325" cy="331152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Assume that we can find all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Even though, it is not easy to avoid duplication, or not to perform the same search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Simply, we can store all solutions in memory,  to check solutions found are already output or not 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memory inefficient…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dynamic memory allocation &amp; efficient search (hash)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Output/ not output:  deciding without looking the past solutions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</p:txBody>
      </p:sp>
      <p:sp>
        <p:nvSpPr>
          <p:cNvPr id="651268" name="Text Box 4"/>
          <p:cNvSpPr txBox="1">
            <a:spLocks noChangeArrowheads="1"/>
          </p:cNvSpPr>
          <p:nvPr/>
        </p:nvSpPr>
        <p:spPr bwMode="auto">
          <a:xfrm>
            <a:off x="683568" y="5805264"/>
            <a:ext cx="7559675" cy="463846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/>
              <a:t>Its generalization yields “reverse search”</a:t>
            </a:r>
            <a:endParaRPr lang="ja-JP" altLang="en-US" dirty="0"/>
          </a:p>
        </p:txBody>
      </p:sp>
      <p:sp>
        <p:nvSpPr>
          <p:cNvPr id="651270" name="Rectangle 6"/>
          <p:cNvSpPr>
            <a:spLocks noChangeArrowheads="1"/>
          </p:cNvSpPr>
          <p:nvPr/>
        </p:nvSpPr>
        <p:spPr bwMode="auto">
          <a:xfrm>
            <a:off x="5219700" y="4488606"/>
            <a:ext cx="3600450" cy="236538"/>
          </a:xfrm>
          <a:prstGeom prst="rect">
            <a:avLst/>
          </a:prstGeom>
          <a:solidFill>
            <a:srgbClr val="CCFFFF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1271" name="Oval 7"/>
          <p:cNvSpPr>
            <a:spLocks noChangeArrowheads="1"/>
          </p:cNvSpPr>
          <p:nvPr/>
        </p:nvSpPr>
        <p:spPr bwMode="auto">
          <a:xfrm>
            <a:off x="5600700" y="4420344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1272" name="Oval 8"/>
          <p:cNvSpPr>
            <a:spLocks noChangeArrowheads="1"/>
          </p:cNvSpPr>
          <p:nvPr/>
        </p:nvSpPr>
        <p:spPr bwMode="auto">
          <a:xfrm>
            <a:off x="6591300" y="4420344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1273" name="Oval 9"/>
          <p:cNvSpPr>
            <a:spLocks noChangeArrowheads="1"/>
          </p:cNvSpPr>
          <p:nvPr/>
        </p:nvSpPr>
        <p:spPr bwMode="auto">
          <a:xfrm>
            <a:off x="7164388" y="441716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1274" name="Oval 10"/>
          <p:cNvSpPr>
            <a:spLocks noChangeArrowheads="1"/>
          </p:cNvSpPr>
          <p:nvPr/>
        </p:nvSpPr>
        <p:spPr bwMode="auto">
          <a:xfrm>
            <a:off x="8172450" y="441716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1275" name="Oval 11"/>
          <p:cNvSpPr>
            <a:spLocks noChangeArrowheads="1"/>
          </p:cNvSpPr>
          <p:nvPr/>
        </p:nvSpPr>
        <p:spPr bwMode="auto">
          <a:xfrm>
            <a:off x="7667625" y="441716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1276" name="Oval 12"/>
          <p:cNvSpPr>
            <a:spLocks noChangeArrowheads="1"/>
          </p:cNvSpPr>
          <p:nvPr/>
        </p:nvSpPr>
        <p:spPr bwMode="auto">
          <a:xfrm>
            <a:off x="4500563" y="4417169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8" grpId="0" animBg="1"/>
      <p:bldP spid="651270" grpId="0" animBg="1"/>
      <p:bldP spid="651271" grpId="0" animBg="1"/>
      <p:bldP spid="651272" grpId="0" animBg="1"/>
      <p:bldP spid="651273" grpId="0" animBg="1"/>
      <p:bldP spid="651274" grpId="0" animBg="1"/>
      <p:bldP spid="651275" grpId="0" animBg="1"/>
      <p:bldP spid="651276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9144000" cy="2163762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５． 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Exercise</a:t>
            </a:r>
            <a:endParaRPr lang="ja-JP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Lv. 1 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：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Brute Force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052736"/>
            <a:ext cx="8569325" cy="5112221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①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Design an algorithm to enumerate all combinations of integers 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,...,a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10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ranging 1 to 10 such that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2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+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4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+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6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= 20,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+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3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+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5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=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10</a:t>
            </a:r>
            <a:r>
              <a:rPr lang="en-US" altLang="ja-JP" sz="2400" dirty="0" smtClean="0"/>
              <a:t>,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+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7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+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9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=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10</a:t>
            </a:r>
            <a:r>
              <a:rPr lang="en-US" altLang="ja-JP" sz="2400" dirty="0" smtClean="0"/>
              <a:t>,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2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+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8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+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10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=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20</a:t>
            </a:r>
            <a:r>
              <a:rPr lang="en-US" altLang="ja-JP" sz="2400" dirty="0" smtClean="0"/>
              <a:t>. Brute force is OK.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②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Design an algorithm to enumerate </a:t>
            </a:r>
            <a:r>
              <a:rPr lang="en-US" altLang="ja-JP" sz="2400" dirty="0" smtClean="0"/>
              <a:t>all graphs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n</a:t>
            </a:r>
            <a:r>
              <a:rPr lang="ja-JP" altLang="en-US" sz="2400" dirty="0" err="1" smtClean="0"/>
              <a:t> </a:t>
            </a:r>
            <a:r>
              <a:rPr lang="en-US" altLang="ja-JP" sz="2400" dirty="0" smtClean="0"/>
              <a:t>vertices and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m</a:t>
            </a:r>
            <a:r>
              <a:rPr lang="en-US" altLang="ja-JP" sz="2400" dirty="0" smtClean="0"/>
              <a:t> edges so tha</a:t>
            </a:r>
            <a:r>
              <a:rPr lang="en-US" altLang="ja-JP" sz="2400" dirty="0" smtClean="0"/>
              <a:t>t no two isomorphic graphs will be enumerated. We are given a function to check isomorphism of given two graphs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G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ja-JP" sz="2400" dirty="0" smtClean="0"/>
              <a:t> and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G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ja-JP" sz="2400" dirty="0" smtClean="0"/>
              <a:t>. </a:t>
            </a:r>
            <a:r>
              <a:rPr lang="en-US" altLang="ja-JP" sz="2400" dirty="0" smtClean="0"/>
              <a:t>Brute force is OK.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Design an algorithm to enumerate </a:t>
            </a:r>
            <a:r>
              <a:rPr lang="en-US" altLang="ja-JP" sz="2400" dirty="0" smtClean="0"/>
              <a:t>all ways to put </a:t>
            </a:r>
            <a:r>
              <a:rPr lang="en-US" altLang="ja-JP" sz="2400" dirty="0" smtClean="0"/>
              <a:t>marks on vertices in a cycle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n</a:t>
            </a:r>
            <a:r>
              <a:rPr lang="en-US" altLang="ja-JP" sz="2400" dirty="0" smtClean="0"/>
              <a:t> vertices, so that no two solutions will be the same by a rotation. 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Lv. 1: Brute Force 2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052736"/>
            <a:ext cx="8424936" cy="5112221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④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Using algorithm </a:t>
            </a:r>
            <a:r>
              <a:rPr lang="ja-JP" altLang="en-US" sz="2400" dirty="0" smtClean="0"/>
              <a:t>②</a:t>
            </a:r>
            <a:r>
              <a:rPr lang="en-US" altLang="ja-JP" sz="2400" dirty="0" smtClean="0"/>
              <a:t>, we want to design an algorithm for enumerating all graphs including no clique of size 4. Design an efficient pruning method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⑤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Using algorithm </a:t>
            </a:r>
            <a:r>
              <a:rPr lang="ja-JP" altLang="en-US" sz="2400" dirty="0" smtClean="0"/>
              <a:t>②</a:t>
            </a:r>
            <a:r>
              <a:rPr lang="en-US" altLang="ja-JP" sz="2400" dirty="0" smtClean="0"/>
              <a:t>, we want to design an algorithm for enumerating all graphs </a:t>
            </a:r>
            <a:r>
              <a:rPr lang="en-US" altLang="ja-JP" sz="2400" dirty="0" smtClean="0"/>
              <a:t>such that there is a vertex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v</a:t>
            </a:r>
            <a:r>
              <a:rPr lang="en-US" altLang="ja-JP" sz="2400" dirty="0" smtClean="0"/>
              <a:t> such that distance from the given vertex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r</a:t>
            </a:r>
            <a:r>
              <a:rPr lang="en-US" altLang="ja-JP" sz="2400" dirty="0" smtClean="0"/>
              <a:t> to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v</a:t>
            </a:r>
            <a:r>
              <a:rPr lang="en-US" altLang="ja-JP" sz="2400" dirty="0" smtClean="0"/>
              <a:t> is at least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k</a:t>
            </a:r>
            <a:r>
              <a:rPr lang="en-US" altLang="ja-JP" sz="2400" dirty="0" smtClean="0"/>
              <a:t>. Design </a:t>
            </a:r>
            <a:r>
              <a:rPr lang="en-US" altLang="ja-JP" sz="2400" dirty="0" smtClean="0"/>
              <a:t>an efficient pruning method </a:t>
            </a:r>
            <a:r>
              <a:rPr lang="en-US" altLang="ja-JP" sz="2400" dirty="0" smtClean="0"/>
              <a:t>.</a:t>
            </a:r>
            <a:endParaRPr lang="en-US" altLang="ja-JP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⑥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Using algorithm </a:t>
            </a:r>
            <a:r>
              <a:rPr lang="ja-JP" altLang="en-US" sz="2400" dirty="0" smtClean="0"/>
              <a:t>②</a:t>
            </a:r>
            <a:r>
              <a:rPr lang="en-US" altLang="ja-JP" sz="2400" dirty="0" smtClean="0"/>
              <a:t>, we want to design an algorithm for enumerating all graphs such that </a:t>
            </a:r>
            <a:r>
              <a:rPr lang="en-US" altLang="ja-JP" sz="2400" dirty="0" smtClean="0"/>
              <a:t>the degree of any vertex is at most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k</a:t>
            </a:r>
            <a:r>
              <a:rPr lang="en-US" altLang="ja-JP" sz="2400" dirty="0" smtClean="0"/>
              <a:t>. </a:t>
            </a:r>
            <a:r>
              <a:rPr lang="en-US" altLang="ja-JP" sz="2400" dirty="0" smtClean="0"/>
              <a:t>. Design an efficient pruning method . 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Lv.1: Speed up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8713663" cy="5616575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⑦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We want to design an algorithm for enumerating four cycles (cycles of length four) in a huge sparse graph. When the algorithm recursively adds an edge, how can we speed up iterations by removing unnecessary parts from input graphs recursively.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⑧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given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 </a:t>
            </a:r>
            <a:r>
              <a:rPr lang="en-US" altLang="ja-JP" sz="2400" dirty="0" smtClean="0"/>
              <a:t>permutations of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,…,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n</a:t>
            </a:r>
            <a:r>
              <a:rPr lang="en-US" altLang="ja-JP" sz="2400" dirty="0" smtClean="0"/>
              <a:t>, we </a:t>
            </a:r>
            <a:r>
              <a:rPr lang="en-US" altLang="ja-JP" sz="2400" dirty="0" smtClean="0"/>
              <a:t>want to enumerate </a:t>
            </a:r>
            <a:r>
              <a:rPr lang="en-US" altLang="ja-JP" sz="2400" dirty="0" smtClean="0"/>
              <a:t>all subsequences appearing at least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k</a:t>
            </a:r>
            <a:r>
              <a:rPr lang="en-US" altLang="ja-JP" sz="2400" dirty="0" smtClean="0"/>
              <a:t> of them. How can we reduce the database to reduce the computation time?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(subsequence is a sequence of numbers such that the numbers appear in the sequence without changing the order. For example,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(1,2,3)</a:t>
            </a:r>
            <a:r>
              <a:rPr lang="en-US" altLang="ja-JP" sz="2400" dirty="0" smtClean="0"/>
              <a:t> is a subsequence of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(1,4,2,5,6,3)</a:t>
            </a:r>
            <a:r>
              <a:rPr lang="en-US" altLang="ja-JP" sz="2400" dirty="0" smtClean="0"/>
              <a:t>.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We want to enumerate independent sets (no two vertices are connected). What data structure can we update to speed up iterations?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Lv.2: Speed up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8569325" cy="5616575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⑩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We can construct an algorithm for enumerating all paths connecting given vertices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s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and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r>
              <a:rPr lang="en-US" altLang="ja-JP" sz="2400" dirty="0" smtClean="0"/>
              <a:t>,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by adding an edges one by one recursively. For large scale graphs, what should we do for modeling, and speeding up?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⑪</a:t>
            </a:r>
            <a:r>
              <a:rPr lang="ja-JP" altLang="en-US" sz="2400" dirty="0" smtClean="0"/>
              <a:t> グラフ</a:t>
            </a:r>
            <a:r>
              <a:rPr lang="en-US" altLang="ja-JP" sz="2400" dirty="0" smtClean="0"/>
              <a:t>We first find a triangle X from a graph and iteratively add vertices to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en-US" altLang="ja-JP" sz="2400" dirty="0" smtClean="0"/>
              <a:t> which is adjacent to at least 3 vertices of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en-US" altLang="ja-JP" sz="2400" dirty="0" smtClean="0"/>
              <a:t>, to make a cluster (we do this to enumerate clusters). How can we make the algorithm efficient?</a:t>
            </a:r>
          </a:p>
          <a:p>
            <a:pPr algn="l" eaLnBrk="1" hangingPunct="1">
              <a:defRPr/>
            </a:pPr>
            <a:endParaRPr lang="en-US" altLang="ja-JP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⑫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A leaf-elimination ordering of a tree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T </a:t>
            </a:r>
            <a:r>
              <a:rPr lang="en-US" altLang="ja-JP" sz="2400" dirty="0" smtClean="0"/>
              <a:t>is a vertex ordering obtained by removing leaves of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T</a:t>
            </a:r>
            <a:r>
              <a:rPr lang="en-US" altLang="ja-JP" sz="2400" dirty="0" smtClean="0"/>
              <a:t> iteratively. Design an algorithm for enumerating all leaf-elimination ordering, and way to speed up.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Discuss about the complexity.</a:t>
            </a:r>
          </a:p>
          <a:p>
            <a:pPr algn="l" eaLnBrk="1" hangingPunct="1">
              <a:defRPr/>
            </a:pP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Lv. 2: Search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8569325" cy="5616575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⑬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two perfect matchings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and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’ </a:t>
            </a:r>
            <a:r>
              <a:rPr lang="en-US" altLang="ja-JP" sz="2400" dirty="0" smtClean="0"/>
              <a:t>of a bipartite graph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G</a:t>
            </a:r>
            <a:r>
              <a:rPr lang="en-US" altLang="ja-JP" sz="2400" dirty="0" smtClean="0"/>
              <a:t>, the symmetric difference between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</a:t>
            </a:r>
            <a:r>
              <a:rPr lang="en-US" altLang="ja-JP" sz="2400" dirty="0" smtClean="0"/>
              <a:t> and 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M’</a:t>
            </a:r>
            <a:r>
              <a:rPr lang="en-US" altLang="ja-JP" sz="2400" dirty="0" smtClean="0"/>
              <a:t> is composed of disjoint cycles. Further, the symmetric difference between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</a:t>
            </a:r>
            <a:r>
              <a:rPr lang="en-US" altLang="ja-JP" sz="2400" dirty="0" smtClean="0"/>
              <a:t> and an alternating cycle in which edges of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 </a:t>
            </a:r>
            <a:r>
              <a:rPr lang="en-US" altLang="ja-JP" sz="2400" dirty="0" smtClean="0"/>
              <a:t>and edges not in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 </a:t>
            </a:r>
            <a:r>
              <a:rPr lang="en-US" altLang="ja-JP" sz="2400" dirty="0" smtClean="0"/>
              <a:t>appear alternatively results a perfect matching different from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</a:t>
            </a:r>
            <a:r>
              <a:rPr lang="en-US" altLang="ja-JP" sz="2400" dirty="0" smtClean="0"/>
              <a:t>. Design a binary partition algorithm by using this fact.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⑭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We want enumerate all pseudo cliques that </a:t>
            </a:r>
            <a:r>
              <a:rPr lang="en-US" altLang="ja-JP" sz="2400" dirty="0" smtClean="0"/>
              <a:t>are subgraphs of edge density at least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θ</a:t>
            </a:r>
            <a:r>
              <a:rPr lang="en-US" altLang="ja-JP" sz="2400" dirty="0" smtClean="0"/>
              <a:t>. Investigate the subgraphs obtained by removing a vertex from a pseudo clique, design a parent-child relation, and polynomial time algorithm for the </a:t>
            </a:r>
            <a:r>
              <a:rPr lang="en-US" altLang="ja-JP" sz="2400" dirty="0" err="1" smtClean="0"/>
              <a:t>enumreation</a:t>
            </a:r>
            <a:r>
              <a:rPr lang="en-US" altLang="ja-JP" sz="2400" dirty="0" smtClean="0"/>
              <a:t>.</a:t>
            </a:r>
          </a:p>
          <a:p>
            <a:pPr algn="l" eaLnBrk="1" hangingPunct="1">
              <a:defRPr/>
            </a:pPr>
            <a:endParaRPr lang="en-US" altLang="ja-JP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⑮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What kind of techniques should we use to speed up the algorithm of </a:t>
            </a:r>
            <a:r>
              <a:rPr lang="ja-JP" altLang="en-US" sz="2400" dirty="0" smtClean="0"/>
              <a:t>⑭ </a:t>
            </a:r>
            <a:r>
              <a:rPr lang="en-US" altLang="ja-JP" sz="2400" dirty="0" smtClean="0"/>
              <a:t>in large scale graphs?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Lv. 2: Etc.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569325" cy="5616575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⑯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given a set of axis-parallel rectangles in a plane, we want to enumerate all rectangles obtained by intersecting of some rectangles in the set. Discuss available enumeration techniques, and #solutions.</a:t>
            </a:r>
          </a:p>
          <a:p>
            <a:pPr algn="l" eaLnBrk="1" hangingPunct="1"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⑰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 decreasing sequence of numbers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,...,a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n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is a subsequence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b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,...,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b</a:t>
            </a:r>
            <a:r>
              <a:rPr lang="en-US" altLang="ja-JP" sz="2400" b="1" baseline="-25000" dirty="0" err="1" smtClean="0">
                <a:solidFill>
                  <a:srgbClr val="0000FF"/>
                </a:solidFill>
              </a:rPr>
              <a:t>m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s.t</a:t>
            </a:r>
            <a:r>
              <a:rPr lang="en-US" altLang="ja-JP" sz="2400" dirty="0" smtClean="0"/>
              <a:t>.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b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i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&gt; b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i+1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holds for any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i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(subsequence is a sequence of numbers that appears in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,...,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a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n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without changing the order). Design an algorithm to enumerate all “maximal” decreasing ordering (we assume that no two numbers are the same).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⑱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For a Markov chain defined on state set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V</a:t>
            </a:r>
            <a:r>
              <a:rPr lang="en-US" altLang="ja-JP" sz="2400" dirty="0" smtClean="0"/>
              <a:t>, design an algorithm to enumerate all state sequences starting from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S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∈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V</a:t>
            </a:r>
            <a:r>
              <a:rPr lang="en-US" altLang="ja-JP" sz="2400" dirty="0" smtClean="0"/>
              <a:t>, with moving 10 times. Discuss about speeding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Lv. 3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908050"/>
            <a:ext cx="8893175" cy="5616575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⑲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Design an algorithm for enumerating all vertex sets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U </a:t>
            </a:r>
            <a:r>
              <a:rPr lang="en-US" altLang="ja-JP" sz="2400" dirty="0" smtClean="0"/>
              <a:t>of a graph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G=(V,E)</a:t>
            </a:r>
            <a:r>
              <a:rPr lang="en-US" altLang="ja-JP" sz="2400" dirty="0" smtClean="0">
                <a:solidFill>
                  <a:srgbClr val="0000FF"/>
                </a:solidFill>
              </a:rPr>
              <a:t> </a:t>
            </a:r>
            <a:r>
              <a:rPr lang="en-US" altLang="ja-JP" sz="2400" dirty="0" err="1" smtClean="0"/>
              <a:t>s</a:t>
            </a:r>
            <a:r>
              <a:rPr lang="en-US" altLang="ja-JP" sz="2400" dirty="0" err="1" smtClean="0"/>
              <a:t>.t</a:t>
            </a:r>
            <a:r>
              <a:rPr lang="en-US" altLang="ja-JP" sz="2400" dirty="0" smtClean="0"/>
              <a:t>. the maximum degree in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G[U]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at most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k</a:t>
            </a:r>
            <a:r>
              <a:rPr lang="en-US" altLang="ja-JP" sz="2400" dirty="0" smtClean="0"/>
              <a:t>. Discuss about speeding up, and existence of polynomial time algorithm for enumerate only maximal ones.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⑳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Estimate the complexities of the algorithm for enumerating spanning trees described in the lecture.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given a database whose records are graphs having a common vertex set, design an algorithm for enumerating pairs of graphs </a:t>
            </a:r>
            <a:r>
              <a:rPr lang="en-US" altLang="ja-JP" sz="2400" dirty="0" err="1" smtClean="0"/>
              <a:t>s.t</a:t>
            </a:r>
            <a:r>
              <a:rPr lang="en-US" altLang="ja-JP" sz="2400" dirty="0" smtClean="0"/>
              <a:t>., the symmetric difference between them is composed of at most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k</a:t>
            </a:r>
            <a:r>
              <a:rPr lang="en-US" altLang="ja-JP" sz="2400" dirty="0" smtClean="0"/>
              <a:t> edges.</a:t>
            </a:r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For Real-world Problems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640638" cy="4248249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memory inefficient for huge solutions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If this is not a problem, i.e.,  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Non-huge solutions, or we have sufficiently much memory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>
                <a:sym typeface="Wingdings" pitchFamily="2" charset="2"/>
              </a:rPr>
              <a:t>We have hash/binary trees that are easy to use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Brute-force is simple</a:t>
            </a:r>
            <a:r>
              <a:rPr lang="ja-JP" altLang="en-US" sz="2400" dirty="0" smtClean="0"/>
              <a:t> 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>
                <a:sym typeface="Wingdings" pitchFamily="2" charset="2"/>
              </a:rPr>
              <a:t> Good in term of engineering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No problem arises in the sense of complexity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dirty="0" smtClean="0"/>
              <a:t>   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 </a:t>
            </a:r>
            <a:r>
              <a:rPr lang="en-US" altLang="ja-JP" sz="2400" dirty="0" smtClean="0"/>
              <a:t>theoretically, OK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</p:txBody>
      </p:sp>
      <p:sp>
        <p:nvSpPr>
          <p:cNvPr id="652292" name="Text Box 4"/>
          <p:cNvSpPr txBox="1">
            <a:spLocks noChangeArrowheads="1"/>
          </p:cNvSpPr>
          <p:nvPr/>
        </p:nvSpPr>
        <p:spPr bwMode="auto">
          <a:xfrm>
            <a:off x="683568" y="5661248"/>
            <a:ext cx="7559675" cy="83317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/>
              <a:t>In the application (we want to obtain solutions),  brute force is a best solution if it doesn’t lose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Difficulty on Isomorphism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569325" cy="5111750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Non-linear structures, such as graphs, are hard to identify the isomorphism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 idea is to define “canonical form”, that is easy to compare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has to be one-to-one mapping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no drastic increase of size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bit-encoding ordered tree</a:t>
            </a: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 un-ordered tree</a:t>
            </a: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transforming series-parallel graphs and co-graphs   to trees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</p:txBody>
      </p:sp>
      <p:sp>
        <p:nvSpPr>
          <p:cNvPr id="653317" name="Oval 5"/>
          <p:cNvSpPr>
            <a:spLocks noChangeArrowheads="1"/>
          </p:cNvSpPr>
          <p:nvPr/>
        </p:nvSpPr>
        <p:spPr bwMode="auto">
          <a:xfrm>
            <a:off x="6084888" y="2997200"/>
            <a:ext cx="792162" cy="863600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3318" name="Oval 6"/>
          <p:cNvSpPr>
            <a:spLocks noChangeArrowheads="1"/>
          </p:cNvSpPr>
          <p:nvPr/>
        </p:nvSpPr>
        <p:spPr bwMode="auto">
          <a:xfrm>
            <a:off x="7235825" y="3068638"/>
            <a:ext cx="792163" cy="863600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3319" name="Oval 7"/>
          <p:cNvSpPr>
            <a:spLocks noChangeArrowheads="1"/>
          </p:cNvSpPr>
          <p:nvPr/>
        </p:nvSpPr>
        <p:spPr bwMode="auto">
          <a:xfrm>
            <a:off x="8101013" y="2636838"/>
            <a:ext cx="792162" cy="863600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3320" name="Oval 8"/>
          <p:cNvSpPr>
            <a:spLocks noChangeArrowheads="1"/>
          </p:cNvSpPr>
          <p:nvPr/>
        </p:nvSpPr>
        <p:spPr bwMode="auto">
          <a:xfrm>
            <a:off x="6156325" y="3213100"/>
            <a:ext cx="144463" cy="144463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3321" name="Oval 9"/>
          <p:cNvSpPr>
            <a:spLocks noChangeArrowheads="1"/>
          </p:cNvSpPr>
          <p:nvPr/>
        </p:nvSpPr>
        <p:spPr bwMode="auto">
          <a:xfrm>
            <a:off x="7308850" y="3357563"/>
            <a:ext cx="144463" cy="144462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3322" name="Oval 10"/>
          <p:cNvSpPr>
            <a:spLocks noChangeArrowheads="1"/>
          </p:cNvSpPr>
          <p:nvPr/>
        </p:nvSpPr>
        <p:spPr bwMode="auto">
          <a:xfrm>
            <a:off x="8172450" y="2852738"/>
            <a:ext cx="144463" cy="144462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3568" y="5661248"/>
            <a:ext cx="7559675" cy="79624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en-US" altLang="ja-JP" dirty="0"/>
              <a:t>Enumeration of canonical form corresponding to enumeration of the original </a:t>
            </a:r>
            <a:r>
              <a:rPr lang="en-US" altLang="ja-JP" dirty="0" smtClean="0"/>
              <a:t>structures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 animBg="1"/>
      <p:bldP spid="653318" grpId="0" animBg="1"/>
      <p:bldP spid="653319" grpId="0" animBg="1"/>
      <p:bldP spid="653320" grpId="0" animBg="1"/>
      <p:bldP spid="653321" grpId="0" animBg="1"/>
      <p:bldP spid="65332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When Isomorphism is Hard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96677"/>
            <a:ext cx="8820150" cy="540067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How to define isomorphism if isomorphism is hard?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graph, sequence data, matrix, geometric data…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Even though, isomorphism can be checked by exponential time 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dirty="0" smtClean="0"/>
              <a:t>   (so, we can define canonical form, which takes exp. time to comp.)</a:t>
            </a: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If solutions are small, ex. graph mining, brute-force works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dirty="0" smtClean="0">
                <a:sym typeface="Wingdings" pitchFamily="2" charset="2"/>
              </a:rPr>
              <a:t>  usually not exponential time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dirty="0" smtClean="0">
                <a:sym typeface="Wingdings" pitchFamily="2" charset="2"/>
              </a:rPr>
              <a:t>  embedding is, basically, the bottle-neck computation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From complexity theory, algorithms taking exponential time only few iterations are really interesting,  (but still open).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Self Introduction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5538"/>
            <a:ext cx="8640763" cy="5399087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Takeaki Uno</a:t>
            </a:r>
            <a:r>
              <a:rPr lang="en-US" altLang="ja-JP" sz="2400" dirty="0" smtClean="0">
                <a:solidFill>
                  <a:schemeClr val="tx2"/>
                </a:solidFill>
              </a:rPr>
              <a:t>  (37)   associate </a:t>
            </a:r>
            <a:r>
              <a:rPr lang="en-US" altLang="ja-JP" sz="2400" dirty="0" err="1" smtClean="0">
                <a:solidFill>
                  <a:schemeClr val="tx2"/>
                </a:solidFill>
              </a:rPr>
              <a:t>prof</a:t>
            </a:r>
            <a:r>
              <a:rPr lang="en-US" altLang="ja-JP" sz="2400" dirty="0" smtClean="0">
                <a:solidFill>
                  <a:schemeClr val="tx2"/>
                </a:solidFill>
              </a:rPr>
              <a:t>.  </a:t>
            </a:r>
            <a:endParaRPr lang="ja-JP" altLang="en-US" sz="2400" dirty="0" smtClean="0">
              <a:solidFill>
                <a:schemeClr val="tx2"/>
              </a:solidFill>
            </a:endParaRPr>
          </a:p>
          <a:p>
            <a:pPr algn="l" eaLnBrk="1" hangingPunct="1">
              <a:defRPr/>
            </a:pPr>
            <a:endParaRPr lang="en-US" altLang="ja-JP" sz="2400" dirty="0" smtClean="0">
              <a:solidFill>
                <a:schemeClr val="tx2"/>
              </a:solidFill>
            </a:endParaRPr>
          </a:p>
          <a:p>
            <a:pPr algn="l" eaLnBrk="1" hangingPunct="1">
              <a:defRPr/>
            </a:pPr>
            <a:r>
              <a:rPr lang="en-US" altLang="ja-JP" sz="2400" dirty="0" smtClean="0">
                <a:solidFill>
                  <a:schemeClr val="tx2"/>
                </a:solidFill>
              </a:rPr>
              <a:t>Algorithm Theory    (Theoretical Computer Science)</a:t>
            </a:r>
            <a:endParaRPr lang="ja-JP" altLang="en-US" sz="2400" dirty="0" smtClean="0">
              <a:solidFill>
                <a:schemeClr val="tx2"/>
              </a:solidFill>
            </a:endParaRPr>
          </a:p>
          <a:p>
            <a:pPr algn="l" eaLnBrk="1" hangingPunct="1">
              <a:defRPr/>
            </a:pPr>
            <a:r>
              <a:rPr lang="ja-JP" altLang="en-US" sz="2400" dirty="0" smtClean="0">
                <a:solidFill>
                  <a:schemeClr val="tx2"/>
                </a:solidFill>
              </a:rPr>
              <a:t>   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ja-JP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</a:rPr>
              <a:t>Theory for how to design fast programs of high quality </a:t>
            </a:r>
          </a:p>
          <a:p>
            <a:pPr algn="l" eaLnBrk="1" hangingPunct="1">
              <a:defRPr/>
            </a:pPr>
            <a:r>
              <a:rPr lang="ja-JP" altLang="en-US" sz="2400" dirty="0" smtClean="0">
                <a:solidFill>
                  <a:schemeClr val="tx2"/>
                </a:solidFill>
              </a:rPr>
              <a:t>   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ja-JP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</a:rPr>
              <a:t>different from “constructing fast computers”, and “making</a:t>
            </a:r>
          </a:p>
          <a:p>
            <a:pPr algn="l" eaLnBrk="1" hangingPunct="1">
              <a:defRPr/>
            </a:pPr>
            <a:r>
              <a:rPr lang="en-US" altLang="ja-JP" sz="2400" dirty="0" smtClean="0">
                <a:solidFill>
                  <a:schemeClr val="tx2"/>
                </a:solidFill>
              </a:rPr>
              <a:t>     good codes [hacking]) , good performance by new design</a:t>
            </a:r>
          </a:p>
          <a:p>
            <a:pPr algn="l" eaLnBrk="1" hangingPunct="1">
              <a:defRPr/>
            </a:pPr>
            <a:endParaRPr lang="ja-JP" altLang="en-US" sz="2400" dirty="0" smtClean="0">
              <a:solidFill>
                <a:schemeClr val="tx2"/>
              </a:solidFill>
            </a:endParaRP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Recent researches: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ja-JP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dirty="0" smtClean="0">
                <a:solidFill>
                  <a:schemeClr val="tx2"/>
                </a:solidFill>
              </a:rPr>
              <a:t>   </a:t>
            </a:r>
            <a:r>
              <a:rPr lang="en-US" altLang="ja-JP" sz="2400" dirty="0" smtClean="0">
                <a:solidFill>
                  <a:schemeClr val="tx2"/>
                </a:solidFill>
              </a:rPr>
              <a:t>Practically-fast theoretically supported algorithms for fundamental operations to real-world large scale data, such as, bioinformatics, data engineering, data mining </a:t>
            </a:r>
          </a:p>
          <a:p>
            <a:pPr algn="l" eaLnBrk="1" hangingPunct="1">
              <a:defRPr/>
            </a:pPr>
            <a:r>
              <a:rPr lang="en-US" altLang="ja-JP" sz="2400" dirty="0" smtClean="0">
                <a:solidFill>
                  <a:schemeClr val="tx2"/>
                </a:solidFill>
              </a:rPr>
              <a:t>   Similarity, frequent patterns, clustering…</a:t>
            </a:r>
            <a:endParaRPr lang="ja-JP" alt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Difficulty on Search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Cliques and paths are easy to enumerate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Cliques can be obtained by iteratively adding vertices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Path sets can be partitioned clearly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However, not all structures are so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maximal XXX, minimal OOO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XXX with constraints (a), (b), (c), and…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dirty="0" smtClean="0">
                <a:sym typeface="Wingdings" pitchFamily="2" charset="2"/>
              </a:rPr>
              <a:t>  Solutions are not neighboring each other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Roughly, there are two difficult cases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Easy to find a solution, but … (maximal clique)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Even finding a solution is hard (SAT, Hamilton cycle…)</a:t>
            </a: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“Finding One” is Hard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hard problems such as NP-complete problems, even finding one solution is hard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(maximum clique, SAT, Hamilton cycle, …)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Even though we want to find all, thus hopeless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dirty="0" smtClean="0"/>
              <a:t> Each iteration would involve NP-complete problem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/>
              <a:t> We should give up theoretical (complexity) results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However, similar to the isomorphism, if one of 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 </a:t>
            </a:r>
            <a:r>
              <a:rPr lang="en-US" altLang="ja-JP" sz="2400" b="1" dirty="0" smtClean="0">
                <a:solidFill>
                  <a:srgbClr val="008000"/>
                </a:solidFill>
                <a:sym typeface="Wingdings" pitchFamily="2" charset="2"/>
              </a:rPr>
              <a:t>“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usually easy”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such as SAT 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”non-huge solutions”</a:t>
            </a:r>
            <a:r>
              <a:rPr lang="ja-JP" altLang="en-US" sz="2400" b="1" dirty="0" smtClean="0">
                <a:solidFill>
                  <a:srgbClr val="008000"/>
                </a:solidFill>
              </a:rPr>
              <a:t>  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maximal/minimal </a:t>
            </a:r>
            <a:endParaRPr lang="ja-JP" altLang="en-US" sz="2400" b="1" dirty="0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”bounded solution space”</a:t>
            </a:r>
            <a:r>
              <a:rPr lang="ja-JP" altLang="en-US" sz="2400" b="1" dirty="0" smtClean="0">
                <a:solidFill>
                  <a:srgbClr val="008000"/>
                </a:solidFill>
              </a:rPr>
              <a:t>     </a:t>
            </a:r>
            <a:r>
              <a:rPr lang="en-US" altLang="ja-JP" sz="2400" dirty="0" smtClean="0"/>
              <a:t>size is bounded, 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is satisfied, we can solve the problem in a straightforward way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“Finding One” is Easy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3313112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If any solution can be easily found by some (</a:t>
            </a:r>
            <a:r>
              <a:rPr lang="en-US" altLang="ja-JP" sz="2400" dirty="0" err="1" smtClean="0"/>
              <a:t>polytime</a:t>
            </a:r>
            <a:r>
              <a:rPr lang="en-US" altLang="ja-JP" sz="2400" dirty="0" smtClean="0"/>
              <a:t>) algorithm,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we consider how to make other solutions from a solution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if succeeded, we can visit all solutions by moving iteratively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 </a:t>
            </a:r>
            <a:r>
              <a:rPr lang="en-US" altLang="ja-JP" sz="2400" dirty="0" smtClean="0">
                <a:sym typeface="Wingdings" pitchFamily="2" charset="2"/>
              </a:rPr>
              <a:t>if the method spans all the solutions, </a:t>
            </a:r>
            <a:r>
              <a:rPr lang="en-US" altLang="ja-JP" sz="2400" dirty="0" err="1" smtClean="0">
                <a:sym typeface="Wingdings" pitchFamily="2" charset="2"/>
              </a:rPr>
              <a:t>enumeratable</a:t>
            </a:r>
            <a:endParaRPr lang="en-US" altLang="ja-JP" sz="2400" dirty="0" smtClean="0">
              <a:sym typeface="Wingdings" pitchFamily="2" charset="2"/>
            </a:endParaRP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 </a:t>
            </a:r>
            <a:r>
              <a:rPr lang="en-US" altLang="ja-JP" sz="2400" dirty="0" smtClean="0"/>
              <a:t>But, “making” takes exponential time, or exponentially many solutions are made, time inefficient</a:t>
            </a:r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 flipH="1" flipV="1">
            <a:off x="4500563" y="4437063"/>
            <a:ext cx="1008062" cy="5762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23" name="Line 15"/>
          <p:cNvSpPr>
            <a:spLocks noChangeShapeType="1"/>
          </p:cNvSpPr>
          <p:nvPr/>
        </p:nvSpPr>
        <p:spPr bwMode="auto">
          <a:xfrm flipH="1">
            <a:off x="5003800" y="5013325"/>
            <a:ext cx="504825" cy="9366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24" name="Line 16"/>
          <p:cNvSpPr>
            <a:spLocks noChangeShapeType="1"/>
          </p:cNvSpPr>
          <p:nvPr/>
        </p:nvSpPr>
        <p:spPr bwMode="auto">
          <a:xfrm flipH="1">
            <a:off x="3924300" y="6092825"/>
            <a:ext cx="1008063" cy="2159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25" name="Line 17"/>
          <p:cNvSpPr>
            <a:spLocks noChangeShapeType="1"/>
          </p:cNvSpPr>
          <p:nvPr/>
        </p:nvSpPr>
        <p:spPr bwMode="auto">
          <a:xfrm flipH="1" flipV="1">
            <a:off x="2987675" y="4724400"/>
            <a:ext cx="720725" cy="16573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26" name="Line 18"/>
          <p:cNvSpPr>
            <a:spLocks noChangeShapeType="1"/>
          </p:cNvSpPr>
          <p:nvPr/>
        </p:nvSpPr>
        <p:spPr bwMode="auto">
          <a:xfrm flipV="1">
            <a:off x="3708400" y="5084763"/>
            <a:ext cx="1584325" cy="12969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27" name="Line 19"/>
          <p:cNvSpPr>
            <a:spLocks noChangeShapeType="1"/>
          </p:cNvSpPr>
          <p:nvPr/>
        </p:nvSpPr>
        <p:spPr bwMode="auto">
          <a:xfrm flipV="1">
            <a:off x="2627313" y="4437063"/>
            <a:ext cx="1512887" cy="172878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28" name="Line 20"/>
          <p:cNvSpPr>
            <a:spLocks noChangeShapeType="1"/>
          </p:cNvSpPr>
          <p:nvPr/>
        </p:nvSpPr>
        <p:spPr bwMode="auto">
          <a:xfrm flipV="1">
            <a:off x="2124075" y="4365625"/>
            <a:ext cx="1943100" cy="10080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29" name="Line 21"/>
          <p:cNvSpPr>
            <a:spLocks noChangeShapeType="1"/>
          </p:cNvSpPr>
          <p:nvPr/>
        </p:nvSpPr>
        <p:spPr bwMode="auto">
          <a:xfrm flipV="1">
            <a:off x="2844800" y="4292600"/>
            <a:ext cx="1222375" cy="28892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30" name="Line 22"/>
          <p:cNvSpPr>
            <a:spLocks noChangeShapeType="1"/>
          </p:cNvSpPr>
          <p:nvPr/>
        </p:nvSpPr>
        <p:spPr bwMode="auto">
          <a:xfrm flipH="1" flipV="1">
            <a:off x="2843213" y="6237288"/>
            <a:ext cx="866775" cy="1444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31" name="Line 23"/>
          <p:cNvSpPr>
            <a:spLocks noChangeShapeType="1"/>
          </p:cNvSpPr>
          <p:nvPr/>
        </p:nvSpPr>
        <p:spPr bwMode="auto">
          <a:xfrm flipH="1" flipV="1">
            <a:off x="4211638" y="5373688"/>
            <a:ext cx="720725" cy="719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32" name="Line 24"/>
          <p:cNvSpPr>
            <a:spLocks noChangeShapeType="1"/>
          </p:cNvSpPr>
          <p:nvPr/>
        </p:nvSpPr>
        <p:spPr bwMode="auto">
          <a:xfrm flipV="1">
            <a:off x="4068763" y="4508500"/>
            <a:ext cx="142875" cy="719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33" name="Line 25"/>
          <p:cNvSpPr>
            <a:spLocks noChangeShapeType="1"/>
          </p:cNvSpPr>
          <p:nvPr/>
        </p:nvSpPr>
        <p:spPr bwMode="auto">
          <a:xfrm flipH="1">
            <a:off x="3779838" y="5227638"/>
            <a:ext cx="288925" cy="9382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34" name="Line 26"/>
          <p:cNvSpPr>
            <a:spLocks noChangeShapeType="1"/>
          </p:cNvSpPr>
          <p:nvPr/>
        </p:nvSpPr>
        <p:spPr bwMode="auto">
          <a:xfrm>
            <a:off x="2124075" y="5373688"/>
            <a:ext cx="360363" cy="6477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35" name="Line 27"/>
          <p:cNvSpPr>
            <a:spLocks noChangeShapeType="1"/>
          </p:cNvSpPr>
          <p:nvPr/>
        </p:nvSpPr>
        <p:spPr bwMode="auto">
          <a:xfrm flipH="1">
            <a:off x="2195513" y="4581525"/>
            <a:ext cx="647700" cy="576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12" name="Oval 4"/>
          <p:cNvSpPr>
            <a:spLocks noChangeArrowheads="1"/>
          </p:cNvSpPr>
          <p:nvPr/>
        </p:nvSpPr>
        <p:spPr bwMode="auto">
          <a:xfrm>
            <a:off x="1979613" y="5229225"/>
            <a:ext cx="288925" cy="287338"/>
          </a:xfrm>
          <a:prstGeom prst="ellipse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7413" name="Oval 5"/>
          <p:cNvSpPr>
            <a:spLocks noChangeArrowheads="1"/>
          </p:cNvSpPr>
          <p:nvPr/>
        </p:nvSpPr>
        <p:spPr bwMode="auto">
          <a:xfrm>
            <a:off x="2484438" y="6021388"/>
            <a:ext cx="288925" cy="287337"/>
          </a:xfrm>
          <a:prstGeom prst="ellipse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7414" name="Oval 6"/>
          <p:cNvSpPr>
            <a:spLocks noChangeArrowheads="1"/>
          </p:cNvSpPr>
          <p:nvPr/>
        </p:nvSpPr>
        <p:spPr bwMode="auto">
          <a:xfrm>
            <a:off x="2700338" y="4437063"/>
            <a:ext cx="288925" cy="287337"/>
          </a:xfrm>
          <a:prstGeom prst="ellipse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7415" name="Oval 7"/>
          <p:cNvSpPr>
            <a:spLocks noChangeArrowheads="1"/>
          </p:cNvSpPr>
          <p:nvPr/>
        </p:nvSpPr>
        <p:spPr bwMode="auto">
          <a:xfrm>
            <a:off x="3924300" y="5084763"/>
            <a:ext cx="288925" cy="287337"/>
          </a:xfrm>
          <a:prstGeom prst="ellipse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7416" name="Oval 8"/>
          <p:cNvSpPr>
            <a:spLocks noChangeArrowheads="1"/>
          </p:cNvSpPr>
          <p:nvPr/>
        </p:nvSpPr>
        <p:spPr bwMode="auto">
          <a:xfrm>
            <a:off x="4140200" y="4149725"/>
            <a:ext cx="288925" cy="287338"/>
          </a:xfrm>
          <a:prstGeom prst="ellipse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7420" name="Oval 12"/>
          <p:cNvSpPr>
            <a:spLocks noChangeArrowheads="1"/>
          </p:cNvSpPr>
          <p:nvPr/>
        </p:nvSpPr>
        <p:spPr bwMode="auto">
          <a:xfrm>
            <a:off x="4787900" y="5949950"/>
            <a:ext cx="288925" cy="287338"/>
          </a:xfrm>
          <a:prstGeom prst="ellipse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7421" name="Oval 13"/>
          <p:cNvSpPr>
            <a:spLocks noChangeArrowheads="1"/>
          </p:cNvSpPr>
          <p:nvPr/>
        </p:nvSpPr>
        <p:spPr bwMode="auto">
          <a:xfrm>
            <a:off x="3563938" y="6237288"/>
            <a:ext cx="288925" cy="287337"/>
          </a:xfrm>
          <a:prstGeom prst="ellipse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57436" name="Line 28"/>
          <p:cNvSpPr>
            <a:spLocks noChangeShapeType="1"/>
          </p:cNvSpPr>
          <p:nvPr/>
        </p:nvSpPr>
        <p:spPr bwMode="auto">
          <a:xfrm flipV="1">
            <a:off x="5508625" y="4292600"/>
            <a:ext cx="431800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37" name="Line 29"/>
          <p:cNvSpPr>
            <a:spLocks noChangeShapeType="1"/>
          </p:cNvSpPr>
          <p:nvPr/>
        </p:nvSpPr>
        <p:spPr bwMode="auto">
          <a:xfrm flipV="1">
            <a:off x="5508625" y="4581525"/>
            <a:ext cx="719138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39" name="Line 31"/>
          <p:cNvSpPr>
            <a:spLocks noChangeShapeType="1"/>
          </p:cNvSpPr>
          <p:nvPr/>
        </p:nvSpPr>
        <p:spPr bwMode="auto">
          <a:xfrm flipV="1">
            <a:off x="5508625" y="4365625"/>
            <a:ext cx="6477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40" name="Line 32"/>
          <p:cNvSpPr>
            <a:spLocks noChangeShapeType="1"/>
          </p:cNvSpPr>
          <p:nvPr/>
        </p:nvSpPr>
        <p:spPr bwMode="auto">
          <a:xfrm>
            <a:off x="5508625" y="5013325"/>
            <a:ext cx="576263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41" name="Line 33"/>
          <p:cNvSpPr>
            <a:spLocks noChangeShapeType="1"/>
          </p:cNvSpPr>
          <p:nvPr/>
        </p:nvSpPr>
        <p:spPr bwMode="auto">
          <a:xfrm>
            <a:off x="5508625" y="5013325"/>
            <a:ext cx="503238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57442" name="Text Box 34"/>
          <p:cNvSpPr txBox="1">
            <a:spLocks noChangeArrowheads="1"/>
          </p:cNvSpPr>
          <p:nvPr/>
        </p:nvSpPr>
        <p:spPr bwMode="auto">
          <a:xfrm rot="5400000">
            <a:off x="5774531" y="4842669"/>
            <a:ext cx="642938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・・・</a:t>
            </a:r>
          </a:p>
        </p:txBody>
      </p:sp>
      <p:sp>
        <p:nvSpPr>
          <p:cNvPr id="657417" name="Oval 9"/>
          <p:cNvSpPr>
            <a:spLocks noChangeArrowheads="1"/>
          </p:cNvSpPr>
          <p:nvPr/>
        </p:nvSpPr>
        <p:spPr bwMode="auto">
          <a:xfrm>
            <a:off x="5364163" y="4868863"/>
            <a:ext cx="288925" cy="287337"/>
          </a:xfrm>
          <a:prstGeom prst="ellipse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Move to Other Solutions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5329237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maximal solutions, 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remove some elements and add others to be maximal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can move iteratively to any solution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 </a:t>
            </a:r>
            <a:r>
              <a:rPr lang="en-US" altLang="ja-JP" sz="2400" dirty="0" smtClean="0"/>
              <a:t>but, #neighboring solutions is exponential, enumeration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dirty="0" smtClean="0"/>
              <a:t>         would take exponential time for each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restrict the move to reduce the neighbors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add a key element and remove unnecessary elements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dirty="0" smtClean="0">
                <a:sym typeface="Wingdings" pitchFamily="2" charset="2"/>
              </a:rPr>
              <a:t>  exponential choices for removal results exponential time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>
              <a:sym typeface="Wingdings" pitchFamily="2" charset="2"/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maximal solutions, pruning works well</a:t>
            </a: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dirty="0" smtClean="0">
                <a:sym typeface="Wingdings" pitchFamily="2" charset="2"/>
              </a:rPr>
              <a:t>  no other solution above a maximal solution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dirty="0" smtClean="0">
                <a:sym typeface="Wingdings" pitchFamily="2" charset="2"/>
              </a:rPr>
              <a:t>         &amp; easy to check the existence of maximal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Fast Computation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5329237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Standard techniques for speeding up are also applicable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Fasten the computation of each iteration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 </a:t>
            </a:r>
            <a:r>
              <a:rPr lang="en-US" altLang="ja-JP" sz="2400" dirty="0" smtClean="0"/>
              <a:t>data structures such as binary trees and hashes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 </a:t>
            </a:r>
            <a:r>
              <a:rPr lang="en-US" altLang="ja-JP" sz="2400" dirty="0" smtClean="0"/>
              <a:t>use sparseness by using array lists of adjacency matrix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 </a:t>
            </a:r>
            <a:r>
              <a:rPr lang="en-US" altLang="ja-JP" sz="2400" dirty="0" smtClean="0"/>
              <a:t>avoid redundant computation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 </a:t>
            </a:r>
            <a:r>
              <a:rPr lang="en-US" altLang="ja-JP" sz="2400" dirty="0" smtClean="0"/>
              <a:t>use cache, polish up codes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 enumeration, we usually change the current solution, dynamic data structures are often efficient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dirty="0" smtClean="0">
                <a:sym typeface="Wingdings" pitchFamily="2" charset="2"/>
              </a:rPr>
              <a:t>  input graph, maintain vertex degree, weight sum, frequency…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Using exponential spread of recursion is especially efficient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19700" y="3284538"/>
            <a:ext cx="2952750" cy="431800"/>
            <a:chOff x="3651" y="3203"/>
            <a:chExt cx="1860" cy="272"/>
          </a:xfrm>
        </p:grpSpPr>
        <p:sp>
          <p:nvSpPr>
            <p:cNvPr id="659461" name="Rectangle 5"/>
            <p:cNvSpPr>
              <a:spLocks noChangeArrowheads="1"/>
            </p:cNvSpPr>
            <p:nvPr/>
          </p:nvSpPr>
          <p:spPr bwMode="auto">
            <a:xfrm>
              <a:off x="4195" y="3203"/>
              <a:ext cx="273" cy="27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9462" name="Line 6"/>
            <p:cNvSpPr>
              <a:spLocks noChangeShapeType="1"/>
            </p:cNvSpPr>
            <p:nvPr/>
          </p:nvSpPr>
          <p:spPr bwMode="auto">
            <a:xfrm>
              <a:off x="4513" y="3339"/>
              <a:ext cx="1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9463" name="Rectangle 7"/>
            <p:cNvSpPr>
              <a:spLocks noChangeArrowheads="1"/>
            </p:cNvSpPr>
            <p:nvPr/>
          </p:nvSpPr>
          <p:spPr bwMode="auto">
            <a:xfrm>
              <a:off x="4739" y="3203"/>
              <a:ext cx="273" cy="27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9464" name="Line 8"/>
            <p:cNvSpPr>
              <a:spLocks noChangeShapeType="1"/>
            </p:cNvSpPr>
            <p:nvPr/>
          </p:nvSpPr>
          <p:spPr bwMode="auto">
            <a:xfrm>
              <a:off x="5057" y="3339"/>
              <a:ext cx="1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9465" name="Rectangle 9"/>
            <p:cNvSpPr>
              <a:spLocks noChangeArrowheads="1"/>
            </p:cNvSpPr>
            <p:nvPr/>
          </p:nvSpPr>
          <p:spPr bwMode="auto">
            <a:xfrm>
              <a:off x="5238" y="3203"/>
              <a:ext cx="273" cy="27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9466" name="Rectangle 10"/>
            <p:cNvSpPr>
              <a:spLocks noChangeArrowheads="1"/>
            </p:cNvSpPr>
            <p:nvPr/>
          </p:nvSpPr>
          <p:spPr bwMode="auto">
            <a:xfrm>
              <a:off x="3651" y="3203"/>
              <a:ext cx="273" cy="27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9467" name="Line 11"/>
            <p:cNvSpPr>
              <a:spLocks noChangeShapeType="1"/>
            </p:cNvSpPr>
            <p:nvPr/>
          </p:nvSpPr>
          <p:spPr bwMode="auto">
            <a:xfrm>
              <a:off x="3969" y="3339"/>
              <a:ext cx="1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簡単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に解くならば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5329237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ja-JP" altLang="en-US" sz="2400" dirty="0" smtClean="0"/>
              <a:t>簡単な問題</a:t>
            </a:r>
            <a:r>
              <a:rPr lang="ja-JP" altLang="en-US" sz="2400" dirty="0" smtClean="0"/>
              <a:t>なら、「力づく」で解けばいい</a:t>
            </a: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ja-JP" altLang="en-US" sz="2400" dirty="0" smtClean="0"/>
              <a:t> 「力づく</a:t>
            </a:r>
            <a:r>
              <a:rPr lang="ja-JP" altLang="en-US" sz="2400" dirty="0" err="1" smtClean="0"/>
              <a:t>で</a:t>
            </a:r>
            <a:r>
              <a:rPr lang="ja-JP" altLang="en-US" sz="2400" dirty="0" smtClean="0"/>
              <a:t>解く」にはどうすればいいでしょうか？</a:t>
            </a: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</a:t>
            </a:r>
            <a:r>
              <a:rPr lang="ja-JP" altLang="en-US" sz="2400" dirty="0" smtClean="0"/>
              <a:t> 組合せを全部列挙して、解になっている物だけ出力</a:t>
            </a: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＋</a:t>
            </a:r>
            <a:r>
              <a:rPr lang="ja-JP" altLang="en-US" sz="2400" dirty="0" smtClean="0"/>
              <a:t> </a:t>
            </a:r>
            <a:r>
              <a:rPr lang="ja-JP" altLang="en-US" sz="2400" dirty="0" smtClean="0"/>
              <a:t>一つずつ解を大きくして、同型な物を排除</a:t>
            </a: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＋</a:t>
            </a:r>
            <a:r>
              <a:rPr lang="ja-JP" altLang="en-US" sz="2400" dirty="0" smtClean="0"/>
              <a:t> </a:t>
            </a:r>
            <a:r>
              <a:rPr lang="ja-JP" altLang="en-US" sz="2400" dirty="0" smtClean="0"/>
              <a:t>重みの小さい物から順にスキャンする</a:t>
            </a: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ja-JP" altLang="en-US" sz="2400" dirty="0" smtClean="0"/>
              <a:t>「簡単に列挙できる物」に対して、「すごく広く使える一般的な方法」「簡単な実装法」があるとうれしい</a:t>
            </a: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ja-JP" altLang="en-US" sz="2400" dirty="0" smtClean="0"/>
              <a:t>実装的には「こういう関数を書けば実装できる」というような</a:t>
            </a:r>
            <a:r>
              <a:rPr lang="ja-JP" altLang="en-US" sz="2400" dirty="0" smtClean="0"/>
              <a:t>形</a:t>
            </a:r>
            <a:r>
              <a:rPr lang="ja-JP" altLang="en-US" sz="2400" dirty="0" smtClean="0"/>
              <a:t>まで落とし込んであると良い（オラクル）</a:t>
            </a: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(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1): 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Enumerate Combinations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5544839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Enum</a:t>
            </a:r>
            <a:r>
              <a:rPr lang="en-US" altLang="ja-JP" sz="2400" dirty="0" smtClean="0"/>
              <a:t>. all combinations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 </a:t>
            </a:r>
            <a:r>
              <a:rPr lang="en-US" altLang="ja-JP" sz="2400" dirty="0" smtClean="0"/>
              <a:t>determine variable values recursively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Enum1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 </a:t>
            </a:r>
            <a:r>
              <a:rPr lang="en-US" altLang="ja-JP" sz="2400" dirty="0" smtClean="0"/>
              <a:t>:set of all determined values,</a:t>
            </a:r>
            <a:r>
              <a:rPr lang="ja-JP" altLang="en-US" sz="2400" dirty="0" smtClean="0"/>
              <a:t>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i</a:t>
            </a:r>
            <a:r>
              <a:rPr lang="en-US" altLang="ja-JP" sz="2400" dirty="0" smtClean="0"/>
              <a:t>: index)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400" b="1" dirty="0" smtClean="0"/>
              <a:t>if  </a:t>
            </a:r>
            <a:r>
              <a:rPr lang="en-US" altLang="ja-JP" sz="2400" dirty="0" smtClean="0"/>
              <a:t>no </a:t>
            </a:r>
            <a:r>
              <a:rPr lang="en-US" altLang="ja-JP" sz="2400" dirty="0" smtClean="0"/>
              <a:t>solution includes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/>
              <a:t>then return</a:t>
            </a: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b="1" dirty="0" smtClean="0"/>
              <a:t>if</a:t>
            </a:r>
            <a:r>
              <a:rPr lang="en-US" altLang="ja-JP" sz="2400" dirty="0" smtClean="0"/>
              <a:t> 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i</a:t>
            </a:r>
            <a:r>
              <a:rPr lang="en-US" altLang="ja-JP" sz="2400" dirty="0" smtClean="0"/>
              <a:t>  &gt; maximum index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/>
              <a:t>then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/>
              <a:t>{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en-US" altLang="ja-JP" sz="2400" dirty="0" smtClean="0"/>
              <a:t>       </a:t>
            </a:r>
            <a:r>
              <a:rPr lang="en-US" altLang="ja-JP" sz="2400" b="1" dirty="0" smtClean="0"/>
              <a:t>if</a:t>
            </a:r>
            <a:r>
              <a:rPr lang="en-US" altLang="ja-JP" sz="2400" dirty="0" smtClean="0"/>
              <a:t> 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en-US" altLang="ja-JP" sz="2400" dirty="0" smtClean="0"/>
              <a:t> is a solution</a:t>
            </a:r>
            <a:r>
              <a:rPr lang="ja-JP" altLang="en-US" sz="2400" dirty="0" smtClean="0"/>
              <a:t>  </a:t>
            </a:r>
            <a:r>
              <a:rPr lang="en-US" altLang="ja-JP" sz="2400" b="1" dirty="0" smtClean="0"/>
              <a:t>then output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2400" b="1" dirty="0" smtClean="0"/>
              <a:t>} else {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</a:t>
            </a:r>
            <a:r>
              <a:rPr lang="en-US" altLang="ja-JP" sz="2400" b="1" dirty="0" smtClean="0"/>
              <a:t>    for each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e</a:t>
            </a:r>
            <a:r>
              <a:rPr lang="en-US" altLang="ja-JP" sz="2400" b="1" dirty="0" smtClean="0"/>
              <a:t> in </a:t>
            </a:r>
            <a:r>
              <a:rPr lang="en-US" altLang="ja-JP" sz="2400" dirty="0" smtClean="0"/>
              <a:t>values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i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can take</a:t>
            </a:r>
            <a:r>
              <a:rPr lang="ja-JP" altLang="en-US" sz="2400" b="1" dirty="0" smtClean="0"/>
              <a:t> 　</a:t>
            </a:r>
            <a:endParaRPr lang="en-US" altLang="ja-JP" sz="2400" b="1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</a:t>
            </a:r>
            <a:r>
              <a:rPr lang="en-US" altLang="ja-JP" sz="2400" b="1" dirty="0" smtClean="0"/>
              <a:t>         call </a:t>
            </a:r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Enum1</a:t>
            </a:r>
            <a:r>
              <a:rPr lang="ja-JP" altLang="en-US" sz="2400" dirty="0" smtClean="0"/>
              <a:t> </a:t>
            </a:r>
            <a:r>
              <a:rPr lang="ja-JP" altLang="en-US" sz="2400" dirty="0" smtClean="0"/>
              <a:t>（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∪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(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i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=e)</a:t>
            </a:r>
            <a:r>
              <a:rPr lang="en-US" altLang="ja-JP" sz="2400" dirty="0" smtClean="0"/>
              <a:t>,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i+1 </a:t>
            </a:r>
            <a:r>
              <a:rPr lang="ja-JP" altLang="en-US" sz="2400" dirty="0" smtClean="0"/>
              <a:t>）</a:t>
            </a:r>
            <a:endParaRPr lang="en-US" altLang="ja-JP" sz="2400" b="1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</a:t>
            </a:r>
            <a:r>
              <a:rPr lang="en-US" altLang="ja-JP" sz="2400" b="1" dirty="0" smtClean="0"/>
              <a:t>   }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b="1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Only “3. check of being a solution” is needed. 1</a:t>
            </a:r>
            <a:r>
              <a:rPr lang="en-US" altLang="ja-JP" sz="2400" dirty="0" smtClean="0"/>
              <a:t>.</a:t>
            </a:r>
            <a:r>
              <a:rPr lang="en-US" altLang="ja-JP" sz="2400" dirty="0" smtClean="0"/>
              <a:t> is not necessary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Fast if check in 1 is of high accuracy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(2): Enumerate Patterns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5329237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To avoid isomorphic solutions, incremental generation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　　　　　　　　　　　　　　　　　</a:t>
            </a:r>
            <a:r>
              <a:rPr lang="en-US" altLang="ja-JP" sz="2400" dirty="0" smtClean="0"/>
              <a:t>(for graphs, matrix, sequences,…)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dirty="0" smtClean="0"/>
              <a:t>Global variable: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database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D</a:t>
            </a:r>
            <a:endParaRPr lang="en-US" altLang="ja-JP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Enum2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en-US" altLang="ja-JP" sz="2400" dirty="0" smtClean="0"/>
              <a:t>: pattern)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400" dirty="0" smtClean="0"/>
              <a:t>insert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en-US" altLang="ja-JP" sz="2400" dirty="0" smtClean="0"/>
              <a:t> to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D</a:t>
            </a: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400" b="1" dirty="0" smtClean="0"/>
              <a:t>if  </a:t>
            </a:r>
            <a:r>
              <a:rPr lang="en-US" altLang="ja-JP" sz="2400" dirty="0" smtClean="0"/>
              <a:t>no </a:t>
            </a:r>
            <a:r>
              <a:rPr lang="en-US" altLang="ja-JP" sz="2400" dirty="0" smtClean="0"/>
              <a:t>solution </a:t>
            </a:r>
            <a:r>
              <a:rPr lang="en-US" altLang="ja-JP" sz="2400" dirty="0" smtClean="0"/>
              <a:t>includes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/>
              <a:t>then return</a:t>
            </a: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en-US" altLang="ja-JP" sz="2400" dirty="0" smtClean="0"/>
              <a:t>  </a:t>
            </a:r>
            <a:r>
              <a:rPr lang="en-US" altLang="ja-JP" sz="2400" b="1" dirty="0" smtClean="0"/>
              <a:t>if</a:t>
            </a:r>
            <a:r>
              <a:rPr lang="en-US" altLang="ja-JP" sz="2400" dirty="0" smtClean="0"/>
              <a:t> 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r>
              <a:rPr lang="en-US" altLang="ja-JP" sz="2400" dirty="0" smtClean="0"/>
              <a:t> is a solution 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/>
              <a:t>then output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 </a:t>
            </a:r>
            <a:r>
              <a:rPr lang="en-US" altLang="ja-JP" sz="2400" b="1" dirty="0" smtClean="0"/>
              <a:t>for </a:t>
            </a:r>
            <a:r>
              <a:rPr lang="en-US" altLang="ja-JP" sz="2400" dirty="0" smtClean="0"/>
              <a:t>each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X’ </a:t>
            </a:r>
            <a:r>
              <a:rPr lang="en-US" altLang="ja-JP" sz="2400" dirty="0" smtClean="0"/>
              <a:t>obtained by adding an element to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</a:t>
            </a:r>
            <a:endParaRPr lang="en-US" altLang="ja-JP" sz="2400" b="1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ja-JP" sz="2400" b="1" dirty="0" smtClean="0"/>
              <a:t>         </a:t>
            </a:r>
            <a:r>
              <a:rPr lang="en-US" altLang="ja-JP" sz="2400" b="1" dirty="0" smtClean="0"/>
              <a:t>i</a:t>
            </a:r>
            <a:r>
              <a:rPr lang="en-US" altLang="ja-JP" sz="2400" b="1" dirty="0" smtClean="0"/>
              <a:t>f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D </a:t>
            </a:r>
            <a:r>
              <a:rPr lang="ja-JP" altLang="en-US" sz="2400" b="1" dirty="0" smtClean="0"/>
              <a:t>に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X’ </a:t>
            </a:r>
            <a:r>
              <a:rPr lang="ja-JP" altLang="en-US" sz="2400" dirty="0" smtClean="0"/>
              <a:t>と同型な物がない</a:t>
            </a:r>
            <a:r>
              <a:rPr lang="en-US" altLang="ja-JP" sz="2400" b="1" dirty="0" smtClean="0"/>
              <a:t> then call </a:t>
            </a:r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Enum1</a:t>
            </a:r>
            <a:r>
              <a:rPr lang="ja-JP" altLang="en-US" sz="2400" dirty="0" smtClean="0"/>
              <a:t> </a:t>
            </a:r>
            <a:r>
              <a:rPr lang="ja-JP" altLang="en-US" sz="2400" dirty="0" smtClean="0"/>
              <a:t>（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X’</a:t>
            </a:r>
            <a:r>
              <a:rPr lang="ja-JP" altLang="en-US" sz="2400" dirty="0" smtClean="0"/>
              <a:t>）</a:t>
            </a:r>
            <a:endParaRPr lang="en-US" altLang="ja-JP" sz="2400" b="1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b="1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Only designs of 3. and 4. are necessary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Efficient if check in 2. is fast and of high accuracy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9144000" cy="2163762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２．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Technology for High-speed</a:t>
            </a:r>
            <a: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２．１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Frequent Itemset</a:t>
            </a: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(LCM)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Implementations for Frequent Itemset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5538"/>
            <a:ext cx="8642350" cy="51133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Frequent itemset is a central topic in data mining, thus has many programs to enumerate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Both input and output are often large, scalability is important</a:t>
            </a:r>
            <a:endParaRPr lang="ja-JP" altLang="en-US" sz="2400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Algorithm design affects the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400" dirty="0" smtClean="0"/>
              <a:t> performance drastically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It is true even in international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ja-JP" sz="2400" dirty="0" smtClean="0"/>
              <a:t>  competitions (time is log scale)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ja-JP" altLang="en-US" sz="2400" b="1" dirty="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ja-JP" altLang="en-US" sz="2400" dirty="0" smtClean="0"/>
          </a:p>
        </p:txBody>
      </p:sp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539750" y="5734050"/>
            <a:ext cx="3600450" cy="83317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Let’s see the techniques for speeding up</a:t>
            </a:r>
          </a:p>
        </p:txBody>
      </p:sp>
      <p:pic>
        <p:nvPicPr>
          <p:cNvPr id="536581" name="Picture 5" descr="pumsb"/>
          <p:cNvPicPr>
            <a:picLocks noChangeAspect="1" noChangeArrowheads="1"/>
          </p:cNvPicPr>
          <p:nvPr/>
        </p:nvPicPr>
        <p:blipFill>
          <a:blip r:embed="rId2" cstate="print"/>
          <a:srcRect r="17717"/>
          <a:stretch>
            <a:fillRect/>
          </a:stretch>
        </p:blipFill>
        <p:spPr bwMode="auto">
          <a:xfrm>
            <a:off x="5256213" y="3068638"/>
            <a:ext cx="388778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9144000" cy="2163762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１．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Essence of Enumeration</a:t>
            </a: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１．１．　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I want to Enumerate</a:t>
            </a:r>
            <a:endParaRPr lang="ja-JP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Transaction Database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5538"/>
            <a:ext cx="7772400" cy="482441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/>
              <a:t>A database such that each transaction (record)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r>
              <a:rPr lang="en-US" altLang="ja-JP" sz="2400" dirty="0" smtClean="0"/>
              <a:t> is a set of items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(subset of itemset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en-US" altLang="ja-JP" sz="2400" dirty="0" smtClean="0"/>
              <a:t>), i.e., </a:t>
            </a:r>
            <a:r>
              <a:rPr lang="ja-JP" altLang="en-US" sz="24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∀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∈</a:t>
            </a:r>
            <a:r>
              <a:rPr lang="en-US" altLang="ja-JP" sz="2400" b="1" i="1" dirty="0" smtClean="0">
                <a:solidFill>
                  <a:schemeClr val="accent2"/>
                </a:solidFill>
              </a:rPr>
              <a:t>D</a:t>
            </a:r>
            <a:r>
              <a:rPr lang="ja-JP" altLang="en-US" sz="2400" b="1" dirty="0" err="1" smtClean="0">
                <a:solidFill>
                  <a:schemeClr val="accent2"/>
                </a:solidFill>
              </a:rPr>
              <a:t>,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⊆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/>
              <a:t>For set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400" dirty="0" smtClean="0"/>
              <a:t>,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occurrence of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明朝" pitchFamily="18" charset="-128"/>
              </a:rPr>
              <a:t>:</a:t>
            </a: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a transaction of </a:t>
            </a:r>
            <a:r>
              <a:rPr lang="en-US" altLang="ja-JP" sz="2400" b="1" i="1" dirty="0" smtClean="0">
                <a:solidFill>
                  <a:schemeClr val="accent2"/>
                </a:solidFill>
              </a:rPr>
              <a:t>D </a:t>
            </a:r>
            <a:r>
              <a:rPr lang="en-US" altLang="ja-JP" sz="2400" dirty="0" smtClean="0"/>
              <a:t>including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endParaRPr lang="en-US" altLang="ja-JP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occurrence set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400" dirty="0" smtClean="0"/>
              <a:t> (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  <a:r>
              <a:rPr lang="en-US" altLang="ja-JP" sz="2400" dirty="0" smtClean="0"/>
              <a:t>)</a:t>
            </a: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ja-JP" sz="2400" dirty="0" smtClean="0"/>
              <a:t>set of occurrences of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400" dirty="0" smtClean="0"/>
              <a:t> 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frequency of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 </a:t>
            </a:r>
            <a:r>
              <a:rPr lang="en-US" altLang="ja-JP" sz="2400" dirty="0" smtClean="0"/>
              <a:t>(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frq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  <a:r>
              <a:rPr lang="en-US" altLang="ja-JP" sz="2400" dirty="0" smtClean="0"/>
              <a:t>)</a:t>
            </a: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cardinality of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08725" y="2849984"/>
            <a:ext cx="1655763" cy="1831975"/>
            <a:chOff x="1066" y="2432"/>
            <a:chExt cx="1043" cy="1154"/>
          </a:xfrm>
        </p:grpSpPr>
        <p:sp>
          <p:nvSpPr>
            <p:cNvPr id="668680" name="Rectangle 8"/>
            <p:cNvSpPr>
              <a:spLocks noChangeArrowheads="1"/>
            </p:cNvSpPr>
            <p:nvPr/>
          </p:nvSpPr>
          <p:spPr bwMode="auto">
            <a:xfrm>
              <a:off x="1066" y="2906"/>
              <a:ext cx="1043" cy="22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99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8681" name="Rectangle 9"/>
            <p:cNvSpPr>
              <a:spLocks noChangeArrowheads="1"/>
            </p:cNvSpPr>
            <p:nvPr/>
          </p:nvSpPr>
          <p:spPr bwMode="auto">
            <a:xfrm>
              <a:off x="1066" y="2432"/>
              <a:ext cx="1043" cy="22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99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8682" name="Rectangle 10"/>
            <p:cNvSpPr>
              <a:spLocks noChangeArrowheads="1"/>
            </p:cNvSpPr>
            <p:nvPr/>
          </p:nvSpPr>
          <p:spPr bwMode="auto">
            <a:xfrm>
              <a:off x="1066" y="3359"/>
              <a:ext cx="1043" cy="22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99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308725" y="2849984"/>
            <a:ext cx="1655763" cy="1112837"/>
            <a:chOff x="1066" y="2432"/>
            <a:chExt cx="1043" cy="701"/>
          </a:xfrm>
        </p:grpSpPr>
        <p:sp>
          <p:nvSpPr>
            <p:cNvPr id="668684" name="Rectangle 12"/>
            <p:cNvSpPr>
              <a:spLocks noChangeArrowheads="1"/>
            </p:cNvSpPr>
            <p:nvPr/>
          </p:nvSpPr>
          <p:spPr bwMode="auto">
            <a:xfrm>
              <a:off x="1066" y="2906"/>
              <a:ext cx="1043" cy="22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99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8685" name="Rectangle 13"/>
            <p:cNvSpPr>
              <a:spLocks noChangeArrowheads="1"/>
            </p:cNvSpPr>
            <p:nvPr/>
          </p:nvSpPr>
          <p:spPr bwMode="auto">
            <a:xfrm>
              <a:off x="1066" y="2432"/>
              <a:ext cx="1043" cy="227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rgbClr val="FF99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9702" name="Text Box 14"/>
          <p:cNvSpPr txBox="1">
            <a:spLocks noChangeArrowheads="1"/>
          </p:cNvSpPr>
          <p:nvPr/>
        </p:nvSpPr>
        <p:spPr bwMode="auto">
          <a:xfrm>
            <a:off x="7416675" y="2802359"/>
            <a:ext cx="14763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1,2,5,6,7,9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2,3,4,5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1,2,7,8,9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68687" name="Text Box 15"/>
          <p:cNvSpPr txBox="1">
            <a:spLocks noChangeArrowheads="1"/>
          </p:cNvSpPr>
          <p:nvPr/>
        </p:nvSpPr>
        <p:spPr bwMode="auto">
          <a:xfrm>
            <a:off x="6607050" y="3542134"/>
            <a:ext cx="9366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i="1">
                <a:solidFill>
                  <a:schemeClr val="accent2"/>
                </a:solidFill>
              </a:rPr>
              <a:t>D</a:t>
            </a:r>
            <a:r>
              <a:rPr lang="en-US" altLang="ja-JP"/>
              <a:t> 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r>
              <a:rPr lang="en-US" altLang="ja-JP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668688" name="Text Box 16"/>
          <p:cNvSpPr txBox="1">
            <a:spLocks noChangeArrowheads="1"/>
          </p:cNvSpPr>
          <p:nvPr/>
        </p:nvSpPr>
        <p:spPr bwMode="auto">
          <a:xfrm>
            <a:off x="899592" y="5085184"/>
            <a:ext cx="3024188" cy="12025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b="0" dirty="0">
                <a:solidFill>
                  <a:schemeClr val="accent2"/>
                </a:solidFill>
              </a:rPr>
              <a:t>　</a:t>
            </a:r>
            <a:r>
              <a:rPr lang="en-US" altLang="ja-JP" b="0" dirty="0">
                <a:solidFill>
                  <a:schemeClr val="accent2"/>
                </a:solidFill>
              </a:rPr>
              <a:t> </a:t>
            </a:r>
            <a:r>
              <a:rPr lang="en-US" altLang="ja-JP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dirty="0" smtClean="0">
                <a:solidFill>
                  <a:schemeClr val="accent2"/>
                </a:solidFill>
              </a:rPr>
              <a:t>(</a:t>
            </a:r>
            <a:r>
              <a:rPr lang="ja-JP" altLang="en-US" b="0" dirty="0" smtClean="0">
                <a:solidFill>
                  <a:schemeClr val="accent2"/>
                </a:solidFill>
              </a:rPr>
              <a:t>{</a:t>
            </a:r>
            <a:r>
              <a:rPr lang="ja-JP" altLang="en-US" b="0" dirty="0">
                <a:solidFill>
                  <a:schemeClr val="accent2"/>
                </a:solidFill>
              </a:rPr>
              <a:t>1,2</a:t>
            </a:r>
            <a:r>
              <a:rPr lang="ja-JP" altLang="en-US" b="0" dirty="0" smtClean="0">
                <a:solidFill>
                  <a:schemeClr val="accent2"/>
                </a:solidFill>
              </a:rPr>
              <a:t>}</a:t>
            </a:r>
            <a:r>
              <a:rPr lang="en-US" altLang="ja-JP" dirty="0" smtClean="0">
                <a:solidFill>
                  <a:schemeClr val="accent2"/>
                </a:solidFill>
              </a:rPr>
              <a:t>)</a:t>
            </a:r>
            <a:endParaRPr lang="ja-JP" altLang="en-US" b="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 b="0" dirty="0">
                <a:solidFill>
                  <a:schemeClr val="tx1"/>
                </a:solidFill>
              </a:rPr>
              <a:t>　</a:t>
            </a:r>
            <a:r>
              <a:rPr lang="ja-JP" altLang="en-US" b="0" dirty="0">
                <a:solidFill>
                  <a:schemeClr val="accent2"/>
                </a:solidFill>
              </a:rPr>
              <a:t>{ {1,2,5,6,7,9}, </a:t>
            </a:r>
          </a:p>
          <a:p>
            <a:pPr algn="l">
              <a:defRPr/>
            </a:pPr>
            <a:r>
              <a:rPr lang="ja-JP" altLang="en-US" b="0" dirty="0">
                <a:solidFill>
                  <a:schemeClr val="accent2"/>
                </a:solidFill>
              </a:rPr>
              <a:t>          {1,2,7,8,9} }</a:t>
            </a:r>
            <a:endParaRPr lang="en-US" altLang="ja-JP" b="0" dirty="0">
              <a:solidFill>
                <a:schemeClr val="tx1"/>
              </a:solidFill>
            </a:endParaRPr>
          </a:p>
        </p:txBody>
      </p:sp>
      <p:sp>
        <p:nvSpPr>
          <p:cNvPr id="668689" name="Text Box 17"/>
          <p:cNvSpPr txBox="1">
            <a:spLocks noChangeArrowheads="1"/>
          </p:cNvSpPr>
          <p:nvPr/>
        </p:nvSpPr>
        <p:spPr bwMode="auto">
          <a:xfrm>
            <a:off x="4283968" y="5085184"/>
            <a:ext cx="3332163" cy="157184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b="0" dirty="0" smtClean="0">
                <a:solidFill>
                  <a:schemeClr val="accent2"/>
                </a:solidFill>
              </a:rPr>
              <a:t>    </a:t>
            </a:r>
            <a:r>
              <a:rPr lang="en-US" altLang="ja-JP" dirty="0" err="1">
                <a:solidFill>
                  <a:schemeClr val="accent2"/>
                </a:solidFill>
              </a:rPr>
              <a:t>Occ</a:t>
            </a:r>
            <a:r>
              <a:rPr lang="en-US" altLang="ja-JP" dirty="0">
                <a:solidFill>
                  <a:schemeClr val="accent2"/>
                </a:solidFill>
              </a:rPr>
              <a:t>(</a:t>
            </a:r>
            <a:r>
              <a:rPr lang="ja-JP" altLang="en-US" b="0" dirty="0" smtClean="0">
                <a:solidFill>
                  <a:schemeClr val="accent2"/>
                </a:solidFill>
              </a:rPr>
              <a:t>{2</a:t>
            </a:r>
            <a:r>
              <a:rPr lang="en-US" altLang="ja-JP" b="0" dirty="0" smtClean="0">
                <a:solidFill>
                  <a:schemeClr val="accent2"/>
                </a:solidFill>
              </a:rPr>
              <a:t>,7,9}</a:t>
            </a:r>
            <a:r>
              <a:rPr lang="en-US" altLang="ja-JP" dirty="0" smtClean="0">
                <a:solidFill>
                  <a:schemeClr val="accent2"/>
                </a:solidFill>
              </a:rPr>
              <a:t>)</a:t>
            </a:r>
            <a:endParaRPr lang="ja-JP" altLang="en-US" b="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 b="0" dirty="0">
                <a:solidFill>
                  <a:schemeClr val="tx1"/>
                </a:solidFill>
              </a:rPr>
              <a:t>　</a:t>
            </a:r>
            <a:r>
              <a:rPr lang="ja-JP" altLang="en-US" b="0" dirty="0">
                <a:solidFill>
                  <a:schemeClr val="accent2"/>
                </a:solidFill>
              </a:rPr>
              <a:t>{ {1,2,5,6,7,9}, </a:t>
            </a:r>
          </a:p>
          <a:p>
            <a:pPr algn="l">
              <a:defRPr/>
            </a:pPr>
            <a:r>
              <a:rPr lang="ja-JP" altLang="en-US" b="0" dirty="0">
                <a:solidFill>
                  <a:schemeClr val="accent2"/>
                </a:solidFill>
              </a:rPr>
              <a:t>　　　　{1,2,7,8,9}</a:t>
            </a:r>
            <a:r>
              <a:rPr lang="en-US" altLang="ja-JP" b="0" dirty="0">
                <a:solidFill>
                  <a:schemeClr val="accent2"/>
                </a:solidFill>
              </a:rPr>
              <a:t>,</a:t>
            </a:r>
          </a:p>
          <a:p>
            <a:pPr algn="l">
              <a:defRPr/>
            </a:pPr>
            <a:r>
              <a:rPr lang="en-US" altLang="ja-JP" b="0" dirty="0">
                <a:solidFill>
                  <a:schemeClr val="accent2"/>
                </a:solidFill>
              </a:rPr>
              <a:t>           {2,7,9}   }</a:t>
            </a:r>
            <a:endParaRPr lang="en-US" altLang="ja-JP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8" grpId="0"/>
      <p:bldP spid="6686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Frequent Itemset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513"/>
            <a:ext cx="8686800" cy="19446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frequent itemset:</a:t>
            </a:r>
            <a:r>
              <a:rPr lang="ja-JP" altLang="en-US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ladimir Script" pitchFamily="66" charset="0"/>
              </a:rPr>
              <a:t> </a:t>
            </a:r>
            <a:r>
              <a:rPr lang="en-US" altLang="ja-JP" sz="2400" dirty="0" smtClean="0"/>
              <a:t>an itemset included in at least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σ </a:t>
            </a:r>
            <a:r>
              <a:rPr lang="en-US" altLang="ja-JP" sz="2400" dirty="0" smtClean="0"/>
              <a:t>transactions of </a:t>
            </a:r>
            <a:r>
              <a:rPr lang="en-US" altLang="ja-JP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 </a:t>
            </a:r>
            <a:endParaRPr lang="en-US" altLang="ja-JP" sz="2400" dirty="0" smtClean="0"/>
          </a:p>
          <a:p>
            <a:pPr algn="l" eaLnBrk="1" hangingPunct="1">
              <a:defRPr/>
            </a:pPr>
            <a:r>
              <a:rPr lang="ja-JP" altLang="en-US" sz="2400" dirty="0" smtClean="0"/>
              <a:t>　（</a:t>
            </a:r>
            <a:r>
              <a:rPr lang="en-US" altLang="ja-JP" sz="2400" dirty="0" smtClean="0"/>
              <a:t>a set whose frequency is at least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σ</a:t>
            </a:r>
            <a:r>
              <a:rPr lang="ja-JP" altLang="en-US" sz="2400" dirty="0" smtClean="0"/>
              <a:t>）（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σ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given, and called </a:t>
            </a:r>
            <a:r>
              <a:rPr lang="en-US" altLang="ja-JP" sz="2400" b="1" dirty="0" smtClean="0">
                <a:solidFill>
                  <a:srgbClr val="006600"/>
                </a:solidFill>
              </a:rPr>
              <a:t>minimum support</a:t>
            </a:r>
            <a:r>
              <a:rPr lang="ja-JP" altLang="en-US" sz="2400" dirty="0" smtClean="0"/>
              <a:t>）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itemsets included in at least </a:t>
            </a:r>
            <a:r>
              <a:rPr lang="ja-JP" altLang="en-US" sz="2400" dirty="0" smtClean="0"/>
              <a:t>3 </a:t>
            </a:r>
            <a:r>
              <a:rPr lang="en-US" altLang="ja-JP" sz="2400" dirty="0" smtClean="0"/>
              <a:t>transactions in </a:t>
            </a:r>
            <a:r>
              <a:rPr lang="en-US" altLang="ja-JP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ja-JP" altLang="en-US" sz="2400" dirty="0" smtClean="0"/>
          </a:p>
        </p:txBody>
      </p:sp>
      <p:sp>
        <p:nvSpPr>
          <p:cNvPr id="670724" name="Text Box 4"/>
          <p:cNvSpPr txBox="1">
            <a:spLocks noChangeArrowheads="1"/>
          </p:cNvSpPr>
          <p:nvPr/>
        </p:nvSpPr>
        <p:spPr bwMode="auto">
          <a:xfrm>
            <a:off x="1930400" y="3144838"/>
            <a:ext cx="14763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1,2,5,6,7,9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2,3,4,5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1,2,7,8,9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1047750" y="3884613"/>
            <a:ext cx="8604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/>
              <a:t> </a:t>
            </a:r>
            <a:r>
              <a:rPr lang="en-US" altLang="ja-JP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5116513" y="3089275"/>
            <a:ext cx="3516312" cy="19411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included in at least 3</a:t>
            </a:r>
          </a:p>
          <a:p>
            <a:pPr algn="l">
              <a:defRPr/>
            </a:pPr>
            <a:r>
              <a:rPr lang="ja-JP" altLang="en-US" b="0" dirty="0" smtClean="0">
                <a:solidFill>
                  <a:schemeClr val="accent2"/>
                </a:solidFill>
              </a:rPr>
              <a:t>{</a:t>
            </a:r>
            <a:r>
              <a:rPr lang="ja-JP" altLang="en-US" b="0" dirty="0">
                <a:solidFill>
                  <a:schemeClr val="accent2"/>
                </a:solidFill>
              </a:rPr>
              <a:t>1}   {2}   {7}   {9}</a:t>
            </a:r>
          </a:p>
          <a:p>
            <a:pPr algn="l">
              <a:defRPr/>
            </a:pPr>
            <a:r>
              <a:rPr lang="ja-JP" altLang="en-US" b="0" dirty="0">
                <a:solidFill>
                  <a:schemeClr val="accent2"/>
                </a:solidFill>
              </a:rPr>
              <a:t>{1,7}  {1,9}</a:t>
            </a:r>
          </a:p>
          <a:p>
            <a:pPr algn="l">
              <a:defRPr/>
            </a:pPr>
            <a:r>
              <a:rPr lang="ja-JP" altLang="en-US" b="0" dirty="0">
                <a:solidFill>
                  <a:schemeClr val="accent2"/>
                </a:solidFill>
              </a:rPr>
              <a:t>{2,7} {2,9}  {7,9}</a:t>
            </a:r>
          </a:p>
          <a:p>
            <a:pPr algn="l">
              <a:defRPr/>
            </a:pPr>
            <a:r>
              <a:rPr lang="ja-JP" altLang="en-US" b="0" dirty="0">
                <a:solidFill>
                  <a:schemeClr val="accent2"/>
                </a:solidFill>
              </a:rPr>
              <a:t>{1,7,9} {2,7,9}</a:t>
            </a:r>
          </a:p>
        </p:txBody>
      </p:sp>
      <p:sp>
        <p:nvSpPr>
          <p:cNvPr id="670727" name="Text Box 7"/>
          <p:cNvSpPr txBox="1">
            <a:spLocks noChangeArrowheads="1"/>
          </p:cNvSpPr>
          <p:nvPr/>
        </p:nvSpPr>
        <p:spPr bwMode="auto">
          <a:xfrm>
            <a:off x="684213" y="5661025"/>
            <a:ext cx="7848600" cy="83317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Frequent itemset mining is to enumerate all frequent itemsets of the given database and minimum support </a:t>
            </a:r>
            <a:r>
              <a:rPr lang="en-US" altLang="ja-JP" dirty="0" smtClean="0">
                <a:solidFill>
                  <a:schemeClr val="accent2"/>
                </a:solidFill>
              </a:rPr>
              <a:t>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4" grpId="0"/>
      <p:bldP spid="670725" grpId="0"/>
      <p:bldP spid="670726" grpId="0"/>
      <p:bldP spid="670727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Backtracking Algorithm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6863" y="1125538"/>
            <a:ext cx="8091487" cy="4967287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Family of frequent itemsets satisfies </a:t>
            </a:r>
            <a:r>
              <a:rPr lang="en-US" altLang="ja-JP" sz="2400" dirty="0" err="1" smtClean="0"/>
              <a:t>monotonicity</a:t>
            </a:r>
            <a:r>
              <a:rPr lang="en-US" altLang="ja-JP" sz="2400" dirty="0" smtClean="0"/>
              <a:t> (any subset of a frequent itemset is also frequent)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backtrack algorithm is applicable</a:t>
            </a: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Backtrack　(P) 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chemeClr val="accent2"/>
                </a:solidFill>
              </a:rPr>
              <a:t>1   </a:t>
            </a:r>
            <a:r>
              <a:rPr lang="en-US" altLang="ja-JP" sz="2400" b="1" dirty="0" smtClean="0"/>
              <a:t>Output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 P</a:t>
            </a:r>
            <a:endParaRPr lang="en-US" altLang="ja-JP" sz="2400" b="1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chemeClr val="accent2"/>
                </a:solidFill>
              </a:rPr>
              <a:t>2   </a:t>
            </a:r>
            <a:r>
              <a:rPr lang="en-US" altLang="ja-JP" sz="2400" b="1" dirty="0" smtClean="0"/>
              <a:t>For each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</a:t>
            </a:r>
            <a:r>
              <a:rPr lang="en-US" altLang="ja-JP" sz="2400" dirty="0" smtClean="0"/>
              <a:t>tail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400" b="1" i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(maximum item in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400" dirty="0" smtClean="0"/>
              <a:t>)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 altLang="ja-JP" sz="2400" b="1" dirty="0" smtClean="0"/>
              <a:t>If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 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en-US" altLang="ja-JP" sz="2400" b="1" i="1" dirty="0" smtClean="0">
                <a:solidFill>
                  <a:schemeClr val="accent2"/>
                </a:solidFill>
              </a:rPr>
              <a:t>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frequent</a:t>
            </a:r>
            <a:r>
              <a:rPr lang="ja-JP" altLang="en-US" sz="2400" dirty="0" smtClean="0"/>
              <a:t>  </a:t>
            </a:r>
            <a:r>
              <a:rPr lang="en-US" altLang="ja-JP" sz="2400" b="1" dirty="0" smtClean="0"/>
              <a:t>call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Backtrack　(P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e) </a:t>
            </a:r>
          </a:p>
          <a:p>
            <a:pPr algn="l" eaLnBrk="1" hangingPunct="1"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</a:t>
            </a: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en-US" altLang="ja-JP" sz="2400" dirty="0" smtClean="0"/>
              <a:t>#recursive calls = #frequent itemsets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</a:t>
            </a:r>
            <a:r>
              <a:rPr lang="en-US" altLang="ja-JP" sz="2400" dirty="0" smtClean="0"/>
              <a:t>a recursive call</a:t>
            </a:r>
            <a:r>
              <a:rPr lang="ja-JP" altLang="en-US" sz="2400" dirty="0" smtClean="0"/>
              <a:t>（</a:t>
            </a:r>
            <a:r>
              <a:rPr lang="en-US" altLang="ja-JP" sz="2400" b="1" dirty="0" smtClean="0"/>
              <a:t>iteration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takes time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n-</a:t>
            </a:r>
            <a:r>
              <a:rPr lang="en-US" altLang="ja-JP" sz="2400" dirty="0" smtClean="0"/>
              <a:t> (tail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400" dirty="0" smtClean="0"/>
              <a:t>))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×</a:t>
            </a:r>
            <a:r>
              <a:rPr lang="en-US" altLang="ja-JP" sz="2400" dirty="0" smtClean="0"/>
              <a:t>(time for frequency counting)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  <p:sp>
        <p:nvSpPr>
          <p:cNvPr id="533556" name="Text Box 52"/>
          <p:cNvSpPr txBox="1">
            <a:spLocks noChangeArrowheads="1"/>
          </p:cNvSpPr>
          <p:nvPr/>
        </p:nvSpPr>
        <p:spPr bwMode="auto">
          <a:xfrm>
            <a:off x="323850" y="6165850"/>
            <a:ext cx="5616575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chemeClr val="accent2"/>
                </a:solidFill>
              </a:rPr>
              <a:t>O(</a:t>
            </a:r>
            <a:r>
              <a:rPr lang="en-US" altLang="ja-JP" dirty="0" err="1" smtClean="0">
                <a:solidFill>
                  <a:schemeClr val="accent2"/>
                </a:solidFill>
              </a:rPr>
              <a:t>n|</a:t>
            </a:r>
            <a:r>
              <a:rPr lang="en-US" altLang="ja-JP" i="1" dirty="0" err="1" smtClean="0">
                <a:solidFill>
                  <a:schemeClr val="accent2"/>
                </a:solidFill>
              </a:rPr>
              <a:t>D</a:t>
            </a:r>
            <a:r>
              <a:rPr lang="en-US" altLang="ja-JP" dirty="0" smtClean="0">
                <a:solidFill>
                  <a:schemeClr val="accent2"/>
                </a:solidFill>
              </a:rPr>
              <a:t>|)</a:t>
            </a:r>
            <a:r>
              <a:rPr lang="ja-JP" altLang="en-US" dirty="0" err="1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per solution is too long</a:t>
            </a:r>
            <a:endParaRPr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1749" name="Group 10"/>
          <p:cNvGrpSpPr>
            <a:grpSpLocks/>
          </p:cNvGrpSpPr>
          <p:nvPr/>
        </p:nvGrpSpPr>
        <p:grpSpPr bwMode="auto">
          <a:xfrm>
            <a:off x="5907088" y="4076700"/>
            <a:ext cx="3057525" cy="2581275"/>
            <a:chOff x="3061" y="2160"/>
            <a:chExt cx="2477" cy="2125"/>
          </a:xfrm>
        </p:grpSpPr>
        <p:sp>
          <p:nvSpPr>
            <p:cNvPr id="31751" name="Freeform 11"/>
            <p:cNvSpPr>
              <a:spLocks/>
            </p:cNvSpPr>
            <p:nvPr/>
          </p:nvSpPr>
          <p:spPr bwMode="auto">
            <a:xfrm>
              <a:off x="3061" y="2456"/>
              <a:ext cx="2477" cy="1829"/>
            </a:xfrm>
            <a:custGeom>
              <a:avLst/>
              <a:gdLst>
                <a:gd name="T0" fmla="*/ 252 w 2477"/>
                <a:gd name="T1" fmla="*/ 40 h 1829"/>
                <a:gd name="T2" fmla="*/ 828 w 2477"/>
                <a:gd name="T3" fmla="*/ 40 h 1829"/>
                <a:gd name="T4" fmla="*/ 1068 w 2477"/>
                <a:gd name="T5" fmla="*/ 136 h 1829"/>
                <a:gd name="T6" fmla="*/ 1065 w 2477"/>
                <a:gd name="T7" fmla="*/ 357 h 1829"/>
                <a:gd name="T8" fmla="*/ 1349 w 2477"/>
                <a:gd name="T9" fmla="*/ 495 h 1829"/>
                <a:gd name="T10" fmla="*/ 1727 w 2477"/>
                <a:gd name="T11" fmla="*/ 529 h 1829"/>
                <a:gd name="T12" fmla="*/ 1744 w 2477"/>
                <a:gd name="T13" fmla="*/ 890 h 1829"/>
                <a:gd name="T14" fmla="*/ 2037 w 2477"/>
                <a:gd name="T15" fmla="*/ 976 h 1829"/>
                <a:gd name="T16" fmla="*/ 2423 w 2477"/>
                <a:gd name="T17" fmla="*/ 985 h 1829"/>
                <a:gd name="T18" fmla="*/ 2363 w 2477"/>
                <a:gd name="T19" fmla="*/ 1415 h 1829"/>
                <a:gd name="T20" fmla="*/ 1740 w 2477"/>
                <a:gd name="T21" fmla="*/ 1816 h 1829"/>
                <a:gd name="T22" fmla="*/ 732 w 2477"/>
                <a:gd name="T23" fmla="*/ 1336 h 1829"/>
                <a:gd name="T24" fmla="*/ 154 w 2477"/>
                <a:gd name="T25" fmla="*/ 847 h 1829"/>
                <a:gd name="T26" fmla="*/ 16 w 2477"/>
                <a:gd name="T27" fmla="*/ 151 h 1829"/>
                <a:gd name="T28" fmla="*/ 252 w 2477"/>
                <a:gd name="T29" fmla="*/ 40 h 18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7"/>
                <a:gd name="T46" fmla="*/ 0 h 1829"/>
                <a:gd name="T47" fmla="*/ 2477 w 2477"/>
                <a:gd name="T48" fmla="*/ 1829 h 18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7" h="1829">
                  <a:moveTo>
                    <a:pt x="252" y="40"/>
                  </a:moveTo>
                  <a:cubicBezTo>
                    <a:pt x="396" y="0"/>
                    <a:pt x="692" y="24"/>
                    <a:pt x="828" y="40"/>
                  </a:cubicBezTo>
                  <a:cubicBezTo>
                    <a:pt x="964" y="56"/>
                    <a:pt x="1029" y="83"/>
                    <a:pt x="1068" y="136"/>
                  </a:cubicBezTo>
                  <a:cubicBezTo>
                    <a:pt x="1107" y="189"/>
                    <a:pt x="1018" y="297"/>
                    <a:pt x="1065" y="357"/>
                  </a:cubicBezTo>
                  <a:cubicBezTo>
                    <a:pt x="1112" y="417"/>
                    <a:pt x="1239" y="466"/>
                    <a:pt x="1349" y="495"/>
                  </a:cubicBezTo>
                  <a:cubicBezTo>
                    <a:pt x="1459" y="524"/>
                    <a:pt x="1661" y="463"/>
                    <a:pt x="1727" y="529"/>
                  </a:cubicBezTo>
                  <a:cubicBezTo>
                    <a:pt x="1793" y="595"/>
                    <a:pt x="1692" y="816"/>
                    <a:pt x="1744" y="890"/>
                  </a:cubicBezTo>
                  <a:cubicBezTo>
                    <a:pt x="1796" y="964"/>
                    <a:pt x="1924" y="960"/>
                    <a:pt x="2037" y="976"/>
                  </a:cubicBezTo>
                  <a:cubicBezTo>
                    <a:pt x="2150" y="992"/>
                    <a:pt x="2369" y="912"/>
                    <a:pt x="2423" y="985"/>
                  </a:cubicBezTo>
                  <a:cubicBezTo>
                    <a:pt x="2477" y="1058"/>
                    <a:pt x="2477" y="1276"/>
                    <a:pt x="2363" y="1415"/>
                  </a:cubicBezTo>
                  <a:cubicBezTo>
                    <a:pt x="2249" y="1554"/>
                    <a:pt x="2012" y="1829"/>
                    <a:pt x="1740" y="1816"/>
                  </a:cubicBezTo>
                  <a:cubicBezTo>
                    <a:pt x="1468" y="1803"/>
                    <a:pt x="996" y="1497"/>
                    <a:pt x="732" y="1336"/>
                  </a:cubicBezTo>
                  <a:cubicBezTo>
                    <a:pt x="468" y="1175"/>
                    <a:pt x="273" y="1044"/>
                    <a:pt x="154" y="847"/>
                  </a:cubicBezTo>
                  <a:cubicBezTo>
                    <a:pt x="35" y="650"/>
                    <a:pt x="0" y="285"/>
                    <a:pt x="16" y="151"/>
                  </a:cubicBezTo>
                  <a:cubicBezTo>
                    <a:pt x="32" y="17"/>
                    <a:pt x="203" y="63"/>
                    <a:pt x="252" y="40"/>
                  </a:cubicBezTo>
                  <a:close/>
                </a:path>
              </a:pathLst>
            </a:custGeom>
            <a:solidFill>
              <a:srgbClr val="FFCC00">
                <a:alpha val="50195"/>
              </a:srgbClr>
            </a:solidFill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52" name="Line 12"/>
            <p:cNvSpPr>
              <a:spLocks noChangeShapeType="1"/>
            </p:cNvSpPr>
            <p:nvPr/>
          </p:nvSpPr>
          <p:spPr bwMode="auto">
            <a:xfrm flipH="1">
              <a:off x="3313" y="2352"/>
              <a:ext cx="81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53" name="Line 13"/>
            <p:cNvSpPr>
              <a:spLocks noChangeShapeType="1"/>
            </p:cNvSpPr>
            <p:nvPr/>
          </p:nvSpPr>
          <p:spPr bwMode="auto">
            <a:xfrm>
              <a:off x="3409" y="3264"/>
              <a:ext cx="52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54" name="Line 14"/>
            <p:cNvSpPr>
              <a:spLocks noChangeShapeType="1"/>
            </p:cNvSpPr>
            <p:nvPr/>
          </p:nvSpPr>
          <p:spPr bwMode="auto">
            <a:xfrm flipV="1">
              <a:off x="4801" y="3685"/>
              <a:ext cx="576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55" name="Line 15"/>
            <p:cNvSpPr>
              <a:spLocks noChangeShapeType="1"/>
            </p:cNvSpPr>
            <p:nvPr/>
          </p:nvSpPr>
          <p:spPr bwMode="auto">
            <a:xfrm flipV="1">
              <a:off x="4801" y="3733"/>
              <a:ext cx="192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56" name="Line 16"/>
            <p:cNvSpPr>
              <a:spLocks noChangeShapeType="1"/>
            </p:cNvSpPr>
            <p:nvPr/>
          </p:nvSpPr>
          <p:spPr bwMode="auto">
            <a:xfrm>
              <a:off x="4561" y="3733"/>
              <a:ext cx="24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57" name="Line 17"/>
            <p:cNvSpPr>
              <a:spLocks noChangeShapeType="1"/>
            </p:cNvSpPr>
            <p:nvPr/>
          </p:nvSpPr>
          <p:spPr bwMode="auto">
            <a:xfrm>
              <a:off x="3937" y="3696"/>
              <a:ext cx="864" cy="3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58" name="Line 18"/>
            <p:cNvSpPr>
              <a:spLocks noChangeShapeType="1"/>
            </p:cNvSpPr>
            <p:nvPr/>
          </p:nvSpPr>
          <p:spPr bwMode="auto">
            <a:xfrm flipH="1">
              <a:off x="3937" y="3216"/>
              <a:ext cx="33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59" name="Text Box 19"/>
            <p:cNvSpPr txBox="1">
              <a:spLocks noChangeArrowheads="1"/>
            </p:cNvSpPr>
            <p:nvPr/>
          </p:nvSpPr>
          <p:spPr bwMode="auto">
            <a:xfrm>
              <a:off x="4656" y="3914"/>
              <a:ext cx="280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en-US" altLang="ja-JP" sz="2000" b="0"/>
                <a:t>φ</a:t>
              </a:r>
            </a:p>
          </p:txBody>
        </p:sp>
        <p:sp>
          <p:nvSpPr>
            <p:cNvPr id="31760" name="Line 20"/>
            <p:cNvSpPr>
              <a:spLocks noChangeShapeType="1"/>
            </p:cNvSpPr>
            <p:nvPr/>
          </p:nvSpPr>
          <p:spPr bwMode="auto">
            <a:xfrm flipH="1">
              <a:off x="4993" y="3253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61" name="Line 21"/>
            <p:cNvSpPr>
              <a:spLocks noChangeShapeType="1"/>
            </p:cNvSpPr>
            <p:nvPr/>
          </p:nvSpPr>
          <p:spPr bwMode="auto">
            <a:xfrm flipH="1">
              <a:off x="4561" y="3253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62" name="Line 22"/>
            <p:cNvSpPr>
              <a:spLocks noChangeShapeType="1"/>
            </p:cNvSpPr>
            <p:nvPr/>
          </p:nvSpPr>
          <p:spPr bwMode="auto">
            <a:xfrm flipH="1">
              <a:off x="4561" y="3168"/>
              <a:ext cx="48" cy="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63" name="Line 23"/>
            <p:cNvSpPr>
              <a:spLocks noChangeShapeType="1"/>
            </p:cNvSpPr>
            <p:nvPr/>
          </p:nvSpPr>
          <p:spPr bwMode="auto">
            <a:xfrm>
              <a:off x="3793" y="3216"/>
              <a:ext cx="14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64" name="Line 24"/>
            <p:cNvSpPr>
              <a:spLocks noChangeShapeType="1"/>
            </p:cNvSpPr>
            <p:nvPr/>
          </p:nvSpPr>
          <p:spPr bwMode="auto">
            <a:xfrm>
              <a:off x="3313" y="2784"/>
              <a:ext cx="9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65" name="Line 25"/>
            <p:cNvSpPr>
              <a:spLocks noChangeShapeType="1"/>
            </p:cNvSpPr>
            <p:nvPr/>
          </p:nvSpPr>
          <p:spPr bwMode="auto">
            <a:xfrm flipH="1">
              <a:off x="3409" y="2784"/>
              <a:ext cx="52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66" name="Line 26"/>
            <p:cNvSpPr>
              <a:spLocks noChangeShapeType="1"/>
            </p:cNvSpPr>
            <p:nvPr/>
          </p:nvSpPr>
          <p:spPr bwMode="auto">
            <a:xfrm flipH="1">
              <a:off x="3889" y="2784"/>
              <a:ext cx="57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67" name="Line 27"/>
            <p:cNvSpPr>
              <a:spLocks noChangeShapeType="1"/>
            </p:cNvSpPr>
            <p:nvPr/>
          </p:nvSpPr>
          <p:spPr bwMode="auto">
            <a:xfrm flipH="1">
              <a:off x="4561" y="2832"/>
              <a:ext cx="38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31768" name="Text Box 28"/>
            <p:cNvSpPr txBox="1">
              <a:spLocks noChangeArrowheads="1"/>
            </p:cNvSpPr>
            <p:nvPr/>
          </p:nvSpPr>
          <p:spPr bwMode="auto">
            <a:xfrm>
              <a:off x="3642" y="3024"/>
              <a:ext cx="332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1,3</a:t>
              </a:r>
            </a:p>
          </p:txBody>
        </p:sp>
        <p:sp>
          <p:nvSpPr>
            <p:cNvPr id="31769" name="Text Box 29"/>
            <p:cNvSpPr txBox="1">
              <a:spLocks noChangeArrowheads="1"/>
            </p:cNvSpPr>
            <p:nvPr/>
          </p:nvSpPr>
          <p:spPr bwMode="auto">
            <a:xfrm>
              <a:off x="3259" y="3036"/>
              <a:ext cx="332" cy="32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1,2</a:t>
              </a:r>
            </a:p>
          </p:txBody>
        </p:sp>
        <p:sp>
          <p:nvSpPr>
            <p:cNvPr id="31770" name="Text Box 30"/>
            <p:cNvSpPr txBox="1">
              <a:spLocks noChangeArrowheads="1"/>
            </p:cNvSpPr>
            <p:nvPr/>
          </p:nvSpPr>
          <p:spPr bwMode="auto">
            <a:xfrm>
              <a:off x="3115" y="2593"/>
              <a:ext cx="486" cy="32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1,2,3</a:t>
              </a:r>
            </a:p>
          </p:txBody>
        </p:sp>
        <p:sp>
          <p:nvSpPr>
            <p:cNvPr id="31771" name="Text Box 31"/>
            <p:cNvSpPr txBox="1">
              <a:spLocks noChangeArrowheads="1"/>
            </p:cNvSpPr>
            <p:nvPr/>
          </p:nvSpPr>
          <p:spPr bwMode="auto">
            <a:xfrm>
              <a:off x="3595" y="2593"/>
              <a:ext cx="486" cy="32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1,2,4</a:t>
              </a:r>
            </a:p>
          </p:txBody>
        </p:sp>
        <p:sp>
          <p:nvSpPr>
            <p:cNvPr id="31772" name="Text Box 32"/>
            <p:cNvSpPr txBox="1">
              <a:spLocks noChangeArrowheads="1"/>
            </p:cNvSpPr>
            <p:nvPr/>
          </p:nvSpPr>
          <p:spPr bwMode="auto">
            <a:xfrm>
              <a:off x="4171" y="2593"/>
              <a:ext cx="486" cy="32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1,3,4</a:t>
              </a:r>
            </a:p>
          </p:txBody>
        </p:sp>
        <p:sp>
          <p:nvSpPr>
            <p:cNvPr id="31773" name="Text Box 33"/>
            <p:cNvSpPr txBox="1">
              <a:spLocks noChangeArrowheads="1"/>
            </p:cNvSpPr>
            <p:nvPr/>
          </p:nvSpPr>
          <p:spPr bwMode="auto">
            <a:xfrm>
              <a:off x="4699" y="2593"/>
              <a:ext cx="487" cy="32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2,3,4</a:t>
              </a:r>
            </a:p>
          </p:txBody>
        </p:sp>
        <p:sp>
          <p:nvSpPr>
            <p:cNvPr id="31774" name="Text Box 34"/>
            <p:cNvSpPr txBox="1">
              <a:spLocks noChangeArrowheads="1"/>
            </p:cNvSpPr>
            <p:nvPr/>
          </p:nvSpPr>
          <p:spPr bwMode="auto">
            <a:xfrm>
              <a:off x="3840" y="3493"/>
              <a:ext cx="193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ja-JP" altLang="en-US" sz="2000" b="0"/>
                <a:t>1</a:t>
              </a:r>
            </a:p>
          </p:txBody>
        </p:sp>
        <p:sp>
          <p:nvSpPr>
            <p:cNvPr id="31775" name="Text Box 35"/>
            <p:cNvSpPr txBox="1">
              <a:spLocks noChangeArrowheads="1"/>
            </p:cNvSpPr>
            <p:nvPr/>
          </p:nvSpPr>
          <p:spPr bwMode="auto">
            <a:xfrm>
              <a:off x="4465" y="3503"/>
              <a:ext cx="206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ja-JP" altLang="en-US" sz="2000" b="0"/>
                <a:t>2</a:t>
              </a:r>
            </a:p>
          </p:txBody>
        </p:sp>
        <p:sp>
          <p:nvSpPr>
            <p:cNvPr id="31776" name="Text Box 36"/>
            <p:cNvSpPr txBox="1">
              <a:spLocks noChangeArrowheads="1"/>
            </p:cNvSpPr>
            <p:nvPr/>
          </p:nvSpPr>
          <p:spPr bwMode="auto">
            <a:xfrm>
              <a:off x="4849" y="3493"/>
              <a:ext cx="205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ja-JP" altLang="en-US" sz="2000" b="0"/>
                <a:t>3</a:t>
              </a:r>
            </a:p>
          </p:txBody>
        </p:sp>
        <p:sp>
          <p:nvSpPr>
            <p:cNvPr id="31777" name="Text Box 37"/>
            <p:cNvSpPr txBox="1">
              <a:spLocks noChangeArrowheads="1"/>
            </p:cNvSpPr>
            <p:nvPr/>
          </p:nvSpPr>
          <p:spPr bwMode="auto">
            <a:xfrm>
              <a:off x="5233" y="3493"/>
              <a:ext cx="220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ja-JP" altLang="en-US" sz="2000" b="0"/>
                <a:t>4</a:t>
              </a:r>
            </a:p>
          </p:txBody>
        </p:sp>
        <p:sp>
          <p:nvSpPr>
            <p:cNvPr id="31778" name="Text Box 38"/>
            <p:cNvSpPr txBox="1">
              <a:spLocks noChangeArrowheads="1"/>
            </p:cNvSpPr>
            <p:nvPr/>
          </p:nvSpPr>
          <p:spPr bwMode="auto">
            <a:xfrm>
              <a:off x="5192" y="3024"/>
              <a:ext cx="332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3,4</a:t>
              </a:r>
            </a:p>
          </p:txBody>
        </p:sp>
        <p:sp>
          <p:nvSpPr>
            <p:cNvPr id="31779" name="Text Box 39"/>
            <p:cNvSpPr txBox="1">
              <a:spLocks noChangeArrowheads="1"/>
            </p:cNvSpPr>
            <p:nvPr/>
          </p:nvSpPr>
          <p:spPr bwMode="auto">
            <a:xfrm>
              <a:off x="4813" y="3024"/>
              <a:ext cx="331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2,4</a:t>
              </a:r>
            </a:p>
          </p:txBody>
        </p:sp>
        <p:sp>
          <p:nvSpPr>
            <p:cNvPr id="31780" name="Text Box 40"/>
            <p:cNvSpPr txBox="1">
              <a:spLocks noChangeArrowheads="1"/>
            </p:cNvSpPr>
            <p:nvPr/>
          </p:nvSpPr>
          <p:spPr bwMode="auto">
            <a:xfrm>
              <a:off x="4045" y="3024"/>
              <a:ext cx="332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1,4</a:t>
              </a:r>
            </a:p>
          </p:txBody>
        </p:sp>
        <p:sp>
          <p:nvSpPr>
            <p:cNvPr id="31781" name="Text Box 41"/>
            <p:cNvSpPr txBox="1">
              <a:spLocks noChangeArrowheads="1"/>
            </p:cNvSpPr>
            <p:nvPr/>
          </p:nvSpPr>
          <p:spPr bwMode="auto">
            <a:xfrm>
              <a:off x="4428" y="3024"/>
              <a:ext cx="332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2,3</a:t>
              </a:r>
            </a:p>
          </p:txBody>
        </p:sp>
        <p:sp>
          <p:nvSpPr>
            <p:cNvPr id="31782" name="Text Box 42"/>
            <p:cNvSpPr txBox="1">
              <a:spLocks noChangeArrowheads="1"/>
            </p:cNvSpPr>
            <p:nvPr/>
          </p:nvSpPr>
          <p:spPr bwMode="auto">
            <a:xfrm>
              <a:off x="3826" y="2160"/>
              <a:ext cx="641" cy="327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1,2,3,4</a:t>
              </a:r>
            </a:p>
          </p:txBody>
        </p:sp>
        <p:sp>
          <p:nvSpPr>
            <p:cNvPr id="533547" name="Line 43"/>
            <p:cNvSpPr>
              <a:spLocks noChangeShapeType="1"/>
            </p:cNvSpPr>
            <p:nvPr/>
          </p:nvSpPr>
          <p:spPr bwMode="auto">
            <a:xfrm flipH="1" flipV="1">
              <a:off x="3972" y="3649"/>
              <a:ext cx="769" cy="38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3548" name="Line 44"/>
            <p:cNvSpPr>
              <a:spLocks noChangeShapeType="1"/>
            </p:cNvSpPr>
            <p:nvPr/>
          </p:nvSpPr>
          <p:spPr bwMode="auto">
            <a:xfrm flipH="1" flipV="1">
              <a:off x="3492" y="3216"/>
              <a:ext cx="480" cy="38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3549" name="Line 45"/>
            <p:cNvSpPr>
              <a:spLocks noChangeShapeType="1"/>
            </p:cNvSpPr>
            <p:nvPr/>
          </p:nvSpPr>
          <p:spPr bwMode="auto">
            <a:xfrm flipH="1" flipV="1">
              <a:off x="3395" y="2736"/>
              <a:ext cx="49" cy="43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3550" name="Line 46"/>
            <p:cNvSpPr>
              <a:spLocks noChangeShapeType="1"/>
            </p:cNvSpPr>
            <p:nvPr/>
          </p:nvSpPr>
          <p:spPr bwMode="auto">
            <a:xfrm flipV="1">
              <a:off x="3395" y="2304"/>
              <a:ext cx="72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31787" name="Group 47"/>
            <p:cNvGrpSpPr>
              <a:grpSpLocks/>
            </p:cNvGrpSpPr>
            <p:nvPr/>
          </p:nvGrpSpPr>
          <p:grpSpPr bwMode="auto">
            <a:xfrm rot="3134514">
              <a:off x="3588" y="2304"/>
              <a:ext cx="336" cy="336"/>
              <a:chOff x="4560" y="3744"/>
              <a:chExt cx="336" cy="336"/>
            </a:xfrm>
          </p:grpSpPr>
          <p:sp>
            <p:nvSpPr>
              <p:cNvPr id="533552" name="Line 48"/>
              <p:cNvSpPr>
                <a:spLocks noChangeShapeType="1"/>
              </p:cNvSpPr>
              <p:nvPr/>
            </p:nvSpPr>
            <p:spPr bwMode="auto">
              <a:xfrm flipH="1">
                <a:off x="4560" y="3744"/>
                <a:ext cx="336" cy="336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33553" name="Line 49"/>
              <p:cNvSpPr>
                <a:spLocks noChangeShapeType="1"/>
              </p:cNvSpPr>
              <p:nvPr/>
            </p:nvSpPr>
            <p:spPr bwMode="auto">
              <a:xfrm>
                <a:off x="4560" y="3744"/>
                <a:ext cx="336" cy="336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533554" name="Line 50"/>
            <p:cNvSpPr>
              <a:spLocks noChangeShapeType="1"/>
            </p:cNvSpPr>
            <p:nvPr/>
          </p:nvSpPr>
          <p:spPr bwMode="auto">
            <a:xfrm>
              <a:off x="3348" y="2783"/>
              <a:ext cx="48" cy="38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3555" name="Line 51"/>
            <p:cNvSpPr>
              <a:spLocks noChangeShapeType="1"/>
            </p:cNvSpPr>
            <p:nvPr/>
          </p:nvSpPr>
          <p:spPr bwMode="auto">
            <a:xfrm flipV="1">
              <a:off x="3492" y="2736"/>
              <a:ext cx="432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533557" name="AutoShape 53"/>
          <p:cNvSpPr>
            <a:spLocks noChangeArrowheads="1"/>
          </p:cNvSpPr>
          <p:nvPr/>
        </p:nvSpPr>
        <p:spPr bwMode="auto">
          <a:xfrm>
            <a:off x="4572000" y="3356992"/>
            <a:ext cx="1223963" cy="441325"/>
          </a:xfrm>
          <a:prstGeom prst="wedgeRectCallout">
            <a:avLst>
              <a:gd name="adj1" fmla="val -64009"/>
              <a:gd name="adj2" fmla="val 15144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0" rIns="90000" bIns="46800"/>
          <a:lstStyle/>
          <a:p>
            <a:pPr>
              <a:defRPr/>
            </a:pPr>
            <a:r>
              <a:rPr lang="en-US" altLang="ja-JP" dirty="0">
                <a:solidFill>
                  <a:schemeClr val="accent2"/>
                </a:solidFill>
              </a:rPr>
              <a:t>O(|</a:t>
            </a:r>
            <a:r>
              <a:rPr lang="en-US" altLang="ja-JP" i="1" dirty="0">
                <a:solidFill>
                  <a:schemeClr val="accent2"/>
                </a:solidFill>
              </a:rPr>
              <a:t>D</a:t>
            </a:r>
            <a:r>
              <a:rPr lang="en-US" altLang="ja-JP" dirty="0">
                <a:solidFill>
                  <a:schemeClr val="accent2"/>
                </a:solidFill>
              </a:rPr>
              <a:t>|)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56" grpId="0" animBg="1"/>
      <p:bldP spid="5335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Shorten “Time for One Solution”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6863" y="1054100"/>
            <a:ext cx="8091487" cy="4607148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dirty="0" smtClean="0"/>
              <a:t>Time per solution is polynomial, but too long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Each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en-US" altLang="ja-JP" sz="2400" b="1" i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needs to compute its frequency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</a:t>
            </a:r>
            <a:r>
              <a:rPr lang="en-US" altLang="ja-JP" sz="2400" dirty="0" smtClean="0"/>
              <a:t>Simply, check each transaction includes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 </a:t>
            </a:r>
            <a:r>
              <a:rPr lang="en-US" altLang="ja-JP" sz="2400" dirty="0" smtClean="0"/>
              <a:t>or not</a:t>
            </a: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     </a:t>
            </a:r>
            <a:r>
              <a:rPr lang="en-US" altLang="ja-JP" sz="2400" b="1" dirty="0" smtClean="0"/>
              <a:t>worst case</a:t>
            </a:r>
            <a:r>
              <a:rPr lang="en-US" altLang="ja-JP" sz="2400" dirty="0" smtClean="0"/>
              <a:t>: linear time in the database size</a:t>
            </a:r>
          </a:p>
          <a:p>
            <a:pPr algn="l" eaLnBrk="1" hangingPunct="1">
              <a:defRPr/>
            </a:pPr>
            <a:r>
              <a:rPr lang="ja-JP" altLang="en-US" sz="2400" dirty="0" smtClean="0"/>
              <a:t>　　　     </a:t>
            </a:r>
            <a:r>
              <a:rPr lang="en-US" altLang="ja-JP" sz="2400" b="1" dirty="0" smtClean="0"/>
              <a:t>average</a:t>
            </a:r>
            <a:r>
              <a:rPr lang="en-US" altLang="ja-JP" sz="2400" dirty="0" smtClean="0"/>
              <a:t>: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max{ </a:t>
            </a:r>
            <a:r>
              <a:rPr lang="en-US" altLang="ja-JP" sz="2400" dirty="0" smtClean="0"/>
              <a:t>#transactions,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frq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(P)×|P| }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 </a:t>
            </a:r>
            <a:r>
              <a:rPr lang="en-US" altLang="ja-JP" sz="2400" dirty="0" smtClean="0"/>
              <a:t>Constructing efficient index, such as binary tree, </a:t>
            </a:r>
          </a:p>
          <a:p>
            <a:pPr algn="l" eaLnBrk="1" hangingPunct="1">
              <a:defRPr/>
            </a:pPr>
            <a:r>
              <a:rPr lang="ja-JP" altLang="en-US" sz="2400" dirty="0" smtClean="0"/>
              <a:t>      </a:t>
            </a:r>
            <a:r>
              <a:rPr lang="en-US" altLang="ja-JP" sz="2400" dirty="0" smtClean="0"/>
              <a:t>is very difficult, for inclusion relation</a:t>
            </a:r>
            <a:endParaRPr lang="ja-JP" altLang="en-US" sz="2400" dirty="0" smtClean="0"/>
          </a:p>
        </p:txBody>
      </p:sp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395536" y="6165850"/>
            <a:ext cx="6264622" cy="463846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Algorithm for fast computation is needed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34576" name="Text Box 48"/>
          <p:cNvSpPr txBox="1">
            <a:spLocks noChangeArrowheads="1"/>
          </p:cNvSpPr>
          <p:nvPr/>
        </p:nvSpPr>
        <p:spPr bwMode="auto">
          <a:xfrm>
            <a:off x="7451725" y="4365625"/>
            <a:ext cx="14763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1,2,5,6,7,9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2,3,4,5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1,2,7,8,9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2" grpId="0" animBg="1"/>
      <p:bldP spid="5345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785225" cy="482441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i="1" dirty="0" smtClean="0">
                <a:solidFill>
                  <a:schemeClr val="accent2"/>
                </a:solidFill>
              </a:rPr>
              <a:t>D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0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={</a:t>
            </a:r>
            <a:r>
              <a:rPr lang="en-US" altLang="ja-JP" sz="2400" b="1" dirty="0" smtClean="0">
                <a:solidFill>
                  <a:schemeClr val="accent2"/>
                </a:solidFill>
                <a:latin typeface="+mn-ea"/>
              </a:rPr>
              <a:t>φ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}, k := 1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/>
              <a:t>while </a:t>
            </a:r>
            <a:r>
              <a:rPr lang="en-US" altLang="ja-JP" sz="2400" b="1" i="1" dirty="0" smtClean="0">
                <a:solidFill>
                  <a:schemeClr val="accent2"/>
                </a:solidFill>
              </a:rPr>
              <a:t>D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k-1</a:t>
            </a:r>
            <a:r>
              <a:rPr lang="en-US" altLang="ja-JP" sz="2400" dirty="0" smtClean="0"/>
              <a:t> </a:t>
            </a:r>
            <a:r>
              <a:rPr lang="ja-JP" altLang="en-US" sz="2400" b="1" dirty="0" smtClean="0">
                <a:solidFill>
                  <a:schemeClr val="accent2"/>
                </a:solidFill>
                <a:latin typeface="+mn-ea"/>
              </a:rPr>
              <a:t>≠</a:t>
            </a:r>
            <a:r>
              <a:rPr lang="en-US" altLang="ja-JP" sz="2400" b="1" dirty="0" smtClean="0">
                <a:solidFill>
                  <a:schemeClr val="accent2"/>
                </a:solidFill>
                <a:latin typeface="+mn-ea"/>
              </a:rPr>
              <a:t>φ</a:t>
            </a:r>
            <a:endParaRPr lang="ja-JP" altLang="en-US" sz="2400" b="1" dirty="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/>
              <a:t>   for each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∈ </a:t>
            </a:r>
            <a:r>
              <a:rPr lang="en-US" altLang="ja-JP" sz="2400" b="1" i="1" dirty="0" smtClean="0">
                <a:solidFill>
                  <a:schemeClr val="accent2"/>
                </a:solidFill>
              </a:rPr>
              <a:t>D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k-1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endParaRPr lang="ja-JP" altLang="en-US" sz="2400" b="1" dirty="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/>
              <a:t>       for each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/>
              <a:t>           if 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 </a:t>
            </a:r>
            <a:r>
              <a:rPr lang="en-US" altLang="ja-JP" sz="2400" dirty="0" smtClean="0"/>
              <a:t>is frequent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/>
              <a:t>then </a:t>
            </a:r>
            <a:r>
              <a:rPr lang="en-US" altLang="ja-JP" sz="2400" dirty="0" smtClean="0"/>
              <a:t>insert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 </a:t>
            </a:r>
            <a:r>
              <a:rPr lang="en-US" altLang="ja-JP" sz="2400" dirty="0" smtClean="0"/>
              <a:t>to</a:t>
            </a:r>
            <a:r>
              <a:rPr lang="ja-JP" altLang="en-US" sz="2400" dirty="0" smtClean="0"/>
              <a:t> </a:t>
            </a:r>
            <a:r>
              <a:rPr lang="en-US" altLang="ja-JP" sz="2400" b="1" i="1" dirty="0" err="1" smtClean="0">
                <a:solidFill>
                  <a:schemeClr val="accent2"/>
                </a:solidFill>
              </a:rPr>
              <a:t>D</a:t>
            </a:r>
            <a:r>
              <a:rPr lang="en-US" altLang="ja-JP" sz="2400" b="1" baseline="-25000" dirty="0" err="1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 </a:t>
            </a:r>
            <a:endParaRPr lang="en-US" altLang="ja-JP" sz="2400" b="1" dirty="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Before computing frequency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en-US" altLang="ja-JP" sz="2400" dirty="0" smtClean="0"/>
              <a:t>,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/>
              <a:t>    check whether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＼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f </a:t>
            </a:r>
            <a:r>
              <a:rPr lang="en-US" altLang="ja-JP" sz="2400" dirty="0" smtClean="0"/>
              <a:t>is in </a:t>
            </a:r>
            <a:r>
              <a:rPr lang="en-US" altLang="ja-JP" sz="2400" b="1" i="1" dirty="0" err="1" smtClean="0">
                <a:solidFill>
                  <a:schemeClr val="accent2"/>
                </a:solidFill>
              </a:rPr>
              <a:t>D</a:t>
            </a:r>
            <a:r>
              <a:rPr lang="en-US" altLang="ja-JP" sz="2400" b="1" baseline="-25000" dirty="0" err="1" smtClean="0">
                <a:solidFill>
                  <a:schemeClr val="accent2"/>
                </a:solidFill>
              </a:rPr>
              <a:t>k</a:t>
            </a:r>
            <a:endParaRPr lang="en-US" altLang="ja-JP" sz="2400" b="1" baseline="-25000" dirty="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baseline="-25000" dirty="0" smtClean="0">
                <a:solidFill>
                  <a:schemeClr val="accent2"/>
                </a:solidFill>
              </a:rPr>
              <a:t>      </a:t>
            </a:r>
            <a:r>
              <a:rPr lang="en-US" altLang="ja-JP" sz="2400" dirty="0" smtClean="0"/>
              <a:t>or not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all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f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∈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If some are not,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en-US" altLang="ja-JP" sz="2400" dirty="0" smtClean="0"/>
              <a:t> is not frequent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</p:txBody>
      </p:sp>
      <p:sp>
        <p:nvSpPr>
          <p:cNvPr id="33795" name="Freeform 7"/>
          <p:cNvSpPr>
            <a:spLocks/>
          </p:cNvSpPr>
          <p:nvPr/>
        </p:nvSpPr>
        <p:spPr bwMode="auto">
          <a:xfrm>
            <a:off x="5089971" y="3621807"/>
            <a:ext cx="3932238" cy="2903537"/>
          </a:xfrm>
          <a:custGeom>
            <a:avLst/>
            <a:gdLst>
              <a:gd name="T0" fmla="*/ 252 w 2477"/>
              <a:gd name="T1" fmla="*/ 40 h 1829"/>
              <a:gd name="T2" fmla="*/ 828 w 2477"/>
              <a:gd name="T3" fmla="*/ 40 h 1829"/>
              <a:gd name="T4" fmla="*/ 1068 w 2477"/>
              <a:gd name="T5" fmla="*/ 136 h 1829"/>
              <a:gd name="T6" fmla="*/ 1065 w 2477"/>
              <a:gd name="T7" fmla="*/ 357 h 1829"/>
              <a:gd name="T8" fmla="*/ 1221 w 2477"/>
              <a:gd name="T9" fmla="*/ 534 h 1829"/>
              <a:gd name="T10" fmla="*/ 1729 w 2477"/>
              <a:gd name="T11" fmla="*/ 544 h 1829"/>
              <a:gd name="T12" fmla="*/ 2094 w 2477"/>
              <a:gd name="T13" fmla="*/ 573 h 1829"/>
              <a:gd name="T14" fmla="*/ 2123 w 2477"/>
              <a:gd name="T15" fmla="*/ 909 h 1829"/>
              <a:gd name="T16" fmla="*/ 2423 w 2477"/>
              <a:gd name="T17" fmla="*/ 985 h 1829"/>
              <a:gd name="T18" fmla="*/ 2363 w 2477"/>
              <a:gd name="T19" fmla="*/ 1415 h 1829"/>
              <a:gd name="T20" fmla="*/ 1740 w 2477"/>
              <a:gd name="T21" fmla="*/ 1816 h 1829"/>
              <a:gd name="T22" fmla="*/ 732 w 2477"/>
              <a:gd name="T23" fmla="*/ 1336 h 1829"/>
              <a:gd name="T24" fmla="*/ 154 w 2477"/>
              <a:gd name="T25" fmla="*/ 847 h 1829"/>
              <a:gd name="T26" fmla="*/ 16 w 2477"/>
              <a:gd name="T27" fmla="*/ 151 h 1829"/>
              <a:gd name="T28" fmla="*/ 252 w 2477"/>
              <a:gd name="T29" fmla="*/ 40 h 18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77"/>
              <a:gd name="T46" fmla="*/ 0 h 1829"/>
              <a:gd name="T47" fmla="*/ 2477 w 2477"/>
              <a:gd name="T48" fmla="*/ 1829 h 18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77" h="1829">
                <a:moveTo>
                  <a:pt x="252" y="40"/>
                </a:moveTo>
                <a:cubicBezTo>
                  <a:pt x="396" y="0"/>
                  <a:pt x="692" y="24"/>
                  <a:pt x="828" y="40"/>
                </a:cubicBezTo>
                <a:cubicBezTo>
                  <a:pt x="964" y="56"/>
                  <a:pt x="1029" y="83"/>
                  <a:pt x="1068" y="136"/>
                </a:cubicBezTo>
                <a:cubicBezTo>
                  <a:pt x="1107" y="189"/>
                  <a:pt x="1040" y="291"/>
                  <a:pt x="1065" y="357"/>
                </a:cubicBezTo>
                <a:cubicBezTo>
                  <a:pt x="1090" y="423"/>
                  <a:pt x="1110" y="503"/>
                  <a:pt x="1221" y="534"/>
                </a:cubicBezTo>
                <a:cubicBezTo>
                  <a:pt x="1332" y="565"/>
                  <a:pt x="1583" y="538"/>
                  <a:pt x="1729" y="544"/>
                </a:cubicBezTo>
                <a:cubicBezTo>
                  <a:pt x="1875" y="550"/>
                  <a:pt x="2028" y="512"/>
                  <a:pt x="2094" y="573"/>
                </a:cubicBezTo>
                <a:cubicBezTo>
                  <a:pt x="2160" y="634"/>
                  <a:pt x="2068" y="840"/>
                  <a:pt x="2123" y="909"/>
                </a:cubicBezTo>
                <a:cubicBezTo>
                  <a:pt x="2178" y="978"/>
                  <a:pt x="2383" y="901"/>
                  <a:pt x="2423" y="985"/>
                </a:cubicBezTo>
                <a:cubicBezTo>
                  <a:pt x="2463" y="1069"/>
                  <a:pt x="2477" y="1276"/>
                  <a:pt x="2363" y="1415"/>
                </a:cubicBezTo>
                <a:cubicBezTo>
                  <a:pt x="2249" y="1554"/>
                  <a:pt x="2012" y="1829"/>
                  <a:pt x="1740" y="1816"/>
                </a:cubicBezTo>
                <a:cubicBezTo>
                  <a:pt x="1468" y="1803"/>
                  <a:pt x="996" y="1497"/>
                  <a:pt x="732" y="1336"/>
                </a:cubicBezTo>
                <a:cubicBezTo>
                  <a:pt x="468" y="1175"/>
                  <a:pt x="273" y="1044"/>
                  <a:pt x="154" y="847"/>
                </a:cubicBezTo>
                <a:cubicBezTo>
                  <a:pt x="35" y="650"/>
                  <a:pt x="0" y="285"/>
                  <a:pt x="16" y="151"/>
                </a:cubicBezTo>
                <a:cubicBezTo>
                  <a:pt x="32" y="17"/>
                  <a:pt x="203" y="63"/>
                  <a:pt x="252" y="40"/>
                </a:cubicBezTo>
                <a:close/>
              </a:path>
            </a:pathLst>
          </a:custGeom>
          <a:solidFill>
            <a:srgbClr val="00FF00">
              <a:alpha val="50195"/>
            </a:srgbClr>
          </a:solidFill>
          <a:ln w="25400" cap="flat" cmpd="sng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57131" name="AutoShape 75"/>
          <p:cNvSpPr>
            <a:spLocks noChangeArrowheads="1"/>
          </p:cNvSpPr>
          <p:nvPr/>
        </p:nvSpPr>
        <p:spPr bwMode="auto">
          <a:xfrm>
            <a:off x="7021959" y="5926857"/>
            <a:ext cx="1511300" cy="5746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FF66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57132" name="AutoShape 76"/>
          <p:cNvSpPr>
            <a:spLocks noChangeArrowheads="1"/>
          </p:cNvSpPr>
          <p:nvPr/>
        </p:nvSpPr>
        <p:spPr bwMode="auto">
          <a:xfrm>
            <a:off x="6085334" y="5279157"/>
            <a:ext cx="2951162" cy="5746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FF66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57133" name="AutoShape 77"/>
          <p:cNvSpPr>
            <a:spLocks noChangeArrowheads="1"/>
          </p:cNvSpPr>
          <p:nvPr/>
        </p:nvSpPr>
        <p:spPr bwMode="auto">
          <a:xfrm>
            <a:off x="5293171" y="4560019"/>
            <a:ext cx="3167063" cy="5746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FF66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57134" name="AutoShape 78"/>
          <p:cNvSpPr>
            <a:spLocks noChangeArrowheads="1"/>
          </p:cNvSpPr>
          <p:nvPr/>
        </p:nvSpPr>
        <p:spPr bwMode="auto">
          <a:xfrm>
            <a:off x="5077271" y="3840882"/>
            <a:ext cx="1800225" cy="5746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9050" algn="ctr">
            <a:solidFill>
              <a:srgbClr val="FF66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(a) Breadth-first Search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3801" name="Line 5"/>
          <p:cNvSpPr>
            <a:spLocks noChangeShapeType="1"/>
          </p:cNvSpPr>
          <p:nvPr/>
        </p:nvSpPr>
        <p:spPr bwMode="auto">
          <a:xfrm>
            <a:off x="6526659" y="5679207"/>
            <a:ext cx="1371600" cy="592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02" name="Line 6"/>
          <p:cNvSpPr>
            <a:spLocks noChangeShapeType="1"/>
          </p:cNvSpPr>
          <p:nvPr/>
        </p:nvSpPr>
        <p:spPr bwMode="auto">
          <a:xfrm>
            <a:off x="6298059" y="4917207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03" name="Line 8"/>
          <p:cNvSpPr>
            <a:spLocks noChangeShapeType="1"/>
          </p:cNvSpPr>
          <p:nvPr/>
        </p:nvSpPr>
        <p:spPr bwMode="auto">
          <a:xfrm flipH="1">
            <a:off x="5518596" y="3566244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04" name="Line 9"/>
          <p:cNvSpPr>
            <a:spLocks noChangeShapeType="1"/>
          </p:cNvSpPr>
          <p:nvPr/>
        </p:nvSpPr>
        <p:spPr bwMode="auto">
          <a:xfrm>
            <a:off x="5670996" y="5014044"/>
            <a:ext cx="838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05" name="Line 10"/>
          <p:cNvSpPr>
            <a:spLocks noChangeShapeType="1"/>
          </p:cNvSpPr>
          <p:nvPr/>
        </p:nvSpPr>
        <p:spPr bwMode="auto">
          <a:xfrm flipV="1">
            <a:off x="7880796" y="5682382"/>
            <a:ext cx="914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06" name="Line 11"/>
          <p:cNvSpPr>
            <a:spLocks noChangeShapeType="1"/>
          </p:cNvSpPr>
          <p:nvPr/>
        </p:nvSpPr>
        <p:spPr bwMode="auto">
          <a:xfrm flipV="1">
            <a:off x="7880796" y="5758582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07" name="Line 12"/>
          <p:cNvSpPr>
            <a:spLocks noChangeShapeType="1"/>
          </p:cNvSpPr>
          <p:nvPr/>
        </p:nvSpPr>
        <p:spPr bwMode="auto">
          <a:xfrm>
            <a:off x="7499796" y="5758582"/>
            <a:ext cx="381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08" name="Line 13"/>
          <p:cNvSpPr>
            <a:spLocks noChangeShapeType="1"/>
          </p:cNvSpPr>
          <p:nvPr/>
        </p:nvSpPr>
        <p:spPr bwMode="auto">
          <a:xfrm flipH="1">
            <a:off x="6509196" y="4937844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09" name="Text Box 14"/>
          <p:cNvSpPr txBox="1">
            <a:spLocks noChangeArrowheads="1"/>
          </p:cNvSpPr>
          <p:nvPr/>
        </p:nvSpPr>
        <p:spPr bwMode="auto">
          <a:xfrm>
            <a:off x="7698234" y="6045919"/>
            <a:ext cx="3460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en-US" altLang="ja-JP" sz="2000" b="0"/>
              <a:t>φ</a:t>
            </a:r>
          </a:p>
        </p:txBody>
      </p:sp>
      <p:sp>
        <p:nvSpPr>
          <p:cNvPr id="33810" name="Line 15"/>
          <p:cNvSpPr>
            <a:spLocks noChangeShapeType="1"/>
          </p:cNvSpPr>
          <p:nvPr/>
        </p:nvSpPr>
        <p:spPr bwMode="auto">
          <a:xfrm flipH="1">
            <a:off x="8185596" y="4996582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11" name="Line 16"/>
          <p:cNvSpPr>
            <a:spLocks noChangeShapeType="1"/>
          </p:cNvSpPr>
          <p:nvPr/>
        </p:nvSpPr>
        <p:spPr bwMode="auto">
          <a:xfrm flipH="1">
            <a:off x="7499796" y="4996582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12" name="Line 17"/>
          <p:cNvSpPr>
            <a:spLocks noChangeShapeType="1"/>
          </p:cNvSpPr>
          <p:nvPr/>
        </p:nvSpPr>
        <p:spPr bwMode="auto">
          <a:xfrm flipH="1">
            <a:off x="7499796" y="4861644"/>
            <a:ext cx="76200" cy="515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13" name="Line 18"/>
          <p:cNvSpPr>
            <a:spLocks noChangeShapeType="1"/>
          </p:cNvSpPr>
          <p:nvPr/>
        </p:nvSpPr>
        <p:spPr bwMode="auto">
          <a:xfrm>
            <a:off x="5518596" y="4252044"/>
            <a:ext cx="152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14" name="Line 19"/>
          <p:cNvSpPr>
            <a:spLocks noChangeShapeType="1"/>
          </p:cNvSpPr>
          <p:nvPr/>
        </p:nvSpPr>
        <p:spPr bwMode="auto">
          <a:xfrm flipH="1">
            <a:off x="5670996" y="4252044"/>
            <a:ext cx="838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15" name="Line 20"/>
          <p:cNvSpPr>
            <a:spLocks noChangeShapeType="1"/>
          </p:cNvSpPr>
          <p:nvPr/>
        </p:nvSpPr>
        <p:spPr bwMode="auto">
          <a:xfrm flipH="1">
            <a:off x="6432996" y="4252044"/>
            <a:ext cx="914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16" name="Line 21"/>
          <p:cNvSpPr>
            <a:spLocks noChangeShapeType="1"/>
          </p:cNvSpPr>
          <p:nvPr/>
        </p:nvSpPr>
        <p:spPr bwMode="auto">
          <a:xfrm flipH="1">
            <a:off x="7499796" y="4328244"/>
            <a:ext cx="609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17" name="Line 22"/>
          <p:cNvSpPr>
            <a:spLocks noChangeShapeType="1"/>
          </p:cNvSpPr>
          <p:nvPr/>
        </p:nvSpPr>
        <p:spPr bwMode="auto">
          <a:xfrm flipV="1">
            <a:off x="8761859" y="4988644"/>
            <a:ext cx="1587" cy="433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18" name="Line 23"/>
          <p:cNvSpPr>
            <a:spLocks noChangeShapeType="1"/>
          </p:cNvSpPr>
          <p:nvPr/>
        </p:nvSpPr>
        <p:spPr bwMode="auto">
          <a:xfrm flipH="1" flipV="1">
            <a:off x="8258621" y="4988644"/>
            <a:ext cx="503238" cy="433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19" name="Line 24"/>
          <p:cNvSpPr>
            <a:spLocks noChangeShapeType="1"/>
          </p:cNvSpPr>
          <p:nvPr/>
        </p:nvSpPr>
        <p:spPr bwMode="auto">
          <a:xfrm flipH="1" flipV="1">
            <a:off x="6817171" y="4988644"/>
            <a:ext cx="2089150" cy="433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20" name="Line 25"/>
          <p:cNvSpPr>
            <a:spLocks noChangeShapeType="1"/>
          </p:cNvSpPr>
          <p:nvPr/>
        </p:nvSpPr>
        <p:spPr bwMode="auto">
          <a:xfrm flipH="1" flipV="1">
            <a:off x="5593209" y="4988644"/>
            <a:ext cx="1944687" cy="433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21" name="Line 26"/>
          <p:cNvSpPr>
            <a:spLocks noChangeShapeType="1"/>
          </p:cNvSpPr>
          <p:nvPr/>
        </p:nvSpPr>
        <p:spPr bwMode="auto">
          <a:xfrm flipH="1" flipV="1">
            <a:off x="6242496" y="5004519"/>
            <a:ext cx="1990725" cy="401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22" name="Line 27"/>
          <p:cNvSpPr>
            <a:spLocks noChangeShapeType="1"/>
          </p:cNvSpPr>
          <p:nvPr/>
        </p:nvSpPr>
        <p:spPr bwMode="auto">
          <a:xfrm flipH="1" flipV="1">
            <a:off x="7537896" y="4988644"/>
            <a:ext cx="576263" cy="401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23" name="Line 28"/>
          <p:cNvSpPr>
            <a:spLocks noChangeShapeType="1"/>
          </p:cNvSpPr>
          <p:nvPr/>
        </p:nvSpPr>
        <p:spPr bwMode="auto">
          <a:xfrm>
            <a:off x="5450334" y="4269507"/>
            <a:ext cx="863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24" name="Line 29"/>
          <p:cNvSpPr>
            <a:spLocks noChangeShapeType="1"/>
          </p:cNvSpPr>
          <p:nvPr/>
        </p:nvSpPr>
        <p:spPr bwMode="auto">
          <a:xfrm>
            <a:off x="5521771" y="4340944"/>
            <a:ext cx="2087563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25" name="Line 30"/>
          <p:cNvSpPr>
            <a:spLocks noChangeShapeType="1"/>
          </p:cNvSpPr>
          <p:nvPr/>
        </p:nvSpPr>
        <p:spPr bwMode="auto">
          <a:xfrm>
            <a:off x="6313934" y="4340944"/>
            <a:ext cx="187166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26" name="Line 31"/>
          <p:cNvSpPr>
            <a:spLocks noChangeShapeType="1"/>
          </p:cNvSpPr>
          <p:nvPr/>
        </p:nvSpPr>
        <p:spPr bwMode="auto">
          <a:xfrm>
            <a:off x="7393434" y="4340944"/>
            <a:ext cx="1368425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27" name="Line 32"/>
          <p:cNvSpPr>
            <a:spLocks noChangeShapeType="1"/>
          </p:cNvSpPr>
          <p:nvPr/>
        </p:nvSpPr>
        <p:spPr bwMode="auto">
          <a:xfrm>
            <a:off x="8185596" y="4340944"/>
            <a:ext cx="576263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28" name="Line 33"/>
          <p:cNvSpPr>
            <a:spLocks noChangeShapeType="1"/>
          </p:cNvSpPr>
          <p:nvPr/>
        </p:nvSpPr>
        <p:spPr bwMode="auto">
          <a:xfrm flipH="1">
            <a:off x="6961634" y="4340944"/>
            <a:ext cx="288925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29" name="Line 34"/>
          <p:cNvSpPr>
            <a:spLocks noChangeShapeType="1"/>
          </p:cNvSpPr>
          <p:nvPr/>
        </p:nvSpPr>
        <p:spPr bwMode="auto">
          <a:xfrm>
            <a:off x="6385371" y="4340944"/>
            <a:ext cx="576263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30" name="Line 35"/>
          <p:cNvSpPr>
            <a:spLocks noChangeShapeType="1"/>
          </p:cNvSpPr>
          <p:nvPr/>
        </p:nvSpPr>
        <p:spPr bwMode="auto">
          <a:xfrm flipH="1">
            <a:off x="6242496" y="3548782"/>
            <a:ext cx="646113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31" name="Line 36"/>
          <p:cNvSpPr>
            <a:spLocks noChangeShapeType="1"/>
          </p:cNvSpPr>
          <p:nvPr/>
        </p:nvSpPr>
        <p:spPr bwMode="auto">
          <a:xfrm>
            <a:off x="6888609" y="3531319"/>
            <a:ext cx="433387" cy="522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32" name="Line 37"/>
          <p:cNvSpPr>
            <a:spLocks noChangeShapeType="1"/>
          </p:cNvSpPr>
          <p:nvPr/>
        </p:nvSpPr>
        <p:spPr bwMode="auto">
          <a:xfrm>
            <a:off x="6817171" y="3513857"/>
            <a:ext cx="1512888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endParaRPr lang="ja-JP" altLang="en-US"/>
          </a:p>
        </p:txBody>
      </p:sp>
      <p:sp>
        <p:nvSpPr>
          <p:cNvPr id="33833" name="Text Box 38"/>
          <p:cNvSpPr txBox="1">
            <a:spLocks noChangeArrowheads="1"/>
          </p:cNvSpPr>
          <p:nvPr/>
        </p:nvSpPr>
        <p:spPr bwMode="auto">
          <a:xfrm>
            <a:off x="6099621" y="4633044"/>
            <a:ext cx="4095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1,3</a:t>
            </a:r>
          </a:p>
        </p:txBody>
      </p:sp>
      <p:sp>
        <p:nvSpPr>
          <p:cNvPr id="33834" name="Text Box 39"/>
          <p:cNvSpPr txBox="1">
            <a:spLocks noChangeArrowheads="1"/>
          </p:cNvSpPr>
          <p:nvPr/>
        </p:nvSpPr>
        <p:spPr bwMode="auto">
          <a:xfrm>
            <a:off x="5490021" y="4650507"/>
            <a:ext cx="4095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1,2</a:t>
            </a:r>
          </a:p>
        </p:txBody>
      </p:sp>
      <p:sp>
        <p:nvSpPr>
          <p:cNvPr id="33835" name="Text Box 40"/>
          <p:cNvSpPr txBox="1">
            <a:spLocks noChangeArrowheads="1"/>
          </p:cNvSpPr>
          <p:nvPr/>
        </p:nvSpPr>
        <p:spPr bwMode="auto">
          <a:xfrm>
            <a:off x="5289996" y="3947244"/>
            <a:ext cx="6000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1,2,3</a:t>
            </a:r>
          </a:p>
        </p:txBody>
      </p:sp>
      <p:sp>
        <p:nvSpPr>
          <p:cNvPr id="33836" name="Text Box 41"/>
          <p:cNvSpPr txBox="1">
            <a:spLocks noChangeArrowheads="1"/>
          </p:cNvSpPr>
          <p:nvPr/>
        </p:nvSpPr>
        <p:spPr bwMode="auto">
          <a:xfrm>
            <a:off x="6051996" y="3947244"/>
            <a:ext cx="6000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1,2,4</a:t>
            </a:r>
          </a:p>
        </p:txBody>
      </p:sp>
      <p:sp>
        <p:nvSpPr>
          <p:cNvPr id="33837" name="Text Box 42"/>
          <p:cNvSpPr txBox="1">
            <a:spLocks noChangeArrowheads="1"/>
          </p:cNvSpPr>
          <p:nvPr/>
        </p:nvSpPr>
        <p:spPr bwMode="auto">
          <a:xfrm>
            <a:off x="6966396" y="3947244"/>
            <a:ext cx="6000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1,3,4</a:t>
            </a:r>
          </a:p>
        </p:txBody>
      </p:sp>
      <p:sp>
        <p:nvSpPr>
          <p:cNvPr id="33838" name="Text Box 43"/>
          <p:cNvSpPr txBox="1">
            <a:spLocks noChangeArrowheads="1"/>
          </p:cNvSpPr>
          <p:nvPr/>
        </p:nvSpPr>
        <p:spPr bwMode="auto">
          <a:xfrm>
            <a:off x="7804596" y="3947244"/>
            <a:ext cx="6000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2,3,4</a:t>
            </a:r>
          </a:p>
        </p:txBody>
      </p:sp>
      <p:sp>
        <p:nvSpPr>
          <p:cNvPr id="33839" name="Text Box 44"/>
          <p:cNvSpPr txBox="1">
            <a:spLocks noChangeArrowheads="1"/>
          </p:cNvSpPr>
          <p:nvPr/>
        </p:nvSpPr>
        <p:spPr bwMode="auto">
          <a:xfrm>
            <a:off x="6356796" y="5377582"/>
            <a:ext cx="304800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ja-JP" altLang="en-US" sz="2000" b="0"/>
              <a:t>1</a:t>
            </a:r>
          </a:p>
        </p:txBody>
      </p:sp>
      <p:sp>
        <p:nvSpPr>
          <p:cNvPr id="33840" name="Text Box 45"/>
          <p:cNvSpPr txBox="1">
            <a:spLocks noChangeArrowheads="1"/>
          </p:cNvSpPr>
          <p:nvPr/>
        </p:nvSpPr>
        <p:spPr bwMode="auto">
          <a:xfrm>
            <a:off x="7347396" y="5395044"/>
            <a:ext cx="32702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ja-JP" altLang="en-US" sz="2000" b="0"/>
              <a:t>2</a:t>
            </a:r>
          </a:p>
        </p:txBody>
      </p:sp>
      <p:sp>
        <p:nvSpPr>
          <p:cNvPr id="33841" name="Text Box 46"/>
          <p:cNvSpPr txBox="1">
            <a:spLocks noChangeArrowheads="1"/>
          </p:cNvSpPr>
          <p:nvPr/>
        </p:nvSpPr>
        <p:spPr bwMode="auto">
          <a:xfrm>
            <a:off x="7956996" y="5377582"/>
            <a:ext cx="32702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ja-JP" altLang="en-US" sz="2000" b="0"/>
              <a:t>3</a:t>
            </a:r>
          </a:p>
        </p:txBody>
      </p:sp>
      <p:sp>
        <p:nvSpPr>
          <p:cNvPr id="33842" name="Text Box 47"/>
          <p:cNvSpPr txBox="1">
            <a:spLocks noChangeArrowheads="1"/>
          </p:cNvSpPr>
          <p:nvPr/>
        </p:nvSpPr>
        <p:spPr bwMode="auto">
          <a:xfrm>
            <a:off x="8566596" y="5377582"/>
            <a:ext cx="349250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ja-JP" altLang="en-US" sz="2000" b="0"/>
              <a:t>4</a:t>
            </a:r>
          </a:p>
        </p:txBody>
      </p:sp>
      <p:sp>
        <p:nvSpPr>
          <p:cNvPr id="33843" name="Text Box 48"/>
          <p:cNvSpPr txBox="1">
            <a:spLocks noChangeArrowheads="1"/>
          </p:cNvSpPr>
          <p:nvPr/>
        </p:nvSpPr>
        <p:spPr bwMode="auto">
          <a:xfrm>
            <a:off x="8560246" y="4633044"/>
            <a:ext cx="4095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3,4</a:t>
            </a:r>
          </a:p>
        </p:txBody>
      </p:sp>
      <p:sp>
        <p:nvSpPr>
          <p:cNvPr id="33844" name="Text Box 49"/>
          <p:cNvSpPr txBox="1">
            <a:spLocks noChangeArrowheads="1"/>
          </p:cNvSpPr>
          <p:nvPr/>
        </p:nvSpPr>
        <p:spPr bwMode="auto">
          <a:xfrm>
            <a:off x="7956996" y="4633044"/>
            <a:ext cx="4095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2,4</a:t>
            </a:r>
          </a:p>
        </p:txBody>
      </p:sp>
      <p:sp>
        <p:nvSpPr>
          <p:cNvPr id="33845" name="Text Box 50"/>
          <p:cNvSpPr txBox="1">
            <a:spLocks noChangeArrowheads="1"/>
          </p:cNvSpPr>
          <p:nvPr/>
        </p:nvSpPr>
        <p:spPr bwMode="auto">
          <a:xfrm>
            <a:off x="6737796" y="4633044"/>
            <a:ext cx="4095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1,4</a:t>
            </a:r>
          </a:p>
        </p:txBody>
      </p:sp>
      <p:sp>
        <p:nvSpPr>
          <p:cNvPr id="33846" name="Text Box 51"/>
          <p:cNvSpPr txBox="1">
            <a:spLocks noChangeArrowheads="1"/>
          </p:cNvSpPr>
          <p:nvPr/>
        </p:nvSpPr>
        <p:spPr bwMode="auto">
          <a:xfrm>
            <a:off x="7347396" y="4633044"/>
            <a:ext cx="4095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2,3</a:t>
            </a:r>
          </a:p>
        </p:txBody>
      </p:sp>
      <p:sp>
        <p:nvSpPr>
          <p:cNvPr id="33847" name="Text Box 52"/>
          <p:cNvSpPr txBox="1">
            <a:spLocks noChangeArrowheads="1"/>
          </p:cNvSpPr>
          <p:nvPr/>
        </p:nvSpPr>
        <p:spPr bwMode="auto">
          <a:xfrm>
            <a:off x="6445696" y="3261444"/>
            <a:ext cx="790575" cy="3968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ja-JP" altLang="en-US" sz="2000" b="0"/>
              <a:t>1,2,3,4</a:t>
            </a:r>
          </a:p>
        </p:txBody>
      </p:sp>
      <p:sp>
        <p:nvSpPr>
          <p:cNvPr id="557135" name="Text Box 79"/>
          <p:cNvSpPr txBox="1">
            <a:spLocks noChangeArrowheads="1"/>
          </p:cNvSpPr>
          <p:nvPr/>
        </p:nvSpPr>
        <p:spPr bwMode="auto">
          <a:xfrm>
            <a:off x="179512" y="5908190"/>
            <a:ext cx="6408737" cy="83317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dirty="0">
                <a:solidFill>
                  <a:schemeClr val="tx1"/>
                </a:solidFill>
              </a:rPr>
              <a:t>c</a:t>
            </a:r>
            <a:r>
              <a:rPr lang="en-US" altLang="ja-JP" dirty="0" smtClean="0">
                <a:solidFill>
                  <a:schemeClr val="tx1"/>
                </a:solidFill>
              </a:rPr>
              <a:t>an prune some infrequent itemsets, but takes much memory and time for search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31" grpId="0" animBg="1"/>
      <p:bldP spid="557132" grpId="0" animBg="1"/>
      <p:bldP spid="557133" grpId="0" animBg="1"/>
      <p:bldP spid="557134" grpId="0" animBg="1"/>
      <p:bldP spid="5571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(b) Using Bit Operations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5538"/>
            <a:ext cx="8640762" cy="4751387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Represent each transaction/itemset by a bit sequence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{1,3,7,8,9}    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   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[101000111]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endParaRPr lang="ja-JP" altLang="en-US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{1,2,4,7,9}    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   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[110100101]</a:t>
            </a: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                       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 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[100000101]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/>
              <a:t> Intersection can be computed by AND operation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dirty="0" smtClean="0"/>
              <a:t>　　　　</a:t>
            </a:r>
            <a:r>
              <a:rPr lang="en-US" altLang="ja-JP" sz="2400" dirty="0" smtClean="0"/>
              <a:t>(64 bits can be computed at once!)</a:t>
            </a:r>
          </a:p>
          <a:p>
            <a:pPr algn="l" eaLnBrk="1" hangingPunct="1">
              <a:defRPr/>
            </a:pPr>
            <a:r>
              <a:rPr lang="ja-JP" altLang="en-US" sz="2400" dirty="0" smtClean="0"/>
              <a:t>　　</a:t>
            </a:r>
            <a:r>
              <a:rPr lang="en-US" altLang="ja-JP" sz="2400" dirty="0" smtClean="0"/>
              <a:t>Also, memory efficient, if the database is dense</a:t>
            </a:r>
          </a:p>
          <a:p>
            <a:pPr algn="l" eaLnBrk="1" hangingPunct="1"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323528" y="5949280"/>
            <a:ext cx="8496944" cy="4638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But, incompatible with the database reduction, explained later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(c) Fasten Backtrack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268413"/>
            <a:ext cx="8641655" cy="489743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Any occurrence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 </a:t>
            </a:r>
            <a:r>
              <a:rPr lang="en-US" altLang="ja-JP" sz="2400" dirty="0" smtClean="0"/>
              <a:t>includes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4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included in </a:t>
            </a:r>
            <a:r>
              <a:rPr lang="en-US" altLang="ja-JP" sz="24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  <a:r>
              <a:rPr lang="en-US" altLang="ja-JP" sz="2400" dirty="0" smtClean="0"/>
              <a:t>)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en-US" altLang="ja-JP" sz="2400" dirty="0" smtClean="0"/>
              <a:t>to find transactions including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P∪e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, we have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/>
              <a:t>    to see only transactions in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∈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  <a:r>
              <a:rPr lang="en-US" altLang="ja-JP" sz="2400" dirty="0" smtClean="0"/>
              <a:t> is included in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e)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if and only if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r>
              <a:rPr lang="en-US" altLang="ja-JP" sz="2400" dirty="0" smtClean="0"/>
              <a:t> includes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endParaRPr lang="en-US" altLang="ja-JP" sz="2400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By computing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e) </a:t>
            </a:r>
            <a:r>
              <a:rPr lang="en-US" altLang="ja-JP" sz="2400" dirty="0" smtClean="0"/>
              <a:t>from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  <a:r>
              <a:rPr lang="en-US" altLang="ja-JP" sz="2400" dirty="0" smtClean="0"/>
              <a:t>,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/>
              <a:t>     we do not have to scan the whole database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en-US" altLang="ja-JP" sz="2400" dirty="0" smtClean="0"/>
              <a:t> Computation time is reduced much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7164388" y="1838325"/>
            <a:ext cx="1584325" cy="2166938"/>
            <a:chOff x="4558" y="2115"/>
            <a:chExt cx="998" cy="1365"/>
          </a:xfrm>
        </p:grpSpPr>
        <p:sp>
          <p:nvSpPr>
            <p:cNvPr id="478213" name="Rectangle 5"/>
            <p:cNvSpPr>
              <a:spLocks noChangeArrowheads="1"/>
            </p:cNvSpPr>
            <p:nvPr/>
          </p:nvSpPr>
          <p:spPr bwMode="auto">
            <a:xfrm>
              <a:off x="4558" y="2115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14" name="Rectangle 6"/>
            <p:cNvSpPr>
              <a:spLocks noChangeArrowheads="1"/>
            </p:cNvSpPr>
            <p:nvPr/>
          </p:nvSpPr>
          <p:spPr bwMode="auto">
            <a:xfrm>
              <a:off x="4649" y="2115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15" name="Rectangle 7"/>
            <p:cNvSpPr>
              <a:spLocks noChangeArrowheads="1"/>
            </p:cNvSpPr>
            <p:nvPr/>
          </p:nvSpPr>
          <p:spPr bwMode="auto">
            <a:xfrm>
              <a:off x="4558" y="2206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16" name="Rectangle 8"/>
            <p:cNvSpPr>
              <a:spLocks noChangeArrowheads="1"/>
            </p:cNvSpPr>
            <p:nvPr/>
          </p:nvSpPr>
          <p:spPr bwMode="auto">
            <a:xfrm>
              <a:off x="4649" y="2206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17" name="Rectangle 9"/>
            <p:cNvSpPr>
              <a:spLocks noChangeArrowheads="1"/>
            </p:cNvSpPr>
            <p:nvPr/>
          </p:nvSpPr>
          <p:spPr bwMode="auto">
            <a:xfrm>
              <a:off x="4558" y="2297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18" name="Rectangle 10"/>
            <p:cNvSpPr>
              <a:spLocks noChangeArrowheads="1"/>
            </p:cNvSpPr>
            <p:nvPr/>
          </p:nvSpPr>
          <p:spPr bwMode="auto">
            <a:xfrm>
              <a:off x="4649" y="2297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19" name="Rectangle 11"/>
            <p:cNvSpPr>
              <a:spLocks noChangeArrowheads="1"/>
            </p:cNvSpPr>
            <p:nvPr/>
          </p:nvSpPr>
          <p:spPr bwMode="auto">
            <a:xfrm>
              <a:off x="4558" y="2388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20" name="Rectangle 12"/>
            <p:cNvSpPr>
              <a:spLocks noChangeArrowheads="1"/>
            </p:cNvSpPr>
            <p:nvPr/>
          </p:nvSpPr>
          <p:spPr bwMode="auto">
            <a:xfrm>
              <a:off x="4649" y="2388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21" name="Rectangle 13"/>
            <p:cNvSpPr>
              <a:spLocks noChangeArrowheads="1"/>
            </p:cNvSpPr>
            <p:nvPr/>
          </p:nvSpPr>
          <p:spPr bwMode="auto">
            <a:xfrm>
              <a:off x="4558" y="2479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22" name="Rectangle 14"/>
            <p:cNvSpPr>
              <a:spLocks noChangeArrowheads="1"/>
            </p:cNvSpPr>
            <p:nvPr/>
          </p:nvSpPr>
          <p:spPr bwMode="auto">
            <a:xfrm>
              <a:off x="4649" y="2479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23" name="Rectangle 15"/>
            <p:cNvSpPr>
              <a:spLocks noChangeArrowheads="1"/>
            </p:cNvSpPr>
            <p:nvPr/>
          </p:nvSpPr>
          <p:spPr bwMode="auto">
            <a:xfrm>
              <a:off x="4558" y="2570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24" name="Rectangle 16"/>
            <p:cNvSpPr>
              <a:spLocks noChangeArrowheads="1"/>
            </p:cNvSpPr>
            <p:nvPr/>
          </p:nvSpPr>
          <p:spPr bwMode="auto">
            <a:xfrm>
              <a:off x="4649" y="2570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25" name="Rectangle 17"/>
            <p:cNvSpPr>
              <a:spLocks noChangeArrowheads="1"/>
            </p:cNvSpPr>
            <p:nvPr/>
          </p:nvSpPr>
          <p:spPr bwMode="auto">
            <a:xfrm>
              <a:off x="4558" y="2661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26" name="Rectangle 18"/>
            <p:cNvSpPr>
              <a:spLocks noChangeArrowheads="1"/>
            </p:cNvSpPr>
            <p:nvPr/>
          </p:nvSpPr>
          <p:spPr bwMode="auto">
            <a:xfrm>
              <a:off x="4649" y="2661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27" name="Rectangle 19"/>
            <p:cNvSpPr>
              <a:spLocks noChangeArrowheads="1"/>
            </p:cNvSpPr>
            <p:nvPr/>
          </p:nvSpPr>
          <p:spPr bwMode="auto">
            <a:xfrm>
              <a:off x="4558" y="2752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28" name="Rectangle 20"/>
            <p:cNvSpPr>
              <a:spLocks noChangeArrowheads="1"/>
            </p:cNvSpPr>
            <p:nvPr/>
          </p:nvSpPr>
          <p:spPr bwMode="auto">
            <a:xfrm>
              <a:off x="4649" y="2752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29" name="Rectangle 21"/>
            <p:cNvSpPr>
              <a:spLocks noChangeArrowheads="1"/>
            </p:cNvSpPr>
            <p:nvPr/>
          </p:nvSpPr>
          <p:spPr bwMode="auto">
            <a:xfrm>
              <a:off x="4558" y="2843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30" name="Rectangle 22"/>
            <p:cNvSpPr>
              <a:spLocks noChangeArrowheads="1"/>
            </p:cNvSpPr>
            <p:nvPr/>
          </p:nvSpPr>
          <p:spPr bwMode="auto">
            <a:xfrm>
              <a:off x="4649" y="2843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31" name="Rectangle 23"/>
            <p:cNvSpPr>
              <a:spLocks noChangeArrowheads="1"/>
            </p:cNvSpPr>
            <p:nvPr/>
          </p:nvSpPr>
          <p:spPr bwMode="auto">
            <a:xfrm>
              <a:off x="4558" y="2934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32" name="Rectangle 24"/>
            <p:cNvSpPr>
              <a:spLocks noChangeArrowheads="1"/>
            </p:cNvSpPr>
            <p:nvPr/>
          </p:nvSpPr>
          <p:spPr bwMode="auto">
            <a:xfrm>
              <a:off x="4649" y="2934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33" name="Rectangle 25"/>
            <p:cNvSpPr>
              <a:spLocks noChangeArrowheads="1"/>
            </p:cNvSpPr>
            <p:nvPr/>
          </p:nvSpPr>
          <p:spPr bwMode="auto">
            <a:xfrm>
              <a:off x="4558" y="3025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34" name="Rectangle 26"/>
            <p:cNvSpPr>
              <a:spLocks noChangeArrowheads="1"/>
            </p:cNvSpPr>
            <p:nvPr/>
          </p:nvSpPr>
          <p:spPr bwMode="auto">
            <a:xfrm>
              <a:off x="4649" y="3025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35" name="Rectangle 27"/>
            <p:cNvSpPr>
              <a:spLocks noChangeArrowheads="1"/>
            </p:cNvSpPr>
            <p:nvPr/>
          </p:nvSpPr>
          <p:spPr bwMode="auto">
            <a:xfrm>
              <a:off x="4558" y="3116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36" name="Rectangle 28"/>
            <p:cNvSpPr>
              <a:spLocks noChangeArrowheads="1"/>
            </p:cNvSpPr>
            <p:nvPr/>
          </p:nvSpPr>
          <p:spPr bwMode="auto">
            <a:xfrm>
              <a:off x="4649" y="3116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37" name="Rectangle 29"/>
            <p:cNvSpPr>
              <a:spLocks noChangeArrowheads="1"/>
            </p:cNvSpPr>
            <p:nvPr/>
          </p:nvSpPr>
          <p:spPr bwMode="auto">
            <a:xfrm>
              <a:off x="4558" y="3207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38" name="Rectangle 30"/>
            <p:cNvSpPr>
              <a:spLocks noChangeArrowheads="1"/>
            </p:cNvSpPr>
            <p:nvPr/>
          </p:nvSpPr>
          <p:spPr bwMode="auto">
            <a:xfrm>
              <a:off x="4649" y="3207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39" name="Rectangle 31"/>
            <p:cNvSpPr>
              <a:spLocks noChangeArrowheads="1"/>
            </p:cNvSpPr>
            <p:nvPr/>
          </p:nvSpPr>
          <p:spPr bwMode="auto">
            <a:xfrm>
              <a:off x="4558" y="3298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40" name="Rectangle 32"/>
            <p:cNvSpPr>
              <a:spLocks noChangeArrowheads="1"/>
            </p:cNvSpPr>
            <p:nvPr/>
          </p:nvSpPr>
          <p:spPr bwMode="auto">
            <a:xfrm>
              <a:off x="4649" y="3298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41" name="Rectangle 33"/>
            <p:cNvSpPr>
              <a:spLocks noChangeArrowheads="1"/>
            </p:cNvSpPr>
            <p:nvPr/>
          </p:nvSpPr>
          <p:spPr bwMode="auto">
            <a:xfrm>
              <a:off x="4558" y="3389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42" name="Rectangle 34"/>
            <p:cNvSpPr>
              <a:spLocks noChangeArrowheads="1"/>
            </p:cNvSpPr>
            <p:nvPr/>
          </p:nvSpPr>
          <p:spPr bwMode="auto">
            <a:xfrm>
              <a:off x="4649" y="3389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78244" name="AutoShape 36"/>
          <p:cNvSpPr>
            <a:spLocks noChangeArrowheads="1"/>
          </p:cNvSpPr>
          <p:nvPr/>
        </p:nvSpPr>
        <p:spPr bwMode="auto">
          <a:xfrm>
            <a:off x="7461250" y="201453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45" name="AutoShape 37"/>
          <p:cNvSpPr>
            <a:spLocks noChangeArrowheads="1"/>
          </p:cNvSpPr>
          <p:nvPr/>
        </p:nvSpPr>
        <p:spPr bwMode="auto">
          <a:xfrm>
            <a:off x="7978775" y="187007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46" name="AutoShape 38"/>
          <p:cNvSpPr>
            <a:spLocks noChangeArrowheads="1"/>
          </p:cNvSpPr>
          <p:nvPr/>
        </p:nvSpPr>
        <p:spPr bwMode="auto">
          <a:xfrm>
            <a:off x="8093075" y="219868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47" name="AutoShape 39"/>
          <p:cNvSpPr>
            <a:spLocks noChangeArrowheads="1"/>
          </p:cNvSpPr>
          <p:nvPr/>
        </p:nvSpPr>
        <p:spPr bwMode="auto">
          <a:xfrm>
            <a:off x="7524750" y="2598738"/>
            <a:ext cx="360363" cy="71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49" name="AutoShape 41"/>
          <p:cNvSpPr>
            <a:spLocks noChangeArrowheads="1"/>
          </p:cNvSpPr>
          <p:nvPr/>
        </p:nvSpPr>
        <p:spPr bwMode="auto">
          <a:xfrm>
            <a:off x="7667625" y="3622675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50" name="AutoShape 42"/>
          <p:cNvSpPr>
            <a:spLocks noChangeArrowheads="1"/>
          </p:cNvSpPr>
          <p:nvPr/>
        </p:nvSpPr>
        <p:spPr bwMode="auto">
          <a:xfrm>
            <a:off x="8148638" y="3190875"/>
            <a:ext cx="360362" cy="714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51" name="AutoShape 43"/>
          <p:cNvSpPr>
            <a:spLocks noChangeArrowheads="1"/>
          </p:cNvSpPr>
          <p:nvPr/>
        </p:nvSpPr>
        <p:spPr bwMode="auto">
          <a:xfrm>
            <a:off x="8069263" y="3014663"/>
            <a:ext cx="360362" cy="71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52" name="Oval 44"/>
          <p:cNvSpPr>
            <a:spLocks noChangeArrowheads="1"/>
          </p:cNvSpPr>
          <p:nvPr/>
        </p:nvSpPr>
        <p:spPr bwMode="auto">
          <a:xfrm>
            <a:off x="7164388" y="2125663"/>
            <a:ext cx="144462" cy="144462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53" name="Oval 45"/>
          <p:cNvSpPr>
            <a:spLocks noChangeArrowheads="1"/>
          </p:cNvSpPr>
          <p:nvPr/>
        </p:nvSpPr>
        <p:spPr bwMode="auto">
          <a:xfrm>
            <a:off x="7164388" y="2557463"/>
            <a:ext cx="144462" cy="144462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54" name="Oval 46"/>
          <p:cNvSpPr>
            <a:spLocks noChangeArrowheads="1"/>
          </p:cNvSpPr>
          <p:nvPr/>
        </p:nvSpPr>
        <p:spPr bwMode="auto">
          <a:xfrm>
            <a:off x="7164388" y="3133725"/>
            <a:ext cx="144462" cy="144463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7164388" y="1838325"/>
            <a:ext cx="144462" cy="1871663"/>
            <a:chOff x="4694" y="2251"/>
            <a:chExt cx="91" cy="1179"/>
          </a:xfrm>
        </p:grpSpPr>
        <p:sp>
          <p:nvSpPr>
            <p:cNvPr id="478256" name="Oval 48"/>
            <p:cNvSpPr>
              <a:spLocks noChangeArrowheads="1"/>
            </p:cNvSpPr>
            <p:nvPr/>
          </p:nvSpPr>
          <p:spPr bwMode="auto">
            <a:xfrm>
              <a:off x="4694" y="2251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57" name="Oval 49"/>
            <p:cNvSpPr>
              <a:spLocks noChangeArrowheads="1"/>
            </p:cNvSpPr>
            <p:nvPr/>
          </p:nvSpPr>
          <p:spPr bwMode="auto">
            <a:xfrm>
              <a:off x="4694" y="2342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58" name="Oval 50"/>
            <p:cNvSpPr>
              <a:spLocks noChangeArrowheads="1"/>
            </p:cNvSpPr>
            <p:nvPr/>
          </p:nvSpPr>
          <p:spPr bwMode="auto">
            <a:xfrm>
              <a:off x="4694" y="2977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8259" name="Oval 51"/>
            <p:cNvSpPr>
              <a:spLocks noChangeArrowheads="1"/>
            </p:cNvSpPr>
            <p:nvPr/>
          </p:nvSpPr>
          <p:spPr bwMode="auto">
            <a:xfrm>
              <a:off x="4694" y="3339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78260" name="AutoShape 52"/>
          <p:cNvSpPr>
            <a:spLocks noChangeArrowheads="1"/>
          </p:cNvSpPr>
          <p:nvPr/>
        </p:nvSpPr>
        <p:spPr bwMode="auto">
          <a:xfrm>
            <a:off x="6516688" y="2703513"/>
            <a:ext cx="360362" cy="71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61" name="Oval 53"/>
          <p:cNvSpPr>
            <a:spLocks noChangeArrowheads="1"/>
          </p:cNvSpPr>
          <p:nvPr/>
        </p:nvSpPr>
        <p:spPr bwMode="auto">
          <a:xfrm>
            <a:off x="6861175" y="2686050"/>
            <a:ext cx="107950" cy="10795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62" name="Oval 54"/>
          <p:cNvSpPr>
            <a:spLocks noChangeArrowheads="1"/>
          </p:cNvSpPr>
          <p:nvPr/>
        </p:nvSpPr>
        <p:spPr bwMode="auto">
          <a:xfrm>
            <a:off x="7848600" y="2589213"/>
            <a:ext cx="107950" cy="10795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63" name="Oval 55"/>
          <p:cNvSpPr>
            <a:spLocks noChangeArrowheads="1"/>
          </p:cNvSpPr>
          <p:nvPr/>
        </p:nvSpPr>
        <p:spPr bwMode="auto">
          <a:xfrm>
            <a:off x="8388350" y="2178050"/>
            <a:ext cx="107950" cy="10795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8264" name="Oval 56"/>
          <p:cNvSpPr>
            <a:spLocks noChangeArrowheads="1"/>
          </p:cNvSpPr>
          <p:nvPr/>
        </p:nvSpPr>
        <p:spPr bwMode="auto">
          <a:xfrm>
            <a:off x="8461375" y="3178175"/>
            <a:ext cx="107950" cy="107950"/>
          </a:xfrm>
          <a:prstGeom prst="ellipse">
            <a:avLst/>
          </a:prstGeom>
          <a:solidFill>
            <a:srgbClr val="FF99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61" grpId="0" animBg="1"/>
      <p:bldP spid="478262" grpId="0" animBg="1"/>
      <p:bldP spid="478263" grpId="0" animBg="1"/>
      <p:bldP spid="4782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Intersection Efficiently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268413"/>
            <a:ext cx="8497639" cy="489743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∈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  <a:r>
              <a:rPr lang="en-US" altLang="ja-JP" sz="2400" dirty="0" smtClean="0"/>
              <a:t> is included in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e) </a:t>
            </a:r>
            <a:r>
              <a:rPr lang="en-US" altLang="ja-JP" sz="2400" dirty="0" smtClean="0"/>
              <a:t>if and only if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r>
              <a:rPr lang="en-US" altLang="ja-JP" sz="2400" dirty="0" smtClean="0"/>
              <a:t> includes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endParaRPr lang="en-US" altLang="ja-JP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P∪e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 </a:t>
            </a:r>
            <a:r>
              <a:rPr lang="en-US" altLang="ja-JP" sz="2400" dirty="0" smtClean="0"/>
              <a:t>is the intersection of</a:t>
            </a:r>
            <a:r>
              <a:rPr lang="ja-JP" altLang="en-US" sz="2400" dirty="0" smtClean="0"/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and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({e}) 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Taking the intersection of two itemsets can be done by scanning the itemsets simultaneously in the increasing order of items (itemsets have to be sorted)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{1,3,7,8,9}</a:t>
            </a: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{1,2,4,7,9}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  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{1,7,9}</a:t>
            </a:r>
            <a:endParaRPr lang="ja-JP" altLang="en-US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7655" name="Text Box 55"/>
          <p:cNvSpPr txBox="1">
            <a:spLocks noChangeArrowheads="1"/>
          </p:cNvSpPr>
          <p:nvPr/>
        </p:nvSpPr>
        <p:spPr bwMode="auto">
          <a:xfrm>
            <a:off x="228600" y="6115050"/>
            <a:ext cx="8664575" cy="46384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Linear time in #scanned items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ja-JP" dirty="0">
                <a:solidFill>
                  <a:schemeClr val="tx1"/>
                </a:solidFill>
              </a:rPr>
              <a:t>  </a:t>
            </a:r>
            <a:r>
              <a:rPr lang="en-US" altLang="ja-JP" dirty="0" smtClean="0">
                <a:solidFill>
                  <a:schemeClr val="tx1"/>
                </a:solidFill>
              </a:rPr>
              <a:t>sum of their sizes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Using Delivery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980728"/>
            <a:ext cx="8785225" cy="46529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Taking intersection for all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e</a:t>
            </a:r>
            <a:r>
              <a:rPr lang="en-US" altLang="ja-JP" sz="2400" dirty="0" smtClean="0"/>
              <a:t> at once, fast computation is available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１． </a:t>
            </a:r>
            <a:r>
              <a:rPr lang="en-US" altLang="ja-JP" sz="2400" dirty="0" smtClean="0"/>
              <a:t>Set empty bucket for each item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２． </a:t>
            </a:r>
            <a:r>
              <a:rPr lang="en-US" altLang="ja-JP" sz="2400" dirty="0" smtClean="0"/>
              <a:t>For each transaction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 </a:t>
            </a:r>
            <a:r>
              <a:rPr lang="en-US" altLang="ja-JP" sz="2400" dirty="0" smtClean="0"/>
              <a:t>in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  <a:r>
              <a:rPr lang="en-US" altLang="ja-JP" sz="2400" dirty="0" smtClean="0"/>
              <a:t>, 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chemeClr val="accent2"/>
                </a:solidFill>
              </a:rPr>
              <a:t>　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Insert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r>
              <a:rPr lang="en-US" altLang="ja-JP" sz="2400" dirty="0" smtClean="0"/>
              <a:t> to the buckets of all item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 </a:t>
            </a:r>
            <a:r>
              <a:rPr lang="en-US" altLang="ja-JP" sz="2400" dirty="0" smtClean="0"/>
              <a:t>included in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en-US" altLang="ja-JP" sz="2400" b="1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After the execution, the bucket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ja-JP" altLang="en-US" sz="2400" dirty="0" smtClean="0"/>
              <a:t> </a:t>
            </a:r>
            <a:endParaRPr lang="en-US" altLang="ja-JP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dirty="0" smtClean="0"/>
              <a:t>         </a:t>
            </a:r>
            <a:r>
              <a:rPr lang="en-US" altLang="ja-JP" sz="2400" dirty="0" smtClean="0"/>
              <a:t>becomes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P∪e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en-US" altLang="ja-JP" sz="2400" b="1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bucket[e] := </a:t>
            </a:r>
            <a:r>
              <a:rPr lang="en-US" altLang="ja-JP" sz="2400" b="1" dirty="0" smtClean="0">
                <a:solidFill>
                  <a:schemeClr val="accent2"/>
                </a:solidFill>
                <a:latin typeface="+mj-ea"/>
                <a:ea typeface="+mj-ea"/>
              </a:rPr>
              <a:t>φ </a:t>
            </a:r>
            <a:r>
              <a:rPr lang="en-US" altLang="ja-JP" sz="2400" dirty="0" smtClean="0"/>
              <a:t>for all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endParaRPr lang="en-US" altLang="ja-JP" sz="2400" b="1" dirty="0" smtClean="0">
              <a:latin typeface="+mj-ea"/>
              <a:ea typeface="+mj-ea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200" b="1" dirty="0" smtClean="0"/>
              <a:t>for each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∈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200" b="1" dirty="0" smtClean="0">
                <a:solidFill>
                  <a:schemeClr val="accent2"/>
                </a:solidFill>
              </a:rPr>
              <a:t> </a:t>
            </a:r>
            <a:endParaRPr lang="ja-JP" altLang="en-US" sz="2200" b="1" dirty="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200" b="1" dirty="0" smtClean="0"/>
              <a:t>   for each </a:t>
            </a:r>
            <a:r>
              <a:rPr lang="en-US" altLang="ja-JP" sz="2200" b="1" dirty="0" smtClean="0">
                <a:solidFill>
                  <a:schemeClr val="accent2"/>
                </a:solidFill>
              </a:rPr>
              <a:t>e</a:t>
            </a:r>
            <a:r>
              <a:rPr lang="ja-JP" altLang="en-US" sz="2200" b="1" dirty="0" smtClean="0">
                <a:solidFill>
                  <a:schemeClr val="accent2"/>
                </a:solidFill>
              </a:rPr>
              <a:t>∈</a:t>
            </a:r>
            <a:r>
              <a:rPr lang="en-US" altLang="ja-JP" sz="2200" b="1" dirty="0" smtClean="0">
                <a:solidFill>
                  <a:schemeClr val="accent2"/>
                </a:solidFill>
              </a:rPr>
              <a:t>T, e &gt;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tail(P)</a:t>
            </a:r>
            <a:endParaRPr lang="en-US" altLang="ja-JP" sz="2200" b="1" dirty="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200" b="1" dirty="0" smtClean="0">
                <a:solidFill>
                  <a:schemeClr val="accent2"/>
                </a:solidFill>
              </a:rPr>
              <a:t> 　　　</a:t>
            </a:r>
            <a:r>
              <a:rPr lang="en-US" altLang="ja-JP" sz="2200" dirty="0" smtClean="0"/>
              <a:t>insert </a:t>
            </a:r>
            <a:r>
              <a:rPr lang="en-US" altLang="ja-JP" sz="2200" b="1" dirty="0" smtClean="0">
                <a:solidFill>
                  <a:schemeClr val="accent2"/>
                </a:solidFill>
              </a:rPr>
              <a:t>T</a:t>
            </a:r>
            <a:r>
              <a:rPr lang="en-US" altLang="ja-JP" sz="2200" dirty="0" smtClean="0"/>
              <a:t> to </a:t>
            </a:r>
            <a:r>
              <a:rPr lang="en-US" altLang="ja-JP" sz="2200" b="1" dirty="0" smtClean="0">
                <a:solidFill>
                  <a:schemeClr val="accent2"/>
                </a:solidFill>
              </a:rPr>
              <a:t>bucket[e]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ja-JP" sz="2200" b="1" dirty="0" smtClean="0">
              <a:solidFill>
                <a:srgbClr val="006600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932363" y="4314825"/>
            <a:ext cx="18573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A: 1,2,5,6,7,9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B: 2,3,4,5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C: 1,2,7,8,9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D: 1,7,9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E: 2,7,9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F: 2</a:t>
            </a:r>
          </a:p>
        </p:txBody>
      </p:sp>
      <p:sp>
        <p:nvSpPr>
          <p:cNvPr id="539654" name="Text Box 6"/>
          <p:cNvSpPr txBox="1">
            <a:spLocks noChangeArrowheads="1"/>
          </p:cNvSpPr>
          <p:nvPr/>
        </p:nvSpPr>
        <p:spPr bwMode="auto">
          <a:xfrm>
            <a:off x="7254875" y="3357563"/>
            <a:ext cx="1781175" cy="337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1: A,C,D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2: A,B,C,E,F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3: B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4: B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5: A,B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6: A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7: A,C,D,E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8: C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9: A,C,D,E</a:t>
            </a:r>
          </a:p>
        </p:txBody>
      </p:sp>
      <p:sp>
        <p:nvSpPr>
          <p:cNvPr id="539656" name="AutoShape 8"/>
          <p:cNvSpPr>
            <a:spLocks noChangeArrowheads="1"/>
          </p:cNvSpPr>
          <p:nvPr/>
        </p:nvSpPr>
        <p:spPr bwMode="auto">
          <a:xfrm>
            <a:off x="6661150" y="5302250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4" grpId="0"/>
      <p:bldP spid="5396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Time for Delivery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5538"/>
            <a:ext cx="8785225" cy="482441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jump := </a:t>
            </a:r>
            <a:r>
              <a:rPr lang="en-US" altLang="ja-JP" sz="2400" b="1" dirty="0" smtClean="0">
                <a:solidFill>
                  <a:schemeClr val="accent2"/>
                </a:solidFill>
                <a:latin typeface="+mj-ea"/>
              </a:rPr>
              <a:t>φ;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bucket[e] := </a:t>
            </a:r>
            <a:r>
              <a:rPr lang="en-US" altLang="ja-JP" sz="2400" b="1" dirty="0" smtClean="0">
                <a:solidFill>
                  <a:schemeClr val="accent2"/>
                </a:solidFill>
                <a:latin typeface="+mj-ea"/>
              </a:rPr>
              <a:t>φ </a:t>
            </a:r>
            <a:r>
              <a:rPr lang="en-US" altLang="ja-JP" sz="2400" dirty="0" smtClean="0"/>
              <a:t>for all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endParaRPr lang="en-US" altLang="ja-JP" sz="2400" b="1" dirty="0" smtClean="0">
              <a:latin typeface="+mj-ea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/>
              <a:t>for each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∈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 </a:t>
            </a:r>
            <a:endParaRPr lang="ja-JP" altLang="en-US" sz="2400" b="1" dirty="0" smtClean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/>
              <a:t>   for each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∈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T, e &gt; tail(P)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         </a:t>
            </a:r>
            <a:r>
              <a:rPr lang="en-US" altLang="ja-JP" sz="2400" b="1" dirty="0" smtClean="0"/>
              <a:t>if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bucket[e] = </a:t>
            </a:r>
            <a:r>
              <a:rPr lang="en-US" altLang="ja-JP" sz="2400" b="1" dirty="0" smtClean="0">
                <a:solidFill>
                  <a:schemeClr val="accent2"/>
                </a:solidFill>
                <a:latin typeface="+mj-ea"/>
              </a:rPr>
              <a:t>φ </a:t>
            </a:r>
            <a:r>
              <a:rPr lang="en-US" altLang="ja-JP" sz="2400" b="1" dirty="0" smtClean="0"/>
              <a:t>then </a:t>
            </a:r>
            <a:r>
              <a:rPr lang="en-US" altLang="ja-JP" sz="2400" dirty="0" smtClean="0"/>
              <a:t>insert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en-US" altLang="ja-JP" sz="2400" dirty="0" smtClean="0"/>
              <a:t> to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jump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chemeClr val="accent2"/>
                </a:solidFill>
              </a:rPr>
              <a:t> 　　　</a:t>
            </a:r>
            <a:r>
              <a:rPr lang="en-US" altLang="ja-JP" sz="2400" dirty="0" smtClean="0"/>
              <a:t>insert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</a:t>
            </a:r>
            <a:r>
              <a:rPr lang="en-US" altLang="ja-JP" sz="2400" dirty="0" smtClean="0"/>
              <a:t> to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bucket[e]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   </a:t>
            </a:r>
            <a:r>
              <a:rPr lang="en-US" altLang="ja-JP" sz="2400" b="1" dirty="0" smtClean="0"/>
              <a:t>end for</a:t>
            </a:r>
          </a:p>
          <a:p>
            <a:pPr algn="l" eaLnBrk="1" hangingPunct="1">
              <a:defRPr/>
            </a:pPr>
            <a:r>
              <a:rPr lang="en-US" altLang="ja-JP" sz="2400" b="1" dirty="0" smtClean="0"/>
              <a:t>end for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Comp. time is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Σ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T</a:t>
            </a:r>
            <a:r>
              <a:rPr lang="ja-JP" altLang="en-US" sz="2400" b="1" baseline="-25000" dirty="0" smtClean="0">
                <a:solidFill>
                  <a:srgbClr val="0000FF"/>
                </a:solidFill>
              </a:rPr>
              <a:t>∈</a:t>
            </a:r>
            <a:r>
              <a:rPr lang="en-US" altLang="ja-JP" sz="2400" b="1" baseline="-25000" dirty="0" err="1" smtClean="0">
                <a:solidFill>
                  <a:srgbClr val="0000FF"/>
                </a:solidFill>
              </a:rPr>
              <a:t>Occ</a:t>
            </a:r>
            <a:r>
              <a:rPr lang="en-US" altLang="ja-JP" sz="2400" b="1" baseline="-25000" dirty="0" smtClean="0">
                <a:solidFill>
                  <a:srgbClr val="0000FF"/>
                </a:solidFill>
              </a:rPr>
              <a:t>(P)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|{e | e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∈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T, e &gt; tail(P)}|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Computation time is reduced by preparing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the occurrences for all items for the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recursive calls at once, and thus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588125" y="4292600"/>
            <a:ext cx="16287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A: 1,2,5,6,7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B: 2,3,4,5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C: 1,2,7,8,9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D: 1,7,9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E: 2,7,9</a:t>
            </a:r>
          </a:p>
          <a:p>
            <a:pPr algn="l"/>
            <a:r>
              <a:rPr lang="en-US" altLang="ja-JP" b="0">
                <a:solidFill>
                  <a:schemeClr val="accent2"/>
                </a:solidFill>
              </a:rPr>
              <a:t>F: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I Want to Implement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5329237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“want to enumerate” implies that there are problems/data we want to enumerate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But, wrong application seem awful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dirty="0" smtClean="0"/>
              <a:t>Let’s see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＋ </a:t>
            </a:r>
            <a:r>
              <a:rPr lang="en-US" altLang="ja-JP" sz="2400" dirty="0" smtClean="0"/>
              <a:t>Where to enumerate?</a:t>
            </a:r>
            <a:r>
              <a:rPr lang="ja-JP" altLang="en-US" sz="2400" dirty="0" smtClean="0"/>
              <a:t>　　　　</a:t>
            </a:r>
            <a:r>
              <a:rPr lang="en-US" altLang="ja-JP" sz="2400" dirty="0" smtClean="0"/>
              <a:t>data property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 </a:t>
            </a:r>
            <a:r>
              <a:rPr lang="en-US" altLang="ja-JP" sz="2400" dirty="0" smtClean="0"/>
              <a:t>What to enumerate?</a:t>
            </a:r>
            <a:r>
              <a:rPr lang="ja-JP" altLang="en-US" sz="2400" dirty="0" smtClean="0"/>
              <a:t>　　　　　</a:t>
            </a:r>
            <a:r>
              <a:rPr lang="en-US" altLang="ja-JP" sz="2400" dirty="0" smtClean="0"/>
              <a:t>application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 </a:t>
            </a:r>
            <a:r>
              <a:rPr lang="en-US" altLang="ja-JP" sz="2400" dirty="0" smtClean="0"/>
              <a:t>Why enumerate?</a:t>
            </a:r>
            <a:r>
              <a:rPr lang="ja-JP" altLang="en-US" sz="2400" dirty="0" smtClean="0"/>
              <a:t>　　　　　    </a:t>
            </a:r>
            <a:r>
              <a:rPr lang="en-US" altLang="ja-JP" sz="2400" dirty="0" smtClean="0"/>
              <a:t>advantage of enumeration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 </a:t>
            </a:r>
            <a:r>
              <a:rPr lang="en-US" altLang="ja-JP" sz="2400" dirty="0" smtClean="0"/>
              <a:t>How to enumerate?</a:t>
            </a:r>
            <a:r>
              <a:rPr lang="ja-JP" altLang="en-US" sz="2400" dirty="0" smtClean="0"/>
              <a:t>　           </a:t>
            </a:r>
            <a:r>
              <a:rPr lang="en-US" altLang="ja-JP" sz="2400" dirty="0" smtClean="0"/>
              <a:t>techniques explained later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 </a:t>
            </a:r>
            <a:r>
              <a:rPr lang="en-US" altLang="ja-JP" sz="2400" dirty="0" smtClean="0"/>
              <a:t>When enumerate?</a:t>
            </a:r>
            <a:r>
              <a:rPr lang="ja-JP" altLang="en-US" sz="2400" dirty="0" smtClean="0"/>
              <a:t>　　　　　  </a:t>
            </a:r>
            <a:r>
              <a:rPr lang="en-US" altLang="ja-JP" sz="2400" dirty="0" smtClean="0"/>
              <a:t>good situations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Occurrence Delivery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268413"/>
            <a:ext cx="8066087" cy="503237"/>
          </a:xfrm>
          <a:solidFill>
            <a:schemeClr val="bg1"/>
          </a:solidFill>
          <a:ln w="19050">
            <a:solidFill>
              <a:srgbClr val="008000"/>
            </a:solidFill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smtClean="0"/>
              <a:t>Compute the denotations of </a:t>
            </a:r>
            <a:r>
              <a:rPr lang="en-US" altLang="ja-JP" sz="2400" b="1" i="1" smtClean="0">
                <a:solidFill>
                  <a:schemeClr val="accent2"/>
                </a:solidFill>
              </a:rPr>
              <a:t>P </a:t>
            </a:r>
            <a:r>
              <a:rPr lang="ja-JP" altLang="en-US" sz="2400" b="1" smtClean="0">
                <a:solidFill>
                  <a:schemeClr val="accent2"/>
                </a:solidFill>
              </a:rPr>
              <a:t>∪{</a:t>
            </a:r>
            <a:r>
              <a:rPr lang="en-US" altLang="ja-JP" sz="2400" b="1" i="1" smtClean="0">
                <a:solidFill>
                  <a:schemeClr val="accent2"/>
                </a:solidFill>
              </a:rPr>
              <a:t>i</a:t>
            </a:r>
            <a:r>
              <a:rPr lang="en-US" altLang="ja-JP" sz="2400" b="1" smtClean="0">
                <a:solidFill>
                  <a:schemeClr val="accent2"/>
                </a:solidFill>
              </a:rPr>
              <a:t>} </a:t>
            </a:r>
            <a:r>
              <a:rPr lang="en-US" altLang="ja-JP" sz="2400" smtClean="0"/>
              <a:t>for </a:t>
            </a:r>
            <a:r>
              <a:rPr lang="en-US" altLang="ja-JP" sz="2400" b="1" smtClean="0">
                <a:solidFill>
                  <a:srgbClr val="FF0000"/>
                </a:solidFill>
              </a:rPr>
              <a:t>all</a:t>
            </a:r>
            <a:r>
              <a:rPr lang="en-US" altLang="ja-JP" sz="2400" smtClean="0"/>
              <a:t> </a:t>
            </a:r>
            <a:r>
              <a:rPr lang="en-US" altLang="ja-JP" sz="2400" b="1" i="1" smtClean="0">
                <a:solidFill>
                  <a:schemeClr val="accent2"/>
                </a:solidFill>
              </a:rPr>
              <a:t>i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at once,</a:t>
            </a:r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3779838" y="3068638"/>
            <a:ext cx="3816350" cy="576262"/>
          </a:xfrm>
          <a:prstGeom prst="rect">
            <a:avLst/>
          </a:prstGeom>
          <a:solidFill>
            <a:srgbClr val="FFCC00">
              <a:alpha val="67058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547845" name="Rectangle 5"/>
          <p:cNvSpPr>
            <a:spLocks noChangeArrowheads="1"/>
          </p:cNvSpPr>
          <p:nvPr/>
        </p:nvSpPr>
        <p:spPr bwMode="auto">
          <a:xfrm>
            <a:off x="3779838" y="3500438"/>
            <a:ext cx="3816350" cy="576262"/>
          </a:xfrm>
          <a:prstGeom prst="rect">
            <a:avLst/>
          </a:prstGeom>
          <a:solidFill>
            <a:srgbClr val="FFCC00">
              <a:alpha val="67058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547846" name="Rectangle 6"/>
          <p:cNvSpPr>
            <a:spLocks noChangeArrowheads="1"/>
          </p:cNvSpPr>
          <p:nvPr/>
        </p:nvSpPr>
        <p:spPr bwMode="auto">
          <a:xfrm>
            <a:off x="3779838" y="2276475"/>
            <a:ext cx="3816350" cy="576263"/>
          </a:xfrm>
          <a:prstGeom prst="rect">
            <a:avLst/>
          </a:prstGeom>
          <a:solidFill>
            <a:srgbClr val="FFCC00">
              <a:alpha val="67058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09600" y="1600200"/>
            <a:ext cx="792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ja-JP" b="0">
                <a:solidFill>
                  <a:schemeClr val="tx1"/>
                </a:solidFill>
              </a:rPr>
              <a:t>     </a:t>
            </a:r>
            <a:endParaRPr lang="en-US" altLang="ja-JP">
              <a:solidFill>
                <a:schemeClr val="accent2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116013" y="2565400"/>
            <a:ext cx="14763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1,2,5,6,7,9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2,3,4,5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</a:t>
            </a:r>
            <a:r>
              <a:rPr lang="en-US" altLang="ja-JP" b="0">
                <a:solidFill>
                  <a:schemeClr val="accent2"/>
                </a:solidFill>
              </a:rPr>
              <a:t>,2,7,8,9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306388" y="3182938"/>
            <a:ext cx="7842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>
                <a:solidFill>
                  <a:schemeClr val="accent2"/>
                </a:solidFill>
              </a:rPr>
              <a:t>D</a:t>
            </a:r>
            <a:r>
              <a:rPr lang="en-US" altLang="ja-JP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endParaRPr lang="ja-JP" altLang="en-US">
              <a:solidFill>
                <a:schemeClr val="accent2"/>
              </a:solidFill>
            </a:endParaRPr>
          </a:p>
        </p:txBody>
      </p:sp>
      <p:graphicFrame>
        <p:nvGraphicFramePr>
          <p:cNvPr id="547850" name="Group 10"/>
          <p:cNvGraphicFramePr>
            <a:graphicFrameLocks noGrp="1"/>
          </p:cNvGraphicFramePr>
          <p:nvPr/>
        </p:nvGraphicFramePr>
        <p:xfrm>
          <a:off x="4211638" y="2349500"/>
          <a:ext cx="3024187" cy="2506665"/>
        </p:xfrm>
        <a:graphic>
          <a:graphicData uri="http://schemas.openxmlformats.org/drawingml/2006/table">
            <a:tbl>
              <a:tblPr/>
              <a:tblGrid>
                <a:gridCol w="431800"/>
                <a:gridCol w="287337"/>
                <a:gridCol w="288925"/>
                <a:gridCol w="287338"/>
                <a:gridCol w="287337"/>
                <a:gridCol w="288925"/>
                <a:gridCol w="287338"/>
                <a:gridCol w="288925"/>
                <a:gridCol w="287337"/>
                <a:gridCol w="288925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D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25" name="Rectangle 89"/>
          <p:cNvSpPr>
            <a:spLocks noChangeArrowheads="1"/>
          </p:cNvSpPr>
          <p:nvPr/>
        </p:nvSpPr>
        <p:spPr bwMode="auto">
          <a:xfrm>
            <a:off x="2051050" y="4292600"/>
            <a:ext cx="13636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i="1">
                <a:solidFill>
                  <a:schemeClr val="accent2"/>
                </a:solidFill>
              </a:rPr>
              <a:t>P</a:t>
            </a:r>
            <a:r>
              <a:rPr lang="en-US" altLang="ja-JP" b="0">
                <a:solidFill>
                  <a:schemeClr val="accent2"/>
                </a:solidFill>
              </a:rPr>
              <a:t> = {1,7}</a:t>
            </a:r>
            <a:endParaRPr lang="ja-JP" altLang="en-US" b="0">
              <a:solidFill>
                <a:schemeClr val="accent2"/>
              </a:solidFill>
            </a:endParaRPr>
          </a:p>
        </p:txBody>
      </p:sp>
      <p:graphicFrame>
        <p:nvGraphicFramePr>
          <p:cNvPr id="547930" name="Group 90"/>
          <p:cNvGraphicFramePr>
            <a:graphicFrameLocks noGrp="1"/>
          </p:cNvGraphicFramePr>
          <p:nvPr/>
        </p:nvGraphicFramePr>
        <p:xfrm>
          <a:off x="4349750" y="5013325"/>
          <a:ext cx="2886075" cy="720725"/>
        </p:xfrm>
        <a:graphic>
          <a:graphicData uri="http://schemas.openxmlformats.org/drawingml/2006/table">
            <a:tbl>
              <a:tblPr/>
              <a:tblGrid>
                <a:gridCol w="293688"/>
                <a:gridCol w="284162"/>
                <a:gridCol w="288925"/>
                <a:gridCol w="288925"/>
                <a:gridCol w="288925"/>
                <a:gridCol w="288925"/>
                <a:gridCol w="287338"/>
                <a:gridCol w="288925"/>
                <a:gridCol w="287337"/>
                <a:gridCol w="288925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7954" name="Rectangle 114"/>
          <p:cNvSpPr>
            <a:spLocks noChangeArrowheads="1"/>
          </p:cNvSpPr>
          <p:nvPr/>
        </p:nvSpPr>
        <p:spPr bwMode="auto">
          <a:xfrm>
            <a:off x="4859338" y="2349500"/>
            <a:ext cx="3651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A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47955" name="Rectangle 115"/>
          <p:cNvSpPr>
            <a:spLocks noChangeArrowheads="1"/>
          </p:cNvSpPr>
          <p:nvPr/>
        </p:nvSpPr>
        <p:spPr bwMode="auto">
          <a:xfrm>
            <a:off x="5724525" y="2349500"/>
            <a:ext cx="3651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A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47956" name="Rectangle 116"/>
          <p:cNvSpPr>
            <a:spLocks noChangeArrowheads="1"/>
          </p:cNvSpPr>
          <p:nvPr/>
        </p:nvSpPr>
        <p:spPr bwMode="auto">
          <a:xfrm>
            <a:off x="6011863" y="2349500"/>
            <a:ext cx="3651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A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47957" name="Rectangle 117"/>
          <p:cNvSpPr>
            <a:spLocks noChangeArrowheads="1"/>
          </p:cNvSpPr>
          <p:nvPr/>
        </p:nvSpPr>
        <p:spPr bwMode="auto">
          <a:xfrm>
            <a:off x="3924300" y="2133600"/>
            <a:ext cx="215900" cy="863600"/>
          </a:xfrm>
          <a:prstGeom prst="rect">
            <a:avLst/>
          </a:prstGeom>
          <a:solidFill>
            <a:srgbClr val="9933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547958" name="Rectangle 118"/>
          <p:cNvSpPr>
            <a:spLocks noChangeArrowheads="1"/>
          </p:cNvSpPr>
          <p:nvPr/>
        </p:nvSpPr>
        <p:spPr bwMode="auto">
          <a:xfrm>
            <a:off x="3924300" y="2925763"/>
            <a:ext cx="215900" cy="863600"/>
          </a:xfrm>
          <a:prstGeom prst="rect">
            <a:avLst/>
          </a:prstGeom>
          <a:solidFill>
            <a:srgbClr val="9933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547959" name="Rectangle 119"/>
          <p:cNvSpPr>
            <a:spLocks noChangeArrowheads="1"/>
          </p:cNvSpPr>
          <p:nvPr/>
        </p:nvSpPr>
        <p:spPr bwMode="auto">
          <a:xfrm>
            <a:off x="4859338" y="3141663"/>
            <a:ext cx="3651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C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47960" name="Rectangle 120"/>
          <p:cNvSpPr>
            <a:spLocks noChangeArrowheads="1"/>
          </p:cNvSpPr>
          <p:nvPr/>
        </p:nvSpPr>
        <p:spPr bwMode="auto">
          <a:xfrm>
            <a:off x="6588125" y="3141663"/>
            <a:ext cx="3651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C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47961" name="Rectangle 121"/>
          <p:cNvSpPr>
            <a:spLocks noChangeArrowheads="1"/>
          </p:cNvSpPr>
          <p:nvPr/>
        </p:nvSpPr>
        <p:spPr bwMode="auto">
          <a:xfrm>
            <a:off x="3924300" y="3429000"/>
            <a:ext cx="215900" cy="863600"/>
          </a:xfrm>
          <a:prstGeom prst="rect">
            <a:avLst/>
          </a:prstGeom>
          <a:solidFill>
            <a:srgbClr val="9933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547962" name="Text Box 122"/>
          <p:cNvSpPr txBox="1">
            <a:spLocks noChangeArrowheads="1"/>
          </p:cNvSpPr>
          <p:nvPr/>
        </p:nvSpPr>
        <p:spPr bwMode="auto">
          <a:xfrm>
            <a:off x="250825" y="5229225"/>
            <a:ext cx="3530600" cy="12065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b="0">
                <a:solidFill>
                  <a:schemeClr val="tx1"/>
                </a:solidFill>
              </a:rPr>
              <a:t>Check the frequency for all</a:t>
            </a:r>
          </a:p>
          <a:p>
            <a:pPr algn="l">
              <a:defRPr/>
            </a:pPr>
            <a:r>
              <a:rPr lang="en-US" altLang="ja-JP" b="0">
                <a:solidFill>
                  <a:schemeClr val="tx1"/>
                </a:solidFill>
              </a:rPr>
              <a:t> items to be added in linear</a:t>
            </a:r>
          </a:p>
          <a:p>
            <a:pPr algn="l">
              <a:defRPr/>
            </a:pPr>
            <a:r>
              <a:rPr lang="en-US" altLang="ja-JP" b="0">
                <a:solidFill>
                  <a:schemeClr val="tx1"/>
                </a:solidFill>
              </a:rPr>
              <a:t> time of the database size</a:t>
            </a:r>
            <a:endParaRPr lang="ja-JP" altLang="en-US" b="0">
              <a:solidFill>
                <a:schemeClr val="tx1"/>
              </a:solidFill>
            </a:endParaRPr>
          </a:p>
        </p:txBody>
      </p:sp>
      <p:sp>
        <p:nvSpPr>
          <p:cNvPr id="547963" name="Rectangle 123"/>
          <p:cNvSpPr>
            <a:spLocks noChangeArrowheads="1"/>
          </p:cNvSpPr>
          <p:nvPr/>
        </p:nvSpPr>
        <p:spPr bwMode="auto">
          <a:xfrm>
            <a:off x="6877050" y="2349500"/>
            <a:ext cx="3651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A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47964" name="Rectangle 124"/>
          <p:cNvSpPr>
            <a:spLocks noChangeArrowheads="1"/>
          </p:cNvSpPr>
          <p:nvPr/>
        </p:nvSpPr>
        <p:spPr bwMode="auto">
          <a:xfrm>
            <a:off x="6877050" y="3141663"/>
            <a:ext cx="3651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C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47965" name="Rectangle 125"/>
          <p:cNvSpPr>
            <a:spLocks noChangeArrowheads="1"/>
          </p:cNvSpPr>
          <p:nvPr/>
        </p:nvSpPr>
        <p:spPr bwMode="auto">
          <a:xfrm>
            <a:off x="6877050" y="3573463"/>
            <a:ext cx="3651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</a:rPr>
              <a:t>D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47966" name="Text Box 126"/>
          <p:cNvSpPr txBox="1">
            <a:spLocks noChangeArrowheads="1"/>
          </p:cNvSpPr>
          <p:nvPr/>
        </p:nvSpPr>
        <p:spPr bwMode="auto">
          <a:xfrm>
            <a:off x="3924300" y="5876925"/>
            <a:ext cx="5094288" cy="8413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b="0">
                <a:solidFill>
                  <a:schemeClr val="tx1"/>
                </a:solidFill>
              </a:rPr>
              <a:t>Generating the recursive calls in reverse</a:t>
            </a:r>
          </a:p>
          <a:p>
            <a:pPr algn="l">
              <a:defRPr/>
            </a:pPr>
            <a:r>
              <a:rPr lang="en-US" altLang="ja-JP" b="0">
                <a:solidFill>
                  <a:schemeClr val="tx1"/>
                </a:solidFill>
              </a:rPr>
              <a:t> direction, we can re-use the memory</a:t>
            </a:r>
            <a:endParaRPr lang="ja-JP" alt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185E-6 L 0.37396 -1.6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47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54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1.7341E-6 L 0.00382 0.3801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47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111E-6 1.7341E-6 L 0.00382 0.3801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47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11111E-6 1.7341E-6 L 0.00382 0.3801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47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11111E-6 1.7341E-6 L 0.00382 0.3801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47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54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185E-6 L 0.37396 -1.6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47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54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-3.98844E-6 L 0.00382 0.3065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547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1.38889E-6 -3.98844E-6 L 0.00365 0.2647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47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3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38889E-6 -3.98844E-6 L 0.00364 0.2961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47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54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185E-6 L 0.37396 -1.6185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7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54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38889E-6 -3.98844E-6 L 0.00365 0.26474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547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4" grpId="0" animBg="1"/>
      <p:bldP spid="547844" grpId="1" animBg="1"/>
      <p:bldP spid="547845" grpId="0" animBg="1"/>
      <p:bldP spid="547845" grpId="1" animBg="1"/>
      <p:bldP spid="547846" grpId="0" animBg="1"/>
      <p:bldP spid="547846" grpId="1" animBg="1"/>
      <p:bldP spid="547954" grpId="0"/>
      <p:bldP spid="547954" grpId="1"/>
      <p:bldP spid="547955" grpId="0"/>
      <p:bldP spid="547955" grpId="1"/>
      <p:bldP spid="547956" grpId="0"/>
      <p:bldP spid="547956" grpId="1"/>
      <p:bldP spid="547957" grpId="0" animBg="1"/>
      <p:bldP spid="547957" grpId="1" animBg="1"/>
      <p:bldP spid="547958" grpId="0" animBg="1"/>
      <p:bldP spid="547958" grpId="1" animBg="1"/>
      <p:bldP spid="547959" grpId="0"/>
      <p:bldP spid="547959" grpId="1"/>
      <p:bldP spid="547960" grpId="0"/>
      <p:bldP spid="547960" grpId="1"/>
      <p:bldP spid="547961" grpId="0" animBg="1"/>
      <p:bldP spid="547961" grpId="1" animBg="1"/>
      <p:bldP spid="547962" grpId="0" animBg="1"/>
      <p:bldP spid="547963" grpId="0"/>
      <p:bldP spid="547963" grpId="1"/>
      <p:bldP spid="547964" grpId="0"/>
      <p:bldP spid="547964" grpId="1"/>
      <p:bldP spid="547965" grpId="0"/>
      <p:bldP spid="547965" grpId="1"/>
      <p:bldP spid="5479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Intuitive Image of Iteration Cost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1075"/>
            <a:ext cx="5905500" cy="5688013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Simple frequency computation scan 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The whole data, for each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P∪e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endParaRPr lang="en-US" altLang="ja-JP" sz="2400" dirty="0" smtClean="0"/>
          </a:p>
          <a:p>
            <a:pPr algn="l" eaLnBrk="1" hangingPunct="1">
              <a:defRPr/>
            </a:pPr>
            <a:endParaRPr lang="en-US" altLang="ja-JP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Set intersection scans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   </a:t>
            </a:r>
            <a:r>
              <a:rPr lang="en-US" altLang="ja-JP" sz="2400" dirty="0" smtClean="0"/>
              <a:t> and</a:t>
            </a:r>
            <a:r>
              <a:rPr lang="ja-JP" altLang="en-US" sz="2400" dirty="0" smtClean="0"/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({e}) </a:t>
            </a:r>
            <a:r>
              <a:rPr lang="en-US" altLang="ja-JP" sz="2400" dirty="0" smtClean="0"/>
              <a:t>once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n-t </a:t>
            </a:r>
            <a:r>
              <a:rPr lang="en-US" altLang="ja-JP" sz="2400" dirty="0" smtClean="0"/>
              <a:t>times scans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  <a:r>
              <a:rPr lang="en-US" altLang="ja-JP" sz="2400" dirty="0" smtClean="0"/>
              <a:t>, and</a:t>
            </a:r>
          </a:p>
          <a:p>
            <a:pPr algn="l" eaLnBrk="1" hangingPunct="1">
              <a:defRPr/>
            </a:pPr>
            <a:r>
              <a:rPr lang="ja-JP" altLang="en-US" sz="2400" dirty="0" smtClean="0"/>
              <a:t> </a:t>
            </a:r>
            <a:r>
              <a:rPr lang="en-US" altLang="ja-JP" sz="2400" dirty="0" smtClean="0"/>
              <a:t>items larger than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 </a:t>
            </a:r>
            <a:r>
              <a:rPr lang="en-US" altLang="ja-JP" sz="2400" dirty="0" smtClean="0"/>
              <a:t>of all transactions</a:t>
            </a:r>
          </a:p>
          <a:p>
            <a:pPr algn="l" eaLnBrk="1" hangingPunct="1">
              <a:defRPr/>
            </a:pPr>
            <a:endParaRPr lang="en-US" altLang="ja-JP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Delivery scans items larger than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t </a:t>
            </a:r>
            <a:endParaRPr lang="en-US" altLang="ja-JP" sz="2400" dirty="0" smtClean="0"/>
          </a:p>
          <a:p>
            <a:pPr algn="l" eaLnBrk="1" hangingPunct="1">
              <a:defRPr/>
            </a:pPr>
            <a:r>
              <a:rPr lang="en-US" altLang="ja-JP" sz="2400" dirty="0" smtClean="0"/>
              <a:t> of transactions included in</a:t>
            </a:r>
            <a:r>
              <a:rPr lang="ja-JP" altLang="en-US" sz="2400" dirty="0" smtClean="0"/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5867400" y="1268413"/>
            <a:ext cx="1584325" cy="1152525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7643460" y="1916113"/>
            <a:ext cx="994481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</a:rPr>
              <a:t>  (n-t</a:t>
            </a:r>
            <a:r>
              <a:rPr lang="en-US" altLang="ja-JP" dirty="0" smtClean="0">
                <a:solidFill>
                  <a:schemeClr val="accent2"/>
                </a:solidFill>
              </a:rPr>
              <a:t>)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38631" name="Rectangle 7"/>
          <p:cNvSpPr>
            <a:spLocks noChangeArrowheads="1"/>
          </p:cNvSpPr>
          <p:nvPr/>
        </p:nvSpPr>
        <p:spPr bwMode="auto">
          <a:xfrm>
            <a:off x="5076056" y="3212976"/>
            <a:ext cx="1584325" cy="11525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32" name="Rectangle 8"/>
          <p:cNvSpPr>
            <a:spLocks noChangeArrowheads="1"/>
          </p:cNvSpPr>
          <p:nvPr/>
        </p:nvSpPr>
        <p:spPr bwMode="auto">
          <a:xfrm>
            <a:off x="7758504" y="3860800"/>
            <a:ext cx="840593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dirty="0">
                <a:solidFill>
                  <a:schemeClr val="accent2"/>
                </a:solidFill>
              </a:rPr>
              <a:t> </a:t>
            </a:r>
            <a:r>
              <a:rPr lang="en-US" altLang="ja-JP" dirty="0">
                <a:solidFill>
                  <a:schemeClr val="accent2"/>
                </a:solidFill>
              </a:rPr>
              <a:t>(n-t</a:t>
            </a:r>
            <a:r>
              <a:rPr lang="en-US" altLang="ja-JP" dirty="0" smtClean="0">
                <a:solidFill>
                  <a:schemeClr val="accent2"/>
                </a:solidFill>
              </a:rPr>
              <a:t>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38633" name="Rectangle 9"/>
          <p:cNvSpPr>
            <a:spLocks noChangeArrowheads="1"/>
          </p:cNvSpPr>
          <p:nvPr/>
        </p:nvSpPr>
        <p:spPr bwMode="auto">
          <a:xfrm>
            <a:off x="5586413" y="4294188"/>
            <a:ext cx="2825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t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538634" name="Rectangle 10"/>
          <p:cNvSpPr>
            <a:spLocks noChangeArrowheads="1"/>
          </p:cNvSpPr>
          <p:nvPr/>
        </p:nvSpPr>
        <p:spPr bwMode="auto">
          <a:xfrm>
            <a:off x="5868144" y="3212976"/>
            <a:ext cx="792163" cy="1152525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35" name="Rectangle 11"/>
          <p:cNvSpPr>
            <a:spLocks noChangeArrowheads="1"/>
          </p:cNvSpPr>
          <p:nvPr/>
        </p:nvSpPr>
        <p:spPr bwMode="auto">
          <a:xfrm>
            <a:off x="6732240" y="3645024"/>
            <a:ext cx="48736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dirty="0">
                <a:solidFill>
                  <a:schemeClr val="accent2"/>
                </a:solidFill>
              </a:rPr>
              <a:t>＋</a:t>
            </a:r>
          </a:p>
        </p:txBody>
      </p:sp>
      <p:sp>
        <p:nvSpPr>
          <p:cNvPr id="538636" name="Rectangle 12"/>
          <p:cNvSpPr>
            <a:spLocks noChangeArrowheads="1"/>
          </p:cNvSpPr>
          <p:nvPr/>
        </p:nvSpPr>
        <p:spPr bwMode="auto">
          <a:xfrm>
            <a:off x="7308850" y="3717925"/>
            <a:ext cx="144463" cy="647700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37" name="Rectangle 13"/>
          <p:cNvSpPr>
            <a:spLocks noChangeArrowheads="1"/>
          </p:cNvSpPr>
          <p:nvPr/>
        </p:nvSpPr>
        <p:spPr bwMode="auto">
          <a:xfrm>
            <a:off x="5508625" y="5130800"/>
            <a:ext cx="1584325" cy="11525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38" name="Rectangle 14"/>
          <p:cNvSpPr>
            <a:spLocks noChangeArrowheads="1"/>
          </p:cNvSpPr>
          <p:nvPr/>
        </p:nvSpPr>
        <p:spPr bwMode="auto">
          <a:xfrm>
            <a:off x="6162675" y="6211888"/>
            <a:ext cx="2825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t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538639" name="Rectangle 15"/>
          <p:cNvSpPr>
            <a:spLocks noChangeArrowheads="1"/>
          </p:cNvSpPr>
          <p:nvPr/>
        </p:nvSpPr>
        <p:spPr bwMode="auto">
          <a:xfrm>
            <a:off x="6300788" y="5707063"/>
            <a:ext cx="792162" cy="576262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40" name="Rectangle 16"/>
          <p:cNvSpPr>
            <a:spLocks noChangeArrowheads="1"/>
          </p:cNvSpPr>
          <p:nvPr/>
        </p:nvSpPr>
        <p:spPr bwMode="auto">
          <a:xfrm>
            <a:off x="7381875" y="3644900"/>
            <a:ext cx="144463" cy="647700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41" name="Rectangle 17"/>
          <p:cNvSpPr>
            <a:spLocks noChangeArrowheads="1"/>
          </p:cNvSpPr>
          <p:nvPr/>
        </p:nvSpPr>
        <p:spPr bwMode="auto">
          <a:xfrm>
            <a:off x="7454900" y="3571875"/>
            <a:ext cx="144463" cy="647700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5940425" y="1196975"/>
            <a:ext cx="1584325" cy="1152525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43" name="Rectangle 19"/>
          <p:cNvSpPr>
            <a:spLocks noChangeArrowheads="1"/>
          </p:cNvSpPr>
          <p:nvPr/>
        </p:nvSpPr>
        <p:spPr bwMode="auto">
          <a:xfrm>
            <a:off x="6013450" y="1125538"/>
            <a:ext cx="1584325" cy="1152525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44" name="Rectangle 20"/>
          <p:cNvSpPr>
            <a:spLocks noChangeArrowheads="1"/>
          </p:cNvSpPr>
          <p:nvPr/>
        </p:nvSpPr>
        <p:spPr bwMode="auto">
          <a:xfrm>
            <a:off x="6086475" y="1054100"/>
            <a:ext cx="1584325" cy="1152525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7524750" y="3502025"/>
            <a:ext cx="144463" cy="647700"/>
          </a:xfrm>
          <a:prstGeom prst="rect">
            <a:avLst/>
          </a:prstGeom>
          <a:solidFill>
            <a:srgbClr val="00CC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38646" name="Rectangle 22"/>
          <p:cNvSpPr>
            <a:spLocks noChangeArrowheads="1"/>
          </p:cNvSpPr>
          <p:nvPr/>
        </p:nvSpPr>
        <p:spPr bwMode="auto">
          <a:xfrm>
            <a:off x="1403648" y="2708920"/>
            <a:ext cx="6192837" cy="231050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ja-JP" altLang="en-US" sz="36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Advantage is more</a:t>
            </a:r>
          </a:p>
          <a:p>
            <a:pPr>
              <a:spcBef>
                <a:spcPct val="50000"/>
              </a:spcBef>
              <a:defRPr/>
            </a:pPr>
            <a:endParaRPr lang="en-US" altLang="ja-JP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1" grpId="0" animBg="1"/>
      <p:bldP spid="538632" grpId="0"/>
      <p:bldP spid="538633" grpId="0"/>
      <p:bldP spid="538634" grpId="0" animBg="1"/>
      <p:bldP spid="538635" grpId="0"/>
      <p:bldP spid="538636" grpId="0" animBg="1"/>
      <p:bldP spid="538637" grpId="0" animBg="1"/>
      <p:bldP spid="538638" grpId="0"/>
      <p:bldP spid="538639" grpId="0" animBg="1"/>
      <p:bldP spid="538640" grpId="0" animBg="1"/>
      <p:bldP spid="538641" grpId="0" animBg="1"/>
      <p:bldP spid="538645" grpId="0" animBg="1"/>
      <p:bldP spid="5386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Bottom-wideness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736"/>
            <a:ext cx="7993063" cy="25193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 the deep levels of the recursion, frequency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small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/>
              <a:t> Time for delivery is also short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Backtrack generates several recursive calls in each iteration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/>
              <a:t> Recursion tree spreads exponentially, as going down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</a:t>
            </a:r>
            <a:r>
              <a:rPr lang="en-US" altLang="ja-JP" sz="2400" dirty="0" smtClean="0"/>
              <a:t> Computation time is dominated by the bottom-level exponentially many iterations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1258888" y="5762316"/>
            <a:ext cx="6842125" cy="90704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Almost all iterations takes short time</a:t>
            </a:r>
          </a:p>
          <a:p>
            <a:pPr>
              <a:spcBef>
                <a:spcPct val="20000"/>
              </a:spcBef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sym typeface="Wingdings" pitchFamily="2" charset="2"/>
              </a:rPr>
              <a:t>In total, average time per iteration also short</a:t>
            </a:r>
            <a:endParaRPr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3789363"/>
            <a:ext cx="8039100" cy="1612900"/>
            <a:chOff x="408" y="1872"/>
            <a:chExt cx="5064" cy="1016"/>
          </a:xfrm>
        </p:grpSpPr>
        <p:sp>
          <p:nvSpPr>
            <p:cNvPr id="479239" name="Freeform 7"/>
            <p:cNvSpPr>
              <a:spLocks/>
            </p:cNvSpPr>
            <p:nvPr/>
          </p:nvSpPr>
          <p:spPr bwMode="auto">
            <a:xfrm>
              <a:off x="408" y="1872"/>
              <a:ext cx="5064" cy="1016"/>
            </a:xfrm>
            <a:custGeom>
              <a:avLst/>
              <a:gdLst/>
              <a:ahLst/>
              <a:cxnLst>
                <a:cxn ang="0">
                  <a:pos x="2592" y="0"/>
                </a:cxn>
                <a:cxn ang="0">
                  <a:pos x="2304" y="288"/>
                </a:cxn>
                <a:cxn ang="0">
                  <a:pos x="1920" y="528"/>
                </a:cxn>
                <a:cxn ang="0">
                  <a:pos x="1392" y="768"/>
                </a:cxn>
                <a:cxn ang="0">
                  <a:pos x="768" y="912"/>
                </a:cxn>
                <a:cxn ang="0">
                  <a:pos x="0" y="1008"/>
                </a:cxn>
                <a:cxn ang="0">
                  <a:pos x="5064" y="1016"/>
                </a:cxn>
                <a:cxn ang="0">
                  <a:pos x="4448" y="936"/>
                </a:cxn>
                <a:cxn ang="0">
                  <a:pos x="3784" y="792"/>
                </a:cxn>
                <a:cxn ang="0">
                  <a:pos x="3168" y="528"/>
                </a:cxn>
                <a:cxn ang="0">
                  <a:pos x="2832" y="296"/>
                </a:cxn>
                <a:cxn ang="0">
                  <a:pos x="2592" y="0"/>
                </a:cxn>
              </a:cxnLst>
              <a:rect l="0" t="0" r="r" b="b"/>
              <a:pathLst>
                <a:path w="5064" h="1016">
                  <a:moveTo>
                    <a:pt x="2592" y="0"/>
                  </a:moveTo>
                  <a:lnTo>
                    <a:pt x="2304" y="288"/>
                  </a:lnTo>
                  <a:lnTo>
                    <a:pt x="1920" y="528"/>
                  </a:lnTo>
                  <a:lnTo>
                    <a:pt x="1392" y="768"/>
                  </a:lnTo>
                  <a:lnTo>
                    <a:pt x="768" y="912"/>
                  </a:lnTo>
                  <a:lnTo>
                    <a:pt x="0" y="1008"/>
                  </a:lnTo>
                  <a:lnTo>
                    <a:pt x="5064" y="1016"/>
                  </a:lnTo>
                  <a:lnTo>
                    <a:pt x="4448" y="936"/>
                  </a:lnTo>
                  <a:lnTo>
                    <a:pt x="3784" y="792"/>
                  </a:lnTo>
                  <a:lnTo>
                    <a:pt x="3168" y="528"/>
                  </a:lnTo>
                  <a:lnTo>
                    <a:pt x="2832" y="296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0" name="Line 8"/>
            <p:cNvSpPr>
              <a:spLocks noChangeShapeType="1"/>
            </p:cNvSpPr>
            <p:nvPr/>
          </p:nvSpPr>
          <p:spPr bwMode="auto">
            <a:xfrm flipH="1">
              <a:off x="2857" y="2024"/>
              <a:ext cx="144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1" name="Line 9"/>
            <p:cNvSpPr>
              <a:spLocks noChangeShapeType="1"/>
            </p:cNvSpPr>
            <p:nvPr/>
          </p:nvSpPr>
          <p:spPr bwMode="auto">
            <a:xfrm>
              <a:off x="3001" y="2024"/>
              <a:ext cx="144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2" name="Oval 10"/>
            <p:cNvSpPr>
              <a:spLocks noChangeArrowheads="1"/>
            </p:cNvSpPr>
            <p:nvPr/>
          </p:nvSpPr>
          <p:spPr bwMode="auto">
            <a:xfrm>
              <a:off x="2953" y="1976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3" name="Line 11"/>
            <p:cNvSpPr>
              <a:spLocks noChangeShapeType="1"/>
            </p:cNvSpPr>
            <p:nvPr/>
          </p:nvSpPr>
          <p:spPr bwMode="auto">
            <a:xfrm flipH="1">
              <a:off x="3097" y="2216"/>
              <a:ext cx="48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4" name="Line 12"/>
            <p:cNvSpPr>
              <a:spLocks noChangeShapeType="1"/>
            </p:cNvSpPr>
            <p:nvPr/>
          </p:nvSpPr>
          <p:spPr bwMode="auto">
            <a:xfrm>
              <a:off x="3145" y="2216"/>
              <a:ext cx="24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5" name="Line 13"/>
            <p:cNvSpPr>
              <a:spLocks noChangeShapeType="1"/>
            </p:cNvSpPr>
            <p:nvPr/>
          </p:nvSpPr>
          <p:spPr bwMode="auto">
            <a:xfrm flipH="1">
              <a:off x="2617" y="2216"/>
              <a:ext cx="24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6" name="Line 14"/>
            <p:cNvSpPr>
              <a:spLocks noChangeShapeType="1"/>
            </p:cNvSpPr>
            <p:nvPr/>
          </p:nvSpPr>
          <p:spPr bwMode="auto">
            <a:xfrm>
              <a:off x="2857" y="2216"/>
              <a:ext cx="48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7" name="Line 15"/>
            <p:cNvSpPr>
              <a:spLocks noChangeShapeType="1"/>
            </p:cNvSpPr>
            <p:nvPr/>
          </p:nvSpPr>
          <p:spPr bwMode="auto">
            <a:xfrm>
              <a:off x="3385" y="2408"/>
              <a:ext cx="144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8" name="Line 16"/>
            <p:cNvSpPr>
              <a:spLocks noChangeShapeType="1"/>
            </p:cNvSpPr>
            <p:nvPr/>
          </p:nvSpPr>
          <p:spPr bwMode="auto">
            <a:xfrm>
              <a:off x="3385" y="2408"/>
              <a:ext cx="432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9" name="Oval 17"/>
            <p:cNvSpPr>
              <a:spLocks noChangeArrowheads="1"/>
            </p:cNvSpPr>
            <p:nvPr/>
          </p:nvSpPr>
          <p:spPr bwMode="auto">
            <a:xfrm>
              <a:off x="3481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0" name="Oval 18"/>
            <p:cNvSpPr>
              <a:spLocks noChangeArrowheads="1"/>
            </p:cNvSpPr>
            <p:nvPr/>
          </p:nvSpPr>
          <p:spPr bwMode="auto">
            <a:xfrm>
              <a:off x="3769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1" name="Line 19"/>
            <p:cNvSpPr>
              <a:spLocks noChangeShapeType="1"/>
            </p:cNvSpPr>
            <p:nvPr/>
          </p:nvSpPr>
          <p:spPr bwMode="auto">
            <a:xfrm flipH="1">
              <a:off x="3097" y="240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2" name="Line 20"/>
            <p:cNvSpPr>
              <a:spLocks noChangeShapeType="1"/>
            </p:cNvSpPr>
            <p:nvPr/>
          </p:nvSpPr>
          <p:spPr bwMode="auto">
            <a:xfrm>
              <a:off x="3097" y="2408"/>
              <a:ext cx="24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3" name="Oval 21"/>
            <p:cNvSpPr>
              <a:spLocks noChangeArrowheads="1"/>
            </p:cNvSpPr>
            <p:nvPr/>
          </p:nvSpPr>
          <p:spPr bwMode="auto">
            <a:xfrm>
              <a:off x="3049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4" name="Oval 22"/>
            <p:cNvSpPr>
              <a:spLocks noChangeArrowheads="1"/>
            </p:cNvSpPr>
            <p:nvPr/>
          </p:nvSpPr>
          <p:spPr bwMode="auto">
            <a:xfrm>
              <a:off x="3289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5" name="Line 23"/>
            <p:cNvSpPr>
              <a:spLocks noChangeShapeType="1"/>
            </p:cNvSpPr>
            <p:nvPr/>
          </p:nvSpPr>
          <p:spPr bwMode="auto">
            <a:xfrm>
              <a:off x="2905" y="240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6" name="Line 24"/>
            <p:cNvSpPr>
              <a:spLocks noChangeShapeType="1"/>
            </p:cNvSpPr>
            <p:nvPr/>
          </p:nvSpPr>
          <p:spPr bwMode="auto">
            <a:xfrm flipH="1">
              <a:off x="2665" y="2408"/>
              <a:ext cx="24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7" name="Oval 25"/>
            <p:cNvSpPr>
              <a:spLocks noChangeArrowheads="1"/>
            </p:cNvSpPr>
            <p:nvPr/>
          </p:nvSpPr>
          <p:spPr bwMode="auto">
            <a:xfrm flipH="1">
              <a:off x="2857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8" name="Oval 26"/>
            <p:cNvSpPr>
              <a:spLocks noChangeArrowheads="1"/>
            </p:cNvSpPr>
            <p:nvPr/>
          </p:nvSpPr>
          <p:spPr bwMode="auto">
            <a:xfrm flipH="1">
              <a:off x="2617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9" name="Line 27"/>
            <p:cNvSpPr>
              <a:spLocks noChangeShapeType="1"/>
            </p:cNvSpPr>
            <p:nvPr/>
          </p:nvSpPr>
          <p:spPr bwMode="auto">
            <a:xfrm flipH="1">
              <a:off x="2473" y="2408"/>
              <a:ext cx="144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0" name="Line 28"/>
            <p:cNvSpPr>
              <a:spLocks noChangeShapeType="1"/>
            </p:cNvSpPr>
            <p:nvPr/>
          </p:nvSpPr>
          <p:spPr bwMode="auto">
            <a:xfrm flipH="1">
              <a:off x="2185" y="2408"/>
              <a:ext cx="432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1" name="Oval 29"/>
            <p:cNvSpPr>
              <a:spLocks noChangeArrowheads="1"/>
            </p:cNvSpPr>
            <p:nvPr/>
          </p:nvSpPr>
          <p:spPr bwMode="auto">
            <a:xfrm flipH="1">
              <a:off x="2425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2" name="Oval 30"/>
            <p:cNvSpPr>
              <a:spLocks noChangeArrowheads="1"/>
            </p:cNvSpPr>
            <p:nvPr/>
          </p:nvSpPr>
          <p:spPr bwMode="auto">
            <a:xfrm flipH="1">
              <a:off x="2137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3" name="Oval 31"/>
            <p:cNvSpPr>
              <a:spLocks noChangeArrowheads="1"/>
            </p:cNvSpPr>
            <p:nvPr/>
          </p:nvSpPr>
          <p:spPr bwMode="auto">
            <a:xfrm>
              <a:off x="2809" y="2168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4" name="Oval 32"/>
            <p:cNvSpPr>
              <a:spLocks noChangeArrowheads="1"/>
            </p:cNvSpPr>
            <p:nvPr/>
          </p:nvSpPr>
          <p:spPr bwMode="auto">
            <a:xfrm>
              <a:off x="3097" y="2168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5" name="Oval 33"/>
            <p:cNvSpPr>
              <a:spLocks noChangeArrowheads="1"/>
            </p:cNvSpPr>
            <p:nvPr/>
          </p:nvSpPr>
          <p:spPr bwMode="auto">
            <a:xfrm>
              <a:off x="3049" y="2360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6" name="Oval 34"/>
            <p:cNvSpPr>
              <a:spLocks noChangeArrowheads="1"/>
            </p:cNvSpPr>
            <p:nvPr/>
          </p:nvSpPr>
          <p:spPr bwMode="auto">
            <a:xfrm>
              <a:off x="3337" y="2360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7" name="Oval 35"/>
            <p:cNvSpPr>
              <a:spLocks noChangeArrowheads="1"/>
            </p:cNvSpPr>
            <p:nvPr/>
          </p:nvSpPr>
          <p:spPr bwMode="auto">
            <a:xfrm>
              <a:off x="2569" y="2360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8" name="Oval 36"/>
            <p:cNvSpPr>
              <a:spLocks noChangeArrowheads="1"/>
            </p:cNvSpPr>
            <p:nvPr/>
          </p:nvSpPr>
          <p:spPr bwMode="auto">
            <a:xfrm>
              <a:off x="2857" y="2360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9" name="Text Box 37"/>
            <p:cNvSpPr txBox="1">
              <a:spLocks noChangeArrowheads="1"/>
            </p:cNvSpPr>
            <p:nvPr/>
          </p:nvSpPr>
          <p:spPr bwMode="auto">
            <a:xfrm>
              <a:off x="2791" y="2600"/>
              <a:ext cx="402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ja-JP" altLang="en-US" b="0"/>
                <a:t>・・・</a:t>
              </a:r>
            </a:p>
          </p:txBody>
        </p:sp>
      </p:grpSp>
      <p:sp>
        <p:nvSpPr>
          <p:cNvPr id="479270" name="AutoShape 38"/>
          <p:cNvSpPr>
            <a:spLocks noChangeArrowheads="1"/>
          </p:cNvSpPr>
          <p:nvPr/>
        </p:nvSpPr>
        <p:spPr bwMode="auto">
          <a:xfrm>
            <a:off x="1150938" y="4106863"/>
            <a:ext cx="1871662" cy="834305"/>
          </a:xfrm>
          <a:prstGeom prst="wedgeRoundRectCallout">
            <a:avLst>
              <a:gd name="adj1" fmla="val 124532"/>
              <a:gd name="adj2" fmla="val -31225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en-US" altLang="ja-JP" dirty="0" smtClean="0"/>
              <a:t>Long time, </a:t>
            </a:r>
          </a:p>
          <a:p>
            <a:pPr>
              <a:defRPr/>
            </a:pPr>
            <a:r>
              <a:rPr lang="en-US" altLang="ja-JP" dirty="0"/>
              <a:t>b</a:t>
            </a:r>
            <a:r>
              <a:rPr lang="en-US" altLang="ja-JP" dirty="0" smtClean="0"/>
              <a:t>ut few</a:t>
            </a:r>
            <a:endParaRPr lang="ja-JP" altLang="en-US" dirty="0"/>
          </a:p>
        </p:txBody>
      </p:sp>
      <p:sp>
        <p:nvSpPr>
          <p:cNvPr id="479271" name="AutoShape 39"/>
          <p:cNvSpPr>
            <a:spLocks noChangeArrowheads="1"/>
          </p:cNvSpPr>
          <p:nvPr/>
        </p:nvSpPr>
        <p:spPr bwMode="auto">
          <a:xfrm>
            <a:off x="6660232" y="4725144"/>
            <a:ext cx="2016224" cy="833784"/>
          </a:xfrm>
          <a:prstGeom prst="wedgeRoundRectCallout">
            <a:avLst>
              <a:gd name="adj1" fmla="val -103912"/>
              <a:gd name="adj2" fmla="val 5461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en-US" altLang="ja-JP" dirty="0" smtClean="0"/>
              <a:t>Short time, </a:t>
            </a:r>
            <a:r>
              <a:rPr lang="en-US" altLang="ja-JP" dirty="0" err="1" smtClean="0"/>
              <a:t>noumerous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7" grpId="0" animBg="1"/>
      <p:bldP spid="479270" grpId="0" animBg="1"/>
      <p:bldP spid="47927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5724525" y="5805488"/>
            <a:ext cx="3240088" cy="8636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7724775" y="4916488"/>
            <a:ext cx="360363" cy="1800225"/>
          </a:xfrm>
          <a:prstGeom prst="rect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5980113" y="4916488"/>
            <a:ext cx="1296987" cy="1800225"/>
          </a:xfrm>
          <a:prstGeom prst="rect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802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Even for Large Support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802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812212" cy="5256213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When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σ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large,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|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(P)|</a:t>
            </a:r>
            <a:r>
              <a:rPr lang="en-US" altLang="ja-JP" sz="2400" dirty="0" smtClean="0"/>
              <a:t> is large in bottom levels</a:t>
            </a: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  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en-US" altLang="ja-JP" sz="2400" dirty="0" smtClean="0"/>
              <a:t>Bottom-wideness doesn’t work</a:t>
            </a:r>
          </a:p>
          <a:p>
            <a:pPr algn="l" eaLnBrk="1" hangingPunct="1">
              <a:defRPr/>
            </a:pPr>
            <a:endParaRPr lang="ja-JP" alt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Speed up bottom levels by database reduction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（１）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delete items smaller than added item at last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（２） </a:t>
            </a:r>
            <a:r>
              <a:rPr lang="en-US" altLang="ja-JP" sz="2400" dirty="0" smtClean="0"/>
              <a:t>delete items infrequent in the database induced by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(P)</a:t>
            </a:r>
          </a:p>
          <a:p>
            <a:pPr algn="l" eaLnBrk="1" hangingPunct="1">
              <a:defRPr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(they never be added to the solution, in the recursive calls)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（３） </a:t>
            </a:r>
            <a:r>
              <a:rPr lang="en-US" altLang="ja-JP" sz="2400" dirty="0" smtClean="0"/>
              <a:t>unify the identical transactions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 real-world data, usually the size of 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 reduced database is constant</a:t>
            </a:r>
          </a:p>
        </p:txBody>
      </p:sp>
      <p:sp>
        <p:nvSpPr>
          <p:cNvPr id="480263" name="Text Box 7"/>
          <p:cNvSpPr txBox="1">
            <a:spLocks noChangeArrowheads="1"/>
          </p:cNvSpPr>
          <p:nvPr/>
        </p:nvSpPr>
        <p:spPr bwMode="auto">
          <a:xfrm>
            <a:off x="323528" y="6165850"/>
            <a:ext cx="4968551" cy="463846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b="0" dirty="0" smtClean="0">
                <a:solidFill>
                  <a:schemeClr val="tx1"/>
                </a:solidFill>
              </a:rPr>
              <a:t>fast as much as small </a:t>
            </a:r>
            <a:r>
              <a:rPr lang="en-US" altLang="ja-JP" dirty="0" smtClean="0">
                <a:solidFill>
                  <a:schemeClr val="accent2"/>
                </a:solidFill>
              </a:rPr>
              <a:t>σ</a:t>
            </a:r>
            <a:endParaRPr lang="ja-JP" altLang="en-US" b="0" dirty="0"/>
          </a:p>
        </p:txBody>
      </p:sp>
      <p:graphicFrame>
        <p:nvGraphicFramePr>
          <p:cNvPr id="480264" name="Group 8"/>
          <p:cNvGraphicFramePr>
            <a:graphicFrameLocks noGrp="1"/>
          </p:cNvGraphicFramePr>
          <p:nvPr/>
        </p:nvGraphicFramePr>
        <p:xfrm>
          <a:off x="6084888" y="4941888"/>
          <a:ext cx="2832100" cy="1658880"/>
        </p:xfrm>
        <a:graphic>
          <a:graphicData uri="http://schemas.openxmlformats.org/drawingml/2006/table">
            <a:tbl>
              <a:tblPr/>
              <a:tblGrid>
                <a:gridCol w="404812"/>
                <a:gridCol w="404813"/>
                <a:gridCol w="404812"/>
                <a:gridCol w="403225"/>
                <a:gridCol w="404813"/>
                <a:gridCol w="404812"/>
                <a:gridCol w="404813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１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３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５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１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２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６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３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７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１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２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６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７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３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５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６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７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２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６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７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 animBg="1"/>
      <p:bldP spid="480259" grpId="0" animBg="1"/>
      <p:bldP spid="480260" grpId="0" animBg="1"/>
      <p:bldP spid="4802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Synergy with Cache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83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812212" cy="5256213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Efficient implementation needs “hit/miss ratio” of cache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</a:t>
            </a: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en-US" altLang="ja-JP" sz="2400" dirty="0" smtClean="0"/>
              <a:t>open the loops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</a:t>
            </a:r>
            <a:r>
              <a:rPr lang="ja-JP" altLang="en-US" sz="2400" dirty="0" smtClean="0"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change memory allocation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008000"/>
                </a:solidFill>
              </a:rPr>
              <a:t>for</a:t>
            </a:r>
            <a:r>
              <a:rPr lang="en-US" altLang="ja-JP" sz="2400" dirty="0" smtClean="0"/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=1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to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n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{</a:t>
            </a:r>
            <a:r>
              <a:rPr lang="en-US" altLang="ja-JP" sz="2400" dirty="0" smtClean="0"/>
              <a:t> 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x[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]=0</a:t>
            </a:r>
            <a:r>
              <a:rPr lang="en-US" altLang="ja-JP" sz="2400" dirty="0" smtClean="0"/>
              <a:t>; 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}</a:t>
            </a:r>
            <a:endParaRPr lang="en-US" altLang="ja-JP" sz="2400" dirty="0" smtClean="0"/>
          </a:p>
          <a:p>
            <a:pPr algn="l" eaLnBrk="1" hangingPunct="1">
              <a:defRPr/>
            </a:pPr>
            <a:r>
              <a:rPr lang="en-US" altLang="ja-JP" sz="2400" dirty="0" smtClean="0">
                <a:solidFill>
                  <a:srgbClr val="FF0066"/>
                </a:solidFill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for</a:t>
            </a:r>
            <a:r>
              <a:rPr lang="en-US" altLang="ja-JP" sz="2400" dirty="0" smtClean="0"/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=1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to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n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step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3</a:t>
            </a:r>
            <a:r>
              <a:rPr lang="en-US" altLang="ja-JP" sz="2400" dirty="0" smtClean="0"/>
              <a:t>  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{</a:t>
            </a:r>
            <a:r>
              <a:rPr lang="en-US" altLang="ja-JP" sz="2400" dirty="0" smtClean="0"/>
              <a:t> 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x[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]=0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;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x[i+1]=0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;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x[i+2]=0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; }</a:t>
            </a:r>
            <a:endParaRPr lang="en-US" altLang="ja-JP" sz="2400" dirty="0" smtClean="0"/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  <p:graphicFrame>
        <p:nvGraphicFramePr>
          <p:cNvPr id="583779" name="Group 99"/>
          <p:cNvGraphicFramePr>
            <a:graphicFrameLocks noGrp="1"/>
          </p:cNvGraphicFramePr>
          <p:nvPr/>
        </p:nvGraphicFramePr>
        <p:xfrm>
          <a:off x="250825" y="3860800"/>
          <a:ext cx="3744913" cy="459360"/>
        </p:xfrm>
        <a:graphic>
          <a:graphicData uri="http://schemas.openxmlformats.org/drawingml/2006/table">
            <a:tbl>
              <a:tblPr/>
              <a:tblGrid>
                <a:gridCol w="374650"/>
                <a:gridCol w="373063"/>
                <a:gridCol w="376237"/>
                <a:gridCol w="374650"/>
                <a:gridCol w="374650"/>
                <a:gridCol w="373063"/>
                <a:gridCol w="374650"/>
                <a:gridCol w="376237"/>
                <a:gridCol w="373063"/>
                <a:gridCol w="3746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3780" name="Group 100"/>
          <p:cNvGraphicFramePr>
            <a:graphicFrameLocks noGrp="1"/>
          </p:cNvGraphicFramePr>
          <p:nvPr/>
        </p:nvGraphicFramePr>
        <p:xfrm>
          <a:off x="5075238" y="3860800"/>
          <a:ext cx="3744912" cy="459360"/>
        </p:xfrm>
        <a:graphic>
          <a:graphicData uri="http://schemas.openxmlformats.org/drawingml/2006/table">
            <a:tbl>
              <a:tblPr/>
              <a:tblGrid>
                <a:gridCol w="374650"/>
                <a:gridCol w="373062"/>
                <a:gridCol w="376238"/>
                <a:gridCol w="374650"/>
                <a:gridCol w="374650"/>
                <a:gridCol w="373062"/>
                <a:gridCol w="374650"/>
                <a:gridCol w="376238"/>
                <a:gridCol w="373062"/>
                <a:gridCol w="3746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804" name="AutoShape 124"/>
          <p:cNvSpPr>
            <a:spLocks noChangeArrowheads="1"/>
          </p:cNvSpPr>
          <p:nvPr/>
        </p:nvSpPr>
        <p:spPr bwMode="auto">
          <a:xfrm>
            <a:off x="4283075" y="3933825"/>
            <a:ext cx="504825" cy="358775"/>
          </a:xfrm>
          <a:prstGeom prst="rightArrow">
            <a:avLst>
              <a:gd name="adj1" fmla="val 50000"/>
              <a:gd name="adj2" fmla="val 35177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583895" name="Group 215"/>
          <p:cNvGraphicFramePr>
            <a:graphicFrameLocks noGrp="1"/>
          </p:cNvGraphicFramePr>
          <p:nvPr/>
        </p:nvGraphicFramePr>
        <p:xfrm>
          <a:off x="250825" y="4556125"/>
          <a:ext cx="2952750" cy="459360"/>
        </p:xfrm>
        <a:graphic>
          <a:graphicData uri="http://schemas.openxmlformats.org/drawingml/2006/table">
            <a:tbl>
              <a:tblPr/>
              <a:tblGrid>
                <a:gridCol w="374650"/>
                <a:gridCol w="373063"/>
                <a:gridCol w="376237"/>
                <a:gridCol w="374650"/>
                <a:gridCol w="374650"/>
                <a:gridCol w="373063"/>
                <a:gridCol w="374650"/>
                <a:gridCol w="33178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3896" name="Group 216"/>
          <p:cNvGraphicFramePr>
            <a:graphicFrameLocks noGrp="1"/>
          </p:cNvGraphicFramePr>
          <p:nvPr/>
        </p:nvGraphicFramePr>
        <p:xfrm>
          <a:off x="249238" y="5084763"/>
          <a:ext cx="2954337" cy="459360"/>
        </p:xfrm>
        <a:graphic>
          <a:graphicData uri="http://schemas.openxmlformats.org/drawingml/2006/table">
            <a:tbl>
              <a:tblPr/>
              <a:tblGrid>
                <a:gridCol w="374650"/>
                <a:gridCol w="373062"/>
                <a:gridCol w="376238"/>
                <a:gridCol w="374650"/>
                <a:gridCol w="374650"/>
                <a:gridCol w="373062"/>
                <a:gridCol w="374650"/>
                <a:gridCol w="3333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▲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3927" name="Group 247"/>
          <p:cNvGraphicFramePr>
            <a:graphicFrameLocks noGrp="1"/>
          </p:cNvGraphicFramePr>
          <p:nvPr/>
        </p:nvGraphicFramePr>
        <p:xfrm>
          <a:off x="4354513" y="4797425"/>
          <a:ext cx="4537075" cy="825120"/>
        </p:xfrm>
        <a:graphic>
          <a:graphicData uri="http://schemas.openxmlformats.org/drawingml/2006/table">
            <a:tbl>
              <a:tblPr/>
              <a:tblGrid>
                <a:gridCol w="649287"/>
                <a:gridCol w="503238"/>
                <a:gridCol w="720725"/>
                <a:gridCol w="503237"/>
                <a:gridCol w="504825"/>
                <a:gridCol w="503238"/>
                <a:gridCol w="720725"/>
                <a:gridCol w="4318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▲</a:t>
                      </a:r>
                    </a:p>
                  </a:txBody>
                  <a:tcPr marL="1800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 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▲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● 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▲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928" name="AutoShape 248"/>
          <p:cNvSpPr>
            <a:spLocks noChangeArrowheads="1"/>
          </p:cNvSpPr>
          <p:nvPr/>
        </p:nvSpPr>
        <p:spPr bwMode="auto">
          <a:xfrm>
            <a:off x="3562350" y="4868863"/>
            <a:ext cx="504825" cy="358775"/>
          </a:xfrm>
          <a:prstGeom prst="rightArrow">
            <a:avLst>
              <a:gd name="adj1" fmla="val 50000"/>
              <a:gd name="adj2" fmla="val 35177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83929" name="Text Box 249"/>
          <p:cNvSpPr txBox="1">
            <a:spLocks noChangeArrowheads="1"/>
          </p:cNvSpPr>
          <p:nvPr/>
        </p:nvSpPr>
        <p:spPr bwMode="auto">
          <a:xfrm>
            <a:off x="395288" y="5805488"/>
            <a:ext cx="8569325" cy="90704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By database reduction, memory for deeper levels fits cache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endParaRPr lang="ja-JP" altLang="en-US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ja-JP" altLang="en-US" dirty="0">
                <a:solidFill>
                  <a:schemeClr val="tx1"/>
                </a:solidFill>
              </a:rPr>
              <a:t>  </a:t>
            </a:r>
            <a:r>
              <a:rPr lang="en-US" altLang="ja-JP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dirty="0" smtClean="0">
                <a:solidFill>
                  <a:schemeClr val="tx1"/>
                </a:solidFill>
                <a:sym typeface="Wingdings" pitchFamily="2" charset="2"/>
              </a:rPr>
              <a:t> Bottom-wideness implies “cache hits almost all accesses” 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4" grpId="0" animBg="1"/>
      <p:bldP spid="583928" grpId="0" animBg="1"/>
      <p:bldP spid="5839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Compression by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Trie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/Prefix Tree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5538"/>
            <a:ext cx="8785225" cy="1655762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Regarding each transaction as a string, we can use </a:t>
            </a:r>
            <a:r>
              <a:rPr lang="en-US" altLang="ja-JP" sz="2400" dirty="0" err="1" smtClean="0"/>
              <a:t>trie</a:t>
            </a:r>
            <a:r>
              <a:rPr lang="en-US" altLang="ja-JP" sz="2400" dirty="0" smtClean="0"/>
              <a:t> / prefix tree to store the transactions, to save memory usage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Orthogonal to delivery, shorten the time to scan 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en-US" altLang="ja-JP" sz="2400" b="1" dirty="0" smtClean="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892550" y="2989263"/>
            <a:ext cx="4856163" cy="3752850"/>
            <a:chOff x="2452" y="1883"/>
            <a:chExt cx="3059" cy="2364"/>
          </a:xfrm>
        </p:grpSpPr>
        <p:sp>
          <p:nvSpPr>
            <p:cNvPr id="45064" name="Text Box 7"/>
            <p:cNvSpPr txBox="1">
              <a:spLocks noChangeArrowheads="1"/>
            </p:cNvSpPr>
            <p:nvPr/>
          </p:nvSpPr>
          <p:spPr bwMode="auto">
            <a:xfrm>
              <a:off x="2452" y="1883"/>
              <a:ext cx="185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r>
                <a:rPr lang="ja-JP" altLang="en-US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*</a:t>
              </a:r>
              <a:endParaRPr lang="ja-JP" altLang="en-US">
                <a:solidFill>
                  <a:schemeClr val="accent2"/>
                </a:solidFill>
              </a:endParaRPr>
            </a:p>
          </p:txBody>
        </p:sp>
        <p:sp>
          <p:nvSpPr>
            <p:cNvPr id="45065" name="Text Box 8"/>
            <p:cNvSpPr txBox="1">
              <a:spLocks noChangeArrowheads="1"/>
            </p:cNvSpPr>
            <p:nvPr/>
          </p:nvSpPr>
          <p:spPr bwMode="auto">
            <a:xfrm>
              <a:off x="2917" y="1883"/>
              <a:ext cx="160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1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66" name="Text Box 9"/>
            <p:cNvSpPr txBox="1">
              <a:spLocks noChangeArrowheads="1"/>
            </p:cNvSpPr>
            <p:nvPr/>
          </p:nvSpPr>
          <p:spPr bwMode="auto">
            <a:xfrm>
              <a:off x="3362" y="1883"/>
              <a:ext cx="161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2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67" name="Line 10"/>
            <p:cNvSpPr>
              <a:spLocks noChangeShapeType="1"/>
            </p:cNvSpPr>
            <p:nvPr/>
          </p:nvSpPr>
          <p:spPr bwMode="auto">
            <a:xfrm>
              <a:off x="3077" y="2015"/>
              <a:ext cx="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68" name="Line 11"/>
            <p:cNvSpPr>
              <a:spLocks noChangeShapeType="1"/>
            </p:cNvSpPr>
            <p:nvPr/>
          </p:nvSpPr>
          <p:spPr bwMode="auto">
            <a:xfrm>
              <a:off x="2634" y="2015"/>
              <a:ext cx="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69" name="Text Box 12"/>
            <p:cNvSpPr txBox="1">
              <a:spLocks noChangeArrowheads="1"/>
            </p:cNvSpPr>
            <p:nvPr/>
          </p:nvSpPr>
          <p:spPr bwMode="auto">
            <a:xfrm>
              <a:off x="3801" y="1883"/>
              <a:ext cx="160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5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70" name="Text Box 13"/>
            <p:cNvSpPr txBox="1">
              <a:spLocks noChangeArrowheads="1"/>
            </p:cNvSpPr>
            <p:nvPr/>
          </p:nvSpPr>
          <p:spPr bwMode="auto">
            <a:xfrm>
              <a:off x="4242" y="1883"/>
              <a:ext cx="161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6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71" name="Line 14"/>
            <p:cNvSpPr>
              <a:spLocks noChangeShapeType="1"/>
            </p:cNvSpPr>
            <p:nvPr/>
          </p:nvSpPr>
          <p:spPr bwMode="auto">
            <a:xfrm>
              <a:off x="3961" y="2015"/>
              <a:ext cx="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72" name="Line 15"/>
            <p:cNvSpPr>
              <a:spLocks noChangeShapeType="1"/>
            </p:cNvSpPr>
            <p:nvPr/>
          </p:nvSpPr>
          <p:spPr bwMode="auto">
            <a:xfrm>
              <a:off x="3519" y="2015"/>
              <a:ext cx="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73" name="Text Box 16"/>
            <p:cNvSpPr txBox="1">
              <a:spLocks noChangeArrowheads="1"/>
            </p:cNvSpPr>
            <p:nvPr/>
          </p:nvSpPr>
          <p:spPr bwMode="auto">
            <a:xfrm>
              <a:off x="4678" y="1883"/>
              <a:ext cx="160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7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74" name="Text Box 17"/>
            <p:cNvSpPr txBox="1">
              <a:spLocks noChangeArrowheads="1"/>
            </p:cNvSpPr>
            <p:nvPr/>
          </p:nvSpPr>
          <p:spPr bwMode="auto">
            <a:xfrm>
              <a:off x="5085" y="1883"/>
              <a:ext cx="161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9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75" name="Line 18"/>
            <p:cNvSpPr>
              <a:spLocks noChangeShapeType="1"/>
            </p:cNvSpPr>
            <p:nvPr/>
          </p:nvSpPr>
          <p:spPr bwMode="auto">
            <a:xfrm>
              <a:off x="4830" y="2015"/>
              <a:ext cx="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76" name="Line 19"/>
            <p:cNvSpPr>
              <a:spLocks noChangeShapeType="1"/>
            </p:cNvSpPr>
            <p:nvPr/>
          </p:nvSpPr>
          <p:spPr bwMode="auto">
            <a:xfrm>
              <a:off x="4398" y="2015"/>
              <a:ext cx="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77" name="Text Box 20"/>
            <p:cNvSpPr txBox="1">
              <a:spLocks noChangeArrowheads="1"/>
            </p:cNvSpPr>
            <p:nvPr/>
          </p:nvSpPr>
          <p:spPr bwMode="auto">
            <a:xfrm>
              <a:off x="3799" y="2264"/>
              <a:ext cx="161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7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78" name="Line 21"/>
            <p:cNvSpPr>
              <a:spLocks noChangeShapeType="1"/>
            </p:cNvSpPr>
            <p:nvPr/>
          </p:nvSpPr>
          <p:spPr bwMode="auto">
            <a:xfrm>
              <a:off x="3528" y="2008"/>
              <a:ext cx="257" cy="3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79" name="Text Box 22"/>
            <p:cNvSpPr txBox="1">
              <a:spLocks noChangeArrowheads="1"/>
            </p:cNvSpPr>
            <p:nvPr/>
          </p:nvSpPr>
          <p:spPr bwMode="auto">
            <a:xfrm>
              <a:off x="4232" y="2264"/>
              <a:ext cx="161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8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80" name="Text Box 23"/>
            <p:cNvSpPr txBox="1">
              <a:spLocks noChangeArrowheads="1"/>
            </p:cNvSpPr>
            <p:nvPr/>
          </p:nvSpPr>
          <p:spPr bwMode="auto">
            <a:xfrm>
              <a:off x="4676" y="2264"/>
              <a:ext cx="160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9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81" name="Line 24"/>
            <p:cNvSpPr>
              <a:spLocks noChangeShapeType="1"/>
            </p:cNvSpPr>
            <p:nvPr/>
          </p:nvSpPr>
          <p:spPr bwMode="auto">
            <a:xfrm>
              <a:off x="4393" y="2396"/>
              <a:ext cx="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82" name="Line 25"/>
            <p:cNvSpPr>
              <a:spLocks noChangeShapeType="1"/>
            </p:cNvSpPr>
            <p:nvPr/>
          </p:nvSpPr>
          <p:spPr bwMode="auto">
            <a:xfrm>
              <a:off x="3955" y="2396"/>
              <a:ext cx="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83" name="Text Box 26"/>
            <p:cNvSpPr txBox="1">
              <a:spLocks noChangeArrowheads="1"/>
            </p:cNvSpPr>
            <p:nvPr/>
          </p:nvSpPr>
          <p:spPr bwMode="auto">
            <a:xfrm>
              <a:off x="3360" y="2653"/>
              <a:ext cx="161" cy="2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7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84" name="Text Box 27"/>
            <p:cNvSpPr txBox="1">
              <a:spLocks noChangeArrowheads="1"/>
            </p:cNvSpPr>
            <p:nvPr/>
          </p:nvSpPr>
          <p:spPr bwMode="auto">
            <a:xfrm>
              <a:off x="3799" y="2645"/>
              <a:ext cx="161" cy="2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9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85" name="Line 28"/>
            <p:cNvSpPr>
              <a:spLocks noChangeShapeType="1"/>
            </p:cNvSpPr>
            <p:nvPr/>
          </p:nvSpPr>
          <p:spPr bwMode="auto">
            <a:xfrm>
              <a:off x="3520" y="2771"/>
              <a:ext cx="257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86" name="Line 29"/>
            <p:cNvSpPr>
              <a:spLocks noChangeShapeType="1"/>
            </p:cNvSpPr>
            <p:nvPr/>
          </p:nvSpPr>
          <p:spPr bwMode="auto">
            <a:xfrm>
              <a:off x="3101" y="2018"/>
              <a:ext cx="257" cy="6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87" name="Text Box 30"/>
            <p:cNvSpPr txBox="1">
              <a:spLocks noChangeArrowheads="1"/>
            </p:cNvSpPr>
            <p:nvPr/>
          </p:nvSpPr>
          <p:spPr bwMode="auto">
            <a:xfrm>
              <a:off x="2911" y="3050"/>
              <a:ext cx="160" cy="2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21</a:t>
              </a:r>
              <a:endParaRPr lang="en-US" altLang="ja-JP">
                <a:solidFill>
                  <a:schemeClr val="accent2"/>
                </a:solidFill>
                <a:ea typeface="ＭＳ 明朝" pitchFamily="17" charset="-128"/>
              </a:endParaRPr>
            </a:p>
            <a:p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88" name="Text Box 31"/>
            <p:cNvSpPr txBox="1">
              <a:spLocks noChangeArrowheads="1"/>
            </p:cNvSpPr>
            <p:nvPr/>
          </p:nvSpPr>
          <p:spPr bwMode="auto">
            <a:xfrm>
              <a:off x="3357" y="3042"/>
              <a:ext cx="161" cy="2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3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89" name="Line 32"/>
            <p:cNvSpPr>
              <a:spLocks noChangeShapeType="1"/>
            </p:cNvSpPr>
            <p:nvPr/>
          </p:nvSpPr>
          <p:spPr bwMode="auto">
            <a:xfrm>
              <a:off x="3056" y="3174"/>
              <a:ext cx="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90" name="Line 33"/>
            <p:cNvSpPr>
              <a:spLocks noChangeShapeType="1"/>
            </p:cNvSpPr>
            <p:nvPr/>
          </p:nvSpPr>
          <p:spPr bwMode="auto">
            <a:xfrm>
              <a:off x="2629" y="2007"/>
              <a:ext cx="257" cy="10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91" name="Text Box 34"/>
            <p:cNvSpPr txBox="1">
              <a:spLocks noChangeArrowheads="1"/>
            </p:cNvSpPr>
            <p:nvPr/>
          </p:nvSpPr>
          <p:spPr bwMode="auto">
            <a:xfrm>
              <a:off x="3795" y="3042"/>
              <a:ext cx="160" cy="2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4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92" name="Text Box 35"/>
            <p:cNvSpPr txBox="1">
              <a:spLocks noChangeArrowheads="1"/>
            </p:cNvSpPr>
            <p:nvPr/>
          </p:nvSpPr>
          <p:spPr bwMode="auto">
            <a:xfrm>
              <a:off x="4236" y="3042"/>
              <a:ext cx="161" cy="2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5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93" name="Line 36"/>
            <p:cNvSpPr>
              <a:spLocks noChangeShapeType="1"/>
            </p:cNvSpPr>
            <p:nvPr/>
          </p:nvSpPr>
          <p:spPr bwMode="auto">
            <a:xfrm>
              <a:off x="3955" y="3174"/>
              <a:ext cx="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94" name="Line 37"/>
            <p:cNvSpPr>
              <a:spLocks noChangeShapeType="1"/>
            </p:cNvSpPr>
            <p:nvPr/>
          </p:nvSpPr>
          <p:spPr bwMode="auto">
            <a:xfrm>
              <a:off x="3513" y="3174"/>
              <a:ext cx="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95" name="Text Box 38"/>
            <p:cNvSpPr txBox="1">
              <a:spLocks noChangeArrowheads="1"/>
            </p:cNvSpPr>
            <p:nvPr/>
          </p:nvSpPr>
          <p:spPr bwMode="auto">
            <a:xfrm>
              <a:off x="3795" y="3440"/>
              <a:ext cx="160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7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96" name="Text Box 39"/>
            <p:cNvSpPr txBox="1">
              <a:spLocks noChangeArrowheads="1"/>
            </p:cNvSpPr>
            <p:nvPr/>
          </p:nvSpPr>
          <p:spPr bwMode="auto">
            <a:xfrm>
              <a:off x="4236" y="3440"/>
              <a:ext cx="161" cy="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9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097" name="Line 40"/>
            <p:cNvSpPr>
              <a:spLocks noChangeShapeType="1"/>
            </p:cNvSpPr>
            <p:nvPr/>
          </p:nvSpPr>
          <p:spPr bwMode="auto">
            <a:xfrm>
              <a:off x="3955" y="3571"/>
              <a:ext cx="2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98" name="Line 41"/>
            <p:cNvSpPr>
              <a:spLocks noChangeShapeType="1"/>
            </p:cNvSpPr>
            <p:nvPr/>
          </p:nvSpPr>
          <p:spPr bwMode="auto">
            <a:xfrm>
              <a:off x="3513" y="3163"/>
              <a:ext cx="257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099" name="Text Box 42"/>
            <p:cNvSpPr txBox="1">
              <a:spLocks noChangeArrowheads="1"/>
            </p:cNvSpPr>
            <p:nvPr/>
          </p:nvSpPr>
          <p:spPr bwMode="auto">
            <a:xfrm>
              <a:off x="3345" y="3837"/>
              <a:ext cx="160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7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100" name="Text Box 43"/>
            <p:cNvSpPr txBox="1">
              <a:spLocks noChangeArrowheads="1"/>
            </p:cNvSpPr>
            <p:nvPr/>
          </p:nvSpPr>
          <p:spPr bwMode="auto">
            <a:xfrm>
              <a:off x="3791" y="3837"/>
              <a:ext cx="161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" tIns="3600" rIns="3600" bIns="3600"/>
            <a:lstStyle/>
            <a:p>
              <a:pPr algn="just"/>
              <a:r>
                <a:rPr lang="en-US" altLang="ja-JP">
                  <a:solidFill>
                    <a:schemeClr val="accent2"/>
                  </a:solidFill>
                  <a:latin typeface="Century" pitchFamily="18" charset="0"/>
                  <a:ea typeface="ＭＳ 明朝" pitchFamily="17" charset="-128"/>
                </a:rPr>
                <a:t>9</a:t>
              </a:r>
              <a:endParaRPr lang="en-US" altLang="ja-JP">
                <a:solidFill>
                  <a:schemeClr val="accent2"/>
                </a:solidFill>
              </a:endParaRPr>
            </a:p>
          </p:txBody>
        </p:sp>
        <p:sp>
          <p:nvSpPr>
            <p:cNvPr id="45101" name="Line 44"/>
            <p:cNvSpPr>
              <a:spLocks noChangeShapeType="1"/>
            </p:cNvSpPr>
            <p:nvPr/>
          </p:nvSpPr>
          <p:spPr bwMode="auto">
            <a:xfrm>
              <a:off x="3505" y="3968"/>
              <a:ext cx="2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102" name="Line 45"/>
            <p:cNvSpPr>
              <a:spLocks noChangeShapeType="1"/>
            </p:cNvSpPr>
            <p:nvPr/>
          </p:nvSpPr>
          <p:spPr bwMode="auto">
            <a:xfrm>
              <a:off x="3070" y="3319"/>
              <a:ext cx="257" cy="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5103" name="Text Box 46"/>
            <p:cNvSpPr txBox="1">
              <a:spLocks noChangeArrowheads="1"/>
            </p:cNvSpPr>
            <p:nvPr/>
          </p:nvSpPr>
          <p:spPr bwMode="auto">
            <a:xfrm>
              <a:off x="5268" y="2054"/>
              <a:ext cx="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/>
            <a:lstStyle/>
            <a:p>
              <a:pPr algn="just"/>
              <a:r>
                <a:rPr lang="en-US" altLang="ja-JP">
                  <a:solidFill>
                    <a:srgbClr val="FF0000"/>
                  </a:solidFill>
                  <a:latin typeface="Century" pitchFamily="18" charset="0"/>
                  <a:ea typeface="ＭＳ 明朝" pitchFamily="17" charset="-128"/>
                </a:rPr>
                <a:t>A</a:t>
              </a:r>
              <a:endParaRPr lang="en-US" altLang="ja-JP">
                <a:solidFill>
                  <a:srgbClr val="FF0000"/>
                </a:solidFill>
              </a:endParaRPr>
            </a:p>
          </p:txBody>
        </p:sp>
        <p:sp>
          <p:nvSpPr>
            <p:cNvPr id="45104" name="Text Box 47"/>
            <p:cNvSpPr txBox="1">
              <a:spLocks noChangeArrowheads="1"/>
            </p:cNvSpPr>
            <p:nvPr/>
          </p:nvSpPr>
          <p:spPr bwMode="auto">
            <a:xfrm>
              <a:off x="4809" y="2464"/>
              <a:ext cx="24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/>
            <a:lstStyle/>
            <a:p>
              <a:pPr algn="just"/>
              <a:r>
                <a:rPr lang="en-US" altLang="ja-JP">
                  <a:solidFill>
                    <a:srgbClr val="FF0000"/>
                  </a:solidFill>
                  <a:latin typeface="Century" pitchFamily="18" charset="0"/>
                  <a:ea typeface="ＭＳ 明朝" pitchFamily="17" charset="-128"/>
                </a:rPr>
                <a:t>C</a:t>
              </a:r>
              <a:endParaRPr lang="en-US" altLang="ja-JP">
                <a:solidFill>
                  <a:srgbClr val="FF0000"/>
                </a:solidFill>
              </a:endParaRPr>
            </a:p>
          </p:txBody>
        </p:sp>
        <p:sp>
          <p:nvSpPr>
            <p:cNvPr id="45105" name="Text Box 48"/>
            <p:cNvSpPr txBox="1">
              <a:spLocks noChangeArrowheads="1"/>
            </p:cNvSpPr>
            <p:nvPr/>
          </p:nvSpPr>
          <p:spPr bwMode="auto">
            <a:xfrm>
              <a:off x="3997" y="2801"/>
              <a:ext cx="2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/>
            <a:lstStyle/>
            <a:p>
              <a:pPr algn="just"/>
              <a:r>
                <a:rPr lang="en-US" altLang="ja-JP">
                  <a:solidFill>
                    <a:srgbClr val="FF0000"/>
                  </a:solidFill>
                  <a:latin typeface="Century" pitchFamily="18" charset="0"/>
                  <a:ea typeface="ＭＳ 明朝" pitchFamily="17" charset="-128"/>
                </a:rPr>
                <a:t>D</a:t>
              </a:r>
              <a:endParaRPr lang="en-US" altLang="ja-JP">
                <a:solidFill>
                  <a:srgbClr val="FF0000"/>
                </a:solidFill>
              </a:endParaRPr>
            </a:p>
          </p:txBody>
        </p:sp>
        <p:sp>
          <p:nvSpPr>
            <p:cNvPr id="45106" name="Text Box 49"/>
            <p:cNvSpPr txBox="1">
              <a:spLocks noChangeArrowheads="1"/>
            </p:cNvSpPr>
            <p:nvPr/>
          </p:nvSpPr>
          <p:spPr bwMode="auto">
            <a:xfrm>
              <a:off x="4385" y="3218"/>
              <a:ext cx="24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/>
            <a:lstStyle/>
            <a:p>
              <a:pPr algn="just"/>
              <a:r>
                <a:rPr lang="en-US" altLang="ja-JP">
                  <a:solidFill>
                    <a:srgbClr val="FF0000"/>
                  </a:solidFill>
                  <a:latin typeface="Century" pitchFamily="18" charset="0"/>
                  <a:ea typeface="ＭＳ 明朝" pitchFamily="17" charset="-128"/>
                </a:rPr>
                <a:t>B</a:t>
              </a:r>
              <a:endParaRPr lang="en-US" altLang="ja-JP">
                <a:solidFill>
                  <a:srgbClr val="FF0000"/>
                </a:solidFill>
              </a:endParaRPr>
            </a:p>
          </p:txBody>
        </p:sp>
        <p:sp>
          <p:nvSpPr>
            <p:cNvPr id="45107" name="Text Box 50"/>
            <p:cNvSpPr txBox="1">
              <a:spLocks noChangeArrowheads="1"/>
            </p:cNvSpPr>
            <p:nvPr/>
          </p:nvSpPr>
          <p:spPr bwMode="auto">
            <a:xfrm>
              <a:off x="4385" y="3626"/>
              <a:ext cx="24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/>
            <a:lstStyle/>
            <a:p>
              <a:pPr algn="just"/>
              <a:r>
                <a:rPr lang="en-US" altLang="ja-JP">
                  <a:solidFill>
                    <a:srgbClr val="FF0000"/>
                  </a:solidFill>
                  <a:latin typeface="Century" pitchFamily="18" charset="0"/>
                  <a:ea typeface="ＭＳ 明朝" pitchFamily="17" charset="-128"/>
                </a:rPr>
                <a:t>E</a:t>
              </a:r>
              <a:endParaRPr lang="en-US" altLang="ja-JP">
                <a:solidFill>
                  <a:srgbClr val="FF0000"/>
                </a:solidFill>
              </a:endParaRPr>
            </a:p>
          </p:txBody>
        </p:sp>
        <p:sp>
          <p:nvSpPr>
            <p:cNvPr id="45108" name="Text Box 51"/>
            <p:cNvSpPr txBox="1">
              <a:spLocks noChangeArrowheads="1"/>
            </p:cNvSpPr>
            <p:nvPr/>
          </p:nvSpPr>
          <p:spPr bwMode="auto">
            <a:xfrm>
              <a:off x="3980" y="4013"/>
              <a:ext cx="23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/>
            <a:lstStyle/>
            <a:p>
              <a:pPr algn="just"/>
              <a:r>
                <a:rPr lang="en-US" altLang="ja-JP">
                  <a:solidFill>
                    <a:srgbClr val="FF0000"/>
                  </a:solidFill>
                  <a:latin typeface="Century" pitchFamily="18" charset="0"/>
                  <a:ea typeface="ＭＳ 明朝" pitchFamily="17" charset="-128"/>
                </a:rPr>
                <a:t>F</a:t>
              </a:r>
              <a:endParaRPr lang="en-US" altLang="ja-JP">
                <a:solidFill>
                  <a:srgbClr val="FF0000"/>
                </a:solidFill>
              </a:endParaRPr>
            </a:p>
          </p:txBody>
        </p:sp>
      </p:grpSp>
      <p:sp>
        <p:nvSpPr>
          <p:cNvPr id="45061" name="Text Box 52"/>
          <p:cNvSpPr txBox="1">
            <a:spLocks noChangeArrowheads="1"/>
          </p:cNvSpPr>
          <p:nvPr/>
        </p:nvSpPr>
        <p:spPr bwMode="auto">
          <a:xfrm>
            <a:off x="971550" y="3675063"/>
            <a:ext cx="2041525" cy="2490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200" tIns="8890" rIns="7200" bIns="8890"/>
          <a:lstStyle/>
          <a:p>
            <a:pPr algn="just"/>
            <a:r>
              <a:rPr lang="en-US" altLang="ja-JP">
                <a:solidFill>
                  <a:srgbClr val="FF0000"/>
                </a:solidFill>
                <a:latin typeface="Century" pitchFamily="18" charset="0"/>
                <a:ea typeface="ＭＳ 明朝" pitchFamily="17" charset="-128"/>
              </a:rPr>
              <a:t>A</a:t>
            </a:r>
            <a:r>
              <a:rPr lang="en-US" altLang="ja-JP">
                <a:solidFill>
                  <a:schemeClr val="accent2"/>
                </a:solidFill>
                <a:latin typeface="Century" pitchFamily="18" charset="0"/>
                <a:ea typeface="ＭＳ 明朝" pitchFamily="17" charset="-128"/>
              </a:rPr>
              <a:t>: 1,2,5,6,7,9</a:t>
            </a:r>
          </a:p>
          <a:p>
            <a:pPr algn="just"/>
            <a:r>
              <a:rPr lang="en-US" altLang="ja-JP">
                <a:solidFill>
                  <a:srgbClr val="FF0000"/>
                </a:solidFill>
                <a:latin typeface="Century" pitchFamily="18" charset="0"/>
                <a:ea typeface="ＭＳ 明朝" pitchFamily="17" charset="-128"/>
              </a:rPr>
              <a:t>B</a:t>
            </a:r>
            <a:r>
              <a:rPr lang="en-US" altLang="ja-JP">
                <a:solidFill>
                  <a:schemeClr val="accent2"/>
                </a:solidFill>
                <a:latin typeface="Century" pitchFamily="18" charset="0"/>
                <a:ea typeface="ＭＳ 明朝" pitchFamily="17" charset="-128"/>
              </a:rPr>
              <a:t>: 2,3,4,5</a:t>
            </a:r>
          </a:p>
          <a:p>
            <a:pPr algn="just"/>
            <a:r>
              <a:rPr lang="en-US" altLang="ja-JP">
                <a:solidFill>
                  <a:srgbClr val="FF0000"/>
                </a:solidFill>
                <a:latin typeface="Century" pitchFamily="18" charset="0"/>
                <a:ea typeface="ＭＳ 明朝" pitchFamily="17" charset="-128"/>
              </a:rPr>
              <a:t>C</a:t>
            </a:r>
            <a:r>
              <a:rPr lang="en-US" altLang="ja-JP">
                <a:solidFill>
                  <a:schemeClr val="accent2"/>
                </a:solidFill>
                <a:latin typeface="Century" pitchFamily="18" charset="0"/>
                <a:ea typeface="ＭＳ 明朝" pitchFamily="17" charset="-128"/>
              </a:rPr>
              <a:t>: 1,2,7,8,9</a:t>
            </a:r>
          </a:p>
          <a:p>
            <a:pPr algn="just"/>
            <a:r>
              <a:rPr lang="en-US" altLang="ja-JP">
                <a:solidFill>
                  <a:srgbClr val="FF0000"/>
                </a:solidFill>
                <a:latin typeface="Century" pitchFamily="18" charset="0"/>
                <a:ea typeface="ＭＳ 明朝" pitchFamily="17" charset="-128"/>
              </a:rPr>
              <a:t>D</a:t>
            </a:r>
            <a:r>
              <a:rPr lang="en-US" altLang="ja-JP">
                <a:solidFill>
                  <a:schemeClr val="accent2"/>
                </a:solidFill>
                <a:latin typeface="Century" pitchFamily="18" charset="0"/>
                <a:ea typeface="ＭＳ 明朝" pitchFamily="17" charset="-128"/>
              </a:rPr>
              <a:t>: 1,7,9</a:t>
            </a:r>
          </a:p>
          <a:p>
            <a:pPr algn="just"/>
            <a:r>
              <a:rPr lang="en-US" altLang="ja-JP">
                <a:solidFill>
                  <a:srgbClr val="FF0000"/>
                </a:solidFill>
                <a:latin typeface="Century" pitchFamily="18" charset="0"/>
                <a:ea typeface="ＭＳ 明朝" pitchFamily="17" charset="-128"/>
              </a:rPr>
              <a:t>E</a:t>
            </a:r>
            <a:r>
              <a:rPr lang="en-US" altLang="ja-JP">
                <a:solidFill>
                  <a:schemeClr val="accent2"/>
                </a:solidFill>
                <a:latin typeface="Century" pitchFamily="18" charset="0"/>
                <a:ea typeface="ＭＳ 明朝" pitchFamily="17" charset="-128"/>
              </a:rPr>
              <a:t>: 2,3,7,9</a:t>
            </a:r>
          </a:p>
          <a:p>
            <a:pPr algn="just"/>
            <a:r>
              <a:rPr lang="en-US" altLang="ja-JP">
                <a:solidFill>
                  <a:srgbClr val="FF0000"/>
                </a:solidFill>
                <a:latin typeface="Century" pitchFamily="18" charset="0"/>
                <a:ea typeface="ＭＳ 明朝" pitchFamily="17" charset="-128"/>
              </a:rPr>
              <a:t>F</a:t>
            </a:r>
            <a:r>
              <a:rPr lang="en-US" altLang="ja-JP">
                <a:solidFill>
                  <a:schemeClr val="accent2"/>
                </a:solidFill>
                <a:latin typeface="Century" pitchFamily="18" charset="0"/>
                <a:ea typeface="ＭＳ 明朝" pitchFamily="17" charset="-128"/>
              </a:rPr>
              <a:t>: 2,7,9</a:t>
            </a:r>
            <a:endParaRPr lang="en-US" altLang="ja-JP">
              <a:solidFill>
                <a:schemeClr val="accent2"/>
              </a:solidFill>
            </a:endParaRPr>
          </a:p>
        </p:txBody>
      </p:sp>
      <p:sp>
        <p:nvSpPr>
          <p:cNvPr id="555061" name="AutoShape 53"/>
          <p:cNvSpPr>
            <a:spLocks noChangeArrowheads="1"/>
          </p:cNvSpPr>
          <p:nvPr/>
        </p:nvSpPr>
        <p:spPr bwMode="auto">
          <a:xfrm>
            <a:off x="3203575" y="4652963"/>
            <a:ext cx="557213" cy="488950"/>
          </a:xfrm>
          <a:prstGeom prst="rightArrow">
            <a:avLst>
              <a:gd name="adj1" fmla="val 50000"/>
              <a:gd name="adj2" fmla="val 28490"/>
            </a:avLst>
          </a:prstGeom>
          <a:solidFill>
            <a:srgbClr val="FFCC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cxnSp>
        <p:nvCxnSpPr>
          <p:cNvPr id="45063" name="AutoShape 54"/>
          <p:cNvCxnSpPr>
            <a:cxnSpLocks noChangeShapeType="1"/>
            <a:stCxn id="45061" idx="3"/>
            <a:endCxn id="45061" idx="3"/>
          </p:cNvCxnSpPr>
          <p:nvPr/>
        </p:nvCxnSpPr>
        <p:spPr bwMode="auto">
          <a:xfrm>
            <a:off x="3013075" y="4921250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0413"/>
            <a:ext cx="9144000" cy="2163762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２．２　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Result of Competition</a:t>
            </a:r>
            <a:endParaRPr lang="ja-JP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Competition: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 </a:t>
            </a:r>
            <a:r>
              <a:rPr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FIMI04</a:t>
            </a:r>
            <a:endParaRPr lang="ja-JP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80400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>
                <a:solidFill>
                  <a:srgbClr val="006600"/>
                </a:solidFill>
              </a:rPr>
              <a:t>FIMI: </a:t>
            </a:r>
            <a:r>
              <a:rPr lang="en-US" altLang="ja-JP" sz="2400" dirty="0" smtClean="0"/>
              <a:t>Frequent Itemset Mining Implementations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 satellite workshop of </a:t>
            </a:r>
            <a:r>
              <a:rPr lang="en-US" altLang="ja-JP" sz="2400" b="1" dirty="0" smtClean="0">
                <a:solidFill>
                  <a:srgbClr val="006600"/>
                </a:solidFill>
              </a:rPr>
              <a:t>ICDM </a:t>
            </a:r>
            <a:r>
              <a:rPr lang="ja-JP" altLang="en-US" sz="2400" dirty="0" smtClean="0"/>
              <a:t>(</a:t>
            </a:r>
            <a:r>
              <a:rPr lang="en-US" altLang="ja-JP" sz="2400" dirty="0" smtClean="0"/>
              <a:t>International Conference on Data Mining). Competition on implementations for </a:t>
            </a:r>
            <a:r>
              <a:rPr lang="en-US" altLang="ja-JP" sz="2400" dirty="0" err="1" smtClean="0"/>
              <a:t>frequnet</a:t>
            </a:r>
            <a:r>
              <a:rPr lang="en-US" altLang="ja-JP" sz="2400" dirty="0" smtClean="0"/>
              <a:t>/closed/maximal frequent itemsets enumeration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     FIMI 04 is the second, and the last</a:t>
            </a:r>
          </a:p>
          <a:p>
            <a:pPr eaLnBrk="1" hangingPunct="1">
              <a:lnSpc>
                <a:spcPct val="90000"/>
              </a:lnSpc>
              <a:defRPr/>
            </a:pPr>
            <a:endParaRPr lang="ja-JP" alt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The first has 15, the second has 8 submissions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ja-JP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006600"/>
                </a:solidFill>
              </a:rPr>
              <a:t>Rule and Regulation:</a:t>
            </a: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b="1" dirty="0" smtClean="0"/>
              <a:t>Read data file, and output all solutions to a file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en-US" altLang="ja-JP" sz="2400" dirty="0" smtClean="0"/>
              <a:t> Time/memory are evaluated by time/</a:t>
            </a:r>
            <a:r>
              <a:rPr lang="en-US" altLang="ja-JP" sz="2400" dirty="0" err="1" smtClean="0"/>
              <a:t>memuse</a:t>
            </a:r>
            <a:r>
              <a:rPr lang="en-US" altLang="ja-JP" sz="2400" dirty="0" smtClean="0"/>
              <a:t> command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en-US" altLang="ja-JP" sz="2400" dirty="0" smtClean="0"/>
              <a:t> direct CPU operations (such as pipeline control) are forbidden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Environment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：  </a:t>
            </a:r>
            <a:r>
              <a:rPr lang="en-US" altLang="ja-JP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FIMI04</a:t>
            </a:r>
            <a:endParaRPr lang="ja-JP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280400" cy="3455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 </a:t>
            </a:r>
            <a:r>
              <a:rPr lang="en-US" altLang="ja-JP" sz="2400" b="1" dirty="0" smtClean="0">
                <a:solidFill>
                  <a:srgbClr val="006600"/>
                </a:solidFill>
              </a:rPr>
              <a:t>CPU, memory:</a:t>
            </a:r>
            <a:r>
              <a:rPr lang="en-US" altLang="ja-JP" sz="2400" dirty="0" smtClean="0"/>
              <a:t>　Pentium4 3.2GHz、1GB RAM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006600"/>
                </a:solidFill>
              </a:rPr>
              <a:t>    OS, Language, compiler: 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 </a:t>
            </a:r>
            <a:r>
              <a:rPr lang="en-US" altLang="ja-JP" sz="2400" dirty="0" smtClean="0"/>
              <a:t>Linux</a:t>
            </a:r>
            <a:r>
              <a:rPr lang="en-US" altLang="ja-JP" sz="2400" b="1" dirty="0" smtClean="0">
                <a:solidFill>
                  <a:srgbClr val="006600"/>
                </a:solidFill>
              </a:rPr>
              <a:t>, </a:t>
            </a:r>
            <a:r>
              <a:rPr lang="en-US" altLang="ja-JP" sz="2400" dirty="0" smtClean="0"/>
              <a:t>C, </a:t>
            </a:r>
            <a:r>
              <a:rPr lang="en-US" altLang="ja-JP" sz="2400" dirty="0" err="1" smtClean="0"/>
              <a:t>gcc</a:t>
            </a: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>
                <a:solidFill>
                  <a:srgbClr val="006600"/>
                </a:solidFill>
              </a:rPr>
              <a:t>dataset:</a:t>
            </a: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b="1" dirty="0" smtClean="0"/>
              <a:t>real-world data: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sparse, many items</a:t>
            </a:r>
            <a:endParaRPr lang="ja-JP" alt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b="1" dirty="0" smtClean="0"/>
              <a:t>machine learning repository: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dense, few items, structured</a:t>
            </a:r>
            <a:endParaRPr lang="ja-JP" alt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b="1" dirty="0" smtClean="0"/>
              <a:t>synthetic data: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sparse, many items, random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b="1" dirty="0" smtClean="0"/>
              <a:t>dense real-world data: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very dense, few items</a:t>
            </a:r>
          </a:p>
          <a:p>
            <a:pPr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611188" y="5445125"/>
            <a:ext cx="76327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LCM ver.2 (Uno, Arimura, Kiyomi) won the Award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Award and Prize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56035" name="Picture 3" descr="FIMI賞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6482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2273" y="2590800"/>
            <a:ext cx="8493126" cy="4030663"/>
            <a:chOff x="266" y="1632"/>
            <a:chExt cx="5350" cy="2539"/>
          </a:xfrm>
        </p:grpSpPr>
        <p:pic>
          <p:nvPicPr>
            <p:cNvPr id="50182" name="Picture 5" descr="FIMI賞品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1" y="1632"/>
              <a:ext cx="3015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3" name="Text Box 6"/>
            <p:cNvSpPr txBox="1">
              <a:spLocks noChangeArrowheads="1"/>
            </p:cNvSpPr>
            <p:nvPr/>
          </p:nvSpPr>
          <p:spPr bwMode="auto">
            <a:xfrm>
              <a:off x="266" y="3600"/>
              <a:ext cx="2422" cy="5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ja-JP" b="0" dirty="0" smtClean="0">
                  <a:solidFill>
                    <a:schemeClr val="tx1"/>
                  </a:solidFill>
                </a:rPr>
                <a:t>Prize is </a:t>
              </a:r>
              <a:r>
                <a:rPr lang="ja-JP" altLang="en-US" b="0" dirty="0" smtClean="0">
                  <a:solidFill>
                    <a:schemeClr val="tx1"/>
                  </a:solidFill>
                </a:rPr>
                <a:t>{</a:t>
              </a:r>
              <a:r>
                <a:rPr lang="en-US" altLang="ja-JP" b="0" dirty="0" smtClean="0">
                  <a:solidFill>
                    <a:schemeClr val="tx1"/>
                  </a:solidFill>
                </a:rPr>
                <a:t>beer, nappy</a:t>
              </a:r>
              <a:r>
                <a:rPr lang="ja-JP" altLang="en-US" b="0" dirty="0" smtClean="0">
                  <a:solidFill>
                    <a:schemeClr val="tx1"/>
                  </a:solidFill>
                </a:rPr>
                <a:t>}  </a:t>
              </a:r>
              <a:endParaRPr lang="ja-JP" altLang="en-US" b="0" dirty="0">
                <a:solidFill>
                  <a:schemeClr val="tx1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altLang="ja-JP" b="0" dirty="0" smtClean="0">
                  <a:solidFill>
                    <a:schemeClr val="tx1"/>
                  </a:solidFill>
                </a:rPr>
                <a:t> the “Most </a:t>
              </a:r>
              <a:r>
                <a:rPr lang="en-US" altLang="ja-JP" b="0" dirty="0">
                  <a:solidFill>
                    <a:schemeClr val="tx1"/>
                  </a:solidFill>
                </a:rPr>
                <a:t>Frequent Itemset” </a:t>
              </a:r>
              <a:endParaRPr lang="ja-JP" altLang="en-US" sz="44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ln/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Enumeration is Many-sided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(Advantage)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196975"/>
            <a:ext cx="7772400" cy="1079500"/>
          </a:xfrm>
          <a:noFill/>
        </p:spPr>
        <p:txBody>
          <a:bodyPr/>
          <a:lstStyle/>
          <a:p>
            <a:pPr algn="l"/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Optimization finds an extreme of the problem (solution set)</a:t>
            </a:r>
            <a:endParaRPr lang="ja-JP" altLang="en-US" sz="2400" dirty="0"/>
          </a:p>
          <a:p>
            <a:pPr algn="l"/>
            <a:r>
              <a:rPr lang="en-US" altLang="ja-JP" sz="2400" dirty="0" smtClean="0">
                <a:solidFill>
                  <a:srgbClr val="FF0000"/>
                </a:solidFill>
                <a:sym typeface="Wingdings" pitchFamily="2" charset="2"/>
              </a:rPr>
              <a:t></a:t>
            </a:r>
            <a:r>
              <a:rPr lang="ja-JP" altLang="en-US" sz="2400" dirty="0" smtClean="0">
                <a:sym typeface="Wingdings" pitchFamily="2" charset="2"/>
              </a:rPr>
              <a:t>　</a:t>
            </a:r>
            <a:r>
              <a:rPr lang="en-US" altLang="ja-JP" sz="2400" dirty="0" smtClean="0"/>
              <a:t>Enumeration finds all parts of the problem</a:t>
            </a:r>
          </a:p>
          <a:p>
            <a:pPr algn="l"/>
            <a:endParaRPr lang="ja-JP" altLang="en-US" sz="2400" dirty="0"/>
          </a:p>
          <a:p>
            <a:pPr algn="l"/>
            <a:endParaRPr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217613" y="3956050"/>
            <a:ext cx="6162675" cy="83317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altLang="ja-JP" dirty="0" smtClean="0">
                <a:solidFill>
                  <a:schemeClr val="tx1"/>
                </a:solidFill>
              </a:rPr>
              <a:t>From all solutions, we can capture the structure of the solution space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63175" name="Freeform 7"/>
          <p:cNvSpPr>
            <a:spLocks/>
          </p:cNvSpPr>
          <p:nvPr/>
        </p:nvSpPr>
        <p:spPr bwMode="auto">
          <a:xfrm>
            <a:off x="1476375" y="2347913"/>
            <a:ext cx="2016125" cy="992187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499"/>
              </a:cxn>
              <a:cxn ang="0">
                <a:pos x="320" y="625"/>
              </a:cxn>
              <a:cxn ang="0">
                <a:pos x="771" y="558"/>
              </a:cxn>
              <a:cxn ang="0">
                <a:pos x="579" y="308"/>
              </a:cxn>
              <a:cxn ang="0">
                <a:pos x="954" y="433"/>
              </a:cxn>
              <a:cxn ang="0">
                <a:pos x="1270" y="137"/>
              </a:cxn>
              <a:cxn ang="0">
                <a:pos x="877" y="155"/>
              </a:cxn>
              <a:cxn ang="0">
                <a:pos x="363" y="0"/>
              </a:cxn>
            </a:cxnLst>
            <a:rect l="0" t="0" r="r" b="b"/>
            <a:pathLst>
              <a:path w="1270" h="625">
                <a:moveTo>
                  <a:pt x="363" y="0"/>
                </a:moveTo>
                <a:lnTo>
                  <a:pt x="0" y="499"/>
                </a:lnTo>
                <a:lnTo>
                  <a:pt x="320" y="625"/>
                </a:lnTo>
                <a:lnTo>
                  <a:pt x="771" y="558"/>
                </a:lnTo>
                <a:lnTo>
                  <a:pt x="579" y="308"/>
                </a:lnTo>
                <a:lnTo>
                  <a:pt x="954" y="433"/>
                </a:lnTo>
                <a:lnTo>
                  <a:pt x="1270" y="137"/>
                </a:lnTo>
                <a:lnTo>
                  <a:pt x="877" y="155"/>
                </a:lnTo>
                <a:lnTo>
                  <a:pt x="363" y="0"/>
                </a:lnTo>
                <a:close/>
              </a:path>
            </a:pathLst>
          </a:custGeom>
          <a:solidFill>
            <a:srgbClr val="CCFFCC"/>
          </a:solidFill>
          <a:ln w="190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263176" name="Freeform 8"/>
          <p:cNvSpPr>
            <a:spLocks/>
          </p:cNvSpPr>
          <p:nvPr/>
        </p:nvSpPr>
        <p:spPr bwMode="auto">
          <a:xfrm>
            <a:off x="4643438" y="2419350"/>
            <a:ext cx="2016125" cy="992188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499"/>
              </a:cxn>
              <a:cxn ang="0">
                <a:pos x="320" y="625"/>
              </a:cxn>
              <a:cxn ang="0">
                <a:pos x="771" y="558"/>
              </a:cxn>
              <a:cxn ang="0">
                <a:pos x="579" y="308"/>
              </a:cxn>
              <a:cxn ang="0">
                <a:pos x="954" y="433"/>
              </a:cxn>
              <a:cxn ang="0">
                <a:pos x="1270" y="137"/>
              </a:cxn>
              <a:cxn ang="0">
                <a:pos x="877" y="155"/>
              </a:cxn>
              <a:cxn ang="0">
                <a:pos x="363" y="0"/>
              </a:cxn>
            </a:cxnLst>
            <a:rect l="0" t="0" r="r" b="b"/>
            <a:pathLst>
              <a:path w="1270" h="625">
                <a:moveTo>
                  <a:pt x="363" y="0"/>
                </a:moveTo>
                <a:lnTo>
                  <a:pt x="0" y="499"/>
                </a:lnTo>
                <a:lnTo>
                  <a:pt x="320" y="625"/>
                </a:lnTo>
                <a:lnTo>
                  <a:pt x="771" y="558"/>
                </a:lnTo>
                <a:lnTo>
                  <a:pt x="579" y="308"/>
                </a:lnTo>
                <a:lnTo>
                  <a:pt x="954" y="433"/>
                </a:lnTo>
                <a:lnTo>
                  <a:pt x="1270" y="137"/>
                </a:lnTo>
                <a:lnTo>
                  <a:pt x="877" y="155"/>
                </a:lnTo>
                <a:lnTo>
                  <a:pt x="363" y="0"/>
                </a:lnTo>
                <a:close/>
              </a:path>
            </a:pathLst>
          </a:custGeom>
          <a:solidFill>
            <a:srgbClr val="CCFFCC"/>
          </a:solidFill>
          <a:ln w="1905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263177" name="Oval 9"/>
          <p:cNvSpPr>
            <a:spLocks noChangeArrowheads="1"/>
          </p:cNvSpPr>
          <p:nvPr/>
        </p:nvSpPr>
        <p:spPr bwMode="auto">
          <a:xfrm>
            <a:off x="3419475" y="2490788"/>
            <a:ext cx="144463" cy="144462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0" y="2347913"/>
            <a:ext cx="2160588" cy="1152525"/>
            <a:chOff x="2880" y="1344"/>
            <a:chExt cx="1361" cy="726"/>
          </a:xfrm>
        </p:grpSpPr>
        <p:sp>
          <p:nvSpPr>
            <p:cNvPr id="263178" name="Oval 10"/>
            <p:cNvSpPr>
              <a:spLocks noChangeArrowheads="1"/>
            </p:cNvSpPr>
            <p:nvPr/>
          </p:nvSpPr>
          <p:spPr bwMode="auto">
            <a:xfrm>
              <a:off x="2880" y="1842"/>
              <a:ext cx="91" cy="91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3179" name="Oval 11"/>
            <p:cNvSpPr>
              <a:spLocks noChangeArrowheads="1"/>
            </p:cNvSpPr>
            <p:nvPr/>
          </p:nvSpPr>
          <p:spPr bwMode="auto">
            <a:xfrm>
              <a:off x="3198" y="1979"/>
              <a:ext cx="91" cy="91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3180" name="Oval 12"/>
            <p:cNvSpPr>
              <a:spLocks noChangeArrowheads="1"/>
            </p:cNvSpPr>
            <p:nvPr/>
          </p:nvSpPr>
          <p:spPr bwMode="auto">
            <a:xfrm>
              <a:off x="3651" y="1888"/>
              <a:ext cx="91" cy="91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3181" name="Oval 13"/>
            <p:cNvSpPr>
              <a:spLocks noChangeArrowheads="1"/>
            </p:cNvSpPr>
            <p:nvPr/>
          </p:nvSpPr>
          <p:spPr bwMode="auto">
            <a:xfrm>
              <a:off x="3470" y="1661"/>
              <a:ext cx="91" cy="91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3182" name="Oval 14"/>
            <p:cNvSpPr>
              <a:spLocks noChangeArrowheads="1"/>
            </p:cNvSpPr>
            <p:nvPr/>
          </p:nvSpPr>
          <p:spPr bwMode="auto">
            <a:xfrm>
              <a:off x="3832" y="1752"/>
              <a:ext cx="91" cy="91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3183" name="Oval 15"/>
            <p:cNvSpPr>
              <a:spLocks noChangeArrowheads="1"/>
            </p:cNvSpPr>
            <p:nvPr/>
          </p:nvSpPr>
          <p:spPr bwMode="auto">
            <a:xfrm>
              <a:off x="4150" y="1480"/>
              <a:ext cx="91" cy="91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3184" name="Oval 16"/>
            <p:cNvSpPr>
              <a:spLocks noChangeArrowheads="1"/>
            </p:cNvSpPr>
            <p:nvPr/>
          </p:nvSpPr>
          <p:spPr bwMode="auto">
            <a:xfrm>
              <a:off x="3742" y="1479"/>
              <a:ext cx="91" cy="91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3185" name="Oval 17"/>
            <p:cNvSpPr>
              <a:spLocks noChangeArrowheads="1"/>
            </p:cNvSpPr>
            <p:nvPr/>
          </p:nvSpPr>
          <p:spPr bwMode="auto">
            <a:xfrm>
              <a:off x="3243" y="1344"/>
              <a:ext cx="91" cy="91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899492" y="4964113"/>
            <a:ext cx="7200900" cy="4638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not miss “valuable but non-optimal” solutions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684213" y="5827713"/>
            <a:ext cx="7200900" cy="83317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For problem structure, unclearly-defined problem/objective, enumeration is effective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 autoUpdateAnimBg="0"/>
      <p:bldP spid="263175" grpId="0" animBg="1"/>
      <p:bldP spid="263176" grpId="0" animBg="1"/>
      <p:bldP spid="263177" grpId="0" animBg="1"/>
      <p:bldP spid="263187" grpId="0" animBg="1" autoUpdateAnimBg="0"/>
      <p:bldP spid="26318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1" descr="retail"/>
          <p:cNvPicPr>
            <a:picLocks noChangeAspect="1" noChangeArrowheads="1"/>
          </p:cNvPicPr>
          <p:nvPr/>
        </p:nvPicPr>
        <p:blipFill>
          <a:blip r:embed="rId2" cstate="print"/>
          <a:srcRect l="4062" t="5327" b="5327"/>
          <a:stretch>
            <a:fillRect/>
          </a:stretch>
        </p:blipFill>
        <p:spPr bwMode="auto">
          <a:xfrm>
            <a:off x="4572000" y="3284538"/>
            <a:ext cx="45370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0" descr="bmspos"/>
          <p:cNvPicPr>
            <a:picLocks noChangeAspect="1" noChangeArrowheads="1"/>
          </p:cNvPicPr>
          <p:nvPr/>
        </p:nvPicPr>
        <p:blipFill>
          <a:blip r:embed="rId3" cstate="print"/>
          <a:srcRect l="3804" t="5029" b="5344"/>
          <a:stretch>
            <a:fillRect/>
          </a:stretch>
        </p:blipFill>
        <p:spPr bwMode="auto">
          <a:xfrm>
            <a:off x="0" y="3284538"/>
            <a:ext cx="464343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995738" cy="184467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Real-world data</a:t>
            </a:r>
            <a:b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(sparse)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average size 5-10</a:t>
            </a:r>
          </a:p>
        </p:txBody>
      </p:sp>
      <p:pic>
        <p:nvPicPr>
          <p:cNvPr id="51206" name="Picture 5" descr="bms2"/>
          <p:cNvPicPr>
            <a:picLocks noChangeAspect="1" noChangeArrowheads="1"/>
          </p:cNvPicPr>
          <p:nvPr/>
        </p:nvPicPr>
        <p:blipFill>
          <a:blip r:embed="rId4" cstate="print"/>
          <a:srcRect l="3160" t="5510" b="6094"/>
          <a:stretch>
            <a:fillRect/>
          </a:stretch>
        </p:blipFill>
        <p:spPr bwMode="auto">
          <a:xfrm>
            <a:off x="4356100" y="0"/>
            <a:ext cx="47879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9750" y="3789363"/>
            <a:ext cx="18113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BMS-POS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787900" y="3789363"/>
            <a:ext cx="17954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retail</a:t>
            </a:r>
            <a:endParaRPr lang="ja-JP" altLang="en-US">
              <a:solidFill>
                <a:srgbClr val="990033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932363" y="260350"/>
            <a:ext cx="1811337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BMS-WebView2</a:t>
            </a:r>
            <a:endParaRPr lang="en-US" altLang="ja-JP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 descr="bms2"/>
          <p:cNvPicPr>
            <a:picLocks noChangeAspect="1" noChangeArrowheads="1"/>
          </p:cNvPicPr>
          <p:nvPr/>
        </p:nvPicPr>
        <p:blipFill>
          <a:blip r:embed="rId2" cstate="print"/>
          <a:srcRect l="3011" t="5249" b="6595"/>
          <a:stretch>
            <a:fillRect/>
          </a:stretch>
        </p:blipFill>
        <p:spPr bwMode="auto">
          <a:xfrm>
            <a:off x="4273550" y="0"/>
            <a:ext cx="487045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11" descr="bmspos"/>
          <p:cNvPicPr>
            <a:picLocks noChangeAspect="1" noChangeArrowheads="1"/>
          </p:cNvPicPr>
          <p:nvPr/>
        </p:nvPicPr>
        <p:blipFill>
          <a:blip r:embed="rId3" cstate="print"/>
          <a:srcRect l="3780" t="4509" b="5261"/>
          <a:stretch>
            <a:fillRect/>
          </a:stretch>
        </p:blipFill>
        <p:spPr bwMode="auto">
          <a:xfrm>
            <a:off x="0" y="3284538"/>
            <a:ext cx="460692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2" descr="retail"/>
          <p:cNvPicPr>
            <a:picLocks noChangeAspect="1" noChangeArrowheads="1"/>
          </p:cNvPicPr>
          <p:nvPr/>
        </p:nvPicPr>
        <p:blipFill>
          <a:blip r:embed="rId4" cstate="print"/>
          <a:srcRect l="4443" t="5923" b="5183"/>
          <a:stretch>
            <a:fillRect/>
          </a:stretch>
        </p:blipFill>
        <p:spPr bwMode="auto">
          <a:xfrm>
            <a:off x="4500563" y="3284538"/>
            <a:ext cx="464343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995738" cy="184467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Real-world data(sparse) </a:t>
            </a:r>
            <a:b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memory usage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50825" y="3644900"/>
            <a:ext cx="18113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BMS-POS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500563" y="3573463"/>
            <a:ext cx="179546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retail</a:t>
            </a:r>
            <a:endParaRPr lang="ja-JP" altLang="en-US">
              <a:solidFill>
                <a:srgbClr val="990033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932363" y="260350"/>
            <a:ext cx="1811337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BMS-WebView2</a:t>
            </a:r>
            <a:endParaRPr lang="en-US" altLang="ja-JP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umsb"/>
          <p:cNvPicPr>
            <a:picLocks noChangeAspect="1" noChangeArrowheads="1"/>
          </p:cNvPicPr>
          <p:nvPr/>
        </p:nvPicPr>
        <p:blipFill>
          <a:blip r:embed="rId2" cstate="print"/>
          <a:srcRect l="3177" t="5418" b="5658"/>
          <a:stretch>
            <a:fillRect/>
          </a:stretch>
        </p:blipFill>
        <p:spPr bwMode="auto">
          <a:xfrm>
            <a:off x="4356100" y="-12700"/>
            <a:ext cx="47879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0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3856683" cy="141287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 (50%)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structured data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589713" y="2417763"/>
            <a:ext cx="1727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pumsb</a:t>
            </a:r>
            <a:endParaRPr lang="en-US" altLang="ja-JP">
              <a:solidFill>
                <a:schemeClr val="accent2"/>
              </a:solidFill>
            </a:endParaRPr>
          </a:p>
        </p:txBody>
      </p:sp>
      <p:pic>
        <p:nvPicPr>
          <p:cNvPr id="53254" name="Picture 6" descr="connect"/>
          <p:cNvPicPr>
            <a:picLocks noChangeAspect="1" noChangeArrowheads="1"/>
          </p:cNvPicPr>
          <p:nvPr/>
        </p:nvPicPr>
        <p:blipFill>
          <a:blip r:embed="rId3" cstate="print"/>
          <a:srcRect l="2289" t="5115" b="5339"/>
          <a:stretch>
            <a:fillRect/>
          </a:stretch>
        </p:blipFill>
        <p:spPr bwMode="auto">
          <a:xfrm>
            <a:off x="0" y="3213100"/>
            <a:ext cx="46085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68313" y="3716338"/>
            <a:ext cx="21066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connect</a:t>
            </a:r>
            <a:endParaRPr lang="ja-JP" altLang="en-US">
              <a:solidFill>
                <a:srgbClr val="990033"/>
              </a:solidFill>
            </a:endParaRPr>
          </a:p>
        </p:txBody>
      </p:sp>
      <p:pic>
        <p:nvPicPr>
          <p:cNvPr id="53256" name="Picture 8" descr="chess"/>
          <p:cNvPicPr>
            <a:picLocks noChangeAspect="1" noChangeArrowheads="1"/>
          </p:cNvPicPr>
          <p:nvPr/>
        </p:nvPicPr>
        <p:blipFill>
          <a:blip r:embed="rId4" cstate="print"/>
          <a:srcRect l="3062" t="6752" b="5339"/>
          <a:stretch>
            <a:fillRect/>
          </a:stretch>
        </p:blipFill>
        <p:spPr bwMode="auto">
          <a:xfrm>
            <a:off x="4427538" y="3284538"/>
            <a:ext cx="4716462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076825" y="3716338"/>
            <a:ext cx="8588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/>
              <a:t>chess</a:t>
            </a:r>
            <a:endParaRPr lang="ja-JP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 descr="pumsb"/>
          <p:cNvPicPr>
            <a:picLocks noChangeAspect="1" noChangeArrowheads="1"/>
          </p:cNvPicPr>
          <p:nvPr/>
        </p:nvPicPr>
        <p:blipFill>
          <a:blip r:embed="rId2" cstate="print"/>
          <a:srcRect l="3751" t="5695" b="4514"/>
          <a:stretch>
            <a:fillRect/>
          </a:stretch>
        </p:blipFill>
        <p:spPr bwMode="auto">
          <a:xfrm>
            <a:off x="4067175" y="-26988"/>
            <a:ext cx="5076825" cy="35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11" descr="connect"/>
          <p:cNvPicPr>
            <a:picLocks noChangeAspect="1" noChangeArrowheads="1"/>
          </p:cNvPicPr>
          <p:nvPr/>
        </p:nvPicPr>
        <p:blipFill>
          <a:blip r:embed="rId3" cstate="print"/>
          <a:srcRect l="4115" t="4514" b="5695"/>
          <a:stretch>
            <a:fillRect/>
          </a:stretch>
        </p:blipFill>
        <p:spPr bwMode="auto">
          <a:xfrm>
            <a:off x="22225" y="3429000"/>
            <a:ext cx="46942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12" descr="chess"/>
          <p:cNvPicPr>
            <a:picLocks noChangeAspect="1" noChangeArrowheads="1"/>
          </p:cNvPicPr>
          <p:nvPr/>
        </p:nvPicPr>
        <p:blipFill>
          <a:blip r:embed="rId4" cstate="print"/>
          <a:srcRect l="3751" t="4514" b="5695"/>
          <a:stretch>
            <a:fillRect/>
          </a:stretch>
        </p:blipFill>
        <p:spPr bwMode="auto">
          <a:xfrm>
            <a:off x="4211638" y="3406775"/>
            <a:ext cx="49323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4072707" cy="141287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Memory usage:</a:t>
            </a:r>
            <a:b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 structured data</a:t>
            </a: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4427538" y="163513"/>
            <a:ext cx="13668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pumsb</a:t>
            </a:r>
            <a:endParaRPr lang="en-US" altLang="ja-JP">
              <a:solidFill>
                <a:schemeClr val="accent2"/>
              </a:solidFill>
            </a:endParaRPr>
          </a:p>
        </p:txBody>
      </p:sp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250825" y="3573463"/>
            <a:ext cx="15478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connect</a:t>
            </a:r>
            <a:endParaRPr lang="ja-JP" altLang="en-US">
              <a:solidFill>
                <a:srgbClr val="990033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787900" y="3644900"/>
            <a:ext cx="8588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/>
              <a:t>chess</a:t>
            </a:r>
            <a:endParaRPr lang="ja-JP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accidents"/>
          <p:cNvPicPr>
            <a:picLocks noChangeAspect="1" noChangeArrowheads="1"/>
          </p:cNvPicPr>
          <p:nvPr/>
        </p:nvPicPr>
        <p:blipFill>
          <a:blip r:embed="rId2" cstate="print"/>
          <a:srcRect l="3177" t="5418" b="4144"/>
          <a:stretch>
            <a:fillRect/>
          </a:stretch>
        </p:blipFill>
        <p:spPr bwMode="auto">
          <a:xfrm>
            <a:off x="4067175" y="0"/>
            <a:ext cx="5076825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1" descr="accidents"/>
          <p:cNvPicPr>
            <a:picLocks noChangeAspect="1" noChangeArrowheads="1"/>
          </p:cNvPicPr>
          <p:nvPr/>
        </p:nvPicPr>
        <p:blipFill>
          <a:blip r:embed="rId3" cstate="print"/>
          <a:srcRect l="4115" t="4514" b="5695"/>
          <a:stretch>
            <a:fillRect/>
          </a:stretch>
        </p:blipFill>
        <p:spPr bwMode="auto">
          <a:xfrm>
            <a:off x="0" y="3308350"/>
            <a:ext cx="5053013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2" descr="webdocs"/>
          <p:cNvPicPr>
            <a:picLocks noChangeAspect="1" noChangeArrowheads="1"/>
          </p:cNvPicPr>
          <p:nvPr/>
        </p:nvPicPr>
        <p:blipFill>
          <a:blip r:embed="rId4" cstate="print"/>
          <a:srcRect l="3751" t="6111" b="5695"/>
          <a:stretch>
            <a:fillRect/>
          </a:stretch>
        </p:blipFill>
        <p:spPr bwMode="auto">
          <a:xfrm>
            <a:off x="4067175" y="3395663"/>
            <a:ext cx="50768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7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3784601" cy="141287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 real-world/ Large scale/ data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5438" y="2971800"/>
            <a:ext cx="2230437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accidents </a:t>
            </a:r>
            <a:r>
              <a:rPr lang="ja-JP" altLang="en-US"/>
              <a:t>メモリ</a:t>
            </a:r>
            <a:endParaRPr lang="ja-JP" altLang="en-US">
              <a:solidFill>
                <a:srgbClr val="990033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651500" y="6092825"/>
            <a:ext cx="2035175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web-doc</a:t>
            </a:r>
            <a:endParaRPr lang="ja-JP" altLang="en-US">
              <a:solidFill>
                <a:srgbClr val="990033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429125" y="260350"/>
            <a:ext cx="1871663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accidents</a:t>
            </a:r>
            <a:endParaRPr lang="en-US" altLang="ja-JP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513"/>
            <a:ext cx="8820150" cy="338455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 </a:t>
            </a:r>
            <a:r>
              <a:rPr lang="en-US" altLang="ja-JP" sz="2400" dirty="0" smtClean="0"/>
              <a:t>Bottom-wideness, Delivery and database reduction are </a:t>
            </a:r>
            <a:r>
              <a:rPr lang="en-US" altLang="ja-JP" sz="2400" dirty="0" err="1" smtClean="0"/>
              <a:t>availabe</a:t>
            </a:r>
            <a:r>
              <a:rPr lang="en-US" altLang="ja-JP" sz="2400" dirty="0" smtClean="0"/>
              <a:t> for many kinds of other frequent pattern mining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 </a:t>
            </a:r>
            <a:r>
              <a:rPr lang="en-US" altLang="ja-JP" sz="2400" dirty="0" smtClean="0"/>
              <a:t>string, sequence, time series data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 </a:t>
            </a:r>
            <a:r>
              <a:rPr lang="en-US" altLang="ja-JP" sz="2400" dirty="0" smtClean="0">
                <a:sym typeface="Wingdings" pitchFamily="2" charset="2"/>
              </a:rPr>
              <a:t>matrix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 </a:t>
            </a:r>
            <a:r>
              <a:rPr lang="en-US" altLang="ja-JP" sz="2400" dirty="0" smtClean="0"/>
              <a:t>geometric data, figure, vector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－ </a:t>
            </a:r>
            <a:r>
              <a:rPr lang="en-US" altLang="ja-JP" sz="2400" dirty="0" smtClean="0">
                <a:sym typeface="Wingdings" pitchFamily="2" charset="2"/>
              </a:rPr>
              <a:t>graph, tree, path, cycles…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Other Frequent Patterns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35825" y="3357563"/>
            <a:ext cx="1584325" cy="2166937"/>
            <a:chOff x="4558" y="2115"/>
            <a:chExt cx="998" cy="1365"/>
          </a:xfrm>
        </p:grpSpPr>
        <p:sp>
          <p:nvSpPr>
            <p:cNvPr id="472069" name="Rectangle 5"/>
            <p:cNvSpPr>
              <a:spLocks noChangeArrowheads="1"/>
            </p:cNvSpPr>
            <p:nvPr/>
          </p:nvSpPr>
          <p:spPr bwMode="auto">
            <a:xfrm>
              <a:off x="4558" y="2115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70" name="Rectangle 6"/>
            <p:cNvSpPr>
              <a:spLocks noChangeArrowheads="1"/>
            </p:cNvSpPr>
            <p:nvPr/>
          </p:nvSpPr>
          <p:spPr bwMode="auto">
            <a:xfrm>
              <a:off x="4649" y="2115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71" name="Rectangle 7"/>
            <p:cNvSpPr>
              <a:spLocks noChangeArrowheads="1"/>
            </p:cNvSpPr>
            <p:nvPr/>
          </p:nvSpPr>
          <p:spPr bwMode="auto">
            <a:xfrm>
              <a:off x="4558" y="2206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72" name="Rectangle 8"/>
            <p:cNvSpPr>
              <a:spLocks noChangeArrowheads="1"/>
            </p:cNvSpPr>
            <p:nvPr/>
          </p:nvSpPr>
          <p:spPr bwMode="auto">
            <a:xfrm>
              <a:off x="4649" y="2206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73" name="Rectangle 9"/>
            <p:cNvSpPr>
              <a:spLocks noChangeArrowheads="1"/>
            </p:cNvSpPr>
            <p:nvPr/>
          </p:nvSpPr>
          <p:spPr bwMode="auto">
            <a:xfrm>
              <a:off x="4558" y="2297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74" name="Rectangle 10"/>
            <p:cNvSpPr>
              <a:spLocks noChangeArrowheads="1"/>
            </p:cNvSpPr>
            <p:nvPr/>
          </p:nvSpPr>
          <p:spPr bwMode="auto">
            <a:xfrm>
              <a:off x="4649" y="2297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75" name="Rectangle 11"/>
            <p:cNvSpPr>
              <a:spLocks noChangeArrowheads="1"/>
            </p:cNvSpPr>
            <p:nvPr/>
          </p:nvSpPr>
          <p:spPr bwMode="auto">
            <a:xfrm>
              <a:off x="4558" y="2388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76" name="Rectangle 12"/>
            <p:cNvSpPr>
              <a:spLocks noChangeArrowheads="1"/>
            </p:cNvSpPr>
            <p:nvPr/>
          </p:nvSpPr>
          <p:spPr bwMode="auto">
            <a:xfrm>
              <a:off x="4649" y="2388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77" name="Rectangle 13"/>
            <p:cNvSpPr>
              <a:spLocks noChangeArrowheads="1"/>
            </p:cNvSpPr>
            <p:nvPr/>
          </p:nvSpPr>
          <p:spPr bwMode="auto">
            <a:xfrm>
              <a:off x="4558" y="2479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78" name="Rectangle 14"/>
            <p:cNvSpPr>
              <a:spLocks noChangeArrowheads="1"/>
            </p:cNvSpPr>
            <p:nvPr/>
          </p:nvSpPr>
          <p:spPr bwMode="auto">
            <a:xfrm>
              <a:off x="4649" y="2479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79" name="Rectangle 15"/>
            <p:cNvSpPr>
              <a:spLocks noChangeArrowheads="1"/>
            </p:cNvSpPr>
            <p:nvPr/>
          </p:nvSpPr>
          <p:spPr bwMode="auto">
            <a:xfrm>
              <a:off x="4558" y="2570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80" name="Rectangle 16"/>
            <p:cNvSpPr>
              <a:spLocks noChangeArrowheads="1"/>
            </p:cNvSpPr>
            <p:nvPr/>
          </p:nvSpPr>
          <p:spPr bwMode="auto">
            <a:xfrm>
              <a:off x="4649" y="2570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81" name="Rectangle 17"/>
            <p:cNvSpPr>
              <a:spLocks noChangeArrowheads="1"/>
            </p:cNvSpPr>
            <p:nvPr/>
          </p:nvSpPr>
          <p:spPr bwMode="auto">
            <a:xfrm>
              <a:off x="4558" y="2661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82" name="Rectangle 18"/>
            <p:cNvSpPr>
              <a:spLocks noChangeArrowheads="1"/>
            </p:cNvSpPr>
            <p:nvPr/>
          </p:nvSpPr>
          <p:spPr bwMode="auto">
            <a:xfrm>
              <a:off x="4649" y="2661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83" name="Rectangle 19"/>
            <p:cNvSpPr>
              <a:spLocks noChangeArrowheads="1"/>
            </p:cNvSpPr>
            <p:nvPr/>
          </p:nvSpPr>
          <p:spPr bwMode="auto">
            <a:xfrm>
              <a:off x="4558" y="2752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84" name="Rectangle 20"/>
            <p:cNvSpPr>
              <a:spLocks noChangeArrowheads="1"/>
            </p:cNvSpPr>
            <p:nvPr/>
          </p:nvSpPr>
          <p:spPr bwMode="auto">
            <a:xfrm>
              <a:off x="4649" y="2752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85" name="Rectangle 21"/>
            <p:cNvSpPr>
              <a:spLocks noChangeArrowheads="1"/>
            </p:cNvSpPr>
            <p:nvPr/>
          </p:nvSpPr>
          <p:spPr bwMode="auto">
            <a:xfrm>
              <a:off x="4558" y="2843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86" name="Rectangle 22"/>
            <p:cNvSpPr>
              <a:spLocks noChangeArrowheads="1"/>
            </p:cNvSpPr>
            <p:nvPr/>
          </p:nvSpPr>
          <p:spPr bwMode="auto">
            <a:xfrm>
              <a:off x="4649" y="2843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87" name="Rectangle 23"/>
            <p:cNvSpPr>
              <a:spLocks noChangeArrowheads="1"/>
            </p:cNvSpPr>
            <p:nvPr/>
          </p:nvSpPr>
          <p:spPr bwMode="auto">
            <a:xfrm>
              <a:off x="4558" y="2934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88" name="Rectangle 24"/>
            <p:cNvSpPr>
              <a:spLocks noChangeArrowheads="1"/>
            </p:cNvSpPr>
            <p:nvPr/>
          </p:nvSpPr>
          <p:spPr bwMode="auto">
            <a:xfrm>
              <a:off x="4649" y="2934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89" name="Rectangle 25"/>
            <p:cNvSpPr>
              <a:spLocks noChangeArrowheads="1"/>
            </p:cNvSpPr>
            <p:nvPr/>
          </p:nvSpPr>
          <p:spPr bwMode="auto">
            <a:xfrm>
              <a:off x="4558" y="3025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90" name="Rectangle 26"/>
            <p:cNvSpPr>
              <a:spLocks noChangeArrowheads="1"/>
            </p:cNvSpPr>
            <p:nvPr/>
          </p:nvSpPr>
          <p:spPr bwMode="auto">
            <a:xfrm>
              <a:off x="4649" y="3025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91" name="Rectangle 27"/>
            <p:cNvSpPr>
              <a:spLocks noChangeArrowheads="1"/>
            </p:cNvSpPr>
            <p:nvPr/>
          </p:nvSpPr>
          <p:spPr bwMode="auto">
            <a:xfrm>
              <a:off x="4558" y="3116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92" name="Rectangle 28"/>
            <p:cNvSpPr>
              <a:spLocks noChangeArrowheads="1"/>
            </p:cNvSpPr>
            <p:nvPr/>
          </p:nvSpPr>
          <p:spPr bwMode="auto">
            <a:xfrm>
              <a:off x="4649" y="3116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93" name="Rectangle 29"/>
            <p:cNvSpPr>
              <a:spLocks noChangeArrowheads="1"/>
            </p:cNvSpPr>
            <p:nvPr/>
          </p:nvSpPr>
          <p:spPr bwMode="auto">
            <a:xfrm>
              <a:off x="4558" y="3207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94" name="Rectangle 30"/>
            <p:cNvSpPr>
              <a:spLocks noChangeArrowheads="1"/>
            </p:cNvSpPr>
            <p:nvPr/>
          </p:nvSpPr>
          <p:spPr bwMode="auto">
            <a:xfrm>
              <a:off x="4649" y="3207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95" name="Rectangle 31"/>
            <p:cNvSpPr>
              <a:spLocks noChangeArrowheads="1"/>
            </p:cNvSpPr>
            <p:nvPr/>
          </p:nvSpPr>
          <p:spPr bwMode="auto">
            <a:xfrm>
              <a:off x="4558" y="3298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96" name="Rectangle 32"/>
            <p:cNvSpPr>
              <a:spLocks noChangeArrowheads="1"/>
            </p:cNvSpPr>
            <p:nvPr/>
          </p:nvSpPr>
          <p:spPr bwMode="auto">
            <a:xfrm>
              <a:off x="4649" y="3298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97" name="Rectangle 33"/>
            <p:cNvSpPr>
              <a:spLocks noChangeArrowheads="1"/>
            </p:cNvSpPr>
            <p:nvPr/>
          </p:nvSpPr>
          <p:spPr bwMode="auto">
            <a:xfrm>
              <a:off x="4558" y="3389"/>
              <a:ext cx="91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098" name="Rectangle 34"/>
            <p:cNvSpPr>
              <a:spLocks noChangeArrowheads="1"/>
            </p:cNvSpPr>
            <p:nvPr/>
          </p:nvSpPr>
          <p:spPr bwMode="auto">
            <a:xfrm>
              <a:off x="4649" y="3389"/>
              <a:ext cx="907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451725" y="3389313"/>
            <a:ext cx="1128713" cy="1824037"/>
            <a:chOff x="4694" y="2135"/>
            <a:chExt cx="711" cy="1149"/>
          </a:xfrm>
        </p:grpSpPr>
        <p:sp>
          <p:nvSpPr>
            <p:cNvPr id="472100" name="AutoShape 36"/>
            <p:cNvSpPr>
              <a:spLocks noChangeArrowheads="1"/>
            </p:cNvSpPr>
            <p:nvPr/>
          </p:nvSpPr>
          <p:spPr bwMode="auto">
            <a:xfrm>
              <a:off x="4745" y="2226"/>
              <a:ext cx="227" cy="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01" name="AutoShape 37"/>
            <p:cNvSpPr>
              <a:spLocks noChangeArrowheads="1"/>
            </p:cNvSpPr>
            <p:nvPr/>
          </p:nvSpPr>
          <p:spPr bwMode="auto">
            <a:xfrm>
              <a:off x="5071" y="2135"/>
              <a:ext cx="227" cy="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02" name="AutoShape 38"/>
            <p:cNvSpPr>
              <a:spLocks noChangeArrowheads="1"/>
            </p:cNvSpPr>
            <p:nvPr/>
          </p:nvSpPr>
          <p:spPr bwMode="auto">
            <a:xfrm>
              <a:off x="5143" y="2342"/>
              <a:ext cx="227" cy="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03" name="AutoShape 39"/>
            <p:cNvSpPr>
              <a:spLocks noChangeArrowheads="1"/>
            </p:cNvSpPr>
            <p:nvPr/>
          </p:nvSpPr>
          <p:spPr bwMode="auto">
            <a:xfrm>
              <a:off x="4785" y="2594"/>
              <a:ext cx="227" cy="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04" name="AutoShape 40"/>
            <p:cNvSpPr>
              <a:spLocks noChangeArrowheads="1"/>
            </p:cNvSpPr>
            <p:nvPr/>
          </p:nvSpPr>
          <p:spPr bwMode="auto">
            <a:xfrm>
              <a:off x="4694" y="2957"/>
              <a:ext cx="227" cy="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05" name="AutoShape 41"/>
            <p:cNvSpPr>
              <a:spLocks noChangeArrowheads="1"/>
            </p:cNvSpPr>
            <p:nvPr/>
          </p:nvSpPr>
          <p:spPr bwMode="auto">
            <a:xfrm>
              <a:off x="4875" y="3239"/>
              <a:ext cx="227" cy="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06" name="AutoShape 42"/>
            <p:cNvSpPr>
              <a:spLocks noChangeArrowheads="1"/>
            </p:cNvSpPr>
            <p:nvPr/>
          </p:nvSpPr>
          <p:spPr bwMode="auto">
            <a:xfrm>
              <a:off x="5178" y="2967"/>
              <a:ext cx="227" cy="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07" name="AutoShape 43"/>
            <p:cNvSpPr>
              <a:spLocks noChangeArrowheads="1"/>
            </p:cNvSpPr>
            <p:nvPr/>
          </p:nvSpPr>
          <p:spPr bwMode="auto">
            <a:xfrm>
              <a:off x="5128" y="2856"/>
              <a:ext cx="227" cy="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235825" y="3357563"/>
            <a:ext cx="144463" cy="1871662"/>
            <a:chOff x="4558" y="2115"/>
            <a:chExt cx="91" cy="1179"/>
          </a:xfrm>
        </p:grpSpPr>
        <p:sp>
          <p:nvSpPr>
            <p:cNvPr id="472109" name="Oval 45"/>
            <p:cNvSpPr>
              <a:spLocks noChangeArrowheads="1"/>
            </p:cNvSpPr>
            <p:nvPr/>
          </p:nvSpPr>
          <p:spPr bwMode="auto">
            <a:xfrm>
              <a:off x="4558" y="2115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10" name="Oval 46"/>
            <p:cNvSpPr>
              <a:spLocks noChangeArrowheads="1"/>
            </p:cNvSpPr>
            <p:nvPr/>
          </p:nvSpPr>
          <p:spPr bwMode="auto">
            <a:xfrm>
              <a:off x="4558" y="2206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11" name="Oval 47"/>
            <p:cNvSpPr>
              <a:spLocks noChangeArrowheads="1"/>
            </p:cNvSpPr>
            <p:nvPr/>
          </p:nvSpPr>
          <p:spPr bwMode="auto">
            <a:xfrm>
              <a:off x="4558" y="2296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12" name="Oval 48"/>
            <p:cNvSpPr>
              <a:spLocks noChangeArrowheads="1"/>
            </p:cNvSpPr>
            <p:nvPr/>
          </p:nvSpPr>
          <p:spPr bwMode="auto">
            <a:xfrm>
              <a:off x="4558" y="2568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13" name="Oval 49"/>
            <p:cNvSpPr>
              <a:spLocks noChangeArrowheads="1"/>
            </p:cNvSpPr>
            <p:nvPr/>
          </p:nvSpPr>
          <p:spPr bwMode="auto">
            <a:xfrm>
              <a:off x="4558" y="2841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14" name="Oval 50"/>
            <p:cNvSpPr>
              <a:spLocks noChangeArrowheads="1"/>
            </p:cNvSpPr>
            <p:nvPr/>
          </p:nvSpPr>
          <p:spPr bwMode="auto">
            <a:xfrm>
              <a:off x="4558" y="2931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15" name="Oval 51"/>
            <p:cNvSpPr>
              <a:spLocks noChangeArrowheads="1"/>
            </p:cNvSpPr>
            <p:nvPr/>
          </p:nvSpPr>
          <p:spPr bwMode="auto">
            <a:xfrm>
              <a:off x="4558" y="3203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72116" name="AutoShape 52"/>
          <p:cNvSpPr>
            <a:spLocks noChangeArrowheads="1"/>
          </p:cNvSpPr>
          <p:nvPr/>
        </p:nvSpPr>
        <p:spPr bwMode="auto">
          <a:xfrm>
            <a:off x="6588125" y="4222750"/>
            <a:ext cx="360363" cy="714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72117" name="Text Box 53"/>
          <p:cNvSpPr txBox="1">
            <a:spLocks noChangeArrowheads="1"/>
          </p:cNvSpPr>
          <p:nvPr/>
        </p:nvSpPr>
        <p:spPr bwMode="auto">
          <a:xfrm>
            <a:off x="1187450" y="5013325"/>
            <a:ext cx="1236663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/>
              <a:t>{A,C,D}</a:t>
            </a:r>
          </a:p>
        </p:txBody>
      </p:sp>
      <p:sp>
        <p:nvSpPr>
          <p:cNvPr id="472118" name="Text Box 54"/>
          <p:cNvSpPr txBox="1">
            <a:spLocks noChangeArrowheads="1"/>
          </p:cNvSpPr>
          <p:nvPr/>
        </p:nvSpPr>
        <p:spPr bwMode="auto">
          <a:xfrm>
            <a:off x="1042988" y="6211888"/>
            <a:ext cx="179546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/>
              <a:t>{A,B,C,D,E}</a:t>
            </a:r>
          </a:p>
        </p:txBody>
      </p:sp>
      <p:sp>
        <p:nvSpPr>
          <p:cNvPr id="472119" name="Text Box 55"/>
          <p:cNvSpPr txBox="1">
            <a:spLocks noChangeArrowheads="1"/>
          </p:cNvSpPr>
          <p:nvPr/>
        </p:nvSpPr>
        <p:spPr bwMode="auto">
          <a:xfrm>
            <a:off x="247650" y="4437063"/>
            <a:ext cx="1371600" cy="463846"/>
          </a:xfrm>
          <a:prstGeom prst="rect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/>
              <a:t>pattern</a:t>
            </a:r>
            <a:endParaRPr lang="en-US" altLang="ja-JP" dirty="0"/>
          </a:p>
        </p:txBody>
      </p:sp>
      <p:sp>
        <p:nvSpPr>
          <p:cNvPr id="472120" name="Text Box 56"/>
          <p:cNvSpPr txBox="1">
            <a:spLocks noChangeArrowheads="1"/>
          </p:cNvSpPr>
          <p:nvPr/>
        </p:nvSpPr>
        <p:spPr bwMode="auto">
          <a:xfrm>
            <a:off x="3348038" y="4868863"/>
            <a:ext cx="8255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XYZ</a:t>
            </a:r>
          </a:p>
        </p:txBody>
      </p:sp>
      <p:sp>
        <p:nvSpPr>
          <p:cNvPr id="472121" name="Text Box 57"/>
          <p:cNvSpPr txBox="1">
            <a:spLocks noChangeArrowheads="1"/>
          </p:cNvSpPr>
          <p:nvPr/>
        </p:nvSpPr>
        <p:spPr bwMode="auto">
          <a:xfrm>
            <a:off x="590550" y="5616575"/>
            <a:ext cx="1101130" cy="463846"/>
          </a:xfrm>
          <a:prstGeom prst="rect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/>
              <a:t>record</a:t>
            </a:r>
            <a:endParaRPr lang="ja-JP" altLang="en-US" dirty="0"/>
          </a:p>
        </p:txBody>
      </p:sp>
      <p:sp>
        <p:nvSpPr>
          <p:cNvPr id="472122" name="Text Box 58"/>
          <p:cNvSpPr txBox="1">
            <a:spLocks noChangeArrowheads="1"/>
          </p:cNvSpPr>
          <p:nvPr/>
        </p:nvSpPr>
        <p:spPr bwMode="auto">
          <a:xfrm>
            <a:off x="2916238" y="6021388"/>
            <a:ext cx="175736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AXccYddZf</a:t>
            </a: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5219700" y="5949950"/>
            <a:ext cx="1223963" cy="720725"/>
            <a:chOff x="3288" y="3748"/>
            <a:chExt cx="771" cy="454"/>
          </a:xfrm>
        </p:grpSpPr>
        <p:sp>
          <p:nvSpPr>
            <p:cNvPr id="56344" name="Line 60"/>
            <p:cNvSpPr>
              <a:spLocks noChangeShapeType="1"/>
            </p:cNvSpPr>
            <p:nvPr/>
          </p:nvSpPr>
          <p:spPr bwMode="auto">
            <a:xfrm>
              <a:off x="3560" y="3793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45" name="Line 61"/>
            <p:cNvSpPr>
              <a:spLocks noChangeShapeType="1"/>
            </p:cNvSpPr>
            <p:nvPr/>
          </p:nvSpPr>
          <p:spPr bwMode="auto">
            <a:xfrm flipH="1">
              <a:off x="3560" y="3793"/>
              <a:ext cx="27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46" name="Line 62"/>
            <p:cNvSpPr>
              <a:spLocks noChangeShapeType="1"/>
            </p:cNvSpPr>
            <p:nvPr/>
          </p:nvSpPr>
          <p:spPr bwMode="auto">
            <a:xfrm flipH="1">
              <a:off x="3833" y="3974"/>
              <a:ext cx="181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47" name="Line 63"/>
            <p:cNvSpPr>
              <a:spLocks noChangeShapeType="1"/>
            </p:cNvSpPr>
            <p:nvPr/>
          </p:nvSpPr>
          <p:spPr bwMode="auto">
            <a:xfrm flipH="1">
              <a:off x="3560" y="4155"/>
              <a:ext cx="2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48" name="Line 64"/>
            <p:cNvSpPr>
              <a:spLocks noChangeShapeType="1"/>
            </p:cNvSpPr>
            <p:nvPr/>
          </p:nvSpPr>
          <p:spPr bwMode="auto">
            <a:xfrm flipH="1" flipV="1">
              <a:off x="3334" y="3974"/>
              <a:ext cx="226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49" name="Line 65"/>
            <p:cNvSpPr>
              <a:spLocks noChangeShapeType="1"/>
            </p:cNvSpPr>
            <p:nvPr/>
          </p:nvSpPr>
          <p:spPr bwMode="auto">
            <a:xfrm flipV="1">
              <a:off x="3334" y="3793"/>
              <a:ext cx="226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50" name="Line 66"/>
            <p:cNvSpPr>
              <a:spLocks noChangeShapeType="1"/>
            </p:cNvSpPr>
            <p:nvPr/>
          </p:nvSpPr>
          <p:spPr bwMode="auto">
            <a:xfrm flipV="1">
              <a:off x="3561" y="3793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51" name="Line 67"/>
            <p:cNvSpPr>
              <a:spLocks noChangeShapeType="1"/>
            </p:cNvSpPr>
            <p:nvPr/>
          </p:nvSpPr>
          <p:spPr bwMode="auto">
            <a:xfrm>
              <a:off x="3833" y="3793"/>
              <a:ext cx="0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52" name="Line 68"/>
            <p:cNvSpPr>
              <a:spLocks noChangeShapeType="1"/>
            </p:cNvSpPr>
            <p:nvPr/>
          </p:nvSpPr>
          <p:spPr bwMode="auto">
            <a:xfrm>
              <a:off x="3833" y="3793"/>
              <a:ext cx="18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72133" name="Oval 69"/>
            <p:cNvSpPr>
              <a:spLocks noChangeArrowheads="1"/>
            </p:cNvSpPr>
            <p:nvPr/>
          </p:nvSpPr>
          <p:spPr bwMode="auto">
            <a:xfrm>
              <a:off x="3515" y="3748"/>
              <a:ext cx="91" cy="91"/>
            </a:xfrm>
            <a:prstGeom prst="ellipse">
              <a:avLst/>
            </a:prstGeom>
            <a:solidFill>
              <a:schemeClr val="accent2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34" name="Oval 70"/>
            <p:cNvSpPr>
              <a:spLocks noChangeArrowheads="1"/>
            </p:cNvSpPr>
            <p:nvPr/>
          </p:nvSpPr>
          <p:spPr bwMode="auto">
            <a:xfrm>
              <a:off x="3288" y="3930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35" name="Oval 71"/>
            <p:cNvSpPr>
              <a:spLocks noChangeArrowheads="1"/>
            </p:cNvSpPr>
            <p:nvPr/>
          </p:nvSpPr>
          <p:spPr bwMode="auto">
            <a:xfrm>
              <a:off x="3515" y="4111"/>
              <a:ext cx="91" cy="91"/>
            </a:xfrm>
            <a:prstGeom prst="ellipse">
              <a:avLst/>
            </a:prstGeom>
            <a:solidFill>
              <a:srgbClr val="008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36" name="Oval 72"/>
            <p:cNvSpPr>
              <a:spLocks noChangeArrowheads="1"/>
            </p:cNvSpPr>
            <p:nvPr/>
          </p:nvSpPr>
          <p:spPr bwMode="auto">
            <a:xfrm>
              <a:off x="3968" y="3929"/>
              <a:ext cx="91" cy="91"/>
            </a:xfrm>
            <a:prstGeom prst="ellipse">
              <a:avLst/>
            </a:prstGeom>
            <a:solidFill>
              <a:schemeClr val="accent2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37" name="Oval 73"/>
            <p:cNvSpPr>
              <a:spLocks noChangeArrowheads="1"/>
            </p:cNvSpPr>
            <p:nvPr/>
          </p:nvSpPr>
          <p:spPr bwMode="auto">
            <a:xfrm>
              <a:off x="3787" y="4111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38" name="Oval 74"/>
            <p:cNvSpPr>
              <a:spLocks noChangeArrowheads="1"/>
            </p:cNvSpPr>
            <p:nvPr/>
          </p:nvSpPr>
          <p:spPr bwMode="auto">
            <a:xfrm>
              <a:off x="3787" y="3748"/>
              <a:ext cx="91" cy="9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5364163" y="4795838"/>
            <a:ext cx="936625" cy="720725"/>
            <a:chOff x="3198" y="2976"/>
            <a:chExt cx="590" cy="454"/>
          </a:xfrm>
        </p:grpSpPr>
        <p:sp>
          <p:nvSpPr>
            <p:cNvPr id="56336" name="Line 76"/>
            <p:cNvSpPr>
              <a:spLocks noChangeShapeType="1"/>
            </p:cNvSpPr>
            <p:nvPr/>
          </p:nvSpPr>
          <p:spPr bwMode="auto">
            <a:xfrm>
              <a:off x="3470" y="3021"/>
              <a:ext cx="181" cy="3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37" name="Line 77"/>
            <p:cNvSpPr>
              <a:spLocks noChangeShapeType="1"/>
            </p:cNvSpPr>
            <p:nvPr/>
          </p:nvSpPr>
          <p:spPr bwMode="auto">
            <a:xfrm flipH="1">
              <a:off x="3651" y="3021"/>
              <a:ext cx="92" cy="3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38" name="Line 78"/>
            <p:cNvSpPr>
              <a:spLocks noChangeShapeType="1"/>
            </p:cNvSpPr>
            <p:nvPr/>
          </p:nvSpPr>
          <p:spPr bwMode="auto">
            <a:xfrm flipV="1">
              <a:off x="3243" y="3021"/>
              <a:ext cx="227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56339" name="Line 79"/>
            <p:cNvSpPr>
              <a:spLocks noChangeShapeType="1"/>
            </p:cNvSpPr>
            <p:nvPr/>
          </p:nvSpPr>
          <p:spPr bwMode="auto">
            <a:xfrm flipV="1">
              <a:off x="3471" y="3021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72144" name="Oval 80"/>
            <p:cNvSpPr>
              <a:spLocks noChangeArrowheads="1"/>
            </p:cNvSpPr>
            <p:nvPr/>
          </p:nvSpPr>
          <p:spPr bwMode="auto">
            <a:xfrm>
              <a:off x="3425" y="2976"/>
              <a:ext cx="91" cy="91"/>
            </a:xfrm>
            <a:prstGeom prst="ellipse">
              <a:avLst/>
            </a:prstGeom>
            <a:solidFill>
              <a:schemeClr val="accent2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45" name="Oval 81"/>
            <p:cNvSpPr>
              <a:spLocks noChangeArrowheads="1"/>
            </p:cNvSpPr>
            <p:nvPr/>
          </p:nvSpPr>
          <p:spPr bwMode="auto">
            <a:xfrm>
              <a:off x="3198" y="2976"/>
              <a:ext cx="91" cy="91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46" name="Oval 82"/>
            <p:cNvSpPr>
              <a:spLocks noChangeArrowheads="1"/>
            </p:cNvSpPr>
            <p:nvPr/>
          </p:nvSpPr>
          <p:spPr bwMode="auto">
            <a:xfrm>
              <a:off x="3606" y="3339"/>
              <a:ext cx="91" cy="91"/>
            </a:xfrm>
            <a:prstGeom prst="ellipse">
              <a:avLst/>
            </a:prstGeom>
            <a:solidFill>
              <a:srgbClr val="008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2147" name="Oval 83"/>
            <p:cNvSpPr>
              <a:spLocks noChangeArrowheads="1"/>
            </p:cNvSpPr>
            <p:nvPr/>
          </p:nvSpPr>
          <p:spPr bwMode="auto">
            <a:xfrm>
              <a:off x="3697" y="2976"/>
              <a:ext cx="91" cy="91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116" grpId="0" animBg="1"/>
      <p:bldP spid="472117" grpId="0"/>
      <p:bldP spid="472118" grpId="0"/>
      <p:bldP spid="472119" grpId="0" animBg="1"/>
      <p:bldP spid="472120" grpId="0"/>
      <p:bldP spid="472121" grpId="0" animBg="1"/>
      <p:bldP spid="4721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050"/>
            <a:ext cx="9144000" cy="2163763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２．３　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Speed-up Spanning Tree </a:t>
            </a:r>
            <a:r>
              <a:rPr lang="en-US" altLang="ja-JP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Enum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Connected Component Enumeration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012" y="981547"/>
            <a:ext cx="8486452" cy="503237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 a given graph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G</a:t>
            </a:r>
            <a:r>
              <a:rPr lang="en-US" altLang="ja-JP" sz="2400" dirty="0" smtClean="0"/>
              <a:t> and its vertex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r</a:t>
            </a:r>
            <a:r>
              <a:rPr lang="en-US" altLang="ja-JP" sz="2400" dirty="0" smtClean="0"/>
              <a:t>, enumerate all vertex subsets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including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r </a:t>
            </a:r>
            <a:r>
              <a:rPr lang="en-US" altLang="ja-JP" sz="2400" dirty="0" smtClean="0"/>
              <a:t>such that their induced subgraphs are connected</a:t>
            </a:r>
          </a:p>
          <a:p>
            <a:pPr algn="l" eaLnBrk="1" hangingPunct="1">
              <a:defRPr/>
            </a:pPr>
            <a:r>
              <a:rPr lang="ja-JP" altLang="en-US" sz="2400" dirty="0" smtClean="0"/>
              <a:t> </a:t>
            </a:r>
          </a:p>
        </p:txBody>
      </p:sp>
      <p:sp>
        <p:nvSpPr>
          <p:cNvPr id="704516" name="Line 4"/>
          <p:cNvSpPr>
            <a:spLocks noChangeShapeType="1"/>
          </p:cNvSpPr>
          <p:nvPr/>
        </p:nvSpPr>
        <p:spPr bwMode="auto">
          <a:xfrm flipH="1">
            <a:off x="828675" y="2133600"/>
            <a:ext cx="1008063" cy="7921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17" name="Line 5"/>
          <p:cNvSpPr>
            <a:spLocks noChangeShapeType="1"/>
          </p:cNvSpPr>
          <p:nvPr/>
        </p:nvSpPr>
        <p:spPr bwMode="auto">
          <a:xfrm flipH="1" flipV="1">
            <a:off x="828675" y="2925763"/>
            <a:ext cx="504825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18" name="Line 6"/>
          <p:cNvSpPr>
            <a:spLocks noChangeShapeType="1"/>
          </p:cNvSpPr>
          <p:nvPr/>
        </p:nvSpPr>
        <p:spPr bwMode="auto">
          <a:xfrm flipH="1" flipV="1">
            <a:off x="1331913" y="4005263"/>
            <a:ext cx="10810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19" name="Line 7"/>
          <p:cNvSpPr>
            <a:spLocks noChangeShapeType="1"/>
          </p:cNvSpPr>
          <p:nvPr/>
        </p:nvSpPr>
        <p:spPr bwMode="auto">
          <a:xfrm flipH="1">
            <a:off x="2411413" y="2925763"/>
            <a:ext cx="433387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20" name="Line 8"/>
          <p:cNvSpPr>
            <a:spLocks noChangeShapeType="1"/>
          </p:cNvSpPr>
          <p:nvPr/>
        </p:nvSpPr>
        <p:spPr bwMode="auto">
          <a:xfrm>
            <a:off x="1836738" y="2133600"/>
            <a:ext cx="1006475" cy="790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21" name="Line 9"/>
          <p:cNvSpPr>
            <a:spLocks noChangeShapeType="1"/>
          </p:cNvSpPr>
          <p:nvPr/>
        </p:nvSpPr>
        <p:spPr bwMode="auto">
          <a:xfrm>
            <a:off x="828675" y="2925763"/>
            <a:ext cx="20161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22" name="Line 10"/>
          <p:cNvSpPr>
            <a:spLocks noChangeShapeType="1"/>
          </p:cNvSpPr>
          <p:nvPr/>
        </p:nvSpPr>
        <p:spPr bwMode="auto">
          <a:xfrm flipV="1">
            <a:off x="1333500" y="2133600"/>
            <a:ext cx="503238" cy="1871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23" name="Line 11"/>
          <p:cNvSpPr>
            <a:spLocks noChangeShapeType="1"/>
          </p:cNvSpPr>
          <p:nvPr/>
        </p:nvSpPr>
        <p:spPr bwMode="auto">
          <a:xfrm flipH="1" flipV="1">
            <a:off x="1836738" y="2133600"/>
            <a:ext cx="576262" cy="1871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24" name="Oval 12"/>
          <p:cNvSpPr>
            <a:spLocks noChangeArrowheads="1"/>
          </p:cNvSpPr>
          <p:nvPr/>
        </p:nvSpPr>
        <p:spPr bwMode="auto">
          <a:xfrm>
            <a:off x="1692275" y="1989138"/>
            <a:ext cx="287338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25" name="Oval 13"/>
          <p:cNvSpPr>
            <a:spLocks noChangeArrowheads="1"/>
          </p:cNvSpPr>
          <p:nvPr/>
        </p:nvSpPr>
        <p:spPr bwMode="auto">
          <a:xfrm>
            <a:off x="684213" y="2781300"/>
            <a:ext cx="287337" cy="287338"/>
          </a:xfrm>
          <a:prstGeom prst="ellipse">
            <a:avLst/>
          </a:prstGeom>
          <a:solidFill>
            <a:srgbClr val="FFCC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26" name="Oval 14"/>
          <p:cNvSpPr>
            <a:spLocks noChangeArrowheads="1"/>
          </p:cNvSpPr>
          <p:nvPr/>
        </p:nvSpPr>
        <p:spPr bwMode="auto">
          <a:xfrm>
            <a:off x="1189038" y="3860800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27" name="Oval 15"/>
          <p:cNvSpPr>
            <a:spLocks noChangeArrowheads="1"/>
          </p:cNvSpPr>
          <p:nvPr/>
        </p:nvSpPr>
        <p:spPr bwMode="auto">
          <a:xfrm>
            <a:off x="2268538" y="3860800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28" name="Oval 16"/>
          <p:cNvSpPr>
            <a:spLocks noChangeArrowheads="1"/>
          </p:cNvSpPr>
          <p:nvPr/>
        </p:nvSpPr>
        <p:spPr bwMode="auto">
          <a:xfrm>
            <a:off x="2701925" y="278130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29" name="AutoShape 17"/>
          <p:cNvSpPr>
            <a:spLocks noChangeArrowheads="1"/>
          </p:cNvSpPr>
          <p:nvPr/>
        </p:nvSpPr>
        <p:spPr bwMode="auto">
          <a:xfrm>
            <a:off x="3708400" y="2565400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42" name="Line 30"/>
          <p:cNvSpPr>
            <a:spLocks noChangeShapeType="1"/>
          </p:cNvSpPr>
          <p:nvPr/>
        </p:nvSpPr>
        <p:spPr bwMode="auto">
          <a:xfrm flipH="1">
            <a:off x="5580063" y="4654550"/>
            <a:ext cx="1008062" cy="792163"/>
          </a:xfrm>
          <a:prstGeom prst="line">
            <a:avLst/>
          </a:prstGeom>
          <a:noFill/>
          <a:ln w="25400" cap="rnd">
            <a:solidFill>
              <a:srgbClr val="008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43" name="Line 31"/>
          <p:cNvSpPr>
            <a:spLocks noChangeShapeType="1"/>
          </p:cNvSpPr>
          <p:nvPr/>
        </p:nvSpPr>
        <p:spPr bwMode="auto">
          <a:xfrm flipH="1" flipV="1">
            <a:off x="5580063" y="5446713"/>
            <a:ext cx="504825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44" name="Line 32"/>
          <p:cNvSpPr>
            <a:spLocks noChangeShapeType="1"/>
          </p:cNvSpPr>
          <p:nvPr/>
        </p:nvSpPr>
        <p:spPr bwMode="auto">
          <a:xfrm flipH="1" flipV="1">
            <a:off x="6083300" y="6526213"/>
            <a:ext cx="10810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45" name="Line 33"/>
          <p:cNvSpPr>
            <a:spLocks noChangeShapeType="1"/>
          </p:cNvSpPr>
          <p:nvPr/>
        </p:nvSpPr>
        <p:spPr bwMode="auto">
          <a:xfrm flipH="1">
            <a:off x="7162800" y="5446713"/>
            <a:ext cx="433388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46" name="Line 34"/>
          <p:cNvSpPr>
            <a:spLocks noChangeShapeType="1"/>
          </p:cNvSpPr>
          <p:nvPr/>
        </p:nvSpPr>
        <p:spPr bwMode="auto">
          <a:xfrm>
            <a:off x="6588125" y="4654550"/>
            <a:ext cx="1006475" cy="790575"/>
          </a:xfrm>
          <a:prstGeom prst="line">
            <a:avLst/>
          </a:prstGeom>
          <a:noFill/>
          <a:ln w="25400" cap="rnd">
            <a:solidFill>
              <a:srgbClr val="008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47" name="Line 35"/>
          <p:cNvSpPr>
            <a:spLocks noChangeShapeType="1"/>
          </p:cNvSpPr>
          <p:nvPr/>
        </p:nvSpPr>
        <p:spPr bwMode="auto">
          <a:xfrm>
            <a:off x="5580063" y="5446713"/>
            <a:ext cx="20161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48" name="Line 36"/>
          <p:cNvSpPr>
            <a:spLocks noChangeShapeType="1"/>
          </p:cNvSpPr>
          <p:nvPr/>
        </p:nvSpPr>
        <p:spPr bwMode="auto">
          <a:xfrm flipV="1">
            <a:off x="6084888" y="4654550"/>
            <a:ext cx="503237" cy="1871663"/>
          </a:xfrm>
          <a:prstGeom prst="line">
            <a:avLst/>
          </a:prstGeom>
          <a:noFill/>
          <a:ln w="25400" cap="rnd">
            <a:solidFill>
              <a:srgbClr val="008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49" name="Line 37"/>
          <p:cNvSpPr>
            <a:spLocks noChangeShapeType="1"/>
          </p:cNvSpPr>
          <p:nvPr/>
        </p:nvSpPr>
        <p:spPr bwMode="auto">
          <a:xfrm flipH="1" flipV="1">
            <a:off x="6588125" y="4654550"/>
            <a:ext cx="576263" cy="1871663"/>
          </a:xfrm>
          <a:prstGeom prst="line">
            <a:avLst/>
          </a:prstGeom>
          <a:noFill/>
          <a:ln w="25400" cap="rnd">
            <a:solidFill>
              <a:srgbClr val="008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50" name="Oval 38"/>
          <p:cNvSpPr>
            <a:spLocks noChangeArrowheads="1"/>
          </p:cNvSpPr>
          <p:nvPr/>
        </p:nvSpPr>
        <p:spPr bwMode="auto">
          <a:xfrm>
            <a:off x="6443663" y="4510088"/>
            <a:ext cx="287337" cy="287337"/>
          </a:xfrm>
          <a:prstGeom prst="ellipse">
            <a:avLst/>
          </a:prstGeom>
          <a:solidFill>
            <a:schemeClr val="bg1"/>
          </a:solidFill>
          <a:ln w="25400" cap="rnd" algn="ctr">
            <a:solidFill>
              <a:srgbClr val="008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51" name="Oval 39"/>
          <p:cNvSpPr>
            <a:spLocks noChangeArrowheads="1"/>
          </p:cNvSpPr>
          <p:nvPr/>
        </p:nvSpPr>
        <p:spPr bwMode="auto">
          <a:xfrm>
            <a:off x="5435600" y="5302250"/>
            <a:ext cx="287338" cy="287338"/>
          </a:xfrm>
          <a:prstGeom prst="ellipse">
            <a:avLst/>
          </a:prstGeom>
          <a:solidFill>
            <a:srgbClr val="FFCC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52" name="Oval 40"/>
          <p:cNvSpPr>
            <a:spLocks noChangeArrowheads="1"/>
          </p:cNvSpPr>
          <p:nvPr/>
        </p:nvSpPr>
        <p:spPr bwMode="auto">
          <a:xfrm>
            <a:off x="5940425" y="63817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53" name="Oval 41"/>
          <p:cNvSpPr>
            <a:spLocks noChangeArrowheads="1"/>
          </p:cNvSpPr>
          <p:nvPr/>
        </p:nvSpPr>
        <p:spPr bwMode="auto">
          <a:xfrm>
            <a:off x="7019925" y="63817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54" name="Oval 42"/>
          <p:cNvSpPr>
            <a:spLocks noChangeArrowheads="1"/>
          </p:cNvSpPr>
          <p:nvPr/>
        </p:nvSpPr>
        <p:spPr bwMode="auto">
          <a:xfrm>
            <a:off x="7453313" y="5302250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55" name="Rectangle 43"/>
          <p:cNvSpPr>
            <a:spLocks noChangeArrowheads="1"/>
          </p:cNvSpPr>
          <p:nvPr/>
        </p:nvSpPr>
        <p:spPr bwMode="auto">
          <a:xfrm>
            <a:off x="323528" y="4724400"/>
            <a:ext cx="4912220" cy="194117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Choose a vertex </a:t>
            </a:r>
            <a:r>
              <a:rPr lang="en-US" altLang="ja-JP" dirty="0" smtClean="0">
                <a:solidFill>
                  <a:schemeClr val="accent2"/>
                </a:solidFill>
              </a:rPr>
              <a:t>v </a:t>
            </a:r>
            <a:r>
              <a:rPr lang="en-US" altLang="ja-JP" b="0" dirty="0" smtClean="0">
                <a:solidFill>
                  <a:schemeClr val="tx1"/>
                </a:solidFill>
              </a:rPr>
              <a:t>adjacent to </a:t>
            </a:r>
            <a:r>
              <a:rPr lang="en-US" altLang="ja-JP" dirty="0" smtClean="0">
                <a:solidFill>
                  <a:schemeClr val="accent2"/>
                </a:solidFill>
              </a:rPr>
              <a:t>r</a:t>
            </a:r>
            <a:r>
              <a:rPr lang="en-US" altLang="ja-JP" b="0" dirty="0" smtClean="0">
                <a:solidFill>
                  <a:schemeClr val="tx1"/>
                </a:solidFill>
              </a:rPr>
              <a:t>, and</a:t>
            </a:r>
          </a:p>
          <a:p>
            <a:pPr algn="l">
              <a:defRPr/>
            </a:pPr>
            <a:r>
              <a:rPr lang="en-US" altLang="ja-JP" b="0" dirty="0">
                <a:solidFill>
                  <a:schemeClr val="tx1"/>
                </a:solidFill>
              </a:rPr>
              <a:t>d</a:t>
            </a:r>
            <a:r>
              <a:rPr lang="en-US" altLang="ja-JP" b="0" dirty="0" smtClean="0">
                <a:solidFill>
                  <a:schemeClr val="tx1"/>
                </a:solidFill>
              </a:rPr>
              <a:t>ivide the problem into </a:t>
            </a:r>
            <a:r>
              <a:rPr lang="en-US" altLang="ja-JP" b="0" dirty="0" err="1" smtClean="0">
                <a:solidFill>
                  <a:schemeClr val="tx1"/>
                </a:solidFill>
              </a:rPr>
              <a:t>subproblems</a:t>
            </a:r>
            <a:endParaRPr lang="en-US" altLang="ja-JP" b="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altLang="ja-JP" b="0" dirty="0" smtClean="0">
                <a:solidFill>
                  <a:schemeClr val="tx1"/>
                </a:solidFill>
              </a:rPr>
              <a:t> those including </a:t>
            </a:r>
            <a:r>
              <a:rPr lang="en-US" altLang="ja-JP" dirty="0" smtClean="0">
                <a:solidFill>
                  <a:schemeClr val="accent2"/>
                </a:solidFill>
              </a:rPr>
              <a:t>v</a:t>
            </a:r>
            <a:r>
              <a:rPr lang="en-US" altLang="ja-JP" b="0" dirty="0" smtClean="0">
                <a:solidFill>
                  <a:schemeClr val="tx1"/>
                </a:solidFill>
              </a:rPr>
              <a:t>, </a:t>
            </a:r>
            <a:r>
              <a:rPr lang="en-US" altLang="ja-JP" b="0" dirty="0">
                <a:solidFill>
                  <a:schemeClr val="tx1"/>
                </a:solidFill>
              </a:rPr>
              <a:t>and </a:t>
            </a:r>
            <a:r>
              <a:rPr lang="en-US" altLang="ja-JP" b="0" dirty="0" smtClean="0">
                <a:solidFill>
                  <a:schemeClr val="tx1"/>
                </a:solidFill>
              </a:rPr>
              <a:t>not including </a:t>
            </a:r>
            <a:r>
              <a:rPr lang="en-US" altLang="ja-JP" dirty="0" smtClean="0">
                <a:solidFill>
                  <a:schemeClr val="accent2"/>
                </a:solidFill>
              </a:rPr>
              <a:t>v</a:t>
            </a:r>
            <a:endParaRPr lang="en-US" altLang="ja-JP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>
              <a:defRPr/>
            </a:pPr>
            <a:endParaRPr lang="en-US" altLang="ja-JP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>
              <a:defRPr/>
            </a:pP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b="0" dirty="0" smtClean="0">
                <a:solidFill>
                  <a:schemeClr val="tx1"/>
                </a:solidFill>
              </a:rPr>
              <a:t> enumerate recursively</a:t>
            </a:r>
            <a:endParaRPr lang="ja-JP" altLang="en-US" b="0" dirty="0">
              <a:solidFill>
                <a:schemeClr val="tx1"/>
              </a:solidFill>
            </a:endParaRPr>
          </a:p>
        </p:txBody>
      </p:sp>
      <p:sp>
        <p:nvSpPr>
          <p:cNvPr id="704556" name="AutoShape 44"/>
          <p:cNvSpPr>
            <a:spLocks noChangeArrowheads="1"/>
          </p:cNvSpPr>
          <p:nvPr/>
        </p:nvSpPr>
        <p:spPr bwMode="auto">
          <a:xfrm rot="1638693">
            <a:off x="3635375" y="3933825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57" name="Line 45"/>
          <p:cNvSpPr>
            <a:spLocks noChangeShapeType="1"/>
          </p:cNvSpPr>
          <p:nvPr/>
        </p:nvSpPr>
        <p:spPr bwMode="auto">
          <a:xfrm flipH="1">
            <a:off x="5724525" y="1989138"/>
            <a:ext cx="1008063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58" name="Line 46"/>
          <p:cNvSpPr>
            <a:spLocks noChangeShapeType="1"/>
          </p:cNvSpPr>
          <p:nvPr/>
        </p:nvSpPr>
        <p:spPr bwMode="auto">
          <a:xfrm flipH="1" flipV="1">
            <a:off x="5724525" y="2781300"/>
            <a:ext cx="504825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59" name="Line 47"/>
          <p:cNvSpPr>
            <a:spLocks noChangeShapeType="1"/>
          </p:cNvSpPr>
          <p:nvPr/>
        </p:nvSpPr>
        <p:spPr bwMode="auto">
          <a:xfrm flipH="1" flipV="1">
            <a:off x="6227763" y="3860800"/>
            <a:ext cx="10810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60" name="Line 48"/>
          <p:cNvSpPr>
            <a:spLocks noChangeShapeType="1"/>
          </p:cNvSpPr>
          <p:nvPr/>
        </p:nvSpPr>
        <p:spPr bwMode="auto">
          <a:xfrm flipH="1">
            <a:off x="7307263" y="2781300"/>
            <a:ext cx="433387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61" name="Line 49"/>
          <p:cNvSpPr>
            <a:spLocks noChangeShapeType="1"/>
          </p:cNvSpPr>
          <p:nvPr/>
        </p:nvSpPr>
        <p:spPr bwMode="auto">
          <a:xfrm>
            <a:off x="6732588" y="1989138"/>
            <a:ext cx="1006475" cy="790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62" name="Line 50"/>
          <p:cNvSpPr>
            <a:spLocks noChangeShapeType="1"/>
          </p:cNvSpPr>
          <p:nvPr/>
        </p:nvSpPr>
        <p:spPr bwMode="auto">
          <a:xfrm>
            <a:off x="5724525" y="2781300"/>
            <a:ext cx="20161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63" name="Line 51"/>
          <p:cNvSpPr>
            <a:spLocks noChangeShapeType="1"/>
          </p:cNvSpPr>
          <p:nvPr/>
        </p:nvSpPr>
        <p:spPr bwMode="auto">
          <a:xfrm flipV="1">
            <a:off x="6229350" y="1989138"/>
            <a:ext cx="503238" cy="18716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64" name="Line 52"/>
          <p:cNvSpPr>
            <a:spLocks noChangeShapeType="1"/>
          </p:cNvSpPr>
          <p:nvPr/>
        </p:nvSpPr>
        <p:spPr bwMode="auto">
          <a:xfrm flipH="1" flipV="1">
            <a:off x="6732588" y="1989138"/>
            <a:ext cx="576262" cy="18716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4565" name="Oval 53"/>
          <p:cNvSpPr>
            <a:spLocks noChangeArrowheads="1"/>
          </p:cNvSpPr>
          <p:nvPr/>
        </p:nvSpPr>
        <p:spPr bwMode="auto">
          <a:xfrm>
            <a:off x="6588125" y="1844675"/>
            <a:ext cx="287338" cy="287338"/>
          </a:xfrm>
          <a:prstGeom prst="ellipse">
            <a:avLst/>
          </a:prstGeom>
          <a:solidFill>
            <a:srgbClr val="FFCC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66" name="Oval 54"/>
          <p:cNvSpPr>
            <a:spLocks noChangeArrowheads="1"/>
          </p:cNvSpPr>
          <p:nvPr/>
        </p:nvSpPr>
        <p:spPr bwMode="auto">
          <a:xfrm>
            <a:off x="5580063" y="2636838"/>
            <a:ext cx="287337" cy="287337"/>
          </a:xfrm>
          <a:prstGeom prst="ellipse">
            <a:avLst/>
          </a:prstGeom>
          <a:solidFill>
            <a:srgbClr val="FFCC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67" name="Oval 55"/>
          <p:cNvSpPr>
            <a:spLocks noChangeArrowheads="1"/>
          </p:cNvSpPr>
          <p:nvPr/>
        </p:nvSpPr>
        <p:spPr bwMode="auto">
          <a:xfrm>
            <a:off x="6084888" y="3716338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68" name="Oval 56"/>
          <p:cNvSpPr>
            <a:spLocks noChangeArrowheads="1"/>
          </p:cNvSpPr>
          <p:nvPr/>
        </p:nvSpPr>
        <p:spPr bwMode="auto">
          <a:xfrm>
            <a:off x="7164388" y="3716338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4569" name="Oval 57"/>
          <p:cNvSpPr>
            <a:spLocks noChangeArrowheads="1"/>
          </p:cNvSpPr>
          <p:nvPr/>
        </p:nvSpPr>
        <p:spPr bwMode="auto">
          <a:xfrm>
            <a:off x="7597775" y="2636838"/>
            <a:ext cx="287338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Efficient Computation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052513"/>
            <a:ext cx="8713092" cy="503237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Maintianing</a:t>
            </a:r>
            <a:r>
              <a:rPr lang="en-US" altLang="ja-JP" sz="2400" dirty="0" smtClean="0"/>
              <a:t> the set of vertices adjacent to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r </a:t>
            </a:r>
            <a:r>
              <a:rPr lang="en-US" altLang="ja-JP" sz="2400" dirty="0" smtClean="0"/>
              <a:t>fastens the computation</a:t>
            </a:r>
          </a:p>
        </p:txBody>
      </p:sp>
      <p:sp>
        <p:nvSpPr>
          <p:cNvPr id="705540" name="Line 4"/>
          <p:cNvSpPr>
            <a:spLocks noChangeShapeType="1"/>
          </p:cNvSpPr>
          <p:nvPr/>
        </p:nvSpPr>
        <p:spPr bwMode="auto">
          <a:xfrm flipH="1">
            <a:off x="828675" y="2133600"/>
            <a:ext cx="1008063" cy="7921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41" name="Line 5"/>
          <p:cNvSpPr>
            <a:spLocks noChangeShapeType="1"/>
          </p:cNvSpPr>
          <p:nvPr/>
        </p:nvSpPr>
        <p:spPr bwMode="auto">
          <a:xfrm flipH="1" flipV="1">
            <a:off x="828675" y="2925763"/>
            <a:ext cx="504825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42" name="Line 6"/>
          <p:cNvSpPr>
            <a:spLocks noChangeShapeType="1"/>
          </p:cNvSpPr>
          <p:nvPr/>
        </p:nvSpPr>
        <p:spPr bwMode="auto">
          <a:xfrm flipH="1" flipV="1">
            <a:off x="1331913" y="4005263"/>
            <a:ext cx="10810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43" name="Line 7"/>
          <p:cNvSpPr>
            <a:spLocks noChangeShapeType="1"/>
          </p:cNvSpPr>
          <p:nvPr/>
        </p:nvSpPr>
        <p:spPr bwMode="auto">
          <a:xfrm flipH="1">
            <a:off x="2411413" y="2925763"/>
            <a:ext cx="433387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44" name="Line 8"/>
          <p:cNvSpPr>
            <a:spLocks noChangeShapeType="1"/>
          </p:cNvSpPr>
          <p:nvPr/>
        </p:nvSpPr>
        <p:spPr bwMode="auto">
          <a:xfrm>
            <a:off x="1836738" y="2133600"/>
            <a:ext cx="1006475" cy="790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45" name="Line 9"/>
          <p:cNvSpPr>
            <a:spLocks noChangeShapeType="1"/>
          </p:cNvSpPr>
          <p:nvPr/>
        </p:nvSpPr>
        <p:spPr bwMode="auto">
          <a:xfrm>
            <a:off x="828675" y="2925763"/>
            <a:ext cx="20161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46" name="Line 10"/>
          <p:cNvSpPr>
            <a:spLocks noChangeShapeType="1"/>
          </p:cNvSpPr>
          <p:nvPr/>
        </p:nvSpPr>
        <p:spPr bwMode="auto">
          <a:xfrm flipV="1">
            <a:off x="1333500" y="2133600"/>
            <a:ext cx="503238" cy="1871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47" name="Line 11"/>
          <p:cNvSpPr>
            <a:spLocks noChangeShapeType="1"/>
          </p:cNvSpPr>
          <p:nvPr/>
        </p:nvSpPr>
        <p:spPr bwMode="auto">
          <a:xfrm flipH="1" flipV="1">
            <a:off x="1836738" y="2133600"/>
            <a:ext cx="576262" cy="1871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48" name="Oval 12"/>
          <p:cNvSpPr>
            <a:spLocks noChangeArrowheads="1"/>
          </p:cNvSpPr>
          <p:nvPr/>
        </p:nvSpPr>
        <p:spPr bwMode="auto">
          <a:xfrm>
            <a:off x="1692275" y="1989138"/>
            <a:ext cx="287338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49" name="Oval 13"/>
          <p:cNvSpPr>
            <a:spLocks noChangeArrowheads="1"/>
          </p:cNvSpPr>
          <p:nvPr/>
        </p:nvSpPr>
        <p:spPr bwMode="auto">
          <a:xfrm>
            <a:off x="684213" y="2781300"/>
            <a:ext cx="287337" cy="287338"/>
          </a:xfrm>
          <a:prstGeom prst="ellipse">
            <a:avLst/>
          </a:prstGeom>
          <a:solidFill>
            <a:srgbClr val="FFCC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50" name="Oval 14"/>
          <p:cNvSpPr>
            <a:spLocks noChangeArrowheads="1"/>
          </p:cNvSpPr>
          <p:nvPr/>
        </p:nvSpPr>
        <p:spPr bwMode="auto">
          <a:xfrm>
            <a:off x="1189038" y="3860800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51" name="Oval 15"/>
          <p:cNvSpPr>
            <a:spLocks noChangeArrowheads="1"/>
          </p:cNvSpPr>
          <p:nvPr/>
        </p:nvSpPr>
        <p:spPr bwMode="auto">
          <a:xfrm>
            <a:off x="2268538" y="3860800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52" name="Oval 16"/>
          <p:cNvSpPr>
            <a:spLocks noChangeArrowheads="1"/>
          </p:cNvSpPr>
          <p:nvPr/>
        </p:nvSpPr>
        <p:spPr bwMode="auto">
          <a:xfrm>
            <a:off x="2701925" y="278130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53" name="AutoShape 17"/>
          <p:cNvSpPr>
            <a:spLocks noChangeArrowheads="1"/>
          </p:cNvSpPr>
          <p:nvPr/>
        </p:nvSpPr>
        <p:spPr bwMode="auto">
          <a:xfrm>
            <a:off x="3708400" y="2565400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54" name="Line 18"/>
          <p:cNvSpPr>
            <a:spLocks noChangeShapeType="1"/>
          </p:cNvSpPr>
          <p:nvPr/>
        </p:nvSpPr>
        <p:spPr bwMode="auto">
          <a:xfrm flipH="1">
            <a:off x="5651500" y="4581525"/>
            <a:ext cx="1008063" cy="792163"/>
          </a:xfrm>
          <a:prstGeom prst="line">
            <a:avLst/>
          </a:prstGeom>
          <a:noFill/>
          <a:ln w="25400" cap="rnd">
            <a:solidFill>
              <a:srgbClr val="008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55" name="Line 19"/>
          <p:cNvSpPr>
            <a:spLocks noChangeShapeType="1"/>
          </p:cNvSpPr>
          <p:nvPr/>
        </p:nvSpPr>
        <p:spPr bwMode="auto">
          <a:xfrm flipH="1" flipV="1">
            <a:off x="5651500" y="5373688"/>
            <a:ext cx="504825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56" name="Line 20"/>
          <p:cNvSpPr>
            <a:spLocks noChangeShapeType="1"/>
          </p:cNvSpPr>
          <p:nvPr/>
        </p:nvSpPr>
        <p:spPr bwMode="auto">
          <a:xfrm flipH="1" flipV="1">
            <a:off x="6154738" y="6453188"/>
            <a:ext cx="10810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57" name="Line 21"/>
          <p:cNvSpPr>
            <a:spLocks noChangeShapeType="1"/>
          </p:cNvSpPr>
          <p:nvPr/>
        </p:nvSpPr>
        <p:spPr bwMode="auto">
          <a:xfrm flipH="1">
            <a:off x="7234238" y="5373688"/>
            <a:ext cx="433387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58" name="Line 22"/>
          <p:cNvSpPr>
            <a:spLocks noChangeShapeType="1"/>
          </p:cNvSpPr>
          <p:nvPr/>
        </p:nvSpPr>
        <p:spPr bwMode="auto">
          <a:xfrm>
            <a:off x="6659563" y="4581525"/>
            <a:ext cx="1006475" cy="790575"/>
          </a:xfrm>
          <a:prstGeom prst="line">
            <a:avLst/>
          </a:prstGeom>
          <a:noFill/>
          <a:ln w="25400" cap="rnd">
            <a:solidFill>
              <a:srgbClr val="008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59" name="Line 23"/>
          <p:cNvSpPr>
            <a:spLocks noChangeShapeType="1"/>
          </p:cNvSpPr>
          <p:nvPr/>
        </p:nvSpPr>
        <p:spPr bwMode="auto">
          <a:xfrm>
            <a:off x="5651500" y="5373688"/>
            <a:ext cx="20161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60" name="Line 24"/>
          <p:cNvSpPr>
            <a:spLocks noChangeShapeType="1"/>
          </p:cNvSpPr>
          <p:nvPr/>
        </p:nvSpPr>
        <p:spPr bwMode="auto">
          <a:xfrm flipV="1">
            <a:off x="6156325" y="4581525"/>
            <a:ext cx="503238" cy="1871663"/>
          </a:xfrm>
          <a:prstGeom prst="line">
            <a:avLst/>
          </a:prstGeom>
          <a:noFill/>
          <a:ln w="25400" cap="rnd">
            <a:solidFill>
              <a:srgbClr val="008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61" name="Line 25"/>
          <p:cNvSpPr>
            <a:spLocks noChangeShapeType="1"/>
          </p:cNvSpPr>
          <p:nvPr/>
        </p:nvSpPr>
        <p:spPr bwMode="auto">
          <a:xfrm flipH="1" flipV="1">
            <a:off x="6659563" y="4581525"/>
            <a:ext cx="576262" cy="1871663"/>
          </a:xfrm>
          <a:prstGeom prst="line">
            <a:avLst/>
          </a:prstGeom>
          <a:noFill/>
          <a:ln w="25400" cap="rnd">
            <a:solidFill>
              <a:srgbClr val="008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62" name="Oval 26"/>
          <p:cNvSpPr>
            <a:spLocks noChangeArrowheads="1"/>
          </p:cNvSpPr>
          <p:nvPr/>
        </p:nvSpPr>
        <p:spPr bwMode="auto">
          <a:xfrm>
            <a:off x="6515100" y="4437063"/>
            <a:ext cx="287338" cy="287337"/>
          </a:xfrm>
          <a:prstGeom prst="ellipse">
            <a:avLst/>
          </a:prstGeom>
          <a:solidFill>
            <a:schemeClr val="bg1"/>
          </a:solidFill>
          <a:ln w="25400" cap="rnd" algn="ctr">
            <a:solidFill>
              <a:srgbClr val="008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63" name="Oval 27"/>
          <p:cNvSpPr>
            <a:spLocks noChangeArrowheads="1"/>
          </p:cNvSpPr>
          <p:nvPr/>
        </p:nvSpPr>
        <p:spPr bwMode="auto">
          <a:xfrm>
            <a:off x="5507038" y="5229225"/>
            <a:ext cx="287337" cy="287338"/>
          </a:xfrm>
          <a:prstGeom prst="ellipse">
            <a:avLst/>
          </a:prstGeom>
          <a:solidFill>
            <a:srgbClr val="FFCC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64" name="Oval 28"/>
          <p:cNvSpPr>
            <a:spLocks noChangeArrowheads="1"/>
          </p:cNvSpPr>
          <p:nvPr/>
        </p:nvSpPr>
        <p:spPr bwMode="auto">
          <a:xfrm>
            <a:off x="6011863" y="6308725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65" name="Oval 29"/>
          <p:cNvSpPr>
            <a:spLocks noChangeArrowheads="1"/>
          </p:cNvSpPr>
          <p:nvPr/>
        </p:nvSpPr>
        <p:spPr bwMode="auto">
          <a:xfrm>
            <a:off x="7091363" y="6308725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66" name="Oval 30"/>
          <p:cNvSpPr>
            <a:spLocks noChangeArrowheads="1"/>
          </p:cNvSpPr>
          <p:nvPr/>
        </p:nvSpPr>
        <p:spPr bwMode="auto">
          <a:xfrm>
            <a:off x="7524750" y="5229225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67" name="Rectangle 31"/>
          <p:cNvSpPr>
            <a:spLocks noChangeArrowheads="1"/>
          </p:cNvSpPr>
          <p:nvPr/>
        </p:nvSpPr>
        <p:spPr bwMode="auto">
          <a:xfrm>
            <a:off x="179512" y="5085184"/>
            <a:ext cx="5708912" cy="157184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In contraction, take union of the</a:t>
            </a:r>
          </a:p>
          <a:p>
            <a:pPr algn="l">
              <a:defRPr/>
            </a:pPr>
            <a:r>
              <a:rPr lang="en-US" altLang="ja-JP" b="0" dirty="0" smtClean="0">
                <a:solidFill>
                  <a:schemeClr val="tx1"/>
                </a:solidFill>
              </a:rPr>
              <a:t> neighbors of </a:t>
            </a:r>
            <a:r>
              <a:rPr lang="en-US" altLang="ja-JP" dirty="0" smtClean="0">
                <a:solidFill>
                  <a:schemeClr val="accent2"/>
                </a:solidFill>
              </a:rPr>
              <a:t>r </a:t>
            </a:r>
            <a:r>
              <a:rPr lang="en-US" altLang="ja-JP" b="0" dirty="0">
                <a:solidFill>
                  <a:schemeClr val="tx1"/>
                </a:solidFill>
              </a:rPr>
              <a:t>a</a:t>
            </a:r>
            <a:r>
              <a:rPr lang="en-US" altLang="ja-JP" b="0" dirty="0" smtClean="0">
                <a:solidFill>
                  <a:schemeClr val="tx1"/>
                </a:solidFill>
              </a:rPr>
              <a:t>nd that of </a:t>
            </a:r>
            <a:r>
              <a:rPr lang="en-US" altLang="ja-JP" dirty="0" smtClean="0">
                <a:solidFill>
                  <a:schemeClr val="accent2"/>
                </a:solidFill>
              </a:rPr>
              <a:t>v</a:t>
            </a:r>
          </a:p>
          <a:p>
            <a:pPr algn="l">
              <a:defRPr/>
            </a:pPr>
            <a:endParaRPr lang="en-US" altLang="ja-JP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>
              <a:defRPr/>
            </a:pP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Each iteration takes</a:t>
            </a:r>
            <a:r>
              <a:rPr lang="ja-JP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</a:rPr>
              <a:t>O(#candidates)</a:t>
            </a:r>
            <a:r>
              <a:rPr lang="en-US" altLang="ja-JP" b="0" dirty="0" smtClean="0">
                <a:solidFill>
                  <a:schemeClr val="tx1"/>
                </a:solidFill>
              </a:rPr>
              <a:t> time</a:t>
            </a:r>
            <a:endParaRPr lang="ja-JP" altLang="en-US" b="0" dirty="0">
              <a:solidFill>
                <a:schemeClr val="tx1"/>
              </a:solidFill>
            </a:endParaRPr>
          </a:p>
        </p:txBody>
      </p:sp>
      <p:sp>
        <p:nvSpPr>
          <p:cNvPr id="705568" name="AutoShape 32"/>
          <p:cNvSpPr>
            <a:spLocks noChangeArrowheads="1"/>
          </p:cNvSpPr>
          <p:nvPr/>
        </p:nvSpPr>
        <p:spPr bwMode="auto">
          <a:xfrm rot="1638693">
            <a:off x="3635375" y="3933825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69" name="Line 33"/>
          <p:cNvSpPr>
            <a:spLocks noChangeShapeType="1"/>
          </p:cNvSpPr>
          <p:nvPr/>
        </p:nvSpPr>
        <p:spPr bwMode="auto">
          <a:xfrm flipH="1">
            <a:off x="5724525" y="1989138"/>
            <a:ext cx="1008063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70" name="Line 34"/>
          <p:cNvSpPr>
            <a:spLocks noChangeShapeType="1"/>
          </p:cNvSpPr>
          <p:nvPr/>
        </p:nvSpPr>
        <p:spPr bwMode="auto">
          <a:xfrm flipH="1" flipV="1">
            <a:off x="5724525" y="2781300"/>
            <a:ext cx="504825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71" name="Line 35"/>
          <p:cNvSpPr>
            <a:spLocks noChangeShapeType="1"/>
          </p:cNvSpPr>
          <p:nvPr/>
        </p:nvSpPr>
        <p:spPr bwMode="auto">
          <a:xfrm flipH="1" flipV="1">
            <a:off x="6227763" y="3860800"/>
            <a:ext cx="10810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72" name="Line 36"/>
          <p:cNvSpPr>
            <a:spLocks noChangeShapeType="1"/>
          </p:cNvSpPr>
          <p:nvPr/>
        </p:nvSpPr>
        <p:spPr bwMode="auto">
          <a:xfrm flipH="1">
            <a:off x="7307263" y="2781300"/>
            <a:ext cx="433387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73" name="Line 37"/>
          <p:cNvSpPr>
            <a:spLocks noChangeShapeType="1"/>
          </p:cNvSpPr>
          <p:nvPr/>
        </p:nvSpPr>
        <p:spPr bwMode="auto">
          <a:xfrm>
            <a:off x="6732588" y="1989138"/>
            <a:ext cx="1006475" cy="790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74" name="Line 38"/>
          <p:cNvSpPr>
            <a:spLocks noChangeShapeType="1"/>
          </p:cNvSpPr>
          <p:nvPr/>
        </p:nvSpPr>
        <p:spPr bwMode="auto">
          <a:xfrm>
            <a:off x="5724525" y="2781300"/>
            <a:ext cx="20161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75" name="Line 39"/>
          <p:cNvSpPr>
            <a:spLocks noChangeShapeType="1"/>
          </p:cNvSpPr>
          <p:nvPr/>
        </p:nvSpPr>
        <p:spPr bwMode="auto">
          <a:xfrm flipV="1">
            <a:off x="6229350" y="1989138"/>
            <a:ext cx="503238" cy="18716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76" name="Line 40"/>
          <p:cNvSpPr>
            <a:spLocks noChangeShapeType="1"/>
          </p:cNvSpPr>
          <p:nvPr/>
        </p:nvSpPr>
        <p:spPr bwMode="auto">
          <a:xfrm flipH="1" flipV="1">
            <a:off x="6732588" y="1989138"/>
            <a:ext cx="576262" cy="18716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5577" name="Oval 41"/>
          <p:cNvSpPr>
            <a:spLocks noChangeArrowheads="1"/>
          </p:cNvSpPr>
          <p:nvPr/>
        </p:nvSpPr>
        <p:spPr bwMode="auto">
          <a:xfrm>
            <a:off x="6588125" y="1844675"/>
            <a:ext cx="287338" cy="287338"/>
          </a:xfrm>
          <a:prstGeom prst="ellipse">
            <a:avLst/>
          </a:prstGeom>
          <a:solidFill>
            <a:srgbClr val="FFCC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78" name="Oval 42"/>
          <p:cNvSpPr>
            <a:spLocks noChangeArrowheads="1"/>
          </p:cNvSpPr>
          <p:nvPr/>
        </p:nvSpPr>
        <p:spPr bwMode="auto">
          <a:xfrm>
            <a:off x="5580063" y="2636838"/>
            <a:ext cx="287337" cy="287337"/>
          </a:xfrm>
          <a:prstGeom prst="ellipse">
            <a:avLst/>
          </a:prstGeom>
          <a:solidFill>
            <a:srgbClr val="FFCC00"/>
          </a:solidFill>
          <a:ln w="19050" algn="ctr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79" name="Oval 43"/>
          <p:cNvSpPr>
            <a:spLocks noChangeArrowheads="1"/>
          </p:cNvSpPr>
          <p:nvPr/>
        </p:nvSpPr>
        <p:spPr bwMode="auto">
          <a:xfrm>
            <a:off x="6084888" y="3716338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80" name="Oval 44"/>
          <p:cNvSpPr>
            <a:spLocks noChangeArrowheads="1"/>
          </p:cNvSpPr>
          <p:nvPr/>
        </p:nvSpPr>
        <p:spPr bwMode="auto">
          <a:xfrm>
            <a:off x="7164388" y="3716338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5581" name="Oval 45"/>
          <p:cNvSpPr>
            <a:spLocks noChangeArrowheads="1"/>
          </p:cNvSpPr>
          <p:nvPr/>
        </p:nvSpPr>
        <p:spPr bwMode="auto">
          <a:xfrm>
            <a:off x="7597775" y="2636838"/>
            <a:ext cx="287338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05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055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05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05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05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055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055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055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055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055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055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05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05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05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05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05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05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0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0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0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055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055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05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055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05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05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05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705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05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05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Efficient Computation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052513"/>
            <a:ext cx="8713092" cy="503237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Each </a:t>
            </a:r>
            <a:r>
              <a:rPr lang="en-US" altLang="ja-JP" sz="2400" dirty="0" err="1" smtClean="0"/>
              <a:t>iter</a:t>
            </a:r>
            <a:r>
              <a:rPr lang="en-US" altLang="ja-JP" sz="2400" dirty="0" smtClean="0"/>
              <a:t>. makes 2 recursive calls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en-US" altLang="ja-JP" sz="2400" b="1" dirty="0" smtClean="0"/>
              <a:t>#iterations</a:t>
            </a:r>
            <a:r>
              <a:rPr lang="ja-JP" altLang="en-US" sz="2400" b="1" dirty="0" smtClean="0"/>
              <a:t> </a:t>
            </a:r>
            <a:r>
              <a:rPr lang="ja-JP" altLang="en-US" sz="2400" dirty="0" smtClean="0"/>
              <a:t>＜ ２</a:t>
            </a:r>
            <a:r>
              <a:rPr lang="en-US" altLang="ja-JP" sz="2400" dirty="0" smtClean="0"/>
              <a:t>×</a:t>
            </a:r>
            <a:r>
              <a:rPr lang="en-US" altLang="ja-JP" sz="2400" b="1" dirty="0" smtClean="0"/>
              <a:t>#solutions</a:t>
            </a:r>
            <a:endParaRPr lang="ja-JP" altLang="en-US" sz="2400" b="1" dirty="0" smtClean="0"/>
          </a:p>
        </p:txBody>
      </p:sp>
      <p:sp>
        <p:nvSpPr>
          <p:cNvPr id="706591" name="Rectangle 31"/>
          <p:cNvSpPr>
            <a:spLocks noChangeArrowheads="1"/>
          </p:cNvSpPr>
          <p:nvPr/>
        </p:nvSpPr>
        <p:spPr bwMode="auto">
          <a:xfrm>
            <a:off x="4932040" y="4365625"/>
            <a:ext cx="4104011" cy="231050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each </a:t>
            </a:r>
            <a:r>
              <a:rPr lang="en-US" altLang="ja-JP" b="0" dirty="0">
                <a:solidFill>
                  <a:schemeClr val="tx1"/>
                </a:solidFill>
              </a:rPr>
              <a:t>iteration </a:t>
            </a:r>
            <a:r>
              <a:rPr lang="en-US" altLang="ja-JP" b="0" dirty="0" smtClean="0">
                <a:solidFill>
                  <a:schemeClr val="tx1"/>
                </a:solidFill>
              </a:rPr>
              <a:t>delivers its comp. time to all vertices in the left-down path of right child</a:t>
            </a:r>
            <a:endParaRPr lang="ja-JP" altLang="en-US" b="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altLang="ja-JP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>
              <a:defRPr/>
            </a:pP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b="0" dirty="0">
                <a:solidFill>
                  <a:schemeClr val="tx1"/>
                </a:solidFill>
              </a:rPr>
              <a:t> </a:t>
            </a:r>
            <a:r>
              <a:rPr lang="ja-JP" altLang="en-US" b="0" dirty="0">
                <a:solidFill>
                  <a:schemeClr val="tx1"/>
                </a:solidFill>
              </a:rPr>
              <a:t>各反復に </a:t>
            </a:r>
            <a:r>
              <a:rPr lang="en-US" altLang="ja-JP" dirty="0">
                <a:solidFill>
                  <a:schemeClr val="accent2"/>
                </a:solidFill>
              </a:rPr>
              <a:t>O(1)</a:t>
            </a:r>
            <a:r>
              <a:rPr lang="en-US" altLang="ja-JP" b="0" dirty="0">
                <a:solidFill>
                  <a:schemeClr val="tx1"/>
                </a:solidFill>
              </a:rPr>
              <a:t> </a:t>
            </a:r>
            <a:r>
              <a:rPr lang="ja-JP" altLang="en-US" b="0" dirty="0">
                <a:solidFill>
                  <a:schemeClr val="tx1"/>
                </a:solidFill>
              </a:rPr>
              <a:t>時間</a:t>
            </a:r>
          </a:p>
          <a:p>
            <a:pPr algn="l">
              <a:defRPr/>
            </a:pP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b="0" dirty="0">
                <a:solidFill>
                  <a:schemeClr val="tx1"/>
                </a:solidFill>
              </a:rPr>
              <a:t> </a:t>
            </a:r>
            <a:r>
              <a:rPr lang="ja-JP" altLang="en-US" b="0" dirty="0">
                <a:solidFill>
                  <a:schemeClr val="tx1"/>
                </a:solidFill>
              </a:rPr>
              <a:t>各解に </a:t>
            </a:r>
            <a:r>
              <a:rPr lang="en-US" altLang="ja-JP" dirty="0">
                <a:solidFill>
                  <a:schemeClr val="accent2"/>
                </a:solidFill>
              </a:rPr>
              <a:t>O(1)</a:t>
            </a:r>
            <a:r>
              <a:rPr lang="en-US" altLang="ja-JP" b="0" dirty="0">
                <a:solidFill>
                  <a:schemeClr val="tx1"/>
                </a:solidFill>
              </a:rPr>
              <a:t> </a:t>
            </a:r>
            <a:r>
              <a:rPr lang="ja-JP" altLang="en-US" b="0" dirty="0">
                <a:solidFill>
                  <a:schemeClr val="tx1"/>
                </a:solidFill>
              </a:rPr>
              <a:t>時間</a:t>
            </a:r>
          </a:p>
        </p:txBody>
      </p:sp>
      <p:sp>
        <p:nvSpPr>
          <p:cNvPr id="706608" name="Line 48"/>
          <p:cNvSpPr>
            <a:spLocks noChangeShapeType="1"/>
          </p:cNvSpPr>
          <p:nvPr/>
        </p:nvSpPr>
        <p:spPr bwMode="auto">
          <a:xfrm flipH="1">
            <a:off x="1403350" y="2060575"/>
            <a:ext cx="1368425" cy="5762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6621" name="Line 61"/>
          <p:cNvSpPr>
            <a:spLocks noChangeShapeType="1"/>
          </p:cNvSpPr>
          <p:nvPr/>
        </p:nvSpPr>
        <p:spPr bwMode="auto">
          <a:xfrm>
            <a:off x="2771775" y="1989138"/>
            <a:ext cx="1368425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6622" name="Line 62"/>
          <p:cNvSpPr>
            <a:spLocks noChangeShapeType="1"/>
          </p:cNvSpPr>
          <p:nvPr/>
        </p:nvSpPr>
        <p:spPr bwMode="auto">
          <a:xfrm flipH="1">
            <a:off x="3854450" y="2778125"/>
            <a:ext cx="431800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6623" name="Oval 63"/>
          <p:cNvSpPr>
            <a:spLocks noChangeArrowheads="1"/>
          </p:cNvSpPr>
          <p:nvPr/>
        </p:nvSpPr>
        <p:spPr bwMode="auto">
          <a:xfrm>
            <a:off x="4141788" y="2562225"/>
            <a:ext cx="358775" cy="360363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6624" name="Line 64"/>
          <p:cNvSpPr>
            <a:spLocks noChangeShapeType="1"/>
          </p:cNvSpPr>
          <p:nvPr/>
        </p:nvSpPr>
        <p:spPr bwMode="auto">
          <a:xfrm flipH="1">
            <a:off x="3278188" y="3714750"/>
            <a:ext cx="431800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6625" name="Oval 65"/>
          <p:cNvSpPr>
            <a:spLocks noChangeArrowheads="1"/>
          </p:cNvSpPr>
          <p:nvPr/>
        </p:nvSpPr>
        <p:spPr bwMode="auto">
          <a:xfrm>
            <a:off x="3565525" y="3498850"/>
            <a:ext cx="358775" cy="360363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6626" name="Line 66"/>
          <p:cNvSpPr>
            <a:spLocks noChangeShapeType="1"/>
          </p:cNvSpPr>
          <p:nvPr/>
        </p:nvSpPr>
        <p:spPr bwMode="auto">
          <a:xfrm flipH="1">
            <a:off x="2701925" y="4797425"/>
            <a:ext cx="357188" cy="5016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6628" name="Line 68"/>
          <p:cNvSpPr>
            <a:spLocks noChangeShapeType="1"/>
          </p:cNvSpPr>
          <p:nvPr/>
        </p:nvSpPr>
        <p:spPr bwMode="auto">
          <a:xfrm flipH="1">
            <a:off x="2125663" y="5588000"/>
            <a:ext cx="431800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6629" name="Oval 69"/>
          <p:cNvSpPr>
            <a:spLocks noChangeArrowheads="1"/>
          </p:cNvSpPr>
          <p:nvPr/>
        </p:nvSpPr>
        <p:spPr bwMode="auto">
          <a:xfrm>
            <a:off x="2413000" y="5372100"/>
            <a:ext cx="358775" cy="360363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6630" name="Oval 70"/>
          <p:cNvSpPr>
            <a:spLocks noChangeArrowheads="1"/>
          </p:cNvSpPr>
          <p:nvPr/>
        </p:nvSpPr>
        <p:spPr bwMode="auto">
          <a:xfrm>
            <a:off x="1836738" y="6308725"/>
            <a:ext cx="358775" cy="360363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6631" name="Text Box 71"/>
          <p:cNvSpPr txBox="1">
            <a:spLocks noChangeArrowheads="1"/>
          </p:cNvSpPr>
          <p:nvPr/>
        </p:nvSpPr>
        <p:spPr bwMode="auto">
          <a:xfrm>
            <a:off x="2916238" y="4365625"/>
            <a:ext cx="6381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ja-JP" altLang="en-US" dirty="0"/>
              <a:t>・・・</a:t>
            </a:r>
          </a:p>
        </p:txBody>
      </p:sp>
      <p:sp>
        <p:nvSpPr>
          <p:cNvPr id="706606" name="Oval 46"/>
          <p:cNvSpPr>
            <a:spLocks noChangeArrowheads="1"/>
          </p:cNvSpPr>
          <p:nvPr/>
        </p:nvSpPr>
        <p:spPr bwMode="auto">
          <a:xfrm>
            <a:off x="2627313" y="1844675"/>
            <a:ext cx="358775" cy="360363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6632" name="AutoShape 72"/>
          <p:cNvSpPr>
            <a:spLocks noChangeArrowheads="1"/>
          </p:cNvSpPr>
          <p:nvPr/>
        </p:nvSpPr>
        <p:spPr bwMode="auto">
          <a:xfrm>
            <a:off x="684213" y="2781300"/>
            <a:ext cx="1079500" cy="18002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6633" name="Oval 73"/>
          <p:cNvSpPr>
            <a:spLocks noChangeArrowheads="1"/>
          </p:cNvSpPr>
          <p:nvPr/>
        </p:nvSpPr>
        <p:spPr bwMode="auto">
          <a:xfrm>
            <a:off x="1044575" y="2563813"/>
            <a:ext cx="358775" cy="360362"/>
          </a:xfrm>
          <a:prstGeom prst="ellipse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6634" name="AutoShape 74"/>
          <p:cNvSpPr>
            <a:spLocks/>
          </p:cNvSpPr>
          <p:nvPr/>
        </p:nvSpPr>
        <p:spPr bwMode="auto">
          <a:xfrm rot="1787496">
            <a:off x="3492500" y="2565400"/>
            <a:ext cx="431800" cy="4464050"/>
          </a:xfrm>
          <a:prstGeom prst="rightBrace">
            <a:avLst>
              <a:gd name="adj1" fmla="val 86152"/>
              <a:gd name="adj2" fmla="val 50889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6635" name="Text Box 75"/>
          <p:cNvSpPr txBox="1">
            <a:spLocks noChangeArrowheads="1"/>
          </p:cNvSpPr>
          <p:nvPr/>
        </p:nvSpPr>
        <p:spPr bwMode="auto">
          <a:xfrm>
            <a:off x="3451949" y="1628775"/>
            <a:ext cx="1921016" cy="83317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 smtClean="0"/>
              <a:t>use </a:t>
            </a:r>
            <a:r>
              <a:rPr lang="en-US" altLang="ja-JP" dirty="0" smtClean="0">
                <a:solidFill>
                  <a:schemeClr val="accent2"/>
                </a:solidFill>
              </a:rPr>
              <a:t>v </a:t>
            </a:r>
            <a:endParaRPr lang="ja-JP" altLang="en-US" dirty="0"/>
          </a:p>
          <a:p>
            <a:r>
              <a:rPr lang="ja-JP" altLang="en-US" dirty="0"/>
              <a:t> </a:t>
            </a:r>
            <a:r>
              <a:rPr lang="en-US" altLang="ja-JP" dirty="0">
                <a:solidFill>
                  <a:schemeClr val="accent2"/>
                </a:solidFill>
              </a:rPr>
              <a:t>O(d(r)+d(v))</a:t>
            </a:r>
          </a:p>
        </p:txBody>
      </p:sp>
      <p:sp>
        <p:nvSpPr>
          <p:cNvPr id="706636" name="Text Box 76"/>
          <p:cNvSpPr txBox="1">
            <a:spLocks noChangeArrowheads="1"/>
          </p:cNvSpPr>
          <p:nvPr/>
        </p:nvSpPr>
        <p:spPr bwMode="auto">
          <a:xfrm>
            <a:off x="765805" y="1628775"/>
            <a:ext cx="1448130" cy="83317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 smtClean="0"/>
              <a:t>not-use </a:t>
            </a:r>
            <a:r>
              <a:rPr lang="en-US" altLang="ja-JP" dirty="0" smtClean="0">
                <a:solidFill>
                  <a:schemeClr val="accent2"/>
                </a:solidFill>
              </a:rPr>
              <a:t>v </a:t>
            </a:r>
            <a:endParaRPr lang="ja-JP" altLang="en-US" dirty="0"/>
          </a:p>
          <a:p>
            <a:r>
              <a:rPr lang="en-US" altLang="ja-JP" dirty="0">
                <a:solidFill>
                  <a:schemeClr val="accent2"/>
                </a:solidFill>
              </a:rPr>
              <a:t>O(1)</a:t>
            </a:r>
          </a:p>
        </p:txBody>
      </p:sp>
      <p:sp>
        <p:nvSpPr>
          <p:cNvPr id="706638" name="Text Box 78"/>
          <p:cNvSpPr txBox="1">
            <a:spLocks noChangeArrowheads="1"/>
          </p:cNvSpPr>
          <p:nvPr/>
        </p:nvSpPr>
        <p:spPr bwMode="auto">
          <a:xfrm>
            <a:off x="2329515" y="3692525"/>
            <a:ext cx="1114707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n</a:t>
            </a:r>
            <a:r>
              <a:rPr lang="en-US" altLang="ja-JP" dirty="0" smtClean="0"/>
              <a:t>ot use</a:t>
            </a:r>
            <a:endParaRPr lang="ja-JP" altLang="en-US" dirty="0"/>
          </a:p>
        </p:txBody>
      </p:sp>
      <p:sp>
        <p:nvSpPr>
          <p:cNvPr id="706641" name="Text Box 81"/>
          <p:cNvSpPr txBox="1">
            <a:spLocks noChangeArrowheads="1"/>
          </p:cNvSpPr>
          <p:nvPr/>
        </p:nvSpPr>
        <p:spPr bwMode="auto">
          <a:xfrm rot="17934223">
            <a:off x="2695101" y="4790928"/>
            <a:ext cx="3153725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 smtClean="0"/>
              <a:t>at least</a:t>
            </a:r>
            <a:r>
              <a:rPr lang="ja-JP" altLang="en-US" dirty="0" smtClean="0"/>
              <a:t> </a:t>
            </a:r>
            <a:r>
              <a:rPr lang="en-US" altLang="ja-JP" dirty="0">
                <a:solidFill>
                  <a:schemeClr val="accent2"/>
                </a:solidFill>
              </a:rPr>
              <a:t>(d(r)+d(v)) </a:t>
            </a:r>
            <a:r>
              <a:rPr lang="ja-JP" altLang="en-US" dirty="0">
                <a:solidFill>
                  <a:schemeClr val="accent2"/>
                </a:solidFill>
              </a:rPr>
              <a:t>／</a:t>
            </a:r>
            <a:r>
              <a:rPr lang="en-US" altLang="ja-JP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7" name="Text Box 78"/>
          <p:cNvSpPr txBox="1">
            <a:spLocks noChangeArrowheads="1"/>
          </p:cNvSpPr>
          <p:nvPr/>
        </p:nvSpPr>
        <p:spPr bwMode="auto">
          <a:xfrm>
            <a:off x="1187624" y="5661248"/>
            <a:ext cx="1114707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n</a:t>
            </a:r>
            <a:r>
              <a:rPr lang="en-US" altLang="ja-JP" dirty="0" smtClean="0"/>
              <a:t>ot use</a:t>
            </a:r>
            <a:endParaRPr lang="ja-JP" altLang="en-US" dirty="0"/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1835696" y="4725144"/>
            <a:ext cx="1114707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n</a:t>
            </a:r>
            <a:r>
              <a:rPr lang="en-US" altLang="ja-JP" dirty="0" smtClean="0"/>
              <a:t>ot use</a:t>
            </a:r>
            <a:endParaRPr lang="ja-JP" altLang="en-US" dirty="0"/>
          </a:p>
        </p:txBody>
      </p:sp>
      <p:sp>
        <p:nvSpPr>
          <p:cNvPr id="29" name="Text Box 78"/>
          <p:cNvSpPr txBox="1">
            <a:spLocks noChangeArrowheads="1"/>
          </p:cNvSpPr>
          <p:nvPr/>
        </p:nvSpPr>
        <p:spPr bwMode="auto">
          <a:xfrm>
            <a:off x="2915816" y="2780928"/>
            <a:ext cx="1114707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n</a:t>
            </a:r>
            <a:r>
              <a:rPr lang="en-US" altLang="ja-JP" dirty="0" smtClean="0"/>
              <a:t>ot use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1" grpId="0" animBg="1"/>
      <p:bldP spid="706623" grpId="0" animBg="1"/>
      <p:bldP spid="706625" grpId="0" animBg="1"/>
      <p:bldP spid="706629" grpId="0" animBg="1"/>
      <p:bldP spid="706630" grpId="0" animBg="1"/>
      <p:bldP spid="706631" grpId="0"/>
      <p:bldP spid="706606" grpId="0" animBg="1"/>
      <p:bldP spid="706632" grpId="0" animBg="1"/>
      <p:bldP spid="706633" grpId="0" animBg="1"/>
      <p:bldP spid="706634" grpId="0" animBg="1"/>
      <p:bldP spid="706635" grpId="0"/>
      <p:bldP spid="706636" grpId="0"/>
      <p:bldP spid="706638" grpId="0"/>
      <p:bldP spid="706641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Data Science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80728"/>
            <a:ext cx="8604250" cy="475297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▪ </a:t>
            </a:r>
            <a:r>
              <a:rPr lang="en-US" altLang="ja-JP" sz="2400" b="1" dirty="0" smtClean="0">
                <a:solidFill>
                  <a:schemeClr val="accent1">
                    <a:lumMod val="50000"/>
                  </a:schemeClr>
                </a:solidFill>
              </a:rPr>
              <a:t>Data Science</a:t>
            </a:r>
            <a:r>
              <a:rPr lang="en-US" altLang="ja-JP" sz="2400" dirty="0" smtClean="0"/>
              <a:t> is that ”start from data collection, and then research on the data”; begin with using already collected data </a:t>
            </a:r>
            <a:endParaRPr lang="en-US" altLang="ja-JP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▪ </a:t>
            </a:r>
            <a:r>
              <a:rPr lang="en-US" altLang="ja-JP" sz="2400" dirty="0" smtClean="0"/>
              <a:t>Recent many areas are in data science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data mining, Web, Genome, sensor, movie/image data…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(semi-automatically collected with different objective) (un-sorted) large scale data is used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objective doesn’t fit the data, unreliable, ambiguity, used to many purposes,…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dirty="0" smtClean="0"/>
              <a:t>“Convert data”, to make corpus by enumeration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179512" y="5446042"/>
            <a:ext cx="8784976" cy="50323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Enumeration is efficient by its non-restricted purpose and 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Spanning Tree Enumeration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475" y="1196975"/>
            <a:ext cx="7407275" cy="792163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 spanning tree is a </a:t>
            </a:r>
            <a:r>
              <a:rPr lang="en-US" altLang="ja-JP" sz="2400" dirty="0" err="1" smtClean="0"/>
              <a:t>subtree</a:t>
            </a:r>
            <a:r>
              <a:rPr lang="en-US" altLang="ja-JP" sz="2400" dirty="0" smtClean="0"/>
              <a:t> including all the vertices</a:t>
            </a:r>
            <a:r>
              <a:rPr lang="ja-JP" altLang="en-US" sz="2400" dirty="0" smtClean="0"/>
              <a:t> </a:t>
            </a:r>
          </a:p>
        </p:txBody>
      </p:sp>
      <p:sp>
        <p:nvSpPr>
          <p:cNvPr id="676894" name="Line 30"/>
          <p:cNvSpPr>
            <a:spLocks noChangeShapeType="1"/>
          </p:cNvSpPr>
          <p:nvPr/>
        </p:nvSpPr>
        <p:spPr bwMode="auto">
          <a:xfrm flipH="1">
            <a:off x="828675" y="2133600"/>
            <a:ext cx="1008063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895" name="Line 31"/>
          <p:cNvSpPr>
            <a:spLocks noChangeShapeType="1"/>
          </p:cNvSpPr>
          <p:nvPr/>
        </p:nvSpPr>
        <p:spPr bwMode="auto">
          <a:xfrm flipH="1" flipV="1">
            <a:off x="828675" y="2925763"/>
            <a:ext cx="504825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896" name="Line 32"/>
          <p:cNvSpPr>
            <a:spLocks noChangeShapeType="1"/>
          </p:cNvSpPr>
          <p:nvPr/>
        </p:nvSpPr>
        <p:spPr bwMode="auto">
          <a:xfrm flipH="1" flipV="1">
            <a:off x="1331913" y="4005263"/>
            <a:ext cx="10810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897" name="Line 33"/>
          <p:cNvSpPr>
            <a:spLocks noChangeShapeType="1"/>
          </p:cNvSpPr>
          <p:nvPr/>
        </p:nvSpPr>
        <p:spPr bwMode="auto">
          <a:xfrm flipH="1">
            <a:off x="2411413" y="2925763"/>
            <a:ext cx="433387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898" name="Line 34"/>
          <p:cNvSpPr>
            <a:spLocks noChangeShapeType="1"/>
          </p:cNvSpPr>
          <p:nvPr/>
        </p:nvSpPr>
        <p:spPr bwMode="auto">
          <a:xfrm>
            <a:off x="1836738" y="2133600"/>
            <a:ext cx="1006475" cy="790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899" name="Line 35"/>
          <p:cNvSpPr>
            <a:spLocks noChangeShapeType="1"/>
          </p:cNvSpPr>
          <p:nvPr/>
        </p:nvSpPr>
        <p:spPr bwMode="auto">
          <a:xfrm>
            <a:off x="828675" y="2925763"/>
            <a:ext cx="20161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00" name="Line 36"/>
          <p:cNvSpPr>
            <a:spLocks noChangeShapeType="1"/>
          </p:cNvSpPr>
          <p:nvPr/>
        </p:nvSpPr>
        <p:spPr bwMode="auto">
          <a:xfrm flipV="1">
            <a:off x="1333500" y="2133600"/>
            <a:ext cx="503238" cy="1871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01" name="Line 37"/>
          <p:cNvSpPr>
            <a:spLocks noChangeShapeType="1"/>
          </p:cNvSpPr>
          <p:nvPr/>
        </p:nvSpPr>
        <p:spPr bwMode="auto">
          <a:xfrm flipH="1" flipV="1">
            <a:off x="1836738" y="2133600"/>
            <a:ext cx="576262" cy="1871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889" name="Oval 25"/>
          <p:cNvSpPr>
            <a:spLocks noChangeArrowheads="1"/>
          </p:cNvSpPr>
          <p:nvPr/>
        </p:nvSpPr>
        <p:spPr bwMode="auto">
          <a:xfrm>
            <a:off x="1692275" y="1989138"/>
            <a:ext cx="287338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890" name="Oval 26"/>
          <p:cNvSpPr>
            <a:spLocks noChangeArrowheads="1"/>
          </p:cNvSpPr>
          <p:nvPr/>
        </p:nvSpPr>
        <p:spPr bwMode="auto">
          <a:xfrm>
            <a:off x="684213" y="2781300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891" name="Oval 27"/>
          <p:cNvSpPr>
            <a:spLocks noChangeArrowheads="1"/>
          </p:cNvSpPr>
          <p:nvPr/>
        </p:nvSpPr>
        <p:spPr bwMode="auto">
          <a:xfrm>
            <a:off x="1189038" y="3860800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892" name="Oval 28"/>
          <p:cNvSpPr>
            <a:spLocks noChangeArrowheads="1"/>
          </p:cNvSpPr>
          <p:nvPr/>
        </p:nvSpPr>
        <p:spPr bwMode="auto">
          <a:xfrm>
            <a:off x="2268538" y="3860800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893" name="Oval 29"/>
          <p:cNvSpPr>
            <a:spLocks noChangeArrowheads="1"/>
          </p:cNvSpPr>
          <p:nvPr/>
        </p:nvSpPr>
        <p:spPr bwMode="auto">
          <a:xfrm>
            <a:off x="2701925" y="278130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02" name="AutoShape 38"/>
          <p:cNvSpPr>
            <a:spLocks noChangeArrowheads="1"/>
          </p:cNvSpPr>
          <p:nvPr/>
        </p:nvSpPr>
        <p:spPr bwMode="auto">
          <a:xfrm>
            <a:off x="3708400" y="2565400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04" name="Line 40"/>
          <p:cNvSpPr>
            <a:spLocks noChangeShapeType="1"/>
          </p:cNvSpPr>
          <p:nvPr/>
        </p:nvSpPr>
        <p:spPr bwMode="auto">
          <a:xfrm flipH="1" flipV="1">
            <a:off x="5867400" y="2565400"/>
            <a:ext cx="144463" cy="13668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05" name="Line 41"/>
          <p:cNvSpPr>
            <a:spLocks noChangeShapeType="1"/>
          </p:cNvSpPr>
          <p:nvPr/>
        </p:nvSpPr>
        <p:spPr bwMode="auto">
          <a:xfrm flipH="1" flipV="1">
            <a:off x="6010275" y="3932238"/>
            <a:ext cx="10810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06" name="Line 42"/>
          <p:cNvSpPr>
            <a:spLocks noChangeShapeType="1"/>
          </p:cNvSpPr>
          <p:nvPr/>
        </p:nvSpPr>
        <p:spPr bwMode="auto">
          <a:xfrm flipH="1">
            <a:off x="7089775" y="2852738"/>
            <a:ext cx="433388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07" name="Line 43"/>
          <p:cNvSpPr>
            <a:spLocks noChangeShapeType="1"/>
          </p:cNvSpPr>
          <p:nvPr/>
        </p:nvSpPr>
        <p:spPr bwMode="auto">
          <a:xfrm>
            <a:off x="6084888" y="2349500"/>
            <a:ext cx="1436687" cy="5016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08" name="Line 44"/>
          <p:cNvSpPr>
            <a:spLocks noChangeShapeType="1"/>
          </p:cNvSpPr>
          <p:nvPr/>
        </p:nvSpPr>
        <p:spPr bwMode="auto">
          <a:xfrm>
            <a:off x="5867400" y="2565400"/>
            <a:ext cx="1655763" cy="2873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09" name="Line 45"/>
          <p:cNvSpPr>
            <a:spLocks noChangeShapeType="1"/>
          </p:cNvSpPr>
          <p:nvPr/>
        </p:nvSpPr>
        <p:spPr bwMode="auto">
          <a:xfrm flipV="1">
            <a:off x="6011863" y="2349500"/>
            <a:ext cx="73025" cy="15827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10" name="Line 46"/>
          <p:cNvSpPr>
            <a:spLocks noChangeShapeType="1"/>
          </p:cNvSpPr>
          <p:nvPr/>
        </p:nvSpPr>
        <p:spPr bwMode="auto">
          <a:xfrm flipH="1" flipV="1">
            <a:off x="6084888" y="2349500"/>
            <a:ext cx="1006475" cy="15827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11" name="Oval 47"/>
          <p:cNvSpPr>
            <a:spLocks noChangeArrowheads="1"/>
          </p:cNvSpPr>
          <p:nvPr/>
        </p:nvSpPr>
        <p:spPr bwMode="auto">
          <a:xfrm>
            <a:off x="5940425" y="2205038"/>
            <a:ext cx="287338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12" name="Oval 48"/>
          <p:cNvSpPr>
            <a:spLocks noChangeArrowheads="1"/>
          </p:cNvSpPr>
          <p:nvPr/>
        </p:nvSpPr>
        <p:spPr bwMode="auto">
          <a:xfrm>
            <a:off x="5724525" y="234950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13" name="Oval 49"/>
          <p:cNvSpPr>
            <a:spLocks noChangeArrowheads="1"/>
          </p:cNvSpPr>
          <p:nvPr/>
        </p:nvSpPr>
        <p:spPr bwMode="auto">
          <a:xfrm>
            <a:off x="5867400" y="3787775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14" name="Oval 50"/>
          <p:cNvSpPr>
            <a:spLocks noChangeArrowheads="1"/>
          </p:cNvSpPr>
          <p:nvPr/>
        </p:nvSpPr>
        <p:spPr bwMode="auto">
          <a:xfrm>
            <a:off x="6946900" y="3787775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15" name="Oval 51"/>
          <p:cNvSpPr>
            <a:spLocks noChangeArrowheads="1"/>
          </p:cNvSpPr>
          <p:nvPr/>
        </p:nvSpPr>
        <p:spPr bwMode="auto">
          <a:xfrm>
            <a:off x="7380288" y="2708275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16" name="Line 52"/>
          <p:cNvSpPr>
            <a:spLocks noChangeShapeType="1"/>
          </p:cNvSpPr>
          <p:nvPr/>
        </p:nvSpPr>
        <p:spPr bwMode="auto">
          <a:xfrm flipH="1">
            <a:off x="5580063" y="4654550"/>
            <a:ext cx="1008062" cy="792163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17" name="Line 53"/>
          <p:cNvSpPr>
            <a:spLocks noChangeShapeType="1"/>
          </p:cNvSpPr>
          <p:nvPr/>
        </p:nvSpPr>
        <p:spPr bwMode="auto">
          <a:xfrm flipH="1" flipV="1">
            <a:off x="5580063" y="5446713"/>
            <a:ext cx="504825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18" name="Line 54"/>
          <p:cNvSpPr>
            <a:spLocks noChangeShapeType="1"/>
          </p:cNvSpPr>
          <p:nvPr/>
        </p:nvSpPr>
        <p:spPr bwMode="auto">
          <a:xfrm flipH="1" flipV="1">
            <a:off x="6083300" y="6526213"/>
            <a:ext cx="10810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19" name="Line 55"/>
          <p:cNvSpPr>
            <a:spLocks noChangeShapeType="1"/>
          </p:cNvSpPr>
          <p:nvPr/>
        </p:nvSpPr>
        <p:spPr bwMode="auto">
          <a:xfrm flipH="1">
            <a:off x="7162800" y="5446713"/>
            <a:ext cx="433388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20" name="Line 56"/>
          <p:cNvSpPr>
            <a:spLocks noChangeShapeType="1"/>
          </p:cNvSpPr>
          <p:nvPr/>
        </p:nvSpPr>
        <p:spPr bwMode="auto">
          <a:xfrm>
            <a:off x="6588125" y="4654550"/>
            <a:ext cx="1006475" cy="790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21" name="Line 57"/>
          <p:cNvSpPr>
            <a:spLocks noChangeShapeType="1"/>
          </p:cNvSpPr>
          <p:nvPr/>
        </p:nvSpPr>
        <p:spPr bwMode="auto">
          <a:xfrm>
            <a:off x="5580063" y="5446713"/>
            <a:ext cx="20161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22" name="Line 58"/>
          <p:cNvSpPr>
            <a:spLocks noChangeShapeType="1"/>
          </p:cNvSpPr>
          <p:nvPr/>
        </p:nvSpPr>
        <p:spPr bwMode="auto">
          <a:xfrm flipV="1">
            <a:off x="6084888" y="4654550"/>
            <a:ext cx="503237" cy="1871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23" name="Line 59"/>
          <p:cNvSpPr>
            <a:spLocks noChangeShapeType="1"/>
          </p:cNvSpPr>
          <p:nvPr/>
        </p:nvSpPr>
        <p:spPr bwMode="auto">
          <a:xfrm flipH="1" flipV="1">
            <a:off x="6588125" y="4654550"/>
            <a:ext cx="576263" cy="1871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6924" name="Oval 60"/>
          <p:cNvSpPr>
            <a:spLocks noChangeArrowheads="1"/>
          </p:cNvSpPr>
          <p:nvPr/>
        </p:nvSpPr>
        <p:spPr bwMode="auto">
          <a:xfrm>
            <a:off x="6443663" y="4510088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25" name="Oval 61"/>
          <p:cNvSpPr>
            <a:spLocks noChangeArrowheads="1"/>
          </p:cNvSpPr>
          <p:nvPr/>
        </p:nvSpPr>
        <p:spPr bwMode="auto">
          <a:xfrm>
            <a:off x="5435600" y="53022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26" name="Oval 62"/>
          <p:cNvSpPr>
            <a:spLocks noChangeArrowheads="1"/>
          </p:cNvSpPr>
          <p:nvPr/>
        </p:nvSpPr>
        <p:spPr bwMode="auto">
          <a:xfrm>
            <a:off x="5940425" y="63817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27" name="Oval 63"/>
          <p:cNvSpPr>
            <a:spLocks noChangeArrowheads="1"/>
          </p:cNvSpPr>
          <p:nvPr/>
        </p:nvSpPr>
        <p:spPr bwMode="auto">
          <a:xfrm>
            <a:off x="7019925" y="63817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28" name="Oval 64"/>
          <p:cNvSpPr>
            <a:spLocks noChangeArrowheads="1"/>
          </p:cNvSpPr>
          <p:nvPr/>
        </p:nvSpPr>
        <p:spPr bwMode="auto">
          <a:xfrm>
            <a:off x="7453313" y="5302250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6929" name="Rectangle 65"/>
          <p:cNvSpPr>
            <a:spLocks noChangeArrowheads="1"/>
          </p:cNvSpPr>
          <p:nvPr/>
        </p:nvSpPr>
        <p:spPr bwMode="auto">
          <a:xfrm>
            <a:off x="468313" y="4724400"/>
            <a:ext cx="4490630" cy="194117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Choose an edge </a:t>
            </a:r>
            <a:r>
              <a:rPr lang="en-US" altLang="ja-JP" dirty="0" smtClean="0">
                <a:solidFill>
                  <a:schemeClr val="accent2"/>
                </a:solidFill>
              </a:rPr>
              <a:t>e</a:t>
            </a:r>
            <a:r>
              <a:rPr lang="en-US" altLang="ja-JP" b="0" dirty="0" smtClean="0">
                <a:solidFill>
                  <a:schemeClr val="tx1"/>
                </a:solidFill>
              </a:rPr>
              <a:t>, and divide the</a:t>
            </a:r>
          </a:p>
          <a:p>
            <a:pPr algn="l">
              <a:defRPr/>
            </a:pPr>
            <a:r>
              <a:rPr lang="en-US" altLang="ja-JP" b="0" dirty="0" smtClean="0">
                <a:solidFill>
                  <a:schemeClr val="tx1"/>
                </a:solidFill>
              </a:rPr>
              <a:t> problem; that including </a:t>
            </a:r>
            <a:r>
              <a:rPr lang="en-US" altLang="ja-JP" dirty="0" smtClean="0">
                <a:solidFill>
                  <a:schemeClr val="accent2"/>
                </a:solidFill>
              </a:rPr>
              <a:t>e</a:t>
            </a:r>
            <a:r>
              <a:rPr lang="en-US" altLang="ja-JP" b="0" dirty="0" smtClean="0">
                <a:solidFill>
                  <a:schemeClr val="tx1"/>
                </a:solidFill>
              </a:rPr>
              <a:t>, and that</a:t>
            </a:r>
          </a:p>
          <a:p>
            <a:pPr algn="l">
              <a:defRPr/>
            </a:pPr>
            <a:r>
              <a:rPr lang="en-US" altLang="ja-JP" b="0" dirty="0" smtClean="0">
                <a:solidFill>
                  <a:schemeClr val="tx1"/>
                </a:solidFill>
              </a:rPr>
              <a:t> not-including </a:t>
            </a:r>
            <a:r>
              <a:rPr lang="en-US" altLang="ja-JP" dirty="0" smtClean="0">
                <a:solidFill>
                  <a:schemeClr val="accent2"/>
                </a:solidFill>
              </a:rPr>
              <a:t>e</a:t>
            </a:r>
          </a:p>
          <a:p>
            <a:pPr algn="l">
              <a:defRPr/>
            </a:pPr>
            <a:endParaRPr lang="en-US" altLang="ja-JP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>
              <a:defRPr/>
            </a:pP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b="0" dirty="0" smtClean="0">
                <a:solidFill>
                  <a:schemeClr val="tx1"/>
                </a:solidFill>
              </a:rPr>
              <a:t> enumerate recursively</a:t>
            </a:r>
          </a:p>
        </p:txBody>
      </p:sp>
      <p:sp>
        <p:nvSpPr>
          <p:cNvPr id="676930" name="AutoShape 66"/>
          <p:cNvSpPr>
            <a:spLocks noChangeArrowheads="1"/>
          </p:cNvSpPr>
          <p:nvPr/>
        </p:nvSpPr>
        <p:spPr bwMode="auto">
          <a:xfrm rot="1638693">
            <a:off x="3635375" y="3933825"/>
            <a:ext cx="792163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FFCC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946" name="Freeform 58"/>
          <p:cNvSpPr>
            <a:spLocks/>
          </p:cNvSpPr>
          <p:nvPr/>
        </p:nvSpPr>
        <p:spPr bwMode="auto">
          <a:xfrm rot="-1057681" flipH="1" flipV="1">
            <a:off x="5653088" y="4035425"/>
            <a:ext cx="358775" cy="360363"/>
          </a:xfrm>
          <a:custGeom>
            <a:avLst/>
            <a:gdLst/>
            <a:ahLst/>
            <a:cxnLst>
              <a:cxn ang="0">
                <a:pos x="106" y="365"/>
              </a:cxn>
              <a:cxn ang="0">
                <a:pos x="29" y="259"/>
              </a:cxn>
              <a:cxn ang="0">
                <a:pos x="0" y="144"/>
              </a:cxn>
              <a:cxn ang="0">
                <a:pos x="29" y="19"/>
              </a:cxn>
              <a:cxn ang="0">
                <a:pos x="144" y="32"/>
              </a:cxn>
              <a:cxn ang="0">
                <a:pos x="192" y="212"/>
              </a:cxn>
            </a:cxnLst>
            <a:rect l="0" t="0" r="r" b="b"/>
            <a:pathLst>
              <a:path w="192" h="365">
                <a:moveTo>
                  <a:pt x="106" y="365"/>
                </a:moveTo>
                <a:cubicBezTo>
                  <a:pt x="93" y="347"/>
                  <a:pt x="47" y="296"/>
                  <a:pt x="29" y="259"/>
                </a:cubicBezTo>
                <a:cubicBezTo>
                  <a:pt x="11" y="222"/>
                  <a:pt x="0" y="184"/>
                  <a:pt x="0" y="144"/>
                </a:cubicBezTo>
                <a:cubicBezTo>
                  <a:pt x="0" y="104"/>
                  <a:pt x="5" y="38"/>
                  <a:pt x="29" y="19"/>
                </a:cubicBezTo>
                <a:cubicBezTo>
                  <a:pt x="53" y="0"/>
                  <a:pt x="117" y="0"/>
                  <a:pt x="144" y="32"/>
                </a:cubicBezTo>
                <a:cubicBezTo>
                  <a:pt x="171" y="64"/>
                  <a:pt x="182" y="175"/>
                  <a:pt x="192" y="212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37" name="Line 49"/>
          <p:cNvSpPr>
            <a:spLocks noChangeShapeType="1"/>
          </p:cNvSpPr>
          <p:nvPr/>
        </p:nvSpPr>
        <p:spPr bwMode="auto">
          <a:xfrm>
            <a:off x="3998913" y="3171825"/>
            <a:ext cx="1293812" cy="1444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36" name="Freeform 48"/>
          <p:cNvSpPr>
            <a:spLocks/>
          </p:cNvSpPr>
          <p:nvPr/>
        </p:nvSpPr>
        <p:spPr bwMode="auto">
          <a:xfrm flipH="1" flipV="1">
            <a:off x="3421063" y="4251325"/>
            <a:ext cx="358775" cy="360363"/>
          </a:xfrm>
          <a:custGeom>
            <a:avLst/>
            <a:gdLst/>
            <a:ahLst/>
            <a:cxnLst>
              <a:cxn ang="0">
                <a:pos x="106" y="365"/>
              </a:cxn>
              <a:cxn ang="0">
                <a:pos x="29" y="259"/>
              </a:cxn>
              <a:cxn ang="0">
                <a:pos x="0" y="144"/>
              </a:cxn>
              <a:cxn ang="0">
                <a:pos x="29" y="19"/>
              </a:cxn>
              <a:cxn ang="0">
                <a:pos x="144" y="32"/>
              </a:cxn>
              <a:cxn ang="0">
                <a:pos x="192" y="212"/>
              </a:cxn>
            </a:cxnLst>
            <a:rect l="0" t="0" r="r" b="b"/>
            <a:pathLst>
              <a:path w="192" h="365">
                <a:moveTo>
                  <a:pt x="106" y="365"/>
                </a:moveTo>
                <a:cubicBezTo>
                  <a:pt x="93" y="347"/>
                  <a:pt x="47" y="296"/>
                  <a:pt x="29" y="259"/>
                </a:cubicBezTo>
                <a:cubicBezTo>
                  <a:pt x="11" y="222"/>
                  <a:pt x="0" y="184"/>
                  <a:pt x="0" y="144"/>
                </a:cubicBezTo>
                <a:cubicBezTo>
                  <a:pt x="0" y="104"/>
                  <a:pt x="5" y="38"/>
                  <a:pt x="29" y="19"/>
                </a:cubicBezTo>
                <a:cubicBezTo>
                  <a:pt x="53" y="0"/>
                  <a:pt x="117" y="0"/>
                  <a:pt x="144" y="32"/>
                </a:cubicBezTo>
                <a:cubicBezTo>
                  <a:pt x="171" y="64"/>
                  <a:pt x="182" y="175"/>
                  <a:pt x="192" y="212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33" name="Freeform 45"/>
          <p:cNvSpPr>
            <a:spLocks/>
          </p:cNvSpPr>
          <p:nvPr/>
        </p:nvSpPr>
        <p:spPr bwMode="auto">
          <a:xfrm>
            <a:off x="1768475" y="2205038"/>
            <a:ext cx="814388" cy="827087"/>
          </a:xfrm>
          <a:custGeom>
            <a:avLst/>
            <a:gdLst/>
            <a:ahLst/>
            <a:cxnLst>
              <a:cxn ang="0">
                <a:pos x="292" y="521"/>
              </a:cxn>
              <a:cxn ang="0">
                <a:pos x="42" y="434"/>
              </a:cxn>
              <a:cxn ang="0">
                <a:pos x="42" y="175"/>
              </a:cxn>
              <a:cxn ang="0">
                <a:pos x="215" y="22"/>
              </a:cxn>
              <a:cxn ang="0">
                <a:pos x="445" y="41"/>
              </a:cxn>
              <a:cxn ang="0">
                <a:pos x="513" y="271"/>
              </a:cxn>
            </a:cxnLst>
            <a:rect l="0" t="0" r="r" b="b"/>
            <a:pathLst>
              <a:path w="513" h="521">
                <a:moveTo>
                  <a:pt x="292" y="521"/>
                </a:moveTo>
                <a:cubicBezTo>
                  <a:pt x="250" y="507"/>
                  <a:pt x="84" y="492"/>
                  <a:pt x="42" y="434"/>
                </a:cubicBezTo>
                <a:cubicBezTo>
                  <a:pt x="0" y="376"/>
                  <a:pt x="13" y="244"/>
                  <a:pt x="42" y="175"/>
                </a:cubicBezTo>
                <a:cubicBezTo>
                  <a:pt x="71" y="106"/>
                  <a:pt x="148" y="44"/>
                  <a:pt x="215" y="22"/>
                </a:cubicBezTo>
                <a:cubicBezTo>
                  <a:pt x="282" y="0"/>
                  <a:pt x="395" y="0"/>
                  <a:pt x="445" y="41"/>
                </a:cubicBezTo>
                <a:cubicBezTo>
                  <a:pt x="495" y="82"/>
                  <a:pt x="499" y="223"/>
                  <a:pt x="513" y="271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34" name="Freeform 46"/>
          <p:cNvSpPr>
            <a:spLocks/>
          </p:cNvSpPr>
          <p:nvPr/>
        </p:nvSpPr>
        <p:spPr bwMode="auto">
          <a:xfrm>
            <a:off x="2033588" y="2452688"/>
            <a:ext cx="304800" cy="579437"/>
          </a:xfrm>
          <a:custGeom>
            <a:avLst/>
            <a:gdLst/>
            <a:ahLst/>
            <a:cxnLst>
              <a:cxn ang="0">
                <a:pos x="106" y="365"/>
              </a:cxn>
              <a:cxn ang="0">
                <a:pos x="29" y="259"/>
              </a:cxn>
              <a:cxn ang="0">
                <a:pos x="0" y="144"/>
              </a:cxn>
              <a:cxn ang="0">
                <a:pos x="29" y="19"/>
              </a:cxn>
              <a:cxn ang="0">
                <a:pos x="144" y="32"/>
              </a:cxn>
              <a:cxn ang="0">
                <a:pos x="192" y="212"/>
              </a:cxn>
            </a:cxnLst>
            <a:rect l="0" t="0" r="r" b="b"/>
            <a:pathLst>
              <a:path w="192" h="365">
                <a:moveTo>
                  <a:pt x="106" y="365"/>
                </a:moveTo>
                <a:cubicBezTo>
                  <a:pt x="93" y="347"/>
                  <a:pt x="47" y="296"/>
                  <a:pt x="29" y="259"/>
                </a:cubicBezTo>
                <a:cubicBezTo>
                  <a:pt x="11" y="222"/>
                  <a:pt x="0" y="184"/>
                  <a:pt x="0" y="144"/>
                </a:cubicBezTo>
                <a:cubicBezTo>
                  <a:pt x="0" y="104"/>
                  <a:pt x="5" y="38"/>
                  <a:pt x="29" y="19"/>
                </a:cubicBezTo>
                <a:cubicBezTo>
                  <a:pt x="53" y="0"/>
                  <a:pt x="117" y="0"/>
                  <a:pt x="144" y="32"/>
                </a:cubicBezTo>
                <a:cubicBezTo>
                  <a:pt x="171" y="64"/>
                  <a:pt x="182" y="175"/>
                  <a:pt x="192" y="212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In Deep of Recursion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1052513"/>
            <a:ext cx="8271073" cy="10795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 deep levels, #edges/vertices are </a:t>
            </a:r>
            <a:r>
              <a:rPr lang="en-US" altLang="ja-JP" sz="2400" dirty="0" err="1" smtClean="0"/>
              <a:t>decerased</a:t>
            </a:r>
            <a:endParaRPr lang="en-US" altLang="ja-JP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On the other hand, </a:t>
            </a:r>
            <a:r>
              <a:rPr lang="en-US" altLang="ja-JP" sz="2400" dirty="0" err="1" smtClean="0"/>
              <a:t>selfloops</a:t>
            </a:r>
            <a:r>
              <a:rPr lang="en-US" altLang="ja-JP" sz="2400" dirty="0" smtClean="0"/>
              <a:t>, bridges, multiple edges increase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dirty="0" smtClean="0"/>
              <a:t> </a:t>
            </a:r>
          </a:p>
        </p:txBody>
      </p:sp>
      <p:sp>
        <p:nvSpPr>
          <p:cNvPr id="677906" name="Line 18"/>
          <p:cNvSpPr>
            <a:spLocks noChangeShapeType="1"/>
          </p:cNvSpPr>
          <p:nvPr/>
        </p:nvSpPr>
        <p:spPr bwMode="auto">
          <a:xfrm flipH="1" flipV="1">
            <a:off x="2338388" y="2884488"/>
            <a:ext cx="1225550" cy="13684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07" name="Line 19"/>
          <p:cNvSpPr>
            <a:spLocks noChangeShapeType="1"/>
          </p:cNvSpPr>
          <p:nvPr/>
        </p:nvSpPr>
        <p:spPr bwMode="auto">
          <a:xfrm flipH="1" flipV="1">
            <a:off x="2266950" y="2955925"/>
            <a:ext cx="1152525" cy="14398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08" name="Line 20"/>
          <p:cNvSpPr>
            <a:spLocks noChangeShapeType="1"/>
          </p:cNvSpPr>
          <p:nvPr/>
        </p:nvSpPr>
        <p:spPr bwMode="auto">
          <a:xfrm flipH="1">
            <a:off x="3560763" y="3171825"/>
            <a:ext cx="433387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09" name="Line 21"/>
          <p:cNvSpPr>
            <a:spLocks noChangeShapeType="1"/>
          </p:cNvSpPr>
          <p:nvPr/>
        </p:nvSpPr>
        <p:spPr bwMode="auto">
          <a:xfrm>
            <a:off x="2555875" y="2668588"/>
            <a:ext cx="1436688" cy="5016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10" name="Line 22"/>
          <p:cNvSpPr>
            <a:spLocks noChangeShapeType="1"/>
          </p:cNvSpPr>
          <p:nvPr/>
        </p:nvSpPr>
        <p:spPr bwMode="auto">
          <a:xfrm>
            <a:off x="2338388" y="2884488"/>
            <a:ext cx="1655762" cy="2873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11" name="Line 23"/>
          <p:cNvSpPr>
            <a:spLocks noChangeShapeType="1"/>
          </p:cNvSpPr>
          <p:nvPr/>
        </p:nvSpPr>
        <p:spPr bwMode="auto">
          <a:xfrm flipH="1" flipV="1">
            <a:off x="2555875" y="2668588"/>
            <a:ext cx="863600" cy="1727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12" name="Line 24"/>
          <p:cNvSpPr>
            <a:spLocks noChangeShapeType="1"/>
          </p:cNvSpPr>
          <p:nvPr/>
        </p:nvSpPr>
        <p:spPr bwMode="auto">
          <a:xfrm flipH="1" flipV="1">
            <a:off x="2555875" y="2668588"/>
            <a:ext cx="1006475" cy="15827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13" name="Oval 25"/>
          <p:cNvSpPr>
            <a:spLocks noChangeArrowheads="1"/>
          </p:cNvSpPr>
          <p:nvPr/>
        </p:nvSpPr>
        <p:spPr bwMode="auto">
          <a:xfrm>
            <a:off x="2411413" y="2524125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7914" name="Oval 26"/>
          <p:cNvSpPr>
            <a:spLocks noChangeArrowheads="1"/>
          </p:cNvSpPr>
          <p:nvPr/>
        </p:nvSpPr>
        <p:spPr bwMode="auto">
          <a:xfrm>
            <a:off x="2195513" y="2668588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7915" name="Oval 27"/>
          <p:cNvSpPr>
            <a:spLocks noChangeArrowheads="1"/>
          </p:cNvSpPr>
          <p:nvPr/>
        </p:nvSpPr>
        <p:spPr bwMode="auto">
          <a:xfrm>
            <a:off x="2122488" y="2884488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7916" name="Oval 28"/>
          <p:cNvSpPr>
            <a:spLocks noChangeArrowheads="1"/>
          </p:cNvSpPr>
          <p:nvPr/>
        </p:nvSpPr>
        <p:spPr bwMode="auto">
          <a:xfrm>
            <a:off x="3417888" y="4106863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7917" name="Oval 29"/>
          <p:cNvSpPr>
            <a:spLocks noChangeArrowheads="1"/>
          </p:cNvSpPr>
          <p:nvPr/>
        </p:nvSpPr>
        <p:spPr bwMode="auto">
          <a:xfrm>
            <a:off x="3851275" y="3027363"/>
            <a:ext cx="287338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7931" name="Rectangle 43"/>
          <p:cNvSpPr>
            <a:spLocks noChangeArrowheads="1"/>
          </p:cNvSpPr>
          <p:nvPr/>
        </p:nvSpPr>
        <p:spPr bwMode="auto">
          <a:xfrm>
            <a:off x="468312" y="4797425"/>
            <a:ext cx="8352159" cy="194117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err="1" smtClean="0">
                <a:solidFill>
                  <a:schemeClr val="tx1"/>
                </a:solidFill>
              </a:rPr>
              <a:t>Selfloops</a:t>
            </a:r>
            <a:r>
              <a:rPr lang="en-US" altLang="ja-JP" b="0" dirty="0" smtClean="0">
                <a:solidFill>
                  <a:schemeClr val="tx1"/>
                </a:solidFill>
              </a:rPr>
              <a:t> never be used, brides are always used, thus can be deleted from the problem</a:t>
            </a:r>
          </a:p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the problem is reduced</a:t>
            </a:r>
            <a:endParaRPr lang="ja-JP" altLang="en-US" b="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computation time is much reduced in the bottom levels</a:t>
            </a:r>
          </a:p>
          <a:p>
            <a:pPr algn="l">
              <a:defRPr/>
            </a:pPr>
            <a:endParaRPr lang="ja-JP" altLang="en-US" b="0" dirty="0">
              <a:solidFill>
                <a:schemeClr val="tx1"/>
              </a:solidFill>
            </a:endParaRPr>
          </a:p>
        </p:txBody>
      </p:sp>
      <p:sp>
        <p:nvSpPr>
          <p:cNvPr id="677935" name="Oval 47"/>
          <p:cNvSpPr>
            <a:spLocks noChangeArrowheads="1"/>
          </p:cNvSpPr>
          <p:nvPr/>
        </p:nvSpPr>
        <p:spPr bwMode="auto">
          <a:xfrm>
            <a:off x="3275013" y="4252913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7939" name="Line 51"/>
          <p:cNvSpPr>
            <a:spLocks noChangeShapeType="1"/>
          </p:cNvSpPr>
          <p:nvPr/>
        </p:nvSpPr>
        <p:spPr bwMode="auto">
          <a:xfrm flipH="1">
            <a:off x="5005388" y="3316288"/>
            <a:ext cx="287337" cy="5032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42" name="Line 54"/>
          <p:cNvSpPr>
            <a:spLocks noChangeShapeType="1"/>
          </p:cNvSpPr>
          <p:nvPr/>
        </p:nvSpPr>
        <p:spPr bwMode="auto">
          <a:xfrm>
            <a:off x="5292725" y="3316288"/>
            <a:ext cx="431800" cy="7191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43" name="Line 55"/>
          <p:cNvSpPr>
            <a:spLocks noChangeShapeType="1"/>
          </p:cNvSpPr>
          <p:nvPr/>
        </p:nvSpPr>
        <p:spPr bwMode="auto">
          <a:xfrm>
            <a:off x="5292725" y="3316288"/>
            <a:ext cx="360363" cy="9366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44" name="Line 56"/>
          <p:cNvSpPr>
            <a:spLocks noChangeShapeType="1"/>
          </p:cNvSpPr>
          <p:nvPr/>
        </p:nvSpPr>
        <p:spPr bwMode="auto">
          <a:xfrm>
            <a:off x="5005388" y="3819525"/>
            <a:ext cx="647700" cy="4333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45" name="Line 57"/>
          <p:cNvSpPr>
            <a:spLocks noChangeShapeType="1"/>
          </p:cNvSpPr>
          <p:nvPr/>
        </p:nvSpPr>
        <p:spPr bwMode="auto">
          <a:xfrm>
            <a:off x="5005388" y="3819525"/>
            <a:ext cx="719137" cy="215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77926" name="Oval 38"/>
          <p:cNvSpPr>
            <a:spLocks noChangeArrowheads="1"/>
          </p:cNvSpPr>
          <p:nvPr/>
        </p:nvSpPr>
        <p:spPr bwMode="auto">
          <a:xfrm>
            <a:off x="5148263" y="3171825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7938" name="Oval 50"/>
          <p:cNvSpPr>
            <a:spLocks noChangeArrowheads="1"/>
          </p:cNvSpPr>
          <p:nvPr/>
        </p:nvSpPr>
        <p:spPr bwMode="auto">
          <a:xfrm>
            <a:off x="4860925" y="36766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7940" name="Oval 52"/>
          <p:cNvSpPr>
            <a:spLocks noChangeArrowheads="1"/>
          </p:cNvSpPr>
          <p:nvPr/>
        </p:nvSpPr>
        <p:spPr bwMode="auto">
          <a:xfrm>
            <a:off x="5581650" y="38925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77941" name="Oval 53"/>
          <p:cNvSpPr>
            <a:spLocks noChangeArrowheads="1"/>
          </p:cNvSpPr>
          <p:nvPr/>
        </p:nvSpPr>
        <p:spPr bwMode="auto">
          <a:xfrm>
            <a:off x="5508625" y="41084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779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779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6779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779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779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779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779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779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779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779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93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Freeform 2"/>
          <p:cNvSpPr>
            <a:spLocks/>
          </p:cNvSpPr>
          <p:nvPr/>
        </p:nvSpPr>
        <p:spPr bwMode="auto">
          <a:xfrm rot="-1057681" flipH="1" flipV="1">
            <a:off x="5360988" y="5013325"/>
            <a:ext cx="358775" cy="360363"/>
          </a:xfrm>
          <a:custGeom>
            <a:avLst/>
            <a:gdLst/>
            <a:ahLst/>
            <a:cxnLst>
              <a:cxn ang="0">
                <a:pos x="106" y="365"/>
              </a:cxn>
              <a:cxn ang="0">
                <a:pos x="29" y="259"/>
              </a:cxn>
              <a:cxn ang="0">
                <a:pos x="0" y="144"/>
              </a:cxn>
              <a:cxn ang="0">
                <a:pos x="29" y="19"/>
              </a:cxn>
              <a:cxn ang="0">
                <a:pos x="144" y="32"/>
              </a:cxn>
              <a:cxn ang="0">
                <a:pos x="192" y="212"/>
              </a:cxn>
            </a:cxnLst>
            <a:rect l="0" t="0" r="r" b="b"/>
            <a:pathLst>
              <a:path w="192" h="365">
                <a:moveTo>
                  <a:pt x="106" y="365"/>
                </a:moveTo>
                <a:cubicBezTo>
                  <a:pt x="93" y="347"/>
                  <a:pt x="47" y="296"/>
                  <a:pt x="29" y="259"/>
                </a:cubicBezTo>
                <a:cubicBezTo>
                  <a:pt x="11" y="222"/>
                  <a:pt x="0" y="184"/>
                  <a:pt x="0" y="144"/>
                </a:cubicBezTo>
                <a:cubicBezTo>
                  <a:pt x="0" y="104"/>
                  <a:pt x="5" y="38"/>
                  <a:pt x="29" y="19"/>
                </a:cubicBezTo>
                <a:cubicBezTo>
                  <a:pt x="53" y="0"/>
                  <a:pt x="117" y="0"/>
                  <a:pt x="144" y="32"/>
                </a:cubicBezTo>
                <a:cubicBezTo>
                  <a:pt x="171" y="64"/>
                  <a:pt x="182" y="175"/>
                  <a:pt x="192" y="212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87" name="Line 3"/>
          <p:cNvSpPr>
            <a:spLocks noChangeShapeType="1"/>
          </p:cNvSpPr>
          <p:nvPr/>
        </p:nvSpPr>
        <p:spPr bwMode="auto">
          <a:xfrm>
            <a:off x="3706813" y="4149725"/>
            <a:ext cx="1293812" cy="1444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88" name="Freeform 4"/>
          <p:cNvSpPr>
            <a:spLocks/>
          </p:cNvSpPr>
          <p:nvPr/>
        </p:nvSpPr>
        <p:spPr bwMode="auto">
          <a:xfrm flipH="1" flipV="1">
            <a:off x="3128963" y="5229225"/>
            <a:ext cx="358775" cy="360363"/>
          </a:xfrm>
          <a:custGeom>
            <a:avLst/>
            <a:gdLst/>
            <a:ahLst/>
            <a:cxnLst>
              <a:cxn ang="0">
                <a:pos x="106" y="365"/>
              </a:cxn>
              <a:cxn ang="0">
                <a:pos x="29" y="259"/>
              </a:cxn>
              <a:cxn ang="0">
                <a:pos x="0" y="144"/>
              </a:cxn>
              <a:cxn ang="0">
                <a:pos x="29" y="19"/>
              </a:cxn>
              <a:cxn ang="0">
                <a:pos x="144" y="32"/>
              </a:cxn>
              <a:cxn ang="0">
                <a:pos x="192" y="212"/>
              </a:cxn>
            </a:cxnLst>
            <a:rect l="0" t="0" r="r" b="b"/>
            <a:pathLst>
              <a:path w="192" h="365">
                <a:moveTo>
                  <a:pt x="106" y="365"/>
                </a:moveTo>
                <a:cubicBezTo>
                  <a:pt x="93" y="347"/>
                  <a:pt x="47" y="296"/>
                  <a:pt x="29" y="259"/>
                </a:cubicBezTo>
                <a:cubicBezTo>
                  <a:pt x="11" y="222"/>
                  <a:pt x="0" y="184"/>
                  <a:pt x="0" y="144"/>
                </a:cubicBezTo>
                <a:cubicBezTo>
                  <a:pt x="0" y="104"/>
                  <a:pt x="5" y="38"/>
                  <a:pt x="29" y="19"/>
                </a:cubicBezTo>
                <a:cubicBezTo>
                  <a:pt x="53" y="0"/>
                  <a:pt x="117" y="0"/>
                  <a:pt x="144" y="32"/>
                </a:cubicBezTo>
                <a:cubicBezTo>
                  <a:pt x="171" y="64"/>
                  <a:pt x="182" y="175"/>
                  <a:pt x="192" y="212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89" name="Freeform 5"/>
          <p:cNvSpPr>
            <a:spLocks/>
          </p:cNvSpPr>
          <p:nvPr/>
        </p:nvSpPr>
        <p:spPr bwMode="auto">
          <a:xfrm>
            <a:off x="1476375" y="3182938"/>
            <a:ext cx="814388" cy="827087"/>
          </a:xfrm>
          <a:custGeom>
            <a:avLst/>
            <a:gdLst/>
            <a:ahLst/>
            <a:cxnLst>
              <a:cxn ang="0">
                <a:pos x="292" y="521"/>
              </a:cxn>
              <a:cxn ang="0">
                <a:pos x="42" y="434"/>
              </a:cxn>
              <a:cxn ang="0">
                <a:pos x="42" y="175"/>
              </a:cxn>
              <a:cxn ang="0">
                <a:pos x="215" y="22"/>
              </a:cxn>
              <a:cxn ang="0">
                <a:pos x="445" y="41"/>
              </a:cxn>
              <a:cxn ang="0">
                <a:pos x="513" y="271"/>
              </a:cxn>
            </a:cxnLst>
            <a:rect l="0" t="0" r="r" b="b"/>
            <a:pathLst>
              <a:path w="513" h="521">
                <a:moveTo>
                  <a:pt x="292" y="521"/>
                </a:moveTo>
                <a:cubicBezTo>
                  <a:pt x="250" y="507"/>
                  <a:pt x="84" y="492"/>
                  <a:pt x="42" y="434"/>
                </a:cubicBezTo>
                <a:cubicBezTo>
                  <a:pt x="0" y="376"/>
                  <a:pt x="13" y="244"/>
                  <a:pt x="42" y="175"/>
                </a:cubicBezTo>
                <a:cubicBezTo>
                  <a:pt x="71" y="106"/>
                  <a:pt x="148" y="44"/>
                  <a:pt x="215" y="22"/>
                </a:cubicBezTo>
                <a:cubicBezTo>
                  <a:pt x="282" y="0"/>
                  <a:pt x="395" y="0"/>
                  <a:pt x="445" y="41"/>
                </a:cubicBezTo>
                <a:cubicBezTo>
                  <a:pt x="495" y="82"/>
                  <a:pt x="499" y="223"/>
                  <a:pt x="513" y="271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90" name="Freeform 6"/>
          <p:cNvSpPr>
            <a:spLocks/>
          </p:cNvSpPr>
          <p:nvPr/>
        </p:nvSpPr>
        <p:spPr bwMode="auto">
          <a:xfrm>
            <a:off x="1741488" y="3430588"/>
            <a:ext cx="304800" cy="579437"/>
          </a:xfrm>
          <a:custGeom>
            <a:avLst/>
            <a:gdLst/>
            <a:ahLst/>
            <a:cxnLst>
              <a:cxn ang="0">
                <a:pos x="106" y="365"/>
              </a:cxn>
              <a:cxn ang="0">
                <a:pos x="29" y="259"/>
              </a:cxn>
              <a:cxn ang="0">
                <a:pos x="0" y="144"/>
              </a:cxn>
              <a:cxn ang="0">
                <a:pos x="29" y="19"/>
              </a:cxn>
              <a:cxn ang="0">
                <a:pos x="144" y="32"/>
              </a:cxn>
              <a:cxn ang="0">
                <a:pos x="192" y="212"/>
              </a:cxn>
            </a:cxnLst>
            <a:rect l="0" t="0" r="r" b="b"/>
            <a:pathLst>
              <a:path w="192" h="365">
                <a:moveTo>
                  <a:pt x="106" y="365"/>
                </a:moveTo>
                <a:cubicBezTo>
                  <a:pt x="93" y="347"/>
                  <a:pt x="47" y="296"/>
                  <a:pt x="29" y="259"/>
                </a:cubicBezTo>
                <a:cubicBezTo>
                  <a:pt x="11" y="222"/>
                  <a:pt x="0" y="184"/>
                  <a:pt x="0" y="144"/>
                </a:cubicBezTo>
                <a:cubicBezTo>
                  <a:pt x="0" y="104"/>
                  <a:pt x="5" y="38"/>
                  <a:pt x="29" y="19"/>
                </a:cubicBezTo>
                <a:cubicBezTo>
                  <a:pt x="53" y="0"/>
                  <a:pt x="117" y="0"/>
                  <a:pt x="144" y="32"/>
                </a:cubicBezTo>
                <a:cubicBezTo>
                  <a:pt x="171" y="64"/>
                  <a:pt x="182" y="175"/>
                  <a:pt x="192" y="212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Copying Recursive Call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075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33375" y="1052513"/>
            <a:ext cx="8486775" cy="10795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multiple edges</a:t>
            </a:r>
            <a:r>
              <a:rPr lang="ja-JP" altLang="en-US" sz="2400" dirty="0" smtClean="0"/>
              <a:t> </a:t>
            </a:r>
            <a:r>
              <a:rPr lang="en-US" altLang="ja-JP" sz="2400" dirty="0" smtClean="0">
                <a:sym typeface="Wingdings" pitchFamily="2" charset="2"/>
              </a:rPr>
              <a:t>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b="1" dirty="0" smtClean="0"/>
              <a:t> (</a:t>
            </a:r>
            <a:r>
              <a:rPr lang="en-US" altLang="ja-JP" sz="2400" dirty="0" smtClean="0"/>
              <a:t>same) problems using one of the edges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pseudo cycle</a:t>
            </a:r>
            <a:r>
              <a:rPr lang="ja-JP" altLang="en-US" sz="2400" dirty="0" smtClean="0"/>
              <a:t> </a:t>
            </a:r>
            <a:r>
              <a:rPr lang="en-US" altLang="ja-JP" sz="2400" dirty="0" smtClean="0">
                <a:sym typeface="Wingdings" pitchFamily="2" charset="2"/>
              </a:rPr>
              <a:t>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b="1" dirty="0" smtClean="0"/>
              <a:t> (</a:t>
            </a:r>
            <a:r>
              <a:rPr lang="en-US" altLang="ja-JP" sz="2400" dirty="0" smtClean="0"/>
              <a:t>same) problems not-using one of the edges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identical problems are generated by generating one of them</a:t>
            </a:r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  <p:sp>
        <p:nvSpPr>
          <p:cNvPr id="707593" name="Line 9"/>
          <p:cNvSpPr>
            <a:spLocks noChangeShapeType="1"/>
          </p:cNvSpPr>
          <p:nvPr/>
        </p:nvSpPr>
        <p:spPr bwMode="auto">
          <a:xfrm flipH="1" flipV="1">
            <a:off x="2046288" y="3862388"/>
            <a:ext cx="1225550" cy="13684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94" name="Line 10"/>
          <p:cNvSpPr>
            <a:spLocks noChangeShapeType="1"/>
          </p:cNvSpPr>
          <p:nvPr/>
        </p:nvSpPr>
        <p:spPr bwMode="auto">
          <a:xfrm flipH="1" flipV="1">
            <a:off x="1974850" y="3933825"/>
            <a:ext cx="1152525" cy="14398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95" name="Line 11"/>
          <p:cNvSpPr>
            <a:spLocks noChangeShapeType="1"/>
          </p:cNvSpPr>
          <p:nvPr/>
        </p:nvSpPr>
        <p:spPr bwMode="auto">
          <a:xfrm flipH="1">
            <a:off x="3268663" y="4149725"/>
            <a:ext cx="433387" cy="10795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96" name="Line 12"/>
          <p:cNvSpPr>
            <a:spLocks noChangeShapeType="1"/>
          </p:cNvSpPr>
          <p:nvPr/>
        </p:nvSpPr>
        <p:spPr bwMode="auto">
          <a:xfrm>
            <a:off x="2263775" y="3646488"/>
            <a:ext cx="1436688" cy="5016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97" name="Line 13"/>
          <p:cNvSpPr>
            <a:spLocks noChangeShapeType="1"/>
          </p:cNvSpPr>
          <p:nvPr/>
        </p:nvSpPr>
        <p:spPr bwMode="auto">
          <a:xfrm>
            <a:off x="2046288" y="3862388"/>
            <a:ext cx="1655762" cy="2873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98" name="Line 14"/>
          <p:cNvSpPr>
            <a:spLocks noChangeShapeType="1"/>
          </p:cNvSpPr>
          <p:nvPr/>
        </p:nvSpPr>
        <p:spPr bwMode="auto">
          <a:xfrm flipH="1" flipV="1">
            <a:off x="2263775" y="3646488"/>
            <a:ext cx="863600" cy="1727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599" name="Line 15"/>
          <p:cNvSpPr>
            <a:spLocks noChangeShapeType="1"/>
          </p:cNvSpPr>
          <p:nvPr/>
        </p:nvSpPr>
        <p:spPr bwMode="auto">
          <a:xfrm flipH="1" flipV="1">
            <a:off x="2263775" y="3646488"/>
            <a:ext cx="1006475" cy="15827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600" name="Oval 16"/>
          <p:cNvSpPr>
            <a:spLocks noChangeArrowheads="1"/>
          </p:cNvSpPr>
          <p:nvPr/>
        </p:nvSpPr>
        <p:spPr bwMode="auto">
          <a:xfrm>
            <a:off x="2119313" y="3502025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7601" name="Oval 17"/>
          <p:cNvSpPr>
            <a:spLocks noChangeArrowheads="1"/>
          </p:cNvSpPr>
          <p:nvPr/>
        </p:nvSpPr>
        <p:spPr bwMode="auto">
          <a:xfrm>
            <a:off x="1903413" y="3646488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7602" name="Oval 18"/>
          <p:cNvSpPr>
            <a:spLocks noChangeArrowheads="1"/>
          </p:cNvSpPr>
          <p:nvPr/>
        </p:nvSpPr>
        <p:spPr bwMode="auto">
          <a:xfrm>
            <a:off x="1830388" y="3862388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7603" name="Oval 19"/>
          <p:cNvSpPr>
            <a:spLocks noChangeArrowheads="1"/>
          </p:cNvSpPr>
          <p:nvPr/>
        </p:nvSpPr>
        <p:spPr bwMode="auto">
          <a:xfrm>
            <a:off x="3125788" y="5084763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7604" name="Oval 20"/>
          <p:cNvSpPr>
            <a:spLocks noChangeArrowheads="1"/>
          </p:cNvSpPr>
          <p:nvPr/>
        </p:nvSpPr>
        <p:spPr bwMode="auto">
          <a:xfrm>
            <a:off x="3559175" y="4005263"/>
            <a:ext cx="287338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7605" name="Rectangle 21"/>
          <p:cNvSpPr>
            <a:spLocks noChangeArrowheads="1"/>
          </p:cNvSpPr>
          <p:nvPr/>
        </p:nvSpPr>
        <p:spPr bwMode="auto">
          <a:xfrm>
            <a:off x="539750" y="5805488"/>
            <a:ext cx="8137525" cy="8331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When graph is small, many </a:t>
            </a:r>
            <a:r>
              <a:rPr lang="en-US" altLang="ja-JP" b="0" dirty="0" err="1" smtClean="0">
                <a:solidFill>
                  <a:schemeClr val="tx1"/>
                </a:solidFill>
              </a:rPr>
              <a:t>selfloops</a:t>
            </a:r>
            <a:r>
              <a:rPr lang="en-US" altLang="ja-JP" b="0" dirty="0" smtClean="0">
                <a:solidFill>
                  <a:schemeClr val="tx1"/>
                </a:solidFill>
              </a:rPr>
              <a:t>/bridges appear, and thus we can make many identical problems in short time</a:t>
            </a:r>
          </a:p>
        </p:txBody>
      </p:sp>
      <p:sp>
        <p:nvSpPr>
          <p:cNvPr id="707606" name="Oval 22"/>
          <p:cNvSpPr>
            <a:spLocks noChangeArrowheads="1"/>
          </p:cNvSpPr>
          <p:nvPr/>
        </p:nvSpPr>
        <p:spPr bwMode="auto">
          <a:xfrm>
            <a:off x="2982913" y="5230813"/>
            <a:ext cx="287337" cy="287337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7607" name="Line 23"/>
          <p:cNvSpPr>
            <a:spLocks noChangeShapeType="1"/>
          </p:cNvSpPr>
          <p:nvPr/>
        </p:nvSpPr>
        <p:spPr bwMode="auto">
          <a:xfrm flipH="1">
            <a:off x="4713288" y="4294188"/>
            <a:ext cx="287337" cy="5032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608" name="Line 24"/>
          <p:cNvSpPr>
            <a:spLocks noChangeShapeType="1"/>
          </p:cNvSpPr>
          <p:nvPr/>
        </p:nvSpPr>
        <p:spPr bwMode="auto">
          <a:xfrm>
            <a:off x="5000625" y="4294188"/>
            <a:ext cx="431800" cy="7191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609" name="Line 25"/>
          <p:cNvSpPr>
            <a:spLocks noChangeShapeType="1"/>
          </p:cNvSpPr>
          <p:nvPr/>
        </p:nvSpPr>
        <p:spPr bwMode="auto">
          <a:xfrm>
            <a:off x="5000625" y="4294188"/>
            <a:ext cx="360363" cy="9366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610" name="Line 26"/>
          <p:cNvSpPr>
            <a:spLocks noChangeShapeType="1"/>
          </p:cNvSpPr>
          <p:nvPr/>
        </p:nvSpPr>
        <p:spPr bwMode="auto">
          <a:xfrm>
            <a:off x="4713288" y="4797425"/>
            <a:ext cx="647700" cy="4333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611" name="Line 27"/>
          <p:cNvSpPr>
            <a:spLocks noChangeShapeType="1"/>
          </p:cNvSpPr>
          <p:nvPr/>
        </p:nvSpPr>
        <p:spPr bwMode="auto">
          <a:xfrm>
            <a:off x="4713288" y="4797425"/>
            <a:ext cx="719137" cy="215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7612" name="Oval 28"/>
          <p:cNvSpPr>
            <a:spLocks noChangeArrowheads="1"/>
          </p:cNvSpPr>
          <p:nvPr/>
        </p:nvSpPr>
        <p:spPr bwMode="auto">
          <a:xfrm>
            <a:off x="4856163" y="4149725"/>
            <a:ext cx="287337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7613" name="Oval 29"/>
          <p:cNvSpPr>
            <a:spLocks noChangeArrowheads="1"/>
          </p:cNvSpPr>
          <p:nvPr/>
        </p:nvSpPr>
        <p:spPr bwMode="auto">
          <a:xfrm>
            <a:off x="4568825" y="46545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7614" name="Oval 30"/>
          <p:cNvSpPr>
            <a:spLocks noChangeArrowheads="1"/>
          </p:cNvSpPr>
          <p:nvPr/>
        </p:nvSpPr>
        <p:spPr bwMode="auto">
          <a:xfrm>
            <a:off x="5289550" y="48704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7615" name="Oval 31"/>
          <p:cNvSpPr>
            <a:spLocks noChangeArrowheads="1"/>
          </p:cNvSpPr>
          <p:nvPr/>
        </p:nvSpPr>
        <p:spPr bwMode="auto">
          <a:xfrm>
            <a:off x="5216525" y="5086350"/>
            <a:ext cx="287338" cy="287338"/>
          </a:xfrm>
          <a:prstGeom prst="ellipse">
            <a:avLst/>
          </a:prstGeom>
          <a:solidFill>
            <a:srgbClr val="99CC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511925" y="3398838"/>
            <a:ext cx="2089150" cy="1873250"/>
            <a:chOff x="4102" y="2141"/>
            <a:chExt cx="1316" cy="1180"/>
          </a:xfrm>
        </p:grpSpPr>
        <p:sp>
          <p:nvSpPr>
            <p:cNvPr id="707627" name="Line 43"/>
            <p:cNvSpPr>
              <a:spLocks noChangeShapeType="1"/>
            </p:cNvSpPr>
            <p:nvPr/>
          </p:nvSpPr>
          <p:spPr bwMode="auto">
            <a:xfrm>
              <a:off x="4919" y="2322"/>
              <a:ext cx="408" cy="8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28" name="Line 44"/>
            <p:cNvSpPr>
              <a:spLocks noChangeShapeType="1"/>
            </p:cNvSpPr>
            <p:nvPr/>
          </p:nvSpPr>
          <p:spPr bwMode="auto">
            <a:xfrm flipH="1">
              <a:off x="4238" y="2322"/>
              <a:ext cx="227" cy="40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29" name="Line 45"/>
            <p:cNvSpPr>
              <a:spLocks noChangeShapeType="1"/>
            </p:cNvSpPr>
            <p:nvPr/>
          </p:nvSpPr>
          <p:spPr bwMode="auto">
            <a:xfrm>
              <a:off x="4510" y="2912"/>
              <a:ext cx="363" cy="27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16" name="Oval 32"/>
            <p:cNvSpPr>
              <a:spLocks noChangeArrowheads="1"/>
            </p:cNvSpPr>
            <p:nvPr/>
          </p:nvSpPr>
          <p:spPr bwMode="auto">
            <a:xfrm>
              <a:off x="4510" y="2141"/>
              <a:ext cx="409" cy="31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17" name="Oval 33"/>
            <p:cNvSpPr>
              <a:spLocks noChangeArrowheads="1"/>
            </p:cNvSpPr>
            <p:nvPr/>
          </p:nvSpPr>
          <p:spPr bwMode="auto">
            <a:xfrm>
              <a:off x="4828" y="2232"/>
              <a:ext cx="181" cy="181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18" name="Oval 34"/>
            <p:cNvSpPr>
              <a:spLocks noChangeArrowheads="1"/>
            </p:cNvSpPr>
            <p:nvPr/>
          </p:nvSpPr>
          <p:spPr bwMode="auto">
            <a:xfrm>
              <a:off x="4374" y="2232"/>
              <a:ext cx="181" cy="181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21" name="Oval 37"/>
            <p:cNvSpPr>
              <a:spLocks noChangeArrowheads="1"/>
            </p:cNvSpPr>
            <p:nvPr/>
          </p:nvSpPr>
          <p:spPr bwMode="auto">
            <a:xfrm>
              <a:off x="4919" y="3003"/>
              <a:ext cx="409" cy="31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22" name="Oval 38"/>
            <p:cNvSpPr>
              <a:spLocks noChangeArrowheads="1"/>
            </p:cNvSpPr>
            <p:nvPr/>
          </p:nvSpPr>
          <p:spPr bwMode="auto">
            <a:xfrm>
              <a:off x="5237" y="3094"/>
              <a:ext cx="181" cy="181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23" name="Oval 39"/>
            <p:cNvSpPr>
              <a:spLocks noChangeArrowheads="1"/>
            </p:cNvSpPr>
            <p:nvPr/>
          </p:nvSpPr>
          <p:spPr bwMode="auto">
            <a:xfrm>
              <a:off x="4783" y="3094"/>
              <a:ext cx="181" cy="181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24" name="Oval 40"/>
            <p:cNvSpPr>
              <a:spLocks noChangeArrowheads="1"/>
            </p:cNvSpPr>
            <p:nvPr/>
          </p:nvSpPr>
          <p:spPr bwMode="auto">
            <a:xfrm>
              <a:off x="4102" y="2731"/>
              <a:ext cx="409" cy="31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25" name="Oval 41"/>
            <p:cNvSpPr>
              <a:spLocks noChangeArrowheads="1"/>
            </p:cNvSpPr>
            <p:nvPr/>
          </p:nvSpPr>
          <p:spPr bwMode="auto">
            <a:xfrm>
              <a:off x="4420" y="2822"/>
              <a:ext cx="181" cy="181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7626" name="Oval 42"/>
            <p:cNvSpPr>
              <a:spLocks noChangeArrowheads="1"/>
            </p:cNvSpPr>
            <p:nvPr/>
          </p:nvSpPr>
          <p:spPr bwMode="auto">
            <a:xfrm>
              <a:off x="4148" y="2640"/>
              <a:ext cx="181" cy="181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chemeClr val="accent2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3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0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050"/>
            <a:ext cx="9144000" cy="2163763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３． 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Search</a:t>
            </a:r>
            <a: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３．１　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Divide-and-Conquer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Enumeration of Feasible Solutions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259" y="1196975"/>
            <a:ext cx="8558213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Feasible solution to a formula is an assignment that satisfies all the clauses 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chemeClr val="accent2"/>
                </a:solidFill>
              </a:rPr>
              <a:t>　（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2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3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） ∧ （￢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2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4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）∧・・・∧（￢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5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∨x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4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）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chemeClr val="accent2"/>
              </a:solidFill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Finding a feasible solution is NP-complete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Enumeration is also hard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If we want to enumerate even though,…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generally, use divide and conquer + pruning 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Divide and Conquer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475" y="996950"/>
            <a:ext cx="8558213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Determine the value of variables one by one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Recursive call for each value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At the bottom of recursion,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an assignment is determined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Prune the brunch when we 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confirm non-existence of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solution in descendants</a:t>
            </a: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dirty="0" smtClean="0"/>
              <a:t> accuracy and speed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are the key.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Exact </a:t>
            </a:r>
            <a:r>
              <a:rPr lang="ja-JP" altLang="en-US" sz="2400" dirty="0" smtClean="0"/>
              <a:t>∩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polytime</a:t>
            </a:r>
            <a:r>
              <a:rPr lang="en-US" altLang="ja-JP" sz="2400" dirty="0" smtClean="0"/>
              <a:t>,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then </a:t>
            </a:r>
            <a:r>
              <a:rPr lang="en-US" altLang="ja-JP" sz="2400" dirty="0" err="1" smtClean="0"/>
              <a:t>polytime</a:t>
            </a:r>
            <a:r>
              <a:rPr lang="en-US" altLang="ja-JP" sz="2400" dirty="0" smtClean="0"/>
              <a:t> delay</a:t>
            </a:r>
            <a:endParaRPr lang="ja-JP" altLang="en-US" sz="2400" dirty="0" smtClean="0"/>
          </a:p>
        </p:txBody>
      </p:sp>
      <p:sp>
        <p:nvSpPr>
          <p:cNvPr id="66564" name="Freeform 4"/>
          <p:cNvSpPr>
            <a:spLocks/>
          </p:cNvSpPr>
          <p:nvPr/>
        </p:nvSpPr>
        <p:spPr bwMode="auto">
          <a:xfrm>
            <a:off x="4376738" y="4713288"/>
            <a:ext cx="1974850" cy="1949450"/>
          </a:xfrm>
          <a:custGeom>
            <a:avLst/>
            <a:gdLst>
              <a:gd name="T0" fmla="*/ 318 w 1244"/>
              <a:gd name="T1" fmla="*/ 0 h 1228"/>
              <a:gd name="T2" fmla="*/ 0 w 1244"/>
              <a:gd name="T3" fmla="*/ 1228 h 1228"/>
              <a:gd name="T4" fmla="*/ 1244 w 1244"/>
              <a:gd name="T5" fmla="*/ 1228 h 1228"/>
              <a:gd name="T6" fmla="*/ 953 w 1244"/>
              <a:gd name="T7" fmla="*/ 0 h 1228"/>
              <a:gd name="T8" fmla="*/ 318 w 1244"/>
              <a:gd name="T9" fmla="*/ 0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4"/>
              <a:gd name="T16" fmla="*/ 0 h 1228"/>
              <a:gd name="T17" fmla="*/ 1244 w 1244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4" h="1228">
                <a:moveTo>
                  <a:pt x="318" y="0"/>
                </a:moveTo>
                <a:lnTo>
                  <a:pt x="0" y="1228"/>
                </a:lnTo>
                <a:lnTo>
                  <a:pt x="1244" y="1228"/>
                </a:lnTo>
                <a:lnTo>
                  <a:pt x="953" y="0"/>
                </a:lnTo>
                <a:lnTo>
                  <a:pt x="318" y="0"/>
                </a:lnTo>
                <a:close/>
              </a:path>
            </a:pathLst>
          </a:custGeom>
          <a:solidFill>
            <a:srgbClr val="99CCFF"/>
          </a:solidFill>
          <a:ln w="19050" cap="flat" cmpd="sng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6565" name="Freeform 5"/>
          <p:cNvSpPr>
            <a:spLocks/>
          </p:cNvSpPr>
          <p:nvPr/>
        </p:nvSpPr>
        <p:spPr bwMode="auto">
          <a:xfrm>
            <a:off x="2792413" y="4719638"/>
            <a:ext cx="1974850" cy="1949450"/>
          </a:xfrm>
          <a:custGeom>
            <a:avLst/>
            <a:gdLst>
              <a:gd name="T0" fmla="*/ 318 w 1244"/>
              <a:gd name="T1" fmla="*/ 0 h 1228"/>
              <a:gd name="T2" fmla="*/ 0 w 1244"/>
              <a:gd name="T3" fmla="*/ 1228 h 1228"/>
              <a:gd name="T4" fmla="*/ 1244 w 1244"/>
              <a:gd name="T5" fmla="*/ 1228 h 1228"/>
              <a:gd name="T6" fmla="*/ 953 w 1244"/>
              <a:gd name="T7" fmla="*/ 0 h 1228"/>
              <a:gd name="T8" fmla="*/ 318 w 1244"/>
              <a:gd name="T9" fmla="*/ 0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4"/>
              <a:gd name="T16" fmla="*/ 0 h 1228"/>
              <a:gd name="T17" fmla="*/ 1244 w 1244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4" h="1228">
                <a:moveTo>
                  <a:pt x="318" y="0"/>
                </a:moveTo>
                <a:lnTo>
                  <a:pt x="0" y="1228"/>
                </a:lnTo>
                <a:lnTo>
                  <a:pt x="1244" y="1228"/>
                </a:lnTo>
                <a:lnTo>
                  <a:pt x="953" y="0"/>
                </a:lnTo>
                <a:lnTo>
                  <a:pt x="318" y="0"/>
                </a:lnTo>
                <a:close/>
              </a:path>
            </a:pathLst>
          </a:custGeom>
          <a:solidFill>
            <a:srgbClr val="99CCFF"/>
          </a:solidFill>
          <a:ln w="19050" cap="flat" cmpd="sng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81990" name="AutoShape 6"/>
          <p:cNvSpPr>
            <a:spLocks noChangeArrowheads="1"/>
          </p:cNvSpPr>
          <p:nvPr/>
        </p:nvSpPr>
        <p:spPr bwMode="auto">
          <a:xfrm>
            <a:off x="5637213" y="2414588"/>
            <a:ext cx="849312" cy="5159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ja-JP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　　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3470275" y="5156200"/>
            <a:ext cx="5111750" cy="293688"/>
            <a:chOff x="2173" y="3161"/>
            <a:chExt cx="3220" cy="185"/>
          </a:xfrm>
        </p:grpSpPr>
        <p:sp>
          <p:nvSpPr>
            <p:cNvPr id="66580" name="Line 8"/>
            <p:cNvSpPr>
              <a:spLocks noChangeShapeType="1"/>
            </p:cNvSpPr>
            <p:nvPr/>
          </p:nvSpPr>
          <p:spPr bwMode="auto">
            <a:xfrm flipH="1">
              <a:off x="2173" y="3162"/>
              <a:ext cx="136" cy="18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66581" name="Line 9"/>
            <p:cNvSpPr>
              <a:spLocks noChangeShapeType="1"/>
            </p:cNvSpPr>
            <p:nvPr/>
          </p:nvSpPr>
          <p:spPr bwMode="auto">
            <a:xfrm>
              <a:off x="2445" y="3161"/>
              <a:ext cx="136" cy="18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66582" name="Line 10"/>
            <p:cNvSpPr>
              <a:spLocks noChangeShapeType="1"/>
            </p:cNvSpPr>
            <p:nvPr/>
          </p:nvSpPr>
          <p:spPr bwMode="auto">
            <a:xfrm flipH="1">
              <a:off x="3216" y="3163"/>
              <a:ext cx="136" cy="18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66583" name="Line 11"/>
            <p:cNvSpPr>
              <a:spLocks noChangeShapeType="1"/>
            </p:cNvSpPr>
            <p:nvPr/>
          </p:nvSpPr>
          <p:spPr bwMode="auto">
            <a:xfrm>
              <a:off x="3488" y="3162"/>
              <a:ext cx="136" cy="18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66584" name="Line 12"/>
            <p:cNvSpPr>
              <a:spLocks noChangeShapeType="1"/>
            </p:cNvSpPr>
            <p:nvPr/>
          </p:nvSpPr>
          <p:spPr bwMode="auto">
            <a:xfrm flipH="1">
              <a:off x="4168" y="3164"/>
              <a:ext cx="136" cy="18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66585" name="Line 13"/>
            <p:cNvSpPr>
              <a:spLocks noChangeShapeType="1"/>
            </p:cNvSpPr>
            <p:nvPr/>
          </p:nvSpPr>
          <p:spPr bwMode="auto">
            <a:xfrm>
              <a:off x="4440" y="3163"/>
              <a:ext cx="136" cy="18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66586" name="Line 14"/>
            <p:cNvSpPr>
              <a:spLocks noChangeShapeType="1"/>
            </p:cNvSpPr>
            <p:nvPr/>
          </p:nvSpPr>
          <p:spPr bwMode="auto">
            <a:xfrm flipH="1">
              <a:off x="4985" y="3165"/>
              <a:ext cx="136" cy="18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66587" name="Line 15"/>
            <p:cNvSpPr>
              <a:spLocks noChangeShapeType="1"/>
            </p:cNvSpPr>
            <p:nvPr/>
          </p:nvSpPr>
          <p:spPr bwMode="auto">
            <a:xfrm>
              <a:off x="5257" y="3164"/>
              <a:ext cx="136" cy="18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682001" name="AutoShape 17"/>
          <p:cNvSpPr>
            <a:spLocks noChangeArrowheads="1"/>
          </p:cNvSpPr>
          <p:nvPr/>
        </p:nvSpPr>
        <p:spPr bwMode="auto">
          <a:xfrm>
            <a:off x="3386138" y="4506913"/>
            <a:ext cx="849312" cy="5159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 </a:t>
            </a: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6569" name="Line 18"/>
          <p:cNvSpPr>
            <a:spLocks noChangeShapeType="1"/>
          </p:cNvSpPr>
          <p:nvPr/>
        </p:nvSpPr>
        <p:spPr bwMode="auto">
          <a:xfrm flipH="1">
            <a:off x="3973513" y="4076700"/>
            <a:ext cx="431800" cy="2889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82003" name="AutoShape 19"/>
          <p:cNvSpPr>
            <a:spLocks noChangeArrowheads="1"/>
          </p:cNvSpPr>
          <p:nvPr/>
        </p:nvSpPr>
        <p:spPr bwMode="auto">
          <a:xfrm>
            <a:off x="4981575" y="4497388"/>
            <a:ext cx="1123950" cy="5159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 </a:t>
            </a:r>
            <a:r>
              <a:rPr lang="ja-JP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￢</a:t>
            </a: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82004" name="AutoShape 20"/>
          <p:cNvSpPr>
            <a:spLocks noChangeArrowheads="1"/>
          </p:cNvSpPr>
          <p:nvPr/>
        </p:nvSpPr>
        <p:spPr bwMode="auto">
          <a:xfrm>
            <a:off x="6248400" y="4513263"/>
            <a:ext cx="1095375" cy="5159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ja-JP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￢</a:t>
            </a: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 </a:t>
            </a: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82005" name="AutoShape 21"/>
          <p:cNvSpPr>
            <a:spLocks noChangeArrowheads="1"/>
          </p:cNvSpPr>
          <p:nvPr/>
        </p:nvSpPr>
        <p:spPr bwMode="auto">
          <a:xfrm>
            <a:off x="7635875" y="4516438"/>
            <a:ext cx="1328738" cy="5159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ja-JP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￢</a:t>
            </a: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 </a:t>
            </a:r>
            <a:r>
              <a:rPr lang="ja-JP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￢</a:t>
            </a: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6573" name="Line 22"/>
          <p:cNvSpPr>
            <a:spLocks noChangeShapeType="1"/>
          </p:cNvSpPr>
          <p:nvPr/>
        </p:nvSpPr>
        <p:spPr bwMode="auto">
          <a:xfrm flipH="1">
            <a:off x="6854825" y="4078288"/>
            <a:ext cx="287338" cy="2873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6574" name="Line 23"/>
          <p:cNvSpPr>
            <a:spLocks noChangeShapeType="1"/>
          </p:cNvSpPr>
          <p:nvPr/>
        </p:nvSpPr>
        <p:spPr bwMode="auto">
          <a:xfrm>
            <a:off x="7716838" y="4078288"/>
            <a:ext cx="433387" cy="2873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6575" name="Line 24"/>
          <p:cNvSpPr>
            <a:spLocks noChangeShapeType="1"/>
          </p:cNvSpPr>
          <p:nvPr/>
        </p:nvSpPr>
        <p:spPr bwMode="auto">
          <a:xfrm>
            <a:off x="5054600" y="4078288"/>
            <a:ext cx="358775" cy="2873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6576" name="Line 38"/>
          <p:cNvSpPr>
            <a:spLocks noChangeShapeType="1"/>
          </p:cNvSpPr>
          <p:nvPr/>
        </p:nvSpPr>
        <p:spPr bwMode="auto">
          <a:xfrm flipH="1">
            <a:off x="5126038" y="3068638"/>
            <a:ext cx="431800" cy="2889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6577" name="Line 39"/>
          <p:cNvSpPr>
            <a:spLocks noChangeShapeType="1"/>
          </p:cNvSpPr>
          <p:nvPr/>
        </p:nvSpPr>
        <p:spPr bwMode="auto">
          <a:xfrm>
            <a:off x="6637338" y="3070225"/>
            <a:ext cx="360362" cy="28733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82024" name="AutoShape 40"/>
          <p:cNvSpPr>
            <a:spLocks noChangeArrowheads="1"/>
          </p:cNvSpPr>
          <p:nvPr/>
        </p:nvSpPr>
        <p:spPr bwMode="auto">
          <a:xfrm>
            <a:off x="4549775" y="3429000"/>
            <a:ext cx="576263" cy="5127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altLang="ja-JP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2025" name="AutoShape 41"/>
          <p:cNvSpPr>
            <a:spLocks noChangeArrowheads="1"/>
          </p:cNvSpPr>
          <p:nvPr/>
        </p:nvSpPr>
        <p:spPr bwMode="auto">
          <a:xfrm>
            <a:off x="6969125" y="3429000"/>
            <a:ext cx="877888" cy="5159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ja-JP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￢</a:t>
            </a: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ja-JP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endParaRPr lang="en-US" altLang="ja-JP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Pruning (bounding)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475" y="996950"/>
            <a:ext cx="8558213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No feasible solution exists in the descendants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impossible to satisfy all clauses (un-satisfied clause) 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chemeClr val="accent2"/>
                </a:solidFill>
              </a:rPr>
              <a:t>　（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2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3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） ∧ （￢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2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4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）∧・・・∧（￢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5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∨x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4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）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chemeClr val="accent2"/>
              </a:solidFill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chemeClr val="accent2"/>
                </a:solidFill>
              </a:rPr>
              <a:t>　（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2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3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） ∧ （￢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1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2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∨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false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）∧・・・∧（￢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true∨false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）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Find a feasible solution in the middle of recursion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partial assignment satisfies the formula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Satisfiability is usually easy to check, on average, thus possibly fast in practice</a:t>
            </a:r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Monotone Set Family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499" y="1140296"/>
            <a:ext cx="8414965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Set family is a set of subsets of a ground set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F</a:t>
            </a:r>
            <a:r>
              <a:rPr lang="en-US" altLang="ja-JP" sz="2400" dirty="0" smtClean="0"/>
              <a:t> satisfies monotone property if any subset of its member is also a member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－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frequent itemsets, cliques, forests, graphs, hitting sets, …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Members of monotone set family is easy by backtrack algorithm, but maximal members are difficult to enumerate</a:t>
            </a:r>
          </a:p>
          <a:p>
            <a:pPr algn="l" eaLnBrk="1" hangingPunct="1"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en-US" altLang="ja-JP" sz="2400" dirty="0" smtClean="0"/>
              <a:t>  maximal member is a member included in no other member</a:t>
            </a:r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Shift A Solution to the End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996280"/>
            <a:ext cx="8964488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Maximal enumeration admits a simple pruning algorithm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①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prune if meets a non-member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②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no brunch needed if addition of all remaining members is a member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Even if</a:t>
            </a:r>
            <a:r>
              <a:rPr lang="ja-JP" altLang="en-US" sz="2400" dirty="0" smtClean="0"/>
              <a:t> </a:t>
            </a:r>
            <a:r>
              <a:rPr lang="ja-JP" altLang="en-US" sz="2400" b="1" dirty="0" smtClean="0"/>
              <a:t>① </a:t>
            </a:r>
            <a:r>
              <a:rPr lang="en-US" altLang="ja-JP" sz="2400" dirty="0" smtClean="0"/>
              <a:t>is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complete, exhaust search for all members is inefficient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Find a maximal solution, shift all its element to the bottom, then no need of recursive calls for the shifted elements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because </a:t>
            </a:r>
            <a:r>
              <a:rPr lang="ja-JP" altLang="en-US" sz="2400" b="1" dirty="0" smtClean="0"/>
              <a:t>② </a:t>
            </a:r>
            <a:r>
              <a:rPr lang="en-US" altLang="ja-JP" sz="2400" dirty="0" smtClean="0"/>
              <a:t>works for the elements!</a:t>
            </a: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84213" y="4992216"/>
            <a:ext cx="7162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10652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0558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28178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38846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65" name="Oval 9"/>
          <p:cNvSpPr>
            <a:spLocks noChangeArrowheads="1"/>
          </p:cNvSpPr>
          <p:nvPr/>
        </p:nvSpPr>
        <p:spPr bwMode="auto">
          <a:xfrm>
            <a:off x="43418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66" name="Oval 10"/>
          <p:cNvSpPr>
            <a:spLocks noChangeArrowheads="1"/>
          </p:cNvSpPr>
          <p:nvPr/>
        </p:nvSpPr>
        <p:spPr bwMode="auto">
          <a:xfrm>
            <a:off x="49514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68" name="Oval 12"/>
          <p:cNvSpPr>
            <a:spLocks noChangeArrowheads="1"/>
          </p:cNvSpPr>
          <p:nvPr/>
        </p:nvSpPr>
        <p:spPr bwMode="auto">
          <a:xfrm>
            <a:off x="74660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69" name="Oval 13"/>
          <p:cNvSpPr>
            <a:spLocks noChangeArrowheads="1"/>
          </p:cNvSpPr>
          <p:nvPr/>
        </p:nvSpPr>
        <p:spPr bwMode="auto">
          <a:xfrm>
            <a:off x="6300788" y="506524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70" name="Line 14"/>
          <p:cNvSpPr>
            <a:spLocks noChangeShapeType="1"/>
          </p:cNvSpPr>
          <p:nvPr/>
        </p:nvSpPr>
        <p:spPr bwMode="auto">
          <a:xfrm>
            <a:off x="3059832" y="4797152"/>
            <a:ext cx="2303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646" name="Text Box 15"/>
          <p:cNvSpPr txBox="1">
            <a:spLocks noChangeArrowheads="1"/>
          </p:cNvSpPr>
          <p:nvPr/>
        </p:nvSpPr>
        <p:spPr bwMode="auto">
          <a:xfrm>
            <a:off x="398463" y="4527078"/>
            <a:ext cx="2661369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element ordering</a:t>
            </a:r>
            <a:endParaRPr lang="ja-JP" altLang="en-US" dirty="0">
              <a:solidFill>
                <a:schemeClr val="accent2"/>
              </a:solidFill>
            </a:endParaRPr>
          </a:p>
        </p:txBody>
      </p:sp>
      <p:sp>
        <p:nvSpPr>
          <p:cNvPr id="685072" name="Rectangle 16"/>
          <p:cNvSpPr>
            <a:spLocks noChangeArrowheads="1"/>
          </p:cNvSpPr>
          <p:nvPr/>
        </p:nvSpPr>
        <p:spPr bwMode="auto">
          <a:xfrm>
            <a:off x="684213" y="4992216"/>
            <a:ext cx="7162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73" name="Oval 17"/>
          <p:cNvSpPr>
            <a:spLocks noChangeArrowheads="1"/>
          </p:cNvSpPr>
          <p:nvPr/>
        </p:nvSpPr>
        <p:spPr bwMode="auto">
          <a:xfrm>
            <a:off x="10652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74" name="Oval 18"/>
          <p:cNvSpPr>
            <a:spLocks noChangeArrowheads="1"/>
          </p:cNvSpPr>
          <p:nvPr/>
        </p:nvSpPr>
        <p:spPr bwMode="auto">
          <a:xfrm>
            <a:off x="20558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75" name="Oval 19"/>
          <p:cNvSpPr>
            <a:spLocks noChangeArrowheads="1"/>
          </p:cNvSpPr>
          <p:nvPr/>
        </p:nvSpPr>
        <p:spPr bwMode="auto">
          <a:xfrm>
            <a:off x="28178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76" name="Oval 20"/>
          <p:cNvSpPr>
            <a:spLocks noChangeArrowheads="1"/>
          </p:cNvSpPr>
          <p:nvPr/>
        </p:nvSpPr>
        <p:spPr bwMode="auto">
          <a:xfrm>
            <a:off x="38846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77" name="Oval 21"/>
          <p:cNvSpPr>
            <a:spLocks noChangeArrowheads="1"/>
          </p:cNvSpPr>
          <p:nvPr/>
        </p:nvSpPr>
        <p:spPr bwMode="auto">
          <a:xfrm>
            <a:off x="43418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78" name="Oval 22"/>
          <p:cNvSpPr>
            <a:spLocks noChangeArrowheads="1"/>
          </p:cNvSpPr>
          <p:nvPr/>
        </p:nvSpPr>
        <p:spPr bwMode="auto">
          <a:xfrm>
            <a:off x="49514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79" name="Oval 23"/>
          <p:cNvSpPr>
            <a:spLocks noChangeArrowheads="1"/>
          </p:cNvSpPr>
          <p:nvPr/>
        </p:nvSpPr>
        <p:spPr bwMode="auto">
          <a:xfrm>
            <a:off x="6300788" y="5065241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80" name="Oval 24"/>
          <p:cNvSpPr>
            <a:spLocks noChangeArrowheads="1"/>
          </p:cNvSpPr>
          <p:nvPr/>
        </p:nvSpPr>
        <p:spPr bwMode="auto">
          <a:xfrm>
            <a:off x="7466013" y="5068416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82" name="Oval 26"/>
          <p:cNvSpPr>
            <a:spLocks noChangeArrowheads="1"/>
          </p:cNvSpPr>
          <p:nvPr/>
        </p:nvSpPr>
        <p:spPr bwMode="auto">
          <a:xfrm>
            <a:off x="4529138" y="56959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83" name="Oval 27"/>
          <p:cNvSpPr>
            <a:spLocks noChangeArrowheads="1"/>
          </p:cNvSpPr>
          <p:nvPr/>
        </p:nvSpPr>
        <p:spPr bwMode="auto">
          <a:xfrm>
            <a:off x="4960938" y="56959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84" name="Oval 28"/>
          <p:cNvSpPr>
            <a:spLocks noChangeArrowheads="1"/>
          </p:cNvSpPr>
          <p:nvPr/>
        </p:nvSpPr>
        <p:spPr bwMode="auto">
          <a:xfrm>
            <a:off x="5392738" y="56959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85" name="Oval 29"/>
          <p:cNvSpPr>
            <a:spLocks noChangeArrowheads="1"/>
          </p:cNvSpPr>
          <p:nvPr/>
        </p:nvSpPr>
        <p:spPr bwMode="auto">
          <a:xfrm>
            <a:off x="5824538" y="56959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86" name="Oval 30"/>
          <p:cNvSpPr>
            <a:spLocks noChangeArrowheads="1"/>
          </p:cNvSpPr>
          <p:nvPr/>
        </p:nvSpPr>
        <p:spPr bwMode="auto">
          <a:xfrm>
            <a:off x="6327775" y="56959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5087" name="Text Box 31"/>
          <p:cNvSpPr txBox="1">
            <a:spLocks noChangeArrowheads="1"/>
          </p:cNvSpPr>
          <p:nvPr/>
        </p:nvSpPr>
        <p:spPr bwMode="auto">
          <a:xfrm>
            <a:off x="544513" y="6192838"/>
            <a:ext cx="7988300" cy="463846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/>
              <a:t>For small maximal (up to 30), practically efficient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371 L 0.00209 0.1298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685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00087 0.1298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85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00277 0.1298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00174 0.1298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00035 0.1298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85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21736 0.1298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85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6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19809 0.1298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85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6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08976 0.1303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85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6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671 L 0.00174 0.1298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85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5" grpId="0" animBg="1"/>
      <p:bldP spid="685066" grpId="0" animBg="1"/>
      <p:bldP spid="685068" grpId="0" animBg="1"/>
      <p:bldP spid="685069" grpId="0" animBg="1"/>
      <p:bldP spid="685072" grpId="0" animBg="1"/>
      <p:bldP spid="685073" grpId="0" animBg="1"/>
      <p:bldP spid="685074" grpId="0" animBg="1"/>
      <p:bldP spid="685075" grpId="0" animBg="1"/>
      <p:bldP spid="685076" grpId="0" animBg="1"/>
      <p:bldP spid="685077" grpId="0" animBg="1"/>
      <p:bldP spid="685077" grpId="1" animBg="1"/>
      <p:bldP spid="685078" grpId="0" animBg="1"/>
      <p:bldP spid="685078" grpId="1" animBg="1"/>
      <p:bldP spid="685079" grpId="0" animBg="1"/>
      <p:bldP spid="685079" grpId="1" animBg="1"/>
      <p:bldP spid="685080" grpId="0" animBg="1"/>
      <p:bldP spid="685080" grpId="1" animBg="1"/>
      <p:bldP spid="685082" grpId="0" animBg="1"/>
      <p:bldP spid="685082" grpId="1" animBg="1"/>
      <p:bldP spid="685083" grpId="0" animBg="1"/>
      <p:bldP spid="685083" grpId="1" animBg="1"/>
      <p:bldP spid="685084" grpId="0" animBg="1"/>
      <p:bldP spid="685084" grpId="1" animBg="1"/>
      <p:bldP spid="685085" grpId="0" animBg="1"/>
      <p:bldP spid="685085" grpId="1" animBg="1"/>
      <p:bldP spid="685086" grpId="0" animBg="1"/>
      <p:bldP spid="68508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Pseudo Code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475" y="836613"/>
            <a:ext cx="8775005" cy="3887787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Describe the algorithm by a pseudo code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en-US" altLang="ja-JP" sz="2400" dirty="0" smtClean="0"/>
              <a:t>(Implement “do not use XX” by for loop, but not a recursive call)</a:t>
            </a:r>
          </a:p>
          <a:p>
            <a:pPr algn="l" eaLnBrk="1" hangingPunct="1">
              <a:defRPr/>
            </a:pPr>
            <a:endParaRPr lang="ja-JP" altLang="en-US" sz="16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n-US" altLang="ja-JP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EnumMax</a:t>
            </a:r>
            <a:r>
              <a:rPr lang="ja-JP" alt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(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P</a:t>
            </a:r>
            <a:r>
              <a:rPr lang="en-US" altLang="ja-JP" sz="2400" dirty="0" smtClean="0"/>
              <a:t>:current solution,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I</a:t>
            </a:r>
            <a:r>
              <a:rPr lang="en-US" altLang="ja-JP" sz="2400" dirty="0" smtClean="0"/>
              <a:t>: undetermined elements)</a:t>
            </a:r>
            <a:endParaRPr lang="en-US" altLang="ja-JP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400" dirty="0" smtClean="0"/>
              <a:t>find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S </a:t>
            </a:r>
            <a:r>
              <a:rPr lang="en-US" altLang="ja-JP" sz="2400" dirty="0" smtClean="0"/>
              <a:t>that is maximal among those including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P</a:t>
            </a:r>
            <a:r>
              <a:rPr lang="en-US" altLang="ja-JP" sz="2400" dirty="0" smtClean="0"/>
              <a:t> and included in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P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∪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I</a:t>
            </a:r>
            <a:r>
              <a:rPr lang="en-US" altLang="ja-JP" sz="2400" dirty="0" smtClean="0"/>
              <a:t> </a:t>
            </a: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if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S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is a maximal solution of the problem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output 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S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for each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e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∈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＼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n-US" altLang="ja-JP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dirty="0" smtClean="0"/>
              <a:t>　　　　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:= I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＼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{e}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 call </a:t>
            </a:r>
            <a:r>
              <a:rPr lang="en-US" altLang="ja-JP" sz="2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EnumMax</a:t>
            </a:r>
            <a:r>
              <a:rPr lang="ja-JP" alt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ja-JP" alt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  <a:endParaRPr lang="en-US" altLang="ja-JP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84213" y="5118100"/>
            <a:ext cx="7162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1065213" y="5194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2055813" y="5194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2817813" y="5194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3884613" y="5194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089" name="Oval 9"/>
          <p:cNvSpPr>
            <a:spLocks noChangeArrowheads="1"/>
          </p:cNvSpPr>
          <p:nvPr/>
        </p:nvSpPr>
        <p:spPr bwMode="auto">
          <a:xfrm>
            <a:off x="4341813" y="5194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090" name="Oval 10"/>
          <p:cNvSpPr>
            <a:spLocks noChangeArrowheads="1"/>
          </p:cNvSpPr>
          <p:nvPr/>
        </p:nvSpPr>
        <p:spPr bwMode="auto">
          <a:xfrm>
            <a:off x="4951413" y="5194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091" name="Oval 11"/>
          <p:cNvSpPr>
            <a:spLocks noChangeArrowheads="1"/>
          </p:cNvSpPr>
          <p:nvPr/>
        </p:nvSpPr>
        <p:spPr bwMode="auto">
          <a:xfrm>
            <a:off x="7466013" y="51943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092" name="Oval 12"/>
          <p:cNvSpPr>
            <a:spLocks noChangeArrowheads="1"/>
          </p:cNvSpPr>
          <p:nvPr/>
        </p:nvSpPr>
        <p:spPr bwMode="auto">
          <a:xfrm>
            <a:off x="6300788" y="51911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093" name="Line 13"/>
          <p:cNvSpPr>
            <a:spLocks noChangeShapeType="1"/>
          </p:cNvSpPr>
          <p:nvPr/>
        </p:nvSpPr>
        <p:spPr bwMode="auto">
          <a:xfrm>
            <a:off x="2987824" y="4941168"/>
            <a:ext cx="23034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98462" y="4652963"/>
            <a:ext cx="2517354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altLang="ja-JP" dirty="0">
                <a:solidFill>
                  <a:schemeClr val="accent2"/>
                </a:solidFill>
              </a:rPr>
              <a:t>e</a:t>
            </a:r>
            <a:r>
              <a:rPr lang="en-US" altLang="ja-JP" dirty="0" smtClean="0">
                <a:solidFill>
                  <a:schemeClr val="accent2"/>
                </a:solidFill>
              </a:rPr>
              <a:t>lement ordering</a:t>
            </a:r>
            <a:endParaRPr lang="ja-JP" altLang="en-US" dirty="0">
              <a:solidFill>
                <a:schemeClr val="accent2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684213" y="5118100"/>
            <a:ext cx="7162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111" name="Line 31"/>
          <p:cNvSpPr>
            <a:spLocks noChangeShapeType="1"/>
          </p:cNvSpPr>
          <p:nvPr/>
        </p:nvSpPr>
        <p:spPr bwMode="auto">
          <a:xfrm flipV="1">
            <a:off x="2124075" y="5470525"/>
            <a:ext cx="69850" cy="45243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86112" name="Line 32"/>
          <p:cNvSpPr>
            <a:spLocks noChangeShapeType="1"/>
          </p:cNvSpPr>
          <p:nvPr/>
        </p:nvSpPr>
        <p:spPr bwMode="auto">
          <a:xfrm flipH="1" flipV="1">
            <a:off x="1258888" y="5470525"/>
            <a:ext cx="792162" cy="5238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86113" name="Line 33"/>
          <p:cNvSpPr>
            <a:spLocks noChangeShapeType="1"/>
          </p:cNvSpPr>
          <p:nvPr/>
        </p:nvSpPr>
        <p:spPr bwMode="auto">
          <a:xfrm flipV="1">
            <a:off x="2268538" y="5470525"/>
            <a:ext cx="717550" cy="45243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86114" name="Line 34"/>
          <p:cNvSpPr>
            <a:spLocks noChangeShapeType="1"/>
          </p:cNvSpPr>
          <p:nvPr/>
        </p:nvSpPr>
        <p:spPr bwMode="auto">
          <a:xfrm flipV="1">
            <a:off x="2411413" y="5470525"/>
            <a:ext cx="1512887" cy="45243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86115" name="Text Box 35"/>
          <p:cNvSpPr txBox="1">
            <a:spLocks noChangeArrowheads="1"/>
          </p:cNvSpPr>
          <p:nvPr/>
        </p:nvSpPr>
        <p:spPr bwMode="auto">
          <a:xfrm>
            <a:off x="1979613" y="5851525"/>
            <a:ext cx="36671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endParaRPr lang="ja-JP" alt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6" name="AutoShape 36"/>
          <p:cNvSpPr>
            <a:spLocks/>
          </p:cNvSpPr>
          <p:nvPr/>
        </p:nvSpPr>
        <p:spPr bwMode="auto">
          <a:xfrm rot="16200000">
            <a:off x="5868194" y="3906044"/>
            <a:ext cx="287338" cy="3600450"/>
          </a:xfrm>
          <a:prstGeom prst="leftBrace">
            <a:avLst>
              <a:gd name="adj1" fmla="val 104420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86117" name="Text Box 37"/>
          <p:cNvSpPr txBox="1">
            <a:spLocks noChangeArrowheads="1"/>
          </p:cNvSpPr>
          <p:nvPr/>
        </p:nvSpPr>
        <p:spPr bwMode="auto">
          <a:xfrm>
            <a:off x="5900738" y="5778500"/>
            <a:ext cx="300037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</a:p>
        </p:txBody>
      </p:sp>
      <p:sp>
        <p:nvSpPr>
          <p:cNvPr id="686118" name="Rectangle 38"/>
          <p:cNvSpPr>
            <a:spLocks noChangeArrowheads="1"/>
          </p:cNvSpPr>
          <p:nvPr/>
        </p:nvSpPr>
        <p:spPr bwMode="auto">
          <a:xfrm>
            <a:off x="611188" y="6361113"/>
            <a:ext cx="7162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119" name="Oval 39"/>
          <p:cNvSpPr>
            <a:spLocks noChangeArrowheads="1"/>
          </p:cNvSpPr>
          <p:nvPr/>
        </p:nvSpPr>
        <p:spPr bwMode="auto">
          <a:xfrm>
            <a:off x="992188" y="64373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120" name="Oval 40"/>
          <p:cNvSpPr>
            <a:spLocks noChangeArrowheads="1"/>
          </p:cNvSpPr>
          <p:nvPr/>
        </p:nvSpPr>
        <p:spPr bwMode="auto">
          <a:xfrm>
            <a:off x="1982788" y="64373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121" name="Oval 41"/>
          <p:cNvSpPr>
            <a:spLocks noChangeArrowheads="1"/>
          </p:cNvSpPr>
          <p:nvPr/>
        </p:nvSpPr>
        <p:spPr bwMode="auto">
          <a:xfrm>
            <a:off x="2744788" y="64373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122" name="Oval 42"/>
          <p:cNvSpPr>
            <a:spLocks noChangeArrowheads="1"/>
          </p:cNvSpPr>
          <p:nvPr/>
        </p:nvSpPr>
        <p:spPr bwMode="auto">
          <a:xfrm>
            <a:off x="3811588" y="64373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123" name="Oval 43"/>
          <p:cNvSpPr>
            <a:spLocks noChangeArrowheads="1"/>
          </p:cNvSpPr>
          <p:nvPr/>
        </p:nvSpPr>
        <p:spPr bwMode="auto">
          <a:xfrm>
            <a:off x="6288088" y="64373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124" name="Oval 44"/>
          <p:cNvSpPr>
            <a:spLocks noChangeArrowheads="1"/>
          </p:cNvSpPr>
          <p:nvPr/>
        </p:nvSpPr>
        <p:spPr bwMode="auto">
          <a:xfrm>
            <a:off x="6648450" y="64373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125" name="Oval 45"/>
          <p:cNvSpPr>
            <a:spLocks noChangeArrowheads="1"/>
          </p:cNvSpPr>
          <p:nvPr/>
        </p:nvSpPr>
        <p:spPr bwMode="auto">
          <a:xfrm>
            <a:off x="7392988" y="64373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126" name="Oval 46"/>
          <p:cNvSpPr>
            <a:spLocks noChangeArrowheads="1"/>
          </p:cNvSpPr>
          <p:nvPr/>
        </p:nvSpPr>
        <p:spPr bwMode="auto">
          <a:xfrm>
            <a:off x="7035800" y="64341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127" name="Rectangle 47"/>
          <p:cNvSpPr>
            <a:spLocks noChangeArrowheads="1"/>
          </p:cNvSpPr>
          <p:nvPr/>
        </p:nvSpPr>
        <p:spPr bwMode="auto">
          <a:xfrm>
            <a:off x="611188" y="6361113"/>
            <a:ext cx="7162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9" grpId="0" animBg="1"/>
      <p:bldP spid="686090" grpId="0" animBg="1"/>
      <p:bldP spid="686091" grpId="0" animBg="1"/>
      <p:bldP spid="686092" grpId="0" animBg="1"/>
      <p:bldP spid="686118" grpId="0" animBg="1"/>
      <p:bldP spid="686119" grpId="0" animBg="1"/>
      <p:bldP spid="686120" grpId="0" animBg="1"/>
      <p:bldP spid="686121" grpId="0" animBg="1"/>
      <p:bldP spid="686122" grpId="0" animBg="1"/>
      <p:bldP spid="686123" grpId="0" animBg="1"/>
      <p:bldP spid="686124" grpId="0" animBg="1"/>
      <p:bldP spid="686125" grpId="0" animBg="1"/>
      <p:bldP spid="686126" grpId="0" animBg="1"/>
      <p:bldP spid="686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What We Enumerate?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96752"/>
            <a:ext cx="8569325" cy="5329237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What we want to find from large scale data, and for what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we want to use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 </a:t>
            </a:r>
            <a:r>
              <a:rPr lang="en-US" altLang="ja-JP" sz="2400" dirty="0" smtClean="0"/>
              <a:t>clustering, similarity analysis    (where is similar)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＋ </a:t>
            </a:r>
            <a:r>
              <a:rPr lang="en-US" altLang="ja-JP" sz="2400" dirty="0" smtClean="0"/>
              <a:t>enumerate explanations / rules 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(how to explain the data)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＋ </a:t>
            </a:r>
            <a:r>
              <a:rPr lang="en-US" altLang="ja-JP" sz="2400" dirty="0" smtClean="0"/>
              <a:t>pattern mining</a:t>
            </a:r>
            <a:r>
              <a:rPr lang="ja-JP" altLang="en-US" sz="2400" dirty="0" smtClean="0"/>
              <a:t>　　 </a:t>
            </a:r>
            <a:r>
              <a:rPr lang="en-US" altLang="ja-JP" sz="2400" dirty="0" smtClean="0"/>
              <a:t>(local features are important)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＋ </a:t>
            </a:r>
            <a:r>
              <a:rPr lang="en-US" altLang="ja-JP" sz="2400" dirty="0" smtClean="0"/>
              <a:t>substructure mining      (made from what kind of structures?) 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Enumeration is efficient for these tasks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050"/>
            <a:ext cx="9144000" cy="2163763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３．２　</a:t>
            </a:r>
            <a:r>
              <a:rPr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Closed Itemset Enumeration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Disadvantage of Frequent Itemset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475" y="1196975"/>
            <a:ext cx="8991600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To find interesting(deep) frequent itemsets, we need to set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σ </a:t>
            </a:r>
            <a:r>
              <a:rPr lang="en-US" altLang="ja-JP" sz="2400" dirty="0" smtClean="0"/>
              <a:t>small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dirty="0" smtClean="0"/>
              <a:t>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ja-JP" sz="2400" dirty="0" smtClean="0"/>
              <a:t>numerous solutions will appear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Without loss of information, we want to shift the problem (model)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１． </a:t>
            </a: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maximal frequent itemsets</a:t>
            </a:r>
          </a:p>
          <a:p>
            <a:pPr algn="l" eaLnBrk="1" hangingPunct="1">
              <a:defRPr/>
            </a:pPr>
            <a:r>
              <a:rPr lang="ja-JP" altLang="en-US" sz="2400" dirty="0" smtClean="0"/>
              <a:t>   </a:t>
            </a:r>
            <a:r>
              <a:rPr lang="en-US" altLang="ja-JP" sz="2400" dirty="0" smtClean="0"/>
              <a:t>included in no other frequent itemsets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２． </a:t>
            </a: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closed itemsets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  maximal among those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  having same occurrence set</a:t>
            </a:r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11800" y="3379788"/>
            <a:ext cx="3402013" cy="3384550"/>
            <a:chOff x="3472" y="2129"/>
            <a:chExt cx="2143" cy="2132"/>
          </a:xfrm>
        </p:grpSpPr>
        <p:sp>
          <p:nvSpPr>
            <p:cNvPr id="72725" name="Freeform 5"/>
            <p:cNvSpPr>
              <a:spLocks/>
            </p:cNvSpPr>
            <p:nvPr/>
          </p:nvSpPr>
          <p:spPr bwMode="auto">
            <a:xfrm>
              <a:off x="3817" y="3161"/>
              <a:ext cx="1504" cy="930"/>
            </a:xfrm>
            <a:custGeom>
              <a:avLst/>
              <a:gdLst>
                <a:gd name="T0" fmla="*/ 0 w 1504"/>
                <a:gd name="T1" fmla="*/ 315 h 930"/>
                <a:gd name="T2" fmla="*/ 338 w 1504"/>
                <a:gd name="T3" fmla="*/ 44 h 930"/>
                <a:gd name="T4" fmla="*/ 573 w 1504"/>
                <a:gd name="T5" fmla="*/ 224 h 930"/>
                <a:gd name="T6" fmla="*/ 807 w 1504"/>
                <a:gd name="T7" fmla="*/ 0 h 930"/>
                <a:gd name="T8" fmla="*/ 1070 w 1504"/>
                <a:gd name="T9" fmla="*/ 312 h 930"/>
                <a:gd name="T10" fmla="*/ 1304 w 1504"/>
                <a:gd name="T11" fmla="*/ 30 h 930"/>
                <a:gd name="T12" fmla="*/ 1504 w 1504"/>
                <a:gd name="T13" fmla="*/ 275 h 930"/>
                <a:gd name="T14" fmla="*/ 732 w 1504"/>
                <a:gd name="T15" fmla="*/ 930 h 930"/>
                <a:gd name="T16" fmla="*/ 723 w 1504"/>
                <a:gd name="T17" fmla="*/ 930 h 930"/>
                <a:gd name="T18" fmla="*/ 0 w 1504"/>
                <a:gd name="T19" fmla="*/ 315 h 9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4"/>
                <a:gd name="T31" fmla="*/ 0 h 930"/>
                <a:gd name="T32" fmla="*/ 1504 w 1504"/>
                <a:gd name="T33" fmla="*/ 930 h 9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4" h="930">
                  <a:moveTo>
                    <a:pt x="0" y="315"/>
                  </a:moveTo>
                  <a:lnTo>
                    <a:pt x="338" y="44"/>
                  </a:lnTo>
                  <a:lnTo>
                    <a:pt x="573" y="224"/>
                  </a:lnTo>
                  <a:lnTo>
                    <a:pt x="807" y="0"/>
                  </a:lnTo>
                  <a:lnTo>
                    <a:pt x="1070" y="312"/>
                  </a:lnTo>
                  <a:lnTo>
                    <a:pt x="1304" y="30"/>
                  </a:lnTo>
                  <a:lnTo>
                    <a:pt x="1504" y="275"/>
                  </a:lnTo>
                  <a:lnTo>
                    <a:pt x="732" y="930"/>
                  </a:lnTo>
                  <a:lnTo>
                    <a:pt x="723" y="93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FFCC99"/>
            </a:solidFill>
            <a:ln w="317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72726" name="AutoShape 6"/>
            <p:cNvSpPr>
              <a:spLocks noChangeArrowheads="1"/>
            </p:cNvSpPr>
            <p:nvPr/>
          </p:nvSpPr>
          <p:spPr bwMode="auto">
            <a:xfrm>
              <a:off x="3472" y="2295"/>
              <a:ext cx="2143" cy="1832"/>
            </a:xfrm>
            <a:prstGeom prst="diamond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2727" name="Text Box 7"/>
            <p:cNvSpPr txBox="1">
              <a:spLocks noChangeArrowheads="1"/>
            </p:cNvSpPr>
            <p:nvPr/>
          </p:nvSpPr>
          <p:spPr bwMode="auto">
            <a:xfrm>
              <a:off x="4740" y="2129"/>
              <a:ext cx="689" cy="2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/>
                <a:t>111…1</a:t>
              </a:r>
            </a:p>
          </p:txBody>
        </p:sp>
        <p:sp>
          <p:nvSpPr>
            <p:cNvPr id="72728" name="Text Box 8"/>
            <p:cNvSpPr txBox="1">
              <a:spLocks noChangeArrowheads="1"/>
            </p:cNvSpPr>
            <p:nvPr/>
          </p:nvSpPr>
          <p:spPr bwMode="auto">
            <a:xfrm>
              <a:off x="4740" y="3974"/>
              <a:ext cx="689" cy="2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/>
                <a:t>000…0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484938" y="4941888"/>
            <a:ext cx="1758950" cy="287337"/>
            <a:chOff x="4085" y="3113"/>
            <a:chExt cx="1108" cy="181"/>
          </a:xfrm>
        </p:grpSpPr>
        <p:sp>
          <p:nvSpPr>
            <p:cNvPr id="481290" name="Oval 10"/>
            <p:cNvSpPr>
              <a:spLocks noChangeArrowheads="1"/>
            </p:cNvSpPr>
            <p:nvPr/>
          </p:nvSpPr>
          <p:spPr bwMode="auto">
            <a:xfrm>
              <a:off x="4085" y="3133"/>
              <a:ext cx="136" cy="135"/>
            </a:xfrm>
            <a:prstGeom prst="ellipse">
              <a:avLst/>
            </a:prstGeom>
            <a:solidFill>
              <a:srgbClr val="FFCC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1291" name="Oval 11"/>
            <p:cNvSpPr>
              <a:spLocks noChangeArrowheads="1"/>
            </p:cNvSpPr>
            <p:nvPr/>
          </p:nvSpPr>
          <p:spPr bwMode="auto">
            <a:xfrm>
              <a:off x="4558" y="3113"/>
              <a:ext cx="137" cy="135"/>
            </a:xfrm>
            <a:prstGeom prst="ellipse">
              <a:avLst/>
            </a:prstGeom>
            <a:solidFill>
              <a:srgbClr val="FFCC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1292" name="Oval 12"/>
            <p:cNvSpPr>
              <a:spLocks noChangeArrowheads="1"/>
            </p:cNvSpPr>
            <p:nvPr/>
          </p:nvSpPr>
          <p:spPr bwMode="auto">
            <a:xfrm>
              <a:off x="5057" y="3158"/>
              <a:ext cx="136" cy="136"/>
            </a:xfrm>
            <a:prstGeom prst="ellipse">
              <a:avLst/>
            </a:prstGeom>
            <a:solidFill>
              <a:srgbClr val="FFCC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72225" y="5373688"/>
            <a:ext cx="1655763" cy="863600"/>
            <a:chOff x="4014" y="3385"/>
            <a:chExt cx="1043" cy="544"/>
          </a:xfrm>
        </p:grpSpPr>
        <p:sp>
          <p:nvSpPr>
            <p:cNvPr id="481294" name="Line 14"/>
            <p:cNvSpPr>
              <a:spLocks noChangeShapeType="1"/>
            </p:cNvSpPr>
            <p:nvPr/>
          </p:nvSpPr>
          <p:spPr bwMode="auto">
            <a:xfrm flipH="1">
              <a:off x="4014" y="3385"/>
              <a:ext cx="363" cy="3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1295" name="Line 15"/>
            <p:cNvSpPr>
              <a:spLocks noChangeShapeType="1"/>
            </p:cNvSpPr>
            <p:nvPr/>
          </p:nvSpPr>
          <p:spPr bwMode="auto">
            <a:xfrm flipH="1">
              <a:off x="4332" y="3475"/>
              <a:ext cx="544" cy="4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1296" name="Line 16"/>
            <p:cNvSpPr>
              <a:spLocks noChangeShapeType="1"/>
            </p:cNvSpPr>
            <p:nvPr/>
          </p:nvSpPr>
          <p:spPr bwMode="auto">
            <a:xfrm>
              <a:off x="4377" y="3385"/>
              <a:ext cx="499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1297" name="Line 17"/>
            <p:cNvSpPr>
              <a:spLocks noChangeShapeType="1"/>
            </p:cNvSpPr>
            <p:nvPr/>
          </p:nvSpPr>
          <p:spPr bwMode="auto">
            <a:xfrm>
              <a:off x="4886" y="3476"/>
              <a:ext cx="171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484938" y="4941888"/>
            <a:ext cx="1758950" cy="935037"/>
            <a:chOff x="4085" y="3113"/>
            <a:chExt cx="1108" cy="589"/>
          </a:xfrm>
        </p:grpSpPr>
        <p:sp>
          <p:nvSpPr>
            <p:cNvPr id="481299" name="Oval 19"/>
            <p:cNvSpPr>
              <a:spLocks noChangeArrowheads="1"/>
            </p:cNvSpPr>
            <p:nvPr/>
          </p:nvSpPr>
          <p:spPr bwMode="auto">
            <a:xfrm>
              <a:off x="4085" y="3133"/>
              <a:ext cx="136" cy="135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9933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1300" name="Oval 20"/>
            <p:cNvSpPr>
              <a:spLocks noChangeArrowheads="1"/>
            </p:cNvSpPr>
            <p:nvPr/>
          </p:nvSpPr>
          <p:spPr bwMode="auto">
            <a:xfrm>
              <a:off x="4558" y="3113"/>
              <a:ext cx="137" cy="135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9933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1301" name="Oval 21"/>
            <p:cNvSpPr>
              <a:spLocks noChangeArrowheads="1"/>
            </p:cNvSpPr>
            <p:nvPr/>
          </p:nvSpPr>
          <p:spPr bwMode="auto">
            <a:xfrm>
              <a:off x="5057" y="3158"/>
              <a:ext cx="136" cy="136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9933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1302" name="Oval 22"/>
            <p:cNvSpPr>
              <a:spLocks noChangeArrowheads="1"/>
            </p:cNvSpPr>
            <p:nvPr/>
          </p:nvSpPr>
          <p:spPr bwMode="auto">
            <a:xfrm>
              <a:off x="4830" y="3400"/>
              <a:ext cx="136" cy="136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9933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1303" name="Oval 23"/>
            <p:cNvSpPr>
              <a:spLocks noChangeArrowheads="1"/>
            </p:cNvSpPr>
            <p:nvPr/>
          </p:nvSpPr>
          <p:spPr bwMode="auto">
            <a:xfrm>
              <a:off x="4604" y="3566"/>
              <a:ext cx="136" cy="136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9933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1304" name="Oval 24"/>
            <p:cNvSpPr>
              <a:spLocks noChangeArrowheads="1"/>
            </p:cNvSpPr>
            <p:nvPr/>
          </p:nvSpPr>
          <p:spPr bwMode="auto">
            <a:xfrm>
              <a:off x="4296" y="3334"/>
              <a:ext cx="136" cy="136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993300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24300" y="2565400"/>
            <a:ext cx="3024188" cy="1871663"/>
            <a:chOff x="2472" y="1616"/>
            <a:chExt cx="1905" cy="1179"/>
          </a:xfrm>
        </p:grpSpPr>
        <p:sp>
          <p:nvSpPr>
            <p:cNvPr id="482307" name="Rectangle 3"/>
            <p:cNvSpPr>
              <a:spLocks noChangeArrowheads="1"/>
            </p:cNvSpPr>
            <p:nvPr/>
          </p:nvSpPr>
          <p:spPr bwMode="auto">
            <a:xfrm>
              <a:off x="2472" y="2523"/>
              <a:ext cx="816" cy="272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19050" algn="ctr">
              <a:solidFill>
                <a:srgbClr val="9933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2308" name="Rectangle 4"/>
            <p:cNvSpPr>
              <a:spLocks noChangeArrowheads="1"/>
            </p:cNvSpPr>
            <p:nvPr/>
          </p:nvSpPr>
          <p:spPr bwMode="auto">
            <a:xfrm>
              <a:off x="3424" y="2523"/>
              <a:ext cx="771" cy="272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19050" algn="ctr">
              <a:solidFill>
                <a:srgbClr val="9933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2309" name="Rectangle 5"/>
            <p:cNvSpPr>
              <a:spLocks noChangeArrowheads="1"/>
            </p:cNvSpPr>
            <p:nvPr/>
          </p:nvSpPr>
          <p:spPr bwMode="auto">
            <a:xfrm>
              <a:off x="3016" y="1616"/>
              <a:ext cx="499" cy="272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19050" algn="ctr">
              <a:solidFill>
                <a:srgbClr val="9933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2310" name="Rectangle 6"/>
            <p:cNvSpPr>
              <a:spLocks noChangeArrowheads="1"/>
            </p:cNvSpPr>
            <p:nvPr/>
          </p:nvSpPr>
          <p:spPr bwMode="auto">
            <a:xfrm>
              <a:off x="3742" y="2206"/>
              <a:ext cx="635" cy="272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19050" algn="ctr">
              <a:solidFill>
                <a:srgbClr val="9933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40200" y="3502025"/>
            <a:ext cx="2663825" cy="935038"/>
            <a:chOff x="2608" y="2206"/>
            <a:chExt cx="1678" cy="589"/>
          </a:xfrm>
        </p:grpSpPr>
        <p:sp>
          <p:nvSpPr>
            <p:cNvPr id="482312" name="Rectangle 8"/>
            <p:cNvSpPr>
              <a:spLocks noChangeArrowheads="1"/>
            </p:cNvSpPr>
            <p:nvPr/>
          </p:nvSpPr>
          <p:spPr bwMode="auto">
            <a:xfrm>
              <a:off x="2608" y="2523"/>
              <a:ext cx="590" cy="272"/>
            </a:xfrm>
            <a:prstGeom prst="rect">
              <a:avLst/>
            </a:prstGeom>
            <a:solidFill>
              <a:srgbClr val="FFCC00">
                <a:alpha val="80000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2313" name="Rectangle 9"/>
            <p:cNvSpPr>
              <a:spLocks noChangeArrowheads="1"/>
            </p:cNvSpPr>
            <p:nvPr/>
          </p:nvSpPr>
          <p:spPr bwMode="auto">
            <a:xfrm>
              <a:off x="3515" y="2523"/>
              <a:ext cx="590" cy="272"/>
            </a:xfrm>
            <a:prstGeom prst="rect">
              <a:avLst/>
            </a:prstGeom>
            <a:solidFill>
              <a:srgbClr val="FFCC00">
                <a:alpha val="80000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2314" name="Rectangle 10"/>
            <p:cNvSpPr>
              <a:spLocks noChangeArrowheads="1"/>
            </p:cNvSpPr>
            <p:nvPr/>
          </p:nvSpPr>
          <p:spPr bwMode="auto">
            <a:xfrm>
              <a:off x="3832" y="2206"/>
              <a:ext cx="454" cy="272"/>
            </a:xfrm>
            <a:prstGeom prst="rect">
              <a:avLst/>
            </a:prstGeom>
            <a:solidFill>
              <a:srgbClr val="FFCC00">
                <a:alpha val="80000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823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Ex) maximal frequent / closed itemsets</a:t>
            </a:r>
          </a:p>
        </p:txBody>
      </p:sp>
      <p:sp>
        <p:nvSpPr>
          <p:cNvPr id="4823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5538"/>
            <a:ext cx="7992566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Classify frequent itemsets by their occurrence sets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  <p:sp>
        <p:nvSpPr>
          <p:cNvPr id="482317" name="Text Box 13"/>
          <p:cNvSpPr txBox="1">
            <a:spLocks noChangeArrowheads="1"/>
          </p:cNvSpPr>
          <p:nvPr/>
        </p:nvSpPr>
        <p:spPr bwMode="auto">
          <a:xfrm>
            <a:off x="1830388" y="2133600"/>
            <a:ext cx="14763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1,2,5,6,7,9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2,3,4,5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1,2,7,8,9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82318" name="Text Box 14"/>
          <p:cNvSpPr txBox="1">
            <a:spLocks noChangeArrowheads="1"/>
          </p:cNvSpPr>
          <p:nvPr/>
        </p:nvSpPr>
        <p:spPr bwMode="auto">
          <a:xfrm>
            <a:off x="1116013" y="2873375"/>
            <a:ext cx="7842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4079875" y="1973263"/>
            <a:ext cx="3516313" cy="249517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en-US" altLang="ja-JP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ja-JP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ncluded in at least 3</a:t>
            </a:r>
            <a:endParaRPr lang="ja-JP" altLang="en-US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130000"/>
              </a:lnSpc>
              <a:defRPr/>
            </a:pPr>
            <a:r>
              <a:rPr lang="ja-JP" alt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{1} </a:t>
            </a:r>
            <a:r>
              <a:rPr lang="ja-JP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ja-JP" alt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{2}</a:t>
            </a:r>
            <a:r>
              <a:rPr lang="ja-JP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{7}     {9}</a:t>
            </a:r>
          </a:p>
          <a:p>
            <a:pPr algn="l">
              <a:lnSpc>
                <a:spcPct val="130000"/>
              </a:lnSpc>
              <a:defRPr/>
            </a:pPr>
            <a:r>
              <a:rPr lang="ja-JP" alt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{1,7}</a:t>
            </a:r>
            <a:r>
              <a:rPr lang="ja-JP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ja-JP" alt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{1,9}</a:t>
            </a:r>
          </a:p>
          <a:p>
            <a:pPr algn="l">
              <a:lnSpc>
                <a:spcPct val="130000"/>
              </a:lnSpc>
              <a:defRPr/>
            </a:pPr>
            <a:r>
              <a:rPr lang="ja-JP" altLang="en-US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{2,7}</a:t>
            </a:r>
            <a:r>
              <a:rPr lang="ja-JP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ja-JP" altLang="en-US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{2,9}</a:t>
            </a:r>
            <a:r>
              <a:rPr lang="ja-JP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{7,9}</a:t>
            </a:r>
          </a:p>
          <a:p>
            <a:pPr algn="l">
              <a:lnSpc>
                <a:spcPct val="130000"/>
              </a:lnSpc>
              <a:defRPr/>
            </a:pPr>
            <a:r>
              <a:rPr lang="ja-JP" alt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{1,7,9}       </a:t>
            </a:r>
            <a:r>
              <a:rPr lang="ja-JP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{2,7,9}</a:t>
            </a:r>
          </a:p>
        </p:txBody>
      </p:sp>
      <p:sp>
        <p:nvSpPr>
          <p:cNvPr id="482320" name="Rectangle 16"/>
          <p:cNvSpPr>
            <a:spLocks noChangeArrowheads="1"/>
          </p:cNvSpPr>
          <p:nvPr/>
        </p:nvSpPr>
        <p:spPr bwMode="auto">
          <a:xfrm>
            <a:off x="611560" y="4868863"/>
            <a:ext cx="252057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ja-JP" dirty="0">
                <a:solidFill>
                  <a:schemeClr val="tx1"/>
                </a:solidFill>
              </a:rPr>
              <a:t>f</a:t>
            </a:r>
            <a:r>
              <a:rPr lang="en-US" altLang="ja-JP" dirty="0" smtClean="0">
                <a:solidFill>
                  <a:schemeClr val="tx1"/>
                </a:solidFill>
              </a:rPr>
              <a:t>requent closed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82321" name="Rectangle 17"/>
          <p:cNvSpPr>
            <a:spLocks noChangeArrowheads="1"/>
          </p:cNvSpPr>
          <p:nvPr/>
        </p:nvSpPr>
        <p:spPr bwMode="auto">
          <a:xfrm>
            <a:off x="611560" y="5662613"/>
            <a:ext cx="252057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ja-JP" dirty="0">
                <a:solidFill>
                  <a:schemeClr val="tx1"/>
                </a:solidFill>
              </a:rPr>
              <a:t>m</a:t>
            </a:r>
            <a:r>
              <a:rPr lang="en-US" altLang="ja-JP" dirty="0" smtClean="0">
                <a:solidFill>
                  <a:schemeClr val="tx1"/>
                </a:solidFill>
              </a:rPr>
              <a:t>aximal frequent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82322" name="Rectangle 18"/>
          <p:cNvSpPr>
            <a:spLocks noChangeArrowheads="1"/>
          </p:cNvSpPr>
          <p:nvPr/>
        </p:nvSpPr>
        <p:spPr bwMode="auto">
          <a:xfrm>
            <a:off x="3203575" y="5734050"/>
            <a:ext cx="1152525" cy="431800"/>
          </a:xfrm>
          <a:prstGeom prst="rect">
            <a:avLst/>
          </a:prstGeom>
          <a:solidFill>
            <a:srgbClr val="FFCC00">
              <a:alpha val="80000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82323" name="Rectangle 19"/>
          <p:cNvSpPr>
            <a:spLocks noChangeArrowheads="1"/>
          </p:cNvSpPr>
          <p:nvPr/>
        </p:nvSpPr>
        <p:spPr bwMode="auto">
          <a:xfrm>
            <a:off x="3203575" y="4941888"/>
            <a:ext cx="1152525" cy="431800"/>
          </a:xfrm>
          <a:prstGeom prst="rect">
            <a:avLst/>
          </a:prstGeom>
          <a:solidFill>
            <a:srgbClr val="FFFF00">
              <a:alpha val="89999"/>
            </a:srgbClr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82324" name="Rectangle 20"/>
          <p:cNvSpPr>
            <a:spLocks noChangeArrowheads="1"/>
          </p:cNvSpPr>
          <p:nvPr/>
        </p:nvSpPr>
        <p:spPr bwMode="auto">
          <a:xfrm>
            <a:off x="4752850" y="5589588"/>
            <a:ext cx="4211638" cy="1008062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dirty="0" smtClean="0">
                <a:solidFill>
                  <a:schemeClr val="tx1"/>
                </a:solidFill>
              </a:rPr>
              <a:t>closed itemset is the intersection of its occurrences 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7" grpId="0"/>
      <p:bldP spid="482318" grpId="0"/>
      <p:bldP spid="482319" grpId="0"/>
      <p:bldP spid="482320" grpId="0"/>
      <p:bldP spid="482321" grpId="0"/>
      <p:bldP spid="482322" grpId="0" animBg="1"/>
      <p:bldP spid="482323" grpId="0" animBg="1"/>
      <p:bldP spid="4823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Advantage and Disadvantage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268413"/>
            <a:ext cx="7921625" cy="1800225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l" eaLnBrk="1" hangingPunct="1"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existence of output polynomial time algorithm is open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fast computation is available by pruning like maximal cliques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few solutions but sensitive against the change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σ</a:t>
            </a:r>
            <a:endParaRPr lang="ja-JP" altLang="en-US" sz="2400" dirty="0" smtClean="0"/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323528" y="6113463"/>
            <a:ext cx="8352928" cy="463846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/>
              <a:t>B</a:t>
            </a:r>
            <a:r>
              <a:rPr lang="en-US" altLang="ja-JP" dirty="0" smtClean="0"/>
              <a:t>oth can be enumerated O(1) time on average, 10k-100k / sec.</a:t>
            </a:r>
            <a:endParaRPr lang="ja-JP" altLang="en-US" dirty="0"/>
          </a:p>
        </p:txBody>
      </p:sp>
      <p:sp>
        <p:nvSpPr>
          <p:cNvPr id="483333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1584424" cy="47625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dirty="0" smtClean="0"/>
              <a:t>maximal</a:t>
            </a:r>
            <a:endParaRPr lang="ja-JP" altLang="en-US" dirty="0"/>
          </a:p>
        </p:txBody>
      </p:sp>
      <p:sp>
        <p:nvSpPr>
          <p:cNvPr id="483334" name="Text Box 6"/>
          <p:cNvSpPr txBox="1">
            <a:spLocks noChangeArrowheads="1"/>
          </p:cNvSpPr>
          <p:nvPr/>
        </p:nvSpPr>
        <p:spPr bwMode="auto">
          <a:xfrm>
            <a:off x="250825" y="3575050"/>
            <a:ext cx="7921625" cy="194117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polynomial time </a:t>
            </a:r>
            <a:r>
              <a:rPr lang="en-US" altLang="ja-JP" b="0" dirty="0" err="1" smtClean="0">
                <a:solidFill>
                  <a:schemeClr val="tx1"/>
                </a:solidFill>
              </a:rPr>
              <a:t>enumeratable</a:t>
            </a:r>
            <a:r>
              <a:rPr lang="en-US" altLang="ja-JP" b="0" dirty="0" smtClean="0">
                <a:solidFill>
                  <a:schemeClr val="tx1"/>
                </a:solidFill>
              </a:rPr>
              <a:t> by reverse search</a:t>
            </a:r>
          </a:p>
          <a:p>
            <a:pPr algn="l">
              <a:defRPr/>
            </a:pP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discrete algorithms and bottom-wideness fasten computation</a:t>
            </a:r>
          </a:p>
          <a:p>
            <a:pPr algn="l">
              <a:defRPr/>
            </a:pP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b="0" dirty="0" smtClean="0">
                <a:solidFill>
                  <a:schemeClr val="tx1"/>
                </a:solidFill>
              </a:rPr>
              <a:t>no loss </a:t>
            </a:r>
            <a:r>
              <a:rPr lang="en-US" altLang="ja-JP" b="0" dirty="0" err="1" smtClean="0">
                <a:solidFill>
                  <a:schemeClr val="tx1"/>
                </a:solidFill>
              </a:rPr>
              <a:t>w.r.t</a:t>
            </a:r>
            <a:r>
              <a:rPr lang="en-US" altLang="ja-JP" b="0" dirty="0" smtClean="0">
                <a:solidFill>
                  <a:schemeClr val="tx1"/>
                </a:solidFill>
              </a:rPr>
              <a:t> occurrence sets</a:t>
            </a:r>
          </a:p>
          <a:p>
            <a:pPr algn="l">
              <a:defRPr/>
            </a:pP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b="0" dirty="0" smtClean="0">
                <a:solidFill>
                  <a:schemeClr val="tx1"/>
                </a:solidFill>
              </a:rPr>
              <a:t>no advantage for noisy data (no decrease of solution)</a:t>
            </a:r>
          </a:p>
        </p:txBody>
      </p:sp>
      <p:sp>
        <p:nvSpPr>
          <p:cNvPr id="483335" name="Text Box 7"/>
          <p:cNvSpPr txBox="1">
            <a:spLocks noChangeArrowheads="1"/>
          </p:cNvSpPr>
          <p:nvPr/>
        </p:nvSpPr>
        <p:spPr bwMode="auto">
          <a:xfrm>
            <a:off x="395289" y="3313113"/>
            <a:ext cx="1584424" cy="476250"/>
          </a:xfrm>
          <a:prstGeom prst="rect">
            <a:avLst/>
          </a:prstGeom>
          <a:solidFill>
            <a:srgbClr val="CCFFCC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closed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 animBg="1"/>
      <p:bldP spid="483333" grpId="0" animBg="1"/>
      <p:bldP spid="483334" grpId="0" build="allAtOnce" animBg="1"/>
      <p:bldP spid="48333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Bipartite Graph Representation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5538"/>
            <a:ext cx="8280400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Items and transactions are vertices, and the inclusion relations are the edges</a:t>
            </a:r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038225" y="1844675"/>
            <a:ext cx="18573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0">
                <a:solidFill>
                  <a:srgbClr val="006600"/>
                </a:solidFill>
              </a:rPr>
              <a:t>A:</a:t>
            </a:r>
            <a:r>
              <a:rPr lang="en-US" altLang="ja-JP" b="0">
                <a:solidFill>
                  <a:schemeClr val="accent2"/>
                </a:solidFill>
              </a:rPr>
              <a:t> 1,2,5,6,7,9</a:t>
            </a:r>
          </a:p>
          <a:p>
            <a:pPr algn="l"/>
            <a:r>
              <a:rPr lang="en-US" altLang="ja-JP" b="0">
                <a:solidFill>
                  <a:srgbClr val="006600"/>
                </a:solidFill>
              </a:rPr>
              <a:t>B:</a:t>
            </a:r>
            <a:r>
              <a:rPr lang="ja-JP" altLang="en-US" b="0">
                <a:solidFill>
                  <a:schemeClr val="accent2"/>
                </a:solidFill>
              </a:rPr>
              <a:t> 2,3,4,5</a:t>
            </a:r>
          </a:p>
          <a:p>
            <a:pPr algn="l"/>
            <a:r>
              <a:rPr lang="en-US" altLang="ja-JP" b="0">
                <a:solidFill>
                  <a:srgbClr val="006600"/>
                </a:solidFill>
              </a:rPr>
              <a:t>C:</a:t>
            </a:r>
            <a:r>
              <a:rPr lang="ja-JP" altLang="en-US" b="0">
                <a:solidFill>
                  <a:schemeClr val="accent2"/>
                </a:solidFill>
              </a:rPr>
              <a:t> 1,2,7,8,9</a:t>
            </a:r>
          </a:p>
          <a:p>
            <a:pPr algn="l"/>
            <a:r>
              <a:rPr lang="en-US" altLang="ja-JP" b="0">
                <a:solidFill>
                  <a:srgbClr val="006600"/>
                </a:solidFill>
              </a:rPr>
              <a:t>D:</a:t>
            </a:r>
            <a:r>
              <a:rPr lang="ja-JP" altLang="en-US" b="0">
                <a:solidFill>
                  <a:schemeClr val="accent2"/>
                </a:solidFill>
              </a:rPr>
              <a:t> 1,7,9</a:t>
            </a:r>
          </a:p>
          <a:p>
            <a:pPr algn="l"/>
            <a:r>
              <a:rPr lang="en-US" altLang="ja-JP" b="0">
                <a:solidFill>
                  <a:srgbClr val="006600"/>
                </a:solidFill>
              </a:rPr>
              <a:t>E:</a:t>
            </a:r>
            <a:r>
              <a:rPr lang="ja-JP" altLang="en-US" b="0">
                <a:solidFill>
                  <a:schemeClr val="accent2"/>
                </a:solidFill>
              </a:rPr>
              <a:t> 2,7,9</a:t>
            </a:r>
          </a:p>
          <a:p>
            <a:pPr algn="l"/>
            <a:r>
              <a:rPr lang="en-US" altLang="ja-JP" b="0">
                <a:solidFill>
                  <a:srgbClr val="006600"/>
                </a:solidFill>
              </a:rPr>
              <a:t>F:</a:t>
            </a:r>
            <a:r>
              <a:rPr lang="ja-JP" altLang="en-US" b="0">
                <a:solidFill>
                  <a:schemeClr val="accent2"/>
                </a:solidFill>
              </a:rPr>
              <a:t> 2</a:t>
            </a:r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323850" y="2584450"/>
            <a:ext cx="7826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2916238" y="2636838"/>
            <a:ext cx="863600" cy="576262"/>
          </a:xfrm>
          <a:prstGeom prst="rightArrow">
            <a:avLst>
              <a:gd name="adj1" fmla="val 50000"/>
              <a:gd name="adj2" fmla="val 37466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672775" name="Text Box 7"/>
          <p:cNvSpPr txBox="1">
            <a:spLocks noChangeArrowheads="1"/>
          </p:cNvSpPr>
          <p:nvPr/>
        </p:nvSpPr>
        <p:spPr bwMode="auto">
          <a:xfrm>
            <a:off x="4284663" y="1885950"/>
            <a:ext cx="4175125" cy="1552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b="0">
                <a:solidFill>
                  <a:schemeClr val="accent2"/>
                </a:solidFill>
              </a:rPr>
              <a:t>1   2   3   4   5   6   7   8   9</a:t>
            </a:r>
          </a:p>
          <a:p>
            <a:pPr>
              <a:defRPr/>
            </a:pPr>
            <a:endParaRPr lang="en-US" altLang="ja-JP" b="0">
              <a:solidFill>
                <a:srgbClr val="006600"/>
              </a:solidFill>
            </a:endParaRPr>
          </a:p>
          <a:p>
            <a:pPr>
              <a:defRPr/>
            </a:pPr>
            <a:endParaRPr lang="en-US" altLang="ja-JP" b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altLang="ja-JP" b="0">
                <a:solidFill>
                  <a:srgbClr val="006600"/>
                </a:solidFill>
              </a:rPr>
              <a:t>A     B     C     D     E     F</a:t>
            </a:r>
            <a:endParaRPr lang="en-US" altLang="ja-JP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4859338" y="2276475"/>
            <a:ext cx="73025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>
            <a:off x="4932363" y="2276475"/>
            <a:ext cx="287337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H="1">
            <a:off x="4932363" y="2276475"/>
            <a:ext cx="1439862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>
            <a:off x="4932363" y="2276475"/>
            <a:ext cx="1800225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4932363" y="2276475"/>
            <a:ext cx="2160587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4932363" y="2276475"/>
            <a:ext cx="2952750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5219700" y="2276475"/>
            <a:ext cx="288925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 flipH="1">
            <a:off x="5508625" y="2276475"/>
            <a:ext cx="71438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H="1">
            <a:off x="5508625" y="2276475"/>
            <a:ext cx="503238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 flipH="1">
            <a:off x="5508625" y="2276475"/>
            <a:ext cx="863600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4859338" y="2276475"/>
            <a:ext cx="1225550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5219700" y="2276475"/>
            <a:ext cx="865188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 flipH="1">
            <a:off x="6084888" y="2276475"/>
            <a:ext cx="1008062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 flipH="1">
            <a:off x="6084888" y="2276475"/>
            <a:ext cx="1439862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flipH="1">
            <a:off x="6084888" y="2276475"/>
            <a:ext cx="1800225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H="1">
            <a:off x="6732588" y="2276475"/>
            <a:ext cx="1152525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flipH="1">
            <a:off x="6732588" y="2276475"/>
            <a:ext cx="360362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4859338" y="2276475"/>
            <a:ext cx="1873250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>
            <a:off x="5219700" y="2276475"/>
            <a:ext cx="2089150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>
            <a:off x="7092950" y="2276475"/>
            <a:ext cx="215900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 flipH="1">
            <a:off x="7308850" y="2276475"/>
            <a:ext cx="576263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>
            <a:off x="5219700" y="2276475"/>
            <a:ext cx="2592388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72798" name="Rectangle 30"/>
          <p:cNvSpPr>
            <a:spLocks noChangeArrowheads="1"/>
          </p:cNvSpPr>
          <p:nvPr/>
        </p:nvSpPr>
        <p:spPr bwMode="auto">
          <a:xfrm>
            <a:off x="322263" y="4294188"/>
            <a:ext cx="857021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b="0" dirty="0" smtClean="0">
                <a:solidFill>
                  <a:schemeClr val="tx1"/>
                </a:solidFill>
              </a:rPr>
              <a:t>itemset and transactions including it</a:t>
            </a:r>
          </a:p>
          <a:p>
            <a:pPr algn="l"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</a:t>
            </a:r>
            <a:r>
              <a:rPr lang="en-US" altLang="ja-JP" b="0" dirty="0" smtClean="0">
                <a:solidFill>
                  <a:schemeClr val="tx1"/>
                </a:solidFill>
              </a:rPr>
              <a:t>bipartite clique of the graph</a:t>
            </a:r>
          </a:p>
          <a:p>
            <a:pPr algn="l">
              <a:spcBef>
                <a:spcPct val="20000"/>
              </a:spcBef>
              <a:defRPr/>
            </a:pP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b="0" dirty="0" smtClean="0">
                <a:solidFill>
                  <a:schemeClr val="tx1"/>
                </a:solidFill>
              </a:rPr>
              <a:t>itemset and its occurrence set</a:t>
            </a:r>
          </a:p>
          <a:p>
            <a:pPr algn="l"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</a:t>
            </a:r>
            <a:r>
              <a:rPr lang="en-US" altLang="ja-JP" b="0" dirty="0" smtClean="0">
                <a:solidFill>
                  <a:schemeClr val="tx1"/>
                </a:solidFill>
              </a:rPr>
              <a:t>bipartite clique maximal on the transaction side</a:t>
            </a:r>
          </a:p>
          <a:p>
            <a:pPr algn="l">
              <a:spcBef>
                <a:spcPct val="20000"/>
              </a:spcBef>
              <a:defRPr/>
            </a:pP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b="0" dirty="0" smtClean="0">
                <a:solidFill>
                  <a:schemeClr val="tx1"/>
                </a:solidFill>
              </a:rPr>
              <a:t>closed itemset and its occurrence set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</a:t>
            </a:r>
            <a:r>
              <a:rPr lang="en-US" altLang="ja-JP" b="0" dirty="0" smtClean="0">
                <a:solidFill>
                  <a:schemeClr val="tx1"/>
                </a:solidFill>
              </a:rPr>
              <a:t>maximal bipartite clique</a:t>
            </a:r>
            <a:endParaRPr lang="ja-JP" altLang="en-US" b="0" dirty="0">
              <a:solidFill>
                <a:schemeClr val="tx1"/>
              </a:solidFill>
            </a:endParaRPr>
          </a:p>
          <a:p>
            <a:pPr algn="l">
              <a:spcBef>
                <a:spcPct val="20000"/>
              </a:spcBef>
              <a:defRPr/>
            </a:pPr>
            <a:endParaRPr lang="ja-JP" alt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From Adjacency Matrix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25538"/>
            <a:ext cx="8280400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See the adjacency matrix of the bipartite graph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38225" y="1844675"/>
            <a:ext cx="18573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b="0">
                <a:solidFill>
                  <a:srgbClr val="006600"/>
                </a:solidFill>
              </a:rPr>
              <a:t>A:</a:t>
            </a:r>
            <a:r>
              <a:rPr lang="en-US" altLang="ja-JP" b="0">
                <a:solidFill>
                  <a:schemeClr val="accent2"/>
                </a:solidFill>
              </a:rPr>
              <a:t> 1,2,5,6,7,9</a:t>
            </a:r>
          </a:p>
          <a:p>
            <a:pPr algn="l"/>
            <a:r>
              <a:rPr lang="en-US" altLang="ja-JP" b="0">
                <a:solidFill>
                  <a:srgbClr val="006600"/>
                </a:solidFill>
              </a:rPr>
              <a:t>B:</a:t>
            </a:r>
            <a:r>
              <a:rPr lang="ja-JP" altLang="en-US" b="0">
                <a:solidFill>
                  <a:schemeClr val="accent2"/>
                </a:solidFill>
              </a:rPr>
              <a:t> 2,3,4,5</a:t>
            </a:r>
          </a:p>
          <a:p>
            <a:pPr algn="l"/>
            <a:r>
              <a:rPr lang="en-US" altLang="ja-JP" b="0">
                <a:solidFill>
                  <a:srgbClr val="006600"/>
                </a:solidFill>
              </a:rPr>
              <a:t>C:</a:t>
            </a:r>
            <a:r>
              <a:rPr lang="ja-JP" altLang="en-US" b="0">
                <a:solidFill>
                  <a:schemeClr val="accent2"/>
                </a:solidFill>
              </a:rPr>
              <a:t> 1,2,7,8,9</a:t>
            </a:r>
          </a:p>
          <a:p>
            <a:pPr algn="l"/>
            <a:r>
              <a:rPr lang="en-US" altLang="ja-JP" b="0">
                <a:solidFill>
                  <a:srgbClr val="006600"/>
                </a:solidFill>
              </a:rPr>
              <a:t>D:</a:t>
            </a:r>
            <a:r>
              <a:rPr lang="ja-JP" altLang="en-US" b="0">
                <a:solidFill>
                  <a:schemeClr val="accent2"/>
                </a:solidFill>
              </a:rPr>
              <a:t> 1,7,9</a:t>
            </a:r>
          </a:p>
          <a:p>
            <a:pPr algn="l"/>
            <a:r>
              <a:rPr lang="en-US" altLang="ja-JP" b="0">
                <a:solidFill>
                  <a:srgbClr val="006600"/>
                </a:solidFill>
              </a:rPr>
              <a:t>E:</a:t>
            </a:r>
            <a:r>
              <a:rPr lang="ja-JP" altLang="en-US" b="0">
                <a:solidFill>
                  <a:schemeClr val="accent2"/>
                </a:solidFill>
              </a:rPr>
              <a:t> 2,7,9</a:t>
            </a:r>
          </a:p>
          <a:p>
            <a:pPr algn="l"/>
            <a:r>
              <a:rPr lang="en-US" altLang="ja-JP" b="0">
                <a:solidFill>
                  <a:srgbClr val="006600"/>
                </a:solidFill>
              </a:rPr>
              <a:t>F:</a:t>
            </a:r>
            <a:r>
              <a:rPr lang="ja-JP" altLang="en-US" b="0">
                <a:solidFill>
                  <a:schemeClr val="accent2"/>
                </a:solidFill>
              </a:rPr>
              <a:t> 2</a:t>
            </a:r>
          </a:p>
        </p:txBody>
      </p:sp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323850" y="2584450"/>
            <a:ext cx="7826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ja-JP">
                <a:solidFill>
                  <a:schemeClr val="accent2"/>
                </a:solidFill>
              </a:rPr>
              <a:t> 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2916238" y="2636838"/>
            <a:ext cx="863600" cy="576262"/>
          </a:xfrm>
          <a:prstGeom prst="rightArrow">
            <a:avLst>
              <a:gd name="adj1" fmla="val 50000"/>
              <a:gd name="adj2" fmla="val 37466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673799" name="Rectangle 7"/>
          <p:cNvSpPr>
            <a:spLocks noChangeArrowheads="1"/>
          </p:cNvSpPr>
          <p:nvPr/>
        </p:nvSpPr>
        <p:spPr bwMode="auto">
          <a:xfrm>
            <a:off x="684213" y="5300663"/>
            <a:ext cx="77771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b="0" dirty="0" smtClean="0">
                <a:solidFill>
                  <a:schemeClr val="tx1"/>
                </a:solidFill>
              </a:rPr>
              <a:t>itemset and transactions including it</a:t>
            </a:r>
          </a:p>
          <a:p>
            <a:pPr algn="l"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</a:t>
            </a:r>
            <a:r>
              <a:rPr lang="en-US" altLang="ja-JP" b="0" dirty="0" smtClean="0">
                <a:solidFill>
                  <a:schemeClr val="tx1"/>
                </a:solidFill>
              </a:rPr>
              <a:t>a </a:t>
            </a:r>
            <a:r>
              <a:rPr lang="en-US" altLang="ja-JP" b="0" dirty="0" err="1" smtClean="0">
                <a:solidFill>
                  <a:schemeClr val="tx1"/>
                </a:solidFill>
              </a:rPr>
              <a:t>submatrix</a:t>
            </a:r>
            <a:r>
              <a:rPr lang="en-US" altLang="ja-JP" b="0" dirty="0" smtClean="0">
                <a:solidFill>
                  <a:schemeClr val="tx1"/>
                </a:solidFill>
              </a:rPr>
              <a:t> all whose cells are 1</a:t>
            </a:r>
          </a:p>
        </p:txBody>
      </p:sp>
      <p:graphicFrame>
        <p:nvGraphicFramePr>
          <p:cNvPr id="673800" name="Group 8"/>
          <p:cNvGraphicFramePr>
            <a:graphicFrameLocks noGrp="1"/>
          </p:cNvGraphicFramePr>
          <p:nvPr/>
        </p:nvGraphicFramePr>
        <p:xfrm>
          <a:off x="4284663" y="1844675"/>
          <a:ext cx="2951162" cy="2788800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  <a:gridCol w="295275"/>
                <a:gridCol w="293687"/>
                <a:gridCol w="296863"/>
                <a:gridCol w="295275"/>
                <a:gridCol w="293687"/>
                <a:gridCol w="295275"/>
                <a:gridCol w="295275"/>
                <a:gridCol w="295275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3890" name="Rectangle 98"/>
          <p:cNvSpPr>
            <a:spLocks noChangeArrowheads="1"/>
          </p:cNvSpPr>
          <p:nvPr/>
        </p:nvSpPr>
        <p:spPr bwMode="auto">
          <a:xfrm>
            <a:off x="3995738" y="2276475"/>
            <a:ext cx="3529012" cy="360363"/>
          </a:xfrm>
          <a:prstGeom prst="rect">
            <a:avLst/>
          </a:prstGeom>
          <a:solidFill>
            <a:srgbClr val="FF6600">
              <a:alpha val="39999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673891" name="Rectangle 99"/>
          <p:cNvSpPr>
            <a:spLocks noChangeArrowheads="1"/>
          </p:cNvSpPr>
          <p:nvPr/>
        </p:nvSpPr>
        <p:spPr bwMode="auto">
          <a:xfrm>
            <a:off x="3995738" y="3068638"/>
            <a:ext cx="3529012" cy="360362"/>
          </a:xfrm>
          <a:prstGeom prst="rect">
            <a:avLst/>
          </a:prstGeom>
          <a:solidFill>
            <a:srgbClr val="FF6600">
              <a:alpha val="39999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673892" name="Rectangle 100"/>
          <p:cNvSpPr>
            <a:spLocks noChangeArrowheads="1"/>
          </p:cNvSpPr>
          <p:nvPr/>
        </p:nvSpPr>
        <p:spPr bwMode="auto">
          <a:xfrm>
            <a:off x="4572000" y="1700213"/>
            <a:ext cx="287338" cy="3168650"/>
          </a:xfrm>
          <a:prstGeom prst="rect">
            <a:avLst/>
          </a:prstGeom>
          <a:solidFill>
            <a:srgbClr val="FF6600">
              <a:alpha val="39999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673893" name="Rectangle 101"/>
          <p:cNvSpPr>
            <a:spLocks noChangeArrowheads="1"/>
          </p:cNvSpPr>
          <p:nvPr/>
        </p:nvSpPr>
        <p:spPr bwMode="auto">
          <a:xfrm>
            <a:off x="4859338" y="1700213"/>
            <a:ext cx="287337" cy="3168650"/>
          </a:xfrm>
          <a:prstGeom prst="rect">
            <a:avLst/>
          </a:prstGeom>
          <a:solidFill>
            <a:srgbClr val="FF6600">
              <a:alpha val="39999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673894" name="Rectangle 102"/>
          <p:cNvSpPr>
            <a:spLocks noChangeArrowheads="1"/>
          </p:cNvSpPr>
          <p:nvPr/>
        </p:nvSpPr>
        <p:spPr bwMode="auto">
          <a:xfrm>
            <a:off x="6372225" y="1700213"/>
            <a:ext cx="287338" cy="3168650"/>
          </a:xfrm>
          <a:prstGeom prst="rect">
            <a:avLst/>
          </a:prstGeom>
          <a:solidFill>
            <a:srgbClr val="FF6600">
              <a:alpha val="39999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90" grpId="0" animBg="1"/>
      <p:bldP spid="673891" grpId="0" animBg="1"/>
      <p:bldP spid="673892" grpId="0" animBg="1"/>
      <p:bldP spid="673893" grpId="0" animBg="1"/>
      <p:bldP spid="67389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Methods for Closed Itemset Enumeration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80400" cy="56165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/>
              <a:t>Based on frequent itemset enumeration</a:t>
            </a:r>
            <a:endParaRPr lang="ja-JP" altLang="en-US" sz="2400" b="1" dirty="0" smtClean="0"/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dirty="0" smtClean="0"/>
              <a:t>enumerate frequent itemsets, and output only closed ones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dirty="0" smtClean="0"/>
              <a:t>can not get advantage of fewness of closed itemsets</a:t>
            </a:r>
          </a:p>
          <a:p>
            <a:pPr eaLnBrk="1" hangingPunct="1">
              <a:buFontTx/>
              <a:buNone/>
              <a:defRPr/>
            </a:pPr>
            <a:endParaRPr lang="ja-JP" altLang="en-US" sz="2400" b="1" dirty="0" smtClean="0"/>
          </a:p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/>
              <a:t>Storage</a:t>
            </a:r>
            <a:r>
              <a:rPr lang="ja-JP" altLang="en-US" sz="2400" b="1" dirty="0" smtClean="0"/>
              <a:t> </a:t>
            </a:r>
            <a:r>
              <a:rPr lang="ja-JP" altLang="en-US" sz="2400" b="1" dirty="0" smtClean="0">
                <a:solidFill>
                  <a:srgbClr val="990033"/>
                </a:solidFill>
              </a:rPr>
              <a:t>＋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Pruning</a:t>
            </a:r>
            <a:r>
              <a:rPr lang="ja-JP" altLang="en-US" sz="2400" b="1" dirty="0" smtClean="0"/>
              <a:t>　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dirty="0" smtClean="0"/>
              <a:t>store all solutions found, and use them for pruning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dirty="0" smtClean="0"/>
              <a:t>pretty fast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dirty="0" smtClean="0"/>
              <a:t>memory usage is a bottle neck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/>
              <a:t>reverse search</a:t>
            </a:r>
            <a:r>
              <a:rPr lang="ja-JP" altLang="en-US" sz="2400" b="1" dirty="0" smtClean="0"/>
              <a:t>　</a:t>
            </a:r>
            <a:r>
              <a:rPr lang="ja-JP" altLang="en-US" sz="2400" b="1" dirty="0" smtClean="0">
                <a:solidFill>
                  <a:srgbClr val="990033"/>
                </a:solidFill>
              </a:rPr>
              <a:t>＋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database reduction</a:t>
            </a:r>
            <a:r>
              <a:rPr lang="ja-JP" altLang="en-US" sz="2400" b="1" dirty="0" smtClean="0"/>
              <a:t>　　（</a:t>
            </a:r>
            <a:r>
              <a:rPr lang="en-US" altLang="ja-JP" sz="2400" b="1" dirty="0" smtClean="0"/>
              <a:t>LCM）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　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dirty="0" smtClean="0"/>
              <a:t>computation is efficient </a:t>
            </a: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　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dirty="0" smtClean="0"/>
              <a:t>no memory for previously found solutions</a:t>
            </a:r>
          </a:p>
          <a:p>
            <a:pPr eaLnBrk="1" hangingPunct="1">
              <a:defRPr/>
            </a:pP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Neighbor Relation of Closed Itemsets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001000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 </a:t>
            </a:r>
            <a:r>
              <a:rPr lang="en-US" altLang="ja-JP" sz="2400" dirty="0" smtClean="0"/>
              <a:t>Remove items from closed itemset, in decreasing ordering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68313" y="1844675"/>
            <a:ext cx="7162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849313" y="1920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1839913" y="1920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2601913" y="1920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3668713" y="1920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125913" y="1920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5386" name="Oval 10"/>
          <p:cNvSpPr>
            <a:spLocks noChangeArrowheads="1"/>
          </p:cNvSpPr>
          <p:nvPr/>
        </p:nvSpPr>
        <p:spPr bwMode="auto">
          <a:xfrm>
            <a:off x="4735513" y="1920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5387" name="Oval 11"/>
          <p:cNvSpPr>
            <a:spLocks noChangeArrowheads="1"/>
          </p:cNvSpPr>
          <p:nvPr/>
        </p:nvSpPr>
        <p:spPr bwMode="auto">
          <a:xfrm>
            <a:off x="6107113" y="1920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5388" name="Oval 12"/>
          <p:cNvSpPr>
            <a:spLocks noChangeArrowheads="1"/>
          </p:cNvSpPr>
          <p:nvPr/>
        </p:nvSpPr>
        <p:spPr bwMode="auto">
          <a:xfrm>
            <a:off x="7250113" y="1920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5389" name="Rectangle 13"/>
          <p:cNvSpPr>
            <a:spLocks noChangeArrowheads="1"/>
          </p:cNvSpPr>
          <p:nvPr/>
        </p:nvSpPr>
        <p:spPr bwMode="auto">
          <a:xfrm>
            <a:off x="323850" y="2565400"/>
            <a:ext cx="8208963" cy="331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ja-JP" altLang="en-US" b="0" dirty="0">
                <a:solidFill>
                  <a:srgbClr val="FF0000"/>
                </a:solidFill>
              </a:rPr>
              <a:t>・ </a:t>
            </a:r>
            <a:r>
              <a:rPr lang="en-US" altLang="ja-JP" b="0" dirty="0" smtClean="0">
                <a:solidFill>
                  <a:schemeClr val="tx1"/>
                </a:solidFill>
              </a:rPr>
              <a:t>At some point, occurrence set expands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ja-JP" altLang="en-US" b="0" dirty="0" smtClean="0">
                <a:solidFill>
                  <a:srgbClr val="FF0000"/>
                </a:solidFill>
              </a:rPr>
              <a:t>・ </a:t>
            </a:r>
            <a:r>
              <a:rPr lang="en-US" altLang="ja-JP" b="0" dirty="0">
                <a:solidFill>
                  <a:schemeClr val="tx1"/>
                </a:solidFill>
              </a:rPr>
              <a:t>C</a:t>
            </a:r>
            <a:r>
              <a:rPr lang="en-US" altLang="ja-JP" b="0" dirty="0" smtClean="0">
                <a:solidFill>
                  <a:schemeClr val="tx1"/>
                </a:solidFill>
              </a:rPr>
              <a:t>ompute the closed itemset of the expanded occurrence set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ja-JP" altLang="en-US" b="0" dirty="0" smtClean="0">
                <a:solidFill>
                  <a:srgbClr val="FF0000"/>
                </a:solidFill>
              </a:rPr>
              <a:t>・ </a:t>
            </a:r>
            <a:r>
              <a:rPr lang="en-US" altLang="ja-JP" b="0" dirty="0" smtClean="0">
                <a:solidFill>
                  <a:schemeClr val="tx1"/>
                </a:solidFill>
              </a:rPr>
              <a:t>The obtained closed itemset is the</a:t>
            </a:r>
            <a:r>
              <a:rPr lang="en-US" altLang="ja-JP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parent</a:t>
            </a:r>
            <a:r>
              <a:rPr lang="ja-JP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(uniquely defined)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ja-JP" altLang="en-US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b="0" dirty="0" smtClean="0">
                <a:solidFill>
                  <a:schemeClr val="tx1"/>
                </a:solidFill>
              </a:rPr>
              <a:t>Frequency of the parent is always larger than the child, thus the parent-child relation is surely acyclic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</a:t>
            </a:r>
            <a:r>
              <a:rPr lang="en-US" altLang="ja-JP" b="0" dirty="0" smtClean="0">
                <a:solidFill>
                  <a:schemeClr val="tx1"/>
                </a:solidFill>
              </a:rPr>
              <a:t>The parent-child relation induces a directed spanning tree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ja-JP" altLang="en-US" b="0" dirty="0">
              <a:solidFill>
                <a:schemeClr val="tx1"/>
              </a:solidFill>
            </a:endParaRPr>
          </a:p>
        </p:txBody>
      </p:sp>
      <p:sp>
        <p:nvSpPr>
          <p:cNvPr id="485390" name="Oval 14"/>
          <p:cNvSpPr>
            <a:spLocks noChangeArrowheads="1"/>
          </p:cNvSpPr>
          <p:nvPr/>
        </p:nvSpPr>
        <p:spPr bwMode="auto">
          <a:xfrm>
            <a:off x="6100763" y="19319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6" grpId="0" animBg="1"/>
      <p:bldP spid="485387" grpId="0" animBg="1"/>
      <p:bldP spid="485388" grpId="0" animBg="1"/>
      <p:bldP spid="485389" grpId="0" build="allAtOnce"/>
      <p:bldP spid="48539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Reverse Search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001000" cy="503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 dirty="0" smtClean="0"/>
              <a:t>Parent-child relation induces a directed spanning tree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1781175"/>
            <a:ext cx="6172200" cy="1600200"/>
            <a:chOff x="849" y="1576"/>
            <a:chExt cx="3888" cy="1008"/>
          </a:xfrm>
        </p:grpSpPr>
        <p:sp>
          <p:nvSpPr>
            <p:cNvPr id="79899" name="Line 5"/>
            <p:cNvSpPr>
              <a:spLocks noChangeShapeType="1"/>
            </p:cNvSpPr>
            <p:nvPr/>
          </p:nvSpPr>
          <p:spPr bwMode="auto">
            <a:xfrm flipH="1">
              <a:off x="897" y="1768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0" name="Line 6"/>
            <p:cNvSpPr>
              <a:spLocks noChangeShapeType="1"/>
            </p:cNvSpPr>
            <p:nvPr/>
          </p:nvSpPr>
          <p:spPr bwMode="auto">
            <a:xfrm flipH="1" flipV="1">
              <a:off x="897" y="1960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1" name="Line 7"/>
            <p:cNvSpPr>
              <a:spLocks noChangeShapeType="1"/>
            </p:cNvSpPr>
            <p:nvPr/>
          </p:nvSpPr>
          <p:spPr bwMode="auto">
            <a:xfrm flipH="1" flipV="1">
              <a:off x="2817" y="1576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2" name="Line 8"/>
            <p:cNvSpPr>
              <a:spLocks noChangeShapeType="1"/>
            </p:cNvSpPr>
            <p:nvPr/>
          </p:nvSpPr>
          <p:spPr bwMode="auto">
            <a:xfrm flipH="1" flipV="1">
              <a:off x="2625" y="229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3" name="Line 9"/>
            <p:cNvSpPr>
              <a:spLocks noChangeShapeType="1"/>
            </p:cNvSpPr>
            <p:nvPr/>
          </p:nvSpPr>
          <p:spPr bwMode="auto">
            <a:xfrm flipH="1">
              <a:off x="2625" y="205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4" name="Line 10"/>
            <p:cNvSpPr>
              <a:spLocks noChangeShapeType="1"/>
            </p:cNvSpPr>
            <p:nvPr/>
          </p:nvSpPr>
          <p:spPr bwMode="auto">
            <a:xfrm flipH="1">
              <a:off x="1761" y="16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5" name="Line 11"/>
            <p:cNvSpPr>
              <a:spLocks noChangeShapeType="1"/>
            </p:cNvSpPr>
            <p:nvPr/>
          </p:nvSpPr>
          <p:spPr bwMode="auto">
            <a:xfrm flipH="1">
              <a:off x="1761" y="2248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6" name="Line 12"/>
            <p:cNvSpPr>
              <a:spLocks noChangeShapeType="1"/>
            </p:cNvSpPr>
            <p:nvPr/>
          </p:nvSpPr>
          <p:spPr bwMode="auto">
            <a:xfrm flipH="1" flipV="1">
              <a:off x="849" y="2008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7" name="Line 13"/>
            <p:cNvSpPr>
              <a:spLocks noChangeShapeType="1"/>
            </p:cNvSpPr>
            <p:nvPr/>
          </p:nvSpPr>
          <p:spPr bwMode="auto">
            <a:xfrm flipH="1" flipV="1">
              <a:off x="2817" y="1624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8" name="Line 14"/>
            <p:cNvSpPr>
              <a:spLocks noChangeShapeType="1"/>
            </p:cNvSpPr>
            <p:nvPr/>
          </p:nvSpPr>
          <p:spPr bwMode="auto">
            <a:xfrm flipH="1" flipV="1">
              <a:off x="3201" y="2440"/>
              <a:ext cx="13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9" name="Line 15"/>
            <p:cNvSpPr>
              <a:spLocks noChangeShapeType="1"/>
            </p:cNvSpPr>
            <p:nvPr/>
          </p:nvSpPr>
          <p:spPr bwMode="auto">
            <a:xfrm flipH="1" flipV="1">
              <a:off x="3297" y="205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0" name="Line 16"/>
            <p:cNvSpPr>
              <a:spLocks noChangeShapeType="1"/>
            </p:cNvSpPr>
            <p:nvPr/>
          </p:nvSpPr>
          <p:spPr bwMode="auto">
            <a:xfrm flipH="1" flipV="1">
              <a:off x="4161" y="1720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1" name="Line 17"/>
            <p:cNvSpPr>
              <a:spLocks noChangeShapeType="1"/>
            </p:cNvSpPr>
            <p:nvPr/>
          </p:nvSpPr>
          <p:spPr bwMode="auto">
            <a:xfrm flipH="1" flipV="1">
              <a:off x="4257" y="16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2" name="Line 18"/>
            <p:cNvSpPr>
              <a:spLocks noChangeShapeType="1"/>
            </p:cNvSpPr>
            <p:nvPr/>
          </p:nvSpPr>
          <p:spPr bwMode="auto">
            <a:xfrm flipH="1" flipV="1">
              <a:off x="1761" y="1816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3" name="Line 19"/>
            <p:cNvSpPr>
              <a:spLocks noChangeShapeType="1"/>
            </p:cNvSpPr>
            <p:nvPr/>
          </p:nvSpPr>
          <p:spPr bwMode="auto">
            <a:xfrm flipH="1">
              <a:off x="3537" y="16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4" name="Line 20"/>
            <p:cNvSpPr>
              <a:spLocks noChangeShapeType="1"/>
            </p:cNvSpPr>
            <p:nvPr/>
          </p:nvSpPr>
          <p:spPr bwMode="auto">
            <a:xfrm flipH="1">
              <a:off x="2289" y="1576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5" name="Line 21"/>
            <p:cNvSpPr>
              <a:spLocks noChangeShapeType="1"/>
            </p:cNvSpPr>
            <p:nvPr/>
          </p:nvSpPr>
          <p:spPr bwMode="auto">
            <a:xfrm flipH="1" flipV="1">
              <a:off x="1761" y="2440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042988" y="1628775"/>
            <a:ext cx="6629400" cy="1905000"/>
            <a:chOff x="657" y="1480"/>
            <a:chExt cx="4176" cy="1200"/>
          </a:xfrm>
        </p:grpSpPr>
        <p:sp>
          <p:nvSpPr>
            <p:cNvPr id="79881" name="Oval 23"/>
            <p:cNvSpPr>
              <a:spLocks noChangeArrowheads="1"/>
            </p:cNvSpPr>
            <p:nvPr/>
          </p:nvSpPr>
          <p:spPr bwMode="auto">
            <a:xfrm>
              <a:off x="657" y="1816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2" name="Oval 24"/>
            <p:cNvSpPr>
              <a:spLocks noChangeArrowheads="1"/>
            </p:cNvSpPr>
            <p:nvPr/>
          </p:nvSpPr>
          <p:spPr bwMode="auto">
            <a:xfrm>
              <a:off x="1521" y="2248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3" name="Oval 25"/>
            <p:cNvSpPr>
              <a:spLocks noChangeArrowheads="1"/>
            </p:cNvSpPr>
            <p:nvPr/>
          </p:nvSpPr>
          <p:spPr bwMode="auto">
            <a:xfrm>
              <a:off x="3057" y="1960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4" name="Oval 26"/>
            <p:cNvSpPr>
              <a:spLocks noChangeArrowheads="1"/>
            </p:cNvSpPr>
            <p:nvPr/>
          </p:nvSpPr>
          <p:spPr bwMode="auto">
            <a:xfrm>
              <a:off x="2433" y="1816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5" name="Oval 27"/>
            <p:cNvSpPr>
              <a:spLocks noChangeArrowheads="1"/>
            </p:cNvSpPr>
            <p:nvPr/>
          </p:nvSpPr>
          <p:spPr bwMode="auto">
            <a:xfrm>
              <a:off x="1521" y="1672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6" name="Oval 28"/>
            <p:cNvSpPr>
              <a:spLocks noChangeArrowheads="1"/>
            </p:cNvSpPr>
            <p:nvPr/>
          </p:nvSpPr>
          <p:spPr bwMode="auto">
            <a:xfrm>
              <a:off x="3009" y="2344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7" name="Oval 29"/>
            <p:cNvSpPr>
              <a:spLocks noChangeArrowheads="1"/>
            </p:cNvSpPr>
            <p:nvPr/>
          </p:nvSpPr>
          <p:spPr bwMode="auto">
            <a:xfrm>
              <a:off x="2385" y="2152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8" name="Oval 30"/>
            <p:cNvSpPr>
              <a:spLocks noChangeArrowheads="1"/>
            </p:cNvSpPr>
            <p:nvPr/>
          </p:nvSpPr>
          <p:spPr bwMode="auto">
            <a:xfrm>
              <a:off x="3297" y="1528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9" name="Oval 31"/>
            <p:cNvSpPr>
              <a:spLocks noChangeArrowheads="1"/>
            </p:cNvSpPr>
            <p:nvPr/>
          </p:nvSpPr>
          <p:spPr bwMode="auto">
            <a:xfrm>
              <a:off x="3537" y="1816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0" name="Oval 32"/>
            <p:cNvSpPr>
              <a:spLocks noChangeArrowheads="1"/>
            </p:cNvSpPr>
            <p:nvPr/>
          </p:nvSpPr>
          <p:spPr bwMode="auto">
            <a:xfrm>
              <a:off x="945" y="2344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1" name="Oval 33"/>
            <p:cNvSpPr>
              <a:spLocks noChangeArrowheads="1"/>
            </p:cNvSpPr>
            <p:nvPr/>
          </p:nvSpPr>
          <p:spPr bwMode="auto">
            <a:xfrm>
              <a:off x="4449" y="2440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2" name="Oval 34"/>
            <p:cNvSpPr>
              <a:spLocks noChangeArrowheads="1"/>
            </p:cNvSpPr>
            <p:nvPr/>
          </p:nvSpPr>
          <p:spPr bwMode="auto">
            <a:xfrm>
              <a:off x="4017" y="1528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3" name="Oval 35"/>
            <p:cNvSpPr>
              <a:spLocks noChangeArrowheads="1"/>
            </p:cNvSpPr>
            <p:nvPr/>
          </p:nvSpPr>
          <p:spPr bwMode="auto">
            <a:xfrm>
              <a:off x="4497" y="1528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4" name="Oval 36"/>
            <p:cNvSpPr>
              <a:spLocks noChangeArrowheads="1"/>
            </p:cNvSpPr>
            <p:nvPr/>
          </p:nvSpPr>
          <p:spPr bwMode="auto">
            <a:xfrm>
              <a:off x="3873" y="2152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5" name="Oval 37"/>
            <p:cNvSpPr>
              <a:spLocks noChangeArrowheads="1"/>
            </p:cNvSpPr>
            <p:nvPr/>
          </p:nvSpPr>
          <p:spPr bwMode="auto">
            <a:xfrm>
              <a:off x="4641" y="2200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6" name="Oval 38"/>
            <p:cNvSpPr>
              <a:spLocks noChangeArrowheads="1"/>
            </p:cNvSpPr>
            <p:nvPr/>
          </p:nvSpPr>
          <p:spPr bwMode="auto">
            <a:xfrm>
              <a:off x="2049" y="1576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7" name="Oval 39"/>
            <p:cNvSpPr>
              <a:spLocks noChangeArrowheads="1"/>
            </p:cNvSpPr>
            <p:nvPr/>
          </p:nvSpPr>
          <p:spPr bwMode="auto">
            <a:xfrm>
              <a:off x="2577" y="1480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8" name="Oval 40"/>
            <p:cNvSpPr>
              <a:spLocks noChangeArrowheads="1"/>
            </p:cNvSpPr>
            <p:nvPr/>
          </p:nvSpPr>
          <p:spPr bwMode="auto">
            <a:xfrm>
              <a:off x="2145" y="2488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86441" name="Text Box 41"/>
          <p:cNvSpPr txBox="1">
            <a:spLocks noChangeArrowheads="1"/>
          </p:cNvSpPr>
          <p:nvPr/>
        </p:nvSpPr>
        <p:spPr bwMode="auto">
          <a:xfrm>
            <a:off x="684213" y="3673475"/>
            <a:ext cx="76327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DFS search on the tree can find all solutions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86442" name="Rectangle 42"/>
          <p:cNvSpPr>
            <a:spLocks noChangeArrowheads="1"/>
          </p:cNvSpPr>
          <p:nvPr/>
        </p:nvSpPr>
        <p:spPr bwMode="auto">
          <a:xfrm>
            <a:off x="179512" y="4365104"/>
            <a:ext cx="8820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rgbClr val="FF0000"/>
                </a:solidFill>
              </a:rPr>
              <a:t>・</a:t>
            </a:r>
            <a:r>
              <a:rPr lang="ja-JP" altLang="en-US" b="0" dirty="0">
                <a:solidFill>
                  <a:srgbClr val="FF0000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Enumeration method for all children of a parent is enough to search</a:t>
            </a:r>
            <a:endParaRPr lang="ja-JP" altLang="en-US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rgbClr val="FF0000"/>
                </a:solidFill>
              </a:rPr>
              <a:t>・</a:t>
            </a:r>
            <a:r>
              <a:rPr lang="ja-JP" altLang="en-US" b="0" dirty="0">
                <a:solidFill>
                  <a:srgbClr val="FF0000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If children are found polynomial time on average, output polynomial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ja-JP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(child is obtained by adding an item to the parent)</a:t>
            </a:r>
            <a:endParaRPr lang="ja-JP" altLang="en-US" b="0" dirty="0">
              <a:solidFill>
                <a:schemeClr val="tx1"/>
              </a:solidFill>
            </a:endParaRPr>
          </a:p>
        </p:txBody>
      </p:sp>
      <p:sp>
        <p:nvSpPr>
          <p:cNvPr id="486443" name="Text Box 43"/>
          <p:cNvSpPr txBox="1">
            <a:spLocks noChangeArrowheads="1"/>
          </p:cNvSpPr>
          <p:nvPr/>
        </p:nvSpPr>
        <p:spPr bwMode="auto">
          <a:xfrm>
            <a:off x="755650" y="5900738"/>
            <a:ext cx="7632700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0" dirty="0" smtClean="0">
                <a:solidFill>
                  <a:schemeClr val="tx1"/>
                </a:solidFill>
              </a:rPr>
              <a:t>Acyclic relation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and </a:t>
            </a:r>
            <a:r>
              <a:rPr lang="en-US" altLang="ja-JP" b="0" dirty="0" err="1" smtClean="0">
                <a:solidFill>
                  <a:schemeClr val="tx1"/>
                </a:solidFill>
              </a:rPr>
              <a:t>polytime</a:t>
            </a:r>
            <a:r>
              <a:rPr lang="en-US" altLang="ja-JP" b="0" dirty="0" smtClean="0">
                <a:solidFill>
                  <a:schemeClr val="tx1"/>
                </a:solidFill>
              </a:rPr>
              <a:t> children enumeration are sufficient to </a:t>
            </a:r>
            <a:r>
              <a:rPr lang="en-US" altLang="ja-JP" b="0" dirty="0" err="1" smtClean="0">
                <a:solidFill>
                  <a:schemeClr val="tx1"/>
                </a:solidFill>
              </a:rPr>
              <a:t>polytime</a:t>
            </a:r>
            <a:r>
              <a:rPr lang="en-US" altLang="ja-JP" b="0" dirty="0" smtClean="0">
                <a:solidFill>
                  <a:schemeClr val="tx1"/>
                </a:solidFill>
              </a:rPr>
              <a:t> enumeration of any kind of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41" grpId="0" animBg="1"/>
      <p:bldP spid="486442" grpId="0"/>
      <p:bldP spid="48644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1447800"/>
            <a:ext cx="4953000" cy="5200650"/>
            <a:chOff x="2544" y="912"/>
            <a:chExt cx="3120" cy="3276"/>
          </a:xfrm>
        </p:grpSpPr>
        <p:sp>
          <p:nvSpPr>
            <p:cNvPr id="80916" name="Line 3"/>
            <p:cNvSpPr>
              <a:spLocks noChangeShapeType="1"/>
            </p:cNvSpPr>
            <p:nvPr/>
          </p:nvSpPr>
          <p:spPr bwMode="auto">
            <a:xfrm flipH="1">
              <a:off x="3216" y="1200"/>
              <a:ext cx="528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17" name="Line 4"/>
            <p:cNvSpPr>
              <a:spLocks noChangeShapeType="1"/>
            </p:cNvSpPr>
            <p:nvPr/>
          </p:nvSpPr>
          <p:spPr bwMode="auto">
            <a:xfrm flipH="1">
              <a:off x="3792" y="1296"/>
              <a:ext cx="96" cy="1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18" name="Line 5"/>
            <p:cNvSpPr>
              <a:spLocks noChangeShapeType="1"/>
            </p:cNvSpPr>
            <p:nvPr/>
          </p:nvSpPr>
          <p:spPr bwMode="auto">
            <a:xfrm>
              <a:off x="4464" y="1248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19" name="Line 6"/>
            <p:cNvSpPr>
              <a:spLocks noChangeShapeType="1"/>
            </p:cNvSpPr>
            <p:nvPr/>
          </p:nvSpPr>
          <p:spPr bwMode="auto">
            <a:xfrm>
              <a:off x="4032" y="12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20" name="Line 7"/>
            <p:cNvSpPr>
              <a:spLocks noChangeShapeType="1"/>
            </p:cNvSpPr>
            <p:nvPr/>
          </p:nvSpPr>
          <p:spPr bwMode="auto">
            <a:xfrm>
              <a:off x="4800" y="187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21" name="Line 8"/>
            <p:cNvSpPr>
              <a:spLocks noChangeShapeType="1"/>
            </p:cNvSpPr>
            <p:nvPr/>
          </p:nvSpPr>
          <p:spPr bwMode="auto">
            <a:xfrm flipH="1">
              <a:off x="3984" y="1824"/>
              <a:ext cx="720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22" name="Line 9"/>
            <p:cNvSpPr>
              <a:spLocks noChangeShapeType="1"/>
            </p:cNvSpPr>
            <p:nvPr/>
          </p:nvSpPr>
          <p:spPr bwMode="auto">
            <a:xfrm flipH="1">
              <a:off x="2832" y="2256"/>
              <a:ext cx="28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23" name="Line 10"/>
            <p:cNvSpPr>
              <a:spLocks noChangeShapeType="1"/>
            </p:cNvSpPr>
            <p:nvPr/>
          </p:nvSpPr>
          <p:spPr bwMode="auto">
            <a:xfrm flipH="1">
              <a:off x="3840" y="1296"/>
              <a:ext cx="96" cy="1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24" name="Line 11"/>
            <p:cNvSpPr>
              <a:spLocks noChangeShapeType="1"/>
            </p:cNvSpPr>
            <p:nvPr/>
          </p:nvSpPr>
          <p:spPr bwMode="auto">
            <a:xfrm>
              <a:off x="4416" y="1248"/>
              <a:ext cx="24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25" name="Line 12"/>
            <p:cNvSpPr>
              <a:spLocks noChangeShapeType="1"/>
            </p:cNvSpPr>
            <p:nvPr/>
          </p:nvSpPr>
          <p:spPr bwMode="auto">
            <a:xfrm>
              <a:off x="5040" y="1824"/>
              <a:ext cx="384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26" name="Line 13"/>
            <p:cNvSpPr>
              <a:spLocks noChangeShapeType="1"/>
            </p:cNvSpPr>
            <p:nvPr/>
          </p:nvSpPr>
          <p:spPr bwMode="auto">
            <a:xfrm>
              <a:off x="4368" y="1296"/>
              <a:ext cx="240" cy="2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27" name="Line 14"/>
            <p:cNvSpPr>
              <a:spLocks noChangeShapeType="1"/>
            </p:cNvSpPr>
            <p:nvPr/>
          </p:nvSpPr>
          <p:spPr bwMode="auto">
            <a:xfrm flipH="1">
              <a:off x="3168" y="1296"/>
              <a:ext cx="624" cy="2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28" name="Line 15"/>
            <p:cNvSpPr>
              <a:spLocks noChangeShapeType="1"/>
            </p:cNvSpPr>
            <p:nvPr/>
          </p:nvSpPr>
          <p:spPr bwMode="auto">
            <a:xfrm>
              <a:off x="3456" y="2016"/>
              <a:ext cx="1440" cy="1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29" name="Line 16"/>
            <p:cNvSpPr>
              <a:spLocks noChangeShapeType="1"/>
            </p:cNvSpPr>
            <p:nvPr/>
          </p:nvSpPr>
          <p:spPr bwMode="auto">
            <a:xfrm>
              <a:off x="5088" y="1728"/>
              <a:ext cx="432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30" name="Line 17"/>
            <p:cNvSpPr>
              <a:spLocks noChangeShapeType="1"/>
            </p:cNvSpPr>
            <p:nvPr/>
          </p:nvSpPr>
          <p:spPr bwMode="auto">
            <a:xfrm flipH="1">
              <a:off x="3024" y="1776"/>
              <a:ext cx="1584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31" name="Line 18"/>
            <p:cNvSpPr>
              <a:spLocks noChangeShapeType="1"/>
            </p:cNvSpPr>
            <p:nvPr/>
          </p:nvSpPr>
          <p:spPr bwMode="auto">
            <a:xfrm>
              <a:off x="4128" y="12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32" name="Line 19"/>
            <p:cNvSpPr>
              <a:spLocks noChangeShapeType="1"/>
            </p:cNvSpPr>
            <p:nvPr/>
          </p:nvSpPr>
          <p:spPr bwMode="auto">
            <a:xfrm>
              <a:off x="4368" y="1776"/>
              <a:ext cx="912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33" name="Line 20"/>
            <p:cNvSpPr>
              <a:spLocks noChangeShapeType="1"/>
            </p:cNvSpPr>
            <p:nvPr/>
          </p:nvSpPr>
          <p:spPr bwMode="auto">
            <a:xfrm>
              <a:off x="2880" y="3456"/>
              <a:ext cx="14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34" name="Line 21"/>
            <p:cNvSpPr>
              <a:spLocks noChangeShapeType="1"/>
            </p:cNvSpPr>
            <p:nvPr/>
          </p:nvSpPr>
          <p:spPr bwMode="auto">
            <a:xfrm>
              <a:off x="3216" y="3473"/>
              <a:ext cx="1008" cy="3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35" name="Line 22"/>
            <p:cNvSpPr>
              <a:spLocks noChangeShapeType="1"/>
            </p:cNvSpPr>
            <p:nvPr/>
          </p:nvSpPr>
          <p:spPr bwMode="auto">
            <a:xfrm>
              <a:off x="3216" y="3408"/>
              <a:ext cx="1248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36" name="Line 23"/>
            <p:cNvSpPr>
              <a:spLocks noChangeShapeType="1"/>
            </p:cNvSpPr>
            <p:nvPr/>
          </p:nvSpPr>
          <p:spPr bwMode="auto">
            <a:xfrm flipH="1">
              <a:off x="3888" y="1824"/>
              <a:ext cx="768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37" name="Line 24"/>
            <p:cNvSpPr>
              <a:spLocks noChangeShapeType="1"/>
            </p:cNvSpPr>
            <p:nvPr/>
          </p:nvSpPr>
          <p:spPr bwMode="auto">
            <a:xfrm>
              <a:off x="3456" y="2112"/>
              <a:ext cx="1440" cy="1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38" name="Line 25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39" name="Line 26"/>
            <p:cNvSpPr>
              <a:spLocks noChangeShapeType="1"/>
            </p:cNvSpPr>
            <p:nvPr/>
          </p:nvSpPr>
          <p:spPr bwMode="auto">
            <a:xfrm>
              <a:off x="4896" y="1824"/>
              <a:ext cx="288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40" name="Freeform 27"/>
            <p:cNvSpPr>
              <a:spLocks/>
            </p:cNvSpPr>
            <p:nvPr/>
          </p:nvSpPr>
          <p:spPr bwMode="auto">
            <a:xfrm>
              <a:off x="3662" y="1872"/>
              <a:ext cx="1495" cy="2129"/>
            </a:xfrm>
            <a:custGeom>
              <a:avLst/>
              <a:gdLst>
                <a:gd name="T0" fmla="*/ 1330 w 1495"/>
                <a:gd name="T1" fmla="*/ 0 h 2129"/>
                <a:gd name="T2" fmla="*/ 1388 w 1495"/>
                <a:gd name="T3" fmla="*/ 1183 h 2129"/>
                <a:gd name="T4" fmla="*/ 689 w 1495"/>
                <a:gd name="T5" fmla="*/ 1800 h 2129"/>
                <a:gd name="T6" fmla="*/ 0 w 1495"/>
                <a:gd name="T7" fmla="*/ 2129 h 2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5"/>
                <a:gd name="T13" fmla="*/ 0 h 2129"/>
                <a:gd name="T14" fmla="*/ 1495 w 1495"/>
                <a:gd name="T15" fmla="*/ 2129 h 2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5" h="2129">
                  <a:moveTo>
                    <a:pt x="1330" y="0"/>
                  </a:moveTo>
                  <a:cubicBezTo>
                    <a:pt x="1340" y="197"/>
                    <a:pt x="1495" y="883"/>
                    <a:pt x="1388" y="1183"/>
                  </a:cubicBezTo>
                  <a:cubicBezTo>
                    <a:pt x="1281" y="1483"/>
                    <a:pt x="920" y="1642"/>
                    <a:pt x="689" y="1800"/>
                  </a:cubicBezTo>
                  <a:cubicBezTo>
                    <a:pt x="458" y="1958"/>
                    <a:pt x="144" y="2060"/>
                    <a:pt x="0" y="212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0941" name="Line 28"/>
            <p:cNvSpPr>
              <a:spLocks noChangeShapeType="1"/>
            </p:cNvSpPr>
            <p:nvPr/>
          </p:nvSpPr>
          <p:spPr bwMode="auto">
            <a:xfrm>
              <a:off x="4176" y="2016"/>
              <a:ext cx="288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42" name="Line 29"/>
            <p:cNvSpPr>
              <a:spLocks noChangeShapeType="1"/>
            </p:cNvSpPr>
            <p:nvPr/>
          </p:nvSpPr>
          <p:spPr bwMode="auto">
            <a:xfrm>
              <a:off x="4224" y="2016"/>
              <a:ext cx="336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43" name="Freeform 30"/>
            <p:cNvSpPr>
              <a:spLocks/>
            </p:cNvSpPr>
            <p:nvPr/>
          </p:nvSpPr>
          <p:spPr bwMode="auto">
            <a:xfrm>
              <a:off x="3456" y="2047"/>
              <a:ext cx="555" cy="1779"/>
            </a:xfrm>
            <a:custGeom>
              <a:avLst/>
              <a:gdLst>
                <a:gd name="T0" fmla="*/ 555 w 555"/>
                <a:gd name="T1" fmla="*/ 0 h 1779"/>
                <a:gd name="T2" fmla="*/ 113 w 555"/>
                <a:gd name="T3" fmla="*/ 432 h 1779"/>
                <a:gd name="T4" fmla="*/ 0 w 555"/>
                <a:gd name="T5" fmla="*/ 1779 h 1779"/>
                <a:gd name="T6" fmla="*/ 0 60000 65536"/>
                <a:gd name="T7" fmla="*/ 0 60000 65536"/>
                <a:gd name="T8" fmla="*/ 0 60000 65536"/>
                <a:gd name="T9" fmla="*/ 0 w 555"/>
                <a:gd name="T10" fmla="*/ 0 h 1779"/>
                <a:gd name="T11" fmla="*/ 555 w 555"/>
                <a:gd name="T12" fmla="*/ 1779 h 1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5" h="1779">
                  <a:moveTo>
                    <a:pt x="555" y="0"/>
                  </a:moveTo>
                  <a:cubicBezTo>
                    <a:pt x="481" y="74"/>
                    <a:pt x="206" y="135"/>
                    <a:pt x="113" y="432"/>
                  </a:cubicBezTo>
                  <a:cubicBezTo>
                    <a:pt x="20" y="729"/>
                    <a:pt x="24" y="1499"/>
                    <a:pt x="0" y="177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80944" name="Line 31"/>
            <p:cNvSpPr>
              <a:spLocks noChangeShapeType="1"/>
            </p:cNvSpPr>
            <p:nvPr/>
          </p:nvSpPr>
          <p:spPr bwMode="auto">
            <a:xfrm flipH="1">
              <a:off x="3360" y="225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45" name="Line 32"/>
            <p:cNvSpPr>
              <a:spLocks noChangeShapeType="1"/>
            </p:cNvSpPr>
            <p:nvPr/>
          </p:nvSpPr>
          <p:spPr bwMode="auto">
            <a:xfrm flipH="1">
              <a:off x="4176" y="2736"/>
              <a:ext cx="43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46" name="Line 33"/>
            <p:cNvSpPr>
              <a:spLocks noChangeShapeType="1"/>
            </p:cNvSpPr>
            <p:nvPr/>
          </p:nvSpPr>
          <p:spPr bwMode="auto">
            <a:xfrm flipH="1">
              <a:off x="4176" y="2736"/>
              <a:ext cx="576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47" name="Line 34"/>
            <p:cNvSpPr>
              <a:spLocks noChangeShapeType="1"/>
            </p:cNvSpPr>
            <p:nvPr/>
          </p:nvSpPr>
          <p:spPr bwMode="auto">
            <a:xfrm flipH="1">
              <a:off x="3216" y="2736"/>
              <a:ext cx="211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48" name="Line 35"/>
            <p:cNvSpPr>
              <a:spLocks noChangeShapeType="1"/>
            </p:cNvSpPr>
            <p:nvPr/>
          </p:nvSpPr>
          <p:spPr bwMode="auto">
            <a:xfrm>
              <a:off x="4848" y="2736"/>
              <a:ext cx="192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49" name="Line 36"/>
            <p:cNvSpPr>
              <a:spLocks noChangeShapeType="1"/>
            </p:cNvSpPr>
            <p:nvPr/>
          </p:nvSpPr>
          <p:spPr bwMode="auto">
            <a:xfrm>
              <a:off x="4896" y="2736"/>
              <a:ext cx="192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50" name="Line 37"/>
            <p:cNvSpPr>
              <a:spLocks noChangeShapeType="1"/>
            </p:cNvSpPr>
            <p:nvPr/>
          </p:nvSpPr>
          <p:spPr bwMode="auto">
            <a:xfrm>
              <a:off x="4800" y="2736"/>
              <a:ext cx="192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51" name="Line 38"/>
            <p:cNvSpPr>
              <a:spLocks noChangeShapeType="1"/>
            </p:cNvSpPr>
            <p:nvPr/>
          </p:nvSpPr>
          <p:spPr bwMode="auto">
            <a:xfrm>
              <a:off x="4752" y="2736"/>
              <a:ext cx="192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52" name="Line 39"/>
            <p:cNvSpPr>
              <a:spLocks noChangeShapeType="1"/>
            </p:cNvSpPr>
            <p:nvPr/>
          </p:nvSpPr>
          <p:spPr bwMode="auto">
            <a:xfrm flipH="1">
              <a:off x="5280" y="2736"/>
              <a:ext cx="336" cy="13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53" name="Line 40"/>
            <p:cNvSpPr>
              <a:spLocks noChangeShapeType="1"/>
            </p:cNvSpPr>
            <p:nvPr/>
          </p:nvSpPr>
          <p:spPr bwMode="auto">
            <a:xfrm flipH="1">
              <a:off x="5280" y="2736"/>
              <a:ext cx="288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54" name="Line 41"/>
            <p:cNvSpPr>
              <a:spLocks noChangeShapeType="1"/>
            </p:cNvSpPr>
            <p:nvPr/>
          </p:nvSpPr>
          <p:spPr bwMode="auto">
            <a:xfrm flipH="1">
              <a:off x="3648" y="2736"/>
              <a:ext cx="1776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55" name="Text Box 42"/>
            <p:cNvSpPr txBox="1">
              <a:spLocks noChangeArrowheads="1"/>
            </p:cNvSpPr>
            <p:nvPr/>
          </p:nvSpPr>
          <p:spPr bwMode="auto">
            <a:xfrm>
              <a:off x="3792" y="912"/>
              <a:ext cx="768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ja-JP" b="0" dirty="0">
                  <a:solidFill>
                    <a:schemeClr val="accent2"/>
                  </a:solidFill>
                  <a:latin typeface="+mj-ea"/>
                  <a:ea typeface="+mj-ea"/>
                </a:rPr>
                <a:t>φ</a:t>
              </a:r>
              <a:endParaRPr lang="ja-JP" altLang="en-US" b="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80956" name="Text Box 43"/>
            <p:cNvSpPr txBox="1">
              <a:spLocks noChangeArrowheads="1"/>
            </p:cNvSpPr>
            <p:nvPr/>
          </p:nvSpPr>
          <p:spPr bwMode="auto">
            <a:xfrm>
              <a:off x="2928" y="1920"/>
              <a:ext cx="510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1,7,9</a:t>
              </a:r>
              <a:endParaRPr lang="ja-JP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80957" name="Text Box 44"/>
            <p:cNvSpPr txBox="1">
              <a:spLocks noChangeArrowheads="1"/>
            </p:cNvSpPr>
            <p:nvPr/>
          </p:nvSpPr>
          <p:spPr bwMode="auto">
            <a:xfrm>
              <a:off x="5154" y="2388"/>
              <a:ext cx="510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2,7,9</a:t>
              </a:r>
              <a:endParaRPr lang="ja-JP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80958" name="Text Box 45"/>
            <p:cNvSpPr txBox="1">
              <a:spLocks noChangeArrowheads="1"/>
            </p:cNvSpPr>
            <p:nvPr/>
          </p:nvSpPr>
          <p:spPr bwMode="auto">
            <a:xfrm>
              <a:off x="2544" y="3072"/>
              <a:ext cx="654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1,2,7,9</a:t>
              </a:r>
              <a:endParaRPr lang="ja-JP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80959" name="Text Box 46"/>
            <p:cNvSpPr txBox="1">
              <a:spLocks noChangeArrowheads="1"/>
            </p:cNvSpPr>
            <p:nvPr/>
          </p:nvSpPr>
          <p:spPr bwMode="auto">
            <a:xfrm>
              <a:off x="3984" y="1680"/>
              <a:ext cx="366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7,9</a:t>
              </a:r>
              <a:endParaRPr lang="ja-JP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80960" name="Text Box 47"/>
            <p:cNvSpPr txBox="1">
              <a:spLocks noChangeArrowheads="1"/>
            </p:cNvSpPr>
            <p:nvPr/>
          </p:nvSpPr>
          <p:spPr bwMode="auto">
            <a:xfrm>
              <a:off x="4560" y="2388"/>
              <a:ext cx="366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2,5</a:t>
              </a:r>
              <a:endParaRPr lang="ja-JP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80961" name="Text Box 48"/>
            <p:cNvSpPr txBox="1">
              <a:spLocks noChangeArrowheads="1"/>
            </p:cNvSpPr>
            <p:nvPr/>
          </p:nvSpPr>
          <p:spPr bwMode="auto">
            <a:xfrm>
              <a:off x="4656" y="1488"/>
              <a:ext cx="384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ja-JP" b="0">
                  <a:solidFill>
                    <a:schemeClr val="accent2"/>
                  </a:solidFill>
                </a:rPr>
                <a:t>2</a:t>
              </a:r>
              <a:endParaRPr lang="ja-JP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80962" name="Text Box 49"/>
            <p:cNvSpPr txBox="1">
              <a:spLocks noChangeArrowheads="1"/>
            </p:cNvSpPr>
            <p:nvPr/>
          </p:nvSpPr>
          <p:spPr bwMode="auto">
            <a:xfrm>
              <a:off x="3504" y="3072"/>
              <a:ext cx="654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2,3,4,5</a:t>
              </a:r>
              <a:endParaRPr lang="ja-JP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80963" name="Text Box 50"/>
            <p:cNvSpPr txBox="1">
              <a:spLocks noChangeArrowheads="1"/>
            </p:cNvSpPr>
            <p:nvPr/>
          </p:nvSpPr>
          <p:spPr bwMode="auto">
            <a:xfrm>
              <a:off x="2832" y="3888"/>
              <a:ext cx="798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1,2,7,8,9</a:t>
              </a:r>
              <a:endParaRPr lang="ja-JP" altLang="en-US" b="0">
                <a:solidFill>
                  <a:schemeClr val="accent2"/>
                </a:solidFill>
              </a:endParaRPr>
            </a:p>
          </p:txBody>
        </p:sp>
        <p:sp>
          <p:nvSpPr>
            <p:cNvPr id="80964" name="Text Box 51"/>
            <p:cNvSpPr txBox="1">
              <a:spLocks noChangeArrowheads="1"/>
            </p:cNvSpPr>
            <p:nvPr/>
          </p:nvSpPr>
          <p:spPr bwMode="auto">
            <a:xfrm>
              <a:off x="4290" y="3888"/>
              <a:ext cx="942" cy="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1,2,5,6,7,9</a:t>
              </a:r>
              <a:endParaRPr lang="ja-JP" altLang="en-US" b="0">
                <a:solidFill>
                  <a:schemeClr val="accent2"/>
                </a:solidFill>
              </a:endParaRPr>
            </a:p>
          </p:txBody>
        </p:sp>
      </p:grpSp>
      <p:sp>
        <p:nvSpPr>
          <p:cNvPr id="487476" name="Rectangle 5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Ex) Parent-child Relation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87477" name="Rectangle 5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268413"/>
            <a:ext cx="441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All closed itemsets of the following database, and the parent-child relation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500563" y="1822450"/>
            <a:ext cx="4114800" cy="4343400"/>
            <a:chOff x="2832" y="1104"/>
            <a:chExt cx="2592" cy="2736"/>
          </a:xfrm>
        </p:grpSpPr>
        <p:sp>
          <p:nvSpPr>
            <p:cNvPr id="80907" name="Line 55"/>
            <p:cNvSpPr>
              <a:spLocks noChangeShapeType="1"/>
            </p:cNvSpPr>
            <p:nvPr/>
          </p:nvSpPr>
          <p:spPr bwMode="auto">
            <a:xfrm flipH="1">
              <a:off x="3216" y="1104"/>
              <a:ext cx="672" cy="768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08" name="Line 56"/>
            <p:cNvSpPr>
              <a:spLocks noChangeShapeType="1"/>
            </p:cNvSpPr>
            <p:nvPr/>
          </p:nvSpPr>
          <p:spPr bwMode="auto">
            <a:xfrm>
              <a:off x="4416" y="1200"/>
              <a:ext cx="240" cy="240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09" name="Line 57"/>
            <p:cNvSpPr>
              <a:spLocks noChangeShapeType="1"/>
            </p:cNvSpPr>
            <p:nvPr/>
          </p:nvSpPr>
          <p:spPr bwMode="auto">
            <a:xfrm>
              <a:off x="4032" y="1104"/>
              <a:ext cx="0" cy="528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10" name="Line 58"/>
            <p:cNvSpPr>
              <a:spLocks noChangeShapeType="1"/>
            </p:cNvSpPr>
            <p:nvPr/>
          </p:nvSpPr>
          <p:spPr bwMode="auto">
            <a:xfrm>
              <a:off x="4800" y="1728"/>
              <a:ext cx="0" cy="62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11" name="Line 59"/>
            <p:cNvSpPr>
              <a:spLocks noChangeShapeType="1"/>
            </p:cNvSpPr>
            <p:nvPr/>
          </p:nvSpPr>
          <p:spPr bwMode="auto">
            <a:xfrm flipH="1">
              <a:off x="3984" y="1728"/>
              <a:ext cx="768" cy="1296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12" name="Line 60"/>
            <p:cNvSpPr>
              <a:spLocks noChangeShapeType="1"/>
            </p:cNvSpPr>
            <p:nvPr/>
          </p:nvSpPr>
          <p:spPr bwMode="auto">
            <a:xfrm flipH="1">
              <a:off x="2832" y="2160"/>
              <a:ext cx="336" cy="86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13" name="Line 61"/>
            <p:cNvSpPr>
              <a:spLocks noChangeShapeType="1"/>
            </p:cNvSpPr>
            <p:nvPr/>
          </p:nvSpPr>
          <p:spPr bwMode="auto">
            <a:xfrm>
              <a:off x="4992" y="1728"/>
              <a:ext cx="432" cy="62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14" name="Line 62"/>
            <p:cNvSpPr>
              <a:spLocks noChangeShapeType="1"/>
            </p:cNvSpPr>
            <p:nvPr/>
          </p:nvSpPr>
          <p:spPr bwMode="auto">
            <a:xfrm>
              <a:off x="2832" y="3312"/>
              <a:ext cx="192" cy="528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80915" name="Line 63"/>
            <p:cNvSpPr>
              <a:spLocks noChangeShapeType="1"/>
            </p:cNvSpPr>
            <p:nvPr/>
          </p:nvSpPr>
          <p:spPr bwMode="auto">
            <a:xfrm>
              <a:off x="2976" y="3360"/>
              <a:ext cx="1248" cy="480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487488" name="Rectangle 64"/>
          <p:cNvSpPr>
            <a:spLocks noChangeArrowheads="1"/>
          </p:cNvSpPr>
          <p:nvPr/>
        </p:nvSpPr>
        <p:spPr bwMode="auto">
          <a:xfrm>
            <a:off x="1115616" y="5458544"/>
            <a:ext cx="32403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ja-JP" b="0" dirty="0" smtClean="0">
                <a:solidFill>
                  <a:schemeClr val="tx1"/>
                </a:solidFill>
              </a:rPr>
              <a:t>Move by adding an item</a:t>
            </a:r>
            <a:endParaRPr lang="ja-JP" altLang="en-US" b="0" dirty="0">
              <a:solidFill>
                <a:schemeClr val="tx1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en-US" altLang="ja-JP" b="0" dirty="0" smtClean="0">
                <a:solidFill>
                  <a:schemeClr val="tx1"/>
                </a:solidFill>
              </a:rPr>
              <a:t>Parent-child</a:t>
            </a:r>
          </a:p>
          <a:p>
            <a:pPr algn="l">
              <a:spcBef>
                <a:spcPts val="0"/>
              </a:spcBef>
            </a:pPr>
            <a:r>
              <a:rPr lang="en-US" altLang="ja-JP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    (</a:t>
            </a:r>
            <a:r>
              <a:rPr lang="en-US" altLang="ja-JP" dirty="0" err="1" smtClean="0">
                <a:solidFill>
                  <a:srgbClr val="008000"/>
                </a:solidFill>
              </a:rPr>
              <a:t>ppc</a:t>
            </a:r>
            <a:r>
              <a:rPr lang="en-US" altLang="ja-JP" dirty="0" smtClean="0">
                <a:solidFill>
                  <a:srgbClr val="008000"/>
                </a:solidFill>
              </a:rPr>
              <a:t> extension</a:t>
            </a:r>
            <a:r>
              <a:rPr lang="en-US" altLang="ja-JP" b="0" dirty="0" smtClean="0">
                <a:solidFill>
                  <a:schemeClr val="tx1"/>
                </a:solidFill>
              </a:rPr>
              <a:t>)</a:t>
            </a:r>
            <a:endParaRPr lang="ja-JP" altLang="en-US" b="0" dirty="0">
              <a:solidFill>
                <a:schemeClr val="tx1"/>
              </a:solidFill>
            </a:endParaRPr>
          </a:p>
        </p:txBody>
      </p:sp>
      <p:sp>
        <p:nvSpPr>
          <p:cNvPr id="487489" name="Line 65"/>
          <p:cNvSpPr>
            <a:spLocks noChangeShapeType="1"/>
          </p:cNvSpPr>
          <p:nvPr/>
        </p:nvSpPr>
        <p:spPr bwMode="auto">
          <a:xfrm flipH="1">
            <a:off x="323528" y="5687144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487490" name="Line 66"/>
          <p:cNvSpPr>
            <a:spLocks noChangeShapeType="1"/>
          </p:cNvSpPr>
          <p:nvPr/>
        </p:nvSpPr>
        <p:spPr bwMode="auto">
          <a:xfrm flipH="1">
            <a:off x="323528" y="6144344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80905" name="Text Box 67"/>
          <p:cNvSpPr txBox="1">
            <a:spLocks noChangeArrowheads="1"/>
          </p:cNvSpPr>
          <p:nvPr/>
        </p:nvSpPr>
        <p:spPr bwMode="auto">
          <a:xfrm>
            <a:off x="1601788" y="2781300"/>
            <a:ext cx="147637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1,2,5,6,7,9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2,3,4,5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1,2,7,8,9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1,7,9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2,7,9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87492" name="Text Box 68"/>
          <p:cNvSpPr txBox="1">
            <a:spLocks noChangeArrowheads="1"/>
          </p:cNvSpPr>
          <p:nvPr/>
        </p:nvSpPr>
        <p:spPr bwMode="auto">
          <a:xfrm>
            <a:off x="823837" y="3541218"/>
            <a:ext cx="867843" cy="4638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en-US" altLang="ja-JP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ja-JP" dirty="0" smtClean="0">
                <a:solidFill>
                  <a:schemeClr val="accent2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ja-JP" dirty="0">
                <a:solidFill>
                  <a:schemeClr val="accent2"/>
                </a:solidFill>
              </a:rPr>
              <a:t> </a:t>
            </a:r>
            <a:endParaRPr lang="ja-JP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88" grpId="0"/>
      <p:bldP spid="487489" grpId="0" animBg="1"/>
      <p:bldP spid="4874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When We Can Use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569325" cy="5329237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Enumeration finds all solutions, therefore, 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＋</a:t>
            </a:r>
            <a:r>
              <a:rPr lang="en-US" altLang="ja-JP" sz="2400" dirty="0" smtClean="0"/>
              <a:t> Bad for huge number of solutions (</a:t>
            </a:r>
            <a:r>
              <a:rPr lang="ja-JP" altLang="en-US" sz="2400" dirty="0" smtClean="0"/>
              <a:t>≠ </a:t>
            </a:r>
            <a:r>
              <a:rPr lang="en-US" altLang="ja-JP" sz="2400" dirty="0" smtClean="0"/>
              <a:t>large scale data)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dirty="0" smtClean="0"/>
              <a:t>　　</a:t>
            </a:r>
            <a:r>
              <a:rPr lang="en-US" altLang="ja-JP" sz="2400" dirty="0" smtClean="0"/>
              <a:t>(implies badly modeled)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relatively few solutions are fine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＋</a:t>
            </a:r>
            <a:r>
              <a:rPr lang="en-US" altLang="ja-JP" sz="2400" dirty="0" smtClean="0"/>
              <a:t> small problem, few variables </a:t>
            </a:r>
            <a:r>
              <a:rPr lang="en-US" altLang="ja-JP" sz="2400" dirty="0" smtClean="0">
                <a:sym typeface="Wingdings" pitchFamily="2" charset="2"/>
              </a:rPr>
              <a:t>  few solutions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＋</a:t>
            </a:r>
            <a:r>
              <a:rPr lang="en-US" altLang="ja-JP" sz="2400" dirty="0" smtClean="0"/>
              <a:t> good if we can control #solutions by parameters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en-US" altLang="ja-JP" sz="2400" dirty="0" smtClean="0"/>
              <a:t>          (such as, solution size, frequency, weights) 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＋</a:t>
            </a:r>
            <a:r>
              <a:rPr lang="en-US" altLang="ja-JP" sz="2400" dirty="0" smtClean="0"/>
              <a:t> unifying similar solutions into one is also good</a:t>
            </a:r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dirty="0" smtClean="0"/>
              <a:t> Simple structures are easy to enumerate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dirty="0" smtClean="0"/>
              <a:t> Even difficult problems, brute force works for small problems</a:t>
            </a:r>
          </a:p>
          <a:p>
            <a:pPr algn="l" eaLnBrk="1" hangingPunct="1">
              <a:lnSpc>
                <a:spcPct val="95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dirty="0" smtClean="0"/>
              <a:t> Tools with simple implementations would </a:t>
            </a:r>
            <a:r>
              <a:rPr lang="en-US" altLang="ja-JP" sz="2400" smtClean="0"/>
              <a:t>help research/business</a:t>
            </a: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en-US" altLang="ja-JP" sz="2400" dirty="0" smtClean="0"/>
          </a:p>
          <a:p>
            <a:pPr algn="l" eaLnBrk="1" hangingPunct="1">
              <a:lnSpc>
                <a:spcPct val="95000"/>
              </a:lnSpc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Computing the Children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6863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</a:rPr>
              <a:t>・ </a:t>
            </a:r>
            <a:r>
              <a:rPr lang="en-US" altLang="ja-JP" sz="2400" dirty="0" smtClean="0"/>
              <a:t>Let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e</a:t>
            </a:r>
            <a:r>
              <a:rPr lang="en-US" altLang="ja-JP" sz="2400" dirty="0" smtClean="0"/>
              <a:t> be the item removed at last to obtain the parent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dirty="0" smtClean="0"/>
              <a:t>By adding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e </a:t>
            </a:r>
            <a:r>
              <a:rPr lang="en-US" altLang="ja-JP" sz="2400" dirty="0" smtClean="0"/>
              <a:t>to the parent, its occurrence set will be the occurrence set of the child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</a:t>
            </a:r>
            <a:r>
              <a:rPr lang="en-US" altLang="ja-JP" sz="2400" dirty="0" smtClean="0"/>
              <a:t>a child is obtained by adding an item and computing the closed itemset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</a:t>
            </a:r>
            <a:r>
              <a:rPr lang="en-US" altLang="ja-JP" sz="2400" dirty="0" smtClean="0"/>
              <a:t>however, itemsets obtained in this way are not always children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</a:t>
            </a:r>
            <a:r>
              <a:rPr lang="en-US" altLang="ja-JP" sz="2400" dirty="0" smtClean="0"/>
              <a:t>necessary and sufficient condition to be a child is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          “no item appears preceding to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e</a:t>
            </a:r>
            <a:r>
              <a:rPr lang="en-US" altLang="ja-JP" sz="2400" dirty="0" smtClean="0"/>
              <a:t>” by closure </a:t>
            </a:r>
            <a:r>
              <a:rPr lang="en-US" altLang="ja-JP" sz="2400" dirty="0" err="1" smtClean="0"/>
              <a:t>opeartion</a:t>
            </a:r>
            <a:endParaRPr lang="en-US" altLang="ja-JP" sz="2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0000FF"/>
                </a:solidFill>
              </a:rPr>
              <a:t>          </a:t>
            </a:r>
            <a:r>
              <a:rPr lang="en-US" altLang="ja-JP" sz="2400" dirty="0" smtClean="0"/>
              <a:t>(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prefix preserving closure extension</a:t>
            </a:r>
            <a:r>
              <a:rPr lang="en-US" altLang="ja-JP" sz="2400" dirty="0" smtClean="0"/>
              <a:t>)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400" dirty="0" smtClean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9750" y="2543944"/>
            <a:ext cx="7162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920750" y="2620144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1911350" y="2620144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2673350" y="2620144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3740150" y="2620144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4197350" y="2620144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46" name="Oval 10"/>
          <p:cNvSpPr>
            <a:spLocks noChangeArrowheads="1"/>
          </p:cNvSpPr>
          <p:nvPr/>
        </p:nvSpPr>
        <p:spPr bwMode="auto">
          <a:xfrm>
            <a:off x="4806950" y="2620144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47" name="Oval 11"/>
          <p:cNvSpPr>
            <a:spLocks noChangeArrowheads="1"/>
          </p:cNvSpPr>
          <p:nvPr/>
        </p:nvSpPr>
        <p:spPr bwMode="auto">
          <a:xfrm>
            <a:off x="6178550" y="2620144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48" name="Oval 12"/>
          <p:cNvSpPr>
            <a:spLocks noChangeArrowheads="1"/>
          </p:cNvSpPr>
          <p:nvPr/>
        </p:nvSpPr>
        <p:spPr bwMode="auto">
          <a:xfrm>
            <a:off x="7321550" y="2620144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7550" name="Oval 14"/>
          <p:cNvSpPr>
            <a:spLocks noChangeArrowheads="1"/>
          </p:cNvSpPr>
          <p:nvPr/>
        </p:nvSpPr>
        <p:spPr bwMode="auto">
          <a:xfrm>
            <a:off x="6172200" y="263125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6" grpId="0" animBg="1"/>
      <p:bldP spid="577547" grpId="0" animBg="1"/>
      <p:bldP spid="577548" grpId="0" animBg="1"/>
      <p:bldP spid="57755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5724525" y="5805488"/>
            <a:ext cx="3240088" cy="863600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3491" name="Rectangle 3"/>
          <p:cNvSpPr>
            <a:spLocks noChangeArrowheads="1"/>
          </p:cNvSpPr>
          <p:nvPr/>
        </p:nvSpPr>
        <p:spPr bwMode="auto">
          <a:xfrm>
            <a:off x="7724775" y="4916488"/>
            <a:ext cx="360363" cy="1800225"/>
          </a:xfrm>
          <a:prstGeom prst="rect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3492" name="Rectangle 4"/>
          <p:cNvSpPr>
            <a:spLocks noChangeArrowheads="1"/>
          </p:cNvSpPr>
          <p:nvPr/>
        </p:nvSpPr>
        <p:spPr bwMode="auto">
          <a:xfrm>
            <a:off x="5980113" y="4916488"/>
            <a:ext cx="1296987" cy="1800225"/>
          </a:xfrm>
          <a:prstGeom prst="rect">
            <a:avLst/>
          </a:prstGeom>
          <a:solidFill>
            <a:srgbClr val="FF66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03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Database Reduction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034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812212" cy="5256213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We want to reduce the database as frequent itemset enumeration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However, can not remove smaller items (than last added item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e</a:t>
            </a:r>
            <a:r>
              <a:rPr lang="en-US" altLang="ja-JP" sz="2400" dirty="0" smtClean="0"/>
              <a:t>)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computation of </a:t>
            </a:r>
            <a:r>
              <a:rPr lang="en-US" altLang="ja-JP" sz="2400" dirty="0" err="1" smtClean="0"/>
              <a:t>ppc</a:t>
            </a:r>
            <a:r>
              <a:rPr lang="en-US" altLang="ja-JP" sz="2400" dirty="0" smtClean="0"/>
              <a:t> extension needs them</a:t>
            </a:r>
          </a:p>
          <a:p>
            <a:pPr algn="l" eaLnBrk="1" hangingPunct="1"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However, 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dirty="0" smtClean="0"/>
              <a:t>if larger items are identical, included in</a:t>
            </a:r>
            <a:r>
              <a:rPr lang="ja-JP" altLang="en-US" sz="2400" dirty="0" smtClean="0"/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at the same time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dirty="0" smtClean="0"/>
              <a:t>so, only the intersection of the smaller parts is needed</a:t>
            </a:r>
          </a:p>
          <a:p>
            <a:pPr algn="l" eaLnBrk="1" hangingPunct="1">
              <a:defRPr/>
            </a:pPr>
            <a:r>
              <a:rPr lang="ja-JP" altLang="en-US" sz="2400" dirty="0" smtClean="0"/>
              <a:t>   </a:t>
            </a:r>
            <a:r>
              <a:rPr lang="en-US" altLang="ja-JP" sz="2400" dirty="0" smtClean="0"/>
              <a:t>store the intersection of transactions having the same large items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The intersection of many transactions 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has a small size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</a:p>
        </p:txBody>
      </p:sp>
      <p:sp>
        <p:nvSpPr>
          <p:cNvPr id="703495" name="Text Box 7"/>
          <p:cNvSpPr txBox="1">
            <a:spLocks noChangeArrowheads="1"/>
          </p:cNvSpPr>
          <p:nvPr/>
        </p:nvSpPr>
        <p:spPr bwMode="auto">
          <a:xfrm>
            <a:off x="400630" y="6165850"/>
            <a:ext cx="4985189" cy="463846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</a:rPr>
              <a:t>no much loss </a:t>
            </a:r>
            <a:r>
              <a:rPr lang="en-US" altLang="ja-JP" dirty="0" smtClean="0">
                <a:solidFill>
                  <a:schemeClr val="tx1"/>
                </a:solidFill>
              </a:rPr>
              <a:t>compared with large </a:t>
            </a:r>
            <a:r>
              <a:rPr lang="en-US" altLang="ja-JP" dirty="0" smtClean="0">
                <a:solidFill>
                  <a:schemeClr val="accent2"/>
                </a:solidFill>
              </a:rPr>
              <a:t>σ </a:t>
            </a:r>
            <a:endParaRPr lang="ja-JP" altLang="en-US" dirty="0"/>
          </a:p>
        </p:txBody>
      </p:sp>
      <p:graphicFrame>
        <p:nvGraphicFramePr>
          <p:cNvPr id="703496" name="Group 8"/>
          <p:cNvGraphicFramePr>
            <a:graphicFrameLocks noGrp="1"/>
          </p:cNvGraphicFramePr>
          <p:nvPr/>
        </p:nvGraphicFramePr>
        <p:xfrm>
          <a:off x="6084888" y="4941888"/>
          <a:ext cx="2832100" cy="1658880"/>
        </p:xfrm>
        <a:graphic>
          <a:graphicData uri="http://schemas.openxmlformats.org/drawingml/2006/table">
            <a:tbl>
              <a:tblPr/>
              <a:tblGrid>
                <a:gridCol w="404812"/>
                <a:gridCol w="404813"/>
                <a:gridCol w="404812"/>
                <a:gridCol w="403225"/>
                <a:gridCol w="404813"/>
                <a:gridCol w="404812"/>
                <a:gridCol w="404813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１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３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５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１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２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６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３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７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１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２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６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７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３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５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６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７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２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６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７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20113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dirty="0" smtClean="0"/>
              <a:t> We can simply compute the intersection of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e)</a:t>
            </a:r>
            <a:r>
              <a:rPr lang="en-US" altLang="ja-JP" sz="2400" dirty="0" smtClean="0"/>
              <a:t>, but would be redundant. We do just “checking the equality of the intersection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e) </a:t>
            </a:r>
            <a:r>
              <a:rPr lang="en-US" altLang="ja-JP" sz="2400" dirty="0" smtClean="0"/>
              <a:t>and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400" dirty="0" smtClean="0"/>
              <a:t>”, thus no need to scan all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 </a:t>
            </a:r>
            <a:r>
              <a:rPr lang="en-US" altLang="ja-JP" sz="2400" dirty="0" smtClean="0"/>
              <a:t>We can stop when we confirmed that they are different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Trace each occurrence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 </a:t>
            </a:r>
            <a:r>
              <a:rPr lang="en-US" altLang="ja-JP" sz="2400" dirty="0" smtClean="0"/>
              <a:t>in the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 increasing order, and check each item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appears all occurrences or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If an item appears in all, check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 whether it is included in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en-US" altLang="ja-JP" sz="2400" dirty="0" smtClean="0"/>
              <a:t> or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Proceed the operations from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   the last operated item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Cost for Comparison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3972" name="Text Box 32"/>
          <p:cNvSpPr txBox="1">
            <a:spLocks noChangeArrowheads="1"/>
          </p:cNvSpPr>
          <p:nvPr/>
        </p:nvSpPr>
        <p:spPr bwMode="auto">
          <a:xfrm>
            <a:off x="6108989" y="3116263"/>
            <a:ext cx="369310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P</a:t>
            </a:r>
            <a:endParaRPr lang="en-US" altLang="ja-JP" dirty="0">
              <a:solidFill>
                <a:schemeClr val="accent2"/>
              </a:solidFill>
            </a:endParaRPr>
          </a:p>
        </p:txBody>
      </p:sp>
      <p:sp>
        <p:nvSpPr>
          <p:cNvPr id="525350" name="AutoShape 38"/>
          <p:cNvSpPr>
            <a:spLocks/>
          </p:cNvSpPr>
          <p:nvPr/>
        </p:nvSpPr>
        <p:spPr bwMode="auto">
          <a:xfrm>
            <a:off x="6251575" y="3860800"/>
            <a:ext cx="192088" cy="2736850"/>
          </a:xfrm>
          <a:prstGeom prst="leftBrace">
            <a:avLst>
              <a:gd name="adj1" fmla="val 118732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83974" name="Text Box 39"/>
          <p:cNvSpPr txBox="1">
            <a:spLocks noChangeArrowheads="1"/>
          </p:cNvSpPr>
          <p:nvPr/>
        </p:nvSpPr>
        <p:spPr bwMode="auto">
          <a:xfrm>
            <a:off x="4722244" y="4868863"/>
            <a:ext cx="1531486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 err="1">
                <a:solidFill>
                  <a:schemeClr val="accent2"/>
                </a:solidFill>
              </a:rPr>
              <a:t>O</a:t>
            </a:r>
            <a:r>
              <a:rPr lang="en-US" altLang="ja-JP" dirty="0" err="1" smtClean="0">
                <a:solidFill>
                  <a:schemeClr val="accent2"/>
                </a:solidFill>
              </a:rPr>
              <a:t>cc</a:t>
            </a:r>
            <a:r>
              <a:rPr lang="en-US" altLang="ja-JP" dirty="0" smtClean="0">
                <a:solidFill>
                  <a:schemeClr val="accent2"/>
                </a:solidFill>
              </a:rPr>
              <a:t>(P</a:t>
            </a:r>
            <a:r>
              <a:rPr lang="ja-JP" altLang="en-US" dirty="0" smtClean="0">
                <a:solidFill>
                  <a:schemeClr val="accent2"/>
                </a:solidFill>
              </a:rPr>
              <a:t>∪</a:t>
            </a:r>
            <a:r>
              <a:rPr lang="en-US" altLang="ja-JP" dirty="0" smtClean="0">
                <a:solidFill>
                  <a:schemeClr val="accent2"/>
                </a:solidFill>
              </a:rPr>
              <a:t>e)</a:t>
            </a:r>
            <a:endParaRPr lang="ja-JP" altLang="en-US" b="0" dirty="0">
              <a:solidFill>
                <a:schemeClr val="tx1"/>
              </a:solidFill>
            </a:endParaRPr>
          </a:p>
        </p:txBody>
      </p:sp>
      <p:sp>
        <p:nvSpPr>
          <p:cNvPr id="525353" name="Text Box 41"/>
          <p:cNvSpPr txBox="1">
            <a:spLocks noChangeArrowheads="1"/>
          </p:cNvSpPr>
          <p:nvPr/>
        </p:nvSpPr>
        <p:spPr bwMode="auto">
          <a:xfrm>
            <a:off x="6681788" y="5084763"/>
            <a:ext cx="360362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2</a:t>
            </a:r>
          </a:p>
        </p:txBody>
      </p:sp>
      <p:sp>
        <p:nvSpPr>
          <p:cNvPr id="525355" name="Text Box 43"/>
          <p:cNvSpPr txBox="1">
            <a:spLocks noChangeArrowheads="1"/>
          </p:cNvSpPr>
          <p:nvPr/>
        </p:nvSpPr>
        <p:spPr bwMode="auto">
          <a:xfrm>
            <a:off x="7042150" y="5084763"/>
            <a:ext cx="360363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356" name="Text Box 44"/>
          <p:cNvSpPr txBox="1">
            <a:spLocks noChangeArrowheads="1"/>
          </p:cNvSpPr>
          <p:nvPr/>
        </p:nvSpPr>
        <p:spPr bwMode="auto">
          <a:xfrm>
            <a:off x="7402513" y="5084763"/>
            <a:ext cx="360362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5</a:t>
            </a:r>
          </a:p>
        </p:txBody>
      </p:sp>
      <p:sp>
        <p:nvSpPr>
          <p:cNvPr id="525357" name="Text Box 45"/>
          <p:cNvSpPr txBox="1">
            <a:spLocks noChangeArrowheads="1"/>
          </p:cNvSpPr>
          <p:nvPr/>
        </p:nvSpPr>
        <p:spPr bwMode="auto">
          <a:xfrm>
            <a:off x="7762875" y="5084763"/>
            <a:ext cx="360363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9</a:t>
            </a:r>
          </a:p>
        </p:txBody>
      </p:sp>
      <p:sp>
        <p:nvSpPr>
          <p:cNvPr id="525358" name="Text Box 46"/>
          <p:cNvSpPr txBox="1">
            <a:spLocks noChangeArrowheads="1"/>
          </p:cNvSpPr>
          <p:nvPr/>
        </p:nvSpPr>
        <p:spPr bwMode="auto">
          <a:xfrm>
            <a:off x="6681788" y="4438650"/>
            <a:ext cx="360362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</a:t>
            </a:r>
          </a:p>
        </p:txBody>
      </p:sp>
      <p:sp>
        <p:nvSpPr>
          <p:cNvPr id="525359" name="Text Box 47"/>
          <p:cNvSpPr txBox="1">
            <a:spLocks noChangeArrowheads="1"/>
          </p:cNvSpPr>
          <p:nvPr/>
        </p:nvSpPr>
        <p:spPr bwMode="auto">
          <a:xfrm>
            <a:off x="7042150" y="4438650"/>
            <a:ext cx="360363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3</a:t>
            </a:r>
          </a:p>
        </p:txBody>
      </p:sp>
      <p:sp>
        <p:nvSpPr>
          <p:cNvPr id="525360" name="Text Box 48"/>
          <p:cNvSpPr txBox="1">
            <a:spLocks noChangeArrowheads="1"/>
          </p:cNvSpPr>
          <p:nvPr/>
        </p:nvSpPr>
        <p:spPr bwMode="auto">
          <a:xfrm>
            <a:off x="7402513" y="4438650"/>
            <a:ext cx="360362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361" name="Text Box 49"/>
          <p:cNvSpPr txBox="1">
            <a:spLocks noChangeArrowheads="1"/>
          </p:cNvSpPr>
          <p:nvPr/>
        </p:nvSpPr>
        <p:spPr bwMode="auto">
          <a:xfrm>
            <a:off x="7762875" y="4438650"/>
            <a:ext cx="360363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5</a:t>
            </a:r>
          </a:p>
        </p:txBody>
      </p:sp>
      <p:sp>
        <p:nvSpPr>
          <p:cNvPr id="525362" name="Text Box 50"/>
          <p:cNvSpPr txBox="1">
            <a:spLocks noChangeArrowheads="1"/>
          </p:cNvSpPr>
          <p:nvPr/>
        </p:nvSpPr>
        <p:spPr bwMode="auto">
          <a:xfrm>
            <a:off x="8123238" y="4438650"/>
            <a:ext cx="360362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9</a:t>
            </a:r>
          </a:p>
        </p:txBody>
      </p:sp>
      <p:sp>
        <p:nvSpPr>
          <p:cNvPr id="525365" name="Rectangle 53"/>
          <p:cNvSpPr>
            <a:spLocks noChangeArrowheads="1"/>
          </p:cNvSpPr>
          <p:nvPr/>
        </p:nvSpPr>
        <p:spPr bwMode="auto">
          <a:xfrm>
            <a:off x="6681788" y="3789363"/>
            <a:ext cx="1439862" cy="4318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25366" name="Text Box 54"/>
          <p:cNvSpPr txBox="1">
            <a:spLocks noChangeArrowheads="1"/>
          </p:cNvSpPr>
          <p:nvPr/>
        </p:nvSpPr>
        <p:spPr bwMode="auto">
          <a:xfrm>
            <a:off x="6681788" y="3786188"/>
            <a:ext cx="360362" cy="4016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3</a:t>
            </a:r>
          </a:p>
        </p:txBody>
      </p:sp>
      <p:sp>
        <p:nvSpPr>
          <p:cNvPr id="525371" name="Text Box 59"/>
          <p:cNvSpPr txBox="1">
            <a:spLocks noChangeArrowheads="1"/>
          </p:cNvSpPr>
          <p:nvPr/>
        </p:nvSpPr>
        <p:spPr bwMode="auto">
          <a:xfrm>
            <a:off x="6683375" y="4437063"/>
            <a:ext cx="360363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</a:t>
            </a:r>
          </a:p>
        </p:txBody>
      </p:sp>
      <p:sp>
        <p:nvSpPr>
          <p:cNvPr id="525372" name="Text Box 60"/>
          <p:cNvSpPr txBox="1">
            <a:spLocks noChangeArrowheads="1"/>
          </p:cNvSpPr>
          <p:nvPr/>
        </p:nvSpPr>
        <p:spPr bwMode="auto">
          <a:xfrm>
            <a:off x="6683375" y="5084763"/>
            <a:ext cx="360363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3</a:t>
            </a:r>
          </a:p>
        </p:txBody>
      </p:sp>
      <p:sp>
        <p:nvSpPr>
          <p:cNvPr id="525373" name="Text Box 61"/>
          <p:cNvSpPr txBox="1">
            <a:spLocks noChangeArrowheads="1"/>
          </p:cNvSpPr>
          <p:nvPr/>
        </p:nvSpPr>
        <p:spPr bwMode="auto">
          <a:xfrm>
            <a:off x="7043738" y="4437063"/>
            <a:ext cx="360362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3</a:t>
            </a:r>
          </a:p>
        </p:txBody>
      </p:sp>
      <p:sp>
        <p:nvSpPr>
          <p:cNvPr id="525374" name="Text Box 62"/>
          <p:cNvSpPr txBox="1">
            <a:spLocks noChangeArrowheads="1"/>
          </p:cNvSpPr>
          <p:nvPr/>
        </p:nvSpPr>
        <p:spPr bwMode="auto">
          <a:xfrm>
            <a:off x="7402513" y="4437063"/>
            <a:ext cx="360362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375" name="Text Box 63"/>
          <p:cNvSpPr txBox="1">
            <a:spLocks noChangeArrowheads="1"/>
          </p:cNvSpPr>
          <p:nvPr/>
        </p:nvSpPr>
        <p:spPr bwMode="auto">
          <a:xfrm>
            <a:off x="7762875" y="4437063"/>
            <a:ext cx="360363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5</a:t>
            </a:r>
          </a:p>
        </p:txBody>
      </p:sp>
      <p:sp>
        <p:nvSpPr>
          <p:cNvPr id="525376" name="Text Box 64"/>
          <p:cNvSpPr txBox="1">
            <a:spLocks noChangeArrowheads="1"/>
          </p:cNvSpPr>
          <p:nvPr/>
        </p:nvSpPr>
        <p:spPr bwMode="auto">
          <a:xfrm>
            <a:off x="8123238" y="4437063"/>
            <a:ext cx="360362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9</a:t>
            </a:r>
          </a:p>
        </p:txBody>
      </p:sp>
      <p:sp>
        <p:nvSpPr>
          <p:cNvPr id="525377" name="Text Box 65"/>
          <p:cNvSpPr txBox="1">
            <a:spLocks noChangeArrowheads="1"/>
          </p:cNvSpPr>
          <p:nvPr/>
        </p:nvSpPr>
        <p:spPr bwMode="auto">
          <a:xfrm>
            <a:off x="7043738" y="5084763"/>
            <a:ext cx="360362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378" name="Text Box 66"/>
          <p:cNvSpPr txBox="1">
            <a:spLocks noChangeArrowheads="1"/>
          </p:cNvSpPr>
          <p:nvPr/>
        </p:nvSpPr>
        <p:spPr bwMode="auto">
          <a:xfrm>
            <a:off x="7404100" y="5084763"/>
            <a:ext cx="360363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5</a:t>
            </a:r>
          </a:p>
        </p:txBody>
      </p:sp>
      <p:sp>
        <p:nvSpPr>
          <p:cNvPr id="525379" name="Text Box 67"/>
          <p:cNvSpPr txBox="1">
            <a:spLocks noChangeArrowheads="1"/>
          </p:cNvSpPr>
          <p:nvPr/>
        </p:nvSpPr>
        <p:spPr bwMode="auto">
          <a:xfrm>
            <a:off x="7764463" y="5084763"/>
            <a:ext cx="360362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9</a:t>
            </a:r>
          </a:p>
        </p:txBody>
      </p:sp>
      <p:sp>
        <p:nvSpPr>
          <p:cNvPr id="525380" name="Text Box 68"/>
          <p:cNvSpPr txBox="1">
            <a:spLocks noChangeArrowheads="1"/>
          </p:cNvSpPr>
          <p:nvPr/>
        </p:nvSpPr>
        <p:spPr bwMode="auto">
          <a:xfrm>
            <a:off x="7042150" y="3789363"/>
            <a:ext cx="360363" cy="4016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381" name="Text Box 69"/>
          <p:cNvSpPr txBox="1">
            <a:spLocks noChangeArrowheads="1"/>
          </p:cNvSpPr>
          <p:nvPr/>
        </p:nvSpPr>
        <p:spPr bwMode="auto">
          <a:xfrm>
            <a:off x="7042150" y="3789363"/>
            <a:ext cx="360363" cy="401637"/>
          </a:xfrm>
          <a:prstGeom prst="rect">
            <a:avLst/>
          </a:prstGeom>
          <a:solidFill>
            <a:srgbClr val="FFCC00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382" name="Text Box 70"/>
          <p:cNvSpPr txBox="1">
            <a:spLocks noChangeArrowheads="1"/>
          </p:cNvSpPr>
          <p:nvPr/>
        </p:nvSpPr>
        <p:spPr bwMode="auto">
          <a:xfrm>
            <a:off x="6683375" y="3792538"/>
            <a:ext cx="360363" cy="401637"/>
          </a:xfrm>
          <a:prstGeom prst="rect">
            <a:avLst/>
          </a:prstGeom>
          <a:solidFill>
            <a:srgbClr val="FFCC00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3</a:t>
            </a:r>
          </a:p>
        </p:txBody>
      </p:sp>
      <p:sp>
        <p:nvSpPr>
          <p:cNvPr id="525385" name="Text Box 73"/>
          <p:cNvSpPr txBox="1">
            <a:spLocks noChangeArrowheads="1"/>
          </p:cNvSpPr>
          <p:nvPr/>
        </p:nvSpPr>
        <p:spPr bwMode="auto">
          <a:xfrm>
            <a:off x="6683375" y="5661025"/>
            <a:ext cx="360363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</a:t>
            </a:r>
          </a:p>
        </p:txBody>
      </p:sp>
      <p:sp>
        <p:nvSpPr>
          <p:cNvPr id="525386" name="Text Box 74"/>
          <p:cNvSpPr txBox="1">
            <a:spLocks noChangeArrowheads="1"/>
          </p:cNvSpPr>
          <p:nvPr/>
        </p:nvSpPr>
        <p:spPr bwMode="auto">
          <a:xfrm>
            <a:off x="6683375" y="6237288"/>
            <a:ext cx="360363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</a:t>
            </a:r>
          </a:p>
        </p:txBody>
      </p:sp>
      <p:sp>
        <p:nvSpPr>
          <p:cNvPr id="525387" name="Text Box 75"/>
          <p:cNvSpPr txBox="1">
            <a:spLocks noChangeArrowheads="1"/>
          </p:cNvSpPr>
          <p:nvPr/>
        </p:nvSpPr>
        <p:spPr bwMode="auto">
          <a:xfrm>
            <a:off x="7042150" y="6237288"/>
            <a:ext cx="360363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388" name="Text Box 76"/>
          <p:cNvSpPr txBox="1">
            <a:spLocks noChangeArrowheads="1"/>
          </p:cNvSpPr>
          <p:nvPr/>
        </p:nvSpPr>
        <p:spPr bwMode="auto">
          <a:xfrm>
            <a:off x="7402513" y="6237288"/>
            <a:ext cx="360362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9</a:t>
            </a:r>
          </a:p>
        </p:txBody>
      </p:sp>
      <p:sp>
        <p:nvSpPr>
          <p:cNvPr id="525390" name="Text Box 78"/>
          <p:cNvSpPr txBox="1">
            <a:spLocks noChangeArrowheads="1"/>
          </p:cNvSpPr>
          <p:nvPr/>
        </p:nvSpPr>
        <p:spPr bwMode="auto">
          <a:xfrm>
            <a:off x="7042150" y="5661025"/>
            <a:ext cx="360363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2</a:t>
            </a:r>
          </a:p>
        </p:txBody>
      </p:sp>
      <p:sp>
        <p:nvSpPr>
          <p:cNvPr id="525391" name="Text Box 79"/>
          <p:cNvSpPr txBox="1">
            <a:spLocks noChangeArrowheads="1"/>
          </p:cNvSpPr>
          <p:nvPr/>
        </p:nvSpPr>
        <p:spPr bwMode="auto">
          <a:xfrm>
            <a:off x="7402513" y="5661025"/>
            <a:ext cx="360362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392" name="Text Box 80"/>
          <p:cNvSpPr txBox="1">
            <a:spLocks noChangeArrowheads="1"/>
          </p:cNvSpPr>
          <p:nvPr/>
        </p:nvSpPr>
        <p:spPr bwMode="auto">
          <a:xfrm>
            <a:off x="7762875" y="5661025"/>
            <a:ext cx="360363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6</a:t>
            </a:r>
          </a:p>
        </p:txBody>
      </p:sp>
      <p:sp>
        <p:nvSpPr>
          <p:cNvPr id="525393" name="Text Box 81"/>
          <p:cNvSpPr txBox="1">
            <a:spLocks noChangeArrowheads="1"/>
          </p:cNvSpPr>
          <p:nvPr/>
        </p:nvSpPr>
        <p:spPr bwMode="auto">
          <a:xfrm>
            <a:off x="8123238" y="5661025"/>
            <a:ext cx="360362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9</a:t>
            </a:r>
          </a:p>
        </p:txBody>
      </p:sp>
      <p:sp>
        <p:nvSpPr>
          <p:cNvPr id="525394" name="Text Box 82"/>
          <p:cNvSpPr txBox="1">
            <a:spLocks noChangeArrowheads="1"/>
          </p:cNvSpPr>
          <p:nvPr/>
        </p:nvSpPr>
        <p:spPr bwMode="auto">
          <a:xfrm>
            <a:off x="6683375" y="5661025"/>
            <a:ext cx="360363" cy="395288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</a:t>
            </a:r>
          </a:p>
        </p:txBody>
      </p:sp>
      <p:sp>
        <p:nvSpPr>
          <p:cNvPr id="525395" name="Text Box 83"/>
          <p:cNvSpPr txBox="1">
            <a:spLocks noChangeArrowheads="1"/>
          </p:cNvSpPr>
          <p:nvPr/>
        </p:nvSpPr>
        <p:spPr bwMode="auto">
          <a:xfrm>
            <a:off x="6683375" y="6237288"/>
            <a:ext cx="360363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</a:t>
            </a:r>
          </a:p>
        </p:txBody>
      </p:sp>
      <p:sp>
        <p:nvSpPr>
          <p:cNvPr id="525396" name="Text Box 84"/>
          <p:cNvSpPr txBox="1">
            <a:spLocks noChangeArrowheads="1"/>
          </p:cNvSpPr>
          <p:nvPr/>
        </p:nvSpPr>
        <p:spPr bwMode="auto">
          <a:xfrm>
            <a:off x="7043738" y="6237288"/>
            <a:ext cx="360362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397" name="Text Box 85"/>
          <p:cNvSpPr txBox="1">
            <a:spLocks noChangeArrowheads="1"/>
          </p:cNvSpPr>
          <p:nvPr/>
        </p:nvSpPr>
        <p:spPr bwMode="auto">
          <a:xfrm>
            <a:off x="7404100" y="6237288"/>
            <a:ext cx="360363" cy="395287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9</a:t>
            </a:r>
          </a:p>
        </p:txBody>
      </p:sp>
      <p:sp>
        <p:nvSpPr>
          <p:cNvPr id="525398" name="Text Box 86"/>
          <p:cNvSpPr txBox="1">
            <a:spLocks noChangeArrowheads="1"/>
          </p:cNvSpPr>
          <p:nvPr/>
        </p:nvSpPr>
        <p:spPr bwMode="auto">
          <a:xfrm>
            <a:off x="7043738" y="5661025"/>
            <a:ext cx="360362" cy="395288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2</a:t>
            </a:r>
          </a:p>
        </p:txBody>
      </p:sp>
      <p:sp>
        <p:nvSpPr>
          <p:cNvPr id="525399" name="Text Box 87"/>
          <p:cNvSpPr txBox="1">
            <a:spLocks noChangeArrowheads="1"/>
          </p:cNvSpPr>
          <p:nvPr/>
        </p:nvSpPr>
        <p:spPr bwMode="auto">
          <a:xfrm>
            <a:off x="7404100" y="5661025"/>
            <a:ext cx="360363" cy="395288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400" name="Text Box 88"/>
          <p:cNvSpPr txBox="1">
            <a:spLocks noChangeArrowheads="1"/>
          </p:cNvSpPr>
          <p:nvPr/>
        </p:nvSpPr>
        <p:spPr bwMode="auto">
          <a:xfrm>
            <a:off x="7764463" y="5661025"/>
            <a:ext cx="360362" cy="395288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6</a:t>
            </a:r>
          </a:p>
        </p:txBody>
      </p:sp>
      <p:sp>
        <p:nvSpPr>
          <p:cNvPr id="525401" name="Text Box 89"/>
          <p:cNvSpPr txBox="1">
            <a:spLocks noChangeArrowheads="1"/>
          </p:cNvSpPr>
          <p:nvPr/>
        </p:nvSpPr>
        <p:spPr bwMode="auto">
          <a:xfrm>
            <a:off x="8124825" y="5661025"/>
            <a:ext cx="360363" cy="395288"/>
          </a:xfrm>
          <a:prstGeom prst="rect">
            <a:avLst/>
          </a:prstGeom>
          <a:solidFill>
            <a:srgbClr val="00CCFF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9</a:t>
            </a:r>
          </a:p>
        </p:txBody>
      </p:sp>
      <p:sp>
        <p:nvSpPr>
          <p:cNvPr id="525405" name="Text Box 93"/>
          <p:cNvSpPr txBox="1">
            <a:spLocks noChangeArrowheads="1"/>
          </p:cNvSpPr>
          <p:nvPr/>
        </p:nvSpPr>
        <p:spPr bwMode="auto">
          <a:xfrm>
            <a:off x="6661150" y="3141663"/>
            <a:ext cx="360363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4</a:t>
            </a:r>
          </a:p>
        </p:txBody>
      </p:sp>
      <p:sp>
        <p:nvSpPr>
          <p:cNvPr id="525406" name="Text Box 94"/>
          <p:cNvSpPr txBox="1">
            <a:spLocks noChangeArrowheads="1"/>
          </p:cNvSpPr>
          <p:nvPr/>
        </p:nvSpPr>
        <p:spPr bwMode="auto">
          <a:xfrm>
            <a:off x="7019925" y="3141663"/>
            <a:ext cx="360363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11</a:t>
            </a:r>
          </a:p>
        </p:txBody>
      </p:sp>
      <p:sp>
        <p:nvSpPr>
          <p:cNvPr id="525389" name="Text Box 77"/>
          <p:cNvSpPr txBox="1">
            <a:spLocks noChangeArrowheads="1"/>
          </p:cNvSpPr>
          <p:nvPr/>
        </p:nvSpPr>
        <p:spPr bwMode="auto">
          <a:xfrm>
            <a:off x="7740650" y="6237288"/>
            <a:ext cx="360363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11</a:t>
            </a:r>
          </a:p>
        </p:txBody>
      </p:sp>
      <p:sp>
        <p:nvSpPr>
          <p:cNvPr id="525402" name="Text Box 90"/>
          <p:cNvSpPr txBox="1">
            <a:spLocks noChangeArrowheads="1"/>
          </p:cNvSpPr>
          <p:nvPr/>
        </p:nvSpPr>
        <p:spPr bwMode="auto">
          <a:xfrm>
            <a:off x="8459788" y="5661025"/>
            <a:ext cx="360362" cy="3952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11</a:t>
            </a:r>
          </a:p>
        </p:txBody>
      </p:sp>
      <p:sp>
        <p:nvSpPr>
          <p:cNvPr id="525403" name="Text Box 91"/>
          <p:cNvSpPr txBox="1">
            <a:spLocks noChangeArrowheads="1"/>
          </p:cNvSpPr>
          <p:nvPr/>
        </p:nvSpPr>
        <p:spPr bwMode="auto">
          <a:xfrm>
            <a:off x="8101013" y="5084763"/>
            <a:ext cx="360362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11</a:t>
            </a:r>
          </a:p>
        </p:txBody>
      </p:sp>
      <p:sp>
        <p:nvSpPr>
          <p:cNvPr id="525404" name="Text Box 92"/>
          <p:cNvSpPr txBox="1">
            <a:spLocks noChangeArrowheads="1"/>
          </p:cNvSpPr>
          <p:nvPr/>
        </p:nvSpPr>
        <p:spPr bwMode="auto">
          <a:xfrm>
            <a:off x="8459788" y="4437063"/>
            <a:ext cx="360362" cy="395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11</a:t>
            </a:r>
          </a:p>
        </p:txBody>
      </p:sp>
      <p:sp>
        <p:nvSpPr>
          <p:cNvPr id="525367" name="Text Box 55"/>
          <p:cNvSpPr txBox="1">
            <a:spLocks noChangeArrowheads="1"/>
          </p:cNvSpPr>
          <p:nvPr/>
        </p:nvSpPr>
        <p:spPr bwMode="auto">
          <a:xfrm>
            <a:off x="7402513" y="3786188"/>
            <a:ext cx="360362" cy="4016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6</a:t>
            </a:r>
          </a:p>
        </p:txBody>
      </p:sp>
      <p:sp>
        <p:nvSpPr>
          <p:cNvPr id="525368" name="Text Box 56"/>
          <p:cNvSpPr txBox="1">
            <a:spLocks noChangeArrowheads="1"/>
          </p:cNvSpPr>
          <p:nvPr/>
        </p:nvSpPr>
        <p:spPr bwMode="auto">
          <a:xfrm>
            <a:off x="7762875" y="3786188"/>
            <a:ext cx="360363" cy="4016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9</a:t>
            </a:r>
          </a:p>
        </p:txBody>
      </p:sp>
      <p:sp>
        <p:nvSpPr>
          <p:cNvPr id="525383" name="Text Box 71"/>
          <p:cNvSpPr txBox="1">
            <a:spLocks noChangeArrowheads="1"/>
          </p:cNvSpPr>
          <p:nvPr/>
        </p:nvSpPr>
        <p:spPr bwMode="auto">
          <a:xfrm>
            <a:off x="7762875" y="3789363"/>
            <a:ext cx="360363" cy="401637"/>
          </a:xfrm>
          <a:prstGeom prst="rect">
            <a:avLst/>
          </a:prstGeom>
          <a:solidFill>
            <a:srgbClr val="FFCC00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9</a:t>
            </a:r>
          </a:p>
        </p:txBody>
      </p:sp>
      <p:sp>
        <p:nvSpPr>
          <p:cNvPr id="525384" name="Text Box 72"/>
          <p:cNvSpPr txBox="1">
            <a:spLocks noChangeArrowheads="1"/>
          </p:cNvSpPr>
          <p:nvPr/>
        </p:nvSpPr>
        <p:spPr bwMode="auto">
          <a:xfrm>
            <a:off x="7402513" y="3789363"/>
            <a:ext cx="360362" cy="401637"/>
          </a:xfrm>
          <a:prstGeom prst="rect">
            <a:avLst/>
          </a:prstGeom>
          <a:solidFill>
            <a:srgbClr val="FFCC00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54000" tIns="0" rIns="54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6</a:t>
            </a:r>
          </a:p>
        </p:txBody>
      </p:sp>
      <p:sp>
        <p:nvSpPr>
          <p:cNvPr id="525409" name="Text Box 97"/>
          <p:cNvSpPr txBox="1">
            <a:spLocks noChangeArrowheads="1"/>
          </p:cNvSpPr>
          <p:nvPr/>
        </p:nvSpPr>
        <p:spPr bwMode="auto">
          <a:xfrm>
            <a:off x="8116888" y="3789363"/>
            <a:ext cx="431800" cy="40163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18000" tIns="0" rIns="18000" bIns="10800" anchor="ctr" anchorCtr="1">
            <a:spAutoFit/>
          </a:bodyPr>
          <a:lstStyle/>
          <a:p>
            <a:pPr>
              <a:defRPr/>
            </a:pPr>
            <a:r>
              <a:rPr lang="en-US" altLang="ja-JP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71" grpId="0" animBg="1"/>
      <p:bldP spid="525371" grpId="1" animBg="1"/>
      <p:bldP spid="525372" grpId="0" animBg="1"/>
      <p:bldP spid="525372" grpId="1" animBg="1"/>
      <p:bldP spid="525373" grpId="0" animBg="1"/>
      <p:bldP spid="525373" grpId="1" animBg="1"/>
      <p:bldP spid="525374" grpId="0" animBg="1"/>
      <p:bldP spid="525374" grpId="1" animBg="1"/>
      <p:bldP spid="525375" grpId="0" animBg="1"/>
      <p:bldP spid="525375" grpId="1" animBg="1"/>
      <p:bldP spid="525376" grpId="0" animBg="1"/>
      <p:bldP spid="525377" grpId="0" animBg="1"/>
      <p:bldP spid="525377" grpId="1" animBg="1"/>
      <p:bldP spid="525378" grpId="0" animBg="1"/>
      <p:bldP spid="525378" grpId="1" animBg="1"/>
      <p:bldP spid="525379" grpId="0" animBg="1"/>
      <p:bldP spid="525381" grpId="0" animBg="1"/>
      <p:bldP spid="525381" grpId="1" animBg="1"/>
      <p:bldP spid="525382" grpId="0" animBg="1"/>
      <p:bldP spid="525382" grpId="1" animBg="1"/>
      <p:bldP spid="525394" grpId="0" animBg="1"/>
      <p:bldP spid="525394" grpId="1" animBg="1"/>
      <p:bldP spid="525395" grpId="0" animBg="1"/>
      <p:bldP spid="525395" grpId="1" animBg="1"/>
      <p:bldP spid="525396" grpId="0" animBg="1"/>
      <p:bldP spid="525396" grpId="1" animBg="1"/>
      <p:bldP spid="525397" grpId="0" animBg="1"/>
      <p:bldP spid="525398" grpId="0" animBg="1"/>
      <p:bldP spid="525398" grpId="1" animBg="1"/>
      <p:bldP spid="525399" grpId="0" animBg="1"/>
      <p:bldP spid="525399" grpId="1" animBg="1"/>
      <p:bldP spid="525400" grpId="0" animBg="1"/>
      <p:bldP spid="525400" grpId="1" animBg="1"/>
      <p:bldP spid="525401" grpId="0" animBg="1"/>
      <p:bldP spid="525383" grpId="0" animBg="1"/>
      <p:bldP spid="525384" grpId="0" animBg="1"/>
      <p:bldP spid="525384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Using Bit Matrix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24863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Sweep pointer is a technique for sparse style data.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   We can do better if we have adjacency matrix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dirty="0" smtClean="0"/>
              <a:t>But, adjacency matrix is so huge (even for construction)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dirty="0" smtClean="0"/>
              <a:t> Use adjacency matrix when the occurrence set becomes sufficiently small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By representing the matrix by bitmap, each column (corresponding to an item) fits one variable!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O(1) Time Computation of Bit Matrix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04250" cy="2808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By storing the occurrences including each item by a variable, we can check whether all occurrence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en-US" altLang="ja-JP" sz="2400" dirty="0" smtClean="0"/>
              <a:t> includes an item or not in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O(1)</a:t>
            </a:r>
            <a:r>
              <a:rPr lang="en-US" altLang="ja-JP" sz="2400" dirty="0" smtClean="0"/>
              <a:t> time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 </a:t>
            </a:r>
            <a:r>
              <a:rPr lang="en-US" altLang="ja-JP" sz="2400" dirty="0" smtClean="0"/>
              <a:t>Take the intersection of bit patterns of item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and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({e})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・ </a:t>
            </a:r>
            <a:r>
              <a:rPr lang="en-US" altLang="ja-JP" sz="2400" dirty="0" smtClean="0">
                <a:sym typeface="Wingdings" pitchFamily="2" charset="2"/>
              </a:rPr>
              <a:t>I</a:t>
            </a:r>
            <a:r>
              <a:rPr lang="en-US" altLang="ja-JP" sz="2400" dirty="0" smtClean="0"/>
              <a:t>f </a:t>
            </a:r>
            <a:r>
              <a:rPr lang="ja-JP" altLang="en-US" sz="2400" dirty="0" smtClean="0"/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en-US" altLang="ja-JP" sz="2400" dirty="0" smtClean="0"/>
              <a:t> is included in all occurrences of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∪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en-US" altLang="ja-JP" sz="2400" dirty="0" smtClean="0"/>
              <a:t>, the intersection is equal to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({e})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3857625" y="4364038"/>
            <a:ext cx="642938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/>
              <a:t>・・・</a:t>
            </a:r>
          </a:p>
        </p:txBody>
      </p:sp>
      <p:sp>
        <p:nvSpPr>
          <p:cNvPr id="528389" name="AutoShape 5"/>
          <p:cNvSpPr>
            <a:spLocks/>
          </p:cNvSpPr>
          <p:nvPr/>
        </p:nvSpPr>
        <p:spPr bwMode="auto">
          <a:xfrm>
            <a:off x="1763713" y="3933825"/>
            <a:ext cx="215900" cy="1439863"/>
          </a:xfrm>
          <a:prstGeom prst="leftBrace">
            <a:avLst>
              <a:gd name="adj1" fmla="val 55576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379412" y="4437063"/>
            <a:ext cx="1085851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 err="1" smtClean="0">
                <a:solidFill>
                  <a:srgbClr val="0000FF"/>
                </a:solidFill>
              </a:rPr>
              <a:t>Occ</a:t>
            </a:r>
            <a:r>
              <a:rPr lang="en-US" altLang="ja-JP" dirty="0" smtClean="0">
                <a:solidFill>
                  <a:srgbClr val="0000FF"/>
                </a:solidFill>
              </a:rPr>
              <a:t>(P)</a:t>
            </a:r>
            <a:endParaRPr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075" y="4005263"/>
            <a:ext cx="142875" cy="1296987"/>
            <a:chOff x="1338" y="2523"/>
            <a:chExt cx="90" cy="817"/>
          </a:xfrm>
        </p:grpSpPr>
        <p:sp>
          <p:nvSpPr>
            <p:cNvPr id="528392" name="Rectangle 8"/>
            <p:cNvSpPr>
              <a:spLocks noChangeArrowheads="1"/>
            </p:cNvSpPr>
            <p:nvPr/>
          </p:nvSpPr>
          <p:spPr bwMode="auto">
            <a:xfrm>
              <a:off x="1338" y="2523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393" name="Rectangle 9"/>
            <p:cNvSpPr>
              <a:spLocks noChangeArrowheads="1"/>
            </p:cNvSpPr>
            <p:nvPr/>
          </p:nvSpPr>
          <p:spPr bwMode="auto">
            <a:xfrm>
              <a:off x="1338" y="2614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394" name="Rectangle 10"/>
            <p:cNvSpPr>
              <a:spLocks noChangeArrowheads="1"/>
            </p:cNvSpPr>
            <p:nvPr/>
          </p:nvSpPr>
          <p:spPr bwMode="auto">
            <a:xfrm>
              <a:off x="1338" y="270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395" name="Rectangle 11"/>
            <p:cNvSpPr>
              <a:spLocks noChangeArrowheads="1"/>
            </p:cNvSpPr>
            <p:nvPr/>
          </p:nvSpPr>
          <p:spPr bwMode="auto">
            <a:xfrm>
              <a:off x="1338" y="2795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396" name="Rectangle 12"/>
            <p:cNvSpPr>
              <a:spLocks noChangeArrowheads="1"/>
            </p:cNvSpPr>
            <p:nvPr/>
          </p:nvSpPr>
          <p:spPr bwMode="auto">
            <a:xfrm>
              <a:off x="1338" y="288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397" name="Rectangle 13"/>
            <p:cNvSpPr>
              <a:spLocks noChangeArrowheads="1"/>
            </p:cNvSpPr>
            <p:nvPr/>
          </p:nvSpPr>
          <p:spPr bwMode="auto">
            <a:xfrm>
              <a:off x="1338" y="2976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398" name="Rectangle 14"/>
            <p:cNvSpPr>
              <a:spLocks noChangeArrowheads="1"/>
            </p:cNvSpPr>
            <p:nvPr/>
          </p:nvSpPr>
          <p:spPr bwMode="auto">
            <a:xfrm>
              <a:off x="1338" y="3067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399" name="Rectangle 15"/>
            <p:cNvSpPr>
              <a:spLocks noChangeArrowheads="1"/>
            </p:cNvSpPr>
            <p:nvPr/>
          </p:nvSpPr>
          <p:spPr bwMode="auto">
            <a:xfrm>
              <a:off x="1338" y="3158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00" name="Rectangle 16"/>
            <p:cNvSpPr>
              <a:spLocks noChangeArrowheads="1"/>
            </p:cNvSpPr>
            <p:nvPr/>
          </p:nvSpPr>
          <p:spPr bwMode="auto">
            <a:xfrm>
              <a:off x="1338" y="3249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84438" y="4005263"/>
            <a:ext cx="142875" cy="1296987"/>
            <a:chOff x="1565" y="2523"/>
            <a:chExt cx="90" cy="817"/>
          </a:xfrm>
        </p:grpSpPr>
        <p:sp>
          <p:nvSpPr>
            <p:cNvPr id="528402" name="Rectangle 18"/>
            <p:cNvSpPr>
              <a:spLocks noChangeArrowheads="1"/>
            </p:cNvSpPr>
            <p:nvPr/>
          </p:nvSpPr>
          <p:spPr bwMode="auto">
            <a:xfrm>
              <a:off x="1565" y="2523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03" name="Rectangle 19"/>
            <p:cNvSpPr>
              <a:spLocks noChangeArrowheads="1"/>
            </p:cNvSpPr>
            <p:nvPr/>
          </p:nvSpPr>
          <p:spPr bwMode="auto">
            <a:xfrm>
              <a:off x="1565" y="2614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04" name="Rectangle 20"/>
            <p:cNvSpPr>
              <a:spLocks noChangeArrowheads="1"/>
            </p:cNvSpPr>
            <p:nvPr/>
          </p:nvSpPr>
          <p:spPr bwMode="auto">
            <a:xfrm>
              <a:off x="1565" y="2704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05" name="Rectangle 21"/>
            <p:cNvSpPr>
              <a:spLocks noChangeArrowheads="1"/>
            </p:cNvSpPr>
            <p:nvPr/>
          </p:nvSpPr>
          <p:spPr bwMode="auto">
            <a:xfrm>
              <a:off x="1565" y="279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06" name="Rectangle 22"/>
            <p:cNvSpPr>
              <a:spLocks noChangeArrowheads="1"/>
            </p:cNvSpPr>
            <p:nvPr/>
          </p:nvSpPr>
          <p:spPr bwMode="auto">
            <a:xfrm>
              <a:off x="1565" y="2885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07" name="Rectangle 23"/>
            <p:cNvSpPr>
              <a:spLocks noChangeArrowheads="1"/>
            </p:cNvSpPr>
            <p:nvPr/>
          </p:nvSpPr>
          <p:spPr bwMode="auto">
            <a:xfrm>
              <a:off x="1565" y="2976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08" name="Rectangle 24"/>
            <p:cNvSpPr>
              <a:spLocks noChangeArrowheads="1"/>
            </p:cNvSpPr>
            <p:nvPr/>
          </p:nvSpPr>
          <p:spPr bwMode="auto">
            <a:xfrm>
              <a:off x="1565" y="3067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09" name="Rectangle 25"/>
            <p:cNvSpPr>
              <a:spLocks noChangeArrowheads="1"/>
            </p:cNvSpPr>
            <p:nvPr/>
          </p:nvSpPr>
          <p:spPr bwMode="auto">
            <a:xfrm>
              <a:off x="1565" y="3158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10" name="Rectangle 26"/>
            <p:cNvSpPr>
              <a:spLocks noChangeArrowheads="1"/>
            </p:cNvSpPr>
            <p:nvPr/>
          </p:nvSpPr>
          <p:spPr bwMode="auto">
            <a:xfrm>
              <a:off x="1565" y="3249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201988" y="4005263"/>
            <a:ext cx="144462" cy="1296987"/>
            <a:chOff x="2017" y="2523"/>
            <a:chExt cx="91" cy="817"/>
          </a:xfrm>
        </p:grpSpPr>
        <p:sp>
          <p:nvSpPr>
            <p:cNvPr id="528412" name="Rectangle 28"/>
            <p:cNvSpPr>
              <a:spLocks noChangeArrowheads="1"/>
            </p:cNvSpPr>
            <p:nvPr/>
          </p:nvSpPr>
          <p:spPr bwMode="auto">
            <a:xfrm>
              <a:off x="2018" y="2523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13" name="Rectangle 29"/>
            <p:cNvSpPr>
              <a:spLocks noChangeArrowheads="1"/>
            </p:cNvSpPr>
            <p:nvPr/>
          </p:nvSpPr>
          <p:spPr bwMode="auto">
            <a:xfrm>
              <a:off x="2017" y="2613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14" name="Rectangle 30"/>
            <p:cNvSpPr>
              <a:spLocks noChangeArrowheads="1"/>
            </p:cNvSpPr>
            <p:nvPr/>
          </p:nvSpPr>
          <p:spPr bwMode="auto">
            <a:xfrm>
              <a:off x="2018" y="2704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15" name="Rectangle 31"/>
            <p:cNvSpPr>
              <a:spLocks noChangeArrowheads="1"/>
            </p:cNvSpPr>
            <p:nvPr/>
          </p:nvSpPr>
          <p:spPr bwMode="auto">
            <a:xfrm>
              <a:off x="2018" y="2795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16" name="Rectangle 32"/>
            <p:cNvSpPr>
              <a:spLocks noChangeArrowheads="1"/>
            </p:cNvSpPr>
            <p:nvPr/>
          </p:nvSpPr>
          <p:spPr bwMode="auto">
            <a:xfrm>
              <a:off x="2018" y="288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17" name="Rectangle 33"/>
            <p:cNvSpPr>
              <a:spLocks noChangeArrowheads="1"/>
            </p:cNvSpPr>
            <p:nvPr/>
          </p:nvSpPr>
          <p:spPr bwMode="auto">
            <a:xfrm>
              <a:off x="2018" y="2976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18" name="Rectangle 34"/>
            <p:cNvSpPr>
              <a:spLocks noChangeArrowheads="1"/>
            </p:cNvSpPr>
            <p:nvPr/>
          </p:nvSpPr>
          <p:spPr bwMode="auto">
            <a:xfrm>
              <a:off x="2018" y="3067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19" name="Rectangle 35"/>
            <p:cNvSpPr>
              <a:spLocks noChangeArrowheads="1"/>
            </p:cNvSpPr>
            <p:nvPr/>
          </p:nvSpPr>
          <p:spPr bwMode="auto">
            <a:xfrm>
              <a:off x="2018" y="3158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20" name="Rectangle 36"/>
            <p:cNvSpPr>
              <a:spLocks noChangeArrowheads="1"/>
            </p:cNvSpPr>
            <p:nvPr/>
          </p:nvSpPr>
          <p:spPr bwMode="auto">
            <a:xfrm>
              <a:off x="2018" y="3249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841625" y="4005263"/>
            <a:ext cx="146050" cy="1296987"/>
            <a:chOff x="1790" y="2523"/>
            <a:chExt cx="92" cy="817"/>
          </a:xfrm>
        </p:grpSpPr>
        <p:sp>
          <p:nvSpPr>
            <p:cNvPr id="528422" name="Rectangle 38"/>
            <p:cNvSpPr>
              <a:spLocks noChangeArrowheads="1"/>
            </p:cNvSpPr>
            <p:nvPr/>
          </p:nvSpPr>
          <p:spPr bwMode="auto">
            <a:xfrm>
              <a:off x="1791" y="2523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23" name="Rectangle 39"/>
            <p:cNvSpPr>
              <a:spLocks noChangeArrowheads="1"/>
            </p:cNvSpPr>
            <p:nvPr/>
          </p:nvSpPr>
          <p:spPr bwMode="auto">
            <a:xfrm>
              <a:off x="1791" y="2613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24" name="Rectangle 40"/>
            <p:cNvSpPr>
              <a:spLocks noChangeArrowheads="1"/>
            </p:cNvSpPr>
            <p:nvPr/>
          </p:nvSpPr>
          <p:spPr bwMode="auto">
            <a:xfrm>
              <a:off x="1790" y="2703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25" name="Rectangle 41"/>
            <p:cNvSpPr>
              <a:spLocks noChangeArrowheads="1"/>
            </p:cNvSpPr>
            <p:nvPr/>
          </p:nvSpPr>
          <p:spPr bwMode="auto">
            <a:xfrm>
              <a:off x="1790" y="279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26" name="Rectangle 42"/>
            <p:cNvSpPr>
              <a:spLocks noChangeArrowheads="1"/>
            </p:cNvSpPr>
            <p:nvPr/>
          </p:nvSpPr>
          <p:spPr bwMode="auto">
            <a:xfrm>
              <a:off x="1791" y="288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27" name="Rectangle 43"/>
            <p:cNvSpPr>
              <a:spLocks noChangeArrowheads="1"/>
            </p:cNvSpPr>
            <p:nvPr/>
          </p:nvSpPr>
          <p:spPr bwMode="auto">
            <a:xfrm>
              <a:off x="1792" y="2976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28" name="Rectangle 44"/>
            <p:cNvSpPr>
              <a:spLocks noChangeArrowheads="1"/>
            </p:cNvSpPr>
            <p:nvPr/>
          </p:nvSpPr>
          <p:spPr bwMode="auto">
            <a:xfrm>
              <a:off x="1791" y="3067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29" name="Rectangle 45"/>
            <p:cNvSpPr>
              <a:spLocks noChangeArrowheads="1"/>
            </p:cNvSpPr>
            <p:nvPr/>
          </p:nvSpPr>
          <p:spPr bwMode="auto">
            <a:xfrm>
              <a:off x="1791" y="3158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30" name="Rectangle 46"/>
            <p:cNvSpPr>
              <a:spLocks noChangeArrowheads="1"/>
            </p:cNvSpPr>
            <p:nvPr/>
          </p:nvSpPr>
          <p:spPr bwMode="auto">
            <a:xfrm>
              <a:off x="1792" y="3249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3563938" y="4005263"/>
            <a:ext cx="144462" cy="1296987"/>
            <a:chOff x="2245" y="2523"/>
            <a:chExt cx="91" cy="817"/>
          </a:xfrm>
        </p:grpSpPr>
        <p:sp>
          <p:nvSpPr>
            <p:cNvPr id="528432" name="Rectangle 48"/>
            <p:cNvSpPr>
              <a:spLocks noChangeArrowheads="1"/>
            </p:cNvSpPr>
            <p:nvPr/>
          </p:nvSpPr>
          <p:spPr bwMode="auto">
            <a:xfrm>
              <a:off x="2246" y="2523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33" name="Rectangle 49"/>
            <p:cNvSpPr>
              <a:spLocks noChangeArrowheads="1"/>
            </p:cNvSpPr>
            <p:nvPr/>
          </p:nvSpPr>
          <p:spPr bwMode="auto">
            <a:xfrm>
              <a:off x="2246" y="2614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34" name="Rectangle 50"/>
            <p:cNvSpPr>
              <a:spLocks noChangeArrowheads="1"/>
            </p:cNvSpPr>
            <p:nvPr/>
          </p:nvSpPr>
          <p:spPr bwMode="auto">
            <a:xfrm>
              <a:off x="2246" y="2704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35" name="Rectangle 51"/>
            <p:cNvSpPr>
              <a:spLocks noChangeArrowheads="1"/>
            </p:cNvSpPr>
            <p:nvPr/>
          </p:nvSpPr>
          <p:spPr bwMode="auto">
            <a:xfrm>
              <a:off x="2246" y="279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36" name="Rectangle 52"/>
            <p:cNvSpPr>
              <a:spLocks noChangeArrowheads="1"/>
            </p:cNvSpPr>
            <p:nvPr/>
          </p:nvSpPr>
          <p:spPr bwMode="auto">
            <a:xfrm>
              <a:off x="2246" y="2885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37" name="Rectangle 53"/>
            <p:cNvSpPr>
              <a:spLocks noChangeArrowheads="1"/>
            </p:cNvSpPr>
            <p:nvPr/>
          </p:nvSpPr>
          <p:spPr bwMode="auto">
            <a:xfrm>
              <a:off x="2245" y="2976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38" name="Rectangle 54"/>
            <p:cNvSpPr>
              <a:spLocks noChangeArrowheads="1"/>
            </p:cNvSpPr>
            <p:nvPr/>
          </p:nvSpPr>
          <p:spPr bwMode="auto">
            <a:xfrm>
              <a:off x="2246" y="3067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39" name="Rectangle 55"/>
            <p:cNvSpPr>
              <a:spLocks noChangeArrowheads="1"/>
            </p:cNvSpPr>
            <p:nvPr/>
          </p:nvSpPr>
          <p:spPr bwMode="auto">
            <a:xfrm>
              <a:off x="2246" y="3158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40" name="Rectangle 56"/>
            <p:cNvSpPr>
              <a:spLocks noChangeArrowheads="1"/>
            </p:cNvSpPr>
            <p:nvPr/>
          </p:nvSpPr>
          <p:spPr bwMode="auto">
            <a:xfrm>
              <a:off x="2246" y="3249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6588125" y="4005263"/>
            <a:ext cx="144463" cy="1295400"/>
            <a:chOff x="4150" y="2523"/>
            <a:chExt cx="91" cy="816"/>
          </a:xfrm>
        </p:grpSpPr>
        <p:sp>
          <p:nvSpPr>
            <p:cNvPr id="528442" name="Rectangle 58"/>
            <p:cNvSpPr>
              <a:spLocks noChangeArrowheads="1"/>
            </p:cNvSpPr>
            <p:nvPr/>
          </p:nvSpPr>
          <p:spPr bwMode="auto">
            <a:xfrm>
              <a:off x="4151" y="2523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43" name="Rectangle 59"/>
            <p:cNvSpPr>
              <a:spLocks noChangeArrowheads="1"/>
            </p:cNvSpPr>
            <p:nvPr/>
          </p:nvSpPr>
          <p:spPr bwMode="auto">
            <a:xfrm>
              <a:off x="4151" y="2614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44" name="Rectangle 60"/>
            <p:cNvSpPr>
              <a:spLocks noChangeArrowheads="1"/>
            </p:cNvSpPr>
            <p:nvPr/>
          </p:nvSpPr>
          <p:spPr bwMode="auto">
            <a:xfrm>
              <a:off x="4151" y="2704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45" name="Rectangle 61"/>
            <p:cNvSpPr>
              <a:spLocks noChangeArrowheads="1"/>
            </p:cNvSpPr>
            <p:nvPr/>
          </p:nvSpPr>
          <p:spPr bwMode="auto">
            <a:xfrm>
              <a:off x="4151" y="279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46" name="Rectangle 62"/>
            <p:cNvSpPr>
              <a:spLocks noChangeArrowheads="1"/>
            </p:cNvSpPr>
            <p:nvPr/>
          </p:nvSpPr>
          <p:spPr bwMode="auto">
            <a:xfrm>
              <a:off x="4151" y="2885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47" name="Rectangle 63"/>
            <p:cNvSpPr>
              <a:spLocks noChangeArrowheads="1"/>
            </p:cNvSpPr>
            <p:nvPr/>
          </p:nvSpPr>
          <p:spPr bwMode="auto">
            <a:xfrm>
              <a:off x="4150" y="2976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48" name="Rectangle 64"/>
            <p:cNvSpPr>
              <a:spLocks noChangeArrowheads="1"/>
            </p:cNvSpPr>
            <p:nvPr/>
          </p:nvSpPr>
          <p:spPr bwMode="auto">
            <a:xfrm>
              <a:off x="4151" y="3067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49" name="Rectangle 65"/>
            <p:cNvSpPr>
              <a:spLocks noChangeArrowheads="1"/>
            </p:cNvSpPr>
            <p:nvPr/>
          </p:nvSpPr>
          <p:spPr bwMode="auto">
            <a:xfrm>
              <a:off x="4151" y="3158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50" name="Rectangle 66"/>
            <p:cNvSpPr>
              <a:spLocks noChangeArrowheads="1"/>
            </p:cNvSpPr>
            <p:nvPr/>
          </p:nvSpPr>
          <p:spPr bwMode="auto">
            <a:xfrm>
              <a:off x="4150" y="3248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528451" name="Rectangle 67"/>
          <p:cNvSpPr>
            <a:spLocks noChangeArrowheads="1"/>
          </p:cNvSpPr>
          <p:nvPr/>
        </p:nvSpPr>
        <p:spPr bwMode="auto">
          <a:xfrm>
            <a:off x="7028519" y="4365625"/>
            <a:ext cx="1278212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 err="1" smtClean="0">
                <a:solidFill>
                  <a:schemeClr val="accent2"/>
                </a:solidFill>
              </a:rPr>
              <a:t>Occ</a:t>
            </a:r>
            <a:r>
              <a:rPr lang="en-US" altLang="ja-JP" dirty="0" smtClean="0">
                <a:solidFill>
                  <a:schemeClr val="accent2"/>
                </a:solidFill>
              </a:rPr>
              <a:t>({e})</a:t>
            </a:r>
            <a:endParaRPr lang="ja-JP" altLang="en-US" dirty="0">
              <a:solidFill>
                <a:schemeClr val="accent2"/>
              </a:solidFill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2124075" y="4005263"/>
            <a:ext cx="142875" cy="1296987"/>
            <a:chOff x="1338" y="2523"/>
            <a:chExt cx="90" cy="817"/>
          </a:xfrm>
        </p:grpSpPr>
        <p:sp>
          <p:nvSpPr>
            <p:cNvPr id="528453" name="Rectangle 69"/>
            <p:cNvSpPr>
              <a:spLocks noChangeArrowheads="1"/>
            </p:cNvSpPr>
            <p:nvPr/>
          </p:nvSpPr>
          <p:spPr bwMode="auto">
            <a:xfrm>
              <a:off x="1338" y="2523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54" name="Rectangle 70"/>
            <p:cNvSpPr>
              <a:spLocks noChangeArrowheads="1"/>
            </p:cNvSpPr>
            <p:nvPr/>
          </p:nvSpPr>
          <p:spPr bwMode="auto">
            <a:xfrm>
              <a:off x="1338" y="2614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55" name="Rectangle 71"/>
            <p:cNvSpPr>
              <a:spLocks noChangeArrowheads="1"/>
            </p:cNvSpPr>
            <p:nvPr/>
          </p:nvSpPr>
          <p:spPr bwMode="auto">
            <a:xfrm>
              <a:off x="1338" y="270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56" name="Rectangle 72"/>
            <p:cNvSpPr>
              <a:spLocks noChangeArrowheads="1"/>
            </p:cNvSpPr>
            <p:nvPr/>
          </p:nvSpPr>
          <p:spPr bwMode="auto">
            <a:xfrm>
              <a:off x="1338" y="2795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57" name="Rectangle 73"/>
            <p:cNvSpPr>
              <a:spLocks noChangeArrowheads="1"/>
            </p:cNvSpPr>
            <p:nvPr/>
          </p:nvSpPr>
          <p:spPr bwMode="auto">
            <a:xfrm>
              <a:off x="1338" y="288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58" name="Rectangle 74"/>
            <p:cNvSpPr>
              <a:spLocks noChangeArrowheads="1"/>
            </p:cNvSpPr>
            <p:nvPr/>
          </p:nvSpPr>
          <p:spPr bwMode="auto">
            <a:xfrm>
              <a:off x="1338" y="2976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59" name="Rectangle 75"/>
            <p:cNvSpPr>
              <a:spLocks noChangeArrowheads="1"/>
            </p:cNvSpPr>
            <p:nvPr/>
          </p:nvSpPr>
          <p:spPr bwMode="auto">
            <a:xfrm>
              <a:off x="1338" y="3067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60" name="Rectangle 76"/>
            <p:cNvSpPr>
              <a:spLocks noChangeArrowheads="1"/>
            </p:cNvSpPr>
            <p:nvPr/>
          </p:nvSpPr>
          <p:spPr bwMode="auto">
            <a:xfrm>
              <a:off x="1338" y="3158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61" name="Rectangle 77"/>
            <p:cNvSpPr>
              <a:spLocks noChangeArrowheads="1"/>
            </p:cNvSpPr>
            <p:nvPr/>
          </p:nvSpPr>
          <p:spPr bwMode="auto">
            <a:xfrm>
              <a:off x="1338" y="3249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5364163" y="5445125"/>
            <a:ext cx="144462" cy="1296988"/>
            <a:chOff x="3243" y="3475"/>
            <a:chExt cx="91" cy="817"/>
          </a:xfrm>
        </p:grpSpPr>
        <p:sp>
          <p:nvSpPr>
            <p:cNvPr id="528473" name="Rectangle 89"/>
            <p:cNvSpPr>
              <a:spLocks noChangeArrowheads="1"/>
            </p:cNvSpPr>
            <p:nvPr/>
          </p:nvSpPr>
          <p:spPr bwMode="auto">
            <a:xfrm>
              <a:off x="3243" y="3475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64" name="Rectangle 80"/>
            <p:cNvSpPr>
              <a:spLocks noChangeArrowheads="1"/>
            </p:cNvSpPr>
            <p:nvPr/>
          </p:nvSpPr>
          <p:spPr bwMode="auto">
            <a:xfrm>
              <a:off x="3244" y="3567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65" name="Rectangle 81"/>
            <p:cNvSpPr>
              <a:spLocks noChangeArrowheads="1"/>
            </p:cNvSpPr>
            <p:nvPr/>
          </p:nvSpPr>
          <p:spPr bwMode="auto">
            <a:xfrm>
              <a:off x="3244" y="3657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72" name="Rectangle 88"/>
            <p:cNvSpPr>
              <a:spLocks noChangeArrowheads="1"/>
            </p:cNvSpPr>
            <p:nvPr/>
          </p:nvSpPr>
          <p:spPr bwMode="auto">
            <a:xfrm>
              <a:off x="3243" y="3747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67" name="Rectangle 83"/>
            <p:cNvSpPr>
              <a:spLocks noChangeArrowheads="1"/>
            </p:cNvSpPr>
            <p:nvPr/>
          </p:nvSpPr>
          <p:spPr bwMode="auto">
            <a:xfrm>
              <a:off x="3244" y="3838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68" name="Rectangle 84"/>
            <p:cNvSpPr>
              <a:spLocks noChangeArrowheads="1"/>
            </p:cNvSpPr>
            <p:nvPr/>
          </p:nvSpPr>
          <p:spPr bwMode="auto">
            <a:xfrm>
              <a:off x="3243" y="3929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69" name="Rectangle 85"/>
            <p:cNvSpPr>
              <a:spLocks noChangeArrowheads="1"/>
            </p:cNvSpPr>
            <p:nvPr/>
          </p:nvSpPr>
          <p:spPr bwMode="auto">
            <a:xfrm>
              <a:off x="3244" y="4020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70" name="Rectangle 86"/>
            <p:cNvSpPr>
              <a:spLocks noChangeArrowheads="1"/>
            </p:cNvSpPr>
            <p:nvPr/>
          </p:nvSpPr>
          <p:spPr bwMode="auto">
            <a:xfrm>
              <a:off x="3244" y="4111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71" name="Rectangle 87"/>
            <p:cNvSpPr>
              <a:spLocks noChangeArrowheads="1"/>
            </p:cNvSpPr>
            <p:nvPr/>
          </p:nvSpPr>
          <p:spPr bwMode="auto">
            <a:xfrm>
              <a:off x="3243" y="4201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6588125" y="4005263"/>
            <a:ext cx="144463" cy="1295400"/>
            <a:chOff x="4150" y="2523"/>
            <a:chExt cx="91" cy="816"/>
          </a:xfrm>
        </p:grpSpPr>
        <p:sp>
          <p:nvSpPr>
            <p:cNvPr id="528476" name="Rectangle 92"/>
            <p:cNvSpPr>
              <a:spLocks noChangeArrowheads="1"/>
            </p:cNvSpPr>
            <p:nvPr/>
          </p:nvSpPr>
          <p:spPr bwMode="auto">
            <a:xfrm>
              <a:off x="4151" y="2523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77" name="Rectangle 93"/>
            <p:cNvSpPr>
              <a:spLocks noChangeArrowheads="1"/>
            </p:cNvSpPr>
            <p:nvPr/>
          </p:nvSpPr>
          <p:spPr bwMode="auto">
            <a:xfrm>
              <a:off x="4151" y="2614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78" name="Rectangle 94"/>
            <p:cNvSpPr>
              <a:spLocks noChangeArrowheads="1"/>
            </p:cNvSpPr>
            <p:nvPr/>
          </p:nvSpPr>
          <p:spPr bwMode="auto">
            <a:xfrm>
              <a:off x="4151" y="2704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79" name="Rectangle 95"/>
            <p:cNvSpPr>
              <a:spLocks noChangeArrowheads="1"/>
            </p:cNvSpPr>
            <p:nvPr/>
          </p:nvSpPr>
          <p:spPr bwMode="auto">
            <a:xfrm>
              <a:off x="4151" y="2795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80" name="Rectangle 96"/>
            <p:cNvSpPr>
              <a:spLocks noChangeArrowheads="1"/>
            </p:cNvSpPr>
            <p:nvPr/>
          </p:nvSpPr>
          <p:spPr bwMode="auto">
            <a:xfrm>
              <a:off x="4151" y="2885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81" name="Rectangle 97"/>
            <p:cNvSpPr>
              <a:spLocks noChangeArrowheads="1"/>
            </p:cNvSpPr>
            <p:nvPr/>
          </p:nvSpPr>
          <p:spPr bwMode="auto">
            <a:xfrm>
              <a:off x="4150" y="2976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82" name="Rectangle 98"/>
            <p:cNvSpPr>
              <a:spLocks noChangeArrowheads="1"/>
            </p:cNvSpPr>
            <p:nvPr/>
          </p:nvSpPr>
          <p:spPr bwMode="auto">
            <a:xfrm>
              <a:off x="4151" y="3067"/>
              <a:ext cx="90" cy="91"/>
            </a:xfrm>
            <a:prstGeom prst="rect">
              <a:avLst/>
            </a:prstGeom>
            <a:solidFill>
              <a:srgbClr val="3366FF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83" name="Rectangle 99"/>
            <p:cNvSpPr>
              <a:spLocks noChangeArrowheads="1"/>
            </p:cNvSpPr>
            <p:nvPr/>
          </p:nvSpPr>
          <p:spPr bwMode="auto">
            <a:xfrm>
              <a:off x="4151" y="3158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484" name="Rectangle 100"/>
            <p:cNvSpPr>
              <a:spLocks noChangeArrowheads="1"/>
            </p:cNvSpPr>
            <p:nvPr/>
          </p:nvSpPr>
          <p:spPr bwMode="auto">
            <a:xfrm>
              <a:off x="4150" y="3248"/>
              <a:ext cx="90" cy="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528485" name="AutoShape 101"/>
          <p:cNvSpPr>
            <a:spLocks noChangeArrowheads="1"/>
          </p:cNvSpPr>
          <p:nvPr/>
        </p:nvSpPr>
        <p:spPr bwMode="auto">
          <a:xfrm>
            <a:off x="4787900" y="5949950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0469 0.20996 " pathEditMode="relative" ptsTypes="AA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2441 0.2099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8" grpId="0"/>
      <p:bldP spid="528389" grpId="0" animBg="1"/>
      <p:bldP spid="528390" grpId="0"/>
      <p:bldP spid="528451" grpId="0"/>
      <p:bldP spid="52848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" descr="bms2"/>
          <p:cNvPicPr>
            <a:picLocks noChangeAspect="1" noChangeArrowheads="1"/>
          </p:cNvPicPr>
          <p:nvPr/>
        </p:nvPicPr>
        <p:blipFill>
          <a:blip r:embed="rId2" cstate="print"/>
          <a:srcRect l="3751" t="6285" b="5521"/>
          <a:stretch>
            <a:fillRect/>
          </a:stretch>
        </p:blipFill>
        <p:spPr bwMode="auto">
          <a:xfrm>
            <a:off x="4067175" y="0"/>
            <a:ext cx="5076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11" descr="bmspos"/>
          <p:cNvPicPr>
            <a:picLocks noChangeAspect="1" noChangeArrowheads="1"/>
          </p:cNvPicPr>
          <p:nvPr/>
        </p:nvPicPr>
        <p:blipFill>
          <a:blip r:embed="rId3" cstate="print"/>
          <a:srcRect l="4115" t="6111" b="5695"/>
          <a:stretch>
            <a:fillRect/>
          </a:stretch>
        </p:blipFill>
        <p:spPr bwMode="auto">
          <a:xfrm>
            <a:off x="34925" y="3430588"/>
            <a:ext cx="453707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12" descr="retail"/>
          <p:cNvPicPr>
            <a:picLocks noChangeAspect="1" noChangeArrowheads="1"/>
          </p:cNvPicPr>
          <p:nvPr/>
        </p:nvPicPr>
        <p:blipFill>
          <a:blip r:embed="rId4" cstate="print"/>
          <a:srcRect l="3751" t="6111" b="7292"/>
          <a:stretch>
            <a:fillRect/>
          </a:stretch>
        </p:blipFill>
        <p:spPr bwMode="auto">
          <a:xfrm>
            <a:off x="4500563" y="3402013"/>
            <a:ext cx="46434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0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984625" cy="1839913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real-world data (sparse)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average size 5-10</a:t>
            </a:r>
          </a:p>
        </p:txBody>
      </p:sp>
      <p:sp>
        <p:nvSpPr>
          <p:cNvPr id="870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467600" y="5791200"/>
            <a:ext cx="1676400" cy="838200"/>
          </a:xfrm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39750" y="3789363"/>
            <a:ext cx="18113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BMS-POS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787900" y="3789363"/>
            <a:ext cx="17954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retail</a:t>
            </a:r>
            <a:endParaRPr lang="ja-JP" altLang="en-US">
              <a:solidFill>
                <a:srgbClr val="990033"/>
              </a:solidFill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932363" y="260350"/>
            <a:ext cx="1811337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BMS-WebView2</a:t>
            </a:r>
            <a:endParaRPr lang="en-US" altLang="ja-JP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0" descr="bms2"/>
          <p:cNvPicPr>
            <a:picLocks noChangeAspect="1" noChangeArrowheads="1"/>
          </p:cNvPicPr>
          <p:nvPr/>
        </p:nvPicPr>
        <p:blipFill>
          <a:blip r:embed="rId2" cstate="print"/>
          <a:srcRect l="2553" t="5695" b="6111"/>
          <a:stretch>
            <a:fillRect/>
          </a:stretch>
        </p:blipFill>
        <p:spPr bwMode="auto">
          <a:xfrm>
            <a:off x="3851275" y="-26988"/>
            <a:ext cx="5292725" cy="338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11" descr="bmspos"/>
          <p:cNvPicPr>
            <a:picLocks noChangeAspect="1" noChangeArrowheads="1"/>
          </p:cNvPicPr>
          <p:nvPr/>
        </p:nvPicPr>
        <p:blipFill>
          <a:blip r:embed="rId3" cstate="print"/>
          <a:srcRect l="4115" t="6111" b="5695"/>
          <a:stretch>
            <a:fillRect/>
          </a:stretch>
        </p:blipFill>
        <p:spPr bwMode="auto">
          <a:xfrm>
            <a:off x="23813" y="3284538"/>
            <a:ext cx="4476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12" descr="retail"/>
          <p:cNvPicPr>
            <a:picLocks noChangeAspect="1" noChangeArrowheads="1"/>
          </p:cNvPicPr>
          <p:nvPr/>
        </p:nvPicPr>
        <p:blipFill>
          <a:blip r:embed="rId4" cstate="print"/>
          <a:srcRect l="2553" t="6111" b="5695"/>
          <a:stretch>
            <a:fillRect/>
          </a:stretch>
        </p:blipFill>
        <p:spPr bwMode="auto">
          <a:xfrm>
            <a:off x="4500563" y="3284538"/>
            <a:ext cx="4643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11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995738" cy="184467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real-world data (sparse)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memory usage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50825" y="3644900"/>
            <a:ext cx="18113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BMS-POS</a:t>
            </a: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500563" y="3573463"/>
            <a:ext cx="179546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retail</a:t>
            </a:r>
            <a:endParaRPr lang="ja-JP" altLang="en-US">
              <a:solidFill>
                <a:srgbClr val="990033"/>
              </a:solidFill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932363" y="260350"/>
            <a:ext cx="1811337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BMS-WebView2</a:t>
            </a:r>
            <a:endParaRPr lang="en-US" altLang="ja-JP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0" descr="chess"/>
          <p:cNvPicPr>
            <a:picLocks noChangeAspect="1" noChangeArrowheads="1"/>
          </p:cNvPicPr>
          <p:nvPr/>
        </p:nvPicPr>
        <p:blipFill>
          <a:blip r:embed="rId2" cstate="print"/>
          <a:srcRect l="4713" t="6285" b="7083"/>
          <a:stretch>
            <a:fillRect/>
          </a:stretch>
        </p:blipFill>
        <p:spPr bwMode="auto">
          <a:xfrm>
            <a:off x="4643438" y="3284538"/>
            <a:ext cx="450056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11" descr="connect"/>
          <p:cNvPicPr>
            <a:picLocks noChangeAspect="1" noChangeArrowheads="1"/>
          </p:cNvPicPr>
          <p:nvPr/>
        </p:nvPicPr>
        <p:blipFill>
          <a:blip r:embed="rId3" cstate="print"/>
          <a:srcRect l="4115" t="6667" b="7292"/>
          <a:stretch>
            <a:fillRect/>
          </a:stretch>
        </p:blipFill>
        <p:spPr bwMode="auto">
          <a:xfrm>
            <a:off x="0" y="3284538"/>
            <a:ext cx="464343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12" descr="pumsb"/>
          <p:cNvPicPr>
            <a:picLocks noChangeAspect="1" noChangeArrowheads="1"/>
          </p:cNvPicPr>
          <p:nvPr/>
        </p:nvPicPr>
        <p:blipFill>
          <a:blip r:embed="rId4" cstate="print"/>
          <a:srcRect l="3542" t="6285" b="7048"/>
          <a:stretch>
            <a:fillRect/>
          </a:stretch>
        </p:blipFill>
        <p:spPr bwMode="auto">
          <a:xfrm>
            <a:off x="3913188" y="0"/>
            <a:ext cx="523081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2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3784601" cy="141287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 (50%)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structured data</a:t>
            </a:r>
          </a:p>
        </p:txBody>
      </p:sp>
      <p:sp>
        <p:nvSpPr>
          <p:cNvPr id="89095" name="Text Box 5"/>
          <p:cNvSpPr txBox="1">
            <a:spLocks noChangeArrowheads="1"/>
          </p:cNvSpPr>
          <p:nvPr/>
        </p:nvSpPr>
        <p:spPr bwMode="auto">
          <a:xfrm>
            <a:off x="4211638" y="260350"/>
            <a:ext cx="1727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pumsb</a:t>
            </a:r>
            <a:endParaRPr lang="en-US" altLang="ja-JP">
              <a:solidFill>
                <a:schemeClr val="accent2"/>
              </a:solidFill>
            </a:endParaRPr>
          </a:p>
        </p:txBody>
      </p:sp>
      <p:sp>
        <p:nvSpPr>
          <p:cNvPr id="89096" name="Text Box 7"/>
          <p:cNvSpPr txBox="1">
            <a:spLocks noChangeArrowheads="1"/>
          </p:cNvSpPr>
          <p:nvPr/>
        </p:nvSpPr>
        <p:spPr bwMode="auto">
          <a:xfrm>
            <a:off x="250825" y="3429000"/>
            <a:ext cx="21066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connect</a:t>
            </a:r>
            <a:endParaRPr lang="ja-JP" altLang="en-US">
              <a:solidFill>
                <a:srgbClr val="990033"/>
              </a:solidFill>
            </a:endParaRP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5076825" y="3500438"/>
            <a:ext cx="8588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/>
              <a:t>chess</a:t>
            </a:r>
            <a:endParaRPr lang="ja-JP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0" descr="pumsb"/>
          <p:cNvPicPr>
            <a:picLocks noChangeAspect="1" noChangeArrowheads="1"/>
          </p:cNvPicPr>
          <p:nvPr/>
        </p:nvPicPr>
        <p:blipFill>
          <a:blip r:embed="rId2" cstate="print"/>
          <a:srcRect l="3751" t="5695" b="6111"/>
          <a:stretch>
            <a:fillRect/>
          </a:stretch>
        </p:blipFill>
        <p:spPr bwMode="auto">
          <a:xfrm>
            <a:off x="3995738" y="0"/>
            <a:ext cx="5148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11" descr="connect"/>
          <p:cNvPicPr>
            <a:picLocks noChangeAspect="1" noChangeArrowheads="1"/>
          </p:cNvPicPr>
          <p:nvPr/>
        </p:nvPicPr>
        <p:blipFill>
          <a:blip r:embed="rId3" cstate="print"/>
          <a:srcRect l="4115" t="6111" b="5695"/>
          <a:stretch>
            <a:fillRect/>
          </a:stretch>
        </p:blipFill>
        <p:spPr bwMode="auto">
          <a:xfrm>
            <a:off x="34925" y="3357563"/>
            <a:ext cx="46799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12" descr="chess"/>
          <p:cNvPicPr>
            <a:picLocks noChangeAspect="1" noChangeArrowheads="1"/>
          </p:cNvPicPr>
          <p:nvPr/>
        </p:nvPicPr>
        <p:blipFill>
          <a:blip r:embed="rId4" cstate="print"/>
          <a:srcRect l="3542" t="6493" b="5695"/>
          <a:stretch>
            <a:fillRect/>
          </a:stretch>
        </p:blipFill>
        <p:spPr bwMode="auto">
          <a:xfrm>
            <a:off x="4356100" y="3429000"/>
            <a:ext cx="4787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3928691" cy="141287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 structured data, memory usage</a:t>
            </a:r>
          </a:p>
        </p:txBody>
      </p:sp>
      <p:sp>
        <p:nvSpPr>
          <p:cNvPr id="90119" name="Text Box 4"/>
          <p:cNvSpPr txBox="1">
            <a:spLocks noChangeArrowheads="1"/>
          </p:cNvSpPr>
          <p:nvPr/>
        </p:nvSpPr>
        <p:spPr bwMode="auto">
          <a:xfrm>
            <a:off x="4500563" y="163513"/>
            <a:ext cx="1727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pumsb</a:t>
            </a:r>
            <a:endParaRPr lang="en-US" altLang="ja-JP">
              <a:solidFill>
                <a:schemeClr val="accent2"/>
              </a:solidFill>
            </a:endParaRPr>
          </a:p>
        </p:txBody>
      </p:sp>
      <p:sp>
        <p:nvSpPr>
          <p:cNvPr id="90120" name="Text Box 5"/>
          <p:cNvSpPr txBox="1">
            <a:spLocks noChangeArrowheads="1"/>
          </p:cNvSpPr>
          <p:nvPr/>
        </p:nvSpPr>
        <p:spPr bwMode="auto">
          <a:xfrm>
            <a:off x="88900" y="3476625"/>
            <a:ext cx="21066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connect</a:t>
            </a:r>
            <a:endParaRPr lang="ja-JP" altLang="en-US">
              <a:solidFill>
                <a:srgbClr val="990033"/>
              </a:solidFill>
            </a:endParaRPr>
          </a:p>
        </p:txBody>
      </p:sp>
      <p:sp>
        <p:nvSpPr>
          <p:cNvPr id="90121" name="Text Box 6"/>
          <p:cNvSpPr txBox="1">
            <a:spLocks noChangeArrowheads="1"/>
          </p:cNvSpPr>
          <p:nvPr/>
        </p:nvSpPr>
        <p:spPr bwMode="auto">
          <a:xfrm>
            <a:off x="4932363" y="3573463"/>
            <a:ext cx="8588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/>
              <a:t>chess</a:t>
            </a:r>
            <a:endParaRPr lang="ja-JP" altLang="en-US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0" descr="accidents"/>
          <p:cNvPicPr>
            <a:picLocks noChangeAspect="1" noChangeArrowheads="1"/>
          </p:cNvPicPr>
          <p:nvPr/>
        </p:nvPicPr>
        <p:blipFill>
          <a:blip r:embed="rId2" cstate="print"/>
          <a:srcRect l="3751" t="5695" b="6111"/>
          <a:stretch>
            <a:fillRect/>
          </a:stretch>
        </p:blipFill>
        <p:spPr bwMode="auto">
          <a:xfrm>
            <a:off x="4211638" y="0"/>
            <a:ext cx="493236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11" descr="webdocs"/>
          <p:cNvPicPr>
            <a:picLocks noChangeAspect="1" noChangeArrowheads="1"/>
          </p:cNvPicPr>
          <p:nvPr/>
        </p:nvPicPr>
        <p:blipFill>
          <a:blip r:embed="rId3" cstate="print"/>
          <a:srcRect l="3751" t="6320" b="4514"/>
          <a:stretch>
            <a:fillRect/>
          </a:stretch>
        </p:blipFill>
        <p:spPr bwMode="auto">
          <a:xfrm>
            <a:off x="4859338" y="3213100"/>
            <a:ext cx="42846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12" descr="accidents"/>
          <p:cNvPicPr>
            <a:picLocks noChangeAspect="1" noChangeArrowheads="1"/>
          </p:cNvPicPr>
          <p:nvPr/>
        </p:nvPicPr>
        <p:blipFill>
          <a:blip r:embed="rId4" cstate="print"/>
          <a:srcRect l="3542" t="7883" b="5486"/>
          <a:stretch>
            <a:fillRect/>
          </a:stretch>
        </p:blipFill>
        <p:spPr bwMode="auto">
          <a:xfrm>
            <a:off x="0" y="3284538"/>
            <a:ext cx="4859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3784601" cy="141287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dense real data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 scale data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23850" y="2708275"/>
            <a:ext cx="3560763" cy="463846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dirty="0" smtClean="0"/>
              <a:t>accidents memory</a:t>
            </a:r>
            <a:endParaRPr lang="ja-JP" altLang="en-US" dirty="0">
              <a:solidFill>
                <a:srgbClr val="990033"/>
              </a:solidFill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364163" y="3429000"/>
            <a:ext cx="2035175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web-doc</a:t>
            </a:r>
            <a:endParaRPr lang="ja-JP" altLang="en-US">
              <a:solidFill>
                <a:srgbClr val="990033"/>
              </a:solidFill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4500563" y="260350"/>
            <a:ext cx="1655762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accidents</a:t>
            </a:r>
            <a:endParaRPr lang="en-US" altLang="ja-JP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Advantage of Algorithm Theory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23950"/>
            <a:ext cx="8821737" cy="1944688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Algorithm theory approach is efficient for large scale data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dirty="0" smtClean="0">
                <a:sym typeface="Wingdings" pitchFamily="2" charset="2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Speed up by algorithm theory bound the increase of computation time against the increase of the problem size</a:t>
            </a:r>
          </a:p>
          <a:p>
            <a:pPr algn="l" eaLnBrk="1" hangingPunct="1">
              <a:defRPr/>
            </a:pPr>
            <a:r>
              <a:rPr lang="ja-JP" altLang="en-US" sz="2400" dirty="0" smtClean="0">
                <a:sym typeface="Wingdings" pitchFamily="2" charset="2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The result of the computation is the same</a:t>
            </a:r>
            <a:endParaRPr lang="ja-JP" alt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899592" y="6121102"/>
            <a:ext cx="7199585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Acceleration increase as the increase of problem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2263" y="3573463"/>
            <a:ext cx="3786189" cy="2087562"/>
            <a:chOff x="158" y="2387"/>
            <a:chExt cx="2385" cy="1315"/>
          </a:xfrm>
        </p:grpSpPr>
        <p:sp>
          <p:nvSpPr>
            <p:cNvPr id="23567" name="Line 6"/>
            <p:cNvSpPr>
              <a:spLocks noChangeShapeType="1"/>
            </p:cNvSpPr>
            <p:nvPr/>
          </p:nvSpPr>
          <p:spPr bwMode="auto">
            <a:xfrm>
              <a:off x="158" y="3521"/>
              <a:ext cx="14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  <p:sp>
          <p:nvSpPr>
            <p:cNvPr id="23568" name="Line 7"/>
            <p:cNvSpPr>
              <a:spLocks noChangeShapeType="1"/>
            </p:cNvSpPr>
            <p:nvPr/>
          </p:nvSpPr>
          <p:spPr bwMode="auto">
            <a:xfrm>
              <a:off x="384" y="2432"/>
              <a:ext cx="0" cy="1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3569" name="Line 8"/>
            <p:cNvSpPr>
              <a:spLocks noChangeShapeType="1"/>
            </p:cNvSpPr>
            <p:nvPr/>
          </p:nvSpPr>
          <p:spPr bwMode="auto">
            <a:xfrm flipV="1">
              <a:off x="384" y="2886"/>
              <a:ext cx="1134" cy="49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  <p:sp>
          <p:nvSpPr>
            <p:cNvPr id="23570" name="Freeform 9"/>
            <p:cNvSpPr>
              <a:spLocks/>
            </p:cNvSpPr>
            <p:nvPr/>
          </p:nvSpPr>
          <p:spPr bwMode="auto">
            <a:xfrm>
              <a:off x="384" y="2523"/>
              <a:ext cx="1180" cy="960"/>
            </a:xfrm>
            <a:custGeom>
              <a:avLst/>
              <a:gdLst>
                <a:gd name="T0" fmla="*/ 0 w 1180"/>
                <a:gd name="T1" fmla="*/ 952 h 960"/>
                <a:gd name="T2" fmla="*/ 409 w 1180"/>
                <a:gd name="T3" fmla="*/ 907 h 960"/>
                <a:gd name="T4" fmla="*/ 862 w 1180"/>
                <a:gd name="T5" fmla="*/ 635 h 960"/>
                <a:gd name="T6" fmla="*/ 1180 w 1180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0"/>
                <a:gd name="T13" fmla="*/ 0 h 960"/>
                <a:gd name="T14" fmla="*/ 1180 w 1180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0" h="960">
                  <a:moveTo>
                    <a:pt x="0" y="952"/>
                  </a:moveTo>
                  <a:cubicBezTo>
                    <a:pt x="132" y="956"/>
                    <a:pt x="265" y="960"/>
                    <a:pt x="409" y="907"/>
                  </a:cubicBezTo>
                  <a:cubicBezTo>
                    <a:pt x="553" y="854"/>
                    <a:pt x="734" y="786"/>
                    <a:pt x="862" y="635"/>
                  </a:cubicBezTo>
                  <a:cubicBezTo>
                    <a:pt x="990" y="484"/>
                    <a:pt x="1085" y="242"/>
                    <a:pt x="1180" y="0"/>
                  </a:cubicBezTo>
                </a:path>
              </a:pathLst>
            </a:custGeom>
            <a:noFill/>
            <a:ln w="31750" cap="flat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  <p:sp>
          <p:nvSpPr>
            <p:cNvPr id="23571" name="AutoShape 10"/>
            <p:cNvSpPr>
              <a:spLocks/>
            </p:cNvSpPr>
            <p:nvPr/>
          </p:nvSpPr>
          <p:spPr bwMode="auto">
            <a:xfrm>
              <a:off x="1610" y="2523"/>
              <a:ext cx="91" cy="363"/>
            </a:xfrm>
            <a:prstGeom prst="rightBrace">
              <a:avLst>
                <a:gd name="adj1" fmla="val 3324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3572" name="Text Box 11"/>
            <p:cNvSpPr txBox="1">
              <a:spLocks noChangeArrowheads="1"/>
            </p:cNvSpPr>
            <p:nvPr/>
          </p:nvSpPr>
          <p:spPr bwMode="auto">
            <a:xfrm>
              <a:off x="520" y="2387"/>
              <a:ext cx="875" cy="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 dirty="0" smtClean="0">
                  <a:solidFill>
                    <a:schemeClr val="tx1"/>
                  </a:solidFill>
                </a:rPr>
                <a:t>100 items</a:t>
              </a:r>
              <a:endParaRPr lang="ja-JP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3573" name="Text Box 12"/>
            <p:cNvSpPr txBox="1">
              <a:spLocks noChangeArrowheads="1"/>
            </p:cNvSpPr>
            <p:nvPr/>
          </p:nvSpPr>
          <p:spPr bwMode="auto">
            <a:xfrm>
              <a:off x="1701" y="2568"/>
              <a:ext cx="842" cy="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 dirty="0" smtClean="0">
                  <a:solidFill>
                    <a:schemeClr val="tx1"/>
                  </a:solidFill>
                </a:rPr>
                <a:t>2-3</a:t>
              </a:r>
              <a:r>
                <a:rPr lang="ja-JP" altLang="en-US" b="0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b="0" dirty="0" smtClean="0">
                  <a:solidFill>
                    <a:schemeClr val="tx1"/>
                  </a:solidFill>
                </a:rPr>
                <a:t>times</a:t>
              </a:r>
              <a:endParaRPr lang="ja-JP" altLang="en-US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45453" name="AutoShape 13"/>
          <p:cNvSpPr>
            <a:spLocks noChangeArrowheads="1"/>
          </p:cNvSpPr>
          <p:nvPr/>
        </p:nvSpPr>
        <p:spPr bwMode="auto">
          <a:xfrm>
            <a:off x="3563938" y="4508500"/>
            <a:ext cx="792162" cy="503238"/>
          </a:xfrm>
          <a:prstGeom prst="rightArrow">
            <a:avLst>
              <a:gd name="adj1" fmla="val 50000"/>
              <a:gd name="adj2" fmla="val 39353"/>
            </a:avLst>
          </a:prstGeom>
          <a:solidFill>
            <a:srgbClr val="FF99CC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970463" y="3284538"/>
            <a:ext cx="3994150" cy="2376487"/>
            <a:chOff x="3086" y="2341"/>
            <a:chExt cx="2516" cy="1497"/>
          </a:xfrm>
        </p:grpSpPr>
        <p:sp>
          <p:nvSpPr>
            <p:cNvPr id="23560" name="Line 15"/>
            <p:cNvSpPr>
              <a:spLocks noChangeShapeType="1"/>
            </p:cNvSpPr>
            <p:nvPr/>
          </p:nvSpPr>
          <p:spPr bwMode="auto">
            <a:xfrm>
              <a:off x="3086" y="3657"/>
              <a:ext cx="14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  <p:sp>
          <p:nvSpPr>
            <p:cNvPr id="23561" name="Line 16"/>
            <p:cNvSpPr>
              <a:spLocks noChangeShapeType="1"/>
            </p:cNvSpPr>
            <p:nvPr/>
          </p:nvSpPr>
          <p:spPr bwMode="auto">
            <a:xfrm>
              <a:off x="3312" y="2568"/>
              <a:ext cx="0" cy="12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3562" name="Line 17"/>
            <p:cNvSpPr>
              <a:spLocks noChangeShapeType="1"/>
            </p:cNvSpPr>
            <p:nvPr/>
          </p:nvSpPr>
          <p:spPr bwMode="auto">
            <a:xfrm flipV="1">
              <a:off x="3312" y="3566"/>
              <a:ext cx="1110" cy="4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3563" name="Freeform 18"/>
            <p:cNvSpPr>
              <a:spLocks/>
            </p:cNvSpPr>
            <p:nvPr/>
          </p:nvSpPr>
          <p:spPr bwMode="auto">
            <a:xfrm>
              <a:off x="3312" y="2659"/>
              <a:ext cx="1180" cy="960"/>
            </a:xfrm>
            <a:custGeom>
              <a:avLst/>
              <a:gdLst>
                <a:gd name="T0" fmla="*/ 0 w 1180"/>
                <a:gd name="T1" fmla="*/ 952 h 960"/>
                <a:gd name="T2" fmla="*/ 409 w 1180"/>
                <a:gd name="T3" fmla="*/ 907 h 960"/>
                <a:gd name="T4" fmla="*/ 862 w 1180"/>
                <a:gd name="T5" fmla="*/ 635 h 960"/>
                <a:gd name="T6" fmla="*/ 1180 w 1180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0"/>
                <a:gd name="T13" fmla="*/ 0 h 960"/>
                <a:gd name="T14" fmla="*/ 1180 w 1180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0" h="960">
                  <a:moveTo>
                    <a:pt x="0" y="952"/>
                  </a:moveTo>
                  <a:cubicBezTo>
                    <a:pt x="132" y="956"/>
                    <a:pt x="265" y="960"/>
                    <a:pt x="409" y="907"/>
                  </a:cubicBezTo>
                  <a:cubicBezTo>
                    <a:pt x="553" y="854"/>
                    <a:pt x="734" y="786"/>
                    <a:pt x="862" y="635"/>
                  </a:cubicBezTo>
                  <a:cubicBezTo>
                    <a:pt x="990" y="484"/>
                    <a:pt x="1085" y="242"/>
                    <a:pt x="1180" y="0"/>
                  </a:cubicBezTo>
                </a:path>
              </a:pathLst>
            </a:custGeom>
            <a:noFill/>
            <a:ln w="31750" cap="flat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  <p:sp>
          <p:nvSpPr>
            <p:cNvPr id="23564" name="AutoShape 19"/>
            <p:cNvSpPr>
              <a:spLocks/>
            </p:cNvSpPr>
            <p:nvPr/>
          </p:nvSpPr>
          <p:spPr bwMode="auto">
            <a:xfrm>
              <a:off x="4513" y="2659"/>
              <a:ext cx="136" cy="908"/>
            </a:xfrm>
            <a:prstGeom prst="rightBrace">
              <a:avLst>
                <a:gd name="adj1" fmla="val 5563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3565" name="Text Box 20"/>
            <p:cNvSpPr txBox="1">
              <a:spLocks noChangeArrowheads="1"/>
            </p:cNvSpPr>
            <p:nvPr/>
          </p:nvSpPr>
          <p:spPr bwMode="auto">
            <a:xfrm>
              <a:off x="3425" y="2341"/>
              <a:ext cx="1359" cy="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 dirty="0" smtClean="0">
                  <a:solidFill>
                    <a:schemeClr val="tx1"/>
                  </a:solidFill>
                </a:rPr>
                <a:t>1,000,000 items</a:t>
              </a:r>
              <a:endParaRPr lang="ja-JP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3566" name="Text Box 21"/>
            <p:cNvSpPr txBox="1">
              <a:spLocks noChangeArrowheads="1"/>
            </p:cNvSpPr>
            <p:nvPr/>
          </p:nvSpPr>
          <p:spPr bwMode="auto">
            <a:xfrm>
              <a:off x="4740" y="2961"/>
              <a:ext cx="862" cy="52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ja-JP" b="0" dirty="0" smtClean="0">
                  <a:solidFill>
                    <a:schemeClr val="tx1"/>
                  </a:solidFill>
                </a:rPr>
                <a:t>10000</a:t>
              </a:r>
              <a:endParaRPr lang="en-US" altLang="ja-JP" b="0" dirty="0">
                <a:solidFill>
                  <a:schemeClr val="tx1"/>
                </a:solidFill>
              </a:endParaRPr>
            </a:p>
            <a:p>
              <a:pPr algn="l"/>
              <a:r>
                <a:rPr lang="en-US" altLang="ja-JP" b="0" dirty="0" smtClean="0">
                  <a:solidFill>
                    <a:schemeClr val="tx1"/>
                  </a:solidFill>
                </a:rPr>
                <a:t>  times</a:t>
              </a:r>
              <a:endParaRPr lang="ja-JP" altLang="en-US" b="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nimBg="1"/>
      <p:bldP spid="44545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6613"/>
            <a:ext cx="9144000" cy="2163762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３．３． 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Maximal Clique Enumeration</a:t>
            </a:r>
            <a: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ja-JP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ja-JP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458200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Clique of a graph:</a:t>
            </a: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a </a:t>
            </a:r>
            <a:r>
              <a:rPr lang="en-US" altLang="ja-JP" sz="2400" dirty="0" err="1" smtClean="0"/>
              <a:t>subgraph</a:t>
            </a:r>
            <a:r>
              <a:rPr lang="en-US" altLang="ja-JP" sz="2400" dirty="0" smtClean="0"/>
              <a:t> in which all vertices are connected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endParaRPr lang="ja-JP" altLang="en-US" sz="2400" dirty="0" smtClean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Clique Enumeration Problem</a:t>
            </a:r>
            <a:endParaRPr lang="ja-JP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5435600" y="1773238"/>
            <a:ext cx="2133600" cy="2454275"/>
            <a:chOff x="708" y="1162"/>
            <a:chExt cx="1344" cy="1546"/>
          </a:xfrm>
        </p:grpSpPr>
        <p:sp>
          <p:nvSpPr>
            <p:cNvPr id="93217" name="Line 5"/>
            <p:cNvSpPr>
              <a:spLocks noChangeShapeType="1"/>
            </p:cNvSpPr>
            <p:nvPr/>
          </p:nvSpPr>
          <p:spPr bwMode="auto">
            <a:xfrm>
              <a:off x="1044" y="1460"/>
              <a:ext cx="81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8" name="Line 6"/>
            <p:cNvSpPr>
              <a:spLocks noChangeShapeType="1"/>
            </p:cNvSpPr>
            <p:nvPr/>
          </p:nvSpPr>
          <p:spPr bwMode="auto">
            <a:xfrm>
              <a:off x="1044" y="1892"/>
              <a:ext cx="81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9" name="Line 7"/>
            <p:cNvSpPr>
              <a:spLocks noChangeShapeType="1"/>
            </p:cNvSpPr>
            <p:nvPr/>
          </p:nvSpPr>
          <p:spPr bwMode="auto">
            <a:xfrm flipV="1">
              <a:off x="1044" y="2084"/>
              <a:ext cx="81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20" name="Line 8"/>
            <p:cNvSpPr>
              <a:spLocks noChangeShapeType="1"/>
            </p:cNvSpPr>
            <p:nvPr/>
          </p:nvSpPr>
          <p:spPr bwMode="auto">
            <a:xfrm flipV="1">
              <a:off x="1044" y="1652"/>
              <a:ext cx="81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21" name="Line 9"/>
            <p:cNvSpPr>
              <a:spLocks noChangeShapeType="1"/>
            </p:cNvSpPr>
            <p:nvPr/>
          </p:nvSpPr>
          <p:spPr bwMode="auto">
            <a:xfrm>
              <a:off x="1044" y="1460"/>
              <a:ext cx="81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22" name="Line 10"/>
            <p:cNvSpPr>
              <a:spLocks noChangeShapeType="1"/>
            </p:cNvSpPr>
            <p:nvPr/>
          </p:nvSpPr>
          <p:spPr bwMode="auto">
            <a:xfrm flipV="1">
              <a:off x="1044" y="1652"/>
              <a:ext cx="816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23" name="Line 11"/>
            <p:cNvSpPr>
              <a:spLocks noChangeShapeType="1"/>
            </p:cNvSpPr>
            <p:nvPr/>
          </p:nvSpPr>
          <p:spPr bwMode="auto">
            <a:xfrm flipV="1">
              <a:off x="1044" y="1268"/>
              <a:ext cx="76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24" name="Line 12"/>
            <p:cNvSpPr>
              <a:spLocks noChangeShapeType="1"/>
            </p:cNvSpPr>
            <p:nvPr/>
          </p:nvSpPr>
          <p:spPr bwMode="auto">
            <a:xfrm>
              <a:off x="1044" y="2324"/>
              <a:ext cx="81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25" name="Line 13"/>
            <p:cNvSpPr>
              <a:spLocks noChangeShapeType="1"/>
            </p:cNvSpPr>
            <p:nvPr/>
          </p:nvSpPr>
          <p:spPr bwMode="auto">
            <a:xfrm flipV="1">
              <a:off x="1524" y="2084"/>
              <a:ext cx="33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26" name="Oval 14"/>
            <p:cNvSpPr>
              <a:spLocks noChangeArrowheads="1"/>
            </p:cNvSpPr>
            <p:nvPr/>
          </p:nvSpPr>
          <p:spPr bwMode="auto">
            <a:xfrm>
              <a:off x="708" y="1220"/>
              <a:ext cx="1344" cy="134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7" name="Oval 15"/>
            <p:cNvSpPr>
              <a:spLocks noChangeArrowheads="1"/>
            </p:cNvSpPr>
            <p:nvPr/>
          </p:nvSpPr>
          <p:spPr bwMode="auto">
            <a:xfrm>
              <a:off x="948" y="13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8" name="Oval 16"/>
            <p:cNvSpPr>
              <a:spLocks noChangeArrowheads="1"/>
            </p:cNvSpPr>
            <p:nvPr/>
          </p:nvSpPr>
          <p:spPr bwMode="auto">
            <a:xfrm>
              <a:off x="948" y="222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29" name="Oval 17"/>
            <p:cNvSpPr>
              <a:spLocks noChangeArrowheads="1"/>
            </p:cNvSpPr>
            <p:nvPr/>
          </p:nvSpPr>
          <p:spPr bwMode="auto">
            <a:xfrm>
              <a:off x="948" y="179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30" name="Oval 18"/>
            <p:cNvSpPr>
              <a:spLocks noChangeArrowheads="1"/>
            </p:cNvSpPr>
            <p:nvPr/>
          </p:nvSpPr>
          <p:spPr bwMode="auto">
            <a:xfrm>
              <a:off x="1764" y="155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31" name="Oval 19"/>
            <p:cNvSpPr>
              <a:spLocks noChangeArrowheads="1"/>
            </p:cNvSpPr>
            <p:nvPr/>
          </p:nvSpPr>
          <p:spPr bwMode="auto">
            <a:xfrm>
              <a:off x="1764" y="198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32" name="Oval 20"/>
            <p:cNvSpPr>
              <a:spLocks noChangeArrowheads="1"/>
            </p:cNvSpPr>
            <p:nvPr/>
          </p:nvSpPr>
          <p:spPr bwMode="auto">
            <a:xfrm>
              <a:off x="1744" y="1162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33" name="Oval 21"/>
            <p:cNvSpPr>
              <a:spLocks noChangeArrowheads="1"/>
            </p:cNvSpPr>
            <p:nvPr/>
          </p:nvSpPr>
          <p:spPr bwMode="auto">
            <a:xfrm>
              <a:off x="1764" y="2516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3189" name="Group 22"/>
          <p:cNvGrpSpPr>
            <a:grpSpLocks/>
          </p:cNvGrpSpPr>
          <p:nvPr/>
        </p:nvGrpSpPr>
        <p:grpSpPr bwMode="auto">
          <a:xfrm>
            <a:off x="1155700" y="2108200"/>
            <a:ext cx="3200400" cy="1752600"/>
            <a:chOff x="2724" y="1364"/>
            <a:chExt cx="2016" cy="1104"/>
          </a:xfrm>
        </p:grpSpPr>
        <p:sp>
          <p:nvSpPr>
            <p:cNvPr id="93191" name="Line 23"/>
            <p:cNvSpPr>
              <a:spLocks noChangeShapeType="1"/>
            </p:cNvSpPr>
            <p:nvPr/>
          </p:nvSpPr>
          <p:spPr bwMode="auto">
            <a:xfrm>
              <a:off x="4164" y="2036"/>
              <a:ext cx="38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2" name="Line 24"/>
            <p:cNvSpPr>
              <a:spLocks noChangeShapeType="1"/>
            </p:cNvSpPr>
            <p:nvPr/>
          </p:nvSpPr>
          <p:spPr bwMode="auto">
            <a:xfrm>
              <a:off x="4020" y="1652"/>
              <a:ext cx="624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3" name="Line 25"/>
            <p:cNvSpPr>
              <a:spLocks noChangeShapeType="1"/>
            </p:cNvSpPr>
            <p:nvPr/>
          </p:nvSpPr>
          <p:spPr bwMode="auto">
            <a:xfrm>
              <a:off x="2820" y="1940"/>
              <a:ext cx="62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4" name="Line 26"/>
            <p:cNvSpPr>
              <a:spLocks noChangeShapeType="1"/>
            </p:cNvSpPr>
            <p:nvPr/>
          </p:nvSpPr>
          <p:spPr bwMode="auto">
            <a:xfrm flipV="1">
              <a:off x="3108" y="2084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5" name="Line 27"/>
            <p:cNvSpPr>
              <a:spLocks noChangeShapeType="1"/>
            </p:cNvSpPr>
            <p:nvPr/>
          </p:nvSpPr>
          <p:spPr bwMode="auto">
            <a:xfrm flipV="1">
              <a:off x="3492" y="2276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6" name="Line 28"/>
            <p:cNvSpPr>
              <a:spLocks noChangeShapeType="1"/>
            </p:cNvSpPr>
            <p:nvPr/>
          </p:nvSpPr>
          <p:spPr bwMode="auto">
            <a:xfrm flipV="1">
              <a:off x="4020" y="1364"/>
              <a:ext cx="9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7" name="Line 29"/>
            <p:cNvSpPr>
              <a:spLocks noChangeShapeType="1"/>
            </p:cNvSpPr>
            <p:nvPr/>
          </p:nvSpPr>
          <p:spPr bwMode="auto">
            <a:xfrm flipV="1">
              <a:off x="4020" y="1412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198" name="Oval 30"/>
            <p:cNvSpPr>
              <a:spLocks noChangeArrowheads="1"/>
            </p:cNvSpPr>
            <p:nvPr/>
          </p:nvSpPr>
          <p:spPr bwMode="auto">
            <a:xfrm>
              <a:off x="3204" y="1460"/>
              <a:ext cx="1152" cy="96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199" name="Line 31"/>
            <p:cNvSpPr>
              <a:spLocks noChangeShapeType="1"/>
            </p:cNvSpPr>
            <p:nvPr/>
          </p:nvSpPr>
          <p:spPr bwMode="auto">
            <a:xfrm>
              <a:off x="3540" y="1652"/>
              <a:ext cx="288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0" name="Line 32"/>
            <p:cNvSpPr>
              <a:spLocks noChangeShapeType="1"/>
            </p:cNvSpPr>
            <p:nvPr/>
          </p:nvSpPr>
          <p:spPr bwMode="auto">
            <a:xfrm>
              <a:off x="3540" y="1652"/>
              <a:ext cx="62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1" name="Line 33"/>
            <p:cNvSpPr>
              <a:spLocks noChangeShapeType="1"/>
            </p:cNvSpPr>
            <p:nvPr/>
          </p:nvSpPr>
          <p:spPr bwMode="auto">
            <a:xfrm flipH="1">
              <a:off x="3828" y="1652"/>
              <a:ext cx="192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2" name="Line 34"/>
            <p:cNvSpPr>
              <a:spLocks noChangeShapeType="1"/>
            </p:cNvSpPr>
            <p:nvPr/>
          </p:nvSpPr>
          <p:spPr bwMode="auto">
            <a:xfrm flipH="1">
              <a:off x="3444" y="1652"/>
              <a:ext cx="576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3" name="Line 35"/>
            <p:cNvSpPr>
              <a:spLocks noChangeShapeType="1"/>
            </p:cNvSpPr>
            <p:nvPr/>
          </p:nvSpPr>
          <p:spPr bwMode="auto">
            <a:xfrm flipV="1">
              <a:off x="3444" y="2036"/>
              <a:ext cx="72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4" name="Line 36"/>
            <p:cNvSpPr>
              <a:spLocks noChangeShapeType="1"/>
            </p:cNvSpPr>
            <p:nvPr/>
          </p:nvSpPr>
          <p:spPr bwMode="auto">
            <a:xfrm flipV="1">
              <a:off x="3828" y="2036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5" name="Line 37"/>
            <p:cNvSpPr>
              <a:spLocks noChangeShapeType="1"/>
            </p:cNvSpPr>
            <p:nvPr/>
          </p:nvSpPr>
          <p:spPr bwMode="auto">
            <a:xfrm>
              <a:off x="3444" y="2084"/>
              <a:ext cx="38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6" name="Line 38"/>
            <p:cNvSpPr>
              <a:spLocks noChangeShapeType="1"/>
            </p:cNvSpPr>
            <p:nvPr/>
          </p:nvSpPr>
          <p:spPr bwMode="auto">
            <a:xfrm flipH="1">
              <a:off x="3444" y="1652"/>
              <a:ext cx="96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7" name="Line 39"/>
            <p:cNvSpPr>
              <a:spLocks noChangeShapeType="1"/>
            </p:cNvSpPr>
            <p:nvPr/>
          </p:nvSpPr>
          <p:spPr bwMode="auto">
            <a:xfrm>
              <a:off x="3540" y="165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8" name="Line 40"/>
            <p:cNvSpPr>
              <a:spLocks noChangeShapeType="1"/>
            </p:cNvSpPr>
            <p:nvPr/>
          </p:nvSpPr>
          <p:spPr bwMode="auto">
            <a:xfrm>
              <a:off x="4020" y="1652"/>
              <a:ext cx="14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09" name="Oval 41"/>
            <p:cNvSpPr>
              <a:spLocks noChangeArrowheads="1"/>
            </p:cNvSpPr>
            <p:nvPr/>
          </p:nvSpPr>
          <p:spPr bwMode="auto">
            <a:xfrm>
              <a:off x="3444" y="155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0" name="Oval 42"/>
            <p:cNvSpPr>
              <a:spLocks noChangeArrowheads="1"/>
            </p:cNvSpPr>
            <p:nvPr/>
          </p:nvSpPr>
          <p:spPr bwMode="auto">
            <a:xfrm>
              <a:off x="3732" y="218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1" name="Oval 43"/>
            <p:cNvSpPr>
              <a:spLocks noChangeArrowheads="1"/>
            </p:cNvSpPr>
            <p:nvPr/>
          </p:nvSpPr>
          <p:spPr bwMode="auto">
            <a:xfrm>
              <a:off x="3348" y="198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2" name="Oval 44"/>
            <p:cNvSpPr>
              <a:spLocks noChangeArrowheads="1"/>
            </p:cNvSpPr>
            <p:nvPr/>
          </p:nvSpPr>
          <p:spPr bwMode="auto">
            <a:xfrm>
              <a:off x="4068" y="194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3" name="Oval 45"/>
            <p:cNvSpPr>
              <a:spLocks noChangeArrowheads="1"/>
            </p:cNvSpPr>
            <p:nvPr/>
          </p:nvSpPr>
          <p:spPr bwMode="auto">
            <a:xfrm>
              <a:off x="3924" y="155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4" name="Line 46"/>
            <p:cNvSpPr>
              <a:spLocks noChangeShapeType="1"/>
            </p:cNvSpPr>
            <p:nvPr/>
          </p:nvSpPr>
          <p:spPr bwMode="auto">
            <a:xfrm flipH="1">
              <a:off x="2820" y="1594"/>
              <a:ext cx="192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215" name="Oval 47"/>
            <p:cNvSpPr>
              <a:spLocks noChangeArrowheads="1"/>
            </p:cNvSpPr>
            <p:nvPr/>
          </p:nvSpPr>
          <p:spPr bwMode="auto">
            <a:xfrm>
              <a:off x="2724" y="1844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216" name="Oval 48"/>
            <p:cNvSpPr>
              <a:spLocks noChangeArrowheads="1"/>
            </p:cNvSpPr>
            <p:nvPr/>
          </p:nvSpPr>
          <p:spPr bwMode="auto">
            <a:xfrm>
              <a:off x="4548" y="1690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3190" name="Text Box 49"/>
          <p:cNvSpPr txBox="1">
            <a:spLocks noChangeArrowheads="1"/>
          </p:cNvSpPr>
          <p:nvPr/>
        </p:nvSpPr>
        <p:spPr bwMode="auto">
          <a:xfrm>
            <a:off x="179513" y="4581525"/>
            <a:ext cx="8784976" cy="194117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・ </a:t>
            </a:r>
            <a:r>
              <a:rPr lang="en-US" altLang="ja-JP" b="0" dirty="0" smtClean="0"/>
              <a:t>Bipartite clique enumeration can be converted to clique enumeration</a:t>
            </a:r>
          </a:p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・</a:t>
            </a:r>
            <a:r>
              <a:rPr lang="ja-JP" altLang="en-US" dirty="0" smtClean="0"/>
              <a:t> </a:t>
            </a:r>
            <a:r>
              <a:rPr lang="en-US" altLang="ja-JP" b="0" dirty="0" smtClean="0"/>
              <a:t>Maximum clique problem is NP-complete</a:t>
            </a:r>
          </a:p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・</a:t>
            </a:r>
            <a:r>
              <a:rPr lang="ja-JP" altLang="en-US" dirty="0" smtClean="0"/>
              <a:t> </a:t>
            </a:r>
            <a:r>
              <a:rPr lang="en-US" altLang="ja-JP" b="0" dirty="0" smtClean="0"/>
              <a:t>Maximal clique can be obtained easily, and in short time</a:t>
            </a:r>
            <a:endParaRPr lang="ja-JP" altLang="en-US" b="0" dirty="0"/>
          </a:p>
          <a:p>
            <a:pPr algn="l"/>
            <a:r>
              <a:rPr lang="ja-JP" altLang="en-US" dirty="0">
                <a:solidFill>
                  <a:srgbClr val="FF0000"/>
                </a:solidFill>
              </a:rPr>
              <a:t>・ </a:t>
            </a:r>
            <a:r>
              <a:rPr lang="en-US" altLang="ja-JP" b="0" dirty="0" smtClean="0"/>
              <a:t>Many studies in optimization, mining, bio-informatics…</a:t>
            </a:r>
          </a:p>
          <a:p>
            <a:pPr algn="l"/>
            <a:r>
              <a:rPr lang="ja-JP" altLang="en-US" dirty="0" smtClean="0">
                <a:solidFill>
                  <a:srgbClr val="FF0000"/>
                </a:solidFill>
              </a:rPr>
              <a:t>・ </a:t>
            </a:r>
            <a:r>
              <a:rPr lang="en-US" altLang="ja-JP" b="0" dirty="0"/>
              <a:t>M</a:t>
            </a:r>
            <a:r>
              <a:rPr lang="en-US" altLang="ja-JP" b="0" dirty="0" smtClean="0"/>
              <a:t>any applications for large-scale sparse data such as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Monotonicity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of the Cliques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6862" y="1125538"/>
            <a:ext cx="5571281" cy="49672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Any subset of a clique is also a clique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dirty="0" smtClean="0"/>
              <a:t>  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Satisfies the (anti) monotone property </a:t>
            </a:r>
            <a:endParaRPr lang="ja-JP" altLang="en-US" sz="24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Start from the </a:t>
            </a:r>
            <a:r>
              <a:rPr lang="en-US" altLang="ja-JP" sz="2400" dirty="0" err="1" smtClean="0">
                <a:sym typeface="Wingdings" pitchFamily="2" charset="2"/>
              </a:rPr>
              <a:t>emptyset</a:t>
            </a:r>
            <a:r>
              <a:rPr lang="en-US" altLang="ja-JP" sz="2400" dirty="0" smtClean="0">
                <a:sym typeface="Wingdings" pitchFamily="2" charset="2"/>
              </a:rPr>
              <a:t>, and add vertices one-by-one.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>
                <a:sym typeface="Wingdings" pitchFamily="2" charset="2"/>
              </a:rPr>
              <a:t> When current vertex set is not a clique, backtrack, and go up the other direction. </a:t>
            </a:r>
            <a:endParaRPr lang="ja-JP" altLang="en-US" sz="24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Check whether clique or not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/>
              <a:t> is done in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O(n</a:t>
            </a:r>
            <a:r>
              <a:rPr lang="en-US" altLang="ja-JP" sz="2400" b="1" baseline="30000" dirty="0" smtClean="0">
                <a:solidFill>
                  <a:schemeClr val="accent2"/>
                </a:solidFill>
              </a:rPr>
              <a:t>2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  <a:r>
              <a:rPr lang="en-US" altLang="ja-JP" sz="2400" dirty="0" smtClean="0"/>
              <a:t> time, go up to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/>
              <a:t> at most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n</a:t>
            </a:r>
            <a:r>
              <a:rPr lang="en-US" altLang="ja-JP" sz="2400" dirty="0" smtClean="0"/>
              <a:t> directions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O(n</a:t>
            </a:r>
            <a:r>
              <a:rPr lang="en-US" altLang="ja-JP" sz="2400" b="1" baseline="30000" dirty="0" smtClean="0">
                <a:solidFill>
                  <a:schemeClr val="accent2"/>
                </a:solidFill>
              </a:rPr>
              <a:t>3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  <a:r>
              <a:rPr lang="en-US" altLang="ja-JP" sz="2400" dirty="0" smtClean="0"/>
              <a:t> time per clique</a:t>
            </a:r>
            <a:endParaRPr lang="ja-JP" altLang="en-US" sz="2400" dirty="0" smtClean="0"/>
          </a:p>
        </p:txBody>
      </p:sp>
      <p:sp>
        <p:nvSpPr>
          <p:cNvPr id="643076" name="Freeform 4"/>
          <p:cNvSpPr>
            <a:spLocks/>
          </p:cNvSpPr>
          <p:nvPr/>
        </p:nvSpPr>
        <p:spPr bwMode="auto">
          <a:xfrm>
            <a:off x="6934200" y="2225675"/>
            <a:ext cx="1570038" cy="977900"/>
          </a:xfrm>
          <a:custGeom>
            <a:avLst/>
            <a:gdLst>
              <a:gd name="T0" fmla="*/ 0 w 989"/>
              <a:gd name="T1" fmla="*/ 201 h 616"/>
              <a:gd name="T2" fmla="*/ 230 w 989"/>
              <a:gd name="T3" fmla="*/ 28 h 616"/>
              <a:gd name="T4" fmla="*/ 384 w 989"/>
              <a:gd name="T5" fmla="*/ 144 h 616"/>
              <a:gd name="T6" fmla="*/ 538 w 989"/>
              <a:gd name="T7" fmla="*/ 0 h 616"/>
              <a:gd name="T8" fmla="*/ 699 w 989"/>
              <a:gd name="T9" fmla="*/ 131 h 616"/>
              <a:gd name="T10" fmla="*/ 864 w 989"/>
              <a:gd name="T11" fmla="*/ 19 h 616"/>
              <a:gd name="T12" fmla="*/ 989 w 989"/>
              <a:gd name="T13" fmla="*/ 172 h 616"/>
              <a:gd name="T14" fmla="*/ 490 w 989"/>
              <a:gd name="T15" fmla="*/ 616 h 616"/>
              <a:gd name="T16" fmla="*/ 0 w 989"/>
              <a:gd name="T17" fmla="*/ 201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9"/>
              <a:gd name="T28" fmla="*/ 0 h 616"/>
              <a:gd name="T29" fmla="*/ 989 w 989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9" h="616">
                <a:moveTo>
                  <a:pt x="0" y="201"/>
                </a:moveTo>
                <a:lnTo>
                  <a:pt x="230" y="28"/>
                </a:lnTo>
                <a:lnTo>
                  <a:pt x="384" y="144"/>
                </a:lnTo>
                <a:lnTo>
                  <a:pt x="538" y="0"/>
                </a:lnTo>
                <a:lnTo>
                  <a:pt x="699" y="131"/>
                </a:lnTo>
                <a:lnTo>
                  <a:pt x="864" y="19"/>
                </a:lnTo>
                <a:lnTo>
                  <a:pt x="989" y="172"/>
                </a:lnTo>
                <a:lnTo>
                  <a:pt x="490" y="616"/>
                </a:lnTo>
                <a:lnTo>
                  <a:pt x="0" y="201"/>
                </a:lnTo>
                <a:close/>
              </a:path>
            </a:pathLst>
          </a:custGeom>
          <a:solidFill>
            <a:srgbClr val="FFCC99"/>
          </a:solidFill>
          <a:ln w="3175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7019925" y="2395538"/>
            <a:ext cx="1336675" cy="4638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clique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6588125" y="1341438"/>
            <a:ext cx="2232025" cy="1871662"/>
          </a:xfrm>
          <a:prstGeom prst="diamond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7885113" y="1171575"/>
            <a:ext cx="10953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/>
              <a:t>111…1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7869238" y="3068638"/>
            <a:ext cx="10953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/>
              <a:t>000…0</a:t>
            </a:r>
          </a:p>
        </p:txBody>
      </p:sp>
      <p:sp>
        <p:nvSpPr>
          <p:cNvPr id="643081" name="Freeform 9"/>
          <p:cNvSpPr>
            <a:spLocks/>
          </p:cNvSpPr>
          <p:nvPr/>
        </p:nvSpPr>
        <p:spPr bwMode="auto">
          <a:xfrm>
            <a:off x="4859338" y="3898900"/>
            <a:ext cx="3932237" cy="2903538"/>
          </a:xfrm>
          <a:custGeom>
            <a:avLst/>
            <a:gdLst>
              <a:gd name="T0" fmla="*/ 252 w 2477"/>
              <a:gd name="T1" fmla="*/ 40 h 1829"/>
              <a:gd name="T2" fmla="*/ 828 w 2477"/>
              <a:gd name="T3" fmla="*/ 40 h 1829"/>
              <a:gd name="T4" fmla="*/ 1068 w 2477"/>
              <a:gd name="T5" fmla="*/ 136 h 1829"/>
              <a:gd name="T6" fmla="*/ 1065 w 2477"/>
              <a:gd name="T7" fmla="*/ 357 h 1829"/>
              <a:gd name="T8" fmla="*/ 1349 w 2477"/>
              <a:gd name="T9" fmla="*/ 495 h 1829"/>
              <a:gd name="T10" fmla="*/ 1727 w 2477"/>
              <a:gd name="T11" fmla="*/ 529 h 1829"/>
              <a:gd name="T12" fmla="*/ 1744 w 2477"/>
              <a:gd name="T13" fmla="*/ 890 h 1829"/>
              <a:gd name="T14" fmla="*/ 2037 w 2477"/>
              <a:gd name="T15" fmla="*/ 976 h 1829"/>
              <a:gd name="T16" fmla="*/ 2423 w 2477"/>
              <a:gd name="T17" fmla="*/ 985 h 1829"/>
              <a:gd name="T18" fmla="*/ 2363 w 2477"/>
              <a:gd name="T19" fmla="*/ 1415 h 1829"/>
              <a:gd name="T20" fmla="*/ 1740 w 2477"/>
              <a:gd name="T21" fmla="*/ 1816 h 1829"/>
              <a:gd name="T22" fmla="*/ 732 w 2477"/>
              <a:gd name="T23" fmla="*/ 1336 h 1829"/>
              <a:gd name="T24" fmla="*/ 154 w 2477"/>
              <a:gd name="T25" fmla="*/ 847 h 1829"/>
              <a:gd name="T26" fmla="*/ 16 w 2477"/>
              <a:gd name="T27" fmla="*/ 151 h 1829"/>
              <a:gd name="T28" fmla="*/ 252 w 2477"/>
              <a:gd name="T29" fmla="*/ 40 h 18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77"/>
              <a:gd name="T46" fmla="*/ 0 h 1829"/>
              <a:gd name="T47" fmla="*/ 2477 w 2477"/>
              <a:gd name="T48" fmla="*/ 1829 h 18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77" h="1829">
                <a:moveTo>
                  <a:pt x="252" y="40"/>
                </a:moveTo>
                <a:cubicBezTo>
                  <a:pt x="396" y="0"/>
                  <a:pt x="692" y="24"/>
                  <a:pt x="828" y="40"/>
                </a:cubicBezTo>
                <a:cubicBezTo>
                  <a:pt x="964" y="56"/>
                  <a:pt x="1029" y="83"/>
                  <a:pt x="1068" y="136"/>
                </a:cubicBezTo>
                <a:cubicBezTo>
                  <a:pt x="1107" y="189"/>
                  <a:pt x="1018" y="297"/>
                  <a:pt x="1065" y="357"/>
                </a:cubicBezTo>
                <a:cubicBezTo>
                  <a:pt x="1112" y="417"/>
                  <a:pt x="1239" y="466"/>
                  <a:pt x="1349" y="495"/>
                </a:cubicBezTo>
                <a:cubicBezTo>
                  <a:pt x="1459" y="524"/>
                  <a:pt x="1661" y="463"/>
                  <a:pt x="1727" y="529"/>
                </a:cubicBezTo>
                <a:cubicBezTo>
                  <a:pt x="1793" y="595"/>
                  <a:pt x="1692" y="816"/>
                  <a:pt x="1744" y="890"/>
                </a:cubicBezTo>
                <a:cubicBezTo>
                  <a:pt x="1796" y="964"/>
                  <a:pt x="1924" y="960"/>
                  <a:pt x="2037" y="976"/>
                </a:cubicBezTo>
                <a:cubicBezTo>
                  <a:pt x="2150" y="992"/>
                  <a:pt x="2369" y="912"/>
                  <a:pt x="2423" y="985"/>
                </a:cubicBezTo>
                <a:cubicBezTo>
                  <a:pt x="2477" y="1058"/>
                  <a:pt x="2477" y="1276"/>
                  <a:pt x="2363" y="1415"/>
                </a:cubicBezTo>
                <a:cubicBezTo>
                  <a:pt x="2249" y="1554"/>
                  <a:pt x="2012" y="1829"/>
                  <a:pt x="1740" y="1816"/>
                </a:cubicBezTo>
                <a:cubicBezTo>
                  <a:pt x="1468" y="1803"/>
                  <a:pt x="996" y="1497"/>
                  <a:pt x="732" y="1336"/>
                </a:cubicBezTo>
                <a:cubicBezTo>
                  <a:pt x="468" y="1175"/>
                  <a:pt x="273" y="1044"/>
                  <a:pt x="154" y="847"/>
                </a:cubicBezTo>
                <a:cubicBezTo>
                  <a:pt x="35" y="650"/>
                  <a:pt x="0" y="285"/>
                  <a:pt x="16" y="151"/>
                </a:cubicBezTo>
                <a:cubicBezTo>
                  <a:pt x="32" y="17"/>
                  <a:pt x="203" y="63"/>
                  <a:pt x="252" y="40"/>
                </a:cubicBezTo>
                <a:close/>
              </a:path>
            </a:pathLst>
          </a:custGeom>
          <a:solidFill>
            <a:srgbClr val="FFCC00">
              <a:alpha val="50195"/>
            </a:srgbClr>
          </a:solidFill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30788" y="3429000"/>
            <a:ext cx="3679825" cy="3181350"/>
            <a:chOff x="3169" y="2160"/>
            <a:chExt cx="2318" cy="2004"/>
          </a:xfrm>
        </p:grpSpPr>
        <p:sp>
          <p:nvSpPr>
            <p:cNvPr id="94230" name="Line 11"/>
            <p:cNvSpPr>
              <a:spLocks noChangeShapeType="1"/>
            </p:cNvSpPr>
            <p:nvPr/>
          </p:nvSpPr>
          <p:spPr bwMode="auto">
            <a:xfrm flipH="1">
              <a:off x="3313" y="2352"/>
              <a:ext cx="81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31" name="Line 12"/>
            <p:cNvSpPr>
              <a:spLocks noChangeShapeType="1"/>
            </p:cNvSpPr>
            <p:nvPr/>
          </p:nvSpPr>
          <p:spPr bwMode="auto">
            <a:xfrm>
              <a:off x="3409" y="3264"/>
              <a:ext cx="52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32" name="Line 13"/>
            <p:cNvSpPr>
              <a:spLocks noChangeShapeType="1"/>
            </p:cNvSpPr>
            <p:nvPr/>
          </p:nvSpPr>
          <p:spPr bwMode="auto">
            <a:xfrm flipV="1">
              <a:off x="4801" y="3685"/>
              <a:ext cx="576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33" name="Line 14"/>
            <p:cNvSpPr>
              <a:spLocks noChangeShapeType="1"/>
            </p:cNvSpPr>
            <p:nvPr/>
          </p:nvSpPr>
          <p:spPr bwMode="auto">
            <a:xfrm flipV="1">
              <a:off x="4801" y="3733"/>
              <a:ext cx="192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34" name="Line 15"/>
            <p:cNvSpPr>
              <a:spLocks noChangeShapeType="1"/>
            </p:cNvSpPr>
            <p:nvPr/>
          </p:nvSpPr>
          <p:spPr bwMode="auto">
            <a:xfrm>
              <a:off x="4561" y="3733"/>
              <a:ext cx="24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35" name="Line 16"/>
            <p:cNvSpPr>
              <a:spLocks noChangeShapeType="1"/>
            </p:cNvSpPr>
            <p:nvPr/>
          </p:nvSpPr>
          <p:spPr bwMode="auto">
            <a:xfrm>
              <a:off x="3937" y="3696"/>
              <a:ext cx="864" cy="3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36" name="Line 17"/>
            <p:cNvSpPr>
              <a:spLocks noChangeShapeType="1"/>
            </p:cNvSpPr>
            <p:nvPr/>
          </p:nvSpPr>
          <p:spPr bwMode="auto">
            <a:xfrm flipH="1">
              <a:off x="3937" y="3216"/>
              <a:ext cx="33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37" name="Text Box 18"/>
            <p:cNvSpPr txBox="1">
              <a:spLocks noChangeArrowheads="1"/>
            </p:cNvSpPr>
            <p:nvPr/>
          </p:nvSpPr>
          <p:spPr bwMode="auto">
            <a:xfrm>
              <a:off x="4686" y="3914"/>
              <a:ext cx="21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en-US" altLang="ja-JP" sz="2000" b="0"/>
                <a:t>φ</a:t>
              </a:r>
            </a:p>
          </p:txBody>
        </p:sp>
        <p:sp>
          <p:nvSpPr>
            <p:cNvPr id="94238" name="Line 19"/>
            <p:cNvSpPr>
              <a:spLocks noChangeShapeType="1"/>
            </p:cNvSpPr>
            <p:nvPr/>
          </p:nvSpPr>
          <p:spPr bwMode="auto">
            <a:xfrm flipH="1">
              <a:off x="4993" y="3253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39" name="Line 20"/>
            <p:cNvSpPr>
              <a:spLocks noChangeShapeType="1"/>
            </p:cNvSpPr>
            <p:nvPr/>
          </p:nvSpPr>
          <p:spPr bwMode="auto">
            <a:xfrm flipH="1">
              <a:off x="4561" y="3253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40" name="Line 21"/>
            <p:cNvSpPr>
              <a:spLocks noChangeShapeType="1"/>
            </p:cNvSpPr>
            <p:nvPr/>
          </p:nvSpPr>
          <p:spPr bwMode="auto">
            <a:xfrm flipH="1">
              <a:off x="4561" y="3168"/>
              <a:ext cx="48" cy="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41" name="Line 22"/>
            <p:cNvSpPr>
              <a:spLocks noChangeShapeType="1"/>
            </p:cNvSpPr>
            <p:nvPr/>
          </p:nvSpPr>
          <p:spPr bwMode="auto">
            <a:xfrm>
              <a:off x="3793" y="3216"/>
              <a:ext cx="14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42" name="Line 23"/>
            <p:cNvSpPr>
              <a:spLocks noChangeShapeType="1"/>
            </p:cNvSpPr>
            <p:nvPr/>
          </p:nvSpPr>
          <p:spPr bwMode="auto">
            <a:xfrm>
              <a:off x="3313" y="2784"/>
              <a:ext cx="9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43" name="Line 24"/>
            <p:cNvSpPr>
              <a:spLocks noChangeShapeType="1"/>
            </p:cNvSpPr>
            <p:nvPr/>
          </p:nvSpPr>
          <p:spPr bwMode="auto">
            <a:xfrm flipH="1">
              <a:off x="3409" y="2784"/>
              <a:ext cx="52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44" name="Line 25"/>
            <p:cNvSpPr>
              <a:spLocks noChangeShapeType="1"/>
            </p:cNvSpPr>
            <p:nvPr/>
          </p:nvSpPr>
          <p:spPr bwMode="auto">
            <a:xfrm flipH="1">
              <a:off x="3889" y="2784"/>
              <a:ext cx="57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45" name="Line 26"/>
            <p:cNvSpPr>
              <a:spLocks noChangeShapeType="1"/>
            </p:cNvSpPr>
            <p:nvPr/>
          </p:nvSpPr>
          <p:spPr bwMode="auto">
            <a:xfrm flipH="1">
              <a:off x="4561" y="2832"/>
              <a:ext cx="38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ja-JP" altLang="en-US"/>
            </a:p>
          </p:txBody>
        </p:sp>
        <p:sp>
          <p:nvSpPr>
            <p:cNvPr id="94246" name="Text Box 27"/>
            <p:cNvSpPr txBox="1">
              <a:spLocks noChangeArrowheads="1"/>
            </p:cNvSpPr>
            <p:nvPr/>
          </p:nvSpPr>
          <p:spPr bwMode="auto">
            <a:xfrm>
              <a:off x="3679" y="3024"/>
              <a:ext cx="25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1,3</a:t>
              </a:r>
            </a:p>
          </p:txBody>
        </p:sp>
        <p:sp>
          <p:nvSpPr>
            <p:cNvPr id="94247" name="Text Box 28"/>
            <p:cNvSpPr txBox="1">
              <a:spLocks noChangeArrowheads="1"/>
            </p:cNvSpPr>
            <p:nvPr/>
          </p:nvSpPr>
          <p:spPr bwMode="auto">
            <a:xfrm>
              <a:off x="3295" y="3035"/>
              <a:ext cx="25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1,2</a:t>
              </a:r>
            </a:p>
          </p:txBody>
        </p:sp>
        <p:sp>
          <p:nvSpPr>
            <p:cNvPr id="94248" name="Text Box 29"/>
            <p:cNvSpPr txBox="1">
              <a:spLocks noChangeArrowheads="1"/>
            </p:cNvSpPr>
            <p:nvPr/>
          </p:nvSpPr>
          <p:spPr bwMode="auto">
            <a:xfrm>
              <a:off x="3169" y="2592"/>
              <a:ext cx="37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1,2,3</a:t>
              </a:r>
            </a:p>
          </p:txBody>
        </p:sp>
        <p:sp>
          <p:nvSpPr>
            <p:cNvPr id="94249" name="Text Box 30"/>
            <p:cNvSpPr txBox="1">
              <a:spLocks noChangeArrowheads="1"/>
            </p:cNvSpPr>
            <p:nvPr/>
          </p:nvSpPr>
          <p:spPr bwMode="auto">
            <a:xfrm>
              <a:off x="3649" y="2592"/>
              <a:ext cx="37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1,2,4</a:t>
              </a:r>
            </a:p>
          </p:txBody>
        </p:sp>
        <p:sp>
          <p:nvSpPr>
            <p:cNvPr id="94250" name="Text Box 31"/>
            <p:cNvSpPr txBox="1">
              <a:spLocks noChangeArrowheads="1"/>
            </p:cNvSpPr>
            <p:nvPr/>
          </p:nvSpPr>
          <p:spPr bwMode="auto">
            <a:xfrm>
              <a:off x="4225" y="2592"/>
              <a:ext cx="37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1,3,4</a:t>
              </a:r>
            </a:p>
          </p:txBody>
        </p:sp>
        <p:sp>
          <p:nvSpPr>
            <p:cNvPr id="94251" name="Text Box 32"/>
            <p:cNvSpPr txBox="1">
              <a:spLocks noChangeArrowheads="1"/>
            </p:cNvSpPr>
            <p:nvPr/>
          </p:nvSpPr>
          <p:spPr bwMode="auto">
            <a:xfrm>
              <a:off x="4753" y="2592"/>
              <a:ext cx="37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2,3,4</a:t>
              </a:r>
            </a:p>
          </p:txBody>
        </p:sp>
        <p:sp>
          <p:nvSpPr>
            <p:cNvPr id="94252" name="Text Box 33"/>
            <p:cNvSpPr txBox="1">
              <a:spLocks noChangeArrowheads="1"/>
            </p:cNvSpPr>
            <p:nvPr/>
          </p:nvSpPr>
          <p:spPr bwMode="auto">
            <a:xfrm>
              <a:off x="3841" y="3493"/>
              <a:ext cx="192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ja-JP" altLang="en-US" sz="2000" b="0"/>
                <a:t>1</a:t>
              </a:r>
            </a:p>
          </p:txBody>
        </p:sp>
        <p:sp>
          <p:nvSpPr>
            <p:cNvPr id="94253" name="Text Box 34"/>
            <p:cNvSpPr txBox="1">
              <a:spLocks noChangeArrowheads="1"/>
            </p:cNvSpPr>
            <p:nvPr/>
          </p:nvSpPr>
          <p:spPr bwMode="auto">
            <a:xfrm>
              <a:off x="4465" y="3504"/>
              <a:ext cx="206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ja-JP" altLang="en-US" sz="2000" b="0"/>
                <a:t>2</a:t>
              </a:r>
            </a:p>
          </p:txBody>
        </p:sp>
        <p:sp>
          <p:nvSpPr>
            <p:cNvPr id="94254" name="Text Box 35"/>
            <p:cNvSpPr txBox="1">
              <a:spLocks noChangeArrowheads="1"/>
            </p:cNvSpPr>
            <p:nvPr/>
          </p:nvSpPr>
          <p:spPr bwMode="auto">
            <a:xfrm>
              <a:off x="4849" y="3493"/>
              <a:ext cx="206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ja-JP" altLang="en-US" sz="2000" b="0"/>
                <a:t>3</a:t>
              </a:r>
            </a:p>
          </p:txBody>
        </p:sp>
        <p:sp>
          <p:nvSpPr>
            <p:cNvPr id="94255" name="Text Box 36"/>
            <p:cNvSpPr txBox="1">
              <a:spLocks noChangeArrowheads="1"/>
            </p:cNvSpPr>
            <p:nvPr/>
          </p:nvSpPr>
          <p:spPr bwMode="auto">
            <a:xfrm>
              <a:off x="5233" y="3493"/>
              <a:ext cx="220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ja-JP" altLang="en-US" sz="2000" b="0"/>
                <a:t>4</a:t>
              </a:r>
            </a:p>
          </p:txBody>
        </p:sp>
        <p:sp>
          <p:nvSpPr>
            <p:cNvPr id="94256" name="Text Box 37"/>
            <p:cNvSpPr txBox="1">
              <a:spLocks noChangeArrowheads="1"/>
            </p:cNvSpPr>
            <p:nvPr/>
          </p:nvSpPr>
          <p:spPr bwMode="auto">
            <a:xfrm>
              <a:off x="5229" y="3024"/>
              <a:ext cx="25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3,4</a:t>
              </a:r>
            </a:p>
          </p:txBody>
        </p:sp>
        <p:sp>
          <p:nvSpPr>
            <p:cNvPr id="94257" name="Text Box 38"/>
            <p:cNvSpPr txBox="1">
              <a:spLocks noChangeArrowheads="1"/>
            </p:cNvSpPr>
            <p:nvPr/>
          </p:nvSpPr>
          <p:spPr bwMode="auto">
            <a:xfrm>
              <a:off x="4849" y="3024"/>
              <a:ext cx="25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2,4</a:t>
              </a:r>
            </a:p>
          </p:txBody>
        </p:sp>
        <p:sp>
          <p:nvSpPr>
            <p:cNvPr id="94258" name="Text Box 39"/>
            <p:cNvSpPr txBox="1">
              <a:spLocks noChangeArrowheads="1"/>
            </p:cNvSpPr>
            <p:nvPr/>
          </p:nvSpPr>
          <p:spPr bwMode="auto">
            <a:xfrm>
              <a:off x="4081" y="3024"/>
              <a:ext cx="25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1,4</a:t>
              </a:r>
            </a:p>
          </p:txBody>
        </p:sp>
        <p:sp>
          <p:nvSpPr>
            <p:cNvPr id="94259" name="Text Box 40"/>
            <p:cNvSpPr txBox="1">
              <a:spLocks noChangeArrowheads="1"/>
            </p:cNvSpPr>
            <p:nvPr/>
          </p:nvSpPr>
          <p:spPr bwMode="auto">
            <a:xfrm>
              <a:off x="4465" y="3024"/>
              <a:ext cx="25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2,3</a:t>
              </a:r>
            </a:p>
          </p:txBody>
        </p:sp>
        <p:sp>
          <p:nvSpPr>
            <p:cNvPr id="94260" name="Text Box 41"/>
            <p:cNvSpPr txBox="1">
              <a:spLocks noChangeArrowheads="1"/>
            </p:cNvSpPr>
            <p:nvPr/>
          </p:nvSpPr>
          <p:spPr bwMode="auto">
            <a:xfrm>
              <a:off x="3897" y="2160"/>
              <a:ext cx="498" cy="25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r>
                <a:rPr lang="ja-JP" altLang="en-US" sz="2000" b="0"/>
                <a:t>1,2,3,4</a:t>
              </a:r>
            </a:p>
          </p:txBody>
        </p:sp>
      </p:grpSp>
      <p:sp>
        <p:nvSpPr>
          <p:cNvPr id="643114" name="Line 42"/>
          <p:cNvSpPr>
            <a:spLocks noChangeShapeType="1"/>
          </p:cNvSpPr>
          <p:nvPr/>
        </p:nvSpPr>
        <p:spPr bwMode="auto">
          <a:xfrm flipH="1" flipV="1">
            <a:off x="6305550" y="5791200"/>
            <a:ext cx="1219200" cy="609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643115" name="Line 43"/>
          <p:cNvSpPr>
            <a:spLocks noChangeShapeType="1"/>
          </p:cNvSpPr>
          <p:nvPr/>
        </p:nvSpPr>
        <p:spPr bwMode="auto">
          <a:xfrm flipH="1" flipV="1">
            <a:off x="5543550" y="5105400"/>
            <a:ext cx="762000" cy="609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643116" name="Line 44"/>
          <p:cNvSpPr>
            <a:spLocks noChangeShapeType="1"/>
          </p:cNvSpPr>
          <p:nvPr/>
        </p:nvSpPr>
        <p:spPr bwMode="auto">
          <a:xfrm flipH="1" flipV="1">
            <a:off x="5391150" y="4343400"/>
            <a:ext cx="762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391150" y="3657600"/>
            <a:ext cx="1143000" cy="533400"/>
            <a:chOff x="3456" y="1296"/>
            <a:chExt cx="720" cy="336"/>
          </a:xfrm>
        </p:grpSpPr>
        <p:sp>
          <p:nvSpPr>
            <p:cNvPr id="643118" name="Line 46"/>
            <p:cNvSpPr>
              <a:spLocks noChangeShapeType="1"/>
            </p:cNvSpPr>
            <p:nvPr/>
          </p:nvSpPr>
          <p:spPr bwMode="auto">
            <a:xfrm flipV="1">
              <a:off x="3456" y="1296"/>
              <a:ext cx="72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94227" name="Group 47"/>
            <p:cNvGrpSpPr>
              <a:grpSpLocks/>
            </p:cNvGrpSpPr>
            <p:nvPr/>
          </p:nvGrpSpPr>
          <p:grpSpPr bwMode="auto">
            <a:xfrm rot="3134514">
              <a:off x="3648" y="1296"/>
              <a:ext cx="336" cy="336"/>
              <a:chOff x="4560" y="3744"/>
              <a:chExt cx="336" cy="336"/>
            </a:xfrm>
          </p:grpSpPr>
          <p:sp>
            <p:nvSpPr>
              <p:cNvPr id="643120" name="Line 48"/>
              <p:cNvSpPr>
                <a:spLocks noChangeShapeType="1"/>
              </p:cNvSpPr>
              <p:nvPr/>
            </p:nvSpPr>
            <p:spPr bwMode="auto">
              <a:xfrm flipH="1">
                <a:off x="4560" y="3744"/>
                <a:ext cx="336" cy="336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43121" name="Line 49"/>
              <p:cNvSpPr>
                <a:spLocks noChangeShapeType="1"/>
              </p:cNvSpPr>
              <p:nvPr/>
            </p:nvSpPr>
            <p:spPr bwMode="auto">
              <a:xfrm>
                <a:off x="4560" y="3744"/>
                <a:ext cx="336" cy="336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643122" name="Line 50"/>
          <p:cNvSpPr>
            <a:spLocks noChangeShapeType="1"/>
          </p:cNvSpPr>
          <p:nvPr/>
        </p:nvSpPr>
        <p:spPr bwMode="auto">
          <a:xfrm>
            <a:off x="5314950" y="4419600"/>
            <a:ext cx="76200" cy="609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643123" name="Line 51"/>
          <p:cNvSpPr>
            <a:spLocks noChangeShapeType="1"/>
          </p:cNvSpPr>
          <p:nvPr/>
        </p:nvSpPr>
        <p:spPr bwMode="auto">
          <a:xfrm flipV="1">
            <a:off x="5543550" y="4343400"/>
            <a:ext cx="685800" cy="533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643124" name="Text Box 52"/>
          <p:cNvSpPr txBox="1">
            <a:spLocks noChangeArrowheads="1"/>
          </p:cNvSpPr>
          <p:nvPr/>
        </p:nvSpPr>
        <p:spPr bwMode="auto">
          <a:xfrm>
            <a:off x="511754" y="6165304"/>
            <a:ext cx="4138033" cy="463846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b="0" dirty="0" smtClean="0">
                <a:solidFill>
                  <a:schemeClr val="tx1"/>
                </a:solidFill>
              </a:rPr>
              <a:t>Not efficient for large scale data</a:t>
            </a:r>
            <a:endParaRPr lang="ja-JP" alt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3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3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3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31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31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6" grpId="0" animBg="1"/>
      <p:bldP spid="643077" grpId="0"/>
      <p:bldP spid="643081" grpId="0" animBg="1"/>
      <p:bldP spid="64312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Freeform 2"/>
          <p:cNvSpPr>
            <a:spLocks/>
          </p:cNvSpPr>
          <p:nvPr/>
        </p:nvSpPr>
        <p:spPr bwMode="auto">
          <a:xfrm>
            <a:off x="6211888" y="1466850"/>
            <a:ext cx="2189162" cy="2443163"/>
          </a:xfrm>
          <a:custGeom>
            <a:avLst/>
            <a:gdLst/>
            <a:ahLst/>
            <a:cxnLst>
              <a:cxn ang="0">
                <a:pos x="61" y="1417"/>
              </a:cxn>
              <a:cxn ang="0">
                <a:pos x="119" y="745"/>
              </a:cxn>
              <a:cxn ang="0">
                <a:pos x="561" y="102"/>
              </a:cxn>
              <a:cxn ang="0">
                <a:pos x="1137" y="131"/>
              </a:cxn>
              <a:cxn ang="0">
                <a:pos x="1371" y="600"/>
              </a:cxn>
              <a:cxn ang="0">
                <a:pos x="1089" y="987"/>
              </a:cxn>
              <a:cxn ang="0">
                <a:pos x="484" y="1467"/>
              </a:cxn>
              <a:cxn ang="0">
                <a:pos x="61" y="1417"/>
              </a:cxn>
            </a:cxnLst>
            <a:rect l="0" t="0" r="r" b="b"/>
            <a:pathLst>
              <a:path w="1379" h="1539">
                <a:moveTo>
                  <a:pt x="61" y="1417"/>
                </a:moveTo>
                <a:cubicBezTo>
                  <a:pt x="0" y="1297"/>
                  <a:pt x="36" y="964"/>
                  <a:pt x="119" y="745"/>
                </a:cubicBezTo>
                <a:cubicBezTo>
                  <a:pt x="202" y="526"/>
                  <a:pt x="392" y="204"/>
                  <a:pt x="561" y="102"/>
                </a:cubicBezTo>
                <a:cubicBezTo>
                  <a:pt x="730" y="0"/>
                  <a:pt x="1002" y="48"/>
                  <a:pt x="1137" y="131"/>
                </a:cubicBezTo>
                <a:cubicBezTo>
                  <a:pt x="1272" y="214"/>
                  <a:pt x="1379" y="457"/>
                  <a:pt x="1371" y="600"/>
                </a:cubicBezTo>
                <a:cubicBezTo>
                  <a:pt x="1363" y="743"/>
                  <a:pt x="1237" y="843"/>
                  <a:pt x="1089" y="987"/>
                </a:cubicBezTo>
                <a:cubicBezTo>
                  <a:pt x="941" y="1131"/>
                  <a:pt x="655" y="1395"/>
                  <a:pt x="484" y="1467"/>
                </a:cubicBezTo>
                <a:cubicBezTo>
                  <a:pt x="313" y="1539"/>
                  <a:pt x="140" y="1516"/>
                  <a:pt x="61" y="1417"/>
                </a:cubicBezTo>
                <a:close/>
              </a:path>
            </a:pathLst>
          </a:custGeom>
          <a:solidFill>
            <a:srgbClr val="FFCC99"/>
          </a:solidFill>
          <a:ln w="19050" cap="flat" cmpd="sng">
            <a:solidFill>
              <a:srgbClr val="FF6600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25538"/>
            <a:ext cx="6985000" cy="42481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Want to efficiently find vertices to add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addible</a:t>
            </a:r>
            <a:r>
              <a:rPr lang="ja-JP" altLang="en-US" sz="2400" dirty="0" smtClean="0"/>
              <a:t> 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  </a:t>
            </a:r>
            <a:r>
              <a:rPr lang="en-US" altLang="ja-JP" sz="2400" b="1" dirty="0" smtClean="0"/>
              <a:t>adjacent to all vertices of the clique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good to maintain the addible vertices</a:t>
            </a:r>
            <a:endParaRPr lang="ja-JP" altLang="en-US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16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dirty="0" smtClean="0">
                <a:solidFill>
                  <a:srgbClr val="FF0000"/>
                </a:solidFill>
              </a:rPr>
              <a:t>・ </a:t>
            </a:r>
            <a:r>
              <a:rPr lang="en-US" altLang="ja-JP" sz="2400" dirty="0" smtClean="0"/>
              <a:t>When we add a vertex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v</a:t>
            </a:r>
            <a:r>
              <a:rPr lang="en-US" altLang="ja-JP" sz="2400" dirty="0" smtClean="0"/>
              <a:t> to the clique 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dirty="0" smtClean="0"/>
              <a:t>   Still being a candidate</a:t>
            </a:r>
            <a:r>
              <a:rPr lang="ja-JP" altLang="en-US" sz="2400" dirty="0" smtClean="0"/>
              <a:t> 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  </a:t>
            </a:r>
            <a:r>
              <a:rPr lang="en-US" altLang="ja-JP" sz="2400" dirty="0" smtClean="0"/>
              <a:t>adjacent to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v</a:t>
            </a:r>
            <a:endParaRPr lang="en-US" altLang="ja-JP" sz="2400" dirty="0" smtClean="0"/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16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候補の集合の更新は、追加する頂点に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隣接する頂点と、候補の共通部分をとればいい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dirty="0" smtClean="0"/>
          </a:p>
        </p:txBody>
      </p:sp>
      <p:sp>
        <p:nvSpPr>
          <p:cNvPr id="64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Squeeze the Candidates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1692275" y="6265863"/>
            <a:ext cx="5284788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tx1"/>
                </a:solidFill>
              </a:rPr>
              <a:t>クリーク一個あたり、頂点の次数の時間</a:t>
            </a: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7891463" y="1941513"/>
            <a:ext cx="990600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6443663" y="2627313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V="1">
            <a:off x="7053263" y="2932113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7891463" y="1484313"/>
            <a:ext cx="152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 flipV="1">
            <a:off x="7891463" y="1560513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7129463" y="1941513"/>
            <a:ext cx="4572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7129463" y="1941513"/>
            <a:ext cx="990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H="1">
            <a:off x="7586663" y="1941513"/>
            <a:ext cx="304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 flipH="1">
            <a:off x="6977063" y="1941513"/>
            <a:ext cx="914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 flipV="1">
            <a:off x="6977063" y="2551113"/>
            <a:ext cx="1143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 flipV="1">
            <a:off x="7586663" y="2551113"/>
            <a:ext cx="533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>
            <a:off x="6977063" y="2627313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6977063" y="1941513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7129463" y="19415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7891463" y="1941513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5253" name="Oval 21"/>
          <p:cNvSpPr>
            <a:spLocks noChangeArrowheads="1"/>
          </p:cNvSpPr>
          <p:nvPr/>
        </p:nvSpPr>
        <p:spPr bwMode="auto">
          <a:xfrm>
            <a:off x="8350250" y="14128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5254" name="Oval 22"/>
          <p:cNvSpPr>
            <a:spLocks noChangeArrowheads="1"/>
          </p:cNvSpPr>
          <p:nvPr/>
        </p:nvSpPr>
        <p:spPr bwMode="auto">
          <a:xfrm>
            <a:off x="8639175" y="1971675"/>
            <a:ext cx="304800" cy="304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4119" name="Freeform 23"/>
          <p:cNvSpPr>
            <a:spLocks/>
          </p:cNvSpPr>
          <p:nvPr/>
        </p:nvSpPr>
        <p:spPr bwMode="auto">
          <a:xfrm>
            <a:off x="6732588" y="3211513"/>
            <a:ext cx="1655762" cy="744537"/>
          </a:xfrm>
          <a:custGeom>
            <a:avLst/>
            <a:gdLst/>
            <a:ahLst/>
            <a:cxnLst>
              <a:cxn ang="0">
                <a:pos x="0" y="273"/>
              </a:cxn>
              <a:cxn ang="0">
                <a:pos x="272" y="454"/>
              </a:cxn>
              <a:cxn ang="0">
                <a:pos x="816" y="363"/>
              </a:cxn>
              <a:cxn ang="0">
                <a:pos x="1043" y="0"/>
              </a:cxn>
            </a:cxnLst>
            <a:rect l="0" t="0" r="r" b="b"/>
            <a:pathLst>
              <a:path w="1043" h="469">
                <a:moveTo>
                  <a:pt x="0" y="273"/>
                </a:moveTo>
                <a:cubicBezTo>
                  <a:pt x="68" y="356"/>
                  <a:pt x="136" y="439"/>
                  <a:pt x="272" y="454"/>
                </a:cubicBezTo>
                <a:cubicBezTo>
                  <a:pt x="408" y="469"/>
                  <a:pt x="688" y="439"/>
                  <a:pt x="816" y="363"/>
                </a:cubicBezTo>
                <a:cubicBezTo>
                  <a:pt x="944" y="287"/>
                  <a:pt x="993" y="143"/>
                  <a:pt x="1043" y="0"/>
                </a:cubicBezTo>
              </a:path>
            </a:pathLst>
          </a:custGeom>
          <a:noFill/>
          <a:ln w="50800" cap="flat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981825" y="1916113"/>
            <a:ext cx="1530350" cy="1439862"/>
            <a:chOff x="4398" y="1525"/>
            <a:chExt cx="964" cy="907"/>
          </a:xfrm>
        </p:grpSpPr>
        <p:sp>
          <p:nvSpPr>
            <p:cNvPr id="95291" name="Line 25"/>
            <p:cNvSpPr>
              <a:spLocks noChangeShapeType="1"/>
            </p:cNvSpPr>
            <p:nvPr/>
          </p:nvSpPr>
          <p:spPr bwMode="auto">
            <a:xfrm>
              <a:off x="4489" y="1525"/>
              <a:ext cx="817" cy="8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292" name="Line 26"/>
            <p:cNvSpPr>
              <a:spLocks noChangeShapeType="1"/>
            </p:cNvSpPr>
            <p:nvPr/>
          </p:nvSpPr>
          <p:spPr bwMode="auto">
            <a:xfrm>
              <a:off x="5115" y="1925"/>
              <a:ext cx="191" cy="4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293" name="Line 27"/>
            <p:cNvSpPr>
              <a:spLocks noChangeShapeType="1"/>
            </p:cNvSpPr>
            <p:nvPr/>
          </p:nvSpPr>
          <p:spPr bwMode="auto">
            <a:xfrm>
              <a:off x="4807" y="2160"/>
              <a:ext cx="499" cy="18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294" name="Freeform 28"/>
            <p:cNvSpPr>
              <a:spLocks/>
            </p:cNvSpPr>
            <p:nvPr/>
          </p:nvSpPr>
          <p:spPr bwMode="auto">
            <a:xfrm>
              <a:off x="4988" y="1525"/>
              <a:ext cx="371" cy="816"/>
            </a:xfrm>
            <a:custGeom>
              <a:avLst/>
              <a:gdLst>
                <a:gd name="T0" fmla="*/ 318 w 371"/>
                <a:gd name="T1" fmla="*/ 816 h 816"/>
                <a:gd name="T2" fmla="*/ 363 w 371"/>
                <a:gd name="T3" fmla="*/ 499 h 816"/>
                <a:gd name="T4" fmla="*/ 272 w 371"/>
                <a:gd name="T5" fmla="*/ 136 h 816"/>
                <a:gd name="T6" fmla="*/ 0 w 371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"/>
                <a:gd name="T13" fmla="*/ 0 h 816"/>
                <a:gd name="T14" fmla="*/ 371 w 371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" h="816">
                  <a:moveTo>
                    <a:pt x="318" y="816"/>
                  </a:moveTo>
                  <a:cubicBezTo>
                    <a:pt x="344" y="714"/>
                    <a:pt x="371" y="612"/>
                    <a:pt x="363" y="499"/>
                  </a:cubicBezTo>
                  <a:cubicBezTo>
                    <a:pt x="355" y="386"/>
                    <a:pt x="332" y="219"/>
                    <a:pt x="272" y="136"/>
                  </a:cubicBezTo>
                  <a:cubicBezTo>
                    <a:pt x="212" y="53"/>
                    <a:pt x="106" y="26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95295" name="Freeform 29"/>
            <p:cNvSpPr>
              <a:spLocks/>
            </p:cNvSpPr>
            <p:nvPr/>
          </p:nvSpPr>
          <p:spPr bwMode="auto">
            <a:xfrm>
              <a:off x="4398" y="1979"/>
              <a:ext cx="908" cy="453"/>
            </a:xfrm>
            <a:custGeom>
              <a:avLst/>
              <a:gdLst>
                <a:gd name="T0" fmla="*/ 908 w 908"/>
                <a:gd name="T1" fmla="*/ 362 h 453"/>
                <a:gd name="T2" fmla="*/ 545 w 908"/>
                <a:gd name="T3" fmla="*/ 453 h 453"/>
                <a:gd name="T4" fmla="*/ 91 w 908"/>
                <a:gd name="T5" fmla="*/ 362 h 453"/>
                <a:gd name="T6" fmla="*/ 1 w 908"/>
                <a:gd name="T7" fmla="*/ 0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8"/>
                <a:gd name="T13" fmla="*/ 0 h 453"/>
                <a:gd name="T14" fmla="*/ 908 w 908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8" h="453">
                  <a:moveTo>
                    <a:pt x="908" y="362"/>
                  </a:moveTo>
                  <a:cubicBezTo>
                    <a:pt x="794" y="407"/>
                    <a:pt x="681" y="453"/>
                    <a:pt x="545" y="453"/>
                  </a:cubicBezTo>
                  <a:cubicBezTo>
                    <a:pt x="409" y="453"/>
                    <a:pt x="182" y="438"/>
                    <a:pt x="91" y="362"/>
                  </a:cubicBezTo>
                  <a:cubicBezTo>
                    <a:pt x="0" y="286"/>
                    <a:pt x="0" y="143"/>
                    <a:pt x="1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95296" name="Oval 30"/>
            <p:cNvSpPr>
              <a:spLocks noChangeArrowheads="1"/>
            </p:cNvSpPr>
            <p:nvPr/>
          </p:nvSpPr>
          <p:spPr bwMode="auto">
            <a:xfrm>
              <a:off x="5170" y="2240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44127" name="Oval 31"/>
          <p:cNvSpPr>
            <a:spLocks noChangeArrowheads="1"/>
          </p:cNvSpPr>
          <p:nvPr/>
        </p:nvSpPr>
        <p:spPr bwMode="auto">
          <a:xfrm>
            <a:off x="6516688" y="3482975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5258" name="Oval 32"/>
          <p:cNvSpPr>
            <a:spLocks noChangeArrowheads="1"/>
          </p:cNvSpPr>
          <p:nvPr/>
        </p:nvSpPr>
        <p:spPr bwMode="auto">
          <a:xfrm>
            <a:off x="6977063" y="17891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5259" name="Oval 33"/>
          <p:cNvSpPr>
            <a:spLocks noChangeArrowheads="1"/>
          </p:cNvSpPr>
          <p:nvPr/>
        </p:nvSpPr>
        <p:spPr bwMode="auto">
          <a:xfrm>
            <a:off x="7434263" y="27797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5260" name="Oval 34"/>
          <p:cNvSpPr>
            <a:spLocks noChangeArrowheads="1"/>
          </p:cNvSpPr>
          <p:nvPr/>
        </p:nvSpPr>
        <p:spPr bwMode="auto">
          <a:xfrm>
            <a:off x="6824663" y="24749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5261" name="Oval 35"/>
          <p:cNvSpPr>
            <a:spLocks noChangeArrowheads="1"/>
          </p:cNvSpPr>
          <p:nvPr/>
        </p:nvSpPr>
        <p:spPr bwMode="auto">
          <a:xfrm>
            <a:off x="7967663" y="23987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5262" name="Oval 36"/>
          <p:cNvSpPr>
            <a:spLocks noChangeArrowheads="1"/>
          </p:cNvSpPr>
          <p:nvPr/>
        </p:nvSpPr>
        <p:spPr bwMode="auto">
          <a:xfrm>
            <a:off x="7739063" y="178911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4143" name="Rectangle 47"/>
          <p:cNvSpPr>
            <a:spLocks noChangeArrowheads="1"/>
          </p:cNvSpPr>
          <p:nvPr/>
        </p:nvSpPr>
        <p:spPr bwMode="auto">
          <a:xfrm>
            <a:off x="1697038" y="5808663"/>
            <a:ext cx="7162800" cy="236537"/>
          </a:xfrm>
          <a:prstGeom prst="rect">
            <a:avLst/>
          </a:prstGeom>
          <a:solidFill>
            <a:srgbClr val="CCFFFF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44144" name="Oval 48"/>
          <p:cNvSpPr>
            <a:spLocks noChangeArrowheads="1"/>
          </p:cNvSpPr>
          <p:nvPr/>
        </p:nvSpPr>
        <p:spPr bwMode="auto">
          <a:xfrm>
            <a:off x="2078038" y="574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4145" name="Oval 49"/>
          <p:cNvSpPr>
            <a:spLocks noChangeArrowheads="1"/>
          </p:cNvSpPr>
          <p:nvPr/>
        </p:nvSpPr>
        <p:spPr bwMode="auto">
          <a:xfrm>
            <a:off x="3068638" y="574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4149" name="Oval 53"/>
          <p:cNvSpPr>
            <a:spLocks noChangeArrowheads="1"/>
          </p:cNvSpPr>
          <p:nvPr/>
        </p:nvSpPr>
        <p:spPr bwMode="auto">
          <a:xfrm>
            <a:off x="7348538" y="57356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4150" name="Oval 54"/>
          <p:cNvSpPr>
            <a:spLocks noChangeArrowheads="1"/>
          </p:cNvSpPr>
          <p:nvPr/>
        </p:nvSpPr>
        <p:spPr bwMode="auto">
          <a:xfrm>
            <a:off x="8478838" y="574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4153" name="Text Box 57"/>
          <p:cNvSpPr txBox="1">
            <a:spLocks noChangeArrowheads="1"/>
          </p:cNvSpPr>
          <p:nvPr/>
        </p:nvSpPr>
        <p:spPr bwMode="auto">
          <a:xfrm>
            <a:off x="179388" y="5661025"/>
            <a:ext cx="140652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/>
              <a:t>隣接頂点</a:t>
            </a: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79388" y="4652963"/>
            <a:ext cx="8680450" cy="865187"/>
            <a:chOff x="134" y="2931"/>
            <a:chExt cx="5468" cy="545"/>
          </a:xfrm>
        </p:grpSpPr>
        <p:sp>
          <p:nvSpPr>
            <p:cNvPr id="644156" name="Rectangle 60"/>
            <p:cNvSpPr>
              <a:spLocks noChangeArrowheads="1"/>
            </p:cNvSpPr>
            <p:nvPr/>
          </p:nvSpPr>
          <p:spPr bwMode="auto">
            <a:xfrm>
              <a:off x="1090" y="3023"/>
              <a:ext cx="4512" cy="149"/>
            </a:xfrm>
            <a:prstGeom prst="rect">
              <a:avLst/>
            </a:prstGeom>
            <a:solidFill>
              <a:srgbClr val="CCFFFF"/>
            </a:solidFill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272" name="Oval 61"/>
            <p:cNvSpPr>
              <a:spLocks noChangeArrowheads="1"/>
            </p:cNvSpPr>
            <p:nvPr/>
          </p:nvSpPr>
          <p:spPr bwMode="auto">
            <a:xfrm>
              <a:off x="1330" y="29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73" name="Oval 62"/>
            <p:cNvSpPr>
              <a:spLocks noChangeArrowheads="1"/>
            </p:cNvSpPr>
            <p:nvPr/>
          </p:nvSpPr>
          <p:spPr bwMode="auto">
            <a:xfrm>
              <a:off x="1954" y="29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74" name="Oval 63"/>
            <p:cNvSpPr>
              <a:spLocks noChangeArrowheads="1"/>
            </p:cNvSpPr>
            <p:nvPr/>
          </p:nvSpPr>
          <p:spPr bwMode="auto">
            <a:xfrm>
              <a:off x="2434" y="29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75" name="Oval 64"/>
            <p:cNvSpPr>
              <a:spLocks noChangeArrowheads="1"/>
            </p:cNvSpPr>
            <p:nvPr/>
          </p:nvSpPr>
          <p:spPr bwMode="auto">
            <a:xfrm>
              <a:off x="3106" y="29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76" name="Oval 65"/>
            <p:cNvSpPr>
              <a:spLocks noChangeArrowheads="1"/>
            </p:cNvSpPr>
            <p:nvPr/>
          </p:nvSpPr>
          <p:spPr bwMode="auto">
            <a:xfrm>
              <a:off x="4105" y="297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77" name="Oval 66"/>
            <p:cNvSpPr>
              <a:spLocks noChangeArrowheads="1"/>
            </p:cNvSpPr>
            <p:nvPr/>
          </p:nvSpPr>
          <p:spPr bwMode="auto">
            <a:xfrm>
              <a:off x="4650" y="297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78" name="Oval 67"/>
            <p:cNvSpPr>
              <a:spLocks noChangeArrowheads="1"/>
            </p:cNvSpPr>
            <p:nvPr/>
          </p:nvSpPr>
          <p:spPr bwMode="auto">
            <a:xfrm>
              <a:off x="5362" y="29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79" name="Oval 68"/>
            <p:cNvSpPr>
              <a:spLocks noChangeArrowheads="1"/>
            </p:cNvSpPr>
            <p:nvPr/>
          </p:nvSpPr>
          <p:spPr bwMode="auto">
            <a:xfrm>
              <a:off x="5137" y="297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4165" name="Rectangle 69"/>
            <p:cNvSpPr>
              <a:spLocks noChangeArrowheads="1"/>
            </p:cNvSpPr>
            <p:nvPr/>
          </p:nvSpPr>
          <p:spPr bwMode="auto">
            <a:xfrm>
              <a:off x="1090" y="3281"/>
              <a:ext cx="4512" cy="149"/>
            </a:xfrm>
            <a:prstGeom prst="rect">
              <a:avLst/>
            </a:prstGeom>
            <a:solidFill>
              <a:srgbClr val="CCFFFF"/>
            </a:solidFill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281" name="Oval 70"/>
            <p:cNvSpPr>
              <a:spLocks noChangeArrowheads="1"/>
            </p:cNvSpPr>
            <p:nvPr/>
          </p:nvSpPr>
          <p:spPr bwMode="auto">
            <a:xfrm>
              <a:off x="1330" y="323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82" name="Oval 71"/>
            <p:cNvSpPr>
              <a:spLocks noChangeArrowheads="1"/>
            </p:cNvSpPr>
            <p:nvPr/>
          </p:nvSpPr>
          <p:spPr bwMode="auto">
            <a:xfrm>
              <a:off x="1954" y="323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83" name="Oval 72"/>
            <p:cNvSpPr>
              <a:spLocks noChangeArrowheads="1"/>
            </p:cNvSpPr>
            <p:nvPr/>
          </p:nvSpPr>
          <p:spPr bwMode="auto">
            <a:xfrm>
              <a:off x="2646" y="323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84" name="Oval 73"/>
            <p:cNvSpPr>
              <a:spLocks noChangeArrowheads="1"/>
            </p:cNvSpPr>
            <p:nvPr/>
          </p:nvSpPr>
          <p:spPr bwMode="auto">
            <a:xfrm>
              <a:off x="3516" y="3241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85" name="Oval 74"/>
            <p:cNvSpPr>
              <a:spLocks noChangeArrowheads="1"/>
            </p:cNvSpPr>
            <p:nvPr/>
          </p:nvSpPr>
          <p:spPr bwMode="auto">
            <a:xfrm>
              <a:off x="3788" y="3235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86" name="Oval 75"/>
            <p:cNvSpPr>
              <a:spLocks noChangeArrowheads="1"/>
            </p:cNvSpPr>
            <p:nvPr/>
          </p:nvSpPr>
          <p:spPr bwMode="auto">
            <a:xfrm>
              <a:off x="4650" y="3235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87" name="Oval 76"/>
            <p:cNvSpPr>
              <a:spLocks noChangeArrowheads="1"/>
            </p:cNvSpPr>
            <p:nvPr/>
          </p:nvSpPr>
          <p:spPr bwMode="auto">
            <a:xfrm>
              <a:off x="5362" y="323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88" name="Oval 77"/>
            <p:cNvSpPr>
              <a:spLocks noChangeArrowheads="1"/>
            </p:cNvSpPr>
            <p:nvPr/>
          </p:nvSpPr>
          <p:spPr bwMode="auto">
            <a:xfrm>
              <a:off x="4922" y="323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289" name="Text Box 78"/>
            <p:cNvSpPr txBox="1">
              <a:spLocks noChangeArrowheads="1"/>
            </p:cNvSpPr>
            <p:nvPr/>
          </p:nvSpPr>
          <p:spPr bwMode="auto">
            <a:xfrm>
              <a:off x="323" y="2931"/>
              <a:ext cx="500" cy="2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ja-JP" altLang="en-US"/>
                <a:t>候補</a:t>
              </a:r>
            </a:p>
          </p:txBody>
        </p:sp>
        <p:sp>
          <p:nvSpPr>
            <p:cNvPr id="95290" name="Text Box 79"/>
            <p:cNvSpPr txBox="1">
              <a:spLocks noChangeArrowheads="1"/>
            </p:cNvSpPr>
            <p:nvPr/>
          </p:nvSpPr>
          <p:spPr bwMode="auto">
            <a:xfrm>
              <a:off x="134" y="3188"/>
              <a:ext cx="886" cy="2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ja-JP" altLang="en-US"/>
                <a:t>隣接頂点</a:t>
              </a:r>
            </a:p>
          </p:txBody>
        </p:sp>
      </p:grpSp>
      <p:sp>
        <p:nvSpPr>
          <p:cNvPr id="644176" name="Line 80"/>
          <p:cNvSpPr>
            <a:spLocks noChangeShapeType="1"/>
          </p:cNvSpPr>
          <p:nvPr/>
        </p:nvSpPr>
        <p:spPr bwMode="auto">
          <a:xfrm>
            <a:off x="179388" y="5589588"/>
            <a:ext cx="8713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1" grpId="0" animBg="1"/>
      <p:bldP spid="644127" grpId="0" animBg="1"/>
      <p:bldP spid="644143" grpId="0" animBg="1"/>
      <p:bldP spid="644144" grpId="0" animBg="1"/>
      <p:bldP spid="644145" grpId="0" animBg="1"/>
      <p:bldP spid="644149" grpId="0" animBg="1"/>
      <p:bldP spid="644150" grpId="0" animBg="1"/>
      <p:bldP spid="64415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Bottom-wideness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736"/>
            <a:ext cx="7993063" cy="25193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 the deep levels of the recursion, frequency of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P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small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/>
              <a:t> Time for delivery is also short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Backtrack generates several recursive calls in each iteration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/>
              <a:t> Recursion tree spreads exponentially, as going down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 </a:t>
            </a:r>
            <a:r>
              <a:rPr lang="en-US" altLang="ja-JP" sz="2400" dirty="0" smtClean="0"/>
              <a:t> Computation time is dominated by the bottom-level exponentially many iterations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9237" name="Text Box 5"/>
          <p:cNvSpPr txBox="1">
            <a:spLocks noChangeArrowheads="1"/>
          </p:cNvSpPr>
          <p:nvPr/>
        </p:nvSpPr>
        <p:spPr bwMode="auto">
          <a:xfrm>
            <a:off x="1258888" y="5762316"/>
            <a:ext cx="6842125" cy="90704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Almost all iterations takes short time</a:t>
            </a:r>
          </a:p>
          <a:p>
            <a:pPr>
              <a:spcBef>
                <a:spcPct val="20000"/>
              </a:spcBef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sym typeface="Wingdings" pitchFamily="2" charset="2"/>
              </a:rPr>
              <a:t>In total, average time per iteration also short</a:t>
            </a:r>
            <a:endParaRPr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3789363"/>
            <a:ext cx="8039100" cy="1612900"/>
            <a:chOff x="408" y="1872"/>
            <a:chExt cx="5064" cy="1016"/>
          </a:xfrm>
        </p:grpSpPr>
        <p:sp>
          <p:nvSpPr>
            <p:cNvPr id="479239" name="Freeform 7"/>
            <p:cNvSpPr>
              <a:spLocks/>
            </p:cNvSpPr>
            <p:nvPr/>
          </p:nvSpPr>
          <p:spPr bwMode="auto">
            <a:xfrm>
              <a:off x="408" y="1872"/>
              <a:ext cx="5064" cy="1016"/>
            </a:xfrm>
            <a:custGeom>
              <a:avLst/>
              <a:gdLst/>
              <a:ahLst/>
              <a:cxnLst>
                <a:cxn ang="0">
                  <a:pos x="2592" y="0"/>
                </a:cxn>
                <a:cxn ang="0">
                  <a:pos x="2304" y="288"/>
                </a:cxn>
                <a:cxn ang="0">
                  <a:pos x="1920" y="528"/>
                </a:cxn>
                <a:cxn ang="0">
                  <a:pos x="1392" y="768"/>
                </a:cxn>
                <a:cxn ang="0">
                  <a:pos x="768" y="912"/>
                </a:cxn>
                <a:cxn ang="0">
                  <a:pos x="0" y="1008"/>
                </a:cxn>
                <a:cxn ang="0">
                  <a:pos x="5064" y="1016"/>
                </a:cxn>
                <a:cxn ang="0">
                  <a:pos x="4448" y="936"/>
                </a:cxn>
                <a:cxn ang="0">
                  <a:pos x="3784" y="792"/>
                </a:cxn>
                <a:cxn ang="0">
                  <a:pos x="3168" y="528"/>
                </a:cxn>
                <a:cxn ang="0">
                  <a:pos x="2832" y="296"/>
                </a:cxn>
                <a:cxn ang="0">
                  <a:pos x="2592" y="0"/>
                </a:cxn>
              </a:cxnLst>
              <a:rect l="0" t="0" r="r" b="b"/>
              <a:pathLst>
                <a:path w="5064" h="1016">
                  <a:moveTo>
                    <a:pt x="2592" y="0"/>
                  </a:moveTo>
                  <a:lnTo>
                    <a:pt x="2304" y="288"/>
                  </a:lnTo>
                  <a:lnTo>
                    <a:pt x="1920" y="528"/>
                  </a:lnTo>
                  <a:lnTo>
                    <a:pt x="1392" y="768"/>
                  </a:lnTo>
                  <a:lnTo>
                    <a:pt x="768" y="912"/>
                  </a:lnTo>
                  <a:lnTo>
                    <a:pt x="0" y="1008"/>
                  </a:lnTo>
                  <a:lnTo>
                    <a:pt x="5064" y="1016"/>
                  </a:lnTo>
                  <a:lnTo>
                    <a:pt x="4448" y="936"/>
                  </a:lnTo>
                  <a:lnTo>
                    <a:pt x="3784" y="792"/>
                  </a:lnTo>
                  <a:lnTo>
                    <a:pt x="3168" y="528"/>
                  </a:lnTo>
                  <a:lnTo>
                    <a:pt x="2832" y="296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0" name="Line 8"/>
            <p:cNvSpPr>
              <a:spLocks noChangeShapeType="1"/>
            </p:cNvSpPr>
            <p:nvPr/>
          </p:nvSpPr>
          <p:spPr bwMode="auto">
            <a:xfrm flipH="1">
              <a:off x="2857" y="2024"/>
              <a:ext cx="144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1" name="Line 9"/>
            <p:cNvSpPr>
              <a:spLocks noChangeShapeType="1"/>
            </p:cNvSpPr>
            <p:nvPr/>
          </p:nvSpPr>
          <p:spPr bwMode="auto">
            <a:xfrm>
              <a:off x="3001" y="2024"/>
              <a:ext cx="144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2" name="Oval 10"/>
            <p:cNvSpPr>
              <a:spLocks noChangeArrowheads="1"/>
            </p:cNvSpPr>
            <p:nvPr/>
          </p:nvSpPr>
          <p:spPr bwMode="auto">
            <a:xfrm>
              <a:off x="2953" y="1976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3" name="Line 11"/>
            <p:cNvSpPr>
              <a:spLocks noChangeShapeType="1"/>
            </p:cNvSpPr>
            <p:nvPr/>
          </p:nvSpPr>
          <p:spPr bwMode="auto">
            <a:xfrm flipH="1">
              <a:off x="3097" y="2216"/>
              <a:ext cx="48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4" name="Line 12"/>
            <p:cNvSpPr>
              <a:spLocks noChangeShapeType="1"/>
            </p:cNvSpPr>
            <p:nvPr/>
          </p:nvSpPr>
          <p:spPr bwMode="auto">
            <a:xfrm>
              <a:off x="3145" y="2216"/>
              <a:ext cx="24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5" name="Line 13"/>
            <p:cNvSpPr>
              <a:spLocks noChangeShapeType="1"/>
            </p:cNvSpPr>
            <p:nvPr/>
          </p:nvSpPr>
          <p:spPr bwMode="auto">
            <a:xfrm flipH="1">
              <a:off x="2617" y="2216"/>
              <a:ext cx="24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6" name="Line 14"/>
            <p:cNvSpPr>
              <a:spLocks noChangeShapeType="1"/>
            </p:cNvSpPr>
            <p:nvPr/>
          </p:nvSpPr>
          <p:spPr bwMode="auto">
            <a:xfrm>
              <a:off x="2857" y="2216"/>
              <a:ext cx="48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7" name="Line 15"/>
            <p:cNvSpPr>
              <a:spLocks noChangeShapeType="1"/>
            </p:cNvSpPr>
            <p:nvPr/>
          </p:nvSpPr>
          <p:spPr bwMode="auto">
            <a:xfrm>
              <a:off x="3385" y="2408"/>
              <a:ext cx="144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8" name="Line 16"/>
            <p:cNvSpPr>
              <a:spLocks noChangeShapeType="1"/>
            </p:cNvSpPr>
            <p:nvPr/>
          </p:nvSpPr>
          <p:spPr bwMode="auto">
            <a:xfrm>
              <a:off x="3385" y="2408"/>
              <a:ext cx="432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49" name="Oval 17"/>
            <p:cNvSpPr>
              <a:spLocks noChangeArrowheads="1"/>
            </p:cNvSpPr>
            <p:nvPr/>
          </p:nvSpPr>
          <p:spPr bwMode="auto">
            <a:xfrm>
              <a:off x="3481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0" name="Oval 18"/>
            <p:cNvSpPr>
              <a:spLocks noChangeArrowheads="1"/>
            </p:cNvSpPr>
            <p:nvPr/>
          </p:nvSpPr>
          <p:spPr bwMode="auto">
            <a:xfrm>
              <a:off x="3769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1" name="Line 19"/>
            <p:cNvSpPr>
              <a:spLocks noChangeShapeType="1"/>
            </p:cNvSpPr>
            <p:nvPr/>
          </p:nvSpPr>
          <p:spPr bwMode="auto">
            <a:xfrm flipH="1">
              <a:off x="3097" y="240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2" name="Line 20"/>
            <p:cNvSpPr>
              <a:spLocks noChangeShapeType="1"/>
            </p:cNvSpPr>
            <p:nvPr/>
          </p:nvSpPr>
          <p:spPr bwMode="auto">
            <a:xfrm>
              <a:off x="3097" y="2408"/>
              <a:ext cx="24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3" name="Oval 21"/>
            <p:cNvSpPr>
              <a:spLocks noChangeArrowheads="1"/>
            </p:cNvSpPr>
            <p:nvPr/>
          </p:nvSpPr>
          <p:spPr bwMode="auto">
            <a:xfrm>
              <a:off x="3049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4" name="Oval 22"/>
            <p:cNvSpPr>
              <a:spLocks noChangeArrowheads="1"/>
            </p:cNvSpPr>
            <p:nvPr/>
          </p:nvSpPr>
          <p:spPr bwMode="auto">
            <a:xfrm>
              <a:off x="3289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5" name="Line 23"/>
            <p:cNvSpPr>
              <a:spLocks noChangeShapeType="1"/>
            </p:cNvSpPr>
            <p:nvPr/>
          </p:nvSpPr>
          <p:spPr bwMode="auto">
            <a:xfrm>
              <a:off x="2905" y="2408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6" name="Line 24"/>
            <p:cNvSpPr>
              <a:spLocks noChangeShapeType="1"/>
            </p:cNvSpPr>
            <p:nvPr/>
          </p:nvSpPr>
          <p:spPr bwMode="auto">
            <a:xfrm flipH="1">
              <a:off x="2665" y="2408"/>
              <a:ext cx="24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7" name="Oval 25"/>
            <p:cNvSpPr>
              <a:spLocks noChangeArrowheads="1"/>
            </p:cNvSpPr>
            <p:nvPr/>
          </p:nvSpPr>
          <p:spPr bwMode="auto">
            <a:xfrm flipH="1">
              <a:off x="2857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8" name="Oval 26"/>
            <p:cNvSpPr>
              <a:spLocks noChangeArrowheads="1"/>
            </p:cNvSpPr>
            <p:nvPr/>
          </p:nvSpPr>
          <p:spPr bwMode="auto">
            <a:xfrm flipH="1">
              <a:off x="2617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59" name="Line 27"/>
            <p:cNvSpPr>
              <a:spLocks noChangeShapeType="1"/>
            </p:cNvSpPr>
            <p:nvPr/>
          </p:nvSpPr>
          <p:spPr bwMode="auto">
            <a:xfrm flipH="1">
              <a:off x="2473" y="2408"/>
              <a:ext cx="144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0" name="Line 28"/>
            <p:cNvSpPr>
              <a:spLocks noChangeShapeType="1"/>
            </p:cNvSpPr>
            <p:nvPr/>
          </p:nvSpPr>
          <p:spPr bwMode="auto">
            <a:xfrm flipH="1">
              <a:off x="2185" y="2408"/>
              <a:ext cx="432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1" name="Oval 29"/>
            <p:cNvSpPr>
              <a:spLocks noChangeArrowheads="1"/>
            </p:cNvSpPr>
            <p:nvPr/>
          </p:nvSpPr>
          <p:spPr bwMode="auto">
            <a:xfrm flipH="1">
              <a:off x="2425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2" name="Oval 30"/>
            <p:cNvSpPr>
              <a:spLocks noChangeArrowheads="1"/>
            </p:cNvSpPr>
            <p:nvPr/>
          </p:nvSpPr>
          <p:spPr bwMode="auto">
            <a:xfrm flipH="1">
              <a:off x="2137" y="2552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3" name="Oval 31"/>
            <p:cNvSpPr>
              <a:spLocks noChangeArrowheads="1"/>
            </p:cNvSpPr>
            <p:nvPr/>
          </p:nvSpPr>
          <p:spPr bwMode="auto">
            <a:xfrm>
              <a:off x="2809" y="2168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4" name="Oval 32"/>
            <p:cNvSpPr>
              <a:spLocks noChangeArrowheads="1"/>
            </p:cNvSpPr>
            <p:nvPr/>
          </p:nvSpPr>
          <p:spPr bwMode="auto">
            <a:xfrm>
              <a:off x="3097" y="2168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5" name="Oval 33"/>
            <p:cNvSpPr>
              <a:spLocks noChangeArrowheads="1"/>
            </p:cNvSpPr>
            <p:nvPr/>
          </p:nvSpPr>
          <p:spPr bwMode="auto">
            <a:xfrm>
              <a:off x="3049" y="2360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6" name="Oval 34"/>
            <p:cNvSpPr>
              <a:spLocks noChangeArrowheads="1"/>
            </p:cNvSpPr>
            <p:nvPr/>
          </p:nvSpPr>
          <p:spPr bwMode="auto">
            <a:xfrm>
              <a:off x="3337" y="2360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7" name="Oval 35"/>
            <p:cNvSpPr>
              <a:spLocks noChangeArrowheads="1"/>
            </p:cNvSpPr>
            <p:nvPr/>
          </p:nvSpPr>
          <p:spPr bwMode="auto">
            <a:xfrm>
              <a:off x="2569" y="2360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8" name="Oval 36"/>
            <p:cNvSpPr>
              <a:spLocks noChangeArrowheads="1"/>
            </p:cNvSpPr>
            <p:nvPr/>
          </p:nvSpPr>
          <p:spPr bwMode="auto">
            <a:xfrm>
              <a:off x="2857" y="2360"/>
              <a:ext cx="96" cy="96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269" name="Text Box 37"/>
            <p:cNvSpPr txBox="1">
              <a:spLocks noChangeArrowheads="1"/>
            </p:cNvSpPr>
            <p:nvPr/>
          </p:nvSpPr>
          <p:spPr bwMode="auto">
            <a:xfrm>
              <a:off x="2791" y="2600"/>
              <a:ext cx="402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ja-JP" altLang="en-US" b="0"/>
                <a:t>・・・</a:t>
              </a:r>
            </a:p>
          </p:txBody>
        </p:sp>
      </p:grpSp>
      <p:sp>
        <p:nvSpPr>
          <p:cNvPr id="479270" name="AutoShape 38"/>
          <p:cNvSpPr>
            <a:spLocks noChangeArrowheads="1"/>
          </p:cNvSpPr>
          <p:nvPr/>
        </p:nvSpPr>
        <p:spPr bwMode="auto">
          <a:xfrm>
            <a:off x="1150938" y="4106863"/>
            <a:ext cx="1871662" cy="834305"/>
          </a:xfrm>
          <a:prstGeom prst="wedgeRoundRectCallout">
            <a:avLst>
              <a:gd name="adj1" fmla="val 124532"/>
              <a:gd name="adj2" fmla="val -31225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en-US" altLang="ja-JP" dirty="0" smtClean="0"/>
              <a:t>Long time, </a:t>
            </a:r>
          </a:p>
          <a:p>
            <a:pPr>
              <a:defRPr/>
            </a:pPr>
            <a:r>
              <a:rPr lang="en-US" altLang="ja-JP" dirty="0"/>
              <a:t>b</a:t>
            </a:r>
            <a:r>
              <a:rPr lang="en-US" altLang="ja-JP" dirty="0" smtClean="0"/>
              <a:t>ut few</a:t>
            </a:r>
            <a:endParaRPr lang="ja-JP" altLang="en-US" dirty="0"/>
          </a:p>
        </p:txBody>
      </p:sp>
      <p:sp>
        <p:nvSpPr>
          <p:cNvPr id="479271" name="AutoShape 39"/>
          <p:cNvSpPr>
            <a:spLocks noChangeArrowheads="1"/>
          </p:cNvSpPr>
          <p:nvPr/>
        </p:nvSpPr>
        <p:spPr bwMode="auto">
          <a:xfrm>
            <a:off x="6660232" y="4725144"/>
            <a:ext cx="2016224" cy="833784"/>
          </a:xfrm>
          <a:prstGeom prst="wedgeRoundRectCallout">
            <a:avLst>
              <a:gd name="adj1" fmla="val -103912"/>
              <a:gd name="adj2" fmla="val 5461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en-US" altLang="ja-JP" dirty="0" smtClean="0"/>
              <a:t>Short time, </a:t>
            </a:r>
            <a:r>
              <a:rPr lang="en-US" altLang="ja-JP" dirty="0" err="1" smtClean="0"/>
              <a:t>noumerous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7" grpId="0" animBg="1"/>
      <p:bldP spid="479270" grpId="0" animBg="1"/>
      <p:bldP spid="47927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Freeform 2"/>
          <p:cNvSpPr>
            <a:spLocks/>
          </p:cNvSpPr>
          <p:nvPr/>
        </p:nvSpPr>
        <p:spPr bwMode="auto">
          <a:xfrm>
            <a:off x="6432550" y="1989138"/>
            <a:ext cx="2316163" cy="1643062"/>
          </a:xfrm>
          <a:custGeom>
            <a:avLst/>
            <a:gdLst/>
            <a:ahLst/>
            <a:cxnLst>
              <a:cxn ang="0">
                <a:pos x="74" y="812"/>
              </a:cxn>
              <a:cxn ang="0">
                <a:pos x="122" y="323"/>
              </a:cxn>
              <a:cxn ang="0">
                <a:pos x="641" y="54"/>
              </a:cxn>
              <a:cxn ang="0">
                <a:pos x="1217" y="83"/>
              </a:cxn>
              <a:cxn ang="0">
                <a:pos x="1451" y="552"/>
              </a:cxn>
              <a:cxn ang="0">
                <a:pos x="1169" y="939"/>
              </a:cxn>
              <a:cxn ang="0">
                <a:pos x="564" y="1014"/>
              </a:cxn>
              <a:cxn ang="0">
                <a:pos x="74" y="812"/>
              </a:cxn>
            </a:cxnLst>
            <a:rect l="0" t="0" r="r" b="b"/>
            <a:pathLst>
              <a:path w="1459" h="1035">
                <a:moveTo>
                  <a:pt x="74" y="812"/>
                </a:moveTo>
                <a:cubicBezTo>
                  <a:pt x="0" y="697"/>
                  <a:pt x="28" y="449"/>
                  <a:pt x="122" y="323"/>
                </a:cubicBezTo>
                <a:cubicBezTo>
                  <a:pt x="216" y="197"/>
                  <a:pt x="459" y="94"/>
                  <a:pt x="641" y="54"/>
                </a:cubicBezTo>
                <a:cubicBezTo>
                  <a:pt x="823" y="14"/>
                  <a:pt x="1082" y="0"/>
                  <a:pt x="1217" y="83"/>
                </a:cubicBezTo>
                <a:cubicBezTo>
                  <a:pt x="1352" y="166"/>
                  <a:pt x="1459" y="409"/>
                  <a:pt x="1451" y="552"/>
                </a:cubicBezTo>
                <a:cubicBezTo>
                  <a:pt x="1443" y="695"/>
                  <a:pt x="1317" y="862"/>
                  <a:pt x="1169" y="939"/>
                </a:cubicBezTo>
                <a:cubicBezTo>
                  <a:pt x="1021" y="1016"/>
                  <a:pt x="746" y="1035"/>
                  <a:pt x="564" y="1014"/>
                </a:cubicBezTo>
                <a:cubicBezTo>
                  <a:pt x="382" y="993"/>
                  <a:pt x="148" y="927"/>
                  <a:pt x="74" y="812"/>
                </a:cubicBezTo>
                <a:close/>
              </a:path>
            </a:pathLst>
          </a:custGeom>
          <a:solidFill>
            <a:srgbClr val="FFCC99"/>
          </a:solidFill>
          <a:ln w="19050" cap="flat" cmpd="sng">
            <a:solidFill>
              <a:srgbClr val="FF6600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4" y="1125538"/>
            <a:ext cx="7417519" cy="4967287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en-US" altLang="ja-JP" sz="2400" dirty="0" smtClean="0"/>
              <a:t> There are often large clique in real-world data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Any subset of a clique is also a clique, thus there are huge number of cliques</a:t>
            </a:r>
          </a:p>
          <a:p>
            <a:pPr algn="l" eaLnBrk="1" hangingPunct="1">
              <a:defRPr/>
            </a:pP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/>
              <a:t>Thus, we want to maximal cliques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dirty="0" smtClean="0"/>
              <a:t>#solutions becomes 1/10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1/1000</a:t>
            </a:r>
            <a:endParaRPr lang="ja-JP" altLang="en-US" sz="2400" dirty="0" smtClean="0"/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dirty="0" smtClean="0"/>
              <a:t>no loss of information,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          since any clique is included in a maximal clique</a:t>
            </a:r>
          </a:p>
          <a:p>
            <a:pPr algn="l"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－ </a:t>
            </a:r>
            <a:r>
              <a:rPr lang="en-US" altLang="ja-JP" sz="2400" dirty="0" smtClean="0"/>
              <a:t>maximal cliques may make no un-complete groups</a:t>
            </a:r>
          </a:p>
          <a:p>
            <a:pPr algn="l" eaLnBrk="1" hangingPunct="1">
              <a:defRPr/>
            </a:pPr>
            <a:r>
              <a:rPr lang="en-US" altLang="ja-JP" sz="2400" dirty="0" smtClean="0"/>
              <a:t>         thus a good model</a:t>
            </a:r>
            <a:endParaRPr lang="ja-JP" altLang="en-US" sz="2400" dirty="0" smtClean="0"/>
          </a:p>
        </p:txBody>
      </p:sp>
      <p:sp>
        <p:nvSpPr>
          <p:cNvPr id="64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Huge Number of Cliques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827088" y="5949950"/>
            <a:ext cx="74168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The key is how to enumerate only maximal cliques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46150" name="Text Box 6"/>
          <p:cNvSpPr txBox="1">
            <a:spLocks noChangeArrowheads="1"/>
          </p:cNvSpPr>
          <p:nvPr/>
        </p:nvSpPr>
        <p:spPr bwMode="auto">
          <a:xfrm>
            <a:off x="7151048" y="2938463"/>
            <a:ext cx="1053791" cy="4638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Clique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9" grpId="0" animBg="1"/>
      <p:bldP spid="64615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Difficulty of Search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6862" y="1125538"/>
            <a:ext cx="5571281" cy="5105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maximal clique corresponds to a top of the mountains</a:t>
            </a:r>
            <a:endParaRPr lang="ja-JP" altLang="en-US" sz="24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can not move to other top by a simple operation</a:t>
            </a:r>
            <a:endParaRPr lang="ja-JP" altLang="en-US" sz="24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dirty="0" smtClean="0">
                <a:sym typeface="Wingdings" pitchFamily="2" charset="2"/>
              </a:rPr>
              <a:t>To begin with, there is no maximal clique near by the empty set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Backtrack doesn’t work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But, </a:t>
            </a:r>
            <a:r>
              <a:rPr lang="ja-JP" alt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altLang="ja-JP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there is an efficient pruning method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ja-JP" sz="2200" dirty="0" smtClean="0">
                <a:sym typeface="Wingdings" pitchFamily="2" charset="2"/>
              </a:rPr>
              <a:t>(If we could confirm that there are only cliques included properly in some maximal cliques,  we prune the brunch)</a:t>
            </a:r>
            <a:endParaRPr lang="ja-JP" altLang="en-US" sz="22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altLang="ja-JP" sz="24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7172" name="Freeform 4"/>
          <p:cNvSpPr>
            <a:spLocks/>
          </p:cNvSpPr>
          <p:nvPr/>
        </p:nvSpPr>
        <p:spPr bwMode="auto">
          <a:xfrm>
            <a:off x="5197475" y="3063875"/>
            <a:ext cx="3367088" cy="1935163"/>
          </a:xfrm>
          <a:custGeom>
            <a:avLst/>
            <a:gdLst/>
            <a:ahLst/>
            <a:cxnLst>
              <a:cxn ang="0">
                <a:pos x="0" y="326"/>
              </a:cxn>
              <a:cxn ang="0">
                <a:pos x="243" y="38"/>
              </a:cxn>
              <a:cxn ang="0">
                <a:pos x="511" y="288"/>
              </a:cxn>
              <a:cxn ang="0">
                <a:pos x="857" y="9"/>
              </a:cxn>
              <a:cxn ang="0">
                <a:pos x="1097" y="288"/>
              </a:cxn>
              <a:cxn ang="0">
                <a:pos x="1433" y="0"/>
              </a:cxn>
              <a:cxn ang="0">
                <a:pos x="1635" y="345"/>
              </a:cxn>
              <a:cxn ang="0">
                <a:pos x="1951" y="67"/>
              </a:cxn>
              <a:cxn ang="0">
                <a:pos x="2121" y="259"/>
              </a:cxn>
              <a:cxn ang="0">
                <a:pos x="1039" y="1219"/>
              </a:cxn>
              <a:cxn ang="0">
                <a:pos x="0" y="326"/>
              </a:cxn>
            </a:cxnLst>
            <a:rect l="0" t="0" r="r" b="b"/>
            <a:pathLst>
              <a:path w="2121" h="1219">
                <a:moveTo>
                  <a:pt x="0" y="326"/>
                </a:moveTo>
                <a:lnTo>
                  <a:pt x="243" y="38"/>
                </a:lnTo>
                <a:lnTo>
                  <a:pt x="511" y="288"/>
                </a:lnTo>
                <a:lnTo>
                  <a:pt x="857" y="9"/>
                </a:lnTo>
                <a:lnTo>
                  <a:pt x="1097" y="288"/>
                </a:lnTo>
                <a:lnTo>
                  <a:pt x="1433" y="0"/>
                </a:lnTo>
                <a:lnTo>
                  <a:pt x="1635" y="345"/>
                </a:lnTo>
                <a:lnTo>
                  <a:pt x="1951" y="67"/>
                </a:lnTo>
                <a:lnTo>
                  <a:pt x="2121" y="259"/>
                </a:lnTo>
                <a:lnTo>
                  <a:pt x="1039" y="1219"/>
                </a:lnTo>
                <a:lnTo>
                  <a:pt x="0" y="326"/>
                </a:lnTo>
                <a:close/>
              </a:path>
            </a:pathLst>
          </a:custGeom>
          <a:solidFill>
            <a:srgbClr val="FFCC99"/>
          </a:solidFill>
          <a:ln w="3175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647173" name="Text Box 5"/>
          <p:cNvSpPr txBox="1">
            <a:spLocks noChangeArrowheads="1"/>
          </p:cNvSpPr>
          <p:nvPr/>
        </p:nvSpPr>
        <p:spPr bwMode="auto">
          <a:xfrm>
            <a:off x="6623418" y="3644900"/>
            <a:ext cx="1174017" cy="4638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Cliques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7174" name="AutoShape 6"/>
          <p:cNvSpPr>
            <a:spLocks noChangeArrowheads="1"/>
          </p:cNvSpPr>
          <p:nvPr/>
        </p:nvSpPr>
        <p:spPr bwMode="auto">
          <a:xfrm>
            <a:off x="4859338" y="1557338"/>
            <a:ext cx="3960812" cy="3455987"/>
          </a:xfrm>
          <a:prstGeom prst="diamond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647175" name="Text Box 7"/>
          <p:cNvSpPr txBox="1">
            <a:spLocks noChangeArrowheads="1"/>
          </p:cNvSpPr>
          <p:nvPr/>
        </p:nvSpPr>
        <p:spPr bwMode="auto">
          <a:xfrm>
            <a:off x="734811" y="5876925"/>
            <a:ext cx="7537875" cy="46384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We here show polynomial time reverse search algorithm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213475" y="1125538"/>
            <a:ext cx="10953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/>
              <a:t>111…1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742113" y="5084763"/>
            <a:ext cx="1095375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/>
              <a:t>000…0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62588" y="2995613"/>
            <a:ext cx="2951162" cy="288925"/>
            <a:chOff x="3198" y="1887"/>
            <a:chExt cx="1859" cy="182"/>
          </a:xfrm>
        </p:grpSpPr>
        <p:sp>
          <p:nvSpPr>
            <p:cNvPr id="647179" name="Oval 11"/>
            <p:cNvSpPr>
              <a:spLocks noChangeArrowheads="1"/>
            </p:cNvSpPr>
            <p:nvPr/>
          </p:nvSpPr>
          <p:spPr bwMode="auto">
            <a:xfrm>
              <a:off x="3198" y="1932"/>
              <a:ext cx="136" cy="137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7180" name="Oval 12"/>
            <p:cNvSpPr>
              <a:spLocks noChangeArrowheads="1"/>
            </p:cNvSpPr>
            <p:nvPr/>
          </p:nvSpPr>
          <p:spPr bwMode="auto">
            <a:xfrm>
              <a:off x="3787" y="1888"/>
              <a:ext cx="136" cy="137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7181" name="Oval 13"/>
            <p:cNvSpPr>
              <a:spLocks noChangeArrowheads="1"/>
            </p:cNvSpPr>
            <p:nvPr/>
          </p:nvSpPr>
          <p:spPr bwMode="auto">
            <a:xfrm>
              <a:off x="4377" y="1887"/>
              <a:ext cx="136" cy="137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7182" name="Oval 14"/>
            <p:cNvSpPr>
              <a:spLocks noChangeArrowheads="1"/>
            </p:cNvSpPr>
            <p:nvPr/>
          </p:nvSpPr>
          <p:spPr bwMode="auto">
            <a:xfrm>
              <a:off x="4921" y="1932"/>
              <a:ext cx="136" cy="137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647183" name="Line 15"/>
          <p:cNvSpPr>
            <a:spLocks noChangeShapeType="1"/>
          </p:cNvSpPr>
          <p:nvPr/>
        </p:nvSpPr>
        <p:spPr bwMode="auto">
          <a:xfrm flipH="1" flipV="1">
            <a:off x="6372225" y="4437063"/>
            <a:ext cx="504825" cy="431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47184" name="Line 16"/>
          <p:cNvSpPr>
            <a:spLocks noChangeShapeType="1"/>
          </p:cNvSpPr>
          <p:nvPr/>
        </p:nvSpPr>
        <p:spPr bwMode="auto">
          <a:xfrm flipH="1" flipV="1">
            <a:off x="5867400" y="4005263"/>
            <a:ext cx="504825" cy="431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47185" name="Line 17"/>
          <p:cNvSpPr>
            <a:spLocks noChangeShapeType="1"/>
          </p:cNvSpPr>
          <p:nvPr/>
        </p:nvSpPr>
        <p:spPr bwMode="auto">
          <a:xfrm flipH="1" flipV="1">
            <a:off x="6300788" y="4005263"/>
            <a:ext cx="71437" cy="431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47186" name="Line 18"/>
          <p:cNvSpPr>
            <a:spLocks noChangeShapeType="1"/>
          </p:cNvSpPr>
          <p:nvPr/>
        </p:nvSpPr>
        <p:spPr bwMode="auto">
          <a:xfrm flipV="1">
            <a:off x="6372225" y="4005263"/>
            <a:ext cx="287338" cy="431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227763" y="4076700"/>
            <a:ext cx="431800" cy="144463"/>
            <a:chOff x="3923" y="2568"/>
            <a:chExt cx="272" cy="91"/>
          </a:xfrm>
        </p:grpSpPr>
        <p:grpSp>
          <p:nvGrpSpPr>
            <p:cNvPr id="98320" name="Group 20"/>
            <p:cNvGrpSpPr>
              <a:grpSpLocks/>
            </p:cNvGrpSpPr>
            <p:nvPr/>
          </p:nvGrpSpPr>
          <p:grpSpPr bwMode="auto">
            <a:xfrm>
              <a:off x="4105" y="2568"/>
              <a:ext cx="90" cy="91"/>
              <a:chOff x="3470" y="3294"/>
              <a:chExt cx="90" cy="91"/>
            </a:xfrm>
          </p:grpSpPr>
          <p:sp>
            <p:nvSpPr>
              <p:cNvPr id="647189" name="Line 21"/>
              <p:cNvSpPr>
                <a:spLocks noChangeShapeType="1"/>
              </p:cNvSpPr>
              <p:nvPr/>
            </p:nvSpPr>
            <p:spPr bwMode="auto">
              <a:xfrm>
                <a:off x="3470" y="3294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47190" name="Line 22"/>
              <p:cNvSpPr>
                <a:spLocks noChangeShapeType="1"/>
              </p:cNvSpPr>
              <p:nvPr/>
            </p:nvSpPr>
            <p:spPr bwMode="auto">
              <a:xfrm flipH="1">
                <a:off x="3470" y="3294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98321" name="Group 23"/>
            <p:cNvGrpSpPr>
              <a:grpSpLocks/>
            </p:cNvGrpSpPr>
            <p:nvPr/>
          </p:nvGrpSpPr>
          <p:grpSpPr bwMode="auto">
            <a:xfrm>
              <a:off x="3923" y="2568"/>
              <a:ext cx="90" cy="91"/>
              <a:chOff x="3470" y="3294"/>
              <a:chExt cx="90" cy="91"/>
            </a:xfrm>
          </p:grpSpPr>
          <p:sp>
            <p:nvSpPr>
              <p:cNvPr id="647192" name="Line 24"/>
              <p:cNvSpPr>
                <a:spLocks noChangeShapeType="1"/>
              </p:cNvSpPr>
              <p:nvPr/>
            </p:nvSpPr>
            <p:spPr bwMode="auto">
              <a:xfrm>
                <a:off x="3470" y="3294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47193" name="Line 25"/>
              <p:cNvSpPr>
                <a:spLocks noChangeShapeType="1"/>
              </p:cNvSpPr>
              <p:nvPr/>
            </p:nvSpPr>
            <p:spPr bwMode="auto">
              <a:xfrm flipH="1">
                <a:off x="3470" y="3294"/>
                <a:ext cx="9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Adjacency between Maximal Cliques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24863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C(K)</a:t>
            </a:r>
            <a:r>
              <a:rPr lang="en-US" altLang="ja-JP" sz="2400" dirty="0" smtClean="0"/>
              <a:t>: lexicographically minimum clique including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ja-JP" sz="2400" dirty="0" smtClean="0"/>
              <a:t>    (clique obtained by adding smallest vertices repeatedly)</a:t>
            </a:r>
            <a:endParaRPr lang="en-US" altLang="ja-JP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Remove vertices in decreasing order from maximal clique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793576" y="2399928"/>
            <a:ext cx="7162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333" name="Oval 5"/>
          <p:cNvSpPr>
            <a:spLocks noChangeArrowheads="1"/>
          </p:cNvSpPr>
          <p:nvPr/>
        </p:nvSpPr>
        <p:spPr bwMode="auto">
          <a:xfrm>
            <a:off x="1174576" y="2476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334" name="Oval 6"/>
          <p:cNvSpPr>
            <a:spLocks noChangeArrowheads="1"/>
          </p:cNvSpPr>
          <p:nvPr/>
        </p:nvSpPr>
        <p:spPr bwMode="auto">
          <a:xfrm>
            <a:off x="2165176" y="2476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2927176" y="2476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3993976" y="2476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337" name="Oval 9"/>
          <p:cNvSpPr>
            <a:spLocks noChangeArrowheads="1"/>
          </p:cNvSpPr>
          <p:nvPr/>
        </p:nvSpPr>
        <p:spPr bwMode="auto">
          <a:xfrm>
            <a:off x="4451176" y="2476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3258" name="Oval 10"/>
          <p:cNvSpPr>
            <a:spLocks noChangeArrowheads="1"/>
          </p:cNvSpPr>
          <p:nvPr/>
        </p:nvSpPr>
        <p:spPr bwMode="auto">
          <a:xfrm>
            <a:off x="5060776" y="2476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3259" name="Oval 11"/>
          <p:cNvSpPr>
            <a:spLocks noChangeArrowheads="1"/>
          </p:cNvSpPr>
          <p:nvPr/>
        </p:nvSpPr>
        <p:spPr bwMode="auto">
          <a:xfrm>
            <a:off x="6432376" y="2476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3260" name="Oval 12"/>
          <p:cNvSpPr>
            <a:spLocks noChangeArrowheads="1"/>
          </p:cNvSpPr>
          <p:nvPr/>
        </p:nvSpPr>
        <p:spPr bwMode="auto">
          <a:xfrm>
            <a:off x="7575376" y="2476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3261" name="Rectangle 13"/>
          <p:cNvSpPr>
            <a:spLocks noChangeArrowheads="1"/>
          </p:cNvSpPr>
          <p:nvPr/>
        </p:nvSpPr>
        <p:spPr bwMode="auto">
          <a:xfrm>
            <a:off x="323528" y="2996952"/>
            <a:ext cx="8569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 dirty="0">
                <a:solidFill>
                  <a:srgbClr val="FF0000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At some point, </a:t>
            </a:r>
            <a:r>
              <a:rPr lang="en-US" altLang="ja-JP" dirty="0" smtClean="0">
                <a:solidFill>
                  <a:schemeClr val="accent2"/>
                </a:solidFill>
              </a:rPr>
              <a:t>C(K’) </a:t>
            </a:r>
            <a:r>
              <a:rPr lang="en-US" altLang="ja-JP" b="0" dirty="0" smtClean="0">
                <a:solidFill>
                  <a:schemeClr val="tx1"/>
                </a:solidFill>
              </a:rPr>
              <a:t>(</a:t>
            </a:r>
            <a:r>
              <a:rPr lang="en-US" altLang="ja-JP" dirty="0" smtClean="0">
                <a:solidFill>
                  <a:schemeClr val="accent2"/>
                </a:solidFill>
              </a:rPr>
              <a:t>K’</a:t>
            </a:r>
            <a:r>
              <a:rPr lang="en-US" altLang="ja-JP" b="0" dirty="0" smtClean="0">
                <a:solidFill>
                  <a:schemeClr val="tx1"/>
                </a:solidFill>
              </a:rPr>
              <a:t>=current clique) becomes not equal to</a:t>
            </a:r>
            <a:r>
              <a:rPr lang="ja-JP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</a:rPr>
              <a:t>K</a:t>
            </a:r>
            <a:endParaRPr lang="ja-JP" altLang="en-US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</a:t>
            </a:r>
            <a:r>
              <a:rPr lang="ja-JP" altLang="en-US" b="0" dirty="0" smtClean="0">
                <a:solidFill>
                  <a:srgbClr val="FF0000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We define the </a:t>
            </a:r>
            <a:r>
              <a:rPr lang="en-US" altLang="ja-JP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 </a:t>
            </a:r>
            <a:r>
              <a:rPr lang="en-US" altLang="ja-JP" b="0" dirty="0" smtClean="0">
                <a:solidFill>
                  <a:schemeClr val="tx1"/>
                </a:solidFill>
              </a:rPr>
              <a:t>of</a:t>
            </a:r>
            <a:r>
              <a:rPr lang="ja-JP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</a:rPr>
              <a:t>K </a:t>
            </a:r>
            <a:r>
              <a:rPr lang="en-US" altLang="ja-JP" b="0" dirty="0" smtClean="0">
                <a:solidFill>
                  <a:schemeClr val="tx1"/>
                </a:solidFill>
              </a:rPr>
              <a:t>by </a:t>
            </a:r>
            <a:r>
              <a:rPr lang="en-US" altLang="ja-JP" dirty="0" smtClean="0">
                <a:solidFill>
                  <a:schemeClr val="accent2"/>
                </a:solidFill>
              </a:rPr>
              <a:t>K’ </a:t>
            </a:r>
            <a:r>
              <a:rPr lang="ja-JP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(uniquely defined)</a:t>
            </a:r>
            <a:endParaRPr lang="ja-JP" altLang="en-US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ja-JP" altLang="en-US" b="0" dirty="0" smtClean="0">
                <a:solidFill>
                  <a:schemeClr val="tx1"/>
                </a:solidFill>
              </a:rPr>
              <a:t>   </a:t>
            </a:r>
            <a:r>
              <a:rPr lang="en-US" altLang="ja-JP" b="0" dirty="0" smtClean="0">
                <a:solidFill>
                  <a:schemeClr val="tx1"/>
                </a:solidFill>
              </a:rPr>
              <a:t>(almost equal to </a:t>
            </a:r>
            <a:r>
              <a:rPr lang="en-US" altLang="ja-JP" b="0" dirty="0" err="1" smtClean="0">
                <a:solidFill>
                  <a:schemeClr val="tx1"/>
                </a:solidFill>
              </a:rPr>
              <a:t>ppc</a:t>
            </a:r>
            <a:r>
              <a:rPr lang="en-US" altLang="ja-JP" b="0" dirty="0" smtClean="0">
                <a:solidFill>
                  <a:schemeClr val="tx1"/>
                </a:solidFill>
              </a:rPr>
              <a:t> extension, but </a:t>
            </a:r>
            <a:r>
              <a:rPr lang="en-US" altLang="ja-JP" b="0" dirty="0">
                <a:solidFill>
                  <a:schemeClr val="tx1"/>
                </a:solidFill>
              </a:rPr>
              <a:t>p</a:t>
            </a:r>
            <a:r>
              <a:rPr lang="en-US" altLang="ja-JP" b="0" dirty="0" smtClean="0">
                <a:solidFill>
                  <a:schemeClr val="tx1"/>
                </a:solidFill>
              </a:rPr>
              <a:t>refix isn’t preserved)</a:t>
            </a:r>
            <a:endParaRPr lang="ja-JP" altLang="en-US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ja-JP" altLang="en-US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b="0" dirty="0" smtClean="0">
                <a:solidFill>
                  <a:schemeClr val="tx1"/>
                </a:solidFill>
              </a:rPr>
              <a:t>The parent is always lexicographically smaller than its child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　 </a:t>
            </a:r>
            <a:r>
              <a:rPr lang="en-US" altLang="ja-JP" b="0" dirty="0" smtClean="0">
                <a:solidFill>
                  <a:schemeClr val="tx1"/>
                </a:solidFill>
              </a:rPr>
              <a:t>Parent-child relation is acyclic, and induces a directed spanning tree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ja-JP" altLang="en-US" b="0" dirty="0">
              <a:solidFill>
                <a:schemeClr val="tx1"/>
              </a:solidFill>
            </a:endParaRPr>
          </a:p>
        </p:txBody>
      </p:sp>
      <p:sp>
        <p:nvSpPr>
          <p:cNvPr id="693263" name="Oval 15"/>
          <p:cNvSpPr>
            <a:spLocks noChangeArrowheads="1"/>
          </p:cNvSpPr>
          <p:nvPr/>
        </p:nvSpPr>
        <p:spPr bwMode="auto">
          <a:xfrm>
            <a:off x="3444701" y="2471365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3264" name="Oval 16"/>
          <p:cNvSpPr>
            <a:spLocks noChangeArrowheads="1"/>
          </p:cNvSpPr>
          <p:nvPr/>
        </p:nvSpPr>
        <p:spPr bwMode="auto">
          <a:xfrm>
            <a:off x="6410151" y="2471365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3265" name="Oval 17"/>
          <p:cNvSpPr>
            <a:spLocks noChangeArrowheads="1"/>
          </p:cNvSpPr>
          <p:nvPr/>
        </p:nvSpPr>
        <p:spPr bwMode="auto">
          <a:xfrm>
            <a:off x="6900689" y="2471365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3267" name="Freeform 19"/>
          <p:cNvSpPr>
            <a:spLocks/>
          </p:cNvSpPr>
          <p:nvPr/>
        </p:nvSpPr>
        <p:spPr bwMode="auto">
          <a:xfrm>
            <a:off x="6659563" y="6021388"/>
            <a:ext cx="1296987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227" y="0"/>
              </a:cxn>
              <a:cxn ang="0">
                <a:pos x="409" y="317"/>
              </a:cxn>
              <a:cxn ang="0">
                <a:pos x="590" y="0"/>
              </a:cxn>
              <a:cxn ang="0">
                <a:pos x="817" y="454"/>
              </a:cxn>
              <a:cxn ang="0">
                <a:pos x="0" y="454"/>
              </a:cxn>
            </a:cxnLst>
            <a:rect l="0" t="0" r="r" b="b"/>
            <a:pathLst>
              <a:path w="817" h="454">
                <a:moveTo>
                  <a:pt x="0" y="454"/>
                </a:moveTo>
                <a:lnTo>
                  <a:pt x="227" y="0"/>
                </a:lnTo>
                <a:lnTo>
                  <a:pt x="409" y="317"/>
                </a:lnTo>
                <a:lnTo>
                  <a:pt x="590" y="0"/>
                </a:lnTo>
                <a:lnTo>
                  <a:pt x="817" y="454"/>
                </a:lnTo>
                <a:lnTo>
                  <a:pt x="0" y="454"/>
                </a:lnTo>
                <a:close/>
              </a:path>
            </a:pathLst>
          </a:custGeom>
          <a:solidFill>
            <a:srgbClr val="CCFFFF"/>
          </a:solidFill>
          <a:ln w="19050" cap="flat" cmpd="sng">
            <a:solidFill>
              <a:srgbClr val="008000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3268" name="Oval 20"/>
          <p:cNvSpPr>
            <a:spLocks noChangeArrowheads="1"/>
          </p:cNvSpPr>
          <p:nvPr/>
        </p:nvSpPr>
        <p:spPr bwMode="auto">
          <a:xfrm>
            <a:off x="7524750" y="5949950"/>
            <a:ext cx="215900" cy="215900"/>
          </a:xfrm>
          <a:prstGeom prst="ellipse">
            <a:avLst/>
          </a:prstGeom>
          <a:solidFill>
            <a:srgbClr val="3366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93269" name="Oval 21"/>
          <p:cNvSpPr>
            <a:spLocks noChangeArrowheads="1"/>
          </p:cNvSpPr>
          <p:nvPr/>
        </p:nvSpPr>
        <p:spPr bwMode="auto">
          <a:xfrm>
            <a:off x="7235825" y="6526213"/>
            <a:ext cx="215900" cy="215900"/>
          </a:xfrm>
          <a:prstGeom prst="ellipse">
            <a:avLst/>
          </a:prstGeom>
          <a:solidFill>
            <a:srgbClr val="3366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93270" name="Line 22"/>
          <p:cNvSpPr>
            <a:spLocks noChangeShapeType="1"/>
          </p:cNvSpPr>
          <p:nvPr/>
        </p:nvSpPr>
        <p:spPr bwMode="auto">
          <a:xfrm flipH="1">
            <a:off x="7419975" y="6221413"/>
            <a:ext cx="144463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3271" name="Line 23"/>
          <p:cNvSpPr>
            <a:spLocks noChangeShapeType="1"/>
          </p:cNvSpPr>
          <p:nvPr/>
        </p:nvSpPr>
        <p:spPr bwMode="auto">
          <a:xfrm flipH="1" flipV="1">
            <a:off x="7067550" y="6237288"/>
            <a:ext cx="144463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3272" name="Oval 24"/>
          <p:cNvSpPr>
            <a:spLocks noChangeArrowheads="1"/>
          </p:cNvSpPr>
          <p:nvPr/>
        </p:nvSpPr>
        <p:spPr bwMode="auto">
          <a:xfrm>
            <a:off x="6877050" y="5949950"/>
            <a:ext cx="215900" cy="215900"/>
          </a:xfrm>
          <a:prstGeom prst="ellipse">
            <a:avLst/>
          </a:prstGeom>
          <a:solidFill>
            <a:srgbClr val="3366FF"/>
          </a:solidFill>
          <a:ln w="19050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93273" name="Line 25"/>
          <p:cNvSpPr>
            <a:spLocks noChangeShapeType="1"/>
          </p:cNvSpPr>
          <p:nvPr/>
        </p:nvSpPr>
        <p:spPr bwMode="auto">
          <a:xfrm flipH="1" flipV="1">
            <a:off x="7380288" y="5661025"/>
            <a:ext cx="144462" cy="288925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8" grpId="0" animBg="1"/>
      <p:bldP spid="693259" grpId="0" animBg="1"/>
      <p:bldP spid="693260" grpId="0" animBg="1"/>
      <p:bldP spid="693261" grpId="0" build="allAtOnce"/>
      <p:bldP spid="693263" grpId="0" animBg="1"/>
      <p:bldP spid="693264" grpId="0" animBg="1"/>
      <p:bldP spid="693265" grpId="0" animBg="1"/>
      <p:bldP spid="693268" grpId="0" animBg="1"/>
      <p:bldP spid="693269" grpId="0" animBg="1"/>
      <p:bldP spid="69327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Reverse Search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001000" cy="503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 dirty="0" smtClean="0"/>
              <a:t>Parent-child relation induces a directed spanning tree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1781175"/>
            <a:ext cx="6172200" cy="1600200"/>
            <a:chOff x="849" y="1576"/>
            <a:chExt cx="3888" cy="1008"/>
          </a:xfrm>
        </p:grpSpPr>
        <p:sp>
          <p:nvSpPr>
            <p:cNvPr id="79899" name="Line 5"/>
            <p:cNvSpPr>
              <a:spLocks noChangeShapeType="1"/>
            </p:cNvSpPr>
            <p:nvPr/>
          </p:nvSpPr>
          <p:spPr bwMode="auto">
            <a:xfrm flipH="1">
              <a:off x="897" y="1768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0" name="Line 6"/>
            <p:cNvSpPr>
              <a:spLocks noChangeShapeType="1"/>
            </p:cNvSpPr>
            <p:nvPr/>
          </p:nvSpPr>
          <p:spPr bwMode="auto">
            <a:xfrm flipH="1" flipV="1">
              <a:off x="897" y="1960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1" name="Line 7"/>
            <p:cNvSpPr>
              <a:spLocks noChangeShapeType="1"/>
            </p:cNvSpPr>
            <p:nvPr/>
          </p:nvSpPr>
          <p:spPr bwMode="auto">
            <a:xfrm flipH="1" flipV="1">
              <a:off x="2817" y="1576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2" name="Line 8"/>
            <p:cNvSpPr>
              <a:spLocks noChangeShapeType="1"/>
            </p:cNvSpPr>
            <p:nvPr/>
          </p:nvSpPr>
          <p:spPr bwMode="auto">
            <a:xfrm flipH="1" flipV="1">
              <a:off x="2625" y="229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3" name="Line 9"/>
            <p:cNvSpPr>
              <a:spLocks noChangeShapeType="1"/>
            </p:cNvSpPr>
            <p:nvPr/>
          </p:nvSpPr>
          <p:spPr bwMode="auto">
            <a:xfrm flipH="1">
              <a:off x="2625" y="2056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4" name="Line 10"/>
            <p:cNvSpPr>
              <a:spLocks noChangeShapeType="1"/>
            </p:cNvSpPr>
            <p:nvPr/>
          </p:nvSpPr>
          <p:spPr bwMode="auto">
            <a:xfrm flipH="1">
              <a:off x="1761" y="167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5" name="Line 11"/>
            <p:cNvSpPr>
              <a:spLocks noChangeShapeType="1"/>
            </p:cNvSpPr>
            <p:nvPr/>
          </p:nvSpPr>
          <p:spPr bwMode="auto">
            <a:xfrm flipH="1">
              <a:off x="1761" y="2248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6" name="Line 12"/>
            <p:cNvSpPr>
              <a:spLocks noChangeShapeType="1"/>
            </p:cNvSpPr>
            <p:nvPr/>
          </p:nvSpPr>
          <p:spPr bwMode="auto">
            <a:xfrm flipH="1" flipV="1">
              <a:off x="849" y="2008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7" name="Line 13"/>
            <p:cNvSpPr>
              <a:spLocks noChangeShapeType="1"/>
            </p:cNvSpPr>
            <p:nvPr/>
          </p:nvSpPr>
          <p:spPr bwMode="auto">
            <a:xfrm flipH="1" flipV="1">
              <a:off x="2817" y="1624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8" name="Line 14"/>
            <p:cNvSpPr>
              <a:spLocks noChangeShapeType="1"/>
            </p:cNvSpPr>
            <p:nvPr/>
          </p:nvSpPr>
          <p:spPr bwMode="auto">
            <a:xfrm flipH="1" flipV="1">
              <a:off x="3201" y="2440"/>
              <a:ext cx="13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09" name="Line 15"/>
            <p:cNvSpPr>
              <a:spLocks noChangeShapeType="1"/>
            </p:cNvSpPr>
            <p:nvPr/>
          </p:nvSpPr>
          <p:spPr bwMode="auto">
            <a:xfrm flipH="1" flipV="1">
              <a:off x="3297" y="2056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0" name="Line 16"/>
            <p:cNvSpPr>
              <a:spLocks noChangeShapeType="1"/>
            </p:cNvSpPr>
            <p:nvPr/>
          </p:nvSpPr>
          <p:spPr bwMode="auto">
            <a:xfrm flipH="1" flipV="1">
              <a:off x="4161" y="1720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1" name="Line 17"/>
            <p:cNvSpPr>
              <a:spLocks noChangeShapeType="1"/>
            </p:cNvSpPr>
            <p:nvPr/>
          </p:nvSpPr>
          <p:spPr bwMode="auto">
            <a:xfrm flipH="1" flipV="1">
              <a:off x="4257" y="16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2" name="Line 18"/>
            <p:cNvSpPr>
              <a:spLocks noChangeShapeType="1"/>
            </p:cNvSpPr>
            <p:nvPr/>
          </p:nvSpPr>
          <p:spPr bwMode="auto">
            <a:xfrm flipH="1" flipV="1">
              <a:off x="1761" y="1816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3" name="Line 19"/>
            <p:cNvSpPr>
              <a:spLocks noChangeShapeType="1"/>
            </p:cNvSpPr>
            <p:nvPr/>
          </p:nvSpPr>
          <p:spPr bwMode="auto">
            <a:xfrm flipH="1">
              <a:off x="3537" y="16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4" name="Line 20"/>
            <p:cNvSpPr>
              <a:spLocks noChangeShapeType="1"/>
            </p:cNvSpPr>
            <p:nvPr/>
          </p:nvSpPr>
          <p:spPr bwMode="auto">
            <a:xfrm flipH="1">
              <a:off x="2289" y="1576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915" name="Line 21"/>
            <p:cNvSpPr>
              <a:spLocks noChangeShapeType="1"/>
            </p:cNvSpPr>
            <p:nvPr/>
          </p:nvSpPr>
          <p:spPr bwMode="auto">
            <a:xfrm flipH="1" flipV="1">
              <a:off x="1761" y="2440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042988" y="1628775"/>
            <a:ext cx="6629400" cy="1905000"/>
            <a:chOff x="657" y="1480"/>
            <a:chExt cx="4176" cy="1200"/>
          </a:xfrm>
        </p:grpSpPr>
        <p:sp>
          <p:nvSpPr>
            <p:cNvPr id="79881" name="Oval 23"/>
            <p:cNvSpPr>
              <a:spLocks noChangeArrowheads="1"/>
            </p:cNvSpPr>
            <p:nvPr/>
          </p:nvSpPr>
          <p:spPr bwMode="auto">
            <a:xfrm>
              <a:off x="657" y="1816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2" name="Oval 24"/>
            <p:cNvSpPr>
              <a:spLocks noChangeArrowheads="1"/>
            </p:cNvSpPr>
            <p:nvPr/>
          </p:nvSpPr>
          <p:spPr bwMode="auto">
            <a:xfrm>
              <a:off x="1521" y="2248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3" name="Oval 25"/>
            <p:cNvSpPr>
              <a:spLocks noChangeArrowheads="1"/>
            </p:cNvSpPr>
            <p:nvPr/>
          </p:nvSpPr>
          <p:spPr bwMode="auto">
            <a:xfrm>
              <a:off x="3057" y="1960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4" name="Oval 26"/>
            <p:cNvSpPr>
              <a:spLocks noChangeArrowheads="1"/>
            </p:cNvSpPr>
            <p:nvPr/>
          </p:nvSpPr>
          <p:spPr bwMode="auto">
            <a:xfrm>
              <a:off x="2433" y="1816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5" name="Oval 27"/>
            <p:cNvSpPr>
              <a:spLocks noChangeArrowheads="1"/>
            </p:cNvSpPr>
            <p:nvPr/>
          </p:nvSpPr>
          <p:spPr bwMode="auto">
            <a:xfrm>
              <a:off x="1521" y="1672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6" name="Oval 28"/>
            <p:cNvSpPr>
              <a:spLocks noChangeArrowheads="1"/>
            </p:cNvSpPr>
            <p:nvPr/>
          </p:nvSpPr>
          <p:spPr bwMode="auto">
            <a:xfrm>
              <a:off x="3009" y="2344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7" name="Oval 29"/>
            <p:cNvSpPr>
              <a:spLocks noChangeArrowheads="1"/>
            </p:cNvSpPr>
            <p:nvPr/>
          </p:nvSpPr>
          <p:spPr bwMode="auto">
            <a:xfrm>
              <a:off x="2385" y="2152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8" name="Oval 30"/>
            <p:cNvSpPr>
              <a:spLocks noChangeArrowheads="1"/>
            </p:cNvSpPr>
            <p:nvPr/>
          </p:nvSpPr>
          <p:spPr bwMode="auto">
            <a:xfrm>
              <a:off x="3297" y="1528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89" name="Oval 31"/>
            <p:cNvSpPr>
              <a:spLocks noChangeArrowheads="1"/>
            </p:cNvSpPr>
            <p:nvPr/>
          </p:nvSpPr>
          <p:spPr bwMode="auto">
            <a:xfrm>
              <a:off x="3537" y="1816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0" name="Oval 32"/>
            <p:cNvSpPr>
              <a:spLocks noChangeArrowheads="1"/>
            </p:cNvSpPr>
            <p:nvPr/>
          </p:nvSpPr>
          <p:spPr bwMode="auto">
            <a:xfrm>
              <a:off x="945" y="2344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1" name="Oval 33"/>
            <p:cNvSpPr>
              <a:spLocks noChangeArrowheads="1"/>
            </p:cNvSpPr>
            <p:nvPr/>
          </p:nvSpPr>
          <p:spPr bwMode="auto">
            <a:xfrm>
              <a:off x="4449" y="2440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2" name="Oval 34"/>
            <p:cNvSpPr>
              <a:spLocks noChangeArrowheads="1"/>
            </p:cNvSpPr>
            <p:nvPr/>
          </p:nvSpPr>
          <p:spPr bwMode="auto">
            <a:xfrm>
              <a:off x="4017" y="1528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3" name="Oval 35"/>
            <p:cNvSpPr>
              <a:spLocks noChangeArrowheads="1"/>
            </p:cNvSpPr>
            <p:nvPr/>
          </p:nvSpPr>
          <p:spPr bwMode="auto">
            <a:xfrm>
              <a:off x="4497" y="1528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4" name="Oval 36"/>
            <p:cNvSpPr>
              <a:spLocks noChangeArrowheads="1"/>
            </p:cNvSpPr>
            <p:nvPr/>
          </p:nvSpPr>
          <p:spPr bwMode="auto">
            <a:xfrm>
              <a:off x="3873" y="2152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5" name="Oval 37"/>
            <p:cNvSpPr>
              <a:spLocks noChangeArrowheads="1"/>
            </p:cNvSpPr>
            <p:nvPr/>
          </p:nvSpPr>
          <p:spPr bwMode="auto">
            <a:xfrm>
              <a:off x="4641" y="2200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6" name="Oval 38"/>
            <p:cNvSpPr>
              <a:spLocks noChangeArrowheads="1"/>
            </p:cNvSpPr>
            <p:nvPr/>
          </p:nvSpPr>
          <p:spPr bwMode="auto">
            <a:xfrm>
              <a:off x="2049" y="1576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7" name="Oval 39"/>
            <p:cNvSpPr>
              <a:spLocks noChangeArrowheads="1"/>
            </p:cNvSpPr>
            <p:nvPr/>
          </p:nvSpPr>
          <p:spPr bwMode="auto">
            <a:xfrm>
              <a:off x="2577" y="1480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898" name="Oval 40"/>
            <p:cNvSpPr>
              <a:spLocks noChangeArrowheads="1"/>
            </p:cNvSpPr>
            <p:nvPr/>
          </p:nvSpPr>
          <p:spPr bwMode="auto">
            <a:xfrm>
              <a:off x="2145" y="2488"/>
              <a:ext cx="192" cy="19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86441" name="Text Box 41"/>
          <p:cNvSpPr txBox="1">
            <a:spLocks noChangeArrowheads="1"/>
          </p:cNvSpPr>
          <p:nvPr/>
        </p:nvSpPr>
        <p:spPr bwMode="auto">
          <a:xfrm>
            <a:off x="684213" y="3673475"/>
            <a:ext cx="76327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DFS search on the tree can find all solutions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86442" name="Rectangle 42"/>
          <p:cNvSpPr>
            <a:spLocks noChangeArrowheads="1"/>
          </p:cNvSpPr>
          <p:nvPr/>
        </p:nvSpPr>
        <p:spPr bwMode="auto">
          <a:xfrm>
            <a:off x="179512" y="4365104"/>
            <a:ext cx="8820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rgbClr val="FF0000"/>
                </a:solidFill>
              </a:rPr>
              <a:t>・</a:t>
            </a:r>
            <a:r>
              <a:rPr lang="ja-JP" altLang="en-US" b="0" dirty="0">
                <a:solidFill>
                  <a:srgbClr val="FF0000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Enumeration method for all children of a parent is enough to search</a:t>
            </a:r>
            <a:endParaRPr lang="ja-JP" altLang="en-US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rgbClr val="FF0000"/>
                </a:solidFill>
              </a:rPr>
              <a:t>・</a:t>
            </a:r>
            <a:r>
              <a:rPr lang="ja-JP" altLang="en-US" b="0" dirty="0">
                <a:solidFill>
                  <a:srgbClr val="FF0000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If children are found polynomial time on average, output polynomial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ja-JP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(child is obtained by adding an item to the parent)</a:t>
            </a:r>
            <a:endParaRPr lang="ja-JP" altLang="en-US" b="0" dirty="0">
              <a:solidFill>
                <a:schemeClr val="tx1"/>
              </a:solidFill>
            </a:endParaRPr>
          </a:p>
        </p:txBody>
      </p:sp>
      <p:sp>
        <p:nvSpPr>
          <p:cNvPr id="486443" name="Text Box 43"/>
          <p:cNvSpPr txBox="1">
            <a:spLocks noChangeArrowheads="1"/>
          </p:cNvSpPr>
          <p:nvPr/>
        </p:nvSpPr>
        <p:spPr bwMode="auto">
          <a:xfrm>
            <a:off x="755650" y="5900738"/>
            <a:ext cx="7632700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0" dirty="0" smtClean="0">
                <a:solidFill>
                  <a:schemeClr val="tx1"/>
                </a:solidFill>
              </a:rPr>
              <a:t>Acyclic relation</a:t>
            </a:r>
            <a:r>
              <a:rPr lang="ja-JP" altLang="en-US" b="0" dirty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and </a:t>
            </a:r>
            <a:r>
              <a:rPr lang="en-US" altLang="ja-JP" b="0" dirty="0" err="1" smtClean="0">
                <a:solidFill>
                  <a:schemeClr val="tx1"/>
                </a:solidFill>
              </a:rPr>
              <a:t>polytime</a:t>
            </a:r>
            <a:r>
              <a:rPr lang="en-US" altLang="ja-JP" b="0" dirty="0" smtClean="0">
                <a:solidFill>
                  <a:schemeClr val="tx1"/>
                </a:solidFill>
              </a:rPr>
              <a:t> children enumeration are sufficient to </a:t>
            </a:r>
            <a:r>
              <a:rPr lang="en-US" altLang="ja-JP" b="0" dirty="0" err="1" smtClean="0">
                <a:solidFill>
                  <a:schemeClr val="tx1"/>
                </a:solidFill>
              </a:rPr>
              <a:t>polytime</a:t>
            </a:r>
            <a:r>
              <a:rPr lang="en-US" altLang="ja-JP" b="0" dirty="0" smtClean="0">
                <a:solidFill>
                  <a:schemeClr val="tx1"/>
                </a:solidFill>
              </a:rPr>
              <a:t> enumeration of any kind of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41" grpId="0" animBg="1"/>
      <p:bldP spid="486442" grpId="0"/>
      <p:bldP spid="48644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17" name="Freeform 21"/>
          <p:cNvSpPr>
            <a:spLocks/>
          </p:cNvSpPr>
          <p:nvPr/>
        </p:nvSpPr>
        <p:spPr bwMode="auto">
          <a:xfrm>
            <a:off x="4859338" y="2894087"/>
            <a:ext cx="1368425" cy="463550"/>
          </a:xfrm>
          <a:custGeom>
            <a:avLst/>
            <a:gdLst/>
            <a:ahLst/>
            <a:cxnLst>
              <a:cxn ang="0">
                <a:pos x="0" y="292"/>
              </a:cxn>
              <a:cxn ang="0">
                <a:pos x="251" y="42"/>
              </a:cxn>
              <a:cxn ang="0">
                <a:pos x="625" y="42"/>
              </a:cxn>
              <a:cxn ang="0">
                <a:pos x="862" y="247"/>
              </a:cxn>
            </a:cxnLst>
            <a:rect l="0" t="0" r="r" b="b"/>
            <a:pathLst>
              <a:path w="862" h="292">
                <a:moveTo>
                  <a:pt x="0" y="292"/>
                </a:moveTo>
                <a:cubicBezTo>
                  <a:pt x="42" y="250"/>
                  <a:pt x="147" y="84"/>
                  <a:pt x="251" y="42"/>
                </a:cubicBezTo>
                <a:cubicBezTo>
                  <a:pt x="355" y="0"/>
                  <a:pt x="523" y="8"/>
                  <a:pt x="625" y="42"/>
                </a:cubicBezTo>
                <a:cubicBezTo>
                  <a:pt x="727" y="76"/>
                  <a:pt x="813" y="204"/>
                  <a:pt x="862" y="247"/>
                </a:cubicBezTo>
              </a:path>
            </a:pathLst>
          </a:custGeom>
          <a:noFill/>
          <a:ln w="38100" cap="rnd" cmpd="sng">
            <a:solidFill>
              <a:schemeClr val="accent2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5318" name="Freeform 22"/>
          <p:cNvSpPr>
            <a:spLocks/>
          </p:cNvSpPr>
          <p:nvPr/>
        </p:nvSpPr>
        <p:spPr bwMode="auto">
          <a:xfrm>
            <a:off x="4859338" y="2702000"/>
            <a:ext cx="1830387" cy="685800"/>
          </a:xfrm>
          <a:custGeom>
            <a:avLst/>
            <a:gdLst/>
            <a:ahLst/>
            <a:cxnLst>
              <a:cxn ang="0">
                <a:pos x="0" y="387"/>
              </a:cxn>
              <a:cxn ang="0">
                <a:pos x="222" y="87"/>
              </a:cxn>
              <a:cxn ang="0">
                <a:pos x="798" y="58"/>
              </a:cxn>
              <a:cxn ang="0">
                <a:pos x="1153" y="432"/>
              </a:cxn>
            </a:cxnLst>
            <a:rect l="0" t="0" r="r" b="b"/>
            <a:pathLst>
              <a:path w="1153" h="432">
                <a:moveTo>
                  <a:pt x="0" y="387"/>
                </a:moveTo>
                <a:cubicBezTo>
                  <a:pt x="37" y="337"/>
                  <a:pt x="89" y="142"/>
                  <a:pt x="222" y="87"/>
                </a:cubicBezTo>
                <a:cubicBezTo>
                  <a:pt x="355" y="32"/>
                  <a:pt x="643" y="0"/>
                  <a:pt x="798" y="58"/>
                </a:cubicBezTo>
                <a:cubicBezTo>
                  <a:pt x="953" y="116"/>
                  <a:pt x="1079" y="354"/>
                  <a:pt x="1153" y="432"/>
                </a:cubicBezTo>
              </a:path>
            </a:pathLst>
          </a:custGeom>
          <a:noFill/>
          <a:ln w="38100" cap="rnd" cmpd="sng">
            <a:solidFill>
              <a:schemeClr val="accent2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5319" name="Freeform 23"/>
          <p:cNvSpPr>
            <a:spLocks/>
          </p:cNvSpPr>
          <p:nvPr/>
        </p:nvSpPr>
        <p:spPr bwMode="auto">
          <a:xfrm>
            <a:off x="3203575" y="2746450"/>
            <a:ext cx="1627188" cy="671512"/>
          </a:xfrm>
          <a:custGeom>
            <a:avLst/>
            <a:gdLst/>
            <a:ahLst/>
            <a:cxnLst>
              <a:cxn ang="0">
                <a:pos x="0" y="385"/>
              </a:cxn>
              <a:cxn ang="0">
                <a:pos x="222" y="85"/>
              </a:cxn>
              <a:cxn ang="0">
                <a:pos x="798" y="56"/>
              </a:cxn>
              <a:cxn ang="0">
                <a:pos x="1025" y="423"/>
              </a:cxn>
            </a:cxnLst>
            <a:rect l="0" t="0" r="r" b="b"/>
            <a:pathLst>
              <a:path w="1025" h="423">
                <a:moveTo>
                  <a:pt x="0" y="385"/>
                </a:moveTo>
                <a:cubicBezTo>
                  <a:pt x="37" y="335"/>
                  <a:pt x="89" y="140"/>
                  <a:pt x="222" y="85"/>
                </a:cubicBezTo>
                <a:cubicBezTo>
                  <a:pt x="355" y="30"/>
                  <a:pt x="664" y="0"/>
                  <a:pt x="798" y="56"/>
                </a:cubicBezTo>
                <a:cubicBezTo>
                  <a:pt x="932" y="112"/>
                  <a:pt x="978" y="347"/>
                  <a:pt x="1025" y="423"/>
                </a:cubicBezTo>
              </a:path>
            </a:pathLst>
          </a:custGeom>
          <a:noFill/>
          <a:ln w="38100" cap="rnd" cmpd="sng">
            <a:solidFill>
              <a:schemeClr val="accent2"/>
            </a:solidFill>
            <a:prstDash val="sysDot"/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ja-JP" altLang="en-US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Characterization of Children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736013" cy="1655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K[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]</a:t>
            </a:r>
            <a:r>
              <a:rPr lang="ja-JP" altLang="en-US" sz="2400" b="1" dirty="0" smtClean="0">
                <a:solidFill>
                  <a:srgbClr val="008000"/>
                </a:solidFill>
              </a:rPr>
              <a:t>：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C(K’) </a:t>
            </a:r>
            <a:r>
              <a:rPr lang="en-US" altLang="ja-JP" sz="2400" dirty="0" smtClean="0"/>
              <a:t>where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K’</a:t>
            </a:r>
            <a:r>
              <a:rPr lang="en-US" altLang="ja-JP" sz="2400" dirty="0" smtClean="0"/>
              <a:t> is obtained by adding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to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,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and remove all vertices not adjacent to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K‘</a:t>
            </a:r>
            <a:r>
              <a:rPr lang="en-US" altLang="ja-JP" sz="2400" dirty="0" smtClean="0"/>
              <a:t> is a child of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K[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]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 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=</a:t>
            </a:r>
            <a:r>
              <a:rPr lang="en-US" altLang="ja-JP" sz="2400" b="1" baseline="-250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K’ </a:t>
            </a:r>
            <a:r>
              <a:rPr lang="en-US" altLang="ja-JP" sz="2400" dirty="0" smtClean="0"/>
              <a:t>holds for some</a:t>
            </a:r>
            <a:r>
              <a:rPr lang="ja-JP" altLang="en-US" sz="2400" dirty="0" smtClean="0"/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endParaRPr lang="en-US" altLang="ja-JP" sz="2400" dirty="0" smtClean="0"/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468313" y="3222700"/>
            <a:ext cx="71628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1384" name="Oval 5"/>
          <p:cNvSpPr>
            <a:spLocks noChangeArrowheads="1"/>
          </p:cNvSpPr>
          <p:nvPr/>
        </p:nvSpPr>
        <p:spPr bwMode="auto">
          <a:xfrm>
            <a:off x="849313" y="3298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1385" name="Oval 6"/>
          <p:cNvSpPr>
            <a:spLocks noChangeArrowheads="1"/>
          </p:cNvSpPr>
          <p:nvPr/>
        </p:nvSpPr>
        <p:spPr bwMode="auto">
          <a:xfrm>
            <a:off x="1839913" y="3298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1386" name="Oval 7"/>
          <p:cNvSpPr>
            <a:spLocks noChangeArrowheads="1"/>
          </p:cNvSpPr>
          <p:nvPr/>
        </p:nvSpPr>
        <p:spPr bwMode="auto">
          <a:xfrm>
            <a:off x="2601913" y="3298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1387" name="Oval 8"/>
          <p:cNvSpPr>
            <a:spLocks noChangeArrowheads="1"/>
          </p:cNvSpPr>
          <p:nvPr/>
        </p:nvSpPr>
        <p:spPr bwMode="auto">
          <a:xfrm>
            <a:off x="3668713" y="3298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1388" name="Oval 9"/>
          <p:cNvSpPr>
            <a:spLocks noChangeArrowheads="1"/>
          </p:cNvSpPr>
          <p:nvPr/>
        </p:nvSpPr>
        <p:spPr bwMode="auto">
          <a:xfrm>
            <a:off x="4125913" y="3298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5306" name="Oval 10"/>
          <p:cNvSpPr>
            <a:spLocks noChangeArrowheads="1"/>
          </p:cNvSpPr>
          <p:nvPr/>
        </p:nvSpPr>
        <p:spPr bwMode="auto">
          <a:xfrm>
            <a:off x="4735513" y="3298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5307" name="Oval 11"/>
          <p:cNvSpPr>
            <a:spLocks noChangeArrowheads="1"/>
          </p:cNvSpPr>
          <p:nvPr/>
        </p:nvSpPr>
        <p:spPr bwMode="auto">
          <a:xfrm>
            <a:off x="6107113" y="3298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5308" name="Oval 12"/>
          <p:cNvSpPr>
            <a:spLocks noChangeArrowheads="1"/>
          </p:cNvSpPr>
          <p:nvPr/>
        </p:nvSpPr>
        <p:spPr bwMode="auto">
          <a:xfrm>
            <a:off x="7250113" y="3298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5309" name="Oval 13"/>
          <p:cNvSpPr>
            <a:spLocks noChangeArrowheads="1"/>
          </p:cNvSpPr>
          <p:nvPr/>
        </p:nvSpPr>
        <p:spPr bwMode="auto">
          <a:xfrm>
            <a:off x="3119438" y="3294137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5310" name="Oval 14"/>
          <p:cNvSpPr>
            <a:spLocks noChangeArrowheads="1"/>
          </p:cNvSpPr>
          <p:nvPr/>
        </p:nvSpPr>
        <p:spPr bwMode="auto">
          <a:xfrm>
            <a:off x="6084888" y="32862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5311" name="Oval 15"/>
          <p:cNvSpPr>
            <a:spLocks noChangeArrowheads="1"/>
          </p:cNvSpPr>
          <p:nvPr/>
        </p:nvSpPr>
        <p:spPr bwMode="auto">
          <a:xfrm>
            <a:off x="6575425" y="3294137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5312" name="Oval 16"/>
          <p:cNvSpPr>
            <a:spLocks noChangeArrowheads="1"/>
          </p:cNvSpPr>
          <p:nvPr/>
        </p:nvSpPr>
        <p:spPr bwMode="auto">
          <a:xfrm>
            <a:off x="4691063" y="3243337"/>
            <a:ext cx="341312" cy="3556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5313" name="Text Box 17"/>
          <p:cNvSpPr txBox="1">
            <a:spLocks noChangeArrowheads="1"/>
          </p:cNvSpPr>
          <p:nvPr/>
        </p:nvSpPr>
        <p:spPr bwMode="auto">
          <a:xfrm>
            <a:off x="4695825" y="2636912"/>
            <a:ext cx="307975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3600" i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695314" name="Text Box 18"/>
          <p:cNvSpPr txBox="1">
            <a:spLocks noChangeArrowheads="1"/>
          </p:cNvSpPr>
          <p:nvPr/>
        </p:nvSpPr>
        <p:spPr bwMode="auto">
          <a:xfrm>
            <a:off x="611188" y="3960887"/>
            <a:ext cx="5400675" cy="463846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Checking </a:t>
            </a:r>
            <a:r>
              <a:rPr lang="en-US" altLang="ja-JP" dirty="0">
                <a:solidFill>
                  <a:schemeClr val="tx1"/>
                </a:solidFill>
              </a:rPr>
              <a:t>all </a:t>
            </a:r>
            <a:r>
              <a:rPr lang="en-US" altLang="ja-JP" dirty="0" smtClean="0">
                <a:solidFill>
                  <a:schemeClr val="accent2"/>
                </a:solidFill>
              </a:rPr>
              <a:t>K[</a:t>
            </a:r>
            <a:r>
              <a:rPr lang="en-US" altLang="ja-JP" dirty="0" err="1" smtClean="0">
                <a:solidFill>
                  <a:schemeClr val="accent2"/>
                </a:solidFill>
              </a:rPr>
              <a:t>i</a:t>
            </a:r>
            <a:r>
              <a:rPr lang="en-US" altLang="ja-JP" dirty="0">
                <a:solidFill>
                  <a:schemeClr val="accent2"/>
                </a:solidFill>
              </a:rPr>
              <a:t>]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is enough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(at most </a:t>
            </a:r>
            <a:r>
              <a:rPr lang="en-US" altLang="ja-JP" dirty="0" smtClean="0">
                <a:solidFill>
                  <a:schemeClr val="accent2"/>
                </a:solidFill>
              </a:rPr>
              <a:t>|V|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95315" name="Rectangle 19"/>
          <p:cNvSpPr>
            <a:spLocks noChangeArrowheads="1"/>
          </p:cNvSpPr>
          <p:nvPr/>
        </p:nvSpPr>
        <p:spPr bwMode="auto">
          <a:xfrm>
            <a:off x="323850" y="4797500"/>
            <a:ext cx="82089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 </a:t>
            </a:r>
            <a:r>
              <a:rPr lang="en-US" altLang="ja-JP" b="0" dirty="0">
                <a:solidFill>
                  <a:schemeClr val="tx1"/>
                </a:solidFill>
              </a:rPr>
              <a:t>if </a:t>
            </a:r>
            <a:r>
              <a:rPr lang="en-US" altLang="ja-JP" dirty="0" err="1" smtClean="0">
                <a:solidFill>
                  <a:schemeClr val="accent2"/>
                </a:solidFill>
              </a:rPr>
              <a:t>i</a:t>
            </a:r>
            <a:r>
              <a:rPr lang="en-US" altLang="ja-JP" dirty="0" smtClean="0">
                <a:solidFill>
                  <a:schemeClr val="accent2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is adjacent to no vertex of</a:t>
            </a:r>
            <a:r>
              <a:rPr lang="ja-JP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</a:rPr>
              <a:t>K</a:t>
            </a:r>
            <a:r>
              <a:rPr lang="en-US" altLang="ja-JP" b="0" dirty="0" smtClean="0">
                <a:solidFill>
                  <a:schemeClr val="tx1"/>
                </a:solidFill>
              </a:rPr>
              <a:t>,</a:t>
            </a:r>
            <a:r>
              <a:rPr lang="ja-JP" altLang="en-US" b="0" dirty="0" smtClean="0">
                <a:solidFill>
                  <a:schemeClr val="tx1"/>
                </a:solidFill>
              </a:rPr>
              <a:t> </a:t>
            </a:r>
            <a:r>
              <a:rPr lang="en-US" altLang="ja-JP" b="0" dirty="0" smtClean="0">
                <a:solidFill>
                  <a:schemeClr val="tx1"/>
                </a:solidFill>
              </a:rPr>
              <a:t>the </a:t>
            </a:r>
            <a:r>
              <a:rPr lang="en-US" altLang="ja-JP" b="0" dirty="0">
                <a:solidFill>
                  <a:schemeClr val="tx1"/>
                </a:solidFill>
              </a:rPr>
              <a:t>parent </a:t>
            </a:r>
            <a:r>
              <a:rPr lang="en-US" altLang="ja-JP" b="0" dirty="0" smtClean="0">
                <a:solidFill>
                  <a:schemeClr val="tx1"/>
                </a:solidFill>
              </a:rPr>
              <a:t>of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b="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accent2"/>
                </a:solidFill>
              </a:rPr>
              <a:t>K[</a:t>
            </a:r>
            <a:r>
              <a:rPr lang="en-US" altLang="ja-JP" dirty="0" err="1" smtClean="0">
                <a:solidFill>
                  <a:schemeClr val="accent2"/>
                </a:solidFill>
              </a:rPr>
              <a:t>i</a:t>
            </a:r>
            <a:r>
              <a:rPr lang="en-US" altLang="ja-JP" dirty="0">
                <a:solidFill>
                  <a:schemeClr val="accent2"/>
                </a:solidFill>
              </a:rPr>
              <a:t>] </a:t>
            </a:r>
            <a:r>
              <a:rPr lang="en-US" altLang="ja-JP" b="0" dirty="0" smtClean="0">
                <a:solidFill>
                  <a:schemeClr val="tx1"/>
                </a:solidFill>
              </a:rPr>
              <a:t>is </a:t>
            </a:r>
            <a:r>
              <a:rPr lang="en-US" altLang="ja-JP" dirty="0">
                <a:solidFill>
                  <a:schemeClr val="accent2"/>
                </a:solidFill>
              </a:rPr>
              <a:t>C({</a:t>
            </a:r>
            <a:r>
              <a:rPr lang="en-US" altLang="ja-JP" dirty="0" err="1" smtClean="0">
                <a:solidFill>
                  <a:schemeClr val="accent2"/>
                </a:solidFill>
              </a:rPr>
              <a:t>i</a:t>
            </a:r>
            <a:r>
              <a:rPr lang="en-US" altLang="ja-JP" dirty="0" smtClean="0">
                <a:solidFill>
                  <a:schemeClr val="accent2"/>
                </a:solidFill>
              </a:rPr>
              <a:t>}) </a:t>
            </a:r>
            <a:endParaRPr lang="en-US" altLang="ja-JP" b="0" dirty="0">
              <a:solidFill>
                <a:schemeClr val="tx1"/>
              </a:solidFill>
            </a:endParaRPr>
          </a:p>
        </p:txBody>
      </p:sp>
      <p:sp>
        <p:nvSpPr>
          <p:cNvPr id="695316" name="Text Box 20"/>
          <p:cNvSpPr txBox="1">
            <a:spLocks noChangeArrowheads="1"/>
          </p:cNvSpPr>
          <p:nvPr/>
        </p:nvSpPr>
        <p:spPr bwMode="auto">
          <a:xfrm>
            <a:off x="360040" y="6237312"/>
            <a:ext cx="8316416" cy="46384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Check only vertices adjacent to a vertex in </a:t>
            </a:r>
            <a:r>
              <a:rPr lang="en-US" altLang="ja-JP" dirty="0" smtClean="0">
                <a:solidFill>
                  <a:schemeClr val="accent2"/>
                </a:solidFill>
              </a:rPr>
              <a:t>K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(at most</a:t>
            </a:r>
            <a:r>
              <a:rPr lang="ja-JP" altLang="en-US" dirty="0" smtClean="0">
                <a:solidFill>
                  <a:schemeClr val="accent2"/>
                </a:solidFill>
              </a:rPr>
              <a:t>（</a:t>
            </a:r>
            <a:r>
              <a:rPr lang="en-US" altLang="ja-JP" dirty="0">
                <a:solidFill>
                  <a:schemeClr val="accent2"/>
                </a:solidFill>
              </a:rPr>
              <a:t>Δ+1</a:t>
            </a:r>
            <a:r>
              <a:rPr lang="ja-JP" altLang="en-US" dirty="0">
                <a:solidFill>
                  <a:schemeClr val="accent2"/>
                </a:solidFill>
              </a:rPr>
              <a:t>）</a:t>
            </a:r>
            <a:r>
              <a:rPr lang="en-US" altLang="ja-JP" baseline="30000" dirty="0" smtClean="0">
                <a:solidFill>
                  <a:schemeClr val="accent2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695320" name="AutoShape 24"/>
          <p:cNvSpPr>
            <a:spLocks noChangeArrowheads="1"/>
          </p:cNvSpPr>
          <p:nvPr/>
        </p:nvSpPr>
        <p:spPr bwMode="auto">
          <a:xfrm>
            <a:off x="6732588" y="3789040"/>
            <a:ext cx="2160587" cy="863600"/>
          </a:xfrm>
          <a:prstGeom prst="wedgeRectCallout">
            <a:avLst>
              <a:gd name="adj1" fmla="val -98273"/>
              <a:gd name="adj2" fmla="val -7722"/>
            </a:avLst>
          </a:prstGeom>
          <a:solidFill>
            <a:srgbClr val="FFCC99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Key to </a:t>
            </a:r>
            <a:r>
              <a:rPr lang="en-US" altLang="ja-JP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polytime</a:t>
            </a:r>
            <a:r>
              <a:rPr lang="en-US" altLang="ja-JP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  <a:endParaRPr lang="ja-JP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5321" name="AutoShape 25"/>
          <p:cNvSpPr>
            <a:spLocks noChangeArrowheads="1"/>
          </p:cNvSpPr>
          <p:nvPr/>
        </p:nvSpPr>
        <p:spPr bwMode="auto">
          <a:xfrm>
            <a:off x="6372101" y="4941168"/>
            <a:ext cx="2592387" cy="1151532"/>
          </a:xfrm>
          <a:prstGeom prst="wedgeRectCallout">
            <a:avLst>
              <a:gd name="adj1" fmla="val 1134"/>
              <a:gd name="adj2" fmla="val -82171"/>
            </a:avLst>
          </a:prstGeom>
          <a:solidFill>
            <a:schemeClr val="bg1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Generally, those to be deleted are not unique</a:t>
            </a:r>
            <a:endParaRPr lang="ja-JP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6" grpId="0" animBg="1"/>
      <p:bldP spid="695307" grpId="0" animBg="1"/>
      <p:bldP spid="695308" grpId="0" animBg="1"/>
      <p:bldP spid="695309" grpId="0" animBg="1"/>
      <p:bldP spid="695310" grpId="0" animBg="1"/>
      <p:bldP spid="695311" grpId="0" animBg="1"/>
      <p:bldP spid="695312" grpId="0" animBg="1"/>
      <p:bldP spid="695313" grpId="0"/>
      <p:bldP spid="695314" grpId="0" animBg="1"/>
      <p:bldP spid="695316" grpId="0" animBg="1"/>
      <p:bldP spid="695320" grpId="0" animBg="1"/>
      <p:bldP spid="695321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bg2">
              <a:alpha val="50000"/>
            </a:schemeClr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bg2">
              <a:alpha val="50000"/>
            </a:schemeClr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80690</TotalTime>
  <Words>8680</Words>
  <Application>Microsoft Office PowerPoint</Application>
  <PresentationFormat>画面に合わせる (4:3)</PresentationFormat>
  <Paragraphs>2008</Paragraphs>
  <Slides>167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167</vt:i4>
      </vt:variant>
    </vt:vector>
  </HeadingPairs>
  <TitlesOfParts>
    <vt:vector size="169" baseType="lpstr">
      <vt:lpstr>標準デザイン</vt:lpstr>
      <vt:lpstr>グラフ</vt:lpstr>
      <vt:lpstr>Simple Enumeration of Complicated Structure and Implementation Issues</vt:lpstr>
      <vt:lpstr>Self Introduction</vt:lpstr>
      <vt:lpstr>１．Essence of Enumeration １．１．　I want to Enumerate</vt:lpstr>
      <vt:lpstr>I Want to Implement</vt:lpstr>
      <vt:lpstr>Enumeration is Many-sided (Advantage)</vt:lpstr>
      <vt:lpstr>Data Science</vt:lpstr>
      <vt:lpstr>What We Enumerate?</vt:lpstr>
      <vt:lpstr>When We Can Use</vt:lpstr>
      <vt:lpstr>Advantage of Algorithm Theory</vt:lpstr>
      <vt:lpstr>Theoretical Aspect of Enumeration</vt:lpstr>
      <vt:lpstr>The Coming Application</vt:lpstr>
      <vt:lpstr>The Coming Research on Theory</vt:lpstr>
      <vt:lpstr>１．２．　Difficulty of Enumeration</vt:lpstr>
      <vt:lpstr>Can We Enumerate?</vt:lpstr>
      <vt:lpstr>Difficulty of Enumeration</vt:lpstr>
      <vt:lpstr>Difficulty on Duplication  </vt:lpstr>
      <vt:lpstr>For Real-world Problems</vt:lpstr>
      <vt:lpstr>Difficulty on Isomorphism</vt:lpstr>
      <vt:lpstr>When Isomorphism is Hard</vt:lpstr>
      <vt:lpstr>Difficulty on Search</vt:lpstr>
      <vt:lpstr>“Finding One” is Hard</vt:lpstr>
      <vt:lpstr>“Finding One” is Easy</vt:lpstr>
      <vt:lpstr>Move to Other Solutions</vt:lpstr>
      <vt:lpstr>Fast Computation</vt:lpstr>
      <vt:lpstr>簡単に解くならば</vt:lpstr>
      <vt:lpstr>(1): 　Enumerate Combinations</vt:lpstr>
      <vt:lpstr>(2): Enumerate Patterns</vt:lpstr>
      <vt:lpstr>２．Technology for High-speed ２．１.  Frequent Itemset　(LCM) </vt:lpstr>
      <vt:lpstr>Implementations for Frequent Itemset</vt:lpstr>
      <vt:lpstr>Transaction Database</vt:lpstr>
      <vt:lpstr>Frequent Itemset</vt:lpstr>
      <vt:lpstr>Backtracking Algorithm</vt:lpstr>
      <vt:lpstr>Shorten “Time for One Solution”</vt:lpstr>
      <vt:lpstr>(a) Breadth-first Search</vt:lpstr>
      <vt:lpstr>(b) Using Bit Operations</vt:lpstr>
      <vt:lpstr>(c) Fasten Backtrack</vt:lpstr>
      <vt:lpstr>Intersection Efficiently</vt:lpstr>
      <vt:lpstr>Using Delivery </vt:lpstr>
      <vt:lpstr>Time for Delivery</vt:lpstr>
      <vt:lpstr>Occurrence Delivery</vt:lpstr>
      <vt:lpstr>Intuitive Image of Iteration Cost</vt:lpstr>
      <vt:lpstr>Bottom-wideness</vt:lpstr>
      <vt:lpstr>Even for Large Support</vt:lpstr>
      <vt:lpstr>Synergy with Cache</vt:lpstr>
      <vt:lpstr>Compression by Trie/Prefix Tree</vt:lpstr>
      <vt:lpstr>２．２　Result of Competition</vt:lpstr>
      <vt:lpstr>Competition:  FIMI04</vt:lpstr>
      <vt:lpstr>Environment：  FIMI04</vt:lpstr>
      <vt:lpstr>Award and Prize</vt:lpstr>
      <vt:lpstr>Real-world data (sparse) average size 5-10</vt:lpstr>
      <vt:lpstr>Real-world data(sparse)  memory usage</vt:lpstr>
      <vt:lpstr>Dense (50%) structured data</vt:lpstr>
      <vt:lpstr>Memory usage: dense structured data</vt:lpstr>
      <vt:lpstr>Dense real-world/ Large scale/ data</vt:lpstr>
      <vt:lpstr>Other Frequent Patterns</vt:lpstr>
      <vt:lpstr>２．３　Speed-up Spanning Tree Enum.</vt:lpstr>
      <vt:lpstr>Connected Component Enumeration</vt:lpstr>
      <vt:lpstr>Efficient Computation</vt:lpstr>
      <vt:lpstr>Efficient Computation</vt:lpstr>
      <vt:lpstr>Spanning Tree Enumeration</vt:lpstr>
      <vt:lpstr>In Deep of Recursion</vt:lpstr>
      <vt:lpstr>Copying Recursive Call</vt:lpstr>
      <vt:lpstr>３． Search ３．１　Divide-and-Conquer</vt:lpstr>
      <vt:lpstr>Enumeration of Feasible Solutions</vt:lpstr>
      <vt:lpstr>Divide and Conquer</vt:lpstr>
      <vt:lpstr>Pruning (bounding)</vt:lpstr>
      <vt:lpstr>Monotone Set Family</vt:lpstr>
      <vt:lpstr>Shift A Solution to the End</vt:lpstr>
      <vt:lpstr>Pseudo Code</vt:lpstr>
      <vt:lpstr>３．２　Closed Itemset Enumeration</vt:lpstr>
      <vt:lpstr>Disadvantage of Frequent Itemset</vt:lpstr>
      <vt:lpstr>Ex) maximal frequent / closed itemsets</vt:lpstr>
      <vt:lpstr>Advantage and Disadvantage</vt:lpstr>
      <vt:lpstr>Bipartite Graph Representation</vt:lpstr>
      <vt:lpstr>From Adjacency Matrix</vt:lpstr>
      <vt:lpstr>Methods for Closed Itemset Enumeration</vt:lpstr>
      <vt:lpstr>Neighbor Relation of Closed Itemsets</vt:lpstr>
      <vt:lpstr>Reverse Search</vt:lpstr>
      <vt:lpstr>Ex) Parent-child Relation</vt:lpstr>
      <vt:lpstr>Computing the Children</vt:lpstr>
      <vt:lpstr>Database Reduction</vt:lpstr>
      <vt:lpstr>Cost for Comparison</vt:lpstr>
      <vt:lpstr>Using Bit Matrix</vt:lpstr>
      <vt:lpstr>O(1) Time Computation of Bit Matrix</vt:lpstr>
      <vt:lpstr>real-world data (sparse) average size 5-10</vt:lpstr>
      <vt:lpstr>real-world data (sparse) memory usage</vt:lpstr>
      <vt:lpstr>dense (50%) structured data</vt:lpstr>
      <vt:lpstr>dense structured data, memory usage</vt:lpstr>
      <vt:lpstr>dense real data large scale data</vt:lpstr>
      <vt:lpstr>３．３． Maximal Clique Enumeration </vt:lpstr>
      <vt:lpstr>Clique Enumeration Problem</vt:lpstr>
      <vt:lpstr>Monotonicity of the Cliques</vt:lpstr>
      <vt:lpstr>Squeeze the Candidates</vt:lpstr>
      <vt:lpstr>Bottom-wideness</vt:lpstr>
      <vt:lpstr>Huge Number of Cliques</vt:lpstr>
      <vt:lpstr>Difficulty of Search</vt:lpstr>
      <vt:lpstr>Adjacency between Maximal Cliques</vt:lpstr>
      <vt:lpstr>Reverse Search</vt:lpstr>
      <vt:lpstr>Characterization of Children</vt:lpstr>
      <vt:lpstr>Ex) Parent-Child of Maximal Cliques</vt:lpstr>
      <vt:lpstr>Ex) Parent-Child of Maximal Cliques</vt:lpstr>
      <vt:lpstr>Computing  C(K) from K</vt:lpstr>
      <vt:lpstr>Computing Parent</vt:lpstr>
      <vt:lpstr>Time for Finding Children</vt:lpstr>
      <vt:lpstr>Computation Time</vt:lpstr>
      <vt:lpstr>４．Enumerating non-many solutions</vt:lpstr>
      <vt:lpstr>解の数が少なくても</vt:lpstr>
      <vt:lpstr>４．１． Enumeration in Computational Geometry</vt:lpstr>
      <vt:lpstr>計算幾何学</vt:lpstr>
      <vt:lpstr>凸包</vt:lpstr>
      <vt:lpstr>余談：一般次元だと</vt:lpstr>
      <vt:lpstr>行進法</vt:lpstr>
      <vt:lpstr>次の辺を見つけるには</vt:lpstr>
      <vt:lpstr>線分交差判定問題</vt:lpstr>
      <vt:lpstr>スイープ法</vt:lpstr>
      <vt:lpstr>スイープ法</vt:lpstr>
      <vt:lpstr>他にも</vt:lpstr>
      <vt:lpstr>４．２ Find Similar Pairs of Records</vt:lpstr>
      <vt:lpstr>類似項目の発見</vt:lpstr>
      <vt:lpstr>類似項目発見の計算時間</vt:lpstr>
      <vt:lpstr>応用１：リンクが似ているwebページ</vt:lpstr>
      <vt:lpstr>応用３：長い文章の比較</vt:lpstr>
      <vt:lpstr>応用５： 特異的な部分を見つける</vt:lpstr>
      <vt:lpstr>Similar Short String Pair Enumeration</vt:lpstr>
      <vt:lpstr>Visualization by Dot Plot</vt:lpstr>
      <vt:lpstr>Summary: Difficulty and Approach</vt:lpstr>
      <vt:lpstr>Difficulty by Complexity</vt:lpstr>
      <vt:lpstr>Existing Approach</vt:lpstr>
      <vt:lpstr>Observation: Block Match</vt:lpstr>
      <vt:lpstr>Multi-classification Algorithm</vt:lpstr>
      <vt:lpstr>An Example</vt:lpstr>
      <vt:lpstr>Avoiding Duplications</vt:lpstr>
      <vt:lpstr>Computation Time</vt:lpstr>
      <vt:lpstr>An Image for Getting Intuition</vt:lpstr>
      <vt:lpstr>Why Fast?</vt:lpstr>
      <vt:lpstr>Exp: fix length to 20, and change distance d</vt:lpstr>
      <vt:lpstr>Exp.: fix length to 30, and change distance d</vt:lpstr>
      <vt:lpstr>Visualization by Dot Plot</vt:lpstr>
      <vt:lpstr>Dot Plot of Genome Comparison</vt:lpstr>
      <vt:lpstr>Dot Plot for Long Genome Sequence</vt:lpstr>
      <vt:lpstr>Same Intensity</vt:lpstr>
      <vt:lpstr>Box Filtering</vt:lpstr>
      <vt:lpstr>Accuracy</vt:lpstr>
      <vt:lpstr>Efficient Computation</vt:lpstr>
      <vt:lpstr>Dot Plot for Long Genome Sequence</vt:lpstr>
      <vt:lpstr>Dot Plot for Long Genome Sequence</vt:lpstr>
      <vt:lpstr>Visualization of Genome Comparison (3)</vt:lpstr>
      <vt:lpstr>Superimpose Many Images by Coloring</vt:lpstr>
      <vt:lpstr>４．３ Inclusion Relation</vt:lpstr>
      <vt:lpstr>問題の定義</vt:lpstr>
      <vt:lpstr>単純に全対比較すると</vt:lpstr>
      <vt:lpstr>振り分けによる高速化</vt:lpstr>
      <vt:lpstr>振り分けの計算時間</vt:lpstr>
      <vt:lpstr>1再帰呼び出しの計算時間のイメージ</vt:lpstr>
      <vt:lpstr>計算実験</vt:lpstr>
      <vt:lpstr>簡単に追加できる条件</vt:lpstr>
      <vt:lpstr>Conclusion</vt:lpstr>
      <vt:lpstr>References</vt:lpstr>
      <vt:lpstr>References of Clique Enumeration</vt:lpstr>
      <vt:lpstr>５． Exercise</vt:lpstr>
      <vt:lpstr>Lv. 1 ：Brute Force</vt:lpstr>
      <vt:lpstr>Lv. 1: Brute Force 2</vt:lpstr>
      <vt:lpstr>Lv.1: Speed up</vt:lpstr>
      <vt:lpstr>Lv.2: Speed up</vt:lpstr>
      <vt:lpstr>Lv. 2: Search</vt:lpstr>
      <vt:lpstr>Lv. 2: Etc. </vt:lpstr>
      <vt:lpstr>Lv. 3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uno</cp:lastModifiedBy>
  <cp:revision>5444</cp:revision>
  <dcterms:created xsi:type="dcterms:W3CDTF">1601-01-01T00:00:00Z</dcterms:created>
  <dcterms:modified xsi:type="dcterms:W3CDTF">2011-09-25T06:43:49Z</dcterms:modified>
</cp:coreProperties>
</file>