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 id="2147483684" r:id="rId2"/>
    <p:sldMasterId id="2147483686" r:id="rId3"/>
    <p:sldMasterId id="2147483696" r:id="rId4"/>
  </p:sldMasterIdLst>
  <p:notesMasterIdLst>
    <p:notesMasterId r:id="rId35"/>
  </p:notesMasterIdLst>
  <p:handoutMasterIdLst>
    <p:handoutMasterId r:id="rId36"/>
  </p:handoutMasterIdLst>
  <p:sldIdLst>
    <p:sldId id="1100" r:id="rId5"/>
    <p:sldId id="1202" r:id="rId6"/>
    <p:sldId id="1228" r:id="rId7"/>
    <p:sldId id="1209" r:id="rId8"/>
    <p:sldId id="1172" r:id="rId9"/>
    <p:sldId id="1182" r:id="rId10"/>
    <p:sldId id="1203" r:id="rId11"/>
    <p:sldId id="1204" r:id="rId12"/>
    <p:sldId id="1210" r:id="rId13"/>
    <p:sldId id="1211" r:id="rId14"/>
    <p:sldId id="1212" r:id="rId15"/>
    <p:sldId id="1213" r:id="rId16"/>
    <p:sldId id="1214" r:id="rId17"/>
    <p:sldId id="1215" r:id="rId18"/>
    <p:sldId id="1216" r:id="rId19"/>
    <p:sldId id="1217" r:id="rId20"/>
    <p:sldId id="1218" r:id="rId21"/>
    <p:sldId id="1219" r:id="rId22"/>
    <p:sldId id="1220" r:id="rId23"/>
    <p:sldId id="1221" r:id="rId24"/>
    <p:sldId id="1222" r:id="rId25"/>
    <p:sldId id="1223" r:id="rId26"/>
    <p:sldId id="1224" r:id="rId27"/>
    <p:sldId id="1225" r:id="rId28"/>
    <p:sldId id="1226" r:id="rId29"/>
    <p:sldId id="1227" r:id="rId30"/>
    <p:sldId id="1205" r:id="rId31"/>
    <p:sldId id="1206" r:id="rId32"/>
    <p:sldId id="1207" r:id="rId33"/>
    <p:sldId id="1208" r:id="rId34"/>
  </p:sldIdLst>
  <p:sldSz cx="9144000" cy="6858000" type="screen4x3"/>
  <p:notesSz cx="9939338" cy="6805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既定のセクション" id="{362AD4FF-E1C3-4EA7-9E87-34BE4A05CE6C}">
          <p14:sldIdLst>
            <p14:sldId id="1100"/>
            <p14:sldId id="1202"/>
            <p14:sldId id="1228"/>
          </p14:sldIdLst>
        </p14:section>
        <p14:section name="タイトルなしのセクション" id="{5F3026B1-85EA-49F9-BF52-C52CEF426FFD}">
          <p14:sldIdLst/>
        </p14:section>
        <p14:section name="タイトルなしのセクション" id="{2C7EFC04-3C82-4777-8D24-DE5F7DBF373F}">
          <p14:sldIdLst/>
        </p14:section>
        <p14:section name="タイトルなしのセクション" id="{A12AD715-3DA1-485F-BF0F-E265724555A8}">
          <p14:sldIdLst>
            <p14:sldId id="1209"/>
            <p14:sldId id="1172"/>
            <p14:sldId id="1182"/>
            <p14:sldId id="1203"/>
            <p14:sldId id="1204"/>
            <p14:sldId id="1210"/>
            <p14:sldId id="1211"/>
            <p14:sldId id="1212"/>
            <p14:sldId id="1213"/>
            <p14:sldId id="1214"/>
            <p14:sldId id="1215"/>
            <p14:sldId id="1216"/>
            <p14:sldId id="1217"/>
            <p14:sldId id="1218"/>
            <p14:sldId id="1219"/>
            <p14:sldId id="1220"/>
            <p14:sldId id="1221"/>
            <p14:sldId id="1222"/>
            <p14:sldId id="1223"/>
            <p14:sldId id="1224"/>
            <p14:sldId id="1225"/>
            <p14:sldId id="1226"/>
            <p14:sldId id="1227"/>
            <p14:sldId id="1205"/>
            <p14:sldId id="1206"/>
            <p14:sldId id="1207"/>
            <p14:sldId id="120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no"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006DD0"/>
    <a:srgbClr val="DEA400"/>
    <a:srgbClr val="CC0000"/>
    <a:srgbClr val="FF9999"/>
    <a:srgbClr val="B2B2B2"/>
    <a:srgbClr val="996633"/>
    <a:srgbClr val="FF0000"/>
    <a:srgbClr val="3333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6641" autoAdjust="0"/>
    <p:restoredTop sz="94604" autoAdjust="0"/>
  </p:normalViewPr>
  <p:slideViewPr>
    <p:cSldViewPr>
      <p:cViewPr varScale="1">
        <p:scale>
          <a:sx n="61" d="100"/>
          <a:sy n="61" d="100"/>
        </p:scale>
        <p:origin x="449"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10515"/>
    </p:cViewPr>
  </p:sorterViewPr>
  <p:notesViewPr>
    <p:cSldViewPr>
      <p:cViewPr varScale="1">
        <p:scale>
          <a:sx n="58" d="100"/>
          <a:sy n="58" d="100"/>
        </p:scale>
        <p:origin x="-317" y="-62"/>
      </p:cViewPr>
      <p:guideLst>
        <p:guide orient="horz" pos="2144"/>
        <p:guide pos="313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1" y="1"/>
            <a:ext cx="4306281" cy="340334"/>
          </a:xfrm>
          <a:prstGeom prst="rect">
            <a:avLst/>
          </a:prstGeom>
          <a:noFill/>
          <a:ln w="9525">
            <a:noFill/>
            <a:miter lim="800000"/>
            <a:headEnd/>
            <a:tailEnd/>
          </a:ln>
          <a:effectLst/>
        </p:spPr>
        <p:txBody>
          <a:bodyPr vert="horz" wrap="square" lIns="95680" tIns="47840" rIns="95680" bIns="47840" numCol="1" anchor="t" anchorCtr="0" compatLnSpc="1">
            <a:prstTxWarp prst="textNoShape">
              <a:avLst/>
            </a:prstTxWarp>
          </a:bodyPr>
          <a:lstStyle>
            <a:lvl1pPr defTabSz="957364">
              <a:defRPr sz="1300"/>
            </a:lvl1pPr>
          </a:lstStyle>
          <a:p>
            <a:endParaRPr lang="en-US" altLang="ja-JP"/>
          </a:p>
        </p:txBody>
      </p:sp>
      <p:sp>
        <p:nvSpPr>
          <p:cNvPr id="76803" name="Rectangle 3"/>
          <p:cNvSpPr>
            <a:spLocks noGrp="1" noChangeArrowheads="1"/>
          </p:cNvSpPr>
          <p:nvPr>
            <p:ph type="dt" sz="quarter" idx="1"/>
          </p:nvPr>
        </p:nvSpPr>
        <p:spPr bwMode="auto">
          <a:xfrm>
            <a:off x="5630763" y="1"/>
            <a:ext cx="4306281" cy="340334"/>
          </a:xfrm>
          <a:prstGeom prst="rect">
            <a:avLst/>
          </a:prstGeom>
          <a:noFill/>
          <a:ln w="9525">
            <a:noFill/>
            <a:miter lim="800000"/>
            <a:headEnd/>
            <a:tailEnd/>
          </a:ln>
          <a:effectLst/>
        </p:spPr>
        <p:txBody>
          <a:bodyPr vert="horz" wrap="square" lIns="95680" tIns="47840" rIns="95680" bIns="47840" numCol="1" anchor="t" anchorCtr="0" compatLnSpc="1">
            <a:prstTxWarp prst="textNoShape">
              <a:avLst/>
            </a:prstTxWarp>
          </a:bodyPr>
          <a:lstStyle>
            <a:lvl1pPr algn="r" defTabSz="957364">
              <a:defRPr sz="1300"/>
            </a:lvl1pPr>
          </a:lstStyle>
          <a:p>
            <a:endParaRPr lang="en-US" altLang="ja-JP"/>
          </a:p>
        </p:txBody>
      </p:sp>
      <p:sp>
        <p:nvSpPr>
          <p:cNvPr id="76804" name="Rectangle 4"/>
          <p:cNvSpPr>
            <a:spLocks noGrp="1" noChangeArrowheads="1"/>
          </p:cNvSpPr>
          <p:nvPr>
            <p:ph type="ftr" sz="quarter" idx="2"/>
          </p:nvPr>
        </p:nvSpPr>
        <p:spPr bwMode="auto">
          <a:xfrm>
            <a:off x="1" y="6464206"/>
            <a:ext cx="4306281" cy="340334"/>
          </a:xfrm>
          <a:prstGeom prst="rect">
            <a:avLst/>
          </a:prstGeom>
          <a:noFill/>
          <a:ln w="9525">
            <a:noFill/>
            <a:miter lim="800000"/>
            <a:headEnd/>
            <a:tailEnd/>
          </a:ln>
          <a:effectLst/>
        </p:spPr>
        <p:txBody>
          <a:bodyPr vert="horz" wrap="square" lIns="95680" tIns="47840" rIns="95680" bIns="47840" numCol="1" anchor="b" anchorCtr="0" compatLnSpc="1">
            <a:prstTxWarp prst="textNoShape">
              <a:avLst/>
            </a:prstTxWarp>
          </a:bodyPr>
          <a:lstStyle>
            <a:lvl1pPr defTabSz="957364">
              <a:defRPr sz="1300"/>
            </a:lvl1pPr>
          </a:lstStyle>
          <a:p>
            <a:endParaRPr lang="en-US" altLang="ja-JP"/>
          </a:p>
        </p:txBody>
      </p:sp>
      <p:sp>
        <p:nvSpPr>
          <p:cNvPr id="76805" name="Rectangle 5"/>
          <p:cNvSpPr>
            <a:spLocks noGrp="1" noChangeArrowheads="1"/>
          </p:cNvSpPr>
          <p:nvPr>
            <p:ph type="sldNum" sz="quarter" idx="3"/>
          </p:nvPr>
        </p:nvSpPr>
        <p:spPr bwMode="auto">
          <a:xfrm>
            <a:off x="5630763" y="6464206"/>
            <a:ext cx="4306281" cy="340334"/>
          </a:xfrm>
          <a:prstGeom prst="rect">
            <a:avLst/>
          </a:prstGeom>
          <a:noFill/>
          <a:ln w="9525">
            <a:noFill/>
            <a:miter lim="800000"/>
            <a:headEnd/>
            <a:tailEnd/>
          </a:ln>
          <a:effectLst/>
        </p:spPr>
        <p:txBody>
          <a:bodyPr vert="horz" wrap="square" lIns="95680" tIns="47840" rIns="95680" bIns="47840" numCol="1" anchor="b" anchorCtr="0" compatLnSpc="1">
            <a:prstTxWarp prst="textNoShape">
              <a:avLst/>
            </a:prstTxWarp>
          </a:bodyPr>
          <a:lstStyle>
            <a:lvl1pPr algn="r" defTabSz="957364">
              <a:defRPr sz="1300"/>
            </a:lvl1pPr>
          </a:lstStyle>
          <a:p>
            <a:fld id="{F5455A43-2C52-4342-82A9-5089303915DE}" type="slidenum">
              <a:rPr lang="en-US" altLang="ja-JP"/>
              <a:pPr/>
              <a:t>‹#›</a:t>
            </a:fld>
            <a:endParaRPr lang="en-US" altLang="ja-JP"/>
          </a:p>
        </p:txBody>
      </p:sp>
    </p:spTree>
    <p:extLst>
      <p:ext uri="{BB962C8B-B14F-4D97-AF65-F5344CB8AC3E}">
        <p14:creationId xmlns:p14="http://schemas.microsoft.com/office/powerpoint/2010/main" val="3854600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4306281" cy="340334"/>
          </a:xfrm>
          <a:prstGeom prst="rect">
            <a:avLst/>
          </a:prstGeom>
          <a:noFill/>
          <a:ln w="9525">
            <a:noFill/>
            <a:miter lim="800000"/>
            <a:headEnd/>
            <a:tailEnd/>
          </a:ln>
          <a:effectLst/>
        </p:spPr>
        <p:txBody>
          <a:bodyPr vert="horz" wrap="square" lIns="95680" tIns="47840" rIns="95680" bIns="47840" numCol="1" anchor="t" anchorCtr="0" compatLnSpc="1">
            <a:prstTxWarp prst="textNoShape">
              <a:avLst/>
            </a:prstTxWarp>
          </a:bodyPr>
          <a:lstStyle>
            <a:lvl1pPr defTabSz="957364">
              <a:defRPr sz="1300"/>
            </a:lvl1pPr>
          </a:lstStyle>
          <a:p>
            <a:endParaRPr lang="en-US" altLang="ja-JP"/>
          </a:p>
        </p:txBody>
      </p:sp>
      <p:sp>
        <p:nvSpPr>
          <p:cNvPr id="18435" name="Rectangle 3"/>
          <p:cNvSpPr>
            <a:spLocks noGrp="1" noChangeArrowheads="1"/>
          </p:cNvSpPr>
          <p:nvPr>
            <p:ph type="dt" idx="1"/>
          </p:nvPr>
        </p:nvSpPr>
        <p:spPr bwMode="auto">
          <a:xfrm>
            <a:off x="5630763" y="1"/>
            <a:ext cx="4306281" cy="340334"/>
          </a:xfrm>
          <a:prstGeom prst="rect">
            <a:avLst/>
          </a:prstGeom>
          <a:noFill/>
          <a:ln w="9525">
            <a:noFill/>
            <a:miter lim="800000"/>
            <a:headEnd/>
            <a:tailEnd/>
          </a:ln>
          <a:effectLst/>
        </p:spPr>
        <p:txBody>
          <a:bodyPr vert="horz" wrap="square" lIns="95680" tIns="47840" rIns="95680" bIns="47840" numCol="1" anchor="t" anchorCtr="0" compatLnSpc="1">
            <a:prstTxWarp prst="textNoShape">
              <a:avLst/>
            </a:prstTxWarp>
          </a:bodyPr>
          <a:lstStyle>
            <a:lvl1pPr algn="r" defTabSz="957364">
              <a:defRPr sz="1300"/>
            </a:lvl1pPr>
          </a:lstStyle>
          <a:p>
            <a:endParaRPr lang="en-US" altLang="ja-JP"/>
          </a:p>
        </p:txBody>
      </p:sp>
      <p:sp>
        <p:nvSpPr>
          <p:cNvPr id="18436" name="Rectangle 4"/>
          <p:cNvSpPr>
            <a:spLocks noGrp="1" noRot="1" noChangeAspect="1" noChangeArrowheads="1" noTextEdit="1"/>
          </p:cNvSpPr>
          <p:nvPr>
            <p:ph type="sldImg" idx="2"/>
          </p:nvPr>
        </p:nvSpPr>
        <p:spPr bwMode="auto">
          <a:xfrm>
            <a:off x="3267075" y="509588"/>
            <a:ext cx="3405188" cy="2554287"/>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93935" y="3233714"/>
            <a:ext cx="7951470" cy="3060861"/>
          </a:xfrm>
          <a:prstGeom prst="rect">
            <a:avLst/>
          </a:prstGeom>
          <a:noFill/>
          <a:ln w="9525">
            <a:noFill/>
            <a:miter lim="800000"/>
            <a:headEnd/>
            <a:tailEnd/>
          </a:ln>
          <a:effectLst/>
        </p:spPr>
        <p:txBody>
          <a:bodyPr vert="horz" wrap="square" lIns="95680" tIns="47840" rIns="95680" bIns="4784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8438" name="Rectangle 6"/>
          <p:cNvSpPr>
            <a:spLocks noGrp="1" noChangeArrowheads="1"/>
          </p:cNvSpPr>
          <p:nvPr>
            <p:ph type="ftr" sz="quarter" idx="4"/>
          </p:nvPr>
        </p:nvSpPr>
        <p:spPr bwMode="auto">
          <a:xfrm>
            <a:off x="1" y="6464206"/>
            <a:ext cx="4306281" cy="340334"/>
          </a:xfrm>
          <a:prstGeom prst="rect">
            <a:avLst/>
          </a:prstGeom>
          <a:noFill/>
          <a:ln w="9525">
            <a:noFill/>
            <a:miter lim="800000"/>
            <a:headEnd/>
            <a:tailEnd/>
          </a:ln>
          <a:effectLst/>
        </p:spPr>
        <p:txBody>
          <a:bodyPr vert="horz" wrap="square" lIns="95680" tIns="47840" rIns="95680" bIns="47840" numCol="1" anchor="b" anchorCtr="0" compatLnSpc="1">
            <a:prstTxWarp prst="textNoShape">
              <a:avLst/>
            </a:prstTxWarp>
          </a:bodyPr>
          <a:lstStyle>
            <a:lvl1pPr defTabSz="957364">
              <a:defRPr sz="1300"/>
            </a:lvl1pPr>
          </a:lstStyle>
          <a:p>
            <a:endParaRPr lang="en-US" altLang="ja-JP"/>
          </a:p>
        </p:txBody>
      </p:sp>
      <p:sp>
        <p:nvSpPr>
          <p:cNvPr id="18439" name="Rectangle 7"/>
          <p:cNvSpPr>
            <a:spLocks noGrp="1" noChangeArrowheads="1"/>
          </p:cNvSpPr>
          <p:nvPr>
            <p:ph type="sldNum" sz="quarter" idx="5"/>
          </p:nvPr>
        </p:nvSpPr>
        <p:spPr bwMode="auto">
          <a:xfrm>
            <a:off x="5630763" y="6464206"/>
            <a:ext cx="4306281" cy="340334"/>
          </a:xfrm>
          <a:prstGeom prst="rect">
            <a:avLst/>
          </a:prstGeom>
          <a:noFill/>
          <a:ln w="9525">
            <a:noFill/>
            <a:miter lim="800000"/>
            <a:headEnd/>
            <a:tailEnd/>
          </a:ln>
          <a:effectLst/>
        </p:spPr>
        <p:txBody>
          <a:bodyPr vert="horz" wrap="square" lIns="95680" tIns="47840" rIns="95680" bIns="47840" numCol="1" anchor="b" anchorCtr="0" compatLnSpc="1">
            <a:prstTxWarp prst="textNoShape">
              <a:avLst/>
            </a:prstTxWarp>
          </a:bodyPr>
          <a:lstStyle>
            <a:lvl1pPr algn="r" defTabSz="957364">
              <a:defRPr sz="1300"/>
            </a:lvl1pPr>
          </a:lstStyle>
          <a:p>
            <a:fld id="{C4D182E1-4C88-4602-8C1C-56664FDEA7B6}" type="slidenum">
              <a:rPr lang="en-US" altLang="ja-JP"/>
              <a:pPr/>
              <a:t>‹#›</a:t>
            </a:fld>
            <a:endParaRPr lang="en-US" altLang="ja-JP"/>
          </a:p>
        </p:txBody>
      </p:sp>
    </p:spTree>
    <p:extLst>
      <p:ext uri="{BB962C8B-B14F-4D97-AF65-F5344CB8AC3E}">
        <p14:creationId xmlns:p14="http://schemas.microsoft.com/office/powerpoint/2010/main" val="2572506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D182E1-4C88-4602-8C1C-56664FDEA7B6}" type="slidenum">
              <a:rPr lang="en-US" altLang="ja-JP" smtClean="0"/>
              <a:pPr/>
              <a:t>1</a:t>
            </a:fld>
            <a:endParaRPr lang="en-US" altLang="ja-JP"/>
          </a:p>
        </p:txBody>
      </p:sp>
    </p:spTree>
    <p:extLst>
      <p:ext uri="{BB962C8B-B14F-4D97-AF65-F5344CB8AC3E}">
        <p14:creationId xmlns:p14="http://schemas.microsoft.com/office/powerpoint/2010/main" val="298755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D182E1-4C88-4602-8C1C-56664FDEA7B6}" type="slidenum">
              <a:rPr lang="en-US" altLang="ja-JP" smtClean="0">
                <a:solidFill>
                  <a:srgbClr val="000000"/>
                </a:solidFill>
              </a:rPr>
              <a:pPr/>
              <a:t>2</a:t>
            </a:fld>
            <a:endParaRPr lang="en-US" altLang="ja-JP">
              <a:solidFill>
                <a:srgbClr val="000000"/>
              </a:solidFill>
            </a:endParaRPr>
          </a:p>
        </p:txBody>
      </p:sp>
    </p:spTree>
    <p:extLst>
      <p:ext uri="{BB962C8B-B14F-4D97-AF65-F5344CB8AC3E}">
        <p14:creationId xmlns:p14="http://schemas.microsoft.com/office/powerpoint/2010/main" val="49656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D182E1-4C88-4602-8C1C-56664FDEA7B6}" type="slidenum">
              <a:rPr lang="en-US" altLang="ja-JP" smtClean="0">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390127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57364" rtl="0" eaLnBrk="1" fontAlgn="base" latinLnBrk="0" hangingPunct="1">
              <a:lnSpc>
                <a:spcPct val="100000"/>
              </a:lnSpc>
              <a:spcBef>
                <a:spcPct val="0"/>
              </a:spcBef>
              <a:spcAft>
                <a:spcPct val="0"/>
              </a:spcAft>
              <a:buClrTx/>
              <a:buSzTx/>
              <a:buFontTx/>
              <a:buNone/>
              <a:tabLst/>
              <a:defRPr/>
            </a:pPr>
            <a:fld id="{C4D182E1-4C88-4602-8C1C-56664FDEA7B6}" type="slidenum">
              <a:rPr kumimoji="1" lang="en-US" altLang="ja-JP" sz="13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57364" rtl="0" eaLnBrk="1" fontAlgn="base" latinLnBrk="0" hangingPunct="1">
                <a:lnSpc>
                  <a:spcPct val="100000"/>
                </a:lnSpc>
                <a:spcBef>
                  <a:spcPct val="0"/>
                </a:spcBef>
                <a:spcAft>
                  <a:spcPct val="0"/>
                </a:spcAft>
                <a:buClrTx/>
                <a:buSzTx/>
                <a:buFontTx/>
                <a:buNone/>
                <a:tabLst/>
                <a:defRPr/>
              </a:pPr>
              <a:t>9</a:t>
            </a:fld>
            <a:endParaRPr kumimoji="1" lang="en-US" altLang="ja-JP" sz="13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5238002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 Id="rId5" Type="http://schemas.openxmlformats.org/officeDocument/2006/relationships/image" Target="../media/image10.pn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フッター プレースホルダ 4"/>
          <p:cNvSpPr>
            <a:spLocks noGrp="1"/>
          </p:cNvSpPr>
          <p:nvPr>
            <p:ph type="ftr" sz="quarter" idx="11"/>
          </p:nvPr>
        </p:nvSpPr>
        <p:spPr>
          <a:xfrm>
            <a:off x="3124200" y="6572272"/>
            <a:ext cx="2895600" cy="476250"/>
          </a:xfrm>
        </p:spPr>
        <p:txBody>
          <a:bodyPr/>
          <a:lstStyle>
            <a:lvl1pPr>
              <a:defRPr/>
            </a:lvl1pPr>
          </a:lstStyle>
          <a:p>
            <a:r>
              <a:rPr lang="en-US" altLang="ja-JP"/>
              <a:t>Yoshinobu Kano</a:t>
            </a:r>
            <a:r>
              <a:rPr lang="ja-JP" altLang="en-US"/>
              <a:t>　　　</a:t>
            </a:r>
            <a:endParaRPr lang="en-US" altLang="ja-JP"/>
          </a:p>
        </p:txBody>
      </p:sp>
      <p:sp>
        <p:nvSpPr>
          <p:cNvPr id="6" name="スライド番号プレースホルダ 5"/>
          <p:cNvSpPr>
            <a:spLocks noGrp="1"/>
          </p:cNvSpPr>
          <p:nvPr>
            <p:ph type="sldNum" sz="quarter" idx="12"/>
          </p:nvPr>
        </p:nvSpPr>
        <p:spPr>
          <a:xfrm>
            <a:off x="7118920" y="6409134"/>
            <a:ext cx="2133600" cy="476250"/>
          </a:xfrm>
        </p:spPr>
        <p:txBody>
          <a:bodyPr/>
          <a:lstStyle>
            <a:lvl1pPr>
              <a:defRPr sz="2400" b="1"/>
            </a:lvl1pPr>
          </a:lstStyle>
          <a:p>
            <a:fld id="{F65EB71C-EC3A-4BD6-A8CE-D603DDEA4C2A}" type="slidenum">
              <a:rPr lang="en-US" altLang="ja-JP" smtClean="0"/>
              <a:pPr/>
              <a:t>‹#›</a:t>
            </a:fld>
            <a:endParaRPr lang="en-US" altLang="ja-JP"/>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920" y="6487237"/>
            <a:ext cx="1567880" cy="363972"/>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85" y="6476172"/>
            <a:ext cx="312980" cy="31298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963" y="6497049"/>
            <a:ext cx="774933" cy="271226"/>
          </a:xfrm>
          <a:prstGeom prst="rect">
            <a:avLst/>
          </a:prstGeom>
        </p:spPr>
      </p:pic>
    </p:spTree>
    <p:extLst>
      <p:ext uri="{BB962C8B-B14F-4D97-AF65-F5344CB8AC3E}">
        <p14:creationId xmlns:p14="http://schemas.microsoft.com/office/powerpoint/2010/main" val="197824714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title" preserve="1">
  <p:cSld name="6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870142"/>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solidFill>
                <a:srgbClr val="000000"/>
              </a:solidFill>
            </a:endParaRPr>
          </a:p>
        </p:txBody>
      </p:sp>
      <p:sp>
        <p:nvSpPr>
          <p:cNvPr id="7182" name="Rectangle 14"/>
          <p:cNvSpPr>
            <a:spLocks noGrp="1" noChangeArrowheads="1"/>
          </p:cNvSpPr>
          <p:nvPr>
            <p:ph type="ctrTitle" sz="quarter"/>
          </p:nvPr>
        </p:nvSpPr>
        <p:spPr>
          <a:xfrm>
            <a:off x="179388" y="188913"/>
            <a:ext cx="8851900" cy="2447925"/>
          </a:xfrm>
        </p:spPr>
        <p:txBody>
          <a:bodyPr/>
          <a:lstStyle>
            <a:lvl1pPr algn="ctr">
              <a:defRPr sz="4000">
                <a:latin typeface="Arial Black" pitchFamily="34" charset="0"/>
              </a:defRPr>
            </a:lvl1pPr>
          </a:lstStyle>
          <a:p>
            <a:r>
              <a:rPr lang="ja-JP" altLang="en-US"/>
              <a:t>マスター タイトルの書式設定</a:t>
            </a:r>
            <a:endParaRPr lang="ja-JP" altLang="en-US" dirty="0"/>
          </a:p>
        </p:txBody>
      </p:sp>
      <p:sp>
        <p:nvSpPr>
          <p:cNvPr id="7184" name="Rectangle 16"/>
          <p:cNvSpPr>
            <a:spLocks noGrp="1" noChangeArrowheads="1"/>
          </p:cNvSpPr>
          <p:nvPr>
            <p:ph type="subTitle" sz="quarter" idx="1"/>
          </p:nvPr>
        </p:nvSpPr>
        <p:spPr>
          <a:xfrm>
            <a:off x="179388" y="2708275"/>
            <a:ext cx="8777287" cy="576263"/>
          </a:xfrm>
        </p:spPr>
        <p:txBody>
          <a:bodyPr/>
          <a:lstStyle>
            <a:lvl1pPr marL="0" indent="0" algn="ctr">
              <a:buFont typeface="ＭＳ Ｐゴシック" charset="-128"/>
              <a:buNone/>
              <a:defRPr b="1"/>
            </a:lvl1pPr>
          </a:lstStyle>
          <a:p>
            <a:r>
              <a:rPr lang="ja-JP" altLang="en-US"/>
              <a:t>マスター サブタイトルの書式設定</a:t>
            </a:r>
            <a:endParaRPr lang="ja-JP" altLang="en-US" dirty="0"/>
          </a:p>
        </p:txBody>
      </p:sp>
      <p:sp>
        <p:nvSpPr>
          <p:cNvPr id="12" name="Text Box 18"/>
          <p:cNvSpPr txBox="1">
            <a:spLocks noChangeArrowheads="1"/>
          </p:cNvSpPr>
          <p:nvPr/>
        </p:nvSpPr>
        <p:spPr bwMode="auto">
          <a:xfrm>
            <a:off x="3124935" y="3841169"/>
            <a:ext cx="2948382" cy="1569660"/>
          </a:xfrm>
          <a:prstGeom prst="rect">
            <a:avLst/>
          </a:prstGeom>
          <a:noFill/>
          <a:ln w="9525">
            <a:noFill/>
            <a:miter lim="800000"/>
            <a:headEnd/>
            <a:tailEnd/>
          </a:ln>
          <a:effectLst/>
        </p:spPr>
        <p:txBody>
          <a:bodyPr wrap="square">
            <a:spAutoFit/>
          </a:bodyPr>
          <a:lstStyle/>
          <a:p>
            <a:pPr algn="dist"/>
            <a:r>
              <a:rPr lang="ja-JP" altLang="en-US" sz="2400" b="1" dirty="0">
                <a:solidFill>
                  <a:srgbClr val="000000"/>
                </a:solidFill>
              </a:rPr>
              <a:t>狩野　芳伸</a:t>
            </a:r>
            <a:endParaRPr lang="en-US" altLang="ja-JP" sz="2400" b="1" dirty="0">
              <a:solidFill>
                <a:srgbClr val="000000"/>
              </a:solidFill>
            </a:endParaRPr>
          </a:p>
          <a:p>
            <a:pPr algn="dist"/>
            <a:r>
              <a:rPr lang="en-US" altLang="ja-JP" sz="2400" b="1" dirty="0" err="1">
                <a:solidFill>
                  <a:srgbClr val="000000"/>
                </a:solidFill>
              </a:rPr>
              <a:t>Yoshinobu</a:t>
            </a:r>
            <a:r>
              <a:rPr lang="en-US" altLang="ja-JP" sz="2400" b="1" dirty="0">
                <a:solidFill>
                  <a:srgbClr val="000000"/>
                </a:solidFill>
              </a:rPr>
              <a:t> Kano</a:t>
            </a:r>
          </a:p>
          <a:p>
            <a:pPr algn="dist">
              <a:defRPr/>
            </a:pPr>
            <a:r>
              <a:rPr lang="ja-JP" altLang="en-US" sz="2400" b="1" dirty="0">
                <a:solidFill>
                  <a:srgbClr val="000000"/>
                </a:solidFill>
              </a:rPr>
              <a:t>静岡大学　情報学部</a:t>
            </a:r>
            <a:endParaRPr lang="en-US" altLang="ja-JP" sz="2400" b="1" dirty="0">
              <a:solidFill>
                <a:srgbClr val="000000"/>
              </a:solidFill>
            </a:endParaRPr>
          </a:p>
          <a:p>
            <a:pPr algn="dist">
              <a:defRPr/>
            </a:pPr>
            <a:r>
              <a:rPr lang="ja-JP" altLang="en-US" sz="2400" b="1" dirty="0">
                <a:solidFill>
                  <a:srgbClr val="000000"/>
                </a:solidFill>
              </a:rPr>
              <a:t>行動情報学科</a:t>
            </a:r>
            <a:endParaRPr lang="en-US" altLang="ja-JP" sz="2400" b="1" dirty="0">
              <a:solidFill>
                <a:srgbClr val="000000"/>
              </a:solidFill>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773" y="6165304"/>
            <a:ext cx="592870" cy="592870"/>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071" y="6208421"/>
            <a:ext cx="1474689" cy="516141"/>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6237312"/>
            <a:ext cx="2386926" cy="554108"/>
          </a:xfrm>
          <a:prstGeom prst="rect">
            <a:avLst/>
          </a:prstGeom>
        </p:spPr>
      </p:pic>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1880" y="5073377"/>
            <a:ext cx="2202348" cy="2183854"/>
          </a:xfrm>
          <a:prstGeom prst="rect">
            <a:avLst/>
          </a:prstGeom>
        </p:spPr>
      </p:pic>
    </p:spTree>
    <p:extLst>
      <p:ext uri="{BB962C8B-B14F-4D97-AF65-F5344CB8AC3E}">
        <p14:creationId xmlns:p14="http://schemas.microsoft.com/office/powerpoint/2010/main" val="90930104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userDrawn="1">
  <p:cSld name="1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467544"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1000">
                <a:srgbClr val="80B8E0"/>
              </a:gs>
              <a:gs pos="0">
                <a:srgbClr val="0070C0"/>
              </a:gs>
              <a:gs pos="90000">
                <a:schemeClr val="bg1">
                  <a:lumMod val="95000"/>
                </a:schemeClr>
              </a:gs>
            </a:gsLst>
            <a:lin ang="5400000" scaled="1"/>
            <a:tileRect/>
          </a:gradFill>
          <a:ln w="9525">
            <a:noFill/>
            <a:miter lim="800000"/>
            <a:headEnd/>
            <a:tailEnd/>
          </a:ln>
          <a:effectLst/>
        </p:spPr>
        <p:txBody>
          <a:bodyPr wrap="none" anchor="ctr"/>
          <a:lstStyle/>
          <a:p>
            <a:endParaRPr lang="ja-JP" altLang="en-US">
              <a:solidFill>
                <a:srgbClr val="000000"/>
              </a:solidFill>
            </a:endParaRP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ctr">
              <a:buFont typeface="ＭＳ Ｐゴシック" charset="-128"/>
              <a:buNone/>
              <a:defRPr b="1"/>
            </a:lvl1pPr>
          </a:lstStyle>
          <a:p>
            <a:r>
              <a:rPr lang="ja-JP" altLang="en-US" dirty="0"/>
              <a:t>マスター サブタイトルの書式設定</a:t>
            </a:r>
          </a:p>
        </p:txBody>
      </p:sp>
    </p:spTree>
    <p:extLst>
      <p:ext uri="{BB962C8B-B14F-4D97-AF65-F5344CB8AC3E}">
        <p14:creationId xmlns:p14="http://schemas.microsoft.com/office/powerpoint/2010/main" val="323075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4">
                                            <p:txEl>
                                              <p:pRg st="0" end="0"/>
                                            </p:txEl>
                                          </p:spTgt>
                                        </p:tgtEl>
                                        <p:attrNameLst>
                                          <p:attrName>style.visibility</p:attrName>
                                        </p:attrNameLst>
                                      </p:cBhvr>
                                      <p:to>
                                        <p:strVal val="visible"/>
                                      </p:to>
                                    </p:set>
                                    <p:animEffect transition="in" filter="dissolve">
                                      <p:cBhvr>
                                        <p:cTn id="12"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フッター プレースホルダ 4"/>
          <p:cNvSpPr>
            <a:spLocks noGrp="1"/>
          </p:cNvSpPr>
          <p:nvPr>
            <p:ph type="ftr" sz="quarter" idx="11"/>
          </p:nvPr>
        </p:nvSpPr>
        <p:spPr>
          <a:xfrm>
            <a:off x="3124200" y="6572272"/>
            <a:ext cx="2895600" cy="476250"/>
          </a:xfrm>
        </p:spPr>
        <p:txBody>
          <a:bodyPr/>
          <a:lstStyle>
            <a:lvl1pPr>
              <a:defRPr/>
            </a:lvl1pPr>
          </a:lstStyle>
          <a:p>
            <a:r>
              <a:rPr lang="en-US" altLang="ja-JP"/>
              <a:t>Yoshinobu Kano</a:t>
            </a:r>
            <a:r>
              <a:rPr lang="ja-JP" altLang="en-US"/>
              <a:t>　　　</a:t>
            </a:r>
            <a:endParaRPr lang="en-US" altLang="ja-JP"/>
          </a:p>
        </p:txBody>
      </p:sp>
      <p:sp>
        <p:nvSpPr>
          <p:cNvPr id="6" name="スライド番号プレースホルダ 5"/>
          <p:cNvSpPr>
            <a:spLocks noGrp="1"/>
          </p:cNvSpPr>
          <p:nvPr>
            <p:ph type="sldNum" sz="quarter" idx="12"/>
          </p:nvPr>
        </p:nvSpPr>
        <p:spPr>
          <a:xfrm>
            <a:off x="7091225" y="6381328"/>
            <a:ext cx="2133600" cy="476250"/>
          </a:xfrm>
        </p:spPr>
        <p:txBody>
          <a:bodyPr/>
          <a:lstStyle>
            <a:lvl1pPr>
              <a:defRPr sz="2400" b="1"/>
            </a:lvl1pPr>
          </a:lstStyle>
          <a:p>
            <a:fld id="{F65EB71C-EC3A-4BD6-A8CE-D603DDEA4C2A}" type="slidenum">
              <a:rPr lang="en-US" altLang="ja-JP" smtClean="0"/>
              <a:pPr/>
              <a:t>‹#›</a:t>
            </a:fld>
            <a:endParaRPr lang="en-US" altLang="ja-JP"/>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920" y="6487237"/>
            <a:ext cx="1567880" cy="363972"/>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85" y="6476172"/>
            <a:ext cx="312980" cy="31298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963" y="6497049"/>
            <a:ext cx="774933" cy="271226"/>
          </a:xfrm>
          <a:prstGeom prst="rect">
            <a:avLst/>
          </a:prstGeom>
        </p:spPr>
      </p:pic>
    </p:spTree>
    <p:extLst>
      <p:ext uri="{BB962C8B-B14F-4D97-AF65-F5344CB8AC3E}">
        <p14:creationId xmlns:p14="http://schemas.microsoft.com/office/powerpoint/2010/main" val="524763540"/>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title" preserve="1">
  <p:cSld name="6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p>
        </p:txBody>
      </p:sp>
      <p:sp>
        <p:nvSpPr>
          <p:cNvPr id="7182" name="Rectangle 14"/>
          <p:cNvSpPr>
            <a:spLocks noGrp="1" noChangeArrowheads="1"/>
          </p:cNvSpPr>
          <p:nvPr>
            <p:ph type="ctrTitle" sz="quarter"/>
          </p:nvPr>
        </p:nvSpPr>
        <p:spPr>
          <a:xfrm>
            <a:off x="179388" y="188915"/>
            <a:ext cx="8851900" cy="2447925"/>
          </a:xfrm>
        </p:spPr>
        <p:txBody>
          <a:bodyPr/>
          <a:lstStyle>
            <a:lvl1pPr algn="r">
              <a:defRPr sz="4000">
                <a:latin typeface="Arial Black" pitchFamily="34" charset="0"/>
              </a:defRPr>
            </a:lvl1pPr>
          </a:lstStyle>
          <a:p>
            <a:r>
              <a:rPr lang="ja-JP" altLang="en-US"/>
              <a:t>マスター タイトルの書式設定</a:t>
            </a: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r">
              <a:buFont typeface="ＭＳ Ｐゴシック" charset="-128"/>
              <a:buNone/>
              <a:defRPr b="1"/>
            </a:lvl1pPr>
          </a:lstStyle>
          <a:p>
            <a:r>
              <a:rPr lang="ja-JP" altLang="en-US"/>
              <a:t>マスター サブタイトルの書式設定</a:t>
            </a:r>
          </a:p>
        </p:txBody>
      </p:sp>
      <p:sp>
        <p:nvSpPr>
          <p:cNvPr id="12" name="Text Box 18"/>
          <p:cNvSpPr txBox="1">
            <a:spLocks noChangeArrowheads="1"/>
          </p:cNvSpPr>
          <p:nvPr/>
        </p:nvSpPr>
        <p:spPr bwMode="auto">
          <a:xfrm>
            <a:off x="3019294" y="4437113"/>
            <a:ext cx="3496923" cy="1569660"/>
          </a:xfrm>
          <a:prstGeom prst="rect">
            <a:avLst/>
          </a:prstGeom>
          <a:noFill/>
          <a:ln w="9525">
            <a:noFill/>
            <a:miter lim="800000"/>
            <a:headEnd/>
            <a:tailEnd/>
          </a:ln>
          <a:effectLst/>
        </p:spPr>
        <p:txBody>
          <a:bodyPr wrap="square">
            <a:spAutoFit/>
          </a:bodyPr>
          <a:lstStyle/>
          <a:p>
            <a:pPr algn="dist"/>
            <a:r>
              <a:rPr lang="ja-JP" altLang="en-US" sz="2400" b="1" dirty="0"/>
              <a:t>狩野　芳伸</a:t>
            </a:r>
            <a:endParaRPr lang="en-US" altLang="ja-JP" sz="2400" b="1" dirty="0"/>
          </a:p>
          <a:p>
            <a:pPr algn="dist"/>
            <a:r>
              <a:rPr lang="en-US" altLang="ja-JP" sz="2400" b="1" dirty="0" err="1"/>
              <a:t>Yoshinobu</a:t>
            </a:r>
            <a:r>
              <a:rPr lang="en-US" altLang="ja-JP" sz="2400" b="1" dirty="0"/>
              <a:t> Kano</a:t>
            </a:r>
          </a:p>
          <a:p>
            <a:pPr marL="0" marR="0" indent="0" algn="dist" defTabSz="914395" rtl="0" eaLnBrk="1" fontAlgn="base" latinLnBrk="0" hangingPunct="1">
              <a:lnSpc>
                <a:spcPct val="100000"/>
              </a:lnSpc>
              <a:spcBef>
                <a:spcPct val="0"/>
              </a:spcBef>
              <a:spcAft>
                <a:spcPct val="0"/>
              </a:spcAft>
              <a:buClrTx/>
              <a:buSzTx/>
              <a:buFontTx/>
              <a:buNone/>
              <a:tabLst/>
              <a:defRPr/>
            </a:pPr>
            <a:r>
              <a:rPr lang="ja-JP" altLang="en-US" sz="2400" b="1" dirty="0"/>
              <a:t>静岡大学　情報学研究科</a:t>
            </a:r>
            <a:endParaRPr lang="en-US" altLang="ja-JP" sz="2400" b="1" dirty="0"/>
          </a:p>
          <a:p>
            <a:pPr algn="dist"/>
            <a:endParaRPr lang="en-US" altLang="ja-JP" sz="2400" b="1" dirty="0"/>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773" y="6165304"/>
            <a:ext cx="592870" cy="592870"/>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072" y="6208423"/>
            <a:ext cx="1474689" cy="516141"/>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6237312"/>
            <a:ext cx="2386926" cy="554108"/>
          </a:xfrm>
          <a:prstGeom prst="rect">
            <a:avLst/>
          </a:prstGeom>
        </p:spPr>
      </p:pic>
    </p:spTree>
    <p:extLst>
      <p:ext uri="{BB962C8B-B14F-4D97-AF65-F5344CB8AC3E}">
        <p14:creationId xmlns:p14="http://schemas.microsoft.com/office/powerpoint/2010/main" val="378025102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itle" preserve="1">
  <p:cSld name="5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p>
        </p:txBody>
      </p:sp>
      <p:sp>
        <p:nvSpPr>
          <p:cNvPr id="7182" name="Rectangle 14"/>
          <p:cNvSpPr>
            <a:spLocks noGrp="1" noChangeArrowheads="1"/>
          </p:cNvSpPr>
          <p:nvPr>
            <p:ph type="ctrTitle" sz="quarter"/>
          </p:nvPr>
        </p:nvSpPr>
        <p:spPr>
          <a:xfrm>
            <a:off x="179388" y="188915"/>
            <a:ext cx="8851900" cy="2447925"/>
          </a:xfrm>
        </p:spPr>
        <p:txBody>
          <a:bodyPr/>
          <a:lstStyle>
            <a:lvl1pPr algn="r">
              <a:defRPr sz="4000">
                <a:latin typeface="Arial Black" pitchFamily="34" charset="0"/>
              </a:defRPr>
            </a:lvl1pPr>
          </a:lstStyle>
          <a:p>
            <a:r>
              <a:rPr lang="ja-JP" altLang="en-US"/>
              <a:t>マスター タイトルの書式設定</a:t>
            </a: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r">
              <a:buFont typeface="ＭＳ Ｐゴシック" charset="-128"/>
              <a:buNone/>
              <a:defRPr b="1"/>
            </a:lvl1pPr>
          </a:lstStyle>
          <a:p>
            <a:r>
              <a:rPr lang="ja-JP" altLang="en-US"/>
              <a:t>マスター サブタイトルの書式設定</a:t>
            </a:r>
          </a:p>
        </p:txBody>
      </p:sp>
      <p:sp>
        <p:nvSpPr>
          <p:cNvPr id="12" name="Text Box 18"/>
          <p:cNvSpPr txBox="1">
            <a:spLocks noChangeArrowheads="1"/>
          </p:cNvSpPr>
          <p:nvPr/>
        </p:nvSpPr>
        <p:spPr bwMode="auto">
          <a:xfrm>
            <a:off x="3329500" y="4882325"/>
            <a:ext cx="2866001" cy="738664"/>
          </a:xfrm>
          <a:prstGeom prst="rect">
            <a:avLst/>
          </a:prstGeom>
          <a:noFill/>
          <a:ln w="9525">
            <a:noFill/>
            <a:miter lim="800000"/>
            <a:headEnd/>
            <a:tailEnd/>
          </a:ln>
          <a:effectLst/>
        </p:spPr>
        <p:txBody>
          <a:bodyPr wrap="square">
            <a:spAutoFit/>
          </a:bodyPr>
          <a:lstStyle/>
          <a:p>
            <a:pPr algn="dist"/>
            <a:r>
              <a:rPr lang="en-US" altLang="ja-JP" sz="2400" b="1" dirty="0"/>
              <a:t>Yoshinobu Kano</a:t>
            </a:r>
          </a:p>
          <a:p>
            <a:pPr algn="dist"/>
            <a:r>
              <a:rPr lang="en-US" altLang="ja-JP" sz="1800" b="1" dirty="0"/>
              <a:t>PRESTO,</a:t>
            </a:r>
            <a:r>
              <a:rPr lang="en-US" altLang="ja-JP" sz="1800" b="1" baseline="0" dirty="0"/>
              <a:t> JST</a:t>
            </a:r>
            <a:endParaRPr lang="en-US" altLang="ja-JP" sz="1800" b="1" dirty="0"/>
          </a:p>
        </p:txBody>
      </p:sp>
      <p:pic>
        <p:nvPicPr>
          <p:cNvPr id="27652" name="Picture 4" descr="C:\Users\kano\Documents\職\名刺\jst-logo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688" y="6251165"/>
            <a:ext cx="2660328" cy="490205"/>
          </a:xfrm>
          <a:prstGeom prst="rect">
            <a:avLst/>
          </a:prstGeom>
          <a:noFill/>
          <a:extLst>
            <a:ext uri="{909E8E84-426E-40DD-AFC4-6F175D3DCCD1}">
              <a14:hiddenFill xmlns:a14="http://schemas.microsoft.com/office/drawing/2010/main">
                <a:solidFill>
                  <a:srgbClr val="FFFFFF"/>
                </a:solidFill>
              </a14:hiddenFill>
            </a:ext>
          </a:extLst>
        </p:spPr>
      </p:pic>
      <p:pic>
        <p:nvPicPr>
          <p:cNvPr id="27655" name="Picture 7" descr="C:\Users\kano\Documents\職\名刺\presto_hea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993" y="6237314"/>
            <a:ext cx="1342256" cy="60014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8"/>
          <p:cNvSpPr txBox="1">
            <a:spLocks noChangeArrowheads="1"/>
          </p:cNvSpPr>
          <p:nvPr userDrawn="1"/>
        </p:nvSpPr>
        <p:spPr bwMode="auto">
          <a:xfrm>
            <a:off x="3329499" y="4882324"/>
            <a:ext cx="2866001" cy="738664"/>
          </a:xfrm>
          <a:prstGeom prst="rect">
            <a:avLst/>
          </a:prstGeom>
          <a:noFill/>
          <a:ln w="9525">
            <a:noFill/>
            <a:miter lim="800000"/>
            <a:headEnd/>
            <a:tailEnd/>
          </a:ln>
          <a:effectLst/>
        </p:spPr>
        <p:txBody>
          <a:bodyPr wrap="square">
            <a:spAutoFit/>
          </a:bodyPr>
          <a:lstStyle/>
          <a:p>
            <a:pPr algn="dist"/>
            <a:r>
              <a:rPr lang="en-US" altLang="ja-JP" sz="2400" b="1" dirty="0"/>
              <a:t>Yoshinobu Kano</a:t>
            </a:r>
          </a:p>
          <a:p>
            <a:pPr algn="dist"/>
            <a:r>
              <a:rPr lang="en-US" altLang="ja-JP" sz="1800" b="1" dirty="0"/>
              <a:t>PRESTO,</a:t>
            </a:r>
            <a:r>
              <a:rPr lang="en-US" altLang="ja-JP" sz="1800" b="1" baseline="0" dirty="0"/>
              <a:t> JST</a:t>
            </a:r>
            <a:endParaRPr lang="en-US" altLang="ja-JP" sz="1800" b="1" dirty="0"/>
          </a:p>
        </p:txBody>
      </p:sp>
      <p:pic>
        <p:nvPicPr>
          <p:cNvPr id="9" name="Picture 4" descr="C:\Users\kano\Documents\職\名刺\jst-logol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55688" y="6251163"/>
            <a:ext cx="2660328" cy="4902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C:\Users\kano\Documents\職\名刺\presto_head.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61992" y="6237312"/>
            <a:ext cx="1342256" cy="600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39991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3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785786"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rotWithShape="0">
            <a:gsLst>
              <a:gs pos="0">
                <a:srgbClr val="002060"/>
              </a:gs>
              <a:gs pos="100000">
                <a:schemeClr val="bg1"/>
              </a:gs>
            </a:gsLst>
            <a:path path="rect">
              <a:fillToRect l="100000" t="100000"/>
            </a:path>
          </a:gradFill>
          <a:ln w="9525">
            <a:noFill/>
            <a:miter lim="800000"/>
            <a:headEnd/>
            <a:tailEnd/>
          </a:ln>
          <a:effectLst/>
        </p:spPr>
        <p:txBody>
          <a:bodyPr wrap="none" anchor="ctr"/>
          <a:lstStyle/>
          <a:p>
            <a:endParaRPr lang="ja-JP" altLang="en-US"/>
          </a:p>
        </p:txBody>
      </p:sp>
      <p:sp>
        <p:nvSpPr>
          <p:cNvPr id="7180" name="AutoShape 12"/>
          <p:cNvSpPr>
            <a:spLocks noChangeArrowheads="1"/>
          </p:cNvSpPr>
          <p:nvPr/>
        </p:nvSpPr>
        <p:spPr bwMode="auto">
          <a:xfrm>
            <a:off x="-32" y="3581400"/>
            <a:ext cx="7543800" cy="1600200"/>
          </a:xfrm>
          <a:prstGeom prst="homePlate">
            <a:avLst>
              <a:gd name="adj" fmla="val 285411"/>
            </a:avLst>
          </a:prstGeom>
          <a:gradFill rotWithShape="0">
            <a:gsLst>
              <a:gs pos="0">
                <a:schemeClr val="bg2">
                  <a:lumMod val="50000"/>
                  <a:lumOff val="50000"/>
                </a:schemeClr>
              </a:gs>
              <a:gs pos="100000">
                <a:schemeClr val="bg1"/>
              </a:gs>
            </a:gsLst>
            <a:path path="rect">
              <a:fillToRect l="100000" t="100000"/>
            </a:path>
          </a:gradFill>
          <a:ln w="9525">
            <a:noFill/>
            <a:miter lim="800000"/>
            <a:headEnd/>
            <a:tailEnd/>
          </a:ln>
          <a:effectLst/>
        </p:spPr>
        <p:txBody>
          <a:bodyPr wrap="none" anchor="ctr"/>
          <a:lstStyle/>
          <a:p>
            <a:endParaRPr lang="ja-JP" altLang="en-US"/>
          </a:p>
        </p:txBody>
      </p:sp>
      <p:sp>
        <p:nvSpPr>
          <p:cNvPr id="7184" name="Rectangle 16"/>
          <p:cNvSpPr>
            <a:spLocks noGrp="1" noChangeArrowheads="1"/>
          </p:cNvSpPr>
          <p:nvPr>
            <p:ph type="subTitle" sz="quarter" idx="1"/>
          </p:nvPr>
        </p:nvSpPr>
        <p:spPr>
          <a:xfrm>
            <a:off x="179388" y="2708275"/>
            <a:ext cx="8777287" cy="576263"/>
          </a:xfrm>
        </p:spPr>
        <p:txBody>
          <a:bodyPr/>
          <a:lstStyle>
            <a:lvl1pPr marL="0" indent="0" algn="r">
              <a:buFont typeface="ＭＳ Ｐゴシック" charset="-128"/>
              <a:buNone/>
              <a:defRPr b="1"/>
            </a:lvl1pPr>
          </a:lstStyle>
          <a:p>
            <a:r>
              <a:rPr lang="ja-JP" altLang="en-US"/>
              <a:t>マスタ サブタイトルの書式設定</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par>
                          <p:cTn id="8" fill="hold">
                            <p:stCondLst>
                              <p:cond delay="500"/>
                            </p:stCondLst>
                            <p:childTnLst>
                              <p:par>
                                <p:cTn id="9" presetID="23" presetClass="entr" presetSubtype="272" fill="hold" grpId="0" nodeType="afterEffect">
                                  <p:stCondLst>
                                    <p:cond delay="1000"/>
                                  </p:stCondLst>
                                  <p:childTnLst>
                                    <p:set>
                                      <p:cBhvr>
                                        <p:cTn id="10" dur="1" fill="hold">
                                          <p:stCondLst>
                                            <p:cond delay="0"/>
                                          </p:stCondLst>
                                        </p:cTn>
                                        <p:tgtEl>
                                          <p:spTgt spid="7180"/>
                                        </p:tgtEl>
                                        <p:attrNameLst>
                                          <p:attrName>style.visibility</p:attrName>
                                        </p:attrNameLst>
                                      </p:cBhvr>
                                      <p:to>
                                        <p:strVal val="visible"/>
                                      </p:to>
                                    </p:set>
                                    <p:anim calcmode="lin" valueType="num">
                                      <p:cBhvr>
                                        <p:cTn id="11" dur="500" fill="hold"/>
                                        <p:tgtEl>
                                          <p:spTgt spid="7180"/>
                                        </p:tgtEl>
                                        <p:attrNameLst>
                                          <p:attrName>ppt_w</p:attrName>
                                        </p:attrNameLst>
                                      </p:cBhvr>
                                      <p:tavLst>
                                        <p:tav tm="0">
                                          <p:val>
                                            <p:strVal val="2/3*#ppt_w"/>
                                          </p:val>
                                        </p:tav>
                                        <p:tav tm="100000">
                                          <p:val>
                                            <p:strVal val="#ppt_w"/>
                                          </p:val>
                                        </p:tav>
                                      </p:tavLst>
                                    </p:anim>
                                    <p:anim calcmode="lin" valueType="num">
                                      <p:cBhvr>
                                        <p:cTn id="12" dur="500" fill="hold"/>
                                        <p:tgtEl>
                                          <p:spTgt spid="7180"/>
                                        </p:tgtEl>
                                        <p:attrNameLst>
                                          <p:attrName>ppt_h</p:attrName>
                                        </p:attrNameLst>
                                      </p:cBhvr>
                                      <p:tavLst>
                                        <p:tav tm="0">
                                          <p:val>
                                            <p:strVal val="2/3*#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84">
                                            <p:txEl>
                                              <p:pRg st="0" end="0"/>
                                            </p:txEl>
                                          </p:spTgt>
                                        </p:tgtEl>
                                        <p:attrNameLst>
                                          <p:attrName>style.visibility</p:attrName>
                                        </p:attrNameLst>
                                      </p:cBhvr>
                                      <p:to>
                                        <p:strVal val="visible"/>
                                      </p:to>
                                    </p:set>
                                    <p:animEffect transition="in" filter="dissolve">
                                      <p:cBhvr>
                                        <p:cTn id="17"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0"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4_タイトル スライド">
    <p:spTree>
      <p:nvGrpSpPr>
        <p:cNvPr id="1" name=""/>
        <p:cNvGrpSpPr/>
        <p:nvPr/>
      </p:nvGrpSpPr>
      <p:grpSpPr>
        <a:xfrm>
          <a:off x="0" y="0"/>
          <a:ext cx="0" cy="0"/>
          <a:chOff x="0" y="0"/>
          <a:chExt cx="0" cy="0"/>
        </a:xfrm>
      </p:grpSpPr>
      <p:sp>
        <p:nvSpPr>
          <p:cNvPr id="7184" name="Rectangle 16"/>
          <p:cNvSpPr>
            <a:spLocks noGrp="1" noChangeArrowheads="1"/>
          </p:cNvSpPr>
          <p:nvPr>
            <p:ph type="subTitle" sz="quarter" idx="1"/>
          </p:nvPr>
        </p:nvSpPr>
        <p:spPr>
          <a:xfrm>
            <a:off x="179388" y="2708275"/>
            <a:ext cx="8777287" cy="576263"/>
          </a:xfrm>
        </p:spPr>
        <p:txBody>
          <a:bodyPr/>
          <a:lstStyle>
            <a:lvl1pPr marL="0" indent="0" algn="ctr">
              <a:buFont typeface="ＭＳ Ｐゴシック" charset="-128"/>
              <a:buNone/>
              <a:defRPr b="1"/>
            </a:lvl1pPr>
          </a:lstStyle>
          <a:p>
            <a:r>
              <a:rPr lang="ja-JP" altLang="en-US"/>
              <a:t>マスタ サブタイトルの書式設定</a:t>
            </a:r>
            <a:endParaRPr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84">
                                            <p:txEl>
                                              <p:pRg st="0" end="0"/>
                                            </p:txEl>
                                          </p:spTgt>
                                        </p:tgtEl>
                                        <p:attrNameLst>
                                          <p:attrName>style.visibility</p:attrName>
                                        </p:attrNameLst>
                                      </p:cBhvr>
                                      <p:to>
                                        <p:strVal val="visible"/>
                                      </p:to>
                                    </p:set>
                                    <p:animEffect transition="in" filter="dissolve">
                                      <p:cBhvr>
                                        <p:cTn id="7"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1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467544"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1000">
                <a:srgbClr val="80B8E0"/>
              </a:gs>
              <a:gs pos="0">
                <a:srgbClr val="0070C0"/>
              </a:gs>
              <a:gs pos="90000">
                <a:schemeClr val="bg1">
                  <a:lumMod val="95000"/>
                </a:schemeClr>
              </a:gs>
            </a:gsLst>
            <a:lin ang="5400000" scaled="1"/>
            <a:tileRect/>
          </a:gradFill>
          <a:ln w="9525">
            <a:noFill/>
            <a:miter lim="800000"/>
            <a:headEnd/>
            <a:tailEnd/>
          </a:ln>
          <a:effectLst/>
        </p:spPr>
        <p:txBody>
          <a:bodyPr wrap="none" anchor="ctr"/>
          <a:lstStyle/>
          <a:p>
            <a:endParaRPr lang="ja-JP" altLang="en-US">
              <a:solidFill>
                <a:prstClr val="black"/>
              </a:solidFill>
            </a:endParaRPr>
          </a:p>
        </p:txBody>
      </p:sp>
      <p:sp>
        <p:nvSpPr>
          <p:cNvPr id="7184" name="Rectangle 16"/>
          <p:cNvSpPr>
            <a:spLocks noGrp="1" noChangeArrowheads="1"/>
          </p:cNvSpPr>
          <p:nvPr>
            <p:ph type="subTitle" sz="quarter" idx="1"/>
          </p:nvPr>
        </p:nvSpPr>
        <p:spPr>
          <a:xfrm>
            <a:off x="179388" y="3140771"/>
            <a:ext cx="8777287" cy="576263"/>
          </a:xfrm>
        </p:spPr>
        <p:txBody>
          <a:bodyPr/>
          <a:lstStyle>
            <a:lvl1pPr marL="0" indent="0" algn="ctr">
              <a:buFont typeface="ＭＳ Ｐゴシック" charset="-128"/>
              <a:buNone/>
              <a:defRPr b="1"/>
            </a:lvl1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235187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4">
                                            <p:txEl>
                                              <p:pRg st="0" end="0"/>
                                            </p:txEl>
                                          </p:spTgt>
                                        </p:tgtEl>
                                        <p:attrNameLst>
                                          <p:attrName>style.visibility</p:attrName>
                                        </p:attrNameLst>
                                      </p:cBhvr>
                                      <p:to>
                                        <p:strVal val="visible"/>
                                      </p:to>
                                    </p:set>
                                    <p:animEffect transition="in" filter="dissolve">
                                      <p:cBhvr>
                                        <p:cTn id="12"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1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467544"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1000">
                <a:srgbClr val="80B8E0"/>
              </a:gs>
              <a:gs pos="0">
                <a:srgbClr val="0070C0"/>
              </a:gs>
              <a:gs pos="90000">
                <a:schemeClr val="bg1">
                  <a:lumMod val="95000"/>
                </a:schemeClr>
              </a:gs>
            </a:gsLst>
            <a:lin ang="5400000" scaled="1"/>
            <a:tileRect/>
          </a:gradFill>
          <a:ln w="9525">
            <a:noFill/>
            <a:miter lim="800000"/>
            <a:headEnd/>
            <a:tailEnd/>
          </a:ln>
          <a:effectLst/>
        </p:spPr>
        <p:txBody>
          <a:bodyPr wrap="none" anchor="ctr"/>
          <a:lstStyle/>
          <a:p>
            <a:endParaRPr lang="ja-JP" altLang="en-US">
              <a:solidFill>
                <a:prstClr val="black"/>
              </a:solidFill>
            </a:endParaRPr>
          </a:p>
        </p:txBody>
      </p:sp>
      <p:sp>
        <p:nvSpPr>
          <p:cNvPr id="7184" name="Rectangle 16"/>
          <p:cNvSpPr>
            <a:spLocks noGrp="1" noChangeArrowheads="1"/>
          </p:cNvSpPr>
          <p:nvPr>
            <p:ph type="subTitle" sz="quarter" idx="1"/>
          </p:nvPr>
        </p:nvSpPr>
        <p:spPr>
          <a:xfrm>
            <a:off x="179388" y="3140770"/>
            <a:ext cx="8777287" cy="1224334"/>
          </a:xfrm>
        </p:spPr>
        <p:txBody>
          <a:bodyPr/>
          <a:lstStyle>
            <a:lvl1pPr marL="0" indent="0" algn="ctr">
              <a:buFont typeface="ＭＳ Ｐゴシック" charset="-128"/>
              <a:buNone/>
              <a:defRPr b="1"/>
            </a:lvl1pPr>
          </a:lstStyle>
          <a:p>
            <a:r>
              <a:rPr lang="ja-JP" altLang="en-US" dirty="0"/>
              <a:t>マスター サブタイトルの</a:t>
            </a:r>
            <a:endParaRPr lang="en-US" altLang="ja-JP" dirty="0"/>
          </a:p>
          <a:p>
            <a:r>
              <a:rPr lang="ja-JP" altLang="en-US" dirty="0"/>
              <a:t>書式設定</a:t>
            </a:r>
          </a:p>
        </p:txBody>
      </p:sp>
    </p:spTree>
    <p:extLst>
      <p:ext uri="{BB962C8B-B14F-4D97-AF65-F5344CB8AC3E}">
        <p14:creationId xmlns:p14="http://schemas.microsoft.com/office/powerpoint/2010/main" val="294710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4">
                                            <p:txEl>
                                              <p:pRg st="0" end="0"/>
                                            </p:txEl>
                                          </p:spTgt>
                                        </p:tgtEl>
                                        <p:attrNameLst>
                                          <p:attrName>style.visibility</p:attrName>
                                        </p:attrNameLst>
                                      </p:cBhvr>
                                      <p:to>
                                        <p:strVal val="visible"/>
                                      </p:to>
                                    </p:set>
                                    <p:animEffect transition="in" filter="dissolve">
                                      <p:cBhvr>
                                        <p:cTn id="12" dur="500"/>
                                        <p:tgtEl>
                                          <p:spTgt spid="71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84">
                                            <p:txEl>
                                              <p:pRg st="1" end="1"/>
                                            </p:txEl>
                                          </p:spTgt>
                                        </p:tgtEl>
                                        <p:attrNameLst>
                                          <p:attrName>style.visibility</p:attrName>
                                        </p:attrNameLst>
                                      </p:cBhvr>
                                      <p:to>
                                        <p:strVal val="visible"/>
                                      </p:to>
                                    </p:set>
                                    <p:animEffect transition="in" filter="dissolve">
                                      <p:cBhvr>
                                        <p:cTn id="17" dur="500"/>
                                        <p:tgtEl>
                                          <p:spTgt spid="71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457200" y="1600201"/>
            <a:ext cx="8229600" cy="4616568"/>
          </a:xfrm>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6485748"/>
            <a:ext cx="1378496" cy="320008"/>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415316"/>
            <a:ext cx="412204" cy="412204"/>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672" y="5979742"/>
            <a:ext cx="1044312" cy="1035543"/>
          </a:xfrm>
          <a:prstGeom prst="rect">
            <a:avLst/>
          </a:prstGeom>
          <a:effectLst>
            <a:softEdge rad="0"/>
          </a:effectLst>
        </p:spPr>
      </p:pic>
      <p:sp>
        <p:nvSpPr>
          <p:cNvPr id="7" name="テキスト ボックス 6"/>
          <p:cNvSpPr txBox="1"/>
          <p:nvPr/>
        </p:nvSpPr>
        <p:spPr>
          <a:xfrm>
            <a:off x="2803964" y="6561853"/>
            <a:ext cx="3322712" cy="276999"/>
          </a:xfrm>
          <a:prstGeom prst="rect">
            <a:avLst/>
          </a:prstGeom>
          <a:noFill/>
        </p:spPr>
        <p:txBody>
          <a:bodyPr wrap="square" rtlCol="0">
            <a:spAutoFit/>
          </a:bodyPr>
          <a:lstStyle/>
          <a:p>
            <a:r>
              <a:rPr kumimoji="1" lang="ja-JP" altLang="en-US" sz="1200" dirty="0">
                <a:latin typeface="HGS明朝E" panose="02020900000000000000" pitchFamily="18" charset="-128"/>
                <a:ea typeface="HGS明朝E" panose="02020900000000000000" pitchFamily="18" charset="-128"/>
              </a:rPr>
              <a:t>静岡大学 情報学部 行動情報学科 狩野研究室</a:t>
            </a:r>
          </a:p>
        </p:txBody>
      </p:sp>
      <p:sp>
        <p:nvSpPr>
          <p:cNvPr id="6" name="スライド番号プレースホルダ 5"/>
          <p:cNvSpPr>
            <a:spLocks noGrp="1"/>
          </p:cNvSpPr>
          <p:nvPr>
            <p:ph type="sldNum" sz="quarter" idx="12"/>
          </p:nvPr>
        </p:nvSpPr>
        <p:spPr>
          <a:xfrm>
            <a:off x="7239724" y="6411036"/>
            <a:ext cx="1944216" cy="398147"/>
          </a:xfrm>
        </p:spPr>
        <p:txBody>
          <a:bodyPr/>
          <a:lstStyle>
            <a:lvl1pPr>
              <a:defRPr sz="2400" b="1">
                <a:latin typeface="Times New Roman" panose="02020603050405020304" pitchFamily="18" charset="0"/>
                <a:cs typeface="Times New Roman" panose="02020603050405020304" pitchFamily="18" charset="0"/>
              </a:defRPr>
            </a:lvl1pPr>
          </a:lstStyle>
          <a:p>
            <a:fld id="{6394B364-3329-427B-81B3-F20AC5B121DF}" type="slidenum">
              <a:rPr lang="en-US" altLang="ja-JP" smtClean="0">
                <a:solidFill>
                  <a:srgbClr val="000000"/>
                </a:solidFill>
              </a:rPr>
              <a:pPr/>
              <a:t>‹#›</a:t>
            </a:fld>
            <a:endParaRPr lang="en-US" altLang="ja-JP" dirty="0">
              <a:solidFill>
                <a:srgbClr val="000000"/>
              </a:solidFill>
            </a:endParaRPr>
          </a:p>
        </p:txBody>
      </p:sp>
      <p:sp>
        <p:nvSpPr>
          <p:cNvPr id="5" name="フッター プレースホルダー 4"/>
          <p:cNvSpPr>
            <a:spLocks noGrp="1"/>
          </p:cNvSpPr>
          <p:nvPr>
            <p:ph type="ftr" sz="quarter" idx="13"/>
          </p:nvPr>
        </p:nvSpPr>
        <p:spPr/>
        <p:txBody>
          <a:bodyPr/>
          <a:lstStyle/>
          <a:p>
            <a:r>
              <a:rPr lang="en-US" altLang="ja-JP">
                <a:solidFill>
                  <a:srgbClr val="000000"/>
                </a:solidFill>
              </a:rPr>
              <a:t>Yoshinobu Kano</a:t>
            </a:r>
            <a:r>
              <a:rPr lang="ja-JP" altLang="en-US">
                <a:solidFill>
                  <a:srgbClr val="000000"/>
                </a:solidFill>
              </a:rPr>
              <a:t>　　　</a:t>
            </a:r>
            <a:endParaRPr lang="en-US" altLang="ja-JP" dirty="0">
              <a:solidFill>
                <a:srgbClr val="000000"/>
              </a:solidFill>
            </a:endParaRPr>
          </a:p>
        </p:txBody>
      </p:sp>
    </p:spTree>
    <p:extLst>
      <p:ext uri="{BB962C8B-B14F-4D97-AF65-F5344CB8AC3E}">
        <p14:creationId xmlns:p14="http://schemas.microsoft.com/office/powerpoint/2010/main" val="235291021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 </a:t>
            </a:r>
            <a:r>
              <a:rPr lang="en-US" altLang="ja-JP" dirty="0"/>
              <a:t>fonts</a:t>
            </a:r>
          </a:p>
          <a:p>
            <a:pPr lvl="1"/>
            <a:r>
              <a:rPr lang="ja-JP" altLang="en-US" dirty="0"/>
              <a:t>第 </a:t>
            </a:r>
            <a:r>
              <a:rPr lang="en-US" altLang="ja-JP" dirty="0"/>
              <a:t>2 </a:t>
            </a:r>
            <a:r>
              <a:rPr lang="ja-JP" altLang="en-US" dirty="0"/>
              <a:t>レベル </a:t>
            </a:r>
            <a:r>
              <a:rPr lang="en-US" altLang="ja-JP" dirty="0"/>
              <a:t>second level</a:t>
            </a:r>
          </a:p>
          <a:p>
            <a:pPr lvl="2"/>
            <a:r>
              <a:rPr lang="ja-JP" altLang="en-US" dirty="0"/>
              <a:t>第 </a:t>
            </a:r>
            <a:r>
              <a:rPr lang="en-US" altLang="ja-JP" dirty="0"/>
              <a:t>3 </a:t>
            </a:r>
            <a:r>
              <a:rPr lang="ja-JP" altLang="en-US" dirty="0"/>
              <a:t>レベル </a:t>
            </a:r>
            <a:r>
              <a:rPr lang="en-US" altLang="ja-JP" dirty="0"/>
              <a:t>third level</a:t>
            </a:r>
          </a:p>
          <a:p>
            <a:pPr lvl="3"/>
            <a:r>
              <a:rPr lang="ja-JP" altLang="en-US" dirty="0"/>
              <a:t>第 </a:t>
            </a:r>
            <a:r>
              <a:rPr lang="en-US" altLang="ja-JP" dirty="0"/>
              <a:t>4 </a:t>
            </a:r>
            <a:r>
              <a:rPr lang="ja-JP" altLang="en-US" dirty="0"/>
              <a:t>レベル </a:t>
            </a:r>
            <a:r>
              <a:rPr lang="en-US" altLang="ja-JP" dirty="0"/>
              <a:t>fourth level</a:t>
            </a:r>
          </a:p>
          <a:p>
            <a:pPr lvl="4"/>
            <a:r>
              <a:rPr lang="ja-JP" altLang="en-US" dirty="0"/>
              <a:t>第 </a:t>
            </a:r>
            <a:r>
              <a:rPr lang="en-US" altLang="ja-JP" dirty="0"/>
              <a:t>5 </a:t>
            </a:r>
            <a:r>
              <a:rPr lang="ja-JP" altLang="en-US" dirty="0"/>
              <a:t>レベル </a:t>
            </a:r>
            <a:r>
              <a:rPr lang="en-US" altLang="ja-JP" dirty="0"/>
              <a:t>fifth level</a:t>
            </a:r>
          </a:p>
        </p:txBody>
      </p:sp>
      <p:sp>
        <p:nvSpPr>
          <p:cNvPr id="1029" name="Rectangle 5"/>
          <p:cNvSpPr>
            <a:spLocks noGrp="1" noChangeArrowheads="1"/>
          </p:cNvSpPr>
          <p:nvPr>
            <p:ph type="ftr" sz="quarter" idx="3"/>
          </p:nvPr>
        </p:nvSpPr>
        <p:spPr bwMode="auto">
          <a:xfrm>
            <a:off x="3124200" y="6453336"/>
            <a:ext cx="2895600" cy="404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ea"/>
                <a:ea typeface="+mn-ea"/>
              </a:defRPr>
            </a:lvl1pPr>
          </a:lstStyle>
          <a:p>
            <a:r>
              <a:rPr lang="en-US" altLang="ja-JP"/>
              <a:t>Yoshinobu Kano</a:t>
            </a:r>
            <a:r>
              <a:rPr lang="ja-JP" altLang="en-US"/>
              <a:t>　　　</a:t>
            </a:r>
            <a:endParaRPr lang="en-US" altLang="ja-JP"/>
          </a:p>
        </p:txBody>
      </p:sp>
      <p:sp>
        <p:nvSpPr>
          <p:cNvPr id="1030" name="Rectangle 6"/>
          <p:cNvSpPr>
            <a:spLocks noGrp="1" noChangeArrowheads="1"/>
          </p:cNvSpPr>
          <p:nvPr>
            <p:ph type="sldNum" sz="quarter" idx="4"/>
          </p:nvPr>
        </p:nvSpPr>
        <p:spPr bwMode="auto">
          <a:xfrm>
            <a:off x="7046912" y="6525344"/>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ea"/>
                <a:ea typeface="+mn-ea"/>
              </a:defRPr>
            </a:lvl1pPr>
          </a:lstStyle>
          <a:p>
            <a:fld id="{F65EB71C-EC3A-4BD6-A8CE-D603DDEA4C2A}" type="slidenum">
              <a:rPr lang="en-US" altLang="ja-JP" smtClean="0"/>
              <a:pPr/>
              <a:t>‹#›</a:t>
            </a:fld>
            <a:endParaRPr lang="en-US" altLang="ja-JP"/>
          </a:p>
        </p:txBody>
      </p:sp>
      <p:sp>
        <p:nvSpPr>
          <p:cNvPr id="1026" name="Rectangle 2"/>
          <p:cNvSpPr>
            <a:spLocks noGrp="1" noChangeArrowheads="1"/>
          </p:cNvSpPr>
          <p:nvPr>
            <p:ph type="title"/>
          </p:nvPr>
        </p:nvSpPr>
        <p:spPr bwMode="auto">
          <a:xfrm>
            <a:off x="827088" y="260350"/>
            <a:ext cx="7859712" cy="92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dirty="0"/>
              <a:t>Title </a:t>
            </a:r>
            <a:r>
              <a:rPr lang="ja-JP" altLang="en-US" dirty="0"/>
              <a:t>タイトル</a:t>
            </a:r>
          </a:p>
        </p:txBody>
      </p:sp>
      <p:grpSp>
        <p:nvGrpSpPr>
          <p:cNvPr id="1038" name="Group 14"/>
          <p:cNvGrpSpPr>
            <a:grpSpLocks/>
          </p:cNvGrpSpPr>
          <p:nvPr/>
        </p:nvGrpSpPr>
        <p:grpSpPr bwMode="auto">
          <a:xfrm>
            <a:off x="466726" y="260352"/>
            <a:ext cx="8208963" cy="936625"/>
            <a:chOff x="294" y="164"/>
            <a:chExt cx="5171" cy="590"/>
          </a:xfrm>
        </p:grpSpPr>
        <p:sp>
          <p:nvSpPr>
            <p:cNvPr id="1031" name="Rectangle 7"/>
            <p:cNvSpPr>
              <a:spLocks noChangeArrowheads="1"/>
            </p:cNvSpPr>
            <p:nvPr userDrawn="1"/>
          </p:nvSpPr>
          <p:spPr bwMode="auto">
            <a:xfrm>
              <a:off x="294" y="164"/>
              <a:ext cx="91" cy="590"/>
            </a:xfrm>
            <a:prstGeom prst="rect">
              <a:avLst/>
            </a:prstGeom>
            <a:solidFill>
              <a:srgbClr val="FF0000"/>
            </a:solidFill>
            <a:ln w="9525">
              <a:solidFill>
                <a:srgbClr val="FF0000"/>
              </a:solidFill>
              <a:miter lim="800000"/>
              <a:headEnd/>
              <a:tailEnd/>
            </a:ln>
            <a:effectLst/>
          </p:spPr>
          <p:txBody>
            <a:bodyPr wrap="none" anchor="ctr"/>
            <a:lstStyle/>
            <a:p>
              <a:endParaRPr lang="ja-JP" altLang="en-US">
                <a:latin typeface="+mn-ea"/>
                <a:ea typeface="+mn-ea"/>
              </a:endParaRPr>
            </a:p>
          </p:txBody>
        </p:sp>
        <p:sp>
          <p:nvSpPr>
            <p:cNvPr id="1037" name="Line 13"/>
            <p:cNvSpPr>
              <a:spLocks noChangeShapeType="1"/>
            </p:cNvSpPr>
            <p:nvPr userDrawn="1"/>
          </p:nvSpPr>
          <p:spPr bwMode="auto">
            <a:xfrm>
              <a:off x="295" y="754"/>
              <a:ext cx="5170" cy="0"/>
            </a:xfrm>
            <a:prstGeom prst="line">
              <a:avLst/>
            </a:prstGeom>
            <a:noFill/>
            <a:ln w="9525">
              <a:solidFill>
                <a:srgbClr val="FF0000"/>
              </a:solidFill>
              <a:round/>
              <a:headEnd/>
              <a:tailEnd/>
            </a:ln>
            <a:effectLst/>
          </p:spPr>
          <p:txBody>
            <a:bodyPr/>
            <a:lstStyle/>
            <a:p>
              <a:endParaRPr lang="ja-JP" altLang="en-US">
                <a:latin typeface="+mn-ea"/>
                <a:ea typeface="+mn-ea"/>
              </a:endParaRPr>
            </a:p>
          </p:txBody>
        </p:sp>
      </p:grpSp>
    </p:spTree>
    <p:extLst>
      <p:ext uri="{BB962C8B-B14F-4D97-AF65-F5344CB8AC3E}">
        <p14:creationId xmlns:p14="http://schemas.microsoft.com/office/powerpoint/2010/main" val="42125735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61" r:id="rId5"/>
    <p:sldLayoutId id="2147483662" r:id="rId6"/>
  </p:sldLayoutIdLst>
  <p:transition>
    <p:fade thruBlk="1"/>
  </p:transition>
  <p:hf sldNum="0" hdr="0" ftr="0" dt="0"/>
  <p:txStyles>
    <p:titleStyle>
      <a:lvl1pPr algn="l" rtl="0" eaLnBrk="1" fontAlgn="base" hangingPunct="1">
        <a:spcBef>
          <a:spcPct val="0"/>
        </a:spcBef>
        <a:spcAft>
          <a:spcPct val="0"/>
        </a:spcAft>
        <a:defRPr kumimoji="1" sz="4400" b="1">
          <a:solidFill>
            <a:schemeClr val="tx1"/>
          </a:solidFill>
          <a:latin typeface="+mn-ea"/>
          <a:ea typeface="+mn-ea"/>
          <a:cs typeface="+mj-cs"/>
        </a:defRPr>
      </a:lvl1pPr>
      <a:lvl2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2pPr>
      <a:lvl3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3pPr>
      <a:lvl4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4pPr>
      <a:lvl5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5pPr>
      <a:lvl6pPr marL="457198"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6pPr>
      <a:lvl7pPr marL="914395"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7pPr>
      <a:lvl8pPr marL="1371592"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8pPr>
      <a:lvl9pPr marL="1828789"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9pPr>
    </p:titleStyle>
    <p:bodyStyle>
      <a:lvl1pPr marL="342898" indent="-342898" algn="l" rtl="0" eaLnBrk="1" fontAlgn="base" hangingPunct="1">
        <a:spcBef>
          <a:spcPct val="25000"/>
        </a:spcBef>
        <a:spcAft>
          <a:spcPct val="0"/>
        </a:spcAft>
        <a:buClr>
          <a:srgbClr val="FF0000"/>
        </a:buClr>
        <a:buFont typeface="ＭＳ Ｐゴシック" charset="-128"/>
        <a:buChar char="￭"/>
        <a:defRPr kumimoji="1" sz="3200">
          <a:solidFill>
            <a:schemeClr val="tx1"/>
          </a:solidFill>
          <a:latin typeface="+mn-ea"/>
          <a:ea typeface="+mn-ea"/>
          <a:cs typeface="+mn-cs"/>
        </a:defRPr>
      </a:lvl1pPr>
      <a:lvl2pPr marL="742946" indent="-285748" algn="l" rtl="0" eaLnBrk="1" fontAlgn="base" hangingPunct="1">
        <a:spcBef>
          <a:spcPct val="25000"/>
        </a:spcBef>
        <a:spcAft>
          <a:spcPct val="0"/>
        </a:spcAft>
        <a:buClr>
          <a:srgbClr val="FF0000"/>
        </a:buClr>
        <a:buFont typeface="ＭＳ Ｐゴシック" charset="-128"/>
        <a:buChar char="◨"/>
        <a:defRPr kumimoji="1" sz="2800">
          <a:solidFill>
            <a:schemeClr val="tx1"/>
          </a:solidFill>
          <a:latin typeface="+mn-ea"/>
          <a:ea typeface="+mn-ea"/>
        </a:defRPr>
      </a:lvl2pPr>
      <a:lvl3pPr marL="1142993" indent="-228598" algn="l" rtl="0" eaLnBrk="1" fontAlgn="base" hangingPunct="1">
        <a:spcBef>
          <a:spcPct val="25000"/>
        </a:spcBef>
        <a:spcAft>
          <a:spcPct val="0"/>
        </a:spcAft>
        <a:buClr>
          <a:schemeClr val="tx1"/>
        </a:buClr>
        <a:buFont typeface="ＭＳ Ｐゴシック" charset="-128"/>
        <a:buChar char="-"/>
        <a:defRPr kumimoji="1" sz="2400" b="1">
          <a:solidFill>
            <a:schemeClr val="tx1"/>
          </a:solidFill>
          <a:latin typeface="+mn-ea"/>
          <a:ea typeface="+mn-ea"/>
        </a:defRPr>
      </a:lvl3pPr>
      <a:lvl4pPr marL="1600191" indent="-228598"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4pPr>
      <a:lvl5pPr marL="2057388" indent="-228598"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5pPr>
      <a:lvl6pPr marL="2514585"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6pPr>
      <a:lvl7pPr marL="2971783"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7pPr>
      <a:lvl8pPr marL="3428980"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8pPr>
      <a:lvl9pPr marL="3886177"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solidFill>
                  <a:prstClr val="black">
                    <a:tint val="75000"/>
                  </a:prstClr>
                </a:solidFill>
              </a:rPr>
              <a:t>Yoshinobu Kano</a:t>
            </a:r>
            <a:r>
              <a:rPr lang="ja-JP" altLang="en-US">
                <a:solidFill>
                  <a:prstClr val="black">
                    <a:tint val="75000"/>
                  </a:prstClr>
                </a:solidFill>
              </a:rPr>
              <a:t>　　　</a:t>
            </a:r>
          </a:p>
        </p:txBody>
      </p:sp>
      <p:sp>
        <p:nvSpPr>
          <p:cNvPr id="6" name="スライド番号プレースホルダー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6C9B7-EB55-4394-9660-B022A19E68C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2047246"/>
      </p:ext>
    </p:extLst>
  </p:cSld>
  <p:clrMap bg1="lt1" tx1="dk1" bg2="lt2" tx2="dk2" accent1="accent1" accent2="accent2" accent3="accent3" accent4="accent4" accent5="accent5" accent6="accent6" hlink="hlink" folHlink="folHlink"/>
  <p:sldLayoutIdLst>
    <p:sldLayoutId id="2147483685" r:id="rId1"/>
  </p:sldLayoutIdLst>
  <p:hf sldNum="0" hdr="0" ftr="0" dt="0"/>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solidFill>
                  <a:prstClr val="black">
                    <a:tint val="75000"/>
                  </a:prstClr>
                </a:solidFill>
              </a:rPr>
              <a:t>Yoshinobu Kano</a:t>
            </a:r>
            <a:r>
              <a:rPr lang="ja-JP" altLang="en-US">
                <a:solidFill>
                  <a:prstClr val="black">
                    <a:tint val="75000"/>
                  </a:prstClr>
                </a:solidFill>
              </a:rPr>
              <a:t>　　　</a:t>
            </a:r>
          </a:p>
        </p:txBody>
      </p:sp>
      <p:sp>
        <p:nvSpPr>
          <p:cNvPr id="6" name="スライド番号プレースホルダー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6C9B7-EB55-4394-9660-B022A19E68C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174558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914395"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8" indent="-228598" algn="l" defTabSz="914395"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96" indent="-228598" algn="l" defTabSz="914395"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93" indent="-228598" algn="l" defTabSz="914395"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91"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88"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85"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83"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80"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77" indent="-228598" algn="l" defTabSz="914395"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 </a:t>
            </a:r>
            <a:r>
              <a:rPr lang="en-US" altLang="ja-JP" dirty="0"/>
              <a:t>fonts</a:t>
            </a:r>
          </a:p>
          <a:p>
            <a:pPr lvl="1"/>
            <a:r>
              <a:rPr lang="ja-JP" altLang="en-US" dirty="0"/>
              <a:t>第 </a:t>
            </a:r>
            <a:r>
              <a:rPr lang="en-US" altLang="ja-JP" dirty="0"/>
              <a:t>2 </a:t>
            </a:r>
            <a:r>
              <a:rPr lang="ja-JP" altLang="en-US" dirty="0"/>
              <a:t>レベル </a:t>
            </a:r>
            <a:r>
              <a:rPr lang="en-US" altLang="ja-JP" dirty="0"/>
              <a:t>second level</a:t>
            </a:r>
          </a:p>
          <a:p>
            <a:pPr lvl="2"/>
            <a:r>
              <a:rPr lang="ja-JP" altLang="en-US" dirty="0"/>
              <a:t>第 </a:t>
            </a:r>
            <a:r>
              <a:rPr lang="en-US" altLang="ja-JP" dirty="0"/>
              <a:t>3 </a:t>
            </a:r>
            <a:r>
              <a:rPr lang="ja-JP" altLang="en-US" dirty="0"/>
              <a:t>レベル </a:t>
            </a:r>
            <a:r>
              <a:rPr lang="en-US" altLang="ja-JP" dirty="0"/>
              <a:t>third level</a:t>
            </a:r>
          </a:p>
          <a:p>
            <a:pPr lvl="3"/>
            <a:r>
              <a:rPr lang="ja-JP" altLang="en-US" dirty="0"/>
              <a:t>第 </a:t>
            </a:r>
            <a:r>
              <a:rPr lang="en-US" altLang="ja-JP" dirty="0"/>
              <a:t>4 </a:t>
            </a:r>
            <a:r>
              <a:rPr lang="ja-JP" altLang="en-US" dirty="0"/>
              <a:t>レベル </a:t>
            </a:r>
            <a:r>
              <a:rPr lang="en-US" altLang="ja-JP" dirty="0"/>
              <a:t>fourth level</a:t>
            </a:r>
          </a:p>
          <a:p>
            <a:pPr lvl="4"/>
            <a:r>
              <a:rPr lang="ja-JP" altLang="en-US" dirty="0"/>
              <a:t>第 </a:t>
            </a:r>
            <a:r>
              <a:rPr lang="en-US" altLang="ja-JP" dirty="0"/>
              <a:t>5 </a:t>
            </a:r>
            <a:r>
              <a:rPr lang="ja-JP" altLang="en-US" dirty="0"/>
              <a:t>レベル </a:t>
            </a:r>
            <a:r>
              <a:rPr lang="en-US" altLang="ja-JP" dirty="0"/>
              <a:t>fifth level</a:t>
            </a:r>
          </a:p>
        </p:txBody>
      </p:sp>
      <p:sp>
        <p:nvSpPr>
          <p:cNvPr id="1029" name="Rectangle 5"/>
          <p:cNvSpPr>
            <a:spLocks noGrp="1" noChangeArrowheads="1"/>
          </p:cNvSpPr>
          <p:nvPr>
            <p:ph type="ftr" sz="quarter" idx="3"/>
          </p:nvPr>
        </p:nvSpPr>
        <p:spPr bwMode="auto">
          <a:xfrm>
            <a:off x="3124200" y="6453336"/>
            <a:ext cx="2895600" cy="404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ea"/>
                <a:ea typeface="+mn-ea"/>
              </a:defRPr>
            </a:lvl1pPr>
          </a:lstStyle>
          <a:p>
            <a:r>
              <a:rPr lang="en-US" altLang="ja-JP">
                <a:solidFill>
                  <a:srgbClr val="000000"/>
                </a:solidFill>
              </a:rPr>
              <a:t>Yoshinobu Kano</a:t>
            </a:r>
            <a:r>
              <a:rPr lang="ja-JP" altLang="en-US">
                <a:solidFill>
                  <a:srgbClr val="000000"/>
                </a:solidFill>
              </a:rPr>
              <a:t>　　　</a:t>
            </a: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7046912" y="6525344"/>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ea"/>
                <a:ea typeface="+mn-ea"/>
              </a:defRPr>
            </a:lvl1pPr>
          </a:lstStyle>
          <a:p>
            <a:fld id="{F65EB71C-EC3A-4BD6-A8CE-D603DDEA4C2A}" type="slidenum">
              <a:rPr lang="en-US" altLang="ja-JP" smtClean="0">
                <a:solidFill>
                  <a:srgbClr val="000000"/>
                </a:solidFill>
              </a:rPr>
              <a:pPr/>
              <a:t>‹#›</a:t>
            </a:fld>
            <a:endParaRPr lang="en-US" altLang="ja-JP" dirty="0">
              <a:solidFill>
                <a:srgbClr val="000000"/>
              </a:solidFill>
            </a:endParaRPr>
          </a:p>
        </p:txBody>
      </p:sp>
      <p:sp>
        <p:nvSpPr>
          <p:cNvPr id="1026" name="Rectangle 2"/>
          <p:cNvSpPr>
            <a:spLocks noGrp="1" noChangeArrowheads="1"/>
          </p:cNvSpPr>
          <p:nvPr>
            <p:ph type="title"/>
          </p:nvPr>
        </p:nvSpPr>
        <p:spPr bwMode="auto">
          <a:xfrm>
            <a:off x="827088" y="260350"/>
            <a:ext cx="7859712" cy="92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dirty="0"/>
              <a:t>Title </a:t>
            </a:r>
            <a:r>
              <a:rPr lang="ja-JP" altLang="en-US" dirty="0"/>
              <a:t>タイトル</a:t>
            </a:r>
          </a:p>
        </p:txBody>
      </p:sp>
      <p:grpSp>
        <p:nvGrpSpPr>
          <p:cNvPr id="1038" name="Group 14"/>
          <p:cNvGrpSpPr>
            <a:grpSpLocks/>
          </p:cNvGrpSpPr>
          <p:nvPr/>
        </p:nvGrpSpPr>
        <p:grpSpPr bwMode="auto">
          <a:xfrm>
            <a:off x="466725" y="260350"/>
            <a:ext cx="8208963" cy="936625"/>
            <a:chOff x="294" y="164"/>
            <a:chExt cx="5171" cy="590"/>
          </a:xfrm>
        </p:grpSpPr>
        <p:sp>
          <p:nvSpPr>
            <p:cNvPr id="1031" name="Rectangle 7"/>
            <p:cNvSpPr>
              <a:spLocks noChangeArrowheads="1"/>
            </p:cNvSpPr>
            <p:nvPr/>
          </p:nvSpPr>
          <p:spPr bwMode="auto">
            <a:xfrm>
              <a:off x="294" y="164"/>
              <a:ext cx="91" cy="590"/>
            </a:xfrm>
            <a:prstGeom prst="rect">
              <a:avLst/>
            </a:prstGeom>
            <a:solidFill>
              <a:srgbClr val="FF0000"/>
            </a:solidFill>
            <a:ln w="9525">
              <a:solidFill>
                <a:srgbClr val="FF0000"/>
              </a:solidFill>
              <a:miter lim="800000"/>
              <a:headEnd/>
              <a:tailEnd/>
            </a:ln>
            <a:effectLst/>
          </p:spPr>
          <p:txBody>
            <a:bodyPr wrap="none" anchor="ctr"/>
            <a:lstStyle/>
            <a:p>
              <a:endParaRPr lang="ja-JP" altLang="en-US">
                <a:solidFill>
                  <a:srgbClr val="000000"/>
                </a:solidFill>
                <a:latin typeface="ＭＳ Ｐゴシック"/>
                <a:ea typeface="ＭＳ Ｐゴシック"/>
              </a:endParaRPr>
            </a:p>
          </p:txBody>
        </p:sp>
        <p:sp>
          <p:nvSpPr>
            <p:cNvPr id="1037" name="Line 13"/>
            <p:cNvSpPr>
              <a:spLocks noChangeShapeType="1"/>
            </p:cNvSpPr>
            <p:nvPr/>
          </p:nvSpPr>
          <p:spPr bwMode="auto">
            <a:xfrm>
              <a:off x="295" y="754"/>
              <a:ext cx="5170" cy="0"/>
            </a:xfrm>
            <a:prstGeom prst="line">
              <a:avLst/>
            </a:prstGeom>
            <a:noFill/>
            <a:ln w="9525">
              <a:solidFill>
                <a:srgbClr val="FF0000"/>
              </a:solidFill>
              <a:round/>
              <a:headEnd/>
              <a:tailEnd/>
            </a:ln>
            <a:effectLst/>
          </p:spPr>
          <p:txBody>
            <a:bodyPr/>
            <a:lstStyle/>
            <a:p>
              <a:endParaRPr lang="ja-JP" altLang="en-US">
                <a:solidFill>
                  <a:srgbClr val="000000"/>
                </a:solidFill>
                <a:latin typeface="ＭＳ Ｐゴシック"/>
                <a:ea typeface="ＭＳ Ｐゴシック"/>
              </a:endParaRPr>
            </a:p>
          </p:txBody>
        </p:sp>
      </p:grpSp>
    </p:spTree>
    <p:extLst>
      <p:ext uri="{BB962C8B-B14F-4D97-AF65-F5344CB8AC3E}">
        <p14:creationId xmlns:p14="http://schemas.microsoft.com/office/powerpoint/2010/main" val="10161966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705" r:id="rId3"/>
  </p:sldLayoutIdLst>
  <p:transition>
    <p:fade thruBlk="1"/>
  </p:transition>
  <p:hf sldNum="0" hdr="0" ftr="0" dt="0"/>
  <p:txStyles>
    <p:titleStyle>
      <a:lvl1pPr algn="l" rtl="0" eaLnBrk="1" fontAlgn="base" hangingPunct="1">
        <a:spcBef>
          <a:spcPct val="0"/>
        </a:spcBef>
        <a:spcAft>
          <a:spcPct val="0"/>
        </a:spcAft>
        <a:defRPr kumimoji="1" sz="4400" b="1">
          <a:solidFill>
            <a:schemeClr val="tx1"/>
          </a:solidFill>
          <a:latin typeface="+mn-ea"/>
          <a:ea typeface="+mn-ea"/>
          <a:cs typeface="+mj-cs"/>
        </a:defRPr>
      </a:lvl1pPr>
      <a:lvl2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2pPr>
      <a:lvl3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3pPr>
      <a:lvl4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4pPr>
      <a:lvl5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5pPr>
      <a:lvl6pPr marL="4572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6pPr>
      <a:lvl7pPr marL="9144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7pPr>
      <a:lvl8pPr marL="13716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8pPr>
      <a:lvl9pPr marL="18288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9pPr>
    </p:titleStyle>
    <p:bodyStyle>
      <a:lvl1pPr marL="342900" indent="-342900" algn="l" rtl="0" eaLnBrk="1" fontAlgn="base" hangingPunct="1">
        <a:spcBef>
          <a:spcPct val="25000"/>
        </a:spcBef>
        <a:spcAft>
          <a:spcPct val="0"/>
        </a:spcAft>
        <a:buClr>
          <a:srgbClr val="FF0000"/>
        </a:buClr>
        <a:buFont typeface="ＭＳ Ｐゴシック" charset="-128"/>
        <a:buChar char="￭"/>
        <a:defRPr kumimoji="1" sz="3200">
          <a:solidFill>
            <a:schemeClr val="tx1"/>
          </a:solidFill>
          <a:latin typeface="+mn-ea"/>
          <a:ea typeface="+mn-ea"/>
          <a:cs typeface="+mn-cs"/>
        </a:defRPr>
      </a:lvl1pPr>
      <a:lvl2pPr marL="742950" indent="-285750" algn="l" rtl="0" eaLnBrk="1" fontAlgn="base" hangingPunct="1">
        <a:spcBef>
          <a:spcPct val="25000"/>
        </a:spcBef>
        <a:spcAft>
          <a:spcPct val="0"/>
        </a:spcAft>
        <a:buClr>
          <a:srgbClr val="FF0000"/>
        </a:buClr>
        <a:buFont typeface="ＭＳ Ｐゴシック" charset="-128"/>
        <a:buChar char="◨"/>
        <a:defRPr kumimoji="1" sz="2800">
          <a:solidFill>
            <a:schemeClr val="tx1"/>
          </a:solidFill>
          <a:latin typeface="+mn-ea"/>
          <a:ea typeface="+mn-ea"/>
        </a:defRPr>
      </a:lvl2pPr>
      <a:lvl3pPr marL="1143000" indent="-228600" algn="l" rtl="0" eaLnBrk="1" fontAlgn="base" hangingPunct="1">
        <a:spcBef>
          <a:spcPct val="25000"/>
        </a:spcBef>
        <a:spcAft>
          <a:spcPct val="0"/>
        </a:spcAft>
        <a:buClr>
          <a:schemeClr val="tx1"/>
        </a:buClr>
        <a:buFont typeface="ＭＳ Ｐゴシック" charset="-128"/>
        <a:buChar char="-"/>
        <a:defRPr kumimoji="1" sz="2400" b="1">
          <a:solidFill>
            <a:schemeClr val="tx1"/>
          </a:solidFill>
          <a:latin typeface="+mn-ea"/>
          <a:ea typeface="+mn-ea"/>
        </a:defRPr>
      </a:lvl3pPr>
      <a:lvl4pPr marL="1600200" indent="-228600"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4pPr>
      <a:lvl5pPr marL="2057400" indent="-228600"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5pPr>
      <a:lvl6pPr marL="25146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6pPr>
      <a:lvl7pPr marL="29718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7pPr>
      <a:lvl8pPr marL="34290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8pPr>
      <a:lvl9pPr marL="38862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タイトル 4"/>
          <p:cNvSpPr>
            <a:spLocks noGrp="1"/>
          </p:cNvSpPr>
          <p:nvPr>
            <p:ph type="ctrTitle" sz="quarter"/>
          </p:nvPr>
        </p:nvSpPr>
        <p:spPr>
          <a:xfrm>
            <a:off x="179388" y="2132930"/>
            <a:ext cx="8851900" cy="1008038"/>
          </a:xfrm>
        </p:spPr>
        <p:txBody>
          <a:bodyPr/>
          <a:lstStyle/>
          <a:p>
            <a:r>
              <a:rPr lang="en-US" altLang="ja-JP" sz="3200" b="0" dirty="0" smtClean="0"/>
              <a:t/>
            </a:r>
            <a:br>
              <a:rPr lang="en-US" altLang="ja-JP" sz="3200" b="0" dirty="0" smtClean="0"/>
            </a:br>
            <a:r>
              <a:rPr lang="ja-JP" altLang="en-US" sz="3200" b="0" dirty="0" smtClean="0"/>
              <a:t>自然言語処理によるあてはめ</a:t>
            </a:r>
            <a:r>
              <a:rPr lang="ja-JP" altLang="en-US" sz="3200" b="0" dirty="0"/>
              <a:t>過程の</a:t>
            </a:r>
            <a:r>
              <a:rPr lang="ja-JP" altLang="en-US" sz="3200" b="0" dirty="0" smtClean="0"/>
              <a:t>支援</a:t>
            </a:r>
            <a:r>
              <a:rPr lang="en-US" altLang="ja-JP" sz="3200" b="0" dirty="0" smtClean="0"/>
              <a:t/>
            </a:r>
            <a:br>
              <a:rPr lang="en-US" altLang="ja-JP" sz="3200" b="0" dirty="0" smtClean="0"/>
            </a:br>
            <a:r>
              <a:rPr lang="ja-JP" altLang="en-US" sz="3200" b="0" dirty="0"/>
              <a:t>自己紹介と関連研究紹介</a:t>
            </a:r>
          </a:p>
        </p:txBody>
      </p:sp>
    </p:spTree>
    <p:extLst>
      <p:ext uri="{BB962C8B-B14F-4D97-AF65-F5344CB8AC3E}">
        <p14:creationId xmlns:p14="http://schemas.microsoft.com/office/powerpoint/2010/main" val="3460874254"/>
      </p:ext>
    </p:extLst>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CA" sz="3200" dirty="0" smtClean="0">
                <a:ea typeface="Meiryo UI" panose="020B0604030504040204" pitchFamily="50" charset="-128"/>
              </a:rPr>
              <a:t>Motivation: (deep) </a:t>
            </a:r>
            <a:r>
              <a:rPr lang="en-CA" sz="3200" dirty="0">
                <a:ea typeface="Meiryo UI" panose="020B0604030504040204" pitchFamily="50" charset="-128"/>
              </a:rPr>
              <a:t>l</a:t>
            </a:r>
            <a:r>
              <a:rPr lang="en-CA" sz="3200" dirty="0" smtClean="0">
                <a:ea typeface="Meiryo UI" panose="020B0604030504040204" pitchFamily="50" charset="-128"/>
              </a:rPr>
              <a:t>earning works?</a:t>
            </a:r>
            <a:endParaRPr lang="en-CA" sz="3200" dirty="0">
              <a:ea typeface="Meiryo UI" panose="020B0604030504040204" pitchFamily="50" charset="-128"/>
            </a:endParaRPr>
          </a:p>
        </p:txBody>
      </p:sp>
      <p:sp>
        <p:nvSpPr>
          <p:cNvPr id="3" name="내용 개체 틀 2"/>
          <p:cNvSpPr>
            <a:spLocks noGrp="1"/>
          </p:cNvSpPr>
          <p:nvPr>
            <p:ph idx="1"/>
          </p:nvPr>
        </p:nvSpPr>
        <p:spPr/>
        <p:txBody>
          <a:bodyPr/>
          <a:lstStyle/>
          <a:p>
            <a:r>
              <a:rPr lang="en-CA" dirty="0" smtClean="0"/>
              <a:t>The COLIEE problems are binary classification</a:t>
            </a:r>
          </a:p>
          <a:p>
            <a:r>
              <a:rPr lang="en-CA" dirty="0" smtClean="0"/>
              <a:t>Seems to be a straightforward problem to apply supervised machine learning</a:t>
            </a:r>
          </a:p>
          <a:p>
            <a:pPr lvl="1"/>
            <a:r>
              <a:rPr lang="en-CA" dirty="0" smtClean="0"/>
              <a:t>and deep learning if you prefer</a:t>
            </a:r>
          </a:p>
          <a:p>
            <a:r>
              <a:rPr lang="en-CA" dirty="0" smtClean="0"/>
              <a:t>However, I don’t think this is the relevant approach</a:t>
            </a:r>
          </a:p>
          <a:p>
            <a:endParaRPr lang="en-CA" dirty="0"/>
          </a:p>
        </p:txBody>
      </p:sp>
      <p:sp>
        <p:nvSpPr>
          <p:cNvPr id="4" name="슬라이드 번호 개체 틀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725605365"/>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COLIEE’s data </a:t>
            </a:r>
            <a:r>
              <a:rPr lang="en-US" altLang="ja-JP" sz="3600" dirty="0" err="1" smtClean="0"/>
              <a:t>c</a:t>
            </a:r>
            <a:r>
              <a:rPr kumimoji="1" lang="en-US" altLang="ja-JP" sz="3600" dirty="0" err="1" smtClean="0"/>
              <a:t>harcterstics</a:t>
            </a:r>
            <a:endParaRPr kumimoji="1" lang="ja-JP" altLang="en-US" sz="3600" dirty="0"/>
          </a:p>
        </p:txBody>
      </p:sp>
      <p:sp>
        <p:nvSpPr>
          <p:cNvPr id="3" name="コンテンツ プレースホルダー 2"/>
          <p:cNvSpPr>
            <a:spLocks noGrp="1"/>
          </p:cNvSpPr>
          <p:nvPr>
            <p:ph idx="1"/>
          </p:nvPr>
        </p:nvSpPr>
        <p:spPr>
          <a:xfrm>
            <a:off x="457200" y="1268760"/>
            <a:ext cx="8229600" cy="5472608"/>
          </a:xfrm>
        </p:spPr>
        <p:txBody>
          <a:bodyPr>
            <a:normAutofit/>
          </a:bodyPr>
          <a:lstStyle/>
          <a:p>
            <a:r>
              <a:rPr lang="en-US" altLang="ja-JP" dirty="0"/>
              <a:t>COLIEE training dataset is </a:t>
            </a:r>
            <a:r>
              <a:rPr lang="en-US" altLang="ja-JP" dirty="0" smtClean="0"/>
              <a:t>insufficient</a:t>
            </a:r>
            <a:r>
              <a:rPr lang="ja-JP" altLang="en-US" dirty="0" smtClean="0"/>
              <a:t> </a:t>
            </a:r>
            <a:r>
              <a:rPr lang="en-US" altLang="ja-JP" dirty="0" smtClean="0"/>
              <a:t>for supervised machine learning</a:t>
            </a:r>
          </a:p>
          <a:p>
            <a:pPr lvl="1"/>
            <a:r>
              <a:rPr lang="en-US" altLang="ja-JP" dirty="0" smtClean="0"/>
              <a:t>as supervised machine learning simply seeks for something “similar” from training data </a:t>
            </a:r>
            <a:endParaRPr kumimoji="1" lang="en-US" altLang="ja-JP" dirty="0" smtClean="0"/>
          </a:p>
          <a:p>
            <a:r>
              <a:rPr kumimoji="1" lang="en-US" altLang="ja-JP" dirty="0" smtClean="0"/>
              <a:t>COLIEE test data consists of new dataset (latest legal bar exam) only</a:t>
            </a:r>
          </a:p>
          <a:p>
            <a:pPr lvl="1"/>
            <a:r>
              <a:rPr lang="en-US" altLang="ja-JP" dirty="0" smtClean="0"/>
              <a:t>Legal bar exam does not normally repeat the same (or </a:t>
            </a:r>
            <a:r>
              <a:rPr lang="en-US" altLang="ja-JP" dirty="0" err="1" smtClean="0"/>
              <a:t>superficialy</a:t>
            </a:r>
            <a:r>
              <a:rPr lang="en-US" altLang="ja-JP" dirty="0" smtClean="0"/>
              <a:t> similar) problems</a:t>
            </a:r>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11</a:t>
            </a:fld>
            <a:endParaRPr lang="en-US" altLang="ja-JP"/>
          </a:p>
        </p:txBody>
      </p:sp>
    </p:spTree>
    <p:extLst>
      <p:ext uri="{BB962C8B-B14F-4D97-AF65-F5344CB8AC3E}">
        <p14:creationId xmlns:p14="http://schemas.microsoft.com/office/powerpoint/2010/main" val="121609490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COLIEE’s essential research goal </a:t>
            </a:r>
            <a:endParaRPr kumimoji="1" lang="ja-JP" altLang="en-US" sz="3600" dirty="0"/>
          </a:p>
        </p:txBody>
      </p:sp>
      <p:sp>
        <p:nvSpPr>
          <p:cNvPr id="3" name="コンテンツ プレースホルダー 2"/>
          <p:cNvSpPr>
            <a:spLocks noGrp="1"/>
          </p:cNvSpPr>
          <p:nvPr>
            <p:ph idx="1"/>
          </p:nvPr>
        </p:nvSpPr>
        <p:spPr>
          <a:xfrm>
            <a:off x="457200" y="1268760"/>
            <a:ext cx="8229600" cy="5472608"/>
          </a:xfrm>
        </p:spPr>
        <p:txBody>
          <a:bodyPr>
            <a:normAutofit/>
          </a:bodyPr>
          <a:lstStyle/>
          <a:p>
            <a:r>
              <a:rPr lang="en-US" altLang="ja-JP" dirty="0" smtClean="0"/>
              <a:t>Our research goal would not just to find similarities </a:t>
            </a:r>
          </a:p>
          <a:p>
            <a:pPr lvl="1"/>
            <a:r>
              <a:rPr lang="en-US" altLang="ja-JP" dirty="0" smtClean="0"/>
              <a:t>Answering the same or superficially similar problem does not make much sense (for me)</a:t>
            </a:r>
          </a:p>
          <a:p>
            <a:r>
              <a:rPr lang="en-US" altLang="ja-JP" dirty="0" smtClean="0"/>
              <a:t>but to create a system that can capture abstraction, logic, semantics etc.</a:t>
            </a:r>
          </a:p>
          <a:p>
            <a:pPr lvl="1"/>
            <a:r>
              <a:rPr lang="en-US" altLang="ja-JP" dirty="0" smtClean="0"/>
              <a:t>the training dataset does not include all of information even potentially, to capture these issues</a:t>
            </a:r>
          </a:p>
          <a:p>
            <a:pPr lvl="1"/>
            <a:r>
              <a:rPr lang="en-US" altLang="ja-JP" dirty="0" smtClean="0"/>
              <a:t>Then of course, supervised machine learning insufficient   </a:t>
            </a:r>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12</a:t>
            </a:fld>
            <a:endParaRPr lang="en-US" altLang="ja-JP"/>
          </a:p>
        </p:txBody>
      </p:sp>
    </p:spTree>
    <p:extLst>
      <p:ext uri="{BB962C8B-B14F-4D97-AF65-F5344CB8AC3E}">
        <p14:creationId xmlns:p14="http://schemas.microsoft.com/office/powerpoint/2010/main" val="4090173710"/>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Basic Design: Clauses and Chunks</a:t>
            </a:r>
            <a:endParaRPr kumimoji="1" lang="ja-JP" altLang="en-US" sz="4000"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Break down a sentence into clauses</a:t>
            </a:r>
          </a:p>
          <a:p>
            <a:pPr lvl="1"/>
            <a:r>
              <a:rPr lang="en-US" altLang="ja-JP" dirty="0" smtClean="0"/>
              <a:t>A clause normally includes a single predicate</a:t>
            </a:r>
          </a:p>
          <a:p>
            <a:pPr lvl="1"/>
            <a:r>
              <a:rPr kumimoji="1" lang="en-US" altLang="ja-JP" dirty="0" smtClean="0"/>
              <a:t>while some predicates are better to be integrated into another clause</a:t>
            </a:r>
          </a:p>
          <a:p>
            <a:pPr lvl="1"/>
            <a:r>
              <a:rPr lang="en-US" altLang="ja-JP" dirty="0" smtClean="0"/>
              <a:t>and some implicit predicates should be made an independent clauses</a:t>
            </a:r>
          </a:p>
          <a:p>
            <a:r>
              <a:rPr kumimoji="1" lang="en-US" altLang="ja-JP" dirty="0" smtClean="0"/>
              <a:t>Then recognize proposition clause and condition clauses if any</a:t>
            </a:r>
          </a:p>
          <a:p>
            <a:pPr lvl="1"/>
            <a:r>
              <a:rPr lang="en-US" altLang="ja-JP" dirty="0" smtClean="0"/>
              <a:t>By finding conditional patterns like “when…” and “in case of …”</a:t>
            </a:r>
            <a:endParaRPr kumimoji="1" lang="en-US" altLang="ja-JP" dirty="0" smtClean="0"/>
          </a:p>
          <a:p>
            <a:r>
              <a:rPr lang="en-US" altLang="ja-JP" dirty="0" smtClean="0"/>
              <a:t>Finally compare problems and articles using predicate-argument structures</a:t>
            </a:r>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13</a:t>
            </a:fld>
            <a:endParaRPr lang="en-US" altLang="ja-JP"/>
          </a:p>
        </p:txBody>
      </p:sp>
    </p:spTree>
    <p:extLst>
      <p:ext uri="{BB962C8B-B14F-4D97-AF65-F5344CB8AC3E}">
        <p14:creationId xmlns:p14="http://schemas.microsoft.com/office/powerpoint/2010/main" val="4133892347"/>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Design Concept</a:t>
            </a:r>
            <a:endParaRPr kumimoji="1" lang="ja-JP" altLang="en-US" dirty="0"/>
          </a:p>
        </p:txBody>
      </p:sp>
      <p:sp>
        <p:nvSpPr>
          <p:cNvPr id="22" name="テキスト ボックス 21"/>
          <p:cNvSpPr txBox="1"/>
          <p:nvPr/>
        </p:nvSpPr>
        <p:spPr>
          <a:xfrm flipH="1">
            <a:off x="409981" y="1748700"/>
            <a:ext cx="1294237"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H24-2-1</a:t>
            </a:r>
          </a:p>
        </p:txBody>
      </p:sp>
      <p:sp>
        <p:nvSpPr>
          <p:cNvPr id="23" name="テキスト ボックス 22"/>
          <p:cNvSpPr txBox="1"/>
          <p:nvPr/>
        </p:nvSpPr>
        <p:spPr>
          <a:xfrm>
            <a:off x="409983" y="2146722"/>
            <a:ext cx="813276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制限行為能力者のした契約について，</a:t>
            </a:r>
            <a:r>
              <a:rPr kumimoji="1" lang="ja-JP" altLang="en-US" sz="1800" b="0" i="0" u="sng" strike="noStrike" kern="1200" cap="none" spc="0" normalizeH="0" baseline="0" noProof="0" dirty="0">
                <a:ln>
                  <a:noFill/>
                </a:ln>
                <a:solidFill>
                  <a:srgbClr val="00B0F0"/>
                </a:solidFill>
                <a:effectLst/>
                <a:uLnTx/>
                <a:uFillTx/>
                <a:latin typeface="Verdana"/>
                <a:ea typeface="ＭＳ Ｐゴシック"/>
                <a:cs typeface="+mn-cs"/>
              </a:rPr>
              <a:t>制限行為能力者及びその法定代理人が取消権を有する</a:t>
            </a:r>
            <a:r>
              <a:rPr kumimoji="1" lang="ja-JP" altLang="en-US" sz="1800" b="1" i="0" u="sng" strike="noStrike" kern="1200" cap="none" spc="0" normalizeH="0" baseline="0" noProof="0" dirty="0">
                <a:ln>
                  <a:noFill/>
                </a:ln>
                <a:solidFill>
                  <a:srgbClr val="00B0F0"/>
                </a:solidFill>
                <a:effectLst/>
                <a:uLnTx/>
                <a:uFillTx/>
                <a:latin typeface="Verdana"/>
                <a:ea typeface="ＭＳ Ｐゴシック"/>
                <a:cs typeface="+mn-cs"/>
              </a:rPr>
              <a:t>ときは</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a:t>
            </a:r>
            <a:r>
              <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rPr>
              <a:t>契約の相手方も取消権を有する。</a:t>
            </a:r>
          </a:p>
        </p:txBody>
      </p:sp>
      <p:sp>
        <p:nvSpPr>
          <p:cNvPr id="24" name="テキスト ボックス 23"/>
          <p:cNvSpPr txBox="1"/>
          <p:nvPr/>
        </p:nvSpPr>
        <p:spPr>
          <a:xfrm>
            <a:off x="409984" y="2836305"/>
            <a:ext cx="8132768" cy="9233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(With respect to contracts concluded by the person with limited capacity, if the person with limited capacity and the statutory agent have the right to rescind, the counterparty also has.)</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 name="線吹き出し 1 (枠付き) 24"/>
          <p:cNvSpPr/>
          <p:nvPr/>
        </p:nvSpPr>
        <p:spPr>
          <a:xfrm>
            <a:off x="6026808" y="1744297"/>
            <a:ext cx="2310841" cy="318146"/>
          </a:xfrm>
          <a:prstGeom prst="borderCallout1">
            <a:avLst>
              <a:gd name="adj1" fmla="val 53620"/>
              <a:gd name="adj2" fmla="val 100339"/>
              <a:gd name="adj3" fmla="val 205151"/>
              <a:gd name="adj4" fmla="val 23178"/>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Conditional Clause</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26" name="線吹き出し 1 (枠付き) 25"/>
          <p:cNvSpPr/>
          <p:nvPr/>
        </p:nvSpPr>
        <p:spPr>
          <a:xfrm>
            <a:off x="3230241" y="1744297"/>
            <a:ext cx="2310841" cy="318146"/>
          </a:xfrm>
          <a:prstGeom prst="borderCallout1">
            <a:avLst>
              <a:gd name="adj1" fmla="val 37770"/>
              <a:gd name="adj2" fmla="val 832"/>
              <a:gd name="adj3" fmla="val 290089"/>
              <a:gd name="adj4" fmla="val 1935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Proposition</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27" name="テキスト ボックス 26"/>
          <p:cNvSpPr txBox="1"/>
          <p:nvPr/>
        </p:nvSpPr>
        <p:spPr>
          <a:xfrm>
            <a:off x="330393" y="4205477"/>
            <a:ext cx="474808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契約の</a:t>
            </a:r>
            <a:r>
              <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rPr>
              <a:t>相手方</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も</a:t>
            </a:r>
            <a:r>
              <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rPr>
              <a:t>取消権</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を</a:t>
            </a:r>
            <a:r>
              <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rPr>
              <a:t>有する。</a:t>
            </a:r>
          </a:p>
        </p:txBody>
      </p:sp>
      <p:sp>
        <p:nvSpPr>
          <p:cNvPr id="28" name="線吹き出し 2 (枠付き) 27"/>
          <p:cNvSpPr/>
          <p:nvPr/>
        </p:nvSpPr>
        <p:spPr>
          <a:xfrm>
            <a:off x="1624628" y="3877366"/>
            <a:ext cx="1361324" cy="221336"/>
          </a:xfrm>
          <a:prstGeom prst="borderCallout2">
            <a:avLst>
              <a:gd name="adj1" fmla="val 18750"/>
              <a:gd name="adj2" fmla="val -8333"/>
              <a:gd name="adj3" fmla="val 18750"/>
              <a:gd name="adj4" fmla="val -16667"/>
              <a:gd name="adj5" fmla="val 251396"/>
              <a:gd name="adj6" fmla="val -23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Subject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29" name="線吹き出し 2 (枠付き) 28"/>
          <p:cNvSpPr/>
          <p:nvPr/>
        </p:nvSpPr>
        <p:spPr>
          <a:xfrm>
            <a:off x="2585756" y="4630593"/>
            <a:ext cx="1361324" cy="221336"/>
          </a:xfrm>
          <a:prstGeom prst="borderCallout2">
            <a:avLst>
              <a:gd name="adj1" fmla="val 18750"/>
              <a:gd name="adj2" fmla="val -8333"/>
              <a:gd name="adj3" fmla="val 18750"/>
              <a:gd name="adj4" fmla="val -16667"/>
              <a:gd name="adj5" fmla="val -58449"/>
              <a:gd name="adj6" fmla="val -21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Object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30" name="線吹き出し 2 (枠付き) 29"/>
          <p:cNvSpPr/>
          <p:nvPr/>
        </p:nvSpPr>
        <p:spPr>
          <a:xfrm>
            <a:off x="3717154" y="3866410"/>
            <a:ext cx="1361324" cy="221336"/>
          </a:xfrm>
          <a:prstGeom prst="borderCallout2">
            <a:avLst>
              <a:gd name="adj1" fmla="val 18750"/>
              <a:gd name="adj2" fmla="val -8333"/>
              <a:gd name="adj3" fmla="val 18750"/>
              <a:gd name="adj4" fmla="val -16667"/>
              <a:gd name="adj5" fmla="val 267423"/>
              <a:gd name="adj6" fmla="val -23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31" name="テキスト ボックス 30"/>
          <p:cNvSpPr txBox="1"/>
          <p:nvPr/>
        </p:nvSpPr>
        <p:spPr>
          <a:xfrm>
            <a:off x="385722" y="5345971"/>
            <a:ext cx="457458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制限行為能力者及びその</a:t>
            </a:r>
            <a:r>
              <a:rPr kumimoji="1" lang="ja-JP" altLang="en-US" sz="1800" b="0" i="0" u="sng" strike="noStrike" kern="1200" cap="none" spc="0" normalizeH="0" baseline="0" noProof="0" dirty="0">
                <a:ln>
                  <a:noFill/>
                </a:ln>
                <a:solidFill>
                  <a:srgbClr val="00B0F0"/>
                </a:solidFill>
                <a:effectLst/>
                <a:uLnTx/>
                <a:uFillTx/>
                <a:latin typeface="Verdana"/>
                <a:ea typeface="ＭＳ Ｐゴシック"/>
                <a:cs typeface="+mn-cs"/>
              </a:rPr>
              <a:t>法定代理人</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が</a:t>
            </a:r>
            <a:r>
              <a:rPr kumimoji="1" lang="ja-JP" altLang="en-US" sz="1800" b="0" i="0" u="sng" strike="noStrike" kern="1200" cap="none" spc="0" normalizeH="0" baseline="0" noProof="0" dirty="0">
                <a:ln>
                  <a:noFill/>
                </a:ln>
                <a:solidFill>
                  <a:srgbClr val="00B0F0"/>
                </a:solidFill>
                <a:effectLst/>
                <a:uLnTx/>
                <a:uFillTx/>
                <a:latin typeface="Verdana"/>
                <a:ea typeface="ＭＳ Ｐゴシック"/>
                <a:cs typeface="+mn-cs"/>
              </a:rPr>
              <a:t>取消権</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を</a:t>
            </a:r>
            <a:r>
              <a:rPr kumimoji="1" lang="ja-JP" altLang="en-US" sz="1800" b="0" i="0" u="sng" strike="noStrike" kern="1200" cap="none" spc="0" normalizeH="0" baseline="0" noProof="0" dirty="0">
                <a:ln>
                  <a:noFill/>
                </a:ln>
                <a:solidFill>
                  <a:srgbClr val="00B0F0"/>
                </a:solidFill>
                <a:effectLst/>
                <a:uLnTx/>
                <a:uFillTx/>
                <a:latin typeface="Verdana"/>
                <a:ea typeface="ＭＳ Ｐゴシック"/>
                <a:cs typeface="+mn-cs"/>
              </a:rPr>
              <a:t>有する</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ときは</a:t>
            </a:r>
            <a:r>
              <a:rPr kumimoji="1" lang="en-US" altLang="ja-JP" sz="1800" b="0" i="0" u="none" strike="noStrike" kern="1200" cap="none" spc="0" normalizeH="0" baseline="0" noProof="0" dirty="0">
                <a:ln>
                  <a:noFill/>
                </a:ln>
                <a:solidFill>
                  <a:srgbClr val="000000"/>
                </a:solidFill>
                <a:effectLst/>
                <a:uLnTx/>
                <a:uFillTx/>
                <a:latin typeface="Verdana"/>
                <a:ea typeface="ＭＳ Ｐゴシック"/>
                <a:cs typeface="+mn-cs"/>
              </a:rPr>
              <a:t>,</a:t>
            </a:r>
            <a:endPar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endParaRPr>
          </a:p>
        </p:txBody>
      </p:sp>
      <p:sp>
        <p:nvSpPr>
          <p:cNvPr id="32" name="線吹き出し 2 (枠付き) 31"/>
          <p:cNvSpPr/>
          <p:nvPr/>
        </p:nvSpPr>
        <p:spPr>
          <a:xfrm>
            <a:off x="1055715" y="5067393"/>
            <a:ext cx="1361324" cy="221336"/>
          </a:xfrm>
          <a:prstGeom prst="borderCallout2">
            <a:avLst>
              <a:gd name="adj1" fmla="val 55202"/>
              <a:gd name="adj2" fmla="val 105016"/>
              <a:gd name="adj3" fmla="val 55202"/>
              <a:gd name="adj4" fmla="val 124094"/>
              <a:gd name="adj5" fmla="val 270111"/>
              <a:gd name="adj6" fmla="val 1665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Subject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33" name="線吹き出し 2 (枠付き) 32"/>
          <p:cNvSpPr/>
          <p:nvPr/>
        </p:nvSpPr>
        <p:spPr>
          <a:xfrm>
            <a:off x="1935979" y="6088539"/>
            <a:ext cx="1361324" cy="221336"/>
          </a:xfrm>
          <a:prstGeom prst="borderCallout2">
            <a:avLst>
              <a:gd name="adj1" fmla="val 41533"/>
              <a:gd name="adj2" fmla="val 103535"/>
              <a:gd name="adj3" fmla="val 41533"/>
              <a:gd name="adj4" fmla="val 160395"/>
              <a:gd name="adj5" fmla="val -216826"/>
              <a:gd name="adj6" fmla="val 202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Object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34" name="線吹き出し 2 (枠付き) 33"/>
          <p:cNvSpPr/>
          <p:nvPr/>
        </p:nvSpPr>
        <p:spPr>
          <a:xfrm>
            <a:off x="3124899" y="5067392"/>
            <a:ext cx="1361324" cy="221336"/>
          </a:xfrm>
          <a:prstGeom prst="borderCallout2">
            <a:avLst>
              <a:gd name="adj1" fmla="val 55202"/>
              <a:gd name="adj2" fmla="val 100571"/>
              <a:gd name="adj3" fmla="val 55202"/>
              <a:gd name="adj4" fmla="val 150764"/>
              <a:gd name="adj5" fmla="val 384863"/>
              <a:gd name="adj6" fmla="val -1426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35" name="テキスト ボックス 34"/>
          <p:cNvSpPr txBox="1"/>
          <p:nvPr/>
        </p:nvSpPr>
        <p:spPr>
          <a:xfrm>
            <a:off x="5541082" y="3731810"/>
            <a:ext cx="3542444"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Set from Proposition: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CC9900"/>
                </a:solidFill>
                <a:effectLst/>
                <a:uLnTx/>
                <a:uFillTx/>
                <a:latin typeface="Arial" charset="0"/>
                <a:ea typeface="ＭＳ Ｐゴシック" charset="-128"/>
                <a:cs typeface="+mn-cs"/>
              </a:rPr>
              <a:t>{</a:t>
            </a:r>
            <a:r>
              <a:rPr kumimoji="1" lang="ja-JP" altLang="en-US" sz="1800" b="0" i="0" u="none" strike="noStrike" kern="1200" cap="none" spc="0" normalizeH="0" baseline="0" noProof="0" dirty="0">
                <a:ln>
                  <a:noFill/>
                </a:ln>
                <a:solidFill>
                  <a:srgbClr val="CC9900"/>
                </a:solidFill>
                <a:effectLst/>
                <a:uLnTx/>
                <a:uFillTx/>
                <a:latin typeface="Arial" charset="0"/>
                <a:ea typeface="ＭＳ Ｐゴシック" charset="-128"/>
                <a:cs typeface="+mn-cs"/>
              </a:rPr>
              <a:t>有する</a:t>
            </a:r>
            <a:r>
              <a:rPr kumimoji="1" lang="en-US" altLang="ja-JP" sz="1800" b="0" i="0" u="none" strike="noStrike" kern="1200" cap="none" spc="0" normalizeH="0" baseline="0" noProof="0" dirty="0">
                <a:ln>
                  <a:noFill/>
                </a:ln>
                <a:solidFill>
                  <a:srgbClr val="CC99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CC9900"/>
                </a:solidFill>
                <a:effectLst/>
                <a:uLnTx/>
                <a:uFillTx/>
                <a:latin typeface="Arial" charset="0"/>
                <a:ea typeface="ＭＳ Ｐゴシック" charset="-128"/>
                <a:cs typeface="+mn-cs"/>
              </a:rPr>
              <a:t>相手方</a:t>
            </a:r>
            <a:r>
              <a:rPr kumimoji="1" lang="en-US" altLang="ja-JP" sz="1800" b="0" i="0" u="none" strike="noStrike" kern="1200" cap="none" spc="0" normalizeH="0" baseline="0" noProof="0" dirty="0">
                <a:ln>
                  <a:noFill/>
                </a:ln>
                <a:solidFill>
                  <a:srgbClr val="CC99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CC9900"/>
                </a:solidFill>
                <a:effectLst/>
                <a:uLnTx/>
                <a:uFillTx/>
                <a:latin typeface="Arial" charset="0"/>
                <a:ea typeface="ＭＳ Ｐゴシック" charset="-128"/>
                <a:cs typeface="+mn-cs"/>
              </a:rPr>
              <a:t>取消権</a:t>
            </a:r>
            <a:r>
              <a:rPr kumimoji="1" lang="en-US" altLang="ja-JP" sz="1800" b="0" i="0" u="none" strike="noStrike" kern="1200" cap="none" spc="0" normalizeH="0" baseline="0" noProof="0" dirty="0">
                <a:ln>
                  <a:noFill/>
                </a:ln>
                <a:solidFill>
                  <a:srgbClr val="CC99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CC9900"/>
              </a:solidFill>
              <a:effectLst/>
              <a:uLnTx/>
              <a:uFillTx/>
              <a:latin typeface="Arial" charset="0"/>
              <a:ea typeface="ＭＳ Ｐゴシック" charset="-128"/>
              <a:cs typeface="+mn-cs"/>
            </a:endParaRPr>
          </a:p>
        </p:txBody>
      </p:sp>
      <p:sp>
        <p:nvSpPr>
          <p:cNvPr id="36" name="テキスト ボックス 35"/>
          <p:cNvSpPr txBox="1"/>
          <p:nvPr/>
        </p:nvSpPr>
        <p:spPr>
          <a:xfrm>
            <a:off x="5492726" y="5240039"/>
            <a:ext cx="3526013" cy="646331"/>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Set from Conditional Clause :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B0F0"/>
                </a:solidFill>
                <a:effectLst/>
                <a:uLnTx/>
                <a:uFillTx/>
                <a:latin typeface="Arial" charset="0"/>
                <a:ea typeface="ＭＳ Ｐゴシック" charset="-128"/>
                <a:cs typeface="+mn-cs"/>
              </a:rPr>
              <a:t>{</a:t>
            </a:r>
            <a:r>
              <a:rPr kumimoji="1" lang="ja-JP" altLang="en-US" sz="1800" b="0" i="0" u="none" strike="noStrike" kern="1200" cap="none" spc="0" normalizeH="0" baseline="0" noProof="0" dirty="0">
                <a:ln>
                  <a:noFill/>
                </a:ln>
                <a:solidFill>
                  <a:srgbClr val="00B0F0"/>
                </a:solidFill>
                <a:effectLst/>
                <a:uLnTx/>
                <a:uFillTx/>
                <a:latin typeface="Arial" charset="0"/>
                <a:ea typeface="ＭＳ Ｐゴシック" charset="-128"/>
                <a:cs typeface="+mn-cs"/>
              </a:rPr>
              <a:t>有する</a:t>
            </a:r>
            <a:r>
              <a:rPr kumimoji="1" lang="en-US" altLang="ja-JP" sz="1800" b="0" i="0" u="none" strike="noStrike" kern="1200" cap="none" spc="0" normalizeH="0" baseline="0" noProof="0" dirty="0">
                <a:ln>
                  <a:noFill/>
                </a:ln>
                <a:solidFill>
                  <a:srgbClr val="00B0F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B0F0"/>
                </a:solidFill>
                <a:effectLst/>
                <a:uLnTx/>
                <a:uFillTx/>
                <a:latin typeface="Arial" charset="0"/>
                <a:ea typeface="ＭＳ Ｐゴシック" charset="-128"/>
                <a:cs typeface="+mn-cs"/>
              </a:rPr>
              <a:t>法定代理人</a:t>
            </a:r>
            <a:r>
              <a:rPr kumimoji="1" lang="en-US" altLang="ja-JP" sz="1800" b="0" i="0" u="none" strike="noStrike" kern="1200" cap="none" spc="0" normalizeH="0" baseline="0" noProof="0" dirty="0">
                <a:ln>
                  <a:noFill/>
                </a:ln>
                <a:solidFill>
                  <a:srgbClr val="00B0F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B0F0"/>
                </a:solidFill>
                <a:effectLst/>
                <a:uLnTx/>
                <a:uFillTx/>
                <a:latin typeface="Arial" charset="0"/>
                <a:ea typeface="ＭＳ Ｐゴシック" charset="-128"/>
                <a:cs typeface="+mn-cs"/>
              </a:rPr>
              <a:t>取消権</a:t>
            </a:r>
            <a:r>
              <a:rPr kumimoji="1" lang="en-US" altLang="ja-JP" sz="1800" b="0" i="0" u="none" strike="noStrike" kern="1200" cap="none" spc="0" normalizeH="0" baseline="0" noProof="0" dirty="0">
                <a:ln>
                  <a:noFill/>
                </a:ln>
                <a:solidFill>
                  <a:srgbClr val="00B0F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B0F0"/>
              </a:solidFill>
              <a:effectLst/>
              <a:uLnTx/>
              <a:uFillTx/>
              <a:latin typeface="Arial" charset="0"/>
              <a:ea typeface="ＭＳ Ｐゴシック" charset="-128"/>
              <a:cs typeface="+mn-cs"/>
            </a:endParaRPr>
          </a:p>
        </p:txBody>
      </p:sp>
      <p:sp>
        <p:nvSpPr>
          <p:cNvPr id="37" name="テキスト ボックス 36"/>
          <p:cNvSpPr txBox="1"/>
          <p:nvPr/>
        </p:nvSpPr>
        <p:spPr>
          <a:xfrm>
            <a:off x="5586486" y="4531033"/>
            <a:ext cx="3432253"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(has, the counterparty, the right to rescind )</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8" name="テキスト ボックス 37"/>
          <p:cNvSpPr txBox="1"/>
          <p:nvPr/>
        </p:nvSpPr>
        <p:spPr>
          <a:xfrm>
            <a:off x="5209923" y="5866022"/>
            <a:ext cx="3683556"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(have, the statutory agent, the right to rescind )</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9" name="右矢印 38"/>
          <p:cNvSpPr/>
          <p:nvPr/>
        </p:nvSpPr>
        <p:spPr>
          <a:xfrm>
            <a:off x="5078479" y="4531033"/>
            <a:ext cx="358918" cy="11044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Verdana"/>
              <a:ea typeface="ＭＳ Ｐゴシック"/>
              <a:cs typeface="+mn-cs"/>
            </a:endParaRPr>
          </a:p>
        </p:txBody>
      </p:sp>
      <p:sp>
        <p:nvSpPr>
          <p:cNvPr id="3" name="スライド番号プレースホルダー 2"/>
          <p:cNvSpPr>
            <a:spLocks noGrp="1"/>
          </p:cNvSpPr>
          <p:nvPr>
            <p:ph type="sldNum" sz="quarter" idx="12"/>
          </p:nvPr>
        </p:nvSpPr>
        <p:spPr/>
        <p:txBody>
          <a:bodyPr/>
          <a:lstStyle/>
          <a:p>
            <a:fld id="{F65EB71C-EC3A-4BD6-A8CE-D603DDEA4C2A}" type="slidenum">
              <a:rPr lang="en-US" altLang="ja-JP" smtClean="0"/>
              <a:pPr/>
              <a:t>14</a:t>
            </a:fld>
            <a:endParaRPr lang="en-US" altLang="ja-JP"/>
          </a:p>
        </p:txBody>
      </p:sp>
    </p:spTree>
    <p:extLst>
      <p:ext uri="{BB962C8B-B14F-4D97-AF65-F5344CB8AC3E}">
        <p14:creationId xmlns:p14="http://schemas.microsoft.com/office/powerpoint/2010/main" val="3991724826"/>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Which predicate is main?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Some types of predicates are too abstract in their meaning</a:t>
            </a:r>
          </a:p>
          <a:p>
            <a:r>
              <a:rPr lang="en-US" altLang="ja-JP" dirty="0" smtClean="0"/>
              <a:t>We try finding more “meaningful” predicate by selecting syntactic </a:t>
            </a:r>
            <a:r>
              <a:rPr lang="en-US" altLang="ja-JP" dirty="0" err="1"/>
              <a:t>neighbourhood</a:t>
            </a:r>
            <a:r>
              <a:rPr lang="en-US" altLang="ja-JP" dirty="0"/>
              <a:t> </a:t>
            </a:r>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15</a:t>
            </a:fld>
            <a:endParaRPr lang="en-US" altLang="ja-JP"/>
          </a:p>
        </p:txBody>
      </p:sp>
    </p:spTree>
    <p:extLst>
      <p:ext uri="{BB962C8B-B14F-4D97-AF65-F5344CB8AC3E}">
        <p14:creationId xmlns:p14="http://schemas.microsoft.com/office/powerpoint/2010/main" val="538498550"/>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Which predicate is main?</a:t>
            </a:r>
            <a:endParaRPr kumimoji="1" lang="ja-JP" altLang="en-US" dirty="0"/>
          </a:p>
        </p:txBody>
      </p:sp>
      <p:sp>
        <p:nvSpPr>
          <p:cNvPr id="29" name="テキスト ボックス 28"/>
          <p:cNvSpPr txBox="1"/>
          <p:nvPr/>
        </p:nvSpPr>
        <p:spPr>
          <a:xfrm>
            <a:off x="3531040" y="6381328"/>
            <a:ext cx="4329281"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Arial" charset="0"/>
                <a:ea typeface="ＭＳ Ｐゴシック" charset="-128"/>
                <a:cs typeface="+mn-cs"/>
              </a:rPr>
              <a:t>(take custody, property, the donor)</a:t>
            </a:r>
            <a:endParaRPr kumimoji="1" lang="ja-JP" altLang="en-US" sz="16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8" name="テキスト ボックス 37"/>
          <p:cNvSpPr txBox="1"/>
          <p:nvPr/>
        </p:nvSpPr>
        <p:spPr>
          <a:xfrm>
            <a:off x="409983" y="2001084"/>
            <a:ext cx="839299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贈与者</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は，贈与した特定物を引き渡すまでの間，善良な管理者の注意をもってその物を保存する</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義務</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を</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負う</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a:t>
            </a:r>
          </a:p>
        </p:txBody>
      </p:sp>
      <p:sp>
        <p:nvSpPr>
          <p:cNvPr id="39" name="テキスト ボックス 38"/>
          <p:cNvSpPr txBox="1"/>
          <p:nvPr/>
        </p:nvSpPr>
        <p:spPr>
          <a:xfrm flipH="1">
            <a:off x="409980" y="1623777"/>
            <a:ext cx="1203666"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H26-22-3</a:t>
            </a:r>
          </a:p>
        </p:txBody>
      </p:sp>
      <p:sp>
        <p:nvSpPr>
          <p:cNvPr id="40" name="テキスト ボックス 39"/>
          <p:cNvSpPr txBox="1"/>
          <p:nvPr/>
        </p:nvSpPr>
        <p:spPr>
          <a:xfrm>
            <a:off x="409981" y="2849339"/>
            <a:ext cx="8392991" cy="9233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(Until the completion of the delivery of a specific thing, the donor shall assume a duty to take custody of such property with due care of a prudent manager.)</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1" name="テキスト ボックス 40"/>
          <p:cNvSpPr txBox="1"/>
          <p:nvPr/>
        </p:nvSpPr>
        <p:spPr>
          <a:xfrm>
            <a:off x="409983" y="4095555"/>
            <a:ext cx="8392991" cy="64633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When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義務を負う</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(assume a duty / assume duties)” appears, we replace the word with a previous predicate and its corresponding object. </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2" name="テキスト ボックス 41"/>
          <p:cNvSpPr txBox="1"/>
          <p:nvPr/>
        </p:nvSpPr>
        <p:spPr>
          <a:xfrm>
            <a:off x="5076953" y="3500815"/>
            <a:ext cx="3765774"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Previous Set :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負う</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義務</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贈与者</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3" name="テキスト ボックス 42"/>
          <p:cNvSpPr txBox="1"/>
          <p:nvPr/>
        </p:nvSpPr>
        <p:spPr>
          <a:xfrm>
            <a:off x="409983" y="5018747"/>
            <a:ext cx="839299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贈与者</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は，贈与した特定物を引き渡すまでの間，善良な管理者の注意をもってその</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物</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を</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保存する</a:t>
            </a:r>
            <a:r>
              <a:rPr kumimoji="1" lang="ja-JP" altLang="en-US" sz="1800" b="0" i="0" u="none" strike="sngStrike" kern="1200" cap="none" spc="0" normalizeH="0" baseline="0" noProof="0" dirty="0">
                <a:ln>
                  <a:noFill/>
                </a:ln>
                <a:solidFill>
                  <a:srgbClr val="000000"/>
                </a:solidFill>
                <a:effectLst/>
                <a:uLnTx/>
                <a:uFillTx/>
                <a:latin typeface="Verdana"/>
                <a:ea typeface="ＭＳ Ｐゴシック"/>
                <a:cs typeface="+mn-cs"/>
              </a:rPr>
              <a:t>義務を負う。</a:t>
            </a:r>
          </a:p>
        </p:txBody>
      </p:sp>
      <p:sp>
        <p:nvSpPr>
          <p:cNvPr id="44" name="テキスト ボックス 43"/>
          <p:cNvSpPr txBox="1"/>
          <p:nvPr/>
        </p:nvSpPr>
        <p:spPr>
          <a:xfrm>
            <a:off x="2471138" y="6050837"/>
            <a:ext cx="3097323"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New Set :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保存</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物</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贈与者</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5" name="テキスト ボックス 44"/>
          <p:cNvSpPr txBox="1"/>
          <p:nvPr/>
        </p:nvSpPr>
        <p:spPr>
          <a:xfrm>
            <a:off x="5986824" y="3803068"/>
            <a:ext cx="3350720"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(assume, duty, the donor)</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7" name="線吹き出し 2 (枠付き) 46"/>
          <p:cNvSpPr/>
          <p:nvPr/>
        </p:nvSpPr>
        <p:spPr>
          <a:xfrm>
            <a:off x="2059272" y="1724223"/>
            <a:ext cx="1075186" cy="225865"/>
          </a:xfrm>
          <a:prstGeom prst="borderCallout2">
            <a:avLst>
              <a:gd name="adj1" fmla="val 18750"/>
              <a:gd name="adj2" fmla="val -8333"/>
              <a:gd name="adj3" fmla="val 36976"/>
              <a:gd name="adj4" fmla="val -14684"/>
              <a:gd name="adj5" fmla="val 197503"/>
              <a:gd name="adj6" fmla="val -862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Subject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48" name="線吹き出し 2 (枠付き) 47"/>
          <p:cNvSpPr/>
          <p:nvPr/>
        </p:nvSpPr>
        <p:spPr>
          <a:xfrm>
            <a:off x="4709542" y="1728768"/>
            <a:ext cx="1016984" cy="221336"/>
          </a:xfrm>
          <a:prstGeom prst="borderCallout2">
            <a:avLst>
              <a:gd name="adj1" fmla="val 18750"/>
              <a:gd name="adj2" fmla="val -8333"/>
              <a:gd name="adj3" fmla="val 18750"/>
              <a:gd name="adj4" fmla="val -16667"/>
              <a:gd name="adj5" fmla="val 270504"/>
              <a:gd name="adj6" fmla="val -238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a:ln>
                  <a:noFill/>
                </a:ln>
                <a:solidFill>
                  <a:srgbClr val="FFFFFF"/>
                </a:solidFill>
                <a:effectLst/>
                <a:uLnTx/>
                <a:uFillTx/>
                <a:latin typeface="Verdana"/>
                <a:ea typeface="ＭＳ Ｐゴシック"/>
                <a:cs typeface="+mn-cs"/>
              </a:rPr>
              <a:t>Object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49" name="線吹き出し 2 (枠付き) 48"/>
          <p:cNvSpPr/>
          <p:nvPr/>
        </p:nvSpPr>
        <p:spPr>
          <a:xfrm>
            <a:off x="3737454" y="2660380"/>
            <a:ext cx="1339499" cy="244472"/>
          </a:xfrm>
          <a:prstGeom prst="borderCallout2">
            <a:avLst>
              <a:gd name="adj1" fmla="val 18750"/>
              <a:gd name="adj2" fmla="val -8333"/>
              <a:gd name="adj3" fmla="val 18750"/>
              <a:gd name="adj4" fmla="val -16667"/>
              <a:gd name="adj5" fmla="val -45095"/>
              <a:gd name="adj6" fmla="val -699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p>
        </p:txBody>
      </p:sp>
      <p:sp>
        <p:nvSpPr>
          <p:cNvPr id="50" name="線吹き出し 2 (枠付き) 49"/>
          <p:cNvSpPr/>
          <p:nvPr/>
        </p:nvSpPr>
        <p:spPr>
          <a:xfrm>
            <a:off x="608072" y="5755053"/>
            <a:ext cx="1083607" cy="295784"/>
          </a:xfrm>
          <a:prstGeom prst="borderCallout2">
            <a:avLst>
              <a:gd name="adj1" fmla="val 18750"/>
              <a:gd name="adj2" fmla="val -8333"/>
              <a:gd name="adj3" fmla="val 18750"/>
              <a:gd name="adj4" fmla="val -16667"/>
              <a:gd name="adj5" fmla="val -231518"/>
              <a:gd name="adj6" fmla="val -3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Subject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51" name="線吹き出し 2 (枠付き) 50"/>
          <p:cNvSpPr/>
          <p:nvPr/>
        </p:nvSpPr>
        <p:spPr>
          <a:xfrm>
            <a:off x="2477182" y="5755052"/>
            <a:ext cx="1662770" cy="264876"/>
          </a:xfrm>
          <a:prstGeom prst="borderCallout2">
            <a:avLst>
              <a:gd name="adj1" fmla="val 18750"/>
              <a:gd name="adj2" fmla="val -8333"/>
              <a:gd name="adj3" fmla="val 18750"/>
              <a:gd name="adj4" fmla="val -16667"/>
              <a:gd name="adj5" fmla="val -79808"/>
              <a:gd name="adj6" fmla="val -949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New Object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52" name="線吹き出し 2 (枠付き) 51"/>
          <p:cNvSpPr/>
          <p:nvPr/>
        </p:nvSpPr>
        <p:spPr>
          <a:xfrm>
            <a:off x="2915816" y="4751557"/>
            <a:ext cx="2029858" cy="250902"/>
          </a:xfrm>
          <a:prstGeom prst="borderCallout2">
            <a:avLst>
              <a:gd name="adj1" fmla="val 18750"/>
              <a:gd name="adj2" fmla="val -8333"/>
              <a:gd name="adj3" fmla="val 18750"/>
              <a:gd name="adj4" fmla="val -16667"/>
              <a:gd name="adj5" fmla="val 277399"/>
              <a:gd name="adj6" fmla="val -799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New Predicate</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53" name="テキスト ボックス 52"/>
          <p:cNvSpPr txBox="1"/>
          <p:nvPr/>
        </p:nvSpPr>
        <p:spPr>
          <a:xfrm>
            <a:off x="3465400" y="5264837"/>
            <a:ext cx="2106667"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Ignore this Clause</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4" name="下矢印 53"/>
          <p:cNvSpPr/>
          <p:nvPr/>
        </p:nvSpPr>
        <p:spPr>
          <a:xfrm>
            <a:off x="3911530" y="3776761"/>
            <a:ext cx="1320941" cy="309124"/>
          </a:xfrm>
          <a:prstGeom prst="downArrow">
            <a:avLst>
              <a:gd name="adj1" fmla="val 50000"/>
              <a:gd name="adj2" fmla="val 729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Verdana"/>
              <a:ea typeface="ＭＳ Ｐゴシック"/>
              <a:cs typeface="+mn-cs"/>
            </a:endParaRPr>
          </a:p>
        </p:txBody>
      </p:sp>
      <p:sp>
        <p:nvSpPr>
          <p:cNvPr id="3" name="スライド番号プレースホルダー 2"/>
          <p:cNvSpPr>
            <a:spLocks noGrp="1"/>
          </p:cNvSpPr>
          <p:nvPr>
            <p:ph type="sldNum" sz="quarter" idx="12"/>
          </p:nvPr>
        </p:nvSpPr>
        <p:spPr/>
        <p:txBody>
          <a:bodyPr/>
          <a:lstStyle/>
          <a:p>
            <a:fld id="{F65EB71C-EC3A-4BD6-A8CE-D603DDEA4C2A}" type="slidenum">
              <a:rPr lang="en-US" altLang="ja-JP" smtClean="0"/>
              <a:pPr/>
              <a:t>16</a:t>
            </a:fld>
            <a:endParaRPr lang="en-US" altLang="ja-JP"/>
          </a:p>
        </p:txBody>
      </p:sp>
    </p:spTree>
    <p:extLst>
      <p:ext uri="{BB962C8B-B14F-4D97-AF65-F5344CB8AC3E}">
        <p14:creationId xmlns:p14="http://schemas.microsoft.com/office/powerpoint/2010/main" val="3320470454"/>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Converting implicit </a:t>
            </a:r>
            <a:r>
              <a:rPr kumimoji="1" lang="en-US" altLang="ja-JP" sz="3600" dirty="0" err="1" smtClean="0"/>
              <a:t>precates</a:t>
            </a:r>
            <a:r>
              <a:rPr kumimoji="1" lang="en-US" altLang="ja-JP" sz="3600" dirty="0" smtClean="0"/>
              <a:t> into explicit</a:t>
            </a:r>
            <a:endParaRPr kumimoji="1" lang="ja-JP" altLang="en-US" sz="3600" dirty="0"/>
          </a:p>
        </p:txBody>
      </p:sp>
      <p:sp>
        <p:nvSpPr>
          <p:cNvPr id="4" name="テキスト ボックス 3"/>
          <p:cNvSpPr txBox="1"/>
          <p:nvPr/>
        </p:nvSpPr>
        <p:spPr>
          <a:xfrm>
            <a:off x="409983" y="1971742"/>
            <a:ext cx="8392991"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請負が請負人の責めに帰することができない事由によって履行の中途で終了したときは，</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請負人</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は，既にした履行の割合に応じて</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報酬</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を</a:t>
            </a:r>
            <a:r>
              <a:rPr kumimoji="1" lang="ja-JP" altLang="en-US" sz="1800" b="0" i="0" u="sng" strike="noStrike" kern="1200" cap="none" spc="0" normalizeH="0" baseline="0" noProof="0" dirty="0">
                <a:ln>
                  <a:noFill/>
                </a:ln>
                <a:solidFill>
                  <a:srgbClr val="FF0000"/>
                </a:solidFill>
                <a:effectLst/>
                <a:uLnTx/>
                <a:uFillTx/>
                <a:latin typeface="Verdana"/>
                <a:ea typeface="ＭＳ Ｐゴシック"/>
                <a:cs typeface="+mn-cs"/>
              </a:rPr>
              <a:t>請求することができる</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a:t>
            </a:r>
          </a:p>
        </p:txBody>
      </p:sp>
      <p:sp>
        <p:nvSpPr>
          <p:cNvPr id="5" name="テキスト ボックス 4"/>
          <p:cNvSpPr txBox="1"/>
          <p:nvPr/>
        </p:nvSpPr>
        <p:spPr>
          <a:xfrm flipH="1">
            <a:off x="409982" y="1628800"/>
            <a:ext cx="1752926"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H24-27-A</a:t>
            </a:r>
          </a:p>
        </p:txBody>
      </p:sp>
      <p:sp>
        <p:nvSpPr>
          <p:cNvPr id="6" name="テキスト ボックス 5"/>
          <p:cNvSpPr txBox="1"/>
          <p:nvPr/>
        </p:nvSpPr>
        <p:spPr>
          <a:xfrm>
            <a:off x="409983" y="2931363"/>
            <a:ext cx="8392991" cy="9233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(If the contract for work terminates during performance due to reasons not attributable to the  contractor, he/she may demand remuneration in proportion to the performance already completed.)</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7" name="線吹き出し 2 (枠付き) 6"/>
          <p:cNvSpPr/>
          <p:nvPr/>
        </p:nvSpPr>
        <p:spPr>
          <a:xfrm>
            <a:off x="1959642" y="1694363"/>
            <a:ext cx="1172198" cy="249547"/>
          </a:xfrm>
          <a:prstGeom prst="borderCallout2">
            <a:avLst>
              <a:gd name="adj1" fmla="val 18750"/>
              <a:gd name="adj2" fmla="val -8333"/>
              <a:gd name="adj3" fmla="val 18750"/>
              <a:gd name="adj4" fmla="val -16667"/>
              <a:gd name="adj5" fmla="val 368923"/>
              <a:gd name="adj6" fmla="val -31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Subject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8" name="線吹き出し 2 (枠付き) 7"/>
          <p:cNvSpPr/>
          <p:nvPr/>
        </p:nvSpPr>
        <p:spPr>
          <a:xfrm>
            <a:off x="5649457" y="1722574"/>
            <a:ext cx="1016984" cy="221336"/>
          </a:xfrm>
          <a:prstGeom prst="borderCallout2">
            <a:avLst>
              <a:gd name="adj1" fmla="val 18750"/>
              <a:gd name="adj2" fmla="val -8333"/>
              <a:gd name="adj3" fmla="val 18750"/>
              <a:gd name="adj4" fmla="val -16667"/>
              <a:gd name="adj5" fmla="val 318173"/>
              <a:gd name="adj6" fmla="val 110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Object</a:t>
            </a: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9" name="線吹き出し 2 (枠付き) 8"/>
          <p:cNvSpPr/>
          <p:nvPr/>
        </p:nvSpPr>
        <p:spPr>
          <a:xfrm>
            <a:off x="7036937" y="2670388"/>
            <a:ext cx="1298171" cy="221336"/>
          </a:xfrm>
          <a:prstGeom prst="borderCallout2">
            <a:avLst>
              <a:gd name="adj1" fmla="val 18750"/>
              <a:gd name="adj2" fmla="val -8333"/>
              <a:gd name="adj3" fmla="val 18750"/>
              <a:gd name="adj4" fmla="val -16667"/>
              <a:gd name="adj5" fmla="val -48177"/>
              <a:gd name="adj6" fmla="val -35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p>
        </p:txBody>
      </p:sp>
      <p:sp>
        <p:nvSpPr>
          <p:cNvPr id="10" name="テキスト ボックス 9"/>
          <p:cNvSpPr txBox="1"/>
          <p:nvPr/>
        </p:nvSpPr>
        <p:spPr>
          <a:xfrm>
            <a:off x="2800495" y="3762740"/>
            <a:ext cx="4227439"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Previous Set : {</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charset="-128"/>
                <a:cs typeface="+mn-cs"/>
              </a:rPr>
              <a:t>請求する</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請負人</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報酬</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1" name="テキスト ボックス 10"/>
          <p:cNvSpPr txBox="1"/>
          <p:nvPr/>
        </p:nvSpPr>
        <p:spPr>
          <a:xfrm>
            <a:off x="4276396" y="4048316"/>
            <a:ext cx="4362047"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(may demand, he/she, remuneration)</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2" name="テキスト ボックス 11"/>
          <p:cNvSpPr txBox="1"/>
          <p:nvPr/>
        </p:nvSpPr>
        <p:spPr>
          <a:xfrm>
            <a:off x="246708" y="4153229"/>
            <a:ext cx="3682726" cy="92333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Create a new set by converting “demand</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請求する</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into “make a demand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請求ヲする</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下矢印 12"/>
          <p:cNvSpPr/>
          <p:nvPr/>
        </p:nvSpPr>
        <p:spPr>
          <a:xfrm rot="2273903">
            <a:off x="3830044" y="4145779"/>
            <a:ext cx="363474" cy="7649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Verdana"/>
              <a:ea typeface="ＭＳ Ｐゴシック"/>
              <a:cs typeface="+mn-cs"/>
            </a:endParaRPr>
          </a:p>
        </p:txBody>
      </p:sp>
      <p:sp>
        <p:nvSpPr>
          <p:cNvPr id="14" name="テキスト ボックス 13"/>
          <p:cNvSpPr txBox="1"/>
          <p:nvPr/>
        </p:nvSpPr>
        <p:spPr>
          <a:xfrm>
            <a:off x="2936044" y="4957542"/>
            <a:ext cx="1216625"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sng" strike="noStrike" kern="1200" cap="none" spc="0" normalizeH="0" baseline="0" noProof="0" dirty="0">
                <a:ln>
                  <a:noFill/>
                </a:ln>
                <a:solidFill>
                  <a:srgbClr val="000000"/>
                </a:solidFill>
                <a:effectLst/>
                <a:uLnTx/>
                <a:uFillTx/>
                <a:latin typeface="Verdana"/>
                <a:ea typeface="ＭＳ Ｐゴシック"/>
                <a:cs typeface="+mn-cs"/>
              </a:rPr>
              <a:t>請求する</a:t>
            </a:r>
            <a:endPar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endParaRPr>
          </a:p>
        </p:txBody>
      </p:sp>
      <p:sp>
        <p:nvSpPr>
          <p:cNvPr id="15" name="テキスト ボックス 14"/>
          <p:cNvSpPr txBox="1"/>
          <p:nvPr/>
        </p:nvSpPr>
        <p:spPr>
          <a:xfrm>
            <a:off x="4673356" y="4957542"/>
            <a:ext cx="205311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sng" strike="noStrike" kern="1200" cap="none" spc="0" normalizeH="0" baseline="0" noProof="0" dirty="0">
                <a:ln>
                  <a:noFill/>
                </a:ln>
                <a:solidFill>
                  <a:srgbClr val="000000"/>
                </a:solidFill>
                <a:effectLst/>
                <a:uLnTx/>
                <a:uFillTx/>
                <a:latin typeface="Verdana"/>
                <a:ea typeface="ＭＳ Ｐゴシック"/>
                <a:cs typeface="+mn-cs"/>
              </a:rPr>
              <a:t>請求</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a:t>
            </a:r>
            <a:r>
              <a:rPr kumimoji="1" lang="ja-JP" altLang="en-US" sz="1800" b="0" i="0" u="none" strike="noStrike" kern="1200" cap="none" spc="0" normalizeH="0" baseline="0" noProof="0" dirty="0">
                <a:ln>
                  <a:noFill/>
                </a:ln>
                <a:solidFill>
                  <a:srgbClr val="FF0000"/>
                </a:solidFill>
                <a:effectLst/>
                <a:uLnTx/>
                <a:uFillTx/>
                <a:latin typeface="Verdana"/>
                <a:ea typeface="ＭＳ Ｐゴシック"/>
                <a:cs typeface="+mn-cs"/>
              </a:rPr>
              <a:t>ヲ</a:t>
            </a:r>
            <a:r>
              <a:rPr kumimoji="1" lang="ja-JP" altLang="en-US" sz="1800" b="0" i="0" u="none" strike="noStrike" kern="1200" cap="none" spc="0" normalizeH="0" baseline="0" noProof="0" dirty="0">
                <a:ln>
                  <a:noFill/>
                </a:ln>
                <a:solidFill>
                  <a:srgbClr val="000000"/>
                </a:solidFill>
                <a:effectLst/>
                <a:uLnTx/>
                <a:uFillTx/>
                <a:latin typeface="Verdana"/>
                <a:ea typeface="ＭＳ Ｐゴシック"/>
                <a:cs typeface="+mn-cs"/>
              </a:rPr>
              <a:t>）</a:t>
            </a:r>
            <a:r>
              <a:rPr kumimoji="1" lang="ja-JP" altLang="en-US" sz="1800" b="0" i="0" u="sng" strike="noStrike" kern="1200" cap="none" spc="0" normalizeH="0" baseline="0" noProof="0" dirty="0">
                <a:ln>
                  <a:noFill/>
                </a:ln>
                <a:solidFill>
                  <a:srgbClr val="000000"/>
                </a:solidFill>
                <a:effectLst/>
                <a:uLnTx/>
                <a:uFillTx/>
                <a:latin typeface="Verdana"/>
                <a:ea typeface="ＭＳ Ｐゴシック"/>
                <a:cs typeface="+mn-cs"/>
              </a:rPr>
              <a:t>する</a:t>
            </a:r>
            <a:endParaRPr kumimoji="1" lang="ja-JP" altLang="en-US" sz="1800" b="0" i="0" u="sng" strike="noStrike" kern="1200" cap="none" spc="0" normalizeH="0" baseline="0" noProof="0" dirty="0">
              <a:ln>
                <a:noFill/>
              </a:ln>
              <a:solidFill>
                <a:srgbClr val="CC9900"/>
              </a:solidFill>
              <a:effectLst/>
              <a:uLnTx/>
              <a:uFillTx/>
              <a:latin typeface="Verdana"/>
              <a:ea typeface="ＭＳ Ｐゴシック"/>
              <a:cs typeface="+mn-cs"/>
            </a:endParaRPr>
          </a:p>
        </p:txBody>
      </p:sp>
      <p:sp>
        <p:nvSpPr>
          <p:cNvPr id="16" name="テキスト ボックス 15"/>
          <p:cNvSpPr txBox="1"/>
          <p:nvPr/>
        </p:nvSpPr>
        <p:spPr>
          <a:xfrm>
            <a:off x="4227559" y="4888292"/>
            <a:ext cx="362415"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7" name="線吹き出し 2 (枠付き) 16"/>
          <p:cNvSpPr/>
          <p:nvPr/>
        </p:nvSpPr>
        <p:spPr>
          <a:xfrm>
            <a:off x="3439076" y="5464595"/>
            <a:ext cx="1404506" cy="221337"/>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p>
        </p:txBody>
      </p:sp>
      <p:sp>
        <p:nvSpPr>
          <p:cNvPr id="18" name="線吹き出し 2 (枠付き) 17"/>
          <p:cNvSpPr/>
          <p:nvPr/>
        </p:nvSpPr>
        <p:spPr>
          <a:xfrm>
            <a:off x="6416208" y="5464595"/>
            <a:ext cx="1338608" cy="221336"/>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Predicate</a:t>
            </a:r>
          </a:p>
        </p:txBody>
      </p:sp>
      <p:sp>
        <p:nvSpPr>
          <p:cNvPr id="19" name="線吹き出し 2 (枠付き) 18"/>
          <p:cNvSpPr/>
          <p:nvPr/>
        </p:nvSpPr>
        <p:spPr>
          <a:xfrm>
            <a:off x="5088431" y="5464595"/>
            <a:ext cx="1016984" cy="221336"/>
          </a:xfrm>
          <a:prstGeom prst="borderCallout2">
            <a:avLst>
              <a:gd name="adj1" fmla="val 18750"/>
              <a:gd name="adj2" fmla="val -8333"/>
              <a:gd name="adj3" fmla="val 18750"/>
              <a:gd name="adj4" fmla="val -16667"/>
              <a:gd name="adj5" fmla="val -73174"/>
              <a:gd name="adj6" fmla="val -257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FFFFFF"/>
                </a:solidFill>
                <a:effectLst/>
                <a:uLnTx/>
                <a:uFillTx/>
                <a:latin typeface="Verdana"/>
                <a:ea typeface="ＭＳ Ｐゴシック"/>
                <a:cs typeface="+mn-cs"/>
              </a:rPr>
              <a:t>Object</a:t>
            </a:r>
          </a:p>
        </p:txBody>
      </p:sp>
      <p:sp>
        <p:nvSpPr>
          <p:cNvPr id="20" name="テキスト ボックス 19"/>
          <p:cNvSpPr txBox="1"/>
          <p:nvPr/>
        </p:nvSpPr>
        <p:spPr>
          <a:xfrm>
            <a:off x="2286436" y="5905180"/>
            <a:ext cx="3328155"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New Set : {</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charset="-128"/>
                <a:cs typeface="+mn-cs"/>
              </a:rPr>
              <a:t>する</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rPr>
              <a:t>請負人</a:t>
            </a: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1" lang="ja-JP" altLang="en-US" sz="1800" b="0" i="0" u="none" strike="noStrike" kern="1200" cap="none" spc="0" normalizeH="0" baseline="0" noProof="0" dirty="0">
                <a:ln>
                  <a:noFill/>
                </a:ln>
                <a:solidFill>
                  <a:srgbClr val="FF0000"/>
                </a:solidFill>
                <a:effectLst/>
                <a:uLnTx/>
                <a:uFillTx/>
                <a:latin typeface="Arial" charset="0"/>
                <a:ea typeface="ＭＳ Ｐゴシック" charset="-128"/>
                <a:cs typeface="+mn-cs"/>
              </a:rPr>
              <a:t>請求</a:t>
            </a:r>
            <a:r>
              <a:rPr kumimoji="1" lang="en-US" altLang="ja-JP" sz="1800" b="0" i="0" u="none" strike="noStrike" kern="1200" cap="none" spc="0" normalizeH="0" baseline="0" noProof="0" dirty="0">
                <a:ln>
                  <a:noFill/>
                </a:ln>
                <a:solidFill>
                  <a:srgbClr val="FF0000"/>
                </a:solidFill>
                <a:effectLst/>
                <a:uLnTx/>
                <a:uFillTx/>
                <a:latin typeface="Arial" charset="0"/>
                <a:ea typeface="ＭＳ Ｐゴシック" charset="-128"/>
                <a:cs typeface="+mn-cs"/>
              </a:rPr>
              <a:t>}</a:t>
            </a:r>
            <a:endParaRPr kumimoji="1" lang="ja-JP" altLang="en-US" sz="1800" b="0" i="0" u="none" strike="noStrike" kern="1200" cap="none" spc="0" normalizeH="0" baseline="0" noProof="0" dirty="0">
              <a:ln>
                <a:noFill/>
              </a:ln>
              <a:solidFill>
                <a:srgbClr val="FF0000"/>
              </a:solidFill>
              <a:effectLst/>
              <a:uLnTx/>
              <a:uFillTx/>
              <a:latin typeface="Arial" charset="0"/>
              <a:ea typeface="ＭＳ Ｐゴシック" charset="-128"/>
              <a:cs typeface="+mn-cs"/>
            </a:endParaRPr>
          </a:p>
        </p:txBody>
      </p:sp>
      <p:sp>
        <p:nvSpPr>
          <p:cNvPr id="21" name="テキスト ボックス 20"/>
          <p:cNvSpPr txBox="1"/>
          <p:nvPr/>
        </p:nvSpPr>
        <p:spPr>
          <a:xfrm>
            <a:off x="3471121" y="6251429"/>
            <a:ext cx="2800886" cy="36933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Arial" charset="0"/>
                <a:ea typeface="ＭＳ Ｐゴシック" charset="-128"/>
                <a:cs typeface="+mn-cs"/>
              </a:rPr>
              <a:t>(do, he/she, a demand)</a:t>
            </a:r>
            <a:endParaRPr kumimoji="1" lang="ja-JP" altLang="en-US" sz="18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 name="スライド番号プレースホルダー 2"/>
          <p:cNvSpPr>
            <a:spLocks noGrp="1"/>
          </p:cNvSpPr>
          <p:nvPr>
            <p:ph type="sldNum" sz="quarter" idx="12"/>
          </p:nvPr>
        </p:nvSpPr>
        <p:spPr/>
        <p:txBody>
          <a:bodyPr/>
          <a:lstStyle/>
          <a:p>
            <a:fld id="{F65EB71C-EC3A-4BD6-A8CE-D603DDEA4C2A}" type="slidenum">
              <a:rPr lang="en-US" altLang="ja-JP" smtClean="0"/>
              <a:pPr/>
              <a:t>17</a:t>
            </a:fld>
            <a:endParaRPr lang="en-US" altLang="ja-JP"/>
          </a:p>
        </p:txBody>
      </p:sp>
    </p:spTree>
    <p:extLst>
      <p:ext uri="{BB962C8B-B14F-4D97-AF65-F5344CB8AC3E}">
        <p14:creationId xmlns:p14="http://schemas.microsoft.com/office/powerpoint/2010/main" val="2699071732"/>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Three levels of matches</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After filtering out articles where no common legal keywords found with the given problem</a:t>
            </a:r>
          </a:p>
          <a:p>
            <a:r>
              <a:rPr lang="en-US" altLang="ja-JP" dirty="0"/>
              <a:t>c</a:t>
            </a:r>
            <a:r>
              <a:rPr kumimoji="1" lang="en-US" altLang="ja-JP" dirty="0" smtClean="0"/>
              <a:t>ompare problems and articles by</a:t>
            </a:r>
          </a:p>
          <a:p>
            <a:r>
              <a:rPr kumimoji="1" lang="en-US" altLang="ja-JP" dirty="0" smtClean="0"/>
              <a:t>Precise match</a:t>
            </a:r>
          </a:p>
          <a:p>
            <a:pPr lvl="1"/>
            <a:r>
              <a:rPr lang="en-US" altLang="ja-JP" dirty="0" smtClean="0"/>
              <a:t>Compare corresponding propositional and conditional clauses, for predicate, subject and object</a:t>
            </a:r>
            <a:endParaRPr kumimoji="1" lang="en-US" altLang="ja-JP" dirty="0" smtClean="0"/>
          </a:p>
          <a:p>
            <a:r>
              <a:rPr lang="en-US" altLang="ja-JP" dirty="0" smtClean="0"/>
              <a:t>Loose match</a:t>
            </a:r>
          </a:p>
          <a:p>
            <a:pPr lvl="1"/>
            <a:r>
              <a:rPr lang="en-US" altLang="ja-JP" dirty="0"/>
              <a:t>Compare corresponding propositional and conditional clauses, for predicates</a:t>
            </a:r>
            <a:r>
              <a:rPr lang="en-US" altLang="ja-JP" dirty="0" smtClean="0"/>
              <a:t>, and either subject or object</a:t>
            </a:r>
            <a:endParaRPr kumimoji="1" lang="en-US" altLang="ja-JP" dirty="0" smtClean="0"/>
          </a:p>
          <a:p>
            <a:r>
              <a:rPr lang="en-US" altLang="ja-JP" dirty="0" smtClean="0"/>
              <a:t>Rough match</a:t>
            </a:r>
          </a:p>
          <a:p>
            <a:pPr lvl="1"/>
            <a:r>
              <a:rPr lang="en-US" altLang="ja-JP" dirty="0"/>
              <a:t>Compare corresponding propositional and conditional clauses, for </a:t>
            </a:r>
            <a:r>
              <a:rPr lang="en-US" altLang="ja-JP" dirty="0" smtClean="0"/>
              <a:t>predicates only</a:t>
            </a:r>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18</a:t>
            </a:fld>
            <a:endParaRPr lang="en-US" altLang="ja-JP"/>
          </a:p>
        </p:txBody>
      </p:sp>
    </p:spTree>
    <p:extLst>
      <p:ext uri="{BB962C8B-B14F-4D97-AF65-F5344CB8AC3E}">
        <p14:creationId xmlns:p14="http://schemas.microsoft.com/office/powerpoint/2010/main" val="2306288684"/>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Match module integration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Filtered integration</a:t>
            </a:r>
          </a:p>
          <a:p>
            <a:pPr lvl="1"/>
            <a:r>
              <a:rPr lang="en-US" altLang="ja-JP" dirty="0" smtClean="0"/>
              <a:t>Try applying precise match</a:t>
            </a:r>
          </a:p>
          <a:p>
            <a:pPr lvl="1"/>
            <a:r>
              <a:rPr kumimoji="1" lang="en-US" altLang="ja-JP" dirty="0" smtClean="0"/>
              <a:t>If not applicable, try applying loose match</a:t>
            </a:r>
          </a:p>
          <a:p>
            <a:pPr lvl="1"/>
            <a:r>
              <a:rPr lang="en-US" altLang="ja-JP" dirty="0"/>
              <a:t>If not applicable, try applying </a:t>
            </a:r>
            <a:r>
              <a:rPr lang="en-US" altLang="ja-JP" dirty="0" smtClean="0"/>
              <a:t>rough	 </a:t>
            </a:r>
            <a:r>
              <a:rPr lang="en-US" altLang="ja-JP" dirty="0"/>
              <a:t>match</a:t>
            </a:r>
          </a:p>
          <a:p>
            <a:r>
              <a:rPr lang="en-US" altLang="ja-JP" dirty="0" smtClean="0"/>
              <a:t>SVM integration</a:t>
            </a:r>
          </a:p>
          <a:p>
            <a:pPr lvl="1"/>
            <a:r>
              <a:rPr kumimoji="1" lang="en-US" altLang="ja-JP" dirty="0" smtClean="0"/>
              <a:t>By using number of applicable articles as confidence values (features)</a:t>
            </a:r>
          </a:p>
          <a:p>
            <a:pPr lvl="1"/>
            <a:r>
              <a:rPr kumimoji="1" lang="en-US" altLang="ja-JP" dirty="0" smtClean="0"/>
              <a:t>trained by the training data</a:t>
            </a:r>
          </a:p>
          <a:p>
            <a:pPr lvl="1"/>
            <a:r>
              <a:rPr lang="en-US" altLang="ja-JP" dirty="0"/>
              <a:t>d</a:t>
            </a:r>
            <a:r>
              <a:rPr lang="en-US" altLang="ja-JP" dirty="0" smtClean="0"/>
              <a:t>are to use SVM/machine learning as low-level integration not to be black-boxed  </a:t>
            </a:r>
            <a:r>
              <a:rPr kumimoji="1" lang="en-US" altLang="ja-JP" dirty="0" smtClean="0"/>
              <a:t> </a:t>
            </a:r>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19</a:t>
            </a:fld>
            <a:endParaRPr lang="en-US" altLang="ja-JP"/>
          </a:p>
        </p:txBody>
      </p:sp>
    </p:spTree>
    <p:extLst>
      <p:ext uri="{BB962C8B-B14F-4D97-AF65-F5344CB8AC3E}">
        <p14:creationId xmlns:p14="http://schemas.microsoft.com/office/powerpoint/2010/main" val="332428391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088" y="260350"/>
            <a:ext cx="7859712" cy="922338"/>
          </a:xfrm>
        </p:spPr>
        <p:txBody>
          <a:bodyPr/>
          <a:lstStyle/>
          <a:p>
            <a:r>
              <a:rPr kumimoji="1" lang="ja-JP" altLang="en-US" dirty="0" smtClean="0">
                <a:latin typeface="+mn-ea"/>
                <a:ea typeface="+mn-ea"/>
              </a:rPr>
              <a:t>最近の研究テーマ</a:t>
            </a:r>
            <a:endParaRPr kumimoji="1" lang="ja-JP" altLang="en-US" dirty="0">
              <a:latin typeface="+mn-ea"/>
              <a:ea typeface="+mn-ea"/>
            </a:endParaRPr>
          </a:p>
        </p:txBody>
      </p:sp>
      <p:sp>
        <p:nvSpPr>
          <p:cNvPr id="3" name="コンテンツ プレースホルダー 2"/>
          <p:cNvSpPr>
            <a:spLocks noGrp="1"/>
          </p:cNvSpPr>
          <p:nvPr>
            <p:ph idx="1"/>
          </p:nvPr>
        </p:nvSpPr>
        <p:spPr>
          <a:xfrm>
            <a:off x="323528" y="1268760"/>
            <a:ext cx="8363272" cy="5373216"/>
          </a:xfrm>
        </p:spPr>
        <p:txBody>
          <a:bodyPr>
            <a:normAutofit fontScale="92500" lnSpcReduction="20000"/>
          </a:bodyPr>
          <a:lstStyle/>
          <a:p>
            <a:r>
              <a:rPr lang="ja-JP" altLang="en-US" dirty="0" smtClean="0"/>
              <a:t>自然言語処理プラットフォーム：研究室内の開発支援基盤～終息</a:t>
            </a:r>
            <a:endParaRPr lang="en-US" altLang="ja-JP" dirty="0" smtClean="0"/>
          </a:p>
          <a:p>
            <a:pPr lvl="1"/>
            <a:r>
              <a:rPr lang="en-US" altLang="ja-JP" dirty="0" smtClean="0"/>
              <a:t>JST</a:t>
            </a:r>
            <a:r>
              <a:rPr lang="ja-JP" altLang="en-US" dirty="0" smtClean="0"/>
              <a:t>さきがけ「</a:t>
            </a:r>
            <a:r>
              <a:rPr lang="ja-JP" altLang="en-US" dirty="0"/>
              <a:t>解析過程と応用を重視した再利用が容易な言語処理の実現</a:t>
            </a:r>
            <a:r>
              <a:rPr lang="ja-JP" altLang="en-US" dirty="0" smtClean="0"/>
              <a:t>」（終了）</a:t>
            </a:r>
            <a:endParaRPr lang="en-US" altLang="ja-JP" dirty="0" smtClean="0"/>
          </a:p>
          <a:p>
            <a:pPr lvl="1"/>
            <a:r>
              <a:rPr lang="ja-JP" altLang="en-US" dirty="0" smtClean="0"/>
              <a:t>科研若手</a:t>
            </a:r>
            <a:r>
              <a:rPr lang="en-US" altLang="ja-JP" dirty="0" smtClean="0"/>
              <a:t>A</a:t>
            </a:r>
            <a:r>
              <a:rPr lang="ja-JP" altLang="en-US" dirty="0"/>
              <a:t>「全自動言語処理システムを用いたツール作成学習テンプレートの網羅的整備と共有</a:t>
            </a:r>
            <a:r>
              <a:rPr lang="ja-JP" altLang="en-US" dirty="0" smtClean="0"/>
              <a:t>」</a:t>
            </a:r>
            <a:endParaRPr lang="en-US" altLang="ja-JP" dirty="0" smtClean="0"/>
          </a:p>
          <a:p>
            <a:r>
              <a:rPr lang="ja-JP" altLang="en-US" dirty="0" smtClean="0"/>
              <a:t>人間に近い言語処理モデル、対話システムと文生成：全応用分野への適用を計画</a:t>
            </a:r>
            <a:endParaRPr lang="en-US" altLang="ja-JP" dirty="0" smtClean="0"/>
          </a:p>
          <a:p>
            <a:pPr lvl="1"/>
            <a:r>
              <a:rPr lang="ja-JP" altLang="en-US" dirty="0"/>
              <a:t>科研萌芽「人間同様に失敗する構文処理による自然な文生成の研究」</a:t>
            </a:r>
            <a:endParaRPr lang="en-US" altLang="ja-JP" dirty="0" smtClean="0"/>
          </a:p>
          <a:p>
            <a:pPr lvl="1"/>
            <a:r>
              <a:rPr lang="ja-JP" altLang="en-US" dirty="0" smtClean="0"/>
              <a:t>人狼知能プロジェクト　オーガナイザー</a:t>
            </a:r>
            <a:endParaRPr lang="en-US" altLang="ja-JP" dirty="0" smtClean="0"/>
          </a:p>
          <a:p>
            <a:pPr lvl="1"/>
            <a:r>
              <a:rPr lang="ja-JP" altLang="en-US" dirty="0" smtClean="0"/>
              <a:t>キャッチコピー</a:t>
            </a:r>
            <a:r>
              <a:rPr lang="ja-JP" altLang="en-US" dirty="0"/>
              <a:t>の自動</a:t>
            </a:r>
            <a:r>
              <a:rPr lang="ja-JP" altLang="en-US" dirty="0" smtClean="0"/>
              <a:t>生成</a:t>
            </a:r>
            <a:endParaRPr lang="en-US" altLang="ja-JP" dirty="0" smtClean="0"/>
          </a:p>
          <a:p>
            <a:pPr lvl="1"/>
            <a:r>
              <a:rPr lang="ja-JP" altLang="en-US" dirty="0" smtClean="0"/>
              <a:t>キャラクターの自動対話</a:t>
            </a:r>
            <a:endParaRPr lang="en-US" altLang="ja-JP" dirty="0" smtClean="0"/>
          </a:p>
          <a:p>
            <a:endParaRPr lang="en-US" altLang="ja-JP" dirty="0">
              <a:latin typeface="+mn-ea"/>
              <a:ea typeface="+mn-ea"/>
            </a:endParaRPr>
          </a:p>
          <a:p>
            <a:pPr lvl="1"/>
            <a:endParaRPr kumimoji="1" lang="ja-JP" altLang="en-US" dirty="0">
              <a:latin typeface="+mn-ea"/>
              <a:ea typeface="+mn-ea"/>
            </a:endParaRPr>
          </a:p>
        </p:txBody>
      </p:sp>
    </p:spTree>
    <p:extLst>
      <p:ext uri="{BB962C8B-B14F-4D97-AF65-F5344CB8AC3E}">
        <p14:creationId xmlns:p14="http://schemas.microsoft.com/office/powerpoint/2010/main" val="2403473700"/>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제목 1"/>
          <p:cNvSpPr>
            <a:spLocks noGrp="1"/>
          </p:cNvSpPr>
          <p:nvPr>
            <p:ph type="title"/>
          </p:nvPr>
        </p:nvSpPr>
        <p:spPr/>
        <p:txBody>
          <a:bodyPr>
            <a:noAutofit/>
          </a:bodyPr>
          <a:lstStyle/>
          <a:p>
            <a:r>
              <a:rPr lang="en-CA" sz="3200" dirty="0"/>
              <a:t>Approaches of submitted systems for </a:t>
            </a:r>
            <a:r>
              <a:rPr lang="en-CA" sz="3200" dirty="0" smtClean="0"/>
              <a:t>Entailment (Task </a:t>
            </a:r>
            <a:r>
              <a:rPr lang="en-CA" sz="3200" dirty="0"/>
              <a:t>2</a:t>
            </a:r>
            <a:r>
              <a:rPr lang="en-CA" sz="3200" dirty="0" smtClean="0"/>
              <a:t>)</a:t>
            </a:r>
            <a:endParaRPr lang="en-CA" sz="3200" dirty="0"/>
          </a:p>
        </p:txBody>
      </p:sp>
      <p:sp>
        <p:nvSpPr>
          <p:cNvPr id="2" name="コンテンツ プレースホルダー 1"/>
          <p:cNvSpPr>
            <a:spLocks noGrp="1"/>
          </p:cNvSpPr>
          <p:nvPr>
            <p:ph idx="1"/>
          </p:nvPr>
        </p:nvSpPr>
        <p:spPr/>
        <p:txBody>
          <a:bodyPr/>
          <a:lstStyle/>
          <a:p>
            <a:endParaRPr kumimoji="1" lang="ja-JP" altLang="en-US"/>
          </a:p>
        </p:txBody>
      </p:sp>
      <p:sp>
        <p:nvSpPr>
          <p:cNvPr id="5" name="슬라이드 번호 개체 틀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graphicFrame>
        <p:nvGraphicFramePr>
          <p:cNvPr id="7" name="Table 7"/>
          <p:cNvGraphicFramePr>
            <a:graphicFrameLocks noGrp="1"/>
          </p:cNvGraphicFramePr>
          <p:nvPr>
            <p:extLst/>
          </p:nvPr>
        </p:nvGraphicFramePr>
        <p:xfrm>
          <a:off x="683568" y="1657408"/>
          <a:ext cx="7560840" cy="4075848"/>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1"/>
                    </a:ext>
                  </a:extLst>
                </a:gridCol>
                <a:gridCol w="5904656">
                  <a:extLst>
                    <a:ext uri="{9D8B030D-6E8A-4147-A177-3AD203B41FA5}">
                      <a16:colId xmlns:a16="http://schemas.microsoft.com/office/drawing/2014/main" val="20002"/>
                    </a:ext>
                  </a:extLst>
                </a:gridCol>
              </a:tblGrid>
              <a:tr h="360040">
                <a:tc>
                  <a:txBody>
                    <a:bodyPr/>
                    <a:lstStyle/>
                    <a:p>
                      <a:r>
                        <a:rPr lang="en-US" altLang="ja-JP" sz="2000" b="0" i="0" u="none" strike="noStrike" baseline="0" dirty="0" smtClean="0">
                          <a:solidFill>
                            <a:schemeClr val="tx1"/>
                          </a:solidFill>
                          <a:latin typeface=""/>
                        </a:rPr>
                        <a:t>Run</a:t>
                      </a:r>
                      <a:endParaRPr kumimoji="1" lang="ja-JP" altLang="en-US" sz="20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lang="en-US" altLang="ja-JP" sz="2000" b="0" i="0" u="none" strike="noStrike" baseline="0" dirty="0" smtClean="0">
                          <a:solidFill>
                            <a:schemeClr val="tx1"/>
                          </a:solidFill>
                          <a:latin typeface=""/>
                        </a:rPr>
                        <a:t>Approaches</a:t>
                      </a:r>
                      <a:endParaRPr kumimoji="1" lang="ja-JP" altLang="en-US" sz="200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AppleMyungjo"/>
                        </a:rPr>
                        <a:t>iLis9</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ＭＳ 明朝" panose="02020609040205080304" pitchFamily="17" charset="-128"/>
                        </a:rPr>
                        <a:t>TF-IDF, negation detection</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1"/>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AppleMyungjo"/>
                        </a:rPr>
                        <a:t>JAISTNLP</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ＭＳ 明朝" panose="02020609040205080304" pitchFamily="17" charset="-128"/>
                        </a:rPr>
                        <a:t>ranking, encoding-based and attention neural network</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2"/>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AppleMyungjo"/>
                        </a:rPr>
                        <a:t>KIS</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ＭＳ 明朝" panose="02020609040205080304" pitchFamily="17" charset="-128"/>
                        </a:rPr>
                        <a:t>case-role based linguistic analysis, predicate-argument structures</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3"/>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ＭＳ 明朝" panose="02020609040205080304" pitchFamily="17" charset="-128"/>
                        </a:rPr>
                        <a:t>NAIST</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ＭＳ 明朝" panose="02020609040205080304" pitchFamily="17" charset="-128"/>
                        </a:rPr>
                        <a:t>Word2vec, attention neural network</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4"/>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AppleMyungjo"/>
                        </a:rPr>
                        <a:t>NOR</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AppleMyungjo"/>
                        </a:rPr>
                        <a:t>CNN,</a:t>
                      </a:r>
                      <a:r>
                        <a:rPr lang="en-US" sz="2400" spc="-5">
                          <a:effectLst/>
                          <a:latin typeface="Times New Roman" panose="02020603050405020304" pitchFamily="18" charset="0"/>
                          <a:ea typeface="ＭＳ 明朝" panose="02020609040205080304" pitchFamily="17" charset="-128"/>
                        </a:rPr>
                        <a:t> LSTM</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5"/>
                  </a:ext>
                </a:extLst>
              </a:tr>
              <a:tr h="415768">
                <a:tc>
                  <a:txBody>
                    <a:bodyPr/>
                    <a:lstStyle/>
                    <a:p>
                      <a:pPr indent="0" algn="l">
                        <a:lnSpc>
                          <a:spcPct val="90000"/>
                        </a:lnSpc>
                        <a:spcAft>
                          <a:spcPts val="0"/>
                        </a:spcAft>
                        <a:tabLst>
                          <a:tab pos="182880" algn="l"/>
                        </a:tabLst>
                      </a:pPr>
                      <a:r>
                        <a:rPr lang="en-US" sz="2400" spc="-5">
                          <a:effectLst/>
                          <a:latin typeface="Times New Roman" panose="02020603050405020304" pitchFamily="18" charset="0"/>
                          <a:ea typeface="ＭＳ 明朝" panose="02020609040205080304" pitchFamily="17" charset="-128"/>
                        </a:rPr>
                        <a:t>UA</a:t>
                      </a:r>
                      <a:endParaRPr lang="ja-JP" sz="2800" spc="-5">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ＭＳ 明朝" panose="02020609040205080304" pitchFamily="17" charset="-128"/>
                        </a:rPr>
                        <a:t>Korean dependency parser, Excite Japanese/Korean machine translation, semantic dictionary, k-means clustering</a:t>
                      </a:r>
                      <a:endParaRPr lang="ja-JP" sz="2800" spc="-5"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9076468"/>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dirty="0" smtClean="0"/>
              <a:t>Task 2 results (entailment)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graphicFrame>
        <p:nvGraphicFramePr>
          <p:cNvPr id="6" name="Table 5"/>
          <p:cNvGraphicFramePr>
            <a:graphicFrameLocks noGrp="1"/>
          </p:cNvGraphicFramePr>
          <p:nvPr>
            <p:extLst/>
          </p:nvPr>
        </p:nvGraphicFramePr>
        <p:xfrm>
          <a:off x="457200" y="1412776"/>
          <a:ext cx="8229599" cy="4651566"/>
        </p:xfrm>
        <a:graphic>
          <a:graphicData uri="http://schemas.openxmlformats.org/drawingml/2006/table">
            <a:tbl>
              <a:tblPr firstRow="1" bandRow="1">
                <a:tableStyleId>{5C22544A-7EE6-4342-B048-85BDC9FD1C3A}</a:tableStyleId>
              </a:tblPr>
              <a:tblGrid>
                <a:gridCol w="3682752">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360040">
                  <a:extLst>
                    <a:ext uri="{9D8B030D-6E8A-4147-A177-3AD203B41FA5}">
                      <a16:colId xmlns:a16="http://schemas.microsoft.com/office/drawing/2014/main" val="4041404822"/>
                    </a:ext>
                  </a:extLst>
                </a:gridCol>
                <a:gridCol w="201622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298375">
                  <a:extLst>
                    <a:ext uri="{9D8B030D-6E8A-4147-A177-3AD203B41FA5}">
                      <a16:colId xmlns:a16="http://schemas.microsoft.com/office/drawing/2014/main" val="1321728624"/>
                    </a:ext>
                  </a:extLst>
                </a:gridCol>
              </a:tblGrid>
              <a:tr h="360040">
                <a:tc>
                  <a:txBody>
                    <a:bodyPr/>
                    <a:lstStyle/>
                    <a:p>
                      <a:r>
                        <a:rPr kumimoji="1" lang="en-US" altLang="ja-JP" sz="2400" dirty="0" smtClean="0">
                          <a:solidFill>
                            <a:srgbClr val="000000"/>
                          </a:solidFill>
                        </a:rPr>
                        <a:t>Run</a:t>
                      </a:r>
                      <a:endParaRPr kumimoji="1" lang="ja-JP" altLang="en-US" sz="24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kumimoji="1" lang="en-US" altLang="ja-JP" sz="2400" dirty="0" smtClean="0">
                          <a:solidFill>
                            <a:srgbClr val="000000"/>
                          </a:solidFill>
                        </a:rPr>
                        <a:t>Acc.</a:t>
                      </a:r>
                      <a:endParaRPr kumimoji="1" lang="ja-JP" altLang="en-US" sz="24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kumimoji="1" lang="en-US" altLang="ja-JP" sz="2400" dirty="0" smtClean="0">
                          <a:solidFill>
                            <a:srgbClr val="000000"/>
                          </a:solidFill>
                        </a:rPr>
                        <a:t>L</a:t>
                      </a:r>
                      <a:endParaRPr kumimoji="1" lang="ja-JP" altLang="en-US" sz="24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kumimoji="1" lang="en-US" altLang="ja-JP" sz="2400" dirty="0" smtClean="0">
                          <a:solidFill>
                            <a:srgbClr val="000000"/>
                          </a:solidFill>
                        </a:rPr>
                        <a:t>Run</a:t>
                      </a:r>
                      <a:endParaRPr kumimoji="1" lang="ja-JP" altLang="en-US" sz="24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000000"/>
                          </a:solidFill>
                        </a:rPr>
                        <a:t>Acc.</a:t>
                      </a:r>
                      <a:endParaRPr kumimoji="1" lang="ja-JP" altLang="en-US" sz="24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000000"/>
                          </a:solidFill>
                        </a:rPr>
                        <a:t>L</a:t>
                      </a:r>
                      <a:endParaRPr kumimoji="1" lang="ja-JP" altLang="en-US" sz="24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395848">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iLis7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0.564</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KIS-YN-CM</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0.538</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1"/>
                  </a:ext>
                </a:extLst>
              </a:tr>
              <a:tr h="36004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iLis9-1</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0.576</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KIS-YN-CS</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0.589</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2"/>
                  </a:ext>
                </a:extLst>
              </a:tr>
              <a:tr h="36004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iLis9-2</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0.538</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KIS-YN-M</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0.576</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3"/>
                  </a:ext>
                </a:extLst>
              </a:tr>
              <a:tr h="36004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JAISTNLP2-2a-1a-norerank</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0.512</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KIS-YN-S</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0.653</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4"/>
                  </a:ext>
                </a:extLst>
              </a:tr>
              <a:tr h="288032">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JAISTNLP2-2a-1b-rerank</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0.474</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NAIST1</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0.615</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5"/>
                  </a:ext>
                </a:extLst>
              </a:tr>
              <a:tr h="286504">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JAISTNLP2-2b-1a-norerank</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0.487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NAIST2</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0.653</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6"/>
                  </a:ext>
                </a:extLst>
              </a:tr>
              <a:tr h="356984">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JAISTNLP2-2b-1b-rerank</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0.500</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NAIST3</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0.474</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7"/>
                  </a:ext>
                </a:extLst>
              </a:tr>
              <a:tr h="55549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JNLP1-R</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0.435</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NOR17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0.538</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4027205083"/>
                  </a:ext>
                </a:extLst>
              </a:tr>
              <a:tr h="55549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JNLP1-RT</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0.487</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UA-LM</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0.717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510290993"/>
                  </a:ext>
                </a:extLst>
              </a:tr>
              <a:tr h="55549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KIS-YN-A</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0.538</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UA-TFIDF</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0.692</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2078774853"/>
                  </a:ext>
                </a:extLst>
              </a:tr>
            </a:tbl>
          </a:graphicData>
        </a:graphic>
      </p:graphicFrame>
      <p:sp>
        <p:nvSpPr>
          <p:cNvPr id="8" name="Oval 7"/>
          <p:cNvSpPr/>
          <p:nvPr/>
        </p:nvSpPr>
        <p:spPr>
          <a:xfrm>
            <a:off x="7293929" y="2982653"/>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9" name="Oval 8"/>
          <p:cNvSpPr/>
          <p:nvPr/>
        </p:nvSpPr>
        <p:spPr>
          <a:xfrm>
            <a:off x="7390656" y="5555194"/>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11" name="Oval 10"/>
          <p:cNvSpPr/>
          <p:nvPr/>
        </p:nvSpPr>
        <p:spPr>
          <a:xfrm>
            <a:off x="7390656" y="5085184"/>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15" name="Oval 7"/>
          <p:cNvSpPr/>
          <p:nvPr/>
        </p:nvSpPr>
        <p:spPr>
          <a:xfrm>
            <a:off x="7308304" y="3645024"/>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Verdana"/>
              <a:ea typeface="ＭＳ Ｐゴシック"/>
              <a:cs typeface="+mn-cs"/>
            </a:endParaRPr>
          </a:p>
        </p:txBody>
      </p:sp>
      <p:sp>
        <p:nvSpPr>
          <p:cNvPr id="4" name="正方形/長方形 3"/>
          <p:cNvSpPr/>
          <p:nvPr/>
        </p:nvSpPr>
        <p:spPr>
          <a:xfrm>
            <a:off x="179512" y="1340768"/>
            <a:ext cx="5112568" cy="540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a:ln>
                  <a:noFill/>
                </a:ln>
                <a:solidFill>
                  <a:srgbClr val="000000"/>
                </a:solidFill>
                <a:effectLst/>
                <a:uLnTx/>
                <a:uFillTx/>
                <a:latin typeface="Verdana"/>
                <a:ea typeface="ＭＳ Ｐゴシック"/>
                <a:cs typeface="+mn-cs"/>
              </a:rPr>
              <a:t>KIS-YN-CM and KIS-YN-CS uses the </a:t>
            </a:r>
            <a:r>
              <a:rPr kumimoji="1" lang="en-US" altLang="ja-JP" sz="2800" b="0" i="1" u="none" strike="noStrike" kern="1200" cap="none" spc="0" normalizeH="0" baseline="0" noProof="0" dirty="0">
                <a:ln>
                  <a:noFill/>
                </a:ln>
                <a:solidFill>
                  <a:srgbClr val="000000"/>
                </a:solidFill>
                <a:effectLst/>
                <a:uLnTx/>
                <a:uFillTx/>
                <a:latin typeface="Verdana"/>
                <a:ea typeface="ＭＳ Ｐゴシック"/>
                <a:cs typeface="+mn-cs"/>
              </a:rPr>
              <a:t>force condition clause </a:t>
            </a:r>
            <a:r>
              <a:rPr kumimoji="1" lang="en-US" altLang="ja-JP" sz="2800" b="0" i="1" u="none" strike="noStrike" kern="1200" cap="none" spc="0" normalizeH="0" baseline="0" noProof="0" dirty="0" smtClean="0">
                <a:ln>
                  <a:noFill/>
                </a:ln>
                <a:solidFill>
                  <a:srgbClr val="000000"/>
                </a:solidFill>
                <a:effectLst/>
                <a:uLnTx/>
                <a:uFillTx/>
                <a:latin typeface="Verdana"/>
                <a:ea typeface="ＭＳ Ｐゴシック"/>
                <a:cs typeface="+mn-cs"/>
              </a:rPr>
              <a:t>option</a:t>
            </a:r>
            <a:r>
              <a:rPr kumimoji="1" lang="en-US" altLang="ja-JP" sz="2800" b="0" i="1" u="none" strike="noStrike" kern="1200" cap="none" spc="0" normalizeH="0" baseline="0" noProof="0" dirty="0">
                <a:ln>
                  <a:noFill/>
                </a:ln>
                <a:solidFill>
                  <a:srgbClr val="000000"/>
                </a:solidFill>
                <a:effectLst/>
                <a:uLnTx/>
                <a:uFillTx/>
                <a:latin typeface="Verdana"/>
                <a:ea typeface="ＭＳ Ｐゴシック"/>
                <a:cs typeface="+mn-cs"/>
              </a:rPr>
              <a:t> </a:t>
            </a:r>
            <a:r>
              <a:rPr kumimoji="1" lang="en-US" altLang="ja-JP" sz="2800" b="0" i="1" u="none" strike="noStrike" kern="1200" cap="none" spc="0" normalizeH="0" baseline="0" noProof="0" dirty="0" smtClean="0">
                <a:ln>
                  <a:noFill/>
                </a:ln>
                <a:solidFill>
                  <a:srgbClr val="000000"/>
                </a:solidFill>
                <a:effectLst/>
                <a:uLnTx/>
                <a:uFillTx/>
                <a:latin typeface="Verdana"/>
                <a:ea typeface="ＭＳ Ｐゴシック"/>
                <a:cs typeface="+mn-cs"/>
              </a:rPr>
              <a:t>(was not effective?)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800" b="0" i="1" u="none" strike="noStrike" kern="1200" cap="none" spc="0" normalizeH="0" baseline="0" noProof="0" dirty="0" smtClean="0">
              <a:ln>
                <a:noFill/>
              </a:ln>
              <a:solidFill>
                <a:srgbClr val="000000"/>
              </a:solidFill>
              <a:effectLst/>
              <a:uLnTx/>
              <a:uFillTx/>
              <a:latin typeface="Verdana"/>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rPr>
              <a:t>KIS-YN-CM </a:t>
            </a:r>
            <a:r>
              <a:rPr kumimoji="1" lang="en-US" altLang="ja-JP" sz="2800" b="0" i="0" u="none" strike="noStrike" kern="1200" cap="none" spc="0" normalizeH="0" baseline="0" noProof="0" dirty="0">
                <a:ln>
                  <a:noFill/>
                </a:ln>
                <a:solidFill>
                  <a:srgbClr val="000000"/>
                </a:solidFill>
                <a:effectLst/>
                <a:uLnTx/>
                <a:uFillTx/>
                <a:latin typeface="Verdana"/>
                <a:ea typeface="ＭＳ Ｐゴシック"/>
                <a:cs typeface="+mn-cs"/>
              </a:rPr>
              <a:t>and KIS-YN-M use the </a:t>
            </a:r>
            <a:r>
              <a:rPr kumimoji="1" lang="en-US" altLang="ja-JP" sz="2800" b="0" i="1" u="none" strike="noStrike" kern="1200" cap="none" spc="0" normalizeH="0" baseline="0" noProof="0" dirty="0">
                <a:ln>
                  <a:noFill/>
                </a:ln>
                <a:solidFill>
                  <a:srgbClr val="000000"/>
                </a:solidFill>
                <a:effectLst/>
                <a:uLnTx/>
                <a:uFillTx/>
                <a:latin typeface="Verdana"/>
                <a:ea typeface="ＭＳ Ｐゴシック"/>
                <a:cs typeface="+mn-cs"/>
              </a:rPr>
              <a:t>filtered integration</a:t>
            </a:r>
            <a:r>
              <a:rPr kumimoji="1" lang="en-US" altLang="ja-JP" sz="2800" b="0" i="0" u="none" strike="noStrike" kern="1200" cap="none" spc="0" normalizeH="0" baseline="0" noProof="0" dirty="0">
                <a:ln>
                  <a:noFill/>
                </a:ln>
                <a:solidFill>
                  <a:srgbClr val="000000"/>
                </a:solidFill>
                <a:effectLst/>
                <a:uLnTx/>
                <a:uFillTx/>
                <a:latin typeface="Verdana"/>
                <a:ea typeface="ＭＳ Ｐゴシック"/>
                <a:cs typeface="+mn-cs"/>
              </a:rPr>
              <a:t>, while KIS-YN-S and KIS-YN-CS use the </a:t>
            </a:r>
            <a:r>
              <a:rPr kumimoji="1" lang="en-US" altLang="ja-JP" sz="2800" b="0" i="1" u="none" strike="noStrike" kern="1200" cap="none" spc="0" normalizeH="0" baseline="0" noProof="0" dirty="0">
                <a:ln>
                  <a:noFill/>
                </a:ln>
                <a:solidFill>
                  <a:srgbClr val="000000"/>
                </a:solidFill>
                <a:effectLst/>
                <a:uLnTx/>
                <a:uFillTx/>
                <a:latin typeface="Verdana"/>
                <a:ea typeface="ＭＳ Ｐゴシック"/>
                <a:cs typeface="+mn-cs"/>
              </a:rPr>
              <a:t>SVM </a:t>
            </a:r>
            <a:r>
              <a:rPr kumimoji="1" lang="en-US" altLang="ja-JP" sz="2800" b="0" i="1" u="none" strike="noStrike" kern="1200" cap="none" spc="0" normalizeH="0" baseline="0" noProof="0" dirty="0" smtClean="0">
                <a:ln>
                  <a:noFill/>
                </a:ln>
                <a:solidFill>
                  <a:srgbClr val="000000"/>
                </a:solidFill>
                <a:effectLst/>
                <a:uLnTx/>
                <a:uFillTx/>
                <a:latin typeface="Verdana"/>
                <a:ea typeface="ＭＳ Ｐゴシック"/>
                <a:cs typeface="+mn-cs"/>
              </a:rPr>
              <a:t>integration (effective)</a:t>
            </a:r>
            <a:r>
              <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rPr>
              <a:t>KIS-YN-S </a:t>
            </a:r>
            <a:r>
              <a:rPr kumimoji="1" lang="en-US" altLang="ja-JP" sz="2800" b="0" i="0" u="none" strike="noStrike" kern="1200" cap="none" spc="0" normalizeH="0" baseline="0" noProof="0" dirty="0">
                <a:ln>
                  <a:noFill/>
                </a:ln>
                <a:solidFill>
                  <a:srgbClr val="000000"/>
                </a:solidFill>
                <a:effectLst/>
                <a:uLnTx/>
                <a:uFillTx/>
                <a:latin typeface="Verdana"/>
                <a:ea typeface="ＭＳ Ｐゴシック"/>
                <a:cs typeface="+mn-cs"/>
              </a:rPr>
              <a:t>obtained the best </a:t>
            </a:r>
            <a:r>
              <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rPr>
              <a:t>score (</a:t>
            </a:r>
            <a:r>
              <a:rPr kumimoji="1" lang="en-US" altLang="ja-JP" sz="2800" b="0" i="0" u="none" strike="noStrike" kern="1200" cap="none" spc="0" normalizeH="0" baseline="0" noProof="0" dirty="0" smtClean="0">
                <a:ln>
                  <a:noFill/>
                </a:ln>
                <a:solidFill>
                  <a:srgbClr val="FF0000"/>
                </a:solidFill>
                <a:effectLst/>
                <a:uLnTx/>
                <a:uFillTx/>
                <a:latin typeface="Verdana"/>
                <a:ea typeface="ＭＳ Ｐゴシック"/>
                <a:cs typeface="+mn-cs"/>
              </a:rPr>
              <a:t>2</a:t>
            </a:r>
            <a:r>
              <a:rPr kumimoji="1" lang="en-US" altLang="ja-JP" sz="2800" b="0" i="0" u="none" strike="noStrike" kern="1200" cap="none" spc="0" normalizeH="0" baseline="30000" noProof="0" dirty="0" smtClean="0">
                <a:ln>
                  <a:noFill/>
                </a:ln>
                <a:solidFill>
                  <a:srgbClr val="FF0000"/>
                </a:solidFill>
                <a:effectLst/>
                <a:uLnTx/>
                <a:uFillTx/>
                <a:latin typeface="Verdana"/>
                <a:ea typeface="ＭＳ Ｐゴシック"/>
                <a:cs typeface="+mn-cs"/>
              </a:rPr>
              <a:t>nd</a:t>
            </a:r>
            <a:r>
              <a:rPr kumimoji="1" lang="en-US" altLang="ja-JP" sz="2800" b="0" i="0" u="none" strike="noStrike" kern="1200" cap="none" spc="0" normalizeH="0" baseline="0" noProof="0" dirty="0" smtClean="0">
                <a:ln>
                  <a:noFill/>
                </a:ln>
                <a:solidFill>
                  <a:srgbClr val="FF0000"/>
                </a:solidFill>
                <a:effectLst/>
                <a:uLnTx/>
                <a:uFillTx/>
                <a:latin typeface="Verdana"/>
                <a:ea typeface="ＭＳ Ｐゴシック"/>
                <a:cs typeface="+mn-cs"/>
              </a:rPr>
              <a:t> best</a:t>
            </a:r>
            <a:r>
              <a:rPr kumimoji="1" lang="en-US" altLang="ja-JP" sz="2800" b="0" i="0" u="none" strike="noStrike" kern="1200" cap="none" spc="0" normalizeH="0" baseline="0" noProof="0" dirty="0" smtClean="0">
                <a:ln>
                  <a:noFill/>
                </a:ln>
                <a:solidFill>
                  <a:srgbClr val="000000"/>
                </a:solidFill>
                <a:effectLst/>
                <a:uLnTx/>
                <a:uFillTx/>
                <a:latin typeface="Verdana"/>
                <a:ea typeface="ＭＳ Ｐゴシック"/>
                <a:cs typeface="+mn-cs"/>
              </a:rPr>
              <a:t>)</a:t>
            </a:r>
            <a:endParaRPr kumimoji="1" lang="ja-JP" altLang="en-US" sz="2800" b="0" i="0" u="none" strike="noStrike" kern="1200" cap="none" spc="0" normalizeH="0" baseline="0" noProof="0" dirty="0">
              <a:ln>
                <a:noFill/>
              </a:ln>
              <a:solidFill>
                <a:srgbClr val="000000"/>
              </a:solidFill>
              <a:effectLst/>
              <a:uLnTx/>
              <a:uFillTx/>
              <a:latin typeface="Verdana"/>
              <a:ea typeface="ＭＳ Ｐゴシック"/>
              <a:cs typeface="+mn-cs"/>
            </a:endParaRPr>
          </a:p>
        </p:txBody>
      </p:sp>
    </p:spTree>
    <p:extLst>
      <p:ext uri="{BB962C8B-B14F-4D97-AF65-F5344CB8AC3E}">
        <p14:creationId xmlns:p14="http://schemas.microsoft.com/office/powerpoint/2010/main" val="1401880599"/>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Discussion: Task 2</a:t>
            </a:r>
            <a:endParaRPr kumimoji="1" lang="ja-JP" altLang="en-US" dirty="0"/>
          </a:p>
        </p:txBody>
      </p:sp>
      <p:sp>
        <p:nvSpPr>
          <p:cNvPr id="3" name="コンテンツ プレースホルダー 2"/>
          <p:cNvSpPr>
            <a:spLocks noGrp="1"/>
          </p:cNvSpPr>
          <p:nvPr>
            <p:ph idx="1"/>
          </p:nvPr>
        </p:nvSpPr>
        <p:spPr>
          <a:xfrm>
            <a:off x="457200" y="1340768"/>
            <a:ext cx="8229600" cy="5400600"/>
          </a:xfrm>
        </p:spPr>
        <p:txBody>
          <a:bodyPr>
            <a:normAutofit lnSpcReduction="10000"/>
          </a:bodyPr>
          <a:lstStyle/>
          <a:p>
            <a:r>
              <a:rPr lang="en-US" altLang="ja-JP" dirty="0" smtClean="0"/>
              <a:t>Supervised machine learning would not work</a:t>
            </a:r>
          </a:p>
          <a:p>
            <a:pPr lvl="1"/>
            <a:r>
              <a:rPr lang="en-US" altLang="ja-JP" dirty="0" smtClean="0"/>
              <a:t>Training data insufficient</a:t>
            </a:r>
          </a:p>
          <a:p>
            <a:pPr lvl="1"/>
            <a:r>
              <a:rPr lang="en-US" altLang="ja-JP" dirty="0" smtClean="0"/>
              <a:t>same/similar problem would not appear again</a:t>
            </a:r>
          </a:p>
          <a:p>
            <a:pPr lvl="2"/>
            <a:r>
              <a:rPr lang="en-US" altLang="ja-JP" dirty="0" smtClean="0"/>
              <a:t>Then what to learn from the training data?</a:t>
            </a:r>
          </a:p>
          <a:p>
            <a:pPr lvl="2"/>
            <a:r>
              <a:rPr lang="en-US" altLang="ja-JP" dirty="0" smtClean="0"/>
              <a:t>Superficial similarity?</a:t>
            </a:r>
          </a:p>
          <a:p>
            <a:r>
              <a:rPr lang="en-US" altLang="ja-JP" dirty="0" smtClean="0"/>
              <a:t>Deep analysis and “external knowledge” required</a:t>
            </a:r>
          </a:p>
          <a:p>
            <a:pPr lvl="1"/>
            <a:r>
              <a:rPr lang="en-US" altLang="ja-JP" dirty="0"/>
              <a:t>Logic? Abstraction? Predicate-argument structures</a:t>
            </a:r>
            <a:r>
              <a:rPr lang="en-US" altLang="ja-JP" dirty="0" smtClean="0"/>
              <a:t>?</a:t>
            </a:r>
          </a:p>
          <a:p>
            <a:pPr lvl="1"/>
            <a:r>
              <a:rPr lang="en-US" altLang="ja-JP" dirty="0" smtClean="0"/>
              <a:t>Currently impossible by end-to-end supervised machine learning </a:t>
            </a:r>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22</a:t>
            </a:fld>
            <a:endParaRPr lang="en-US" altLang="ja-JP"/>
          </a:p>
        </p:txBody>
      </p:sp>
    </p:spTree>
    <p:extLst>
      <p:ext uri="{BB962C8B-B14F-4D97-AF65-F5344CB8AC3E}">
        <p14:creationId xmlns:p14="http://schemas.microsoft.com/office/powerpoint/2010/main" val="3926863105"/>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Test data insufficient?</a:t>
            </a:r>
            <a:endParaRPr kumimoji="1" lang="ja-JP" altLang="en-US" dirty="0"/>
          </a:p>
        </p:txBody>
      </p:sp>
      <p:sp>
        <p:nvSpPr>
          <p:cNvPr id="3" name="コンテンツ プレースホルダー 2"/>
          <p:cNvSpPr>
            <a:spLocks noGrp="1"/>
          </p:cNvSpPr>
          <p:nvPr>
            <p:ph idx="1"/>
          </p:nvPr>
        </p:nvSpPr>
        <p:spPr>
          <a:xfrm>
            <a:off x="446856" y="1375034"/>
            <a:ext cx="8229600" cy="1837942"/>
          </a:xfrm>
        </p:spPr>
        <p:txBody>
          <a:bodyPr>
            <a:normAutofit fontScale="92500" lnSpcReduction="20000"/>
          </a:bodyPr>
          <a:lstStyle/>
          <a:p>
            <a:r>
              <a:rPr kumimoji="1" lang="en-US" altLang="ja-JP" dirty="0" smtClean="0"/>
              <a:t>Previous year: best 0.557 (ours 0.526)</a:t>
            </a:r>
          </a:p>
          <a:p>
            <a:r>
              <a:rPr lang="en-US" altLang="ja-JP" dirty="0" smtClean="0"/>
              <a:t>This year: best 0.717 (ours 0.653)</a:t>
            </a:r>
          </a:p>
          <a:p>
            <a:r>
              <a:rPr kumimoji="1" lang="en-US" altLang="ja-JP" dirty="0" smtClean="0"/>
              <a:t>We also observe large “swings” between years in training data</a:t>
            </a:r>
            <a:endParaRPr kumimoji="1" lang="ja-JP" altLang="en-US" dirty="0"/>
          </a:p>
        </p:txBody>
      </p:sp>
      <p:graphicFrame>
        <p:nvGraphicFramePr>
          <p:cNvPr id="4" name="Table 5"/>
          <p:cNvGraphicFramePr>
            <a:graphicFrameLocks noGrp="1"/>
          </p:cNvGraphicFramePr>
          <p:nvPr>
            <p:extLst/>
          </p:nvPr>
        </p:nvGraphicFramePr>
        <p:xfrm>
          <a:off x="35063" y="3877862"/>
          <a:ext cx="5400600" cy="2950794"/>
        </p:xfrm>
        <a:graphic>
          <a:graphicData uri="http://schemas.openxmlformats.org/drawingml/2006/table">
            <a:tbl>
              <a:tblPr firstRow="1" bandRow="1">
                <a:tableStyleId>{5C22544A-7EE6-4342-B048-85BDC9FD1C3A}</a:tableStyleId>
              </a:tblPr>
              <a:tblGrid>
                <a:gridCol w="1408852">
                  <a:extLst>
                    <a:ext uri="{9D8B030D-6E8A-4147-A177-3AD203B41FA5}">
                      <a16:colId xmlns:a16="http://schemas.microsoft.com/office/drawing/2014/main" val="20000"/>
                    </a:ext>
                  </a:extLst>
                </a:gridCol>
                <a:gridCol w="1174044">
                  <a:extLst>
                    <a:ext uri="{9D8B030D-6E8A-4147-A177-3AD203B41FA5}">
                      <a16:colId xmlns:a16="http://schemas.microsoft.com/office/drawing/2014/main" val="20001"/>
                    </a:ext>
                  </a:extLst>
                </a:gridCol>
                <a:gridCol w="1690623">
                  <a:extLst>
                    <a:ext uri="{9D8B030D-6E8A-4147-A177-3AD203B41FA5}">
                      <a16:colId xmlns:a16="http://schemas.microsoft.com/office/drawing/2014/main" val="20002"/>
                    </a:ext>
                  </a:extLst>
                </a:gridCol>
                <a:gridCol w="1127081">
                  <a:extLst>
                    <a:ext uri="{9D8B030D-6E8A-4147-A177-3AD203B41FA5}">
                      <a16:colId xmlns:a16="http://schemas.microsoft.com/office/drawing/2014/main" val="20003"/>
                    </a:ext>
                  </a:extLst>
                </a:gridCol>
              </a:tblGrid>
              <a:tr h="421542">
                <a:tc>
                  <a:txBody>
                    <a:bodyPr/>
                    <a:lstStyle/>
                    <a:p>
                      <a:r>
                        <a:rPr kumimoji="1" lang="en-US" altLang="ja-JP" sz="2000" dirty="0" smtClean="0">
                          <a:solidFill>
                            <a:srgbClr val="000000"/>
                          </a:solidFill>
                        </a:rPr>
                        <a:t>Run</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r>
                        <a:rPr kumimoji="1" lang="en-US" altLang="ja-JP" sz="2000" dirty="0" smtClean="0">
                          <a:solidFill>
                            <a:srgbClr val="000000"/>
                          </a:solidFill>
                        </a:rPr>
                        <a:t>Acc.</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r>
                        <a:rPr kumimoji="1" lang="en-US" altLang="ja-JP" sz="2000" dirty="0" smtClean="0">
                          <a:solidFill>
                            <a:srgbClr val="000000"/>
                          </a:solidFill>
                        </a:rPr>
                        <a:t>Run</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000000"/>
                          </a:solidFill>
                        </a:rPr>
                        <a:t>Acc.</a:t>
                      </a:r>
                      <a:endParaRPr kumimoji="1" lang="ja-JP" altLang="en-US" sz="20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21542">
                <a:tc>
                  <a:txBody>
                    <a:bodyPr/>
                    <a:lstStyle/>
                    <a:p>
                      <a:r>
                        <a:rPr lang="en-US" altLang="ja-JP" sz="2000" dirty="0" smtClean="0"/>
                        <a:t>JNLN1</a:t>
                      </a:r>
                      <a:r>
                        <a:rPr lang="en-US" altLang="ja-JP" sz="2000" baseline="0" dirty="0" smtClean="0"/>
                        <a:t>[7]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0.4000</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iLis7 [5]</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0.5368</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1"/>
                  </a:ext>
                </a:extLst>
              </a:tr>
              <a:tr h="421542">
                <a:tc>
                  <a:txBody>
                    <a:bodyPr/>
                    <a:lstStyle/>
                    <a:p>
                      <a:r>
                        <a:rPr lang="en-US" altLang="ja-JP" sz="2000" b="0" i="0" u="none" strike="noStrike" kern="1200" baseline="0" dirty="0" smtClean="0">
                          <a:solidFill>
                            <a:schemeClr val="dk1"/>
                          </a:solidFill>
                          <a:latin typeface="+mn-lt"/>
                          <a:ea typeface="+mn-ea"/>
                          <a:cs typeface="+mn-cs"/>
                        </a:rPr>
                        <a:t>KIS-1[4]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0.5158</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JNLN3 [3]</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0.4737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2"/>
                  </a:ext>
                </a:extLst>
              </a:tr>
              <a:tr h="421542">
                <a:tc>
                  <a:txBody>
                    <a:bodyPr/>
                    <a:lstStyle/>
                    <a:p>
                      <a:r>
                        <a:rPr lang="en-US" altLang="ja-JP" sz="2000" b="0" i="0" u="none" strike="noStrike" kern="1200" baseline="0" dirty="0" smtClean="0">
                          <a:solidFill>
                            <a:schemeClr val="dk1"/>
                          </a:solidFill>
                          <a:latin typeface="+mn-lt"/>
                          <a:ea typeface="+mn-ea"/>
                          <a:cs typeface="+mn-cs"/>
                        </a:rPr>
                        <a:t>KIS-2 [4]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0.5158</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UofA-1 [2]</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0.4632</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3"/>
                  </a:ext>
                </a:extLst>
              </a:tr>
              <a:tr h="421542">
                <a:tc>
                  <a:txBody>
                    <a:bodyPr/>
                    <a:lstStyle/>
                    <a:p>
                      <a:r>
                        <a:rPr lang="en-US" altLang="ja-JP" sz="2000" b="0" i="0" u="none" strike="noStrike" kern="1200" baseline="0" dirty="0" smtClean="0">
                          <a:solidFill>
                            <a:schemeClr val="dk1"/>
                          </a:solidFill>
                          <a:latin typeface="+mn-lt"/>
                          <a:ea typeface="+mn-ea"/>
                          <a:cs typeface="+mn-cs"/>
                        </a:rPr>
                        <a:t>KIS-3 [4]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0.5263</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UofA-2 [2]</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1" i="0" u="none" strike="noStrike" kern="1200" baseline="0" dirty="0" smtClean="0">
                          <a:solidFill>
                            <a:schemeClr val="dk1"/>
                          </a:solidFill>
                          <a:latin typeface="+mn-lt"/>
                          <a:ea typeface="+mn-ea"/>
                          <a:cs typeface="+mn-cs"/>
                        </a:rPr>
                        <a:t>0.5474</a:t>
                      </a:r>
                      <a:endParaRPr lang="ja-JP" altLang="en-US" sz="20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4"/>
                  </a:ext>
                </a:extLst>
              </a:tr>
              <a:tr h="421542">
                <a:tc>
                  <a:txBody>
                    <a:bodyPr/>
                    <a:lstStyle/>
                    <a:p>
                      <a:r>
                        <a:rPr lang="en-US" altLang="ja-JP" sz="2000" b="0" i="0" u="none" strike="noStrike" kern="1200" baseline="0" dirty="0" smtClean="0">
                          <a:solidFill>
                            <a:schemeClr val="dk1"/>
                          </a:solidFill>
                          <a:latin typeface="+mn-lt"/>
                          <a:ea typeface="+mn-ea"/>
                          <a:cs typeface="+mn-cs"/>
                        </a:rPr>
                        <a:t>KIS-4 [4]</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0" i="0" u="none" strike="noStrike" kern="1200" baseline="0" dirty="0" smtClean="0">
                          <a:solidFill>
                            <a:schemeClr val="dk1"/>
                          </a:solidFill>
                          <a:latin typeface="+mn-lt"/>
                          <a:ea typeface="+mn-ea"/>
                          <a:cs typeface="+mn-cs"/>
                        </a:rPr>
                        <a:t>0.5263</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UofA-3 [2]</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1800" b="1" i="0" u="none" strike="noStrike" kern="1200" baseline="0" dirty="0" smtClean="0">
                          <a:solidFill>
                            <a:schemeClr val="dk1"/>
                          </a:solidFill>
                          <a:latin typeface="+mn-lt"/>
                          <a:ea typeface="+mn-ea"/>
                          <a:cs typeface="+mn-cs"/>
                        </a:rPr>
                        <a:t>0.5579</a:t>
                      </a:r>
                      <a:endParaRPr lang="ja-JP" altLang="en-US" sz="20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5"/>
                  </a:ext>
                </a:extLst>
              </a:tr>
              <a:tr h="421542">
                <a:tc>
                  <a:txBody>
                    <a:bodyPr/>
                    <a:lstStyle/>
                    <a:p>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kumimoji="1" lang="en-US" altLang="ja-JP" sz="2000" dirty="0" smtClean="0">
                          <a:solidFill>
                            <a:srgbClr val="0000FF"/>
                          </a:solidFill>
                        </a:rPr>
                        <a:t>BASELINE</a:t>
                      </a:r>
                      <a:endParaRPr kumimoji="1" lang="ja-JP" altLang="en-US" sz="2000" dirty="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kumimoji="1" lang="en-US" altLang="ja-JP" sz="2000" dirty="0" smtClean="0">
                          <a:solidFill>
                            <a:srgbClr val="0000FF"/>
                          </a:solidFill>
                        </a:rPr>
                        <a:t>0.5286</a:t>
                      </a:r>
                      <a:endParaRPr kumimoji="1" lang="ja-JP" altLang="en-US" sz="2000" dirty="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6"/>
                  </a:ext>
                </a:extLst>
              </a:tr>
            </a:tbl>
          </a:graphicData>
        </a:graphic>
      </p:graphicFrame>
      <p:graphicFrame>
        <p:nvGraphicFramePr>
          <p:cNvPr id="5" name="Table 5"/>
          <p:cNvGraphicFramePr>
            <a:graphicFrameLocks noGrp="1"/>
          </p:cNvGraphicFramePr>
          <p:nvPr>
            <p:extLst/>
          </p:nvPr>
        </p:nvGraphicFramePr>
        <p:xfrm>
          <a:off x="5580112" y="2854951"/>
          <a:ext cx="3322711" cy="4030433"/>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298375">
                  <a:extLst>
                    <a:ext uri="{9D8B030D-6E8A-4147-A177-3AD203B41FA5}">
                      <a16:colId xmlns:a16="http://schemas.microsoft.com/office/drawing/2014/main" val="1321728624"/>
                    </a:ext>
                  </a:extLst>
                </a:gridCol>
              </a:tblGrid>
              <a:tr h="444013">
                <a:tc>
                  <a:txBody>
                    <a:bodyPr/>
                    <a:lstStyle/>
                    <a:p>
                      <a:r>
                        <a:rPr kumimoji="1" lang="en-US" altLang="ja-JP" sz="2400" dirty="0" smtClean="0">
                          <a:solidFill>
                            <a:srgbClr val="000000"/>
                          </a:solidFill>
                        </a:rPr>
                        <a:t>Run</a:t>
                      </a:r>
                      <a:endParaRPr kumimoji="1" lang="ja-JP" altLang="en-US" sz="24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000000"/>
                          </a:solidFill>
                        </a:rPr>
                        <a:t>Acc.</a:t>
                      </a:r>
                      <a:endParaRPr kumimoji="1" lang="ja-JP" altLang="en-US" sz="24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smtClean="0">
                          <a:solidFill>
                            <a:srgbClr val="000000"/>
                          </a:solidFill>
                        </a:rPr>
                        <a:t>L</a:t>
                      </a:r>
                      <a:endParaRPr kumimoji="1" lang="ja-JP" altLang="en-US" sz="24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KIS-YN-CM</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0.538</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1"/>
                  </a:ext>
                </a:extLst>
              </a:tr>
              <a:tr h="33745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KIS-YN-CS</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0.589</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2"/>
                  </a:ext>
                </a:extLst>
              </a:tr>
              <a:tr h="33745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KIS-YN-M</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0.576</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3"/>
                  </a:ext>
                </a:extLst>
              </a:tr>
              <a:tr h="337450">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KIS-YN-S</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0.653</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4"/>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NAIST1</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0.615</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5"/>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NAIST2</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0.653</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6"/>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NAIST3</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0.474</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7"/>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NOR17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0.538</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E</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4027205083"/>
                  </a:ext>
                </a:extLst>
              </a:tr>
              <a:tr h="337450">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UA-LM</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0.717</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510290993"/>
                  </a:ext>
                </a:extLst>
              </a:tr>
              <a:tr h="445985">
                <a:tc>
                  <a:txBody>
                    <a:bodyPr/>
                    <a:lstStyle/>
                    <a:p>
                      <a:pPr indent="0" algn="l">
                        <a:lnSpc>
                          <a:spcPct val="95000"/>
                        </a:lnSpc>
                        <a:spcAft>
                          <a:spcPts val="600"/>
                        </a:spcAft>
                        <a:tabLst>
                          <a:tab pos="182880" algn="l"/>
                        </a:tabLst>
                      </a:pPr>
                      <a:r>
                        <a:rPr lang="en-US" sz="2400" spc="-5" dirty="0">
                          <a:effectLst/>
                          <a:latin typeface="Times New Roman" panose="02020603050405020304" pitchFamily="18" charset="0"/>
                          <a:ea typeface="メイリオ" panose="020B0604030504040204" pitchFamily="50" charset="-128"/>
                        </a:rPr>
                        <a:t>UA-TFIDF</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pPr indent="0" algn="l">
                        <a:lnSpc>
                          <a:spcPct val="95000"/>
                        </a:lnSpc>
                        <a:spcAft>
                          <a:spcPts val="600"/>
                        </a:spcAft>
                        <a:tabLst>
                          <a:tab pos="182880" algn="l"/>
                        </a:tabLst>
                      </a:pPr>
                      <a:r>
                        <a:rPr lang="en-US" sz="2400" spc="-5">
                          <a:effectLst/>
                          <a:latin typeface="Times New Roman" panose="02020603050405020304" pitchFamily="18" charset="0"/>
                          <a:ea typeface="メイリオ" panose="020B0604030504040204" pitchFamily="50" charset="-128"/>
                        </a:rPr>
                        <a:t>0.692</a:t>
                      </a:r>
                      <a:endParaRPr lang="ja-JP" sz="2400" spc="-5">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pPr indent="0" algn="l">
                        <a:lnSpc>
                          <a:spcPct val="95000"/>
                        </a:lnSpc>
                        <a:spcAft>
                          <a:spcPts val="600"/>
                        </a:spcAft>
                        <a:tabLst>
                          <a:tab pos="182880" algn="l"/>
                        </a:tabLst>
                      </a:pPr>
                      <a:r>
                        <a:rPr lang="en-US" sz="2400" spc="-5" dirty="0" smtClean="0">
                          <a:effectLst/>
                          <a:latin typeface="Times New Roman" panose="02020603050405020304" pitchFamily="18" charset="0"/>
                          <a:ea typeface="メイリオ" panose="020B0604030504040204" pitchFamily="50" charset="-128"/>
                        </a:rPr>
                        <a:t>J</a:t>
                      </a:r>
                      <a:endParaRPr lang="ja-JP" sz="2400" spc="-5"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2078774853"/>
                  </a:ext>
                </a:extLst>
              </a:tr>
            </a:tbl>
          </a:graphicData>
        </a:graphic>
      </p:graphicFrame>
      <p:sp>
        <p:nvSpPr>
          <p:cNvPr id="6" name="スライド番号プレースホルダー 5"/>
          <p:cNvSpPr>
            <a:spLocks noGrp="1"/>
          </p:cNvSpPr>
          <p:nvPr>
            <p:ph type="sldNum" sz="quarter" idx="12"/>
          </p:nvPr>
        </p:nvSpPr>
        <p:spPr/>
        <p:txBody>
          <a:bodyPr/>
          <a:lstStyle/>
          <a:p>
            <a:fld id="{F65EB71C-EC3A-4BD6-A8CE-D603DDEA4C2A}" type="slidenum">
              <a:rPr lang="en-US" altLang="ja-JP" smtClean="0"/>
              <a:pPr/>
              <a:t>23</a:t>
            </a:fld>
            <a:endParaRPr lang="en-US" altLang="ja-JP"/>
          </a:p>
        </p:txBody>
      </p:sp>
    </p:spTree>
    <p:extLst>
      <p:ext uri="{BB962C8B-B14F-4D97-AF65-F5344CB8AC3E}">
        <p14:creationId xmlns:p14="http://schemas.microsoft.com/office/powerpoint/2010/main" val="1104613532"/>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General</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Language difference?</a:t>
            </a:r>
          </a:p>
          <a:p>
            <a:pPr lvl="1"/>
            <a:r>
              <a:rPr lang="en-US" altLang="ja-JP" dirty="0"/>
              <a:t>Japanese may be more difficult</a:t>
            </a:r>
          </a:p>
          <a:p>
            <a:pPr lvl="1"/>
            <a:r>
              <a:rPr lang="en-US" altLang="ja-JP" dirty="0"/>
              <a:t>English translation may have absorbed expression variety  </a:t>
            </a:r>
          </a:p>
          <a:p>
            <a:pPr lvl="1"/>
            <a:r>
              <a:rPr lang="en-US" altLang="ja-JP" dirty="0"/>
              <a:t>Japanese requires morphological analysis (tokenization) as we don’t have any spaces between words</a:t>
            </a:r>
          </a:p>
          <a:p>
            <a:r>
              <a:rPr kumimoji="1" lang="en-US" altLang="ja-JP" dirty="0" smtClean="0"/>
              <a:t>“Easiness” of the problems</a:t>
            </a:r>
          </a:p>
          <a:p>
            <a:pPr lvl="1"/>
            <a:r>
              <a:rPr lang="en-US" altLang="ja-JP" dirty="0" smtClean="0"/>
              <a:t>6/77 (7.8%, H24) problems were superficially very similar (“very easy”) with articles</a:t>
            </a:r>
          </a:p>
          <a:p>
            <a:pPr lvl="1"/>
            <a:r>
              <a:rPr kumimoji="1" lang="en-US" altLang="ja-JP" dirty="0" smtClean="0"/>
              <a:t>Random baseline is 50 (binary classification)</a:t>
            </a:r>
          </a:p>
          <a:p>
            <a:pPr lvl="1"/>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24</a:t>
            </a:fld>
            <a:endParaRPr lang="en-US" altLang="ja-JP"/>
          </a:p>
        </p:txBody>
      </p:sp>
    </p:spTree>
    <p:extLst>
      <p:ext uri="{BB962C8B-B14F-4D97-AF65-F5344CB8AC3E}">
        <p14:creationId xmlns:p14="http://schemas.microsoft.com/office/powerpoint/2010/main" val="2359636289"/>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Y/N distribution (Task 2)</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Compared top three systems outputs in Task 2</a:t>
            </a:r>
          </a:p>
          <a:p>
            <a:pPr lvl="1"/>
            <a:r>
              <a:rPr lang="en-US" altLang="ja-JP" dirty="0" smtClean="0"/>
              <a:t>The best, second and third team: 56, 45, 41 correct among 78 queries</a:t>
            </a:r>
          </a:p>
          <a:p>
            <a:pPr lvl="1"/>
            <a:r>
              <a:rPr kumimoji="1" lang="en-US" altLang="ja-JP" dirty="0" smtClean="0"/>
              <a:t>Agreement of three systems was 27, where correct answers were 25</a:t>
            </a:r>
          </a:p>
          <a:p>
            <a:pPr lvl="1"/>
            <a:r>
              <a:rPr lang="en-US" altLang="ja-JP" dirty="0" smtClean="0"/>
              <a:t>If 25 queries might be “very easy” regardless of method details</a:t>
            </a:r>
          </a:p>
          <a:p>
            <a:pPr lvl="1"/>
            <a:r>
              <a:rPr kumimoji="1" lang="en-US" altLang="ja-JP" dirty="0" smtClean="0"/>
              <a:t>The rest is 53 queries, which random baseline is 26, 25+26=51</a:t>
            </a:r>
          </a:p>
          <a:p>
            <a:r>
              <a:rPr lang="en-US" altLang="ja-JP" dirty="0" smtClean="0"/>
              <a:t>We need closer analysis about the types of problems</a:t>
            </a:r>
          </a:p>
          <a:p>
            <a:pPr lvl="1"/>
            <a:r>
              <a:rPr lang="en-US" altLang="ja-JP" dirty="0" smtClean="0"/>
              <a:t>It could be misunderstood by </a:t>
            </a:r>
            <a:r>
              <a:rPr lang="en-US" altLang="ja-JP" smtClean="0"/>
              <a:t>non-expert peoepl </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F65EB71C-EC3A-4BD6-A8CE-D603DDEA4C2A}" type="slidenum">
              <a:rPr lang="en-US" altLang="ja-JP" smtClean="0"/>
              <a:pPr/>
              <a:t>25</a:t>
            </a:fld>
            <a:endParaRPr lang="en-US" altLang="ja-JP"/>
          </a:p>
        </p:txBody>
      </p:sp>
    </p:spTree>
    <p:extLst>
      <p:ext uri="{BB962C8B-B14F-4D97-AF65-F5344CB8AC3E}">
        <p14:creationId xmlns:p14="http://schemas.microsoft.com/office/powerpoint/2010/main" val="1409256754"/>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smtClean="0"/>
              <a:t>Summary</a:t>
            </a:r>
            <a:endParaRPr kumimoji="1" lang="ja-JP" altLang="en-US" dirty="0"/>
          </a:p>
        </p:txBody>
      </p:sp>
      <p:sp>
        <p:nvSpPr>
          <p:cNvPr id="3" name="Content Placeholder 2"/>
          <p:cNvSpPr>
            <a:spLocks noGrp="1"/>
          </p:cNvSpPr>
          <p:nvPr>
            <p:ph idx="1"/>
          </p:nvPr>
        </p:nvSpPr>
        <p:spPr>
          <a:xfrm>
            <a:off x="457200" y="1484784"/>
            <a:ext cx="8229600" cy="5069158"/>
          </a:xfrm>
        </p:spPr>
        <p:txBody>
          <a:bodyPr>
            <a:normAutofit/>
          </a:bodyPr>
          <a:lstStyle/>
          <a:p>
            <a:r>
              <a:rPr kumimoji="1" lang="en-US" altLang="ja-JP" dirty="0" smtClean="0"/>
              <a:t>White-boxed system based on linguistic analysis</a:t>
            </a:r>
          </a:p>
          <a:p>
            <a:pPr lvl="1"/>
            <a:r>
              <a:rPr lang="en-US" altLang="ja-JP" dirty="0" smtClean="0"/>
              <a:t>Clause recognition</a:t>
            </a:r>
            <a:r>
              <a:rPr lang="en-US" altLang="ja-JP" dirty="0"/>
              <a:t> </a:t>
            </a:r>
            <a:r>
              <a:rPr lang="en-US" altLang="ja-JP" dirty="0" smtClean="0"/>
              <a:t>with predicate argument structures </a:t>
            </a:r>
          </a:p>
          <a:p>
            <a:pPr lvl="1"/>
            <a:r>
              <a:rPr lang="en-US" altLang="ja-JP" dirty="0" smtClean="0"/>
              <a:t>Propositional and conditional phrase recognition</a:t>
            </a:r>
          </a:p>
          <a:p>
            <a:pPr lvl="1"/>
            <a:r>
              <a:rPr lang="en-US" altLang="ja-JP" dirty="0" smtClean="0"/>
              <a:t>Precise, loose and rough match</a:t>
            </a:r>
          </a:p>
          <a:p>
            <a:pPr lvl="1"/>
            <a:r>
              <a:rPr lang="en-US" altLang="ja-JP" dirty="0" smtClean="0"/>
              <a:t>Integration of these matches</a:t>
            </a:r>
          </a:p>
          <a:p>
            <a:r>
              <a:rPr lang="en-US" altLang="ja-JP" dirty="0" smtClean="0"/>
              <a:t>Achieved the second best result in Task 2</a:t>
            </a:r>
            <a:endParaRPr lang="en-CA" altLang="ja-JP" dirty="0"/>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587068272"/>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論理構造</a:t>
            </a:r>
            <a:r>
              <a:rPr kumimoji="1" lang="ja-JP" altLang="en-US" dirty="0" smtClean="0"/>
              <a:t>への変換</a:t>
            </a:r>
            <a:endParaRPr kumimoji="1" lang="ja-JP" altLang="en-US" dirty="0"/>
          </a:p>
        </p:txBody>
      </p:sp>
      <p:sp>
        <p:nvSpPr>
          <p:cNvPr id="5" name="コンテンツ プレースホルダー 4"/>
          <p:cNvSpPr>
            <a:spLocks noGrp="1"/>
          </p:cNvSpPr>
          <p:nvPr>
            <p:ph idx="1"/>
          </p:nvPr>
        </p:nvSpPr>
        <p:spPr>
          <a:xfrm>
            <a:off x="457200" y="1340768"/>
            <a:ext cx="8229600" cy="5328592"/>
          </a:xfrm>
        </p:spPr>
        <p:txBody>
          <a:bodyPr>
            <a:normAutofit fontScale="85000" lnSpcReduction="20000"/>
          </a:bodyPr>
          <a:lstStyle/>
          <a:p>
            <a:r>
              <a:rPr lang="ja-JP" altLang="en-US" dirty="0">
                <a:solidFill>
                  <a:srgbClr val="FF0000"/>
                </a:solidFill>
              </a:rPr>
              <a:t>代金の一部だけを支払った段階</a:t>
            </a:r>
            <a:r>
              <a:rPr lang="ja-JP" altLang="en-US" dirty="0"/>
              <a:t>で目的物についての隠れた瑕疵が明らかになり，損害賠償請求が認められる場合には，買主は，残代金の支払について，損害賠償との同時履行の抗弁を主張することができる。（正</a:t>
            </a:r>
            <a:r>
              <a:rPr lang="ja-JP" altLang="en-US" dirty="0" smtClean="0"/>
              <a:t>）</a:t>
            </a:r>
            <a:endParaRPr lang="en-US" altLang="ja-JP" dirty="0" smtClean="0"/>
          </a:p>
          <a:p>
            <a:r>
              <a:rPr lang="ja-JP" altLang="en-US" dirty="0" smtClean="0"/>
              <a:t>利用可能な述語・ルールをみつけられるか</a:t>
            </a:r>
            <a:endParaRPr lang="en-US" altLang="ja-JP" dirty="0" smtClean="0"/>
          </a:p>
          <a:p>
            <a:pPr lvl="1"/>
            <a:r>
              <a:rPr lang="ja-JP" altLang="ja-JP" dirty="0"/>
              <a:t>代金支払請求権</a:t>
            </a:r>
            <a:r>
              <a:rPr lang="en-US" altLang="ja-JP" dirty="0"/>
              <a:t>(_</a:t>
            </a:r>
            <a:r>
              <a:rPr lang="ja-JP" altLang="ja-JP" dirty="0"/>
              <a:t>売主</a:t>
            </a:r>
            <a:r>
              <a:rPr lang="en-US" altLang="ja-JP" dirty="0"/>
              <a:t>,_</a:t>
            </a:r>
            <a:r>
              <a:rPr lang="ja-JP" altLang="ja-JP" dirty="0"/>
              <a:t>買主</a:t>
            </a:r>
            <a:r>
              <a:rPr lang="en-US" altLang="ja-JP" dirty="0"/>
              <a:t>,</a:t>
            </a:r>
            <a:r>
              <a:rPr lang="ja-JP" altLang="ja-JP" dirty="0"/>
              <a:t>契約</a:t>
            </a:r>
            <a:r>
              <a:rPr lang="en-US" altLang="ja-JP" dirty="0"/>
              <a:t>(</a:t>
            </a:r>
            <a:r>
              <a:rPr lang="ja-JP" altLang="ja-JP" dirty="0"/>
              <a:t>売買</a:t>
            </a:r>
            <a:r>
              <a:rPr lang="en-US" altLang="ja-JP" dirty="0"/>
              <a:t>,_</a:t>
            </a:r>
            <a:r>
              <a:rPr lang="ja-JP" altLang="ja-JP" dirty="0"/>
              <a:t>売主</a:t>
            </a:r>
            <a:r>
              <a:rPr lang="en-US" altLang="ja-JP" dirty="0"/>
              <a:t>,_</a:t>
            </a:r>
            <a:r>
              <a:rPr lang="ja-JP" altLang="ja-JP" dirty="0"/>
              <a:t>買主</a:t>
            </a:r>
            <a:r>
              <a:rPr lang="en-US" altLang="ja-JP" dirty="0"/>
              <a:t>,_</a:t>
            </a:r>
            <a:r>
              <a:rPr lang="ja-JP" altLang="ja-JP" dirty="0"/>
              <a:t>目的物</a:t>
            </a:r>
            <a:r>
              <a:rPr lang="en-US" altLang="ja-JP" dirty="0"/>
              <a:t>,_</a:t>
            </a:r>
            <a:r>
              <a:rPr lang="ja-JP" altLang="ja-JP" dirty="0"/>
              <a:t>契約時</a:t>
            </a:r>
            <a:r>
              <a:rPr lang="en-US" altLang="ja-JP" dirty="0" smtClean="0"/>
              <a:t>))&lt;=</a:t>
            </a:r>
            <a:r>
              <a:rPr lang="en-US" altLang="ja-JP" dirty="0"/>
              <a:t/>
            </a:r>
            <a:br>
              <a:rPr lang="en-US" altLang="ja-JP" dirty="0"/>
            </a:br>
            <a:r>
              <a:rPr lang="ja-JP" altLang="ja-JP" dirty="0" smtClean="0"/>
              <a:t>合意</a:t>
            </a:r>
            <a:r>
              <a:rPr lang="en-US" altLang="ja-JP" dirty="0"/>
              <a:t>(</a:t>
            </a:r>
            <a:r>
              <a:rPr lang="ja-JP" altLang="ja-JP" dirty="0"/>
              <a:t>売買</a:t>
            </a:r>
            <a:r>
              <a:rPr lang="en-US" altLang="ja-JP" dirty="0"/>
              <a:t>,_</a:t>
            </a:r>
            <a:r>
              <a:rPr lang="ja-JP" altLang="ja-JP" dirty="0"/>
              <a:t>売主</a:t>
            </a:r>
            <a:r>
              <a:rPr lang="en-US" altLang="ja-JP" dirty="0"/>
              <a:t>,_</a:t>
            </a:r>
            <a:r>
              <a:rPr lang="ja-JP" altLang="ja-JP" dirty="0"/>
              <a:t>買主</a:t>
            </a:r>
            <a:r>
              <a:rPr lang="en-US" altLang="ja-JP" dirty="0"/>
              <a:t>,_</a:t>
            </a:r>
            <a:r>
              <a:rPr lang="ja-JP" altLang="ja-JP" dirty="0"/>
              <a:t>目的物</a:t>
            </a:r>
            <a:r>
              <a:rPr lang="en-US" altLang="ja-JP" dirty="0"/>
              <a:t>,_</a:t>
            </a:r>
            <a:r>
              <a:rPr lang="ja-JP" altLang="ja-JP" dirty="0"/>
              <a:t>契約時</a:t>
            </a:r>
            <a:r>
              <a:rPr lang="en-US" altLang="ja-JP" dirty="0" smtClean="0"/>
              <a:t>).</a:t>
            </a:r>
          </a:p>
          <a:p>
            <a:pPr lvl="1"/>
            <a:r>
              <a:rPr lang="ja-JP" altLang="ja-JP" dirty="0"/>
              <a:t>例外事由</a:t>
            </a:r>
            <a:r>
              <a:rPr lang="en-US" altLang="ja-JP" dirty="0"/>
              <a:t>(</a:t>
            </a:r>
            <a:r>
              <a:rPr lang="ja-JP" altLang="ja-JP" dirty="0"/>
              <a:t>代金支払請求権</a:t>
            </a:r>
            <a:r>
              <a:rPr lang="en-US" altLang="ja-JP" dirty="0"/>
              <a:t>(_</a:t>
            </a:r>
            <a:r>
              <a:rPr lang="ja-JP" altLang="ja-JP" dirty="0"/>
              <a:t>債権者</a:t>
            </a:r>
            <a:r>
              <a:rPr lang="en-US" altLang="ja-JP" dirty="0"/>
              <a:t>,_</a:t>
            </a:r>
            <a:r>
              <a:rPr lang="ja-JP" altLang="ja-JP" dirty="0"/>
              <a:t>債務者</a:t>
            </a:r>
            <a:r>
              <a:rPr lang="en-US" altLang="ja-JP" dirty="0"/>
              <a:t>,_</a:t>
            </a:r>
            <a:r>
              <a:rPr lang="ja-JP" altLang="ja-JP" dirty="0"/>
              <a:t>発生原因</a:t>
            </a:r>
            <a:r>
              <a:rPr lang="en-US" altLang="ja-JP" dirty="0"/>
              <a:t>1),</a:t>
            </a:r>
            <a:r>
              <a:rPr lang="ja-JP" altLang="ja-JP" dirty="0"/>
              <a:t>同時履行の抗弁</a:t>
            </a:r>
            <a:r>
              <a:rPr lang="en-US" altLang="ja-JP" dirty="0"/>
              <a:t>(_</a:t>
            </a:r>
            <a:r>
              <a:rPr lang="ja-JP" altLang="ja-JP" dirty="0"/>
              <a:t>債務者</a:t>
            </a:r>
            <a:r>
              <a:rPr lang="en-US" altLang="ja-JP" dirty="0"/>
              <a:t>,_</a:t>
            </a:r>
            <a:r>
              <a:rPr lang="ja-JP" altLang="ja-JP" dirty="0"/>
              <a:t>債権者</a:t>
            </a:r>
            <a:r>
              <a:rPr lang="en-US" altLang="ja-JP" dirty="0"/>
              <a:t>,_</a:t>
            </a:r>
            <a:r>
              <a:rPr lang="ja-JP" altLang="ja-JP" dirty="0"/>
              <a:t>発生原因</a:t>
            </a:r>
            <a:r>
              <a:rPr lang="en-US" altLang="ja-JP" dirty="0"/>
              <a:t>1,_</a:t>
            </a:r>
            <a:r>
              <a:rPr lang="ja-JP" altLang="ja-JP" dirty="0"/>
              <a:t>発生原因</a:t>
            </a:r>
            <a:r>
              <a:rPr lang="en-US" altLang="ja-JP" dirty="0"/>
              <a:t>2</a:t>
            </a:r>
            <a:r>
              <a:rPr lang="en-US" altLang="ja-JP" dirty="0" smtClean="0"/>
              <a:t>)).</a:t>
            </a:r>
          </a:p>
          <a:p>
            <a:r>
              <a:rPr lang="ja-JP" altLang="en-US" dirty="0" smtClean="0"/>
              <a:t>あてはめ</a:t>
            </a:r>
            <a:r>
              <a:rPr lang="en-US" altLang="ja-JP" dirty="0" smtClean="0"/>
              <a:t>…</a:t>
            </a:r>
            <a:r>
              <a:rPr lang="ja-JP" altLang="en-US" dirty="0" smtClean="0"/>
              <a:t>ではない</a:t>
            </a:r>
            <a:endParaRPr lang="en-US" altLang="ja-JP" dirty="0" smtClean="0"/>
          </a:p>
          <a:p>
            <a:pPr lvl="1"/>
            <a:r>
              <a:rPr lang="ja-JP" altLang="ja-JP" dirty="0"/>
              <a:t>主証</a:t>
            </a:r>
            <a:r>
              <a:rPr lang="en-US" altLang="ja-JP" dirty="0"/>
              <a:t>(</a:t>
            </a:r>
            <a:r>
              <a:rPr lang="ja-JP" altLang="ja-JP" dirty="0"/>
              <a:t>合意</a:t>
            </a:r>
            <a:r>
              <a:rPr lang="en-US" altLang="ja-JP" dirty="0"/>
              <a:t>(</a:t>
            </a:r>
            <a:r>
              <a:rPr lang="ja-JP" altLang="ja-JP" dirty="0"/>
              <a:t>売買</a:t>
            </a:r>
            <a:r>
              <a:rPr lang="en-US" altLang="ja-JP" dirty="0"/>
              <a:t>,</a:t>
            </a:r>
            <a:r>
              <a:rPr lang="ja-JP" altLang="ja-JP" dirty="0"/>
              <a:t>売主</a:t>
            </a:r>
            <a:r>
              <a:rPr lang="en-US" altLang="ja-JP" dirty="0"/>
              <a:t>,</a:t>
            </a:r>
            <a:r>
              <a:rPr lang="ja-JP" altLang="ja-JP" dirty="0"/>
              <a:t>買主</a:t>
            </a:r>
            <a:r>
              <a:rPr lang="en-US" altLang="ja-JP" dirty="0"/>
              <a:t>,</a:t>
            </a:r>
            <a:r>
              <a:rPr lang="ja-JP" altLang="ja-JP" dirty="0"/>
              <a:t>目的物</a:t>
            </a:r>
            <a:r>
              <a:rPr lang="en-US" altLang="ja-JP" dirty="0"/>
              <a:t>,_</a:t>
            </a:r>
            <a:r>
              <a:rPr lang="ja-JP" altLang="ja-JP" dirty="0"/>
              <a:t>契約時</a:t>
            </a:r>
            <a:r>
              <a:rPr lang="en-US" altLang="ja-JP" dirty="0" smtClean="0"/>
              <a:t>)).</a:t>
            </a:r>
          </a:p>
          <a:p>
            <a:pPr lvl="1"/>
            <a:r>
              <a:rPr lang="ja-JP" altLang="en-US" dirty="0" smtClean="0"/>
              <a:t>陽に「合意」とは書いていない</a:t>
            </a:r>
            <a:endParaRPr lang="ja-JP" altLang="ja-JP" dirty="0"/>
          </a:p>
          <a:p>
            <a:endParaRPr lang="ja-JP" altLang="ja-JP" dirty="0"/>
          </a:p>
          <a:p>
            <a:endParaRPr lang="en-US" altLang="ja-JP" dirty="0" smtClean="0"/>
          </a:p>
          <a:p>
            <a:endParaRPr lang="ja-JP" altLang="en-US" dirty="0" smtClean="0"/>
          </a:p>
        </p:txBody>
      </p:sp>
    </p:spTree>
    <p:extLst>
      <p:ext uri="{BB962C8B-B14F-4D97-AF65-F5344CB8AC3E}">
        <p14:creationId xmlns:p14="http://schemas.microsoft.com/office/powerpoint/2010/main" val="1707748412"/>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論理構造への変換</a:t>
            </a:r>
            <a:endParaRPr kumimoji="1" lang="ja-JP" altLang="en-US" dirty="0"/>
          </a:p>
        </p:txBody>
      </p:sp>
      <p:sp>
        <p:nvSpPr>
          <p:cNvPr id="5" name="コンテンツ プレースホルダー 4"/>
          <p:cNvSpPr>
            <a:spLocks noGrp="1"/>
          </p:cNvSpPr>
          <p:nvPr>
            <p:ph idx="1"/>
          </p:nvPr>
        </p:nvSpPr>
        <p:spPr>
          <a:xfrm>
            <a:off x="457200" y="1340768"/>
            <a:ext cx="8229600" cy="5328592"/>
          </a:xfrm>
        </p:spPr>
        <p:txBody>
          <a:bodyPr>
            <a:normAutofit fontScale="77500" lnSpcReduction="20000"/>
          </a:bodyPr>
          <a:lstStyle/>
          <a:p>
            <a:r>
              <a:rPr lang="ja-JP" altLang="en-US" dirty="0"/>
              <a:t>代金の一部だけを支払った段階で</a:t>
            </a:r>
            <a:r>
              <a:rPr lang="ja-JP" altLang="en-US" dirty="0">
                <a:solidFill>
                  <a:srgbClr val="FF0000"/>
                </a:solidFill>
              </a:rPr>
              <a:t>目的物</a:t>
            </a:r>
            <a:r>
              <a:rPr lang="ja-JP" altLang="en-US" dirty="0"/>
              <a:t>についての隠れた瑕疵が明らかになり，損害賠償請求が認められる場合には，</a:t>
            </a:r>
            <a:r>
              <a:rPr lang="ja-JP" altLang="en-US" dirty="0">
                <a:solidFill>
                  <a:srgbClr val="FF0000"/>
                </a:solidFill>
              </a:rPr>
              <a:t>買主</a:t>
            </a:r>
            <a:r>
              <a:rPr lang="ja-JP" altLang="en-US" dirty="0"/>
              <a:t>は，残代金の支払について，</a:t>
            </a:r>
            <a:r>
              <a:rPr lang="ja-JP" altLang="en-US" dirty="0">
                <a:solidFill>
                  <a:srgbClr val="FF0000"/>
                </a:solidFill>
              </a:rPr>
              <a:t>損害賠償との同時履行の抗弁を主張することができる</a:t>
            </a:r>
            <a:r>
              <a:rPr lang="ja-JP" altLang="en-US" dirty="0"/>
              <a:t>。（正</a:t>
            </a:r>
            <a:r>
              <a:rPr lang="ja-JP" altLang="en-US" dirty="0" smtClean="0"/>
              <a:t>）</a:t>
            </a:r>
            <a:endParaRPr lang="en-US" altLang="ja-JP" dirty="0" smtClean="0"/>
          </a:p>
          <a:p>
            <a:r>
              <a:rPr lang="ja-JP" altLang="en-US" dirty="0" smtClean="0"/>
              <a:t>利用可能な述語・ルールをみつけられるか</a:t>
            </a:r>
            <a:endParaRPr lang="en-US" altLang="ja-JP" dirty="0" smtClean="0"/>
          </a:p>
          <a:p>
            <a:pPr lvl="1"/>
            <a:r>
              <a:rPr lang="ja-JP" altLang="ja-JP" dirty="0"/>
              <a:t>同時履行の抗弁</a:t>
            </a:r>
            <a:r>
              <a:rPr lang="en-US" altLang="ja-JP" dirty="0"/>
              <a:t>(_</a:t>
            </a:r>
            <a:r>
              <a:rPr lang="ja-JP" altLang="ja-JP" dirty="0"/>
              <a:t>抗弁権者</a:t>
            </a:r>
            <a:r>
              <a:rPr lang="en-US" altLang="ja-JP" dirty="0"/>
              <a:t>,_</a:t>
            </a:r>
            <a:r>
              <a:rPr lang="ja-JP" altLang="ja-JP" dirty="0"/>
              <a:t>相手方</a:t>
            </a:r>
            <a:r>
              <a:rPr lang="en-US" altLang="ja-JP" dirty="0"/>
              <a:t>,_</a:t>
            </a:r>
            <a:r>
              <a:rPr lang="ja-JP" altLang="ja-JP" dirty="0"/>
              <a:t>発生原因</a:t>
            </a:r>
            <a:r>
              <a:rPr lang="en-US" altLang="ja-JP" dirty="0"/>
              <a:t>1,_</a:t>
            </a:r>
            <a:r>
              <a:rPr lang="ja-JP" altLang="ja-JP" dirty="0"/>
              <a:t>発生原因</a:t>
            </a:r>
            <a:r>
              <a:rPr lang="en-US" altLang="ja-JP" dirty="0"/>
              <a:t>2</a:t>
            </a:r>
            <a:r>
              <a:rPr lang="en-US" altLang="ja-JP" dirty="0" smtClean="0"/>
              <a:t>)&lt;=</a:t>
            </a:r>
            <a:r>
              <a:rPr lang="en-US" altLang="ja-JP" dirty="0"/>
              <a:t/>
            </a:r>
            <a:br>
              <a:rPr lang="en-US" altLang="ja-JP" dirty="0"/>
            </a:br>
            <a:r>
              <a:rPr lang="ja-JP" altLang="ja-JP" dirty="0" smtClean="0"/>
              <a:t>抗弁権</a:t>
            </a:r>
            <a:r>
              <a:rPr lang="ja-JP" altLang="ja-JP" dirty="0"/>
              <a:t>の基礎となる債権</a:t>
            </a:r>
            <a:r>
              <a:rPr lang="en-US" altLang="ja-JP" dirty="0"/>
              <a:t>(_</a:t>
            </a:r>
            <a:r>
              <a:rPr lang="ja-JP" altLang="ja-JP" dirty="0"/>
              <a:t>抗弁権者</a:t>
            </a:r>
            <a:r>
              <a:rPr lang="en-US" altLang="ja-JP" dirty="0"/>
              <a:t>,_</a:t>
            </a:r>
            <a:r>
              <a:rPr lang="ja-JP" altLang="ja-JP" dirty="0"/>
              <a:t>相手方</a:t>
            </a:r>
            <a:r>
              <a:rPr lang="en-US" altLang="ja-JP" dirty="0"/>
              <a:t>,_</a:t>
            </a:r>
            <a:r>
              <a:rPr lang="ja-JP" altLang="ja-JP" dirty="0"/>
              <a:t>発生原因</a:t>
            </a:r>
            <a:r>
              <a:rPr lang="en-US" altLang="ja-JP" dirty="0"/>
              <a:t>2),</a:t>
            </a:r>
            <a:r>
              <a:rPr lang="en-US" altLang="ja-JP" sz="2000" dirty="0"/>
              <a:t> </a:t>
            </a:r>
            <a:r>
              <a:rPr lang="en-US" altLang="ja-JP" dirty="0"/>
              <a:t/>
            </a:r>
            <a:br>
              <a:rPr lang="en-US" altLang="ja-JP" dirty="0"/>
            </a:br>
            <a:r>
              <a:rPr lang="ja-JP" altLang="ja-JP" dirty="0" smtClean="0"/>
              <a:t>権利</a:t>
            </a:r>
            <a:r>
              <a:rPr lang="ja-JP" altLang="ja-JP" dirty="0"/>
              <a:t>抗弁</a:t>
            </a:r>
            <a:r>
              <a:rPr lang="en-US" altLang="ja-JP" dirty="0"/>
              <a:t>(</a:t>
            </a:r>
            <a:r>
              <a:rPr lang="ja-JP" altLang="ja-JP" dirty="0"/>
              <a:t>同時履行</a:t>
            </a:r>
            <a:r>
              <a:rPr lang="en-US" altLang="ja-JP" dirty="0"/>
              <a:t>(_</a:t>
            </a:r>
            <a:r>
              <a:rPr lang="ja-JP" altLang="ja-JP" dirty="0"/>
              <a:t>抗弁権者</a:t>
            </a:r>
            <a:r>
              <a:rPr lang="en-US" altLang="ja-JP" dirty="0"/>
              <a:t>,_</a:t>
            </a:r>
            <a:r>
              <a:rPr lang="ja-JP" altLang="ja-JP" dirty="0"/>
              <a:t>相手方</a:t>
            </a:r>
            <a:r>
              <a:rPr lang="en-US" altLang="ja-JP" dirty="0"/>
              <a:t>,_</a:t>
            </a:r>
            <a:r>
              <a:rPr lang="ja-JP" altLang="ja-JP" dirty="0"/>
              <a:t>発生原因</a:t>
            </a:r>
            <a:r>
              <a:rPr lang="en-US" altLang="ja-JP" dirty="0"/>
              <a:t>1</a:t>
            </a:r>
            <a:r>
              <a:rPr lang="en-US" altLang="ja-JP" dirty="0" smtClean="0"/>
              <a:t>)).</a:t>
            </a:r>
          </a:p>
          <a:p>
            <a:pPr lvl="1"/>
            <a:r>
              <a:rPr lang="ja-JP" altLang="ja-JP" dirty="0"/>
              <a:t>抗弁権の基礎となる債権</a:t>
            </a:r>
            <a:r>
              <a:rPr lang="en-US" altLang="ja-JP" dirty="0"/>
              <a:t>(_</a:t>
            </a:r>
            <a:r>
              <a:rPr lang="ja-JP" altLang="ja-JP" dirty="0"/>
              <a:t>抗弁権者</a:t>
            </a:r>
            <a:r>
              <a:rPr lang="en-US" altLang="ja-JP" dirty="0"/>
              <a:t>,_</a:t>
            </a:r>
            <a:r>
              <a:rPr lang="ja-JP" altLang="ja-JP" dirty="0"/>
              <a:t>相手方</a:t>
            </a:r>
            <a:r>
              <a:rPr lang="en-US" altLang="ja-JP" dirty="0"/>
              <a:t>,_</a:t>
            </a:r>
            <a:r>
              <a:rPr lang="ja-JP" altLang="ja-JP" dirty="0"/>
              <a:t>発生原因</a:t>
            </a:r>
            <a:r>
              <a:rPr lang="en-US" altLang="ja-JP" dirty="0" smtClean="0"/>
              <a:t>)&lt;=</a:t>
            </a:r>
            <a:r>
              <a:rPr lang="en-US" altLang="ja-JP" dirty="0"/>
              <a:t/>
            </a:r>
            <a:br>
              <a:rPr lang="en-US" altLang="ja-JP" dirty="0"/>
            </a:br>
            <a:r>
              <a:rPr lang="ja-JP" altLang="ja-JP" dirty="0" smtClean="0"/>
              <a:t>損害</a:t>
            </a:r>
            <a:r>
              <a:rPr lang="ja-JP" altLang="ja-JP" dirty="0"/>
              <a:t>賠償請求権</a:t>
            </a:r>
            <a:r>
              <a:rPr lang="en-US" altLang="ja-JP" dirty="0"/>
              <a:t>(_,_</a:t>
            </a:r>
            <a:r>
              <a:rPr lang="ja-JP" altLang="ja-JP" dirty="0"/>
              <a:t>抗弁権者</a:t>
            </a:r>
            <a:r>
              <a:rPr lang="en-US" altLang="ja-JP" dirty="0"/>
              <a:t>,_</a:t>
            </a:r>
            <a:r>
              <a:rPr lang="ja-JP" altLang="ja-JP" dirty="0"/>
              <a:t>相手方</a:t>
            </a:r>
            <a:r>
              <a:rPr lang="en-US" altLang="ja-JP" dirty="0"/>
              <a:t>,_</a:t>
            </a:r>
            <a:r>
              <a:rPr lang="ja-JP" altLang="ja-JP" dirty="0"/>
              <a:t>発生原因</a:t>
            </a:r>
            <a:r>
              <a:rPr lang="en-US" altLang="ja-JP" dirty="0" smtClean="0"/>
              <a:t>).</a:t>
            </a:r>
            <a:endParaRPr lang="ja-JP" altLang="ja-JP" dirty="0"/>
          </a:p>
          <a:p>
            <a:r>
              <a:rPr lang="ja-JP" altLang="en-US" dirty="0" smtClean="0"/>
              <a:t>あてはめ</a:t>
            </a:r>
            <a:r>
              <a:rPr lang="en-US" altLang="ja-JP" dirty="0" smtClean="0"/>
              <a:t>…</a:t>
            </a:r>
            <a:r>
              <a:rPr lang="ja-JP" altLang="en-US" dirty="0" smtClean="0"/>
              <a:t>ではない</a:t>
            </a:r>
            <a:endParaRPr lang="en-US" altLang="ja-JP" dirty="0" smtClean="0"/>
          </a:p>
          <a:p>
            <a:pPr lvl="1"/>
            <a:r>
              <a:rPr lang="ja-JP" altLang="ja-JP" dirty="0"/>
              <a:t>主証</a:t>
            </a:r>
            <a:r>
              <a:rPr lang="en-US" altLang="ja-JP" dirty="0"/>
              <a:t>(</a:t>
            </a:r>
            <a:r>
              <a:rPr lang="ja-JP" altLang="ja-JP" dirty="0"/>
              <a:t>権利抗弁</a:t>
            </a:r>
            <a:r>
              <a:rPr lang="en-US" altLang="ja-JP" dirty="0"/>
              <a:t>(</a:t>
            </a:r>
            <a:r>
              <a:rPr lang="ja-JP" altLang="ja-JP" dirty="0"/>
              <a:t>同時履行</a:t>
            </a:r>
            <a:r>
              <a:rPr lang="en-US" altLang="ja-JP" dirty="0"/>
              <a:t>(</a:t>
            </a:r>
            <a:r>
              <a:rPr lang="ja-JP" altLang="ja-JP" dirty="0"/>
              <a:t>買主</a:t>
            </a:r>
            <a:r>
              <a:rPr lang="en-US" altLang="ja-JP" dirty="0"/>
              <a:t>,</a:t>
            </a:r>
            <a:r>
              <a:rPr lang="ja-JP" altLang="ja-JP" dirty="0"/>
              <a:t>売主</a:t>
            </a:r>
            <a:r>
              <a:rPr lang="en-US" altLang="ja-JP" dirty="0"/>
              <a:t>,</a:t>
            </a:r>
            <a:r>
              <a:rPr lang="ja-JP" altLang="ja-JP" dirty="0"/>
              <a:t>契約</a:t>
            </a:r>
            <a:r>
              <a:rPr lang="en-US" altLang="ja-JP" dirty="0"/>
              <a:t>(</a:t>
            </a:r>
            <a:r>
              <a:rPr lang="ja-JP" altLang="ja-JP" dirty="0"/>
              <a:t>売買</a:t>
            </a:r>
            <a:r>
              <a:rPr lang="en-US" altLang="ja-JP" dirty="0"/>
              <a:t>,</a:t>
            </a:r>
            <a:r>
              <a:rPr lang="ja-JP" altLang="ja-JP" dirty="0"/>
              <a:t>売主</a:t>
            </a:r>
            <a:r>
              <a:rPr lang="en-US" altLang="ja-JP" dirty="0"/>
              <a:t>,</a:t>
            </a:r>
            <a:r>
              <a:rPr lang="ja-JP" altLang="ja-JP" dirty="0"/>
              <a:t>買主</a:t>
            </a:r>
            <a:r>
              <a:rPr lang="en-US" altLang="ja-JP" dirty="0"/>
              <a:t>,</a:t>
            </a:r>
            <a:r>
              <a:rPr lang="ja-JP" altLang="ja-JP" dirty="0"/>
              <a:t>目的物</a:t>
            </a:r>
            <a:r>
              <a:rPr lang="en-US" altLang="ja-JP" dirty="0"/>
              <a:t>,_</a:t>
            </a:r>
            <a:r>
              <a:rPr lang="ja-JP" altLang="ja-JP" dirty="0"/>
              <a:t>契約時</a:t>
            </a:r>
            <a:r>
              <a:rPr lang="en-US" altLang="ja-JP" dirty="0"/>
              <a:t>)))).</a:t>
            </a:r>
            <a:endParaRPr lang="ja-JP" altLang="ja-JP" dirty="0"/>
          </a:p>
          <a:p>
            <a:pPr lvl="1"/>
            <a:r>
              <a:rPr lang="ja-JP" altLang="en-US" dirty="0" smtClean="0"/>
              <a:t>売買、売主は出現していない</a:t>
            </a:r>
            <a:endParaRPr lang="en-US" altLang="ja-JP" dirty="0" smtClean="0"/>
          </a:p>
          <a:p>
            <a:pPr lvl="1"/>
            <a:r>
              <a:rPr lang="ja-JP" altLang="en-US" dirty="0" smtClean="0"/>
              <a:t>目的物、買主はあるが、同時履行の陽な項ではない</a:t>
            </a:r>
            <a:endParaRPr lang="ja-JP" altLang="ja-JP" dirty="0"/>
          </a:p>
          <a:p>
            <a:endParaRPr lang="ja-JP" altLang="ja-JP" dirty="0"/>
          </a:p>
          <a:p>
            <a:endParaRPr lang="en-US" altLang="ja-JP" dirty="0" smtClean="0"/>
          </a:p>
          <a:p>
            <a:endParaRPr lang="ja-JP" altLang="en-US" dirty="0" smtClean="0"/>
          </a:p>
        </p:txBody>
      </p:sp>
    </p:spTree>
    <p:extLst>
      <p:ext uri="{BB962C8B-B14F-4D97-AF65-F5344CB8AC3E}">
        <p14:creationId xmlns:p14="http://schemas.microsoft.com/office/powerpoint/2010/main" val="1639009012"/>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論理構造への変換</a:t>
            </a:r>
            <a:endParaRPr kumimoji="1" lang="ja-JP" altLang="en-US" dirty="0"/>
          </a:p>
        </p:txBody>
      </p:sp>
      <p:sp>
        <p:nvSpPr>
          <p:cNvPr id="5" name="コンテンツ プレースホルダー 4"/>
          <p:cNvSpPr>
            <a:spLocks noGrp="1"/>
          </p:cNvSpPr>
          <p:nvPr>
            <p:ph idx="1"/>
          </p:nvPr>
        </p:nvSpPr>
        <p:spPr>
          <a:xfrm>
            <a:off x="457200" y="1340768"/>
            <a:ext cx="8229600" cy="5328592"/>
          </a:xfrm>
        </p:spPr>
        <p:txBody>
          <a:bodyPr>
            <a:normAutofit fontScale="77500" lnSpcReduction="20000"/>
          </a:bodyPr>
          <a:lstStyle/>
          <a:p>
            <a:r>
              <a:rPr lang="ja-JP" altLang="en-US" dirty="0"/>
              <a:t>代金の一部だけを支払った段階で</a:t>
            </a:r>
            <a:r>
              <a:rPr lang="ja-JP" altLang="en-US" dirty="0">
                <a:solidFill>
                  <a:srgbClr val="FF0000"/>
                </a:solidFill>
              </a:rPr>
              <a:t>目的物</a:t>
            </a:r>
            <a:r>
              <a:rPr lang="ja-JP" altLang="en-US" dirty="0"/>
              <a:t>についての隠れた瑕疵が明らかになり，損害賠償請求が認められる場合には，</a:t>
            </a:r>
            <a:r>
              <a:rPr lang="ja-JP" altLang="en-US" dirty="0">
                <a:solidFill>
                  <a:srgbClr val="FF0000"/>
                </a:solidFill>
              </a:rPr>
              <a:t>買主</a:t>
            </a:r>
            <a:r>
              <a:rPr lang="ja-JP" altLang="en-US" dirty="0"/>
              <a:t>は，残代金の支払について，</a:t>
            </a:r>
            <a:r>
              <a:rPr lang="ja-JP" altLang="en-US" dirty="0">
                <a:solidFill>
                  <a:srgbClr val="FF0000"/>
                </a:solidFill>
              </a:rPr>
              <a:t>損害賠償との同時履行の抗弁を主張することができる</a:t>
            </a:r>
            <a:r>
              <a:rPr lang="ja-JP" altLang="en-US" dirty="0"/>
              <a:t>。（正</a:t>
            </a:r>
            <a:r>
              <a:rPr lang="ja-JP" altLang="en-US" dirty="0" smtClean="0"/>
              <a:t>）</a:t>
            </a:r>
            <a:endParaRPr lang="en-US" altLang="ja-JP" dirty="0" smtClean="0"/>
          </a:p>
          <a:p>
            <a:r>
              <a:rPr lang="ja-JP" altLang="en-US" dirty="0" smtClean="0"/>
              <a:t>利用可能な述語・ルールをみつけられるか</a:t>
            </a:r>
            <a:endParaRPr lang="en-US" altLang="ja-JP" dirty="0" smtClean="0"/>
          </a:p>
          <a:p>
            <a:pPr lvl="1"/>
            <a:r>
              <a:rPr lang="ja-JP" altLang="ja-JP" dirty="0"/>
              <a:t>損害賠償請求権</a:t>
            </a:r>
            <a:r>
              <a:rPr lang="en-US" altLang="ja-JP" dirty="0"/>
              <a:t>(</a:t>
            </a:r>
            <a:r>
              <a:rPr lang="ja-JP" altLang="ja-JP" dirty="0"/>
              <a:t>五七〇条</a:t>
            </a:r>
            <a:r>
              <a:rPr lang="en-US" altLang="ja-JP" dirty="0"/>
              <a:t>,_</a:t>
            </a:r>
            <a:r>
              <a:rPr lang="ja-JP" altLang="ja-JP" dirty="0"/>
              <a:t>買主</a:t>
            </a:r>
            <a:r>
              <a:rPr lang="en-US" altLang="ja-JP" dirty="0"/>
              <a:t>,_</a:t>
            </a:r>
            <a:r>
              <a:rPr lang="ja-JP" altLang="ja-JP" dirty="0"/>
              <a:t>売主</a:t>
            </a:r>
            <a:r>
              <a:rPr lang="en-US" altLang="ja-JP" dirty="0"/>
              <a:t>,</a:t>
            </a:r>
            <a:r>
              <a:rPr lang="ja-JP" altLang="ja-JP" dirty="0"/>
              <a:t>契約</a:t>
            </a:r>
            <a:r>
              <a:rPr lang="en-US" altLang="ja-JP" dirty="0"/>
              <a:t>(</a:t>
            </a:r>
            <a:r>
              <a:rPr lang="ja-JP" altLang="ja-JP" dirty="0"/>
              <a:t>売買</a:t>
            </a:r>
            <a:r>
              <a:rPr lang="en-US" altLang="ja-JP" dirty="0"/>
              <a:t>,_</a:t>
            </a:r>
            <a:r>
              <a:rPr lang="ja-JP" altLang="ja-JP" dirty="0"/>
              <a:t>売主</a:t>
            </a:r>
            <a:r>
              <a:rPr lang="en-US" altLang="ja-JP" dirty="0"/>
              <a:t>,_</a:t>
            </a:r>
            <a:r>
              <a:rPr lang="ja-JP" altLang="ja-JP" dirty="0"/>
              <a:t>買主</a:t>
            </a:r>
            <a:r>
              <a:rPr lang="en-US" altLang="ja-JP" dirty="0"/>
              <a:t>,_</a:t>
            </a:r>
            <a:r>
              <a:rPr lang="ja-JP" altLang="ja-JP" dirty="0"/>
              <a:t>目的物</a:t>
            </a:r>
            <a:r>
              <a:rPr lang="en-US" altLang="ja-JP" dirty="0"/>
              <a:t>,_</a:t>
            </a:r>
            <a:r>
              <a:rPr lang="ja-JP" altLang="ja-JP" dirty="0"/>
              <a:t>契約時</a:t>
            </a:r>
            <a:r>
              <a:rPr lang="en-US" altLang="ja-JP" dirty="0" smtClean="0"/>
              <a:t>))&lt;=</a:t>
            </a:r>
            <a:r>
              <a:rPr lang="en-US" altLang="ja-JP" dirty="0"/>
              <a:t/>
            </a:r>
            <a:br>
              <a:rPr lang="en-US" altLang="ja-JP" dirty="0"/>
            </a:br>
            <a:r>
              <a:rPr lang="en-US" altLang="ja-JP" dirty="0" err="1" smtClean="0"/>
              <a:t>proleg</a:t>
            </a:r>
            <a:r>
              <a:rPr lang="ja-JP" altLang="ja-JP" dirty="0"/>
              <a:t>条件</a:t>
            </a:r>
            <a:r>
              <a:rPr lang="en-US" altLang="ja-JP" dirty="0"/>
              <a:t>(</a:t>
            </a:r>
            <a:r>
              <a:rPr lang="ja-JP" altLang="ja-JP" dirty="0"/>
              <a:t>特定物</a:t>
            </a:r>
            <a:r>
              <a:rPr lang="en-US" altLang="ja-JP" dirty="0"/>
              <a:t>(_</a:t>
            </a:r>
            <a:r>
              <a:rPr lang="ja-JP" altLang="ja-JP" dirty="0"/>
              <a:t>目的物</a:t>
            </a:r>
            <a:r>
              <a:rPr lang="en-US" altLang="ja-JP" dirty="0" smtClean="0"/>
              <a:t>)),</a:t>
            </a:r>
            <a:r>
              <a:rPr lang="en-US" altLang="ja-JP" dirty="0"/>
              <a:t/>
            </a:r>
            <a:br>
              <a:rPr lang="en-US" altLang="ja-JP" dirty="0"/>
            </a:br>
            <a:r>
              <a:rPr lang="ja-JP" altLang="ja-JP" dirty="0" smtClean="0"/>
              <a:t>隠れた</a:t>
            </a:r>
            <a:r>
              <a:rPr lang="ja-JP" altLang="ja-JP" dirty="0"/>
              <a:t>瑕疵</a:t>
            </a:r>
            <a:r>
              <a:rPr lang="en-US" altLang="ja-JP" dirty="0"/>
              <a:t>(</a:t>
            </a:r>
            <a:r>
              <a:rPr lang="ja-JP" altLang="ja-JP" dirty="0"/>
              <a:t>契約</a:t>
            </a:r>
            <a:r>
              <a:rPr lang="en-US" altLang="ja-JP" dirty="0"/>
              <a:t>(</a:t>
            </a:r>
            <a:r>
              <a:rPr lang="ja-JP" altLang="ja-JP" dirty="0"/>
              <a:t>売買</a:t>
            </a:r>
            <a:r>
              <a:rPr lang="en-US" altLang="ja-JP" dirty="0"/>
              <a:t>,_</a:t>
            </a:r>
            <a:r>
              <a:rPr lang="ja-JP" altLang="ja-JP" dirty="0"/>
              <a:t>売主</a:t>
            </a:r>
            <a:r>
              <a:rPr lang="en-US" altLang="ja-JP" dirty="0"/>
              <a:t>,_</a:t>
            </a:r>
            <a:r>
              <a:rPr lang="ja-JP" altLang="ja-JP" dirty="0"/>
              <a:t>買主</a:t>
            </a:r>
            <a:r>
              <a:rPr lang="en-US" altLang="ja-JP" dirty="0"/>
              <a:t>,_</a:t>
            </a:r>
            <a:r>
              <a:rPr lang="ja-JP" altLang="ja-JP" dirty="0"/>
              <a:t>目的物</a:t>
            </a:r>
            <a:r>
              <a:rPr lang="en-US" altLang="ja-JP" dirty="0"/>
              <a:t>,_</a:t>
            </a:r>
            <a:r>
              <a:rPr lang="ja-JP" altLang="ja-JP" dirty="0"/>
              <a:t>契約時</a:t>
            </a:r>
            <a:r>
              <a:rPr lang="en-US" altLang="ja-JP" dirty="0"/>
              <a:t>)).</a:t>
            </a:r>
            <a:r>
              <a:rPr lang="en-US" altLang="ja-JP" sz="2400" dirty="0"/>
              <a:t> </a:t>
            </a:r>
            <a:r>
              <a:rPr lang="ja-JP" altLang="ja-JP" dirty="0"/>
              <a:t> </a:t>
            </a:r>
            <a:r>
              <a:rPr lang="en-US" altLang="ja-JP" sz="2400" dirty="0"/>
              <a:t> </a:t>
            </a:r>
            <a:endParaRPr lang="ja-JP" altLang="ja-JP" dirty="0"/>
          </a:p>
          <a:p>
            <a:r>
              <a:rPr lang="ja-JP" altLang="en-US" dirty="0" smtClean="0"/>
              <a:t>あてはめ</a:t>
            </a:r>
            <a:r>
              <a:rPr lang="en-US" altLang="ja-JP" dirty="0" smtClean="0"/>
              <a:t>…</a:t>
            </a:r>
            <a:r>
              <a:rPr lang="ja-JP" altLang="en-US" dirty="0" smtClean="0"/>
              <a:t>ではない</a:t>
            </a:r>
            <a:endParaRPr lang="en-US" altLang="ja-JP" dirty="0" smtClean="0"/>
          </a:p>
          <a:p>
            <a:pPr lvl="1"/>
            <a:r>
              <a:rPr lang="ja-JP" altLang="ja-JP" dirty="0"/>
              <a:t>特定物</a:t>
            </a:r>
            <a:r>
              <a:rPr lang="en-US" altLang="ja-JP" dirty="0"/>
              <a:t>(</a:t>
            </a:r>
            <a:r>
              <a:rPr lang="ja-JP" altLang="ja-JP" dirty="0"/>
              <a:t>目的物</a:t>
            </a:r>
            <a:r>
              <a:rPr lang="en-US" altLang="ja-JP" dirty="0"/>
              <a:t>).</a:t>
            </a:r>
            <a:endParaRPr lang="ja-JP" altLang="ja-JP" dirty="0"/>
          </a:p>
          <a:p>
            <a:pPr lvl="1"/>
            <a:r>
              <a:rPr lang="ja-JP" altLang="ja-JP" dirty="0"/>
              <a:t>主証</a:t>
            </a:r>
            <a:r>
              <a:rPr lang="en-US" altLang="ja-JP" dirty="0"/>
              <a:t>(</a:t>
            </a:r>
            <a:r>
              <a:rPr lang="ja-JP" altLang="ja-JP" dirty="0"/>
              <a:t>隠れた瑕疵</a:t>
            </a:r>
            <a:r>
              <a:rPr lang="en-US" altLang="ja-JP" dirty="0"/>
              <a:t>(</a:t>
            </a:r>
            <a:r>
              <a:rPr lang="ja-JP" altLang="ja-JP" dirty="0"/>
              <a:t>契約</a:t>
            </a:r>
            <a:r>
              <a:rPr lang="en-US" altLang="ja-JP" dirty="0"/>
              <a:t>(</a:t>
            </a:r>
            <a:r>
              <a:rPr lang="ja-JP" altLang="ja-JP" dirty="0"/>
              <a:t>売買</a:t>
            </a:r>
            <a:r>
              <a:rPr lang="en-US" altLang="ja-JP" dirty="0"/>
              <a:t>,</a:t>
            </a:r>
            <a:r>
              <a:rPr lang="ja-JP" altLang="ja-JP" dirty="0"/>
              <a:t>売主</a:t>
            </a:r>
            <a:r>
              <a:rPr lang="en-US" altLang="ja-JP" dirty="0"/>
              <a:t>,</a:t>
            </a:r>
            <a:r>
              <a:rPr lang="ja-JP" altLang="ja-JP" dirty="0"/>
              <a:t>買主</a:t>
            </a:r>
            <a:r>
              <a:rPr lang="en-US" altLang="ja-JP" dirty="0"/>
              <a:t>,</a:t>
            </a:r>
            <a:r>
              <a:rPr lang="ja-JP" altLang="ja-JP" dirty="0"/>
              <a:t>目的物</a:t>
            </a:r>
            <a:r>
              <a:rPr lang="en-US" altLang="ja-JP" dirty="0"/>
              <a:t>,_</a:t>
            </a:r>
            <a:r>
              <a:rPr lang="ja-JP" altLang="ja-JP" dirty="0"/>
              <a:t>契約時</a:t>
            </a:r>
            <a:r>
              <a:rPr lang="en-US" altLang="ja-JP" dirty="0"/>
              <a:t>))).</a:t>
            </a:r>
            <a:endParaRPr lang="ja-JP" altLang="ja-JP" dirty="0"/>
          </a:p>
          <a:p>
            <a:pPr lvl="1"/>
            <a:r>
              <a:rPr lang="ja-JP" altLang="en-US" dirty="0" smtClean="0"/>
              <a:t>特定物はどこから判断するのか？契約は？</a:t>
            </a:r>
            <a:endParaRPr lang="en-US" altLang="ja-JP" dirty="0" smtClean="0"/>
          </a:p>
          <a:p>
            <a:pPr lvl="1"/>
            <a:r>
              <a:rPr lang="ja-JP" altLang="en-US" dirty="0" smtClean="0"/>
              <a:t>売買、売主は単にデフォルト値なのか</a:t>
            </a:r>
            <a:endParaRPr lang="en-US" altLang="ja-JP" dirty="0" smtClean="0"/>
          </a:p>
          <a:p>
            <a:pPr lvl="2"/>
            <a:r>
              <a:rPr lang="ja-JP" altLang="en-US" dirty="0" smtClean="0"/>
              <a:t>ではどういうときには埋めない？？</a:t>
            </a:r>
            <a:endParaRPr lang="ja-JP" altLang="ja-JP" dirty="0"/>
          </a:p>
          <a:p>
            <a:endParaRPr lang="ja-JP" altLang="ja-JP" dirty="0"/>
          </a:p>
          <a:p>
            <a:endParaRPr lang="en-US" altLang="ja-JP" dirty="0" smtClean="0"/>
          </a:p>
          <a:p>
            <a:endParaRPr lang="ja-JP" altLang="en-US" dirty="0" smtClean="0"/>
          </a:p>
        </p:txBody>
      </p:sp>
    </p:spTree>
    <p:extLst>
      <p:ext uri="{BB962C8B-B14F-4D97-AF65-F5344CB8AC3E}">
        <p14:creationId xmlns:p14="http://schemas.microsoft.com/office/powerpoint/2010/main" val="2675772667"/>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088" y="260350"/>
            <a:ext cx="7859712" cy="922338"/>
          </a:xfrm>
        </p:spPr>
        <p:txBody>
          <a:bodyPr/>
          <a:lstStyle/>
          <a:p>
            <a:r>
              <a:rPr kumimoji="1" lang="ja-JP" altLang="en-US" dirty="0" smtClean="0">
                <a:latin typeface="+mn-ea"/>
                <a:ea typeface="+mn-ea"/>
              </a:rPr>
              <a:t>最近の研究テーマ</a:t>
            </a:r>
            <a:endParaRPr kumimoji="1" lang="ja-JP" altLang="en-US" dirty="0">
              <a:latin typeface="+mn-ea"/>
              <a:ea typeface="+mn-ea"/>
            </a:endParaRPr>
          </a:p>
        </p:txBody>
      </p:sp>
      <p:sp>
        <p:nvSpPr>
          <p:cNvPr id="3" name="コンテンツ プレースホルダー 2"/>
          <p:cNvSpPr>
            <a:spLocks noGrp="1"/>
          </p:cNvSpPr>
          <p:nvPr>
            <p:ph idx="1"/>
          </p:nvPr>
        </p:nvSpPr>
        <p:spPr>
          <a:xfrm>
            <a:off x="323528" y="1268760"/>
            <a:ext cx="8363272" cy="5373216"/>
          </a:xfrm>
        </p:spPr>
        <p:txBody>
          <a:bodyPr>
            <a:normAutofit fontScale="77500" lnSpcReduction="20000"/>
          </a:bodyPr>
          <a:lstStyle/>
          <a:p>
            <a:r>
              <a:rPr lang="ja-JP" altLang="en-US" dirty="0" smtClean="0"/>
              <a:t>医療言語処理：電子カルテの処理と自動診断</a:t>
            </a:r>
            <a:endParaRPr lang="en-US" altLang="ja-JP" dirty="0" smtClean="0"/>
          </a:p>
          <a:p>
            <a:pPr lvl="1"/>
            <a:r>
              <a:rPr lang="en-US" altLang="ja-JP" dirty="0" smtClean="0"/>
              <a:t>JST</a:t>
            </a:r>
            <a:r>
              <a:rPr lang="ja-JP" altLang="en-US" dirty="0" smtClean="0"/>
              <a:t> </a:t>
            </a:r>
            <a:r>
              <a:rPr lang="en-US" altLang="ja-JP" dirty="0" smtClean="0"/>
              <a:t>CREST</a:t>
            </a:r>
            <a:r>
              <a:rPr lang="ja-JP" altLang="en-US" dirty="0" smtClean="0"/>
              <a:t>（イノベーション人工知能領域）「</a:t>
            </a:r>
            <a:r>
              <a:rPr lang="ja-JP" altLang="en-US" dirty="0"/>
              <a:t>自然言語処理による心の病の理解：未病で精神疾患を防ぐ」</a:t>
            </a:r>
            <a:r>
              <a:rPr lang="en-US" altLang="ja-JP" dirty="0" smtClean="0"/>
              <a:t> </a:t>
            </a:r>
            <a:r>
              <a:rPr lang="ja-JP" altLang="en-US" dirty="0" smtClean="0"/>
              <a:t>：精神科自動診断</a:t>
            </a:r>
            <a:endParaRPr lang="en-US" altLang="ja-JP" dirty="0"/>
          </a:p>
          <a:p>
            <a:pPr lvl="1"/>
            <a:r>
              <a:rPr lang="ja-JP" altLang="en-US" dirty="0" smtClean="0"/>
              <a:t>厚労科研「</a:t>
            </a:r>
            <a:r>
              <a:rPr lang="ja-JP" altLang="en-US" dirty="0"/>
              <a:t>電子カルテ情報をセマンティクス（意味・内容）の標準化により分析可能なデータに変換するための研究」 ：</a:t>
            </a:r>
            <a:r>
              <a:rPr lang="ja-JP" altLang="en-US" dirty="0" smtClean="0"/>
              <a:t>退院サマリの自動生成</a:t>
            </a:r>
            <a:endParaRPr lang="en-US" altLang="ja-JP" dirty="0" smtClean="0"/>
          </a:p>
          <a:p>
            <a:pPr lvl="1"/>
            <a:r>
              <a:rPr lang="en-US" altLang="ja-JP" dirty="0" smtClean="0"/>
              <a:t>NTCIR</a:t>
            </a:r>
            <a:r>
              <a:rPr lang="ja-JP" altLang="en-US" dirty="0" smtClean="0"/>
              <a:t> </a:t>
            </a:r>
            <a:r>
              <a:rPr lang="en-US" altLang="ja-JP" dirty="0" err="1" smtClean="0"/>
              <a:t>MedNLP</a:t>
            </a:r>
            <a:r>
              <a:rPr lang="ja-JP" altLang="en-US" dirty="0" smtClean="0"/>
              <a:t>タスクシリーズオーガナイザー</a:t>
            </a:r>
            <a:endParaRPr lang="en-US" altLang="ja-JP" dirty="0" smtClean="0"/>
          </a:p>
          <a:p>
            <a:pPr lvl="1"/>
            <a:r>
              <a:rPr lang="ja-JP" altLang="en-US" dirty="0" smtClean="0"/>
              <a:t>医師国家</a:t>
            </a:r>
            <a:r>
              <a:rPr lang="ja-JP" altLang="en-US" dirty="0"/>
              <a:t>試験</a:t>
            </a:r>
            <a:r>
              <a:rPr lang="ja-JP" altLang="en-US" dirty="0" smtClean="0"/>
              <a:t>の自動解答</a:t>
            </a:r>
            <a:endParaRPr lang="en-US" altLang="ja-JP" dirty="0" smtClean="0"/>
          </a:p>
          <a:p>
            <a:r>
              <a:rPr lang="en-US" altLang="ja-JP" dirty="0" smtClean="0"/>
              <a:t>JST</a:t>
            </a:r>
            <a:r>
              <a:rPr lang="ja-JP" altLang="en-US" dirty="0" smtClean="0"/>
              <a:t> </a:t>
            </a:r>
            <a:r>
              <a:rPr lang="en-US" altLang="ja-JP" dirty="0" smtClean="0"/>
              <a:t>CREST</a:t>
            </a:r>
            <a:r>
              <a:rPr lang="ja-JP" altLang="en-US" dirty="0" smtClean="0"/>
              <a:t> 「</a:t>
            </a:r>
            <a:r>
              <a:rPr lang="ja-JP" altLang="en-US" dirty="0"/>
              <a:t>構造理解に基づく大規模文献情報からの知識発見</a:t>
            </a:r>
            <a:r>
              <a:rPr lang="ja-JP" altLang="en-US" dirty="0" smtClean="0"/>
              <a:t>」：脳神経科学論文のテキストマイニング</a:t>
            </a:r>
            <a:endParaRPr lang="en-US" altLang="ja-JP" dirty="0"/>
          </a:p>
          <a:p>
            <a:r>
              <a:rPr lang="ja-JP" altLang="en-US" dirty="0" smtClean="0"/>
              <a:t>「ロボットは</a:t>
            </a:r>
            <a:r>
              <a:rPr lang="ja-JP" altLang="en-US" dirty="0"/>
              <a:t>東大</a:t>
            </a:r>
            <a:r>
              <a:rPr lang="ja-JP" altLang="en-US" dirty="0" smtClean="0"/>
              <a:t>に</a:t>
            </a:r>
            <a:r>
              <a:rPr lang="ja-JP" altLang="en-US" dirty="0"/>
              <a:t>入</a:t>
            </a:r>
            <a:r>
              <a:rPr lang="ja-JP" altLang="en-US" dirty="0" smtClean="0"/>
              <a:t>れるか」社会科</a:t>
            </a:r>
            <a:endParaRPr lang="en-US" altLang="ja-JP" dirty="0" smtClean="0"/>
          </a:p>
          <a:p>
            <a:r>
              <a:rPr lang="ja-JP" altLang="en-US" dirty="0" smtClean="0"/>
              <a:t>法律文書の自然言語処理</a:t>
            </a:r>
            <a:endParaRPr lang="en-US" altLang="ja-JP" dirty="0" smtClean="0"/>
          </a:p>
          <a:p>
            <a:pPr lvl="1"/>
            <a:r>
              <a:rPr lang="en-US" altLang="ja-JP" dirty="0" smtClean="0"/>
              <a:t>COLIEE </a:t>
            </a:r>
            <a:r>
              <a:rPr lang="ja-JP" altLang="en-US" dirty="0" smtClean="0"/>
              <a:t>オーガナイザー：司法試験の自動解答</a:t>
            </a:r>
            <a:endParaRPr lang="en-US" altLang="ja-JP" dirty="0" smtClean="0"/>
          </a:p>
          <a:p>
            <a:r>
              <a:rPr lang="ja-JP" altLang="en-US" dirty="0"/>
              <a:t>統合</a:t>
            </a:r>
            <a:r>
              <a:rPr lang="ja-JP" altLang="en-US" dirty="0" smtClean="0"/>
              <a:t>されていくことを期待</a:t>
            </a:r>
            <a:endParaRPr lang="en-US" altLang="ja-JP" dirty="0" smtClean="0"/>
          </a:p>
          <a:p>
            <a:r>
              <a:rPr lang="ja-JP" altLang="en-US" dirty="0"/>
              <a:t>力業</a:t>
            </a:r>
            <a:r>
              <a:rPr lang="ja-JP" altLang="en-US" dirty="0" smtClean="0"/>
              <a:t>ではできない部分、データが閉じていないテーマ</a:t>
            </a:r>
            <a:endParaRPr lang="en-US" altLang="ja-JP" dirty="0"/>
          </a:p>
          <a:p>
            <a:endParaRPr lang="en-US" altLang="ja-JP" dirty="0">
              <a:latin typeface="+mn-ea"/>
              <a:ea typeface="+mn-ea"/>
            </a:endParaRPr>
          </a:p>
          <a:p>
            <a:pPr lvl="1"/>
            <a:endParaRPr kumimoji="1" lang="ja-JP" altLang="en-US" dirty="0">
              <a:latin typeface="+mn-ea"/>
              <a:ea typeface="+mn-ea"/>
            </a:endParaRPr>
          </a:p>
        </p:txBody>
      </p:sp>
    </p:spTree>
    <p:extLst>
      <p:ext uri="{BB962C8B-B14F-4D97-AF65-F5344CB8AC3E}">
        <p14:creationId xmlns:p14="http://schemas.microsoft.com/office/powerpoint/2010/main" val="661224944"/>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研究事項のまとめ</a:t>
            </a:r>
            <a:endParaRPr kumimoji="1" lang="ja-JP" altLang="en-US" dirty="0"/>
          </a:p>
        </p:txBody>
      </p:sp>
      <p:sp>
        <p:nvSpPr>
          <p:cNvPr id="5" name="コンテンツ プレースホルダー 4"/>
          <p:cNvSpPr>
            <a:spLocks noGrp="1"/>
          </p:cNvSpPr>
          <p:nvPr>
            <p:ph idx="1"/>
          </p:nvPr>
        </p:nvSpPr>
        <p:spPr>
          <a:xfrm>
            <a:off x="457200" y="1340768"/>
            <a:ext cx="8229600" cy="5328592"/>
          </a:xfrm>
        </p:spPr>
        <p:txBody>
          <a:bodyPr>
            <a:normAutofit/>
          </a:bodyPr>
          <a:lstStyle/>
          <a:p>
            <a:r>
              <a:rPr lang="ja-JP" altLang="en-US" dirty="0" smtClean="0"/>
              <a:t>自然言語処理による包摂推論</a:t>
            </a:r>
            <a:endParaRPr lang="en-US" altLang="ja-JP" dirty="0" smtClean="0"/>
          </a:p>
          <a:p>
            <a:pPr lvl="1"/>
            <a:r>
              <a:rPr lang="ja-JP" altLang="en-US" dirty="0" smtClean="0"/>
              <a:t>各言語処理レイヤにおいて法律文書を高精度で解析するためのリソース整備が必要</a:t>
            </a:r>
            <a:endParaRPr lang="en-US" altLang="ja-JP" dirty="0" smtClean="0"/>
          </a:p>
          <a:p>
            <a:pPr lvl="1"/>
            <a:r>
              <a:rPr lang="ja-JP" altLang="en-US" dirty="0" smtClean="0"/>
              <a:t>形態素・品詞解析：辞書（語彙）</a:t>
            </a:r>
            <a:endParaRPr lang="en-US" altLang="ja-JP" dirty="0" smtClean="0"/>
          </a:p>
          <a:p>
            <a:pPr lvl="1"/>
            <a:r>
              <a:rPr lang="ja-JP" altLang="en-US" dirty="0" smtClean="0"/>
              <a:t>係り受け・述語項構造解析：法律文書に対する新規アノテーションとツールの訓練</a:t>
            </a:r>
            <a:endParaRPr lang="en-US" altLang="ja-JP" dirty="0" smtClean="0"/>
          </a:p>
          <a:p>
            <a:pPr lvl="1"/>
            <a:r>
              <a:rPr lang="ja-JP" altLang="en-US" dirty="0" smtClean="0"/>
              <a:t>照応関係および省略の解決：法律文書特有の記述に対応したアノテーション</a:t>
            </a:r>
            <a:endParaRPr lang="en-US" altLang="ja-JP" dirty="0" smtClean="0"/>
          </a:p>
          <a:p>
            <a:pPr lvl="1"/>
            <a:r>
              <a:rPr lang="ja-JP" altLang="en-US" dirty="0" smtClean="0"/>
              <a:t>論理構造への写像</a:t>
            </a:r>
            <a:endParaRPr lang="en-US" altLang="ja-JP" dirty="0" smtClean="0"/>
          </a:p>
          <a:p>
            <a:endParaRPr lang="ja-JP" altLang="en-US" dirty="0" smtClean="0"/>
          </a:p>
        </p:txBody>
      </p:sp>
    </p:spTree>
    <p:extLst>
      <p:ext uri="{BB962C8B-B14F-4D97-AF65-F5344CB8AC3E}">
        <p14:creationId xmlns:p14="http://schemas.microsoft.com/office/powerpoint/2010/main" val="733287869"/>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179388" y="2963718"/>
            <a:ext cx="8777287" cy="1595254"/>
          </a:xfrm>
        </p:spPr>
        <p:txBody>
          <a:bodyPr>
            <a:normAutofit/>
          </a:bodyPr>
          <a:lstStyle/>
          <a:p>
            <a:r>
              <a:rPr lang="ja-JP" altLang="en-US" dirty="0" smtClean="0"/>
              <a:t>法律文書の処理</a:t>
            </a:r>
            <a:endParaRPr lang="en-US" altLang="ja-JP" dirty="0" smtClean="0"/>
          </a:p>
          <a:p>
            <a:r>
              <a:rPr kumimoji="1" lang="ja-JP" altLang="en-US" dirty="0" smtClean="0"/>
              <a:t>現状と研究計画</a:t>
            </a:r>
            <a:endParaRPr kumimoji="1" lang="ja-JP" altLang="en-US" dirty="0"/>
          </a:p>
        </p:txBody>
      </p:sp>
    </p:spTree>
    <p:extLst>
      <p:ext uri="{BB962C8B-B14F-4D97-AF65-F5344CB8AC3E}">
        <p14:creationId xmlns:p14="http://schemas.microsoft.com/office/powerpoint/2010/main" val="164380288"/>
      </p:ext>
    </p:extLst>
  </p:cSld>
  <p:clrMapOvr>
    <a:overrideClrMapping bg1="lt1" tx1="dk1" bg2="lt2" tx2="dk2" accent1="accent1" accent2="accent2" accent3="accent3" accent4="accent4" accent5="accent5" accent6="accent6" hlink="hlink" folHlink="folHlink"/>
  </p:clrMapOvr>
  <p:transition advTm="21432">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司法試験の自動解答</a:t>
            </a:r>
            <a:endParaRPr kumimoji="1" lang="ja-JP" altLang="en-US" dirty="0"/>
          </a:p>
        </p:txBody>
      </p:sp>
      <p:sp>
        <p:nvSpPr>
          <p:cNvPr id="5" name="コンテンツ プレースホルダー 4"/>
          <p:cNvSpPr>
            <a:spLocks noGrp="1"/>
          </p:cNvSpPr>
          <p:nvPr>
            <p:ph idx="1"/>
          </p:nvPr>
        </p:nvSpPr>
        <p:spPr>
          <a:xfrm>
            <a:off x="457200" y="1340768"/>
            <a:ext cx="8229600" cy="4320480"/>
          </a:xfrm>
        </p:spPr>
        <p:txBody>
          <a:bodyPr>
            <a:normAutofit fontScale="92500" lnSpcReduction="20000"/>
          </a:bodyPr>
          <a:lstStyle/>
          <a:p>
            <a:r>
              <a:rPr lang="ja-JP" altLang="en-US" dirty="0" smtClean="0"/>
              <a:t>以下の文章は民法に照らして正しいか。</a:t>
            </a:r>
            <a:endParaRPr lang="en-US" altLang="ja-JP" dirty="0" smtClean="0"/>
          </a:p>
          <a:p>
            <a:pPr lvl="1"/>
            <a:r>
              <a:rPr lang="ja-JP" altLang="en-US" dirty="0" smtClean="0"/>
              <a:t>ＢＣ間</a:t>
            </a:r>
            <a:r>
              <a:rPr lang="ja-JP" altLang="en-US" dirty="0"/>
              <a:t>の売買契約成立時に甲不動産の所有権がＡに帰属することをＣが知らなかった場合には，Ｃに売買契約の要素に関する錯誤があり，同契約は効力を有しないから，Ｂは，Ａから所有権を取得してＣに移転する義務を負わない</a:t>
            </a:r>
            <a:r>
              <a:rPr lang="ja-JP" altLang="en-US" dirty="0" smtClean="0"/>
              <a:t>。</a:t>
            </a:r>
            <a:endParaRPr lang="en-US" altLang="ja-JP" dirty="0" smtClean="0"/>
          </a:p>
          <a:p>
            <a:r>
              <a:rPr lang="ja-JP" altLang="en-US" dirty="0" smtClean="0"/>
              <a:t>民法第九十五条</a:t>
            </a:r>
            <a:endParaRPr lang="en-US" altLang="ja-JP" dirty="0" smtClean="0"/>
          </a:p>
          <a:p>
            <a:pPr lvl="1"/>
            <a:r>
              <a:rPr lang="ja-JP" altLang="en-US" dirty="0" smtClean="0"/>
              <a:t>意思</a:t>
            </a:r>
            <a:r>
              <a:rPr lang="ja-JP" altLang="en-US" dirty="0"/>
              <a:t>表示は、法律行為の要素に錯誤があったときは、無効とする。ただし、表意者に重大な過失があったときは、表意者は、自らその無効を主張することができない</a:t>
            </a:r>
            <a:r>
              <a:rPr lang="ja-JP" altLang="en-US" dirty="0" smtClean="0"/>
              <a:t>。</a:t>
            </a:r>
          </a:p>
        </p:txBody>
      </p:sp>
    </p:spTree>
    <p:extLst>
      <p:ext uri="{BB962C8B-B14F-4D97-AF65-F5344CB8AC3E}">
        <p14:creationId xmlns:p14="http://schemas.microsoft.com/office/powerpoint/2010/main" val="691972344"/>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司法試験の自動解答</a:t>
            </a:r>
            <a:endParaRPr kumimoji="1" lang="ja-JP" altLang="en-US" dirty="0"/>
          </a:p>
        </p:txBody>
      </p:sp>
      <p:sp>
        <p:nvSpPr>
          <p:cNvPr id="5" name="コンテンツ プレースホルダー 4"/>
          <p:cNvSpPr>
            <a:spLocks noGrp="1"/>
          </p:cNvSpPr>
          <p:nvPr>
            <p:ph idx="1"/>
          </p:nvPr>
        </p:nvSpPr>
        <p:spPr>
          <a:xfrm>
            <a:off x="457200" y="1340768"/>
            <a:ext cx="8229600" cy="5400600"/>
          </a:xfrm>
        </p:spPr>
        <p:txBody>
          <a:bodyPr>
            <a:normAutofit fontScale="92500" lnSpcReduction="20000"/>
          </a:bodyPr>
          <a:lstStyle/>
          <a:p>
            <a:r>
              <a:rPr lang="ja-JP" altLang="en-US" dirty="0" smtClean="0"/>
              <a:t>以下の文章は民法に照らして正しいか。</a:t>
            </a:r>
            <a:endParaRPr lang="en-US" altLang="ja-JP" dirty="0" smtClean="0"/>
          </a:p>
          <a:p>
            <a:pPr lvl="1"/>
            <a:r>
              <a:rPr lang="ja-JP" altLang="en-US" dirty="0" smtClean="0"/>
              <a:t>ＢＣ間</a:t>
            </a:r>
            <a:r>
              <a:rPr lang="ja-JP" altLang="en-US" dirty="0"/>
              <a:t>の売買契約成立時に甲不動産の所有権がＡに帰属することをＣが知らなかった場合には，Ｃに売買契約の要素に関する錯誤があり，同契約は効力を有しないから，Ｂは，Ａから所有権を取得してＣに移転する義務を負わない</a:t>
            </a:r>
            <a:r>
              <a:rPr lang="ja-JP" altLang="en-US" dirty="0" smtClean="0"/>
              <a:t>。</a:t>
            </a:r>
            <a:endParaRPr lang="en-US" altLang="ja-JP" dirty="0" smtClean="0"/>
          </a:p>
          <a:p>
            <a:r>
              <a:rPr lang="ja-JP" altLang="en-US" dirty="0" smtClean="0"/>
              <a:t>民法第九十五条</a:t>
            </a:r>
            <a:endParaRPr lang="en-US" altLang="ja-JP" dirty="0" smtClean="0"/>
          </a:p>
          <a:p>
            <a:pPr lvl="1"/>
            <a:r>
              <a:rPr lang="ja-JP" altLang="en-US" dirty="0" smtClean="0"/>
              <a:t>意思</a:t>
            </a:r>
            <a:r>
              <a:rPr lang="ja-JP" altLang="en-US" dirty="0"/>
              <a:t>表示は、法律行為の要素に錯誤があったときは、無効とする。ただし、表意者に重大な過失があったときは、表意者は、自らその無効を主張することができない</a:t>
            </a:r>
            <a:r>
              <a:rPr lang="ja-JP" altLang="en-US" dirty="0" smtClean="0"/>
              <a:t>。</a:t>
            </a:r>
            <a:endParaRPr lang="en-US" altLang="ja-JP" dirty="0" smtClean="0"/>
          </a:p>
          <a:p>
            <a:r>
              <a:rPr lang="ja-JP" altLang="en-US" dirty="0" smtClean="0">
                <a:solidFill>
                  <a:schemeClr val="accent1"/>
                </a:solidFill>
              </a:rPr>
              <a:t>答えは「正しくない」</a:t>
            </a:r>
            <a:r>
              <a:rPr lang="en-US" altLang="ja-JP" dirty="0" smtClean="0">
                <a:solidFill>
                  <a:schemeClr val="accent1"/>
                </a:solidFill>
              </a:rPr>
              <a:t>…</a:t>
            </a:r>
            <a:r>
              <a:rPr lang="ja-JP" altLang="en-US" dirty="0" err="1" smtClean="0">
                <a:solidFill>
                  <a:schemeClr val="accent1"/>
                </a:solidFill>
              </a:rPr>
              <a:t>のです</a:t>
            </a:r>
            <a:r>
              <a:rPr lang="ja-JP" altLang="en-US" dirty="0" smtClean="0">
                <a:solidFill>
                  <a:schemeClr val="accent1"/>
                </a:solidFill>
              </a:rPr>
              <a:t>が</a:t>
            </a:r>
            <a:endParaRPr lang="en-US" altLang="ja-JP" dirty="0" smtClean="0">
              <a:solidFill>
                <a:schemeClr val="accent1"/>
              </a:solidFill>
            </a:endParaRPr>
          </a:p>
          <a:p>
            <a:pPr lvl="1"/>
            <a:r>
              <a:rPr lang="ja-JP" altLang="en-US" dirty="0" smtClean="0"/>
              <a:t>抽象性、論理、登場人物の役割、条件文、長い文</a:t>
            </a:r>
            <a:r>
              <a:rPr lang="ja-JP" altLang="en-US" dirty="0" err="1" smtClean="0"/>
              <a:t>、、</a:t>
            </a:r>
            <a:endParaRPr lang="en-US" altLang="ja-JP" dirty="0" smtClean="0"/>
          </a:p>
        </p:txBody>
      </p:sp>
    </p:spTree>
    <p:extLst>
      <p:ext uri="{BB962C8B-B14F-4D97-AF65-F5344CB8AC3E}">
        <p14:creationId xmlns:p14="http://schemas.microsoft.com/office/powerpoint/2010/main" val="2414858898"/>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Our COLIEE 2015 Results</a:t>
            </a:r>
            <a:endParaRPr kumimoji="1" lang="ja-JP" altLang="en-US" dirty="0"/>
          </a:p>
        </p:txBody>
      </p:sp>
      <p:sp>
        <p:nvSpPr>
          <p:cNvPr id="3" name="コンテンツ プレースホルダー 2"/>
          <p:cNvSpPr>
            <a:spLocks noGrp="1"/>
          </p:cNvSpPr>
          <p:nvPr>
            <p:ph idx="1"/>
          </p:nvPr>
        </p:nvSpPr>
        <p:spPr>
          <a:xfrm>
            <a:off x="457200" y="1484784"/>
            <a:ext cx="8229600" cy="5256584"/>
          </a:xfrm>
        </p:spPr>
        <p:txBody>
          <a:bodyPr>
            <a:normAutofit fontScale="92500" lnSpcReduction="20000"/>
          </a:bodyPr>
          <a:lstStyle/>
          <a:p>
            <a:r>
              <a:rPr kumimoji="1" lang="en-US" altLang="ja-JP" dirty="0"/>
              <a:t>Shows the best among different patterns </a:t>
            </a:r>
          </a:p>
          <a:p>
            <a:pPr lvl="1"/>
            <a:r>
              <a:rPr lang="en-US" altLang="ja-JP" dirty="0"/>
              <a:t>Reviewer: low performance!</a:t>
            </a:r>
            <a:endParaRPr kumimoji="1" lang="en-US" altLang="ja-JP" dirty="0"/>
          </a:p>
          <a:p>
            <a:endParaRPr lang="en-US" altLang="ja-JP" dirty="0"/>
          </a:p>
          <a:p>
            <a:endParaRPr kumimoji="1" lang="en-US" altLang="ja-JP" dirty="0"/>
          </a:p>
          <a:p>
            <a:endParaRPr lang="en-US" altLang="ja-JP" dirty="0"/>
          </a:p>
          <a:p>
            <a:endParaRPr kumimoji="1" lang="en-US" altLang="ja-JP" dirty="0"/>
          </a:p>
          <a:p>
            <a:r>
              <a:rPr lang="en-US" altLang="ja-JP" dirty="0"/>
              <a:t>Formal Run</a:t>
            </a:r>
          </a:p>
          <a:p>
            <a:pPr lvl="1"/>
            <a:r>
              <a:rPr lang="en-US" altLang="ja-JP" dirty="0">
                <a:solidFill>
                  <a:srgbClr val="FF0000"/>
                </a:solidFill>
              </a:rPr>
              <a:t>Accuracy</a:t>
            </a:r>
            <a:r>
              <a:rPr lang="ja-JP" altLang="en-US" dirty="0">
                <a:solidFill>
                  <a:srgbClr val="FF0000"/>
                </a:solidFill>
              </a:rPr>
              <a:t> </a:t>
            </a:r>
            <a:r>
              <a:rPr lang="en-US" altLang="ja-JP" dirty="0">
                <a:solidFill>
                  <a:srgbClr val="FF0000"/>
                </a:solidFill>
              </a:rPr>
              <a:t>0.6212</a:t>
            </a:r>
            <a:r>
              <a:rPr lang="ja-JP" altLang="en-US" dirty="0">
                <a:solidFill>
                  <a:srgbClr val="FF0000"/>
                </a:solidFill>
              </a:rPr>
              <a:t> </a:t>
            </a:r>
            <a:r>
              <a:rPr lang="en-US" altLang="ja-JP" dirty="0">
                <a:solidFill>
                  <a:srgbClr val="FF0000"/>
                </a:solidFill>
              </a:rPr>
              <a:t>@Phase2 </a:t>
            </a:r>
            <a:r>
              <a:rPr lang="en-US" altLang="ja-JP" dirty="0" smtClean="0">
                <a:solidFill>
                  <a:srgbClr val="FF0000"/>
                </a:solidFill>
              </a:rPr>
              <a:t>2</a:t>
            </a:r>
            <a:r>
              <a:rPr lang="en-US" altLang="ja-JP" baseline="30000" dirty="0" smtClean="0">
                <a:solidFill>
                  <a:srgbClr val="FF0000"/>
                </a:solidFill>
              </a:rPr>
              <a:t>nd</a:t>
            </a:r>
            <a:endParaRPr lang="en-US" altLang="ja-JP" dirty="0">
              <a:solidFill>
                <a:srgbClr val="FF0000"/>
              </a:solidFill>
            </a:endParaRPr>
          </a:p>
          <a:p>
            <a:pPr lvl="1"/>
            <a:r>
              <a:rPr kumimoji="1" lang="en-US" altLang="ja-JP" dirty="0">
                <a:solidFill>
                  <a:srgbClr val="FF0000"/>
                </a:solidFill>
              </a:rPr>
              <a:t>Accuracy </a:t>
            </a:r>
            <a:r>
              <a:rPr lang="en-US" altLang="ja-JP" dirty="0">
                <a:solidFill>
                  <a:srgbClr val="FF0000"/>
                </a:solidFill>
              </a:rPr>
              <a:t>0.6203 @Phase3 2</a:t>
            </a:r>
            <a:r>
              <a:rPr lang="en-US" altLang="ja-JP" baseline="30000" dirty="0">
                <a:solidFill>
                  <a:srgbClr val="FF0000"/>
                </a:solidFill>
              </a:rPr>
              <a:t>nd</a:t>
            </a:r>
            <a:r>
              <a:rPr lang="en-US" altLang="ja-JP" dirty="0">
                <a:solidFill>
                  <a:srgbClr val="FF0000"/>
                </a:solidFill>
              </a:rPr>
              <a:t> </a:t>
            </a:r>
          </a:p>
          <a:p>
            <a:pPr lvl="1"/>
            <a:r>
              <a:rPr kumimoji="1" lang="en-US" altLang="ja-JP" dirty="0"/>
              <a:t>Our system originally does not consider IR (Phase1)</a:t>
            </a:r>
          </a:p>
          <a:p>
            <a:pPr lvl="1"/>
            <a:r>
              <a:rPr lang="en-US" altLang="ja-JP" dirty="0"/>
              <a:t>Japanese vs English texts: comparable?  </a:t>
            </a:r>
          </a:p>
        </p:txBody>
      </p:sp>
      <p:sp>
        <p:nvSpPr>
          <p:cNvPr id="4" name="フッター プレースホルダー 3"/>
          <p:cNvSpPr>
            <a:spLocks noGrp="1"/>
          </p:cNvSpPr>
          <p:nvPr>
            <p:ph type="ftr" sz="quarter" idx="4294967295"/>
          </p:nvPr>
        </p:nvSpPr>
        <p:spPr/>
        <p:txBody>
          <a:bodyPr/>
          <a:lstStyle/>
          <a:p>
            <a:r>
              <a:rPr lang="en-US" altLang="ja-JP"/>
              <a:t>Yoshinobu Kano</a:t>
            </a:r>
            <a:r>
              <a:rPr lang="ja-JP" altLang="en-US"/>
              <a:t>　　　</a:t>
            </a:r>
            <a:endParaRPr lang="en-US" altLang="ja-JP" dirty="0"/>
          </a:p>
        </p:txBody>
      </p:sp>
      <p:graphicFrame>
        <p:nvGraphicFramePr>
          <p:cNvPr id="7" name="オブジェクト 6"/>
          <p:cNvGraphicFramePr>
            <a:graphicFrameLocks noChangeAspect="1"/>
          </p:cNvGraphicFramePr>
          <p:nvPr>
            <p:extLst/>
          </p:nvPr>
        </p:nvGraphicFramePr>
        <p:xfrm>
          <a:off x="-966407" y="2238735"/>
          <a:ext cx="11371055" cy="2414401"/>
        </p:xfrm>
        <a:graphic>
          <a:graphicData uri="http://schemas.openxmlformats.org/presentationml/2006/ole">
            <mc:AlternateContent xmlns:mc="http://schemas.openxmlformats.org/markup-compatibility/2006">
              <mc:Choice xmlns:v="urn:schemas-microsoft-com:vml" Requires="v">
                <p:oleObj spid="_x0000_s2078" name="Document" r:id="rId3" imgW="4404154" imgH="934969" progId="Word.Document.12">
                  <p:embed/>
                </p:oleObj>
              </mc:Choice>
              <mc:Fallback>
                <p:oleObj name="Document" r:id="rId3" imgW="4404154" imgH="934969" progId="Word.Document.12">
                  <p:embed/>
                  <p:pic>
                    <p:nvPicPr>
                      <p:cNvPr id="7" name="オブジェクト 6"/>
                      <p:cNvPicPr/>
                      <p:nvPr/>
                    </p:nvPicPr>
                    <p:blipFill>
                      <a:blip r:embed="rId4"/>
                      <a:stretch>
                        <a:fillRect/>
                      </a:stretch>
                    </p:blipFill>
                    <p:spPr>
                      <a:xfrm>
                        <a:off x="-966407" y="2238735"/>
                        <a:ext cx="11371055" cy="2414401"/>
                      </a:xfrm>
                      <a:prstGeom prst="rect">
                        <a:avLst/>
                      </a:prstGeom>
                    </p:spPr>
                  </p:pic>
                </p:oleObj>
              </mc:Fallback>
            </mc:AlternateContent>
          </a:graphicData>
        </a:graphic>
      </p:graphicFrame>
    </p:spTree>
    <p:extLst>
      <p:ext uri="{BB962C8B-B14F-4D97-AF65-F5344CB8AC3E}">
        <p14:creationId xmlns:p14="http://schemas.microsoft.com/office/powerpoint/2010/main" val="3771224936"/>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488832" cy="1143000"/>
          </a:xfrm>
        </p:spPr>
        <p:txBody>
          <a:bodyPr>
            <a:noAutofit/>
          </a:bodyPr>
          <a:lstStyle/>
          <a:p>
            <a:r>
              <a:rPr lang="en-US" altLang="ja-JP" sz="3200" dirty="0" smtClean="0"/>
              <a:t>COLIEE 2016 Entailment results</a:t>
            </a:r>
            <a:br>
              <a:rPr lang="en-US" altLang="ja-JP" sz="3200" dirty="0" smtClean="0"/>
            </a:br>
            <a:r>
              <a:rPr lang="en-US" altLang="ja-JP" sz="3200" dirty="0" smtClean="0"/>
              <a:t>our team (KIS) using case-role</a:t>
            </a:r>
            <a:endParaRPr kumimoji="1" lang="ja-JP" altLang="en-US" sz="3200"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smtClean="0">
                <a:ln>
                  <a:noFill/>
                </a:ln>
                <a:solidFill>
                  <a:prstClr val="black">
                    <a:tint val="75000"/>
                  </a:prstClr>
                </a:solidFill>
                <a:effectLst/>
                <a:uLnTx/>
                <a:uFillTx/>
                <a:latin typeface="Calibri"/>
                <a:ea typeface="+mn-ea"/>
                <a:cs typeface="+mn-cs"/>
              </a:rPr>
              <a:t>COLIEE 2016</a:t>
            </a:r>
            <a:endParaRPr kumimoji="0" lang="en-C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26FE20-70AD-430E-9D9A-58FA489B3DDA}" type="slidenum">
              <a:rPr kumimoji="0" lang="en-C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C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6" name="Table 5"/>
          <p:cNvGraphicFramePr>
            <a:graphicFrameLocks noGrp="1"/>
          </p:cNvGraphicFramePr>
          <p:nvPr>
            <p:extLst/>
          </p:nvPr>
        </p:nvGraphicFramePr>
        <p:xfrm>
          <a:off x="2339752" y="1844824"/>
          <a:ext cx="5976664" cy="4589470"/>
        </p:xfrm>
        <a:graphic>
          <a:graphicData uri="http://schemas.openxmlformats.org/drawingml/2006/table">
            <a:tbl>
              <a:tblPr firstRow="1" bandRow="1">
                <a:tableStyleId>{5C22544A-7EE6-4342-B048-85BDC9FD1C3A}</a:tableStyleId>
              </a:tblPr>
              <a:tblGrid>
                <a:gridCol w="1559130">
                  <a:extLst>
                    <a:ext uri="{9D8B030D-6E8A-4147-A177-3AD203B41FA5}">
                      <a16:colId xmlns:a16="http://schemas.microsoft.com/office/drawing/2014/main" val="20000"/>
                    </a:ext>
                  </a:extLst>
                </a:gridCol>
                <a:gridCol w="1299275">
                  <a:extLst>
                    <a:ext uri="{9D8B030D-6E8A-4147-A177-3AD203B41FA5}">
                      <a16:colId xmlns:a16="http://schemas.microsoft.com/office/drawing/2014/main" val="20001"/>
                    </a:ext>
                  </a:extLst>
                </a:gridCol>
                <a:gridCol w="1870956">
                  <a:extLst>
                    <a:ext uri="{9D8B030D-6E8A-4147-A177-3AD203B41FA5}">
                      <a16:colId xmlns:a16="http://schemas.microsoft.com/office/drawing/2014/main" val="20002"/>
                    </a:ext>
                  </a:extLst>
                </a:gridCol>
                <a:gridCol w="1247303">
                  <a:extLst>
                    <a:ext uri="{9D8B030D-6E8A-4147-A177-3AD203B41FA5}">
                      <a16:colId xmlns:a16="http://schemas.microsoft.com/office/drawing/2014/main" val="20003"/>
                    </a:ext>
                  </a:extLst>
                </a:gridCol>
              </a:tblGrid>
              <a:tr h="555490">
                <a:tc>
                  <a:txBody>
                    <a:bodyPr/>
                    <a:lstStyle/>
                    <a:p>
                      <a:r>
                        <a:rPr kumimoji="1" lang="en-US" altLang="ja-JP" sz="2000" dirty="0" smtClean="0">
                          <a:solidFill>
                            <a:srgbClr val="000000"/>
                          </a:solidFill>
                        </a:rPr>
                        <a:t>Run</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kumimoji="1" lang="en-US" altLang="ja-JP" sz="2000" dirty="0" smtClean="0">
                          <a:solidFill>
                            <a:srgbClr val="000000"/>
                          </a:solidFill>
                        </a:rPr>
                        <a:t>Accuracy</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kumimoji="1" lang="en-US" altLang="ja-JP" sz="2000" dirty="0" smtClean="0">
                          <a:solidFill>
                            <a:srgbClr val="000000"/>
                          </a:solidFill>
                        </a:rPr>
                        <a:t>Run</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rgbClr val="000000"/>
                          </a:solidFill>
                        </a:rPr>
                        <a:t>Accuracy</a:t>
                      </a:r>
                      <a:endParaRPr kumimoji="1" lang="ja-JP" altLang="en-US" sz="20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555490">
                <a:tc>
                  <a:txBody>
                    <a:bodyPr/>
                    <a:lstStyle/>
                    <a:p>
                      <a:r>
                        <a:rPr lang="en-US" altLang="ja-JP" sz="2000" b="0" i="0" u="none" strike="noStrike" kern="1200" baseline="0" dirty="0" smtClean="0">
                          <a:solidFill>
                            <a:schemeClr val="dk1"/>
                          </a:solidFill>
                          <a:latin typeface="+mn-lt"/>
                          <a:ea typeface="+mn-ea"/>
                          <a:cs typeface="+mn-cs"/>
                        </a:rPr>
                        <a:t>JNLN1[7]</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0.5286</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err="1" smtClean="0">
                          <a:solidFill>
                            <a:schemeClr val="dk1"/>
                          </a:solidFill>
                          <a:latin typeface="+mn-lt"/>
                          <a:ea typeface="+mn-ea"/>
                          <a:cs typeface="+mn-cs"/>
                        </a:rPr>
                        <a:t>UofA</a:t>
                      </a:r>
                      <a:r>
                        <a:rPr lang="en-US" altLang="ja-JP" sz="2000" b="0" i="0" u="none" strike="noStrike" kern="1200" baseline="0" dirty="0" smtClean="0">
                          <a:solidFill>
                            <a:schemeClr val="dk1"/>
                          </a:solidFill>
                          <a:latin typeface="+mn-lt"/>
                          <a:ea typeface="+mn-ea"/>
                          <a:cs typeface="+mn-cs"/>
                        </a:rPr>
                        <a:t> [2]</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0.5571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1"/>
                  </a:ext>
                </a:extLst>
              </a:tr>
              <a:tr h="555490">
                <a:tc>
                  <a:txBody>
                    <a:bodyPr/>
                    <a:lstStyle/>
                    <a:p>
                      <a:r>
                        <a:rPr lang="en-US" altLang="ja-JP" sz="2000" b="0" i="0" u="none" strike="noStrike" kern="1200" baseline="0" dirty="0" smtClean="0">
                          <a:solidFill>
                            <a:schemeClr val="dk1"/>
                          </a:solidFill>
                          <a:latin typeface="+mn-lt"/>
                          <a:ea typeface="+mn-ea"/>
                          <a:cs typeface="+mn-cs"/>
                        </a:rPr>
                        <a:t>KIS-1[4]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1" i="0" u="none" strike="noStrike" kern="1200" baseline="0" dirty="0" smtClean="0">
                          <a:solidFill>
                            <a:schemeClr val="dk1"/>
                          </a:solidFill>
                          <a:latin typeface="+mn-lt"/>
                          <a:ea typeface="+mn-ea"/>
                          <a:cs typeface="+mn-cs"/>
                        </a:rPr>
                        <a:t>0.6286</a:t>
                      </a:r>
                      <a:endParaRPr lang="ja-JP" altLang="en-US" sz="20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N01-1 [1]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0.5429</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2"/>
                  </a:ext>
                </a:extLst>
              </a:tr>
              <a:tr h="555490">
                <a:tc>
                  <a:txBody>
                    <a:bodyPr/>
                    <a:lstStyle/>
                    <a:p>
                      <a:r>
                        <a:rPr lang="en-US" altLang="ja-JP" sz="2000" b="0" i="0" u="none" strike="noStrike" kern="1200" baseline="0" dirty="0" smtClean="0">
                          <a:solidFill>
                            <a:schemeClr val="dk1"/>
                          </a:solidFill>
                          <a:latin typeface="+mn-lt"/>
                          <a:ea typeface="+mn-ea"/>
                          <a:cs typeface="+mn-cs"/>
                        </a:rPr>
                        <a:t>KIS-2 [4]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1" i="0" u="none" strike="noStrike" kern="1200" baseline="0" dirty="0" smtClean="0">
                          <a:solidFill>
                            <a:schemeClr val="dk1"/>
                          </a:solidFill>
                          <a:latin typeface="+mn-lt"/>
                          <a:ea typeface="+mn-ea"/>
                          <a:cs typeface="+mn-cs"/>
                        </a:rPr>
                        <a:t>0.6286</a:t>
                      </a:r>
                      <a:endParaRPr lang="ja-JP" altLang="en-US" sz="20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N01-2 [1]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0.5429</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3"/>
                  </a:ext>
                </a:extLst>
              </a:tr>
              <a:tr h="555490">
                <a:tc>
                  <a:txBody>
                    <a:bodyPr/>
                    <a:lstStyle/>
                    <a:p>
                      <a:r>
                        <a:rPr lang="en-US" altLang="ja-JP" sz="2000" b="0" i="0" u="none" strike="noStrike" kern="1200" baseline="0" dirty="0" smtClean="0">
                          <a:solidFill>
                            <a:schemeClr val="dk1"/>
                          </a:solidFill>
                          <a:latin typeface="+mn-lt"/>
                          <a:ea typeface="+mn-ea"/>
                          <a:cs typeface="+mn-cs"/>
                        </a:rPr>
                        <a:t>KIS-3 [4]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0.5857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N01-3 [1]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0.4857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4"/>
                  </a:ext>
                </a:extLst>
              </a:tr>
              <a:tr h="555490">
                <a:tc>
                  <a:txBody>
                    <a:bodyPr/>
                    <a:lstStyle/>
                    <a:p>
                      <a:r>
                        <a:rPr lang="en-US" altLang="ja-JP" sz="2000" b="0" i="0" u="none" strike="noStrike" kern="1200" baseline="0" dirty="0" smtClean="0">
                          <a:solidFill>
                            <a:schemeClr val="dk1"/>
                          </a:solidFill>
                          <a:latin typeface="+mn-lt"/>
                          <a:ea typeface="+mn-ea"/>
                          <a:cs typeface="+mn-cs"/>
                        </a:rPr>
                        <a:t>KIS-4 [4]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0.5857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N01-4 [1]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0.4857</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5"/>
                  </a:ext>
                </a:extLst>
              </a:tr>
              <a:tr h="555490">
                <a:tc>
                  <a:txBody>
                    <a:bodyPr/>
                    <a:lstStyle/>
                    <a:p>
                      <a:r>
                        <a:rPr lang="en-US" altLang="ja-JP" sz="2000" b="0" i="0" u="none" strike="noStrike" kern="1200" baseline="0" dirty="0" smtClean="0">
                          <a:solidFill>
                            <a:schemeClr val="dk1"/>
                          </a:solidFill>
                          <a:latin typeface="+mn-lt"/>
                          <a:ea typeface="+mn-ea"/>
                          <a:cs typeface="+mn-cs"/>
                        </a:rPr>
                        <a:t>Lis7 [5]</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1" i="0" u="none" strike="noStrike" kern="1200" baseline="0" dirty="0" smtClean="0">
                          <a:solidFill>
                            <a:schemeClr val="dk1"/>
                          </a:solidFill>
                          <a:latin typeface="+mn-lt"/>
                          <a:ea typeface="+mn-ea"/>
                          <a:cs typeface="+mn-cs"/>
                        </a:rPr>
                        <a:t>0.6286</a:t>
                      </a:r>
                      <a:endParaRPr kumimoji="1" lang="ja-JP" altLang="en-US" sz="2000" b="1"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lang="en-US" altLang="ja-JP" sz="2000" b="0" i="0" u="none" strike="noStrike" kern="1200" baseline="0" dirty="0" smtClean="0">
                          <a:solidFill>
                            <a:schemeClr val="dk1"/>
                          </a:solidFill>
                          <a:latin typeface="+mn-lt"/>
                          <a:ea typeface="+mn-ea"/>
                          <a:cs typeface="+mn-cs"/>
                        </a:rPr>
                        <a:t>N01-5 [1]</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0.5714</a:t>
                      </a:r>
                      <a:endParaRPr lang="ja-JP" alt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6"/>
                  </a:ext>
                </a:extLst>
              </a:tr>
              <a:tr h="555490">
                <a:tc>
                  <a:txBody>
                    <a:bodyPr/>
                    <a:lstStyle/>
                    <a:p>
                      <a:r>
                        <a:rPr lang="en-US" altLang="ja-JP" sz="2000" b="0" i="0" u="none" strike="noStrike" kern="1200" baseline="0" dirty="0" smtClean="0">
                          <a:solidFill>
                            <a:schemeClr val="dk1"/>
                          </a:solidFill>
                          <a:latin typeface="+mn-lt"/>
                          <a:ea typeface="+mn-ea"/>
                          <a:cs typeface="+mn-cs"/>
                        </a:rPr>
                        <a:t>JNLN3 [3]</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lang="en-US" altLang="ja-JP" sz="2000" b="0" i="0" u="none" strike="noStrike" kern="1200" baseline="0" dirty="0" smtClean="0">
                          <a:solidFill>
                            <a:schemeClr val="dk1"/>
                          </a:solidFill>
                          <a:latin typeface="+mn-lt"/>
                          <a:ea typeface="+mn-ea"/>
                          <a:cs typeface="+mn-cs"/>
                        </a:rPr>
                        <a:t>0.4857</a:t>
                      </a:r>
                      <a:endParaRPr kumimoji="1" lang="ja-JP" altLang="en-US" sz="20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tc>
                  <a:txBody>
                    <a:bodyPr/>
                    <a:lstStyle/>
                    <a:p>
                      <a:r>
                        <a:rPr kumimoji="1" lang="en-US" altLang="ja-JP" sz="2000" dirty="0" smtClean="0">
                          <a:solidFill>
                            <a:srgbClr val="0000FF"/>
                          </a:solidFill>
                        </a:rPr>
                        <a:t>BASELINE</a:t>
                      </a:r>
                      <a:endParaRPr kumimoji="1" lang="ja-JP" altLang="en-US" sz="2000" dirty="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20000"/>
                        <a:lumOff val="80000"/>
                      </a:schemeClr>
                    </a:solidFill>
                  </a:tcPr>
                </a:tc>
                <a:tc>
                  <a:txBody>
                    <a:bodyPr/>
                    <a:lstStyle/>
                    <a:p>
                      <a:r>
                        <a:rPr kumimoji="1" lang="en-US" altLang="ja-JP" sz="2000" dirty="0" smtClean="0">
                          <a:solidFill>
                            <a:srgbClr val="0000FF"/>
                          </a:solidFill>
                        </a:rPr>
                        <a:t>0.5286</a:t>
                      </a:r>
                      <a:endParaRPr kumimoji="1" lang="ja-JP" altLang="en-US" sz="2000" dirty="0">
                        <a:solidFill>
                          <a:srgbClr val="0000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5FFC6"/>
                    </a:solidFill>
                  </a:tcPr>
                </a:tc>
                <a:extLst>
                  <a:ext uri="{0D108BD9-81ED-4DB2-BD59-A6C34878D82A}">
                    <a16:rowId xmlns:a16="http://schemas.microsoft.com/office/drawing/2014/main" val="10007"/>
                  </a:ext>
                </a:extLst>
              </a:tr>
            </a:tbl>
          </a:graphicData>
        </a:graphic>
      </p:graphicFrame>
      <p:sp>
        <p:nvSpPr>
          <p:cNvPr id="8" name="Oval 7"/>
          <p:cNvSpPr/>
          <p:nvPr/>
        </p:nvSpPr>
        <p:spPr>
          <a:xfrm>
            <a:off x="3851920" y="2996952"/>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 name="Oval 8"/>
          <p:cNvSpPr/>
          <p:nvPr/>
        </p:nvSpPr>
        <p:spPr>
          <a:xfrm>
            <a:off x="3851920" y="3573016"/>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Oval 10"/>
          <p:cNvSpPr/>
          <p:nvPr/>
        </p:nvSpPr>
        <p:spPr>
          <a:xfrm>
            <a:off x="3923928" y="5229200"/>
            <a:ext cx="864096" cy="360040"/>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cxnSp>
        <p:nvCxnSpPr>
          <p:cNvPr id="16" name="Straight Arrow Connector 15"/>
          <p:cNvCxnSpPr>
            <a:endCxn id="8" idx="2"/>
          </p:cNvCxnSpPr>
          <p:nvPr/>
        </p:nvCxnSpPr>
        <p:spPr>
          <a:xfrm flipV="1">
            <a:off x="1115616" y="3176972"/>
            <a:ext cx="2736304" cy="68407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0" y="3861048"/>
            <a:ext cx="2262158" cy="1200329"/>
          </a:xfrm>
          <a:prstGeom prst="rect">
            <a:avLst/>
          </a:prstGeom>
          <a:solidFill>
            <a:srgbClr val="F4E4FF"/>
          </a:solid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Simple heuristic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u</a:t>
            </a: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sing subjective cases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a:t>
            </a: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nd end-of-sentence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expression</a:t>
            </a:r>
          </a:p>
        </p:txBody>
      </p:sp>
      <p:cxnSp>
        <p:nvCxnSpPr>
          <p:cNvPr id="19" name="Straight Arrow Connector 18"/>
          <p:cNvCxnSpPr>
            <a:stCxn id="17" idx="0"/>
          </p:cNvCxnSpPr>
          <p:nvPr/>
        </p:nvCxnSpPr>
        <p:spPr>
          <a:xfrm flipV="1">
            <a:off x="1131079" y="3717032"/>
            <a:ext cx="2504817" cy="14401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1115616" y="5517232"/>
            <a:ext cx="2504817" cy="14401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251520" y="5657671"/>
            <a:ext cx="1978013" cy="1200329"/>
          </a:xfrm>
          <a:prstGeom prst="rect">
            <a:avLst/>
          </a:prstGeom>
          <a:solidFill>
            <a:srgbClr val="F4E4FF"/>
          </a:solid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Majority vote with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Decision tree,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linear SVM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and CNN</a:t>
            </a:r>
          </a:p>
        </p:txBody>
      </p:sp>
    </p:spTree>
    <p:extLst>
      <p:ext uri="{BB962C8B-B14F-4D97-AF65-F5344CB8AC3E}">
        <p14:creationId xmlns:p14="http://schemas.microsoft.com/office/powerpoint/2010/main" val="2841656699"/>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sz="quarter"/>
          </p:nvPr>
        </p:nvSpPr>
        <p:spPr>
          <a:xfrm>
            <a:off x="179388" y="1844824"/>
            <a:ext cx="8851900" cy="1008038"/>
          </a:xfrm>
        </p:spPr>
        <p:txBody>
          <a:bodyPr/>
          <a:lstStyle/>
          <a:p>
            <a:r>
              <a:rPr lang="en-US" altLang="ja-JP" dirty="0"/>
              <a:t>Analyzable Legal Yes/No Question Answering System using Linguistic Structures</a:t>
            </a:r>
            <a:r>
              <a:rPr lang="en-US" altLang="ja-JP" b="0" dirty="0" smtClean="0"/>
              <a:t/>
            </a:r>
            <a:br>
              <a:rPr lang="en-US" altLang="ja-JP" b="0" dirty="0" smtClean="0"/>
            </a:br>
            <a:r>
              <a:rPr lang="en-US" altLang="ja-JP" b="0" dirty="0" smtClean="0"/>
              <a:t/>
            </a:r>
            <a:br>
              <a:rPr lang="en-US" altLang="ja-JP" b="0" dirty="0" smtClean="0"/>
            </a:br>
            <a:r>
              <a:rPr lang="en-CA" altLang="ja-JP" sz="2400" dirty="0" smtClean="0"/>
              <a:t>COLIEE 2017 workshop in ICAIL</a:t>
            </a:r>
            <a:r>
              <a:rPr lang="en-CA" altLang="ja-JP" sz="2400" dirty="0"/>
              <a:t/>
            </a:r>
            <a:br>
              <a:rPr lang="en-CA" altLang="ja-JP" sz="2400" dirty="0"/>
            </a:br>
            <a:endParaRPr lang="ja-JP" altLang="en-US" sz="1800" b="0" dirty="0"/>
          </a:p>
        </p:txBody>
      </p:sp>
      <p:sp>
        <p:nvSpPr>
          <p:cNvPr id="2" name="正方形/長方形 1"/>
          <p:cNvSpPr/>
          <p:nvPr/>
        </p:nvSpPr>
        <p:spPr>
          <a:xfrm>
            <a:off x="2771800" y="3717032"/>
            <a:ext cx="3816424" cy="165618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smtClean="0">
                <a:ln>
                  <a:noFill/>
                </a:ln>
                <a:solidFill>
                  <a:srgbClr val="000000"/>
                </a:solidFill>
                <a:effectLst/>
                <a:uLnTx/>
                <a:uFillTx/>
                <a:latin typeface="Verdana"/>
                <a:ea typeface="ＭＳ Ｐゴシック"/>
                <a:cs typeface="+mn-cs"/>
              </a:rPr>
              <a:t>Yoshinobu Kano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smtClean="0">
                <a:ln>
                  <a:noFill/>
                </a:ln>
                <a:solidFill>
                  <a:srgbClr val="000000"/>
                </a:solidFill>
                <a:effectLst/>
                <a:uLnTx/>
                <a:uFillTx/>
                <a:latin typeface="Verdana"/>
                <a:ea typeface="ＭＳ Ｐゴシック"/>
                <a:cs typeface="+mn-cs"/>
              </a:rPr>
              <a:t>Reina Hoshino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err="1" smtClean="0">
                <a:ln>
                  <a:noFill/>
                </a:ln>
                <a:solidFill>
                  <a:srgbClr val="000000"/>
                </a:solidFill>
                <a:effectLst/>
                <a:uLnTx/>
                <a:uFillTx/>
                <a:latin typeface="Verdana"/>
                <a:ea typeface="ＭＳ Ｐゴシック"/>
                <a:cs typeface="+mn-cs"/>
              </a:rPr>
              <a:t>Ryosuke</a:t>
            </a:r>
            <a:r>
              <a:rPr kumimoji="1" lang="en-US" altLang="ja-JP" sz="2400" b="1" i="0" u="none" strike="noStrike" kern="1200" cap="none" spc="0" normalizeH="0" baseline="0" noProof="0" dirty="0" smtClean="0">
                <a:ln>
                  <a:noFill/>
                </a:ln>
                <a:solidFill>
                  <a:srgbClr val="000000"/>
                </a:solidFill>
                <a:effectLst/>
                <a:uLnTx/>
                <a:uFillTx/>
                <a:latin typeface="Verdana"/>
                <a:ea typeface="ＭＳ Ｐゴシック"/>
                <a:cs typeface="+mn-cs"/>
              </a:rPr>
              <a:t> Taniguchi</a:t>
            </a:r>
          </a:p>
        </p:txBody>
      </p:sp>
    </p:spTree>
    <p:extLst>
      <p:ext uri="{BB962C8B-B14F-4D97-AF65-F5344CB8AC3E}">
        <p14:creationId xmlns:p14="http://schemas.microsoft.com/office/powerpoint/2010/main" val="1856909323"/>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kano-2011">
  <a:themeElements>
    <a:clrScheme name="ユーザー定義 1">
      <a:dk1>
        <a:srgbClr val="000000"/>
      </a:dk1>
      <a:lt1>
        <a:srgbClr val="FFFFFF"/>
      </a:lt1>
      <a:dk2>
        <a:srgbClr val="000000"/>
      </a:dk2>
      <a:lt2>
        <a:srgbClr val="000000"/>
      </a:lt2>
      <a:accent1>
        <a:srgbClr val="FF0000"/>
      </a:accent1>
      <a:accent2>
        <a:srgbClr val="CC9900"/>
      </a:accent2>
      <a:accent3>
        <a:srgbClr val="FF9900"/>
      </a:accent3>
      <a:accent4>
        <a:srgbClr val="92D050"/>
      </a:accent4>
      <a:accent5>
        <a:srgbClr val="00B050"/>
      </a:accent5>
      <a:accent6>
        <a:srgbClr val="00B0F0"/>
      </a:accent6>
      <a:hlink>
        <a:srgbClr val="3399FF"/>
      </a:hlink>
      <a:folHlink>
        <a:srgbClr val="C00000"/>
      </a:folHlink>
    </a:clrScheme>
    <a:fontScheme name="kano-template">
      <a:majorFont>
        <a:latin typeface="Verdana"/>
        <a:ea typeface="TBPｺﾞｼｯｸB"/>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o-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ano-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ano-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ano-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ano-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ano-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ano-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ano-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ano-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ano-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ano-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ano-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ano-template 13">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590E100E-845B-4217-9DF1-F32E0EB54473}" vid="{EB6C218A-4D1A-4FF5-9323-BAF3E465F50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590E100E-845B-4217-9DF1-F32E0EB54473}" vid="{ED28022B-B1DC-4AB3-A9BE-9A01C094CC42}"/>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2" id="{590E100E-845B-4217-9DF1-F32E0EB54473}" vid="{ED28022B-B1DC-4AB3-A9BE-9A01C094CC42}"/>
    </a:ext>
  </a:extLst>
</a:theme>
</file>

<file path=ppt/theme/theme4.xml><?xml version="1.0" encoding="utf-8"?>
<a:theme xmlns:a="http://schemas.openxmlformats.org/drawingml/2006/main" name="kano20160328">
  <a:themeElements>
    <a:clrScheme name="ユーザー定義 1">
      <a:dk1>
        <a:srgbClr val="000000"/>
      </a:dk1>
      <a:lt1>
        <a:srgbClr val="FFFFFF"/>
      </a:lt1>
      <a:dk2>
        <a:srgbClr val="000000"/>
      </a:dk2>
      <a:lt2>
        <a:srgbClr val="000000"/>
      </a:lt2>
      <a:accent1>
        <a:srgbClr val="FF0000"/>
      </a:accent1>
      <a:accent2>
        <a:srgbClr val="CC9900"/>
      </a:accent2>
      <a:accent3>
        <a:srgbClr val="FF9900"/>
      </a:accent3>
      <a:accent4>
        <a:srgbClr val="92D050"/>
      </a:accent4>
      <a:accent5>
        <a:srgbClr val="00B050"/>
      </a:accent5>
      <a:accent6>
        <a:srgbClr val="00B0F0"/>
      </a:accent6>
      <a:hlink>
        <a:srgbClr val="3399FF"/>
      </a:hlink>
      <a:folHlink>
        <a:srgbClr val="C00000"/>
      </a:folHlink>
    </a:clrScheme>
    <a:fontScheme name="kano-template">
      <a:majorFont>
        <a:latin typeface="Verdana"/>
        <a:ea typeface="TBPｺﾞｼｯｸB"/>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o-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ano-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ano-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ano-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ano-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ano-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ano-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ano-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ano-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ano-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ano-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ano-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ano-template 13">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ano20160328" id="{5FC67C9A-914F-4B5C-B31B-996461C2838F}" vid="{2A573FC8-0D01-43AF-9193-7B43590EC83F}"/>
    </a:ext>
  </a:ext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1">
    <a:dk1>
      <a:srgbClr val="000000"/>
    </a:dk1>
    <a:lt1>
      <a:srgbClr val="FFFFFF"/>
    </a:lt1>
    <a:dk2>
      <a:srgbClr val="000000"/>
    </a:dk2>
    <a:lt2>
      <a:srgbClr val="000000"/>
    </a:lt2>
    <a:accent1>
      <a:srgbClr val="FF0000"/>
    </a:accent1>
    <a:accent2>
      <a:srgbClr val="CC9900"/>
    </a:accent2>
    <a:accent3>
      <a:srgbClr val="FF9900"/>
    </a:accent3>
    <a:accent4>
      <a:srgbClr val="92D050"/>
    </a:accent4>
    <a:accent5>
      <a:srgbClr val="00B050"/>
    </a:accent5>
    <a:accent6>
      <a:srgbClr val="00B0F0"/>
    </a:accent6>
    <a:hlink>
      <a:srgbClr val="3399FF"/>
    </a:hlink>
    <a:folHlink>
      <a:srgbClr val="C000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20141102</Template>
  <TotalTime>202748</TotalTime>
  <Words>2406</Words>
  <Application>Microsoft Office PowerPoint</Application>
  <PresentationFormat>画面に合わせる (4:3)</PresentationFormat>
  <Paragraphs>436</Paragraphs>
  <Slides>30</Slides>
  <Notes>4</Notes>
  <HiddenSlides>0</HiddenSlides>
  <MMClips>0</MMClips>
  <ScaleCrop>false</ScaleCrop>
  <HeadingPairs>
    <vt:vector size="8" baseType="variant">
      <vt:variant>
        <vt:lpstr>使用されているフォント</vt:lpstr>
      </vt:variant>
      <vt:variant>
        <vt:i4>16</vt:i4>
      </vt:variant>
      <vt:variant>
        <vt:lpstr>テーマ</vt:lpstr>
      </vt:variant>
      <vt:variant>
        <vt:i4>4</vt:i4>
      </vt:variant>
      <vt:variant>
        <vt:lpstr>埋め込まれた OLE サーバー</vt:lpstr>
      </vt:variant>
      <vt:variant>
        <vt:i4>1</vt:i4>
      </vt:variant>
      <vt:variant>
        <vt:lpstr>スライド タイトル</vt:lpstr>
      </vt:variant>
      <vt:variant>
        <vt:i4>30</vt:i4>
      </vt:variant>
    </vt:vector>
  </HeadingPairs>
  <TitlesOfParts>
    <vt:vector size="51" baseType="lpstr">
      <vt:lpstr>AppleMyungjo</vt:lpstr>
      <vt:lpstr>Arial Unicode MS</vt:lpstr>
      <vt:lpstr>HGS明朝E</vt:lpstr>
      <vt:lpstr>Meiryo UI</vt:lpstr>
      <vt:lpstr>ＭＳ Ｐゴシック</vt:lpstr>
      <vt:lpstr>ＭＳ Ｐ明朝</vt:lpstr>
      <vt:lpstr>ＭＳ 明朝</vt:lpstr>
      <vt:lpstr>SimSun</vt:lpstr>
      <vt:lpstr>TBPｺﾞｼｯｸB</vt:lpstr>
      <vt:lpstr>メイリオ</vt:lpstr>
      <vt:lpstr>Arial</vt:lpstr>
      <vt:lpstr>Arial Black</vt:lpstr>
      <vt:lpstr>Calibri</vt:lpstr>
      <vt:lpstr>Calibri Light</vt:lpstr>
      <vt:lpstr>Times New Roman</vt:lpstr>
      <vt:lpstr>Verdana</vt:lpstr>
      <vt:lpstr>kano-2011</vt:lpstr>
      <vt:lpstr>2_デザインの設定</vt:lpstr>
      <vt:lpstr>1_デザインの設定</vt:lpstr>
      <vt:lpstr>kano20160328</vt:lpstr>
      <vt:lpstr>Document</vt:lpstr>
      <vt:lpstr> 自然言語処理によるあてはめ過程の支援 自己紹介と関連研究紹介</vt:lpstr>
      <vt:lpstr>最近の研究テーマ</vt:lpstr>
      <vt:lpstr>最近の研究テーマ</vt:lpstr>
      <vt:lpstr>PowerPoint プレゼンテーション</vt:lpstr>
      <vt:lpstr>司法試験の自動解答</vt:lpstr>
      <vt:lpstr>司法試験の自動解答</vt:lpstr>
      <vt:lpstr>Our COLIEE 2015 Results</vt:lpstr>
      <vt:lpstr>COLIEE 2016 Entailment results our team (KIS) using case-role</vt:lpstr>
      <vt:lpstr>Analyzable Legal Yes/No Question Answering System using Linguistic Structures  COLIEE 2017 workshop in ICAIL </vt:lpstr>
      <vt:lpstr>Motivation: (deep) learning works?</vt:lpstr>
      <vt:lpstr>COLIEE’s data charcterstics</vt:lpstr>
      <vt:lpstr>COLIEE’s essential research goal </vt:lpstr>
      <vt:lpstr>Basic Design: Clauses and Chunks</vt:lpstr>
      <vt:lpstr>Design Concept</vt:lpstr>
      <vt:lpstr>Which predicate is main?</vt:lpstr>
      <vt:lpstr>Which predicate is main?</vt:lpstr>
      <vt:lpstr>Converting implicit precates into explicit</vt:lpstr>
      <vt:lpstr>Three levels of matches</vt:lpstr>
      <vt:lpstr>Match module integration</vt:lpstr>
      <vt:lpstr>Approaches of submitted systems for Entailment (Task 2)</vt:lpstr>
      <vt:lpstr>Task 2 results (entailment)</vt:lpstr>
      <vt:lpstr>Discussion: Task 2</vt:lpstr>
      <vt:lpstr>Test data insufficient?</vt:lpstr>
      <vt:lpstr>Discussion: General</vt:lpstr>
      <vt:lpstr>Y/N distribution (Task 2)</vt:lpstr>
      <vt:lpstr>Summary</vt:lpstr>
      <vt:lpstr>論理構造への変換</vt:lpstr>
      <vt:lpstr>論理構造への変換</vt:lpstr>
      <vt:lpstr>論理構造への変換</vt:lpstr>
      <vt:lpstr>研究事項のまとめ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U-Compare</dc:title>
  <dc:creator>kano</dc:creator>
  <cp:lastModifiedBy>Yoshinobu Kano</cp:lastModifiedBy>
  <cp:revision>2553</cp:revision>
  <cp:lastPrinted>2011-07-13T09:56:44Z</cp:lastPrinted>
  <dcterms:created xsi:type="dcterms:W3CDTF">2010-06-20T22:45:13Z</dcterms:created>
  <dcterms:modified xsi:type="dcterms:W3CDTF">2017-09-15T04:33:49Z</dcterms:modified>
</cp:coreProperties>
</file>