
<file path=[Content_Types].xml><?xml version="1.0" encoding="utf-8"?>
<Types xmlns="http://schemas.openxmlformats.org/package/2006/content-types">
  <Default Extension="png" ContentType="image/png"/>
  <Default Extension="bmp" ContentType="image/bmp"/>
  <Default Extension="wmf" ContentType="image/x-w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6" r:id="rId1"/>
    <p:sldMasterId id="2147484135" r:id="rId2"/>
  </p:sldMasterIdLst>
  <p:notesMasterIdLst>
    <p:notesMasterId r:id="rId46"/>
  </p:notesMasterIdLst>
  <p:handoutMasterIdLst>
    <p:handoutMasterId r:id="rId47"/>
  </p:handoutMasterIdLst>
  <p:sldIdLst>
    <p:sldId id="258" r:id="rId3"/>
    <p:sldId id="293" r:id="rId4"/>
    <p:sldId id="259" r:id="rId5"/>
    <p:sldId id="282" r:id="rId6"/>
    <p:sldId id="281" r:id="rId7"/>
    <p:sldId id="307" r:id="rId8"/>
    <p:sldId id="260" r:id="rId9"/>
    <p:sldId id="309" r:id="rId10"/>
    <p:sldId id="294" r:id="rId11"/>
    <p:sldId id="295" r:id="rId12"/>
    <p:sldId id="296" r:id="rId13"/>
    <p:sldId id="261" r:id="rId14"/>
    <p:sldId id="306" r:id="rId15"/>
    <p:sldId id="262" r:id="rId16"/>
    <p:sldId id="272" r:id="rId17"/>
    <p:sldId id="273" r:id="rId18"/>
    <p:sldId id="305" r:id="rId19"/>
    <p:sldId id="297" r:id="rId20"/>
    <p:sldId id="277" r:id="rId21"/>
    <p:sldId id="264" r:id="rId22"/>
    <p:sldId id="304" r:id="rId23"/>
    <p:sldId id="265" r:id="rId24"/>
    <p:sldId id="303" r:id="rId25"/>
    <p:sldId id="284" r:id="rId26"/>
    <p:sldId id="266" r:id="rId27"/>
    <p:sldId id="285" r:id="rId28"/>
    <p:sldId id="286" r:id="rId29"/>
    <p:sldId id="287" r:id="rId30"/>
    <p:sldId id="289" r:id="rId31"/>
    <p:sldId id="290" r:id="rId32"/>
    <p:sldId id="268" r:id="rId33"/>
    <p:sldId id="292" r:id="rId34"/>
    <p:sldId id="269" r:id="rId35"/>
    <p:sldId id="274" r:id="rId36"/>
    <p:sldId id="275" r:id="rId37"/>
    <p:sldId id="276" r:id="rId38"/>
    <p:sldId id="278" r:id="rId39"/>
    <p:sldId id="279" r:id="rId40"/>
    <p:sldId id="280" r:id="rId41"/>
    <p:sldId id="298" r:id="rId42"/>
    <p:sldId id="299" r:id="rId43"/>
    <p:sldId id="301" r:id="rId44"/>
    <p:sldId id="291" r:id="rId45"/>
  </p:sldIdLst>
  <p:sldSz cx="12192000" cy="6858000"/>
  <p:notesSz cx="6735763" cy="98694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0" d="100"/>
          <a:sy n="90" d="100"/>
        </p:scale>
        <p:origin x="16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65000"/>
                  <a:lumOff val="35000"/>
                </a:schemeClr>
              </a:solidFill>
              <a:latin typeface="+mn-lt"/>
              <a:ea typeface="+mn-ea"/>
              <a:cs typeface="+mn-cs"/>
            </a:defRPr>
          </a:pPr>
          <a:endParaRPr lang="ja-JP"/>
        </a:p>
      </c:txPr>
    </c:title>
    <c:autoTitleDeleted val="0"/>
    <c:plotArea>
      <c:layout/>
      <c:pieChart>
        <c:varyColors val="1"/>
        <c:ser>
          <c:idx val="0"/>
          <c:order val="0"/>
          <c:tx>
            <c:strRef>
              <c:f>Sheet1!$B$1</c:f>
              <c:strCache>
                <c:ptCount val="1"/>
                <c:pt idx="0">
                  <c:v>研究予算</c:v>
                </c:pt>
              </c:strCache>
            </c:strRef>
          </c:tx>
          <c:dPt>
            <c:idx val="0"/>
            <c:bubble3D val="0"/>
            <c:spPr>
              <a:solidFill>
                <a:schemeClr val="accent1"/>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1-1594-4F25-A84A-4242A69E5578}"/>
              </c:ext>
            </c:extLst>
          </c:dPt>
          <c:dPt>
            <c:idx val="1"/>
            <c:bubble3D val="0"/>
            <c:spPr>
              <a:solidFill>
                <a:schemeClr val="accent2"/>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1-28F3-4114-894D-7A25AF823AB7}"/>
              </c:ext>
            </c:extLst>
          </c:dPt>
          <c:dPt>
            <c:idx val="2"/>
            <c:bubble3D val="0"/>
            <c:spPr>
              <a:solidFill>
                <a:schemeClr val="accent3"/>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5-1594-4F25-A84A-4242A69E5578}"/>
              </c:ext>
            </c:extLst>
          </c:dPt>
          <c:dPt>
            <c:idx val="3"/>
            <c:bubble3D val="0"/>
            <c:spPr>
              <a:solidFill>
                <a:schemeClr val="accent4"/>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7-1594-4F25-A84A-4242A69E5578}"/>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ja-JP"/>
              </a:p>
            </c:txPr>
            <c:dLblPos val="inEnd"/>
            <c:showLegendKey val="0"/>
            <c:showVal val="0"/>
            <c:showCatName val="1"/>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設備費</c:v>
                </c:pt>
                <c:pt idx="1">
                  <c:v>旅費</c:v>
                </c:pt>
                <c:pt idx="2">
                  <c:v>人件費</c:v>
                </c:pt>
                <c:pt idx="3">
                  <c:v>その他</c:v>
                </c:pt>
              </c:strCache>
            </c:strRef>
          </c:cat>
          <c:val>
            <c:numRef>
              <c:f>Sheet1!$B$2:$B$5</c:f>
              <c:numCache>
                <c:formatCode>General</c:formatCode>
                <c:ptCount val="4"/>
                <c:pt idx="0">
                  <c:v>36</c:v>
                </c:pt>
                <c:pt idx="1">
                  <c:v>415</c:v>
                </c:pt>
                <c:pt idx="2">
                  <c:v>1380</c:v>
                </c:pt>
                <c:pt idx="3">
                  <c:v>155</c:v>
                </c:pt>
              </c:numCache>
            </c:numRef>
          </c:val>
          <c:extLst>
            <c:ext xmlns:c16="http://schemas.microsoft.com/office/drawing/2014/chart" uri="{C3380CC4-5D6E-409C-BE32-E72D297353CC}">
              <c16:uniqueId val="{00000000-28F3-4114-894D-7A25AF823AB7}"/>
            </c:ext>
          </c:extLst>
        </c:ser>
        <c:dLbls>
          <c:dLblPos val="inEnd"/>
          <c:showLegendKey val="0"/>
          <c:showVal val="0"/>
          <c:showCatName val="0"/>
          <c:showSerName val="0"/>
          <c:showPercent val="1"/>
          <c:showBubbleSize val="0"/>
          <c:showLeaderLines val="1"/>
        </c:dLbls>
        <c:firstSliceAng val="0"/>
      </c:pieChart>
      <c:spPr>
        <a:noFill/>
        <a:ln>
          <a:noFill/>
        </a:ln>
        <a:effectLst/>
      </c:spPr>
    </c:plotArea>
    <c:legend>
      <c:legendPos val="b"/>
      <c:overlay val="0"/>
      <c:spPr>
        <a:solidFill>
          <a:schemeClr val="lt1">
            <a:alpha val="78000"/>
          </a:schemeClr>
        </a:solid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ja-JP"/>
        </a:p>
      </c:txPr>
    </c:legend>
    <c:plotVisOnly val="1"/>
    <c:dispBlanksAs val="gap"/>
    <c:showDLblsOverMax val="0"/>
  </c:chart>
  <c:spPr>
    <a:pattFill prst="dkDnDiag">
      <a:fgClr>
        <a:schemeClr val="lt1">
          <a:lumMod val="95000"/>
        </a:schemeClr>
      </a:fgClr>
      <a:bgClr>
        <a:schemeClr val="lt1"/>
      </a:bgClr>
    </a:pattFill>
    <a:ln w="9525" cap="flat" cmpd="sng" algn="ctr">
      <a:solidFill>
        <a:schemeClr val="dk1">
          <a:lumMod val="15000"/>
          <a:lumOff val="85000"/>
        </a:schemeClr>
      </a:solidFill>
      <a:round/>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1197" kern="1200"/>
  </cs:axisTitle>
  <cs:categoryAxis>
    <cs:lnRef idx="0"/>
    <cs:fillRef idx="0"/>
    <cs:effectRef idx="0"/>
    <cs:fontRef idx="minor">
      <a:schemeClr val="dk1">
        <a:lumMod val="65000"/>
        <a:lumOff val="35000"/>
      </a:schemeClr>
    </cs:fontRef>
    <cs:defRPr sz="1197"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1197"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22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4F89D74-23BF-4BC7-841F-131C859059A0}" type="doc">
      <dgm:prSet loTypeId="urn:microsoft.com/office/officeart/2005/8/layout/vList2" loCatId="list" qsTypeId="urn:microsoft.com/office/officeart/2005/8/quickstyle/3d1" qsCatId="3D" csTypeId="urn:microsoft.com/office/officeart/2005/8/colors/accent1_2" csCatId="accent1" phldr="1"/>
      <dgm:spPr/>
      <dgm:t>
        <a:bodyPr/>
        <a:lstStyle/>
        <a:p>
          <a:endParaRPr kumimoji="1" lang="ja-JP" altLang="en-US"/>
        </a:p>
      </dgm:t>
    </dgm:pt>
    <dgm:pt modelId="{58A52014-48C1-4B31-B155-8BB76964143F}" type="pres">
      <dgm:prSet presAssocID="{F4F89D74-23BF-4BC7-841F-131C859059A0}" presName="linear" presStyleCnt="0">
        <dgm:presLayoutVars>
          <dgm:animLvl val="lvl"/>
          <dgm:resizeHandles val="exact"/>
        </dgm:presLayoutVars>
      </dgm:prSet>
      <dgm:spPr/>
    </dgm:pt>
  </dgm:ptLst>
  <dgm:cxnLst>
    <dgm:cxn modelId="{C3FB915E-29B9-4D58-AEE8-9B8B4166B490}" type="presOf" srcId="{F4F89D74-23BF-4BC7-841F-131C859059A0}" destId="{58A52014-48C1-4B31-B155-8BB76964143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4F89D74-23BF-4BC7-841F-131C859059A0}" type="doc">
      <dgm:prSet loTypeId="urn:microsoft.com/office/officeart/2005/8/layout/vList2" loCatId="list" qsTypeId="urn:microsoft.com/office/officeart/2005/8/quickstyle/3d1" qsCatId="3D" csTypeId="urn:microsoft.com/office/officeart/2005/8/colors/accent1_2" csCatId="accent1" phldr="1"/>
      <dgm:spPr/>
      <dgm:t>
        <a:bodyPr/>
        <a:lstStyle/>
        <a:p>
          <a:endParaRPr kumimoji="1" lang="ja-JP" altLang="en-US"/>
        </a:p>
      </dgm:t>
    </dgm:pt>
    <dgm:pt modelId="{58A52014-48C1-4B31-B155-8BB76964143F}" type="pres">
      <dgm:prSet presAssocID="{F4F89D74-23BF-4BC7-841F-131C859059A0}" presName="linear" presStyleCnt="0">
        <dgm:presLayoutVars>
          <dgm:animLvl val="lvl"/>
          <dgm:resizeHandles val="exact"/>
        </dgm:presLayoutVars>
      </dgm:prSet>
      <dgm:spPr/>
    </dgm:pt>
  </dgm:ptLst>
  <dgm:cxnLst>
    <dgm:cxn modelId="{C3FB915E-29B9-4D58-AEE8-9B8B4166B490}" type="presOf" srcId="{F4F89D74-23BF-4BC7-841F-131C859059A0}" destId="{58A52014-48C1-4B31-B155-8BB76964143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4F89D74-23BF-4BC7-841F-131C859059A0}" type="doc">
      <dgm:prSet loTypeId="urn:microsoft.com/office/officeart/2005/8/layout/vList2" loCatId="list" qsTypeId="urn:microsoft.com/office/officeart/2005/8/quickstyle/3d1" qsCatId="3D" csTypeId="urn:microsoft.com/office/officeart/2005/8/colors/accent1_2" csCatId="accent1" phldr="1"/>
      <dgm:spPr/>
      <dgm:t>
        <a:bodyPr/>
        <a:lstStyle/>
        <a:p>
          <a:endParaRPr kumimoji="1" lang="ja-JP" altLang="en-US"/>
        </a:p>
      </dgm:t>
    </dgm:pt>
    <dgm:pt modelId="{58A52014-48C1-4B31-B155-8BB76964143F}" type="pres">
      <dgm:prSet presAssocID="{F4F89D74-23BF-4BC7-841F-131C859059A0}" presName="linear" presStyleCnt="0">
        <dgm:presLayoutVars>
          <dgm:animLvl val="lvl"/>
          <dgm:resizeHandles val="exact"/>
        </dgm:presLayoutVars>
      </dgm:prSet>
      <dgm:spPr/>
    </dgm:pt>
  </dgm:ptLst>
  <dgm:cxnLst>
    <dgm:cxn modelId="{C3FB915E-29B9-4D58-AEE8-9B8B4166B490}" type="presOf" srcId="{F4F89D74-23BF-4BC7-841F-131C859059A0}" destId="{58A52014-48C1-4B31-B155-8BB76964143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4F89D74-23BF-4BC7-841F-131C859059A0}" type="doc">
      <dgm:prSet loTypeId="urn:microsoft.com/office/officeart/2005/8/layout/vList2" loCatId="list" qsTypeId="urn:microsoft.com/office/officeart/2005/8/quickstyle/3d1" qsCatId="3D" csTypeId="urn:microsoft.com/office/officeart/2005/8/colors/accent1_2" csCatId="accent1" phldr="1"/>
      <dgm:spPr/>
      <dgm:t>
        <a:bodyPr/>
        <a:lstStyle/>
        <a:p>
          <a:endParaRPr kumimoji="1" lang="ja-JP" altLang="en-US"/>
        </a:p>
      </dgm:t>
    </dgm:pt>
    <dgm:pt modelId="{58A52014-48C1-4B31-B155-8BB76964143F}" type="pres">
      <dgm:prSet presAssocID="{F4F89D74-23BF-4BC7-841F-131C859059A0}" presName="linear" presStyleCnt="0">
        <dgm:presLayoutVars>
          <dgm:animLvl val="lvl"/>
          <dgm:resizeHandles val="exact"/>
        </dgm:presLayoutVars>
      </dgm:prSet>
      <dgm:spPr/>
    </dgm:pt>
  </dgm:ptLst>
  <dgm:cxnLst>
    <dgm:cxn modelId="{C3FB915E-29B9-4D58-AEE8-9B8B4166B490}" type="presOf" srcId="{F4F89D74-23BF-4BC7-841F-131C859059A0}" destId="{58A52014-48C1-4B31-B155-8BB76964143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4F89D74-23BF-4BC7-841F-131C859059A0}" type="doc">
      <dgm:prSet loTypeId="urn:microsoft.com/office/officeart/2005/8/layout/vList2" loCatId="list" qsTypeId="urn:microsoft.com/office/officeart/2005/8/quickstyle/3d1" qsCatId="3D" csTypeId="urn:microsoft.com/office/officeart/2005/8/colors/accent1_2" csCatId="accent1" phldr="1"/>
      <dgm:spPr/>
      <dgm:t>
        <a:bodyPr/>
        <a:lstStyle/>
        <a:p>
          <a:endParaRPr kumimoji="1" lang="ja-JP" altLang="en-US"/>
        </a:p>
      </dgm:t>
    </dgm:pt>
    <dgm:pt modelId="{58A52014-48C1-4B31-B155-8BB76964143F}" type="pres">
      <dgm:prSet presAssocID="{F4F89D74-23BF-4BC7-841F-131C859059A0}" presName="linear" presStyleCnt="0">
        <dgm:presLayoutVars>
          <dgm:animLvl val="lvl"/>
          <dgm:resizeHandles val="exact"/>
        </dgm:presLayoutVars>
      </dgm:prSet>
      <dgm:spPr/>
    </dgm:pt>
  </dgm:ptLst>
  <dgm:cxnLst>
    <dgm:cxn modelId="{C3FB915E-29B9-4D58-AEE8-9B8B4166B490}" type="presOf" srcId="{F4F89D74-23BF-4BC7-841F-131C859059A0}" destId="{58A52014-48C1-4B31-B155-8BB76964143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B457BA99-23D1-42CE-8F8C-A7F6E4F6E091}"/>
              </a:ext>
            </a:extLst>
          </p:cNvPr>
          <p:cNvSpPr>
            <a:spLocks noGrp="1"/>
          </p:cNvSpPr>
          <p:nvPr>
            <p:ph type="hdr" sz="quarter"/>
          </p:nvPr>
        </p:nvSpPr>
        <p:spPr>
          <a:xfrm>
            <a:off x="0" y="1"/>
            <a:ext cx="2918831" cy="495189"/>
          </a:xfrm>
          <a:prstGeom prst="rect">
            <a:avLst/>
          </a:prstGeom>
        </p:spPr>
        <p:txBody>
          <a:bodyPr vert="horz" lIns="91430" tIns="45714" rIns="91430" bIns="45714"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9D4C1D00-DB12-4A55-93DA-61A67064551D}"/>
              </a:ext>
            </a:extLst>
          </p:cNvPr>
          <p:cNvSpPr>
            <a:spLocks noGrp="1"/>
          </p:cNvSpPr>
          <p:nvPr>
            <p:ph type="dt" sz="quarter" idx="1"/>
          </p:nvPr>
        </p:nvSpPr>
        <p:spPr>
          <a:xfrm>
            <a:off x="3815373" y="1"/>
            <a:ext cx="2918831" cy="495189"/>
          </a:xfrm>
          <a:prstGeom prst="rect">
            <a:avLst/>
          </a:prstGeom>
        </p:spPr>
        <p:txBody>
          <a:bodyPr vert="horz" lIns="91430" tIns="45714" rIns="91430" bIns="45714" rtlCol="0"/>
          <a:lstStyle>
            <a:lvl1pPr algn="r">
              <a:defRPr sz="1200"/>
            </a:lvl1pPr>
          </a:lstStyle>
          <a:p>
            <a:fld id="{E8735CD9-3A58-47F6-99A9-A642DD38AC04}" type="datetimeFigureOut">
              <a:rPr kumimoji="1" lang="ja-JP" altLang="en-US" smtClean="0"/>
              <a:t>2017/9/11</a:t>
            </a:fld>
            <a:endParaRPr kumimoji="1" lang="ja-JP" altLang="en-US"/>
          </a:p>
        </p:txBody>
      </p:sp>
      <p:sp>
        <p:nvSpPr>
          <p:cNvPr id="4" name="フッター プレースホルダー 3">
            <a:extLst>
              <a:ext uri="{FF2B5EF4-FFF2-40B4-BE49-F238E27FC236}">
                <a16:creationId xmlns:a16="http://schemas.microsoft.com/office/drawing/2014/main" id="{5D36E07A-EFE2-4E97-B40B-7908EE2F8F67}"/>
              </a:ext>
            </a:extLst>
          </p:cNvPr>
          <p:cNvSpPr>
            <a:spLocks noGrp="1"/>
          </p:cNvSpPr>
          <p:nvPr>
            <p:ph type="ftr" sz="quarter" idx="2"/>
          </p:nvPr>
        </p:nvSpPr>
        <p:spPr>
          <a:xfrm>
            <a:off x="0" y="9374302"/>
            <a:ext cx="2918831" cy="495187"/>
          </a:xfrm>
          <a:prstGeom prst="rect">
            <a:avLst/>
          </a:prstGeom>
        </p:spPr>
        <p:txBody>
          <a:bodyPr vert="horz" lIns="91430" tIns="45714" rIns="91430" bIns="45714"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D682293C-0F96-4201-97D0-8572C258D038}"/>
              </a:ext>
            </a:extLst>
          </p:cNvPr>
          <p:cNvSpPr>
            <a:spLocks noGrp="1"/>
          </p:cNvSpPr>
          <p:nvPr>
            <p:ph type="sldNum" sz="quarter" idx="3"/>
          </p:nvPr>
        </p:nvSpPr>
        <p:spPr>
          <a:xfrm>
            <a:off x="3815373" y="9374302"/>
            <a:ext cx="2918831" cy="495187"/>
          </a:xfrm>
          <a:prstGeom prst="rect">
            <a:avLst/>
          </a:prstGeom>
        </p:spPr>
        <p:txBody>
          <a:bodyPr vert="horz" lIns="91430" tIns="45714" rIns="91430" bIns="45714" rtlCol="0" anchor="b"/>
          <a:lstStyle>
            <a:lvl1pPr algn="r">
              <a:defRPr sz="1200"/>
            </a:lvl1pPr>
          </a:lstStyle>
          <a:p>
            <a:fld id="{37639205-8137-48A3-998B-8F41133FF3E1}" type="slidenum">
              <a:rPr kumimoji="1" lang="ja-JP" altLang="en-US" smtClean="0"/>
              <a:t>‹#›</a:t>
            </a:fld>
            <a:endParaRPr kumimoji="1" lang="ja-JP" altLang="en-US"/>
          </a:p>
        </p:txBody>
      </p:sp>
    </p:spTree>
    <p:extLst>
      <p:ext uri="{BB962C8B-B14F-4D97-AF65-F5344CB8AC3E}">
        <p14:creationId xmlns:p14="http://schemas.microsoft.com/office/powerpoint/2010/main" val="16448655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18831" cy="495189"/>
          </a:xfrm>
          <a:prstGeom prst="rect">
            <a:avLst/>
          </a:prstGeom>
        </p:spPr>
        <p:txBody>
          <a:bodyPr vert="horz" lIns="91430" tIns="45714" rIns="91430" bIns="4571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1"/>
            <a:ext cx="2918831" cy="495189"/>
          </a:xfrm>
          <a:prstGeom prst="rect">
            <a:avLst/>
          </a:prstGeom>
        </p:spPr>
        <p:txBody>
          <a:bodyPr vert="horz" lIns="91430" tIns="45714" rIns="91430" bIns="45714" rtlCol="0"/>
          <a:lstStyle>
            <a:lvl1pPr algn="r">
              <a:defRPr sz="1200"/>
            </a:lvl1pPr>
          </a:lstStyle>
          <a:p>
            <a:fld id="{7CD16FC5-0163-4028-BC86-521EE17E1591}" type="datetimeFigureOut">
              <a:rPr kumimoji="1" lang="ja-JP" altLang="en-US" smtClean="0"/>
              <a:t>2017/9/11</a:t>
            </a:fld>
            <a:endParaRPr kumimoji="1" lang="ja-JP" altLang="en-US"/>
          </a:p>
        </p:txBody>
      </p:sp>
      <p:sp>
        <p:nvSpPr>
          <p:cNvPr id="4" name="スライド イメージ プレースホルダー 3"/>
          <p:cNvSpPr>
            <a:spLocks noGrp="1" noRot="1" noChangeAspect="1"/>
          </p:cNvSpPr>
          <p:nvPr>
            <p:ph type="sldImg" idx="2"/>
          </p:nvPr>
        </p:nvSpPr>
        <p:spPr>
          <a:xfrm>
            <a:off x="407988" y="1233488"/>
            <a:ext cx="5919787" cy="3330575"/>
          </a:xfrm>
          <a:prstGeom prst="rect">
            <a:avLst/>
          </a:prstGeom>
          <a:noFill/>
          <a:ln w="12700">
            <a:solidFill>
              <a:prstClr val="black"/>
            </a:solidFill>
          </a:ln>
        </p:spPr>
        <p:txBody>
          <a:bodyPr vert="horz" lIns="91430" tIns="45714" rIns="91430" bIns="45714" rtlCol="0" anchor="ctr"/>
          <a:lstStyle/>
          <a:p>
            <a:endParaRPr lang="ja-JP" altLang="en-US"/>
          </a:p>
        </p:txBody>
      </p:sp>
      <p:sp>
        <p:nvSpPr>
          <p:cNvPr id="5" name="ノート プレースホルダー 4"/>
          <p:cNvSpPr>
            <a:spLocks noGrp="1"/>
          </p:cNvSpPr>
          <p:nvPr>
            <p:ph type="body" sz="quarter" idx="3"/>
          </p:nvPr>
        </p:nvSpPr>
        <p:spPr>
          <a:xfrm>
            <a:off x="673577" y="4749693"/>
            <a:ext cx="5388610" cy="3886111"/>
          </a:xfrm>
          <a:prstGeom prst="rect">
            <a:avLst/>
          </a:prstGeom>
        </p:spPr>
        <p:txBody>
          <a:bodyPr vert="horz" lIns="91430" tIns="45714" rIns="91430" bIns="4571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4302"/>
            <a:ext cx="2918831" cy="495187"/>
          </a:xfrm>
          <a:prstGeom prst="rect">
            <a:avLst/>
          </a:prstGeom>
        </p:spPr>
        <p:txBody>
          <a:bodyPr vert="horz" lIns="91430" tIns="45714" rIns="91430" bIns="4571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4302"/>
            <a:ext cx="2918831" cy="495187"/>
          </a:xfrm>
          <a:prstGeom prst="rect">
            <a:avLst/>
          </a:prstGeom>
        </p:spPr>
        <p:txBody>
          <a:bodyPr vert="horz" lIns="91430" tIns="45714" rIns="91430" bIns="45714" rtlCol="0" anchor="b"/>
          <a:lstStyle>
            <a:lvl1pPr algn="r">
              <a:defRPr sz="1200"/>
            </a:lvl1pPr>
          </a:lstStyle>
          <a:p>
            <a:fld id="{F389D7DF-77F7-4A09-A74D-2C389B4761E3}" type="slidenum">
              <a:rPr kumimoji="1" lang="ja-JP" altLang="en-US" smtClean="0"/>
              <a:t>‹#›</a:t>
            </a:fld>
            <a:endParaRPr kumimoji="1" lang="ja-JP" altLang="en-US"/>
          </a:p>
        </p:txBody>
      </p:sp>
    </p:spTree>
    <p:extLst>
      <p:ext uri="{BB962C8B-B14F-4D97-AF65-F5344CB8AC3E}">
        <p14:creationId xmlns:p14="http://schemas.microsoft.com/office/powerpoint/2010/main" val="233517015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16C8AD4-3595-9E44-90E2-4D3BBDF35ED4}" type="slidenum">
              <a:rPr kumimoji="1" lang="ja-JP" altLang="en-US" smtClean="0"/>
              <a:t>15</a:t>
            </a:fld>
            <a:endParaRPr kumimoji="1" lang="ja-JP" altLang="en-US"/>
          </a:p>
        </p:txBody>
      </p:sp>
    </p:spTree>
    <p:extLst>
      <p:ext uri="{BB962C8B-B14F-4D97-AF65-F5344CB8AC3E}">
        <p14:creationId xmlns:p14="http://schemas.microsoft.com/office/powerpoint/2010/main" val="551466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16C8AD4-3595-9E44-90E2-4D3BBDF35ED4}" type="slidenum">
              <a:rPr kumimoji="1" lang="ja-JP" altLang="en-US" smtClean="0"/>
              <a:t>24</a:t>
            </a:fld>
            <a:endParaRPr kumimoji="1" lang="ja-JP" altLang="en-US"/>
          </a:p>
        </p:txBody>
      </p:sp>
    </p:spTree>
    <p:extLst>
      <p:ext uri="{BB962C8B-B14F-4D97-AF65-F5344CB8AC3E}">
        <p14:creationId xmlns:p14="http://schemas.microsoft.com/office/powerpoint/2010/main" val="11926587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70CD5AAA-F538-41BE-A184-48838530283E}" type="slidenum">
              <a:rPr lang="en-US" altLang="ja-JP" smtClean="0"/>
              <a:pPr/>
              <a:t>35</a:t>
            </a:fld>
            <a:endParaRPr lang="en-US" altLang="ja-JP"/>
          </a:p>
        </p:txBody>
      </p:sp>
      <p:sp>
        <p:nvSpPr>
          <p:cNvPr id="74755" name="Rectangle 2"/>
          <p:cNvSpPr>
            <a:spLocks noGrp="1" noRot="1" noChangeAspect="1" noChangeArrowheads="1" noTextEdit="1"/>
          </p:cNvSpPr>
          <p:nvPr>
            <p:ph type="sldImg"/>
          </p:nvPr>
        </p:nvSpPr>
        <p:spPr>
          <a:xfrm>
            <a:off x="74613" y="736600"/>
            <a:ext cx="6589712" cy="3706813"/>
          </a:xfrm>
          <a:ln/>
        </p:spPr>
      </p:sp>
      <p:sp>
        <p:nvSpPr>
          <p:cNvPr id="74756" name="Rectangle 3"/>
          <p:cNvSpPr>
            <a:spLocks noGrp="1" noChangeArrowheads="1"/>
          </p:cNvSpPr>
          <p:nvPr>
            <p:ph type="body" idx="1"/>
          </p:nvPr>
        </p:nvSpPr>
        <p:spPr>
          <a:xfrm>
            <a:off x="674783" y="4687511"/>
            <a:ext cx="5386201" cy="4442572"/>
          </a:xfrm>
          <a:noFill/>
          <a:ln/>
        </p:spPr>
        <p:txBody>
          <a:bodyPr/>
          <a:lstStyle/>
          <a:p>
            <a:pPr eaLnBrk="1" hangingPunct="1"/>
            <a:endParaRPr lang="ja-JP" altLang="ja-JP"/>
          </a:p>
        </p:txBody>
      </p:sp>
    </p:spTree>
    <p:extLst>
      <p:ext uri="{BB962C8B-B14F-4D97-AF65-F5344CB8AC3E}">
        <p14:creationId xmlns:p14="http://schemas.microsoft.com/office/powerpoint/2010/main" val="34593292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7988" y="1233488"/>
            <a:ext cx="5919787" cy="3330575"/>
          </a:xfrm>
        </p:spPr>
      </p:sp>
      <p:sp>
        <p:nvSpPr>
          <p:cNvPr id="3" name="ノート プレースホルダー 2"/>
          <p:cNvSpPr>
            <a:spLocks noGrp="1"/>
          </p:cNvSpPr>
          <p:nvPr>
            <p:ph type="body" idx="1"/>
          </p:nvPr>
        </p:nvSpPr>
        <p:spPr/>
        <p:txBody>
          <a:bodyPr/>
          <a:lstStyle/>
          <a:p>
            <a:r>
              <a:rPr kumimoji="1" lang="ja-JP" altLang="en-US" dirty="0"/>
              <a:t>条件節</a:t>
            </a:r>
            <a:r>
              <a:rPr kumimoji="1" lang="en-US" altLang="ja-JP" dirty="0"/>
              <a:t>…Conditional Clause?</a:t>
            </a:r>
          </a:p>
          <a:p>
            <a:r>
              <a:rPr kumimoji="1" lang="ja-JP" altLang="en-US" dirty="0"/>
              <a:t>命題</a:t>
            </a:r>
            <a:r>
              <a:rPr kumimoji="1" lang="en-US" altLang="ja-JP" dirty="0"/>
              <a:t>…Proposition?</a:t>
            </a:r>
          </a:p>
        </p:txBody>
      </p:sp>
      <p:sp>
        <p:nvSpPr>
          <p:cNvPr id="4" name="スライド番号プレースホルダー 3"/>
          <p:cNvSpPr>
            <a:spLocks noGrp="1"/>
          </p:cNvSpPr>
          <p:nvPr>
            <p:ph type="sldNum" sz="quarter" idx="10"/>
          </p:nvPr>
        </p:nvSpPr>
        <p:spPr/>
        <p:txBody>
          <a:bodyPr/>
          <a:lstStyle/>
          <a:p>
            <a:fld id="{C16C8AD4-3595-9E44-90E2-4D3BBDF35ED4}" type="slidenum">
              <a:rPr kumimoji="1" lang="ja-JP" altLang="en-US" smtClean="0"/>
              <a:t>37</a:t>
            </a:fld>
            <a:endParaRPr kumimoji="1" lang="ja-JP" altLang="en-US"/>
          </a:p>
        </p:txBody>
      </p:sp>
    </p:spTree>
    <p:extLst>
      <p:ext uri="{BB962C8B-B14F-4D97-AF65-F5344CB8AC3E}">
        <p14:creationId xmlns:p14="http://schemas.microsoft.com/office/powerpoint/2010/main" val="36160831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7988" y="1233488"/>
            <a:ext cx="5919787" cy="3330575"/>
          </a:xfrm>
        </p:spPr>
      </p:sp>
      <p:sp>
        <p:nvSpPr>
          <p:cNvPr id="3" name="ノート プレースホルダー 2"/>
          <p:cNvSpPr>
            <a:spLocks noGrp="1"/>
          </p:cNvSpPr>
          <p:nvPr>
            <p:ph type="body" idx="1"/>
          </p:nvPr>
        </p:nvSpPr>
        <p:spPr/>
        <p:txBody>
          <a:bodyPr/>
          <a:lstStyle/>
          <a:p>
            <a:r>
              <a:rPr kumimoji="1" lang="ja-JP" altLang="en-US" dirty="0"/>
              <a:t>義務を負う</a:t>
            </a:r>
            <a:r>
              <a:rPr kumimoji="1" lang="en-US" altLang="ja-JP" dirty="0"/>
              <a:t>(assume a duty/assume</a:t>
            </a:r>
            <a:r>
              <a:rPr kumimoji="1" lang="en-US" altLang="ja-JP" baseline="0" dirty="0"/>
              <a:t> duties</a:t>
            </a:r>
            <a:r>
              <a:rPr kumimoji="1" lang="en-US" altLang="ja-JP" dirty="0"/>
              <a:t>)</a:t>
            </a:r>
            <a:r>
              <a:rPr kumimoji="1" lang="ja-JP" altLang="en-US" dirty="0"/>
              <a:t>の扱い</a:t>
            </a:r>
          </a:p>
        </p:txBody>
      </p:sp>
      <p:sp>
        <p:nvSpPr>
          <p:cNvPr id="4" name="スライド番号プレースホルダー 3"/>
          <p:cNvSpPr>
            <a:spLocks noGrp="1"/>
          </p:cNvSpPr>
          <p:nvPr>
            <p:ph type="sldNum" sz="quarter" idx="10"/>
          </p:nvPr>
        </p:nvSpPr>
        <p:spPr/>
        <p:txBody>
          <a:bodyPr/>
          <a:lstStyle/>
          <a:p>
            <a:fld id="{C16C8AD4-3595-9E44-90E2-4D3BBDF35ED4}" type="slidenum">
              <a:rPr kumimoji="1" lang="ja-JP" altLang="en-US" smtClean="0"/>
              <a:t>38</a:t>
            </a:fld>
            <a:endParaRPr kumimoji="1" lang="ja-JP" altLang="en-US"/>
          </a:p>
        </p:txBody>
      </p:sp>
    </p:spTree>
    <p:extLst>
      <p:ext uri="{BB962C8B-B14F-4D97-AF65-F5344CB8AC3E}">
        <p14:creationId xmlns:p14="http://schemas.microsoft.com/office/powerpoint/2010/main" val="14939467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7988" y="1233488"/>
            <a:ext cx="5919787" cy="3330575"/>
          </a:xfrm>
        </p:spPr>
      </p:sp>
      <p:sp>
        <p:nvSpPr>
          <p:cNvPr id="3" name="ノート プレースホルダー 2"/>
          <p:cNvSpPr>
            <a:spLocks noGrp="1"/>
          </p:cNvSpPr>
          <p:nvPr>
            <p:ph type="body" idx="1"/>
          </p:nvPr>
        </p:nvSpPr>
        <p:spPr/>
        <p:txBody>
          <a:bodyPr/>
          <a:lstStyle/>
          <a:p>
            <a:r>
              <a:rPr kumimoji="1" lang="en-US" altLang="ja-JP" dirty="0"/>
              <a:t>V</a:t>
            </a:r>
            <a:r>
              <a:rPr kumimoji="1" lang="ja-JP" altLang="en-US" dirty="0"/>
              <a:t>をする</a:t>
            </a:r>
            <a:r>
              <a:rPr kumimoji="1" lang="en-US" altLang="ja-JP" dirty="0"/>
              <a:t>/V</a:t>
            </a:r>
            <a:r>
              <a:rPr kumimoji="1" lang="ja-JP" altLang="en-US" dirty="0"/>
              <a:t>するの表現統一</a:t>
            </a:r>
          </a:p>
        </p:txBody>
      </p:sp>
      <p:sp>
        <p:nvSpPr>
          <p:cNvPr id="4" name="スライド番号プレースホルダー 3"/>
          <p:cNvSpPr>
            <a:spLocks noGrp="1"/>
          </p:cNvSpPr>
          <p:nvPr>
            <p:ph type="sldNum" sz="quarter" idx="10"/>
          </p:nvPr>
        </p:nvSpPr>
        <p:spPr/>
        <p:txBody>
          <a:bodyPr/>
          <a:lstStyle/>
          <a:p>
            <a:fld id="{C16C8AD4-3595-9E44-90E2-4D3BBDF35ED4}" type="slidenum">
              <a:rPr kumimoji="1" lang="ja-JP" altLang="en-US" smtClean="0"/>
              <a:t>39</a:t>
            </a:fld>
            <a:endParaRPr kumimoji="1" lang="ja-JP" altLang="en-US"/>
          </a:p>
        </p:txBody>
      </p:sp>
    </p:spTree>
    <p:extLst>
      <p:ext uri="{BB962C8B-B14F-4D97-AF65-F5344CB8AC3E}">
        <p14:creationId xmlns:p14="http://schemas.microsoft.com/office/powerpoint/2010/main" val="9996209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buFont typeface="Arial" pitchFamily="34" charset="0"/>
              <a:buChar char="•"/>
            </a:pPr>
            <a:r>
              <a:rPr kumimoji="1" lang="ja-JP" altLang="en-US" dirty="0"/>
              <a:t>予算規模に関して，文理融合型の研究を実現するため，４人の分野を代表する研究者を集結しており，基盤</a:t>
            </a:r>
            <a:r>
              <a:rPr kumimoji="1" lang="en-US" altLang="ja-JP" dirty="0"/>
              <a:t>A</a:t>
            </a:r>
            <a:r>
              <a:rPr kumimoji="1" lang="ja-JP" altLang="en-US" dirty="0"/>
              <a:t>の規模では難しいと考えています．</a:t>
            </a:r>
            <a:endParaRPr kumimoji="1" lang="en-US" altLang="ja-JP" dirty="0"/>
          </a:p>
          <a:p>
            <a:pPr>
              <a:buFont typeface="Arial" pitchFamily="34" charset="0"/>
              <a:buChar char="•"/>
            </a:pPr>
            <a:r>
              <a:rPr kumimoji="1" lang="ja-JP" altLang="en-US" dirty="0"/>
              <a:t>研究経費に関して，半分以上は，ポスドク雇用に伴う人件費です．</a:t>
            </a:r>
            <a:endParaRPr kumimoji="1" lang="en-US" altLang="ja-JP" dirty="0"/>
          </a:p>
          <a:p>
            <a:pPr>
              <a:buFont typeface="Arial" pitchFamily="34" charset="0"/>
              <a:buChar char="•"/>
            </a:pPr>
            <a:r>
              <a:rPr kumimoji="1" lang="ja-JP" altLang="en-US" dirty="0"/>
              <a:t>文理融合の研究分野であり，両分野のポスドクをバランスよく配置したいと思っています．また，理工系のポスドクを人社系の研究者に配置する，また，その逆を行う等を考えています．</a:t>
            </a:r>
            <a:endParaRPr kumimoji="1" lang="en-US" altLang="ja-JP" dirty="0"/>
          </a:p>
        </p:txBody>
      </p:sp>
      <p:sp>
        <p:nvSpPr>
          <p:cNvPr id="4" name="スライド番号プレースホルダ 3"/>
          <p:cNvSpPr>
            <a:spLocks noGrp="1"/>
          </p:cNvSpPr>
          <p:nvPr>
            <p:ph type="sldNum" sz="quarter" idx="10"/>
          </p:nvPr>
        </p:nvSpPr>
        <p:spPr/>
        <p:txBody>
          <a:bodyPr/>
          <a:lstStyle/>
          <a:p>
            <a:fld id="{1667A3A9-1A53-48AB-A335-C47EAEF196D0}" type="slidenum">
              <a:rPr lang="en-US" altLang="ja-JP" smtClean="0"/>
              <a:pPr/>
              <a:t>43</a:t>
            </a:fld>
            <a:endParaRPr lang="en-US" altLang="ja-JP"/>
          </a:p>
        </p:txBody>
      </p:sp>
    </p:spTree>
    <p:extLst>
      <p:ext uri="{BB962C8B-B14F-4D97-AF65-F5344CB8AC3E}">
        <p14:creationId xmlns:p14="http://schemas.microsoft.com/office/powerpoint/2010/main" val="16313102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FDD6DC0-BA76-4CA1-ABF5-D1188304A0F8}" type="datetimeFigureOut">
              <a:rPr kumimoji="1" lang="ja-JP" altLang="en-US" smtClean="0"/>
              <a:t>2017/9/11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Tree>
    <p:extLst>
      <p:ext uri="{BB962C8B-B14F-4D97-AF65-F5344CB8AC3E}">
        <p14:creationId xmlns:p14="http://schemas.microsoft.com/office/powerpoint/2010/main" val="1253938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FDD6DC0-BA76-4CA1-ABF5-D1188304A0F8}" type="datetimeFigureOut">
              <a:rPr kumimoji="1" lang="ja-JP" altLang="en-US" smtClean="0"/>
              <a:t>2017/9/11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Tree>
    <p:extLst>
      <p:ext uri="{BB962C8B-B14F-4D97-AF65-F5344CB8AC3E}">
        <p14:creationId xmlns:p14="http://schemas.microsoft.com/office/powerpoint/2010/main" val="3473124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7FDD6DC0-BA76-4CA1-ABF5-D1188304A0F8}" type="datetimeFigureOut">
              <a:rPr kumimoji="1" lang="ja-JP" altLang="en-US" smtClean="0"/>
              <a:t>2017/9/11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Tree>
    <p:extLst>
      <p:ext uri="{BB962C8B-B14F-4D97-AF65-F5344CB8AC3E}">
        <p14:creationId xmlns:p14="http://schemas.microsoft.com/office/powerpoint/2010/main" val="37857244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31813" y="-14288"/>
            <a:ext cx="11425767" cy="850901"/>
          </a:xfrm>
        </p:spPr>
        <p:txBody>
          <a:bodyPr/>
          <a:lstStyle/>
          <a:p>
            <a:r>
              <a:rPr lang="ja-JP" altLang="en-US"/>
              <a:t>マスタ タイトルの書式設定</a:t>
            </a:r>
          </a:p>
        </p:txBody>
      </p:sp>
      <p:sp>
        <p:nvSpPr>
          <p:cNvPr id="3" name="テキスト プレースホルダ 2"/>
          <p:cNvSpPr>
            <a:spLocks noGrp="1"/>
          </p:cNvSpPr>
          <p:nvPr>
            <p:ph type="body" sz="half" idx="1"/>
          </p:nvPr>
        </p:nvSpPr>
        <p:spPr>
          <a:xfrm>
            <a:off x="609600" y="1341446"/>
            <a:ext cx="5384800" cy="478472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6197600" y="1341446"/>
            <a:ext cx="5384800" cy="478472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p:cNvSpPr>
            <a:spLocks noGrp="1"/>
          </p:cNvSpPr>
          <p:nvPr>
            <p:ph type="dt" sz="half" idx="10"/>
          </p:nvPr>
        </p:nvSpPr>
        <p:spPr>
          <a:xfrm>
            <a:off x="334433" y="6545272"/>
            <a:ext cx="2844800" cy="268287"/>
          </a:xfrm>
        </p:spPr>
        <p:txBody>
          <a:bodyPr/>
          <a:lstStyle>
            <a:lvl1pPr>
              <a:defRPr>
                <a:latin typeface="Arial" charset="0"/>
                <a:ea typeface="ＭＳ Ｐゴシック" charset="-128"/>
              </a:defRPr>
            </a:lvl1pPr>
          </a:lstStyle>
          <a:p>
            <a:pPr>
              <a:defRPr/>
            </a:pPr>
            <a:endParaRPr lang="en-US" altLang="ja-JP"/>
          </a:p>
        </p:txBody>
      </p:sp>
      <p:sp>
        <p:nvSpPr>
          <p:cNvPr id="6" name="スライド番号プレースホルダ 5"/>
          <p:cNvSpPr>
            <a:spLocks noGrp="1"/>
          </p:cNvSpPr>
          <p:nvPr>
            <p:ph type="sldNum" sz="quarter" idx="11"/>
          </p:nvPr>
        </p:nvSpPr>
        <p:spPr>
          <a:xfrm>
            <a:off x="9012767" y="6545272"/>
            <a:ext cx="2844800" cy="268287"/>
          </a:xfrm>
        </p:spPr>
        <p:txBody>
          <a:bodyPr/>
          <a:lstStyle>
            <a:lvl1pPr>
              <a:defRPr>
                <a:latin typeface="Arial" charset="0"/>
                <a:ea typeface="ＭＳ Ｐゴシック" charset="-128"/>
              </a:defRPr>
            </a:lvl1pPr>
          </a:lstStyle>
          <a:p>
            <a:pPr>
              <a:defRPr/>
            </a:pPr>
            <a:fld id="{0FF77AD8-300F-4089-9825-E4EC2706B69C}" type="slidenum">
              <a:rPr lang="en-US" altLang="ja-JP"/>
              <a:pPr>
                <a:defRPr/>
              </a:pPr>
              <a:t>‹#›</a:t>
            </a:fld>
            <a:endParaRPr lang="en-US" altLang="ja-JP"/>
          </a:p>
        </p:txBody>
      </p:sp>
      <p:sp>
        <p:nvSpPr>
          <p:cNvPr id="7" name="フッター プレースホルダ 6"/>
          <p:cNvSpPr>
            <a:spLocks noGrp="1"/>
          </p:cNvSpPr>
          <p:nvPr>
            <p:ph type="ftr" sz="quarter" idx="12"/>
          </p:nvPr>
        </p:nvSpPr>
        <p:spPr>
          <a:xfrm>
            <a:off x="8413751" y="692150"/>
            <a:ext cx="3572933" cy="215900"/>
          </a:xfrm>
        </p:spPr>
        <p:txBody>
          <a:bodyPr/>
          <a:lstStyle>
            <a:lvl1pPr>
              <a:defRPr>
                <a:latin typeface="Arial" charset="0"/>
                <a:ea typeface="ＭＳ Ｐゴシック" charset="-128"/>
              </a:defRPr>
            </a:lvl1pPr>
          </a:lstStyle>
          <a:p>
            <a:pPr>
              <a:defRPr/>
            </a:pPr>
            <a:endParaRPr lang="en-US" altLang="ja-JP"/>
          </a:p>
        </p:txBody>
      </p:sp>
    </p:spTree>
    <p:extLst>
      <p:ext uri="{BB962C8B-B14F-4D97-AF65-F5344CB8AC3E}">
        <p14:creationId xmlns:p14="http://schemas.microsoft.com/office/powerpoint/2010/main" val="11823014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FDD6DC0-BA76-4CA1-ABF5-D1188304A0F8}" type="datetimeFigureOut">
              <a:rPr kumimoji="1" lang="ja-JP" altLang="en-US" smtClean="0"/>
              <a:t>2017/9/11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Tree>
    <p:extLst>
      <p:ext uri="{BB962C8B-B14F-4D97-AF65-F5344CB8AC3E}">
        <p14:creationId xmlns:p14="http://schemas.microsoft.com/office/powerpoint/2010/main" val="4772262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FDD6DC0-BA76-4CA1-ABF5-D1188304A0F8}" type="datetimeFigureOut">
              <a:rPr kumimoji="1" lang="ja-JP" altLang="en-US" smtClean="0"/>
              <a:t>2017/9/11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Tree>
    <p:extLst>
      <p:ext uri="{BB962C8B-B14F-4D97-AF65-F5344CB8AC3E}">
        <p14:creationId xmlns:p14="http://schemas.microsoft.com/office/powerpoint/2010/main" val="12470909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FDD6DC0-BA76-4CA1-ABF5-D1188304A0F8}" type="datetimeFigureOut">
              <a:rPr kumimoji="1" lang="ja-JP" altLang="en-US" smtClean="0"/>
              <a:t>2017/9/11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Tree>
    <p:extLst>
      <p:ext uri="{BB962C8B-B14F-4D97-AF65-F5344CB8AC3E}">
        <p14:creationId xmlns:p14="http://schemas.microsoft.com/office/powerpoint/2010/main" val="10748504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FDD6DC0-BA76-4CA1-ABF5-D1188304A0F8}" type="datetimeFigureOut">
              <a:rPr kumimoji="1" lang="ja-JP" altLang="en-US" smtClean="0"/>
              <a:t>2017/9/11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Tree>
    <p:extLst>
      <p:ext uri="{BB962C8B-B14F-4D97-AF65-F5344CB8AC3E}">
        <p14:creationId xmlns:p14="http://schemas.microsoft.com/office/powerpoint/2010/main" val="4925437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FDD6DC0-BA76-4CA1-ABF5-D1188304A0F8}" type="datetimeFigureOut">
              <a:rPr kumimoji="1" lang="ja-JP" altLang="en-US" smtClean="0"/>
              <a:t>2017/9/11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Tree>
    <p:extLst>
      <p:ext uri="{BB962C8B-B14F-4D97-AF65-F5344CB8AC3E}">
        <p14:creationId xmlns:p14="http://schemas.microsoft.com/office/powerpoint/2010/main" val="30823598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FDD6DC0-BA76-4CA1-ABF5-D1188304A0F8}" type="datetimeFigureOut">
              <a:rPr kumimoji="1" lang="ja-JP" altLang="en-US" smtClean="0"/>
              <a:t>2017/9/11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Tree>
    <p:extLst>
      <p:ext uri="{BB962C8B-B14F-4D97-AF65-F5344CB8AC3E}">
        <p14:creationId xmlns:p14="http://schemas.microsoft.com/office/powerpoint/2010/main" val="13328585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DD6DC0-BA76-4CA1-ABF5-D1188304A0F8}" type="datetimeFigureOut">
              <a:rPr kumimoji="1" lang="ja-JP" altLang="en-US" smtClean="0"/>
              <a:t>2017/9/11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Tree>
    <p:extLst>
      <p:ext uri="{BB962C8B-B14F-4D97-AF65-F5344CB8AC3E}">
        <p14:creationId xmlns:p14="http://schemas.microsoft.com/office/powerpoint/2010/main" val="2798189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FDD6DC0-BA76-4CA1-ABF5-D1188304A0F8}" type="datetimeFigureOut">
              <a:rPr kumimoji="1" lang="ja-JP" altLang="en-US" smtClean="0"/>
              <a:t>2017/9/11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Tree>
    <p:extLst>
      <p:ext uri="{BB962C8B-B14F-4D97-AF65-F5344CB8AC3E}">
        <p14:creationId xmlns:p14="http://schemas.microsoft.com/office/powerpoint/2010/main" val="210315658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ja-JP" altLang="en-US"/>
              <a:t>マスター タイトルの書式設定</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FDD6DC0-BA76-4CA1-ABF5-D1188304A0F8}" type="datetimeFigureOut">
              <a:rPr kumimoji="1" lang="ja-JP" altLang="en-US" smtClean="0"/>
              <a:t>2017/9/11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Tree>
    <p:extLst>
      <p:ext uri="{BB962C8B-B14F-4D97-AF65-F5344CB8AC3E}">
        <p14:creationId xmlns:p14="http://schemas.microsoft.com/office/powerpoint/2010/main" val="27857612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FDD6DC0-BA76-4CA1-ABF5-D1188304A0F8}" type="datetimeFigureOut">
              <a:rPr kumimoji="1" lang="ja-JP" altLang="en-US" smtClean="0"/>
              <a:t>2017/9/11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Tree>
    <p:extLst>
      <p:ext uri="{BB962C8B-B14F-4D97-AF65-F5344CB8AC3E}">
        <p14:creationId xmlns:p14="http://schemas.microsoft.com/office/powerpoint/2010/main" val="24247468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FDD6DC0-BA76-4CA1-ABF5-D1188304A0F8}" type="datetimeFigureOut">
              <a:rPr kumimoji="1" lang="ja-JP" altLang="en-US" smtClean="0"/>
              <a:t>2017/9/11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Tree>
    <p:extLst>
      <p:ext uri="{BB962C8B-B14F-4D97-AF65-F5344CB8AC3E}">
        <p14:creationId xmlns:p14="http://schemas.microsoft.com/office/powerpoint/2010/main" val="203147135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FDD6DC0-BA76-4CA1-ABF5-D1188304A0F8}" type="datetimeFigureOut">
              <a:rPr kumimoji="1" lang="ja-JP" altLang="en-US" smtClean="0"/>
              <a:t>2017/9/11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96374627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FDD6DC0-BA76-4CA1-ABF5-D1188304A0F8}" type="datetimeFigureOut">
              <a:rPr kumimoji="1" lang="ja-JP" altLang="en-US" smtClean="0"/>
              <a:t>2017/9/11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Tree>
    <p:extLst>
      <p:ext uri="{BB962C8B-B14F-4D97-AF65-F5344CB8AC3E}">
        <p14:creationId xmlns:p14="http://schemas.microsoft.com/office/powerpoint/2010/main" val="200699654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FDD6DC0-BA76-4CA1-ABF5-D1188304A0F8}" type="datetimeFigureOut">
              <a:rPr kumimoji="1" lang="ja-JP" altLang="en-US" smtClean="0"/>
              <a:t>2017/9/11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483775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FDD6DC0-BA76-4CA1-ABF5-D1188304A0F8}" type="datetimeFigureOut">
              <a:rPr kumimoji="1" lang="ja-JP" altLang="en-US" smtClean="0"/>
              <a:t>2017/9/11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Tree>
    <p:extLst>
      <p:ext uri="{BB962C8B-B14F-4D97-AF65-F5344CB8AC3E}">
        <p14:creationId xmlns:p14="http://schemas.microsoft.com/office/powerpoint/2010/main" val="339644456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FDD6DC0-BA76-4CA1-ABF5-D1188304A0F8}" type="datetimeFigureOut">
              <a:rPr kumimoji="1" lang="ja-JP" altLang="en-US" smtClean="0"/>
              <a:t>2017/9/11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Tree>
    <p:extLst>
      <p:ext uri="{BB962C8B-B14F-4D97-AF65-F5344CB8AC3E}">
        <p14:creationId xmlns:p14="http://schemas.microsoft.com/office/powerpoint/2010/main" val="47294654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FDD6DC0-BA76-4CA1-ABF5-D1188304A0F8}" type="datetimeFigureOut">
              <a:rPr kumimoji="1" lang="ja-JP" altLang="en-US" smtClean="0"/>
              <a:t>2017/9/11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Tree>
    <p:extLst>
      <p:ext uri="{BB962C8B-B14F-4D97-AF65-F5344CB8AC3E}">
        <p14:creationId xmlns:p14="http://schemas.microsoft.com/office/powerpoint/2010/main" val="246942601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xAndObj">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31813" y="-14288"/>
            <a:ext cx="11425767" cy="850901"/>
          </a:xfrm>
        </p:spPr>
        <p:txBody>
          <a:bodyPr/>
          <a:lstStyle/>
          <a:p>
            <a:r>
              <a:rPr lang="ja-JP" altLang="en-US"/>
              <a:t>マスタ タイトルの書式設定</a:t>
            </a:r>
          </a:p>
        </p:txBody>
      </p:sp>
      <p:sp>
        <p:nvSpPr>
          <p:cNvPr id="3" name="テキスト プレースホルダ 2"/>
          <p:cNvSpPr>
            <a:spLocks noGrp="1"/>
          </p:cNvSpPr>
          <p:nvPr>
            <p:ph type="body" sz="half" idx="1"/>
          </p:nvPr>
        </p:nvSpPr>
        <p:spPr>
          <a:xfrm>
            <a:off x="609600" y="1341446"/>
            <a:ext cx="5384800" cy="478472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6197600" y="1341446"/>
            <a:ext cx="5384800" cy="478472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p:cNvSpPr>
            <a:spLocks noGrp="1"/>
          </p:cNvSpPr>
          <p:nvPr>
            <p:ph type="dt" sz="half" idx="10"/>
          </p:nvPr>
        </p:nvSpPr>
        <p:spPr>
          <a:xfrm>
            <a:off x="334433" y="6545272"/>
            <a:ext cx="2844800" cy="268287"/>
          </a:xfrm>
        </p:spPr>
        <p:txBody>
          <a:bodyPr/>
          <a:lstStyle>
            <a:lvl1pPr>
              <a:defRPr>
                <a:latin typeface="Arial" charset="0"/>
                <a:ea typeface="ＭＳ Ｐゴシック" charset="-128"/>
              </a:defRPr>
            </a:lvl1pPr>
          </a:lstStyle>
          <a:p>
            <a:pPr>
              <a:defRPr/>
            </a:pPr>
            <a:endParaRPr lang="en-US" altLang="ja-JP"/>
          </a:p>
        </p:txBody>
      </p:sp>
      <p:sp>
        <p:nvSpPr>
          <p:cNvPr id="6" name="スライド番号プレースホルダ 5"/>
          <p:cNvSpPr>
            <a:spLocks noGrp="1"/>
          </p:cNvSpPr>
          <p:nvPr>
            <p:ph type="sldNum" sz="quarter" idx="11"/>
          </p:nvPr>
        </p:nvSpPr>
        <p:spPr>
          <a:xfrm>
            <a:off x="9012767" y="6545272"/>
            <a:ext cx="2844800" cy="268287"/>
          </a:xfrm>
        </p:spPr>
        <p:txBody>
          <a:bodyPr/>
          <a:lstStyle>
            <a:lvl1pPr>
              <a:defRPr>
                <a:latin typeface="Arial" charset="0"/>
                <a:ea typeface="ＭＳ Ｐゴシック" charset="-128"/>
              </a:defRPr>
            </a:lvl1pPr>
          </a:lstStyle>
          <a:p>
            <a:pPr>
              <a:defRPr/>
            </a:pPr>
            <a:fld id="{0FF77AD8-300F-4089-9825-E4EC2706B69C}" type="slidenum">
              <a:rPr lang="en-US" altLang="ja-JP"/>
              <a:pPr>
                <a:defRPr/>
              </a:pPr>
              <a:t>‹#›</a:t>
            </a:fld>
            <a:endParaRPr lang="en-US" altLang="ja-JP"/>
          </a:p>
        </p:txBody>
      </p:sp>
      <p:sp>
        <p:nvSpPr>
          <p:cNvPr id="7" name="フッター プレースホルダ 6"/>
          <p:cNvSpPr>
            <a:spLocks noGrp="1"/>
          </p:cNvSpPr>
          <p:nvPr>
            <p:ph type="ftr" sz="quarter" idx="12"/>
          </p:nvPr>
        </p:nvSpPr>
        <p:spPr>
          <a:xfrm>
            <a:off x="8413751" y="692150"/>
            <a:ext cx="3572933" cy="215900"/>
          </a:xfrm>
        </p:spPr>
        <p:txBody>
          <a:bodyPr/>
          <a:lstStyle>
            <a:lvl1pPr>
              <a:defRPr>
                <a:latin typeface="Arial" charset="0"/>
                <a:ea typeface="ＭＳ Ｐゴシック" charset="-128"/>
              </a:defRPr>
            </a:lvl1pPr>
          </a:lstStyle>
          <a:p>
            <a:pPr>
              <a:defRPr/>
            </a:pPr>
            <a:endParaRPr lang="en-US" altLang="ja-JP"/>
          </a:p>
        </p:txBody>
      </p:sp>
    </p:spTree>
    <p:extLst>
      <p:ext uri="{BB962C8B-B14F-4D97-AF65-F5344CB8AC3E}">
        <p14:creationId xmlns:p14="http://schemas.microsoft.com/office/powerpoint/2010/main" val="871822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FDD6DC0-BA76-4CA1-ABF5-D1188304A0F8}" type="datetimeFigureOut">
              <a:rPr kumimoji="1" lang="ja-JP" altLang="en-US" smtClean="0"/>
              <a:t>2017/9/11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Tree>
    <p:extLst>
      <p:ext uri="{BB962C8B-B14F-4D97-AF65-F5344CB8AC3E}">
        <p14:creationId xmlns:p14="http://schemas.microsoft.com/office/powerpoint/2010/main" val="2597867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FDD6DC0-BA76-4CA1-ABF5-D1188304A0F8}" type="datetimeFigureOut">
              <a:rPr kumimoji="1" lang="ja-JP" altLang="en-US" smtClean="0"/>
              <a:t>2017/9/11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Tree>
    <p:extLst>
      <p:ext uri="{BB962C8B-B14F-4D97-AF65-F5344CB8AC3E}">
        <p14:creationId xmlns:p14="http://schemas.microsoft.com/office/powerpoint/2010/main" val="1688895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45127" y="2507550"/>
            <a:ext cx="5156200"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7550"/>
            <a:ext cx="5181601"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7FDD6DC0-BA76-4CA1-ABF5-D1188304A0F8}" type="datetimeFigureOut">
              <a:rPr kumimoji="1" lang="ja-JP" altLang="en-US" smtClean="0"/>
              <a:t>2017/9/11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extLst>
      <p:ext uri="{BB962C8B-B14F-4D97-AF65-F5344CB8AC3E}">
        <p14:creationId xmlns:p14="http://schemas.microsoft.com/office/powerpoint/2010/main" val="1455757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FDD6DC0-BA76-4CA1-ABF5-D1188304A0F8}" type="datetimeFigureOut">
              <a:rPr kumimoji="1" lang="ja-JP" altLang="en-US" smtClean="0"/>
              <a:t>2017/9/11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
        <p:nvSpPr>
          <p:cNvPr id="6" name="Title 5"/>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4002561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DD6DC0-BA76-4CA1-ABF5-D1188304A0F8}" type="datetimeFigureOut">
              <a:rPr kumimoji="1" lang="ja-JP" altLang="en-US" smtClean="0"/>
              <a:t>2017/9/11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Tree>
    <p:extLst>
      <p:ext uri="{BB962C8B-B14F-4D97-AF65-F5344CB8AC3E}">
        <p14:creationId xmlns:p14="http://schemas.microsoft.com/office/powerpoint/2010/main" val="1424321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ja-JP" altLang="en-US"/>
              <a:t>マスター タイトルの書式設定</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FDD6DC0-BA76-4CA1-ABF5-D1188304A0F8}" type="datetimeFigureOut">
              <a:rPr kumimoji="1" lang="ja-JP" altLang="en-US" smtClean="0"/>
              <a:t>2017/9/11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Tree>
    <p:extLst>
      <p:ext uri="{BB962C8B-B14F-4D97-AF65-F5344CB8AC3E}">
        <p14:creationId xmlns:p14="http://schemas.microsoft.com/office/powerpoint/2010/main" val="7531346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FDD6DC0-BA76-4CA1-ABF5-D1188304A0F8}" type="datetimeFigureOut">
              <a:rPr kumimoji="1" lang="ja-JP" altLang="en-US" smtClean="0"/>
              <a:t>2017/9/11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Tree>
    <p:extLst>
      <p:ext uri="{BB962C8B-B14F-4D97-AF65-F5344CB8AC3E}">
        <p14:creationId xmlns:p14="http://schemas.microsoft.com/office/powerpoint/2010/main" val="3701063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18"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slideLayout" Target="../slideLayouts/slideLayout29.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7FDD6DC0-BA76-4CA1-ABF5-D1188304A0F8}" type="datetimeFigureOut">
              <a:rPr kumimoji="1" lang="ja-JP" altLang="en-US" smtClean="0"/>
              <a:t>2017/9/11</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kumimoji="1" lang="ja-JP" altLang="en-US"/>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184A7DAB-160F-4DBA-8E71-1EC5E3B20849}" type="slidenum">
              <a:rPr kumimoji="1" lang="ja-JP" altLang="en-US" smtClean="0"/>
              <a:t>‹#›</a:t>
            </a:fld>
            <a:endParaRPr kumimoji="1" lang="ja-JP" altLang="en-US"/>
          </a:p>
        </p:txBody>
      </p:sp>
    </p:spTree>
    <p:extLst>
      <p:ext uri="{BB962C8B-B14F-4D97-AF65-F5344CB8AC3E}">
        <p14:creationId xmlns:p14="http://schemas.microsoft.com/office/powerpoint/2010/main" val="3179235788"/>
      </p:ext>
    </p:extLst>
  </p:cSld>
  <p:clrMap bg1="lt1" tx1="dk1" bg2="lt2" tx2="dk2" accent1="accent1" accent2="accent2" accent3="accent3" accent4="accent4" accent5="accent5" accent6="accent6" hlink="hlink" folHlink="folHlink"/>
  <p:sldLayoutIdLst>
    <p:sldLayoutId id="2147483987" r:id="rId1"/>
    <p:sldLayoutId id="2147483988" r:id="rId2"/>
    <p:sldLayoutId id="2147483989" r:id="rId3"/>
    <p:sldLayoutId id="2147483990" r:id="rId4"/>
    <p:sldLayoutId id="2147483991" r:id="rId5"/>
    <p:sldLayoutId id="2147483992" r:id="rId6"/>
    <p:sldLayoutId id="2147483993" r:id="rId7"/>
    <p:sldLayoutId id="2147483994" r:id="rId8"/>
    <p:sldLayoutId id="2147483995" r:id="rId9"/>
    <p:sldLayoutId id="2147483996" r:id="rId10"/>
    <p:sldLayoutId id="2147483997" r:id="rId11"/>
    <p:sldLayoutId id="2147484152" r:id="rId12"/>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FDD6DC0-BA76-4CA1-ABF5-D1188304A0F8}" type="datetimeFigureOut">
              <a:rPr kumimoji="1" lang="ja-JP" altLang="en-US" smtClean="0"/>
              <a:t>2017/9/11</a:t>
            </a:fld>
            <a:endParaRPr kumimoji="1" lang="ja-JP" alt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84A7DAB-160F-4DBA-8E71-1EC5E3B20849}" type="slidenum">
              <a:rPr kumimoji="1" lang="ja-JP" altLang="en-US" smtClean="0"/>
              <a:t>‹#›</a:t>
            </a:fld>
            <a:endParaRPr kumimoji="1" lang="ja-JP" altLang="en-US"/>
          </a:p>
        </p:txBody>
      </p:sp>
    </p:spTree>
    <p:extLst>
      <p:ext uri="{BB962C8B-B14F-4D97-AF65-F5344CB8AC3E}">
        <p14:creationId xmlns:p14="http://schemas.microsoft.com/office/powerpoint/2010/main" val="4075434449"/>
      </p:ext>
    </p:extLst>
  </p:cSld>
  <p:clrMap bg1="lt1" tx1="dk1" bg2="lt2" tx2="dk2" accent1="accent1" accent2="accent2" accent3="accent3" accent4="accent4" accent5="accent5" accent6="accent6" hlink="hlink" folHlink="folHlink"/>
  <p:sldLayoutIdLst>
    <p:sldLayoutId id="2147484136" r:id="rId1"/>
    <p:sldLayoutId id="2147484137" r:id="rId2"/>
    <p:sldLayoutId id="2147484138" r:id="rId3"/>
    <p:sldLayoutId id="2147484139" r:id="rId4"/>
    <p:sldLayoutId id="2147484140" r:id="rId5"/>
    <p:sldLayoutId id="2147484141" r:id="rId6"/>
    <p:sldLayoutId id="2147484142" r:id="rId7"/>
    <p:sldLayoutId id="2147484143" r:id="rId8"/>
    <p:sldLayoutId id="2147484144" r:id="rId9"/>
    <p:sldLayoutId id="2147484145" r:id="rId10"/>
    <p:sldLayoutId id="2147484146" r:id="rId11"/>
    <p:sldLayoutId id="2147484147" r:id="rId12"/>
    <p:sldLayoutId id="2147484148" r:id="rId13"/>
    <p:sldLayoutId id="2147484149" r:id="rId14"/>
    <p:sldLayoutId id="2147484150" r:id="rId15"/>
    <p:sldLayoutId id="2147484151" r:id="rId16"/>
    <p:sldLayoutId id="2147484153" r:id="rId17"/>
  </p:sldLayoutIdLst>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9.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9.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3.bmp"/><Relationship Id="rId2" Type="http://schemas.openxmlformats.org/officeDocument/2006/relationships/diagramData" Target="../diagrams/data5.xml"/><Relationship Id="rId1" Type="http://schemas.openxmlformats.org/officeDocument/2006/relationships/slideLayout" Target="../slideLayouts/slideLayout14.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4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41497" y="585123"/>
            <a:ext cx="11068492" cy="1325563"/>
          </a:xfrm>
        </p:spPr>
        <p:txBody>
          <a:bodyPr>
            <a:normAutofit/>
          </a:bodyPr>
          <a:lstStyle/>
          <a:p>
            <a:r>
              <a:rPr lang="ja-JP" altLang="en-US" sz="4000" dirty="0">
                <a:latin typeface="ＭＳ ゴシック" panose="020B0609070205080204" pitchFamily="49" charset="-128"/>
                <a:ea typeface="ＭＳ ゴシック" panose="020B0609070205080204" pitchFamily="49" charset="-128"/>
              </a:rPr>
              <a:t>裁判過程における</a:t>
            </a:r>
            <a:br>
              <a:rPr lang="en-US" altLang="ja-JP" sz="4000" dirty="0">
                <a:latin typeface="ＭＳ ゴシック" panose="020B0609070205080204" pitchFamily="49" charset="-128"/>
                <a:ea typeface="ＭＳ ゴシック" panose="020B0609070205080204" pitchFamily="49" charset="-128"/>
              </a:rPr>
            </a:br>
            <a:r>
              <a:rPr lang="ja-JP" altLang="en-US" sz="4000" dirty="0">
                <a:latin typeface="ＭＳ ゴシック" panose="020B0609070205080204" pitchFamily="49" charset="-128"/>
                <a:ea typeface="ＭＳ ゴシック" panose="020B0609070205080204" pitchFamily="49" charset="-128"/>
              </a:rPr>
              <a:t>人工知能による高次推論支援</a:t>
            </a:r>
            <a:endParaRPr kumimoji="1" lang="ja-JP" altLang="en-US" sz="4000" dirty="0"/>
          </a:p>
        </p:txBody>
      </p:sp>
      <p:sp>
        <p:nvSpPr>
          <p:cNvPr id="3" name="コンテンツ プレースホルダー 2"/>
          <p:cNvSpPr>
            <a:spLocks noGrp="1"/>
          </p:cNvSpPr>
          <p:nvPr>
            <p:ph idx="1"/>
          </p:nvPr>
        </p:nvSpPr>
        <p:spPr>
          <a:xfrm>
            <a:off x="1370713" y="3665059"/>
            <a:ext cx="9610061" cy="4351338"/>
          </a:xfrm>
        </p:spPr>
        <p:txBody>
          <a:bodyPr>
            <a:normAutofit/>
          </a:bodyPr>
          <a:lstStyle/>
          <a:p>
            <a:pPr marL="742950" indent="-742950" algn="just">
              <a:buClrTx/>
              <a:buAutoNum type="arabicPeriod"/>
            </a:pPr>
            <a:r>
              <a:rPr lang="ja-JP" altLang="en-US" sz="3600" dirty="0">
                <a:solidFill>
                  <a:schemeClr val="tx1"/>
                </a:solidFill>
                <a:latin typeface="ＭＳ ゴシック" panose="020B0609070205080204" pitchFamily="49" charset="-128"/>
                <a:ea typeface="ＭＳ ゴシック" panose="020B0609070205080204" pitchFamily="49" charset="-128"/>
              </a:rPr>
              <a:t>本研究の背景、目的、予想される成果</a:t>
            </a:r>
            <a:endParaRPr lang="en-US" altLang="ja-JP" sz="3600" dirty="0">
              <a:solidFill>
                <a:schemeClr val="tx1"/>
              </a:solidFill>
              <a:latin typeface="ＭＳ ゴシック" panose="020B0609070205080204" pitchFamily="49" charset="-128"/>
              <a:ea typeface="ＭＳ ゴシック" panose="020B0609070205080204" pitchFamily="49" charset="-128"/>
            </a:endParaRPr>
          </a:p>
          <a:p>
            <a:pPr marL="742950" indent="-742950" algn="just">
              <a:buClrTx/>
              <a:buAutoNum type="arabicPeriod"/>
            </a:pPr>
            <a:r>
              <a:rPr lang="ja-JP" altLang="en-US" sz="3600" dirty="0">
                <a:solidFill>
                  <a:schemeClr val="tx1"/>
                </a:solidFill>
                <a:latin typeface="ＭＳ ゴシック" panose="020B0609070205080204" pitchFamily="49" charset="-128"/>
                <a:ea typeface="ＭＳ ゴシック" panose="020B0609070205080204" pitchFamily="49" charset="-128"/>
              </a:rPr>
              <a:t>研究計画</a:t>
            </a:r>
            <a:endParaRPr lang="en-US" altLang="ja-JP" sz="3600" dirty="0">
              <a:solidFill>
                <a:schemeClr val="tx1"/>
              </a:solidFill>
              <a:latin typeface="ＭＳ ゴシック" panose="020B0609070205080204" pitchFamily="49" charset="-128"/>
              <a:ea typeface="ＭＳ ゴシック" panose="020B0609070205080204" pitchFamily="49" charset="-128"/>
            </a:endParaRPr>
          </a:p>
          <a:p>
            <a:pPr marL="742950" indent="-742950" algn="just">
              <a:buClrTx/>
              <a:buAutoNum type="arabicPeriod"/>
            </a:pPr>
            <a:r>
              <a:rPr lang="ja-JP" altLang="en-US" sz="3600" dirty="0">
                <a:solidFill>
                  <a:schemeClr val="tx1"/>
                </a:solidFill>
                <a:latin typeface="ＭＳ ゴシック" panose="020B0609070205080204" pitchFamily="49" charset="-128"/>
                <a:ea typeface="ＭＳ ゴシック" panose="020B0609070205080204" pitchFamily="49" charset="-128"/>
              </a:rPr>
              <a:t>まとめ</a:t>
            </a:r>
            <a:endParaRPr lang="en-US" altLang="ja-JP" sz="3600" dirty="0">
              <a:solidFill>
                <a:schemeClr val="tx1"/>
              </a:solidFill>
              <a:latin typeface="ＭＳ ゴシック" panose="020B0609070205080204" pitchFamily="49" charset="-128"/>
              <a:ea typeface="ＭＳ ゴシック" panose="020B0609070205080204" pitchFamily="49" charset="-128"/>
            </a:endParaRPr>
          </a:p>
          <a:p>
            <a:pPr marL="0" indent="0">
              <a:buClrTx/>
              <a:buNone/>
            </a:pPr>
            <a:endParaRPr kumimoji="1" lang="ja-JP" altLang="en-US" sz="3600" dirty="0"/>
          </a:p>
        </p:txBody>
      </p:sp>
      <p:sp>
        <p:nvSpPr>
          <p:cNvPr id="4" name="タイトル 1"/>
          <p:cNvSpPr txBox="1">
            <a:spLocks/>
          </p:cNvSpPr>
          <p:nvPr/>
        </p:nvSpPr>
        <p:spPr>
          <a:xfrm>
            <a:off x="773519" y="2002796"/>
            <a:ext cx="10207255"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3600" dirty="0">
                <a:latin typeface="ＭＳ ゴシック" panose="020B0609070205080204" pitchFamily="49" charset="-128"/>
                <a:ea typeface="ＭＳ ゴシック" panose="020B0609070205080204" pitchFamily="49" charset="-128"/>
              </a:rPr>
              <a:t>佐藤　健</a:t>
            </a:r>
          </a:p>
          <a:p>
            <a:pPr algn="ctr"/>
            <a:r>
              <a:rPr lang="zh-CN" altLang="en-US" sz="3600" dirty="0">
                <a:latin typeface="ＭＳ ゴシック" panose="020B0609070205080204" pitchFamily="49" charset="-128"/>
                <a:ea typeface="ＭＳ ゴシック" panose="020B0609070205080204" pitchFamily="49" charset="-128"/>
              </a:rPr>
              <a:t>国立情報学研究所／総研大</a:t>
            </a:r>
            <a:endParaRPr lang="en-US" altLang="zh-CN" sz="36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3026536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676940"/>
          </a:xfrm>
        </p:spPr>
        <p:txBody>
          <a:bodyPr>
            <a:noAutofit/>
          </a:bodyPr>
          <a:lstStyle/>
          <a:p>
            <a:r>
              <a:rPr kumimoji="1" lang="en-US" altLang="ja-JP" sz="4000" dirty="0"/>
              <a:t>3</a:t>
            </a:r>
            <a:r>
              <a:rPr kumimoji="1" lang="ja-JP" altLang="en-US" sz="4000" dirty="0" err="1"/>
              <a:t>つの</a:t>
            </a:r>
            <a:r>
              <a:rPr kumimoji="1" lang="ja-JP" altLang="en-US" sz="4000" dirty="0"/>
              <a:t>裁判過程：あてはめフェーズ</a:t>
            </a:r>
          </a:p>
        </p:txBody>
      </p:sp>
      <p:sp>
        <p:nvSpPr>
          <p:cNvPr id="3" name="コンテンツ プレースホルダー 2"/>
          <p:cNvSpPr>
            <a:spLocks noGrp="1"/>
          </p:cNvSpPr>
          <p:nvPr>
            <p:ph idx="1"/>
          </p:nvPr>
        </p:nvSpPr>
        <p:spPr>
          <a:xfrm>
            <a:off x="677334" y="1403499"/>
            <a:ext cx="8596668" cy="5252482"/>
          </a:xfrm>
        </p:spPr>
        <p:txBody>
          <a:bodyPr>
            <a:normAutofit/>
          </a:bodyPr>
          <a:lstStyle/>
          <a:p>
            <a:r>
              <a:rPr lang="ja-JP" altLang="en-US" sz="3200" dirty="0">
                <a:latin typeface="ＭＳ ゴシック" panose="020B0609070205080204" pitchFamily="49" charset="-128"/>
                <a:ea typeface="ＭＳ ゴシック" panose="020B0609070205080204" pitchFamily="49" charset="-128"/>
              </a:rPr>
              <a:t>裁判官が上記具体的事実とそれに対応する法的概念がなんであるかを決める。</a:t>
            </a:r>
            <a:endParaRPr lang="en-US" altLang="ja-JP" sz="3200" dirty="0">
              <a:latin typeface="ＭＳ ゴシック" panose="020B0609070205080204" pitchFamily="49" charset="-128"/>
              <a:ea typeface="ＭＳ ゴシック" panose="020B0609070205080204" pitchFamily="49" charset="-128"/>
            </a:endParaRPr>
          </a:p>
          <a:p>
            <a:r>
              <a:rPr lang="ja-JP" altLang="en-US" sz="3200" dirty="0">
                <a:latin typeface="ＭＳ ゴシック" panose="020B0609070205080204" pitchFamily="49" charset="-128"/>
                <a:ea typeface="ＭＳ ゴシック" panose="020B0609070205080204" pitchFamily="49" charset="-128"/>
              </a:rPr>
              <a:t>具体的事実の真偽値により、それに対応する法的概念の真偽値が決定される。</a:t>
            </a:r>
            <a:endParaRPr lang="en-US" altLang="ja-JP" sz="3200" dirty="0">
              <a:latin typeface="ＭＳ ゴシック" panose="020B0609070205080204" pitchFamily="49" charset="-128"/>
              <a:ea typeface="ＭＳ ゴシック" panose="020B0609070205080204" pitchFamily="49" charset="-128"/>
            </a:endParaRPr>
          </a:p>
          <a:p>
            <a:pPr marL="0" indent="0">
              <a:buNone/>
            </a:pPr>
            <a:r>
              <a:rPr lang="ja-JP" altLang="en-US" sz="3200" dirty="0">
                <a:latin typeface="ＭＳ ゴシック" panose="020B0609070205080204" pitchFamily="49" charset="-128"/>
                <a:ea typeface="ＭＳ ゴシック" panose="020B0609070205080204" pitchFamily="49" charset="-128"/>
              </a:rPr>
              <a:t>例：裁判官が具体的合意がなされたとしたときには、法的概念である「契約の成立」が成り立つことになる。</a:t>
            </a:r>
            <a:endParaRPr lang="en-US" altLang="ja-JP" sz="3200" dirty="0">
              <a:latin typeface="ＭＳ ゴシック" panose="020B0609070205080204" pitchFamily="49" charset="-128"/>
              <a:ea typeface="ＭＳ ゴシック" panose="020B0609070205080204" pitchFamily="49" charset="-128"/>
            </a:endParaRPr>
          </a:p>
          <a:p>
            <a:pPr marL="0" indent="0">
              <a:buNone/>
            </a:pPr>
            <a:r>
              <a:rPr lang="ja-JP" altLang="en-US" sz="3200" dirty="0">
                <a:latin typeface="ＭＳ ゴシック" panose="020B0609070205080204" pitchFamily="49" charset="-128"/>
                <a:ea typeface="ＭＳ ゴシック" panose="020B0609070205080204" pitchFamily="49" charset="-128"/>
              </a:rPr>
              <a:t>→事実の法的評価を行い、対応を決める。</a:t>
            </a:r>
          </a:p>
        </p:txBody>
      </p:sp>
    </p:spTree>
    <p:extLst>
      <p:ext uri="{BB962C8B-B14F-4D97-AF65-F5344CB8AC3E}">
        <p14:creationId xmlns:p14="http://schemas.microsoft.com/office/powerpoint/2010/main" val="13411170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676940"/>
          </a:xfrm>
        </p:spPr>
        <p:txBody>
          <a:bodyPr>
            <a:noAutofit/>
          </a:bodyPr>
          <a:lstStyle/>
          <a:p>
            <a:r>
              <a:rPr kumimoji="1" lang="en-US" altLang="ja-JP" sz="4000" dirty="0"/>
              <a:t>3</a:t>
            </a:r>
            <a:r>
              <a:rPr kumimoji="1" lang="ja-JP" altLang="en-US" sz="4000" dirty="0" err="1"/>
              <a:t>つの</a:t>
            </a:r>
            <a:r>
              <a:rPr kumimoji="1" lang="ja-JP" altLang="en-US" sz="4000" dirty="0"/>
              <a:t>裁判過程：判決推論フェーズ</a:t>
            </a:r>
          </a:p>
        </p:txBody>
      </p:sp>
      <p:sp>
        <p:nvSpPr>
          <p:cNvPr id="3" name="コンテンツ プレースホルダー 2"/>
          <p:cNvSpPr>
            <a:spLocks noGrp="1"/>
          </p:cNvSpPr>
          <p:nvPr>
            <p:ph idx="1"/>
          </p:nvPr>
        </p:nvSpPr>
        <p:spPr>
          <a:xfrm>
            <a:off x="677334" y="1403499"/>
            <a:ext cx="8596668" cy="5252482"/>
          </a:xfrm>
        </p:spPr>
        <p:txBody>
          <a:bodyPr>
            <a:normAutofit/>
          </a:bodyPr>
          <a:lstStyle/>
          <a:p>
            <a:r>
              <a:rPr lang="ja-JP" altLang="en-US" sz="3200" dirty="0">
                <a:latin typeface="ＭＳ ゴシック" panose="020B0609070205080204" pitchFamily="49" charset="-128"/>
                <a:ea typeface="ＭＳ ゴシック" panose="020B0609070205080204" pitchFamily="49" charset="-128"/>
              </a:rPr>
              <a:t>法的概念の事実レベルに対応する真偽値が決まると、裁判官がその真偽値と法律を使って、問題となっている権利義務があるのかどうか決める。</a:t>
            </a:r>
            <a:endParaRPr lang="en-US" altLang="ja-JP" sz="3200" dirty="0">
              <a:latin typeface="ＭＳ ゴシック" panose="020B0609070205080204" pitchFamily="49" charset="-128"/>
              <a:ea typeface="ＭＳ ゴシック" panose="020B0609070205080204" pitchFamily="49" charset="-128"/>
            </a:endParaRPr>
          </a:p>
          <a:p>
            <a:r>
              <a:rPr lang="ja-JP" altLang="en-US" sz="3200" dirty="0">
                <a:latin typeface="ＭＳ ゴシック" panose="020B0609070205080204" pitchFamily="49" charset="-128"/>
                <a:ea typeface="ＭＳ ゴシック" panose="020B0609070205080204" pitchFamily="49" charset="-128"/>
              </a:rPr>
              <a:t>ある要件の真偽値が不明の場合の対処が必要。</a:t>
            </a:r>
            <a:endParaRPr lang="en-US" altLang="ja-JP" sz="3200" dirty="0">
              <a:latin typeface="ＭＳ ゴシック" panose="020B0609070205080204" pitchFamily="49" charset="-128"/>
              <a:ea typeface="ＭＳ ゴシック" panose="020B0609070205080204" pitchFamily="49" charset="-128"/>
            </a:endParaRPr>
          </a:p>
          <a:p>
            <a:pPr marL="400050" lvl="1" indent="0">
              <a:buNone/>
            </a:pPr>
            <a:r>
              <a:rPr lang="ja-JP" altLang="en-US" sz="3000" dirty="0">
                <a:latin typeface="ＭＳ ゴシック" panose="020B0609070205080204" pitchFamily="49" charset="-128"/>
                <a:ea typeface="ＭＳ ゴシック" panose="020B0609070205080204" pitchFamily="49" charset="-128"/>
              </a:rPr>
              <a:t>→民法では</a:t>
            </a:r>
            <a:r>
              <a:rPr lang="ja-JP" altLang="en-US" sz="3000" dirty="0">
                <a:solidFill>
                  <a:schemeClr val="accent5"/>
                </a:solidFill>
                <a:latin typeface="ＭＳ ゴシック" panose="020B0609070205080204" pitchFamily="49" charset="-128"/>
                <a:ea typeface="ＭＳ ゴシック" panose="020B0609070205080204" pitchFamily="49" charset="-128"/>
              </a:rPr>
              <a:t>要件事実論</a:t>
            </a:r>
            <a:r>
              <a:rPr lang="ja-JP" altLang="en-US" sz="3000" dirty="0">
                <a:latin typeface="ＭＳ ゴシック" panose="020B0609070205080204" pitchFamily="49" charset="-128"/>
                <a:ea typeface="ＭＳ ゴシック" panose="020B0609070205080204" pitchFamily="49" charset="-128"/>
              </a:rPr>
              <a:t>による解決がなされる。</a:t>
            </a:r>
          </a:p>
        </p:txBody>
      </p:sp>
    </p:spTree>
    <p:extLst>
      <p:ext uri="{BB962C8B-B14F-4D97-AF65-F5344CB8AC3E}">
        <p14:creationId xmlns:p14="http://schemas.microsoft.com/office/powerpoint/2010/main" val="31014828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965790" y="103859"/>
            <a:ext cx="10515600" cy="740026"/>
          </a:xfrm>
        </p:spPr>
        <p:txBody>
          <a:bodyPr>
            <a:normAutofit/>
          </a:bodyPr>
          <a:lstStyle/>
          <a:p>
            <a:r>
              <a:rPr kumimoji="1" lang="ja-JP" altLang="en-US" dirty="0"/>
              <a:t>判決に至るまでの</a:t>
            </a:r>
            <a:r>
              <a:rPr lang="ja-JP" altLang="en-US" dirty="0"/>
              <a:t>支援</a:t>
            </a:r>
            <a:endParaRPr kumimoji="1" lang="ja-JP" altLang="en-US" dirty="0"/>
          </a:p>
        </p:txBody>
      </p:sp>
      <p:sp>
        <p:nvSpPr>
          <p:cNvPr id="6" name="テキスト ボックス 6"/>
          <p:cNvSpPr txBox="1"/>
          <p:nvPr/>
        </p:nvSpPr>
        <p:spPr>
          <a:xfrm>
            <a:off x="2350152" y="2100130"/>
            <a:ext cx="7576752" cy="643936"/>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ja-JP" sz="3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自然言語処理による事実の取り出し</a:t>
            </a:r>
          </a:p>
        </p:txBody>
      </p:sp>
      <p:sp>
        <p:nvSpPr>
          <p:cNvPr id="9" name="テキスト ボックス 13"/>
          <p:cNvSpPr txBox="1"/>
          <p:nvPr/>
        </p:nvSpPr>
        <p:spPr>
          <a:xfrm>
            <a:off x="3060826" y="4670257"/>
            <a:ext cx="6158952" cy="669041"/>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ja-JP" altLang="en-US" sz="3600" kern="100" dirty="0">
                <a:latin typeface="ＭＳ ゴシック" panose="020B0609070205080204" pitchFamily="49" charset="-128"/>
                <a:ea typeface="ＭＳ ゴシック" panose="020B0609070205080204" pitchFamily="49" charset="-128"/>
                <a:cs typeface="Times New Roman" panose="02020603050405020304" pitchFamily="18" charset="0"/>
              </a:rPr>
              <a:t>包摂関係発見による</a:t>
            </a:r>
            <a:r>
              <a:rPr lang="ja-JP" sz="3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あてはめ</a:t>
            </a:r>
          </a:p>
        </p:txBody>
      </p:sp>
      <p:sp>
        <p:nvSpPr>
          <p:cNvPr id="10" name="テキスト ボックス 15"/>
          <p:cNvSpPr txBox="1"/>
          <p:nvPr/>
        </p:nvSpPr>
        <p:spPr>
          <a:xfrm>
            <a:off x="2593183" y="5982764"/>
            <a:ext cx="7090690" cy="611891"/>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ja-JP" sz="3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論理的推論により結論の導出</a:t>
            </a:r>
          </a:p>
        </p:txBody>
      </p:sp>
      <p:sp>
        <p:nvSpPr>
          <p:cNvPr id="15" name="テキスト ボックス 10"/>
          <p:cNvSpPr txBox="1"/>
          <p:nvPr/>
        </p:nvSpPr>
        <p:spPr>
          <a:xfrm>
            <a:off x="1912087" y="3382488"/>
            <a:ext cx="8452883" cy="618979"/>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ja-JP" sz="3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ベイジアンネットワークによる事実認定</a:t>
            </a:r>
          </a:p>
        </p:txBody>
      </p:sp>
      <p:sp>
        <p:nvSpPr>
          <p:cNvPr id="17" name="矢印: 下 16"/>
          <p:cNvSpPr/>
          <p:nvPr/>
        </p:nvSpPr>
        <p:spPr>
          <a:xfrm>
            <a:off x="5734803" y="1589483"/>
            <a:ext cx="807450" cy="469674"/>
          </a:xfrm>
          <a:prstGeom prst="downArrow">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endParaRPr lang="ja-JP" altLang="en-US" sz="3600" dirty="0">
              <a:latin typeface="ＭＳ ゴシック" panose="020B0609070205080204" pitchFamily="49" charset="-128"/>
              <a:ea typeface="ＭＳ ゴシック" panose="020B0609070205080204" pitchFamily="49" charset="-128"/>
            </a:endParaRPr>
          </a:p>
        </p:txBody>
      </p:sp>
      <p:sp>
        <p:nvSpPr>
          <p:cNvPr id="18" name="矢印: 下 17"/>
          <p:cNvSpPr/>
          <p:nvPr/>
        </p:nvSpPr>
        <p:spPr>
          <a:xfrm>
            <a:off x="5734803" y="2819587"/>
            <a:ext cx="807450" cy="469674"/>
          </a:xfrm>
          <a:prstGeom prst="downArrow">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endParaRPr lang="ja-JP" altLang="en-US" sz="3600">
              <a:latin typeface="ＭＳ ゴシック" panose="020B0609070205080204" pitchFamily="49" charset="-128"/>
              <a:ea typeface="ＭＳ ゴシック" panose="020B0609070205080204" pitchFamily="49" charset="-128"/>
            </a:endParaRPr>
          </a:p>
        </p:txBody>
      </p:sp>
      <p:sp>
        <p:nvSpPr>
          <p:cNvPr id="20" name="矢印: 下 19"/>
          <p:cNvSpPr/>
          <p:nvPr/>
        </p:nvSpPr>
        <p:spPr>
          <a:xfrm>
            <a:off x="5734803" y="4094694"/>
            <a:ext cx="807450" cy="469674"/>
          </a:xfrm>
          <a:prstGeom prst="downArrow">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endParaRPr lang="ja-JP" altLang="en-US" sz="3600">
              <a:latin typeface="ＭＳ ゴシック" panose="020B0609070205080204" pitchFamily="49" charset="-128"/>
              <a:ea typeface="ＭＳ ゴシック" panose="020B0609070205080204" pitchFamily="49" charset="-128"/>
            </a:endParaRPr>
          </a:p>
        </p:txBody>
      </p:sp>
      <p:sp>
        <p:nvSpPr>
          <p:cNvPr id="21" name="矢印: 下 20"/>
          <p:cNvSpPr/>
          <p:nvPr/>
        </p:nvSpPr>
        <p:spPr>
          <a:xfrm>
            <a:off x="5734803" y="5419863"/>
            <a:ext cx="807450" cy="469674"/>
          </a:xfrm>
          <a:prstGeom prst="downArrow">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endParaRPr lang="ja-JP" altLang="en-US" sz="3600">
              <a:latin typeface="ＭＳ ゴシック" panose="020B0609070205080204" pitchFamily="49" charset="-128"/>
              <a:ea typeface="ＭＳ ゴシック" panose="020B0609070205080204" pitchFamily="49" charset="-128"/>
            </a:endParaRPr>
          </a:p>
        </p:txBody>
      </p:sp>
      <p:sp>
        <p:nvSpPr>
          <p:cNvPr id="12" name="テキスト ボックス 6"/>
          <p:cNvSpPr txBox="1"/>
          <p:nvPr/>
        </p:nvSpPr>
        <p:spPr>
          <a:xfrm>
            <a:off x="11059778" y="687100"/>
            <a:ext cx="678353" cy="6041630"/>
          </a:xfrm>
          <a:prstGeom prst="rect">
            <a:avLst/>
          </a:prstGeom>
          <a:solidFill>
            <a:schemeClr val="lt1"/>
          </a:solidFill>
          <a:ln w="6350">
            <a:solidFill>
              <a:prstClr val="black"/>
            </a:solidFill>
          </a:ln>
        </p:spPr>
        <p:txBody>
          <a:bodyPr rot="0" spcFirstLastPara="0" vert="eaVert" wrap="square" lIns="91440" tIns="45720" rIns="91440" bIns="45720" numCol="1" spcCol="0" rtlCol="0" fromWordArt="0" anchor="t" anchorCtr="0" forceAA="0" compatLnSpc="1">
            <a:prstTxWarp prst="textNoShape">
              <a:avLst/>
            </a:prstTxWarp>
            <a:noAutofit/>
          </a:bodyPr>
          <a:lstStyle/>
          <a:p>
            <a:pPr algn="ctr">
              <a:spcAft>
                <a:spcPts val="0"/>
              </a:spcAft>
            </a:pPr>
            <a:r>
              <a:rPr lang="ja-JP" altLang="en-US" sz="3600" kern="100" dirty="0">
                <a:latin typeface="ＭＳ ゴシック" panose="020B0609070205080204" pitchFamily="49" charset="-128"/>
                <a:ea typeface="ＭＳ ゴシック" panose="020B0609070205080204" pitchFamily="49" charset="-128"/>
                <a:cs typeface="Times New Roman" panose="02020603050405020304" pitchFamily="18" charset="0"/>
              </a:rPr>
              <a:t>法学者の検証・受容性検討</a:t>
            </a:r>
            <a:endParaRPr lang="ja-JP" sz="3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grpSp>
        <p:nvGrpSpPr>
          <p:cNvPr id="7" name="グループ化 6"/>
          <p:cNvGrpSpPr/>
          <p:nvPr/>
        </p:nvGrpSpPr>
        <p:grpSpPr>
          <a:xfrm>
            <a:off x="2376734" y="687100"/>
            <a:ext cx="7523589" cy="836609"/>
            <a:chOff x="673765" y="2410842"/>
            <a:chExt cx="7523589" cy="1017091"/>
          </a:xfrm>
        </p:grpSpPr>
        <p:sp>
          <p:nvSpPr>
            <p:cNvPr id="2" name="楕円 1"/>
            <p:cNvSpPr/>
            <p:nvPr/>
          </p:nvSpPr>
          <p:spPr>
            <a:xfrm>
              <a:off x="673765" y="2410842"/>
              <a:ext cx="7523589" cy="101709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879317" y="2544878"/>
              <a:ext cx="7112485" cy="646331"/>
            </a:xfrm>
            <a:prstGeom prst="rect">
              <a:avLst/>
            </a:prstGeom>
            <a:noFill/>
          </p:spPr>
          <p:txBody>
            <a:bodyPr wrap="square" rtlCol="0">
              <a:spAutoFit/>
            </a:bodyPr>
            <a:lstStyle/>
            <a:p>
              <a:pPr algn="ctr">
                <a:spcAft>
                  <a:spcPts val="0"/>
                </a:spcAft>
              </a:pPr>
              <a:r>
                <a:rPr lang="ja-JP" altLang="ja-JP" sz="3600" kern="100" dirty="0">
                  <a:latin typeface="ＭＳ ゴシック" panose="020B0609070205080204" pitchFamily="49" charset="-128"/>
                  <a:ea typeface="ＭＳ ゴシック" panose="020B0609070205080204" pitchFamily="49" charset="-128"/>
                  <a:cs typeface="Times New Roman" panose="02020603050405020304" pitchFamily="18" charset="0"/>
                </a:rPr>
                <a:t>自然言語で書かれた事件の記述</a:t>
              </a:r>
            </a:p>
          </p:txBody>
        </p:sp>
      </p:grpSp>
      <p:sp>
        <p:nvSpPr>
          <p:cNvPr id="8" name="矢印: 下 7"/>
          <p:cNvSpPr/>
          <p:nvPr/>
        </p:nvSpPr>
        <p:spPr>
          <a:xfrm rot="5400000">
            <a:off x="10459989" y="3431422"/>
            <a:ext cx="483716" cy="521111"/>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矢印: 下 18"/>
          <p:cNvSpPr/>
          <p:nvPr/>
        </p:nvSpPr>
        <p:spPr>
          <a:xfrm rot="5400000">
            <a:off x="10262257" y="2002518"/>
            <a:ext cx="483716" cy="916576"/>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矢印: 下 21"/>
          <p:cNvSpPr/>
          <p:nvPr/>
        </p:nvSpPr>
        <p:spPr>
          <a:xfrm rot="5400000">
            <a:off x="9933618" y="4195884"/>
            <a:ext cx="483716" cy="1573854"/>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3" name="矢印: 下 22"/>
          <p:cNvSpPr/>
          <p:nvPr/>
        </p:nvSpPr>
        <p:spPr>
          <a:xfrm rot="5400000">
            <a:off x="10142584" y="5695683"/>
            <a:ext cx="483716" cy="1155922"/>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矢印: 下 24"/>
          <p:cNvSpPr/>
          <p:nvPr/>
        </p:nvSpPr>
        <p:spPr>
          <a:xfrm rot="16200000">
            <a:off x="1862493" y="4227704"/>
            <a:ext cx="483716" cy="1554150"/>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矢印: 下 25"/>
          <p:cNvSpPr/>
          <p:nvPr/>
        </p:nvSpPr>
        <p:spPr>
          <a:xfrm rot="16200000">
            <a:off x="1665787" y="5655577"/>
            <a:ext cx="483716" cy="1160745"/>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矢印: 下 26"/>
          <p:cNvSpPr/>
          <p:nvPr/>
        </p:nvSpPr>
        <p:spPr>
          <a:xfrm rot="16200000">
            <a:off x="1336178" y="3463182"/>
            <a:ext cx="483716" cy="501526"/>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8" name="矢印: 下 27"/>
          <p:cNvSpPr/>
          <p:nvPr/>
        </p:nvSpPr>
        <p:spPr>
          <a:xfrm rot="16200000">
            <a:off x="1554146" y="1954381"/>
            <a:ext cx="483716" cy="937461"/>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6"/>
          <p:cNvSpPr txBox="1"/>
          <p:nvPr/>
        </p:nvSpPr>
        <p:spPr>
          <a:xfrm>
            <a:off x="447549" y="594456"/>
            <a:ext cx="678353" cy="6134274"/>
          </a:xfrm>
          <a:prstGeom prst="rect">
            <a:avLst/>
          </a:prstGeom>
          <a:solidFill>
            <a:schemeClr val="lt1"/>
          </a:solidFill>
          <a:ln w="6350">
            <a:solidFill>
              <a:prstClr val="black"/>
            </a:solidFill>
          </a:ln>
        </p:spPr>
        <p:txBody>
          <a:bodyPr rot="0" spcFirstLastPara="0" vert="eaVert" wrap="square" lIns="91440" tIns="45720" rIns="91440" bIns="45720" numCol="1" spcCol="0" rtlCol="0" fromWordArt="0" anchor="t" anchorCtr="0" forceAA="0" compatLnSpc="1">
            <a:prstTxWarp prst="textNoShape">
              <a:avLst/>
            </a:prstTxWarp>
            <a:noAutofit/>
          </a:bodyPr>
          <a:lstStyle/>
          <a:p>
            <a:pPr algn="ctr">
              <a:spcAft>
                <a:spcPts val="0"/>
              </a:spcAft>
            </a:pPr>
            <a:r>
              <a:rPr lang="ja-JP" altLang="en-US" sz="3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議論学による議論可視化支援</a:t>
            </a:r>
            <a:endParaRPr lang="ja-JP" sz="3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Tree>
    <p:extLst>
      <p:ext uri="{BB962C8B-B14F-4D97-AF65-F5344CB8AC3E}">
        <p14:creationId xmlns:p14="http://schemas.microsoft.com/office/powerpoint/2010/main" val="22959022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22267" y="375328"/>
            <a:ext cx="10515600" cy="1282288"/>
          </a:xfrm>
        </p:spPr>
        <p:txBody>
          <a:bodyPr>
            <a:normAutofit/>
          </a:bodyPr>
          <a:lstStyle/>
          <a:p>
            <a:r>
              <a:rPr lang="ja-JP" altLang="en-US" sz="4000" dirty="0">
                <a:latin typeface="ＭＳ ゴシック" panose="020B0609070205080204" pitchFamily="49" charset="-128"/>
                <a:ea typeface="ＭＳ ゴシック" panose="020B0609070205080204" pitchFamily="49" charset="-128"/>
              </a:rPr>
              <a:t>本研究</a:t>
            </a:r>
            <a:r>
              <a:rPr lang="ja-JP" altLang="en-US" dirty="0">
                <a:latin typeface="ＭＳ ゴシック" panose="020B0609070205080204" pitchFamily="49" charset="-128"/>
                <a:ea typeface="ＭＳ ゴシック" panose="020B0609070205080204" pitchFamily="49" charset="-128"/>
              </a:rPr>
              <a:t>の</a:t>
            </a:r>
            <a:r>
              <a:rPr lang="en-US" altLang="ja-JP" dirty="0">
                <a:latin typeface="ＭＳ ゴシック" panose="020B0609070205080204" pitchFamily="49" charset="-128"/>
                <a:ea typeface="ＭＳ ゴシック" panose="020B0609070205080204" pitchFamily="49" charset="-128"/>
              </a:rPr>
              <a:t>5</a:t>
            </a:r>
            <a:r>
              <a:rPr lang="ja-JP" altLang="en-US" dirty="0">
                <a:latin typeface="ＭＳ ゴシック" panose="020B0609070205080204" pitchFamily="49" charset="-128"/>
                <a:ea typeface="ＭＳ ゴシック" panose="020B0609070205080204" pitchFamily="49" charset="-128"/>
              </a:rPr>
              <a:t>年間での到達目標</a:t>
            </a:r>
            <a:br>
              <a:rPr lang="ja-JP" altLang="en-US" dirty="0"/>
            </a:br>
            <a:endParaRPr kumimoji="1" lang="ja-JP" altLang="en-US" dirty="0"/>
          </a:p>
        </p:txBody>
      </p:sp>
      <p:sp>
        <p:nvSpPr>
          <p:cNvPr id="3" name="コンテンツ プレースホルダー 2"/>
          <p:cNvSpPr>
            <a:spLocks noGrp="1"/>
          </p:cNvSpPr>
          <p:nvPr>
            <p:ph idx="1"/>
          </p:nvPr>
        </p:nvSpPr>
        <p:spPr>
          <a:xfrm>
            <a:off x="1167107" y="1436229"/>
            <a:ext cx="9189005" cy="5028366"/>
          </a:xfrm>
        </p:spPr>
        <p:txBody>
          <a:bodyPr>
            <a:noAutofit/>
          </a:bodyPr>
          <a:lstStyle/>
          <a:p>
            <a:pPr>
              <a:buFont typeface="Wingdings" panose="05000000000000000000" pitchFamily="2" charset="2"/>
              <a:buChar char="l"/>
            </a:pPr>
            <a:r>
              <a:rPr lang="ja-JP" altLang="en-US" sz="3600" dirty="0">
                <a:solidFill>
                  <a:schemeClr val="tx1"/>
                </a:solidFill>
                <a:latin typeface="ＭＳ ゴシック" panose="020B0609070205080204" pitchFamily="49" charset="-128"/>
                <a:ea typeface="ＭＳ ゴシック" panose="020B0609070205080204" pitchFamily="49" charset="-128"/>
              </a:rPr>
              <a:t>各要素技術の有機的結合による裁判支援のトータルシステムとしてのプロトタイプシステムの開発およびモデル事例での妥当性検証（</a:t>
            </a:r>
            <a:r>
              <a:rPr lang="en-US" altLang="ja-JP" sz="3600" dirty="0">
                <a:solidFill>
                  <a:schemeClr val="tx1"/>
                </a:solidFill>
                <a:latin typeface="ＭＳ ゴシック" panose="020B0609070205080204" pitchFamily="49" charset="-128"/>
                <a:ea typeface="ＭＳ ゴシック" panose="020B0609070205080204" pitchFamily="49" charset="-128"/>
              </a:rPr>
              <a:t>3</a:t>
            </a:r>
            <a:r>
              <a:rPr lang="ja-JP" altLang="en-US" sz="3600" dirty="0">
                <a:solidFill>
                  <a:schemeClr val="tx1"/>
                </a:solidFill>
                <a:latin typeface="ＭＳ ゴシック" panose="020B0609070205080204" pitchFamily="49" charset="-128"/>
                <a:ea typeface="ＭＳ ゴシック" panose="020B0609070205080204" pitchFamily="49" charset="-128"/>
              </a:rPr>
              <a:t>年目の中間目標）</a:t>
            </a:r>
          </a:p>
          <a:p>
            <a:pPr>
              <a:buFont typeface="Wingdings" panose="05000000000000000000" pitchFamily="2" charset="2"/>
              <a:buChar char="l"/>
            </a:pPr>
            <a:r>
              <a:rPr lang="en-US" altLang="ja-JP" sz="3600" dirty="0">
                <a:solidFill>
                  <a:schemeClr val="tx1"/>
                </a:solidFill>
                <a:latin typeface="ＭＳ ゴシック" panose="020B0609070205080204" pitchFamily="49" charset="-128"/>
                <a:ea typeface="ＭＳ ゴシック" panose="020B0609070205080204" pitchFamily="49" charset="-128"/>
              </a:rPr>
              <a:t>4</a:t>
            </a:r>
            <a:r>
              <a:rPr lang="ja-JP" altLang="en-US" sz="3600" dirty="0">
                <a:solidFill>
                  <a:schemeClr val="tx1"/>
                </a:solidFill>
                <a:latin typeface="ＭＳ ゴシック" panose="020B0609070205080204" pitchFamily="49" charset="-128"/>
                <a:ea typeface="ＭＳ ゴシック" panose="020B0609070205080204" pitchFamily="49" charset="-128"/>
              </a:rPr>
              <a:t>年目以降は、裁判所・弁護士会等の協力で、実際の事件に対する支援による実用性検証を行う。</a:t>
            </a:r>
            <a:endParaRPr lang="en-US" altLang="ja-JP" sz="36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125454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45127" y="365760"/>
            <a:ext cx="10595506" cy="1463040"/>
          </a:xfrm>
        </p:spPr>
        <p:txBody>
          <a:bodyPr/>
          <a:lstStyle/>
          <a:p>
            <a:r>
              <a:rPr lang="ja-JP" altLang="en-US" dirty="0">
                <a:latin typeface="ＭＳ ゴシック" panose="020B0609070205080204" pitchFamily="49" charset="-128"/>
                <a:ea typeface="ＭＳ ゴシック" panose="020B0609070205080204" pitchFamily="49" charset="-128"/>
              </a:rPr>
              <a:t>１．事実認定フェーズの支援：</a:t>
            </a:r>
            <a:br>
              <a:rPr lang="en-US" altLang="ja-JP" dirty="0">
                <a:latin typeface="ＭＳ ゴシック" panose="020B0609070205080204" pitchFamily="49" charset="-128"/>
                <a:ea typeface="ＭＳ ゴシック" panose="020B0609070205080204" pitchFamily="49" charset="-128"/>
              </a:rPr>
            </a:br>
            <a:r>
              <a:rPr lang="ja-JP" altLang="en-US" dirty="0">
                <a:latin typeface="ＭＳ ゴシック" panose="020B0609070205080204" pitchFamily="49" charset="-128"/>
                <a:ea typeface="ＭＳ ゴシック" panose="020B0609070205080204" pitchFamily="49" charset="-128"/>
              </a:rPr>
              <a:t>　　ベイジアンネットワーク</a:t>
            </a:r>
            <a:endParaRPr kumimoji="1" lang="ja-JP" altLang="en-US" dirty="0">
              <a:latin typeface="ＭＳ ゴシック" panose="020B0609070205080204" pitchFamily="49" charset="-128"/>
              <a:ea typeface="ＭＳ ゴシック" panose="020B0609070205080204" pitchFamily="49" charset="-128"/>
            </a:endParaRPr>
          </a:p>
        </p:txBody>
      </p:sp>
      <p:sp>
        <p:nvSpPr>
          <p:cNvPr id="3" name="コンテンツ プレースホルダー 2"/>
          <p:cNvSpPr>
            <a:spLocks noGrp="1"/>
          </p:cNvSpPr>
          <p:nvPr>
            <p:ph idx="1"/>
          </p:nvPr>
        </p:nvSpPr>
        <p:spPr>
          <a:xfrm>
            <a:off x="845127" y="1828800"/>
            <a:ext cx="10723096" cy="4029739"/>
          </a:xfrm>
        </p:spPr>
        <p:txBody>
          <a:bodyPr>
            <a:normAutofit/>
          </a:bodyPr>
          <a:lstStyle/>
          <a:p>
            <a:pPr>
              <a:buFont typeface="Wingdings" panose="05000000000000000000" pitchFamily="2" charset="2"/>
              <a:buChar char="l"/>
            </a:pPr>
            <a:r>
              <a:rPr lang="ja-JP" altLang="en-US" sz="3600" dirty="0">
                <a:solidFill>
                  <a:schemeClr val="tx1"/>
                </a:solidFill>
                <a:latin typeface="ＭＳ ゴシック" panose="020B0609070205080204" pitchFamily="49" charset="-128"/>
                <a:ea typeface="ＭＳ ゴシック" panose="020B0609070205080204" pitchFamily="49" charset="-128"/>
              </a:rPr>
              <a:t>証拠推論による事実認定フェーズの支援</a:t>
            </a:r>
            <a:endParaRPr lang="en-US" altLang="ja-JP" sz="3600" dirty="0">
              <a:solidFill>
                <a:schemeClr val="tx1"/>
              </a:solidFill>
              <a:latin typeface="ＭＳ ゴシック" panose="020B0609070205080204" pitchFamily="49" charset="-128"/>
              <a:ea typeface="ＭＳ ゴシック" panose="020B0609070205080204" pitchFamily="49" charset="-128"/>
            </a:endParaRPr>
          </a:p>
          <a:p>
            <a:pPr>
              <a:buFont typeface="Wingdings" panose="05000000000000000000" pitchFamily="2" charset="2"/>
              <a:buChar char="l"/>
            </a:pPr>
            <a:r>
              <a:rPr lang="ja-JP" altLang="en-US" sz="3600" dirty="0">
                <a:solidFill>
                  <a:schemeClr val="tx1"/>
                </a:solidFill>
                <a:latin typeface="ＭＳ ゴシック" panose="020B0609070205080204" pitchFamily="49" charset="-128"/>
                <a:ea typeface="ＭＳ ゴシック" panose="020B0609070205080204" pitchFamily="49" charset="-128"/>
              </a:rPr>
              <a:t>証拠</a:t>
            </a:r>
            <a:r>
              <a:rPr lang="en-US" altLang="ja-JP" sz="3600" dirty="0">
                <a:solidFill>
                  <a:schemeClr val="tx1"/>
                </a:solidFill>
                <a:latin typeface="ＭＳ ゴシック" panose="020B0609070205080204" pitchFamily="49" charset="-128"/>
                <a:ea typeface="ＭＳ ゴシック" panose="020B0609070205080204" pitchFamily="49" charset="-128"/>
              </a:rPr>
              <a:t>-</a:t>
            </a:r>
            <a:r>
              <a:rPr lang="ja-JP" altLang="en-US" sz="3600" dirty="0">
                <a:solidFill>
                  <a:schemeClr val="tx1"/>
                </a:solidFill>
                <a:latin typeface="ＭＳ ゴシック" panose="020B0609070205080204" pitchFamily="49" charset="-128"/>
                <a:ea typeface="ＭＳ ゴシック" panose="020B0609070205080204" pitchFamily="49" charset="-128"/>
              </a:rPr>
              <a:t>事実間の構造的知識の整備</a:t>
            </a:r>
            <a:endParaRPr lang="en-US" altLang="ja-JP" sz="3600" dirty="0">
              <a:solidFill>
                <a:schemeClr val="tx1"/>
              </a:solidFill>
              <a:latin typeface="ＭＳ ゴシック" panose="020B0609070205080204" pitchFamily="49" charset="-128"/>
              <a:ea typeface="ＭＳ ゴシック" panose="020B0609070205080204" pitchFamily="49" charset="-128"/>
            </a:endParaRPr>
          </a:p>
          <a:p>
            <a:pPr marL="400050" lvl="1" indent="0">
              <a:buNone/>
            </a:pPr>
            <a:r>
              <a:rPr lang="ja-JP" altLang="en-US" sz="3600" dirty="0">
                <a:solidFill>
                  <a:schemeClr val="tx1"/>
                </a:solidFill>
                <a:latin typeface="ＭＳ ゴシック" panose="020B0609070205080204" pitchFamily="49" charset="-128"/>
                <a:ea typeface="ＭＳ ゴシック" panose="020B0609070205080204" pitchFamily="49" charset="-128"/>
              </a:rPr>
              <a:t>→統計言語処理とオントロジーを融合した構造的知識の獲得</a:t>
            </a:r>
            <a:endParaRPr lang="en-US" altLang="ja-JP" sz="3600" dirty="0">
              <a:solidFill>
                <a:schemeClr val="tx1"/>
              </a:solidFill>
              <a:latin typeface="ＭＳ ゴシック" panose="020B0609070205080204" pitchFamily="49" charset="-128"/>
              <a:ea typeface="ＭＳ ゴシック" panose="020B0609070205080204" pitchFamily="49" charset="-128"/>
            </a:endParaRPr>
          </a:p>
          <a:p>
            <a:pPr>
              <a:buFont typeface="Wingdings" panose="05000000000000000000" pitchFamily="2" charset="2"/>
              <a:buChar char="l"/>
            </a:pPr>
            <a:r>
              <a:rPr lang="ja-JP" altLang="en-US" sz="3600" dirty="0">
                <a:solidFill>
                  <a:schemeClr val="tx1"/>
                </a:solidFill>
                <a:latin typeface="ＭＳ ゴシック" panose="020B0609070205080204" pitchFamily="49" charset="-128"/>
                <a:ea typeface="ＭＳ ゴシック" panose="020B0609070205080204" pitchFamily="49" charset="-128"/>
              </a:rPr>
              <a:t>知識・データ融合型確率的構造モデル構築</a:t>
            </a:r>
            <a:endParaRPr lang="en-US" altLang="ja-JP" sz="3600" dirty="0">
              <a:solidFill>
                <a:schemeClr val="tx1"/>
              </a:solidFill>
              <a:latin typeface="ＭＳ ゴシック" panose="020B0609070205080204" pitchFamily="49" charset="-128"/>
              <a:ea typeface="ＭＳ ゴシック" panose="020B0609070205080204" pitchFamily="49" charset="-128"/>
            </a:endParaRPr>
          </a:p>
          <a:p>
            <a:pPr marL="400050" lvl="1" indent="0">
              <a:buNone/>
            </a:pPr>
            <a:r>
              <a:rPr lang="ja-JP" altLang="en-US" sz="3600" dirty="0">
                <a:solidFill>
                  <a:schemeClr val="tx1"/>
                </a:solidFill>
                <a:latin typeface="ＭＳ ゴシック" panose="020B0609070205080204" pitchFamily="49" charset="-128"/>
                <a:ea typeface="ＭＳ ゴシック" panose="020B0609070205080204" pitchFamily="49" charset="-128"/>
              </a:rPr>
              <a:t>→主観的確率の機械学習による修正</a:t>
            </a:r>
          </a:p>
          <a:p>
            <a:pPr marL="0" indent="0">
              <a:buNone/>
            </a:pPr>
            <a:endParaRPr lang="en-US" altLang="ja-JP" sz="3600" dirty="0">
              <a:solidFill>
                <a:schemeClr val="tx1"/>
              </a:solidFill>
              <a:latin typeface="ＭＳ ゴシック" panose="020B0609070205080204" pitchFamily="49" charset="-128"/>
              <a:ea typeface="ＭＳ ゴシック" panose="020B0609070205080204" pitchFamily="49" charset="-128"/>
            </a:endParaRPr>
          </a:p>
          <a:p>
            <a:pPr>
              <a:buFont typeface="Wingdings" panose="05000000000000000000" pitchFamily="2" charset="2"/>
              <a:buChar char="l"/>
            </a:pPr>
            <a:endParaRPr lang="ja-JP" altLang="en-US" sz="3600" dirty="0">
              <a:solidFill>
                <a:schemeClr val="tx1"/>
              </a:solidFill>
              <a:latin typeface="ＭＳ ゴシック" panose="020B0609070205080204" pitchFamily="49" charset="-128"/>
              <a:ea typeface="ＭＳ ゴシック" panose="020B0609070205080204" pitchFamily="49" charset="-128"/>
            </a:endParaRPr>
          </a:p>
          <a:p>
            <a:pPr>
              <a:buFont typeface="Wingdings" panose="05000000000000000000" pitchFamily="2" charset="2"/>
              <a:buChar char="l"/>
            </a:pPr>
            <a:endParaRPr lang="ja-JP" altLang="en-US" sz="3600" dirty="0">
              <a:solidFill>
                <a:schemeClr val="tx1"/>
              </a:solidFill>
              <a:latin typeface="ＭＳ ゴシック" panose="020B0609070205080204" pitchFamily="49" charset="-128"/>
              <a:ea typeface="ＭＳ ゴシック" panose="020B0609070205080204" pitchFamily="49" charset="-128"/>
            </a:endParaRPr>
          </a:p>
        </p:txBody>
      </p:sp>
      <p:sp>
        <p:nvSpPr>
          <p:cNvPr id="5" name="テキスト ボックス 4"/>
          <p:cNvSpPr txBox="1"/>
          <p:nvPr/>
        </p:nvSpPr>
        <p:spPr>
          <a:xfrm>
            <a:off x="701747" y="5934670"/>
            <a:ext cx="11692270" cy="923330"/>
          </a:xfrm>
          <a:prstGeom prst="rect">
            <a:avLst/>
          </a:prstGeom>
          <a:noFill/>
        </p:spPr>
        <p:txBody>
          <a:bodyPr wrap="square" rtlCol="0">
            <a:spAutoFit/>
          </a:bodyPr>
          <a:lstStyle/>
          <a:p>
            <a:r>
              <a:rPr lang="ja-JP" altLang="en-US" sz="3600" dirty="0">
                <a:latin typeface="ＭＳ ゴシック" panose="020B0609070205080204" pitchFamily="49" charset="-128"/>
                <a:ea typeface="ＭＳ ゴシック" panose="020B0609070205080204" pitchFamily="49" charset="-128"/>
              </a:rPr>
              <a:t>担当：産総研　本村陽一（日本のＢＮ研究の第一人者）</a:t>
            </a:r>
            <a:endParaRPr lang="en-US" altLang="ja-JP" sz="3600" dirty="0">
              <a:latin typeface="ＭＳ ゴシック" panose="020B0609070205080204" pitchFamily="49" charset="-128"/>
              <a:ea typeface="ＭＳ ゴシック" panose="020B0609070205080204" pitchFamily="49" charset="-128"/>
            </a:endParaRPr>
          </a:p>
          <a:p>
            <a:endParaRPr kumimoji="1" lang="ja-JP" altLang="en-US" dirty="0"/>
          </a:p>
        </p:txBody>
      </p:sp>
    </p:spTree>
    <p:extLst>
      <p:ext uri="{BB962C8B-B14F-4D97-AF65-F5344CB8AC3E}">
        <p14:creationId xmlns:p14="http://schemas.microsoft.com/office/powerpoint/2010/main" val="2110664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1628" y="255068"/>
            <a:ext cx="9790458" cy="1325563"/>
          </a:xfrm>
        </p:spPr>
        <p:txBody>
          <a:bodyPr>
            <a:normAutofit/>
          </a:bodyPr>
          <a:lstStyle/>
          <a:p>
            <a:r>
              <a:rPr lang="en-US" altLang="en-US" sz="3200" dirty="0"/>
              <a:t>事実認定フェーズにおけるベイジアンネットの応用</a:t>
            </a:r>
            <a:endParaRPr lang="ja-JP" altLang="en-US" sz="3200" dirty="0"/>
          </a:p>
        </p:txBody>
      </p:sp>
      <p:sp>
        <p:nvSpPr>
          <p:cNvPr id="3" name="コンテンツ プレースホルダー 2"/>
          <p:cNvSpPr>
            <a:spLocks noGrp="1"/>
          </p:cNvSpPr>
          <p:nvPr>
            <p:ph idx="1"/>
          </p:nvPr>
        </p:nvSpPr>
        <p:spPr>
          <a:xfrm>
            <a:off x="531628" y="1026043"/>
            <a:ext cx="10675088" cy="5714999"/>
          </a:xfrm>
        </p:spPr>
        <p:txBody>
          <a:bodyPr>
            <a:noAutofit/>
          </a:bodyPr>
          <a:lstStyle/>
          <a:p>
            <a:pPr marL="0" indent="0">
              <a:buNone/>
            </a:pPr>
            <a:r>
              <a:rPr lang="ja-JP" altLang="en-US" sz="2800" dirty="0">
                <a:ea typeface="ＭＳ ゴシック" panose="020B0609070205080204" pitchFamily="49" charset="-128"/>
              </a:rPr>
              <a:t>確率的構造モデルであるベイジアンネットのデータ・知識融合型学習によるモデル構築手法と確率推論による事実認定支援の研究</a:t>
            </a:r>
            <a:endParaRPr lang="en-US" altLang="ja-JP" sz="2800" dirty="0">
              <a:ea typeface="ＭＳ ゴシック" panose="020B0609070205080204" pitchFamily="49" charset="-128"/>
            </a:endParaRPr>
          </a:p>
          <a:p>
            <a:pPr marL="0" indent="0">
              <a:buNone/>
            </a:pPr>
            <a:r>
              <a:rPr lang="ja-JP" altLang="en-US" sz="2800" dirty="0">
                <a:ea typeface="ＭＳ ゴシック" panose="020B0609070205080204" pitchFamily="49" charset="-128"/>
              </a:rPr>
              <a:t>研究計画</a:t>
            </a:r>
            <a:endParaRPr lang="en-US" altLang="ja-JP" sz="2800" dirty="0">
              <a:ea typeface="ＭＳ ゴシック" panose="020B0609070205080204" pitchFamily="49" charset="-128"/>
            </a:endParaRPr>
          </a:p>
          <a:p>
            <a:pPr lvl="1">
              <a:buFont typeface="Wingdings" panose="05000000000000000000" pitchFamily="2" charset="2"/>
              <a:buChar char="l"/>
            </a:pPr>
            <a:r>
              <a:rPr lang="ja-JP" altLang="en-US" sz="2800" dirty="0">
                <a:ea typeface="ＭＳ ゴシック" panose="020B0609070205080204" pitchFamily="49" charset="-128"/>
              </a:rPr>
              <a:t>証拠推論のための事例選定</a:t>
            </a:r>
            <a:endParaRPr lang="en-US" altLang="ja-JP" sz="2800" dirty="0">
              <a:ea typeface="ＭＳ ゴシック" panose="020B0609070205080204" pitchFamily="49" charset="-128"/>
            </a:endParaRPr>
          </a:p>
          <a:p>
            <a:pPr marL="1314450" lvl="2" indent="-457200">
              <a:buFont typeface="Wingdings" panose="05000000000000000000" pitchFamily="2" charset="2"/>
              <a:buChar char="n"/>
            </a:pPr>
            <a:r>
              <a:rPr lang="ja-JP" altLang="en-US" sz="2800" dirty="0">
                <a:ea typeface="ＭＳ ゴシック" panose="020B0609070205080204" pitchFamily="49" charset="-128"/>
              </a:rPr>
              <a:t>公開されている事件、判例を対象にしたデータ収集</a:t>
            </a:r>
            <a:endParaRPr lang="en-US" altLang="ja-JP" sz="2800" dirty="0">
              <a:ea typeface="ＭＳ ゴシック" panose="020B0609070205080204" pitchFamily="49" charset="-128"/>
            </a:endParaRPr>
          </a:p>
          <a:p>
            <a:pPr lvl="1">
              <a:buFont typeface="Wingdings" panose="05000000000000000000" pitchFamily="2" charset="2"/>
              <a:buChar char="l"/>
            </a:pPr>
            <a:r>
              <a:rPr lang="ja-JP" altLang="en-US" sz="2800" dirty="0">
                <a:ea typeface="ＭＳ ゴシック" panose="020B0609070205080204" pitchFamily="49" charset="-128"/>
              </a:rPr>
              <a:t>事実認定用モデル構築用データ整備　</a:t>
            </a:r>
            <a:endParaRPr lang="en-US" altLang="ja-JP" sz="2800" dirty="0">
              <a:ea typeface="ＭＳ ゴシック" panose="020B0609070205080204" pitchFamily="49" charset="-128"/>
            </a:endParaRPr>
          </a:p>
          <a:p>
            <a:pPr marL="1314450" lvl="2" indent="-457200">
              <a:buFont typeface="Wingdings" panose="05000000000000000000" pitchFamily="2" charset="2"/>
              <a:buChar char="n"/>
            </a:pPr>
            <a:r>
              <a:rPr lang="ja-JP" altLang="en-US" sz="2800" dirty="0">
                <a:ea typeface="ＭＳ ゴシック" panose="020B0609070205080204" pitchFamily="49" charset="-128"/>
              </a:rPr>
              <a:t>証拠</a:t>
            </a:r>
            <a:r>
              <a:rPr lang="en-US" altLang="ja-JP" sz="2800" dirty="0">
                <a:ea typeface="ＭＳ ゴシック" panose="020B0609070205080204" pitchFamily="49" charset="-128"/>
              </a:rPr>
              <a:t>-</a:t>
            </a:r>
            <a:r>
              <a:rPr lang="ja-JP" altLang="en-US" sz="2800" dirty="0">
                <a:ea typeface="ＭＳ ゴシック" panose="020B0609070205080204" pitchFamily="49" charset="-128"/>
              </a:rPr>
              <a:t>事実間の構造的知識</a:t>
            </a:r>
            <a:r>
              <a:rPr lang="en-US" altLang="ja-JP" sz="2800" dirty="0">
                <a:ea typeface="ＭＳ ゴシック" panose="020B0609070205080204" pitchFamily="49" charset="-128"/>
              </a:rPr>
              <a:t>(</a:t>
            </a:r>
            <a:r>
              <a:rPr lang="ja-JP" altLang="en-US" sz="2800" dirty="0">
                <a:ea typeface="ＭＳ ゴシック" panose="020B0609070205080204" pitchFamily="49" charset="-128"/>
              </a:rPr>
              <a:t>オントロジー</a:t>
            </a:r>
            <a:r>
              <a:rPr lang="en-US" altLang="ja-JP" sz="2800" dirty="0">
                <a:ea typeface="ＭＳ ゴシック" panose="020B0609070205080204" pitchFamily="49" charset="-128"/>
              </a:rPr>
              <a:t>)</a:t>
            </a:r>
            <a:r>
              <a:rPr lang="ja-JP" altLang="en-US" sz="2800" dirty="0">
                <a:ea typeface="ＭＳ ゴシック" panose="020B0609070205080204" pitchFamily="49" charset="-128"/>
              </a:rPr>
              <a:t>の整備</a:t>
            </a:r>
            <a:endParaRPr lang="en-US" altLang="ja-JP" sz="2800" dirty="0">
              <a:ea typeface="ＭＳ ゴシック" panose="020B0609070205080204" pitchFamily="49" charset="-128"/>
            </a:endParaRPr>
          </a:p>
          <a:p>
            <a:pPr marL="1314450" lvl="2" indent="-457200">
              <a:buFont typeface="Wingdings" panose="05000000000000000000" pitchFamily="2" charset="2"/>
              <a:buChar char="n"/>
            </a:pPr>
            <a:r>
              <a:rPr lang="ja-JP" altLang="en-US" sz="2800" dirty="0">
                <a:ea typeface="ＭＳ ゴシック" panose="020B0609070205080204" pitchFamily="49" charset="-128"/>
              </a:rPr>
              <a:t>証拠や間接事実データセット、事前分布の整備</a:t>
            </a:r>
            <a:endParaRPr lang="en-US" altLang="ja-JP" sz="2800" dirty="0">
              <a:ea typeface="ＭＳ ゴシック" panose="020B0609070205080204" pitchFamily="49" charset="-128"/>
            </a:endParaRPr>
          </a:p>
          <a:p>
            <a:pPr lvl="1">
              <a:buFont typeface="Wingdings" panose="05000000000000000000" pitchFamily="2" charset="2"/>
              <a:buChar char="l"/>
            </a:pPr>
            <a:r>
              <a:rPr lang="ja-JP" altLang="en-US" sz="2800" dirty="0">
                <a:ea typeface="ＭＳ ゴシック" panose="020B0609070205080204" pitchFamily="49" charset="-128"/>
              </a:rPr>
              <a:t>知識・データ融合型確率的構造モデル構築　</a:t>
            </a:r>
          </a:p>
          <a:p>
            <a:pPr lvl="1">
              <a:buFont typeface="Wingdings" panose="05000000000000000000" pitchFamily="2" charset="2"/>
              <a:buChar char="l"/>
            </a:pPr>
            <a:r>
              <a:rPr lang="ja-JP" altLang="en-US" sz="2800" dirty="0">
                <a:ea typeface="ＭＳ ゴシック" panose="020B0609070205080204" pitchFamily="49" charset="-128"/>
              </a:rPr>
              <a:t>構築した確率的構造モデル・証拠推論の評価</a:t>
            </a:r>
            <a:endParaRPr lang="en-US" altLang="ja-JP" sz="2800" dirty="0">
              <a:ea typeface="ＭＳ ゴシック" panose="020B0609070205080204" pitchFamily="49" charset="-128"/>
            </a:endParaRPr>
          </a:p>
        </p:txBody>
      </p:sp>
    </p:spTree>
    <p:extLst>
      <p:ext uri="{BB962C8B-B14F-4D97-AF65-F5344CB8AC3E}">
        <p14:creationId xmlns:p14="http://schemas.microsoft.com/office/powerpoint/2010/main" val="37420148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a:xfrm>
            <a:off x="1765005" y="169752"/>
            <a:ext cx="9053546" cy="766057"/>
          </a:xfrm>
        </p:spPr>
        <p:txBody>
          <a:bodyPr>
            <a:noAutofit/>
          </a:bodyPr>
          <a:lstStyle/>
          <a:p>
            <a:pPr eaLnBrk="1" hangingPunct="1"/>
            <a:r>
              <a:rPr lang="ja-JP" altLang="en-US" sz="3200" dirty="0"/>
              <a:t>構造知識とデータの融合 </a:t>
            </a:r>
            <a:br>
              <a:rPr lang="en-US" altLang="ja-JP" sz="3200" dirty="0"/>
            </a:br>
            <a:r>
              <a:rPr lang="en-US" altLang="ja-JP" sz="3200" dirty="0"/>
              <a:t>(</a:t>
            </a:r>
            <a:r>
              <a:rPr lang="ja-JP" altLang="en-US" sz="3200" dirty="0"/>
              <a:t>データ・知識融合学習</a:t>
            </a:r>
            <a:r>
              <a:rPr lang="en-US" altLang="ja-JP" sz="3200" dirty="0"/>
              <a:t>)</a:t>
            </a:r>
            <a:endParaRPr lang="ja-JP" altLang="en-US" sz="3200" dirty="0"/>
          </a:p>
        </p:txBody>
      </p:sp>
      <p:sp>
        <p:nvSpPr>
          <p:cNvPr id="643075" name="AutoShape 3"/>
          <p:cNvSpPr>
            <a:spLocks noChangeArrowheads="1"/>
          </p:cNvSpPr>
          <p:nvPr/>
        </p:nvSpPr>
        <p:spPr bwMode="auto">
          <a:xfrm>
            <a:off x="2329843" y="2332670"/>
            <a:ext cx="1296987" cy="1368425"/>
          </a:xfrm>
          <a:prstGeom prst="can">
            <a:avLst>
              <a:gd name="adj" fmla="val 26377"/>
            </a:avLst>
          </a:prstGeom>
          <a:solidFill>
            <a:schemeClr val="bg2"/>
          </a:solidFill>
          <a:ln w="9525">
            <a:solidFill>
              <a:schemeClr val="tx1"/>
            </a:solidFill>
            <a:round/>
            <a:headEnd/>
            <a:tailEnd/>
          </a:ln>
        </p:spPr>
        <p:txBody>
          <a:bodyPr wrap="none" anchor="ctr"/>
          <a:lstStyle/>
          <a:p>
            <a:pPr algn="ctr" rtl="0" fontAlgn="base">
              <a:spcBef>
                <a:spcPct val="0"/>
              </a:spcBef>
              <a:spcAft>
                <a:spcPct val="0"/>
              </a:spcAft>
            </a:pPr>
            <a:r>
              <a:rPr kumimoji="1" lang="ja-JP" altLang="en-US" sz="2400" dirty="0">
                <a:solidFill>
                  <a:srgbClr val="000000"/>
                </a:solidFill>
                <a:latin typeface="Arial" pitchFamily="34" charset="0"/>
                <a:ea typeface="ＭＳ Ｐゴシック" pitchFamily="50" charset="-128"/>
              </a:rPr>
              <a:t>定量</a:t>
            </a:r>
            <a:endParaRPr kumimoji="1" lang="en-US" altLang="ja-JP" sz="2400" dirty="0">
              <a:solidFill>
                <a:srgbClr val="000000"/>
              </a:solidFill>
              <a:latin typeface="Arial" pitchFamily="34" charset="0"/>
              <a:ea typeface="ＭＳ Ｐゴシック" pitchFamily="50" charset="-128"/>
            </a:endParaRPr>
          </a:p>
          <a:p>
            <a:pPr algn="ctr" rtl="0" fontAlgn="base">
              <a:spcBef>
                <a:spcPct val="0"/>
              </a:spcBef>
              <a:spcAft>
                <a:spcPct val="0"/>
              </a:spcAft>
            </a:pPr>
            <a:r>
              <a:rPr lang="ja-JP" altLang="en-US" sz="2400" dirty="0">
                <a:solidFill>
                  <a:srgbClr val="000000"/>
                </a:solidFill>
                <a:latin typeface="Arial" pitchFamily="34" charset="0"/>
                <a:ea typeface="ＭＳ Ｐゴシック" pitchFamily="50" charset="-128"/>
              </a:rPr>
              <a:t>データ</a:t>
            </a:r>
            <a:endParaRPr kumimoji="1" lang="ja-JP" altLang="en-US" sz="2400" dirty="0">
              <a:solidFill>
                <a:srgbClr val="000000"/>
              </a:solidFill>
              <a:latin typeface="Arial" pitchFamily="34" charset="0"/>
              <a:ea typeface="ＭＳ Ｐゴシック" pitchFamily="50" charset="-128"/>
            </a:endParaRPr>
          </a:p>
        </p:txBody>
      </p:sp>
      <p:sp>
        <p:nvSpPr>
          <p:cNvPr id="160772" name="Oval 4"/>
          <p:cNvSpPr>
            <a:spLocks noChangeArrowheads="1"/>
          </p:cNvSpPr>
          <p:nvPr/>
        </p:nvSpPr>
        <p:spPr bwMode="auto">
          <a:xfrm>
            <a:off x="5138110" y="3556593"/>
            <a:ext cx="504825" cy="504825"/>
          </a:xfrm>
          <a:prstGeom prst="ellipse">
            <a:avLst/>
          </a:prstGeom>
          <a:solidFill>
            <a:schemeClr val="accent1"/>
          </a:solidFill>
          <a:ln w="9525">
            <a:solidFill>
              <a:schemeClr val="tx1"/>
            </a:solidFill>
            <a:round/>
            <a:headEnd/>
            <a:tailEnd/>
          </a:ln>
        </p:spPr>
        <p:txBody>
          <a:bodyPr wrap="none" anchor="ctr"/>
          <a:lstStyle/>
          <a:p>
            <a:pPr algn="l" rtl="0" fontAlgn="base">
              <a:spcBef>
                <a:spcPct val="0"/>
              </a:spcBef>
              <a:spcAft>
                <a:spcPct val="0"/>
              </a:spcAft>
            </a:pPr>
            <a:endParaRPr kumimoji="1" lang="ja-JP" altLang="en-US">
              <a:solidFill>
                <a:srgbClr val="000000"/>
              </a:solidFill>
              <a:latin typeface="Arial" pitchFamily="34" charset="0"/>
              <a:ea typeface="ＭＳ Ｐゴシック" pitchFamily="50" charset="-128"/>
            </a:endParaRPr>
          </a:p>
        </p:txBody>
      </p:sp>
      <p:sp>
        <p:nvSpPr>
          <p:cNvPr id="160773" name="Oval 5"/>
          <p:cNvSpPr>
            <a:spLocks noChangeArrowheads="1"/>
          </p:cNvSpPr>
          <p:nvPr/>
        </p:nvSpPr>
        <p:spPr bwMode="auto">
          <a:xfrm>
            <a:off x="5138110" y="4564695"/>
            <a:ext cx="504825" cy="504825"/>
          </a:xfrm>
          <a:prstGeom prst="ellipse">
            <a:avLst/>
          </a:prstGeom>
          <a:solidFill>
            <a:schemeClr val="accent1"/>
          </a:solidFill>
          <a:ln w="9525">
            <a:solidFill>
              <a:schemeClr val="tx1"/>
            </a:solidFill>
            <a:round/>
            <a:headEnd/>
            <a:tailEnd/>
          </a:ln>
        </p:spPr>
        <p:txBody>
          <a:bodyPr wrap="none" anchor="ctr"/>
          <a:lstStyle/>
          <a:p>
            <a:pPr algn="l" rtl="0" fontAlgn="base">
              <a:spcBef>
                <a:spcPct val="0"/>
              </a:spcBef>
              <a:spcAft>
                <a:spcPct val="0"/>
              </a:spcAft>
            </a:pPr>
            <a:endParaRPr kumimoji="1" lang="ja-JP" altLang="en-US">
              <a:solidFill>
                <a:srgbClr val="000000"/>
              </a:solidFill>
              <a:latin typeface="Arial" pitchFamily="34" charset="0"/>
              <a:ea typeface="ＭＳ Ｐゴシック" pitchFamily="50" charset="-128"/>
            </a:endParaRPr>
          </a:p>
        </p:txBody>
      </p:sp>
      <p:sp>
        <p:nvSpPr>
          <p:cNvPr id="160774" name="Oval 6"/>
          <p:cNvSpPr>
            <a:spLocks noChangeArrowheads="1"/>
          </p:cNvSpPr>
          <p:nvPr/>
        </p:nvSpPr>
        <p:spPr bwMode="auto">
          <a:xfrm>
            <a:off x="5785810" y="4061425"/>
            <a:ext cx="504825" cy="504825"/>
          </a:xfrm>
          <a:prstGeom prst="ellipse">
            <a:avLst/>
          </a:prstGeom>
          <a:solidFill>
            <a:schemeClr val="accent1"/>
          </a:solidFill>
          <a:ln w="9525">
            <a:solidFill>
              <a:schemeClr val="tx1"/>
            </a:solidFill>
            <a:round/>
            <a:headEnd/>
            <a:tailEnd/>
          </a:ln>
        </p:spPr>
        <p:txBody>
          <a:bodyPr wrap="none" anchor="ctr"/>
          <a:lstStyle/>
          <a:p>
            <a:pPr algn="l" rtl="0" fontAlgn="base">
              <a:spcBef>
                <a:spcPct val="0"/>
              </a:spcBef>
              <a:spcAft>
                <a:spcPct val="0"/>
              </a:spcAft>
            </a:pPr>
            <a:endParaRPr kumimoji="1" lang="ja-JP" altLang="en-US">
              <a:solidFill>
                <a:srgbClr val="000000"/>
              </a:solidFill>
              <a:latin typeface="Arial" pitchFamily="34" charset="0"/>
              <a:ea typeface="ＭＳ Ｐゴシック" pitchFamily="50" charset="-128"/>
            </a:endParaRPr>
          </a:p>
        </p:txBody>
      </p:sp>
      <p:sp>
        <p:nvSpPr>
          <p:cNvPr id="160775" name="Oval 7"/>
          <p:cNvSpPr>
            <a:spLocks noChangeArrowheads="1"/>
          </p:cNvSpPr>
          <p:nvPr/>
        </p:nvSpPr>
        <p:spPr bwMode="auto">
          <a:xfrm>
            <a:off x="6577975" y="4061425"/>
            <a:ext cx="504825" cy="504825"/>
          </a:xfrm>
          <a:prstGeom prst="ellipse">
            <a:avLst/>
          </a:prstGeom>
          <a:solidFill>
            <a:schemeClr val="accent1"/>
          </a:solidFill>
          <a:ln w="9525">
            <a:solidFill>
              <a:schemeClr val="tx1"/>
            </a:solidFill>
            <a:round/>
            <a:headEnd/>
            <a:tailEnd/>
          </a:ln>
        </p:spPr>
        <p:txBody>
          <a:bodyPr wrap="none" anchor="ctr"/>
          <a:lstStyle/>
          <a:p>
            <a:pPr algn="l" rtl="0" fontAlgn="base">
              <a:spcBef>
                <a:spcPct val="0"/>
              </a:spcBef>
              <a:spcAft>
                <a:spcPct val="0"/>
              </a:spcAft>
            </a:pPr>
            <a:endParaRPr kumimoji="1" lang="ja-JP" altLang="en-US">
              <a:solidFill>
                <a:srgbClr val="000000"/>
              </a:solidFill>
              <a:latin typeface="Arial" pitchFamily="34" charset="0"/>
              <a:ea typeface="ＭＳ Ｐゴシック" pitchFamily="50" charset="-128"/>
            </a:endParaRPr>
          </a:p>
        </p:txBody>
      </p:sp>
      <p:cxnSp>
        <p:nvCxnSpPr>
          <p:cNvPr id="160776" name="AutoShape 8"/>
          <p:cNvCxnSpPr>
            <a:cxnSpLocks noChangeShapeType="1"/>
            <a:stCxn id="160772" idx="5"/>
            <a:endCxn id="160774" idx="1"/>
          </p:cNvCxnSpPr>
          <p:nvPr/>
        </p:nvCxnSpPr>
        <p:spPr bwMode="auto">
          <a:xfrm>
            <a:off x="5568322" y="3986805"/>
            <a:ext cx="292100" cy="149225"/>
          </a:xfrm>
          <a:prstGeom prst="straightConnector1">
            <a:avLst/>
          </a:prstGeom>
          <a:noFill/>
          <a:ln w="9525">
            <a:solidFill>
              <a:schemeClr val="tx1"/>
            </a:solidFill>
            <a:round/>
            <a:headEnd/>
            <a:tailEnd type="triangle" w="med" len="med"/>
          </a:ln>
        </p:spPr>
      </p:cxnSp>
      <p:cxnSp>
        <p:nvCxnSpPr>
          <p:cNvPr id="160777" name="AutoShape 9"/>
          <p:cNvCxnSpPr>
            <a:cxnSpLocks noChangeShapeType="1"/>
            <a:stCxn id="160773" idx="7"/>
            <a:endCxn id="160774" idx="3"/>
          </p:cNvCxnSpPr>
          <p:nvPr/>
        </p:nvCxnSpPr>
        <p:spPr bwMode="auto">
          <a:xfrm flipV="1">
            <a:off x="5568322" y="4491670"/>
            <a:ext cx="292100" cy="147637"/>
          </a:xfrm>
          <a:prstGeom prst="straightConnector1">
            <a:avLst/>
          </a:prstGeom>
          <a:noFill/>
          <a:ln w="9525">
            <a:solidFill>
              <a:schemeClr val="tx1"/>
            </a:solidFill>
            <a:round/>
            <a:headEnd/>
            <a:tailEnd type="triangle" w="med" len="med"/>
          </a:ln>
        </p:spPr>
      </p:cxnSp>
      <p:cxnSp>
        <p:nvCxnSpPr>
          <p:cNvPr id="160778" name="AutoShape 10"/>
          <p:cNvCxnSpPr>
            <a:cxnSpLocks noChangeShapeType="1"/>
            <a:stCxn id="160774" idx="6"/>
            <a:endCxn id="160775" idx="2"/>
          </p:cNvCxnSpPr>
          <p:nvPr/>
        </p:nvCxnSpPr>
        <p:spPr bwMode="auto">
          <a:xfrm>
            <a:off x="6290639" y="4313829"/>
            <a:ext cx="287338" cy="0"/>
          </a:xfrm>
          <a:prstGeom prst="straightConnector1">
            <a:avLst/>
          </a:prstGeom>
          <a:noFill/>
          <a:ln w="9525">
            <a:solidFill>
              <a:schemeClr val="tx1"/>
            </a:solidFill>
            <a:round/>
            <a:headEnd/>
            <a:tailEnd type="triangle" w="med" len="med"/>
          </a:ln>
        </p:spPr>
      </p:cxnSp>
      <p:sp>
        <p:nvSpPr>
          <p:cNvPr id="643083" name="Oval 11"/>
          <p:cNvSpPr>
            <a:spLocks noChangeArrowheads="1"/>
          </p:cNvSpPr>
          <p:nvPr/>
        </p:nvSpPr>
        <p:spPr bwMode="auto">
          <a:xfrm>
            <a:off x="2329830" y="4852032"/>
            <a:ext cx="2160587" cy="936625"/>
          </a:xfrm>
          <a:prstGeom prst="ellipse">
            <a:avLst/>
          </a:prstGeom>
          <a:solidFill>
            <a:srgbClr val="008000"/>
          </a:solidFill>
          <a:ln w="9525">
            <a:solidFill>
              <a:schemeClr val="tx1"/>
            </a:solidFill>
            <a:round/>
            <a:headEnd/>
            <a:tailEnd/>
          </a:ln>
        </p:spPr>
        <p:txBody>
          <a:bodyPr wrap="none" anchor="ctr"/>
          <a:lstStyle/>
          <a:p>
            <a:pPr algn="ctr" rtl="0" fontAlgn="base">
              <a:spcBef>
                <a:spcPct val="0"/>
              </a:spcBef>
              <a:spcAft>
                <a:spcPct val="0"/>
              </a:spcAft>
            </a:pPr>
            <a:r>
              <a:rPr lang="ja-JP" altLang="en-US" sz="2000" dirty="0">
                <a:solidFill>
                  <a:srgbClr val="000000"/>
                </a:solidFill>
                <a:latin typeface="Arial" pitchFamily="34" charset="0"/>
                <a:ea typeface="ＭＳ Ｐゴシック" pitchFamily="50" charset="-128"/>
              </a:rPr>
              <a:t>オントロジー</a:t>
            </a:r>
            <a:endParaRPr kumimoji="1" lang="en-US" altLang="ja-JP" sz="2000" dirty="0">
              <a:solidFill>
                <a:srgbClr val="000000"/>
              </a:solidFill>
              <a:latin typeface="Arial" pitchFamily="34" charset="0"/>
              <a:ea typeface="ＭＳ Ｐゴシック" pitchFamily="50" charset="-128"/>
            </a:endParaRPr>
          </a:p>
        </p:txBody>
      </p:sp>
      <p:sp>
        <p:nvSpPr>
          <p:cNvPr id="643084" name="AutoShape 12"/>
          <p:cNvSpPr>
            <a:spLocks noChangeArrowheads="1"/>
          </p:cNvSpPr>
          <p:nvPr/>
        </p:nvSpPr>
        <p:spPr bwMode="auto">
          <a:xfrm rot="-698085">
            <a:off x="3842730" y="5644154"/>
            <a:ext cx="2449513" cy="863600"/>
          </a:xfrm>
          <a:prstGeom prst="curvedUpArrow">
            <a:avLst>
              <a:gd name="adj1" fmla="val 56728"/>
              <a:gd name="adj2" fmla="val 113456"/>
              <a:gd name="adj3" fmla="val 33333"/>
            </a:avLst>
          </a:prstGeom>
          <a:solidFill>
            <a:srgbClr val="FF9900"/>
          </a:solidFill>
          <a:ln w="9525">
            <a:solidFill>
              <a:schemeClr val="tx1"/>
            </a:solidFill>
            <a:miter lim="800000"/>
            <a:headEnd/>
            <a:tailEnd/>
          </a:ln>
        </p:spPr>
        <p:txBody>
          <a:bodyPr wrap="none" anchor="ctr"/>
          <a:lstStyle/>
          <a:p>
            <a:pPr algn="l" rtl="0" fontAlgn="base">
              <a:spcBef>
                <a:spcPct val="0"/>
              </a:spcBef>
              <a:spcAft>
                <a:spcPct val="0"/>
              </a:spcAft>
            </a:pPr>
            <a:endParaRPr kumimoji="1" lang="ja-JP" altLang="en-US">
              <a:solidFill>
                <a:srgbClr val="000000"/>
              </a:solidFill>
              <a:latin typeface="Arial" pitchFamily="34" charset="0"/>
              <a:ea typeface="ＭＳ Ｐゴシック" pitchFamily="50" charset="-128"/>
            </a:endParaRPr>
          </a:p>
        </p:txBody>
      </p:sp>
      <p:sp>
        <p:nvSpPr>
          <p:cNvPr id="643085" name="AutoShape 13"/>
          <p:cNvSpPr>
            <a:spLocks noChangeArrowheads="1"/>
          </p:cNvSpPr>
          <p:nvPr/>
        </p:nvSpPr>
        <p:spPr bwMode="auto">
          <a:xfrm rot="977173" flipV="1">
            <a:off x="3842730" y="2332629"/>
            <a:ext cx="2449513" cy="863600"/>
          </a:xfrm>
          <a:prstGeom prst="curvedUpArrow">
            <a:avLst>
              <a:gd name="adj1" fmla="val 56728"/>
              <a:gd name="adj2" fmla="val 113456"/>
              <a:gd name="adj3" fmla="val 33333"/>
            </a:avLst>
          </a:prstGeom>
          <a:solidFill>
            <a:srgbClr val="FFFF00"/>
          </a:solidFill>
          <a:ln w="9525">
            <a:solidFill>
              <a:schemeClr val="tx1"/>
            </a:solidFill>
            <a:miter lim="800000"/>
            <a:headEnd/>
            <a:tailEnd/>
          </a:ln>
        </p:spPr>
        <p:txBody>
          <a:bodyPr wrap="none" anchor="ctr"/>
          <a:lstStyle/>
          <a:p>
            <a:pPr algn="l" rtl="0" fontAlgn="base">
              <a:spcBef>
                <a:spcPct val="0"/>
              </a:spcBef>
              <a:spcAft>
                <a:spcPct val="0"/>
              </a:spcAft>
            </a:pPr>
            <a:endParaRPr kumimoji="1" lang="ja-JP" altLang="en-US">
              <a:solidFill>
                <a:srgbClr val="000000"/>
              </a:solidFill>
              <a:latin typeface="Arial" pitchFamily="34" charset="0"/>
              <a:ea typeface="ＭＳ Ｐゴシック" pitchFamily="50" charset="-128"/>
            </a:endParaRPr>
          </a:p>
        </p:txBody>
      </p:sp>
      <p:sp>
        <p:nvSpPr>
          <p:cNvPr id="160782" name="Text Box 14"/>
          <p:cNvSpPr txBox="1">
            <a:spLocks noChangeArrowheads="1"/>
          </p:cNvSpPr>
          <p:nvPr/>
        </p:nvSpPr>
        <p:spPr bwMode="auto">
          <a:xfrm>
            <a:off x="5354030" y="5069479"/>
            <a:ext cx="2005677" cy="369332"/>
          </a:xfrm>
          <a:prstGeom prst="rect">
            <a:avLst/>
          </a:prstGeom>
          <a:noFill/>
          <a:ln w="9525">
            <a:noFill/>
            <a:miter lim="800000"/>
            <a:headEnd/>
            <a:tailEnd/>
          </a:ln>
        </p:spPr>
        <p:txBody>
          <a:bodyPr wrap="none">
            <a:spAutoFit/>
          </a:bodyPr>
          <a:lstStyle/>
          <a:p>
            <a:pPr algn="l" rtl="0" fontAlgn="base">
              <a:spcBef>
                <a:spcPct val="0"/>
              </a:spcBef>
              <a:spcAft>
                <a:spcPct val="0"/>
              </a:spcAft>
            </a:pPr>
            <a:r>
              <a:rPr kumimoji="1" lang="en-US" altLang="ja-JP">
                <a:solidFill>
                  <a:srgbClr val="000000"/>
                </a:solidFill>
                <a:latin typeface="Arial" pitchFamily="34" charset="0"/>
                <a:ea typeface="ＭＳ Ｐゴシック" pitchFamily="50" charset="-128"/>
              </a:rPr>
              <a:t>Bayesian network</a:t>
            </a:r>
          </a:p>
        </p:txBody>
      </p:sp>
      <p:sp>
        <p:nvSpPr>
          <p:cNvPr id="643087" name="AutoShape 15"/>
          <p:cNvSpPr>
            <a:spLocks noChangeArrowheads="1"/>
          </p:cNvSpPr>
          <p:nvPr/>
        </p:nvSpPr>
        <p:spPr bwMode="auto">
          <a:xfrm>
            <a:off x="7298718" y="4132856"/>
            <a:ext cx="720725" cy="358775"/>
          </a:xfrm>
          <a:prstGeom prst="rightArrow">
            <a:avLst>
              <a:gd name="adj1" fmla="val 50000"/>
              <a:gd name="adj2" fmla="val 50221"/>
            </a:avLst>
          </a:prstGeom>
          <a:solidFill>
            <a:srgbClr val="FF0000"/>
          </a:solidFill>
          <a:ln w="9525">
            <a:solidFill>
              <a:schemeClr val="tx1"/>
            </a:solidFill>
            <a:miter lim="800000"/>
            <a:headEnd/>
            <a:tailEnd/>
          </a:ln>
        </p:spPr>
        <p:txBody>
          <a:bodyPr wrap="none" anchor="ctr"/>
          <a:lstStyle/>
          <a:p>
            <a:pPr algn="l" rtl="0" fontAlgn="base">
              <a:spcBef>
                <a:spcPct val="0"/>
              </a:spcBef>
              <a:spcAft>
                <a:spcPct val="0"/>
              </a:spcAft>
            </a:pPr>
            <a:endParaRPr kumimoji="1" lang="ja-JP" altLang="en-US">
              <a:solidFill>
                <a:srgbClr val="000000"/>
              </a:solidFill>
              <a:latin typeface="Arial" pitchFamily="34" charset="0"/>
              <a:ea typeface="ＭＳ Ｐゴシック" pitchFamily="50" charset="-128"/>
            </a:endParaRPr>
          </a:p>
        </p:txBody>
      </p:sp>
      <p:pic>
        <p:nvPicPr>
          <p:cNvPr id="643088" name="Picture 16" descr="_rrdymez[1]"/>
          <p:cNvPicPr>
            <a:picLocks noChangeAspect="1" noChangeArrowheads="1"/>
          </p:cNvPicPr>
          <p:nvPr/>
        </p:nvPicPr>
        <p:blipFill>
          <a:blip r:embed="rId2" cstate="print"/>
          <a:srcRect/>
          <a:stretch>
            <a:fillRect/>
          </a:stretch>
        </p:blipFill>
        <p:spPr bwMode="auto">
          <a:xfrm>
            <a:off x="8451222" y="3485158"/>
            <a:ext cx="1581150" cy="1582737"/>
          </a:xfrm>
          <a:prstGeom prst="rect">
            <a:avLst/>
          </a:prstGeom>
          <a:noFill/>
          <a:ln w="9525">
            <a:noFill/>
            <a:miter lim="800000"/>
            <a:headEnd/>
            <a:tailEnd/>
          </a:ln>
        </p:spPr>
      </p:pic>
      <p:sp>
        <p:nvSpPr>
          <p:cNvPr id="643089" name="Text Box 17"/>
          <p:cNvSpPr txBox="1">
            <a:spLocks noChangeArrowheads="1"/>
          </p:cNvSpPr>
          <p:nvPr/>
        </p:nvSpPr>
        <p:spPr bwMode="auto">
          <a:xfrm>
            <a:off x="7695862" y="5348068"/>
            <a:ext cx="2133817" cy="830997"/>
          </a:xfrm>
          <a:prstGeom prst="rect">
            <a:avLst/>
          </a:prstGeom>
          <a:noFill/>
          <a:ln w="9525">
            <a:noFill/>
            <a:miter lim="800000"/>
            <a:headEnd/>
            <a:tailEnd/>
          </a:ln>
        </p:spPr>
        <p:txBody>
          <a:bodyPr wrap="none">
            <a:spAutoFit/>
          </a:bodyPr>
          <a:lstStyle/>
          <a:p>
            <a:pPr algn="l" rtl="0" fontAlgn="base">
              <a:spcBef>
                <a:spcPct val="0"/>
              </a:spcBef>
              <a:spcAft>
                <a:spcPct val="0"/>
              </a:spcAft>
            </a:pPr>
            <a:r>
              <a:rPr lang="ja-JP" altLang="en-US" sz="2400" dirty="0">
                <a:solidFill>
                  <a:srgbClr val="000000"/>
                </a:solidFill>
                <a:latin typeface="Arial" pitchFamily="34" charset="0"/>
                <a:ea typeface="ＭＳ Ｐゴシック" pitchFamily="50" charset="-128"/>
              </a:rPr>
              <a:t>証拠</a:t>
            </a:r>
            <a:r>
              <a:rPr lang="en-US" altLang="ja-JP" sz="2400" dirty="0">
                <a:solidFill>
                  <a:srgbClr val="000000"/>
                </a:solidFill>
                <a:latin typeface="Arial" pitchFamily="34" charset="0"/>
                <a:ea typeface="ＭＳ Ｐゴシック" pitchFamily="50" charset="-128"/>
              </a:rPr>
              <a:t>-</a:t>
            </a:r>
            <a:r>
              <a:rPr lang="ja-JP" altLang="en-US" sz="2400" dirty="0">
                <a:solidFill>
                  <a:srgbClr val="000000"/>
                </a:solidFill>
                <a:latin typeface="Arial" pitchFamily="34" charset="0"/>
                <a:ea typeface="ＭＳ Ｐゴシック" pitchFamily="50" charset="-128"/>
              </a:rPr>
              <a:t>間接事実</a:t>
            </a:r>
            <a:endParaRPr lang="en-US" altLang="ja-JP" sz="2400" dirty="0">
              <a:solidFill>
                <a:srgbClr val="000000"/>
              </a:solidFill>
              <a:latin typeface="Arial" pitchFamily="34" charset="0"/>
              <a:ea typeface="ＭＳ Ｐゴシック" pitchFamily="50" charset="-128"/>
            </a:endParaRPr>
          </a:p>
          <a:p>
            <a:pPr algn="l" rtl="0" fontAlgn="base">
              <a:spcBef>
                <a:spcPct val="0"/>
              </a:spcBef>
              <a:spcAft>
                <a:spcPct val="0"/>
              </a:spcAft>
            </a:pPr>
            <a:r>
              <a:rPr lang="ja-JP" altLang="en-US" sz="2400" dirty="0">
                <a:solidFill>
                  <a:srgbClr val="000000"/>
                </a:solidFill>
                <a:latin typeface="Arial" pitchFamily="34" charset="0"/>
                <a:ea typeface="ＭＳ Ｐゴシック" pitchFamily="50" charset="-128"/>
              </a:rPr>
              <a:t>構造</a:t>
            </a:r>
            <a:r>
              <a:rPr kumimoji="1" lang="ja-JP" altLang="en-US" sz="2400" dirty="0">
                <a:solidFill>
                  <a:srgbClr val="000000"/>
                </a:solidFill>
                <a:latin typeface="Arial" pitchFamily="34" charset="0"/>
                <a:ea typeface="ＭＳ Ｐゴシック" pitchFamily="50" charset="-128"/>
              </a:rPr>
              <a:t>モデル</a:t>
            </a:r>
          </a:p>
        </p:txBody>
      </p:sp>
      <p:sp>
        <p:nvSpPr>
          <p:cNvPr id="643090" name="Text Box 18"/>
          <p:cNvSpPr txBox="1">
            <a:spLocks noChangeArrowheads="1"/>
          </p:cNvSpPr>
          <p:nvPr/>
        </p:nvSpPr>
        <p:spPr bwMode="auto">
          <a:xfrm>
            <a:off x="5766766" y="2116769"/>
            <a:ext cx="3475631" cy="461665"/>
          </a:xfrm>
          <a:prstGeom prst="rect">
            <a:avLst/>
          </a:prstGeom>
          <a:noFill/>
          <a:ln w="9525">
            <a:noFill/>
            <a:miter lim="800000"/>
            <a:headEnd/>
            <a:tailEnd/>
          </a:ln>
        </p:spPr>
        <p:txBody>
          <a:bodyPr wrap="none">
            <a:spAutoFit/>
          </a:bodyPr>
          <a:lstStyle/>
          <a:p>
            <a:pPr algn="l" rtl="0" fontAlgn="base">
              <a:spcBef>
                <a:spcPct val="0"/>
              </a:spcBef>
              <a:spcAft>
                <a:spcPct val="0"/>
              </a:spcAft>
            </a:pPr>
            <a:r>
              <a:rPr kumimoji="1" lang="ja-JP" altLang="en-US" sz="2400">
                <a:solidFill>
                  <a:srgbClr val="000000"/>
                </a:solidFill>
                <a:latin typeface="Arial" pitchFamily="34" charset="0"/>
                <a:ea typeface="ＭＳ Ｐゴシック" pitchFamily="50" charset="-128"/>
              </a:rPr>
              <a:t>統計的学習（頻度データ）</a:t>
            </a:r>
          </a:p>
        </p:txBody>
      </p:sp>
      <p:sp>
        <p:nvSpPr>
          <p:cNvPr id="643091" name="Text Box 19"/>
          <p:cNvSpPr txBox="1">
            <a:spLocks noChangeArrowheads="1"/>
          </p:cNvSpPr>
          <p:nvPr/>
        </p:nvSpPr>
        <p:spPr bwMode="auto">
          <a:xfrm>
            <a:off x="5735030" y="6123619"/>
            <a:ext cx="2954655" cy="461665"/>
          </a:xfrm>
          <a:prstGeom prst="rect">
            <a:avLst/>
          </a:prstGeom>
          <a:noFill/>
          <a:ln w="9525">
            <a:noFill/>
            <a:miter lim="800000"/>
            <a:headEnd/>
            <a:tailEnd/>
          </a:ln>
        </p:spPr>
        <p:txBody>
          <a:bodyPr wrap="none">
            <a:spAutoFit/>
          </a:bodyPr>
          <a:lstStyle/>
          <a:p>
            <a:pPr algn="l" rtl="0" fontAlgn="base">
              <a:spcBef>
                <a:spcPct val="0"/>
              </a:spcBef>
              <a:spcAft>
                <a:spcPct val="0"/>
              </a:spcAft>
            </a:pPr>
            <a:r>
              <a:rPr lang="ja-JP" altLang="en-US" sz="2400" dirty="0">
                <a:solidFill>
                  <a:srgbClr val="000000"/>
                </a:solidFill>
                <a:latin typeface="Arial" pitchFamily="34" charset="0"/>
                <a:ea typeface="ＭＳ Ｐゴシック" pitchFamily="50" charset="-128"/>
              </a:rPr>
              <a:t>知識</a:t>
            </a:r>
            <a:r>
              <a:rPr kumimoji="1" lang="ja-JP" altLang="en-US" sz="2400" dirty="0">
                <a:solidFill>
                  <a:srgbClr val="000000"/>
                </a:solidFill>
                <a:latin typeface="Arial" pitchFamily="34" charset="0"/>
                <a:ea typeface="ＭＳ Ｐゴシック" pitchFamily="50" charset="-128"/>
              </a:rPr>
              <a:t>構造（潜在変数）</a:t>
            </a:r>
          </a:p>
        </p:txBody>
      </p:sp>
      <p:sp>
        <p:nvSpPr>
          <p:cNvPr id="643092" name="Rectangle 20"/>
          <p:cNvSpPr>
            <a:spLocks noChangeArrowheads="1"/>
          </p:cNvSpPr>
          <p:nvPr/>
        </p:nvSpPr>
        <p:spPr bwMode="auto">
          <a:xfrm>
            <a:off x="2402847" y="3916954"/>
            <a:ext cx="1871662" cy="576262"/>
          </a:xfrm>
          <a:prstGeom prst="rect">
            <a:avLst/>
          </a:prstGeom>
          <a:solidFill>
            <a:schemeClr val="accent1"/>
          </a:solidFill>
          <a:ln w="9525">
            <a:solidFill>
              <a:schemeClr val="tx1"/>
            </a:solidFill>
            <a:miter lim="800000"/>
            <a:headEnd/>
            <a:tailEnd/>
          </a:ln>
        </p:spPr>
        <p:txBody>
          <a:bodyPr wrap="none" anchor="ctr"/>
          <a:lstStyle/>
          <a:p>
            <a:pPr algn="ctr" rtl="0" fontAlgn="base">
              <a:spcBef>
                <a:spcPct val="0"/>
              </a:spcBef>
              <a:spcAft>
                <a:spcPct val="0"/>
              </a:spcAft>
            </a:pPr>
            <a:r>
              <a:rPr kumimoji="1" lang="ja-JP" altLang="en-US">
                <a:solidFill>
                  <a:srgbClr val="000000"/>
                </a:solidFill>
                <a:latin typeface="Garamond" pitchFamily="18" charset="0"/>
                <a:ea typeface="ＭＳ Ｐゴシック" pitchFamily="50" charset="-128"/>
              </a:rPr>
              <a:t>統計的言語処理</a:t>
            </a:r>
          </a:p>
        </p:txBody>
      </p:sp>
      <p:sp>
        <p:nvSpPr>
          <p:cNvPr id="643093" name="Text Box 21"/>
          <p:cNvSpPr txBox="1">
            <a:spLocks noChangeArrowheads="1"/>
          </p:cNvSpPr>
          <p:nvPr/>
        </p:nvSpPr>
        <p:spPr bwMode="auto">
          <a:xfrm>
            <a:off x="6003322" y="2477132"/>
            <a:ext cx="2710999" cy="830997"/>
          </a:xfrm>
          <a:prstGeom prst="rect">
            <a:avLst/>
          </a:prstGeom>
          <a:noFill/>
          <a:ln w="9525">
            <a:noFill/>
            <a:miter lim="800000"/>
            <a:headEnd/>
            <a:tailEnd/>
          </a:ln>
        </p:spPr>
        <p:txBody>
          <a:bodyPr wrap="none">
            <a:spAutoFit/>
          </a:bodyPr>
          <a:lstStyle/>
          <a:p>
            <a:pPr algn="l" rtl="0" fontAlgn="base">
              <a:spcBef>
                <a:spcPct val="0"/>
              </a:spcBef>
              <a:spcAft>
                <a:spcPct val="0"/>
              </a:spcAft>
            </a:pPr>
            <a:r>
              <a:rPr kumimoji="1" lang="ja-JP" altLang="en-US" sz="2400" b="1" dirty="0">
                <a:solidFill>
                  <a:srgbClr val="0000FD"/>
                </a:solidFill>
                <a:latin typeface="Arial" pitchFamily="34" charset="0"/>
                <a:ea typeface="ＭＳ Ｐゴシック" pitchFamily="50" charset="-128"/>
              </a:rPr>
              <a:t>欠損データの場合</a:t>
            </a:r>
          </a:p>
          <a:p>
            <a:pPr algn="l" rtl="0" fontAlgn="base">
              <a:spcBef>
                <a:spcPct val="0"/>
              </a:spcBef>
              <a:spcAft>
                <a:spcPct val="0"/>
              </a:spcAft>
            </a:pPr>
            <a:r>
              <a:rPr kumimoji="1" lang="ja-JP" altLang="en-US" sz="2400" b="1" dirty="0">
                <a:solidFill>
                  <a:srgbClr val="0000FD"/>
                </a:solidFill>
                <a:latin typeface="Arial" pitchFamily="34" charset="0"/>
                <a:ea typeface="ＭＳ Ｐゴシック" pitchFamily="50" charset="-128"/>
              </a:rPr>
              <a:t>→</a:t>
            </a:r>
            <a:r>
              <a:rPr kumimoji="1" lang="en-US" altLang="ja-JP" sz="2400" b="1" dirty="0">
                <a:solidFill>
                  <a:srgbClr val="0000FD"/>
                </a:solidFill>
                <a:latin typeface="Arial" pitchFamily="34" charset="0"/>
                <a:ea typeface="ＭＳ Ｐゴシック" pitchFamily="50" charset="-128"/>
              </a:rPr>
              <a:t>EM</a:t>
            </a:r>
            <a:r>
              <a:rPr kumimoji="1" lang="ja-JP" altLang="en-US" sz="2400" b="1" dirty="0">
                <a:solidFill>
                  <a:srgbClr val="0000FD"/>
                </a:solidFill>
                <a:latin typeface="Arial" pitchFamily="34" charset="0"/>
                <a:ea typeface="ＭＳ Ｐゴシック" pitchFamily="50" charset="-128"/>
              </a:rPr>
              <a:t>アルゴリズム</a:t>
            </a:r>
          </a:p>
        </p:txBody>
      </p:sp>
      <p:sp>
        <p:nvSpPr>
          <p:cNvPr id="160790" name="正方形/長方形 23"/>
          <p:cNvSpPr>
            <a:spLocks noChangeArrowheads="1"/>
          </p:cNvSpPr>
          <p:nvPr/>
        </p:nvSpPr>
        <p:spPr bwMode="auto">
          <a:xfrm>
            <a:off x="2288547" y="1342029"/>
            <a:ext cx="7929562" cy="707886"/>
          </a:xfrm>
          <a:prstGeom prst="rect">
            <a:avLst/>
          </a:prstGeom>
          <a:noFill/>
          <a:ln w="9525">
            <a:noFill/>
            <a:miter lim="800000"/>
            <a:headEnd/>
            <a:tailEnd/>
          </a:ln>
        </p:spPr>
        <p:txBody>
          <a:bodyPr>
            <a:spAutoFit/>
          </a:bodyPr>
          <a:lstStyle/>
          <a:p>
            <a:pPr algn="l" rtl="0" fontAlgn="base">
              <a:spcBef>
                <a:spcPct val="0"/>
              </a:spcBef>
              <a:spcAft>
                <a:spcPct val="0"/>
              </a:spcAft>
            </a:pPr>
            <a:r>
              <a:rPr kumimoji="1" lang="ja-JP" altLang="en-US" sz="2000" dirty="0">
                <a:solidFill>
                  <a:srgbClr val="000000"/>
                </a:solidFill>
                <a:latin typeface="Arial" pitchFamily="34" charset="0"/>
                <a:ea typeface="ＭＳ Ｐゴシック" pitchFamily="50" charset="-128"/>
              </a:rPr>
              <a:t>”</a:t>
            </a:r>
            <a:r>
              <a:rPr kumimoji="1" lang="en-US" altLang="ja-JP" sz="2000" dirty="0" err="1">
                <a:solidFill>
                  <a:srgbClr val="000000"/>
                </a:solidFill>
                <a:latin typeface="Arial" pitchFamily="34" charset="0"/>
                <a:ea typeface="ＭＳ Ｐゴシック" pitchFamily="50" charset="-128"/>
              </a:rPr>
              <a:t>Y.Motomura</a:t>
            </a:r>
            <a:r>
              <a:rPr kumimoji="1" lang="en-US" altLang="ja-JP" sz="2000" dirty="0">
                <a:solidFill>
                  <a:srgbClr val="000000"/>
                </a:solidFill>
                <a:latin typeface="Arial" pitchFamily="34" charset="0"/>
                <a:ea typeface="ＭＳ Ｐゴシック" pitchFamily="50" charset="-128"/>
              </a:rPr>
              <a:t>, </a:t>
            </a:r>
            <a:r>
              <a:rPr kumimoji="1" lang="en-US" altLang="ja-JP" sz="2000" dirty="0" err="1">
                <a:solidFill>
                  <a:srgbClr val="000000"/>
                </a:solidFill>
                <a:latin typeface="Arial" pitchFamily="34" charset="0"/>
                <a:ea typeface="ＭＳ Ｐゴシック" pitchFamily="50" charset="-128"/>
              </a:rPr>
              <a:t>T.Kanade</a:t>
            </a:r>
            <a:r>
              <a:rPr kumimoji="1" lang="en-US" altLang="ja-JP" sz="2000" dirty="0">
                <a:solidFill>
                  <a:srgbClr val="000000"/>
                </a:solidFill>
                <a:latin typeface="Arial" pitchFamily="34" charset="0"/>
                <a:ea typeface="ＭＳ Ｐゴシック" pitchFamily="50" charset="-128"/>
              </a:rPr>
              <a:t> :Probabilistic Human Modeling based on </a:t>
            </a:r>
            <a:br>
              <a:rPr kumimoji="1" lang="en-US" altLang="ja-JP" sz="2000" dirty="0">
                <a:solidFill>
                  <a:srgbClr val="000000"/>
                </a:solidFill>
                <a:latin typeface="Arial" pitchFamily="34" charset="0"/>
                <a:ea typeface="ＭＳ Ｐゴシック" pitchFamily="50" charset="-128"/>
              </a:rPr>
            </a:br>
            <a:r>
              <a:rPr kumimoji="1" lang="en-US" altLang="ja-JP" sz="2000" dirty="0">
                <a:solidFill>
                  <a:srgbClr val="000000"/>
                </a:solidFill>
                <a:latin typeface="Arial" pitchFamily="34" charset="0"/>
                <a:ea typeface="ＭＳ Ｐゴシック" pitchFamily="50" charset="-128"/>
              </a:rPr>
              <a:t>Personal Construct Theory”, </a:t>
            </a:r>
            <a:r>
              <a:rPr kumimoji="1" lang="en-US" altLang="ja-JP" sz="2000" dirty="0" err="1">
                <a:solidFill>
                  <a:srgbClr val="000000"/>
                </a:solidFill>
                <a:latin typeface="Arial" pitchFamily="34" charset="0"/>
                <a:ea typeface="ＭＳ Ｐゴシック" pitchFamily="50" charset="-128"/>
              </a:rPr>
              <a:t>J.Robot&amp;Mechatronics</a:t>
            </a:r>
            <a:r>
              <a:rPr kumimoji="1" lang="en-US" altLang="ja-JP" sz="2000" dirty="0">
                <a:solidFill>
                  <a:srgbClr val="000000"/>
                </a:solidFill>
                <a:latin typeface="Arial" pitchFamily="34" charset="0"/>
                <a:ea typeface="ＭＳ Ｐゴシック" pitchFamily="50" charset="-128"/>
              </a:rPr>
              <a:t>, 17/6, (2005).</a:t>
            </a:r>
            <a:endParaRPr kumimoji="1" lang="ja-JP" altLang="en-US" sz="2000" dirty="0">
              <a:solidFill>
                <a:srgbClr val="000000"/>
              </a:solidFill>
              <a:latin typeface="Arial" pitchFamily="34" charset="0"/>
              <a:ea typeface="ＭＳ Ｐゴシック" pitchFamily="50" charset="-128"/>
            </a:endParaRPr>
          </a:p>
        </p:txBody>
      </p:sp>
    </p:spTree>
    <p:extLst>
      <p:ext uri="{BB962C8B-B14F-4D97-AF65-F5344CB8AC3E}">
        <p14:creationId xmlns:p14="http://schemas.microsoft.com/office/powerpoint/2010/main" val="1231206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43083"/>
                                        </p:tgtEl>
                                        <p:attrNameLst>
                                          <p:attrName>style.visibility</p:attrName>
                                        </p:attrNameLst>
                                      </p:cBhvr>
                                      <p:to>
                                        <p:strVal val="visible"/>
                                      </p:to>
                                    </p:set>
                                    <p:anim calcmode="lin" valueType="num">
                                      <p:cBhvr additive="base">
                                        <p:cTn id="7" dur="500" fill="hold"/>
                                        <p:tgtEl>
                                          <p:spTgt spid="643083"/>
                                        </p:tgtEl>
                                        <p:attrNameLst>
                                          <p:attrName>ppt_x</p:attrName>
                                        </p:attrNameLst>
                                      </p:cBhvr>
                                      <p:tavLst>
                                        <p:tav tm="0">
                                          <p:val>
                                            <p:strVal val="0-#ppt_w/2"/>
                                          </p:val>
                                        </p:tav>
                                        <p:tav tm="100000">
                                          <p:val>
                                            <p:strVal val="#ppt_x"/>
                                          </p:val>
                                        </p:tav>
                                      </p:tavLst>
                                    </p:anim>
                                    <p:anim calcmode="lin" valueType="num">
                                      <p:cBhvr additive="base">
                                        <p:cTn id="8" dur="500" fill="hold"/>
                                        <p:tgtEl>
                                          <p:spTgt spid="643083"/>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643084"/>
                                        </p:tgtEl>
                                        <p:attrNameLst>
                                          <p:attrName>style.visibility</p:attrName>
                                        </p:attrNameLst>
                                      </p:cBhvr>
                                      <p:to>
                                        <p:strVal val="visible"/>
                                      </p:to>
                                    </p:set>
                                    <p:anim calcmode="lin" valueType="num">
                                      <p:cBhvr additive="base">
                                        <p:cTn id="11" dur="500" fill="hold"/>
                                        <p:tgtEl>
                                          <p:spTgt spid="643084"/>
                                        </p:tgtEl>
                                        <p:attrNameLst>
                                          <p:attrName>ppt_x</p:attrName>
                                        </p:attrNameLst>
                                      </p:cBhvr>
                                      <p:tavLst>
                                        <p:tav tm="0">
                                          <p:val>
                                            <p:strVal val="0-#ppt_w/2"/>
                                          </p:val>
                                        </p:tav>
                                        <p:tav tm="100000">
                                          <p:val>
                                            <p:strVal val="#ppt_x"/>
                                          </p:val>
                                        </p:tav>
                                      </p:tavLst>
                                    </p:anim>
                                    <p:anim calcmode="lin" valueType="num">
                                      <p:cBhvr additive="base">
                                        <p:cTn id="12" dur="500" fill="hold"/>
                                        <p:tgtEl>
                                          <p:spTgt spid="643084"/>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643091"/>
                                        </p:tgtEl>
                                        <p:attrNameLst>
                                          <p:attrName>style.visibility</p:attrName>
                                        </p:attrNameLst>
                                      </p:cBhvr>
                                      <p:to>
                                        <p:strVal val="visible"/>
                                      </p:to>
                                    </p:set>
                                    <p:anim calcmode="lin" valueType="num">
                                      <p:cBhvr additive="base">
                                        <p:cTn id="15" dur="500" fill="hold"/>
                                        <p:tgtEl>
                                          <p:spTgt spid="643091"/>
                                        </p:tgtEl>
                                        <p:attrNameLst>
                                          <p:attrName>ppt_x</p:attrName>
                                        </p:attrNameLst>
                                      </p:cBhvr>
                                      <p:tavLst>
                                        <p:tav tm="0">
                                          <p:val>
                                            <p:strVal val="0-#ppt_w/2"/>
                                          </p:val>
                                        </p:tav>
                                        <p:tav tm="100000">
                                          <p:val>
                                            <p:strVal val="#ppt_x"/>
                                          </p:val>
                                        </p:tav>
                                      </p:tavLst>
                                    </p:anim>
                                    <p:anim calcmode="lin" valueType="num">
                                      <p:cBhvr additive="base">
                                        <p:cTn id="16" dur="500" fill="hold"/>
                                        <p:tgtEl>
                                          <p:spTgt spid="643091"/>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643075"/>
                                        </p:tgtEl>
                                        <p:attrNameLst>
                                          <p:attrName>style.visibility</p:attrName>
                                        </p:attrNameLst>
                                      </p:cBhvr>
                                      <p:to>
                                        <p:strVal val="visible"/>
                                      </p:to>
                                    </p:set>
                                    <p:anim calcmode="lin" valueType="num">
                                      <p:cBhvr additive="base">
                                        <p:cTn id="21" dur="500" fill="hold"/>
                                        <p:tgtEl>
                                          <p:spTgt spid="643075"/>
                                        </p:tgtEl>
                                        <p:attrNameLst>
                                          <p:attrName>ppt_x</p:attrName>
                                        </p:attrNameLst>
                                      </p:cBhvr>
                                      <p:tavLst>
                                        <p:tav tm="0">
                                          <p:val>
                                            <p:strVal val="0-#ppt_w/2"/>
                                          </p:val>
                                        </p:tav>
                                        <p:tav tm="100000">
                                          <p:val>
                                            <p:strVal val="#ppt_x"/>
                                          </p:val>
                                        </p:tav>
                                      </p:tavLst>
                                    </p:anim>
                                    <p:anim calcmode="lin" valueType="num">
                                      <p:cBhvr additive="base">
                                        <p:cTn id="22" dur="500" fill="hold"/>
                                        <p:tgtEl>
                                          <p:spTgt spid="643075"/>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643085"/>
                                        </p:tgtEl>
                                        <p:attrNameLst>
                                          <p:attrName>style.visibility</p:attrName>
                                        </p:attrNameLst>
                                      </p:cBhvr>
                                      <p:to>
                                        <p:strVal val="visible"/>
                                      </p:to>
                                    </p:set>
                                    <p:anim calcmode="lin" valueType="num">
                                      <p:cBhvr additive="base">
                                        <p:cTn id="25" dur="500" fill="hold"/>
                                        <p:tgtEl>
                                          <p:spTgt spid="643085"/>
                                        </p:tgtEl>
                                        <p:attrNameLst>
                                          <p:attrName>ppt_x</p:attrName>
                                        </p:attrNameLst>
                                      </p:cBhvr>
                                      <p:tavLst>
                                        <p:tav tm="0">
                                          <p:val>
                                            <p:strVal val="0-#ppt_w/2"/>
                                          </p:val>
                                        </p:tav>
                                        <p:tav tm="100000">
                                          <p:val>
                                            <p:strVal val="#ppt_x"/>
                                          </p:val>
                                        </p:tav>
                                      </p:tavLst>
                                    </p:anim>
                                    <p:anim calcmode="lin" valueType="num">
                                      <p:cBhvr additive="base">
                                        <p:cTn id="26" dur="500" fill="hold"/>
                                        <p:tgtEl>
                                          <p:spTgt spid="643085"/>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0"/>
                                  </p:stCondLst>
                                  <p:childTnLst>
                                    <p:set>
                                      <p:cBhvr>
                                        <p:cTn id="28" dur="1" fill="hold">
                                          <p:stCondLst>
                                            <p:cond delay="0"/>
                                          </p:stCondLst>
                                        </p:cTn>
                                        <p:tgtEl>
                                          <p:spTgt spid="643090"/>
                                        </p:tgtEl>
                                        <p:attrNameLst>
                                          <p:attrName>style.visibility</p:attrName>
                                        </p:attrNameLst>
                                      </p:cBhvr>
                                      <p:to>
                                        <p:strVal val="visible"/>
                                      </p:to>
                                    </p:set>
                                    <p:anim calcmode="lin" valueType="num">
                                      <p:cBhvr additive="base">
                                        <p:cTn id="29" dur="500" fill="hold"/>
                                        <p:tgtEl>
                                          <p:spTgt spid="643090"/>
                                        </p:tgtEl>
                                        <p:attrNameLst>
                                          <p:attrName>ppt_x</p:attrName>
                                        </p:attrNameLst>
                                      </p:cBhvr>
                                      <p:tavLst>
                                        <p:tav tm="0">
                                          <p:val>
                                            <p:strVal val="0-#ppt_w/2"/>
                                          </p:val>
                                        </p:tav>
                                        <p:tav tm="100000">
                                          <p:val>
                                            <p:strVal val="#ppt_x"/>
                                          </p:val>
                                        </p:tav>
                                      </p:tavLst>
                                    </p:anim>
                                    <p:anim calcmode="lin" valueType="num">
                                      <p:cBhvr additive="base">
                                        <p:cTn id="30" dur="500" fill="hold"/>
                                        <p:tgtEl>
                                          <p:spTgt spid="643090"/>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643087"/>
                                        </p:tgtEl>
                                        <p:attrNameLst>
                                          <p:attrName>style.visibility</p:attrName>
                                        </p:attrNameLst>
                                      </p:cBhvr>
                                      <p:to>
                                        <p:strVal val="visible"/>
                                      </p:to>
                                    </p:set>
                                    <p:anim calcmode="lin" valueType="num">
                                      <p:cBhvr>
                                        <p:cTn id="35" dur="500" fill="hold"/>
                                        <p:tgtEl>
                                          <p:spTgt spid="643087"/>
                                        </p:tgtEl>
                                        <p:attrNameLst>
                                          <p:attrName>ppt_w</p:attrName>
                                        </p:attrNameLst>
                                      </p:cBhvr>
                                      <p:tavLst>
                                        <p:tav tm="0">
                                          <p:val>
                                            <p:fltVal val="0"/>
                                          </p:val>
                                        </p:tav>
                                        <p:tav tm="100000">
                                          <p:val>
                                            <p:strVal val="#ppt_w"/>
                                          </p:val>
                                        </p:tav>
                                      </p:tavLst>
                                    </p:anim>
                                    <p:anim calcmode="lin" valueType="num">
                                      <p:cBhvr>
                                        <p:cTn id="36" dur="500" fill="hold"/>
                                        <p:tgtEl>
                                          <p:spTgt spid="643087"/>
                                        </p:tgtEl>
                                        <p:attrNameLst>
                                          <p:attrName>ppt_h</p:attrName>
                                        </p:attrNameLst>
                                      </p:cBhvr>
                                      <p:tavLst>
                                        <p:tav tm="0">
                                          <p:val>
                                            <p:fltVal val="0"/>
                                          </p:val>
                                        </p:tav>
                                        <p:tav tm="100000">
                                          <p:val>
                                            <p:strVal val="#ppt_h"/>
                                          </p:val>
                                        </p:tav>
                                      </p:tavLst>
                                    </p:anim>
                                    <p:animEffect transition="in" filter="fade">
                                      <p:cBhvr>
                                        <p:cTn id="37" dur="500"/>
                                        <p:tgtEl>
                                          <p:spTgt spid="643087"/>
                                        </p:tgtEl>
                                      </p:cBhvr>
                                    </p:animEffect>
                                  </p:childTnLst>
                                </p:cTn>
                              </p:par>
                              <p:par>
                                <p:cTn id="38" presetID="53" presetClass="entr" presetSubtype="0" fill="hold" nodeType="withEffect">
                                  <p:stCondLst>
                                    <p:cond delay="0"/>
                                  </p:stCondLst>
                                  <p:childTnLst>
                                    <p:set>
                                      <p:cBhvr>
                                        <p:cTn id="39" dur="1" fill="hold">
                                          <p:stCondLst>
                                            <p:cond delay="0"/>
                                          </p:stCondLst>
                                        </p:cTn>
                                        <p:tgtEl>
                                          <p:spTgt spid="643088"/>
                                        </p:tgtEl>
                                        <p:attrNameLst>
                                          <p:attrName>style.visibility</p:attrName>
                                        </p:attrNameLst>
                                      </p:cBhvr>
                                      <p:to>
                                        <p:strVal val="visible"/>
                                      </p:to>
                                    </p:set>
                                    <p:anim calcmode="lin" valueType="num">
                                      <p:cBhvr>
                                        <p:cTn id="40" dur="500" fill="hold"/>
                                        <p:tgtEl>
                                          <p:spTgt spid="643088"/>
                                        </p:tgtEl>
                                        <p:attrNameLst>
                                          <p:attrName>ppt_w</p:attrName>
                                        </p:attrNameLst>
                                      </p:cBhvr>
                                      <p:tavLst>
                                        <p:tav tm="0">
                                          <p:val>
                                            <p:fltVal val="0"/>
                                          </p:val>
                                        </p:tav>
                                        <p:tav tm="100000">
                                          <p:val>
                                            <p:strVal val="#ppt_w"/>
                                          </p:val>
                                        </p:tav>
                                      </p:tavLst>
                                    </p:anim>
                                    <p:anim calcmode="lin" valueType="num">
                                      <p:cBhvr>
                                        <p:cTn id="41" dur="500" fill="hold"/>
                                        <p:tgtEl>
                                          <p:spTgt spid="643088"/>
                                        </p:tgtEl>
                                        <p:attrNameLst>
                                          <p:attrName>ppt_h</p:attrName>
                                        </p:attrNameLst>
                                      </p:cBhvr>
                                      <p:tavLst>
                                        <p:tav tm="0">
                                          <p:val>
                                            <p:fltVal val="0"/>
                                          </p:val>
                                        </p:tav>
                                        <p:tav tm="100000">
                                          <p:val>
                                            <p:strVal val="#ppt_h"/>
                                          </p:val>
                                        </p:tav>
                                      </p:tavLst>
                                    </p:anim>
                                    <p:animEffect transition="in" filter="fade">
                                      <p:cBhvr>
                                        <p:cTn id="42" dur="500"/>
                                        <p:tgtEl>
                                          <p:spTgt spid="643088"/>
                                        </p:tgtEl>
                                      </p:cBhvr>
                                    </p:animEffect>
                                  </p:childTnLst>
                                </p:cTn>
                              </p:par>
                              <p:par>
                                <p:cTn id="43" presetID="53" presetClass="entr" presetSubtype="0" fill="hold" grpId="0" nodeType="withEffect">
                                  <p:stCondLst>
                                    <p:cond delay="0"/>
                                  </p:stCondLst>
                                  <p:childTnLst>
                                    <p:set>
                                      <p:cBhvr>
                                        <p:cTn id="44" dur="1" fill="hold">
                                          <p:stCondLst>
                                            <p:cond delay="0"/>
                                          </p:stCondLst>
                                        </p:cTn>
                                        <p:tgtEl>
                                          <p:spTgt spid="643089"/>
                                        </p:tgtEl>
                                        <p:attrNameLst>
                                          <p:attrName>style.visibility</p:attrName>
                                        </p:attrNameLst>
                                      </p:cBhvr>
                                      <p:to>
                                        <p:strVal val="visible"/>
                                      </p:to>
                                    </p:set>
                                    <p:anim calcmode="lin" valueType="num">
                                      <p:cBhvr>
                                        <p:cTn id="45" dur="500" fill="hold"/>
                                        <p:tgtEl>
                                          <p:spTgt spid="643089"/>
                                        </p:tgtEl>
                                        <p:attrNameLst>
                                          <p:attrName>ppt_w</p:attrName>
                                        </p:attrNameLst>
                                      </p:cBhvr>
                                      <p:tavLst>
                                        <p:tav tm="0">
                                          <p:val>
                                            <p:fltVal val="0"/>
                                          </p:val>
                                        </p:tav>
                                        <p:tav tm="100000">
                                          <p:val>
                                            <p:strVal val="#ppt_w"/>
                                          </p:val>
                                        </p:tav>
                                      </p:tavLst>
                                    </p:anim>
                                    <p:anim calcmode="lin" valueType="num">
                                      <p:cBhvr>
                                        <p:cTn id="46" dur="500" fill="hold"/>
                                        <p:tgtEl>
                                          <p:spTgt spid="643089"/>
                                        </p:tgtEl>
                                        <p:attrNameLst>
                                          <p:attrName>ppt_h</p:attrName>
                                        </p:attrNameLst>
                                      </p:cBhvr>
                                      <p:tavLst>
                                        <p:tav tm="0">
                                          <p:val>
                                            <p:fltVal val="0"/>
                                          </p:val>
                                        </p:tav>
                                        <p:tav tm="100000">
                                          <p:val>
                                            <p:strVal val="#ppt_h"/>
                                          </p:val>
                                        </p:tav>
                                      </p:tavLst>
                                    </p:anim>
                                    <p:animEffect transition="in" filter="fade">
                                      <p:cBhvr>
                                        <p:cTn id="47" dur="500"/>
                                        <p:tgtEl>
                                          <p:spTgt spid="643089"/>
                                        </p:tgtEl>
                                      </p:cBhvr>
                                    </p:animEffect>
                                  </p:childTnLst>
                                </p:cTn>
                              </p:par>
                            </p:childTnLst>
                          </p:cTn>
                        </p:par>
                        <p:par>
                          <p:cTn id="48" fill="hold">
                            <p:stCondLst>
                              <p:cond delay="500"/>
                            </p:stCondLst>
                            <p:childTnLst>
                              <p:par>
                                <p:cTn id="49" presetID="53" presetClass="entr" presetSubtype="0" fill="hold" grpId="0" nodeType="afterEffect">
                                  <p:stCondLst>
                                    <p:cond delay="0"/>
                                  </p:stCondLst>
                                  <p:childTnLst>
                                    <p:set>
                                      <p:cBhvr>
                                        <p:cTn id="50" dur="1" fill="hold">
                                          <p:stCondLst>
                                            <p:cond delay="0"/>
                                          </p:stCondLst>
                                        </p:cTn>
                                        <p:tgtEl>
                                          <p:spTgt spid="643092"/>
                                        </p:tgtEl>
                                        <p:attrNameLst>
                                          <p:attrName>style.visibility</p:attrName>
                                        </p:attrNameLst>
                                      </p:cBhvr>
                                      <p:to>
                                        <p:strVal val="visible"/>
                                      </p:to>
                                    </p:set>
                                    <p:anim calcmode="lin" valueType="num">
                                      <p:cBhvr>
                                        <p:cTn id="51" dur="500" fill="hold"/>
                                        <p:tgtEl>
                                          <p:spTgt spid="643092"/>
                                        </p:tgtEl>
                                        <p:attrNameLst>
                                          <p:attrName>ppt_w</p:attrName>
                                        </p:attrNameLst>
                                      </p:cBhvr>
                                      <p:tavLst>
                                        <p:tav tm="0">
                                          <p:val>
                                            <p:fltVal val="0"/>
                                          </p:val>
                                        </p:tav>
                                        <p:tav tm="100000">
                                          <p:val>
                                            <p:strVal val="#ppt_w"/>
                                          </p:val>
                                        </p:tav>
                                      </p:tavLst>
                                    </p:anim>
                                    <p:anim calcmode="lin" valueType="num">
                                      <p:cBhvr>
                                        <p:cTn id="52" dur="500" fill="hold"/>
                                        <p:tgtEl>
                                          <p:spTgt spid="643092"/>
                                        </p:tgtEl>
                                        <p:attrNameLst>
                                          <p:attrName>ppt_h</p:attrName>
                                        </p:attrNameLst>
                                      </p:cBhvr>
                                      <p:tavLst>
                                        <p:tav tm="0">
                                          <p:val>
                                            <p:fltVal val="0"/>
                                          </p:val>
                                        </p:tav>
                                        <p:tav tm="100000">
                                          <p:val>
                                            <p:strVal val="#ppt_h"/>
                                          </p:val>
                                        </p:tav>
                                      </p:tavLst>
                                    </p:anim>
                                    <p:animEffect transition="in" filter="fade">
                                      <p:cBhvr>
                                        <p:cTn id="53" dur="500"/>
                                        <p:tgtEl>
                                          <p:spTgt spid="643092"/>
                                        </p:tgtEl>
                                      </p:cBhvr>
                                    </p:animEffect>
                                  </p:childTnLst>
                                </p:cTn>
                              </p:par>
                              <p:par>
                                <p:cTn id="54" presetID="2" presetClass="entr" presetSubtype="8" fill="hold" grpId="0" nodeType="withEffect">
                                  <p:stCondLst>
                                    <p:cond delay="0"/>
                                  </p:stCondLst>
                                  <p:childTnLst>
                                    <p:set>
                                      <p:cBhvr>
                                        <p:cTn id="55" dur="1" fill="hold">
                                          <p:stCondLst>
                                            <p:cond delay="0"/>
                                          </p:stCondLst>
                                        </p:cTn>
                                        <p:tgtEl>
                                          <p:spTgt spid="643093"/>
                                        </p:tgtEl>
                                        <p:attrNameLst>
                                          <p:attrName>style.visibility</p:attrName>
                                        </p:attrNameLst>
                                      </p:cBhvr>
                                      <p:to>
                                        <p:strVal val="visible"/>
                                      </p:to>
                                    </p:set>
                                    <p:anim calcmode="lin" valueType="num">
                                      <p:cBhvr additive="base">
                                        <p:cTn id="56" dur="500" fill="hold"/>
                                        <p:tgtEl>
                                          <p:spTgt spid="643093"/>
                                        </p:tgtEl>
                                        <p:attrNameLst>
                                          <p:attrName>ppt_x</p:attrName>
                                        </p:attrNameLst>
                                      </p:cBhvr>
                                      <p:tavLst>
                                        <p:tav tm="0">
                                          <p:val>
                                            <p:strVal val="0-#ppt_w/2"/>
                                          </p:val>
                                        </p:tav>
                                        <p:tav tm="100000">
                                          <p:val>
                                            <p:strVal val="#ppt_x"/>
                                          </p:val>
                                        </p:tav>
                                      </p:tavLst>
                                    </p:anim>
                                    <p:anim calcmode="lin" valueType="num">
                                      <p:cBhvr additive="base">
                                        <p:cTn id="57" dur="500" fill="hold"/>
                                        <p:tgtEl>
                                          <p:spTgt spid="64309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3075" grpId="0" animBg="1"/>
      <p:bldP spid="643083" grpId="0" animBg="1"/>
      <p:bldP spid="643084" grpId="0" animBg="1"/>
      <p:bldP spid="643085" grpId="0" animBg="1"/>
      <p:bldP spid="643087" grpId="0" animBg="1"/>
      <p:bldP spid="643089" grpId="0"/>
      <p:bldP spid="643090" grpId="0"/>
      <p:bldP spid="643091" grpId="0"/>
      <p:bldP spid="643092" grpId="0" animBg="1"/>
      <p:bldP spid="64309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79313" y="270068"/>
            <a:ext cx="10595506" cy="1463040"/>
          </a:xfrm>
        </p:spPr>
        <p:txBody>
          <a:bodyPr>
            <a:normAutofit/>
          </a:bodyPr>
          <a:lstStyle/>
          <a:p>
            <a:r>
              <a:rPr lang="ja-JP" altLang="en-US" sz="4000" dirty="0">
                <a:latin typeface="ＭＳ ゴシック" panose="020B0609070205080204" pitchFamily="49" charset="-128"/>
                <a:ea typeface="ＭＳ ゴシック" panose="020B0609070205080204" pitchFamily="49" charset="-128"/>
              </a:rPr>
              <a:t>２．事件記述からの事実抽出、及び</a:t>
            </a:r>
            <a:br>
              <a:rPr lang="en-US" altLang="ja-JP" sz="4000" dirty="0">
                <a:latin typeface="ＭＳ ゴシック" panose="020B0609070205080204" pitchFamily="49" charset="-128"/>
                <a:ea typeface="ＭＳ ゴシック" panose="020B0609070205080204" pitchFamily="49" charset="-128"/>
              </a:rPr>
            </a:br>
            <a:r>
              <a:rPr lang="ja-JP" altLang="en-US" sz="4000" dirty="0">
                <a:latin typeface="ＭＳ ゴシック" panose="020B0609070205080204" pitchFamily="49" charset="-128"/>
                <a:ea typeface="ＭＳ ゴシック" panose="020B0609070205080204" pitchFamily="49" charset="-128"/>
              </a:rPr>
              <a:t>　　あてはめフェーズの支援：自然言語</a:t>
            </a:r>
            <a:r>
              <a:rPr lang="ja-JP" altLang="en-US" sz="4000" dirty="0">
                <a:solidFill>
                  <a:schemeClr val="bg1"/>
                </a:solidFill>
                <a:latin typeface="ＭＳ ゴシック" panose="020B0609070205080204" pitchFamily="49" charset="-128"/>
                <a:ea typeface="ＭＳ ゴシック" panose="020B0609070205080204" pitchFamily="49" charset="-128"/>
              </a:rPr>
              <a:t>処理</a:t>
            </a:r>
          </a:p>
        </p:txBody>
      </p:sp>
      <p:sp>
        <p:nvSpPr>
          <p:cNvPr id="3" name="コンテンツ プレースホルダー 2"/>
          <p:cNvSpPr>
            <a:spLocks noGrp="1"/>
          </p:cNvSpPr>
          <p:nvPr>
            <p:ph idx="1"/>
          </p:nvPr>
        </p:nvSpPr>
        <p:spPr>
          <a:xfrm>
            <a:off x="706905" y="1648047"/>
            <a:ext cx="10723096" cy="3678865"/>
          </a:xfrm>
        </p:spPr>
        <p:txBody>
          <a:bodyPr>
            <a:normAutofit/>
          </a:bodyPr>
          <a:lstStyle/>
          <a:p>
            <a:pPr>
              <a:buFont typeface="Wingdings" panose="05000000000000000000" pitchFamily="2" charset="2"/>
              <a:buChar char="l"/>
            </a:pPr>
            <a:r>
              <a:rPr lang="ja-JP" altLang="en-US" sz="3600" dirty="0">
                <a:solidFill>
                  <a:schemeClr val="tx1"/>
                </a:solidFill>
                <a:latin typeface="ＭＳ ゴシック" panose="020B0609070205080204" pitchFamily="49" charset="-128"/>
                <a:ea typeface="ＭＳ ゴシック" panose="020B0609070205080204" pitchFamily="49" charset="-128"/>
              </a:rPr>
              <a:t>事件記述からの文章解析による事実抽出</a:t>
            </a:r>
            <a:endParaRPr lang="en-US" altLang="ja-JP" sz="3600" dirty="0">
              <a:solidFill>
                <a:schemeClr val="tx1"/>
              </a:solidFill>
              <a:latin typeface="ＭＳ ゴシック" panose="020B0609070205080204" pitchFamily="49" charset="-128"/>
              <a:ea typeface="ＭＳ ゴシック" panose="020B0609070205080204" pitchFamily="49" charset="-128"/>
            </a:endParaRPr>
          </a:p>
          <a:p>
            <a:pPr marL="400050" lvl="1" indent="0">
              <a:buNone/>
            </a:pPr>
            <a:r>
              <a:rPr lang="ja-JP" altLang="en-US" sz="3400" dirty="0">
                <a:solidFill>
                  <a:schemeClr val="tx1"/>
                </a:solidFill>
                <a:latin typeface="ＭＳ ゴシック" panose="020B0609070205080204" pitchFamily="49" charset="-128"/>
                <a:ea typeface="ＭＳ ゴシック" panose="020B0609070205080204" pitchFamily="49" charset="-128"/>
              </a:rPr>
              <a:t>→法律文書に特化した深い解析手法の開発</a:t>
            </a:r>
            <a:endParaRPr lang="en-US" altLang="ja-JP" sz="3400" dirty="0">
              <a:solidFill>
                <a:schemeClr val="tx1"/>
              </a:solidFill>
              <a:latin typeface="ＭＳ ゴシック" panose="020B0609070205080204" pitchFamily="49" charset="-128"/>
              <a:ea typeface="ＭＳ ゴシック" panose="020B0609070205080204" pitchFamily="49" charset="-128"/>
            </a:endParaRPr>
          </a:p>
          <a:p>
            <a:pPr>
              <a:buFont typeface="Wingdings" panose="05000000000000000000" pitchFamily="2" charset="2"/>
              <a:buChar char="l"/>
            </a:pPr>
            <a:r>
              <a:rPr lang="ja-JP" altLang="en-US" sz="3600" dirty="0">
                <a:solidFill>
                  <a:schemeClr val="tx1"/>
                </a:solidFill>
                <a:latin typeface="ＭＳ ゴシック" panose="020B0609070205080204" pitchFamily="49" charset="-128"/>
                <a:ea typeface="ＭＳ ゴシック" panose="020B0609070205080204" pitchFamily="49" charset="-128"/>
              </a:rPr>
              <a:t>自然言語での包摂推論（事実</a:t>
            </a:r>
            <a:r>
              <a:rPr lang="en-US" altLang="ja-JP" sz="3600" dirty="0">
                <a:solidFill>
                  <a:schemeClr val="tx1"/>
                </a:solidFill>
                <a:latin typeface="ＭＳ ゴシック" panose="020B0609070205080204" pitchFamily="49" charset="-128"/>
                <a:ea typeface="ＭＳ ゴシック" panose="020B0609070205080204" pitchFamily="49" charset="-128"/>
              </a:rPr>
              <a:t>-</a:t>
            </a:r>
            <a:r>
              <a:rPr lang="ja-JP" altLang="en-US" sz="3600" dirty="0">
                <a:solidFill>
                  <a:schemeClr val="tx1"/>
                </a:solidFill>
                <a:latin typeface="ＭＳ ゴシック" panose="020B0609070205080204" pitchFamily="49" charset="-128"/>
                <a:ea typeface="ＭＳ ゴシック" panose="020B0609070205080204" pitchFamily="49" charset="-128"/>
              </a:rPr>
              <a:t>法的概念間の関連づけ）によるあてはめフェーズの支援</a:t>
            </a:r>
            <a:endParaRPr lang="en-US" altLang="ja-JP" sz="3600" dirty="0">
              <a:solidFill>
                <a:schemeClr val="tx1"/>
              </a:solidFill>
              <a:latin typeface="ＭＳ ゴシック" panose="020B0609070205080204" pitchFamily="49" charset="-128"/>
              <a:ea typeface="ＭＳ ゴシック" panose="020B0609070205080204" pitchFamily="49" charset="-128"/>
            </a:endParaRPr>
          </a:p>
          <a:p>
            <a:pPr marL="400050" lvl="1" indent="0">
              <a:buNone/>
            </a:pPr>
            <a:r>
              <a:rPr lang="ja-JP" altLang="en-US" sz="3400" dirty="0">
                <a:solidFill>
                  <a:schemeClr val="tx1"/>
                </a:solidFill>
                <a:latin typeface="ＭＳ ゴシック" panose="020B0609070205080204" pitchFamily="49" charset="-128"/>
                <a:ea typeface="ＭＳ ゴシック" panose="020B0609070205080204" pitchFamily="49" charset="-128"/>
              </a:rPr>
              <a:t>→機械学習による、オントロジー構築および包摂関係の発見</a:t>
            </a:r>
            <a:endParaRPr lang="en-US" altLang="ja-JP" sz="3400" dirty="0">
              <a:solidFill>
                <a:schemeClr val="tx1"/>
              </a:solidFill>
              <a:latin typeface="ＭＳ ゴシック" panose="020B0609070205080204" pitchFamily="49" charset="-128"/>
              <a:ea typeface="ＭＳ ゴシック" panose="020B0609070205080204" pitchFamily="49" charset="-128"/>
            </a:endParaRPr>
          </a:p>
          <a:p>
            <a:pPr>
              <a:buFont typeface="Wingdings" panose="05000000000000000000" pitchFamily="2" charset="2"/>
              <a:buChar char="l"/>
            </a:pPr>
            <a:endParaRPr lang="ja-JP" altLang="en-US" sz="3600" dirty="0">
              <a:solidFill>
                <a:schemeClr val="tx1"/>
              </a:solidFill>
              <a:latin typeface="ＭＳ ゴシック" panose="020B0609070205080204" pitchFamily="49" charset="-128"/>
              <a:ea typeface="ＭＳ ゴシック" panose="020B0609070205080204" pitchFamily="49" charset="-128"/>
            </a:endParaRPr>
          </a:p>
        </p:txBody>
      </p:sp>
      <p:sp>
        <p:nvSpPr>
          <p:cNvPr id="5" name="テキスト ボックス 4"/>
          <p:cNvSpPr txBox="1"/>
          <p:nvPr/>
        </p:nvSpPr>
        <p:spPr>
          <a:xfrm>
            <a:off x="360540" y="5509368"/>
            <a:ext cx="11692270" cy="1477328"/>
          </a:xfrm>
          <a:prstGeom prst="rect">
            <a:avLst/>
          </a:prstGeom>
          <a:noFill/>
        </p:spPr>
        <p:txBody>
          <a:bodyPr wrap="square" rtlCol="0">
            <a:spAutoFit/>
          </a:bodyPr>
          <a:lstStyle/>
          <a:p>
            <a:r>
              <a:rPr lang="ja-JP" altLang="en-US" sz="3600" dirty="0">
                <a:latin typeface="ＭＳ ゴシック" panose="020B0609070205080204" pitchFamily="49" charset="-128"/>
                <a:ea typeface="ＭＳ ゴシック" panose="020B0609070205080204" pitchFamily="49" charset="-128"/>
              </a:rPr>
              <a:t>担当：静岡大学　狩野芳伸（東大ロボットプロジェクトの自然言語処理担当者、</a:t>
            </a:r>
            <a:r>
              <a:rPr lang="en-US" altLang="ja-JP" sz="3600" dirty="0">
                <a:latin typeface="ＭＳ ゴシック" panose="020B0609070205080204" pitchFamily="49" charset="-128"/>
                <a:ea typeface="ＭＳ ゴシック" panose="020B0609070205080204" pitchFamily="49" charset="-128"/>
              </a:rPr>
              <a:t>COLIEE co-organizer</a:t>
            </a:r>
            <a:r>
              <a:rPr lang="ja-JP" altLang="en-US" sz="3600" dirty="0">
                <a:latin typeface="ＭＳ ゴシック" panose="020B0609070205080204" pitchFamily="49" charset="-128"/>
                <a:ea typeface="ＭＳ ゴシック" panose="020B0609070205080204" pitchFamily="49" charset="-128"/>
              </a:rPr>
              <a:t>）</a:t>
            </a:r>
            <a:endParaRPr lang="en-US" altLang="ja-JP" sz="3600" dirty="0">
              <a:latin typeface="ＭＳ ゴシック" panose="020B0609070205080204" pitchFamily="49" charset="-128"/>
              <a:ea typeface="ＭＳ ゴシック" panose="020B0609070205080204" pitchFamily="49" charset="-128"/>
            </a:endParaRPr>
          </a:p>
          <a:p>
            <a:endParaRPr kumimoji="1" lang="ja-JP" altLang="en-US" dirty="0"/>
          </a:p>
        </p:txBody>
      </p:sp>
    </p:spTree>
    <p:extLst>
      <p:ext uri="{BB962C8B-B14F-4D97-AF65-F5344CB8AC3E}">
        <p14:creationId xmlns:p14="http://schemas.microsoft.com/office/powerpoint/2010/main" val="38839536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自然言語処理による包摂推論</a:t>
            </a:r>
            <a:endParaRPr kumimoji="1" lang="ja-JP" altLang="en-US"/>
          </a:p>
        </p:txBody>
      </p:sp>
      <p:sp>
        <p:nvSpPr>
          <p:cNvPr id="3" name="コンテンツ プレースホルダー 2"/>
          <p:cNvSpPr>
            <a:spLocks noGrp="1"/>
          </p:cNvSpPr>
          <p:nvPr>
            <p:ph idx="1"/>
          </p:nvPr>
        </p:nvSpPr>
        <p:spPr>
          <a:xfrm>
            <a:off x="677333" y="1477926"/>
            <a:ext cx="10540015" cy="5380073"/>
          </a:xfrm>
        </p:spPr>
        <p:txBody>
          <a:bodyPr>
            <a:normAutofit/>
          </a:bodyPr>
          <a:lstStyle/>
          <a:p>
            <a:pPr marL="0" indent="0">
              <a:buNone/>
            </a:pPr>
            <a:r>
              <a:rPr lang="ja-JP" altLang="en-US" sz="3200" dirty="0">
                <a:latin typeface="ＭＳ ゴシック" panose="020B0609070205080204" pitchFamily="49" charset="-128"/>
                <a:ea typeface="ＭＳ ゴシック" panose="020B0609070205080204" pitchFamily="49" charset="-128"/>
              </a:rPr>
              <a:t>研究計画</a:t>
            </a:r>
            <a:endParaRPr lang="en-US" altLang="ja-JP" sz="3200" dirty="0">
              <a:latin typeface="ＭＳ ゴシック" panose="020B0609070205080204" pitchFamily="49" charset="-128"/>
              <a:ea typeface="ＭＳ ゴシック" panose="020B0609070205080204" pitchFamily="49" charset="-128"/>
            </a:endParaRPr>
          </a:p>
          <a:p>
            <a:pPr lvl="1">
              <a:buFont typeface="Wingdings" panose="05000000000000000000" pitchFamily="2" charset="2"/>
              <a:buChar char="l"/>
            </a:pPr>
            <a:r>
              <a:rPr lang="ja-JP" altLang="en-US" sz="3200" dirty="0">
                <a:latin typeface="ＭＳ ゴシック" panose="020B0609070205080204" pitchFamily="49" charset="-128"/>
                <a:ea typeface="ＭＳ ゴシック" panose="020B0609070205080204" pitchFamily="49" charset="-128"/>
              </a:rPr>
              <a:t>民法以外の分野への対応</a:t>
            </a:r>
            <a:endParaRPr lang="en-US" altLang="ja-JP" sz="3200" dirty="0">
              <a:latin typeface="ＭＳ ゴシック" panose="020B0609070205080204" pitchFamily="49" charset="-128"/>
              <a:ea typeface="ＭＳ ゴシック" panose="020B0609070205080204" pitchFamily="49" charset="-128"/>
            </a:endParaRPr>
          </a:p>
          <a:p>
            <a:pPr lvl="2">
              <a:buFont typeface="Wingdings" panose="05000000000000000000" pitchFamily="2" charset="2"/>
              <a:buChar char="n"/>
            </a:pPr>
            <a:r>
              <a:rPr lang="ja-JP" altLang="en-US" sz="3200" dirty="0">
                <a:latin typeface="ＭＳ ゴシック" panose="020B0609070205080204" pitchFamily="49" charset="-128"/>
                <a:ea typeface="ＭＳ ゴシック" panose="020B0609070205080204" pitchFamily="49" charset="-128"/>
              </a:rPr>
              <a:t>構造化された語彙</a:t>
            </a:r>
            <a:endParaRPr lang="en-US" altLang="ja-JP" sz="3200" dirty="0">
              <a:latin typeface="ＭＳ ゴシック" panose="020B0609070205080204" pitchFamily="49" charset="-128"/>
              <a:ea typeface="ＭＳ ゴシック" panose="020B0609070205080204" pitchFamily="49" charset="-128"/>
            </a:endParaRPr>
          </a:p>
          <a:p>
            <a:pPr lvl="1">
              <a:buFont typeface="Wingdings" panose="05000000000000000000" pitchFamily="2" charset="2"/>
              <a:buChar char="l"/>
            </a:pPr>
            <a:r>
              <a:rPr lang="ja-JP" altLang="en-US" sz="3200" dirty="0">
                <a:latin typeface="ＭＳ ゴシック" panose="020B0609070205080204" pitchFamily="49" charset="-128"/>
                <a:ea typeface="ＭＳ ゴシック" panose="020B0609070205080204" pitchFamily="49" charset="-128"/>
              </a:rPr>
              <a:t>より複雑な構造の文章解析</a:t>
            </a:r>
            <a:endParaRPr lang="en-US" altLang="ja-JP" sz="3200" dirty="0">
              <a:latin typeface="ＭＳ ゴシック" panose="020B0609070205080204" pitchFamily="49" charset="-128"/>
              <a:ea typeface="ＭＳ ゴシック" panose="020B0609070205080204" pitchFamily="49" charset="-128"/>
            </a:endParaRPr>
          </a:p>
          <a:p>
            <a:pPr lvl="2">
              <a:buFont typeface="Wingdings" panose="05000000000000000000" pitchFamily="2" charset="2"/>
              <a:buChar char="n"/>
            </a:pPr>
            <a:r>
              <a:rPr lang="ja-JP" altLang="en-US" sz="3200" dirty="0">
                <a:latin typeface="ＭＳ ゴシック" panose="020B0609070205080204" pitchFamily="49" charset="-128"/>
                <a:ea typeface="ＭＳ ゴシック" panose="020B0609070205080204" pitchFamily="49" charset="-128"/>
              </a:rPr>
              <a:t>独自の構文・意味解析器の法律文書対応</a:t>
            </a:r>
            <a:endParaRPr lang="en-US" altLang="ja-JP" sz="3200" dirty="0">
              <a:latin typeface="ＭＳ ゴシック" panose="020B0609070205080204" pitchFamily="49" charset="-128"/>
              <a:ea typeface="ＭＳ ゴシック" panose="020B0609070205080204" pitchFamily="49" charset="-128"/>
            </a:endParaRPr>
          </a:p>
          <a:p>
            <a:pPr lvl="2">
              <a:buFont typeface="Wingdings" panose="05000000000000000000" pitchFamily="2" charset="2"/>
              <a:buChar char="n"/>
            </a:pPr>
            <a:r>
              <a:rPr lang="ja-JP" altLang="en-US" sz="3200" dirty="0">
                <a:latin typeface="ＭＳ ゴシック" panose="020B0609070205080204" pitchFamily="49" charset="-128"/>
                <a:ea typeface="ＭＳ ゴシック" panose="020B0609070205080204" pitchFamily="49" charset="-128"/>
              </a:rPr>
              <a:t>並列構造、特有の省略、潜在的な述語項構造</a:t>
            </a:r>
            <a:endParaRPr lang="en-US" altLang="ja-JP" sz="3200" dirty="0">
              <a:latin typeface="ＭＳ ゴシック" panose="020B0609070205080204" pitchFamily="49" charset="-128"/>
              <a:ea typeface="ＭＳ ゴシック" panose="020B0609070205080204" pitchFamily="49" charset="-128"/>
            </a:endParaRPr>
          </a:p>
          <a:p>
            <a:pPr lvl="1">
              <a:buFont typeface="Wingdings" panose="05000000000000000000" pitchFamily="2" charset="2"/>
              <a:buChar char="l"/>
            </a:pPr>
            <a:r>
              <a:rPr lang="ja-JP" altLang="en-US" sz="3200" dirty="0">
                <a:latin typeface="ＭＳ ゴシック" panose="020B0609070205080204" pitchFamily="49" charset="-128"/>
                <a:ea typeface="ＭＳ ゴシック" panose="020B0609070205080204" pitchFamily="49" charset="-128"/>
              </a:rPr>
              <a:t>各種語彙・統計モデルの半自動獲得　</a:t>
            </a:r>
          </a:p>
          <a:p>
            <a:pPr lvl="1">
              <a:buFont typeface="Wingdings" panose="05000000000000000000" pitchFamily="2" charset="2"/>
              <a:buChar char="l"/>
            </a:pPr>
            <a:r>
              <a:rPr lang="ja-JP" altLang="en-US" sz="3200" dirty="0">
                <a:latin typeface="ＭＳ ゴシック" panose="020B0609070205080204" pitchFamily="49" charset="-128"/>
                <a:ea typeface="ＭＳ ゴシック" panose="020B0609070205080204" pitchFamily="49" charset="-128"/>
              </a:rPr>
              <a:t>人手でアノテーションしたコーパスを作成、評価</a:t>
            </a:r>
          </a:p>
          <a:p>
            <a:endParaRPr kumimoji="1" lang="ja-JP" altLang="en-US" dirty="0"/>
          </a:p>
        </p:txBody>
      </p:sp>
    </p:spTree>
    <p:extLst>
      <p:ext uri="{BB962C8B-B14F-4D97-AF65-F5344CB8AC3E}">
        <p14:creationId xmlns:p14="http://schemas.microsoft.com/office/powerpoint/2010/main" val="7340283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dirty="0"/>
              <a:t>自然言語処理による包摂推論</a:t>
            </a:r>
          </a:p>
        </p:txBody>
      </p:sp>
      <p:sp>
        <p:nvSpPr>
          <p:cNvPr id="3" name="コンテンツ プレースホルダー 2"/>
          <p:cNvSpPr>
            <a:spLocks noGrp="1"/>
          </p:cNvSpPr>
          <p:nvPr>
            <p:ph idx="1"/>
          </p:nvPr>
        </p:nvSpPr>
        <p:spPr>
          <a:xfrm>
            <a:off x="677333" y="1600202"/>
            <a:ext cx="10114713" cy="5069158"/>
          </a:xfrm>
        </p:spPr>
        <p:txBody>
          <a:bodyPr>
            <a:noAutofit/>
          </a:bodyPr>
          <a:lstStyle/>
          <a:p>
            <a:pPr marL="0" indent="0">
              <a:buNone/>
            </a:pPr>
            <a:r>
              <a:rPr lang="ja-JP" altLang="en-US" sz="3200" dirty="0">
                <a:latin typeface="ＭＳ ゴシック" panose="020B0609070205080204" pitchFamily="49" charset="-128"/>
                <a:ea typeface="ＭＳ ゴシック" panose="020B0609070205080204" pitchFamily="49" charset="-128"/>
              </a:rPr>
              <a:t>既存実績</a:t>
            </a:r>
            <a:endParaRPr lang="en-US" altLang="ja-JP" sz="3200" dirty="0">
              <a:latin typeface="ＭＳ ゴシック" panose="020B0609070205080204" pitchFamily="49" charset="-128"/>
              <a:ea typeface="ＭＳ ゴシック" panose="020B0609070205080204" pitchFamily="49" charset="-128"/>
            </a:endParaRPr>
          </a:p>
          <a:p>
            <a:pPr lvl="1">
              <a:buFont typeface="Wingdings" panose="05000000000000000000" pitchFamily="2" charset="2"/>
              <a:buChar char="l"/>
            </a:pPr>
            <a:r>
              <a:rPr lang="ja-JP" altLang="en-US" sz="3200" dirty="0">
                <a:latin typeface="ＭＳ ゴシック" panose="020B0609070205080204" pitchFamily="49" charset="-128"/>
                <a:ea typeface="ＭＳ ゴシック" panose="020B0609070205080204" pitchFamily="49" charset="-128"/>
              </a:rPr>
              <a:t>司法試験自動解答タスクの自動解答器</a:t>
            </a:r>
            <a:endParaRPr lang="en-US" altLang="ja-JP" sz="3200" dirty="0">
              <a:latin typeface="ＭＳ ゴシック" panose="020B0609070205080204" pitchFamily="49" charset="-128"/>
              <a:ea typeface="ＭＳ ゴシック" panose="020B0609070205080204" pitchFamily="49" charset="-128"/>
            </a:endParaRPr>
          </a:p>
          <a:p>
            <a:pPr lvl="2">
              <a:buFont typeface="Wingdings" panose="05000000000000000000" pitchFamily="2" charset="2"/>
              <a:buChar char="n"/>
            </a:pPr>
            <a:r>
              <a:rPr lang="en-US" altLang="ja-JP" sz="3200" dirty="0">
                <a:latin typeface="ＭＳ ゴシック" panose="020B0609070205080204" pitchFamily="49" charset="-128"/>
                <a:ea typeface="ＭＳ ゴシック" panose="020B0609070205080204" pitchFamily="49" charset="-128"/>
              </a:rPr>
              <a:t>COLIEE 2015(2</a:t>
            </a:r>
            <a:r>
              <a:rPr lang="en-US" altLang="ja-JP" sz="3200" baseline="30000" dirty="0">
                <a:latin typeface="ＭＳ ゴシック" panose="020B0609070205080204" pitchFamily="49" charset="-128"/>
                <a:ea typeface="ＭＳ ゴシック" panose="020B0609070205080204" pitchFamily="49" charset="-128"/>
              </a:rPr>
              <a:t>nd</a:t>
            </a:r>
            <a:r>
              <a:rPr lang="en-US" altLang="ja-JP" sz="3200" dirty="0">
                <a:latin typeface="ＭＳ ゴシック" panose="020B0609070205080204" pitchFamily="49" charset="-128"/>
                <a:ea typeface="ＭＳ ゴシック" panose="020B0609070205080204" pitchFamily="49" charset="-128"/>
              </a:rPr>
              <a:t>/Phase2), 2016(1</a:t>
            </a:r>
            <a:r>
              <a:rPr lang="en-US" altLang="ja-JP" sz="3200" baseline="30000" dirty="0">
                <a:latin typeface="ＭＳ ゴシック" panose="020B0609070205080204" pitchFamily="49" charset="-128"/>
                <a:ea typeface="ＭＳ ゴシック" panose="020B0609070205080204" pitchFamily="49" charset="-128"/>
              </a:rPr>
              <a:t>st</a:t>
            </a:r>
            <a:r>
              <a:rPr lang="en-US" altLang="ja-JP" sz="3200" dirty="0">
                <a:latin typeface="ＭＳ ゴシック" panose="020B0609070205080204" pitchFamily="49" charset="-128"/>
                <a:ea typeface="ＭＳ ゴシック" panose="020B0609070205080204" pitchFamily="49" charset="-128"/>
              </a:rPr>
              <a:t>/Phase2), 2017(2</a:t>
            </a:r>
            <a:r>
              <a:rPr lang="en-US" altLang="ja-JP" sz="3200" baseline="30000" dirty="0">
                <a:latin typeface="ＭＳ ゴシック" panose="020B0609070205080204" pitchFamily="49" charset="-128"/>
                <a:ea typeface="ＭＳ ゴシック" panose="020B0609070205080204" pitchFamily="49" charset="-128"/>
              </a:rPr>
              <a:t>nd</a:t>
            </a:r>
            <a:r>
              <a:rPr lang="en-US" altLang="ja-JP" sz="3200" dirty="0">
                <a:latin typeface="ＭＳ ゴシック" panose="020B0609070205080204" pitchFamily="49" charset="-128"/>
                <a:ea typeface="ＭＳ ゴシック" panose="020B0609070205080204" pitchFamily="49" charset="-128"/>
              </a:rPr>
              <a:t>/Phase2)</a:t>
            </a:r>
          </a:p>
          <a:p>
            <a:pPr lvl="2">
              <a:buFont typeface="Wingdings" panose="05000000000000000000" pitchFamily="2" charset="2"/>
              <a:buChar char="n"/>
            </a:pPr>
            <a:r>
              <a:rPr lang="ja-JP" altLang="en-US" sz="3200" dirty="0">
                <a:latin typeface="ＭＳ ゴシック" panose="020B0609070205080204" pitchFamily="49" charset="-128"/>
                <a:ea typeface="ＭＳ ゴシック" panose="020B0609070205080204" pitchFamily="49" charset="-128"/>
              </a:rPr>
              <a:t>法律文章</a:t>
            </a:r>
            <a:r>
              <a:rPr lang="en-US" altLang="ja-JP" sz="3200" dirty="0">
                <a:latin typeface="ＭＳ ゴシック" panose="020B0609070205080204" pitchFamily="49" charset="-128"/>
                <a:ea typeface="ＭＳ ゴシック" panose="020B0609070205080204" pitchFamily="49" charset="-128"/>
              </a:rPr>
              <a:t>(</a:t>
            </a:r>
            <a:r>
              <a:rPr lang="ja-JP" altLang="en-US" sz="3200" dirty="0">
                <a:latin typeface="ＭＳ ゴシック" panose="020B0609070205080204" pitchFamily="49" charset="-128"/>
                <a:ea typeface="ＭＳ ゴシック" panose="020B0609070205080204" pitchFamily="49" charset="-128"/>
              </a:rPr>
              <a:t>民法</a:t>
            </a:r>
            <a:r>
              <a:rPr lang="en-US" altLang="ja-JP" sz="3200" dirty="0">
                <a:latin typeface="ＭＳ ゴシック" panose="020B0609070205080204" pitchFamily="49" charset="-128"/>
                <a:ea typeface="ＭＳ ゴシック" panose="020B0609070205080204" pitchFamily="49" charset="-128"/>
              </a:rPr>
              <a:t>)</a:t>
            </a:r>
            <a:r>
              <a:rPr lang="ja-JP" altLang="en-US" sz="3200" dirty="0">
                <a:latin typeface="ＭＳ ゴシック" panose="020B0609070205080204" pitchFamily="49" charset="-128"/>
                <a:ea typeface="ＭＳ ゴシック" panose="020B0609070205080204" pitchFamily="49" charset="-128"/>
              </a:rPr>
              <a:t>の自然言語処理</a:t>
            </a:r>
            <a:endParaRPr lang="en-US" altLang="ja-JP" sz="3200" dirty="0">
              <a:latin typeface="ＭＳ ゴシック" panose="020B0609070205080204" pitchFamily="49" charset="-128"/>
              <a:ea typeface="ＭＳ ゴシック" panose="020B0609070205080204" pitchFamily="49" charset="-128"/>
            </a:endParaRPr>
          </a:p>
          <a:p>
            <a:pPr lvl="2">
              <a:buFont typeface="Wingdings" panose="05000000000000000000" pitchFamily="2" charset="2"/>
              <a:buChar char="n"/>
            </a:pPr>
            <a:r>
              <a:rPr lang="en-US" altLang="ja-JP" sz="3200" dirty="0">
                <a:latin typeface="ＭＳ ゴシック" panose="020B0609070205080204" pitchFamily="49" charset="-128"/>
                <a:ea typeface="ＭＳ ゴシック" panose="020B0609070205080204" pitchFamily="49" charset="-128"/>
              </a:rPr>
              <a:t>Yes/No</a:t>
            </a:r>
            <a:r>
              <a:rPr lang="ja-JP" altLang="en-US" sz="3200" dirty="0">
                <a:latin typeface="ＭＳ ゴシック" panose="020B0609070205080204" pitchFamily="49" charset="-128"/>
                <a:ea typeface="ＭＳ ゴシック" panose="020B0609070205080204" pitchFamily="49" charset="-128"/>
              </a:rPr>
              <a:t>質問応答</a:t>
            </a:r>
            <a:endParaRPr lang="en-US" altLang="ja-JP" sz="3200" dirty="0">
              <a:latin typeface="ＭＳ ゴシック" panose="020B0609070205080204" pitchFamily="49" charset="-128"/>
              <a:ea typeface="ＭＳ ゴシック" panose="020B0609070205080204" pitchFamily="49" charset="-128"/>
            </a:endParaRPr>
          </a:p>
          <a:p>
            <a:pPr lvl="1">
              <a:buFont typeface="Wingdings" panose="05000000000000000000" pitchFamily="2" charset="2"/>
              <a:buChar char="l"/>
            </a:pPr>
            <a:r>
              <a:rPr lang="en-US" altLang="ja-JP" sz="3200" dirty="0">
                <a:latin typeface="ＭＳ ゴシック" panose="020B0609070205080204" pitchFamily="49" charset="-128"/>
                <a:ea typeface="ＭＳ ゴシック" panose="020B0609070205080204" pitchFamily="49" charset="-128"/>
              </a:rPr>
              <a:t>PROLEG</a:t>
            </a:r>
            <a:r>
              <a:rPr lang="ja-JP" altLang="en-US" sz="3200" dirty="0">
                <a:latin typeface="ＭＳ ゴシック" panose="020B0609070205080204" pitchFamily="49" charset="-128"/>
                <a:ea typeface="ＭＳ ゴシック" panose="020B0609070205080204" pitchFamily="49" charset="-128"/>
              </a:rPr>
              <a:t>との接続もプロトタイプあり</a:t>
            </a:r>
            <a:endParaRPr lang="en-US" altLang="ja-JP" sz="3200" dirty="0">
              <a:latin typeface="ＭＳ ゴシック" panose="020B0609070205080204" pitchFamily="49" charset="-128"/>
              <a:ea typeface="ＭＳ ゴシック" panose="020B0609070205080204" pitchFamily="49" charset="-128"/>
            </a:endParaRPr>
          </a:p>
          <a:p>
            <a:pPr lvl="2">
              <a:buFont typeface="Wingdings" panose="05000000000000000000" pitchFamily="2" charset="2"/>
              <a:buChar char="n"/>
            </a:pPr>
            <a:r>
              <a:rPr lang="ja-JP" altLang="en-US" sz="3200" dirty="0">
                <a:latin typeface="ＭＳ ゴシック" panose="020B0609070205080204" pitchFamily="49" charset="-128"/>
                <a:ea typeface="ＭＳ ゴシック" panose="020B0609070205080204" pitchFamily="49" charset="-128"/>
              </a:rPr>
              <a:t>上記の</a:t>
            </a:r>
            <a:r>
              <a:rPr lang="en-US" altLang="ja-JP" sz="3200" dirty="0">
                <a:latin typeface="ＭＳ ゴシック" panose="020B0609070205080204" pitchFamily="49" charset="-128"/>
                <a:ea typeface="ＭＳ ゴシック" panose="020B0609070205080204" pitchFamily="49" charset="-128"/>
              </a:rPr>
              <a:t>COLIEE</a:t>
            </a:r>
            <a:r>
              <a:rPr lang="ja-JP" altLang="en-US" sz="3200" dirty="0">
                <a:latin typeface="ＭＳ ゴシック" panose="020B0609070205080204" pitchFamily="49" charset="-128"/>
                <a:ea typeface="ＭＳ ゴシック" panose="020B0609070205080204" pitchFamily="49" charset="-128"/>
              </a:rPr>
              <a:t>解答器を援用したもの</a:t>
            </a:r>
            <a:endParaRPr lang="en-US" altLang="ja-JP" sz="32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509118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4682" y="258724"/>
            <a:ext cx="9976489" cy="783266"/>
          </a:xfrm>
        </p:spPr>
        <p:txBody>
          <a:bodyPr>
            <a:normAutofit/>
          </a:bodyPr>
          <a:lstStyle/>
          <a:p>
            <a:r>
              <a:rPr kumimoji="1" lang="ja-JP" altLang="en-US" sz="4000" dirty="0">
                <a:latin typeface="ＭＳ ゴシック" panose="020B0609070205080204" pitchFamily="49" charset="-128"/>
                <a:ea typeface="ＭＳ ゴシック" panose="020B0609070205080204" pitchFamily="49" charset="-128"/>
              </a:rPr>
              <a:t>研究</a:t>
            </a:r>
            <a:r>
              <a:rPr lang="ja-JP" altLang="en-US" sz="4000" dirty="0">
                <a:latin typeface="ＭＳ ゴシック" panose="020B0609070205080204" pitchFamily="49" charset="-128"/>
                <a:ea typeface="ＭＳ ゴシック" panose="020B0609070205080204" pitchFamily="49" charset="-128"/>
              </a:rPr>
              <a:t>の背景：ＡＩの法律分野への応用</a:t>
            </a:r>
            <a:endParaRPr kumimoji="1" lang="ja-JP" altLang="en-US" sz="4000" dirty="0">
              <a:latin typeface="ＭＳ ゴシック" panose="020B0609070205080204" pitchFamily="49" charset="-128"/>
              <a:ea typeface="ＭＳ ゴシック" panose="020B0609070205080204" pitchFamily="49" charset="-128"/>
            </a:endParaRPr>
          </a:p>
        </p:txBody>
      </p:sp>
      <p:sp>
        <p:nvSpPr>
          <p:cNvPr id="3" name="コンテンツ プレースホルダー 2"/>
          <p:cNvSpPr>
            <a:spLocks noGrp="1"/>
          </p:cNvSpPr>
          <p:nvPr>
            <p:ph idx="1"/>
          </p:nvPr>
        </p:nvSpPr>
        <p:spPr>
          <a:xfrm>
            <a:off x="571006" y="935664"/>
            <a:ext cx="11124807" cy="5816009"/>
          </a:xfrm>
        </p:spPr>
        <p:txBody>
          <a:bodyPr>
            <a:normAutofit/>
          </a:bodyPr>
          <a:lstStyle/>
          <a:p>
            <a:pPr>
              <a:buFont typeface="Wingdings" panose="05000000000000000000" pitchFamily="2" charset="2"/>
              <a:buChar char="l"/>
            </a:pPr>
            <a:r>
              <a:rPr lang="en-US" altLang="ja-JP" sz="3200" dirty="0">
                <a:solidFill>
                  <a:schemeClr val="tx1"/>
                </a:solidFill>
                <a:latin typeface="ＭＳ ゴシック" panose="020B0609070205080204" pitchFamily="49" charset="-128"/>
                <a:ea typeface="ＭＳ ゴシック" panose="020B0609070205080204" pitchFamily="49" charset="-128"/>
              </a:rPr>
              <a:t>ROSS </a:t>
            </a:r>
            <a:r>
              <a:rPr lang="en-US" altLang="ja-JP" sz="3200" dirty="0" err="1">
                <a:solidFill>
                  <a:schemeClr val="tx1"/>
                </a:solidFill>
                <a:latin typeface="ＭＳ ゴシック" panose="020B0609070205080204" pitchFamily="49" charset="-128"/>
                <a:ea typeface="ＭＳ ゴシック" panose="020B0609070205080204" pitchFamily="49" charset="-128"/>
              </a:rPr>
              <a:t>Intelligence:</a:t>
            </a:r>
            <a:r>
              <a:rPr lang="en-US" altLang="ja-JP" sz="3000" dirty="0" err="1">
                <a:solidFill>
                  <a:schemeClr val="tx1"/>
                </a:solidFill>
                <a:latin typeface="ＭＳ ゴシック" panose="020B0609070205080204" pitchFamily="49" charset="-128"/>
                <a:ea typeface="ＭＳ ゴシック" panose="020B0609070205080204" pitchFamily="49" charset="-128"/>
              </a:rPr>
              <a:t>IBM</a:t>
            </a:r>
            <a:r>
              <a:rPr lang="en-US" altLang="ja-JP" sz="3000" dirty="0">
                <a:solidFill>
                  <a:schemeClr val="tx1"/>
                </a:solidFill>
                <a:latin typeface="ＭＳ ゴシック" panose="020B0609070205080204" pitchFamily="49" charset="-128"/>
                <a:ea typeface="ＭＳ ゴシック" panose="020B0609070205080204" pitchFamily="49" charset="-128"/>
              </a:rPr>
              <a:t> Watson</a:t>
            </a:r>
            <a:r>
              <a:rPr lang="ja-JP" altLang="en-US" sz="3000" dirty="0">
                <a:solidFill>
                  <a:schemeClr val="tx1"/>
                </a:solidFill>
                <a:latin typeface="ＭＳ ゴシック" panose="020B0609070205080204" pitchFamily="49" charset="-128"/>
                <a:ea typeface="ＭＳ ゴシック" panose="020B0609070205080204" pitchFamily="49" charset="-128"/>
              </a:rPr>
              <a:t>プログラムによる関連資料検索システム</a:t>
            </a:r>
            <a:endParaRPr lang="en-US" altLang="ja-JP" sz="3000" dirty="0">
              <a:solidFill>
                <a:schemeClr val="tx1"/>
              </a:solidFill>
              <a:latin typeface="ＭＳ ゴシック" panose="020B0609070205080204" pitchFamily="49" charset="-128"/>
              <a:ea typeface="ＭＳ ゴシック" panose="020B0609070205080204" pitchFamily="49" charset="-128"/>
            </a:endParaRPr>
          </a:p>
          <a:p>
            <a:pPr>
              <a:buFont typeface="Wingdings" panose="05000000000000000000" pitchFamily="2" charset="2"/>
              <a:buChar char="l"/>
            </a:pPr>
            <a:r>
              <a:rPr lang="en-US" altLang="ja-JP" sz="3200" dirty="0">
                <a:solidFill>
                  <a:schemeClr val="tx1"/>
                </a:solidFill>
                <a:latin typeface="ＭＳ ゴシック" panose="020B0609070205080204" pitchFamily="49" charset="-128"/>
                <a:ea typeface="ＭＳ ゴシック" panose="020B0609070205080204" pitchFamily="49" charset="-128"/>
              </a:rPr>
              <a:t>UBIC:</a:t>
            </a:r>
            <a:r>
              <a:rPr lang="ja-JP" altLang="en-US" sz="3000" dirty="0">
                <a:solidFill>
                  <a:schemeClr val="tx1"/>
                </a:solidFill>
                <a:latin typeface="ＭＳ ゴシック" panose="020B0609070205080204" pitchFamily="49" charset="-128"/>
                <a:ea typeface="ＭＳ ゴシック" panose="020B0609070205080204" pitchFamily="49" charset="-128"/>
              </a:rPr>
              <a:t>米国の証拠開示制度における関連証拠発見システム</a:t>
            </a:r>
            <a:endParaRPr lang="en-US" altLang="ja-JP" sz="3000" dirty="0">
              <a:solidFill>
                <a:schemeClr val="tx1"/>
              </a:solidFill>
              <a:latin typeface="ＭＳ ゴシック" panose="020B0609070205080204" pitchFamily="49" charset="-128"/>
              <a:ea typeface="ＭＳ ゴシック" panose="020B0609070205080204" pitchFamily="49" charset="-128"/>
            </a:endParaRPr>
          </a:p>
          <a:p>
            <a:pPr>
              <a:buFont typeface="Wingdings" panose="05000000000000000000" pitchFamily="2" charset="2"/>
              <a:buChar char="l"/>
            </a:pPr>
            <a:r>
              <a:rPr lang="en-US" altLang="ja-JP" sz="3200" dirty="0" err="1">
                <a:solidFill>
                  <a:schemeClr val="tx1"/>
                </a:solidFill>
                <a:latin typeface="ＭＳ ゴシック" panose="020B0609070205080204" pitchFamily="49" charset="-128"/>
                <a:ea typeface="ＭＳ ゴシック" panose="020B0609070205080204" pitchFamily="49" charset="-128"/>
              </a:rPr>
              <a:t>LeXMachina</a:t>
            </a:r>
            <a:r>
              <a:rPr lang="en-US" altLang="ja-JP" sz="3200" dirty="0">
                <a:solidFill>
                  <a:schemeClr val="tx1"/>
                </a:solidFill>
                <a:latin typeface="ＭＳ ゴシック" panose="020B0609070205080204" pitchFamily="49" charset="-128"/>
                <a:ea typeface="ＭＳ ゴシック" panose="020B0609070205080204" pitchFamily="49" charset="-128"/>
              </a:rPr>
              <a:t>:</a:t>
            </a:r>
            <a:r>
              <a:rPr lang="ja-JP" altLang="en-US" sz="3000" dirty="0">
                <a:solidFill>
                  <a:schemeClr val="tx1"/>
                </a:solidFill>
                <a:latin typeface="ＭＳ ゴシック" panose="020B0609070205080204" pitchFamily="49" charset="-128"/>
                <a:ea typeface="ＭＳ ゴシック" panose="020B0609070205080204" pitchFamily="49" charset="-128"/>
              </a:rPr>
              <a:t>機械学習による特許訴訟におけるパテントトロール（特許を発明家から買い取り、特許訴訟をして賠償金を得る企業）発見</a:t>
            </a:r>
            <a:endParaRPr lang="en-US" altLang="ja-JP" sz="3000" dirty="0">
              <a:solidFill>
                <a:schemeClr val="tx1"/>
              </a:solidFill>
              <a:latin typeface="ＭＳ ゴシック" panose="020B0609070205080204" pitchFamily="49" charset="-128"/>
              <a:ea typeface="ＭＳ ゴシック" panose="020B0609070205080204" pitchFamily="49" charset="-128"/>
            </a:endParaRPr>
          </a:p>
          <a:p>
            <a:pPr marL="0" indent="0">
              <a:buNone/>
            </a:pPr>
            <a:r>
              <a:rPr lang="ja-JP" altLang="en-US" sz="3200" dirty="0">
                <a:solidFill>
                  <a:schemeClr val="tx1"/>
                </a:solidFill>
                <a:latin typeface="ＭＳ ゴシック" panose="020B0609070205080204" pitchFamily="49" charset="-128"/>
                <a:ea typeface="ＭＳ ゴシック" panose="020B0609070205080204" pitchFamily="49" charset="-128"/>
              </a:rPr>
              <a:t>→より高度な支援への期待が高まっている。</a:t>
            </a:r>
            <a:endParaRPr lang="en-US" altLang="ja-JP" sz="3200" dirty="0">
              <a:solidFill>
                <a:schemeClr val="tx1"/>
              </a:solidFill>
              <a:latin typeface="ＭＳ ゴシック" panose="020B0609070205080204" pitchFamily="49" charset="-128"/>
              <a:ea typeface="ＭＳ ゴシック" panose="020B0609070205080204" pitchFamily="49" charset="-128"/>
            </a:endParaRPr>
          </a:p>
          <a:p>
            <a:pPr marL="0" indent="0">
              <a:buNone/>
            </a:pPr>
            <a:r>
              <a:rPr lang="ja-JP" altLang="en-US" sz="3200" dirty="0">
                <a:solidFill>
                  <a:schemeClr val="tx1"/>
                </a:solidFill>
                <a:latin typeface="ＭＳ ゴシック" panose="020B0609070205080204" pitchFamily="49" charset="-128"/>
                <a:ea typeface="ＭＳ ゴシック" panose="020B0609070205080204" pitchFamily="49" charset="-128"/>
              </a:rPr>
              <a:t>しかし、上記技術は、単語の類似度等の言語表層のみ扱っており、より高度な支援のためには、論理的推論、自然言語の意味処理、確率推論等の深い推論手法の研究が必要</a:t>
            </a:r>
            <a:r>
              <a:rPr lang="en-US" altLang="ja-JP" sz="3200" dirty="0">
                <a:solidFill>
                  <a:schemeClr val="tx1"/>
                </a:solidFill>
                <a:latin typeface="ＭＳ ゴシック" panose="020B0609070205080204" pitchFamily="49" charset="-128"/>
                <a:ea typeface="ＭＳ ゴシック" panose="020B0609070205080204" pitchFamily="49" charset="-128"/>
              </a:rPr>
              <a:t> </a:t>
            </a:r>
          </a:p>
        </p:txBody>
      </p:sp>
    </p:spTree>
    <p:extLst>
      <p:ext uri="{BB962C8B-B14F-4D97-AF65-F5344CB8AC3E}">
        <p14:creationId xmlns:p14="http://schemas.microsoft.com/office/powerpoint/2010/main" val="19279644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45127" y="365760"/>
            <a:ext cx="10595506" cy="1463040"/>
          </a:xfrm>
        </p:spPr>
        <p:txBody>
          <a:bodyPr/>
          <a:lstStyle/>
          <a:p>
            <a:r>
              <a:rPr lang="ja-JP" altLang="en-US" dirty="0"/>
              <a:t>３</a:t>
            </a:r>
            <a:r>
              <a:rPr lang="ja-JP" altLang="en-US" dirty="0">
                <a:latin typeface="ＭＳ ゴシック" panose="020B0609070205080204" pitchFamily="49" charset="-128"/>
                <a:ea typeface="ＭＳ ゴシック" panose="020B0609070205080204" pitchFamily="49" charset="-128"/>
              </a:rPr>
              <a:t>．判決推論フェーズの支援：</a:t>
            </a:r>
            <a:br>
              <a:rPr lang="en-US" altLang="ja-JP" dirty="0">
                <a:latin typeface="ＭＳ ゴシック" panose="020B0609070205080204" pitchFamily="49" charset="-128"/>
                <a:ea typeface="ＭＳ ゴシック" panose="020B0609070205080204" pitchFamily="49" charset="-128"/>
              </a:rPr>
            </a:br>
            <a:r>
              <a:rPr lang="ja-JP" altLang="en-US" dirty="0">
                <a:latin typeface="ＭＳ ゴシック" panose="020B0609070205080204" pitchFamily="49" charset="-128"/>
                <a:ea typeface="ＭＳ ゴシック" panose="020B0609070205080204" pitchFamily="49" charset="-128"/>
              </a:rPr>
              <a:t>　　論理プログラミング</a:t>
            </a:r>
            <a:endParaRPr kumimoji="1" lang="ja-JP" altLang="en-US" dirty="0">
              <a:latin typeface="ＭＳ ゴシック" panose="020B0609070205080204" pitchFamily="49" charset="-128"/>
              <a:ea typeface="ＭＳ ゴシック" panose="020B0609070205080204" pitchFamily="49" charset="-128"/>
            </a:endParaRPr>
          </a:p>
        </p:txBody>
      </p:sp>
      <p:sp>
        <p:nvSpPr>
          <p:cNvPr id="3" name="コンテンツ プレースホルダー 2"/>
          <p:cNvSpPr>
            <a:spLocks noGrp="1"/>
          </p:cNvSpPr>
          <p:nvPr>
            <p:ph idx="1"/>
          </p:nvPr>
        </p:nvSpPr>
        <p:spPr>
          <a:xfrm>
            <a:off x="845127" y="1828800"/>
            <a:ext cx="10723096" cy="3719933"/>
          </a:xfrm>
        </p:spPr>
        <p:txBody>
          <a:bodyPr>
            <a:normAutofit/>
          </a:bodyPr>
          <a:lstStyle/>
          <a:p>
            <a:pPr>
              <a:buFont typeface="Wingdings" panose="05000000000000000000" pitchFamily="2" charset="2"/>
              <a:buChar char="l"/>
            </a:pPr>
            <a:r>
              <a:rPr lang="en-US" altLang="ja-JP" sz="3600" dirty="0">
                <a:solidFill>
                  <a:schemeClr val="tx1"/>
                </a:solidFill>
                <a:latin typeface="ＭＳ ゴシック" panose="020B0609070205080204" pitchFamily="49" charset="-128"/>
                <a:ea typeface="ＭＳ ゴシック" panose="020B0609070205080204" pitchFamily="49" charset="-128"/>
              </a:rPr>
              <a:t>PROLEG</a:t>
            </a:r>
            <a:r>
              <a:rPr lang="ja-JP" altLang="en-US" sz="3600" dirty="0">
                <a:solidFill>
                  <a:schemeClr val="tx1"/>
                </a:solidFill>
                <a:latin typeface="ＭＳ ゴシック" panose="020B0609070205080204" pitchFamily="49" charset="-128"/>
                <a:ea typeface="ＭＳ ゴシック" panose="020B0609070205080204" pitchFamily="49" charset="-128"/>
              </a:rPr>
              <a:t>を民法以外の法的推論へ応用する</a:t>
            </a:r>
            <a:endParaRPr lang="en-US" altLang="ja-JP" sz="3600" dirty="0">
              <a:solidFill>
                <a:schemeClr val="tx1"/>
              </a:solidFill>
              <a:latin typeface="ＭＳ ゴシック" panose="020B0609070205080204" pitchFamily="49" charset="-128"/>
              <a:ea typeface="ＭＳ ゴシック" panose="020B0609070205080204" pitchFamily="49" charset="-128"/>
            </a:endParaRPr>
          </a:p>
          <a:p>
            <a:pPr>
              <a:buFont typeface="Wingdings" panose="05000000000000000000" pitchFamily="2" charset="2"/>
              <a:buChar char="l"/>
            </a:pPr>
            <a:r>
              <a:rPr lang="ja-JP" altLang="en-US" sz="3600" dirty="0">
                <a:solidFill>
                  <a:schemeClr val="tx1"/>
                </a:solidFill>
                <a:latin typeface="ＭＳ ゴシック" panose="020B0609070205080204" pitchFamily="49" charset="-128"/>
                <a:ea typeface="ＭＳ ゴシック" panose="020B0609070205080204" pitchFamily="49" charset="-128"/>
              </a:rPr>
              <a:t>民法以外の法律でのルール生成の問題</a:t>
            </a:r>
            <a:endParaRPr lang="en-US" altLang="ja-JP" sz="3600" dirty="0">
              <a:solidFill>
                <a:schemeClr val="tx1"/>
              </a:solidFill>
              <a:latin typeface="ＭＳ ゴシック" panose="020B0609070205080204" pitchFamily="49" charset="-128"/>
              <a:ea typeface="ＭＳ ゴシック" panose="020B0609070205080204" pitchFamily="49" charset="-128"/>
            </a:endParaRPr>
          </a:p>
          <a:p>
            <a:pPr marL="0" indent="0">
              <a:buNone/>
            </a:pPr>
            <a:r>
              <a:rPr lang="ja-JP" altLang="en-US" sz="3600" dirty="0">
                <a:solidFill>
                  <a:schemeClr val="tx1"/>
                </a:solidFill>
                <a:latin typeface="ＭＳ ゴシック" panose="020B0609070205080204" pitchFamily="49" charset="-128"/>
                <a:ea typeface="ＭＳ ゴシック" panose="020B0609070205080204" pitchFamily="49" charset="-128"/>
              </a:rPr>
              <a:t>　→法学者との連携</a:t>
            </a:r>
            <a:endParaRPr lang="en-US" altLang="ja-JP" sz="3600" dirty="0">
              <a:solidFill>
                <a:schemeClr val="tx1"/>
              </a:solidFill>
              <a:latin typeface="ＭＳ ゴシック" panose="020B0609070205080204" pitchFamily="49" charset="-128"/>
              <a:ea typeface="ＭＳ ゴシック" panose="020B0609070205080204" pitchFamily="49" charset="-128"/>
            </a:endParaRPr>
          </a:p>
          <a:p>
            <a:pPr>
              <a:buFont typeface="Wingdings" panose="05000000000000000000" pitchFamily="2" charset="2"/>
              <a:buChar char="l"/>
            </a:pPr>
            <a:r>
              <a:rPr lang="ja-JP" altLang="en-US" sz="3600" dirty="0">
                <a:solidFill>
                  <a:schemeClr val="tx1"/>
                </a:solidFill>
                <a:latin typeface="ＭＳ ゴシック" panose="020B0609070205080204" pitchFamily="49" charset="-128"/>
                <a:ea typeface="ＭＳ ゴシック" panose="020B0609070205080204" pitchFamily="49" charset="-128"/>
              </a:rPr>
              <a:t>大規模ルールにおけるデバッグ</a:t>
            </a:r>
            <a:endParaRPr lang="en-US" altLang="ja-JP" sz="3600" dirty="0">
              <a:solidFill>
                <a:schemeClr val="tx1"/>
              </a:solidFill>
              <a:latin typeface="ＭＳ ゴシック" panose="020B0609070205080204" pitchFamily="49" charset="-128"/>
              <a:ea typeface="ＭＳ ゴシック" panose="020B0609070205080204" pitchFamily="49" charset="-128"/>
            </a:endParaRPr>
          </a:p>
          <a:p>
            <a:pPr marL="457200" lvl="1" indent="0">
              <a:buNone/>
            </a:pPr>
            <a:r>
              <a:rPr lang="ja-JP" altLang="en-US" sz="3600" dirty="0">
                <a:solidFill>
                  <a:schemeClr val="tx1"/>
                </a:solidFill>
                <a:latin typeface="ＭＳ ゴシック" panose="020B0609070205080204" pitchFamily="49" charset="-128"/>
                <a:ea typeface="ＭＳ ゴシック" panose="020B0609070205080204" pitchFamily="49" charset="-128"/>
              </a:rPr>
              <a:t>→ソフトウェアデバッグツールの援用</a:t>
            </a:r>
          </a:p>
          <a:p>
            <a:pPr>
              <a:buFont typeface="Wingdings" panose="05000000000000000000" pitchFamily="2" charset="2"/>
              <a:buChar char="l"/>
            </a:pPr>
            <a:endParaRPr lang="en-US" altLang="ja-JP" sz="3600" dirty="0">
              <a:latin typeface="ＭＳ ゴシック" panose="020B0609070205080204" pitchFamily="49" charset="-128"/>
              <a:ea typeface="ＭＳ ゴシック" panose="020B0609070205080204" pitchFamily="49" charset="-128"/>
            </a:endParaRPr>
          </a:p>
          <a:p>
            <a:pPr>
              <a:buFont typeface="Wingdings" panose="05000000000000000000" pitchFamily="2" charset="2"/>
              <a:buChar char="l"/>
            </a:pPr>
            <a:endParaRPr lang="ja-JP" altLang="en-US" sz="3600" dirty="0">
              <a:latin typeface="ＭＳ ゴシック" panose="020B0609070205080204" pitchFamily="49" charset="-128"/>
              <a:ea typeface="ＭＳ ゴシック" panose="020B0609070205080204" pitchFamily="49" charset="-128"/>
            </a:endParaRPr>
          </a:p>
          <a:p>
            <a:pPr>
              <a:buFont typeface="Wingdings" panose="05000000000000000000" pitchFamily="2" charset="2"/>
              <a:buChar char="l"/>
            </a:pPr>
            <a:endParaRPr lang="en-US" altLang="ja-JP" sz="3600" dirty="0">
              <a:latin typeface="ＭＳ ゴシック" panose="020B0609070205080204" pitchFamily="49" charset="-128"/>
              <a:ea typeface="ＭＳ ゴシック" panose="020B0609070205080204" pitchFamily="49" charset="-128"/>
            </a:endParaRPr>
          </a:p>
          <a:p>
            <a:pPr>
              <a:buFont typeface="Wingdings" panose="05000000000000000000" pitchFamily="2" charset="2"/>
              <a:buChar char="l"/>
            </a:pPr>
            <a:endParaRPr lang="ja-JP" altLang="en-US" sz="3600" dirty="0">
              <a:solidFill>
                <a:schemeClr val="tx1"/>
              </a:solidFill>
              <a:latin typeface="ＭＳ ゴシック" panose="020B0609070205080204" pitchFamily="49" charset="-128"/>
              <a:ea typeface="ＭＳ ゴシック" panose="020B0609070205080204" pitchFamily="49" charset="-128"/>
            </a:endParaRPr>
          </a:p>
        </p:txBody>
      </p:sp>
      <p:sp>
        <p:nvSpPr>
          <p:cNvPr id="5" name="テキスト ボックス 4"/>
          <p:cNvSpPr txBox="1"/>
          <p:nvPr/>
        </p:nvSpPr>
        <p:spPr>
          <a:xfrm>
            <a:off x="845127" y="5548734"/>
            <a:ext cx="11692270" cy="923330"/>
          </a:xfrm>
          <a:prstGeom prst="rect">
            <a:avLst/>
          </a:prstGeom>
          <a:noFill/>
        </p:spPr>
        <p:txBody>
          <a:bodyPr wrap="square" rtlCol="0">
            <a:spAutoFit/>
          </a:bodyPr>
          <a:lstStyle/>
          <a:p>
            <a:r>
              <a:rPr lang="ja-JP" altLang="en-US" sz="3600" dirty="0">
                <a:latin typeface="ＭＳ ゴシック" panose="020B0609070205080204" pitchFamily="49" charset="-128"/>
                <a:ea typeface="ＭＳ ゴシック" panose="020B0609070205080204" pitchFamily="49" charset="-128"/>
              </a:rPr>
              <a:t>担当：代表者　佐藤　健</a:t>
            </a:r>
            <a:endParaRPr lang="en-US" altLang="ja-JP" sz="3600" dirty="0">
              <a:latin typeface="ＭＳ ゴシック" panose="020B0609070205080204" pitchFamily="49" charset="-128"/>
              <a:ea typeface="ＭＳ ゴシック" panose="020B0609070205080204" pitchFamily="49" charset="-128"/>
            </a:endParaRPr>
          </a:p>
          <a:p>
            <a:endParaRPr kumimoji="1" lang="ja-JP" altLang="en-US" dirty="0"/>
          </a:p>
        </p:txBody>
      </p:sp>
    </p:spTree>
    <p:extLst>
      <p:ext uri="{BB962C8B-B14F-4D97-AF65-F5344CB8AC3E}">
        <p14:creationId xmlns:p14="http://schemas.microsoft.com/office/powerpoint/2010/main" val="15028232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latin typeface="ＭＳ ゴシック" panose="020B0609070205080204" pitchFamily="49" charset="-128"/>
                <a:ea typeface="ＭＳ ゴシック" panose="020B0609070205080204" pitchFamily="49" charset="-128"/>
              </a:rPr>
              <a:t>PROLEG</a:t>
            </a:r>
            <a:r>
              <a:rPr lang="ja-JP" altLang="en-US" dirty="0">
                <a:latin typeface="ＭＳ ゴシック" panose="020B0609070205080204" pitchFamily="49" charset="-128"/>
                <a:ea typeface="ＭＳ ゴシック" panose="020B0609070205080204" pitchFamily="49" charset="-128"/>
              </a:rPr>
              <a:t>による判決推論フェーズの実装</a:t>
            </a:r>
            <a:endParaRPr lang="en-US" altLang="ja-JP" dirty="0">
              <a:latin typeface="ＭＳ ゴシック" panose="020B0609070205080204" pitchFamily="49" charset="-128"/>
              <a:ea typeface="ＭＳ ゴシック" panose="020B0609070205080204" pitchFamily="49" charset="-128"/>
            </a:endParaRPr>
          </a:p>
        </p:txBody>
      </p:sp>
      <p:sp>
        <p:nvSpPr>
          <p:cNvPr id="3" name="コンテンツ プレースホルダー 2"/>
          <p:cNvSpPr>
            <a:spLocks noGrp="1"/>
          </p:cNvSpPr>
          <p:nvPr>
            <p:ph idx="1"/>
          </p:nvPr>
        </p:nvSpPr>
        <p:spPr>
          <a:xfrm>
            <a:off x="677333" y="1477926"/>
            <a:ext cx="10540015" cy="5380073"/>
          </a:xfrm>
        </p:spPr>
        <p:txBody>
          <a:bodyPr>
            <a:normAutofit/>
          </a:bodyPr>
          <a:lstStyle/>
          <a:p>
            <a:pPr marL="0" indent="0">
              <a:buNone/>
            </a:pPr>
            <a:r>
              <a:rPr lang="ja-JP" altLang="en-US" sz="3200" dirty="0">
                <a:latin typeface="ＭＳ ゴシック" panose="020B0609070205080204" pitchFamily="49" charset="-128"/>
                <a:ea typeface="ＭＳ ゴシック" panose="020B0609070205080204" pitchFamily="49" charset="-128"/>
              </a:rPr>
              <a:t>研究計画</a:t>
            </a:r>
            <a:endParaRPr lang="en-US" altLang="ja-JP" sz="3200" dirty="0">
              <a:latin typeface="ＭＳ ゴシック" panose="020B0609070205080204" pitchFamily="49" charset="-128"/>
              <a:ea typeface="ＭＳ ゴシック" panose="020B0609070205080204" pitchFamily="49" charset="-128"/>
            </a:endParaRPr>
          </a:p>
          <a:p>
            <a:pPr lvl="1">
              <a:buFont typeface="Wingdings" panose="05000000000000000000" pitchFamily="2" charset="2"/>
              <a:buChar char="l"/>
            </a:pPr>
            <a:r>
              <a:rPr lang="en-US" altLang="ja-JP" sz="3200" dirty="0">
                <a:latin typeface="ＭＳ ゴシック" panose="020B0609070205080204" pitchFamily="49" charset="-128"/>
                <a:ea typeface="ＭＳ ゴシック" panose="020B0609070205080204" pitchFamily="49" charset="-128"/>
              </a:rPr>
              <a:t>PROLEG</a:t>
            </a:r>
            <a:r>
              <a:rPr lang="ja-JP" altLang="en-US" sz="3200" dirty="0">
                <a:latin typeface="ＭＳ ゴシック" panose="020B0609070205080204" pitchFamily="49" charset="-128"/>
                <a:ea typeface="ＭＳ ゴシック" panose="020B0609070205080204" pitchFamily="49" charset="-128"/>
              </a:rPr>
              <a:t>の民法以外の法律分野への拡張</a:t>
            </a:r>
            <a:endParaRPr lang="en-US" altLang="ja-JP" sz="3200" dirty="0">
              <a:latin typeface="ＭＳ ゴシック" panose="020B0609070205080204" pitchFamily="49" charset="-128"/>
              <a:ea typeface="ＭＳ ゴシック" panose="020B0609070205080204" pitchFamily="49" charset="-128"/>
            </a:endParaRPr>
          </a:p>
          <a:p>
            <a:pPr lvl="2">
              <a:buFont typeface="Wingdings" panose="05000000000000000000" pitchFamily="2" charset="2"/>
              <a:buChar char="n"/>
            </a:pPr>
            <a:r>
              <a:rPr lang="ja-JP" altLang="en-US" sz="3200" dirty="0">
                <a:latin typeface="ＭＳ ゴシック" panose="020B0609070205080204" pitchFamily="49" charset="-128"/>
                <a:ea typeface="ＭＳ ゴシック" panose="020B0609070205080204" pitchFamily="49" charset="-128"/>
              </a:rPr>
              <a:t>民法の要件事実レベルと同等の他法律における記述レベルの発見</a:t>
            </a:r>
            <a:endParaRPr lang="en-US" altLang="ja-JP" sz="3200" dirty="0">
              <a:latin typeface="ＭＳ ゴシック" panose="020B0609070205080204" pitchFamily="49" charset="-128"/>
              <a:ea typeface="ＭＳ ゴシック" panose="020B0609070205080204" pitchFamily="49" charset="-128"/>
            </a:endParaRPr>
          </a:p>
          <a:p>
            <a:pPr lvl="1">
              <a:buFont typeface="Wingdings" panose="05000000000000000000" pitchFamily="2" charset="2"/>
              <a:buChar char="l"/>
            </a:pPr>
            <a:r>
              <a:rPr lang="ja-JP" altLang="en-US" sz="3200" dirty="0">
                <a:latin typeface="ＭＳ ゴシック" panose="020B0609070205080204" pitchFamily="49" charset="-128"/>
                <a:ea typeface="ＭＳ ゴシック" panose="020B0609070205080204" pitchFamily="49" charset="-128"/>
              </a:rPr>
              <a:t>大規模ルールベースにおけるデバッグ方法の確立　</a:t>
            </a:r>
            <a:endParaRPr lang="en-US" altLang="ja-JP" sz="3200" dirty="0">
              <a:latin typeface="ＭＳ ゴシック" panose="020B0609070205080204" pitchFamily="49" charset="-128"/>
              <a:ea typeface="ＭＳ ゴシック" panose="020B0609070205080204" pitchFamily="49" charset="-128"/>
            </a:endParaRPr>
          </a:p>
          <a:p>
            <a:pPr lvl="2">
              <a:buFont typeface="Wingdings" panose="05000000000000000000" pitchFamily="2" charset="2"/>
              <a:buChar char="n"/>
            </a:pPr>
            <a:r>
              <a:rPr lang="ja-JP" altLang="en-US" sz="3200" dirty="0">
                <a:latin typeface="ＭＳ ゴシック" panose="020B0609070205080204" pitchFamily="49" charset="-128"/>
                <a:ea typeface="ＭＳ ゴシック" panose="020B0609070205080204" pitchFamily="49" charset="-128"/>
              </a:rPr>
              <a:t>ルール間の依存関係によるルール変更の影響についての解析</a:t>
            </a:r>
          </a:p>
          <a:p>
            <a:pPr lvl="1">
              <a:buFont typeface="Wingdings" panose="05000000000000000000" pitchFamily="2" charset="2"/>
              <a:buChar char="l"/>
            </a:pPr>
            <a:endParaRPr lang="ja-JP" altLang="en-US" sz="3200" dirty="0">
              <a:latin typeface="ＭＳ ゴシック" panose="020B0609070205080204" pitchFamily="49" charset="-128"/>
              <a:ea typeface="ＭＳ ゴシック" panose="020B0609070205080204" pitchFamily="49" charset="-128"/>
            </a:endParaRPr>
          </a:p>
          <a:p>
            <a:endParaRPr kumimoji="1" lang="ja-JP" altLang="en-US" dirty="0"/>
          </a:p>
        </p:txBody>
      </p:sp>
    </p:spTree>
    <p:extLst>
      <p:ext uri="{BB962C8B-B14F-4D97-AF65-F5344CB8AC3E}">
        <p14:creationId xmlns:p14="http://schemas.microsoft.com/office/powerpoint/2010/main" val="30254280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81332" y="248801"/>
            <a:ext cx="12032108" cy="1463040"/>
          </a:xfrm>
        </p:spPr>
        <p:txBody>
          <a:bodyPr>
            <a:normAutofit/>
          </a:bodyPr>
          <a:lstStyle/>
          <a:p>
            <a:r>
              <a:rPr lang="ja-JP" altLang="en-US" sz="4000" dirty="0">
                <a:latin typeface="ＭＳ ゴシック" panose="020B0609070205080204" pitchFamily="49" charset="-128"/>
                <a:ea typeface="ＭＳ ゴシック" panose="020B0609070205080204" pitchFamily="49" charset="-128"/>
              </a:rPr>
              <a:t>４．議論学</a:t>
            </a:r>
            <a:r>
              <a:rPr lang="en-US" altLang="ja-JP" sz="4000" dirty="0">
                <a:latin typeface="ＭＳ ゴシック" panose="020B0609070205080204" pitchFamily="49" charset="-128"/>
                <a:ea typeface="ＭＳ ゴシック" panose="020B0609070205080204" pitchFamily="49" charset="-128"/>
              </a:rPr>
              <a:t>(Argumentation Theory)</a:t>
            </a:r>
            <a:br>
              <a:rPr lang="en-US" altLang="ja-JP" sz="4000" dirty="0">
                <a:latin typeface="ＭＳ ゴシック" panose="020B0609070205080204" pitchFamily="49" charset="-128"/>
                <a:ea typeface="ＭＳ ゴシック" panose="020B0609070205080204" pitchFamily="49" charset="-128"/>
              </a:rPr>
            </a:br>
            <a:r>
              <a:rPr lang="en-US" altLang="ja-JP" sz="4000" dirty="0">
                <a:latin typeface="ＭＳ ゴシック" panose="020B0609070205080204" pitchFamily="49" charset="-128"/>
                <a:ea typeface="ＭＳ ゴシック" panose="020B0609070205080204" pitchFamily="49" charset="-128"/>
              </a:rPr>
              <a:t>    </a:t>
            </a:r>
            <a:r>
              <a:rPr lang="ja-JP" altLang="en-US" sz="4000" dirty="0">
                <a:latin typeface="ＭＳ ゴシック" panose="020B0609070205080204" pitchFamily="49" charset="-128"/>
                <a:ea typeface="ＭＳ ゴシック" panose="020B0609070205080204" pitchFamily="49" charset="-128"/>
              </a:rPr>
              <a:t>からの支援</a:t>
            </a:r>
            <a:endParaRPr kumimoji="1" lang="ja-JP" altLang="en-US" sz="4000" dirty="0">
              <a:latin typeface="ＭＳ ゴシック" panose="020B0609070205080204" pitchFamily="49" charset="-128"/>
              <a:ea typeface="ＭＳ ゴシック" panose="020B0609070205080204" pitchFamily="49" charset="-128"/>
            </a:endParaRPr>
          </a:p>
        </p:txBody>
      </p:sp>
      <p:sp>
        <p:nvSpPr>
          <p:cNvPr id="3" name="コンテンツ プレースホルダー 2"/>
          <p:cNvSpPr>
            <a:spLocks noGrp="1"/>
          </p:cNvSpPr>
          <p:nvPr>
            <p:ph idx="1"/>
          </p:nvPr>
        </p:nvSpPr>
        <p:spPr>
          <a:xfrm>
            <a:off x="781332" y="1711841"/>
            <a:ext cx="10723096" cy="2817629"/>
          </a:xfrm>
        </p:spPr>
        <p:txBody>
          <a:bodyPr>
            <a:noAutofit/>
          </a:bodyPr>
          <a:lstStyle/>
          <a:p>
            <a:pPr marL="751500" indent="-571500">
              <a:lnSpc>
                <a:spcPct val="120000"/>
              </a:lnSpc>
              <a:buFont typeface="Wingdings" panose="05000000000000000000" pitchFamily="2" charset="2"/>
              <a:buChar char="l"/>
            </a:pPr>
            <a:r>
              <a:rPr lang="ja-JP" altLang="en-US" sz="3600" dirty="0">
                <a:solidFill>
                  <a:schemeClr val="tx1"/>
                </a:solidFill>
                <a:latin typeface="ＭＳ ゴシック" panose="020B0609070205080204" pitchFamily="49" charset="-128"/>
                <a:ea typeface="ＭＳ ゴシック" panose="020B0609070205080204" pitchFamily="49" charset="-128"/>
              </a:rPr>
              <a:t>議論学に基づく複数当事者間における全フェーズの争点での議論解析支援システム（議論の可視化ツール）の開発</a:t>
            </a:r>
            <a:endParaRPr lang="en-US" altLang="ja-JP" sz="3600" dirty="0">
              <a:solidFill>
                <a:schemeClr val="tx1"/>
              </a:solidFill>
              <a:latin typeface="ＭＳ ゴシック" panose="020B0609070205080204" pitchFamily="49" charset="-128"/>
              <a:ea typeface="ＭＳ ゴシック" panose="020B0609070205080204" pitchFamily="49" charset="-128"/>
            </a:endParaRPr>
          </a:p>
          <a:p>
            <a:pPr marL="751500" indent="-571500">
              <a:lnSpc>
                <a:spcPct val="120000"/>
              </a:lnSpc>
              <a:buFont typeface="Wingdings" panose="05000000000000000000" pitchFamily="2" charset="2"/>
              <a:buChar char="l"/>
            </a:pPr>
            <a:r>
              <a:rPr lang="ja-JP" altLang="en-US" sz="3600" dirty="0">
                <a:solidFill>
                  <a:schemeClr val="tx1"/>
                </a:solidFill>
                <a:latin typeface="ＭＳ ゴシック" panose="020B0609070205080204" pitchFamily="49" charset="-128"/>
                <a:ea typeface="ＭＳ ゴシック" panose="020B0609070205080204" pitchFamily="49" charset="-128"/>
              </a:rPr>
              <a:t>このツールによって当事者の理解や第三者への説明を明確化</a:t>
            </a:r>
            <a:endParaRPr lang="en-US" altLang="ja-JP" sz="3600" dirty="0">
              <a:solidFill>
                <a:schemeClr val="tx1"/>
              </a:solidFill>
              <a:latin typeface="ＭＳ ゴシック" panose="020B0609070205080204" pitchFamily="49" charset="-128"/>
              <a:ea typeface="ＭＳ ゴシック" panose="020B0609070205080204" pitchFamily="49" charset="-128"/>
            </a:endParaRPr>
          </a:p>
          <a:p>
            <a:pPr marL="180000" indent="0">
              <a:lnSpc>
                <a:spcPct val="100000"/>
              </a:lnSpc>
              <a:buNone/>
            </a:pPr>
            <a:endParaRPr lang="en-US" altLang="ja-JP" sz="3600" dirty="0">
              <a:latin typeface="ＭＳ ゴシック" panose="020B0609070205080204" pitchFamily="49" charset="-128"/>
              <a:ea typeface="ＭＳ ゴシック" panose="020B0609070205080204" pitchFamily="49" charset="-128"/>
            </a:endParaRPr>
          </a:p>
          <a:p>
            <a:pPr marL="180000" indent="0">
              <a:lnSpc>
                <a:spcPct val="100000"/>
              </a:lnSpc>
              <a:buNone/>
            </a:pPr>
            <a:endParaRPr lang="en-US" altLang="ja-JP" sz="3600" dirty="0"/>
          </a:p>
          <a:p>
            <a:pPr marL="0" indent="0">
              <a:buNone/>
            </a:pPr>
            <a:endParaRPr lang="en-US" altLang="ja-JP" sz="3600" dirty="0"/>
          </a:p>
          <a:p>
            <a:pPr marL="0" indent="0">
              <a:buNone/>
            </a:pPr>
            <a:endParaRPr lang="en-US" altLang="ja-JP" sz="3600" dirty="0"/>
          </a:p>
        </p:txBody>
      </p:sp>
      <p:sp>
        <p:nvSpPr>
          <p:cNvPr id="6" name="テキスト ボックス 5"/>
          <p:cNvSpPr txBox="1"/>
          <p:nvPr/>
        </p:nvSpPr>
        <p:spPr>
          <a:xfrm>
            <a:off x="663164" y="5476365"/>
            <a:ext cx="10766836" cy="1477328"/>
          </a:xfrm>
          <a:prstGeom prst="rect">
            <a:avLst/>
          </a:prstGeom>
          <a:noFill/>
        </p:spPr>
        <p:txBody>
          <a:bodyPr wrap="square" rtlCol="0">
            <a:spAutoFit/>
          </a:bodyPr>
          <a:lstStyle/>
          <a:p>
            <a:r>
              <a:rPr lang="ja-JP" altLang="en-US" sz="3600" dirty="0">
                <a:latin typeface="ＭＳ ゴシック" panose="020B0609070205080204" pitchFamily="49" charset="-128"/>
                <a:ea typeface="ＭＳ ゴシック" panose="020B0609070205080204" pitchFamily="49" charset="-128"/>
              </a:rPr>
              <a:t>担当：関西学院大学　高橋和子、東工大　新田克己</a:t>
            </a:r>
            <a:endParaRPr lang="en-US" altLang="ja-JP" sz="3600" dirty="0">
              <a:latin typeface="ＭＳ ゴシック" panose="020B0609070205080204" pitchFamily="49" charset="-128"/>
              <a:ea typeface="ＭＳ ゴシック" panose="020B0609070205080204" pitchFamily="49" charset="-128"/>
            </a:endParaRPr>
          </a:p>
          <a:p>
            <a:r>
              <a:rPr lang="ja-JP" altLang="en-US" sz="3600" dirty="0">
                <a:latin typeface="ＭＳ ゴシック" panose="020B0609070205080204" pitchFamily="49" charset="-128"/>
                <a:ea typeface="ＭＳ ゴシック" panose="020B0609070205080204" pitchFamily="49" charset="-128"/>
              </a:rPr>
              <a:t>（議論学で代表者と共同研究）</a:t>
            </a:r>
          </a:p>
          <a:p>
            <a:endParaRPr kumimoji="1" lang="ja-JP" altLang="en-US" dirty="0"/>
          </a:p>
        </p:txBody>
      </p:sp>
    </p:spTree>
    <p:extLst>
      <p:ext uri="{BB962C8B-B14F-4D97-AF65-F5344CB8AC3E}">
        <p14:creationId xmlns:p14="http://schemas.microsoft.com/office/powerpoint/2010/main" val="28376487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議論学からのサポート</a:t>
            </a:r>
            <a:endParaRPr kumimoji="1" lang="ja-JP" altLang="en-US" dirty="0"/>
          </a:p>
        </p:txBody>
      </p:sp>
      <p:sp>
        <p:nvSpPr>
          <p:cNvPr id="3" name="コンテンツ プレースホルダー 2"/>
          <p:cNvSpPr>
            <a:spLocks noGrp="1"/>
          </p:cNvSpPr>
          <p:nvPr>
            <p:ph idx="1"/>
          </p:nvPr>
        </p:nvSpPr>
        <p:spPr>
          <a:xfrm>
            <a:off x="677333" y="1477926"/>
            <a:ext cx="10540015" cy="5380073"/>
          </a:xfrm>
        </p:spPr>
        <p:txBody>
          <a:bodyPr>
            <a:normAutofit/>
          </a:bodyPr>
          <a:lstStyle/>
          <a:p>
            <a:pPr marL="0" indent="0">
              <a:buNone/>
            </a:pPr>
            <a:r>
              <a:rPr lang="ja-JP" altLang="en-US" sz="3200" dirty="0">
                <a:latin typeface="ＭＳ ゴシック" panose="020B0609070205080204" pitchFamily="49" charset="-128"/>
                <a:ea typeface="ＭＳ ゴシック" panose="020B0609070205080204" pitchFamily="49" charset="-128"/>
              </a:rPr>
              <a:t>研究計画</a:t>
            </a:r>
            <a:endParaRPr lang="en-US" altLang="ja-JP" sz="3200" dirty="0">
              <a:latin typeface="ＭＳ ゴシック" panose="020B0609070205080204" pitchFamily="49" charset="-128"/>
              <a:ea typeface="ＭＳ ゴシック" panose="020B0609070205080204" pitchFamily="49" charset="-128"/>
            </a:endParaRPr>
          </a:p>
          <a:p>
            <a:pPr lvl="1">
              <a:buFont typeface="Wingdings" panose="05000000000000000000" pitchFamily="2" charset="2"/>
              <a:buChar char="l"/>
            </a:pPr>
            <a:r>
              <a:rPr lang="ja-JP" altLang="en-US" sz="3200" dirty="0">
                <a:latin typeface="ＭＳ ゴシック" panose="020B0609070205080204" pitchFamily="49" charset="-128"/>
                <a:ea typeface="ＭＳ ゴシック" panose="020B0609070205080204" pitchFamily="49" charset="-128"/>
              </a:rPr>
              <a:t>議論フレームワーク</a:t>
            </a:r>
            <a:r>
              <a:rPr lang="en-US" altLang="ja-JP" sz="3200" dirty="0">
                <a:latin typeface="ＭＳ ゴシック" panose="020B0609070205080204" pitchFamily="49" charset="-128"/>
                <a:ea typeface="ＭＳ ゴシック" panose="020B0609070205080204" pitchFamily="49" charset="-128"/>
              </a:rPr>
              <a:t>(AF)</a:t>
            </a:r>
            <a:r>
              <a:rPr lang="ja-JP" altLang="en-US" sz="3200" dirty="0">
                <a:latin typeface="ＭＳ ゴシック" panose="020B0609070205080204" pitchFamily="49" charset="-128"/>
                <a:ea typeface="ＭＳ ゴシック" panose="020B0609070205080204" pitchFamily="49" charset="-128"/>
              </a:rPr>
              <a:t>の構造を使って議論の過程や結果を視覚化</a:t>
            </a:r>
            <a:endParaRPr lang="en-US" altLang="ja-JP" sz="3200" dirty="0">
              <a:latin typeface="ＭＳ ゴシック" panose="020B0609070205080204" pitchFamily="49" charset="-128"/>
              <a:ea typeface="ＭＳ ゴシック" panose="020B0609070205080204" pitchFamily="49" charset="-128"/>
            </a:endParaRPr>
          </a:p>
          <a:p>
            <a:pPr lvl="1">
              <a:buFont typeface="Wingdings" panose="05000000000000000000" pitchFamily="2" charset="2"/>
              <a:buChar char="l"/>
            </a:pPr>
            <a:r>
              <a:rPr lang="ja-JP" altLang="en-US" sz="3200" dirty="0">
                <a:latin typeface="ＭＳ ゴシック" panose="020B0609070205080204" pitchFamily="49" charset="-128"/>
                <a:ea typeface="ＭＳ ゴシック" panose="020B0609070205080204" pitchFamily="49" charset="-128"/>
              </a:rPr>
              <a:t>基本設計および必要な機能の洗い出し</a:t>
            </a:r>
            <a:endParaRPr lang="en-US" altLang="ja-JP" sz="3200" dirty="0">
              <a:latin typeface="ＭＳ ゴシック" panose="020B0609070205080204" pitchFamily="49" charset="-128"/>
              <a:ea typeface="ＭＳ ゴシック" panose="020B0609070205080204" pitchFamily="49" charset="-128"/>
            </a:endParaRPr>
          </a:p>
          <a:p>
            <a:pPr lvl="2">
              <a:buFont typeface="Wingdings" panose="05000000000000000000" pitchFamily="2" charset="2"/>
              <a:buChar char="n"/>
            </a:pPr>
            <a:r>
              <a:rPr lang="ja-JP" altLang="en-US" sz="3200" dirty="0">
                <a:latin typeface="ＭＳ ゴシック" panose="020B0609070205080204" pitchFamily="49" charset="-128"/>
                <a:ea typeface="ＭＳ ゴシック" panose="020B0609070205080204" pitchFamily="49" charset="-128"/>
              </a:rPr>
              <a:t>議論グラフ編集機能</a:t>
            </a:r>
          </a:p>
          <a:p>
            <a:pPr lvl="2">
              <a:buFont typeface="Wingdings" panose="05000000000000000000" pitchFamily="2" charset="2"/>
              <a:buChar char="n"/>
            </a:pPr>
            <a:r>
              <a:rPr lang="ja-JP" altLang="en-US" sz="3200" dirty="0">
                <a:latin typeface="ＭＳ ゴシック" panose="020B0609070205080204" pitchFamily="49" charset="-128"/>
                <a:ea typeface="ＭＳ ゴシック" panose="020B0609070205080204" pitchFamily="49" charset="-128"/>
              </a:rPr>
              <a:t>推論過程表示機能</a:t>
            </a:r>
          </a:p>
          <a:p>
            <a:pPr lvl="2">
              <a:buFont typeface="Wingdings" panose="05000000000000000000" pitchFamily="2" charset="2"/>
              <a:buChar char="n"/>
            </a:pPr>
            <a:r>
              <a:rPr lang="ja-JP" altLang="en-US" sz="3200" dirty="0">
                <a:latin typeface="ＭＳ ゴシック" panose="020B0609070205080204" pitchFamily="49" charset="-128"/>
                <a:ea typeface="ＭＳ ゴシック" panose="020B0609070205080204" pitchFamily="49" charset="-128"/>
              </a:rPr>
              <a:t>信頼度計算機能</a:t>
            </a:r>
            <a:endParaRPr lang="en-US" altLang="ja-JP" sz="3200" dirty="0">
              <a:latin typeface="ＭＳ ゴシック" panose="020B0609070205080204" pitchFamily="49" charset="-128"/>
              <a:ea typeface="ＭＳ ゴシック" panose="020B0609070205080204" pitchFamily="49" charset="-128"/>
            </a:endParaRPr>
          </a:p>
          <a:p>
            <a:pPr lvl="1">
              <a:buFont typeface="Wingdings" panose="05000000000000000000" pitchFamily="2" charset="2"/>
              <a:buChar char="l"/>
            </a:pPr>
            <a:r>
              <a:rPr lang="ja-JP" altLang="en-US" sz="3200" dirty="0">
                <a:latin typeface="ＭＳ ゴシック" panose="020B0609070205080204" pitchFamily="49" charset="-128"/>
                <a:ea typeface="ＭＳ ゴシック" panose="020B0609070205080204" pitchFamily="49" charset="-128"/>
              </a:rPr>
              <a:t>各フェーズでの可視化のための検討　</a:t>
            </a:r>
          </a:p>
          <a:p>
            <a:pPr marL="0" indent="0">
              <a:buNone/>
            </a:pPr>
            <a:endParaRPr kumimoji="1" lang="ja-JP" altLang="en-US" dirty="0"/>
          </a:p>
        </p:txBody>
      </p:sp>
    </p:spTree>
    <p:extLst>
      <p:ext uri="{BB962C8B-B14F-4D97-AF65-F5344CB8AC3E}">
        <p14:creationId xmlns:p14="http://schemas.microsoft.com/office/powerpoint/2010/main" val="19327260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正方形/長方形 80"/>
          <p:cNvSpPr/>
          <p:nvPr/>
        </p:nvSpPr>
        <p:spPr>
          <a:xfrm>
            <a:off x="4570941" y="3300790"/>
            <a:ext cx="2988578" cy="145976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7" name="正方形/長方形 6"/>
          <p:cNvSpPr/>
          <p:nvPr/>
        </p:nvSpPr>
        <p:spPr>
          <a:xfrm>
            <a:off x="4570941" y="5000565"/>
            <a:ext cx="2988578" cy="78698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33" name="楕円 32"/>
          <p:cNvSpPr/>
          <p:nvPr/>
        </p:nvSpPr>
        <p:spPr>
          <a:xfrm>
            <a:off x="4863633" y="5083863"/>
            <a:ext cx="946413" cy="68202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31" name="正方形/長方形 30"/>
          <p:cNvSpPr/>
          <p:nvPr/>
        </p:nvSpPr>
        <p:spPr>
          <a:xfrm>
            <a:off x="3044387" y="2393999"/>
            <a:ext cx="1349621" cy="113651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9" name="楕円 8"/>
          <p:cNvSpPr/>
          <p:nvPr/>
        </p:nvSpPr>
        <p:spPr>
          <a:xfrm>
            <a:off x="4703068" y="3381423"/>
            <a:ext cx="1088472" cy="55996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8" name="テキスト ボックス 7"/>
          <p:cNvSpPr txBox="1"/>
          <p:nvPr/>
        </p:nvSpPr>
        <p:spPr>
          <a:xfrm>
            <a:off x="4833971" y="3502027"/>
            <a:ext cx="838691" cy="369332"/>
          </a:xfrm>
          <a:prstGeom prst="rect">
            <a:avLst/>
          </a:prstGeom>
          <a:solidFill>
            <a:schemeClr val="bg1"/>
          </a:solidFill>
          <a:ln>
            <a:noFill/>
          </a:ln>
        </p:spPr>
        <p:txBody>
          <a:bodyPr wrap="none" rtlCol="0">
            <a:spAutoFit/>
          </a:bodyPr>
          <a:lstStyle/>
          <a:p>
            <a:r>
              <a:rPr lang="ja-JP" altLang="en-US" sz="900" dirty="0"/>
              <a:t>甲に不法</a:t>
            </a:r>
            <a:endParaRPr lang="en-US" altLang="ja-JP" sz="900" dirty="0"/>
          </a:p>
          <a:p>
            <a:r>
              <a:rPr lang="ja-JP" altLang="en-US" sz="900" dirty="0"/>
              <a:t>行為があった</a:t>
            </a:r>
          </a:p>
        </p:txBody>
      </p:sp>
      <p:sp>
        <p:nvSpPr>
          <p:cNvPr id="4" name="テキスト ボックス 3"/>
          <p:cNvSpPr txBox="1"/>
          <p:nvPr/>
        </p:nvSpPr>
        <p:spPr>
          <a:xfrm>
            <a:off x="9386024" y="2650914"/>
            <a:ext cx="1223412" cy="300082"/>
          </a:xfrm>
          <a:prstGeom prst="rect">
            <a:avLst/>
          </a:prstGeom>
          <a:noFill/>
          <a:ln>
            <a:solidFill>
              <a:schemeClr val="tx1"/>
            </a:solidFill>
          </a:ln>
        </p:spPr>
        <p:txBody>
          <a:bodyPr wrap="none" rtlCol="0">
            <a:spAutoFit/>
          </a:bodyPr>
          <a:lstStyle/>
          <a:p>
            <a:r>
              <a:rPr lang="ja-JP" altLang="en-US" sz="1350" dirty="0"/>
              <a:t>判決推論過程</a:t>
            </a:r>
          </a:p>
        </p:txBody>
      </p:sp>
      <p:sp>
        <p:nvSpPr>
          <p:cNvPr id="5" name="テキスト ボックス 4"/>
          <p:cNvSpPr txBox="1"/>
          <p:nvPr/>
        </p:nvSpPr>
        <p:spPr>
          <a:xfrm>
            <a:off x="9401825" y="3892172"/>
            <a:ext cx="1223412" cy="300082"/>
          </a:xfrm>
          <a:prstGeom prst="rect">
            <a:avLst/>
          </a:prstGeom>
          <a:noFill/>
          <a:ln>
            <a:solidFill>
              <a:schemeClr val="tx1"/>
            </a:solidFill>
          </a:ln>
        </p:spPr>
        <p:txBody>
          <a:bodyPr wrap="none" rtlCol="0">
            <a:spAutoFit/>
          </a:bodyPr>
          <a:lstStyle/>
          <a:p>
            <a:r>
              <a:rPr lang="ja-JP" altLang="en-US" sz="1350" dirty="0"/>
              <a:t>あてはめ過程</a:t>
            </a:r>
          </a:p>
        </p:txBody>
      </p:sp>
      <p:sp>
        <p:nvSpPr>
          <p:cNvPr id="6" name="テキスト ボックス 5"/>
          <p:cNvSpPr txBox="1"/>
          <p:nvPr/>
        </p:nvSpPr>
        <p:spPr>
          <a:xfrm>
            <a:off x="9386024" y="5222941"/>
            <a:ext cx="1223412" cy="300082"/>
          </a:xfrm>
          <a:prstGeom prst="rect">
            <a:avLst/>
          </a:prstGeom>
          <a:noFill/>
          <a:ln>
            <a:solidFill>
              <a:schemeClr val="tx1"/>
            </a:solidFill>
          </a:ln>
        </p:spPr>
        <p:txBody>
          <a:bodyPr wrap="none" rtlCol="0">
            <a:spAutoFit/>
          </a:bodyPr>
          <a:lstStyle/>
          <a:p>
            <a:r>
              <a:rPr lang="ja-JP" altLang="en-US" sz="1350" dirty="0"/>
              <a:t>事実認定過程</a:t>
            </a:r>
          </a:p>
        </p:txBody>
      </p:sp>
      <p:grpSp>
        <p:nvGrpSpPr>
          <p:cNvPr id="12" name="グループ化 11"/>
          <p:cNvGrpSpPr/>
          <p:nvPr/>
        </p:nvGrpSpPr>
        <p:grpSpPr>
          <a:xfrm>
            <a:off x="4772278" y="4158801"/>
            <a:ext cx="950053" cy="490756"/>
            <a:chOff x="5671608" y="1306038"/>
            <a:chExt cx="1266737" cy="654341"/>
          </a:xfrm>
        </p:grpSpPr>
        <p:sp>
          <p:nvSpPr>
            <p:cNvPr id="11" name="楕円 10"/>
            <p:cNvSpPr/>
            <p:nvPr/>
          </p:nvSpPr>
          <p:spPr>
            <a:xfrm>
              <a:off x="5671608" y="1306038"/>
              <a:ext cx="1266737" cy="65434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0" name="テキスト ボックス 9"/>
            <p:cNvSpPr txBox="1"/>
            <p:nvPr/>
          </p:nvSpPr>
          <p:spPr>
            <a:xfrm>
              <a:off x="5830349" y="1367406"/>
              <a:ext cx="1105430" cy="492442"/>
            </a:xfrm>
            <a:prstGeom prst="rect">
              <a:avLst/>
            </a:prstGeom>
            <a:noFill/>
          </p:spPr>
          <p:txBody>
            <a:bodyPr wrap="none" rtlCol="0">
              <a:spAutoFit/>
            </a:bodyPr>
            <a:lstStyle/>
            <a:p>
              <a:r>
                <a:rPr lang="ja-JP" altLang="en-US" sz="900" dirty="0"/>
                <a:t>甲は乙に</a:t>
              </a:r>
              <a:endParaRPr lang="en-US" altLang="ja-JP" sz="900" dirty="0"/>
            </a:p>
            <a:p>
              <a:r>
                <a:rPr lang="ja-JP" altLang="en-US" sz="900" dirty="0"/>
                <a:t>連絡を怠った</a:t>
              </a:r>
            </a:p>
          </p:txBody>
        </p:sp>
      </p:grpSp>
      <p:grpSp>
        <p:nvGrpSpPr>
          <p:cNvPr id="15" name="グループ化 14"/>
          <p:cNvGrpSpPr/>
          <p:nvPr/>
        </p:nvGrpSpPr>
        <p:grpSpPr>
          <a:xfrm>
            <a:off x="6535481" y="4083086"/>
            <a:ext cx="918842" cy="515760"/>
            <a:chOff x="5855516" y="1392572"/>
            <a:chExt cx="1225122" cy="687680"/>
          </a:xfrm>
        </p:grpSpPr>
        <p:sp>
          <p:nvSpPr>
            <p:cNvPr id="14" name="楕円 13"/>
            <p:cNvSpPr/>
            <p:nvPr/>
          </p:nvSpPr>
          <p:spPr>
            <a:xfrm>
              <a:off x="5855516" y="1392572"/>
              <a:ext cx="1082348" cy="68768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3" name="テキスト ボックス 12"/>
            <p:cNvSpPr txBox="1"/>
            <p:nvPr/>
          </p:nvSpPr>
          <p:spPr>
            <a:xfrm>
              <a:off x="5983757" y="1495244"/>
              <a:ext cx="1096881" cy="492443"/>
            </a:xfrm>
            <a:prstGeom prst="rect">
              <a:avLst/>
            </a:prstGeom>
            <a:noFill/>
          </p:spPr>
          <p:txBody>
            <a:bodyPr wrap="none" rtlCol="0">
              <a:spAutoFit/>
            </a:bodyPr>
            <a:lstStyle/>
            <a:p>
              <a:r>
                <a:rPr lang="ja-JP" altLang="en-US" sz="900" dirty="0"/>
                <a:t>甲は病で</a:t>
              </a:r>
              <a:endParaRPr lang="en-US" altLang="ja-JP" sz="900" dirty="0"/>
            </a:p>
            <a:p>
              <a:r>
                <a:rPr lang="ja-JP" altLang="en-US" sz="900" dirty="0"/>
                <a:t>入院していた</a:t>
              </a:r>
            </a:p>
          </p:txBody>
        </p:sp>
      </p:grpSp>
      <p:sp>
        <p:nvSpPr>
          <p:cNvPr id="19" name="正方形/長方形 18"/>
          <p:cNvSpPr/>
          <p:nvPr/>
        </p:nvSpPr>
        <p:spPr>
          <a:xfrm>
            <a:off x="4570941" y="988306"/>
            <a:ext cx="2988578" cy="209507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20" name="楕円 19"/>
          <p:cNvSpPr/>
          <p:nvPr/>
        </p:nvSpPr>
        <p:spPr>
          <a:xfrm>
            <a:off x="4681660" y="1087261"/>
            <a:ext cx="861968" cy="55996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21" name="テキスト ボックス 20"/>
          <p:cNvSpPr txBox="1"/>
          <p:nvPr/>
        </p:nvSpPr>
        <p:spPr>
          <a:xfrm>
            <a:off x="4812562" y="1207865"/>
            <a:ext cx="646331" cy="369332"/>
          </a:xfrm>
          <a:prstGeom prst="rect">
            <a:avLst/>
          </a:prstGeom>
          <a:solidFill>
            <a:schemeClr val="bg1"/>
          </a:solidFill>
          <a:ln>
            <a:noFill/>
          </a:ln>
        </p:spPr>
        <p:txBody>
          <a:bodyPr wrap="none" rtlCol="0">
            <a:spAutoFit/>
          </a:bodyPr>
          <a:lstStyle/>
          <a:p>
            <a:r>
              <a:rPr lang="en-US" altLang="ja-JP" sz="900" dirty="0"/>
              <a:t>300</a:t>
            </a:r>
            <a:r>
              <a:rPr lang="ja-JP" altLang="en-US" sz="900" dirty="0"/>
              <a:t>万円</a:t>
            </a:r>
            <a:endParaRPr lang="en-US" altLang="ja-JP" sz="900" dirty="0"/>
          </a:p>
          <a:p>
            <a:r>
              <a:rPr lang="ja-JP" altLang="en-US" sz="900" dirty="0"/>
              <a:t>賠償せよ</a:t>
            </a:r>
          </a:p>
        </p:txBody>
      </p:sp>
      <p:grpSp>
        <p:nvGrpSpPr>
          <p:cNvPr id="22" name="グループ化 21"/>
          <p:cNvGrpSpPr/>
          <p:nvPr/>
        </p:nvGrpSpPr>
        <p:grpSpPr>
          <a:xfrm>
            <a:off x="5497651" y="1751929"/>
            <a:ext cx="996219" cy="490756"/>
            <a:chOff x="5671608" y="1306038"/>
            <a:chExt cx="1328291" cy="654341"/>
          </a:xfrm>
        </p:grpSpPr>
        <p:sp>
          <p:nvSpPr>
            <p:cNvPr id="23" name="楕円 22"/>
            <p:cNvSpPr/>
            <p:nvPr/>
          </p:nvSpPr>
          <p:spPr>
            <a:xfrm>
              <a:off x="5671608" y="1306038"/>
              <a:ext cx="1266737" cy="65434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24" name="テキスト ボックス 23"/>
            <p:cNvSpPr txBox="1"/>
            <p:nvPr/>
          </p:nvSpPr>
          <p:spPr>
            <a:xfrm>
              <a:off x="5830349" y="1367406"/>
              <a:ext cx="1169550" cy="492442"/>
            </a:xfrm>
            <a:prstGeom prst="rect">
              <a:avLst/>
            </a:prstGeom>
            <a:noFill/>
          </p:spPr>
          <p:txBody>
            <a:bodyPr wrap="none" rtlCol="0">
              <a:spAutoFit/>
            </a:bodyPr>
            <a:lstStyle/>
            <a:p>
              <a:r>
                <a:rPr lang="ja-JP" altLang="en-US" sz="900" dirty="0"/>
                <a:t>甲は損害賠償</a:t>
              </a:r>
              <a:endParaRPr lang="en-US" altLang="ja-JP" sz="900" dirty="0"/>
            </a:p>
            <a:p>
              <a:r>
                <a:rPr lang="ja-JP" altLang="en-US" sz="900" dirty="0"/>
                <a:t>の必要がある</a:t>
              </a:r>
            </a:p>
          </p:txBody>
        </p:sp>
      </p:grpSp>
      <p:grpSp>
        <p:nvGrpSpPr>
          <p:cNvPr id="25" name="グループ化 24"/>
          <p:cNvGrpSpPr/>
          <p:nvPr/>
        </p:nvGrpSpPr>
        <p:grpSpPr>
          <a:xfrm>
            <a:off x="5160914" y="2403890"/>
            <a:ext cx="934872" cy="515760"/>
            <a:chOff x="5855516" y="1392572"/>
            <a:chExt cx="1246496" cy="687680"/>
          </a:xfrm>
        </p:grpSpPr>
        <p:sp>
          <p:nvSpPr>
            <p:cNvPr id="26" name="楕円 25"/>
            <p:cNvSpPr/>
            <p:nvPr/>
          </p:nvSpPr>
          <p:spPr>
            <a:xfrm>
              <a:off x="5855516" y="1392572"/>
              <a:ext cx="1082348" cy="68768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27" name="テキスト ボックス 26"/>
            <p:cNvSpPr txBox="1"/>
            <p:nvPr/>
          </p:nvSpPr>
          <p:spPr>
            <a:xfrm>
              <a:off x="5983757" y="1495244"/>
              <a:ext cx="1118255" cy="492443"/>
            </a:xfrm>
            <a:prstGeom prst="rect">
              <a:avLst/>
            </a:prstGeom>
            <a:noFill/>
          </p:spPr>
          <p:txBody>
            <a:bodyPr wrap="none" rtlCol="0">
              <a:spAutoFit/>
            </a:bodyPr>
            <a:lstStyle/>
            <a:p>
              <a:r>
                <a:rPr lang="ja-JP" altLang="en-US" sz="900" dirty="0"/>
                <a:t>甲に不法</a:t>
              </a:r>
              <a:endParaRPr lang="en-US" altLang="ja-JP" sz="900" dirty="0"/>
            </a:p>
            <a:p>
              <a:r>
                <a:rPr lang="ja-JP" altLang="en-US" sz="900" dirty="0"/>
                <a:t>行為があった</a:t>
              </a:r>
            </a:p>
          </p:txBody>
        </p:sp>
      </p:grpSp>
      <p:grpSp>
        <p:nvGrpSpPr>
          <p:cNvPr id="28" name="グループ化 27"/>
          <p:cNvGrpSpPr/>
          <p:nvPr/>
        </p:nvGrpSpPr>
        <p:grpSpPr>
          <a:xfrm>
            <a:off x="6380430" y="2428619"/>
            <a:ext cx="1012971" cy="522215"/>
            <a:chOff x="6241409" y="1409350"/>
            <a:chExt cx="1350628" cy="696287"/>
          </a:xfrm>
        </p:grpSpPr>
        <p:sp>
          <p:nvSpPr>
            <p:cNvPr id="29" name="楕円 28"/>
            <p:cNvSpPr/>
            <p:nvPr/>
          </p:nvSpPr>
          <p:spPr>
            <a:xfrm>
              <a:off x="6241409" y="1409350"/>
              <a:ext cx="1350628" cy="69628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30" name="テキスト ボックス 29"/>
            <p:cNvSpPr txBox="1"/>
            <p:nvPr/>
          </p:nvSpPr>
          <p:spPr>
            <a:xfrm>
              <a:off x="6384022" y="1536979"/>
              <a:ext cx="1169551" cy="492443"/>
            </a:xfrm>
            <a:prstGeom prst="rect">
              <a:avLst/>
            </a:prstGeom>
            <a:noFill/>
          </p:spPr>
          <p:txBody>
            <a:bodyPr wrap="none" rtlCol="0">
              <a:spAutoFit/>
            </a:bodyPr>
            <a:lstStyle/>
            <a:p>
              <a:r>
                <a:rPr lang="ja-JP" altLang="en-US" sz="900" dirty="0"/>
                <a:t>甲の行為は</a:t>
              </a:r>
              <a:endParaRPr lang="en-US" altLang="ja-JP" sz="900" dirty="0"/>
            </a:p>
            <a:p>
              <a:r>
                <a:rPr lang="ja-JP" altLang="en-US" sz="900" dirty="0"/>
                <a:t>不法ではない</a:t>
              </a:r>
            </a:p>
          </p:txBody>
        </p:sp>
      </p:grpSp>
      <p:sp>
        <p:nvSpPr>
          <p:cNvPr id="32" name="テキスト ボックス 31"/>
          <p:cNvSpPr txBox="1"/>
          <p:nvPr/>
        </p:nvSpPr>
        <p:spPr>
          <a:xfrm>
            <a:off x="4863634" y="5174735"/>
            <a:ext cx="944489" cy="507831"/>
          </a:xfrm>
          <a:prstGeom prst="rect">
            <a:avLst/>
          </a:prstGeom>
          <a:noFill/>
        </p:spPr>
        <p:txBody>
          <a:bodyPr wrap="none" rtlCol="0">
            <a:spAutoFit/>
          </a:bodyPr>
          <a:lstStyle/>
          <a:p>
            <a:r>
              <a:rPr lang="ja-JP" altLang="en-US" sz="900" dirty="0"/>
              <a:t>甲は乙からの</a:t>
            </a:r>
            <a:endParaRPr lang="en-US" altLang="ja-JP" sz="900" dirty="0"/>
          </a:p>
          <a:p>
            <a:r>
              <a:rPr lang="ja-JP" altLang="en-US" sz="900" dirty="0"/>
              <a:t>メールに気</a:t>
            </a:r>
            <a:r>
              <a:rPr lang="ja-JP" altLang="en-US" sz="900" dirty="0" err="1"/>
              <a:t>づか</a:t>
            </a:r>
            <a:endParaRPr lang="en-US" altLang="ja-JP" sz="900" dirty="0"/>
          </a:p>
          <a:p>
            <a:r>
              <a:rPr lang="ja-JP" altLang="en-US" sz="900" dirty="0"/>
              <a:t>なかった</a:t>
            </a:r>
          </a:p>
        </p:txBody>
      </p:sp>
      <p:cxnSp>
        <p:nvCxnSpPr>
          <p:cNvPr id="35" name="直線矢印コネクタ 34"/>
          <p:cNvCxnSpPr>
            <a:stCxn id="33" idx="0"/>
            <a:endCxn id="11" idx="4"/>
          </p:cNvCxnSpPr>
          <p:nvPr/>
        </p:nvCxnSpPr>
        <p:spPr>
          <a:xfrm flipH="1" flipV="1">
            <a:off x="5247305" y="4649557"/>
            <a:ext cx="89535" cy="434307"/>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37" name="直線矢印コネクタ 36"/>
          <p:cNvCxnSpPr>
            <a:stCxn id="11" idx="0"/>
          </p:cNvCxnSpPr>
          <p:nvPr/>
        </p:nvCxnSpPr>
        <p:spPr>
          <a:xfrm flipV="1">
            <a:off x="5247304" y="3964818"/>
            <a:ext cx="0" cy="193983"/>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41" name="直線矢印コネクタ 40"/>
          <p:cNvCxnSpPr/>
          <p:nvPr/>
        </p:nvCxnSpPr>
        <p:spPr>
          <a:xfrm flipH="1">
            <a:off x="5721757" y="4377950"/>
            <a:ext cx="813722" cy="26228"/>
          </a:xfrm>
          <a:prstGeom prst="straightConnector1">
            <a:avLst/>
          </a:prstGeom>
          <a:ln w="635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3" name="直線矢印コネクタ 42"/>
          <p:cNvCxnSpPr/>
          <p:nvPr/>
        </p:nvCxnSpPr>
        <p:spPr>
          <a:xfrm flipV="1">
            <a:off x="5412726" y="2971357"/>
            <a:ext cx="78577" cy="410066"/>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46" name="直線矢印コネクタ 45"/>
          <p:cNvCxnSpPr/>
          <p:nvPr/>
        </p:nvCxnSpPr>
        <p:spPr>
          <a:xfrm flipV="1">
            <a:off x="5664968" y="2242685"/>
            <a:ext cx="205343" cy="185933"/>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48" name="直線矢印コネクタ 47"/>
          <p:cNvCxnSpPr/>
          <p:nvPr/>
        </p:nvCxnSpPr>
        <p:spPr>
          <a:xfrm flipH="1" flipV="1">
            <a:off x="5412725" y="1647225"/>
            <a:ext cx="259868" cy="15073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50" name="直線矢印コネクタ 49"/>
          <p:cNvCxnSpPr/>
          <p:nvPr/>
        </p:nvCxnSpPr>
        <p:spPr>
          <a:xfrm flipH="1" flipV="1">
            <a:off x="5939040" y="2580767"/>
            <a:ext cx="508663" cy="3378"/>
          </a:xfrm>
          <a:prstGeom prst="straightConnector1">
            <a:avLst/>
          </a:prstGeom>
          <a:ln w="539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3" name="直線矢印コネクタ 52"/>
          <p:cNvCxnSpPr/>
          <p:nvPr/>
        </p:nvCxnSpPr>
        <p:spPr>
          <a:xfrm>
            <a:off x="5916819" y="2827143"/>
            <a:ext cx="530882" cy="0"/>
          </a:xfrm>
          <a:prstGeom prst="straightConnector1">
            <a:avLst/>
          </a:prstGeom>
          <a:ln w="635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5" name="直線矢印コネクタ 54"/>
          <p:cNvCxnSpPr/>
          <p:nvPr/>
        </p:nvCxnSpPr>
        <p:spPr>
          <a:xfrm flipH="1" flipV="1">
            <a:off x="7599206" y="2354557"/>
            <a:ext cx="1675160" cy="3783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7" name="直線矢印コネクタ 56"/>
          <p:cNvCxnSpPr>
            <a:stCxn id="5" idx="1"/>
            <a:endCxn id="81" idx="3"/>
          </p:cNvCxnSpPr>
          <p:nvPr/>
        </p:nvCxnSpPr>
        <p:spPr>
          <a:xfrm flipH="1" flipV="1">
            <a:off x="7559519" y="4030673"/>
            <a:ext cx="1842306" cy="115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9" name="直線矢印コネクタ 58"/>
          <p:cNvCxnSpPr>
            <a:stCxn id="6" idx="1"/>
            <a:endCxn id="7" idx="3"/>
          </p:cNvCxnSpPr>
          <p:nvPr/>
        </p:nvCxnSpPr>
        <p:spPr>
          <a:xfrm flipH="1">
            <a:off x="7559520" y="5372983"/>
            <a:ext cx="1826505" cy="210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0" name="正方形/長方形 59"/>
          <p:cNvSpPr/>
          <p:nvPr/>
        </p:nvSpPr>
        <p:spPr>
          <a:xfrm>
            <a:off x="2854287" y="923353"/>
            <a:ext cx="4997924" cy="496585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61" name="テキスト ボックス 60"/>
          <p:cNvSpPr txBox="1"/>
          <p:nvPr/>
        </p:nvSpPr>
        <p:spPr>
          <a:xfrm>
            <a:off x="8098241" y="2186614"/>
            <a:ext cx="1529971" cy="507831"/>
          </a:xfrm>
          <a:prstGeom prst="rect">
            <a:avLst/>
          </a:prstGeom>
          <a:noFill/>
        </p:spPr>
        <p:txBody>
          <a:bodyPr wrap="none" rtlCol="0">
            <a:spAutoFit/>
          </a:bodyPr>
          <a:lstStyle/>
          <a:p>
            <a:r>
              <a:rPr lang="en-US" altLang="ja-JP" sz="1350" dirty="0" err="1"/>
              <a:t>ProLeg</a:t>
            </a:r>
            <a:r>
              <a:rPr lang="ja-JP" altLang="en-US" sz="1350" dirty="0"/>
              <a:t>の推論木を</a:t>
            </a:r>
            <a:endParaRPr lang="en-US" altLang="ja-JP" sz="1350" dirty="0"/>
          </a:p>
          <a:p>
            <a:r>
              <a:rPr lang="en-US" altLang="ja-JP" sz="1350" dirty="0"/>
              <a:t>AF</a:t>
            </a:r>
            <a:r>
              <a:rPr lang="ja-JP" altLang="en-US" sz="1350" dirty="0"/>
              <a:t>に変換</a:t>
            </a:r>
          </a:p>
        </p:txBody>
      </p:sp>
      <p:sp>
        <p:nvSpPr>
          <p:cNvPr id="62" name="テキスト ボックス 61"/>
          <p:cNvSpPr txBox="1"/>
          <p:nvPr/>
        </p:nvSpPr>
        <p:spPr>
          <a:xfrm>
            <a:off x="8076703" y="4835095"/>
            <a:ext cx="1175450" cy="507831"/>
          </a:xfrm>
          <a:prstGeom prst="rect">
            <a:avLst/>
          </a:prstGeom>
          <a:noFill/>
        </p:spPr>
        <p:txBody>
          <a:bodyPr wrap="none" rtlCol="0">
            <a:spAutoFit/>
          </a:bodyPr>
          <a:lstStyle/>
          <a:p>
            <a:r>
              <a:rPr lang="en-US" altLang="ja-JP" sz="1350" dirty="0"/>
              <a:t>Bayesian</a:t>
            </a:r>
            <a:r>
              <a:rPr lang="ja-JP" altLang="en-US" sz="1350" dirty="0"/>
              <a:t>　</a:t>
            </a:r>
            <a:r>
              <a:rPr lang="en-US" altLang="ja-JP" sz="1350" dirty="0"/>
              <a:t>Net</a:t>
            </a:r>
          </a:p>
          <a:p>
            <a:r>
              <a:rPr lang="ja-JP" altLang="en-US" sz="1350" dirty="0"/>
              <a:t>を</a:t>
            </a:r>
            <a:r>
              <a:rPr lang="en-US" altLang="ja-JP" sz="1350" dirty="0"/>
              <a:t>AF</a:t>
            </a:r>
            <a:r>
              <a:rPr lang="ja-JP" altLang="en-US" sz="1350" dirty="0"/>
              <a:t>に変換</a:t>
            </a:r>
          </a:p>
        </p:txBody>
      </p:sp>
      <p:cxnSp>
        <p:nvCxnSpPr>
          <p:cNvPr id="69" name="直線矢印コネクタ 68"/>
          <p:cNvCxnSpPr/>
          <p:nvPr/>
        </p:nvCxnSpPr>
        <p:spPr>
          <a:xfrm flipV="1">
            <a:off x="6317837" y="2971360"/>
            <a:ext cx="452946" cy="626009"/>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72" name="直線矢印コネクタ 71"/>
          <p:cNvCxnSpPr/>
          <p:nvPr/>
        </p:nvCxnSpPr>
        <p:spPr>
          <a:xfrm flipV="1">
            <a:off x="6710818" y="2955403"/>
            <a:ext cx="148405" cy="591877"/>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sp>
        <p:nvSpPr>
          <p:cNvPr id="73" name="テキスト ボックス 72"/>
          <p:cNvSpPr txBox="1"/>
          <p:nvPr/>
        </p:nvSpPr>
        <p:spPr>
          <a:xfrm>
            <a:off x="6009434" y="5186410"/>
            <a:ext cx="646331" cy="300082"/>
          </a:xfrm>
          <a:prstGeom prst="rect">
            <a:avLst/>
          </a:prstGeom>
          <a:noFill/>
        </p:spPr>
        <p:txBody>
          <a:bodyPr wrap="none" rtlCol="0">
            <a:spAutoFit/>
          </a:bodyPr>
          <a:lstStyle/>
          <a:p>
            <a:r>
              <a:rPr lang="ja-JP" altLang="en-US" sz="1350" dirty="0" err="1"/>
              <a:t>。。。。</a:t>
            </a:r>
            <a:endParaRPr lang="ja-JP" altLang="en-US" sz="1350" dirty="0"/>
          </a:p>
        </p:txBody>
      </p:sp>
      <p:cxnSp>
        <p:nvCxnSpPr>
          <p:cNvPr id="75" name="直線矢印コネクタ 74"/>
          <p:cNvCxnSpPr/>
          <p:nvPr/>
        </p:nvCxnSpPr>
        <p:spPr>
          <a:xfrm flipV="1">
            <a:off x="6285072" y="4567205"/>
            <a:ext cx="323082" cy="575887"/>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77" name="直線矢印コネクタ 76"/>
          <p:cNvCxnSpPr/>
          <p:nvPr/>
        </p:nvCxnSpPr>
        <p:spPr>
          <a:xfrm flipV="1">
            <a:off x="6650543" y="4556157"/>
            <a:ext cx="172622" cy="586935"/>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sp>
        <p:nvSpPr>
          <p:cNvPr id="78" name="テキスト ボックス 77"/>
          <p:cNvSpPr txBox="1"/>
          <p:nvPr/>
        </p:nvSpPr>
        <p:spPr>
          <a:xfrm>
            <a:off x="5991572" y="3539578"/>
            <a:ext cx="646331" cy="300082"/>
          </a:xfrm>
          <a:prstGeom prst="rect">
            <a:avLst/>
          </a:prstGeom>
          <a:noFill/>
        </p:spPr>
        <p:txBody>
          <a:bodyPr wrap="none" rtlCol="0">
            <a:spAutoFit/>
          </a:bodyPr>
          <a:lstStyle/>
          <a:p>
            <a:r>
              <a:rPr lang="ja-JP" altLang="en-US" sz="1350" dirty="0" err="1"/>
              <a:t>。。。。</a:t>
            </a:r>
            <a:endParaRPr lang="ja-JP" altLang="en-US" sz="1350" dirty="0"/>
          </a:p>
        </p:txBody>
      </p:sp>
      <p:sp>
        <p:nvSpPr>
          <p:cNvPr id="84" name="楕円 83"/>
          <p:cNvSpPr/>
          <p:nvPr/>
        </p:nvSpPr>
        <p:spPr>
          <a:xfrm>
            <a:off x="3130444" y="2688762"/>
            <a:ext cx="946413" cy="80456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83" name="テキスト ボックス 82"/>
          <p:cNvSpPr txBox="1"/>
          <p:nvPr/>
        </p:nvSpPr>
        <p:spPr>
          <a:xfrm>
            <a:off x="3130445" y="2861888"/>
            <a:ext cx="992579" cy="577081"/>
          </a:xfrm>
          <a:prstGeom prst="rect">
            <a:avLst/>
          </a:prstGeom>
          <a:noFill/>
        </p:spPr>
        <p:txBody>
          <a:bodyPr wrap="none" rtlCol="0">
            <a:spAutoFit/>
          </a:bodyPr>
          <a:lstStyle/>
          <a:p>
            <a:r>
              <a:rPr lang="ja-JP" altLang="en-US" sz="1050" dirty="0"/>
              <a:t>甲の言い分は</a:t>
            </a:r>
            <a:endParaRPr lang="en-US" altLang="ja-JP" sz="1050" dirty="0"/>
          </a:p>
          <a:p>
            <a:r>
              <a:rPr lang="ja-JP" altLang="en-US" sz="1050" dirty="0"/>
              <a:t>二転三転</a:t>
            </a:r>
            <a:endParaRPr lang="en-US" altLang="ja-JP" sz="1050" dirty="0"/>
          </a:p>
          <a:p>
            <a:r>
              <a:rPr lang="ja-JP" altLang="en-US" sz="1050" dirty="0"/>
              <a:t>している</a:t>
            </a:r>
          </a:p>
        </p:txBody>
      </p:sp>
      <p:sp>
        <p:nvSpPr>
          <p:cNvPr id="86" name="テキスト ボックス 85"/>
          <p:cNvSpPr txBox="1"/>
          <p:nvPr/>
        </p:nvSpPr>
        <p:spPr>
          <a:xfrm>
            <a:off x="1675439" y="1267040"/>
            <a:ext cx="2491388" cy="553998"/>
          </a:xfrm>
          <a:prstGeom prst="rect">
            <a:avLst/>
          </a:prstGeom>
          <a:noFill/>
        </p:spPr>
        <p:txBody>
          <a:bodyPr wrap="none" rtlCol="0">
            <a:spAutoFit/>
          </a:bodyPr>
          <a:lstStyle/>
          <a:p>
            <a:r>
              <a:rPr lang="ja-JP" altLang="en-US" sz="1500" dirty="0"/>
              <a:t>確率とモジュール構造を</a:t>
            </a:r>
            <a:endParaRPr lang="en-US" altLang="ja-JP" sz="1500" dirty="0"/>
          </a:p>
          <a:p>
            <a:r>
              <a:rPr lang="ja-JP" altLang="en-US" sz="1500" dirty="0"/>
              <a:t>利用した議論フレームワーク</a:t>
            </a:r>
          </a:p>
        </p:txBody>
      </p:sp>
      <p:cxnSp>
        <p:nvCxnSpPr>
          <p:cNvPr id="89" name="直線矢印コネクタ 88"/>
          <p:cNvCxnSpPr>
            <a:stCxn id="83" idx="3"/>
          </p:cNvCxnSpPr>
          <p:nvPr/>
        </p:nvCxnSpPr>
        <p:spPr>
          <a:xfrm flipV="1">
            <a:off x="4123024" y="2732876"/>
            <a:ext cx="1037891" cy="417553"/>
          </a:xfrm>
          <a:prstGeom prst="straightConnector1">
            <a:avLst/>
          </a:prstGeom>
          <a:ln w="6032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90" name="テキスト ボックス 89"/>
          <p:cNvSpPr txBox="1"/>
          <p:nvPr/>
        </p:nvSpPr>
        <p:spPr>
          <a:xfrm>
            <a:off x="6560211" y="1135218"/>
            <a:ext cx="1223412" cy="300082"/>
          </a:xfrm>
          <a:prstGeom prst="rect">
            <a:avLst/>
          </a:prstGeom>
          <a:noFill/>
        </p:spPr>
        <p:txBody>
          <a:bodyPr wrap="none" rtlCol="0">
            <a:spAutoFit/>
          </a:bodyPr>
          <a:lstStyle/>
          <a:p>
            <a:r>
              <a:rPr lang="ja-JP" altLang="en-US" sz="1350" dirty="0"/>
              <a:t>判決推論過程</a:t>
            </a:r>
          </a:p>
        </p:txBody>
      </p:sp>
      <p:sp>
        <p:nvSpPr>
          <p:cNvPr id="91" name="テキスト ボックス 90"/>
          <p:cNvSpPr txBox="1"/>
          <p:nvPr/>
        </p:nvSpPr>
        <p:spPr>
          <a:xfrm>
            <a:off x="6813053" y="3309817"/>
            <a:ext cx="1223412" cy="300082"/>
          </a:xfrm>
          <a:prstGeom prst="rect">
            <a:avLst/>
          </a:prstGeom>
          <a:noFill/>
        </p:spPr>
        <p:txBody>
          <a:bodyPr wrap="none" rtlCol="0">
            <a:spAutoFit/>
          </a:bodyPr>
          <a:lstStyle/>
          <a:p>
            <a:r>
              <a:rPr lang="ja-JP" altLang="en-US" sz="1350" dirty="0"/>
              <a:t>あてはめ過程</a:t>
            </a:r>
          </a:p>
        </p:txBody>
      </p:sp>
      <p:sp>
        <p:nvSpPr>
          <p:cNvPr id="95" name="テキスト ボックス 94"/>
          <p:cNvSpPr txBox="1"/>
          <p:nvPr/>
        </p:nvSpPr>
        <p:spPr>
          <a:xfrm>
            <a:off x="6697099" y="4979015"/>
            <a:ext cx="1223412" cy="300082"/>
          </a:xfrm>
          <a:prstGeom prst="rect">
            <a:avLst/>
          </a:prstGeom>
          <a:noFill/>
        </p:spPr>
        <p:txBody>
          <a:bodyPr wrap="none" rtlCol="0">
            <a:spAutoFit/>
          </a:bodyPr>
          <a:lstStyle/>
          <a:p>
            <a:r>
              <a:rPr lang="ja-JP" altLang="en-US" sz="1350" dirty="0"/>
              <a:t>事実認定過程</a:t>
            </a:r>
          </a:p>
        </p:txBody>
      </p:sp>
      <p:sp>
        <p:nvSpPr>
          <p:cNvPr id="97" name="テキスト ボックス 96"/>
          <p:cNvSpPr txBox="1"/>
          <p:nvPr/>
        </p:nvSpPr>
        <p:spPr>
          <a:xfrm>
            <a:off x="3044385" y="3592393"/>
            <a:ext cx="1569660" cy="715581"/>
          </a:xfrm>
          <a:prstGeom prst="rect">
            <a:avLst/>
          </a:prstGeom>
          <a:noFill/>
        </p:spPr>
        <p:txBody>
          <a:bodyPr wrap="none" rtlCol="0">
            <a:spAutoFit/>
          </a:bodyPr>
          <a:lstStyle/>
          <a:p>
            <a:r>
              <a:rPr lang="ja-JP" altLang="en-US" sz="1350" dirty="0"/>
              <a:t>裁判官の価値観</a:t>
            </a:r>
            <a:endParaRPr lang="en-US" altLang="ja-JP" sz="1350" dirty="0"/>
          </a:p>
          <a:p>
            <a:r>
              <a:rPr lang="ja-JP" altLang="en-US" sz="1350" dirty="0"/>
              <a:t>や印象、</a:t>
            </a:r>
            <a:endParaRPr lang="en-US" altLang="ja-JP" sz="1350" dirty="0"/>
          </a:p>
          <a:p>
            <a:r>
              <a:rPr lang="ja-JP" altLang="en-US" sz="1350" dirty="0"/>
              <a:t>裁判員</a:t>
            </a:r>
            <a:r>
              <a:rPr lang="ja-JP" altLang="en-US" sz="1350"/>
              <a:t>の議論結果</a:t>
            </a:r>
            <a:endParaRPr lang="ja-JP" altLang="en-US" sz="1350" dirty="0"/>
          </a:p>
        </p:txBody>
      </p:sp>
      <p:sp>
        <p:nvSpPr>
          <p:cNvPr id="98" name="テキスト ボックス 97"/>
          <p:cNvSpPr txBox="1"/>
          <p:nvPr/>
        </p:nvSpPr>
        <p:spPr>
          <a:xfrm>
            <a:off x="1575982" y="2498762"/>
            <a:ext cx="1223412" cy="507831"/>
          </a:xfrm>
          <a:prstGeom prst="rect">
            <a:avLst/>
          </a:prstGeom>
          <a:noFill/>
          <a:ln>
            <a:solidFill>
              <a:schemeClr val="tx1"/>
            </a:solidFill>
          </a:ln>
        </p:spPr>
        <p:txBody>
          <a:bodyPr wrap="none" rtlCol="0">
            <a:spAutoFit/>
          </a:bodyPr>
          <a:lstStyle/>
          <a:p>
            <a:r>
              <a:rPr lang="ja-JP" altLang="en-US" sz="1350" dirty="0"/>
              <a:t>意思決定の</a:t>
            </a:r>
            <a:endParaRPr lang="en-US" altLang="ja-JP" sz="1350" dirty="0"/>
          </a:p>
          <a:p>
            <a:r>
              <a:rPr lang="ja-JP" altLang="en-US" sz="1350" dirty="0"/>
              <a:t>視覚化と支援</a:t>
            </a:r>
          </a:p>
        </p:txBody>
      </p:sp>
      <p:sp>
        <p:nvSpPr>
          <p:cNvPr id="99" name="テキスト ボックス 98"/>
          <p:cNvSpPr txBox="1"/>
          <p:nvPr/>
        </p:nvSpPr>
        <p:spPr>
          <a:xfrm>
            <a:off x="1718756" y="3415886"/>
            <a:ext cx="877163" cy="507831"/>
          </a:xfrm>
          <a:prstGeom prst="rect">
            <a:avLst/>
          </a:prstGeom>
          <a:noFill/>
          <a:ln>
            <a:solidFill>
              <a:schemeClr val="tx1"/>
            </a:solidFill>
          </a:ln>
        </p:spPr>
        <p:txBody>
          <a:bodyPr wrap="none" rtlCol="0">
            <a:spAutoFit/>
          </a:bodyPr>
          <a:lstStyle/>
          <a:p>
            <a:r>
              <a:rPr lang="ja-JP" altLang="en-US" sz="1350" dirty="0"/>
              <a:t>判決文の</a:t>
            </a:r>
            <a:endParaRPr lang="en-US" altLang="ja-JP" sz="1350" dirty="0"/>
          </a:p>
          <a:p>
            <a:r>
              <a:rPr lang="ja-JP" altLang="en-US" sz="1350" dirty="0"/>
              <a:t>作成支援</a:t>
            </a:r>
          </a:p>
        </p:txBody>
      </p:sp>
      <p:sp>
        <p:nvSpPr>
          <p:cNvPr id="100" name="テキスト ボックス 99"/>
          <p:cNvSpPr txBox="1"/>
          <p:nvPr/>
        </p:nvSpPr>
        <p:spPr>
          <a:xfrm>
            <a:off x="4457829" y="2212033"/>
            <a:ext cx="1010213" cy="300082"/>
          </a:xfrm>
          <a:prstGeom prst="rect">
            <a:avLst/>
          </a:prstGeom>
          <a:noFill/>
        </p:spPr>
        <p:txBody>
          <a:bodyPr wrap="none" rtlCol="0">
            <a:spAutoFit/>
          </a:bodyPr>
          <a:lstStyle/>
          <a:p>
            <a:r>
              <a:rPr lang="ja-JP" altLang="en-US" sz="1350" dirty="0"/>
              <a:t>信頼度：</a:t>
            </a:r>
            <a:r>
              <a:rPr lang="en-US" altLang="ja-JP" sz="1350" dirty="0"/>
              <a:t>0.5</a:t>
            </a:r>
            <a:endParaRPr lang="ja-JP" altLang="en-US" sz="1350" dirty="0"/>
          </a:p>
        </p:txBody>
      </p:sp>
      <p:sp>
        <p:nvSpPr>
          <p:cNvPr id="101" name="テキスト ボックス 100"/>
          <p:cNvSpPr txBox="1"/>
          <p:nvPr/>
        </p:nvSpPr>
        <p:spPr>
          <a:xfrm>
            <a:off x="6274694" y="1557796"/>
            <a:ext cx="1010213" cy="300082"/>
          </a:xfrm>
          <a:prstGeom prst="rect">
            <a:avLst/>
          </a:prstGeom>
          <a:noFill/>
        </p:spPr>
        <p:txBody>
          <a:bodyPr wrap="none" rtlCol="0">
            <a:spAutoFit/>
          </a:bodyPr>
          <a:lstStyle/>
          <a:p>
            <a:r>
              <a:rPr lang="ja-JP" altLang="en-US" sz="1350" dirty="0"/>
              <a:t>信頼度：</a:t>
            </a:r>
            <a:r>
              <a:rPr lang="en-US" altLang="ja-JP" sz="1350" dirty="0"/>
              <a:t>0.6</a:t>
            </a:r>
            <a:endParaRPr lang="ja-JP" altLang="en-US" sz="1350" dirty="0"/>
          </a:p>
        </p:txBody>
      </p:sp>
      <p:sp>
        <p:nvSpPr>
          <p:cNvPr id="102" name="テキスト ボックス 101"/>
          <p:cNvSpPr txBox="1"/>
          <p:nvPr/>
        </p:nvSpPr>
        <p:spPr>
          <a:xfrm>
            <a:off x="6491679" y="2111156"/>
            <a:ext cx="1010213" cy="300082"/>
          </a:xfrm>
          <a:prstGeom prst="rect">
            <a:avLst/>
          </a:prstGeom>
          <a:noFill/>
        </p:spPr>
        <p:txBody>
          <a:bodyPr wrap="none" rtlCol="0">
            <a:spAutoFit/>
          </a:bodyPr>
          <a:lstStyle/>
          <a:p>
            <a:r>
              <a:rPr lang="ja-JP" altLang="en-US" sz="1350" dirty="0"/>
              <a:t>信頼度：</a:t>
            </a:r>
            <a:r>
              <a:rPr lang="en-US" altLang="ja-JP" sz="1350" dirty="0"/>
              <a:t>0.3</a:t>
            </a:r>
            <a:endParaRPr lang="ja-JP" altLang="en-US" sz="1350" dirty="0"/>
          </a:p>
        </p:txBody>
      </p:sp>
      <p:sp>
        <p:nvSpPr>
          <p:cNvPr id="103" name="テキスト ボックス 102"/>
          <p:cNvSpPr txBox="1"/>
          <p:nvPr/>
        </p:nvSpPr>
        <p:spPr>
          <a:xfrm>
            <a:off x="5311808" y="3182767"/>
            <a:ext cx="1010213" cy="300082"/>
          </a:xfrm>
          <a:prstGeom prst="rect">
            <a:avLst/>
          </a:prstGeom>
          <a:noFill/>
        </p:spPr>
        <p:txBody>
          <a:bodyPr wrap="none" rtlCol="0">
            <a:spAutoFit/>
          </a:bodyPr>
          <a:lstStyle/>
          <a:p>
            <a:r>
              <a:rPr lang="ja-JP" altLang="en-US" sz="1350" dirty="0"/>
              <a:t>信頼度：</a:t>
            </a:r>
            <a:r>
              <a:rPr lang="en-US" altLang="ja-JP" sz="1350" dirty="0"/>
              <a:t>0.6</a:t>
            </a:r>
            <a:endParaRPr lang="ja-JP" altLang="en-US" sz="1350" dirty="0"/>
          </a:p>
        </p:txBody>
      </p:sp>
      <p:sp>
        <p:nvSpPr>
          <p:cNvPr id="16" name="テキスト ボックス 15"/>
          <p:cNvSpPr txBox="1"/>
          <p:nvPr/>
        </p:nvSpPr>
        <p:spPr>
          <a:xfrm>
            <a:off x="7948392" y="3754816"/>
            <a:ext cx="1457515" cy="715581"/>
          </a:xfrm>
          <a:prstGeom prst="rect">
            <a:avLst/>
          </a:prstGeom>
          <a:noFill/>
        </p:spPr>
        <p:txBody>
          <a:bodyPr wrap="none" rtlCol="0">
            <a:spAutoFit/>
          </a:bodyPr>
          <a:lstStyle/>
          <a:p>
            <a:r>
              <a:rPr lang="en-US" altLang="ja-JP" sz="1350" dirty="0"/>
              <a:t>Factor</a:t>
            </a:r>
            <a:r>
              <a:rPr lang="ja-JP" altLang="en-US" sz="1350" dirty="0"/>
              <a:t>の集合から</a:t>
            </a:r>
            <a:endParaRPr lang="en-US" altLang="ja-JP" sz="1350" dirty="0"/>
          </a:p>
          <a:p>
            <a:r>
              <a:rPr lang="ja-JP" altLang="en-US" sz="1350" dirty="0"/>
              <a:t>法概念を推測し、</a:t>
            </a:r>
            <a:endParaRPr lang="en-US" altLang="ja-JP" sz="1350" dirty="0"/>
          </a:p>
          <a:p>
            <a:r>
              <a:rPr lang="en-US" altLang="ja-JP" sz="1350" dirty="0"/>
              <a:t>AF</a:t>
            </a:r>
            <a:r>
              <a:rPr lang="ja-JP" altLang="en-US" sz="1350" dirty="0"/>
              <a:t>を構築</a:t>
            </a:r>
            <a:endParaRPr lang="en-US" altLang="ja-JP" sz="1350" dirty="0"/>
          </a:p>
        </p:txBody>
      </p:sp>
      <p:sp>
        <p:nvSpPr>
          <p:cNvPr id="2" name="テキスト ボックス 1"/>
          <p:cNvSpPr txBox="1"/>
          <p:nvPr/>
        </p:nvSpPr>
        <p:spPr>
          <a:xfrm>
            <a:off x="5586185" y="1513973"/>
            <a:ext cx="492443" cy="276999"/>
          </a:xfrm>
          <a:prstGeom prst="rect">
            <a:avLst/>
          </a:prstGeom>
          <a:noFill/>
        </p:spPr>
        <p:txBody>
          <a:bodyPr wrap="none" rtlCol="0">
            <a:spAutoFit/>
          </a:bodyPr>
          <a:lstStyle/>
          <a:p>
            <a:r>
              <a:rPr lang="ja-JP" altLang="en-US" sz="1200" b="1" dirty="0">
                <a:solidFill>
                  <a:schemeClr val="accent1"/>
                </a:solidFill>
              </a:rPr>
              <a:t>支持</a:t>
            </a:r>
          </a:p>
        </p:txBody>
      </p:sp>
      <p:sp>
        <p:nvSpPr>
          <p:cNvPr id="3" name="テキスト ボックス 2"/>
          <p:cNvSpPr txBox="1"/>
          <p:nvPr/>
        </p:nvSpPr>
        <p:spPr>
          <a:xfrm>
            <a:off x="6007951" y="2348352"/>
            <a:ext cx="492443" cy="276999"/>
          </a:xfrm>
          <a:prstGeom prst="rect">
            <a:avLst/>
          </a:prstGeom>
          <a:noFill/>
        </p:spPr>
        <p:txBody>
          <a:bodyPr wrap="none" rtlCol="0">
            <a:spAutoFit/>
          </a:bodyPr>
          <a:lstStyle/>
          <a:p>
            <a:r>
              <a:rPr lang="ja-JP" altLang="en-US" sz="1200" b="1" dirty="0">
                <a:solidFill>
                  <a:srgbClr val="FF0000"/>
                </a:solidFill>
              </a:rPr>
              <a:t>反論</a:t>
            </a:r>
          </a:p>
        </p:txBody>
      </p:sp>
      <p:sp>
        <p:nvSpPr>
          <p:cNvPr id="71" name="タイトル 1"/>
          <p:cNvSpPr txBox="1">
            <a:spLocks/>
          </p:cNvSpPr>
          <p:nvPr/>
        </p:nvSpPr>
        <p:spPr>
          <a:xfrm>
            <a:off x="789356" y="248522"/>
            <a:ext cx="8596668" cy="676940"/>
          </a:xfrm>
          <a:prstGeom prst="rect">
            <a:avLst/>
          </a:prstGeom>
        </p:spPr>
        <p:txBody>
          <a:bodyPr>
            <a:no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4000" dirty="0"/>
              <a:t>議論の可視化のイメージ</a:t>
            </a:r>
          </a:p>
        </p:txBody>
      </p:sp>
    </p:spTree>
    <p:extLst>
      <p:ext uri="{BB962C8B-B14F-4D97-AF65-F5344CB8AC3E}">
        <p14:creationId xmlns:p14="http://schemas.microsoft.com/office/powerpoint/2010/main" val="12781145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63164" y="0"/>
            <a:ext cx="11198823" cy="1463040"/>
          </a:xfrm>
        </p:spPr>
        <p:txBody>
          <a:bodyPr>
            <a:normAutofit/>
          </a:bodyPr>
          <a:lstStyle/>
          <a:p>
            <a:r>
              <a:rPr lang="ja-JP" altLang="en-US" sz="4000" dirty="0">
                <a:latin typeface="ＭＳ ゴシック" panose="020B0609070205080204" pitchFamily="49" charset="-128"/>
                <a:ea typeface="ＭＳ ゴシック" panose="020B0609070205080204" pitchFamily="49" charset="-128"/>
              </a:rPr>
              <a:t>５．法学からの支援</a:t>
            </a:r>
            <a:endParaRPr kumimoji="1" lang="ja-JP" altLang="en-US" sz="4000" dirty="0">
              <a:latin typeface="ＭＳ ゴシック" panose="020B0609070205080204" pitchFamily="49" charset="-128"/>
              <a:ea typeface="ＭＳ ゴシック" panose="020B0609070205080204" pitchFamily="49" charset="-128"/>
            </a:endParaRPr>
          </a:p>
        </p:txBody>
      </p:sp>
      <p:sp>
        <p:nvSpPr>
          <p:cNvPr id="3" name="コンテンツ プレースホルダー 2"/>
          <p:cNvSpPr>
            <a:spLocks noGrp="1"/>
          </p:cNvSpPr>
          <p:nvPr>
            <p:ph idx="1"/>
          </p:nvPr>
        </p:nvSpPr>
        <p:spPr>
          <a:xfrm>
            <a:off x="781332" y="999460"/>
            <a:ext cx="10723096" cy="2817629"/>
          </a:xfrm>
        </p:spPr>
        <p:txBody>
          <a:bodyPr>
            <a:noAutofit/>
          </a:bodyPr>
          <a:lstStyle/>
          <a:p>
            <a:pPr marL="751500" indent="-571500">
              <a:lnSpc>
                <a:spcPct val="120000"/>
              </a:lnSpc>
              <a:buFont typeface="Wingdings" panose="05000000000000000000" pitchFamily="2" charset="2"/>
              <a:buChar char="l"/>
            </a:pPr>
            <a:r>
              <a:rPr lang="ja-JP" altLang="en-US" sz="3600" dirty="0">
                <a:solidFill>
                  <a:schemeClr val="tx1"/>
                </a:solidFill>
                <a:latin typeface="ＭＳ ゴシック" panose="020B0609070205080204" pitchFamily="49" charset="-128"/>
                <a:ea typeface="ＭＳ ゴシック" panose="020B0609070205080204" pitchFamily="49" charset="-128"/>
              </a:rPr>
              <a:t>法学者との共同研究により、デモ用の問題事例を作成し、システム評価</a:t>
            </a:r>
            <a:r>
              <a:rPr lang="en-US" altLang="ja-JP" sz="3600" dirty="0">
                <a:solidFill>
                  <a:schemeClr val="tx1"/>
                </a:solidFill>
                <a:latin typeface="ＭＳ ゴシック" panose="020B0609070205080204" pitchFamily="49" charset="-128"/>
                <a:ea typeface="ＭＳ ゴシック" panose="020B0609070205080204" pitchFamily="49" charset="-128"/>
              </a:rPr>
              <a:t>(</a:t>
            </a:r>
            <a:r>
              <a:rPr lang="ja-JP" altLang="en-US" sz="3600" dirty="0">
                <a:solidFill>
                  <a:schemeClr val="tx1"/>
                </a:solidFill>
                <a:latin typeface="ＭＳ ゴシック" panose="020B0609070205080204" pitchFamily="49" charset="-128"/>
                <a:ea typeface="ＭＳ ゴシック" panose="020B0609070205080204" pitchFamily="49" charset="-128"/>
              </a:rPr>
              <a:t>妥当性の検証）を行う。</a:t>
            </a:r>
            <a:endParaRPr lang="en-US" altLang="ja-JP" sz="3600" dirty="0">
              <a:solidFill>
                <a:schemeClr val="tx1"/>
              </a:solidFill>
              <a:latin typeface="ＭＳ ゴシック" panose="020B0609070205080204" pitchFamily="49" charset="-128"/>
              <a:ea typeface="ＭＳ ゴシック" panose="020B0609070205080204" pitchFamily="49" charset="-128"/>
            </a:endParaRPr>
          </a:p>
          <a:p>
            <a:pPr marL="751500" indent="-571500">
              <a:lnSpc>
                <a:spcPct val="120000"/>
              </a:lnSpc>
              <a:buFont typeface="Wingdings" panose="05000000000000000000" pitchFamily="2" charset="2"/>
              <a:buChar char="l"/>
            </a:pPr>
            <a:r>
              <a:rPr lang="ja-JP" altLang="en-US" sz="3600" dirty="0">
                <a:solidFill>
                  <a:schemeClr val="tx1"/>
                </a:solidFill>
                <a:latin typeface="ＭＳ ゴシック" panose="020B0609070205080204" pitchFamily="49" charset="-128"/>
                <a:ea typeface="ＭＳ ゴシック" panose="020B0609070205080204" pitchFamily="49" charset="-128"/>
              </a:rPr>
              <a:t>法曹界へのＡＩシステムの受容性についての検討を行う。</a:t>
            </a:r>
            <a:endParaRPr lang="en-US" altLang="ja-JP" sz="3600" dirty="0">
              <a:solidFill>
                <a:schemeClr val="tx1"/>
              </a:solidFill>
              <a:latin typeface="ＭＳ ゴシック" panose="020B0609070205080204" pitchFamily="49" charset="-128"/>
              <a:ea typeface="ＭＳ ゴシック" panose="020B0609070205080204" pitchFamily="49" charset="-128"/>
            </a:endParaRPr>
          </a:p>
          <a:p>
            <a:pPr marL="180000" indent="0">
              <a:lnSpc>
                <a:spcPct val="100000"/>
              </a:lnSpc>
              <a:buNone/>
            </a:pPr>
            <a:endParaRPr lang="en-US" altLang="ja-JP" sz="3600" dirty="0"/>
          </a:p>
          <a:p>
            <a:pPr marL="0" indent="0">
              <a:buNone/>
            </a:pPr>
            <a:endParaRPr lang="en-US" altLang="ja-JP" sz="3600" dirty="0"/>
          </a:p>
          <a:p>
            <a:pPr marL="0" indent="0">
              <a:buNone/>
            </a:pPr>
            <a:endParaRPr lang="en-US" altLang="ja-JP" sz="3600" dirty="0"/>
          </a:p>
        </p:txBody>
      </p:sp>
      <p:sp>
        <p:nvSpPr>
          <p:cNvPr id="6" name="テキスト ボックス 5"/>
          <p:cNvSpPr txBox="1"/>
          <p:nvPr/>
        </p:nvSpPr>
        <p:spPr>
          <a:xfrm>
            <a:off x="857289" y="4549676"/>
            <a:ext cx="11004698" cy="2308324"/>
          </a:xfrm>
          <a:prstGeom prst="rect">
            <a:avLst/>
          </a:prstGeom>
          <a:noFill/>
        </p:spPr>
        <p:txBody>
          <a:bodyPr wrap="square" rtlCol="0">
            <a:spAutoFit/>
          </a:bodyPr>
          <a:lstStyle/>
          <a:p>
            <a:r>
              <a:rPr lang="ja-JP" altLang="en-US" sz="3600" dirty="0">
                <a:latin typeface="ＭＳ ゴシック" panose="020B0609070205080204" pitchFamily="49" charset="-128"/>
                <a:ea typeface="ＭＳ ゴシック" panose="020B0609070205080204" pitchFamily="49" charset="-128"/>
              </a:rPr>
              <a:t>担当：首都大学東京　西貝小名都</a:t>
            </a:r>
            <a:endParaRPr lang="en-US" altLang="ja-JP" sz="3600" dirty="0">
              <a:latin typeface="ＭＳ ゴシック" panose="020B0609070205080204" pitchFamily="49" charset="-128"/>
              <a:ea typeface="ＭＳ ゴシック" panose="020B0609070205080204" pitchFamily="49" charset="-128"/>
            </a:endParaRPr>
          </a:p>
          <a:p>
            <a:r>
              <a:rPr lang="ja-JP" altLang="en-US" sz="3600" dirty="0">
                <a:latin typeface="ＭＳ ゴシック" panose="020B0609070205080204" pitchFamily="49" charset="-128"/>
                <a:ea typeface="ＭＳ ゴシック" panose="020B0609070205080204" pitchFamily="49" charset="-128"/>
              </a:rPr>
              <a:t>（ＡＩの社会的受容性について代表者と共同研究）</a:t>
            </a:r>
            <a:endParaRPr lang="en-US" altLang="ja-JP" sz="3600" dirty="0">
              <a:latin typeface="ＭＳ ゴシック" panose="020B0609070205080204" pitchFamily="49" charset="-128"/>
              <a:ea typeface="ＭＳ ゴシック" panose="020B0609070205080204" pitchFamily="49" charset="-128"/>
            </a:endParaRPr>
          </a:p>
          <a:p>
            <a:r>
              <a:rPr lang="ja-JP" altLang="en-US" sz="3600" dirty="0">
                <a:latin typeface="ＭＳ ゴシック" panose="020B0609070205080204" pitchFamily="49" charset="-128"/>
                <a:ea typeface="ＭＳ ゴシック" panose="020B0609070205080204" pitchFamily="49" charset="-128"/>
              </a:rPr>
              <a:t>裁判所・弁護士会へ協力要請：東京大学　太田勝造</a:t>
            </a:r>
            <a:endParaRPr lang="en-US" altLang="ja-JP" sz="3600" dirty="0">
              <a:latin typeface="ＭＳ ゴシック" panose="020B0609070205080204" pitchFamily="49" charset="-128"/>
              <a:ea typeface="ＭＳ ゴシック" panose="020B0609070205080204" pitchFamily="49" charset="-128"/>
            </a:endParaRPr>
          </a:p>
          <a:p>
            <a:endParaRPr kumimoji="1" lang="en-US" altLang="ja-JP" dirty="0">
              <a:latin typeface="ＭＳ ゴシック" panose="020B0609070205080204" pitchFamily="49" charset="-128"/>
              <a:ea typeface="ＭＳ ゴシック" panose="020B0609070205080204" pitchFamily="49" charset="-128"/>
            </a:endParaRPr>
          </a:p>
          <a:p>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407016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718929" y="180021"/>
            <a:ext cx="7217735" cy="984885"/>
          </a:xfrm>
          <a:prstGeom prst="rect">
            <a:avLst/>
          </a:prstGeom>
          <a:noFill/>
        </p:spPr>
        <p:txBody>
          <a:bodyPr wrap="square" rtlCol="0">
            <a:spAutoFit/>
          </a:bodyPr>
          <a:lstStyle/>
          <a:p>
            <a:r>
              <a:rPr lang="en-US" altLang="ja-JP" sz="4000" dirty="0">
                <a:solidFill>
                  <a:schemeClr val="accent1"/>
                </a:solidFill>
              </a:rPr>
              <a:t>AI</a:t>
            </a:r>
            <a:r>
              <a:rPr lang="ja-JP" altLang="ja-JP" sz="4000" dirty="0">
                <a:solidFill>
                  <a:schemeClr val="accent1"/>
                </a:solidFill>
                <a:latin typeface="ＭＳ ゴシック" panose="020B0609070205080204" pitchFamily="49" charset="-128"/>
                <a:ea typeface="ＭＳ ゴシック" panose="020B0609070205080204" pitchFamily="49" charset="-128"/>
              </a:rPr>
              <a:t>裁判</a:t>
            </a:r>
            <a:r>
              <a:rPr lang="ja-JP" altLang="ja-JP" sz="4000" dirty="0">
                <a:solidFill>
                  <a:schemeClr val="accent1"/>
                </a:solidFill>
              </a:rPr>
              <a:t>支援に関する法的問題</a:t>
            </a:r>
          </a:p>
          <a:p>
            <a:pPr algn="ctr"/>
            <a:endParaRPr kumimoji="1" lang="ja-JP" altLang="en-US" dirty="0"/>
          </a:p>
        </p:txBody>
      </p:sp>
      <p:sp>
        <p:nvSpPr>
          <p:cNvPr id="7" name="テキスト ボックス 6"/>
          <p:cNvSpPr txBox="1"/>
          <p:nvPr/>
        </p:nvSpPr>
        <p:spPr>
          <a:xfrm>
            <a:off x="844881" y="822063"/>
            <a:ext cx="10957259" cy="120032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ja-JP" sz="2400" dirty="0">
                <a:solidFill>
                  <a:schemeClr val="tx1">
                    <a:lumMod val="75000"/>
                    <a:lumOff val="25000"/>
                  </a:schemeClr>
                </a:solidFill>
                <a:latin typeface="ＭＳ ゴシック" panose="020B0609070205080204" pitchFamily="49" charset="-128"/>
                <a:ea typeface="ＭＳ ゴシック" panose="020B0609070205080204" pitchFamily="49" charset="-128"/>
              </a:rPr>
              <a:t>実際には，</a:t>
            </a:r>
            <a:r>
              <a:rPr lang="en-US" altLang="ja-JP" sz="2400" dirty="0">
                <a:solidFill>
                  <a:schemeClr val="tx1">
                    <a:lumMod val="75000"/>
                    <a:lumOff val="25000"/>
                  </a:schemeClr>
                </a:solidFill>
                <a:latin typeface="ＭＳ ゴシック" panose="020B0609070205080204" pitchFamily="49" charset="-128"/>
                <a:ea typeface="ＭＳ ゴシック" panose="020B0609070205080204" pitchFamily="49" charset="-128"/>
              </a:rPr>
              <a:t>AI</a:t>
            </a:r>
            <a:r>
              <a:rPr lang="ja-JP" altLang="ja-JP" sz="2400" dirty="0">
                <a:solidFill>
                  <a:schemeClr val="tx1">
                    <a:lumMod val="75000"/>
                    <a:lumOff val="25000"/>
                  </a:schemeClr>
                </a:solidFill>
                <a:latin typeface="ＭＳ ゴシック" panose="020B0609070205080204" pitchFamily="49" charset="-128"/>
                <a:ea typeface="ＭＳ ゴシック" panose="020B0609070205080204" pitchFamily="49" charset="-128"/>
              </a:rPr>
              <a:t>裁判支援の導入には，裁判官の反発が予想される．</a:t>
            </a:r>
          </a:p>
          <a:p>
            <a:pPr marL="285750" lvl="0" indent="-285750">
              <a:buFont typeface="Wingdings" panose="05000000000000000000" pitchFamily="2" charset="2"/>
              <a:buChar char="l"/>
            </a:pPr>
            <a:r>
              <a:rPr lang="ja-JP" altLang="ja-JP" sz="2400" dirty="0">
                <a:solidFill>
                  <a:schemeClr val="tx1">
                    <a:lumMod val="75000"/>
                    <a:lumOff val="25000"/>
                  </a:schemeClr>
                </a:solidFill>
                <a:latin typeface="ＭＳ ゴシック" panose="020B0609070205080204" pitchFamily="49" charset="-128"/>
                <a:ea typeface="ＭＳ ゴシック" panose="020B0609070205080204" pitchFamily="49" charset="-128"/>
              </a:rPr>
              <a:t>「法律の解釈や事実の認定は裁判官の職人芸，機械にでき</a:t>
            </a:r>
            <a:r>
              <a:rPr lang="ja-JP" altLang="en-US" sz="2400" dirty="0">
                <a:solidFill>
                  <a:schemeClr val="tx1">
                    <a:lumMod val="75000"/>
                    <a:lumOff val="25000"/>
                  </a:schemeClr>
                </a:solidFill>
                <a:latin typeface="ＭＳ ゴシック" panose="020B0609070205080204" pitchFamily="49" charset="-128"/>
                <a:ea typeface="ＭＳ ゴシック" panose="020B0609070205080204" pitchFamily="49" charset="-128"/>
              </a:rPr>
              <a:t>るわけがな</a:t>
            </a:r>
            <a:r>
              <a:rPr lang="ja-JP" altLang="ja-JP" sz="2400" dirty="0">
                <a:solidFill>
                  <a:schemeClr val="tx1">
                    <a:lumMod val="75000"/>
                    <a:lumOff val="25000"/>
                  </a:schemeClr>
                </a:solidFill>
                <a:latin typeface="ＭＳ ゴシック" panose="020B0609070205080204" pitchFamily="49" charset="-128"/>
                <a:ea typeface="ＭＳ ゴシック" panose="020B0609070205080204" pitchFamily="49" charset="-128"/>
              </a:rPr>
              <a:t>い．」</a:t>
            </a:r>
          </a:p>
          <a:p>
            <a:pPr marL="285750" indent="-285750">
              <a:buFont typeface="Wingdings" panose="05000000000000000000" pitchFamily="2" charset="2"/>
              <a:buChar char="l"/>
            </a:pPr>
            <a:r>
              <a:rPr lang="ja-JP" altLang="ja-JP" sz="2400" dirty="0">
                <a:solidFill>
                  <a:schemeClr val="tx1">
                    <a:lumMod val="75000"/>
                    <a:lumOff val="25000"/>
                  </a:schemeClr>
                </a:solidFill>
                <a:latin typeface="ＭＳ ゴシック" panose="020B0609070205080204" pitchFamily="49" charset="-128"/>
                <a:ea typeface="ＭＳ ゴシック" panose="020B0609070205080204" pitchFamily="49" charset="-128"/>
              </a:rPr>
              <a:t>「法律の文言から一義的に結論が決まることばかりではない．」</a:t>
            </a:r>
            <a:endParaRPr kumimoji="1" lang="ja-JP" altLang="en-US" sz="2400" dirty="0">
              <a:solidFill>
                <a:schemeClr val="tx1">
                  <a:lumMod val="75000"/>
                  <a:lumOff val="25000"/>
                </a:schemeClr>
              </a:solidFill>
              <a:latin typeface="ＭＳ ゴシック" panose="020B0609070205080204" pitchFamily="49" charset="-128"/>
              <a:ea typeface="ＭＳ ゴシック" panose="020B0609070205080204" pitchFamily="49" charset="-128"/>
            </a:endParaRPr>
          </a:p>
        </p:txBody>
      </p:sp>
      <p:sp>
        <p:nvSpPr>
          <p:cNvPr id="8" name="テキスト ボックス 7"/>
          <p:cNvSpPr txBox="1"/>
          <p:nvPr/>
        </p:nvSpPr>
        <p:spPr>
          <a:xfrm>
            <a:off x="718929" y="2627591"/>
            <a:ext cx="10953979" cy="236988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285750" lvl="0" indent="-285750">
              <a:buFont typeface="Wingdings" panose="05000000000000000000" pitchFamily="2" charset="2"/>
              <a:buChar char="l"/>
            </a:pPr>
            <a:r>
              <a:rPr lang="ja-JP" altLang="ja-JP" sz="2400" dirty="0">
                <a:solidFill>
                  <a:schemeClr val="tx1">
                    <a:lumMod val="75000"/>
                    <a:lumOff val="25000"/>
                  </a:schemeClr>
                </a:solidFill>
                <a:latin typeface="ＭＳ ゴシック" panose="020B0609070205080204" pitchFamily="49" charset="-128"/>
                <a:ea typeface="ＭＳ ゴシック" panose="020B0609070205080204" pitchFamily="49" charset="-128"/>
              </a:rPr>
              <a:t>法律の分野の中には，裁判官の機械的な作業の割合が非常に多い分野が存在する．</a:t>
            </a:r>
            <a:r>
              <a:rPr lang="en-US" altLang="ja-JP" sz="2400" dirty="0">
                <a:solidFill>
                  <a:schemeClr val="tx1">
                    <a:lumMod val="75000"/>
                    <a:lumOff val="25000"/>
                  </a:schemeClr>
                </a:solidFill>
                <a:latin typeface="ＭＳ ゴシック" panose="020B0609070205080204" pitchFamily="49" charset="-128"/>
                <a:ea typeface="ＭＳ ゴシック" panose="020B0609070205080204" pitchFamily="49" charset="-128"/>
              </a:rPr>
              <a:t>e.g. </a:t>
            </a:r>
            <a:r>
              <a:rPr lang="ja-JP" altLang="ja-JP" sz="2400" dirty="0">
                <a:solidFill>
                  <a:schemeClr val="tx1">
                    <a:lumMod val="75000"/>
                    <a:lumOff val="25000"/>
                  </a:schemeClr>
                </a:solidFill>
                <a:latin typeface="ＭＳ ゴシック" panose="020B0609070205080204" pitchFamily="49" charset="-128"/>
                <a:ea typeface="ＭＳ ゴシック" panose="020B0609070205080204" pitchFamily="49" charset="-128"/>
              </a:rPr>
              <a:t>過払い訴訟</a:t>
            </a:r>
          </a:p>
          <a:p>
            <a:pPr marL="285750" lvl="0" indent="-285750">
              <a:buFont typeface="Wingdings" panose="05000000000000000000" pitchFamily="2" charset="2"/>
              <a:buChar char="l"/>
            </a:pPr>
            <a:r>
              <a:rPr lang="ja-JP" altLang="ja-JP" sz="2400" dirty="0">
                <a:solidFill>
                  <a:schemeClr val="tx1">
                    <a:lumMod val="75000"/>
                    <a:lumOff val="25000"/>
                  </a:schemeClr>
                </a:solidFill>
                <a:latin typeface="ＭＳ ゴシック" panose="020B0609070205080204" pitchFamily="49" charset="-128"/>
                <a:ea typeface="ＭＳ ゴシック" panose="020B0609070205080204" pitchFamily="49" charset="-128"/>
              </a:rPr>
              <a:t>法律の文言から一義的に結論が導けない場合があるとしても，どの場合にそうであり，どの場合にそうでないかが裁判官にわかることは必要．</a:t>
            </a:r>
          </a:p>
          <a:p>
            <a:pPr marL="285750" indent="-285750">
              <a:buFont typeface="Wingdings" panose="05000000000000000000" pitchFamily="2" charset="2"/>
              <a:buChar char="l"/>
            </a:pPr>
            <a:r>
              <a:rPr lang="ja-JP" altLang="ja-JP" sz="2400" dirty="0">
                <a:solidFill>
                  <a:schemeClr val="tx1">
                    <a:lumMod val="75000"/>
                    <a:lumOff val="25000"/>
                  </a:schemeClr>
                </a:solidFill>
                <a:latin typeface="ＭＳ ゴシック" panose="020B0609070205080204" pitchFamily="49" charset="-128"/>
                <a:ea typeface="ＭＳ ゴシック" panose="020B0609070205080204" pitchFamily="49" charset="-128"/>
              </a:rPr>
              <a:t>裁判員裁判の導入により，素人である裁判員の偏見によるバイアスをなるべく取り除くための工夫が必要になっている</a:t>
            </a:r>
            <a:r>
              <a:rPr lang="ja-JP" altLang="ja-JP" sz="2800" dirty="0">
                <a:solidFill>
                  <a:schemeClr val="tx1">
                    <a:lumMod val="75000"/>
                    <a:lumOff val="25000"/>
                  </a:schemeClr>
                </a:solidFill>
                <a:latin typeface="ＭＳ ゴシック" panose="020B0609070205080204" pitchFamily="49" charset="-128"/>
                <a:ea typeface="ＭＳ ゴシック" panose="020B0609070205080204" pitchFamily="49" charset="-128"/>
              </a:rPr>
              <a:t>．</a:t>
            </a:r>
            <a:endParaRPr kumimoji="1" lang="ja-JP" altLang="en-US" sz="2800" dirty="0">
              <a:solidFill>
                <a:schemeClr val="tx1">
                  <a:lumMod val="75000"/>
                  <a:lumOff val="25000"/>
                </a:schemeClr>
              </a:solidFill>
              <a:latin typeface="ＭＳ ゴシック" panose="020B0609070205080204" pitchFamily="49" charset="-128"/>
              <a:ea typeface="ＭＳ ゴシック" panose="020B0609070205080204" pitchFamily="49" charset="-128"/>
            </a:endParaRPr>
          </a:p>
        </p:txBody>
      </p:sp>
      <p:sp>
        <p:nvSpPr>
          <p:cNvPr id="9" name="テキスト ボックス 8"/>
          <p:cNvSpPr txBox="1"/>
          <p:nvPr/>
        </p:nvSpPr>
        <p:spPr>
          <a:xfrm>
            <a:off x="718930" y="5591855"/>
            <a:ext cx="10953978" cy="120032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ja-JP" sz="2400" dirty="0">
                <a:solidFill>
                  <a:schemeClr val="tx1">
                    <a:lumMod val="75000"/>
                    <a:lumOff val="25000"/>
                  </a:schemeClr>
                </a:solidFill>
                <a:latin typeface="ＭＳ ゴシック" panose="020B0609070205080204" pitchFamily="49" charset="-128"/>
                <a:ea typeface="ＭＳ ゴシック" panose="020B0609070205080204" pitchFamily="49" charset="-128"/>
              </a:rPr>
              <a:t>裁判過程のどの場面で機械的作業が必要とされ，どの場面で自由な判断が必要になるのかを法律家の観点から分析し，法的な観点から</a:t>
            </a:r>
            <a:r>
              <a:rPr lang="en-US" altLang="ja-JP" sz="2400" dirty="0">
                <a:solidFill>
                  <a:schemeClr val="tx1">
                    <a:lumMod val="75000"/>
                    <a:lumOff val="25000"/>
                  </a:schemeClr>
                </a:solidFill>
                <a:latin typeface="ＭＳ ゴシック" panose="020B0609070205080204" pitchFamily="49" charset="-128"/>
                <a:ea typeface="ＭＳ ゴシック" panose="020B0609070205080204" pitchFamily="49" charset="-128"/>
              </a:rPr>
              <a:t>AI</a:t>
            </a:r>
            <a:r>
              <a:rPr lang="ja-JP" altLang="ja-JP" sz="2400" dirty="0">
                <a:solidFill>
                  <a:schemeClr val="tx1">
                    <a:lumMod val="75000"/>
                    <a:lumOff val="25000"/>
                  </a:schemeClr>
                </a:solidFill>
                <a:latin typeface="ＭＳ ゴシック" panose="020B0609070205080204" pitchFamily="49" charset="-128"/>
                <a:ea typeface="ＭＳ ゴシック" panose="020B0609070205080204" pitchFamily="49" charset="-128"/>
              </a:rPr>
              <a:t>支援受容の基盤を作って行くことが必要になる．</a:t>
            </a:r>
            <a:endParaRPr kumimoji="1" lang="ja-JP" altLang="en-US" sz="2400" dirty="0">
              <a:solidFill>
                <a:schemeClr val="tx1">
                  <a:lumMod val="75000"/>
                  <a:lumOff val="25000"/>
                </a:schemeClr>
              </a:solidFill>
              <a:latin typeface="ＭＳ ゴシック" panose="020B0609070205080204" pitchFamily="49" charset="-128"/>
              <a:ea typeface="ＭＳ ゴシック" panose="020B0609070205080204" pitchFamily="49" charset="-128"/>
            </a:endParaRPr>
          </a:p>
        </p:txBody>
      </p:sp>
      <p:sp>
        <p:nvSpPr>
          <p:cNvPr id="10" name="矢印: 下 9"/>
          <p:cNvSpPr/>
          <p:nvPr/>
        </p:nvSpPr>
        <p:spPr>
          <a:xfrm>
            <a:off x="5670138" y="2140250"/>
            <a:ext cx="525779" cy="444068"/>
          </a:xfrm>
          <a:prstGeom prst="downArrow">
            <a:avLst>
              <a:gd name="adj1" fmla="val 50000"/>
              <a:gd name="adj2" fmla="val 5188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テキスト ボックス 10"/>
          <p:cNvSpPr txBox="1"/>
          <p:nvPr/>
        </p:nvSpPr>
        <p:spPr>
          <a:xfrm>
            <a:off x="6195917" y="2089777"/>
            <a:ext cx="1107996" cy="461665"/>
          </a:xfrm>
          <a:prstGeom prst="rect">
            <a:avLst/>
          </a:prstGeom>
          <a:noFill/>
        </p:spPr>
        <p:txBody>
          <a:bodyPr wrap="none" rtlCol="0">
            <a:spAutoFit/>
          </a:bodyPr>
          <a:lstStyle/>
          <a:p>
            <a:r>
              <a:rPr kumimoji="1" lang="ja-JP" altLang="en-US" sz="2400" dirty="0">
                <a:solidFill>
                  <a:schemeClr val="tx1">
                    <a:lumMod val="75000"/>
                    <a:lumOff val="25000"/>
                  </a:schemeClr>
                </a:solidFill>
              </a:rPr>
              <a:t>しかし</a:t>
            </a:r>
          </a:p>
        </p:txBody>
      </p:sp>
      <p:sp>
        <p:nvSpPr>
          <p:cNvPr id="12" name="矢印: 下 11"/>
          <p:cNvSpPr/>
          <p:nvPr/>
        </p:nvSpPr>
        <p:spPr>
          <a:xfrm>
            <a:off x="5670139" y="5147070"/>
            <a:ext cx="525779" cy="444068"/>
          </a:xfrm>
          <a:prstGeom prst="downArrow">
            <a:avLst>
              <a:gd name="adj1" fmla="val 50000"/>
              <a:gd name="adj2" fmla="val 5188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テキスト ボックス 12"/>
          <p:cNvSpPr txBox="1"/>
          <p:nvPr/>
        </p:nvSpPr>
        <p:spPr>
          <a:xfrm>
            <a:off x="6332220" y="5120335"/>
            <a:ext cx="1107996" cy="461665"/>
          </a:xfrm>
          <a:prstGeom prst="rect">
            <a:avLst/>
          </a:prstGeom>
          <a:noFill/>
        </p:spPr>
        <p:txBody>
          <a:bodyPr wrap="none" rtlCol="0">
            <a:spAutoFit/>
          </a:bodyPr>
          <a:lstStyle/>
          <a:p>
            <a:r>
              <a:rPr kumimoji="1" lang="ja-JP" altLang="en-US" sz="2400" dirty="0">
                <a:solidFill>
                  <a:schemeClr val="tx1">
                    <a:lumMod val="65000"/>
                    <a:lumOff val="35000"/>
                  </a:schemeClr>
                </a:solidFill>
                <a:latin typeface="ＭＳ ゴシック" panose="020B0609070205080204" pitchFamily="49" charset="-128"/>
                <a:ea typeface="ＭＳ ゴシック" panose="020B0609070205080204" pitchFamily="49" charset="-128"/>
              </a:rPr>
              <a:t>そこで</a:t>
            </a:r>
          </a:p>
        </p:txBody>
      </p:sp>
    </p:spTree>
    <p:extLst>
      <p:ext uri="{BB962C8B-B14F-4D97-AF65-F5344CB8AC3E}">
        <p14:creationId xmlns:p14="http://schemas.microsoft.com/office/powerpoint/2010/main" val="7961427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588334"/>
            <a:ext cx="8596668" cy="1320800"/>
          </a:xfrm>
        </p:spPr>
        <p:txBody>
          <a:bodyPr>
            <a:normAutofit/>
          </a:bodyPr>
          <a:lstStyle/>
          <a:p>
            <a:r>
              <a:rPr kumimoji="1" lang="ja-JP" altLang="en-US" sz="4000" dirty="0"/>
              <a:t>実用化のシナリオ</a:t>
            </a:r>
          </a:p>
        </p:txBody>
      </p:sp>
      <p:sp>
        <p:nvSpPr>
          <p:cNvPr id="3" name="コンテンツ プレースホルダー 2"/>
          <p:cNvSpPr>
            <a:spLocks noGrp="1"/>
          </p:cNvSpPr>
          <p:nvPr>
            <p:ph idx="1"/>
          </p:nvPr>
        </p:nvSpPr>
        <p:spPr>
          <a:xfrm>
            <a:off x="845127" y="1588770"/>
            <a:ext cx="10515600" cy="5097780"/>
          </a:xfrm>
        </p:spPr>
        <p:txBody>
          <a:bodyPr>
            <a:normAutofit fontScale="92500" lnSpcReduction="20000"/>
          </a:bodyPr>
          <a:lstStyle/>
          <a:p>
            <a:pPr marL="514350" lvl="0" indent="-514350">
              <a:lnSpc>
                <a:spcPct val="110000"/>
              </a:lnSpc>
              <a:buClr>
                <a:schemeClr val="tx1"/>
              </a:buClr>
              <a:buFont typeface="+mj-lt"/>
              <a:buAutoNum type="arabicPeriod"/>
            </a:pPr>
            <a:r>
              <a:rPr lang="ja-JP" altLang="ja-JP" sz="3500" dirty="0">
                <a:latin typeface="ＭＳ ゴシック" panose="020B0609070205080204" pitchFamily="49" charset="-128"/>
                <a:ea typeface="ＭＳ ゴシック" panose="020B0609070205080204" pitchFamily="49" charset="-128"/>
              </a:rPr>
              <a:t>機械的な処理が必要とされる分野での裁判官の判断支援　</a:t>
            </a:r>
            <a:r>
              <a:rPr lang="en-US" altLang="ja-JP" sz="3500" dirty="0">
                <a:latin typeface="ＭＳ ゴシック" panose="020B0609070205080204" pitchFamily="49" charset="-128"/>
                <a:ea typeface="ＭＳ ゴシック" panose="020B0609070205080204" pitchFamily="49" charset="-128"/>
              </a:rPr>
              <a:t>e.g. </a:t>
            </a:r>
            <a:r>
              <a:rPr lang="ja-JP" altLang="ja-JP" sz="3500" dirty="0">
                <a:latin typeface="ＭＳ ゴシック" panose="020B0609070205080204" pitchFamily="49" charset="-128"/>
                <a:ea typeface="ＭＳ ゴシック" panose="020B0609070205080204" pitchFamily="49" charset="-128"/>
              </a:rPr>
              <a:t>過払金訴訟における過払額の計算</a:t>
            </a:r>
          </a:p>
          <a:p>
            <a:pPr marL="514350" lvl="0" indent="-514350">
              <a:lnSpc>
                <a:spcPct val="110000"/>
              </a:lnSpc>
              <a:buClr>
                <a:schemeClr val="tx1"/>
              </a:buClr>
              <a:buFont typeface="+mj-lt"/>
              <a:buAutoNum type="arabicPeriod"/>
            </a:pPr>
            <a:r>
              <a:rPr lang="ja-JP" altLang="ja-JP" sz="3500" dirty="0">
                <a:latin typeface="ＭＳ ゴシック" panose="020B0609070205080204" pitchFamily="49" charset="-128"/>
                <a:ea typeface="ＭＳ ゴシック" panose="020B0609070205080204" pitchFamily="49" charset="-128"/>
              </a:rPr>
              <a:t>事実認定における裁判員の判断支援　</a:t>
            </a:r>
            <a:r>
              <a:rPr lang="en-US" altLang="ja-JP" sz="3500" dirty="0">
                <a:latin typeface="ＭＳ ゴシック" panose="020B0609070205080204" pitchFamily="49" charset="-128"/>
                <a:ea typeface="ＭＳ ゴシック" panose="020B0609070205080204" pitchFamily="49" charset="-128"/>
              </a:rPr>
              <a:t>e.g. </a:t>
            </a:r>
            <a:r>
              <a:rPr lang="ja-JP" altLang="ja-JP" sz="3500" dirty="0">
                <a:latin typeface="ＭＳ ゴシック" panose="020B0609070205080204" pitchFamily="49" charset="-128"/>
                <a:ea typeface="ＭＳ ゴシック" panose="020B0609070205080204" pitchFamily="49" charset="-128"/>
              </a:rPr>
              <a:t>供述が嘘か否かはどこに着目して判断すれば良いか，複数の証言の食い違い点の特定</a:t>
            </a:r>
            <a:r>
              <a:rPr lang="en-US" altLang="ja-JP" sz="3500" dirty="0">
                <a:latin typeface="ＭＳ ゴシック" panose="020B0609070205080204" pitchFamily="49" charset="-128"/>
                <a:ea typeface="ＭＳ ゴシック" panose="020B0609070205080204" pitchFamily="49" charset="-128"/>
              </a:rPr>
              <a:t>etc.</a:t>
            </a:r>
            <a:endParaRPr lang="ja-JP" altLang="ja-JP" sz="3500" dirty="0">
              <a:latin typeface="ＭＳ ゴシック" panose="020B0609070205080204" pitchFamily="49" charset="-128"/>
              <a:ea typeface="ＭＳ ゴシック" panose="020B0609070205080204" pitchFamily="49" charset="-128"/>
            </a:endParaRPr>
          </a:p>
          <a:p>
            <a:pPr marL="514350" lvl="0" indent="-514350">
              <a:lnSpc>
                <a:spcPct val="110000"/>
              </a:lnSpc>
              <a:buClr>
                <a:schemeClr val="tx1"/>
              </a:buClr>
              <a:buFont typeface="+mj-lt"/>
              <a:buAutoNum type="arabicPeriod"/>
            </a:pPr>
            <a:r>
              <a:rPr lang="ja-JP" altLang="ja-JP" sz="3500" dirty="0">
                <a:latin typeface="ＭＳ ゴシック" panose="020B0609070205080204" pitchFamily="49" charset="-128"/>
                <a:ea typeface="ＭＳ ゴシック" panose="020B0609070205080204" pitchFamily="49" charset="-128"/>
              </a:rPr>
              <a:t>人間と機械の分業ポイント（どこまでが法律から機械的に導出できることで，どこからが裁判官の総合考慮による自由な判断が必要になることなのか）を明確にした上で，裁判官の高度な判断支援　</a:t>
            </a:r>
            <a:r>
              <a:rPr lang="en-US" altLang="ja-JP" sz="3500" dirty="0">
                <a:latin typeface="ＭＳ ゴシック" panose="020B0609070205080204" pitchFamily="49" charset="-128"/>
                <a:ea typeface="ＭＳ ゴシック" panose="020B0609070205080204" pitchFamily="49" charset="-128"/>
              </a:rPr>
              <a:t>e.g. </a:t>
            </a:r>
            <a:r>
              <a:rPr lang="ja-JP" altLang="ja-JP" sz="3500" dirty="0">
                <a:latin typeface="ＭＳ ゴシック" panose="020B0609070205080204" pitchFamily="49" charset="-128"/>
                <a:ea typeface="ＭＳ ゴシック" panose="020B0609070205080204" pitchFamily="49" charset="-128"/>
              </a:rPr>
              <a:t>通常の民法や刑法などの判断や，憲法判断</a:t>
            </a:r>
            <a:r>
              <a:rPr lang="en-US" altLang="ja-JP" sz="3500" dirty="0">
                <a:latin typeface="ＭＳ ゴシック" panose="020B0609070205080204" pitchFamily="49" charset="-128"/>
                <a:ea typeface="ＭＳ ゴシック" panose="020B0609070205080204" pitchFamily="49" charset="-128"/>
              </a:rPr>
              <a:t>etc.</a:t>
            </a:r>
            <a:endParaRPr lang="ja-JP" altLang="ja-JP" sz="3500" dirty="0">
              <a:latin typeface="ＭＳ ゴシック" panose="020B0609070205080204" pitchFamily="49" charset="-128"/>
              <a:ea typeface="ＭＳ ゴシック" panose="020B0609070205080204" pitchFamily="49" charset="-128"/>
            </a:endParaRPr>
          </a:p>
          <a:p>
            <a:endParaRPr kumimoji="1" lang="ja-JP" altLang="en-US" dirty="0"/>
          </a:p>
        </p:txBody>
      </p:sp>
    </p:spTree>
    <p:extLst>
      <p:ext uri="{BB962C8B-B14F-4D97-AF65-F5344CB8AC3E}">
        <p14:creationId xmlns:p14="http://schemas.microsoft.com/office/powerpoint/2010/main" val="31295424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3" y="609600"/>
            <a:ext cx="10423057" cy="1320800"/>
          </a:xfrm>
        </p:spPr>
        <p:txBody>
          <a:bodyPr>
            <a:normAutofit/>
          </a:bodyPr>
          <a:lstStyle/>
          <a:p>
            <a:pPr algn="ctr"/>
            <a:r>
              <a:rPr lang="ja-JP" altLang="en-US" sz="4000" dirty="0"/>
              <a:t>ステップ１　機械的処理における判断支援</a:t>
            </a:r>
            <a:endParaRPr kumimoji="1" lang="ja-JP" altLang="en-US" sz="4000" dirty="0"/>
          </a:p>
        </p:txBody>
      </p:sp>
      <p:sp>
        <p:nvSpPr>
          <p:cNvPr id="3" name="コンテンツ プレースホルダー 2"/>
          <p:cNvSpPr>
            <a:spLocks noGrp="1"/>
          </p:cNvSpPr>
          <p:nvPr>
            <p:ph idx="1"/>
          </p:nvPr>
        </p:nvSpPr>
        <p:spPr>
          <a:xfrm>
            <a:off x="845127" y="1588770"/>
            <a:ext cx="10515600" cy="5097780"/>
          </a:xfrm>
        </p:spPr>
        <p:txBody>
          <a:bodyPr>
            <a:normAutofit fontScale="92500" lnSpcReduction="10000"/>
          </a:bodyPr>
          <a:lstStyle/>
          <a:p>
            <a:pPr marL="0" lvl="0" indent="0">
              <a:lnSpc>
                <a:spcPct val="110000"/>
              </a:lnSpc>
              <a:buNone/>
            </a:pPr>
            <a:r>
              <a:rPr lang="ja-JP" altLang="en-US" sz="3500" dirty="0">
                <a:latin typeface="ＭＳ ゴシック" panose="020B0609070205080204" pitchFamily="49" charset="-128"/>
                <a:ea typeface="ＭＳ ゴシック" panose="020B0609070205080204" pitchFamily="49" charset="-128"/>
              </a:rPr>
              <a:t>裁判官の心理的抵抗は一番少なく，ニーズが最も大きいと思われる．</a:t>
            </a:r>
          </a:p>
          <a:p>
            <a:pPr marL="0" lvl="0" indent="0">
              <a:lnSpc>
                <a:spcPct val="110000"/>
              </a:lnSpc>
              <a:buNone/>
            </a:pPr>
            <a:r>
              <a:rPr lang="ja-JP" altLang="en-US" sz="3500" dirty="0">
                <a:latin typeface="ＭＳ ゴシック" panose="020B0609070205080204" pitchFamily="49" charset="-128"/>
                <a:ea typeface="ＭＳ ゴシック" panose="020B0609070205080204" pitchFamily="49" charset="-128"/>
              </a:rPr>
              <a:t>導入のメリット：</a:t>
            </a:r>
          </a:p>
          <a:p>
            <a:pPr lvl="0">
              <a:lnSpc>
                <a:spcPct val="110000"/>
              </a:lnSpc>
              <a:buFont typeface="Wingdings" panose="05000000000000000000" pitchFamily="2" charset="2"/>
              <a:buChar char="l"/>
            </a:pPr>
            <a:r>
              <a:rPr lang="ja-JP" altLang="en-US" sz="3500" dirty="0">
                <a:latin typeface="ＭＳ ゴシック" panose="020B0609070205080204" pitchFamily="49" charset="-128"/>
                <a:ea typeface="ＭＳ ゴシック" panose="020B0609070205080204" pitchFamily="49" charset="-128"/>
              </a:rPr>
              <a:t>裁判官の当該事案類型にかける時間を短縮</a:t>
            </a:r>
          </a:p>
          <a:p>
            <a:pPr lvl="0">
              <a:lnSpc>
                <a:spcPct val="110000"/>
              </a:lnSpc>
              <a:buFont typeface="Wingdings" panose="05000000000000000000" pitchFamily="2" charset="2"/>
              <a:buChar char="l"/>
            </a:pPr>
            <a:r>
              <a:rPr lang="ja-JP" altLang="en-US" sz="3500" dirty="0">
                <a:latin typeface="ＭＳ ゴシック" panose="020B0609070205080204" pitchFamily="49" charset="-128"/>
                <a:ea typeface="ＭＳ ゴシック" panose="020B0609070205080204" pitchFamily="49" charset="-128"/>
              </a:rPr>
              <a:t>難しい事案に時間を振り分けることを可能にする．</a:t>
            </a:r>
          </a:p>
          <a:p>
            <a:pPr lvl="0">
              <a:lnSpc>
                <a:spcPct val="110000"/>
              </a:lnSpc>
              <a:buFont typeface="Wingdings" panose="05000000000000000000" pitchFamily="2" charset="2"/>
              <a:buChar char="l"/>
            </a:pPr>
            <a:r>
              <a:rPr lang="ja-JP" altLang="en-US" sz="3500" dirty="0">
                <a:latin typeface="ＭＳ ゴシック" panose="020B0609070205080204" pitchFamily="49" charset="-128"/>
                <a:ea typeface="ＭＳ ゴシック" panose="020B0609070205080204" pitchFamily="49" charset="-128"/>
              </a:rPr>
              <a:t>とりわけ，裁判所は上級審になるにつれ数が減るピラミッド式の構造になっており，上級審になるほど抱えている事件が膨大になるため，このシステムの導入は上級審であればあるほど効果が高い．</a:t>
            </a:r>
          </a:p>
          <a:p>
            <a:pPr marL="0" lvl="0" indent="0">
              <a:lnSpc>
                <a:spcPct val="110000"/>
              </a:lnSpc>
              <a:buNone/>
            </a:pPr>
            <a:endParaRPr lang="ja-JP" altLang="ja-JP" sz="3500" dirty="0">
              <a:latin typeface="ＭＳ ゴシック" panose="020B0609070205080204" pitchFamily="49" charset="-128"/>
              <a:ea typeface="ＭＳ ゴシック" panose="020B0609070205080204" pitchFamily="49" charset="-128"/>
            </a:endParaRPr>
          </a:p>
          <a:p>
            <a:endParaRPr kumimoji="1" lang="ja-JP" altLang="en-US" dirty="0"/>
          </a:p>
        </p:txBody>
      </p:sp>
    </p:spTree>
    <p:extLst>
      <p:ext uri="{BB962C8B-B14F-4D97-AF65-F5344CB8AC3E}">
        <p14:creationId xmlns:p14="http://schemas.microsoft.com/office/powerpoint/2010/main" val="3089463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3539" y="545804"/>
            <a:ext cx="9242842" cy="1320800"/>
          </a:xfrm>
        </p:spPr>
        <p:txBody>
          <a:bodyPr>
            <a:normAutofit/>
          </a:bodyPr>
          <a:lstStyle/>
          <a:p>
            <a:pPr algn="ctr"/>
            <a:r>
              <a:rPr lang="ja-JP" altLang="ja-JP" dirty="0"/>
              <a:t>ステップ２　事実認定における裁判員支援</a:t>
            </a:r>
          </a:p>
        </p:txBody>
      </p:sp>
      <p:sp>
        <p:nvSpPr>
          <p:cNvPr id="3" name="コンテンツ プレースホルダー 2"/>
          <p:cNvSpPr>
            <a:spLocks noGrp="1"/>
          </p:cNvSpPr>
          <p:nvPr>
            <p:ph idx="1"/>
          </p:nvPr>
        </p:nvSpPr>
        <p:spPr>
          <a:xfrm>
            <a:off x="845127" y="1275907"/>
            <a:ext cx="10515600" cy="5410643"/>
          </a:xfrm>
        </p:spPr>
        <p:txBody>
          <a:bodyPr>
            <a:noAutofit/>
          </a:bodyPr>
          <a:lstStyle/>
          <a:p>
            <a:pPr marL="0" indent="0">
              <a:buNone/>
            </a:pPr>
            <a:r>
              <a:rPr lang="ja-JP" altLang="ja-JP" sz="2800" dirty="0">
                <a:latin typeface="ＭＳ ゴシック" panose="020B0609070205080204" pitchFamily="49" charset="-128"/>
                <a:ea typeface="ＭＳ ゴシック" panose="020B0609070205080204" pitchFamily="49" charset="-128"/>
              </a:rPr>
              <a:t>事実認定において，証人の証言や被告人の供述のどこに着目して，その証拠としての価値を評価すれば良いか等，議論構造を図示するなどして，基本的なレベルのアドバイスを行う．</a:t>
            </a:r>
          </a:p>
          <a:p>
            <a:pPr marL="0" indent="0">
              <a:buNone/>
            </a:pPr>
            <a:r>
              <a:rPr lang="ja-JP" altLang="ja-JP" sz="2800" dirty="0">
                <a:latin typeface="ＭＳ ゴシック" panose="020B0609070205080204" pitchFamily="49" charset="-128"/>
                <a:ea typeface="ＭＳ ゴシック" panose="020B0609070205080204" pitchFamily="49" charset="-128"/>
              </a:rPr>
              <a:t>導入の必要性：</a:t>
            </a:r>
          </a:p>
          <a:p>
            <a:pPr>
              <a:buFont typeface="Wingdings" panose="05000000000000000000" pitchFamily="2" charset="2"/>
              <a:buChar char="l"/>
            </a:pPr>
            <a:r>
              <a:rPr lang="ja-JP" altLang="ja-JP" sz="2800" dirty="0">
                <a:latin typeface="ＭＳ ゴシック" panose="020B0609070205080204" pitchFamily="49" charset="-128"/>
                <a:ea typeface="ＭＳ ゴシック" panose="020B0609070205080204" pitchFamily="49" charset="-128"/>
              </a:rPr>
              <a:t>素人は，どのように事実認定をしたら良いか全くわからない．</a:t>
            </a:r>
          </a:p>
          <a:p>
            <a:pPr>
              <a:buFont typeface="Wingdings" panose="05000000000000000000" pitchFamily="2" charset="2"/>
              <a:buChar char="l"/>
            </a:pPr>
            <a:r>
              <a:rPr lang="ja-JP" altLang="ja-JP" sz="2800" dirty="0">
                <a:latin typeface="ＭＳ ゴシック" panose="020B0609070205080204" pitchFamily="49" charset="-128"/>
                <a:ea typeface="ＭＳ ゴシック" panose="020B0609070205080204" pitchFamily="49" charset="-128"/>
              </a:rPr>
              <a:t>その結果，「男性だから嘘付きだろう」とか，「あの人の顔は怪しい」といったレベルの直感に判断が左右されがち．</a:t>
            </a:r>
          </a:p>
          <a:p>
            <a:pPr marL="0" indent="0">
              <a:buNone/>
            </a:pPr>
            <a:r>
              <a:rPr lang="ja-JP" altLang="ja-JP" sz="2800" dirty="0">
                <a:latin typeface="ＭＳ ゴシック" panose="020B0609070205080204" pitchFamily="49" charset="-128"/>
                <a:ea typeface="ＭＳ ゴシック" panose="020B0609070205080204" pitchFamily="49" charset="-128"/>
              </a:rPr>
              <a:t>導入のメリット：</a:t>
            </a:r>
          </a:p>
          <a:p>
            <a:pPr lvl="0">
              <a:buFont typeface="Wingdings" panose="05000000000000000000" pitchFamily="2" charset="2"/>
              <a:buChar char="l"/>
            </a:pPr>
            <a:r>
              <a:rPr lang="ja-JP" altLang="ja-JP" sz="2800" dirty="0">
                <a:latin typeface="ＭＳ ゴシック" panose="020B0609070205080204" pitchFamily="49" charset="-128"/>
                <a:ea typeface="ＭＳ ゴシック" panose="020B0609070205080204" pitchFamily="49" charset="-128"/>
              </a:rPr>
              <a:t>裁判員裁判での議論を効率化　</a:t>
            </a:r>
          </a:p>
          <a:p>
            <a:pPr lvl="0">
              <a:buFont typeface="Wingdings" panose="05000000000000000000" pitchFamily="2" charset="2"/>
              <a:buChar char="l"/>
            </a:pPr>
            <a:r>
              <a:rPr lang="ja-JP" altLang="ja-JP" sz="2800" dirty="0">
                <a:latin typeface="ＭＳ ゴシック" panose="020B0609070205080204" pitchFamily="49" charset="-128"/>
                <a:ea typeface="ＭＳ ゴシック" panose="020B0609070205080204" pitchFamily="49" charset="-128"/>
              </a:rPr>
              <a:t>裁判員裁判にかかる時間の短縮　</a:t>
            </a:r>
          </a:p>
          <a:p>
            <a:pPr marL="0" lvl="0" indent="0">
              <a:buNone/>
            </a:pPr>
            <a:endParaRPr lang="ja-JP" altLang="ja-JP" sz="2800" dirty="0">
              <a:latin typeface="ＭＳ ゴシック" panose="020B0609070205080204" pitchFamily="49" charset="-128"/>
              <a:ea typeface="ＭＳ ゴシック" panose="020B0609070205080204" pitchFamily="49" charset="-128"/>
            </a:endParaRPr>
          </a:p>
          <a:p>
            <a:endParaRPr kumimoji="1" lang="ja-JP" altLang="en-US" sz="2800" dirty="0"/>
          </a:p>
        </p:txBody>
      </p:sp>
    </p:spTree>
    <p:extLst>
      <p:ext uri="{BB962C8B-B14F-4D97-AF65-F5344CB8AC3E}">
        <p14:creationId xmlns:p14="http://schemas.microsoft.com/office/powerpoint/2010/main" val="1073492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64797" y="159488"/>
            <a:ext cx="10515600" cy="1593821"/>
          </a:xfrm>
        </p:spPr>
        <p:txBody>
          <a:bodyPr>
            <a:normAutofit fontScale="90000"/>
          </a:bodyPr>
          <a:lstStyle/>
          <a:p>
            <a:r>
              <a:rPr lang="ja-JP" altLang="en-US" sz="4000" dirty="0">
                <a:latin typeface="ＭＳ ゴシック" panose="020B0609070205080204" pitchFamily="49" charset="-128"/>
                <a:ea typeface="ＭＳ ゴシック" panose="020B0609070205080204" pitchFamily="49" charset="-128"/>
              </a:rPr>
              <a:t>本研究の背景：</a:t>
            </a:r>
            <a:br>
              <a:rPr lang="en-US" altLang="ja-JP" sz="4000" dirty="0">
                <a:latin typeface="ＭＳ ゴシック" panose="020B0609070205080204" pitchFamily="49" charset="-128"/>
                <a:ea typeface="ＭＳ ゴシック" panose="020B0609070205080204" pitchFamily="49" charset="-128"/>
              </a:rPr>
            </a:br>
            <a:r>
              <a:rPr lang="ja-JP" altLang="en-US" sz="4000" dirty="0">
                <a:latin typeface="ＭＳ ゴシック" panose="020B0609070205080204" pitchFamily="49" charset="-128"/>
                <a:ea typeface="ＭＳ ゴシック" panose="020B0609070205080204" pitchFamily="49" charset="-128"/>
              </a:rPr>
              <a:t>これまでの代表者の研究活動</a:t>
            </a:r>
            <a:br>
              <a:rPr lang="ja-JP" altLang="en-US" dirty="0"/>
            </a:br>
            <a:endParaRPr kumimoji="1" lang="ja-JP" altLang="en-US" dirty="0"/>
          </a:p>
        </p:txBody>
      </p:sp>
      <p:sp>
        <p:nvSpPr>
          <p:cNvPr id="3" name="コンテンツ プレースホルダー 2"/>
          <p:cNvSpPr>
            <a:spLocks noGrp="1"/>
          </p:cNvSpPr>
          <p:nvPr>
            <p:ph idx="1"/>
          </p:nvPr>
        </p:nvSpPr>
        <p:spPr>
          <a:xfrm>
            <a:off x="1145843" y="1657616"/>
            <a:ext cx="9189005" cy="5028366"/>
          </a:xfrm>
        </p:spPr>
        <p:txBody>
          <a:bodyPr>
            <a:noAutofit/>
          </a:bodyPr>
          <a:lstStyle/>
          <a:p>
            <a:pPr>
              <a:buFont typeface="Wingdings" panose="05000000000000000000" pitchFamily="2" charset="2"/>
              <a:buChar char="l"/>
            </a:pPr>
            <a:r>
              <a:rPr lang="en-US" altLang="ja-JP" sz="3600" dirty="0">
                <a:solidFill>
                  <a:schemeClr val="tx1"/>
                </a:solidFill>
                <a:latin typeface="ＭＳ ゴシック" panose="020B0609070205080204" pitchFamily="49" charset="-128"/>
                <a:ea typeface="ＭＳ ゴシック" panose="020B0609070205080204" pitchFamily="49" charset="-128"/>
              </a:rPr>
              <a:t>2006</a:t>
            </a:r>
            <a:r>
              <a:rPr lang="ja-JP" altLang="en-US" sz="3600" dirty="0">
                <a:solidFill>
                  <a:schemeClr val="tx1"/>
                </a:solidFill>
                <a:latin typeface="ＭＳ ゴシック" panose="020B0609070205080204" pitchFamily="49" charset="-128"/>
                <a:ea typeface="ＭＳ ゴシック" panose="020B0609070205080204" pitchFamily="49" charset="-128"/>
              </a:rPr>
              <a:t>年東大法科大学院に入学</a:t>
            </a:r>
          </a:p>
          <a:p>
            <a:pPr>
              <a:buFont typeface="Wingdings" panose="05000000000000000000" pitchFamily="2" charset="2"/>
              <a:buChar char="l"/>
            </a:pPr>
            <a:r>
              <a:rPr lang="ja-JP" altLang="en-US" sz="3600" dirty="0">
                <a:solidFill>
                  <a:schemeClr val="tx1"/>
                </a:solidFill>
                <a:latin typeface="ＭＳ ゴシック" panose="020B0609070205080204" pitchFamily="49" charset="-128"/>
                <a:ea typeface="ＭＳ ゴシック" panose="020B0609070205080204" pitchFamily="49" charset="-128"/>
              </a:rPr>
              <a:t>法科大学院在学中に論理プログラミングと証明責任の関係を発見、民法における要件事実論推論システム</a:t>
            </a:r>
            <a:r>
              <a:rPr lang="en-US" altLang="ja-JP" sz="3600" dirty="0">
                <a:solidFill>
                  <a:schemeClr val="tx1"/>
                </a:solidFill>
                <a:latin typeface="ＭＳ ゴシック" panose="020B0609070205080204" pitchFamily="49" charset="-128"/>
                <a:ea typeface="ＭＳ ゴシック" panose="020B0609070205080204" pitchFamily="49" charset="-128"/>
              </a:rPr>
              <a:t>PROLEG</a:t>
            </a:r>
            <a:r>
              <a:rPr lang="ja-JP" altLang="en-US" sz="3600" dirty="0">
                <a:solidFill>
                  <a:schemeClr val="tx1"/>
                </a:solidFill>
                <a:latin typeface="ＭＳ ゴシック" panose="020B0609070205080204" pitchFamily="49" charset="-128"/>
                <a:ea typeface="ＭＳ ゴシック" panose="020B0609070205080204" pitchFamily="49" charset="-128"/>
              </a:rPr>
              <a:t>を開発</a:t>
            </a:r>
          </a:p>
          <a:p>
            <a:pPr>
              <a:buFont typeface="Wingdings" panose="05000000000000000000" pitchFamily="2" charset="2"/>
              <a:buChar char="l"/>
            </a:pPr>
            <a:r>
              <a:rPr lang="en-US" altLang="ja-JP" sz="3600" dirty="0">
                <a:solidFill>
                  <a:schemeClr val="tx1"/>
                </a:solidFill>
                <a:latin typeface="ＭＳ ゴシック" panose="020B0609070205080204" pitchFamily="49" charset="-128"/>
                <a:ea typeface="ＭＳ ゴシック" panose="020B0609070205080204" pitchFamily="49" charset="-128"/>
              </a:rPr>
              <a:t>2007</a:t>
            </a:r>
            <a:r>
              <a:rPr lang="ja-JP" altLang="en-US" sz="3600" dirty="0">
                <a:solidFill>
                  <a:schemeClr val="tx1"/>
                </a:solidFill>
                <a:latin typeface="ＭＳ ゴシック" panose="020B0609070205080204" pitchFamily="49" charset="-128"/>
                <a:ea typeface="ＭＳ ゴシック" panose="020B0609070205080204" pitchFamily="49" charset="-128"/>
              </a:rPr>
              <a:t>年より</a:t>
            </a:r>
            <a:r>
              <a:rPr lang="en-US" altLang="ja-JP" sz="3600" dirty="0">
                <a:solidFill>
                  <a:schemeClr val="tx1"/>
                </a:solidFill>
                <a:latin typeface="ＭＳ ゴシック" panose="020B0609070205080204" pitchFamily="49" charset="-128"/>
                <a:ea typeface="ＭＳ ゴシック" panose="020B0609070205080204" pitchFamily="49" charset="-128"/>
              </a:rPr>
              <a:t>juris-informatics</a:t>
            </a:r>
            <a:r>
              <a:rPr lang="ja-JP" altLang="en-US" sz="3600" dirty="0">
                <a:solidFill>
                  <a:schemeClr val="tx1"/>
                </a:solidFill>
                <a:latin typeface="ＭＳ ゴシック" panose="020B0609070205080204" pitchFamily="49" charset="-128"/>
                <a:ea typeface="ＭＳ ゴシック" panose="020B0609070205080204" pitchFamily="49" charset="-128"/>
              </a:rPr>
              <a:t>という学問分野を提唱、</a:t>
            </a:r>
            <a:r>
              <a:rPr lang="en-US" altLang="ja-JP" sz="3600" dirty="0">
                <a:solidFill>
                  <a:schemeClr val="tx1"/>
                </a:solidFill>
                <a:latin typeface="ＭＳ ゴシック" panose="020B0609070205080204" pitchFamily="49" charset="-128"/>
                <a:ea typeface="ＭＳ ゴシック" panose="020B0609070205080204" pitchFamily="49" charset="-128"/>
              </a:rPr>
              <a:t>JURISIN</a:t>
            </a:r>
            <a:r>
              <a:rPr lang="ja-JP" altLang="en-US" sz="3600" dirty="0">
                <a:solidFill>
                  <a:schemeClr val="tx1"/>
                </a:solidFill>
                <a:latin typeface="ＭＳ ゴシック" panose="020B0609070205080204" pitchFamily="49" charset="-128"/>
                <a:ea typeface="ＭＳ ゴシック" panose="020B0609070205080204" pitchFamily="49" charset="-128"/>
              </a:rPr>
              <a:t>国際</a:t>
            </a:r>
            <a:r>
              <a:rPr lang="en-US" altLang="ja-JP" sz="3600" dirty="0">
                <a:solidFill>
                  <a:schemeClr val="tx1"/>
                </a:solidFill>
                <a:latin typeface="ＭＳ ゴシック" panose="020B0609070205080204" pitchFamily="49" charset="-128"/>
                <a:ea typeface="ＭＳ ゴシック" panose="020B0609070205080204" pitchFamily="49" charset="-128"/>
              </a:rPr>
              <a:t>workshop</a:t>
            </a:r>
            <a:r>
              <a:rPr lang="ja-JP" altLang="en-US" sz="3600" dirty="0">
                <a:solidFill>
                  <a:schemeClr val="tx1"/>
                </a:solidFill>
                <a:latin typeface="ＭＳ ゴシック" panose="020B0609070205080204" pitchFamily="49" charset="-128"/>
                <a:ea typeface="ＭＳ ゴシック" panose="020B0609070205080204" pitchFamily="49" charset="-128"/>
              </a:rPr>
              <a:t>開始</a:t>
            </a:r>
            <a:endParaRPr lang="en-US" altLang="ja-JP" sz="3600" dirty="0">
              <a:solidFill>
                <a:schemeClr val="tx1"/>
              </a:solidFill>
              <a:latin typeface="ＭＳ ゴシック" panose="020B0609070205080204" pitchFamily="49" charset="-128"/>
              <a:ea typeface="ＭＳ ゴシック" panose="020B0609070205080204" pitchFamily="49" charset="-128"/>
            </a:endParaRPr>
          </a:p>
          <a:p>
            <a:pPr>
              <a:buFont typeface="Wingdings" panose="05000000000000000000" pitchFamily="2" charset="2"/>
              <a:buChar char="l"/>
            </a:pPr>
            <a:r>
              <a:rPr lang="en-US" altLang="ja-JP" sz="3600" dirty="0">
                <a:solidFill>
                  <a:schemeClr val="tx1"/>
                </a:solidFill>
                <a:latin typeface="ＭＳ ゴシック" panose="020B0609070205080204" pitchFamily="49" charset="-128"/>
                <a:ea typeface="ＭＳ ゴシック" panose="020B0609070205080204" pitchFamily="49" charset="-128"/>
              </a:rPr>
              <a:t>2014</a:t>
            </a:r>
            <a:r>
              <a:rPr lang="ja-JP" altLang="en-US" sz="3600" dirty="0">
                <a:solidFill>
                  <a:schemeClr val="tx1"/>
                </a:solidFill>
                <a:latin typeface="ＭＳ ゴシック" panose="020B0609070205080204" pitchFamily="49" charset="-128"/>
                <a:ea typeface="ＭＳ ゴシック" panose="020B0609070205080204" pitchFamily="49" charset="-128"/>
              </a:rPr>
              <a:t>年より司法試験短答式問題解答の国際コンペティション</a:t>
            </a:r>
            <a:r>
              <a:rPr lang="en-US" altLang="ja-JP" sz="3600" dirty="0">
                <a:solidFill>
                  <a:schemeClr val="tx1"/>
                </a:solidFill>
                <a:latin typeface="ＭＳ ゴシック" panose="020B0609070205080204" pitchFamily="49" charset="-128"/>
                <a:ea typeface="ＭＳ ゴシック" panose="020B0609070205080204" pitchFamily="49" charset="-128"/>
              </a:rPr>
              <a:t>(COLIEE)</a:t>
            </a:r>
            <a:r>
              <a:rPr lang="ja-JP" altLang="en-US" sz="3600" dirty="0">
                <a:solidFill>
                  <a:schemeClr val="tx1"/>
                </a:solidFill>
                <a:latin typeface="ＭＳ ゴシック" panose="020B0609070205080204" pitchFamily="49" charset="-128"/>
                <a:ea typeface="ＭＳ ゴシック" panose="020B0609070205080204" pitchFamily="49" charset="-128"/>
              </a:rPr>
              <a:t>開始</a:t>
            </a:r>
            <a:endParaRPr lang="en-US" altLang="ja-JP" sz="3600" dirty="0">
              <a:solidFill>
                <a:schemeClr val="tx1"/>
              </a:solidFill>
              <a:latin typeface="ＭＳ ゴシック" panose="020B0609070205080204" pitchFamily="49" charset="-128"/>
              <a:ea typeface="ＭＳ ゴシック" panose="020B0609070205080204" pitchFamily="49" charset="-128"/>
            </a:endParaRPr>
          </a:p>
          <a:p>
            <a:pPr>
              <a:buFont typeface="Wingdings" panose="05000000000000000000" pitchFamily="2" charset="2"/>
              <a:buChar char="l"/>
            </a:pPr>
            <a:endParaRPr kumimoji="1" lang="ja-JP" altLang="en-US" sz="36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8574960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45127" y="0"/>
            <a:ext cx="10515600" cy="1325562"/>
          </a:xfrm>
        </p:spPr>
        <p:txBody>
          <a:bodyPr>
            <a:normAutofit/>
          </a:bodyPr>
          <a:lstStyle/>
          <a:p>
            <a:pPr algn="ctr"/>
            <a:br>
              <a:rPr lang="ja-JP" altLang="ja-JP" dirty="0"/>
            </a:br>
            <a:r>
              <a:rPr lang="ja-JP" altLang="ja-JP" dirty="0"/>
              <a:t>ステップ３　人間と機械の分業と高度判断支援</a:t>
            </a:r>
          </a:p>
        </p:txBody>
      </p:sp>
      <p:sp>
        <p:nvSpPr>
          <p:cNvPr id="3" name="コンテンツ プレースホルダー 2"/>
          <p:cNvSpPr>
            <a:spLocks noGrp="1"/>
          </p:cNvSpPr>
          <p:nvPr>
            <p:ph idx="1"/>
          </p:nvPr>
        </p:nvSpPr>
        <p:spPr>
          <a:xfrm>
            <a:off x="845127" y="1588770"/>
            <a:ext cx="10515600" cy="5097780"/>
          </a:xfrm>
        </p:spPr>
        <p:txBody>
          <a:bodyPr>
            <a:normAutofit fontScale="92500"/>
          </a:bodyPr>
          <a:lstStyle/>
          <a:p>
            <a:pPr>
              <a:buFont typeface="Wingdings" panose="05000000000000000000" pitchFamily="2" charset="2"/>
              <a:buChar char="l"/>
            </a:pPr>
            <a:r>
              <a:rPr lang="ja-JP" altLang="ja-JP" sz="3600" dirty="0">
                <a:latin typeface="ＭＳ ゴシック" panose="020B0609070205080204" pitchFamily="49" charset="-128"/>
                <a:ea typeface="ＭＳ ゴシック" panose="020B0609070205080204" pitchFamily="49" charset="-128"/>
              </a:rPr>
              <a:t>曖昧性がある場合，裁判官はある程度自由に判断することができる（これを裁判官の裁量という）．</a:t>
            </a:r>
          </a:p>
          <a:p>
            <a:pPr>
              <a:buFont typeface="Wingdings" panose="05000000000000000000" pitchFamily="2" charset="2"/>
              <a:buChar char="l"/>
            </a:pPr>
            <a:r>
              <a:rPr lang="ja-JP" altLang="ja-JP" sz="3600" dirty="0">
                <a:latin typeface="ＭＳ ゴシック" panose="020B0609070205080204" pitchFamily="49" charset="-128"/>
                <a:ea typeface="ＭＳ ゴシック" panose="020B0609070205080204" pitchFamily="49" charset="-128"/>
              </a:rPr>
              <a:t>しかし，自由に判断しているといっても完全に自由ではなく，当事者などの議論を踏まえて判断する．</a:t>
            </a:r>
          </a:p>
          <a:p>
            <a:pPr>
              <a:buFont typeface="Wingdings" panose="05000000000000000000" pitchFamily="2" charset="2"/>
              <a:buChar char="l"/>
            </a:pPr>
            <a:r>
              <a:rPr lang="ja-JP" altLang="ja-JP" sz="3600" dirty="0">
                <a:latin typeface="ＭＳ ゴシック" panose="020B0609070205080204" pitchFamily="49" charset="-128"/>
                <a:ea typeface="ＭＳ ゴシック" panose="020B0609070205080204" pitchFamily="49" charset="-128"/>
              </a:rPr>
              <a:t>本プロジェクトでは，この当事者の議論を図式化することで，裁判官の「自由な」判断の領域も支援する道を開いていくことが可能．</a:t>
            </a:r>
          </a:p>
          <a:p>
            <a:pPr marL="0" indent="0">
              <a:buNone/>
            </a:pPr>
            <a:r>
              <a:rPr lang="ja-JP" altLang="ja-JP" sz="3200" dirty="0">
                <a:latin typeface="ＭＳ ゴシック" panose="020B0609070205080204" pitchFamily="49" charset="-128"/>
                <a:ea typeface="ＭＳ ゴシック" panose="020B0609070205080204" pitchFamily="49" charset="-128"/>
              </a:rPr>
              <a:t>　</a:t>
            </a:r>
          </a:p>
          <a:p>
            <a:pPr marL="0" lvl="0" indent="0">
              <a:lnSpc>
                <a:spcPct val="110000"/>
              </a:lnSpc>
              <a:buNone/>
            </a:pPr>
            <a:endParaRPr lang="ja-JP" altLang="ja-JP" sz="3500" dirty="0">
              <a:latin typeface="ＭＳ ゴシック" panose="020B0609070205080204" pitchFamily="49" charset="-128"/>
              <a:ea typeface="ＭＳ ゴシック" panose="020B0609070205080204" pitchFamily="49" charset="-128"/>
            </a:endParaRPr>
          </a:p>
          <a:p>
            <a:endParaRPr kumimoji="1" lang="ja-JP" altLang="en-US" dirty="0"/>
          </a:p>
        </p:txBody>
      </p:sp>
    </p:spTree>
    <p:extLst>
      <p:ext uri="{BB962C8B-B14F-4D97-AF65-F5344CB8AC3E}">
        <p14:creationId xmlns:p14="http://schemas.microsoft.com/office/powerpoint/2010/main" val="29350355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45127" y="365760"/>
            <a:ext cx="10595506" cy="931412"/>
          </a:xfrm>
        </p:spPr>
        <p:txBody>
          <a:bodyPr/>
          <a:lstStyle/>
          <a:p>
            <a:r>
              <a:rPr lang="ja-JP" altLang="en-US" dirty="0">
                <a:latin typeface="ＭＳ ゴシック" panose="020B0609070205080204" pitchFamily="49" charset="-128"/>
                <a:ea typeface="ＭＳ ゴシック" panose="020B0609070205080204" pitchFamily="49" charset="-128"/>
              </a:rPr>
              <a:t>まとめ</a:t>
            </a:r>
            <a:endParaRPr kumimoji="1" lang="ja-JP" altLang="en-US" dirty="0">
              <a:latin typeface="ＭＳ ゴシック" panose="020B0609070205080204" pitchFamily="49" charset="-128"/>
              <a:ea typeface="ＭＳ ゴシック" panose="020B0609070205080204" pitchFamily="49" charset="-128"/>
            </a:endParaRPr>
          </a:p>
        </p:txBody>
      </p:sp>
      <p:sp>
        <p:nvSpPr>
          <p:cNvPr id="3" name="コンテンツ プレースホルダー 2"/>
          <p:cNvSpPr>
            <a:spLocks noGrp="1"/>
          </p:cNvSpPr>
          <p:nvPr>
            <p:ph idx="1"/>
          </p:nvPr>
        </p:nvSpPr>
        <p:spPr>
          <a:xfrm>
            <a:off x="845127" y="1382233"/>
            <a:ext cx="10723096" cy="4965404"/>
          </a:xfrm>
        </p:spPr>
        <p:txBody>
          <a:bodyPr>
            <a:normAutofit/>
          </a:bodyPr>
          <a:lstStyle/>
          <a:p>
            <a:pPr>
              <a:lnSpc>
                <a:spcPct val="100000"/>
              </a:lnSpc>
              <a:buFont typeface="Wingdings" panose="05000000000000000000" pitchFamily="2" charset="2"/>
              <a:buChar char="l"/>
            </a:pPr>
            <a:r>
              <a:rPr lang="ja-JP" altLang="en-US" sz="3600" dirty="0">
                <a:solidFill>
                  <a:schemeClr val="tx1"/>
                </a:solidFill>
                <a:latin typeface="ＭＳ ゴシック" panose="020B0609070205080204" pitchFamily="49" charset="-128"/>
                <a:ea typeface="ＭＳ ゴシック" panose="020B0609070205080204" pitchFamily="49" charset="-128"/>
              </a:rPr>
              <a:t>ＡＩの最先端技術を用いた裁判制度への支援</a:t>
            </a:r>
            <a:endParaRPr lang="en-US" altLang="ja-JP" sz="3600" dirty="0">
              <a:solidFill>
                <a:schemeClr val="tx1"/>
              </a:solidFill>
              <a:latin typeface="ＭＳ ゴシック" panose="020B0609070205080204" pitchFamily="49" charset="-128"/>
              <a:ea typeface="ＭＳ ゴシック" panose="020B0609070205080204" pitchFamily="49" charset="-128"/>
            </a:endParaRPr>
          </a:p>
          <a:p>
            <a:pPr>
              <a:lnSpc>
                <a:spcPct val="100000"/>
              </a:lnSpc>
              <a:buFont typeface="Wingdings" panose="05000000000000000000" pitchFamily="2" charset="2"/>
              <a:buChar char="l"/>
            </a:pPr>
            <a:r>
              <a:rPr lang="ja-JP" altLang="en-US" sz="3600" dirty="0">
                <a:solidFill>
                  <a:schemeClr val="tx1"/>
                </a:solidFill>
                <a:latin typeface="ＭＳ ゴシック" panose="020B0609070205080204" pitchFamily="49" charset="-128"/>
                <a:ea typeface="ＭＳ ゴシック" panose="020B0609070205080204" pitchFamily="49" charset="-128"/>
              </a:rPr>
              <a:t>各要素技術の日本の第一人者が集結したプロジェクト</a:t>
            </a:r>
            <a:endParaRPr lang="en-US" altLang="ja-JP" sz="3600" dirty="0">
              <a:solidFill>
                <a:schemeClr val="tx1"/>
              </a:solidFill>
              <a:latin typeface="ＭＳ ゴシック" panose="020B0609070205080204" pitchFamily="49" charset="-128"/>
              <a:ea typeface="ＭＳ ゴシック" panose="020B0609070205080204" pitchFamily="49" charset="-128"/>
            </a:endParaRPr>
          </a:p>
          <a:p>
            <a:pPr>
              <a:lnSpc>
                <a:spcPct val="100000"/>
              </a:lnSpc>
              <a:buFont typeface="Wingdings" panose="05000000000000000000" pitchFamily="2" charset="2"/>
              <a:buChar char="l"/>
            </a:pPr>
            <a:r>
              <a:rPr lang="ja-JP" altLang="en-US" sz="3600" dirty="0">
                <a:solidFill>
                  <a:schemeClr val="tx1"/>
                </a:solidFill>
                <a:latin typeface="ＭＳ ゴシック" panose="020B0609070205080204" pitchFamily="49" charset="-128"/>
                <a:ea typeface="ＭＳ ゴシック" panose="020B0609070205080204" pitchFamily="49" charset="-128"/>
              </a:rPr>
              <a:t>代表者が法学・情報学に精通しているため文理融合研究として成功する可能性が高い。</a:t>
            </a:r>
            <a:endParaRPr lang="en-US" altLang="ja-JP" sz="3600" dirty="0">
              <a:solidFill>
                <a:schemeClr val="tx1"/>
              </a:solidFill>
              <a:latin typeface="ＭＳ ゴシック" panose="020B0609070205080204" pitchFamily="49" charset="-128"/>
              <a:ea typeface="ＭＳ ゴシック" panose="020B0609070205080204" pitchFamily="49" charset="-128"/>
            </a:endParaRPr>
          </a:p>
          <a:p>
            <a:pPr>
              <a:lnSpc>
                <a:spcPct val="100000"/>
              </a:lnSpc>
              <a:buFont typeface="Wingdings" panose="05000000000000000000" pitchFamily="2" charset="2"/>
              <a:buChar char="l"/>
            </a:pPr>
            <a:r>
              <a:rPr lang="ja-JP" altLang="en-US" sz="3600" dirty="0">
                <a:solidFill>
                  <a:schemeClr val="tx1"/>
                </a:solidFill>
                <a:latin typeface="ＭＳ ゴシック" panose="020B0609070205080204" pitchFamily="49" charset="-128"/>
                <a:ea typeface="ＭＳ ゴシック" panose="020B0609070205080204" pitchFamily="49" charset="-128"/>
              </a:rPr>
              <a:t>この支援システムを裁判官が用いることで、裁判官の推論が精緻化し、司法制度への信頼が深まる。</a:t>
            </a:r>
            <a:endParaRPr lang="en-US" altLang="ja-JP" sz="36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5958918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552354" y="348343"/>
            <a:ext cx="8733810" cy="1143000"/>
          </a:xfrm>
        </p:spPr>
        <p:txBody>
          <a:bodyPr/>
          <a:lstStyle/>
          <a:p>
            <a:r>
              <a:rPr kumimoji="1" lang="ja-JP" altLang="en-US" dirty="0"/>
              <a:t>研究成果を社会・国民に発信する方法</a:t>
            </a:r>
          </a:p>
        </p:txBody>
      </p:sp>
      <p:sp>
        <p:nvSpPr>
          <p:cNvPr id="3" name="コンテンツ プレースホルダ 2"/>
          <p:cNvSpPr>
            <a:spLocks noGrp="1"/>
          </p:cNvSpPr>
          <p:nvPr>
            <p:ph idx="1"/>
          </p:nvPr>
        </p:nvSpPr>
        <p:spPr>
          <a:xfrm>
            <a:off x="1201480" y="1417073"/>
            <a:ext cx="9084684" cy="4652582"/>
          </a:xfrm>
        </p:spPr>
        <p:txBody>
          <a:bodyPr>
            <a:noAutofit/>
          </a:bodyPr>
          <a:lstStyle/>
          <a:p>
            <a:r>
              <a:rPr lang="en-US" altLang="ja-JP" sz="3200" dirty="0"/>
              <a:t>JURISIN workshop</a:t>
            </a:r>
            <a:r>
              <a:rPr lang="ja-JP" altLang="en-US" sz="3200" dirty="0"/>
              <a:t>で特別セッションを企画し研究成果を発表</a:t>
            </a:r>
            <a:r>
              <a:rPr lang="en-US" altLang="ja-JP" sz="3200" dirty="0"/>
              <a:t>(JURISIN 2018</a:t>
            </a:r>
            <a:r>
              <a:rPr lang="ja-JP" altLang="en-US" sz="3200" dirty="0"/>
              <a:t>から</a:t>
            </a:r>
            <a:r>
              <a:rPr lang="en-US" altLang="ja-JP" sz="3200" dirty="0"/>
              <a:t>)</a:t>
            </a:r>
          </a:p>
          <a:p>
            <a:r>
              <a:rPr lang="ja-JP" altLang="en-US" sz="3200" dirty="0">
                <a:solidFill>
                  <a:srgbClr val="FF0000"/>
                </a:solidFill>
              </a:rPr>
              <a:t>次回</a:t>
            </a:r>
            <a:r>
              <a:rPr lang="en-US" altLang="ja-JP" sz="3200" dirty="0">
                <a:solidFill>
                  <a:srgbClr val="FF0000"/>
                </a:solidFill>
              </a:rPr>
              <a:t>JURISIN 2017</a:t>
            </a:r>
            <a:r>
              <a:rPr lang="ja-JP" altLang="en-US" sz="3200" dirty="0">
                <a:solidFill>
                  <a:srgbClr val="FF0000"/>
                </a:solidFill>
              </a:rPr>
              <a:t>は</a:t>
            </a:r>
            <a:r>
              <a:rPr lang="en-US" altLang="ja-JP" sz="3200" dirty="0">
                <a:solidFill>
                  <a:srgbClr val="FF0000"/>
                </a:solidFill>
              </a:rPr>
              <a:t>11/14,15</a:t>
            </a:r>
            <a:r>
              <a:rPr lang="ja-JP" altLang="en-US" sz="3200" dirty="0">
                <a:solidFill>
                  <a:srgbClr val="FF0000"/>
                </a:solidFill>
              </a:rPr>
              <a:t>＠筑波大学大塚キャンパスです。参加をお願いします。</a:t>
            </a:r>
            <a:endParaRPr lang="en-US" altLang="ja-JP" sz="3200" dirty="0">
              <a:solidFill>
                <a:srgbClr val="FF0000"/>
              </a:solidFill>
            </a:endParaRPr>
          </a:p>
          <a:p>
            <a:r>
              <a:rPr lang="en-US" altLang="ja-JP" sz="3200" dirty="0"/>
              <a:t>ICAIL(International</a:t>
            </a:r>
            <a:r>
              <a:rPr lang="ja-JP" altLang="en-US" sz="3200" dirty="0"/>
              <a:t> </a:t>
            </a:r>
            <a:r>
              <a:rPr lang="en-US" altLang="ja-JP" sz="3200" dirty="0"/>
              <a:t>Conference</a:t>
            </a:r>
            <a:r>
              <a:rPr lang="ja-JP" altLang="en-US" sz="3200" dirty="0"/>
              <a:t> </a:t>
            </a:r>
            <a:r>
              <a:rPr lang="en-US" altLang="ja-JP" sz="3200" dirty="0"/>
              <a:t>on</a:t>
            </a:r>
            <a:r>
              <a:rPr lang="ja-JP" altLang="en-US" sz="3200" dirty="0"/>
              <a:t> </a:t>
            </a:r>
            <a:r>
              <a:rPr lang="en-US" altLang="ja-JP" sz="3200" dirty="0"/>
              <a:t>AI</a:t>
            </a:r>
            <a:r>
              <a:rPr lang="ja-JP" altLang="en-US" sz="3200" dirty="0"/>
              <a:t> </a:t>
            </a:r>
            <a:r>
              <a:rPr lang="en-US" altLang="ja-JP" sz="3200" dirty="0"/>
              <a:t>and</a:t>
            </a:r>
            <a:r>
              <a:rPr lang="ja-JP" altLang="en-US" sz="3200" dirty="0"/>
              <a:t> </a:t>
            </a:r>
            <a:r>
              <a:rPr lang="en-US" altLang="ja-JP" sz="3200" dirty="0"/>
              <a:t>Law)</a:t>
            </a:r>
            <a:r>
              <a:rPr lang="ja-JP" altLang="en-US" sz="3200" dirty="0"/>
              <a:t>等の国際会議での発表</a:t>
            </a:r>
            <a:endParaRPr lang="en-US" altLang="ja-JP" sz="3200" dirty="0"/>
          </a:p>
          <a:p>
            <a:r>
              <a:rPr lang="ja-JP" altLang="en-US" sz="3200" dirty="0"/>
              <a:t>学会全国大会等で、ＡＩと法分野に関するチュートリアルを開催</a:t>
            </a:r>
            <a:endParaRPr lang="en-US" altLang="ja-JP" sz="3200" dirty="0"/>
          </a:p>
          <a:p>
            <a:r>
              <a:rPr lang="ja-JP" altLang="en-US" sz="3200" dirty="0"/>
              <a:t>利用可能なソフトウェアライブラリの提供およびウェブサービスの提供</a:t>
            </a:r>
          </a:p>
        </p:txBody>
      </p:sp>
      <p:sp>
        <p:nvSpPr>
          <p:cNvPr id="5" name="動作設定ボタン : ホーム 4">
            <a:hlinkClick r:id="" action="ppaction://noaction" highlightClick="1"/>
          </p:cNvPr>
          <p:cNvSpPr/>
          <p:nvPr/>
        </p:nvSpPr>
        <p:spPr bwMode="auto">
          <a:xfrm>
            <a:off x="9723455" y="6109400"/>
            <a:ext cx="813916" cy="612949"/>
          </a:xfrm>
          <a:prstGeom prst="actionButtonHome">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indent="-342900" fontAlgn="base">
              <a:spcBef>
                <a:spcPct val="20000"/>
              </a:spcBef>
              <a:spcAft>
                <a:spcPct val="0"/>
              </a:spcAft>
              <a:buFontTx/>
              <a:buChar char="•"/>
            </a:pPr>
            <a:endParaRPr kumimoji="1" lang="ja-JP" altLang="en-US" sz="2800" b="1">
              <a:solidFill>
                <a:schemeClr val="tx2"/>
              </a:solidFill>
              <a:latin typeface="Tahoma" pitchFamily="34" charset="0"/>
              <a:ea typeface="MS UI Gothic" pitchFamily="50" charset="-128"/>
            </a:endParaRPr>
          </a:p>
        </p:txBody>
      </p:sp>
    </p:spTree>
    <p:extLst>
      <p:ext uri="{BB962C8B-B14F-4D97-AF65-F5344CB8AC3E}">
        <p14:creationId xmlns:p14="http://schemas.microsoft.com/office/powerpoint/2010/main" val="27828186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補足資料</a:t>
            </a:r>
          </a:p>
        </p:txBody>
      </p:sp>
      <p:sp>
        <p:nvSpPr>
          <p:cNvPr id="3" name="コンテンツ プレースホルダー 2"/>
          <p:cNvSpPr>
            <a:spLocks noGrp="1"/>
          </p:cNvSpPr>
          <p:nvPr>
            <p:ph idx="1"/>
          </p:nvPr>
        </p:nvSpPr>
        <p:spPr>
          <a:xfrm>
            <a:off x="677333" y="1270000"/>
            <a:ext cx="9848899" cy="5502940"/>
          </a:xfrm>
        </p:spPr>
        <p:txBody>
          <a:bodyPr>
            <a:normAutofit/>
          </a:bodyPr>
          <a:lstStyle/>
          <a:p>
            <a:pPr>
              <a:buFont typeface="Wingdings" panose="05000000000000000000" pitchFamily="2" charset="2"/>
              <a:buChar char="u"/>
            </a:pPr>
            <a:r>
              <a:rPr lang="en-US" altLang="ja-JP" sz="2800" dirty="0">
                <a:latin typeface="ＭＳ ゴシック" panose="020B0609070205080204" pitchFamily="49" charset="-128"/>
                <a:ea typeface="ＭＳ ゴシック" panose="020B0609070205080204" pitchFamily="49" charset="-128"/>
              </a:rPr>
              <a:t>3</a:t>
            </a:r>
            <a:r>
              <a:rPr lang="ja-JP" altLang="en-US" sz="2800" dirty="0" err="1">
                <a:latin typeface="ＭＳ ゴシック" panose="020B0609070205080204" pitchFamily="49" charset="-128"/>
                <a:ea typeface="ＭＳ ゴシック" panose="020B0609070205080204" pitchFamily="49" charset="-128"/>
              </a:rPr>
              <a:t>つの</a:t>
            </a:r>
            <a:r>
              <a:rPr lang="ja-JP" altLang="en-US" sz="2800" dirty="0">
                <a:latin typeface="ＭＳ ゴシック" panose="020B0609070205080204" pitchFamily="49" charset="-128"/>
                <a:ea typeface="ＭＳ ゴシック" panose="020B0609070205080204" pitchFamily="49" charset="-128"/>
              </a:rPr>
              <a:t>裁判過程および要件事実論について</a:t>
            </a:r>
            <a:endParaRPr lang="en-US" altLang="ja-JP" sz="2800" dirty="0">
              <a:latin typeface="ＭＳ ゴシック" panose="020B0609070205080204" pitchFamily="49" charset="-128"/>
              <a:ea typeface="ＭＳ ゴシック" panose="020B0609070205080204" pitchFamily="49" charset="-128"/>
            </a:endParaRPr>
          </a:p>
          <a:p>
            <a:pPr>
              <a:buFont typeface="Wingdings" panose="05000000000000000000" pitchFamily="2" charset="2"/>
              <a:buChar char="u"/>
            </a:pPr>
            <a:r>
              <a:rPr kumimoji="1" lang="ja-JP" altLang="en-US" sz="2800" dirty="0">
                <a:latin typeface="ＭＳ ゴシック" panose="020B0609070205080204" pitchFamily="49" charset="-128"/>
                <a:ea typeface="ＭＳ ゴシック" panose="020B0609070205080204" pitchFamily="49" charset="-128"/>
              </a:rPr>
              <a:t>事実認定フェーズでのベイジアンネットワークの利用</a:t>
            </a:r>
            <a:endParaRPr kumimoji="1" lang="en-US" altLang="ja-JP" sz="2800" dirty="0">
              <a:latin typeface="ＭＳ ゴシック" panose="020B0609070205080204" pitchFamily="49" charset="-128"/>
              <a:ea typeface="ＭＳ ゴシック" panose="020B0609070205080204" pitchFamily="49" charset="-128"/>
            </a:endParaRPr>
          </a:p>
          <a:p>
            <a:pPr>
              <a:buFont typeface="Wingdings" panose="05000000000000000000" pitchFamily="2" charset="2"/>
              <a:buChar char="u"/>
            </a:pPr>
            <a:r>
              <a:rPr lang="ja-JP" altLang="en-US" sz="2800" dirty="0">
                <a:latin typeface="ＭＳ ゴシック" panose="020B0609070205080204" pitchFamily="49" charset="-128"/>
                <a:ea typeface="ＭＳ ゴシック" panose="020B0609070205080204" pitchFamily="49" charset="-128"/>
              </a:rPr>
              <a:t>自然言語処理による包摂推論（あてはめフェーズ）</a:t>
            </a:r>
            <a:endParaRPr lang="en-US" altLang="ja-JP" sz="2800" dirty="0">
              <a:latin typeface="ＭＳ ゴシック" panose="020B0609070205080204" pitchFamily="49" charset="-128"/>
              <a:ea typeface="ＭＳ ゴシック" panose="020B0609070205080204" pitchFamily="49" charset="-128"/>
            </a:endParaRPr>
          </a:p>
          <a:p>
            <a:pPr>
              <a:buFont typeface="Wingdings" panose="05000000000000000000" pitchFamily="2" charset="2"/>
              <a:buChar char="u"/>
            </a:pPr>
            <a:r>
              <a:rPr kumimoji="1" lang="ja-JP" altLang="en-US" sz="2800" dirty="0">
                <a:latin typeface="ＭＳ ゴシック" panose="020B0609070205080204" pitchFamily="49" charset="-128"/>
                <a:ea typeface="ＭＳ ゴシック" panose="020B0609070205080204" pitchFamily="49" charset="-128"/>
              </a:rPr>
              <a:t>要件事実論実装言語</a:t>
            </a:r>
            <a:r>
              <a:rPr kumimoji="1" lang="en-US" altLang="ja-JP" sz="2800" dirty="0">
                <a:latin typeface="ＭＳ ゴシック" panose="020B0609070205080204" pitchFamily="49" charset="-128"/>
                <a:ea typeface="ＭＳ ゴシック" panose="020B0609070205080204" pitchFamily="49" charset="-128"/>
              </a:rPr>
              <a:t>PROLEG</a:t>
            </a:r>
          </a:p>
          <a:p>
            <a:pPr>
              <a:buFont typeface="Wingdings" panose="05000000000000000000" pitchFamily="2" charset="2"/>
              <a:buChar char="u"/>
            </a:pPr>
            <a:r>
              <a:rPr kumimoji="1" lang="ja-JP" altLang="en-US" sz="2800" dirty="0">
                <a:latin typeface="ＭＳ ゴシック" panose="020B0609070205080204" pitchFamily="49" charset="-128"/>
                <a:ea typeface="ＭＳ ゴシック" panose="020B0609070205080204" pitchFamily="49" charset="-128"/>
              </a:rPr>
              <a:t>議論</a:t>
            </a:r>
            <a:r>
              <a:rPr lang="ja-JP" altLang="en-US" sz="2800" dirty="0">
                <a:latin typeface="ＭＳ ゴシック" panose="020B0609070205080204" pitchFamily="49" charset="-128"/>
                <a:ea typeface="ＭＳ ゴシック" panose="020B0609070205080204" pitchFamily="49" charset="-128"/>
              </a:rPr>
              <a:t>学からのサポート</a:t>
            </a:r>
            <a:endParaRPr kumimoji="1" lang="en-US" altLang="ja-JP" sz="2800" dirty="0">
              <a:latin typeface="ＭＳ ゴシック" panose="020B0609070205080204" pitchFamily="49" charset="-128"/>
              <a:ea typeface="ＭＳ ゴシック" panose="020B0609070205080204" pitchFamily="49" charset="-128"/>
            </a:endParaRPr>
          </a:p>
          <a:p>
            <a:pPr>
              <a:buFont typeface="Wingdings" panose="05000000000000000000" pitchFamily="2" charset="2"/>
              <a:buChar char="u"/>
            </a:pPr>
            <a:r>
              <a:rPr lang="ja-JP" altLang="en-US" sz="2800" dirty="0">
                <a:latin typeface="ＭＳ ゴシック" panose="020B0609070205080204" pitchFamily="49" charset="-128"/>
                <a:ea typeface="ＭＳ ゴシック" panose="020B0609070205080204" pitchFamily="49" charset="-128"/>
              </a:rPr>
              <a:t>ＡＩ裁判支援の法的問題と実用化のシナリオ</a:t>
            </a:r>
            <a:endParaRPr lang="en-US" altLang="ja-JP" sz="2800" dirty="0">
              <a:latin typeface="ＭＳ ゴシック" panose="020B0609070205080204" pitchFamily="49" charset="-128"/>
              <a:ea typeface="ＭＳ ゴシック" panose="020B0609070205080204" pitchFamily="49" charset="-128"/>
            </a:endParaRPr>
          </a:p>
          <a:p>
            <a:pPr>
              <a:buFont typeface="Wingdings" panose="05000000000000000000" pitchFamily="2" charset="2"/>
              <a:buChar char="u"/>
            </a:pPr>
            <a:r>
              <a:rPr lang="ja-JP" altLang="en-US" sz="2800" dirty="0">
                <a:latin typeface="ＭＳ ゴシック" panose="020B0609070205080204" pitchFamily="49" charset="-128"/>
                <a:ea typeface="ＭＳ ゴシック" panose="020B0609070205080204" pitchFamily="49" charset="-128"/>
              </a:rPr>
              <a:t>予算について</a:t>
            </a:r>
            <a:endParaRPr lang="en-US" altLang="ja-JP" sz="2800" dirty="0">
              <a:latin typeface="ＭＳ ゴシック" panose="020B0609070205080204" pitchFamily="49" charset="-128"/>
              <a:ea typeface="ＭＳ ゴシック" panose="020B0609070205080204" pitchFamily="49" charset="-128"/>
            </a:endParaRPr>
          </a:p>
          <a:p>
            <a:pPr>
              <a:buFont typeface="Wingdings" panose="05000000000000000000" pitchFamily="2" charset="2"/>
              <a:buChar char="u"/>
            </a:pPr>
            <a:r>
              <a:rPr lang="ja-JP" altLang="en-US" sz="2800" dirty="0">
                <a:latin typeface="ＭＳ ゴシック" panose="020B0609070205080204" pitchFamily="49" charset="-128"/>
                <a:ea typeface="ＭＳ ゴシック" panose="020B0609070205080204" pitchFamily="49" charset="-128"/>
              </a:rPr>
              <a:t>研究成果の公表方法</a:t>
            </a:r>
            <a:endParaRPr lang="en-US" altLang="ja-JP" sz="2800" dirty="0">
              <a:latin typeface="ＭＳ ゴシック" panose="020B0609070205080204" pitchFamily="49" charset="-128"/>
              <a:ea typeface="ＭＳ ゴシック" panose="020B0609070205080204" pitchFamily="49" charset="-128"/>
            </a:endParaRPr>
          </a:p>
          <a:p>
            <a:pPr marL="0" indent="0">
              <a:buNone/>
            </a:pPr>
            <a:endParaRPr lang="en-US" altLang="ja-JP" sz="2800" dirty="0">
              <a:solidFill>
                <a:schemeClr val="tx1"/>
              </a:solidFill>
              <a:latin typeface="ＭＳ ゴシック" panose="020B0609070205080204" pitchFamily="49" charset="-128"/>
              <a:ea typeface="ＭＳ ゴシック" panose="020B0609070205080204" pitchFamily="49" charset="-128"/>
            </a:endParaRPr>
          </a:p>
          <a:p>
            <a:endParaRPr lang="en-US" altLang="ja-JP" sz="2400" dirty="0">
              <a:solidFill>
                <a:schemeClr val="tx1"/>
              </a:solidFill>
              <a:latin typeface="ＭＳ ゴシック" panose="020B0609070205080204" pitchFamily="49" charset="-128"/>
              <a:ea typeface="ＭＳ ゴシック" panose="020B0609070205080204" pitchFamily="49" charset="-128"/>
            </a:endParaRPr>
          </a:p>
          <a:p>
            <a:endParaRPr lang="en-US" altLang="ja-JP" sz="240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2400" dirty="0">
              <a:solidFill>
                <a:schemeClr val="tx1"/>
              </a:solidFill>
              <a:latin typeface="ＭＳ ゴシック" panose="020B0609070205080204" pitchFamily="49" charset="-128"/>
              <a:ea typeface="ＭＳ ゴシック" panose="020B0609070205080204" pitchFamily="49" charset="-128"/>
            </a:endParaRPr>
          </a:p>
          <a:p>
            <a:endParaRPr lang="en-US" altLang="ja-JP" dirty="0"/>
          </a:p>
          <a:p>
            <a:pPr marL="0" indent="0">
              <a:buNone/>
            </a:pPr>
            <a:endParaRPr lang="en-US" altLang="ja-JP" dirty="0"/>
          </a:p>
        </p:txBody>
      </p:sp>
    </p:spTree>
    <p:extLst>
      <p:ext uri="{BB962C8B-B14F-4D97-AF65-F5344CB8AC3E}">
        <p14:creationId xmlns:p14="http://schemas.microsoft.com/office/powerpoint/2010/main" val="11047900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2479409" y="2997200"/>
            <a:ext cx="6408737" cy="2159000"/>
          </a:xfrm>
          <a:prstGeom prst="rect">
            <a:avLst/>
          </a:prstGeom>
          <a:solidFill>
            <a:srgbClr val="FFFF99"/>
          </a:solidFill>
          <a:ln w="9525">
            <a:solidFill>
              <a:schemeClr val="tx1"/>
            </a:solidFill>
            <a:miter lim="800000"/>
            <a:headEnd/>
            <a:tailEnd/>
          </a:ln>
        </p:spPr>
        <p:txBody>
          <a:bodyPr wrap="none" anchor="ctr"/>
          <a:lstStyle/>
          <a:p>
            <a:endParaRPr lang="ja-JP" altLang="en-US" sz="2400">
              <a:solidFill>
                <a:srgbClr val="000000"/>
              </a:solidFill>
              <a:latin typeface="Verdana" pitchFamily="34" charset="0"/>
            </a:endParaRPr>
          </a:p>
        </p:txBody>
      </p:sp>
      <p:sp>
        <p:nvSpPr>
          <p:cNvPr id="34819" name="Rectangle 3"/>
          <p:cNvSpPr>
            <a:spLocks noChangeArrowheads="1"/>
          </p:cNvSpPr>
          <p:nvPr/>
        </p:nvSpPr>
        <p:spPr bwMode="auto">
          <a:xfrm>
            <a:off x="2479409" y="5300664"/>
            <a:ext cx="6408737" cy="1196975"/>
          </a:xfrm>
          <a:prstGeom prst="rect">
            <a:avLst/>
          </a:prstGeom>
          <a:solidFill>
            <a:srgbClr val="CCFFFF"/>
          </a:solidFill>
          <a:ln w="9525">
            <a:solidFill>
              <a:schemeClr val="tx1"/>
            </a:solidFill>
            <a:miter lim="800000"/>
            <a:headEnd/>
            <a:tailEnd/>
          </a:ln>
        </p:spPr>
        <p:txBody>
          <a:bodyPr wrap="none" anchor="ctr"/>
          <a:lstStyle/>
          <a:p>
            <a:endParaRPr lang="ja-JP" altLang="en-US" sz="2400">
              <a:solidFill>
                <a:srgbClr val="000000"/>
              </a:solidFill>
              <a:latin typeface="Verdana" pitchFamily="34" charset="0"/>
            </a:endParaRPr>
          </a:p>
        </p:txBody>
      </p:sp>
      <p:sp>
        <p:nvSpPr>
          <p:cNvPr id="34820" name="Oval 4"/>
          <p:cNvSpPr>
            <a:spLocks noChangeArrowheads="1"/>
          </p:cNvSpPr>
          <p:nvPr/>
        </p:nvSpPr>
        <p:spPr bwMode="auto">
          <a:xfrm>
            <a:off x="2919146" y="2997201"/>
            <a:ext cx="809625" cy="671513"/>
          </a:xfrm>
          <a:prstGeom prst="ellipse">
            <a:avLst/>
          </a:prstGeom>
          <a:solidFill>
            <a:schemeClr val="accent1"/>
          </a:solidFill>
          <a:ln w="9525">
            <a:solidFill>
              <a:schemeClr val="tx1"/>
            </a:solidFill>
            <a:round/>
            <a:headEnd/>
            <a:tailEnd/>
          </a:ln>
        </p:spPr>
        <p:txBody>
          <a:bodyPr wrap="none" anchor="ctr"/>
          <a:lstStyle/>
          <a:p>
            <a:pPr algn="ctr"/>
            <a:r>
              <a:rPr lang="ja-JP" altLang="en-US" dirty="0">
                <a:solidFill>
                  <a:srgbClr val="000000"/>
                </a:solidFill>
                <a:latin typeface="Arial" pitchFamily="34" charset="0"/>
              </a:rPr>
              <a:t>背景</a:t>
            </a:r>
            <a:endParaRPr lang="en-US" altLang="ja-JP" dirty="0">
              <a:solidFill>
                <a:srgbClr val="000000"/>
              </a:solidFill>
              <a:latin typeface="Arial" pitchFamily="34" charset="0"/>
            </a:endParaRPr>
          </a:p>
          <a:p>
            <a:pPr algn="ctr"/>
            <a:r>
              <a:rPr lang="ja-JP" altLang="en-US" dirty="0">
                <a:solidFill>
                  <a:srgbClr val="000000"/>
                </a:solidFill>
                <a:latin typeface="Arial" pitchFamily="34" charset="0"/>
              </a:rPr>
              <a:t>知識</a:t>
            </a:r>
          </a:p>
        </p:txBody>
      </p:sp>
      <p:sp>
        <p:nvSpPr>
          <p:cNvPr id="34821" name="Oval 5"/>
          <p:cNvSpPr>
            <a:spLocks noChangeArrowheads="1"/>
          </p:cNvSpPr>
          <p:nvPr/>
        </p:nvSpPr>
        <p:spPr bwMode="auto">
          <a:xfrm>
            <a:off x="5435334" y="5232400"/>
            <a:ext cx="809625" cy="673100"/>
          </a:xfrm>
          <a:prstGeom prst="ellipse">
            <a:avLst/>
          </a:prstGeom>
          <a:solidFill>
            <a:srgbClr val="FFFF00"/>
          </a:solidFill>
          <a:ln w="9525">
            <a:solidFill>
              <a:schemeClr val="tx1"/>
            </a:solidFill>
            <a:round/>
            <a:headEnd/>
            <a:tailEnd/>
          </a:ln>
        </p:spPr>
        <p:txBody>
          <a:bodyPr wrap="none" anchor="ctr"/>
          <a:lstStyle/>
          <a:p>
            <a:pPr algn="ctr"/>
            <a:r>
              <a:rPr lang="ja-JP" altLang="en-US" sz="2000" dirty="0">
                <a:solidFill>
                  <a:srgbClr val="000000"/>
                </a:solidFill>
                <a:latin typeface="Arial" pitchFamily="34" charset="0"/>
              </a:rPr>
              <a:t>仮説</a:t>
            </a:r>
            <a:r>
              <a:rPr lang="en-US" altLang="ja-JP" sz="2000" dirty="0">
                <a:solidFill>
                  <a:srgbClr val="000000"/>
                </a:solidFill>
                <a:latin typeface="Arial" pitchFamily="34" charset="0"/>
              </a:rPr>
              <a:t>5</a:t>
            </a:r>
            <a:endParaRPr lang="ja-JP" altLang="en-US" sz="2000" dirty="0">
              <a:solidFill>
                <a:srgbClr val="000000"/>
              </a:solidFill>
              <a:latin typeface="Arial" pitchFamily="34" charset="0"/>
            </a:endParaRPr>
          </a:p>
        </p:txBody>
      </p:sp>
      <p:sp>
        <p:nvSpPr>
          <p:cNvPr id="34822" name="Oval 6"/>
          <p:cNvSpPr>
            <a:spLocks noChangeArrowheads="1"/>
          </p:cNvSpPr>
          <p:nvPr/>
        </p:nvSpPr>
        <p:spPr bwMode="auto">
          <a:xfrm>
            <a:off x="2919146" y="3779838"/>
            <a:ext cx="809625" cy="671512"/>
          </a:xfrm>
          <a:prstGeom prst="ellipse">
            <a:avLst/>
          </a:prstGeom>
          <a:solidFill>
            <a:schemeClr val="accent1"/>
          </a:solidFill>
          <a:ln w="9525">
            <a:solidFill>
              <a:schemeClr val="tx1"/>
            </a:solidFill>
            <a:round/>
            <a:headEnd/>
            <a:tailEnd/>
          </a:ln>
        </p:spPr>
        <p:txBody>
          <a:bodyPr wrap="none" anchor="ctr"/>
          <a:lstStyle/>
          <a:p>
            <a:pPr algn="ctr"/>
            <a:r>
              <a:rPr lang="ja-JP" altLang="en-US" sz="2000" dirty="0">
                <a:solidFill>
                  <a:srgbClr val="000000"/>
                </a:solidFill>
                <a:latin typeface="Arial" pitchFamily="34" charset="0"/>
              </a:rPr>
              <a:t>仮説</a:t>
            </a:r>
            <a:r>
              <a:rPr lang="en-US" altLang="ja-JP" sz="2000" dirty="0">
                <a:solidFill>
                  <a:srgbClr val="000000"/>
                </a:solidFill>
                <a:latin typeface="Arial" pitchFamily="34" charset="0"/>
              </a:rPr>
              <a:t>1</a:t>
            </a:r>
            <a:endParaRPr lang="ja-JP" altLang="en-US" sz="2000" dirty="0">
              <a:solidFill>
                <a:srgbClr val="000000"/>
              </a:solidFill>
              <a:latin typeface="Arial" pitchFamily="34" charset="0"/>
            </a:endParaRPr>
          </a:p>
        </p:txBody>
      </p:sp>
      <p:sp>
        <p:nvSpPr>
          <p:cNvPr id="34823" name="Oval 7"/>
          <p:cNvSpPr>
            <a:spLocks noChangeArrowheads="1"/>
          </p:cNvSpPr>
          <p:nvPr/>
        </p:nvSpPr>
        <p:spPr bwMode="auto">
          <a:xfrm>
            <a:off x="3984358" y="3221038"/>
            <a:ext cx="938212" cy="671512"/>
          </a:xfrm>
          <a:prstGeom prst="ellipse">
            <a:avLst/>
          </a:prstGeom>
          <a:solidFill>
            <a:schemeClr val="accent1"/>
          </a:solidFill>
          <a:ln w="9525">
            <a:solidFill>
              <a:schemeClr val="tx1"/>
            </a:solidFill>
            <a:round/>
            <a:headEnd/>
            <a:tailEnd/>
          </a:ln>
        </p:spPr>
        <p:txBody>
          <a:bodyPr wrap="none" anchor="ctr"/>
          <a:lstStyle/>
          <a:p>
            <a:pPr algn="ctr"/>
            <a:r>
              <a:rPr lang="ja-JP" altLang="en-US" sz="2000" dirty="0">
                <a:solidFill>
                  <a:srgbClr val="000000"/>
                </a:solidFill>
                <a:latin typeface="Arial" pitchFamily="34" charset="0"/>
              </a:rPr>
              <a:t>仮説</a:t>
            </a:r>
            <a:r>
              <a:rPr lang="en-US" altLang="ja-JP" sz="2000" dirty="0">
                <a:solidFill>
                  <a:srgbClr val="000000"/>
                </a:solidFill>
                <a:latin typeface="Arial" pitchFamily="34" charset="0"/>
              </a:rPr>
              <a:t>2</a:t>
            </a:r>
            <a:endParaRPr lang="ja-JP" altLang="en-US" sz="2000" dirty="0">
              <a:solidFill>
                <a:srgbClr val="000000"/>
              </a:solidFill>
              <a:latin typeface="Arial" pitchFamily="34" charset="0"/>
            </a:endParaRPr>
          </a:p>
        </p:txBody>
      </p:sp>
      <p:sp>
        <p:nvSpPr>
          <p:cNvPr id="34824" name="Oval 8"/>
          <p:cNvSpPr>
            <a:spLocks noChangeArrowheads="1"/>
          </p:cNvSpPr>
          <p:nvPr/>
        </p:nvSpPr>
        <p:spPr bwMode="auto">
          <a:xfrm>
            <a:off x="4070083" y="4449763"/>
            <a:ext cx="811212" cy="673100"/>
          </a:xfrm>
          <a:prstGeom prst="ellipse">
            <a:avLst/>
          </a:prstGeom>
          <a:solidFill>
            <a:schemeClr val="accent1"/>
          </a:solidFill>
          <a:ln w="9525">
            <a:solidFill>
              <a:schemeClr val="tx1"/>
            </a:solidFill>
            <a:round/>
            <a:headEnd/>
            <a:tailEnd/>
          </a:ln>
        </p:spPr>
        <p:txBody>
          <a:bodyPr wrap="none" anchor="ctr"/>
          <a:lstStyle/>
          <a:p>
            <a:pPr algn="ctr"/>
            <a:r>
              <a:rPr lang="ja-JP" altLang="en-US" dirty="0">
                <a:solidFill>
                  <a:srgbClr val="000000"/>
                </a:solidFill>
                <a:latin typeface="Arial" pitchFamily="34" charset="0"/>
              </a:rPr>
              <a:t>証拠</a:t>
            </a:r>
            <a:r>
              <a:rPr lang="en-US" altLang="ja-JP" dirty="0">
                <a:solidFill>
                  <a:srgbClr val="000000"/>
                </a:solidFill>
                <a:latin typeface="Arial" pitchFamily="34" charset="0"/>
              </a:rPr>
              <a:t>2</a:t>
            </a:r>
            <a:endParaRPr lang="ja-JP" altLang="en-US" dirty="0">
              <a:solidFill>
                <a:srgbClr val="000000"/>
              </a:solidFill>
              <a:latin typeface="Arial" pitchFamily="34" charset="0"/>
            </a:endParaRPr>
          </a:p>
        </p:txBody>
      </p:sp>
      <p:sp>
        <p:nvSpPr>
          <p:cNvPr id="34825" name="Oval 9"/>
          <p:cNvSpPr>
            <a:spLocks noChangeArrowheads="1"/>
          </p:cNvSpPr>
          <p:nvPr/>
        </p:nvSpPr>
        <p:spPr bwMode="auto">
          <a:xfrm>
            <a:off x="3128696" y="4940301"/>
            <a:ext cx="809625" cy="671513"/>
          </a:xfrm>
          <a:prstGeom prst="ellipse">
            <a:avLst/>
          </a:prstGeom>
          <a:solidFill>
            <a:srgbClr val="CCFFCC"/>
          </a:solidFill>
          <a:ln w="9525">
            <a:solidFill>
              <a:schemeClr val="tx1"/>
            </a:solidFill>
            <a:round/>
            <a:headEnd/>
            <a:tailEnd/>
          </a:ln>
        </p:spPr>
        <p:txBody>
          <a:bodyPr wrap="none" anchor="ctr"/>
          <a:lstStyle/>
          <a:p>
            <a:pPr algn="ctr"/>
            <a:r>
              <a:rPr lang="ja-JP" altLang="en-US" dirty="0">
                <a:solidFill>
                  <a:srgbClr val="000000"/>
                </a:solidFill>
                <a:latin typeface="Arial" pitchFamily="34" charset="0"/>
              </a:rPr>
              <a:t>前提</a:t>
            </a:r>
            <a:endParaRPr lang="en-US" altLang="ja-JP" dirty="0">
              <a:solidFill>
                <a:srgbClr val="000000"/>
              </a:solidFill>
              <a:latin typeface="Arial" pitchFamily="34" charset="0"/>
            </a:endParaRPr>
          </a:p>
          <a:p>
            <a:pPr algn="ctr"/>
            <a:r>
              <a:rPr lang="ja-JP" altLang="en-US" dirty="0">
                <a:solidFill>
                  <a:srgbClr val="000000"/>
                </a:solidFill>
                <a:latin typeface="Arial" pitchFamily="34" charset="0"/>
              </a:rPr>
              <a:t>条件</a:t>
            </a:r>
          </a:p>
        </p:txBody>
      </p:sp>
      <p:sp>
        <p:nvSpPr>
          <p:cNvPr id="34826" name="Oval 10"/>
          <p:cNvSpPr>
            <a:spLocks noChangeArrowheads="1"/>
          </p:cNvSpPr>
          <p:nvPr/>
        </p:nvSpPr>
        <p:spPr bwMode="auto">
          <a:xfrm>
            <a:off x="3984358" y="5826126"/>
            <a:ext cx="811212" cy="671513"/>
          </a:xfrm>
          <a:prstGeom prst="ellipse">
            <a:avLst/>
          </a:prstGeom>
          <a:solidFill>
            <a:srgbClr val="FFFF00"/>
          </a:solidFill>
          <a:ln w="9525">
            <a:solidFill>
              <a:schemeClr val="tx1"/>
            </a:solidFill>
            <a:round/>
            <a:headEnd/>
            <a:tailEnd/>
          </a:ln>
        </p:spPr>
        <p:txBody>
          <a:bodyPr wrap="none" anchor="ctr"/>
          <a:lstStyle/>
          <a:p>
            <a:pPr algn="ctr"/>
            <a:r>
              <a:rPr lang="ja-JP" altLang="en-US" sz="2000" dirty="0">
                <a:solidFill>
                  <a:srgbClr val="000000"/>
                </a:solidFill>
                <a:latin typeface="Arial" pitchFamily="34" charset="0"/>
              </a:rPr>
              <a:t>仮説</a:t>
            </a:r>
            <a:r>
              <a:rPr lang="en-US" altLang="ja-JP" sz="2000" dirty="0">
                <a:solidFill>
                  <a:srgbClr val="000000"/>
                </a:solidFill>
                <a:latin typeface="Arial" pitchFamily="34" charset="0"/>
              </a:rPr>
              <a:t>4</a:t>
            </a:r>
            <a:endParaRPr lang="ja-JP" altLang="en-US" sz="2000" dirty="0">
              <a:solidFill>
                <a:srgbClr val="000000"/>
              </a:solidFill>
              <a:latin typeface="Arial" pitchFamily="34" charset="0"/>
            </a:endParaRPr>
          </a:p>
        </p:txBody>
      </p:sp>
      <p:sp>
        <p:nvSpPr>
          <p:cNvPr id="34827" name="Oval 11"/>
          <p:cNvSpPr>
            <a:spLocks noChangeArrowheads="1"/>
          </p:cNvSpPr>
          <p:nvPr/>
        </p:nvSpPr>
        <p:spPr bwMode="auto">
          <a:xfrm>
            <a:off x="6330684" y="4505326"/>
            <a:ext cx="809625" cy="671513"/>
          </a:xfrm>
          <a:prstGeom prst="ellipse">
            <a:avLst/>
          </a:prstGeom>
          <a:solidFill>
            <a:schemeClr val="accent1"/>
          </a:solidFill>
          <a:ln w="9525">
            <a:solidFill>
              <a:schemeClr val="tx1"/>
            </a:solidFill>
            <a:round/>
            <a:headEnd/>
            <a:tailEnd/>
          </a:ln>
        </p:spPr>
        <p:txBody>
          <a:bodyPr wrap="none" anchor="ctr"/>
          <a:lstStyle/>
          <a:p>
            <a:pPr algn="ctr"/>
            <a:r>
              <a:rPr lang="ja-JP" altLang="en-US" sz="2000" dirty="0">
                <a:solidFill>
                  <a:srgbClr val="000000"/>
                </a:solidFill>
                <a:latin typeface="Arial" pitchFamily="34" charset="0"/>
              </a:rPr>
              <a:t>間接</a:t>
            </a:r>
            <a:endParaRPr lang="en-US" altLang="ja-JP" sz="2000" dirty="0">
              <a:solidFill>
                <a:srgbClr val="000000"/>
              </a:solidFill>
              <a:latin typeface="Arial" pitchFamily="34" charset="0"/>
            </a:endParaRPr>
          </a:p>
          <a:p>
            <a:pPr algn="ctr"/>
            <a:r>
              <a:rPr lang="ja-JP" altLang="en-US" sz="2000" dirty="0">
                <a:solidFill>
                  <a:srgbClr val="000000"/>
                </a:solidFill>
                <a:latin typeface="Arial" pitchFamily="34" charset="0"/>
              </a:rPr>
              <a:t>事実</a:t>
            </a:r>
          </a:p>
        </p:txBody>
      </p:sp>
      <p:sp>
        <p:nvSpPr>
          <p:cNvPr id="34828" name="Oval 12"/>
          <p:cNvSpPr>
            <a:spLocks noChangeArrowheads="1"/>
          </p:cNvSpPr>
          <p:nvPr/>
        </p:nvSpPr>
        <p:spPr bwMode="auto">
          <a:xfrm>
            <a:off x="5306746" y="3722688"/>
            <a:ext cx="809625" cy="671512"/>
          </a:xfrm>
          <a:prstGeom prst="ellipse">
            <a:avLst/>
          </a:prstGeom>
          <a:solidFill>
            <a:schemeClr val="accent1"/>
          </a:solidFill>
          <a:ln w="9525">
            <a:solidFill>
              <a:schemeClr val="tx1"/>
            </a:solidFill>
            <a:round/>
            <a:headEnd/>
            <a:tailEnd/>
          </a:ln>
        </p:spPr>
        <p:txBody>
          <a:bodyPr wrap="none" anchor="ctr"/>
          <a:lstStyle/>
          <a:p>
            <a:pPr algn="ctr"/>
            <a:r>
              <a:rPr lang="ja-JP" altLang="en-US" sz="2000" dirty="0">
                <a:solidFill>
                  <a:srgbClr val="000000"/>
                </a:solidFill>
                <a:latin typeface="Arial" pitchFamily="34" charset="0"/>
              </a:rPr>
              <a:t>仮説</a:t>
            </a:r>
            <a:r>
              <a:rPr lang="en-US" altLang="ja-JP" sz="2000" dirty="0">
                <a:solidFill>
                  <a:srgbClr val="000000"/>
                </a:solidFill>
                <a:latin typeface="Arial" pitchFamily="34" charset="0"/>
              </a:rPr>
              <a:t>3</a:t>
            </a:r>
            <a:endParaRPr lang="ja-JP" altLang="en-US" sz="2000" dirty="0">
              <a:solidFill>
                <a:srgbClr val="000000"/>
              </a:solidFill>
              <a:latin typeface="Arial" pitchFamily="34" charset="0"/>
            </a:endParaRPr>
          </a:p>
        </p:txBody>
      </p:sp>
      <p:sp>
        <p:nvSpPr>
          <p:cNvPr id="34829" name="Line 13"/>
          <p:cNvSpPr>
            <a:spLocks noChangeShapeType="1"/>
          </p:cNvSpPr>
          <p:nvPr/>
        </p:nvSpPr>
        <p:spPr bwMode="auto">
          <a:xfrm>
            <a:off x="3920858" y="5373688"/>
            <a:ext cx="1471612" cy="139700"/>
          </a:xfrm>
          <a:prstGeom prst="line">
            <a:avLst/>
          </a:prstGeom>
          <a:noFill/>
          <a:ln w="9525">
            <a:solidFill>
              <a:schemeClr val="tx1"/>
            </a:solidFill>
            <a:round/>
            <a:headEnd/>
            <a:tailEnd type="triangle" w="med" len="med"/>
          </a:ln>
        </p:spPr>
        <p:txBody>
          <a:bodyPr/>
          <a:lstStyle/>
          <a:p>
            <a:endParaRPr lang="ja-JP" altLang="en-US" sz="2400">
              <a:solidFill>
                <a:srgbClr val="000000"/>
              </a:solidFill>
              <a:latin typeface="Times" charset="0"/>
            </a:endParaRPr>
          </a:p>
        </p:txBody>
      </p:sp>
      <p:sp>
        <p:nvSpPr>
          <p:cNvPr id="34830" name="Line 14"/>
          <p:cNvSpPr>
            <a:spLocks noChangeShapeType="1"/>
          </p:cNvSpPr>
          <p:nvPr/>
        </p:nvSpPr>
        <p:spPr bwMode="auto">
          <a:xfrm flipV="1">
            <a:off x="4795571" y="5680076"/>
            <a:ext cx="639763" cy="390525"/>
          </a:xfrm>
          <a:prstGeom prst="line">
            <a:avLst/>
          </a:prstGeom>
          <a:noFill/>
          <a:ln w="9525">
            <a:solidFill>
              <a:schemeClr val="tx1"/>
            </a:solidFill>
            <a:round/>
            <a:headEnd/>
            <a:tailEnd type="triangle" w="med" len="med"/>
          </a:ln>
        </p:spPr>
        <p:txBody>
          <a:bodyPr/>
          <a:lstStyle/>
          <a:p>
            <a:endParaRPr lang="ja-JP" altLang="en-US" sz="2400">
              <a:solidFill>
                <a:srgbClr val="000000"/>
              </a:solidFill>
              <a:latin typeface="Times" charset="0"/>
            </a:endParaRPr>
          </a:p>
        </p:txBody>
      </p:sp>
      <p:sp>
        <p:nvSpPr>
          <p:cNvPr id="34831" name="Line 15"/>
          <p:cNvSpPr>
            <a:spLocks noChangeShapeType="1"/>
          </p:cNvSpPr>
          <p:nvPr/>
        </p:nvSpPr>
        <p:spPr bwMode="auto">
          <a:xfrm flipV="1">
            <a:off x="6244959" y="5121275"/>
            <a:ext cx="212725" cy="279400"/>
          </a:xfrm>
          <a:prstGeom prst="line">
            <a:avLst/>
          </a:prstGeom>
          <a:noFill/>
          <a:ln w="9525">
            <a:solidFill>
              <a:schemeClr val="tx1"/>
            </a:solidFill>
            <a:round/>
            <a:headEnd/>
            <a:tailEnd type="triangle" w="med" len="med"/>
          </a:ln>
        </p:spPr>
        <p:txBody>
          <a:bodyPr/>
          <a:lstStyle/>
          <a:p>
            <a:endParaRPr lang="ja-JP" altLang="en-US" sz="2400">
              <a:solidFill>
                <a:srgbClr val="000000"/>
              </a:solidFill>
              <a:latin typeface="Times" charset="0"/>
            </a:endParaRPr>
          </a:p>
        </p:txBody>
      </p:sp>
      <p:sp>
        <p:nvSpPr>
          <p:cNvPr id="34832" name="Line 16"/>
          <p:cNvSpPr>
            <a:spLocks noChangeShapeType="1"/>
          </p:cNvSpPr>
          <p:nvPr/>
        </p:nvSpPr>
        <p:spPr bwMode="auto">
          <a:xfrm flipV="1">
            <a:off x="4881296" y="4283075"/>
            <a:ext cx="468313" cy="503238"/>
          </a:xfrm>
          <a:prstGeom prst="line">
            <a:avLst/>
          </a:prstGeom>
          <a:noFill/>
          <a:ln w="9525">
            <a:solidFill>
              <a:schemeClr val="tx1"/>
            </a:solidFill>
            <a:round/>
            <a:headEnd/>
            <a:tailEnd type="triangle" w="med" len="med"/>
          </a:ln>
        </p:spPr>
        <p:txBody>
          <a:bodyPr/>
          <a:lstStyle/>
          <a:p>
            <a:endParaRPr lang="ja-JP" altLang="en-US" sz="2400">
              <a:solidFill>
                <a:srgbClr val="000000"/>
              </a:solidFill>
              <a:latin typeface="Times" charset="0"/>
            </a:endParaRPr>
          </a:p>
        </p:txBody>
      </p:sp>
      <p:sp>
        <p:nvSpPr>
          <p:cNvPr id="34833" name="Line 17"/>
          <p:cNvSpPr>
            <a:spLocks noChangeShapeType="1"/>
          </p:cNvSpPr>
          <p:nvPr/>
        </p:nvSpPr>
        <p:spPr bwMode="auto">
          <a:xfrm>
            <a:off x="4922570" y="3611563"/>
            <a:ext cx="427038" cy="279400"/>
          </a:xfrm>
          <a:prstGeom prst="line">
            <a:avLst/>
          </a:prstGeom>
          <a:noFill/>
          <a:ln w="9525">
            <a:solidFill>
              <a:schemeClr val="tx1"/>
            </a:solidFill>
            <a:round/>
            <a:headEnd/>
            <a:tailEnd type="triangle" w="med" len="med"/>
          </a:ln>
        </p:spPr>
        <p:txBody>
          <a:bodyPr/>
          <a:lstStyle/>
          <a:p>
            <a:endParaRPr lang="ja-JP" altLang="en-US" sz="2400">
              <a:solidFill>
                <a:srgbClr val="000000"/>
              </a:solidFill>
              <a:latin typeface="Times" charset="0"/>
            </a:endParaRPr>
          </a:p>
        </p:txBody>
      </p:sp>
      <p:sp>
        <p:nvSpPr>
          <p:cNvPr id="34834" name="Line 18"/>
          <p:cNvSpPr>
            <a:spLocks noChangeShapeType="1"/>
          </p:cNvSpPr>
          <p:nvPr/>
        </p:nvSpPr>
        <p:spPr bwMode="auto">
          <a:xfrm flipV="1">
            <a:off x="3687496" y="3722689"/>
            <a:ext cx="296863" cy="280987"/>
          </a:xfrm>
          <a:prstGeom prst="line">
            <a:avLst/>
          </a:prstGeom>
          <a:noFill/>
          <a:ln w="9525">
            <a:solidFill>
              <a:schemeClr val="tx1"/>
            </a:solidFill>
            <a:round/>
            <a:headEnd/>
            <a:tailEnd type="triangle" w="med" len="med"/>
          </a:ln>
        </p:spPr>
        <p:txBody>
          <a:bodyPr/>
          <a:lstStyle/>
          <a:p>
            <a:endParaRPr lang="ja-JP" altLang="en-US" sz="2400">
              <a:solidFill>
                <a:srgbClr val="000000"/>
              </a:solidFill>
              <a:latin typeface="Times" charset="0"/>
            </a:endParaRPr>
          </a:p>
        </p:txBody>
      </p:sp>
      <p:sp>
        <p:nvSpPr>
          <p:cNvPr id="34835" name="Line 19"/>
          <p:cNvSpPr>
            <a:spLocks noChangeShapeType="1"/>
          </p:cNvSpPr>
          <p:nvPr/>
        </p:nvSpPr>
        <p:spPr bwMode="auto">
          <a:xfrm>
            <a:off x="3728770" y="3332164"/>
            <a:ext cx="255588" cy="168275"/>
          </a:xfrm>
          <a:prstGeom prst="line">
            <a:avLst/>
          </a:prstGeom>
          <a:noFill/>
          <a:ln w="9525">
            <a:solidFill>
              <a:schemeClr val="tx1"/>
            </a:solidFill>
            <a:round/>
            <a:headEnd/>
            <a:tailEnd type="triangle" w="med" len="med"/>
          </a:ln>
        </p:spPr>
        <p:txBody>
          <a:bodyPr/>
          <a:lstStyle/>
          <a:p>
            <a:endParaRPr lang="ja-JP" altLang="en-US" sz="2400">
              <a:solidFill>
                <a:srgbClr val="000000"/>
              </a:solidFill>
              <a:latin typeface="Times" charset="0"/>
            </a:endParaRPr>
          </a:p>
        </p:txBody>
      </p:sp>
      <p:sp>
        <p:nvSpPr>
          <p:cNvPr id="34836" name="Line 20"/>
          <p:cNvSpPr>
            <a:spLocks noChangeShapeType="1"/>
          </p:cNvSpPr>
          <p:nvPr/>
        </p:nvSpPr>
        <p:spPr bwMode="auto">
          <a:xfrm flipV="1">
            <a:off x="3776395" y="4897439"/>
            <a:ext cx="293688" cy="115887"/>
          </a:xfrm>
          <a:prstGeom prst="line">
            <a:avLst/>
          </a:prstGeom>
          <a:noFill/>
          <a:ln w="9525">
            <a:solidFill>
              <a:schemeClr val="tx1"/>
            </a:solidFill>
            <a:round/>
            <a:headEnd/>
            <a:tailEnd type="triangle" w="med" len="med"/>
          </a:ln>
        </p:spPr>
        <p:txBody>
          <a:bodyPr/>
          <a:lstStyle/>
          <a:p>
            <a:endParaRPr lang="ja-JP" altLang="en-US" sz="2400">
              <a:solidFill>
                <a:srgbClr val="000000"/>
              </a:solidFill>
              <a:latin typeface="Times" charset="0"/>
            </a:endParaRPr>
          </a:p>
        </p:txBody>
      </p:sp>
      <p:sp>
        <p:nvSpPr>
          <p:cNvPr id="34837" name="Oval 21"/>
          <p:cNvSpPr>
            <a:spLocks noChangeArrowheads="1"/>
          </p:cNvSpPr>
          <p:nvPr/>
        </p:nvSpPr>
        <p:spPr bwMode="auto">
          <a:xfrm>
            <a:off x="2552433" y="4581526"/>
            <a:ext cx="665162" cy="652463"/>
          </a:xfrm>
          <a:prstGeom prst="ellipse">
            <a:avLst/>
          </a:prstGeom>
          <a:solidFill>
            <a:schemeClr val="accent1"/>
          </a:solidFill>
          <a:ln w="9525">
            <a:solidFill>
              <a:schemeClr val="tx1"/>
            </a:solidFill>
            <a:round/>
            <a:headEnd/>
            <a:tailEnd/>
          </a:ln>
        </p:spPr>
        <p:txBody>
          <a:bodyPr wrap="none" anchor="ctr"/>
          <a:lstStyle/>
          <a:p>
            <a:pPr algn="ctr"/>
            <a:r>
              <a:rPr lang="ja-JP" altLang="en-US" sz="2400" dirty="0">
                <a:solidFill>
                  <a:srgbClr val="000000"/>
                </a:solidFill>
                <a:latin typeface="Arial" pitchFamily="34" charset="0"/>
              </a:rPr>
              <a:t>状況</a:t>
            </a:r>
          </a:p>
        </p:txBody>
      </p:sp>
      <p:sp>
        <p:nvSpPr>
          <p:cNvPr id="34838" name="Line 22"/>
          <p:cNvSpPr>
            <a:spLocks noChangeShapeType="1"/>
          </p:cNvSpPr>
          <p:nvPr/>
        </p:nvSpPr>
        <p:spPr bwMode="auto">
          <a:xfrm flipV="1">
            <a:off x="3090596" y="4449764"/>
            <a:ext cx="169863" cy="223837"/>
          </a:xfrm>
          <a:prstGeom prst="line">
            <a:avLst/>
          </a:prstGeom>
          <a:noFill/>
          <a:ln w="9525">
            <a:solidFill>
              <a:schemeClr val="tx1"/>
            </a:solidFill>
            <a:round/>
            <a:headEnd/>
            <a:tailEnd type="triangle" w="med" len="med"/>
          </a:ln>
        </p:spPr>
        <p:txBody>
          <a:bodyPr/>
          <a:lstStyle/>
          <a:p>
            <a:endParaRPr lang="ja-JP" altLang="en-US" sz="2400">
              <a:solidFill>
                <a:srgbClr val="000000"/>
              </a:solidFill>
              <a:latin typeface="Times" charset="0"/>
            </a:endParaRPr>
          </a:p>
        </p:txBody>
      </p:sp>
      <p:sp>
        <p:nvSpPr>
          <p:cNvPr id="34839" name="Line 23"/>
          <p:cNvSpPr>
            <a:spLocks noChangeShapeType="1"/>
          </p:cNvSpPr>
          <p:nvPr/>
        </p:nvSpPr>
        <p:spPr bwMode="auto">
          <a:xfrm>
            <a:off x="3217595" y="4841875"/>
            <a:ext cx="852488" cy="0"/>
          </a:xfrm>
          <a:prstGeom prst="line">
            <a:avLst/>
          </a:prstGeom>
          <a:noFill/>
          <a:ln w="9525">
            <a:solidFill>
              <a:schemeClr val="tx1"/>
            </a:solidFill>
            <a:round/>
            <a:headEnd/>
            <a:tailEnd type="triangle" w="med" len="med"/>
          </a:ln>
        </p:spPr>
        <p:txBody>
          <a:bodyPr/>
          <a:lstStyle/>
          <a:p>
            <a:endParaRPr lang="ja-JP" altLang="en-US" sz="2400">
              <a:solidFill>
                <a:srgbClr val="000000"/>
              </a:solidFill>
              <a:latin typeface="Times" charset="0"/>
            </a:endParaRPr>
          </a:p>
        </p:txBody>
      </p:sp>
      <p:sp>
        <p:nvSpPr>
          <p:cNvPr id="34840" name="Line 24"/>
          <p:cNvSpPr>
            <a:spLocks noChangeShapeType="1"/>
          </p:cNvSpPr>
          <p:nvPr/>
        </p:nvSpPr>
        <p:spPr bwMode="auto">
          <a:xfrm>
            <a:off x="6075095" y="4170363"/>
            <a:ext cx="425450" cy="392112"/>
          </a:xfrm>
          <a:prstGeom prst="line">
            <a:avLst/>
          </a:prstGeom>
          <a:noFill/>
          <a:ln w="9525">
            <a:solidFill>
              <a:schemeClr val="tx1"/>
            </a:solidFill>
            <a:round/>
            <a:headEnd/>
            <a:tailEnd type="triangle" w="med" len="med"/>
          </a:ln>
        </p:spPr>
        <p:txBody>
          <a:bodyPr/>
          <a:lstStyle/>
          <a:p>
            <a:endParaRPr lang="ja-JP" altLang="en-US" sz="2400">
              <a:solidFill>
                <a:srgbClr val="000000"/>
              </a:solidFill>
              <a:latin typeface="Times" charset="0"/>
            </a:endParaRPr>
          </a:p>
        </p:txBody>
      </p:sp>
      <p:sp>
        <p:nvSpPr>
          <p:cNvPr id="34841" name="Text Box 25"/>
          <p:cNvSpPr txBox="1">
            <a:spLocks noChangeArrowheads="1"/>
          </p:cNvSpPr>
          <p:nvPr/>
        </p:nvSpPr>
        <p:spPr bwMode="auto">
          <a:xfrm>
            <a:off x="6269635" y="5611695"/>
            <a:ext cx="2492990" cy="707886"/>
          </a:xfrm>
          <a:prstGeom prst="rect">
            <a:avLst/>
          </a:prstGeom>
          <a:noFill/>
          <a:ln w="9525">
            <a:noFill/>
            <a:miter lim="800000"/>
            <a:headEnd/>
            <a:tailEnd/>
          </a:ln>
        </p:spPr>
        <p:txBody>
          <a:bodyPr wrap="none">
            <a:spAutoFit/>
          </a:bodyPr>
          <a:lstStyle/>
          <a:p>
            <a:r>
              <a:rPr lang="ja-JP" altLang="en-US" sz="2000" dirty="0">
                <a:solidFill>
                  <a:srgbClr val="000000"/>
                </a:solidFill>
                <a:latin typeface="Arial" pitchFamily="34" charset="0"/>
              </a:rPr>
              <a:t>初心者の構造的知識</a:t>
            </a:r>
            <a:endParaRPr lang="en-US" altLang="ja-JP" sz="2000" dirty="0">
              <a:solidFill>
                <a:srgbClr val="000000"/>
              </a:solidFill>
              <a:latin typeface="Arial" pitchFamily="34" charset="0"/>
            </a:endParaRPr>
          </a:p>
          <a:p>
            <a:r>
              <a:rPr lang="ja-JP" altLang="en-US" sz="2000" dirty="0">
                <a:solidFill>
                  <a:srgbClr val="000000"/>
                </a:solidFill>
                <a:latin typeface="Arial" pitchFamily="34" charset="0"/>
              </a:rPr>
              <a:t>を予測モデルが支援</a:t>
            </a:r>
          </a:p>
        </p:txBody>
      </p:sp>
      <p:sp>
        <p:nvSpPr>
          <p:cNvPr id="34842" name="Text Box 26"/>
          <p:cNvSpPr txBox="1">
            <a:spLocks noChangeArrowheads="1"/>
          </p:cNvSpPr>
          <p:nvPr/>
        </p:nvSpPr>
        <p:spPr bwMode="auto">
          <a:xfrm>
            <a:off x="5722670" y="3071813"/>
            <a:ext cx="2246128" cy="707886"/>
          </a:xfrm>
          <a:prstGeom prst="rect">
            <a:avLst/>
          </a:prstGeom>
          <a:noFill/>
          <a:ln w="9525">
            <a:noFill/>
            <a:miter lim="800000"/>
            <a:headEnd/>
            <a:tailEnd/>
          </a:ln>
        </p:spPr>
        <p:txBody>
          <a:bodyPr wrap="none">
            <a:spAutoFit/>
          </a:bodyPr>
          <a:lstStyle/>
          <a:p>
            <a:r>
              <a:rPr lang="ja-JP" altLang="en-US" sz="2000" dirty="0">
                <a:solidFill>
                  <a:srgbClr val="3366CC"/>
                </a:solidFill>
                <a:latin typeface="Arial" pitchFamily="34" charset="0"/>
              </a:rPr>
              <a:t>エキスパートによる</a:t>
            </a:r>
            <a:endParaRPr lang="en-US" altLang="ja-JP" sz="2000" dirty="0">
              <a:solidFill>
                <a:srgbClr val="3366CC"/>
              </a:solidFill>
              <a:latin typeface="Arial" pitchFamily="34" charset="0"/>
            </a:endParaRPr>
          </a:p>
          <a:p>
            <a:r>
              <a:rPr lang="ja-JP" altLang="en-US" sz="2000" dirty="0">
                <a:solidFill>
                  <a:srgbClr val="3366CC"/>
                </a:solidFill>
                <a:latin typeface="Arial" pitchFamily="34" charset="0"/>
              </a:rPr>
              <a:t>構造的知識</a:t>
            </a:r>
          </a:p>
        </p:txBody>
      </p:sp>
      <p:sp>
        <p:nvSpPr>
          <p:cNvPr id="34843" name="Text Box 27"/>
          <p:cNvSpPr txBox="1">
            <a:spLocks noChangeArrowheads="1"/>
          </p:cNvSpPr>
          <p:nvPr/>
        </p:nvSpPr>
        <p:spPr bwMode="auto">
          <a:xfrm>
            <a:off x="1918115" y="1657351"/>
            <a:ext cx="8426036" cy="830997"/>
          </a:xfrm>
          <a:prstGeom prst="rect">
            <a:avLst/>
          </a:prstGeom>
          <a:noFill/>
          <a:ln w="9525">
            <a:noFill/>
            <a:miter lim="800000"/>
            <a:headEnd/>
            <a:tailEnd/>
          </a:ln>
        </p:spPr>
        <p:txBody>
          <a:bodyPr wrap="square">
            <a:spAutoFit/>
          </a:bodyPr>
          <a:lstStyle/>
          <a:p>
            <a:r>
              <a:rPr lang="ja-JP" altLang="en-US" sz="2400" dirty="0">
                <a:solidFill>
                  <a:srgbClr val="000000"/>
                </a:solidFill>
                <a:latin typeface="Arial" pitchFamily="34" charset="0"/>
              </a:rPr>
              <a:t>・未観測事実の欠損を補完する予測モデルを構築</a:t>
            </a:r>
          </a:p>
          <a:p>
            <a:r>
              <a:rPr lang="ja-JP" altLang="en-US" sz="2400" dirty="0">
                <a:solidFill>
                  <a:srgbClr val="000000"/>
                </a:solidFill>
                <a:latin typeface="Arial" pitchFamily="34" charset="0"/>
              </a:rPr>
              <a:t>・観測事実（証拠）を入力した確率推論による事実認定支援</a:t>
            </a:r>
          </a:p>
        </p:txBody>
      </p:sp>
      <p:sp>
        <p:nvSpPr>
          <p:cNvPr id="34844" name="Oval 28"/>
          <p:cNvSpPr>
            <a:spLocks noChangeArrowheads="1"/>
          </p:cNvSpPr>
          <p:nvPr/>
        </p:nvSpPr>
        <p:spPr bwMode="auto">
          <a:xfrm>
            <a:off x="1615809" y="4005263"/>
            <a:ext cx="809625" cy="671512"/>
          </a:xfrm>
          <a:prstGeom prst="ellipse">
            <a:avLst/>
          </a:prstGeom>
          <a:solidFill>
            <a:schemeClr val="accent1"/>
          </a:solidFill>
          <a:ln w="9525">
            <a:solidFill>
              <a:schemeClr val="tx1"/>
            </a:solidFill>
            <a:round/>
            <a:headEnd/>
            <a:tailEnd/>
          </a:ln>
        </p:spPr>
        <p:txBody>
          <a:bodyPr wrap="none" anchor="ctr"/>
          <a:lstStyle/>
          <a:p>
            <a:pPr algn="ctr"/>
            <a:r>
              <a:rPr lang="ja-JP" altLang="en-US" sz="2400" dirty="0">
                <a:solidFill>
                  <a:srgbClr val="000000"/>
                </a:solidFill>
                <a:latin typeface="Arial" pitchFamily="34" charset="0"/>
              </a:rPr>
              <a:t>証拠</a:t>
            </a:r>
          </a:p>
        </p:txBody>
      </p:sp>
      <p:sp>
        <p:nvSpPr>
          <p:cNvPr id="34845" name="Line 29"/>
          <p:cNvSpPr>
            <a:spLocks noChangeShapeType="1"/>
          </p:cNvSpPr>
          <p:nvPr/>
        </p:nvSpPr>
        <p:spPr bwMode="auto">
          <a:xfrm flipV="1">
            <a:off x="2407971" y="3429000"/>
            <a:ext cx="504825" cy="863600"/>
          </a:xfrm>
          <a:prstGeom prst="line">
            <a:avLst/>
          </a:prstGeom>
          <a:noFill/>
          <a:ln w="9525">
            <a:solidFill>
              <a:schemeClr val="tx1"/>
            </a:solidFill>
            <a:round/>
            <a:headEnd/>
            <a:tailEnd type="triangle" w="med" len="med"/>
          </a:ln>
        </p:spPr>
        <p:txBody>
          <a:bodyPr/>
          <a:lstStyle/>
          <a:p>
            <a:endParaRPr lang="ja-JP" altLang="en-US" sz="2400">
              <a:solidFill>
                <a:srgbClr val="000000"/>
              </a:solidFill>
              <a:latin typeface="Times" charset="0"/>
            </a:endParaRPr>
          </a:p>
        </p:txBody>
      </p:sp>
      <p:sp>
        <p:nvSpPr>
          <p:cNvPr id="34846" name="Line 30"/>
          <p:cNvSpPr>
            <a:spLocks noChangeShapeType="1"/>
          </p:cNvSpPr>
          <p:nvPr/>
        </p:nvSpPr>
        <p:spPr bwMode="auto">
          <a:xfrm flipV="1">
            <a:off x="2407971" y="4221164"/>
            <a:ext cx="504825" cy="71437"/>
          </a:xfrm>
          <a:prstGeom prst="line">
            <a:avLst/>
          </a:prstGeom>
          <a:noFill/>
          <a:ln w="9525">
            <a:solidFill>
              <a:schemeClr val="tx1"/>
            </a:solidFill>
            <a:round/>
            <a:headEnd/>
            <a:tailEnd type="triangle" w="med" len="med"/>
          </a:ln>
        </p:spPr>
        <p:txBody>
          <a:bodyPr/>
          <a:lstStyle/>
          <a:p>
            <a:endParaRPr lang="ja-JP" altLang="en-US" sz="2400">
              <a:solidFill>
                <a:srgbClr val="000000"/>
              </a:solidFill>
              <a:latin typeface="Times" charset="0"/>
            </a:endParaRPr>
          </a:p>
        </p:txBody>
      </p:sp>
      <p:sp>
        <p:nvSpPr>
          <p:cNvPr id="34847" name="Line 31"/>
          <p:cNvSpPr>
            <a:spLocks noChangeShapeType="1"/>
          </p:cNvSpPr>
          <p:nvPr/>
        </p:nvSpPr>
        <p:spPr bwMode="auto">
          <a:xfrm>
            <a:off x="2407970" y="4292601"/>
            <a:ext cx="215900" cy="288925"/>
          </a:xfrm>
          <a:prstGeom prst="line">
            <a:avLst/>
          </a:prstGeom>
          <a:noFill/>
          <a:ln w="9525">
            <a:solidFill>
              <a:schemeClr val="tx1"/>
            </a:solidFill>
            <a:round/>
            <a:headEnd/>
            <a:tailEnd type="triangle" w="med" len="med"/>
          </a:ln>
        </p:spPr>
        <p:txBody>
          <a:bodyPr/>
          <a:lstStyle/>
          <a:p>
            <a:endParaRPr lang="ja-JP" altLang="en-US" sz="2400">
              <a:solidFill>
                <a:srgbClr val="000000"/>
              </a:solidFill>
              <a:latin typeface="Times" charset="0"/>
            </a:endParaRPr>
          </a:p>
        </p:txBody>
      </p:sp>
      <p:cxnSp>
        <p:nvCxnSpPr>
          <p:cNvPr id="34848" name="AutoShape 32"/>
          <p:cNvCxnSpPr>
            <a:cxnSpLocks noChangeShapeType="1"/>
            <a:stCxn id="34844" idx="4"/>
            <a:endCxn id="34826" idx="2"/>
          </p:cNvCxnSpPr>
          <p:nvPr/>
        </p:nvCxnSpPr>
        <p:spPr bwMode="auto">
          <a:xfrm rot="16200000" flipH="1">
            <a:off x="2259539" y="4437856"/>
            <a:ext cx="1485900" cy="1963738"/>
          </a:xfrm>
          <a:prstGeom prst="bentConnector2">
            <a:avLst/>
          </a:prstGeom>
          <a:noFill/>
          <a:ln w="9525">
            <a:solidFill>
              <a:schemeClr val="tx1"/>
            </a:solidFill>
            <a:miter lim="800000"/>
            <a:headEnd/>
            <a:tailEnd type="triangle" w="med" len="med"/>
          </a:ln>
        </p:spPr>
      </p:cxnSp>
      <p:cxnSp>
        <p:nvCxnSpPr>
          <p:cNvPr id="34849" name="AutoShape 33"/>
          <p:cNvCxnSpPr>
            <a:cxnSpLocks noChangeShapeType="1"/>
            <a:stCxn id="34844" idx="5"/>
            <a:endCxn id="34825" idx="3"/>
          </p:cNvCxnSpPr>
          <p:nvPr/>
        </p:nvCxnSpPr>
        <p:spPr bwMode="auto">
          <a:xfrm rot="16200000" flipH="1">
            <a:off x="2309545" y="4575175"/>
            <a:ext cx="935038" cy="941388"/>
          </a:xfrm>
          <a:prstGeom prst="bentConnector3">
            <a:avLst>
              <a:gd name="adj1" fmla="val 134972"/>
            </a:avLst>
          </a:prstGeom>
          <a:noFill/>
          <a:ln w="9525">
            <a:solidFill>
              <a:schemeClr val="tx1"/>
            </a:solidFill>
            <a:miter lim="800000"/>
            <a:headEnd/>
            <a:tailEnd type="triangle" w="med" len="med"/>
          </a:ln>
        </p:spPr>
      </p:cxnSp>
      <p:sp>
        <p:nvSpPr>
          <p:cNvPr id="34850" name="Text Box 34"/>
          <p:cNvSpPr txBox="1">
            <a:spLocks noChangeArrowheads="1"/>
          </p:cNvSpPr>
          <p:nvPr/>
        </p:nvSpPr>
        <p:spPr bwMode="auto">
          <a:xfrm>
            <a:off x="8959254" y="3517900"/>
            <a:ext cx="1711325" cy="1938992"/>
          </a:xfrm>
          <a:prstGeom prst="rect">
            <a:avLst/>
          </a:prstGeom>
          <a:solidFill>
            <a:schemeClr val="accent2">
              <a:lumMod val="20000"/>
              <a:lumOff val="80000"/>
            </a:schemeClr>
          </a:solidFill>
          <a:ln>
            <a:noFill/>
            <a:headEnd/>
            <a:tailEnd/>
          </a:ln>
        </p:spPr>
        <p:style>
          <a:lnRef idx="1">
            <a:schemeClr val="accent1"/>
          </a:lnRef>
          <a:fillRef idx="2">
            <a:schemeClr val="accent1"/>
          </a:fillRef>
          <a:effectRef idx="1">
            <a:schemeClr val="accent1"/>
          </a:effectRef>
          <a:fontRef idx="minor">
            <a:schemeClr val="dk1"/>
          </a:fontRef>
        </p:style>
        <p:txBody>
          <a:bodyPr>
            <a:spAutoFit/>
          </a:bodyPr>
          <a:lstStyle/>
          <a:p>
            <a:r>
              <a:rPr lang="ja-JP" altLang="en-US" sz="2000" dirty="0">
                <a:solidFill>
                  <a:srgbClr val="000000"/>
                </a:solidFill>
                <a:latin typeface="Arial" pitchFamily="34" charset="0"/>
              </a:rPr>
              <a:t>初学者とエキスパートの</a:t>
            </a:r>
            <a:br>
              <a:rPr lang="en-US" altLang="ja-JP" sz="2000" dirty="0">
                <a:solidFill>
                  <a:srgbClr val="000000"/>
                </a:solidFill>
                <a:latin typeface="Arial" pitchFamily="34" charset="0"/>
              </a:rPr>
            </a:br>
            <a:r>
              <a:rPr lang="ja-JP" altLang="en-US" sz="2000" dirty="0">
                <a:solidFill>
                  <a:srgbClr val="000000"/>
                </a:solidFill>
                <a:latin typeface="Arial" pitchFamily="34" charset="0"/>
              </a:rPr>
              <a:t>知識差も考慮した事実認定</a:t>
            </a:r>
            <a:endParaRPr lang="en-US" altLang="ja-JP" sz="2000" dirty="0">
              <a:solidFill>
                <a:srgbClr val="000000"/>
              </a:solidFill>
              <a:latin typeface="Arial" pitchFamily="34" charset="0"/>
            </a:endParaRPr>
          </a:p>
          <a:p>
            <a:r>
              <a:rPr lang="ja-JP" altLang="en-US" sz="2000" dirty="0">
                <a:solidFill>
                  <a:srgbClr val="000000"/>
                </a:solidFill>
                <a:latin typeface="Arial" pitchFamily="34" charset="0"/>
              </a:rPr>
              <a:t>フェーズの支援・教育</a:t>
            </a:r>
          </a:p>
        </p:txBody>
      </p:sp>
      <p:sp>
        <p:nvSpPr>
          <p:cNvPr id="34852" name="Rectangle 36"/>
          <p:cNvSpPr>
            <a:spLocks noGrp="1" noChangeArrowheads="1"/>
          </p:cNvSpPr>
          <p:nvPr>
            <p:ph type="title"/>
          </p:nvPr>
        </p:nvSpPr>
        <p:spPr>
          <a:xfrm>
            <a:off x="2286000" y="142875"/>
            <a:ext cx="8382000" cy="685800"/>
          </a:xfrm>
        </p:spPr>
        <p:txBody>
          <a:bodyPr>
            <a:normAutofit/>
          </a:bodyPr>
          <a:lstStyle/>
          <a:p>
            <a:r>
              <a:rPr lang="ja-JP" altLang="en-US" dirty="0"/>
              <a:t>証拠</a:t>
            </a:r>
            <a:r>
              <a:rPr lang="en-US" altLang="ja-JP" dirty="0"/>
              <a:t>-</a:t>
            </a:r>
            <a:r>
              <a:rPr lang="ja-JP" altLang="en-US" dirty="0"/>
              <a:t>間接事実構造からの証拠推論</a:t>
            </a:r>
          </a:p>
        </p:txBody>
      </p:sp>
    </p:spTree>
    <p:extLst>
      <p:ext uri="{BB962C8B-B14F-4D97-AF65-F5344CB8AC3E}">
        <p14:creationId xmlns:p14="http://schemas.microsoft.com/office/powerpoint/2010/main" val="21349063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1058" name="Rectangle 2"/>
          <p:cNvSpPr>
            <a:spLocks noGrp="1" noChangeArrowheads="1"/>
          </p:cNvSpPr>
          <p:nvPr>
            <p:ph type="title"/>
          </p:nvPr>
        </p:nvSpPr>
        <p:spPr>
          <a:xfrm>
            <a:off x="2042864" y="260649"/>
            <a:ext cx="8229600" cy="606425"/>
          </a:xfrm>
        </p:spPr>
        <p:txBody>
          <a:bodyPr rtlCol="0">
            <a:normAutofit fontScale="90000"/>
          </a:bodyPr>
          <a:lstStyle/>
          <a:p>
            <a:pPr>
              <a:defRPr/>
            </a:pPr>
            <a:r>
              <a:rPr lang="ja-JP" altLang="en-US" sz="4000" dirty="0"/>
              <a:t>ベイジアンネットワーク</a:t>
            </a:r>
          </a:p>
        </p:txBody>
      </p:sp>
      <p:sp>
        <p:nvSpPr>
          <p:cNvPr id="31747" name="Oval 3"/>
          <p:cNvSpPr>
            <a:spLocks noChangeArrowheads="1"/>
          </p:cNvSpPr>
          <p:nvPr/>
        </p:nvSpPr>
        <p:spPr bwMode="auto">
          <a:xfrm>
            <a:off x="3981451" y="4017963"/>
            <a:ext cx="530225" cy="481012"/>
          </a:xfrm>
          <a:prstGeom prst="ellipse">
            <a:avLst/>
          </a:prstGeom>
          <a:solidFill>
            <a:srgbClr val="CCFFCC"/>
          </a:solidFill>
          <a:ln w="9525">
            <a:noFill/>
            <a:round/>
            <a:headEnd/>
            <a:tailEnd/>
          </a:ln>
        </p:spPr>
        <p:txBody>
          <a:bodyPr wrap="none" anchor="ctr"/>
          <a:lstStyle/>
          <a:p>
            <a:pPr algn="ctr"/>
            <a:r>
              <a:rPr lang="en-US" altLang="ja-JP" i="1">
                <a:solidFill>
                  <a:schemeClr val="accent2"/>
                </a:solidFill>
                <a:latin typeface="Tahoma" pitchFamily="34" charset="0"/>
              </a:rPr>
              <a:t>X1</a:t>
            </a:r>
          </a:p>
        </p:txBody>
      </p:sp>
      <p:sp>
        <p:nvSpPr>
          <p:cNvPr id="31748" name="Oval 4"/>
          <p:cNvSpPr>
            <a:spLocks noChangeArrowheads="1"/>
          </p:cNvSpPr>
          <p:nvPr/>
        </p:nvSpPr>
        <p:spPr bwMode="auto">
          <a:xfrm>
            <a:off x="3956050" y="5402263"/>
            <a:ext cx="541338" cy="481012"/>
          </a:xfrm>
          <a:prstGeom prst="ellipse">
            <a:avLst/>
          </a:prstGeom>
          <a:solidFill>
            <a:srgbClr val="CCFFCC"/>
          </a:solidFill>
          <a:ln w="9525">
            <a:noFill/>
            <a:round/>
            <a:headEnd/>
            <a:tailEnd/>
          </a:ln>
        </p:spPr>
        <p:txBody>
          <a:bodyPr wrap="none" anchor="ctr"/>
          <a:lstStyle/>
          <a:p>
            <a:pPr algn="ctr"/>
            <a:r>
              <a:rPr lang="en-US" altLang="ja-JP" i="1">
                <a:solidFill>
                  <a:schemeClr val="accent2"/>
                </a:solidFill>
                <a:latin typeface="Tahoma" pitchFamily="34" charset="0"/>
              </a:rPr>
              <a:t>X2</a:t>
            </a:r>
          </a:p>
        </p:txBody>
      </p:sp>
      <p:sp>
        <p:nvSpPr>
          <p:cNvPr id="31749" name="Oval 5"/>
          <p:cNvSpPr>
            <a:spLocks noChangeArrowheads="1"/>
          </p:cNvSpPr>
          <p:nvPr/>
        </p:nvSpPr>
        <p:spPr bwMode="auto">
          <a:xfrm>
            <a:off x="5891218" y="5387975"/>
            <a:ext cx="554037" cy="469900"/>
          </a:xfrm>
          <a:prstGeom prst="ellipse">
            <a:avLst/>
          </a:prstGeom>
          <a:solidFill>
            <a:srgbClr val="CCFFCC"/>
          </a:solidFill>
          <a:ln w="9525">
            <a:noFill/>
            <a:round/>
            <a:headEnd/>
            <a:tailEnd/>
          </a:ln>
        </p:spPr>
        <p:txBody>
          <a:bodyPr wrap="none" anchor="ctr"/>
          <a:lstStyle/>
          <a:p>
            <a:pPr algn="ctr"/>
            <a:r>
              <a:rPr lang="en-US" altLang="ja-JP" i="1">
                <a:solidFill>
                  <a:schemeClr val="accent2"/>
                </a:solidFill>
                <a:latin typeface="Tahoma" pitchFamily="34" charset="0"/>
              </a:rPr>
              <a:t>X4</a:t>
            </a:r>
          </a:p>
        </p:txBody>
      </p:sp>
      <p:sp>
        <p:nvSpPr>
          <p:cNvPr id="31750" name="Oval 6"/>
          <p:cNvSpPr>
            <a:spLocks noChangeArrowheads="1"/>
          </p:cNvSpPr>
          <p:nvPr/>
        </p:nvSpPr>
        <p:spPr bwMode="auto">
          <a:xfrm>
            <a:off x="5854700" y="4016384"/>
            <a:ext cx="577850" cy="525463"/>
          </a:xfrm>
          <a:prstGeom prst="ellipse">
            <a:avLst/>
          </a:prstGeom>
          <a:solidFill>
            <a:srgbClr val="CCFFCC"/>
          </a:solidFill>
          <a:ln w="9525">
            <a:noFill/>
            <a:round/>
            <a:headEnd/>
            <a:tailEnd/>
          </a:ln>
        </p:spPr>
        <p:txBody>
          <a:bodyPr wrap="none" anchor="ctr"/>
          <a:lstStyle/>
          <a:p>
            <a:pPr algn="ctr"/>
            <a:r>
              <a:rPr lang="en-US" altLang="ja-JP" i="1">
                <a:solidFill>
                  <a:schemeClr val="accent2"/>
                </a:solidFill>
                <a:latin typeface="Tahoma" pitchFamily="34" charset="0"/>
              </a:rPr>
              <a:t>X3</a:t>
            </a:r>
          </a:p>
        </p:txBody>
      </p:sp>
      <p:sp>
        <p:nvSpPr>
          <p:cNvPr id="31751" name="Oval 7"/>
          <p:cNvSpPr>
            <a:spLocks noChangeArrowheads="1"/>
          </p:cNvSpPr>
          <p:nvPr/>
        </p:nvSpPr>
        <p:spPr bwMode="auto">
          <a:xfrm>
            <a:off x="7743825" y="4041784"/>
            <a:ext cx="541338" cy="468313"/>
          </a:xfrm>
          <a:prstGeom prst="ellipse">
            <a:avLst/>
          </a:prstGeom>
          <a:solidFill>
            <a:srgbClr val="CCFFCC"/>
          </a:solidFill>
          <a:ln w="9525">
            <a:noFill/>
            <a:round/>
            <a:headEnd/>
            <a:tailEnd/>
          </a:ln>
        </p:spPr>
        <p:txBody>
          <a:bodyPr wrap="none" anchor="ctr"/>
          <a:lstStyle/>
          <a:p>
            <a:pPr algn="ctr"/>
            <a:r>
              <a:rPr lang="en-US" altLang="ja-JP" i="1">
                <a:solidFill>
                  <a:schemeClr val="accent2"/>
                </a:solidFill>
                <a:latin typeface="Tahoma" pitchFamily="34" charset="0"/>
              </a:rPr>
              <a:t>X5</a:t>
            </a:r>
          </a:p>
        </p:txBody>
      </p:sp>
      <p:cxnSp>
        <p:nvCxnSpPr>
          <p:cNvPr id="31752" name="AutoShape 8"/>
          <p:cNvCxnSpPr>
            <a:cxnSpLocks noChangeShapeType="1"/>
            <a:stCxn id="31747" idx="6"/>
            <a:endCxn id="31750" idx="2"/>
          </p:cNvCxnSpPr>
          <p:nvPr/>
        </p:nvCxnSpPr>
        <p:spPr bwMode="auto">
          <a:xfrm>
            <a:off x="4511676" y="4259272"/>
            <a:ext cx="1343025" cy="20637"/>
          </a:xfrm>
          <a:prstGeom prst="straightConnector1">
            <a:avLst/>
          </a:prstGeom>
          <a:noFill/>
          <a:ln w="9525">
            <a:solidFill>
              <a:schemeClr val="tx1"/>
            </a:solidFill>
            <a:round/>
            <a:headEnd/>
            <a:tailEnd type="triangle" w="med" len="med"/>
          </a:ln>
        </p:spPr>
      </p:cxnSp>
      <p:cxnSp>
        <p:nvCxnSpPr>
          <p:cNvPr id="31753" name="AutoShape 9"/>
          <p:cNvCxnSpPr>
            <a:cxnSpLocks noChangeShapeType="1"/>
            <a:stCxn id="31748" idx="6"/>
            <a:endCxn id="31750" idx="3"/>
          </p:cNvCxnSpPr>
          <p:nvPr/>
        </p:nvCxnSpPr>
        <p:spPr bwMode="auto">
          <a:xfrm flipV="1">
            <a:off x="4497388" y="4465647"/>
            <a:ext cx="1441450" cy="1177925"/>
          </a:xfrm>
          <a:prstGeom prst="straightConnector1">
            <a:avLst/>
          </a:prstGeom>
          <a:noFill/>
          <a:ln w="9525">
            <a:solidFill>
              <a:schemeClr val="tx1"/>
            </a:solidFill>
            <a:round/>
            <a:headEnd/>
            <a:tailEnd type="triangle" w="med" len="med"/>
          </a:ln>
        </p:spPr>
      </p:cxnSp>
      <p:cxnSp>
        <p:nvCxnSpPr>
          <p:cNvPr id="31754" name="AutoShape 10"/>
          <p:cNvCxnSpPr>
            <a:cxnSpLocks noChangeShapeType="1"/>
            <a:stCxn id="31748" idx="6"/>
            <a:endCxn id="31749" idx="2"/>
          </p:cNvCxnSpPr>
          <p:nvPr/>
        </p:nvCxnSpPr>
        <p:spPr bwMode="auto">
          <a:xfrm flipV="1">
            <a:off x="4497393" y="5622925"/>
            <a:ext cx="1393825" cy="20638"/>
          </a:xfrm>
          <a:prstGeom prst="straightConnector1">
            <a:avLst/>
          </a:prstGeom>
          <a:noFill/>
          <a:ln w="9525">
            <a:solidFill>
              <a:schemeClr val="tx1"/>
            </a:solidFill>
            <a:round/>
            <a:headEnd/>
            <a:tailEnd type="triangle" w="med" len="med"/>
          </a:ln>
        </p:spPr>
      </p:cxnSp>
      <p:cxnSp>
        <p:nvCxnSpPr>
          <p:cNvPr id="31755" name="AutoShape 11"/>
          <p:cNvCxnSpPr>
            <a:cxnSpLocks noChangeShapeType="1"/>
            <a:stCxn id="31750" idx="6"/>
            <a:endCxn id="31751" idx="2"/>
          </p:cNvCxnSpPr>
          <p:nvPr/>
        </p:nvCxnSpPr>
        <p:spPr bwMode="auto">
          <a:xfrm flipV="1">
            <a:off x="6432551" y="4276734"/>
            <a:ext cx="1311275" cy="3175"/>
          </a:xfrm>
          <a:prstGeom prst="straightConnector1">
            <a:avLst/>
          </a:prstGeom>
          <a:noFill/>
          <a:ln w="9525">
            <a:solidFill>
              <a:schemeClr val="tx1"/>
            </a:solidFill>
            <a:round/>
            <a:headEnd/>
            <a:tailEnd type="triangle" w="med" len="med"/>
          </a:ln>
        </p:spPr>
      </p:cxnSp>
      <p:cxnSp>
        <p:nvCxnSpPr>
          <p:cNvPr id="31756" name="AutoShape 12"/>
          <p:cNvCxnSpPr>
            <a:cxnSpLocks noChangeShapeType="1"/>
            <a:stCxn id="31749" idx="6"/>
            <a:endCxn id="31751" idx="3"/>
          </p:cNvCxnSpPr>
          <p:nvPr/>
        </p:nvCxnSpPr>
        <p:spPr bwMode="auto">
          <a:xfrm flipV="1">
            <a:off x="6445250" y="4441825"/>
            <a:ext cx="1377950" cy="1181100"/>
          </a:xfrm>
          <a:prstGeom prst="straightConnector1">
            <a:avLst/>
          </a:prstGeom>
          <a:noFill/>
          <a:ln w="9525">
            <a:solidFill>
              <a:schemeClr val="tx1"/>
            </a:solidFill>
            <a:round/>
            <a:headEnd/>
            <a:tailEnd type="triangle" w="med" len="med"/>
          </a:ln>
        </p:spPr>
      </p:cxnSp>
      <p:grpSp>
        <p:nvGrpSpPr>
          <p:cNvPr id="2" name="Group 13"/>
          <p:cNvGrpSpPr>
            <a:grpSpLocks/>
          </p:cNvGrpSpPr>
          <p:nvPr/>
        </p:nvGrpSpPr>
        <p:grpSpPr bwMode="auto">
          <a:xfrm>
            <a:off x="3503618" y="4913313"/>
            <a:ext cx="6064251" cy="1712912"/>
            <a:chOff x="1247" y="3095"/>
            <a:chExt cx="3820" cy="1079"/>
          </a:xfrm>
        </p:grpSpPr>
        <p:sp>
          <p:nvSpPr>
            <p:cNvPr id="31769" name="Line 14"/>
            <p:cNvSpPr>
              <a:spLocks noChangeShapeType="1"/>
            </p:cNvSpPr>
            <p:nvPr/>
          </p:nvSpPr>
          <p:spPr bwMode="auto">
            <a:xfrm>
              <a:off x="3742" y="3765"/>
              <a:ext cx="968" cy="0"/>
            </a:xfrm>
            <a:prstGeom prst="line">
              <a:avLst/>
            </a:prstGeom>
            <a:noFill/>
            <a:ln w="9525">
              <a:solidFill>
                <a:schemeClr val="bg2"/>
              </a:solidFill>
              <a:round/>
              <a:headEnd/>
              <a:tailEnd/>
            </a:ln>
          </p:spPr>
          <p:txBody>
            <a:bodyPr/>
            <a:lstStyle/>
            <a:p>
              <a:endParaRPr lang="ja-JP" altLang="en-US"/>
            </a:p>
          </p:txBody>
        </p:sp>
        <p:sp>
          <p:nvSpPr>
            <p:cNvPr id="31770" name="Line 15"/>
            <p:cNvSpPr>
              <a:spLocks noChangeShapeType="1"/>
            </p:cNvSpPr>
            <p:nvPr/>
          </p:nvSpPr>
          <p:spPr bwMode="auto">
            <a:xfrm>
              <a:off x="4415" y="3389"/>
              <a:ext cx="0" cy="726"/>
            </a:xfrm>
            <a:prstGeom prst="line">
              <a:avLst/>
            </a:prstGeom>
            <a:noFill/>
            <a:ln w="9525">
              <a:solidFill>
                <a:schemeClr val="bg2"/>
              </a:solidFill>
              <a:round/>
              <a:headEnd/>
              <a:tailEnd/>
            </a:ln>
          </p:spPr>
          <p:txBody>
            <a:bodyPr/>
            <a:lstStyle/>
            <a:p>
              <a:endParaRPr lang="ja-JP" altLang="en-US"/>
            </a:p>
          </p:txBody>
        </p:sp>
        <p:sp>
          <p:nvSpPr>
            <p:cNvPr id="31771" name="Line 16"/>
            <p:cNvSpPr>
              <a:spLocks noChangeShapeType="1"/>
            </p:cNvSpPr>
            <p:nvPr/>
          </p:nvSpPr>
          <p:spPr bwMode="auto">
            <a:xfrm>
              <a:off x="4151" y="3389"/>
              <a:ext cx="0" cy="726"/>
            </a:xfrm>
            <a:prstGeom prst="line">
              <a:avLst/>
            </a:prstGeom>
            <a:noFill/>
            <a:ln w="9525">
              <a:solidFill>
                <a:schemeClr val="bg2"/>
              </a:solidFill>
              <a:round/>
              <a:headEnd/>
              <a:tailEnd/>
            </a:ln>
          </p:spPr>
          <p:txBody>
            <a:bodyPr/>
            <a:lstStyle/>
            <a:p>
              <a:endParaRPr lang="ja-JP" altLang="en-US"/>
            </a:p>
          </p:txBody>
        </p:sp>
        <p:sp>
          <p:nvSpPr>
            <p:cNvPr id="31772" name="Line 17"/>
            <p:cNvSpPr>
              <a:spLocks noChangeShapeType="1"/>
            </p:cNvSpPr>
            <p:nvPr/>
          </p:nvSpPr>
          <p:spPr bwMode="auto">
            <a:xfrm>
              <a:off x="3742" y="3933"/>
              <a:ext cx="968" cy="0"/>
            </a:xfrm>
            <a:prstGeom prst="line">
              <a:avLst/>
            </a:prstGeom>
            <a:noFill/>
            <a:ln w="9525">
              <a:solidFill>
                <a:schemeClr val="bg2"/>
              </a:solidFill>
              <a:round/>
              <a:headEnd/>
              <a:tailEnd/>
            </a:ln>
          </p:spPr>
          <p:txBody>
            <a:bodyPr/>
            <a:lstStyle/>
            <a:p>
              <a:endParaRPr lang="ja-JP" altLang="en-US"/>
            </a:p>
          </p:txBody>
        </p:sp>
        <p:sp>
          <p:nvSpPr>
            <p:cNvPr id="31773" name="Line 18"/>
            <p:cNvSpPr>
              <a:spLocks noChangeShapeType="1"/>
            </p:cNvSpPr>
            <p:nvPr/>
          </p:nvSpPr>
          <p:spPr bwMode="auto">
            <a:xfrm>
              <a:off x="3742" y="4109"/>
              <a:ext cx="968" cy="0"/>
            </a:xfrm>
            <a:prstGeom prst="line">
              <a:avLst/>
            </a:prstGeom>
            <a:noFill/>
            <a:ln w="9525">
              <a:solidFill>
                <a:schemeClr val="bg2"/>
              </a:solidFill>
              <a:round/>
              <a:headEnd/>
              <a:tailEnd/>
            </a:ln>
          </p:spPr>
          <p:txBody>
            <a:bodyPr/>
            <a:lstStyle/>
            <a:p>
              <a:endParaRPr lang="ja-JP" altLang="en-US"/>
            </a:p>
          </p:txBody>
        </p:sp>
        <p:grpSp>
          <p:nvGrpSpPr>
            <p:cNvPr id="3" name="Group 19"/>
            <p:cNvGrpSpPr>
              <a:grpSpLocks/>
            </p:cNvGrpSpPr>
            <p:nvPr/>
          </p:nvGrpSpPr>
          <p:grpSpPr bwMode="auto">
            <a:xfrm>
              <a:off x="1247" y="3095"/>
              <a:ext cx="3820" cy="1079"/>
              <a:chOff x="1247" y="3095"/>
              <a:chExt cx="3820" cy="1079"/>
            </a:xfrm>
          </p:grpSpPr>
          <p:sp>
            <p:nvSpPr>
              <p:cNvPr id="31775" name="Text Box 20"/>
              <p:cNvSpPr txBox="1">
                <a:spLocks noChangeArrowheads="1"/>
              </p:cNvSpPr>
              <p:nvPr/>
            </p:nvSpPr>
            <p:spPr bwMode="auto">
              <a:xfrm>
                <a:off x="3714" y="3389"/>
                <a:ext cx="1013" cy="756"/>
              </a:xfrm>
              <a:prstGeom prst="rect">
                <a:avLst/>
              </a:prstGeom>
              <a:noFill/>
              <a:ln w="9525">
                <a:solidFill>
                  <a:schemeClr val="bg2"/>
                </a:solidFill>
                <a:miter lim="800000"/>
                <a:headEnd/>
                <a:tailEnd/>
              </a:ln>
            </p:spPr>
            <p:txBody>
              <a:bodyPr wrap="none">
                <a:spAutoFit/>
              </a:bodyPr>
              <a:lstStyle/>
              <a:p>
                <a:r>
                  <a:rPr lang="en-US" altLang="ja-JP" i="1">
                    <a:latin typeface="Tahoma" pitchFamily="34" charset="0"/>
                  </a:rPr>
                  <a:t>    X2   0    1</a:t>
                </a:r>
              </a:p>
              <a:p>
                <a:r>
                  <a:rPr lang="en-US" altLang="ja-JP" i="1">
                    <a:latin typeface="Tahoma" pitchFamily="34" charset="0"/>
                  </a:rPr>
                  <a:t>X4</a:t>
                </a:r>
              </a:p>
              <a:p>
                <a:r>
                  <a:rPr lang="en-US" altLang="ja-JP" i="1">
                    <a:latin typeface="Tahoma" pitchFamily="34" charset="0"/>
                  </a:rPr>
                  <a:t> 0      0.8  0.4</a:t>
                </a:r>
              </a:p>
              <a:p>
                <a:r>
                  <a:rPr lang="en-US" altLang="ja-JP" i="1">
                    <a:latin typeface="Tahoma" pitchFamily="34" charset="0"/>
                  </a:rPr>
                  <a:t> 1      0.2  0.6</a:t>
                </a:r>
              </a:p>
            </p:txBody>
          </p:sp>
          <p:sp>
            <p:nvSpPr>
              <p:cNvPr id="31776" name="Text Box 21"/>
              <p:cNvSpPr txBox="1">
                <a:spLocks noChangeArrowheads="1"/>
              </p:cNvSpPr>
              <p:nvPr/>
            </p:nvSpPr>
            <p:spPr bwMode="auto">
              <a:xfrm>
                <a:off x="3560" y="3158"/>
                <a:ext cx="1507" cy="233"/>
              </a:xfrm>
              <a:prstGeom prst="rect">
                <a:avLst/>
              </a:prstGeom>
              <a:noFill/>
              <a:ln w="9525">
                <a:solidFill>
                  <a:schemeClr val="bg2"/>
                </a:solidFill>
                <a:miter lim="800000"/>
                <a:headEnd/>
                <a:tailEnd/>
              </a:ln>
            </p:spPr>
            <p:txBody>
              <a:bodyPr wrap="none">
                <a:spAutoFit/>
              </a:bodyPr>
              <a:lstStyle/>
              <a:p>
                <a:r>
                  <a:rPr lang="ja-JP" altLang="en-US" i="1">
                    <a:latin typeface="Tahoma" pitchFamily="34" charset="0"/>
                  </a:rPr>
                  <a:t>条件付確率 </a:t>
                </a:r>
                <a:r>
                  <a:rPr lang="en-US" altLang="ja-JP" i="1">
                    <a:latin typeface="Tahoma" pitchFamily="34" charset="0"/>
                  </a:rPr>
                  <a:t>P(X4|X2)</a:t>
                </a:r>
              </a:p>
            </p:txBody>
          </p:sp>
          <p:sp>
            <p:nvSpPr>
              <p:cNvPr id="31777" name="AutoShape 22"/>
              <p:cNvSpPr>
                <a:spLocks noChangeArrowheads="1"/>
              </p:cNvSpPr>
              <p:nvPr/>
            </p:nvSpPr>
            <p:spPr bwMode="auto">
              <a:xfrm>
                <a:off x="2472" y="3095"/>
                <a:ext cx="816" cy="1061"/>
              </a:xfrm>
              <a:prstGeom prst="roundRect">
                <a:avLst>
                  <a:gd name="adj" fmla="val 16667"/>
                </a:avLst>
              </a:prstGeom>
              <a:noFill/>
              <a:ln w="9525">
                <a:solidFill>
                  <a:schemeClr val="bg2"/>
                </a:solidFill>
                <a:round/>
                <a:headEnd/>
                <a:tailEnd/>
              </a:ln>
            </p:spPr>
            <p:txBody>
              <a:bodyPr wrap="none" anchor="ctr"/>
              <a:lstStyle/>
              <a:p>
                <a:endParaRPr lang="ja-JP" altLang="en-US"/>
              </a:p>
            </p:txBody>
          </p:sp>
          <p:sp>
            <p:nvSpPr>
              <p:cNvPr id="31778" name="AutoShape 23"/>
              <p:cNvSpPr>
                <a:spLocks noChangeArrowheads="1"/>
              </p:cNvSpPr>
              <p:nvPr/>
            </p:nvSpPr>
            <p:spPr bwMode="auto">
              <a:xfrm>
                <a:off x="1247" y="3113"/>
                <a:ext cx="816" cy="1061"/>
              </a:xfrm>
              <a:prstGeom prst="roundRect">
                <a:avLst>
                  <a:gd name="adj" fmla="val 16667"/>
                </a:avLst>
              </a:prstGeom>
              <a:noFill/>
              <a:ln w="9525">
                <a:solidFill>
                  <a:schemeClr val="bg2"/>
                </a:solidFill>
                <a:round/>
                <a:headEnd/>
                <a:tailEnd/>
              </a:ln>
            </p:spPr>
            <p:txBody>
              <a:bodyPr wrap="none" anchor="ctr"/>
              <a:lstStyle/>
              <a:p>
                <a:endParaRPr lang="ja-JP" altLang="en-US"/>
              </a:p>
            </p:txBody>
          </p:sp>
        </p:grpSp>
      </p:grpSp>
      <p:sp>
        <p:nvSpPr>
          <p:cNvPr id="31758" name="Text Box 24"/>
          <p:cNvSpPr txBox="1">
            <a:spLocks noChangeArrowheads="1"/>
          </p:cNvSpPr>
          <p:nvPr/>
        </p:nvSpPr>
        <p:spPr bwMode="auto">
          <a:xfrm>
            <a:off x="6383339" y="2414588"/>
            <a:ext cx="1184865" cy="369332"/>
          </a:xfrm>
          <a:prstGeom prst="rect">
            <a:avLst/>
          </a:prstGeom>
          <a:noFill/>
          <a:ln w="9525">
            <a:noFill/>
            <a:miter lim="800000"/>
            <a:headEnd/>
            <a:tailEnd/>
          </a:ln>
        </p:spPr>
        <p:txBody>
          <a:bodyPr wrap="none">
            <a:spAutoFit/>
          </a:bodyPr>
          <a:lstStyle/>
          <a:p>
            <a:r>
              <a:rPr lang="ja-JP" altLang="en-US">
                <a:latin typeface="Arial" pitchFamily="34" charset="0"/>
              </a:rPr>
              <a:t>説明変数</a:t>
            </a:r>
            <a:r>
              <a:rPr lang="en-US" altLang="ja-JP">
                <a:latin typeface="Arial" pitchFamily="34" charset="0"/>
              </a:rPr>
              <a:t>)</a:t>
            </a:r>
          </a:p>
        </p:txBody>
      </p:sp>
      <p:sp>
        <p:nvSpPr>
          <p:cNvPr id="31759" name="Text Box 25"/>
          <p:cNvSpPr txBox="1">
            <a:spLocks noChangeArrowheads="1"/>
          </p:cNvSpPr>
          <p:nvPr/>
        </p:nvSpPr>
        <p:spPr bwMode="auto">
          <a:xfrm>
            <a:off x="5167313" y="2414588"/>
            <a:ext cx="1398790" cy="369332"/>
          </a:xfrm>
          <a:prstGeom prst="rect">
            <a:avLst/>
          </a:prstGeom>
          <a:noFill/>
          <a:ln w="9525">
            <a:noFill/>
            <a:miter lim="800000"/>
            <a:headEnd/>
            <a:tailEnd/>
          </a:ln>
        </p:spPr>
        <p:txBody>
          <a:bodyPr wrap="none">
            <a:spAutoFit/>
          </a:bodyPr>
          <a:lstStyle/>
          <a:p>
            <a:r>
              <a:rPr lang="en-US" altLang="ja-JP">
                <a:latin typeface="Arial" pitchFamily="34" charset="0"/>
              </a:rPr>
              <a:t>P(</a:t>
            </a:r>
            <a:r>
              <a:rPr lang="ja-JP" altLang="en-US">
                <a:latin typeface="Arial" pitchFamily="34" charset="0"/>
              </a:rPr>
              <a:t>目的変数</a:t>
            </a:r>
            <a:r>
              <a:rPr lang="en-US" altLang="ja-JP">
                <a:latin typeface="Arial" pitchFamily="34" charset="0"/>
              </a:rPr>
              <a:t>|</a:t>
            </a:r>
          </a:p>
        </p:txBody>
      </p:sp>
      <p:grpSp>
        <p:nvGrpSpPr>
          <p:cNvPr id="4" name="Group 26"/>
          <p:cNvGrpSpPr>
            <a:grpSpLocks/>
          </p:cNvGrpSpPr>
          <p:nvPr/>
        </p:nvGrpSpPr>
        <p:grpSpPr bwMode="auto">
          <a:xfrm>
            <a:off x="3216280" y="2636838"/>
            <a:ext cx="3527425" cy="3529012"/>
            <a:chOff x="1066" y="1661"/>
            <a:chExt cx="2222" cy="2223"/>
          </a:xfrm>
        </p:grpSpPr>
        <p:sp>
          <p:nvSpPr>
            <p:cNvPr id="31766" name="AutoShape 27"/>
            <p:cNvSpPr>
              <a:spLocks noChangeArrowheads="1"/>
            </p:cNvSpPr>
            <p:nvPr/>
          </p:nvSpPr>
          <p:spPr bwMode="auto">
            <a:xfrm>
              <a:off x="1066" y="1888"/>
              <a:ext cx="1043" cy="1996"/>
            </a:xfrm>
            <a:prstGeom prst="roundRect">
              <a:avLst>
                <a:gd name="adj" fmla="val 16667"/>
              </a:avLst>
            </a:prstGeom>
            <a:noFill/>
            <a:ln w="9525">
              <a:solidFill>
                <a:srgbClr val="FF0000"/>
              </a:solidFill>
              <a:round/>
              <a:headEnd/>
              <a:tailEnd/>
            </a:ln>
          </p:spPr>
          <p:txBody>
            <a:bodyPr wrap="none" anchor="ctr"/>
            <a:lstStyle/>
            <a:p>
              <a:endParaRPr lang="ja-JP" altLang="en-US"/>
            </a:p>
          </p:txBody>
        </p:sp>
        <p:sp>
          <p:nvSpPr>
            <p:cNvPr id="31767" name="AutoShape 28"/>
            <p:cNvSpPr>
              <a:spLocks noChangeArrowheads="1"/>
            </p:cNvSpPr>
            <p:nvPr/>
          </p:nvSpPr>
          <p:spPr bwMode="auto">
            <a:xfrm>
              <a:off x="2472" y="1933"/>
              <a:ext cx="816" cy="1061"/>
            </a:xfrm>
            <a:prstGeom prst="roundRect">
              <a:avLst>
                <a:gd name="adj" fmla="val 16667"/>
              </a:avLst>
            </a:prstGeom>
            <a:noFill/>
            <a:ln w="9525">
              <a:solidFill>
                <a:srgbClr val="FF0000"/>
              </a:solidFill>
              <a:round/>
              <a:headEnd/>
              <a:tailEnd/>
            </a:ln>
          </p:spPr>
          <p:txBody>
            <a:bodyPr wrap="none" anchor="ctr"/>
            <a:lstStyle/>
            <a:p>
              <a:endParaRPr lang="ja-JP" altLang="en-US"/>
            </a:p>
          </p:txBody>
        </p:sp>
        <p:sp>
          <p:nvSpPr>
            <p:cNvPr id="31768" name="Text Box 29"/>
            <p:cNvSpPr txBox="1">
              <a:spLocks noChangeArrowheads="1"/>
            </p:cNvSpPr>
            <p:nvPr/>
          </p:nvSpPr>
          <p:spPr bwMode="auto">
            <a:xfrm>
              <a:off x="1429" y="1661"/>
              <a:ext cx="1784" cy="233"/>
            </a:xfrm>
            <a:prstGeom prst="rect">
              <a:avLst/>
            </a:prstGeom>
            <a:noFill/>
            <a:ln w="9525">
              <a:noFill/>
              <a:miter lim="800000"/>
              <a:headEnd/>
              <a:tailEnd/>
            </a:ln>
          </p:spPr>
          <p:txBody>
            <a:bodyPr wrap="none">
              <a:spAutoFit/>
            </a:bodyPr>
            <a:lstStyle/>
            <a:p>
              <a:r>
                <a:rPr lang="ja-JP" altLang="en-US" i="1">
                  <a:solidFill>
                    <a:srgbClr val="FF0000"/>
                  </a:solidFill>
                  <a:latin typeface="Tahoma" pitchFamily="34" charset="0"/>
                </a:rPr>
                <a:t>条件付確率　</a:t>
              </a:r>
              <a:r>
                <a:rPr lang="en-US" altLang="ja-JP" i="1">
                  <a:solidFill>
                    <a:srgbClr val="FF0000"/>
                  </a:solidFill>
                  <a:latin typeface="Tahoma" pitchFamily="34" charset="0"/>
                </a:rPr>
                <a:t>P(X3|X1,X2</a:t>
              </a:r>
              <a:r>
                <a:rPr lang="ja-JP" altLang="en-US" i="1">
                  <a:solidFill>
                    <a:srgbClr val="FF0000"/>
                  </a:solidFill>
                  <a:latin typeface="Tahoma" pitchFamily="34" charset="0"/>
                </a:rPr>
                <a:t>）</a:t>
              </a:r>
            </a:p>
          </p:txBody>
        </p:sp>
      </p:grpSp>
      <p:grpSp>
        <p:nvGrpSpPr>
          <p:cNvPr id="5" name="Group 30"/>
          <p:cNvGrpSpPr>
            <a:grpSpLocks/>
          </p:cNvGrpSpPr>
          <p:nvPr/>
        </p:nvGrpSpPr>
        <p:grpSpPr bwMode="auto">
          <a:xfrm>
            <a:off x="5591180" y="3789372"/>
            <a:ext cx="3025775" cy="2232025"/>
            <a:chOff x="2562" y="2387"/>
            <a:chExt cx="1906" cy="1406"/>
          </a:xfrm>
        </p:grpSpPr>
        <p:sp>
          <p:nvSpPr>
            <p:cNvPr id="31764" name="AutoShape 31"/>
            <p:cNvSpPr>
              <a:spLocks noChangeArrowheads="1"/>
            </p:cNvSpPr>
            <p:nvPr/>
          </p:nvSpPr>
          <p:spPr bwMode="auto">
            <a:xfrm>
              <a:off x="3696" y="2432"/>
              <a:ext cx="772" cy="544"/>
            </a:xfrm>
            <a:prstGeom prst="roundRect">
              <a:avLst>
                <a:gd name="adj" fmla="val 16667"/>
              </a:avLst>
            </a:prstGeom>
            <a:noFill/>
            <a:ln w="9525">
              <a:solidFill>
                <a:srgbClr val="99FFCC"/>
              </a:solidFill>
              <a:round/>
              <a:headEnd/>
              <a:tailEnd/>
            </a:ln>
          </p:spPr>
          <p:txBody>
            <a:bodyPr wrap="none" anchor="ctr"/>
            <a:lstStyle/>
            <a:p>
              <a:endParaRPr lang="ja-JP" altLang="en-US"/>
            </a:p>
          </p:txBody>
        </p:sp>
        <p:sp>
          <p:nvSpPr>
            <p:cNvPr id="31765" name="AutoShape 32"/>
            <p:cNvSpPr>
              <a:spLocks noChangeArrowheads="1"/>
            </p:cNvSpPr>
            <p:nvPr/>
          </p:nvSpPr>
          <p:spPr bwMode="auto">
            <a:xfrm>
              <a:off x="2562" y="2387"/>
              <a:ext cx="682" cy="1406"/>
            </a:xfrm>
            <a:prstGeom prst="roundRect">
              <a:avLst>
                <a:gd name="adj" fmla="val 16667"/>
              </a:avLst>
            </a:prstGeom>
            <a:noFill/>
            <a:ln w="9525">
              <a:solidFill>
                <a:srgbClr val="99FFCC"/>
              </a:solidFill>
              <a:round/>
              <a:headEnd/>
              <a:tailEnd/>
            </a:ln>
          </p:spPr>
          <p:txBody>
            <a:bodyPr wrap="none" anchor="ctr"/>
            <a:lstStyle/>
            <a:p>
              <a:endParaRPr lang="ja-JP" altLang="en-US"/>
            </a:p>
          </p:txBody>
        </p:sp>
      </p:grpSp>
      <p:sp>
        <p:nvSpPr>
          <p:cNvPr id="31762" name="Text Box 33"/>
          <p:cNvSpPr txBox="1">
            <a:spLocks noChangeArrowheads="1"/>
          </p:cNvSpPr>
          <p:nvPr/>
        </p:nvSpPr>
        <p:spPr bwMode="auto">
          <a:xfrm>
            <a:off x="3438525" y="2400301"/>
            <a:ext cx="1454244" cy="369332"/>
          </a:xfrm>
          <a:prstGeom prst="rect">
            <a:avLst/>
          </a:prstGeom>
          <a:noFill/>
          <a:ln w="9525">
            <a:noFill/>
            <a:miter lim="800000"/>
            <a:headEnd/>
            <a:tailEnd/>
          </a:ln>
        </p:spPr>
        <p:txBody>
          <a:bodyPr wrap="none">
            <a:spAutoFit/>
          </a:bodyPr>
          <a:lstStyle/>
          <a:p>
            <a:r>
              <a:rPr lang="ja-JP" altLang="en-US">
                <a:latin typeface="Arial" pitchFamily="34" charset="0"/>
              </a:rPr>
              <a:t>条件付確率：</a:t>
            </a:r>
          </a:p>
        </p:txBody>
      </p:sp>
      <p:sp>
        <p:nvSpPr>
          <p:cNvPr id="31763" name="Text Box 34"/>
          <p:cNvSpPr txBox="1">
            <a:spLocks noChangeArrowheads="1"/>
          </p:cNvSpPr>
          <p:nvPr/>
        </p:nvSpPr>
        <p:spPr bwMode="auto">
          <a:xfrm>
            <a:off x="2135560" y="1220561"/>
            <a:ext cx="7571303" cy="954107"/>
          </a:xfrm>
          <a:prstGeom prst="rect">
            <a:avLst/>
          </a:prstGeom>
          <a:noFill/>
          <a:ln w="9525">
            <a:noFill/>
            <a:miter lim="800000"/>
            <a:headEnd/>
            <a:tailEnd/>
          </a:ln>
        </p:spPr>
        <p:txBody>
          <a:bodyPr wrap="none">
            <a:spAutoFit/>
          </a:bodyPr>
          <a:lstStyle/>
          <a:p>
            <a:r>
              <a:rPr lang="ja-JP" altLang="en-US" sz="2400" b="1" dirty="0"/>
              <a:t>モデル構築：情報量規準による構造探索アルゴリズム</a:t>
            </a:r>
          </a:p>
          <a:p>
            <a:r>
              <a:rPr lang="ja-JP" altLang="en-US" sz="2400" b="1" dirty="0"/>
              <a:t>確率推論：</a:t>
            </a:r>
            <a:r>
              <a:rPr lang="en-US" altLang="ja-JP" sz="3200" b="1" dirty="0"/>
              <a:t>Belief propagation</a:t>
            </a:r>
            <a:r>
              <a:rPr lang="ja-JP" altLang="en-US" sz="2400" b="1" dirty="0"/>
              <a:t>アルゴリズム</a:t>
            </a:r>
          </a:p>
        </p:txBody>
      </p:sp>
    </p:spTree>
    <p:extLst>
      <p:ext uri="{BB962C8B-B14F-4D97-AF65-F5344CB8AC3E}">
        <p14:creationId xmlns:p14="http://schemas.microsoft.com/office/powerpoint/2010/main" val="3853793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2" fill="hold"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1+#ppt_w/2"/>
                                          </p:val>
                                        </p:tav>
                                        <p:tav tm="100000">
                                          <p:val>
                                            <p:strVal val="#ppt_x"/>
                                          </p:val>
                                        </p:tav>
                                      </p:tavLst>
                                    </p:anim>
                                    <p:anim calcmode="lin" valueType="num">
                                      <p:cBhvr additive="base">
                                        <p:cTn id="18"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026" name="Rectangle 2"/>
          <p:cNvSpPr>
            <a:spLocks noGrp="1" noChangeArrowheads="1"/>
          </p:cNvSpPr>
          <p:nvPr>
            <p:ph type="title"/>
          </p:nvPr>
        </p:nvSpPr>
        <p:spPr>
          <a:xfrm>
            <a:off x="1403498" y="589675"/>
            <a:ext cx="8978782" cy="1139825"/>
          </a:xfrm>
        </p:spPr>
        <p:txBody>
          <a:bodyPr rtlCol="0">
            <a:noAutofit/>
          </a:bodyPr>
          <a:lstStyle/>
          <a:p>
            <a:pPr>
              <a:defRPr/>
            </a:pPr>
            <a:r>
              <a:rPr lang="ja-JP" altLang="en-US" sz="2800" dirty="0"/>
              <a:t>ベイジアンネットワーク</a:t>
            </a:r>
            <a:r>
              <a:rPr lang="en-US" altLang="ja-JP" sz="2800" dirty="0"/>
              <a:t>(</a:t>
            </a:r>
            <a:r>
              <a:rPr lang="ja-JP" altLang="en-US" sz="2800" dirty="0"/>
              <a:t>プログラム</a:t>
            </a:r>
            <a:r>
              <a:rPr lang="en-US" altLang="ja-JP" sz="2800" dirty="0"/>
              <a:t>)</a:t>
            </a:r>
            <a:br>
              <a:rPr lang="en-US" altLang="ja-JP" sz="1800" dirty="0"/>
            </a:br>
            <a:r>
              <a:rPr lang="ja-JP" altLang="en-US" sz="1800" dirty="0">
                <a:latin typeface="+mj-ea"/>
              </a:rPr>
              <a:t>（</a:t>
            </a:r>
            <a:r>
              <a:rPr lang="en-US" altLang="ja-JP" sz="1800" dirty="0">
                <a:latin typeface="+mj-ea"/>
              </a:rPr>
              <a:t>2003</a:t>
            </a:r>
            <a:r>
              <a:rPr lang="ja-JP" altLang="en-US" sz="1800" dirty="0">
                <a:latin typeface="+mj-ea"/>
              </a:rPr>
              <a:t>～：</a:t>
            </a:r>
            <a:r>
              <a:rPr lang="en-US" altLang="ja-JP" sz="1800" dirty="0">
                <a:latin typeface="+mj-ea"/>
              </a:rPr>
              <a:t>NTT</a:t>
            </a:r>
            <a:r>
              <a:rPr lang="ja-JP" altLang="en-US" sz="1800" dirty="0">
                <a:latin typeface="+mj-ea"/>
              </a:rPr>
              <a:t>データ数理システムへ技術移転：現在</a:t>
            </a:r>
            <a:r>
              <a:rPr lang="en-US" altLang="ja-JP" sz="1800" dirty="0" err="1">
                <a:latin typeface="+mj-ea"/>
              </a:rPr>
              <a:t>BayoLink</a:t>
            </a:r>
            <a:r>
              <a:rPr lang="ja-JP" altLang="en-US" sz="1800" dirty="0">
                <a:latin typeface="+mj-ea"/>
              </a:rPr>
              <a:t>として販売）</a:t>
            </a:r>
            <a:br>
              <a:rPr lang="en-US" altLang="ja-JP" sz="1600" dirty="0">
                <a:latin typeface="+mj-ea"/>
              </a:rPr>
            </a:br>
            <a:r>
              <a:rPr lang="en-US" altLang="ja-JP" sz="1800" dirty="0">
                <a:latin typeface="+mj-ea"/>
              </a:rPr>
              <a:t>(2015〜</a:t>
            </a:r>
            <a:r>
              <a:rPr lang="ja-JP" altLang="en-US" sz="1800" dirty="0">
                <a:latin typeface="+mj-ea"/>
              </a:rPr>
              <a:t>　次世代人工知能</a:t>
            </a:r>
            <a:r>
              <a:rPr lang="en-US" altLang="ja-JP" sz="1800" dirty="0">
                <a:latin typeface="+mj-ea"/>
              </a:rPr>
              <a:t>(</a:t>
            </a:r>
            <a:r>
              <a:rPr lang="ja-JP" altLang="en-US" sz="1800" dirty="0">
                <a:latin typeface="+mj-ea"/>
              </a:rPr>
              <a:t>確率モデリング</a:t>
            </a:r>
            <a:r>
              <a:rPr lang="en-US" altLang="ja-JP" sz="1800" dirty="0">
                <a:latin typeface="+mj-ea"/>
              </a:rPr>
              <a:t>)</a:t>
            </a:r>
            <a:r>
              <a:rPr lang="ja-JP" altLang="en-US" sz="1800" dirty="0">
                <a:latin typeface="+mj-ea"/>
              </a:rPr>
              <a:t>技術のコア技術として研究開発</a:t>
            </a:r>
            <a:r>
              <a:rPr lang="en-US" altLang="ja-JP" sz="1800" dirty="0">
                <a:latin typeface="+mj-ea"/>
              </a:rPr>
              <a:t>)</a:t>
            </a:r>
          </a:p>
        </p:txBody>
      </p:sp>
      <p:pic>
        <p:nvPicPr>
          <p:cNvPr id="48131" name="Picture 3"/>
          <p:cNvPicPr>
            <a:picLocks noGrp="1" noChangeAspect="1" noChangeArrowheads="1"/>
          </p:cNvPicPr>
          <p:nvPr>
            <p:ph idx="1"/>
          </p:nvPr>
        </p:nvPicPr>
        <p:blipFill>
          <a:blip r:embed="rId2" cstate="email">
            <a:extLst>
              <a:ext uri="{28A0092B-C50C-407E-A947-70E740481C1C}">
                <a14:useLocalDpi xmlns:a14="http://schemas.microsoft.com/office/drawing/2010/main"/>
              </a:ext>
            </a:extLst>
          </a:blip>
          <a:stretch>
            <a:fillRect/>
          </a:stretch>
        </p:blipFill>
        <p:spPr>
          <a:xfrm>
            <a:off x="1648096" y="2160588"/>
            <a:ext cx="6655845" cy="3881437"/>
          </a:xfrm>
        </p:spPr>
      </p:pic>
    </p:spTree>
    <p:extLst>
      <p:ext uri="{BB962C8B-B14F-4D97-AF65-F5344CB8AC3E}">
        <p14:creationId xmlns:p14="http://schemas.microsoft.com/office/powerpoint/2010/main" val="66924278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flipH="1">
            <a:off x="1933982" y="1748700"/>
            <a:ext cx="1294237" cy="369332"/>
          </a:xfrm>
          <a:prstGeom prst="rect">
            <a:avLst/>
          </a:prstGeom>
          <a:noFill/>
        </p:spPr>
        <p:txBody>
          <a:bodyPr wrap="square" rtlCol="0">
            <a:spAutoFit/>
          </a:bodyPr>
          <a:lstStyle/>
          <a:p>
            <a:r>
              <a:rPr lang="en-US" altLang="ja-JP" dirty="0"/>
              <a:t>H24-2-1</a:t>
            </a:r>
          </a:p>
        </p:txBody>
      </p:sp>
      <p:sp>
        <p:nvSpPr>
          <p:cNvPr id="4" name="テキスト ボックス 3"/>
          <p:cNvSpPr txBox="1"/>
          <p:nvPr/>
        </p:nvSpPr>
        <p:spPr>
          <a:xfrm>
            <a:off x="1933983" y="2146723"/>
            <a:ext cx="8132768"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dirty="0">
                <a:solidFill>
                  <a:schemeClr val="tx1"/>
                </a:solidFill>
              </a:rPr>
              <a:t>制限行為能力者のした契約について，</a:t>
            </a:r>
            <a:r>
              <a:rPr lang="ja-JP" altLang="en-US" u="sng" dirty="0">
                <a:solidFill>
                  <a:schemeClr val="accent6"/>
                </a:solidFill>
              </a:rPr>
              <a:t>制限行為能力者及びその法定代理人が取消権を有する</a:t>
            </a:r>
            <a:r>
              <a:rPr lang="ja-JP" altLang="en-US" b="1" u="sng" dirty="0">
                <a:solidFill>
                  <a:schemeClr val="accent6"/>
                </a:solidFill>
              </a:rPr>
              <a:t>ときは</a:t>
            </a:r>
            <a:r>
              <a:rPr lang="ja-JP" altLang="en-US" dirty="0">
                <a:solidFill>
                  <a:schemeClr val="tx1"/>
                </a:solidFill>
              </a:rPr>
              <a:t>，</a:t>
            </a:r>
            <a:r>
              <a:rPr lang="ja-JP" altLang="en-US" u="sng" dirty="0">
                <a:solidFill>
                  <a:schemeClr val="accent2"/>
                </a:solidFill>
              </a:rPr>
              <a:t>契約の相手方も取消権を有する。</a:t>
            </a:r>
          </a:p>
        </p:txBody>
      </p:sp>
      <p:sp>
        <p:nvSpPr>
          <p:cNvPr id="5" name="テキスト ボックス 4"/>
          <p:cNvSpPr txBox="1"/>
          <p:nvPr/>
        </p:nvSpPr>
        <p:spPr>
          <a:xfrm>
            <a:off x="1933984" y="2836305"/>
            <a:ext cx="8132768" cy="923330"/>
          </a:xfrm>
          <a:prstGeom prst="rect">
            <a:avLst/>
          </a:prstGeom>
          <a:noFill/>
        </p:spPr>
        <p:txBody>
          <a:bodyPr wrap="square" rtlCol="0">
            <a:spAutoFit/>
          </a:bodyPr>
          <a:lstStyle/>
          <a:p>
            <a:r>
              <a:rPr lang="en-US" altLang="ja-JP" dirty="0"/>
              <a:t>(With respect to contracts concluded by the person with limited capacity, if the person with limited capacity and the statutory agent have the right to rescind, the counterparty also has.)</a:t>
            </a:r>
            <a:endParaRPr lang="ja-JP" altLang="en-US" dirty="0"/>
          </a:p>
        </p:txBody>
      </p:sp>
      <p:sp>
        <p:nvSpPr>
          <p:cNvPr id="6" name="線吹き出し 1 (枠付き) 5"/>
          <p:cNvSpPr/>
          <p:nvPr/>
        </p:nvSpPr>
        <p:spPr>
          <a:xfrm>
            <a:off x="7550809" y="1744297"/>
            <a:ext cx="2310841" cy="318146"/>
          </a:xfrm>
          <a:prstGeom prst="borderCallout1">
            <a:avLst>
              <a:gd name="adj1" fmla="val 53620"/>
              <a:gd name="adj2" fmla="val 100339"/>
              <a:gd name="adj3" fmla="val 205151"/>
              <a:gd name="adj4" fmla="val 23178"/>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t>Conditional Clause</a:t>
            </a:r>
            <a:endParaRPr lang="ja-JP" altLang="en-US" dirty="0"/>
          </a:p>
        </p:txBody>
      </p:sp>
      <p:sp>
        <p:nvSpPr>
          <p:cNvPr id="7" name="線吹き出し 1 (枠付き) 6"/>
          <p:cNvSpPr/>
          <p:nvPr/>
        </p:nvSpPr>
        <p:spPr>
          <a:xfrm>
            <a:off x="4754242" y="1744297"/>
            <a:ext cx="2310841" cy="318146"/>
          </a:xfrm>
          <a:prstGeom prst="borderCallout1">
            <a:avLst>
              <a:gd name="adj1" fmla="val 37770"/>
              <a:gd name="adj2" fmla="val 832"/>
              <a:gd name="adj3" fmla="val 290089"/>
              <a:gd name="adj4" fmla="val 19357"/>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t>Proposition</a:t>
            </a:r>
            <a:endParaRPr lang="ja-JP" altLang="en-US" dirty="0"/>
          </a:p>
        </p:txBody>
      </p:sp>
      <p:sp>
        <p:nvSpPr>
          <p:cNvPr id="10" name="テキスト ボックス 9"/>
          <p:cNvSpPr txBox="1"/>
          <p:nvPr/>
        </p:nvSpPr>
        <p:spPr>
          <a:xfrm>
            <a:off x="1854393" y="4205477"/>
            <a:ext cx="4748086"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dirty="0">
                <a:solidFill>
                  <a:schemeClr val="tx1"/>
                </a:solidFill>
              </a:rPr>
              <a:t>契約の</a:t>
            </a:r>
            <a:r>
              <a:rPr lang="ja-JP" altLang="en-US" u="sng" dirty="0">
                <a:solidFill>
                  <a:schemeClr val="accent2"/>
                </a:solidFill>
              </a:rPr>
              <a:t>相手方</a:t>
            </a:r>
            <a:r>
              <a:rPr lang="ja-JP" altLang="en-US" dirty="0">
                <a:solidFill>
                  <a:schemeClr val="tx1"/>
                </a:solidFill>
              </a:rPr>
              <a:t>も</a:t>
            </a:r>
            <a:r>
              <a:rPr lang="ja-JP" altLang="en-US" u="sng" dirty="0">
                <a:solidFill>
                  <a:schemeClr val="accent2"/>
                </a:solidFill>
              </a:rPr>
              <a:t>取消権</a:t>
            </a:r>
            <a:r>
              <a:rPr lang="ja-JP" altLang="en-US" dirty="0">
                <a:solidFill>
                  <a:schemeClr val="tx1"/>
                </a:solidFill>
              </a:rPr>
              <a:t>を</a:t>
            </a:r>
            <a:r>
              <a:rPr lang="ja-JP" altLang="en-US" u="sng" dirty="0">
                <a:solidFill>
                  <a:schemeClr val="accent2"/>
                </a:solidFill>
              </a:rPr>
              <a:t>有する。</a:t>
            </a:r>
          </a:p>
        </p:txBody>
      </p:sp>
      <p:sp>
        <p:nvSpPr>
          <p:cNvPr id="11" name="線吹き出し 2 (枠付き) 10"/>
          <p:cNvSpPr/>
          <p:nvPr/>
        </p:nvSpPr>
        <p:spPr>
          <a:xfrm>
            <a:off x="3148628" y="3877366"/>
            <a:ext cx="1361324" cy="221336"/>
          </a:xfrm>
          <a:prstGeom prst="borderCallout2">
            <a:avLst>
              <a:gd name="adj1" fmla="val 18750"/>
              <a:gd name="adj2" fmla="val -8333"/>
              <a:gd name="adj3" fmla="val 18750"/>
              <a:gd name="adj4" fmla="val -16667"/>
              <a:gd name="adj5" fmla="val 251396"/>
              <a:gd name="adj6" fmla="val -2341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t>Subject</a:t>
            </a:r>
            <a:endParaRPr lang="ja-JP" altLang="en-US" dirty="0"/>
          </a:p>
        </p:txBody>
      </p:sp>
      <p:sp>
        <p:nvSpPr>
          <p:cNvPr id="12" name="線吹き出し 2 (枠付き) 11"/>
          <p:cNvSpPr/>
          <p:nvPr/>
        </p:nvSpPr>
        <p:spPr>
          <a:xfrm>
            <a:off x="4109756" y="4630593"/>
            <a:ext cx="1361324" cy="221336"/>
          </a:xfrm>
          <a:prstGeom prst="borderCallout2">
            <a:avLst>
              <a:gd name="adj1" fmla="val 18750"/>
              <a:gd name="adj2" fmla="val -8333"/>
              <a:gd name="adj3" fmla="val 18750"/>
              <a:gd name="adj4" fmla="val -16667"/>
              <a:gd name="adj5" fmla="val -58449"/>
              <a:gd name="adj6" fmla="val -2108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t>Object</a:t>
            </a:r>
            <a:endParaRPr lang="ja-JP" altLang="en-US" dirty="0"/>
          </a:p>
        </p:txBody>
      </p:sp>
      <p:sp>
        <p:nvSpPr>
          <p:cNvPr id="13" name="線吹き出し 2 (枠付き) 12"/>
          <p:cNvSpPr/>
          <p:nvPr/>
        </p:nvSpPr>
        <p:spPr>
          <a:xfrm>
            <a:off x="5241154" y="3866410"/>
            <a:ext cx="1361324" cy="221336"/>
          </a:xfrm>
          <a:prstGeom prst="borderCallout2">
            <a:avLst>
              <a:gd name="adj1" fmla="val 18750"/>
              <a:gd name="adj2" fmla="val -8333"/>
              <a:gd name="adj3" fmla="val 18750"/>
              <a:gd name="adj4" fmla="val -16667"/>
              <a:gd name="adj5" fmla="val 267423"/>
              <a:gd name="adj6" fmla="val -2341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t>Predicate</a:t>
            </a:r>
            <a:endParaRPr lang="ja-JP" altLang="en-US" dirty="0"/>
          </a:p>
        </p:txBody>
      </p:sp>
      <p:sp>
        <p:nvSpPr>
          <p:cNvPr id="14" name="テキスト ボックス 13"/>
          <p:cNvSpPr txBox="1"/>
          <p:nvPr/>
        </p:nvSpPr>
        <p:spPr>
          <a:xfrm>
            <a:off x="1909722" y="5345972"/>
            <a:ext cx="4574586"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dirty="0">
                <a:solidFill>
                  <a:schemeClr val="tx1"/>
                </a:solidFill>
              </a:rPr>
              <a:t>制限行為能力者及びその</a:t>
            </a:r>
            <a:r>
              <a:rPr lang="ja-JP" altLang="en-US" u="sng" dirty="0">
                <a:solidFill>
                  <a:schemeClr val="accent6"/>
                </a:solidFill>
              </a:rPr>
              <a:t>法定代理人</a:t>
            </a:r>
            <a:r>
              <a:rPr lang="ja-JP" altLang="en-US" dirty="0">
                <a:solidFill>
                  <a:schemeClr val="tx1"/>
                </a:solidFill>
              </a:rPr>
              <a:t>が</a:t>
            </a:r>
            <a:r>
              <a:rPr lang="ja-JP" altLang="en-US" u="sng" dirty="0">
                <a:solidFill>
                  <a:schemeClr val="accent6"/>
                </a:solidFill>
              </a:rPr>
              <a:t>取消権</a:t>
            </a:r>
            <a:r>
              <a:rPr lang="ja-JP" altLang="en-US" dirty="0">
                <a:solidFill>
                  <a:schemeClr val="tx1"/>
                </a:solidFill>
              </a:rPr>
              <a:t>を</a:t>
            </a:r>
            <a:r>
              <a:rPr lang="ja-JP" altLang="en-US" u="sng" dirty="0">
                <a:solidFill>
                  <a:schemeClr val="accent6"/>
                </a:solidFill>
              </a:rPr>
              <a:t>有する</a:t>
            </a:r>
            <a:r>
              <a:rPr lang="ja-JP" altLang="en-US" dirty="0">
                <a:solidFill>
                  <a:schemeClr val="tx1"/>
                </a:solidFill>
              </a:rPr>
              <a:t>ときは</a:t>
            </a:r>
            <a:r>
              <a:rPr lang="en-US" altLang="ja-JP" dirty="0">
                <a:solidFill>
                  <a:schemeClr val="tx1"/>
                </a:solidFill>
              </a:rPr>
              <a:t>,</a:t>
            </a:r>
            <a:endParaRPr lang="ja-JP" altLang="en-US" dirty="0">
              <a:solidFill>
                <a:schemeClr val="tx1"/>
              </a:solidFill>
            </a:endParaRPr>
          </a:p>
        </p:txBody>
      </p:sp>
      <p:sp>
        <p:nvSpPr>
          <p:cNvPr id="15" name="線吹き出し 2 (枠付き) 14"/>
          <p:cNvSpPr/>
          <p:nvPr/>
        </p:nvSpPr>
        <p:spPr>
          <a:xfrm>
            <a:off x="2579715" y="5067393"/>
            <a:ext cx="1361324" cy="221336"/>
          </a:xfrm>
          <a:prstGeom prst="borderCallout2">
            <a:avLst>
              <a:gd name="adj1" fmla="val 55202"/>
              <a:gd name="adj2" fmla="val 105016"/>
              <a:gd name="adj3" fmla="val 55202"/>
              <a:gd name="adj4" fmla="val 124094"/>
              <a:gd name="adj5" fmla="val 270111"/>
              <a:gd name="adj6" fmla="val 16651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t>Subject</a:t>
            </a:r>
            <a:endParaRPr lang="ja-JP" altLang="en-US" dirty="0"/>
          </a:p>
        </p:txBody>
      </p:sp>
      <p:sp>
        <p:nvSpPr>
          <p:cNvPr id="16" name="線吹き出し 2 (枠付き) 15"/>
          <p:cNvSpPr/>
          <p:nvPr/>
        </p:nvSpPr>
        <p:spPr>
          <a:xfrm>
            <a:off x="3459979" y="6088539"/>
            <a:ext cx="1361324" cy="221336"/>
          </a:xfrm>
          <a:prstGeom prst="borderCallout2">
            <a:avLst>
              <a:gd name="adj1" fmla="val 41533"/>
              <a:gd name="adj2" fmla="val 103535"/>
              <a:gd name="adj3" fmla="val 41533"/>
              <a:gd name="adj4" fmla="val 160395"/>
              <a:gd name="adj5" fmla="val -216826"/>
              <a:gd name="adj6" fmla="val 20266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t>Object</a:t>
            </a:r>
            <a:endParaRPr lang="ja-JP" altLang="en-US" dirty="0"/>
          </a:p>
        </p:txBody>
      </p:sp>
      <p:sp>
        <p:nvSpPr>
          <p:cNvPr id="17" name="線吹き出し 2 (枠付き) 16"/>
          <p:cNvSpPr/>
          <p:nvPr/>
        </p:nvSpPr>
        <p:spPr>
          <a:xfrm>
            <a:off x="4648899" y="5067392"/>
            <a:ext cx="1361324" cy="221336"/>
          </a:xfrm>
          <a:prstGeom prst="borderCallout2">
            <a:avLst>
              <a:gd name="adj1" fmla="val 55202"/>
              <a:gd name="adj2" fmla="val 100571"/>
              <a:gd name="adj3" fmla="val 55202"/>
              <a:gd name="adj4" fmla="val 150764"/>
              <a:gd name="adj5" fmla="val 384863"/>
              <a:gd name="adj6" fmla="val -14266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t>Predicate</a:t>
            </a:r>
            <a:endParaRPr lang="ja-JP" altLang="en-US" dirty="0"/>
          </a:p>
        </p:txBody>
      </p:sp>
      <p:sp>
        <p:nvSpPr>
          <p:cNvPr id="18" name="テキスト ボックス 17"/>
          <p:cNvSpPr txBox="1"/>
          <p:nvPr/>
        </p:nvSpPr>
        <p:spPr>
          <a:xfrm>
            <a:off x="7065082" y="3731811"/>
            <a:ext cx="3542444" cy="646331"/>
          </a:xfrm>
          <a:prstGeom prst="rect">
            <a:avLst/>
          </a:prstGeom>
          <a:noFill/>
        </p:spPr>
        <p:txBody>
          <a:bodyPr wrap="square" rtlCol="0">
            <a:spAutoFit/>
          </a:bodyPr>
          <a:lstStyle/>
          <a:p>
            <a:pPr algn="ctr"/>
            <a:r>
              <a:rPr lang="en-US" altLang="ja-JP" dirty="0"/>
              <a:t>Set from Proposition: </a:t>
            </a:r>
          </a:p>
          <a:p>
            <a:pPr algn="ctr"/>
            <a:r>
              <a:rPr lang="en-US" altLang="ja-JP" dirty="0">
                <a:solidFill>
                  <a:schemeClr val="accent2"/>
                </a:solidFill>
              </a:rPr>
              <a:t>{</a:t>
            </a:r>
            <a:r>
              <a:rPr lang="ja-JP" altLang="en-US" dirty="0">
                <a:solidFill>
                  <a:schemeClr val="accent2"/>
                </a:solidFill>
              </a:rPr>
              <a:t>有する</a:t>
            </a:r>
            <a:r>
              <a:rPr lang="en-US" altLang="ja-JP" dirty="0">
                <a:solidFill>
                  <a:schemeClr val="accent2"/>
                </a:solidFill>
              </a:rPr>
              <a:t>, </a:t>
            </a:r>
            <a:r>
              <a:rPr lang="ja-JP" altLang="en-US" dirty="0">
                <a:solidFill>
                  <a:schemeClr val="accent2"/>
                </a:solidFill>
              </a:rPr>
              <a:t>相手方</a:t>
            </a:r>
            <a:r>
              <a:rPr lang="en-US" altLang="ja-JP" dirty="0">
                <a:solidFill>
                  <a:schemeClr val="accent2"/>
                </a:solidFill>
              </a:rPr>
              <a:t>, </a:t>
            </a:r>
            <a:r>
              <a:rPr lang="ja-JP" altLang="en-US" dirty="0">
                <a:solidFill>
                  <a:schemeClr val="accent2"/>
                </a:solidFill>
              </a:rPr>
              <a:t>取消権</a:t>
            </a:r>
            <a:r>
              <a:rPr lang="en-US" altLang="ja-JP" dirty="0">
                <a:solidFill>
                  <a:schemeClr val="accent2"/>
                </a:solidFill>
              </a:rPr>
              <a:t>}</a:t>
            </a:r>
            <a:endParaRPr lang="ja-JP" altLang="en-US" dirty="0">
              <a:solidFill>
                <a:schemeClr val="accent2"/>
              </a:solidFill>
            </a:endParaRPr>
          </a:p>
        </p:txBody>
      </p:sp>
      <p:sp>
        <p:nvSpPr>
          <p:cNvPr id="19" name="テキスト ボックス 18"/>
          <p:cNvSpPr txBox="1"/>
          <p:nvPr/>
        </p:nvSpPr>
        <p:spPr>
          <a:xfrm>
            <a:off x="7016727" y="5240040"/>
            <a:ext cx="3526013" cy="646331"/>
          </a:xfrm>
          <a:prstGeom prst="rect">
            <a:avLst/>
          </a:prstGeom>
          <a:noFill/>
        </p:spPr>
        <p:txBody>
          <a:bodyPr wrap="square" rtlCol="0">
            <a:spAutoFit/>
          </a:bodyPr>
          <a:lstStyle/>
          <a:p>
            <a:pPr algn="ctr"/>
            <a:r>
              <a:rPr lang="en-US" altLang="ja-JP" dirty="0"/>
              <a:t>Set from Conditional Clause : </a:t>
            </a:r>
          </a:p>
          <a:p>
            <a:pPr algn="ctr"/>
            <a:r>
              <a:rPr lang="en-US" altLang="ja-JP" dirty="0">
                <a:solidFill>
                  <a:schemeClr val="accent6"/>
                </a:solidFill>
              </a:rPr>
              <a:t>{</a:t>
            </a:r>
            <a:r>
              <a:rPr lang="ja-JP" altLang="en-US" dirty="0">
                <a:solidFill>
                  <a:schemeClr val="accent6"/>
                </a:solidFill>
              </a:rPr>
              <a:t>有する</a:t>
            </a:r>
            <a:r>
              <a:rPr lang="en-US" altLang="ja-JP" dirty="0">
                <a:solidFill>
                  <a:schemeClr val="accent6"/>
                </a:solidFill>
              </a:rPr>
              <a:t>, </a:t>
            </a:r>
            <a:r>
              <a:rPr lang="ja-JP" altLang="en-US" dirty="0">
                <a:solidFill>
                  <a:schemeClr val="accent6"/>
                </a:solidFill>
              </a:rPr>
              <a:t>法定代理人</a:t>
            </a:r>
            <a:r>
              <a:rPr lang="en-US" altLang="ja-JP" dirty="0">
                <a:solidFill>
                  <a:schemeClr val="accent6"/>
                </a:solidFill>
              </a:rPr>
              <a:t>, </a:t>
            </a:r>
            <a:r>
              <a:rPr lang="ja-JP" altLang="en-US" dirty="0">
                <a:solidFill>
                  <a:schemeClr val="accent6"/>
                </a:solidFill>
              </a:rPr>
              <a:t>取消権</a:t>
            </a:r>
            <a:r>
              <a:rPr lang="en-US" altLang="ja-JP" dirty="0">
                <a:solidFill>
                  <a:schemeClr val="accent6"/>
                </a:solidFill>
              </a:rPr>
              <a:t>}</a:t>
            </a:r>
            <a:endParaRPr lang="ja-JP" altLang="en-US" dirty="0">
              <a:solidFill>
                <a:schemeClr val="accent6"/>
              </a:solidFill>
            </a:endParaRPr>
          </a:p>
        </p:txBody>
      </p:sp>
      <p:sp>
        <p:nvSpPr>
          <p:cNvPr id="20" name="テキスト ボックス 19"/>
          <p:cNvSpPr txBox="1"/>
          <p:nvPr/>
        </p:nvSpPr>
        <p:spPr>
          <a:xfrm>
            <a:off x="7110487" y="4531034"/>
            <a:ext cx="3432253" cy="646331"/>
          </a:xfrm>
          <a:prstGeom prst="rect">
            <a:avLst/>
          </a:prstGeom>
          <a:noFill/>
        </p:spPr>
        <p:txBody>
          <a:bodyPr wrap="square" rtlCol="0">
            <a:spAutoFit/>
          </a:bodyPr>
          <a:lstStyle/>
          <a:p>
            <a:r>
              <a:rPr lang="en-US" altLang="ja-JP" dirty="0"/>
              <a:t>(has, the counterparty, the right to rescind )</a:t>
            </a:r>
            <a:endParaRPr lang="ja-JP" altLang="en-US" dirty="0"/>
          </a:p>
        </p:txBody>
      </p:sp>
      <p:sp>
        <p:nvSpPr>
          <p:cNvPr id="21" name="テキスト ボックス 20"/>
          <p:cNvSpPr txBox="1"/>
          <p:nvPr/>
        </p:nvSpPr>
        <p:spPr>
          <a:xfrm>
            <a:off x="6733923" y="5866023"/>
            <a:ext cx="3683556" cy="646331"/>
          </a:xfrm>
          <a:prstGeom prst="rect">
            <a:avLst/>
          </a:prstGeom>
          <a:noFill/>
        </p:spPr>
        <p:txBody>
          <a:bodyPr wrap="square" rtlCol="0">
            <a:spAutoFit/>
          </a:bodyPr>
          <a:lstStyle/>
          <a:p>
            <a:r>
              <a:rPr lang="en-US" altLang="ja-JP" dirty="0"/>
              <a:t>(have, the statutory agent, the right to rescind )</a:t>
            </a:r>
            <a:endParaRPr lang="ja-JP" altLang="en-US" dirty="0"/>
          </a:p>
        </p:txBody>
      </p:sp>
      <p:sp>
        <p:nvSpPr>
          <p:cNvPr id="22" name="右矢印 21"/>
          <p:cNvSpPr/>
          <p:nvPr/>
        </p:nvSpPr>
        <p:spPr>
          <a:xfrm>
            <a:off x="6602479" y="4531034"/>
            <a:ext cx="358918" cy="110449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3" name="タイトル 1"/>
          <p:cNvSpPr txBox="1">
            <a:spLocks/>
          </p:cNvSpPr>
          <p:nvPr/>
        </p:nvSpPr>
        <p:spPr>
          <a:xfrm>
            <a:off x="1854393" y="365127"/>
            <a:ext cx="8184957" cy="1325563"/>
          </a:xfrm>
          <a:prstGeom prst="rect">
            <a:avLst/>
          </a:prstGeom>
        </p:spPr>
        <p:txBody>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4000" dirty="0">
                <a:solidFill>
                  <a:schemeClr val="accent1"/>
                </a:solidFill>
              </a:rPr>
              <a:t>COLIEE</a:t>
            </a:r>
            <a:r>
              <a:rPr lang="ja-JP" altLang="en-US" sz="4000" dirty="0">
                <a:solidFill>
                  <a:schemeClr val="accent1"/>
                </a:solidFill>
              </a:rPr>
              <a:t> </a:t>
            </a:r>
            <a:r>
              <a:rPr lang="en-US" altLang="ja-JP" sz="4000" dirty="0">
                <a:solidFill>
                  <a:schemeClr val="accent1"/>
                </a:solidFill>
              </a:rPr>
              <a:t>2017</a:t>
            </a:r>
            <a:r>
              <a:rPr lang="ja-JP" altLang="en-US" sz="4000" dirty="0">
                <a:solidFill>
                  <a:schemeClr val="accent1"/>
                </a:solidFill>
              </a:rPr>
              <a:t> 司法試験自動解答</a:t>
            </a:r>
          </a:p>
        </p:txBody>
      </p:sp>
    </p:spTree>
    <p:extLst>
      <p:ext uri="{BB962C8B-B14F-4D97-AF65-F5344CB8AC3E}">
        <p14:creationId xmlns:p14="http://schemas.microsoft.com/office/powerpoint/2010/main" val="320666662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933984" y="1833573"/>
            <a:ext cx="8392991"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u="sng" dirty="0">
                <a:solidFill>
                  <a:srgbClr val="FF0000"/>
                </a:solidFill>
              </a:rPr>
              <a:t>贈与者</a:t>
            </a:r>
            <a:r>
              <a:rPr lang="ja-JP" altLang="en-US" dirty="0">
                <a:solidFill>
                  <a:schemeClr val="tx1"/>
                </a:solidFill>
              </a:rPr>
              <a:t>は</a:t>
            </a:r>
            <a:r>
              <a:rPr lang="ja-JP" altLang="en-US" dirty="0"/>
              <a:t>，贈与した特定物を引き渡すまでの間，善良な管理者の注意をもってその物を保存する</a:t>
            </a:r>
            <a:r>
              <a:rPr lang="ja-JP" altLang="en-US" u="sng" dirty="0">
                <a:solidFill>
                  <a:srgbClr val="FF0000"/>
                </a:solidFill>
              </a:rPr>
              <a:t>義務</a:t>
            </a:r>
            <a:r>
              <a:rPr lang="ja-JP" altLang="en-US" dirty="0">
                <a:solidFill>
                  <a:schemeClr val="tx1"/>
                </a:solidFill>
              </a:rPr>
              <a:t>を</a:t>
            </a:r>
            <a:r>
              <a:rPr lang="ja-JP" altLang="en-US" u="sng" dirty="0">
                <a:solidFill>
                  <a:srgbClr val="FF0000"/>
                </a:solidFill>
              </a:rPr>
              <a:t>負う</a:t>
            </a:r>
            <a:r>
              <a:rPr lang="ja-JP" altLang="en-US" dirty="0"/>
              <a:t>。</a:t>
            </a:r>
          </a:p>
        </p:txBody>
      </p:sp>
      <p:sp>
        <p:nvSpPr>
          <p:cNvPr id="5" name="テキスト ボックス 4"/>
          <p:cNvSpPr txBox="1"/>
          <p:nvPr/>
        </p:nvSpPr>
        <p:spPr>
          <a:xfrm flipH="1">
            <a:off x="1933980" y="1456265"/>
            <a:ext cx="1203666" cy="369332"/>
          </a:xfrm>
          <a:prstGeom prst="rect">
            <a:avLst/>
          </a:prstGeom>
          <a:noFill/>
        </p:spPr>
        <p:txBody>
          <a:bodyPr wrap="square" rtlCol="0">
            <a:spAutoFit/>
          </a:bodyPr>
          <a:lstStyle/>
          <a:p>
            <a:r>
              <a:rPr lang="en-US" altLang="ja-JP" dirty="0"/>
              <a:t>H26-22-3</a:t>
            </a:r>
          </a:p>
        </p:txBody>
      </p:sp>
      <p:sp>
        <p:nvSpPr>
          <p:cNvPr id="6" name="テキスト ボックス 5"/>
          <p:cNvSpPr txBox="1"/>
          <p:nvPr/>
        </p:nvSpPr>
        <p:spPr>
          <a:xfrm>
            <a:off x="1933982" y="2681828"/>
            <a:ext cx="8392991" cy="646331"/>
          </a:xfrm>
          <a:prstGeom prst="rect">
            <a:avLst/>
          </a:prstGeom>
          <a:noFill/>
        </p:spPr>
        <p:txBody>
          <a:bodyPr wrap="square" rtlCol="0">
            <a:spAutoFit/>
          </a:bodyPr>
          <a:lstStyle/>
          <a:p>
            <a:r>
              <a:rPr lang="en-US" altLang="ja-JP" dirty="0"/>
              <a:t>(Until the completion of the delivery of a specific thing, the donor shall assume a duty to take custody of such property with due care of a prudent manager.)</a:t>
            </a:r>
            <a:endParaRPr lang="ja-JP" altLang="en-US" dirty="0"/>
          </a:p>
        </p:txBody>
      </p:sp>
      <p:sp>
        <p:nvSpPr>
          <p:cNvPr id="7" name="テキスト ボックス 6"/>
          <p:cNvSpPr txBox="1"/>
          <p:nvPr/>
        </p:nvSpPr>
        <p:spPr>
          <a:xfrm>
            <a:off x="1933984" y="3928044"/>
            <a:ext cx="8392991" cy="646331"/>
          </a:xfrm>
          <a:prstGeom prst="rect">
            <a:avLst/>
          </a:prstGeom>
          <a:noFill/>
        </p:spPr>
        <p:txBody>
          <a:bodyPr wrap="square" rtlCol="0">
            <a:spAutoFit/>
          </a:bodyPr>
          <a:lstStyle/>
          <a:p>
            <a:r>
              <a:rPr lang="en-US" altLang="ja-JP" dirty="0"/>
              <a:t>When “</a:t>
            </a:r>
            <a:r>
              <a:rPr lang="ja-JP" altLang="en-US" dirty="0"/>
              <a:t>義務を負う</a:t>
            </a:r>
            <a:r>
              <a:rPr lang="en-US" altLang="ja-JP" dirty="0"/>
              <a:t> (assume a duty / assume duties)” appears, we replace the word with a previous predicate and its corresponding object. </a:t>
            </a:r>
            <a:endParaRPr lang="ja-JP" altLang="en-US" dirty="0"/>
          </a:p>
        </p:txBody>
      </p:sp>
      <p:sp>
        <p:nvSpPr>
          <p:cNvPr id="12" name="テキスト ボックス 11"/>
          <p:cNvSpPr txBox="1"/>
          <p:nvPr/>
        </p:nvSpPr>
        <p:spPr>
          <a:xfrm>
            <a:off x="6600953" y="3333303"/>
            <a:ext cx="3422732" cy="369332"/>
          </a:xfrm>
          <a:prstGeom prst="rect">
            <a:avLst/>
          </a:prstGeom>
          <a:noFill/>
        </p:spPr>
        <p:txBody>
          <a:bodyPr wrap="none" rtlCol="0">
            <a:spAutoFit/>
          </a:bodyPr>
          <a:lstStyle/>
          <a:p>
            <a:r>
              <a:rPr lang="en-US" altLang="ja-JP" dirty="0"/>
              <a:t>Previous Set : {</a:t>
            </a:r>
            <a:r>
              <a:rPr lang="ja-JP" altLang="en-US" dirty="0"/>
              <a:t>負う</a:t>
            </a:r>
            <a:r>
              <a:rPr lang="en-US" altLang="ja-JP" dirty="0"/>
              <a:t>, </a:t>
            </a:r>
            <a:r>
              <a:rPr lang="ja-JP" altLang="en-US" dirty="0"/>
              <a:t>義務</a:t>
            </a:r>
            <a:r>
              <a:rPr lang="en-US" altLang="ja-JP" dirty="0"/>
              <a:t>, </a:t>
            </a:r>
            <a:r>
              <a:rPr lang="ja-JP" altLang="en-US" dirty="0"/>
              <a:t>贈与者</a:t>
            </a:r>
            <a:r>
              <a:rPr lang="en-US" altLang="ja-JP" dirty="0"/>
              <a:t>}</a:t>
            </a:r>
            <a:endParaRPr lang="ja-JP" altLang="en-US" dirty="0"/>
          </a:p>
        </p:txBody>
      </p:sp>
      <p:sp>
        <p:nvSpPr>
          <p:cNvPr id="17" name="テキスト ボックス 16"/>
          <p:cNvSpPr txBox="1"/>
          <p:nvPr/>
        </p:nvSpPr>
        <p:spPr>
          <a:xfrm>
            <a:off x="1933984" y="4851236"/>
            <a:ext cx="8392991"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u="sng" dirty="0">
                <a:solidFill>
                  <a:srgbClr val="FF0000"/>
                </a:solidFill>
              </a:rPr>
              <a:t>贈与者</a:t>
            </a:r>
            <a:r>
              <a:rPr lang="ja-JP" altLang="en-US" dirty="0">
                <a:solidFill>
                  <a:schemeClr val="tx1"/>
                </a:solidFill>
              </a:rPr>
              <a:t>は</a:t>
            </a:r>
            <a:r>
              <a:rPr lang="ja-JP" altLang="en-US" dirty="0"/>
              <a:t>，贈与した特定物を引き渡すまでの間，善良な管理者の注意をもってその</a:t>
            </a:r>
            <a:r>
              <a:rPr lang="ja-JP" altLang="en-US" u="sng" dirty="0">
                <a:solidFill>
                  <a:srgbClr val="FF0000"/>
                </a:solidFill>
              </a:rPr>
              <a:t>物</a:t>
            </a:r>
            <a:r>
              <a:rPr lang="ja-JP" altLang="en-US" dirty="0">
                <a:solidFill>
                  <a:schemeClr val="tx1"/>
                </a:solidFill>
              </a:rPr>
              <a:t>を</a:t>
            </a:r>
            <a:r>
              <a:rPr lang="ja-JP" altLang="en-US" u="sng" dirty="0">
                <a:solidFill>
                  <a:srgbClr val="FF0000"/>
                </a:solidFill>
              </a:rPr>
              <a:t>保存する</a:t>
            </a:r>
            <a:r>
              <a:rPr lang="ja-JP" altLang="en-US" strike="sngStrike" dirty="0"/>
              <a:t>義務を負う。</a:t>
            </a:r>
          </a:p>
        </p:txBody>
      </p:sp>
      <p:sp>
        <p:nvSpPr>
          <p:cNvPr id="18" name="テキスト ボックス 17"/>
          <p:cNvSpPr txBox="1"/>
          <p:nvPr/>
        </p:nvSpPr>
        <p:spPr>
          <a:xfrm>
            <a:off x="3995139" y="5883325"/>
            <a:ext cx="2881751" cy="369332"/>
          </a:xfrm>
          <a:prstGeom prst="rect">
            <a:avLst/>
          </a:prstGeom>
          <a:noFill/>
        </p:spPr>
        <p:txBody>
          <a:bodyPr wrap="none" rtlCol="0">
            <a:spAutoFit/>
          </a:bodyPr>
          <a:lstStyle/>
          <a:p>
            <a:r>
              <a:rPr lang="en-US" altLang="ja-JP" dirty="0"/>
              <a:t>New Set : {</a:t>
            </a:r>
            <a:r>
              <a:rPr lang="ja-JP" altLang="en-US" dirty="0"/>
              <a:t>保存</a:t>
            </a:r>
            <a:r>
              <a:rPr lang="en-US" altLang="ja-JP" dirty="0"/>
              <a:t>, </a:t>
            </a:r>
            <a:r>
              <a:rPr lang="ja-JP" altLang="en-US" dirty="0"/>
              <a:t>物</a:t>
            </a:r>
            <a:r>
              <a:rPr lang="en-US" altLang="ja-JP" dirty="0"/>
              <a:t>, </a:t>
            </a:r>
            <a:r>
              <a:rPr lang="ja-JP" altLang="en-US" dirty="0"/>
              <a:t>贈与者</a:t>
            </a:r>
            <a:r>
              <a:rPr lang="en-US" altLang="ja-JP" dirty="0"/>
              <a:t>}</a:t>
            </a:r>
            <a:endParaRPr lang="ja-JP" altLang="en-US" dirty="0"/>
          </a:p>
        </p:txBody>
      </p:sp>
      <p:sp>
        <p:nvSpPr>
          <p:cNvPr id="19" name="テキスト ボックス 18"/>
          <p:cNvSpPr txBox="1"/>
          <p:nvPr/>
        </p:nvSpPr>
        <p:spPr>
          <a:xfrm>
            <a:off x="7510824" y="3635556"/>
            <a:ext cx="3350720" cy="369332"/>
          </a:xfrm>
          <a:prstGeom prst="rect">
            <a:avLst/>
          </a:prstGeom>
          <a:noFill/>
        </p:spPr>
        <p:txBody>
          <a:bodyPr wrap="square" rtlCol="0">
            <a:spAutoFit/>
          </a:bodyPr>
          <a:lstStyle/>
          <a:p>
            <a:r>
              <a:rPr lang="en-US" altLang="ja-JP" dirty="0"/>
              <a:t>(assume, duty, the donor)</a:t>
            </a:r>
            <a:endParaRPr lang="ja-JP" altLang="en-US" dirty="0"/>
          </a:p>
        </p:txBody>
      </p:sp>
      <p:sp>
        <p:nvSpPr>
          <p:cNvPr id="20" name="テキスト ボックス 19"/>
          <p:cNvSpPr txBox="1"/>
          <p:nvPr/>
        </p:nvSpPr>
        <p:spPr>
          <a:xfrm>
            <a:off x="5055041" y="6132516"/>
            <a:ext cx="4329281" cy="369332"/>
          </a:xfrm>
          <a:prstGeom prst="rect">
            <a:avLst/>
          </a:prstGeom>
          <a:noFill/>
        </p:spPr>
        <p:txBody>
          <a:bodyPr wrap="square" rtlCol="0">
            <a:spAutoFit/>
          </a:bodyPr>
          <a:lstStyle/>
          <a:p>
            <a:r>
              <a:rPr lang="en-US" altLang="ja-JP" dirty="0"/>
              <a:t>(take custody, property, the donor)</a:t>
            </a:r>
            <a:endParaRPr lang="ja-JP" altLang="en-US" dirty="0"/>
          </a:p>
        </p:txBody>
      </p:sp>
      <p:sp>
        <p:nvSpPr>
          <p:cNvPr id="22" name="線吹き出し 2 (枠付き) 21"/>
          <p:cNvSpPr/>
          <p:nvPr/>
        </p:nvSpPr>
        <p:spPr>
          <a:xfrm>
            <a:off x="3583272" y="1561240"/>
            <a:ext cx="1016984" cy="221336"/>
          </a:xfrm>
          <a:prstGeom prst="borderCallout2">
            <a:avLst>
              <a:gd name="adj1" fmla="val 18750"/>
              <a:gd name="adj2" fmla="val -8333"/>
              <a:gd name="adj3" fmla="val 36976"/>
              <a:gd name="adj4" fmla="val -14684"/>
              <a:gd name="adj5" fmla="val 197503"/>
              <a:gd name="adj6" fmla="val -8623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t>Subject</a:t>
            </a:r>
            <a:endParaRPr lang="ja-JP" altLang="en-US" dirty="0"/>
          </a:p>
        </p:txBody>
      </p:sp>
      <p:sp>
        <p:nvSpPr>
          <p:cNvPr id="23" name="線吹き出し 2 (枠付き) 22"/>
          <p:cNvSpPr/>
          <p:nvPr/>
        </p:nvSpPr>
        <p:spPr>
          <a:xfrm>
            <a:off x="6233542" y="1561256"/>
            <a:ext cx="1016984" cy="221336"/>
          </a:xfrm>
          <a:prstGeom prst="borderCallout2">
            <a:avLst>
              <a:gd name="adj1" fmla="val 18750"/>
              <a:gd name="adj2" fmla="val -8333"/>
              <a:gd name="adj3" fmla="val 18750"/>
              <a:gd name="adj4" fmla="val -16667"/>
              <a:gd name="adj5" fmla="val 270504"/>
              <a:gd name="adj6" fmla="val -238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a:t>Object</a:t>
            </a:r>
            <a:endParaRPr lang="ja-JP" altLang="en-US" dirty="0"/>
          </a:p>
        </p:txBody>
      </p:sp>
      <p:sp>
        <p:nvSpPr>
          <p:cNvPr id="24" name="線吹き出し 2 (枠付き) 23"/>
          <p:cNvSpPr/>
          <p:nvPr/>
        </p:nvSpPr>
        <p:spPr>
          <a:xfrm>
            <a:off x="5261455" y="2492868"/>
            <a:ext cx="1339499" cy="244472"/>
          </a:xfrm>
          <a:prstGeom prst="borderCallout2">
            <a:avLst>
              <a:gd name="adj1" fmla="val 18750"/>
              <a:gd name="adj2" fmla="val -8333"/>
              <a:gd name="adj3" fmla="val 18750"/>
              <a:gd name="adj4" fmla="val -16667"/>
              <a:gd name="adj5" fmla="val -45095"/>
              <a:gd name="adj6" fmla="val -6996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t>Predicate</a:t>
            </a:r>
          </a:p>
        </p:txBody>
      </p:sp>
      <p:sp>
        <p:nvSpPr>
          <p:cNvPr id="25" name="線吹き出し 2 (枠付き) 24"/>
          <p:cNvSpPr/>
          <p:nvPr/>
        </p:nvSpPr>
        <p:spPr>
          <a:xfrm>
            <a:off x="2132073" y="5587541"/>
            <a:ext cx="1016984" cy="205742"/>
          </a:xfrm>
          <a:prstGeom prst="borderCallout2">
            <a:avLst>
              <a:gd name="adj1" fmla="val 18750"/>
              <a:gd name="adj2" fmla="val -8333"/>
              <a:gd name="adj3" fmla="val 18750"/>
              <a:gd name="adj4" fmla="val -16667"/>
              <a:gd name="adj5" fmla="val -231518"/>
              <a:gd name="adj6" fmla="val -369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t>Subject</a:t>
            </a:r>
            <a:endParaRPr lang="ja-JP" altLang="en-US" dirty="0"/>
          </a:p>
        </p:txBody>
      </p:sp>
      <p:sp>
        <p:nvSpPr>
          <p:cNvPr id="26" name="線吹き出し 2 (枠付き) 25"/>
          <p:cNvSpPr/>
          <p:nvPr/>
        </p:nvSpPr>
        <p:spPr>
          <a:xfrm>
            <a:off x="4001183" y="5587541"/>
            <a:ext cx="1624428" cy="205742"/>
          </a:xfrm>
          <a:prstGeom prst="borderCallout2">
            <a:avLst>
              <a:gd name="adj1" fmla="val 18750"/>
              <a:gd name="adj2" fmla="val -8333"/>
              <a:gd name="adj3" fmla="val 18750"/>
              <a:gd name="adj4" fmla="val -16667"/>
              <a:gd name="adj5" fmla="val -79808"/>
              <a:gd name="adj6" fmla="val -9498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t>New Object</a:t>
            </a:r>
            <a:endParaRPr lang="ja-JP" altLang="en-US" dirty="0"/>
          </a:p>
        </p:txBody>
      </p:sp>
      <p:sp>
        <p:nvSpPr>
          <p:cNvPr id="27" name="線吹き出し 2 (枠付き) 26"/>
          <p:cNvSpPr/>
          <p:nvPr/>
        </p:nvSpPr>
        <p:spPr>
          <a:xfrm>
            <a:off x="4658458" y="4602046"/>
            <a:ext cx="1811216" cy="232901"/>
          </a:xfrm>
          <a:prstGeom prst="borderCallout2">
            <a:avLst>
              <a:gd name="adj1" fmla="val 18750"/>
              <a:gd name="adj2" fmla="val -8333"/>
              <a:gd name="adj3" fmla="val 18750"/>
              <a:gd name="adj4" fmla="val -16667"/>
              <a:gd name="adj5" fmla="val 277399"/>
              <a:gd name="adj6" fmla="val -7991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t>New Predicate</a:t>
            </a:r>
            <a:endParaRPr lang="ja-JP" altLang="en-US" dirty="0"/>
          </a:p>
        </p:txBody>
      </p:sp>
      <p:sp>
        <p:nvSpPr>
          <p:cNvPr id="28" name="テキスト ボックス 27"/>
          <p:cNvSpPr txBox="1"/>
          <p:nvPr/>
        </p:nvSpPr>
        <p:spPr>
          <a:xfrm>
            <a:off x="4989400" y="5097325"/>
            <a:ext cx="1848776" cy="369332"/>
          </a:xfrm>
          <a:prstGeom prst="rect">
            <a:avLst/>
          </a:prstGeom>
          <a:noFill/>
        </p:spPr>
        <p:txBody>
          <a:bodyPr wrap="none" rtlCol="0">
            <a:spAutoFit/>
          </a:bodyPr>
          <a:lstStyle/>
          <a:p>
            <a:r>
              <a:rPr lang="en-US" altLang="ja-JP" dirty="0"/>
              <a:t>Ignore this Clause</a:t>
            </a:r>
            <a:endParaRPr lang="ja-JP" altLang="en-US" dirty="0"/>
          </a:p>
        </p:txBody>
      </p:sp>
      <p:sp>
        <p:nvSpPr>
          <p:cNvPr id="29" name="下矢印 28"/>
          <p:cNvSpPr/>
          <p:nvPr/>
        </p:nvSpPr>
        <p:spPr>
          <a:xfrm>
            <a:off x="5435531" y="3609249"/>
            <a:ext cx="1320941" cy="309124"/>
          </a:xfrm>
          <a:prstGeom prst="downArrow">
            <a:avLst>
              <a:gd name="adj1" fmla="val 50000"/>
              <a:gd name="adj2" fmla="val 729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1" name="タイトル 1"/>
          <p:cNvSpPr txBox="1">
            <a:spLocks/>
          </p:cNvSpPr>
          <p:nvPr/>
        </p:nvSpPr>
        <p:spPr>
          <a:xfrm>
            <a:off x="2152650" y="365127"/>
            <a:ext cx="7886700" cy="1325563"/>
          </a:xfrm>
          <a:prstGeom prst="rect">
            <a:avLst/>
          </a:prstGeom>
        </p:spPr>
        <p:txBody>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4000" dirty="0">
                <a:solidFill>
                  <a:schemeClr val="accent1"/>
                </a:solidFill>
              </a:rPr>
              <a:t>COLIEE</a:t>
            </a:r>
            <a:r>
              <a:rPr lang="ja-JP" altLang="en-US" sz="4000" dirty="0">
                <a:solidFill>
                  <a:schemeClr val="accent1"/>
                </a:solidFill>
              </a:rPr>
              <a:t> </a:t>
            </a:r>
            <a:r>
              <a:rPr lang="en-US" altLang="ja-JP" sz="4000" dirty="0">
                <a:solidFill>
                  <a:schemeClr val="accent1"/>
                </a:solidFill>
              </a:rPr>
              <a:t>2017</a:t>
            </a:r>
            <a:r>
              <a:rPr lang="ja-JP" altLang="en-US" sz="4000" dirty="0">
                <a:solidFill>
                  <a:schemeClr val="accent1"/>
                </a:solidFill>
              </a:rPr>
              <a:t> 司法試験自動解答</a:t>
            </a:r>
          </a:p>
        </p:txBody>
      </p:sp>
    </p:spTree>
    <p:extLst>
      <p:ext uri="{BB962C8B-B14F-4D97-AF65-F5344CB8AC3E}">
        <p14:creationId xmlns:p14="http://schemas.microsoft.com/office/powerpoint/2010/main" val="12575650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770708" y="1933781"/>
            <a:ext cx="8556267"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dirty="0">
                <a:solidFill>
                  <a:schemeClr val="tx1"/>
                </a:solidFill>
              </a:rPr>
              <a:t>請負が請負人の責めに帰することができない事由によって履行の中途で終了したときは，</a:t>
            </a:r>
            <a:r>
              <a:rPr lang="ja-JP" altLang="en-US" u="sng" dirty="0">
                <a:solidFill>
                  <a:srgbClr val="FF0000"/>
                </a:solidFill>
              </a:rPr>
              <a:t>請負人</a:t>
            </a:r>
            <a:r>
              <a:rPr lang="ja-JP" altLang="en-US" dirty="0">
                <a:solidFill>
                  <a:schemeClr val="tx1"/>
                </a:solidFill>
              </a:rPr>
              <a:t>は，既にした履行の割合に応じて</a:t>
            </a:r>
            <a:r>
              <a:rPr lang="ja-JP" altLang="en-US" u="sng" dirty="0">
                <a:solidFill>
                  <a:srgbClr val="FF0000"/>
                </a:solidFill>
              </a:rPr>
              <a:t>報酬</a:t>
            </a:r>
            <a:r>
              <a:rPr lang="ja-JP" altLang="en-US" dirty="0">
                <a:solidFill>
                  <a:schemeClr val="tx1"/>
                </a:solidFill>
              </a:rPr>
              <a:t>を</a:t>
            </a:r>
            <a:r>
              <a:rPr lang="ja-JP" altLang="en-US" u="sng" dirty="0">
                <a:solidFill>
                  <a:srgbClr val="FF0000"/>
                </a:solidFill>
              </a:rPr>
              <a:t>請求することができる</a:t>
            </a:r>
            <a:r>
              <a:rPr lang="ja-JP" altLang="en-US" dirty="0">
                <a:solidFill>
                  <a:schemeClr val="tx1"/>
                </a:solidFill>
              </a:rPr>
              <a:t>。</a:t>
            </a:r>
          </a:p>
        </p:txBody>
      </p:sp>
      <p:sp>
        <p:nvSpPr>
          <p:cNvPr id="3" name="テキスト ボックス 2"/>
          <p:cNvSpPr txBox="1"/>
          <p:nvPr/>
        </p:nvSpPr>
        <p:spPr>
          <a:xfrm flipH="1">
            <a:off x="1933982" y="1590838"/>
            <a:ext cx="1752926" cy="369332"/>
          </a:xfrm>
          <a:prstGeom prst="rect">
            <a:avLst/>
          </a:prstGeom>
          <a:noFill/>
        </p:spPr>
        <p:txBody>
          <a:bodyPr wrap="square" rtlCol="0">
            <a:spAutoFit/>
          </a:bodyPr>
          <a:lstStyle/>
          <a:p>
            <a:r>
              <a:rPr lang="en-US" altLang="ja-JP" dirty="0"/>
              <a:t>H24-27-A</a:t>
            </a:r>
          </a:p>
        </p:txBody>
      </p:sp>
      <p:sp>
        <p:nvSpPr>
          <p:cNvPr id="4" name="テキスト ボックス 3"/>
          <p:cNvSpPr txBox="1"/>
          <p:nvPr/>
        </p:nvSpPr>
        <p:spPr>
          <a:xfrm>
            <a:off x="1933984" y="2893401"/>
            <a:ext cx="8392991" cy="923330"/>
          </a:xfrm>
          <a:prstGeom prst="rect">
            <a:avLst/>
          </a:prstGeom>
          <a:noFill/>
        </p:spPr>
        <p:txBody>
          <a:bodyPr wrap="square" rtlCol="0">
            <a:spAutoFit/>
          </a:bodyPr>
          <a:lstStyle/>
          <a:p>
            <a:r>
              <a:rPr lang="en-US" altLang="ja-JP" dirty="0"/>
              <a:t>(If the contract for work terminates during performance due to reasons not attributable to the  contractor, he/she may demand remuneration in proportion to the performance already completed.)</a:t>
            </a:r>
            <a:endParaRPr lang="ja-JP" altLang="en-US" dirty="0"/>
          </a:p>
        </p:txBody>
      </p:sp>
      <p:sp>
        <p:nvSpPr>
          <p:cNvPr id="5" name="線吹き出し 2 (枠付き) 4"/>
          <p:cNvSpPr/>
          <p:nvPr/>
        </p:nvSpPr>
        <p:spPr>
          <a:xfrm>
            <a:off x="3483642" y="1684612"/>
            <a:ext cx="1016984" cy="221336"/>
          </a:xfrm>
          <a:prstGeom prst="borderCallout2">
            <a:avLst>
              <a:gd name="adj1" fmla="val 18750"/>
              <a:gd name="adj2" fmla="val -8333"/>
              <a:gd name="adj3" fmla="val 18750"/>
              <a:gd name="adj4" fmla="val -16667"/>
              <a:gd name="adj5" fmla="val 368923"/>
              <a:gd name="adj6" fmla="val -3155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t>Subject</a:t>
            </a:r>
            <a:endParaRPr lang="ja-JP" altLang="en-US" dirty="0"/>
          </a:p>
        </p:txBody>
      </p:sp>
      <p:sp>
        <p:nvSpPr>
          <p:cNvPr id="6" name="線吹き出し 2 (枠付き) 5"/>
          <p:cNvSpPr/>
          <p:nvPr/>
        </p:nvSpPr>
        <p:spPr>
          <a:xfrm>
            <a:off x="7173457" y="1684612"/>
            <a:ext cx="1016984" cy="221336"/>
          </a:xfrm>
          <a:prstGeom prst="borderCallout2">
            <a:avLst>
              <a:gd name="adj1" fmla="val 18750"/>
              <a:gd name="adj2" fmla="val -8333"/>
              <a:gd name="adj3" fmla="val 18750"/>
              <a:gd name="adj4" fmla="val -16667"/>
              <a:gd name="adj5" fmla="val 318173"/>
              <a:gd name="adj6" fmla="val 1106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t>Object</a:t>
            </a:r>
            <a:endParaRPr lang="ja-JP" altLang="en-US" dirty="0"/>
          </a:p>
        </p:txBody>
      </p:sp>
      <p:sp>
        <p:nvSpPr>
          <p:cNvPr id="7" name="線吹き出し 2 (枠付き) 6"/>
          <p:cNvSpPr/>
          <p:nvPr/>
        </p:nvSpPr>
        <p:spPr>
          <a:xfrm>
            <a:off x="8560938" y="2632426"/>
            <a:ext cx="1298171" cy="221336"/>
          </a:xfrm>
          <a:prstGeom prst="borderCallout2">
            <a:avLst>
              <a:gd name="adj1" fmla="val 18750"/>
              <a:gd name="adj2" fmla="val -8333"/>
              <a:gd name="adj3" fmla="val 18750"/>
              <a:gd name="adj4" fmla="val -16667"/>
              <a:gd name="adj5" fmla="val -48177"/>
              <a:gd name="adj6" fmla="val -358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t>Predicate</a:t>
            </a:r>
          </a:p>
        </p:txBody>
      </p:sp>
      <p:sp>
        <p:nvSpPr>
          <p:cNvPr id="8" name="テキスト ボックス 7"/>
          <p:cNvSpPr txBox="1"/>
          <p:nvPr/>
        </p:nvSpPr>
        <p:spPr>
          <a:xfrm>
            <a:off x="4324496" y="3724778"/>
            <a:ext cx="3904659" cy="369332"/>
          </a:xfrm>
          <a:prstGeom prst="rect">
            <a:avLst/>
          </a:prstGeom>
          <a:noFill/>
        </p:spPr>
        <p:txBody>
          <a:bodyPr wrap="none" rtlCol="0">
            <a:spAutoFit/>
          </a:bodyPr>
          <a:lstStyle/>
          <a:p>
            <a:r>
              <a:rPr lang="en-US" altLang="ja-JP" dirty="0"/>
              <a:t>Previous Set : {</a:t>
            </a:r>
            <a:r>
              <a:rPr lang="ja-JP" altLang="en-US" dirty="0">
                <a:solidFill>
                  <a:srgbClr val="FF0000"/>
                </a:solidFill>
              </a:rPr>
              <a:t>請求する</a:t>
            </a:r>
            <a:r>
              <a:rPr lang="en-US" altLang="ja-JP" dirty="0"/>
              <a:t>, </a:t>
            </a:r>
            <a:r>
              <a:rPr lang="ja-JP" altLang="en-US" dirty="0"/>
              <a:t>請負人</a:t>
            </a:r>
            <a:r>
              <a:rPr lang="en-US" altLang="ja-JP" dirty="0"/>
              <a:t>, </a:t>
            </a:r>
            <a:r>
              <a:rPr lang="ja-JP" altLang="en-US" dirty="0"/>
              <a:t>報酬</a:t>
            </a:r>
            <a:r>
              <a:rPr lang="en-US" altLang="ja-JP" dirty="0"/>
              <a:t>}</a:t>
            </a:r>
            <a:endParaRPr lang="ja-JP" altLang="en-US" dirty="0"/>
          </a:p>
        </p:txBody>
      </p:sp>
      <p:sp>
        <p:nvSpPr>
          <p:cNvPr id="9" name="テキスト ボックス 8"/>
          <p:cNvSpPr txBox="1"/>
          <p:nvPr/>
        </p:nvSpPr>
        <p:spPr>
          <a:xfrm>
            <a:off x="5800397" y="4010354"/>
            <a:ext cx="4362047" cy="369332"/>
          </a:xfrm>
          <a:prstGeom prst="rect">
            <a:avLst/>
          </a:prstGeom>
          <a:noFill/>
        </p:spPr>
        <p:txBody>
          <a:bodyPr wrap="square" rtlCol="0">
            <a:spAutoFit/>
          </a:bodyPr>
          <a:lstStyle/>
          <a:p>
            <a:r>
              <a:rPr lang="en-US" altLang="ja-JP" dirty="0"/>
              <a:t>(may demand, he/she, remuneration)</a:t>
            </a:r>
            <a:endParaRPr lang="ja-JP" altLang="en-US" dirty="0"/>
          </a:p>
        </p:txBody>
      </p:sp>
      <p:sp>
        <p:nvSpPr>
          <p:cNvPr id="10" name="テキスト ボックス 9"/>
          <p:cNvSpPr txBox="1"/>
          <p:nvPr/>
        </p:nvSpPr>
        <p:spPr>
          <a:xfrm>
            <a:off x="1770708" y="4115267"/>
            <a:ext cx="3682726" cy="923330"/>
          </a:xfrm>
          <a:prstGeom prst="rect">
            <a:avLst/>
          </a:prstGeom>
          <a:noFill/>
        </p:spPr>
        <p:txBody>
          <a:bodyPr wrap="square" rtlCol="0">
            <a:spAutoFit/>
          </a:bodyPr>
          <a:lstStyle/>
          <a:p>
            <a:r>
              <a:rPr lang="en-US" altLang="ja-JP" dirty="0"/>
              <a:t>Create a new set by converting “demand</a:t>
            </a:r>
            <a:r>
              <a:rPr lang="ja-JP" altLang="en-US" dirty="0"/>
              <a:t> </a:t>
            </a:r>
            <a:r>
              <a:rPr lang="en-US" altLang="ja-JP" dirty="0"/>
              <a:t>(</a:t>
            </a:r>
            <a:r>
              <a:rPr lang="ja-JP" altLang="en-US" dirty="0"/>
              <a:t>請求する</a:t>
            </a:r>
            <a:r>
              <a:rPr lang="en-US" altLang="ja-JP" dirty="0"/>
              <a:t>)” into “make a demand (</a:t>
            </a:r>
            <a:r>
              <a:rPr lang="ja-JP" altLang="en-US" dirty="0"/>
              <a:t>請求ヲする</a:t>
            </a:r>
            <a:r>
              <a:rPr lang="en-US" altLang="ja-JP" dirty="0"/>
              <a:t>)”</a:t>
            </a:r>
            <a:endParaRPr lang="ja-JP" altLang="en-US" dirty="0"/>
          </a:p>
        </p:txBody>
      </p:sp>
      <p:sp>
        <p:nvSpPr>
          <p:cNvPr id="11" name="下矢印 10"/>
          <p:cNvSpPr/>
          <p:nvPr/>
        </p:nvSpPr>
        <p:spPr>
          <a:xfrm rot="2273903">
            <a:off x="5354044" y="4107818"/>
            <a:ext cx="363474" cy="76490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2" name="テキスト ボックス 11"/>
          <p:cNvSpPr txBox="1"/>
          <p:nvPr/>
        </p:nvSpPr>
        <p:spPr>
          <a:xfrm>
            <a:off x="4460045" y="4919580"/>
            <a:ext cx="1216625"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u="sng" dirty="0">
                <a:solidFill>
                  <a:schemeClr val="tx1"/>
                </a:solidFill>
              </a:rPr>
              <a:t>請求する</a:t>
            </a:r>
            <a:endParaRPr lang="ja-JP" altLang="en-US" u="sng" dirty="0">
              <a:solidFill>
                <a:schemeClr val="accent2"/>
              </a:solidFill>
            </a:endParaRPr>
          </a:p>
        </p:txBody>
      </p:sp>
      <p:sp>
        <p:nvSpPr>
          <p:cNvPr id="13" name="テキスト ボックス 12"/>
          <p:cNvSpPr txBox="1"/>
          <p:nvPr/>
        </p:nvSpPr>
        <p:spPr>
          <a:xfrm>
            <a:off x="6197357" y="4919580"/>
            <a:ext cx="2053119"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u="sng" dirty="0">
                <a:solidFill>
                  <a:schemeClr val="tx1"/>
                </a:solidFill>
              </a:rPr>
              <a:t>請求</a:t>
            </a:r>
            <a:r>
              <a:rPr lang="ja-JP" altLang="en-US" dirty="0">
                <a:solidFill>
                  <a:schemeClr val="tx1"/>
                </a:solidFill>
              </a:rPr>
              <a:t>（</a:t>
            </a:r>
            <a:r>
              <a:rPr lang="ja-JP" altLang="en-US" dirty="0">
                <a:solidFill>
                  <a:srgbClr val="FF0000"/>
                </a:solidFill>
              </a:rPr>
              <a:t>ヲ</a:t>
            </a:r>
            <a:r>
              <a:rPr lang="ja-JP" altLang="en-US" dirty="0">
                <a:solidFill>
                  <a:schemeClr val="tx1"/>
                </a:solidFill>
              </a:rPr>
              <a:t>）</a:t>
            </a:r>
            <a:r>
              <a:rPr lang="ja-JP" altLang="en-US" u="sng" dirty="0">
                <a:solidFill>
                  <a:schemeClr val="tx1"/>
                </a:solidFill>
              </a:rPr>
              <a:t>する</a:t>
            </a:r>
            <a:endParaRPr lang="ja-JP" altLang="en-US" u="sng" dirty="0">
              <a:solidFill>
                <a:schemeClr val="accent2"/>
              </a:solidFill>
            </a:endParaRPr>
          </a:p>
        </p:txBody>
      </p:sp>
      <p:sp>
        <p:nvSpPr>
          <p:cNvPr id="14" name="テキスト ボックス 13"/>
          <p:cNvSpPr txBox="1"/>
          <p:nvPr/>
        </p:nvSpPr>
        <p:spPr>
          <a:xfrm>
            <a:off x="5751560" y="4850330"/>
            <a:ext cx="362415" cy="369332"/>
          </a:xfrm>
          <a:prstGeom prst="rect">
            <a:avLst/>
          </a:prstGeom>
          <a:noFill/>
        </p:spPr>
        <p:txBody>
          <a:bodyPr wrap="square" rtlCol="0">
            <a:spAutoFit/>
          </a:bodyPr>
          <a:lstStyle/>
          <a:p>
            <a:r>
              <a:rPr lang="en-US" altLang="ja-JP" dirty="0"/>
              <a:t>=</a:t>
            </a:r>
            <a:endParaRPr lang="ja-JP" altLang="en-US" dirty="0"/>
          </a:p>
        </p:txBody>
      </p:sp>
      <p:sp>
        <p:nvSpPr>
          <p:cNvPr id="15" name="線吹き出し 2 (枠付き) 14"/>
          <p:cNvSpPr/>
          <p:nvPr/>
        </p:nvSpPr>
        <p:spPr>
          <a:xfrm>
            <a:off x="4963076" y="5426634"/>
            <a:ext cx="1404506" cy="221337"/>
          </a:xfrm>
          <a:prstGeom prst="borderCallout2">
            <a:avLst>
              <a:gd name="adj1" fmla="val 18750"/>
              <a:gd name="adj2" fmla="val -8333"/>
              <a:gd name="adj3" fmla="val 18750"/>
              <a:gd name="adj4" fmla="val -16667"/>
              <a:gd name="adj5" fmla="val -73174"/>
              <a:gd name="adj6" fmla="val -2571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t>Predicate</a:t>
            </a:r>
          </a:p>
        </p:txBody>
      </p:sp>
      <p:sp>
        <p:nvSpPr>
          <p:cNvPr id="16" name="線吹き出し 2 (枠付き) 15"/>
          <p:cNvSpPr/>
          <p:nvPr/>
        </p:nvSpPr>
        <p:spPr>
          <a:xfrm>
            <a:off x="7940208" y="5426633"/>
            <a:ext cx="1338608" cy="221336"/>
          </a:xfrm>
          <a:prstGeom prst="borderCallout2">
            <a:avLst>
              <a:gd name="adj1" fmla="val 18750"/>
              <a:gd name="adj2" fmla="val -8333"/>
              <a:gd name="adj3" fmla="val 18750"/>
              <a:gd name="adj4" fmla="val -16667"/>
              <a:gd name="adj5" fmla="val -73174"/>
              <a:gd name="adj6" fmla="val -2571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t>Predicate</a:t>
            </a:r>
          </a:p>
        </p:txBody>
      </p:sp>
      <p:sp>
        <p:nvSpPr>
          <p:cNvPr id="18" name="線吹き出し 2 (枠付き) 17"/>
          <p:cNvSpPr/>
          <p:nvPr/>
        </p:nvSpPr>
        <p:spPr>
          <a:xfrm>
            <a:off x="6612431" y="5426633"/>
            <a:ext cx="1016984" cy="221336"/>
          </a:xfrm>
          <a:prstGeom prst="borderCallout2">
            <a:avLst>
              <a:gd name="adj1" fmla="val 18750"/>
              <a:gd name="adj2" fmla="val -8333"/>
              <a:gd name="adj3" fmla="val 18750"/>
              <a:gd name="adj4" fmla="val -16667"/>
              <a:gd name="adj5" fmla="val -73174"/>
              <a:gd name="adj6" fmla="val -2571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t>Object</a:t>
            </a:r>
          </a:p>
        </p:txBody>
      </p:sp>
      <p:sp>
        <p:nvSpPr>
          <p:cNvPr id="19" name="テキスト ボックス 18"/>
          <p:cNvSpPr txBox="1"/>
          <p:nvPr/>
        </p:nvSpPr>
        <p:spPr>
          <a:xfrm>
            <a:off x="3810437" y="5867218"/>
            <a:ext cx="3070905" cy="369332"/>
          </a:xfrm>
          <a:prstGeom prst="rect">
            <a:avLst/>
          </a:prstGeom>
          <a:noFill/>
        </p:spPr>
        <p:txBody>
          <a:bodyPr wrap="none" rtlCol="0">
            <a:spAutoFit/>
          </a:bodyPr>
          <a:lstStyle/>
          <a:p>
            <a:r>
              <a:rPr lang="en-US" altLang="ja-JP" dirty="0"/>
              <a:t>New Set : {</a:t>
            </a:r>
            <a:r>
              <a:rPr lang="ja-JP" altLang="en-US" dirty="0">
                <a:solidFill>
                  <a:srgbClr val="FF0000"/>
                </a:solidFill>
              </a:rPr>
              <a:t>する</a:t>
            </a:r>
            <a:r>
              <a:rPr lang="en-US" altLang="ja-JP" dirty="0"/>
              <a:t>, </a:t>
            </a:r>
            <a:r>
              <a:rPr lang="ja-JP" altLang="en-US" dirty="0"/>
              <a:t>請負人</a:t>
            </a:r>
            <a:r>
              <a:rPr lang="en-US" altLang="ja-JP" dirty="0"/>
              <a:t>, </a:t>
            </a:r>
            <a:r>
              <a:rPr lang="ja-JP" altLang="en-US" dirty="0">
                <a:solidFill>
                  <a:srgbClr val="FF0000"/>
                </a:solidFill>
              </a:rPr>
              <a:t>請求</a:t>
            </a:r>
            <a:r>
              <a:rPr lang="en-US" altLang="ja-JP" dirty="0">
                <a:solidFill>
                  <a:srgbClr val="FF0000"/>
                </a:solidFill>
              </a:rPr>
              <a:t>}</a:t>
            </a:r>
            <a:endParaRPr lang="ja-JP" altLang="en-US" dirty="0">
              <a:solidFill>
                <a:srgbClr val="FF0000"/>
              </a:solidFill>
            </a:endParaRPr>
          </a:p>
        </p:txBody>
      </p:sp>
      <p:sp>
        <p:nvSpPr>
          <p:cNvPr id="20" name="テキスト ボックス 19"/>
          <p:cNvSpPr txBox="1"/>
          <p:nvPr/>
        </p:nvSpPr>
        <p:spPr>
          <a:xfrm>
            <a:off x="4995121" y="6213467"/>
            <a:ext cx="2800886" cy="369332"/>
          </a:xfrm>
          <a:prstGeom prst="rect">
            <a:avLst/>
          </a:prstGeom>
          <a:noFill/>
        </p:spPr>
        <p:txBody>
          <a:bodyPr wrap="square" rtlCol="0">
            <a:spAutoFit/>
          </a:bodyPr>
          <a:lstStyle/>
          <a:p>
            <a:r>
              <a:rPr lang="en-US" altLang="ja-JP" dirty="0"/>
              <a:t>(do, he/she, a demand)</a:t>
            </a:r>
            <a:endParaRPr lang="ja-JP" altLang="en-US" dirty="0"/>
          </a:p>
        </p:txBody>
      </p:sp>
      <p:sp>
        <p:nvSpPr>
          <p:cNvPr id="21" name="タイトル 1"/>
          <p:cNvSpPr txBox="1">
            <a:spLocks/>
          </p:cNvSpPr>
          <p:nvPr/>
        </p:nvSpPr>
        <p:spPr>
          <a:xfrm>
            <a:off x="1658679" y="365127"/>
            <a:ext cx="8380671" cy="1325563"/>
          </a:xfrm>
          <a:prstGeom prst="rect">
            <a:avLst/>
          </a:prstGeom>
        </p:spPr>
        <p:txBody>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4000" dirty="0">
                <a:solidFill>
                  <a:schemeClr val="accent1"/>
                </a:solidFill>
              </a:rPr>
              <a:t>COLIEE</a:t>
            </a:r>
            <a:r>
              <a:rPr lang="ja-JP" altLang="en-US" sz="4000" dirty="0">
                <a:solidFill>
                  <a:schemeClr val="accent1"/>
                </a:solidFill>
              </a:rPr>
              <a:t> </a:t>
            </a:r>
            <a:r>
              <a:rPr lang="en-US" altLang="ja-JP" sz="4000" dirty="0">
                <a:solidFill>
                  <a:schemeClr val="accent1"/>
                </a:solidFill>
              </a:rPr>
              <a:t>2017</a:t>
            </a:r>
            <a:r>
              <a:rPr lang="ja-JP" altLang="en-US" sz="4000" dirty="0">
                <a:solidFill>
                  <a:schemeClr val="accent1"/>
                </a:solidFill>
              </a:rPr>
              <a:t> 司法試験自動解答</a:t>
            </a:r>
          </a:p>
        </p:txBody>
      </p:sp>
    </p:spTree>
    <p:extLst>
      <p:ext uri="{BB962C8B-B14F-4D97-AF65-F5344CB8AC3E}">
        <p14:creationId xmlns:p14="http://schemas.microsoft.com/office/powerpoint/2010/main" val="435140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677334" y="1417638"/>
            <a:ext cx="9678778" cy="5092995"/>
          </a:xfrm>
        </p:spPr>
        <p:txBody>
          <a:bodyPr>
            <a:noAutofit/>
          </a:bodyPr>
          <a:lstStyle/>
          <a:p>
            <a:r>
              <a:rPr lang="ja-JP" altLang="en-US" sz="3200" dirty="0">
                <a:latin typeface="ＭＳ ゴシック" panose="020B0609070205080204" pitchFamily="49" charset="-128"/>
                <a:ea typeface="ＭＳ ゴシック" panose="020B0609070205080204" pitchFamily="49" charset="-128"/>
              </a:rPr>
              <a:t>実際の裁判では、証拠が不十分で、民法の規定の要件の成立が不明な場合がある。</a:t>
            </a:r>
          </a:p>
          <a:p>
            <a:r>
              <a:rPr lang="ja-JP" altLang="en-US" sz="3200" dirty="0">
                <a:latin typeface="ＭＳ ゴシック" panose="020B0609070205080204" pitchFamily="49" charset="-128"/>
                <a:ea typeface="ＭＳ ゴシック" panose="020B0609070205080204" pitchFamily="49" charset="-128"/>
              </a:rPr>
              <a:t>そこで、各要件についてその成立が不明かどうかの場合</a:t>
            </a:r>
            <a:r>
              <a:rPr lang="en-US" altLang="ja-JP" sz="3200" dirty="0">
                <a:latin typeface="ＭＳ ゴシック" panose="020B0609070205080204" pitchFamily="49" charset="-128"/>
                <a:ea typeface="ＭＳ ゴシック" panose="020B0609070205080204" pitchFamily="49" charset="-128"/>
              </a:rPr>
              <a:t>(non-</a:t>
            </a:r>
            <a:r>
              <a:rPr lang="en-US" altLang="ja-JP" sz="3200" dirty="0" err="1">
                <a:latin typeface="ＭＳ ゴシック" panose="020B0609070205080204" pitchFamily="49" charset="-128"/>
                <a:ea typeface="ＭＳ ゴシック" panose="020B0609070205080204" pitchFamily="49" charset="-128"/>
              </a:rPr>
              <a:t>liquet</a:t>
            </a:r>
            <a:r>
              <a:rPr lang="ja-JP" altLang="en-US" sz="3200" dirty="0">
                <a:latin typeface="ＭＳ ゴシック" panose="020B0609070205080204" pitchFamily="49" charset="-128"/>
                <a:ea typeface="ＭＳ ゴシック" panose="020B0609070205080204" pitchFamily="49" charset="-128"/>
              </a:rPr>
              <a:t>の場合</a:t>
            </a:r>
            <a:r>
              <a:rPr lang="en-US" altLang="ja-JP" sz="3200" dirty="0">
                <a:latin typeface="ＭＳ ゴシック" panose="020B0609070205080204" pitchFamily="49" charset="-128"/>
                <a:ea typeface="ＭＳ ゴシック" panose="020B0609070205080204" pitchFamily="49" charset="-128"/>
              </a:rPr>
              <a:t>)</a:t>
            </a:r>
            <a:r>
              <a:rPr lang="ja-JP" altLang="en-US" sz="3200" dirty="0">
                <a:latin typeface="ＭＳ ゴシック" panose="020B0609070205080204" pitchFamily="49" charset="-128"/>
                <a:ea typeface="ＭＳ ゴシック" panose="020B0609070205080204" pitchFamily="49" charset="-128"/>
              </a:rPr>
              <a:t>にデフォルト値として真または偽の値を付与することで裁判を決することができる。</a:t>
            </a:r>
          </a:p>
          <a:p>
            <a:r>
              <a:rPr lang="ja-JP" altLang="en-US" sz="3200" dirty="0">
                <a:latin typeface="ＭＳ ゴシック" panose="020B0609070205080204" pitchFamily="49" charset="-128"/>
                <a:ea typeface="ＭＳ ゴシック" panose="020B0609070205080204" pitchFamily="49" charset="-128"/>
              </a:rPr>
              <a:t>要件事実論は、（人工知能研究の観点から見ると）どの要件にどのデフォルト値をあらかじめ与えておくべきかを考える理論である。</a:t>
            </a:r>
          </a:p>
          <a:p>
            <a:endParaRPr kumimoji="1" lang="ja-JP" altLang="en-US" sz="2800" dirty="0"/>
          </a:p>
        </p:txBody>
      </p:sp>
      <p:sp>
        <p:nvSpPr>
          <p:cNvPr id="5" name="タイトル 1"/>
          <p:cNvSpPr>
            <a:spLocks noGrp="1"/>
          </p:cNvSpPr>
          <p:nvPr>
            <p:ph type="title"/>
          </p:nvPr>
        </p:nvSpPr>
        <p:spPr>
          <a:xfrm>
            <a:off x="677334" y="609600"/>
            <a:ext cx="8596668" cy="676940"/>
          </a:xfrm>
        </p:spPr>
        <p:txBody>
          <a:bodyPr>
            <a:noAutofit/>
          </a:bodyPr>
          <a:lstStyle/>
          <a:p>
            <a:r>
              <a:rPr kumimoji="1" lang="ja-JP" altLang="en-US" sz="4000" dirty="0"/>
              <a:t>要件事実論とは</a:t>
            </a:r>
          </a:p>
        </p:txBody>
      </p:sp>
    </p:spTree>
    <p:extLst>
      <p:ext uri="{BB962C8B-B14F-4D97-AF65-F5344CB8AC3E}">
        <p14:creationId xmlns:p14="http://schemas.microsoft.com/office/powerpoint/2010/main" val="261321117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図表 3"/>
          <p:cNvGraphicFramePr/>
          <p:nvPr>
            <p:extLst/>
          </p:nvPr>
        </p:nvGraphicFramePr>
        <p:xfrm>
          <a:off x="2438400" y="274638"/>
          <a:ext cx="77724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コンテンツ プレースホルダ 2"/>
          <p:cNvSpPr>
            <a:spLocks noGrp="1"/>
          </p:cNvSpPr>
          <p:nvPr>
            <p:ph idx="1"/>
          </p:nvPr>
        </p:nvSpPr>
        <p:spPr>
          <a:xfrm>
            <a:off x="666700" y="1417638"/>
            <a:ext cx="10316731" cy="5227711"/>
          </a:xfrm>
        </p:spPr>
        <p:txBody>
          <a:bodyPr>
            <a:normAutofit/>
          </a:bodyPr>
          <a:lstStyle/>
          <a:p>
            <a:pPr marL="0" indent="0">
              <a:buNone/>
            </a:pPr>
            <a:r>
              <a:rPr lang="ja-JP" altLang="en-US" sz="3200" dirty="0">
                <a:latin typeface="ＭＳ ゴシック" panose="020B0609070205080204" pitchFamily="49" charset="-128"/>
                <a:ea typeface="ＭＳ ゴシック" panose="020B0609070205080204" pitchFamily="49" charset="-128"/>
              </a:rPr>
              <a:t>無断転貸解除</a:t>
            </a:r>
            <a:r>
              <a:rPr lang="en-US" altLang="ja-JP" sz="3200" dirty="0">
                <a:latin typeface="ＭＳ ゴシック" panose="020B0609070205080204" pitchFamily="49" charset="-128"/>
                <a:ea typeface="ＭＳ ゴシック" panose="020B0609070205080204" pitchFamily="49" charset="-128"/>
              </a:rPr>
              <a:t>(</a:t>
            </a:r>
            <a:r>
              <a:rPr lang="en-US" altLang="ja-JP" sz="3200" dirty="0" err="1">
                <a:latin typeface="ＭＳ ゴシック" panose="020B0609070205080204" pitchFamily="49" charset="-128"/>
                <a:ea typeface="ＭＳ ゴシック" panose="020B0609070205080204" pitchFamily="49" charset="-128"/>
              </a:rPr>
              <a:t>Lender,Borrower,T_cancel</a:t>
            </a:r>
            <a:r>
              <a:rPr lang="en-US" altLang="ja-JP" sz="3200" dirty="0">
                <a:latin typeface="ＭＳ ゴシック" panose="020B0609070205080204" pitchFamily="49" charset="-128"/>
                <a:ea typeface="ＭＳ ゴシック" panose="020B0609070205080204" pitchFamily="49" charset="-128"/>
              </a:rPr>
              <a:t>)&lt;=</a:t>
            </a:r>
          </a:p>
          <a:p>
            <a:pPr marL="800100" lvl="2" indent="0">
              <a:buNone/>
            </a:pPr>
            <a:r>
              <a:rPr lang="ja-JP" altLang="en-US" sz="3200" dirty="0">
                <a:latin typeface="ＭＳ ゴシック" panose="020B0609070205080204" pitchFamily="49" charset="-128"/>
                <a:ea typeface="ＭＳ ゴシック" panose="020B0609070205080204" pitchFamily="49" charset="-128"/>
              </a:rPr>
              <a:t>賃貸借契約成立</a:t>
            </a:r>
            <a:r>
              <a:rPr lang="en-US" altLang="ja-JP" sz="3200" dirty="0">
                <a:latin typeface="ＭＳ ゴシック" panose="020B0609070205080204" pitchFamily="49" charset="-128"/>
                <a:ea typeface="ＭＳ ゴシック" panose="020B0609070205080204" pitchFamily="49" charset="-128"/>
              </a:rPr>
              <a:t>(</a:t>
            </a:r>
            <a:r>
              <a:rPr lang="en-US" altLang="ja-JP" sz="3200" dirty="0" err="1">
                <a:latin typeface="ＭＳ ゴシック" panose="020B0609070205080204" pitchFamily="49" charset="-128"/>
                <a:ea typeface="ＭＳ ゴシック" panose="020B0609070205080204" pitchFamily="49" charset="-128"/>
              </a:rPr>
              <a:t>Lender,Borrower</a:t>
            </a:r>
            <a:r>
              <a:rPr lang="en-US" altLang="ja-JP" sz="3200" dirty="0">
                <a:latin typeface="ＭＳ ゴシック" panose="020B0609070205080204" pitchFamily="49" charset="-128"/>
                <a:ea typeface="ＭＳ ゴシック" panose="020B0609070205080204" pitchFamily="49" charset="-128"/>
              </a:rPr>
              <a:t>),</a:t>
            </a:r>
          </a:p>
          <a:p>
            <a:pPr marL="800100" lvl="2" indent="0">
              <a:buNone/>
            </a:pPr>
            <a:r>
              <a:rPr lang="ja-JP" altLang="en-US" sz="3200" dirty="0">
                <a:latin typeface="ＭＳ ゴシック" panose="020B0609070205080204" pitchFamily="49" charset="-128"/>
                <a:ea typeface="ＭＳ ゴシック" panose="020B0609070205080204" pitchFamily="49" charset="-128"/>
              </a:rPr>
              <a:t>引渡し</a:t>
            </a:r>
            <a:r>
              <a:rPr lang="en-US" altLang="ja-JP" sz="3200" dirty="0">
                <a:latin typeface="ＭＳ ゴシック" panose="020B0609070205080204" pitchFamily="49" charset="-128"/>
                <a:ea typeface="ＭＳ ゴシック" panose="020B0609070205080204" pitchFamily="49" charset="-128"/>
              </a:rPr>
              <a:t>(</a:t>
            </a:r>
            <a:r>
              <a:rPr lang="en-US" altLang="ja-JP" sz="3200" dirty="0" err="1">
                <a:latin typeface="ＭＳ ゴシック" panose="020B0609070205080204" pitchFamily="49" charset="-128"/>
                <a:ea typeface="ＭＳ ゴシック" panose="020B0609070205080204" pitchFamily="49" charset="-128"/>
              </a:rPr>
              <a:t>Lender,Borrower</a:t>
            </a:r>
            <a:r>
              <a:rPr lang="en-US" altLang="ja-JP" sz="3200" dirty="0">
                <a:latin typeface="ＭＳ ゴシック" panose="020B0609070205080204" pitchFamily="49" charset="-128"/>
                <a:ea typeface="ＭＳ ゴシック" panose="020B0609070205080204" pitchFamily="49" charset="-128"/>
              </a:rPr>
              <a:t>),</a:t>
            </a:r>
          </a:p>
          <a:p>
            <a:pPr marL="800100" lvl="2" indent="0">
              <a:buNone/>
            </a:pPr>
            <a:r>
              <a:rPr lang="ja-JP" altLang="en-US" sz="3200" dirty="0">
                <a:latin typeface="ＭＳ ゴシック" panose="020B0609070205080204" pitchFamily="49" charset="-128"/>
                <a:ea typeface="ＭＳ ゴシック" panose="020B0609070205080204" pitchFamily="49" charset="-128"/>
              </a:rPr>
              <a:t>賃貸借契約成立</a:t>
            </a:r>
            <a:r>
              <a:rPr lang="en-US" altLang="ja-JP" sz="3200" dirty="0">
                <a:latin typeface="ＭＳ ゴシック" panose="020B0609070205080204" pitchFamily="49" charset="-128"/>
                <a:ea typeface="ＭＳ ゴシック" panose="020B0609070205080204" pitchFamily="49" charset="-128"/>
              </a:rPr>
              <a:t>(</a:t>
            </a:r>
            <a:r>
              <a:rPr lang="en-US" altLang="ja-JP" sz="3200" dirty="0" err="1">
                <a:latin typeface="ＭＳ ゴシック" panose="020B0609070205080204" pitchFamily="49" charset="-128"/>
                <a:ea typeface="ＭＳ ゴシック" panose="020B0609070205080204" pitchFamily="49" charset="-128"/>
              </a:rPr>
              <a:t>Borrower,ExBorrower</a:t>
            </a:r>
            <a:r>
              <a:rPr lang="en-US" altLang="ja-JP" sz="3200" dirty="0">
                <a:latin typeface="ＭＳ ゴシック" panose="020B0609070205080204" pitchFamily="49" charset="-128"/>
                <a:ea typeface="ＭＳ ゴシック" panose="020B0609070205080204" pitchFamily="49" charset="-128"/>
              </a:rPr>
              <a:t>),</a:t>
            </a:r>
          </a:p>
          <a:p>
            <a:pPr marL="800100" lvl="2" indent="0">
              <a:buNone/>
            </a:pPr>
            <a:r>
              <a:rPr lang="ja-JP" altLang="en-US" sz="3200" dirty="0">
                <a:latin typeface="ＭＳ ゴシック" panose="020B0609070205080204" pitchFamily="49" charset="-128"/>
                <a:ea typeface="ＭＳ ゴシック" panose="020B0609070205080204" pitchFamily="49" charset="-128"/>
              </a:rPr>
              <a:t>引渡し</a:t>
            </a:r>
            <a:r>
              <a:rPr lang="en-US" altLang="ja-JP" sz="3200" dirty="0">
                <a:latin typeface="ＭＳ ゴシック" panose="020B0609070205080204" pitchFamily="49" charset="-128"/>
                <a:ea typeface="ＭＳ ゴシック" panose="020B0609070205080204" pitchFamily="49" charset="-128"/>
              </a:rPr>
              <a:t>(</a:t>
            </a:r>
            <a:r>
              <a:rPr lang="en-US" altLang="ja-JP" sz="3200" dirty="0" err="1">
                <a:latin typeface="ＭＳ ゴシック" panose="020B0609070205080204" pitchFamily="49" charset="-128"/>
                <a:ea typeface="ＭＳ ゴシック" panose="020B0609070205080204" pitchFamily="49" charset="-128"/>
              </a:rPr>
              <a:t>Borrower,ExBorrower</a:t>
            </a:r>
            <a:r>
              <a:rPr lang="en-US" altLang="ja-JP" sz="3200" dirty="0">
                <a:latin typeface="ＭＳ ゴシック" panose="020B0609070205080204" pitchFamily="49" charset="-128"/>
                <a:ea typeface="ＭＳ ゴシック" panose="020B0609070205080204" pitchFamily="49" charset="-128"/>
              </a:rPr>
              <a:t>),</a:t>
            </a:r>
          </a:p>
          <a:p>
            <a:pPr marL="800100" lvl="2" indent="0">
              <a:buNone/>
            </a:pPr>
            <a:r>
              <a:rPr lang="ja-JP" altLang="en-US" sz="3200" dirty="0">
                <a:latin typeface="ＭＳ ゴシック" panose="020B0609070205080204" pitchFamily="49" charset="-128"/>
                <a:ea typeface="ＭＳ ゴシック" panose="020B0609070205080204" pitchFamily="49" charset="-128"/>
              </a:rPr>
              <a:t>使用収益</a:t>
            </a:r>
            <a:r>
              <a:rPr lang="en-US" altLang="ja-JP" sz="3200" dirty="0">
                <a:latin typeface="ＭＳ ゴシック" panose="020B0609070205080204" pitchFamily="49" charset="-128"/>
                <a:ea typeface="ＭＳ ゴシック" panose="020B0609070205080204" pitchFamily="49" charset="-128"/>
              </a:rPr>
              <a:t>(</a:t>
            </a:r>
            <a:r>
              <a:rPr lang="en-US" altLang="ja-JP" sz="3200" dirty="0" err="1">
                <a:latin typeface="ＭＳ ゴシック" panose="020B0609070205080204" pitchFamily="49" charset="-128"/>
                <a:ea typeface="ＭＳ ゴシック" panose="020B0609070205080204" pitchFamily="49" charset="-128"/>
              </a:rPr>
              <a:t>ExBorrower</a:t>
            </a:r>
            <a:r>
              <a:rPr lang="en-US" altLang="ja-JP" sz="3200" dirty="0">
                <a:latin typeface="ＭＳ ゴシック" panose="020B0609070205080204" pitchFamily="49" charset="-128"/>
                <a:ea typeface="ＭＳ ゴシック" panose="020B0609070205080204" pitchFamily="49" charset="-128"/>
              </a:rPr>
              <a:t>),</a:t>
            </a:r>
          </a:p>
          <a:p>
            <a:pPr marL="800100" lvl="2" indent="0">
              <a:buNone/>
            </a:pPr>
            <a:r>
              <a:rPr lang="ja-JP" altLang="en-US" sz="3200" dirty="0">
                <a:latin typeface="ＭＳ ゴシック" panose="020B0609070205080204" pitchFamily="49" charset="-128"/>
                <a:ea typeface="ＭＳ ゴシック" panose="020B0609070205080204" pitchFamily="49" charset="-128"/>
              </a:rPr>
              <a:t>解除の意思表示</a:t>
            </a:r>
            <a:r>
              <a:rPr lang="en-US" altLang="ja-JP" sz="3200" dirty="0">
                <a:latin typeface="ＭＳ ゴシック" panose="020B0609070205080204" pitchFamily="49" charset="-128"/>
                <a:ea typeface="ＭＳ ゴシック" panose="020B0609070205080204" pitchFamily="49" charset="-128"/>
              </a:rPr>
              <a:t>(</a:t>
            </a:r>
            <a:r>
              <a:rPr lang="en-US" altLang="ja-JP" sz="3200" dirty="0" err="1">
                <a:latin typeface="ＭＳ ゴシック" panose="020B0609070205080204" pitchFamily="49" charset="-128"/>
                <a:ea typeface="ＭＳ ゴシック" panose="020B0609070205080204" pitchFamily="49" charset="-128"/>
              </a:rPr>
              <a:t>Lender,Borrower,T_cancel</a:t>
            </a:r>
            <a:r>
              <a:rPr lang="en-US" altLang="ja-JP" sz="3200" dirty="0">
                <a:latin typeface="ＭＳ ゴシック" panose="020B0609070205080204" pitchFamily="49" charset="-128"/>
                <a:ea typeface="ＭＳ ゴシック" panose="020B0609070205080204" pitchFamily="49" charset="-128"/>
              </a:rPr>
              <a:t>).</a:t>
            </a:r>
          </a:p>
          <a:p>
            <a:endParaRPr kumimoji="1" lang="ja-JP" altLang="en-US" dirty="0"/>
          </a:p>
        </p:txBody>
      </p:sp>
      <p:sp>
        <p:nvSpPr>
          <p:cNvPr id="5" name="タイトル 1"/>
          <p:cNvSpPr>
            <a:spLocks noGrp="1"/>
          </p:cNvSpPr>
          <p:nvPr>
            <p:ph type="title"/>
          </p:nvPr>
        </p:nvSpPr>
        <p:spPr>
          <a:xfrm>
            <a:off x="677334" y="609600"/>
            <a:ext cx="9944592" cy="676940"/>
          </a:xfrm>
        </p:spPr>
        <p:txBody>
          <a:bodyPr>
            <a:noAutofit/>
          </a:bodyPr>
          <a:lstStyle/>
          <a:p>
            <a:r>
              <a:rPr kumimoji="1" lang="en-US" altLang="ja-JP" sz="4000" dirty="0"/>
              <a:t>PROLEG</a:t>
            </a:r>
            <a:r>
              <a:rPr kumimoji="1" lang="ja-JP" altLang="en-US" sz="4000" dirty="0"/>
              <a:t>原則</a:t>
            </a:r>
            <a:r>
              <a:rPr lang="ja-JP" altLang="en-US" sz="4000" dirty="0"/>
              <a:t>ルールの例（無断転貸解除）</a:t>
            </a:r>
            <a:endParaRPr kumimoji="1" lang="ja-JP" altLang="en-US" sz="4000" dirty="0"/>
          </a:p>
        </p:txBody>
      </p:sp>
    </p:spTree>
    <p:extLst>
      <p:ext uri="{BB962C8B-B14F-4D97-AF65-F5344CB8AC3E}">
        <p14:creationId xmlns:p14="http://schemas.microsoft.com/office/powerpoint/2010/main" val="33886850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図表 3"/>
          <p:cNvGraphicFramePr/>
          <p:nvPr>
            <p:extLst/>
          </p:nvPr>
        </p:nvGraphicFramePr>
        <p:xfrm>
          <a:off x="2438400" y="274638"/>
          <a:ext cx="77724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コンテンツ プレースホルダ 2"/>
          <p:cNvSpPr>
            <a:spLocks noGrp="1"/>
          </p:cNvSpPr>
          <p:nvPr>
            <p:ph idx="1"/>
          </p:nvPr>
        </p:nvSpPr>
        <p:spPr>
          <a:xfrm>
            <a:off x="666700" y="1417638"/>
            <a:ext cx="10316731" cy="5227711"/>
          </a:xfrm>
        </p:spPr>
        <p:txBody>
          <a:bodyPr>
            <a:normAutofit/>
          </a:bodyPr>
          <a:lstStyle/>
          <a:p>
            <a:pPr marL="0" indent="0">
              <a:buNone/>
            </a:pPr>
            <a:r>
              <a:rPr lang="ja-JP" altLang="en-US" sz="3200" dirty="0">
                <a:latin typeface="ＭＳ ゴシック" panose="020B0609070205080204" pitchFamily="49" charset="-128"/>
                <a:ea typeface="ＭＳ ゴシック" panose="020B0609070205080204" pitchFamily="49" charset="-128"/>
              </a:rPr>
              <a:t>例外事由</a:t>
            </a:r>
            <a:r>
              <a:rPr lang="en-US" altLang="ja-JP" sz="3200" dirty="0">
                <a:latin typeface="ＭＳ ゴシック" panose="020B0609070205080204" pitchFamily="49" charset="-128"/>
                <a:ea typeface="ＭＳ ゴシック" panose="020B0609070205080204" pitchFamily="49" charset="-128"/>
              </a:rPr>
              <a:t>(</a:t>
            </a:r>
            <a:r>
              <a:rPr lang="ja-JP" altLang="en-US" sz="3200" dirty="0">
                <a:latin typeface="ＭＳ ゴシック" panose="020B0609070205080204" pitchFamily="49" charset="-128"/>
                <a:ea typeface="ＭＳ ゴシック" panose="020B0609070205080204" pitchFamily="49" charset="-128"/>
              </a:rPr>
              <a:t>無断転貸解除</a:t>
            </a:r>
            <a:r>
              <a:rPr lang="en-US" altLang="ja-JP" sz="3200" dirty="0">
                <a:latin typeface="ＭＳ ゴシック" panose="020B0609070205080204" pitchFamily="49" charset="-128"/>
                <a:ea typeface="ＭＳ ゴシック" panose="020B0609070205080204" pitchFamily="49" charset="-128"/>
              </a:rPr>
              <a:t>(</a:t>
            </a:r>
            <a:r>
              <a:rPr lang="en-US" altLang="ja-JP" sz="3200" dirty="0" err="1">
                <a:latin typeface="ＭＳ ゴシック" panose="020B0609070205080204" pitchFamily="49" charset="-128"/>
                <a:ea typeface="ＭＳ ゴシック" panose="020B0609070205080204" pitchFamily="49" charset="-128"/>
              </a:rPr>
              <a:t>Lender,Borrower,T_cancel</a:t>
            </a:r>
            <a:r>
              <a:rPr lang="en-US" altLang="ja-JP" sz="3200" dirty="0">
                <a:latin typeface="ＭＳ ゴシック" panose="020B0609070205080204" pitchFamily="49" charset="-128"/>
                <a:ea typeface="ＭＳ ゴシック" panose="020B0609070205080204" pitchFamily="49" charset="-128"/>
              </a:rPr>
              <a:t>),</a:t>
            </a:r>
          </a:p>
          <a:p>
            <a:pPr marL="2171700" lvl="5" indent="0">
              <a:buNone/>
            </a:pPr>
            <a:r>
              <a:rPr lang="ja-JP" altLang="en-US" sz="3200" dirty="0">
                <a:latin typeface="ＭＳ ゴシック" panose="020B0609070205080204" pitchFamily="49" charset="-128"/>
                <a:ea typeface="ＭＳ ゴシック" panose="020B0609070205080204" pitchFamily="49" charset="-128"/>
              </a:rPr>
              <a:t>転貸承諾</a:t>
            </a:r>
            <a:r>
              <a:rPr lang="en-US" altLang="ja-JP" sz="3200" dirty="0">
                <a:latin typeface="ＭＳ ゴシック" panose="020B0609070205080204" pitchFamily="49" charset="-128"/>
                <a:ea typeface="ＭＳ ゴシック" panose="020B0609070205080204" pitchFamily="49" charset="-128"/>
              </a:rPr>
              <a:t>(</a:t>
            </a:r>
            <a:r>
              <a:rPr lang="en-US" altLang="ja-JP" sz="3200" dirty="0" err="1">
                <a:latin typeface="ＭＳ ゴシック" panose="020B0609070205080204" pitchFamily="49" charset="-128"/>
                <a:ea typeface="ＭＳ ゴシック" panose="020B0609070205080204" pitchFamily="49" charset="-128"/>
              </a:rPr>
              <a:t>Lender,Borrower,T_cancel</a:t>
            </a:r>
            <a:r>
              <a:rPr lang="en-US" altLang="ja-JP" sz="3200" dirty="0">
                <a:latin typeface="ＭＳ ゴシック" panose="020B0609070205080204" pitchFamily="49" charset="-128"/>
                <a:ea typeface="ＭＳ ゴシック" panose="020B0609070205080204" pitchFamily="49" charset="-128"/>
              </a:rPr>
              <a:t>)).</a:t>
            </a:r>
          </a:p>
          <a:p>
            <a:pPr marL="0" indent="0">
              <a:buNone/>
            </a:pPr>
            <a:endParaRPr lang="en-US" altLang="ja-JP" sz="3200" dirty="0">
              <a:latin typeface="ＭＳ ゴシック" panose="020B0609070205080204" pitchFamily="49" charset="-128"/>
              <a:ea typeface="ＭＳ ゴシック" panose="020B0609070205080204" pitchFamily="49" charset="-128"/>
            </a:endParaRPr>
          </a:p>
          <a:p>
            <a:pPr marL="0" indent="0">
              <a:buNone/>
            </a:pPr>
            <a:r>
              <a:rPr lang="ja-JP" altLang="en-US" sz="3200" dirty="0">
                <a:latin typeface="ＭＳ ゴシック" panose="020B0609070205080204" pitchFamily="49" charset="-128"/>
                <a:ea typeface="ＭＳ ゴシック" panose="020B0609070205080204" pitchFamily="49" charset="-128"/>
              </a:rPr>
              <a:t>転貸承諾</a:t>
            </a:r>
            <a:r>
              <a:rPr lang="en-US" altLang="ja-JP" sz="3200" dirty="0">
                <a:latin typeface="ＭＳ ゴシック" panose="020B0609070205080204" pitchFamily="49" charset="-128"/>
                <a:ea typeface="ＭＳ ゴシック" panose="020B0609070205080204" pitchFamily="49" charset="-128"/>
              </a:rPr>
              <a:t>(</a:t>
            </a:r>
            <a:r>
              <a:rPr lang="en-US" altLang="ja-JP" sz="3200" dirty="0" err="1">
                <a:latin typeface="ＭＳ ゴシック" panose="020B0609070205080204" pitchFamily="49" charset="-128"/>
                <a:ea typeface="ＭＳ ゴシック" panose="020B0609070205080204" pitchFamily="49" charset="-128"/>
              </a:rPr>
              <a:t>Lender,Borrower,T_cancel</a:t>
            </a:r>
            <a:r>
              <a:rPr lang="en-US" altLang="ja-JP" sz="3200" dirty="0">
                <a:latin typeface="ＭＳ ゴシック" panose="020B0609070205080204" pitchFamily="49" charset="-128"/>
                <a:ea typeface="ＭＳ ゴシック" panose="020B0609070205080204" pitchFamily="49" charset="-128"/>
              </a:rPr>
              <a:t>) &lt;=</a:t>
            </a:r>
          </a:p>
          <a:p>
            <a:pPr marL="800100" lvl="2" indent="0">
              <a:buNone/>
            </a:pPr>
            <a:r>
              <a:rPr lang="ja-JP" altLang="en-US" sz="3200" dirty="0">
                <a:latin typeface="ＭＳ ゴシック" panose="020B0609070205080204" pitchFamily="49" charset="-128"/>
                <a:ea typeface="ＭＳ ゴシック" panose="020B0609070205080204" pitchFamily="49" charset="-128"/>
              </a:rPr>
              <a:t>転貸承諾日</a:t>
            </a:r>
            <a:r>
              <a:rPr lang="en-US" altLang="ja-JP" sz="3200" dirty="0">
                <a:latin typeface="ＭＳ ゴシック" panose="020B0609070205080204" pitchFamily="49" charset="-128"/>
                <a:ea typeface="ＭＳ ゴシック" panose="020B0609070205080204" pitchFamily="49" charset="-128"/>
              </a:rPr>
              <a:t>(</a:t>
            </a:r>
            <a:r>
              <a:rPr lang="en-US" altLang="ja-JP" sz="3200" dirty="0" err="1">
                <a:latin typeface="ＭＳ ゴシック" panose="020B0609070205080204" pitchFamily="49" charset="-128"/>
                <a:ea typeface="ＭＳ ゴシック" panose="020B0609070205080204" pitchFamily="49" charset="-128"/>
              </a:rPr>
              <a:t>Lender,Borrower,T_accept</a:t>
            </a:r>
            <a:r>
              <a:rPr lang="en-US" altLang="ja-JP" sz="3200" dirty="0">
                <a:latin typeface="ＭＳ ゴシック" panose="020B0609070205080204" pitchFamily="49" charset="-128"/>
                <a:ea typeface="ＭＳ ゴシック" panose="020B0609070205080204" pitchFamily="49" charset="-128"/>
              </a:rPr>
              <a:t>),</a:t>
            </a:r>
          </a:p>
          <a:p>
            <a:pPr marL="800100" lvl="2" indent="0">
              <a:buNone/>
            </a:pPr>
            <a:r>
              <a:rPr lang="ja-JP" altLang="en-US" sz="3200" dirty="0">
                <a:latin typeface="ＭＳ ゴシック" panose="020B0609070205080204" pitchFamily="49" charset="-128"/>
                <a:ea typeface="ＭＳ ゴシック" panose="020B0609070205080204" pitchFamily="49" charset="-128"/>
              </a:rPr>
              <a:t>先立つ日</a:t>
            </a:r>
            <a:r>
              <a:rPr lang="en-US" altLang="ja-JP" sz="3200" dirty="0">
                <a:latin typeface="ＭＳ ゴシック" panose="020B0609070205080204" pitchFamily="49" charset="-128"/>
                <a:ea typeface="ＭＳ ゴシック" panose="020B0609070205080204" pitchFamily="49" charset="-128"/>
              </a:rPr>
              <a:t>(</a:t>
            </a:r>
            <a:r>
              <a:rPr lang="en-US" altLang="ja-JP" sz="3200" dirty="0" err="1">
                <a:latin typeface="ＭＳ ゴシック" panose="020B0609070205080204" pitchFamily="49" charset="-128"/>
                <a:ea typeface="ＭＳ ゴシック" panose="020B0609070205080204" pitchFamily="49" charset="-128"/>
              </a:rPr>
              <a:t>T_accept,T_cancel</a:t>
            </a:r>
            <a:r>
              <a:rPr lang="en-US" altLang="ja-JP" sz="3200" dirty="0">
                <a:latin typeface="ＭＳ ゴシック" panose="020B0609070205080204" pitchFamily="49" charset="-128"/>
                <a:ea typeface="ＭＳ ゴシック" panose="020B0609070205080204" pitchFamily="49" charset="-128"/>
              </a:rPr>
              <a:t>).</a:t>
            </a:r>
          </a:p>
          <a:p>
            <a:endParaRPr kumimoji="1" lang="ja-JP" altLang="en-US" dirty="0"/>
          </a:p>
        </p:txBody>
      </p:sp>
      <p:sp>
        <p:nvSpPr>
          <p:cNvPr id="5" name="タイトル 1"/>
          <p:cNvSpPr>
            <a:spLocks noGrp="1"/>
          </p:cNvSpPr>
          <p:nvPr>
            <p:ph type="title"/>
          </p:nvPr>
        </p:nvSpPr>
        <p:spPr>
          <a:xfrm>
            <a:off x="677334" y="609600"/>
            <a:ext cx="8596668" cy="676940"/>
          </a:xfrm>
        </p:spPr>
        <p:txBody>
          <a:bodyPr>
            <a:noAutofit/>
          </a:bodyPr>
          <a:lstStyle/>
          <a:p>
            <a:r>
              <a:rPr kumimoji="1" lang="en-US" altLang="ja-JP" sz="4000" dirty="0"/>
              <a:t>PROLEG</a:t>
            </a:r>
            <a:r>
              <a:rPr lang="ja-JP" altLang="en-US" sz="4000" dirty="0"/>
              <a:t>の例外の例（無断転貸解除）</a:t>
            </a:r>
            <a:endParaRPr kumimoji="1" lang="ja-JP" altLang="en-US" sz="4000" dirty="0"/>
          </a:p>
        </p:txBody>
      </p:sp>
    </p:spTree>
    <p:extLst>
      <p:ext uri="{BB962C8B-B14F-4D97-AF65-F5344CB8AC3E}">
        <p14:creationId xmlns:p14="http://schemas.microsoft.com/office/powerpoint/2010/main" val="151162131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図表 3"/>
          <p:cNvGraphicFramePr/>
          <p:nvPr>
            <p:extLst/>
          </p:nvPr>
        </p:nvGraphicFramePr>
        <p:xfrm>
          <a:off x="2438400" y="274638"/>
          <a:ext cx="77724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タイトル 1"/>
          <p:cNvSpPr>
            <a:spLocks noGrp="1"/>
          </p:cNvSpPr>
          <p:nvPr>
            <p:ph type="title"/>
          </p:nvPr>
        </p:nvSpPr>
        <p:spPr>
          <a:xfrm>
            <a:off x="654184" y="169198"/>
            <a:ext cx="9349168" cy="676940"/>
          </a:xfrm>
        </p:spPr>
        <p:txBody>
          <a:bodyPr>
            <a:noAutofit/>
          </a:bodyPr>
          <a:lstStyle/>
          <a:p>
            <a:r>
              <a:rPr kumimoji="1" lang="en-US" altLang="ja-JP" sz="4000" dirty="0"/>
              <a:t>PROLEG</a:t>
            </a:r>
            <a:r>
              <a:rPr lang="ja-JP" altLang="en-US" sz="4000" dirty="0"/>
              <a:t>の動作の可視化（ブロック図）</a:t>
            </a:r>
            <a:endParaRPr kumimoji="1" lang="ja-JP" altLang="en-US" sz="4000" dirty="0"/>
          </a:p>
        </p:txBody>
      </p:sp>
      <p:pic>
        <p:nvPicPr>
          <p:cNvPr id="10" name="コンテンツ プレースホルダー 9"/>
          <p:cNvPicPr>
            <a:picLocks noGrp="1" noChangeAspect="1"/>
          </p:cNvPicPr>
          <p:nvPr>
            <p:ph idx="1"/>
          </p:nvPr>
        </p:nvPicPr>
        <p:blipFill>
          <a:blip r:embed="rId7">
            <a:extLst>
              <a:ext uri="{28A0092B-C50C-407E-A947-70E740481C1C}">
                <a14:useLocalDpi xmlns:a14="http://schemas.microsoft.com/office/drawing/2010/main" val="0"/>
              </a:ext>
            </a:extLst>
          </a:blip>
          <a:stretch>
            <a:fillRect/>
          </a:stretch>
        </p:blipFill>
        <p:spPr>
          <a:xfrm>
            <a:off x="844952" y="951578"/>
            <a:ext cx="9711159" cy="5808037"/>
          </a:xfrm>
        </p:spPr>
      </p:pic>
    </p:spTree>
    <p:extLst>
      <p:ext uri="{BB962C8B-B14F-4D97-AF65-F5344CB8AC3E}">
        <p14:creationId xmlns:p14="http://schemas.microsoft.com/office/powerpoint/2010/main" val="310926987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285103" y="157779"/>
            <a:ext cx="7772400" cy="1143000"/>
          </a:xfrm>
        </p:spPr>
        <p:txBody>
          <a:bodyPr/>
          <a:lstStyle/>
          <a:p>
            <a:r>
              <a:rPr kumimoji="1" lang="ja-JP" altLang="en-US" dirty="0"/>
              <a:t>研究予算について</a:t>
            </a:r>
          </a:p>
        </p:txBody>
      </p:sp>
      <p:sp>
        <p:nvSpPr>
          <p:cNvPr id="7" name="コンテンツ プレースホルダ 6"/>
          <p:cNvSpPr>
            <a:spLocks noGrp="1"/>
          </p:cNvSpPr>
          <p:nvPr>
            <p:ph idx="1"/>
          </p:nvPr>
        </p:nvSpPr>
        <p:spPr>
          <a:xfrm>
            <a:off x="1973133" y="1163618"/>
            <a:ext cx="4047565" cy="4114800"/>
          </a:xfrm>
        </p:spPr>
        <p:txBody>
          <a:bodyPr>
            <a:noAutofit/>
          </a:bodyPr>
          <a:lstStyle/>
          <a:p>
            <a:r>
              <a:rPr lang="en-US" altLang="ja-JP" sz="3200" dirty="0">
                <a:latin typeface="ＭＳ ゴシック" panose="020B0609070205080204" pitchFamily="49" charset="-128"/>
                <a:ea typeface="ＭＳ ゴシック" panose="020B0609070205080204" pitchFamily="49" charset="-128"/>
              </a:rPr>
              <a:t>69%</a:t>
            </a:r>
            <a:r>
              <a:rPr lang="ja-JP" altLang="en-US" sz="3200" dirty="0">
                <a:latin typeface="ＭＳ ゴシック" panose="020B0609070205080204" pitchFamily="49" charset="-128"/>
                <a:ea typeface="ＭＳ ゴシック" panose="020B0609070205080204" pitchFamily="49" charset="-128"/>
              </a:rPr>
              <a:t>が</a:t>
            </a:r>
            <a:r>
              <a:rPr kumimoji="1" lang="ja-JP" altLang="en-US" sz="3200" dirty="0">
                <a:latin typeface="ＭＳ ゴシック" panose="020B0609070205080204" pitchFamily="49" charset="-128"/>
                <a:ea typeface="ＭＳ ゴシック" panose="020B0609070205080204" pitchFamily="49" charset="-128"/>
              </a:rPr>
              <a:t>人件費（ポスドク雇用が主</a:t>
            </a:r>
            <a:r>
              <a:rPr lang="ja-JP" altLang="en-US" sz="3200" dirty="0">
                <a:latin typeface="ＭＳ ゴシック" panose="020B0609070205080204" pitchFamily="49" charset="-128"/>
                <a:ea typeface="ＭＳ ゴシック" panose="020B0609070205080204" pitchFamily="49" charset="-128"/>
              </a:rPr>
              <a:t>）</a:t>
            </a:r>
            <a:endParaRPr lang="en-US" altLang="ja-JP" sz="3200" dirty="0">
              <a:latin typeface="ＭＳ ゴシック" panose="020B0609070205080204" pitchFamily="49" charset="-128"/>
              <a:ea typeface="ＭＳ ゴシック" panose="020B0609070205080204" pitchFamily="49" charset="-128"/>
            </a:endParaRPr>
          </a:p>
          <a:p>
            <a:pPr marL="400050" lvl="1" indent="0">
              <a:buNone/>
            </a:pPr>
            <a:r>
              <a:rPr lang="ja-JP" altLang="en-US" sz="3000" dirty="0">
                <a:latin typeface="ＭＳ ゴシック" panose="020B0609070205080204" pitchFamily="49" charset="-128"/>
                <a:ea typeface="ＭＳ ゴシック" panose="020B0609070205080204" pitchFamily="49" charset="-128"/>
              </a:rPr>
              <a:t>若手研究者のＡＩと法分野への参入奨励および育成の目的</a:t>
            </a:r>
            <a:endParaRPr kumimoji="1" lang="en-US" altLang="ja-JP" sz="3000" dirty="0">
              <a:latin typeface="ＭＳ ゴシック" panose="020B0609070205080204" pitchFamily="49" charset="-128"/>
              <a:ea typeface="ＭＳ ゴシック" panose="020B0609070205080204" pitchFamily="49" charset="-128"/>
            </a:endParaRPr>
          </a:p>
          <a:p>
            <a:r>
              <a:rPr lang="en-US" altLang="ja-JP" sz="3200" dirty="0">
                <a:latin typeface="ＭＳ ゴシック" panose="020B0609070205080204" pitchFamily="49" charset="-128"/>
                <a:ea typeface="ＭＳ ゴシック" panose="020B0609070205080204" pitchFamily="49" charset="-128"/>
              </a:rPr>
              <a:t>21</a:t>
            </a:r>
            <a:r>
              <a:rPr lang="ja-JP" altLang="en-US" sz="3200" dirty="0">
                <a:latin typeface="ＭＳ ゴシック" panose="020B0609070205080204" pitchFamily="49" charset="-128"/>
                <a:ea typeface="ＭＳ ゴシック" panose="020B0609070205080204" pitchFamily="49" charset="-128"/>
              </a:rPr>
              <a:t>％が旅費</a:t>
            </a:r>
            <a:endParaRPr lang="en-US" altLang="ja-JP" sz="3200" dirty="0">
              <a:latin typeface="ＭＳ ゴシック" panose="020B0609070205080204" pitchFamily="49" charset="-128"/>
              <a:ea typeface="ＭＳ ゴシック" panose="020B0609070205080204" pitchFamily="49" charset="-128"/>
            </a:endParaRPr>
          </a:p>
          <a:p>
            <a:pPr marL="400050" lvl="1" indent="0">
              <a:buNone/>
            </a:pPr>
            <a:r>
              <a:rPr lang="ja-JP" altLang="en-US" sz="3000" dirty="0">
                <a:latin typeface="ＭＳ ゴシック" panose="020B0609070205080204" pitchFamily="49" charset="-128"/>
                <a:ea typeface="ＭＳ ゴシック" panose="020B0609070205080204" pitchFamily="49" charset="-128"/>
              </a:rPr>
              <a:t>国際会議</a:t>
            </a:r>
            <a:r>
              <a:rPr lang="en-US" altLang="ja-JP" sz="3000" dirty="0">
                <a:latin typeface="ＭＳ ゴシック" panose="020B0609070205080204" pitchFamily="49" charset="-128"/>
                <a:ea typeface="ＭＳ ゴシック" panose="020B0609070205080204" pitchFamily="49" charset="-128"/>
              </a:rPr>
              <a:t>JURISIN</a:t>
            </a:r>
            <a:r>
              <a:rPr lang="ja-JP" altLang="en-US" sz="3000" dirty="0" err="1">
                <a:latin typeface="ＭＳ ゴシック" panose="020B0609070205080204" pitchFamily="49" charset="-128"/>
                <a:ea typeface="ＭＳ ゴシック" panose="020B0609070205080204" pitchFamily="49" charset="-128"/>
              </a:rPr>
              <a:t>での</a:t>
            </a:r>
            <a:r>
              <a:rPr lang="ja-JP" altLang="en-US" sz="3000" dirty="0">
                <a:latin typeface="ＭＳ ゴシック" panose="020B0609070205080204" pitchFamily="49" charset="-128"/>
                <a:ea typeface="ＭＳ ゴシック" panose="020B0609070205080204" pitchFamily="49" charset="-128"/>
              </a:rPr>
              <a:t>招待講演者・研究協力者の招聘のため</a:t>
            </a:r>
            <a:endParaRPr kumimoji="1" lang="ja-JP" altLang="en-US" sz="3000" dirty="0">
              <a:latin typeface="ＭＳ ゴシック" panose="020B0609070205080204" pitchFamily="49" charset="-128"/>
              <a:ea typeface="ＭＳ ゴシック" panose="020B0609070205080204" pitchFamily="49" charset="-128"/>
            </a:endParaRPr>
          </a:p>
        </p:txBody>
      </p:sp>
      <p:graphicFrame>
        <p:nvGraphicFramePr>
          <p:cNvPr id="8" name="グラフ 7"/>
          <p:cNvGraphicFramePr/>
          <p:nvPr>
            <p:extLst>
              <p:ext uri="{D42A27DB-BD31-4B8C-83A1-F6EECF244321}">
                <p14:modId xmlns:p14="http://schemas.microsoft.com/office/powerpoint/2010/main" val="3736106378"/>
              </p:ext>
            </p:extLst>
          </p:nvPr>
        </p:nvGraphicFramePr>
        <p:xfrm>
          <a:off x="6183630" y="719667"/>
          <a:ext cx="3976370" cy="483531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132097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図表 3"/>
          <p:cNvGraphicFramePr/>
          <p:nvPr>
            <p:extLst>
              <p:ext uri="{D42A27DB-BD31-4B8C-83A1-F6EECF244321}">
                <p14:modId xmlns:p14="http://schemas.microsoft.com/office/powerpoint/2010/main" val="596414399"/>
              </p:ext>
            </p:extLst>
          </p:nvPr>
        </p:nvGraphicFramePr>
        <p:xfrm>
          <a:off x="2438400" y="274638"/>
          <a:ext cx="77724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コンテンツ プレースホルダ 2"/>
          <p:cNvSpPr>
            <a:spLocks noGrp="1"/>
          </p:cNvSpPr>
          <p:nvPr>
            <p:ph idx="1"/>
          </p:nvPr>
        </p:nvSpPr>
        <p:spPr>
          <a:xfrm>
            <a:off x="666700" y="1417638"/>
            <a:ext cx="10316731" cy="5227711"/>
          </a:xfrm>
        </p:spPr>
        <p:txBody>
          <a:bodyPr>
            <a:normAutofit lnSpcReduction="10000"/>
          </a:bodyPr>
          <a:lstStyle/>
          <a:p>
            <a:pPr marL="0" indent="0">
              <a:buNone/>
            </a:pPr>
            <a:r>
              <a:rPr lang="ja-JP" altLang="en-US" sz="2800" dirty="0">
                <a:latin typeface="ＭＳ ゴシック" panose="020B0609070205080204" pitchFamily="49" charset="-128"/>
                <a:ea typeface="ＭＳ ゴシック" panose="020B0609070205080204" pitchFamily="49" charset="-128"/>
              </a:rPr>
              <a:t>論理プログラミングの上に</a:t>
            </a:r>
            <a:r>
              <a:rPr lang="en-US" altLang="ja-JP" sz="2800" dirty="0">
                <a:latin typeface="ＭＳ ゴシック" panose="020B0609070205080204" pitchFamily="49" charset="-128"/>
                <a:ea typeface="ＭＳ ゴシック" panose="020B0609070205080204" pitchFamily="49" charset="-128"/>
              </a:rPr>
              <a:t>PROLEG(PROLOG-based </a:t>
            </a:r>
            <a:r>
              <a:rPr lang="en-US" altLang="ja-JP" sz="2800" dirty="0" err="1">
                <a:latin typeface="ＭＳ ゴシック" panose="020B0609070205080204" pitchFamily="49" charset="-128"/>
                <a:ea typeface="ＭＳ ゴシック" panose="020B0609070205080204" pitchFamily="49" charset="-128"/>
              </a:rPr>
              <a:t>LEGal</a:t>
            </a:r>
            <a:r>
              <a:rPr lang="en-US" altLang="ja-JP" sz="2800" dirty="0">
                <a:latin typeface="ＭＳ ゴシック" panose="020B0609070205080204" pitchFamily="49" charset="-128"/>
                <a:ea typeface="ＭＳ ゴシック" panose="020B0609070205080204" pitchFamily="49" charset="-128"/>
              </a:rPr>
              <a:t> reasoning support system)</a:t>
            </a:r>
            <a:r>
              <a:rPr lang="ja-JP" altLang="en-US" sz="2800" dirty="0">
                <a:latin typeface="ＭＳ ゴシック" panose="020B0609070205080204" pitchFamily="49" charset="-128"/>
                <a:ea typeface="ＭＳ ゴシック" panose="020B0609070205080204" pitchFamily="49" charset="-128"/>
              </a:rPr>
              <a:t>という法的推論システム用のプログラミングシステムを構築</a:t>
            </a:r>
            <a:endParaRPr lang="en-US" altLang="ja-JP" sz="2800" dirty="0">
              <a:latin typeface="ＭＳ ゴシック" panose="020B0609070205080204" pitchFamily="49" charset="-128"/>
              <a:ea typeface="ＭＳ ゴシック" panose="020B0609070205080204" pitchFamily="49" charset="-128"/>
            </a:endParaRPr>
          </a:p>
          <a:p>
            <a:r>
              <a:rPr lang="en-US" altLang="ja-JP" sz="2800" dirty="0">
                <a:latin typeface="ＭＳ ゴシック" panose="020B0609070205080204" pitchFamily="49" charset="-128"/>
                <a:ea typeface="ＭＳ ゴシック" panose="020B0609070205080204" pitchFamily="49" charset="-128"/>
              </a:rPr>
              <a:t>PROLEG</a:t>
            </a:r>
            <a:r>
              <a:rPr lang="ja-JP" altLang="en-US" sz="2800" dirty="0">
                <a:latin typeface="ＭＳ ゴシック" panose="020B0609070205080204" pitchFamily="49" charset="-128"/>
                <a:ea typeface="ＭＳ ゴシック" panose="020B0609070205080204" pitchFamily="49" charset="-128"/>
              </a:rPr>
              <a:t>における要件事実論の証明責任は、主要ルール</a:t>
            </a:r>
            <a:r>
              <a:rPr lang="en-US" altLang="ja-JP" sz="2800" dirty="0">
                <a:latin typeface="ＭＳ ゴシック" panose="020B0609070205080204" pitchFamily="49" charset="-128"/>
                <a:ea typeface="ＭＳ ゴシック" panose="020B0609070205080204" pitchFamily="49" charset="-128"/>
              </a:rPr>
              <a:t>/</a:t>
            </a:r>
            <a:r>
              <a:rPr lang="ja-JP" altLang="en-US" sz="2800" dirty="0">
                <a:latin typeface="ＭＳ ゴシック" panose="020B0609070205080204" pitchFamily="49" charset="-128"/>
                <a:ea typeface="ＭＳ ゴシック" panose="020B0609070205080204" pitchFamily="49" charset="-128"/>
              </a:rPr>
              <a:t>例外のペアで表現可能</a:t>
            </a:r>
          </a:p>
          <a:p>
            <a:r>
              <a:rPr lang="ja-JP" altLang="en-US" sz="2800" dirty="0">
                <a:latin typeface="ＭＳ ゴシック" panose="020B0609070205080204" pitchFamily="49" charset="-128"/>
                <a:ea typeface="ＭＳ ゴシック" panose="020B0609070205080204" pitchFamily="49" charset="-128"/>
              </a:rPr>
              <a:t>法的な主要ルールを</a:t>
            </a:r>
            <a:r>
              <a:rPr lang="en-US" altLang="ja-JP" sz="2800" dirty="0">
                <a:latin typeface="ＭＳ ゴシック" panose="020B0609070205080204" pitchFamily="49" charset="-128"/>
                <a:ea typeface="ＭＳ ゴシック" panose="020B0609070205080204" pitchFamily="49" charset="-128"/>
              </a:rPr>
              <a:t>PROLEG rule</a:t>
            </a:r>
            <a:r>
              <a:rPr lang="ja-JP" altLang="en-US" sz="2800" dirty="0">
                <a:latin typeface="ＭＳ ゴシック" panose="020B0609070205080204" pitchFamily="49" charset="-128"/>
                <a:ea typeface="ＭＳ ゴシック" panose="020B0609070205080204" pitchFamily="49" charset="-128"/>
              </a:rPr>
              <a:t>として表現し、その例外を例外事由として記述</a:t>
            </a:r>
          </a:p>
          <a:p>
            <a:pPr marL="0" indent="0">
              <a:buNone/>
            </a:pPr>
            <a:r>
              <a:rPr lang="ja-JP" altLang="en-US" sz="2800" dirty="0">
                <a:latin typeface="ＭＳ ゴシック" panose="020B0609070205080204" pitchFamily="49" charset="-128"/>
                <a:ea typeface="ＭＳ ゴシック" panose="020B0609070205080204" pitchFamily="49" charset="-128"/>
              </a:rPr>
              <a:t>　　　主要ルール</a:t>
            </a:r>
            <a:r>
              <a:rPr lang="en-US" altLang="ja-JP" sz="2800" dirty="0">
                <a:latin typeface="ＭＳ ゴシック" panose="020B0609070205080204" pitchFamily="49" charset="-128"/>
                <a:ea typeface="ＭＳ ゴシック" panose="020B0609070205080204" pitchFamily="49" charset="-128"/>
              </a:rPr>
              <a:t>:C &lt;= B_1,...,</a:t>
            </a:r>
            <a:r>
              <a:rPr lang="en-US" altLang="ja-JP" sz="2800" dirty="0" err="1">
                <a:latin typeface="ＭＳ ゴシック" panose="020B0609070205080204" pitchFamily="49" charset="-128"/>
                <a:ea typeface="ＭＳ ゴシック" panose="020B0609070205080204" pitchFamily="49" charset="-128"/>
              </a:rPr>
              <a:t>B_n</a:t>
            </a:r>
            <a:r>
              <a:rPr lang="en-US" altLang="ja-JP" sz="2800" dirty="0">
                <a:latin typeface="ＭＳ ゴシック" panose="020B0609070205080204" pitchFamily="49" charset="-128"/>
                <a:ea typeface="ＭＳ ゴシック" panose="020B0609070205080204" pitchFamily="49" charset="-128"/>
              </a:rPr>
              <a:t>.</a:t>
            </a:r>
          </a:p>
          <a:p>
            <a:pPr marL="0" indent="0">
              <a:buNone/>
            </a:pPr>
            <a:r>
              <a:rPr lang="ja-JP" altLang="en-US" sz="2800" dirty="0">
                <a:latin typeface="ＭＳ ゴシック" panose="020B0609070205080204" pitchFamily="49" charset="-128"/>
                <a:ea typeface="ＭＳ ゴシック" panose="020B0609070205080204" pitchFamily="49" charset="-128"/>
              </a:rPr>
              <a:t>　　　例外：例外事由</a:t>
            </a:r>
            <a:r>
              <a:rPr lang="en-US" altLang="ja-JP" sz="2800" dirty="0">
                <a:latin typeface="ＭＳ ゴシック" panose="020B0609070205080204" pitchFamily="49" charset="-128"/>
                <a:ea typeface="ＭＳ ゴシック" panose="020B0609070205080204" pitchFamily="49" charset="-128"/>
              </a:rPr>
              <a:t>(C,E).</a:t>
            </a:r>
          </a:p>
          <a:p>
            <a:r>
              <a:rPr lang="ja-JP" altLang="en-US" sz="2800" dirty="0">
                <a:latin typeface="ＭＳ ゴシック" panose="020B0609070205080204" pitchFamily="49" charset="-128"/>
                <a:ea typeface="ＭＳ ゴシック" panose="020B0609070205080204" pitchFamily="49" charset="-128"/>
              </a:rPr>
              <a:t>要件事実に関する当事者の主張や裁判官の心証を</a:t>
            </a:r>
            <a:r>
              <a:rPr lang="en-US" altLang="ja-JP" sz="2800" dirty="0">
                <a:latin typeface="ＭＳ ゴシック" panose="020B0609070205080204" pitchFamily="49" charset="-128"/>
                <a:ea typeface="ＭＳ ゴシック" panose="020B0609070205080204" pitchFamily="49" charset="-128"/>
              </a:rPr>
              <a:t>PROLEG fact</a:t>
            </a:r>
            <a:r>
              <a:rPr lang="ja-JP" altLang="en-US" sz="2800" dirty="0">
                <a:latin typeface="ＭＳ ゴシック" panose="020B0609070205080204" pitchFamily="49" charset="-128"/>
                <a:ea typeface="ＭＳ ゴシック" panose="020B0609070205080204" pitchFamily="49" charset="-128"/>
              </a:rPr>
              <a:t>として記述</a:t>
            </a:r>
          </a:p>
          <a:p>
            <a:endParaRPr kumimoji="1" lang="ja-JP" altLang="en-US" dirty="0"/>
          </a:p>
        </p:txBody>
      </p:sp>
      <p:sp>
        <p:nvSpPr>
          <p:cNvPr id="5" name="タイトル 1"/>
          <p:cNvSpPr>
            <a:spLocks noGrp="1"/>
          </p:cNvSpPr>
          <p:nvPr>
            <p:ph type="title"/>
          </p:nvPr>
        </p:nvSpPr>
        <p:spPr>
          <a:xfrm>
            <a:off x="677334" y="609600"/>
            <a:ext cx="8596668" cy="676940"/>
          </a:xfrm>
        </p:spPr>
        <p:txBody>
          <a:bodyPr>
            <a:noAutofit/>
          </a:bodyPr>
          <a:lstStyle/>
          <a:p>
            <a:r>
              <a:rPr kumimoji="1" lang="en-US" altLang="ja-JP" sz="4000" dirty="0"/>
              <a:t>PROLEG: </a:t>
            </a:r>
            <a:r>
              <a:rPr kumimoji="1" lang="ja-JP" altLang="en-US" sz="4000" dirty="0"/>
              <a:t>要件事実論</a:t>
            </a:r>
            <a:r>
              <a:rPr lang="ja-JP" altLang="en-US" sz="4000" dirty="0"/>
              <a:t>の実装</a:t>
            </a:r>
            <a:endParaRPr kumimoji="1" lang="ja-JP" altLang="en-US" sz="4000" dirty="0"/>
          </a:p>
        </p:txBody>
      </p:sp>
    </p:spTree>
    <p:extLst>
      <p:ext uri="{BB962C8B-B14F-4D97-AF65-F5344CB8AC3E}">
        <p14:creationId xmlns:p14="http://schemas.microsoft.com/office/powerpoint/2010/main" val="37515442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図表 3"/>
          <p:cNvGraphicFramePr/>
          <p:nvPr>
            <p:extLst/>
          </p:nvPr>
        </p:nvGraphicFramePr>
        <p:xfrm>
          <a:off x="2438400" y="274638"/>
          <a:ext cx="77724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コンテンツ プレースホルダ 2"/>
          <p:cNvSpPr>
            <a:spLocks noGrp="1"/>
          </p:cNvSpPr>
          <p:nvPr>
            <p:ph idx="1"/>
          </p:nvPr>
        </p:nvSpPr>
        <p:spPr>
          <a:xfrm>
            <a:off x="666700" y="1417638"/>
            <a:ext cx="10316731" cy="5227711"/>
          </a:xfrm>
        </p:spPr>
        <p:txBody>
          <a:bodyPr>
            <a:normAutofit lnSpcReduction="10000"/>
          </a:bodyPr>
          <a:lstStyle/>
          <a:p>
            <a:pPr>
              <a:buFont typeface="Wingdings" panose="05000000000000000000" pitchFamily="2" charset="2"/>
              <a:buChar char="l"/>
            </a:pPr>
            <a:r>
              <a:rPr kumimoji="1" lang="ja-JP" altLang="en-US" sz="3200" dirty="0">
                <a:solidFill>
                  <a:schemeClr val="tx1"/>
                </a:solidFill>
                <a:latin typeface="ＭＳ ゴシック" panose="020B0609070205080204" pitchFamily="49" charset="-128"/>
                <a:ea typeface="ＭＳ ゴシック" panose="020B0609070205080204" pitchFamily="49" charset="-128"/>
              </a:rPr>
              <a:t>民法の契約法の実装（最高裁判例も含む）</a:t>
            </a:r>
            <a:endParaRPr kumimoji="1" lang="en-US" altLang="ja-JP" sz="3200" dirty="0">
              <a:solidFill>
                <a:schemeClr val="tx1"/>
              </a:solidFill>
              <a:latin typeface="ＭＳ ゴシック" panose="020B0609070205080204" pitchFamily="49" charset="-128"/>
              <a:ea typeface="ＭＳ ゴシック" panose="020B0609070205080204" pitchFamily="49" charset="-128"/>
            </a:endParaRPr>
          </a:p>
          <a:p>
            <a:pPr>
              <a:buFont typeface="Wingdings" panose="05000000000000000000" pitchFamily="2" charset="2"/>
              <a:buChar char="l"/>
            </a:pPr>
            <a:r>
              <a:rPr lang="ja-JP" altLang="en-US" sz="3200" dirty="0">
                <a:solidFill>
                  <a:schemeClr val="tx1"/>
                </a:solidFill>
                <a:latin typeface="ＭＳ ゴシック" panose="020B0609070205080204" pitchFamily="49" charset="-128"/>
                <a:ea typeface="ＭＳ ゴシック" panose="020B0609070205080204" pitchFamily="49" charset="-128"/>
              </a:rPr>
              <a:t>現在</a:t>
            </a:r>
            <a:r>
              <a:rPr lang="en-US" altLang="ja-JP" sz="3200" dirty="0">
                <a:solidFill>
                  <a:schemeClr val="tx1"/>
                </a:solidFill>
                <a:latin typeface="ＭＳ ゴシック" panose="020B0609070205080204" pitchFamily="49" charset="-128"/>
                <a:ea typeface="ＭＳ ゴシック" panose="020B0609070205080204" pitchFamily="49" charset="-128"/>
              </a:rPr>
              <a:t>1</a:t>
            </a:r>
            <a:r>
              <a:rPr lang="ja-JP" altLang="en-US" sz="3200" dirty="0">
                <a:solidFill>
                  <a:schemeClr val="tx1"/>
                </a:solidFill>
                <a:latin typeface="ＭＳ ゴシック" panose="020B0609070205080204" pitchFamily="49" charset="-128"/>
                <a:ea typeface="ＭＳ ゴシック" panose="020B0609070205080204" pitchFamily="49" charset="-128"/>
              </a:rPr>
              <a:t>万ルール以上が定義（このような大規模推論システムは世界に例を見ない）</a:t>
            </a:r>
            <a:endParaRPr lang="en-US" altLang="ja-JP" sz="3200" dirty="0">
              <a:solidFill>
                <a:schemeClr val="tx1"/>
              </a:solidFill>
              <a:latin typeface="ＭＳ ゴシック" panose="020B0609070205080204" pitchFamily="49" charset="-128"/>
              <a:ea typeface="ＭＳ ゴシック" panose="020B0609070205080204" pitchFamily="49" charset="-128"/>
            </a:endParaRPr>
          </a:p>
          <a:p>
            <a:pPr>
              <a:buFont typeface="Wingdings" panose="05000000000000000000" pitchFamily="2" charset="2"/>
              <a:buChar char="l"/>
            </a:pPr>
            <a:r>
              <a:rPr lang="ja-JP" altLang="en-US" sz="3200" dirty="0">
                <a:solidFill>
                  <a:schemeClr val="tx1"/>
                </a:solidFill>
                <a:latin typeface="ＭＳ ゴシック" panose="020B0609070205080204" pitchFamily="49" charset="-128"/>
                <a:ea typeface="ＭＳ ゴシック" panose="020B0609070205080204" pitchFamily="49" charset="-128"/>
              </a:rPr>
              <a:t>東大法科大学院修了生による高信頼性実装</a:t>
            </a:r>
            <a:endParaRPr lang="en-US" altLang="ja-JP" sz="3200" dirty="0">
              <a:solidFill>
                <a:schemeClr val="tx1"/>
              </a:solidFill>
              <a:latin typeface="ＭＳ ゴシック" panose="020B0609070205080204" pitchFamily="49" charset="-128"/>
              <a:ea typeface="ＭＳ ゴシック" panose="020B0609070205080204" pitchFamily="49" charset="-128"/>
            </a:endParaRPr>
          </a:p>
          <a:p>
            <a:pPr>
              <a:buFont typeface="Wingdings" panose="05000000000000000000" pitchFamily="2" charset="2"/>
              <a:buChar char="l"/>
            </a:pPr>
            <a:r>
              <a:rPr lang="ja-JP" altLang="en-US" sz="3200" dirty="0">
                <a:solidFill>
                  <a:schemeClr val="tx1"/>
                </a:solidFill>
                <a:latin typeface="ＭＳ ゴシック" panose="020B0609070205080204" pitchFamily="49" charset="-128"/>
                <a:ea typeface="ＭＳ ゴシック" panose="020B0609070205080204" pitchFamily="49" charset="-128"/>
              </a:rPr>
              <a:t>要件事実論の問題集や司法試験短答式の問題で動作を確認済</a:t>
            </a:r>
            <a:endParaRPr lang="en-US" altLang="ja-JP" sz="3200" dirty="0">
              <a:solidFill>
                <a:schemeClr val="tx1"/>
              </a:solidFill>
              <a:latin typeface="ＭＳ ゴシック" panose="020B0609070205080204" pitchFamily="49" charset="-128"/>
              <a:ea typeface="ＭＳ ゴシック" panose="020B0609070205080204" pitchFamily="49" charset="-128"/>
            </a:endParaRPr>
          </a:p>
          <a:p>
            <a:pPr>
              <a:buFont typeface="Wingdings" panose="05000000000000000000" pitchFamily="2" charset="2"/>
              <a:buChar char="l"/>
            </a:pPr>
            <a:r>
              <a:rPr lang="ja-JP" altLang="en-US" sz="3200" dirty="0">
                <a:solidFill>
                  <a:schemeClr val="tx1"/>
                </a:solidFill>
                <a:latin typeface="ＭＳ ゴシック" panose="020B0609070205080204" pitchFamily="49" charset="-128"/>
                <a:ea typeface="ＭＳ ゴシック" panose="020B0609070205080204" pitchFamily="49" charset="-128"/>
              </a:rPr>
              <a:t>応用</a:t>
            </a:r>
            <a:endParaRPr lang="en-US" altLang="ja-JP" sz="3200" dirty="0">
              <a:solidFill>
                <a:schemeClr val="tx1"/>
              </a:solidFill>
              <a:latin typeface="ＭＳ ゴシック" panose="020B0609070205080204" pitchFamily="49" charset="-128"/>
              <a:ea typeface="ＭＳ ゴシック" panose="020B0609070205080204" pitchFamily="49" charset="-128"/>
            </a:endParaRPr>
          </a:p>
          <a:p>
            <a:pPr lvl="1">
              <a:buFont typeface="Wingdings" panose="05000000000000000000" pitchFamily="2" charset="2"/>
              <a:buChar char="n"/>
            </a:pPr>
            <a:r>
              <a:rPr lang="ja-JP" altLang="en-US" sz="3200" dirty="0">
                <a:solidFill>
                  <a:schemeClr val="tx1"/>
                </a:solidFill>
                <a:latin typeface="ＭＳ ゴシック" panose="020B0609070205080204" pitchFamily="49" charset="-128"/>
                <a:ea typeface="ＭＳ ゴシック" panose="020B0609070205080204" pitchFamily="49" charset="-128"/>
              </a:rPr>
              <a:t>法科大学院での要件事実論学習支援</a:t>
            </a:r>
            <a:endParaRPr lang="en-US" altLang="ja-JP" sz="3200" dirty="0">
              <a:solidFill>
                <a:schemeClr val="tx1"/>
              </a:solidFill>
              <a:latin typeface="ＭＳ ゴシック" panose="020B0609070205080204" pitchFamily="49" charset="-128"/>
              <a:ea typeface="ＭＳ ゴシック" panose="020B0609070205080204" pitchFamily="49" charset="-128"/>
            </a:endParaRPr>
          </a:p>
          <a:p>
            <a:pPr lvl="1">
              <a:buFont typeface="Wingdings" panose="05000000000000000000" pitchFamily="2" charset="2"/>
              <a:buChar char="n"/>
            </a:pPr>
            <a:r>
              <a:rPr lang="ja-JP" altLang="en-US" sz="3200" dirty="0">
                <a:solidFill>
                  <a:schemeClr val="tx1"/>
                </a:solidFill>
                <a:latin typeface="ＭＳ ゴシック" panose="020B0609070205080204" pitchFamily="49" charset="-128"/>
                <a:ea typeface="ＭＳ ゴシック" panose="020B0609070205080204" pitchFamily="49" charset="-128"/>
              </a:rPr>
              <a:t>弁護士の法律構成の網羅性のチェック</a:t>
            </a:r>
            <a:endParaRPr lang="en-US" altLang="ja-JP" sz="3200" dirty="0">
              <a:solidFill>
                <a:schemeClr val="tx1"/>
              </a:solidFill>
              <a:latin typeface="ＭＳ ゴシック" panose="020B0609070205080204" pitchFamily="49" charset="-128"/>
              <a:ea typeface="ＭＳ ゴシック" panose="020B0609070205080204" pitchFamily="49" charset="-128"/>
            </a:endParaRPr>
          </a:p>
        </p:txBody>
      </p:sp>
      <p:sp>
        <p:nvSpPr>
          <p:cNvPr id="5" name="タイトル 1"/>
          <p:cNvSpPr>
            <a:spLocks noGrp="1"/>
          </p:cNvSpPr>
          <p:nvPr>
            <p:ph type="title"/>
          </p:nvPr>
        </p:nvSpPr>
        <p:spPr>
          <a:xfrm>
            <a:off x="677334" y="609600"/>
            <a:ext cx="8596668" cy="676940"/>
          </a:xfrm>
        </p:spPr>
        <p:txBody>
          <a:bodyPr>
            <a:noAutofit/>
          </a:bodyPr>
          <a:lstStyle/>
          <a:p>
            <a:r>
              <a:rPr kumimoji="1" lang="en-US" altLang="ja-JP" sz="4000" dirty="0"/>
              <a:t>PROLEG</a:t>
            </a:r>
            <a:r>
              <a:rPr lang="ja-JP" altLang="en-US" sz="4000" dirty="0"/>
              <a:t>の現状</a:t>
            </a:r>
            <a:endParaRPr kumimoji="1" lang="ja-JP" altLang="en-US" sz="4000" dirty="0"/>
          </a:p>
        </p:txBody>
      </p:sp>
    </p:spTree>
    <p:extLst>
      <p:ext uri="{BB962C8B-B14F-4D97-AF65-F5344CB8AC3E}">
        <p14:creationId xmlns:p14="http://schemas.microsoft.com/office/powerpoint/2010/main" val="3111407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75934" y="77937"/>
            <a:ext cx="11040132" cy="1325562"/>
          </a:xfrm>
        </p:spPr>
        <p:txBody>
          <a:bodyPr>
            <a:normAutofit/>
          </a:bodyPr>
          <a:lstStyle/>
          <a:p>
            <a:pPr algn="ctr"/>
            <a:r>
              <a:rPr lang="ja-JP" altLang="en-US" sz="4000" dirty="0">
                <a:latin typeface="ＭＳ ゴシック" panose="020B0609070205080204" pitchFamily="49" charset="-128"/>
                <a:ea typeface="ＭＳ ゴシック" panose="020B0609070205080204" pitchFamily="49" charset="-128"/>
              </a:rPr>
              <a:t>本研究の目的：ＡＩによる裁判過程の</a:t>
            </a:r>
            <a:r>
              <a:rPr lang="ja-JP" altLang="en-US" sz="4000" dirty="0">
                <a:solidFill>
                  <a:schemeClr val="bg1"/>
                </a:solidFill>
                <a:latin typeface="ＭＳ ゴシック" panose="020B0609070205080204" pitchFamily="49" charset="-128"/>
                <a:ea typeface="ＭＳ ゴシック" panose="020B0609070205080204" pitchFamily="49" charset="-128"/>
              </a:rPr>
              <a:t>サポート</a:t>
            </a:r>
            <a:endParaRPr kumimoji="1" lang="ja-JP" altLang="en-US" sz="4000" dirty="0">
              <a:solidFill>
                <a:schemeClr val="bg1"/>
              </a:solidFill>
              <a:latin typeface="ＭＳ ゴシック" panose="020B0609070205080204" pitchFamily="49" charset="-128"/>
              <a:ea typeface="ＭＳ ゴシック" panose="020B0609070205080204" pitchFamily="49" charset="-128"/>
            </a:endParaRPr>
          </a:p>
        </p:txBody>
      </p:sp>
      <p:sp>
        <p:nvSpPr>
          <p:cNvPr id="3" name="コンテンツ プレースホルダー 2"/>
          <p:cNvSpPr>
            <a:spLocks noGrp="1"/>
          </p:cNvSpPr>
          <p:nvPr>
            <p:ph idx="1"/>
          </p:nvPr>
        </p:nvSpPr>
        <p:spPr>
          <a:xfrm>
            <a:off x="575934" y="991487"/>
            <a:ext cx="10515600" cy="2166382"/>
          </a:xfrm>
        </p:spPr>
        <p:txBody>
          <a:bodyPr>
            <a:noAutofit/>
          </a:bodyPr>
          <a:lstStyle/>
          <a:p>
            <a:pPr marL="0" indent="0">
              <a:lnSpc>
                <a:spcPct val="100000"/>
              </a:lnSpc>
              <a:buNone/>
            </a:pPr>
            <a:r>
              <a:rPr lang="ja-JP" altLang="en-US" sz="3600" dirty="0">
                <a:solidFill>
                  <a:schemeClr val="tx1"/>
                </a:solidFill>
                <a:latin typeface="ＭＳ ゴシック" panose="020B0609070205080204" pitchFamily="49" charset="-128"/>
                <a:ea typeface="ＭＳ ゴシック" panose="020B0609070205080204" pitchFamily="49" charset="-128"/>
              </a:rPr>
              <a:t>今まで行ってきた</a:t>
            </a:r>
            <a:r>
              <a:rPr lang="en-US" altLang="ja-JP" sz="3600" dirty="0">
                <a:solidFill>
                  <a:schemeClr val="tx1"/>
                </a:solidFill>
                <a:latin typeface="ＭＳ ゴシック" panose="020B0609070205080204" pitchFamily="49" charset="-128"/>
                <a:ea typeface="ＭＳ ゴシック" panose="020B0609070205080204" pitchFamily="49" charset="-128"/>
              </a:rPr>
              <a:t>PROLEG</a:t>
            </a:r>
            <a:r>
              <a:rPr lang="ja-JP" altLang="en-US" sz="3600" dirty="0">
                <a:solidFill>
                  <a:schemeClr val="tx1"/>
                </a:solidFill>
                <a:latin typeface="ＭＳ ゴシック" panose="020B0609070205080204" pitchFamily="49" charset="-128"/>
                <a:ea typeface="ＭＳ ゴシック" panose="020B0609070205080204" pitchFamily="49" charset="-128"/>
              </a:rPr>
              <a:t>研究にさらなる機能を追加し、ＡＩ技術により、以下の裁判過程の</a:t>
            </a:r>
            <a:r>
              <a:rPr lang="en-US" altLang="ja-JP" sz="3600" dirty="0">
                <a:solidFill>
                  <a:schemeClr val="tx1"/>
                </a:solidFill>
                <a:latin typeface="ＭＳ ゴシック" panose="020B0609070205080204" pitchFamily="49" charset="-128"/>
                <a:ea typeface="ＭＳ ゴシック" panose="020B0609070205080204" pitchFamily="49" charset="-128"/>
              </a:rPr>
              <a:t>3</a:t>
            </a:r>
            <a:r>
              <a:rPr lang="ja-JP" altLang="en-US" sz="3600" dirty="0" err="1">
                <a:solidFill>
                  <a:schemeClr val="tx1"/>
                </a:solidFill>
                <a:latin typeface="ＭＳ ゴシック" panose="020B0609070205080204" pitchFamily="49" charset="-128"/>
                <a:ea typeface="ＭＳ ゴシック" panose="020B0609070205080204" pitchFamily="49" charset="-128"/>
              </a:rPr>
              <a:t>つの</a:t>
            </a:r>
            <a:r>
              <a:rPr lang="ja-JP" altLang="en-US" sz="3600" dirty="0">
                <a:solidFill>
                  <a:schemeClr val="tx1"/>
                </a:solidFill>
                <a:latin typeface="ＭＳ ゴシック" panose="020B0609070205080204" pitchFamily="49" charset="-128"/>
                <a:ea typeface="ＭＳ ゴシック" panose="020B0609070205080204" pitchFamily="49" charset="-128"/>
              </a:rPr>
              <a:t>フェーズをトータルに支援し、裁判の精緻化を図る（世界初の試み）。</a:t>
            </a:r>
            <a:endParaRPr lang="en-US" altLang="ja-JP" sz="3600" dirty="0">
              <a:solidFill>
                <a:schemeClr val="tx1"/>
              </a:solidFill>
              <a:latin typeface="ＭＳ ゴシック" panose="020B0609070205080204" pitchFamily="49" charset="-128"/>
              <a:ea typeface="ＭＳ ゴシック" panose="020B0609070205080204" pitchFamily="49" charset="-128"/>
            </a:endParaRPr>
          </a:p>
        </p:txBody>
      </p:sp>
      <p:sp>
        <p:nvSpPr>
          <p:cNvPr id="4" name="テキスト ボックス 3"/>
          <p:cNvSpPr txBox="1"/>
          <p:nvPr/>
        </p:nvSpPr>
        <p:spPr>
          <a:xfrm>
            <a:off x="606899" y="3551274"/>
            <a:ext cx="10978201" cy="304698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nSpc>
                <a:spcPct val="120000"/>
              </a:lnSpc>
            </a:pPr>
            <a:r>
              <a:rPr lang="ja-JP" altLang="en-US" sz="3200" dirty="0">
                <a:latin typeface="ＭＳ ゴシック" panose="020B0609070205080204" pitchFamily="49" charset="-128"/>
                <a:ea typeface="ＭＳ ゴシック" panose="020B0609070205080204" pitchFamily="49" charset="-128"/>
              </a:rPr>
              <a:t>裁判とは、「裁判所が、</a:t>
            </a:r>
          </a:p>
          <a:p>
            <a:pPr marL="514350" indent="-514350">
              <a:lnSpc>
                <a:spcPct val="120000"/>
              </a:lnSpc>
              <a:buFont typeface="+mj-lt"/>
              <a:buAutoNum type="arabicPeriod"/>
            </a:pPr>
            <a:r>
              <a:rPr lang="ja-JP" altLang="en-US" sz="3200" dirty="0">
                <a:latin typeface="ＭＳ ゴシック" panose="020B0609070205080204" pitchFamily="49" charset="-128"/>
                <a:ea typeface="ＭＳ ゴシック" panose="020B0609070205080204" pitchFamily="49" charset="-128"/>
              </a:rPr>
              <a:t>証拠に経験則を適用し、具体的事実の存否を認定し（事実認定フェーズ）、</a:t>
            </a:r>
          </a:p>
          <a:p>
            <a:pPr marL="514350" indent="-514350">
              <a:lnSpc>
                <a:spcPct val="120000"/>
              </a:lnSpc>
              <a:buFont typeface="+mj-lt"/>
              <a:buAutoNum type="arabicPeriod"/>
            </a:pPr>
            <a:r>
              <a:rPr lang="ja-JP" altLang="en-US" sz="3200" dirty="0">
                <a:latin typeface="ＭＳ ゴシック" panose="020B0609070205080204" pitchFamily="49" charset="-128"/>
                <a:ea typeface="ＭＳ ゴシック" panose="020B0609070205080204" pitchFamily="49" charset="-128"/>
              </a:rPr>
              <a:t>その事実を法規の要件にあてはめ（あてはめフェーズ）、</a:t>
            </a:r>
          </a:p>
          <a:p>
            <a:pPr marL="514350" indent="-514350">
              <a:lnSpc>
                <a:spcPct val="120000"/>
              </a:lnSpc>
              <a:buFont typeface="+mj-lt"/>
              <a:buAutoNum type="arabicPeriod"/>
            </a:pPr>
            <a:r>
              <a:rPr lang="ja-JP" altLang="en-US" sz="3200" dirty="0">
                <a:latin typeface="ＭＳ ゴシック" panose="020B0609070205080204" pitchFamily="49" charset="-128"/>
                <a:ea typeface="ＭＳ ゴシック" panose="020B0609070205080204" pitchFamily="49" charset="-128"/>
              </a:rPr>
              <a:t>権利の有無を判断すること（判決推論フェーズ）」</a:t>
            </a:r>
            <a:endParaRPr kumimoji="1" lang="ja-JP" altLang="en-US" sz="32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1747952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3" y="609600"/>
            <a:ext cx="8977029" cy="1320800"/>
          </a:xfrm>
        </p:spPr>
        <p:txBody>
          <a:bodyPr>
            <a:normAutofit/>
          </a:bodyPr>
          <a:lstStyle/>
          <a:p>
            <a:r>
              <a:rPr lang="ja-JP" altLang="en-US" sz="4000" dirty="0">
                <a:latin typeface="ＭＳ ゴシック" panose="020B0609070205080204" pitchFamily="49" charset="-128"/>
                <a:ea typeface="ＭＳ ゴシック" panose="020B0609070205080204" pitchFamily="49" charset="-128"/>
              </a:rPr>
              <a:t>予想される成果</a:t>
            </a:r>
            <a:endParaRPr kumimoji="1" lang="ja-JP" altLang="en-US" sz="4000" dirty="0">
              <a:latin typeface="ＭＳ ゴシック" panose="020B0609070205080204" pitchFamily="49" charset="-128"/>
              <a:ea typeface="ＭＳ ゴシック" panose="020B0609070205080204" pitchFamily="49" charset="-128"/>
            </a:endParaRPr>
          </a:p>
        </p:txBody>
      </p:sp>
      <p:sp>
        <p:nvSpPr>
          <p:cNvPr id="3" name="コンテンツ プレースホルダー 2"/>
          <p:cNvSpPr>
            <a:spLocks noGrp="1"/>
          </p:cNvSpPr>
          <p:nvPr>
            <p:ph idx="1"/>
          </p:nvPr>
        </p:nvSpPr>
        <p:spPr>
          <a:xfrm>
            <a:off x="677333" y="1552353"/>
            <a:ext cx="10476219" cy="4954773"/>
          </a:xfrm>
        </p:spPr>
        <p:txBody>
          <a:bodyPr>
            <a:normAutofit/>
          </a:bodyPr>
          <a:lstStyle/>
          <a:p>
            <a:pPr>
              <a:buFont typeface="Wingdings" panose="05000000000000000000" pitchFamily="2" charset="2"/>
              <a:buChar char="l"/>
            </a:pPr>
            <a:r>
              <a:rPr lang="ja-JP" altLang="en-US" sz="3600" dirty="0">
                <a:solidFill>
                  <a:schemeClr val="tx1"/>
                </a:solidFill>
                <a:latin typeface="ＭＳ ゴシック" panose="020B0609070205080204" pitchFamily="49" charset="-128"/>
                <a:ea typeface="ＭＳ ゴシック" panose="020B0609070205080204" pitchFamily="49" charset="-128"/>
              </a:rPr>
              <a:t>本支援システムにより裁判の高信頼化</a:t>
            </a:r>
            <a:r>
              <a:rPr lang="ja-JP" altLang="en-US" sz="3600">
                <a:solidFill>
                  <a:schemeClr val="tx1"/>
                </a:solidFill>
                <a:latin typeface="ＭＳ ゴシック" panose="020B0609070205080204" pitchFamily="49" charset="-128"/>
                <a:ea typeface="ＭＳ ゴシック" panose="020B0609070205080204" pitchFamily="49" charset="-128"/>
              </a:rPr>
              <a:t>が図られ、</a:t>
            </a:r>
            <a:r>
              <a:rPr lang="ja-JP" altLang="en-US" sz="3600" dirty="0">
                <a:solidFill>
                  <a:schemeClr val="tx1"/>
                </a:solidFill>
                <a:latin typeface="ＭＳ ゴシック" panose="020B0609070205080204" pitchFamily="49" charset="-128"/>
                <a:ea typeface="ＭＳ ゴシック" panose="020B0609070205080204" pitchFamily="49" charset="-128"/>
              </a:rPr>
              <a:t>司法制度への信頼も深まり、国民にとって司法制度へのアクセスが容易になる。</a:t>
            </a:r>
            <a:endParaRPr lang="en-US" altLang="ja-JP" sz="3600" dirty="0">
              <a:solidFill>
                <a:schemeClr val="tx1"/>
              </a:solidFill>
              <a:latin typeface="ＭＳ ゴシック" panose="020B0609070205080204" pitchFamily="49" charset="-128"/>
              <a:ea typeface="ＭＳ ゴシック" panose="020B0609070205080204" pitchFamily="49" charset="-128"/>
            </a:endParaRPr>
          </a:p>
          <a:p>
            <a:pPr>
              <a:buFont typeface="Wingdings" panose="05000000000000000000" pitchFamily="2" charset="2"/>
              <a:buChar char="l"/>
            </a:pPr>
            <a:r>
              <a:rPr lang="ja-JP" altLang="en-US" sz="3600" dirty="0">
                <a:solidFill>
                  <a:schemeClr val="tx1"/>
                </a:solidFill>
                <a:latin typeface="ＭＳ ゴシック" panose="020B0609070205080204" pitchFamily="49" charset="-128"/>
                <a:ea typeface="ＭＳ ゴシック" panose="020B0609070205080204" pitchFamily="49" charset="-128"/>
              </a:rPr>
              <a:t>具体的支援内容</a:t>
            </a:r>
            <a:endParaRPr lang="en-US" altLang="ja-JP" sz="3600" dirty="0">
              <a:solidFill>
                <a:schemeClr val="tx1"/>
              </a:solidFill>
              <a:latin typeface="ＭＳ ゴシック" panose="020B0609070205080204" pitchFamily="49" charset="-128"/>
              <a:ea typeface="ＭＳ ゴシック" panose="020B0609070205080204" pitchFamily="49" charset="-128"/>
            </a:endParaRPr>
          </a:p>
          <a:p>
            <a:pPr lvl="1">
              <a:buFont typeface="Wingdings" panose="05000000000000000000" pitchFamily="2" charset="2"/>
              <a:buChar char="n"/>
            </a:pPr>
            <a:r>
              <a:rPr lang="ja-JP" altLang="en-US" sz="3500" dirty="0">
                <a:solidFill>
                  <a:schemeClr val="tx1"/>
                </a:solidFill>
                <a:latin typeface="ＭＳ ゴシック" panose="020B0609070205080204" pitchFamily="49" charset="-128"/>
                <a:ea typeface="ＭＳ ゴシック" panose="020B0609070205080204" pitchFamily="49" charset="-128"/>
              </a:rPr>
              <a:t>過払い訴訟等の定型的判決推論支援</a:t>
            </a:r>
            <a:endParaRPr lang="en-US" altLang="ja-JP" sz="3500" dirty="0">
              <a:solidFill>
                <a:schemeClr val="tx1"/>
              </a:solidFill>
              <a:latin typeface="ＭＳ ゴシック" panose="020B0609070205080204" pitchFamily="49" charset="-128"/>
              <a:ea typeface="ＭＳ ゴシック" panose="020B0609070205080204" pitchFamily="49" charset="-128"/>
            </a:endParaRPr>
          </a:p>
          <a:p>
            <a:pPr lvl="1">
              <a:buFont typeface="Wingdings" panose="05000000000000000000" pitchFamily="2" charset="2"/>
              <a:buChar char="n"/>
            </a:pPr>
            <a:r>
              <a:rPr lang="ja-JP" altLang="ja-JP" sz="3500" dirty="0">
                <a:solidFill>
                  <a:schemeClr val="tx1"/>
                </a:solidFill>
                <a:latin typeface="ＭＳ ゴシック" panose="020B0609070205080204" pitchFamily="49" charset="-128"/>
                <a:ea typeface="ＭＳ ゴシック" panose="020B0609070205080204" pitchFamily="49" charset="-128"/>
              </a:rPr>
              <a:t>裁判員裁判</a:t>
            </a:r>
            <a:r>
              <a:rPr lang="ja-JP" altLang="en-US" sz="3500" dirty="0">
                <a:solidFill>
                  <a:schemeClr val="tx1"/>
                </a:solidFill>
                <a:latin typeface="ＭＳ ゴシック" panose="020B0609070205080204" pitchFamily="49" charset="-128"/>
                <a:ea typeface="ＭＳ ゴシック" panose="020B0609070205080204" pitchFamily="49" charset="-128"/>
              </a:rPr>
              <a:t>での</a:t>
            </a:r>
            <a:r>
              <a:rPr lang="ja-JP" altLang="ja-JP" sz="3500" dirty="0">
                <a:solidFill>
                  <a:schemeClr val="tx1"/>
                </a:solidFill>
                <a:latin typeface="ＭＳ ゴシック" panose="020B0609070205080204" pitchFamily="49" charset="-128"/>
                <a:ea typeface="ＭＳ ゴシック" panose="020B0609070205080204" pitchFamily="49" charset="-128"/>
              </a:rPr>
              <a:t>裁判員の</a:t>
            </a:r>
            <a:r>
              <a:rPr lang="ja-JP" altLang="en-US" sz="3500" dirty="0">
                <a:solidFill>
                  <a:schemeClr val="tx1"/>
                </a:solidFill>
                <a:latin typeface="ＭＳ ゴシック" panose="020B0609070205080204" pitchFamily="49" charset="-128"/>
                <a:ea typeface="ＭＳ ゴシック" panose="020B0609070205080204" pitchFamily="49" charset="-128"/>
              </a:rPr>
              <a:t>判断支援</a:t>
            </a:r>
            <a:endParaRPr lang="en-US" altLang="ja-JP" sz="3500" dirty="0">
              <a:solidFill>
                <a:schemeClr val="tx1"/>
              </a:solidFill>
              <a:latin typeface="ＭＳ ゴシック" panose="020B0609070205080204" pitchFamily="49" charset="-128"/>
              <a:ea typeface="ＭＳ ゴシック" panose="020B0609070205080204" pitchFamily="49" charset="-128"/>
            </a:endParaRPr>
          </a:p>
          <a:p>
            <a:pPr lvl="1">
              <a:buFont typeface="Wingdings" panose="05000000000000000000" pitchFamily="2" charset="2"/>
              <a:buChar char="n"/>
            </a:pPr>
            <a:r>
              <a:rPr lang="ja-JP" altLang="en-US" sz="3500" dirty="0">
                <a:solidFill>
                  <a:schemeClr val="tx1"/>
                </a:solidFill>
                <a:latin typeface="ＭＳ ゴシック" panose="020B0609070205080204" pitchFamily="49" charset="-128"/>
                <a:ea typeface="ＭＳ ゴシック" panose="020B0609070205080204" pitchFamily="49" charset="-128"/>
              </a:rPr>
              <a:t>裁判官</a:t>
            </a:r>
            <a:r>
              <a:rPr lang="ja-JP" altLang="ja-JP" sz="3500" dirty="0">
                <a:solidFill>
                  <a:schemeClr val="tx1"/>
                </a:solidFill>
                <a:latin typeface="ＭＳ ゴシック" panose="020B0609070205080204" pitchFamily="49" charset="-128"/>
                <a:ea typeface="ＭＳ ゴシック" panose="020B0609070205080204" pitchFamily="49" charset="-128"/>
              </a:rPr>
              <a:t>と</a:t>
            </a:r>
            <a:r>
              <a:rPr lang="ja-JP" altLang="en-US" sz="3500" dirty="0">
                <a:solidFill>
                  <a:schemeClr val="tx1"/>
                </a:solidFill>
                <a:latin typeface="ＭＳ ゴシック" panose="020B0609070205080204" pitchFamily="49" charset="-128"/>
                <a:ea typeface="ＭＳ ゴシック" panose="020B0609070205080204" pitchFamily="49" charset="-128"/>
              </a:rPr>
              <a:t>ＡＩの適切な分業による、裁判官の負担の軽減（高度な判断への注力化）</a:t>
            </a:r>
            <a:endParaRPr lang="en-US" altLang="ja-JP" sz="3600" dirty="0">
              <a:solidFill>
                <a:schemeClr val="tx1"/>
              </a:solidFill>
              <a:latin typeface="ＭＳ ゴシック" panose="020B0609070205080204" pitchFamily="49" charset="-128"/>
              <a:ea typeface="ＭＳ ゴシック" panose="020B0609070205080204" pitchFamily="49" charset="-128"/>
            </a:endParaRPr>
          </a:p>
          <a:p>
            <a:pPr lvl="1">
              <a:buFont typeface="Wingdings" panose="05000000000000000000" pitchFamily="2" charset="2"/>
              <a:buChar char="l"/>
            </a:pPr>
            <a:endParaRPr lang="en-US" altLang="ja-JP" sz="3600" dirty="0">
              <a:solidFill>
                <a:schemeClr val="tx1"/>
              </a:solidFill>
              <a:latin typeface="ＭＳ ゴシック" panose="020B0609070205080204" pitchFamily="49" charset="-128"/>
              <a:ea typeface="ＭＳ ゴシック" panose="020B0609070205080204" pitchFamily="49" charset="-128"/>
            </a:endParaRPr>
          </a:p>
          <a:p>
            <a:pPr>
              <a:buFont typeface="Wingdings" panose="05000000000000000000" pitchFamily="2" charset="2"/>
              <a:buChar char="l"/>
            </a:pPr>
            <a:endParaRPr lang="en-US" altLang="ja-JP" sz="3600" dirty="0">
              <a:latin typeface="ＭＳ ゴシック" panose="020B0609070205080204" pitchFamily="49" charset="-128"/>
              <a:ea typeface="ＭＳ ゴシック" panose="020B0609070205080204" pitchFamily="49" charset="-128"/>
            </a:endParaRPr>
          </a:p>
          <a:p>
            <a:pPr>
              <a:buFont typeface="Wingdings" panose="05000000000000000000" pitchFamily="2" charset="2"/>
              <a:buChar char="l"/>
            </a:pPr>
            <a:endParaRPr lang="ja-JP" altLang="en-US" sz="3600" dirty="0">
              <a:latin typeface="ＭＳ ゴシック" panose="020B0609070205080204" pitchFamily="49" charset="-128"/>
              <a:ea typeface="ＭＳ ゴシック" panose="020B0609070205080204" pitchFamily="49" charset="-128"/>
            </a:endParaRPr>
          </a:p>
          <a:p>
            <a:pPr marL="0" indent="0">
              <a:buNone/>
            </a:pPr>
            <a:endParaRPr kumimoji="1" lang="ja-JP" altLang="en-US" sz="36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862560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676940"/>
          </a:xfrm>
        </p:spPr>
        <p:txBody>
          <a:bodyPr>
            <a:noAutofit/>
          </a:bodyPr>
          <a:lstStyle/>
          <a:p>
            <a:r>
              <a:rPr kumimoji="1" lang="en-US" altLang="ja-JP" sz="4000" dirty="0"/>
              <a:t>3</a:t>
            </a:r>
            <a:r>
              <a:rPr kumimoji="1" lang="ja-JP" altLang="en-US" sz="4000" dirty="0" err="1"/>
              <a:t>つの</a:t>
            </a:r>
            <a:r>
              <a:rPr kumimoji="1" lang="ja-JP" altLang="en-US" sz="4000" dirty="0"/>
              <a:t>裁判過程：事実認定フェーズ</a:t>
            </a:r>
          </a:p>
        </p:txBody>
      </p:sp>
      <p:sp>
        <p:nvSpPr>
          <p:cNvPr id="3" name="コンテンツ プレースホルダー 2"/>
          <p:cNvSpPr>
            <a:spLocks noGrp="1"/>
          </p:cNvSpPr>
          <p:nvPr>
            <p:ph idx="1"/>
          </p:nvPr>
        </p:nvSpPr>
        <p:spPr>
          <a:xfrm>
            <a:off x="677334" y="1403499"/>
            <a:ext cx="8596668" cy="5252482"/>
          </a:xfrm>
        </p:spPr>
        <p:txBody>
          <a:bodyPr>
            <a:normAutofit fontScale="92500" lnSpcReduction="10000"/>
          </a:bodyPr>
          <a:lstStyle/>
          <a:p>
            <a:r>
              <a:rPr lang="ja-JP" altLang="en-US" sz="3200" dirty="0">
                <a:latin typeface="ＭＳ ゴシック" panose="020B0609070205080204" pitchFamily="49" charset="-128"/>
                <a:ea typeface="ＭＳ ゴシック" panose="020B0609070205080204" pitchFamily="49" charset="-128"/>
              </a:rPr>
              <a:t>裁判官が、当該訴訟に関連する事実の真偽値を決める。事実は、証拠推論によって決められる。</a:t>
            </a:r>
            <a:endParaRPr lang="en-US" altLang="ja-JP" sz="3200" dirty="0">
              <a:latin typeface="ＭＳ ゴシック" panose="020B0609070205080204" pitchFamily="49" charset="-128"/>
              <a:ea typeface="ＭＳ ゴシック" panose="020B0609070205080204" pitchFamily="49" charset="-128"/>
            </a:endParaRPr>
          </a:p>
          <a:p>
            <a:r>
              <a:rPr lang="ja-JP" altLang="en-US" sz="3200" dirty="0">
                <a:latin typeface="ＭＳ ゴシック" panose="020B0609070205080204" pitchFamily="49" charset="-128"/>
                <a:ea typeface="ＭＳ ゴシック" panose="020B0609070205080204" pitchFamily="49" charset="-128"/>
              </a:rPr>
              <a:t>証拠自体も事実の一種なので、この証拠の真偽値（真正な証拠かどうか）も決めなければならない。</a:t>
            </a:r>
            <a:endParaRPr lang="en-US" altLang="ja-JP" sz="3200" dirty="0">
              <a:latin typeface="ＭＳ ゴシック" panose="020B0609070205080204" pitchFamily="49" charset="-128"/>
              <a:ea typeface="ＭＳ ゴシック" panose="020B0609070205080204" pitchFamily="49" charset="-128"/>
            </a:endParaRPr>
          </a:p>
          <a:p>
            <a:pPr marL="0" indent="0">
              <a:buNone/>
            </a:pPr>
            <a:r>
              <a:rPr lang="ja-JP" altLang="en-US" sz="3200" dirty="0">
                <a:latin typeface="ＭＳ ゴシック" panose="020B0609070205080204" pitchFamily="49" charset="-128"/>
                <a:ea typeface="ＭＳ ゴシック" panose="020B0609070205080204" pitchFamily="49" charset="-128"/>
              </a:rPr>
              <a:t>例：売買契約の合意の立証のため、合意を示している電子メールが提出</a:t>
            </a:r>
            <a:endParaRPr lang="en-US" altLang="ja-JP" sz="3200" dirty="0">
              <a:latin typeface="ＭＳ ゴシック" panose="020B0609070205080204" pitchFamily="49" charset="-128"/>
              <a:ea typeface="ＭＳ ゴシック" panose="020B0609070205080204" pitchFamily="49" charset="-128"/>
            </a:endParaRPr>
          </a:p>
          <a:p>
            <a:pPr marL="0" indent="0">
              <a:buNone/>
            </a:pPr>
            <a:r>
              <a:rPr lang="ja-JP" altLang="en-US" sz="3200" dirty="0">
                <a:latin typeface="ＭＳ ゴシック" panose="020B0609070205080204" pitchFamily="49" charset="-128"/>
                <a:ea typeface="ＭＳ ゴシック" panose="020B0609070205080204" pitchFamily="49" charset="-128"/>
              </a:rPr>
              <a:t>→電子メールのねつ造がないか、真正の電子メールとした場合、その内容が、合意を示すものかどうかの判断が必要</a:t>
            </a:r>
          </a:p>
        </p:txBody>
      </p:sp>
    </p:spTree>
    <p:extLst>
      <p:ext uri="{BB962C8B-B14F-4D97-AF65-F5344CB8AC3E}">
        <p14:creationId xmlns:p14="http://schemas.microsoft.com/office/powerpoint/2010/main" val="1087414565"/>
      </p:ext>
    </p:extLst>
  </p:cSld>
  <p:clrMapOvr>
    <a:masterClrMapping/>
  </p:clrMapOvr>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1170</TotalTime>
  <Words>3444</Words>
  <Application>Microsoft Office PowerPoint</Application>
  <PresentationFormat>ワイド画面</PresentationFormat>
  <Paragraphs>406</Paragraphs>
  <Slides>43</Slides>
  <Notes>7</Notes>
  <HiddenSlides>0</HiddenSlides>
  <MMClips>0</MMClips>
  <ScaleCrop>false</ScaleCrop>
  <HeadingPairs>
    <vt:vector size="6" baseType="variant">
      <vt:variant>
        <vt:lpstr>使用されているフォント</vt:lpstr>
      </vt:variant>
      <vt:variant>
        <vt:i4>17</vt:i4>
      </vt:variant>
      <vt:variant>
        <vt:lpstr>テーマ</vt:lpstr>
      </vt:variant>
      <vt:variant>
        <vt:i4>2</vt:i4>
      </vt:variant>
      <vt:variant>
        <vt:lpstr>スライド タイトル</vt:lpstr>
      </vt:variant>
      <vt:variant>
        <vt:i4>43</vt:i4>
      </vt:variant>
    </vt:vector>
  </HeadingPairs>
  <TitlesOfParts>
    <vt:vector size="62" baseType="lpstr">
      <vt:lpstr>ＭＳ Ｐゴシック</vt:lpstr>
      <vt:lpstr>MS UI Gothic</vt:lpstr>
      <vt:lpstr>ＭＳ ゴシック</vt:lpstr>
      <vt:lpstr>メイリオ</vt:lpstr>
      <vt:lpstr>游ゴシック</vt:lpstr>
      <vt:lpstr>Arial</vt:lpstr>
      <vt:lpstr>Calibri</vt:lpstr>
      <vt:lpstr>Calibri Light</vt:lpstr>
      <vt:lpstr>Garamond</vt:lpstr>
      <vt:lpstr>Tahoma</vt:lpstr>
      <vt:lpstr>Times</vt:lpstr>
      <vt:lpstr>Times New Roman</vt:lpstr>
      <vt:lpstr>Trebuchet MS</vt:lpstr>
      <vt:lpstr>Verdana</vt:lpstr>
      <vt:lpstr>Wingdings</vt:lpstr>
      <vt:lpstr>Wingdings 2</vt:lpstr>
      <vt:lpstr>Wingdings 3</vt:lpstr>
      <vt:lpstr>HDOfficeLightV0</vt:lpstr>
      <vt:lpstr>ファセット</vt:lpstr>
      <vt:lpstr>裁判過程における 人工知能による高次推論支援</vt:lpstr>
      <vt:lpstr>研究の背景：ＡＩの法律分野への応用</vt:lpstr>
      <vt:lpstr>本研究の背景： これまでの代表者の研究活動 </vt:lpstr>
      <vt:lpstr>要件事実論とは</vt:lpstr>
      <vt:lpstr>PROLEG: 要件事実論の実装</vt:lpstr>
      <vt:lpstr>PROLEGの現状</vt:lpstr>
      <vt:lpstr>本研究の目的：ＡＩによる裁判過程のサポート</vt:lpstr>
      <vt:lpstr>予想される成果</vt:lpstr>
      <vt:lpstr>3つの裁判過程：事実認定フェーズ</vt:lpstr>
      <vt:lpstr>3つの裁判過程：あてはめフェーズ</vt:lpstr>
      <vt:lpstr>3つの裁判過程：判決推論フェーズ</vt:lpstr>
      <vt:lpstr>判決に至るまでの支援</vt:lpstr>
      <vt:lpstr>本研究の5年間での到達目標 </vt:lpstr>
      <vt:lpstr>１．事実認定フェーズの支援： 　　ベイジアンネットワーク</vt:lpstr>
      <vt:lpstr>事実認定フェーズにおけるベイジアンネットの応用</vt:lpstr>
      <vt:lpstr>構造知識とデータの融合  (データ・知識融合学習)</vt:lpstr>
      <vt:lpstr>２．事件記述からの事実抽出、及び 　　あてはめフェーズの支援：自然言語処理</vt:lpstr>
      <vt:lpstr>自然言語処理による包摂推論</vt:lpstr>
      <vt:lpstr>自然言語処理による包摂推論</vt:lpstr>
      <vt:lpstr>３．判決推論フェーズの支援： 　　論理プログラミング</vt:lpstr>
      <vt:lpstr>PROLEGによる判決推論フェーズの実装</vt:lpstr>
      <vt:lpstr>４．議論学(Argumentation Theory)     からの支援</vt:lpstr>
      <vt:lpstr>議論学からのサポート</vt:lpstr>
      <vt:lpstr>PowerPoint プレゼンテーション</vt:lpstr>
      <vt:lpstr>５．法学からの支援</vt:lpstr>
      <vt:lpstr>PowerPoint プレゼンテーション</vt:lpstr>
      <vt:lpstr>実用化のシナリオ</vt:lpstr>
      <vt:lpstr>ステップ１　機械的処理における判断支援</vt:lpstr>
      <vt:lpstr>ステップ２　事実認定における裁判員支援</vt:lpstr>
      <vt:lpstr> ステップ３　人間と機械の分業と高度判断支援</vt:lpstr>
      <vt:lpstr>まとめ</vt:lpstr>
      <vt:lpstr>研究成果を社会・国民に発信する方法</vt:lpstr>
      <vt:lpstr>補足資料</vt:lpstr>
      <vt:lpstr>証拠-間接事実構造からの証拠推論</vt:lpstr>
      <vt:lpstr>ベイジアンネットワーク</vt:lpstr>
      <vt:lpstr>ベイジアンネットワーク(プログラム) （2003～：NTTデータ数理システムへ技術移転：現在BayoLinkとして販売） (2015〜　次世代人工知能(確率モデリング)技術のコア技術として研究開発)</vt:lpstr>
      <vt:lpstr>PowerPoint プレゼンテーション</vt:lpstr>
      <vt:lpstr>PowerPoint プレゼンテーション</vt:lpstr>
      <vt:lpstr>PowerPoint プレゼンテーション</vt:lpstr>
      <vt:lpstr>PROLEG原則ルールの例（無断転貸解除）</vt:lpstr>
      <vt:lpstr>PROLEGの例外の例（無断転貸解除）</vt:lpstr>
      <vt:lpstr>PROLEGの動作の可視化（ブロック図）</vt:lpstr>
      <vt:lpstr>研究予算について</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裁判過程における人工知能による高次推論支援</dc:title>
  <dc:creator>Ken Satoh</dc:creator>
  <cp:lastModifiedBy>Ken Satoh</cp:lastModifiedBy>
  <cp:revision>64</cp:revision>
  <cp:lastPrinted>2017-09-11T02:02:57Z</cp:lastPrinted>
  <dcterms:created xsi:type="dcterms:W3CDTF">2017-04-15T16:58:37Z</dcterms:created>
  <dcterms:modified xsi:type="dcterms:W3CDTF">2017-09-11T02:18:38Z</dcterms:modified>
</cp:coreProperties>
</file>