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28" y="-5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354382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裁判支援システムの受容性について"/>
          <p:cNvSpPr txBox="1">
            <a:spLocks noGrp="1"/>
          </p:cNvSpPr>
          <p:nvPr>
            <p:ph type="ctrTitle"/>
          </p:nvPr>
        </p:nvSpPr>
        <p:spPr>
          <a:xfrm>
            <a:off x="1514723" y="1638300"/>
            <a:ext cx="9975354" cy="3302000"/>
          </a:xfrm>
          <a:prstGeom prst="rect">
            <a:avLst/>
          </a:prstGeom>
        </p:spPr>
        <p:txBody>
          <a:bodyPr/>
          <a:lstStyle/>
          <a:p>
            <a:r>
              <a:t>裁判支援システムの受容性について</a:t>
            </a:r>
          </a:p>
        </p:txBody>
      </p:sp>
      <p:sp>
        <p:nvSpPr>
          <p:cNvPr id="120" name="西貝 小名都…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473201">
              <a:defRPr sz="2997"/>
            </a:pPr>
            <a:r>
              <a:t>西貝　小名都</a:t>
            </a:r>
          </a:p>
          <a:p>
            <a:pPr defTabSz="473201">
              <a:defRPr sz="2997"/>
            </a:pPr>
            <a:r>
              <a:t>12 SEP 2017　基盤S kick off meeting @ NII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hyletic or expressive conceptions of sovereign"/>
          <p:cNvSpPr txBox="1">
            <a:spLocks noGrp="1"/>
          </p:cNvSpPr>
          <p:nvPr>
            <p:ph type="title"/>
          </p:nvPr>
        </p:nvSpPr>
        <p:spPr>
          <a:xfrm>
            <a:off x="952500" y="203200"/>
            <a:ext cx="11099800" cy="2159000"/>
          </a:xfrm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hyletic </a:t>
            </a:r>
            <a:r>
              <a:t>or 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expressive</a:t>
            </a:r>
            <a:r>
              <a:t> conceptions of sovereign</a:t>
            </a:r>
          </a:p>
        </p:txBody>
      </p:sp>
      <p:sp>
        <p:nvSpPr>
          <p:cNvPr id="171" name="Rectangle"/>
          <p:cNvSpPr/>
          <p:nvPr/>
        </p:nvSpPr>
        <p:spPr>
          <a:xfrm>
            <a:off x="504626" y="2475342"/>
            <a:ext cx="5608043" cy="6842721"/>
          </a:xfrm>
          <a:prstGeom prst="rect">
            <a:avLst/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72" name="Rectangle"/>
          <p:cNvSpPr/>
          <p:nvPr/>
        </p:nvSpPr>
        <p:spPr>
          <a:xfrm>
            <a:off x="6947759" y="2475342"/>
            <a:ext cx="5608043" cy="6842721"/>
          </a:xfrm>
          <a:prstGeom prst="rect">
            <a:avLst/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73" name="hyletic conceptions…"/>
          <p:cNvSpPr txBox="1"/>
          <p:nvPr/>
        </p:nvSpPr>
        <p:spPr>
          <a:xfrm>
            <a:off x="995215" y="2703264"/>
            <a:ext cx="4626865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600"/>
            </a:pPr>
            <a:r>
              <a:rPr i="1"/>
              <a:t>hyletic </a:t>
            </a:r>
            <a:r>
              <a:t>conceptions </a:t>
            </a:r>
          </a:p>
          <a:p>
            <a:pPr>
              <a:defRPr sz="3600"/>
            </a:pPr>
            <a:r>
              <a:t>of sovereign</a:t>
            </a:r>
          </a:p>
        </p:txBody>
      </p:sp>
      <p:sp>
        <p:nvSpPr>
          <p:cNvPr id="174" name="expressive conceptions…"/>
          <p:cNvSpPr txBox="1"/>
          <p:nvPr/>
        </p:nvSpPr>
        <p:spPr>
          <a:xfrm>
            <a:off x="7006066" y="2703264"/>
            <a:ext cx="5491430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600"/>
            </a:pPr>
            <a:r>
              <a:rPr i="1"/>
              <a:t>expressive </a:t>
            </a:r>
            <a:r>
              <a:t>conceptions </a:t>
            </a:r>
          </a:p>
          <a:p>
            <a:pPr>
              <a:defRPr sz="3600"/>
            </a:pPr>
            <a:r>
              <a:t>of sovereign</a:t>
            </a:r>
          </a:p>
        </p:txBody>
      </p:sp>
      <p:sp>
        <p:nvSpPr>
          <p:cNvPr id="175" name="the sovereign is antecedents of norms…"/>
          <p:cNvSpPr txBox="1"/>
          <p:nvPr/>
        </p:nvSpPr>
        <p:spPr>
          <a:xfrm>
            <a:off x="667082" y="3996113"/>
            <a:ext cx="5283131" cy="54905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33375" indent="-333375" algn="l">
              <a:buSzPct val="145000"/>
              <a:buChar char="•"/>
              <a:defRPr sz="3000" b="0"/>
            </a:pPr>
            <a:r>
              <a:t>the sovereign is antecedents of norms</a:t>
            </a:r>
          </a:p>
          <a:p>
            <a:pPr algn="l">
              <a:defRPr sz="3000" b="0"/>
            </a:pPr>
            <a:endParaRPr/>
          </a:p>
          <a:p>
            <a:pPr marL="333375" indent="-333375" algn="l">
              <a:buSzPct val="145000"/>
              <a:buChar char="•"/>
              <a:defRPr sz="3000" b="0"/>
            </a:pPr>
            <a:r>
              <a:t>the sovereign is </a:t>
            </a:r>
            <a:r>
              <a:rPr i="1"/>
              <a:t>sui generis</a:t>
            </a:r>
            <a:r>
              <a:t>, an ontologically strong  presupposition</a:t>
            </a:r>
          </a:p>
          <a:p>
            <a:pPr algn="l">
              <a:defRPr sz="3000" b="0"/>
            </a:pPr>
            <a:endParaRPr/>
          </a:p>
          <a:p>
            <a:pPr marL="333375" indent="-333375" algn="l">
              <a:buSzPct val="145000"/>
              <a:buChar char="•"/>
              <a:defRPr sz="3000" b="0"/>
            </a:pPr>
            <a:r>
              <a:t>There are two theories: the theory explaining sovereign existing and the theory explaining norms</a:t>
            </a:r>
          </a:p>
          <a:p>
            <a:pPr>
              <a:defRPr b="0"/>
            </a:pPr>
            <a:r>
              <a:t> </a:t>
            </a:r>
          </a:p>
        </p:txBody>
      </p:sp>
      <p:sp>
        <p:nvSpPr>
          <p:cNvPr id="176" name="norms are antecedents of the sovereign…"/>
          <p:cNvSpPr txBox="1"/>
          <p:nvPr/>
        </p:nvSpPr>
        <p:spPr>
          <a:xfrm>
            <a:off x="7100159" y="3973718"/>
            <a:ext cx="5303243" cy="5196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33375" indent="-333375" algn="l">
              <a:buSzPct val="145000"/>
              <a:buChar char="•"/>
              <a:defRPr sz="2900" b="0"/>
            </a:pPr>
            <a:r>
              <a:t>norms are antecedents of the sovereign</a:t>
            </a:r>
          </a:p>
          <a:p>
            <a:pPr algn="l">
              <a:defRPr b="0"/>
            </a:pPr>
            <a:endParaRPr/>
          </a:p>
          <a:p>
            <a:pPr marL="333375" indent="-333375" algn="l">
              <a:buSzPct val="145000"/>
              <a:buChar char="•"/>
              <a:defRPr sz="2900" b="0"/>
            </a:pPr>
            <a:r>
              <a:t>not to presuppose strong ontological premises concerning the sovereign</a:t>
            </a:r>
          </a:p>
          <a:p>
            <a:pPr algn="l">
              <a:defRPr b="0"/>
            </a:pPr>
            <a:endParaRPr/>
          </a:p>
          <a:p>
            <a:pPr marL="333375" indent="-333375" algn="l">
              <a:buSzPct val="145000"/>
              <a:buChar char="•"/>
              <a:defRPr sz="2900" b="0"/>
            </a:pPr>
            <a:r>
              <a:t>There is only one theory: </a:t>
            </a:r>
          </a:p>
          <a:p>
            <a:pPr algn="l">
              <a:defRPr sz="2900" b="0"/>
            </a:pPr>
            <a:r>
              <a:t>    the theory of norms</a:t>
            </a:r>
          </a:p>
          <a:p>
            <a:pPr algn="l">
              <a:defRPr b="0"/>
            </a:pPr>
            <a:endParaRPr/>
          </a:p>
          <a:p>
            <a:pPr marL="416718" indent="-416718" algn="l">
              <a:buSzPct val="145000"/>
              <a:buChar char="•"/>
              <a:defRPr sz="2900" b="0"/>
            </a:pPr>
            <a:r>
              <a:t>only norms creating acts express the sovereign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difficulties in the implementation of ‘rule of law’"/>
          <p:cNvSpPr txBox="1">
            <a:spLocks noGrp="1"/>
          </p:cNvSpPr>
          <p:nvPr>
            <p:ph type="title"/>
          </p:nvPr>
        </p:nvSpPr>
        <p:spPr>
          <a:xfrm>
            <a:off x="952500" y="165100"/>
            <a:ext cx="11099800" cy="2159000"/>
          </a:xfrm>
          <a:prstGeom prst="rect">
            <a:avLst/>
          </a:prstGeom>
        </p:spPr>
        <p:txBody>
          <a:bodyPr/>
          <a:lstStyle>
            <a:lvl1pPr defTabSz="449833">
              <a:defRPr sz="6160"/>
            </a:lvl1pPr>
          </a:lstStyle>
          <a:p>
            <a:r>
              <a:t>difficulties in the implementation of ‘rule of law’</a:t>
            </a:r>
          </a:p>
        </p:txBody>
      </p:sp>
      <p:sp>
        <p:nvSpPr>
          <p:cNvPr id="180" name="the unrepresentable source of norms"/>
          <p:cNvSpPr/>
          <p:nvPr/>
        </p:nvSpPr>
        <p:spPr>
          <a:xfrm>
            <a:off x="4250266" y="2350094"/>
            <a:ext cx="3516710" cy="2225412"/>
          </a:xfrm>
          <a:prstGeom prst="ellipse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0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the unrepresentable source of norms</a:t>
            </a:r>
          </a:p>
        </p:txBody>
      </p:sp>
      <p:sp>
        <p:nvSpPr>
          <p:cNvPr id="181" name="the language of the mind in common"/>
          <p:cNvSpPr/>
          <p:nvPr/>
        </p:nvSpPr>
        <p:spPr>
          <a:xfrm>
            <a:off x="7962900" y="2426294"/>
            <a:ext cx="3323961" cy="2159001"/>
          </a:xfrm>
          <a:prstGeom prst="ellipse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8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the language of the mind in common</a:t>
            </a:r>
          </a:p>
        </p:txBody>
      </p:sp>
      <p:sp>
        <p:nvSpPr>
          <p:cNvPr id="182" name="neo-kantian…"/>
          <p:cNvSpPr/>
          <p:nvPr/>
        </p:nvSpPr>
        <p:spPr>
          <a:xfrm>
            <a:off x="9486900" y="4488952"/>
            <a:ext cx="3323961" cy="2159001"/>
          </a:xfrm>
          <a:prstGeom prst="ellipse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30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t>neo-kantian </a:t>
            </a:r>
          </a:p>
          <a:p>
            <a:pPr>
              <a:defRPr sz="30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t>psychology </a:t>
            </a:r>
          </a:p>
        </p:txBody>
      </p:sp>
      <p:sp>
        <p:nvSpPr>
          <p:cNvPr id="183" name="an ideal interpretation by ‘legal man’"/>
          <p:cNvSpPr/>
          <p:nvPr/>
        </p:nvSpPr>
        <p:spPr>
          <a:xfrm>
            <a:off x="575733" y="2325289"/>
            <a:ext cx="3490847" cy="2363392"/>
          </a:xfrm>
          <a:prstGeom prst="ellipse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0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an ideal interpretation by ‘legal man’</a:t>
            </a:r>
          </a:p>
        </p:txBody>
      </p:sp>
      <p:sp>
        <p:nvSpPr>
          <p:cNvPr id="184" name="?"/>
          <p:cNvSpPr txBox="1"/>
          <p:nvPr/>
        </p:nvSpPr>
        <p:spPr>
          <a:xfrm>
            <a:off x="10637171" y="3143713"/>
            <a:ext cx="566218" cy="1056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 b="0" i="1"/>
            </a:lvl1pPr>
          </a:lstStyle>
          <a:p>
            <a:r>
              <a:t>?</a:t>
            </a:r>
          </a:p>
        </p:txBody>
      </p:sp>
      <p:sp>
        <p:nvSpPr>
          <p:cNvPr id="185" name="?"/>
          <p:cNvSpPr txBox="1"/>
          <p:nvPr/>
        </p:nvSpPr>
        <p:spPr>
          <a:xfrm>
            <a:off x="12161171" y="5181088"/>
            <a:ext cx="566218" cy="1056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 b="0" i="1"/>
            </a:lvl1pPr>
          </a:lstStyle>
          <a:p>
            <a:r>
              <a:t>?</a:t>
            </a:r>
          </a:p>
        </p:txBody>
      </p:sp>
      <p:sp>
        <p:nvSpPr>
          <p:cNvPr id="186" name="?"/>
          <p:cNvSpPr txBox="1"/>
          <p:nvPr/>
        </p:nvSpPr>
        <p:spPr>
          <a:xfrm>
            <a:off x="5982225" y="3745988"/>
            <a:ext cx="566217" cy="1056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 b="0" i="1"/>
            </a:lvl1pPr>
          </a:lstStyle>
          <a:p>
            <a:r>
              <a:t>?</a:t>
            </a:r>
          </a:p>
        </p:txBody>
      </p:sp>
      <p:sp>
        <p:nvSpPr>
          <p:cNvPr id="187" name="?"/>
          <p:cNvSpPr txBox="1"/>
          <p:nvPr/>
        </p:nvSpPr>
        <p:spPr>
          <a:xfrm>
            <a:off x="3216138" y="3479288"/>
            <a:ext cx="566217" cy="1056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 b="0" i="1"/>
            </a:lvl1pPr>
          </a:lstStyle>
          <a:p>
            <a:r>
              <a:t>?</a:t>
            </a:r>
          </a:p>
        </p:txBody>
      </p:sp>
      <p:sp>
        <p:nvSpPr>
          <p:cNvPr id="188" name="meta legal theory"/>
          <p:cNvSpPr/>
          <p:nvPr/>
        </p:nvSpPr>
        <p:spPr>
          <a:xfrm>
            <a:off x="7327900" y="6156886"/>
            <a:ext cx="2761060" cy="1981862"/>
          </a:xfrm>
          <a:prstGeom prst="ellipse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0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meta legal theory</a:t>
            </a:r>
          </a:p>
        </p:txBody>
      </p:sp>
      <p:sp>
        <p:nvSpPr>
          <p:cNvPr id="189" name="?"/>
          <p:cNvSpPr txBox="1"/>
          <p:nvPr/>
        </p:nvSpPr>
        <p:spPr>
          <a:xfrm>
            <a:off x="9189371" y="7086088"/>
            <a:ext cx="566218" cy="1056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 b="0" i="1"/>
            </a:lvl1pPr>
          </a:lstStyle>
          <a:p>
            <a:r>
              <a:t>?</a:t>
            </a:r>
          </a:p>
        </p:txBody>
      </p:sp>
      <p:sp>
        <p:nvSpPr>
          <p:cNvPr id="190" name="law = a collective phenomenon"/>
          <p:cNvSpPr/>
          <p:nvPr/>
        </p:nvSpPr>
        <p:spPr>
          <a:xfrm>
            <a:off x="832842" y="8273883"/>
            <a:ext cx="11339116" cy="1270001"/>
          </a:xfrm>
          <a:prstGeom prst="rect">
            <a:avLst/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48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t>law = a 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collective</a:t>
            </a:r>
            <a:r>
              <a:t> phenomenon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a future outlook"/>
          <p:cNvSpPr txBox="1">
            <a:spLocks noGrp="1"/>
          </p:cNvSpPr>
          <p:nvPr>
            <p:ph type="title"/>
          </p:nvPr>
        </p:nvSpPr>
        <p:spPr>
          <a:xfrm>
            <a:off x="952500" y="228600"/>
            <a:ext cx="11099800" cy="2159000"/>
          </a:xfrm>
          <a:prstGeom prst="rect">
            <a:avLst/>
          </a:prstGeom>
        </p:spPr>
        <p:txBody>
          <a:bodyPr/>
          <a:lstStyle/>
          <a:p>
            <a:r>
              <a:t>a future outlook</a:t>
            </a:r>
          </a:p>
        </p:txBody>
      </p:sp>
      <p:sp>
        <p:nvSpPr>
          <p:cNvPr id="193" name="1. methodological turn"/>
          <p:cNvSpPr/>
          <p:nvPr/>
        </p:nvSpPr>
        <p:spPr>
          <a:xfrm>
            <a:off x="3010495" y="2540992"/>
            <a:ext cx="6983810" cy="1425708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8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1. methodological turn</a:t>
            </a:r>
          </a:p>
        </p:txBody>
      </p:sp>
      <p:sp>
        <p:nvSpPr>
          <p:cNvPr id="194" name="2. new foundation of the ‘rule of law’"/>
          <p:cNvSpPr/>
          <p:nvPr/>
        </p:nvSpPr>
        <p:spPr>
          <a:xfrm>
            <a:off x="2266387" y="6675900"/>
            <a:ext cx="8472026" cy="2159001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64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2. new foundation of the ‘rule of law’ </a:t>
            </a:r>
          </a:p>
        </p:txBody>
      </p:sp>
      <p:sp>
        <p:nvSpPr>
          <p:cNvPr id="195" name="objective"/>
          <p:cNvSpPr/>
          <p:nvPr/>
        </p:nvSpPr>
        <p:spPr>
          <a:xfrm>
            <a:off x="2235200" y="4476154"/>
            <a:ext cx="3065992" cy="1654044"/>
          </a:xfrm>
          <a:prstGeom prst="ellipse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objective</a:t>
            </a:r>
          </a:p>
        </p:txBody>
      </p:sp>
      <p:sp>
        <p:nvSpPr>
          <p:cNvPr id="196" name="inter-subjective"/>
          <p:cNvSpPr/>
          <p:nvPr/>
        </p:nvSpPr>
        <p:spPr>
          <a:xfrm>
            <a:off x="7518400" y="4418078"/>
            <a:ext cx="3745574" cy="1770196"/>
          </a:xfrm>
          <a:prstGeom prst="ellipse">
            <a:avLst/>
          </a:prstGeom>
          <a:ln w="889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inter-subjective</a:t>
            </a:r>
          </a:p>
        </p:txBody>
      </p:sp>
      <p:sp>
        <p:nvSpPr>
          <p:cNvPr id="197" name="Arrow"/>
          <p:cNvSpPr/>
          <p:nvPr/>
        </p:nvSpPr>
        <p:spPr>
          <a:xfrm>
            <a:off x="5867400" y="4686300"/>
            <a:ext cx="1270000" cy="1270000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wo theories of the agency"/>
          <p:cNvSpPr txBox="1">
            <a:spLocks noGrp="1"/>
          </p:cNvSpPr>
          <p:nvPr>
            <p:ph type="title"/>
          </p:nvPr>
        </p:nvSpPr>
        <p:spPr>
          <a:xfrm>
            <a:off x="952500" y="-177800"/>
            <a:ext cx="11099800" cy="2159000"/>
          </a:xfrm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r>
              <a:t>two theories of the agency</a:t>
            </a:r>
          </a:p>
        </p:txBody>
      </p:sp>
      <p:sp>
        <p:nvSpPr>
          <p:cNvPr id="200" name="substantialism or essentialism…"/>
          <p:cNvSpPr txBox="1">
            <a:spLocks noGrp="1"/>
          </p:cNvSpPr>
          <p:nvPr>
            <p:ph type="body" idx="1"/>
          </p:nvPr>
        </p:nvSpPr>
        <p:spPr>
          <a:xfrm>
            <a:off x="952500" y="1741338"/>
            <a:ext cx="11099800" cy="7515524"/>
          </a:xfrm>
          <a:prstGeom prst="rect">
            <a:avLst/>
          </a:prstGeom>
        </p:spPr>
        <p:txBody>
          <a:bodyPr/>
          <a:lstStyle/>
          <a:p>
            <a:pPr marL="377825" indent="-377825" defTabSz="496570">
              <a:spcBef>
                <a:spcPts val="3500"/>
              </a:spcBef>
              <a:defRPr sz="2720"/>
            </a:pPr>
            <a:r>
              <a:t>substantialism or essentialism</a:t>
            </a:r>
          </a:p>
          <a:p>
            <a:pPr marL="1133475" lvl="2" indent="-377825" defTabSz="496570">
              <a:spcBef>
                <a:spcPts val="3500"/>
              </a:spcBef>
              <a:defRPr sz="2720"/>
            </a:pPr>
            <a:r>
              <a:t>natural law</a:t>
            </a:r>
          </a:p>
          <a:p>
            <a:pPr marL="1133475" lvl="2" indent="-377825" defTabSz="496570">
              <a:spcBef>
                <a:spcPts val="3500"/>
              </a:spcBef>
              <a:defRPr sz="2720"/>
            </a:pPr>
            <a:r>
              <a:t>human rights</a:t>
            </a:r>
          </a:p>
          <a:p>
            <a:pPr marL="1133475" lvl="2" indent="-377825" defTabSz="496570">
              <a:spcBef>
                <a:spcPts val="3500"/>
              </a:spcBef>
              <a:defRPr sz="2720"/>
            </a:pPr>
            <a:r>
              <a:t>interest</a:t>
            </a:r>
          </a:p>
          <a:p>
            <a:pPr marL="1133475" lvl="2" indent="-377825" defTabSz="496570">
              <a:spcBef>
                <a:spcPts val="3500"/>
              </a:spcBef>
              <a:defRPr sz="2720"/>
            </a:pPr>
            <a:r>
              <a:t>will</a:t>
            </a:r>
          </a:p>
          <a:p>
            <a:pPr marL="1133475" lvl="2" indent="-377825" defTabSz="496570">
              <a:spcBef>
                <a:spcPts val="3500"/>
              </a:spcBef>
              <a:defRPr sz="2720"/>
            </a:pPr>
            <a:r>
              <a:t>resemblance to humans</a:t>
            </a:r>
          </a:p>
          <a:p>
            <a:pPr marL="377825" indent="-377825" defTabSz="496570">
              <a:spcBef>
                <a:spcPts val="3500"/>
              </a:spcBef>
              <a:defRPr sz="2720"/>
            </a:pPr>
            <a:r>
              <a:t>legal attributism or imputationism </a:t>
            </a:r>
          </a:p>
          <a:p>
            <a:pPr marL="1133475" lvl="2" indent="-377825" defTabSz="496570">
              <a:spcBef>
                <a:spcPts val="3500"/>
              </a:spcBef>
              <a:defRPr sz="2720"/>
            </a:pPr>
            <a:r>
              <a:t>objective law based</a:t>
            </a:r>
          </a:p>
          <a:p>
            <a:pPr marL="1133475" lvl="2" indent="-377825" defTabSz="496570">
              <a:spcBef>
                <a:spcPts val="3500"/>
              </a:spcBef>
              <a:defRPr sz="2720"/>
            </a:pPr>
            <a:r>
              <a:t>legal pragmatism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legal theories and legal practic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legal theories and legal practices</a:t>
            </a:r>
          </a:p>
        </p:txBody>
      </p:sp>
      <p:sp>
        <p:nvSpPr>
          <p:cNvPr id="203" name="例1…"/>
          <p:cNvSpPr txBox="1">
            <a:spLocks noGrp="1"/>
          </p:cNvSpPr>
          <p:nvPr>
            <p:ph type="body" idx="1"/>
          </p:nvPr>
        </p:nvSpPr>
        <p:spPr>
          <a:xfrm>
            <a:off x="952500" y="2363985"/>
            <a:ext cx="11099800" cy="7152780"/>
          </a:xfrm>
          <a:prstGeom prst="rect">
            <a:avLst/>
          </a:prstGeom>
        </p:spPr>
        <p:txBody>
          <a:bodyPr/>
          <a:lstStyle/>
          <a:p>
            <a:pPr marL="0" indent="0" defTabSz="443991">
              <a:spcBef>
                <a:spcPts val="3100"/>
              </a:spcBef>
              <a:buSzTx/>
              <a:buNone/>
              <a:defRPr sz="2432"/>
            </a:pPr>
            <a:r>
              <a:t>例1</a:t>
            </a:r>
          </a:p>
          <a:p>
            <a:pPr marL="0" indent="0" defTabSz="443991">
              <a:spcBef>
                <a:spcPts val="3100"/>
              </a:spcBef>
              <a:buSzTx/>
              <a:buNone/>
              <a:defRPr sz="2432"/>
            </a:pPr>
            <a:r>
              <a:t>学長：「AIと裁判に関する論文を執筆せよ」→　執筆</a:t>
            </a:r>
          </a:p>
          <a:p>
            <a:pPr marL="0" indent="0" defTabSz="443991">
              <a:spcBef>
                <a:spcPts val="3100"/>
              </a:spcBef>
              <a:buSzTx/>
              <a:buNone/>
              <a:defRPr sz="2432"/>
            </a:pPr>
            <a:r>
              <a:t>これは命令に従ったものと言えるか？</a:t>
            </a:r>
          </a:p>
          <a:p>
            <a:pPr marL="0" indent="0" defTabSz="443991">
              <a:spcBef>
                <a:spcPts val="3100"/>
              </a:spcBef>
              <a:buSzTx/>
              <a:buNone/>
              <a:defRPr sz="2432"/>
            </a:pPr>
            <a:r>
              <a:t>例2</a:t>
            </a:r>
          </a:p>
          <a:p>
            <a:pPr marL="0" indent="0" defTabSz="443991">
              <a:spcBef>
                <a:spcPts val="3100"/>
              </a:spcBef>
              <a:buSzTx/>
              <a:buNone/>
              <a:defRPr sz="2432"/>
            </a:pPr>
            <a:r>
              <a:t>コモンウェルスの憲法</a:t>
            </a:r>
          </a:p>
          <a:p>
            <a:pPr marL="337820" indent="-337820" defTabSz="443991">
              <a:spcBef>
                <a:spcPts val="3100"/>
              </a:spcBef>
              <a:defRPr sz="2432"/>
            </a:pPr>
            <a:r>
              <a:t>linguistic turn</a:t>
            </a:r>
          </a:p>
          <a:p>
            <a:pPr marL="337820" indent="-337820" defTabSz="443991">
              <a:spcBef>
                <a:spcPts val="3100"/>
              </a:spcBef>
              <a:defRPr sz="2432"/>
            </a:pPr>
            <a:r>
              <a:t>pragmatic view of law:   法執行や法解釈に携わる人達，法学者らによって法と承認されているものが法（承認のルール）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search background"/>
          <p:cNvSpPr txBox="1">
            <a:spLocks noGrp="1"/>
          </p:cNvSpPr>
          <p:nvPr>
            <p:ph type="title"/>
          </p:nvPr>
        </p:nvSpPr>
        <p:spPr>
          <a:xfrm>
            <a:off x="952500" y="-220134"/>
            <a:ext cx="11099800" cy="2159001"/>
          </a:xfrm>
          <a:prstGeom prst="rect">
            <a:avLst/>
          </a:prstGeom>
        </p:spPr>
        <p:txBody>
          <a:bodyPr/>
          <a:lstStyle/>
          <a:p>
            <a:r>
              <a:t>research background</a:t>
            </a:r>
          </a:p>
        </p:txBody>
      </p:sp>
      <p:graphicFrame>
        <p:nvGraphicFramePr>
          <p:cNvPr id="123" name="Table"/>
          <p:cNvGraphicFramePr/>
          <p:nvPr/>
        </p:nvGraphicFramePr>
        <p:xfrm>
          <a:off x="610823" y="1649511"/>
          <a:ext cx="11783153" cy="7809242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93283"/>
                <a:gridCol w="9489870"/>
              </a:tblGrid>
              <a:tr h="178273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ym typeface="Helvetica Neue"/>
                        </a:rPr>
                        <a:t>interests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ym typeface="Helvetica Neue"/>
                        </a:rPr>
                        <a:t>plural legal systems, the concept of sovereign and sovereignty especially french concepts of sovereignty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  <a:tr h="602650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600">
                          <a:sym typeface="Helvetica Neue"/>
                        </a:rPr>
                        <a:t>thesis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just" defTabSz="355600">
                        <a:defRPr sz="2400">
                          <a:sym typeface="Helvetica Neue"/>
                        </a:defRPr>
                      </a:pPr>
                      <a:r>
                        <a:t>Konatsu Nishigai, </a:t>
                      </a:r>
                      <a:r>
                        <a:rPr i="1"/>
                        <a:t>la souveraineté nationale et la souveraineté   populaire</a:t>
                      </a:r>
                      <a:r>
                        <a:t> (1)-(5), Kokka-gakkai Zasshi (2016-2017) (in Japnanese).</a:t>
                      </a:r>
                    </a:p>
                    <a:p>
                      <a:pPr algn="just" defTabSz="355600">
                        <a:defRPr sz="2400">
                          <a:sym typeface="Helvetica Neue"/>
                        </a:defRPr>
                      </a:pPr>
                      <a:r>
                        <a:t>Konatsu Nishigai, The concept of ‘the representative of the people’ – sociological concepts and legal science’s concepts-, Ronkyu-Jurist (2016) (in Japanese).</a:t>
                      </a:r>
                    </a:p>
                    <a:p>
                      <a:pPr algn="just" defTabSz="355600">
                        <a:defRPr sz="2400">
                          <a:sym typeface="Helvetica Neue"/>
                        </a:defRPr>
                      </a:pPr>
                      <a:r>
                        <a:t>Konatsu Nishigai, On </a:t>
                      </a:r>
                      <a:r>
                        <a:rPr i="1"/>
                        <a:t>Selbstverwaltung</a:t>
                      </a:r>
                      <a:r>
                        <a:t>, Hogakkai Zassi (2016) (in Japanese).</a:t>
                      </a:r>
                    </a:p>
                    <a:p>
                      <a:pPr algn="just" defTabSz="355600">
                        <a:defRPr sz="2400">
                          <a:sym typeface="Helvetica Neue"/>
                        </a:defRPr>
                      </a:pPr>
                      <a:r>
                        <a:t>Konatsu Nishigai, Representation without Interpreter, Percorsi costituzionali (2015) (in English).</a:t>
                      </a:r>
                    </a:p>
                    <a:p>
                      <a:pPr algn="just" defTabSz="355600">
                        <a:defRPr sz="2400">
                          <a:sym typeface="Helvetica Neue"/>
                        </a:defRPr>
                      </a:pPr>
                      <a:r>
                        <a:t>Konatsu Nishigai, Media in distinction, International Association of Constitutional Law, World Conference 2014 at Oslo, Norway, Workshop 14.</a:t>
                      </a:r>
                    </a:p>
                    <a:p>
                      <a:pPr algn="just" defTabSz="355600">
                        <a:defRPr sz="2400">
                          <a:sym typeface="Helvetica Neue"/>
                        </a:defRPr>
                      </a:pPr>
                      <a:r>
                        <a:t>Konatsu Nishigai, Sovereign and Legal System–The expressive or institutionalized conception of sovereign to realize the ‘rule of law’ in the field of public law- (coming soon)               etc.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受容の余地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270000" indent="-1270000">
              <a:buSzPct val="100000"/>
              <a:buAutoNum type="arabicPeriod"/>
              <a:defRPr sz="6400"/>
            </a:pPr>
            <a:r>
              <a:t>受容の余地</a:t>
            </a:r>
          </a:p>
          <a:p>
            <a:pPr marL="1270000" indent="-1270000">
              <a:buSzPct val="100000"/>
              <a:buAutoNum type="arabicPeriod"/>
              <a:defRPr sz="6400"/>
            </a:pPr>
            <a:r>
              <a:t>正確性の問題</a:t>
            </a:r>
          </a:p>
          <a:p>
            <a:pPr marL="1270000" indent="-1270000">
              <a:buSzPct val="100000"/>
              <a:buAutoNum type="arabicPeriod"/>
              <a:defRPr sz="6400"/>
            </a:pPr>
            <a:r>
              <a:t>裁量の問題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1．受容の余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1．受容の余地</a:t>
            </a:r>
          </a:p>
        </p:txBody>
      </p:sp>
      <p:sp>
        <p:nvSpPr>
          <p:cNvPr id="128" name="‘rule of law’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6400"/>
            </a:pPr>
            <a:r>
              <a:t>‘rule of law’</a:t>
            </a:r>
          </a:p>
          <a:p>
            <a:pPr>
              <a:defRPr sz="6400"/>
            </a:pPr>
            <a:r>
              <a:t>理論的に説明する方法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2．正確性の問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2．正確性の問題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何に依拠するか…"/>
          <p:cNvSpPr txBox="1">
            <a:spLocks noGrp="1"/>
          </p:cNvSpPr>
          <p:nvPr>
            <p:ph type="body" idx="1"/>
          </p:nvPr>
        </p:nvSpPr>
        <p:spPr>
          <a:xfrm>
            <a:off x="952500" y="508000"/>
            <a:ext cx="11099800" cy="8466535"/>
          </a:xfrm>
          <a:prstGeom prst="rect">
            <a:avLst/>
          </a:prstGeom>
        </p:spPr>
        <p:txBody>
          <a:bodyPr/>
          <a:lstStyle/>
          <a:p>
            <a:pPr marL="435609" indent="-435609" defTabSz="572516">
              <a:spcBef>
                <a:spcPts val="4100"/>
              </a:spcBef>
              <a:defRPr sz="3136"/>
            </a:pPr>
            <a:r>
              <a:t>何に依拠するか</a:t>
            </a:r>
          </a:p>
          <a:p>
            <a:pPr marL="871219" lvl="1" indent="-435609" defTabSz="572516">
              <a:spcBef>
                <a:spcPts val="4100"/>
              </a:spcBef>
              <a:defRPr sz="3136"/>
            </a:pPr>
            <a:r>
              <a:t>法令</a:t>
            </a:r>
          </a:p>
          <a:p>
            <a:pPr marL="871219" lvl="1" indent="-435609" defTabSz="572516">
              <a:spcBef>
                <a:spcPts val="4100"/>
              </a:spcBef>
              <a:defRPr sz="3136"/>
            </a:pPr>
            <a:r>
              <a:t>判例</a:t>
            </a:r>
          </a:p>
          <a:p>
            <a:pPr marL="871219" lvl="1" indent="-435609" defTabSz="572516">
              <a:spcBef>
                <a:spcPts val="4100"/>
              </a:spcBef>
              <a:defRPr sz="3136"/>
            </a:pPr>
            <a:r>
              <a:t>ratio decidendiの範囲を使い手にどう示すか？</a:t>
            </a:r>
          </a:p>
          <a:p>
            <a:pPr marL="435609" indent="-435609" defTabSz="572516">
              <a:spcBef>
                <a:spcPts val="4100"/>
              </a:spcBef>
              <a:defRPr sz="3136"/>
            </a:pPr>
            <a:r>
              <a:t>どのような方法論に依拠するのか</a:t>
            </a:r>
          </a:p>
          <a:p>
            <a:pPr marL="871219" lvl="1" indent="-435609" defTabSz="572516">
              <a:spcBef>
                <a:spcPts val="4100"/>
              </a:spcBef>
              <a:defRPr sz="3136"/>
            </a:pPr>
            <a:r>
              <a:t>legal theories</a:t>
            </a:r>
          </a:p>
          <a:p>
            <a:pPr marL="435609" indent="-435609" defTabSz="572516">
              <a:spcBef>
                <a:spcPts val="4100"/>
              </a:spcBef>
              <a:defRPr sz="3136"/>
            </a:pPr>
            <a:r>
              <a:t>生の事実と規範の境界：あてはめの問題</a:t>
            </a:r>
          </a:p>
          <a:p>
            <a:pPr marL="435609" indent="-435609" defTabSz="572516">
              <a:spcBef>
                <a:spcPts val="4100"/>
              </a:spcBef>
              <a:defRPr sz="3136"/>
            </a:pPr>
            <a:r>
              <a:t>法のidentifyとinterpretation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egal theori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r>
              <a:t>legal theories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"/>
          <p:cNvSpPr/>
          <p:nvPr/>
        </p:nvSpPr>
        <p:spPr>
          <a:xfrm>
            <a:off x="973130" y="6722533"/>
            <a:ext cx="11128834" cy="2192867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7" name="recurrence of validity chai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recurrence of validity chains</a:t>
            </a:r>
          </a:p>
        </p:txBody>
      </p:sp>
      <p:pic>
        <p:nvPicPr>
          <p:cNvPr id="138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6050" y="2495611"/>
            <a:ext cx="2891773" cy="14961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flipH="1">
            <a:off x="5091661" y="4675563"/>
            <a:ext cx="2891773" cy="1496130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overeign"/>
          <p:cNvSpPr/>
          <p:nvPr/>
        </p:nvSpPr>
        <p:spPr>
          <a:xfrm>
            <a:off x="3932766" y="3839765"/>
            <a:ext cx="2294335" cy="905670"/>
          </a:xfrm>
          <a:prstGeom prst="rect">
            <a:avLst/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6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Sovereign</a:t>
            </a:r>
          </a:p>
        </p:txBody>
      </p:sp>
      <p:sp>
        <p:nvSpPr>
          <p:cNvPr id="141" name="norms"/>
          <p:cNvSpPr/>
          <p:nvPr/>
        </p:nvSpPr>
        <p:spPr>
          <a:xfrm>
            <a:off x="6972300" y="3839765"/>
            <a:ext cx="2294335" cy="905670"/>
          </a:xfrm>
          <a:prstGeom prst="rect">
            <a:avLst/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6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norms</a:t>
            </a:r>
          </a:p>
        </p:txBody>
      </p:sp>
      <p:sp>
        <p:nvSpPr>
          <p:cNvPr id="142" name="Creator"/>
          <p:cNvSpPr txBox="1"/>
          <p:nvPr/>
        </p:nvSpPr>
        <p:spPr>
          <a:xfrm>
            <a:off x="2268541" y="2800736"/>
            <a:ext cx="2507185" cy="1044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 b="0" i="1">
                <a:latin typeface="Helvetica Neue UltraLight"/>
                <a:ea typeface="Helvetica Neue UltraLight"/>
                <a:cs typeface="Helvetica Neue UltraLight"/>
                <a:sym typeface="Helvetica Neue UltraLight"/>
              </a:defRPr>
            </a:lvl1pPr>
          </a:lstStyle>
          <a:p>
            <a:r>
              <a:t>Creator</a:t>
            </a:r>
          </a:p>
        </p:txBody>
      </p:sp>
      <p:sp>
        <p:nvSpPr>
          <p:cNvPr id="143" name="Created"/>
          <p:cNvSpPr txBox="1"/>
          <p:nvPr/>
        </p:nvSpPr>
        <p:spPr>
          <a:xfrm>
            <a:off x="8398983" y="4705736"/>
            <a:ext cx="2717700" cy="1044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 b="0" i="1">
                <a:latin typeface="Helvetica Neue UltraLight"/>
                <a:ea typeface="Helvetica Neue UltraLight"/>
                <a:cs typeface="Helvetica Neue UltraLight"/>
                <a:sym typeface="Helvetica Neue UltraLight"/>
              </a:defRPr>
            </a:lvl1pPr>
          </a:lstStyle>
          <a:p>
            <a:r>
              <a:t>Created</a:t>
            </a:r>
          </a:p>
        </p:txBody>
      </p:sp>
      <p:sp>
        <p:nvSpPr>
          <p:cNvPr id="144" name="How to embed…"/>
          <p:cNvSpPr txBox="1"/>
          <p:nvPr/>
        </p:nvSpPr>
        <p:spPr>
          <a:xfrm>
            <a:off x="987646" y="6739466"/>
            <a:ext cx="11099801" cy="2159001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defTabSz="484886">
              <a:defRPr sz="6640" b="0">
                <a:latin typeface="+mn-lt"/>
                <a:ea typeface="+mn-ea"/>
                <a:cs typeface="+mn-cs"/>
                <a:sym typeface="Helvetica Neue Medium"/>
              </a:defRPr>
            </a:pPr>
            <a:r>
              <a:t>How to embed </a:t>
            </a:r>
          </a:p>
          <a:p>
            <a:pPr defTabSz="484886">
              <a:defRPr sz="6640" b="0">
                <a:latin typeface="+mn-lt"/>
                <a:ea typeface="+mn-ea"/>
                <a:cs typeface="+mn-cs"/>
                <a:sym typeface="Helvetica Neue Medium"/>
              </a:defRPr>
            </a:pPr>
            <a:r>
              <a:t>the sovereign in norms?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ounded Rectangle"/>
          <p:cNvSpPr/>
          <p:nvPr/>
        </p:nvSpPr>
        <p:spPr>
          <a:xfrm>
            <a:off x="6870428" y="1795727"/>
            <a:ext cx="5630877" cy="7639183"/>
          </a:xfrm>
          <a:prstGeom prst="roundRect">
            <a:avLst>
              <a:gd name="adj" fmla="val 10879"/>
            </a:avLst>
          </a:prstGeom>
          <a:solidFill>
            <a:srgbClr val="D6D5D5">
              <a:alpha val="19043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7" name="Rounded Rectangle"/>
          <p:cNvSpPr/>
          <p:nvPr/>
        </p:nvSpPr>
        <p:spPr>
          <a:xfrm>
            <a:off x="515325" y="1795727"/>
            <a:ext cx="5630877" cy="7639183"/>
          </a:xfrm>
          <a:prstGeom prst="roundRect">
            <a:avLst>
              <a:gd name="adj" fmla="val 10879"/>
            </a:avLst>
          </a:prstGeom>
          <a:solidFill>
            <a:srgbClr val="D6D5D5">
              <a:alpha val="19043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8" name="loops (= self-reference) in norms"/>
          <p:cNvSpPr txBox="1">
            <a:spLocks noGrp="1"/>
          </p:cNvSpPr>
          <p:nvPr>
            <p:ph type="title"/>
          </p:nvPr>
        </p:nvSpPr>
        <p:spPr>
          <a:xfrm>
            <a:off x="90090" y="-211667"/>
            <a:ext cx="12875420" cy="2159001"/>
          </a:xfrm>
          <a:prstGeom prst="rect">
            <a:avLst/>
          </a:prstGeom>
        </p:spPr>
        <p:txBody>
          <a:bodyPr/>
          <a:lstStyle/>
          <a:p>
            <a:pPr defTabSz="490727">
              <a:defRPr sz="6719"/>
            </a:pP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loops</a:t>
            </a:r>
            <a:r>
              <a:t> (= self-reference) in norms</a:t>
            </a:r>
          </a:p>
        </p:txBody>
      </p:sp>
      <p:pic>
        <p:nvPicPr>
          <p:cNvPr id="14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8060000">
            <a:off x="6146800" y="3073400"/>
            <a:ext cx="3606800" cy="1143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3514235">
            <a:off x="9774766" y="3166533"/>
            <a:ext cx="36068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0763893">
            <a:off x="7882466" y="6163733"/>
            <a:ext cx="36068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0763893" flipH="1">
            <a:off x="8125190" y="5803438"/>
            <a:ext cx="2799620" cy="887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8240198" flipH="1">
            <a:off x="7109190" y="3294431"/>
            <a:ext cx="2799620" cy="887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3934446" flipH="1">
            <a:off x="9843923" y="3497631"/>
            <a:ext cx="2799620" cy="887204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sovereign A"/>
          <p:cNvSpPr/>
          <p:nvPr/>
        </p:nvSpPr>
        <p:spPr>
          <a:xfrm>
            <a:off x="7281333" y="5024966"/>
            <a:ext cx="1270001" cy="1270001"/>
          </a:xfrm>
          <a:prstGeom prst="ellipse">
            <a:avLst/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  <a:effectLst>
            <a:outerShdw blurRad="190500" dist="8455" dir="5400000" rotWithShape="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sovereign A</a:t>
            </a:r>
          </a:p>
        </p:txBody>
      </p:sp>
      <p:sp>
        <p:nvSpPr>
          <p:cNvPr id="156" name="sovereign B"/>
          <p:cNvSpPr/>
          <p:nvPr/>
        </p:nvSpPr>
        <p:spPr>
          <a:xfrm>
            <a:off x="9142941" y="2154766"/>
            <a:ext cx="1270001" cy="1270001"/>
          </a:xfrm>
          <a:prstGeom prst="ellipse">
            <a:avLst/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  <a:effectLst>
            <a:outerShdw blurRad="190500" dist="8455" dir="5400000" rotWithShape="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sovereign B</a:t>
            </a:r>
          </a:p>
        </p:txBody>
      </p:sp>
      <p:sp>
        <p:nvSpPr>
          <p:cNvPr id="157" name="sovereign C"/>
          <p:cNvSpPr/>
          <p:nvPr/>
        </p:nvSpPr>
        <p:spPr>
          <a:xfrm>
            <a:off x="10731500" y="5024966"/>
            <a:ext cx="1270000" cy="1270001"/>
          </a:xfrm>
          <a:prstGeom prst="ellipse">
            <a:avLst/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  <a:effectLst>
            <a:outerShdw blurRad="190500" dist="8455" dir="5400000" rotWithShape="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sovereign C</a:t>
            </a:r>
          </a:p>
        </p:txBody>
      </p:sp>
      <p:pic>
        <p:nvPicPr>
          <p:cNvPr id="158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20900" y="3810000"/>
            <a:ext cx="2578101" cy="3073400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the sovereign"/>
          <p:cNvSpPr/>
          <p:nvPr/>
        </p:nvSpPr>
        <p:spPr>
          <a:xfrm>
            <a:off x="1742959" y="6550686"/>
            <a:ext cx="2667609" cy="1938603"/>
          </a:xfrm>
          <a:prstGeom prst="ellipse">
            <a:avLst/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  <a:effectLst>
            <a:outerShdw blurRad="190500" dist="8455" dir="5400000" rotWithShape="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6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the sovereign</a:t>
            </a:r>
          </a:p>
        </p:txBody>
      </p:sp>
      <p:sp>
        <p:nvSpPr>
          <p:cNvPr id="160" name="the paradox of omnipotence"/>
          <p:cNvSpPr/>
          <p:nvPr/>
        </p:nvSpPr>
        <p:spPr>
          <a:xfrm>
            <a:off x="352226" y="1558131"/>
            <a:ext cx="2898974" cy="1938603"/>
          </a:xfrm>
          <a:prstGeom prst="roundRect">
            <a:avLst>
              <a:gd name="adj" fmla="val 15000"/>
            </a:avLst>
          </a:prstGeom>
          <a:solidFill>
            <a:srgbClr val="D6D5D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0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the paradox of omnipotence</a:t>
            </a:r>
          </a:p>
        </p:txBody>
      </p:sp>
      <p:sp>
        <p:nvSpPr>
          <p:cNvPr id="161" name="?"/>
          <p:cNvSpPr txBox="1"/>
          <p:nvPr/>
        </p:nvSpPr>
        <p:spPr>
          <a:xfrm>
            <a:off x="2961741" y="2350295"/>
            <a:ext cx="566218" cy="1056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 b="0" i="1"/>
            </a:lvl1pPr>
          </a:lstStyle>
          <a:p>
            <a:r>
              <a:t>?</a:t>
            </a:r>
          </a:p>
        </p:txBody>
      </p:sp>
      <p:sp>
        <p:nvSpPr>
          <p:cNvPr id="162" name="the bindingness of an unilateral promise"/>
          <p:cNvSpPr/>
          <p:nvPr/>
        </p:nvSpPr>
        <p:spPr>
          <a:xfrm>
            <a:off x="3891293" y="2606476"/>
            <a:ext cx="2898974" cy="2159001"/>
          </a:xfrm>
          <a:prstGeom prst="roundRect">
            <a:avLst>
              <a:gd name="adj" fmla="val 13469"/>
            </a:avLst>
          </a:prstGeom>
          <a:solidFill>
            <a:srgbClr val="D6D5D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0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the bindingness of an unilateral promise</a:t>
            </a:r>
          </a:p>
        </p:txBody>
      </p:sp>
      <p:sp>
        <p:nvSpPr>
          <p:cNvPr id="163" name="?"/>
          <p:cNvSpPr txBox="1"/>
          <p:nvPr/>
        </p:nvSpPr>
        <p:spPr>
          <a:xfrm>
            <a:off x="6013975" y="4035162"/>
            <a:ext cx="566218" cy="1056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 b="0" i="1"/>
            </a:lvl1pPr>
          </a:lstStyle>
          <a:p>
            <a:r>
              <a:t>?</a:t>
            </a:r>
          </a:p>
        </p:txBody>
      </p:sp>
      <p:sp>
        <p:nvSpPr>
          <p:cNvPr id="164" name="Line"/>
          <p:cNvSpPr/>
          <p:nvPr/>
        </p:nvSpPr>
        <p:spPr>
          <a:xfrm>
            <a:off x="1658607" y="3509176"/>
            <a:ext cx="552419" cy="126451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5" name="Line"/>
          <p:cNvSpPr/>
          <p:nvPr/>
        </p:nvSpPr>
        <p:spPr>
          <a:xfrm flipH="1">
            <a:off x="4289865" y="4724984"/>
            <a:ext cx="980662" cy="60742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6" name="self-reference"/>
          <p:cNvSpPr txBox="1"/>
          <p:nvPr/>
        </p:nvSpPr>
        <p:spPr>
          <a:xfrm>
            <a:off x="993608" y="5330141"/>
            <a:ext cx="4166312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/>
            </a:lvl1pPr>
          </a:lstStyle>
          <a:p>
            <a:r>
              <a:t>self-reference</a:t>
            </a:r>
          </a:p>
        </p:txBody>
      </p:sp>
      <p:sp>
        <p:nvSpPr>
          <p:cNvPr id="167" name="a loop…"/>
          <p:cNvSpPr txBox="1"/>
          <p:nvPr/>
        </p:nvSpPr>
        <p:spPr>
          <a:xfrm>
            <a:off x="7723353" y="3455484"/>
            <a:ext cx="4062210" cy="2302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a loop </a:t>
            </a:r>
          </a:p>
          <a:p>
            <a:r>
              <a:t>made of authorizations </a:t>
            </a:r>
          </a:p>
          <a:p>
            <a:r>
              <a:t>of norm creating power only</a:t>
            </a:r>
          </a:p>
          <a:p>
            <a:r>
              <a:t>performable</a:t>
            </a:r>
          </a:p>
          <a:p>
            <a:r>
              <a:t> by all</a:t>
            </a:r>
          </a:p>
        </p:txBody>
      </p:sp>
      <p:sp>
        <p:nvSpPr>
          <p:cNvPr id="168" name="‘rule of law’"/>
          <p:cNvSpPr/>
          <p:nvPr/>
        </p:nvSpPr>
        <p:spPr>
          <a:xfrm>
            <a:off x="7353386" y="7526866"/>
            <a:ext cx="4664962" cy="1562997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6400" b="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‘rule of law’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Microsoft Macintosh PowerPoint</Application>
  <PresentationFormat>ユーザー設定</PresentationFormat>
  <Paragraphs>107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White</vt:lpstr>
      <vt:lpstr>裁判支援システムの受容性について</vt:lpstr>
      <vt:lpstr>research background</vt:lpstr>
      <vt:lpstr>PowerPoint プレゼンテーション</vt:lpstr>
      <vt:lpstr>1．受容の余地</vt:lpstr>
      <vt:lpstr>2．正確性の問題</vt:lpstr>
      <vt:lpstr>PowerPoint プレゼンテーション</vt:lpstr>
      <vt:lpstr>legal theories</vt:lpstr>
      <vt:lpstr>recurrence of validity chains</vt:lpstr>
      <vt:lpstr>loops (= self-reference) in norms</vt:lpstr>
      <vt:lpstr>hyletic or expressive conceptions of sovereign</vt:lpstr>
      <vt:lpstr>difficulties in the implementation of ‘rule of law’</vt:lpstr>
      <vt:lpstr>a future outlook</vt:lpstr>
      <vt:lpstr>two theories of the agency</vt:lpstr>
      <vt:lpstr>legal theories and legal practices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裁判支援システムの受容性について</dc:title>
  <cp:lastModifiedBy>Nishigai Konatsu</cp:lastModifiedBy>
  <cp:revision>1</cp:revision>
  <dcterms:modified xsi:type="dcterms:W3CDTF">2017-09-13T00:57:29Z</dcterms:modified>
</cp:coreProperties>
</file>