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7"/>
  </p:notesMasterIdLst>
  <p:handoutMasterIdLst>
    <p:handoutMasterId r:id="rId68"/>
  </p:handoutMasterIdLst>
  <p:sldIdLst>
    <p:sldId id="257" r:id="rId3"/>
    <p:sldId id="259" r:id="rId4"/>
    <p:sldId id="262" r:id="rId5"/>
    <p:sldId id="278" r:id="rId6"/>
    <p:sldId id="285" r:id="rId7"/>
    <p:sldId id="266" r:id="rId8"/>
    <p:sldId id="261" r:id="rId9"/>
    <p:sldId id="275" r:id="rId10"/>
    <p:sldId id="288" r:id="rId11"/>
    <p:sldId id="289" r:id="rId12"/>
    <p:sldId id="290" r:id="rId13"/>
    <p:sldId id="291" r:id="rId14"/>
    <p:sldId id="292" r:id="rId15"/>
    <p:sldId id="293" r:id="rId16"/>
    <p:sldId id="263" r:id="rId17"/>
    <p:sldId id="277" r:id="rId18"/>
    <p:sldId id="294" r:id="rId19"/>
    <p:sldId id="295" r:id="rId20"/>
    <p:sldId id="309" r:id="rId21"/>
    <p:sldId id="310" r:id="rId22"/>
    <p:sldId id="311" r:id="rId23"/>
    <p:sldId id="312" r:id="rId24"/>
    <p:sldId id="313" r:id="rId25"/>
    <p:sldId id="314" r:id="rId26"/>
    <p:sldId id="315" r:id="rId27"/>
    <p:sldId id="316" r:id="rId28"/>
    <p:sldId id="317" r:id="rId29"/>
    <p:sldId id="318" r:id="rId30"/>
    <p:sldId id="296" r:id="rId31"/>
    <p:sldId id="297" r:id="rId32"/>
    <p:sldId id="298" r:id="rId33"/>
    <p:sldId id="299" r:id="rId34"/>
    <p:sldId id="300" r:id="rId35"/>
    <p:sldId id="301" r:id="rId36"/>
    <p:sldId id="302" r:id="rId37"/>
    <p:sldId id="303" r:id="rId38"/>
    <p:sldId id="304" r:id="rId39"/>
    <p:sldId id="305" r:id="rId40"/>
    <p:sldId id="284" r:id="rId41"/>
    <p:sldId id="272"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3510666-F2FA-44AB-9C89-3AACDF6F9616}">
          <p14:sldIdLst>
            <p14:sldId id="257"/>
            <p14:sldId id="259"/>
            <p14:sldId id="262"/>
            <p14:sldId id="278"/>
            <p14:sldId id="285"/>
            <p14:sldId id="266"/>
            <p14:sldId id="261"/>
            <p14:sldId id="275"/>
            <p14:sldId id="288"/>
            <p14:sldId id="289"/>
            <p14:sldId id="290"/>
            <p14:sldId id="291"/>
            <p14:sldId id="292"/>
            <p14:sldId id="293"/>
            <p14:sldId id="263"/>
            <p14:sldId id="277"/>
            <p14:sldId id="294"/>
            <p14:sldId id="295"/>
            <p14:sldId id="309"/>
            <p14:sldId id="310"/>
            <p14:sldId id="311"/>
            <p14:sldId id="312"/>
            <p14:sldId id="313"/>
            <p14:sldId id="314"/>
            <p14:sldId id="315"/>
            <p14:sldId id="316"/>
            <p14:sldId id="317"/>
            <p14:sldId id="318"/>
            <p14:sldId id="296"/>
            <p14:sldId id="297"/>
            <p14:sldId id="298"/>
            <p14:sldId id="299"/>
            <p14:sldId id="300"/>
            <p14:sldId id="301"/>
            <p14:sldId id="302"/>
            <p14:sldId id="303"/>
            <p14:sldId id="304"/>
            <p14:sldId id="305"/>
            <p14:sldId id="284"/>
            <p14:sldId id="272"/>
          </p14:sldIdLst>
        </p14:section>
        <p14:section name="タイトルなしのセクション" id="{7DE243BB-A9B4-497D-8F18-2710C79A86ED}">
          <p14:sldIdLst>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8" autoAdjust="0"/>
    <p:restoredTop sz="75135" autoAdjust="0"/>
  </p:normalViewPr>
  <p:slideViewPr>
    <p:cSldViewPr snapToGrid="0">
      <p:cViewPr varScale="1">
        <p:scale>
          <a:sx n="70" d="100"/>
          <a:sy n="70" d="100"/>
        </p:scale>
        <p:origin x="14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8624384-5C36-4F03-9EF9-6CDFDFE046F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474297D-22AF-462E-890A-CAE1F614D72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291468-1968-46EF-B757-466787A9B907}" type="datetimeFigureOut">
              <a:rPr kumimoji="1" lang="ja-JP" altLang="en-US" smtClean="0"/>
              <a:t>2018/8/12</a:t>
            </a:fld>
            <a:endParaRPr kumimoji="1" lang="ja-JP" altLang="en-US"/>
          </a:p>
        </p:txBody>
      </p:sp>
      <p:sp>
        <p:nvSpPr>
          <p:cNvPr id="4" name="フッター プレースホルダー 3">
            <a:extLst>
              <a:ext uri="{FF2B5EF4-FFF2-40B4-BE49-F238E27FC236}">
                <a16:creationId xmlns:a16="http://schemas.microsoft.com/office/drawing/2014/main" id="{72D43F62-99A2-44AD-91D8-2BEF7B6EC61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FD54E0-02EF-45C6-A8C2-9C17A0BE731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9E43D5-EBB2-4084-976D-AAEAB9E69828}" type="slidenum">
              <a:rPr kumimoji="1" lang="ja-JP" altLang="en-US" smtClean="0"/>
              <a:t>‹#›</a:t>
            </a:fld>
            <a:endParaRPr kumimoji="1" lang="ja-JP" altLang="en-US"/>
          </a:p>
        </p:txBody>
      </p:sp>
    </p:spTree>
    <p:extLst>
      <p:ext uri="{BB962C8B-B14F-4D97-AF65-F5344CB8AC3E}">
        <p14:creationId xmlns:p14="http://schemas.microsoft.com/office/powerpoint/2010/main" val="1379013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0FE93C-7B70-40FD-89E9-081DD9FFC322}" type="datetimeFigureOut">
              <a:rPr kumimoji="1" lang="ja-JP" altLang="en-US" smtClean="0"/>
              <a:t>2018/8/12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D4C1149-D30C-4C03-AEF7-07585BA66BD9}" type="slidenum">
              <a:rPr kumimoji="1" lang="ja-JP" altLang="en-US" smtClean="0"/>
              <a:t>‹#›</a:t>
            </a:fld>
            <a:endParaRPr kumimoji="1" lang="ja-JP" altLang="en-US"/>
          </a:p>
        </p:txBody>
      </p:sp>
    </p:spTree>
    <p:extLst>
      <p:ext uri="{BB962C8B-B14F-4D97-AF65-F5344CB8AC3E}">
        <p14:creationId xmlns:p14="http://schemas.microsoft.com/office/powerpoint/2010/main" val="2348038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目次は、このようになっています。</a:t>
            </a:r>
            <a:endParaRPr kumimoji="1" lang="en-US" altLang="ja-JP" dirty="0"/>
          </a:p>
          <a:p>
            <a:r>
              <a:rPr kumimoji="1" lang="ja-JP" altLang="en-US" dirty="0"/>
              <a:t>まず、はじめにで本研究の目的を説明し、司法試験自動解答タスクと使用したデータセットについて説明いたします。次に解答システムの軸となった述語項解析と、追加機能の</a:t>
            </a:r>
            <a:r>
              <a:rPr kumimoji="1" lang="en-US" altLang="ja-JP" dirty="0"/>
              <a:t>2</a:t>
            </a:r>
            <a:r>
              <a:rPr kumimoji="1" lang="ja-JP" altLang="en-US" dirty="0" err="1"/>
              <a:t>つにつ</a:t>
            </a:r>
            <a:r>
              <a:rPr kumimoji="1" lang="ja-JP" altLang="en-US" dirty="0"/>
              <a:t>いて見ていきます。</a:t>
            </a:r>
            <a:endParaRPr kumimoji="1" lang="en-US" altLang="ja-JP" dirty="0"/>
          </a:p>
          <a:p>
            <a:r>
              <a:rPr kumimoji="1" lang="ja-JP" altLang="en-US" dirty="0"/>
              <a:t>その後システムの評価を行い、最後に実験結果から分かる本システムの問題点を考察します。</a:t>
            </a: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a:t>
            </a:fld>
            <a:endParaRPr kumimoji="1" lang="ja-JP" altLang="en-US"/>
          </a:p>
        </p:txBody>
      </p:sp>
    </p:spTree>
    <p:extLst>
      <p:ext uri="{BB962C8B-B14F-4D97-AF65-F5344CB8AC3E}">
        <p14:creationId xmlns:p14="http://schemas.microsoft.com/office/powerpoint/2010/main" val="3729357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そこで、先ほどの</a:t>
            </a:r>
            <a:r>
              <a:rPr lang="ja-JP" altLang="en-US" sz="1200" dirty="0"/>
              <a:t>「成立する」「適用する」のように法律文書に特徴的な類義語の辞書を作成しました。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現在、法律文書や民法条文で使われる語彙はある程度限られていると考え、人手で</a:t>
            </a:r>
            <a:r>
              <a:rPr kumimoji="1" lang="en-US" altLang="ja-JP" sz="1200" dirty="0"/>
              <a:t>1:1</a:t>
            </a:r>
            <a:r>
              <a:rPr kumimoji="1" lang="ja-JP" altLang="en-US" sz="1200" dirty="0"/>
              <a:t>対応の辞書を作成しました。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辞書の作成には平成</a:t>
            </a:r>
            <a:r>
              <a:rPr lang="en-US" altLang="ja-JP" sz="1200" dirty="0"/>
              <a:t>21</a:t>
            </a:r>
            <a:r>
              <a:rPr lang="ja-JP" altLang="en-US" sz="1200" dirty="0"/>
              <a:t>年度から</a:t>
            </a:r>
            <a:r>
              <a:rPr lang="en-US" altLang="ja-JP" sz="1200" dirty="0"/>
              <a:t>26</a:t>
            </a:r>
            <a:r>
              <a:rPr lang="ja-JP" altLang="en-US" sz="1200" dirty="0"/>
              <a:t>年度の問題文を使用し、関連する条文と問題文を見比べて同じ意味であるものを探し、他の問題で一致とみなしてもいいものに絞って採用するようにした結果、</a:t>
            </a:r>
            <a:r>
              <a:rPr kumimoji="1" lang="en-US" altLang="ja-JP" sz="1200" kern="1200" dirty="0">
                <a:solidFill>
                  <a:schemeClr val="tx1"/>
                </a:solidFill>
                <a:effectLst/>
                <a:latin typeface="+mn-lt"/>
                <a:ea typeface="+mn-ea"/>
                <a:cs typeface="+mn-cs"/>
              </a:rPr>
              <a:t>33</a:t>
            </a:r>
            <a:r>
              <a:rPr kumimoji="1" lang="ja-JP" altLang="ja-JP" sz="1200" kern="1200" dirty="0">
                <a:solidFill>
                  <a:schemeClr val="tx1"/>
                </a:solidFill>
                <a:effectLst/>
                <a:latin typeface="+mn-lt"/>
                <a:ea typeface="+mn-ea"/>
                <a:cs typeface="+mn-cs"/>
              </a:rPr>
              <a:t>の動詞の組み合わせを採用し</a:t>
            </a:r>
            <a:r>
              <a:rPr kumimoji="1" lang="ja-JP" altLang="en-US" sz="1200" kern="1200" dirty="0">
                <a:solidFill>
                  <a:schemeClr val="tx1"/>
                </a:solidFill>
                <a:effectLst/>
                <a:latin typeface="+mn-lt"/>
                <a:ea typeface="+mn-ea"/>
                <a:cs typeface="+mn-cs"/>
              </a:rPr>
              <a:t>まし</a:t>
            </a:r>
            <a:r>
              <a:rPr kumimoji="1" lang="ja-JP" altLang="ja-JP" sz="1200" kern="1200" dirty="0">
                <a:solidFill>
                  <a:schemeClr val="tx1"/>
                </a:solidFill>
                <a:effectLst/>
                <a:latin typeface="+mn-lt"/>
                <a:ea typeface="+mn-ea"/>
                <a:cs typeface="+mn-cs"/>
              </a:rPr>
              <a:t>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13</a:t>
            </a:fld>
            <a:endParaRPr kumimoji="1" lang="ja-JP" altLang="en-US"/>
          </a:p>
        </p:txBody>
      </p:sp>
    </p:spTree>
    <p:extLst>
      <p:ext uri="{BB962C8B-B14F-4D97-AF65-F5344CB8AC3E}">
        <p14:creationId xmlns:p14="http://schemas.microsoft.com/office/powerpoint/2010/main" val="33130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これが辞書の作成の例です。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条文の記載では収益する、問題文では果実を取得するという表現になっています。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果実を取得する、という表現はあまり聞きなれませんが、法律文書では物から利益を得る、という意味で頻出します。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この場合、述語項解析で目的語が果実のとき収益すると取得するが同じ意味となります。</a:t>
            </a: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14</a:t>
            </a:fld>
            <a:endParaRPr kumimoji="1" lang="ja-JP" altLang="en-US"/>
          </a:p>
        </p:txBody>
      </p:sp>
    </p:spTree>
    <p:extLst>
      <p:ext uri="{BB962C8B-B14F-4D97-AF65-F5344CB8AC3E}">
        <p14:creationId xmlns:p14="http://schemas.microsoft.com/office/powerpoint/2010/main" val="15427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さらに条件節の切り分け方や関連する条文の検索の方法などで複数のモジュールを作り、モジュールごとに解答を出し、その結果を集計して最終的な解答とします。</a:t>
            </a:r>
            <a:endParaRPr lang="en-US" altLang="ja-JP" sz="1200" dirty="0"/>
          </a:p>
          <a:p>
            <a:r>
              <a:rPr lang="ja-JP" altLang="en-US" sz="1200" dirty="0"/>
              <a:t>結果の集計にはモジュールに優先順位をつける方法と、解答と関係すると思われる条文の数から算出した確信度を用いて</a:t>
            </a:r>
            <a:r>
              <a:rPr lang="en-US" altLang="ja-JP" sz="1200" dirty="0"/>
              <a:t>SVM</a:t>
            </a:r>
            <a:r>
              <a:rPr lang="ja-JP" altLang="en-US" sz="1200" dirty="0"/>
              <a:t>で学習を行い判断する方法を利用しました。確信度は関係する条文が少ないほど高い確信度になるようにしています。</a:t>
            </a:r>
            <a:endParaRPr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15</a:t>
            </a:fld>
            <a:endParaRPr kumimoji="1" lang="ja-JP" altLang="en-US"/>
          </a:p>
        </p:txBody>
      </p:sp>
    </p:spTree>
    <p:extLst>
      <p:ext uri="{BB962C8B-B14F-4D97-AF65-F5344CB8AC3E}">
        <p14:creationId xmlns:p14="http://schemas.microsoft.com/office/powerpoint/2010/main" val="197810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これがシステム全体の構成です。</a:t>
            </a:r>
            <a:endParaRPr kumimoji="1" lang="en-US" altLang="ja-JP" dirty="0"/>
          </a:p>
          <a:p>
            <a:r>
              <a:rPr kumimoji="1" lang="ja-JP" altLang="en-US" dirty="0"/>
              <a:t>民法条文と問題文を使用し、詳細検索モジュール、曖昧検索モジュール、全探索モジュールの条文の検索方法が違う</a:t>
            </a:r>
            <a:r>
              <a:rPr kumimoji="1" lang="en-US" altLang="ja-JP" dirty="0"/>
              <a:t>3</a:t>
            </a:r>
            <a:r>
              <a:rPr kumimoji="1" lang="ja-JP" altLang="en-US" dirty="0" err="1"/>
              <a:t>つの</a:t>
            </a:r>
            <a:r>
              <a:rPr kumimoji="1" lang="ja-JP" altLang="en-US" dirty="0"/>
              <a:t>モジュールそれぞれが解答と確信度を出して最後に集計します。</a:t>
            </a:r>
            <a:endParaRPr kumimoji="1" lang="en-US" altLang="ja-JP" dirty="0"/>
          </a:p>
          <a:p>
            <a:r>
              <a:rPr kumimoji="1" lang="en-US" altLang="ja-JP" dirty="0"/>
              <a:t>SVM</a:t>
            </a:r>
            <a:r>
              <a:rPr kumimoji="1" lang="ja-JP" altLang="en-US" dirty="0"/>
              <a:t>による学習を行って解答の集計を行う場合は、平成</a:t>
            </a:r>
            <a:r>
              <a:rPr kumimoji="1" lang="en-US" altLang="ja-JP" dirty="0"/>
              <a:t>21</a:t>
            </a:r>
            <a:r>
              <a:rPr kumimoji="1" lang="ja-JP" altLang="en-US" dirty="0"/>
              <a:t>年度から</a:t>
            </a:r>
            <a:r>
              <a:rPr kumimoji="1" lang="en-US" altLang="ja-JP" dirty="0"/>
              <a:t>26</a:t>
            </a:r>
            <a:r>
              <a:rPr kumimoji="1" lang="ja-JP" altLang="en-US" dirty="0"/>
              <a:t>年度の解答を学習データとしました。</a:t>
            </a: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16</a:t>
            </a:fld>
            <a:endParaRPr kumimoji="1" lang="ja-JP" altLang="en-US"/>
          </a:p>
        </p:txBody>
      </p:sp>
    </p:spTree>
    <p:extLst>
      <p:ext uri="{BB962C8B-B14F-4D97-AF65-F5344CB8AC3E}">
        <p14:creationId xmlns:p14="http://schemas.microsoft.com/office/powerpoint/2010/main" val="158673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詳細検索モジュールでの正答率は非常に高いが、述語項解析の結果で問題文と民法の主語、述語、目的語が完全に一致したものだけを答えるようにしているので解答できる問題が少なくなっています。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曖昧検索、全探索モジュールでは検索条件を緩くすることで解答できる数を増やしています。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19</a:t>
            </a:fld>
            <a:endParaRPr kumimoji="1" lang="ja-JP" altLang="en-US"/>
          </a:p>
        </p:txBody>
      </p:sp>
    </p:spTree>
    <p:extLst>
      <p:ext uri="{BB962C8B-B14F-4D97-AF65-F5344CB8AC3E}">
        <p14:creationId xmlns:p14="http://schemas.microsoft.com/office/powerpoint/2010/main" val="153792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COLIEE2017</a:t>
            </a:r>
            <a:r>
              <a:rPr kumimoji="1" lang="ja-JP" altLang="en-US" dirty="0"/>
              <a:t>の結果です。</a:t>
            </a:r>
            <a:endParaRPr kumimoji="1" lang="en-US" altLang="ja-JP" dirty="0"/>
          </a:p>
          <a:p>
            <a:r>
              <a:rPr kumimoji="1" lang="en-US" altLang="ja-JP" dirty="0"/>
              <a:t>COLIEE2017</a:t>
            </a:r>
            <a:r>
              <a:rPr kumimoji="1" lang="ja-JP" altLang="en-US" dirty="0"/>
              <a:t>では平成</a:t>
            </a:r>
            <a:r>
              <a:rPr kumimoji="1" lang="en-US" altLang="ja-JP" dirty="0"/>
              <a:t>28</a:t>
            </a:r>
            <a:r>
              <a:rPr kumimoji="1" lang="ja-JP" altLang="en-US" dirty="0"/>
              <a:t>年度の問題を解答しました。</a:t>
            </a:r>
            <a:endParaRPr kumimoji="1" lang="en-US" altLang="ja-JP" dirty="0"/>
          </a:p>
          <a:p>
            <a:r>
              <a:rPr kumimoji="1" lang="ja-JP" altLang="en-US" dirty="0"/>
              <a:t>問題文や条文を英語に翻訳したものを使うことができるようになっていますが、この表では日本語を使ったチームだけ表示しています。</a:t>
            </a:r>
            <a:endParaRPr kumimoji="1" lang="en-US" altLang="ja-JP" dirty="0"/>
          </a:p>
          <a:p>
            <a:r>
              <a:rPr kumimoji="1" lang="ja-JP" altLang="en-US" dirty="0"/>
              <a:t>色のついた部分が私たちのシステムであり、モジュールの組み合わせを変えて複数の答えを出しています。</a:t>
            </a:r>
            <a:endParaRPr kumimoji="1" lang="en-US" altLang="ja-JP" dirty="0"/>
          </a:p>
          <a:p>
            <a:r>
              <a:rPr kumimoji="1" lang="ja-JP" altLang="en-US" dirty="0"/>
              <a:t>最高正答率は</a:t>
            </a:r>
            <a:r>
              <a:rPr kumimoji="1" lang="en-US" altLang="ja-JP" dirty="0"/>
              <a:t>0.65</a:t>
            </a:r>
            <a:r>
              <a:rPr kumimoji="1" lang="ja-JP" altLang="en-US" dirty="0"/>
              <a:t>でチームでは</a:t>
            </a:r>
            <a:r>
              <a:rPr kumimoji="1" lang="en-US" altLang="ja-JP" dirty="0"/>
              <a:t>2</a:t>
            </a:r>
            <a:r>
              <a:rPr kumimoji="1" lang="ja-JP" altLang="en-US" dirty="0"/>
              <a:t>位となりました。</a:t>
            </a:r>
            <a:endParaRPr kumimoji="1" lang="en-US" altLang="ja-JP" dirty="0"/>
          </a:p>
          <a:p>
            <a:endParaRPr kumimoji="1" lang="en-US" altLang="ja-JP" dirty="0"/>
          </a:p>
          <a:p>
            <a:r>
              <a:rPr kumimoji="1" lang="ja-JP" altLang="en-US" dirty="0"/>
              <a:t>ほかのチームはルールベースではなく機械学習を利用しています。</a:t>
            </a:r>
            <a:endParaRPr kumimoji="1" lang="en-US" altLang="ja-JP" dirty="0"/>
          </a:p>
          <a:p>
            <a:r>
              <a:rPr kumimoji="1" lang="ja-JP" altLang="en-US" sz="1200" b="0" i="0" kern="1200" dirty="0">
                <a:solidFill>
                  <a:schemeClr val="tx1"/>
                </a:solidFill>
                <a:effectLst/>
                <a:latin typeface="+mn-lt"/>
                <a:ea typeface="+mn-ea"/>
                <a:cs typeface="+mn-cs"/>
              </a:rPr>
              <a:t>（条件節ありとは、条件節を表す単語があるときにその文節または直前の文節を節の中心にするモジュールを使ったこと）</a:t>
            </a:r>
          </a:p>
          <a:p>
            <a:r>
              <a:rPr kumimoji="1" lang="en-US" altLang="ja-JP" sz="1200" b="0" i="0" kern="1200" dirty="0">
                <a:solidFill>
                  <a:schemeClr val="tx1"/>
                </a:solidFill>
                <a:effectLst/>
                <a:latin typeface="+mn-lt"/>
                <a:ea typeface="+mn-ea"/>
                <a:cs typeface="+mn-cs"/>
              </a:rPr>
              <a:t>KIS_YN_S </a:t>
            </a:r>
            <a:r>
              <a:rPr kumimoji="1" lang="ja-JP" altLang="en-US" sz="1200" b="0" i="0" kern="1200" dirty="0">
                <a:solidFill>
                  <a:schemeClr val="tx1"/>
                </a:solidFill>
                <a:effectLst/>
                <a:latin typeface="+mn-lt"/>
                <a:ea typeface="+mn-ea"/>
                <a:cs typeface="+mn-cs"/>
              </a:rPr>
              <a:t>条件節なし、</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あり</a:t>
            </a:r>
            <a:br>
              <a:rPr kumimoji="1" lang="ja-JP" altLang="en-US"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KIS_YN_CS </a:t>
            </a:r>
            <a:r>
              <a:rPr kumimoji="1" lang="ja-JP" altLang="en-US" sz="1200" b="0" i="0" kern="1200" dirty="0">
                <a:solidFill>
                  <a:schemeClr val="tx1"/>
                </a:solidFill>
                <a:effectLst/>
                <a:latin typeface="+mn-lt"/>
                <a:ea typeface="+mn-ea"/>
                <a:cs typeface="+mn-cs"/>
              </a:rPr>
              <a:t>条件節あり、</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あり</a:t>
            </a:r>
            <a:br>
              <a:rPr kumimoji="1" lang="ja-JP" altLang="en-US"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KIS_YN_M </a:t>
            </a:r>
            <a:r>
              <a:rPr kumimoji="1" lang="ja-JP" altLang="en-US" sz="1200" b="0" i="0" kern="1200" dirty="0">
                <a:solidFill>
                  <a:schemeClr val="tx1"/>
                </a:solidFill>
                <a:effectLst/>
                <a:latin typeface="+mn-lt"/>
                <a:ea typeface="+mn-ea"/>
                <a:cs typeface="+mn-cs"/>
              </a:rPr>
              <a:t>条件節なし、</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なし</a:t>
            </a:r>
            <a:br>
              <a:rPr kumimoji="1" lang="ja-JP" altLang="en-US"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KIS_YN_CM </a:t>
            </a:r>
            <a:r>
              <a:rPr kumimoji="1" lang="ja-JP" altLang="en-US" sz="1200" b="0" i="0" kern="1200" dirty="0">
                <a:solidFill>
                  <a:schemeClr val="tx1"/>
                </a:solidFill>
                <a:effectLst/>
                <a:latin typeface="+mn-lt"/>
                <a:ea typeface="+mn-ea"/>
                <a:cs typeface="+mn-cs"/>
              </a:rPr>
              <a:t>条件節あり、</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なし</a:t>
            </a:r>
          </a:p>
          <a:p>
            <a:endParaRPr kumimoji="1" lang="ja-JP" altLang="en-US"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20</a:t>
            </a:fld>
            <a:endParaRPr kumimoji="1" lang="ja-JP" altLang="en-US"/>
          </a:p>
        </p:txBody>
      </p:sp>
    </p:spTree>
    <p:extLst>
      <p:ext uri="{BB962C8B-B14F-4D97-AF65-F5344CB8AC3E}">
        <p14:creationId xmlns:p14="http://schemas.microsoft.com/office/powerpoint/2010/main" val="313161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次に、ここまでの手法では解けない例を見ていきます。 </a:t>
            </a:r>
            <a:endParaRPr lang="en-US" altLang="ja-JP" u="none" dirty="0"/>
          </a:p>
          <a:p>
            <a:pPr marL="0" indent="0">
              <a:buNone/>
            </a:pPr>
            <a:r>
              <a:rPr lang="ja-JP" altLang="en-US" sz="1200" u="none" dirty="0"/>
              <a:t>問題文は、その占有が不法行為によって始まった場合には</a:t>
            </a:r>
            <a:r>
              <a:rPr lang="ja-JP" altLang="en-US" sz="1200" u="none" dirty="0">
                <a:solidFill>
                  <a:srgbClr val="FF0000"/>
                </a:solidFill>
              </a:rPr>
              <a:t>成立しない</a:t>
            </a:r>
            <a:r>
              <a:rPr lang="ja-JP" altLang="en-US" sz="1200" u="none" dirty="0"/>
              <a:t>。</a:t>
            </a:r>
            <a:endParaRPr lang="en-US" altLang="ja-JP" sz="1200" u="none" dirty="0"/>
          </a:p>
          <a:p>
            <a:pPr marL="0" indent="0">
              <a:buNone/>
            </a:pPr>
            <a:r>
              <a:rPr lang="ja-JP" altLang="en-US" sz="1200" u="none" dirty="0"/>
              <a:t>条文が、占有が不法行為によって始まった場合には、</a:t>
            </a:r>
            <a:r>
              <a:rPr lang="ja-JP" altLang="en-US" sz="1200" u="none" dirty="0">
                <a:solidFill>
                  <a:srgbClr val="FF0000"/>
                </a:solidFill>
              </a:rPr>
              <a:t>適用しない、となっています。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権利について「成立しない」「適用しない」は同様の意味ですが、異なる動詞であるため現状の手法では正しい判断ができません。</a:t>
            </a:r>
            <a:endParaRPr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21</a:t>
            </a:fld>
            <a:endParaRPr kumimoji="1" lang="ja-JP" altLang="en-US"/>
          </a:p>
        </p:txBody>
      </p:sp>
    </p:spTree>
    <p:extLst>
      <p:ext uri="{BB962C8B-B14F-4D97-AF65-F5344CB8AC3E}">
        <p14:creationId xmlns:p14="http://schemas.microsoft.com/office/powerpoint/2010/main" val="332184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そこで、先ほどの</a:t>
            </a:r>
            <a:r>
              <a:rPr lang="ja-JP" altLang="en-US" sz="1200" dirty="0"/>
              <a:t>「成立する」「適用する」のように法律文書に特徴的な類義語の辞書を作成しました。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現在、法律文書や民法条文で使われる語彙はある程度限られていると考え、人手で</a:t>
            </a:r>
            <a:r>
              <a:rPr kumimoji="1" lang="en-US" altLang="ja-JP" sz="1200" dirty="0"/>
              <a:t>1:1</a:t>
            </a:r>
            <a:r>
              <a:rPr kumimoji="1" lang="ja-JP" altLang="en-US" sz="1200" dirty="0"/>
              <a:t>対応の辞書を作成しました。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辞書の作成には平成</a:t>
            </a:r>
            <a:r>
              <a:rPr lang="en-US" altLang="ja-JP" sz="1200" dirty="0"/>
              <a:t>21</a:t>
            </a:r>
            <a:r>
              <a:rPr lang="ja-JP" altLang="en-US" sz="1200" dirty="0"/>
              <a:t>年度から</a:t>
            </a:r>
            <a:r>
              <a:rPr lang="en-US" altLang="ja-JP" sz="1200" dirty="0"/>
              <a:t>26</a:t>
            </a:r>
            <a:r>
              <a:rPr lang="ja-JP" altLang="en-US" sz="1200" dirty="0"/>
              <a:t>年度の問題文を使用し、関連する条文と問題文を見比べて同じ意味であるものを探し、他の問題で一致とみなしてもいいものに絞って採用するようにした結果、</a:t>
            </a:r>
            <a:r>
              <a:rPr kumimoji="1" lang="en-US" altLang="ja-JP" sz="1200" kern="1200" dirty="0">
                <a:solidFill>
                  <a:schemeClr val="tx1"/>
                </a:solidFill>
                <a:effectLst/>
                <a:latin typeface="+mn-lt"/>
                <a:ea typeface="+mn-ea"/>
                <a:cs typeface="+mn-cs"/>
              </a:rPr>
              <a:t>33</a:t>
            </a:r>
            <a:r>
              <a:rPr kumimoji="1" lang="ja-JP" altLang="ja-JP" sz="1200" kern="1200" dirty="0">
                <a:solidFill>
                  <a:schemeClr val="tx1"/>
                </a:solidFill>
                <a:effectLst/>
                <a:latin typeface="+mn-lt"/>
                <a:ea typeface="+mn-ea"/>
                <a:cs typeface="+mn-cs"/>
              </a:rPr>
              <a:t>の動詞の組み合わせを採用し</a:t>
            </a:r>
            <a:r>
              <a:rPr kumimoji="1" lang="ja-JP" altLang="en-US" sz="1200" kern="1200" dirty="0">
                <a:solidFill>
                  <a:schemeClr val="tx1"/>
                </a:solidFill>
                <a:effectLst/>
                <a:latin typeface="+mn-lt"/>
                <a:ea typeface="+mn-ea"/>
                <a:cs typeface="+mn-cs"/>
              </a:rPr>
              <a:t>まし</a:t>
            </a:r>
            <a:r>
              <a:rPr kumimoji="1" lang="ja-JP" altLang="ja-JP" sz="1200" kern="1200" dirty="0">
                <a:solidFill>
                  <a:schemeClr val="tx1"/>
                </a:solidFill>
                <a:effectLst/>
                <a:latin typeface="+mn-lt"/>
                <a:ea typeface="+mn-ea"/>
                <a:cs typeface="+mn-cs"/>
              </a:rPr>
              <a:t>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22</a:t>
            </a:fld>
            <a:endParaRPr kumimoji="1" lang="ja-JP" altLang="en-US"/>
          </a:p>
        </p:txBody>
      </p:sp>
    </p:spTree>
    <p:extLst>
      <p:ext uri="{BB962C8B-B14F-4D97-AF65-F5344CB8AC3E}">
        <p14:creationId xmlns:p14="http://schemas.microsoft.com/office/powerpoint/2010/main" val="172941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これが辞書の作成の例です。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条文の記載では収益する、問題文では果実を取得するという表現になっています。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果実を取得する、という表現はあまり聞きなれませんが、法律文書では物から利益を得る、という意味で頻出します。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この場合、述語項解析で目的語が果実のとき収益すると取得するが同じ意味となります。</a:t>
            </a: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23</a:t>
            </a:fld>
            <a:endParaRPr kumimoji="1" lang="ja-JP" altLang="en-US"/>
          </a:p>
        </p:txBody>
      </p:sp>
    </p:spTree>
    <p:extLst>
      <p:ext uri="{BB962C8B-B14F-4D97-AF65-F5344CB8AC3E}">
        <p14:creationId xmlns:p14="http://schemas.microsoft.com/office/powerpoint/2010/main" val="411060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次に動作主推定について説明いたします。</a:t>
            </a:r>
            <a:endParaRPr kumimoji="1" lang="en-US" altLang="ja-JP" dirty="0"/>
          </a:p>
          <a:p>
            <a:r>
              <a:rPr lang="ja-JP" altLang="en-US" sz="1200" dirty="0"/>
              <a:t>問題文には、言及されていなくても「権利を主張する人」や「それに反対する人」などの人物が存在すると考えられます。</a:t>
            </a:r>
            <a:endParaRPr lang="en-US" altLang="ja-JP" sz="1200" dirty="0"/>
          </a:p>
          <a:p>
            <a:r>
              <a:rPr kumimoji="1" lang="ja-JP" altLang="en-US" sz="1200" dirty="0"/>
              <a:t>文章にある動詞それぞれについて、誰が行ったものなのかを推定するのが動作主推定です。</a:t>
            </a:r>
            <a:endParaRPr kumimoji="1" lang="en-US" altLang="ja-JP" sz="1200" dirty="0"/>
          </a:p>
          <a:p>
            <a:r>
              <a:rPr kumimoji="1" lang="ja-JP" altLang="ja-JP" sz="1200" kern="1200" dirty="0">
                <a:solidFill>
                  <a:schemeClr val="tx1"/>
                </a:solidFill>
                <a:effectLst/>
                <a:latin typeface="+mn-lt"/>
                <a:ea typeface="+mn-ea"/>
                <a:cs typeface="+mn-cs"/>
              </a:rPr>
              <a:t>「人」「者」など人を指す単語のパターンから人物を指す文節を特定し、述語項解析の際の主語を補完</a:t>
            </a:r>
            <a:r>
              <a:rPr kumimoji="1" lang="ja-JP" altLang="en-US" sz="1200" kern="1200" dirty="0">
                <a:solidFill>
                  <a:schemeClr val="tx1"/>
                </a:solidFill>
                <a:effectLst/>
                <a:latin typeface="+mn-lt"/>
                <a:ea typeface="+mn-ea"/>
                <a:cs typeface="+mn-cs"/>
              </a:rPr>
              <a:t>します。</a:t>
            </a:r>
            <a:endParaRPr kumimoji="1" lang="ja-JP" altLang="en-US"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24</a:t>
            </a:fld>
            <a:endParaRPr kumimoji="1" lang="ja-JP" altLang="en-US"/>
          </a:p>
        </p:txBody>
      </p:sp>
    </p:spTree>
    <p:extLst>
      <p:ext uri="{BB962C8B-B14F-4D97-AF65-F5344CB8AC3E}">
        <p14:creationId xmlns:p14="http://schemas.microsoft.com/office/powerpoint/2010/main" val="103744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まず始めに、現在、法律分野での自然言語処理技術の応用が注目を集めており、最終的には過去の判例から自動的に前提知識を学習し、裁判で人の判断を補助するシステムの実現を目指しています。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本研究の目的は、法律文書の表す内容を構造化することで、民法条文などと比較して法と適合しているか論理的に判断することを可能にするシステムの開発です。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今回は司法試験の自動解答を主題としてシステムの実装を行っていきます。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a:t>
            </a:fld>
            <a:endParaRPr kumimoji="1" lang="ja-JP" altLang="en-US"/>
          </a:p>
        </p:txBody>
      </p:sp>
    </p:spTree>
    <p:extLst>
      <p:ext uri="{BB962C8B-B14F-4D97-AF65-F5344CB8AC3E}">
        <p14:creationId xmlns:p14="http://schemas.microsoft.com/office/powerpoint/2010/main" val="8262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最後に評価を行います。</a:t>
            </a:r>
            <a:endParaRPr kumimoji="1" lang="en-US" altLang="ja-JP" dirty="0"/>
          </a:p>
          <a:p>
            <a:r>
              <a:rPr lang="ja-JP" altLang="en-US" dirty="0"/>
              <a:t>システム全体の評価を正答率で行います。追加機能は、</a:t>
            </a:r>
            <a:r>
              <a:rPr lang="en-US" altLang="ja-JP" dirty="0"/>
              <a:t>COLIEE</a:t>
            </a:r>
            <a:r>
              <a:rPr lang="ja-JP" altLang="en-US" dirty="0"/>
              <a:t>参加時の正答率をベースラインとします。</a:t>
            </a:r>
            <a:endParaRPr lang="en-US" altLang="ja-JP" dirty="0"/>
          </a:p>
          <a:p>
            <a:r>
              <a:rPr lang="en-US" altLang="ja-JP" dirty="0"/>
              <a:t>SVM</a:t>
            </a:r>
            <a:r>
              <a:rPr lang="ja-JP" altLang="en-US" dirty="0"/>
              <a:t>を使った方法では</a:t>
            </a:r>
            <a:r>
              <a:rPr lang="en-US" altLang="ja-JP" dirty="0"/>
              <a:t>H21</a:t>
            </a:r>
            <a:r>
              <a:rPr lang="ja-JP" altLang="en-US" dirty="0"/>
              <a:t>～</a:t>
            </a:r>
            <a:r>
              <a:rPr lang="en-US" altLang="ja-JP" dirty="0"/>
              <a:t>H26</a:t>
            </a:r>
            <a:r>
              <a:rPr lang="ja-JP" altLang="en-US" dirty="0"/>
              <a:t>の問題を学習データとして使用しているので</a:t>
            </a:r>
            <a:r>
              <a:rPr lang="en-US" altLang="ja-JP" dirty="0"/>
              <a:t>28</a:t>
            </a:r>
            <a:r>
              <a:rPr lang="ja-JP" altLang="en-US" dirty="0"/>
              <a:t>年度の点数のみで評価します。</a:t>
            </a:r>
            <a:endParaRPr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25</a:t>
            </a:fld>
            <a:endParaRPr kumimoji="1" lang="ja-JP" altLang="en-US"/>
          </a:p>
        </p:txBody>
      </p:sp>
    </p:spTree>
    <p:extLst>
      <p:ext uri="{BB962C8B-B14F-4D97-AF65-F5344CB8AC3E}">
        <p14:creationId xmlns:p14="http://schemas.microsoft.com/office/powerpoint/2010/main" val="238685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まず、平成</a:t>
            </a:r>
            <a:r>
              <a:rPr kumimoji="1" lang="en-US" altLang="ja-JP" sz="1200" kern="1200" dirty="0">
                <a:solidFill>
                  <a:schemeClr val="tx1"/>
                </a:solidFill>
                <a:effectLst/>
                <a:latin typeface="+mn-lt"/>
                <a:ea typeface="+mn-ea"/>
                <a:cs typeface="+mn-cs"/>
              </a:rPr>
              <a:t>21</a:t>
            </a:r>
            <a:r>
              <a:rPr kumimoji="1" lang="ja-JP" altLang="en-US" sz="1200" kern="1200" dirty="0">
                <a:solidFill>
                  <a:schemeClr val="tx1"/>
                </a:solidFill>
                <a:effectLst/>
                <a:latin typeface="+mn-lt"/>
                <a:ea typeface="+mn-ea"/>
                <a:cs typeface="+mn-cs"/>
              </a:rPr>
              <a:t>年度から</a:t>
            </a:r>
            <a:r>
              <a:rPr kumimoji="1" lang="en-US" altLang="ja-JP" sz="1200" kern="1200" dirty="0">
                <a:solidFill>
                  <a:schemeClr val="tx1"/>
                </a:solidFill>
                <a:effectLst/>
                <a:latin typeface="+mn-lt"/>
                <a:ea typeface="+mn-ea"/>
                <a:cs typeface="+mn-cs"/>
              </a:rPr>
              <a:t>26</a:t>
            </a:r>
            <a:r>
              <a:rPr kumimoji="1" lang="ja-JP" altLang="en-US" sz="1200" kern="1200" dirty="0">
                <a:solidFill>
                  <a:schemeClr val="tx1"/>
                </a:solidFill>
                <a:effectLst/>
                <a:latin typeface="+mn-lt"/>
                <a:ea typeface="+mn-ea"/>
                <a:cs typeface="+mn-cs"/>
              </a:rPr>
              <a:t>年度の結果です。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SVM</a:t>
            </a:r>
            <a:r>
              <a:rPr kumimoji="1" lang="ja-JP" altLang="en-US" sz="1200" kern="1200" dirty="0">
                <a:solidFill>
                  <a:schemeClr val="tx1"/>
                </a:solidFill>
                <a:effectLst/>
                <a:latin typeface="+mn-lt"/>
                <a:ea typeface="+mn-ea"/>
                <a:cs typeface="+mn-cs"/>
              </a:rPr>
              <a:t>を使用しない結果で最も高くなったのは、動作主推定と辞書を追加した後の結果で、正答率の平均は</a:t>
            </a:r>
            <a:r>
              <a:rPr kumimoji="1" lang="en-US" altLang="ja-JP" sz="1200" kern="1200" dirty="0">
                <a:solidFill>
                  <a:schemeClr val="tx1"/>
                </a:solidFill>
                <a:effectLst/>
                <a:latin typeface="+mn-lt"/>
                <a:ea typeface="+mn-ea"/>
                <a:cs typeface="+mn-cs"/>
              </a:rPr>
              <a:t>0.57</a:t>
            </a:r>
            <a:r>
              <a:rPr kumimoji="1" lang="ja-JP" altLang="en-US" sz="1200" kern="1200" dirty="0">
                <a:solidFill>
                  <a:schemeClr val="tx1"/>
                </a:solidFill>
                <a:effectLst/>
                <a:latin typeface="+mn-lt"/>
                <a:ea typeface="+mn-ea"/>
                <a:cs typeface="+mn-cs"/>
              </a:rPr>
              <a:t>となっています。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COLIEE</a:t>
            </a:r>
            <a:r>
              <a:rPr kumimoji="1" lang="ja-JP" altLang="ja-JP" sz="1200" kern="1200" dirty="0">
                <a:solidFill>
                  <a:schemeClr val="tx1"/>
                </a:solidFill>
                <a:effectLst/>
                <a:latin typeface="+mn-lt"/>
                <a:ea typeface="+mn-ea"/>
                <a:cs typeface="+mn-cs"/>
              </a:rPr>
              <a:t>参加時点と推定・辞書追加なしの違いは述語項解析部分であり、現システムで改善されていることが分か</a:t>
            </a:r>
            <a:r>
              <a:rPr kumimoji="1" lang="ja-JP" altLang="en-US" sz="1200" kern="1200" dirty="0">
                <a:solidFill>
                  <a:schemeClr val="tx1"/>
                </a:solidFill>
                <a:effectLst/>
                <a:latin typeface="+mn-lt"/>
                <a:ea typeface="+mn-ea"/>
                <a:cs typeface="+mn-cs"/>
              </a:rPr>
              <a:t>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推定・辞書追加なしとありの差は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問のみとなっ</a:t>
            </a:r>
            <a:r>
              <a:rPr kumimoji="1" lang="ja-JP" altLang="en-US" sz="1200" kern="1200" dirty="0">
                <a:solidFill>
                  <a:schemeClr val="tx1"/>
                </a:solidFill>
                <a:effectLst/>
                <a:latin typeface="+mn-lt"/>
                <a:ea typeface="+mn-ea"/>
                <a:cs typeface="+mn-cs"/>
              </a:rPr>
              <a:t>てしまいました。</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26</a:t>
            </a:fld>
            <a:endParaRPr kumimoji="1" lang="ja-JP" altLang="en-US"/>
          </a:p>
        </p:txBody>
      </p:sp>
    </p:spTree>
    <p:extLst>
      <p:ext uri="{BB962C8B-B14F-4D97-AF65-F5344CB8AC3E}">
        <p14:creationId xmlns:p14="http://schemas.microsoft.com/office/powerpoint/2010/main" val="303531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次に平成</a:t>
            </a:r>
            <a:r>
              <a:rPr kumimoji="1" lang="en-US" altLang="ja-JP" dirty="0"/>
              <a:t>28</a:t>
            </a:r>
            <a:r>
              <a:rPr kumimoji="1" lang="ja-JP" altLang="en-US" dirty="0"/>
              <a:t>年度の問題を解いたときの結果です。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SVM</a:t>
            </a:r>
            <a:r>
              <a:rPr lang="ja-JP" altLang="en-US" dirty="0"/>
              <a:t>を使用しない場合は機能追加後のほうが正答率が高かったのですが、最終的に最も正答率が高かったのは</a:t>
            </a:r>
            <a:r>
              <a:rPr lang="en-US" altLang="ja-JP" dirty="0"/>
              <a:t>COLIEE</a:t>
            </a:r>
            <a:r>
              <a:rPr lang="ja-JP" altLang="en-US" dirty="0"/>
              <a:t>参加時点で</a:t>
            </a:r>
            <a:r>
              <a:rPr lang="en-US" altLang="ja-JP" dirty="0"/>
              <a:t>SVM</a:t>
            </a:r>
            <a:r>
              <a:rPr lang="ja-JP" altLang="en-US" dirty="0"/>
              <a:t>を使用した場合であり、ベースラインを超えることができませんでした。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全体的に確信度を用いて</a:t>
            </a:r>
            <a:r>
              <a:rPr kumimoji="1" lang="en-US" altLang="ja-JP" dirty="0"/>
              <a:t>SVM</a:t>
            </a:r>
            <a:r>
              <a:rPr kumimoji="1" lang="ja-JP" altLang="en-US" dirty="0"/>
              <a:t>で学習を行ったほうが正答率が高くなっています。</a:t>
            </a: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27</a:t>
            </a:fld>
            <a:endParaRPr kumimoji="1" lang="ja-JP" altLang="en-US"/>
          </a:p>
        </p:txBody>
      </p:sp>
    </p:spTree>
    <p:extLst>
      <p:ext uri="{BB962C8B-B14F-4D97-AF65-F5344CB8AC3E}">
        <p14:creationId xmlns:p14="http://schemas.microsoft.com/office/powerpoint/2010/main" val="1191454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最後に、この結果になった要因を解析していきます。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類義語辞書については、問題を解いているときの義語辞書の該当件数が想定よりも少なく、辞書機能追加での点数の変化が</a:t>
            </a:r>
            <a:r>
              <a:rPr kumimoji="1" lang="ja-JP" altLang="en-US" sz="1200" kern="1200" dirty="0">
                <a:solidFill>
                  <a:schemeClr val="tx1"/>
                </a:solidFill>
                <a:effectLst/>
                <a:latin typeface="+mn-lt"/>
                <a:ea typeface="+mn-ea"/>
                <a:cs typeface="+mn-cs"/>
              </a:rPr>
              <a:t>小さくなってしまいました</a:t>
            </a:r>
            <a:r>
              <a:rPr kumimoji="1" lang="ja-JP" altLang="ja-JP" sz="1200" kern="1200" dirty="0">
                <a:solidFill>
                  <a:schemeClr val="tx1"/>
                </a:solidFill>
                <a:effectLst/>
                <a:latin typeface="+mn-lt"/>
                <a:ea typeface="+mn-ea"/>
                <a:cs typeface="+mn-cs"/>
              </a:rPr>
              <a:t>。該当件数が少なかった理由としては、第一に辞書に載っている件数が少なかった</a:t>
            </a:r>
            <a:r>
              <a:rPr kumimoji="1" lang="ja-JP" altLang="en-US" sz="1200" kern="1200" dirty="0">
                <a:solidFill>
                  <a:schemeClr val="tx1"/>
                </a:solidFill>
                <a:effectLst/>
                <a:latin typeface="+mn-lt"/>
                <a:ea typeface="+mn-ea"/>
                <a:cs typeface="+mn-cs"/>
              </a:rPr>
              <a:t>こ</a:t>
            </a:r>
            <a:r>
              <a:rPr kumimoji="1" lang="ja-JP" altLang="ja-JP" sz="1200" kern="1200" dirty="0">
                <a:solidFill>
                  <a:schemeClr val="tx1"/>
                </a:solidFill>
                <a:effectLst/>
                <a:latin typeface="+mn-lt"/>
                <a:ea typeface="+mn-ea"/>
                <a:cs typeface="+mn-cs"/>
              </a:rPr>
              <a:t>と、また人手で問題文から類義語を抜き出すようにしたため一件は必ず該当</a:t>
            </a:r>
            <a:r>
              <a:rPr kumimoji="1" lang="ja-JP" altLang="en-US" sz="1200" kern="1200" dirty="0">
                <a:solidFill>
                  <a:schemeClr val="tx1"/>
                </a:solidFill>
                <a:effectLst/>
                <a:latin typeface="+mn-lt"/>
                <a:ea typeface="+mn-ea"/>
                <a:cs typeface="+mn-cs"/>
              </a:rPr>
              <a:t>しますが</a:t>
            </a:r>
            <a:r>
              <a:rPr kumimoji="1" lang="ja-JP" altLang="ja-JP" sz="1200" kern="1200" dirty="0">
                <a:solidFill>
                  <a:schemeClr val="tx1"/>
                </a:solidFill>
                <a:effectLst/>
                <a:latin typeface="+mn-lt"/>
                <a:ea typeface="+mn-ea"/>
                <a:cs typeface="+mn-cs"/>
              </a:rPr>
              <a:t>、同じ表現が違う年度に出現することが</a:t>
            </a:r>
            <a:r>
              <a:rPr kumimoji="1" lang="ja-JP" altLang="en-US" sz="1200" kern="1200" dirty="0">
                <a:solidFill>
                  <a:schemeClr val="tx1"/>
                </a:solidFill>
                <a:effectLst/>
                <a:latin typeface="+mn-lt"/>
                <a:ea typeface="+mn-ea"/>
                <a:cs typeface="+mn-cs"/>
              </a:rPr>
              <a:t>少なかっ</a:t>
            </a:r>
            <a:r>
              <a:rPr kumimoji="1" lang="ja-JP" altLang="ja-JP" sz="1200" kern="1200" dirty="0">
                <a:solidFill>
                  <a:schemeClr val="tx1"/>
                </a:solidFill>
                <a:effectLst/>
                <a:latin typeface="+mn-lt"/>
                <a:ea typeface="+mn-ea"/>
                <a:cs typeface="+mn-cs"/>
              </a:rPr>
              <a:t>たのではないかと考え</a:t>
            </a:r>
            <a:r>
              <a:rPr kumimoji="1" lang="ja-JP" altLang="en-US" sz="1200" kern="1200" dirty="0">
                <a:solidFill>
                  <a:schemeClr val="tx1"/>
                </a:solidFill>
                <a:effectLst/>
                <a:latin typeface="+mn-lt"/>
                <a:ea typeface="+mn-ea"/>
                <a:cs typeface="+mn-cs"/>
              </a:rPr>
              <a:t>ています。</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SVM</a:t>
            </a:r>
            <a:r>
              <a:rPr kumimoji="1" lang="ja-JP" altLang="en-US" sz="1200" kern="1200" dirty="0">
                <a:solidFill>
                  <a:schemeClr val="tx1"/>
                </a:solidFill>
                <a:effectLst/>
                <a:latin typeface="+mn-lt"/>
                <a:ea typeface="+mn-ea"/>
                <a:cs typeface="+mn-cs"/>
              </a:rPr>
              <a:t>を使わない方法では機能追加後も正答率が変わらず、</a:t>
            </a:r>
            <a:r>
              <a:rPr kumimoji="1" lang="en-US" altLang="ja-JP" sz="1200" kern="1200" dirty="0">
                <a:solidFill>
                  <a:schemeClr val="tx1"/>
                </a:solidFill>
                <a:effectLst/>
                <a:latin typeface="+mn-lt"/>
                <a:ea typeface="+mn-ea"/>
                <a:cs typeface="+mn-cs"/>
              </a:rPr>
              <a:t>SVM</a:t>
            </a:r>
            <a:r>
              <a:rPr kumimoji="1" lang="ja-JP" altLang="en-US" sz="1200" kern="1200" dirty="0">
                <a:solidFill>
                  <a:schemeClr val="tx1"/>
                </a:solidFill>
                <a:effectLst/>
                <a:latin typeface="+mn-lt"/>
                <a:ea typeface="+mn-ea"/>
                <a:cs typeface="+mn-cs"/>
              </a:rPr>
              <a:t>を使った方法では機能追加後に正答率が下がったことの原因は、</a:t>
            </a:r>
            <a:r>
              <a:rPr kumimoji="1" lang="ja-JP" altLang="ja-JP" sz="1200" kern="1200" dirty="0">
                <a:solidFill>
                  <a:schemeClr val="tx1"/>
                </a:solidFill>
                <a:effectLst/>
                <a:latin typeface="+mn-lt"/>
                <a:ea typeface="+mn-ea"/>
                <a:cs typeface="+mn-cs"/>
              </a:rPr>
              <a:t>動作主推定によって</a:t>
            </a:r>
            <a:r>
              <a:rPr kumimoji="1" lang="ja-JP" altLang="en-US" sz="1200" kern="1200" dirty="0">
                <a:solidFill>
                  <a:schemeClr val="tx1"/>
                </a:solidFill>
                <a:effectLst/>
                <a:latin typeface="+mn-lt"/>
                <a:ea typeface="+mn-ea"/>
                <a:cs typeface="+mn-cs"/>
              </a:rPr>
              <a:t>条文検索時の</a:t>
            </a:r>
            <a:r>
              <a:rPr kumimoji="1" lang="ja-JP" altLang="ja-JP" sz="1200" kern="1200" dirty="0">
                <a:solidFill>
                  <a:schemeClr val="tx1"/>
                </a:solidFill>
                <a:effectLst/>
                <a:latin typeface="+mn-lt"/>
                <a:ea typeface="+mn-ea"/>
                <a:cs typeface="+mn-cs"/>
              </a:rPr>
              <a:t>該当件数が増え</a:t>
            </a:r>
            <a:r>
              <a:rPr kumimoji="1" lang="ja-JP" altLang="en-US" sz="1200" kern="1200" dirty="0">
                <a:solidFill>
                  <a:schemeClr val="tx1"/>
                </a:solidFill>
                <a:effectLst/>
                <a:latin typeface="+mn-lt"/>
                <a:ea typeface="+mn-ea"/>
                <a:cs typeface="+mn-cs"/>
              </a:rPr>
              <a:t>ることで確信度に影響</a:t>
            </a:r>
            <a:r>
              <a:rPr kumimoji="1" lang="ja-JP" altLang="ja-JP" sz="1200" kern="1200" dirty="0">
                <a:solidFill>
                  <a:schemeClr val="tx1"/>
                </a:solidFill>
                <a:effectLst/>
                <a:latin typeface="+mn-lt"/>
                <a:ea typeface="+mn-ea"/>
                <a:cs typeface="+mn-cs"/>
              </a:rPr>
              <a:t>したと考えら</a:t>
            </a:r>
            <a:r>
              <a:rPr kumimoji="1" lang="ja-JP" altLang="en-US" sz="1200" kern="1200" dirty="0">
                <a:solidFill>
                  <a:schemeClr val="tx1"/>
                </a:solidFill>
                <a:effectLst/>
                <a:latin typeface="+mn-lt"/>
                <a:ea typeface="+mn-ea"/>
                <a:cs typeface="+mn-cs"/>
              </a:rPr>
              <a:t>れます。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ただし、</a:t>
            </a:r>
            <a:r>
              <a:rPr lang="ja-JP" altLang="en-US" dirty="0"/>
              <a:t>現状の確信度の計算方法には問題があると考えています。</a:t>
            </a:r>
            <a:r>
              <a:rPr kumimoji="1" lang="ja-JP" altLang="ja-JP" sz="1200" kern="1200" dirty="0">
                <a:solidFill>
                  <a:schemeClr val="tx1"/>
                </a:solidFill>
                <a:effectLst/>
                <a:latin typeface="+mn-lt"/>
                <a:ea typeface="+mn-ea"/>
                <a:cs typeface="+mn-cs"/>
              </a:rPr>
              <a:t>問題を解くために必要な条文は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つではないため、該当件数が多いほうがいいのか少ないほうがいいのか判断ができ</a:t>
            </a:r>
            <a:r>
              <a:rPr kumimoji="1" lang="ja-JP" altLang="en-US" sz="1200" kern="1200" dirty="0">
                <a:solidFill>
                  <a:schemeClr val="tx1"/>
                </a:solidFill>
                <a:effectLst/>
                <a:latin typeface="+mn-lt"/>
                <a:ea typeface="+mn-ea"/>
                <a:cs typeface="+mn-cs"/>
              </a:rPr>
              <a:t>ないことになります。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28</a:t>
            </a:fld>
            <a:endParaRPr kumimoji="1" lang="ja-JP" altLang="en-US"/>
          </a:p>
        </p:txBody>
      </p:sp>
    </p:spTree>
    <p:extLst>
      <p:ext uri="{BB962C8B-B14F-4D97-AF65-F5344CB8AC3E}">
        <p14:creationId xmlns:p14="http://schemas.microsoft.com/office/powerpoint/2010/main" val="1090792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こちらが参考文献です。</a:t>
            </a: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39</a:t>
            </a:fld>
            <a:endParaRPr kumimoji="1" lang="ja-JP" altLang="en-US"/>
          </a:p>
        </p:txBody>
      </p:sp>
    </p:spTree>
    <p:extLst>
      <p:ext uri="{BB962C8B-B14F-4D97-AF65-F5344CB8AC3E}">
        <p14:creationId xmlns:p14="http://schemas.microsoft.com/office/powerpoint/2010/main" val="217086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こちらが参考文献です。</a:t>
            </a: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40</a:t>
            </a:fld>
            <a:endParaRPr kumimoji="1" lang="ja-JP" altLang="en-US"/>
          </a:p>
        </p:txBody>
      </p:sp>
    </p:spTree>
    <p:extLst>
      <p:ext uri="{BB962C8B-B14F-4D97-AF65-F5344CB8AC3E}">
        <p14:creationId xmlns:p14="http://schemas.microsoft.com/office/powerpoint/2010/main" val="312208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第一</a:t>
            </a:r>
            <a:r>
              <a:rPr kumimoji="1" lang="ja-JP" altLang="en-US" dirty="0"/>
              <a:t>に、初源的な事柄ではありますが、プリインストールとして意味とは何かと言う問いかけから導入を始めたいと思います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34187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End)</a:t>
            </a:r>
          </a:p>
          <a:p>
            <a:r>
              <a:rPr kumimoji="1" lang="ja-JP" altLang="en-US"/>
              <a:t>そもそも</a:t>
            </a:r>
            <a:r>
              <a:rPr kumimoji="1" lang="ja-JP" altLang="en-US" dirty="0"/>
              <a:t>我々が意識的に、二重命題</a:t>
            </a:r>
            <a:r>
              <a:rPr kumimoji="1" lang="en-US" altLang="ja-JP" dirty="0"/>
              <a:t>(</a:t>
            </a:r>
            <a:r>
              <a:rPr kumimoji="1" lang="ja-JP" altLang="en-US" dirty="0"/>
              <a:t>メタ的</a:t>
            </a:r>
            <a:r>
              <a:rPr kumimoji="1" lang="en-US" altLang="ja-JP" dirty="0"/>
              <a:t>)</a:t>
            </a:r>
            <a:r>
              <a:rPr kumimoji="1" lang="ja-JP" altLang="en-US" dirty="0"/>
              <a:t>に「意味の意味」を言及しないように、人それぞれ、または学派によって意味の扱い方は千差万別である、このような中で、コンピュータが扱う上で最も的確な意味解釈は何かを、まずは考えてみたい</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72500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コンピュータ</a:t>
            </a:r>
            <a:r>
              <a:rPr kumimoji="1" lang="ja-JP" altLang="en-US" dirty="0"/>
              <a:t>で扱うことが可能であろう形式</a:t>
            </a:r>
            <a:r>
              <a:rPr kumimoji="1" lang="ja-JP" altLang="en-US"/>
              <a:t>意味論にも触れておきたい</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4476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6897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a:t>
            </a:r>
            <a:r>
              <a:rPr kumimoji="1" lang="en-US" altLang="ja-JP" dirty="0"/>
              <a:t>COLIEE</a:t>
            </a:r>
            <a:r>
              <a:rPr kumimoji="1" lang="ja-JP" altLang="en-US" dirty="0" err="1"/>
              <a:t>、</a:t>
            </a:r>
            <a:r>
              <a:rPr kumimoji="1" lang="ja-JP" altLang="en-US" dirty="0"/>
              <a:t>司法試験自動解答タスクについて説明いたします。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COLIEE</a:t>
            </a:r>
            <a:r>
              <a:rPr kumimoji="1" lang="ja-JP" altLang="en-US" dirty="0"/>
              <a:t>では、</a:t>
            </a:r>
            <a:r>
              <a:rPr lang="ja-JP" altLang="en-US" sz="1200" dirty="0"/>
              <a:t>実際に出題された司法試験の民法に関する問題を、内容が正しいかどうか</a:t>
            </a:r>
            <a:r>
              <a:rPr lang="en-US" altLang="ja-JP" sz="1200" dirty="0"/>
              <a:t>Yes/No</a:t>
            </a:r>
            <a:r>
              <a:rPr lang="ja-JP" altLang="en-US" sz="1200" dirty="0"/>
              <a:t>の</a:t>
            </a:r>
            <a:r>
              <a:rPr lang="en-US" altLang="ja-JP" sz="1200" dirty="0"/>
              <a:t>2</a:t>
            </a:r>
            <a:r>
              <a:rPr lang="ja-JP" altLang="en-US" sz="1200" dirty="0"/>
              <a:t>択で答えられる短答式の問題を解いていきます。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問題を解くのに必要な条文を答えるタスクと、問題文の内容が正しいか答えるタスクがあり、今回は問題文だけが与えられ、民法全文から必要な条文を探し出して</a:t>
            </a:r>
            <a:r>
              <a:rPr lang="en-US" altLang="ja-JP" sz="1200" dirty="0"/>
              <a:t>Yes/No</a:t>
            </a:r>
            <a:r>
              <a:rPr lang="ja-JP" altLang="en-US" sz="1200" dirty="0"/>
              <a:t>を判断するタスクに挑戦しました。</a:t>
            </a:r>
            <a:endParaRPr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3</a:t>
            </a:fld>
            <a:endParaRPr kumimoji="1" lang="ja-JP" altLang="en-US"/>
          </a:p>
        </p:txBody>
      </p:sp>
    </p:spTree>
    <p:extLst>
      <p:ext uri="{BB962C8B-B14F-4D97-AF65-F5344CB8AC3E}">
        <p14:creationId xmlns:p14="http://schemas.microsoft.com/office/powerpoint/2010/main" val="4256649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start)</a:t>
            </a:r>
          </a:p>
          <a:p>
            <a:r>
              <a:rPr kumimoji="1" lang="ja-JP" altLang="en-US" dirty="0"/>
              <a:t>形式意味論の主張において、少なくとも私が重要であると考える点は、ある単語に結びついている我々の心的な構造物が全く一緒であるから、意味理解が話者と聞き手の双方で行われるのだという直感的な意味理解を否定し、むしろ我々の与えられた環境が、可能世界という概念に基づいて、必然性を持ってして、同じ意味を同じ事物に適用しようとする意図がある、という主張がある点である</a:t>
            </a:r>
            <a:endParaRPr kumimoji="1" lang="en-US" altLang="ja-JP" dirty="0"/>
          </a:p>
          <a:p>
            <a:endParaRPr kumimoji="1" lang="en-US" altLang="ja-JP" dirty="0"/>
          </a:p>
          <a:p>
            <a:r>
              <a:rPr kumimoji="1" lang="en-US" altLang="ja-JP" dirty="0"/>
              <a:t>middle)</a:t>
            </a:r>
          </a:p>
          <a:p>
            <a:r>
              <a:rPr kumimoji="1" lang="ja-JP" altLang="en-US" dirty="0"/>
              <a:t>形式意味論で提供される言語的な枠組みは幅広く、対応できることも多いが、</a:t>
            </a:r>
            <a:endParaRPr kumimoji="1" lang="en-US" altLang="ja-JP" dirty="0"/>
          </a:p>
          <a:p>
            <a:r>
              <a:rPr kumimoji="1" lang="ja-JP" altLang="en-US" dirty="0"/>
              <a:t>しかしそれと同時に、形式意味論に対して次の疑問を抱く</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124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以上を踏まえてフレーム意味論をここで紹介する</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30589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5513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End)</a:t>
            </a:r>
          </a:p>
          <a:p>
            <a:r>
              <a:rPr kumimoji="1" lang="ja-JP" altLang="en-US" dirty="0"/>
              <a:t>ここで規定される意味フレームの定義において重要なのは、ある母語話者が、その状況を他の状況と明確に区別することが可能であり、かつ事実上それを同一視できるということである。</a:t>
            </a:r>
            <a:endParaRPr kumimoji="1" lang="en-US" altLang="ja-JP" dirty="0"/>
          </a:p>
          <a:p>
            <a:endParaRPr kumimoji="1" lang="en-US" altLang="ja-JP" dirty="0"/>
          </a:p>
          <a:p>
            <a:r>
              <a:rPr kumimoji="1" lang="ja-JP" altLang="en-US" dirty="0"/>
              <a:t>ただしこの説明も、知識体系の組織化の原理について触れているものの、実際にどのように</a:t>
            </a:r>
            <a:r>
              <a:rPr kumimoji="1" lang="ja-JP" altLang="en-US"/>
              <a:t>それを記述</a:t>
            </a:r>
            <a:r>
              <a:rPr kumimoji="1" lang="ja-JP" altLang="en-US" dirty="0"/>
              <a:t>するかについては触れていない。</a:t>
            </a:r>
            <a:endParaRPr kumimoji="1" lang="en-US" altLang="ja-JP" dirty="0"/>
          </a:p>
          <a:p>
            <a:endParaRPr kumimoji="1" lang="en-US" altLang="ja-JP" dirty="0"/>
          </a:p>
          <a:p>
            <a:r>
              <a:rPr kumimoji="1" lang="ja-JP" altLang="en-US" dirty="0"/>
              <a:t>しかし、少なくともフレームの差別化は、それぞれの内部</a:t>
            </a:r>
            <a:r>
              <a:rPr kumimoji="1" lang="ja-JP" altLang="en-US"/>
              <a:t>構造に差異が</a:t>
            </a:r>
            <a:r>
              <a:rPr kumimoji="1" lang="ja-JP" altLang="en-US" dirty="0"/>
              <a:t>あることを認めることで行われる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71394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Start)</a:t>
            </a:r>
            <a:r>
              <a:rPr kumimoji="1" lang="ja-JP" altLang="en-US" dirty="0"/>
              <a:t>日本語フレームネットを一例に、その一つのフレームである「払う」をここで例に取り上げる</a:t>
            </a:r>
            <a:endParaRPr kumimoji="1" lang="en-US" altLang="ja-JP" dirty="0"/>
          </a:p>
          <a:p>
            <a:r>
              <a:rPr kumimoji="1" lang="ja-JP" altLang="en-US" dirty="0"/>
              <a:t>フレーム意味論を用いた意味解釈機構を構築する上で、今後はフレームネットを参考、または使用することとする</a:t>
            </a:r>
            <a:endParaRPr kumimoji="1" lang="en-US" altLang="ja-JP" dirty="0"/>
          </a:p>
          <a:p>
            <a:endParaRPr kumimoji="1" lang="en-US" altLang="ja-JP" dirty="0"/>
          </a:p>
          <a:p>
            <a:r>
              <a:rPr kumimoji="1" lang="ja-JP" altLang="en-US" dirty="0"/>
              <a:t>これらに加え、実際のコーパス中には、フレームの階層関係が含まれる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4935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Middle1)one vs rest</a:t>
            </a:r>
            <a:r>
              <a:rPr kumimoji="1" lang="ja-JP" altLang="en-US" dirty="0"/>
              <a:t>を用いる理由は、ある項に対して、複数の意味役割候補から一つの意味役割を付与する多値分類タスクであるからと考える</a:t>
            </a:r>
            <a:endParaRPr kumimoji="1" lang="en-US" altLang="ja-JP" dirty="0"/>
          </a:p>
          <a:p>
            <a:endParaRPr kumimoji="1" lang="en-US" altLang="ja-JP" dirty="0"/>
          </a:p>
          <a:p>
            <a:r>
              <a:rPr kumimoji="1" lang="en-US" altLang="ja-JP" dirty="0"/>
              <a:t>Middle2)</a:t>
            </a:r>
            <a:r>
              <a:rPr kumimoji="1" lang="ja-JP" altLang="en-US" dirty="0"/>
              <a:t>直接係り受けのある部分木を用いないのは、その部分木が必ずしも項候補にならないという仮定のもとである</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3356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深層格を適用すべき例が本論文にて紹介されていたため、いくつか取り上げてみたいと思います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37230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1end)</a:t>
            </a:r>
          </a:p>
          <a:p>
            <a:r>
              <a:rPr kumimoji="1" lang="en-US" altLang="ja-JP" dirty="0" err="1"/>
              <a:t>LexicalUnit</a:t>
            </a:r>
            <a:r>
              <a:rPr kumimoji="1" lang="ja-JP" altLang="en-US"/>
              <a:t>はあるフレームに属する具体的な単語を</a:t>
            </a:r>
            <a:r>
              <a:rPr kumimoji="1" lang="ja-JP" altLang="en-US" dirty="0"/>
              <a:t>さす、特に</a:t>
            </a:r>
            <a:r>
              <a:rPr kumimoji="1" lang="en-US" altLang="ja-JP" dirty="0"/>
              <a:t>JFN</a:t>
            </a:r>
            <a:r>
              <a:rPr kumimoji="1" lang="ja-JP" altLang="en-US" dirty="0"/>
              <a:t>と</a:t>
            </a:r>
            <a:r>
              <a:rPr kumimoji="1" lang="en-US" altLang="ja-JP" dirty="0"/>
              <a:t>BFN</a:t>
            </a:r>
            <a:r>
              <a:rPr kumimoji="1" lang="ja-JP" altLang="en-US" dirty="0"/>
              <a:t>で顕著な差がある部分である</a:t>
            </a:r>
            <a:endParaRPr kumimoji="1" lang="en-US" altLang="ja-JP" dirty="0"/>
          </a:p>
          <a:p>
            <a:r>
              <a:rPr kumimoji="1" lang="ja-JP" altLang="en-US" dirty="0"/>
              <a:t>フレームの数は、我々がそれが専一的であると認知できる知識体系・状況であるという定義の元、有限個であると、本家</a:t>
            </a:r>
            <a:r>
              <a:rPr kumimoji="1" lang="en-US" altLang="ja-JP" dirty="0"/>
              <a:t>BFN</a:t>
            </a:r>
            <a:r>
              <a:rPr kumimoji="1" lang="ja-JP" altLang="en-US" dirty="0"/>
              <a:t>でも、全ての知識をかきおこせているかどうかはわからない</a:t>
            </a:r>
            <a:endParaRPr kumimoji="1" lang="en-US" altLang="ja-JP" dirty="0"/>
          </a:p>
          <a:p>
            <a:endParaRPr kumimoji="1" lang="en-US" altLang="ja-JP" dirty="0"/>
          </a:p>
          <a:p>
            <a:r>
              <a:rPr kumimoji="1" lang="en-US" altLang="ja-JP" dirty="0"/>
              <a:t>2start)JFN</a:t>
            </a:r>
            <a:r>
              <a:rPr kumimoji="1" lang="ja-JP" altLang="en-US" dirty="0"/>
              <a:t>は</a:t>
            </a:r>
            <a:r>
              <a:rPr kumimoji="1" lang="en-US" altLang="ja-JP" dirty="0"/>
              <a:t>BFN</a:t>
            </a:r>
            <a:r>
              <a:rPr kumimoji="1" lang="ja-JP" altLang="en-US" dirty="0"/>
              <a:t>をベースに開発しているため、多くの点で共通していることは間違いない、しかし</a:t>
            </a:r>
            <a:r>
              <a:rPr kumimoji="1" lang="en-US" altLang="ja-JP" dirty="0"/>
              <a:t>…</a:t>
            </a:r>
          </a:p>
          <a:p>
            <a:endParaRPr kumimoji="1" lang="en-US" altLang="ja-JP" dirty="0"/>
          </a:p>
          <a:p>
            <a:r>
              <a:rPr kumimoji="1" lang="en-US" altLang="ja-JP" dirty="0"/>
              <a:t>3end)</a:t>
            </a:r>
            <a:r>
              <a:rPr kumimoji="1" lang="ja-JP" altLang="en-US" dirty="0"/>
              <a:t>しかし、深層格そのものの定義は非常に曖昧で、必ずしもそうであるとは言い切れないし、そもそも深層格は存在しないかもしれない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739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62376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3505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これが実際の問題例です。</a:t>
            </a:r>
            <a:endParaRPr kumimoji="1" lang="en-US" altLang="ja-JP" sz="1200" dirty="0"/>
          </a:p>
          <a:p>
            <a:r>
              <a:rPr kumimoji="1" lang="ja-JP" altLang="en-US" sz="1200" dirty="0"/>
              <a:t>下の</a:t>
            </a:r>
            <a:r>
              <a:rPr kumimoji="1" lang="en-US" altLang="ja-JP" sz="1200" dirty="0"/>
              <a:t>t2</a:t>
            </a:r>
            <a:r>
              <a:rPr kumimoji="1" lang="ja-JP" altLang="en-US" sz="1200" dirty="0"/>
              <a:t>が問題文で、上の</a:t>
            </a:r>
            <a:r>
              <a:rPr kumimoji="1" lang="en-US" altLang="ja-JP" sz="1200" dirty="0"/>
              <a:t>t1</a:t>
            </a:r>
            <a:r>
              <a:rPr kumimoji="1" lang="ja-JP" altLang="en-US" sz="1200" dirty="0"/>
              <a:t>が問題を解くために必要な条文となっています。</a:t>
            </a:r>
            <a:endParaRPr kumimoji="1" lang="en-US" altLang="ja-JP" sz="1200" dirty="0"/>
          </a:p>
          <a:p>
            <a:r>
              <a:rPr kumimoji="1" lang="ja-JP" altLang="en-US" sz="1200" dirty="0"/>
              <a:t>このように、問題文は</a:t>
            </a:r>
            <a:r>
              <a:rPr kumimoji="1" lang="en-US" altLang="ja-JP" sz="1200" dirty="0"/>
              <a:t>1</a:t>
            </a:r>
            <a:r>
              <a:rPr kumimoji="1" lang="ja-JP" altLang="en-US" sz="1200" dirty="0"/>
              <a:t>文なのですが、条文では箇条書きになっていたり、複数の条文を読まなければ答えが出せないようになっているものもあります。</a:t>
            </a:r>
            <a:endParaRPr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4</a:t>
            </a:fld>
            <a:endParaRPr kumimoji="1" lang="ja-JP" altLang="en-US"/>
          </a:p>
        </p:txBody>
      </p:sp>
    </p:spTree>
    <p:extLst>
      <p:ext uri="{BB962C8B-B14F-4D97-AF65-F5344CB8AC3E}">
        <p14:creationId xmlns:p14="http://schemas.microsoft.com/office/powerpoint/2010/main" val="316203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5609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Start)</a:t>
            </a:r>
            <a:r>
              <a:rPr kumimoji="1" lang="ja-JP" altLang="en-US"/>
              <a:t>これは自らがアノテーションした例</a:t>
            </a:r>
            <a:endParaRPr kumimoji="1" lang="en-US" altLang="ja-JP" dirty="0"/>
          </a:p>
          <a:p>
            <a:endParaRPr kumimoji="1" lang="en-US" altLang="ja-JP" dirty="0"/>
          </a:p>
          <a:p>
            <a:r>
              <a:rPr kumimoji="1" lang="en-US" altLang="ja-JP" dirty="0"/>
              <a:t>End)</a:t>
            </a:r>
          </a:p>
          <a:p>
            <a:r>
              <a:rPr kumimoji="1" lang="ja-JP" altLang="en-US"/>
              <a:t>解答そのものは一見すると、従来手法と変わらないが、第一に表層的に追わない、つまり深いレベルで述語部分の意味がわかることで、多少の表記ゆれに対応できること、二文間においてフレームに異なりが生じていても、そのフレームの階層関係を巡ることで、似たフレームであると推定できることが挙げらます。またフレームが判明した場合には、その表現を伴って出現する深層格を推定できるため、どの節が、もっと言えばその節内のいずれかの表現に、深層格を付与することができ、これまで扱えきれなかった条件部分の意味表現の一致性まで議論を深めることができる可能性があ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9123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Start)</a:t>
            </a:r>
            <a:r>
              <a:rPr kumimoji="1" lang="ja-JP" altLang="en-US"/>
              <a:t>システムの基本的流れを紹介します</a:t>
            </a:r>
            <a:endParaRPr kumimoji="1" lang="en-US" altLang="ja-JP" dirty="0"/>
          </a:p>
          <a:p>
            <a:endParaRPr kumimoji="1" lang="en-US" altLang="ja-JP" dirty="0"/>
          </a:p>
          <a:p>
            <a:r>
              <a:rPr kumimoji="1" lang="en-US" altLang="ja-JP" dirty="0"/>
              <a:t>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と言いつつ様々な問題があります、例えば、法律文書特有の表現に対して、</a:t>
            </a:r>
            <a:r>
              <a:rPr kumimoji="1" lang="en-US" altLang="ja-JP" dirty="0"/>
              <a:t>FN</a:t>
            </a:r>
            <a:r>
              <a:rPr kumimoji="1" lang="ja-JP" altLang="en-US"/>
              <a:t>が対応できない場合も当然あること、そもそも深層格に相当する</a:t>
            </a:r>
            <a:r>
              <a:rPr kumimoji="1" lang="en-US" altLang="ja-JP" dirty="0"/>
              <a:t>FE</a:t>
            </a:r>
            <a:r>
              <a:rPr kumimoji="1" lang="ja-JP" altLang="en-US"/>
              <a:t>を、どのように付与すべきか曖昧であることなどがあげられる。これらについては、類義語シソーラスを使用すること、熟語表現については漢字一語に分割し、</a:t>
            </a:r>
            <a:r>
              <a:rPr kumimoji="1" lang="en-US" altLang="ja-JP" dirty="0"/>
              <a:t>LU</a:t>
            </a:r>
            <a:r>
              <a:rPr kumimoji="1" lang="ja-JP" altLang="en-US"/>
              <a:t>一覧で各々を検索にかけ、一致した二つのフレームの複合フレームであると捉える方針などを検討。</a:t>
            </a:r>
            <a:r>
              <a:rPr kumimoji="1" lang="en-US" altLang="ja-JP" dirty="0"/>
              <a:t>FE</a:t>
            </a:r>
            <a:r>
              <a:rPr kumimoji="1" lang="ja-JP" altLang="en-US"/>
              <a:t>の扱いは、そもそも</a:t>
            </a:r>
            <a:r>
              <a:rPr kumimoji="1" lang="en-US" altLang="ja-JP" dirty="0"/>
              <a:t>JFN</a:t>
            </a:r>
            <a:r>
              <a:rPr kumimoji="1" lang="ja-JP" altLang="en-US"/>
              <a:t>の意味役割の定義、そもそも自分がどうしててその項について、そのような意味役割であると想像したか、実際に</a:t>
            </a:r>
            <a:r>
              <a:rPr kumimoji="1" lang="en-US" altLang="ja-JP" dirty="0"/>
              <a:t>FN</a:t>
            </a:r>
            <a:r>
              <a:rPr kumimoji="1" lang="ja-JP" altLang="en-US"/>
              <a:t>を構築した際に使用された</a:t>
            </a:r>
            <a:r>
              <a:rPr kumimoji="1" lang="en-US" altLang="ja-JP" dirty="0"/>
              <a:t>BCCWJ</a:t>
            </a:r>
            <a:r>
              <a:rPr kumimoji="1" lang="ja-JP" altLang="en-US"/>
              <a:t>コーパスの観察や、先ほど紹介した論文をベースに考察したい。</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12789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---DO NOT READ---</a:t>
            </a:r>
          </a:p>
          <a:p>
            <a:endParaRPr kumimoji="1" lang="en-US" altLang="ja-JP" dirty="0"/>
          </a:p>
          <a:p>
            <a:r>
              <a:rPr kumimoji="1" lang="ja-JP" altLang="en-US"/>
              <a:t>・</a:t>
            </a:r>
            <a:r>
              <a:rPr kumimoji="1" lang="en-US" altLang="ja-JP" dirty="0"/>
              <a:t>Semantic Parsing(</a:t>
            </a:r>
            <a:r>
              <a:rPr kumimoji="1" lang="ja-JP" altLang="en-US"/>
              <a:t>統語論的アプローチ</a:t>
            </a:r>
            <a:r>
              <a:rPr kumimoji="1" lang="en-US" altLang="ja-JP" dirty="0"/>
              <a:t>)</a:t>
            </a:r>
          </a:p>
          <a:p>
            <a:r>
              <a:rPr kumimoji="1" lang="en-US" altLang="ja-JP" dirty="0"/>
              <a:t>…CCG</a:t>
            </a:r>
          </a:p>
          <a:p>
            <a:r>
              <a:rPr kumimoji="1" lang="en-US" altLang="ja-JP" dirty="0"/>
              <a:t>…DCS(</a:t>
            </a:r>
            <a:r>
              <a:rPr kumimoji="1" lang="ja-JP" altLang="en-US"/>
              <a:t>質問を応えるために</a:t>
            </a:r>
            <a:r>
              <a:rPr kumimoji="1" lang="en-US" altLang="ja-JP" dirty="0"/>
              <a:t>DB</a:t>
            </a:r>
            <a:r>
              <a:rPr kumimoji="1" lang="ja-JP" altLang="en-US"/>
              <a:t>操作してモジュール化</a:t>
            </a:r>
            <a:r>
              <a:rPr kumimoji="1" lang="en-US" altLang="ja-JP" dirty="0"/>
              <a:t>)</a:t>
            </a:r>
          </a:p>
          <a:p>
            <a:r>
              <a:rPr kumimoji="1" lang="en-US" altLang="ja-JP" dirty="0"/>
              <a:t>-&gt;</a:t>
            </a:r>
            <a:r>
              <a:rPr kumimoji="1" lang="ja-JP" altLang="en-US"/>
              <a:t>語用論の立場の重要性</a:t>
            </a:r>
            <a:endParaRPr kumimoji="1" lang="en-US" altLang="ja-JP" dirty="0"/>
          </a:p>
          <a:p>
            <a:endParaRPr kumimoji="1" lang="en-US" altLang="ja-JP" dirty="0"/>
          </a:p>
          <a:p>
            <a:r>
              <a:rPr kumimoji="1" lang="ja-JP" altLang="en-US"/>
              <a:t>・</a:t>
            </a:r>
            <a:r>
              <a:rPr kumimoji="1" lang="en-US" altLang="ja-JP" dirty="0"/>
              <a:t>FE</a:t>
            </a:r>
            <a:r>
              <a:rPr kumimoji="1" lang="ja-JP" altLang="en-US"/>
              <a:t>の動詞の意味分類</a:t>
            </a:r>
            <a:r>
              <a:rPr kumimoji="1" lang="en-US" altLang="ja-JP" dirty="0"/>
              <a:t>…</a:t>
            </a:r>
            <a:r>
              <a:rPr kumimoji="1" lang="ja-JP" altLang="en-US"/>
              <a:t>結合価パターン</a:t>
            </a:r>
            <a:endParaRPr kumimoji="1" lang="en-US" altLang="ja-JP" dirty="0"/>
          </a:p>
          <a:p>
            <a:r>
              <a:rPr kumimoji="1" lang="ja-JP" altLang="en-US"/>
              <a:t>・フレーム要素</a:t>
            </a:r>
            <a:endParaRPr kumimoji="1" lang="en-US" altLang="ja-JP" dirty="0"/>
          </a:p>
          <a:p>
            <a:r>
              <a:rPr kumimoji="1" lang="ja-JP" altLang="en-US"/>
              <a:t>・文法機能</a:t>
            </a:r>
            <a:r>
              <a:rPr kumimoji="1" lang="en-US" altLang="ja-JP" dirty="0"/>
              <a:t>(</a:t>
            </a:r>
            <a:r>
              <a:rPr kumimoji="1" lang="ja-JP" altLang="en-US"/>
              <a:t>主語、目的語など</a:t>
            </a:r>
            <a:r>
              <a:rPr kumimoji="1" lang="en-US" altLang="ja-JP" dirty="0"/>
              <a:t>)</a:t>
            </a:r>
          </a:p>
          <a:p>
            <a:r>
              <a:rPr kumimoji="1" lang="ja-JP" altLang="en-US"/>
              <a:t>・句タイプ</a:t>
            </a:r>
            <a:r>
              <a:rPr kumimoji="1" lang="en-US" altLang="ja-JP" dirty="0"/>
              <a:t>(</a:t>
            </a:r>
            <a:r>
              <a:rPr kumimoji="1" lang="ja-JP" altLang="en-US"/>
              <a:t>名詞句など</a:t>
            </a:r>
            <a:r>
              <a:rPr kumimoji="1" lang="en-US" altLang="ja-JP" dirty="0"/>
              <a:t>)</a:t>
            </a:r>
          </a:p>
          <a:p>
            <a:r>
              <a:rPr kumimoji="1" lang="ja-JP" altLang="en-US"/>
              <a:t>・助詞</a:t>
            </a:r>
            <a:r>
              <a:rPr kumimoji="1" lang="en-US" altLang="ja-JP" dirty="0"/>
              <a:t>(</a:t>
            </a:r>
            <a:r>
              <a:rPr kumimoji="1" lang="ja-JP" altLang="en-US"/>
              <a:t>表層格</a:t>
            </a:r>
            <a:r>
              <a:rPr kumimoji="1" lang="en-US" altLang="ja-JP" dirty="0"/>
              <a:t>)</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163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使用した</a:t>
            </a:r>
            <a:r>
              <a:rPr lang="ja-JP" altLang="en-US" sz="1200" dirty="0"/>
              <a:t>資源は平成</a:t>
            </a:r>
            <a:r>
              <a:rPr lang="en-US" altLang="ja-JP" sz="1200" dirty="0"/>
              <a:t>21</a:t>
            </a:r>
            <a:r>
              <a:rPr lang="ja-JP" altLang="en-US" sz="1200" dirty="0"/>
              <a:t>年度から</a:t>
            </a:r>
            <a:r>
              <a:rPr lang="en-US" altLang="ja-JP" sz="1200" dirty="0"/>
              <a:t>28</a:t>
            </a:r>
            <a:r>
              <a:rPr lang="ja-JP" altLang="en-US" sz="1200" dirty="0"/>
              <a:t>年度の問題文と民法全文です。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開発データとして平成</a:t>
            </a:r>
            <a:r>
              <a:rPr kumimoji="1" lang="en-US" altLang="ja-JP" sz="1200" dirty="0"/>
              <a:t>21</a:t>
            </a:r>
            <a:r>
              <a:rPr kumimoji="1" lang="ja-JP" altLang="en-US" sz="1200" dirty="0"/>
              <a:t>年度から平成</a:t>
            </a:r>
            <a:r>
              <a:rPr kumimoji="1" lang="en-US" altLang="ja-JP" sz="1200" dirty="0"/>
              <a:t>26</a:t>
            </a:r>
            <a:r>
              <a:rPr kumimoji="1" lang="ja-JP" altLang="en-US" sz="1200" dirty="0"/>
              <a:t>年度の問題文、評価データとして</a:t>
            </a:r>
            <a:r>
              <a:rPr kumimoji="1" lang="en-US" altLang="ja-JP" sz="1200" dirty="0"/>
              <a:t>28</a:t>
            </a:r>
            <a:r>
              <a:rPr kumimoji="1" lang="ja-JP" altLang="en-US" sz="1200" dirty="0"/>
              <a:t>年度の問題を使用しました。</a:t>
            </a:r>
          </a:p>
          <a:p>
            <a:r>
              <a:rPr lang="ja-JP" altLang="en-US" dirty="0"/>
              <a:t>文章の解析には日本語形態素解析器</a:t>
            </a:r>
            <a:r>
              <a:rPr lang="en-US" altLang="ja-JP" dirty="0"/>
              <a:t>JUMAN</a:t>
            </a:r>
            <a:r>
              <a:rPr lang="ja-JP" altLang="en-US" dirty="0"/>
              <a:t>と日本語構文解析器</a:t>
            </a:r>
            <a:r>
              <a:rPr lang="en-US" altLang="ja-JP" dirty="0"/>
              <a:t>KNP</a:t>
            </a:r>
            <a:r>
              <a:rPr lang="ja-JP" altLang="en-US" dirty="0"/>
              <a:t>を使用し、</a:t>
            </a:r>
            <a:endParaRPr lang="en-US" altLang="ja-JP" dirty="0"/>
          </a:p>
          <a:p>
            <a:r>
              <a:rPr lang="en-US" altLang="ja-JP" dirty="0"/>
              <a:t>JUMAN </a:t>
            </a:r>
            <a:r>
              <a:rPr lang="ja-JP" altLang="en-US" dirty="0"/>
              <a:t>に日本語法律用語辞典をユーザ辞書として追加しました。</a:t>
            </a:r>
            <a:endParaRPr lang="en-US" altLang="ja-JP" dirty="0"/>
          </a:p>
          <a:p>
            <a:r>
              <a:rPr kumimoji="1" lang="ja-JP" altLang="en-US" dirty="0"/>
              <a:t>辞典によって法律文書の専門用語が補われることを期待しています。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5</a:t>
            </a:fld>
            <a:endParaRPr kumimoji="1" lang="ja-JP" altLang="en-US"/>
          </a:p>
        </p:txBody>
      </p:sp>
    </p:spTree>
    <p:extLst>
      <p:ext uri="{BB962C8B-B14F-4D97-AF65-F5344CB8AC3E}">
        <p14:creationId xmlns:p14="http://schemas.microsoft.com/office/powerpoint/2010/main" val="32978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では、これから提案手法について説明させていただきます。提案手法の主な軸は</a:t>
            </a:r>
            <a:r>
              <a:rPr kumimoji="1" lang="en-US" altLang="ja-JP" dirty="0"/>
              <a:t>3</a:t>
            </a:r>
            <a:r>
              <a:rPr kumimoji="1" lang="ja-JP" altLang="en-US" dirty="0"/>
              <a:t>つです。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新しく文の節構造を定義し、</a:t>
            </a:r>
            <a:r>
              <a:rPr lang="en-US" altLang="ja-JP" dirty="0"/>
              <a:t>1</a:t>
            </a:r>
            <a:r>
              <a:rPr lang="ja-JP" altLang="en-US" dirty="0" err="1"/>
              <a:t>つの</a:t>
            </a:r>
            <a:r>
              <a:rPr lang="ja-JP" altLang="en-US" dirty="0"/>
              <a:t>文章を条件節と展開節、その他に分けて問題文と条文を比較する述語項解析を本システムの軸とします。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また、追加機能として、文章の中から動作主を見つけ、</a:t>
            </a:r>
            <a:r>
              <a:rPr lang="ja-JP" altLang="en-US" dirty="0"/>
              <a:t>動作主がどのような行動をしていくか推移を追う動作主推定と類義語・言い換え表現の変換辞書の作成を新たに行いました。</a:t>
            </a:r>
            <a:endParaRPr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6</a:t>
            </a:fld>
            <a:endParaRPr kumimoji="1" lang="ja-JP" altLang="en-US"/>
          </a:p>
        </p:txBody>
      </p:sp>
    </p:spTree>
    <p:extLst>
      <p:ext uri="{BB962C8B-B14F-4D97-AF65-F5344CB8AC3E}">
        <p14:creationId xmlns:p14="http://schemas.microsoft.com/office/powerpoint/2010/main" val="17700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64050" cy="3349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まず、述語項解析について見ていきます。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新しく文の節構造を定義し、</a:t>
            </a:r>
            <a:r>
              <a:rPr lang="en-US" altLang="ja-JP" sz="1200" dirty="0"/>
              <a:t>1</a:t>
            </a:r>
            <a:r>
              <a:rPr lang="ja-JP" altLang="en-US" sz="1200" dirty="0" err="1"/>
              <a:t>つの</a:t>
            </a:r>
            <a:r>
              <a:rPr lang="ja-JP" altLang="en-US" sz="1200" dirty="0"/>
              <a:t>文章を条件節と展開節、その他に分けて問題文と条文を比較します。</a:t>
            </a:r>
            <a:endParaRPr lang="en-US" altLang="ja-JP" sz="1200" dirty="0"/>
          </a:p>
          <a:p>
            <a:r>
              <a:rPr lang="ja-JP" altLang="en-US" sz="1200" dirty="0"/>
              <a:t>節の定義は、述語を含む文節を節の中心として、他の文節は係り受けをたどった先で最初にたどり着く節の中心の節に含まれるようになっています。</a:t>
            </a:r>
            <a:endParaRPr lang="en-US" altLang="ja-JP" sz="1200" dirty="0"/>
          </a:p>
          <a:p>
            <a:r>
              <a:rPr lang="ja-JP" altLang="en-US" sz="1200" dirty="0"/>
              <a:t>複数の節に分けた後、「</a:t>
            </a:r>
            <a:r>
              <a:rPr lang="ja-JP" altLang="en-US" sz="1200" dirty="0" err="1"/>
              <a:t>～した</a:t>
            </a:r>
            <a:r>
              <a:rPr lang="ja-JP" altLang="en-US" sz="1200" dirty="0"/>
              <a:t>とき」など条件を表わす言葉が入っていたら条件節、文末の述語が含まれる節を展開節、どちらにもあてはまらない場合はその他とします。</a:t>
            </a:r>
            <a:endParaRPr lang="en-US" altLang="ja-JP" sz="1200" dirty="0"/>
          </a:p>
          <a:p>
            <a:r>
              <a:rPr lang="ja-JP" altLang="en-US" sz="1200" dirty="0"/>
              <a:t>節の中心の述語、その目的語と主語を見て、問題文と条文の展開節同士、条件節同士を比較して、問題文が正しいかどうかの解答を出します。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ここまでで、条文がそのまま使われている簡単な問題文ならば正解できるようになりました。</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7</a:t>
            </a:fld>
            <a:endParaRPr kumimoji="1" lang="ja-JP" altLang="en-US"/>
          </a:p>
        </p:txBody>
      </p:sp>
    </p:spTree>
    <p:extLst>
      <p:ext uri="{BB962C8B-B14F-4D97-AF65-F5344CB8AC3E}">
        <p14:creationId xmlns:p14="http://schemas.microsoft.com/office/powerpoint/2010/main" val="333912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これが述語項解析の例です。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中心となる述語は有するときは</a:t>
            </a:r>
            <a:r>
              <a:rPr lang="ja-JP" altLang="en-US" sz="1200" u="none" dirty="0" err="1">
                <a:solidFill>
                  <a:srgbClr val="CC9900"/>
                </a:solidFill>
                <a:latin typeface="+mn-ea"/>
              </a:rPr>
              <a:t>の</a:t>
            </a:r>
            <a:r>
              <a:rPr lang="ja-JP" altLang="en-US" sz="1200" u="none" dirty="0">
                <a:solidFill>
                  <a:srgbClr val="CC9900"/>
                </a:solidFill>
                <a:latin typeface="+mn-ea"/>
              </a:rPr>
              <a:t>前の有すると、文末の有するで、青の部分と黄色の部分の</a:t>
            </a:r>
            <a:r>
              <a:rPr lang="en-US" altLang="ja-JP" sz="1200" u="none" dirty="0">
                <a:solidFill>
                  <a:srgbClr val="CC9900"/>
                </a:solidFill>
                <a:latin typeface="+mn-ea"/>
              </a:rPr>
              <a:t>2</a:t>
            </a:r>
            <a:r>
              <a:rPr lang="ja-JP" altLang="en-US" sz="1200" u="none" dirty="0" err="1">
                <a:solidFill>
                  <a:srgbClr val="CC9900"/>
                </a:solidFill>
                <a:latin typeface="+mn-ea"/>
              </a:rPr>
              <a:t>つの</a:t>
            </a:r>
            <a:r>
              <a:rPr lang="ja-JP" altLang="en-US" sz="1200" u="none" dirty="0">
                <a:solidFill>
                  <a:srgbClr val="CC9900"/>
                </a:solidFill>
                <a:latin typeface="+mn-ea"/>
              </a:rPr>
              <a:t>節に分かれます。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前半の節は何々するときは、という言葉が入っているので条件節になります。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問題を解くときは、条件節の場合は主語の法定代理人、述語の有する、目的語の取消権に注目して比較します。</a:t>
            </a:r>
            <a:endParaRPr lang="en-US" altLang="ja-JP" sz="1200" u="none" dirty="0">
              <a:solidFill>
                <a:srgbClr val="CC9900"/>
              </a:solidFill>
              <a:latin typeface="+mn-ea"/>
            </a:endParaRP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8</a:t>
            </a:fld>
            <a:endParaRPr kumimoji="1" lang="ja-JP" altLang="en-US"/>
          </a:p>
        </p:txBody>
      </p:sp>
    </p:spTree>
    <p:extLst>
      <p:ext uri="{BB962C8B-B14F-4D97-AF65-F5344CB8AC3E}">
        <p14:creationId xmlns:p14="http://schemas.microsoft.com/office/powerpoint/2010/main" val="4093050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これが述語項解析の例です。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問題文は</a:t>
            </a:r>
            <a:r>
              <a:rPr lang="ja-JP" altLang="en-US" sz="1200" dirty="0">
                <a:solidFill>
                  <a:srgbClr val="000000"/>
                </a:solidFill>
                <a:latin typeface="+mn-ea"/>
              </a:rPr>
              <a:t>制限行為能力者のした契約について，</a:t>
            </a:r>
            <a:r>
              <a:rPr lang="ja-JP" altLang="en-US" sz="1200" u="none" dirty="0">
                <a:solidFill>
                  <a:srgbClr val="00B0F0"/>
                </a:solidFill>
                <a:latin typeface="+mn-ea"/>
              </a:rPr>
              <a:t>制限行為能力者及びその法定代理人が取消権を有する</a:t>
            </a:r>
            <a:r>
              <a:rPr lang="ja-JP" altLang="en-US" sz="1200" b="1" u="none" dirty="0">
                <a:solidFill>
                  <a:srgbClr val="00B0F0"/>
                </a:solidFill>
                <a:latin typeface="+mn-ea"/>
              </a:rPr>
              <a:t>ときは</a:t>
            </a:r>
            <a:r>
              <a:rPr lang="ja-JP" altLang="en-US" sz="1200" u="none" dirty="0">
                <a:solidFill>
                  <a:srgbClr val="000000"/>
                </a:solidFill>
                <a:latin typeface="+mn-ea"/>
              </a:rPr>
              <a:t>，</a:t>
            </a:r>
            <a:r>
              <a:rPr lang="ja-JP" altLang="en-US" sz="1200" u="none" dirty="0">
                <a:solidFill>
                  <a:srgbClr val="CC9900"/>
                </a:solidFill>
                <a:latin typeface="+mn-ea"/>
              </a:rPr>
              <a:t>契約の相手方も取消権を有するとなっています。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中心となる述語は有するときは</a:t>
            </a:r>
            <a:r>
              <a:rPr lang="ja-JP" altLang="en-US" sz="1200" u="none" dirty="0" err="1">
                <a:solidFill>
                  <a:srgbClr val="CC9900"/>
                </a:solidFill>
                <a:latin typeface="+mn-ea"/>
              </a:rPr>
              <a:t>の</a:t>
            </a:r>
            <a:r>
              <a:rPr lang="ja-JP" altLang="en-US" sz="1200" u="none" dirty="0">
                <a:solidFill>
                  <a:srgbClr val="CC9900"/>
                </a:solidFill>
                <a:latin typeface="+mn-ea"/>
              </a:rPr>
              <a:t>前の有すると、文末の有するで、青の部分と黄色の部分の</a:t>
            </a:r>
            <a:r>
              <a:rPr lang="en-US" altLang="ja-JP" sz="1200" u="none" dirty="0">
                <a:solidFill>
                  <a:srgbClr val="CC9900"/>
                </a:solidFill>
                <a:latin typeface="+mn-ea"/>
              </a:rPr>
              <a:t>2</a:t>
            </a:r>
            <a:r>
              <a:rPr lang="ja-JP" altLang="en-US" sz="1200" u="none" dirty="0" err="1">
                <a:solidFill>
                  <a:srgbClr val="CC9900"/>
                </a:solidFill>
                <a:latin typeface="+mn-ea"/>
              </a:rPr>
              <a:t>つの</a:t>
            </a:r>
            <a:r>
              <a:rPr lang="ja-JP" altLang="en-US" sz="1200" u="none" dirty="0">
                <a:solidFill>
                  <a:srgbClr val="CC9900"/>
                </a:solidFill>
                <a:latin typeface="+mn-ea"/>
              </a:rPr>
              <a:t>節に分かれます。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前半の節は何々するときは、という言葉が入っているので条件節になります。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問題を解くときは、条件節の場合は主語の法定代理人、述語の有する、目的語の取消権に注目して比較します。</a:t>
            </a:r>
            <a:endParaRPr lang="en-US" altLang="ja-JP" sz="1200" u="none" dirty="0">
              <a:solidFill>
                <a:srgbClr val="CC9900"/>
              </a:solidFill>
              <a:latin typeface="+mn-ea"/>
            </a:endParaRP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10</a:t>
            </a:fld>
            <a:endParaRPr kumimoji="1" lang="ja-JP" altLang="en-US"/>
          </a:p>
        </p:txBody>
      </p:sp>
    </p:spTree>
    <p:extLst>
      <p:ext uri="{BB962C8B-B14F-4D97-AF65-F5344CB8AC3E}">
        <p14:creationId xmlns:p14="http://schemas.microsoft.com/office/powerpoint/2010/main" val="411884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28FA8AD-0CFA-4179-A0D2-1DCE10CF2105}" type="datetime1">
              <a:rPr kumimoji="1" lang="ja-JP" altLang="en-US" smtClean="0"/>
              <a:t>2018/8/12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166325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C53C6F-6FEA-4749-9C57-336D4C7B0095}" type="datetime1">
              <a:rPr kumimoji="1" lang="ja-JP" altLang="en-US" smtClean="0"/>
              <a:t>2018/8/12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188720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D6E9FB-57F2-47DF-AC99-88D1F0D0FAAB}" type="datetime1">
              <a:rPr kumimoji="1" lang="ja-JP" altLang="en-US" smtClean="0"/>
              <a:t>2018/8/12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102045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14"/>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atin typeface="Hiragino Maru Gothic Pro W4" panose="020F0400000000000000" pitchFamily="34" charset="-128"/>
                <a:ea typeface="Hiragino Maru Gothic Pro W4" panose="020F0400000000000000" pitchFamily="34" charset="-128"/>
                <a:cs typeface="Yuppy TC" panose="020F0603040207020204" pitchFamily="34" charset="-12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latin typeface="Hiragino Maru Gothic ProN W4" panose="020F0400000000000000" pitchFamily="34" charset="-128"/>
                <a:ea typeface="Hiragino Maru Gothic ProN W4" panose="020F0400000000000000" pitchFamily="34"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a:xfrm>
            <a:off x="5759053" y="5713275"/>
            <a:ext cx="2057400" cy="365125"/>
          </a:xfrm>
        </p:spPr>
        <p:txBody>
          <a:bodyPr/>
          <a:lstStyle/>
          <a:p>
            <a:fld id="{48A87A34-81AB-432B-8DAE-1953F412C126}" type="datetimeFigureOut">
              <a:rPr lang="en-US" dirty="0"/>
              <a:t>8/12/2018</a:t>
            </a:fld>
            <a:endParaRPr lang="en-US" dirty="0"/>
          </a:p>
        </p:txBody>
      </p:sp>
      <p:sp>
        <p:nvSpPr>
          <p:cNvPr id="5" name="Footer Placeholder 4"/>
          <p:cNvSpPr>
            <a:spLocks noGrp="1"/>
          </p:cNvSpPr>
          <p:nvPr>
            <p:ph type="ftr" sz="quarter" idx="11"/>
          </p:nvPr>
        </p:nvSpPr>
        <p:spPr>
          <a:xfrm>
            <a:off x="685333" y="5700713"/>
            <a:ext cx="5004665" cy="365125"/>
          </a:xfrm>
        </p:spPr>
        <p:txBody>
          <a:bodyPr/>
          <a:lstStyle/>
          <a:p>
            <a:endParaRPr lang="en-US" dirty="0"/>
          </a:p>
        </p:txBody>
      </p:sp>
      <p:sp>
        <p:nvSpPr>
          <p:cNvPr id="6" name="Slide Number Placeholder 5"/>
          <p:cNvSpPr>
            <a:spLocks noGrp="1"/>
          </p:cNvSpPr>
          <p:nvPr>
            <p:ph type="sldNum" sz="quarter" idx="12"/>
          </p:nvPr>
        </p:nvSpPr>
        <p:spPr>
          <a:xfrm>
            <a:off x="7885509" y="5725836"/>
            <a:ext cx="57316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7684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33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8/12/2018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558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77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Content Placeholder 3"/>
          <p:cNvSpPr>
            <a:spLocks noGrp="1"/>
          </p:cNvSpPr>
          <p:nvPr>
            <p:ph sz="quarter" idx="13"/>
          </p:nvPr>
        </p:nvSpPr>
        <p:spPr>
          <a:xfrm>
            <a:off x="685331" y="3051013"/>
            <a:ext cx="3829520"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3" name="Content Placeholder 5"/>
          <p:cNvSpPr>
            <a:spLocks noGrp="1"/>
          </p:cNvSpPr>
          <p:nvPr>
            <p:ph sz="quarter" idx="14"/>
          </p:nvPr>
        </p:nvSpPr>
        <p:spPr>
          <a:xfrm>
            <a:off x="4629150" y="3051013"/>
            <a:ext cx="382905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19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5437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53839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8/12/2018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345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DBCE91-6FF1-4592-8695-FCF791F88C18}" type="datetime1">
              <a:rPr kumimoji="1" lang="ja-JP" altLang="en-US" smtClean="0"/>
              <a:t>2018/8/12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3340843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8/12/2018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1556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8/12/2018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181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8/12/2018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614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8/12/2018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24323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8/12/2018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2336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8/12/2018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869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8/12/2018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3904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12565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090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404CCB-292F-4AB9-8924-0900B000D401}" type="datetime1">
              <a:rPr kumimoji="1" lang="ja-JP" altLang="en-US" smtClean="0"/>
              <a:t>2018/8/12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40386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69E4B1-CBCA-4D56-8035-BEC292D4DEBF}" type="datetime1">
              <a:rPr kumimoji="1" lang="ja-JP" altLang="en-US" smtClean="0"/>
              <a:t>2018/8/12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78109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10243C-59B5-437E-A3E5-12393F448495}" type="datetime1">
              <a:rPr kumimoji="1" lang="ja-JP" altLang="en-US" smtClean="0"/>
              <a:t>2018/8/12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200398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DD0BCC3-31CB-4DD0-8A60-C5BE0185275C}" type="datetime1">
              <a:rPr kumimoji="1" lang="ja-JP" altLang="en-US" smtClean="0"/>
              <a:t>2018/8/12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304274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BB056-5EC0-429F-A196-48F3F8F11911}" type="datetime1">
              <a:rPr kumimoji="1" lang="ja-JP" altLang="en-US" smtClean="0"/>
              <a:t>2018/8/12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936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7A4298-0DC2-489C-9FAA-9D7B1354465D}" type="datetime1">
              <a:rPr kumimoji="1" lang="ja-JP" altLang="en-US" smtClean="0"/>
              <a:t>2018/8/12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85604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79002D-AA36-4A78-BAD1-B527F2559CB7}" type="datetime1">
              <a:rPr kumimoji="1" lang="ja-JP" altLang="en-US" smtClean="0"/>
              <a:t>2018/8/12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319740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E07C8-0ACD-42B6-82CC-256C4F2F5AD5}" type="datetime1">
              <a:rPr kumimoji="1" lang="ja-JP" altLang="en-US" smtClean="0"/>
              <a:t>2018/8/12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63932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8/12/2018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a:t>
            </a:fld>
            <a:endParaRPr lang="en-US" dirty="0"/>
          </a:p>
        </p:txBody>
      </p:sp>
      <p:pic>
        <p:nvPicPr>
          <p:cNvPr id="8" name="図 7">
            <a:extLst>
              <a:ext uri="{FF2B5EF4-FFF2-40B4-BE49-F238E27FC236}">
                <a16:creationId xmlns:a16="http://schemas.microsoft.com/office/drawing/2014/main" id="{E08E4515-5D1A-E541-B568-70BFE40192F8}"/>
              </a:ext>
            </a:extLst>
          </p:cNvPr>
          <p:cNvPicPr>
            <a:picLocks noChangeAspect="1"/>
          </p:cNvPicPr>
          <p:nvPr userDrawn="1"/>
        </p:nvPicPr>
        <p:blipFill>
          <a:blip r:embed="rId20">
            <a:alphaModFix amt="23000"/>
          </a:blip>
          <a:stretch>
            <a:fillRect/>
          </a:stretch>
        </p:blipFill>
        <p:spPr>
          <a:xfrm>
            <a:off x="2399450" y="1041146"/>
            <a:ext cx="4388303" cy="5816854"/>
          </a:xfrm>
          <a:prstGeom prst="rect">
            <a:avLst/>
          </a:prstGeom>
        </p:spPr>
      </p:pic>
      <p:pic>
        <p:nvPicPr>
          <p:cNvPr id="10" name="図 9">
            <a:extLst>
              <a:ext uri="{FF2B5EF4-FFF2-40B4-BE49-F238E27FC236}">
                <a16:creationId xmlns:a16="http://schemas.microsoft.com/office/drawing/2014/main" id="{019E4D26-99EC-324F-AAF5-6ADC4B3646A0}"/>
              </a:ext>
            </a:extLst>
          </p:cNvPr>
          <p:cNvPicPr>
            <a:picLocks noChangeAspect="1"/>
          </p:cNvPicPr>
          <p:nvPr userDrawn="1"/>
        </p:nvPicPr>
        <p:blipFill>
          <a:blip r:embed="rId21"/>
          <a:stretch>
            <a:fillRect/>
          </a:stretch>
        </p:blipFill>
        <p:spPr>
          <a:xfrm>
            <a:off x="43201" y="6108983"/>
            <a:ext cx="2487728" cy="770011"/>
          </a:xfrm>
          <a:prstGeom prst="rect">
            <a:avLst/>
          </a:prstGeom>
        </p:spPr>
      </p:pic>
    </p:spTree>
    <p:extLst>
      <p:ext uri="{BB962C8B-B14F-4D97-AF65-F5344CB8AC3E}">
        <p14:creationId xmlns:p14="http://schemas.microsoft.com/office/powerpoint/2010/main" val="687289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685800" rtl="0" eaLnBrk="1" latinLnBrk="0" hangingPunct="1">
        <a:lnSpc>
          <a:spcPct val="90000"/>
        </a:lnSpc>
        <a:spcBef>
          <a:spcPct val="0"/>
        </a:spcBef>
        <a:buNone/>
        <a:defRPr kumimoji="1" sz="2700" kern="1200" cap="all" baseline="0">
          <a:solidFill>
            <a:schemeClr val="tx1"/>
          </a:solidFill>
          <a:effectLst/>
          <a:latin typeface="Hiragino Maru Gothic Pro W4" panose="020F0400000000000000" pitchFamily="34" charset="-128"/>
          <a:ea typeface="Hiragino Maru Gothic Pro W4" panose="020F0400000000000000" pitchFamily="34" charset="-128"/>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kumimoji="1" sz="15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kumimoji="1" sz="13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kumimoji="1" sz="12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82F36-CEFC-4D45-BC56-616C5B3CD332}"/>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F82095C2-DC9D-4E28-B701-90B4DA1F4A0F}"/>
              </a:ext>
            </a:extLst>
          </p:cNvPr>
          <p:cNvSpPr>
            <a:spLocks noGrp="1"/>
          </p:cNvSpPr>
          <p:nvPr>
            <p:ph idx="1"/>
          </p:nvPr>
        </p:nvSpPr>
        <p:spPr/>
        <p:txBody>
          <a:bodyPr>
            <a:normAutofit fontScale="92500" lnSpcReduction="10000"/>
          </a:bodyPr>
          <a:lstStyle/>
          <a:p>
            <a:r>
              <a:rPr lang="ja-JP" altLang="en-US" dirty="0"/>
              <a:t>はじめに</a:t>
            </a:r>
            <a:endParaRPr lang="en-US" altLang="ja-JP" dirty="0"/>
          </a:p>
          <a:p>
            <a:r>
              <a:rPr lang="en-US" altLang="ja-JP" dirty="0"/>
              <a:t>COLIEE</a:t>
            </a:r>
            <a:r>
              <a:rPr kumimoji="1" lang="ja-JP" altLang="en-US" dirty="0"/>
              <a:t>について</a:t>
            </a:r>
            <a:endParaRPr kumimoji="1" lang="en-US" altLang="ja-JP" dirty="0"/>
          </a:p>
          <a:p>
            <a:r>
              <a:rPr lang="ja-JP" altLang="en-US" dirty="0"/>
              <a:t>データセット</a:t>
            </a:r>
            <a:endParaRPr kumimoji="1" lang="en-US" altLang="ja-JP" dirty="0"/>
          </a:p>
          <a:p>
            <a:r>
              <a:rPr lang="ja-JP" altLang="en-US" dirty="0"/>
              <a:t>提案手法</a:t>
            </a:r>
            <a:endParaRPr lang="en-US" altLang="ja-JP" dirty="0"/>
          </a:p>
          <a:p>
            <a:pPr lvl="1"/>
            <a:r>
              <a:rPr lang="ja-JP" altLang="en-US" dirty="0"/>
              <a:t>述語項解析</a:t>
            </a:r>
            <a:endParaRPr lang="en-US" altLang="ja-JP" dirty="0"/>
          </a:p>
          <a:p>
            <a:pPr lvl="1"/>
            <a:r>
              <a:rPr lang="ja-JP" altLang="en-US" dirty="0"/>
              <a:t>類義語辞書</a:t>
            </a:r>
            <a:endParaRPr lang="en-US" altLang="ja-JP" dirty="0"/>
          </a:p>
          <a:p>
            <a:pPr lvl="1"/>
            <a:r>
              <a:rPr lang="ja-JP" altLang="en-US" dirty="0"/>
              <a:t>動作主推定</a:t>
            </a:r>
            <a:endParaRPr lang="en-US" altLang="ja-JP" dirty="0"/>
          </a:p>
          <a:p>
            <a:r>
              <a:rPr lang="ja-JP" altLang="en-US" dirty="0"/>
              <a:t>評価実験</a:t>
            </a:r>
            <a:endParaRPr kumimoji="1" lang="en-US" altLang="ja-JP" dirty="0"/>
          </a:p>
          <a:p>
            <a:r>
              <a:rPr lang="ja-JP" altLang="en-US" dirty="0"/>
              <a:t>考察</a:t>
            </a:r>
            <a:endParaRPr lang="en-US" altLang="ja-JP" dirty="0"/>
          </a:p>
          <a:p>
            <a:r>
              <a:rPr kumimoji="1" lang="ja-JP" altLang="en-US" dirty="0"/>
              <a:t>今後の課題</a:t>
            </a:r>
            <a:endParaRPr kumimoji="1" lang="en-US" altLang="ja-JP" dirty="0"/>
          </a:p>
        </p:txBody>
      </p:sp>
      <p:pic>
        <p:nvPicPr>
          <p:cNvPr id="4" name="図 3">
            <a:extLst>
              <a:ext uri="{FF2B5EF4-FFF2-40B4-BE49-F238E27FC236}">
                <a16:creationId xmlns:a16="http://schemas.microsoft.com/office/drawing/2014/main" id="{CB15131C-F894-412E-8B96-FB97D503B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5F1AABCA-5EBF-4D53-A848-500099DC7D6F}"/>
              </a:ext>
            </a:extLst>
          </p:cNvPr>
          <p:cNvSpPr>
            <a:spLocks noGrp="1"/>
          </p:cNvSpPr>
          <p:nvPr>
            <p:ph type="sldNum" sz="quarter" idx="12"/>
          </p:nvPr>
        </p:nvSpPr>
        <p:spPr/>
        <p:txBody>
          <a:bodyPr/>
          <a:lstStyle/>
          <a:p>
            <a:fld id="{53C06E80-4058-4F4B-ABCA-37AB2E99A4EA}" type="slidenum">
              <a:rPr kumimoji="1" lang="ja-JP" altLang="en-US" sz="2000" smtClean="0"/>
              <a:t>1</a:t>
            </a:fld>
            <a:endParaRPr kumimoji="1" lang="ja-JP" altLang="en-US" sz="2000" dirty="0"/>
          </a:p>
        </p:txBody>
      </p:sp>
    </p:spTree>
    <p:extLst>
      <p:ext uri="{BB962C8B-B14F-4D97-AF65-F5344CB8AC3E}">
        <p14:creationId xmlns:p14="http://schemas.microsoft.com/office/powerpoint/2010/main" val="395558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44CFF-7979-4909-8B65-15CD8356911D}"/>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514DB458-641D-4004-AEB2-4398B5802A98}"/>
              </a:ext>
            </a:extLst>
          </p:cNvPr>
          <p:cNvSpPr>
            <a:spLocks noGrp="1"/>
          </p:cNvSpPr>
          <p:nvPr>
            <p:ph idx="1"/>
          </p:nvPr>
        </p:nvSpPr>
        <p:spPr/>
        <p:txBody>
          <a:bodyPr/>
          <a:lstStyle/>
          <a:p>
            <a:pPr marL="0" indent="0">
              <a:buNone/>
            </a:pPr>
            <a:r>
              <a:rPr lang="en-US" altLang="ja-JP" sz="1500" dirty="0">
                <a:solidFill>
                  <a:srgbClr val="000000"/>
                </a:solidFill>
                <a:latin typeface="+mn-ea"/>
              </a:rPr>
              <a:t>H24-2-1</a:t>
            </a:r>
          </a:p>
          <a:p>
            <a:pPr marL="0" indent="0">
              <a:buNone/>
            </a:pPr>
            <a:r>
              <a:rPr lang="ja-JP" altLang="en-US" sz="1500" dirty="0">
                <a:solidFill>
                  <a:srgbClr val="000000"/>
                </a:solidFill>
                <a:latin typeface="+mn-ea"/>
              </a:rPr>
              <a:t>制限行為能力者のした契約について，</a:t>
            </a:r>
            <a:r>
              <a:rPr lang="ja-JP" altLang="en-US" sz="1500" u="sng" dirty="0">
                <a:solidFill>
                  <a:srgbClr val="00B0F0"/>
                </a:solidFill>
                <a:latin typeface="+mn-ea"/>
              </a:rPr>
              <a:t>制限行為能力者及びその法定代理人が取消権を有する</a:t>
            </a:r>
            <a:r>
              <a:rPr lang="ja-JP" altLang="en-US" sz="1500" b="1" u="sng" dirty="0">
                <a:solidFill>
                  <a:srgbClr val="00B0F0"/>
                </a:solidFill>
                <a:latin typeface="+mn-ea"/>
              </a:rPr>
              <a:t>ときは</a:t>
            </a:r>
            <a:r>
              <a:rPr lang="ja-JP" altLang="en-US" sz="1500" dirty="0">
                <a:solidFill>
                  <a:srgbClr val="000000"/>
                </a:solidFill>
                <a:latin typeface="+mn-ea"/>
              </a:rPr>
              <a:t>，</a:t>
            </a:r>
            <a:r>
              <a:rPr lang="ja-JP" altLang="en-US" sz="1500" u="sng" dirty="0">
                <a:solidFill>
                  <a:srgbClr val="CC9900"/>
                </a:solidFill>
                <a:latin typeface="+mn-ea"/>
              </a:rPr>
              <a:t>契約の相手方も取消権を有する。</a:t>
            </a:r>
          </a:p>
          <a:p>
            <a:pPr marL="0" indent="0">
              <a:buNone/>
            </a:pPr>
            <a:endParaRPr kumimoji="1" lang="en-US" altLang="ja-JP" dirty="0">
              <a:latin typeface="+mn-ea"/>
            </a:endParaRPr>
          </a:p>
          <a:p>
            <a:pPr marL="0" indent="0">
              <a:buNone/>
            </a:pPr>
            <a:r>
              <a:rPr lang="en-US" altLang="ja-JP" sz="1800" dirty="0">
                <a:latin typeface="+mn-ea"/>
              </a:rPr>
              <a:t>(</a:t>
            </a:r>
            <a:r>
              <a:rPr lang="ja-JP" altLang="en-US" sz="1800" dirty="0">
                <a:latin typeface="+mn-ea"/>
              </a:rPr>
              <a:t>条件節</a:t>
            </a:r>
            <a:r>
              <a:rPr lang="en-US" altLang="ja-JP" sz="1800" dirty="0">
                <a:latin typeface="+mn-ea"/>
              </a:rPr>
              <a:t>)</a:t>
            </a:r>
          </a:p>
          <a:p>
            <a:pPr marL="0" indent="0">
              <a:buNone/>
            </a:pPr>
            <a:r>
              <a:rPr lang="ja-JP" altLang="en-US" sz="1800" dirty="0">
                <a:solidFill>
                  <a:srgbClr val="000000"/>
                </a:solidFill>
                <a:latin typeface="+mn-ea"/>
              </a:rPr>
              <a:t>制限行為能力者及びその</a:t>
            </a:r>
            <a:r>
              <a:rPr lang="ja-JP" altLang="en-US" sz="1800" u="sng" dirty="0">
                <a:solidFill>
                  <a:srgbClr val="00B0F0"/>
                </a:solidFill>
                <a:latin typeface="+mn-ea"/>
              </a:rPr>
              <a:t>法定代理人</a:t>
            </a:r>
            <a:r>
              <a:rPr lang="ja-JP" altLang="en-US" sz="1800" dirty="0">
                <a:solidFill>
                  <a:srgbClr val="000000"/>
                </a:solidFill>
                <a:latin typeface="+mn-ea"/>
              </a:rPr>
              <a:t>が</a:t>
            </a:r>
            <a:r>
              <a:rPr lang="ja-JP" altLang="en-US" sz="1800" u="sng" dirty="0">
                <a:solidFill>
                  <a:srgbClr val="00B0F0"/>
                </a:solidFill>
                <a:latin typeface="+mn-ea"/>
              </a:rPr>
              <a:t>取消権</a:t>
            </a:r>
            <a:r>
              <a:rPr lang="ja-JP" altLang="en-US" sz="1800" dirty="0">
                <a:solidFill>
                  <a:srgbClr val="000000"/>
                </a:solidFill>
                <a:latin typeface="+mn-ea"/>
              </a:rPr>
              <a:t>を</a:t>
            </a:r>
            <a:r>
              <a:rPr lang="ja-JP" altLang="en-US" sz="1800" u="sng" dirty="0">
                <a:solidFill>
                  <a:srgbClr val="00B0F0"/>
                </a:solidFill>
                <a:latin typeface="+mn-ea"/>
              </a:rPr>
              <a:t>有する</a:t>
            </a:r>
            <a:r>
              <a:rPr lang="ja-JP" altLang="en-US" sz="1800" dirty="0">
                <a:solidFill>
                  <a:srgbClr val="000000"/>
                </a:solidFill>
                <a:latin typeface="+mn-ea"/>
              </a:rPr>
              <a:t>ときは</a:t>
            </a:r>
            <a:r>
              <a:rPr lang="en-US" altLang="ja-JP" sz="1800" dirty="0">
                <a:solidFill>
                  <a:srgbClr val="000000"/>
                </a:solidFill>
                <a:latin typeface="+mn-ea"/>
              </a:rPr>
              <a:t>, </a:t>
            </a:r>
          </a:p>
          <a:p>
            <a:pPr marL="0" indent="0">
              <a:buNone/>
            </a:pPr>
            <a:endParaRPr lang="en-US" altLang="ja-JP" sz="1800" dirty="0">
              <a:solidFill>
                <a:srgbClr val="000000"/>
              </a:solidFill>
              <a:latin typeface="+mn-ea"/>
            </a:endParaRPr>
          </a:p>
          <a:p>
            <a:pPr marL="0" indent="0">
              <a:buNone/>
            </a:pPr>
            <a:r>
              <a:rPr lang="en-US" altLang="ja-JP" sz="1800" dirty="0">
                <a:latin typeface="+mn-ea"/>
              </a:rPr>
              <a:t>(</a:t>
            </a:r>
            <a:r>
              <a:rPr lang="ja-JP" altLang="en-US" sz="1800" dirty="0">
                <a:latin typeface="+mn-ea"/>
              </a:rPr>
              <a:t>展開節</a:t>
            </a:r>
            <a:r>
              <a:rPr lang="en-US" altLang="ja-JP" sz="1800" dirty="0">
                <a:latin typeface="+mn-ea"/>
              </a:rPr>
              <a:t>)</a:t>
            </a:r>
          </a:p>
          <a:p>
            <a:pPr marL="0" indent="0">
              <a:buNone/>
            </a:pPr>
            <a:r>
              <a:rPr lang="ja-JP" altLang="en-US" sz="1800" dirty="0">
                <a:solidFill>
                  <a:srgbClr val="000000"/>
                </a:solidFill>
                <a:latin typeface="+mn-ea"/>
              </a:rPr>
              <a:t>契約の</a:t>
            </a:r>
            <a:r>
              <a:rPr lang="ja-JP" altLang="en-US" sz="1800" u="sng" dirty="0">
                <a:solidFill>
                  <a:srgbClr val="CC9900"/>
                </a:solidFill>
                <a:latin typeface="+mn-ea"/>
              </a:rPr>
              <a:t>相手方</a:t>
            </a:r>
            <a:r>
              <a:rPr lang="ja-JP" altLang="en-US" sz="1800" dirty="0">
                <a:solidFill>
                  <a:srgbClr val="000000"/>
                </a:solidFill>
                <a:latin typeface="+mn-ea"/>
              </a:rPr>
              <a:t>も</a:t>
            </a:r>
            <a:r>
              <a:rPr lang="ja-JP" altLang="en-US" sz="1800" u="sng" dirty="0">
                <a:solidFill>
                  <a:srgbClr val="CC9900"/>
                </a:solidFill>
                <a:latin typeface="+mn-ea"/>
              </a:rPr>
              <a:t>取消権</a:t>
            </a:r>
            <a:r>
              <a:rPr lang="ja-JP" altLang="en-US" sz="1800" dirty="0">
                <a:solidFill>
                  <a:srgbClr val="000000"/>
                </a:solidFill>
                <a:latin typeface="+mn-ea"/>
              </a:rPr>
              <a:t>を</a:t>
            </a:r>
            <a:r>
              <a:rPr lang="ja-JP" altLang="en-US" sz="1800" u="sng" dirty="0">
                <a:solidFill>
                  <a:srgbClr val="CC9900"/>
                </a:solidFill>
                <a:latin typeface="+mn-ea"/>
              </a:rPr>
              <a:t>有する。</a:t>
            </a:r>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80842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7C0FA-8C09-491D-97C8-70A8BE40573D}"/>
              </a:ext>
            </a:extLst>
          </p:cNvPr>
          <p:cNvSpPr>
            <a:spLocks noGrp="1"/>
          </p:cNvSpPr>
          <p:nvPr>
            <p:ph type="title"/>
          </p:nvPr>
        </p:nvSpPr>
        <p:spPr/>
        <p:txBody>
          <a:bodyPr/>
          <a:lstStyle/>
          <a:p>
            <a:r>
              <a:rPr kumimoji="1" lang="ja-JP" altLang="en-US" dirty="0"/>
              <a:t>述語項解析での問題</a:t>
            </a:r>
          </a:p>
        </p:txBody>
      </p:sp>
      <p:sp>
        <p:nvSpPr>
          <p:cNvPr id="3" name="コンテンツ プレースホルダー 2">
            <a:extLst>
              <a:ext uri="{FF2B5EF4-FFF2-40B4-BE49-F238E27FC236}">
                <a16:creationId xmlns:a16="http://schemas.microsoft.com/office/drawing/2014/main" id="{DF06CD28-B6D3-46A9-88BB-56D1F01D049D}"/>
              </a:ext>
            </a:extLst>
          </p:cNvPr>
          <p:cNvSpPr>
            <a:spLocks noGrp="1"/>
          </p:cNvSpPr>
          <p:nvPr>
            <p:ph idx="1"/>
          </p:nvPr>
        </p:nvSpPr>
        <p:spPr/>
        <p:txBody>
          <a:bodyPr/>
          <a:lstStyle/>
          <a:p>
            <a:r>
              <a:rPr kumimoji="1" lang="ja-JP" altLang="en-US" dirty="0"/>
              <a:t>問題文と条文で同じ事柄を表していても主語や述語が一致しないことが多い</a:t>
            </a:r>
            <a:endParaRPr kumimoji="1" lang="en-US" altLang="ja-JP" dirty="0"/>
          </a:p>
          <a:p>
            <a:pPr marL="0" indent="0">
              <a:buNone/>
            </a:pPr>
            <a:r>
              <a:rPr lang="ja-JP" altLang="en-US" dirty="0"/>
              <a:t>→ 問題文と条文の示す内容が同じかどうか比較できない</a:t>
            </a:r>
            <a:endParaRPr lang="en-US" altLang="ja-JP" dirty="0"/>
          </a:p>
          <a:p>
            <a:pPr marL="0" indent="0">
              <a:buNone/>
            </a:pPr>
            <a:endParaRPr kumimoji="1" lang="en-US" altLang="ja-JP" dirty="0"/>
          </a:p>
          <a:p>
            <a:r>
              <a:rPr kumimoji="1" lang="ja-JP" altLang="en-US" dirty="0"/>
              <a:t>人だけではなく権利などが主語にあることが多い</a:t>
            </a:r>
            <a:endParaRPr kumimoji="1" lang="en-US" altLang="ja-JP" dirty="0"/>
          </a:p>
        </p:txBody>
      </p:sp>
    </p:spTree>
    <p:extLst>
      <p:ext uri="{BB962C8B-B14F-4D97-AF65-F5344CB8AC3E}">
        <p14:creationId xmlns:p14="http://schemas.microsoft.com/office/powerpoint/2010/main" val="357493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3A0704-88E4-4C55-A58D-5F4D21EFE0F7}"/>
              </a:ext>
            </a:extLst>
          </p:cNvPr>
          <p:cNvSpPr>
            <a:spLocks noGrp="1"/>
          </p:cNvSpPr>
          <p:nvPr>
            <p:ph type="title"/>
          </p:nvPr>
        </p:nvSpPr>
        <p:spPr/>
        <p:txBody>
          <a:bodyPr/>
          <a:lstStyle/>
          <a:p>
            <a:r>
              <a:rPr lang="ja-JP" altLang="en-US" dirty="0"/>
              <a:t>行動・事実のモデル化</a:t>
            </a:r>
            <a:endParaRPr kumimoji="1" lang="ja-JP" altLang="en-US" dirty="0"/>
          </a:p>
        </p:txBody>
      </p:sp>
      <p:sp>
        <p:nvSpPr>
          <p:cNvPr id="3" name="コンテンツ プレースホルダー 2">
            <a:extLst>
              <a:ext uri="{FF2B5EF4-FFF2-40B4-BE49-F238E27FC236}">
                <a16:creationId xmlns:a16="http://schemas.microsoft.com/office/drawing/2014/main" id="{C813082E-234C-4E9D-85B5-DBFE273DFE33}"/>
              </a:ext>
            </a:extLst>
          </p:cNvPr>
          <p:cNvSpPr>
            <a:spLocks noGrp="1"/>
          </p:cNvSpPr>
          <p:nvPr>
            <p:ph idx="1"/>
          </p:nvPr>
        </p:nvSpPr>
        <p:spPr/>
        <p:txBody>
          <a:bodyPr/>
          <a:lstStyle/>
          <a:p>
            <a:pPr marL="0" indent="0">
              <a:buNone/>
            </a:pPr>
            <a:r>
              <a:rPr lang="ja-JP" altLang="en-US" dirty="0"/>
              <a:t>誰が何をしたのか、どのような権利に対しての問題なのかをモデル化する</a:t>
            </a:r>
            <a:endParaRPr lang="en-US" altLang="ja-JP" dirty="0"/>
          </a:p>
          <a:p>
            <a:endParaRPr lang="en-US" altLang="ja-JP" dirty="0"/>
          </a:p>
          <a:p>
            <a:r>
              <a:rPr lang="ja-JP" altLang="en-US" dirty="0"/>
              <a:t>類義語・言い換え表現の変換辞書</a:t>
            </a:r>
            <a:endParaRPr lang="en-US" altLang="ja-JP" dirty="0"/>
          </a:p>
          <a:p>
            <a:r>
              <a:rPr kumimoji="1" lang="ja-JP" altLang="en-US" dirty="0"/>
              <a:t>動作主推定</a:t>
            </a:r>
          </a:p>
        </p:txBody>
      </p:sp>
    </p:spTree>
    <p:extLst>
      <p:ext uri="{BB962C8B-B14F-4D97-AF65-F5344CB8AC3E}">
        <p14:creationId xmlns:p14="http://schemas.microsoft.com/office/powerpoint/2010/main" val="423915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lang="ja-JP" altLang="en-US" dirty="0"/>
              <a:t>類義語・言い換え表現の変換辞書</a:t>
            </a:r>
            <a:endParaRPr kumimoji="1" lang="ja-JP" altLang="en-US" dirty="0"/>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2226469"/>
            <a:ext cx="6900863" cy="3263504"/>
          </a:xfrm>
        </p:spPr>
        <p:txBody>
          <a:bodyPr>
            <a:normAutofit/>
          </a:bodyPr>
          <a:lstStyle/>
          <a:p>
            <a:r>
              <a:rPr lang="ja-JP" altLang="en-US" sz="1800" dirty="0"/>
              <a:t>「成立する」「適用する」のように法律文書に特徴的な類義語との辞書を作成</a:t>
            </a:r>
            <a:endParaRPr lang="en-US" altLang="ja-JP" sz="1800" dirty="0"/>
          </a:p>
          <a:p>
            <a:r>
              <a:rPr lang="ja-JP" altLang="en-US" sz="1800" dirty="0"/>
              <a:t>法律文書や民法条文で使われる語彙はある程度限られていると考え、人手で</a:t>
            </a:r>
            <a:r>
              <a:rPr lang="en-US" altLang="ja-JP" sz="1800" dirty="0"/>
              <a:t>1:1</a:t>
            </a:r>
            <a:r>
              <a:rPr lang="ja-JP" altLang="en-US" sz="1800" dirty="0"/>
              <a:t>対応の辞書を作成した</a:t>
            </a:r>
            <a:endParaRPr lang="en-US" altLang="ja-JP" sz="1800" dirty="0"/>
          </a:p>
        </p:txBody>
      </p:sp>
    </p:spTree>
    <p:extLst>
      <p:ext uri="{BB962C8B-B14F-4D97-AF65-F5344CB8AC3E}">
        <p14:creationId xmlns:p14="http://schemas.microsoft.com/office/powerpoint/2010/main" val="221418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kumimoji="1" lang="ja-JP" altLang="en-US" dirty="0"/>
              <a:t>辞書の作成例</a:t>
            </a:r>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2125266"/>
            <a:ext cx="7325232" cy="3263504"/>
          </a:xfrm>
        </p:spPr>
        <p:txBody>
          <a:bodyPr>
            <a:normAutofit lnSpcReduction="10000"/>
          </a:bodyPr>
          <a:lstStyle/>
          <a:p>
            <a:pPr marL="0" indent="0">
              <a:buNone/>
            </a:pPr>
            <a:r>
              <a:rPr lang="en-US" altLang="ja-JP" sz="1800" dirty="0"/>
              <a:t>t1 :</a:t>
            </a:r>
          </a:p>
          <a:p>
            <a:pPr marL="0" indent="0">
              <a:buNone/>
            </a:pPr>
            <a:r>
              <a:rPr lang="ja-JP" altLang="en-US" sz="1800" dirty="0"/>
              <a:t>第三百五十六条　不動産質権者は、質権の目的である不動産の用法に従い、その使用及び</a:t>
            </a:r>
            <a:r>
              <a:rPr lang="ja-JP" altLang="en-US" sz="1800" u="sng" dirty="0">
                <a:solidFill>
                  <a:schemeClr val="accent1">
                    <a:lumMod val="75000"/>
                  </a:schemeClr>
                </a:solidFill>
              </a:rPr>
              <a:t>収益をする</a:t>
            </a:r>
            <a:r>
              <a:rPr lang="ja-JP" altLang="en-US" sz="1800" dirty="0"/>
              <a:t>ことができる。</a:t>
            </a:r>
          </a:p>
          <a:p>
            <a:pPr marL="0" indent="0">
              <a:buNone/>
            </a:pPr>
            <a:r>
              <a:rPr lang="en-US" altLang="ja-JP" sz="1800" dirty="0"/>
              <a:t>t2 :</a:t>
            </a:r>
          </a:p>
          <a:p>
            <a:pPr marL="0" indent="0">
              <a:buNone/>
            </a:pPr>
            <a:r>
              <a:rPr lang="ja-JP" altLang="en-US" sz="1800" dirty="0"/>
              <a:t>不動産質権者は，質権の目的物である不動産の用法に従いこれを使用することができるが，不動産から生じた</a:t>
            </a:r>
            <a:r>
              <a:rPr lang="ja-JP" altLang="en-US" sz="1800" u="sng" dirty="0">
                <a:solidFill>
                  <a:schemeClr val="accent2">
                    <a:lumMod val="75000"/>
                  </a:schemeClr>
                </a:solidFill>
              </a:rPr>
              <a:t>果実を取得する</a:t>
            </a:r>
            <a:r>
              <a:rPr lang="ja-JP" altLang="en-US" sz="1800" dirty="0"/>
              <a:t>ことはできない。</a:t>
            </a:r>
          </a:p>
          <a:p>
            <a:pPr marL="0" indent="0">
              <a:buNone/>
            </a:pPr>
            <a:endParaRPr lang="ja-JP" altLang="en-US" sz="1800" dirty="0"/>
          </a:p>
          <a:p>
            <a:pPr marL="0" indent="0">
              <a:buNone/>
            </a:pPr>
            <a:r>
              <a:rPr lang="en-US" altLang="ja-JP" sz="1800" dirty="0"/>
              <a:t>t1: </a:t>
            </a:r>
            <a:r>
              <a:rPr lang="ja-JP" altLang="en-US" sz="1800" dirty="0"/>
              <a:t>収益する</a:t>
            </a:r>
          </a:p>
          <a:p>
            <a:pPr marL="0" indent="0">
              <a:buNone/>
            </a:pPr>
            <a:r>
              <a:rPr lang="en-US" altLang="ja-JP" sz="1800" dirty="0"/>
              <a:t>t2: </a:t>
            </a:r>
            <a:r>
              <a:rPr lang="ja-JP" altLang="en-US" sz="1800" dirty="0"/>
              <a:t>取得する </a:t>
            </a:r>
            <a:r>
              <a:rPr lang="en-US" altLang="ja-JP" sz="1800" dirty="0"/>
              <a:t>‐ </a:t>
            </a:r>
            <a:r>
              <a:rPr lang="ja-JP" altLang="en-US" sz="1800" dirty="0"/>
              <a:t>目的語条件</a:t>
            </a:r>
            <a:r>
              <a:rPr lang="en-US" altLang="ja-JP" sz="1800" dirty="0"/>
              <a:t>: </a:t>
            </a:r>
            <a:r>
              <a:rPr lang="ja-JP" altLang="en-US" sz="1800" dirty="0"/>
              <a:t>果実</a:t>
            </a:r>
          </a:p>
          <a:p>
            <a:pPr marL="0" indent="0">
              <a:buNone/>
            </a:pPr>
            <a:endParaRPr lang="en-US" altLang="ja-JP" sz="1800" dirty="0"/>
          </a:p>
        </p:txBody>
      </p:sp>
    </p:spTree>
    <p:extLst>
      <p:ext uri="{BB962C8B-B14F-4D97-AF65-F5344CB8AC3E}">
        <p14:creationId xmlns:p14="http://schemas.microsoft.com/office/powerpoint/2010/main" val="3376403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2ECD07-71D5-4AB2-A4E7-EFABE22595E4}"/>
              </a:ext>
            </a:extLst>
          </p:cNvPr>
          <p:cNvSpPr>
            <a:spLocks noGrp="1"/>
          </p:cNvSpPr>
          <p:nvPr>
            <p:ph type="title"/>
          </p:nvPr>
        </p:nvSpPr>
        <p:spPr/>
        <p:txBody>
          <a:bodyPr/>
          <a:lstStyle/>
          <a:p>
            <a:r>
              <a:rPr kumimoji="1" lang="ja-JP" altLang="en-US" dirty="0"/>
              <a:t>システム構成</a:t>
            </a:r>
          </a:p>
        </p:txBody>
      </p:sp>
      <p:sp>
        <p:nvSpPr>
          <p:cNvPr id="3" name="コンテンツ プレースホルダー 2">
            <a:extLst>
              <a:ext uri="{FF2B5EF4-FFF2-40B4-BE49-F238E27FC236}">
                <a16:creationId xmlns:a16="http://schemas.microsoft.com/office/drawing/2014/main" id="{468385AD-1CC9-42BA-BE08-6C238F46613F}"/>
              </a:ext>
            </a:extLst>
          </p:cNvPr>
          <p:cNvSpPr>
            <a:spLocks noGrp="1"/>
          </p:cNvSpPr>
          <p:nvPr>
            <p:ph idx="1"/>
          </p:nvPr>
        </p:nvSpPr>
        <p:spPr/>
        <p:txBody>
          <a:bodyPr>
            <a:normAutofit/>
          </a:bodyPr>
          <a:lstStyle/>
          <a:p>
            <a:r>
              <a:rPr lang="ja-JP" altLang="en-US" sz="2400" dirty="0"/>
              <a:t>条件節の切り分け方や関連する条文の検索の方法などで複数のモジュールを作り、モジュールごとに解答を出し、その結果を集計して最終的な解答とする</a:t>
            </a:r>
            <a:endParaRPr lang="en-US" altLang="ja-JP" sz="2400" dirty="0"/>
          </a:p>
          <a:p>
            <a:r>
              <a:rPr lang="ja-JP" altLang="en-US" sz="2400" dirty="0"/>
              <a:t>結果の集計にはモジュールに優先順位をつける方法と、解答と関係すると思われる条文の数から算出した確信度を用いて</a:t>
            </a:r>
            <a:r>
              <a:rPr lang="en-US" altLang="ja-JP" sz="2400" dirty="0"/>
              <a:t>SVM</a:t>
            </a:r>
            <a:r>
              <a:rPr lang="ja-JP" altLang="en-US" sz="2400" dirty="0"/>
              <a:t>で判断する方法を利用した</a:t>
            </a:r>
            <a:endParaRPr kumimoji="1" lang="ja-JP" altLang="en-US" sz="2400" dirty="0"/>
          </a:p>
        </p:txBody>
      </p:sp>
      <p:pic>
        <p:nvPicPr>
          <p:cNvPr id="4" name="図 3">
            <a:extLst>
              <a:ext uri="{FF2B5EF4-FFF2-40B4-BE49-F238E27FC236}">
                <a16:creationId xmlns:a16="http://schemas.microsoft.com/office/drawing/2014/main" id="{FA255EC1-7E0F-4BB9-8E31-6E183C4B3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6" name="スライド番号プレースホルダー 5">
            <a:extLst>
              <a:ext uri="{FF2B5EF4-FFF2-40B4-BE49-F238E27FC236}">
                <a16:creationId xmlns:a16="http://schemas.microsoft.com/office/drawing/2014/main" id="{69A7963F-5A15-4B34-924F-E8A90EBEC63C}"/>
              </a:ext>
            </a:extLst>
          </p:cNvPr>
          <p:cNvSpPr>
            <a:spLocks noGrp="1"/>
          </p:cNvSpPr>
          <p:nvPr>
            <p:ph type="sldNum" sz="quarter" idx="12"/>
          </p:nvPr>
        </p:nvSpPr>
        <p:spPr/>
        <p:txBody>
          <a:bodyPr/>
          <a:lstStyle/>
          <a:p>
            <a:fld id="{53C06E80-4058-4F4B-ABCA-37AB2E99A4EA}" type="slidenum">
              <a:rPr kumimoji="1" lang="ja-JP" altLang="en-US" sz="2000" smtClean="0"/>
              <a:t>15</a:t>
            </a:fld>
            <a:endParaRPr kumimoji="1" lang="ja-JP" altLang="en-US" sz="2000"/>
          </a:p>
        </p:txBody>
      </p:sp>
    </p:spTree>
    <p:extLst>
      <p:ext uri="{BB962C8B-B14F-4D97-AF65-F5344CB8AC3E}">
        <p14:creationId xmlns:p14="http://schemas.microsoft.com/office/powerpoint/2010/main" val="138726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A884983-07FD-4F1E-BA50-F0BAA107D8B7}"/>
              </a:ext>
            </a:extLst>
          </p:cNvPr>
          <p:cNvPicPr>
            <a:picLocks noChangeAspect="1"/>
          </p:cNvPicPr>
          <p:nvPr/>
        </p:nvPicPr>
        <p:blipFill>
          <a:blip r:embed="rId3"/>
          <a:stretch>
            <a:fillRect/>
          </a:stretch>
        </p:blipFill>
        <p:spPr>
          <a:xfrm>
            <a:off x="126351" y="1724264"/>
            <a:ext cx="8890992" cy="4602395"/>
          </a:xfrm>
          <a:prstGeom prst="rect">
            <a:avLst/>
          </a:prstGeom>
        </p:spPr>
      </p:pic>
      <p:sp>
        <p:nvSpPr>
          <p:cNvPr id="57" name="タイトル 1">
            <a:extLst>
              <a:ext uri="{FF2B5EF4-FFF2-40B4-BE49-F238E27FC236}">
                <a16:creationId xmlns:a16="http://schemas.microsoft.com/office/drawing/2014/main" id="{B33BD138-D897-49F1-8129-9BA046FCF3DF}"/>
              </a:ext>
            </a:extLst>
          </p:cNvPr>
          <p:cNvSpPr>
            <a:spLocks noGrp="1"/>
          </p:cNvSpPr>
          <p:nvPr>
            <p:ph type="title"/>
          </p:nvPr>
        </p:nvSpPr>
        <p:spPr>
          <a:xfrm>
            <a:off x="628650" y="365126"/>
            <a:ext cx="7886700" cy="1325563"/>
          </a:xfrm>
        </p:spPr>
        <p:txBody>
          <a:bodyPr/>
          <a:lstStyle/>
          <a:p>
            <a:r>
              <a:rPr kumimoji="1" lang="ja-JP" altLang="en-US" dirty="0"/>
              <a:t>システム構成</a:t>
            </a:r>
          </a:p>
        </p:txBody>
      </p:sp>
    </p:spTree>
    <p:extLst>
      <p:ext uri="{BB962C8B-B14F-4D97-AF65-F5344CB8AC3E}">
        <p14:creationId xmlns:p14="http://schemas.microsoft.com/office/powerpoint/2010/main" val="3825252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83861-77CB-4FD8-99FA-8FD2611C9C56}"/>
              </a:ext>
            </a:extLst>
          </p:cNvPr>
          <p:cNvSpPr>
            <a:spLocks noGrp="1"/>
          </p:cNvSpPr>
          <p:nvPr>
            <p:ph type="title"/>
          </p:nvPr>
        </p:nvSpPr>
        <p:spPr/>
        <p:txBody>
          <a:bodyPr/>
          <a:lstStyle/>
          <a:p>
            <a:r>
              <a:rPr lang="ja-JP" altLang="en-US" dirty="0"/>
              <a:t>司法試験自動解答システムの現状</a:t>
            </a:r>
            <a:endParaRPr kumimoji="1" lang="ja-JP" altLang="en-US" dirty="0"/>
          </a:p>
        </p:txBody>
      </p:sp>
      <p:sp>
        <p:nvSpPr>
          <p:cNvPr id="4" name="正方形/長方形 3">
            <a:extLst>
              <a:ext uri="{FF2B5EF4-FFF2-40B4-BE49-F238E27FC236}">
                <a16:creationId xmlns:a16="http://schemas.microsoft.com/office/drawing/2014/main" id="{93B4CB83-1D85-4370-BB56-DD5F47226782}"/>
              </a:ext>
            </a:extLst>
          </p:cNvPr>
          <p:cNvSpPr/>
          <p:nvPr/>
        </p:nvSpPr>
        <p:spPr>
          <a:xfrm>
            <a:off x="1178028" y="2831065"/>
            <a:ext cx="1096241" cy="2894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問題文</a:t>
            </a:r>
          </a:p>
        </p:txBody>
      </p:sp>
      <p:sp>
        <p:nvSpPr>
          <p:cNvPr id="5" name="正方形/長方形 4">
            <a:extLst>
              <a:ext uri="{FF2B5EF4-FFF2-40B4-BE49-F238E27FC236}">
                <a16:creationId xmlns:a16="http://schemas.microsoft.com/office/drawing/2014/main" id="{F8CD7146-988E-41BA-BDD9-9CDA2CBB194D}"/>
              </a:ext>
            </a:extLst>
          </p:cNvPr>
          <p:cNvSpPr/>
          <p:nvPr/>
        </p:nvSpPr>
        <p:spPr>
          <a:xfrm>
            <a:off x="1178028" y="3175883"/>
            <a:ext cx="1098840" cy="297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条文</a:t>
            </a:r>
            <a:endParaRPr kumimoji="1" lang="ja-JP" altLang="en-US" sz="1350" dirty="0">
              <a:solidFill>
                <a:schemeClr val="tx1"/>
              </a:solidFill>
            </a:endParaRPr>
          </a:p>
        </p:txBody>
      </p:sp>
      <p:sp>
        <p:nvSpPr>
          <p:cNvPr id="6" name="正方形/長方形 5">
            <a:extLst>
              <a:ext uri="{FF2B5EF4-FFF2-40B4-BE49-F238E27FC236}">
                <a16:creationId xmlns:a16="http://schemas.microsoft.com/office/drawing/2014/main" id="{8183751E-6538-4DFD-BF70-B78B5E9AD2AD}"/>
              </a:ext>
            </a:extLst>
          </p:cNvPr>
          <p:cNvSpPr/>
          <p:nvPr/>
        </p:nvSpPr>
        <p:spPr>
          <a:xfrm>
            <a:off x="2743269" y="2926502"/>
            <a:ext cx="1295724"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形態素解析</a:t>
            </a:r>
            <a:endParaRPr kumimoji="1" lang="en-US" altLang="ja-JP" sz="1350" dirty="0">
              <a:solidFill>
                <a:schemeClr val="tx1"/>
              </a:solidFill>
            </a:endParaRPr>
          </a:p>
          <a:p>
            <a:pPr algn="ctr"/>
            <a:r>
              <a:rPr lang="ja-JP" altLang="en-US" sz="1350" dirty="0">
                <a:solidFill>
                  <a:schemeClr val="tx1"/>
                </a:solidFill>
              </a:rPr>
              <a:t>格解析</a:t>
            </a:r>
            <a:endParaRPr kumimoji="1" lang="ja-JP" altLang="en-US" sz="1350" dirty="0">
              <a:solidFill>
                <a:schemeClr val="tx1"/>
              </a:solidFill>
            </a:endParaRPr>
          </a:p>
        </p:txBody>
      </p:sp>
      <p:sp>
        <p:nvSpPr>
          <p:cNvPr id="7" name="正方形/長方形 6">
            <a:extLst>
              <a:ext uri="{FF2B5EF4-FFF2-40B4-BE49-F238E27FC236}">
                <a16:creationId xmlns:a16="http://schemas.microsoft.com/office/drawing/2014/main" id="{873957F8-C45E-4A99-9BAC-B5C754C40225}"/>
              </a:ext>
            </a:extLst>
          </p:cNvPr>
          <p:cNvSpPr/>
          <p:nvPr/>
        </p:nvSpPr>
        <p:spPr>
          <a:xfrm>
            <a:off x="4519142" y="2926502"/>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述語項解析</a:t>
            </a:r>
          </a:p>
        </p:txBody>
      </p:sp>
      <p:sp>
        <p:nvSpPr>
          <p:cNvPr id="8" name="正方形/長方形 7">
            <a:extLst>
              <a:ext uri="{FF2B5EF4-FFF2-40B4-BE49-F238E27FC236}">
                <a16:creationId xmlns:a16="http://schemas.microsoft.com/office/drawing/2014/main" id="{2C3F0FD7-222E-4203-A818-DD820E6BE653}"/>
              </a:ext>
            </a:extLst>
          </p:cNvPr>
          <p:cNvSpPr/>
          <p:nvPr/>
        </p:nvSpPr>
        <p:spPr>
          <a:xfrm>
            <a:off x="6205934" y="2927963"/>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論理判定</a:t>
            </a:r>
            <a:endParaRPr kumimoji="1" lang="ja-JP" altLang="en-US" sz="1350" dirty="0">
              <a:solidFill>
                <a:schemeClr val="tx1"/>
              </a:solidFill>
            </a:endParaRPr>
          </a:p>
        </p:txBody>
      </p:sp>
      <p:cxnSp>
        <p:nvCxnSpPr>
          <p:cNvPr id="10" name="直線コネクタ 9">
            <a:extLst>
              <a:ext uri="{FF2B5EF4-FFF2-40B4-BE49-F238E27FC236}">
                <a16:creationId xmlns:a16="http://schemas.microsoft.com/office/drawing/2014/main" id="{8686F00F-A956-4317-9FD0-EB7D09ACDB0E}"/>
              </a:ext>
            </a:extLst>
          </p:cNvPr>
          <p:cNvCxnSpPr>
            <a:cxnSpLocks/>
          </p:cNvCxnSpPr>
          <p:nvPr/>
        </p:nvCxnSpPr>
        <p:spPr>
          <a:xfrm>
            <a:off x="2322246" y="3155102"/>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直線コネクタ 11">
            <a:extLst>
              <a:ext uri="{FF2B5EF4-FFF2-40B4-BE49-F238E27FC236}">
                <a16:creationId xmlns:a16="http://schemas.microsoft.com/office/drawing/2014/main" id="{AAABD740-0CA2-4B2E-938D-14E51FF84372}"/>
              </a:ext>
            </a:extLst>
          </p:cNvPr>
          <p:cNvCxnSpPr>
            <a:cxnSpLocks/>
          </p:cNvCxnSpPr>
          <p:nvPr/>
        </p:nvCxnSpPr>
        <p:spPr>
          <a:xfrm>
            <a:off x="4069369" y="3155102"/>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直線コネクタ 12">
            <a:extLst>
              <a:ext uri="{FF2B5EF4-FFF2-40B4-BE49-F238E27FC236}">
                <a16:creationId xmlns:a16="http://schemas.microsoft.com/office/drawing/2014/main" id="{814699F4-C70A-493F-AFD8-8147234EADD1}"/>
              </a:ext>
            </a:extLst>
          </p:cNvPr>
          <p:cNvCxnSpPr>
            <a:cxnSpLocks/>
          </p:cNvCxnSpPr>
          <p:nvPr/>
        </p:nvCxnSpPr>
        <p:spPr>
          <a:xfrm>
            <a:off x="5722754" y="3155102"/>
            <a:ext cx="387927" cy="0"/>
          </a:xfrm>
          <a:prstGeom prst="line">
            <a:avLst/>
          </a:prstGeom>
        </p:spPr>
        <p:style>
          <a:lnRef idx="3">
            <a:schemeClr val="accent5"/>
          </a:lnRef>
          <a:fillRef idx="0">
            <a:schemeClr val="accent5"/>
          </a:fillRef>
          <a:effectRef idx="2">
            <a:schemeClr val="accent5"/>
          </a:effectRef>
          <a:fontRef idx="minor">
            <a:schemeClr val="tx1"/>
          </a:fontRef>
        </p:style>
      </p:cxnSp>
      <p:sp>
        <p:nvSpPr>
          <p:cNvPr id="16" name="テキスト ボックス 15">
            <a:extLst>
              <a:ext uri="{FF2B5EF4-FFF2-40B4-BE49-F238E27FC236}">
                <a16:creationId xmlns:a16="http://schemas.microsoft.com/office/drawing/2014/main" id="{DD1D6E86-A6CE-4C39-B5E5-CA48926111C3}"/>
              </a:ext>
            </a:extLst>
          </p:cNvPr>
          <p:cNvSpPr txBox="1"/>
          <p:nvPr/>
        </p:nvSpPr>
        <p:spPr>
          <a:xfrm>
            <a:off x="3012460" y="3484400"/>
            <a:ext cx="708848" cy="507831"/>
          </a:xfrm>
          <a:prstGeom prst="rect">
            <a:avLst/>
          </a:prstGeom>
          <a:noFill/>
        </p:spPr>
        <p:txBody>
          <a:bodyPr wrap="none" rtlCol="0">
            <a:spAutoFit/>
          </a:bodyPr>
          <a:lstStyle/>
          <a:p>
            <a:r>
              <a:rPr kumimoji="1" lang="en-US" altLang="ja-JP" sz="1350" dirty="0"/>
              <a:t>JUMAN</a:t>
            </a:r>
          </a:p>
          <a:p>
            <a:r>
              <a:rPr lang="ja-JP" altLang="en-US" sz="1350" dirty="0"/>
              <a:t>  </a:t>
            </a:r>
            <a:r>
              <a:rPr lang="en-US" altLang="ja-JP" sz="1350" dirty="0"/>
              <a:t>KNP</a:t>
            </a:r>
            <a:endParaRPr kumimoji="1" lang="ja-JP" altLang="en-US" sz="1350" dirty="0"/>
          </a:p>
        </p:txBody>
      </p:sp>
      <p:sp>
        <p:nvSpPr>
          <p:cNvPr id="17" name="テキスト ボックス 16">
            <a:extLst>
              <a:ext uri="{FF2B5EF4-FFF2-40B4-BE49-F238E27FC236}">
                <a16:creationId xmlns:a16="http://schemas.microsoft.com/office/drawing/2014/main" id="{388B8ADF-BF96-4414-B1BB-5C58E2A3CB54}"/>
              </a:ext>
            </a:extLst>
          </p:cNvPr>
          <p:cNvSpPr txBox="1"/>
          <p:nvPr/>
        </p:nvSpPr>
        <p:spPr>
          <a:xfrm>
            <a:off x="4420426" y="3565039"/>
            <a:ext cx="1396536" cy="300082"/>
          </a:xfrm>
          <a:prstGeom prst="rect">
            <a:avLst/>
          </a:prstGeom>
          <a:noFill/>
        </p:spPr>
        <p:txBody>
          <a:bodyPr wrap="none" rtlCol="0">
            <a:spAutoFit/>
          </a:bodyPr>
          <a:lstStyle/>
          <a:p>
            <a:r>
              <a:rPr lang="ja-JP" altLang="en-US" sz="1350" dirty="0"/>
              <a:t>文を節に分ける</a:t>
            </a:r>
            <a:endParaRPr lang="en-US" altLang="ja-JP" sz="1350" dirty="0"/>
          </a:p>
        </p:txBody>
      </p:sp>
      <p:sp>
        <p:nvSpPr>
          <p:cNvPr id="18" name="テキスト ボックス 17">
            <a:extLst>
              <a:ext uri="{FF2B5EF4-FFF2-40B4-BE49-F238E27FC236}">
                <a16:creationId xmlns:a16="http://schemas.microsoft.com/office/drawing/2014/main" id="{84C31280-2439-45FB-B2A6-A227A8291495}"/>
              </a:ext>
            </a:extLst>
          </p:cNvPr>
          <p:cNvSpPr txBox="1"/>
          <p:nvPr/>
        </p:nvSpPr>
        <p:spPr>
          <a:xfrm>
            <a:off x="5916718" y="3565039"/>
            <a:ext cx="1915909" cy="300082"/>
          </a:xfrm>
          <a:prstGeom prst="rect">
            <a:avLst/>
          </a:prstGeom>
          <a:noFill/>
        </p:spPr>
        <p:txBody>
          <a:bodyPr wrap="none" rtlCol="0">
            <a:spAutoFit/>
          </a:bodyPr>
          <a:lstStyle/>
          <a:p>
            <a:r>
              <a:rPr lang="ja-JP" altLang="en-US" sz="1350" dirty="0"/>
              <a:t>問題文と条文を比べる</a:t>
            </a:r>
            <a:endParaRPr lang="en-US" altLang="ja-JP" sz="1350" dirty="0"/>
          </a:p>
        </p:txBody>
      </p:sp>
      <p:cxnSp>
        <p:nvCxnSpPr>
          <p:cNvPr id="19" name="直線コネクタ 18">
            <a:extLst>
              <a:ext uri="{FF2B5EF4-FFF2-40B4-BE49-F238E27FC236}">
                <a16:creationId xmlns:a16="http://schemas.microsoft.com/office/drawing/2014/main" id="{E1C40733-C1D8-471C-B498-1F02D2955184}"/>
              </a:ext>
            </a:extLst>
          </p:cNvPr>
          <p:cNvCxnSpPr>
            <a:cxnSpLocks/>
          </p:cNvCxnSpPr>
          <p:nvPr/>
        </p:nvCxnSpPr>
        <p:spPr>
          <a:xfrm>
            <a:off x="3380469" y="3969148"/>
            <a:ext cx="0" cy="202802"/>
          </a:xfrm>
          <a:prstGeom prst="line">
            <a:avLst/>
          </a:prstGeom>
          <a:ln w="15875">
            <a:solidFill>
              <a:schemeClr val="tx1"/>
            </a:solidFill>
          </a:ln>
        </p:spPr>
        <p:style>
          <a:lnRef idx="3">
            <a:schemeClr val="accent5"/>
          </a:lnRef>
          <a:fillRef idx="0">
            <a:schemeClr val="accent5"/>
          </a:fillRef>
          <a:effectRef idx="2">
            <a:schemeClr val="accent5"/>
          </a:effectRef>
          <a:fontRef idx="minor">
            <a:schemeClr val="tx1"/>
          </a:fontRef>
        </p:style>
      </p:cxnSp>
      <p:sp>
        <p:nvSpPr>
          <p:cNvPr id="21" name="テキスト ボックス 20">
            <a:extLst>
              <a:ext uri="{FF2B5EF4-FFF2-40B4-BE49-F238E27FC236}">
                <a16:creationId xmlns:a16="http://schemas.microsoft.com/office/drawing/2014/main" id="{88AC8047-CFF8-4A22-80A7-81060B2B7E1E}"/>
              </a:ext>
            </a:extLst>
          </p:cNvPr>
          <p:cNvSpPr txBox="1"/>
          <p:nvPr/>
        </p:nvSpPr>
        <p:spPr>
          <a:xfrm>
            <a:off x="2802509" y="4208121"/>
            <a:ext cx="1223412" cy="300082"/>
          </a:xfrm>
          <a:prstGeom prst="rect">
            <a:avLst/>
          </a:prstGeom>
          <a:noFill/>
        </p:spPr>
        <p:txBody>
          <a:bodyPr wrap="none" rtlCol="0">
            <a:spAutoFit/>
          </a:bodyPr>
          <a:lstStyle/>
          <a:p>
            <a:r>
              <a:rPr lang="ja-JP" altLang="en-US" sz="1350" dirty="0"/>
              <a:t>法律用語辞書</a:t>
            </a:r>
            <a:endParaRPr kumimoji="1" lang="en-US" altLang="ja-JP" sz="1350" dirty="0"/>
          </a:p>
        </p:txBody>
      </p:sp>
    </p:spTree>
    <p:extLst>
      <p:ext uri="{BB962C8B-B14F-4D97-AF65-F5344CB8AC3E}">
        <p14:creationId xmlns:p14="http://schemas.microsoft.com/office/powerpoint/2010/main" val="22265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83861-77CB-4FD8-99FA-8FD2611C9C56}"/>
              </a:ext>
            </a:extLst>
          </p:cNvPr>
          <p:cNvSpPr>
            <a:spLocks noGrp="1"/>
          </p:cNvSpPr>
          <p:nvPr>
            <p:ph type="title"/>
          </p:nvPr>
        </p:nvSpPr>
        <p:spPr/>
        <p:txBody>
          <a:bodyPr/>
          <a:lstStyle/>
          <a:p>
            <a:r>
              <a:rPr lang="ja-JP" altLang="en-US" dirty="0"/>
              <a:t>司法試験自動解答システムの目標</a:t>
            </a:r>
            <a:endParaRPr kumimoji="1" lang="ja-JP" altLang="en-US" dirty="0"/>
          </a:p>
        </p:txBody>
      </p:sp>
      <p:sp>
        <p:nvSpPr>
          <p:cNvPr id="4" name="正方形/長方形 3">
            <a:extLst>
              <a:ext uri="{FF2B5EF4-FFF2-40B4-BE49-F238E27FC236}">
                <a16:creationId xmlns:a16="http://schemas.microsoft.com/office/drawing/2014/main" id="{93B4CB83-1D85-4370-BB56-DD5F47226782}"/>
              </a:ext>
            </a:extLst>
          </p:cNvPr>
          <p:cNvSpPr/>
          <p:nvPr/>
        </p:nvSpPr>
        <p:spPr>
          <a:xfrm>
            <a:off x="626807" y="2849501"/>
            <a:ext cx="1096241" cy="2894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問題文</a:t>
            </a:r>
          </a:p>
        </p:txBody>
      </p:sp>
      <p:sp>
        <p:nvSpPr>
          <p:cNvPr id="5" name="正方形/長方形 4">
            <a:extLst>
              <a:ext uri="{FF2B5EF4-FFF2-40B4-BE49-F238E27FC236}">
                <a16:creationId xmlns:a16="http://schemas.microsoft.com/office/drawing/2014/main" id="{F8CD7146-988E-41BA-BDD9-9CDA2CBB194D}"/>
              </a:ext>
            </a:extLst>
          </p:cNvPr>
          <p:cNvSpPr/>
          <p:nvPr/>
        </p:nvSpPr>
        <p:spPr>
          <a:xfrm>
            <a:off x="626807" y="3194320"/>
            <a:ext cx="1098840" cy="297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条文</a:t>
            </a:r>
            <a:endParaRPr kumimoji="1" lang="ja-JP" altLang="en-US" sz="1350" dirty="0">
              <a:solidFill>
                <a:schemeClr val="tx1"/>
              </a:solidFill>
            </a:endParaRPr>
          </a:p>
        </p:txBody>
      </p:sp>
      <p:sp>
        <p:nvSpPr>
          <p:cNvPr id="6" name="正方形/長方形 5">
            <a:extLst>
              <a:ext uri="{FF2B5EF4-FFF2-40B4-BE49-F238E27FC236}">
                <a16:creationId xmlns:a16="http://schemas.microsoft.com/office/drawing/2014/main" id="{8183751E-6538-4DFD-BF70-B78B5E9AD2AD}"/>
              </a:ext>
            </a:extLst>
          </p:cNvPr>
          <p:cNvSpPr/>
          <p:nvPr/>
        </p:nvSpPr>
        <p:spPr>
          <a:xfrm>
            <a:off x="2192048" y="2944939"/>
            <a:ext cx="1295724"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形態素解析</a:t>
            </a:r>
            <a:endParaRPr kumimoji="1" lang="en-US" altLang="ja-JP" sz="1350" dirty="0">
              <a:solidFill>
                <a:schemeClr val="tx1"/>
              </a:solidFill>
            </a:endParaRPr>
          </a:p>
          <a:p>
            <a:pPr algn="ctr"/>
            <a:r>
              <a:rPr lang="ja-JP" altLang="en-US" sz="1350" dirty="0">
                <a:solidFill>
                  <a:schemeClr val="tx1"/>
                </a:solidFill>
              </a:rPr>
              <a:t>格解析</a:t>
            </a:r>
            <a:endParaRPr kumimoji="1" lang="ja-JP" altLang="en-US" sz="1350" dirty="0">
              <a:solidFill>
                <a:schemeClr val="tx1"/>
              </a:solidFill>
            </a:endParaRPr>
          </a:p>
        </p:txBody>
      </p:sp>
      <p:sp>
        <p:nvSpPr>
          <p:cNvPr id="7" name="正方形/長方形 6">
            <a:extLst>
              <a:ext uri="{FF2B5EF4-FFF2-40B4-BE49-F238E27FC236}">
                <a16:creationId xmlns:a16="http://schemas.microsoft.com/office/drawing/2014/main" id="{873957F8-C45E-4A99-9BAC-B5C754C40225}"/>
              </a:ext>
            </a:extLst>
          </p:cNvPr>
          <p:cNvSpPr/>
          <p:nvPr/>
        </p:nvSpPr>
        <p:spPr>
          <a:xfrm>
            <a:off x="3967921" y="2944939"/>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述語項解析</a:t>
            </a:r>
          </a:p>
        </p:txBody>
      </p:sp>
      <p:sp>
        <p:nvSpPr>
          <p:cNvPr id="8" name="正方形/長方形 7">
            <a:extLst>
              <a:ext uri="{FF2B5EF4-FFF2-40B4-BE49-F238E27FC236}">
                <a16:creationId xmlns:a16="http://schemas.microsoft.com/office/drawing/2014/main" id="{2C3F0FD7-222E-4203-A818-DD820E6BE653}"/>
              </a:ext>
            </a:extLst>
          </p:cNvPr>
          <p:cNvSpPr/>
          <p:nvPr/>
        </p:nvSpPr>
        <p:spPr>
          <a:xfrm>
            <a:off x="7235240" y="2921308"/>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論理判定</a:t>
            </a:r>
            <a:endParaRPr kumimoji="1" lang="ja-JP" altLang="en-US" sz="1350" dirty="0">
              <a:solidFill>
                <a:schemeClr val="tx1"/>
              </a:solidFill>
            </a:endParaRPr>
          </a:p>
        </p:txBody>
      </p:sp>
      <p:cxnSp>
        <p:nvCxnSpPr>
          <p:cNvPr id="10" name="直線コネクタ 9">
            <a:extLst>
              <a:ext uri="{FF2B5EF4-FFF2-40B4-BE49-F238E27FC236}">
                <a16:creationId xmlns:a16="http://schemas.microsoft.com/office/drawing/2014/main" id="{8686F00F-A956-4317-9FD0-EB7D09ACDB0E}"/>
              </a:ext>
            </a:extLst>
          </p:cNvPr>
          <p:cNvCxnSpPr>
            <a:cxnSpLocks/>
          </p:cNvCxnSpPr>
          <p:nvPr/>
        </p:nvCxnSpPr>
        <p:spPr>
          <a:xfrm>
            <a:off x="1771025" y="3173539"/>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直線コネクタ 11">
            <a:extLst>
              <a:ext uri="{FF2B5EF4-FFF2-40B4-BE49-F238E27FC236}">
                <a16:creationId xmlns:a16="http://schemas.microsoft.com/office/drawing/2014/main" id="{AAABD740-0CA2-4B2E-938D-14E51FF84372}"/>
              </a:ext>
            </a:extLst>
          </p:cNvPr>
          <p:cNvCxnSpPr>
            <a:cxnSpLocks/>
          </p:cNvCxnSpPr>
          <p:nvPr/>
        </p:nvCxnSpPr>
        <p:spPr>
          <a:xfrm>
            <a:off x="3525522" y="3173539"/>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直線コネクタ 12">
            <a:extLst>
              <a:ext uri="{FF2B5EF4-FFF2-40B4-BE49-F238E27FC236}">
                <a16:creationId xmlns:a16="http://schemas.microsoft.com/office/drawing/2014/main" id="{814699F4-C70A-493F-AFD8-8147234EADD1}"/>
              </a:ext>
            </a:extLst>
          </p:cNvPr>
          <p:cNvCxnSpPr>
            <a:cxnSpLocks/>
          </p:cNvCxnSpPr>
          <p:nvPr/>
        </p:nvCxnSpPr>
        <p:spPr>
          <a:xfrm>
            <a:off x="5171534" y="3173539"/>
            <a:ext cx="387927" cy="0"/>
          </a:xfrm>
          <a:prstGeom prst="line">
            <a:avLst/>
          </a:prstGeom>
        </p:spPr>
        <p:style>
          <a:lnRef idx="3">
            <a:schemeClr val="accent5"/>
          </a:lnRef>
          <a:fillRef idx="0">
            <a:schemeClr val="accent5"/>
          </a:fillRef>
          <a:effectRef idx="2">
            <a:schemeClr val="accent5"/>
          </a:effectRef>
          <a:fontRef idx="minor">
            <a:schemeClr val="tx1"/>
          </a:fontRef>
        </p:style>
      </p:cxnSp>
      <p:sp>
        <p:nvSpPr>
          <p:cNvPr id="16" name="テキスト ボックス 15">
            <a:extLst>
              <a:ext uri="{FF2B5EF4-FFF2-40B4-BE49-F238E27FC236}">
                <a16:creationId xmlns:a16="http://schemas.microsoft.com/office/drawing/2014/main" id="{DD1D6E86-A6CE-4C39-B5E5-CA48926111C3}"/>
              </a:ext>
            </a:extLst>
          </p:cNvPr>
          <p:cNvSpPr txBox="1"/>
          <p:nvPr/>
        </p:nvSpPr>
        <p:spPr>
          <a:xfrm>
            <a:off x="2461239" y="3502837"/>
            <a:ext cx="708848" cy="507831"/>
          </a:xfrm>
          <a:prstGeom prst="rect">
            <a:avLst/>
          </a:prstGeom>
          <a:noFill/>
        </p:spPr>
        <p:txBody>
          <a:bodyPr wrap="none" rtlCol="0">
            <a:spAutoFit/>
          </a:bodyPr>
          <a:lstStyle/>
          <a:p>
            <a:r>
              <a:rPr kumimoji="1" lang="en-US" altLang="ja-JP" sz="1350" dirty="0"/>
              <a:t>JUMAN</a:t>
            </a:r>
          </a:p>
          <a:p>
            <a:r>
              <a:rPr lang="ja-JP" altLang="en-US" sz="1350" dirty="0"/>
              <a:t>  </a:t>
            </a:r>
            <a:r>
              <a:rPr lang="en-US" altLang="ja-JP" sz="1350" dirty="0"/>
              <a:t>KNP</a:t>
            </a:r>
            <a:endParaRPr kumimoji="1" lang="ja-JP" altLang="en-US" sz="1350" dirty="0"/>
          </a:p>
        </p:txBody>
      </p:sp>
      <p:sp>
        <p:nvSpPr>
          <p:cNvPr id="17" name="テキスト ボックス 16">
            <a:extLst>
              <a:ext uri="{FF2B5EF4-FFF2-40B4-BE49-F238E27FC236}">
                <a16:creationId xmlns:a16="http://schemas.microsoft.com/office/drawing/2014/main" id="{388B8ADF-BF96-4414-B1BB-5C58E2A3CB54}"/>
              </a:ext>
            </a:extLst>
          </p:cNvPr>
          <p:cNvSpPr txBox="1"/>
          <p:nvPr/>
        </p:nvSpPr>
        <p:spPr>
          <a:xfrm>
            <a:off x="3713792" y="3583476"/>
            <a:ext cx="1396536" cy="300082"/>
          </a:xfrm>
          <a:prstGeom prst="rect">
            <a:avLst/>
          </a:prstGeom>
          <a:noFill/>
        </p:spPr>
        <p:txBody>
          <a:bodyPr wrap="none" rtlCol="0">
            <a:spAutoFit/>
          </a:bodyPr>
          <a:lstStyle/>
          <a:p>
            <a:r>
              <a:rPr lang="ja-JP" altLang="en-US" sz="1350" dirty="0"/>
              <a:t>文を節に分ける</a:t>
            </a:r>
            <a:endParaRPr lang="en-US" altLang="ja-JP" sz="1350" dirty="0"/>
          </a:p>
        </p:txBody>
      </p:sp>
      <p:sp>
        <p:nvSpPr>
          <p:cNvPr id="18" name="テキスト ボックス 17">
            <a:extLst>
              <a:ext uri="{FF2B5EF4-FFF2-40B4-BE49-F238E27FC236}">
                <a16:creationId xmlns:a16="http://schemas.microsoft.com/office/drawing/2014/main" id="{84C31280-2439-45FB-B2A6-A227A8291495}"/>
              </a:ext>
            </a:extLst>
          </p:cNvPr>
          <p:cNvSpPr txBox="1"/>
          <p:nvPr/>
        </p:nvSpPr>
        <p:spPr>
          <a:xfrm>
            <a:off x="5186662" y="3583476"/>
            <a:ext cx="1915909" cy="300082"/>
          </a:xfrm>
          <a:prstGeom prst="rect">
            <a:avLst/>
          </a:prstGeom>
          <a:noFill/>
        </p:spPr>
        <p:txBody>
          <a:bodyPr wrap="none" rtlCol="0">
            <a:spAutoFit/>
          </a:bodyPr>
          <a:lstStyle/>
          <a:p>
            <a:r>
              <a:rPr lang="ja-JP" altLang="en-US" sz="1350" dirty="0">
                <a:solidFill>
                  <a:srgbClr val="FF0000"/>
                </a:solidFill>
              </a:rPr>
              <a:t>文中の事実を推定する</a:t>
            </a:r>
            <a:endParaRPr lang="en-US" altLang="ja-JP" sz="1350" dirty="0">
              <a:solidFill>
                <a:srgbClr val="FF0000"/>
              </a:solidFill>
            </a:endParaRPr>
          </a:p>
        </p:txBody>
      </p:sp>
      <p:sp>
        <p:nvSpPr>
          <p:cNvPr id="14" name="正方形/長方形 13">
            <a:extLst>
              <a:ext uri="{FF2B5EF4-FFF2-40B4-BE49-F238E27FC236}">
                <a16:creationId xmlns:a16="http://schemas.microsoft.com/office/drawing/2014/main" id="{5F639CB8-770D-4C92-9BA6-BBEF2F38944B}"/>
              </a:ext>
            </a:extLst>
          </p:cNvPr>
          <p:cNvSpPr/>
          <p:nvPr/>
        </p:nvSpPr>
        <p:spPr>
          <a:xfrm>
            <a:off x="5624188" y="2956010"/>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行動・事実のモデル化</a:t>
            </a:r>
          </a:p>
        </p:txBody>
      </p:sp>
      <p:cxnSp>
        <p:nvCxnSpPr>
          <p:cNvPr id="15" name="直線コネクタ 14">
            <a:extLst>
              <a:ext uri="{FF2B5EF4-FFF2-40B4-BE49-F238E27FC236}">
                <a16:creationId xmlns:a16="http://schemas.microsoft.com/office/drawing/2014/main" id="{EE47D03D-1A17-419D-9F10-B21CDF4BFC09}"/>
              </a:ext>
            </a:extLst>
          </p:cNvPr>
          <p:cNvCxnSpPr>
            <a:cxnSpLocks/>
          </p:cNvCxnSpPr>
          <p:nvPr/>
        </p:nvCxnSpPr>
        <p:spPr>
          <a:xfrm>
            <a:off x="6782795" y="3173539"/>
            <a:ext cx="387927" cy="0"/>
          </a:xfrm>
          <a:prstGeom prst="line">
            <a:avLst/>
          </a:prstGeom>
        </p:spPr>
        <p:style>
          <a:lnRef idx="3">
            <a:schemeClr val="accent5"/>
          </a:lnRef>
          <a:fillRef idx="0">
            <a:schemeClr val="accent5"/>
          </a:fillRef>
          <a:effectRef idx="2">
            <a:schemeClr val="accent5"/>
          </a:effectRef>
          <a:fontRef idx="minor">
            <a:schemeClr val="tx1"/>
          </a:fontRef>
        </p:style>
      </p:cxnSp>
      <p:sp>
        <p:nvSpPr>
          <p:cNvPr id="19" name="テキスト ボックス 18">
            <a:extLst>
              <a:ext uri="{FF2B5EF4-FFF2-40B4-BE49-F238E27FC236}">
                <a16:creationId xmlns:a16="http://schemas.microsoft.com/office/drawing/2014/main" id="{3BE2DB3A-41D4-49E7-A745-B7291847082D}"/>
              </a:ext>
            </a:extLst>
          </p:cNvPr>
          <p:cNvSpPr txBox="1"/>
          <p:nvPr/>
        </p:nvSpPr>
        <p:spPr>
          <a:xfrm>
            <a:off x="7078527" y="3486160"/>
            <a:ext cx="1915909" cy="507831"/>
          </a:xfrm>
          <a:prstGeom prst="rect">
            <a:avLst/>
          </a:prstGeom>
          <a:noFill/>
        </p:spPr>
        <p:txBody>
          <a:bodyPr wrap="none" rtlCol="0">
            <a:spAutoFit/>
          </a:bodyPr>
          <a:lstStyle/>
          <a:p>
            <a:r>
              <a:rPr lang="ja-JP" altLang="en-US" sz="1350" dirty="0">
                <a:solidFill>
                  <a:srgbClr val="FF0000"/>
                </a:solidFill>
              </a:rPr>
              <a:t>外部知識に基づいて</a:t>
            </a:r>
            <a:endParaRPr lang="en-US" altLang="ja-JP" sz="1350" dirty="0">
              <a:solidFill>
                <a:srgbClr val="FF0000"/>
              </a:solidFill>
            </a:endParaRPr>
          </a:p>
          <a:p>
            <a:r>
              <a:rPr lang="ja-JP" altLang="en-US" sz="1350" dirty="0">
                <a:solidFill>
                  <a:srgbClr val="FF0000"/>
                </a:solidFill>
              </a:rPr>
              <a:t>条文と問題文を比べる</a:t>
            </a:r>
            <a:endParaRPr lang="en-US" altLang="ja-JP" sz="1350" dirty="0">
              <a:solidFill>
                <a:srgbClr val="FF0000"/>
              </a:solidFill>
            </a:endParaRPr>
          </a:p>
        </p:txBody>
      </p:sp>
      <p:cxnSp>
        <p:nvCxnSpPr>
          <p:cNvPr id="20" name="直線コネクタ 19">
            <a:extLst>
              <a:ext uri="{FF2B5EF4-FFF2-40B4-BE49-F238E27FC236}">
                <a16:creationId xmlns:a16="http://schemas.microsoft.com/office/drawing/2014/main" id="{A8556B6B-9A9A-495D-84C4-03F91A5D78C7}"/>
              </a:ext>
            </a:extLst>
          </p:cNvPr>
          <p:cNvCxnSpPr>
            <a:cxnSpLocks/>
          </p:cNvCxnSpPr>
          <p:nvPr/>
        </p:nvCxnSpPr>
        <p:spPr>
          <a:xfrm>
            <a:off x="2777629" y="3987585"/>
            <a:ext cx="0" cy="202802"/>
          </a:xfrm>
          <a:prstGeom prst="line">
            <a:avLst/>
          </a:prstGeom>
          <a:ln w="15875">
            <a:solidFill>
              <a:schemeClr val="tx1"/>
            </a:solidFill>
          </a:ln>
        </p:spPr>
        <p:style>
          <a:lnRef idx="3">
            <a:schemeClr val="accent5"/>
          </a:lnRef>
          <a:fillRef idx="0">
            <a:schemeClr val="accent5"/>
          </a:fillRef>
          <a:effectRef idx="2">
            <a:schemeClr val="accent5"/>
          </a:effectRef>
          <a:fontRef idx="minor">
            <a:schemeClr val="tx1"/>
          </a:fontRef>
        </p:style>
      </p:cxnSp>
      <p:sp>
        <p:nvSpPr>
          <p:cNvPr id="21" name="テキスト ボックス 20">
            <a:extLst>
              <a:ext uri="{FF2B5EF4-FFF2-40B4-BE49-F238E27FC236}">
                <a16:creationId xmlns:a16="http://schemas.microsoft.com/office/drawing/2014/main" id="{837C0C90-978A-490E-8688-0EE5D4AD0FE6}"/>
              </a:ext>
            </a:extLst>
          </p:cNvPr>
          <p:cNvSpPr txBox="1"/>
          <p:nvPr/>
        </p:nvSpPr>
        <p:spPr>
          <a:xfrm>
            <a:off x="2240626" y="4219882"/>
            <a:ext cx="1223412" cy="300082"/>
          </a:xfrm>
          <a:prstGeom prst="rect">
            <a:avLst/>
          </a:prstGeom>
          <a:noFill/>
        </p:spPr>
        <p:txBody>
          <a:bodyPr wrap="none" rtlCol="0">
            <a:spAutoFit/>
          </a:bodyPr>
          <a:lstStyle/>
          <a:p>
            <a:r>
              <a:rPr lang="ja-JP" altLang="en-US" sz="1350" dirty="0"/>
              <a:t>法律用語辞書</a:t>
            </a:r>
            <a:endParaRPr kumimoji="1" lang="en-US" altLang="ja-JP" sz="1350" dirty="0"/>
          </a:p>
        </p:txBody>
      </p:sp>
      <p:sp>
        <p:nvSpPr>
          <p:cNvPr id="22" name="テキスト ボックス 21">
            <a:extLst>
              <a:ext uri="{FF2B5EF4-FFF2-40B4-BE49-F238E27FC236}">
                <a16:creationId xmlns:a16="http://schemas.microsoft.com/office/drawing/2014/main" id="{98695DD1-6B6A-4139-AE6A-C5E2C3522888}"/>
              </a:ext>
            </a:extLst>
          </p:cNvPr>
          <p:cNvSpPr txBox="1"/>
          <p:nvPr/>
        </p:nvSpPr>
        <p:spPr>
          <a:xfrm>
            <a:off x="1788591" y="3596517"/>
            <a:ext cx="530915" cy="300082"/>
          </a:xfrm>
          <a:prstGeom prst="rect">
            <a:avLst/>
          </a:prstGeom>
          <a:noFill/>
        </p:spPr>
        <p:txBody>
          <a:bodyPr wrap="none" rtlCol="0">
            <a:spAutoFit/>
          </a:bodyPr>
          <a:lstStyle/>
          <a:p>
            <a:r>
              <a:rPr kumimoji="1" lang="ja-JP" altLang="en-US" sz="1350" dirty="0">
                <a:solidFill>
                  <a:srgbClr val="FF0000"/>
                </a:solidFill>
              </a:rPr>
              <a:t>変更</a:t>
            </a:r>
            <a:endParaRPr kumimoji="1" lang="en-US" altLang="ja-JP" sz="1350" dirty="0">
              <a:solidFill>
                <a:srgbClr val="FF0000"/>
              </a:solidFill>
            </a:endParaRPr>
          </a:p>
        </p:txBody>
      </p:sp>
      <p:sp>
        <p:nvSpPr>
          <p:cNvPr id="3" name="楕円 2">
            <a:extLst>
              <a:ext uri="{FF2B5EF4-FFF2-40B4-BE49-F238E27FC236}">
                <a16:creationId xmlns:a16="http://schemas.microsoft.com/office/drawing/2014/main" id="{1A90E42C-4113-4937-AB46-50502C13BE28}"/>
              </a:ext>
            </a:extLst>
          </p:cNvPr>
          <p:cNvSpPr/>
          <p:nvPr/>
        </p:nvSpPr>
        <p:spPr>
          <a:xfrm>
            <a:off x="2336282" y="3468621"/>
            <a:ext cx="914776" cy="484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テキスト ボックス 22">
            <a:extLst>
              <a:ext uri="{FF2B5EF4-FFF2-40B4-BE49-F238E27FC236}">
                <a16:creationId xmlns:a16="http://schemas.microsoft.com/office/drawing/2014/main" id="{5CFA9C4A-A837-47A0-AC0B-F4ADD7B17B84}"/>
              </a:ext>
            </a:extLst>
          </p:cNvPr>
          <p:cNvSpPr txBox="1"/>
          <p:nvPr/>
        </p:nvSpPr>
        <p:spPr>
          <a:xfrm>
            <a:off x="2240626" y="4514703"/>
            <a:ext cx="1223412" cy="300082"/>
          </a:xfrm>
          <a:prstGeom prst="rect">
            <a:avLst/>
          </a:prstGeom>
          <a:noFill/>
        </p:spPr>
        <p:txBody>
          <a:bodyPr wrap="none" rtlCol="0">
            <a:spAutoFit/>
          </a:bodyPr>
          <a:lstStyle/>
          <a:p>
            <a:r>
              <a:rPr lang="ja-JP" altLang="en-US" sz="1350" dirty="0">
                <a:solidFill>
                  <a:srgbClr val="FF0000"/>
                </a:solidFill>
              </a:rPr>
              <a:t>追加辞書作成</a:t>
            </a:r>
            <a:endParaRPr kumimoji="1" lang="en-US" altLang="ja-JP" sz="1350" dirty="0">
              <a:solidFill>
                <a:srgbClr val="FF0000"/>
              </a:solidFill>
            </a:endParaRPr>
          </a:p>
        </p:txBody>
      </p:sp>
      <p:sp>
        <p:nvSpPr>
          <p:cNvPr id="24" name="正方形/長方形 23">
            <a:extLst>
              <a:ext uri="{FF2B5EF4-FFF2-40B4-BE49-F238E27FC236}">
                <a16:creationId xmlns:a16="http://schemas.microsoft.com/office/drawing/2014/main" id="{176826BA-F9B4-47AE-B7F9-E6CC5818C24E}"/>
              </a:ext>
            </a:extLst>
          </p:cNvPr>
          <p:cNvSpPr/>
          <p:nvPr/>
        </p:nvSpPr>
        <p:spPr>
          <a:xfrm>
            <a:off x="7200578" y="2884137"/>
            <a:ext cx="1294682" cy="581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50" dirty="0">
                <a:solidFill>
                  <a:srgbClr val="FF0000"/>
                </a:solidFill>
              </a:rPr>
              <a:t>PROLEG</a:t>
            </a:r>
            <a:endParaRPr kumimoji="1" lang="ja-JP" altLang="en-US" sz="1350" dirty="0">
              <a:solidFill>
                <a:srgbClr val="FF0000"/>
              </a:solidFill>
            </a:endParaRPr>
          </a:p>
        </p:txBody>
      </p:sp>
      <p:cxnSp>
        <p:nvCxnSpPr>
          <p:cNvPr id="25" name="直線コネクタ 24">
            <a:extLst>
              <a:ext uri="{FF2B5EF4-FFF2-40B4-BE49-F238E27FC236}">
                <a16:creationId xmlns:a16="http://schemas.microsoft.com/office/drawing/2014/main" id="{A479A1FE-6980-4E68-A284-F1CD1C65A30F}"/>
              </a:ext>
            </a:extLst>
          </p:cNvPr>
          <p:cNvCxnSpPr>
            <a:cxnSpLocks/>
          </p:cNvCxnSpPr>
          <p:nvPr/>
        </p:nvCxnSpPr>
        <p:spPr>
          <a:xfrm>
            <a:off x="6175397" y="3886183"/>
            <a:ext cx="0" cy="202802"/>
          </a:xfrm>
          <a:prstGeom prst="line">
            <a:avLst/>
          </a:prstGeom>
          <a:ln w="15875">
            <a:solidFill>
              <a:schemeClr val="tx1"/>
            </a:solidFill>
          </a:ln>
        </p:spPr>
        <p:style>
          <a:lnRef idx="3">
            <a:schemeClr val="accent5"/>
          </a:lnRef>
          <a:fillRef idx="0">
            <a:schemeClr val="accent5"/>
          </a:fillRef>
          <a:effectRef idx="2">
            <a:schemeClr val="accent5"/>
          </a:effectRef>
          <a:fontRef idx="minor">
            <a:schemeClr val="tx1"/>
          </a:fontRef>
        </p:style>
      </p:cxnSp>
      <p:sp>
        <p:nvSpPr>
          <p:cNvPr id="26" name="テキスト ボックス 25">
            <a:extLst>
              <a:ext uri="{FF2B5EF4-FFF2-40B4-BE49-F238E27FC236}">
                <a16:creationId xmlns:a16="http://schemas.microsoft.com/office/drawing/2014/main" id="{527E996E-1CD7-4200-A24A-A0915957F3E3}"/>
              </a:ext>
            </a:extLst>
          </p:cNvPr>
          <p:cNvSpPr txBox="1"/>
          <p:nvPr/>
        </p:nvSpPr>
        <p:spPr>
          <a:xfrm>
            <a:off x="5716308" y="4181062"/>
            <a:ext cx="1050288" cy="507831"/>
          </a:xfrm>
          <a:prstGeom prst="rect">
            <a:avLst/>
          </a:prstGeom>
          <a:noFill/>
        </p:spPr>
        <p:txBody>
          <a:bodyPr wrap="none" rtlCol="0">
            <a:spAutoFit/>
          </a:bodyPr>
          <a:lstStyle/>
          <a:p>
            <a:r>
              <a:rPr kumimoji="1" lang="ja-JP" altLang="en-US" sz="1350" dirty="0">
                <a:solidFill>
                  <a:srgbClr val="FF0000"/>
                </a:solidFill>
              </a:rPr>
              <a:t>動作主推定</a:t>
            </a:r>
            <a:endParaRPr kumimoji="1" lang="en-US" altLang="ja-JP" sz="1350" dirty="0">
              <a:solidFill>
                <a:srgbClr val="FF0000"/>
              </a:solidFill>
            </a:endParaRPr>
          </a:p>
          <a:p>
            <a:r>
              <a:rPr lang="ja-JP" altLang="en-US" sz="1350" dirty="0">
                <a:solidFill>
                  <a:srgbClr val="FF0000"/>
                </a:solidFill>
              </a:rPr>
              <a:t>類義語辞書</a:t>
            </a:r>
            <a:endParaRPr kumimoji="1" lang="en-US" altLang="ja-JP" sz="1350" dirty="0">
              <a:solidFill>
                <a:srgbClr val="FF0000"/>
              </a:solidFill>
            </a:endParaRPr>
          </a:p>
        </p:txBody>
      </p:sp>
    </p:spTree>
    <p:extLst>
      <p:ext uri="{BB962C8B-B14F-4D97-AF65-F5344CB8AC3E}">
        <p14:creationId xmlns:p14="http://schemas.microsoft.com/office/powerpoint/2010/main" val="2415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3" grpId="0" animBg="1"/>
      <p:bldP spid="23" grpId="0"/>
      <p:bldP spid="24"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FF6F3-16E2-4102-A7F3-5975FBAC2174}"/>
              </a:ext>
            </a:extLst>
          </p:cNvPr>
          <p:cNvSpPr>
            <a:spLocks noGrp="1"/>
          </p:cNvSpPr>
          <p:nvPr>
            <p:ph type="title"/>
          </p:nvPr>
        </p:nvSpPr>
        <p:spPr/>
        <p:txBody>
          <a:bodyPr/>
          <a:lstStyle/>
          <a:p>
            <a:r>
              <a:rPr kumimoji="1" lang="ja-JP" altLang="en-US" dirty="0"/>
              <a:t>モジュールごとの正答率</a:t>
            </a:r>
          </a:p>
        </p:txBody>
      </p:sp>
      <p:sp>
        <p:nvSpPr>
          <p:cNvPr id="3" name="コンテンツ プレースホルダー 2">
            <a:extLst>
              <a:ext uri="{FF2B5EF4-FFF2-40B4-BE49-F238E27FC236}">
                <a16:creationId xmlns:a16="http://schemas.microsoft.com/office/drawing/2014/main" id="{1A71C3F0-5955-4D1D-9633-A0902A2C7C38}"/>
              </a:ext>
            </a:extLst>
          </p:cNvPr>
          <p:cNvSpPr>
            <a:spLocks noGrp="1"/>
          </p:cNvSpPr>
          <p:nvPr>
            <p:ph idx="1"/>
          </p:nvPr>
        </p:nvSpPr>
        <p:spPr>
          <a:xfrm>
            <a:off x="3586162" y="1847851"/>
            <a:ext cx="5210033" cy="4351338"/>
          </a:xfrm>
        </p:spPr>
        <p:txBody>
          <a:bodyPr/>
          <a:lstStyle/>
          <a:p>
            <a:r>
              <a:rPr kumimoji="1" lang="ja-JP" altLang="en-US" dirty="0"/>
              <a:t>詳細検索モジュールでの正答率が高いが、解答できる問題が少ない</a:t>
            </a:r>
            <a:endParaRPr kumimoji="1" lang="en-US" altLang="ja-JP" dirty="0"/>
          </a:p>
          <a:p>
            <a:r>
              <a:rPr lang="ja-JP" altLang="en-US" dirty="0"/>
              <a:t>曖昧検索、全探索モジュールでは検索条件を緩くすることで解答できる数を増やしている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2A942EB-2607-42B8-951A-1D492FFB27C7}"/>
              </a:ext>
            </a:extLst>
          </p:cNvPr>
          <p:cNvSpPr>
            <a:spLocks noGrp="1"/>
          </p:cNvSpPr>
          <p:nvPr>
            <p:ph type="sldNum" sz="quarter" idx="12"/>
          </p:nvPr>
        </p:nvSpPr>
        <p:spPr/>
        <p:txBody>
          <a:bodyPr/>
          <a:lstStyle/>
          <a:p>
            <a:fld id="{53C06E80-4058-4F4B-ABCA-37AB2E99A4EA}"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5491F75B-236A-47AE-8F1D-F0DB2FDAF8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4737" y="1562294"/>
            <a:ext cx="2763430" cy="5159182"/>
          </a:xfrm>
          <a:prstGeom prst="rect">
            <a:avLst/>
          </a:prstGeom>
          <a:noFill/>
          <a:ln>
            <a:noFill/>
          </a:ln>
        </p:spPr>
      </p:pic>
    </p:spTree>
    <p:extLst>
      <p:ext uri="{BB962C8B-B14F-4D97-AF65-F5344CB8AC3E}">
        <p14:creationId xmlns:p14="http://schemas.microsoft.com/office/powerpoint/2010/main" val="35354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EB2AE-D084-481F-A181-9C4692CBD3BB}"/>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5A379FB8-46E4-4125-BAE9-CB70D7A48B91}"/>
              </a:ext>
            </a:extLst>
          </p:cNvPr>
          <p:cNvSpPr>
            <a:spLocks noGrp="1"/>
          </p:cNvSpPr>
          <p:nvPr>
            <p:ph idx="1"/>
          </p:nvPr>
        </p:nvSpPr>
        <p:spPr>
          <a:xfrm>
            <a:off x="628649" y="1825625"/>
            <a:ext cx="8105917" cy="4351338"/>
          </a:xfrm>
        </p:spPr>
        <p:txBody>
          <a:bodyPr/>
          <a:lstStyle/>
          <a:p>
            <a:r>
              <a:rPr lang="ja-JP" altLang="en-US" sz="2400" dirty="0"/>
              <a:t>現在、法律分野での自然言語処理技術の応用が注目を集めており、最終的には過去の判例から自動的に前提知識を学習し、裁判で人の判断を補助するシステムの実現を目指している</a:t>
            </a:r>
            <a:endParaRPr lang="en-US" altLang="ja-JP" sz="2400" dirty="0"/>
          </a:p>
          <a:p>
            <a:r>
              <a:rPr lang="ja-JP" altLang="en-US" sz="2400" dirty="0"/>
              <a:t>本研究の目的は、法律文書の表す内容を構造化することで、民法条文などと比較して法と適合しているか論理的に判断することを可能にするシステムの開発である</a:t>
            </a:r>
            <a:endParaRPr lang="en-US" altLang="ja-JP" sz="2400" dirty="0"/>
          </a:p>
          <a:p>
            <a:r>
              <a:rPr lang="ja-JP" altLang="en-US" sz="2400" dirty="0"/>
              <a:t>今回は司法試験の自動解答を主題とする</a:t>
            </a:r>
            <a:endParaRPr kumimoji="1" lang="en-US" altLang="ja-JP" dirty="0"/>
          </a:p>
          <a:p>
            <a:endParaRPr kumimoji="1" lang="ja-JP" altLang="en-US" dirty="0"/>
          </a:p>
        </p:txBody>
      </p:sp>
      <p:pic>
        <p:nvPicPr>
          <p:cNvPr id="4" name="図 3">
            <a:extLst>
              <a:ext uri="{FF2B5EF4-FFF2-40B4-BE49-F238E27FC236}">
                <a16:creationId xmlns:a16="http://schemas.microsoft.com/office/drawing/2014/main" id="{ECF4C7F4-2A82-453F-8859-8B1A89A6E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D6F49DDB-4D8F-4608-B90D-A6981A6FDB2B}"/>
              </a:ext>
            </a:extLst>
          </p:cNvPr>
          <p:cNvSpPr>
            <a:spLocks noGrp="1"/>
          </p:cNvSpPr>
          <p:nvPr>
            <p:ph type="sldNum" sz="quarter" idx="12"/>
          </p:nvPr>
        </p:nvSpPr>
        <p:spPr/>
        <p:txBody>
          <a:bodyPr/>
          <a:lstStyle/>
          <a:p>
            <a:fld id="{53C06E80-4058-4F4B-ABCA-37AB2E99A4EA}" type="slidenum">
              <a:rPr kumimoji="1" lang="ja-JP" altLang="en-US" sz="2000" smtClean="0"/>
              <a:t>2</a:t>
            </a:fld>
            <a:endParaRPr kumimoji="1" lang="ja-JP" altLang="en-US" sz="2000"/>
          </a:p>
        </p:txBody>
      </p:sp>
    </p:spTree>
    <p:extLst>
      <p:ext uri="{BB962C8B-B14F-4D97-AF65-F5344CB8AC3E}">
        <p14:creationId xmlns:p14="http://schemas.microsoft.com/office/powerpoint/2010/main" val="404628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7A9EC-53BA-4E1E-8F91-8C786515E1F2}"/>
              </a:ext>
            </a:extLst>
          </p:cNvPr>
          <p:cNvSpPr>
            <a:spLocks noGrp="1"/>
          </p:cNvSpPr>
          <p:nvPr>
            <p:ph type="title"/>
          </p:nvPr>
        </p:nvSpPr>
        <p:spPr>
          <a:xfrm>
            <a:off x="568772" y="328056"/>
            <a:ext cx="7886700" cy="1325563"/>
          </a:xfrm>
        </p:spPr>
        <p:txBody>
          <a:bodyPr/>
          <a:lstStyle/>
          <a:p>
            <a:r>
              <a:rPr kumimoji="1" lang="en-US" altLang="ja-JP" dirty="0"/>
              <a:t>COLIEE2017</a:t>
            </a:r>
            <a:r>
              <a:rPr kumimoji="1" lang="ja-JP" altLang="en-US" dirty="0"/>
              <a:t>の結果</a:t>
            </a:r>
          </a:p>
        </p:txBody>
      </p:sp>
      <p:sp>
        <p:nvSpPr>
          <p:cNvPr id="3" name="コンテンツ プレースホルダー 2">
            <a:extLst>
              <a:ext uri="{FF2B5EF4-FFF2-40B4-BE49-F238E27FC236}">
                <a16:creationId xmlns:a16="http://schemas.microsoft.com/office/drawing/2014/main" id="{074A15CA-F9A7-4120-9EB9-BB5AB6BA2711}"/>
              </a:ext>
            </a:extLst>
          </p:cNvPr>
          <p:cNvSpPr>
            <a:spLocks noGrp="1"/>
          </p:cNvSpPr>
          <p:nvPr>
            <p:ph idx="1"/>
          </p:nvPr>
        </p:nvSpPr>
        <p:spPr>
          <a:xfrm>
            <a:off x="4572000" y="1992710"/>
            <a:ext cx="4314825" cy="4351338"/>
          </a:xfrm>
        </p:spPr>
        <p:txBody>
          <a:bodyPr>
            <a:normAutofit/>
          </a:bodyPr>
          <a:lstStyle/>
          <a:p>
            <a:pPr marL="0" indent="0">
              <a:buNone/>
            </a:pPr>
            <a:r>
              <a:rPr lang="ja-JP" altLang="en-US" sz="2400" dirty="0"/>
              <a:t>平成</a:t>
            </a:r>
            <a:r>
              <a:rPr lang="en-US" altLang="ja-JP" sz="2400" dirty="0"/>
              <a:t>28</a:t>
            </a:r>
            <a:r>
              <a:rPr lang="ja-JP" altLang="en-US" sz="2400" dirty="0"/>
              <a:t>年度の問題を解答</a:t>
            </a:r>
            <a:endParaRPr lang="en-US" altLang="ja-JP" sz="2400" dirty="0"/>
          </a:p>
          <a:p>
            <a:pPr marL="0" indent="0">
              <a:buNone/>
            </a:pPr>
            <a:r>
              <a:rPr lang="ja-JP" altLang="en-US" sz="2400" dirty="0"/>
              <a:t>最高正答率は</a:t>
            </a:r>
            <a:r>
              <a:rPr lang="en-US" altLang="ja-JP" sz="2400" dirty="0"/>
              <a:t>0.65</a:t>
            </a:r>
            <a:r>
              <a:rPr lang="ja-JP" altLang="en-US" sz="2400" dirty="0"/>
              <a:t>でチーム</a:t>
            </a:r>
            <a:r>
              <a:rPr lang="en-US" altLang="ja-JP" sz="2400" dirty="0"/>
              <a:t>2</a:t>
            </a:r>
            <a:r>
              <a:rPr lang="ja-JP" altLang="en-US" sz="2400" dirty="0"/>
              <a:t>位</a:t>
            </a:r>
            <a:endParaRPr kumimoji="1" lang="ja-JP" altLang="en-US" sz="2400" dirty="0"/>
          </a:p>
        </p:txBody>
      </p:sp>
      <p:pic>
        <p:nvPicPr>
          <p:cNvPr id="4" name="図 3">
            <a:extLst>
              <a:ext uri="{FF2B5EF4-FFF2-40B4-BE49-F238E27FC236}">
                <a16:creationId xmlns:a16="http://schemas.microsoft.com/office/drawing/2014/main" id="{6CD5F080-9AF3-4722-A6B8-669FDEA322FA}"/>
              </a:ext>
            </a:extLst>
          </p:cNvPr>
          <p:cNvPicPr>
            <a:picLocks noChangeAspect="1"/>
          </p:cNvPicPr>
          <p:nvPr/>
        </p:nvPicPr>
        <p:blipFill>
          <a:blip r:embed="rId3"/>
          <a:stretch>
            <a:fillRect/>
          </a:stretch>
        </p:blipFill>
        <p:spPr>
          <a:xfrm>
            <a:off x="423081" y="1418259"/>
            <a:ext cx="4029163" cy="5223641"/>
          </a:xfrm>
          <a:prstGeom prst="rect">
            <a:avLst/>
          </a:prstGeom>
        </p:spPr>
      </p:pic>
      <p:sp>
        <p:nvSpPr>
          <p:cNvPr id="6" name="スライド番号プレースホルダー 5">
            <a:extLst>
              <a:ext uri="{FF2B5EF4-FFF2-40B4-BE49-F238E27FC236}">
                <a16:creationId xmlns:a16="http://schemas.microsoft.com/office/drawing/2014/main" id="{F023413D-0D97-4307-B857-54448444C2BC}"/>
              </a:ext>
            </a:extLst>
          </p:cNvPr>
          <p:cNvSpPr>
            <a:spLocks noGrp="1"/>
          </p:cNvSpPr>
          <p:nvPr>
            <p:ph type="sldNum" sz="quarter" idx="12"/>
          </p:nvPr>
        </p:nvSpPr>
        <p:spPr/>
        <p:txBody>
          <a:bodyPr/>
          <a:lstStyle/>
          <a:p>
            <a:fld id="{53C06E80-4058-4F4B-ABCA-37AB2E99A4EA}" type="slidenum">
              <a:rPr kumimoji="1" lang="ja-JP" altLang="en-US" sz="2000" smtClean="0"/>
              <a:t>20</a:t>
            </a:fld>
            <a:endParaRPr kumimoji="1" lang="ja-JP" altLang="en-US" sz="2000"/>
          </a:p>
        </p:txBody>
      </p:sp>
    </p:spTree>
    <p:extLst>
      <p:ext uri="{BB962C8B-B14F-4D97-AF65-F5344CB8AC3E}">
        <p14:creationId xmlns:p14="http://schemas.microsoft.com/office/powerpoint/2010/main" val="3400663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511486-A7B6-4CA6-A70E-EE191291CB90}"/>
              </a:ext>
            </a:extLst>
          </p:cNvPr>
          <p:cNvSpPr>
            <a:spLocks noGrp="1"/>
          </p:cNvSpPr>
          <p:nvPr>
            <p:ph type="title"/>
          </p:nvPr>
        </p:nvSpPr>
        <p:spPr/>
        <p:txBody>
          <a:bodyPr/>
          <a:lstStyle/>
          <a:p>
            <a:r>
              <a:rPr kumimoji="1" lang="ja-JP" altLang="en-US" dirty="0"/>
              <a:t>述語項解析のみでは</a:t>
            </a:r>
            <a:r>
              <a:rPr kumimoji="1" lang="en-US" altLang="ja-JP" dirty="0"/>
              <a:t/>
            </a:r>
            <a:br>
              <a:rPr kumimoji="1" lang="en-US" altLang="ja-JP" dirty="0"/>
            </a:br>
            <a:r>
              <a:rPr kumimoji="1" lang="ja-JP" altLang="en-US" dirty="0"/>
              <a:t>解けない例</a:t>
            </a:r>
          </a:p>
        </p:txBody>
      </p:sp>
      <p:sp>
        <p:nvSpPr>
          <p:cNvPr id="3" name="コンテンツ プレースホルダー 2">
            <a:extLst>
              <a:ext uri="{FF2B5EF4-FFF2-40B4-BE49-F238E27FC236}">
                <a16:creationId xmlns:a16="http://schemas.microsoft.com/office/drawing/2014/main" id="{AB81568E-ED8D-4784-8240-C07A7FF6D741}"/>
              </a:ext>
            </a:extLst>
          </p:cNvPr>
          <p:cNvSpPr>
            <a:spLocks noGrp="1"/>
          </p:cNvSpPr>
          <p:nvPr>
            <p:ph idx="1"/>
          </p:nvPr>
        </p:nvSpPr>
        <p:spPr>
          <a:xfrm>
            <a:off x="628649" y="1825625"/>
            <a:ext cx="8254093" cy="4351338"/>
          </a:xfrm>
        </p:spPr>
        <p:txBody>
          <a:bodyPr/>
          <a:lstStyle/>
          <a:p>
            <a:pPr marL="0" indent="0">
              <a:buNone/>
            </a:pPr>
            <a:r>
              <a:rPr lang="ja-JP" altLang="en-US" sz="2400" u="sng" dirty="0"/>
              <a:t>問題文</a:t>
            </a:r>
            <a:endParaRPr lang="en-US" altLang="ja-JP" sz="2400" u="sng" dirty="0"/>
          </a:p>
          <a:p>
            <a:pPr marL="0" indent="0">
              <a:buNone/>
            </a:pPr>
            <a:r>
              <a:rPr lang="ja-JP" altLang="en-US" sz="2400" dirty="0"/>
              <a:t>その占有が不法行為によって始まった場合には</a:t>
            </a:r>
            <a:r>
              <a:rPr lang="ja-JP" altLang="en-US" sz="2400" u="sng" dirty="0">
                <a:solidFill>
                  <a:srgbClr val="FF0000"/>
                </a:solidFill>
              </a:rPr>
              <a:t>成立しない</a:t>
            </a:r>
            <a:r>
              <a:rPr lang="ja-JP" altLang="en-US" sz="2400" dirty="0"/>
              <a:t>。</a:t>
            </a:r>
            <a:endParaRPr lang="en-US" altLang="ja-JP" sz="2400" dirty="0"/>
          </a:p>
          <a:p>
            <a:pPr marL="0" indent="0">
              <a:buNone/>
            </a:pPr>
            <a:r>
              <a:rPr lang="ja-JP" altLang="en-US" sz="2400" u="sng" dirty="0"/>
              <a:t>条文</a:t>
            </a:r>
            <a:endParaRPr lang="en-US" altLang="ja-JP" sz="2400" u="sng" dirty="0"/>
          </a:p>
          <a:p>
            <a:pPr marL="0" indent="0">
              <a:buNone/>
            </a:pPr>
            <a:r>
              <a:rPr lang="ja-JP" altLang="en-US" sz="2400" dirty="0"/>
              <a:t>占有が不法行為によって始まった場合には、</a:t>
            </a:r>
            <a:r>
              <a:rPr lang="ja-JP" altLang="en-US" sz="2400" u="sng" dirty="0">
                <a:solidFill>
                  <a:srgbClr val="FF0000"/>
                </a:solidFill>
              </a:rPr>
              <a:t>適用しない</a:t>
            </a:r>
            <a:r>
              <a:rPr lang="ja-JP" altLang="en-US" sz="2400" dirty="0"/>
              <a:t>。</a:t>
            </a:r>
            <a:endParaRPr lang="en-US" altLang="ja-JP" sz="2400" dirty="0"/>
          </a:p>
          <a:p>
            <a:pPr marL="0" indent="0">
              <a:buNone/>
            </a:pPr>
            <a:endParaRPr lang="en-US" altLang="ja-JP" sz="2400" dirty="0"/>
          </a:p>
          <a:p>
            <a:pPr marL="0" indent="0">
              <a:buNone/>
            </a:pPr>
            <a:r>
              <a:rPr lang="ja-JP" altLang="en-US" sz="2400" dirty="0"/>
              <a:t>権利について「成立しない」「適用しない」は同様の意味であるが、異なる動詞であるため正しい判断ができない。</a:t>
            </a:r>
            <a:endParaRPr lang="en-US" altLang="ja-JP" sz="2400" dirty="0"/>
          </a:p>
          <a:p>
            <a:pPr marL="0" indent="0">
              <a:buNone/>
            </a:pPr>
            <a:r>
              <a:rPr lang="ja-JP" altLang="en-US" sz="2400" dirty="0"/>
              <a:t>→ 類義語の問題</a:t>
            </a:r>
            <a:endParaRPr lang="en-US" altLang="ja-JP" sz="2400" dirty="0"/>
          </a:p>
        </p:txBody>
      </p:sp>
      <p:pic>
        <p:nvPicPr>
          <p:cNvPr id="4" name="図 3">
            <a:extLst>
              <a:ext uri="{FF2B5EF4-FFF2-40B4-BE49-F238E27FC236}">
                <a16:creationId xmlns:a16="http://schemas.microsoft.com/office/drawing/2014/main" id="{8A5C8EA1-F9D7-4145-9BAE-43E743CFE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C159F612-6DEA-428F-93E6-B8096EB9E531}"/>
              </a:ext>
            </a:extLst>
          </p:cNvPr>
          <p:cNvSpPr>
            <a:spLocks noGrp="1"/>
          </p:cNvSpPr>
          <p:nvPr>
            <p:ph type="sldNum" sz="quarter" idx="12"/>
          </p:nvPr>
        </p:nvSpPr>
        <p:spPr/>
        <p:txBody>
          <a:bodyPr/>
          <a:lstStyle/>
          <a:p>
            <a:fld id="{53C06E80-4058-4F4B-ABCA-37AB2E99A4EA}" type="slidenum">
              <a:rPr kumimoji="1" lang="ja-JP" altLang="en-US" sz="2000" smtClean="0"/>
              <a:t>21</a:t>
            </a:fld>
            <a:endParaRPr kumimoji="1" lang="ja-JP" altLang="en-US" sz="2000" dirty="0"/>
          </a:p>
        </p:txBody>
      </p:sp>
    </p:spTree>
    <p:extLst>
      <p:ext uri="{BB962C8B-B14F-4D97-AF65-F5344CB8AC3E}">
        <p14:creationId xmlns:p14="http://schemas.microsoft.com/office/powerpoint/2010/main" val="319649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lang="ja-JP" altLang="en-US" dirty="0"/>
              <a:t>類義語・言い換え表現の変換辞書</a:t>
            </a:r>
            <a:endParaRPr kumimoji="1" lang="ja-JP" altLang="en-US" dirty="0"/>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1825625"/>
            <a:ext cx="7886700" cy="4351338"/>
          </a:xfrm>
        </p:spPr>
        <p:txBody>
          <a:bodyPr>
            <a:normAutofit/>
          </a:bodyPr>
          <a:lstStyle/>
          <a:p>
            <a:r>
              <a:rPr lang="ja-JP" altLang="en-US" sz="2400" dirty="0"/>
              <a:t>「成立する」「適用する」のように法律文書に特徴的な類義語との辞書を作成</a:t>
            </a:r>
            <a:endParaRPr lang="en-US" altLang="ja-JP" sz="2400" dirty="0"/>
          </a:p>
          <a:p>
            <a:r>
              <a:rPr kumimoji="1" lang="ja-JP" altLang="en-US" sz="2400" dirty="0"/>
              <a:t>法律文書や民法条文で使われる語彙はある程度限られていると考え、人手で</a:t>
            </a:r>
            <a:r>
              <a:rPr kumimoji="1" lang="en-US" altLang="ja-JP" sz="2400" dirty="0"/>
              <a:t>1:1</a:t>
            </a:r>
            <a:r>
              <a:rPr kumimoji="1" lang="ja-JP" altLang="en-US" sz="2400" dirty="0"/>
              <a:t>対応の辞書を作成した</a:t>
            </a:r>
            <a:endParaRPr kumimoji="1" lang="en-US" altLang="ja-JP" sz="2400" dirty="0"/>
          </a:p>
          <a:p>
            <a:r>
              <a:rPr lang="ja-JP" altLang="en-US" sz="2400" dirty="0"/>
              <a:t>辞書の作成には平成</a:t>
            </a:r>
            <a:r>
              <a:rPr lang="en-US" altLang="ja-JP" sz="2400" dirty="0"/>
              <a:t>21</a:t>
            </a:r>
            <a:r>
              <a:rPr lang="ja-JP" altLang="en-US" sz="2400" dirty="0"/>
              <a:t>年度から</a:t>
            </a:r>
            <a:r>
              <a:rPr lang="en-US" altLang="ja-JP" sz="2400" dirty="0"/>
              <a:t>26</a:t>
            </a:r>
            <a:r>
              <a:rPr lang="ja-JP" altLang="en-US" sz="2400" dirty="0"/>
              <a:t>年度の問題文を使用し、関連する条文と問題文を見比べて同じ意味であるものを探し、他の問題で一致とみなしてもいいものに絞って採用するようにした</a:t>
            </a:r>
            <a:endParaRPr kumimoji="1" lang="en-US" altLang="ja-JP" sz="2400" dirty="0"/>
          </a:p>
        </p:txBody>
      </p:sp>
      <p:pic>
        <p:nvPicPr>
          <p:cNvPr id="4" name="図 3">
            <a:extLst>
              <a:ext uri="{FF2B5EF4-FFF2-40B4-BE49-F238E27FC236}">
                <a16:creationId xmlns:a16="http://schemas.microsoft.com/office/drawing/2014/main" id="{F5735B6B-050D-46A0-82A5-4705C23DF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69657DF3-6AFE-4FFE-AF93-1659C1183E21}"/>
              </a:ext>
            </a:extLst>
          </p:cNvPr>
          <p:cNvSpPr>
            <a:spLocks noGrp="1"/>
          </p:cNvSpPr>
          <p:nvPr>
            <p:ph type="sldNum" sz="quarter" idx="12"/>
          </p:nvPr>
        </p:nvSpPr>
        <p:spPr/>
        <p:txBody>
          <a:bodyPr/>
          <a:lstStyle/>
          <a:p>
            <a:fld id="{53C06E80-4058-4F4B-ABCA-37AB2E99A4EA}" type="slidenum">
              <a:rPr kumimoji="1" lang="ja-JP" altLang="en-US" sz="2000" smtClean="0"/>
              <a:t>22</a:t>
            </a:fld>
            <a:endParaRPr kumimoji="1" lang="ja-JP" altLang="en-US" sz="2000" dirty="0"/>
          </a:p>
        </p:txBody>
      </p:sp>
    </p:spTree>
    <p:extLst>
      <p:ext uri="{BB962C8B-B14F-4D97-AF65-F5344CB8AC3E}">
        <p14:creationId xmlns:p14="http://schemas.microsoft.com/office/powerpoint/2010/main" val="316020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kumimoji="1" lang="ja-JP" altLang="en-US" dirty="0"/>
              <a:t>辞書の作成例</a:t>
            </a:r>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1825625"/>
            <a:ext cx="7886700" cy="4351338"/>
          </a:xfrm>
        </p:spPr>
        <p:txBody>
          <a:bodyPr>
            <a:normAutofit lnSpcReduction="10000"/>
          </a:bodyPr>
          <a:lstStyle/>
          <a:p>
            <a:pPr marL="0" indent="0">
              <a:buNone/>
            </a:pPr>
            <a:r>
              <a:rPr lang="en-US" altLang="ja-JP" sz="2400" dirty="0"/>
              <a:t>t1 :</a:t>
            </a:r>
          </a:p>
          <a:p>
            <a:pPr marL="0" indent="0">
              <a:buNone/>
            </a:pPr>
            <a:r>
              <a:rPr lang="ja-JP" altLang="en-US" sz="2400" dirty="0"/>
              <a:t>第三百五十六条　不動産質権者は、質権の目的である不動産の用法に従い、その使用及び</a:t>
            </a:r>
            <a:r>
              <a:rPr lang="ja-JP" altLang="en-US" sz="2400" u="sng" dirty="0">
                <a:solidFill>
                  <a:schemeClr val="accent1">
                    <a:lumMod val="75000"/>
                  </a:schemeClr>
                </a:solidFill>
              </a:rPr>
              <a:t>収益をする</a:t>
            </a:r>
            <a:r>
              <a:rPr lang="ja-JP" altLang="en-US" sz="2400" dirty="0"/>
              <a:t>ことができる。</a:t>
            </a:r>
          </a:p>
          <a:p>
            <a:pPr marL="0" indent="0">
              <a:buNone/>
            </a:pPr>
            <a:r>
              <a:rPr lang="en-US" altLang="ja-JP" sz="2400" dirty="0"/>
              <a:t>t2 :</a:t>
            </a:r>
          </a:p>
          <a:p>
            <a:pPr marL="0" indent="0">
              <a:buNone/>
            </a:pPr>
            <a:r>
              <a:rPr lang="ja-JP" altLang="en-US" sz="2400" dirty="0"/>
              <a:t>不動産質権者は，質権の目的物である不動産の用法に従いこれを使用することができるが，不動産から生じた</a:t>
            </a:r>
            <a:r>
              <a:rPr lang="ja-JP" altLang="en-US" sz="2400" u="sng" dirty="0">
                <a:solidFill>
                  <a:schemeClr val="accent2">
                    <a:lumMod val="75000"/>
                  </a:schemeClr>
                </a:solidFill>
              </a:rPr>
              <a:t>果実を取得する</a:t>
            </a:r>
            <a:r>
              <a:rPr lang="ja-JP" altLang="en-US" sz="2400" dirty="0"/>
              <a:t>ことはできない。</a:t>
            </a:r>
          </a:p>
          <a:p>
            <a:pPr marL="0" indent="0">
              <a:buNone/>
            </a:pPr>
            <a:endParaRPr lang="ja-JP" altLang="en-US" sz="2400" dirty="0"/>
          </a:p>
          <a:p>
            <a:pPr marL="0" indent="0">
              <a:buNone/>
            </a:pPr>
            <a:r>
              <a:rPr lang="en-US" altLang="ja-JP" sz="2400" dirty="0"/>
              <a:t>t1: </a:t>
            </a:r>
            <a:r>
              <a:rPr lang="ja-JP" altLang="en-US" sz="2400" dirty="0"/>
              <a:t>収益する</a:t>
            </a:r>
          </a:p>
          <a:p>
            <a:pPr marL="0" indent="0">
              <a:buNone/>
            </a:pPr>
            <a:r>
              <a:rPr lang="en-US" altLang="ja-JP" sz="2400" dirty="0"/>
              <a:t>t2: </a:t>
            </a:r>
            <a:r>
              <a:rPr lang="ja-JP" altLang="en-US" sz="2400" dirty="0"/>
              <a:t>取得する </a:t>
            </a:r>
            <a:r>
              <a:rPr lang="en-US" altLang="ja-JP" sz="2400" dirty="0"/>
              <a:t>‐ </a:t>
            </a:r>
            <a:r>
              <a:rPr lang="ja-JP" altLang="en-US" sz="2400" dirty="0"/>
              <a:t>目的語条件</a:t>
            </a:r>
            <a:r>
              <a:rPr lang="en-US" altLang="ja-JP" sz="2400" dirty="0"/>
              <a:t>: </a:t>
            </a:r>
            <a:r>
              <a:rPr lang="ja-JP" altLang="en-US" sz="2400" dirty="0"/>
              <a:t>果実</a:t>
            </a:r>
          </a:p>
          <a:p>
            <a:pPr marL="0" indent="0">
              <a:buNone/>
            </a:pPr>
            <a:endParaRPr kumimoji="1" lang="en-US" altLang="ja-JP" sz="2400" dirty="0"/>
          </a:p>
        </p:txBody>
      </p:sp>
      <p:pic>
        <p:nvPicPr>
          <p:cNvPr id="4" name="図 3">
            <a:extLst>
              <a:ext uri="{FF2B5EF4-FFF2-40B4-BE49-F238E27FC236}">
                <a16:creationId xmlns:a16="http://schemas.microsoft.com/office/drawing/2014/main" id="{F5735B6B-050D-46A0-82A5-4705C23DF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69657DF3-6AFE-4FFE-AF93-1659C1183E21}"/>
              </a:ext>
            </a:extLst>
          </p:cNvPr>
          <p:cNvSpPr>
            <a:spLocks noGrp="1"/>
          </p:cNvSpPr>
          <p:nvPr>
            <p:ph type="sldNum" sz="quarter" idx="12"/>
          </p:nvPr>
        </p:nvSpPr>
        <p:spPr/>
        <p:txBody>
          <a:bodyPr/>
          <a:lstStyle/>
          <a:p>
            <a:fld id="{53C06E80-4058-4F4B-ABCA-37AB2E99A4EA}" type="slidenum">
              <a:rPr kumimoji="1" lang="ja-JP" altLang="en-US" sz="2000" smtClean="0"/>
              <a:t>23</a:t>
            </a:fld>
            <a:endParaRPr kumimoji="1" lang="ja-JP" altLang="en-US" sz="2000" dirty="0"/>
          </a:p>
        </p:txBody>
      </p:sp>
    </p:spTree>
    <p:extLst>
      <p:ext uri="{BB962C8B-B14F-4D97-AF65-F5344CB8AC3E}">
        <p14:creationId xmlns:p14="http://schemas.microsoft.com/office/powerpoint/2010/main" val="337107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2D7D7-CBEA-4739-B0A4-FE6D78FA4C6D}"/>
              </a:ext>
            </a:extLst>
          </p:cNvPr>
          <p:cNvSpPr>
            <a:spLocks noGrp="1"/>
          </p:cNvSpPr>
          <p:nvPr>
            <p:ph type="title"/>
          </p:nvPr>
        </p:nvSpPr>
        <p:spPr/>
        <p:txBody>
          <a:bodyPr/>
          <a:lstStyle/>
          <a:p>
            <a:r>
              <a:rPr kumimoji="1" lang="ja-JP" altLang="en-US" dirty="0"/>
              <a:t>動作主推定</a:t>
            </a:r>
          </a:p>
        </p:txBody>
      </p:sp>
      <p:sp>
        <p:nvSpPr>
          <p:cNvPr id="3" name="コンテンツ プレースホルダー 2">
            <a:extLst>
              <a:ext uri="{FF2B5EF4-FFF2-40B4-BE49-F238E27FC236}">
                <a16:creationId xmlns:a16="http://schemas.microsoft.com/office/drawing/2014/main" id="{A545D575-3A13-40D2-BF5D-9CEB908C1BF4}"/>
              </a:ext>
            </a:extLst>
          </p:cNvPr>
          <p:cNvSpPr>
            <a:spLocks noGrp="1"/>
          </p:cNvSpPr>
          <p:nvPr>
            <p:ph idx="1"/>
          </p:nvPr>
        </p:nvSpPr>
        <p:spPr/>
        <p:txBody>
          <a:bodyPr>
            <a:normAutofit/>
          </a:bodyPr>
          <a:lstStyle/>
          <a:p>
            <a:r>
              <a:rPr lang="ja-JP" altLang="en-US" sz="2400" dirty="0"/>
              <a:t>問題文には、明に言及されていなくても「権利を主張する人</a:t>
            </a:r>
            <a:r>
              <a:rPr lang="en-US" altLang="ja-JP" sz="2400" dirty="0"/>
              <a:t>(</a:t>
            </a:r>
            <a:r>
              <a:rPr lang="ja-JP" altLang="en-US" sz="2400" dirty="0"/>
              <a:t>原告</a:t>
            </a:r>
            <a:r>
              <a:rPr lang="en-US" altLang="ja-JP" sz="2400" dirty="0"/>
              <a:t>)</a:t>
            </a:r>
            <a:r>
              <a:rPr lang="ja-JP" altLang="en-US" sz="2400" dirty="0"/>
              <a:t>」「それに反対する人</a:t>
            </a:r>
            <a:r>
              <a:rPr lang="en-US" altLang="ja-JP" sz="2400" dirty="0"/>
              <a:t>(</a:t>
            </a:r>
            <a:r>
              <a:rPr lang="ja-JP" altLang="en-US" sz="2400" dirty="0"/>
              <a:t>被告</a:t>
            </a:r>
            <a:r>
              <a:rPr lang="en-US" altLang="ja-JP" sz="2400" dirty="0"/>
              <a:t>)</a:t>
            </a:r>
            <a:r>
              <a:rPr lang="ja-JP" altLang="en-US" sz="2400" dirty="0"/>
              <a:t>」などの人物が存在する</a:t>
            </a:r>
            <a:endParaRPr lang="en-US" altLang="ja-JP" sz="2400" dirty="0"/>
          </a:p>
          <a:p>
            <a:r>
              <a:rPr lang="ja-JP" altLang="en-US" sz="2400" dirty="0"/>
              <a:t>文章</a:t>
            </a:r>
            <a:r>
              <a:rPr kumimoji="1" lang="ja-JP" altLang="en-US" sz="2400" dirty="0"/>
              <a:t>にある動詞それぞれについて、誰が行ったものなのかを推定する</a:t>
            </a:r>
            <a:endParaRPr kumimoji="1" lang="en-US" altLang="ja-JP" sz="2400" dirty="0"/>
          </a:p>
          <a:p>
            <a:r>
              <a:rPr lang="ja-JP" altLang="en-US" sz="2400" dirty="0"/>
              <a:t>「人」「者」など人を指す単語のパターンから人物を指す文節を特定し、述語項解析の際の主語を補完する</a:t>
            </a:r>
            <a:endParaRPr kumimoji="1" lang="en-US" altLang="ja-JP" sz="2400" dirty="0"/>
          </a:p>
        </p:txBody>
      </p:sp>
      <p:pic>
        <p:nvPicPr>
          <p:cNvPr id="4" name="図 3">
            <a:extLst>
              <a:ext uri="{FF2B5EF4-FFF2-40B4-BE49-F238E27FC236}">
                <a16:creationId xmlns:a16="http://schemas.microsoft.com/office/drawing/2014/main" id="{7A5C70FA-DA9C-4CB4-B91F-C2739CA78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8C719F4F-E14B-408B-92B2-B1AB768FC8C2}"/>
              </a:ext>
            </a:extLst>
          </p:cNvPr>
          <p:cNvSpPr>
            <a:spLocks noGrp="1"/>
          </p:cNvSpPr>
          <p:nvPr>
            <p:ph type="sldNum" sz="quarter" idx="12"/>
          </p:nvPr>
        </p:nvSpPr>
        <p:spPr/>
        <p:txBody>
          <a:bodyPr/>
          <a:lstStyle/>
          <a:p>
            <a:fld id="{53C06E80-4058-4F4B-ABCA-37AB2E99A4EA}" type="slidenum">
              <a:rPr kumimoji="1" lang="ja-JP" altLang="en-US" sz="2000" smtClean="0"/>
              <a:t>24</a:t>
            </a:fld>
            <a:endParaRPr kumimoji="1" lang="ja-JP" altLang="en-US" sz="2000"/>
          </a:p>
        </p:txBody>
      </p:sp>
    </p:spTree>
    <p:extLst>
      <p:ext uri="{BB962C8B-B14F-4D97-AF65-F5344CB8AC3E}">
        <p14:creationId xmlns:p14="http://schemas.microsoft.com/office/powerpoint/2010/main" val="279125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3F413-4858-4B86-99BA-DF4E460C068B}"/>
              </a:ext>
            </a:extLst>
          </p:cNvPr>
          <p:cNvSpPr>
            <a:spLocks noGrp="1"/>
          </p:cNvSpPr>
          <p:nvPr>
            <p:ph type="title"/>
          </p:nvPr>
        </p:nvSpPr>
        <p:spPr/>
        <p:txBody>
          <a:bodyPr/>
          <a:lstStyle/>
          <a:p>
            <a:r>
              <a:rPr kumimoji="1" lang="ja-JP" altLang="en-US" dirty="0"/>
              <a:t>評価方法</a:t>
            </a:r>
          </a:p>
        </p:txBody>
      </p:sp>
      <p:sp>
        <p:nvSpPr>
          <p:cNvPr id="3" name="コンテンツ プレースホルダー 2">
            <a:extLst>
              <a:ext uri="{FF2B5EF4-FFF2-40B4-BE49-F238E27FC236}">
                <a16:creationId xmlns:a16="http://schemas.microsoft.com/office/drawing/2014/main" id="{F89595A9-4ECD-4B21-9800-05FD893976EA}"/>
              </a:ext>
            </a:extLst>
          </p:cNvPr>
          <p:cNvSpPr>
            <a:spLocks noGrp="1"/>
          </p:cNvSpPr>
          <p:nvPr>
            <p:ph idx="1"/>
          </p:nvPr>
        </p:nvSpPr>
        <p:spPr/>
        <p:txBody>
          <a:bodyPr>
            <a:normAutofit/>
          </a:bodyPr>
          <a:lstStyle/>
          <a:p>
            <a:r>
              <a:rPr lang="ja-JP" altLang="en-US" dirty="0"/>
              <a:t>システム全体の評価を正答率で行う</a:t>
            </a:r>
            <a:endParaRPr lang="en-US" altLang="ja-JP" dirty="0"/>
          </a:p>
          <a:p>
            <a:r>
              <a:rPr lang="en-US" altLang="ja-JP" dirty="0"/>
              <a:t>COLIEE</a:t>
            </a:r>
            <a:r>
              <a:rPr lang="ja-JP" altLang="en-US" dirty="0"/>
              <a:t>参加時の正答率をベースラインとする</a:t>
            </a:r>
            <a:endParaRPr lang="en-US" altLang="ja-JP" dirty="0"/>
          </a:p>
          <a:p>
            <a:r>
              <a:rPr lang="en-US" altLang="ja-JP" dirty="0"/>
              <a:t>SVM</a:t>
            </a:r>
            <a:r>
              <a:rPr lang="ja-JP" altLang="en-US" dirty="0"/>
              <a:t>を使った方法では</a:t>
            </a:r>
            <a:r>
              <a:rPr lang="en-US" altLang="ja-JP" dirty="0"/>
              <a:t>H21</a:t>
            </a:r>
            <a:r>
              <a:rPr lang="ja-JP" altLang="en-US" dirty="0"/>
              <a:t>～</a:t>
            </a:r>
            <a:r>
              <a:rPr lang="en-US" altLang="ja-JP" dirty="0"/>
              <a:t>H26</a:t>
            </a:r>
            <a:r>
              <a:rPr lang="ja-JP" altLang="en-US" dirty="0"/>
              <a:t>の問題を学習データとして使用しているので</a:t>
            </a:r>
            <a:r>
              <a:rPr lang="en-US" altLang="ja-JP" dirty="0"/>
              <a:t>28</a:t>
            </a:r>
            <a:r>
              <a:rPr lang="ja-JP" altLang="en-US" dirty="0"/>
              <a:t>年度の点数のみで評価する</a:t>
            </a:r>
            <a:endParaRPr lang="en-US" altLang="ja-JP" dirty="0"/>
          </a:p>
        </p:txBody>
      </p:sp>
      <p:pic>
        <p:nvPicPr>
          <p:cNvPr id="4" name="図 3">
            <a:extLst>
              <a:ext uri="{FF2B5EF4-FFF2-40B4-BE49-F238E27FC236}">
                <a16:creationId xmlns:a16="http://schemas.microsoft.com/office/drawing/2014/main" id="{54166013-FC4F-45E5-B784-AF50FBB60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1C725A83-1F5F-4BE5-B42E-43A2A19FA661}"/>
              </a:ext>
            </a:extLst>
          </p:cNvPr>
          <p:cNvSpPr>
            <a:spLocks noGrp="1"/>
          </p:cNvSpPr>
          <p:nvPr>
            <p:ph type="sldNum" sz="quarter" idx="12"/>
          </p:nvPr>
        </p:nvSpPr>
        <p:spPr/>
        <p:txBody>
          <a:bodyPr/>
          <a:lstStyle/>
          <a:p>
            <a:fld id="{53C06E80-4058-4F4B-ABCA-37AB2E99A4EA}" type="slidenum">
              <a:rPr kumimoji="1" lang="ja-JP" altLang="en-US" sz="2000" smtClean="0"/>
              <a:t>25</a:t>
            </a:fld>
            <a:endParaRPr kumimoji="1" lang="ja-JP" altLang="en-US" sz="2000"/>
          </a:p>
        </p:txBody>
      </p:sp>
    </p:spTree>
    <p:extLst>
      <p:ext uri="{BB962C8B-B14F-4D97-AF65-F5344CB8AC3E}">
        <p14:creationId xmlns:p14="http://schemas.microsoft.com/office/powerpoint/2010/main" val="63061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109FB-E59C-4D20-8477-FDDD163E6A92}"/>
              </a:ext>
            </a:extLst>
          </p:cNvPr>
          <p:cNvSpPr>
            <a:spLocks noGrp="1"/>
          </p:cNvSpPr>
          <p:nvPr>
            <p:ph type="title"/>
          </p:nvPr>
        </p:nvSpPr>
        <p:spPr/>
        <p:txBody>
          <a:bodyPr/>
          <a:lstStyle/>
          <a:p>
            <a:r>
              <a:rPr kumimoji="1" lang="ja-JP" altLang="en-US" dirty="0"/>
              <a:t>結果</a:t>
            </a:r>
          </a:p>
        </p:txBody>
      </p:sp>
      <p:sp>
        <p:nvSpPr>
          <p:cNvPr id="3" name="コンテンツ プレースホルダー 2">
            <a:extLst>
              <a:ext uri="{FF2B5EF4-FFF2-40B4-BE49-F238E27FC236}">
                <a16:creationId xmlns:a16="http://schemas.microsoft.com/office/drawing/2014/main" id="{EA4AF4BF-89D6-4ABA-911A-F90AF832BDE7}"/>
              </a:ext>
            </a:extLst>
          </p:cNvPr>
          <p:cNvSpPr>
            <a:spLocks noGrp="1"/>
          </p:cNvSpPr>
          <p:nvPr>
            <p:ph idx="1"/>
          </p:nvPr>
        </p:nvSpPr>
        <p:spPr>
          <a:xfrm>
            <a:off x="628650" y="3636963"/>
            <a:ext cx="7886700" cy="2540000"/>
          </a:xfrm>
        </p:spPr>
        <p:txBody>
          <a:bodyPr>
            <a:normAutofit/>
          </a:bodyPr>
          <a:lstStyle/>
          <a:p>
            <a:pPr marL="0" indent="0">
              <a:buNone/>
            </a:pPr>
            <a:r>
              <a:rPr lang="en-US" altLang="ja-JP" sz="2400" dirty="0"/>
              <a:t>COLIEE</a:t>
            </a:r>
            <a:r>
              <a:rPr lang="ja-JP" altLang="ja-JP" sz="2400" dirty="0"/>
              <a:t>参加時点と推定・辞書追加なしの違いは述語項解析部分であり、現システムで改善されていることが分かる</a:t>
            </a:r>
            <a:endParaRPr kumimoji="1" lang="ja-JP" altLang="en-US" sz="2400" dirty="0"/>
          </a:p>
        </p:txBody>
      </p:sp>
      <p:sp>
        <p:nvSpPr>
          <p:cNvPr id="4" name="スライド番号プレースホルダー 3">
            <a:extLst>
              <a:ext uri="{FF2B5EF4-FFF2-40B4-BE49-F238E27FC236}">
                <a16:creationId xmlns:a16="http://schemas.microsoft.com/office/drawing/2014/main" id="{94419F8F-CFAA-4028-9540-FD86365DE838}"/>
              </a:ext>
            </a:extLst>
          </p:cNvPr>
          <p:cNvSpPr>
            <a:spLocks noGrp="1"/>
          </p:cNvSpPr>
          <p:nvPr>
            <p:ph type="sldNum" sz="quarter" idx="12"/>
          </p:nvPr>
        </p:nvSpPr>
        <p:spPr/>
        <p:txBody>
          <a:bodyPr/>
          <a:lstStyle/>
          <a:p>
            <a:fld id="{53C06E80-4058-4F4B-ABCA-37AB2E99A4EA}" type="slidenum">
              <a:rPr kumimoji="1" lang="ja-JP" altLang="en-US" smtClean="0"/>
              <a:t>26</a:t>
            </a:fld>
            <a:endParaRPr kumimoji="1" lang="ja-JP" altLang="en-US"/>
          </a:p>
        </p:txBody>
      </p:sp>
      <p:pic>
        <p:nvPicPr>
          <p:cNvPr id="5" name="図 4">
            <a:extLst>
              <a:ext uri="{FF2B5EF4-FFF2-40B4-BE49-F238E27FC236}">
                <a16:creationId xmlns:a16="http://schemas.microsoft.com/office/drawing/2014/main" id="{8FA9D85B-DE8E-44A5-BE29-E73B70B534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076" y="2012952"/>
            <a:ext cx="8733474" cy="1301748"/>
          </a:xfrm>
          <a:prstGeom prst="rect">
            <a:avLst/>
          </a:prstGeom>
          <a:noFill/>
          <a:ln>
            <a:noFill/>
          </a:ln>
        </p:spPr>
      </p:pic>
    </p:spTree>
    <p:extLst>
      <p:ext uri="{BB962C8B-B14F-4D97-AF65-F5344CB8AC3E}">
        <p14:creationId xmlns:p14="http://schemas.microsoft.com/office/powerpoint/2010/main" val="317388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109FB-E59C-4D20-8477-FDDD163E6A92}"/>
              </a:ext>
            </a:extLst>
          </p:cNvPr>
          <p:cNvSpPr>
            <a:spLocks noGrp="1"/>
          </p:cNvSpPr>
          <p:nvPr>
            <p:ph type="title"/>
          </p:nvPr>
        </p:nvSpPr>
        <p:spPr/>
        <p:txBody>
          <a:bodyPr/>
          <a:lstStyle/>
          <a:p>
            <a:r>
              <a:rPr kumimoji="1" lang="ja-JP" altLang="en-US" dirty="0"/>
              <a:t>平成</a:t>
            </a:r>
            <a:r>
              <a:rPr kumimoji="1" lang="en-US" altLang="ja-JP" dirty="0"/>
              <a:t>28</a:t>
            </a:r>
            <a:r>
              <a:rPr lang="ja-JP" altLang="en-US" dirty="0"/>
              <a:t>年度最終結果</a:t>
            </a:r>
            <a:endParaRPr kumimoji="1" lang="ja-JP" altLang="en-US" dirty="0"/>
          </a:p>
        </p:txBody>
      </p:sp>
      <p:sp>
        <p:nvSpPr>
          <p:cNvPr id="4" name="スライド番号プレースホルダー 3">
            <a:extLst>
              <a:ext uri="{FF2B5EF4-FFF2-40B4-BE49-F238E27FC236}">
                <a16:creationId xmlns:a16="http://schemas.microsoft.com/office/drawing/2014/main" id="{94419F8F-CFAA-4028-9540-FD86365DE838}"/>
              </a:ext>
            </a:extLst>
          </p:cNvPr>
          <p:cNvSpPr>
            <a:spLocks noGrp="1"/>
          </p:cNvSpPr>
          <p:nvPr>
            <p:ph type="sldNum" sz="quarter" idx="12"/>
          </p:nvPr>
        </p:nvSpPr>
        <p:spPr/>
        <p:txBody>
          <a:bodyPr/>
          <a:lstStyle/>
          <a:p>
            <a:fld id="{53C06E80-4058-4F4B-ABCA-37AB2E99A4EA}" type="slidenum">
              <a:rPr kumimoji="1" lang="ja-JP" altLang="en-US" smtClean="0"/>
              <a:t>27</a:t>
            </a:fld>
            <a:endParaRPr kumimoji="1" lang="ja-JP" altLang="en-US"/>
          </a:p>
        </p:txBody>
      </p:sp>
      <p:pic>
        <p:nvPicPr>
          <p:cNvPr id="6" name="図 5">
            <a:extLst>
              <a:ext uri="{FF2B5EF4-FFF2-40B4-BE49-F238E27FC236}">
                <a16:creationId xmlns:a16="http://schemas.microsoft.com/office/drawing/2014/main" id="{E5F97E17-487B-4F99-AD42-A2BF335887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41502" y="1690689"/>
            <a:ext cx="4016448" cy="2615650"/>
          </a:xfrm>
          <a:prstGeom prst="rect">
            <a:avLst/>
          </a:prstGeom>
          <a:noFill/>
          <a:ln>
            <a:noFill/>
          </a:ln>
        </p:spPr>
      </p:pic>
      <p:sp>
        <p:nvSpPr>
          <p:cNvPr id="7" name="コンテンツ プレースホルダー 6">
            <a:extLst>
              <a:ext uri="{FF2B5EF4-FFF2-40B4-BE49-F238E27FC236}">
                <a16:creationId xmlns:a16="http://schemas.microsoft.com/office/drawing/2014/main" id="{39205C5E-1A75-4A03-BECF-71219FE44192}"/>
              </a:ext>
            </a:extLst>
          </p:cNvPr>
          <p:cNvSpPr>
            <a:spLocks noGrp="1"/>
          </p:cNvSpPr>
          <p:nvPr>
            <p:ph idx="1"/>
          </p:nvPr>
        </p:nvSpPr>
        <p:spPr>
          <a:xfrm>
            <a:off x="628650" y="4708477"/>
            <a:ext cx="7886700" cy="1468485"/>
          </a:xfrm>
        </p:spPr>
        <p:txBody>
          <a:bodyPr/>
          <a:lstStyle/>
          <a:p>
            <a:pPr marL="0" indent="0">
              <a:buNone/>
            </a:pPr>
            <a:r>
              <a:rPr lang="ja-JP" altLang="en-US" dirty="0"/>
              <a:t>最も高かったのは</a:t>
            </a:r>
            <a:r>
              <a:rPr lang="en-US" altLang="ja-JP" dirty="0"/>
              <a:t>COLIEE</a:t>
            </a:r>
            <a:r>
              <a:rPr lang="ja-JP" altLang="en-US" dirty="0"/>
              <a:t>参加時点で</a:t>
            </a:r>
            <a:r>
              <a:rPr lang="en-US" altLang="ja-JP" dirty="0"/>
              <a:t>SVM</a:t>
            </a:r>
            <a:r>
              <a:rPr lang="ja-JP" altLang="en-US" dirty="0"/>
              <a:t>を使用したときとなった</a:t>
            </a:r>
            <a:endParaRPr lang="en-US" altLang="ja-JP" dirty="0"/>
          </a:p>
          <a:p>
            <a:pPr marL="0" indent="0">
              <a:buNone/>
            </a:pPr>
            <a:r>
              <a:rPr lang="ja-JP" altLang="en-US" dirty="0"/>
              <a:t>機能追加後で超えることができなかった</a:t>
            </a:r>
          </a:p>
        </p:txBody>
      </p:sp>
    </p:spTree>
    <p:extLst>
      <p:ext uri="{BB962C8B-B14F-4D97-AF65-F5344CB8AC3E}">
        <p14:creationId xmlns:p14="http://schemas.microsoft.com/office/powerpoint/2010/main" val="3626754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119A2-ECD4-460D-99FE-AFAB3E198E98}"/>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446C7C34-19DD-46C0-9AA0-CCA6F641354E}"/>
              </a:ext>
            </a:extLst>
          </p:cNvPr>
          <p:cNvSpPr>
            <a:spLocks noGrp="1"/>
          </p:cNvSpPr>
          <p:nvPr>
            <p:ph idx="1"/>
          </p:nvPr>
        </p:nvSpPr>
        <p:spPr/>
        <p:txBody>
          <a:bodyPr/>
          <a:lstStyle/>
          <a:p>
            <a:r>
              <a:rPr lang="ja-JP" altLang="ja-JP" dirty="0"/>
              <a:t>類義語辞書については、該当件数が想定よりも少なく</a:t>
            </a:r>
            <a:r>
              <a:rPr lang="ja-JP" altLang="en-US" dirty="0"/>
              <a:t>、</a:t>
            </a:r>
            <a:r>
              <a:rPr lang="ja-JP" altLang="ja-JP" dirty="0"/>
              <a:t>機能追加での点数の変化が小さかった</a:t>
            </a:r>
            <a:endParaRPr lang="en-US" altLang="ja-JP" dirty="0"/>
          </a:p>
          <a:p>
            <a:r>
              <a:rPr lang="ja-JP" altLang="en-US" dirty="0"/>
              <a:t>動作主推定によって条文検索での該当件数が増え、</a:t>
            </a:r>
            <a:r>
              <a:rPr lang="en-US" altLang="ja-JP" dirty="0"/>
              <a:t>SVM</a:t>
            </a:r>
            <a:r>
              <a:rPr lang="ja-JP" altLang="en-US" dirty="0"/>
              <a:t>に与える確信度が下がり、それが結果に影響した</a:t>
            </a:r>
            <a:endParaRPr lang="en-US" altLang="ja-JP" dirty="0"/>
          </a:p>
          <a:p>
            <a:r>
              <a:rPr kumimoji="1" lang="ja-JP" altLang="en-US" dirty="0"/>
              <a:t>ただし、</a:t>
            </a:r>
            <a:r>
              <a:rPr lang="ja-JP" altLang="en-US" dirty="0"/>
              <a:t>現状の確信度の計算方法には問題がある</a:t>
            </a:r>
            <a:endParaRPr lang="en-US" altLang="ja-JP" dirty="0"/>
          </a:p>
        </p:txBody>
      </p:sp>
      <p:sp>
        <p:nvSpPr>
          <p:cNvPr id="4" name="スライド番号プレースホルダー 3">
            <a:extLst>
              <a:ext uri="{FF2B5EF4-FFF2-40B4-BE49-F238E27FC236}">
                <a16:creationId xmlns:a16="http://schemas.microsoft.com/office/drawing/2014/main" id="{5229479B-5B8F-40C6-8B0A-211A947255A9}"/>
              </a:ext>
            </a:extLst>
          </p:cNvPr>
          <p:cNvSpPr>
            <a:spLocks noGrp="1"/>
          </p:cNvSpPr>
          <p:nvPr>
            <p:ph type="sldNum" sz="quarter" idx="12"/>
          </p:nvPr>
        </p:nvSpPr>
        <p:spPr/>
        <p:txBody>
          <a:bodyPr/>
          <a:lstStyle/>
          <a:p>
            <a:fld id="{53C06E80-4058-4F4B-ABCA-37AB2E99A4EA}" type="slidenum">
              <a:rPr kumimoji="1" lang="ja-JP" altLang="en-US" smtClean="0"/>
              <a:t>28</a:t>
            </a:fld>
            <a:endParaRPr kumimoji="1" lang="ja-JP" altLang="en-US"/>
          </a:p>
        </p:txBody>
      </p:sp>
    </p:spTree>
    <p:extLst>
      <p:ext uri="{BB962C8B-B14F-4D97-AF65-F5344CB8AC3E}">
        <p14:creationId xmlns:p14="http://schemas.microsoft.com/office/powerpoint/2010/main" val="826899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28030-0F38-4121-9DF7-A6621E456212}"/>
              </a:ext>
            </a:extLst>
          </p:cNvPr>
          <p:cNvSpPr>
            <a:spLocks noGrp="1"/>
          </p:cNvSpPr>
          <p:nvPr>
            <p:ph type="title"/>
          </p:nvPr>
        </p:nvSpPr>
        <p:spPr/>
        <p:txBody>
          <a:bodyPr/>
          <a:lstStyle/>
          <a:p>
            <a:r>
              <a:rPr kumimoji="1" lang="ja-JP" altLang="en-US" dirty="0"/>
              <a:t>問題文についての調査</a:t>
            </a:r>
          </a:p>
        </p:txBody>
      </p:sp>
      <p:sp>
        <p:nvSpPr>
          <p:cNvPr id="3" name="コンテンツ プレースホルダー 2">
            <a:extLst>
              <a:ext uri="{FF2B5EF4-FFF2-40B4-BE49-F238E27FC236}">
                <a16:creationId xmlns:a16="http://schemas.microsoft.com/office/drawing/2014/main" id="{E7A6D869-99E8-42E4-AE9D-7E5B6D9CCE99}"/>
              </a:ext>
            </a:extLst>
          </p:cNvPr>
          <p:cNvSpPr>
            <a:spLocks noGrp="1"/>
          </p:cNvSpPr>
          <p:nvPr>
            <p:ph idx="1"/>
          </p:nvPr>
        </p:nvSpPr>
        <p:spPr/>
        <p:txBody>
          <a:bodyPr/>
          <a:lstStyle/>
          <a:p>
            <a:r>
              <a:rPr kumimoji="1" lang="ja-JP" altLang="en-US" dirty="0"/>
              <a:t>問題の難易度を確認し、解答方法を</a:t>
            </a:r>
            <a:r>
              <a:rPr lang="ja-JP" altLang="en-US" dirty="0"/>
              <a:t>改めて</a:t>
            </a:r>
            <a:r>
              <a:rPr kumimoji="1" lang="ja-JP" altLang="en-US" dirty="0"/>
              <a:t>考えるために</a:t>
            </a:r>
            <a:r>
              <a:rPr lang="ja-JP" altLang="en-US" dirty="0"/>
              <a:t>、</a:t>
            </a:r>
            <a:r>
              <a:rPr kumimoji="1" lang="ja-JP" altLang="en-US" dirty="0"/>
              <a:t>問題文を自分で読んで解いた（</a:t>
            </a:r>
            <a:r>
              <a:rPr lang="en-US" altLang="ja-JP" dirty="0"/>
              <a:t>1</a:t>
            </a:r>
            <a:r>
              <a:rPr lang="ja-JP" altLang="en-US" dirty="0"/>
              <a:t>年度分</a:t>
            </a:r>
            <a:r>
              <a:rPr lang="en-US" altLang="ja-JP" dirty="0"/>
              <a:t>)</a:t>
            </a:r>
          </a:p>
          <a:p>
            <a:r>
              <a:rPr lang="ja-JP" altLang="en-US" dirty="0"/>
              <a:t>問題を</a:t>
            </a:r>
            <a:r>
              <a:rPr lang="en-US" altLang="ja-JP" dirty="0"/>
              <a:t>4</a:t>
            </a:r>
            <a:r>
              <a:rPr lang="ja-JP" altLang="en-US" dirty="0"/>
              <a:t>種類に分類した</a:t>
            </a:r>
            <a:endParaRPr kumimoji="1" lang="en-US" altLang="ja-JP" dirty="0"/>
          </a:p>
          <a:p>
            <a:endParaRPr lang="en-US" altLang="ja-JP" dirty="0"/>
          </a:p>
          <a:p>
            <a:pPr marL="0" indent="0">
              <a:buNone/>
            </a:pPr>
            <a:endParaRPr kumimoji="1" lang="ja-JP" altLang="en-US" dirty="0"/>
          </a:p>
        </p:txBody>
      </p:sp>
    </p:spTree>
    <p:extLst>
      <p:ext uri="{BB962C8B-B14F-4D97-AF65-F5344CB8AC3E}">
        <p14:creationId xmlns:p14="http://schemas.microsoft.com/office/powerpoint/2010/main" val="101054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E513B-ED07-40BB-B192-8C565DE4FF3A}"/>
              </a:ext>
            </a:extLst>
          </p:cNvPr>
          <p:cNvSpPr>
            <a:spLocks noGrp="1"/>
          </p:cNvSpPr>
          <p:nvPr>
            <p:ph type="title"/>
          </p:nvPr>
        </p:nvSpPr>
        <p:spPr/>
        <p:txBody>
          <a:bodyPr>
            <a:normAutofit/>
          </a:bodyPr>
          <a:lstStyle/>
          <a:p>
            <a:r>
              <a:rPr kumimoji="1" lang="en-US" altLang="ja-JP" sz="3600" dirty="0"/>
              <a:t>COLIEE</a:t>
            </a:r>
            <a:br>
              <a:rPr kumimoji="1" lang="en-US" altLang="ja-JP" sz="3600" dirty="0"/>
            </a:br>
            <a:r>
              <a:rPr kumimoji="1" lang="en-US" altLang="ja-JP" sz="3600" dirty="0"/>
              <a:t>(</a:t>
            </a:r>
            <a:r>
              <a:rPr kumimoji="1" lang="ja-JP" altLang="en-US" sz="3600" dirty="0"/>
              <a:t>司法試験自動解答タスク</a:t>
            </a:r>
            <a:r>
              <a:rPr kumimoji="1" lang="en-US" altLang="ja-JP" sz="3600" dirty="0"/>
              <a:t>)</a:t>
            </a:r>
            <a:r>
              <a:rPr kumimoji="1" lang="ja-JP" altLang="en-US" sz="3600" dirty="0"/>
              <a:t>について</a:t>
            </a:r>
          </a:p>
        </p:txBody>
      </p:sp>
      <p:sp>
        <p:nvSpPr>
          <p:cNvPr id="3" name="コンテンツ プレースホルダー 2">
            <a:extLst>
              <a:ext uri="{FF2B5EF4-FFF2-40B4-BE49-F238E27FC236}">
                <a16:creationId xmlns:a16="http://schemas.microsoft.com/office/drawing/2014/main" id="{516CCBC6-AC38-40AF-B032-C8284D260DE6}"/>
              </a:ext>
            </a:extLst>
          </p:cNvPr>
          <p:cNvSpPr>
            <a:spLocks noGrp="1"/>
          </p:cNvSpPr>
          <p:nvPr>
            <p:ph idx="1"/>
          </p:nvPr>
        </p:nvSpPr>
        <p:spPr/>
        <p:txBody>
          <a:bodyPr>
            <a:normAutofit/>
          </a:bodyPr>
          <a:lstStyle/>
          <a:p>
            <a:r>
              <a:rPr lang="ja-JP" altLang="en-US" sz="2400" dirty="0"/>
              <a:t>実際に出題された司法試験の民法に関する問題の中で、問題文の内容が正しいかどうか</a:t>
            </a:r>
            <a:r>
              <a:rPr lang="en-US" altLang="ja-JP" sz="2400" dirty="0"/>
              <a:t>Yes/No</a:t>
            </a:r>
            <a:r>
              <a:rPr lang="ja-JP" altLang="en-US" sz="2400" dirty="0"/>
              <a:t>で答えられる短答式の問題を解答する</a:t>
            </a:r>
            <a:endParaRPr lang="en-US" altLang="ja-JP" sz="2400" dirty="0"/>
          </a:p>
          <a:p>
            <a:r>
              <a:rPr lang="ja-JP" altLang="en-US" sz="2400" dirty="0"/>
              <a:t>問題を解くのに必要な条文を答えるタスクと、問題文の内容が正しいか答えるタスクがある</a:t>
            </a:r>
            <a:endParaRPr lang="en-US" altLang="ja-JP" sz="2400" dirty="0"/>
          </a:p>
          <a:p>
            <a:r>
              <a:rPr lang="ja-JP" altLang="en-US" sz="2400" dirty="0"/>
              <a:t>今回は問題文だけが与えられ、民法全文から必要な条文を探し出して</a:t>
            </a:r>
            <a:r>
              <a:rPr lang="en-US" altLang="ja-JP" sz="2400" dirty="0"/>
              <a:t>Yes/No</a:t>
            </a:r>
            <a:r>
              <a:rPr lang="ja-JP" altLang="en-US" sz="2400" dirty="0"/>
              <a:t>を判断する</a:t>
            </a:r>
            <a:endParaRPr lang="en-US" altLang="ja-JP" sz="2400" dirty="0"/>
          </a:p>
        </p:txBody>
      </p:sp>
      <p:pic>
        <p:nvPicPr>
          <p:cNvPr id="4" name="図 3">
            <a:extLst>
              <a:ext uri="{FF2B5EF4-FFF2-40B4-BE49-F238E27FC236}">
                <a16:creationId xmlns:a16="http://schemas.microsoft.com/office/drawing/2014/main" id="{F3055668-9B58-4F4C-A975-5643C44F2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6270"/>
            <a:ext cx="1076830" cy="1067787"/>
          </a:xfrm>
          <a:prstGeom prst="rect">
            <a:avLst/>
          </a:prstGeom>
        </p:spPr>
      </p:pic>
      <p:sp>
        <p:nvSpPr>
          <p:cNvPr id="5" name="スライド番号プレースホルダー 4">
            <a:extLst>
              <a:ext uri="{FF2B5EF4-FFF2-40B4-BE49-F238E27FC236}">
                <a16:creationId xmlns:a16="http://schemas.microsoft.com/office/drawing/2014/main" id="{E5D0ABCD-C145-4CDF-BF3F-C4E7C1D2CC15}"/>
              </a:ext>
            </a:extLst>
          </p:cNvPr>
          <p:cNvSpPr>
            <a:spLocks noGrp="1"/>
          </p:cNvSpPr>
          <p:nvPr>
            <p:ph type="sldNum" sz="quarter" idx="12"/>
          </p:nvPr>
        </p:nvSpPr>
        <p:spPr/>
        <p:txBody>
          <a:bodyPr/>
          <a:lstStyle/>
          <a:p>
            <a:fld id="{53C06E80-4058-4F4B-ABCA-37AB2E99A4EA}"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3352588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624C3-3181-4DDC-938F-C4AA53256DBD}"/>
              </a:ext>
            </a:extLst>
          </p:cNvPr>
          <p:cNvSpPr>
            <a:spLocks noGrp="1"/>
          </p:cNvSpPr>
          <p:nvPr>
            <p:ph type="title"/>
          </p:nvPr>
        </p:nvSpPr>
        <p:spPr/>
        <p:txBody>
          <a:bodyPr/>
          <a:lstStyle/>
          <a:p>
            <a:r>
              <a:rPr kumimoji="1" lang="ja-JP" altLang="en-US" dirty="0"/>
              <a:t>問題の分類</a:t>
            </a:r>
          </a:p>
        </p:txBody>
      </p:sp>
      <p:sp>
        <p:nvSpPr>
          <p:cNvPr id="3" name="コンテンツ プレースホルダー 2">
            <a:extLst>
              <a:ext uri="{FF2B5EF4-FFF2-40B4-BE49-F238E27FC236}">
                <a16:creationId xmlns:a16="http://schemas.microsoft.com/office/drawing/2014/main" id="{A0DCA673-601E-48F3-92F9-47553DD3D436}"/>
              </a:ext>
            </a:extLst>
          </p:cNvPr>
          <p:cNvSpPr>
            <a:spLocks noGrp="1"/>
          </p:cNvSpPr>
          <p:nvPr>
            <p:ph idx="1"/>
          </p:nvPr>
        </p:nvSpPr>
        <p:spPr/>
        <p:txBody>
          <a:bodyPr>
            <a:normAutofit/>
          </a:bodyPr>
          <a:lstStyle/>
          <a:p>
            <a:r>
              <a:rPr kumimoji="1" lang="ja-JP" altLang="en-US" dirty="0"/>
              <a:t>とても簡単な問題</a:t>
            </a:r>
            <a:endParaRPr kumimoji="1" lang="en-US" altLang="ja-JP" dirty="0"/>
          </a:p>
          <a:p>
            <a:pPr marL="0" indent="0">
              <a:buNone/>
            </a:pPr>
            <a:r>
              <a:rPr lang="ja-JP" altLang="en-US" dirty="0"/>
              <a:t>条文がそのまま使われている問題</a:t>
            </a:r>
            <a:endParaRPr lang="en-US" altLang="ja-JP" dirty="0"/>
          </a:p>
          <a:p>
            <a:pPr marL="0" indent="0">
              <a:buNone/>
            </a:pPr>
            <a:endParaRPr kumimoji="1" lang="en-US" altLang="ja-JP" dirty="0"/>
          </a:p>
          <a:p>
            <a:r>
              <a:rPr lang="ja-JP" altLang="en-US" dirty="0"/>
              <a:t>法律文を読めば解ける問題</a:t>
            </a:r>
            <a:endParaRPr lang="en-US" altLang="ja-JP" dirty="0"/>
          </a:p>
          <a:p>
            <a:pPr marL="0" indent="0">
              <a:buNone/>
            </a:pPr>
            <a:r>
              <a:rPr lang="ja-JP" altLang="en-US" dirty="0"/>
              <a:t>法律の知識がなくても、人が読めば解ける問題（言い換え表現など）</a:t>
            </a:r>
            <a:endParaRPr lang="en-US" altLang="ja-JP" dirty="0"/>
          </a:p>
        </p:txBody>
      </p:sp>
    </p:spTree>
    <p:extLst>
      <p:ext uri="{BB962C8B-B14F-4D97-AF65-F5344CB8AC3E}">
        <p14:creationId xmlns:p14="http://schemas.microsoft.com/office/powerpoint/2010/main" val="1557212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1777A-736F-4E0E-B427-058C6989203B}"/>
              </a:ext>
            </a:extLst>
          </p:cNvPr>
          <p:cNvSpPr>
            <a:spLocks noGrp="1"/>
          </p:cNvSpPr>
          <p:nvPr>
            <p:ph type="title"/>
          </p:nvPr>
        </p:nvSpPr>
        <p:spPr/>
        <p:txBody>
          <a:bodyPr/>
          <a:lstStyle/>
          <a:p>
            <a:r>
              <a:rPr lang="ja-JP" altLang="en-US" dirty="0"/>
              <a:t>問題の分類</a:t>
            </a:r>
            <a:endParaRPr kumimoji="1" lang="ja-JP" altLang="en-US" dirty="0"/>
          </a:p>
        </p:txBody>
      </p:sp>
      <p:sp>
        <p:nvSpPr>
          <p:cNvPr id="3" name="コンテンツ プレースホルダー 2">
            <a:extLst>
              <a:ext uri="{FF2B5EF4-FFF2-40B4-BE49-F238E27FC236}">
                <a16:creationId xmlns:a16="http://schemas.microsoft.com/office/drawing/2014/main" id="{3AE38BC8-F429-45AA-9303-37D6A92F49BA}"/>
              </a:ext>
            </a:extLst>
          </p:cNvPr>
          <p:cNvSpPr>
            <a:spLocks noGrp="1"/>
          </p:cNvSpPr>
          <p:nvPr>
            <p:ph idx="1"/>
          </p:nvPr>
        </p:nvSpPr>
        <p:spPr/>
        <p:txBody>
          <a:bodyPr/>
          <a:lstStyle/>
          <a:p>
            <a:r>
              <a:rPr lang="ja-JP" altLang="en-US" dirty="0"/>
              <a:t>一般的な外部知識が必要な問題</a:t>
            </a:r>
            <a:endParaRPr lang="en-US" altLang="ja-JP" dirty="0"/>
          </a:p>
          <a:p>
            <a:pPr marL="0" indent="0">
              <a:buNone/>
            </a:pPr>
            <a:r>
              <a:rPr lang="ja-JP" altLang="en-US" dirty="0"/>
              <a:t>家族構成など、常識的な知識が必要な問題</a:t>
            </a:r>
            <a:endParaRPr lang="en-US" altLang="ja-JP" dirty="0"/>
          </a:p>
          <a:p>
            <a:pPr marL="0" indent="0">
              <a:buNone/>
            </a:pPr>
            <a:endParaRPr lang="en-US" altLang="ja-JP" dirty="0"/>
          </a:p>
          <a:p>
            <a:r>
              <a:rPr lang="ja-JP" altLang="en-US" dirty="0"/>
              <a:t>法の外部知識が必要な問題</a:t>
            </a:r>
            <a:endParaRPr lang="en-US" altLang="ja-JP" dirty="0"/>
          </a:p>
          <a:p>
            <a:pPr marL="0" indent="0">
              <a:buNone/>
            </a:pPr>
            <a:r>
              <a:rPr lang="ja-JP" altLang="en-US" dirty="0"/>
              <a:t>法律文を読んでも解けない問題</a:t>
            </a:r>
          </a:p>
          <a:p>
            <a:endParaRPr kumimoji="1" lang="ja-JP" altLang="en-US" dirty="0"/>
          </a:p>
        </p:txBody>
      </p:sp>
    </p:spTree>
    <p:extLst>
      <p:ext uri="{BB962C8B-B14F-4D97-AF65-F5344CB8AC3E}">
        <p14:creationId xmlns:p14="http://schemas.microsoft.com/office/powerpoint/2010/main" val="1449288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FCC216-C482-4075-8CC6-213E41870B79}"/>
              </a:ext>
            </a:extLst>
          </p:cNvPr>
          <p:cNvSpPr>
            <a:spLocks noGrp="1"/>
          </p:cNvSpPr>
          <p:nvPr>
            <p:ph type="title"/>
          </p:nvPr>
        </p:nvSpPr>
        <p:spPr/>
        <p:txBody>
          <a:bodyPr/>
          <a:lstStyle/>
          <a:p>
            <a:r>
              <a:rPr lang="ja-JP" altLang="en-US" dirty="0"/>
              <a:t>自分の</a:t>
            </a:r>
            <a:r>
              <a:rPr kumimoji="1" lang="ja-JP" altLang="en-US" dirty="0"/>
              <a:t>結果</a:t>
            </a:r>
          </a:p>
        </p:txBody>
      </p:sp>
      <p:sp>
        <p:nvSpPr>
          <p:cNvPr id="3" name="コンテンツ プレースホルダー 2">
            <a:extLst>
              <a:ext uri="{FF2B5EF4-FFF2-40B4-BE49-F238E27FC236}">
                <a16:creationId xmlns:a16="http://schemas.microsoft.com/office/drawing/2014/main" id="{DE43B965-70FD-45C6-96EC-2F70608DD163}"/>
              </a:ext>
            </a:extLst>
          </p:cNvPr>
          <p:cNvSpPr>
            <a:spLocks noGrp="1"/>
          </p:cNvSpPr>
          <p:nvPr>
            <p:ph idx="1"/>
          </p:nvPr>
        </p:nvSpPr>
        <p:spPr/>
        <p:txBody>
          <a:bodyPr/>
          <a:lstStyle/>
          <a:p>
            <a:pPr marL="0" indent="0">
              <a:buNone/>
            </a:pPr>
            <a:r>
              <a:rPr lang="en-US" altLang="ja-JP" dirty="0"/>
              <a:t>28</a:t>
            </a:r>
            <a:r>
              <a:rPr lang="ja-JP" altLang="en-US" dirty="0"/>
              <a:t>年度の全</a:t>
            </a:r>
            <a:r>
              <a:rPr lang="en-US" altLang="ja-JP" dirty="0"/>
              <a:t>78</a:t>
            </a:r>
            <a:r>
              <a:rPr lang="ja-JP" altLang="en-US" dirty="0"/>
              <a:t>問中</a:t>
            </a:r>
            <a:endParaRPr lang="en-US" altLang="ja-JP" dirty="0"/>
          </a:p>
          <a:p>
            <a:r>
              <a:rPr lang="ja-JP" altLang="en-US" dirty="0"/>
              <a:t>正答数： </a:t>
            </a:r>
            <a:r>
              <a:rPr kumimoji="1" lang="en-US" altLang="ja-JP" dirty="0"/>
              <a:t>66</a:t>
            </a:r>
          </a:p>
          <a:p>
            <a:pPr marL="0" indent="0">
              <a:buNone/>
            </a:pPr>
            <a:endParaRPr kumimoji="1" lang="en-US" altLang="ja-JP" dirty="0"/>
          </a:p>
          <a:p>
            <a:r>
              <a:rPr kumimoji="1" lang="ja-JP" altLang="en-US" dirty="0"/>
              <a:t>とても簡単な問題： </a:t>
            </a:r>
            <a:r>
              <a:rPr kumimoji="1" lang="en-US" altLang="ja-JP" dirty="0"/>
              <a:t>11</a:t>
            </a:r>
          </a:p>
          <a:p>
            <a:r>
              <a:rPr lang="ja-JP" altLang="en-US" dirty="0"/>
              <a:t>法律文を読めば解ける問題： </a:t>
            </a:r>
            <a:r>
              <a:rPr lang="en-US" altLang="ja-JP" dirty="0"/>
              <a:t>41</a:t>
            </a:r>
          </a:p>
          <a:p>
            <a:r>
              <a:rPr lang="ja-JP" altLang="en-US" dirty="0"/>
              <a:t>一般的な外部知識が必要な問題： </a:t>
            </a:r>
            <a:r>
              <a:rPr lang="en-US" altLang="ja-JP" dirty="0"/>
              <a:t>8</a:t>
            </a:r>
          </a:p>
          <a:p>
            <a:r>
              <a:rPr lang="ja-JP" altLang="en-US" dirty="0"/>
              <a:t>法の外部知識が必要な問題： </a:t>
            </a:r>
            <a:r>
              <a:rPr lang="en-US" altLang="ja-JP" dirty="0"/>
              <a:t>18</a:t>
            </a:r>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3400713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4BC65-792A-43A1-8E44-08A5DBE6B49D}"/>
              </a:ext>
            </a:extLst>
          </p:cNvPr>
          <p:cNvSpPr>
            <a:spLocks noGrp="1"/>
          </p:cNvSpPr>
          <p:nvPr>
            <p:ph type="title"/>
          </p:nvPr>
        </p:nvSpPr>
        <p:spPr/>
        <p:txBody>
          <a:bodyPr/>
          <a:lstStyle/>
          <a:p>
            <a:r>
              <a:rPr lang="ja-JP" altLang="en-US" dirty="0"/>
              <a:t>形態素解析・格解析で</a:t>
            </a:r>
            <a:r>
              <a:rPr kumimoji="1" lang="ja-JP" altLang="en-US" dirty="0"/>
              <a:t>の問題</a:t>
            </a:r>
          </a:p>
        </p:txBody>
      </p:sp>
      <p:sp>
        <p:nvSpPr>
          <p:cNvPr id="3" name="コンテンツ プレースホルダー 2">
            <a:extLst>
              <a:ext uri="{FF2B5EF4-FFF2-40B4-BE49-F238E27FC236}">
                <a16:creationId xmlns:a16="http://schemas.microsoft.com/office/drawing/2014/main" id="{551B4FFF-69FA-4E2E-A8BD-555A12290857}"/>
              </a:ext>
            </a:extLst>
          </p:cNvPr>
          <p:cNvSpPr>
            <a:spLocks noGrp="1"/>
          </p:cNvSpPr>
          <p:nvPr>
            <p:ph idx="1"/>
          </p:nvPr>
        </p:nvSpPr>
        <p:spPr>
          <a:xfrm>
            <a:off x="628650" y="2029483"/>
            <a:ext cx="7886700" cy="3263504"/>
          </a:xfrm>
        </p:spPr>
        <p:txBody>
          <a:bodyPr/>
          <a:lstStyle/>
          <a:p>
            <a:endParaRPr kumimoji="1" lang="en-US" altLang="ja-JP" dirty="0"/>
          </a:p>
          <a:p>
            <a:r>
              <a:rPr lang="ja-JP" altLang="en-US" dirty="0"/>
              <a:t>形態素解析がうまくいっていない</a:t>
            </a:r>
            <a:endParaRPr lang="en-US" altLang="ja-JP" dirty="0"/>
          </a:p>
          <a:p>
            <a:pPr marL="0" indent="0">
              <a:buNone/>
            </a:pPr>
            <a:r>
              <a:rPr kumimoji="1" lang="ja-JP" altLang="en-US" dirty="0"/>
              <a:t> → 専門用語が多い</a:t>
            </a:r>
          </a:p>
        </p:txBody>
      </p:sp>
    </p:spTree>
    <p:extLst>
      <p:ext uri="{BB962C8B-B14F-4D97-AF65-F5344CB8AC3E}">
        <p14:creationId xmlns:p14="http://schemas.microsoft.com/office/powerpoint/2010/main" val="1501038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7CAE1-6A1F-4917-A315-DDA271E5E24C}"/>
              </a:ext>
            </a:extLst>
          </p:cNvPr>
          <p:cNvSpPr>
            <a:spLocks noGrp="1"/>
          </p:cNvSpPr>
          <p:nvPr>
            <p:ph type="title"/>
          </p:nvPr>
        </p:nvSpPr>
        <p:spPr/>
        <p:txBody>
          <a:bodyPr/>
          <a:lstStyle/>
          <a:p>
            <a:r>
              <a:rPr kumimoji="1" lang="ja-JP" altLang="en-US" dirty="0"/>
              <a:t>語彙についての調査</a:t>
            </a:r>
          </a:p>
        </p:txBody>
      </p:sp>
      <p:sp>
        <p:nvSpPr>
          <p:cNvPr id="3" name="コンテンツ プレースホルダー 2">
            <a:extLst>
              <a:ext uri="{FF2B5EF4-FFF2-40B4-BE49-F238E27FC236}">
                <a16:creationId xmlns:a16="http://schemas.microsoft.com/office/drawing/2014/main" id="{CB0B8597-7728-4FE0-ABDD-9C01A274F4BF}"/>
              </a:ext>
            </a:extLst>
          </p:cNvPr>
          <p:cNvSpPr>
            <a:spLocks noGrp="1"/>
          </p:cNvSpPr>
          <p:nvPr>
            <p:ph idx="1"/>
          </p:nvPr>
        </p:nvSpPr>
        <p:spPr>
          <a:xfrm>
            <a:off x="628650" y="2226469"/>
            <a:ext cx="8324022" cy="3263504"/>
          </a:xfrm>
        </p:spPr>
        <p:txBody>
          <a:bodyPr>
            <a:normAutofit fontScale="85000" lnSpcReduction="20000"/>
          </a:bodyPr>
          <a:lstStyle/>
          <a:p>
            <a:r>
              <a:rPr kumimoji="1" lang="ja-JP" altLang="en-US" dirty="0"/>
              <a:t>問題文で使われる単語がどの程度あるのか、</a:t>
            </a:r>
            <a:endParaRPr kumimoji="1" lang="en-US" altLang="ja-JP" dirty="0"/>
          </a:p>
          <a:p>
            <a:pPr marL="0" indent="0">
              <a:buNone/>
            </a:pPr>
            <a:r>
              <a:rPr kumimoji="1" lang="ja-JP" altLang="en-US" dirty="0"/>
              <a:t>  次の年度でどの程度増えるのかを調べる</a:t>
            </a:r>
            <a:endParaRPr kumimoji="1" lang="en-US" altLang="ja-JP" dirty="0"/>
          </a:p>
          <a:p>
            <a:pPr algn="ctr"/>
            <a:endParaRPr kumimoji="1" lang="en-US" altLang="ja-JP" dirty="0"/>
          </a:p>
          <a:p>
            <a:pPr algn="ctr"/>
            <a:r>
              <a:rPr kumimoji="1" lang="ja-JP" altLang="en-US" dirty="0"/>
              <a:t>今までは法律用語辞書を形態素解析器の辞書として使っていたが、</a:t>
            </a:r>
            <a:endParaRPr kumimoji="1" lang="en-US" altLang="ja-JP" dirty="0"/>
          </a:p>
          <a:p>
            <a:pPr marL="0" indent="0">
              <a:buNone/>
            </a:pPr>
            <a:r>
              <a:rPr kumimoji="1" lang="ja-JP" altLang="en-US" dirty="0"/>
              <a:t>調査を正確にするために自分で問題文を読んで</a:t>
            </a:r>
            <a:r>
              <a:rPr kumimoji="1" lang="ja-JP" altLang="en-US" dirty="0">
                <a:solidFill>
                  <a:srgbClr val="FF0000"/>
                </a:solidFill>
              </a:rPr>
              <a:t>追加辞書</a:t>
            </a:r>
            <a:r>
              <a:rPr kumimoji="1" lang="ja-JP" altLang="en-US" dirty="0"/>
              <a:t>を作った</a:t>
            </a:r>
            <a:endParaRPr kumimoji="1" lang="en-US" altLang="ja-JP" dirty="0"/>
          </a:p>
          <a:p>
            <a:pPr marL="0" indent="0">
              <a:buNone/>
            </a:pPr>
            <a:endParaRPr lang="en-US" altLang="ja-JP" dirty="0"/>
          </a:p>
          <a:p>
            <a:pPr marL="0" indent="0">
              <a:buNone/>
            </a:pPr>
            <a:r>
              <a:rPr lang="ja-JP" altLang="en-US" dirty="0"/>
              <a:t> 現在、</a:t>
            </a:r>
            <a:r>
              <a:rPr lang="en-US" altLang="ja-JP" dirty="0"/>
              <a:t>3</a:t>
            </a:r>
            <a:r>
              <a:rPr lang="ja-JP" altLang="en-US" dirty="0"/>
              <a:t>年分が調査完了</a:t>
            </a:r>
            <a:endParaRPr lang="en-US" altLang="ja-JP" dirty="0"/>
          </a:p>
          <a:p>
            <a:pPr marL="0" indent="0">
              <a:buNone/>
            </a:pPr>
            <a:endParaRPr kumimoji="1" lang="en-US" altLang="ja-JP" dirty="0"/>
          </a:p>
        </p:txBody>
      </p:sp>
    </p:spTree>
    <p:extLst>
      <p:ext uri="{BB962C8B-B14F-4D97-AF65-F5344CB8AC3E}">
        <p14:creationId xmlns:p14="http://schemas.microsoft.com/office/powerpoint/2010/main" val="2466620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1615F-3752-4FE1-B61A-9283D2A61E51}"/>
              </a:ext>
            </a:extLst>
          </p:cNvPr>
          <p:cNvSpPr>
            <a:spLocks noGrp="1"/>
          </p:cNvSpPr>
          <p:nvPr>
            <p:ph type="title"/>
          </p:nvPr>
        </p:nvSpPr>
        <p:spPr/>
        <p:txBody>
          <a:bodyPr/>
          <a:lstStyle/>
          <a:p>
            <a:r>
              <a:rPr kumimoji="1" lang="ja-JP" altLang="en-US" dirty="0"/>
              <a:t>追加辞書</a:t>
            </a:r>
          </a:p>
        </p:txBody>
      </p:sp>
      <p:sp>
        <p:nvSpPr>
          <p:cNvPr id="3" name="コンテンツ プレースホルダー 2">
            <a:extLst>
              <a:ext uri="{FF2B5EF4-FFF2-40B4-BE49-F238E27FC236}">
                <a16:creationId xmlns:a16="http://schemas.microsoft.com/office/drawing/2014/main" id="{018B7E47-3A7A-4715-B95F-5A0F07828D72}"/>
              </a:ext>
            </a:extLst>
          </p:cNvPr>
          <p:cNvSpPr>
            <a:spLocks noGrp="1"/>
          </p:cNvSpPr>
          <p:nvPr>
            <p:ph idx="1"/>
          </p:nvPr>
        </p:nvSpPr>
        <p:spPr/>
        <p:txBody>
          <a:bodyPr/>
          <a:lstStyle/>
          <a:p>
            <a:r>
              <a:rPr kumimoji="1" lang="ja-JP" altLang="en-US" dirty="0"/>
              <a:t>問題文を形態素解析した結果を見て、違和感がある単語を登録している</a:t>
            </a:r>
            <a:endParaRPr kumimoji="1" lang="en-US" altLang="ja-JP" dirty="0"/>
          </a:p>
          <a:p>
            <a:pPr marL="0" indent="0">
              <a:buNone/>
            </a:pPr>
            <a:endParaRPr kumimoji="1" lang="en-US" altLang="ja-JP" dirty="0"/>
          </a:p>
          <a:p>
            <a:r>
              <a:rPr kumimoji="1" lang="ja-JP" altLang="en-US" dirty="0"/>
              <a:t>「</a:t>
            </a:r>
            <a:r>
              <a:rPr kumimoji="1" lang="ja-JP" altLang="en-US" dirty="0">
                <a:solidFill>
                  <a:srgbClr val="FF0000"/>
                </a:solidFill>
              </a:rPr>
              <a:t>契約を締結する</a:t>
            </a:r>
            <a:r>
              <a:rPr kumimoji="1" lang="ja-JP" altLang="en-US" dirty="0"/>
              <a:t>まで」を「</a:t>
            </a:r>
            <a:r>
              <a:rPr kumimoji="1" lang="ja-JP" altLang="en-US" dirty="0">
                <a:solidFill>
                  <a:srgbClr val="FF0000"/>
                </a:solidFill>
              </a:rPr>
              <a:t>契約締結</a:t>
            </a:r>
            <a:r>
              <a:rPr kumimoji="1" lang="ja-JP" altLang="en-US" dirty="0"/>
              <a:t>まで」と略して新しい単語を作るような例が特に多い</a:t>
            </a:r>
            <a:endParaRPr kumimoji="1" lang="en-US" altLang="ja-JP" dirty="0"/>
          </a:p>
          <a:p>
            <a:pPr marL="0" indent="0">
              <a:buNone/>
            </a:pPr>
            <a:r>
              <a:rPr lang="ja-JP" altLang="en-US" dirty="0"/>
              <a:t>→ これは辞書登録するべきなのか？</a:t>
            </a:r>
            <a:endParaRPr kumimoji="1" lang="ja-JP" altLang="en-US" dirty="0"/>
          </a:p>
        </p:txBody>
      </p:sp>
    </p:spTree>
    <p:extLst>
      <p:ext uri="{BB962C8B-B14F-4D97-AF65-F5344CB8AC3E}">
        <p14:creationId xmlns:p14="http://schemas.microsoft.com/office/powerpoint/2010/main" val="3315525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00C83-2AAD-4EB5-8D85-895EE3E63194}"/>
              </a:ext>
            </a:extLst>
          </p:cNvPr>
          <p:cNvSpPr>
            <a:spLocks noGrp="1"/>
          </p:cNvSpPr>
          <p:nvPr>
            <p:ph type="title"/>
          </p:nvPr>
        </p:nvSpPr>
        <p:spPr/>
        <p:txBody>
          <a:bodyPr/>
          <a:lstStyle/>
          <a:p>
            <a:r>
              <a:rPr kumimoji="1" lang="ja-JP" altLang="en-US" dirty="0"/>
              <a:t>追加辞書</a:t>
            </a:r>
          </a:p>
        </p:txBody>
      </p:sp>
      <p:sp>
        <p:nvSpPr>
          <p:cNvPr id="3" name="コンテンツ プレースホルダー 2">
            <a:extLst>
              <a:ext uri="{FF2B5EF4-FFF2-40B4-BE49-F238E27FC236}">
                <a16:creationId xmlns:a16="http://schemas.microsoft.com/office/drawing/2014/main" id="{1110A14B-3D8F-4BBA-A4EC-70C527A4D8BA}"/>
              </a:ext>
            </a:extLst>
          </p:cNvPr>
          <p:cNvSpPr>
            <a:spLocks noGrp="1"/>
          </p:cNvSpPr>
          <p:nvPr>
            <p:ph idx="1"/>
          </p:nvPr>
        </p:nvSpPr>
        <p:spPr/>
        <p:txBody>
          <a:bodyPr/>
          <a:lstStyle/>
          <a:p>
            <a:r>
              <a:rPr kumimoji="1" lang="en-US" altLang="ja-JP" dirty="0"/>
              <a:t>H18</a:t>
            </a:r>
            <a:r>
              <a:rPr kumimoji="1" lang="ja-JP" altLang="en-US" dirty="0"/>
              <a:t>：</a:t>
            </a:r>
            <a:r>
              <a:rPr lang="en-US" altLang="ja-JP" dirty="0"/>
              <a:t>47</a:t>
            </a:r>
            <a:r>
              <a:rPr lang="ja-JP" altLang="en-US" dirty="0"/>
              <a:t>語</a:t>
            </a:r>
            <a:endParaRPr lang="en-US" altLang="ja-JP" dirty="0"/>
          </a:p>
          <a:p>
            <a:r>
              <a:rPr lang="en-US" altLang="ja-JP" dirty="0"/>
              <a:t>H19</a:t>
            </a:r>
            <a:r>
              <a:rPr lang="ja-JP" altLang="en-US" dirty="0"/>
              <a:t>：</a:t>
            </a:r>
            <a:r>
              <a:rPr lang="en-US" altLang="ja-JP" dirty="0"/>
              <a:t>29</a:t>
            </a:r>
            <a:r>
              <a:rPr lang="ja-JP" altLang="en-US" dirty="0"/>
              <a:t>語</a:t>
            </a:r>
            <a:endParaRPr lang="en-US" altLang="ja-JP" dirty="0"/>
          </a:p>
          <a:p>
            <a:r>
              <a:rPr lang="en-US" altLang="ja-JP" dirty="0"/>
              <a:t>H20</a:t>
            </a:r>
            <a:r>
              <a:rPr lang="ja-JP" altLang="en-US" dirty="0"/>
              <a:t>：</a:t>
            </a:r>
            <a:r>
              <a:rPr lang="en-US" altLang="ja-JP" dirty="0"/>
              <a:t>33</a:t>
            </a:r>
            <a:r>
              <a:rPr lang="ja-JP" altLang="en-US" dirty="0"/>
              <a:t>語</a:t>
            </a:r>
            <a:endParaRPr lang="en-US" altLang="ja-JP" dirty="0"/>
          </a:p>
          <a:p>
            <a:endParaRPr lang="en-US" altLang="ja-JP" dirty="0"/>
          </a:p>
          <a:p>
            <a:r>
              <a:rPr lang="ja-JP" altLang="en-US" dirty="0"/>
              <a:t>重複はなし、新しい単語が増えていっている</a:t>
            </a:r>
            <a:endParaRPr lang="en-US" altLang="ja-JP" dirty="0"/>
          </a:p>
          <a:p>
            <a:endParaRPr kumimoji="1" lang="ja-JP" altLang="en-US" dirty="0"/>
          </a:p>
        </p:txBody>
      </p:sp>
    </p:spTree>
    <p:extLst>
      <p:ext uri="{BB962C8B-B14F-4D97-AF65-F5344CB8AC3E}">
        <p14:creationId xmlns:p14="http://schemas.microsoft.com/office/powerpoint/2010/main" val="255818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07654-32FA-4BEA-8EFC-BD1A9CA22D40}"/>
              </a:ext>
            </a:extLst>
          </p:cNvPr>
          <p:cNvSpPr>
            <a:spLocks noGrp="1"/>
          </p:cNvSpPr>
          <p:nvPr>
            <p:ph type="title"/>
          </p:nvPr>
        </p:nvSpPr>
        <p:spPr/>
        <p:txBody>
          <a:bodyPr/>
          <a:lstStyle/>
          <a:p>
            <a:r>
              <a:rPr lang="ja-JP" altLang="en-US" dirty="0"/>
              <a:t>単語</a:t>
            </a:r>
            <a:r>
              <a:rPr kumimoji="1" lang="ja-JP" altLang="en-US" dirty="0"/>
              <a:t>数の調査</a:t>
            </a:r>
          </a:p>
        </p:txBody>
      </p:sp>
      <p:sp>
        <p:nvSpPr>
          <p:cNvPr id="3" name="コンテンツ プレースホルダー 2">
            <a:extLst>
              <a:ext uri="{FF2B5EF4-FFF2-40B4-BE49-F238E27FC236}">
                <a16:creationId xmlns:a16="http://schemas.microsoft.com/office/drawing/2014/main" id="{DFA4BFA8-EE6F-4B4D-B70C-13670A338A09}"/>
              </a:ext>
            </a:extLst>
          </p:cNvPr>
          <p:cNvSpPr>
            <a:spLocks noGrp="1"/>
          </p:cNvSpPr>
          <p:nvPr>
            <p:ph idx="1"/>
          </p:nvPr>
        </p:nvSpPr>
        <p:spPr/>
        <p:txBody>
          <a:bodyPr/>
          <a:lstStyle/>
          <a:p>
            <a:r>
              <a:rPr kumimoji="1" lang="ja-JP" altLang="en-US" dirty="0"/>
              <a:t>年度ごとの使用単語数</a:t>
            </a:r>
            <a:endParaRPr kumimoji="1" lang="en-US" altLang="ja-JP" dirty="0"/>
          </a:p>
          <a:p>
            <a:pPr marL="0" indent="0">
              <a:buNone/>
            </a:pPr>
            <a:r>
              <a:rPr kumimoji="1" lang="ja-JP" altLang="en-US" dirty="0"/>
              <a:t>（）内は前年度以前に出てこなかった</a:t>
            </a:r>
            <a:r>
              <a:rPr kumimoji="1" lang="ja-JP" altLang="en-US" dirty="0">
                <a:solidFill>
                  <a:srgbClr val="FF0000"/>
                </a:solidFill>
              </a:rPr>
              <a:t>新しい単語</a:t>
            </a:r>
            <a:r>
              <a:rPr kumimoji="1" lang="ja-JP" altLang="en-US" dirty="0"/>
              <a:t>の出現数</a:t>
            </a:r>
            <a:endParaRPr kumimoji="1" lang="en-US" altLang="ja-JP" dirty="0"/>
          </a:p>
          <a:p>
            <a:endParaRPr lang="en-US" altLang="ja-JP" dirty="0"/>
          </a:p>
          <a:p>
            <a:r>
              <a:rPr lang="en-US" altLang="ja-JP" dirty="0"/>
              <a:t>H18: 351</a:t>
            </a:r>
          </a:p>
          <a:p>
            <a:r>
              <a:rPr kumimoji="1" lang="en-US" altLang="ja-JP" dirty="0"/>
              <a:t>H19: 319 (175)</a:t>
            </a:r>
          </a:p>
          <a:p>
            <a:r>
              <a:rPr lang="en-US" altLang="ja-JP" dirty="0"/>
              <a:t>H20: 321 (143)</a:t>
            </a:r>
            <a:endParaRPr kumimoji="1" lang="ja-JP" altLang="en-US" dirty="0"/>
          </a:p>
        </p:txBody>
      </p:sp>
    </p:spTree>
    <p:extLst>
      <p:ext uri="{BB962C8B-B14F-4D97-AF65-F5344CB8AC3E}">
        <p14:creationId xmlns:p14="http://schemas.microsoft.com/office/powerpoint/2010/main" val="217425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07654-32FA-4BEA-8EFC-BD1A9CA22D40}"/>
              </a:ext>
            </a:extLst>
          </p:cNvPr>
          <p:cNvSpPr>
            <a:spLocks noGrp="1"/>
          </p:cNvSpPr>
          <p:nvPr>
            <p:ph type="title"/>
          </p:nvPr>
        </p:nvSpPr>
        <p:spPr/>
        <p:txBody>
          <a:bodyPr/>
          <a:lstStyle/>
          <a:p>
            <a:r>
              <a:rPr lang="ja-JP" altLang="en-US" dirty="0"/>
              <a:t>単語</a:t>
            </a:r>
            <a:r>
              <a:rPr kumimoji="1" lang="ja-JP" altLang="en-US" dirty="0"/>
              <a:t>数の調査</a:t>
            </a:r>
          </a:p>
        </p:txBody>
      </p:sp>
      <p:sp>
        <p:nvSpPr>
          <p:cNvPr id="3" name="コンテンツ プレースホルダー 2">
            <a:extLst>
              <a:ext uri="{FF2B5EF4-FFF2-40B4-BE49-F238E27FC236}">
                <a16:creationId xmlns:a16="http://schemas.microsoft.com/office/drawing/2014/main" id="{DFA4BFA8-EE6F-4B4D-B70C-13670A338A09}"/>
              </a:ext>
            </a:extLst>
          </p:cNvPr>
          <p:cNvSpPr>
            <a:spLocks noGrp="1"/>
          </p:cNvSpPr>
          <p:nvPr>
            <p:ph idx="1"/>
          </p:nvPr>
        </p:nvSpPr>
        <p:spPr>
          <a:xfrm>
            <a:off x="628650" y="1932554"/>
            <a:ext cx="7886700" cy="3263504"/>
          </a:xfrm>
        </p:spPr>
        <p:txBody>
          <a:bodyPr>
            <a:normAutofit fontScale="92500" lnSpcReduction="10000"/>
          </a:bodyPr>
          <a:lstStyle/>
          <a:p>
            <a:pPr marL="0" indent="0">
              <a:buNone/>
            </a:pPr>
            <a:endParaRPr lang="en-US" altLang="ja-JP" dirty="0"/>
          </a:p>
          <a:p>
            <a:r>
              <a:rPr lang="en-US" altLang="ja-JP" dirty="0"/>
              <a:t>H18: 351</a:t>
            </a:r>
          </a:p>
          <a:p>
            <a:r>
              <a:rPr kumimoji="1" lang="en-US" altLang="ja-JP" dirty="0"/>
              <a:t>H19: 319 (175)</a:t>
            </a:r>
          </a:p>
          <a:p>
            <a:r>
              <a:rPr lang="en-US" altLang="ja-JP" dirty="0"/>
              <a:t>H20: 321 (143)</a:t>
            </a:r>
          </a:p>
          <a:p>
            <a:endParaRPr kumimoji="1" lang="en-US" altLang="ja-JP" dirty="0"/>
          </a:p>
          <a:p>
            <a:r>
              <a:rPr lang="ja-JP" altLang="en-US" dirty="0"/>
              <a:t>新しい単語は半数程度</a:t>
            </a:r>
            <a:endParaRPr lang="en-US" altLang="ja-JP" dirty="0"/>
          </a:p>
          <a:p>
            <a:r>
              <a:rPr lang="ja-JP" altLang="en-US" dirty="0"/>
              <a:t>名詞・動詞それぞれの単語数を数える調査も必要</a:t>
            </a:r>
            <a:endParaRPr lang="en-US" altLang="ja-JP" dirty="0"/>
          </a:p>
          <a:p>
            <a:endParaRPr kumimoji="1" lang="ja-JP" altLang="en-US" dirty="0"/>
          </a:p>
        </p:txBody>
      </p:sp>
    </p:spTree>
    <p:extLst>
      <p:ext uri="{BB962C8B-B14F-4D97-AF65-F5344CB8AC3E}">
        <p14:creationId xmlns:p14="http://schemas.microsoft.com/office/powerpoint/2010/main" val="827582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437A9-10DA-4474-BDFC-9CBE0027C9AE}"/>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20E0F8A1-10B5-42D3-83A0-B31CCB2A3E45}"/>
              </a:ext>
            </a:extLst>
          </p:cNvPr>
          <p:cNvSpPr>
            <a:spLocks noGrp="1"/>
          </p:cNvSpPr>
          <p:nvPr>
            <p:ph idx="1"/>
          </p:nvPr>
        </p:nvSpPr>
        <p:spPr>
          <a:xfrm>
            <a:off x="538415" y="1580679"/>
            <a:ext cx="8557146" cy="4773234"/>
          </a:xfrm>
        </p:spPr>
        <p:txBody>
          <a:bodyPr>
            <a:normAutofit fontScale="62500" lnSpcReduction="20000"/>
          </a:bodyPr>
          <a:lstStyle/>
          <a:p>
            <a:pPr lvl="0"/>
            <a:r>
              <a:rPr lang="en-US" altLang="ja-JP" dirty="0"/>
              <a:t>Yoshinobu Kano, Mi-Young Kim, Randy Goebel, Ken Satoh, “Overview of COLIEE 2017”, </a:t>
            </a:r>
            <a:r>
              <a:rPr lang="ja-JP" altLang="ja-JP" dirty="0"/>
              <a:t>（最終閲覧日</a:t>
            </a:r>
            <a:r>
              <a:rPr lang="en-US" altLang="ja-JP" dirty="0"/>
              <a:t>: 2018</a:t>
            </a:r>
            <a:r>
              <a:rPr lang="ja-JP" altLang="ja-JP" dirty="0"/>
              <a:t>年</a:t>
            </a:r>
            <a:r>
              <a:rPr lang="en-US" altLang="ja-JP" dirty="0"/>
              <a:t>1</a:t>
            </a:r>
            <a:r>
              <a:rPr lang="ja-JP" altLang="ja-JP" dirty="0"/>
              <a:t>月</a:t>
            </a:r>
            <a:r>
              <a:rPr lang="en-US" altLang="ja-JP" dirty="0"/>
              <a:t>29</a:t>
            </a:r>
            <a:r>
              <a:rPr lang="ja-JP" altLang="ja-JP" dirty="0"/>
              <a:t>日）</a:t>
            </a:r>
            <a:r>
              <a:rPr lang="en-US" altLang="ja-JP" dirty="0"/>
              <a:t>https://easychair.org/publications/paper/Fglr</a:t>
            </a:r>
            <a:endParaRPr lang="ja-JP" altLang="ja-JP" dirty="0"/>
          </a:p>
          <a:p>
            <a:pPr lvl="0"/>
            <a:r>
              <a:rPr lang="en-US" altLang="ja-JP" dirty="0"/>
              <a:t>Danilo S. Carvalho, Vu Duc Tran, </a:t>
            </a:r>
            <a:r>
              <a:rPr lang="en-US" altLang="ja-JP" dirty="0" err="1"/>
              <a:t>Khanh</a:t>
            </a:r>
            <a:r>
              <a:rPr lang="en-US" altLang="ja-JP" dirty="0"/>
              <a:t> Van Tran, Viet </a:t>
            </a:r>
            <a:r>
              <a:rPr lang="en-US" altLang="ja-JP" dirty="0" err="1"/>
              <a:t>Dac</a:t>
            </a:r>
            <a:r>
              <a:rPr lang="en-US" altLang="ja-JP" dirty="0"/>
              <a:t> Lai,  Minh-Le Nguyen “Lexical to Discourse-level Corpus Modeling for Legal Question Answering”, Tenth International Workshop on Juris-Informatics (JURISIN) 2016</a:t>
            </a:r>
            <a:endParaRPr lang="ja-JP" altLang="ja-JP" dirty="0"/>
          </a:p>
          <a:p>
            <a:pPr lvl="0"/>
            <a:r>
              <a:rPr lang="ja-JP" altLang="ja-JP" dirty="0"/>
              <a:t>日本語形態素解析システム</a:t>
            </a:r>
            <a:r>
              <a:rPr lang="en-US" altLang="ja-JP" dirty="0"/>
              <a:t> JUMAN</a:t>
            </a:r>
            <a:r>
              <a:rPr lang="ja-JP" altLang="ja-JP" dirty="0"/>
              <a:t>（最終閲覧日</a:t>
            </a:r>
            <a:r>
              <a:rPr lang="en-US" altLang="ja-JP" dirty="0"/>
              <a:t>: 2018</a:t>
            </a:r>
            <a:r>
              <a:rPr lang="ja-JP" altLang="ja-JP" dirty="0"/>
              <a:t>年</a:t>
            </a:r>
            <a:r>
              <a:rPr lang="en-US" altLang="ja-JP" dirty="0"/>
              <a:t>1</a:t>
            </a:r>
            <a:r>
              <a:rPr lang="ja-JP" altLang="ja-JP" dirty="0"/>
              <a:t>月</a:t>
            </a:r>
            <a:r>
              <a:rPr lang="en-US" altLang="ja-JP" dirty="0"/>
              <a:t>26</a:t>
            </a:r>
            <a:r>
              <a:rPr lang="ja-JP" altLang="ja-JP" dirty="0"/>
              <a:t>日）</a:t>
            </a:r>
            <a:r>
              <a:rPr lang="en-US" altLang="ja-JP" dirty="0"/>
              <a:t>http://nlp.ist.i.kyoto-u.ac.jp/index.php?JUMAN</a:t>
            </a:r>
            <a:endParaRPr lang="ja-JP" altLang="ja-JP" dirty="0"/>
          </a:p>
          <a:p>
            <a:pPr lvl="0"/>
            <a:r>
              <a:rPr lang="ja-JP" altLang="ja-JP" dirty="0"/>
              <a:t>日本語構文・格・照応解析システム</a:t>
            </a:r>
            <a:r>
              <a:rPr lang="en-US" altLang="ja-JP" dirty="0"/>
              <a:t> KNP</a:t>
            </a:r>
            <a:r>
              <a:rPr lang="ja-JP" altLang="ja-JP" dirty="0"/>
              <a:t>（最終閲覧日</a:t>
            </a:r>
            <a:r>
              <a:rPr lang="en-US" altLang="ja-JP" dirty="0"/>
              <a:t>: 2018</a:t>
            </a:r>
            <a:r>
              <a:rPr lang="ja-JP" altLang="ja-JP" dirty="0"/>
              <a:t>年</a:t>
            </a:r>
            <a:r>
              <a:rPr lang="en-US" altLang="ja-JP" dirty="0"/>
              <a:t>1</a:t>
            </a:r>
            <a:r>
              <a:rPr lang="ja-JP" altLang="ja-JP" dirty="0"/>
              <a:t>月</a:t>
            </a:r>
            <a:r>
              <a:rPr lang="en-US" altLang="ja-JP" dirty="0"/>
              <a:t>26</a:t>
            </a:r>
            <a:r>
              <a:rPr lang="ja-JP" altLang="ja-JP" dirty="0"/>
              <a:t>日）</a:t>
            </a:r>
            <a:r>
              <a:rPr lang="en-US" altLang="ja-JP" dirty="0"/>
              <a:t>http://nlp.ist.i.kyoto-u.ac.jp/?KNP</a:t>
            </a:r>
            <a:endParaRPr lang="ja-JP" altLang="ja-JP" dirty="0"/>
          </a:p>
          <a:p>
            <a:pPr lvl="0"/>
            <a:r>
              <a:rPr lang="en-US" altLang="ja-JP" dirty="0"/>
              <a:t>Carvalho, D. S., Tran, V., Tran, K. Van, &amp; Nguyen, L. M. (2017). Improving Legal Information Retrieval by Distributional Composition with Term Order Probabilities. In 4th Competition on Legal Information Extraction and Entailment (COLIEE 2017), 16th International Conference on Artificial Intelligence and Law (ICAIL 2017).</a:t>
            </a:r>
            <a:endParaRPr lang="ja-JP" altLang="ja-JP" dirty="0"/>
          </a:p>
          <a:p>
            <a:pPr lvl="0"/>
            <a:r>
              <a:rPr lang="en-US" altLang="ja-JP" dirty="0" err="1"/>
              <a:t>Heo</a:t>
            </a:r>
            <a:r>
              <a:rPr lang="en-US" altLang="ja-JP" dirty="0"/>
              <a:t>, S., Hong, K., &amp; </a:t>
            </a:r>
            <a:r>
              <a:rPr lang="en-US" altLang="ja-JP" dirty="0" err="1"/>
              <a:t>Rhim</a:t>
            </a:r>
            <a:r>
              <a:rPr lang="en-US" altLang="ja-JP" dirty="0"/>
              <a:t>, Y.-Y. (2017). Legal Content Fusion for Legal Information Retrieval. In the 16th International Conference on Artificial Intelligence and Law (ICAIL 2017).</a:t>
            </a:r>
            <a:endParaRPr lang="ja-JP" altLang="ja-JP" dirty="0"/>
          </a:p>
          <a:p>
            <a:pPr lvl="0"/>
            <a:r>
              <a:rPr lang="en-US" altLang="ja-JP" dirty="0"/>
              <a:t>Jung, B., Soh, C., Hong, K., Lim, S., &amp; </a:t>
            </a:r>
            <a:r>
              <a:rPr lang="en-US" altLang="ja-JP" dirty="0" err="1"/>
              <a:t>Rhim</a:t>
            </a:r>
            <a:r>
              <a:rPr lang="en-US" altLang="ja-JP" dirty="0"/>
              <a:t>, Y.-Y. (2017). Multiple Agent Based Entailment System (MABES) for RTE. In 4th Competition on Legal Information Extraction and Entailment (COLIEE 2017), 16th International Conference on Artificial Intelligence and Law (ICAIL 2017).</a:t>
            </a:r>
            <a:endParaRPr lang="ja-JP" altLang="ja-JP" dirty="0"/>
          </a:p>
        </p:txBody>
      </p:sp>
      <p:pic>
        <p:nvPicPr>
          <p:cNvPr id="4" name="図 3">
            <a:extLst>
              <a:ext uri="{FF2B5EF4-FFF2-40B4-BE49-F238E27FC236}">
                <a16:creationId xmlns:a16="http://schemas.microsoft.com/office/drawing/2014/main" id="{A47808B7-91F4-4A50-980E-83F777B7A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27E87F30-983A-475D-AE19-BD9D79F4CB9F}"/>
              </a:ext>
            </a:extLst>
          </p:cNvPr>
          <p:cNvSpPr>
            <a:spLocks noGrp="1"/>
          </p:cNvSpPr>
          <p:nvPr>
            <p:ph type="sldNum" sz="quarter" idx="12"/>
          </p:nvPr>
        </p:nvSpPr>
        <p:spPr/>
        <p:txBody>
          <a:bodyPr/>
          <a:lstStyle/>
          <a:p>
            <a:fld id="{53C06E80-4058-4F4B-ABCA-37AB2E99A4EA}" type="slidenum">
              <a:rPr kumimoji="1" lang="ja-JP" altLang="en-US" sz="2000" smtClean="0"/>
              <a:t>39</a:t>
            </a:fld>
            <a:endParaRPr kumimoji="1" lang="ja-JP" altLang="en-US" sz="2000"/>
          </a:p>
        </p:txBody>
      </p:sp>
    </p:spTree>
    <p:extLst>
      <p:ext uri="{BB962C8B-B14F-4D97-AF65-F5344CB8AC3E}">
        <p14:creationId xmlns:p14="http://schemas.microsoft.com/office/powerpoint/2010/main" val="76826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E513B-ED07-40BB-B192-8C565DE4FF3A}"/>
              </a:ext>
            </a:extLst>
          </p:cNvPr>
          <p:cNvSpPr>
            <a:spLocks noGrp="1"/>
          </p:cNvSpPr>
          <p:nvPr>
            <p:ph type="title"/>
          </p:nvPr>
        </p:nvSpPr>
        <p:spPr>
          <a:xfrm>
            <a:off x="628650" y="365126"/>
            <a:ext cx="7886700" cy="1325563"/>
          </a:xfrm>
        </p:spPr>
        <p:txBody>
          <a:bodyPr>
            <a:normAutofit/>
          </a:bodyPr>
          <a:lstStyle/>
          <a:p>
            <a:r>
              <a:rPr kumimoji="1" lang="en-US" altLang="ja-JP" sz="3600"/>
              <a:t>COLIEE</a:t>
            </a:r>
            <a:br>
              <a:rPr kumimoji="1" lang="en-US" altLang="ja-JP" sz="3600"/>
            </a:br>
            <a:r>
              <a:rPr kumimoji="1" lang="en-US" altLang="ja-JP" sz="3600"/>
              <a:t>(</a:t>
            </a:r>
            <a:r>
              <a:rPr kumimoji="1" lang="ja-JP" altLang="en-US" sz="3600"/>
              <a:t>司法試験自動解答タスク</a:t>
            </a:r>
            <a:r>
              <a:rPr kumimoji="1" lang="en-US" altLang="ja-JP" sz="3600"/>
              <a:t>)</a:t>
            </a:r>
            <a:r>
              <a:rPr kumimoji="1" lang="ja-JP" altLang="en-US" sz="3600"/>
              <a:t>について</a:t>
            </a:r>
            <a:endParaRPr kumimoji="1" lang="ja-JP" altLang="en-US" sz="3600" dirty="0"/>
          </a:p>
        </p:txBody>
      </p:sp>
      <p:pic>
        <p:nvPicPr>
          <p:cNvPr id="4" name="図 3">
            <a:extLst>
              <a:ext uri="{FF2B5EF4-FFF2-40B4-BE49-F238E27FC236}">
                <a16:creationId xmlns:a16="http://schemas.microsoft.com/office/drawing/2014/main" id="{F3055668-9B58-4F4C-A975-5643C44F2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6270"/>
            <a:ext cx="1076830" cy="1067787"/>
          </a:xfrm>
          <a:prstGeom prst="rect">
            <a:avLst/>
          </a:prstGeom>
        </p:spPr>
      </p:pic>
      <p:sp>
        <p:nvSpPr>
          <p:cNvPr id="5" name="スライド番号プレースホルダー 4">
            <a:extLst>
              <a:ext uri="{FF2B5EF4-FFF2-40B4-BE49-F238E27FC236}">
                <a16:creationId xmlns:a16="http://schemas.microsoft.com/office/drawing/2014/main" id="{E5D0ABCD-C145-4CDF-BF3F-C4E7C1D2CC15}"/>
              </a:ext>
            </a:extLst>
          </p:cNvPr>
          <p:cNvSpPr>
            <a:spLocks noGrp="1"/>
          </p:cNvSpPr>
          <p:nvPr>
            <p:ph type="sldNum" sz="quarter" idx="12"/>
          </p:nvPr>
        </p:nvSpPr>
        <p:spPr>
          <a:xfrm>
            <a:off x="6457950" y="6356351"/>
            <a:ext cx="2057400" cy="365125"/>
          </a:xfrm>
        </p:spPr>
        <p:txBody>
          <a:bodyPr/>
          <a:lstStyle/>
          <a:p>
            <a:fld id="{53C06E80-4058-4F4B-ABCA-37AB2E99A4EA}" type="slidenum">
              <a:rPr kumimoji="1" lang="ja-JP" altLang="en-US" sz="2000" smtClean="0"/>
              <a:t>4</a:t>
            </a:fld>
            <a:endParaRPr kumimoji="1" lang="ja-JP" altLang="en-US" sz="2000" dirty="0"/>
          </a:p>
        </p:txBody>
      </p:sp>
      <p:sp>
        <p:nvSpPr>
          <p:cNvPr id="9" name="コンテンツ プレースホルダー 2">
            <a:extLst>
              <a:ext uri="{FF2B5EF4-FFF2-40B4-BE49-F238E27FC236}">
                <a16:creationId xmlns:a16="http://schemas.microsoft.com/office/drawing/2014/main" id="{442280B6-5880-410D-81A9-241C661427C7}"/>
              </a:ext>
            </a:extLst>
          </p:cNvPr>
          <p:cNvSpPr>
            <a:spLocks noGrp="1"/>
          </p:cNvSpPr>
          <p:nvPr>
            <p:ph idx="1"/>
          </p:nvPr>
        </p:nvSpPr>
        <p:spPr>
          <a:xfrm>
            <a:off x="232438" y="1847851"/>
            <a:ext cx="8679123" cy="4351338"/>
          </a:xfrm>
        </p:spPr>
        <p:txBody>
          <a:bodyPr>
            <a:normAutofit/>
          </a:bodyPr>
          <a:lstStyle/>
          <a:p>
            <a:pPr marL="0" indent="0">
              <a:buNone/>
            </a:pPr>
            <a:r>
              <a:rPr lang="en-US" altLang="ja-JP" sz="2400" dirty="0"/>
              <a:t>t1 :</a:t>
            </a:r>
          </a:p>
          <a:p>
            <a:pPr marL="0" indent="0">
              <a:buNone/>
            </a:pPr>
            <a:r>
              <a:rPr lang="ja-JP" altLang="en-US" sz="2400" dirty="0"/>
              <a:t>第九百七十四条 次に掲げる者は、遺言の証人又は立会人となることができない。</a:t>
            </a:r>
          </a:p>
          <a:p>
            <a:pPr marL="0" indent="0">
              <a:spcBef>
                <a:spcPts val="0"/>
              </a:spcBef>
              <a:buNone/>
            </a:pPr>
            <a:endParaRPr lang="en-US" altLang="ja-JP" sz="2400" dirty="0"/>
          </a:p>
          <a:p>
            <a:pPr marL="0" indent="0">
              <a:spcBef>
                <a:spcPts val="0"/>
              </a:spcBef>
              <a:buNone/>
            </a:pPr>
            <a:r>
              <a:rPr lang="ja-JP" altLang="en-US" sz="2400" dirty="0"/>
              <a:t>一 未成年者</a:t>
            </a:r>
          </a:p>
          <a:p>
            <a:pPr marL="0" indent="0">
              <a:spcBef>
                <a:spcPts val="0"/>
              </a:spcBef>
              <a:buNone/>
            </a:pPr>
            <a:r>
              <a:rPr lang="ja-JP" altLang="en-US" sz="2400" dirty="0"/>
              <a:t>二 推定相続人及び受遺者並びにこれらの配偶者及び直系血族</a:t>
            </a:r>
          </a:p>
          <a:p>
            <a:pPr marL="0" indent="0">
              <a:spcBef>
                <a:spcPts val="0"/>
              </a:spcBef>
              <a:buNone/>
            </a:pPr>
            <a:r>
              <a:rPr lang="ja-JP" altLang="en-US" sz="2400" dirty="0"/>
              <a:t>三 公証人の配偶者、四親等内の親族、書記及び使用人</a:t>
            </a:r>
          </a:p>
          <a:p>
            <a:pPr marL="0" indent="0">
              <a:buNone/>
            </a:pPr>
            <a:r>
              <a:rPr lang="en-US" altLang="ja-JP" sz="2400" dirty="0"/>
              <a:t>t2: </a:t>
            </a:r>
          </a:p>
          <a:p>
            <a:pPr marL="0" indent="0">
              <a:buNone/>
            </a:pPr>
            <a:r>
              <a:rPr lang="ja-JP" altLang="en-US" sz="2400" dirty="0"/>
              <a:t>１５歳に達した未成年者は，遺言の証人となることができる。</a:t>
            </a:r>
          </a:p>
          <a:p>
            <a:pPr marL="0" indent="0">
              <a:buNone/>
            </a:pPr>
            <a:endParaRPr kumimoji="1" lang="ja-JP" altLang="en-US" sz="2400" dirty="0"/>
          </a:p>
        </p:txBody>
      </p:sp>
    </p:spTree>
    <p:extLst>
      <p:ext uri="{BB962C8B-B14F-4D97-AF65-F5344CB8AC3E}">
        <p14:creationId xmlns:p14="http://schemas.microsoft.com/office/powerpoint/2010/main" val="821439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437A9-10DA-4474-BDFC-9CBE0027C9AE}"/>
              </a:ext>
            </a:extLst>
          </p:cNvPr>
          <p:cNvSpPr>
            <a:spLocks noGrp="1"/>
          </p:cNvSpPr>
          <p:nvPr>
            <p:ph type="title"/>
          </p:nvPr>
        </p:nvSpPr>
        <p:spPr>
          <a:xfrm>
            <a:off x="628650" y="187705"/>
            <a:ext cx="7886700" cy="1325563"/>
          </a:xfrm>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20E0F8A1-10B5-42D3-83A0-B31CCB2A3E45}"/>
              </a:ext>
            </a:extLst>
          </p:cNvPr>
          <p:cNvSpPr>
            <a:spLocks noGrp="1"/>
          </p:cNvSpPr>
          <p:nvPr>
            <p:ph idx="1"/>
          </p:nvPr>
        </p:nvSpPr>
        <p:spPr>
          <a:xfrm>
            <a:off x="437580" y="1341129"/>
            <a:ext cx="8706420" cy="5516871"/>
          </a:xfrm>
        </p:spPr>
        <p:txBody>
          <a:bodyPr>
            <a:normAutofit fontScale="62500" lnSpcReduction="20000"/>
          </a:bodyPr>
          <a:lstStyle/>
          <a:p>
            <a:pPr lvl="0"/>
            <a:r>
              <a:rPr lang="en-US" altLang="ja-JP" dirty="0"/>
              <a:t>Kano, Y., Hoshino, R., &amp; Taniguchi, R. (2017). Analyzable Legal Yes/No Question Answering System using Linguistic Structures. In 4th Competition on Legal Information Extraction and Entailment (COLIEE 2017), 16th International Conference on Artificial Intelligence and Law (ICAIL 2017).</a:t>
            </a:r>
            <a:endParaRPr lang="ja-JP" altLang="ja-JP" dirty="0"/>
          </a:p>
          <a:p>
            <a:pPr lvl="0"/>
            <a:r>
              <a:rPr lang="en-US" altLang="ja-JP" dirty="0"/>
              <a:t>Kim, M.-Y., &amp; Goebel, R. (2017). Two-step Cascaded Textual Entailment for Legal Bar Exam Question Answering. In the 16th International Conference on Artificial Intelligence and Law (ICAIL 2017).</a:t>
            </a:r>
            <a:endParaRPr lang="ja-JP" altLang="ja-JP" dirty="0"/>
          </a:p>
          <a:p>
            <a:pPr lvl="0"/>
            <a:r>
              <a:rPr lang="en-US" altLang="ja-JP" dirty="0"/>
              <a:t>Morimoto, A., Kubo, D., Sato, M., </a:t>
            </a:r>
            <a:r>
              <a:rPr lang="en-US" altLang="ja-JP" dirty="0" err="1"/>
              <a:t>Shindo</a:t>
            </a:r>
            <a:r>
              <a:rPr lang="en-US" altLang="ja-JP" dirty="0"/>
              <a:t>, H., &amp; Matsumoto, Y. (2017). Legal Question Answering System using Neural Attention. In 4th Competition on Legal Information Extraction and Entailment (COLIEE 2017), 16th International Conference on Artificial Intelligence and Law (ICAIL 2017).</a:t>
            </a:r>
            <a:endParaRPr lang="ja-JP" altLang="ja-JP" dirty="0"/>
          </a:p>
          <a:p>
            <a:pPr lvl="0"/>
            <a:r>
              <a:rPr lang="en-US" altLang="ja-JP" dirty="0"/>
              <a:t>Nanda, R., John, A. K., Caro, L. Di, </a:t>
            </a:r>
            <a:r>
              <a:rPr lang="en-US" altLang="ja-JP" dirty="0" err="1"/>
              <a:t>Boella</a:t>
            </a:r>
            <a:r>
              <a:rPr lang="en-US" altLang="ja-JP" dirty="0"/>
              <a:t>, G., &amp; </a:t>
            </a:r>
            <a:r>
              <a:rPr lang="en-US" altLang="ja-JP" dirty="0" err="1"/>
              <a:t>Robaldo</a:t>
            </a:r>
            <a:r>
              <a:rPr lang="en-US" altLang="ja-JP" dirty="0"/>
              <a:t>, L. (2017). Legal Information Retrieval Using Topic Clustering and Neural Networks. In </a:t>
            </a:r>
            <a:r>
              <a:rPr lang="en-US" altLang="ja-JP" i="1" dirty="0"/>
              <a:t>4th Competition on Legal Information Extraction and Entailment (COLIEE 2017), 16th International Conference on Artificial Intelligence and Law (ICAIL 2017)</a:t>
            </a:r>
            <a:r>
              <a:rPr lang="en-US" altLang="ja-JP" dirty="0"/>
              <a:t>. </a:t>
            </a:r>
            <a:endParaRPr lang="ja-JP" altLang="ja-JP" dirty="0"/>
          </a:p>
          <a:p>
            <a:pPr lvl="0"/>
            <a:r>
              <a:rPr lang="en-US" altLang="ja-JP" dirty="0"/>
              <a:t>Nguyen, T.-S., Phan, V.-A., &amp; Nguyen, L.-M. (2017). Recognizing entailments in legal texts using sentence encoding-based and decomposable attention models. In </a:t>
            </a:r>
            <a:r>
              <a:rPr lang="en-US" altLang="ja-JP" i="1" dirty="0"/>
              <a:t>4th Competition on Legal Information Extraction and Entailment (COLIEE 2017), 16th International Conference on Artificial Intelligence and Law (ICAIL 2017)</a:t>
            </a:r>
            <a:r>
              <a:rPr lang="en-US" altLang="ja-JP" dirty="0"/>
              <a:t>. </a:t>
            </a:r>
            <a:endParaRPr lang="ja-JP" altLang="ja-JP" dirty="0"/>
          </a:p>
          <a:p>
            <a:pPr lvl="0"/>
            <a:r>
              <a:rPr lang="en-US" altLang="ja-JP" dirty="0"/>
              <a:t>Yoshioka, M., &amp; Onodera, D. (2017). A Civil Code Article Information Retrieval System based on Phrase Alignment with Article Structure Analysis and Ensemble Approach. In </a:t>
            </a:r>
            <a:r>
              <a:rPr lang="en-US" altLang="ja-JP" i="1" dirty="0"/>
              <a:t>4th Competition on Legal Information Extraction and Entailment (COLIEE 2017), 16th International Conference on Artificial Intelligence and Law (ICAIL 2017)</a:t>
            </a:r>
            <a:r>
              <a:rPr lang="en-US" altLang="ja-JP" dirty="0"/>
              <a:t>.</a:t>
            </a:r>
            <a:endParaRPr lang="ja-JP" altLang="ja-JP" dirty="0"/>
          </a:p>
          <a:p>
            <a:pPr lvl="0"/>
            <a:endParaRPr lang="ja-JP" altLang="ja-JP" dirty="0"/>
          </a:p>
        </p:txBody>
      </p:sp>
      <p:pic>
        <p:nvPicPr>
          <p:cNvPr id="4" name="図 3">
            <a:extLst>
              <a:ext uri="{FF2B5EF4-FFF2-40B4-BE49-F238E27FC236}">
                <a16:creationId xmlns:a16="http://schemas.microsoft.com/office/drawing/2014/main" id="{A47808B7-91F4-4A50-980E-83F777B7A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27E87F30-983A-475D-AE19-BD9D79F4CB9F}"/>
              </a:ext>
            </a:extLst>
          </p:cNvPr>
          <p:cNvSpPr>
            <a:spLocks noGrp="1"/>
          </p:cNvSpPr>
          <p:nvPr>
            <p:ph type="sldNum" sz="quarter" idx="12"/>
          </p:nvPr>
        </p:nvSpPr>
        <p:spPr/>
        <p:txBody>
          <a:bodyPr/>
          <a:lstStyle/>
          <a:p>
            <a:fld id="{53C06E80-4058-4F4B-ABCA-37AB2E99A4EA}" type="slidenum">
              <a:rPr kumimoji="1" lang="ja-JP" altLang="en-US" sz="2000" smtClean="0"/>
              <a:t>40</a:t>
            </a:fld>
            <a:endParaRPr kumimoji="1" lang="ja-JP" altLang="en-US" sz="2000"/>
          </a:p>
        </p:txBody>
      </p:sp>
    </p:spTree>
    <p:extLst>
      <p:ext uri="{BB962C8B-B14F-4D97-AF65-F5344CB8AC3E}">
        <p14:creationId xmlns:p14="http://schemas.microsoft.com/office/powerpoint/2010/main" val="3075943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highlight>
                  <a:srgbClr val="FFFF00"/>
                </a:highlight>
              </a:rPr>
              <a:t>1.1. </a:t>
            </a:r>
            <a:r>
              <a:rPr lang="ja-JP" altLang="en-US" dirty="0">
                <a:highlight>
                  <a:srgbClr val="FFFF00"/>
                </a:highlight>
              </a:rPr>
              <a:t>意味とは何か</a:t>
            </a:r>
            <a:endParaRPr lang="en-US" altLang="ja-JP" dirty="0">
              <a:highlight>
                <a:srgbClr val="FFFF00"/>
              </a:highlight>
            </a:endParaRPr>
          </a:p>
          <a:p>
            <a:pPr lvl="1"/>
            <a:r>
              <a:rPr kumimoji="1" lang="en-US" altLang="ja-JP" dirty="0"/>
              <a:t>1.2. </a:t>
            </a:r>
            <a:r>
              <a:rPr kumimoji="1" lang="ja-JP" altLang="en-US" dirty="0"/>
              <a:t>コンピュータ上で扱う意味論</a:t>
            </a:r>
            <a:endParaRPr kumimoji="1" lang="en-US" altLang="ja-JP" dirty="0"/>
          </a:p>
          <a:p>
            <a:pPr lvl="1"/>
            <a:r>
              <a:rPr kumimoji="1" lang="en-US" altLang="ja-JP" dirty="0"/>
              <a:t>1.3. </a:t>
            </a:r>
            <a:r>
              <a:rPr kumimoji="1" lang="ja-JP" altLang="en-US" dirty="0"/>
              <a:t>フレーム意味論とその重要性</a:t>
            </a:r>
            <a:endParaRPr kumimoji="1" lang="en-US" altLang="ja-JP" dirty="0"/>
          </a:p>
          <a:p>
            <a:r>
              <a:rPr lang="en-US" altLang="ja-JP" dirty="0"/>
              <a:t>2. </a:t>
            </a:r>
            <a:r>
              <a:rPr lang="ja-JP" altLang="en-US" dirty="0"/>
              <a:t>研究の目的</a:t>
            </a:r>
            <a:endParaRPr lang="en-US" altLang="ja-JP" dirty="0"/>
          </a:p>
          <a:p>
            <a:r>
              <a:rPr kumimoji="1" lang="en-US" altLang="ja-JP" dirty="0"/>
              <a:t>3. </a:t>
            </a:r>
            <a:r>
              <a:rPr kumimoji="1" lang="ja-JP" altLang="en-US" dirty="0"/>
              <a:t>先行研究</a:t>
            </a:r>
            <a:endParaRPr kumimoji="1" lang="en-US" altLang="ja-JP" dirty="0"/>
          </a:p>
          <a:p>
            <a:pPr lvl="1"/>
            <a:r>
              <a:rPr lang="en-US" altLang="ja-JP" dirty="0"/>
              <a:t>3.1. </a:t>
            </a:r>
            <a:r>
              <a:rPr lang="ja-JP" altLang="en-US" dirty="0"/>
              <a:t>関連論文紹介</a:t>
            </a:r>
            <a:endParaRPr lang="en-US" altLang="ja-JP" dirty="0"/>
          </a:p>
          <a:p>
            <a:pPr lvl="1"/>
            <a:r>
              <a:rPr kumimoji="1" lang="en-US" altLang="ja-JP" dirty="0"/>
              <a:t>3.2. </a:t>
            </a:r>
            <a:r>
              <a:rPr kumimoji="1" lang="ja-JP" altLang="en-US" dirty="0"/>
              <a:t>現状の課題・問題点</a:t>
            </a:r>
            <a:endParaRPr kumimoji="1" lang="en-US" altLang="ja-JP" dirty="0"/>
          </a:p>
          <a:p>
            <a:r>
              <a:rPr lang="en-US" altLang="ja-JP" dirty="0"/>
              <a:t>4. </a:t>
            </a:r>
            <a:r>
              <a:rPr lang="ja-JP" altLang="en-US" dirty="0"/>
              <a:t>研究に向けたロードマップ</a:t>
            </a:r>
            <a:endParaRPr lang="en-US" altLang="ja-JP" dirty="0"/>
          </a:p>
          <a:p>
            <a:r>
              <a:rPr kumimoji="1" lang="en-US" altLang="ja-JP" dirty="0"/>
              <a:t>5. </a:t>
            </a:r>
            <a:r>
              <a:rPr kumimoji="1" lang="ja-JP" altLang="en-US" dirty="0"/>
              <a:t>まとめ</a:t>
            </a:r>
          </a:p>
        </p:txBody>
      </p:sp>
    </p:spTree>
    <p:extLst>
      <p:ext uri="{BB962C8B-B14F-4D97-AF65-F5344CB8AC3E}">
        <p14:creationId xmlns:p14="http://schemas.microsoft.com/office/powerpoint/2010/main" val="3882735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1.1. </a:t>
            </a:r>
            <a:r>
              <a:rPr kumimoji="1" lang="ja-JP" altLang="en-US" dirty="0"/>
              <a:t>意味とは何か</a:t>
            </a:r>
          </a:p>
        </p:txBody>
      </p:sp>
      <p:sp>
        <p:nvSpPr>
          <p:cNvPr id="3" name="テキスト ボックス 2">
            <a:extLst>
              <a:ext uri="{FF2B5EF4-FFF2-40B4-BE49-F238E27FC236}">
                <a16:creationId xmlns:a16="http://schemas.microsoft.com/office/drawing/2014/main" id="{910D0F17-B6D0-7A45-BF69-82F4BDF4BA97}"/>
              </a:ext>
            </a:extLst>
          </p:cNvPr>
          <p:cNvSpPr txBox="1"/>
          <p:nvPr/>
        </p:nvSpPr>
        <p:spPr>
          <a:xfrm>
            <a:off x="685332" y="2249914"/>
            <a:ext cx="7666648" cy="2862322"/>
          </a:xfrm>
          <a:prstGeom prst="rect">
            <a:avLst/>
          </a:prstGeom>
          <a:noFill/>
        </p:spPr>
        <p:txBody>
          <a:bodyPr wrap="square" rtlCol="0">
            <a:spAutoFit/>
          </a:bodyPr>
          <a:lstStyle/>
          <a:p>
            <a:pPr algn="ctr" defTabSz="342900"/>
            <a:r>
              <a:rPr kumimoji="1" lang="ja-JP" altLang="en-US" sz="1500" b="1" dirty="0">
                <a:solidFill>
                  <a:prstClr val="black"/>
                </a:solidFill>
                <a:latin typeface="Hiragino Kaku Gothic Pro W3" panose="020B0300000000000000" pitchFamily="34" charset="-128"/>
                <a:ea typeface="Hiragino Kaku Gothic Pro W3" panose="020B0300000000000000" pitchFamily="34" charset="-128"/>
              </a:rPr>
              <a:t>・一般的定義</a:t>
            </a:r>
            <a:endParaRPr kumimoji="1" lang="en-US" altLang="ja-JP" sz="1500" b="1"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ある単語に対する</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辞書的な語義</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やそれを包括する思念や概念のこと</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b="1" dirty="0">
                <a:solidFill>
                  <a:prstClr val="black"/>
                </a:solidFill>
                <a:latin typeface="Hiragino Kaku Gothic Pro W3" panose="020B0300000000000000" pitchFamily="34" charset="-128"/>
                <a:ea typeface="Hiragino Kaku Gothic Pro W3" panose="020B0300000000000000" pitchFamily="34" charset="-128"/>
              </a:rPr>
              <a:t>・思想的定義</a:t>
            </a:r>
            <a:endParaRPr kumimoji="1" lang="en-US" altLang="ja-JP" sz="1500" b="1"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ソシュールの立場をとれば</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シニフィエ</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記号内容</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またはシニフィアン</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記号表現</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とシニフィエの間に成立する概念関係</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シニフィカシオン</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ハイデガーの立場をとれば、時系列的にそこにある</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存在と存在様態</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、またはその関係性</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存在論</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p>
          <a:p>
            <a:pPr algn="ctr" defTabSz="342900"/>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b="1" dirty="0">
                <a:solidFill>
                  <a:prstClr val="black"/>
                </a:solidFill>
                <a:latin typeface="Hiragino Kaku Gothic Pro W3" panose="020B0300000000000000" pitchFamily="34" charset="-128"/>
                <a:ea typeface="Hiragino Kaku Gothic Pro W3" panose="020B0300000000000000" pitchFamily="34" charset="-128"/>
              </a:rPr>
              <a:t>・自然言語処理で扱う「意味」</a:t>
            </a:r>
            <a:endParaRPr kumimoji="1" lang="en-US" altLang="ja-JP" sz="1500" b="1"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自然言語処理による</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「意味」解釈は一義的ではなく</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例えば品詞情報や構文解析レベルでも意味解析と呼ばれるものもある</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245325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t>1.1. </a:t>
            </a:r>
            <a:r>
              <a:rPr lang="ja-JP" altLang="en-US" dirty="0"/>
              <a:t>意味とは何か</a:t>
            </a:r>
            <a:endParaRPr lang="en-US" altLang="ja-JP" dirty="0"/>
          </a:p>
          <a:p>
            <a:pPr lvl="1"/>
            <a:r>
              <a:rPr kumimoji="1" lang="en-US" altLang="ja-JP" dirty="0">
                <a:highlight>
                  <a:srgbClr val="FFFF00"/>
                </a:highlight>
              </a:rPr>
              <a:t>1.2. </a:t>
            </a:r>
            <a:r>
              <a:rPr kumimoji="1" lang="ja-JP" altLang="en-US" dirty="0">
                <a:highlight>
                  <a:srgbClr val="FFFF00"/>
                </a:highlight>
              </a:rPr>
              <a:t>コンピュータ上で扱う意味論</a:t>
            </a:r>
            <a:endParaRPr kumimoji="1" lang="en-US" altLang="ja-JP" dirty="0">
              <a:highlight>
                <a:srgbClr val="FFFF00"/>
              </a:highlight>
            </a:endParaRPr>
          </a:p>
          <a:p>
            <a:pPr lvl="1"/>
            <a:r>
              <a:rPr kumimoji="1" lang="en-US" altLang="ja-JP" dirty="0"/>
              <a:t>1.3. </a:t>
            </a:r>
            <a:r>
              <a:rPr kumimoji="1" lang="ja-JP" altLang="en-US" dirty="0"/>
              <a:t>フレーム意味論とその重要性</a:t>
            </a:r>
            <a:endParaRPr kumimoji="1" lang="en-US" altLang="ja-JP" dirty="0"/>
          </a:p>
          <a:p>
            <a:r>
              <a:rPr lang="en-US" altLang="ja-JP" dirty="0"/>
              <a:t>2. </a:t>
            </a:r>
            <a:r>
              <a:rPr lang="ja-JP" altLang="en-US" dirty="0"/>
              <a:t>研究の目的</a:t>
            </a:r>
            <a:endParaRPr lang="en-US" altLang="ja-JP" dirty="0"/>
          </a:p>
          <a:p>
            <a:r>
              <a:rPr kumimoji="1" lang="en-US" altLang="ja-JP" dirty="0"/>
              <a:t>3. </a:t>
            </a:r>
            <a:r>
              <a:rPr kumimoji="1" lang="ja-JP" altLang="en-US" dirty="0"/>
              <a:t>先行研究</a:t>
            </a:r>
            <a:endParaRPr kumimoji="1" lang="en-US" altLang="ja-JP" dirty="0"/>
          </a:p>
          <a:p>
            <a:pPr lvl="1"/>
            <a:r>
              <a:rPr lang="en-US" altLang="ja-JP" dirty="0"/>
              <a:t>3.1. </a:t>
            </a:r>
            <a:r>
              <a:rPr lang="ja-JP" altLang="en-US" dirty="0"/>
              <a:t>関連論文紹介</a:t>
            </a:r>
            <a:endParaRPr lang="en-US" altLang="ja-JP" dirty="0"/>
          </a:p>
          <a:p>
            <a:pPr lvl="1"/>
            <a:r>
              <a:rPr kumimoji="1" lang="en-US" altLang="ja-JP" dirty="0"/>
              <a:t>3.2. </a:t>
            </a:r>
            <a:r>
              <a:rPr kumimoji="1" lang="ja-JP" altLang="en-US" dirty="0"/>
              <a:t>現状の課題・問題点</a:t>
            </a:r>
            <a:endParaRPr kumimoji="1" lang="en-US" altLang="ja-JP" dirty="0"/>
          </a:p>
          <a:p>
            <a:r>
              <a:rPr lang="en-US" altLang="ja-JP" dirty="0"/>
              <a:t>4. </a:t>
            </a:r>
            <a:r>
              <a:rPr lang="ja-JP" altLang="en-US" dirty="0"/>
              <a:t>研究に向けたロードマップ</a:t>
            </a:r>
            <a:endParaRPr lang="en-US" altLang="ja-JP" dirty="0"/>
          </a:p>
          <a:p>
            <a:r>
              <a:rPr kumimoji="1" lang="en-US" altLang="ja-JP" dirty="0"/>
              <a:t>5. </a:t>
            </a:r>
            <a:r>
              <a:rPr kumimoji="1" lang="ja-JP" altLang="en-US" dirty="0"/>
              <a:t>まとめ</a:t>
            </a:r>
          </a:p>
        </p:txBody>
      </p:sp>
    </p:spTree>
    <p:extLst>
      <p:ext uri="{BB962C8B-B14F-4D97-AF65-F5344CB8AC3E}">
        <p14:creationId xmlns:p14="http://schemas.microsoft.com/office/powerpoint/2010/main" val="3162000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1.2. </a:t>
            </a:r>
            <a:r>
              <a:rPr kumimoji="1" lang="ja-JP" altLang="en-US" dirty="0"/>
              <a:t>コンピュータの意味論</a:t>
            </a:r>
          </a:p>
        </p:txBody>
      </p:sp>
      <p:sp>
        <p:nvSpPr>
          <p:cNvPr id="3" name="テキスト ボックス 2">
            <a:extLst>
              <a:ext uri="{FF2B5EF4-FFF2-40B4-BE49-F238E27FC236}">
                <a16:creationId xmlns:a16="http://schemas.microsoft.com/office/drawing/2014/main" id="{A7FD4C25-E250-8846-BE0E-6976E78EC185}"/>
              </a:ext>
            </a:extLst>
          </p:cNvPr>
          <p:cNvSpPr txBox="1"/>
          <p:nvPr/>
        </p:nvSpPr>
        <p:spPr>
          <a:xfrm>
            <a:off x="132322" y="2299610"/>
            <a:ext cx="8879354" cy="2816156"/>
          </a:xfrm>
          <a:prstGeom prst="rect">
            <a:avLst/>
          </a:prstGeom>
          <a:noFill/>
        </p:spPr>
        <p:txBody>
          <a:bodyPr wrap="none" rtlCol="0">
            <a:spAutoFit/>
          </a:bodyPr>
          <a:lstStyle/>
          <a:p>
            <a:pPr algn="ctr" defTabSz="342900"/>
            <a:r>
              <a:rPr kumimoji="1" lang="ja-JP" altLang="en-US" sz="1500" b="1" dirty="0">
                <a:solidFill>
                  <a:prstClr val="black"/>
                </a:solidFill>
                <a:latin typeface="Hiragino Kaku Gothic ProN W3" panose="020B0300000000000000" pitchFamily="34" charset="-128"/>
                <a:ea typeface="Hiragino Kaku Gothic ProN W3" panose="020B0300000000000000" pitchFamily="34" charset="-128"/>
              </a:rPr>
              <a:t>・形式意味論</a:t>
            </a:r>
            <a:r>
              <a:rPr kumimoji="1" lang="en-US" altLang="ja-JP" sz="1500" b="1"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構成性の原理を前提とし文の</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意味を命題として定義・扱うもの</a:t>
            </a:r>
            <a:endPar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ある可能世界においてある不完全命題が飽和する状態が、意味として成立することと仮定することによって、</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事物の論理性を担保し、直感的な意味解釈</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同義、対義、伴立など</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を可能とする</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意味を集合の交差として捉える</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e.g. “ Taro runs.”</a:t>
            </a:r>
          </a:p>
          <a:p>
            <a:pPr algn="ctr" defTabSz="342900"/>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Taro </a:t>
            </a:r>
            <a:r>
              <a:rPr kumimoji="1" lang="ja-JP" altLang="en-US" sz="1350" i="1" dirty="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 {x | x run in S}</a:t>
            </a:r>
          </a:p>
          <a:p>
            <a:pPr algn="ctr" defTabSz="342900"/>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x : (</a:t>
            </a:r>
            <a:r>
              <a:rPr kumimoji="1" lang="ja-JP" altLang="en-US" sz="1350" i="1" dirty="0">
                <a:solidFill>
                  <a:prstClr val="black"/>
                </a:solidFill>
                <a:latin typeface="Hiragino Kaku Gothic ProN W3" panose="020B0300000000000000" pitchFamily="34" charset="-128"/>
                <a:ea typeface="Hiragino Kaku Gothic ProN W3" panose="020B0300000000000000" pitchFamily="34" charset="-128"/>
              </a:rPr>
              <a:t>ある可能世界において</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i="1" dirty="0">
                <a:solidFill>
                  <a:prstClr val="black"/>
                </a:solidFill>
                <a:latin typeface="Hiragino Kaku Gothic ProN W3" panose="020B0300000000000000" pitchFamily="34" charset="-128"/>
                <a:ea typeface="Hiragino Kaku Gothic ProN W3" panose="020B0300000000000000" pitchFamily="34" charset="-128"/>
              </a:rPr>
              <a:t>主語に成り得る全ての存在</a:t>
            </a:r>
            <a:endPar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S : </a:t>
            </a:r>
            <a:r>
              <a:rPr kumimoji="1" lang="ja-JP" altLang="en-US" sz="1350" i="1" dirty="0">
                <a:solidFill>
                  <a:prstClr val="black"/>
                </a:solidFill>
                <a:latin typeface="Hiragino Kaku Gothic ProN W3" panose="020B0300000000000000" pitchFamily="34" charset="-128"/>
                <a:ea typeface="Hiragino Kaku Gothic ProN W3" panose="020B0300000000000000" pitchFamily="34" charset="-128"/>
              </a:rPr>
              <a:t>実際に走っている行為をする集合</a:t>
            </a:r>
            <a:endPar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i="1" dirty="0">
                <a:solidFill>
                  <a:prstClr val="black"/>
                </a:solidFill>
                <a:latin typeface="Hiragino Kaku Gothic ProN W3" panose="020B0300000000000000" pitchFamily="34" charset="-128"/>
                <a:ea typeface="Hiragino Kaku Gothic ProN W3" panose="020B0300000000000000" pitchFamily="34" charset="-128"/>
              </a:rPr>
              <a:t>ラムダ演算子を用いれば、</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 </a:t>
            </a:r>
            <a:r>
              <a:rPr kumimoji="1" lang="en-US" altLang="ja-JP" sz="1350" i="1" dirty="0" err="1">
                <a:solidFill>
                  <a:prstClr val="black"/>
                </a:solidFill>
                <a:latin typeface="Hiragino Kaku Gothic ProN W3" panose="020B0300000000000000" pitchFamily="34" charset="-128"/>
                <a:ea typeface="Hiragino Kaku Gothic ProN W3" panose="020B0300000000000000" pitchFamily="34" charset="-128"/>
              </a:rPr>
              <a:t>λx.x</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 run (Taro) = Taro runs.)</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また形式意味論では文字列の表層以下にある意味</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主題役割</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によって付与される主語と述語の関係性</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や、</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時制やアスペクト、様相といった</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内包性を伴う文章に対応</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する理論を有する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1740176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7B52C-CD8D-2440-B732-261CBCE3DB48}"/>
              </a:ext>
            </a:extLst>
          </p:cNvPr>
          <p:cNvSpPr>
            <a:spLocks noGrp="1"/>
          </p:cNvSpPr>
          <p:nvPr>
            <p:ph type="title"/>
          </p:nvPr>
        </p:nvSpPr>
        <p:spPr/>
        <p:txBody>
          <a:bodyPr/>
          <a:lstStyle/>
          <a:p>
            <a:r>
              <a:rPr lang="en-US" altLang="ja-JP" dirty="0"/>
              <a:t>1.2. </a:t>
            </a:r>
            <a:r>
              <a:rPr lang="ja-JP" altLang="en-US" dirty="0"/>
              <a:t>コンピュータの意味論</a:t>
            </a:r>
            <a:endParaRPr kumimoji="1" lang="ja-JP" altLang="en-US" dirty="0"/>
          </a:p>
        </p:txBody>
      </p:sp>
      <p:sp>
        <p:nvSpPr>
          <p:cNvPr id="6" name="テキスト ボックス 5">
            <a:extLst>
              <a:ext uri="{FF2B5EF4-FFF2-40B4-BE49-F238E27FC236}">
                <a16:creationId xmlns:a16="http://schemas.microsoft.com/office/drawing/2014/main" id="{4B313786-97D1-3346-AA64-8B2B036DFA0C}"/>
              </a:ext>
            </a:extLst>
          </p:cNvPr>
          <p:cNvSpPr txBox="1"/>
          <p:nvPr/>
        </p:nvSpPr>
        <p:spPr>
          <a:xfrm>
            <a:off x="343920" y="2518271"/>
            <a:ext cx="8456161" cy="2400657"/>
          </a:xfrm>
          <a:prstGeom prst="rect">
            <a:avLst/>
          </a:prstGeom>
          <a:noFill/>
        </p:spPr>
        <p:txBody>
          <a:bodyPr wrap="none" rtlCol="0">
            <a:spAutoFit/>
          </a:bodyPr>
          <a:lstStyle/>
          <a:p>
            <a:pPr algn="ctr" defTabSz="342900"/>
            <a:r>
              <a:rPr kumimoji="1" lang="ja-JP" altLang="en-US" sz="1500" b="1" dirty="0">
                <a:solidFill>
                  <a:prstClr val="black"/>
                </a:solidFill>
                <a:latin typeface="Hiragino Kaku Gothic Pro W3" panose="020B0300000000000000" pitchFamily="34" charset="-128"/>
                <a:ea typeface="Hiragino Kaku Gothic Pro W3" panose="020B0300000000000000" pitchFamily="34" charset="-128"/>
              </a:rPr>
              <a:t>・形式意味論の主張</a:t>
            </a:r>
            <a:endParaRPr kumimoji="1" lang="en-US" altLang="ja-JP" sz="1500" b="1"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我々に与えられた</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環境</a:t>
            </a:r>
            <a:r>
              <a:rPr kumimoji="1" lang="en-US" altLang="ja-JP"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可能世界</a:t>
            </a:r>
            <a:r>
              <a:rPr kumimoji="1" lang="en-US" altLang="ja-JP"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が</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同じ意味を同じ事物</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に適用する意図があるという主張</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b="1" dirty="0">
                <a:solidFill>
                  <a:prstClr val="black"/>
                </a:solidFill>
                <a:latin typeface="Hiragino Kaku Gothic Pro W3" panose="020B0300000000000000" pitchFamily="34" charset="-128"/>
                <a:ea typeface="Hiragino Kaku Gothic Pro W3" panose="020B0300000000000000" pitchFamily="34" charset="-128"/>
              </a:rPr>
              <a:t>・形式意味論への疑問</a:t>
            </a:r>
            <a:endParaRPr kumimoji="1" lang="en-US" altLang="ja-JP" sz="1500" b="1"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・言語横断的かつ普遍的な知識体系基盤として提供される形式意味論だが、</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一律に全ての言語に対して説明しきれるものか？</a:t>
            </a:r>
            <a:endParaRPr kumimoji="1" lang="en-US" altLang="ja-JP"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・形式意味論を支持する構成性の原理だが、人間の意味解釈は制約を伴うことは全くないのか？</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認知的枠組み</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身体性や経験則、無意識的行為</a:t>
            </a:r>
            <a:r>
              <a:rPr kumimoji="1" lang="en-US" altLang="ja-JP" sz="150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やある個体が属する</a:t>
            </a:r>
            <a:r>
              <a:rPr kumimoji="1" lang="ja-JP" altLang="en-US" sz="1500" dirty="0">
                <a:solidFill>
                  <a:prstClr val="black"/>
                </a:solidFill>
                <a:highlight>
                  <a:srgbClr val="FFFF00"/>
                </a:highlight>
                <a:latin typeface="Hiragino Kaku Gothic Pro W3" panose="020B0300000000000000" pitchFamily="34" charset="-128"/>
                <a:ea typeface="Hiragino Kaku Gothic Pro W3" panose="020B0300000000000000" pitchFamily="34" charset="-128"/>
              </a:rPr>
              <a:t>社会</a:t>
            </a:r>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は</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a:p>
            <a:pPr algn="ctr" defTabSz="342900"/>
            <a:r>
              <a:rPr kumimoji="1" lang="ja-JP" altLang="en-US" sz="1500" dirty="0">
                <a:solidFill>
                  <a:prstClr val="black"/>
                </a:solidFill>
                <a:latin typeface="Hiragino Kaku Gothic Pro W3" panose="020B0300000000000000" pitchFamily="34" charset="-128"/>
                <a:ea typeface="Hiragino Kaku Gothic Pro W3" panose="020B0300000000000000" pitchFamily="34" charset="-128"/>
              </a:rPr>
              <a:t>意味解釈に全く影響を与えないか？</a:t>
            </a:r>
            <a:endParaRPr kumimoji="1" lang="en-US" altLang="ja-JP" sz="1500" dirty="0">
              <a:solidFill>
                <a:prstClr val="black"/>
              </a:solidFill>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2584452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t>1.1. </a:t>
            </a:r>
            <a:r>
              <a:rPr lang="ja-JP" altLang="en-US" dirty="0"/>
              <a:t>意味とは何か</a:t>
            </a:r>
            <a:endParaRPr lang="en-US" altLang="ja-JP" dirty="0"/>
          </a:p>
          <a:p>
            <a:pPr lvl="1"/>
            <a:r>
              <a:rPr kumimoji="1" lang="en-US" altLang="ja-JP" dirty="0"/>
              <a:t>1.2. </a:t>
            </a:r>
            <a:r>
              <a:rPr kumimoji="1" lang="ja-JP" altLang="en-US" dirty="0"/>
              <a:t>コンピュータ上で扱う意味論</a:t>
            </a:r>
            <a:endParaRPr kumimoji="1" lang="en-US" altLang="ja-JP" dirty="0"/>
          </a:p>
          <a:p>
            <a:pPr lvl="1"/>
            <a:r>
              <a:rPr kumimoji="1" lang="en-US" altLang="ja-JP" dirty="0">
                <a:highlight>
                  <a:srgbClr val="FFFF00"/>
                </a:highlight>
              </a:rPr>
              <a:t>1.3. </a:t>
            </a:r>
            <a:r>
              <a:rPr kumimoji="1" lang="ja-JP" altLang="en-US" dirty="0">
                <a:highlight>
                  <a:srgbClr val="FFFF00"/>
                </a:highlight>
              </a:rPr>
              <a:t>フレーム意味論とその重要性</a:t>
            </a:r>
            <a:endParaRPr kumimoji="1" lang="en-US" altLang="ja-JP" dirty="0">
              <a:highlight>
                <a:srgbClr val="FFFF00"/>
              </a:highlight>
            </a:endParaRPr>
          </a:p>
          <a:p>
            <a:r>
              <a:rPr lang="en-US" altLang="ja-JP" dirty="0"/>
              <a:t>2. </a:t>
            </a:r>
            <a:r>
              <a:rPr lang="ja-JP" altLang="en-US" dirty="0"/>
              <a:t>研究の目的</a:t>
            </a:r>
            <a:endParaRPr lang="en-US" altLang="ja-JP" dirty="0"/>
          </a:p>
          <a:p>
            <a:r>
              <a:rPr kumimoji="1" lang="en-US" altLang="ja-JP" dirty="0"/>
              <a:t>3. </a:t>
            </a:r>
            <a:r>
              <a:rPr kumimoji="1" lang="ja-JP" altLang="en-US" dirty="0"/>
              <a:t>先行研究</a:t>
            </a:r>
            <a:endParaRPr kumimoji="1" lang="en-US" altLang="ja-JP" dirty="0"/>
          </a:p>
          <a:p>
            <a:pPr lvl="1"/>
            <a:r>
              <a:rPr lang="en-US" altLang="ja-JP" dirty="0"/>
              <a:t>3.1. </a:t>
            </a:r>
            <a:r>
              <a:rPr lang="ja-JP" altLang="en-US" dirty="0"/>
              <a:t>関連論文紹介</a:t>
            </a:r>
            <a:endParaRPr lang="en-US" altLang="ja-JP" dirty="0"/>
          </a:p>
          <a:p>
            <a:pPr lvl="1"/>
            <a:r>
              <a:rPr kumimoji="1" lang="en-US" altLang="ja-JP" dirty="0"/>
              <a:t>3.2. </a:t>
            </a:r>
            <a:r>
              <a:rPr kumimoji="1" lang="ja-JP" altLang="en-US" dirty="0"/>
              <a:t>現状の課題・問題点</a:t>
            </a:r>
            <a:endParaRPr kumimoji="1" lang="en-US" altLang="ja-JP" dirty="0"/>
          </a:p>
          <a:p>
            <a:r>
              <a:rPr lang="en-US" altLang="ja-JP" dirty="0"/>
              <a:t>4. </a:t>
            </a:r>
            <a:r>
              <a:rPr lang="ja-JP" altLang="en-US" dirty="0"/>
              <a:t>研究に向けたロードマップ</a:t>
            </a:r>
            <a:endParaRPr lang="en-US" altLang="ja-JP" dirty="0"/>
          </a:p>
          <a:p>
            <a:r>
              <a:rPr kumimoji="1" lang="en-US" altLang="ja-JP" dirty="0"/>
              <a:t>5. </a:t>
            </a:r>
            <a:r>
              <a:rPr kumimoji="1" lang="ja-JP" altLang="en-US" dirty="0"/>
              <a:t>まとめ</a:t>
            </a:r>
          </a:p>
        </p:txBody>
      </p:sp>
    </p:spTree>
    <p:extLst>
      <p:ext uri="{BB962C8B-B14F-4D97-AF65-F5344CB8AC3E}">
        <p14:creationId xmlns:p14="http://schemas.microsoft.com/office/powerpoint/2010/main" val="2399418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1.3. </a:t>
            </a:r>
            <a:r>
              <a:rPr kumimoji="1" lang="ja-JP" altLang="en-US" dirty="0"/>
              <a:t>フレーム意味論とその重要性</a:t>
            </a:r>
          </a:p>
        </p:txBody>
      </p:sp>
      <p:sp>
        <p:nvSpPr>
          <p:cNvPr id="3" name="テキスト ボックス 2">
            <a:extLst>
              <a:ext uri="{FF2B5EF4-FFF2-40B4-BE49-F238E27FC236}">
                <a16:creationId xmlns:a16="http://schemas.microsoft.com/office/drawing/2014/main" id="{C85848B4-B702-1244-9259-3AB70D316D1C}"/>
              </a:ext>
            </a:extLst>
          </p:cNvPr>
          <p:cNvSpPr txBox="1"/>
          <p:nvPr/>
        </p:nvSpPr>
        <p:spPr>
          <a:xfrm>
            <a:off x="584385" y="2299611"/>
            <a:ext cx="7975260" cy="3023905"/>
          </a:xfrm>
          <a:prstGeom prst="rect">
            <a:avLst/>
          </a:prstGeom>
          <a:noFill/>
        </p:spPr>
        <p:txBody>
          <a:bodyPr wrap="none" rtlCol="0">
            <a:spAutoFit/>
          </a:bodyPr>
          <a:lstStyle/>
          <a:p>
            <a:pPr algn="ctr" defTabSz="342900"/>
            <a:r>
              <a:rPr kumimoji="1" lang="ja-JP" altLang="en-US" sz="1500" b="1" dirty="0">
                <a:solidFill>
                  <a:prstClr val="black"/>
                </a:solidFill>
                <a:latin typeface="Hiragino Kaku Gothic ProN W3" panose="020B0300000000000000" pitchFamily="34" charset="-128"/>
                <a:ea typeface="Hiragino Kaku Gothic ProN W3" panose="020B0300000000000000" pitchFamily="34" charset="-128"/>
              </a:rPr>
              <a:t>・フレーム意味論</a:t>
            </a:r>
            <a:r>
              <a:rPr kumimoji="1" lang="en-US" altLang="ja-JP" sz="1500" b="1"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フレーム理論</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(Minsky)</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と、</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C.J.Fillmore</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によって提唱された格文法を</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ベースに作られた理論的</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枠組み</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言語形式とその意味的関係を、フレーム</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背景的知識</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との関連で捉えた意味論</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日常的な場面や出来事、または状況をフレームという単位で切り出しスキーマ化</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フレーム意味論では、ある一状況に参与する</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述語とその項の関係を</a:t>
            </a:r>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深層格</a:t>
            </a:r>
            <a:r>
              <a:rPr kumimoji="1" lang="en-US" altLang="ja-JP"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(FE)</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と</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して定義する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言い換えるに、形式意味論に沿った</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主題役割</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の機構を兼ね備えつつ、</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ある状況が、それぞれの単語に対して</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アフォーダンス的に意味役割を想起</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するという</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認知的な枠組みを有しているという点で、一定の論理性を有しかつ直感的であると言える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加え、形式意味論のように言語普遍的知識体系を展開せず、それぞれの言語の</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文化的側面を許容</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する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フレームそのものの定義については、</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Minsky(1975), </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Petruck</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(1996), Fillmore(2003)</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がそれぞれ定義しているが、</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いずれも一般的であり、明確にどれがフレームでどれがフレームでないかを区別するものではない</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3084447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1.3. </a:t>
            </a:r>
            <a:r>
              <a:rPr kumimoji="1" lang="ja-JP" altLang="en-US" dirty="0"/>
              <a:t>フレーム意味論とその重要性</a:t>
            </a:r>
          </a:p>
        </p:txBody>
      </p:sp>
      <p:sp>
        <p:nvSpPr>
          <p:cNvPr id="3" name="テキスト ボックス 2">
            <a:extLst>
              <a:ext uri="{FF2B5EF4-FFF2-40B4-BE49-F238E27FC236}">
                <a16:creationId xmlns:a16="http://schemas.microsoft.com/office/drawing/2014/main" id="{C85848B4-B702-1244-9259-3AB70D316D1C}"/>
              </a:ext>
            </a:extLst>
          </p:cNvPr>
          <p:cNvSpPr txBox="1"/>
          <p:nvPr/>
        </p:nvSpPr>
        <p:spPr>
          <a:xfrm>
            <a:off x="519192" y="2518270"/>
            <a:ext cx="8105617" cy="2262158"/>
          </a:xfrm>
          <a:prstGeom prst="rect">
            <a:avLst/>
          </a:prstGeom>
          <a:noFill/>
        </p:spPr>
        <p:txBody>
          <a:bodyPr wrap="none" rtlCol="0">
            <a:spAutoFit/>
          </a:bodyPr>
          <a:lstStyle/>
          <a:p>
            <a:pPr algn="ctr" defTabSz="342900"/>
            <a:r>
              <a:rPr kumimoji="1" lang="ja-JP" altLang="en-US" sz="1500" b="1"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b="1">
                <a:solidFill>
                  <a:prstClr val="black"/>
                </a:solidFill>
                <a:latin typeface="Hiragino Kaku Gothic ProN W3" panose="020B0300000000000000" pitchFamily="34" charset="-128"/>
                <a:ea typeface="Hiragino Kaku Gothic ProN W3" panose="020B0300000000000000" pitchFamily="34" charset="-128"/>
              </a:rPr>
              <a:t>フレームネットとそのフレーム</a:t>
            </a:r>
            <a:r>
              <a:rPr kumimoji="1" lang="ja-JP" altLang="en-US" sz="1500" b="1" dirty="0">
                <a:solidFill>
                  <a:prstClr val="black"/>
                </a:solidFill>
                <a:latin typeface="Hiragino Kaku Gothic ProN W3" panose="020B0300000000000000" pitchFamily="34" charset="-128"/>
                <a:ea typeface="Hiragino Kaku Gothic ProN W3" panose="020B0300000000000000" pitchFamily="34" charset="-128"/>
              </a:rPr>
              <a:t>定義</a:t>
            </a:r>
            <a:endParaRPr kumimoji="1" lang="en-US" altLang="ja-JP" sz="1500" b="1"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フレーム意味論を用いた代表的な言語資源としてフレームネットがある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フレームネットにおけるフレームの定義は以下の通りである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lang="en-US" altLang="ja-JP" b="1" i="1" dirty="0">
                <a:solidFill>
                  <a:prstClr val="black"/>
                </a:solidFill>
                <a:latin typeface="Tw Cen MT" panose="020B0602020104020603"/>
                <a:ea typeface="ＭＳ Ｐゴシック" panose="020B0600070205080204" pitchFamily="50" charset="-128"/>
              </a:rPr>
              <a:t>“A frame is an intuitive construct that allows </a:t>
            </a:r>
          </a:p>
          <a:p>
            <a:pPr algn="ctr" defTabSz="342900"/>
            <a:r>
              <a:rPr lang="en-US" altLang="ja-JP" b="1" i="1" dirty="0">
                <a:solidFill>
                  <a:prstClr val="black"/>
                </a:solidFill>
                <a:latin typeface="Tw Cen MT" panose="020B0602020104020603"/>
                <a:ea typeface="ＭＳ Ｐゴシック" panose="020B0600070205080204" pitchFamily="50" charset="-128"/>
              </a:rPr>
              <a:t>us to formalize the links between semantics and syntax in the results of lexical analysis. </a:t>
            </a:r>
          </a:p>
          <a:p>
            <a:pPr algn="ctr" defTabSz="342900"/>
            <a:r>
              <a:rPr lang="en-US" altLang="ja-JP" b="1" i="1" dirty="0">
                <a:solidFill>
                  <a:srgbClr val="FF0000"/>
                </a:solidFill>
                <a:latin typeface="Tw Cen MT" panose="020B0602020104020603"/>
                <a:ea typeface="ＭＳ Ｐゴシック" panose="020B0600070205080204" pitchFamily="50" charset="-128"/>
              </a:rPr>
              <a:t>Semantic frames are schematic representations </a:t>
            </a:r>
            <a:r>
              <a:rPr lang="en-US" altLang="ja-JP" b="1" i="1" dirty="0">
                <a:solidFill>
                  <a:prstClr val="black"/>
                </a:solidFill>
                <a:latin typeface="Tw Cen MT" panose="020B0602020104020603"/>
                <a:ea typeface="ＭＳ Ｐゴシック" panose="020B0600070205080204" pitchFamily="50" charset="-128"/>
              </a:rPr>
              <a:t>of situations involving various participants, </a:t>
            </a:r>
          </a:p>
          <a:p>
            <a:pPr algn="ctr" defTabSz="342900"/>
            <a:r>
              <a:rPr lang="en-US" altLang="ja-JP" b="1" i="1" dirty="0">
                <a:solidFill>
                  <a:prstClr val="black"/>
                </a:solidFill>
                <a:latin typeface="Tw Cen MT" panose="020B0602020104020603"/>
                <a:ea typeface="ＭＳ Ｐゴシック" panose="020B0600070205080204" pitchFamily="50" charset="-128"/>
              </a:rPr>
              <a:t>props, and other conceptual roles, each of which is a frame element. “</a:t>
            </a: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C.J.Fillmore</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 </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C.R.Johnson</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 2003)</a:t>
            </a:r>
          </a:p>
        </p:txBody>
      </p:sp>
    </p:spTree>
    <p:extLst>
      <p:ext uri="{BB962C8B-B14F-4D97-AF65-F5344CB8AC3E}">
        <p14:creationId xmlns:p14="http://schemas.microsoft.com/office/powerpoint/2010/main" val="1004139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1.3. </a:t>
            </a:r>
            <a:r>
              <a:rPr kumimoji="1" lang="ja-JP" altLang="en-US" dirty="0"/>
              <a:t>フレーム意味論とその重要性</a:t>
            </a:r>
          </a:p>
        </p:txBody>
      </p:sp>
      <p:pic>
        <p:nvPicPr>
          <p:cNvPr id="5" name="図 4">
            <a:extLst>
              <a:ext uri="{FF2B5EF4-FFF2-40B4-BE49-F238E27FC236}">
                <a16:creationId xmlns:a16="http://schemas.microsoft.com/office/drawing/2014/main" id="{23FD88AA-1646-4846-9078-BDB7035C9DE8}"/>
              </a:ext>
            </a:extLst>
          </p:cNvPr>
          <p:cNvPicPr>
            <a:picLocks noChangeAspect="1"/>
          </p:cNvPicPr>
          <p:nvPr/>
        </p:nvPicPr>
        <p:blipFill>
          <a:blip r:embed="rId3"/>
          <a:stretch>
            <a:fillRect/>
          </a:stretch>
        </p:blipFill>
        <p:spPr>
          <a:xfrm>
            <a:off x="3162851" y="2311842"/>
            <a:ext cx="5626813" cy="3084713"/>
          </a:xfrm>
          <a:prstGeom prst="rect">
            <a:avLst/>
          </a:prstGeom>
        </p:spPr>
      </p:pic>
      <p:sp>
        <p:nvSpPr>
          <p:cNvPr id="6" name="テキスト ボックス 5">
            <a:extLst>
              <a:ext uri="{FF2B5EF4-FFF2-40B4-BE49-F238E27FC236}">
                <a16:creationId xmlns:a16="http://schemas.microsoft.com/office/drawing/2014/main" id="{491E87D1-0963-5F46-BA0B-52016A9AB7C5}"/>
              </a:ext>
            </a:extLst>
          </p:cNvPr>
          <p:cNvSpPr txBox="1"/>
          <p:nvPr/>
        </p:nvSpPr>
        <p:spPr>
          <a:xfrm>
            <a:off x="1644905" y="2485813"/>
            <a:ext cx="1050288" cy="300082"/>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フレーム名</a:t>
            </a:r>
          </a:p>
        </p:txBody>
      </p:sp>
      <p:sp>
        <p:nvSpPr>
          <p:cNvPr id="7" name="テキスト ボックス 6">
            <a:extLst>
              <a:ext uri="{FF2B5EF4-FFF2-40B4-BE49-F238E27FC236}">
                <a16:creationId xmlns:a16="http://schemas.microsoft.com/office/drawing/2014/main" id="{0EEFB9EA-9E7C-E444-AEB8-CA6B0CBAFEEA}"/>
              </a:ext>
            </a:extLst>
          </p:cNvPr>
          <p:cNvSpPr txBox="1"/>
          <p:nvPr/>
        </p:nvSpPr>
        <p:spPr>
          <a:xfrm>
            <a:off x="1468911" y="2866538"/>
            <a:ext cx="1223412" cy="300082"/>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フレーム定義</a:t>
            </a:r>
          </a:p>
        </p:txBody>
      </p:sp>
      <p:sp>
        <p:nvSpPr>
          <p:cNvPr id="8" name="テキスト ボックス 7">
            <a:extLst>
              <a:ext uri="{FF2B5EF4-FFF2-40B4-BE49-F238E27FC236}">
                <a16:creationId xmlns:a16="http://schemas.microsoft.com/office/drawing/2014/main" id="{FFEE35A5-7329-714F-ACE2-922FBFD01DCC}"/>
              </a:ext>
            </a:extLst>
          </p:cNvPr>
          <p:cNvSpPr txBox="1"/>
          <p:nvPr/>
        </p:nvSpPr>
        <p:spPr>
          <a:xfrm>
            <a:off x="776445" y="3279721"/>
            <a:ext cx="2021707" cy="300082"/>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フレーム要素</a:t>
            </a:r>
            <a:r>
              <a:rPr kumimoji="1" lang="en-US" altLang="ja-JP" sz="135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意味役割</a:t>
            </a:r>
            <a:r>
              <a:rPr kumimoji="1" lang="en-US" altLang="ja-JP" sz="1350" dirty="0">
                <a:solidFill>
                  <a:prstClr val="black"/>
                </a:solidFill>
                <a:latin typeface="Hiragino Kaku Gothic Pro W3" panose="020B0300000000000000" pitchFamily="34" charset="-128"/>
                <a:ea typeface="Hiragino Kaku Gothic Pro W3" panose="020B0300000000000000" pitchFamily="34" charset="-128"/>
              </a:rPr>
              <a:t>)</a:t>
            </a:r>
            <a:endParaRPr kumimoji="1" lang="ja-JP" altLang="en-US" sz="1350" dirty="0">
              <a:solidFill>
                <a:prstClr val="black"/>
              </a:solidFill>
              <a:latin typeface="Hiragino Kaku Gothic Pro W3" panose="020B0300000000000000" pitchFamily="34" charset="-128"/>
              <a:ea typeface="Hiragino Kaku Gothic Pro W3" panose="020B0300000000000000" pitchFamily="34" charset="-128"/>
            </a:endParaRPr>
          </a:p>
        </p:txBody>
      </p:sp>
      <p:cxnSp>
        <p:nvCxnSpPr>
          <p:cNvPr id="10" name="直線コネクタ 9">
            <a:extLst>
              <a:ext uri="{FF2B5EF4-FFF2-40B4-BE49-F238E27FC236}">
                <a16:creationId xmlns:a16="http://schemas.microsoft.com/office/drawing/2014/main" id="{87912A91-34F1-7A4D-845D-727AB13323C5}"/>
              </a:ext>
            </a:extLst>
          </p:cNvPr>
          <p:cNvCxnSpPr>
            <a:cxnSpLocks/>
          </p:cNvCxnSpPr>
          <p:nvPr/>
        </p:nvCxnSpPr>
        <p:spPr>
          <a:xfrm>
            <a:off x="2580013" y="2614594"/>
            <a:ext cx="787638" cy="198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9E66AEF-C7C1-D04A-83C2-E3ABE70F5169}"/>
              </a:ext>
            </a:extLst>
          </p:cNvPr>
          <p:cNvCxnSpPr>
            <a:cxnSpLocks/>
            <a:stCxn id="7" idx="3"/>
          </p:cNvCxnSpPr>
          <p:nvPr/>
        </p:nvCxnSpPr>
        <p:spPr>
          <a:xfrm>
            <a:off x="2646156" y="3005038"/>
            <a:ext cx="721495" cy="2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2FF910A-CF3A-DB43-B3D6-3B8110484225}"/>
              </a:ext>
            </a:extLst>
          </p:cNvPr>
          <p:cNvCxnSpPr>
            <a:cxnSpLocks/>
          </p:cNvCxnSpPr>
          <p:nvPr/>
        </p:nvCxnSpPr>
        <p:spPr>
          <a:xfrm>
            <a:off x="2670232" y="3422234"/>
            <a:ext cx="7876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7C86B29-A2CD-A24D-818F-CDD22FD168A4}"/>
              </a:ext>
            </a:extLst>
          </p:cNvPr>
          <p:cNvSpPr txBox="1"/>
          <p:nvPr/>
        </p:nvSpPr>
        <p:spPr>
          <a:xfrm>
            <a:off x="4049501" y="5396554"/>
            <a:ext cx="1095172" cy="300082"/>
          </a:xfrm>
          <a:prstGeom prst="rect">
            <a:avLst/>
          </a:prstGeom>
          <a:noFill/>
        </p:spPr>
        <p:txBody>
          <a:bodyPr wrap="none" rtlCol="0">
            <a:spAutoFit/>
          </a:bodyPr>
          <a:lstStyle/>
          <a:p>
            <a:pPr defTabSz="342900"/>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dirty="0">
                <a:solidFill>
                  <a:prstClr val="black"/>
                </a:solidFill>
                <a:latin typeface="Tw Cen MT" panose="020B0602020104020603"/>
                <a:ea typeface="ＭＳ Ｐゴシック" panose="020B0600070205080204" pitchFamily="50" charset="-128"/>
              </a:rPr>
              <a:t>肥塚</a:t>
            </a:r>
            <a:r>
              <a:rPr kumimoji="1" lang="en-US" altLang="ja-JP" sz="1350" dirty="0">
                <a:solidFill>
                  <a:prstClr val="black"/>
                </a:solidFill>
                <a:latin typeface="Tw Cen MT" panose="020B0602020104020603"/>
                <a:ea typeface="ＭＳ Ｐゴシック" panose="020B0600070205080204" pitchFamily="50" charset="-128"/>
              </a:rPr>
              <a:t>, 2006)</a:t>
            </a:r>
            <a:endParaRPr kumimoji="1" lang="ja-JP" altLang="en-US" sz="1350" dirty="0">
              <a:solidFill>
                <a:prstClr val="black"/>
              </a:solidFill>
              <a:latin typeface="Tw Cen MT" panose="020B0602020104020603"/>
              <a:ea typeface="ＭＳ Ｐゴシック" panose="020B0600070205080204" pitchFamily="50" charset="-128"/>
            </a:endParaRPr>
          </a:p>
        </p:txBody>
      </p:sp>
    </p:spTree>
    <p:extLst>
      <p:ext uri="{BB962C8B-B14F-4D97-AF65-F5344CB8AC3E}">
        <p14:creationId xmlns:p14="http://schemas.microsoft.com/office/powerpoint/2010/main" val="369706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CAC6C-3A36-4812-B35D-E3CC09127217}"/>
              </a:ext>
            </a:extLst>
          </p:cNvPr>
          <p:cNvSpPr>
            <a:spLocks noGrp="1"/>
          </p:cNvSpPr>
          <p:nvPr>
            <p:ph type="title"/>
          </p:nvPr>
        </p:nvSpPr>
        <p:spPr/>
        <p:txBody>
          <a:bodyPr/>
          <a:lstStyle/>
          <a:p>
            <a:r>
              <a:rPr kumimoji="1" lang="ja-JP" altLang="en-US" dirty="0"/>
              <a:t>データセット</a:t>
            </a:r>
          </a:p>
        </p:txBody>
      </p:sp>
      <p:sp>
        <p:nvSpPr>
          <p:cNvPr id="3" name="コンテンツ プレースホルダー 2">
            <a:extLst>
              <a:ext uri="{FF2B5EF4-FFF2-40B4-BE49-F238E27FC236}">
                <a16:creationId xmlns:a16="http://schemas.microsoft.com/office/drawing/2014/main" id="{70920A7D-C5A5-469E-B7D1-B405A44FA0BF}"/>
              </a:ext>
            </a:extLst>
          </p:cNvPr>
          <p:cNvSpPr>
            <a:spLocks noGrp="1"/>
          </p:cNvSpPr>
          <p:nvPr>
            <p:ph idx="1"/>
          </p:nvPr>
        </p:nvSpPr>
        <p:spPr/>
        <p:txBody>
          <a:bodyPr/>
          <a:lstStyle/>
          <a:p>
            <a:r>
              <a:rPr lang="ja-JP" altLang="en-US" dirty="0"/>
              <a:t>使用した資源は平成</a:t>
            </a:r>
            <a:r>
              <a:rPr lang="en-US" altLang="ja-JP" dirty="0"/>
              <a:t>21</a:t>
            </a:r>
            <a:r>
              <a:rPr lang="ja-JP" altLang="en-US" dirty="0"/>
              <a:t>年度から</a:t>
            </a:r>
            <a:r>
              <a:rPr lang="en-US" altLang="ja-JP" dirty="0"/>
              <a:t>28</a:t>
            </a:r>
            <a:r>
              <a:rPr lang="ja-JP" altLang="en-US" dirty="0"/>
              <a:t>年度の問題文と民法全文</a:t>
            </a:r>
            <a:endParaRPr lang="en-US" altLang="ja-JP" dirty="0"/>
          </a:p>
          <a:p>
            <a:r>
              <a:rPr lang="ja-JP" altLang="en-US" dirty="0"/>
              <a:t>文章の解析には日本語形態素解析器</a:t>
            </a:r>
            <a:r>
              <a:rPr lang="en-US" altLang="ja-JP" dirty="0"/>
              <a:t>JUMAN</a:t>
            </a:r>
            <a:r>
              <a:rPr lang="ja-JP" altLang="en-US" dirty="0"/>
              <a:t>と日本語構文解析器</a:t>
            </a:r>
            <a:r>
              <a:rPr lang="en-US" altLang="ja-JP" dirty="0"/>
              <a:t>KNP</a:t>
            </a:r>
            <a:r>
              <a:rPr lang="ja-JP" altLang="en-US" dirty="0"/>
              <a:t>を使用</a:t>
            </a:r>
            <a:endParaRPr lang="en-US" altLang="ja-JP" dirty="0"/>
          </a:p>
          <a:p>
            <a:r>
              <a:rPr lang="en-US" altLang="ja-JP" dirty="0"/>
              <a:t>JUMAN </a:t>
            </a:r>
            <a:r>
              <a:rPr lang="ja-JP" altLang="en-US" dirty="0"/>
              <a:t>に日本語法律用語辞典「有斐閣法律用語辞典第</a:t>
            </a:r>
            <a:r>
              <a:rPr lang="en-US" altLang="ja-JP" dirty="0"/>
              <a:t>4 </a:t>
            </a:r>
            <a:r>
              <a:rPr lang="ja-JP" altLang="en-US" dirty="0"/>
              <a:t>版」をユーザ辞書として追加した</a:t>
            </a:r>
          </a:p>
          <a:p>
            <a:endParaRPr kumimoji="1" lang="ja-JP" altLang="en-US" dirty="0"/>
          </a:p>
        </p:txBody>
      </p:sp>
      <p:sp>
        <p:nvSpPr>
          <p:cNvPr id="4" name="スライド番号プレースホルダー 3">
            <a:extLst>
              <a:ext uri="{FF2B5EF4-FFF2-40B4-BE49-F238E27FC236}">
                <a16:creationId xmlns:a16="http://schemas.microsoft.com/office/drawing/2014/main" id="{C2A168C1-8F45-49F2-BA8D-5CCA2113094E}"/>
              </a:ext>
            </a:extLst>
          </p:cNvPr>
          <p:cNvSpPr>
            <a:spLocks noGrp="1"/>
          </p:cNvSpPr>
          <p:nvPr>
            <p:ph type="sldNum" sz="quarter" idx="12"/>
          </p:nvPr>
        </p:nvSpPr>
        <p:spPr/>
        <p:txBody>
          <a:bodyPr/>
          <a:lstStyle/>
          <a:p>
            <a:fld id="{53C06E80-4058-4F4B-ABCA-37AB2E99A4EA}" type="slidenum">
              <a:rPr kumimoji="1" lang="ja-JP" altLang="en-US" smtClean="0"/>
              <a:t>5</a:t>
            </a:fld>
            <a:endParaRPr kumimoji="1" lang="ja-JP" altLang="en-US"/>
          </a:p>
        </p:txBody>
      </p:sp>
    </p:spTree>
    <p:extLst>
      <p:ext uri="{BB962C8B-B14F-4D97-AF65-F5344CB8AC3E}">
        <p14:creationId xmlns:p14="http://schemas.microsoft.com/office/powerpoint/2010/main" val="3805194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t>1.1. </a:t>
            </a:r>
            <a:r>
              <a:rPr lang="ja-JP" altLang="en-US" dirty="0"/>
              <a:t>意味とは何か</a:t>
            </a:r>
            <a:endParaRPr lang="en-US" altLang="ja-JP" dirty="0"/>
          </a:p>
          <a:p>
            <a:pPr lvl="1"/>
            <a:r>
              <a:rPr kumimoji="1" lang="en-US" altLang="ja-JP" dirty="0"/>
              <a:t>1.2. </a:t>
            </a:r>
            <a:r>
              <a:rPr kumimoji="1" lang="ja-JP" altLang="en-US" dirty="0"/>
              <a:t>コンピュータ上で扱う意味論</a:t>
            </a:r>
            <a:endParaRPr kumimoji="1" lang="en-US" altLang="ja-JP" dirty="0"/>
          </a:p>
          <a:p>
            <a:pPr lvl="1"/>
            <a:r>
              <a:rPr kumimoji="1" lang="en-US" altLang="ja-JP" dirty="0"/>
              <a:t>1.3. </a:t>
            </a:r>
            <a:r>
              <a:rPr kumimoji="1" lang="ja-JP" altLang="en-US" dirty="0"/>
              <a:t>フレーム意味論とその重要性</a:t>
            </a:r>
            <a:endParaRPr kumimoji="1" lang="en-US" altLang="ja-JP" dirty="0"/>
          </a:p>
          <a:p>
            <a:r>
              <a:rPr lang="en-US" altLang="ja-JP" dirty="0">
                <a:highlight>
                  <a:srgbClr val="FFFF00"/>
                </a:highlight>
              </a:rPr>
              <a:t>2. </a:t>
            </a:r>
            <a:r>
              <a:rPr lang="ja-JP" altLang="en-US" dirty="0">
                <a:highlight>
                  <a:srgbClr val="FFFF00"/>
                </a:highlight>
              </a:rPr>
              <a:t>研究の目的</a:t>
            </a:r>
            <a:endParaRPr lang="en-US" altLang="ja-JP" dirty="0">
              <a:highlight>
                <a:srgbClr val="FFFF00"/>
              </a:highlight>
            </a:endParaRPr>
          </a:p>
          <a:p>
            <a:r>
              <a:rPr kumimoji="1" lang="en-US" altLang="ja-JP" dirty="0"/>
              <a:t>3. </a:t>
            </a:r>
            <a:r>
              <a:rPr kumimoji="1" lang="ja-JP" altLang="en-US" dirty="0"/>
              <a:t>先行研究</a:t>
            </a:r>
            <a:endParaRPr kumimoji="1" lang="en-US" altLang="ja-JP" dirty="0"/>
          </a:p>
          <a:p>
            <a:pPr lvl="1"/>
            <a:r>
              <a:rPr lang="en-US" altLang="ja-JP" dirty="0"/>
              <a:t>3.1. </a:t>
            </a:r>
            <a:r>
              <a:rPr lang="ja-JP" altLang="en-US" dirty="0"/>
              <a:t>関連論文紹介</a:t>
            </a:r>
            <a:endParaRPr lang="en-US" altLang="ja-JP" dirty="0"/>
          </a:p>
          <a:p>
            <a:pPr lvl="1"/>
            <a:r>
              <a:rPr kumimoji="1" lang="en-US" altLang="ja-JP" dirty="0"/>
              <a:t>3.2. </a:t>
            </a:r>
            <a:r>
              <a:rPr kumimoji="1" lang="ja-JP" altLang="en-US" dirty="0"/>
              <a:t>現状の課題・問題点</a:t>
            </a:r>
            <a:endParaRPr kumimoji="1" lang="en-US" altLang="ja-JP" dirty="0"/>
          </a:p>
          <a:p>
            <a:r>
              <a:rPr lang="en-US" altLang="ja-JP" dirty="0"/>
              <a:t>4. </a:t>
            </a:r>
            <a:r>
              <a:rPr lang="ja-JP" altLang="en-US" dirty="0"/>
              <a:t>研究に向けたロードマップ</a:t>
            </a:r>
            <a:endParaRPr lang="en-US" altLang="ja-JP" dirty="0"/>
          </a:p>
          <a:p>
            <a:r>
              <a:rPr kumimoji="1" lang="en-US" altLang="ja-JP" dirty="0"/>
              <a:t>5. </a:t>
            </a:r>
            <a:r>
              <a:rPr kumimoji="1" lang="ja-JP" altLang="en-US" dirty="0"/>
              <a:t>まとめ</a:t>
            </a:r>
          </a:p>
        </p:txBody>
      </p:sp>
    </p:spTree>
    <p:extLst>
      <p:ext uri="{BB962C8B-B14F-4D97-AF65-F5344CB8AC3E}">
        <p14:creationId xmlns:p14="http://schemas.microsoft.com/office/powerpoint/2010/main" val="406493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CF95C-A833-2742-A0C0-78C7C70ED3AF}"/>
              </a:ext>
            </a:extLst>
          </p:cNvPr>
          <p:cNvSpPr>
            <a:spLocks noGrp="1"/>
          </p:cNvSpPr>
          <p:nvPr>
            <p:ph type="title"/>
          </p:nvPr>
        </p:nvSpPr>
        <p:spPr/>
        <p:txBody>
          <a:bodyPr/>
          <a:lstStyle/>
          <a:p>
            <a:r>
              <a:rPr kumimoji="1" lang="en-US" altLang="ja-JP" dirty="0"/>
              <a:t>2. </a:t>
            </a:r>
            <a:r>
              <a:rPr kumimoji="1" lang="ja-JP" altLang="en-US" dirty="0"/>
              <a:t>研究の目的</a:t>
            </a:r>
          </a:p>
        </p:txBody>
      </p:sp>
      <p:sp>
        <p:nvSpPr>
          <p:cNvPr id="3" name="コンテンツ プレースホルダー 2">
            <a:extLst>
              <a:ext uri="{FF2B5EF4-FFF2-40B4-BE49-F238E27FC236}">
                <a16:creationId xmlns:a16="http://schemas.microsoft.com/office/drawing/2014/main" id="{589D97FB-C966-FB4E-94C5-BCA51CDFCE3D}"/>
              </a:ext>
            </a:extLst>
          </p:cNvPr>
          <p:cNvSpPr>
            <a:spLocks noGrp="1"/>
          </p:cNvSpPr>
          <p:nvPr>
            <p:ph sz="quarter" idx="13"/>
          </p:nvPr>
        </p:nvSpPr>
        <p:spPr>
          <a:xfrm>
            <a:off x="685331" y="2888059"/>
            <a:ext cx="7772870" cy="2208686"/>
          </a:xfrm>
          <a:noFill/>
          <a:ln w="19050">
            <a:solidFill>
              <a:srgbClr val="00B050"/>
            </a:solidFill>
            <a:prstDash val="lgDash"/>
          </a:ln>
        </p:spPr>
        <p:txBody>
          <a:bodyPr>
            <a:normAutofit lnSpcReduction="10000"/>
          </a:bodyPr>
          <a:lstStyle/>
          <a:p>
            <a:pPr algn="ctr"/>
            <a:r>
              <a:rPr kumimoji="1" lang="ja-JP" altLang="en-US" dirty="0">
                <a:highlight>
                  <a:srgbClr val="FFFF00"/>
                </a:highlight>
              </a:rPr>
              <a:t>人間の根源的な意味解釈の仕組み</a:t>
            </a:r>
            <a:r>
              <a:rPr kumimoji="1" lang="ja-JP" altLang="en-US" dirty="0"/>
              <a:t>を明らかにすること</a:t>
            </a:r>
            <a:endParaRPr kumimoji="1" lang="en-US" altLang="ja-JP" dirty="0"/>
          </a:p>
          <a:p>
            <a:pPr marL="0" indent="0" algn="ctr">
              <a:buNone/>
            </a:pPr>
            <a:r>
              <a:rPr lang="ja-JP" altLang="en-US" dirty="0"/>
              <a:t>　</a:t>
            </a:r>
            <a:r>
              <a:rPr kumimoji="1" lang="ja-JP" altLang="en-US" dirty="0"/>
              <a:t>または、</a:t>
            </a:r>
            <a:r>
              <a:rPr kumimoji="1" lang="ja-JP" altLang="en-US" dirty="0">
                <a:highlight>
                  <a:srgbClr val="FFFF00"/>
                </a:highlight>
              </a:rPr>
              <a:t>コンピュータで利用可能な意味的な知識構造</a:t>
            </a:r>
            <a:r>
              <a:rPr kumimoji="1" lang="ja-JP" altLang="en-US" dirty="0"/>
              <a:t>を明らかにすること</a:t>
            </a:r>
            <a:endParaRPr kumimoji="1" lang="en-US" altLang="ja-JP" dirty="0"/>
          </a:p>
          <a:p>
            <a:pPr algn="ctr"/>
            <a:r>
              <a:rPr lang="ja-JP" altLang="en-US" dirty="0"/>
              <a:t>深層格の有用性・その意義を明らかにすること</a:t>
            </a:r>
            <a:endParaRPr lang="en-US" altLang="ja-JP" dirty="0"/>
          </a:p>
          <a:p>
            <a:pPr algn="ctr"/>
            <a:r>
              <a:rPr kumimoji="1" lang="ja-JP" altLang="en-US" dirty="0"/>
              <a:t>フレームネットの記述が意味を理解する上で正しい記述かどうかを検証すること</a:t>
            </a:r>
            <a:endParaRPr kumimoji="1" lang="en-US" altLang="ja-JP" dirty="0"/>
          </a:p>
          <a:p>
            <a:pPr marL="0" indent="0" algn="ctr">
              <a:buNone/>
            </a:pPr>
            <a:r>
              <a:rPr lang="ja-JP" altLang="en-US" dirty="0"/>
              <a:t>　または、より的確な記述を見出すこと</a:t>
            </a:r>
            <a:endParaRPr kumimoji="1" lang="en-US" altLang="ja-JP" dirty="0"/>
          </a:p>
          <a:p>
            <a:pPr algn="ctr"/>
            <a:r>
              <a:rPr kumimoji="1" lang="ja-JP" altLang="en-US" dirty="0"/>
              <a:t>既存の</a:t>
            </a:r>
            <a:r>
              <a:rPr lang="en-US" altLang="ja-JP" dirty="0"/>
              <a:t>QA</a:t>
            </a:r>
            <a:r>
              <a:rPr lang="ja-JP" altLang="en-US" dirty="0"/>
              <a:t>システムにより付加的な価値を生み出すこと</a:t>
            </a:r>
            <a:endParaRPr lang="en-US" altLang="ja-JP" dirty="0"/>
          </a:p>
        </p:txBody>
      </p:sp>
      <p:sp>
        <p:nvSpPr>
          <p:cNvPr id="4" name="テキスト ボックス 3">
            <a:extLst>
              <a:ext uri="{FF2B5EF4-FFF2-40B4-BE49-F238E27FC236}">
                <a16:creationId xmlns:a16="http://schemas.microsoft.com/office/drawing/2014/main" id="{D547CD4C-EC49-E246-9277-80ED192D2451}"/>
              </a:ext>
            </a:extLst>
          </p:cNvPr>
          <p:cNvSpPr txBox="1"/>
          <p:nvPr/>
        </p:nvSpPr>
        <p:spPr>
          <a:xfrm>
            <a:off x="3290880" y="2518270"/>
            <a:ext cx="2608406" cy="300082"/>
          </a:xfrm>
          <a:prstGeom prst="rect">
            <a:avLst/>
          </a:prstGeom>
          <a:noFill/>
        </p:spPr>
        <p:txBody>
          <a:bodyPr wrap="none" rtlCol="0">
            <a:spAutoFit/>
          </a:bodyPr>
          <a:lstStyle/>
          <a:p>
            <a:pPr defTabSz="342900"/>
            <a:r>
              <a:rPr kumimoji="1" lang="ja-JP" altLang="en-US" sz="1350" dirty="0">
                <a:solidFill>
                  <a:prstClr val="black"/>
                </a:solidFill>
                <a:latin typeface="Hiragino Maru Gothic Pro W4" panose="020F0400000000000000" pitchFamily="34" charset="-128"/>
                <a:ea typeface="Hiragino Maru Gothic Pro W4" panose="020F0400000000000000" pitchFamily="34" charset="-128"/>
              </a:rPr>
              <a:t>研究の目的は以下の通りである</a:t>
            </a:r>
          </a:p>
        </p:txBody>
      </p:sp>
    </p:spTree>
    <p:extLst>
      <p:ext uri="{BB962C8B-B14F-4D97-AF65-F5344CB8AC3E}">
        <p14:creationId xmlns:p14="http://schemas.microsoft.com/office/powerpoint/2010/main" val="1371970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t>1.1. </a:t>
            </a:r>
            <a:r>
              <a:rPr lang="ja-JP" altLang="en-US" dirty="0"/>
              <a:t>意味とは何か</a:t>
            </a:r>
            <a:endParaRPr lang="en-US" altLang="ja-JP" dirty="0"/>
          </a:p>
          <a:p>
            <a:pPr lvl="1"/>
            <a:r>
              <a:rPr kumimoji="1" lang="en-US" altLang="ja-JP" dirty="0"/>
              <a:t>1.2. </a:t>
            </a:r>
            <a:r>
              <a:rPr kumimoji="1" lang="ja-JP" altLang="en-US" dirty="0"/>
              <a:t>コンピュータ上で扱う意味論</a:t>
            </a:r>
            <a:endParaRPr kumimoji="1" lang="en-US" altLang="ja-JP" dirty="0"/>
          </a:p>
          <a:p>
            <a:pPr lvl="1"/>
            <a:r>
              <a:rPr kumimoji="1" lang="en-US" altLang="ja-JP" dirty="0"/>
              <a:t>1.3. </a:t>
            </a:r>
            <a:r>
              <a:rPr kumimoji="1" lang="ja-JP" altLang="en-US" dirty="0"/>
              <a:t>フレーム意味論とその重要性</a:t>
            </a:r>
            <a:endParaRPr kumimoji="1" lang="en-US" altLang="ja-JP" dirty="0"/>
          </a:p>
          <a:p>
            <a:r>
              <a:rPr lang="en-US" altLang="ja-JP" dirty="0"/>
              <a:t>2. </a:t>
            </a:r>
            <a:r>
              <a:rPr lang="ja-JP" altLang="en-US" dirty="0"/>
              <a:t>研究の目的</a:t>
            </a:r>
            <a:endParaRPr lang="en-US" altLang="ja-JP" dirty="0"/>
          </a:p>
          <a:p>
            <a:r>
              <a:rPr kumimoji="1" lang="en-US" altLang="ja-JP" dirty="0"/>
              <a:t>3. </a:t>
            </a:r>
            <a:r>
              <a:rPr kumimoji="1" lang="ja-JP" altLang="en-US" dirty="0"/>
              <a:t>先行研究</a:t>
            </a:r>
            <a:endParaRPr kumimoji="1" lang="en-US" altLang="ja-JP" dirty="0"/>
          </a:p>
          <a:p>
            <a:pPr lvl="1"/>
            <a:r>
              <a:rPr lang="en-US" altLang="ja-JP" dirty="0">
                <a:highlight>
                  <a:srgbClr val="FFFF00"/>
                </a:highlight>
              </a:rPr>
              <a:t>3.1. </a:t>
            </a:r>
            <a:r>
              <a:rPr lang="ja-JP" altLang="en-US" dirty="0">
                <a:highlight>
                  <a:srgbClr val="FFFF00"/>
                </a:highlight>
              </a:rPr>
              <a:t>関連論文紹介</a:t>
            </a:r>
            <a:endParaRPr lang="en-US" altLang="ja-JP" dirty="0">
              <a:highlight>
                <a:srgbClr val="FFFF00"/>
              </a:highlight>
            </a:endParaRPr>
          </a:p>
          <a:p>
            <a:pPr lvl="1"/>
            <a:r>
              <a:rPr kumimoji="1" lang="en-US" altLang="ja-JP" dirty="0"/>
              <a:t>3.2. </a:t>
            </a:r>
            <a:r>
              <a:rPr kumimoji="1" lang="ja-JP" altLang="en-US" dirty="0"/>
              <a:t>現状の課題・問題点</a:t>
            </a:r>
            <a:endParaRPr kumimoji="1" lang="en-US" altLang="ja-JP" dirty="0"/>
          </a:p>
          <a:p>
            <a:r>
              <a:rPr lang="en-US" altLang="ja-JP" dirty="0"/>
              <a:t>4. </a:t>
            </a:r>
            <a:r>
              <a:rPr lang="ja-JP" altLang="en-US" dirty="0"/>
              <a:t>研究に向けたロードマップ</a:t>
            </a:r>
            <a:endParaRPr lang="en-US" altLang="ja-JP" dirty="0"/>
          </a:p>
          <a:p>
            <a:r>
              <a:rPr kumimoji="1" lang="en-US" altLang="ja-JP" dirty="0"/>
              <a:t>5. </a:t>
            </a:r>
            <a:r>
              <a:rPr kumimoji="1" lang="ja-JP" altLang="en-US" dirty="0"/>
              <a:t>まとめ</a:t>
            </a:r>
          </a:p>
        </p:txBody>
      </p:sp>
    </p:spTree>
    <p:extLst>
      <p:ext uri="{BB962C8B-B14F-4D97-AF65-F5344CB8AC3E}">
        <p14:creationId xmlns:p14="http://schemas.microsoft.com/office/powerpoint/2010/main" val="1825664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3</a:t>
            </a:r>
            <a:r>
              <a:rPr kumimoji="1" lang="en-US" altLang="ja-JP" dirty="0"/>
              <a:t>.1. </a:t>
            </a:r>
            <a:r>
              <a:rPr kumimoji="1" lang="ja-JP" altLang="en-US" dirty="0"/>
              <a:t>関連論文紹介</a:t>
            </a:r>
          </a:p>
        </p:txBody>
      </p:sp>
      <p:sp>
        <p:nvSpPr>
          <p:cNvPr id="3" name="テキスト ボックス 2">
            <a:extLst>
              <a:ext uri="{FF2B5EF4-FFF2-40B4-BE49-F238E27FC236}">
                <a16:creationId xmlns:a16="http://schemas.microsoft.com/office/drawing/2014/main" id="{947A6C18-0903-FF46-AA08-24F427185D4D}"/>
              </a:ext>
            </a:extLst>
          </p:cNvPr>
          <p:cNvSpPr txBox="1"/>
          <p:nvPr/>
        </p:nvSpPr>
        <p:spPr>
          <a:xfrm>
            <a:off x="1483655" y="2172022"/>
            <a:ext cx="6176691" cy="715581"/>
          </a:xfrm>
          <a:prstGeom prst="rect">
            <a:avLst/>
          </a:prstGeom>
          <a:noFill/>
        </p:spPr>
        <p:txBody>
          <a:bodyPr wrap="none" rtlCol="0">
            <a:spAutoFit/>
          </a:bodyPr>
          <a:lstStyle/>
          <a:p>
            <a:pPr algn="ctr" defTabSz="342900"/>
            <a:r>
              <a:rPr kumimoji="1" lang="ja-JP" altLang="en-US" sz="1350" b="1" dirty="0">
                <a:solidFill>
                  <a:prstClr val="black"/>
                </a:solidFill>
                <a:latin typeface="Hiragino Kaku Gothic ProN W3" panose="020B0300000000000000" pitchFamily="34" charset="-128"/>
                <a:ea typeface="Hiragino Kaku Gothic ProN W3" panose="020B0300000000000000" pitchFamily="34" charset="-128"/>
              </a:rPr>
              <a:t>「日本語フレームネットに基づく意味役割推定」</a:t>
            </a:r>
            <a:r>
              <a:rPr kumimoji="1" lang="en-US" altLang="ja-JP" sz="1350" b="1"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b="1" dirty="0">
                <a:solidFill>
                  <a:prstClr val="black"/>
                </a:solidFill>
                <a:latin typeface="Hiragino Kaku Gothic ProN W3" panose="020B0300000000000000" pitchFamily="34" charset="-128"/>
                <a:ea typeface="Hiragino Kaku Gothic ProN W3" panose="020B0300000000000000" pitchFamily="34" charset="-128"/>
              </a:rPr>
              <a:t>肥塚ら</a:t>
            </a:r>
            <a:r>
              <a:rPr kumimoji="1" lang="en-US" altLang="ja-JP" sz="1350" b="1" dirty="0">
                <a:solidFill>
                  <a:prstClr val="black"/>
                </a:solidFill>
                <a:latin typeface="Hiragino Kaku Gothic ProN W3" panose="020B0300000000000000" pitchFamily="34" charset="-128"/>
                <a:ea typeface="Hiragino Kaku Gothic ProN W3" panose="020B0300000000000000" pitchFamily="34" charset="-128"/>
              </a:rPr>
              <a:t>, 2006)</a:t>
            </a: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表層格では区別できない意味区分</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深層格</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を基に述語項構造を用い項を抽出、</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抽出された項に的確な意味役割を付与することを目的とした研究</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pic>
        <p:nvPicPr>
          <p:cNvPr id="5" name="図 4">
            <a:extLst>
              <a:ext uri="{FF2B5EF4-FFF2-40B4-BE49-F238E27FC236}">
                <a16:creationId xmlns:a16="http://schemas.microsoft.com/office/drawing/2014/main" id="{9A4A3E3B-4709-4C41-92E6-766F732CE180}"/>
              </a:ext>
            </a:extLst>
          </p:cNvPr>
          <p:cNvPicPr>
            <a:picLocks noChangeAspect="1"/>
          </p:cNvPicPr>
          <p:nvPr/>
        </p:nvPicPr>
        <p:blipFill>
          <a:blip r:embed="rId3"/>
          <a:stretch>
            <a:fillRect/>
          </a:stretch>
        </p:blipFill>
        <p:spPr>
          <a:xfrm>
            <a:off x="411990" y="2864519"/>
            <a:ext cx="1868195" cy="2527280"/>
          </a:xfrm>
          <a:prstGeom prst="rect">
            <a:avLst/>
          </a:prstGeom>
        </p:spPr>
      </p:pic>
      <p:sp>
        <p:nvSpPr>
          <p:cNvPr id="6" name="テキスト ボックス 5">
            <a:extLst>
              <a:ext uri="{FF2B5EF4-FFF2-40B4-BE49-F238E27FC236}">
                <a16:creationId xmlns:a16="http://schemas.microsoft.com/office/drawing/2014/main" id="{676F247B-A9D0-344D-95AD-B260FE924D0C}"/>
              </a:ext>
            </a:extLst>
          </p:cNvPr>
          <p:cNvSpPr txBox="1"/>
          <p:nvPr/>
        </p:nvSpPr>
        <p:spPr>
          <a:xfrm>
            <a:off x="2490272" y="3054789"/>
            <a:ext cx="6573403" cy="2169825"/>
          </a:xfrm>
          <a:prstGeom prst="rect">
            <a:avLst/>
          </a:prstGeom>
          <a:noFill/>
        </p:spPr>
        <p:txBody>
          <a:bodyPr wrap="none" rtlCol="0">
            <a:spAutoFit/>
          </a:bodyPr>
          <a:lstStyle/>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モデルの獲得には</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最大エントロピー法</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以下</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ME</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法</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ならびに</a:t>
            </a:r>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SVM</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(one vs. rest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法</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を、</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また項候補の獲得に構文情報</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述語との係り受け関係</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を利用</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さらに項候補については、形態素列から複数の断片候補群を生成し、</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確率モデルより最も項候補になりやすいものを選択し利用</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本事例における結果は、</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ME</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法で精度</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68%</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、再現率</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43%</a:t>
            </a: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また</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SVM</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で精度</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65%</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、再現率</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38%</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ただしこれは数種類のフレームに限定した上での結果</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Arriving, </a:t>
            </a:r>
            <a:r>
              <a:rPr kumimoji="1" lang="en-US" altLang="ja-JP" sz="1350" i="1" dirty="0" err="1">
                <a:solidFill>
                  <a:prstClr val="black"/>
                </a:solidFill>
                <a:latin typeface="Hiragino Kaku Gothic ProN W3" panose="020B0300000000000000" pitchFamily="34" charset="-128"/>
                <a:ea typeface="Hiragino Kaku Gothic ProN W3" panose="020B0300000000000000" pitchFamily="34" charset="-128"/>
              </a:rPr>
              <a:t>Commerce_pay</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 Departing, Risk, Theft, Traversing</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p>
        </p:txBody>
      </p:sp>
    </p:spTree>
    <p:extLst>
      <p:ext uri="{BB962C8B-B14F-4D97-AF65-F5344CB8AC3E}">
        <p14:creationId xmlns:p14="http://schemas.microsoft.com/office/powerpoint/2010/main" val="1594563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3</a:t>
            </a:r>
            <a:r>
              <a:rPr kumimoji="1" lang="en-US" altLang="ja-JP" dirty="0"/>
              <a:t>.1. </a:t>
            </a:r>
            <a:r>
              <a:rPr kumimoji="1" lang="ja-JP" altLang="en-US" dirty="0"/>
              <a:t>関連論文紹介</a:t>
            </a:r>
          </a:p>
        </p:txBody>
      </p:sp>
      <p:sp>
        <p:nvSpPr>
          <p:cNvPr id="3" name="テキスト ボックス 2">
            <a:extLst>
              <a:ext uri="{FF2B5EF4-FFF2-40B4-BE49-F238E27FC236}">
                <a16:creationId xmlns:a16="http://schemas.microsoft.com/office/drawing/2014/main" id="{947A6C18-0903-FF46-AA08-24F427185D4D}"/>
              </a:ext>
            </a:extLst>
          </p:cNvPr>
          <p:cNvSpPr txBox="1"/>
          <p:nvPr/>
        </p:nvSpPr>
        <p:spPr>
          <a:xfrm>
            <a:off x="2023866" y="2172022"/>
            <a:ext cx="5096267" cy="300082"/>
          </a:xfrm>
          <a:prstGeom prst="rect">
            <a:avLst/>
          </a:prstGeom>
          <a:noFill/>
        </p:spPr>
        <p:txBody>
          <a:bodyPr wrap="none" rtlCol="0">
            <a:spAutoFit/>
          </a:bodyPr>
          <a:lstStyle/>
          <a:p>
            <a:pPr algn="ctr" defTabSz="342900"/>
            <a:r>
              <a:rPr kumimoji="1" lang="ja-JP" altLang="en-US" sz="1350" b="1" dirty="0">
                <a:solidFill>
                  <a:prstClr val="black"/>
                </a:solidFill>
                <a:latin typeface="Hiragino Kaku Gothic ProN W3" panose="020B0300000000000000" pitchFamily="34" charset="-128"/>
                <a:ea typeface="Hiragino Kaku Gothic ProN W3" panose="020B0300000000000000" pitchFamily="34" charset="-128"/>
              </a:rPr>
              <a:t>「日本語フレームネットに基づく意味役割推定」</a:t>
            </a:r>
            <a:r>
              <a:rPr kumimoji="1" lang="en-US" altLang="ja-JP" sz="1350" b="1"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b="1" dirty="0">
                <a:solidFill>
                  <a:prstClr val="black"/>
                </a:solidFill>
                <a:latin typeface="Hiragino Kaku Gothic ProN W3" panose="020B0300000000000000" pitchFamily="34" charset="-128"/>
                <a:ea typeface="Hiragino Kaku Gothic ProN W3" panose="020B0300000000000000" pitchFamily="34" charset="-128"/>
              </a:rPr>
              <a:t>肥塚ら</a:t>
            </a:r>
            <a:r>
              <a:rPr kumimoji="1" lang="en-US" altLang="ja-JP" sz="1350" b="1" dirty="0">
                <a:solidFill>
                  <a:prstClr val="black"/>
                </a:solidFill>
                <a:latin typeface="Hiragino Kaku Gothic ProN W3" panose="020B0300000000000000" pitchFamily="34" charset="-128"/>
                <a:ea typeface="Hiragino Kaku Gothic ProN W3" panose="020B0300000000000000" pitchFamily="34" charset="-128"/>
              </a:rPr>
              <a:t>, 2006)</a:t>
            </a:r>
          </a:p>
        </p:txBody>
      </p:sp>
      <p:sp>
        <p:nvSpPr>
          <p:cNvPr id="6" name="テキスト ボックス 5">
            <a:extLst>
              <a:ext uri="{FF2B5EF4-FFF2-40B4-BE49-F238E27FC236}">
                <a16:creationId xmlns:a16="http://schemas.microsoft.com/office/drawing/2014/main" id="{676F247B-A9D0-344D-95AD-B260FE924D0C}"/>
              </a:ext>
            </a:extLst>
          </p:cNvPr>
          <p:cNvSpPr txBox="1"/>
          <p:nvPr/>
        </p:nvSpPr>
        <p:spPr>
          <a:xfrm>
            <a:off x="2834984" y="2381198"/>
            <a:ext cx="3474029" cy="300082"/>
          </a:xfrm>
          <a:prstGeom prst="rect">
            <a:avLst/>
          </a:prstGeom>
          <a:noFill/>
        </p:spPr>
        <p:txBody>
          <a:bodyPr wrap="none" rtlCol="0">
            <a:spAutoFit/>
          </a:bodyPr>
          <a:lstStyle/>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表層格のみで意味の相違を捉えられない例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grpSp>
        <p:nvGrpSpPr>
          <p:cNvPr id="15" name="グループ化 14">
            <a:extLst>
              <a:ext uri="{FF2B5EF4-FFF2-40B4-BE49-F238E27FC236}">
                <a16:creationId xmlns:a16="http://schemas.microsoft.com/office/drawing/2014/main" id="{4508F6E2-DFCF-E241-9123-8AD6FA444D72}"/>
              </a:ext>
            </a:extLst>
          </p:cNvPr>
          <p:cNvGrpSpPr/>
          <p:nvPr/>
        </p:nvGrpSpPr>
        <p:grpSpPr>
          <a:xfrm>
            <a:off x="1727584" y="2650215"/>
            <a:ext cx="5724644" cy="1200329"/>
            <a:chOff x="363775" y="2956392"/>
            <a:chExt cx="8348933" cy="1875536"/>
          </a:xfrm>
        </p:grpSpPr>
        <p:sp>
          <p:nvSpPr>
            <p:cNvPr id="4" name="テキスト ボックス 3">
              <a:extLst>
                <a:ext uri="{FF2B5EF4-FFF2-40B4-BE49-F238E27FC236}">
                  <a16:creationId xmlns:a16="http://schemas.microsoft.com/office/drawing/2014/main" id="{F03196BC-5B0C-CB48-A024-B937DC4FA129}"/>
                </a:ext>
              </a:extLst>
            </p:cNvPr>
            <p:cNvSpPr txBox="1"/>
            <p:nvPr/>
          </p:nvSpPr>
          <p:spPr>
            <a:xfrm>
              <a:off x="363775" y="2956392"/>
              <a:ext cx="8348933" cy="1875536"/>
            </a:xfrm>
            <a:prstGeom prst="rect">
              <a:avLst/>
            </a:prstGeom>
            <a:noFill/>
            <a:ln>
              <a:solidFill>
                <a:schemeClr val="tx1"/>
              </a:solidFill>
              <a:prstDash val="lgDash"/>
            </a:ln>
          </p:spPr>
          <p:txBody>
            <a:bodyPr wrap="none" rtlCol="0">
              <a:spAutoFit/>
            </a:bodyPr>
            <a:lstStyle/>
            <a:p>
              <a:pPr defTabSz="342900"/>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チャンスをつかもうと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アメリカに</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渡った</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dirty="0">
                <a:solidFill>
                  <a:prstClr val="black"/>
                </a:solidFill>
                <a:latin typeface="Hiragino Kaku Gothic Pro W3" panose="020B0300000000000000" pitchFamily="34" charset="-128"/>
                <a:ea typeface="Hiragino Kaku Gothic Pro W3" panose="020B0300000000000000" pitchFamily="34" charset="-128"/>
              </a:endParaRPr>
            </a:p>
            <a:p>
              <a:pPr defTabSz="342900"/>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チャンスをつかもうと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海を</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西に</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渡った</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41E24F27-C20C-ED4B-963A-C5F114451DB8}"/>
                </a:ext>
              </a:extLst>
            </p:cNvPr>
            <p:cNvSpPr txBox="1"/>
            <p:nvPr/>
          </p:nvSpPr>
          <p:spPr>
            <a:xfrm>
              <a:off x="6911316" y="3386361"/>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8" name="テキスト ボックス 7">
              <a:extLst>
                <a:ext uri="{FF2B5EF4-FFF2-40B4-BE49-F238E27FC236}">
                  <a16:creationId xmlns:a16="http://schemas.microsoft.com/office/drawing/2014/main" id="{D70A4305-B321-9E4F-B390-9DEAAA0FED4F}"/>
                </a:ext>
              </a:extLst>
            </p:cNvPr>
            <p:cNvSpPr txBox="1"/>
            <p:nvPr/>
          </p:nvSpPr>
          <p:spPr>
            <a:xfrm>
              <a:off x="7378242" y="4282190"/>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9" name="テキスト ボックス 8">
              <a:extLst>
                <a:ext uri="{FF2B5EF4-FFF2-40B4-BE49-F238E27FC236}">
                  <a16:creationId xmlns:a16="http://schemas.microsoft.com/office/drawing/2014/main" id="{873FC46D-113E-8641-A93D-E64BC6F190EE}"/>
                </a:ext>
              </a:extLst>
            </p:cNvPr>
            <p:cNvSpPr txBox="1"/>
            <p:nvPr/>
          </p:nvSpPr>
          <p:spPr>
            <a:xfrm>
              <a:off x="1636904" y="3383406"/>
              <a:ext cx="1209136" cy="468884"/>
            </a:xfrm>
            <a:prstGeom prst="rect">
              <a:avLst/>
            </a:prstGeom>
            <a:noFill/>
          </p:spPr>
          <p:txBody>
            <a:bodyPr wrap="none" rtlCol="0">
              <a:spAutoFit/>
            </a:bodyPr>
            <a:lstStyle/>
            <a:p>
              <a:pPr defTabSz="342900"/>
              <a:r>
                <a:rPr kumimoji="1" lang="en-US" altLang="ja-JP" sz="1350" i="1" dirty="0">
                  <a:solidFill>
                    <a:prstClr val="black"/>
                  </a:solidFill>
                  <a:latin typeface="Hiragino Kaku Gothic Pro W3" panose="020B0300000000000000" pitchFamily="34" charset="-128"/>
                  <a:ea typeface="Hiragino Kaku Gothic Pro W3" panose="020B0300000000000000" pitchFamily="34" charset="-128"/>
                </a:rPr>
                <a:t>Purpose</a:t>
              </a:r>
              <a:endParaRPr kumimoji="1" lang="ja-JP" altLang="en-US" sz="1350" i="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506CBA3B-B41B-BF47-814D-157BBC6EBC38}"/>
                </a:ext>
              </a:extLst>
            </p:cNvPr>
            <p:cNvSpPr txBox="1"/>
            <p:nvPr/>
          </p:nvSpPr>
          <p:spPr>
            <a:xfrm>
              <a:off x="1636904" y="4279234"/>
              <a:ext cx="1209136" cy="468884"/>
            </a:xfrm>
            <a:prstGeom prst="rect">
              <a:avLst/>
            </a:prstGeom>
            <a:noFill/>
          </p:spPr>
          <p:txBody>
            <a:bodyPr wrap="none" rtlCol="0">
              <a:spAutoFit/>
            </a:bodyPr>
            <a:lstStyle/>
            <a:p>
              <a:pPr defTabSz="342900"/>
              <a:r>
                <a:rPr kumimoji="1" lang="en-US" altLang="ja-JP" sz="1350" i="1" dirty="0">
                  <a:solidFill>
                    <a:prstClr val="black"/>
                  </a:solidFill>
                  <a:latin typeface="Hiragino Kaku Gothic Pro W3" panose="020B0300000000000000" pitchFamily="34" charset="-128"/>
                  <a:ea typeface="Hiragino Kaku Gothic Pro W3" panose="020B0300000000000000" pitchFamily="34" charset="-128"/>
                </a:rPr>
                <a:t>Purpose</a:t>
              </a:r>
              <a:endParaRPr kumimoji="1" lang="ja-JP" altLang="en-US" sz="1350" i="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1" name="テキスト ボックス 10">
              <a:extLst>
                <a:ext uri="{FF2B5EF4-FFF2-40B4-BE49-F238E27FC236}">
                  <a16:creationId xmlns:a16="http://schemas.microsoft.com/office/drawing/2014/main" id="{FF6B2629-3A3F-EA47-839F-9AE999C0B2AE}"/>
                </a:ext>
              </a:extLst>
            </p:cNvPr>
            <p:cNvSpPr txBox="1"/>
            <p:nvPr/>
          </p:nvSpPr>
          <p:spPr>
            <a:xfrm>
              <a:off x="4891380" y="3383866"/>
              <a:ext cx="794121" cy="468884"/>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Goal</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12" name="テキスト ボックス 11">
              <a:extLst>
                <a:ext uri="{FF2B5EF4-FFF2-40B4-BE49-F238E27FC236}">
                  <a16:creationId xmlns:a16="http://schemas.microsoft.com/office/drawing/2014/main" id="{75900EBA-4EB0-E245-BF13-ACEF1592A4DE}"/>
                </a:ext>
              </a:extLst>
            </p:cNvPr>
            <p:cNvSpPr txBox="1"/>
            <p:nvPr/>
          </p:nvSpPr>
          <p:spPr>
            <a:xfrm>
              <a:off x="4358376" y="4302725"/>
              <a:ext cx="774857" cy="468884"/>
            </a:xfrm>
            <a:prstGeom prst="rect">
              <a:avLst/>
            </a:prstGeom>
            <a:noFill/>
          </p:spPr>
          <p:txBody>
            <a:bodyPr wrap="none" rtlCol="0">
              <a:spAutoFit/>
            </a:bodyPr>
            <a:lstStyle/>
            <a:p>
              <a:pPr defTabSz="342900"/>
              <a:r>
                <a:rPr kumimoji="1" lang="en-US" altLang="ja-JP" sz="1350" i="1" dirty="0">
                  <a:solidFill>
                    <a:prstClr val="black"/>
                  </a:solidFill>
                  <a:latin typeface="Hiragino Kaku Gothic Pro W3" panose="020B0300000000000000" pitchFamily="34" charset="-128"/>
                  <a:ea typeface="Hiragino Kaku Gothic Pro W3" panose="020B0300000000000000" pitchFamily="34" charset="-128"/>
                </a:rPr>
                <a:t>Path</a:t>
              </a:r>
              <a:endParaRPr kumimoji="1" lang="ja-JP" altLang="en-US" sz="1350" i="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3" name="テキスト ボックス 12">
              <a:extLst>
                <a:ext uri="{FF2B5EF4-FFF2-40B4-BE49-F238E27FC236}">
                  <a16:creationId xmlns:a16="http://schemas.microsoft.com/office/drawing/2014/main" id="{4ADF07F3-188B-7E4A-B062-D134E2A5528E}"/>
                </a:ext>
              </a:extLst>
            </p:cNvPr>
            <p:cNvSpPr txBox="1"/>
            <p:nvPr/>
          </p:nvSpPr>
          <p:spPr>
            <a:xfrm>
              <a:off x="5610418" y="4279232"/>
              <a:ext cx="1296760" cy="468884"/>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Direction</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grpSp>
      <p:sp>
        <p:nvSpPr>
          <p:cNvPr id="16" name="正方形/長方形 15">
            <a:extLst>
              <a:ext uri="{FF2B5EF4-FFF2-40B4-BE49-F238E27FC236}">
                <a16:creationId xmlns:a16="http://schemas.microsoft.com/office/drawing/2014/main" id="{13658C61-5AF0-B640-AB0B-6F688B549043}"/>
              </a:ext>
            </a:extLst>
          </p:cNvPr>
          <p:cNvSpPr/>
          <p:nvPr/>
        </p:nvSpPr>
        <p:spPr>
          <a:xfrm>
            <a:off x="3373924" y="3848665"/>
            <a:ext cx="2671116" cy="276999"/>
          </a:xfrm>
          <a:prstGeom prst="rect">
            <a:avLst/>
          </a:prstGeom>
        </p:spPr>
        <p:txBody>
          <a:bodyPr wrap="none">
            <a:spAutoFit/>
          </a:bodyPr>
          <a:lstStyle/>
          <a:p>
            <a:pPr algn="ctr" defTabSz="342900"/>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(Traversing</a:t>
            </a:r>
            <a:r>
              <a:rPr kumimoji="1" lang="ja-JP" altLang="en-US" sz="1200" dirty="0">
                <a:solidFill>
                  <a:prstClr val="black"/>
                </a:solidFill>
                <a:latin typeface="Hiragino Kaku Gothic ProN W3" panose="020B0300000000000000" pitchFamily="34" charset="-128"/>
                <a:ea typeface="Hiragino Kaku Gothic ProN W3" panose="020B0300000000000000" pitchFamily="34" charset="-128"/>
              </a:rPr>
              <a:t>フレーム、同一表層格ニ</a:t>
            </a:r>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a:t>
            </a:r>
          </a:p>
        </p:txBody>
      </p:sp>
      <p:grpSp>
        <p:nvGrpSpPr>
          <p:cNvPr id="17" name="グループ化 16">
            <a:extLst>
              <a:ext uri="{FF2B5EF4-FFF2-40B4-BE49-F238E27FC236}">
                <a16:creationId xmlns:a16="http://schemas.microsoft.com/office/drawing/2014/main" id="{691AFD74-878C-4846-9957-220649DCA299}"/>
              </a:ext>
            </a:extLst>
          </p:cNvPr>
          <p:cNvGrpSpPr/>
          <p:nvPr/>
        </p:nvGrpSpPr>
        <p:grpSpPr>
          <a:xfrm>
            <a:off x="2021301" y="4169873"/>
            <a:ext cx="5032147" cy="1200329"/>
            <a:chOff x="784589" y="2958392"/>
            <a:chExt cx="7338982" cy="1875537"/>
          </a:xfrm>
        </p:grpSpPr>
        <p:sp>
          <p:nvSpPr>
            <p:cNvPr id="18" name="テキスト ボックス 17">
              <a:extLst>
                <a:ext uri="{FF2B5EF4-FFF2-40B4-BE49-F238E27FC236}">
                  <a16:creationId xmlns:a16="http://schemas.microsoft.com/office/drawing/2014/main" id="{1AEC85A1-520F-2C4C-A8AF-836D5FB74AC6}"/>
                </a:ext>
              </a:extLst>
            </p:cNvPr>
            <p:cNvSpPr txBox="1"/>
            <p:nvPr/>
          </p:nvSpPr>
          <p:spPr>
            <a:xfrm>
              <a:off x="784589" y="2958392"/>
              <a:ext cx="7338982" cy="1875537"/>
            </a:xfrm>
            <a:prstGeom prst="rect">
              <a:avLst/>
            </a:prstGeom>
            <a:noFill/>
            <a:ln>
              <a:solidFill>
                <a:schemeClr val="tx1"/>
              </a:solidFill>
              <a:prstDash val="lgDash"/>
            </a:ln>
          </p:spPr>
          <p:txBody>
            <a:bodyPr wrap="none" rtlCol="0">
              <a:spAutoFit/>
            </a:bodyPr>
            <a:lstStyle/>
            <a:p>
              <a:pPr defTabSz="342900"/>
              <a:r>
                <a:rPr kumimoji="1" lang="ja-JP" altLang="en-US" dirty="0">
                  <a:solidFill>
                    <a:prstClr val="black"/>
                  </a:solidFill>
                  <a:latin typeface="Hiragino Kaku Gothic Pro W3" panose="020B0300000000000000" pitchFamily="34" charset="-128"/>
                  <a:ea typeface="Hiragino Kaku Gothic Pro W3" panose="020B0300000000000000" pitchFamily="34" charset="-128"/>
                </a:rPr>
                <a:t>新聞記事によると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彼は</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盗んだらしい</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dirty="0">
                <a:solidFill>
                  <a:prstClr val="black"/>
                </a:solidFill>
                <a:latin typeface="Hiragino Kaku Gothic Pro W3" panose="020B0300000000000000" pitchFamily="34" charset="-128"/>
                <a:ea typeface="Hiragino Kaku Gothic Pro W3" panose="020B0300000000000000" pitchFamily="34" charset="-128"/>
              </a:endParaRPr>
            </a:p>
            <a:p>
              <a:pPr defTabSz="342900"/>
              <a:r>
                <a:rPr kumimoji="1" lang="ja-JP" altLang="en-US" dirty="0">
                  <a:solidFill>
                    <a:prstClr val="black"/>
                  </a:solidFill>
                  <a:latin typeface="Hiragino Kaku Gothic Pro W3" panose="020B0300000000000000" pitchFamily="34" charset="-128"/>
                  <a:ea typeface="Hiragino Kaku Gothic Pro W3" panose="020B0300000000000000" pitchFamily="34" charset="-128"/>
                </a:rPr>
                <a:t>新聞記事によると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車は</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盗んだらしい</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9" name="テキスト ボックス 18">
              <a:extLst>
                <a:ext uri="{FF2B5EF4-FFF2-40B4-BE49-F238E27FC236}">
                  <a16:creationId xmlns:a16="http://schemas.microsoft.com/office/drawing/2014/main" id="{2B13607C-A8CD-1649-8C38-7F2B83064B70}"/>
                </a:ext>
              </a:extLst>
            </p:cNvPr>
            <p:cNvSpPr txBox="1"/>
            <p:nvPr/>
          </p:nvSpPr>
          <p:spPr>
            <a:xfrm>
              <a:off x="6275922" y="3385180"/>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20" name="テキスト ボックス 19">
              <a:extLst>
                <a:ext uri="{FF2B5EF4-FFF2-40B4-BE49-F238E27FC236}">
                  <a16:creationId xmlns:a16="http://schemas.microsoft.com/office/drawing/2014/main" id="{A90E12B2-5829-214C-AB26-16CB134206D5}"/>
                </a:ext>
              </a:extLst>
            </p:cNvPr>
            <p:cNvSpPr txBox="1"/>
            <p:nvPr/>
          </p:nvSpPr>
          <p:spPr>
            <a:xfrm>
              <a:off x="6344974" y="4268274"/>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23" name="テキスト ボックス 22">
              <a:extLst>
                <a:ext uri="{FF2B5EF4-FFF2-40B4-BE49-F238E27FC236}">
                  <a16:creationId xmlns:a16="http://schemas.microsoft.com/office/drawing/2014/main" id="{34DB3063-FD16-3946-B2B5-A8C53B4E7045}"/>
                </a:ext>
              </a:extLst>
            </p:cNvPr>
            <p:cNvSpPr txBox="1"/>
            <p:nvPr/>
          </p:nvSpPr>
          <p:spPr>
            <a:xfrm>
              <a:off x="3923862" y="3385180"/>
              <a:ext cx="1561684" cy="468884"/>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Perpetrator</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grpSp>
      <p:sp>
        <p:nvSpPr>
          <p:cNvPr id="26" name="テキスト ボックス 25">
            <a:extLst>
              <a:ext uri="{FF2B5EF4-FFF2-40B4-BE49-F238E27FC236}">
                <a16:creationId xmlns:a16="http://schemas.microsoft.com/office/drawing/2014/main" id="{CCA5627B-598A-4B4D-9860-06D29CBE2660}"/>
              </a:ext>
            </a:extLst>
          </p:cNvPr>
          <p:cNvSpPr txBox="1"/>
          <p:nvPr/>
        </p:nvSpPr>
        <p:spPr>
          <a:xfrm>
            <a:off x="4364314" y="4993153"/>
            <a:ext cx="699230" cy="300082"/>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Goods</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27" name="正方形/長方形 26">
            <a:extLst>
              <a:ext uri="{FF2B5EF4-FFF2-40B4-BE49-F238E27FC236}">
                <a16:creationId xmlns:a16="http://schemas.microsoft.com/office/drawing/2014/main" id="{7BBD2797-BF3C-B948-BFF1-5DA8F6A19C04}"/>
              </a:ext>
            </a:extLst>
          </p:cNvPr>
          <p:cNvSpPr/>
          <p:nvPr/>
        </p:nvSpPr>
        <p:spPr>
          <a:xfrm>
            <a:off x="3545638" y="5334481"/>
            <a:ext cx="2327690" cy="276999"/>
          </a:xfrm>
          <a:prstGeom prst="rect">
            <a:avLst/>
          </a:prstGeom>
        </p:spPr>
        <p:txBody>
          <a:bodyPr wrap="none">
            <a:spAutoFit/>
          </a:bodyPr>
          <a:lstStyle/>
          <a:p>
            <a:pPr algn="ctr" defTabSz="342900"/>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(Theft</a:t>
            </a:r>
            <a:r>
              <a:rPr kumimoji="1" lang="ja-JP" altLang="en-US" sz="1200" dirty="0">
                <a:solidFill>
                  <a:prstClr val="black"/>
                </a:solidFill>
                <a:latin typeface="Hiragino Kaku Gothic ProN W3" panose="020B0300000000000000" pitchFamily="34" charset="-128"/>
                <a:ea typeface="Hiragino Kaku Gothic ProN W3" panose="020B0300000000000000" pitchFamily="34" charset="-128"/>
              </a:rPr>
              <a:t>フレーム、同一表層格ハ</a:t>
            </a:r>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a:t>
            </a:r>
          </a:p>
        </p:txBody>
      </p:sp>
    </p:spTree>
    <p:extLst>
      <p:ext uri="{BB962C8B-B14F-4D97-AF65-F5344CB8AC3E}">
        <p14:creationId xmlns:p14="http://schemas.microsoft.com/office/powerpoint/2010/main" val="3168248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t>1.1. </a:t>
            </a:r>
            <a:r>
              <a:rPr lang="ja-JP" altLang="en-US" dirty="0"/>
              <a:t>意味とは何か</a:t>
            </a:r>
            <a:endParaRPr lang="en-US" altLang="ja-JP" dirty="0"/>
          </a:p>
          <a:p>
            <a:pPr lvl="1"/>
            <a:r>
              <a:rPr kumimoji="1" lang="en-US" altLang="ja-JP" dirty="0"/>
              <a:t>1.2. </a:t>
            </a:r>
            <a:r>
              <a:rPr kumimoji="1" lang="ja-JP" altLang="en-US" dirty="0"/>
              <a:t>コンピュータ上で扱う意味論</a:t>
            </a:r>
            <a:endParaRPr kumimoji="1" lang="en-US" altLang="ja-JP" dirty="0"/>
          </a:p>
          <a:p>
            <a:pPr lvl="1"/>
            <a:r>
              <a:rPr kumimoji="1" lang="en-US" altLang="ja-JP" dirty="0"/>
              <a:t>1.3. </a:t>
            </a:r>
            <a:r>
              <a:rPr kumimoji="1" lang="ja-JP" altLang="en-US" dirty="0"/>
              <a:t>フレーム意味論とその重要性</a:t>
            </a:r>
            <a:endParaRPr kumimoji="1" lang="en-US" altLang="ja-JP" dirty="0"/>
          </a:p>
          <a:p>
            <a:r>
              <a:rPr lang="en-US" altLang="ja-JP" dirty="0"/>
              <a:t>2. </a:t>
            </a:r>
            <a:r>
              <a:rPr lang="ja-JP" altLang="en-US" dirty="0"/>
              <a:t>研究の目的</a:t>
            </a:r>
            <a:endParaRPr lang="en-US" altLang="ja-JP" dirty="0"/>
          </a:p>
          <a:p>
            <a:r>
              <a:rPr kumimoji="1" lang="en-US" altLang="ja-JP" dirty="0"/>
              <a:t>3. </a:t>
            </a:r>
            <a:r>
              <a:rPr kumimoji="1" lang="ja-JP" altLang="en-US" dirty="0"/>
              <a:t>先行研究</a:t>
            </a:r>
            <a:endParaRPr kumimoji="1" lang="en-US" altLang="ja-JP" dirty="0"/>
          </a:p>
          <a:p>
            <a:pPr lvl="1"/>
            <a:r>
              <a:rPr lang="en-US" altLang="ja-JP" dirty="0"/>
              <a:t>3.1. </a:t>
            </a:r>
            <a:r>
              <a:rPr lang="ja-JP" altLang="en-US" dirty="0"/>
              <a:t>関連論文紹介</a:t>
            </a:r>
            <a:endParaRPr lang="en-US" altLang="ja-JP" dirty="0"/>
          </a:p>
          <a:p>
            <a:pPr lvl="1"/>
            <a:r>
              <a:rPr kumimoji="1" lang="en-US" altLang="ja-JP" dirty="0">
                <a:highlight>
                  <a:srgbClr val="FFFF00"/>
                </a:highlight>
              </a:rPr>
              <a:t>3.2. </a:t>
            </a:r>
            <a:r>
              <a:rPr kumimoji="1" lang="ja-JP" altLang="en-US" dirty="0">
                <a:highlight>
                  <a:srgbClr val="FFFF00"/>
                </a:highlight>
              </a:rPr>
              <a:t>現状の課題・問題点</a:t>
            </a:r>
            <a:endParaRPr kumimoji="1" lang="en-US" altLang="ja-JP" dirty="0">
              <a:highlight>
                <a:srgbClr val="FFFF00"/>
              </a:highlight>
            </a:endParaRPr>
          </a:p>
          <a:p>
            <a:r>
              <a:rPr lang="en-US" altLang="ja-JP" dirty="0"/>
              <a:t>4. </a:t>
            </a:r>
            <a:r>
              <a:rPr lang="ja-JP" altLang="en-US" dirty="0"/>
              <a:t>研究に向けたロードマップ</a:t>
            </a:r>
            <a:endParaRPr lang="en-US" altLang="ja-JP" dirty="0"/>
          </a:p>
          <a:p>
            <a:r>
              <a:rPr kumimoji="1" lang="en-US" altLang="ja-JP" dirty="0"/>
              <a:t>5. </a:t>
            </a:r>
            <a:r>
              <a:rPr kumimoji="1" lang="ja-JP" altLang="en-US" dirty="0"/>
              <a:t>まとめ</a:t>
            </a:r>
          </a:p>
        </p:txBody>
      </p:sp>
    </p:spTree>
    <p:extLst>
      <p:ext uri="{BB962C8B-B14F-4D97-AF65-F5344CB8AC3E}">
        <p14:creationId xmlns:p14="http://schemas.microsoft.com/office/powerpoint/2010/main" val="650808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3.2. </a:t>
            </a:r>
            <a:r>
              <a:rPr lang="ja-JP" altLang="en-US" dirty="0"/>
              <a:t>現状の課題・問題点</a:t>
            </a:r>
            <a:endParaRPr kumimoji="1" lang="ja-JP" altLang="en-US" dirty="0"/>
          </a:p>
        </p:txBody>
      </p:sp>
      <p:sp>
        <p:nvSpPr>
          <p:cNvPr id="3" name="テキスト ボックス 2">
            <a:extLst>
              <a:ext uri="{FF2B5EF4-FFF2-40B4-BE49-F238E27FC236}">
                <a16:creationId xmlns:a16="http://schemas.microsoft.com/office/drawing/2014/main" id="{7FF877E0-FB5E-AB4C-A26A-02E7EF5BAE64}"/>
              </a:ext>
            </a:extLst>
          </p:cNvPr>
          <p:cNvSpPr txBox="1"/>
          <p:nvPr/>
        </p:nvSpPr>
        <p:spPr>
          <a:xfrm>
            <a:off x="868101" y="2362013"/>
            <a:ext cx="7407798" cy="2793072"/>
          </a:xfrm>
          <a:prstGeom prst="rect">
            <a:avLst/>
          </a:prstGeom>
          <a:noFill/>
        </p:spPr>
        <p:txBody>
          <a:bodyPr wrap="none" rtlCol="0">
            <a:spAutoFit/>
          </a:bodyPr>
          <a:lstStyle/>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日本語フレームネット</a:t>
            </a:r>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以下</a:t>
            </a:r>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JFN)</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のフレーム網羅率</a:t>
            </a:r>
            <a:endPar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本家</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Berkeley </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FrameNet</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以下</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BFN)</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と比較すると、その量には差があり、</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機械学習を用いるに十分な量ではない</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※Frame JFN:942, BFN:1223  LU JFN:4236, BFN:13638  </a:t>
            </a:r>
          </a:p>
          <a:p>
            <a:pPr algn="ctr" defTabSz="342900"/>
            <a:r>
              <a:rPr kumimoji="1" lang="ja-JP" altLang="en-US" sz="1350" i="1">
                <a:solidFill>
                  <a:prstClr val="black"/>
                </a:solidFill>
                <a:latin typeface="Hiragino Kaku Gothic ProN W3" panose="020B0300000000000000" pitchFamily="34" charset="-128"/>
                <a:ea typeface="Hiragino Kaku Gothic ProN W3" panose="020B0300000000000000" pitchFamily="34" charset="-128"/>
              </a:rPr>
              <a:t>注釈付き文</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 JFN:7899, BFN:202229</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BFN</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を併用することも考えられるが、</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言語依存的なフレーム</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も少なからず存在する</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はず</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・深層格に相当するものが併記されるコーパス</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(EDR</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コーパスなど</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は、</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JFN</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における深層格分類とは異なるため、差分吸収のために対応関係を取る必要がある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・フレームネットの構造が意味理解の構造として、最適なものであるかは未知数</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他のタスク等でフレームネットを利用した上で、その解析結果を十分に観察する必要がある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2726474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t>1.1. </a:t>
            </a:r>
            <a:r>
              <a:rPr lang="ja-JP" altLang="en-US" dirty="0"/>
              <a:t>意味とは何か</a:t>
            </a:r>
            <a:endParaRPr lang="en-US" altLang="ja-JP" dirty="0"/>
          </a:p>
          <a:p>
            <a:pPr lvl="1"/>
            <a:r>
              <a:rPr kumimoji="1" lang="en-US" altLang="ja-JP" dirty="0"/>
              <a:t>1.2. </a:t>
            </a:r>
            <a:r>
              <a:rPr kumimoji="1" lang="ja-JP" altLang="en-US" dirty="0"/>
              <a:t>コンピュータ上で扱う意味論</a:t>
            </a:r>
            <a:endParaRPr kumimoji="1" lang="en-US" altLang="ja-JP" dirty="0"/>
          </a:p>
          <a:p>
            <a:pPr lvl="1"/>
            <a:r>
              <a:rPr kumimoji="1" lang="en-US" altLang="ja-JP" dirty="0"/>
              <a:t>1.3. </a:t>
            </a:r>
            <a:r>
              <a:rPr kumimoji="1" lang="ja-JP" altLang="en-US" dirty="0"/>
              <a:t>フレーム意味論とその重要性</a:t>
            </a:r>
            <a:endParaRPr kumimoji="1" lang="en-US" altLang="ja-JP" dirty="0"/>
          </a:p>
          <a:p>
            <a:r>
              <a:rPr lang="en-US" altLang="ja-JP" dirty="0"/>
              <a:t>2. </a:t>
            </a:r>
            <a:r>
              <a:rPr lang="ja-JP" altLang="en-US" dirty="0"/>
              <a:t>研究の目的</a:t>
            </a:r>
            <a:endParaRPr lang="en-US" altLang="ja-JP" dirty="0"/>
          </a:p>
          <a:p>
            <a:r>
              <a:rPr kumimoji="1" lang="en-US" altLang="ja-JP" dirty="0"/>
              <a:t>3. </a:t>
            </a:r>
            <a:r>
              <a:rPr kumimoji="1" lang="ja-JP" altLang="en-US" dirty="0"/>
              <a:t>先行研究</a:t>
            </a:r>
            <a:endParaRPr kumimoji="1" lang="en-US" altLang="ja-JP" dirty="0"/>
          </a:p>
          <a:p>
            <a:pPr lvl="1"/>
            <a:r>
              <a:rPr lang="en-US" altLang="ja-JP" dirty="0"/>
              <a:t>3.1. </a:t>
            </a:r>
            <a:r>
              <a:rPr lang="ja-JP" altLang="en-US" dirty="0"/>
              <a:t>関連論文紹介</a:t>
            </a:r>
            <a:endParaRPr lang="en-US" altLang="ja-JP" dirty="0"/>
          </a:p>
          <a:p>
            <a:pPr lvl="1"/>
            <a:r>
              <a:rPr kumimoji="1" lang="en-US" altLang="ja-JP" dirty="0"/>
              <a:t>3.2. </a:t>
            </a:r>
            <a:r>
              <a:rPr kumimoji="1" lang="ja-JP" altLang="en-US" dirty="0"/>
              <a:t>現状の課題・問題点</a:t>
            </a:r>
            <a:endParaRPr kumimoji="1" lang="en-US" altLang="ja-JP" dirty="0"/>
          </a:p>
          <a:p>
            <a:r>
              <a:rPr lang="en-US" altLang="ja-JP" dirty="0">
                <a:highlight>
                  <a:srgbClr val="FFFF00"/>
                </a:highlight>
              </a:rPr>
              <a:t>4. </a:t>
            </a:r>
            <a:r>
              <a:rPr lang="ja-JP" altLang="en-US" dirty="0">
                <a:highlight>
                  <a:srgbClr val="FFFF00"/>
                </a:highlight>
              </a:rPr>
              <a:t>研究に向けたロードマップ</a:t>
            </a:r>
            <a:endParaRPr lang="en-US" altLang="ja-JP" dirty="0">
              <a:highlight>
                <a:srgbClr val="FFFF00"/>
              </a:highlight>
            </a:endParaRPr>
          </a:p>
          <a:p>
            <a:r>
              <a:rPr kumimoji="1" lang="en-US" altLang="ja-JP" dirty="0"/>
              <a:t>5. </a:t>
            </a:r>
            <a:r>
              <a:rPr kumimoji="1" lang="ja-JP" altLang="en-US" dirty="0"/>
              <a:t>まとめ</a:t>
            </a:r>
          </a:p>
        </p:txBody>
      </p:sp>
    </p:spTree>
    <p:extLst>
      <p:ext uri="{BB962C8B-B14F-4D97-AF65-F5344CB8AC3E}">
        <p14:creationId xmlns:p14="http://schemas.microsoft.com/office/powerpoint/2010/main" val="2364364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3" name="コンテンツ プレースホルダー 2">
            <a:extLst>
              <a:ext uri="{FF2B5EF4-FFF2-40B4-BE49-F238E27FC236}">
                <a16:creationId xmlns:a16="http://schemas.microsoft.com/office/drawing/2014/main" id="{84A9781C-986D-D941-9BF5-26B5E5451426}"/>
              </a:ext>
            </a:extLst>
          </p:cNvPr>
          <p:cNvSpPr>
            <a:spLocks noGrp="1"/>
          </p:cNvSpPr>
          <p:nvPr>
            <p:ph sz="quarter" idx="13"/>
          </p:nvPr>
        </p:nvSpPr>
        <p:spPr>
          <a:xfrm>
            <a:off x="801126" y="2370693"/>
            <a:ext cx="7541748" cy="3002150"/>
          </a:xfrm>
          <a:noFill/>
          <a:ln w="19050">
            <a:solidFill>
              <a:srgbClr val="00B050"/>
            </a:solidFill>
            <a:prstDash val="lgDash"/>
          </a:ln>
        </p:spPr>
        <p:txBody>
          <a:bodyPr>
            <a:normAutofit/>
          </a:bodyPr>
          <a:lstStyle/>
          <a:p>
            <a:pPr algn="ctr"/>
            <a:r>
              <a:rPr lang="ja-JP" altLang="en-US" dirty="0"/>
              <a:t>タスクドメインの限定、および当該のタスクにおいて既存の</a:t>
            </a:r>
            <a:r>
              <a:rPr lang="en-US" altLang="ja-JP" dirty="0"/>
              <a:t>JFN</a:t>
            </a:r>
            <a:r>
              <a:rPr lang="ja-JP" altLang="en-US" dirty="0"/>
              <a:t>がどこまで</a:t>
            </a:r>
            <a:r>
              <a:rPr lang="ja-JP" altLang="en-US"/>
              <a:t>有用か</a:t>
            </a:r>
            <a:endParaRPr lang="en-US" altLang="ja-JP" dirty="0"/>
          </a:p>
          <a:p>
            <a:pPr marL="0" indent="0" algn="ctr">
              <a:buNone/>
            </a:pPr>
            <a:r>
              <a:rPr lang="en-US" altLang="ja-JP" dirty="0"/>
              <a:t>…</a:t>
            </a:r>
            <a:r>
              <a:rPr lang="en-US" altLang="ja-JP" dirty="0">
                <a:highlight>
                  <a:srgbClr val="FFFF00"/>
                </a:highlight>
              </a:rPr>
              <a:t>COLIEE</a:t>
            </a:r>
            <a:r>
              <a:rPr lang="ja-JP" altLang="en-US">
                <a:highlight>
                  <a:srgbClr val="FFFF00"/>
                </a:highlight>
              </a:rPr>
              <a:t>タスク</a:t>
            </a:r>
            <a:r>
              <a:rPr lang="en-US" altLang="ja-JP" dirty="0">
                <a:highlight>
                  <a:srgbClr val="FFFF00"/>
                </a:highlight>
              </a:rPr>
              <a:t>(</a:t>
            </a:r>
            <a:r>
              <a:rPr lang="ja-JP" altLang="en-US">
                <a:highlight>
                  <a:srgbClr val="FFFF00"/>
                </a:highlight>
              </a:rPr>
              <a:t>司法試験自動解答タスク</a:t>
            </a:r>
            <a:r>
              <a:rPr lang="en-US" altLang="ja-JP" dirty="0">
                <a:highlight>
                  <a:srgbClr val="FFFF00"/>
                </a:highlight>
              </a:rPr>
              <a:t>)</a:t>
            </a:r>
            <a:r>
              <a:rPr lang="ja-JP" altLang="en-US">
                <a:highlight>
                  <a:srgbClr val="FFFF00"/>
                </a:highlight>
              </a:rPr>
              <a:t>への適用</a:t>
            </a:r>
            <a:endParaRPr lang="en-US" altLang="ja-JP" dirty="0">
              <a:highlight>
                <a:srgbClr val="FFFF00"/>
              </a:highlight>
            </a:endParaRPr>
          </a:p>
          <a:p>
            <a:pPr marL="0" indent="0" algn="ctr">
              <a:buNone/>
            </a:pPr>
            <a:r>
              <a:rPr lang="ja-JP" altLang="en-US"/>
              <a:t>上述のタスクについて、どの</a:t>
            </a:r>
            <a:r>
              <a:rPr lang="ja-JP" altLang="en-US" dirty="0"/>
              <a:t>ような文章において効果的に利用できるかの観察</a:t>
            </a:r>
            <a:endParaRPr lang="en-US" altLang="ja-JP" dirty="0"/>
          </a:p>
          <a:p>
            <a:pPr marL="0" indent="0" algn="ctr">
              <a:buNone/>
            </a:pPr>
            <a:r>
              <a:rPr lang="ja-JP" altLang="en-US" dirty="0"/>
              <a:t>同時に、フレームネットの</a:t>
            </a:r>
            <a:r>
              <a:rPr lang="ja-JP" altLang="en-US"/>
              <a:t>記述に過不足がない</a:t>
            </a:r>
            <a:r>
              <a:rPr lang="ja-JP" altLang="en-US" dirty="0"/>
              <a:t>かの検討</a:t>
            </a:r>
            <a:endParaRPr lang="en-US" altLang="ja-JP" dirty="0"/>
          </a:p>
          <a:p>
            <a:pPr algn="ctr"/>
            <a:r>
              <a:rPr lang="en-US" altLang="ja-JP" dirty="0"/>
              <a:t>(</a:t>
            </a:r>
            <a:r>
              <a:rPr lang="ja-JP" altLang="en-US" dirty="0"/>
              <a:t>必要に応じて</a:t>
            </a:r>
            <a:r>
              <a:rPr lang="en-US" altLang="ja-JP" dirty="0"/>
              <a:t>)</a:t>
            </a:r>
            <a:r>
              <a:rPr lang="ja-JP" altLang="en-US" dirty="0"/>
              <a:t>フレームの追加や編集</a:t>
            </a:r>
            <a:r>
              <a:rPr lang="en-US" altLang="ja-JP" dirty="0"/>
              <a:t>(</a:t>
            </a:r>
            <a:r>
              <a:rPr lang="ja-JP" altLang="en-US" dirty="0"/>
              <a:t>フレームアノテーション</a:t>
            </a:r>
            <a:r>
              <a:rPr lang="en-US" altLang="ja-JP" dirty="0"/>
              <a:t>)</a:t>
            </a:r>
          </a:p>
          <a:p>
            <a:pPr marL="0" indent="0" algn="ctr">
              <a:buNone/>
            </a:pPr>
            <a:r>
              <a:rPr lang="ja-JP" altLang="en-US" dirty="0"/>
              <a:t>または他コーパスの併用</a:t>
            </a:r>
            <a:r>
              <a:rPr lang="en-US" altLang="ja-JP" dirty="0"/>
              <a:t>/</a:t>
            </a:r>
            <a:r>
              <a:rPr lang="ja-JP" altLang="en-US" dirty="0"/>
              <a:t>利用検討</a:t>
            </a:r>
            <a:endParaRPr lang="en-US" altLang="ja-JP" dirty="0"/>
          </a:p>
          <a:p>
            <a:pPr marL="0" indent="0" algn="ctr">
              <a:buNone/>
            </a:pPr>
            <a:r>
              <a:rPr lang="ja-JP" altLang="en-US"/>
              <a:t>・意味役割分類器の作成</a:t>
            </a:r>
            <a:r>
              <a:rPr lang="en-US" altLang="ja-JP" dirty="0"/>
              <a:t>(</a:t>
            </a:r>
            <a:r>
              <a:rPr lang="ja-JP" altLang="en-US"/>
              <a:t>フレームおよびフレームエレメント推定</a:t>
            </a:r>
            <a:r>
              <a:rPr lang="en-US" altLang="ja-JP" dirty="0"/>
              <a:t>)</a:t>
            </a:r>
          </a:p>
          <a:p>
            <a:pPr marL="0" indent="0" algn="ctr">
              <a:buNone/>
            </a:pPr>
            <a:r>
              <a:rPr lang="ja-JP" altLang="en-US"/>
              <a:t>・</a:t>
            </a:r>
            <a:r>
              <a:rPr lang="en-US" altLang="ja-JP" dirty="0"/>
              <a:t>JFN</a:t>
            </a:r>
            <a:r>
              <a:rPr lang="ja-JP" altLang="en-US"/>
              <a:t>を基盤とした</a:t>
            </a:r>
            <a:r>
              <a:rPr lang="en-US" altLang="ja-JP" dirty="0"/>
              <a:t>COLIEE</a:t>
            </a:r>
            <a:r>
              <a:rPr lang="ja-JP" altLang="en-US"/>
              <a:t>向け</a:t>
            </a:r>
            <a:r>
              <a:rPr lang="en-US" altLang="ja-JP" dirty="0"/>
              <a:t>QA</a:t>
            </a:r>
            <a:r>
              <a:rPr lang="ja-JP" altLang="en-US"/>
              <a:t>システムの開発と評価</a:t>
            </a:r>
            <a:endParaRPr lang="en-US" altLang="ja-JP" dirty="0"/>
          </a:p>
          <a:p>
            <a:pPr marL="0" indent="0" algn="ctr">
              <a:buNone/>
            </a:pPr>
            <a:endParaRPr lang="en-US" altLang="ja-JP" dirty="0"/>
          </a:p>
          <a:p>
            <a:pPr marL="0" indent="0" algn="ctr">
              <a:buNone/>
            </a:pPr>
            <a:endParaRPr lang="en-US" altLang="ja-JP" sz="1200" dirty="0"/>
          </a:p>
        </p:txBody>
      </p:sp>
    </p:spTree>
    <p:extLst>
      <p:ext uri="{BB962C8B-B14F-4D97-AF65-F5344CB8AC3E}">
        <p14:creationId xmlns:p14="http://schemas.microsoft.com/office/powerpoint/2010/main" val="2832171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6" name="テキスト ボックス 5">
            <a:extLst>
              <a:ext uri="{FF2B5EF4-FFF2-40B4-BE49-F238E27FC236}">
                <a16:creationId xmlns:a16="http://schemas.microsoft.com/office/drawing/2014/main" id="{55492077-1EC6-FC49-B607-77EDB037499C}"/>
              </a:ext>
            </a:extLst>
          </p:cNvPr>
          <p:cNvSpPr txBox="1"/>
          <p:nvPr/>
        </p:nvSpPr>
        <p:spPr>
          <a:xfrm>
            <a:off x="4234070" y="2518271"/>
            <a:ext cx="4745934" cy="2631490"/>
          </a:xfrm>
          <a:prstGeom prst="rect">
            <a:avLst/>
          </a:prstGeom>
          <a:noFill/>
        </p:spPr>
        <p:txBody>
          <a:bodyPr wrap="square" rtlCol="0">
            <a:spAutoFit/>
          </a:bodyPr>
          <a:lstStyle/>
          <a:p>
            <a:pPr algn="ctr" defTabSz="342900"/>
            <a:r>
              <a:rPr kumimoji="1" lang="en-US" altLang="ja-JP" sz="150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COLIEE</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Co</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mpetition on </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L</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egal </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I</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nformation </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E</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xtraction/</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E</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ntailment</a:t>
            </a:r>
          </a:p>
          <a:p>
            <a:pPr algn="ctr" defTabSz="342900"/>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JURISIN</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において催される国際コンペティション</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データセットとして日本語法律文章</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法律問題および民法</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を使用したもの</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実際のデータセットには英語訳したものもあり</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民法条文</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(t1)</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と司法試験問題</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(t2)</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の間における</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500">
                <a:solidFill>
                  <a:prstClr val="black"/>
                </a:solidFill>
                <a:highlight>
                  <a:srgbClr val="FFFF00"/>
                </a:highlight>
                <a:latin typeface="Hiragino Kaku Gothic ProN W3" panose="020B0300000000000000" pitchFamily="34" charset="-128"/>
                <a:ea typeface="Hiragino Kaku Gothic ProN W3" panose="020B0300000000000000" pitchFamily="34" charset="-128"/>
              </a:rPr>
              <a:t>含意関係認識</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タスクを行う</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p:txBody>
      </p:sp>
      <p:pic>
        <p:nvPicPr>
          <p:cNvPr id="8" name="図 7">
            <a:extLst>
              <a:ext uri="{FF2B5EF4-FFF2-40B4-BE49-F238E27FC236}">
                <a16:creationId xmlns:a16="http://schemas.microsoft.com/office/drawing/2014/main" id="{0FB3CC26-7E94-0347-B8D1-D6D8741BB06E}"/>
              </a:ext>
            </a:extLst>
          </p:cNvPr>
          <p:cNvPicPr>
            <a:picLocks noChangeAspect="1"/>
          </p:cNvPicPr>
          <p:nvPr/>
        </p:nvPicPr>
        <p:blipFill>
          <a:blip r:embed="rId3"/>
          <a:stretch>
            <a:fillRect/>
          </a:stretch>
        </p:blipFill>
        <p:spPr>
          <a:xfrm>
            <a:off x="347870" y="2518271"/>
            <a:ext cx="3886200" cy="2390775"/>
          </a:xfrm>
          <a:prstGeom prst="rect">
            <a:avLst/>
          </a:prstGeom>
        </p:spPr>
      </p:pic>
    </p:spTree>
    <p:extLst>
      <p:ext uri="{BB962C8B-B14F-4D97-AF65-F5344CB8AC3E}">
        <p14:creationId xmlns:p14="http://schemas.microsoft.com/office/powerpoint/2010/main" val="193230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A2B4D-B9D9-4831-8156-842CD930B3F9}"/>
              </a:ext>
            </a:extLst>
          </p:cNvPr>
          <p:cNvSpPr>
            <a:spLocks noGrp="1"/>
          </p:cNvSpPr>
          <p:nvPr>
            <p:ph type="title"/>
          </p:nvPr>
        </p:nvSpPr>
        <p:spPr/>
        <p:txBody>
          <a:bodyPr/>
          <a:lstStyle/>
          <a:p>
            <a:r>
              <a:rPr kumimoji="1" lang="ja-JP" altLang="en-US" dirty="0"/>
              <a:t>提案手法</a:t>
            </a:r>
          </a:p>
        </p:txBody>
      </p:sp>
      <p:sp>
        <p:nvSpPr>
          <p:cNvPr id="3" name="コンテンツ プレースホルダー 2">
            <a:extLst>
              <a:ext uri="{FF2B5EF4-FFF2-40B4-BE49-F238E27FC236}">
                <a16:creationId xmlns:a16="http://schemas.microsoft.com/office/drawing/2014/main" id="{CD95C007-EC4F-44F0-BDEA-E96E272C3DFA}"/>
              </a:ext>
            </a:extLst>
          </p:cNvPr>
          <p:cNvSpPr>
            <a:spLocks noGrp="1"/>
          </p:cNvSpPr>
          <p:nvPr>
            <p:ph idx="1"/>
          </p:nvPr>
        </p:nvSpPr>
        <p:spPr>
          <a:xfrm>
            <a:off x="628650" y="1825625"/>
            <a:ext cx="7886700" cy="4351338"/>
          </a:xfrm>
        </p:spPr>
        <p:txBody>
          <a:bodyPr/>
          <a:lstStyle/>
          <a:p>
            <a:r>
              <a:rPr lang="ja-JP" altLang="en-US" dirty="0"/>
              <a:t>新しく文の節構造定義し、</a:t>
            </a:r>
            <a:r>
              <a:rPr lang="en-US" altLang="ja-JP" dirty="0"/>
              <a:t>1</a:t>
            </a:r>
            <a:r>
              <a:rPr lang="ja-JP" altLang="en-US" dirty="0" err="1"/>
              <a:t>つの</a:t>
            </a:r>
            <a:r>
              <a:rPr lang="ja-JP" altLang="en-US" dirty="0"/>
              <a:t>文章を条件節と展開節、その他に分けて問題文と条文を比較する述語項解析</a:t>
            </a:r>
            <a:endParaRPr kumimoji="1" lang="en-US" altLang="ja-JP" dirty="0"/>
          </a:p>
          <a:p>
            <a:r>
              <a:rPr kumimoji="1" lang="ja-JP" altLang="en-US" dirty="0"/>
              <a:t>文章の中から動作主を見つけ、</a:t>
            </a:r>
            <a:r>
              <a:rPr lang="ja-JP" altLang="en-US" dirty="0"/>
              <a:t>動作主がどのような行動をしていくか推移を追う動作主推定</a:t>
            </a:r>
            <a:endParaRPr lang="en-US" altLang="ja-JP" dirty="0"/>
          </a:p>
          <a:p>
            <a:r>
              <a:rPr lang="ja-JP" altLang="en-US" dirty="0"/>
              <a:t>類義語・言い換え表現の変換辞書の作成</a:t>
            </a:r>
            <a:endParaRPr lang="en-US" altLang="ja-JP" dirty="0"/>
          </a:p>
        </p:txBody>
      </p:sp>
      <p:pic>
        <p:nvPicPr>
          <p:cNvPr id="4" name="図 3">
            <a:extLst>
              <a:ext uri="{FF2B5EF4-FFF2-40B4-BE49-F238E27FC236}">
                <a16:creationId xmlns:a16="http://schemas.microsoft.com/office/drawing/2014/main" id="{3018DE33-7A7A-48C6-8327-E92062A44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8DDA3A9D-DB46-4E58-BD0C-B25CF899FF61}"/>
              </a:ext>
            </a:extLst>
          </p:cNvPr>
          <p:cNvSpPr>
            <a:spLocks noGrp="1"/>
          </p:cNvSpPr>
          <p:nvPr>
            <p:ph type="sldNum" sz="quarter" idx="12"/>
          </p:nvPr>
        </p:nvSpPr>
        <p:spPr/>
        <p:txBody>
          <a:bodyPr/>
          <a:lstStyle/>
          <a:p>
            <a:fld id="{53C06E80-4058-4F4B-ABCA-37AB2E99A4EA}" type="slidenum">
              <a:rPr kumimoji="1" lang="ja-JP" altLang="en-US" sz="2000" smtClean="0"/>
              <a:t>6</a:t>
            </a:fld>
            <a:endParaRPr kumimoji="1" lang="ja-JP" altLang="en-US" sz="2000"/>
          </a:p>
        </p:txBody>
      </p:sp>
    </p:spTree>
    <p:extLst>
      <p:ext uri="{BB962C8B-B14F-4D97-AF65-F5344CB8AC3E}">
        <p14:creationId xmlns:p14="http://schemas.microsoft.com/office/powerpoint/2010/main" val="989224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6" name="テキスト ボックス 5">
            <a:extLst>
              <a:ext uri="{FF2B5EF4-FFF2-40B4-BE49-F238E27FC236}">
                <a16:creationId xmlns:a16="http://schemas.microsoft.com/office/drawing/2014/main" id="{55492077-1EC6-FC49-B607-77EDB037499C}"/>
              </a:ext>
            </a:extLst>
          </p:cNvPr>
          <p:cNvSpPr txBox="1"/>
          <p:nvPr/>
        </p:nvSpPr>
        <p:spPr>
          <a:xfrm>
            <a:off x="685331" y="2137271"/>
            <a:ext cx="7649196" cy="715581"/>
          </a:xfrm>
          <a:prstGeom prst="rect">
            <a:avLst/>
          </a:prstGeom>
          <a:noFill/>
        </p:spPr>
        <p:txBody>
          <a:bodyPr wrap="square" rtlCol="0">
            <a:spAutoFit/>
          </a:bodyPr>
          <a:lstStyle/>
          <a:p>
            <a:pPr algn="ctr" defTabSz="342900"/>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COLIEE</a:t>
            </a:r>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に対するフレーム意味論の期待される効用</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defTabSz="342900"/>
            <a:endParaRPr lang="en-US" altLang="ja-JP" sz="1350" dirty="0">
              <a:solidFill>
                <a:prstClr val="black"/>
              </a:solidFill>
              <a:latin typeface="Tw Cen MT" panose="020B0602020104020603"/>
              <a:ea typeface="ＭＳ Ｐゴシック" panose="020B0600070205080204" pitchFamily="50"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
        <p:nvSpPr>
          <p:cNvPr id="3" name="テキスト ボックス 2">
            <a:extLst>
              <a:ext uri="{FF2B5EF4-FFF2-40B4-BE49-F238E27FC236}">
                <a16:creationId xmlns:a16="http://schemas.microsoft.com/office/drawing/2014/main" id="{5A2CBE98-58DA-ED42-9386-6B79A5942CD2}"/>
              </a:ext>
            </a:extLst>
          </p:cNvPr>
          <p:cNvSpPr txBox="1"/>
          <p:nvPr/>
        </p:nvSpPr>
        <p:spPr>
          <a:xfrm>
            <a:off x="810096" y="2474837"/>
            <a:ext cx="7648574" cy="1546577"/>
          </a:xfrm>
          <a:prstGeom prst="rect">
            <a:avLst/>
          </a:prstGeom>
          <a:noFill/>
          <a:ln>
            <a:solidFill>
              <a:schemeClr val="bg2">
                <a:lumMod val="75000"/>
              </a:schemeClr>
            </a:solidFill>
            <a:prstDash val="lgDash"/>
          </a:ln>
        </p:spPr>
        <p:txBody>
          <a:bodyPr wrap="square" rtlCol="0">
            <a:spAutoFit/>
          </a:bodyPr>
          <a:lstStyle/>
          <a:p>
            <a:pPr defTabSz="342900"/>
            <a:r>
              <a:rPr lang="en-US" altLang="ja-JP" sz="1350" i="1" dirty="0">
                <a:solidFill>
                  <a:prstClr val="black"/>
                </a:solidFill>
                <a:latin typeface="Tw Cen MT" panose="020B0602020104020603"/>
                <a:ea typeface="ＭＳ Ｐゴシック" panose="020B0600070205080204" pitchFamily="50" charset="-128"/>
              </a:rPr>
              <a:t>(H18-1-1)</a:t>
            </a:r>
          </a:p>
          <a:p>
            <a:pPr defTabSz="342900"/>
            <a:r>
              <a:rPr lang="en-US" altLang="ja-JP" sz="1350" i="1" dirty="0">
                <a:solidFill>
                  <a:prstClr val="black"/>
                </a:solidFill>
                <a:latin typeface="Tw Cen MT" panose="020B0602020104020603"/>
                <a:ea typeface="ＭＳ Ｐゴシック" panose="020B0600070205080204" pitchFamily="50" charset="-128"/>
              </a:rPr>
              <a:t>T1)</a:t>
            </a:r>
            <a:r>
              <a:rPr lang="ja-JP" altLang="en-US" sz="1350" i="1">
                <a:solidFill>
                  <a:prstClr val="black"/>
                </a:solidFill>
                <a:highlight>
                  <a:srgbClr val="00FFFF"/>
                </a:highlight>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prstClr val="white">
                    <a:lumMod val="50000"/>
                  </a:prstClr>
                </a:solidFill>
                <a:latin typeface="Tw Cen MT" panose="020B0602020104020603"/>
                <a:ea typeface="ＭＳ Ｐゴシック" panose="020B0600070205080204" pitchFamily="50" charset="-128"/>
              </a:rPr>
              <a:t>第五百六十条から前条までの規定による担保の責任を負わない旨の特約をしたときであっても、知りながら告げなかった事実及び自ら第三者のために設定し又は第三者に譲り渡した権利については、その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免れることが</a:t>
            </a:r>
            <a:r>
              <a:rPr lang="ja-JP" altLang="en-US" sz="1350" i="1">
                <a:solidFill>
                  <a:srgbClr val="FF0000"/>
                </a:solidFill>
                <a:highlight>
                  <a:srgbClr val="00FFFF"/>
                </a:highlight>
                <a:latin typeface="Tw Cen MT" panose="020B0602020104020603"/>
                <a:ea typeface="ＭＳ Ｐゴシック" panose="020B0600070205080204" pitchFamily="50" charset="-128"/>
              </a:rPr>
              <a:t>できない。</a:t>
            </a:r>
            <a:endParaRPr lang="en-US" altLang="ja-JP" sz="1350" i="1" dirty="0">
              <a:solidFill>
                <a:srgbClr val="FF0000"/>
              </a:solidFill>
              <a:highlight>
                <a:srgbClr val="00FFFF"/>
              </a:highlight>
              <a:latin typeface="Tw Cen MT" panose="020B0602020104020603"/>
              <a:ea typeface="ＭＳ Ｐゴシック" panose="020B0600070205080204" pitchFamily="50" charset="-128"/>
            </a:endParaRPr>
          </a:p>
          <a:p>
            <a:pPr defTabSz="342900"/>
            <a:endParaRPr lang="ja-JP" altLang="en-US" sz="1350" i="1">
              <a:solidFill>
                <a:prstClr val="black"/>
              </a:solidFill>
              <a:latin typeface="Tw Cen MT" panose="020B0602020104020603"/>
              <a:ea typeface="ＭＳ Ｐゴシック" panose="020B0600070205080204" pitchFamily="50" charset="-128"/>
            </a:endParaRPr>
          </a:p>
          <a:p>
            <a:pPr defTabSz="342900"/>
            <a:r>
              <a:rPr lang="en-US" altLang="ja-JP" sz="1350" i="1" dirty="0">
                <a:solidFill>
                  <a:prstClr val="black"/>
                </a:solidFill>
                <a:latin typeface="Tw Cen MT" panose="020B0602020104020603"/>
                <a:ea typeface="ＭＳ Ｐゴシック" panose="020B0600070205080204" pitchFamily="50" charset="-128"/>
              </a:rPr>
              <a:t>T2)</a:t>
            </a:r>
            <a:r>
              <a:rPr lang="ja-JP" altLang="en-US" sz="1350" i="1">
                <a:solidFill>
                  <a:prstClr val="white">
                    <a:lumMod val="50000"/>
                  </a:prstClr>
                </a:solidFill>
                <a:latin typeface="Tw Cen MT" panose="020B0602020104020603"/>
                <a:ea typeface="ＭＳ Ｐゴシック" panose="020B0600070205080204" pitchFamily="50" charset="-128"/>
              </a:rPr>
              <a:t>担保責任を免除する特約を結ぶことはできるが，その場合も，目的物について売主が自分で第三者のために設定した権利があったときは，</a:t>
            </a:r>
            <a:r>
              <a:rPr lang="ja-JP" altLang="en-US" sz="1350" i="1">
                <a:solidFill>
                  <a:prstClr val="black"/>
                </a:solidFill>
                <a:highlight>
                  <a:srgbClr val="00FFFF"/>
                </a:highlight>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prstClr val="white">
                    <a:lumMod val="50000"/>
                  </a:prstClr>
                </a:solidFill>
                <a:latin typeface="Tw Cen MT" panose="020B0602020104020603"/>
                <a:ea typeface="ＭＳ Ｐゴシック" panose="020B0600070205080204" pitchFamily="50" charset="-128"/>
              </a:rPr>
              <a:t>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a:t>
            </a:r>
            <a:r>
              <a:rPr lang="ja-JP" altLang="en-US" sz="1350" i="1">
                <a:solidFill>
                  <a:srgbClr val="FF0000"/>
                </a:solidFill>
                <a:highlight>
                  <a:srgbClr val="00FFFF"/>
                </a:highlight>
                <a:latin typeface="Tw Cen MT" panose="020B0602020104020603"/>
                <a:ea typeface="ＭＳ Ｐゴシック" panose="020B0600070205080204" pitchFamily="50" charset="-128"/>
              </a:rPr>
              <a:t>ない</a:t>
            </a:r>
            <a:r>
              <a:rPr lang="ja-JP" altLang="en-US" sz="1350" i="1">
                <a:solidFill>
                  <a:prstClr val="black"/>
                </a:solidFill>
                <a:highlight>
                  <a:srgbClr val="00FFFF"/>
                </a:highlight>
                <a:latin typeface="Tw Cen MT" panose="020B0602020104020603"/>
                <a:ea typeface="ＭＳ Ｐゴシック" panose="020B0600070205080204" pitchFamily="50" charset="-128"/>
              </a:rPr>
              <a:t>。</a:t>
            </a:r>
          </a:p>
        </p:txBody>
      </p:sp>
      <p:sp>
        <p:nvSpPr>
          <p:cNvPr id="4" name="テキスト ボックス 3">
            <a:extLst>
              <a:ext uri="{FF2B5EF4-FFF2-40B4-BE49-F238E27FC236}">
                <a16:creationId xmlns:a16="http://schemas.microsoft.com/office/drawing/2014/main" id="{3231FD5B-7EA6-064B-91E1-6A3B1BFC7F8B}"/>
              </a:ext>
            </a:extLst>
          </p:cNvPr>
          <p:cNvSpPr txBox="1"/>
          <p:nvPr/>
        </p:nvSpPr>
        <p:spPr>
          <a:xfrm>
            <a:off x="1597914" y="4106740"/>
            <a:ext cx="5824030" cy="1246495"/>
          </a:xfrm>
          <a:prstGeom prst="rect">
            <a:avLst/>
          </a:prstGeom>
          <a:noFill/>
        </p:spPr>
        <p:txBody>
          <a:bodyPr wrap="square" rtlCol="0">
            <a:spAutoFit/>
          </a:bodyPr>
          <a:lstStyle/>
          <a:p>
            <a:pPr algn="ctr" defTabSz="342900"/>
            <a:r>
              <a:rPr kumimoji="1" lang="ja-JP" altLang="en-US" sz="1500">
                <a:solidFill>
                  <a:prstClr val="black"/>
                </a:solidFill>
                <a:latin typeface="Tw Cen MT" panose="020B0602020104020603"/>
                <a:ea typeface="ＭＳ Ｐゴシック" panose="020B0600070205080204" pitchFamily="50" charset="-128"/>
              </a:rPr>
              <a:t>従来手法</a:t>
            </a:r>
            <a:r>
              <a:rPr kumimoji="1" lang="en-US" altLang="ja-JP" sz="1500" dirty="0">
                <a:solidFill>
                  <a:prstClr val="black"/>
                </a:solidFill>
                <a:latin typeface="Tw Cen MT" panose="020B0602020104020603"/>
                <a:ea typeface="ＭＳ Ｐゴシック" panose="020B0600070205080204" pitchFamily="50" charset="-128"/>
              </a:rPr>
              <a:t>…</a:t>
            </a:r>
          </a:p>
          <a:p>
            <a:pPr algn="ctr" defTabSz="342900"/>
            <a:r>
              <a:rPr kumimoji="1" lang="ja-JP" altLang="en-US" sz="1500">
                <a:solidFill>
                  <a:prstClr val="black"/>
                </a:solidFill>
                <a:latin typeface="Tw Cen MT" panose="020B0602020104020603"/>
                <a:ea typeface="ＭＳ Ｐゴシック" panose="020B0600070205080204" pitchFamily="50" charset="-128"/>
              </a:rPr>
              <a:t>表層格と述語項構造</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latin typeface="Tw Cen MT" panose="020B0602020104020603"/>
                <a:ea typeface="ＭＳ Ｐゴシック" panose="020B0600070205080204" pitchFamily="50" charset="-128"/>
              </a:rPr>
              <a:t>主題と文末動詞</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latin typeface="Tw Cen MT" panose="020B0602020104020603"/>
                <a:ea typeface="ＭＳ Ｐゴシック" panose="020B0600070205080204" pitchFamily="50" charset="-128"/>
              </a:rPr>
              <a:t>の利用、および動詞の抽象化</a:t>
            </a:r>
            <a:endParaRPr kumimoji="1" lang="en-US" altLang="ja-JP" sz="1500" dirty="0">
              <a:solidFill>
                <a:prstClr val="black"/>
              </a:solidFill>
              <a:latin typeface="Tw Cen MT" panose="020B0602020104020603"/>
              <a:ea typeface="ＭＳ Ｐゴシック" panose="020B0600070205080204" pitchFamily="50" charset="-128"/>
            </a:endParaRPr>
          </a:p>
          <a:p>
            <a:pPr algn="ctr" defTabSz="342900"/>
            <a:r>
              <a:rPr kumimoji="1" lang="en-US" altLang="ja-JP" sz="1500" dirty="0">
                <a:solidFill>
                  <a:prstClr val="black"/>
                </a:solidFill>
                <a:latin typeface="Tw Cen MT" panose="020B0602020104020603"/>
                <a:ea typeface="ＭＳ Ｐゴシック" panose="020B0600070205080204" pitchFamily="50" charset="-128"/>
              </a:rPr>
              <a:t>T1 … </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売主は</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免れることが</a:t>
            </a:r>
            <a:r>
              <a:rPr kumimoji="1" lang="ja-JP" altLang="en-US" sz="1500">
                <a:solidFill>
                  <a:srgbClr val="FF0000"/>
                </a:solidFill>
                <a:highlight>
                  <a:srgbClr val="00FFFF"/>
                </a:highlight>
                <a:latin typeface="Tw Cen MT" panose="020B0602020104020603"/>
                <a:ea typeface="ＭＳ Ｐゴシック" panose="020B0600070205080204" pitchFamily="50" charset="-128"/>
              </a:rPr>
              <a:t>できない</a:t>
            </a:r>
            <a:r>
              <a:rPr kumimoji="1" lang="en-US" altLang="ja-JP" sz="1500" dirty="0">
                <a:solidFill>
                  <a:prstClr val="black"/>
                </a:solidFill>
                <a:latin typeface="Tw Cen MT" panose="020B0602020104020603"/>
                <a:ea typeface="ＭＳ Ｐゴシック" panose="020B0600070205080204" pitchFamily="50" charset="-128"/>
              </a:rPr>
              <a:t>/T2 … </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売主は</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免れ</a:t>
            </a:r>
            <a:r>
              <a:rPr kumimoji="1" lang="ja-JP" altLang="en-US" sz="1500">
                <a:solidFill>
                  <a:srgbClr val="FF0000"/>
                </a:solidFill>
                <a:highlight>
                  <a:srgbClr val="00FFFF"/>
                </a:highlight>
                <a:latin typeface="Tw Cen MT" panose="020B0602020104020603"/>
                <a:ea typeface="ＭＳ Ｐゴシック" panose="020B0600070205080204" pitchFamily="50" charset="-128"/>
              </a:rPr>
              <a:t>ない</a:t>
            </a:r>
            <a:r>
              <a:rPr kumimoji="1" lang="en-US" altLang="ja-JP" sz="1500" dirty="0">
                <a:solidFill>
                  <a:prstClr val="black"/>
                </a:solidFill>
                <a:latin typeface="Tw Cen MT" panose="020B0602020104020603"/>
                <a:ea typeface="ＭＳ Ｐゴシック" panose="020B0600070205080204" pitchFamily="50" charset="-128"/>
              </a:rPr>
              <a:t> </a:t>
            </a:r>
            <a:r>
              <a:rPr kumimoji="1" lang="ja-JP" altLang="en-US" sz="1500">
                <a:solidFill>
                  <a:prstClr val="black"/>
                </a:solidFill>
                <a:latin typeface="Tw Cen MT" panose="020B0602020104020603"/>
                <a:ea typeface="ＭＳ Ｐゴシック" panose="020B0600070205080204" pitchFamily="50" charset="-128"/>
              </a:rPr>
              <a:t>より、</a:t>
            </a:r>
            <a:endParaRPr kumimoji="1" lang="en-US" altLang="ja-JP" sz="1500" dirty="0">
              <a:solidFill>
                <a:prstClr val="black"/>
              </a:solidFill>
              <a:latin typeface="Tw Cen MT" panose="020B0602020104020603"/>
              <a:ea typeface="ＭＳ Ｐゴシック" panose="020B0600070205080204" pitchFamily="50" charset="-128"/>
            </a:endParaRPr>
          </a:p>
          <a:p>
            <a:pPr algn="ctr" defTabSz="342900"/>
            <a:r>
              <a:rPr kumimoji="1" lang="en-US" altLang="ja-JP" sz="1500" dirty="0">
                <a:solidFill>
                  <a:srgbClr val="FF0000"/>
                </a:solidFill>
                <a:latin typeface="Tw Cen MT" panose="020B0602020104020603"/>
                <a:ea typeface="ＭＳ Ｐゴシック" panose="020B0600070205080204" pitchFamily="50" charset="-128"/>
              </a:rPr>
              <a:t> </a:t>
            </a:r>
            <a:r>
              <a:rPr kumimoji="1" lang="en-US" altLang="ja-JP" sz="1500" dirty="0" err="1">
                <a:solidFill>
                  <a:prstClr val="black"/>
                </a:solidFill>
                <a:latin typeface="Tw Cen MT" panose="020B0602020104020603"/>
                <a:ea typeface="ＭＳ Ｐゴシック" panose="020B0600070205080204" pitchFamily="50" charset="-128"/>
              </a:rPr>
              <a:t>λ.x</a:t>
            </a:r>
            <a:r>
              <a:rPr kumimoji="1" lang="en-US" altLang="ja-JP" sz="1500" dirty="0">
                <a:solidFill>
                  <a:prstClr val="black"/>
                </a:solidFill>
                <a:latin typeface="Tw Cen MT" panose="020B0602020104020603"/>
                <a:ea typeface="ＭＳ Ｐゴシック" panose="020B0600070205080204" pitchFamily="50" charset="-128"/>
              </a:rPr>
              <a:t> </a:t>
            </a:r>
            <a:r>
              <a:rPr kumimoji="1" lang="en-US" altLang="ja-JP" sz="1500" dirty="0" err="1">
                <a:solidFill>
                  <a:prstClr val="black"/>
                </a:solidFill>
                <a:latin typeface="Tw Cen MT" panose="020B0602020104020603"/>
                <a:ea typeface="ＭＳ Ｐゴシック" panose="020B0600070205080204" pitchFamily="50" charset="-128"/>
              </a:rPr>
              <a:t>x</a:t>
            </a:r>
            <a:r>
              <a:rPr kumimoji="1" lang="en-US" altLang="ja-JP" sz="1500" i="1" dirty="0" err="1">
                <a:solidFill>
                  <a:srgbClr val="FF0000"/>
                </a:solidFill>
                <a:latin typeface="Tw Cen MT" panose="020B0602020104020603"/>
                <a:ea typeface="ＭＳ Ｐゴシック" panose="020B0600070205080204" pitchFamily="50" charset="-128"/>
              </a:rPr>
              <a:t>¬</a:t>
            </a:r>
            <a:r>
              <a:rPr kumimoji="1" lang="en-US" altLang="ja-JP" sz="1500" i="1" dirty="0" err="1">
                <a:solidFill>
                  <a:prstClr val="black"/>
                </a:solidFill>
                <a:latin typeface="Tw Cen MT" panose="020B0602020104020603"/>
                <a:ea typeface="ＭＳ Ｐゴシック" panose="020B0600070205080204" pitchFamily="50" charset="-128"/>
              </a:rPr>
              <a:t>AVOID</a:t>
            </a:r>
            <a:r>
              <a:rPr kumimoji="1" lang="en-US" altLang="ja-JP" sz="1500" i="1" dirty="0">
                <a:solidFill>
                  <a:prstClr val="black"/>
                </a:solidFill>
                <a:latin typeface="Tw Cen MT" panose="020B0602020104020603"/>
                <a:ea typeface="ＭＳ Ｐゴシック" panose="020B0600070205080204" pitchFamily="50" charset="-128"/>
              </a:rPr>
              <a:t>(</a:t>
            </a:r>
            <a:r>
              <a:rPr kumimoji="1" lang="ja-JP" altLang="en-US" sz="1500" i="1">
                <a:solidFill>
                  <a:prstClr val="black"/>
                </a:solidFill>
                <a:highlight>
                  <a:srgbClr val="00FFFF"/>
                </a:highlight>
                <a:latin typeface="Tw Cen MT" panose="020B0602020104020603"/>
                <a:ea typeface="ＭＳ Ｐゴシック" panose="020B0600070205080204" pitchFamily="50" charset="-128"/>
              </a:rPr>
              <a:t>売主</a:t>
            </a:r>
            <a:r>
              <a:rPr kumimoji="1" lang="en-US" altLang="ja-JP" sz="1500" i="1" dirty="0">
                <a:solidFill>
                  <a:prstClr val="black"/>
                </a:solidFill>
                <a:latin typeface="Tw Cen MT" panose="020B0602020104020603"/>
                <a:ea typeface="ＭＳ Ｐゴシック" panose="020B0600070205080204" pitchFamily="50" charset="-128"/>
              </a:rPr>
              <a:t>)</a:t>
            </a:r>
          </a:p>
          <a:p>
            <a:pPr algn="ctr" defTabSz="342900"/>
            <a:r>
              <a:rPr kumimoji="1" lang="ja-JP" altLang="en-US" sz="1500">
                <a:solidFill>
                  <a:prstClr val="black"/>
                </a:solidFill>
                <a:latin typeface="Tw Cen MT" panose="020B0602020104020603"/>
                <a:ea typeface="ＭＳ Ｐゴシック" panose="020B0600070205080204" pitchFamily="50" charset="-128"/>
              </a:rPr>
              <a:t>以上より</a:t>
            </a:r>
            <a:r>
              <a:rPr kumimoji="1" lang="en-US" altLang="ja-JP" sz="1500" dirty="0">
                <a:solidFill>
                  <a:prstClr val="black"/>
                </a:solidFill>
                <a:latin typeface="Tw Cen MT" panose="020B0602020104020603"/>
                <a:ea typeface="ＭＳ Ｐゴシック" panose="020B0600070205080204" pitchFamily="50" charset="-128"/>
              </a:rPr>
              <a:t>T1 = T2</a:t>
            </a:r>
          </a:p>
        </p:txBody>
      </p:sp>
      <p:sp>
        <p:nvSpPr>
          <p:cNvPr id="8" name="フリーフォーム 7">
            <a:extLst>
              <a:ext uri="{FF2B5EF4-FFF2-40B4-BE49-F238E27FC236}">
                <a16:creationId xmlns:a16="http://schemas.microsoft.com/office/drawing/2014/main" id="{3532BBCF-92CD-B947-AF41-A0F866D540A5}"/>
              </a:ext>
            </a:extLst>
          </p:cNvPr>
          <p:cNvSpPr/>
          <p:nvPr/>
        </p:nvSpPr>
        <p:spPr>
          <a:xfrm>
            <a:off x="1543050" y="2492008"/>
            <a:ext cx="1371600" cy="660767"/>
          </a:xfrm>
          <a:custGeom>
            <a:avLst/>
            <a:gdLst>
              <a:gd name="connsiteX0" fmla="*/ 0 w 1828800"/>
              <a:gd name="connsiteY0" fmla="*/ 385722 h 881022"/>
              <a:gd name="connsiteX1" fmla="*/ 1409700 w 1828800"/>
              <a:gd name="connsiteY1" fmla="*/ 17422 h 881022"/>
              <a:gd name="connsiteX2" fmla="*/ 1828800 w 1828800"/>
              <a:gd name="connsiteY2" fmla="*/ 881022 h 881022"/>
            </a:gdLst>
            <a:ahLst/>
            <a:cxnLst>
              <a:cxn ang="0">
                <a:pos x="connsiteX0" y="connsiteY0"/>
              </a:cxn>
              <a:cxn ang="0">
                <a:pos x="connsiteX1" y="connsiteY1"/>
              </a:cxn>
              <a:cxn ang="0">
                <a:pos x="connsiteX2" y="connsiteY2"/>
              </a:cxn>
            </a:cxnLst>
            <a:rect l="l" t="t" r="r" b="b"/>
            <a:pathLst>
              <a:path w="1828800" h="881022">
                <a:moveTo>
                  <a:pt x="0" y="385722"/>
                </a:moveTo>
                <a:cubicBezTo>
                  <a:pt x="552450" y="160297"/>
                  <a:pt x="1104900" y="-65128"/>
                  <a:pt x="1409700" y="17422"/>
                </a:cubicBezTo>
                <a:cubicBezTo>
                  <a:pt x="1714500" y="99972"/>
                  <a:pt x="1771650" y="490497"/>
                  <a:pt x="1828800" y="881022"/>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
        <p:nvSpPr>
          <p:cNvPr id="10" name="フリーフォーム 9">
            <a:extLst>
              <a:ext uri="{FF2B5EF4-FFF2-40B4-BE49-F238E27FC236}">
                <a16:creationId xmlns:a16="http://schemas.microsoft.com/office/drawing/2014/main" id="{659A1C9C-EEA4-E343-BC88-E2FE32E447F8}"/>
              </a:ext>
            </a:extLst>
          </p:cNvPr>
          <p:cNvSpPr/>
          <p:nvPr/>
        </p:nvSpPr>
        <p:spPr>
          <a:xfrm>
            <a:off x="3924300" y="3419311"/>
            <a:ext cx="1200150" cy="390689"/>
          </a:xfrm>
          <a:custGeom>
            <a:avLst/>
            <a:gdLst>
              <a:gd name="connsiteX0" fmla="*/ 0 w 1600200"/>
              <a:gd name="connsiteY0" fmla="*/ 470118 h 520918"/>
              <a:gd name="connsiteX1" fmla="*/ 825500 w 1600200"/>
              <a:gd name="connsiteY1" fmla="*/ 218 h 520918"/>
              <a:gd name="connsiteX2" fmla="*/ 1600200 w 1600200"/>
              <a:gd name="connsiteY2" fmla="*/ 520918 h 520918"/>
            </a:gdLst>
            <a:ahLst/>
            <a:cxnLst>
              <a:cxn ang="0">
                <a:pos x="connsiteX0" y="connsiteY0"/>
              </a:cxn>
              <a:cxn ang="0">
                <a:pos x="connsiteX1" y="connsiteY1"/>
              </a:cxn>
              <a:cxn ang="0">
                <a:pos x="connsiteX2" y="connsiteY2"/>
              </a:cxn>
            </a:cxnLst>
            <a:rect l="l" t="t" r="r" b="b"/>
            <a:pathLst>
              <a:path w="1600200" h="520918">
                <a:moveTo>
                  <a:pt x="0" y="470118"/>
                </a:moveTo>
                <a:cubicBezTo>
                  <a:pt x="279400" y="230934"/>
                  <a:pt x="558800" y="-8249"/>
                  <a:pt x="825500" y="218"/>
                </a:cubicBezTo>
                <a:cubicBezTo>
                  <a:pt x="1092200" y="8685"/>
                  <a:pt x="1346200" y="264801"/>
                  <a:pt x="1600200" y="52091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Tree>
    <p:extLst>
      <p:ext uri="{BB962C8B-B14F-4D97-AF65-F5344CB8AC3E}">
        <p14:creationId xmlns:p14="http://schemas.microsoft.com/office/powerpoint/2010/main" val="4206260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6" name="テキスト ボックス 5">
            <a:extLst>
              <a:ext uri="{FF2B5EF4-FFF2-40B4-BE49-F238E27FC236}">
                <a16:creationId xmlns:a16="http://schemas.microsoft.com/office/drawing/2014/main" id="{55492077-1EC6-FC49-B607-77EDB037499C}"/>
              </a:ext>
            </a:extLst>
          </p:cNvPr>
          <p:cNvSpPr txBox="1"/>
          <p:nvPr/>
        </p:nvSpPr>
        <p:spPr>
          <a:xfrm>
            <a:off x="685331" y="2137271"/>
            <a:ext cx="7649196" cy="715581"/>
          </a:xfrm>
          <a:prstGeom prst="rect">
            <a:avLst/>
          </a:prstGeom>
          <a:noFill/>
        </p:spPr>
        <p:txBody>
          <a:bodyPr wrap="square" rtlCol="0">
            <a:spAutoFit/>
          </a:bodyPr>
          <a:lstStyle/>
          <a:p>
            <a:pPr algn="ctr" defTabSz="342900"/>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COLIEE</a:t>
            </a:r>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に対するフレーム意味論の期待される効用</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defTabSz="342900"/>
            <a:endParaRPr lang="en-US" altLang="ja-JP" sz="1350" dirty="0">
              <a:solidFill>
                <a:prstClr val="black"/>
              </a:solidFill>
              <a:latin typeface="Tw Cen MT" panose="020B0602020104020603"/>
              <a:ea typeface="ＭＳ Ｐゴシック" panose="020B0600070205080204" pitchFamily="50"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
        <p:nvSpPr>
          <p:cNvPr id="3" name="テキスト ボックス 2">
            <a:extLst>
              <a:ext uri="{FF2B5EF4-FFF2-40B4-BE49-F238E27FC236}">
                <a16:creationId xmlns:a16="http://schemas.microsoft.com/office/drawing/2014/main" id="{5A2CBE98-58DA-ED42-9386-6B79A5942CD2}"/>
              </a:ext>
            </a:extLst>
          </p:cNvPr>
          <p:cNvSpPr txBox="1"/>
          <p:nvPr/>
        </p:nvSpPr>
        <p:spPr>
          <a:xfrm>
            <a:off x="810096" y="2474837"/>
            <a:ext cx="7648574" cy="1546577"/>
          </a:xfrm>
          <a:prstGeom prst="rect">
            <a:avLst/>
          </a:prstGeom>
          <a:noFill/>
          <a:ln>
            <a:solidFill>
              <a:schemeClr val="accent3"/>
            </a:solidFill>
            <a:prstDash val="lgDash"/>
          </a:ln>
        </p:spPr>
        <p:txBody>
          <a:bodyPr wrap="square" rtlCol="0">
            <a:spAutoFit/>
          </a:bodyPr>
          <a:lstStyle/>
          <a:p>
            <a:pPr defTabSz="342900"/>
            <a:r>
              <a:rPr lang="en-US" altLang="ja-JP" sz="1350" i="1" dirty="0">
                <a:solidFill>
                  <a:prstClr val="black"/>
                </a:solidFill>
                <a:latin typeface="Tw Cen MT" panose="020B0602020104020603"/>
                <a:ea typeface="ＭＳ Ｐゴシック" panose="020B0600070205080204" pitchFamily="50" charset="-128"/>
              </a:rPr>
              <a:t>(H18-1-1)</a:t>
            </a:r>
          </a:p>
          <a:p>
            <a:pPr defTabSz="342900"/>
            <a:r>
              <a:rPr lang="en-US" altLang="ja-JP" sz="1350" i="1" dirty="0">
                <a:solidFill>
                  <a:prstClr val="black"/>
                </a:solidFill>
                <a:latin typeface="Tw Cen MT" panose="020B0602020104020603"/>
                <a:ea typeface="ＭＳ Ｐゴシック" panose="020B0600070205080204" pitchFamily="50" charset="-128"/>
              </a:rPr>
              <a:t>T1)</a:t>
            </a:r>
            <a:r>
              <a:rPr lang="ja-JP" altLang="en-US" sz="1350" i="1">
                <a:solidFill>
                  <a:srgbClr val="FF0000"/>
                </a:solidFill>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00B050"/>
                </a:solidFill>
                <a:latin typeface="Tw Cen MT" panose="020B0602020104020603"/>
                <a:ea typeface="ＭＳ Ｐゴシック" panose="020B0600070205080204" pitchFamily="50" charset="-128"/>
              </a:rPr>
              <a:t>第五百六十条から前条までの規定による担保の責任を負わない旨の特約をしたときであっても</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7030A0"/>
                </a:solidFill>
                <a:latin typeface="Tw Cen MT" panose="020B0602020104020603"/>
                <a:ea typeface="ＭＳ Ｐゴシック" panose="020B0600070205080204" pitchFamily="50" charset="-128"/>
              </a:rPr>
              <a:t>知りながら告げなかった事実及び自ら第三者のために設定し又は第三者に譲り渡した権利については</a:t>
            </a:r>
            <a:r>
              <a:rPr lang="ja-JP" altLang="en-US" sz="1350" i="1">
                <a:solidFill>
                  <a:prstClr val="black"/>
                </a:solidFill>
                <a:latin typeface="Tw Cen MT" panose="020B0602020104020603"/>
                <a:ea typeface="ＭＳ Ｐゴシック" panose="020B0600070205080204" pitchFamily="50" charset="-128"/>
              </a:rPr>
              <a:t>、その責任を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免れることができない。</a:t>
            </a:r>
            <a:endParaRPr lang="en-US" altLang="ja-JP" sz="1350" i="1" dirty="0">
              <a:solidFill>
                <a:prstClr val="black"/>
              </a:solidFill>
              <a:highlight>
                <a:srgbClr val="00FFFF"/>
              </a:highlight>
              <a:latin typeface="Tw Cen MT" panose="020B0602020104020603"/>
              <a:ea typeface="ＭＳ Ｐゴシック" panose="020B0600070205080204" pitchFamily="50" charset="-128"/>
            </a:endParaRPr>
          </a:p>
          <a:p>
            <a:pPr defTabSz="342900"/>
            <a:endParaRPr lang="ja-JP" altLang="en-US" sz="1350" i="1">
              <a:solidFill>
                <a:prstClr val="black"/>
              </a:solidFill>
              <a:latin typeface="Tw Cen MT" panose="020B0602020104020603"/>
              <a:ea typeface="ＭＳ Ｐゴシック" panose="020B0600070205080204" pitchFamily="50" charset="-128"/>
            </a:endParaRPr>
          </a:p>
          <a:p>
            <a:pPr defTabSz="342900"/>
            <a:r>
              <a:rPr lang="en-US" altLang="ja-JP" sz="1350" i="1" dirty="0">
                <a:solidFill>
                  <a:prstClr val="black"/>
                </a:solidFill>
                <a:latin typeface="Tw Cen MT" panose="020B0602020104020603"/>
                <a:ea typeface="ＭＳ Ｐゴシック" panose="020B0600070205080204" pitchFamily="50" charset="-128"/>
              </a:rPr>
              <a:t>T2)</a:t>
            </a:r>
            <a:r>
              <a:rPr lang="ja-JP" altLang="en-US" sz="1350" i="1">
                <a:solidFill>
                  <a:srgbClr val="00B050"/>
                </a:solidFill>
                <a:latin typeface="Tw Cen MT" panose="020B0602020104020603"/>
                <a:ea typeface="ＭＳ Ｐゴシック" panose="020B0600070205080204" pitchFamily="50" charset="-128"/>
              </a:rPr>
              <a:t>担保責任を免除する特約を結ぶことはできるが</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7030A0"/>
                </a:solidFill>
                <a:latin typeface="Tw Cen MT" panose="020B0602020104020603"/>
                <a:ea typeface="ＭＳ Ｐゴシック" panose="020B0600070205080204" pitchFamily="50" charset="-128"/>
              </a:rPr>
              <a:t>その場合も，目的物について売主が自分で第三者のために設定した権利があったときは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FF0000"/>
                </a:solidFill>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免れない。</a:t>
            </a:r>
          </a:p>
        </p:txBody>
      </p:sp>
      <p:sp>
        <p:nvSpPr>
          <p:cNvPr id="7" name="テキスト ボックス 6">
            <a:extLst>
              <a:ext uri="{FF2B5EF4-FFF2-40B4-BE49-F238E27FC236}">
                <a16:creationId xmlns:a16="http://schemas.microsoft.com/office/drawing/2014/main" id="{313E0CBB-98E8-CB49-9E64-43B062480F1F}"/>
              </a:ext>
            </a:extLst>
          </p:cNvPr>
          <p:cNvSpPr txBox="1"/>
          <p:nvPr/>
        </p:nvSpPr>
        <p:spPr>
          <a:xfrm>
            <a:off x="810095" y="4193533"/>
            <a:ext cx="5094514" cy="1015663"/>
          </a:xfrm>
          <a:prstGeom prst="rect">
            <a:avLst/>
          </a:prstGeom>
          <a:noFill/>
        </p:spPr>
        <p:txBody>
          <a:bodyPr wrap="square" rtlCol="0">
            <a:spAutoFit/>
          </a:bodyPr>
          <a:lstStyle/>
          <a:p>
            <a:pPr algn="ctr" defTabSz="342900"/>
            <a:r>
              <a:rPr kumimoji="1" lang="ja-JP" altLang="en-US" sz="1200">
                <a:solidFill>
                  <a:prstClr val="black"/>
                </a:solidFill>
                <a:latin typeface="Tw Cen MT" panose="020B0602020104020603"/>
                <a:ea typeface="ＭＳ Ｐゴシック" panose="020B0600070205080204" pitchFamily="50" charset="-128"/>
              </a:rPr>
              <a:t>フレーム意味論を用いた手法</a:t>
            </a:r>
            <a:r>
              <a:rPr kumimoji="1" lang="en-US" altLang="ja-JP" sz="1200" dirty="0">
                <a:solidFill>
                  <a:prstClr val="black"/>
                </a:solidFill>
                <a:latin typeface="Tw Cen MT" panose="020B0602020104020603"/>
                <a:ea typeface="ＭＳ Ｐゴシック" panose="020B0600070205080204" pitchFamily="50" charset="-128"/>
              </a:rPr>
              <a:t>…</a:t>
            </a:r>
          </a:p>
          <a:p>
            <a:pPr algn="ctr" defTabSz="342900"/>
            <a:r>
              <a:rPr kumimoji="1" lang="ja-JP" altLang="en-US" sz="1200">
                <a:solidFill>
                  <a:prstClr val="black"/>
                </a:solidFill>
                <a:latin typeface="Tw Cen MT" panose="020B0602020104020603"/>
                <a:ea typeface="ＭＳ Ｐゴシック" panose="020B0600070205080204" pitchFamily="50" charset="-128"/>
              </a:rPr>
              <a:t>述語項構造におけるフレームの同定と</a:t>
            </a:r>
            <a:r>
              <a:rPr kumimoji="1" lang="en-US" altLang="ja-JP" sz="1200" dirty="0">
                <a:solidFill>
                  <a:prstClr val="black"/>
                </a:solidFill>
                <a:latin typeface="Tw Cen MT" panose="020B0602020104020603"/>
                <a:ea typeface="ＭＳ Ｐゴシック" panose="020B0600070205080204" pitchFamily="50" charset="-128"/>
              </a:rPr>
              <a:t>FE</a:t>
            </a:r>
            <a:r>
              <a:rPr kumimoji="1" lang="ja-JP" altLang="en-US" sz="1200">
                <a:solidFill>
                  <a:prstClr val="black"/>
                </a:solidFill>
                <a:latin typeface="Tw Cen MT" panose="020B0602020104020603"/>
                <a:ea typeface="ＭＳ Ｐゴシック" panose="020B0600070205080204" pitchFamily="50" charset="-128"/>
              </a:rPr>
              <a:t>の付与</a:t>
            </a:r>
            <a:endParaRPr kumimoji="1" lang="en-US" altLang="ja-JP" sz="1200" dirty="0">
              <a:solidFill>
                <a:prstClr val="black"/>
              </a:solidFill>
              <a:latin typeface="Tw Cen MT" panose="020B0602020104020603"/>
              <a:ea typeface="ＭＳ Ｐゴシック" panose="020B0600070205080204" pitchFamily="50" charset="-128"/>
            </a:endParaRPr>
          </a:p>
          <a:p>
            <a:pPr algn="ctr" defTabSz="342900"/>
            <a:r>
              <a:rPr kumimoji="1" lang="ja-JP" altLang="en-US" sz="1200">
                <a:solidFill>
                  <a:prstClr val="black"/>
                </a:solidFill>
                <a:latin typeface="Tw Cen MT" panose="020B0602020104020603"/>
                <a:ea typeface="ＭＳ Ｐゴシック" panose="020B0600070205080204" pitchFamily="50" charset="-128"/>
              </a:rPr>
              <a:t>免れることができない</a:t>
            </a:r>
            <a:r>
              <a:rPr kumimoji="1" lang="en-US" altLang="ja-JP" sz="1200" dirty="0">
                <a:solidFill>
                  <a:prstClr val="black"/>
                </a:solidFill>
                <a:latin typeface="Tw Cen MT" panose="020B0602020104020603"/>
                <a:ea typeface="ＭＳ Ｐゴシック" panose="020B0600070205080204" pitchFamily="50" charset="-128"/>
              </a:rPr>
              <a:t> / </a:t>
            </a:r>
            <a:r>
              <a:rPr kumimoji="1" lang="ja-JP" altLang="en-US" sz="1200">
                <a:solidFill>
                  <a:prstClr val="black"/>
                </a:solidFill>
                <a:latin typeface="Tw Cen MT" panose="020B0602020104020603"/>
                <a:ea typeface="ＭＳ Ｐゴシック" panose="020B0600070205080204" pitchFamily="50" charset="-128"/>
              </a:rPr>
              <a:t>免れない</a:t>
            </a:r>
            <a:r>
              <a:rPr kumimoji="1" lang="en-US" altLang="ja-JP" sz="1200" dirty="0">
                <a:solidFill>
                  <a:prstClr val="black"/>
                </a:solidFill>
                <a:latin typeface="Tw Cen MT" panose="020B0602020104020603"/>
                <a:ea typeface="ＭＳ Ｐゴシック" panose="020B0600070205080204" pitchFamily="50" charset="-128"/>
              </a:rPr>
              <a:t> </a:t>
            </a:r>
            <a:r>
              <a:rPr kumimoji="1" lang="ja-JP" altLang="en-US" sz="1200">
                <a:solidFill>
                  <a:prstClr val="black"/>
                </a:solidFill>
                <a:latin typeface="Tw Cen MT" panose="020B0602020104020603"/>
                <a:ea typeface="ＭＳ Ｐゴシック" panose="020B0600070205080204" pitchFamily="50" charset="-128"/>
              </a:rPr>
              <a:t>→</a:t>
            </a:r>
            <a:r>
              <a:rPr kumimoji="1" lang="en-US" altLang="ja-JP" sz="1200" dirty="0">
                <a:solidFill>
                  <a:prstClr val="black"/>
                </a:solidFill>
                <a:latin typeface="Tw Cen MT" panose="020B0602020104020603"/>
                <a:ea typeface="ＭＳ Ｐゴシック" panose="020B0600070205080204" pitchFamily="50" charset="-128"/>
              </a:rPr>
              <a:t>(</a:t>
            </a:r>
            <a:r>
              <a:rPr kumimoji="1" lang="ja-JP" altLang="en-US" sz="1200">
                <a:solidFill>
                  <a:prstClr val="black"/>
                </a:solidFill>
                <a:latin typeface="Tw Cen MT" panose="020B0602020104020603"/>
                <a:ea typeface="ＭＳ Ｐゴシック" panose="020B0600070205080204" pitchFamily="50" charset="-128"/>
              </a:rPr>
              <a:t>正規表記</a:t>
            </a:r>
            <a:r>
              <a:rPr kumimoji="1" lang="en-US" altLang="ja-JP" sz="1200" dirty="0">
                <a:solidFill>
                  <a:prstClr val="black"/>
                </a:solidFill>
                <a:latin typeface="Tw Cen MT" panose="020B0602020104020603"/>
                <a:ea typeface="ＭＳ Ｐゴシック" panose="020B0600070205080204" pitchFamily="50" charset="-128"/>
              </a:rPr>
              <a:t> : </a:t>
            </a:r>
            <a:r>
              <a:rPr kumimoji="1" lang="ja-JP" altLang="en-US" sz="1200">
                <a:solidFill>
                  <a:prstClr val="black"/>
                </a:solidFill>
                <a:latin typeface="Tw Cen MT" panose="020B0602020104020603"/>
                <a:ea typeface="ＭＳ Ｐゴシック" panose="020B0600070205080204" pitchFamily="50" charset="-128"/>
              </a:rPr>
              <a:t>免れる</a:t>
            </a:r>
            <a:r>
              <a:rPr kumimoji="1" lang="en-US" altLang="ja-JP" sz="1200" dirty="0">
                <a:solidFill>
                  <a:prstClr val="black"/>
                </a:solidFill>
                <a:latin typeface="Tw Cen MT" panose="020B0602020104020603"/>
                <a:ea typeface="ＭＳ Ｐゴシック" panose="020B0600070205080204" pitchFamily="50" charset="-128"/>
              </a:rPr>
              <a:t>) is </a:t>
            </a:r>
            <a:r>
              <a:rPr kumimoji="1" lang="en-US" altLang="ja-JP" sz="1200" i="1" dirty="0" err="1">
                <a:solidFill>
                  <a:prstClr val="black"/>
                </a:solidFill>
                <a:latin typeface="Tw Cen MT" panose="020B0602020104020603"/>
                <a:ea typeface="ＭＳ Ｐゴシック" panose="020B0600070205080204" pitchFamily="50" charset="-128"/>
              </a:rPr>
              <a:t>AVOIDING</a:t>
            </a:r>
            <a:r>
              <a:rPr kumimoji="1" lang="en-US" altLang="ja-JP" sz="1200" dirty="0" err="1">
                <a:solidFill>
                  <a:prstClr val="black"/>
                </a:solidFill>
                <a:latin typeface="Tw Cen MT" panose="020B0602020104020603"/>
                <a:ea typeface="ＭＳ Ｐゴシック" panose="020B0600070205080204" pitchFamily="50" charset="-128"/>
              </a:rPr>
              <a:t>_frame</a:t>
            </a:r>
            <a:endParaRPr kumimoji="1" lang="en-US" altLang="ja-JP" sz="1200" dirty="0">
              <a:solidFill>
                <a:prstClr val="black"/>
              </a:solidFill>
              <a:latin typeface="Tw Cen MT" panose="020B0602020104020603"/>
              <a:ea typeface="ＭＳ Ｐゴシック" panose="020B0600070205080204" pitchFamily="50" charset="-128"/>
            </a:endParaRPr>
          </a:p>
          <a:p>
            <a:pPr algn="ctr" defTabSz="342900"/>
            <a:r>
              <a:rPr kumimoji="1" lang="en-US" altLang="ja-JP" sz="1200" i="1" dirty="0" err="1">
                <a:solidFill>
                  <a:prstClr val="black"/>
                </a:solidFill>
                <a:latin typeface="Tw Cen MT" panose="020B0602020104020603"/>
                <a:ea typeface="ＭＳ Ｐゴシック" panose="020B0600070205080204" pitchFamily="50" charset="-128"/>
              </a:rPr>
              <a:t>AVOIDING_</a:t>
            </a:r>
            <a:r>
              <a:rPr kumimoji="1" lang="en-US" altLang="ja-JP" sz="1200" dirty="0" err="1">
                <a:solidFill>
                  <a:prstClr val="black"/>
                </a:solidFill>
                <a:latin typeface="Tw Cen MT" panose="020B0602020104020603"/>
                <a:ea typeface="ＭＳ Ｐゴシック" panose="020B0600070205080204" pitchFamily="50" charset="-128"/>
              </a:rPr>
              <a:t>frame</a:t>
            </a:r>
            <a:r>
              <a:rPr kumimoji="1" lang="en-US" altLang="ja-JP" sz="1200" i="1" dirty="0">
                <a:solidFill>
                  <a:prstClr val="black"/>
                </a:solidFill>
                <a:latin typeface="Tw Cen MT" panose="020B0602020104020603"/>
                <a:ea typeface="ＭＳ Ｐゴシック" panose="020B0600070205080204" pitchFamily="50" charset="-128"/>
              </a:rPr>
              <a:t>(</a:t>
            </a:r>
            <a:r>
              <a:rPr kumimoji="1" lang="en-US" altLang="ja-JP" sz="1200" i="1" dirty="0">
                <a:solidFill>
                  <a:srgbClr val="FF0000"/>
                </a:solidFill>
                <a:latin typeface="Tw Cen MT" panose="020B0602020104020603"/>
                <a:ea typeface="ＭＳ Ｐゴシック" panose="020B0600070205080204" pitchFamily="50" charset="-128"/>
              </a:rPr>
              <a:t>AGENT</a:t>
            </a:r>
            <a:r>
              <a:rPr kumimoji="1" lang="en-US" altLang="ja-JP" sz="1200" i="1" dirty="0">
                <a:solidFill>
                  <a:prstClr val="black"/>
                </a:solidFill>
                <a:latin typeface="Tw Cen MT" panose="020B0602020104020603"/>
                <a:ea typeface="ＭＳ Ｐゴシック" panose="020B0600070205080204" pitchFamily="50" charset="-128"/>
              </a:rPr>
              <a:t>, </a:t>
            </a:r>
            <a:r>
              <a:rPr kumimoji="1" lang="en-US" altLang="ja-JP" sz="1200" i="1" dirty="0">
                <a:solidFill>
                  <a:srgbClr val="7030A0"/>
                </a:solidFill>
                <a:latin typeface="Tw Cen MT" panose="020B0602020104020603"/>
                <a:ea typeface="ＭＳ Ｐゴシック" panose="020B0600070205080204" pitchFamily="50" charset="-128"/>
              </a:rPr>
              <a:t>UND_SIT</a:t>
            </a:r>
            <a:r>
              <a:rPr kumimoji="1" lang="en-US" altLang="ja-JP" sz="1200" i="1" dirty="0">
                <a:solidFill>
                  <a:prstClr val="black"/>
                </a:solidFill>
                <a:latin typeface="Tw Cen MT" panose="020B0602020104020603"/>
                <a:ea typeface="ＭＳ Ｐゴシック" panose="020B0600070205080204" pitchFamily="50" charset="-128"/>
              </a:rPr>
              <a:t>, </a:t>
            </a:r>
            <a:r>
              <a:rPr kumimoji="1" lang="en-US" altLang="ja-JP" sz="1200" i="1" dirty="0">
                <a:solidFill>
                  <a:srgbClr val="00B050"/>
                </a:solidFill>
                <a:latin typeface="Tw Cen MT" panose="020B0602020104020603"/>
                <a:ea typeface="ＭＳ Ｐゴシック" panose="020B0600070205080204" pitchFamily="50" charset="-128"/>
              </a:rPr>
              <a:t>CONDITION, </a:t>
            </a:r>
            <a:r>
              <a:rPr kumimoji="1" lang="en-US" altLang="ja-JP" sz="1200" i="1" dirty="0">
                <a:solidFill>
                  <a:prstClr val="black"/>
                </a:solidFill>
                <a:latin typeface="Tw Cen MT" panose="020B0602020104020603"/>
                <a:ea typeface="ＭＳ Ｐゴシック" panose="020B0600070205080204" pitchFamily="50" charset="-128"/>
              </a:rPr>
              <a:t>REASON)</a:t>
            </a:r>
            <a:endParaRPr kumimoji="1" lang="en-US" altLang="ja-JP" sz="1200" dirty="0">
              <a:solidFill>
                <a:prstClr val="black"/>
              </a:solidFill>
              <a:latin typeface="Tw Cen MT" panose="020B0602020104020603"/>
              <a:ea typeface="ＭＳ Ｐゴシック" panose="020B0600070205080204" pitchFamily="50" charset="-128"/>
            </a:endParaRPr>
          </a:p>
          <a:p>
            <a:pPr algn="ctr" defTabSz="342900"/>
            <a:r>
              <a:rPr kumimoji="1" lang="en-US" altLang="ja-JP" sz="1200" i="1" dirty="0">
                <a:solidFill>
                  <a:srgbClr val="FF0000"/>
                </a:solidFill>
                <a:latin typeface="Tw Cen MT" panose="020B0602020104020603"/>
                <a:ea typeface="ＭＳ Ｐゴシック" panose="020B0600070205080204" pitchFamily="50" charset="-128"/>
              </a:rPr>
              <a:t>AGENT</a:t>
            </a:r>
            <a:r>
              <a:rPr kumimoji="1" lang="en-US" altLang="ja-JP" sz="1200" dirty="0">
                <a:solidFill>
                  <a:prstClr val="black"/>
                </a:solidFill>
                <a:latin typeface="Tw Cen MT" panose="020B0602020104020603"/>
                <a:ea typeface="ＭＳ Ｐゴシック" panose="020B0600070205080204" pitchFamily="50" charset="-128"/>
              </a:rPr>
              <a:t>(</a:t>
            </a:r>
            <a:r>
              <a:rPr kumimoji="1" lang="ja-JP" altLang="en-US" sz="1200">
                <a:solidFill>
                  <a:prstClr val="black"/>
                </a:solidFill>
                <a:latin typeface="Tw Cen MT" panose="020B0602020104020603"/>
                <a:ea typeface="ＭＳ Ｐゴシック" panose="020B0600070205080204" pitchFamily="50" charset="-128"/>
              </a:rPr>
              <a:t>売主は</a:t>
            </a:r>
            <a:r>
              <a:rPr kumimoji="1" lang="en-US" altLang="ja-JP" sz="1200" dirty="0">
                <a:solidFill>
                  <a:prstClr val="black"/>
                </a:solidFill>
                <a:latin typeface="Tw Cen MT" panose="020B0602020104020603"/>
                <a:ea typeface="ＭＳ Ｐゴシック" panose="020B0600070205080204" pitchFamily="50" charset="-128"/>
              </a:rPr>
              <a:t>), </a:t>
            </a:r>
            <a:r>
              <a:rPr kumimoji="1" lang="en-US" altLang="ja-JP" sz="1200" i="1" dirty="0">
                <a:solidFill>
                  <a:srgbClr val="A35DD1"/>
                </a:solidFill>
                <a:latin typeface="Tw Cen MT" panose="020B0602020104020603"/>
                <a:ea typeface="ＭＳ Ｐゴシック" panose="020B0600070205080204" pitchFamily="50" charset="-128"/>
              </a:rPr>
              <a:t>UND_SIT</a:t>
            </a:r>
            <a:r>
              <a:rPr kumimoji="1" lang="en-US" altLang="ja-JP" sz="1200" i="1" dirty="0">
                <a:solidFill>
                  <a:prstClr val="black"/>
                </a:solidFill>
                <a:latin typeface="Tw Cen MT" panose="020B0602020104020603"/>
                <a:ea typeface="ＭＳ Ｐゴシック" panose="020B0600070205080204" pitchFamily="50" charset="-128"/>
              </a:rPr>
              <a:t>...</a:t>
            </a:r>
          </a:p>
        </p:txBody>
      </p:sp>
      <p:sp>
        <p:nvSpPr>
          <p:cNvPr id="5" name="右中かっこ 4">
            <a:extLst>
              <a:ext uri="{FF2B5EF4-FFF2-40B4-BE49-F238E27FC236}">
                <a16:creationId xmlns:a16="http://schemas.microsoft.com/office/drawing/2014/main" id="{76E2E800-6046-6046-B9D1-99FD0FACDA40}"/>
              </a:ext>
            </a:extLst>
          </p:cNvPr>
          <p:cNvSpPr/>
          <p:nvPr/>
        </p:nvSpPr>
        <p:spPr>
          <a:xfrm>
            <a:off x="5904609" y="4401529"/>
            <a:ext cx="356260" cy="315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
        <p:nvSpPr>
          <p:cNvPr id="8" name="右中かっこ 7">
            <a:extLst>
              <a:ext uri="{FF2B5EF4-FFF2-40B4-BE49-F238E27FC236}">
                <a16:creationId xmlns:a16="http://schemas.microsoft.com/office/drawing/2014/main" id="{F4A10D5C-2CFC-074E-B4B0-29E114DB2F4E}"/>
              </a:ext>
            </a:extLst>
          </p:cNvPr>
          <p:cNvSpPr/>
          <p:nvPr/>
        </p:nvSpPr>
        <p:spPr>
          <a:xfrm>
            <a:off x="5904609" y="4773988"/>
            <a:ext cx="356260" cy="315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D278C1A-9B06-BB44-B2B6-73EAE90C6D4D}"/>
              </a:ext>
            </a:extLst>
          </p:cNvPr>
          <p:cNvSpPr txBox="1"/>
          <p:nvPr/>
        </p:nvSpPr>
        <p:spPr>
          <a:xfrm>
            <a:off x="6260868" y="4412823"/>
            <a:ext cx="1152880" cy="300082"/>
          </a:xfrm>
          <a:prstGeom prst="rect">
            <a:avLst/>
          </a:prstGeom>
          <a:noFill/>
        </p:spPr>
        <p:txBody>
          <a:bodyPr wrap="none" rtlCol="0">
            <a:spAutoFit/>
          </a:bodyPr>
          <a:lstStyle/>
          <a:p>
            <a:pPr defTabSz="342900"/>
            <a:r>
              <a:rPr kumimoji="1" lang="ja-JP" altLang="en-US" sz="1350">
                <a:solidFill>
                  <a:prstClr val="black"/>
                </a:solidFill>
                <a:latin typeface="Tw Cen MT" panose="020B0602020104020603"/>
                <a:ea typeface="ＭＳ Ｐゴシック" panose="020B0600070205080204" pitchFamily="50" charset="-128"/>
              </a:rPr>
              <a:t>フレーム推定</a:t>
            </a:r>
          </a:p>
        </p:txBody>
      </p:sp>
      <p:sp>
        <p:nvSpPr>
          <p:cNvPr id="10" name="テキスト ボックス 9">
            <a:extLst>
              <a:ext uri="{FF2B5EF4-FFF2-40B4-BE49-F238E27FC236}">
                <a16:creationId xmlns:a16="http://schemas.microsoft.com/office/drawing/2014/main" id="{638EC550-64D6-1548-8E78-2B551830EC32}"/>
              </a:ext>
            </a:extLst>
          </p:cNvPr>
          <p:cNvSpPr txBox="1"/>
          <p:nvPr/>
        </p:nvSpPr>
        <p:spPr>
          <a:xfrm>
            <a:off x="6260868" y="4728342"/>
            <a:ext cx="2302233" cy="507831"/>
          </a:xfrm>
          <a:prstGeom prst="rect">
            <a:avLst/>
          </a:prstGeom>
          <a:noFill/>
        </p:spPr>
        <p:txBody>
          <a:bodyPr wrap="none" rtlCol="0">
            <a:spAutoFit/>
          </a:bodyPr>
          <a:lstStyle/>
          <a:p>
            <a:pPr defTabSz="342900"/>
            <a:r>
              <a:rPr kumimoji="1" lang="ja-JP" altLang="en-US" sz="1350">
                <a:solidFill>
                  <a:prstClr val="black"/>
                </a:solidFill>
                <a:latin typeface="Tw Cen MT" panose="020B0602020104020603"/>
                <a:ea typeface="ＭＳ Ｐゴシック" panose="020B0600070205080204" pitchFamily="50" charset="-128"/>
              </a:rPr>
              <a:t>推定されたフレームより、</a:t>
            </a:r>
            <a:endParaRPr kumimoji="1" lang="en-US" altLang="ja-JP" sz="1350" dirty="0">
              <a:solidFill>
                <a:prstClr val="black"/>
              </a:solidFill>
              <a:latin typeface="Tw Cen MT" panose="020B0602020104020603"/>
              <a:ea typeface="ＭＳ Ｐゴシック" panose="020B0600070205080204" pitchFamily="50" charset="-128"/>
            </a:endParaRPr>
          </a:p>
          <a:p>
            <a:pPr defTabSz="342900"/>
            <a:r>
              <a:rPr kumimoji="1" lang="ja-JP" altLang="en-US" sz="1350">
                <a:solidFill>
                  <a:prstClr val="black"/>
                </a:solidFill>
                <a:latin typeface="Tw Cen MT" panose="020B0602020104020603"/>
                <a:ea typeface="ＭＳ Ｐゴシック" panose="020B0600070205080204" pitchFamily="50" charset="-128"/>
              </a:rPr>
              <a:t>使用する</a:t>
            </a:r>
            <a:r>
              <a:rPr kumimoji="1" lang="en-US" altLang="ja-JP" sz="1350" dirty="0">
                <a:solidFill>
                  <a:prstClr val="black"/>
                </a:solidFill>
                <a:latin typeface="Tw Cen MT" panose="020B0602020104020603"/>
                <a:ea typeface="ＭＳ Ｐゴシック" panose="020B0600070205080204" pitchFamily="50" charset="-128"/>
              </a:rPr>
              <a:t>FE</a:t>
            </a:r>
            <a:r>
              <a:rPr kumimoji="1" lang="ja-JP" altLang="en-US" sz="1350">
                <a:solidFill>
                  <a:prstClr val="black"/>
                </a:solidFill>
                <a:latin typeface="Tw Cen MT" panose="020B0602020104020603"/>
                <a:ea typeface="ＭＳ Ｐゴシック" panose="020B0600070205080204" pitchFamily="50" charset="-128"/>
              </a:rPr>
              <a:t>の列挙、</a:t>
            </a:r>
            <a:r>
              <a:rPr kumimoji="1" lang="en-US" altLang="ja-JP" sz="1350" dirty="0">
                <a:solidFill>
                  <a:prstClr val="black"/>
                </a:solidFill>
                <a:latin typeface="Tw Cen MT" panose="020B0602020104020603"/>
                <a:ea typeface="ＭＳ Ｐゴシック" panose="020B0600070205080204" pitchFamily="50" charset="-128"/>
              </a:rPr>
              <a:t>FE</a:t>
            </a:r>
            <a:r>
              <a:rPr kumimoji="1" lang="ja-JP" altLang="en-US" sz="1350">
                <a:solidFill>
                  <a:prstClr val="black"/>
                </a:solidFill>
                <a:latin typeface="Tw Cen MT" panose="020B0602020104020603"/>
                <a:ea typeface="ＭＳ Ｐゴシック" panose="020B0600070205080204" pitchFamily="50" charset="-128"/>
              </a:rPr>
              <a:t>の付与</a:t>
            </a:r>
          </a:p>
        </p:txBody>
      </p:sp>
      <p:sp>
        <p:nvSpPr>
          <p:cNvPr id="4" name="テキスト ボックス 3">
            <a:extLst>
              <a:ext uri="{FF2B5EF4-FFF2-40B4-BE49-F238E27FC236}">
                <a16:creationId xmlns:a16="http://schemas.microsoft.com/office/drawing/2014/main" id="{DAFA4494-AED7-5A4B-B4C5-9E128E4C5D7A}"/>
              </a:ext>
            </a:extLst>
          </p:cNvPr>
          <p:cNvSpPr txBox="1"/>
          <p:nvPr/>
        </p:nvSpPr>
        <p:spPr>
          <a:xfrm>
            <a:off x="1308389" y="2830046"/>
            <a:ext cx="522900"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AGENT</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6B1547B3-DFFD-2549-93BC-ADD4F325728A}"/>
              </a:ext>
            </a:extLst>
          </p:cNvPr>
          <p:cNvSpPr txBox="1"/>
          <p:nvPr/>
        </p:nvSpPr>
        <p:spPr>
          <a:xfrm>
            <a:off x="7747899" y="2836373"/>
            <a:ext cx="758541"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CONDITION</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5C51595F-0DCB-6C4E-8DDA-7A723DBD2A25}"/>
              </a:ext>
            </a:extLst>
          </p:cNvPr>
          <p:cNvSpPr txBox="1"/>
          <p:nvPr/>
        </p:nvSpPr>
        <p:spPr>
          <a:xfrm>
            <a:off x="7612899" y="3048656"/>
            <a:ext cx="591829"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UND_SIT</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B3870843-33A3-B64F-A17C-9C38BF0FD82D}"/>
              </a:ext>
            </a:extLst>
          </p:cNvPr>
          <p:cNvSpPr txBox="1"/>
          <p:nvPr/>
        </p:nvSpPr>
        <p:spPr>
          <a:xfrm>
            <a:off x="3799158" y="3645901"/>
            <a:ext cx="758541"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CONDITION</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A4A9B1EF-D566-CA42-98DE-88C19BF0ADAF}"/>
              </a:ext>
            </a:extLst>
          </p:cNvPr>
          <p:cNvSpPr txBox="1"/>
          <p:nvPr/>
        </p:nvSpPr>
        <p:spPr>
          <a:xfrm>
            <a:off x="7904358" y="3670257"/>
            <a:ext cx="591829"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UND_SIT</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E7461075-863B-B147-BCA5-39A3EF69268E}"/>
              </a:ext>
            </a:extLst>
          </p:cNvPr>
          <p:cNvSpPr txBox="1"/>
          <p:nvPr/>
        </p:nvSpPr>
        <p:spPr>
          <a:xfrm>
            <a:off x="3639553" y="3862922"/>
            <a:ext cx="522900"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AGENT</a:t>
            </a:r>
            <a:endParaRPr kumimoji="1" lang="ja-JP" altLang="en-US" sz="900">
              <a:solidFill>
                <a:prstClr val="black"/>
              </a:solidFill>
              <a:latin typeface="Tw Cen MT" panose="020B0602020104020603"/>
              <a:ea typeface="ＭＳ Ｐゴシック" panose="020B0600070205080204" pitchFamily="50" charset="-128"/>
            </a:endParaRPr>
          </a:p>
        </p:txBody>
      </p:sp>
    </p:spTree>
    <p:extLst>
      <p:ext uri="{BB962C8B-B14F-4D97-AF65-F5344CB8AC3E}">
        <p14:creationId xmlns:p14="http://schemas.microsoft.com/office/powerpoint/2010/main" val="2350540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9" name="テキスト ボックス 8">
            <a:extLst>
              <a:ext uri="{FF2B5EF4-FFF2-40B4-BE49-F238E27FC236}">
                <a16:creationId xmlns:a16="http://schemas.microsoft.com/office/drawing/2014/main" id="{DD278C1A-9B06-BB44-B2B6-73EAE90C6D4D}"/>
              </a:ext>
            </a:extLst>
          </p:cNvPr>
          <p:cNvSpPr txBox="1"/>
          <p:nvPr/>
        </p:nvSpPr>
        <p:spPr>
          <a:xfrm>
            <a:off x="3010755" y="2104544"/>
            <a:ext cx="3954123" cy="507831"/>
          </a:xfrm>
          <a:prstGeom prst="rect">
            <a:avLst/>
          </a:prstGeom>
          <a:noFill/>
        </p:spPr>
        <p:txBody>
          <a:bodyPr wrap="square" rtlCol="0">
            <a:spAutoFit/>
          </a:bodyPr>
          <a:lstStyle/>
          <a:p>
            <a:pPr defTabSz="342900"/>
            <a:r>
              <a:rPr kumimoji="1" lang="ja-JP" altLang="en-US" sz="1350">
                <a:solidFill>
                  <a:prstClr val="black"/>
                </a:solidFill>
                <a:highlight>
                  <a:srgbClr val="FFFF00"/>
                </a:highlight>
                <a:latin typeface="Tw Cen MT" panose="020B0602020104020603"/>
                <a:ea typeface="ＭＳ Ｐゴシック" panose="020B0600070205080204" pitchFamily="50" charset="-128"/>
              </a:rPr>
              <a:t>フレームおよび、</a:t>
            </a:r>
            <a:r>
              <a:rPr kumimoji="1" lang="en-US" altLang="ja-JP" sz="1350" dirty="0">
                <a:solidFill>
                  <a:prstClr val="black"/>
                </a:solidFill>
                <a:highlight>
                  <a:srgbClr val="FFFF00"/>
                </a:highlight>
                <a:latin typeface="Tw Cen MT" panose="020B0602020104020603"/>
                <a:ea typeface="ＭＳ Ｐゴシック" panose="020B0600070205080204" pitchFamily="50" charset="-128"/>
              </a:rPr>
              <a:t>FE(</a:t>
            </a:r>
            <a:r>
              <a:rPr kumimoji="1" lang="ja-JP" altLang="en-US" sz="1350">
                <a:solidFill>
                  <a:prstClr val="black"/>
                </a:solidFill>
                <a:highlight>
                  <a:srgbClr val="FFFF00"/>
                </a:highlight>
                <a:latin typeface="Tw Cen MT" panose="020B0602020104020603"/>
                <a:ea typeface="ＭＳ Ｐゴシック" panose="020B0600070205080204" pitchFamily="50" charset="-128"/>
              </a:rPr>
              <a:t>深層格</a:t>
            </a:r>
            <a:r>
              <a:rPr kumimoji="1" lang="en-US" altLang="ja-JP" sz="1350" dirty="0">
                <a:solidFill>
                  <a:prstClr val="black"/>
                </a:solidFill>
                <a:highlight>
                  <a:srgbClr val="FFFF00"/>
                </a:highlight>
                <a:latin typeface="Tw Cen MT" panose="020B0602020104020603"/>
                <a:ea typeface="ＭＳ Ｐゴシック" panose="020B0600070205080204" pitchFamily="50" charset="-128"/>
              </a:rPr>
              <a:t>)</a:t>
            </a:r>
            <a:r>
              <a:rPr kumimoji="1" lang="ja-JP" altLang="en-US" sz="1350">
                <a:solidFill>
                  <a:prstClr val="black"/>
                </a:solidFill>
                <a:highlight>
                  <a:srgbClr val="FFFF00"/>
                </a:highlight>
                <a:latin typeface="Tw Cen MT" panose="020B0602020104020603"/>
                <a:ea typeface="ＭＳ Ｐゴシック" panose="020B0600070205080204" pitchFamily="50" charset="-128"/>
              </a:rPr>
              <a:t>推定に向けて（基本処理）</a:t>
            </a:r>
            <a:endParaRPr kumimoji="1" lang="en-US" altLang="ja-JP" sz="1350" dirty="0">
              <a:solidFill>
                <a:prstClr val="black"/>
              </a:solidFill>
              <a:highlight>
                <a:srgbClr val="FFFF00"/>
              </a:highlight>
              <a:latin typeface="Tw Cen MT" panose="020B0602020104020603"/>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97771A78-8C34-8646-B103-7471F7000351}"/>
              </a:ext>
            </a:extLst>
          </p:cNvPr>
          <p:cNvSpPr txBox="1"/>
          <p:nvPr/>
        </p:nvSpPr>
        <p:spPr>
          <a:xfrm>
            <a:off x="265093" y="2243044"/>
            <a:ext cx="2648482" cy="2377574"/>
          </a:xfrm>
          <a:prstGeom prst="rect">
            <a:avLst/>
          </a:prstGeom>
          <a:noFill/>
          <a:ln>
            <a:solidFill>
              <a:schemeClr val="accent5"/>
            </a:solidFill>
          </a:ln>
        </p:spPr>
        <p:txBody>
          <a:bodyPr wrap="none" rtlCol="0">
            <a:spAutoFit/>
          </a:bodyPr>
          <a:lstStyle/>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入力文</a:t>
            </a:r>
            <a:r>
              <a:rPr kumimoji="1" lang="en-US" altLang="ja-JP" sz="1350" dirty="0">
                <a:solidFill>
                  <a:srgbClr val="2FA3EE">
                    <a:lumMod val="75000"/>
                  </a:srgbClr>
                </a:solidFill>
                <a:latin typeface="Tw Cen MT" panose="020B0602020104020603"/>
                <a:ea typeface="ＭＳ Ｐゴシック" panose="020B0600070205080204" pitchFamily="50" charset="-128"/>
              </a:rPr>
              <a:t>(</a:t>
            </a:r>
            <a:r>
              <a:rPr kumimoji="1" lang="ja-JP" altLang="en-US" sz="1350">
                <a:solidFill>
                  <a:srgbClr val="2FA3EE">
                    <a:lumMod val="75000"/>
                  </a:srgbClr>
                </a:solidFill>
                <a:latin typeface="Tw Cen MT" panose="020B0602020104020603"/>
                <a:ea typeface="ＭＳ Ｐゴシック" panose="020B0600070205080204" pitchFamily="50" charset="-128"/>
              </a:rPr>
              <a:t>法律文章</a:t>
            </a:r>
            <a:r>
              <a:rPr kumimoji="1" lang="en-US" altLang="ja-JP" sz="1350" dirty="0">
                <a:solidFill>
                  <a:srgbClr val="2FA3EE">
                    <a:lumMod val="75000"/>
                  </a:srgbClr>
                </a:solidFill>
                <a:latin typeface="Tw Cen MT" panose="020B0602020104020603"/>
                <a:ea typeface="ＭＳ Ｐゴシック" panose="020B0600070205080204" pitchFamily="50" charset="-128"/>
              </a:rPr>
              <a:t>)</a:t>
            </a: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述語候補群の生成</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フレーム候補の生成</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フレーム推定</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4BCAAD">
                    <a:lumMod val="75000"/>
                  </a:srgbClr>
                </a:solidFill>
                <a:latin typeface="Tw Cen MT" panose="020B0602020104020603"/>
                <a:ea typeface="ＭＳ Ｐゴシック" panose="020B0600070205080204" pitchFamily="50" charset="-128"/>
              </a:rPr>
              <a:t>↓</a:t>
            </a:r>
            <a:endParaRPr kumimoji="1" lang="en-US" altLang="ja-JP" sz="1350" dirty="0">
              <a:solidFill>
                <a:srgbClr val="4BCAAD">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4BCAAD">
                    <a:lumMod val="75000"/>
                  </a:srgbClr>
                </a:solidFill>
                <a:latin typeface="Tw Cen MT" panose="020B0602020104020603"/>
                <a:ea typeface="ＭＳ Ｐゴシック" panose="020B0600070205080204" pitchFamily="50" charset="-128"/>
              </a:rPr>
              <a:t>フレームエレメント推定</a:t>
            </a:r>
            <a:endParaRPr kumimoji="1" lang="en-US" altLang="ja-JP" sz="1350" dirty="0">
              <a:solidFill>
                <a:srgbClr val="4BCAAD">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D99C3F">
                    <a:lumMod val="75000"/>
                  </a:srgbClr>
                </a:solidFill>
                <a:latin typeface="Tw Cen MT" panose="020B0602020104020603"/>
                <a:ea typeface="ＭＳ Ｐゴシック" panose="020B0600070205080204" pitchFamily="50" charset="-128"/>
              </a:rPr>
              <a:t>↓</a:t>
            </a:r>
            <a:endParaRPr kumimoji="1" lang="en-US" altLang="ja-JP" sz="1350" dirty="0">
              <a:solidFill>
                <a:srgbClr val="D99C3F">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D99C3F">
                    <a:lumMod val="75000"/>
                  </a:srgbClr>
                </a:solidFill>
                <a:latin typeface="Tw Cen MT" panose="020B0602020104020603"/>
                <a:ea typeface="ＭＳ Ｐゴシック" panose="020B0600070205080204" pitchFamily="50" charset="-128"/>
              </a:rPr>
              <a:t>フレームおよび</a:t>
            </a:r>
            <a:r>
              <a:rPr kumimoji="1" lang="en-US" altLang="ja-JP" sz="1350" dirty="0">
                <a:solidFill>
                  <a:srgbClr val="D99C3F">
                    <a:lumMod val="75000"/>
                  </a:srgbClr>
                </a:solidFill>
                <a:latin typeface="Tw Cen MT" panose="020B0602020104020603"/>
                <a:ea typeface="ＭＳ Ｐゴシック" panose="020B0600070205080204" pitchFamily="50" charset="-128"/>
              </a:rPr>
              <a:t>FE</a:t>
            </a:r>
            <a:r>
              <a:rPr kumimoji="1" lang="ja-JP" altLang="en-US" sz="1350">
                <a:solidFill>
                  <a:srgbClr val="D99C3F">
                    <a:lumMod val="75000"/>
                  </a:srgbClr>
                </a:solidFill>
                <a:latin typeface="Tw Cen MT" panose="020B0602020104020603"/>
                <a:ea typeface="ＭＳ Ｐゴシック" panose="020B0600070205080204" pitchFamily="50" charset="-128"/>
              </a:rPr>
              <a:t>推定結果の評価</a:t>
            </a:r>
            <a:endParaRPr kumimoji="1" lang="en-US" altLang="ja-JP" sz="1350" dirty="0">
              <a:solidFill>
                <a:srgbClr val="D99C3F">
                  <a:lumMod val="75000"/>
                </a:srgbClr>
              </a:solidFill>
              <a:latin typeface="Tw Cen MT" panose="020B0602020104020603"/>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73F0F84-35FE-0D40-959F-7FA8D4792F62}"/>
              </a:ext>
            </a:extLst>
          </p:cNvPr>
          <p:cNvSpPr txBox="1"/>
          <p:nvPr/>
        </p:nvSpPr>
        <p:spPr>
          <a:xfrm>
            <a:off x="3445286" y="2466115"/>
            <a:ext cx="4960917" cy="300082"/>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形態素解析、構文解析</a:t>
            </a:r>
            <a:r>
              <a:rPr kumimoji="1" lang="en-US" altLang="ja-JP" sz="1350" dirty="0">
                <a:solidFill>
                  <a:prstClr val="black"/>
                </a:solidFill>
                <a:latin typeface="Tw Cen MT" panose="020B0602020104020603"/>
                <a:ea typeface="ＭＳ Ｐゴシック" panose="020B0600070205080204" pitchFamily="50" charset="-128"/>
              </a:rPr>
              <a:t>(JUMAN/KNP)</a:t>
            </a:r>
            <a:r>
              <a:rPr kumimoji="1" lang="ja-JP" altLang="en-US" sz="1350">
                <a:solidFill>
                  <a:prstClr val="black"/>
                </a:solidFill>
                <a:latin typeface="Tw Cen MT" panose="020B0602020104020603"/>
                <a:ea typeface="ＭＳ Ｐゴシック" panose="020B0600070205080204" pitchFamily="50" charset="-128"/>
              </a:rPr>
              <a:t>および法律用語辞書の利用</a:t>
            </a:r>
          </a:p>
        </p:txBody>
      </p:sp>
      <p:sp>
        <p:nvSpPr>
          <p:cNvPr id="7" name="テキスト ボックス 6">
            <a:extLst>
              <a:ext uri="{FF2B5EF4-FFF2-40B4-BE49-F238E27FC236}">
                <a16:creationId xmlns:a16="http://schemas.microsoft.com/office/drawing/2014/main" id="{6737B0D5-6F10-E241-979B-261EC4C6362F}"/>
              </a:ext>
            </a:extLst>
          </p:cNvPr>
          <p:cNvSpPr txBox="1"/>
          <p:nvPr/>
        </p:nvSpPr>
        <p:spPr>
          <a:xfrm>
            <a:off x="2799145" y="2778734"/>
            <a:ext cx="6454702" cy="507831"/>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入力文における構文解析の結果、文末文節に含まれる形態素列を用い、</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en-US" altLang="ja-JP" sz="1350" dirty="0">
                <a:solidFill>
                  <a:prstClr val="black"/>
                </a:solidFill>
                <a:latin typeface="Tw Cen MT" panose="020B0602020104020603"/>
                <a:ea typeface="ＭＳ Ｐゴシック" panose="020B0600070205080204" pitchFamily="50" charset="-128"/>
              </a:rPr>
              <a:t>JUMAN</a:t>
            </a:r>
            <a:r>
              <a:rPr kumimoji="1" lang="ja-JP" altLang="en-US" sz="1350">
                <a:solidFill>
                  <a:prstClr val="black"/>
                </a:solidFill>
                <a:latin typeface="Tw Cen MT" panose="020B0602020104020603"/>
                <a:ea typeface="ＭＳ Ｐゴシック" panose="020B0600070205080204" pitchFamily="50" charset="-128"/>
              </a:rPr>
              <a:t>の正規表記、類義語シソーラス、熟語の分解などから述語</a:t>
            </a:r>
            <a:r>
              <a:rPr kumimoji="1" lang="en-US" altLang="ja-JP" sz="1350" dirty="0">
                <a:solidFill>
                  <a:prstClr val="black"/>
                </a:solidFill>
                <a:latin typeface="Tw Cen MT" panose="020B0602020104020603"/>
                <a:ea typeface="ＭＳ Ｐゴシック" panose="020B0600070205080204" pitchFamily="50" charset="-128"/>
              </a:rPr>
              <a:t>(LU)</a:t>
            </a:r>
            <a:r>
              <a:rPr kumimoji="1" lang="ja-JP" altLang="en-US" sz="1350">
                <a:solidFill>
                  <a:prstClr val="black"/>
                </a:solidFill>
                <a:latin typeface="Tw Cen MT" panose="020B0602020104020603"/>
                <a:ea typeface="ＭＳ Ｐゴシック" panose="020B0600070205080204" pitchFamily="50" charset="-128"/>
              </a:rPr>
              <a:t>候補群を生成する</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BBE940CC-017C-8748-ADD4-A619C0AB4ED5}"/>
              </a:ext>
            </a:extLst>
          </p:cNvPr>
          <p:cNvSpPr txBox="1"/>
          <p:nvPr/>
        </p:nvSpPr>
        <p:spPr>
          <a:xfrm>
            <a:off x="3033745" y="3299101"/>
            <a:ext cx="5784001" cy="300082"/>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生成された述語候補群について、</a:t>
            </a:r>
            <a:r>
              <a:rPr kumimoji="1" lang="en-US" altLang="ja-JP" sz="1350" dirty="0">
                <a:solidFill>
                  <a:prstClr val="black"/>
                </a:solidFill>
                <a:latin typeface="Tw Cen MT" panose="020B0602020104020603"/>
                <a:ea typeface="ＭＳ Ｐゴシック" panose="020B0600070205080204" pitchFamily="50" charset="-128"/>
              </a:rPr>
              <a:t>JFN</a:t>
            </a:r>
            <a:r>
              <a:rPr kumimoji="1" lang="ja-JP" altLang="en-US" sz="1350">
                <a:solidFill>
                  <a:prstClr val="black"/>
                </a:solidFill>
                <a:latin typeface="Tw Cen MT" panose="020B0602020104020603"/>
                <a:ea typeface="ＭＳ Ｐゴシック" panose="020B0600070205080204" pitchFamily="50" charset="-128"/>
              </a:rPr>
              <a:t>における</a:t>
            </a:r>
            <a:r>
              <a:rPr kumimoji="1" lang="en-US" altLang="ja-JP" sz="1350" dirty="0">
                <a:solidFill>
                  <a:prstClr val="black"/>
                </a:solidFill>
                <a:latin typeface="Tw Cen MT" panose="020B0602020104020603"/>
                <a:ea typeface="ＭＳ Ｐゴシック" panose="020B0600070205080204" pitchFamily="50" charset="-128"/>
              </a:rPr>
              <a:t>LU</a:t>
            </a:r>
            <a:r>
              <a:rPr kumimoji="1" lang="ja-JP" altLang="en-US" sz="1350">
                <a:solidFill>
                  <a:prstClr val="black"/>
                </a:solidFill>
                <a:latin typeface="Tw Cen MT" panose="020B0602020104020603"/>
                <a:ea typeface="ＭＳ Ｐゴシック" panose="020B0600070205080204" pitchFamily="50" charset="-128"/>
              </a:rPr>
              <a:t>と照合しフレームを推定する</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6C1F47F7-7982-284A-A442-B692062D3DCF}"/>
              </a:ext>
            </a:extLst>
          </p:cNvPr>
          <p:cNvSpPr txBox="1"/>
          <p:nvPr/>
        </p:nvSpPr>
        <p:spPr>
          <a:xfrm>
            <a:off x="3079572" y="3663248"/>
            <a:ext cx="5784001" cy="507831"/>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推定されたフレームにおいて、そのフレームに包含されるフレームエレメントを、</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ja-JP" altLang="en-US" sz="1350">
                <a:solidFill>
                  <a:prstClr val="black"/>
                </a:solidFill>
                <a:latin typeface="Tw Cen MT" panose="020B0602020104020603"/>
                <a:ea typeface="ＭＳ Ｐゴシック" panose="020B0600070205080204" pitchFamily="50" charset="-128"/>
              </a:rPr>
              <a:t>文末と係り受け関係にある各節、又はその節内の句、形態素列に付与する</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EB8EA6CD-F52F-0546-87A4-C69C52D884C0}"/>
              </a:ext>
            </a:extLst>
          </p:cNvPr>
          <p:cNvSpPr txBox="1"/>
          <p:nvPr/>
        </p:nvSpPr>
        <p:spPr>
          <a:xfrm>
            <a:off x="3079571" y="4092933"/>
            <a:ext cx="5784001" cy="300082"/>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正解データ</a:t>
            </a:r>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各文にフレーム</a:t>
            </a:r>
            <a:r>
              <a:rPr kumimoji="1" lang="en-US" altLang="ja-JP" sz="1350" dirty="0">
                <a:solidFill>
                  <a:prstClr val="black"/>
                </a:solidFill>
                <a:latin typeface="Tw Cen MT" panose="020B0602020104020603"/>
                <a:ea typeface="ＭＳ Ｐゴシック" panose="020B0600070205080204" pitchFamily="50" charset="-128"/>
              </a:rPr>
              <a:t>, FE</a:t>
            </a:r>
            <a:r>
              <a:rPr kumimoji="1" lang="ja-JP" altLang="en-US" sz="1350">
                <a:solidFill>
                  <a:prstClr val="black"/>
                </a:solidFill>
                <a:latin typeface="Tw Cen MT" panose="020B0602020104020603"/>
                <a:ea typeface="ＭＳ Ｐゴシック" panose="020B0600070205080204" pitchFamily="50" charset="-128"/>
              </a:rPr>
              <a:t>をアノテート</a:t>
            </a:r>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の作成、システムの評価</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A9CAA79B-1E59-104D-9D02-1110D4AC4222}"/>
              </a:ext>
            </a:extLst>
          </p:cNvPr>
          <p:cNvSpPr txBox="1"/>
          <p:nvPr/>
        </p:nvSpPr>
        <p:spPr>
          <a:xfrm>
            <a:off x="168951" y="4561187"/>
            <a:ext cx="2832827" cy="715581"/>
          </a:xfrm>
          <a:prstGeom prst="rect">
            <a:avLst/>
          </a:prstGeom>
          <a:noFill/>
        </p:spPr>
        <p:txBody>
          <a:bodyPr wrap="non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en-US" altLang="ja-JP" sz="1350" dirty="0">
                <a:solidFill>
                  <a:prstClr val="black"/>
                </a:solidFill>
                <a:latin typeface="Tw Cen MT" panose="020B0602020104020603"/>
                <a:ea typeface="ＭＳ Ｐゴシック" panose="020B0600070205080204" pitchFamily="50" charset="-128"/>
              </a:rPr>
              <a:t>COLIEE</a:t>
            </a:r>
            <a:r>
              <a:rPr kumimoji="1" lang="ja-JP" altLang="en-US" sz="1350">
                <a:solidFill>
                  <a:prstClr val="black"/>
                </a:solidFill>
                <a:latin typeface="Tw Cen MT" panose="020B0602020104020603"/>
                <a:ea typeface="ＭＳ Ｐゴシック" panose="020B0600070205080204" pitchFamily="50" charset="-128"/>
              </a:rPr>
              <a:t>タスク向けの</a:t>
            </a:r>
            <a:r>
              <a:rPr kumimoji="1" lang="en-US" altLang="ja-JP" sz="1350" dirty="0">
                <a:solidFill>
                  <a:prstClr val="black"/>
                </a:solidFill>
                <a:latin typeface="Tw Cen MT" panose="020B0602020104020603"/>
                <a:ea typeface="ＭＳ Ｐゴシック" panose="020B0600070205080204" pitchFamily="50" charset="-128"/>
              </a:rPr>
              <a:t>QA</a:t>
            </a:r>
            <a:r>
              <a:rPr kumimoji="1" lang="ja-JP" altLang="en-US" sz="1350">
                <a:solidFill>
                  <a:prstClr val="black"/>
                </a:solidFill>
                <a:latin typeface="Tw Cen MT" panose="020B0602020104020603"/>
                <a:ea typeface="ＭＳ Ｐゴシック" panose="020B0600070205080204" pitchFamily="50" charset="-128"/>
              </a:rPr>
              <a:t>システム作成</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含意関係認識タスク</a:t>
            </a:r>
            <a:r>
              <a:rPr kumimoji="1" lang="en-US" altLang="ja-JP" sz="1350" dirty="0">
                <a:solidFill>
                  <a:prstClr val="black"/>
                </a:solidFill>
                <a:latin typeface="Tw Cen MT" panose="020B0602020104020603"/>
                <a:ea typeface="ＭＳ Ｐゴシック" panose="020B0600070205080204" pitchFamily="50" charset="-128"/>
              </a:rPr>
              <a:t>)</a:t>
            </a:r>
            <a:endParaRPr kumimoji="1" lang="ja-JP" altLang="en-US" sz="1350">
              <a:solidFill>
                <a:prstClr val="black"/>
              </a:solidFill>
              <a:latin typeface="Tw Cen MT" panose="020B0602020104020603"/>
              <a:ea typeface="ＭＳ Ｐゴシック" panose="020B0600070205080204" pitchFamily="50" charset="-128"/>
            </a:endParaRPr>
          </a:p>
        </p:txBody>
      </p:sp>
      <p:cxnSp>
        <p:nvCxnSpPr>
          <p:cNvPr id="18" name="直線コネクタ 17">
            <a:extLst>
              <a:ext uri="{FF2B5EF4-FFF2-40B4-BE49-F238E27FC236}">
                <a16:creationId xmlns:a16="http://schemas.microsoft.com/office/drawing/2014/main" id="{E13FB978-D25E-184B-927C-D9B235A9B6DC}"/>
              </a:ext>
            </a:extLst>
          </p:cNvPr>
          <p:cNvCxnSpPr>
            <a:cxnSpLocks/>
          </p:cNvCxnSpPr>
          <p:nvPr/>
        </p:nvCxnSpPr>
        <p:spPr>
          <a:xfrm flipV="1">
            <a:off x="1589333" y="2590981"/>
            <a:ext cx="1955451" cy="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842F3BD-6DE9-3043-919B-FE406424FD93}"/>
              </a:ext>
            </a:extLst>
          </p:cNvPr>
          <p:cNvCxnSpPr>
            <a:cxnSpLocks/>
          </p:cNvCxnSpPr>
          <p:nvPr/>
        </p:nvCxnSpPr>
        <p:spPr>
          <a:xfrm>
            <a:off x="1589334" y="3003641"/>
            <a:ext cx="1444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54B151F-3854-E540-A52A-96B5B9E331AF}"/>
              </a:ext>
            </a:extLst>
          </p:cNvPr>
          <p:cNvCxnSpPr>
            <a:cxnSpLocks/>
          </p:cNvCxnSpPr>
          <p:nvPr/>
        </p:nvCxnSpPr>
        <p:spPr>
          <a:xfrm>
            <a:off x="1589333" y="3420289"/>
            <a:ext cx="15635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4AC65E4-9642-E74F-B949-1427C3DAEC6B}"/>
              </a:ext>
            </a:extLst>
          </p:cNvPr>
          <p:cNvCxnSpPr>
            <a:cxnSpLocks/>
          </p:cNvCxnSpPr>
          <p:nvPr/>
        </p:nvCxnSpPr>
        <p:spPr>
          <a:xfrm>
            <a:off x="1589334" y="3827250"/>
            <a:ext cx="1444411"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95851E1-8D00-2B41-89D7-B441E003FA77}"/>
              </a:ext>
            </a:extLst>
          </p:cNvPr>
          <p:cNvCxnSpPr>
            <a:cxnSpLocks/>
          </p:cNvCxnSpPr>
          <p:nvPr/>
        </p:nvCxnSpPr>
        <p:spPr>
          <a:xfrm>
            <a:off x="1589333" y="4232250"/>
            <a:ext cx="18559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F3572D0-182F-ED41-9101-7566F137A4D3}"/>
              </a:ext>
            </a:extLst>
          </p:cNvPr>
          <p:cNvSpPr txBox="1"/>
          <p:nvPr/>
        </p:nvSpPr>
        <p:spPr>
          <a:xfrm>
            <a:off x="4119311" y="4482309"/>
            <a:ext cx="3358612" cy="1131079"/>
          </a:xfrm>
          <a:prstGeom prst="rect">
            <a:avLst/>
          </a:prstGeom>
          <a:noFill/>
          <a:ln w="19050">
            <a:solidFill>
              <a:srgbClr val="FF0000"/>
            </a:solidFill>
            <a:prstDash val="lgDash"/>
          </a:ln>
        </p:spPr>
        <p:txBody>
          <a:bodyPr wrap="non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課題</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ja-JP" altLang="en-US" sz="1350">
                <a:solidFill>
                  <a:prstClr val="black"/>
                </a:solidFill>
                <a:latin typeface="Tw Cen MT" panose="020B0602020104020603"/>
                <a:ea typeface="ＭＳ Ｐゴシック" panose="020B0600070205080204" pitchFamily="50" charset="-128"/>
              </a:rPr>
              <a:t>・法律文書特有の表現への対応</a:t>
            </a:r>
            <a:r>
              <a:rPr kumimoji="1" lang="en-US" altLang="ja-JP" sz="1350" dirty="0">
                <a:solidFill>
                  <a:prstClr val="black"/>
                </a:solidFill>
                <a:latin typeface="Tw Cen MT" panose="020B0602020104020603"/>
                <a:ea typeface="ＭＳ Ｐゴシック" panose="020B0600070205080204" pitchFamily="50" charset="-128"/>
              </a:rPr>
              <a:t>…</a:t>
            </a:r>
          </a:p>
          <a:p>
            <a:pPr algn="ctr" defTabSz="342900"/>
            <a:r>
              <a:rPr kumimoji="1" lang="ja-JP" altLang="en-US" sz="1350">
                <a:solidFill>
                  <a:prstClr val="black"/>
                </a:solidFill>
                <a:latin typeface="Tw Cen MT" panose="020B0602020104020603"/>
                <a:ea typeface="ＭＳ Ｐゴシック" panose="020B0600070205080204" pitchFamily="50" charset="-128"/>
              </a:rPr>
              <a:t>限定的な</a:t>
            </a:r>
            <a:r>
              <a:rPr kumimoji="1" lang="en-US" altLang="ja-JP" sz="1350" dirty="0">
                <a:solidFill>
                  <a:prstClr val="black"/>
                </a:solidFill>
                <a:latin typeface="Tw Cen MT" panose="020B0602020104020603"/>
                <a:ea typeface="ＭＳ Ｐゴシック" panose="020B0600070205080204" pitchFamily="50" charset="-128"/>
              </a:rPr>
              <a:t>JFN</a:t>
            </a:r>
            <a:r>
              <a:rPr kumimoji="1" lang="ja-JP" altLang="en-US" sz="1350">
                <a:solidFill>
                  <a:prstClr val="black"/>
                </a:solidFill>
                <a:latin typeface="Tw Cen MT" panose="020B0602020104020603"/>
                <a:ea typeface="ＭＳ Ｐゴシック" panose="020B0600070205080204" pitchFamily="50" charset="-128"/>
              </a:rPr>
              <a:t>の</a:t>
            </a:r>
            <a:r>
              <a:rPr kumimoji="1" lang="en-US" altLang="ja-JP" sz="1350" dirty="0">
                <a:solidFill>
                  <a:prstClr val="black"/>
                </a:solidFill>
                <a:latin typeface="Tw Cen MT" panose="020B0602020104020603"/>
                <a:ea typeface="ＭＳ Ｐゴシック" panose="020B0600070205080204" pitchFamily="50" charset="-128"/>
              </a:rPr>
              <a:t>LU</a:t>
            </a:r>
            <a:r>
              <a:rPr kumimoji="1" lang="ja-JP" altLang="en-US" sz="1350">
                <a:solidFill>
                  <a:prstClr val="black"/>
                </a:solidFill>
                <a:latin typeface="Tw Cen MT" panose="020B0602020104020603"/>
                <a:ea typeface="ＭＳ Ｐゴシック" panose="020B0600070205080204" pitchFamily="50" charset="-128"/>
              </a:rPr>
              <a:t>をどのように拡張するか</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ja-JP" altLang="en-US" sz="1350">
                <a:solidFill>
                  <a:prstClr val="black"/>
                </a:solidFill>
                <a:latin typeface="Tw Cen MT" panose="020B0602020104020603"/>
                <a:ea typeface="ＭＳ Ｐゴシック" panose="020B0600070205080204" pitchFamily="50" charset="-128"/>
              </a:rPr>
              <a:t>・フレームエレメントの付与</a:t>
            </a:r>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意味役割推定</a:t>
            </a:r>
            <a:r>
              <a:rPr kumimoji="1" lang="en-US" altLang="ja-JP" sz="1350" dirty="0">
                <a:solidFill>
                  <a:prstClr val="black"/>
                </a:solidFill>
                <a:latin typeface="Tw Cen MT" panose="020B0602020104020603"/>
                <a:ea typeface="ＭＳ Ｐゴシック" panose="020B0600070205080204" pitchFamily="50" charset="-128"/>
              </a:rPr>
              <a:t>)</a:t>
            </a:r>
          </a:p>
          <a:p>
            <a:pPr algn="ctr" defTabSz="342900"/>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意味役割の定義、その推定方法について</a:t>
            </a:r>
          </a:p>
        </p:txBody>
      </p:sp>
    </p:spTree>
    <p:extLst>
      <p:ext uri="{BB962C8B-B14F-4D97-AF65-F5344CB8AC3E}">
        <p14:creationId xmlns:p14="http://schemas.microsoft.com/office/powerpoint/2010/main" val="2185996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BA62C-689A-5D46-B845-60291F2D5D70}"/>
              </a:ext>
            </a:extLst>
          </p:cNvPr>
          <p:cNvSpPr>
            <a:spLocks noGrp="1"/>
          </p:cNvSpPr>
          <p:nvPr>
            <p:ph type="title"/>
          </p:nvPr>
        </p:nvSpPr>
        <p:spPr/>
        <p:txBody>
          <a:bodyPr/>
          <a:lstStyle/>
          <a:p>
            <a:r>
              <a:rPr kumimoji="1" lang="ja-JP" altLang="en-US" dirty="0"/>
              <a:t>インデックス</a:t>
            </a:r>
          </a:p>
        </p:txBody>
      </p:sp>
      <p:sp>
        <p:nvSpPr>
          <p:cNvPr id="3" name="コンテンツ プレースホルダー 2">
            <a:extLst>
              <a:ext uri="{FF2B5EF4-FFF2-40B4-BE49-F238E27FC236}">
                <a16:creationId xmlns:a16="http://schemas.microsoft.com/office/drawing/2014/main" id="{C612B962-B72B-D543-AD7C-E2EDA069012A}"/>
              </a:ext>
            </a:extLst>
          </p:cNvPr>
          <p:cNvSpPr>
            <a:spLocks noGrp="1"/>
          </p:cNvSpPr>
          <p:nvPr>
            <p:ph sz="quarter" idx="13"/>
          </p:nvPr>
        </p:nvSpPr>
        <p:spPr>
          <a:xfrm>
            <a:off x="685330" y="2089703"/>
            <a:ext cx="7772870" cy="3150704"/>
          </a:xfrm>
        </p:spPr>
        <p:txBody>
          <a:bodyPr>
            <a:normAutofit lnSpcReduction="10000"/>
          </a:bodyPr>
          <a:lstStyle/>
          <a:p>
            <a:r>
              <a:rPr kumimoji="1" lang="en-US" altLang="ja-JP" dirty="0"/>
              <a:t>1. </a:t>
            </a:r>
            <a:r>
              <a:rPr kumimoji="1" lang="ja-JP" altLang="en-US" dirty="0"/>
              <a:t>導入</a:t>
            </a:r>
            <a:endParaRPr kumimoji="1" lang="en-US" altLang="ja-JP" dirty="0"/>
          </a:p>
          <a:p>
            <a:pPr lvl="1"/>
            <a:r>
              <a:rPr lang="en-US" altLang="ja-JP" dirty="0"/>
              <a:t>1.1. </a:t>
            </a:r>
            <a:r>
              <a:rPr lang="ja-JP" altLang="en-US" dirty="0"/>
              <a:t>意味とは何か</a:t>
            </a:r>
            <a:endParaRPr lang="en-US" altLang="ja-JP" dirty="0"/>
          </a:p>
          <a:p>
            <a:pPr lvl="1"/>
            <a:r>
              <a:rPr kumimoji="1" lang="en-US" altLang="ja-JP" dirty="0"/>
              <a:t>1.2. </a:t>
            </a:r>
            <a:r>
              <a:rPr kumimoji="1" lang="ja-JP" altLang="en-US" dirty="0"/>
              <a:t>コンピュータ上で扱う意味論</a:t>
            </a:r>
            <a:endParaRPr kumimoji="1" lang="en-US" altLang="ja-JP" dirty="0"/>
          </a:p>
          <a:p>
            <a:pPr lvl="1"/>
            <a:r>
              <a:rPr kumimoji="1" lang="en-US" altLang="ja-JP" dirty="0"/>
              <a:t>1.3. </a:t>
            </a:r>
            <a:r>
              <a:rPr kumimoji="1" lang="ja-JP" altLang="en-US" dirty="0"/>
              <a:t>フレーム意味論とその重要性</a:t>
            </a:r>
            <a:endParaRPr kumimoji="1" lang="en-US" altLang="ja-JP" dirty="0"/>
          </a:p>
          <a:p>
            <a:r>
              <a:rPr lang="en-US" altLang="ja-JP" dirty="0"/>
              <a:t>2. </a:t>
            </a:r>
            <a:r>
              <a:rPr lang="ja-JP" altLang="en-US" dirty="0"/>
              <a:t>研究の目的</a:t>
            </a:r>
            <a:endParaRPr lang="en-US" altLang="ja-JP" dirty="0"/>
          </a:p>
          <a:p>
            <a:r>
              <a:rPr kumimoji="1" lang="en-US" altLang="ja-JP" dirty="0"/>
              <a:t>3. </a:t>
            </a:r>
            <a:r>
              <a:rPr kumimoji="1" lang="ja-JP" altLang="en-US" dirty="0"/>
              <a:t>先行研究</a:t>
            </a:r>
            <a:endParaRPr kumimoji="1" lang="en-US" altLang="ja-JP" dirty="0"/>
          </a:p>
          <a:p>
            <a:pPr lvl="1"/>
            <a:r>
              <a:rPr lang="en-US" altLang="ja-JP" dirty="0"/>
              <a:t>3.1. </a:t>
            </a:r>
            <a:r>
              <a:rPr lang="ja-JP" altLang="en-US" dirty="0"/>
              <a:t>関連論文紹介</a:t>
            </a:r>
            <a:endParaRPr lang="en-US" altLang="ja-JP" dirty="0"/>
          </a:p>
          <a:p>
            <a:pPr lvl="1"/>
            <a:r>
              <a:rPr kumimoji="1" lang="en-US" altLang="ja-JP" dirty="0"/>
              <a:t>3.2. </a:t>
            </a:r>
            <a:r>
              <a:rPr kumimoji="1" lang="ja-JP" altLang="en-US" dirty="0"/>
              <a:t>現状の課題・問題点</a:t>
            </a:r>
            <a:endParaRPr kumimoji="1" lang="en-US" altLang="ja-JP" dirty="0"/>
          </a:p>
          <a:p>
            <a:r>
              <a:rPr lang="en-US" altLang="ja-JP" dirty="0"/>
              <a:t>4. </a:t>
            </a:r>
            <a:r>
              <a:rPr lang="ja-JP" altLang="en-US" dirty="0"/>
              <a:t>研究に向けたロードマップ</a:t>
            </a:r>
            <a:endParaRPr lang="en-US" altLang="ja-JP" dirty="0"/>
          </a:p>
          <a:p>
            <a:r>
              <a:rPr kumimoji="1" lang="en-US" altLang="ja-JP" dirty="0">
                <a:highlight>
                  <a:srgbClr val="FFFF00"/>
                </a:highlight>
              </a:rPr>
              <a:t>5. </a:t>
            </a:r>
            <a:r>
              <a:rPr kumimoji="1" lang="ja-JP" altLang="en-US" dirty="0">
                <a:highlight>
                  <a:srgbClr val="FFFF00"/>
                </a:highlight>
              </a:rPr>
              <a:t>まとめ</a:t>
            </a:r>
          </a:p>
        </p:txBody>
      </p:sp>
    </p:spTree>
    <p:extLst>
      <p:ext uri="{BB962C8B-B14F-4D97-AF65-F5344CB8AC3E}">
        <p14:creationId xmlns:p14="http://schemas.microsoft.com/office/powerpoint/2010/main" val="3674762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5. </a:t>
            </a:r>
            <a:r>
              <a:rPr kumimoji="1" lang="ja-JP" altLang="en-US"/>
              <a:t>まとめ</a:t>
            </a:r>
            <a:endParaRPr kumimoji="1" lang="ja-JP" altLang="en-US" dirty="0"/>
          </a:p>
        </p:txBody>
      </p:sp>
      <p:sp>
        <p:nvSpPr>
          <p:cNvPr id="4" name="テキスト ボックス 3">
            <a:extLst>
              <a:ext uri="{FF2B5EF4-FFF2-40B4-BE49-F238E27FC236}">
                <a16:creationId xmlns:a16="http://schemas.microsoft.com/office/drawing/2014/main" id="{E9FDFA4A-8932-9548-A3C2-D5AC3714703D}"/>
              </a:ext>
            </a:extLst>
          </p:cNvPr>
          <p:cNvSpPr txBox="1"/>
          <p:nvPr/>
        </p:nvSpPr>
        <p:spPr>
          <a:xfrm>
            <a:off x="424871" y="2233264"/>
            <a:ext cx="8294258" cy="3208571"/>
          </a:xfrm>
          <a:prstGeom prst="rect">
            <a:avLst/>
          </a:prstGeom>
          <a:noFill/>
          <a:ln>
            <a:solidFill>
              <a:schemeClr val="accent3"/>
            </a:solidFill>
          </a:ln>
        </p:spPr>
        <p:txBody>
          <a:bodyPr wrap="none" rtlCol="0">
            <a:spAutoFit/>
          </a:bodyPr>
          <a:lstStyle/>
          <a:p>
            <a:pPr algn="ctr" defTabSz="342900"/>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意味」の定義は定かではなく</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、コンピュータ上で意味を扱うことは極めて難しい</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意味論の中でも、形式意味論と認知意味論的な枠組みを取り入れた</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フレーム意味論</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は</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論理性とヒューリスティックスさ</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を</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残しているという意味で有用な理論であると考えられる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ただし</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、実際のタスクにおいて、フレーム意味論に定義されるフレームと意味役割を付与することが、</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実際に有益であるかどうか</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は限らない</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そもそもフレーム意味論でいうフレームエレメント</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深層格</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が</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存在するかどうかも</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わからない</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COLIEE</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をタスクドメインとし、</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フレーム意味論およびフレームネットを用いた解析と、その有用性の証明を目指すと同時に、</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フレームネットの記述における脆弱性や欠点なども同時に見定める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・フレームおよびフレームエレメントの推定、その評価</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COLIEE</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タスクに向けた</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QA</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システムの作成、その評価</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324676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B02B4-C068-4195-9A2B-E74CA3374483}"/>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5A946373-58FA-49DA-82DB-593AC4ACE6CE}"/>
              </a:ext>
            </a:extLst>
          </p:cNvPr>
          <p:cNvSpPr>
            <a:spLocks noGrp="1"/>
          </p:cNvSpPr>
          <p:nvPr>
            <p:ph idx="1"/>
          </p:nvPr>
        </p:nvSpPr>
        <p:spPr/>
        <p:txBody>
          <a:bodyPr>
            <a:normAutofit/>
          </a:bodyPr>
          <a:lstStyle/>
          <a:p>
            <a:pPr marL="0" indent="0">
              <a:buNone/>
            </a:pPr>
            <a:r>
              <a:rPr lang="ja-JP" altLang="en-US" sz="2400" dirty="0"/>
              <a:t>新しく文の節構造定義し、</a:t>
            </a:r>
            <a:r>
              <a:rPr lang="en-US" altLang="ja-JP" sz="2400" dirty="0"/>
              <a:t>1</a:t>
            </a:r>
            <a:r>
              <a:rPr lang="ja-JP" altLang="en-US" sz="2400" dirty="0" err="1"/>
              <a:t>つの</a:t>
            </a:r>
            <a:r>
              <a:rPr lang="ja-JP" altLang="en-US" sz="2400" dirty="0"/>
              <a:t>文章を条件節と展開節、その他に分けて問題文と条文を比較する</a:t>
            </a:r>
            <a:endParaRPr lang="en-US" altLang="ja-JP" sz="2400" dirty="0"/>
          </a:p>
          <a:p>
            <a:r>
              <a:rPr lang="ja-JP" altLang="en-US" sz="2400" dirty="0"/>
              <a:t>述語を含む文節を「節の中心」として、他の文節は係り受けをたどった先で最初にたどり着く節の中心の節に含まれる</a:t>
            </a:r>
            <a:endParaRPr lang="en-US" altLang="ja-JP" sz="2400" dirty="0"/>
          </a:p>
          <a:p>
            <a:r>
              <a:rPr lang="ja-JP" altLang="en-US" sz="2400" dirty="0"/>
              <a:t>「</a:t>
            </a:r>
            <a:r>
              <a:rPr lang="ja-JP" altLang="en-US" sz="2400" dirty="0" err="1"/>
              <a:t>～した</a:t>
            </a:r>
            <a:r>
              <a:rPr lang="ja-JP" altLang="en-US" sz="2400" dirty="0"/>
              <a:t>とき」など条件を表わす言葉が入っていたら条件節、文末の述語が含まれる節を展開節とする</a:t>
            </a:r>
            <a:endParaRPr lang="en-US" altLang="ja-JP" sz="2400" dirty="0"/>
          </a:p>
          <a:p>
            <a:r>
              <a:rPr lang="ja-JP" altLang="en-US" sz="2400" dirty="0"/>
              <a:t>節の中心の述語、その目的語と主語を見て、問題文と条文の展開節同士、条件節同士を比較して解答を出す</a:t>
            </a:r>
            <a:endParaRPr lang="en-US" altLang="ja-JP" sz="2400" dirty="0"/>
          </a:p>
          <a:p>
            <a:endParaRPr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0B5D7683-3FC7-46EA-AC8B-55F203C01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02887BFF-EEB0-44D1-B4AD-D8C56B266623}"/>
              </a:ext>
            </a:extLst>
          </p:cNvPr>
          <p:cNvSpPr>
            <a:spLocks noGrp="1"/>
          </p:cNvSpPr>
          <p:nvPr>
            <p:ph type="sldNum" sz="quarter" idx="12"/>
          </p:nvPr>
        </p:nvSpPr>
        <p:spPr/>
        <p:txBody>
          <a:bodyPr/>
          <a:lstStyle/>
          <a:p>
            <a:fld id="{53C06E80-4058-4F4B-ABCA-37AB2E99A4EA}"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28365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44CFF-7979-4909-8B65-15CD8356911D}"/>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514DB458-641D-4004-AEB2-4398B5802A98}"/>
              </a:ext>
            </a:extLst>
          </p:cNvPr>
          <p:cNvSpPr>
            <a:spLocks noGrp="1"/>
          </p:cNvSpPr>
          <p:nvPr>
            <p:ph idx="1"/>
          </p:nvPr>
        </p:nvSpPr>
        <p:spPr/>
        <p:txBody>
          <a:bodyPr/>
          <a:lstStyle/>
          <a:p>
            <a:pPr marL="0" indent="0">
              <a:buNone/>
            </a:pPr>
            <a:r>
              <a:rPr lang="en-US" altLang="ja-JP" sz="2000" dirty="0">
                <a:solidFill>
                  <a:srgbClr val="000000"/>
                </a:solidFill>
                <a:latin typeface="+mn-ea"/>
              </a:rPr>
              <a:t>H24-2-1</a:t>
            </a:r>
          </a:p>
          <a:p>
            <a:pPr marL="0" indent="0">
              <a:buNone/>
            </a:pPr>
            <a:r>
              <a:rPr lang="ja-JP" altLang="en-US" sz="2000" dirty="0">
                <a:solidFill>
                  <a:srgbClr val="000000"/>
                </a:solidFill>
                <a:latin typeface="+mn-ea"/>
              </a:rPr>
              <a:t>制限行為能力者のした契約について，</a:t>
            </a:r>
            <a:r>
              <a:rPr lang="ja-JP" altLang="en-US" sz="2000" u="sng" dirty="0">
                <a:solidFill>
                  <a:srgbClr val="00B0F0"/>
                </a:solidFill>
                <a:latin typeface="+mn-ea"/>
              </a:rPr>
              <a:t>制限行為能力者及びその法定代理人が取消権を有する</a:t>
            </a:r>
            <a:r>
              <a:rPr lang="ja-JP" altLang="en-US" sz="2000" b="1" u="sng" dirty="0">
                <a:solidFill>
                  <a:srgbClr val="00B0F0"/>
                </a:solidFill>
                <a:latin typeface="+mn-ea"/>
              </a:rPr>
              <a:t>ときは</a:t>
            </a:r>
            <a:r>
              <a:rPr lang="ja-JP" altLang="en-US" sz="2000" dirty="0">
                <a:solidFill>
                  <a:srgbClr val="000000"/>
                </a:solidFill>
                <a:latin typeface="+mn-ea"/>
              </a:rPr>
              <a:t>，</a:t>
            </a:r>
            <a:r>
              <a:rPr lang="ja-JP" altLang="en-US" sz="2000" u="sng" dirty="0">
                <a:solidFill>
                  <a:srgbClr val="CC9900"/>
                </a:solidFill>
                <a:latin typeface="+mn-ea"/>
              </a:rPr>
              <a:t>契約の相手方も取消権を有する。</a:t>
            </a:r>
          </a:p>
          <a:p>
            <a:pPr marL="0" indent="0">
              <a:buNone/>
            </a:pPr>
            <a:endParaRPr kumimoji="1" lang="en-US" altLang="ja-JP" dirty="0">
              <a:latin typeface="+mn-ea"/>
            </a:endParaRPr>
          </a:p>
          <a:p>
            <a:pPr marL="0" indent="0">
              <a:buNone/>
            </a:pPr>
            <a:r>
              <a:rPr lang="en-US" altLang="ja-JP" sz="2400" dirty="0">
                <a:latin typeface="+mn-ea"/>
              </a:rPr>
              <a:t>(</a:t>
            </a:r>
            <a:r>
              <a:rPr lang="ja-JP" altLang="en-US" sz="2400" dirty="0">
                <a:latin typeface="+mn-ea"/>
              </a:rPr>
              <a:t>条件節</a:t>
            </a:r>
            <a:r>
              <a:rPr lang="en-US" altLang="ja-JP" sz="2400" dirty="0">
                <a:latin typeface="+mn-ea"/>
              </a:rPr>
              <a:t>)</a:t>
            </a:r>
            <a:endParaRPr kumimoji="1" lang="en-US" altLang="ja-JP" sz="2400" dirty="0">
              <a:latin typeface="+mn-ea"/>
            </a:endParaRPr>
          </a:p>
          <a:p>
            <a:pPr marL="0" indent="0">
              <a:buNone/>
            </a:pPr>
            <a:r>
              <a:rPr lang="ja-JP" altLang="en-US" sz="2400" dirty="0">
                <a:solidFill>
                  <a:srgbClr val="000000"/>
                </a:solidFill>
                <a:latin typeface="+mn-ea"/>
              </a:rPr>
              <a:t>制限行為能力者及びその</a:t>
            </a:r>
            <a:r>
              <a:rPr lang="ja-JP" altLang="en-US" sz="2400" u="sng" dirty="0">
                <a:solidFill>
                  <a:srgbClr val="00B0F0"/>
                </a:solidFill>
                <a:latin typeface="+mn-ea"/>
              </a:rPr>
              <a:t>法定代理人</a:t>
            </a:r>
            <a:r>
              <a:rPr lang="ja-JP" altLang="en-US" sz="2400" dirty="0">
                <a:solidFill>
                  <a:srgbClr val="000000"/>
                </a:solidFill>
                <a:latin typeface="+mn-ea"/>
              </a:rPr>
              <a:t>が</a:t>
            </a:r>
            <a:r>
              <a:rPr lang="ja-JP" altLang="en-US" sz="2400" u="sng" dirty="0">
                <a:solidFill>
                  <a:srgbClr val="00B0F0"/>
                </a:solidFill>
                <a:latin typeface="+mn-ea"/>
              </a:rPr>
              <a:t>取消権</a:t>
            </a:r>
            <a:r>
              <a:rPr lang="ja-JP" altLang="en-US" sz="2400" dirty="0">
                <a:solidFill>
                  <a:srgbClr val="000000"/>
                </a:solidFill>
                <a:latin typeface="+mn-ea"/>
              </a:rPr>
              <a:t>を</a:t>
            </a:r>
            <a:r>
              <a:rPr lang="ja-JP" altLang="en-US" sz="2400" u="sng" dirty="0">
                <a:solidFill>
                  <a:srgbClr val="00B0F0"/>
                </a:solidFill>
                <a:latin typeface="+mn-ea"/>
              </a:rPr>
              <a:t>有する</a:t>
            </a:r>
            <a:r>
              <a:rPr lang="ja-JP" altLang="en-US" sz="2400" dirty="0">
                <a:solidFill>
                  <a:srgbClr val="000000"/>
                </a:solidFill>
                <a:latin typeface="+mn-ea"/>
              </a:rPr>
              <a:t>ときは</a:t>
            </a:r>
            <a:r>
              <a:rPr lang="en-US" altLang="ja-JP" sz="2400" dirty="0">
                <a:solidFill>
                  <a:srgbClr val="000000"/>
                </a:solidFill>
                <a:latin typeface="+mn-ea"/>
              </a:rPr>
              <a:t>, </a:t>
            </a:r>
          </a:p>
          <a:p>
            <a:pPr marL="0" indent="0">
              <a:buNone/>
            </a:pPr>
            <a:endParaRPr lang="en-US" altLang="ja-JP" sz="2400" dirty="0">
              <a:solidFill>
                <a:srgbClr val="000000"/>
              </a:solidFill>
              <a:latin typeface="+mn-ea"/>
            </a:endParaRPr>
          </a:p>
          <a:p>
            <a:pPr marL="0" indent="0">
              <a:buNone/>
            </a:pPr>
            <a:r>
              <a:rPr kumimoji="1" lang="en-US" altLang="ja-JP" sz="2400" dirty="0">
                <a:latin typeface="+mn-ea"/>
              </a:rPr>
              <a:t>(</a:t>
            </a:r>
            <a:r>
              <a:rPr lang="ja-JP" altLang="en-US" sz="2400" dirty="0">
                <a:latin typeface="+mn-ea"/>
              </a:rPr>
              <a:t>展開節</a:t>
            </a:r>
            <a:r>
              <a:rPr kumimoji="1" lang="en-US" altLang="ja-JP" sz="2400" dirty="0">
                <a:latin typeface="+mn-ea"/>
              </a:rPr>
              <a:t>)</a:t>
            </a:r>
          </a:p>
          <a:p>
            <a:pPr marL="0" indent="0">
              <a:buNone/>
            </a:pPr>
            <a:r>
              <a:rPr lang="ja-JP" altLang="en-US" sz="2400" dirty="0">
                <a:solidFill>
                  <a:srgbClr val="000000"/>
                </a:solidFill>
                <a:latin typeface="+mn-ea"/>
              </a:rPr>
              <a:t>契約の</a:t>
            </a:r>
            <a:r>
              <a:rPr lang="ja-JP" altLang="en-US" sz="2400" u="sng" dirty="0">
                <a:solidFill>
                  <a:srgbClr val="CC9900"/>
                </a:solidFill>
                <a:latin typeface="+mn-ea"/>
              </a:rPr>
              <a:t>相手方</a:t>
            </a:r>
            <a:r>
              <a:rPr lang="ja-JP" altLang="en-US" sz="2400" dirty="0">
                <a:solidFill>
                  <a:srgbClr val="000000"/>
                </a:solidFill>
                <a:latin typeface="+mn-ea"/>
              </a:rPr>
              <a:t>も</a:t>
            </a:r>
            <a:r>
              <a:rPr lang="ja-JP" altLang="en-US" sz="2400" u="sng" dirty="0">
                <a:solidFill>
                  <a:srgbClr val="CC9900"/>
                </a:solidFill>
                <a:latin typeface="+mn-ea"/>
              </a:rPr>
              <a:t>取消権</a:t>
            </a:r>
            <a:r>
              <a:rPr lang="ja-JP" altLang="en-US" sz="2400" dirty="0">
                <a:solidFill>
                  <a:srgbClr val="000000"/>
                </a:solidFill>
                <a:latin typeface="+mn-ea"/>
              </a:rPr>
              <a:t>を</a:t>
            </a:r>
            <a:r>
              <a:rPr lang="ja-JP" altLang="en-US" sz="2400" u="sng" dirty="0">
                <a:solidFill>
                  <a:srgbClr val="CC9900"/>
                </a:solidFill>
                <a:latin typeface="+mn-ea"/>
              </a:rPr>
              <a:t>有する。</a:t>
            </a:r>
          </a:p>
          <a:p>
            <a:pPr marL="0" indent="0">
              <a:buNone/>
            </a:pPr>
            <a:endParaRPr kumimoji="1"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163C4856-9932-4DA5-A73B-79C17ACC9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47B911B5-E87B-4BC3-B321-CC2F7515E1BB}"/>
              </a:ext>
            </a:extLst>
          </p:cNvPr>
          <p:cNvSpPr>
            <a:spLocks noGrp="1"/>
          </p:cNvSpPr>
          <p:nvPr>
            <p:ph type="sldNum" sz="quarter" idx="12"/>
          </p:nvPr>
        </p:nvSpPr>
        <p:spPr/>
        <p:txBody>
          <a:bodyPr/>
          <a:lstStyle/>
          <a:p>
            <a:fld id="{53C06E80-4058-4F4B-ABCA-37AB2E99A4EA}" type="slidenum">
              <a:rPr kumimoji="1" lang="ja-JP" altLang="en-US" sz="2000" smtClean="0"/>
              <a:t>8</a:t>
            </a:fld>
            <a:endParaRPr kumimoji="1" lang="ja-JP" altLang="en-US" sz="2000" dirty="0"/>
          </a:p>
        </p:txBody>
      </p:sp>
    </p:spTree>
    <p:extLst>
      <p:ext uri="{BB962C8B-B14F-4D97-AF65-F5344CB8AC3E}">
        <p14:creationId xmlns:p14="http://schemas.microsoft.com/office/powerpoint/2010/main" val="115910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6D2F3-8DA4-4DFA-986D-B4D693705BF9}"/>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27F2949F-BCEE-4CBB-8471-B68D4AF57BE2}"/>
              </a:ext>
            </a:extLst>
          </p:cNvPr>
          <p:cNvSpPr>
            <a:spLocks noGrp="1"/>
          </p:cNvSpPr>
          <p:nvPr>
            <p:ph idx="1"/>
          </p:nvPr>
        </p:nvSpPr>
        <p:spPr/>
        <p:txBody>
          <a:bodyPr/>
          <a:lstStyle/>
          <a:p>
            <a:r>
              <a:rPr kumimoji="1" lang="ja-JP" altLang="en-US" dirty="0"/>
              <a:t>文中の述語に注目して、述語の主格と目的格</a:t>
            </a:r>
            <a:r>
              <a:rPr lang="ja-JP" altLang="en-US" dirty="0"/>
              <a:t>を合わせた</a:t>
            </a:r>
            <a:r>
              <a:rPr lang="en-US" altLang="ja-JP" dirty="0"/>
              <a:t>3</a:t>
            </a:r>
            <a:r>
              <a:rPr lang="ja-JP" altLang="en-US" dirty="0" err="1"/>
              <a:t>つの</a:t>
            </a:r>
            <a:r>
              <a:rPr lang="ja-JP" altLang="en-US" dirty="0"/>
              <a:t>単語のセットを作る</a:t>
            </a:r>
            <a:endParaRPr kumimoji="1" lang="en-US" altLang="ja-JP" dirty="0"/>
          </a:p>
          <a:p>
            <a:r>
              <a:rPr kumimoji="1" lang="ja-JP" altLang="en-US" dirty="0"/>
              <a:t>文末の述語の節を展開節、時間など条件を表す単語が入っている場合は条件節とする</a:t>
            </a:r>
            <a:endParaRPr kumimoji="1" lang="en-US" altLang="ja-JP" dirty="0"/>
          </a:p>
          <a:p>
            <a:r>
              <a:rPr lang="ja-JP" altLang="en-US" dirty="0"/>
              <a:t>問題文と条文のセットが同じものかどうかを比べる</a:t>
            </a:r>
            <a:endParaRPr kumimoji="1" lang="ja-JP" altLang="en-US" dirty="0"/>
          </a:p>
        </p:txBody>
      </p:sp>
    </p:spTree>
    <p:extLst>
      <p:ext uri="{BB962C8B-B14F-4D97-AF65-F5344CB8AC3E}">
        <p14:creationId xmlns:p14="http://schemas.microsoft.com/office/powerpoint/2010/main" val="11405076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8BBDEB88-A485-6544-B408-EC8DF177007B}" vid="{B00C8DA9-FA78-9A48-B2DB-FF7200B5EE5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8600</TotalTime>
  <Words>8632</Words>
  <Application>Microsoft Office PowerPoint</Application>
  <PresentationFormat>画面に合わせる (4:3)</PresentationFormat>
  <Paragraphs>757</Paragraphs>
  <Slides>64</Slides>
  <Notes>43</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64</vt:i4>
      </vt:variant>
    </vt:vector>
  </HeadingPairs>
  <TitlesOfParts>
    <vt:vector size="78" baseType="lpstr">
      <vt:lpstr>Hiragino Kaku Gothic Pro W3</vt:lpstr>
      <vt:lpstr>Hiragino Kaku Gothic ProN W3</vt:lpstr>
      <vt:lpstr>Hiragino Maru Gothic Pro W4</vt:lpstr>
      <vt:lpstr>Hiragino Maru Gothic ProN W4</vt:lpstr>
      <vt:lpstr>ＭＳ Ｐゴシック</vt:lpstr>
      <vt:lpstr>Yuppy TC</vt:lpstr>
      <vt:lpstr>游ゴシック</vt:lpstr>
      <vt:lpstr>游ゴシック Light</vt:lpstr>
      <vt:lpstr>Arial</vt:lpstr>
      <vt:lpstr>Calibri</vt:lpstr>
      <vt:lpstr>Calibri Light</vt:lpstr>
      <vt:lpstr>Tw Cen MT</vt:lpstr>
      <vt:lpstr>Office テーマ</vt:lpstr>
      <vt:lpstr>しずく</vt:lpstr>
      <vt:lpstr>目次</vt:lpstr>
      <vt:lpstr>はじめに</vt:lpstr>
      <vt:lpstr>COLIEE (司法試験自動解答タスク)について</vt:lpstr>
      <vt:lpstr>COLIEE (司法試験自動解答タスク)について</vt:lpstr>
      <vt:lpstr>データセット</vt:lpstr>
      <vt:lpstr>提案手法</vt:lpstr>
      <vt:lpstr>述語項解析</vt:lpstr>
      <vt:lpstr>述語項解析</vt:lpstr>
      <vt:lpstr>述語項解析</vt:lpstr>
      <vt:lpstr>述語項解析</vt:lpstr>
      <vt:lpstr>述語項解析での問題</vt:lpstr>
      <vt:lpstr>行動・事実のモデル化</vt:lpstr>
      <vt:lpstr>類義語・言い換え表現の変換辞書</vt:lpstr>
      <vt:lpstr>辞書の作成例</vt:lpstr>
      <vt:lpstr>システム構成</vt:lpstr>
      <vt:lpstr>システム構成</vt:lpstr>
      <vt:lpstr>司法試験自動解答システムの現状</vt:lpstr>
      <vt:lpstr>司法試験自動解答システムの目標</vt:lpstr>
      <vt:lpstr>モジュールごとの正答率</vt:lpstr>
      <vt:lpstr>COLIEE2017の結果</vt:lpstr>
      <vt:lpstr>述語項解析のみでは 解けない例</vt:lpstr>
      <vt:lpstr>類義語・言い換え表現の変換辞書</vt:lpstr>
      <vt:lpstr>辞書の作成例</vt:lpstr>
      <vt:lpstr>動作主推定</vt:lpstr>
      <vt:lpstr>評価方法</vt:lpstr>
      <vt:lpstr>結果</vt:lpstr>
      <vt:lpstr>平成28年度最終結果</vt:lpstr>
      <vt:lpstr>考察</vt:lpstr>
      <vt:lpstr>問題文についての調査</vt:lpstr>
      <vt:lpstr>問題の分類</vt:lpstr>
      <vt:lpstr>問題の分類</vt:lpstr>
      <vt:lpstr>自分の結果</vt:lpstr>
      <vt:lpstr>形態素解析・格解析での問題</vt:lpstr>
      <vt:lpstr>語彙についての調査</vt:lpstr>
      <vt:lpstr>追加辞書</vt:lpstr>
      <vt:lpstr>追加辞書</vt:lpstr>
      <vt:lpstr>単語数の調査</vt:lpstr>
      <vt:lpstr>単語数の調査</vt:lpstr>
      <vt:lpstr>参考文献</vt:lpstr>
      <vt:lpstr>参考文献</vt:lpstr>
      <vt:lpstr>インデックス</vt:lpstr>
      <vt:lpstr>1.1. 意味とは何か</vt:lpstr>
      <vt:lpstr>インデックス</vt:lpstr>
      <vt:lpstr>1.2. コンピュータの意味論</vt:lpstr>
      <vt:lpstr>1.2. コンピュータの意味論</vt:lpstr>
      <vt:lpstr>インデックス</vt:lpstr>
      <vt:lpstr>1.3. フレーム意味論とその重要性</vt:lpstr>
      <vt:lpstr>1.3. フレーム意味論とその重要性</vt:lpstr>
      <vt:lpstr>1.3. フレーム意味論とその重要性</vt:lpstr>
      <vt:lpstr>インデックス</vt:lpstr>
      <vt:lpstr>2. 研究の目的</vt:lpstr>
      <vt:lpstr>インデックス</vt:lpstr>
      <vt:lpstr>3.1. 関連論文紹介</vt:lpstr>
      <vt:lpstr>3.1. 関連論文紹介</vt:lpstr>
      <vt:lpstr>インデックス</vt:lpstr>
      <vt:lpstr>3.2. 現状の課題・問題点</vt:lpstr>
      <vt:lpstr>インデックス</vt:lpstr>
      <vt:lpstr>4. 研究に向けたロードマップ</vt:lpstr>
      <vt:lpstr>4. 研究に向けたロードマップ</vt:lpstr>
      <vt:lpstr>4. 研究に向けたロードマップ</vt:lpstr>
      <vt:lpstr>4. 研究に向けたロードマップ</vt:lpstr>
      <vt:lpstr>4. 研究に向けたロードマップ</vt:lpstr>
      <vt:lpstr>インデックス</vt:lpstr>
      <vt:lpstr>5. 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中間発表 「法律文書の解析における類義語・言い換え表現の変換」</dc:title>
  <dc:creator>ia14071</dc:creator>
  <cp:lastModifiedBy>Kano Yoshinobu</cp:lastModifiedBy>
  <cp:revision>97</cp:revision>
  <cp:lastPrinted>2018-02-07T04:35:28Z</cp:lastPrinted>
  <dcterms:created xsi:type="dcterms:W3CDTF">2017-10-30T19:16:42Z</dcterms:created>
  <dcterms:modified xsi:type="dcterms:W3CDTF">2018-08-12T08:39:20Z</dcterms:modified>
</cp:coreProperties>
</file>