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328" r:id="rId4"/>
    <p:sldId id="330" r:id="rId5"/>
    <p:sldId id="338" r:id="rId6"/>
    <p:sldId id="346" r:id="rId7"/>
    <p:sldId id="345" r:id="rId8"/>
    <p:sldId id="331" r:id="rId9"/>
    <p:sldId id="347" r:id="rId10"/>
    <p:sldId id="348" r:id="rId11"/>
    <p:sldId id="290" r:id="rId12"/>
    <p:sldId id="340" r:id="rId13"/>
    <p:sldId id="357" r:id="rId14"/>
    <p:sldId id="333" r:id="rId15"/>
    <p:sldId id="343" r:id="rId16"/>
    <p:sldId id="329" r:id="rId17"/>
    <p:sldId id="359" r:id="rId18"/>
    <p:sldId id="337" r:id="rId19"/>
    <p:sldId id="351" r:id="rId20"/>
    <p:sldId id="352" r:id="rId21"/>
    <p:sldId id="353" r:id="rId22"/>
    <p:sldId id="356" r:id="rId23"/>
    <p:sldId id="335" r:id="rId24"/>
    <p:sldId id="355" r:id="rId25"/>
    <p:sldId id="354" r:id="rId26"/>
    <p:sldId id="358"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6CB39D-A3CF-4B38-B0D3-39E35E657F06}" v="702" dt="2018-08-23T00:56:40.6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53" autoAdjust="0"/>
  </p:normalViewPr>
  <p:slideViewPr>
    <p:cSldViewPr>
      <p:cViewPr varScale="1">
        <p:scale>
          <a:sx n="76" d="100"/>
          <a:sy n="76" d="100"/>
        </p:scale>
        <p:origin x="772" y="60"/>
      </p:cViewPr>
      <p:guideLst>
        <p:guide orient="horz" pos="2160"/>
        <p:guide pos="2880"/>
      </p:guideLst>
    </p:cSldViewPr>
  </p:slideViewPr>
  <p:outlineViewPr>
    <p:cViewPr>
      <p:scale>
        <a:sx n="33" d="100"/>
        <a:sy n="33" d="100"/>
      </p:scale>
      <p:origin x="0" y="-110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umi Ryo" userId="8d7889f5cd040d54" providerId="LiveId" clId="{C361FE0A-AFCC-4D45-9ABC-18FDB1720B83}"/>
    <pc:docChg chg="undo custSel addSld delSld modSld sldOrd">
      <pc:chgData name="Misumi Ryo" userId="8d7889f5cd040d54" providerId="LiveId" clId="{C361FE0A-AFCC-4D45-9ABC-18FDB1720B83}" dt="2018-08-23T00:56:40.690" v="698"/>
      <pc:docMkLst>
        <pc:docMk/>
      </pc:docMkLst>
      <pc:sldChg chg="modSp">
        <pc:chgData name="Misumi Ryo" userId="8d7889f5cd040d54" providerId="LiveId" clId="{C361FE0A-AFCC-4D45-9ABC-18FDB1720B83}" dt="2018-08-23T00:39:22.525" v="27" actId="6549"/>
        <pc:sldMkLst>
          <pc:docMk/>
          <pc:sldMk cId="0" sldId="257"/>
        </pc:sldMkLst>
        <pc:spChg chg="mod">
          <ac:chgData name="Misumi Ryo" userId="8d7889f5cd040d54" providerId="LiveId" clId="{C361FE0A-AFCC-4D45-9ABC-18FDB1720B83}" dt="2018-08-23T00:39:22.525" v="27" actId="6549"/>
          <ac:spMkLst>
            <pc:docMk/>
            <pc:sldMk cId="0" sldId="257"/>
            <ac:spMk id="2" creationId="{00000000-0000-0000-0000-000000000000}"/>
          </ac:spMkLst>
        </pc:spChg>
      </pc:sldChg>
      <pc:sldChg chg="del">
        <pc:chgData name="Misumi Ryo" userId="8d7889f5cd040d54" providerId="LiveId" clId="{C361FE0A-AFCC-4D45-9ABC-18FDB1720B83}" dt="2018-08-23T00:39:05.062" v="0" actId="2696"/>
        <pc:sldMkLst>
          <pc:docMk/>
          <pc:sldMk cId="4278926864" sldId="281"/>
        </pc:sldMkLst>
      </pc:sldChg>
      <pc:sldChg chg="modSp del">
        <pc:chgData name="Misumi Ryo" userId="8d7889f5cd040d54" providerId="LiveId" clId="{C361FE0A-AFCC-4D45-9ABC-18FDB1720B83}" dt="2018-08-23T00:39:29.635" v="28" actId="2696"/>
        <pc:sldMkLst>
          <pc:docMk/>
          <pc:sldMk cId="2687937853" sldId="327"/>
        </pc:sldMkLst>
        <pc:spChg chg="mod">
          <ac:chgData name="Misumi Ryo" userId="8d7889f5cd040d54" providerId="LiveId" clId="{C361FE0A-AFCC-4D45-9ABC-18FDB1720B83}" dt="2018-08-23T00:39:14.587" v="23" actId="20577"/>
          <ac:spMkLst>
            <pc:docMk/>
            <pc:sldMk cId="2687937853" sldId="327"/>
            <ac:spMk id="2" creationId="{00000000-0000-0000-0000-000000000000}"/>
          </ac:spMkLst>
        </pc:spChg>
      </pc:sldChg>
      <pc:sldChg chg="modSp">
        <pc:chgData name="Misumi Ryo" userId="8d7889f5cd040d54" providerId="LiveId" clId="{C361FE0A-AFCC-4D45-9ABC-18FDB1720B83}" dt="2018-08-23T00:55:19.527" v="673"/>
        <pc:sldMkLst>
          <pc:docMk/>
          <pc:sldMk cId="528111746" sldId="328"/>
        </pc:sldMkLst>
        <pc:spChg chg="mod">
          <ac:chgData name="Misumi Ryo" userId="8d7889f5cd040d54" providerId="LiveId" clId="{C361FE0A-AFCC-4D45-9ABC-18FDB1720B83}" dt="2018-08-23T00:55:19.527" v="673"/>
          <ac:spMkLst>
            <pc:docMk/>
            <pc:sldMk cId="528111746" sldId="328"/>
            <ac:spMk id="2" creationId="{00000000-0000-0000-0000-000000000000}"/>
          </ac:spMkLst>
        </pc:spChg>
      </pc:sldChg>
      <pc:sldChg chg="modSp">
        <pc:chgData name="Misumi Ryo" userId="8d7889f5cd040d54" providerId="LiveId" clId="{C361FE0A-AFCC-4D45-9ABC-18FDB1720B83}" dt="2018-08-23T00:55:27.899" v="691"/>
        <pc:sldMkLst>
          <pc:docMk/>
          <pc:sldMk cId="218418254" sldId="329"/>
        </pc:sldMkLst>
        <pc:spChg chg="mod">
          <ac:chgData name="Misumi Ryo" userId="8d7889f5cd040d54" providerId="LiveId" clId="{C361FE0A-AFCC-4D45-9ABC-18FDB1720B83}" dt="2018-08-23T00:55:27.899" v="691"/>
          <ac:spMkLst>
            <pc:docMk/>
            <pc:sldMk cId="218418254" sldId="329"/>
            <ac:spMk id="2" creationId="{00000000-0000-0000-0000-000000000000}"/>
          </ac:spMkLst>
        </pc:spChg>
      </pc:sldChg>
      <pc:sldChg chg="addSp">
        <pc:chgData name="Misumi Ryo" userId="8d7889f5cd040d54" providerId="LiveId" clId="{C361FE0A-AFCC-4D45-9ABC-18FDB1720B83}" dt="2018-08-23T00:44:38.586" v="131"/>
        <pc:sldMkLst>
          <pc:docMk/>
          <pc:sldMk cId="4167140511" sldId="331"/>
        </pc:sldMkLst>
        <pc:spChg chg="add">
          <ac:chgData name="Misumi Ryo" userId="8d7889f5cd040d54" providerId="LiveId" clId="{C361FE0A-AFCC-4D45-9ABC-18FDB1720B83}" dt="2018-08-23T00:44:38.586" v="131"/>
          <ac:spMkLst>
            <pc:docMk/>
            <pc:sldMk cId="4167140511" sldId="331"/>
            <ac:spMk id="7" creationId="{D7C435A5-B187-4B65-B2AE-E9285CDAAC19}"/>
          </ac:spMkLst>
        </pc:spChg>
      </pc:sldChg>
      <pc:sldChg chg="ord">
        <pc:chgData name="Misumi Ryo" userId="8d7889f5cd040d54" providerId="LiveId" clId="{C361FE0A-AFCC-4D45-9ABC-18FDB1720B83}" dt="2018-08-23T00:51:37.229" v="234"/>
        <pc:sldMkLst>
          <pc:docMk/>
          <pc:sldMk cId="166918832" sldId="333"/>
        </pc:sldMkLst>
      </pc:sldChg>
      <pc:sldChg chg="addSp">
        <pc:chgData name="Misumi Ryo" userId="8d7889f5cd040d54" providerId="LiveId" clId="{C361FE0A-AFCC-4D45-9ABC-18FDB1720B83}" dt="2018-08-23T00:51:16.578" v="231"/>
        <pc:sldMkLst>
          <pc:docMk/>
          <pc:sldMk cId="4286914219" sldId="335"/>
        </pc:sldMkLst>
        <pc:spChg chg="add">
          <ac:chgData name="Misumi Ryo" userId="8d7889f5cd040d54" providerId="LiveId" clId="{C361FE0A-AFCC-4D45-9ABC-18FDB1720B83}" dt="2018-08-23T00:51:16.578" v="231"/>
          <ac:spMkLst>
            <pc:docMk/>
            <pc:sldMk cId="4286914219" sldId="335"/>
            <ac:spMk id="4" creationId="{35B80B43-C339-43EB-9385-6C2DAB892AEE}"/>
          </ac:spMkLst>
        </pc:spChg>
      </pc:sldChg>
      <pc:sldChg chg="addSp ord">
        <pc:chgData name="Misumi Ryo" userId="8d7889f5cd040d54" providerId="LiveId" clId="{C361FE0A-AFCC-4D45-9ABC-18FDB1720B83}" dt="2018-08-23T00:56:40.690" v="698"/>
        <pc:sldMkLst>
          <pc:docMk/>
          <pc:sldMk cId="4159880054" sldId="337"/>
        </pc:sldMkLst>
        <pc:spChg chg="add">
          <ac:chgData name="Misumi Ryo" userId="8d7889f5cd040d54" providerId="LiveId" clId="{C361FE0A-AFCC-4D45-9ABC-18FDB1720B83}" dt="2018-08-23T00:51:03.016" v="226"/>
          <ac:spMkLst>
            <pc:docMk/>
            <pc:sldMk cId="4159880054" sldId="337"/>
            <ac:spMk id="4" creationId="{D953F7D5-1821-4AF0-84FF-019AF5668EDE}"/>
          </ac:spMkLst>
        </pc:spChg>
      </pc:sldChg>
      <pc:sldChg chg="addSp modSp">
        <pc:chgData name="Misumi Ryo" userId="8d7889f5cd040d54" providerId="LiveId" clId="{C361FE0A-AFCC-4D45-9ABC-18FDB1720B83}" dt="2018-08-23T00:46:47.959" v="141" actId="20577"/>
        <pc:sldMkLst>
          <pc:docMk/>
          <pc:sldMk cId="1171603098" sldId="340"/>
        </pc:sldMkLst>
        <pc:spChg chg="mod">
          <ac:chgData name="Misumi Ryo" userId="8d7889f5cd040d54" providerId="LiveId" clId="{C361FE0A-AFCC-4D45-9ABC-18FDB1720B83}" dt="2018-08-23T00:46:47.959" v="141" actId="20577"/>
          <ac:spMkLst>
            <pc:docMk/>
            <pc:sldMk cId="1171603098" sldId="340"/>
            <ac:spMk id="2" creationId="{00000000-0000-0000-0000-000000000000}"/>
          </ac:spMkLst>
        </pc:spChg>
        <pc:spChg chg="add">
          <ac:chgData name="Misumi Ryo" userId="8d7889f5cd040d54" providerId="LiveId" clId="{C361FE0A-AFCC-4D45-9ABC-18FDB1720B83}" dt="2018-08-23T00:45:04.140" v="133"/>
          <ac:spMkLst>
            <pc:docMk/>
            <pc:sldMk cId="1171603098" sldId="340"/>
            <ac:spMk id="4" creationId="{3DF76354-D56E-48D4-B820-CACFD7C179FF}"/>
          </ac:spMkLst>
        </pc:spChg>
      </pc:sldChg>
      <pc:sldChg chg="addSp modSp ord">
        <pc:chgData name="Misumi Ryo" userId="8d7889f5cd040d54" providerId="LiveId" clId="{C361FE0A-AFCC-4D45-9ABC-18FDB1720B83}" dt="2018-08-23T00:53:22.640" v="252"/>
        <pc:sldMkLst>
          <pc:docMk/>
          <pc:sldMk cId="969519702" sldId="343"/>
        </pc:sldMkLst>
        <pc:spChg chg="mod">
          <ac:chgData name="Misumi Ryo" userId="8d7889f5cd040d54" providerId="LiveId" clId="{C361FE0A-AFCC-4D45-9ABC-18FDB1720B83}" dt="2018-08-23T00:52:58.124" v="251" actId="20577"/>
          <ac:spMkLst>
            <pc:docMk/>
            <pc:sldMk cId="969519702" sldId="343"/>
            <ac:spMk id="2" creationId="{00000000-0000-0000-0000-000000000000}"/>
          </ac:spMkLst>
        </pc:spChg>
        <pc:spChg chg="add">
          <ac:chgData name="Misumi Ryo" userId="8d7889f5cd040d54" providerId="LiveId" clId="{C361FE0A-AFCC-4D45-9ABC-18FDB1720B83}" dt="2018-08-23T00:53:22.640" v="252"/>
          <ac:spMkLst>
            <pc:docMk/>
            <pc:sldMk cId="969519702" sldId="343"/>
            <ac:spMk id="4" creationId="{EDBA2D5D-4741-47B5-963D-AB6FA75193A8}"/>
          </ac:spMkLst>
        </pc:spChg>
      </pc:sldChg>
      <pc:sldChg chg="addSp modSp">
        <pc:chgData name="Misumi Ryo" userId="8d7889f5cd040d54" providerId="LiveId" clId="{C361FE0A-AFCC-4D45-9ABC-18FDB1720B83}" dt="2018-08-23T00:43:59.741" v="123" actId="1038"/>
        <pc:sldMkLst>
          <pc:docMk/>
          <pc:sldMk cId="4100955889" sldId="345"/>
        </pc:sldMkLst>
        <pc:spChg chg="add mod">
          <ac:chgData name="Misumi Ryo" userId="8d7889f5cd040d54" providerId="LiveId" clId="{C361FE0A-AFCC-4D45-9ABC-18FDB1720B83}" dt="2018-08-23T00:43:59.741" v="123" actId="1038"/>
          <ac:spMkLst>
            <pc:docMk/>
            <pc:sldMk cId="4100955889" sldId="345"/>
            <ac:spMk id="4" creationId="{45EC8E7F-D1F7-4899-AC57-96845E04C268}"/>
          </ac:spMkLst>
        </pc:spChg>
      </pc:sldChg>
      <pc:sldChg chg="addSp delSp modSp">
        <pc:chgData name="Misumi Ryo" userId="8d7889f5cd040d54" providerId="LiveId" clId="{C361FE0A-AFCC-4D45-9ABC-18FDB1720B83}" dt="2018-08-23T00:44:14.326" v="130" actId="1038"/>
        <pc:sldMkLst>
          <pc:docMk/>
          <pc:sldMk cId="797709999" sldId="346"/>
        </pc:sldMkLst>
        <pc:spChg chg="add del mod">
          <ac:chgData name="Misumi Ryo" userId="8d7889f5cd040d54" providerId="LiveId" clId="{C361FE0A-AFCC-4D45-9ABC-18FDB1720B83}" dt="2018-08-23T00:40:43.551" v="30" actId="478"/>
          <ac:spMkLst>
            <pc:docMk/>
            <pc:sldMk cId="797709999" sldId="346"/>
            <ac:spMk id="3" creationId="{1A6F3613-D329-4902-9DCC-26E72A273882}"/>
          </ac:spMkLst>
        </pc:spChg>
        <pc:spChg chg="add del mod">
          <ac:chgData name="Misumi Ryo" userId="8d7889f5cd040d54" providerId="LiveId" clId="{C361FE0A-AFCC-4D45-9ABC-18FDB1720B83}" dt="2018-08-23T00:41:18.517" v="33" actId="478"/>
          <ac:spMkLst>
            <pc:docMk/>
            <pc:sldMk cId="797709999" sldId="346"/>
            <ac:spMk id="4" creationId="{81FE075A-3EA8-4523-BF4B-06273B6498E2}"/>
          </ac:spMkLst>
        </pc:spChg>
        <pc:spChg chg="add mod">
          <ac:chgData name="Misumi Ryo" userId="8d7889f5cd040d54" providerId="LiveId" clId="{C361FE0A-AFCC-4D45-9ABC-18FDB1720B83}" dt="2018-08-23T00:44:14.326" v="130" actId="1038"/>
          <ac:spMkLst>
            <pc:docMk/>
            <pc:sldMk cId="797709999" sldId="346"/>
            <ac:spMk id="5" creationId="{3D2A0BF5-8AF7-49AE-802F-3ECBC1E7DAE5}"/>
          </ac:spMkLst>
        </pc:spChg>
      </pc:sldChg>
      <pc:sldChg chg="addSp">
        <pc:chgData name="Misumi Ryo" userId="8d7889f5cd040d54" providerId="LiveId" clId="{C361FE0A-AFCC-4D45-9ABC-18FDB1720B83}" dt="2018-08-23T00:44:43.255" v="132"/>
        <pc:sldMkLst>
          <pc:docMk/>
          <pc:sldMk cId="610439490" sldId="347"/>
        </pc:sldMkLst>
        <pc:spChg chg="add">
          <ac:chgData name="Misumi Ryo" userId="8d7889f5cd040d54" providerId="LiveId" clId="{C361FE0A-AFCC-4D45-9ABC-18FDB1720B83}" dt="2018-08-23T00:44:43.255" v="132"/>
          <ac:spMkLst>
            <pc:docMk/>
            <pc:sldMk cId="610439490" sldId="347"/>
            <ac:spMk id="4" creationId="{B7BD001E-2434-4A36-A729-C9BADC94369A}"/>
          </ac:spMkLst>
        </pc:spChg>
      </pc:sldChg>
      <pc:sldChg chg="del">
        <pc:chgData name="Misumi Ryo" userId="8d7889f5cd040d54" providerId="LiveId" clId="{C361FE0A-AFCC-4D45-9ABC-18FDB1720B83}" dt="2018-08-23T00:46:30.736" v="138" actId="2696"/>
        <pc:sldMkLst>
          <pc:docMk/>
          <pc:sldMk cId="3749240621" sldId="349"/>
        </pc:sldMkLst>
      </pc:sldChg>
      <pc:sldChg chg="del">
        <pc:chgData name="Misumi Ryo" userId="8d7889f5cd040d54" providerId="LiveId" clId="{C361FE0A-AFCC-4D45-9ABC-18FDB1720B83}" dt="2018-08-23T00:46:31.813" v="139" actId="2696"/>
        <pc:sldMkLst>
          <pc:docMk/>
          <pc:sldMk cId="3741093694" sldId="350"/>
        </pc:sldMkLst>
      </pc:sldChg>
      <pc:sldChg chg="addSp">
        <pc:chgData name="Misumi Ryo" userId="8d7889f5cd040d54" providerId="LiveId" clId="{C361FE0A-AFCC-4D45-9ABC-18FDB1720B83}" dt="2018-08-23T00:51:05.916" v="227"/>
        <pc:sldMkLst>
          <pc:docMk/>
          <pc:sldMk cId="1807928029" sldId="351"/>
        </pc:sldMkLst>
        <pc:spChg chg="add">
          <ac:chgData name="Misumi Ryo" userId="8d7889f5cd040d54" providerId="LiveId" clId="{C361FE0A-AFCC-4D45-9ABC-18FDB1720B83}" dt="2018-08-23T00:51:05.916" v="227"/>
          <ac:spMkLst>
            <pc:docMk/>
            <pc:sldMk cId="1807928029" sldId="351"/>
            <ac:spMk id="4" creationId="{EEDBA107-0B12-4117-960E-A6057A5EA50B}"/>
          </ac:spMkLst>
        </pc:spChg>
      </pc:sldChg>
      <pc:sldChg chg="addSp">
        <pc:chgData name="Misumi Ryo" userId="8d7889f5cd040d54" providerId="LiveId" clId="{C361FE0A-AFCC-4D45-9ABC-18FDB1720B83}" dt="2018-08-23T00:51:08.511" v="228"/>
        <pc:sldMkLst>
          <pc:docMk/>
          <pc:sldMk cId="4229792312" sldId="352"/>
        </pc:sldMkLst>
        <pc:spChg chg="add">
          <ac:chgData name="Misumi Ryo" userId="8d7889f5cd040d54" providerId="LiveId" clId="{C361FE0A-AFCC-4D45-9ABC-18FDB1720B83}" dt="2018-08-23T00:51:08.511" v="228"/>
          <ac:spMkLst>
            <pc:docMk/>
            <pc:sldMk cId="4229792312" sldId="352"/>
            <ac:spMk id="4" creationId="{20E99BF5-28DC-4D61-B79F-2B33B6C0ADE7}"/>
          </ac:spMkLst>
        </pc:spChg>
      </pc:sldChg>
      <pc:sldChg chg="addSp">
        <pc:chgData name="Misumi Ryo" userId="8d7889f5cd040d54" providerId="LiveId" clId="{C361FE0A-AFCC-4D45-9ABC-18FDB1720B83}" dt="2018-08-23T00:51:10.696" v="229"/>
        <pc:sldMkLst>
          <pc:docMk/>
          <pc:sldMk cId="853644045" sldId="353"/>
        </pc:sldMkLst>
        <pc:spChg chg="add">
          <ac:chgData name="Misumi Ryo" userId="8d7889f5cd040d54" providerId="LiveId" clId="{C361FE0A-AFCC-4D45-9ABC-18FDB1720B83}" dt="2018-08-23T00:51:10.696" v="229"/>
          <ac:spMkLst>
            <pc:docMk/>
            <pc:sldMk cId="853644045" sldId="353"/>
            <ac:spMk id="4" creationId="{84C2A537-5379-46DB-A47F-28F05AC7A0C8}"/>
          </ac:spMkLst>
        </pc:spChg>
      </pc:sldChg>
      <pc:sldChg chg="addSp">
        <pc:chgData name="Misumi Ryo" userId="8d7889f5cd040d54" providerId="LiveId" clId="{C361FE0A-AFCC-4D45-9ABC-18FDB1720B83}" dt="2018-08-23T00:51:21.769" v="233"/>
        <pc:sldMkLst>
          <pc:docMk/>
          <pc:sldMk cId="684990282" sldId="354"/>
        </pc:sldMkLst>
        <pc:spChg chg="add">
          <ac:chgData name="Misumi Ryo" userId="8d7889f5cd040d54" providerId="LiveId" clId="{C361FE0A-AFCC-4D45-9ABC-18FDB1720B83}" dt="2018-08-23T00:51:21.769" v="233"/>
          <ac:spMkLst>
            <pc:docMk/>
            <pc:sldMk cId="684990282" sldId="354"/>
            <ac:spMk id="4" creationId="{C7FC083E-46AD-442A-8D30-BA874450013D}"/>
          </ac:spMkLst>
        </pc:spChg>
      </pc:sldChg>
      <pc:sldChg chg="addSp">
        <pc:chgData name="Misumi Ryo" userId="8d7889f5cd040d54" providerId="LiveId" clId="{C361FE0A-AFCC-4D45-9ABC-18FDB1720B83}" dt="2018-08-23T00:51:19.421" v="232"/>
        <pc:sldMkLst>
          <pc:docMk/>
          <pc:sldMk cId="4090083073" sldId="355"/>
        </pc:sldMkLst>
        <pc:spChg chg="add">
          <ac:chgData name="Misumi Ryo" userId="8d7889f5cd040d54" providerId="LiveId" clId="{C361FE0A-AFCC-4D45-9ABC-18FDB1720B83}" dt="2018-08-23T00:51:19.421" v="232"/>
          <ac:spMkLst>
            <pc:docMk/>
            <pc:sldMk cId="4090083073" sldId="355"/>
            <ac:spMk id="4" creationId="{2272E5B2-696B-4628-B0BE-B49A07544A2B}"/>
          </ac:spMkLst>
        </pc:spChg>
      </pc:sldChg>
      <pc:sldChg chg="addSp">
        <pc:chgData name="Misumi Ryo" userId="8d7889f5cd040d54" providerId="LiveId" clId="{C361FE0A-AFCC-4D45-9ABC-18FDB1720B83}" dt="2018-08-23T00:51:14.109" v="230"/>
        <pc:sldMkLst>
          <pc:docMk/>
          <pc:sldMk cId="3241908608" sldId="356"/>
        </pc:sldMkLst>
        <pc:spChg chg="add">
          <ac:chgData name="Misumi Ryo" userId="8d7889f5cd040d54" providerId="LiveId" clId="{C361FE0A-AFCC-4D45-9ABC-18FDB1720B83}" dt="2018-08-23T00:51:14.109" v="230"/>
          <ac:spMkLst>
            <pc:docMk/>
            <pc:sldMk cId="3241908608" sldId="356"/>
            <ac:spMk id="4" creationId="{9852B3D8-5FE3-491B-9F8A-FA60C9A684F9}"/>
          </ac:spMkLst>
        </pc:spChg>
      </pc:sldChg>
      <pc:sldChg chg="modSp add">
        <pc:chgData name="Misumi Ryo" userId="8d7889f5cd040d54" providerId="LiveId" clId="{C361FE0A-AFCC-4D45-9ABC-18FDB1720B83}" dt="2018-08-23T00:50:19.078" v="225"/>
        <pc:sldMkLst>
          <pc:docMk/>
          <pc:sldMk cId="3222415690" sldId="357"/>
        </pc:sldMkLst>
        <pc:spChg chg="mod">
          <ac:chgData name="Misumi Ryo" userId="8d7889f5cd040d54" providerId="LiveId" clId="{C361FE0A-AFCC-4D45-9ABC-18FDB1720B83}" dt="2018-08-23T00:50:19.078" v="225"/>
          <ac:spMkLst>
            <pc:docMk/>
            <pc:sldMk cId="3222415690" sldId="357"/>
            <ac:spMk id="2" creationId="{00000000-0000-0000-0000-000000000000}"/>
          </ac:spMkLst>
        </pc:spChg>
      </pc:sldChg>
      <pc:sldChg chg="modSp add">
        <pc:chgData name="Misumi Ryo" userId="8d7889f5cd040d54" providerId="LiveId" clId="{C361FE0A-AFCC-4D45-9ABC-18FDB1720B83}" dt="2018-08-23T00:54:58.076" v="657"/>
        <pc:sldMkLst>
          <pc:docMk/>
          <pc:sldMk cId="2631313452" sldId="358"/>
        </pc:sldMkLst>
        <pc:spChg chg="mod">
          <ac:chgData name="Misumi Ryo" userId="8d7889f5cd040d54" providerId="LiveId" clId="{C361FE0A-AFCC-4D45-9ABC-18FDB1720B83}" dt="2018-08-23T00:54:58.076" v="657"/>
          <ac:spMkLst>
            <pc:docMk/>
            <pc:sldMk cId="2631313452" sldId="358"/>
            <ac:spMk id="2" creationId="{00000000-0000-0000-0000-000000000000}"/>
          </ac:spMkLst>
        </pc:spChg>
      </pc:sldChg>
      <pc:sldChg chg="modSp add">
        <pc:chgData name="Misumi Ryo" userId="8d7889f5cd040d54" providerId="LiveId" clId="{C361FE0A-AFCC-4D45-9ABC-18FDB1720B83}" dt="2018-08-23T00:56:32.518" v="697"/>
        <pc:sldMkLst>
          <pc:docMk/>
          <pc:sldMk cId="1542309565" sldId="359"/>
        </pc:sldMkLst>
        <pc:spChg chg="mod">
          <ac:chgData name="Misumi Ryo" userId="8d7889f5cd040d54" providerId="LiveId" clId="{C361FE0A-AFCC-4D45-9ABC-18FDB1720B83}" dt="2018-08-23T00:56:32.518" v="697"/>
          <ac:spMkLst>
            <pc:docMk/>
            <pc:sldMk cId="1542309565" sldId="35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338BB6BB-B258-449E-8874-4A093E8A56E8}" type="datetimeFigureOut">
              <a:rPr kumimoji="1" lang="ja-JP" altLang="en-US" smtClean="0"/>
              <a:t>2018/8/23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E7E44C36-6669-4282-A822-23EC254D01FA}" type="slidenum">
              <a:rPr kumimoji="1" lang="ja-JP" altLang="en-US" smtClean="0"/>
              <a:t>‹#›</a:t>
            </a:fld>
            <a:endParaRPr kumimoji="1" lang="ja-JP" altLang="en-US"/>
          </a:p>
        </p:txBody>
      </p:sp>
    </p:spTree>
    <p:extLst>
      <p:ext uri="{BB962C8B-B14F-4D97-AF65-F5344CB8AC3E}">
        <p14:creationId xmlns:p14="http://schemas.microsoft.com/office/powerpoint/2010/main" val="631169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B0F9DB8D-6D7B-43BE-A425-B05E950D963D}" type="datetimeFigureOut">
              <a:rPr kumimoji="1" lang="ja-JP" altLang="en-US" smtClean="0"/>
              <a:t>2018/8/23</a:t>
            </a:fld>
            <a:endParaRPr kumimoji="1" lang="ja-JP" altLang="en-US" dirty="0"/>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dirty="0"/>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B17B0406-A624-4B64-A56F-13B39BB9DAA9}"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
        <p:nvSpPr>
          <p:cNvPr id="7" name="タイトル 6"/>
          <p:cNvSpPr>
            <a:spLocks noGrp="1"/>
          </p:cNvSpPr>
          <p:nvPr>
            <p:ph type="title"/>
          </p:nvPr>
        </p:nvSpPr>
        <p:spPr/>
        <p:txBody>
          <a:bodyPr rtlCol="0"/>
          <a:lstStyle/>
          <a:p>
            <a:r>
              <a:rPr kumimoji="0" lang="ja-JP" altLang="en-US"/>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
        <p:nvSpPr>
          <p:cNvPr id="8" name="タイトル 7"/>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
        <p:nvSpPr>
          <p:cNvPr id="6" name="タイトル 5"/>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0F9DB8D-6D7B-43BE-A425-B05E950D963D}" type="datetimeFigureOut">
              <a:rPr kumimoji="1" lang="ja-JP" altLang="en-US" smtClean="0"/>
              <a:t>2018/8/23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p>
            <a:fld id="{B0F9DB8D-6D7B-43BE-A425-B05E950D963D}" type="datetimeFigureOut">
              <a:rPr kumimoji="1" lang="ja-JP" altLang="en-US" smtClean="0"/>
              <a:t>2018/8/23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17B0406-A624-4B64-A56F-13B39BB9DAA9}"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dirty="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B0F9DB8D-6D7B-43BE-A425-B05E950D963D}" type="datetimeFigureOut">
              <a:rPr kumimoji="1" lang="ja-JP" altLang="en-US" smtClean="0"/>
              <a:t>2018/8/23</a:t>
            </a:fld>
            <a:endParaRPr kumimoji="1" lang="ja-JP" altLang="en-US" dirty="0"/>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dirty="0"/>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B17B0406-A624-4B64-A56F-13B39BB9DAA9}" type="slidenum">
              <a:rPr kumimoji="1" lang="ja-JP" altLang="en-US" smtClean="0"/>
              <a:t>‹#›</a:t>
            </a:fld>
            <a:endParaRPr kumimoji="1" lang="ja-JP" altLang="en-US"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F9DB8D-6D7B-43BE-A425-B05E950D963D}" type="datetimeFigureOut">
              <a:rPr kumimoji="1" lang="ja-JP" altLang="en-US" smtClean="0"/>
              <a:t>2018/8/23</a:t>
            </a:fld>
            <a:endParaRPr kumimoji="1" lang="ja-JP" altLang="en-US" dirty="0"/>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dirty="0"/>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7B0406-A624-4B64-A56F-13B39BB9DAA9}"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sumi@j.u-tokyo.ac.j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nchorCtr="0"/>
          <a:lstStyle/>
          <a:p>
            <a:r>
              <a:rPr kumimoji="1" lang="ja-JP" altLang="en-US" dirty="0"/>
              <a:t>刑法の</a:t>
            </a:r>
            <a:r>
              <a:rPr kumimoji="1" lang="en-US" altLang="ja-JP" dirty="0"/>
              <a:t>PROLEG</a:t>
            </a:r>
            <a:r>
              <a:rPr kumimoji="1" lang="ja-JP" altLang="en-US" dirty="0"/>
              <a:t>化について</a:t>
            </a:r>
          </a:p>
        </p:txBody>
      </p:sp>
      <p:sp>
        <p:nvSpPr>
          <p:cNvPr id="3" name="サブタイトル 2"/>
          <p:cNvSpPr>
            <a:spLocks noGrp="1"/>
          </p:cNvSpPr>
          <p:nvPr>
            <p:ph type="subTitle" idx="1"/>
          </p:nvPr>
        </p:nvSpPr>
        <p:spPr>
          <a:xfrm>
            <a:off x="685800" y="3611606"/>
            <a:ext cx="7772400" cy="1257553"/>
          </a:xfrm>
        </p:spPr>
        <p:txBody>
          <a:bodyPr>
            <a:normAutofit fontScale="92500" lnSpcReduction="10000"/>
          </a:bodyPr>
          <a:lstStyle/>
          <a:p>
            <a:r>
              <a:rPr kumimoji="1" lang="ja-JP" altLang="en-US" sz="2800" dirty="0"/>
              <a:t>国立情報学研究所　特任研究員</a:t>
            </a:r>
            <a:br>
              <a:rPr kumimoji="1" lang="en-US" altLang="ja-JP" sz="2800" dirty="0"/>
            </a:br>
            <a:r>
              <a:rPr kumimoji="1" lang="ja-JP" altLang="en-US" sz="2800" dirty="0"/>
              <a:t>三隅　諒</a:t>
            </a:r>
            <a:endParaRPr kumimoji="1" lang="en-US" altLang="ja-JP" sz="2800" dirty="0"/>
          </a:p>
          <a:p>
            <a:r>
              <a:rPr kumimoji="1" lang="en-US" altLang="ja-JP" sz="2800" dirty="0">
                <a:hlinkClick r:id="rId2"/>
              </a:rPr>
              <a:t>misumi@nii.ac.jp</a:t>
            </a:r>
            <a:endParaRPr kumimoji="1" lang="ja-JP"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構成要件該当性の諸要素</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graphicFrame>
        <p:nvGraphicFramePr>
          <p:cNvPr id="4" name="コンテンツ プレースホルダー 6">
            <a:extLst>
              <a:ext uri="{FF2B5EF4-FFF2-40B4-BE49-F238E27FC236}">
                <a16:creationId xmlns:a16="http://schemas.microsoft.com/office/drawing/2014/main" id="{2F6F2DAC-B97E-4270-8555-6E38417EA9A1}"/>
              </a:ext>
            </a:extLst>
          </p:cNvPr>
          <p:cNvGraphicFramePr>
            <a:graphicFrameLocks/>
          </p:cNvGraphicFramePr>
          <p:nvPr>
            <p:extLst/>
          </p:nvPr>
        </p:nvGraphicFramePr>
        <p:xfrm>
          <a:off x="755576" y="2924944"/>
          <a:ext cx="7704856" cy="1795338"/>
        </p:xfrm>
        <a:graphic>
          <a:graphicData uri="http://schemas.openxmlformats.org/drawingml/2006/table">
            <a:tbl>
              <a:tblPr firstRow="1" bandRow="1">
                <a:tableStyleId>{5940675A-B579-460E-94D1-54222C63F5DA}</a:tableStyleId>
              </a:tblPr>
              <a:tblGrid>
                <a:gridCol w="1085614">
                  <a:extLst>
                    <a:ext uri="{9D8B030D-6E8A-4147-A177-3AD203B41FA5}">
                      <a16:colId xmlns:a16="http://schemas.microsoft.com/office/drawing/2014/main" val="64184666"/>
                    </a:ext>
                  </a:extLst>
                </a:gridCol>
                <a:gridCol w="6619242">
                  <a:extLst>
                    <a:ext uri="{9D8B030D-6E8A-4147-A177-3AD203B41FA5}">
                      <a16:colId xmlns:a16="http://schemas.microsoft.com/office/drawing/2014/main" val="3973323438"/>
                    </a:ext>
                  </a:extLst>
                </a:gridCol>
              </a:tblGrid>
              <a:tr h="897669">
                <a:tc>
                  <a:txBody>
                    <a:bodyPr/>
                    <a:lstStyle/>
                    <a:p>
                      <a:pPr algn="ctr"/>
                      <a:r>
                        <a:rPr kumimoji="1" lang="ja-JP" altLang="en-US" dirty="0"/>
                        <a:t>客観面</a:t>
                      </a:r>
                    </a:p>
                  </a:txBody>
                  <a:tcPr anchor="ctr"/>
                </a:tc>
                <a:tc>
                  <a:txBody>
                    <a:bodyPr/>
                    <a:lstStyle/>
                    <a:p>
                      <a:pPr algn="ctr"/>
                      <a:r>
                        <a:rPr kumimoji="1" lang="ja-JP" altLang="en-US" sz="2800" dirty="0"/>
                        <a:t>行為　　　　　　　　　　結果</a:t>
                      </a:r>
                    </a:p>
                  </a:txBody>
                  <a:tcPr anchor="ctr"/>
                </a:tc>
                <a:extLst>
                  <a:ext uri="{0D108BD9-81ED-4DB2-BD59-A6C34878D82A}">
                    <a16:rowId xmlns:a16="http://schemas.microsoft.com/office/drawing/2014/main" val="3286815148"/>
                  </a:ext>
                </a:extLst>
              </a:tr>
              <a:tr h="897669">
                <a:tc>
                  <a:txBody>
                    <a:bodyPr/>
                    <a:lstStyle/>
                    <a:p>
                      <a:pPr algn="ctr"/>
                      <a:r>
                        <a:rPr kumimoji="1" lang="ja-JP" altLang="en-US" dirty="0"/>
                        <a:t>主観面</a:t>
                      </a:r>
                    </a:p>
                  </a:txBody>
                  <a:tcPr anchor="ctr"/>
                </a:tc>
                <a:tc>
                  <a:txBody>
                    <a:bodyPr/>
                    <a:lstStyle/>
                    <a:p>
                      <a:pPr algn="ctr"/>
                      <a:r>
                        <a:rPr kumimoji="1" lang="ja-JP" altLang="en-US" sz="2800" dirty="0"/>
                        <a:t>行為　　　　　　　　　　結果</a:t>
                      </a:r>
                    </a:p>
                  </a:txBody>
                  <a:tcPr anchor="ctr"/>
                </a:tc>
                <a:extLst>
                  <a:ext uri="{0D108BD9-81ED-4DB2-BD59-A6C34878D82A}">
                    <a16:rowId xmlns:a16="http://schemas.microsoft.com/office/drawing/2014/main" val="1181381005"/>
                  </a:ext>
                </a:extLst>
              </a:tr>
            </a:tbl>
          </a:graphicData>
        </a:graphic>
      </p:graphicFrame>
      <p:cxnSp>
        <p:nvCxnSpPr>
          <p:cNvPr id="5" name="直線矢印コネクタ 4">
            <a:extLst>
              <a:ext uri="{FF2B5EF4-FFF2-40B4-BE49-F238E27FC236}">
                <a16:creationId xmlns:a16="http://schemas.microsoft.com/office/drawing/2014/main" id="{B90DDA8A-7704-4F94-A6ED-7DC545668A64}"/>
              </a:ext>
            </a:extLst>
          </p:cNvPr>
          <p:cNvCxnSpPr/>
          <p:nvPr/>
        </p:nvCxnSpPr>
        <p:spPr>
          <a:xfrm>
            <a:off x="4211960" y="3361815"/>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 name="直線矢印コネクタ 5">
            <a:extLst>
              <a:ext uri="{FF2B5EF4-FFF2-40B4-BE49-F238E27FC236}">
                <a16:creationId xmlns:a16="http://schemas.microsoft.com/office/drawing/2014/main" id="{F63B8999-F28F-47A3-A8BF-67148D3797E8}"/>
              </a:ext>
            </a:extLst>
          </p:cNvPr>
          <p:cNvCxnSpPr/>
          <p:nvPr/>
        </p:nvCxnSpPr>
        <p:spPr>
          <a:xfrm>
            <a:off x="4211960" y="4225911"/>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9119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pPr algn="ctr"/>
            <a:r>
              <a:rPr lang="ja-JP" altLang="en-US" dirty="0"/>
              <a:t>２</a:t>
            </a:r>
            <a:r>
              <a:rPr kumimoji="1" lang="ja-JP" altLang="en-US" dirty="0"/>
              <a:t>．刑法の</a:t>
            </a:r>
            <a:r>
              <a:rPr kumimoji="1" lang="en-US" altLang="ja-JP" dirty="0"/>
              <a:t>PROLEG</a:t>
            </a:r>
            <a:r>
              <a:rPr kumimoji="1" lang="ja-JP" altLang="en-US" dirty="0"/>
              <a:t>の実装状況</a:t>
            </a:r>
          </a:p>
        </p:txBody>
      </p:sp>
      <p:sp>
        <p:nvSpPr>
          <p:cNvPr id="11" name="コンテンツ プレースホルダ 1">
            <a:extLst>
              <a:ext uri="{FF2B5EF4-FFF2-40B4-BE49-F238E27FC236}">
                <a16:creationId xmlns:a16="http://schemas.microsoft.com/office/drawing/2014/main" id="{6B026966-DEE4-4F45-94BB-D948791AB34F}"/>
              </a:ext>
            </a:extLst>
          </p:cNvPr>
          <p:cNvSpPr txBox="1">
            <a:spLocks/>
          </p:cNvSpPr>
          <p:nvPr/>
        </p:nvSpPr>
        <p:spPr>
          <a:xfrm>
            <a:off x="395536" y="1417638"/>
            <a:ext cx="8424936" cy="2011362"/>
          </a:xfrm>
          <a:prstGeom prst="rect">
            <a:avLst/>
          </a:prstGeom>
          <a:solidFill>
            <a:schemeClr val="bg2"/>
          </a:solidFill>
          <a:ln>
            <a:solidFill>
              <a:schemeClr val="tx1"/>
            </a:solidFill>
          </a:ln>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marL="109728" indent="0">
              <a:lnSpc>
                <a:spcPct val="150000"/>
              </a:lnSpc>
              <a:buNone/>
            </a:pPr>
            <a:r>
              <a:rPr lang="ja-JP" altLang="en-US" dirty="0"/>
              <a:t>第</a:t>
            </a:r>
            <a:r>
              <a:rPr lang="en-US" altLang="ja-JP" dirty="0"/>
              <a:t>199</a:t>
            </a:r>
            <a:r>
              <a:rPr lang="ja-JP" altLang="en-US" dirty="0"/>
              <a:t>条（殺人）</a:t>
            </a:r>
            <a:endParaRPr lang="en-US" altLang="ja-JP" dirty="0"/>
          </a:p>
          <a:p>
            <a:pPr marL="109728" indent="0">
              <a:lnSpc>
                <a:spcPct val="150000"/>
              </a:lnSpc>
              <a:buNone/>
            </a:pPr>
            <a:r>
              <a:rPr lang="ja-JP" altLang="en-US" dirty="0"/>
              <a:t>　人を殺した者は，死刑，又は無期若しくは</a:t>
            </a:r>
            <a:r>
              <a:rPr lang="en-US" altLang="ja-JP" dirty="0"/>
              <a:t>5</a:t>
            </a:r>
            <a:r>
              <a:rPr lang="ja-JP" altLang="en-US" dirty="0"/>
              <a:t>年以上の懲役に処する。</a:t>
            </a:r>
            <a:endParaRPr lang="en-US" altLang="ja-JP" dirty="0"/>
          </a:p>
          <a:p>
            <a:pPr marL="109728" indent="0">
              <a:lnSpc>
                <a:spcPct val="150000"/>
              </a:lnSpc>
              <a:buNone/>
            </a:pPr>
            <a:endParaRPr lang="ja-JP" altLang="en-US" dirty="0"/>
          </a:p>
        </p:txBody>
      </p:sp>
      <p:graphicFrame>
        <p:nvGraphicFramePr>
          <p:cNvPr id="7" name="コンテンツ プレースホルダー 6">
            <a:extLst>
              <a:ext uri="{FF2B5EF4-FFF2-40B4-BE49-F238E27FC236}">
                <a16:creationId xmlns:a16="http://schemas.microsoft.com/office/drawing/2014/main" id="{F3629AA7-E3CB-4D29-BF2C-0FF286AB4915}"/>
              </a:ext>
            </a:extLst>
          </p:cNvPr>
          <p:cNvGraphicFramePr>
            <a:graphicFrameLocks noGrp="1"/>
          </p:cNvGraphicFramePr>
          <p:nvPr>
            <p:ph idx="1"/>
            <p:extLst>
              <p:ext uri="{D42A27DB-BD31-4B8C-83A1-F6EECF244321}">
                <p14:modId xmlns:p14="http://schemas.microsoft.com/office/powerpoint/2010/main" val="1516987562"/>
              </p:ext>
            </p:extLst>
          </p:nvPr>
        </p:nvGraphicFramePr>
        <p:xfrm>
          <a:off x="755576" y="3640201"/>
          <a:ext cx="7704856" cy="1795338"/>
        </p:xfrm>
        <a:graphic>
          <a:graphicData uri="http://schemas.openxmlformats.org/drawingml/2006/table">
            <a:tbl>
              <a:tblPr firstRow="1" bandRow="1">
                <a:tableStyleId>{5940675A-B579-460E-94D1-54222C63F5DA}</a:tableStyleId>
              </a:tblPr>
              <a:tblGrid>
                <a:gridCol w="1085614">
                  <a:extLst>
                    <a:ext uri="{9D8B030D-6E8A-4147-A177-3AD203B41FA5}">
                      <a16:colId xmlns:a16="http://schemas.microsoft.com/office/drawing/2014/main" val="64184666"/>
                    </a:ext>
                  </a:extLst>
                </a:gridCol>
                <a:gridCol w="6619242">
                  <a:extLst>
                    <a:ext uri="{9D8B030D-6E8A-4147-A177-3AD203B41FA5}">
                      <a16:colId xmlns:a16="http://schemas.microsoft.com/office/drawing/2014/main" val="3973323438"/>
                    </a:ext>
                  </a:extLst>
                </a:gridCol>
              </a:tblGrid>
              <a:tr h="897669">
                <a:tc>
                  <a:txBody>
                    <a:bodyPr/>
                    <a:lstStyle/>
                    <a:p>
                      <a:pPr algn="ctr"/>
                      <a:r>
                        <a:rPr kumimoji="1" lang="ja-JP" altLang="en-US" dirty="0"/>
                        <a:t>客観面</a:t>
                      </a:r>
                    </a:p>
                  </a:txBody>
                  <a:tcPr anchor="ctr"/>
                </a:tc>
                <a:tc>
                  <a:txBody>
                    <a:bodyPr/>
                    <a:lstStyle/>
                    <a:p>
                      <a:pPr algn="ctr"/>
                      <a:r>
                        <a:rPr kumimoji="1" lang="ja-JP" altLang="en-US" sz="2800" dirty="0"/>
                        <a:t>殺害行為　　　　　　　　　　　死亡結果</a:t>
                      </a:r>
                    </a:p>
                  </a:txBody>
                  <a:tcPr anchor="ctr"/>
                </a:tc>
                <a:extLst>
                  <a:ext uri="{0D108BD9-81ED-4DB2-BD59-A6C34878D82A}">
                    <a16:rowId xmlns:a16="http://schemas.microsoft.com/office/drawing/2014/main" val="3286815148"/>
                  </a:ext>
                </a:extLst>
              </a:tr>
              <a:tr h="897669">
                <a:tc>
                  <a:txBody>
                    <a:bodyPr/>
                    <a:lstStyle/>
                    <a:p>
                      <a:pPr algn="ctr"/>
                      <a:r>
                        <a:rPr kumimoji="1" lang="ja-JP" altLang="en-US" dirty="0"/>
                        <a:t>主観面</a:t>
                      </a:r>
                    </a:p>
                  </a:txBody>
                  <a:tcPr anchor="ctr"/>
                </a:tc>
                <a:tc>
                  <a:txBody>
                    <a:bodyPr/>
                    <a:lstStyle/>
                    <a:p>
                      <a:pPr algn="ctr"/>
                      <a:r>
                        <a:rPr kumimoji="1" lang="ja-JP" altLang="en-US" sz="2800" dirty="0"/>
                        <a:t>殺害行為　　　　　　　　　　　死亡結果</a:t>
                      </a:r>
                    </a:p>
                  </a:txBody>
                  <a:tcPr anchor="ctr"/>
                </a:tc>
                <a:extLst>
                  <a:ext uri="{0D108BD9-81ED-4DB2-BD59-A6C34878D82A}">
                    <a16:rowId xmlns:a16="http://schemas.microsoft.com/office/drawing/2014/main" val="1181381005"/>
                  </a:ext>
                </a:extLst>
              </a:tr>
            </a:tbl>
          </a:graphicData>
        </a:graphic>
      </p:graphicFrame>
      <p:cxnSp>
        <p:nvCxnSpPr>
          <p:cNvPr id="12" name="直線矢印コネクタ 11">
            <a:extLst>
              <a:ext uri="{FF2B5EF4-FFF2-40B4-BE49-F238E27FC236}">
                <a16:creationId xmlns:a16="http://schemas.microsoft.com/office/drawing/2014/main" id="{FFDE1F34-F93D-4FC8-9C59-1B77556DD6A7}"/>
              </a:ext>
            </a:extLst>
          </p:cNvPr>
          <p:cNvCxnSpPr/>
          <p:nvPr/>
        </p:nvCxnSpPr>
        <p:spPr>
          <a:xfrm>
            <a:off x="4211960" y="4077072"/>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直線矢印コネクタ 12">
            <a:extLst>
              <a:ext uri="{FF2B5EF4-FFF2-40B4-BE49-F238E27FC236}">
                <a16:creationId xmlns:a16="http://schemas.microsoft.com/office/drawing/2014/main" id="{00BA679D-3120-4DC5-9977-A548811BB2F5}"/>
              </a:ext>
            </a:extLst>
          </p:cNvPr>
          <p:cNvCxnSpPr/>
          <p:nvPr/>
        </p:nvCxnSpPr>
        <p:spPr>
          <a:xfrm>
            <a:off x="4211960" y="4941168"/>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47010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77500" lnSpcReduction="20000"/>
          </a:bodyPr>
          <a:lstStyle/>
          <a:p>
            <a:pPr>
              <a:lnSpc>
                <a:spcPct val="150000"/>
              </a:lnSpc>
            </a:pPr>
            <a:r>
              <a:rPr lang="en-US" altLang="ja-JP" sz="3200" dirty="0"/>
              <a:t>PROLEG</a:t>
            </a:r>
            <a:r>
              <a:rPr lang="ja-JP" altLang="en-US" sz="3200" dirty="0" err="1"/>
              <a:t>への</a:t>
            </a:r>
            <a:r>
              <a:rPr lang="ja-JP" altLang="en-US" sz="3200" dirty="0"/>
              <a:t>実装例：殺人罪</a:t>
            </a:r>
            <a:endParaRPr lang="en-US" altLang="ja-JP" sz="3200" dirty="0"/>
          </a:p>
          <a:p>
            <a:pPr marL="393192" lvl="1" indent="0">
              <a:lnSpc>
                <a:spcPct val="150000"/>
              </a:lnSpc>
              <a:buNone/>
            </a:pPr>
            <a:r>
              <a:rPr lang="de-DE" altLang="zh-TW" dirty="0">
                <a:latin typeface="ＭＳ Ｐゴシック" panose="020B0600070205080204" pitchFamily="50" charset="-128"/>
                <a:ea typeface="ＭＳ Ｐゴシック" panose="020B0600070205080204" pitchFamily="50" charset="-128"/>
              </a:rPr>
              <a:t>s:-</a:t>
            </a:r>
            <a:r>
              <a:rPr lang="zh-TW" altLang="en-US" dirty="0">
                <a:latin typeface="ＭＳ Ｐゴシック" panose="020B0600070205080204" pitchFamily="50" charset="-128"/>
                <a:ea typeface="ＭＳ Ｐゴシック" panose="020B0600070205080204" pitchFamily="50" charset="-128"/>
              </a:rPr>
              <a:t>請求権存在</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有罪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zh-TW" altLang="en-US" dirty="0">
                <a:latin typeface="ＭＳ Ｐゴシック" panose="020B0600070205080204" pitchFamily="50" charset="-128"/>
                <a:ea typeface="ＭＳ Ｐゴシック" panose="020B0600070205080204" pitchFamily="50" charset="-128"/>
              </a:rPr>
              <a:t>有罪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)&lt;=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構成要件該当性</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zh-TW" altLang="en-US" dirty="0">
                <a:latin typeface="ＭＳ Ｐゴシック" panose="020B0600070205080204" pitchFamily="50" charset="-128"/>
                <a:ea typeface="ＭＳ Ｐゴシック" panose="020B0600070205080204" pitchFamily="50" charset="-128"/>
              </a:rPr>
              <a:t>構成要件該当性</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殺人罪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)&lt;=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死亡</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因果関係</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死亡</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故意</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死亡</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因果関係</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死亡</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endParaRPr lang="en-US" altLang="ja-JP" dirty="0">
              <a:latin typeface="ＭＳ Ｐゴシック" panose="020B0600070205080204" pitchFamily="50" charset="-128"/>
              <a:ea typeface="ＭＳ Ｐゴシック" panose="020B0600070205080204" pitchFamily="50" charset="-128"/>
            </a:endParaRPr>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4" name="楕円 3">
            <a:extLst>
              <a:ext uri="{FF2B5EF4-FFF2-40B4-BE49-F238E27FC236}">
                <a16:creationId xmlns:a16="http://schemas.microsoft.com/office/drawing/2014/main" id="{3DF76354-D56E-48D4-B820-CACFD7C179FF}"/>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117160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62500" lnSpcReduction="20000"/>
          </a:bodyPr>
          <a:lstStyle/>
          <a:p>
            <a:pPr>
              <a:lnSpc>
                <a:spcPct val="150000"/>
              </a:lnSpc>
            </a:pPr>
            <a:r>
              <a:rPr lang="en-US" altLang="ja-JP" sz="3200" dirty="0"/>
              <a:t>PROLEG</a:t>
            </a:r>
            <a:r>
              <a:rPr lang="ja-JP" altLang="en-US" sz="3200" dirty="0" err="1"/>
              <a:t>への</a:t>
            </a:r>
            <a:r>
              <a:rPr lang="ja-JP" altLang="en-US" sz="3200" dirty="0"/>
              <a:t>実装例：詐欺罪</a:t>
            </a:r>
            <a:endParaRPr lang="en-US" altLang="ja-JP" sz="3200" dirty="0"/>
          </a:p>
          <a:p>
            <a:pPr marL="393192" lvl="1" indent="0">
              <a:lnSpc>
                <a:spcPct val="150000"/>
              </a:lnSpc>
              <a:buNone/>
            </a:pPr>
            <a:r>
              <a:rPr lang="de-DE" altLang="zh-TW" dirty="0">
                <a:latin typeface="ＭＳ Ｐゴシック" panose="020B0600070205080204" pitchFamily="50" charset="-128"/>
                <a:ea typeface="ＭＳ Ｐゴシック" panose="020B0600070205080204" pitchFamily="50" charset="-128"/>
              </a:rPr>
              <a:t>s:-</a:t>
            </a:r>
            <a:r>
              <a:rPr lang="zh-TW" altLang="en-US" dirty="0">
                <a:latin typeface="ＭＳ Ｐゴシック" panose="020B0600070205080204" pitchFamily="50" charset="-128"/>
                <a:ea typeface="ＭＳ Ｐゴシック" panose="020B0600070205080204" pitchFamily="50" charset="-128"/>
              </a:rPr>
              <a:t>請求権存在</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有罪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zh-TW" altLang="en-US" dirty="0">
                <a:latin typeface="ＭＳ Ｐゴシック" panose="020B0600070205080204" pitchFamily="50" charset="-128"/>
                <a:ea typeface="ＭＳ Ｐゴシック" panose="020B0600070205080204" pitchFamily="50" charset="-128"/>
              </a:rPr>
              <a:t>有罪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)&lt;=</a:t>
            </a:r>
          </a:p>
          <a:p>
            <a:pPr marL="393192" lvl="1" indent="0">
              <a:lnSpc>
                <a:spcPct val="150000"/>
              </a:lnSpc>
              <a:buNone/>
            </a:pPr>
            <a:r>
              <a:rPr lang="en-US" altLang="zh-TW" dirty="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構成要件該当性</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罪</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主体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客体</a:t>
            </a:r>
            <a:r>
              <a:rPr lang="en-US" altLang="zh-TW" dirty="0">
                <a:latin typeface="ＭＳ Ｐゴシック" panose="020B0600070205080204" pitchFamily="50" charset="-128"/>
                <a:ea typeface="ＭＳ Ｐゴシック" panose="020B0600070205080204" pitchFamily="50" charset="-128"/>
              </a:rPr>
              <a:t>,_</a:t>
            </a:r>
            <a:r>
              <a:rPr lang="zh-TW" altLang="en-US" dirty="0">
                <a:latin typeface="ＭＳ Ｐゴシック" panose="020B0600070205080204" pitchFamily="50" charset="-128"/>
                <a:ea typeface="ＭＳ Ｐゴシック" panose="020B0600070205080204" pitchFamily="50" charset="-128"/>
              </a:rPr>
              <a:t>行為</a:t>
            </a:r>
            <a:r>
              <a:rPr lang="en-US" altLang="zh-TW"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ja-JP" altLang="en-US" dirty="0">
                <a:latin typeface="ＭＳ Ｐゴシック" panose="020B0600070205080204" pitchFamily="50" charset="-128"/>
              </a:rPr>
              <a:t>構成要件該当性</a:t>
            </a:r>
            <a:r>
              <a:rPr lang="en-US" altLang="ja-JP" dirty="0">
                <a:latin typeface="ＭＳ Ｐゴシック" panose="020B0600070205080204" pitchFamily="50" charset="-128"/>
              </a:rPr>
              <a:t>(</a:t>
            </a:r>
            <a:r>
              <a:rPr lang="ja-JP" altLang="en-US" dirty="0">
                <a:latin typeface="ＭＳ Ｐゴシック" panose="020B0600070205080204" pitchFamily="50" charset="-128"/>
              </a:rPr>
              <a:t>詐欺罪</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行為</a:t>
            </a:r>
            <a:r>
              <a:rPr lang="en-US" altLang="ja-JP" dirty="0">
                <a:latin typeface="ＭＳ Ｐゴシック" panose="020B0600070205080204" pitchFamily="50" charset="-128"/>
              </a:rPr>
              <a:t>)&lt;=</a:t>
            </a:r>
          </a:p>
          <a:p>
            <a:pPr marL="393192" lvl="1" indent="0">
              <a:lnSpc>
                <a:spcPct val="150000"/>
              </a:lnSpc>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欺く行為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行為</a:t>
            </a:r>
            <a:r>
              <a:rPr lang="en-US" altLang="ja-JP" dirty="0">
                <a:latin typeface="ＭＳ Ｐゴシック" panose="020B0600070205080204" pitchFamily="50" charset="-128"/>
              </a:rPr>
              <a:t>),</a:t>
            </a:r>
          </a:p>
          <a:p>
            <a:pPr marL="393192" lvl="1" indent="0">
              <a:lnSpc>
                <a:spcPct val="150000"/>
              </a:lnSpc>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p>
          <a:p>
            <a:pPr marL="393192" lvl="1" indent="0">
              <a:lnSpc>
                <a:spcPct val="150000"/>
              </a:lnSpc>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交付行為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a:t>
            </a:r>
          </a:p>
          <a:p>
            <a:pPr marL="393192" lvl="1" indent="0">
              <a:lnSpc>
                <a:spcPct val="150000"/>
              </a:lnSpc>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因果関係</a:t>
            </a:r>
            <a:r>
              <a:rPr lang="en-US" altLang="ja-JP" dirty="0">
                <a:latin typeface="ＭＳ Ｐゴシック" panose="020B0600070205080204" pitchFamily="50" charset="-128"/>
              </a:rPr>
              <a:t>(</a:t>
            </a:r>
            <a:r>
              <a:rPr lang="ja-JP" altLang="en-US" dirty="0">
                <a:latin typeface="ＭＳ Ｐゴシック" panose="020B0600070205080204" pitchFamily="50" charset="-128"/>
              </a:rPr>
              <a:t>欺く行為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行為</a:t>
            </a:r>
            <a:r>
              <a:rPr lang="en-US" altLang="ja-JP" dirty="0">
                <a:latin typeface="ＭＳ Ｐゴシック" panose="020B0600070205080204" pitchFamily="50" charset="-128"/>
              </a:rPr>
              <a:t>),</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p>
          <a:p>
            <a:pPr marL="393192" lvl="1" indent="0">
              <a:lnSpc>
                <a:spcPct val="150000"/>
              </a:lnSpc>
              <a:buNone/>
            </a:pPr>
            <a:r>
              <a:rPr lang="ja-JP" altLang="en-US" dirty="0">
                <a:latin typeface="ＭＳ Ｐゴシック" panose="020B0600070205080204" pitchFamily="50" charset="-128"/>
              </a:rPr>
              <a:t>    因果関係</a:t>
            </a:r>
            <a:r>
              <a:rPr lang="en-US" altLang="ja-JP" dirty="0">
                <a:latin typeface="ＭＳ Ｐゴシック" panose="020B0600070205080204" pitchFamily="50" charset="-128"/>
              </a:rPr>
              <a:t>(</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r>
              <a:rPr lang="ja-JP" altLang="en-US" dirty="0">
                <a:latin typeface="ＭＳ Ｐゴシック" panose="020B0600070205080204" pitchFamily="50" charset="-128"/>
              </a:rPr>
              <a:t>交付行為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a:t>
            </a:r>
          </a:p>
          <a:p>
            <a:pPr marL="393192" lvl="1" indent="0">
              <a:lnSpc>
                <a:spcPct val="150000"/>
              </a:lnSpc>
              <a:buNone/>
            </a:pPr>
            <a:r>
              <a:rPr lang="ja-JP" altLang="en-US" dirty="0">
                <a:latin typeface="ＭＳ Ｐゴシック" panose="020B0600070205080204" pitchFamily="50" charset="-128"/>
              </a:rPr>
              <a:t>    故意</a:t>
            </a:r>
            <a:r>
              <a:rPr lang="en-US" altLang="ja-JP" dirty="0">
                <a:latin typeface="ＭＳ Ｐゴシック" panose="020B0600070205080204" pitchFamily="50" charset="-128"/>
              </a:rPr>
              <a:t>(</a:t>
            </a:r>
            <a:r>
              <a:rPr lang="ja-JP" altLang="en-US" dirty="0">
                <a:latin typeface="ＭＳ Ｐゴシック" panose="020B0600070205080204" pitchFamily="50" charset="-128"/>
              </a:rPr>
              <a:t>欺く行為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行為</a:t>
            </a:r>
            <a:r>
              <a:rPr lang="en-US" altLang="ja-JP" dirty="0">
                <a:latin typeface="ＭＳ Ｐゴシック" panose="020B0600070205080204" pitchFamily="50" charset="-128"/>
              </a:rPr>
              <a:t>),</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r>
              <a:rPr lang="ja-JP" altLang="en-US" dirty="0">
                <a:latin typeface="ＭＳ Ｐゴシック" panose="020B0600070205080204" pitchFamily="50" charset="-128"/>
              </a:rPr>
              <a:t>交付行為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a:t>
            </a:r>
            <a:r>
              <a:rPr lang="ja-JP" altLang="en-US" dirty="0">
                <a:latin typeface="ＭＳ Ｐゴシック" panose="020B0600070205080204" pitchFamily="50" charset="-128"/>
              </a:rPr>
              <a:t>因果関係</a:t>
            </a:r>
            <a:r>
              <a:rPr lang="en-US" altLang="ja-JP" dirty="0">
                <a:latin typeface="ＭＳ Ｐゴシック" panose="020B0600070205080204" pitchFamily="50" charset="-128"/>
              </a:rPr>
              <a:t>(</a:t>
            </a:r>
            <a:r>
              <a:rPr lang="ja-JP" altLang="en-US" dirty="0">
                <a:latin typeface="ＭＳ Ｐゴシック" panose="020B0600070205080204" pitchFamily="50" charset="-128"/>
              </a:rPr>
              <a:t>欺く行為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行為</a:t>
            </a:r>
            <a:r>
              <a:rPr lang="en-US" altLang="ja-JP" dirty="0">
                <a:latin typeface="ＭＳ Ｐゴシック" panose="020B0600070205080204" pitchFamily="50" charset="-128"/>
              </a:rPr>
              <a:t>),</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r>
              <a:rPr lang="ja-JP" altLang="en-US" dirty="0">
                <a:latin typeface="ＭＳ Ｐゴシック" panose="020B0600070205080204" pitchFamily="50" charset="-128"/>
              </a:rPr>
              <a:t>因果関係</a:t>
            </a:r>
            <a:r>
              <a:rPr lang="en-US" altLang="ja-JP" dirty="0">
                <a:latin typeface="ＭＳ Ｐゴシック" panose="020B0600070205080204" pitchFamily="50" charset="-128"/>
              </a:rPr>
              <a:t>(</a:t>
            </a:r>
            <a:r>
              <a:rPr lang="ja-JP" altLang="en-US" dirty="0">
                <a:latin typeface="ＭＳ Ｐゴシック" panose="020B0600070205080204" pitchFamily="50" charset="-128"/>
              </a:rPr>
              <a:t>錯誤</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a:t>
            </a:r>
            <a:r>
              <a:rPr lang="ja-JP" altLang="en-US" dirty="0">
                <a:latin typeface="ＭＳ Ｐゴシック" panose="020B0600070205080204" pitchFamily="50" charset="-128"/>
              </a:rPr>
              <a:t>交付行為</a:t>
            </a:r>
            <a:r>
              <a:rPr lang="en-US" altLang="ja-JP" dirty="0">
                <a:latin typeface="ＭＳ Ｐゴシック" panose="020B0600070205080204" pitchFamily="50" charset="-128"/>
              </a:rPr>
              <a:t>(_</a:t>
            </a:r>
            <a:r>
              <a:rPr lang="ja-JP" altLang="en-US" dirty="0">
                <a:latin typeface="ＭＳ Ｐゴシック" panose="020B0600070205080204" pitchFamily="50" charset="-128"/>
              </a:rPr>
              <a:t>相手方</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a:t>
            </a:r>
          </a:p>
          <a:p>
            <a:pPr marL="393192" lvl="1" indent="0">
              <a:lnSpc>
                <a:spcPct val="150000"/>
              </a:lnSpc>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不法領得の意思</a:t>
            </a:r>
            <a:r>
              <a:rPr lang="en-US" altLang="ja-JP" dirty="0">
                <a:latin typeface="ＭＳ Ｐゴシック" panose="020B0600070205080204" pitchFamily="50" charset="-128"/>
              </a:rPr>
              <a:t>(_</a:t>
            </a:r>
            <a:r>
              <a:rPr lang="ja-JP" altLang="en-US" dirty="0">
                <a:latin typeface="ＭＳ Ｐゴシック" panose="020B0600070205080204" pitchFamily="50" charset="-128"/>
              </a:rPr>
              <a:t>主体</a:t>
            </a:r>
            <a:r>
              <a:rPr lang="en-US" altLang="ja-JP" dirty="0">
                <a:latin typeface="ＭＳ Ｐゴシック" panose="020B0600070205080204" pitchFamily="50" charset="-128"/>
              </a:rPr>
              <a:t>,_</a:t>
            </a:r>
            <a:r>
              <a:rPr lang="ja-JP" altLang="en-US" dirty="0">
                <a:latin typeface="ＭＳ Ｐゴシック" panose="020B0600070205080204" pitchFamily="50" charset="-128"/>
              </a:rPr>
              <a:t>客体</a:t>
            </a:r>
            <a:r>
              <a:rPr lang="en-US" altLang="ja-JP" dirty="0">
                <a:latin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4" name="楕円 3">
            <a:extLst>
              <a:ext uri="{FF2B5EF4-FFF2-40B4-BE49-F238E27FC236}">
                <a16:creationId xmlns:a16="http://schemas.microsoft.com/office/drawing/2014/main" id="{3DF76354-D56E-48D4-B820-CACFD7C179FF}"/>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322241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違法性阻却</a:t>
            </a:r>
            <a:endParaRPr lang="en-US" altLang="ja-JP" sz="2300" dirty="0"/>
          </a:p>
          <a:p>
            <a:pPr lvl="2">
              <a:lnSpc>
                <a:spcPct val="150000"/>
              </a:lnSpc>
            </a:pPr>
            <a:r>
              <a:rPr lang="ja-JP" altLang="en-US" dirty="0"/>
              <a:t>明文で規定されたものは次の</a:t>
            </a:r>
            <a:r>
              <a:rPr lang="en-US" altLang="ja-JP" dirty="0"/>
              <a:t>3</a:t>
            </a:r>
            <a:r>
              <a:rPr lang="ja-JP" altLang="en-US" dirty="0"/>
              <a:t>種類</a:t>
            </a:r>
            <a:br>
              <a:rPr lang="en-US" altLang="ja-JP" dirty="0"/>
            </a:br>
            <a:r>
              <a:rPr lang="ja-JP" altLang="en-US" dirty="0"/>
              <a:t>　正当業務行為（</a:t>
            </a:r>
            <a:r>
              <a:rPr lang="en-US" altLang="ja-JP" dirty="0"/>
              <a:t>35</a:t>
            </a:r>
            <a:r>
              <a:rPr lang="ja-JP" altLang="en-US" dirty="0"/>
              <a:t>条），正当防衛（</a:t>
            </a:r>
            <a:r>
              <a:rPr lang="en-US" altLang="ja-JP" dirty="0"/>
              <a:t>36</a:t>
            </a:r>
            <a:r>
              <a:rPr lang="ja-JP" altLang="en-US" dirty="0"/>
              <a:t>条），緊急避難（</a:t>
            </a:r>
            <a:r>
              <a:rPr lang="en-US" altLang="ja-JP" dirty="0"/>
              <a:t>37</a:t>
            </a:r>
            <a:r>
              <a:rPr lang="ja-JP" altLang="en-US" dirty="0"/>
              <a:t>条）</a:t>
            </a:r>
            <a:endParaRPr lang="en-US" altLang="ja-JP" dirty="0"/>
          </a:p>
          <a:p>
            <a:pPr lvl="2">
              <a:lnSpc>
                <a:spcPct val="150000"/>
              </a:lnSpc>
            </a:pPr>
            <a:r>
              <a:rPr lang="ja-JP" altLang="en-US" dirty="0"/>
              <a:t>不文のものとして，被害者の同意や許された危険など</a:t>
            </a:r>
            <a:endParaRPr lang="en-US" altLang="ja-JP" dirty="0"/>
          </a:p>
          <a:p>
            <a:pPr lvl="1">
              <a:lnSpc>
                <a:spcPct val="150000"/>
              </a:lnSpc>
            </a:pPr>
            <a:r>
              <a:rPr lang="ja-JP" altLang="en-US" dirty="0"/>
              <a:t>責任阻却</a:t>
            </a:r>
            <a:endParaRPr lang="en-US" altLang="ja-JP" dirty="0"/>
          </a:p>
          <a:p>
            <a:pPr lvl="2">
              <a:lnSpc>
                <a:spcPct val="150000"/>
              </a:lnSpc>
            </a:pPr>
            <a:r>
              <a:rPr lang="ja-JP" altLang="en-US" dirty="0"/>
              <a:t>明文で規定されたものは，心神喪失（</a:t>
            </a:r>
            <a:r>
              <a:rPr lang="en-US" altLang="ja-JP" dirty="0"/>
              <a:t>39</a:t>
            </a:r>
            <a:r>
              <a:rPr lang="ja-JP" altLang="en-US" dirty="0"/>
              <a:t>条）と刑事未成年（</a:t>
            </a:r>
            <a:r>
              <a:rPr lang="en-US" altLang="ja-JP" dirty="0"/>
              <a:t>41</a:t>
            </a:r>
            <a:r>
              <a:rPr lang="ja-JP" altLang="en-US" dirty="0"/>
              <a:t>条）</a:t>
            </a:r>
            <a:endParaRPr lang="en-US" altLang="ja-JP" dirty="0"/>
          </a:p>
          <a:p>
            <a:pPr lvl="2">
              <a:lnSpc>
                <a:spcPct val="150000"/>
              </a:lnSpc>
            </a:pPr>
            <a:r>
              <a:rPr lang="ja-JP" altLang="en-US" dirty="0"/>
              <a:t>不文のものとして，違法性の意識や期待可能性など</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Tree>
    <p:extLst>
      <p:ext uri="{BB962C8B-B14F-4D97-AF65-F5344CB8AC3E}">
        <p14:creationId xmlns:p14="http://schemas.microsoft.com/office/powerpoint/2010/main" val="16691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47500" lnSpcReduction="20000"/>
          </a:bodyPr>
          <a:lstStyle/>
          <a:p>
            <a:pPr>
              <a:lnSpc>
                <a:spcPct val="150000"/>
              </a:lnSpc>
            </a:pPr>
            <a:r>
              <a:rPr lang="en-US" altLang="ja-JP" sz="3200" dirty="0"/>
              <a:t>PROLEG</a:t>
            </a:r>
            <a:r>
              <a:rPr lang="ja-JP" altLang="en-US" sz="3200" dirty="0" err="1"/>
              <a:t>への</a:t>
            </a:r>
            <a:r>
              <a:rPr lang="ja-JP" altLang="en-US" sz="3200" dirty="0"/>
              <a:t>実装例：正当防衛</a:t>
            </a:r>
            <a:endParaRPr lang="en-US" altLang="ja-JP" sz="3200" dirty="0"/>
          </a:p>
          <a:p>
            <a:pPr marL="393192" lvl="1" indent="0">
              <a:lnSpc>
                <a:spcPct val="150000"/>
              </a:lnSpc>
              <a:buNone/>
            </a:pPr>
            <a:r>
              <a:rPr lang="de-DE" altLang="zh-TW" sz="2400" dirty="0">
                <a:latin typeface="ＭＳ Ｐゴシック" panose="020B0600070205080204" pitchFamily="50" charset="-128"/>
                <a:ea typeface="ＭＳ Ｐゴシック" panose="020B0600070205080204" pitchFamily="50" charset="-128"/>
              </a:rPr>
              <a:t>s:-</a:t>
            </a:r>
            <a:r>
              <a:rPr lang="zh-TW" altLang="en-US" sz="2400" dirty="0">
                <a:latin typeface="ＭＳ Ｐゴシック" panose="020B0600070205080204" pitchFamily="50" charset="-128"/>
                <a:ea typeface="ＭＳ Ｐゴシック" panose="020B0600070205080204" pitchFamily="50" charset="-128"/>
              </a:rPr>
              <a:t>請求権存在</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有罪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zh-TW" altLang="en-US" sz="2400" dirty="0">
                <a:latin typeface="ＭＳ Ｐゴシック" panose="020B0600070205080204" pitchFamily="50" charset="-128"/>
                <a:ea typeface="ＭＳ Ｐゴシック" panose="020B0600070205080204" pitchFamily="50" charset="-128"/>
              </a:rPr>
              <a:t>有罪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)&lt;=</a:t>
            </a:r>
          </a:p>
          <a:p>
            <a:pPr marL="393192" lvl="1" indent="0">
              <a:lnSpc>
                <a:spcPct val="150000"/>
              </a:lnSpc>
              <a:buNone/>
            </a:pPr>
            <a:r>
              <a:rPr lang="en-US" altLang="zh-TW"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構成要件該当性</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zh-TW" altLang="en-US" sz="2400" dirty="0">
                <a:latin typeface="ＭＳ Ｐゴシック" panose="020B0600070205080204" pitchFamily="50" charset="-128"/>
                <a:ea typeface="ＭＳ Ｐゴシック" panose="020B0600070205080204" pitchFamily="50" charset="-128"/>
              </a:rPr>
              <a:t>構成要件該当性</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殺人罪</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)&lt;=</a:t>
            </a:r>
          </a:p>
          <a:p>
            <a:pPr marL="393192" lvl="1" indent="0">
              <a:lnSpc>
                <a:spcPct val="150000"/>
              </a:lnSpc>
              <a:buNone/>
            </a:pPr>
            <a:r>
              <a:rPr lang="zh-TW" altLang="en-US" sz="2400" dirty="0">
                <a:latin typeface="ＭＳ Ｐゴシック" panose="020B0600070205080204" pitchFamily="50" charset="-128"/>
                <a:ea typeface="ＭＳ Ｐゴシック" panose="020B0600070205080204" pitchFamily="50" charset="-128"/>
              </a:rPr>
              <a:t>    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死亡</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因果関係</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死亡</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en-US" altLang="zh-TW"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故意</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死亡</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因果関係</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主体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行為</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死亡</a:t>
            </a:r>
            <a:r>
              <a:rPr lang="en-US" altLang="zh-TW" sz="2400" dirty="0">
                <a:latin typeface="ＭＳ Ｐゴシック" panose="020B0600070205080204" pitchFamily="50" charset="-128"/>
                <a:ea typeface="ＭＳ Ｐゴシック" panose="020B0600070205080204" pitchFamily="50" charset="-128"/>
              </a:rPr>
              <a:t>(_</a:t>
            </a:r>
            <a:r>
              <a:rPr lang="zh-TW" altLang="en-US" sz="2400" dirty="0">
                <a:latin typeface="ＭＳ Ｐゴシック" panose="020B0600070205080204" pitchFamily="50" charset="-128"/>
                <a:ea typeface="ＭＳ Ｐゴシック" panose="020B0600070205080204" pitchFamily="50" charset="-128"/>
              </a:rPr>
              <a:t>客体</a:t>
            </a:r>
            <a:r>
              <a:rPr lang="en-US" altLang="zh-TW" sz="2400" dirty="0">
                <a:latin typeface="ＭＳ Ｐゴシック" panose="020B0600070205080204" pitchFamily="50" charset="-128"/>
                <a:ea typeface="ＭＳ Ｐゴシック" panose="020B0600070205080204" pitchFamily="50" charset="-128"/>
              </a:rPr>
              <a:t>))).</a:t>
            </a:r>
          </a:p>
          <a:p>
            <a:pPr marL="393192" lvl="1" indent="0">
              <a:lnSpc>
                <a:spcPct val="150000"/>
              </a:lnSpc>
              <a:buNone/>
            </a:pPr>
            <a:r>
              <a:rPr lang="ja-JP" altLang="en-US" dirty="0"/>
              <a:t>例外事由</a:t>
            </a:r>
            <a:r>
              <a:rPr lang="en-US" altLang="ja-JP" dirty="0"/>
              <a:t>(</a:t>
            </a:r>
            <a:r>
              <a:rPr lang="ja-JP" altLang="en-US" dirty="0"/>
              <a:t>有罪</a:t>
            </a:r>
            <a:r>
              <a:rPr lang="en-US" altLang="ja-JP" dirty="0"/>
              <a:t>(_</a:t>
            </a:r>
            <a:r>
              <a:rPr lang="ja-JP" altLang="en-US" dirty="0"/>
              <a:t>罪</a:t>
            </a:r>
            <a:r>
              <a:rPr lang="en-US" altLang="ja-JP" dirty="0"/>
              <a:t>,_</a:t>
            </a:r>
            <a:r>
              <a:rPr lang="ja-JP" altLang="en-US" dirty="0"/>
              <a:t>主体</a:t>
            </a:r>
            <a:r>
              <a:rPr lang="en-US" altLang="ja-JP" dirty="0"/>
              <a:t>),</a:t>
            </a:r>
            <a:r>
              <a:rPr lang="ja-JP" altLang="en-US" dirty="0"/>
              <a:t>正当防衛</a:t>
            </a:r>
            <a:r>
              <a:rPr lang="en-US" altLang="ja-JP" dirty="0"/>
              <a:t>(_</a:t>
            </a:r>
            <a:r>
              <a:rPr lang="ja-JP" altLang="en-US" dirty="0"/>
              <a:t>主体，</a:t>
            </a:r>
            <a:r>
              <a:rPr lang="en-US" altLang="ja-JP" dirty="0"/>
              <a:t>_</a:t>
            </a:r>
            <a:r>
              <a:rPr lang="ja-JP" altLang="en-US" dirty="0"/>
              <a:t>急迫性評価根拠事実</a:t>
            </a:r>
            <a:r>
              <a:rPr lang="en-US" altLang="ja-JP" dirty="0"/>
              <a:t>,_</a:t>
            </a:r>
            <a:r>
              <a:rPr lang="ja-JP" altLang="en-US" dirty="0"/>
              <a:t>客体</a:t>
            </a:r>
            <a:r>
              <a:rPr lang="en-US" altLang="ja-JP" dirty="0"/>
              <a:t>,_</a:t>
            </a:r>
            <a:r>
              <a:rPr lang="ja-JP" altLang="en-US" dirty="0"/>
              <a:t>行為</a:t>
            </a:r>
            <a:r>
              <a:rPr lang="en-US" altLang="ja-JP" dirty="0"/>
              <a:t>,_</a:t>
            </a:r>
            <a:r>
              <a:rPr lang="ja-JP" altLang="en-US" dirty="0"/>
              <a:t>相当性評価根拠事実</a:t>
            </a:r>
            <a:r>
              <a:rPr lang="en-US" altLang="ja-JP" dirty="0"/>
              <a:t>)).</a:t>
            </a:r>
          </a:p>
          <a:p>
            <a:pPr marL="393192" lvl="1" indent="0">
              <a:lnSpc>
                <a:spcPct val="150000"/>
              </a:lnSpc>
              <a:buNone/>
            </a:pPr>
            <a:r>
              <a:rPr lang="ja-JP" altLang="en-US" dirty="0"/>
              <a:t>正当防衛</a:t>
            </a:r>
            <a:r>
              <a:rPr lang="en-US" altLang="ja-JP" dirty="0"/>
              <a:t>(_</a:t>
            </a:r>
            <a:r>
              <a:rPr lang="ja-JP" altLang="en-US" dirty="0"/>
              <a:t>主体</a:t>
            </a:r>
            <a:r>
              <a:rPr lang="en-US" altLang="ja-JP" dirty="0"/>
              <a:t>,_</a:t>
            </a:r>
            <a:r>
              <a:rPr lang="ja-JP" altLang="en-US" dirty="0"/>
              <a:t>急迫性評価根拠事実</a:t>
            </a:r>
            <a:r>
              <a:rPr lang="en-US" altLang="ja-JP" dirty="0"/>
              <a:t>,_</a:t>
            </a:r>
            <a:r>
              <a:rPr lang="ja-JP" altLang="en-US" dirty="0"/>
              <a:t>客体</a:t>
            </a:r>
            <a:r>
              <a:rPr lang="en-US" altLang="ja-JP" dirty="0"/>
              <a:t>,_</a:t>
            </a:r>
            <a:r>
              <a:rPr lang="ja-JP" altLang="en-US" dirty="0"/>
              <a:t>行為</a:t>
            </a:r>
            <a:r>
              <a:rPr lang="en-US" altLang="ja-JP" dirty="0"/>
              <a:t>,_</a:t>
            </a:r>
            <a:r>
              <a:rPr lang="ja-JP" altLang="en-US" dirty="0"/>
              <a:t>相当性評価根拠事実</a:t>
            </a:r>
            <a:r>
              <a:rPr lang="en-US" altLang="ja-JP" dirty="0"/>
              <a:t>)&lt;=</a:t>
            </a:r>
          </a:p>
          <a:p>
            <a:pPr marL="393192" lvl="1" indent="0">
              <a:lnSpc>
                <a:spcPct val="150000"/>
              </a:lnSpc>
              <a:buNone/>
            </a:pPr>
            <a:r>
              <a:rPr lang="en-US" altLang="ja-JP" dirty="0"/>
              <a:t>    </a:t>
            </a:r>
            <a:r>
              <a:rPr lang="ja-JP" altLang="en-US" dirty="0"/>
              <a:t>急迫性</a:t>
            </a:r>
            <a:r>
              <a:rPr lang="en-US" altLang="ja-JP" dirty="0"/>
              <a:t>(_</a:t>
            </a:r>
            <a:r>
              <a:rPr lang="ja-JP" altLang="en-US" dirty="0"/>
              <a:t>急迫性評価根拠事実</a:t>
            </a:r>
            <a:r>
              <a:rPr lang="en-US" altLang="ja-JP" dirty="0"/>
              <a:t>),</a:t>
            </a:r>
          </a:p>
          <a:p>
            <a:pPr marL="393192" lvl="1" indent="0">
              <a:lnSpc>
                <a:spcPct val="150000"/>
              </a:lnSpc>
              <a:buNone/>
            </a:pPr>
            <a:r>
              <a:rPr lang="en-US" altLang="ja-JP" dirty="0"/>
              <a:t>    </a:t>
            </a:r>
            <a:r>
              <a:rPr lang="ja-JP" altLang="en-US" dirty="0"/>
              <a:t>不正の侵害</a:t>
            </a:r>
            <a:r>
              <a:rPr lang="en-US" altLang="ja-JP" dirty="0"/>
              <a:t>(_</a:t>
            </a:r>
            <a:r>
              <a:rPr lang="ja-JP" altLang="en-US" dirty="0"/>
              <a:t>客体</a:t>
            </a:r>
            <a:r>
              <a:rPr lang="en-US" altLang="ja-JP" dirty="0"/>
              <a:t>,_</a:t>
            </a:r>
            <a:r>
              <a:rPr lang="ja-JP" altLang="en-US" dirty="0"/>
              <a:t>主体</a:t>
            </a:r>
            <a:r>
              <a:rPr lang="en-US" altLang="ja-JP" dirty="0"/>
              <a:t>),</a:t>
            </a:r>
          </a:p>
          <a:p>
            <a:pPr marL="393192" lvl="1" indent="0">
              <a:lnSpc>
                <a:spcPct val="150000"/>
              </a:lnSpc>
              <a:buNone/>
            </a:pPr>
            <a:r>
              <a:rPr lang="en-US" altLang="ja-JP" dirty="0"/>
              <a:t>    </a:t>
            </a:r>
            <a:r>
              <a:rPr lang="ja-JP" altLang="en-US" dirty="0"/>
              <a:t>防衛の意思</a:t>
            </a:r>
            <a:r>
              <a:rPr lang="en-US" altLang="ja-JP" dirty="0"/>
              <a:t>(_</a:t>
            </a:r>
            <a:r>
              <a:rPr lang="ja-JP" altLang="en-US" dirty="0"/>
              <a:t>主体</a:t>
            </a:r>
            <a:r>
              <a:rPr lang="en-US" altLang="ja-JP" dirty="0"/>
              <a:t>),</a:t>
            </a:r>
          </a:p>
          <a:p>
            <a:pPr marL="393192" lvl="1" indent="0">
              <a:lnSpc>
                <a:spcPct val="150000"/>
              </a:lnSpc>
              <a:buNone/>
            </a:pPr>
            <a:r>
              <a:rPr lang="en-US" altLang="ja-JP" dirty="0"/>
              <a:t>    </a:t>
            </a:r>
            <a:r>
              <a:rPr lang="ja-JP" altLang="en-US" dirty="0"/>
              <a:t>やむを得ずした行為</a:t>
            </a:r>
            <a:r>
              <a:rPr lang="en-US" altLang="ja-JP" dirty="0"/>
              <a:t>(_</a:t>
            </a:r>
            <a:r>
              <a:rPr lang="ja-JP" altLang="en-US" dirty="0"/>
              <a:t>主体</a:t>
            </a:r>
            <a:r>
              <a:rPr lang="en-US" altLang="ja-JP" dirty="0"/>
              <a:t>,_</a:t>
            </a:r>
            <a:r>
              <a:rPr lang="ja-JP" altLang="en-US" dirty="0"/>
              <a:t>客体</a:t>
            </a:r>
            <a:r>
              <a:rPr lang="en-US" altLang="ja-JP" dirty="0"/>
              <a:t>,_</a:t>
            </a:r>
            <a:r>
              <a:rPr lang="ja-JP" altLang="en-US" dirty="0"/>
              <a:t>行為</a:t>
            </a:r>
            <a:r>
              <a:rPr lang="en-US" altLang="ja-JP" dirty="0"/>
              <a:t>,_</a:t>
            </a:r>
            <a:r>
              <a:rPr lang="ja-JP" altLang="en-US" dirty="0"/>
              <a:t>相当性評価根拠事実</a:t>
            </a:r>
            <a:r>
              <a:rPr lang="en-US" altLang="ja-JP" dirty="0"/>
              <a:t>).</a:t>
            </a:r>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4" name="楕円 3">
            <a:extLst>
              <a:ext uri="{FF2B5EF4-FFF2-40B4-BE49-F238E27FC236}">
                <a16:creationId xmlns:a16="http://schemas.microsoft.com/office/drawing/2014/main" id="{EDBA2D5D-4741-47B5-963D-AB6FA75193A8}"/>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969519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pPr marL="624078" indent="-514350">
              <a:lnSpc>
                <a:spcPct val="150000"/>
              </a:lnSpc>
              <a:buFont typeface="+mj-lt"/>
              <a:buAutoNum type="arabicPeriod"/>
            </a:pPr>
            <a:r>
              <a:rPr kumimoji="1" lang="ja-JP" altLang="en-US" sz="3200" dirty="0">
                <a:solidFill>
                  <a:schemeClr val="bg1">
                    <a:lumMod val="75000"/>
                  </a:schemeClr>
                </a:solidFill>
              </a:rPr>
              <a:t>自己紹介（略）</a:t>
            </a:r>
            <a:endParaRPr kumimoji="1" lang="en-US" altLang="ja-JP" sz="3200" dirty="0">
              <a:solidFill>
                <a:schemeClr val="bg1">
                  <a:lumMod val="75000"/>
                </a:schemeClr>
              </a:solidFill>
            </a:endParaRPr>
          </a:p>
          <a:p>
            <a:pPr marL="624078" indent="-514350">
              <a:lnSpc>
                <a:spcPct val="150000"/>
              </a:lnSpc>
              <a:buFont typeface="+mj-lt"/>
              <a:buAutoNum type="arabicPeriod"/>
            </a:pPr>
            <a:r>
              <a:rPr lang="ja-JP" altLang="en-US" sz="3200" dirty="0">
                <a:solidFill>
                  <a:schemeClr val="bg1">
                    <a:lumMod val="75000"/>
                  </a:schemeClr>
                </a:solidFill>
              </a:rPr>
              <a:t>刑法の</a:t>
            </a:r>
            <a:r>
              <a:rPr lang="en-US" altLang="ja-JP" sz="3200" dirty="0">
                <a:solidFill>
                  <a:schemeClr val="bg1">
                    <a:lumMod val="75000"/>
                  </a:schemeClr>
                </a:solidFill>
              </a:rPr>
              <a:t>PROLEG</a:t>
            </a:r>
            <a:r>
              <a:rPr lang="ja-JP" altLang="en-US" sz="3200" dirty="0">
                <a:solidFill>
                  <a:schemeClr val="bg1">
                    <a:lumMod val="75000"/>
                  </a:schemeClr>
                </a:solidFill>
              </a:rPr>
              <a:t>実装状況</a:t>
            </a:r>
            <a:endParaRPr lang="en-US" altLang="ja-JP" sz="3200" dirty="0">
              <a:solidFill>
                <a:schemeClr val="bg1">
                  <a:lumMod val="75000"/>
                </a:schemeClr>
              </a:solidFill>
            </a:endParaRPr>
          </a:p>
          <a:p>
            <a:pPr marL="624078" indent="-514350">
              <a:lnSpc>
                <a:spcPct val="150000"/>
              </a:lnSpc>
              <a:buFont typeface="+mj-lt"/>
              <a:buAutoNum type="arabicPeriod"/>
            </a:pPr>
            <a:r>
              <a:rPr kumimoji="1" lang="ja-JP" altLang="en-US" sz="3200" dirty="0"/>
              <a:t>成果と課題</a:t>
            </a:r>
            <a:endParaRPr kumimoji="1" lang="en-US" altLang="ja-JP" sz="3200" dirty="0"/>
          </a:p>
        </p:txBody>
      </p:sp>
      <p:sp>
        <p:nvSpPr>
          <p:cNvPr id="3" name="タイトル 2"/>
          <p:cNvSpPr>
            <a:spLocks noGrp="1"/>
          </p:cNvSpPr>
          <p:nvPr>
            <p:ph type="title"/>
          </p:nvPr>
        </p:nvSpPr>
        <p:spPr/>
        <p:txBody>
          <a:bodyPr/>
          <a:lstStyle/>
          <a:p>
            <a:pPr algn="ctr"/>
            <a:r>
              <a:rPr kumimoji="1" lang="ja-JP" altLang="en-US" dirty="0"/>
              <a:t>目次</a:t>
            </a:r>
          </a:p>
        </p:txBody>
      </p:sp>
    </p:spTree>
    <p:extLst>
      <p:ext uri="{BB962C8B-B14F-4D97-AF65-F5344CB8AC3E}">
        <p14:creationId xmlns:p14="http://schemas.microsoft.com/office/powerpoint/2010/main" val="21841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課題</a:t>
            </a:r>
            <a:endParaRPr lang="en-US" altLang="ja-JP" sz="3200" dirty="0"/>
          </a:p>
          <a:p>
            <a:pPr lvl="1">
              <a:lnSpc>
                <a:spcPct val="150000"/>
              </a:lnSpc>
            </a:pPr>
            <a:r>
              <a:rPr lang="ja-JP" altLang="en-US" sz="2500" dirty="0"/>
              <a:t>刑法総論上のルールは，記述が困難なものがある</a:t>
            </a:r>
            <a:endParaRPr lang="en-US" altLang="ja-JP" sz="2500" dirty="0"/>
          </a:p>
          <a:p>
            <a:pPr lvl="2">
              <a:lnSpc>
                <a:spcPct val="150000"/>
              </a:lnSpc>
            </a:pPr>
            <a:r>
              <a:rPr lang="ja-JP" altLang="en-US" sz="2300" dirty="0"/>
              <a:t>因果関係（特に介在事情が存在した場合）</a:t>
            </a:r>
            <a:endParaRPr lang="en-US" altLang="ja-JP" sz="2300" dirty="0"/>
          </a:p>
          <a:p>
            <a:pPr lvl="2">
              <a:lnSpc>
                <a:spcPct val="150000"/>
              </a:lnSpc>
            </a:pPr>
            <a:r>
              <a:rPr lang="ja-JP" altLang="en-US" sz="2300" dirty="0"/>
              <a:t>抽象的事実の錯誤</a:t>
            </a:r>
            <a:br>
              <a:rPr lang="ja-JP" altLang="en-US" sz="2300" dirty="0"/>
            </a:br>
            <a:r>
              <a:rPr lang="ja-JP" altLang="en-US" sz="2300" dirty="0"/>
              <a:t>（客観的事実と認識した事実の，犯罪類型が異なる場合）</a:t>
            </a:r>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D953F7D5-1821-4AF0-84FF-019AF5668EDE}"/>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1542309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課題</a:t>
            </a:r>
            <a:endParaRPr lang="en-US" altLang="ja-JP" sz="3200" dirty="0"/>
          </a:p>
          <a:p>
            <a:pPr lvl="1">
              <a:lnSpc>
                <a:spcPct val="150000"/>
              </a:lnSpc>
            </a:pPr>
            <a:r>
              <a:rPr lang="ja-JP" altLang="en-US" sz="2500" dirty="0"/>
              <a:t>因果関係（特に介在事情が存在した場合）</a:t>
            </a:r>
            <a:endParaRPr lang="en-US" altLang="ja-JP" sz="2500" dirty="0"/>
          </a:p>
          <a:p>
            <a:pPr lvl="2">
              <a:lnSpc>
                <a:spcPct val="150000"/>
              </a:lnSpc>
            </a:pPr>
            <a:r>
              <a:rPr lang="ja-JP" altLang="en-US" sz="2300" dirty="0"/>
              <a:t>判例の枠組みは，概ね，</a:t>
            </a:r>
            <a:br>
              <a:rPr lang="en-US" altLang="ja-JP" sz="2300" dirty="0"/>
            </a:br>
            <a:r>
              <a:rPr lang="ja-JP" altLang="en-US" sz="2300" dirty="0"/>
              <a:t>①介在事情の寄与度の高低（低い場合は因果関係肯定）</a:t>
            </a:r>
            <a:br>
              <a:rPr lang="en-US" altLang="ja-JP" sz="2300" dirty="0"/>
            </a:br>
            <a:r>
              <a:rPr lang="ja-JP" altLang="en-US" sz="2300" dirty="0"/>
              <a:t>②高い場合は誘発の有無（誘発があれば因果関係肯定）</a:t>
            </a:r>
            <a:endParaRPr lang="en-US" altLang="ja-JP" sz="2300" dirty="0"/>
          </a:p>
          <a:p>
            <a:pPr lvl="2">
              <a:lnSpc>
                <a:spcPct val="150000"/>
              </a:lnSpc>
            </a:pPr>
            <a:r>
              <a:rPr lang="ja-JP" altLang="en-US" sz="2300" dirty="0"/>
              <a:t>もっとも，誘発の危険を考慮した「寄与度」判断もありうる？</a:t>
            </a:r>
            <a:endParaRPr lang="en-US" altLang="ja-JP" sz="23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D953F7D5-1821-4AF0-84FF-019AF5668EDE}"/>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159880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70000" lnSpcReduction="20000"/>
          </a:bodyPr>
          <a:lstStyle/>
          <a:p>
            <a:pPr>
              <a:lnSpc>
                <a:spcPct val="150000"/>
              </a:lnSpc>
            </a:pPr>
            <a:r>
              <a:rPr lang="ja-JP" altLang="en-US" sz="3200" dirty="0"/>
              <a:t>課題</a:t>
            </a:r>
            <a:endParaRPr lang="en-US" altLang="ja-JP" sz="3200" dirty="0"/>
          </a:p>
          <a:p>
            <a:pPr lvl="1">
              <a:lnSpc>
                <a:spcPct val="150000"/>
              </a:lnSpc>
            </a:pPr>
            <a:r>
              <a:rPr lang="ja-JP" altLang="en-US" sz="2500" dirty="0"/>
              <a:t>因果関係（夜間潜水事例）</a:t>
            </a:r>
            <a:endParaRPr lang="en-US" altLang="ja-JP" sz="2500" dirty="0"/>
          </a:p>
          <a:p>
            <a:pPr marL="393192" lvl="1" indent="0">
              <a:lnSpc>
                <a:spcPct val="150000"/>
              </a:lnSpc>
              <a:buNone/>
            </a:pPr>
            <a:r>
              <a:rPr lang="ja-JP" altLang="en-US" sz="2500" dirty="0"/>
              <a:t>　「右事実関係の下においては、</a:t>
            </a:r>
            <a:r>
              <a:rPr lang="ja-JP" altLang="en-US" sz="2500" u="sng" dirty="0"/>
              <a:t>被告人が、夜間潜水の講習指導中、受講生らの動向に注意することなく不用意に移動して受講生らのそばから離れ、同人らを見失うに至った行為</a:t>
            </a:r>
            <a:r>
              <a:rPr lang="ja-JP" altLang="en-US" sz="2500" dirty="0"/>
              <a:t>は、それ自体が、指導者からの適切な指示、誘導がなければ事態に適応した措置を講ずることができないおそれがあった被害者をして、海中で空気を使い果たし、ひいては適切な措置を講ずることもできないままに、でき死させる結果を引き起こしかねない</a:t>
            </a:r>
            <a:r>
              <a:rPr lang="ja-JP" altLang="en-US" sz="2500" u="sng" dirty="0"/>
              <a:t>危険性を持つ</a:t>
            </a:r>
            <a:r>
              <a:rPr lang="ja-JP" altLang="en-US" sz="2500" dirty="0"/>
              <a:t>ものであり、①被告人を見失った後の指導補助者及び被害者に適切を欠く行動があったことは否定できないが、②それは被告人の右行為から</a:t>
            </a:r>
            <a:r>
              <a:rPr lang="ja-JP" altLang="en-US" sz="2500" u="sng" dirty="0"/>
              <a:t>誘発されたもの</a:t>
            </a:r>
            <a:r>
              <a:rPr lang="ja-JP" altLang="en-US" sz="2500" dirty="0"/>
              <a:t>であって、被告人の行為と被害者の死亡との間の因果関係を肯定するに妨げないというべきである。」</a:t>
            </a:r>
            <a:endParaRPr lang="en-US" altLang="ja-JP" sz="25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EEDBA107-0B12-4117-960E-A6057A5EA50B}"/>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180792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pPr marL="624078" indent="-514350">
              <a:lnSpc>
                <a:spcPct val="150000"/>
              </a:lnSpc>
              <a:buFont typeface="+mj-lt"/>
              <a:buAutoNum type="arabicPeriod"/>
            </a:pPr>
            <a:r>
              <a:rPr kumimoji="1" lang="ja-JP" altLang="en-US" sz="3200" dirty="0"/>
              <a:t>自己紹介（略）</a:t>
            </a:r>
            <a:endParaRPr kumimoji="1" lang="en-US" altLang="ja-JP" sz="3200" dirty="0"/>
          </a:p>
          <a:p>
            <a:pPr marL="624078" indent="-514350">
              <a:lnSpc>
                <a:spcPct val="150000"/>
              </a:lnSpc>
              <a:buFont typeface="+mj-lt"/>
              <a:buAutoNum type="arabicPeriod"/>
            </a:pPr>
            <a:r>
              <a:rPr lang="ja-JP" altLang="en-US" sz="3200" dirty="0"/>
              <a:t>刑法の</a:t>
            </a:r>
            <a:r>
              <a:rPr lang="en-US" altLang="ja-JP" sz="3200" dirty="0"/>
              <a:t>PROLEG</a:t>
            </a:r>
            <a:r>
              <a:rPr lang="ja-JP" altLang="en-US" sz="3200" dirty="0"/>
              <a:t>実装状況</a:t>
            </a:r>
            <a:endParaRPr lang="en-US" altLang="ja-JP" sz="3200" dirty="0"/>
          </a:p>
          <a:p>
            <a:pPr marL="624078" indent="-514350">
              <a:lnSpc>
                <a:spcPct val="150000"/>
              </a:lnSpc>
              <a:buFont typeface="+mj-lt"/>
              <a:buAutoNum type="arabicPeriod"/>
            </a:pPr>
            <a:r>
              <a:rPr kumimoji="1" lang="ja-JP" altLang="en-US" sz="3200" dirty="0"/>
              <a:t>成果と課題</a:t>
            </a:r>
            <a:endParaRPr kumimoji="1" lang="en-US" altLang="ja-JP" sz="3200" dirty="0"/>
          </a:p>
        </p:txBody>
      </p:sp>
      <p:sp>
        <p:nvSpPr>
          <p:cNvPr id="3" name="タイトル 2"/>
          <p:cNvSpPr>
            <a:spLocks noGrp="1"/>
          </p:cNvSpPr>
          <p:nvPr>
            <p:ph type="title"/>
          </p:nvPr>
        </p:nvSpPr>
        <p:spPr/>
        <p:txBody>
          <a:bodyPr/>
          <a:lstStyle/>
          <a:p>
            <a:pPr algn="ctr"/>
            <a:r>
              <a:rPr kumimoji="1" lang="ja-JP" altLang="en-US" dirty="0"/>
              <a:t>目次</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77500" lnSpcReduction="20000"/>
          </a:bodyPr>
          <a:lstStyle/>
          <a:p>
            <a:pPr>
              <a:lnSpc>
                <a:spcPct val="150000"/>
              </a:lnSpc>
            </a:pPr>
            <a:r>
              <a:rPr lang="ja-JP" altLang="en-US" sz="3200" dirty="0"/>
              <a:t>課題</a:t>
            </a:r>
            <a:endParaRPr lang="en-US" altLang="ja-JP" sz="3200" dirty="0"/>
          </a:p>
          <a:p>
            <a:pPr lvl="1">
              <a:lnSpc>
                <a:spcPct val="150000"/>
              </a:lnSpc>
            </a:pPr>
            <a:r>
              <a:rPr lang="ja-JP" altLang="en-US" sz="2500" dirty="0"/>
              <a:t>因果関係（高速道路侵入事例）</a:t>
            </a:r>
            <a:endParaRPr lang="en-US" altLang="ja-JP" sz="2500" dirty="0"/>
          </a:p>
          <a:p>
            <a:pPr marL="393192" lvl="1" indent="0">
              <a:lnSpc>
                <a:spcPct val="150000"/>
              </a:lnSpc>
              <a:buNone/>
            </a:pPr>
            <a:r>
              <a:rPr lang="ja-JP" altLang="en-US" sz="2500" dirty="0"/>
              <a:t>　「以上の事実関係の下においては，①被害者が逃走しようとして高速道路に進入したことは，それ自体極めて危険な行為であるというほかないが，②被害者は，被告人らから長時間激しくかつ執ような暴行を受け，被告人らに対し極度の恐怖感を抱き，必死に逃走を図る過程で，とっさにそのような行動を選択したものと認められ，</a:t>
            </a:r>
            <a:r>
              <a:rPr lang="ja-JP" altLang="en-US" sz="2500" u="sng" dirty="0"/>
              <a:t>その行動が，被告人らの暴行から逃れる方法として，著しく不自然，不相当であったとはいえない</a:t>
            </a:r>
            <a:r>
              <a:rPr lang="ja-JP" altLang="en-US" sz="2500" dirty="0"/>
              <a:t>。そうすると，被害者が高速道路に進入して死亡したのは，被告人らの暴行に起因するものと評価することができるから，被告人らの暴行と被害者の死亡との間の因果関係を肯定した原判決は，正当として是認することができる。」</a:t>
            </a:r>
            <a:endParaRPr lang="en-US" altLang="ja-JP" sz="25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20E99BF5-28DC-4D61-B79F-2B33B6C0ADE7}"/>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22979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70000" lnSpcReduction="20000"/>
          </a:bodyPr>
          <a:lstStyle/>
          <a:p>
            <a:pPr>
              <a:lnSpc>
                <a:spcPct val="150000"/>
              </a:lnSpc>
            </a:pPr>
            <a:r>
              <a:rPr lang="ja-JP" altLang="en-US" sz="3200" dirty="0"/>
              <a:t>課題</a:t>
            </a:r>
            <a:endParaRPr lang="en-US" altLang="ja-JP" sz="3200" dirty="0"/>
          </a:p>
          <a:p>
            <a:pPr lvl="1">
              <a:lnSpc>
                <a:spcPct val="150000"/>
              </a:lnSpc>
            </a:pPr>
            <a:r>
              <a:rPr lang="ja-JP" altLang="en-US" sz="2500" dirty="0"/>
              <a:t>因果関係（米兵ひき逃げ事例）</a:t>
            </a:r>
            <a:endParaRPr lang="en-US" altLang="ja-JP" sz="2500" dirty="0"/>
          </a:p>
          <a:p>
            <a:pPr marL="393192" lvl="1" indent="0">
              <a:lnSpc>
                <a:spcPct val="150000"/>
              </a:lnSpc>
              <a:buNone/>
            </a:pPr>
            <a:r>
              <a:rPr lang="ja-JP" altLang="en-US" sz="2500" dirty="0"/>
              <a:t>　「右のように同乗者が進行中の自動車の屋根の上から被害者をさかさまに引きずり降ろし、アスファルト舗装道路上に転落させるというがごときことは、経験上、普通、予想しえられるところではなく、</a:t>
            </a:r>
            <a:r>
              <a:rPr lang="en-US" altLang="ja-JP" sz="2500" dirty="0"/>
              <a:t>【</a:t>
            </a:r>
            <a:r>
              <a:rPr lang="ja-JP" altLang="en-US" sz="2500" dirty="0"/>
              <a:t>ことに、本件においては、被害者の死因となった頭部の傷害が最初の被告人の自動車との衝突の際に生じたものか、同乗者が被害者を自動車の屋根から引きずり降ろし路上に転落させた際に生じたものか確定しがたいというのであって、</a:t>
            </a:r>
            <a:r>
              <a:rPr lang="en-US" altLang="ja-JP" sz="2500" dirty="0"/>
              <a:t>】</a:t>
            </a:r>
            <a:r>
              <a:rPr lang="ja-JP" altLang="en-US" sz="2500" dirty="0"/>
              <a:t>このような場合に被告人の前記過失行為から被害者の前記死の結果の発生することが、</a:t>
            </a:r>
            <a:r>
              <a:rPr lang="ja-JP" altLang="en-US" sz="2500" u="sng" dirty="0"/>
              <a:t>われわれの経験則上当然予想しえられるところであるとは到底いえない</a:t>
            </a:r>
            <a:r>
              <a:rPr lang="ja-JP" altLang="en-US" sz="2500" dirty="0"/>
              <a:t>。したがって、原判決が右のような判断のもとに被告人の業務上過失致死の罪責を肯定したのは、刑法上の因果関係の判断をあやまった結果、法令の適用をあやまったものというべきである。」</a:t>
            </a:r>
            <a:endParaRPr lang="en-US" altLang="ja-JP" sz="25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84C2A537-5379-46DB-A47F-28F05AC7A0C8}"/>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853644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47500" lnSpcReduction="20000"/>
          </a:bodyPr>
          <a:lstStyle/>
          <a:p>
            <a:pPr>
              <a:lnSpc>
                <a:spcPct val="150000"/>
              </a:lnSpc>
            </a:pPr>
            <a:r>
              <a:rPr lang="ja-JP" altLang="en-US" sz="3800" dirty="0"/>
              <a:t>課題</a:t>
            </a:r>
            <a:endParaRPr lang="en-US" altLang="ja-JP" sz="3400" dirty="0"/>
          </a:p>
          <a:p>
            <a:pPr lvl="1">
              <a:lnSpc>
                <a:spcPct val="150000"/>
              </a:lnSpc>
            </a:pPr>
            <a:r>
              <a:rPr lang="ja-JP" altLang="en-US" sz="3400" dirty="0"/>
              <a:t>因果関係（トランク監禁事例）</a:t>
            </a:r>
            <a:endParaRPr lang="en-US" altLang="ja-JP" sz="3400" dirty="0"/>
          </a:p>
          <a:p>
            <a:pPr marL="393192" lvl="1" indent="0">
              <a:lnSpc>
                <a:spcPct val="150000"/>
              </a:lnSpc>
              <a:buNone/>
            </a:pPr>
            <a:r>
              <a:rPr lang="ja-JP" altLang="en-US" sz="2500" dirty="0"/>
              <a:t>　「</a:t>
            </a:r>
            <a:r>
              <a:rPr lang="ja-JP" altLang="en-US" sz="2700" dirty="0"/>
              <a:t>１　原判決及びその是認する第１審判決の認定によれば、本件の事実関係は、次のとおりである。</a:t>
            </a:r>
          </a:p>
          <a:p>
            <a:pPr marL="393192" lvl="1" indent="0">
              <a:lnSpc>
                <a:spcPct val="150000"/>
              </a:lnSpc>
              <a:buNone/>
            </a:pPr>
            <a:r>
              <a:rPr lang="ja-JP" altLang="en-US" sz="2700" dirty="0"/>
              <a:t>　　</a:t>
            </a:r>
            <a:r>
              <a:rPr lang="en-US" altLang="ja-JP" sz="2700" dirty="0"/>
              <a:t>(1)</a:t>
            </a:r>
            <a:r>
              <a:rPr lang="ja-JP" altLang="en-US" sz="2700" dirty="0"/>
              <a:t>　被告人は、２名と共謀の上、平成１６年３月６日午前３時４０分ころ、普通乗用自動車後部のトランク内に被害者を押し込み、トランクカバーを閉めて脱出不能に</a:t>
            </a:r>
            <a:r>
              <a:rPr lang="ja-JP" altLang="en-US" sz="2700" dirty="0" err="1"/>
              <a:t>し</a:t>
            </a:r>
            <a:r>
              <a:rPr lang="ja-JP" altLang="en-US" sz="2700" dirty="0"/>
              <a:t>同車を発進走行させた後、呼び出した知人らと合流するため、大阪府岸和田市内の路上で停車した。その停車した地点は、車道の幅員が約７．５ｍの片側１車線のほぼ直線の見通しのよい道路上であった。</a:t>
            </a:r>
          </a:p>
          <a:p>
            <a:pPr marL="393192" lvl="1" indent="0">
              <a:lnSpc>
                <a:spcPct val="150000"/>
              </a:lnSpc>
              <a:buNone/>
            </a:pPr>
            <a:r>
              <a:rPr lang="ja-JP" altLang="en-US" sz="2700" dirty="0"/>
              <a:t>　　</a:t>
            </a:r>
            <a:r>
              <a:rPr lang="en-US" altLang="ja-JP" sz="2700" dirty="0"/>
              <a:t>(2)</a:t>
            </a:r>
            <a:r>
              <a:rPr lang="ja-JP" altLang="en-US" sz="2700" dirty="0"/>
              <a:t>　上記車両が停車して数分後の同日午前３時５０分ころ、後方から普通乗用自動車が走行してきたが、その運転者は前方不注意のために、停車中の上記車両に至近距離に至るまで気付かず、同車のほぼ真後ろから時速約６０</a:t>
            </a:r>
            <a:r>
              <a:rPr lang="en-US" altLang="ja-JP" sz="2700" dirty="0"/>
              <a:t>km</a:t>
            </a:r>
            <a:r>
              <a:rPr lang="ja-JP" altLang="en-US" sz="2700" dirty="0"/>
              <a:t>でその後部に追突した。これによって同車後部のトランクは、その中央部がへこみ、トランク内に押し込まれていた被害者は、第２・第３頸髄挫傷の傷害を負って、間もなく同傷害により死亡した。</a:t>
            </a:r>
          </a:p>
          <a:p>
            <a:pPr marL="393192" lvl="1" indent="0">
              <a:lnSpc>
                <a:spcPct val="150000"/>
              </a:lnSpc>
              <a:buNone/>
            </a:pPr>
            <a:r>
              <a:rPr lang="ja-JP" altLang="en-US" sz="2500" dirty="0"/>
              <a:t>　</a:t>
            </a:r>
            <a:r>
              <a:rPr lang="ja-JP" altLang="en-US" sz="3400" dirty="0"/>
              <a:t>２　以上の事実関係の下においては、①被害者の死亡原因が直接的には追突事故を起こした第三者の甚だしい過失行為にあるとしても、道路上で停車中の普通乗用自動車後部のトランク内に被害者を監禁した本件監禁行為と被害者の死亡との間の因果関係を肯定することができる。</a:t>
            </a:r>
            <a:r>
              <a:rPr lang="ja-JP" altLang="en-US" sz="2500" dirty="0"/>
              <a:t>」</a:t>
            </a:r>
            <a:endParaRPr lang="en-US" altLang="ja-JP" sz="25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9852B3D8-5FE3-491B-9F8A-FA60C9A684F9}"/>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3241908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課題</a:t>
            </a:r>
            <a:endParaRPr lang="en-US" altLang="ja-JP" sz="3200" dirty="0"/>
          </a:p>
          <a:p>
            <a:pPr lvl="1">
              <a:lnSpc>
                <a:spcPct val="150000"/>
              </a:lnSpc>
            </a:pPr>
            <a:r>
              <a:rPr lang="ja-JP" altLang="en-US" sz="2500" dirty="0"/>
              <a:t>抽象的事実の錯誤</a:t>
            </a:r>
            <a:br>
              <a:rPr lang="en-US" altLang="ja-JP" sz="2500" dirty="0"/>
            </a:br>
            <a:r>
              <a:rPr lang="ja-JP" altLang="en-US" sz="2500" dirty="0"/>
              <a:t>（客観的事実と認識した事実の，犯罪類型が異なる場合）</a:t>
            </a:r>
            <a:endParaRPr lang="en-US" altLang="ja-JP" sz="2500" dirty="0"/>
          </a:p>
          <a:p>
            <a:pPr lvl="1">
              <a:lnSpc>
                <a:spcPct val="150000"/>
              </a:lnSpc>
            </a:pPr>
            <a:r>
              <a:rPr lang="ja-JP" altLang="en-US" sz="2500" dirty="0"/>
              <a:t>一般に，保護法益の同一性と行為態様の共通性で判断</a:t>
            </a:r>
            <a:endParaRPr lang="en-US" altLang="ja-JP" sz="2500" dirty="0"/>
          </a:p>
          <a:p>
            <a:pPr lvl="2">
              <a:lnSpc>
                <a:spcPct val="150000"/>
              </a:lnSpc>
            </a:pPr>
            <a:r>
              <a:rPr lang="ja-JP" altLang="en-US" sz="2300" dirty="0"/>
              <a:t>「保護法益」の同一性を判断させる方法はあるか</a:t>
            </a:r>
            <a:endParaRPr lang="en-US" altLang="ja-JP" sz="2300" dirty="0"/>
          </a:p>
          <a:p>
            <a:pPr lvl="2">
              <a:lnSpc>
                <a:spcPct val="150000"/>
              </a:lnSpc>
            </a:pPr>
            <a:r>
              <a:rPr lang="ja-JP" altLang="en-US" sz="2300" dirty="0"/>
              <a:t>行為態様の「共通性」，同一でなくてもいい→判断が不可能</a:t>
            </a:r>
            <a:endParaRPr lang="en-US" altLang="ja-JP" sz="25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35B80B43-C339-43EB-9385-6C2DAB892AEE}"/>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286914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課題</a:t>
            </a:r>
            <a:endParaRPr lang="en-US" altLang="ja-JP" sz="3200" dirty="0"/>
          </a:p>
          <a:p>
            <a:pPr lvl="1">
              <a:lnSpc>
                <a:spcPct val="150000"/>
              </a:lnSpc>
            </a:pPr>
            <a:r>
              <a:rPr lang="ja-JP" altLang="en-US" sz="2500" dirty="0"/>
              <a:t>抽象的事実の錯誤：①客観＜主観の場合</a:t>
            </a:r>
            <a:endParaRPr lang="en-US" altLang="ja-JP" sz="2500" dirty="0"/>
          </a:p>
          <a:p>
            <a:pPr marL="1088136" lvl="2" indent="-457200">
              <a:lnSpc>
                <a:spcPct val="150000"/>
              </a:lnSpc>
              <a:buFont typeface="+mj-lt"/>
              <a:buAutoNum type="arabicPeriod"/>
            </a:pPr>
            <a:r>
              <a:rPr lang="ja-JP" altLang="en-US" sz="2500" dirty="0"/>
              <a:t>客観的事実［犯罪事実</a:t>
            </a:r>
            <a:r>
              <a:rPr lang="en-US" altLang="ja-JP" sz="2500" dirty="0"/>
              <a:t>A</a:t>
            </a:r>
            <a:r>
              <a:rPr lang="ja-JP" altLang="en-US" sz="2500" dirty="0"/>
              <a:t>］の確定</a:t>
            </a:r>
            <a:endParaRPr lang="en-US" altLang="ja-JP" sz="2500" dirty="0"/>
          </a:p>
          <a:p>
            <a:pPr marL="1088136" lvl="2" indent="-457200">
              <a:lnSpc>
                <a:spcPct val="150000"/>
              </a:lnSpc>
              <a:buFont typeface="+mj-lt"/>
              <a:buAutoNum type="arabicPeriod"/>
            </a:pPr>
            <a:r>
              <a:rPr lang="ja-JP" altLang="en-US" sz="2500" dirty="0"/>
              <a:t>主観的事実の確定［犯罪事実</a:t>
            </a:r>
            <a:r>
              <a:rPr lang="en-US" altLang="ja-JP" sz="2500" dirty="0"/>
              <a:t>B</a:t>
            </a:r>
            <a:r>
              <a:rPr lang="ja-JP" altLang="en-US" sz="2500" dirty="0"/>
              <a:t>］→不一致の判断</a:t>
            </a:r>
            <a:endParaRPr lang="en-US" altLang="ja-JP" sz="2500" dirty="0"/>
          </a:p>
          <a:p>
            <a:pPr marL="1088136" lvl="2" indent="-457200">
              <a:lnSpc>
                <a:spcPct val="150000"/>
              </a:lnSpc>
              <a:buFont typeface="+mj-lt"/>
              <a:buAutoNum type="arabicPeriod"/>
            </a:pPr>
            <a:r>
              <a:rPr lang="ja-JP" altLang="en-US" sz="2500" dirty="0"/>
              <a:t>犯罪事実</a:t>
            </a:r>
            <a:r>
              <a:rPr lang="en-US" altLang="ja-JP" sz="2500" dirty="0"/>
              <a:t>B</a:t>
            </a:r>
            <a:r>
              <a:rPr lang="ja-JP" altLang="en-US" sz="2500" dirty="0"/>
              <a:t>のうち犯罪事実</a:t>
            </a:r>
            <a:r>
              <a:rPr lang="en-US" altLang="ja-JP" sz="2500" dirty="0"/>
              <a:t>A</a:t>
            </a:r>
            <a:r>
              <a:rPr lang="ja-JP" altLang="en-US" sz="2500" dirty="0"/>
              <a:t>と重なる部分があるか</a:t>
            </a:r>
            <a:br>
              <a:rPr lang="en-US" altLang="ja-JP" sz="2500" dirty="0"/>
            </a:br>
            <a:r>
              <a:rPr lang="ja-JP" altLang="en-US" sz="2500" dirty="0"/>
              <a:t>→重なれば犯罪事実</a:t>
            </a:r>
            <a:r>
              <a:rPr lang="en-US" altLang="ja-JP" sz="2500" dirty="0"/>
              <a:t>A</a:t>
            </a:r>
            <a:r>
              <a:rPr lang="ja-JP" altLang="en-US" sz="2500" dirty="0"/>
              <a:t>としての故意犯成立</a:t>
            </a:r>
            <a:endParaRPr lang="en-US" altLang="ja-JP" sz="2500" dirty="0"/>
          </a:p>
          <a:p>
            <a:pPr marL="393192" lvl="1" indent="0">
              <a:lnSpc>
                <a:spcPct val="150000"/>
              </a:lnSpc>
              <a:buNone/>
            </a:pPr>
            <a:r>
              <a:rPr lang="ja-JP" altLang="en-US" sz="2700" dirty="0"/>
              <a:t>　∴ 客観面の</a:t>
            </a:r>
            <a:r>
              <a:rPr lang="en-US" altLang="ja-JP" sz="2700" dirty="0"/>
              <a:t>Fact Base</a:t>
            </a:r>
            <a:r>
              <a:rPr lang="ja-JP" altLang="en-US" sz="2700" dirty="0"/>
              <a:t>は動かさなくて良い</a:t>
            </a:r>
            <a:endParaRPr lang="en-US" altLang="ja-JP" sz="27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2272E5B2-696B-4628-B0BE-B49A07544A2B}"/>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090083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fontScale="92500" lnSpcReduction="10000"/>
          </a:bodyPr>
          <a:lstStyle/>
          <a:p>
            <a:pPr>
              <a:lnSpc>
                <a:spcPct val="150000"/>
              </a:lnSpc>
            </a:pPr>
            <a:r>
              <a:rPr lang="ja-JP" altLang="en-US" sz="3200" dirty="0"/>
              <a:t>課題</a:t>
            </a:r>
            <a:endParaRPr lang="en-US" altLang="ja-JP" sz="3200" dirty="0"/>
          </a:p>
          <a:p>
            <a:pPr lvl="1">
              <a:lnSpc>
                <a:spcPct val="150000"/>
              </a:lnSpc>
            </a:pPr>
            <a:r>
              <a:rPr lang="ja-JP" altLang="en-US" sz="2500" dirty="0"/>
              <a:t>抽象的事実の錯誤：②客観＞主観の場合</a:t>
            </a:r>
            <a:endParaRPr lang="en-US" altLang="ja-JP" sz="2500" dirty="0"/>
          </a:p>
          <a:p>
            <a:pPr marL="1088136" lvl="2" indent="-457200">
              <a:lnSpc>
                <a:spcPct val="150000"/>
              </a:lnSpc>
              <a:buFont typeface="+mj-lt"/>
              <a:buAutoNum type="arabicPeriod"/>
            </a:pPr>
            <a:r>
              <a:rPr lang="ja-JP" altLang="en-US" sz="2500" dirty="0"/>
              <a:t>客観的事実［犯罪事実</a:t>
            </a:r>
            <a:r>
              <a:rPr lang="en-US" altLang="ja-JP" sz="2500" dirty="0"/>
              <a:t>A</a:t>
            </a:r>
            <a:r>
              <a:rPr lang="ja-JP" altLang="en-US" sz="2500" dirty="0"/>
              <a:t>］の確定</a:t>
            </a:r>
            <a:endParaRPr lang="en-US" altLang="ja-JP" sz="2500" dirty="0"/>
          </a:p>
          <a:p>
            <a:pPr marL="1088136" lvl="2" indent="-457200">
              <a:lnSpc>
                <a:spcPct val="150000"/>
              </a:lnSpc>
              <a:buFont typeface="+mj-lt"/>
              <a:buAutoNum type="arabicPeriod"/>
            </a:pPr>
            <a:r>
              <a:rPr lang="ja-JP" altLang="en-US" sz="2500" dirty="0"/>
              <a:t>主観的事実［犯罪事実</a:t>
            </a:r>
            <a:r>
              <a:rPr lang="en-US" altLang="ja-JP" sz="2500" dirty="0"/>
              <a:t>B</a:t>
            </a:r>
            <a:r>
              <a:rPr lang="ja-JP" altLang="en-US" sz="2500" dirty="0"/>
              <a:t>］の確定→不一致の判断</a:t>
            </a:r>
            <a:br>
              <a:rPr lang="en-US" altLang="ja-JP" sz="2500" dirty="0"/>
            </a:br>
            <a:r>
              <a:rPr lang="ja-JP" altLang="en-US" sz="2500" dirty="0"/>
              <a:t>→犯罪事実</a:t>
            </a:r>
            <a:r>
              <a:rPr lang="en-US" altLang="ja-JP" sz="2500" dirty="0"/>
              <a:t>A</a:t>
            </a:r>
            <a:r>
              <a:rPr lang="ja-JP" altLang="en-US" sz="2500" dirty="0"/>
              <a:t>の不成立が確定</a:t>
            </a:r>
            <a:endParaRPr lang="en-US" altLang="ja-JP" sz="2500" dirty="0"/>
          </a:p>
          <a:p>
            <a:pPr marL="1088136" lvl="2" indent="-457200">
              <a:lnSpc>
                <a:spcPct val="150000"/>
              </a:lnSpc>
              <a:buFont typeface="+mj-lt"/>
              <a:buAutoNum type="arabicPeriod"/>
            </a:pPr>
            <a:r>
              <a:rPr lang="ja-JP" altLang="en-US" sz="2500" dirty="0"/>
              <a:t>客観的事実のうち主観的事実と重なる部分があるか</a:t>
            </a:r>
            <a:br>
              <a:rPr lang="en-US" altLang="ja-JP" sz="2500" dirty="0"/>
            </a:br>
            <a:r>
              <a:rPr lang="ja-JP" altLang="en-US" sz="2500" dirty="0"/>
              <a:t>→重なれば犯罪事実</a:t>
            </a:r>
            <a:r>
              <a:rPr lang="en-US" altLang="ja-JP" sz="2500" dirty="0"/>
              <a:t>B</a:t>
            </a:r>
            <a:r>
              <a:rPr lang="ja-JP" altLang="en-US" sz="2500" dirty="0"/>
              <a:t>の故意犯成立</a:t>
            </a:r>
            <a:endParaRPr lang="en-US" altLang="ja-JP" sz="2500" dirty="0"/>
          </a:p>
          <a:p>
            <a:pPr marL="393192" lvl="1" indent="0">
              <a:lnSpc>
                <a:spcPct val="150000"/>
              </a:lnSpc>
              <a:buNone/>
            </a:pPr>
            <a:r>
              <a:rPr lang="ja-JP" altLang="en-US" sz="2700" dirty="0"/>
              <a:t>　∴ 客観面の</a:t>
            </a:r>
            <a:r>
              <a:rPr lang="en-US" altLang="ja-JP" sz="2700" dirty="0"/>
              <a:t>Fact Base</a:t>
            </a:r>
            <a:r>
              <a:rPr lang="ja-JP" altLang="en-US" sz="2700" dirty="0"/>
              <a:t>自体を変更する必要</a:t>
            </a:r>
            <a:endParaRPr lang="en-US" altLang="ja-JP" sz="27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C7FC083E-46AD-442A-8D30-BA874450013D}"/>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684990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課題</a:t>
            </a:r>
            <a:endParaRPr lang="en-US" altLang="ja-JP" sz="3200" dirty="0"/>
          </a:p>
          <a:p>
            <a:pPr lvl="1">
              <a:lnSpc>
                <a:spcPct val="150000"/>
              </a:lnSpc>
            </a:pPr>
            <a:r>
              <a:rPr lang="ja-JP" altLang="en-US" sz="2700" dirty="0"/>
              <a:t>総論におけるルールの精緻化</a:t>
            </a:r>
            <a:endParaRPr lang="en-US" altLang="ja-JP" sz="2700" dirty="0"/>
          </a:p>
          <a:p>
            <a:pPr lvl="1">
              <a:lnSpc>
                <a:spcPct val="150000"/>
              </a:lnSpc>
            </a:pPr>
            <a:r>
              <a:rPr lang="ja-JP" altLang="en-US" sz="2700" dirty="0"/>
              <a:t>既に実装を試みた</a:t>
            </a:r>
            <a:r>
              <a:rPr lang="en-US" altLang="ja-JP" sz="2700" dirty="0"/>
              <a:t>Rule Base</a:t>
            </a:r>
            <a:r>
              <a:rPr lang="ja-JP" altLang="en-US" sz="2700" dirty="0"/>
              <a:t>の述語の見直し</a:t>
            </a:r>
            <a:endParaRPr lang="en-US" altLang="ja-JP" sz="2700" dirty="0"/>
          </a:p>
          <a:p>
            <a:pPr lvl="1">
              <a:lnSpc>
                <a:spcPct val="150000"/>
              </a:lnSpc>
            </a:pPr>
            <a:r>
              <a:rPr lang="en-US" altLang="ja-JP" sz="2700" dirty="0"/>
              <a:t>Tagging System</a:t>
            </a:r>
            <a:r>
              <a:rPr lang="ja-JP" altLang="en-US" sz="2700" dirty="0"/>
              <a:t>との連動の検討</a:t>
            </a:r>
            <a:endParaRPr lang="en-US" altLang="ja-JP" sz="27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lstStyle/>
          <a:p>
            <a:pPr algn="ctr"/>
            <a:r>
              <a:rPr kumimoji="1" lang="ja-JP" altLang="en-US" dirty="0"/>
              <a:t>３．成果と課題</a:t>
            </a:r>
          </a:p>
        </p:txBody>
      </p:sp>
      <p:sp>
        <p:nvSpPr>
          <p:cNvPr id="4" name="楕円 3">
            <a:extLst>
              <a:ext uri="{FF2B5EF4-FFF2-40B4-BE49-F238E27FC236}">
                <a16:creationId xmlns:a16="http://schemas.microsoft.com/office/drawing/2014/main" id="{C7FC083E-46AD-442A-8D30-BA874450013D}"/>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263131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pPr marL="624078" indent="-514350">
              <a:lnSpc>
                <a:spcPct val="150000"/>
              </a:lnSpc>
              <a:buFont typeface="+mj-lt"/>
              <a:buAutoNum type="arabicPeriod"/>
            </a:pPr>
            <a:r>
              <a:rPr kumimoji="1" lang="ja-JP" altLang="en-US" sz="3200" dirty="0">
                <a:solidFill>
                  <a:schemeClr val="bg1">
                    <a:lumMod val="75000"/>
                  </a:schemeClr>
                </a:solidFill>
              </a:rPr>
              <a:t>自己紹介（略）</a:t>
            </a:r>
            <a:endParaRPr kumimoji="1" lang="en-US" altLang="ja-JP" sz="3200" dirty="0">
              <a:solidFill>
                <a:schemeClr val="bg1">
                  <a:lumMod val="75000"/>
                </a:schemeClr>
              </a:solidFill>
            </a:endParaRPr>
          </a:p>
          <a:p>
            <a:pPr marL="624078" indent="-514350">
              <a:lnSpc>
                <a:spcPct val="150000"/>
              </a:lnSpc>
              <a:buFont typeface="+mj-lt"/>
              <a:buAutoNum type="arabicPeriod"/>
            </a:pPr>
            <a:r>
              <a:rPr lang="ja-JP" altLang="en-US" sz="3200" dirty="0"/>
              <a:t>刑法の</a:t>
            </a:r>
            <a:r>
              <a:rPr lang="en-US" altLang="ja-JP" sz="3200" dirty="0"/>
              <a:t>PROLEG</a:t>
            </a:r>
            <a:r>
              <a:rPr lang="ja-JP" altLang="en-US" sz="3200" dirty="0"/>
              <a:t>実装状況</a:t>
            </a:r>
            <a:endParaRPr lang="en-US" altLang="ja-JP" sz="3200" dirty="0"/>
          </a:p>
          <a:p>
            <a:pPr marL="624078" indent="-514350">
              <a:lnSpc>
                <a:spcPct val="150000"/>
              </a:lnSpc>
              <a:buFont typeface="+mj-lt"/>
              <a:buAutoNum type="arabicPeriod"/>
            </a:pPr>
            <a:r>
              <a:rPr kumimoji="1" lang="ja-JP" altLang="en-US" sz="3200" dirty="0">
                <a:solidFill>
                  <a:schemeClr val="bg1">
                    <a:lumMod val="75000"/>
                  </a:schemeClr>
                </a:solidFill>
              </a:rPr>
              <a:t>成果と課題</a:t>
            </a:r>
            <a:endParaRPr kumimoji="1" lang="en-US" altLang="ja-JP" sz="3200" dirty="0">
              <a:solidFill>
                <a:schemeClr val="bg1">
                  <a:lumMod val="75000"/>
                </a:schemeClr>
              </a:solidFill>
            </a:endParaRPr>
          </a:p>
        </p:txBody>
      </p:sp>
      <p:sp>
        <p:nvSpPr>
          <p:cNvPr id="3" name="タイトル 2"/>
          <p:cNvSpPr>
            <a:spLocks noGrp="1"/>
          </p:cNvSpPr>
          <p:nvPr>
            <p:ph type="title"/>
          </p:nvPr>
        </p:nvSpPr>
        <p:spPr/>
        <p:txBody>
          <a:bodyPr/>
          <a:lstStyle/>
          <a:p>
            <a:pPr algn="ctr"/>
            <a:r>
              <a:rPr kumimoji="1" lang="ja-JP" altLang="en-US" dirty="0"/>
              <a:t>目次</a:t>
            </a:r>
          </a:p>
        </p:txBody>
      </p:sp>
    </p:spTree>
    <p:extLst>
      <p:ext uri="{BB962C8B-B14F-4D97-AF65-F5344CB8AC3E}">
        <p14:creationId xmlns:p14="http://schemas.microsoft.com/office/powerpoint/2010/main" val="52811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500" dirty="0"/>
              <a:t>構成要件該当性→違法性→責任，の三段階で判断</a:t>
            </a:r>
            <a:endParaRPr lang="en-US" altLang="ja-JP" sz="2500" dirty="0"/>
          </a:p>
          <a:p>
            <a:pPr lvl="2">
              <a:lnSpc>
                <a:spcPct val="150000"/>
              </a:lnSpc>
            </a:pPr>
            <a:r>
              <a:rPr lang="ja-JP" altLang="en-US" sz="2300" dirty="0"/>
              <a:t>構成要件：各犯罪の成立要件。</a:t>
            </a:r>
            <a:br>
              <a:rPr lang="en-US" altLang="ja-JP" sz="2300" dirty="0"/>
            </a:br>
            <a:r>
              <a:rPr lang="ja-JP" altLang="en-US" sz="2300" dirty="0"/>
              <a:t>　　　　　　　充足すれば，原則として犯罪成立。</a:t>
            </a:r>
            <a:endParaRPr lang="en-US" altLang="ja-JP" sz="2300" dirty="0"/>
          </a:p>
          <a:p>
            <a:pPr lvl="2">
              <a:lnSpc>
                <a:spcPct val="150000"/>
              </a:lnSpc>
            </a:pPr>
            <a:r>
              <a:rPr lang="ja-JP" altLang="en-US" sz="2300" dirty="0"/>
              <a:t>違法性・責任：構成要件該当の原則に対する例外として機能。</a:t>
            </a:r>
            <a:br>
              <a:rPr lang="en-US" altLang="ja-JP" sz="2300" dirty="0"/>
            </a:br>
            <a:r>
              <a:rPr lang="ja-JP" altLang="en-US" sz="2300" dirty="0"/>
              <a:t>　違法性（阻却）は正当防衛や緊急避難など</a:t>
            </a:r>
            <a:br>
              <a:rPr lang="en-US" altLang="ja-JP" sz="2300" dirty="0"/>
            </a:br>
            <a:r>
              <a:rPr lang="ja-JP" altLang="en-US" sz="2300" dirty="0"/>
              <a:t>　責任は（阻却）は違法性の意識や期待可能性など</a:t>
            </a:r>
            <a:endParaRPr lang="en-US" altLang="ja-JP" sz="23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Tree>
    <p:extLst>
      <p:ext uri="{BB962C8B-B14F-4D97-AF65-F5344CB8AC3E}">
        <p14:creationId xmlns:p14="http://schemas.microsoft.com/office/powerpoint/2010/main" val="218428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民事法と異なり，検察官に全ての立証責任がある</a:t>
            </a:r>
            <a:br>
              <a:rPr lang="en-US" altLang="ja-JP" sz="2300" dirty="0"/>
            </a:br>
            <a:r>
              <a:rPr lang="ja-JP" altLang="en-US" sz="2300" dirty="0"/>
              <a:t>→要件事実が整備されてきたわけではない</a:t>
            </a:r>
            <a:endParaRPr lang="en-US" altLang="ja-JP" sz="2300" dirty="0"/>
          </a:p>
          <a:p>
            <a:pPr lvl="1">
              <a:lnSpc>
                <a:spcPct val="150000"/>
              </a:lnSpc>
            </a:pPr>
            <a:r>
              <a:rPr lang="ja-JP" altLang="en-US" sz="2300" dirty="0"/>
              <a:t>ただし，構成要件該当性は，検察官が全面的に主張・立証の必要があるのに対し，違法性・責任の阻却事由は，被告人の主張を待って，検察官が（その不存在の）立証責任を負う</a:t>
            </a:r>
            <a:br>
              <a:rPr lang="en-US" altLang="ja-JP" sz="2300" dirty="0"/>
            </a:br>
            <a:r>
              <a:rPr lang="ja-JP" altLang="en-US" sz="2300" dirty="0"/>
              <a:t>→原則・例外という枠組み自体は応用可能</a:t>
            </a:r>
            <a:endParaRPr lang="en-US" altLang="ja-JP" sz="2300"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Tree>
    <p:extLst>
      <p:ext uri="{BB962C8B-B14F-4D97-AF65-F5344CB8AC3E}">
        <p14:creationId xmlns:p14="http://schemas.microsoft.com/office/powerpoint/2010/main" val="168265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構成要件該当性の諸要素</a:t>
            </a:r>
            <a:endParaRPr lang="en-US" altLang="ja-JP" sz="2300" dirty="0"/>
          </a:p>
          <a:p>
            <a:pPr lvl="2">
              <a:lnSpc>
                <a:spcPct val="150000"/>
              </a:lnSpc>
            </a:pPr>
            <a:r>
              <a:rPr lang="ja-JP" altLang="en-US" dirty="0"/>
              <a:t>一般的には，主体・客体・行為・結果・因果関係・故意とされる</a:t>
            </a:r>
            <a:endParaRPr lang="en-US" altLang="ja-JP" dirty="0"/>
          </a:p>
          <a:p>
            <a:pPr lvl="2">
              <a:lnSpc>
                <a:spcPct val="150000"/>
              </a:lnSpc>
            </a:pPr>
            <a:r>
              <a:rPr lang="ja-JP" altLang="en-US" dirty="0"/>
              <a:t>主体・客体・行為・結果・因果関係は客観的要素（外界の事象）</a:t>
            </a:r>
            <a:br>
              <a:rPr lang="en-US" altLang="ja-JP" dirty="0"/>
            </a:br>
            <a:r>
              <a:rPr lang="ja-JP" altLang="en-US" dirty="0"/>
              <a:t>→故意の定義は「犯罪事実の認識・予見」とされる</a:t>
            </a:r>
            <a:br>
              <a:rPr lang="en-US" altLang="ja-JP" dirty="0"/>
            </a:br>
            <a:r>
              <a:rPr lang="ja-JP" altLang="en-US" dirty="0"/>
              <a:t>　 行為者本人の「主体・客体・行為・結果・因果関係」の認識・予見</a:t>
            </a:r>
            <a:br>
              <a:rPr lang="en-US" altLang="ja-JP" dirty="0"/>
            </a:br>
            <a:r>
              <a:rPr lang="ja-JP" altLang="en-US" dirty="0"/>
              <a:t>＝犯罪の主観的要素</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5" name="楕円 4">
            <a:extLst>
              <a:ext uri="{FF2B5EF4-FFF2-40B4-BE49-F238E27FC236}">
                <a16:creationId xmlns:a16="http://schemas.microsoft.com/office/drawing/2014/main" id="{3D2A0BF5-8AF7-49AE-802F-3ECBC1E7DAE5}"/>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79770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構成要件該当性の諸要素</a:t>
            </a:r>
            <a:endParaRPr lang="en-US" altLang="ja-JP" sz="2300" dirty="0"/>
          </a:p>
          <a:p>
            <a:pPr lvl="2">
              <a:lnSpc>
                <a:spcPct val="150000"/>
              </a:lnSpc>
            </a:pPr>
            <a:r>
              <a:rPr lang="ja-JP" altLang="en-US" dirty="0"/>
              <a:t>結果犯（結果の発生が必要な犯罪）の既遂犯に関する限りでは，客観面→主観面という順序で判断する</a:t>
            </a:r>
            <a:endParaRPr lang="en-US" altLang="ja-JP" dirty="0"/>
          </a:p>
          <a:p>
            <a:pPr lvl="2">
              <a:lnSpc>
                <a:spcPct val="150000"/>
              </a:lnSpc>
            </a:pPr>
            <a:r>
              <a:rPr lang="ja-JP" altLang="en-US" dirty="0"/>
              <a:t>客観面の判定は，（おそらく）結果からの逆算で考えている</a:t>
            </a:r>
            <a:br>
              <a:rPr lang="en-US" altLang="ja-JP" dirty="0"/>
            </a:br>
            <a:r>
              <a:rPr lang="ja-JP" altLang="en-US" dirty="0"/>
              <a:t>→①罪責を問う結果を確定</a:t>
            </a:r>
            <a:br>
              <a:rPr lang="en-US" altLang="ja-JP" dirty="0"/>
            </a:br>
            <a:r>
              <a:rPr lang="ja-JP" altLang="en-US" dirty="0"/>
              <a:t>　 ②結果に対して因果力を持ちうる要因を抽出</a:t>
            </a:r>
            <a:br>
              <a:rPr lang="en-US" altLang="ja-JP" dirty="0"/>
            </a:br>
            <a:r>
              <a:rPr lang="ja-JP" altLang="en-US" dirty="0"/>
              <a:t>　 ③帰属させたい行為者の行為の特定と，帰属判断＝因果関係</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4" name="楕円 3">
            <a:extLst>
              <a:ext uri="{FF2B5EF4-FFF2-40B4-BE49-F238E27FC236}">
                <a16:creationId xmlns:a16="http://schemas.microsoft.com/office/drawing/2014/main" id="{45EC8E7F-D1F7-4899-AC57-96845E04C268}"/>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10095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構成要件該当性の諸要素</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graphicFrame>
        <p:nvGraphicFramePr>
          <p:cNvPr id="4" name="コンテンツ プレースホルダー 6">
            <a:extLst>
              <a:ext uri="{FF2B5EF4-FFF2-40B4-BE49-F238E27FC236}">
                <a16:creationId xmlns:a16="http://schemas.microsoft.com/office/drawing/2014/main" id="{2F6F2DAC-B97E-4270-8555-6E38417EA9A1}"/>
              </a:ext>
            </a:extLst>
          </p:cNvPr>
          <p:cNvGraphicFramePr>
            <a:graphicFrameLocks/>
          </p:cNvGraphicFramePr>
          <p:nvPr>
            <p:extLst>
              <p:ext uri="{D42A27DB-BD31-4B8C-83A1-F6EECF244321}">
                <p14:modId xmlns:p14="http://schemas.microsoft.com/office/powerpoint/2010/main" val="3470310018"/>
              </p:ext>
            </p:extLst>
          </p:nvPr>
        </p:nvGraphicFramePr>
        <p:xfrm>
          <a:off x="755576" y="2924944"/>
          <a:ext cx="7704856" cy="1795338"/>
        </p:xfrm>
        <a:graphic>
          <a:graphicData uri="http://schemas.openxmlformats.org/drawingml/2006/table">
            <a:tbl>
              <a:tblPr firstRow="1" bandRow="1">
                <a:tableStyleId>{5940675A-B579-460E-94D1-54222C63F5DA}</a:tableStyleId>
              </a:tblPr>
              <a:tblGrid>
                <a:gridCol w="1085614">
                  <a:extLst>
                    <a:ext uri="{9D8B030D-6E8A-4147-A177-3AD203B41FA5}">
                      <a16:colId xmlns:a16="http://schemas.microsoft.com/office/drawing/2014/main" val="64184666"/>
                    </a:ext>
                  </a:extLst>
                </a:gridCol>
                <a:gridCol w="6619242">
                  <a:extLst>
                    <a:ext uri="{9D8B030D-6E8A-4147-A177-3AD203B41FA5}">
                      <a16:colId xmlns:a16="http://schemas.microsoft.com/office/drawing/2014/main" val="3973323438"/>
                    </a:ext>
                  </a:extLst>
                </a:gridCol>
              </a:tblGrid>
              <a:tr h="897669">
                <a:tc>
                  <a:txBody>
                    <a:bodyPr/>
                    <a:lstStyle/>
                    <a:p>
                      <a:pPr algn="ctr"/>
                      <a:r>
                        <a:rPr kumimoji="1" lang="ja-JP" altLang="en-US" dirty="0"/>
                        <a:t>客観面</a:t>
                      </a:r>
                    </a:p>
                  </a:txBody>
                  <a:tcPr anchor="ctr"/>
                </a:tc>
                <a:tc>
                  <a:txBody>
                    <a:bodyPr/>
                    <a:lstStyle/>
                    <a:p>
                      <a:pPr algn="ctr"/>
                      <a:r>
                        <a:rPr kumimoji="1" lang="ja-JP" altLang="en-US" sz="2800" dirty="0"/>
                        <a:t>行為　　　　　　　　　　結果</a:t>
                      </a:r>
                    </a:p>
                  </a:txBody>
                  <a:tcPr anchor="ctr"/>
                </a:tc>
                <a:extLst>
                  <a:ext uri="{0D108BD9-81ED-4DB2-BD59-A6C34878D82A}">
                    <a16:rowId xmlns:a16="http://schemas.microsoft.com/office/drawing/2014/main" val="3286815148"/>
                  </a:ext>
                </a:extLst>
              </a:tr>
              <a:tr h="897669">
                <a:tc>
                  <a:txBody>
                    <a:bodyPr/>
                    <a:lstStyle/>
                    <a:p>
                      <a:pPr algn="ctr"/>
                      <a:r>
                        <a:rPr kumimoji="1" lang="ja-JP" altLang="en-US" dirty="0"/>
                        <a:t>主観面</a:t>
                      </a:r>
                    </a:p>
                  </a:txBody>
                  <a:tcPr anchor="ctr"/>
                </a:tc>
                <a:tc>
                  <a:txBody>
                    <a:bodyPr/>
                    <a:lstStyle/>
                    <a:p>
                      <a:pPr algn="ctr"/>
                      <a:r>
                        <a:rPr kumimoji="1" lang="ja-JP" altLang="en-US" sz="2800" dirty="0"/>
                        <a:t>行為　　　　　　　　　　結果</a:t>
                      </a:r>
                    </a:p>
                  </a:txBody>
                  <a:tcPr anchor="ctr"/>
                </a:tc>
                <a:extLst>
                  <a:ext uri="{0D108BD9-81ED-4DB2-BD59-A6C34878D82A}">
                    <a16:rowId xmlns:a16="http://schemas.microsoft.com/office/drawing/2014/main" val="1181381005"/>
                  </a:ext>
                </a:extLst>
              </a:tr>
            </a:tbl>
          </a:graphicData>
        </a:graphic>
      </p:graphicFrame>
      <p:cxnSp>
        <p:nvCxnSpPr>
          <p:cNvPr id="5" name="直線矢印コネクタ 4">
            <a:extLst>
              <a:ext uri="{FF2B5EF4-FFF2-40B4-BE49-F238E27FC236}">
                <a16:creationId xmlns:a16="http://schemas.microsoft.com/office/drawing/2014/main" id="{B90DDA8A-7704-4F94-A6ED-7DC545668A64}"/>
              </a:ext>
            </a:extLst>
          </p:cNvPr>
          <p:cNvCxnSpPr/>
          <p:nvPr/>
        </p:nvCxnSpPr>
        <p:spPr>
          <a:xfrm>
            <a:off x="4211960" y="3361815"/>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 name="直線矢印コネクタ 5">
            <a:extLst>
              <a:ext uri="{FF2B5EF4-FFF2-40B4-BE49-F238E27FC236}">
                <a16:creationId xmlns:a16="http://schemas.microsoft.com/office/drawing/2014/main" id="{F63B8999-F28F-47A3-A8BF-67148D3797E8}"/>
              </a:ext>
            </a:extLst>
          </p:cNvPr>
          <p:cNvCxnSpPr/>
          <p:nvPr/>
        </p:nvCxnSpPr>
        <p:spPr>
          <a:xfrm>
            <a:off x="4211960" y="4225911"/>
            <a:ext cx="1944216"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楕円 6">
            <a:extLst>
              <a:ext uri="{FF2B5EF4-FFF2-40B4-BE49-F238E27FC236}">
                <a16:creationId xmlns:a16="http://schemas.microsoft.com/office/drawing/2014/main" id="{D7C435A5-B187-4B65-B2AE-E9285CDAAC19}"/>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416714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481328"/>
            <a:ext cx="8424936" cy="4525963"/>
          </a:xfrm>
        </p:spPr>
        <p:txBody>
          <a:bodyPr>
            <a:normAutofit/>
          </a:bodyPr>
          <a:lstStyle/>
          <a:p>
            <a:pPr>
              <a:lnSpc>
                <a:spcPct val="150000"/>
              </a:lnSpc>
            </a:pPr>
            <a:r>
              <a:rPr lang="ja-JP" altLang="en-US" sz="3200" dirty="0"/>
              <a:t>刑法というルール</a:t>
            </a:r>
            <a:endParaRPr lang="en-US" altLang="ja-JP" sz="3200" dirty="0"/>
          </a:p>
          <a:p>
            <a:pPr lvl="1">
              <a:lnSpc>
                <a:spcPct val="150000"/>
              </a:lnSpc>
            </a:pPr>
            <a:r>
              <a:rPr lang="ja-JP" altLang="en-US" sz="2300" dirty="0"/>
              <a:t>構成要件該当性の諸要素</a:t>
            </a:r>
            <a:endParaRPr lang="en-US" altLang="ja-JP" sz="2300" dirty="0"/>
          </a:p>
          <a:p>
            <a:pPr lvl="2">
              <a:lnSpc>
                <a:spcPct val="150000"/>
              </a:lnSpc>
            </a:pPr>
            <a:r>
              <a:rPr lang="ja-JP" altLang="en-US" dirty="0"/>
              <a:t>主観面の判断は，特定された行為時点での認識・予見を記述</a:t>
            </a:r>
            <a:br>
              <a:rPr lang="en-US" altLang="ja-JP" dirty="0"/>
            </a:br>
            <a:r>
              <a:rPr lang="ja-JP" altLang="en-US" dirty="0"/>
              <a:t>→いかなる行為か，どういう因果を辿って結果が発生するかという</a:t>
            </a:r>
            <a:br>
              <a:rPr lang="en-US" altLang="ja-JP" dirty="0"/>
            </a:br>
            <a:r>
              <a:rPr lang="ja-JP" altLang="en-US" dirty="0"/>
              <a:t>　 認識・予見</a:t>
            </a:r>
            <a:endParaRPr lang="en-US" altLang="ja-JP" dirty="0"/>
          </a:p>
          <a:p>
            <a:pPr lvl="2">
              <a:lnSpc>
                <a:spcPct val="150000"/>
              </a:lnSpc>
            </a:pPr>
            <a:r>
              <a:rPr lang="ja-JP" altLang="en-US" dirty="0"/>
              <a:t>客観的要素と主観的要素との一致があるか否かを判定</a:t>
            </a:r>
            <a:br>
              <a:rPr lang="en-US" altLang="ja-JP" dirty="0"/>
            </a:br>
            <a:r>
              <a:rPr lang="ja-JP" altLang="en-US" dirty="0"/>
              <a:t>→一致している場合は故意犯が成立</a:t>
            </a:r>
            <a:br>
              <a:rPr lang="en-US" altLang="ja-JP" dirty="0"/>
            </a:br>
            <a:r>
              <a:rPr lang="ja-JP" altLang="en-US" dirty="0"/>
              <a:t>　 不一致の場合は錯誤論の処理（要素の抽象化という作業）</a:t>
            </a:r>
            <a:endParaRPr lang="en-US" altLang="ja-JP" dirty="0"/>
          </a:p>
        </p:txBody>
      </p:sp>
      <p:sp>
        <p:nvSpPr>
          <p:cNvPr id="9" name="タイトル 2">
            <a:extLst>
              <a:ext uri="{FF2B5EF4-FFF2-40B4-BE49-F238E27FC236}">
                <a16:creationId xmlns:a16="http://schemas.microsoft.com/office/drawing/2014/main" id="{3331C4B0-6439-44D9-848A-658589780BBC}"/>
              </a:ext>
            </a:extLst>
          </p:cNvPr>
          <p:cNvSpPr>
            <a:spLocks noGrp="1"/>
          </p:cNvSpPr>
          <p:nvPr>
            <p:ph type="title"/>
          </p:nvPr>
        </p:nvSpPr>
        <p:spPr>
          <a:xfrm>
            <a:off x="457200" y="274638"/>
            <a:ext cx="8229600" cy="1143000"/>
          </a:xfrm>
        </p:spPr>
        <p:txBody>
          <a:bodyPr>
            <a:normAutofit/>
          </a:bodyPr>
          <a:lstStyle/>
          <a:p>
            <a:pPr algn="ctr"/>
            <a:r>
              <a:rPr kumimoji="1" lang="ja-JP" altLang="en-US" dirty="0"/>
              <a:t>２．刑法の</a:t>
            </a:r>
            <a:r>
              <a:rPr kumimoji="1" lang="en-US" altLang="ja-JP" dirty="0"/>
              <a:t>PROLEG</a:t>
            </a:r>
            <a:r>
              <a:rPr kumimoji="1" lang="ja-JP" altLang="en-US" dirty="0"/>
              <a:t>の実装状況</a:t>
            </a:r>
          </a:p>
        </p:txBody>
      </p:sp>
      <p:sp>
        <p:nvSpPr>
          <p:cNvPr id="4" name="楕円 3">
            <a:extLst>
              <a:ext uri="{FF2B5EF4-FFF2-40B4-BE49-F238E27FC236}">
                <a16:creationId xmlns:a16="http://schemas.microsoft.com/office/drawing/2014/main" id="{B7BD001E-2434-4A36-A729-C9BADC94369A}"/>
              </a:ext>
            </a:extLst>
          </p:cNvPr>
          <p:cNvSpPr/>
          <p:nvPr/>
        </p:nvSpPr>
        <p:spPr>
          <a:xfrm>
            <a:off x="7978080" y="5826968"/>
            <a:ext cx="914400" cy="914400"/>
          </a:xfrm>
          <a:prstGeom prst="ellipse">
            <a:avLst/>
          </a:prstGeom>
          <a:noFill/>
          <a:ln w="76200">
            <a:solidFill>
              <a:schemeClr val="accent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accent2">
                    <a:lumMod val="20000"/>
                    <a:lumOff val="80000"/>
                  </a:schemeClr>
                </a:solidFill>
              </a:rPr>
              <a:t>改</a:t>
            </a:r>
            <a:endParaRPr kumimoji="1" lang="ja-JP" altLang="en-US" dirty="0">
              <a:solidFill>
                <a:schemeClr val="accent2">
                  <a:lumMod val="20000"/>
                  <a:lumOff val="80000"/>
                </a:schemeClr>
              </a:solidFill>
            </a:endParaRPr>
          </a:p>
        </p:txBody>
      </p:sp>
    </p:spTree>
    <p:extLst>
      <p:ext uri="{BB962C8B-B14F-4D97-AF65-F5344CB8AC3E}">
        <p14:creationId xmlns:p14="http://schemas.microsoft.com/office/powerpoint/2010/main" val="610439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9508</TotalTime>
  <Words>1127</Words>
  <Application>Microsoft Office PowerPoint</Application>
  <PresentationFormat>画面に合わせる (4:3)</PresentationFormat>
  <Paragraphs>180</Paragraphs>
  <Slides>26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ＭＳ Ｐゴシック</vt:lpstr>
      <vt:lpstr>游ゴシック</vt:lpstr>
      <vt:lpstr>Arial</vt:lpstr>
      <vt:lpstr>Lucida Sans Unicode</vt:lpstr>
      <vt:lpstr>Verdana</vt:lpstr>
      <vt:lpstr>Wingdings 2</vt:lpstr>
      <vt:lpstr>Wingdings 3</vt:lpstr>
      <vt:lpstr>ビジネス</vt:lpstr>
      <vt:lpstr>刑法のPROLEG化について</vt:lpstr>
      <vt:lpstr>目次</vt:lpstr>
      <vt:lpstr>目次</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２．刑法のPROLEGの実装状況</vt:lpstr>
      <vt:lpstr>目次</vt:lpstr>
      <vt:lpstr>３．成果と課題</vt:lpstr>
      <vt:lpstr>３．成果と課題</vt:lpstr>
      <vt:lpstr>３．成果と課題</vt:lpstr>
      <vt:lpstr>３．成果と課題</vt:lpstr>
      <vt:lpstr>３．成果と課題</vt:lpstr>
      <vt:lpstr>３．成果と課題</vt:lpstr>
      <vt:lpstr>３．成果と課題</vt:lpstr>
      <vt:lpstr>３．成果と課題</vt:lpstr>
      <vt:lpstr>３．成果と課題</vt:lpstr>
      <vt:lpstr>３．成果と課題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熊本高校　研究室訪問</dc:title>
  <dc:creator>Ryo</dc:creator>
  <cp:lastModifiedBy>Misumi Ryo</cp:lastModifiedBy>
  <cp:revision>24</cp:revision>
  <cp:lastPrinted>2018-07-31T06:07:49Z</cp:lastPrinted>
  <dcterms:created xsi:type="dcterms:W3CDTF">2014-08-05T01:25:53Z</dcterms:created>
  <dcterms:modified xsi:type="dcterms:W3CDTF">2018-08-23T00:56:45Z</dcterms:modified>
</cp:coreProperties>
</file>