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 anchor="b"/>
          <a:lstStyle>
            <a:lvl1pPr algn="l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 anchor="t"/>
          <a:lstStyle>
            <a:lvl1pPr marL="330200" indent="-330200">
              <a:spcBef>
                <a:spcPts val="3000"/>
              </a:spcBef>
              <a:buSzPct val="75000"/>
              <a:buFont typeface="Helvetica Neue"/>
              <a:defRPr sz="2600">
                <a:solidFill>
                  <a:srgbClr val="747474"/>
                </a:solidFill>
              </a:defRPr>
            </a:lvl1pPr>
            <a:lvl2pPr marL="660400" indent="-330200">
              <a:spcBef>
                <a:spcPts val="3000"/>
              </a:spcBef>
              <a:buSzPct val="75000"/>
              <a:buFont typeface="Helvetica Neue"/>
              <a:defRPr sz="2600">
                <a:solidFill>
                  <a:srgbClr val="747474"/>
                </a:solidFill>
              </a:defRPr>
            </a:lvl2pPr>
            <a:lvl3pPr marL="990600" indent="-330200">
              <a:spcBef>
                <a:spcPts val="3000"/>
              </a:spcBef>
              <a:buSzPct val="75000"/>
              <a:buFont typeface="Helvetica Neue"/>
              <a:defRPr sz="2600">
                <a:solidFill>
                  <a:srgbClr val="747474"/>
                </a:solidFill>
              </a:defRPr>
            </a:lvl3pPr>
            <a:lvl4pPr marL="1320800" indent="-330200">
              <a:spcBef>
                <a:spcPts val="3000"/>
              </a:spcBef>
              <a:buSzPct val="75000"/>
              <a:buFont typeface="Helvetica Neue"/>
              <a:defRPr sz="2600">
                <a:solidFill>
                  <a:srgbClr val="747474"/>
                </a:solidFill>
              </a:defRPr>
            </a:lvl4pPr>
            <a:lvl5pPr marL="1651000" indent="-330200">
              <a:spcBef>
                <a:spcPts val="3000"/>
              </a:spcBef>
              <a:buSzPct val="75000"/>
              <a:buFont typeface="Helvetica Neue"/>
              <a:defRPr sz="2600"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 anchor="b"/>
          <a:lstStyle>
            <a:lvl1pPr algn="l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anchor="b"/>
          <a:lstStyle>
            <a:lvl1pPr algn="l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</p:spPr>
        <p:txBody>
          <a:bodyPr anchor="t"/>
          <a:lstStyle>
            <a:lvl1pPr marL="457200" indent="-457200">
              <a:buSzPct val="75000"/>
              <a:buFont typeface="Helvetica Neue"/>
              <a:defRPr sz="3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indent="-457200">
              <a:buSzPct val="75000"/>
              <a:buFont typeface="Helvetica Neue"/>
              <a:defRPr sz="3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indent="-457200">
              <a:buSzPct val="75000"/>
              <a:buFont typeface="Helvetica Neue"/>
              <a:defRPr sz="3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indent="-457200">
              <a:buSzPct val="75000"/>
              <a:buFont typeface="Helvetica Neue"/>
              <a:defRPr sz="3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indent="-457200">
              <a:buSzPct val="75000"/>
              <a:buFont typeface="Helvetica Neue"/>
              <a:defRPr sz="3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</p:spPr>
        <p:txBody>
          <a:bodyPr anchor="b"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機械の法的地位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機械の法的地位</a:t>
            </a:r>
          </a:p>
        </p:txBody>
      </p:sp>
      <p:sp>
        <p:nvSpPr>
          <p:cNvPr id="141" name="西貝 小名都…"/>
          <p:cNvSpPr txBox="1"/>
          <p:nvPr>
            <p:ph type="subTitle" sz="quarter" idx="1"/>
          </p:nvPr>
        </p:nvSpPr>
        <p:spPr>
          <a:xfrm>
            <a:off x="1270000" y="5486400"/>
            <a:ext cx="10464800" cy="1130300"/>
          </a:xfrm>
          <a:prstGeom prst="rect">
            <a:avLst/>
          </a:prstGeom>
        </p:spPr>
        <p:txBody>
          <a:bodyPr/>
          <a:lstStyle/>
          <a:p>
            <a:pPr defTabSz="508254">
              <a:defRPr sz="3218"/>
            </a:pPr>
            <a:r>
              <a:t>西貝　小名都</a:t>
            </a:r>
          </a:p>
          <a:p>
            <a:pPr defTabSz="508254">
              <a:defRPr sz="3218"/>
            </a:pPr>
            <a:r>
              <a:t>８月１１日　軽井沢合宿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nowing How…"/>
          <p:cNvSpPr txBox="1"/>
          <p:nvPr/>
        </p:nvSpPr>
        <p:spPr>
          <a:xfrm>
            <a:off x="4045038" y="2645562"/>
            <a:ext cx="4914724" cy="446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800"/>
            </a:pPr>
            <a:r>
              <a:t>Knowing How</a:t>
            </a:r>
          </a:p>
          <a:p>
            <a:pPr>
              <a:defRPr b="0" sz="5800"/>
            </a:pPr>
          </a:p>
          <a:p>
            <a:pPr>
              <a:defRPr b="0" sz="5800"/>
            </a:pPr>
          </a:p>
          <a:p>
            <a:pPr>
              <a:defRPr b="0" sz="5800"/>
            </a:pPr>
          </a:p>
          <a:p>
            <a:pPr>
              <a:defRPr b="0" sz="5800"/>
            </a:pPr>
            <a:r>
              <a:t>Knowing That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at is the consciousness?…"/>
          <p:cNvSpPr txBox="1"/>
          <p:nvPr/>
        </p:nvSpPr>
        <p:spPr>
          <a:xfrm>
            <a:off x="2549601" y="1693468"/>
            <a:ext cx="7905598" cy="585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0" sz="4800"/>
            </a:pPr>
            <a:r>
              <a:t>What is the consciousness?</a:t>
            </a:r>
          </a:p>
          <a:p>
            <a:pPr>
              <a:lnSpc>
                <a:spcPct val="150000"/>
              </a:lnSpc>
              <a:defRPr b="0" sz="4800"/>
            </a:pPr>
            <a:r>
              <a:t>What is the emotion?</a:t>
            </a:r>
          </a:p>
          <a:p>
            <a:pPr>
              <a:defRPr b="0" sz="4800"/>
            </a:pPr>
            <a:r>
              <a:t>What is the personality?</a:t>
            </a:r>
          </a:p>
          <a:p>
            <a:pPr>
              <a:defRPr b="0" sz="4800"/>
            </a:pPr>
          </a:p>
          <a:p>
            <a:pPr>
              <a:defRPr b="0" sz="4800"/>
            </a:pPr>
          </a:p>
          <a:p>
            <a:pPr>
              <a:defRPr b="0" sz="4800"/>
            </a:pPr>
          </a:p>
          <a:p>
            <a:pPr>
              <a:defRPr b="0" sz="4800"/>
            </a:pPr>
            <a:r>
              <a:t>HOW do they work?</a:t>
            </a:r>
          </a:p>
        </p:txBody>
      </p:sp>
      <p:sp>
        <p:nvSpPr>
          <p:cNvPr id="172" name="Arrow"/>
          <p:cNvSpPr/>
          <p:nvPr/>
        </p:nvSpPr>
        <p:spPr>
          <a:xfrm rot="5359752">
            <a:off x="5869481" y="50419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hat is the legal personality?…"/>
          <p:cNvSpPr txBox="1"/>
          <p:nvPr/>
        </p:nvSpPr>
        <p:spPr>
          <a:xfrm>
            <a:off x="455929" y="2232126"/>
            <a:ext cx="12092941" cy="478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0" sz="4800"/>
            </a:pPr>
            <a:r>
              <a:t>What is the legal personality?</a:t>
            </a:r>
          </a:p>
          <a:p>
            <a:pPr>
              <a:defRPr b="0" sz="4800"/>
            </a:pPr>
          </a:p>
          <a:p>
            <a:pPr>
              <a:defRPr b="0" sz="4800"/>
            </a:pPr>
          </a:p>
          <a:p>
            <a:pPr>
              <a:defRPr b="0" sz="4800"/>
            </a:pPr>
          </a:p>
          <a:p>
            <a:pPr>
              <a:defRPr b="0" sz="4800"/>
            </a:pPr>
            <a:r>
              <a:t>HOW does/did the legal personality work in legal systems?</a:t>
            </a:r>
          </a:p>
        </p:txBody>
      </p:sp>
      <p:sp>
        <p:nvSpPr>
          <p:cNvPr id="175" name="Arrow"/>
          <p:cNvSpPr/>
          <p:nvPr/>
        </p:nvSpPr>
        <p:spPr>
          <a:xfrm rot="5359752">
            <a:off x="5869481" y="3988989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ersonificationの目的的分類（特に法律の場合）"/>
          <p:cNvSpPr txBox="1"/>
          <p:nvPr/>
        </p:nvSpPr>
        <p:spPr>
          <a:xfrm>
            <a:off x="820166" y="1537717"/>
            <a:ext cx="1136446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personificationの目的的分類（特に法律の場合）</a:t>
            </a:r>
          </a:p>
        </p:txBody>
      </p:sp>
      <p:sp>
        <p:nvSpPr>
          <p:cNvPr id="178" name="（１）そのpersona独自の行為をさせる…"/>
          <p:cNvSpPr txBox="1"/>
          <p:nvPr/>
        </p:nvSpPr>
        <p:spPr>
          <a:xfrm>
            <a:off x="2638355" y="3638278"/>
            <a:ext cx="7728090" cy="288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（１）そのpersona独自の行為をさせる</a:t>
            </a:r>
          </a:p>
          <a:p>
            <a:pPr>
              <a:defRPr sz="3300"/>
            </a:pPr>
          </a:p>
          <a:p>
            <a:pPr>
              <a:defRPr sz="3300"/>
            </a:pPr>
            <a:r>
              <a:t>（２）共通利益を保全する</a:t>
            </a:r>
          </a:p>
          <a:p>
            <a:pPr>
              <a:defRPr sz="3300"/>
            </a:pPr>
          </a:p>
          <a:p>
            <a:pPr>
              <a:defRPr sz="3300"/>
            </a:pPr>
            <a:r>
              <a:t>（３）関係者のリスク分配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（１）そのpersona独自の行為をさせる"/>
          <p:cNvSpPr txBox="1"/>
          <p:nvPr/>
        </p:nvSpPr>
        <p:spPr>
          <a:xfrm>
            <a:off x="2696610" y="1136378"/>
            <a:ext cx="761158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（１）そのpersona独自の行為をさせる</a:t>
            </a:r>
          </a:p>
        </p:txBody>
      </p:sp>
      <p:sp>
        <p:nvSpPr>
          <p:cNvPr id="181" name="代表者に訴訟提起をさせる…"/>
          <p:cNvSpPr txBox="1"/>
          <p:nvPr/>
        </p:nvSpPr>
        <p:spPr>
          <a:xfrm>
            <a:off x="1797949" y="3015978"/>
            <a:ext cx="9408902" cy="6312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8390" indent="-458390">
              <a:buSzPct val="145000"/>
              <a:buChar char="•"/>
              <a:defRPr sz="3300"/>
            </a:pPr>
            <a:r>
              <a:t>代表者に訴訟提起をさせる</a:t>
            </a:r>
          </a:p>
          <a:p>
            <a:pPr marL="458390" indent="-458390">
              <a:buSzPct val="145000"/>
              <a:buChar char="•"/>
              <a:defRPr sz="3300"/>
            </a:pPr>
          </a:p>
          <a:p>
            <a:pPr marL="458390" indent="-458390">
              <a:buSzPct val="145000"/>
              <a:buChar char="•"/>
              <a:defRPr sz="3300"/>
            </a:pPr>
            <a:r>
              <a:t>マネジメントのメンバーにその他の管理行為をさせる（そのペルソナの保全のため）</a:t>
            </a:r>
          </a:p>
          <a:p>
            <a:pPr marL="458390" indent="-458390">
              <a:buSzPct val="145000"/>
              <a:buChar char="•"/>
              <a:defRPr sz="3300"/>
            </a:pPr>
          </a:p>
          <a:p>
            <a:pPr marL="458390" indent="-458390">
              <a:buSzPct val="145000"/>
              <a:buChar char="•"/>
              <a:defRPr sz="3300"/>
            </a:pPr>
            <a:r>
              <a:t>別の目的（リスク分配や共通利益の保全）のためにそのペルソナの行為を擬制する</a:t>
            </a:r>
          </a:p>
          <a:p>
            <a:pPr marL="458390" indent="-458390">
              <a:buSzPct val="145000"/>
              <a:buChar char="•"/>
              <a:defRPr sz="3300"/>
            </a:pPr>
          </a:p>
          <a:p>
            <a:pPr marL="458390" indent="-458390">
              <a:buSzPct val="145000"/>
              <a:buChar char="•"/>
              <a:defRPr sz="3300"/>
            </a:pPr>
          </a:p>
          <a:p>
            <a:pPr marL="458390" indent="-458390">
              <a:buSzPct val="145000"/>
              <a:buChar char="•"/>
              <a:defRPr sz="3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（２）共通利益を保全する"/>
          <p:cNvSpPr txBox="1"/>
          <p:nvPr/>
        </p:nvSpPr>
        <p:spPr>
          <a:xfrm>
            <a:off x="3930649" y="1260475"/>
            <a:ext cx="5143501" cy="52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（２）共通利益を保全する</a:t>
            </a:r>
          </a:p>
        </p:txBody>
      </p:sp>
      <p:sp>
        <p:nvSpPr>
          <p:cNvPr id="184" name="代表者による詐害的な行為の効果を否定する…"/>
          <p:cNvSpPr txBox="1"/>
          <p:nvPr/>
        </p:nvSpPr>
        <p:spPr>
          <a:xfrm>
            <a:off x="1885404" y="3111500"/>
            <a:ext cx="9233992" cy="416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4" indent="-333374">
              <a:buSzPct val="145000"/>
              <a:buChar char="•"/>
              <a:defRPr sz="3400"/>
            </a:pPr>
            <a:r>
              <a:t>代表者による詐害的な行為の効果を否定する</a:t>
            </a:r>
          </a:p>
          <a:p>
            <a:pPr marL="333374" indent="-333374">
              <a:buSzPct val="145000"/>
              <a:buChar char="•"/>
              <a:defRPr sz="3400"/>
            </a:pPr>
          </a:p>
          <a:p>
            <a:pPr marL="333374" indent="-333374">
              <a:buSzPct val="145000"/>
              <a:buChar char="•"/>
              <a:defRPr sz="3400"/>
            </a:pPr>
            <a:r>
              <a:t>複雑な意思決定スキームを確保する（評議会の設置，共同代表のシステムなど）</a:t>
            </a:r>
          </a:p>
          <a:p>
            <a:pPr marL="333374" indent="-333374">
              <a:buSzPct val="145000"/>
              <a:buChar char="•"/>
              <a:defRPr sz="3400"/>
            </a:pPr>
          </a:p>
          <a:p>
            <a:pPr marL="333374" indent="-333374">
              <a:buSzPct val="145000"/>
              <a:buChar char="•"/>
              <a:defRPr sz="3400"/>
            </a:pPr>
            <a:r>
              <a:t>第三者からの監視システムの設定（代表訴訟など）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（３）関係者のリスク分配"/>
          <p:cNvSpPr txBox="1"/>
          <p:nvPr/>
        </p:nvSpPr>
        <p:spPr>
          <a:xfrm>
            <a:off x="3936936" y="1400175"/>
            <a:ext cx="5130928" cy="52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（３）関係者のリスク分配</a:t>
            </a:r>
          </a:p>
        </p:txBody>
      </p:sp>
      <p:sp>
        <p:nvSpPr>
          <p:cNvPr id="187" name="執行財産の区別による実質的な金銭賠償額の限定…"/>
          <p:cNvSpPr txBox="1"/>
          <p:nvPr/>
        </p:nvSpPr>
        <p:spPr>
          <a:xfrm>
            <a:off x="2241546" y="3283046"/>
            <a:ext cx="8521708" cy="509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6171" indent="-486171">
              <a:buSzPct val="145000"/>
              <a:buChar char="•"/>
              <a:defRPr sz="3500"/>
            </a:pPr>
            <a:r>
              <a:t>執行財産の区別による実質的な金銭賠償額の限定</a:t>
            </a:r>
          </a:p>
          <a:p>
            <a:pPr marL="486171" indent="-486171">
              <a:buSzPct val="145000"/>
              <a:buChar char="•"/>
              <a:defRPr sz="3500"/>
            </a:pPr>
          </a:p>
          <a:p>
            <a:pPr marL="486171" indent="-486171">
              <a:buSzPct val="145000"/>
              <a:buChar char="•"/>
              <a:defRPr sz="3500"/>
            </a:pPr>
            <a:r>
              <a:t>当該ペルソナの行為を擬制することによる当事者の責任の否定（事故の場合など）</a:t>
            </a:r>
          </a:p>
          <a:p>
            <a:pPr marL="486171" indent="-486171">
              <a:buSzPct val="145000"/>
              <a:buChar char="•"/>
              <a:defRPr sz="35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presentationの方法"/>
          <p:cNvSpPr txBox="1"/>
          <p:nvPr/>
        </p:nvSpPr>
        <p:spPr>
          <a:xfrm>
            <a:off x="3919220" y="1690117"/>
            <a:ext cx="51663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representationの方法</a:t>
            </a:r>
          </a:p>
        </p:txBody>
      </p:sp>
      <p:sp>
        <p:nvSpPr>
          <p:cNvPr id="190" name="（１）behavioural method （行為主義的方法）…"/>
          <p:cNvSpPr txBox="1"/>
          <p:nvPr/>
        </p:nvSpPr>
        <p:spPr>
          <a:xfrm>
            <a:off x="1687677" y="3327137"/>
            <a:ext cx="9629446" cy="309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（１）behavioural method （行為主義的方法）</a:t>
            </a:r>
          </a:p>
          <a:p>
            <a:pPr>
              <a:defRPr sz="3400"/>
            </a:pPr>
          </a:p>
          <a:p>
            <a:pPr>
              <a:defRPr sz="3400"/>
            </a:pPr>
            <a:r>
              <a:t>（２）functional method （機能主義的方法）</a:t>
            </a:r>
          </a:p>
          <a:p>
            <a:pPr>
              <a:defRPr sz="3400"/>
            </a:pPr>
          </a:p>
          <a:p>
            <a:pPr>
              <a:defRPr sz="3400"/>
            </a:pPr>
            <a:r>
              <a:t>（３）symbolistic method （象徴的方法）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（１）behavioural method （行為主義的方法）"/>
          <p:cNvSpPr txBox="1"/>
          <p:nvPr/>
        </p:nvSpPr>
        <p:spPr>
          <a:xfrm>
            <a:off x="1747697" y="1422312"/>
            <a:ext cx="9509406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（１）behavioural method （行為主義的方法）</a:t>
            </a:r>
          </a:p>
        </p:txBody>
      </p:sp>
      <p:sp>
        <p:nvSpPr>
          <p:cNvPr id="193" name="代表者に代わりに行為をさせる…"/>
          <p:cNvSpPr txBox="1"/>
          <p:nvPr/>
        </p:nvSpPr>
        <p:spPr>
          <a:xfrm>
            <a:off x="1988304" y="3990975"/>
            <a:ext cx="9028193" cy="177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6171" indent="-486171">
              <a:buSzPct val="145000"/>
              <a:buChar char="•"/>
              <a:defRPr sz="3500"/>
            </a:pPr>
            <a:r>
              <a:t>代表者に代わりに行為をさせる</a:t>
            </a:r>
          </a:p>
          <a:p>
            <a:pPr marL="486171" indent="-486171">
              <a:buSzPct val="145000"/>
              <a:buChar char="•"/>
              <a:defRPr sz="3500"/>
            </a:pPr>
          </a:p>
          <a:p>
            <a:pPr marL="486171" indent="-486171">
              <a:buSzPct val="145000"/>
              <a:buChar char="•"/>
              <a:defRPr sz="3500"/>
            </a:pPr>
            <a:r>
              <a:t>ある行為をそのペルソナの行為と擬制する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（２）functional method （機能主義的方法）"/>
          <p:cNvSpPr txBox="1"/>
          <p:nvPr/>
        </p:nvSpPr>
        <p:spPr>
          <a:xfrm>
            <a:off x="1923872" y="1549312"/>
            <a:ext cx="9157056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（２）functional method （機能主義的方法）</a:t>
            </a:r>
          </a:p>
        </p:txBody>
      </p:sp>
      <p:sp>
        <p:nvSpPr>
          <p:cNvPr id="196" name="ペルソナが持っているとされる機能を再現する（推論機能など）"/>
          <p:cNvSpPr txBox="1"/>
          <p:nvPr/>
        </p:nvSpPr>
        <p:spPr>
          <a:xfrm>
            <a:off x="2042413" y="4673600"/>
            <a:ext cx="891997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ペルソナが持っているとされる機能を再現する（推論機能など）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6153" y="0"/>
            <a:ext cx="6752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（３）symbolistic method （象徴的方法）"/>
          <p:cNvSpPr txBox="1"/>
          <p:nvPr/>
        </p:nvSpPr>
        <p:spPr>
          <a:xfrm>
            <a:off x="2208428" y="1523912"/>
            <a:ext cx="858794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（３）symbolistic method （象徴的方法）</a:t>
            </a:r>
          </a:p>
        </p:txBody>
      </p:sp>
      <p:sp>
        <p:nvSpPr>
          <p:cNvPr id="199" name="文法上の主語など"/>
          <p:cNvSpPr txBox="1"/>
          <p:nvPr/>
        </p:nvSpPr>
        <p:spPr>
          <a:xfrm>
            <a:off x="5226049" y="4673600"/>
            <a:ext cx="25527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文法上の主語など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WE070126_02_1800.jpg" descr="WE070126_02_18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01111" y="-6363702"/>
            <a:ext cx="27933440" cy="17458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6153" y="0"/>
            <a:ext cx="6752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24484" y="667875"/>
            <a:ext cx="5836285" cy="8690927"/>
          </a:xfrm>
          <a:prstGeom prst="rect">
            <a:avLst/>
          </a:prstGeom>
          <a:ln w="9525">
            <a:round/>
          </a:ln>
        </p:spPr>
      </p:pic>
      <p:sp>
        <p:nvSpPr>
          <p:cNvPr id="150" name="Committee on Legal Affairs of the European Parli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3318"/>
            </a:lvl1pPr>
          </a:lstStyle>
          <a:p>
            <a:pPr/>
            <a:r>
              <a:t>Committee on Legal Affairs of the European Parliament</a:t>
            </a:r>
          </a:p>
        </p:txBody>
      </p:sp>
      <p:sp>
        <p:nvSpPr>
          <p:cNvPr id="151" name="Calling for the EU Parliament to consider creat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02412">
              <a:spcBef>
                <a:spcPts val="2500"/>
              </a:spcBef>
              <a:buSzTx/>
              <a:buFontTx/>
              <a:buNone/>
              <a:defRPr sz="3440"/>
            </a:pPr>
            <a:r>
              <a:t>Calling for the EU Parliament to consider creating </a:t>
            </a:r>
          </a:p>
          <a:p>
            <a:pPr marL="0" indent="0" defTabSz="502412">
              <a:spcBef>
                <a:spcPts val="2500"/>
              </a:spcBef>
              <a:buSzTx/>
              <a:buFontTx/>
              <a:buNone/>
              <a:defRPr sz="3440"/>
            </a:pPr>
            <a:r>
              <a:t>‘a specific legal status for robots, so that at least the most sophisticated autonomous robots could be established as having the status of electronic persons with specific rights and obligations.’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313084"/>
            <a:ext cx="6248351" cy="9440516"/>
          </a:xfrm>
          <a:prstGeom prst="rect">
            <a:avLst/>
          </a:prstGeom>
          <a:ln w="9525">
            <a:round/>
          </a:ln>
        </p:spPr>
      </p:pic>
      <p:sp>
        <p:nvSpPr>
          <p:cNvPr id="154" name="Policy Department of European Parli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Policy Department of European Parliament</a:t>
            </a:r>
          </a:p>
        </p:txBody>
      </p:sp>
      <p:sp>
        <p:nvSpPr>
          <p:cNvPr id="155" name="“[W]e believe it would be inappropriate and out-of-place not only to recognize the existence of an electronic person but to even create any such legal personality.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100"/>
            </a:lvl1pPr>
          </a:lstStyle>
          <a:p>
            <a:pPr/>
            <a:r>
              <a:t>“[W]e believe it would be inappropriate and out-of-place not only to recognize the existence of an electronic person but to even create any such legal personality.”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313084"/>
            <a:ext cx="6248351" cy="9440516"/>
          </a:xfrm>
          <a:prstGeom prst="rect">
            <a:avLst/>
          </a:prstGeom>
          <a:ln w="9525">
            <a:round/>
          </a:ln>
        </p:spPr>
      </p:pic>
      <p:sp>
        <p:nvSpPr>
          <p:cNvPr id="158" name="Policy Department of European Parli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Policy Department of European Parliament</a:t>
            </a:r>
          </a:p>
        </p:txBody>
      </p:sp>
      <p:sp>
        <p:nvSpPr>
          <p:cNvPr id="159" name="The assignment of legal personalities as akin to “tearing down the boundaries between man and machine, blurring the lines between the living and the inert, the human and the inhuman…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100"/>
            </a:lvl1pPr>
          </a:lstStyle>
          <a:p>
            <a:pPr/>
            <a:r>
              <a:t>The assignment of legal personalities as akin to “tearing down the boundaries between man and machine, blurring the lines between the living and the inert, the human and the inhuman…”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313084"/>
            <a:ext cx="6248351" cy="9440516"/>
          </a:xfrm>
          <a:prstGeom prst="rect">
            <a:avLst/>
          </a:prstGeom>
          <a:ln w="9525">
            <a:round/>
          </a:ln>
        </p:spPr>
      </p:pic>
      <p:sp>
        <p:nvSpPr>
          <p:cNvPr id="162" name="Policy Department of European Parli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Policy Department of European Parliament</a:t>
            </a:r>
          </a:p>
        </p:txBody>
      </p:sp>
      <p:sp>
        <p:nvSpPr>
          <p:cNvPr id="163" name="“Legal personality is assigned to a natural person as a natural consequence of their being human… Ultimately, it is, then, a physical person that breathes legal life into a legal person and without which, [legal person by legal fiction] is a mere empty shell.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514095">
              <a:spcBef>
                <a:spcPts val="2600"/>
              </a:spcBef>
              <a:buSzTx/>
              <a:buFontTx/>
              <a:buNone/>
              <a:defRPr sz="3607"/>
            </a:lvl1pPr>
          </a:lstStyle>
          <a:p>
            <a:pPr/>
            <a:r>
              <a:t>“Legal personality is assigned to a natural person as a natural consequence of their being human… Ultimately, it is, then, a physical person that breathes legal life into a legal person and without which, [legal person by legal fiction] is a mere empty shell.”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ilbert Ryle, The Concept of Mind (1949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Gilbert Ryle,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The Concept of Mind (1949)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01108"/>
            <a:ext cx="13004800" cy="447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“We walked around and saw college buildings and their libraries. But we haven't seen Oxford University. Where is it?”"/>
          <p:cNvSpPr txBox="1"/>
          <p:nvPr/>
        </p:nvSpPr>
        <p:spPr>
          <a:xfrm>
            <a:off x="1050850" y="2778209"/>
            <a:ext cx="10903100" cy="171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331470" algn="just" defTabSz="457200">
              <a:defRPr b="0" sz="375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“We walked around and saw college buildings and their libraries. But we haven't seen Oxford University. Where is it?”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