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694" r:id="rId4"/>
  </p:sldMasterIdLst>
  <p:notesMasterIdLst>
    <p:notesMasterId r:id="rId68"/>
  </p:notesMasterIdLst>
  <p:handoutMasterIdLst>
    <p:handoutMasterId r:id="rId69"/>
  </p:handoutMasterIdLst>
  <p:sldIdLst>
    <p:sldId id="359" r:id="rId5"/>
    <p:sldId id="362" r:id="rId6"/>
    <p:sldId id="363" r:id="rId7"/>
    <p:sldId id="364" r:id="rId8"/>
    <p:sldId id="360" r:id="rId9"/>
    <p:sldId id="361" r:id="rId10"/>
    <p:sldId id="259" r:id="rId11"/>
    <p:sldId id="262" r:id="rId12"/>
    <p:sldId id="278" r:id="rId13"/>
    <p:sldId id="285" r:id="rId14"/>
    <p:sldId id="266" r:id="rId15"/>
    <p:sldId id="261" r:id="rId16"/>
    <p:sldId id="275" r:id="rId17"/>
    <p:sldId id="288" r:id="rId18"/>
    <p:sldId id="289" r:id="rId19"/>
    <p:sldId id="290" r:id="rId20"/>
    <p:sldId id="291" r:id="rId21"/>
    <p:sldId id="292" r:id="rId22"/>
    <p:sldId id="293" r:id="rId23"/>
    <p:sldId id="263" r:id="rId24"/>
    <p:sldId id="277" r:id="rId25"/>
    <p:sldId id="294" r:id="rId26"/>
    <p:sldId id="295" r:id="rId27"/>
    <p:sldId id="309" r:id="rId28"/>
    <p:sldId id="310" r:id="rId29"/>
    <p:sldId id="311" r:id="rId30"/>
    <p:sldId id="312" r:id="rId31"/>
    <p:sldId id="313" r:id="rId32"/>
    <p:sldId id="344" r:id="rId33"/>
    <p:sldId id="315" r:id="rId34"/>
    <p:sldId id="316" r:id="rId35"/>
    <p:sldId id="317" r:id="rId36"/>
    <p:sldId id="318" r:id="rId37"/>
    <p:sldId id="301" r:id="rId38"/>
    <p:sldId id="302" r:id="rId39"/>
    <p:sldId id="303" r:id="rId40"/>
    <p:sldId id="304" r:id="rId41"/>
    <p:sldId id="305" r:id="rId42"/>
    <p:sldId id="326" r:id="rId43"/>
    <p:sldId id="327" r:id="rId44"/>
    <p:sldId id="328" r:id="rId45"/>
    <p:sldId id="345" r:id="rId46"/>
    <p:sldId id="346" r:id="rId47"/>
    <p:sldId id="347" r:id="rId48"/>
    <p:sldId id="348" r:id="rId49"/>
    <p:sldId id="330" r:id="rId50"/>
    <p:sldId id="333" r:id="rId51"/>
    <p:sldId id="335" r:id="rId52"/>
    <p:sldId id="338" r:id="rId53"/>
    <p:sldId id="339" r:id="rId54"/>
    <p:sldId id="340" r:id="rId55"/>
    <p:sldId id="341" r:id="rId56"/>
    <p:sldId id="349" r:id="rId57"/>
    <p:sldId id="350" r:id="rId58"/>
    <p:sldId id="351" r:id="rId59"/>
    <p:sldId id="352" r:id="rId60"/>
    <p:sldId id="353" r:id="rId61"/>
    <p:sldId id="355" r:id="rId62"/>
    <p:sldId id="356" r:id="rId63"/>
    <p:sldId id="357" r:id="rId64"/>
    <p:sldId id="358" r:id="rId65"/>
    <p:sldId id="366" r:id="rId66"/>
    <p:sldId id="367"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3510666-F2FA-44AB-9C89-3AACDF6F9616}">
          <p14:sldIdLst>
            <p14:sldId id="359"/>
            <p14:sldId id="362"/>
            <p14:sldId id="363"/>
            <p14:sldId id="364"/>
            <p14:sldId id="360"/>
            <p14:sldId id="361"/>
          </p14:sldIdLst>
        </p14:section>
        <p14:section name="タイトルなしのセクション" id="{6EB6CFCC-9914-4010-B24C-9F998591B6D0}">
          <p14:sldIdLst>
            <p14:sldId id="259"/>
            <p14:sldId id="262"/>
            <p14:sldId id="278"/>
            <p14:sldId id="285"/>
            <p14:sldId id="266"/>
            <p14:sldId id="261"/>
            <p14:sldId id="275"/>
            <p14:sldId id="288"/>
            <p14:sldId id="289"/>
            <p14:sldId id="290"/>
            <p14:sldId id="291"/>
            <p14:sldId id="292"/>
            <p14:sldId id="293"/>
            <p14:sldId id="263"/>
            <p14:sldId id="277"/>
            <p14:sldId id="294"/>
            <p14:sldId id="295"/>
            <p14:sldId id="309"/>
            <p14:sldId id="310"/>
            <p14:sldId id="311"/>
            <p14:sldId id="312"/>
            <p14:sldId id="313"/>
            <p14:sldId id="344"/>
            <p14:sldId id="315"/>
            <p14:sldId id="316"/>
            <p14:sldId id="317"/>
            <p14:sldId id="318"/>
            <p14:sldId id="301"/>
            <p14:sldId id="302"/>
            <p14:sldId id="303"/>
            <p14:sldId id="304"/>
            <p14:sldId id="305"/>
          </p14:sldIdLst>
        </p14:section>
        <p14:section name="タイトルなしのセクション" id="{7DE243BB-A9B4-497D-8F18-2710C79A86ED}">
          <p14:sldIdLst>
            <p14:sldId id="326"/>
            <p14:sldId id="327"/>
            <p14:sldId id="328"/>
            <p14:sldId id="345"/>
            <p14:sldId id="346"/>
            <p14:sldId id="347"/>
            <p14:sldId id="348"/>
            <p14:sldId id="330"/>
            <p14:sldId id="333"/>
            <p14:sldId id="335"/>
            <p14:sldId id="338"/>
            <p14:sldId id="339"/>
            <p14:sldId id="340"/>
            <p14:sldId id="341"/>
            <p14:sldId id="349"/>
            <p14:sldId id="350"/>
            <p14:sldId id="351"/>
            <p14:sldId id="352"/>
            <p14:sldId id="353"/>
            <p14:sldId id="355"/>
            <p14:sldId id="356"/>
            <p14:sldId id="357"/>
            <p14:sldId id="358"/>
          </p14:sldIdLst>
        </p14:section>
        <p14:section name="タイトルなしのセクション" id="{5CBC47D2-17F1-4998-BEFA-08F29AD52E10}">
          <p14:sldIdLst>
            <p14:sldId id="366"/>
            <p14:sldId id="3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8" autoAdjust="0"/>
    <p:restoredTop sz="95587" autoAdjust="0"/>
  </p:normalViewPr>
  <p:slideViewPr>
    <p:cSldViewPr snapToGrid="0">
      <p:cViewPr varScale="1">
        <p:scale>
          <a:sx n="93" d="100"/>
          <a:sy n="93"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wafwaf24\Desktop\0828_phase2_result%20_ver2\phase2_result_ver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wafwaf24\Desktop\0828_phase2_result%20_ver2\phase2_result_ver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ltLang="ja-JP"/>
              <a:t>Phase2_pre-experiments</a:t>
            </a:r>
            <a:endParaRPr lang="ja-JP"/>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phase2_result!$B$3</c:f>
              <c:strCache>
                <c:ptCount val="1"/>
                <c:pt idx="0">
                  <c:v>Baseline_strict</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phase2_result!$C$3:$N$3</c:f>
              <c:numCache>
                <c:formatCode>0.000</c:formatCode>
                <c:ptCount val="12"/>
                <c:pt idx="0">
                  <c:v>0.48571428571428571</c:v>
                </c:pt>
                <c:pt idx="1">
                  <c:v>0.59523809523809523</c:v>
                </c:pt>
                <c:pt idx="2">
                  <c:v>0.57777777777777772</c:v>
                </c:pt>
                <c:pt idx="3">
                  <c:v>0.5892857142857143</c:v>
                </c:pt>
                <c:pt idx="4">
                  <c:v>0.55319148936170215</c:v>
                </c:pt>
                <c:pt idx="5">
                  <c:v>0.53658536585365857</c:v>
                </c:pt>
                <c:pt idx="6">
                  <c:v>0.46153846153846156</c:v>
                </c:pt>
                <c:pt idx="7">
                  <c:v>0.5</c:v>
                </c:pt>
                <c:pt idx="8">
                  <c:v>0.54255319148936165</c:v>
                </c:pt>
                <c:pt idx="9">
                  <c:v>0.5</c:v>
                </c:pt>
                <c:pt idx="10">
                  <c:v>0.46753246753246752</c:v>
                </c:pt>
                <c:pt idx="11">
                  <c:v>0.52213740458015268</c:v>
                </c:pt>
              </c:numCache>
            </c:numRef>
          </c:val>
          <c:extLst>
            <c:ext xmlns:c16="http://schemas.microsoft.com/office/drawing/2014/chart" uri="{C3380CC4-5D6E-409C-BE32-E72D297353CC}">
              <c16:uniqueId val="{00000000-F277-7341-A93E-83BAB15FA7FA}"/>
            </c:ext>
          </c:extLst>
        </c:ser>
        <c:ser>
          <c:idx val="1"/>
          <c:order val="1"/>
          <c:tx>
            <c:strRef>
              <c:f>phase2_result!$B$4</c:f>
              <c:strCache>
                <c:ptCount val="1"/>
                <c:pt idx="0">
                  <c:v>Baseline_loose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phase2_result!$C$4:$N$4</c:f>
              <c:numCache>
                <c:formatCode>0.000</c:formatCode>
                <c:ptCount val="12"/>
                <c:pt idx="0">
                  <c:v>0.5714285714285714</c:v>
                </c:pt>
                <c:pt idx="1">
                  <c:v>0.5714285714285714</c:v>
                </c:pt>
                <c:pt idx="2">
                  <c:v>0.57777777777777772</c:v>
                </c:pt>
                <c:pt idx="3">
                  <c:v>0.5892857142857143</c:v>
                </c:pt>
                <c:pt idx="4">
                  <c:v>0.53191489361702127</c:v>
                </c:pt>
                <c:pt idx="5">
                  <c:v>0.56097560975609762</c:v>
                </c:pt>
                <c:pt idx="6">
                  <c:v>0.44871794871794901</c:v>
                </c:pt>
                <c:pt idx="7">
                  <c:v>0.46969696969696972</c:v>
                </c:pt>
                <c:pt idx="8">
                  <c:v>0.56382978723404253</c:v>
                </c:pt>
                <c:pt idx="9">
                  <c:v>0.52702702702702697</c:v>
                </c:pt>
                <c:pt idx="10">
                  <c:v>0.48051948051948051</c:v>
                </c:pt>
                <c:pt idx="11">
                  <c:v>0.52824427480916025</c:v>
                </c:pt>
              </c:numCache>
            </c:numRef>
          </c:val>
          <c:extLst>
            <c:ext xmlns:c16="http://schemas.microsoft.com/office/drawing/2014/chart" uri="{C3380CC4-5D6E-409C-BE32-E72D297353CC}">
              <c16:uniqueId val="{00000001-F277-7341-A93E-83BAB15FA7FA}"/>
            </c:ext>
          </c:extLst>
        </c:ser>
        <c:ser>
          <c:idx val="2"/>
          <c:order val="2"/>
          <c:tx>
            <c:strRef>
              <c:f>phase2_result!$B$5</c:f>
              <c:strCache>
                <c:ptCount val="1"/>
                <c:pt idx="0">
                  <c:v>Sem_0.5_EnLU</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phase2_result!$C$5:$N$5</c:f>
              <c:numCache>
                <c:formatCode>0.000</c:formatCode>
                <c:ptCount val="12"/>
                <c:pt idx="0">
                  <c:v>0.5714285714285714</c:v>
                </c:pt>
                <c:pt idx="1">
                  <c:v>0.5714285714285714</c:v>
                </c:pt>
                <c:pt idx="2">
                  <c:v>0.55555555555555558</c:v>
                </c:pt>
                <c:pt idx="3">
                  <c:v>0.6071428571428571</c:v>
                </c:pt>
                <c:pt idx="4">
                  <c:v>0.55319148936170215</c:v>
                </c:pt>
                <c:pt idx="5">
                  <c:v>0.65853658536585369</c:v>
                </c:pt>
                <c:pt idx="6">
                  <c:v>0.52564102564102566</c:v>
                </c:pt>
                <c:pt idx="7">
                  <c:v>0.51515151515151514</c:v>
                </c:pt>
                <c:pt idx="8">
                  <c:v>0.5957446808510638</c:v>
                </c:pt>
                <c:pt idx="9">
                  <c:v>0.51351351351351349</c:v>
                </c:pt>
                <c:pt idx="10">
                  <c:v>0.5714285714285714</c:v>
                </c:pt>
                <c:pt idx="11">
                  <c:v>0.56335877862595418</c:v>
                </c:pt>
              </c:numCache>
            </c:numRef>
          </c:val>
          <c:extLst>
            <c:ext xmlns:c16="http://schemas.microsoft.com/office/drawing/2014/chart" uri="{C3380CC4-5D6E-409C-BE32-E72D297353CC}">
              <c16:uniqueId val="{00000002-F277-7341-A93E-83BAB15FA7FA}"/>
            </c:ext>
          </c:extLst>
        </c:ser>
        <c:ser>
          <c:idx val="3"/>
          <c:order val="3"/>
          <c:tx>
            <c:strRef>
              <c:f>phase2_result!$B$6</c:f>
              <c:strCache>
                <c:ptCount val="1"/>
                <c:pt idx="0">
                  <c:v>Sem_0.7_EnLU</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phase2_result!$C$6:$N$6</c:f>
              <c:numCache>
                <c:formatCode>0.000</c:formatCode>
                <c:ptCount val="12"/>
                <c:pt idx="0">
                  <c:v>0.5714285714285714</c:v>
                </c:pt>
                <c:pt idx="1">
                  <c:v>0.5714285714285714</c:v>
                </c:pt>
                <c:pt idx="2">
                  <c:v>0.55555555555555558</c:v>
                </c:pt>
                <c:pt idx="3">
                  <c:v>0.6071428571428571</c:v>
                </c:pt>
                <c:pt idx="4">
                  <c:v>0.55319148936170215</c:v>
                </c:pt>
                <c:pt idx="5">
                  <c:v>0.68292682926829273</c:v>
                </c:pt>
                <c:pt idx="6">
                  <c:v>0.52564102564102566</c:v>
                </c:pt>
                <c:pt idx="7">
                  <c:v>0.51515151515151514</c:v>
                </c:pt>
                <c:pt idx="8">
                  <c:v>0.6063829787234043</c:v>
                </c:pt>
                <c:pt idx="9">
                  <c:v>0.52702702702702697</c:v>
                </c:pt>
                <c:pt idx="10">
                  <c:v>0.5714285714285714</c:v>
                </c:pt>
                <c:pt idx="11">
                  <c:v>0.56793893129770989</c:v>
                </c:pt>
              </c:numCache>
            </c:numRef>
          </c:val>
          <c:extLst>
            <c:ext xmlns:c16="http://schemas.microsoft.com/office/drawing/2014/chart" uri="{C3380CC4-5D6E-409C-BE32-E72D297353CC}">
              <c16:uniqueId val="{00000003-F277-7341-A93E-83BAB15FA7FA}"/>
            </c:ext>
          </c:extLst>
        </c:ser>
        <c:ser>
          <c:idx val="4"/>
          <c:order val="4"/>
          <c:tx>
            <c:strRef>
              <c:f>phase2_result!$B$7</c:f>
              <c:strCache>
                <c:ptCount val="1"/>
                <c:pt idx="0">
                  <c:v>Sem_0.9_EnLU</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phase2_result!$C$7:$N$7</c:f>
              <c:numCache>
                <c:formatCode>0.000</c:formatCode>
                <c:ptCount val="12"/>
                <c:pt idx="0">
                  <c:v>0.6</c:v>
                </c:pt>
                <c:pt idx="1">
                  <c:v>0.52380952380952384</c:v>
                </c:pt>
                <c:pt idx="2">
                  <c:v>0.53333333333333333</c:v>
                </c:pt>
                <c:pt idx="3">
                  <c:v>0.625</c:v>
                </c:pt>
                <c:pt idx="4">
                  <c:v>0.55319148936170215</c:v>
                </c:pt>
                <c:pt idx="5">
                  <c:v>0.68292682926829273</c:v>
                </c:pt>
                <c:pt idx="6">
                  <c:v>0.52564102564102566</c:v>
                </c:pt>
                <c:pt idx="7">
                  <c:v>0.51515151515151514</c:v>
                </c:pt>
                <c:pt idx="8">
                  <c:v>0.5957446808510638</c:v>
                </c:pt>
                <c:pt idx="9">
                  <c:v>0.52702702702702697</c:v>
                </c:pt>
                <c:pt idx="10">
                  <c:v>0.5714285714285714</c:v>
                </c:pt>
                <c:pt idx="11">
                  <c:v>0.56488549618320616</c:v>
                </c:pt>
              </c:numCache>
            </c:numRef>
          </c:val>
          <c:extLst>
            <c:ext xmlns:c16="http://schemas.microsoft.com/office/drawing/2014/chart" uri="{C3380CC4-5D6E-409C-BE32-E72D297353CC}">
              <c16:uniqueId val="{00000004-F277-7341-A93E-83BAB15FA7FA}"/>
            </c:ext>
          </c:extLst>
        </c:ser>
        <c:ser>
          <c:idx val="5"/>
          <c:order val="5"/>
          <c:tx>
            <c:strRef>
              <c:f>phase2_result!$B$8</c:f>
              <c:strCache>
                <c:ptCount val="1"/>
                <c:pt idx="0">
                  <c:v>Sem_0.5_JpLU</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phase2_result!$C$8:$N$8</c:f>
              <c:numCache>
                <c:formatCode>0.000</c:formatCode>
                <c:ptCount val="12"/>
                <c:pt idx="0">
                  <c:v>0.5714285714285714</c:v>
                </c:pt>
                <c:pt idx="1">
                  <c:v>0.5</c:v>
                </c:pt>
                <c:pt idx="2">
                  <c:v>0.51111111111111107</c:v>
                </c:pt>
                <c:pt idx="3">
                  <c:v>0.6071428571428571</c:v>
                </c:pt>
                <c:pt idx="4">
                  <c:v>0.53191489361702127</c:v>
                </c:pt>
                <c:pt idx="5">
                  <c:v>0.68292682926829273</c:v>
                </c:pt>
                <c:pt idx="6">
                  <c:v>0.52564102564102566</c:v>
                </c:pt>
                <c:pt idx="7">
                  <c:v>0.5</c:v>
                </c:pt>
                <c:pt idx="8">
                  <c:v>0.5957446808510638</c:v>
                </c:pt>
                <c:pt idx="9">
                  <c:v>0.52702702702702697</c:v>
                </c:pt>
                <c:pt idx="10">
                  <c:v>0.58441558441558439</c:v>
                </c:pt>
                <c:pt idx="11">
                  <c:v>0.5572519083969466</c:v>
                </c:pt>
              </c:numCache>
            </c:numRef>
          </c:val>
          <c:extLst>
            <c:ext xmlns:c16="http://schemas.microsoft.com/office/drawing/2014/chart" uri="{C3380CC4-5D6E-409C-BE32-E72D297353CC}">
              <c16:uniqueId val="{00000005-F277-7341-A93E-83BAB15FA7FA}"/>
            </c:ext>
          </c:extLst>
        </c:ser>
        <c:ser>
          <c:idx val="6"/>
          <c:order val="6"/>
          <c:tx>
            <c:strRef>
              <c:f>phase2_result!$B$9</c:f>
              <c:strCache>
                <c:ptCount val="1"/>
                <c:pt idx="0">
                  <c:v>Sem_0.7_JpLU</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phase2_result!$C$9:$N$9</c:f>
              <c:numCache>
                <c:formatCode>0.000</c:formatCode>
                <c:ptCount val="12"/>
                <c:pt idx="0">
                  <c:v>0.6</c:v>
                </c:pt>
                <c:pt idx="1">
                  <c:v>0.5</c:v>
                </c:pt>
                <c:pt idx="2">
                  <c:v>0.51111111111111107</c:v>
                </c:pt>
                <c:pt idx="3">
                  <c:v>0.5892857142857143</c:v>
                </c:pt>
                <c:pt idx="4">
                  <c:v>0.53191489361702127</c:v>
                </c:pt>
                <c:pt idx="5">
                  <c:v>0.68292682926829273</c:v>
                </c:pt>
                <c:pt idx="6">
                  <c:v>0.48717948717948717</c:v>
                </c:pt>
                <c:pt idx="7">
                  <c:v>0.5</c:v>
                </c:pt>
                <c:pt idx="8">
                  <c:v>0.61702127659574468</c:v>
                </c:pt>
                <c:pt idx="9">
                  <c:v>0.55405405405405406</c:v>
                </c:pt>
                <c:pt idx="10">
                  <c:v>0.58441558441558439</c:v>
                </c:pt>
                <c:pt idx="11">
                  <c:v>0.55877862595419847</c:v>
                </c:pt>
              </c:numCache>
            </c:numRef>
          </c:val>
          <c:extLst>
            <c:ext xmlns:c16="http://schemas.microsoft.com/office/drawing/2014/chart" uri="{C3380CC4-5D6E-409C-BE32-E72D297353CC}">
              <c16:uniqueId val="{00000006-F277-7341-A93E-83BAB15FA7FA}"/>
            </c:ext>
          </c:extLst>
        </c:ser>
        <c:ser>
          <c:idx val="7"/>
          <c:order val="7"/>
          <c:tx>
            <c:strRef>
              <c:f>phase2_result!$B$10</c:f>
              <c:strCache>
                <c:ptCount val="1"/>
                <c:pt idx="0">
                  <c:v>Sem_0.9_JpLU</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phase2_result!$C$10:$N$10</c:f>
              <c:numCache>
                <c:formatCode>0.000</c:formatCode>
                <c:ptCount val="12"/>
                <c:pt idx="0">
                  <c:v>0.5714285714285714</c:v>
                </c:pt>
                <c:pt idx="1">
                  <c:v>0.5</c:v>
                </c:pt>
                <c:pt idx="2">
                  <c:v>0.51111111111111107</c:v>
                </c:pt>
                <c:pt idx="3">
                  <c:v>0.625</c:v>
                </c:pt>
                <c:pt idx="4">
                  <c:v>0.53191489361702127</c:v>
                </c:pt>
                <c:pt idx="5">
                  <c:v>0.58536585365853655</c:v>
                </c:pt>
                <c:pt idx="6">
                  <c:v>0.48717948717948717</c:v>
                </c:pt>
                <c:pt idx="7">
                  <c:v>0.48484848484848486</c:v>
                </c:pt>
                <c:pt idx="8">
                  <c:v>0.57446808510638303</c:v>
                </c:pt>
                <c:pt idx="9">
                  <c:v>0.54054054054054057</c:v>
                </c:pt>
                <c:pt idx="10">
                  <c:v>0.58441558441558439</c:v>
                </c:pt>
                <c:pt idx="11">
                  <c:v>0.54503816793893134</c:v>
                </c:pt>
              </c:numCache>
            </c:numRef>
          </c:val>
          <c:extLst>
            <c:ext xmlns:c16="http://schemas.microsoft.com/office/drawing/2014/chart" uri="{C3380CC4-5D6E-409C-BE32-E72D297353CC}">
              <c16:uniqueId val="{00000007-F277-7341-A93E-83BAB15FA7FA}"/>
            </c:ext>
          </c:extLst>
        </c:ser>
        <c:dLbls>
          <c:dLblPos val="outEnd"/>
          <c:showLegendKey val="0"/>
          <c:showVal val="1"/>
          <c:showCatName val="0"/>
          <c:showSerName val="0"/>
          <c:showPercent val="0"/>
          <c:showBubbleSize val="0"/>
        </c:dLbls>
        <c:gapWidth val="444"/>
        <c:overlap val="-90"/>
        <c:axId val="579263008"/>
        <c:axId val="538306288"/>
      </c:barChart>
      <c:catAx>
        <c:axId val="579263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538306288"/>
        <c:crosses val="autoZero"/>
        <c:auto val="1"/>
        <c:lblAlgn val="ctr"/>
        <c:lblOffset val="100"/>
        <c:noMultiLvlLbl val="0"/>
      </c:catAx>
      <c:valAx>
        <c:axId val="538306288"/>
        <c:scaling>
          <c:orientation val="minMax"/>
          <c:min val="0.45"/>
        </c:scaling>
        <c:delete val="1"/>
        <c:axPos val="l"/>
        <c:numFmt formatCode="0.000" sourceLinked="1"/>
        <c:majorTickMark val="none"/>
        <c:minorTickMark val="none"/>
        <c:tickLblPos val="nextTo"/>
        <c:crossAx val="579263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16000">
          <a:schemeClr val="bg1">
            <a:alpha val="9000"/>
          </a:schemeClr>
        </a:gs>
        <a:gs pos="100000">
          <a:schemeClr val="bg1">
            <a:lumMod val="75000"/>
          </a:schemeClr>
        </a:gs>
      </a:gsLst>
      <a:lin ang="5400000" scaled="1"/>
    </a:grad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ltLang="ja-JP"/>
              <a:t>Phase2_pre-experiments</a:t>
            </a:r>
            <a:endParaRPr lang="ja-JP"/>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phase2_result!$B$3</c:f>
              <c:strCache>
                <c:ptCount val="1"/>
                <c:pt idx="0">
                  <c:v>Baseline_strict</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phase2_result!$C$3:$N$3</c:f>
              <c:numCache>
                <c:formatCode>0.000</c:formatCode>
                <c:ptCount val="12"/>
                <c:pt idx="0">
                  <c:v>0.48571428571428571</c:v>
                </c:pt>
                <c:pt idx="1">
                  <c:v>0.59523809523809523</c:v>
                </c:pt>
                <c:pt idx="2">
                  <c:v>0.57777777777777772</c:v>
                </c:pt>
                <c:pt idx="3">
                  <c:v>0.5892857142857143</c:v>
                </c:pt>
                <c:pt idx="4">
                  <c:v>0.55319148936170215</c:v>
                </c:pt>
                <c:pt idx="5">
                  <c:v>0.53658536585365857</c:v>
                </c:pt>
                <c:pt idx="6">
                  <c:v>0.46153846153846156</c:v>
                </c:pt>
                <c:pt idx="7">
                  <c:v>0.5</c:v>
                </c:pt>
                <c:pt idx="8">
                  <c:v>0.54255319148936165</c:v>
                </c:pt>
                <c:pt idx="9">
                  <c:v>0.5</c:v>
                </c:pt>
                <c:pt idx="10">
                  <c:v>0.46753246753246752</c:v>
                </c:pt>
                <c:pt idx="11">
                  <c:v>0.52213740458015268</c:v>
                </c:pt>
              </c:numCache>
            </c:numRef>
          </c:val>
          <c:extLst>
            <c:ext xmlns:c16="http://schemas.microsoft.com/office/drawing/2014/chart" uri="{C3380CC4-5D6E-409C-BE32-E72D297353CC}">
              <c16:uniqueId val="{00000000-F277-7341-A93E-83BAB15FA7FA}"/>
            </c:ext>
          </c:extLst>
        </c:ser>
        <c:ser>
          <c:idx val="1"/>
          <c:order val="1"/>
          <c:tx>
            <c:strRef>
              <c:f>phase2_result!$B$4</c:f>
              <c:strCache>
                <c:ptCount val="1"/>
                <c:pt idx="0">
                  <c:v>Baseline_loose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phase2_result!$C$4:$N$4</c:f>
              <c:numCache>
                <c:formatCode>0.000</c:formatCode>
                <c:ptCount val="12"/>
                <c:pt idx="0">
                  <c:v>0.5714285714285714</c:v>
                </c:pt>
                <c:pt idx="1">
                  <c:v>0.5714285714285714</c:v>
                </c:pt>
                <c:pt idx="2">
                  <c:v>0.57777777777777772</c:v>
                </c:pt>
                <c:pt idx="3">
                  <c:v>0.5892857142857143</c:v>
                </c:pt>
                <c:pt idx="4">
                  <c:v>0.53191489361702127</c:v>
                </c:pt>
                <c:pt idx="5">
                  <c:v>0.56097560975609762</c:v>
                </c:pt>
                <c:pt idx="6">
                  <c:v>0.44871794871794901</c:v>
                </c:pt>
                <c:pt idx="7">
                  <c:v>0.46969696969696972</c:v>
                </c:pt>
                <c:pt idx="8">
                  <c:v>0.56382978723404253</c:v>
                </c:pt>
                <c:pt idx="9">
                  <c:v>0.52702702702702697</c:v>
                </c:pt>
                <c:pt idx="10">
                  <c:v>0.48051948051948051</c:v>
                </c:pt>
                <c:pt idx="11">
                  <c:v>0.52824427480916025</c:v>
                </c:pt>
              </c:numCache>
            </c:numRef>
          </c:val>
          <c:extLst>
            <c:ext xmlns:c16="http://schemas.microsoft.com/office/drawing/2014/chart" uri="{C3380CC4-5D6E-409C-BE32-E72D297353CC}">
              <c16:uniqueId val="{00000001-F277-7341-A93E-83BAB15FA7FA}"/>
            </c:ext>
          </c:extLst>
        </c:ser>
        <c:ser>
          <c:idx val="2"/>
          <c:order val="2"/>
          <c:tx>
            <c:strRef>
              <c:f>phase2_result!$B$5</c:f>
              <c:strCache>
                <c:ptCount val="1"/>
                <c:pt idx="0">
                  <c:v>Sem_0.5_EnLU</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phase2_result!$C$5:$N$5</c:f>
              <c:numCache>
                <c:formatCode>0.000</c:formatCode>
                <c:ptCount val="12"/>
                <c:pt idx="0">
                  <c:v>0.5714285714285714</c:v>
                </c:pt>
                <c:pt idx="1">
                  <c:v>0.5714285714285714</c:v>
                </c:pt>
                <c:pt idx="2">
                  <c:v>0.55555555555555558</c:v>
                </c:pt>
                <c:pt idx="3">
                  <c:v>0.6071428571428571</c:v>
                </c:pt>
                <c:pt idx="4">
                  <c:v>0.55319148936170215</c:v>
                </c:pt>
                <c:pt idx="5">
                  <c:v>0.65853658536585369</c:v>
                </c:pt>
                <c:pt idx="6">
                  <c:v>0.52564102564102566</c:v>
                </c:pt>
                <c:pt idx="7">
                  <c:v>0.51515151515151514</c:v>
                </c:pt>
                <c:pt idx="8">
                  <c:v>0.5957446808510638</c:v>
                </c:pt>
                <c:pt idx="9">
                  <c:v>0.51351351351351349</c:v>
                </c:pt>
                <c:pt idx="10">
                  <c:v>0.5714285714285714</c:v>
                </c:pt>
                <c:pt idx="11">
                  <c:v>0.56335877862595418</c:v>
                </c:pt>
              </c:numCache>
            </c:numRef>
          </c:val>
          <c:extLst>
            <c:ext xmlns:c16="http://schemas.microsoft.com/office/drawing/2014/chart" uri="{C3380CC4-5D6E-409C-BE32-E72D297353CC}">
              <c16:uniqueId val="{00000002-F277-7341-A93E-83BAB15FA7FA}"/>
            </c:ext>
          </c:extLst>
        </c:ser>
        <c:ser>
          <c:idx val="3"/>
          <c:order val="3"/>
          <c:tx>
            <c:strRef>
              <c:f>phase2_result!$B$6</c:f>
              <c:strCache>
                <c:ptCount val="1"/>
                <c:pt idx="0">
                  <c:v>Sem_0.7_EnLU</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phase2_result!$C$6:$N$6</c:f>
              <c:numCache>
                <c:formatCode>0.000</c:formatCode>
                <c:ptCount val="12"/>
                <c:pt idx="0">
                  <c:v>0.5714285714285714</c:v>
                </c:pt>
                <c:pt idx="1">
                  <c:v>0.5714285714285714</c:v>
                </c:pt>
                <c:pt idx="2">
                  <c:v>0.55555555555555558</c:v>
                </c:pt>
                <c:pt idx="3">
                  <c:v>0.6071428571428571</c:v>
                </c:pt>
                <c:pt idx="4">
                  <c:v>0.55319148936170215</c:v>
                </c:pt>
                <c:pt idx="5">
                  <c:v>0.68292682926829273</c:v>
                </c:pt>
                <c:pt idx="6">
                  <c:v>0.52564102564102566</c:v>
                </c:pt>
                <c:pt idx="7">
                  <c:v>0.51515151515151514</c:v>
                </c:pt>
                <c:pt idx="8">
                  <c:v>0.6063829787234043</c:v>
                </c:pt>
                <c:pt idx="9">
                  <c:v>0.52702702702702697</c:v>
                </c:pt>
                <c:pt idx="10">
                  <c:v>0.5714285714285714</c:v>
                </c:pt>
                <c:pt idx="11">
                  <c:v>0.56793893129770989</c:v>
                </c:pt>
              </c:numCache>
            </c:numRef>
          </c:val>
          <c:extLst>
            <c:ext xmlns:c16="http://schemas.microsoft.com/office/drawing/2014/chart" uri="{C3380CC4-5D6E-409C-BE32-E72D297353CC}">
              <c16:uniqueId val="{00000003-F277-7341-A93E-83BAB15FA7FA}"/>
            </c:ext>
          </c:extLst>
        </c:ser>
        <c:ser>
          <c:idx val="4"/>
          <c:order val="4"/>
          <c:tx>
            <c:strRef>
              <c:f>phase2_result!$B$7</c:f>
              <c:strCache>
                <c:ptCount val="1"/>
                <c:pt idx="0">
                  <c:v>Sem_0.9_EnLU</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phase2_result!$C$7:$N$7</c:f>
              <c:numCache>
                <c:formatCode>0.000</c:formatCode>
                <c:ptCount val="12"/>
                <c:pt idx="0">
                  <c:v>0.6</c:v>
                </c:pt>
                <c:pt idx="1">
                  <c:v>0.52380952380952384</c:v>
                </c:pt>
                <c:pt idx="2">
                  <c:v>0.53333333333333333</c:v>
                </c:pt>
                <c:pt idx="3">
                  <c:v>0.625</c:v>
                </c:pt>
                <c:pt idx="4">
                  <c:v>0.55319148936170215</c:v>
                </c:pt>
                <c:pt idx="5">
                  <c:v>0.68292682926829273</c:v>
                </c:pt>
                <c:pt idx="6">
                  <c:v>0.52564102564102566</c:v>
                </c:pt>
                <c:pt idx="7">
                  <c:v>0.51515151515151514</c:v>
                </c:pt>
                <c:pt idx="8">
                  <c:v>0.5957446808510638</c:v>
                </c:pt>
                <c:pt idx="9">
                  <c:v>0.52702702702702697</c:v>
                </c:pt>
                <c:pt idx="10">
                  <c:v>0.5714285714285714</c:v>
                </c:pt>
                <c:pt idx="11">
                  <c:v>0.56488549618320616</c:v>
                </c:pt>
              </c:numCache>
            </c:numRef>
          </c:val>
          <c:extLst>
            <c:ext xmlns:c16="http://schemas.microsoft.com/office/drawing/2014/chart" uri="{C3380CC4-5D6E-409C-BE32-E72D297353CC}">
              <c16:uniqueId val="{00000004-F277-7341-A93E-83BAB15FA7FA}"/>
            </c:ext>
          </c:extLst>
        </c:ser>
        <c:ser>
          <c:idx val="5"/>
          <c:order val="5"/>
          <c:tx>
            <c:strRef>
              <c:f>phase2_result!$B$8</c:f>
              <c:strCache>
                <c:ptCount val="1"/>
                <c:pt idx="0">
                  <c:v>Sem_0.5_JpLU</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phase2_result!$C$8:$N$8</c:f>
              <c:numCache>
                <c:formatCode>0.000</c:formatCode>
                <c:ptCount val="12"/>
                <c:pt idx="0">
                  <c:v>0.5714285714285714</c:v>
                </c:pt>
                <c:pt idx="1">
                  <c:v>0.5</c:v>
                </c:pt>
                <c:pt idx="2">
                  <c:v>0.51111111111111107</c:v>
                </c:pt>
                <c:pt idx="3">
                  <c:v>0.6071428571428571</c:v>
                </c:pt>
                <c:pt idx="4">
                  <c:v>0.53191489361702127</c:v>
                </c:pt>
                <c:pt idx="5">
                  <c:v>0.68292682926829273</c:v>
                </c:pt>
                <c:pt idx="6">
                  <c:v>0.52564102564102566</c:v>
                </c:pt>
                <c:pt idx="7">
                  <c:v>0.5</c:v>
                </c:pt>
                <c:pt idx="8">
                  <c:v>0.5957446808510638</c:v>
                </c:pt>
                <c:pt idx="9">
                  <c:v>0.52702702702702697</c:v>
                </c:pt>
                <c:pt idx="10">
                  <c:v>0.58441558441558439</c:v>
                </c:pt>
                <c:pt idx="11">
                  <c:v>0.5572519083969466</c:v>
                </c:pt>
              </c:numCache>
            </c:numRef>
          </c:val>
          <c:extLst>
            <c:ext xmlns:c16="http://schemas.microsoft.com/office/drawing/2014/chart" uri="{C3380CC4-5D6E-409C-BE32-E72D297353CC}">
              <c16:uniqueId val="{00000005-F277-7341-A93E-83BAB15FA7FA}"/>
            </c:ext>
          </c:extLst>
        </c:ser>
        <c:ser>
          <c:idx val="6"/>
          <c:order val="6"/>
          <c:tx>
            <c:strRef>
              <c:f>phase2_result!$B$9</c:f>
              <c:strCache>
                <c:ptCount val="1"/>
                <c:pt idx="0">
                  <c:v>Sem_0.7_JpLU</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phase2_result!$C$9:$N$9</c:f>
              <c:numCache>
                <c:formatCode>0.000</c:formatCode>
                <c:ptCount val="12"/>
                <c:pt idx="0">
                  <c:v>0.6</c:v>
                </c:pt>
                <c:pt idx="1">
                  <c:v>0.5</c:v>
                </c:pt>
                <c:pt idx="2">
                  <c:v>0.51111111111111107</c:v>
                </c:pt>
                <c:pt idx="3">
                  <c:v>0.5892857142857143</c:v>
                </c:pt>
                <c:pt idx="4">
                  <c:v>0.53191489361702127</c:v>
                </c:pt>
                <c:pt idx="5">
                  <c:v>0.68292682926829273</c:v>
                </c:pt>
                <c:pt idx="6">
                  <c:v>0.48717948717948717</c:v>
                </c:pt>
                <c:pt idx="7">
                  <c:v>0.5</c:v>
                </c:pt>
                <c:pt idx="8">
                  <c:v>0.61702127659574468</c:v>
                </c:pt>
                <c:pt idx="9">
                  <c:v>0.55405405405405406</c:v>
                </c:pt>
                <c:pt idx="10">
                  <c:v>0.58441558441558439</c:v>
                </c:pt>
                <c:pt idx="11">
                  <c:v>0.55877862595419847</c:v>
                </c:pt>
              </c:numCache>
            </c:numRef>
          </c:val>
          <c:extLst>
            <c:ext xmlns:c16="http://schemas.microsoft.com/office/drawing/2014/chart" uri="{C3380CC4-5D6E-409C-BE32-E72D297353CC}">
              <c16:uniqueId val="{00000006-F277-7341-A93E-83BAB15FA7FA}"/>
            </c:ext>
          </c:extLst>
        </c:ser>
        <c:ser>
          <c:idx val="7"/>
          <c:order val="7"/>
          <c:tx>
            <c:strRef>
              <c:f>phase2_result!$B$10</c:f>
              <c:strCache>
                <c:ptCount val="1"/>
                <c:pt idx="0">
                  <c:v>Sem_0.9_JpLU</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phase2_result!$C$2:$N$2</c:f>
              <c:strCache>
                <c:ptCount val="12"/>
                <c:pt idx="0">
                  <c:v>H18</c:v>
                </c:pt>
                <c:pt idx="1">
                  <c:v>H19</c:v>
                </c:pt>
                <c:pt idx="2">
                  <c:v>H20</c:v>
                </c:pt>
                <c:pt idx="3">
                  <c:v>H21</c:v>
                </c:pt>
                <c:pt idx="4">
                  <c:v>H22</c:v>
                </c:pt>
                <c:pt idx="5">
                  <c:v>H23</c:v>
                </c:pt>
                <c:pt idx="6">
                  <c:v>H24</c:v>
                </c:pt>
                <c:pt idx="7">
                  <c:v>H25</c:v>
                </c:pt>
                <c:pt idx="8">
                  <c:v>H26</c:v>
                </c:pt>
                <c:pt idx="9">
                  <c:v>H27</c:v>
                </c:pt>
                <c:pt idx="10">
                  <c:v>H28</c:v>
                </c:pt>
                <c:pt idx="11">
                  <c:v>avr</c:v>
                </c:pt>
              </c:strCache>
            </c:strRef>
          </c:cat>
          <c:val>
            <c:numRef>
              <c:f>phase2_result!$C$10:$N$10</c:f>
              <c:numCache>
                <c:formatCode>0.000</c:formatCode>
                <c:ptCount val="12"/>
                <c:pt idx="0">
                  <c:v>0.5714285714285714</c:v>
                </c:pt>
                <c:pt idx="1">
                  <c:v>0.5</c:v>
                </c:pt>
                <c:pt idx="2">
                  <c:v>0.51111111111111107</c:v>
                </c:pt>
                <c:pt idx="3">
                  <c:v>0.625</c:v>
                </c:pt>
                <c:pt idx="4">
                  <c:v>0.53191489361702127</c:v>
                </c:pt>
                <c:pt idx="5">
                  <c:v>0.58536585365853655</c:v>
                </c:pt>
                <c:pt idx="6">
                  <c:v>0.48717948717948717</c:v>
                </c:pt>
                <c:pt idx="7">
                  <c:v>0.48484848484848486</c:v>
                </c:pt>
                <c:pt idx="8">
                  <c:v>0.57446808510638303</c:v>
                </c:pt>
                <c:pt idx="9">
                  <c:v>0.54054054054054057</c:v>
                </c:pt>
                <c:pt idx="10">
                  <c:v>0.58441558441558439</c:v>
                </c:pt>
                <c:pt idx="11">
                  <c:v>0.54503816793893134</c:v>
                </c:pt>
              </c:numCache>
            </c:numRef>
          </c:val>
          <c:extLst>
            <c:ext xmlns:c16="http://schemas.microsoft.com/office/drawing/2014/chart" uri="{C3380CC4-5D6E-409C-BE32-E72D297353CC}">
              <c16:uniqueId val="{00000007-F277-7341-A93E-83BAB15FA7FA}"/>
            </c:ext>
          </c:extLst>
        </c:ser>
        <c:dLbls>
          <c:dLblPos val="outEnd"/>
          <c:showLegendKey val="0"/>
          <c:showVal val="1"/>
          <c:showCatName val="0"/>
          <c:showSerName val="0"/>
          <c:showPercent val="0"/>
          <c:showBubbleSize val="0"/>
        </c:dLbls>
        <c:gapWidth val="444"/>
        <c:overlap val="-90"/>
        <c:axId val="579263008"/>
        <c:axId val="538306288"/>
      </c:barChart>
      <c:catAx>
        <c:axId val="579263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538306288"/>
        <c:crosses val="autoZero"/>
        <c:auto val="1"/>
        <c:lblAlgn val="ctr"/>
        <c:lblOffset val="100"/>
        <c:noMultiLvlLbl val="0"/>
      </c:catAx>
      <c:valAx>
        <c:axId val="538306288"/>
        <c:scaling>
          <c:orientation val="minMax"/>
          <c:min val="0.45"/>
        </c:scaling>
        <c:delete val="1"/>
        <c:axPos val="l"/>
        <c:numFmt formatCode="0.000" sourceLinked="1"/>
        <c:majorTickMark val="none"/>
        <c:minorTickMark val="none"/>
        <c:tickLblPos val="nextTo"/>
        <c:crossAx val="579263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16000">
          <a:schemeClr val="bg1">
            <a:alpha val="9000"/>
          </a:schemeClr>
        </a:gs>
        <a:gs pos="100000">
          <a:schemeClr val="bg1">
            <a:lumMod val="75000"/>
          </a:schemeClr>
        </a:gs>
      </a:gsLst>
      <a:lin ang="5400000" scaled="1"/>
    </a:gra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8B41C-7DDE-2348-B2D8-9EA0432F18EA}" type="doc">
      <dgm:prSet loTypeId="urn:microsoft.com/office/officeart/2008/layout/LinedList" loCatId="" qsTypeId="urn:microsoft.com/office/officeart/2005/8/quickstyle/simple2" qsCatId="simple" csTypeId="urn:microsoft.com/office/officeart/2005/8/colors/accent1_2" csCatId="accent1" phldr="1"/>
      <dgm:spPr/>
      <dgm:t>
        <a:bodyPr/>
        <a:lstStyle/>
        <a:p>
          <a:endParaRPr kumimoji="1" lang="ja-JP" altLang="en-US"/>
        </a:p>
      </dgm:t>
    </dgm:pt>
    <dgm:pt modelId="{AB55C000-4EE2-7045-9E31-CF26745D4B64}">
      <dgm:prSet phldrT="[テキスト]"/>
      <dgm:spPr/>
      <dgm:t>
        <a:bodyPr/>
        <a:lstStyle/>
        <a:p>
          <a:r>
            <a:rPr kumimoji="1" lang="en-US" altLang="ja-JP" b="1" dirty="0" err="1"/>
            <a:t>FrameNet</a:t>
          </a:r>
          <a:r>
            <a:rPr kumimoji="1" lang="en-US" altLang="ja-JP" b="1" dirty="0"/>
            <a:t> Corpus</a:t>
          </a:r>
          <a:endParaRPr kumimoji="1" lang="ja-JP" altLang="en-US" b="1"/>
        </a:p>
      </dgm:t>
    </dgm:pt>
    <dgm:pt modelId="{F1671120-983D-C844-A302-61612E507F23}" type="parTrans" cxnId="{72B9DA5E-C89D-384E-9AEA-3BBBA1A010D1}">
      <dgm:prSet/>
      <dgm:spPr/>
      <dgm:t>
        <a:bodyPr/>
        <a:lstStyle/>
        <a:p>
          <a:endParaRPr kumimoji="1" lang="ja-JP" altLang="en-US"/>
        </a:p>
      </dgm:t>
    </dgm:pt>
    <dgm:pt modelId="{A881C812-812B-D048-9B7D-82D0D082CE5B}" type="sibTrans" cxnId="{72B9DA5E-C89D-384E-9AEA-3BBBA1A010D1}">
      <dgm:prSet/>
      <dgm:spPr/>
      <dgm:t>
        <a:bodyPr/>
        <a:lstStyle/>
        <a:p>
          <a:endParaRPr kumimoji="1" lang="ja-JP" altLang="en-US"/>
        </a:p>
      </dgm:t>
    </dgm:pt>
    <dgm:pt modelId="{9212D0DD-7924-D249-9160-C515B7B807BA}">
      <dgm:prSet phldrT="[テキスト]"/>
      <dgm:spPr/>
      <dgm:t>
        <a:bodyPr/>
        <a:lstStyle/>
        <a:p>
          <a:r>
            <a:rPr kumimoji="1" lang="en-US" altLang="ja-JP" dirty="0"/>
            <a:t>Frame</a:t>
          </a:r>
          <a:endParaRPr kumimoji="1" lang="ja-JP" altLang="en-US"/>
        </a:p>
      </dgm:t>
    </dgm:pt>
    <dgm:pt modelId="{E9A239DE-FF72-8344-8AED-9C454B091C01}" type="parTrans" cxnId="{AC9D1750-D89D-A541-93CA-D70BC872F0C9}">
      <dgm:prSet/>
      <dgm:spPr/>
      <dgm:t>
        <a:bodyPr/>
        <a:lstStyle/>
        <a:p>
          <a:endParaRPr kumimoji="1" lang="ja-JP" altLang="en-US"/>
        </a:p>
      </dgm:t>
    </dgm:pt>
    <dgm:pt modelId="{B109C6F3-646B-E545-8334-ADEF4B869DC9}" type="sibTrans" cxnId="{AC9D1750-D89D-A541-93CA-D70BC872F0C9}">
      <dgm:prSet/>
      <dgm:spPr/>
      <dgm:t>
        <a:bodyPr/>
        <a:lstStyle/>
        <a:p>
          <a:endParaRPr kumimoji="1" lang="ja-JP" altLang="en-US"/>
        </a:p>
      </dgm:t>
    </dgm:pt>
    <dgm:pt modelId="{7831F85E-2C00-8948-BFA9-55E24AFAA442}">
      <dgm:prSet phldrT="[テキスト]"/>
      <dgm:spPr/>
      <dgm:t>
        <a:bodyPr/>
        <a:lstStyle/>
        <a:p>
          <a:r>
            <a:rPr kumimoji="1" lang="en-US" altLang="ja-JP" dirty="0">
              <a:solidFill>
                <a:schemeClr val="tx1">
                  <a:lumMod val="50000"/>
                  <a:lumOff val="50000"/>
                </a:schemeClr>
              </a:solidFill>
            </a:rPr>
            <a:t>Lexical Unit</a:t>
          </a:r>
          <a:endParaRPr kumimoji="1" lang="ja-JP" altLang="en-US">
            <a:solidFill>
              <a:schemeClr val="tx1">
                <a:lumMod val="50000"/>
                <a:lumOff val="50000"/>
              </a:schemeClr>
            </a:solidFill>
          </a:endParaRPr>
        </a:p>
      </dgm:t>
    </dgm:pt>
    <dgm:pt modelId="{A3A874B7-457E-0C44-8D08-ECFF1B50BE38}" type="parTrans" cxnId="{18AD4EE7-A69A-C04D-A562-00BD2A886AE5}">
      <dgm:prSet/>
      <dgm:spPr/>
      <dgm:t>
        <a:bodyPr/>
        <a:lstStyle/>
        <a:p>
          <a:endParaRPr kumimoji="1" lang="ja-JP" altLang="en-US"/>
        </a:p>
      </dgm:t>
    </dgm:pt>
    <dgm:pt modelId="{FB060346-48D1-FB4C-B14F-774EFCCBF948}" type="sibTrans" cxnId="{18AD4EE7-A69A-C04D-A562-00BD2A886AE5}">
      <dgm:prSet/>
      <dgm:spPr/>
      <dgm:t>
        <a:bodyPr/>
        <a:lstStyle/>
        <a:p>
          <a:endParaRPr kumimoji="1" lang="ja-JP" altLang="en-US"/>
        </a:p>
      </dgm:t>
    </dgm:pt>
    <dgm:pt modelId="{6F365FDD-C885-054E-B1C5-C4974A58807F}">
      <dgm:prSet phldrT="[テキスト]"/>
      <dgm:spPr/>
      <dgm:t>
        <a:bodyPr/>
        <a:lstStyle/>
        <a:p>
          <a:r>
            <a:rPr kumimoji="1" lang="en-US" altLang="ja-JP" dirty="0">
              <a:solidFill>
                <a:schemeClr val="bg1">
                  <a:lumMod val="75000"/>
                </a:schemeClr>
              </a:solidFill>
            </a:rPr>
            <a:t>Annotation Text</a:t>
          </a:r>
          <a:endParaRPr kumimoji="1" lang="ja-JP" altLang="en-US">
            <a:solidFill>
              <a:schemeClr val="bg1">
                <a:lumMod val="75000"/>
              </a:schemeClr>
            </a:solidFill>
          </a:endParaRPr>
        </a:p>
      </dgm:t>
    </dgm:pt>
    <dgm:pt modelId="{A25EFD2F-E244-5444-A653-9F6FD99FD562}" type="parTrans" cxnId="{6457AEFB-7043-2E44-AC53-C8DE5053A43B}">
      <dgm:prSet/>
      <dgm:spPr/>
      <dgm:t>
        <a:bodyPr/>
        <a:lstStyle/>
        <a:p>
          <a:endParaRPr kumimoji="1" lang="ja-JP" altLang="en-US"/>
        </a:p>
      </dgm:t>
    </dgm:pt>
    <dgm:pt modelId="{1CAA6837-A9A4-DD41-B1CD-D9B4A49D10B3}" type="sibTrans" cxnId="{6457AEFB-7043-2E44-AC53-C8DE5053A43B}">
      <dgm:prSet/>
      <dgm:spPr/>
      <dgm:t>
        <a:bodyPr/>
        <a:lstStyle/>
        <a:p>
          <a:endParaRPr kumimoji="1" lang="ja-JP" altLang="en-US"/>
        </a:p>
      </dgm:t>
    </dgm:pt>
    <dgm:pt modelId="{EA922CA9-94AB-B944-B36C-87E3C145E9D5}" type="pres">
      <dgm:prSet presAssocID="{7758B41C-7DDE-2348-B2D8-9EA0432F18EA}" presName="vert0" presStyleCnt="0">
        <dgm:presLayoutVars>
          <dgm:dir/>
          <dgm:animOne val="branch"/>
          <dgm:animLvl val="lvl"/>
        </dgm:presLayoutVars>
      </dgm:prSet>
      <dgm:spPr/>
      <dgm:t>
        <a:bodyPr/>
        <a:lstStyle/>
        <a:p>
          <a:endParaRPr kumimoji="1" lang="ja-JP" altLang="en-US"/>
        </a:p>
      </dgm:t>
    </dgm:pt>
    <dgm:pt modelId="{A48C7081-FAD3-0245-AC30-F445EBFF73CC}" type="pres">
      <dgm:prSet presAssocID="{AB55C000-4EE2-7045-9E31-CF26745D4B64}" presName="thickLine" presStyleLbl="alignNode1" presStyleIdx="0" presStyleCnt="1" custLinFactNeighborX="-47403" custLinFactNeighborY="-6565"/>
      <dgm:spPr/>
    </dgm:pt>
    <dgm:pt modelId="{ADCF8779-25E8-3848-9389-92F081E5FB69}" type="pres">
      <dgm:prSet presAssocID="{AB55C000-4EE2-7045-9E31-CF26745D4B64}" presName="horz1" presStyleCnt="0"/>
      <dgm:spPr/>
    </dgm:pt>
    <dgm:pt modelId="{75876EC8-7EA1-7545-96AC-300A23C6DCFD}" type="pres">
      <dgm:prSet presAssocID="{AB55C000-4EE2-7045-9E31-CF26745D4B64}" presName="tx1" presStyleLbl="revTx" presStyleIdx="0" presStyleCnt="4"/>
      <dgm:spPr/>
      <dgm:t>
        <a:bodyPr/>
        <a:lstStyle/>
        <a:p>
          <a:endParaRPr kumimoji="1" lang="ja-JP" altLang="en-US"/>
        </a:p>
      </dgm:t>
    </dgm:pt>
    <dgm:pt modelId="{B4D59EB4-1847-5440-8B44-E45BFE58DE9B}" type="pres">
      <dgm:prSet presAssocID="{AB55C000-4EE2-7045-9E31-CF26745D4B64}" presName="vert1" presStyleCnt="0"/>
      <dgm:spPr/>
    </dgm:pt>
    <dgm:pt modelId="{BD60E7B4-AD2A-8443-AC7A-75C303F7785B}" type="pres">
      <dgm:prSet presAssocID="{9212D0DD-7924-D249-9160-C515B7B807BA}" presName="vertSpace2a" presStyleCnt="0"/>
      <dgm:spPr/>
    </dgm:pt>
    <dgm:pt modelId="{EBD171C3-560E-6440-8CA0-5C876F3699E3}" type="pres">
      <dgm:prSet presAssocID="{9212D0DD-7924-D249-9160-C515B7B807BA}" presName="horz2" presStyleCnt="0"/>
      <dgm:spPr/>
    </dgm:pt>
    <dgm:pt modelId="{A7395813-57DB-734D-816C-A4C426BDB283}" type="pres">
      <dgm:prSet presAssocID="{9212D0DD-7924-D249-9160-C515B7B807BA}" presName="horzSpace2" presStyleCnt="0"/>
      <dgm:spPr/>
    </dgm:pt>
    <dgm:pt modelId="{E7113AFE-F449-5D47-8647-5CC3C2E253D5}" type="pres">
      <dgm:prSet presAssocID="{9212D0DD-7924-D249-9160-C515B7B807BA}" presName="tx2" presStyleLbl="revTx" presStyleIdx="1" presStyleCnt="4"/>
      <dgm:spPr/>
      <dgm:t>
        <a:bodyPr/>
        <a:lstStyle/>
        <a:p>
          <a:endParaRPr kumimoji="1" lang="ja-JP" altLang="en-US"/>
        </a:p>
      </dgm:t>
    </dgm:pt>
    <dgm:pt modelId="{DB0A045A-FA0C-1846-9A9A-41A945841AF8}" type="pres">
      <dgm:prSet presAssocID="{9212D0DD-7924-D249-9160-C515B7B807BA}" presName="vert2" presStyleCnt="0"/>
      <dgm:spPr/>
    </dgm:pt>
    <dgm:pt modelId="{C7042F5F-6727-CD44-8D0B-55879598AA78}" type="pres">
      <dgm:prSet presAssocID="{9212D0DD-7924-D249-9160-C515B7B807BA}" presName="thinLine2b" presStyleLbl="callout" presStyleIdx="0" presStyleCnt="3"/>
      <dgm:spPr/>
    </dgm:pt>
    <dgm:pt modelId="{8E090839-6EF7-244B-939F-A898F67535FA}" type="pres">
      <dgm:prSet presAssocID="{9212D0DD-7924-D249-9160-C515B7B807BA}" presName="vertSpace2b" presStyleCnt="0"/>
      <dgm:spPr/>
    </dgm:pt>
    <dgm:pt modelId="{96BFCA1E-1141-D149-A7ED-B993F9E6CFF4}" type="pres">
      <dgm:prSet presAssocID="{7831F85E-2C00-8948-BFA9-55E24AFAA442}" presName="horz2" presStyleCnt="0"/>
      <dgm:spPr/>
    </dgm:pt>
    <dgm:pt modelId="{9375581F-F8B1-3C49-A2A7-8589BC6122C9}" type="pres">
      <dgm:prSet presAssocID="{7831F85E-2C00-8948-BFA9-55E24AFAA442}" presName="horzSpace2" presStyleCnt="0"/>
      <dgm:spPr/>
    </dgm:pt>
    <dgm:pt modelId="{457F08D5-6C26-A745-AC99-7AA23C7EB171}" type="pres">
      <dgm:prSet presAssocID="{7831F85E-2C00-8948-BFA9-55E24AFAA442}" presName="tx2" presStyleLbl="revTx" presStyleIdx="2" presStyleCnt="4"/>
      <dgm:spPr/>
      <dgm:t>
        <a:bodyPr/>
        <a:lstStyle/>
        <a:p>
          <a:endParaRPr kumimoji="1" lang="ja-JP" altLang="en-US"/>
        </a:p>
      </dgm:t>
    </dgm:pt>
    <dgm:pt modelId="{766664ED-BA52-E645-96E9-527CC2282A6B}" type="pres">
      <dgm:prSet presAssocID="{7831F85E-2C00-8948-BFA9-55E24AFAA442}" presName="vert2" presStyleCnt="0"/>
      <dgm:spPr/>
    </dgm:pt>
    <dgm:pt modelId="{814E2A31-5186-624F-B0F7-0356296FF3F9}" type="pres">
      <dgm:prSet presAssocID="{7831F85E-2C00-8948-BFA9-55E24AFAA442}" presName="thinLine2b" presStyleLbl="callout" presStyleIdx="1" presStyleCnt="3"/>
      <dgm:spPr/>
    </dgm:pt>
    <dgm:pt modelId="{A8ABA711-B832-0641-B835-B4F93963814E}" type="pres">
      <dgm:prSet presAssocID="{7831F85E-2C00-8948-BFA9-55E24AFAA442}" presName="vertSpace2b" presStyleCnt="0"/>
      <dgm:spPr/>
    </dgm:pt>
    <dgm:pt modelId="{9AA796A9-B33B-5340-8FAB-7221CCD4E9DD}" type="pres">
      <dgm:prSet presAssocID="{6F365FDD-C885-054E-B1C5-C4974A58807F}" presName="horz2" presStyleCnt="0"/>
      <dgm:spPr/>
    </dgm:pt>
    <dgm:pt modelId="{B2869539-ECC3-ED45-88E7-9DD3F2953C88}" type="pres">
      <dgm:prSet presAssocID="{6F365FDD-C885-054E-B1C5-C4974A58807F}" presName="horzSpace2" presStyleCnt="0"/>
      <dgm:spPr/>
    </dgm:pt>
    <dgm:pt modelId="{747E2A06-B900-8D4C-8E64-838D22B0B652}" type="pres">
      <dgm:prSet presAssocID="{6F365FDD-C885-054E-B1C5-C4974A58807F}" presName="tx2" presStyleLbl="revTx" presStyleIdx="3" presStyleCnt="4"/>
      <dgm:spPr/>
      <dgm:t>
        <a:bodyPr/>
        <a:lstStyle/>
        <a:p>
          <a:endParaRPr kumimoji="1" lang="ja-JP" altLang="en-US"/>
        </a:p>
      </dgm:t>
    </dgm:pt>
    <dgm:pt modelId="{09FAFBC0-F8D4-FD46-890B-0A571D0AA39A}" type="pres">
      <dgm:prSet presAssocID="{6F365FDD-C885-054E-B1C5-C4974A58807F}" presName="vert2" presStyleCnt="0"/>
      <dgm:spPr/>
    </dgm:pt>
    <dgm:pt modelId="{EF23A76E-B0F6-0A43-BB9D-0FAFD3B37481}" type="pres">
      <dgm:prSet presAssocID="{6F365FDD-C885-054E-B1C5-C4974A58807F}" presName="thinLine2b" presStyleLbl="callout" presStyleIdx="2" presStyleCnt="3"/>
      <dgm:spPr/>
    </dgm:pt>
    <dgm:pt modelId="{D9B8560C-41BC-1540-A9EF-F64D1AC75437}" type="pres">
      <dgm:prSet presAssocID="{6F365FDD-C885-054E-B1C5-C4974A58807F}" presName="vertSpace2b" presStyleCnt="0"/>
      <dgm:spPr/>
    </dgm:pt>
  </dgm:ptLst>
  <dgm:cxnLst>
    <dgm:cxn modelId="{3E5F1D1D-78C0-FE41-B4F9-A558BCDFA54B}" type="presOf" srcId="{AB55C000-4EE2-7045-9E31-CF26745D4B64}" destId="{75876EC8-7EA1-7545-96AC-300A23C6DCFD}" srcOrd="0" destOrd="0" presId="urn:microsoft.com/office/officeart/2008/layout/LinedList"/>
    <dgm:cxn modelId="{18AD4EE7-A69A-C04D-A562-00BD2A886AE5}" srcId="{AB55C000-4EE2-7045-9E31-CF26745D4B64}" destId="{7831F85E-2C00-8948-BFA9-55E24AFAA442}" srcOrd="1" destOrd="0" parTransId="{A3A874B7-457E-0C44-8D08-ECFF1B50BE38}" sibTransId="{FB060346-48D1-FB4C-B14F-774EFCCBF948}"/>
    <dgm:cxn modelId="{72B9DA5E-C89D-384E-9AEA-3BBBA1A010D1}" srcId="{7758B41C-7DDE-2348-B2D8-9EA0432F18EA}" destId="{AB55C000-4EE2-7045-9E31-CF26745D4B64}" srcOrd="0" destOrd="0" parTransId="{F1671120-983D-C844-A302-61612E507F23}" sibTransId="{A881C812-812B-D048-9B7D-82D0D082CE5B}"/>
    <dgm:cxn modelId="{6457AEFB-7043-2E44-AC53-C8DE5053A43B}" srcId="{AB55C000-4EE2-7045-9E31-CF26745D4B64}" destId="{6F365FDD-C885-054E-B1C5-C4974A58807F}" srcOrd="2" destOrd="0" parTransId="{A25EFD2F-E244-5444-A653-9F6FD99FD562}" sibTransId="{1CAA6837-A9A4-DD41-B1CD-D9B4A49D10B3}"/>
    <dgm:cxn modelId="{AC9D1750-D89D-A541-93CA-D70BC872F0C9}" srcId="{AB55C000-4EE2-7045-9E31-CF26745D4B64}" destId="{9212D0DD-7924-D249-9160-C515B7B807BA}" srcOrd="0" destOrd="0" parTransId="{E9A239DE-FF72-8344-8AED-9C454B091C01}" sibTransId="{B109C6F3-646B-E545-8334-ADEF4B869DC9}"/>
    <dgm:cxn modelId="{4168BA1E-5A2C-184A-86B2-9CC62590D5C8}" type="presOf" srcId="{9212D0DD-7924-D249-9160-C515B7B807BA}" destId="{E7113AFE-F449-5D47-8647-5CC3C2E253D5}" srcOrd="0" destOrd="0" presId="urn:microsoft.com/office/officeart/2008/layout/LinedList"/>
    <dgm:cxn modelId="{CFADF61A-E07B-1F4E-9838-0C84D135AA49}" type="presOf" srcId="{6F365FDD-C885-054E-B1C5-C4974A58807F}" destId="{747E2A06-B900-8D4C-8E64-838D22B0B652}" srcOrd="0" destOrd="0" presId="urn:microsoft.com/office/officeart/2008/layout/LinedList"/>
    <dgm:cxn modelId="{5689078C-9591-0B4B-87E8-B2EA1373C792}" type="presOf" srcId="{7831F85E-2C00-8948-BFA9-55E24AFAA442}" destId="{457F08D5-6C26-A745-AC99-7AA23C7EB171}" srcOrd="0" destOrd="0" presId="urn:microsoft.com/office/officeart/2008/layout/LinedList"/>
    <dgm:cxn modelId="{4B3DD3DB-B8EF-024B-A02F-09EB190F4E27}" type="presOf" srcId="{7758B41C-7DDE-2348-B2D8-9EA0432F18EA}" destId="{EA922CA9-94AB-B944-B36C-87E3C145E9D5}" srcOrd="0" destOrd="0" presId="urn:microsoft.com/office/officeart/2008/layout/LinedList"/>
    <dgm:cxn modelId="{ABC18413-E8C2-DD4D-81DF-3934DED51E80}" type="presParOf" srcId="{EA922CA9-94AB-B944-B36C-87E3C145E9D5}" destId="{A48C7081-FAD3-0245-AC30-F445EBFF73CC}" srcOrd="0" destOrd="0" presId="urn:microsoft.com/office/officeart/2008/layout/LinedList"/>
    <dgm:cxn modelId="{FAAC4E66-1655-0A47-94CF-BB4E9B8E2690}" type="presParOf" srcId="{EA922CA9-94AB-B944-B36C-87E3C145E9D5}" destId="{ADCF8779-25E8-3848-9389-92F081E5FB69}" srcOrd="1" destOrd="0" presId="urn:microsoft.com/office/officeart/2008/layout/LinedList"/>
    <dgm:cxn modelId="{5D831001-964B-1848-9BCB-1CE3AB262F58}" type="presParOf" srcId="{ADCF8779-25E8-3848-9389-92F081E5FB69}" destId="{75876EC8-7EA1-7545-96AC-300A23C6DCFD}" srcOrd="0" destOrd="0" presId="urn:microsoft.com/office/officeart/2008/layout/LinedList"/>
    <dgm:cxn modelId="{A2502B03-2D00-0F47-AF32-44D34DE99350}" type="presParOf" srcId="{ADCF8779-25E8-3848-9389-92F081E5FB69}" destId="{B4D59EB4-1847-5440-8B44-E45BFE58DE9B}" srcOrd="1" destOrd="0" presId="urn:microsoft.com/office/officeart/2008/layout/LinedList"/>
    <dgm:cxn modelId="{1BBC07B6-F93E-DC4F-9E7D-90F83E1A5D6A}" type="presParOf" srcId="{B4D59EB4-1847-5440-8B44-E45BFE58DE9B}" destId="{BD60E7B4-AD2A-8443-AC7A-75C303F7785B}" srcOrd="0" destOrd="0" presId="urn:microsoft.com/office/officeart/2008/layout/LinedList"/>
    <dgm:cxn modelId="{8F8094A7-A09F-D246-BCCE-61ED1EB134AB}" type="presParOf" srcId="{B4D59EB4-1847-5440-8B44-E45BFE58DE9B}" destId="{EBD171C3-560E-6440-8CA0-5C876F3699E3}" srcOrd="1" destOrd="0" presId="urn:microsoft.com/office/officeart/2008/layout/LinedList"/>
    <dgm:cxn modelId="{001018A7-BA0D-2641-B6DD-8A08D26E574C}" type="presParOf" srcId="{EBD171C3-560E-6440-8CA0-5C876F3699E3}" destId="{A7395813-57DB-734D-816C-A4C426BDB283}" srcOrd="0" destOrd="0" presId="urn:microsoft.com/office/officeart/2008/layout/LinedList"/>
    <dgm:cxn modelId="{1D9B97D7-B75A-C74A-9B2C-9315169DD590}" type="presParOf" srcId="{EBD171C3-560E-6440-8CA0-5C876F3699E3}" destId="{E7113AFE-F449-5D47-8647-5CC3C2E253D5}" srcOrd="1" destOrd="0" presId="urn:microsoft.com/office/officeart/2008/layout/LinedList"/>
    <dgm:cxn modelId="{2358B529-972F-6A46-930C-CF7CBAEFBDC0}" type="presParOf" srcId="{EBD171C3-560E-6440-8CA0-5C876F3699E3}" destId="{DB0A045A-FA0C-1846-9A9A-41A945841AF8}" srcOrd="2" destOrd="0" presId="urn:microsoft.com/office/officeart/2008/layout/LinedList"/>
    <dgm:cxn modelId="{ACFCBBA9-CBD4-8947-906C-ED72E3B7279B}" type="presParOf" srcId="{B4D59EB4-1847-5440-8B44-E45BFE58DE9B}" destId="{C7042F5F-6727-CD44-8D0B-55879598AA78}" srcOrd="2" destOrd="0" presId="urn:microsoft.com/office/officeart/2008/layout/LinedList"/>
    <dgm:cxn modelId="{013DCB01-9346-984D-AA7B-EC19C0995B37}" type="presParOf" srcId="{B4D59EB4-1847-5440-8B44-E45BFE58DE9B}" destId="{8E090839-6EF7-244B-939F-A898F67535FA}" srcOrd="3" destOrd="0" presId="urn:microsoft.com/office/officeart/2008/layout/LinedList"/>
    <dgm:cxn modelId="{284C7634-B8EA-2944-9CCE-47F765E91A24}" type="presParOf" srcId="{B4D59EB4-1847-5440-8B44-E45BFE58DE9B}" destId="{96BFCA1E-1141-D149-A7ED-B993F9E6CFF4}" srcOrd="4" destOrd="0" presId="urn:microsoft.com/office/officeart/2008/layout/LinedList"/>
    <dgm:cxn modelId="{1E84821D-8382-9F44-AF7C-1FD79B58AF76}" type="presParOf" srcId="{96BFCA1E-1141-D149-A7ED-B993F9E6CFF4}" destId="{9375581F-F8B1-3C49-A2A7-8589BC6122C9}" srcOrd="0" destOrd="0" presId="urn:microsoft.com/office/officeart/2008/layout/LinedList"/>
    <dgm:cxn modelId="{FE27F117-8310-A749-AC75-FB15A3A6E398}" type="presParOf" srcId="{96BFCA1E-1141-D149-A7ED-B993F9E6CFF4}" destId="{457F08D5-6C26-A745-AC99-7AA23C7EB171}" srcOrd="1" destOrd="0" presId="urn:microsoft.com/office/officeart/2008/layout/LinedList"/>
    <dgm:cxn modelId="{60D72601-F6DC-B54E-B97B-0CCE09D650FD}" type="presParOf" srcId="{96BFCA1E-1141-D149-A7ED-B993F9E6CFF4}" destId="{766664ED-BA52-E645-96E9-527CC2282A6B}" srcOrd="2" destOrd="0" presId="urn:microsoft.com/office/officeart/2008/layout/LinedList"/>
    <dgm:cxn modelId="{F0C12D08-FDF2-6042-AF38-93B8D638410A}" type="presParOf" srcId="{B4D59EB4-1847-5440-8B44-E45BFE58DE9B}" destId="{814E2A31-5186-624F-B0F7-0356296FF3F9}" srcOrd="5" destOrd="0" presId="urn:microsoft.com/office/officeart/2008/layout/LinedList"/>
    <dgm:cxn modelId="{871F82E0-BA02-CE48-9608-92B25872FB79}" type="presParOf" srcId="{B4D59EB4-1847-5440-8B44-E45BFE58DE9B}" destId="{A8ABA711-B832-0641-B835-B4F93963814E}" srcOrd="6" destOrd="0" presId="urn:microsoft.com/office/officeart/2008/layout/LinedList"/>
    <dgm:cxn modelId="{779540EA-FB50-6E4F-9FA5-3009D5213E7A}" type="presParOf" srcId="{B4D59EB4-1847-5440-8B44-E45BFE58DE9B}" destId="{9AA796A9-B33B-5340-8FAB-7221CCD4E9DD}" srcOrd="7" destOrd="0" presId="urn:microsoft.com/office/officeart/2008/layout/LinedList"/>
    <dgm:cxn modelId="{899C658F-5553-9D41-BC72-F91ADA94B275}" type="presParOf" srcId="{9AA796A9-B33B-5340-8FAB-7221CCD4E9DD}" destId="{B2869539-ECC3-ED45-88E7-9DD3F2953C88}" srcOrd="0" destOrd="0" presId="urn:microsoft.com/office/officeart/2008/layout/LinedList"/>
    <dgm:cxn modelId="{6752C523-3E81-104A-B315-00B83A1E3498}" type="presParOf" srcId="{9AA796A9-B33B-5340-8FAB-7221CCD4E9DD}" destId="{747E2A06-B900-8D4C-8E64-838D22B0B652}" srcOrd="1" destOrd="0" presId="urn:microsoft.com/office/officeart/2008/layout/LinedList"/>
    <dgm:cxn modelId="{CF4FB49E-2906-F041-BAEF-58F6BFC83DF1}" type="presParOf" srcId="{9AA796A9-B33B-5340-8FAB-7221CCD4E9DD}" destId="{09FAFBC0-F8D4-FD46-890B-0A571D0AA39A}" srcOrd="2" destOrd="0" presId="urn:microsoft.com/office/officeart/2008/layout/LinedList"/>
    <dgm:cxn modelId="{76900FA8-544A-5E43-A786-B58887385AC2}" type="presParOf" srcId="{B4D59EB4-1847-5440-8B44-E45BFE58DE9B}" destId="{EF23A76E-B0F6-0A43-BB9D-0FAFD3B37481}" srcOrd="8" destOrd="0" presId="urn:microsoft.com/office/officeart/2008/layout/LinedList"/>
    <dgm:cxn modelId="{8F1164B2-350D-1941-A38C-212C1856B308}" type="presParOf" srcId="{B4D59EB4-1847-5440-8B44-E45BFE58DE9B}" destId="{D9B8560C-41BC-1540-A9EF-F64D1AC7543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7081-FAD3-0245-AC30-F445EBFF73CC}">
      <dsp:nvSpPr>
        <dsp:cNvPr id="0" name=""/>
        <dsp:cNvSpPr/>
      </dsp:nvSpPr>
      <dsp:spPr>
        <a:xfrm>
          <a:off x="0" y="0"/>
          <a:ext cx="635099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5876EC8-7EA1-7545-96AC-300A23C6DCFD}">
      <dsp:nvSpPr>
        <dsp:cNvPr id="0" name=""/>
        <dsp:cNvSpPr/>
      </dsp:nvSpPr>
      <dsp:spPr>
        <a:xfrm>
          <a:off x="0" y="0"/>
          <a:ext cx="1270198" cy="261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altLang="ja-JP" sz="2100" b="1" kern="1200" dirty="0" err="1"/>
            <a:t>FrameNet</a:t>
          </a:r>
          <a:r>
            <a:rPr kumimoji="1" lang="en-US" altLang="ja-JP" sz="2100" b="1" kern="1200" dirty="0"/>
            <a:t> Corpus</a:t>
          </a:r>
          <a:endParaRPr kumimoji="1" lang="ja-JP" altLang="en-US" sz="2100" b="1" kern="1200"/>
        </a:p>
      </dsp:txBody>
      <dsp:txXfrm>
        <a:off x="0" y="0"/>
        <a:ext cx="1270198" cy="2617985"/>
      </dsp:txXfrm>
    </dsp:sp>
    <dsp:sp modelId="{E7113AFE-F449-5D47-8647-5CC3C2E253D5}">
      <dsp:nvSpPr>
        <dsp:cNvPr id="0" name=""/>
        <dsp:cNvSpPr/>
      </dsp:nvSpPr>
      <dsp:spPr>
        <a:xfrm>
          <a:off x="1365463" y="40906"/>
          <a:ext cx="4985530" cy="81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kumimoji="1" lang="en-US" altLang="ja-JP" sz="4000" kern="1200" dirty="0"/>
            <a:t>Frame</a:t>
          </a:r>
          <a:endParaRPr kumimoji="1" lang="ja-JP" altLang="en-US" sz="4000" kern="1200"/>
        </a:p>
      </dsp:txBody>
      <dsp:txXfrm>
        <a:off x="1365463" y="40906"/>
        <a:ext cx="4985530" cy="818120"/>
      </dsp:txXfrm>
    </dsp:sp>
    <dsp:sp modelId="{C7042F5F-6727-CD44-8D0B-55879598AA78}">
      <dsp:nvSpPr>
        <dsp:cNvPr id="0" name=""/>
        <dsp:cNvSpPr/>
      </dsp:nvSpPr>
      <dsp:spPr>
        <a:xfrm>
          <a:off x="1270198" y="859026"/>
          <a:ext cx="508079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57F08D5-6C26-A745-AC99-7AA23C7EB171}">
      <dsp:nvSpPr>
        <dsp:cNvPr id="0" name=""/>
        <dsp:cNvSpPr/>
      </dsp:nvSpPr>
      <dsp:spPr>
        <a:xfrm>
          <a:off x="1365463" y="899932"/>
          <a:ext cx="4985530" cy="81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kumimoji="1" lang="en-US" altLang="ja-JP" sz="4000" kern="1200" dirty="0">
              <a:solidFill>
                <a:schemeClr val="tx1">
                  <a:lumMod val="50000"/>
                  <a:lumOff val="50000"/>
                </a:schemeClr>
              </a:solidFill>
            </a:rPr>
            <a:t>Lexical Unit</a:t>
          </a:r>
          <a:endParaRPr kumimoji="1" lang="ja-JP" altLang="en-US" sz="4000" kern="1200">
            <a:solidFill>
              <a:schemeClr val="tx1">
                <a:lumMod val="50000"/>
                <a:lumOff val="50000"/>
              </a:schemeClr>
            </a:solidFill>
          </a:endParaRPr>
        </a:p>
      </dsp:txBody>
      <dsp:txXfrm>
        <a:off x="1365463" y="899932"/>
        <a:ext cx="4985530" cy="818120"/>
      </dsp:txXfrm>
    </dsp:sp>
    <dsp:sp modelId="{814E2A31-5186-624F-B0F7-0356296FF3F9}">
      <dsp:nvSpPr>
        <dsp:cNvPr id="0" name=""/>
        <dsp:cNvSpPr/>
      </dsp:nvSpPr>
      <dsp:spPr>
        <a:xfrm>
          <a:off x="1270198" y="1718052"/>
          <a:ext cx="508079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47E2A06-B900-8D4C-8E64-838D22B0B652}">
      <dsp:nvSpPr>
        <dsp:cNvPr id="0" name=""/>
        <dsp:cNvSpPr/>
      </dsp:nvSpPr>
      <dsp:spPr>
        <a:xfrm>
          <a:off x="1365463" y="1758958"/>
          <a:ext cx="4985530" cy="81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kumimoji="1" lang="en-US" altLang="ja-JP" sz="4000" kern="1200" dirty="0">
              <a:solidFill>
                <a:schemeClr val="bg1">
                  <a:lumMod val="75000"/>
                </a:schemeClr>
              </a:solidFill>
            </a:rPr>
            <a:t>Annotation Text</a:t>
          </a:r>
          <a:endParaRPr kumimoji="1" lang="ja-JP" altLang="en-US" sz="4000" kern="1200">
            <a:solidFill>
              <a:schemeClr val="bg1">
                <a:lumMod val="75000"/>
              </a:schemeClr>
            </a:solidFill>
          </a:endParaRPr>
        </a:p>
      </dsp:txBody>
      <dsp:txXfrm>
        <a:off x="1365463" y="1758958"/>
        <a:ext cx="4985530" cy="818120"/>
      </dsp:txXfrm>
    </dsp:sp>
    <dsp:sp modelId="{EF23A76E-B0F6-0A43-BB9D-0FAFD3B37481}">
      <dsp:nvSpPr>
        <dsp:cNvPr id="0" name=""/>
        <dsp:cNvSpPr/>
      </dsp:nvSpPr>
      <dsp:spPr>
        <a:xfrm>
          <a:off x="1270198" y="2577078"/>
          <a:ext cx="508079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0.45179</cdr:x>
      <cdr:y>0.19178</cdr:y>
    </cdr:from>
    <cdr:to>
      <cdr:x>0.58929</cdr:x>
      <cdr:y>0.19178</cdr:y>
    </cdr:to>
    <cdr:cxnSp macro="">
      <cdr:nvCxnSpPr>
        <cdr:cNvPr id="17" name="直線コネクタ 16">
          <a:extLst xmlns:a="http://schemas.openxmlformats.org/drawingml/2006/main">
            <a:ext uri="{FF2B5EF4-FFF2-40B4-BE49-F238E27FC236}">
              <a16:creationId xmlns:a16="http://schemas.microsoft.com/office/drawing/2014/main" id="{02654404-2950-BE41-AAEB-7BE9865F7551}"/>
            </a:ext>
          </a:extLst>
        </cdr:cNvPr>
        <cdr:cNvCxnSpPr/>
      </cdr:nvCxnSpPr>
      <cdr:spPr>
        <a:xfrm xmlns:a="http://schemas.openxmlformats.org/drawingml/2006/main">
          <a:off x="5508172" y="1043567"/>
          <a:ext cx="1676399" cy="0"/>
        </a:xfrm>
        <a:prstGeom xmlns:a="http://schemas.openxmlformats.org/drawingml/2006/main" prst="line">
          <a:avLst/>
        </a:prstGeom>
        <a:ln xmlns:a="http://schemas.openxmlformats.org/drawingml/2006/main" w="3492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0.59196</cdr:x>
      <cdr:y>0.73726</cdr:y>
    </cdr:from>
    <cdr:to>
      <cdr:x>0.63266</cdr:x>
      <cdr:y>0.73726</cdr:y>
    </cdr:to>
    <cdr:cxnSp macro="">
      <cdr:nvCxnSpPr>
        <cdr:cNvPr id="20" name="直線コネクタ 19">
          <a:extLst xmlns:a="http://schemas.openxmlformats.org/drawingml/2006/main">
            <a:ext uri="{FF2B5EF4-FFF2-40B4-BE49-F238E27FC236}">
              <a16:creationId xmlns:a16="http://schemas.microsoft.com/office/drawing/2014/main" id="{5313C4CD-6C3B-F748-A934-72CE32D5799D}"/>
            </a:ext>
          </a:extLst>
        </cdr:cNvPr>
        <cdr:cNvCxnSpPr/>
      </cdr:nvCxnSpPr>
      <cdr:spPr>
        <a:xfrm xmlns:a="http://schemas.openxmlformats.org/drawingml/2006/main">
          <a:off x="7217229" y="4011738"/>
          <a:ext cx="496146" cy="0"/>
        </a:xfrm>
        <a:prstGeom xmlns:a="http://schemas.openxmlformats.org/drawingml/2006/main" prst="line">
          <a:avLst/>
        </a:prstGeom>
        <a:ln xmlns:a="http://schemas.openxmlformats.org/drawingml/2006/main" w="3492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8624384-5C36-4F03-9EF9-6CDFDFE046F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474297D-22AF-462E-890A-CAE1F614D72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291468-1968-46EF-B757-466787A9B907}" type="datetimeFigureOut">
              <a:rPr kumimoji="1" lang="ja-JP" altLang="en-US" smtClean="0"/>
              <a:t>2018/10/2</a:t>
            </a:fld>
            <a:endParaRPr kumimoji="1" lang="ja-JP" altLang="en-US"/>
          </a:p>
        </p:txBody>
      </p:sp>
      <p:sp>
        <p:nvSpPr>
          <p:cNvPr id="4" name="フッター プレースホルダー 3">
            <a:extLst>
              <a:ext uri="{FF2B5EF4-FFF2-40B4-BE49-F238E27FC236}">
                <a16:creationId xmlns:a16="http://schemas.microsoft.com/office/drawing/2014/main" id="{72D43F62-99A2-44AD-91D8-2BEF7B6EC6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FD54E0-02EF-45C6-A8C2-9C17A0BE731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9E43D5-EBB2-4084-976D-AAEAB9E69828}" type="slidenum">
              <a:rPr kumimoji="1" lang="ja-JP" altLang="en-US" smtClean="0"/>
              <a:t>‹#›</a:t>
            </a:fld>
            <a:endParaRPr kumimoji="1" lang="ja-JP" altLang="en-US"/>
          </a:p>
        </p:txBody>
      </p:sp>
    </p:spTree>
    <p:extLst>
      <p:ext uri="{BB962C8B-B14F-4D97-AF65-F5344CB8AC3E}">
        <p14:creationId xmlns:p14="http://schemas.microsoft.com/office/powerpoint/2010/main" val="137901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0FE93C-7B70-40FD-89E9-081DD9FFC322}" type="datetimeFigureOut">
              <a:rPr kumimoji="1" lang="ja-JP" altLang="en-US" smtClean="0"/>
              <a:t>2018/10/2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4C1149-D30C-4C03-AEF7-07585BA66BD9}" type="slidenum">
              <a:rPr kumimoji="1" lang="ja-JP" altLang="en-US" smtClean="0"/>
              <a:t>‹#›</a:t>
            </a:fld>
            <a:endParaRPr kumimoji="1" lang="ja-JP" altLang="en-US"/>
          </a:p>
        </p:txBody>
      </p:sp>
    </p:spTree>
    <p:extLst>
      <p:ext uri="{BB962C8B-B14F-4D97-AF65-F5344CB8AC3E}">
        <p14:creationId xmlns:p14="http://schemas.microsoft.com/office/powerpoint/2010/main" val="2348038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まず始めに、現在、法律分野での自然言語処理技術の応用が注目を集めており、最終的には過去の判例から自動的に前提知識を学習し、裁判で人の判断を補助するシステムの実現を目指しています。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本研究の目的は、法律文書の表す内容を構造化することで、民法条文などと比較して法と適合しているか論理的に判断することを可能にするシステムの開発です。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今回は司法試験の自動解答を主題としてシステムの実装を行っていきます。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7</a:t>
            </a:fld>
            <a:endParaRPr kumimoji="1" lang="ja-JP" altLang="en-US"/>
          </a:p>
        </p:txBody>
      </p:sp>
    </p:spTree>
    <p:extLst>
      <p:ext uri="{BB962C8B-B14F-4D97-AF65-F5344CB8AC3E}">
        <p14:creationId xmlns:p14="http://schemas.microsoft.com/office/powerpoint/2010/main" val="82628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これが辞書の作成の例です。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条文の記載では収益する、問題文では果実を取得するという表現になっています。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果実を取得する、という表現はあまり聞きなれませんが、法律文書では物から利益を得る、という意味で頻出します。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この場合、述語項解析で目的語が果実のとき収益すると取得するが同じ意味となります。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19</a:t>
            </a:fld>
            <a:endParaRPr kumimoji="1" lang="ja-JP" altLang="en-US"/>
          </a:p>
        </p:txBody>
      </p:sp>
    </p:spTree>
    <p:extLst>
      <p:ext uri="{BB962C8B-B14F-4D97-AF65-F5344CB8AC3E}">
        <p14:creationId xmlns:p14="http://schemas.microsoft.com/office/powerpoint/2010/main" val="15427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さらに条件節の切り分け方や関連する条文の検索の方法などで複数のモジュールを作り、モジュールごとに解答を出し、その結果を集計して最終的な解答とします。</a:t>
            </a:r>
            <a:endParaRPr lang="en-US" altLang="ja-JP" sz="1200" dirty="0"/>
          </a:p>
          <a:p>
            <a:r>
              <a:rPr lang="ja-JP" altLang="en-US" sz="1200" dirty="0"/>
              <a:t>結果の集計にはモジュールに優先順位をつける方法と、解答と関係すると思われる条文の数から算出した確信度を用いて</a:t>
            </a:r>
            <a:r>
              <a:rPr lang="en-US" altLang="ja-JP" sz="1200" dirty="0"/>
              <a:t>SVM</a:t>
            </a:r>
            <a:r>
              <a:rPr lang="ja-JP" altLang="en-US" sz="1200" dirty="0"/>
              <a:t>で学習を行い判断する方法を利用しました。確信度は関係する条文が少ないほど高い確信度になるようにしています。</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20</a:t>
            </a:fld>
            <a:endParaRPr kumimoji="1" lang="ja-JP" altLang="en-US"/>
          </a:p>
        </p:txBody>
      </p:sp>
    </p:spTree>
    <p:extLst>
      <p:ext uri="{BB962C8B-B14F-4D97-AF65-F5344CB8AC3E}">
        <p14:creationId xmlns:p14="http://schemas.microsoft.com/office/powerpoint/2010/main" val="197810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これがシステム全体の構成です。</a:t>
            </a:r>
            <a:endParaRPr kumimoji="1" lang="en-US" altLang="ja-JP" dirty="0"/>
          </a:p>
          <a:p>
            <a:r>
              <a:rPr kumimoji="1" lang="ja-JP" altLang="en-US" dirty="0"/>
              <a:t>民法条文と問題文を使用し、詳細検索モジュール、曖昧検索モジュール、全探索モジュールの条文の検索方法が違う</a:t>
            </a:r>
            <a:r>
              <a:rPr kumimoji="1" lang="en-US" altLang="ja-JP" dirty="0"/>
              <a:t>3</a:t>
            </a:r>
            <a:r>
              <a:rPr kumimoji="1" lang="ja-JP" altLang="en-US" dirty="0" err="1"/>
              <a:t>つの</a:t>
            </a:r>
            <a:r>
              <a:rPr kumimoji="1" lang="ja-JP" altLang="en-US" dirty="0"/>
              <a:t>モジュールそれぞれが解答と確信度を出して最後に集計します。</a:t>
            </a:r>
            <a:endParaRPr kumimoji="1" lang="en-US" altLang="ja-JP" dirty="0"/>
          </a:p>
          <a:p>
            <a:r>
              <a:rPr kumimoji="1" lang="en-US" altLang="ja-JP" dirty="0"/>
              <a:t>SVM</a:t>
            </a:r>
            <a:r>
              <a:rPr kumimoji="1" lang="ja-JP" altLang="en-US" dirty="0"/>
              <a:t>による学習を行って解答の集計を行う場合は、平成</a:t>
            </a:r>
            <a:r>
              <a:rPr kumimoji="1" lang="en-US" altLang="ja-JP" dirty="0"/>
              <a:t>21</a:t>
            </a:r>
            <a:r>
              <a:rPr kumimoji="1" lang="ja-JP" altLang="en-US" dirty="0"/>
              <a:t>年度から</a:t>
            </a:r>
            <a:r>
              <a:rPr kumimoji="1" lang="en-US" altLang="ja-JP" dirty="0"/>
              <a:t>26</a:t>
            </a:r>
            <a:r>
              <a:rPr kumimoji="1" lang="ja-JP" altLang="en-US" dirty="0"/>
              <a:t>年度の解答を学習データとしました。</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21</a:t>
            </a:fld>
            <a:endParaRPr kumimoji="1" lang="ja-JP" altLang="en-US"/>
          </a:p>
        </p:txBody>
      </p:sp>
    </p:spTree>
    <p:extLst>
      <p:ext uri="{BB962C8B-B14F-4D97-AF65-F5344CB8AC3E}">
        <p14:creationId xmlns:p14="http://schemas.microsoft.com/office/powerpoint/2010/main" val="158673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詳細検索モジュールでの正答率は非常に高いが、述語項解析の結果で問題文と民法の主語、述語、目的語が完全に一致したものだけを答えるようにしているので解答できる問題が少なくなっています。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曖昧検索、全探索モジュールでは検索条件を緩くすることで解答できる数を増やしています。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24</a:t>
            </a:fld>
            <a:endParaRPr kumimoji="1" lang="ja-JP" altLang="en-US"/>
          </a:p>
        </p:txBody>
      </p:sp>
    </p:spTree>
    <p:extLst>
      <p:ext uri="{BB962C8B-B14F-4D97-AF65-F5344CB8AC3E}">
        <p14:creationId xmlns:p14="http://schemas.microsoft.com/office/powerpoint/2010/main" val="15379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COLIEE2017</a:t>
            </a:r>
            <a:r>
              <a:rPr kumimoji="1" lang="ja-JP" altLang="en-US" dirty="0"/>
              <a:t>の結果です。</a:t>
            </a:r>
            <a:endParaRPr kumimoji="1" lang="en-US" altLang="ja-JP" dirty="0"/>
          </a:p>
          <a:p>
            <a:r>
              <a:rPr kumimoji="1" lang="en-US" altLang="ja-JP" dirty="0"/>
              <a:t>COLIEE2017</a:t>
            </a:r>
            <a:r>
              <a:rPr kumimoji="1" lang="ja-JP" altLang="en-US" dirty="0"/>
              <a:t>では平成</a:t>
            </a:r>
            <a:r>
              <a:rPr kumimoji="1" lang="en-US" altLang="ja-JP" dirty="0"/>
              <a:t>28</a:t>
            </a:r>
            <a:r>
              <a:rPr kumimoji="1" lang="ja-JP" altLang="en-US" dirty="0"/>
              <a:t>年度の問題を解答しました。</a:t>
            </a:r>
            <a:endParaRPr kumimoji="1" lang="en-US" altLang="ja-JP" dirty="0"/>
          </a:p>
          <a:p>
            <a:r>
              <a:rPr kumimoji="1" lang="ja-JP" altLang="en-US" dirty="0"/>
              <a:t>問題文や条文を英語に翻訳したものを使うことができるようになっていますが、この表では日本語を使ったチームだけ表示しています。</a:t>
            </a:r>
            <a:endParaRPr kumimoji="1" lang="en-US" altLang="ja-JP" dirty="0"/>
          </a:p>
          <a:p>
            <a:r>
              <a:rPr kumimoji="1" lang="ja-JP" altLang="en-US" dirty="0"/>
              <a:t>色のついた部分が私たちのシステムであり、モジュールの組み合わせを変えて複数の答えを出しています。</a:t>
            </a:r>
            <a:endParaRPr kumimoji="1" lang="en-US" altLang="ja-JP" dirty="0"/>
          </a:p>
          <a:p>
            <a:r>
              <a:rPr kumimoji="1" lang="ja-JP" altLang="en-US" dirty="0"/>
              <a:t>最高正答率は</a:t>
            </a:r>
            <a:r>
              <a:rPr kumimoji="1" lang="en-US" altLang="ja-JP" dirty="0"/>
              <a:t>0.65</a:t>
            </a:r>
            <a:r>
              <a:rPr kumimoji="1" lang="ja-JP" altLang="en-US" dirty="0"/>
              <a:t>でチームでは</a:t>
            </a:r>
            <a:r>
              <a:rPr kumimoji="1" lang="en-US" altLang="ja-JP" dirty="0"/>
              <a:t>2</a:t>
            </a:r>
            <a:r>
              <a:rPr kumimoji="1" lang="ja-JP" altLang="en-US" dirty="0"/>
              <a:t>位となりました。</a:t>
            </a:r>
            <a:endParaRPr kumimoji="1" lang="en-US" altLang="ja-JP" dirty="0"/>
          </a:p>
          <a:p>
            <a:endParaRPr kumimoji="1" lang="en-US" altLang="ja-JP" dirty="0"/>
          </a:p>
          <a:p>
            <a:r>
              <a:rPr kumimoji="1" lang="ja-JP" altLang="en-US" dirty="0"/>
              <a:t>ほかのチームはルールベースではなく機械学習を利用しています。</a:t>
            </a:r>
            <a:endParaRPr kumimoji="1" lang="en-US" altLang="ja-JP" dirty="0"/>
          </a:p>
          <a:p>
            <a:r>
              <a:rPr kumimoji="1" lang="ja-JP" altLang="en-US" sz="1200" b="0" i="0" kern="1200" dirty="0">
                <a:solidFill>
                  <a:schemeClr val="tx1"/>
                </a:solidFill>
                <a:effectLst/>
                <a:latin typeface="+mn-lt"/>
                <a:ea typeface="+mn-ea"/>
                <a:cs typeface="+mn-cs"/>
              </a:rPr>
              <a:t>（条件節ありとは、条件節を表す単語があるときにその文節または直前の文節を節の中心にするモジュールを使ったこと）</a:t>
            </a:r>
          </a:p>
          <a:p>
            <a:r>
              <a:rPr kumimoji="1" lang="en-US" altLang="ja-JP" sz="1200" b="0" i="0" kern="1200" dirty="0">
                <a:solidFill>
                  <a:schemeClr val="tx1"/>
                </a:solidFill>
                <a:effectLst/>
                <a:latin typeface="+mn-lt"/>
                <a:ea typeface="+mn-ea"/>
                <a:cs typeface="+mn-cs"/>
              </a:rPr>
              <a:t>KIS_YN_S </a:t>
            </a:r>
            <a:r>
              <a:rPr kumimoji="1" lang="ja-JP" altLang="en-US" sz="1200" b="0" i="0" kern="1200" dirty="0">
                <a:solidFill>
                  <a:schemeClr val="tx1"/>
                </a:solidFill>
                <a:effectLst/>
                <a:latin typeface="+mn-lt"/>
                <a:ea typeface="+mn-ea"/>
                <a:cs typeface="+mn-cs"/>
              </a:rPr>
              <a:t>条件節なし、</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あり</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KIS_YN_CS </a:t>
            </a:r>
            <a:r>
              <a:rPr kumimoji="1" lang="ja-JP" altLang="en-US" sz="1200" b="0" i="0" kern="1200" dirty="0">
                <a:solidFill>
                  <a:schemeClr val="tx1"/>
                </a:solidFill>
                <a:effectLst/>
                <a:latin typeface="+mn-lt"/>
                <a:ea typeface="+mn-ea"/>
                <a:cs typeface="+mn-cs"/>
              </a:rPr>
              <a:t>条件節あり、</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あり</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KIS_YN_M </a:t>
            </a:r>
            <a:r>
              <a:rPr kumimoji="1" lang="ja-JP" altLang="en-US" sz="1200" b="0" i="0" kern="1200" dirty="0">
                <a:solidFill>
                  <a:schemeClr val="tx1"/>
                </a:solidFill>
                <a:effectLst/>
                <a:latin typeface="+mn-lt"/>
                <a:ea typeface="+mn-ea"/>
                <a:cs typeface="+mn-cs"/>
              </a:rPr>
              <a:t>条件節なし、</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なし</a:t>
            </a:r>
            <a:br>
              <a:rPr kumimoji="1" lang="ja-JP" altLang="en-US" sz="1200" b="0" i="0" kern="1200" dirty="0">
                <a:solidFill>
                  <a:schemeClr val="tx1"/>
                </a:solidFill>
                <a:effectLst/>
                <a:latin typeface="+mn-lt"/>
                <a:ea typeface="+mn-ea"/>
                <a:cs typeface="+mn-cs"/>
              </a:rPr>
            </a:br>
            <a:r>
              <a:rPr kumimoji="1" lang="en-US" altLang="ja-JP" sz="1200" b="0" i="0" kern="1200" dirty="0">
                <a:solidFill>
                  <a:schemeClr val="tx1"/>
                </a:solidFill>
                <a:effectLst/>
                <a:latin typeface="+mn-lt"/>
                <a:ea typeface="+mn-ea"/>
                <a:cs typeface="+mn-cs"/>
              </a:rPr>
              <a:t>KIS_YN_CM </a:t>
            </a:r>
            <a:r>
              <a:rPr kumimoji="1" lang="ja-JP" altLang="en-US" sz="1200" b="0" i="0" kern="1200" dirty="0">
                <a:solidFill>
                  <a:schemeClr val="tx1"/>
                </a:solidFill>
                <a:effectLst/>
                <a:latin typeface="+mn-lt"/>
                <a:ea typeface="+mn-ea"/>
                <a:cs typeface="+mn-cs"/>
              </a:rPr>
              <a:t>条件節あり、</a:t>
            </a:r>
            <a:r>
              <a:rPr kumimoji="1" lang="en-US" altLang="ja-JP" sz="1200" b="0" i="0" kern="1200" dirty="0">
                <a:solidFill>
                  <a:schemeClr val="tx1"/>
                </a:solidFill>
                <a:effectLst/>
                <a:latin typeface="+mn-lt"/>
                <a:ea typeface="+mn-ea"/>
                <a:cs typeface="+mn-cs"/>
              </a:rPr>
              <a:t>SVM</a:t>
            </a:r>
            <a:r>
              <a:rPr kumimoji="1" lang="ja-JP" altLang="en-US" sz="1200" b="0" i="0" kern="1200" dirty="0">
                <a:solidFill>
                  <a:schemeClr val="tx1"/>
                </a:solidFill>
                <a:effectLst/>
                <a:latin typeface="+mn-lt"/>
                <a:ea typeface="+mn-ea"/>
                <a:cs typeface="+mn-cs"/>
              </a:rPr>
              <a:t>なし</a:t>
            </a:r>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25</a:t>
            </a:fld>
            <a:endParaRPr kumimoji="1" lang="ja-JP" altLang="en-US"/>
          </a:p>
        </p:txBody>
      </p:sp>
    </p:spTree>
    <p:extLst>
      <p:ext uri="{BB962C8B-B14F-4D97-AF65-F5344CB8AC3E}">
        <p14:creationId xmlns:p14="http://schemas.microsoft.com/office/powerpoint/2010/main" val="313161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次に、ここまでの手法では解けない例を見ていきます。 </a:t>
            </a:r>
            <a:endParaRPr lang="en-US" altLang="ja-JP" u="none" dirty="0"/>
          </a:p>
          <a:p>
            <a:pPr marL="0" indent="0">
              <a:buNone/>
            </a:pPr>
            <a:r>
              <a:rPr lang="ja-JP" altLang="en-US" sz="1200" u="none" dirty="0"/>
              <a:t>問題文は、その占有が不法行為によって始まった場合には</a:t>
            </a:r>
            <a:r>
              <a:rPr lang="ja-JP" altLang="en-US" sz="1200" u="none" dirty="0">
                <a:solidFill>
                  <a:srgbClr val="FF0000"/>
                </a:solidFill>
              </a:rPr>
              <a:t>成立しない</a:t>
            </a:r>
            <a:r>
              <a:rPr lang="ja-JP" altLang="en-US" sz="1200" u="none" dirty="0"/>
              <a:t>。</a:t>
            </a:r>
            <a:endParaRPr lang="en-US" altLang="ja-JP" sz="1200" u="none" dirty="0"/>
          </a:p>
          <a:p>
            <a:pPr marL="0" indent="0">
              <a:buNone/>
            </a:pPr>
            <a:r>
              <a:rPr lang="ja-JP" altLang="en-US" sz="1200" u="none" dirty="0"/>
              <a:t>条文が、占有が不法行為によって始まった場合には、</a:t>
            </a:r>
            <a:r>
              <a:rPr lang="ja-JP" altLang="en-US" sz="1200" u="none" dirty="0">
                <a:solidFill>
                  <a:srgbClr val="FF0000"/>
                </a:solidFill>
              </a:rPr>
              <a:t>適用しない、となっています。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権利について「成立しない」「適用しない」は同様の意味ですが、異なる動詞であるため現状の手法では正しい判断ができません。</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26</a:t>
            </a:fld>
            <a:endParaRPr kumimoji="1" lang="ja-JP" altLang="en-US"/>
          </a:p>
        </p:txBody>
      </p:sp>
    </p:spTree>
    <p:extLst>
      <p:ext uri="{BB962C8B-B14F-4D97-AF65-F5344CB8AC3E}">
        <p14:creationId xmlns:p14="http://schemas.microsoft.com/office/powerpoint/2010/main" val="332184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そこで、先ほどの</a:t>
            </a:r>
            <a:r>
              <a:rPr lang="ja-JP" altLang="en-US" sz="1200" dirty="0"/>
              <a:t>「成立する」「適用する」のように法律文書に特徴的な類義語の辞書を作成しました。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現在、法律文書や民法条文で使われる語彙はある程度限られていると考え、人手で</a:t>
            </a:r>
            <a:r>
              <a:rPr kumimoji="1" lang="en-US" altLang="ja-JP" sz="1200" dirty="0"/>
              <a:t>1:1</a:t>
            </a:r>
            <a:r>
              <a:rPr kumimoji="1" lang="ja-JP" altLang="en-US" sz="1200" dirty="0"/>
              <a:t>対応の辞書を作成しました。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辞書の作成には平成</a:t>
            </a:r>
            <a:r>
              <a:rPr lang="en-US" altLang="ja-JP" sz="1200" dirty="0"/>
              <a:t>21</a:t>
            </a:r>
            <a:r>
              <a:rPr lang="ja-JP" altLang="en-US" sz="1200" dirty="0"/>
              <a:t>年度から</a:t>
            </a:r>
            <a:r>
              <a:rPr lang="en-US" altLang="ja-JP" sz="1200" dirty="0"/>
              <a:t>26</a:t>
            </a:r>
            <a:r>
              <a:rPr lang="ja-JP" altLang="en-US" sz="1200" dirty="0"/>
              <a:t>年度の問題文を使用し、関連する条文と問題文を見比べて同じ意味であるものを探し、他の問題で一致とみなしてもいいものに絞って採用するようにした結果、</a:t>
            </a:r>
            <a:r>
              <a:rPr kumimoji="1" lang="en-US" altLang="ja-JP" sz="1200" kern="1200" dirty="0">
                <a:solidFill>
                  <a:schemeClr val="tx1"/>
                </a:solidFill>
                <a:effectLst/>
                <a:latin typeface="+mn-lt"/>
                <a:ea typeface="+mn-ea"/>
                <a:cs typeface="+mn-cs"/>
              </a:rPr>
              <a:t>33</a:t>
            </a:r>
            <a:r>
              <a:rPr kumimoji="1" lang="ja-JP" altLang="ja-JP" sz="1200" kern="1200" dirty="0">
                <a:solidFill>
                  <a:schemeClr val="tx1"/>
                </a:solidFill>
                <a:effectLst/>
                <a:latin typeface="+mn-lt"/>
                <a:ea typeface="+mn-ea"/>
                <a:cs typeface="+mn-cs"/>
              </a:rPr>
              <a:t>の動詞の組み合わせを採用し</a:t>
            </a:r>
            <a:r>
              <a:rPr kumimoji="1" lang="ja-JP" altLang="en-US" sz="1200" kern="1200" dirty="0">
                <a:solidFill>
                  <a:schemeClr val="tx1"/>
                </a:solidFill>
                <a:effectLst/>
                <a:latin typeface="+mn-lt"/>
                <a:ea typeface="+mn-ea"/>
                <a:cs typeface="+mn-cs"/>
              </a:rPr>
              <a:t>まし</a:t>
            </a:r>
            <a:r>
              <a:rPr kumimoji="1" lang="ja-JP" altLang="ja-JP" sz="1200" kern="1200" dirty="0">
                <a:solidFill>
                  <a:schemeClr val="tx1"/>
                </a:solidFill>
                <a:effectLst/>
                <a:latin typeface="+mn-lt"/>
                <a:ea typeface="+mn-ea"/>
                <a:cs typeface="+mn-cs"/>
              </a:rPr>
              <a:t>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27</a:t>
            </a:fld>
            <a:endParaRPr kumimoji="1" lang="ja-JP" altLang="en-US"/>
          </a:p>
        </p:txBody>
      </p:sp>
    </p:spTree>
    <p:extLst>
      <p:ext uri="{BB962C8B-B14F-4D97-AF65-F5344CB8AC3E}">
        <p14:creationId xmlns:p14="http://schemas.microsoft.com/office/powerpoint/2010/main" val="172941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これが辞書の作成の例です。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条文の記載では収益する、問題文では果実を取得するという表現になっています。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果実を取得する、という表現はあまり聞きなれませんが、法律文書では物から利益を得る、という意味で頻出します。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この場合、述語項解析で目的語が果実のとき収益すると取得するが同じ意味となります。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28</a:t>
            </a:fld>
            <a:endParaRPr kumimoji="1" lang="ja-JP" altLang="en-US"/>
          </a:p>
        </p:txBody>
      </p:sp>
    </p:spTree>
    <p:extLst>
      <p:ext uri="{BB962C8B-B14F-4D97-AF65-F5344CB8AC3E}">
        <p14:creationId xmlns:p14="http://schemas.microsoft.com/office/powerpoint/2010/main" val="411060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最後に評価を行います。</a:t>
            </a:r>
            <a:endParaRPr kumimoji="1" lang="en-US" altLang="ja-JP" dirty="0"/>
          </a:p>
          <a:p>
            <a:r>
              <a:rPr lang="ja-JP" altLang="en-US" dirty="0"/>
              <a:t>システム全体の評価を正答率で行います。追加機能は、</a:t>
            </a:r>
            <a:r>
              <a:rPr lang="en-US" altLang="ja-JP" dirty="0"/>
              <a:t>COLIEE</a:t>
            </a:r>
            <a:r>
              <a:rPr lang="ja-JP" altLang="en-US" dirty="0"/>
              <a:t>参加時の正答率をベースラインとします。</a:t>
            </a:r>
            <a:endParaRPr lang="en-US" altLang="ja-JP" dirty="0"/>
          </a:p>
          <a:p>
            <a:r>
              <a:rPr lang="en-US" altLang="ja-JP" dirty="0"/>
              <a:t>SVM</a:t>
            </a:r>
            <a:r>
              <a:rPr lang="ja-JP" altLang="en-US" dirty="0"/>
              <a:t>を使った方法では</a:t>
            </a:r>
            <a:r>
              <a:rPr lang="en-US" altLang="ja-JP" dirty="0"/>
              <a:t>H21</a:t>
            </a:r>
            <a:r>
              <a:rPr lang="ja-JP" altLang="en-US" dirty="0"/>
              <a:t>～</a:t>
            </a:r>
            <a:r>
              <a:rPr lang="en-US" altLang="ja-JP" dirty="0"/>
              <a:t>H26</a:t>
            </a:r>
            <a:r>
              <a:rPr lang="ja-JP" altLang="en-US" dirty="0"/>
              <a:t>の問題を学習データとして使用しているので</a:t>
            </a:r>
            <a:r>
              <a:rPr lang="en-US" altLang="ja-JP" dirty="0"/>
              <a:t>28</a:t>
            </a:r>
            <a:r>
              <a:rPr lang="ja-JP" altLang="en-US" dirty="0"/>
              <a:t>年度の点数のみで評価します。</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30</a:t>
            </a:fld>
            <a:endParaRPr kumimoji="1" lang="ja-JP" altLang="en-US"/>
          </a:p>
        </p:txBody>
      </p:sp>
    </p:spTree>
    <p:extLst>
      <p:ext uri="{BB962C8B-B14F-4D97-AF65-F5344CB8AC3E}">
        <p14:creationId xmlns:p14="http://schemas.microsoft.com/office/powerpoint/2010/main" val="2386858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まず、平成</a:t>
            </a:r>
            <a:r>
              <a:rPr kumimoji="1" lang="en-US" altLang="ja-JP" sz="1200" kern="1200" dirty="0">
                <a:solidFill>
                  <a:schemeClr val="tx1"/>
                </a:solidFill>
                <a:effectLst/>
                <a:latin typeface="+mn-lt"/>
                <a:ea typeface="+mn-ea"/>
                <a:cs typeface="+mn-cs"/>
              </a:rPr>
              <a:t>21</a:t>
            </a:r>
            <a:r>
              <a:rPr kumimoji="1" lang="ja-JP" altLang="en-US" sz="1200" kern="1200" dirty="0">
                <a:solidFill>
                  <a:schemeClr val="tx1"/>
                </a:solidFill>
                <a:effectLst/>
                <a:latin typeface="+mn-lt"/>
                <a:ea typeface="+mn-ea"/>
                <a:cs typeface="+mn-cs"/>
              </a:rPr>
              <a:t>年度から</a:t>
            </a:r>
            <a:r>
              <a:rPr kumimoji="1" lang="en-US" altLang="ja-JP" sz="1200" kern="1200" dirty="0">
                <a:solidFill>
                  <a:schemeClr val="tx1"/>
                </a:solidFill>
                <a:effectLst/>
                <a:latin typeface="+mn-lt"/>
                <a:ea typeface="+mn-ea"/>
                <a:cs typeface="+mn-cs"/>
              </a:rPr>
              <a:t>26</a:t>
            </a:r>
            <a:r>
              <a:rPr kumimoji="1" lang="ja-JP" altLang="en-US" sz="1200" kern="1200" dirty="0">
                <a:solidFill>
                  <a:schemeClr val="tx1"/>
                </a:solidFill>
                <a:effectLst/>
                <a:latin typeface="+mn-lt"/>
                <a:ea typeface="+mn-ea"/>
                <a:cs typeface="+mn-cs"/>
              </a:rPr>
              <a:t>年度の結果です。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を使用しない結果で最も高くなったのは、動作主推定と辞書を追加した後の結果で、正答率の平均は</a:t>
            </a:r>
            <a:r>
              <a:rPr kumimoji="1" lang="en-US" altLang="ja-JP" sz="1200" kern="1200" dirty="0">
                <a:solidFill>
                  <a:schemeClr val="tx1"/>
                </a:solidFill>
                <a:effectLst/>
                <a:latin typeface="+mn-lt"/>
                <a:ea typeface="+mn-ea"/>
                <a:cs typeface="+mn-cs"/>
              </a:rPr>
              <a:t>0.57</a:t>
            </a:r>
            <a:r>
              <a:rPr kumimoji="1" lang="ja-JP" altLang="en-US" sz="1200" kern="1200" dirty="0">
                <a:solidFill>
                  <a:schemeClr val="tx1"/>
                </a:solidFill>
                <a:effectLst/>
                <a:latin typeface="+mn-lt"/>
                <a:ea typeface="+mn-ea"/>
                <a:cs typeface="+mn-cs"/>
              </a:rPr>
              <a:t>となっています。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COLIEE</a:t>
            </a:r>
            <a:r>
              <a:rPr kumimoji="1" lang="ja-JP" altLang="ja-JP" sz="1200" kern="1200" dirty="0">
                <a:solidFill>
                  <a:schemeClr val="tx1"/>
                </a:solidFill>
                <a:effectLst/>
                <a:latin typeface="+mn-lt"/>
                <a:ea typeface="+mn-ea"/>
                <a:cs typeface="+mn-cs"/>
              </a:rPr>
              <a:t>参加時点と推定・辞書追加なしの違いは述語項解析部分であり、現システムで改善されていることが分か</a:t>
            </a:r>
            <a:r>
              <a:rPr kumimoji="1" lang="ja-JP" altLang="en-US" sz="1200" kern="1200" dirty="0">
                <a:solidFill>
                  <a:schemeClr val="tx1"/>
                </a:solidFill>
                <a:effectLst/>
                <a:latin typeface="+mn-lt"/>
                <a:ea typeface="+mn-ea"/>
                <a:cs typeface="+mn-cs"/>
              </a:rPr>
              <a:t>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推定・辞書追加なしとありの差は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問のみとなっ</a:t>
            </a:r>
            <a:r>
              <a:rPr kumimoji="1" lang="ja-JP" altLang="en-US" sz="1200" kern="1200" dirty="0">
                <a:solidFill>
                  <a:schemeClr val="tx1"/>
                </a:solidFill>
                <a:effectLst/>
                <a:latin typeface="+mn-lt"/>
                <a:ea typeface="+mn-ea"/>
                <a:cs typeface="+mn-cs"/>
              </a:rPr>
              <a:t>てしまいました。</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31</a:t>
            </a:fld>
            <a:endParaRPr kumimoji="1" lang="ja-JP" altLang="en-US"/>
          </a:p>
        </p:txBody>
      </p:sp>
    </p:spTree>
    <p:extLst>
      <p:ext uri="{BB962C8B-B14F-4D97-AF65-F5344CB8AC3E}">
        <p14:creationId xmlns:p14="http://schemas.microsoft.com/office/powerpoint/2010/main" val="303531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a:t>
            </a:r>
            <a:r>
              <a:rPr kumimoji="1" lang="en-US" altLang="ja-JP" dirty="0"/>
              <a:t>COLIEE</a:t>
            </a:r>
            <a:r>
              <a:rPr kumimoji="1" lang="ja-JP" altLang="en-US" dirty="0" err="1"/>
              <a:t>、</a:t>
            </a:r>
            <a:r>
              <a:rPr kumimoji="1" lang="ja-JP" altLang="en-US" dirty="0"/>
              <a:t>司法試験自動解答タスクについて説明いたします。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COLIEE</a:t>
            </a:r>
            <a:r>
              <a:rPr kumimoji="1" lang="ja-JP" altLang="en-US" dirty="0"/>
              <a:t>では、</a:t>
            </a:r>
            <a:r>
              <a:rPr lang="ja-JP" altLang="en-US" sz="1200" dirty="0"/>
              <a:t>実際に出題された司法試験の民法に関する問題を、内容が正しいかどうか</a:t>
            </a:r>
            <a:r>
              <a:rPr lang="en-US" altLang="ja-JP" sz="1200" dirty="0"/>
              <a:t>Yes/No</a:t>
            </a:r>
            <a:r>
              <a:rPr lang="ja-JP" altLang="en-US" sz="1200" dirty="0"/>
              <a:t>の</a:t>
            </a:r>
            <a:r>
              <a:rPr lang="en-US" altLang="ja-JP" sz="1200" dirty="0"/>
              <a:t>2</a:t>
            </a:r>
            <a:r>
              <a:rPr lang="ja-JP" altLang="en-US" sz="1200" dirty="0"/>
              <a:t>択で答えられる短答式の問題を解いていきます。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問題を解くのに必要な条文を答えるタスクと、問題文の内容が正しいか答えるタスクがあり、今回は問題文だけが与えられ、民法全文から必要な条文を探し出して</a:t>
            </a:r>
            <a:r>
              <a:rPr lang="en-US" altLang="ja-JP" sz="1200" dirty="0"/>
              <a:t>Yes/No</a:t>
            </a:r>
            <a:r>
              <a:rPr lang="ja-JP" altLang="en-US" sz="1200" dirty="0"/>
              <a:t>を判断するタスクに挑戦しました。</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8</a:t>
            </a:fld>
            <a:endParaRPr kumimoji="1" lang="ja-JP" altLang="en-US"/>
          </a:p>
        </p:txBody>
      </p:sp>
    </p:spTree>
    <p:extLst>
      <p:ext uri="{BB962C8B-B14F-4D97-AF65-F5344CB8AC3E}">
        <p14:creationId xmlns:p14="http://schemas.microsoft.com/office/powerpoint/2010/main" val="425664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次に平成</a:t>
            </a:r>
            <a:r>
              <a:rPr kumimoji="1" lang="en-US" altLang="ja-JP" dirty="0"/>
              <a:t>28</a:t>
            </a:r>
            <a:r>
              <a:rPr kumimoji="1" lang="ja-JP" altLang="en-US" dirty="0"/>
              <a:t>年度の問題を解いたときの結果です。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SVM</a:t>
            </a:r>
            <a:r>
              <a:rPr lang="ja-JP" altLang="en-US" dirty="0"/>
              <a:t>を使用しない場合は機能追加後のほうが正答率が高かったのですが、最終的に最も正答率が高かったのは</a:t>
            </a:r>
            <a:r>
              <a:rPr lang="en-US" altLang="ja-JP" dirty="0"/>
              <a:t>COLIEE</a:t>
            </a:r>
            <a:r>
              <a:rPr lang="ja-JP" altLang="en-US" dirty="0"/>
              <a:t>参加時点で</a:t>
            </a:r>
            <a:r>
              <a:rPr lang="en-US" altLang="ja-JP" dirty="0"/>
              <a:t>SVM</a:t>
            </a:r>
            <a:r>
              <a:rPr lang="ja-JP" altLang="en-US" dirty="0"/>
              <a:t>を使用した場合であり、ベースラインを超えることができませんでした。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全体的に確信度を用いて</a:t>
            </a:r>
            <a:r>
              <a:rPr kumimoji="1" lang="en-US" altLang="ja-JP" dirty="0"/>
              <a:t>SVM</a:t>
            </a:r>
            <a:r>
              <a:rPr kumimoji="1" lang="ja-JP" altLang="en-US" dirty="0"/>
              <a:t>で学習を行ったほうが正答率が高くなっています。</a:t>
            </a: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32</a:t>
            </a:fld>
            <a:endParaRPr kumimoji="1" lang="ja-JP" altLang="en-US"/>
          </a:p>
        </p:txBody>
      </p:sp>
    </p:spTree>
    <p:extLst>
      <p:ext uri="{BB962C8B-B14F-4D97-AF65-F5344CB8AC3E}">
        <p14:creationId xmlns:p14="http://schemas.microsoft.com/office/powerpoint/2010/main" val="119145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最後に、この結果になった要因を解析していきます。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類義語辞書については、問題を解いているときの義語辞書の該当件数が想定よりも少なく、辞書機能追加での点数の変化が</a:t>
            </a:r>
            <a:r>
              <a:rPr kumimoji="1" lang="ja-JP" altLang="en-US" sz="1200" kern="1200" dirty="0">
                <a:solidFill>
                  <a:schemeClr val="tx1"/>
                </a:solidFill>
                <a:effectLst/>
                <a:latin typeface="+mn-lt"/>
                <a:ea typeface="+mn-ea"/>
                <a:cs typeface="+mn-cs"/>
              </a:rPr>
              <a:t>小さくなってしまいました</a:t>
            </a:r>
            <a:r>
              <a:rPr kumimoji="1" lang="ja-JP" altLang="ja-JP" sz="1200" kern="1200" dirty="0">
                <a:solidFill>
                  <a:schemeClr val="tx1"/>
                </a:solidFill>
                <a:effectLst/>
                <a:latin typeface="+mn-lt"/>
                <a:ea typeface="+mn-ea"/>
                <a:cs typeface="+mn-cs"/>
              </a:rPr>
              <a:t>。該当件数が少なかった理由としては、第一に辞書に載っている件数が少なかった</a:t>
            </a:r>
            <a:r>
              <a:rPr kumimoji="1" lang="ja-JP" altLang="en-US" sz="1200" kern="1200" dirty="0">
                <a:solidFill>
                  <a:schemeClr val="tx1"/>
                </a:solidFill>
                <a:effectLst/>
                <a:latin typeface="+mn-lt"/>
                <a:ea typeface="+mn-ea"/>
                <a:cs typeface="+mn-cs"/>
              </a:rPr>
              <a:t>こ</a:t>
            </a:r>
            <a:r>
              <a:rPr kumimoji="1" lang="ja-JP" altLang="ja-JP" sz="1200" kern="1200" dirty="0">
                <a:solidFill>
                  <a:schemeClr val="tx1"/>
                </a:solidFill>
                <a:effectLst/>
                <a:latin typeface="+mn-lt"/>
                <a:ea typeface="+mn-ea"/>
                <a:cs typeface="+mn-cs"/>
              </a:rPr>
              <a:t>と、また人手で問題文から類義語を抜き出すようにしたため一件は必ず該当</a:t>
            </a:r>
            <a:r>
              <a:rPr kumimoji="1" lang="ja-JP" altLang="en-US" sz="1200" kern="1200" dirty="0">
                <a:solidFill>
                  <a:schemeClr val="tx1"/>
                </a:solidFill>
                <a:effectLst/>
                <a:latin typeface="+mn-lt"/>
                <a:ea typeface="+mn-ea"/>
                <a:cs typeface="+mn-cs"/>
              </a:rPr>
              <a:t>しますが</a:t>
            </a:r>
            <a:r>
              <a:rPr kumimoji="1" lang="ja-JP" altLang="ja-JP" sz="1200" kern="1200" dirty="0">
                <a:solidFill>
                  <a:schemeClr val="tx1"/>
                </a:solidFill>
                <a:effectLst/>
                <a:latin typeface="+mn-lt"/>
                <a:ea typeface="+mn-ea"/>
                <a:cs typeface="+mn-cs"/>
              </a:rPr>
              <a:t>、同じ表現が違う年度に出現することが</a:t>
            </a:r>
            <a:r>
              <a:rPr kumimoji="1" lang="ja-JP" altLang="en-US" sz="1200" kern="1200" dirty="0">
                <a:solidFill>
                  <a:schemeClr val="tx1"/>
                </a:solidFill>
                <a:effectLst/>
                <a:latin typeface="+mn-lt"/>
                <a:ea typeface="+mn-ea"/>
                <a:cs typeface="+mn-cs"/>
              </a:rPr>
              <a:t>少なかっ</a:t>
            </a:r>
            <a:r>
              <a:rPr kumimoji="1" lang="ja-JP" altLang="ja-JP" sz="1200" kern="1200" dirty="0">
                <a:solidFill>
                  <a:schemeClr val="tx1"/>
                </a:solidFill>
                <a:effectLst/>
                <a:latin typeface="+mn-lt"/>
                <a:ea typeface="+mn-ea"/>
                <a:cs typeface="+mn-cs"/>
              </a:rPr>
              <a:t>たのではないかと考え</a:t>
            </a:r>
            <a:r>
              <a:rPr kumimoji="1" lang="ja-JP" altLang="en-US" sz="1200" kern="1200" dirty="0">
                <a:solidFill>
                  <a:schemeClr val="tx1"/>
                </a:solidFill>
                <a:effectLst/>
                <a:latin typeface="+mn-lt"/>
                <a:ea typeface="+mn-ea"/>
                <a:cs typeface="+mn-cs"/>
              </a:rPr>
              <a:t>ています。</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を使わない方法では機能追加後も正答率が変わらず、</a:t>
            </a:r>
            <a:r>
              <a:rPr kumimoji="1" lang="en-US" altLang="ja-JP" sz="1200" kern="1200" dirty="0">
                <a:solidFill>
                  <a:schemeClr val="tx1"/>
                </a:solidFill>
                <a:effectLst/>
                <a:latin typeface="+mn-lt"/>
                <a:ea typeface="+mn-ea"/>
                <a:cs typeface="+mn-cs"/>
              </a:rPr>
              <a:t>SVM</a:t>
            </a:r>
            <a:r>
              <a:rPr kumimoji="1" lang="ja-JP" altLang="en-US" sz="1200" kern="1200" dirty="0">
                <a:solidFill>
                  <a:schemeClr val="tx1"/>
                </a:solidFill>
                <a:effectLst/>
                <a:latin typeface="+mn-lt"/>
                <a:ea typeface="+mn-ea"/>
                <a:cs typeface="+mn-cs"/>
              </a:rPr>
              <a:t>を使った方法では機能追加後に正答率が下がったことの原因は、</a:t>
            </a:r>
            <a:r>
              <a:rPr kumimoji="1" lang="ja-JP" altLang="ja-JP" sz="1200" kern="1200" dirty="0">
                <a:solidFill>
                  <a:schemeClr val="tx1"/>
                </a:solidFill>
                <a:effectLst/>
                <a:latin typeface="+mn-lt"/>
                <a:ea typeface="+mn-ea"/>
                <a:cs typeface="+mn-cs"/>
              </a:rPr>
              <a:t>動作主推定によって</a:t>
            </a:r>
            <a:r>
              <a:rPr kumimoji="1" lang="ja-JP" altLang="en-US" sz="1200" kern="1200" dirty="0">
                <a:solidFill>
                  <a:schemeClr val="tx1"/>
                </a:solidFill>
                <a:effectLst/>
                <a:latin typeface="+mn-lt"/>
                <a:ea typeface="+mn-ea"/>
                <a:cs typeface="+mn-cs"/>
              </a:rPr>
              <a:t>条文検索時の</a:t>
            </a:r>
            <a:r>
              <a:rPr kumimoji="1" lang="ja-JP" altLang="ja-JP" sz="1200" kern="1200" dirty="0">
                <a:solidFill>
                  <a:schemeClr val="tx1"/>
                </a:solidFill>
                <a:effectLst/>
                <a:latin typeface="+mn-lt"/>
                <a:ea typeface="+mn-ea"/>
                <a:cs typeface="+mn-cs"/>
              </a:rPr>
              <a:t>該当件数が増え</a:t>
            </a:r>
            <a:r>
              <a:rPr kumimoji="1" lang="ja-JP" altLang="en-US" sz="1200" kern="1200" dirty="0">
                <a:solidFill>
                  <a:schemeClr val="tx1"/>
                </a:solidFill>
                <a:effectLst/>
                <a:latin typeface="+mn-lt"/>
                <a:ea typeface="+mn-ea"/>
                <a:cs typeface="+mn-cs"/>
              </a:rPr>
              <a:t>ることで確信度に影響</a:t>
            </a:r>
            <a:r>
              <a:rPr kumimoji="1" lang="ja-JP" altLang="ja-JP" sz="1200" kern="1200" dirty="0">
                <a:solidFill>
                  <a:schemeClr val="tx1"/>
                </a:solidFill>
                <a:effectLst/>
                <a:latin typeface="+mn-lt"/>
                <a:ea typeface="+mn-ea"/>
                <a:cs typeface="+mn-cs"/>
              </a:rPr>
              <a:t>したと考えら</a:t>
            </a:r>
            <a:r>
              <a:rPr kumimoji="1" lang="ja-JP" altLang="en-US" sz="1200" kern="1200" dirty="0">
                <a:solidFill>
                  <a:schemeClr val="tx1"/>
                </a:solidFill>
                <a:effectLst/>
                <a:latin typeface="+mn-lt"/>
                <a:ea typeface="+mn-ea"/>
                <a:cs typeface="+mn-cs"/>
              </a:rPr>
              <a:t>れます。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ただし、</a:t>
            </a:r>
            <a:r>
              <a:rPr lang="ja-JP" altLang="en-US" dirty="0"/>
              <a:t>現状の確信度の計算方法には問題があると考えています。</a:t>
            </a:r>
            <a:r>
              <a:rPr kumimoji="1" lang="ja-JP" altLang="ja-JP" sz="1200" kern="1200" dirty="0">
                <a:solidFill>
                  <a:schemeClr val="tx1"/>
                </a:solidFill>
                <a:effectLst/>
                <a:latin typeface="+mn-lt"/>
                <a:ea typeface="+mn-ea"/>
                <a:cs typeface="+mn-cs"/>
              </a:rPr>
              <a:t>問題を解くために必要な条文は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つではないため、該当件数が多いほうがいいのか少ないほうがいいのか判断ができ</a:t>
            </a:r>
            <a:r>
              <a:rPr kumimoji="1" lang="ja-JP" altLang="en-US" sz="1200" kern="1200" dirty="0">
                <a:solidFill>
                  <a:schemeClr val="tx1"/>
                </a:solidFill>
                <a:effectLst/>
                <a:latin typeface="+mn-lt"/>
                <a:ea typeface="+mn-ea"/>
                <a:cs typeface="+mn-cs"/>
              </a:rPr>
              <a:t>ないことになります。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33</a:t>
            </a:fld>
            <a:endParaRPr kumimoji="1" lang="ja-JP" altLang="en-US"/>
          </a:p>
        </p:txBody>
      </p:sp>
    </p:spTree>
    <p:extLst>
      <p:ext uri="{BB962C8B-B14F-4D97-AF65-F5344CB8AC3E}">
        <p14:creationId xmlns:p14="http://schemas.microsoft.com/office/powerpoint/2010/main" val="109079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5513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End)</a:t>
            </a:r>
          </a:p>
          <a:p>
            <a:r>
              <a:rPr kumimoji="1" lang="ja-JP" altLang="en-US" dirty="0"/>
              <a:t>ここで規定される意味フレームの定義において重要なのは、ある母語話者が、その状況を他の状況と明確に区別することが可能であり、かつ事実上それを同一視できるということである。</a:t>
            </a:r>
            <a:endParaRPr kumimoji="1" lang="en-US" altLang="ja-JP" dirty="0"/>
          </a:p>
          <a:p>
            <a:endParaRPr kumimoji="1" lang="en-US" altLang="ja-JP" dirty="0"/>
          </a:p>
          <a:p>
            <a:r>
              <a:rPr kumimoji="1" lang="ja-JP" altLang="en-US" dirty="0"/>
              <a:t>ただしこの説明も、知識体系の組織化の原理について触れているものの、実際にどのように</a:t>
            </a:r>
            <a:r>
              <a:rPr kumimoji="1" lang="ja-JP" altLang="en-US"/>
              <a:t>それを記述</a:t>
            </a:r>
            <a:r>
              <a:rPr kumimoji="1" lang="ja-JP" altLang="en-US" dirty="0"/>
              <a:t>するかについては触れていない。</a:t>
            </a:r>
            <a:endParaRPr kumimoji="1" lang="en-US" altLang="ja-JP" dirty="0"/>
          </a:p>
          <a:p>
            <a:endParaRPr kumimoji="1" lang="en-US" altLang="ja-JP" dirty="0"/>
          </a:p>
          <a:p>
            <a:r>
              <a:rPr kumimoji="1" lang="ja-JP" altLang="en-US" dirty="0"/>
              <a:t>しかし、少なくともフレームの差別化は、それぞれの内部</a:t>
            </a:r>
            <a:r>
              <a:rPr kumimoji="1" lang="ja-JP" altLang="en-US"/>
              <a:t>構造に差異が</a:t>
            </a:r>
            <a:r>
              <a:rPr kumimoji="1" lang="ja-JP" altLang="en-US" dirty="0"/>
              <a:t>あることを認めることで行われる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71394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dirty="0"/>
              <a:t>日本語フレームネットを一例に、その一つのフレームである「払う」をここで例に取り上げる</a:t>
            </a:r>
            <a:endParaRPr kumimoji="1" lang="en-US" altLang="ja-JP" dirty="0"/>
          </a:p>
          <a:p>
            <a:r>
              <a:rPr kumimoji="1" lang="ja-JP" altLang="en-US" dirty="0"/>
              <a:t>フレーム意味論を用いた意味解釈機構を構築する上で、今後はフレームネットを参考、または使用することとする</a:t>
            </a:r>
            <a:endParaRPr kumimoji="1" lang="en-US" altLang="ja-JP" dirty="0"/>
          </a:p>
          <a:p>
            <a:endParaRPr kumimoji="1" lang="en-US" altLang="ja-JP" dirty="0"/>
          </a:p>
          <a:p>
            <a:r>
              <a:rPr kumimoji="1" lang="ja-JP" altLang="en-US" dirty="0"/>
              <a:t>これらに加え、実際のコーパス中には、フレームの階層関係が含まれる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4935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今回は、前回使用したシステムの</a:t>
            </a:r>
            <a:r>
              <a:rPr kumimoji="1" lang="en-US" altLang="ja-JP" dirty="0"/>
              <a:t>1</a:t>
            </a:r>
            <a:r>
              <a:rPr kumimoji="1" lang="ja-JP" altLang="en-US"/>
              <a:t>つのモジュールとして組み込む形で設計しました。そのベースとなるのがフレームネットです。フレームネット はフレーム理論や格文法といった枠組みから早出したフレーム意味論をベースに、日常生活の中で想起可能な知識体系を記述された言語コーパスです。このような意味について記述されたコーパスは英語ですと</a:t>
            </a:r>
            <a:r>
              <a:rPr kumimoji="1" lang="en-US" altLang="ja-JP" dirty="0" err="1"/>
              <a:t>propbank</a:t>
            </a:r>
            <a:r>
              <a:rPr kumimoji="1" lang="ja-JP" altLang="en-US"/>
              <a:t>などもございますが、こちらはそのフレーム間に階層関係があるという特徴があります。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42</a:t>
            </a:fld>
            <a:endParaRPr kumimoji="1" lang="ja-JP" altLang="en-US"/>
          </a:p>
        </p:txBody>
      </p:sp>
    </p:spTree>
    <p:extLst>
      <p:ext uri="{BB962C8B-B14F-4D97-AF65-F5344CB8AC3E}">
        <p14:creationId xmlns:p14="http://schemas.microsoft.com/office/powerpoint/2010/main" val="96868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フレームネット はフレームの他に、レキシカルユニットというものがあり、これはあるフレームを想起する単語、例えば、「買う」から「</a:t>
            </a:r>
            <a:r>
              <a:rPr kumimoji="1" lang="en-US" altLang="ja-JP" dirty="0" err="1"/>
              <a:t>Commerce_buy</a:t>
            </a:r>
            <a:r>
              <a:rPr kumimoji="1" lang="ja-JP" altLang="en-US"/>
              <a:t>」が想起される、といったものが記されています。</a:t>
            </a:r>
            <a:endParaRPr kumimoji="1" lang="en-US" altLang="ja-JP" dirty="0"/>
          </a:p>
          <a:p>
            <a:r>
              <a:rPr kumimoji="1" lang="ja-JP" altLang="en-US"/>
              <a:t>データセットの量は</a:t>
            </a:r>
            <a:r>
              <a:rPr kumimoji="1" lang="en-US" altLang="ja-JP" dirty="0"/>
              <a:t>...</a:t>
            </a:r>
          </a:p>
          <a:p>
            <a:endParaRPr kumimoji="1" lang="ja-JP" altLang="en-US"/>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43</a:t>
            </a:fld>
            <a:endParaRPr kumimoji="1" lang="ja-JP" altLang="en-US"/>
          </a:p>
        </p:txBody>
      </p:sp>
    </p:spTree>
    <p:extLst>
      <p:ext uri="{BB962C8B-B14F-4D97-AF65-F5344CB8AC3E}">
        <p14:creationId xmlns:p14="http://schemas.microsoft.com/office/powerpoint/2010/main" val="113849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フレーム関係はこちらに示されている</a:t>
            </a:r>
            <a:r>
              <a:rPr kumimoji="1" lang="en-US" altLang="ja-JP" dirty="0"/>
              <a:t>9</a:t>
            </a:r>
            <a:r>
              <a:rPr kumimoji="1" lang="ja-JP" altLang="en-US"/>
              <a:t>種類と、</a:t>
            </a:r>
            <a:r>
              <a:rPr kumimoji="1" lang="en-US" altLang="ja-JP" dirty="0" err="1"/>
              <a:t>ReFrameing_Mapping</a:t>
            </a:r>
            <a:r>
              <a:rPr kumimoji="1" lang="ja-JP" altLang="en-US"/>
              <a:t>と呼ばれるフレーム関係がござます。右の図のグラフのグレーがフレームで、その間にある矢印がフレーム関係に当たります。今回はフレームネット でも、これを主に利用することとなります。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44</a:t>
            </a:fld>
            <a:endParaRPr kumimoji="1" lang="ja-JP" altLang="en-US"/>
          </a:p>
        </p:txBody>
      </p:sp>
    </p:spTree>
    <p:extLst>
      <p:ext uri="{BB962C8B-B14F-4D97-AF65-F5344CB8AC3E}">
        <p14:creationId xmlns:p14="http://schemas.microsoft.com/office/powerpoint/2010/main" val="178013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Commerce Transaction Frame</a:t>
            </a:r>
            <a:r>
              <a:rPr kumimoji="1" lang="ja-JP" altLang="en-US"/>
              <a:t>の一例</a:t>
            </a:r>
          </a:p>
        </p:txBody>
      </p:sp>
      <p:sp>
        <p:nvSpPr>
          <p:cNvPr id="4" name="スライド番号プレースホルダー 3"/>
          <p:cNvSpPr>
            <a:spLocks noGrp="1"/>
          </p:cNvSpPr>
          <p:nvPr>
            <p:ph type="sldNum" sz="quarter" idx="5"/>
          </p:nvPr>
        </p:nvSpPr>
        <p:spPr/>
        <p:txBody>
          <a:bodyPr/>
          <a:lstStyle/>
          <a:p>
            <a:fld id="{6B920D06-9327-0443-8A2B-5B7403B054DE}" type="slidenum">
              <a:rPr kumimoji="1" lang="ja-JP" altLang="en-US" smtClean="0"/>
              <a:t>45</a:t>
            </a:fld>
            <a:endParaRPr kumimoji="1" lang="ja-JP" altLang="en-US"/>
          </a:p>
        </p:txBody>
      </p:sp>
    </p:spTree>
    <p:extLst>
      <p:ext uri="{BB962C8B-B14F-4D97-AF65-F5344CB8AC3E}">
        <p14:creationId xmlns:p14="http://schemas.microsoft.com/office/powerpoint/2010/main" val="4284567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深層格を適用すべき例が本論文にて紹介されていたため、いくつか取り上げてみたいと思います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723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これが実際の問題例です。</a:t>
            </a:r>
            <a:endParaRPr kumimoji="1" lang="en-US" altLang="ja-JP" sz="1200" dirty="0"/>
          </a:p>
          <a:p>
            <a:r>
              <a:rPr kumimoji="1" lang="ja-JP" altLang="en-US" sz="1200" dirty="0"/>
              <a:t>下の</a:t>
            </a:r>
            <a:r>
              <a:rPr kumimoji="1" lang="en-US" altLang="ja-JP" sz="1200" dirty="0"/>
              <a:t>t2</a:t>
            </a:r>
            <a:r>
              <a:rPr kumimoji="1" lang="ja-JP" altLang="en-US" sz="1200" dirty="0"/>
              <a:t>が問題文で、上の</a:t>
            </a:r>
            <a:r>
              <a:rPr kumimoji="1" lang="en-US" altLang="ja-JP" sz="1200" dirty="0"/>
              <a:t>t1</a:t>
            </a:r>
            <a:r>
              <a:rPr kumimoji="1" lang="ja-JP" altLang="en-US" sz="1200" dirty="0"/>
              <a:t>が問題を解くために必要な条文となっています。</a:t>
            </a:r>
            <a:endParaRPr kumimoji="1" lang="en-US" altLang="ja-JP" sz="1200" dirty="0"/>
          </a:p>
          <a:p>
            <a:r>
              <a:rPr kumimoji="1" lang="ja-JP" altLang="en-US" sz="1200" dirty="0"/>
              <a:t>このように、問題文は</a:t>
            </a:r>
            <a:r>
              <a:rPr kumimoji="1" lang="en-US" altLang="ja-JP" sz="1200" dirty="0"/>
              <a:t>1</a:t>
            </a:r>
            <a:r>
              <a:rPr kumimoji="1" lang="ja-JP" altLang="en-US" sz="1200" dirty="0"/>
              <a:t>文なのですが、条文では箇条書きになっていたり、複数の条文を読まなければ答えが出せないようになっているものもあります。</a:t>
            </a:r>
            <a:endParaRPr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9</a:t>
            </a:fld>
            <a:endParaRPr kumimoji="1" lang="ja-JP" altLang="en-US"/>
          </a:p>
        </p:txBody>
      </p:sp>
    </p:spTree>
    <p:extLst>
      <p:ext uri="{BB962C8B-B14F-4D97-AF65-F5344CB8AC3E}">
        <p14:creationId xmlns:p14="http://schemas.microsoft.com/office/powerpoint/2010/main" val="31620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1end)</a:t>
            </a:r>
          </a:p>
          <a:p>
            <a:r>
              <a:rPr kumimoji="1" lang="en-US" altLang="ja-JP" dirty="0" err="1"/>
              <a:t>LexicalUnit</a:t>
            </a:r>
            <a:r>
              <a:rPr kumimoji="1" lang="ja-JP" altLang="en-US"/>
              <a:t>はあるフレームに属する具体的な単語を</a:t>
            </a:r>
            <a:r>
              <a:rPr kumimoji="1" lang="ja-JP" altLang="en-US" dirty="0"/>
              <a:t>さす、特に</a:t>
            </a:r>
            <a:r>
              <a:rPr kumimoji="1" lang="en-US" altLang="ja-JP" dirty="0"/>
              <a:t>JFN</a:t>
            </a:r>
            <a:r>
              <a:rPr kumimoji="1" lang="ja-JP" altLang="en-US" dirty="0"/>
              <a:t>と</a:t>
            </a:r>
            <a:r>
              <a:rPr kumimoji="1" lang="en-US" altLang="ja-JP" dirty="0"/>
              <a:t>BFN</a:t>
            </a:r>
            <a:r>
              <a:rPr kumimoji="1" lang="ja-JP" altLang="en-US" dirty="0"/>
              <a:t>で顕著な差がある部分である</a:t>
            </a:r>
            <a:endParaRPr kumimoji="1" lang="en-US" altLang="ja-JP" dirty="0"/>
          </a:p>
          <a:p>
            <a:r>
              <a:rPr kumimoji="1" lang="ja-JP" altLang="en-US" dirty="0"/>
              <a:t>フレームの数は、我々がそれが専一的であると認知できる知識体系・状況であるという定義の元、有限個であると、本家</a:t>
            </a:r>
            <a:r>
              <a:rPr kumimoji="1" lang="en-US" altLang="ja-JP" dirty="0"/>
              <a:t>BFN</a:t>
            </a:r>
            <a:r>
              <a:rPr kumimoji="1" lang="ja-JP" altLang="en-US" dirty="0"/>
              <a:t>でも、全ての知識をかきおこせているかどうかはわからない</a:t>
            </a:r>
            <a:endParaRPr kumimoji="1" lang="en-US" altLang="ja-JP" dirty="0"/>
          </a:p>
          <a:p>
            <a:endParaRPr kumimoji="1" lang="en-US" altLang="ja-JP" dirty="0"/>
          </a:p>
          <a:p>
            <a:r>
              <a:rPr kumimoji="1" lang="en-US" altLang="ja-JP" dirty="0"/>
              <a:t>2start)JFN</a:t>
            </a:r>
            <a:r>
              <a:rPr kumimoji="1" lang="ja-JP" altLang="en-US" dirty="0"/>
              <a:t>は</a:t>
            </a:r>
            <a:r>
              <a:rPr kumimoji="1" lang="en-US" altLang="ja-JP" dirty="0"/>
              <a:t>BFN</a:t>
            </a:r>
            <a:r>
              <a:rPr kumimoji="1" lang="ja-JP" altLang="en-US" dirty="0"/>
              <a:t>をベースに開発しているため、多くの点で共通していることは間違いない、しかし</a:t>
            </a:r>
            <a:r>
              <a:rPr kumimoji="1" lang="en-US" altLang="ja-JP" dirty="0"/>
              <a:t>…</a:t>
            </a:r>
          </a:p>
          <a:p>
            <a:endParaRPr kumimoji="1" lang="en-US" altLang="ja-JP" dirty="0"/>
          </a:p>
          <a:p>
            <a:r>
              <a:rPr kumimoji="1" lang="en-US" altLang="ja-JP" dirty="0"/>
              <a:t>3end)</a:t>
            </a:r>
            <a:r>
              <a:rPr kumimoji="1" lang="ja-JP" altLang="en-US" dirty="0"/>
              <a:t>しかし、深層格そのものの定義は非常に曖昧で、必ずしもそうであるとは言い切れないし、そもそも深層格は存在しないかもしれない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73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5058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560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a:t>これは自らがアノテーションした例</a:t>
            </a:r>
            <a:endParaRPr kumimoji="1" lang="en-US" altLang="ja-JP" dirty="0"/>
          </a:p>
          <a:p>
            <a:endParaRPr kumimoji="1" lang="en-US" altLang="ja-JP" dirty="0"/>
          </a:p>
          <a:p>
            <a:r>
              <a:rPr kumimoji="1" lang="en-US" altLang="ja-JP" dirty="0"/>
              <a:t>End)</a:t>
            </a:r>
          </a:p>
          <a:p>
            <a:r>
              <a:rPr kumimoji="1" lang="ja-JP" altLang="en-US"/>
              <a:t>解答そのものは一見すると、従来手法と変わらないが、第一に表層的に追わない、つまり深いレベルで述語部分の意味がわかることで、多少の表記ゆれに対応できること、二文間においてフレームに異なりが生じていても、そのフレームの階層関係を巡ることで、似たフレームであると推定できることが挙げらます。またフレームが判明した場合には、その表現を伴って出現する深層格を推定できるため、どの節が、もっと言えばその節内のいずれかの表現に、深層格を付与することができ、これまで扱えきれなかった条件部分の意味表現の一致性まで議論を深めることができる可能性があ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9123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Start)</a:t>
            </a:r>
            <a:r>
              <a:rPr kumimoji="1" lang="ja-JP" altLang="en-US"/>
              <a:t>システムの基本的流れを紹介します</a:t>
            </a:r>
            <a:endParaRPr kumimoji="1" lang="en-US" altLang="ja-JP" dirty="0"/>
          </a:p>
          <a:p>
            <a:endParaRPr kumimoji="1" lang="en-US" altLang="ja-JP" dirty="0"/>
          </a:p>
          <a:p>
            <a:r>
              <a:rPr kumimoji="1" lang="en-US" altLang="ja-JP" dirty="0"/>
              <a: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と言いつつ様々な問題があります、例えば、法律文書特有の表現に対して、</a:t>
            </a:r>
            <a:r>
              <a:rPr kumimoji="1" lang="en-US" altLang="ja-JP" dirty="0"/>
              <a:t>FN</a:t>
            </a:r>
            <a:r>
              <a:rPr kumimoji="1" lang="ja-JP" altLang="en-US"/>
              <a:t>が対応できない場合も当然あること、そもそも深層格に相当する</a:t>
            </a:r>
            <a:r>
              <a:rPr kumimoji="1" lang="en-US" altLang="ja-JP" dirty="0"/>
              <a:t>FE</a:t>
            </a:r>
            <a:r>
              <a:rPr kumimoji="1" lang="ja-JP" altLang="en-US"/>
              <a:t>を、どのように付与すべきか曖昧であることなどがあげられる。これらについては、類義語シソーラスを使用すること、熟語表現については漢字一語に分割し、</a:t>
            </a:r>
            <a:r>
              <a:rPr kumimoji="1" lang="en-US" altLang="ja-JP" dirty="0"/>
              <a:t>LU</a:t>
            </a:r>
            <a:r>
              <a:rPr kumimoji="1" lang="ja-JP" altLang="en-US"/>
              <a:t>一覧で各々を検索にかけ、一致した二つのフレームの複合フレームであると捉える方針などを検討。</a:t>
            </a:r>
            <a:r>
              <a:rPr kumimoji="1" lang="en-US" altLang="ja-JP" dirty="0"/>
              <a:t>FE</a:t>
            </a:r>
            <a:r>
              <a:rPr kumimoji="1" lang="ja-JP" altLang="en-US"/>
              <a:t>の扱いは、そもそも</a:t>
            </a:r>
            <a:r>
              <a:rPr kumimoji="1" lang="en-US" altLang="ja-JP" dirty="0"/>
              <a:t>JFN</a:t>
            </a:r>
            <a:r>
              <a:rPr kumimoji="1" lang="ja-JP" altLang="en-US"/>
              <a:t>の意味役割の定義、そもそも自分がどうしててその項について、そのような意味役割であると想像したか、実際に</a:t>
            </a:r>
            <a:r>
              <a:rPr kumimoji="1" lang="en-US" altLang="ja-JP" dirty="0"/>
              <a:t>FN</a:t>
            </a:r>
            <a:r>
              <a:rPr kumimoji="1" lang="ja-JP" altLang="en-US"/>
              <a:t>を構築した際に使用された</a:t>
            </a:r>
            <a:r>
              <a:rPr kumimoji="1" lang="en-US" altLang="ja-JP" dirty="0"/>
              <a:t>BCCWJ</a:t>
            </a:r>
            <a:r>
              <a:rPr kumimoji="1" lang="ja-JP" altLang="en-US"/>
              <a:t>コーパスの観察や、先ほど紹介した論文をベースに考察したい。</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3F98F-494E-E84B-9C7F-CCCBF4F1E0D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2789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フレーム間の距離は以下のメトリクスを使用しています。</a:t>
            </a:r>
            <a:endParaRPr kumimoji="1" lang="en-US" altLang="ja-JP" dirty="0"/>
          </a:p>
          <a:p>
            <a:r>
              <a:rPr kumimoji="1" lang="ja-JP" altLang="en-US"/>
              <a:t>例に、</a:t>
            </a:r>
            <a:r>
              <a:rPr kumimoji="1" lang="en-US" altLang="ja-JP" dirty="0" err="1"/>
              <a:t>Intentionally_act</a:t>
            </a:r>
            <a:r>
              <a:rPr kumimoji="1" lang="ja-JP" altLang="en-US"/>
              <a:t>と</a:t>
            </a:r>
            <a:r>
              <a:rPr kumimoji="1" lang="en-US" altLang="ja-JP" dirty="0" err="1"/>
              <a:t>Criminal_process</a:t>
            </a:r>
            <a:r>
              <a:rPr kumimoji="1" lang="ja-JP" altLang="en-US"/>
              <a:t>のフレーム間の経路を示していますが、それぞれについて、</a:t>
            </a:r>
            <a:r>
              <a:rPr kumimoji="1" lang="en-US" altLang="ja-JP" dirty="0"/>
              <a:t>….(</a:t>
            </a:r>
            <a:r>
              <a:rPr kumimoji="1" lang="ja-JP" altLang="en-US"/>
              <a:t>本文読み上げ</a:t>
            </a:r>
            <a:r>
              <a:rPr kumimoji="1" lang="en-US" altLang="ja-JP" dirty="0"/>
              <a:t>)</a:t>
            </a:r>
          </a:p>
          <a:p>
            <a:endParaRPr kumimoji="1" lang="en-US" altLang="ja-JP" dirty="0"/>
          </a:p>
          <a:p>
            <a:r>
              <a:rPr kumimoji="1" lang="en-US" altLang="ja-JP" dirty="0"/>
              <a:t>(</a:t>
            </a:r>
            <a:r>
              <a:rPr kumimoji="1" lang="ja-JP" altLang="en-US"/>
              <a:t>入力は二つの単語だが、</a:t>
            </a:r>
            <a:r>
              <a:rPr kumimoji="1" lang="en-US" altLang="ja-JP" dirty="0" err="1"/>
              <a:t>wordNet</a:t>
            </a:r>
            <a:r>
              <a:rPr kumimoji="1" lang="ja-JP" altLang="en-US"/>
              <a:t>を介してフレーム想起する単語が候補として複数登場するため、二つのフレーム早期単語候補群を総当たりで比較し、「民法条文と試験問題は比較的近い状況を記述している」という前提をもとにそれぞれのメトリクスで得られた確信度の最大値を、二つの単語の確信度として扱う</a:t>
            </a:r>
            <a:endParaRPr kumimoji="1" lang="en-US" altLang="ja-JP" dirty="0"/>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53</a:t>
            </a:fld>
            <a:endParaRPr kumimoji="1" lang="ja-JP" altLang="en-US"/>
          </a:p>
        </p:txBody>
      </p:sp>
    </p:spTree>
    <p:extLst>
      <p:ext uri="{BB962C8B-B14F-4D97-AF65-F5344CB8AC3E}">
        <p14:creationId xmlns:p14="http://schemas.microsoft.com/office/powerpoint/2010/main" val="330756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本文読み上げ</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55</a:t>
            </a:fld>
            <a:endParaRPr kumimoji="1" lang="ja-JP" altLang="en-US"/>
          </a:p>
        </p:txBody>
      </p:sp>
    </p:spTree>
    <p:extLst>
      <p:ext uri="{BB962C8B-B14F-4D97-AF65-F5344CB8AC3E}">
        <p14:creationId xmlns:p14="http://schemas.microsoft.com/office/powerpoint/2010/main" val="982910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本文読み上げ</a:t>
            </a:r>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56</a:t>
            </a:fld>
            <a:endParaRPr kumimoji="1" lang="ja-JP" altLang="en-US"/>
          </a:p>
        </p:txBody>
      </p:sp>
    </p:spTree>
    <p:extLst>
      <p:ext uri="{BB962C8B-B14F-4D97-AF65-F5344CB8AC3E}">
        <p14:creationId xmlns:p14="http://schemas.microsoft.com/office/powerpoint/2010/main" val="870105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本文読み上げ</a:t>
            </a:r>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57</a:t>
            </a:fld>
            <a:endParaRPr kumimoji="1" lang="ja-JP" altLang="en-US"/>
          </a:p>
        </p:txBody>
      </p:sp>
    </p:spTree>
    <p:extLst>
      <p:ext uri="{BB962C8B-B14F-4D97-AF65-F5344CB8AC3E}">
        <p14:creationId xmlns:p14="http://schemas.microsoft.com/office/powerpoint/2010/main" val="960345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こちらは先ほどのスライドをグラフ化したもの、</a:t>
            </a:r>
            <a:endParaRPr kumimoji="1" lang="en-US" altLang="ja-JP" dirty="0"/>
          </a:p>
          <a:p>
            <a:r>
              <a:rPr kumimoji="1" lang="ja-JP" altLang="en-US"/>
              <a:t>見てわかる通り、各年度ごとにその制度にかなりのばらつきがありますことから、問題の質やその内容に差があると言えるでしょう。現在はその問題内容について、一般常識で解けるか、法律系の知識が要求されるかなど、解析しております。</a:t>
            </a:r>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58</a:t>
            </a:fld>
            <a:endParaRPr kumimoji="1" lang="ja-JP" altLang="en-US"/>
          </a:p>
        </p:txBody>
      </p:sp>
    </p:spTree>
    <p:extLst>
      <p:ext uri="{BB962C8B-B14F-4D97-AF65-F5344CB8AC3E}">
        <p14:creationId xmlns:p14="http://schemas.microsoft.com/office/powerpoint/2010/main" val="106261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使用した</a:t>
            </a:r>
            <a:r>
              <a:rPr lang="ja-JP" altLang="en-US" sz="1200" dirty="0"/>
              <a:t>資源は平成</a:t>
            </a:r>
            <a:r>
              <a:rPr lang="en-US" altLang="ja-JP" sz="1200" dirty="0"/>
              <a:t>21</a:t>
            </a:r>
            <a:r>
              <a:rPr lang="ja-JP" altLang="en-US" sz="1200" dirty="0"/>
              <a:t>年度から</a:t>
            </a:r>
            <a:r>
              <a:rPr lang="en-US" altLang="ja-JP" sz="1200" dirty="0"/>
              <a:t>28</a:t>
            </a:r>
            <a:r>
              <a:rPr lang="ja-JP" altLang="en-US" sz="1200" dirty="0"/>
              <a:t>年度の問題文と民法全文です。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開発データとして平成</a:t>
            </a:r>
            <a:r>
              <a:rPr kumimoji="1" lang="en-US" altLang="ja-JP" sz="1200" dirty="0"/>
              <a:t>21</a:t>
            </a:r>
            <a:r>
              <a:rPr kumimoji="1" lang="ja-JP" altLang="en-US" sz="1200" dirty="0"/>
              <a:t>年度から平成</a:t>
            </a:r>
            <a:r>
              <a:rPr kumimoji="1" lang="en-US" altLang="ja-JP" sz="1200" dirty="0"/>
              <a:t>26</a:t>
            </a:r>
            <a:r>
              <a:rPr kumimoji="1" lang="ja-JP" altLang="en-US" sz="1200" dirty="0"/>
              <a:t>年度の問題文、評価データとして</a:t>
            </a:r>
            <a:r>
              <a:rPr kumimoji="1" lang="en-US" altLang="ja-JP" sz="1200" dirty="0"/>
              <a:t>28</a:t>
            </a:r>
            <a:r>
              <a:rPr kumimoji="1" lang="ja-JP" altLang="en-US" sz="1200" dirty="0"/>
              <a:t>年度の問題を使用しました。</a:t>
            </a:r>
          </a:p>
          <a:p>
            <a:r>
              <a:rPr lang="ja-JP" altLang="en-US" dirty="0"/>
              <a:t>文章の解析には日本語形態素解析器</a:t>
            </a:r>
            <a:r>
              <a:rPr lang="en-US" altLang="ja-JP" dirty="0"/>
              <a:t>JUMAN</a:t>
            </a:r>
            <a:r>
              <a:rPr lang="ja-JP" altLang="en-US" dirty="0"/>
              <a:t>と日本語構文解析器</a:t>
            </a:r>
            <a:r>
              <a:rPr lang="en-US" altLang="ja-JP" dirty="0"/>
              <a:t>KNP</a:t>
            </a:r>
            <a:r>
              <a:rPr lang="ja-JP" altLang="en-US" dirty="0"/>
              <a:t>を使用し、</a:t>
            </a:r>
            <a:endParaRPr lang="en-US" altLang="ja-JP" dirty="0"/>
          </a:p>
          <a:p>
            <a:r>
              <a:rPr lang="en-US" altLang="ja-JP" dirty="0"/>
              <a:t>JUMAN </a:t>
            </a:r>
            <a:r>
              <a:rPr lang="ja-JP" altLang="en-US" dirty="0"/>
              <a:t>に日本語法律用語辞典をユーザ辞書として追加しました。</a:t>
            </a:r>
            <a:endParaRPr lang="en-US" altLang="ja-JP" dirty="0"/>
          </a:p>
          <a:p>
            <a:r>
              <a:rPr kumimoji="1" lang="ja-JP" altLang="en-US" dirty="0"/>
              <a:t>辞典によって法律文書の専門用語が補われることを期待しています。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10</a:t>
            </a:fld>
            <a:endParaRPr kumimoji="1" lang="ja-JP" altLang="en-US"/>
          </a:p>
        </p:txBody>
      </p:sp>
    </p:spTree>
    <p:extLst>
      <p:ext uri="{BB962C8B-B14F-4D97-AF65-F5344CB8AC3E}">
        <p14:creationId xmlns:p14="http://schemas.microsoft.com/office/powerpoint/2010/main" val="329786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また、フレームを適用したメソッドが効果的に発揮できているものと、そうでないものとがあることも挙げられます。こちらにつきましてですが、</a:t>
            </a:r>
          </a:p>
        </p:txBody>
      </p:sp>
      <p:sp>
        <p:nvSpPr>
          <p:cNvPr id="4" name="スライド番号プレースホルダー 3"/>
          <p:cNvSpPr>
            <a:spLocks noGrp="1"/>
          </p:cNvSpPr>
          <p:nvPr>
            <p:ph type="sldNum" sz="quarter" idx="5"/>
          </p:nvPr>
        </p:nvSpPr>
        <p:spPr/>
        <p:txBody>
          <a:bodyPr/>
          <a:lstStyle/>
          <a:p>
            <a:fld id="{B88274B2-9080-3B46-B034-35E9EB4A4390}" type="slidenum">
              <a:rPr kumimoji="1" lang="ja-JP" altLang="en-US" smtClean="0"/>
              <a:t>59</a:t>
            </a:fld>
            <a:endParaRPr kumimoji="1" lang="ja-JP" altLang="en-US"/>
          </a:p>
        </p:txBody>
      </p:sp>
    </p:spTree>
    <p:extLst>
      <p:ext uri="{BB962C8B-B14F-4D97-AF65-F5344CB8AC3E}">
        <p14:creationId xmlns:p14="http://schemas.microsoft.com/office/powerpoint/2010/main" val="2196057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提案手法により、解答が可能になった一例</a:t>
            </a:r>
          </a:p>
        </p:txBody>
      </p:sp>
      <p:sp>
        <p:nvSpPr>
          <p:cNvPr id="4" name="スライド番号プレースホルダー 3"/>
          <p:cNvSpPr>
            <a:spLocks noGrp="1"/>
          </p:cNvSpPr>
          <p:nvPr>
            <p:ph type="sldNum" sz="quarter" idx="5"/>
          </p:nvPr>
        </p:nvSpPr>
        <p:spPr/>
        <p:txBody>
          <a:bodyPr/>
          <a:lstStyle/>
          <a:p>
            <a:fld id="{6B920D06-9327-0443-8A2B-5B7403B054DE}" type="slidenum">
              <a:rPr kumimoji="1" lang="ja-JP" altLang="en-US" smtClean="0"/>
              <a:t>60</a:t>
            </a:fld>
            <a:endParaRPr kumimoji="1" lang="ja-JP" altLang="en-US"/>
          </a:p>
        </p:txBody>
      </p:sp>
    </p:spTree>
    <p:extLst>
      <p:ext uri="{BB962C8B-B14F-4D97-AF65-F5344CB8AC3E}">
        <p14:creationId xmlns:p14="http://schemas.microsoft.com/office/powerpoint/2010/main" val="1403018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比較する二つの述語と、そのフレーム関係性と確信度の一例</a:t>
            </a:r>
          </a:p>
        </p:txBody>
      </p:sp>
      <p:sp>
        <p:nvSpPr>
          <p:cNvPr id="4" name="スライド番号プレースホルダー 3"/>
          <p:cNvSpPr>
            <a:spLocks noGrp="1"/>
          </p:cNvSpPr>
          <p:nvPr>
            <p:ph type="sldNum" sz="quarter" idx="5"/>
          </p:nvPr>
        </p:nvSpPr>
        <p:spPr/>
        <p:txBody>
          <a:bodyPr/>
          <a:lstStyle/>
          <a:p>
            <a:fld id="{6B920D06-9327-0443-8A2B-5B7403B054DE}" type="slidenum">
              <a:rPr kumimoji="1" lang="ja-JP" altLang="en-US" smtClean="0"/>
              <a:t>61</a:t>
            </a:fld>
            <a:endParaRPr kumimoji="1" lang="ja-JP" altLang="en-US"/>
          </a:p>
        </p:txBody>
      </p:sp>
    </p:spTree>
    <p:extLst>
      <p:ext uri="{BB962C8B-B14F-4D97-AF65-F5344CB8AC3E}">
        <p14:creationId xmlns:p14="http://schemas.microsoft.com/office/powerpoint/2010/main" val="255269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では、これから提案手法について説明させていただきます。提案手法の主な軸は</a:t>
            </a:r>
            <a:r>
              <a:rPr kumimoji="1" lang="en-US" altLang="ja-JP" dirty="0"/>
              <a:t>3</a:t>
            </a:r>
            <a:r>
              <a:rPr kumimoji="1" lang="ja-JP" altLang="en-US" dirty="0"/>
              <a:t>つです。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新しく文の節構造を定義し、</a:t>
            </a:r>
            <a:r>
              <a:rPr lang="en-US" altLang="ja-JP" dirty="0"/>
              <a:t>1</a:t>
            </a:r>
            <a:r>
              <a:rPr lang="ja-JP" altLang="en-US" dirty="0" err="1"/>
              <a:t>つの</a:t>
            </a:r>
            <a:r>
              <a:rPr lang="ja-JP" altLang="en-US" dirty="0"/>
              <a:t>文章を条件節と展開節、その他に分けて問題文と条文を比較する述語項解析を本システムの軸とします。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また、追加機能として、文章の中から動作主を見つけ、</a:t>
            </a:r>
            <a:r>
              <a:rPr lang="ja-JP" altLang="en-US" dirty="0"/>
              <a:t>動作主がどのような行動をしていくか推移を追う動作主推定と類義語・言い換え表現の変換辞書の作成を新たに行いました。</a:t>
            </a:r>
            <a:endParaRPr lang="en-US" altLang="ja-JP"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11</a:t>
            </a:fld>
            <a:endParaRPr kumimoji="1" lang="ja-JP" altLang="en-US"/>
          </a:p>
        </p:txBody>
      </p:sp>
    </p:spTree>
    <p:extLst>
      <p:ext uri="{BB962C8B-B14F-4D97-AF65-F5344CB8AC3E}">
        <p14:creationId xmlns:p14="http://schemas.microsoft.com/office/powerpoint/2010/main" val="17700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64050"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まず、述語項解析について見ていきます。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新しく文の節構造を定義し、</a:t>
            </a:r>
            <a:r>
              <a:rPr lang="en-US" altLang="ja-JP" sz="1200" dirty="0"/>
              <a:t>1</a:t>
            </a:r>
            <a:r>
              <a:rPr lang="ja-JP" altLang="en-US" sz="1200" dirty="0" err="1"/>
              <a:t>つの</a:t>
            </a:r>
            <a:r>
              <a:rPr lang="ja-JP" altLang="en-US" sz="1200" dirty="0"/>
              <a:t>文章を条件節と展開節、その他に分けて問題文と条文を比較します。</a:t>
            </a:r>
            <a:endParaRPr lang="en-US" altLang="ja-JP" sz="1200" dirty="0"/>
          </a:p>
          <a:p>
            <a:r>
              <a:rPr lang="ja-JP" altLang="en-US" sz="1200" dirty="0"/>
              <a:t>節の定義は、述語を含む文節を節の中心として、他の文節は係り受けをたどった先で最初にたどり着く節の中心の節に含まれるようになっています。</a:t>
            </a:r>
            <a:endParaRPr lang="en-US" altLang="ja-JP" sz="1200" dirty="0"/>
          </a:p>
          <a:p>
            <a:r>
              <a:rPr lang="ja-JP" altLang="en-US" sz="1200" dirty="0"/>
              <a:t>複数の節に分けた後、「</a:t>
            </a:r>
            <a:r>
              <a:rPr lang="ja-JP" altLang="en-US" sz="1200" dirty="0" err="1"/>
              <a:t>～した</a:t>
            </a:r>
            <a:r>
              <a:rPr lang="ja-JP" altLang="en-US" sz="1200" dirty="0"/>
              <a:t>とき」など条件を表わす言葉が入っていたら条件節、文末の述語が含まれる節を展開節、どちらにもあてはまらない場合はその他とします。</a:t>
            </a:r>
            <a:endParaRPr lang="en-US" altLang="ja-JP" sz="1200" dirty="0"/>
          </a:p>
          <a:p>
            <a:r>
              <a:rPr lang="ja-JP" altLang="en-US" sz="1200" dirty="0"/>
              <a:t>節の中心の述語、その目的語と主語を見て、問題文と条文の展開節同士、条件節同士を比較して、問題文が正しいかどうかの解答を出します。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ここまでで、条文がそのまま使われている簡単な問題文ならば正解できるようになりました。</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12</a:t>
            </a:fld>
            <a:endParaRPr kumimoji="1" lang="ja-JP" altLang="en-US"/>
          </a:p>
        </p:txBody>
      </p:sp>
    </p:spTree>
    <p:extLst>
      <p:ext uri="{BB962C8B-B14F-4D97-AF65-F5344CB8AC3E}">
        <p14:creationId xmlns:p14="http://schemas.microsoft.com/office/powerpoint/2010/main" val="333912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これが述語項解析の例です。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中心となる述語は有するときは</a:t>
            </a:r>
            <a:r>
              <a:rPr lang="ja-JP" altLang="en-US" sz="1200" u="none" dirty="0" err="1">
                <a:solidFill>
                  <a:srgbClr val="CC9900"/>
                </a:solidFill>
                <a:latin typeface="+mn-ea"/>
              </a:rPr>
              <a:t>の</a:t>
            </a:r>
            <a:r>
              <a:rPr lang="ja-JP" altLang="en-US" sz="1200" u="none" dirty="0">
                <a:solidFill>
                  <a:srgbClr val="CC9900"/>
                </a:solidFill>
                <a:latin typeface="+mn-ea"/>
              </a:rPr>
              <a:t>前の有すると、文末の有するで、青の部分と黄色の部分の</a:t>
            </a:r>
            <a:r>
              <a:rPr lang="en-US" altLang="ja-JP" sz="1200" u="none" dirty="0">
                <a:solidFill>
                  <a:srgbClr val="CC9900"/>
                </a:solidFill>
                <a:latin typeface="+mn-ea"/>
              </a:rPr>
              <a:t>2</a:t>
            </a:r>
            <a:r>
              <a:rPr lang="ja-JP" altLang="en-US" sz="1200" u="none" dirty="0" err="1">
                <a:solidFill>
                  <a:srgbClr val="CC9900"/>
                </a:solidFill>
                <a:latin typeface="+mn-ea"/>
              </a:rPr>
              <a:t>つの</a:t>
            </a:r>
            <a:r>
              <a:rPr lang="ja-JP" altLang="en-US" sz="1200" u="none" dirty="0">
                <a:solidFill>
                  <a:srgbClr val="CC9900"/>
                </a:solidFill>
                <a:latin typeface="+mn-ea"/>
              </a:rPr>
              <a:t>節に分かれます。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前半の節は何々するときは、という言葉が入っているので条件節になります。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問題を解くときは、条件節の場合は主語の法定代理人、述語の有する、目的語の取消権に注目して比較します。</a:t>
            </a:r>
            <a:endParaRPr lang="en-US" altLang="ja-JP" sz="1200" u="none" dirty="0">
              <a:solidFill>
                <a:srgbClr val="CC9900"/>
              </a:solidFill>
              <a:latin typeface="+mn-ea"/>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13</a:t>
            </a:fld>
            <a:endParaRPr kumimoji="1" lang="ja-JP" altLang="en-US"/>
          </a:p>
        </p:txBody>
      </p:sp>
    </p:spTree>
    <p:extLst>
      <p:ext uri="{BB962C8B-B14F-4D97-AF65-F5344CB8AC3E}">
        <p14:creationId xmlns:p14="http://schemas.microsoft.com/office/powerpoint/2010/main" val="409305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これが述語項解析の例です。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問題文は</a:t>
            </a:r>
            <a:r>
              <a:rPr lang="ja-JP" altLang="en-US" sz="1200" dirty="0">
                <a:solidFill>
                  <a:srgbClr val="000000"/>
                </a:solidFill>
                <a:latin typeface="+mn-ea"/>
              </a:rPr>
              <a:t>制限行為能力者のした契約について，</a:t>
            </a:r>
            <a:r>
              <a:rPr lang="ja-JP" altLang="en-US" sz="1200" u="none" dirty="0">
                <a:solidFill>
                  <a:srgbClr val="00B0F0"/>
                </a:solidFill>
                <a:latin typeface="+mn-ea"/>
              </a:rPr>
              <a:t>制限行為能力者及びその法定代理人が取消権を有する</a:t>
            </a:r>
            <a:r>
              <a:rPr lang="ja-JP" altLang="en-US" sz="1200" b="1" u="none" dirty="0">
                <a:solidFill>
                  <a:srgbClr val="00B0F0"/>
                </a:solidFill>
                <a:latin typeface="+mn-ea"/>
              </a:rPr>
              <a:t>ときは</a:t>
            </a:r>
            <a:r>
              <a:rPr lang="ja-JP" altLang="en-US" sz="1200" u="none" dirty="0">
                <a:solidFill>
                  <a:srgbClr val="000000"/>
                </a:solidFill>
                <a:latin typeface="+mn-ea"/>
              </a:rPr>
              <a:t>，</a:t>
            </a:r>
            <a:r>
              <a:rPr lang="ja-JP" altLang="en-US" sz="1200" u="none" dirty="0">
                <a:solidFill>
                  <a:srgbClr val="CC9900"/>
                </a:solidFill>
                <a:latin typeface="+mn-ea"/>
              </a:rPr>
              <a:t>契約の相手方も取消権を有するとなっています。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中心となる述語は有するときは</a:t>
            </a:r>
            <a:r>
              <a:rPr lang="ja-JP" altLang="en-US" sz="1200" u="none" dirty="0" err="1">
                <a:solidFill>
                  <a:srgbClr val="CC9900"/>
                </a:solidFill>
                <a:latin typeface="+mn-ea"/>
              </a:rPr>
              <a:t>の</a:t>
            </a:r>
            <a:r>
              <a:rPr lang="ja-JP" altLang="en-US" sz="1200" u="none" dirty="0">
                <a:solidFill>
                  <a:srgbClr val="CC9900"/>
                </a:solidFill>
                <a:latin typeface="+mn-ea"/>
              </a:rPr>
              <a:t>前の有すると、文末の有するで、青の部分と黄色の部分の</a:t>
            </a:r>
            <a:r>
              <a:rPr lang="en-US" altLang="ja-JP" sz="1200" u="none" dirty="0">
                <a:solidFill>
                  <a:srgbClr val="CC9900"/>
                </a:solidFill>
                <a:latin typeface="+mn-ea"/>
              </a:rPr>
              <a:t>2</a:t>
            </a:r>
            <a:r>
              <a:rPr lang="ja-JP" altLang="en-US" sz="1200" u="none" dirty="0" err="1">
                <a:solidFill>
                  <a:srgbClr val="CC9900"/>
                </a:solidFill>
                <a:latin typeface="+mn-ea"/>
              </a:rPr>
              <a:t>つの</a:t>
            </a:r>
            <a:r>
              <a:rPr lang="ja-JP" altLang="en-US" sz="1200" u="none" dirty="0">
                <a:solidFill>
                  <a:srgbClr val="CC9900"/>
                </a:solidFill>
                <a:latin typeface="+mn-ea"/>
              </a:rPr>
              <a:t>節に分かれます。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前半の節は何々するときは、という言葉が入っているので条件節になります。</a:t>
            </a:r>
            <a:endParaRPr lang="en-US" altLang="ja-JP" sz="1200" u="none" dirty="0">
              <a:solidFill>
                <a:srgbClr val="CC990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rgbClr val="CC9900"/>
                </a:solidFill>
                <a:latin typeface="+mn-ea"/>
              </a:rPr>
              <a:t>問題を解くときは、条件節の場合は主語の法定代理人、述語の有する、目的語の取消権に注目して比較します。</a:t>
            </a:r>
            <a:endParaRPr lang="en-US" altLang="ja-JP" sz="1200" u="none" dirty="0">
              <a:solidFill>
                <a:srgbClr val="CC9900"/>
              </a:solidFill>
              <a:latin typeface="+mn-ea"/>
            </a:endParaRPr>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15</a:t>
            </a:fld>
            <a:endParaRPr kumimoji="1" lang="ja-JP" altLang="en-US"/>
          </a:p>
        </p:txBody>
      </p:sp>
    </p:spTree>
    <p:extLst>
      <p:ext uri="{BB962C8B-B14F-4D97-AF65-F5344CB8AC3E}">
        <p14:creationId xmlns:p14="http://schemas.microsoft.com/office/powerpoint/2010/main" val="411884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そこで、先ほどの</a:t>
            </a:r>
            <a:r>
              <a:rPr lang="ja-JP" altLang="en-US" sz="1200" dirty="0"/>
              <a:t>「成立する」「適用する」のように法律文書に特徴的な類義語の辞書を作成しました。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現在、法律文書や民法条文で使われる語彙はある程度限られていると考え、人手で</a:t>
            </a:r>
            <a:r>
              <a:rPr kumimoji="1" lang="en-US" altLang="ja-JP" sz="1200" dirty="0"/>
              <a:t>1:1</a:t>
            </a:r>
            <a:r>
              <a:rPr kumimoji="1" lang="ja-JP" altLang="en-US" sz="1200" dirty="0"/>
              <a:t>対応の辞書を作成しました。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辞書の作成には平成</a:t>
            </a:r>
            <a:r>
              <a:rPr lang="en-US" altLang="ja-JP" sz="1200" dirty="0"/>
              <a:t>21</a:t>
            </a:r>
            <a:r>
              <a:rPr lang="ja-JP" altLang="en-US" sz="1200" dirty="0"/>
              <a:t>年度から</a:t>
            </a:r>
            <a:r>
              <a:rPr lang="en-US" altLang="ja-JP" sz="1200" dirty="0"/>
              <a:t>26</a:t>
            </a:r>
            <a:r>
              <a:rPr lang="ja-JP" altLang="en-US" sz="1200" dirty="0"/>
              <a:t>年度の問題文を使用し、関連する条文と問題文を見比べて同じ意味であるものを探し、他の問題で一致とみなしてもいいものに絞って採用するようにした結果、</a:t>
            </a:r>
            <a:r>
              <a:rPr kumimoji="1" lang="en-US" altLang="ja-JP" sz="1200" kern="1200" dirty="0">
                <a:solidFill>
                  <a:schemeClr val="tx1"/>
                </a:solidFill>
                <a:effectLst/>
                <a:latin typeface="+mn-lt"/>
                <a:ea typeface="+mn-ea"/>
                <a:cs typeface="+mn-cs"/>
              </a:rPr>
              <a:t>33</a:t>
            </a:r>
            <a:r>
              <a:rPr kumimoji="1" lang="ja-JP" altLang="ja-JP" sz="1200" kern="1200" dirty="0">
                <a:solidFill>
                  <a:schemeClr val="tx1"/>
                </a:solidFill>
                <a:effectLst/>
                <a:latin typeface="+mn-lt"/>
                <a:ea typeface="+mn-ea"/>
                <a:cs typeface="+mn-cs"/>
              </a:rPr>
              <a:t>の動詞の組み合わせを採用し</a:t>
            </a:r>
            <a:r>
              <a:rPr kumimoji="1" lang="ja-JP" altLang="en-US" sz="1200" kern="1200" dirty="0">
                <a:solidFill>
                  <a:schemeClr val="tx1"/>
                </a:solidFill>
                <a:effectLst/>
                <a:latin typeface="+mn-lt"/>
                <a:ea typeface="+mn-ea"/>
                <a:cs typeface="+mn-cs"/>
              </a:rPr>
              <a:t>まし</a:t>
            </a:r>
            <a:r>
              <a:rPr kumimoji="1" lang="ja-JP" altLang="ja-JP" sz="1200" kern="1200" dirty="0">
                <a:solidFill>
                  <a:schemeClr val="tx1"/>
                </a:solidFill>
                <a:effectLst/>
                <a:latin typeface="+mn-lt"/>
                <a:ea typeface="+mn-ea"/>
                <a:cs typeface="+mn-cs"/>
              </a:rPr>
              <a:t>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p:txBody>
      </p:sp>
      <p:sp>
        <p:nvSpPr>
          <p:cNvPr id="4" name="スライド番号プレースホルダー 3"/>
          <p:cNvSpPr>
            <a:spLocks noGrp="1"/>
          </p:cNvSpPr>
          <p:nvPr>
            <p:ph type="sldNum" sz="quarter" idx="10"/>
          </p:nvPr>
        </p:nvSpPr>
        <p:spPr/>
        <p:txBody>
          <a:bodyPr/>
          <a:lstStyle/>
          <a:p>
            <a:fld id="{AD4C1149-D30C-4C03-AEF7-07585BA66BD9}" type="slidenum">
              <a:rPr kumimoji="1" lang="ja-JP" altLang="en-US" smtClean="0"/>
              <a:t>18</a:t>
            </a:fld>
            <a:endParaRPr kumimoji="1" lang="ja-JP" altLang="en-US"/>
          </a:p>
        </p:txBody>
      </p:sp>
    </p:spTree>
    <p:extLst>
      <p:ext uri="{BB962C8B-B14F-4D97-AF65-F5344CB8AC3E}">
        <p14:creationId xmlns:p14="http://schemas.microsoft.com/office/powerpoint/2010/main" val="33130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8FA8AD-0CFA-4179-A0D2-1DCE10CF2105}" type="datetime1">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6632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C53C6F-6FEA-4749-9C57-336D4C7B0095}" type="datetime1">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88720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D6E9FB-57F2-47DF-AC99-88D1F0D0FAAB}" type="datetime1">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102045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4"/>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atin typeface="Hiragino Maru Gothic Pro W4" panose="020F0400000000000000" pitchFamily="34" charset="-128"/>
                <a:ea typeface="Hiragino Maru Gothic Pro W4" panose="020F0400000000000000" pitchFamily="34" charset="-128"/>
                <a:cs typeface="Yuppy TC" panose="020F0603040207020204" pitchFamily="34" charset="-12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latin typeface="Hiragino Maru Gothic ProN W4" panose="020F0400000000000000" pitchFamily="34" charset="-128"/>
                <a:ea typeface="Hiragino Maru Gothic ProN W4" panose="020F0400000000000000" pitchFamily="34"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a:xfrm>
            <a:off x="5759053" y="5713275"/>
            <a:ext cx="2057400" cy="365125"/>
          </a:xfrm>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a:xfrm>
            <a:off x="685333" y="5700713"/>
            <a:ext cx="5004665" cy="365125"/>
          </a:xfrm>
        </p:spPr>
        <p:txBody>
          <a:bodyPr/>
          <a:lstStyle/>
          <a:p>
            <a:endParaRPr lang="en-US" dirty="0"/>
          </a:p>
        </p:txBody>
      </p:sp>
      <p:sp>
        <p:nvSpPr>
          <p:cNvPr id="6" name="Slide Number Placeholder 5"/>
          <p:cNvSpPr>
            <a:spLocks noGrp="1"/>
          </p:cNvSpPr>
          <p:nvPr>
            <p:ph type="sldNum" sz="quarter" idx="12"/>
          </p:nvPr>
        </p:nvSpPr>
        <p:spPr>
          <a:xfrm>
            <a:off x="7885509" y="5725836"/>
            <a:ext cx="57316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684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33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558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77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19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5437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3839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345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DBCE91-6FF1-4592-8695-FCF791F88C18}" type="datetime1">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34084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1556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18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614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2432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233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869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3904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2565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0907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57200" y="1600201"/>
            <a:ext cx="8229600" cy="4616568"/>
          </a:xfrm>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485748"/>
            <a:ext cx="1378496" cy="320008"/>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415316"/>
            <a:ext cx="412204" cy="41220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2" y="5979742"/>
            <a:ext cx="1044312" cy="1035543"/>
          </a:xfrm>
          <a:prstGeom prst="rect">
            <a:avLst/>
          </a:prstGeom>
          <a:effectLst>
            <a:softEdge rad="0"/>
          </a:effectLst>
        </p:spPr>
      </p:pic>
      <p:sp>
        <p:nvSpPr>
          <p:cNvPr id="7" name="テキスト ボックス 6"/>
          <p:cNvSpPr txBox="1"/>
          <p:nvPr/>
        </p:nvSpPr>
        <p:spPr>
          <a:xfrm>
            <a:off x="2803964" y="6561853"/>
            <a:ext cx="3322712" cy="276999"/>
          </a:xfrm>
          <a:prstGeom prst="rect">
            <a:avLst/>
          </a:prstGeom>
          <a:noFill/>
        </p:spPr>
        <p:txBody>
          <a:bodyPr wrap="square" rtlCol="0">
            <a:spAutoFit/>
          </a:bodyPr>
          <a:lstStyle/>
          <a:p>
            <a:r>
              <a:rPr kumimoji="1" lang="ja-JP" altLang="en-US" sz="1200" dirty="0">
                <a:latin typeface="HGS明朝E" panose="02020900000000000000" pitchFamily="18" charset="-128"/>
                <a:ea typeface="HGS明朝E" panose="02020900000000000000" pitchFamily="18" charset="-128"/>
              </a:rPr>
              <a:t>静岡大学 情報学部 行動情報学科 狩野研究室</a:t>
            </a:r>
          </a:p>
        </p:txBody>
      </p:sp>
      <p:sp>
        <p:nvSpPr>
          <p:cNvPr id="6" name="スライド番号プレースホルダ 5"/>
          <p:cNvSpPr>
            <a:spLocks noGrp="1"/>
          </p:cNvSpPr>
          <p:nvPr>
            <p:ph type="sldNum" sz="quarter" idx="12"/>
          </p:nvPr>
        </p:nvSpPr>
        <p:spPr>
          <a:xfrm>
            <a:off x="7239724" y="6411036"/>
            <a:ext cx="1944216" cy="398147"/>
          </a:xfrm>
        </p:spPr>
        <p:txBody>
          <a:bodyPr/>
          <a:lstStyle>
            <a:lvl1pPr>
              <a:defRPr sz="2400" b="1">
                <a:latin typeface="Times New Roman" panose="02020603050405020304" pitchFamily="18" charset="0"/>
                <a:cs typeface="Times New Roman" panose="02020603050405020304" pitchFamily="18" charset="0"/>
              </a:defRPr>
            </a:lvl1pPr>
          </a:lstStyle>
          <a:p>
            <a:fld id="{53C06E80-4058-4F4B-ABCA-37AB2E99A4EA}" type="slidenum">
              <a:rPr kumimoji="1" lang="ja-JP" altLang="en-US" smtClean="0"/>
              <a:t>‹#›</a:t>
            </a:fld>
            <a:endParaRPr kumimoji="1" lang="ja-JP" altLang="en-US"/>
          </a:p>
        </p:txBody>
      </p:sp>
      <p:sp>
        <p:nvSpPr>
          <p:cNvPr id="5" name="フッター プレースホルダー 4"/>
          <p:cNvSpPr>
            <a:spLocks noGrp="1"/>
          </p:cNvSpPr>
          <p:nvPr>
            <p:ph type="ftr" sz="quarter" idx="13"/>
          </p:nvPr>
        </p:nvSpPr>
        <p:spPr/>
        <p:txBody>
          <a:bodyPr/>
          <a:lstStyle/>
          <a:p>
            <a:endParaRPr kumimoji="1" lang="ja-JP" altLang="en-US"/>
          </a:p>
        </p:txBody>
      </p:sp>
    </p:spTree>
    <p:extLst>
      <p:ext uri="{BB962C8B-B14F-4D97-AF65-F5344CB8AC3E}">
        <p14:creationId xmlns:p14="http://schemas.microsoft.com/office/powerpoint/2010/main" val="15433177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404CCB-292F-4AB9-8924-0900B000D401}" type="datetime1">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4038682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6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870142"/>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2" name="Rectangle 14"/>
          <p:cNvSpPr>
            <a:spLocks noGrp="1" noChangeArrowheads="1"/>
          </p:cNvSpPr>
          <p:nvPr>
            <p:ph type="ctrTitle" sz="quarter"/>
          </p:nvPr>
        </p:nvSpPr>
        <p:spPr>
          <a:xfrm>
            <a:off x="179388" y="188913"/>
            <a:ext cx="8851900" cy="2447925"/>
          </a:xfrm>
        </p:spPr>
        <p:txBody>
          <a:bodyPr/>
          <a:lstStyle>
            <a:lvl1pPr algn="ctr">
              <a:defRPr sz="4000">
                <a:latin typeface="Arial Black" pitchFamily="34" charset="0"/>
              </a:defRPr>
            </a:lvl1pPr>
          </a:lstStyle>
          <a:p>
            <a:r>
              <a:rPr lang="ja-JP" altLang="en-US"/>
              <a:t>マスター タイトルの書式設定</a:t>
            </a:r>
            <a:endParaRPr lang="ja-JP" altLang="en-US" dirty="0"/>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マスター サブタイトルの書式設定</a:t>
            </a:r>
            <a:endParaRPr lang="ja-JP" altLang="en-US" dirty="0"/>
          </a:p>
        </p:txBody>
      </p:sp>
      <p:sp>
        <p:nvSpPr>
          <p:cNvPr id="12" name="Text Box 18"/>
          <p:cNvSpPr txBox="1">
            <a:spLocks noChangeArrowheads="1"/>
          </p:cNvSpPr>
          <p:nvPr/>
        </p:nvSpPr>
        <p:spPr bwMode="auto">
          <a:xfrm>
            <a:off x="3124935" y="3841169"/>
            <a:ext cx="2948382" cy="1569660"/>
          </a:xfrm>
          <a:prstGeom prst="rect">
            <a:avLst/>
          </a:prstGeom>
          <a:noFill/>
          <a:ln w="9525">
            <a:noFill/>
            <a:miter lim="800000"/>
            <a:headEnd/>
            <a:tailEnd/>
          </a:ln>
          <a:effectLst/>
        </p:spPr>
        <p:txBody>
          <a:bodyPr wrap="square">
            <a:spAutoFit/>
          </a:bodyPr>
          <a:lstStyle/>
          <a:p>
            <a:pPr algn="dist"/>
            <a:r>
              <a:rPr lang="ja-JP" altLang="en-US" sz="2400" b="1" dirty="0">
                <a:solidFill>
                  <a:srgbClr val="000000"/>
                </a:solidFill>
              </a:rPr>
              <a:t>狩野　芳伸</a:t>
            </a:r>
            <a:endParaRPr lang="en-US" altLang="ja-JP" sz="2400" b="1" dirty="0">
              <a:solidFill>
                <a:srgbClr val="000000"/>
              </a:solidFill>
            </a:endParaRPr>
          </a:p>
          <a:p>
            <a:pPr algn="dist"/>
            <a:r>
              <a:rPr lang="en-US" altLang="ja-JP" sz="2400" b="1" dirty="0" err="1">
                <a:solidFill>
                  <a:srgbClr val="000000"/>
                </a:solidFill>
              </a:rPr>
              <a:t>Yoshinobu</a:t>
            </a:r>
            <a:r>
              <a:rPr lang="en-US" altLang="ja-JP" sz="2400" b="1" dirty="0">
                <a:solidFill>
                  <a:srgbClr val="000000"/>
                </a:solidFill>
              </a:rPr>
              <a:t> Kano</a:t>
            </a:r>
          </a:p>
          <a:p>
            <a:pPr algn="dist">
              <a:defRPr/>
            </a:pPr>
            <a:r>
              <a:rPr lang="ja-JP" altLang="en-US" sz="2400" b="1" dirty="0">
                <a:solidFill>
                  <a:srgbClr val="000000"/>
                </a:solidFill>
              </a:rPr>
              <a:t>静岡大学　情報学部</a:t>
            </a:r>
            <a:endParaRPr lang="en-US" altLang="ja-JP" sz="2400" b="1" dirty="0">
              <a:solidFill>
                <a:srgbClr val="000000"/>
              </a:solidFill>
            </a:endParaRPr>
          </a:p>
          <a:p>
            <a:pPr algn="dist">
              <a:defRPr/>
            </a:pPr>
            <a:r>
              <a:rPr lang="ja-JP" altLang="en-US" sz="2400" b="1" dirty="0">
                <a:solidFill>
                  <a:srgbClr val="000000"/>
                </a:solidFill>
              </a:rPr>
              <a:t>行動情報学科</a:t>
            </a:r>
            <a:endParaRPr lang="en-US" altLang="ja-JP" sz="2400" b="1" dirty="0">
              <a:solidFill>
                <a:srgbClr val="00000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3" y="6165304"/>
            <a:ext cx="592870" cy="59287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71" y="6208421"/>
            <a:ext cx="1474689" cy="51614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37312"/>
            <a:ext cx="2386926" cy="554108"/>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5073377"/>
            <a:ext cx="2202348" cy="2183854"/>
          </a:xfrm>
          <a:prstGeom prst="rect">
            <a:avLst/>
          </a:prstGeom>
        </p:spPr>
      </p:pic>
    </p:spTree>
    <p:extLst>
      <p:ext uri="{BB962C8B-B14F-4D97-AF65-F5344CB8AC3E}">
        <p14:creationId xmlns:p14="http://schemas.microsoft.com/office/powerpoint/2010/main" val="3129506335"/>
      </p:ext>
    </p:extLst>
  </p:cSld>
  <p:clrMapOvr>
    <a:masterClrMapping/>
  </p:clrMapOvr>
  <p:transition>
    <p:fade thruBlk="1"/>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cSld name="1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467544"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1000">
                <a:srgbClr val="80B8E0"/>
              </a:gs>
              <a:gs pos="0">
                <a:srgbClr val="0070C0"/>
              </a:gs>
              <a:gs pos="90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35495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xEl>
                                              <p:pRg st="0" end="0"/>
                                            </p:txEl>
                                          </p:spTgt>
                                        </p:tgtEl>
                                        <p:attrNameLst>
                                          <p:attrName>style.visibility</p:attrName>
                                        </p:attrNameLst>
                                      </p:cBhvr>
                                      <p:to>
                                        <p:strVal val="visible"/>
                                      </p:to>
                                    </p:set>
                                    <p:animEffect transition="in" filter="dissolve">
                                      <p:cBhvr>
                                        <p:cTn id="12"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57200" y="1600201"/>
            <a:ext cx="8229600" cy="4616568"/>
          </a:xfrm>
        </p:spPr>
        <p:txBody>
          <a:bodyPr>
            <a:normAutofit/>
          </a:bodyPr>
          <a:lstStyle>
            <a:lvl1pPr>
              <a:defRPr b="0" i="0" baseline="0">
                <a:latin typeface="+mn-ea"/>
                <a:ea typeface="+mn-ea"/>
              </a:defRPr>
            </a:lvl1pPr>
            <a:lvl2pPr>
              <a:defRPr b="0" i="0" baseline="0">
                <a:latin typeface="+mn-ea"/>
                <a:ea typeface="+mn-ea"/>
              </a:defRPr>
            </a:lvl2pPr>
            <a:lvl3pPr>
              <a:defRPr b="0" i="0" baseline="0">
                <a:latin typeface="+mn-ea"/>
                <a:ea typeface="+mn-ea"/>
              </a:defRPr>
            </a:lvl3pPr>
            <a:lvl4pPr>
              <a:defRPr b="0" i="0" baseline="0">
                <a:latin typeface="+mn-ea"/>
                <a:ea typeface="+mn-ea"/>
              </a:defRPr>
            </a:lvl4pPr>
            <a:lvl5pPr>
              <a:defRPr b="0" i="0" baseline="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485748"/>
            <a:ext cx="1378496" cy="320008"/>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415316"/>
            <a:ext cx="412204" cy="41220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2" y="5979742"/>
            <a:ext cx="1044312" cy="1035543"/>
          </a:xfrm>
          <a:prstGeom prst="rect">
            <a:avLst/>
          </a:prstGeom>
          <a:effectLst>
            <a:softEdge rad="0"/>
          </a:effectLst>
        </p:spPr>
      </p:pic>
      <p:sp>
        <p:nvSpPr>
          <p:cNvPr id="7" name="テキスト ボックス 6"/>
          <p:cNvSpPr txBox="1"/>
          <p:nvPr/>
        </p:nvSpPr>
        <p:spPr>
          <a:xfrm>
            <a:off x="2803964" y="6561853"/>
            <a:ext cx="3322712" cy="276999"/>
          </a:xfrm>
          <a:prstGeom prst="rect">
            <a:avLst/>
          </a:prstGeom>
          <a:noFill/>
        </p:spPr>
        <p:txBody>
          <a:bodyPr wrap="square" rtlCol="0">
            <a:spAutoFit/>
          </a:bodyPr>
          <a:lstStyle/>
          <a:p>
            <a:r>
              <a:rPr kumimoji="1" lang="ja-JP" altLang="en-US" sz="1200" dirty="0">
                <a:latin typeface="HGS明朝E" panose="02020900000000000000" pitchFamily="18" charset="-128"/>
                <a:ea typeface="HGS明朝E" panose="02020900000000000000" pitchFamily="18" charset="-128"/>
              </a:rPr>
              <a:t>静岡大学 情報学部 行動情報学科 狩野研究室</a:t>
            </a:r>
          </a:p>
        </p:txBody>
      </p:sp>
      <p:sp>
        <p:nvSpPr>
          <p:cNvPr id="6" name="スライド番号プレースホルダ 5"/>
          <p:cNvSpPr>
            <a:spLocks noGrp="1"/>
          </p:cNvSpPr>
          <p:nvPr>
            <p:ph type="sldNum" sz="quarter" idx="12"/>
          </p:nvPr>
        </p:nvSpPr>
        <p:spPr>
          <a:xfrm>
            <a:off x="7239724" y="6411036"/>
            <a:ext cx="1944216" cy="398147"/>
          </a:xfrm>
        </p:spPr>
        <p:txBody>
          <a:bodyPr/>
          <a:lstStyle>
            <a:lvl1pPr>
              <a:defRPr sz="2400" b="1">
                <a:latin typeface="Times New Roman" panose="02020603050405020304" pitchFamily="18" charset="0"/>
                <a:cs typeface="Times New Roman" panose="02020603050405020304" pitchFamily="18" charset="0"/>
              </a:defRPr>
            </a:lvl1pPr>
          </a:lstStyle>
          <a:p>
            <a:fld id="{6394B364-3329-427B-81B3-F20AC5B121DF}" type="slidenum">
              <a:rPr lang="en-US" altLang="ja-JP" smtClean="0">
                <a:solidFill>
                  <a:srgbClr val="000000"/>
                </a:solidFill>
              </a:rPr>
              <a:pPr/>
              <a:t>‹#›</a:t>
            </a:fld>
            <a:endParaRPr lang="en-US" altLang="ja-JP" dirty="0">
              <a:solidFill>
                <a:srgbClr val="000000"/>
              </a:solidFill>
            </a:endParaRPr>
          </a:p>
        </p:txBody>
      </p:sp>
      <p:sp>
        <p:nvSpPr>
          <p:cNvPr id="5" name="フッター プレースホルダー 4"/>
          <p:cNvSpPr>
            <a:spLocks noGrp="1"/>
          </p:cNvSpPr>
          <p:nvPr>
            <p:ph type="ftr" sz="quarter" idx="13"/>
          </p:nvPr>
        </p:nvSpPr>
        <p:spPr/>
        <p:txBody>
          <a:bodyPr/>
          <a:lstStyle/>
          <a:p>
            <a:r>
              <a:rPr lang="en-US" altLang="ja-JP">
                <a:solidFill>
                  <a:srgbClr val="000000"/>
                </a:solidFill>
              </a:rPr>
              <a:t>Yoshinobu Kano</a:t>
            </a:r>
            <a:r>
              <a:rPr lang="ja-JP" altLang="en-US">
                <a:solidFill>
                  <a:srgbClr val="000000"/>
                </a:solidFill>
              </a:rPr>
              <a:t>　　　</a:t>
            </a:r>
            <a:endParaRPr lang="en-US" altLang="ja-JP" dirty="0">
              <a:solidFill>
                <a:srgbClr val="000000"/>
              </a:solidFill>
            </a:endParaRPr>
          </a:p>
        </p:txBody>
      </p:sp>
    </p:spTree>
    <p:extLst>
      <p:ext uri="{BB962C8B-B14F-4D97-AF65-F5344CB8AC3E}">
        <p14:creationId xmlns:p14="http://schemas.microsoft.com/office/powerpoint/2010/main" val="1358547778"/>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6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685800" y="1752600"/>
            <a:ext cx="8153400" cy="4870142"/>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0000">
                <a:srgbClr val="FF8080"/>
              </a:gs>
              <a:gs pos="20000">
                <a:srgbClr val="FF0000"/>
              </a:gs>
              <a:gs pos="92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2" name="Rectangle 14"/>
          <p:cNvSpPr>
            <a:spLocks noGrp="1" noChangeArrowheads="1"/>
          </p:cNvSpPr>
          <p:nvPr>
            <p:ph type="ctrTitle" sz="quarter"/>
          </p:nvPr>
        </p:nvSpPr>
        <p:spPr>
          <a:xfrm>
            <a:off x="179388" y="188913"/>
            <a:ext cx="8851900" cy="2447925"/>
          </a:xfrm>
        </p:spPr>
        <p:txBody>
          <a:bodyPr/>
          <a:lstStyle>
            <a:lvl1pPr algn="ctr">
              <a:defRPr sz="4000">
                <a:latin typeface="Arial Black" pitchFamily="34" charset="0"/>
              </a:defRPr>
            </a:lvl1pPr>
          </a:lstStyle>
          <a:p>
            <a:r>
              <a:rPr lang="ja-JP" altLang="en-US"/>
              <a:t>マスター タイトルの書式設定</a:t>
            </a:r>
            <a:endParaRPr lang="ja-JP" altLang="en-US" dirty="0"/>
          </a:p>
        </p:txBody>
      </p:sp>
      <p:sp>
        <p:nvSpPr>
          <p:cNvPr id="7184" name="Rectangle 16"/>
          <p:cNvSpPr>
            <a:spLocks noGrp="1" noChangeArrowheads="1"/>
          </p:cNvSpPr>
          <p:nvPr>
            <p:ph type="subTitle" sz="quarter" idx="1"/>
          </p:nvPr>
        </p:nvSpPr>
        <p:spPr>
          <a:xfrm>
            <a:off x="179388" y="2708275"/>
            <a:ext cx="8777287" cy="576263"/>
          </a:xfrm>
        </p:spPr>
        <p:txBody>
          <a:bodyPr/>
          <a:lstStyle>
            <a:lvl1pPr marL="0" indent="0" algn="ctr">
              <a:buFont typeface="ＭＳ Ｐゴシック" charset="-128"/>
              <a:buNone/>
              <a:defRPr b="1"/>
            </a:lvl1pPr>
          </a:lstStyle>
          <a:p>
            <a:r>
              <a:rPr lang="ja-JP" altLang="en-US"/>
              <a:t>マスター サブタイトルの書式設定</a:t>
            </a:r>
            <a:endParaRPr lang="ja-JP" altLang="en-US" dirty="0"/>
          </a:p>
        </p:txBody>
      </p:sp>
      <p:sp>
        <p:nvSpPr>
          <p:cNvPr id="12" name="Text Box 18"/>
          <p:cNvSpPr txBox="1">
            <a:spLocks noChangeArrowheads="1"/>
          </p:cNvSpPr>
          <p:nvPr/>
        </p:nvSpPr>
        <p:spPr bwMode="auto">
          <a:xfrm>
            <a:off x="3124935" y="3841169"/>
            <a:ext cx="2948382" cy="1569660"/>
          </a:xfrm>
          <a:prstGeom prst="rect">
            <a:avLst/>
          </a:prstGeom>
          <a:noFill/>
          <a:ln w="9525">
            <a:noFill/>
            <a:miter lim="800000"/>
            <a:headEnd/>
            <a:tailEnd/>
          </a:ln>
          <a:effectLst/>
        </p:spPr>
        <p:txBody>
          <a:bodyPr wrap="square">
            <a:spAutoFit/>
          </a:bodyPr>
          <a:lstStyle/>
          <a:p>
            <a:pPr algn="dist"/>
            <a:r>
              <a:rPr lang="ja-JP" altLang="en-US" sz="2400" b="1" dirty="0">
                <a:solidFill>
                  <a:srgbClr val="000000"/>
                </a:solidFill>
              </a:rPr>
              <a:t>狩野　芳伸</a:t>
            </a:r>
            <a:endParaRPr lang="en-US" altLang="ja-JP" sz="2400" b="1" dirty="0">
              <a:solidFill>
                <a:srgbClr val="000000"/>
              </a:solidFill>
            </a:endParaRPr>
          </a:p>
          <a:p>
            <a:pPr algn="dist"/>
            <a:r>
              <a:rPr lang="en-US" altLang="ja-JP" sz="2400" b="1" dirty="0" err="1">
                <a:solidFill>
                  <a:srgbClr val="000000"/>
                </a:solidFill>
              </a:rPr>
              <a:t>Yoshinobu</a:t>
            </a:r>
            <a:r>
              <a:rPr lang="en-US" altLang="ja-JP" sz="2400" b="1" dirty="0">
                <a:solidFill>
                  <a:srgbClr val="000000"/>
                </a:solidFill>
              </a:rPr>
              <a:t> Kano</a:t>
            </a:r>
          </a:p>
          <a:p>
            <a:pPr algn="dist">
              <a:defRPr/>
            </a:pPr>
            <a:r>
              <a:rPr lang="ja-JP" altLang="en-US" sz="2400" b="1" dirty="0">
                <a:solidFill>
                  <a:srgbClr val="000000"/>
                </a:solidFill>
              </a:rPr>
              <a:t>静岡大学　情報学部</a:t>
            </a:r>
            <a:endParaRPr lang="en-US" altLang="ja-JP" sz="2400" b="1" dirty="0">
              <a:solidFill>
                <a:srgbClr val="000000"/>
              </a:solidFill>
            </a:endParaRPr>
          </a:p>
          <a:p>
            <a:pPr algn="dist">
              <a:defRPr/>
            </a:pPr>
            <a:r>
              <a:rPr lang="ja-JP" altLang="en-US" sz="2400" b="1" dirty="0">
                <a:solidFill>
                  <a:srgbClr val="000000"/>
                </a:solidFill>
              </a:rPr>
              <a:t>行動情報学科</a:t>
            </a:r>
            <a:endParaRPr lang="en-US" altLang="ja-JP" sz="2400" b="1" dirty="0">
              <a:solidFill>
                <a:srgbClr val="00000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3" y="6165304"/>
            <a:ext cx="592870" cy="59287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71" y="6208421"/>
            <a:ext cx="1474689" cy="51614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37312"/>
            <a:ext cx="2386926" cy="554108"/>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5073377"/>
            <a:ext cx="2202348" cy="2183854"/>
          </a:xfrm>
          <a:prstGeom prst="rect">
            <a:avLst/>
          </a:prstGeom>
        </p:spPr>
      </p:pic>
    </p:spTree>
    <p:extLst>
      <p:ext uri="{BB962C8B-B14F-4D97-AF65-F5344CB8AC3E}">
        <p14:creationId xmlns:p14="http://schemas.microsoft.com/office/powerpoint/2010/main" val="151229373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userDrawn="1">
  <p:cSld name="1_タイトル スライド">
    <p:spTree>
      <p:nvGrpSpPr>
        <p:cNvPr id="1" name=""/>
        <p:cNvGrpSpPr/>
        <p:nvPr/>
      </p:nvGrpSpPr>
      <p:grpSpPr>
        <a:xfrm>
          <a:off x="0" y="0"/>
          <a:ext cx="0" cy="0"/>
          <a:chOff x="0" y="0"/>
          <a:chExt cx="0" cy="0"/>
        </a:xfrm>
      </p:grpSpPr>
      <p:sp>
        <p:nvSpPr>
          <p:cNvPr id="7178" name="AutoShape 10"/>
          <p:cNvSpPr>
            <a:spLocks noChangeArrowheads="1"/>
          </p:cNvSpPr>
          <p:nvPr/>
        </p:nvSpPr>
        <p:spPr bwMode="auto">
          <a:xfrm flipV="1">
            <a:off x="467544" y="1214422"/>
            <a:ext cx="8153400" cy="4419600"/>
          </a:xfrm>
          <a:custGeom>
            <a:avLst/>
            <a:gdLst>
              <a:gd name="G0" fmla="+- 8754 0 0"/>
              <a:gd name="G1" fmla="+- 7621943 0 0"/>
              <a:gd name="G2" fmla="+- 0 0 7621943"/>
              <a:gd name="T0" fmla="*/ 0 256 1"/>
              <a:gd name="T1" fmla="*/ 180 256 1"/>
              <a:gd name="G3" fmla="+- 7621943 T0 T1"/>
              <a:gd name="T2" fmla="*/ 0 256 1"/>
              <a:gd name="T3" fmla="*/ 90 256 1"/>
              <a:gd name="G4" fmla="+- 7621943 T2 T3"/>
              <a:gd name="G5" fmla="*/ G4 2 1"/>
              <a:gd name="T4" fmla="*/ 90 256 1"/>
              <a:gd name="T5" fmla="*/ 0 256 1"/>
              <a:gd name="G6" fmla="+- 7621943 T4 T5"/>
              <a:gd name="G7" fmla="*/ G6 2 1"/>
              <a:gd name="G8" fmla="abs 76219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54"/>
              <a:gd name="G18" fmla="*/ 8754 1 2"/>
              <a:gd name="G19" fmla="+- G18 5400 0"/>
              <a:gd name="G20" fmla="cos G19 7621943"/>
              <a:gd name="G21" fmla="sin G19 7621943"/>
              <a:gd name="G22" fmla="+- G20 10800 0"/>
              <a:gd name="G23" fmla="+- G21 10800 0"/>
              <a:gd name="G24" fmla="+- 10800 0 G20"/>
              <a:gd name="G25" fmla="+- 8754 10800 0"/>
              <a:gd name="G26" fmla="?: G9 G17 G25"/>
              <a:gd name="G27" fmla="?: G9 0 21600"/>
              <a:gd name="G28" fmla="cos 10800 7621943"/>
              <a:gd name="G29" fmla="sin 10800 7621943"/>
              <a:gd name="G30" fmla="sin 8754 7621943"/>
              <a:gd name="G31" fmla="+- G28 10800 0"/>
              <a:gd name="G32" fmla="+- G29 10800 0"/>
              <a:gd name="G33" fmla="+- G30 10800 0"/>
              <a:gd name="G34" fmla="?: G4 0 G31"/>
              <a:gd name="G35" fmla="?: 7621943 G34 0"/>
              <a:gd name="G36" fmla="?: G6 G35 G31"/>
              <a:gd name="G37" fmla="+- 21600 0 G36"/>
              <a:gd name="G38" fmla="?: G4 0 G33"/>
              <a:gd name="G39" fmla="?: 7621943 G38 G32"/>
              <a:gd name="G40" fmla="?: G6 G39 0"/>
              <a:gd name="G41" fmla="?: G4 G32 21600"/>
              <a:gd name="G42" fmla="?: G6 G41 G33"/>
              <a:gd name="T12" fmla="*/ 10800 w 21600"/>
              <a:gd name="T13" fmla="*/ 0 h 21600"/>
              <a:gd name="T14" fmla="*/ 6467 w 21600"/>
              <a:gd name="T15" fmla="*/ 19564 h 21600"/>
              <a:gd name="T16" fmla="*/ 10800 w 21600"/>
              <a:gd name="T17" fmla="*/ 2046 h 21600"/>
              <a:gd name="T18" fmla="*/ 15133 w 21600"/>
              <a:gd name="T19" fmla="*/ 19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921" y="18647"/>
                </a:moveTo>
                <a:cubicBezTo>
                  <a:pt x="3935" y="17172"/>
                  <a:pt x="2046" y="14130"/>
                  <a:pt x="2046" y="10800"/>
                </a:cubicBezTo>
                <a:cubicBezTo>
                  <a:pt x="2046" y="5965"/>
                  <a:pt x="5965" y="2046"/>
                  <a:pt x="10800" y="2046"/>
                </a:cubicBezTo>
                <a:cubicBezTo>
                  <a:pt x="15634" y="2046"/>
                  <a:pt x="19554" y="5965"/>
                  <a:pt x="19554" y="10800"/>
                </a:cubicBezTo>
                <a:cubicBezTo>
                  <a:pt x="19554" y="14130"/>
                  <a:pt x="17664" y="17172"/>
                  <a:pt x="14678" y="18647"/>
                </a:cubicBezTo>
                <a:lnTo>
                  <a:pt x="15585" y="20481"/>
                </a:lnTo>
                <a:cubicBezTo>
                  <a:pt x="19268" y="18661"/>
                  <a:pt x="21600" y="14908"/>
                  <a:pt x="21600" y="10800"/>
                </a:cubicBezTo>
                <a:cubicBezTo>
                  <a:pt x="21600" y="4835"/>
                  <a:pt x="16764" y="0"/>
                  <a:pt x="10800" y="0"/>
                </a:cubicBezTo>
                <a:cubicBezTo>
                  <a:pt x="4835" y="0"/>
                  <a:pt x="0" y="4835"/>
                  <a:pt x="0" y="10800"/>
                </a:cubicBezTo>
                <a:cubicBezTo>
                  <a:pt x="-1" y="14908"/>
                  <a:pt x="2331" y="18661"/>
                  <a:pt x="6014" y="20481"/>
                </a:cubicBezTo>
                <a:close/>
              </a:path>
            </a:pathLst>
          </a:custGeom>
          <a:gradFill flip="none" rotWithShape="1">
            <a:gsLst>
              <a:gs pos="51000">
                <a:srgbClr val="80B8E0"/>
              </a:gs>
              <a:gs pos="0">
                <a:srgbClr val="0070C0"/>
              </a:gs>
              <a:gs pos="90000">
                <a:schemeClr val="bg1">
                  <a:lumMod val="95000"/>
                </a:schemeClr>
              </a:gs>
            </a:gsLst>
            <a:lin ang="5400000" scaled="1"/>
            <a:tileRect/>
          </a:gradFill>
          <a:ln w="9525">
            <a:noFill/>
            <a:miter lim="800000"/>
            <a:headEnd/>
            <a:tailEnd/>
          </a:ln>
          <a:effectLst/>
        </p:spPr>
        <p:txBody>
          <a:bodyPr wrap="none" anchor="ctr"/>
          <a:lstStyle/>
          <a:p>
            <a:endParaRPr lang="ja-JP" altLang="en-US">
              <a:solidFill>
                <a:srgbClr val="000000"/>
              </a:solidFill>
            </a:endParaRPr>
          </a:p>
        </p:txBody>
      </p:sp>
      <p:sp>
        <p:nvSpPr>
          <p:cNvPr id="7184" name="Rectangle 16"/>
          <p:cNvSpPr>
            <a:spLocks noGrp="1" noChangeArrowheads="1"/>
          </p:cNvSpPr>
          <p:nvPr>
            <p:ph type="subTitle" sz="quarter" idx="1"/>
          </p:nvPr>
        </p:nvSpPr>
        <p:spPr>
          <a:xfrm>
            <a:off x="179388" y="2708277"/>
            <a:ext cx="8777287" cy="576263"/>
          </a:xfrm>
        </p:spPr>
        <p:txBody>
          <a:bodyPr/>
          <a:lstStyle>
            <a:lvl1pPr marL="0" indent="0" algn="ctr">
              <a:buFont typeface="ＭＳ Ｐゴシック" charset="-128"/>
              <a:buNone/>
              <a:defRPr b="1"/>
            </a:lvl1pPr>
          </a:lstStyle>
          <a:p>
            <a:r>
              <a:rPr lang="ja-JP" altLang="en-US" dirty="0"/>
              <a:t>マスター サブタイトルの書式設定</a:t>
            </a:r>
          </a:p>
        </p:txBody>
      </p:sp>
    </p:spTree>
    <p:extLst>
      <p:ext uri="{BB962C8B-B14F-4D97-AF65-F5344CB8AC3E}">
        <p14:creationId xmlns:p14="http://schemas.microsoft.com/office/powerpoint/2010/main" val="33031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dissolv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xEl>
                                              <p:pRg st="0" end="0"/>
                                            </p:txEl>
                                          </p:spTgt>
                                        </p:tgtEl>
                                        <p:attrNameLst>
                                          <p:attrName>style.visibility</p:attrName>
                                        </p:attrNameLst>
                                      </p:cBhvr>
                                      <p:to>
                                        <p:strVal val="visible"/>
                                      </p:to>
                                    </p:set>
                                    <p:animEffect transition="in" filter="dissolve">
                                      <p:cBhvr>
                                        <p:cTn id="12" dur="500"/>
                                        <p:tgtEl>
                                          <p:spTgt spid="7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4" grpId="0" build="p">
        <p:tmplLst>
          <p:tmpl lvl="1">
            <p:tnLst>
              <p:par>
                <p:cTn presetID="9" presetClass="entr" presetSubtype="0" fill="hold" nodeType="clickEffect">
                  <p:stCondLst>
                    <p:cond delay="0"/>
                  </p:stCondLst>
                  <p:childTnLst>
                    <p:set>
                      <p:cBhvr>
                        <p:cTn dur="1" fill="hold">
                          <p:stCondLst>
                            <p:cond delay="0"/>
                          </p:stCondLst>
                        </p:cTn>
                        <p:tgtEl>
                          <p:spTgt spid="7184"/>
                        </p:tgtEl>
                        <p:attrNameLst>
                          <p:attrName>style.visibility</p:attrName>
                        </p:attrNameLst>
                      </p:cBhvr>
                      <p:to>
                        <p:strVal val="visible"/>
                      </p:to>
                    </p:set>
                    <p:animEffect transition="in" filter="dissolve">
                      <p:cBhvr>
                        <p:cTn dur="500"/>
                        <p:tgtEl>
                          <p:spTgt spid="7184"/>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ACBD50-68C0-4D4B-8DA3-66613176E28D}" type="datetimeFigureOut">
              <a:rPr lang="ja-JP" altLang="en-US" smtClean="0">
                <a:solidFill>
                  <a:prstClr val="black">
                    <a:tint val="75000"/>
                  </a:prstClr>
                </a:solidFill>
              </a:rPr>
              <a:pPr/>
              <a:t>2018/10/2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7B9337C-5CF5-FA46-93AE-3F1FF8A68E5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96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69E4B1-CBCA-4D56-8035-BEC292D4DEBF}" type="datetime1">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78109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10243C-59B5-437E-A3E5-12393F448495}" type="datetime1">
              <a:rPr kumimoji="1" lang="ja-JP" altLang="en-US" smtClean="0"/>
              <a:t>2018/10/2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200398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D0BCC3-31CB-4DD0-8A60-C5BE0185275C}" type="datetime1">
              <a:rPr kumimoji="1" lang="ja-JP" altLang="en-US" smtClean="0"/>
              <a:t>2018/10/2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04274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BB056-5EC0-429F-A196-48F3F8F11911}" type="datetime1">
              <a:rPr kumimoji="1" lang="ja-JP" altLang="en-US" smtClean="0"/>
              <a:t>2018/10/2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93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7A4298-0DC2-489C-9FAA-9D7B1354465D}" type="datetime1">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8560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79002D-AA36-4A78-BAD1-B527F2559CB7}" type="datetime1">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319740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E07C8-0ACD-42B6-82CC-256C4F2F5AD5}" type="datetime1">
              <a:rPr kumimoji="1" lang="ja-JP" altLang="en-US" smtClean="0"/>
              <a:t>2018/10/2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06E80-4058-4F4B-ABCA-37AB2E99A4EA}" type="slidenum">
              <a:rPr kumimoji="1" lang="ja-JP" altLang="en-US" smtClean="0"/>
              <a:t>‹#›</a:t>
            </a:fld>
            <a:endParaRPr kumimoji="1" lang="ja-JP" altLang="en-US"/>
          </a:p>
        </p:txBody>
      </p:sp>
    </p:spTree>
    <p:extLst>
      <p:ext uri="{BB962C8B-B14F-4D97-AF65-F5344CB8AC3E}">
        <p14:creationId xmlns:p14="http://schemas.microsoft.com/office/powerpoint/2010/main" val="63932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10/2/2018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pic>
        <p:nvPicPr>
          <p:cNvPr id="8" name="図 7">
            <a:extLst>
              <a:ext uri="{FF2B5EF4-FFF2-40B4-BE49-F238E27FC236}">
                <a16:creationId xmlns:a16="http://schemas.microsoft.com/office/drawing/2014/main" id="{E08E4515-5D1A-E541-B568-70BFE40192F8}"/>
              </a:ext>
            </a:extLst>
          </p:cNvPr>
          <p:cNvPicPr>
            <a:picLocks noChangeAspect="1"/>
          </p:cNvPicPr>
          <p:nvPr userDrawn="1"/>
        </p:nvPicPr>
        <p:blipFill>
          <a:blip r:embed="rId20">
            <a:alphaModFix amt="23000"/>
          </a:blip>
          <a:stretch>
            <a:fillRect/>
          </a:stretch>
        </p:blipFill>
        <p:spPr>
          <a:xfrm>
            <a:off x="2399450" y="1041146"/>
            <a:ext cx="4388303" cy="5816854"/>
          </a:xfrm>
          <a:prstGeom prst="rect">
            <a:avLst/>
          </a:prstGeom>
        </p:spPr>
      </p:pic>
      <p:pic>
        <p:nvPicPr>
          <p:cNvPr id="10" name="図 9">
            <a:extLst>
              <a:ext uri="{FF2B5EF4-FFF2-40B4-BE49-F238E27FC236}">
                <a16:creationId xmlns:a16="http://schemas.microsoft.com/office/drawing/2014/main" id="{019E4D26-99EC-324F-AAF5-6ADC4B3646A0}"/>
              </a:ext>
            </a:extLst>
          </p:cNvPr>
          <p:cNvPicPr>
            <a:picLocks noChangeAspect="1"/>
          </p:cNvPicPr>
          <p:nvPr userDrawn="1"/>
        </p:nvPicPr>
        <p:blipFill>
          <a:blip r:embed="rId21"/>
          <a:stretch>
            <a:fillRect/>
          </a:stretch>
        </p:blipFill>
        <p:spPr>
          <a:xfrm>
            <a:off x="43201" y="6108983"/>
            <a:ext cx="2487728" cy="770011"/>
          </a:xfrm>
          <a:prstGeom prst="rect">
            <a:avLst/>
          </a:prstGeom>
        </p:spPr>
      </p:pic>
    </p:spTree>
    <p:extLst>
      <p:ext uri="{BB962C8B-B14F-4D97-AF65-F5344CB8AC3E}">
        <p14:creationId xmlns:p14="http://schemas.microsoft.com/office/powerpoint/2010/main" val="687289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Hiragino Maru Gothic Pro W4" panose="020F0400000000000000" pitchFamily="34" charset="-128"/>
          <a:ea typeface="Hiragino Maru Gothic Pro W4" panose="020F0400000000000000" pitchFamily="34" charset="-128"/>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Hiragino Maru Gothic ProN W4" panose="020F0400000000000000" pitchFamily="34" charset="-128"/>
          <a:ea typeface="Hiragino Maru Gothic ProN W4" panose="020F0400000000000000" pitchFamily="34" charset="-128"/>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453336"/>
            <a:ext cx="2895600"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ea typeface="+mn-ea"/>
              </a:defRPr>
            </a:lvl1pPr>
          </a:lstStyle>
          <a:p>
            <a:endParaRPr kumimoji="1" lang="ja-JP" altLang="en-US"/>
          </a:p>
        </p:txBody>
      </p:sp>
      <p:sp>
        <p:nvSpPr>
          <p:cNvPr id="1030" name="Rectangle 6"/>
          <p:cNvSpPr>
            <a:spLocks noGrp="1" noChangeArrowheads="1"/>
          </p:cNvSpPr>
          <p:nvPr>
            <p:ph type="sldNum" sz="quarter" idx="4"/>
          </p:nvPr>
        </p:nvSpPr>
        <p:spPr bwMode="auto">
          <a:xfrm>
            <a:off x="7046912"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53C06E80-4058-4F4B-ABCA-37AB2E99A4EA}" type="slidenum">
              <a:rPr kumimoji="1" lang="ja-JP" altLang="en-US" smtClean="0"/>
              <a:t>‹#›</a:t>
            </a:fld>
            <a:endParaRPr kumimoji="1" lang="ja-JP" altLang="en-US"/>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dirty="0"/>
              <a:t>Title </a:t>
            </a:r>
            <a:r>
              <a:rPr lang="ja-JP" altLang="en-US" dirty="0"/>
              <a:t>タイトル</a:t>
            </a:r>
          </a:p>
        </p:txBody>
      </p:sp>
      <p:grpSp>
        <p:nvGrpSpPr>
          <p:cNvPr id="1038" name="Group 14"/>
          <p:cNvGrpSpPr>
            <a:grpSpLocks/>
          </p:cNvGrpSpPr>
          <p:nvPr/>
        </p:nvGrpSpPr>
        <p:grpSpPr bwMode="auto">
          <a:xfrm>
            <a:off x="466725" y="260350"/>
            <a:ext cx="8208963" cy="936625"/>
            <a:chOff x="294" y="164"/>
            <a:chExt cx="5171" cy="590"/>
          </a:xfrm>
        </p:grpSpPr>
        <p:sp>
          <p:nvSpPr>
            <p:cNvPr id="1031" name="Rectangle 7"/>
            <p:cNvSpPr>
              <a:spLocks noChangeArrowheads="1"/>
            </p:cNvSpPr>
            <p:nvPr/>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solidFill>
                  <a:srgbClr val="000000"/>
                </a:solidFill>
                <a:latin typeface="ＭＳ Ｐゴシック"/>
                <a:ea typeface="ＭＳ Ｐゴシック"/>
              </a:endParaRPr>
            </a:p>
          </p:txBody>
        </p:sp>
        <p:sp>
          <p:nvSpPr>
            <p:cNvPr id="1037" name="Line 13"/>
            <p:cNvSpPr>
              <a:spLocks noChangeShapeType="1"/>
            </p:cNvSpPr>
            <p:nvPr/>
          </p:nvSpPr>
          <p:spPr bwMode="auto">
            <a:xfrm>
              <a:off x="295" y="754"/>
              <a:ext cx="5170" cy="0"/>
            </a:xfrm>
            <a:prstGeom prst="line">
              <a:avLst/>
            </a:prstGeom>
            <a:noFill/>
            <a:ln w="9525">
              <a:solidFill>
                <a:srgbClr val="FF0000"/>
              </a:solidFill>
              <a:round/>
              <a:headEnd/>
              <a:tailEnd/>
            </a:ln>
            <a:effectLst/>
          </p:spPr>
          <p:txBody>
            <a:bodyPr/>
            <a:lstStyle/>
            <a:p>
              <a:endParaRPr lang="ja-JP" altLang="en-US">
                <a:solidFill>
                  <a:srgbClr val="000000"/>
                </a:solidFill>
                <a:latin typeface="ＭＳ Ｐゴシック"/>
                <a:ea typeface="ＭＳ Ｐゴシック"/>
              </a:endParaRPr>
            </a:p>
          </p:txBody>
        </p:sp>
      </p:grpSp>
    </p:spTree>
    <p:extLst>
      <p:ext uri="{BB962C8B-B14F-4D97-AF65-F5344CB8AC3E}">
        <p14:creationId xmlns:p14="http://schemas.microsoft.com/office/powerpoint/2010/main" val="21011360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ransition>
    <p:fade thruBlk="1"/>
  </p:transition>
  <p:hf hdr="0" ftr="0" dt="0"/>
  <p:txStyles>
    <p:titleStyle>
      <a:lvl1pPr algn="l" rtl="0" eaLnBrk="1" fontAlgn="base" hangingPunct="1">
        <a:spcBef>
          <a:spcPct val="0"/>
        </a:spcBef>
        <a:spcAft>
          <a:spcPct val="0"/>
        </a:spcAft>
        <a:defRPr kumimoji="1" sz="4400" b="1">
          <a:solidFill>
            <a:schemeClr val="tx1"/>
          </a:solidFill>
          <a:latin typeface="+mn-ea"/>
          <a:ea typeface="+mn-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2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4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6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8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900" indent="-342900"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ea"/>
          <a:ea typeface="+mn-ea"/>
          <a:cs typeface="+mn-cs"/>
        </a:defRPr>
      </a:lvl1pPr>
      <a:lvl2pPr marL="742950" indent="-285750"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ea"/>
          <a:ea typeface="+mn-ea"/>
        </a:defRPr>
      </a:lvl2pPr>
      <a:lvl3pPr marL="1143000" indent="-228600"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ea"/>
          <a:ea typeface="+mn-ea"/>
        </a:defRPr>
      </a:lvl3pPr>
      <a:lvl4pPr marL="16002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4pPr>
      <a:lvl5pPr marL="20574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5pPr>
      <a:lvl6pPr marL="25146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8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90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2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 </a:t>
            </a:r>
            <a:r>
              <a:rPr lang="en-US" altLang="ja-JP" dirty="0"/>
              <a:t>fonts</a:t>
            </a:r>
          </a:p>
          <a:p>
            <a:pPr lvl="1"/>
            <a:r>
              <a:rPr lang="ja-JP" altLang="en-US" dirty="0"/>
              <a:t>第 </a:t>
            </a:r>
            <a:r>
              <a:rPr lang="en-US" altLang="ja-JP" dirty="0"/>
              <a:t>2 </a:t>
            </a:r>
            <a:r>
              <a:rPr lang="ja-JP" altLang="en-US" dirty="0"/>
              <a:t>レベル </a:t>
            </a:r>
            <a:r>
              <a:rPr lang="en-US" altLang="ja-JP" dirty="0"/>
              <a:t>second level</a:t>
            </a:r>
          </a:p>
          <a:p>
            <a:pPr lvl="2"/>
            <a:r>
              <a:rPr lang="ja-JP" altLang="en-US" dirty="0"/>
              <a:t>第 </a:t>
            </a:r>
            <a:r>
              <a:rPr lang="en-US" altLang="ja-JP" dirty="0"/>
              <a:t>3 </a:t>
            </a:r>
            <a:r>
              <a:rPr lang="ja-JP" altLang="en-US" dirty="0"/>
              <a:t>レベル </a:t>
            </a:r>
            <a:r>
              <a:rPr lang="en-US" altLang="ja-JP" dirty="0"/>
              <a:t>third level</a:t>
            </a:r>
          </a:p>
          <a:p>
            <a:pPr lvl="3"/>
            <a:r>
              <a:rPr lang="ja-JP" altLang="en-US" dirty="0"/>
              <a:t>第 </a:t>
            </a:r>
            <a:r>
              <a:rPr lang="en-US" altLang="ja-JP" dirty="0"/>
              <a:t>4 </a:t>
            </a:r>
            <a:r>
              <a:rPr lang="ja-JP" altLang="en-US" dirty="0"/>
              <a:t>レベル </a:t>
            </a:r>
            <a:r>
              <a:rPr lang="en-US" altLang="ja-JP" dirty="0"/>
              <a:t>fourth level</a:t>
            </a:r>
          </a:p>
          <a:p>
            <a:pPr lvl="4"/>
            <a:r>
              <a:rPr lang="ja-JP" altLang="en-US" dirty="0"/>
              <a:t>第 </a:t>
            </a:r>
            <a:r>
              <a:rPr lang="en-US" altLang="ja-JP" dirty="0"/>
              <a:t>5 </a:t>
            </a:r>
            <a:r>
              <a:rPr lang="ja-JP" altLang="en-US" dirty="0"/>
              <a:t>レベル </a:t>
            </a:r>
            <a:r>
              <a:rPr lang="en-US" altLang="ja-JP" dirty="0"/>
              <a:t>fifth level</a:t>
            </a:r>
          </a:p>
        </p:txBody>
      </p:sp>
      <p:sp>
        <p:nvSpPr>
          <p:cNvPr id="1029" name="Rectangle 5"/>
          <p:cNvSpPr>
            <a:spLocks noGrp="1" noChangeArrowheads="1"/>
          </p:cNvSpPr>
          <p:nvPr>
            <p:ph type="ftr" sz="quarter" idx="3"/>
          </p:nvPr>
        </p:nvSpPr>
        <p:spPr bwMode="auto">
          <a:xfrm>
            <a:off x="3124200" y="6453336"/>
            <a:ext cx="2895600" cy="4046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ea"/>
                <a:ea typeface="+mn-ea"/>
              </a:defRPr>
            </a:lvl1pPr>
          </a:lstStyle>
          <a:p>
            <a:r>
              <a:rPr lang="en-US" altLang="ja-JP">
                <a:solidFill>
                  <a:srgbClr val="000000"/>
                </a:solidFill>
              </a:rPr>
              <a:t>Yoshinobu Kano</a:t>
            </a:r>
            <a:r>
              <a:rPr lang="ja-JP" altLang="en-US">
                <a:solidFill>
                  <a:srgbClr val="000000"/>
                </a:solidFill>
              </a:rPr>
              <a:t>　　　</a:t>
            </a: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046912"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ea"/>
                <a:ea typeface="+mn-ea"/>
              </a:defRPr>
            </a:lvl1pPr>
          </a:lstStyle>
          <a:p>
            <a:fld id="{F65EB71C-EC3A-4BD6-A8CE-D603DDEA4C2A}" type="slidenum">
              <a:rPr lang="en-US" altLang="ja-JP" smtClean="0">
                <a:solidFill>
                  <a:srgbClr val="000000"/>
                </a:solidFill>
              </a:rPr>
              <a:pPr/>
              <a:t>‹#›</a:t>
            </a:fld>
            <a:endParaRPr lang="en-US" altLang="ja-JP" dirty="0">
              <a:solidFill>
                <a:srgbClr val="000000"/>
              </a:solidFill>
            </a:endParaRPr>
          </a:p>
        </p:txBody>
      </p:sp>
      <p:sp>
        <p:nvSpPr>
          <p:cNvPr id="1026" name="Rectangle 2"/>
          <p:cNvSpPr>
            <a:spLocks noGrp="1" noChangeArrowheads="1"/>
          </p:cNvSpPr>
          <p:nvPr>
            <p:ph type="title"/>
          </p:nvPr>
        </p:nvSpPr>
        <p:spPr bwMode="auto">
          <a:xfrm>
            <a:off x="827088" y="260350"/>
            <a:ext cx="7859712"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dirty="0"/>
              <a:t>Title </a:t>
            </a:r>
            <a:r>
              <a:rPr lang="ja-JP" altLang="en-US" dirty="0"/>
              <a:t>タイトル</a:t>
            </a:r>
          </a:p>
        </p:txBody>
      </p:sp>
      <p:grpSp>
        <p:nvGrpSpPr>
          <p:cNvPr id="1038" name="Group 14"/>
          <p:cNvGrpSpPr>
            <a:grpSpLocks/>
          </p:cNvGrpSpPr>
          <p:nvPr/>
        </p:nvGrpSpPr>
        <p:grpSpPr bwMode="auto">
          <a:xfrm>
            <a:off x="466725" y="260350"/>
            <a:ext cx="8208963" cy="936625"/>
            <a:chOff x="294" y="164"/>
            <a:chExt cx="5171" cy="590"/>
          </a:xfrm>
        </p:grpSpPr>
        <p:sp>
          <p:nvSpPr>
            <p:cNvPr id="1031" name="Rectangle 7"/>
            <p:cNvSpPr>
              <a:spLocks noChangeArrowheads="1"/>
            </p:cNvSpPr>
            <p:nvPr/>
          </p:nvSpPr>
          <p:spPr bwMode="auto">
            <a:xfrm>
              <a:off x="294" y="164"/>
              <a:ext cx="91" cy="590"/>
            </a:xfrm>
            <a:prstGeom prst="rect">
              <a:avLst/>
            </a:prstGeom>
            <a:solidFill>
              <a:srgbClr val="FF0000"/>
            </a:solidFill>
            <a:ln w="9525">
              <a:solidFill>
                <a:srgbClr val="FF0000"/>
              </a:solidFill>
              <a:miter lim="800000"/>
              <a:headEnd/>
              <a:tailEnd/>
            </a:ln>
            <a:effectLst/>
          </p:spPr>
          <p:txBody>
            <a:bodyPr wrap="none" anchor="ctr"/>
            <a:lstStyle/>
            <a:p>
              <a:endParaRPr lang="ja-JP" altLang="en-US">
                <a:solidFill>
                  <a:srgbClr val="000000"/>
                </a:solidFill>
                <a:latin typeface="ＭＳ Ｐゴシック"/>
                <a:ea typeface="ＭＳ Ｐゴシック"/>
              </a:endParaRPr>
            </a:p>
          </p:txBody>
        </p:sp>
        <p:sp>
          <p:nvSpPr>
            <p:cNvPr id="1037" name="Line 13"/>
            <p:cNvSpPr>
              <a:spLocks noChangeShapeType="1"/>
            </p:cNvSpPr>
            <p:nvPr/>
          </p:nvSpPr>
          <p:spPr bwMode="auto">
            <a:xfrm>
              <a:off x="295" y="754"/>
              <a:ext cx="5170" cy="0"/>
            </a:xfrm>
            <a:prstGeom prst="line">
              <a:avLst/>
            </a:prstGeom>
            <a:noFill/>
            <a:ln w="9525">
              <a:solidFill>
                <a:srgbClr val="FF0000"/>
              </a:solidFill>
              <a:round/>
              <a:headEnd/>
              <a:tailEnd/>
            </a:ln>
            <a:effectLst/>
          </p:spPr>
          <p:txBody>
            <a:bodyPr/>
            <a:lstStyle/>
            <a:p>
              <a:endParaRPr lang="ja-JP" altLang="en-US">
                <a:solidFill>
                  <a:srgbClr val="000000"/>
                </a:solidFill>
                <a:latin typeface="ＭＳ Ｐゴシック"/>
                <a:ea typeface="ＭＳ Ｐゴシック"/>
              </a:endParaRPr>
            </a:p>
          </p:txBody>
        </p:sp>
      </p:grpSp>
    </p:spTree>
    <p:extLst>
      <p:ext uri="{BB962C8B-B14F-4D97-AF65-F5344CB8AC3E}">
        <p14:creationId xmlns:p14="http://schemas.microsoft.com/office/powerpoint/2010/main" val="26945552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ransition>
    <p:fade thruBlk="1"/>
  </p:transition>
  <p:hf sldNum="0" hdr="0" ftr="0" dt="0"/>
  <p:txStyles>
    <p:titleStyle>
      <a:lvl1pPr algn="l" rtl="0" eaLnBrk="1" fontAlgn="base" hangingPunct="1">
        <a:spcBef>
          <a:spcPct val="0"/>
        </a:spcBef>
        <a:spcAft>
          <a:spcPct val="0"/>
        </a:spcAft>
        <a:defRPr kumimoji="1" sz="4400" b="1">
          <a:solidFill>
            <a:schemeClr val="tx1"/>
          </a:solidFill>
          <a:latin typeface="+mn-ea"/>
          <a:ea typeface="+mn-ea"/>
          <a:cs typeface="+mj-cs"/>
        </a:defRPr>
      </a:lvl1pPr>
      <a:lvl2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2pPr>
      <a:lvl3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3pPr>
      <a:lvl4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4pPr>
      <a:lvl5pPr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5pPr>
      <a:lvl6pPr marL="4572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6pPr>
      <a:lvl7pPr marL="9144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7pPr>
      <a:lvl8pPr marL="13716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8pPr>
      <a:lvl9pPr marL="1828800" algn="l" rtl="0" eaLnBrk="1" fontAlgn="base" hangingPunct="1">
        <a:spcBef>
          <a:spcPct val="0"/>
        </a:spcBef>
        <a:spcAft>
          <a:spcPct val="0"/>
        </a:spcAft>
        <a:defRPr kumimoji="1" sz="4400" b="1">
          <a:solidFill>
            <a:schemeClr val="tx1"/>
          </a:solidFill>
          <a:latin typeface="Verdana" pitchFamily="34" charset="0"/>
          <a:ea typeface="TBPｺﾞｼｯｸB" pitchFamily="50" charset="-128"/>
        </a:defRPr>
      </a:lvl9pPr>
    </p:titleStyle>
    <p:bodyStyle>
      <a:lvl1pPr marL="342900" indent="-342900" algn="l" rtl="0" eaLnBrk="1" fontAlgn="base" hangingPunct="1">
        <a:spcBef>
          <a:spcPct val="25000"/>
        </a:spcBef>
        <a:spcAft>
          <a:spcPct val="0"/>
        </a:spcAft>
        <a:buClr>
          <a:srgbClr val="FF0000"/>
        </a:buClr>
        <a:buFont typeface="ＭＳ Ｐゴシック" charset="-128"/>
        <a:buChar char="￭"/>
        <a:defRPr kumimoji="1" sz="3200">
          <a:solidFill>
            <a:schemeClr val="tx1"/>
          </a:solidFill>
          <a:latin typeface="+mn-ea"/>
          <a:ea typeface="+mn-ea"/>
          <a:cs typeface="+mn-cs"/>
        </a:defRPr>
      </a:lvl1pPr>
      <a:lvl2pPr marL="742950" indent="-285750" algn="l" rtl="0" eaLnBrk="1" fontAlgn="base" hangingPunct="1">
        <a:spcBef>
          <a:spcPct val="25000"/>
        </a:spcBef>
        <a:spcAft>
          <a:spcPct val="0"/>
        </a:spcAft>
        <a:buClr>
          <a:srgbClr val="FF0000"/>
        </a:buClr>
        <a:buFont typeface="ＭＳ Ｐゴシック" charset="-128"/>
        <a:buChar char="◨"/>
        <a:defRPr kumimoji="1" sz="2800">
          <a:solidFill>
            <a:schemeClr val="tx1"/>
          </a:solidFill>
          <a:latin typeface="+mn-ea"/>
          <a:ea typeface="+mn-ea"/>
        </a:defRPr>
      </a:lvl2pPr>
      <a:lvl3pPr marL="1143000" indent="-228600" algn="l" rtl="0" eaLnBrk="1" fontAlgn="base" hangingPunct="1">
        <a:spcBef>
          <a:spcPct val="25000"/>
        </a:spcBef>
        <a:spcAft>
          <a:spcPct val="0"/>
        </a:spcAft>
        <a:buClr>
          <a:schemeClr val="tx1"/>
        </a:buClr>
        <a:buFont typeface="ＭＳ Ｐゴシック" charset="-128"/>
        <a:buChar char="-"/>
        <a:defRPr kumimoji="1" sz="2400" b="1">
          <a:solidFill>
            <a:schemeClr val="tx1"/>
          </a:solidFill>
          <a:latin typeface="+mn-ea"/>
          <a:ea typeface="+mn-ea"/>
        </a:defRPr>
      </a:lvl3pPr>
      <a:lvl4pPr marL="16002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4pPr>
      <a:lvl5pPr marL="2057400" indent="-228600" algn="l" rtl="0" eaLnBrk="1" fontAlgn="base" hangingPunct="1">
        <a:spcBef>
          <a:spcPct val="25000"/>
        </a:spcBef>
        <a:spcAft>
          <a:spcPct val="0"/>
        </a:spcAft>
        <a:buClr>
          <a:srgbClr val="FF0000"/>
        </a:buClr>
        <a:buFont typeface="ＭＳ Ｐゴシック" charset="-128"/>
        <a:buChar char="￭"/>
        <a:defRPr kumimoji="1" sz="2000" b="1">
          <a:solidFill>
            <a:schemeClr val="tx1"/>
          </a:solidFill>
          <a:latin typeface="+mn-ea"/>
          <a:ea typeface="+mn-ea"/>
        </a:defRPr>
      </a:lvl5pPr>
      <a:lvl6pPr marL="25146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6pPr>
      <a:lvl7pPr marL="29718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7pPr>
      <a:lvl8pPr marL="34290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8pPr>
      <a:lvl9pPr marL="3886200" indent="-228600" algn="l" rtl="0" eaLnBrk="1" fontAlgn="base" hangingPunct="1">
        <a:spcBef>
          <a:spcPct val="25000"/>
        </a:spcBef>
        <a:spcAft>
          <a:spcPct val="0"/>
        </a:spcAft>
        <a:buClr>
          <a:srgbClr val="FF0000"/>
        </a:buClr>
        <a:buFont typeface="ＭＳ Ｐゴシック"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8" Type="http://schemas.openxmlformats.org/officeDocument/2006/relationships/hyperlink" Target="https://framenet.icsi.berkeley.edu/fndrupal/fnbibliography?f%5bauthor%5d=168" TargetMode="External"/><Relationship Id="rId3" Type="http://schemas.openxmlformats.org/officeDocument/2006/relationships/image" Target="../media/image22.png"/><Relationship Id="rId7" Type="http://schemas.openxmlformats.org/officeDocument/2006/relationships/hyperlink" Target="https://framenet.icsi.berkeley.edu/fndrupal/fnbibliography?f%5bauthor%5d=8"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s://framenet.icsi.berkeley.edu/fndrupal/fnbibliography?f%5bauthor%5d=13" TargetMode="External"/><Relationship Id="rId5" Type="http://schemas.openxmlformats.org/officeDocument/2006/relationships/hyperlink" Target="https://framenet.icsi.berkeley.edu/fndrupal/fnbibliography?f%5bauthor%5d=169" TargetMode="External"/><Relationship Id="rId4" Type="http://schemas.openxmlformats.org/officeDocument/2006/relationships/image" Target="../media/image23.png"/><Relationship Id="rId9" Type="http://schemas.openxmlformats.org/officeDocument/2006/relationships/hyperlink" Target="https://framenet.icsi.berkeley.edu/fndrupal/fnbibliography?f%5bauthor%5d=15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sz="quarter"/>
          </p:nvPr>
        </p:nvSpPr>
        <p:spPr/>
        <p:txBody>
          <a:bodyPr/>
          <a:lstStyle/>
          <a:p>
            <a:r>
              <a:rPr lang="ja-JP" altLang="en-US" dirty="0"/>
              <a:t>司法試験の自動</a:t>
            </a:r>
            <a:r>
              <a:rPr lang="ja-JP" altLang="en-US" dirty="0" smtClean="0"/>
              <a:t>解答を</a:t>
            </a:r>
            <a:r>
              <a:rPr lang="ja-JP" altLang="en-US" dirty="0"/>
              <a:t>題材と</a:t>
            </a:r>
            <a:r>
              <a:rPr lang="ja-JP" altLang="en-US" dirty="0" smtClean="0"/>
              <a:t>した</a:t>
            </a:r>
            <a:r>
              <a:rPr lang="en-US" altLang="ja-JP" dirty="0" smtClean="0"/>
              <a:t/>
            </a:r>
            <a:br>
              <a:rPr lang="en-US" altLang="ja-JP" dirty="0" smtClean="0"/>
            </a:br>
            <a:r>
              <a:rPr lang="ja-JP" altLang="en-US" dirty="0" smtClean="0"/>
              <a:t>法律文書の自然言語処理</a:t>
            </a:r>
            <a:endParaRPr kumimoji="1" lang="ja-JP" altLang="en-US" dirty="0"/>
          </a:p>
        </p:txBody>
      </p:sp>
      <p:sp>
        <p:nvSpPr>
          <p:cNvPr id="3" name="サブタイトル 2"/>
          <p:cNvSpPr>
            <a:spLocks noGrp="1"/>
          </p:cNvSpPr>
          <p:nvPr>
            <p:ph type="subTitle" sz="quarter" idx="1"/>
          </p:nvPr>
        </p:nvSpPr>
        <p:spPr/>
        <p:txBody>
          <a:bodyPr/>
          <a:lstStyle/>
          <a:p>
            <a:r>
              <a:rPr kumimoji="1" lang="ja-JP" altLang="en-US" dirty="0" smtClean="0"/>
              <a:t>基盤</a:t>
            </a:r>
            <a:r>
              <a:rPr kumimoji="1" lang="en-US" altLang="ja-JP" dirty="0" smtClean="0"/>
              <a:t>S</a:t>
            </a:r>
            <a:r>
              <a:rPr kumimoji="1" lang="ja-JP" altLang="en-US" dirty="0" smtClean="0"/>
              <a:t>中間発表</a:t>
            </a:r>
            <a:endParaRPr kumimoji="1" lang="ja-JP" altLang="en-US" dirty="0"/>
          </a:p>
        </p:txBody>
      </p:sp>
      <p:sp>
        <p:nvSpPr>
          <p:cNvPr id="4" name="スライド番号プレースホルダー 3"/>
          <p:cNvSpPr>
            <a:spLocks noGrp="1"/>
          </p:cNvSpPr>
          <p:nvPr>
            <p:ph type="sldNum" sz="quarter" idx="4294967295"/>
          </p:nvPr>
        </p:nvSpPr>
        <p:spPr>
          <a:xfrm>
            <a:off x="7086600" y="6356350"/>
            <a:ext cx="2057400" cy="365125"/>
          </a:xfrm>
        </p:spPr>
        <p:txBody>
          <a:bodyPr/>
          <a:lstStyle/>
          <a:p>
            <a:fld id="{53C06E80-4058-4F4B-ABCA-37AB2E99A4EA}" type="slidenum">
              <a:rPr kumimoji="1" lang="ja-JP" altLang="en-US" smtClean="0"/>
              <a:t>1</a:t>
            </a:fld>
            <a:endParaRPr kumimoji="1" lang="ja-JP" altLang="en-US"/>
          </a:p>
        </p:txBody>
      </p:sp>
    </p:spTree>
    <p:extLst>
      <p:ext uri="{BB962C8B-B14F-4D97-AF65-F5344CB8AC3E}">
        <p14:creationId xmlns:p14="http://schemas.microsoft.com/office/powerpoint/2010/main" val="1642120188"/>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CAC6C-3A36-4812-B35D-E3CC09127217}"/>
              </a:ext>
            </a:extLst>
          </p:cNvPr>
          <p:cNvSpPr>
            <a:spLocks noGrp="1"/>
          </p:cNvSpPr>
          <p:nvPr>
            <p:ph type="title"/>
          </p:nvPr>
        </p:nvSpPr>
        <p:spPr/>
        <p:txBody>
          <a:bodyPr/>
          <a:lstStyle/>
          <a:p>
            <a:r>
              <a:rPr kumimoji="1" lang="ja-JP" altLang="en-US" dirty="0"/>
              <a:t>データセット</a:t>
            </a:r>
          </a:p>
        </p:txBody>
      </p:sp>
      <p:sp>
        <p:nvSpPr>
          <p:cNvPr id="3" name="コンテンツ プレースホルダー 2">
            <a:extLst>
              <a:ext uri="{FF2B5EF4-FFF2-40B4-BE49-F238E27FC236}">
                <a16:creationId xmlns:a16="http://schemas.microsoft.com/office/drawing/2014/main" id="{70920A7D-C5A5-469E-B7D1-B405A44FA0BF}"/>
              </a:ext>
            </a:extLst>
          </p:cNvPr>
          <p:cNvSpPr>
            <a:spLocks noGrp="1"/>
          </p:cNvSpPr>
          <p:nvPr>
            <p:ph idx="1"/>
          </p:nvPr>
        </p:nvSpPr>
        <p:spPr/>
        <p:txBody>
          <a:bodyPr/>
          <a:lstStyle/>
          <a:p>
            <a:r>
              <a:rPr lang="ja-JP" altLang="en-US" dirty="0"/>
              <a:t>使用した資源は平成</a:t>
            </a:r>
            <a:r>
              <a:rPr lang="en-US" altLang="ja-JP" dirty="0"/>
              <a:t>21</a:t>
            </a:r>
            <a:r>
              <a:rPr lang="ja-JP" altLang="en-US" dirty="0"/>
              <a:t>年度から</a:t>
            </a:r>
            <a:r>
              <a:rPr lang="en-US" altLang="ja-JP" dirty="0"/>
              <a:t>28</a:t>
            </a:r>
            <a:r>
              <a:rPr lang="ja-JP" altLang="en-US" dirty="0"/>
              <a:t>年度の問題文と民法全文</a:t>
            </a:r>
            <a:endParaRPr lang="en-US" altLang="ja-JP" dirty="0"/>
          </a:p>
          <a:p>
            <a:r>
              <a:rPr lang="ja-JP" altLang="en-US" dirty="0"/>
              <a:t>文章の解析には日本語形態素解析器</a:t>
            </a:r>
            <a:r>
              <a:rPr lang="en-US" altLang="ja-JP" dirty="0"/>
              <a:t>JUMAN</a:t>
            </a:r>
            <a:r>
              <a:rPr lang="ja-JP" altLang="en-US" dirty="0"/>
              <a:t>と日本語構文解析器</a:t>
            </a:r>
            <a:r>
              <a:rPr lang="en-US" altLang="ja-JP" dirty="0"/>
              <a:t>KNP</a:t>
            </a:r>
            <a:r>
              <a:rPr lang="ja-JP" altLang="en-US" dirty="0"/>
              <a:t>を使用</a:t>
            </a:r>
            <a:endParaRPr lang="en-US" altLang="ja-JP" dirty="0"/>
          </a:p>
          <a:p>
            <a:r>
              <a:rPr lang="en-US" altLang="ja-JP" dirty="0"/>
              <a:t>JUMAN </a:t>
            </a:r>
            <a:r>
              <a:rPr lang="ja-JP" altLang="en-US" dirty="0"/>
              <a:t>に日本語法律用語辞典「有斐閣法律用語辞典第</a:t>
            </a:r>
            <a:r>
              <a:rPr lang="en-US" altLang="ja-JP" dirty="0"/>
              <a:t>4 </a:t>
            </a:r>
            <a:r>
              <a:rPr lang="ja-JP" altLang="en-US" dirty="0"/>
              <a:t>版」をユーザ辞書として追加した</a:t>
            </a:r>
          </a:p>
          <a:p>
            <a:endParaRPr kumimoji="1" lang="ja-JP" altLang="en-US" dirty="0"/>
          </a:p>
        </p:txBody>
      </p:sp>
      <p:sp>
        <p:nvSpPr>
          <p:cNvPr id="4" name="スライド番号プレースホルダー 3">
            <a:extLst>
              <a:ext uri="{FF2B5EF4-FFF2-40B4-BE49-F238E27FC236}">
                <a16:creationId xmlns:a16="http://schemas.microsoft.com/office/drawing/2014/main" id="{C2A168C1-8F45-49F2-BA8D-5CCA2113094E}"/>
              </a:ext>
            </a:extLst>
          </p:cNvPr>
          <p:cNvSpPr>
            <a:spLocks noGrp="1"/>
          </p:cNvSpPr>
          <p:nvPr>
            <p:ph type="sldNum" sz="quarter" idx="12"/>
          </p:nvPr>
        </p:nvSpPr>
        <p:spPr/>
        <p:txBody>
          <a:bodyPr/>
          <a:lstStyle/>
          <a:p>
            <a:fld id="{53C06E80-4058-4F4B-ABCA-37AB2E99A4EA}" type="slidenum">
              <a:rPr kumimoji="1" lang="ja-JP" altLang="en-US" smtClean="0"/>
              <a:t>10</a:t>
            </a:fld>
            <a:endParaRPr kumimoji="1" lang="ja-JP" altLang="en-US"/>
          </a:p>
        </p:txBody>
      </p:sp>
    </p:spTree>
    <p:extLst>
      <p:ext uri="{BB962C8B-B14F-4D97-AF65-F5344CB8AC3E}">
        <p14:creationId xmlns:p14="http://schemas.microsoft.com/office/powerpoint/2010/main" val="3805194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A2B4D-B9D9-4831-8156-842CD930B3F9}"/>
              </a:ext>
            </a:extLst>
          </p:cNvPr>
          <p:cNvSpPr>
            <a:spLocks noGrp="1"/>
          </p:cNvSpPr>
          <p:nvPr>
            <p:ph type="title"/>
          </p:nvPr>
        </p:nvSpPr>
        <p:spPr/>
        <p:txBody>
          <a:bodyPr/>
          <a:lstStyle/>
          <a:p>
            <a:r>
              <a:rPr kumimoji="1" lang="ja-JP" altLang="en-US" dirty="0"/>
              <a:t>提案手法</a:t>
            </a:r>
          </a:p>
        </p:txBody>
      </p:sp>
      <p:sp>
        <p:nvSpPr>
          <p:cNvPr id="3" name="コンテンツ プレースホルダー 2">
            <a:extLst>
              <a:ext uri="{FF2B5EF4-FFF2-40B4-BE49-F238E27FC236}">
                <a16:creationId xmlns:a16="http://schemas.microsoft.com/office/drawing/2014/main" id="{CD95C007-EC4F-44F0-BDEA-E96E272C3DFA}"/>
              </a:ext>
            </a:extLst>
          </p:cNvPr>
          <p:cNvSpPr>
            <a:spLocks noGrp="1"/>
          </p:cNvSpPr>
          <p:nvPr>
            <p:ph idx="1"/>
          </p:nvPr>
        </p:nvSpPr>
        <p:spPr>
          <a:xfrm>
            <a:off x="628650" y="1825625"/>
            <a:ext cx="7886700" cy="4351338"/>
          </a:xfrm>
        </p:spPr>
        <p:txBody>
          <a:bodyPr/>
          <a:lstStyle/>
          <a:p>
            <a:r>
              <a:rPr lang="ja-JP" altLang="en-US" dirty="0"/>
              <a:t>新しく文の節構造定義し、</a:t>
            </a:r>
            <a:r>
              <a:rPr lang="en-US" altLang="ja-JP" dirty="0"/>
              <a:t>1</a:t>
            </a:r>
            <a:r>
              <a:rPr lang="ja-JP" altLang="en-US" dirty="0" err="1"/>
              <a:t>つの</a:t>
            </a:r>
            <a:r>
              <a:rPr lang="ja-JP" altLang="en-US" dirty="0"/>
              <a:t>文章を条件節と展開節、その他に分けて問題文と条文を比較する述語項解析</a:t>
            </a:r>
            <a:endParaRPr kumimoji="1" lang="en-US" altLang="ja-JP" dirty="0"/>
          </a:p>
          <a:p>
            <a:r>
              <a:rPr kumimoji="1" lang="ja-JP" altLang="en-US" dirty="0"/>
              <a:t>文章の中から動作主を見つけ、</a:t>
            </a:r>
            <a:r>
              <a:rPr lang="ja-JP" altLang="en-US" dirty="0"/>
              <a:t>動作主がどのような行動をしていくか推移を追う動作主推定</a:t>
            </a:r>
            <a:endParaRPr lang="en-US" altLang="ja-JP" dirty="0"/>
          </a:p>
          <a:p>
            <a:r>
              <a:rPr lang="ja-JP" altLang="en-US" dirty="0"/>
              <a:t>類義語・言い換え表現の変換辞書の作成</a:t>
            </a:r>
            <a:endParaRPr lang="en-US" altLang="ja-JP" dirty="0"/>
          </a:p>
        </p:txBody>
      </p:sp>
      <p:pic>
        <p:nvPicPr>
          <p:cNvPr id="4" name="図 3">
            <a:extLst>
              <a:ext uri="{FF2B5EF4-FFF2-40B4-BE49-F238E27FC236}">
                <a16:creationId xmlns:a16="http://schemas.microsoft.com/office/drawing/2014/main" id="{3018DE33-7A7A-48C6-8327-E92062A44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8DDA3A9D-DB46-4E58-BD0C-B25CF899FF61}"/>
              </a:ext>
            </a:extLst>
          </p:cNvPr>
          <p:cNvSpPr>
            <a:spLocks noGrp="1"/>
          </p:cNvSpPr>
          <p:nvPr>
            <p:ph type="sldNum" sz="quarter" idx="12"/>
          </p:nvPr>
        </p:nvSpPr>
        <p:spPr/>
        <p:txBody>
          <a:bodyPr/>
          <a:lstStyle/>
          <a:p>
            <a:fld id="{53C06E80-4058-4F4B-ABCA-37AB2E99A4EA}" type="slidenum">
              <a:rPr kumimoji="1" lang="ja-JP" altLang="en-US" sz="2000" smtClean="0"/>
              <a:t>11</a:t>
            </a:fld>
            <a:endParaRPr kumimoji="1" lang="ja-JP" altLang="en-US" sz="2000"/>
          </a:p>
        </p:txBody>
      </p:sp>
    </p:spTree>
    <p:extLst>
      <p:ext uri="{BB962C8B-B14F-4D97-AF65-F5344CB8AC3E}">
        <p14:creationId xmlns:p14="http://schemas.microsoft.com/office/powerpoint/2010/main" val="989224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B02B4-C068-4195-9A2B-E74CA3374483}"/>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A946373-58FA-49DA-82DB-593AC4ACE6CE}"/>
              </a:ext>
            </a:extLst>
          </p:cNvPr>
          <p:cNvSpPr>
            <a:spLocks noGrp="1"/>
          </p:cNvSpPr>
          <p:nvPr>
            <p:ph idx="1"/>
          </p:nvPr>
        </p:nvSpPr>
        <p:spPr/>
        <p:txBody>
          <a:bodyPr>
            <a:normAutofit/>
          </a:bodyPr>
          <a:lstStyle/>
          <a:p>
            <a:pPr marL="0" indent="0">
              <a:buNone/>
            </a:pPr>
            <a:r>
              <a:rPr lang="ja-JP" altLang="en-US" sz="2400" dirty="0"/>
              <a:t>新しく文の節構造定義し、</a:t>
            </a:r>
            <a:r>
              <a:rPr lang="en-US" altLang="ja-JP" sz="2400" dirty="0"/>
              <a:t>1</a:t>
            </a:r>
            <a:r>
              <a:rPr lang="ja-JP" altLang="en-US" sz="2400" dirty="0" err="1"/>
              <a:t>つの</a:t>
            </a:r>
            <a:r>
              <a:rPr lang="ja-JP" altLang="en-US" sz="2400" dirty="0"/>
              <a:t>文章を条件節と展開節、その他に分けて問題文と条文を比較する</a:t>
            </a:r>
            <a:endParaRPr lang="en-US" altLang="ja-JP" sz="2400" dirty="0"/>
          </a:p>
          <a:p>
            <a:r>
              <a:rPr lang="ja-JP" altLang="en-US" sz="2400" dirty="0"/>
              <a:t>述語を含む文節を「節の中心」として、他の文節は係り受けをたどった先で最初にたどり着く節の中心の節に含まれる</a:t>
            </a:r>
            <a:endParaRPr lang="en-US" altLang="ja-JP" sz="2400" dirty="0"/>
          </a:p>
          <a:p>
            <a:r>
              <a:rPr lang="ja-JP" altLang="en-US" sz="2400" dirty="0"/>
              <a:t>「</a:t>
            </a:r>
            <a:r>
              <a:rPr lang="ja-JP" altLang="en-US" sz="2400" dirty="0" err="1"/>
              <a:t>～した</a:t>
            </a:r>
            <a:r>
              <a:rPr lang="ja-JP" altLang="en-US" sz="2400" dirty="0"/>
              <a:t>とき」など条件を表わす言葉が入っていたら条件節、文末の述語が含まれる節を展開節とする</a:t>
            </a:r>
            <a:endParaRPr lang="en-US" altLang="ja-JP" sz="2400" dirty="0"/>
          </a:p>
          <a:p>
            <a:r>
              <a:rPr lang="ja-JP" altLang="en-US" sz="2400" dirty="0"/>
              <a:t>節の中心の述語、その目的語と主語を見て、問題文と条文の展開節同士、条件節同士を比較して解答を出す</a:t>
            </a:r>
            <a:endParaRPr lang="en-US" altLang="ja-JP" sz="2400" dirty="0"/>
          </a:p>
          <a:p>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0B5D7683-3FC7-46EA-AC8B-55F203C01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02887BFF-EEB0-44D1-B4AD-D8C56B266623}"/>
              </a:ext>
            </a:extLst>
          </p:cNvPr>
          <p:cNvSpPr>
            <a:spLocks noGrp="1"/>
          </p:cNvSpPr>
          <p:nvPr>
            <p:ph type="sldNum" sz="quarter" idx="12"/>
          </p:nvPr>
        </p:nvSpPr>
        <p:spPr/>
        <p:txBody>
          <a:bodyPr/>
          <a:lstStyle/>
          <a:p>
            <a:fld id="{53C06E80-4058-4F4B-ABCA-37AB2E99A4EA}" type="slidenum">
              <a:rPr kumimoji="1" lang="ja-JP" altLang="en-US" sz="2000" smtClean="0"/>
              <a:t>12</a:t>
            </a:fld>
            <a:endParaRPr kumimoji="1" lang="ja-JP" altLang="en-US" sz="2000" dirty="0"/>
          </a:p>
        </p:txBody>
      </p:sp>
    </p:spTree>
    <p:extLst>
      <p:ext uri="{BB962C8B-B14F-4D97-AF65-F5344CB8AC3E}">
        <p14:creationId xmlns:p14="http://schemas.microsoft.com/office/powerpoint/2010/main" val="283656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44CFF-7979-4909-8B65-15CD8356911D}"/>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14DB458-641D-4004-AEB2-4398B5802A98}"/>
              </a:ext>
            </a:extLst>
          </p:cNvPr>
          <p:cNvSpPr>
            <a:spLocks noGrp="1"/>
          </p:cNvSpPr>
          <p:nvPr>
            <p:ph idx="1"/>
          </p:nvPr>
        </p:nvSpPr>
        <p:spPr/>
        <p:txBody>
          <a:bodyPr/>
          <a:lstStyle/>
          <a:p>
            <a:pPr marL="0" indent="0">
              <a:buNone/>
            </a:pPr>
            <a:r>
              <a:rPr lang="en-US" altLang="ja-JP" sz="2000" dirty="0">
                <a:solidFill>
                  <a:srgbClr val="000000"/>
                </a:solidFill>
                <a:latin typeface="+mn-ea"/>
              </a:rPr>
              <a:t>H24-2-1</a:t>
            </a:r>
          </a:p>
          <a:p>
            <a:pPr marL="0" indent="0">
              <a:buNone/>
            </a:pPr>
            <a:r>
              <a:rPr lang="ja-JP" altLang="en-US" sz="2000" dirty="0">
                <a:solidFill>
                  <a:srgbClr val="000000"/>
                </a:solidFill>
                <a:latin typeface="+mn-ea"/>
              </a:rPr>
              <a:t>制限行為能力者のした契約について，</a:t>
            </a:r>
            <a:r>
              <a:rPr lang="ja-JP" altLang="en-US" sz="2000" u="sng" dirty="0">
                <a:solidFill>
                  <a:srgbClr val="00B0F0"/>
                </a:solidFill>
                <a:latin typeface="+mn-ea"/>
              </a:rPr>
              <a:t>制限行為能力者及びその法定代理人が取消権を有する</a:t>
            </a:r>
            <a:r>
              <a:rPr lang="ja-JP" altLang="en-US" sz="2000" b="1" u="sng" dirty="0">
                <a:solidFill>
                  <a:srgbClr val="00B0F0"/>
                </a:solidFill>
                <a:latin typeface="+mn-ea"/>
              </a:rPr>
              <a:t>ときは</a:t>
            </a:r>
            <a:r>
              <a:rPr lang="ja-JP" altLang="en-US" sz="2000" dirty="0">
                <a:solidFill>
                  <a:srgbClr val="000000"/>
                </a:solidFill>
                <a:latin typeface="+mn-ea"/>
              </a:rPr>
              <a:t>，</a:t>
            </a:r>
            <a:r>
              <a:rPr lang="ja-JP" altLang="en-US" sz="2000" u="sng" dirty="0">
                <a:solidFill>
                  <a:srgbClr val="CC9900"/>
                </a:solidFill>
                <a:latin typeface="+mn-ea"/>
              </a:rPr>
              <a:t>契約の相手方も取消権を有する。</a:t>
            </a:r>
          </a:p>
          <a:p>
            <a:pPr marL="0" indent="0">
              <a:buNone/>
            </a:pPr>
            <a:endParaRPr kumimoji="1" lang="en-US" altLang="ja-JP" dirty="0">
              <a:latin typeface="+mn-ea"/>
            </a:endParaRPr>
          </a:p>
          <a:p>
            <a:pPr marL="0" indent="0">
              <a:buNone/>
            </a:pPr>
            <a:r>
              <a:rPr lang="en-US" altLang="ja-JP" sz="2400" dirty="0">
                <a:latin typeface="+mn-ea"/>
              </a:rPr>
              <a:t>(</a:t>
            </a:r>
            <a:r>
              <a:rPr lang="ja-JP" altLang="en-US" sz="2400" dirty="0">
                <a:latin typeface="+mn-ea"/>
              </a:rPr>
              <a:t>条件節</a:t>
            </a:r>
            <a:r>
              <a:rPr lang="en-US" altLang="ja-JP" sz="2400" dirty="0">
                <a:latin typeface="+mn-ea"/>
              </a:rPr>
              <a:t>)</a:t>
            </a:r>
            <a:endParaRPr kumimoji="1" lang="en-US" altLang="ja-JP" sz="2400" dirty="0">
              <a:latin typeface="+mn-ea"/>
            </a:endParaRPr>
          </a:p>
          <a:p>
            <a:pPr marL="0" indent="0">
              <a:buNone/>
            </a:pPr>
            <a:r>
              <a:rPr lang="ja-JP" altLang="en-US" sz="2400" dirty="0">
                <a:solidFill>
                  <a:srgbClr val="000000"/>
                </a:solidFill>
                <a:latin typeface="+mn-ea"/>
              </a:rPr>
              <a:t>制限行為能力者及びその</a:t>
            </a:r>
            <a:r>
              <a:rPr lang="ja-JP" altLang="en-US" sz="2400" u="sng" dirty="0">
                <a:solidFill>
                  <a:srgbClr val="00B0F0"/>
                </a:solidFill>
                <a:latin typeface="+mn-ea"/>
              </a:rPr>
              <a:t>法定代理人</a:t>
            </a:r>
            <a:r>
              <a:rPr lang="ja-JP" altLang="en-US" sz="2400" dirty="0">
                <a:solidFill>
                  <a:srgbClr val="000000"/>
                </a:solidFill>
                <a:latin typeface="+mn-ea"/>
              </a:rPr>
              <a:t>が</a:t>
            </a:r>
            <a:r>
              <a:rPr lang="ja-JP" altLang="en-US" sz="2400" u="sng" dirty="0">
                <a:solidFill>
                  <a:srgbClr val="00B0F0"/>
                </a:solidFill>
                <a:latin typeface="+mn-ea"/>
              </a:rPr>
              <a:t>取消権</a:t>
            </a:r>
            <a:r>
              <a:rPr lang="ja-JP" altLang="en-US" sz="2400" dirty="0">
                <a:solidFill>
                  <a:srgbClr val="000000"/>
                </a:solidFill>
                <a:latin typeface="+mn-ea"/>
              </a:rPr>
              <a:t>を</a:t>
            </a:r>
            <a:r>
              <a:rPr lang="ja-JP" altLang="en-US" sz="2400" u="sng" dirty="0">
                <a:solidFill>
                  <a:srgbClr val="00B0F0"/>
                </a:solidFill>
                <a:latin typeface="+mn-ea"/>
              </a:rPr>
              <a:t>有する</a:t>
            </a:r>
            <a:r>
              <a:rPr lang="ja-JP" altLang="en-US" sz="2400" dirty="0">
                <a:solidFill>
                  <a:srgbClr val="000000"/>
                </a:solidFill>
                <a:latin typeface="+mn-ea"/>
              </a:rPr>
              <a:t>ときは</a:t>
            </a:r>
            <a:r>
              <a:rPr lang="en-US" altLang="ja-JP" sz="2400" dirty="0">
                <a:solidFill>
                  <a:srgbClr val="000000"/>
                </a:solidFill>
                <a:latin typeface="+mn-ea"/>
              </a:rPr>
              <a:t>, </a:t>
            </a:r>
          </a:p>
          <a:p>
            <a:pPr marL="0" indent="0">
              <a:buNone/>
            </a:pPr>
            <a:endParaRPr lang="en-US" altLang="ja-JP" sz="2400" dirty="0">
              <a:solidFill>
                <a:srgbClr val="000000"/>
              </a:solidFill>
              <a:latin typeface="+mn-ea"/>
            </a:endParaRPr>
          </a:p>
          <a:p>
            <a:pPr marL="0" indent="0">
              <a:buNone/>
            </a:pPr>
            <a:r>
              <a:rPr kumimoji="1" lang="en-US" altLang="ja-JP" sz="2400" dirty="0">
                <a:latin typeface="+mn-ea"/>
              </a:rPr>
              <a:t>(</a:t>
            </a:r>
            <a:r>
              <a:rPr lang="ja-JP" altLang="en-US" sz="2400" dirty="0">
                <a:latin typeface="+mn-ea"/>
              </a:rPr>
              <a:t>展開節</a:t>
            </a:r>
            <a:r>
              <a:rPr kumimoji="1" lang="en-US" altLang="ja-JP" sz="2400" dirty="0">
                <a:latin typeface="+mn-ea"/>
              </a:rPr>
              <a:t>)</a:t>
            </a:r>
          </a:p>
          <a:p>
            <a:pPr marL="0" indent="0">
              <a:buNone/>
            </a:pPr>
            <a:r>
              <a:rPr lang="ja-JP" altLang="en-US" sz="2400" dirty="0">
                <a:solidFill>
                  <a:srgbClr val="000000"/>
                </a:solidFill>
                <a:latin typeface="+mn-ea"/>
              </a:rPr>
              <a:t>契約の</a:t>
            </a:r>
            <a:r>
              <a:rPr lang="ja-JP" altLang="en-US" sz="2400" u="sng" dirty="0">
                <a:solidFill>
                  <a:srgbClr val="CC9900"/>
                </a:solidFill>
                <a:latin typeface="+mn-ea"/>
              </a:rPr>
              <a:t>相手方</a:t>
            </a:r>
            <a:r>
              <a:rPr lang="ja-JP" altLang="en-US" sz="2400" dirty="0">
                <a:solidFill>
                  <a:srgbClr val="000000"/>
                </a:solidFill>
                <a:latin typeface="+mn-ea"/>
              </a:rPr>
              <a:t>も</a:t>
            </a:r>
            <a:r>
              <a:rPr lang="ja-JP" altLang="en-US" sz="2400" u="sng" dirty="0">
                <a:solidFill>
                  <a:srgbClr val="CC9900"/>
                </a:solidFill>
                <a:latin typeface="+mn-ea"/>
              </a:rPr>
              <a:t>取消権</a:t>
            </a:r>
            <a:r>
              <a:rPr lang="ja-JP" altLang="en-US" sz="2400" dirty="0">
                <a:solidFill>
                  <a:srgbClr val="000000"/>
                </a:solidFill>
                <a:latin typeface="+mn-ea"/>
              </a:rPr>
              <a:t>を</a:t>
            </a:r>
            <a:r>
              <a:rPr lang="ja-JP" altLang="en-US" sz="2400" u="sng" dirty="0">
                <a:solidFill>
                  <a:srgbClr val="CC9900"/>
                </a:solidFill>
                <a:latin typeface="+mn-ea"/>
              </a:rPr>
              <a:t>有する。</a:t>
            </a:r>
          </a:p>
          <a:p>
            <a:pPr marL="0" indent="0">
              <a:buNone/>
            </a:pPr>
            <a:endParaRPr kumimoji="1"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163C4856-9932-4DA5-A73B-79C17ACC9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47B911B5-E87B-4BC3-B321-CC2F7515E1BB}"/>
              </a:ext>
            </a:extLst>
          </p:cNvPr>
          <p:cNvSpPr>
            <a:spLocks noGrp="1"/>
          </p:cNvSpPr>
          <p:nvPr>
            <p:ph type="sldNum" sz="quarter" idx="12"/>
          </p:nvPr>
        </p:nvSpPr>
        <p:spPr/>
        <p:txBody>
          <a:bodyPr/>
          <a:lstStyle/>
          <a:p>
            <a:fld id="{53C06E80-4058-4F4B-ABCA-37AB2E99A4EA}" type="slidenum">
              <a:rPr kumimoji="1" lang="ja-JP" altLang="en-US" sz="2000" smtClean="0"/>
              <a:t>13</a:t>
            </a:fld>
            <a:endParaRPr kumimoji="1" lang="ja-JP" altLang="en-US" sz="2000" dirty="0"/>
          </a:p>
        </p:txBody>
      </p:sp>
    </p:spTree>
    <p:extLst>
      <p:ext uri="{BB962C8B-B14F-4D97-AF65-F5344CB8AC3E}">
        <p14:creationId xmlns:p14="http://schemas.microsoft.com/office/powerpoint/2010/main" val="115910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6D2F3-8DA4-4DFA-986D-B4D693705BF9}"/>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27F2949F-BCEE-4CBB-8471-B68D4AF57BE2}"/>
              </a:ext>
            </a:extLst>
          </p:cNvPr>
          <p:cNvSpPr>
            <a:spLocks noGrp="1"/>
          </p:cNvSpPr>
          <p:nvPr>
            <p:ph idx="1"/>
          </p:nvPr>
        </p:nvSpPr>
        <p:spPr/>
        <p:txBody>
          <a:bodyPr/>
          <a:lstStyle/>
          <a:p>
            <a:r>
              <a:rPr kumimoji="1" lang="ja-JP" altLang="en-US" dirty="0"/>
              <a:t>文中の述語に注目して、述語の主格と目的格</a:t>
            </a:r>
            <a:r>
              <a:rPr lang="ja-JP" altLang="en-US" dirty="0"/>
              <a:t>を合わせた</a:t>
            </a:r>
            <a:r>
              <a:rPr lang="en-US" altLang="ja-JP" dirty="0"/>
              <a:t>3</a:t>
            </a:r>
            <a:r>
              <a:rPr lang="ja-JP" altLang="en-US" dirty="0" err="1"/>
              <a:t>つの</a:t>
            </a:r>
            <a:r>
              <a:rPr lang="ja-JP" altLang="en-US" dirty="0"/>
              <a:t>単語のセットを作る</a:t>
            </a:r>
            <a:endParaRPr kumimoji="1" lang="en-US" altLang="ja-JP" dirty="0"/>
          </a:p>
          <a:p>
            <a:r>
              <a:rPr kumimoji="1" lang="ja-JP" altLang="en-US" dirty="0"/>
              <a:t>文末の述語の節を展開節、時間など条件を表す単語が入っている場合は条件節とする</a:t>
            </a:r>
            <a:endParaRPr kumimoji="1" lang="en-US" altLang="ja-JP" dirty="0"/>
          </a:p>
          <a:p>
            <a:r>
              <a:rPr lang="ja-JP" altLang="en-US" dirty="0"/>
              <a:t>問題文と条文のセットが同じものかどうかを比べる</a:t>
            </a:r>
            <a:endParaRPr kumimoji="1" lang="ja-JP" altLang="en-US" dirty="0"/>
          </a:p>
        </p:txBody>
      </p:sp>
    </p:spTree>
    <p:extLst>
      <p:ext uri="{BB962C8B-B14F-4D97-AF65-F5344CB8AC3E}">
        <p14:creationId xmlns:p14="http://schemas.microsoft.com/office/powerpoint/2010/main" val="1140507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44CFF-7979-4909-8B65-15CD8356911D}"/>
              </a:ext>
            </a:extLst>
          </p:cNvPr>
          <p:cNvSpPr>
            <a:spLocks noGrp="1"/>
          </p:cNvSpPr>
          <p:nvPr>
            <p:ph type="title"/>
          </p:nvPr>
        </p:nvSpPr>
        <p:spPr/>
        <p:txBody>
          <a:bodyPr/>
          <a:lstStyle/>
          <a:p>
            <a:r>
              <a:rPr kumimoji="1" lang="ja-JP" altLang="en-US" dirty="0"/>
              <a:t>述語項解析</a:t>
            </a:r>
          </a:p>
        </p:txBody>
      </p:sp>
      <p:sp>
        <p:nvSpPr>
          <p:cNvPr id="3" name="コンテンツ プレースホルダー 2">
            <a:extLst>
              <a:ext uri="{FF2B5EF4-FFF2-40B4-BE49-F238E27FC236}">
                <a16:creationId xmlns:a16="http://schemas.microsoft.com/office/drawing/2014/main" id="{514DB458-641D-4004-AEB2-4398B5802A98}"/>
              </a:ext>
            </a:extLst>
          </p:cNvPr>
          <p:cNvSpPr>
            <a:spLocks noGrp="1"/>
          </p:cNvSpPr>
          <p:nvPr>
            <p:ph idx="1"/>
          </p:nvPr>
        </p:nvSpPr>
        <p:spPr/>
        <p:txBody>
          <a:bodyPr/>
          <a:lstStyle/>
          <a:p>
            <a:pPr marL="0" indent="0">
              <a:buNone/>
            </a:pPr>
            <a:r>
              <a:rPr lang="en-US" altLang="ja-JP" sz="1500" dirty="0">
                <a:solidFill>
                  <a:srgbClr val="000000"/>
                </a:solidFill>
                <a:latin typeface="+mn-ea"/>
              </a:rPr>
              <a:t>H24-2-1</a:t>
            </a:r>
          </a:p>
          <a:p>
            <a:pPr marL="0" indent="0">
              <a:buNone/>
            </a:pPr>
            <a:r>
              <a:rPr lang="ja-JP" altLang="en-US" sz="1500" dirty="0">
                <a:solidFill>
                  <a:srgbClr val="000000"/>
                </a:solidFill>
                <a:latin typeface="+mn-ea"/>
              </a:rPr>
              <a:t>制限行為能力者のした契約について，</a:t>
            </a:r>
            <a:r>
              <a:rPr lang="ja-JP" altLang="en-US" sz="1500" u="sng" dirty="0">
                <a:solidFill>
                  <a:srgbClr val="00B0F0"/>
                </a:solidFill>
                <a:latin typeface="+mn-ea"/>
              </a:rPr>
              <a:t>制限行為能力者及びその法定代理人が取消権を有する</a:t>
            </a:r>
            <a:r>
              <a:rPr lang="ja-JP" altLang="en-US" sz="1500" b="1" u="sng" dirty="0">
                <a:solidFill>
                  <a:srgbClr val="00B0F0"/>
                </a:solidFill>
                <a:latin typeface="+mn-ea"/>
              </a:rPr>
              <a:t>ときは</a:t>
            </a:r>
            <a:r>
              <a:rPr lang="ja-JP" altLang="en-US" sz="1500" dirty="0">
                <a:solidFill>
                  <a:srgbClr val="000000"/>
                </a:solidFill>
                <a:latin typeface="+mn-ea"/>
              </a:rPr>
              <a:t>，</a:t>
            </a:r>
            <a:r>
              <a:rPr lang="ja-JP" altLang="en-US" sz="1500" u="sng" dirty="0">
                <a:solidFill>
                  <a:srgbClr val="CC9900"/>
                </a:solidFill>
                <a:latin typeface="+mn-ea"/>
              </a:rPr>
              <a:t>契約の相手方も取消権を有する。</a:t>
            </a:r>
          </a:p>
          <a:p>
            <a:pPr marL="0" indent="0">
              <a:buNone/>
            </a:pPr>
            <a:endParaRPr kumimoji="1" lang="en-US" altLang="ja-JP" dirty="0">
              <a:latin typeface="+mn-ea"/>
            </a:endParaRPr>
          </a:p>
          <a:p>
            <a:pPr marL="0" indent="0">
              <a:buNone/>
            </a:pPr>
            <a:r>
              <a:rPr lang="en-US" altLang="ja-JP" sz="1800" dirty="0">
                <a:latin typeface="+mn-ea"/>
              </a:rPr>
              <a:t>(</a:t>
            </a:r>
            <a:r>
              <a:rPr lang="ja-JP" altLang="en-US" sz="1800" dirty="0">
                <a:latin typeface="+mn-ea"/>
              </a:rPr>
              <a:t>条件節</a:t>
            </a:r>
            <a:r>
              <a:rPr lang="en-US" altLang="ja-JP" sz="1800" dirty="0">
                <a:latin typeface="+mn-ea"/>
              </a:rPr>
              <a:t>)</a:t>
            </a:r>
          </a:p>
          <a:p>
            <a:pPr marL="0" indent="0">
              <a:buNone/>
            </a:pPr>
            <a:r>
              <a:rPr lang="ja-JP" altLang="en-US" sz="1800" dirty="0">
                <a:solidFill>
                  <a:srgbClr val="000000"/>
                </a:solidFill>
                <a:latin typeface="+mn-ea"/>
              </a:rPr>
              <a:t>制限行為能力者及びその</a:t>
            </a:r>
            <a:r>
              <a:rPr lang="ja-JP" altLang="en-US" sz="1800" u="sng" dirty="0">
                <a:solidFill>
                  <a:srgbClr val="00B0F0"/>
                </a:solidFill>
                <a:latin typeface="+mn-ea"/>
              </a:rPr>
              <a:t>法定代理人</a:t>
            </a:r>
            <a:r>
              <a:rPr lang="ja-JP" altLang="en-US" sz="1800" dirty="0">
                <a:solidFill>
                  <a:srgbClr val="000000"/>
                </a:solidFill>
                <a:latin typeface="+mn-ea"/>
              </a:rPr>
              <a:t>が</a:t>
            </a:r>
            <a:r>
              <a:rPr lang="ja-JP" altLang="en-US" sz="1800" u="sng" dirty="0">
                <a:solidFill>
                  <a:srgbClr val="00B0F0"/>
                </a:solidFill>
                <a:latin typeface="+mn-ea"/>
              </a:rPr>
              <a:t>取消権</a:t>
            </a:r>
            <a:r>
              <a:rPr lang="ja-JP" altLang="en-US" sz="1800" dirty="0">
                <a:solidFill>
                  <a:srgbClr val="000000"/>
                </a:solidFill>
                <a:latin typeface="+mn-ea"/>
              </a:rPr>
              <a:t>を</a:t>
            </a:r>
            <a:r>
              <a:rPr lang="ja-JP" altLang="en-US" sz="1800" u="sng" dirty="0">
                <a:solidFill>
                  <a:srgbClr val="00B0F0"/>
                </a:solidFill>
                <a:latin typeface="+mn-ea"/>
              </a:rPr>
              <a:t>有する</a:t>
            </a:r>
            <a:r>
              <a:rPr lang="ja-JP" altLang="en-US" sz="1800" dirty="0">
                <a:solidFill>
                  <a:srgbClr val="000000"/>
                </a:solidFill>
                <a:latin typeface="+mn-ea"/>
              </a:rPr>
              <a:t>ときは</a:t>
            </a:r>
            <a:r>
              <a:rPr lang="en-US" altLang="ja-JP" sz="1800" dirty="0">
                <a:solidFill>
                  <a:srgbClr val="000000"/>
                </a:solidFill>
                <a:latin typeface="+mn-ea"/>
              </a:rPr>
              <a:t>, </a:t>
            </a:r>
          </a:p>
          <a:p>
            <a:pPr marL="0" indent="0">
              <a:buNone/>
            </a:pPr>
            <a:endParaRPr lang="en-US" altLang="ja-JP" sz="1800" dirty="0">
              <a:solidFill>
                <a:srgbClr val="000000"/>
              </a:solidFill>
              <a:latin typeface="+mn-ea"/>
            </a:endParaRPr>
          </a:p>
          <a:p>
            <a:pPr marL="0" indent="0">
              <a:buNone/>
            </a:pPr>
            <a:r>
              <a:rPr lang="en-US" altLang="ja-JP" sz="1800" dirty="0">
                <a:latin typeface="+mn-ea"/>
              </a:rPr>
              <a:t>(</a:t>
            </a:r>
            <a:r>
              <a:rPr lang="ja-JP" altLang="en-US" sz="1800" dirty="0">
                <a:latin typeface="+mn-ea"/>
              </a:rPr>
              <a:t>展開節</a:t>
            </a:r>
            <a:r>
              <a:rPr lang="en-US" altLang="ja-JP" sz="1800" dirty="0">
                <a:latin typeface="+mn-ea"/>
              </a:rPr>
              <a:t>)</a:t>
            </a:r>
          </a:p>
          <a:p>
            <a:pPr marL="0" indent="0">
              <a:buNone/>
            </a:pPr>
            <a:r>
              <a:rPr lang="ja-JP" altLang="en-US" sz="1800" dirty="0">
                <a:solidFill>
                  <a:srgbClr val="000000"/>
                </a:solidFill>
                <a:latin typeface="+mn-ea"/>
              </a:rPr>
              <a:t>契約の</a:t>
            </a:r>
            <a:r>
              <a:rPr lang="ja-JP" altLang="en-US" sz="1800" u="sng" dirty="0">
                <a:solidFill>
                  <a:srgbClr val="CC9900"/>
                </a:solidFill>
                <a:latin typeface="+mn-ea"/>
              </a:rPr>
              <a:t>相手方</a:t>
            </a:r>
            <a:r>
              <a:rPr lang="ja-JP" altLang="en-US" sz="1800" dirty="0">
                <a:solidFill>
                  <a:srgbClr val="000000"/>
                </a:solidFill>
                <a:latin typeface="+mn-ea"/>
              </a:rPr>
              <a:t>も</a:t>
            </a:r>
            <a:r>
              <a:rPr lang="ja-JP" altLang="en-US" sz="1800" u="sng" dirty="0">
                <a:solidFill>
                  <a:srgbClr val="CC9900"/>
                </a:solidFill>
                <a:latin typeface="+mn-ea"/>
              </a:rPr>
              <a:t>取消権</a:t>
            </a:r>
            <a:r>
              <a:rPr lang="ja-JP" altLang="en-US" sz="1800" dirty="0">
                <a:solidFill>
                  <a:srgbClr val="000000"/>
                </a:solidFill>
                <a:latin typeface="+mn-ea"/>
              </a:rPr>
              <a:t>を</a:t>
            </a:r>
            <a:r>
              <a:rPr lang="ja-JP" altLang="en-US" sz="1800" u="sng" dirty="0">
                <a:solidFill>
                  <a:srgbClr val="CC9900"/>
                </a:solidFill>
                <a:latin typeface="+mn-ea"/>
              </a:rPr>
              <a:t>有する。</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80842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7C0FA-8C09-491D-97C8-70A8BE40573D}"/>
              </a:ext>
            </a:extLst>
          </p:cNvPr>
          <p:cNvSpPr>
            <a:spLocks noGrp="1"/>
          </p:cNvSpPr>
          <p:nvPr>
            <p:ph type="title"/>
          </p:nvPr>
        </p:nvSpPr>
        <p:spPr/>
        <p:txBody>
          <a:bodyPr/>
          <a:lstStyle/>
          <a:p>
            <a:r>
              <a:rPr kumimoji="1" lang="ja-JP" altLang="en-US" dirty="0"/>
              <a:t>述語項解析での問題</a:t>
            </a:r>
          </a:p>
        </p:txBody>
      </p:sp>
      <p:sp>
        <p:nvSpPr>
          <p:cNvPr id="3" name="コンテンツ プレースホルダー 2">
            <a:extLst>
              <a:ext uri="{FF2B5EF4-FFF2-40B4-BE49-F238E27FC236}">
                <a16:creationId xmlns:a16="http://schemas.microsoft.com/office/drawing/2014/main" id="{DF06CD28-B6D3-46A9-88BB-56D1F01D049D}"/>
              </a:ext>
            </a:extLst>
          </p:cNvPr>
          <p:cNvSpPr>
            <a:spLocks noGrp="1"/>
          </p:cNvSpPr>
          <p:nvPr>
            <p:ph idx="1"/>
          </p:nvPr>
        </p:nvSpPr>
        <p:spPr/>
        <p:txBody>
          <a:bodyPr/>
          <a:lstStyle/>
          <a:p>
            <a:r>
              <a:rPr kumimoji="1" lang="ja-JP" altLang="en-US" dirty="0"/>
              <a:t>問題文と条文で同じ事柄を表していても主語や述語が一致しないことが多い</a:t>
            </a:r>
            <a:endParaRPr kumimoji="1" lang="en-US" altLang="ja-JP" dirty="0"/>
          </a:p>
          <a:p>
            <a:pPr marL="0" indent="0">
              <a:buNone/>
            </a:pPr>
            <a:r>
              <a:rPr lang="ja-JP" altLang="en-US" dirty="0"/>
              <a:t>→ 問題文と条文の示す内容が同じかどうか比較できない</a:t>
            </a:r>
            <a:endParaRPr lang="en-US" altLang="ja-JP" dirty="0"/>
          </a:p>
          <a:p>
            <a:pPr marL="0" indent="0">
              <a:buNone/>
            </a:pPr>
            <a:endParaRPr kumimoji="1" lang="en-US" altLang="ja-JP" dirty="0"/>
          </a:p>
          <a:p>
            <a:r>
              <a:rPr kumimoji="1" lang="ja-JP" altLang="en-US" dirty="0"/>
              <a:t>人だけではなく権利などが主語にあることが多い</a:t>
            </a:r>
            <a:endParaRPr kumimoji="1" lang="en-US" altLang="ja-JP" dirty="0"/>
          </a:p>
        </p:txBody>
      </p:sp>
    </p:spTree>
    <p:extLst>
      <p:ext uri="{BB962C8B-B14F-4D97-AF65-F5344CB8AC3E}">
        <p14:creationId xmlns:p14="http://schemas.microsoft.com/office/powerpoint/2010/main" val="357493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A0704-88E4-4C55-A58D-5F4D21EFE0F7}"/>
              </a:ext>
            </a:extLst>
          </p:cNvPr>
          <p:cNvSpPr>
            <a:spLocks noGrp="1"/>
          </p:cNvSpPr>
          <p:nvPr>
            <p:ph type="title"/>
          </p:nvPr>
        </p:nvSpPr>
        <p:spPr/>
        <p:txBody>
          <a:bodyPr/>
          <a:lstStyle/>
          <a:p>
            <a:r>
              <a:rPr lang="ja-JP" altLang="en-US" dirty="0"/>
              <a:t>行動・事実のモデル化</a:t>
            </a:r>
            <a:endParaRPr kumimoji="1" lang="ja-JP" altLang="en-US" dirty="0"/>
          </a:p>
        </p:txBody>
      </p:sp>
      <p:sp>
        <p:nvSpPr>
          <p:cNvPr id="3" name="コンテンツ プレースホルダー 2">
            <a:extLst>
              <a:ext uri="{FF2B5EF4-FFF2-40B4-BE49-F238E27FC236}">
                <a16:creationId xmlns:a16="http://schemas.microsoft.com/office/drawing/2014/main" id="{C813082E-234C-4E9D-85B5-DBFE273DFE33}"/>
              </a:ext>
            </a:extLst>
          </p:cNvPr>
          <p:cNvSpPr>
            <a:spLocks noGrp="1"/>
          </p:cNvSpPr>
          <p:nvPr>
            <p:ph idx="1"/>
          </p:nvPr>
        </p:nvSpPr>
        <p:spPr/>
        <p:txBody>
          <a:bodyPr/>
          <a:lstStyle/>
          <a:p>
            <a:pPr marL="0" indent="0">
              <a:buNone/>
            </a:pPr>
            <a:r>
              <a:rPr lang="ja-JP" altLang="en-US" dirty="0"/>
              <a:t>誰が何をしたのか、どのような権利に対しての問題なのかをモデル化する</a:t>
            </a:r>
            <a:endParaRPr lang="en-US" altLang="ja-JP" dirty="0"/>
          </a:p>
          <a:p>
            <a:endParaRPr lang="en-US" altLang="ja-JP" dirty="0"/>
          </a:p>
          <a:p>
            <a:r>
              <a:rPr lang="ja-JP" altLang="en-US" dirty="0"/>
              <a:t>類義語・言い換え表現の変換辞書</a:t>
            </a:r>
            <a:endParaRPr lang="en-US" altLang="ja-JP" dirty="0"/>
          </a:p>
          <a:p>
            <a:r>
              <a:rPr kumimoji="1" lang="ja-JP" altLang="en-US" dirty="0"/>
              <a:t>動作主推定</a:t>
            </a:r>
          </a:p>
        </p:txBody>
      </p:sp>
    </p:spTree>
    <p:extLst>
      <p:ext uri="{BB962C8B-B14F-4D97-AF65-F5344CB8AC3E}">
        <p14:creationId xmlns:p14="http://schemas.microsoft.com/office/powerpoint/2010/main" val="4239158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lang="ja-JP" altLang="en-US" dirty="0"/>
              <a:t>類義語・言い換え表現の変換辞書</a:t>
            </a:r>
            <a:endParaRPr kumimoji="1" lang="ja-JP" altLang="en-US" dirty="0"/>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2226469"/>
            <a:ext cx="6900863" cy="3263504"/>
          </a:xfrm>
        </p:spPr>
        <p:txBody>
          <a:bodyPr>
            <a:normAutofit/>
          </a:bodyPr>
          <a:lstStyle/>
          <a:p>
            <a:r>
              <a:rPr lang="ja-JP" altLang="en-US" sz="1800" dirty="0"/>
              <a:t>「成立する」「適用する」のように法律文書に特徴的な類義語との辞書を作成</a:t>
            </a:r>
            <a:endParaRPr lang="en-US" altLang="ja-JP" sz="1800" dirty="0"/>
          </a:p>
          <a:p>
            <a:r>
              <a:rPr lang="ja-JP" altLang="en-US" sz="1800" dirty="0"/>
              <a:t>法律文書や民法条文で使われる語彙はある程度限られていると考え、人手で</a:t>
            </a:r>
            <a:r>
              <a:rPr lang="en-US" altLang="ja-JP" sz="1800" dirty="0"/>
              <a:t>1:1</a:t>
            </a:r>
            <a:r>
              <a:rPr lang="ja-JP" altLang="en-US" sz="1800" dirty="0"/>
              <a:t>対応の辞書を作成した</a:t>
            </a:r>
            <a:endParaRPr lang="en-US" altLang="ja-JP" sz="1800" dirty="0"/>
          </a:p>
        </p:txBody>
      </p:sp>
    </p:spTree>
    <p:extLst>
      <p:ext uri="{BB962C8B-B14F-4D97-AF65-F5344CB8AC3E}">
        <p14:creationId xmlns:p14="http://schemas.microsoft.com/office/powerpoint/2010/main" val="2214181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kumimoji="1" lang="ja-JP" altLang="en-US" dirty="0"/>
              <a:t>辞書の作成例</a:t>
            </a:r>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2125266"/>
            <a:ext cx="7325232" cy="3263504"/>
          </a:xfrm>
        </p:spPr>
        <p:txBody>
          <a:bodyPr>
            <a:normAutofit lnSpcReduction="10000"/>
          </a:bodyPr>
          <a:lstStyle/>
          <a:p>
            <a:pPr marL="0" indent="0">
              <a:buNone/>
            </a:pPr>
            <a:r>
              <a:rPr lang="en-US" altLang="ja-JP" sz="1800" dirty="0"/>
              <a:t>t1 :</a:t>
            </a:r>
          </a:p>
          <a:p>
            <a:pPr marL="0" indent="0">
              <a:buNone/>
            </a:pPr>
            <a:r>
              <a:rPr lang="ja-JP" altLang="en-US" sz="1800" dirty="0"/>
              <a:t>第三百五十六条　不動産質権者は、質権の目的である不動産の用法に従い、その使用及び</a:t>
            </a:r>
            <a:r>
              <a:rPr lang="ja-JP" altLang="en-US" sz="1800" u="sng" dirty="0">
                <a:solidFill>
                  <a:schemeClr val="accent1">
                    <a:lumMod val="75000"/>
                  </a:schemeClr>
                </a:solidFill>
              </a:rPr>
              <a:t>収益をする</a:t>
            </a:r>
            <a:r>
              <a:rPr lang="ja-JP" altLang="en-US" sz="1800" dirty="0"/>
              <a:t>ことができる。</a:t>
            </a:r>
          </a:p>
          <a:p>
            <a:pPr marL="0" indent="0">
              <a:buNone/>
            </a:pPr>
            <a:r>
              <a:rPr lang="en-US" altLang="ja-JP" sz="1800" dirty="0"/>
              <a:t>t2 :</a:t>
            </a:r>
          </a:p>
          <a:p>
            <a:pPr marL="0" indent="0">
              <a:buNone/>
            </a:pPr>
            <a:r>
              <a:rPr lang="ja-JP" altLang="en-US" sz="1800" dirty="0"/>
              <a:t>不動産質権者は，質権の目的物である不動産の用法に従いこれを使用することができるが，不動産から生じた</a:t>
            </a:r>
            <a:r>
              <a:rPr lang="ja-JP" altLang="en-US" sz="1800" u="sng" dirty="0">
                <a:solidFill>
                  <a:schemeClr val="accent2">
                    <a:lumMod val="75000"/>
                  </a:schemeClr>
                </a:solidFill>
              </a:rPr>
              <a:t>果実を取得する</a:t>
            </a:r>
            <a:r>
              <a:rPr lang="ja-JP" altLang="en-US" sz="1800" dirty="0"/>
              <a:t>ことはできない。</a:t>
            </a:r>
          </a:p>
          <a:p>
            <a:pPr marL="0" indent="0">
              <a:buNone/>
            </a:pPr>
            <a:endParaRPr lang="ja-JP" altLang="en-US" sz="1800" dirty="0"/>
          </a:p>
          <a:p>
            <a:pPr marL="0" indent="0">
              <a:buNone/>
            </a:pPr>
            <a:r>
              <a:rPr lang="en-US" altLang="ja-JP" sz="1800" dirty="0"/>
              <a:t>t1: </a:t>
            </a:r>
            <a:r>
              <a:rPr lang="ja-JP" altLang="en-US" sz="1800" dirty="0"/>
              <a:t>収益する</a:t>
            </a:r>
          </a:p>
          <a:p>
            <a:pPr marL="0" indent="0">
              <a:buNone/>
            </a:pPr>
            <a:r>
              <a:rPr lang="en-US" altLang="ja-JP" sz="1800" dirty="0"/>
              <a:t>t2: </a:t>
            </a:r>
            <a:r>
              <a:rPr lang="ja-JP" altLang="en-US" sz="1800" dirty="0"/>
              <a:t>取得する </a:t>
            </a:r>
            <a:r>
              <a:rPr lang="en-US" altLang="ja-JP" sz="1800" dirty="0"/>
              <a:t>‐ </a:t>
            </a:r>
            <a:r>
              <a:rPr lang="ja-JP" altLang="en-US" sz="1800" dirty="0"/>
              <a:t>目的語条件</a:t>
            </a:r>
            <a:r>
              <a:rPr lang="en-US" altLang="ja-JP" sz="1800" dirty="0"/>
              <a:t>: </a:t>
            </a:r>
            <a:r>
              <a:rPr lang="ja-JP" altLang="en-US" sz="1800" dirty="0"/>
              <a:t>果実</a:t>
            </a:r>
          </a:p>
          <a:p>
            <a:pPr marL="0" indent="0">
              <a:buNone/>
            </a:pPr>
            <a:endParaRPr lang="en-US" altLang="ja-JP" sz="1800" dirty="0"/>
          </a:p>
        </p:txBody>
      </p:sp>
    </p:spTree>
    <p:extLst>
      <p:ext uri="{BB962C8B-B14F-4D97-AF65-F5344CB8AC3E}">
        <p14:creationId xmlns:p14="http://schemas.microsoft.com/office/powerpoint/2010/main" val="337640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4000" dirty="0" smtClean="0"/>
              <a:t>COLIEE 2018 Statute Law</a:t>
            </a:r>
            <a:r>
              <a:rPr kumimoji="1" lang="ja-JP" altLang="en-US" sz="4000" dirty="0" smtClean="0"/>
              <a:t> </a:t>
            </a:r>
            <a:r>
              <a:rPr kumimoji="1" lang="en-US" altLang="ja-JP" sz="4000" dirty="0" smtClean="0"/>
              <a:t>Tasks</a:t>
            </a:r>
            <a:endParaRPr kumimoji="1" lang="ja-JP" altLang="en-US" sz="4000" dirty="0"/>
          </a:p>
        </p:txBody>
      </p:sp>
      <p:sp>
        <p:nvSpPr>
          <p:cNvPr id="5" name="コンテンツ プレースホルダー 4"/>
          <p:cNvSpPr>
            <a:spLocks noGrp="1"/>
          </p:cNvSpPr>
          <p:nvPr>
            <p:ph idx="1"/>
          </p:nvPr>
        </p:nvSpPr>
        <p:spPr/>
        <p:txBody>
          <a:bodyPr>
            <a:normAutofit fontScale="92500" lnSpcReduction="10000"/>
          </a:bodyPr>
          <a:lstStyle/>
          <a:p>
            <a:r>
              <a:rPr lang="en-US" altLang="ja-JP" dirty="0" smtClean="0"/>
              <a:t>JURISIN@11</a:t>
            </a:r>
            <a:r>
              <a:rPr lang="ja-JP" altLang="en-US" dirty="0" smtClean="0"/>
              <a:t>月発表予定</a:t>
            </a:r>
            <a:endParaRPr lang="en-US" altLang="ja-JP" dirty="0" smtClean="0"/>
          </a:p>
          <a:p>
            <a:r>
              <a:rPr lang="ja-JP" altLang="en-US" dirty="0"/>
              <a:t>司法試験の自動</a:t>
            </a:r>
            <a:r>
              <a:rPr lang="ja-JP" altLang="en-US" dirty="0" smtClean="0"/>
              <a:t>解答（民法短答式）</a:t>
            </a:r>
            <a:endParaRPr lang="en-US" altLang="ja-JP" dirty="0" smtClean="0"/>
          </a:p>
          <a:p>
            <a:pPr lvl="1"/>
            <a:r>
              <a:rPr lang="ja-JP" altLang="en-US" dirty="0" smtClean="0"/>
              <a:t>評価 約</a:t>
            </a:r>
            <a:r>
              <a:rPr lang="en-US" altLang="ja-JP" dirty="0" smtClean="0"/>
              <a:t>70</a:t>
            </a:r>
            <a:r>
              <a:rPr lang="ja-JP" altLang="en-US" dirty="0" smtClean="0"/>
              <a:t>問　訓練 約</a:t>
            </a:r>
            <a:r>
              <a:rPr lang="en-US" altLang="ja-JP" dirty="0" smtClean="0"/>
              <a:t>300</a:t>
            </a:r>
            <a:r>
              <a:rPr lang="ja-JP" altLang="en-US" dirty="0" smtClean="0"/>
              <a:t>問</a:t>
            </a:r>
            <a:endParaRPr lang="en-US" altLang="ja-JP" dirty="0" smtClean="0"/>
          </a:p>
          <a:p>
            <a:pPr lvl="1"/>
            <a:r>
              <a:rPr lang="ja-JP" altLang="en-US" dirty="0" smtClean="0"/>
              <a:t>問題および民法条文の日本語・英訳を提供</a:t>
            </a:r>
            <a:endParaRPr lang="en-US" altLang="ja-JP" dirty="0" smtClean="0"/>
          </a:p>
          <a:p>
            <a:r>
              <a:rPr lang="ja-JP" altLang="en-US" dirty="0" smtClean="0"/>
              <a:t>例年同様</a:t>
            </a:r>
            <a:endParaRPr lang="en-US" altLang="ja-JP" dirty="0" smtClean="0"/>
          </a:p>
          <a:p>
            <a:pPr lvl="1"/>
            <a:r>
              <a:rPr kumimoji="1" lang="en-US" altLang="ja-JP" dirty="0" smtClean="0"/>
              <a:t>Task</a:t>
            </a:r>
            <a:r>
              <a:rPr kumimoji="1" lang="ja-JP" altLang="en-US" dirty="0" smtClean="0"/>
              <a:t> </a:t>
            </a:r>
            <a:r>
              <a:rPr kumimoji="1" lang="en-US" altLang="ja-JP" dirty="0" smtClean="0"/>
              <a:t>3 (Information Retrieval)</a:t>
            </a:r>
          </a:p>
          <a:p>
            <a:pPr lvl="2"/>
            <a:r>
              <a:rPr lang="ja-JP" altLang="en-US" dirty="0" smtClean="0"/>
              <a:t>与えられた問題を</a:t>
            </a:r>
            <a:r>
              <a:rPr lang="ja-JP" altLang="en-US" dirty="0"/>
              <a:t>解</a:t>
            </a:r>
            <a:r>
              <a:rPr lang="ja-JP" altLang="en-US" dirty="0" smtClean="0"/>
              <a:t>くのに</a:t>
            </a:r>
            <a:r>
              <a:rPr lang="ja-JP" altLang="en-US" dirty="0"/>
              <a:t>必要</a:t>
            </a:r>
            <a:r>
              <a:rPr lang="ja-JP" altLang="en-US" dirty="0" smtClean="0"/>
              <a:t>な条文を探す</a:t>
            </a:r>
            <a:endParaRPr kumimoji="1" lang="en-US" altLang="ja-JP" dirty="0" smtClean="0"/>
          </a:p>
          <a:p>
            <a:pPr lvl="1"/>
            <a:r>
              <a:rPr kumimoji="1" lang="en-US" altLang="ja-JP" dirty="0" smtClean="0"/>
              <a:t>Task 4 (Textual Entailment)</a:t>
            </a:r>
          </a:p>
          <a:p>
            <a:pPr lvl="2"/>
            <a:r>
              <a:rPr lang="ja-JP" altLang="en-US" dirty="0" smtClean="0"/>
              <a:t>与えられた</a:t>
            </a:r>
            <a:r>
              <a:rPr lang="ja-JP" altLang="en-US" dirty="0"/>
              <a:t>問題</a:t>
            </a:r>
            <a:r>
              <a:rPr lang="ja-JP" altLang="en-US" dirty="0" smtClean="0"/>
              <a:t>を</a:t>
            </a:r>
            <a:r>
              <a:rPr lang="en-US" altLang="ja-JP" dirty="0" smtClean="0"/>
              <a:t>Yes/No</a:t>
            </a:r>
            <a:r>
              <a:rPr lang="ja-JP" altLang="en-US" dirty="0" smtClean="0"/>
              <a:t>で答える</a:t>
            </a:r>
            <a:endParaRPr lang="en-US" altLang="ja-JP" dirty="0" smtClean="0"/>
          </a:p>
          <a:p>
            <a:pPr lvl="2"/>
            <a:r>
              <a:rPr kumimoji="1" lang="ja-JP" altLang="en-US" dirty="0"/>
              <a:t>必要</a:t>
            </a:r>
            <a:r>
              <a:rPr kumimoji="1" lang="ja-JP" altLang="en-US" dirty="0" smtClean="0"/>
              <a:t>な条文も与えられない</a:t>
            </a:r>
            <a:endParaRPr kumimoji="1" lang="en-US" altLang="ja-JP" dirty="0" smtClean="0"/>
          </a:p>
          <a:p>
            <a:endParaRPr kumimoji="1" lang="ja-JP" altLang="en-US" dirty="0"/>
          </a:p>
        </p:txBody>
      </p:sp>
    </p:spTree>
    <p:extLst>
      <p:ext uri="{BB962C8B-B14F-4D97-AF65-F5344CB8AC3E}">
        <p14:creationId xmlns:p14="http://schemas.microsoft.com/office/powerpoint/2010/main" val="291493833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2ECD07-71D5-4AB2-A4E7-EFABE22595E4}"/>
              </a:ext>
            </a:extLst>
          </p:cNvPr>
          <p:cNvSpPr>
            <a:spLocks noGrp="1"/>
          </p:cNvSpPr>
          <p:nvPr>
            <p:ph type="title"/>
          </p:nvPr>
        </p:nvSpPr>
        <p:spPr/>
        <p:txBody>
          <a:bodyPr/>
          <a:lstStyle/>
          <a:p>
            <a:r>
              <a:rPr kumimoji="1" lang="ja-JP" altLang="en-US" dirty="0"/>
              <a:t>システム構成</a:t>
            </a:r>
          </a:p>
        </p:txBody>
      </p:sp>
      <p:sp>
        <p:nvSpPr>
          <p:cNvPr id="3" name="コンテンツ プレースホルダー 2">
            <a:extLst>
              <a:ext uri="{FF2B5EF4-FFF2-40B4-BE49-F238E27FC236}">
                <a16:creationId xmlns:a16="http://schemas.microsoft.com/office/drawing/2014/main" id="{468385AD-1CC9-42BA-BE08-6C238F46613F}"/>
              </a:ext>
            </a:extLst>
          </p:cNvPr>
          <p:cNvSpPr>
            <a:spLocks noGrp="1"/>
          </p:cNvSpPr>
          <p:nvPr>
            <p:ph idx="1"/>
          </p:nvPr>
        </p:nvSpPr>
        <p:spPr/>
        <p:txBody>
          <a:bodyPr>
            <a:normAutofit/>
          </a:bodyPr>
          <a:lstStyle/>
          <a:p>
            <a:r>
              <a:rPr lang="ja-JP" altLang="en-US" sz="2400" dirty="0"/>
              <a:t>条件節の切り分け方や関連する条文の検索の方法などで複数のモジュールを作り、モジュールごとに解答を出し、その結果を集計して最終的な解答とする</a:t>
            </a:r>
            <a:endParaRPr lang="en-US" altLang="ja-JP" sz="2400" dirty="0"/>
          </a:p>
          <a:p>
            <a:r>
              <a:rPr lang="ja-JP" altLang="en-US" sz="2400" dirty="0"/>
              <a:t>結果の集計にはモジュールに優先順位をつける方法と、解答と関係すると思われる条文の数から算出した確信度を用いて</a:t>
            </a:r>
            <a:r>
              <a:rPr lang="en-US" altLang="ja-JP" sz="2400" dirty="0"/>
              <a:t>SVM</a:t>
            </a:r>
            <a:r>
              <a:rPr lang="ja-JP" altLang="en-US" sz="2400" dirty="0"/>
              <a:t>で判断する方法を利用した</a:t>
            </a:r>
            <a:endParaRPr kumimoji="1" lang="ja-JP" altLang="en-US" sz="2400" dirty="0"/>
          </a:p>
        </p:txBody>
      </p:sp>
      <p:pic>
        <p:nvPicPr>
          <p:cNvPr id="4" name="図 3">
            <a:extLst>
              <a:ext uri="{FF2B5EF4-FFF2-40B4-BE49-F238E27FC236}">
                <a16:creationId xmlns:a16="http://schemas.microsoft.com/office/drawing/2014/main" id="{FA255EC1-7E0F-4BB9-8E31-6E183C4B3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6" name="スライド番号プレースホルダー 5">
            <a:extLst>
              <a:ext uri="{FF2B5EF4-FFF2-40B4-BE49-F238E27FC236}">
                <a16:creationId xmlns:a16="http://schemas.microsoft.com/office/drawing/2014/main" id="{69A7963F-5A15-4B34-924F-E8A90EBEC63C}"/>
              </a:ext>
            </a:extLst>
          </p:cNvPr>
          <p:cNvSpPr>
            <a:spLocks noGrp="1"/>
          </p:cNvSpPr>
          <p:nvPr>
            <p:ph type="sldNum" sz="quarter" idx="12"/>
          </p:nvPr>
        </p:nvSpPr>
        <p:spPr/>
        <p:txBody>
          <a:bodyPr/>
          <a:lstStyle/>
          <a:p>
            <a:fld id="{53C06E80-4058-4F4B-ABCA-37AB2E99A4EA}" type="slidenum">
              <a:rPr kumimoji="1" lang="ja-JP" altLang="en-US" sz="2000" smtClean="0"/>
              <a:t>20</a:t>
            </a:fld>
            <a:endParaRPr kumimoji="1" lang="ja-JP" altLang="en-US" sz="2000"/>
          </a:p>
        </p:txBody>
      </p:sp>
    </p:spTree>
    <p:extLst>
      <p:ext uri="{BB962C8B-B14F-4D97-AF65-F5344CB8AC3E}">
        <p14:creationId xmlns:p14="http://schemas.microsoft.com/office/powerpoint/2010/main" val="138726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A884983-07FD-4F1E-BA50-F0BAA107D8B7}"/>
              </a:ext>
            </a:extLst>
          </p:cNvPr>
          <p:cNvPicPr>
            <a:picLocks noChangeAspect="1"/>
          </p:cNvPicPr>
          <p:nvPr/>
        </p:nvPicPr>
        <p:blipFill>
          <a:blip r:embed="rId3"/>
          <a:stretch>
            <a:fillRect/>
          </a:stretch>
        </p:blipFill>
        <p:spPr>
          <a:xfrm>
            <a:off x="126351" y="1724264"/>
            <a:ext cx="8890992" cy="4602395"/>
          </a:xfrm>
          <a:prstGeom prst="rect">
            <a:avLst/>
          </a:prstGeom>
        </p:spPr>
      </p:pic>
      <p:sp>
        <p:nvSpPr>
          <p:cNvPr id="57" name="タイトル 1">
            <a:extLst>
              <a:ext uri="{FF2B5EF4-FFF2-40B4-BE49-F238E27FC236}">
                <a16:creationId xmlns:a16="http://schemas.microsoft.com/office/drawing/2014/main" id="{B33BD138-D897-49F1-8129-9BA046FCF3DF}"/>
              </a:ext>
            </a:extLst>
          </p:cNvPr>
          <p:cNvSpPr>
            <a:spLocks noGrp="1"/>
          </p:cNvSpPr>
          <p:nvPr>
            <p:ph type="title"/>
          </p:nvPr>
        </p:nvSpPr>
        <p:spPr>
          <a:xfrm>
            <a:off x="628650" y="365126"/>
            <a:ext cx="7886700" cy="1325563"/>
          </a:xfrm>
        </p:spPr>
        <p:txBody>
          <a:bodyPr/>
          <a:lstStyle/>
          <a:p>
            <a:r>
              <a:rPr kumimoji="1" lang="ja-JP" altLang="en-US" dirty="0"/>
              <a:t>システム構成</a:t>
            </a:r>
          </a:p>
        </p:txBody>
      </p:sp>
    </p:spTree>
    <p:extLst>
      <p:ext uri="{BB962C8B-B14F-4D97-AF65-F5344CB8AC3E}">
        <p14:creationId xmlns:p14="http://schemas.microsoft.com/office/powerpoint/2010/main" val="382525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83861-77CB-4FD8-99FA-8FD2611C9C56}"/>
              </a:ext>
            </a:extLst>
          </p:cNvPr>
          <p:cNvSpPr>
            <a:spLocks noGrp="1"/>
          </p:cNvSpPr>
          <p:nvPr>
            <p:ph type="title"/>
          </p:nvPr>
        </p:nvSpPr>
        <p:spPr/>
        <p:txBody>
          <a:bodyPr/>
          <a:lstStyle/>
          <a:p>
            <a:r>
              <a:rPr lang="ja-JP" altLang="en-US" dirty="0"/>
              <a:t>司法試験自動解答システムの現状</a:t>
            </a:r>
            <a:endParaRPr kumimoji="1" lang="ja-JP" altLang="en-US" dirty="0"/>
          </a:p>
        </p:txBody>
      </p:sp>
      <p:sp>
        <p:nvSpPr>
          <p:cNvPr id="4" name="正方形/長方形 3">
            <a:extLst>
              <a:ext uri="{FF2B5EF4-FFF2-40B4-BE49-F238E27FC236}">
                <a16:creationId xmlns:a16="http://schemas.microsoft.com/office/drawing/2014/main" id="{93B4CB83-1D85-4370-BB56-DD5F47226782}"/>
              </a:ext>
            </a:extLst>
          </p:cNvPr>
          <p:cNvSpPr/>
          <p:nvPr/>
        </p:nvSpPr>
        <p:spPr>
          <a:xfrm>
            <a:off x="1178028" y="2831065"/>
            <a:ext cx="1096241" cy="2894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問題文</a:t>
            </a:r>
          </a:p>
        </p:txBody>
      </p:sp>
      <p:sp>
        <p:nvSpPr>
          <p:cNvPr id="5" name="正方形/長方形 4">
            <a:extLst>
              <a:ext uri="{FF2B5EF4-FFF2-40B4-BE49-F238E27FC236}">
                <a16:creationId xmlns:a16="http://schemas.microsoft.com/office/drawing/2014/main" id="{F8CD7146-988E-41BA-BDD9-9CDA2CBB194D}"/>
              </a:ext>
            </a:extLst>
          </p:cNvPr>
          <p:cNvSpPr/>
          <p:nvPr/>
        </p:nvSpPr>
        <p:spPr>
          <a:xfrm>
            <a:off x="1178028" y="3175883"/>
            <a:ext cx="1098840" cy="297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条文</a:t>
            </a:r>
            <a:endParaRPr kumimoji="1" lang="ja-JP" altLang="en-US" sz="1350" dirty="0">
              <a:solidFill>
                <a:schemeClr val="tx1"/>
              </a:solidFill>
            </a:endParaRPr>
          </a:p>
        </p:txBody>
      </p:sp>
      <p:sp>
        <p:nvSpPr>
          <p:cNvPr id="6" name="正方形/長方形 5">
            <a:extLst>
              <a:ext uri="{FF2B5EF4-FFF2-40B4-BE49-F238E27FC236}">
                <a16:creationId xmlns:a16="http://schemas.microsoft.com/office/drawing/2014/main" id="{8183751E-6538-4DFD-BF70-B78B5E9AD2AD}"/>
              </a:ext>
            </a:extLst>
          </p:cNvPr>
          <p:cNvSpPr/>
          <p:nvPr/>
        </p:nvSpPr>
        <p:spPr>
          <a:xfrm>
            <a:off x="2743269" y="2926502"/>
            <a:ext cx="1295724"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形態素解析</a:t>
            </a:r>
            <a:endParaRPr kumimoji="1" lang="en-US" altLang="ja-JP" sz="1350" dirty="0">
              <a:solidFill>
                <a:schemeClr val="tx1"/>
              </a:solidFill>
            </a:endParaRPr>
          </a:p>
          <a:p>
            <a:pPr algn="ctr"/>
            <a:r>
              <a:rPr lang="ja-JP" altLang="en-US" sz="1350" dirty="0">
                <a:solidFill>
                  <a:schemeClr val="tx1"/>
                </a:solidFill>
              </a:rPr>
              <a:t>格解析</a:t>
            </a:r>
            <a:endParaRPr kumimoji="1" lang="ja-JP" altLang="en-US" sz="1350" dirty="0">
              <a:solidFill>
                <a:schemeClr val="tx1"/>
              </a:solidFill>
            </a:endParaRPr>
          </a:p>
        </p:txBody>
      </p:sp>
      <p:sp>
        <p:nvSpPr>
          <p:cNvPr id="7" name="正方形/長方形 6">
            <a:extLst>
              <a:ext uri="{FF2B5EF4-FFF2-40B4-BE49-F238E27FC236}">
                <a16:creationId xmlns:a16="http://schemas.microsoft.com/office/drawing/2014/main" id="{873957F8-C45E-4A99-9BAC-B5C754C40225}"/>
              </a:ext>
            </a:extLst>
          </p:cNvPr>
          <p:cNvSpPr/>
          <p:nvPr/>
        </p:nvSpPr>
        <p:spPr>
          <a:xfrm>
            <a:off x="4519142" y="2926502"/>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述語項解析</a:t>
            </a:r>
          </a:p>
        </p:txBody>
      </p:sp>
      <p:sp>
        <p:nvSpPr>
          <p:cNvPr id="8" name="正方形/長方形 7">
            <a:extLst>
              <a:ext uri="{FF2B5EF4-FFF2-40B4-BE49-F238E27FC236}">
                <a16:creationId xmlns:a16="http://schemas.microsoft.com/office/drawing/2014/main" id="{2C3F0FD7-222E-4203-A818-DD820E6BE653}"/>
              </a:ext>
            </a:extLst>
          </p:cNvPr>
          <p:cNvSpPr/>
          <p:nvPr/>
        </p:nvSpPr>
        <p:spPr>
          <a:xfrm>
            <a:off x="6205934" y="2927963"/>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論理判定</a:t>
            </a:r>
            <a:endParaRPr kumimoji="1" lang="ja-JP" altLang="en-US" sz="1350" dirty="0">
              <a:solidFill>
                <a:schemeClr val="tx1"/>
              </a:solidFill>
            </a:endParaRPr>
          </a:p>
        </p:txBody>
      </p:sp>
      <p:cxnSp>
        <p:nvCxnSpPr>
          <p:cNvPr id="10" name="直線コネクタ 9">
            <a:extLst>
              <a:ext uri="{FF2B5EF4-FFF2-40B4-BE49-F238E27FC236}">
                <a16:creationId xmlns:a16="http://schemas.microsoft.com/office/drawing/2014/main" id="{8686F00F-A956-4317-9FD0-EB7D09ACDB0E}"/>
              </a:ext>
            </a:extLst>
          </p:cNvPr>
          <p:cNvCxnSpPr>
            <a:cxnSpLocks/>
          </p:cNvCxnSpPr>
          <p:nvPr/>
        </p:nvCxnSpPr>
        <p:spPr>
          <a:xfrm>
            <a:off x="2322246" y="3155102"/>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直線コネクタ 11">
            <a:extLst>
              <a:ext uri="{FF2B5EF4-FFF2-40B4-BE49-F238E27FC236}">
                <a16:creationId xmlns:a16="http://schemas.microsoft.com/office/drawing/2014/main" id="{AAABD740-0CA2-4B2E-938D-14E51FF84372}"/>
              </a:ext>
            </a:extLst>
          </p:cNvPr>
          <p:cNvCxnSpPr>
            <a:cxnSpLocks/>
          </p:cNvCxnSpPr>
          <p:nvPr/>
        </p:nvCxnSpPr>
        <p:spPr>
          <a:xfrm>
            <a:off x="4069369" y="3155102"/>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線コネクタ 12">
            <a:extLst>
              <a:ext uri="{FF2B5EF4-FFF2-40B4-BE49-F238E27FC236}">
                <a16:creationId xmlns:a16="http://schemas.microsoft.com/office/drawing/2014/main" id="{814699F4-C70A-493F-AFD8-8147234EADD1}"/>
              </a:ext>
            </a:extLst>
          </p:cNvPr>
          <p:cNvCxnSpPr>
            <a:cxnSpLocks/>
          </p:cNvCxnSpPr>
          <p:nvPr/>
        </p:nvCxnSpPr>
        <p:spPr>
          <a:xfrm>
            <a:off x="5722754" y="3155102"/>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6" name="テキスト ボックス 15">
            <a:extLst>
              <a:ext uri="{FF2B5EF4-FFF2-40B4-BE49-F238E27FC236}">
                <a16:creationId xmlns:a16="http://schemas.microsoft.com/office/drawing/2014/main" id="{DD1D6E86-A6CE-4C39-B5E5-CA48926111C3}"/>
              </a:ext>
            </a:extLst>
          </p:cNvPr>
          <p:cNvSpPr txBox="1"/>
          <p:nvPr/>
        </p:nvSpPr>
        <p:spPr>
          <a:xfrm>
            <a:off x="3012460" y="3484400"/>
            <a:ext cx="708848" cy="507831"/>
          </a:xfrm>
          <a:prstGeom prst="rect">
            <a:avLst/>
          </a:prstGeom>
          <a:noFill/>
        </p:spPr>
        <p:txBody>
          <a:bodyPr wrap="none" rtlCol="0">
            <a:spAutoFit/>
          </a:bodyPr>
          <a:lstStyle/>
          <a:p>
            <a:r>
              <a:rPr kumimoji="1" lang="en-US" altLang="ja-JP" sz="1350" dirty="0"/>
              <a:t>JUMAN</a:t>
            </a:r>
          </a:p>
          <a:p>
            <a:r>
              <a:rPr lang="ja-JP" altLang="en-US" sz="1350" dirty="0"/>
              <a:t>  </a:t>
            </a:r>
            <a:r>
              <a:rPr lang="en-US" altLang="ja-JP" sz="1350" dirty="0"/>
              <a:t>KNP</a:t>
            </a:r>
            <a:endParaRPr kumimoji="1" lang="ja-JP" altLang="en-US" sz="1350" dirty="0"/>
          </a:p>
        </p:txBody>
      </p:sp>
      <p:sp>
        <p:nvSpPr>
          <p:cNvPr id="17" name="テキスト ボックス 16">
            <a:extLst>
              <a:ext uri="{FF2B5EF4-FFF2-40B4-BE49-F238E27FC236}">
                <a16:creationId xmlns:a16="http://schemas.microsoft.com/office/drawing/2014/main" id="{388B8ADF-BF96-4414-B1BB-5C58E2A3CB54}"/>
              </a:ext>
            </a:extLst>
          </p:cNvPr>
          <p:cNvSpPr txBox="1"/>
          <p:nvPr/>
        </p:nvSpPr>
        <p:spPr>
          <a:xfrm>
            <a:off x="4420426" y="3565039"/>
            <a:ext cx="1396536" cy="300082"/>
          </a:xfrm>
          <a:prstGeom prst="rect">
            <a:avLst/>
          </a:prstGeom>
          <a:noFill/>
        </p:spPr>
        <p:txBody>
          <a:bodyPr wrap="none" rtlCol="0">
            <a:spAutoFit/>
          </a:bodyPr>
          <a:lstStyle/>
          <a:p>
            <a:r>
              <a:rPr lang="ja-JP" altLang="en-US" sz="1350" dirty="0"/>
              <a:t>文を節に分ける</a:t>
            </a:r>
            <a:endParaRPr lang="en-US" altLang="ja-JP" sz="1350" dirty="0"/>
          </a:p>
        </p:txBody>
      </p:sp>
      <p:sp>
        <p:nvSpPr>
          <p:cNvPr id="18" name="テキスト ボックス 17">
            <a:extLst>
              <a:ext uri="{FF2B5EF4-FFF2-40B4-BE49-F238E27FC236}">
                <a16:creationId xmlns:a16="http://schemas.microsoft.com/office/drawing/2014/main" id="{84C31280-2439-45FB-B2A6-A227A8291495}"/>
              </a:ext>
            </a:extLst>
          </p:cNvPr>
          <p:cNvSpPr txBox="1"/>
          <p:nvPr/>
        </p:nvSpPr>
        <p:spPr>
          <a:xfrm>
            <a:off x="5916718" y="3565039"/>
            <a:ext cx="1915909" cy="300082"/>
          </a:xfrm>
          <a:prstGeom prst="rect">
            <a:avLst/>
          </a:prstGeom>
          <a:noFill/>
        </p:spPr>
        <p:txBody>
          <a:bodyPr wrap="none" rtlCol="0">
            <a:spAutoFit/>
          </a:bodyPr>
          <a:lstStyle/>
          <a:p>
            <a:r>
              <a:rPr lang="ja-JP" altLang="en-US" sz="1350" dirty="0"/>
              <a:t>問題文と条文を比べる</a:t>
            </a:r>
            <a:endParaRPr lang="en-US" altLang="ja-JP" sz="1350" dirty="0"/>
          </a:p>
        </p:txBody>
      </p:sp>
      <p:cxnSp>
        <p:nvCxnSpPr>
          <p:cNvPr id="19" name="直線コネクタ 18">
            <a:extLst>
              <a:ext uri="{FF2B5EF4-FFF2-40B4-BE49-F238E27FC236}">
                <a16:creationId xmlns:a16="http://schemas.microsoft.com/office/drawing/2014/main" id="{E1C40733-C1D8-471C-B498-1F02D2955184}"/>
              </a:ext>
            </a:extLst>
          </p:cNvPr>
          <p:cNvCxnSpPr>
            <a:cxnSpLocks/>
          </p:cNvCxnSpPr>
          <p:nvPr/>
        </p:nvCxnSpPr>
        <p:spPr>
          <a:xfrm>
            <a:off x="3380469" y="3969148"/>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テキスト ボックス 20">
            <a:extLst>
              <a:ext uri="{FF2B5EF4-FFF2-40B4-BE49-F238E27FC236}">
                <a16:creationId xmlns:a16="http://schemas.microsoft.com/office/drawing/2014/main" id="{88AC8047-CFF8-4A22-80A7-81060B2B7E1E}"/>
              </a:ext>
            </a:extLst>
          </p:cNvPr>
          <p:cNvSpPr txBox="1"/>
          <p:nvPr/>
        </p:nvSpPr>
        <p:spPr>
          <a:xfrm>
            <a:off x="2802509" y="4208121"/>
            <a:ext cx="1223412" cy="300082"/>
          </a:xfrm>
          <a:prstGeom prst="rect">
            <a:avLst/>
          </a:prstGeom>
          <a:noFill/>
        </p:spPr>
        <p:txBody>
          <a:bodyPr wrap="none" rtlCol="0">
            <a:spAutoFit/>
          </a:bodyPr>
          <a:lstStyle/>
          <a:p>
            <a:r>
              <a:rPr lang="ja-JP" altLang="en-US" sz="1350" dirty="0"/>
              <a:t>法律用語辞書</a:t>
            </a:r>
            <a:endParaRPr kumimoji="1" lang="en-US" altLang="ja-JP" sz="1350" dirty="0"/>
          </a:p>
        </p:txBody>
      </p:sp>
    </p:spTree>
    <p:extLst>
      <p:ext uri="{BB962C8B-B14F-4D97-AF65-F5344CB8AC3E}">
        <p14:creationId xmlns:p14="http://schemas.microsoft.com/office/powerpoint/2010/main" val="22265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83861-77CB-4FD8-99FA-8FD2611C9C56}"/>
              </a:ext>
            </a:extLst>
          </p:cNvPr>
          <p:cNvSpPr>
            <a:spLocks noGrp="1"/>
          </p:cNvSpPr>
          <p:nvPr>
            <p:ph type="title"/>
          </p:nvPr>
        </p:nvSpPr>
        <p:spPr/>
        <p:txBody>
          <a:bodyPr/>
          <a:lstStyle/>
          <a:p>
            <a:r>
              <a:rPr lang="ja-JP" altLang="en-US" dirty="0"/>
              <a:t>司法試験自動解答システムの目標</a:t>
            </a:r>
            <a:endParaRPr kumimoji="1" lang="ja-JP" altLang="en-US" dirty="0"/>
          </a:p>
        </p:txBody>
      </p:sp>
      <p:sp>
        <p:nvSpPr>
          <p:cNvPr id="4" name="正方形/長方形 3">
            <a:extLst>
              <a:ext uri="{FF2B5EF4-FFF2-40B4-BE49-F238E27FC236}">
                <a16:creationId xmlns:a16="http://schemas.microsoft.com/office/drawing/2014/main" id="{93B4CB83-1D85-4370-BB56-DD5F47226782}"/>
              </a:ext>
            </a:extLst>
          </p:cNvPr>
          <p:cNvSpPr/>
          <p:nvPr/>
        </p:nvSpPr>
        <p:spPr>
          <a:xfrm>
            <a:off x="626807" y="2849501"/>
            <a:ext cx="1096241" cy="2894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問題文</a:t>
            </a:r>
          </a:p>
        </p:txBody>
      </p:sp>
      <p:sp>
        <p:nvSpPr>
          <p:cNvPr id="5" name="正方形/長方形 4">
            <a:extLst>
              <a:ext uri="{FF2B5EF4-FFF2-40B4-BE49-F238E27FC236}">
                <a16:creationId xmlns:a16="http://schemas.microsoft.com/office/drawing/2014/main" id="{F8CD7146-988E-41BA-BDD9-9CDA2CBB194D}"/>
              </a:ext>
            </a:extLst>
          </p:cNvPr>
          <p:cNvSpPr/>
          <p:nvPr/>
        </p:nvSpPr>
        <p:spPr>
          <a:xfrm>
            <a:off x="626807" y="3194320"/>
            <a:ext cx="1098840" cy="2978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条文</a:t>
            </a:r>
            <a:endParaRPr kumimoji="1" lang="ja-JP" altLang="en-US" sz="1350" dirty="0">
              <a:solidFill>
                <a:schemeClr val="tx1"/>
              </a:solidFill>
            </a:endParaRPr>
          </a:p>
        </p:txBody>
      </p:sp>
      <p:sp>
        <p:nvSpPr>
          <p:cNvPr id="6" name="正方形/長方形 5">
            <a:extLst>
              <a:ext uri="{FF2B5EF4-FFF2-40B4-BE49-F238E27FC236}">
                <a16:creationId xmlns:a16="http://schemas.microsoft.com/office/drawing/2014/main" id="{8183751E-6538-4DFD-BF70-B78B5E9AD2AD}"/>
              </a:ext>
            </a:extLst>
          </p:cNvPr>
          <p:cNvSpPr/>
          <p:nvPr/>
        </p:nvSpPr>
        <p:spPr>
          <a:xfrm>
            <a:off x="2192048" y="2944939"/>
            <a:ext cx="1295724"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形態素解析</a:t>
            </a:r>
            <a:endParaRPr kumimoji="1" lang="en-US" altLang="ja-JP" sz="1350" dirty="0">
              <a:solidFill>
                <a:schemeClr val="tx1"/>
              </a:solidFill>
            </a:endParaRPr>
          </a:p>
          <a:p>
            <a:pPr algn="ctr"/>
            <a:r>
              <a:rPr lang="ja-JP" altLang="en-US" sz="1350" dirty="0">
                <a:solidFill>
                  <a:schemeClr val="tx1"/>
                </a:solidFill>
              </a:rPr>
              <a:t>格解析</a:t>
            </a:r>
            <a:endParaRPr kumimoji="1" lang="ja-JP" altLang="en-US" sz="1350" dirty="0">
              <a:solidFill>
                <a:schemeClr val="tx1"/>
              </a:solidFill>
            </a:endParaRPr>
          </a:p>
        </p:txBody>
      </p:sp>
      <p:sp>
        <p:nvSpPr>
          <p:cNvPr id="7" name="正方形/長方形 6">
            <a:extLst>
              <a:ext uri="{FF2B5EF4-FFF2-40B4-BE49-F238E27FC236}">
                <a16:creationId xmlns:a16="http://schemas.microsoft.com/office/drawing/2014/main" id="{873957F8-C45E-4A99-9BAC-B5C754C40225}"/>
              </a:ext>
            </a:extLst>
          </p:cNvPr>
          <p:cNvSpPr/>
          <p:nvPr/>
        </p:nvSpPr>
        <p:spPr>
          <a:xfrm>
            <a:off x="3967921" y="2944939"/>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述語項解析</a:t>
            </a:r>
          </a:p>
        </p:txBody>
      </p:sp>
      <p:sp>
        <p:nvSpPr>
          <p:cNvPr id="8" name="正方形/長方形 7">
            <a:extLst>
              <a:ext uri="{FF2B5EF4-FFF2-40B4-BE49-F238E27FC236}">
                <a16:creationId xmlns:a16="http://schemas.microsoft.com/office/drawing/2014/main" id="{2C3F0FD7-222E-4203-A818-DD820E6BE653}"/>
              </a:ext>
            </a:extLst>
          </p:cNvPr>
          <p:cNvSpPr/>
          <p:nvPr/>
        </p:nvSpPr>
        <p:spPr>
          <a:xfrm>
            <a:off x="7235240" y="2921308"/>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論理判定</a:t>
            </a:r>
            <a:endParaRPr kumimoji="1" lang="ja-JP" altLang="en-US" sz="1350" dirty="0">
              <a:solidFill>
                <a:schemeClr val="tx1"/>
              </a:solidFill>
            </a:endParaRPr>
          </a:p>
        </p:txBody>
      </p:sp>
      <p:cxnSp>
        <p:nvCxnSpPr>
          <p:cNvPr id="10" name="直線コネクタ 9">
            <a:extLst>
              <a:ext uri="{FF2B5EF4-FFF2-40B4-BE49-F238E27FC236}">
                <a16:creationId xmlns:a16="http://schemas.microsoft.com/office/drawing/2014/main" id="{8686F00F-A956-4317-9FD0-EB7D09ACDB0E}"/>
              </a:ext>
            </a:extLst>
          </p:cNvPr>
          <p:cNvCxnSpPr>
            <a:cxnSpLocks/>
          </p:cNvCxnSpPr>
          <p:nvPr/>
        </p:nvCxnSpPr>
        <p:spPr>
          <a:xfrm>
            <a:off x="1771025" y="3173539"/>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直線コネクタ 11">
            <a:extLst>
              <a:ext uri="{FF2B5EF4-FFF2-40B4-BE49-F238E27FC236}">
                <a16:creationId xmlns:a16="http://schemas.microsoft.com/office/drawing/2014/main" id="{AAABD740-0CA2-4B2E-938D-14E51FF84372}"/>
              </a:ext>
            </a:extLst>
          </p:cNvPr>
          <p:cNvCxnSpPr>
            <a:cxnSpLocks/>
          </p:cNvCxnSpPr>
          <p:nvPr/>
        </p:nvCxnSpPr>
        <p:spPr>
          <a:xfrm>
            <a:off x="3525522" y="3173539"/>
            <a:ext cx="38792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線コネクタ 12">
            <a:extLst>
              <a:ext uri="{FF2B5EF4-FFF2-40B4-BE49-F238E27FC236}">
                <a16:creationId xmlns:a16="http://schemas.microsoft.com/office/drawing/2014/main" id="{814699F4-C70A-493F-AFD8-8147234EADD1}"/>
              </a:ext>
            </a:extLst>
          </p:cNvPr>
          <p:cNvCxnSpPr>
            <a:cxnSpLocks/>
          </p:cNvCxnSpPr>
          <p:nvPr/>
        </p:nvCxnSpPr>
        <p:spPr>
          <a:xfrm>
            <a:off x="5171534" y="3173539"/>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6" name="テキスト ボックス 15">
            <a:extLst>
              <a:ext uri="{FF2B5EF4-FFF2-40B4-BE49-F238E27FC236}">
                <a16:creationId xmlns:a16="http://schemas.microsoft.com/office/drawing/2014/main" id="{DD1D6E86-A6CE-4C39-B5E5-CA48926111C3}"/>
              </a:ext>
            </a:extLst>
          </p:cNvPr>
          <p:cNvSpPr txBox="1"/>
          <p:nvPr/>
        </p:nvSpPr>
        <p:spPr>
          <a:xfrm>
            <a:off x="2461239" y="3502837"/>
            <a:ext cx="708848" cy="507831"/>
          </a:xfrm>
          <a:prstGeom prst="rect">
            <a:avLst/>
          </a:prstGeom>
          <a:noFill/>
        </p:spPr>
        <p:txBody>
          <a:bodyPr wrap="none" rtlCol="0">
            <a:spAutoFit/>
          </a:bodyPr>
          <a:lstStyle/>
          <a:p>
            <a:r>
              <a:rPr kumimoji="1" lang="en-US" altLang="ja-JP" sz="1350" dirty="0"/>
              <a:t>JUMAN</a:t>
            </a:r>
          </a:p>
          <a:p>
            <a:r>
              <a:rPr lang="ja-JP" altLang="en-US" sz="1350" dirty="0"/>
              <a:t>  </a:t>
            </a:r>
            <a:r>
              <a:rPr lang="en-US" altLang="ja-JP" sz="1350" dirty="0"/>
              <a:t>KNP</a:t>
            </a:r>
            <a:endParaRPr kumimoji="1" lang="ja-JP" altLang="en-US" sz="1350" dirty="0"/>
          </a:p>
        </p:txBody>
      </p:sp>
      <p:sp>
        <p:nvSpPr>
          <p:cNvPr id="17" name="テキスト ボックス 16">
            <a:extLst>
              <a:ext uri="{FF2B5EF4-FFF2-40B4-BE49-F238E27FC236}">
                <a16:creationId xmlns:a16="http://schemas.microsoft.com/office/drawing/2014/main" id="{388B8ADF-BF96-4414-B1BB-5C58E2A3CB54}"/>
              </a:ext>
            </a:extLst>
          </p:cNvPr>
          <p:cNvSpPr txBox="1"/>
          <p:nvPr/>
        </p:nvSpPr>
        <p:spPr>
          <a:xfrm>
            <a:off x="3713792" y="3583476"/>
            <a:ext cx="1396536" cy="300082"/>
          </a:xfrm>
          <a:prstGeom prst="rect">
            <a:avLst/>
          </a:prstGeom>
          <a:noFill/>
        </p:spPr>
        <p:txBody>
          <a:bodyPr wrap="none" rtlCol="0">
            <a:spAutoFit/>
          </a:bodyPr>
          <a:lstStyle/>
          <a:p>
            <a:r>
              <a:rPr lang="ja-JP" altLang="en-US" sz="1350" dirty="0"/>
              <a:t>文を節に分ける</a:t>
            </a:r>
            <a:endParaRPr lang="en-US" altLang="ja-JP" sz="1350" dirty="0"/>
          </a:p>
        </p:txBody>
      </p:sp>
      <p:sp>
        <p:nvSpPr>
          <p:cNvPr id="18" name="テキスト ボックス 17">
            <a:extLst>
              <a:ext uri="{FF2B5EF4-FFF2-40B4-BE49-F238E27FC236}">
                <a16:creationId xmlns:a16="http://schemas.microsoft.com/office/drawing/2014/main" id="{84C31280-2439-45FB-B2A6-A227A8291495}"/>
              </a:ext>
            </a:extLst>
          </p:cNvPr>
          <p:cNvSpPr txBox="1"/>
          <p:nvPr/>
        </p:nvSpPr>
        <p:spPr>
          <a:xfrm>
            <a:off x="5186662" y="3583476"/>
            <a:ext cx="1915909" cy="300082"/>
          </a:xfrm>
          <a:prstGeom prst="rect">
            <a:avLst/>
          </a:prstGeom>
          <a:noFill/>
        </p:spPr>
        <p:txBody>
          <a:bodyPr wrap="none" rtlCol="0">
            <a:spAutoFit/>
          </a:bodyPr>
          <a:lstStyle/>
          <a:p>
            <a:r>
              <a:rPr lang="ja-JP" altLang="en-US" sz="1350" dirty="0">
                <a:solidFill>
                  <a:srgbClr val="FF0000"/>
                </a:solidFill>
              </a:rPr>
              <a:t>文中の事実を推定する</a:t>
            </a:r>
            <a:endParaRPr lang="en-US" altLang="ja-JP" sz="1350" dirty="0">
              <a:solidFill>
                <a:srgbClr val="FF0000"/>
              </a:solidFill>
            </a:endParaRPr>
          </a:p>
        </p:txBody>
      </p:sp>
      <p:sp>
        <p:nvSpPr>
          <p:cNvPr id="14" name="正方形/長方形 13">
            <a:extLst>
              <a:ext uri="{FF2B5EF4-FFF2-40B4-BE49-F238E27FC236}">
                <a16:creationId xmlns:a16="http://schemas.microsoft.com/office/drawing/2014/main" id="{5F639CB8-770D-4C92-9BA6-BBEF2F38944B}"/>
              </a:ext>
            </a:extLst>
          </p:cNvPr>
          <p:cNvSpPr/>
          <p:nvPr/>
        </p:nvSpPr>
        <p:spPr>
          <a:xfrm>
            <a:off x="5624188" y="2956010"/>
            <a:ext cx="1096241"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rPr>
              <a:t>行動・事実のモデル化</a:t>
            </a:r>
          </a:p>
        </p:txBody>
      </p:sp>
      <p:cxnSp>
        <p:nvCxnSpPr>
          <p:cNvPr id="15" name="直線コネクタ 14">
            <a:extLst>
              <a:ext uri="{FF2B5EF4-FFF2-40B4-BE49-F238E27FC236}">
                <a16:creationId xmlns:a16="http://schemas.microsoft.com/office/drawing/2014/main" id="{EE47D03D-1A17-419D-9F10-B21CDF4BFC09}"/>
              </a:ext>
            </a:extLst>
          </p:cNvPr>
          <p:cNvCxnSpPr>
            <a:cxnSpLocks/>
          </p:cNvCxnSpPr>
          <p:nvPr/>
        </p:nvCxnSpPr>
        <p:spPr>
          <a:xfrm>
            <a:off x="6782795" y="3173539"/>
            <a:ext cx="387927" cy="0"/>
          </a:xfrm>
          <a:prstGeom prst="line">
            <a:avLst/>
          </a:prstGeom>
        </p:spPr>
        <p:style>
          <a:lnRef idx="3">
            <a:schemeClr val="accent5"/>
          </a:lnRef>
          <a:fillRef idx="0">
            <a:schemeClr val="accent5"/>
          </a:fillRef>
          <a:effectRef idx="2">
            <a:schemeClr val="accent5"/>
          </a:effectRef>
          <a:fontRef idx="minor">
            <a:schemeClr val="tx1"/>
          </a:fontRef>
        </p:style>
      </p:cxnSp>
      <p:sp>
        <p:nvSpPr>
          <p:cNvPr id="19" name="テキスト ボックス 18">
            <a:extLst>
              <a:ext uri="{FF2B5EF4-FFF2-40B4-BE49-F238E27FC236}">
                <a16:creationId xmlns:a16="http://schemas.microsoft.com/office/drawing/2014/main" id="{3BE2DB3A-41D4-49E7-A745-B7291847082D}"/>
              </a:ext>
            </a:extLst>
          </p:cNvPr>
          <p:cNvSpPr txBox="1"/>
          <p:nvPr/>
        </p:nvSpPr>
        <p:spPr>
          <a:xfrm>
            <a:off x="7078527" y="3486160"/>
            <a:ext cx="1915909" cy="507831"/>
          </a:xfrm>
          <a:prstGeom prst="rect">
            <a:avLst/>
          </a:prstGeom>
          <a:noFill/>
        </p:spPr>
        <p:txBody>
          <a:bodyPr wrap="none" rtlCol="0">
            <a:spAutoFit/>
          </a:bodyPr>
          <a:lstStyle/>
          <a:p>
            <a:r>
              <a:rPr lang="ja-JP" altLang="en-US" sz="1350" dirty="0">
                <a:solidFill>
                  <a:srgbClr val="FF0000"/>
                </a:solidFill>
              </a:rPr>
              <a:t>外部知識に基づいて</a:t>
            </a:r>
            <a:endParaRPr lang="en-US" altLang="ja-JP" sz="1350" dirty="0">
              <a:solidFill>
                <a:srgbClr val="FF0000"/>
              </a:solidFill>
            </a:endParaRPr>
          </a:p>
          <a:p>
            <a:r>
              <a:rPr lang="ja-JP" altLang="en-US" sz="1350" dirty="0">
                <a:solidFill>
                  <a:srgbClr val="FF0000"/>
                </a:solidFill>
              </a:rPr>
              <a:t>条文と問題文を比べる</a:t>
            </a:r>
            <a:endParaRPr lang="en-US" altLang="ja-JP" sz="1350" dirty="0">
              <a:solidFill>
                <a:srgbClr val="FF0000"/>
              </a:solidFill>
            </a:endParaRPr>
          </a:p>
        </p:txBody>
      </p:sp>
      <p:cxnSp>
        <p:nvCxnSpPr>
          <p:cNvPr id="20" name="直線コネクタ 19">
            <a:extLst>
              <a:ext uri="{FF2B5EF4-FFF2-40B4-BE49-F238E27FC236}">
                <a16:creationId xmlns:a16="http://schemas.microsoft.com/office/drawing/2014/main" id="{A8556B6B-9A9A-495D-84C4-03F91A5D78C7}"/>
              </a:ext>
            </a:extLst>
          </p:cNvPr>
          <p:cNvCxnSpPr>
            <a:cxnSpLocks/>
          </p:cNvCxnSpPr>
          <p:nvPr/>
        </p:nvCxnSpPr>
        <p:spPr>
          <a:xfrm>
            <a:off x="2777629" y="3987585"/>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テキスト ボックス 20">
            <a:extLst>
              <a:ext uri="{FF2B5EF4-FFF2-40B4-BE49-F238E27FC236}">
                <a16:creationId xmlns:a16="http://schemas.microsoft.com/office/drawing/2014/main" id="{837C0C90-978A-490E-8688-0EE5D4AD0FE6}"/>
              </a:ext>
            </a:extLst>
          </p:cNvPr>
          <p:cNvSpPr txBox="1"/>
          <p:nvPr/>
        </p:nvSpPr>
        <p:spPr>
          <a:xfrm>
            <a:off x="2240626" y="4219882"/>
            <a:ext cx="1223412" cy="300082"/>
          </a:xfrm>
          <a:prstGeom prst="rect">
            <a:avLst/>
          </a:prstGeom>
          <a:noFill/>
        </p:spPr>
        <p:txBody>
          <a:bodyPr wrap="none" rtlCol="0">
            <a:spAutoFit/>
          </a:bodyPr>
          <a:lstStyle/>
          <a:p>
            <a:r>
              <a:rPr lang="ja-JP" altLang="en-US" sz="1350" dirty="0"/>
              <a:t>法律用語辞書</a:t>
            </a:r>
            <a:endParaRPr kumimoji="1" lang="en-US" altLang="ja-JP" sz="1350" dirty="0"/>
          </a:p>
        </p:txBody>
      </p:sp>
      <p:sp>
        <p:nvSpPr>
          <p:cNvPr id="22" name="テキスト ボックス 21">
            <a:extLst>
              <a:ext uri="{FF2B5EF4-FFF2-40B4-BE49-F238E27FC236}">
                <a16:creationId xmlns:a16="http://schemas.microsoft.com/office/drawing/2014/main" id="{98695DD1-6B6A-4139-AE6A-C5E2C3522888}"/>
              </a:ext>
            </a:extLst>
          </p:cNvPr>
          <p:cNvSpPr txBox="1"/>
          <p:nvPr/>
        </p:nvSpPr>
        <p:spPr>
          <a:xfrm>
            <a:off x="1788591" y="3596517"/>
            <a:ext cx="530915" cy="300082"/>
          </a:xfrm>
          <a:prstGeom prst="rect">
            <a:avLst/>
          </a:prstGeom>
          <a:noFill/>
        </p:spPr>
        <p:txBody>
          <a:bodyPr wrap="none" rtlCol="0">
            <a:spAutoFit/>
          </a:bodyPr>
          <a:lstStyle/>
          <a:p>
            <a:r>
              <a:rPr kumimoji="1" lang="ja-JP" altLang="en-US" sz="1350" dirty="0">
                <a:solidFill>
                  <a:srgbClr val="FF0000"/>
                </a:solidFill>
              </a:rPr>
              <a:t>変更</a:t>
            </a:r>
            <a:endParaRPr kumimoji="1" lang="en-US" altLang="ja-JP" sz="1350" dirty="0">
              <a:solidFill>
                <a:srgbClr val="FF0000"/>
              </a:solidFill>
            </a:endParaRPr>
          </a:p>
        </p:txBody>
      </p:sp>
      <p:sp>
        <p:nvSpPr>
          <p:cNvPr id="3" name="楕円 2">
            <a:extLst>
              <a:ext uri="{FF2B5EF4-FFF2-40B4-BE49-F238E27FC236}">
                <a16:creationId xmlns:a16="http://schemas.microsoft.com/office/drawing/2014/main" id="{1A90E42C-4113-4937-AB46-50502C13BE28}"/>
              </a:ext>
            </a:extLst>
          </p:cNvPr>
          <p:cNvSpPr/>
          <p:nvPr/>
        </p:nvSpPr>
        <p:spPr>
          <a:xfrm>
            <a:off x="2336282" y="3468621"/>
            <a:ext cx="914776" cy="484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テキスト ボックス 22">
            <a:extLst>
              <a:ext uri="{FF2B5EF4-FFF2-40B4-BE49-F238E27FC236}">
                <a16:creationId xmlns:a16="http://schemas.microsoft.com/office/drawing/2014/main" id="{5CFA9C4A-A837-47A0-AC0B-F4ADD7B17B84}"/>
              </a:ext>
            </a:extLst>
          </p:cNvPr>
          <p:cNvSpPr txBox="1"/>
          <p:nvPr/>
        </p:nvSpPr>
        <p:spPr>
          <a:xfrm>
            <a:off x="2240626" y="4514703"/>
            <a:ext cx="1223412" cy="300082"/>
          </a:xfrm>
          <a:prstGeom prst="rect">
            <a:avLst/>
          </a:prstGeom>
          <a:noFill/>
        </p:spPr>
        <p:txBody>
          <a:bodyPr wrap="none" rtlCol="0">
            <a:spAutoFit/>
          </a:bodyPr>
          <a:lstStyle/>
          <a:p>
            <a:r>
              <a:rPr lang="ja-JP" altLang="en-US" sz="1350" dirty="0">
                <a:solidFill>
                  <a:srgbClr val="FF0000"/>
                </a:solidFill>
              </a:rPr>
              <a:t>追加辞書作成</a:t>
            </a:r>
            <a:endParaRPr kumimoji="1" lang="en-US" altLang="ja-JP" sz="1350" dirty="0">
              <a:solidFill>
                <a:srgbClr val="FF0000"/>
              </a:solidFill>
            </a:endParaRPr>
          </a:p>
        </p:txBody>
      </p:sp>
      <p:sp>
        <p:nvSpPr>
          <p:cNvPr id="24" name="正方形/長方形 23">
            <a:extLst>
              <a:ext uri="{FF2B5EF4-FFF2-40B4-BE49-F238E27FC236}">
                <a16:creationId xmlns:a16="http://schemas.microsoft.com/office/drawing/2014/main" id="{176826BA-F9B4-47AE-B7F9-E6CC5818C24E}"/>
              </a:ext>
            </a:extLst>
          </p:cNvPr>
          <p:cNvSpPr/>
          <p:nvPr/>
        </p:nvSpPr>
        <p:spPr>
          <a:xfrm>
            <a:off x="7200578" y="2884137"/>
            <a:ext cx="1294682" cy="5815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50" dirty="0">
                <a:solidFill>
                  <a:srgbClr val="FF0000"/>
                </a:solidFill>
              </a:rPr>
              <a:t>PROLEG</a:t>
            </a:r>
            <a:endParaRPr kumimoji="1" lang="ja-JP" altLang="en-US" sz="1350" dirty="0">
              <a:solidFill>
                <a:srgbClr val="FF0000"/>
              </a:solidFill>
            </a:endParaRPr>
          </a:p>
        </p:txBody>
      </p:sp>
      <p:cxnSp>
        <p:nvCxnSpPr>
          <p:cNvPr id="25" name="直線コネクタ 24">
            <a:extLst>
              <a:ext uri="{FF2B5EF4-FFF2-40B4-BE49-F238E27FC236}">
                <a16:creationId xmlns:a16="http://schemas.microsoft.com/office/drawing/2014/main" id="{A479A1FE-6980-4E68-A284-F1CD1C65A30F}"/>
              </a:ext>
            </a:extLst>
          </p:cNvPr>
          <p:cNvCxnSpPr>
            <a:cxnSpLocks/>
          </p:cNvCxnSpPr>
          <p:nvPr/>
        </p:nvCxnSpPr>
        <p:spPr>
          <a:xfrm>
            <a:off x="6175397" y="3886183"/>
            <a:ext cx="0" cy="202802"/>
          </a:xfrm>
          <a:prstGeom prst="line">
            <a:avLst/>
          </a:prstGeom>
          <a:ln w="15875">
            <a:solidFill>
              <a:schemeClr val="tx1"/>
            </a:solidFill>
          </a:ln>
        </p:spPr>
        <p:style>
          <a:lnRef idx="3">
            <a:schemeClr val="accent5"/>
          </a:lnRef>
          <a:fillRef idx="0">
            <a:schemeClr val="accent5"/>
          </a:fillRef>
          <a:effectRef idx="2">
            <a:schemeClr val="accent5"/>
          </a:effectRef>
          <a:fontRef idx="minor">
            <a:schemeClr val="tx1"/>
          </a:fontRef>
        </p:style>
      </p:cxnSp>
      <p:sp>
        <p:nvSpPr>
          <p:cNvPr id="26" name="テキスト ボックス 25">
            <a:extLst>
              <a:ext uri="{FF2B5EF4-FFF2-40B4-BE49-F238E27FC236}">
                <a16:creationId xmlns:a16="http://schemas.microsoft.com/office/drawing/2014/main" id="{527E996E-1CD7-4200-A24A-A0915957F3E3}"/>
              </a:ext>
            </a:extLst>
          </p:cNvPr>
          <p:cNvSpPr txBox="1"/>
          <p:nvPr/>
        </p:nvSpPr>
        <p:spPr>
          <a:xfrm>
            <a:off x="5716308" y="4181062"/>
            <a:ext cx="1050288" cy="507831"/>
          </a:xfrm>
          <a:prstGeom prst="rect">
            <a:avLst/>
          </a:prstGeom>
          <a:noFill/>
        </p:spPr>
        <p:txBody>
          <a:bodyPr wrap="none" rtlCol="0">
            <a:spAutoFit/>
          </a:bodyPr>
          <a:lstStyle/>
          <a:p>
            <a:r>
              <a:rPr kumimoji="1" lang="ja-JP" altLang="en-US" sz="1350" dirty="0">
                <a:solidFill>
                  <a:srgbClr val="FF0000"/>
                </a:solidFill>
              </a:rPr>
              <a:t>動作主推定</a:t>
            </a:r>
            <a:endParaRPr kumimoji="1" lang="en-US" altLang="ja-JP" sz="1350" dirty="0">
              <a:solidFill>
                <a:srgbClr val="FF0000"/>
              </a:solidFill>
            </a:endParaRPr>
          </a:p>
          <a:p>
            <a:r>
              <a:rPr lang="ja-JP" altLang="en-US" sz="1350" dirty="0">
                <a:solidFill>
                  <a:srgbClr val="FF0000"/>
                </a:solidFill>
              </a:rPr>
              <a:t>類義語辞書</a:t>
            </a:r>
            <a:endParaRPr kumimoji="1" lang="en-US" altLang="ja-JP" sz="1350" dirty="0">
              <a:solidFill>
                <a:srgbClr val="FF0000"/>
              </a:solidFill>
            </a:endParaRPr>
          </a:p>
        </p:txBody>
      </p:sp>
    </p:spTree>
    <p:extLst>
      <p:ext uri="{BB962C8B-B14F-4D97-AF65-F5344CB8AC3E}">
        <p14:creationId xmlns:p14="http://schemas.microsoft.com/office/powerpoint/2010/main" val="2415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3" grpId="0" animBg="1"/>
      <p:bldP spid="23" grpId="0"/>
      <p:bldP spid="24"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FF6F3-16E2-4102-A7F3-5975FBAC2174}"/>
              </a:ext>
            </a:extLst>
          </p:cNvPr>
          <p:cNvSpPr>
            <a:spLocks noGrp="1"/>
          </p:cNvSpPr>
          <p:nvPr>
            <p:ph type="title"/>
          </p:nvPr>
        </p:nvSpPr>
        <p:spPr/>
        <p:txBody>
          <a:bodyPr/>
          <a:lstStyle/>
          <a:p>
            <a:r>
              <a:rPr kumimoji="1" lang="ja-JP" altLang="en-US" dirty="0"/>
              <a:t>モジュールごとの正答率</a:t>
            </a:r>
          </a:p>
        </p:txBody>
      </p:sp>
      <p:sp>
        <p:nvSpPr>
          <p:cNvPr id="3" name="コンテンツ プレースホルダー 2">
            <a:extLst>
              <a:ext uri="{FF2B5EF4-FFF2-40B4-BE49-F238E27FC236}">
                <a16:creationId xmlns:a16="http://schemas.microsoft.com/office/drawing/2014/main" id="{1A71C3F0-5955-4D1D-9633-A0902A2C7C38}"/>
              </a:ext>
            </a:extLst>
          </p:cNvPr>
          <p:cNvSpPr>
            <a:spLocks noGrp="1"/>
          </p:cNvSpPr>
          <p:nvPr>
            <p:ph idx="1"/>
          </p:nvPr>
        </p:nvSpPr>
        <p:spPr>
          <a:xfrm>
            <a:off x="3586162" y="1847851"/>
            <a:ext cx="5210033" cy="4351338"/>
          </a:xfrm>
        </p:spPr>
        <p:txBody>
          <a:bodyPr/>
          <a:lstStyle/>
          <a:p>
            <a:r>
              <a:rPr kumimoji="1" lang="ja-JP" altLang="en-US" dirty="0"/>
              <a:t>詳細検索モジュールでの正答率が高いが、解答できる問題が少ない</a:t>
            </a:r>
            <a:endParaRPr kumimoji="1" lang="en-US" altLang="ja-JP" dirty="0"/>
          </a:p>
          <a:p>
            <a:r>
              <a:rPr lang="ja-JP" altLang="en-US" dirty="0"/>
              <a:t>曖昧検索、全探索モジュールでは検索条件を緩くすることで解答できる数を増やしている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2A942EB-2607-42B8-951A-1D492FFB27C7}"/>
              </a:ext>
            </a:extLst>
          </p:cNvPr>
          <p:cNvSpPr>
            <a:spLocks noGrp="1"/>
          </p:cNvSpPr>
          <p:nvPr>
            <p:ph type="sldNum" sz="quarter" idx="12"/>
          </p:nvPr>
        </p:nvSpPr>
        <p:spPr/>
        <p:txBody>
          <a:bodyPr/>
          <a:lstStyle/>
          <a:p>
            <a:fld id="{53C06E80-4058-4F4B-ABCA-37AB2E99A4EA}"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5491F75B-236A-47AE-8F1D-F0DB2FDAF8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737" y="1562294"/>
            <a:ext cx="2763430" cy="5159182"/>
          </a:xfrm>
          <a:prstGeom prst="rect">
            <a:avLst/>
          </a:prstGeom>
          <a:noFill/>
          <a:ln>
            <a:noFill/>
          </a:ln>
        </p:spPr>
      </p:pic>
    </p:spTree>
    <p:extLst>
      <p:ext uri="{BB962C8B-B14F-4D97-AF65-F5344CB8AC3E}">
        <p14:creationId xmlns:p14="http://schemas.microsoft.com/office/powerpoint/2010/main" val="35354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7A9EC-53BA-4E1E-8F91-8C786515E1F2}"/>
              </a:ext>
            </a:extLst>
          </p:cNvPr>
          <p:cNvSpPr>
            <a:spLocks noGrp="1"/>
          </p:cNvSpPr>
          <p:nvPr>
            <p:ph type="title"/>
          </p:nvPr>
        </p:nvSpPr>
        <p:spPr>
          <a:xfrm>
            <a:off x="568772" y="328056"/>
            <a:ext cx="7886700" cy="1325563"/>
          </a:xfrm>
        </p:spPr>
        <p:txBody>
          <a:bodyPr/>
          <a:lstStyle/>
          <a:p>
            <a:r>
              <a:rPr kumimoji="1" lang="en-US" altLang="ja-JP" dirty="0"/>
              <a:t>COLIEE2017</a:t>
            </a:r>
            <a:r>
              <a:rPr kumimoji="1" lang="ja-JP" altLang="en-US" dirty="0"/>
              <a:t>の結果</a:t>
            </a:r>
          </a:p>
        </p:txBody>
      </p:sp>
      <p:sp>
        <p:nvSpPr>
          <p:cNvPr id="3" name="コンテンツ プレースホルダー 2">
            <a:extLst>
              <a:ext uri="{FF2B5EF4-FFF2-40B4-BE49-F238E27FC236}">
                <a16:creationId xmlns:a16="http://schemas.microsoft.com/office/drawing/2014/main" id="{074A15CA-F9A7-4120-9EB9-BB5AB6BA2711}"/>
              </a:ext>
            </a:extLst>
          </p:cNvPr>
          <p:cNvSpPr>
            <a:spLocks noGrp="1"/>
          </p:cNvSpPr>
          <p:nvPr>
            <p:ph idx="1"/>
          </p:nvPr>
        </p:nvSpPr>
        <p:spPr>
          <a:xfrm>
            <a:off x="4572000" y="1992710"/>
            <a:ext cx="4314825" cy="4351338"/>
          </a:xfrm>
        </p:spPr>
        <p:txBody>
          <a:bodyPr>
            <a:normAutofit/>
          </a:bodyPr>
          <a:lstStyle/>
          <a:p>
            <a:pPr marL="0" indent="0">
              <a:buNone/>
            </a:pPr>
            <a:r>
              <a:rPr lang="ja-JP" altLang="en-US" sz="2400" dirty="0"/>
              <a:t>平成</a:t>
            </a:r>
            <a:r>
              <a:rPr lang="en-US" altLang="ja-JP" sz="2400" dirty="0"/>
              <a:t>28</a:t>
            </a:r>
            <a:r>
              <a:rPr lang="ja-JP" altLang="en-US" sz="2400" dirty="0"/>
              <a:t>年度の問題を解答</a:t>
            </a:r>
            <a:endParaRPr lang="en-US" altLang="ja-JP" sz="2400" dirty="0"/>
          </a:p>
          <a:p>
            <a:pPr marL="0" indent="0">
              <a:buNone/>
            </a:pPr>
            <a:r>
              <a:rPr lang="ja-JP" altLang="en-US" sz="2400" dirty="0"/>
              <a:t>最高正答率は</a:t>
            </a:r>
            <a:r>
              <a:rPr lang="en-US" altLang="ja-JP" sz="2400" dirty="0"/>
              <a:t>0.65</a:t>
            </a:r>
            <a:r>
              <a:rPr lang="ja-JP" altLang="en-US" sz="2400" dirty="0"/>
              <a:t>でチーム</a:t>
            </a:r>
            <a:r>
              <a:rPr lang="en-US" altLang="ja-JP" sz="2400" dirty="0"/>
              <a:t>2</a:t>
            </a:r>
            <a:r>
              <a:rPr lang="ja-JP" altLang="en-US" sz="2400" dirty="0"/>
              <a:t>位</a:t>
            </a:r>
            <a:endParaRPr kumimoji="1" lang="ja-JP" altLang="en-US" sz="2400" dirty="0"/>
          </a:p>
        </p:txBody>
      </p:sp>
      <p:pic>
        <p:nvPicPr>
          <p:cNvPr id="4" name="図 3">
            <a:extLst>
              <a:ext uri="{FF2B5EF4-FFF2-40B4-BE49-F238E27FC236}">
                <a16:creationId xmlns:a16="http://schemas.microsoft.com/office/drawing/2014/main" id="{6CD5F080-9AF3-4722-A6B8-669FDEA322FA}"/>
              </a:ext>
            </a:extLst>
          </p:cNvPr>
          <p:cNvPicPr>
            <a:picLocks noChangeAspect="1"/>
          </p:cNvPicPr>
          <p:nvPr/>
        </p:nvPicPr>
        <p:blipFill>
          <a:blip r:embed="rId3"/>
          <a:stretch>
            <a:fillRect/>
          </a:stretch>
        </p:blipFill>
        <p:spPr>
          <a:xfrm>
            <a:off x="423081" y="1418259"/>
            <a:ext cx="4029163" cy="5223641"/>
          </a:xfrm>
          <a:prstGeom prst="rect">
            <a:avLst/>
          </a:prstGeom>
        </p:spPr>
      </p:pic>
      <p:sp>
        <p:nvSpPr>
          <p:cNvPr id="6" name="スライド番号プレースホルダー 5">
            <a:extLst>
              <a:ext uri="{FF2B5EF4-FFF2-40B4-BE49-F238E27FC236}">
                <a16:creationId xmlns:a16="http://schemas.microsoft.com/office/drawing/2014/main" id="{F023413D-0D97-4307-B857-54448444C2BC}"/>
              </a:ext>
            </a:extLst>
          </p:cNvPr>
          <p:cNvSpPr>
            <a:spLocks noGrp="1"/>
          </p:cNvSpPr>
          <p:nvPr>
            <p:ph type="sldNum" sz="quarter" idx="12"/>
          </p:nvPr>
        </p:nvSpPr>
        <p:spPr/>
        <p:txBody>
          <a:bodyPr/>
          <a:lstStyle/>
          <a:p>
            <a:fld id="{53C06E80-4058-4F4B-ABCA-37AB2E99A4EA}" type="slidenum">
              <a:rPr kumimoji="1" lang="ja-JP" altLang="en-US" sz="2000" smtClean="0"/>
              <a:t>25</a:t>
            </a:fld>
            <a:endParaRPr kumimoji="1" lang="ja-JP" altLang="en-US" sz="2000"/>
          </a:p>
        </p:txBody>
      </p:sp>
    </p:spTree>
    <p:extLst>
      <p:ext uri="{BB962C8B-B14F-4D97-AF65-F5344CB8AC3E}">
        <p14:creationId xmlns:p14="http://schemas.microsoft.com/office/powerpoint/2010/main" val="340066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511486-A7B6-4CA6-A70E-EE191291CB90}"/>
              </a:ext>
            </a:extLst>
          </p:cNvPr>
          <p:cNvSpPr>
            <a:spLocks noGrp="1"/>
          </p:cNvSpPr>
          <p:nvPr>
            <p:ph type="title"/>
          </p:nvPr>
        </p:nvSpPr>
        <p:spPr/>
        <p:txBody>
          <a:bodyPr/>
          <a:lstStyle/>
          <a:p>
            <a:r>
              <a:rPr kumimoji="1" lang="ja-JP" altLang="en-US" dirty="0"/>
              <a:t>述語項解析のみでは</a:t>
            </a:r>
            <a:r>
              <a:rPr kumimoji="1" lang="en-US" altLang="ja-JP" dirty="0"/>
              <a:t/>
            </a:r>
            <a:br>
              <a:rPr kumimoji="1" lang="en-US" altLang="ja-JP" dirty="0"/>
            </a:br>
            <a:r>
              <a:rPr kumimoji="1" lang="ja-JP" altLang="en-US" dirty="0"/>
              <a:t>解けない例</a:t>
            </a:r>
          </a:p>
        </p:txBody>
      </p:sp>
      <p:sp>
        <p:nvSpPr>
          <p:cNvPr id="3" name="コンテンツ プレースホルダー 2">
            <a:extLst>
              <a:ext uri="{FF2B5EF4-FFF2-40B4-BE49-F238E27FC236}">
                <a16:creationId xmlns:a16="http://schemas.microsoft.com/office/drawing/2014/main" id="{AB81568E-ED8D-4784-8240-C07A7FF6D741}"/>
              </a:ext>
            </a:extLst>
          </p:cNvPr>
          <p:cNvSpPr>
            <a:spLocks noGrp="1"/>
          </p:cNvSpPr>
          <p:nvPr>
            <p:ph idx="1"/>
          </p:nvPr>
        </p:nvSpPr>
        <p:spPr>
          <a:xfrm>
            <a:off x="628649" y="1825625"/>
            <a:ext cx="8254093" cy="4351338"/>
          </a:xfrm>
        </p:spPr>
        <p:txBody>
          <a:bodyPr/>
          <a:lstStyle/>
          <a:p>
            <a:pPr marL="0" indent="0">
              <a:buNone/>
            </a:pPr>
            <a:r>
              <a:rPr lang="ja-JP" altLang="en-US" sz="2400" u="sng" dirty="0"/>
              <a:t>問題文</a:t>
            </a:r>
            <a:endParaRPr lang="en-US" altLang="ja-JP" sz="2400" u="sng" dirty="0"/>
          </a:p>
          <a:p>
            <a:pPr marL="0" indent="0">
              <a:buNone/>
            </a:pPr>
            <a:r>
              <a:rPr lang="ja-JP" altLang="en-US" sz="2400" dirty="0"/>
              <a:t>その占有が不法行為によって始まった場合には</a:t>
            </a:r>
            <a:r>
              <a:rPr lang="ja-JP" altLang="en-US" sz="2400" u="sng" dirty="0">
                <a:solidFill>
                  <a:srgbClr val="FF0000"/>
                </a:solidFill>
              </a:rPr>
              <a:t>成立しない</a:t>
            </a:r>
            <a:r>
              <a:rPr lang="ja-JP" altLang="en-US" sz="2400" dirty="0"/>
              <a:t>。</a:t>
            </a:r>
            <a:endParaRPr lang="en-US" altLang="ja-JP" sz="2400" dirty="0"/>
          </a:p>
          <a:p>
            <a:pPr marL="0" indent="0">
              <a:buNone/>
            </a:pPr>
            <a:r>
              <a:rPr lang="ja-JP" altLang="en-US" sz="2400" u="sng" dirty="0"/>
              <a:t>条文</a:t>
            </a:r>
            <a:endParaRPr lang="en-US" altLang="ja-JP" sz="2400" u="sng" dirty="0"/>
          </a:p>
          <a:p>
            <a:pPr marL="0" indent="0">
              <a:buNone/>
            </a:pPr>
            <a:r>
              <a:rPr lang="ja-JP" altLang="en-US" sz="2400" dirty="0"/>
              <a:t>占有が不法行為によって始まった場合には、</a:t>
            </a:r>
            <a:r>
              <a:rPr lang="ja-JP" altLang="en-US" sz="2400" u="sng" dirty="0">
                <a:solidFill>
                  <a:srgbClr val="FF0000"/>
                </a:solidFill>
              </a:rPr>
              <a:t>適用しない</a:t>
            </a:r>
            <a:r>
              <a:rPr lang="ja-JP" altLang="en-US" sz="2400" dirty="0"/>
              <a:t>。</a:t>
            </a:r>
            <a:endParaRPr lang="en-US" altLang="ja-JP" sz="2400" dirty="0"/>
          </a:p>
          <a:p>
            <a:pPr marL="0" indent="0">
              <a:buNone/>
            </a:pPr>
            <a:endParaRPr lang="en-US" altLang="ja-JP" sz="2400" dirty="0"/>
          </a:p>
          <a:p>
            <a:pPr marL="0" indent="0">
              <a:buNone/>
            </a:pPr>
            <a:r>
              <a:rPr lang="ja-JP" altLang="en-US" sz="2400" dirty="0"/>
              <a:t>権利について「成立しない」「適用しない」は同様の意味であるが、異なる動詞であるため正しい判断ができない。</a:t>
            </a:r>
            <a:endParaRPr lang="en-US" altLang="ja-JP" sz="2400" dirty="0"/>
          </a:p>
          <a:p>
            <a:pPr marL="0" indent="0">
              <a:buNone/>
            </a:pPr>
            <a:r>
              <a:rPr lang="ja-JP" altLang="en-US" sz="2400" dirty="0"/>
              <a:t>→ 類義語の問題</a:t>
            </a:r>
            <a:endParaRPr lang="en-US" altLang="ja-JP" sz="2400" dirty="0"/>
          </a:p>
        </p:txBody>
      </p:sp>
      <p:pic>
        <p:nvPicPr>
          <p:cNvPr id="4" name="図 3">
            <a:extLst>
              <a:ext uri="{FF2B5EF4-FFF2-40B4-BE49-F238E27FC236}">
                <a16:creationId xmlns:a16="http://schemas.microsoft.com/office/drawing/2014/main" id="{8A5C8EA1-F9D7-4145-9BAE-43E743CFE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C159F612-6DEA-428F-93E6-B8096EB9E531}"/>
              </a:ext>
            </a:extLst>
          </p:cNvPr>
          <p:cNvSpPr>
            <a:spLocks noGrp="1"/>
          </p:cNvSpPr>
          <p:nvPr>
            <p:ph type="sldNum" sz="quarter" idx="12"/>
          </p:nvPr>
        </p:nvSpPr>
        <p:spPr/>
        <p:txBody>
          <a:bodyPr/>
          <a:lstStyle/>
          <a:p>
            <a:fld id="{53C06E80-4058-4F4B-ABCA-37AB2E99A4EA}" type="slidenum">
              <a:rPr kumimoji="1" lang="ja-JP" altLang="en-US" sz="2000" smtClean="0"/>
              <a:t>26</a:t>
            </a:fld>
            <a:endParaRPr kumimoji="1" lang="ja-JP" altLang="en-US" sz="2000" dirty="0"/>
          </a:p>
        </p:txBody>
      </p:sp>
    </p:spTree>
    <p:extLst>
      <p:ext uri="{BB962C8B-B14F-4D97-AF65-F5344CB8AC3E}">
        <p14:creationId xmlns:p14="http://schemas.microsoft.com/office/powerpoint/2010/main" val="3196491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lang="ja-JP" altLang="en-US" dirty="0"/>
              <a:t>類義語・言い換え表現の変換辞書</a:t>
            </a:r>
            <a:endParaRPr kumimoji="1" lang="ja-JP" altLang="en-US" dirty="0"/>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1825625"/>
            <a:ext cx="7886700" cy="4351338"/>
          </a:xfrm>
        </p:spPr>
        <p:txBody>
          <a:bodyPr>
            <a:normAutofit/>
          </a:bodyPr>
          <a:lstStyle/>
          <a:p>
            <a:r>
              <a:rPr lang="ja-JP" altLang="en-US" sz="2400" dirty="0"/>
              <a:t>「成立する」「適用する」のように法律文書に特徴的な類義語との辞書を作成</a:t>
            </a:r>
            <a:endParaRPr lang="en-US" altLang="ja-JP" sz="2400" dirty="0"/>
          </a:p>
          <a:p>
            <a:r>
              <a:rPr kumimoji="1" lang="ja-JP" altLang="en-US" sz="2400" dirty="0"/>
              <a:t>法律文書や民法条文で使われる語彙はある程度限られていると考え、人手で</a:t>
            </a:r>
            <a:r>
              <a:rPr kumimoji="1" lang="en-US" altLang="ja-JP" sz="2400" dirty="0"/>
              <a:t>1:1</a:t>
            </a:r>
            <a:r>
              <a:rPr kumimoji="1" lang="ja-JP" altLang="en-US" sz="2400" dirty="0"/>
              <a:t>対応の辞書を作成した</a:t>
            </a:r>
            <a:endParaRPr kumimoji="1" lang="en-US" altLang="ja-JP" sz="2400" dirty="0"/>
          </a:p>
          <a:p>
            <a:r>
              <a:rPr lang="ja-JP" altLang="en-US" sz="2400" dirty="0"/>
              <a:t>辞書の作成には平成</a:t>
            </a:r>
            <a:r>
              <a:rPr lang="en-US" altLang="ja-JP" sz="2400" dirty="0"/>
              <a:t>21</a:t>
            </a:r>
            <a:r>
              <a:rPr lang="ja-JP" altLang="en-US" sz="2400" dirty="0"/>
              <a:t>年度から</a:t>
            </a:r>
            <a:r>
              <a:rPr lang="en-US" altLang="ja-JP" sz="2400" dirty="0"/>
              <a:t>26</a:t>
            </a:r>
            <a:r>
              <a:rPr lang="ja-JP" altLang="en-US" sz="2400" dirty="0"/>
              <a:t>年度の問題文を使用し、関連する条文と問題文を見比べて同じ意味であるものを探し、他の問題で一致とみなしてもいいものに絞って採用するようにした</a:t>
            </a:r>
            <a:endParaRPr kumimoji="1" lang="en-US" altLang="ja-JP" sz="2400" dirty="0"/>
          </a:p>
        </p:txBody>
      </p:sp>
      <p:pic>
        <p:nvPicPr>
          <p:cNvPr id="4" name="図 3">
            <a:extLst>
              <a:ext uri="{FF2B5EF4-FFF2-40B4-BE49-F238E27FC236}">
                <a16:creationId xmlns:a16="http://schemas.microsoft.com/office/drawing/2014/main" id="{F5735B6B-050D-46A0-82A5-4705C23DF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69657DF3-6AFE-4FFE-AF93-1659C1183E21}"/>
              </a:ext>
            </a:extLst>
          </p:cNvPr>
          <p:cNvSpPr>
            <a:spLocks noGrp="1"/>
          </p:cNvSpPr>
          <p:nvPr>
            <p:ph type="sldNum" sz="quarter" idx="12"/>
          </p:nvPr>
        </p:nvSpPr>
        <p:spPr/>
        <p:txBody>
          <a:bodyPr/>
          <a:lstStyle/>
          <a:p>
            <a:fld id="{53C06E80-4058-4F4B-ABCA-37AB2E99A4EA}" type="slidenum">
              <a:rPr kumimoji="1" lang="ja-JP" altLang="en-US" sz="2000" smtClean="0"/>
              <a:t>27</a:t>
            </a:fld>
            <a:endParaRPr kumimoji="1" lang="ja-JP" altLang="en-US" sz="2000" dirty="0"/>
          </a:p>
        </p:txBody>
      </p:sp>
    </p:spTree>
    <p:extLst>
      <p:ext uri="{BB962C8B-B14F-4D97-AF65-F5344CB8AC3E}">
        <p14:creationId xmlns:p14="http://schemas.microsoft.com/office/powerpoint/2010/main" val="316020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5828-B854-413F-A636-D3FF06AA4F66}"/>
              </a:ext>
            </a:extLst>
          </p:cNvPr>
          <p:cNvSpPr>
            <a:spLocks noGrp="1"/>
          </p:cNvSpPr>
          <p:nvPr>
            <p:ph type="title"/>
          </p:nvPr>
        </p:nvSpPr>
        <p:spPr/>
        <p:txBody>
          <a:bodyPr>
            <a:normAutofit/>
          </a:bodyPr>
          <a:lstStyle/>
          <a:p>
            <a:r>
              <a:rPr kumimoji="1" lang="ja-JP" altLang="en-US" dirty="0"/>
              <a:t>辞書の作成例</a:t>
            </a:r>
          </a:p>
        </p:txBody>
      </p:sp>
      <p:sp>
        <p:nvSpPr>
          <p:cNvPr id="3" name="コンテンツ プレースホルダー 2">
            <a:extLst>
              <a:ext uri="{FF2B5EF4-FFF2-40B4-BE49-F238E27FC236}">
                <a16:creationId xmlns:a16="http://schemas.microsoft.com/office/drawing/2014/main" id="{556C5551-539D-4BFE-A229-C4CFE2196A58}"/>
              </a:ext>
            </a:extLst>
          </p:cNvPr>
          <p:cNvSpPr>
            <a:spLocks noGrp="1"/>
          </p:cNvSpPr>
          <p:nvPr>
            <p:ph idx="1"/>
          </p:nvPr>
        </p:nvSpPr>
        <p:spPr>
          <a:xfrm>
            <a:off x="628650" y="1825625"/>
            <a:ext cx="7886700" cy="4351338"/>
          </a:xfrm>
        </p:spPr>
        <p:txBody>
          <a:bodyPr>
            <a:normAutofit lnSpcReduction="10000"/>
          </a:bodyPr>
          <a:lstStyle/>
          <a:p>
            <a:pPr marL="0" indent="0">
              <a:buNone/>
            </a:pPr>
            <a:r>
              <a:rPr lang="en-US" altLang="ja-JP" sz="2400" dirty="0"/>
              <a:t>t1 :</a:t>
            </a:r>
          </a:p>
          <a:p>
            <a:pPr marL="0" indent="0">
              <a:buNone/>
            </a:pPr>
            <a:r>
              <a:rPr lang="ja-JP" altLang="en-US" sz="2400" dirty="0"/>
              <a:t>第三百五十六条　不動産質権者は、質権の目的である不動産の用法に従い、その使用及び</a:t>
            </a:r>
            <a:r>
              <a:rPr lang="ja-JP" altLang="en-US" sz="2400" u="sng" dirty="0">
                <a:solidFill>
                  <a:schemeClr val="accent1">
                    <a:lumMod val="75000"/>
                  </a:schemeClr>
                </a:solidFill>
              </a:rPr>
              <a:t>収益をする</a:t>
            </a:r>
            <a:r>
              <a:rPr lang="ja-JP" altLang="en-US" sz="2400" dirty="0"/>
              <a:t>ことができる。</a:t>
            </a:r>
          </a:p>
          <a:p>
            <a:pPr marL="0" indent="0">
              <a:buNone/>
            </a:pPr>
            <a:r>
              <a:rPr lang="en-US" altLang="ja-JP" sz="2400" dirty="0"/>
              <a:t>t2 :</a:t>
            </a:r>
          </a:p>
          <a:p>
            <a:pPr marL="0" indent="0">
              <a:buNone/>
            </a:pPr>
            <a:r>
              <a:rPr lang="ja-JP" altLang="en-US" sz="2400" dirty="0"/>
              <a:t>不動産質権者は，質権の目的物である不動産の用法に従いこれを使用することができるが，不動産から生じた</a:t>
            </a:r>
            <a:r>
              <a:rPr lang="ja-JP" altLang="en-US" sz="2400" u="sng" dirty="0">
                <a:solidFill>
                  <a:schemeClr val="accent2">
                    <a:lumMod val="75000"/>
                  </a:schemeClr>
                </a:solidFill>
              </a:rPr>
              <a:t>果実を取得する</a:t>
            </a:r>
            <a:r>
              <a:rPr lang="ja-JP" altLang="en-US" sz="2400" dirty="0"/>
              <a:t>ことはできない。</a:t>
            </a:r>
          </a:p>
          <a:p>
            <a:pPr marL="0" indent="0">
              <a:buNone/>
            </a:pPr>
            <a:endParaRPr lang="ja-JP" altLang="en-US" sz="2400" dirty="0"/>
          </a:p>
          <a:p>
            <a:pPr marL="0" indent="0">
              <a:buNone/>
            </a:pPr>
            <a:r>
              <a:rPr lang="en-US" altLang="ja-JP" sz="2400" dirty="0"/>
              <a:t>t1: </a:t>
            </a:r>
            <a:r>
              <a:rPr lang="ja-JP" altLang="en-US" sz="2400" dirty="0"/>
              <a:t>収益する</a:t>
            </a:r>
          </a:p>
          <a:p>
            <a:pPr marL="0" indent="0">
              <a:buNone/>
            </a:pPr>
            <a:r>
              <a:rPr lang="en-US" altLang="ja-JP" sz="2400" dirty="0"/>
              <a:t>t2: </a:t>
            </a:r>
            <a:r>
              <a:rPr lang="ja-JP" altLang="en-US" sz="2400" dirty="0"/>
              <a:t>取得する </a:t>
            </a:r>
            <a:r>
              <a:rPr lang="en-US" altLang="ja-JP" sz="2400" dirty="0"/>
              <a:t>‐ </a:t>
            </a:r>
            <a:r>
              <a:rPr lang="ja-JP" altLang="en-US" sz="2400" dirty="0"/>
              <a:t>目的語条件</a:t>
            </a:r>
            <a:r>
              <a:rPr lang="en-US" altLang="ja-JP" sz="2400" dirty="0"/>
              <a:t>: </a:t>
            </a:r>
            <a:r>
              <a:rPr lang="ja-JP" altLang="en-US" sz="2400" dirty="0"/>
              <a:t>果実</a:t>
            </a:r>
          </a:p>
          <a:p>
            <a:pPr marL="0" indent="0">
              <a:buNone/>
            </a:pPr>
            <a:endParaRPr kumimoji="1" lang="en-US" altLang="ja-JP" sz="2400" dirty="0"/>
          </a:p>
        </p:txBody>
      </p:sp>
      <p:pic>
        <p:nvPicPr>
          <p:cNvPr id="4" name="図 3">
            <a:extLst>
              <a:ext uri="{FF2B5EF4-FFF2-40B4-BE49-F238E27FC236}">
                <a16:creationId xmlns:a16="http://schemas.microsoft.com/office/drawing/2014/main" id="{F5735B6B-050D-46A0-82A5-4705C23DF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69657DF3-6AFE-4FFE-AF93-1659C1183E21}"/>
              </a:ext>
            </a:extLst>
          </p:cNvPr>
          <p:cNvSpPr>
            <a:spLocks noGrp="1"/>
          </p:cNvSpPr>
          <p:nvPr>
            <p:ph type="sldNum" sz="quarter" idx="12"/>
          </p:nvPr>
        </p:nvSpPr>
        <p:spPr/>
        <p:txBody>
          <a:bodyPr/>
          <a:lstStyle/>
          <a:p>
            <a:fld id="{53C06E80-4058-4F4B-ABCA-37AB2E99A4EA}" type="slidenum">
              <a:rPr kumimoji="1" lang="ja-JP" altLang="en-US" sz="2000" smtClean="0"/>
              <a:t>28</a:t>
            </a:fld>
            <a:endParaRPr kumimoji="1" lang="ja-JP" altLang="en-US" sz="2000" dirty="0"/>
          </a:p>
        </p:txBody>
      </p:sp>
    </p:spTree>
    <p:extLst>
      <p:ext uri="{BB962C8B-B14F-4D97-AF65-F5344CB8AC3E}">
        <p14:creationId xmlns:p14="http://schemas.microsoft.com/office/powerpoint/2010/main" val="33710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96DF2-4C9D-4CD1-B271-D3E9879A3CA9}"/>
              </a:ext>
            </a:extLst>
          </p:cNvPr>
          <p:cNvSpPr>
            <a:spLocks noGrp="1"/>
          </p:cNvSpPr>
          <p:nvPr>
            <p:ph type="title"/>
          </p:nvPr>
        </p:nvSpPr>
        <p:spPr/>
        <p:txBody>
          <a:bodyPr/>
          <a:lstStyle/>
          <a:p>
            <a:r>
              <a:rPr kumimoji="1" lang="ja-JP" altLang="en-US" dirty="0"/>
              <a:t>動作主推定</a:t>
            </a:r>
          </a:p>
        </p:txBody>
      </p:sp>
      <p:sp>
        <p:nvSpPr>
          <p:cNvPr id="3" name="コンテンツ プレースホルダー 2">
            <a:extLst>
              <a:ext uri="{FF2B5EF4-FFF2-40B4-BE49-F238E27FC236}">
                <a16:creationId xmlns:a16="http://schemas.microsoft.com/office/drawing/2014/main" id="{243F6EC3-0FA9-481C-89A6-C52C9E04C165}"/>
              </a:ext>
            </a:extLst>
          </p:cNvPr>
          <p:cNvSpPr>
            <a:spLocks noGrp="1"/>
          </p:cNvSpPr>
          <p:nvPr>
            <p:ph idx="1"/>
          </p:nvPr>
        </p:nvSpPr>
        <p:spPr/>
        <p:txBody>
          <a:bodyPr>
            <a:normAutofit fontScale="92500" lnSpcReduction="10000"/>
          </a:bodyPr>
          <a:lstStyle/>
          <a:p>
            <a:r>
              <a:rPr lang="ja-JP" altLang="en-US" dirty="0"/>
              <a:t>具体的なたとえ話を使って権利がどう動くかというのを問う問題もある</a:t>
            </a:r>
            <a:endParaRPr lang="en-US" altLang="ja-JP" dirty="0"/>
          </a:p>
          <a:p>
            <a:endParaRPr lang="en-US" altLang="ja-JP" dirty="0"/>
          </a:p>
          <a:p>
            <a:r>
              <a:rPr lang="ja-JP" altLang="en-US" dirty="0"/>
              <a:t>動作主推定では、文章の中で動作主となりそうな単語を探す</a:t>
            </a:r>
            <a:endParaRPr lang="en-US" altLang="ja-JP" dirty="0"/>
          </a:p>
          <a:p>
            <a:pPr marL="0" indent="0">
              <a:buNone/>
            </a:pPr>
            <a:r>
              <a:rPr lang="ja-JP" altLang="en-US" dirty="0"/>
              <a:t>例：登場人物</a:t>
            </a:r>
            <a:r>
              <a:rPr lang="en-US" altLang="ja-JP" dirty="0"/>
              <a:t>ABC</a:t>
            </a:r>
            <a:r>
              <a:rPr lang="ja-JP" altLang="en-US" dirty="0"/>
              <a:t>や「代理人」のような「人」「者」という文字が出てくる単語</a:t>
            </a:r>
          </a:p>
          <a:p>
            <a:r>
              <a:rPr lang="ja-JP" altLang="en-US" dirty="0"/>
              <a:t>格文法解析ではときどき主語に当たる単語を見つけられないことがある。主語にあたる単語を見つけられなかった場合、述語よりも前にある動作主推定で見つけてきた単語で補う</a:t>
            </a:r>
          </a:p>
          <a:p>
            <a:endParaRPr kumimoji="1" lang="ja-JP" altLang="en-US" dirty="0"/>
          </a:p>
        </p:txBody>
      </p:sp>
    </p:spTree>
    <p:extLst>
      <p:ext uri="{BB962C8B-B14F-4D97-AF65-F5344CB8AC3E}">
        <p14:creationId xmlns:p14="http://schemas.microsoft.com/office/powerpoint/2010/main" val="2771343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COLIEE 2018 Task 3 (IR)</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pic>
        <p:nvPicPr>
          <p:cNvPr id="6" name="図 5"/>
          <p:cNvPicPr>
            <a:picLocks noChangeAspect="1"/>
          </p:cNvPicPr>
          <p:nvPr/>
        </p:nvPicPr>
        <p:blipFill>
          <a:blip r:embed="rId2"/>
          <a:stretch>
            <a:fillRect/>
          </a:stretch>
        </p:blipFill>
        <p:spPr>
          <a:xfrm>
            <a:off x="235985" y="1515762"/>
            <a:ext cx="8832199" cy="5269417"/>
          </a:xfrm>
          <a:prstGeom prst="rect">
            <a:avLst/>
          </a:prstGeom>
        </p:spPr>
      </p:pic>
    </p:spTree>
    <p:extLst>
      <p:ext uri="{BB962C8B-B14F-4D97-AF65-F5344CB8AC3E}">
        <p14:creationId xmlns:p14="http://schemas.microsoft.com/office/powerpoint/2010/main" val="3710779380"/>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3F413-4858-4B86-99BA-DF4E460C068B}"/>
              </a:ext>
            </a:extLst>
          </p:cNvPr>
          <p:cNvSpPr>
            <a:spLocks noGrp="1"/>
          </p:cNvSpPr>
          <p:nvPr>
            <p:ph type="title"/>
          </p:nvPr>
        </p:nvSpPr>
        <p:spPr/>
        <p:txBody>
          <a:bodyPr/>
          <a:lstStyle/>
          <a:p>
            <a:r>
              <a:rPr kumimoji="1" lang="ja-JP" altLang="en-US" dirty="0"/>
              <a:t>評価方法</a:t>
            </a:r>
          </a:p>
        </p:txBody>
      </p:sp>
      <p:sp>
        <p:nvSpPr>
          <p:cNvPr id="3" name="コンテンツ プレースホルダー 2">
            <a:extLst>
              <a:ext uri="{FF2B5EF4-FFF2-40B4-BE49-F238E27FC236}">
                <a16:creationId xmlns:a16="http://schemas.microsoft.com/office/drawing/2014/main" id="{F89595A9-4ECD-4B21-9800-05FD893976EA}"/>
              </a:ext>
            </a:extLst>
          </p:cNvPr>
          <p:cNvSpPr>
            <a:spLocks noGrp="1"/>
          </p:cNvSpPr>
          <p:nvPr>
            <p:ph idx="1"/>
          </p:nvPr>
        </p:nvSpPr>
        <p:spPr/>
        <p:txBody>
          <a:bodyPr>
            <a:normAutofit/>
          </a:bodyPr>
          <a:lstStyle/>
          <a:p>
            <a:r>
              <a:rPr lang="ja-JP" altLang="en-US" dirty="0"/>
              <a:t>システム全体の評価を正答率で行う</a:t>
            </a:r>
            <a:endParaRPr lang="en-US" altLang="ja-JP" dirty="0"/>
          </a:p>
          <a:p>
            <a:r>
              <a:rPr lang="en-US" altLang="ja-JP" dirty="0"/>
              <a:t>COLIEE</a:t>
            </a:r>
            <a:r>
              <a:rPr lang="ja-JP" altLang="en-US" dirty="0"/>
              <a:t>参加時の正答率をベースラインとする</a:t>
            </a:r>
            <a:endParaRPr lang="en-US" altLang="ja-JP" dirty="0"/>
          </a:p>
          <a:p>
            <a:r>
              <a:rPr lang="en-US" altLang="ja-JP" dirty="0"/>
              <a:t>SVM</a:t>
            </a:r>
            <a:r>
              <a:rPr lang="ja-JP" altLang="en-US" dirty="0"/>
              <a:t>を使った方法では</a:t>
            </a:r>
            <a:r>
              <a:rPr lang="en-US" altLang="ja-JP" dirty="0"/>
              <a:t>H21</a:t>
            </a:r>
            <a:r>
              <a:rPr lang="ja-JP" altLang="en-US" dirty="0"/>
              <a:t>～</a:t>
            </a:r>
            <a:r>
              <a:rPr lang="en-US" altLang="ja-JP" dirty="0"/>
              <a:t>H26</a:t>
            </a:r>
            <a:r>
              <a:rPr lang="ja-JP" altLang="en-US" dirty="0"/>
              <a:t>の問題を学習データとして使用しているので</a:t>
            </a:r>
            <a:r>
              <a:rPr lang="en-US" altLang="ja-JP" dirty="0"/>
              <a:t>28</a:t>
            </a:r>
            <a:r>
              <a:rPr lang="ja-JP" altLang="en-US" dirty="0"/>
              <a:t>年度の点数のみで評価する</a:t>
            </a:r>
            <a:endParaRPr lang="en-US" altLang="ja-JP" dirty="0"/>
          </a:p>
        </p:txBody>
      </p:sp>
      <p:pic>
        <p:nvPicPr>
          <p:cNvPr id="4" name="図 3">
            <a:extLst>
              <a:ext uri="{FF2B5EF4-FFF2-40B4-BE49-F238E27FC236}">
                <a16:creationId xmlns:a16="http://schemas.microsoft.com/office/drawing/2014/main" id="{54166013-FC4F-45E5-B784-AF50FBB60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1C725A83-1F5F-4BE5-B42E-43A2A19FA661}"/>
              </a:ext>
            </a:extLst>
          </p:cNvPr>
          <p:cNvSpPr>
            <a:spLocks noGrp="1"/>
          </p:cNvSpPr>
          <p:nvPr>
            <p:ph type="sldNum" sz="quarter" idx="12"/>
          </p:nvPr>
        </p:nvSpPr>
        <p:spPr/>
        <p:txBody>
          <a:bodyPr/>
          <a:lstStyle/>
          <a:p>
            <a:fld id="{53C06E80-4058-4F4B-ABCA-37AB2E99A4EA}" type="slidenum">
              <a:rPr kumimoji="1" lang="ja-JP" altLang="en-US" sz="2000" smtClean="0"/>
              <a:t>30</a:t>
            </a:fld>
            <a:endParaRPr kumimoji="1" lang="ja-JP" altLang="en-US" sz="2000"/>
          </a:p>
        </p:txBody>
      </p:sp>
    </p:spTree>
    <p:extLst>
      <p:ext uri="{BB962C8B-B14F-4D97-AF65-F5344CB8AC3E}">
        <p14:creationId xmlns:p14="http://schemas.microsoft.com/office/powerpoint/2010/main" val="630614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109FB-E59C-4D20-8477-FDDD163E6A92}"/>
              </a:ext>
            </a:extLst>
          </p:cNvPr>
          <p:cNvSpPr>
            <a:spLocks noGrp="1"/>
          </p:cNvSpPr>
          <p:nvPr>
            <p:ph type="title"/>
          </p:nvPr>
        </p:nvSpPr>
        <p:spPr/>
        <p:txBody>
          <a:bodyPr/>
          <a:lstStyle/>
          <a:p>
            <a:r>
              <a:rPr kumimoji="1" lang="ja-JP" altLang="en-US" dirty="0"/>
              <a:t>結果</a:t>
            </a:r>
          </a:p>
        </p:txBody>
      </p:sp>
      <p:sp>
        <p:nvSpPr>
          <p:cNvPr id="3" name="コンテンツ プレースホルダー 2">
            <a:extLst>
              <a:ext uri="{FF2B5EF4-FFF2-40B4-BE49-F238E27FC236}">
                <a16:creationId xmlns:a16="http://schemas.microsoft.com/office/drawing/2014/main" id="{EA4AF4BF-89D6-4ABA-911A-F90AF832BDE7}"/>
              </a:ext>
            </a:extLst>
          </p:cNvPr>
          <p:cNvSpPr>
            <a:spLocks noGrp="1"/>
          </p:cNvSpPr>
          <p:nvPr>
            <p:ph idx="1"/>
          </p:nvPr>
        </p:nvSpPr>
        <p:spPr>
          <a:xfrm>
            <a:off x="628650" y="3636963"/>
            <a:ext cx="7886700" cy="2540000"/>
          </a:xfrm>
        </p:spPr>
        <p:txBody>
          <a:bodyPr>
            <a:normAutofit/>
          </a:bodyPr>
          <a:lstStyle/>
          <a:p>
            <a:pPr marL="0" indent="0">
              <a:buNone/>
            </a:pPr>
            <a:r>
              <a:rPr lang="en-US" altLang="ja-JP" sz="2400" dirty="0"/>
              <a:t>COLIEE</a:t>
            </a:r>
            <a:r>
              <a:rPr lang="ja-JP" altLang="ja-JP" sz="2400" dirty="0"/>
              <a:t>参加時点と推定・辞書追加なしの違いは述語項解析部分であり、現システムで改善されていることが分かる</a:t>
            </a:r>
            <a:endParaRPr kumimoji="1" lang="ja-JP" altLang="en-US" sz="2400" dirty="0"/>
          </a:p>
        </p:txBody>
      </p:sp>
      <p:sp>
        <p:nvSpPr>
          <p:cNvPr id="4" name="スライド番号プレースホルダー 3">
            <a:extLst>
              <a:ext uri="{FF2B5EF4-FFF2-40B4-BE49-F238E27FC236}">
                <a16:creationId xmlns:a16="http://schemas.microsoft.com/office/drawing/2014/main" id="{94419F8F-CFAA-4028-9540-FD86365DE838}"/>
              </a:ext>
            </a:extLst>
          </p:cNvPr>
          <p:cNvSpPr>
            <a:spLocks noGrp="1"/>
          </p:cNvSpPr>
          <p:nvPr>
            <p:ph type="sldNum" sz="quarter" idx="12"/>
          </p:nvPr>
        </p:nvSpPr>
        <p:spPr/>
        <p:txBody>
          <a:bodyPr/>
          <a:lstStyle/>
          <a:p>
            <a:fld id="{53C06E80-4058-4F4B-ABCA-37AB2E99A4EA}" type="slidenum">
              <a:rPr kumimoji="1" lang="ja-JP" altLang="en-US" smtClean="0"/>
              <a:t>31</a:t>
            </a:fld>
            <a:endParaRPr kumimoji="1" lang="ja-JP" altLang="en-US"/>
          </a:p>
        </p:txBody>
      </p:sp>
      <p:pic>
        <p:nvPicPr>
          <p:cNvPr id="5" name="図 4">
            <a:extLst>
              <a:ext uri="{FF2B5EF4-FFF2-40B4-BE49-F238E27FC236}">
                <a16:creationId xmlns:a16="http://schemas.microsoft.com/office/drawing/2014/main" id="{8FA9D85B-DE8E-44A5-BE29-E73B70B534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076" y="2012952"/>
            <a:ext cx="8733474" cy="1301748"/>
          </a:xfrm>
          <a:prstGeom prst="rect">
            <a:avLst/>
          </a:prstGeom>
          <a:noFill/>
          <a:ln>
            <a:noFill/>
          </a:ln>
        </p:spPr>
      </p:pic>
    </p:spTree>
    <p:extLst>
      <p:ext uri="{BB962C8B-B14F-4D97-AF65-F5344CB8AC3E}">
        <p14:creationId xmlns:p14="http://schemas.microsoft.com/office/powerpoint/2010/main" val="317388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109FB-E59C-4D20-8477-FDDD163E6A92}"/>
              </a:ext>
            </a:extLst>
          </p:cNvPr>
          <p:cNvSpPr>
            <a:spLocks noGrp="1"/>
          </p:cNvSpPr>
          <p:nvPr>
            <p:ph type="title"/>
          </p:nvPr>
        </p:nvSpPr>
        <p:spPr/>
        <p:txBody>
          <a:bodyPr/>
          <a:lstStyle/>
          <a:p>
            <a:r>
              <a:rPr kumimoji="1" lang="ja-JP" altLang="en-US" dirty="0"/>
              <a:t>平成</a:t>
            </a:r>
            <a:r>
              <a:rPr kumimoji="1" lang="en-US" altLang="ja-JP" dirty="0"/>
              <a:t>28</a:t>
            </a:r>
            <a:r>
              <a:rPr lang="ja-JP" altLang="en-US" dirty="0"/>
              <a:t>年度最終結果</a:t>
            </a:r>
            <a:endParaRPr kumimoji="1" lang="ja-JP" altLang="en-US" dirty="0"/>
          </a:p>
        </p:txBody>
      </p:sp>
      <p:sp>
        <p:nvSpPr>
          <p:cNvPr id="4" name="スライド番号プレースホルダー 3">
            <a:extLst>
              <a:ext uri="{FF2B5EF4-FFF2-40B4-BE49-F238E27FC236}">
                <a16:creationId xmlns:a16="http://schemas.microsoft.com/office/drawing/2014/main" id="{94419F8F-CFAA-4028-9540-FD86365DE838}"/>
              </a:ext>
            </a:extLst>
          </p:cNvPr>
          <p:cNvSpPr>
            <a:spLocks noGrp="1"/>
          </p:cNvSpPr>
          <p:nvPr>
            <p:ph type="sldNum" sz="quarter" idx="12"/>
          </p:nvPr>
        </p:nvSpPr>
        <p:spPr/>
        <p:txBody>
          <a:bodyPr/>
          <a:lstStyle/>
          <a:p>
            <a:fld id="{53C06E80-4058-4F4B-ABCA-37AB2E99A4EA}" type="slidenum">
              <a:rPr kumimoji="1" lang="ja-JP" altLang="en-US" smtClean="0"/>
              <a:t>32</a:t>
            </a:fld>
            <a:endParaRPr kumimoji="1" lang="ja-JP" altLang="en-US"/>
          </a:p>
        </p:txBody>
      </p:sp>
      <p:pic>
        <p:nvPicPr>
          <p:cNvPr id="6" name="図 5">
            <a:extLst>
              <a:ext uri="{FF2B5EF4-FFF2-40B4-BE49-F238E27FC236}">
                <a16:creationId xmlns:a16="http://schemas.microsoft.com/office/drawing/2014/main" id="{E5F97E17-487B-4F99-AD42-A2BF335887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41502" y="1690689"/>
            <a:ext cx="4016448" cy="2615650"/>
          </a:xfrm>
          <a:prstGeom prst="rect">
            <a:avLst/>
          </a:prstGeom>
          <a:noFill/>
          <a:ln>
            <a:noFill/>
          </a:ln>
        </p:spPr>
      </p:pic>
      <p:sp>
        <p:nvSpPr>
          <p:cNvPr id="7" name="コンテンツ プレースホルダー 6">
            <a:extLst>
              <a:ext uri="{FF2B5EF4-FFF2-40B4-BE49-F238E27FC236}">
                <a16:creationId xmlns:a16="http://schemas.microsoft.com/office/drawing/2014/main" id="{39205C5E-1A75-4A03-BECF-71219FE44192}"/>
              </a:ext>
            </a:extLst>
          </p:cNvPr>
          <p:cNvSpPr>
            <a:spLocks noGrp="1"/>
          </p:cNvSpPr>
          <p:nvPr>
            <p:ph idx="1"/>
          </p:nvPr>
        </p:nvSpPr>
        <p:spPr>
          <a:xfrm>
            <a:off x="628650" y="4708477"/>
            <a:ext cx="7886700" cy="1468485"/>
          </a:xfrm>
        </p:spPr>
        <p:txBody>
          <a:bodyPr/>
          <a:lstStyle/>
          <a:p>
            <a:pPr marL="0" indent="0">
              <a:buNone/>
            </a:pPr>
            <a:r>
              <a:rPr lang="ja-JP" altLang="en-US" dirty="0"/>
              <a:t>最も高かったのは</a:t>
            </a:r>
            <a:r>
              <a:rPr lang="en-US" altLang="ja-JP" dirty="0"/>
              <a:t>COLIEE</a:t>
            </a:r>
            <a:r>
              <a:rPr lang="ja-JP" altLang="en-US" dirty="0"/>
              <a:t>参加時点で</a:t>
            </a:r>
            <a:r>
              <a:rPr lang="en-US" altLang="ja-JP" dirty="0"/>
              <a:t>SVM</a:t>
            </a:r>
            <a:r>
              <a:rPr lang="ja-JP" altLang="en-US" dirty="0"/>
              <a:t>を使用したときとなった</a:t>
            </a:r>
            <a:endParaRPr lang="en-US" altLang="ja-JP" dirty="0"/>
          </a:p>
          <a:p>
            <a:pPr marL="0" indent="0">
              <a:buNone/>
            </a:pPr>
            <a:r>
              <a:rPr lang="ja-JP" altLang="en-US" dirty="0"/>
              <a:t>機能追加後で超えることができなかった</a:t>
            </a:r>
          </a:p>
        </p:txBody>
      </p:sp>
    </p:spTree>
    <p:extLst>
      <p:ext uri="{BB962C8B-B14F-4D97-AF65-F5344CB8AC3E}">
        <p14:creationId xmlns:p14="http://schemas.microsoft.com/office/powerpoint/2010/main" val="3626754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119A2-ECD4-460D-99FE-AFAB3E198E98}"/>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446C7C34-19DD-46C0-9AA0-CCA6F641354E}"/>
              </a:ext>
            </a:extLst>
          </p:cNvPr>
          <p:cNvSpPr>
            <a:spLocks noGrp="1"/>
          </p:cNvSpPr>
          <p:nvPr>
            <p:ph idx="1"/>
          </p:nvPr>
        </p:nvSpPr>
        <p:spPr/>
        <p:txBody>
          <a:bodyPr/>
          <a:lstStyle/>
          <a:p>
            <a:r>
              <a:rPr lang="ja-JP" altLang="ja-JP" dirty="0"/>
              <a:t>類義語辞書については、該当件数が想定よりも少なく</a:t>
            </a:r>
            <a:r>
              <a:rPr lang="ja-JP" altLang="en-US" dirty="0"/>
              <a:t>、</a:t>
            </a:r>
            <a:r>
              <a:rPr lang="ja-JP" altLang="ja-JP" dirty="0"/>
              <a:t>機能追加での点数の変化が小さかった</a:t>
            </a:r>
            <a:endParaRPr lang="en-US" altLang="ja-JP" dirty="0"/>
          </a:p>
          <a:p>
            <a:r>
              <a:rPr lang="ja-JP" altLang="en-US" dirty="0"/>
              <a:t>動作主推定によって条文検索での該当件数が増え、</a:t>
            </a:r>
            <a:r>
              <a:rPr lang="en-US" altLang="ja-JP" dirty="0"/>
              <a:t>SVM</a:t>
            </a:r>
            <a:r>
              <a:rPr lang="ja-JP" altLang="en-US" dirty="0"/>
              <a:t>に与える確信度が下がり、それが結果に影響した</a:t>
            </a:r>
            <a:endParaRPr lang="en-US" altLang="ja-JP" dirty="0"/>
          </a:p>
          <a:p>
            <a:r>
              <a:rPr kumimoji="1" lang="ja-JP" altLang="en-US" dirty="0"/>
              <a:t>ただし、</a:t>
            </a:r>
            <a:r>
              <a:rPr lang="ja-JP" altLang="en-US" dirty="0"/>
              <a:t>現状の確信度の計算方法には問題がある</a:t>
            </a:r>
            <a:endParaRPr lang="en-US" altLang="ja-JP" dirty="0"/>
          </a:p>
        </p:txBody>
      </p:sp>
      <p:sp>
        <p:nvSpPr>
          <p:cNvPr id="4" name="スライド番号プレースホルダー 3">
            <a:extLst>
              <a:ext uri="{FF2B5EF4-FFF2-40B4-BE49-F238E27FC236}">
                <a16:creationId xmlns:a16="http://schemas.microsoft.com/office/drawing/2014/main" id="{5229479B-5B8F-40C6-8B0A-211A947255A9}"/>
              </a:ext>
            </a:extLst>
          </p:cNvPr>
          <p:cNvSpPr>
            <a:spLocks noGrp="1"/>
          </p:cNvSpPr>
          <p:nvPr>
            <p:ph type="sldNum" sz="quarter" idx="12"/>
          </p:nvPr>
        </p:nvSpPr>
        <p:spPr/>
        <p:txBody>
          <a:bodyPr/>
          <a:lstStyle/>
          <a:p>
            <a:fld id="{53C06E80-4058-4F4B-ABCA-37AB2E99A4EA}" type="slidenum">
              <a:rPr kumimoji="1" lang="ja-JP" altLang="en-US" smtClean="0"/>
              <a:t>33</a:t>
            </a:fld>
            <a:endParaRPr kumimoji="1" lang="ja-JP" altLang="en-US"/>
          </a:p>
        </p:txBody>
      </p:sp>
    </p:spTree>
    <p:extLst>
      <p:ext uri="{BB962C8B-B14F-4D97-AF65-F5344CB8AC3E}">
        <p14:creationId xmlns:p14="http://schemas.microsoft.com/office/powerpoint/2010/main" val="826899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7CAE1-6A1F-4917-A315-DDA271E5E24C}"/>
              </a:ext>
            </a:extLst>
          </p:cNvPr>
          <p:cNvSpPr>
            <a:spLocks noGrp="1"/>
          </p:cNvSpPr>
          <p:nvPr>
            <p:ph type="title"/>
          </p:nvPr>
        </p:nvSpPr>
        <p:spPr/>
        <p:txBody>
          <a:bodyPr/>
          <a:lstStyle/>
          <a:p>
            <a:r>
              <a:rPr kumimoji="1" lang="ja-JP" altLang="en-US" dirty="0"/>
              <a:t>語彙についての調査</a:t>
            </a:r>
          </a:p>
        </p:txBody>
      </p:sp>
      <p:sp>
        <p:nvSpPr>
          <p:cNvPr id="3" name="コンテンツ プレースホルダー 2">
            <a:extLst>
              <a:ext uri="{FF2B5EF4-FFF2-40B4-BE49-F238E27FC236}">
                <a16:creationId xmlns:a16="http://schemas.microsoft.com/office/drawing/2014/main" id="{CB0B8597-7728-4FE0-ABDD-9C01A274F4BF}"/>
              </a:ext>
            </a:extLst>
          </p:cNvPr>
          <p:cNvSpPr>
            <a:spLocks noGrp="1"/>
          </p:cNvSpPr>
          <p:nvPr>
            <p:ph idx="1"/>
          </p:nvPr>
        </p:nvSpPr>
        <p:spPr>
          <a:xfrm>
            <a:off x="628650" y="2226469"/>
            <a:ext cx="8324022" cy="3263504"/>
          </a:xfrm>
        </p:spPr>
        <p:txBody>
          <a:bodyPr>
            <a:normAutofit fontScale="85000" lnSpcReduction="20000"/>
          </a:bodyPr>
          <a:lstStyle/>
          <a:p>
            <a:r>
              <a:rPr kumimoji="1" lang="ja-JP" altLang="en-US" dirty="0"/>
              <a:t>問題文で使われる単語がどの程度あるのか、</a:t>
            </a:r>
            <a:endParaRPr kumimoji="1" lang="en-US" altLang="ja-JP" dirty="0"/>
          </a:p>
          <a:p>
            <a:pPr marL="0" indent="0">
              <a:buNone/>
            </a:pPr>
            <a:r>
              <a:rPr kumimoji="1" lang="ja-JP" altLang="en-US" dirty="0"/>
              <a:t>  次の年度でどの程度増えるのかを調べる</a:t>
            </a:r>
            <a:endParaRPr kumimoji="1" lang="en-US" altLang="ja-JP" dirty="0"/>
          </a:p>
          <a:p>
            <a:pPr algn="ctr"/>
            <a:endParaRPr kumimoji="1" lang="en-US" altLang="ja-JP" dirty="0"/>
          </a:p>
          <a:p>
            <a:pPr algn="ctr"/>
            <a:r>
              <a:rPr kumimoji="1" lang="ja-JP" altLang="en-US" dirty="0"/>
              <a:t>今までは法律用語辞書を形態素解析器の辞書として使っていたが、</a:t>
            </a:r>
            <a:endParaRPr kumimoji="1" lang="en-US" altLang="ja-JP" dirty="0"/>
          </a:p>
          <a:p>
            <a:pPr marL="0" indent="0">
              <a:buNone/>
            </a:pPr>
            <a:r>
              <a:rPr kumimoji="1" lang="ja-JP" altLang="en-US" dirty="0"/>
              <a:t>調査を正確にするために自分で問題文を読んで</a:t>
            </a:r>
            <a:r>
              <a:rPr kumimoji="1" lang="ja-JP" altLang="en-US" dirty="0">
                <a:solidFill>
                  <a:srgbClr val="FF0000"/>
                </a:solidFill>
              </a:rPr>
              <a:t>追加辞書</a:t>
            </a:r>
            <a:r>
              <a:rPr kumimoji="1" lang="ja-JP" altLang="en-US" dirty="0"/>
              <a:t>を作った</a:t>
            </a:r>
            <a:endParaRPr kumimoji="1" lang="en-US" altLang="ja-JP" dirty="0"/>
          </a:p>
          <a:p>
            <a:pPr marL="0" indent="0">
              <a:buNone/>
            </a:pPr>
            <a:endParaRPr lang="en-US" altLang="ja-JP" dirty="0"/>
          </a:p>
          <a:p>
            <a:pPr marL="0" indent="0">
              <a:buNone/>
            </a:pPr>
            <a:r>
              <a:rPr lang="ja-JP" altLang="en-US" dirty="0"/>
              <a:t> 現在、</a:t>
            </a:r>
            <a:r>
              <a:rPr lang="en-US" altLang="ja-JP" dirty="0"/>
              <a:t>3</a:t>
            </a:r>
            <a:r>
              <a:rPr lang="ja-JP" altLang="en-US" dirty="0"/>
              <a:t>年分が調査完了</a:t>
            </a:r>
            <a:endParaRPr lang="en-US" altLang="ja-JP" dirty="0"/>
          </a:p>
          <a:p>
            <a:pPr marL="0" indent="0">
              <a:buNone/>
            </a:pPr>
            <a:endParaRPr kumimoji="1" lang="en-US" altLang="ja-JP" dirty="0"/>
          </a:p>
        </p:txBody>
      </p:sp>
    </p:spTree>
    <p:extLst>
      <p:ext uri="{BB962C8B-B14F-4D97-AF65-F5344CB8AC3E}">
        <p14:creationId xmlns:p14="http://schemas.microsoft.com/office/powerpoint/2010/main" val="2466620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1615F-3752-4FE1-B61A-9283D2A61E51}"/>
              </a:ext>
            </a:extLst>
          </p:cNvPr>
          <p:cNvSpPr>
            <a:spLocks noGrp="1"/>
          </p:cNvSpPr>
          <p:nvPr>
            <p:ph type="title"/>
          </p:nvPr>
        </p:nvSpPr>
        <p:spPr/>
        <p:txBody>
          <a:bodyPr/>
          <a:lstStyle/>
          <a:p>
            <a:r>
              <a:rPr kumimoji="1" lang="ja-JP" altLang="en-US" dirty="0"/>
              <a:t>追加辞書</a:t>
            </a:r>
          </a:p>
        </p:txBody>
      </p:sp>
      <p:sp>
        <p:nvSpPr>
          <p:cNvPr id="3" name="コンテンツ プレースホルダー 2">
            <a:extLst>
              <a:ext uri="{FF2B5EF4-FFF2-40B4-BE49-F238E27FC236}">
                <a16:creationId xmlns:a16="http://schemas.microsoft.com/office/drawing/2014/main" id="{018B7E47-3A7A-4715-B95F-5A0F07828D72}"/>
              </a:ext>
            </a:extLst>
          </p:cNvPr>
          <p:cNvSpPr>
            <a:spLocks noGrp="1"/>
          </p:cNvSpPr>
          <p:nvPr>
            <p:ph idx="1"/>
          </p:nvPr>
        </p:nvSpPr>
        <p:spPr/>
        <p:txBody>
          <a:bodyPr/>
          <a:lstStyle/>
          <a:p>
            <a:r>
              <a:rPr kumimoji="1" lang="ja-JP" altLang="en-US" dirty="0"/>
              <a:t>問題文を形態素解析した結果を見て、違和感がある単語を登録している</a:t>
            </a:r>
            <a:endParaRPr kumimoji="1" lang="en-US" altLang="ja-JP" dirty="0"/>
          </a:p>
          <a:p>
            <a:pPr marL="0" indent="0">
              <a:buNone/>
            </a:pPr>
            <a:endParaRPr kumimoji="1" lang="en-US" altLang="ja-JP" dirty="0"/>
          </a:p>
          <a:p>
            <a:r>
              <a:rPr kumimoji="1" lang="ja-JP" altLang="en-US" dirty="0"/>
              <a:t>「</a:t>
            </a:r>
            <a:r>
              <a:rPr kumimoji="1" lang="ja-JP" altLang="en-US" dirty="0">
                <a:solidFill>
                  <a:srgbClr val="FF0000"/>
                </a:solidFill>
              </a:rPr>
              <a:t>契約を締結する</a:t>
            </a:r>
            <a:r>
              <a:rPr kumimoji="1" lang="ja-JP" altLang="en-US" dirty="0"/>
              <a:t>まで」を「</a:t>
            </a:r>
            <a:r>
              <a:rPr kumimoji="1" lang="ja-JP" altLang="en-US" dirty="0">
                <a:solidFill>
                  <a:srgbClr val="FF0000"/>
                </a:solidFill>
              </a:rPr>
              <a:t>契約締結</a:t>
            </a:r>
            <a:r>
              <a:rPr kumimoji="1" lang="ja-JP" altLang="en-US" dirty="0"/>
              <a:t>まで」と略して新しい単語を作るような例が特に多い</a:t>
            </a:r>
            <a:endParaRPr kumimoji="1" lang="en-US" altLang="ja-JP" dirty="0"/>
          </a:p>
          <a:p>
            <a:pPr marL="0" indent="0">
              <a:buNone/>
            </a:pPr>
            <a:r>
              <a:rPr lang="ja-JP" altLang="en-US" dirty="0"/>
              <a:t>→ これは辞書登録するべきなのか？</a:t>
            </a:r>
            <a:endParaRPr kumimoji="1" lang="ja-JP" altLang="en-US" dirty="0"/>
          </a:p>
        </p:txBody>
      </p:sp>
    </p:spTree>
    <p:extLst>
      <p:ext uri="{BB962C8B-B14F-4D97-AF65-F5344CB8AC3E}">
        <p14:creationId xmlns:p14="http://schemas.microsoft.com/office/powerpoint/2010/main" val="3315525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00C83-2AAD-4EB5-8D85-895EE3E63194}"/>
              </a:ext>
            </a:extLst>
          </p:cNvPr>
          <p:cNvSpPr>
            <a:spLocks noGrp="1"/>
          </p:cNvSpPr>
          <p:nvPr>
            <p:ph type="title"/>
          </p:nvPr>
        </p:nvSpPr>
        <p:spPr/>
        <p:txBody>
          <a:bodyPr/>
          <a:lstStyle/>
          <a:p>
            <a:r>
              <a:rPr kumimoji="1" lang="ja-JP" altLang="en-US" dirty="0"/>
              <a:t>追加辞書</a:t>
            </a:r>
          </a:p>
        </p:txBody>
      </p:sp>
      <p:sp>
        <p:nvSpPr>
          <p:cNvPr id="3" name="コンテンツ プレースホルダー 2">
            <a:extLst>
              <a:ext uri="{FF2B5EF4-FFF2-40B4-BE49-F238E27FC236}">
                <a16:creationId xmlns:a16="http://schemas.microsoft.com/office/drawing/2014/main" id="{1110A14B-3D8F-4BBA-A4EC-70C527A4D8BA}"/>
              </a:ext>
            </a:extLst>
          </p:cNvPr>
          <p:cNvSpPr>
            <a:spLocks noGrp="1"/>
          </p:cNvSpPr>
          <p:nvPr>
            <p:ph idx="1"/>
          </p:nvPr>
        </p:nvSpPr>
        <p:spPr/>
        <p:txBody>
          <a:bodyPr/>
          <a:lstStyle/>
          <a:p>
            <a:r>
              <a:rPr kumimoji="1" lang="en-US" altLang="ja-JP" dirty="0"/>
              <a:t>H18</a:t>
            </a:r>
            <a:r>
              <a:rPr kumimoji="1" lang="ja-JP" altLang="en-US" dirty="0"/>
              <a:t>：</a:t>
            </a:r>
            <a:r>
              <a:rPr lang="en-US" altLang="ja-JP" dirty="0"/>
              <a:t>47</a:t>
            </a:r>
            <a:r>
              <a:rPr lang="ja-JP" altLang="en-US" dirty="0"/>
              <a:t>語</a:t>
            </a:r>
            <a:endParaRPr lang="en-US" altLang="ja-JP" dirty="0"/>
          </a:p>
          <a:p>
            <a:r>
              <a:rPr lang="en-US" altLang="ja-JP" dirty="0"/>
              <a:t>H19</a:t>
            </a:r>
            <a:r>
              <a:rPr lang="ja-JP" altLang="en-US" dirty="0"/>
              <a:t>：</a:t>
            </a:r>
            <a:r>
              <a:rPr lang="en-US" altLang="ja-JP" dirty="0"/>
              <a:t>29</a:t>
            </a:r>
            <a:r>
              <a:rPr lang="ja-JP" altLang="en-US" dirty="0"/>
              <a:t>語</a:t>
            </a:r>
            <a:endParaRPr lang="en-US" altLang="ja-JP" dirty="0"/>
          </a:p>
          <a:p>
            <a:r>
              <a:rPr lang="en-US" altLang="ja-JP" dirty="0"/>
              <a:t>H20</a:t>
            </a:r>
            <a:r>
              <a:rPr lang="ja-JP" altLang="en-US" dirty="0"/>
              <a:t>：</a:t>
            </a:r>
            <a:r>
              <a:rPr lang="en-US" altLang="ja-JP" dirty="0"/>
              <a:t>33</a:t>
            </a:r>
            <a:r>
              <a:rPr lang="ja-JP" altLang="en-US" dirty="0"/>
              <a:t>語</a:t>
            </a:r>
            <a:endParaRPr lang="en-US" altLang="ja-JP" dirty="0"/>
          </a:p>
          <a:p>
            <a:endParaRPr lang="en-US" altLang="ja-JP" dirty="0"/>
          </a:p>
          <a:p>
            <a:r>
              <a:rPr lang="ja-JP" altLang="en-US" dirty="0"/>
              <a:t>重複はなし、新しい単語が増えていっている</a:t>
            </a:r>
            <a:endParaRPr lang="en-US" altLang="ja-JP" dirty="0"/>
          </a:p>
          <a:p>
            <a:endParaRPr kumimoji="1" lang="ja-JP" altLang="en-US" dirty="0"/>
          </a:p>
        </p:txBody>
      </p:sp>
    </p:spTree>
    <p:extLst>
      <p:ext uri="{BB962C8B-B14F-4D97-AF65-F5344CB8AC3E}">
        <p14:creationId xmlns:p14="http://schemas.microsoft.com/office/powerpoint/2010/main" val="255818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07654-32FA-4BEA-8EFC-BD1A9CA22D40}"/>
              </a:ext>
            </a:extLst>
          </p:cNvPr>
          <p:cNvSpPr>
            <a:spLocks noGrp="1"/>
          </p:cNvSpPr>
          <p:nvPr>
            <p:ph type="title"/>
          </p:nvPr>
        </p:nvSpPr>
        <p:spPr/>
        <p:txBody>
          <a:bodyPr/>
          <a:lstStyle/>
          <a:p>
            <a:r>
              <a:rPr lang="ja-JP" altLang="en-US" dirty="0"/>
              <a:t>単語</a:t>
            </a:r>
            <a:r>
              <a:rPr kumimoji="1" lang="ja-JP" altLang="en-US" dirty="0"/>
              <a:t>数の調査</a:t>
            </a:r>
          </a:p>
        </p:txBody>
      </p:sp>
      <p:sp>
        <p:nvSpPr>
          <p:cNvPr id="3" name="コンテンツ プレースホルダー 2">
            <a:extLst>
              <a:ext uri="{FF2B5EF4-FFF2-40B4-BE49-F238E27FC236}">
                <a16:creationId xmlns:a16="http://schemas.microsoft.com/office/drawing/2014/main" id="{DFA4BFA8-EE6F-4B4D-B70C-13670A338A09}"/>
              </a:ext>
            </a:extLst>
          </p:cNvPr>
          <p:cNvSpPr>
            <a:spLocks noGrp="1"/>
          </p:cNvSpPr>
          <p:nvPr>
            <p:ph idx="1"/>
          </p:nvPr>
        </p:nvSpPr>
        <p:spPr/>
        <p:txBody>
          <a:bodyPr/>
          <a:lstStyle/>
          <a:p>
            <a:r>
              <a:rPr kumimoji="1" lang="ja-JP" altLang="en-US" dirty="0"/>
              <a:t>年度ごとの使用単語数</a:t>
            </a:r>
            <a:endParaRPr kumimoji="1" lang="en-US" altLang="ja-JP" dirty="0"/>
          </a:p>
          <a:p>
            <a:pPr marL="0" indent="0">
              <a:buNone/>
            </a:pPr>
            <a:r>
              <a:rPr kumimoji="1" lang="ja-JP" altLang="en-US" dirty="0"/>
              <a:t>（）内は前年度以前に出てこなかった</a:t>
            </a:r>
            <a:r>
              <a:rPr kumimoji="1" lang="ja-JP" altLang="en-US" dirty="0">
                <a:solidFill>
                  <a:srgbClr val="FF0000"/>
                </a:solidFill>
              </a:rPr>
              <a:t>新しい単語</a:t>
            </a:r>
            <a:r>
              <a:rPr kumimoji="1" lang="ja-JP" altLang="en-US" dirty="0"/>
              <a:t>の出現数</a:t>
            </a:r>
            <a:endParaRPr kumimoji="1" lang="en-US" altLang="ja-JP" dirty="0"/>
          </a:p>
          <a:p>
            <a:endParaRPr lang="en-US" altLang="ja-JP" dirty="0"/>
          </a:p>
          <a:p>
            <a:r>
              <a:rPr lang="en-US" altLang="ja-JP" dirty="0"/>
              <a:t>H18: 351</a:t>
            </a:r>
          </a:p>
          <a:p>
            <a:r>
              <a:rPr kumimoji="1" lang="en-US" altLang="ja-JP" dirty="0"/>
              <a:t>H19: 319 (175)</a:t>
            </a:r>
          </a:p>
          <a:p>
            <a:r>
              <a:rPr lang="en-US" altLang="ja-JP" dirty="0"/>
              <a:t>H20: 321 (143)</a:t>
            </a:r>
            <a:endParaRPr kumimoji="1" lang="ja-JP" altLang="en-US" dirty="0"/>
          </a:p>
        </p:txBody>
      </p:sp>
    </p:spTree>
    <p:extLst>
      <p:ext uri="{BB962C8B-B14F-4D97-AF65-F5344CB8AC3E}">
        <p14:creationId xmlns:p14="http://schemas.microsoft.com/office/powerpoint/2010/main" val="217425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07654-32FA-4BEA-8EFC-BD1A9CA22D40}"/>
              </a:ext>
            </a:extLst>
          </p:cNvPr>
          <p:cNvSpPr>
            <a:spLocks noGrp="1"/>
          </p:cNvSpPr>
          <p:nvPr>
            <p:ph type="title"/>
          </p:nvPr>
        </p:nvSpPr>
        <p:spPr/>
        <p:txBody>
          <a:bodyPr/>
          <a:lstStyle/>
          <a:p>
            <a:r>
              <a:rPr lang="ja-JP" altLang="en-US" dirty="0"/>
              <a:t>単語</a:t>
            </a:r>
            <a:r>
              <a:rPr kumimoji="1" lang="ja-JP" altLang="en-US" dirty="0"/>
              <a:t>数の調査</a:t>
            </a:r>
          </a:p>
        </p:txBody>
      </p:sp>
      <p:sp>
        <p:nvSpPr>
          <p:cNvPr id="3" name="コンテンツ プレースホルダー 2">
            <a:extLst>
              <a:ext uri="{FF2B5EF4-FFF2-40B4-BE49-F238E27FC236}">
                <a16:creationId xmlns:a16="http://schemas.microsoft.com/office/drawing/2014/main" id="{DFA4BFA8-EE6F-4B4D-B70C-13670A338A09}"/>
              </a:ext>
            </a:extLst>
          </p:cNvPr>
          <p:cNvSpPr>
            <a:spLocks noGrp="1"/>
          </p:cNvSpPr>
          <p:nvPr>
            <p:ph idx="1"/>
          </p:nvPr>
        </p:nvSpPr>
        <p:spPr>
          <a:xfrm>
            <a:off x="628650" y="1932554"/>
            <a:ext cx="7886700" cy="3263504"/>
          </a:xfrm>
        </p:spPr>
        <p:txBody>
          <a:bodyPr>
            <a:normAutofit fontScale="92500" lnSpcReduction="10000"/>
          </a:bodyPr>
          <a:lstStyle/>
          <a:p>
            <a:pPr marL="0" indent="0">
              <a:buNone/>
            </a:pPr>
            <a:endParaRPr lang="en-US" altLang="ja-JP" dirty="0"/>
          </a:p>
          <a:p>
            <a:r>
              <a:rPr lang="en-US" altLang="ja-JP" dirty="0"/>
              <a:t>H18: 351</a:t>
            </a:r>
          </a:p>
          <a:p>
            <a:r>
              <a:rPr kumimoji="1" lang="en-US" altLang="ja-JP" dirty="0"/>
              <a:t>H19: 319 (175)</a:t>
            </a:r>
          </a:p>
          <a:p>
            <a:r>
              <a:rPr lang="en-US" altLang="ja-JP" dirty="0"/>
              <a:t>H20: 321 (143)</a:t>
            </a:r>
          </a:p>
          <a:p>
            <a:endParaRPr kumimoji="1" lang="en-US" altLang="ja-JP" dirty="0"/>
          </a:p>
          <a:p>
            <a:r>
              <a:rPr lang="ja-JP" altLang="en-US" dirty="0"/>
              <a:t>新しい単語は半数程度</a:t>
            </a:r>
            <a:endParaRPr lang="en-US" altLang="ja-JP" dirty="0"/>
          </a:p>
          <a:p>
            <a:r>
              <a:rPr lang="ja-JP" altLang="en-US" dirty="0"/>
              <a:t>名詞・動詞それぞれの単語数を数える調査も必要</a:t>
            </a:r>
            <a:endParaRPr lang="en-US" altLang="ja-JP" dirty="0"/>
          </a:p>
          <a:p>
            <a:endParaRPr kumimoji="1" lang="ja-JP" altLang="en-US" dirty="0"/>
          </a:p>
        </p:txBody>
      </p:sp>
    </p:spTree>
    <p:extLst>
      <p:ext uri="{BB962C8B-B14F-4D97-AF65-F5344CB8AC3E}">
        <p14:creationId xmlns:p14="http://schemas.microsoft.com/office/powerpoint/2010/main" val="827582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sp>
        <p:nvSpPr>
          <p:cNvPr id="3" name="テキスト ボックス 2">
            <a:extLst>
              <a:ext uri="{FF2B5EF4-FFF2-40B4-BE49-F238E27FC236}">
                <a16:creationId xmlns:a16="http://schemas.microsoft.com/office/drawing/2014/main" id="{C85848B4-B702-1244-9259-3AB70D316D1C}"/>
              </a:ext>
            </a:extLst>
          </p:cNvPr>
          <p:cNvSpPr txBox="1"/>
          <p:nvPr/>
        </p:nvSpPr>
        <p:spPr>
          <a:xfrm>
            <a:off x="584385" y="2299611"/>
            <a:ext cx="7975260" cy="3023905"/>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・フレーム意味論</a:t>
            </a:r>
            <a:r>
              <a:rPr kumimoji="1" lang="en-US" altLang="ja-JP" sz="1500" b="1"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フレーム理論</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(Minsky)</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C.J.Fillmore</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によって提唱された格文法を</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ベースに作られた理論的</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枠組み</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言語形式とその意味的関係を、フレーム</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背景的知識</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との関連で捉えた意味論</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日常的な場面や出来事、または状況をフレームという単位で切り出しスキーマ化</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フレーム意味論では、ある一状況に参与する</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述語とその項の関係を</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深層格</a:t>
            </a:r>
            <a:r>
              <a:rPr kumimoji="1" lang="en-US" altLang="ja-JP"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(FE)</a:t>
            </a:r>
            <a:r>
              <a:rPr kumimoji="1" lang="ja-JP" altLang="en-US" sz="1350">
                <a:solidFill>
                  <a:prstClr val="black"/>
                </a:solidFill>
                <a:latin typeface="Hiragino Kaku Gothic ProN W3" panose="020B0300000000000000" pitchFamily="34" charset="-128"/>
                <a:ea typeface="Hiragino Kaku Gothic ProN W3" panose="020B0300000000000000" pitchFamily="34" charset="-128"/>
              </a:rPr>
              <a:t>と</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して定義する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言い換えるに、形式意味論に沿った</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主題役割</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の機構を兼ね備えつつ、</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ある状況が、それぞれの単語に対して</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アフォーダンス的に意味役割を想起</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するという</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認知的な枠組みを有しているという点で、一定の論理性を有しかつ直感的であると言える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加え、形式意味論のように言語普遍的知識体系を展開せず、それぞれの言語の</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文化的側面を許容</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する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フレームそのものの定義については、</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Minsky(1975),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Petruck</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(1996), Fillmore(2003)</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がそれぞれ定義しているが、</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いずれも一般的であり、明確にどれがフレームでどれがフレームでないかを区別するものではない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308444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COLIEE 2018 Task 4 (TE)</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pic>
        <p:nvPicPr>
          <p:cNvPr id="2" name="図 1"/>
          <p:cNvPicPr>
            <a:picLocks noChangeAspect="1"/>
          </p:cNvPicPr>
          <p:nvPr/>
        </p:nvPicPr>
        <p:blipFill>
          <a:blip r:embed="rId2"/>
          <a:stretch>
            <a:fillRect/>
          </a:stretch>
        </p:blipFill>
        <p:spPr>
          <a:xfrm>
            <a:off x="1506846" y="2520778"/>
            <a:ext cx="5677931" cy="3160531"/>
          </a:xfrm>
          <a:prstGeom prst="rect">
            <a:avLst/>
          </a:prstGeom>
        </p:spPr>
      </p:pic>
    </p:spTree>
    <p:extLst>
      <p:ext uri="{BB962C8B-B14F-4D97-AF65-F5344CB8AC3E}">
        <p14:creationId xmlns:p14="http://schemas.microsoft.com/office/powerpoint/2010/main" val="2222462212"/>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sp>
        <p:nvSpPr>
          <p:cNvPr id="3" name="テキスト ボックス 2">
            <a:extLst>
              <a:ext uri="{FF2B5EF4-FFF2-40B4-BE49-F238E27FC236}">
                <a16:creationId xmlns:a16="http://schemas.microsoft.com/office/drawing/2014/main" id="{C85848B4-B702-1244-9259-3AB70D316D1C}"/>
              </a:ext>
            </a:extLst>
          </p:cNvPr>
          <p:cNvSpPr txBox="1"/>
          <p:nvPr/>
        </p:nvSpPr>
        <p:spPr>
          <a:xfrm>
            <a:off x="519192" y="2518270"/>
            <a:ext cx="8105617" cy="2262158"/>
          </a:xfrm>
          <a:prstGeom prst="rect">
            <a:avLst/>
          </a:prstGeom>
          <a:noFill/>
        </p:spPr>
        <p:txBody>
          <a:bodyPr wrap="none" rtlCol="0">
            <a:spAutoFit/>
          </a:bodyPr>
          <a:lstStyle/>
          <a:p>
            <a:pPr algn="ctr" defTabSz="342900"/>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b="1">
                <a:solidFill>
                  <a:prstClr val="black"/>
                </a:solidFill>
                <a:latin typeface="Hiragino Kaku Gothic ProN W3" panose="020B0300000000000000" pitchFamily="34" charset="-128"/>
                <a:ea typeface="Hiragino Kaku Gothic ProN W3" panose="020B0300000000000000" pitchFamily="34" charset="-128"/>
              </a:rPr>
              <a:t>フレームネットとそのフレーム</a:t>
            </a:r>
            <a:r>
              <a:rPr kumimoji="1" lang="ja-JP" altLang="en-US" sz="1500" b="1" dirty="0">
                <a:solidFill>
                  <a:prstClr val="black"/>
                </a:solidFill>
                <a:latin typeface="Hiragino Kaku Gothic ProN W3" panose="020B0300000000000000" pitchFamily="34" charset="-128"/>
                <a:ea typeface="Hiragino Kaku Gothic ProN W3" panose="020B0300000000000000" pitchFamily="34" charset="-128"/>
              </a:rPr>
              <a:t>定義</a:t>
            </a:r>
            <a:endParaRPr kumimoji="1" lang="en-US" altLang="ja-JP" sz="1500" b="1"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フレーム意味論を用いた代表的な言語資源としてフレームネットがある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フレームネットにおけるフレームの定義は以下の通りである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lang="en-US" altLang="ja-JP" b="1" i="1" dirty="0">
                <a:solidFill>
                  <a:prstClr val="black"/>
                </a:solidFill>
                <a:latin typeface="Tw Cen MT" panose="020B0602020104020603"/>
                <a:ea typeface="ＭＳ Ｐゴシック" panose="020B0600070205080204" pitchFamily="50" charset="-128"/>
              </a:rPr>
              <a:t>“A frame is an intuitive construct that allows </a:t>
            </a:r>
          </a:p>
          <a:p>
            <a:pPr algn="ctr" defTabSz="342900"/>
            <a:r>
              <a:rPr lang="en-US" altLang="ja-JP" b="1" i="1" dirty="0">
                <a:solidFill>
                  <a:prstClr val="black"/>
                </a:solidFill>
                <a:latin typeface="Tw Cen MT" panose="020B0602020104020603"/>
                <a:ea typeface="ＭＳ Ｐゴシック" panose="020B0600070205080204" pitchFamily="50" charset="-128"/>
              </a:rPr>
              <a:t>us to formalize the links between semantics and syntax in the results of lexical analysis. </a:t>
            </a:r>
          </a:p>
          <a:p>
            <a:pPr algn="ctr" defTabSz="342900"/>
            <a:r>
              <a:rPr lang="en-US" altLang="ja-JP" b="1" i="1" dirty="0">
                <a:solidFill>
                  <a:srgbClr val="FF0000"/>
                </a:solidFill>
                <a:latin typeface="Tw Cen MT" panose="020B0602020104020603"/>
                <a:ea typeface="ＭＳ Ｐゴシック" panose="020B0600070205080204" pitchFamily="50" charset="-128"/>
              </a:rPr>
              <a:t>Semantic frames are schematic representations </a:t>
            </a:r>
            <a:r>
              <a:rPr lang="en-US" altLang="ja-JP" b="1" i="1" dirty="0">
                <a:solidFill>
                  <a:prstClr val="black"/>
                </a:solidFill>
                <a:latin typeface="Tw Cen MT" panose="020B0602020104020603"/>
                <a:ea typeface="ＭＳ Ｐゴシック" panose="020B0600070205080204" pitchFamily="50" charset="-128"/>
              </a:rPr>
              <a:t>of situations involving various participants, </a:t>
            </a:r>
          </a:p>
          <a:p>
            <a:pPr algn="ctr" defTabSz="342900"/>
            <a:r>
              <a:rPr lang="en-US" altLang="ja-JP" b="1" i="1" dirty="0">
                <a:solidFill>
                  <a:prstClr val="black"/>
                </a:solidFill>
                <a:latin typeface="Tw Cen MT" panose="020B0602020104020603"/>
                <a:ea typeface="ＭＳ Ｐゴシック" panose="020B0600070205080204" pitchFamily="50" charset="-128"/>
              </a:rPr>
              <a:t>props, and other conceptual roles, each of which is a frame element. “</a:t>
            </a: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C.J.Fillmore</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C.R.Johnson</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 2003)</a:t>
            </a:r>
          </a:p>
        </p:txBody>
      </p:sp>
    </p:spTree>
    <p:extLst>
      <p:ext uri="{BB962C8B-B14F-4D97-AF65-F5344CB8AC3E}">
        <p14:creationId xmlns:p14="http://schemas.microsoft.com/office/powerpoint/2010/main" val="1004139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1.3. </a:t>
            </a:r>
            <a:r>
              <a:rPr kumimoji="1" lang="ja-JP" altLang="en-US" dirty="0"/>
              <a:t>フレーム意味論とその重要性</a:t>
            </a:r>
          </a:p>
        </p:txBody>
      </p:sp>
      <p:pic>
        <p:nvPicPr>
          <p:cNvPr id="5" name="図 4">
            <a:extLst>
              <a:ext uri="{FF2B5EF4-FFF2-40B4-BE49-F238E27FC236}">
                <a16:creationId xmlns:a16="http://schemas.microsoft.com/office/drawing/2014/main" id="{23FD88AA-1646-4846-9078-BDB7035C9DE8}"/>
              </a:ext>
            </a:extLst>
          </p:cNvPr>
          <p:cNvPicPr>
            <a:picLocks noChangeAspect="1"/>
          </p:cNvPicPr>
          <p:nvPr/>
        </p:nvPicPr>
        <p:blipFill>
          <a:blip r:embed="rId3"/>
          <a:stretch>
            <a:fillRect/>
          </a:stretch>
        </p:blipFill>
        <p:spPr>
          <a:xfrm>
            <a:off x="3162851" y="2311842"/>
            <a:ext cx="5626813" cy="3084713"/>
          </a:xfrm>
          <a:prstGeom prst="rect">
            <a:avLst/>
          </a:prstGeom>
        </p:spPr>
      </p:pic>
      <p:sp>
        <p:nvSpPr>
          <p:cNvPr id="6" name="テキスト ボックス 5">
            <a:extLst>
              <a:ext uri="{FF2B5EF4-FFF2-40B4-BE49-F238E27FC236}">
                <a16:creationId xmlns:a16="http://schemas.microsoft.com/office/drawing/2014/main" id="{491E87D1-0963-5F46-BA0B-52016A9AB7C5}"/>
              </a:ext>
            </a:extLst>
          </p:cNvPr>
          <p:cNvSpPr txBox="1"/>
          <p:nvPr/>
        </p:nvSpPr>
        <p:spPr>
          <a:xfrm>
            <a:off x="1644905" y="2485813"/>
            <a:ext cx="1050288"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フレーム名</a:t>
            </a:r>
          </a:p>
        </p:txBody>
      </p:sp>
      <p:sp>
        <p:nvSpPr>
          <p:cNvPr id="7" name="テキスト ボックス 6">
            <a:extLst>
              <a:ext uri="{FF2B5EF4-FFF2-40B4-BE49-F238E27FC236}">
                <a16:creationId xmlns:a16="http://schemas.microsoft.com/office/drawing/2014/main" id="{0EEFB9EA-9E7C-E444-AEB8-CA6B0CBAFEEA}"/>
              </a:ext>
            </a:extLst>
          </p:cNvPr>
          <p:cNvSpPr txBox="1"/>
          <p:nvPr/>
        </p:nvSpPr>
        <p:spPr>
          <a:xfrm>
            <a:off x="1468911" y="2866538"/>
            <a:ext cx="1223412"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フレーム定義</a:t>
            </a:r>
          </a:p>
        </p:txBody>
      </p:sp>
      <p:sp>
        <p:nvSpPr>
          <p:cNvPr id="8" name="テキスト ボックス 7">
            <a:extLst>
              <a:ext uri="{FF2B5EF4-FFF2-40B4-BE49-F238E27FC236}">
                <a16:creationId xmlns:a16="http://schemas.microsoft.com/office/drawing/2014/main" id="{FFEE35A5-7329-714F-ACE2-922FBFD01DCC}"/>
              </a:ext>
            </a:extLst>
          </p:cNvPr>
          <p:cNvSpPr txBox="1"/>
          <p:nvPr/>
        </p:nvSpPr>
        <p:spPr>
          <a:xfrm>
            <a:off x="776445" y="3279721"/>
            <a:ext cx="2021707" cy="300082"/>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フレーム要素</a:t>
            </a:r>
            <a:r>
              <a:rPr kumimoji="1" lang="en-US" altLang="ja-JP" sz="1350" dirty="0">
                <a:solidFill>
                  <a:prstClr val="black"/>
                </a:solidFill>
                <a:latin typeface="Hiragino Kaku Gothic Pro W3" panose="020B0300000000000000" pitchFamily="34" charset="-128"/>
                <a:ea typeface="Hiragino Kaku Gothic Pro W3" panose="020B0300000000000000" pitchFamily="34" charset="-128"/>
              </a:rPr>
              <a:t>(</a:t>
            </a:r>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意味役割</a:t>
            </a:r>
            <a:r>
              <a:rPr kumimoji="1" lang="en-US" altLang="ja-JP" sz="1350" dirty="0">
                <a:solidFill>
                  <a:prstClr val="black"/>
                </a:solidFill>
                <a:latin typeface="Hiragino Kaku Gothic Pro W3" panose="020B0300000000000000" pitchFamily="34" charset="-128"/>
                <a:ea typeface="Hiragino Kaku Gothic Pro W3" panose="020B0300000000000000" pitchFamily="34" charset="-128"/>
              </a:rPr>
              <a:t>)</a:t>
            </a:r>
            <a:endParaRPr kumimoji="1" lang="ja-JP" altLang="en-US" sz="1350" dirty="0">
              <a:solidFill>
                <a:prstClr val="black"/>
              </a:solidFill>
              <a:latin typeface="Hiragino Kaku Gothic Pro W3" panose="020B0300000000000000" pitchFamily="34" charset="-128"/>
              <a:ea typeface="Hiragino Kaku Gothic Pro W3" panose="020B0300000000000000" pitchFamily="34" charset="-128"/>
            </a:endParaRPr>
          </a:p>
        </p:txBody>
      </p:sp>
      <p:cxnSp>
        <p:nvCxnSpPr>
          <p:cNvPr id="10" name="直線コネクタ 9">
            <a:extLst>
              <a:ext uri="{FF2B5EF4-FFF2-40B4-BE49-F238E27FC236}">
                <a16:creationId xmlns:a16="http://schemas.microsoft.com/office/drawing/2014/main" id="{87912A91-34F1-7A4D-845D-727AB13323C5}"/>
              </a:ext>
            </a:extLst>
          </p:cNvPr>
          <p:cNvCxnSpPr>
            <a:cxnSpLocks/>
          </p:cNvCxnSpPr>
          <p:nvPr/>
        </p:nvCxnSpPr>
        <p:spPr>
          <a:xfrm>
            <a:off x="2580013" y="2614594"/>
            <a:ext cx="787638" cy="198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9E66AEF-C7C1-D04A-83C2-E3ABE70F5169}"/>
              </a:ext>
            </a:extLst>
          </p:cNvPr>
          <p:cNvCxnSpPr>
            <a:cxnSpLocks/>
            <a:stCxn id="7" idx="3"/>
          </p:cNvCxnSpPr>
          <p:nvPr/>
        </p:nvCxnSpPr>
        <p:spPr>
          <a:xfrm>
            <a:off x="2646156" y="3005038"/>
            <a:ext cx="721495" cy="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2FF910A-CF3A-DB43-B3D6-3B8110484225}"/>
              </a:ext>
            </a:extLst>
          </p:cNvPr>
          <p:cNvCxnSpPr>
            <a:cxnSpLocks/>
          </p:cNvCxnSpPr>
          <p:nvPr/>
        </p:nvCxnSpPr>
        <p:spPr>
          <a:xfrm>
            <a:off x="2670232" y="3422234"/>
            <a:ext cx="7876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7C86B29-A2CD-A24D-818F-CDD22FD168A4}"/>
              </a:ext>
            </a:extLst>
          </p:cNvPr>
          <p:cNvSpPr txBox="1"/>
          <p:nvPr/>
        </p:nvSpPr>
        <p:spPr>
          <a:xfrm>
            <a:off x="4049501" y="5396554"/>
            <a:ext cx="1095172" cy="300082"/>
          </a:xfrm>
          <a:prstGeom prst="rect">
            <a:avLst/>
          </a:prstGeom>
          <a:noFill/>
        </p:spPr>
        <p:txBody>
          <a:bodyPr wrap="none" rtlCol="0">
            <a:spAutoFit/>
          </a:bodyPr>
          <a:lstStyle/>
          <a:p>
            <a:pP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dirty="0">
                <a:solidFill>
                  <a:prstClr val="black"/>
                </a:solidFill>
                <a:latin typeface="Tw Cen MT" panose="020B0602020104020603"/>
                <a:ea typeface="ＭＳ Ｐゴシック" panose="020B0600070205080204" pitchFamily="50" charset="-128"/>
              </a:rPr>
              <a:t>肥塚</a:t>
            </a:r>
            <a:r>
              <a:rPr kumimoji="1" lang="en-US" altLang="ja-JP" sz="1350" dirty="0">
                <a:solidFill>
                  <a:prstClr val="black"/>
                </a:solidFill>
                <a:latin typeface="Tw Cen MT" panose="020B0602020104020603"/>
                <a:ea typeface="ＭＳ Ｐゴシック" panose="020B0600070205080204" pitchFamily="50" charset="-128"/>
              </a:rPr>
              <a:t>, 2006)</a:t>
            </a:r>
            <a:endParaRPr kumimoji="1" lang="ja-JP" altLang="en-US" sz="1350" dirty="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3697065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kumimoji="1" lang="en-US" altLang="ja-JP" dirty="0"/>
              <a:t>3.1. </a:t>
            </a:r>
            <a:r>
              <a:rPr kumimoji="1" lang="ja-JP" altLang="en-US"/>
              <a:t>フレームネットについて</a:t>
            </a:r>
          </a:p>
        </p:txBody>
      </p:sp>
      <p:sp>
        <p:nvSpPr>
          <p:cNvPr id="3" name="正方形/長方形 2">
            <a:extLst>
              <a:ext uri="{FF2B5EF4-FFF2-40B4-BE49-F238E27FC236}">
                <a16:creationId xmlns:a16="http://schemas.microsoft.com/office/drawing/2014/main" id="{980B88CF-7336-064D-8465-27E5C739827C}"/>
              </a:ext>
            </a:extLst>
          </p:cNvPr>
          <p:cNvSpPr/>
          <p:nvPr/>
        </p:nvSpPr>
        <p:spPr>
          <a:xfrm>
            <a:off x="142136" y="2259273"/>
            <a:ext cx="4467828" cy="1015663"/>
          </a:xfrm>
          <a:prstGeom prst="rect">
            <a:avLst/>
          </a:prstGeom>
          <a:gradFill flip="none" rotWithShape="1">
            <a:gsLst>
              <a:gs pos="50000">
                <a:schemeClr val="accent1">
                  <a:tint val="44500"/>
                  <a:satMod val="160000"/>
                  <a:alpha val="18000"/>
                </a:schemeClr>
              </a:gs>
              <a:gs pos="100000">
                <a:schemeClr val="accent1">
                  <a:tint val="23500"/>
                  <a:satMod val="160000"/>
                </a:schemeClr>
              </a:gs>
            </a:gsLst>
            <a:lin ang="2700000" scaled="1"/>
            <a:tileRect/>
          </a:gradFill>
        </p:spPr>
        <p:txBody>
          <a:bodyPr wrap="square">
            <a:spAutoFit/>
          </a:bodyPr>
          <a:lstStyle/>
          <a:p>
            <a:pPr algn="ctr"/>
            <a:r>
              <a:rPr kumimoji="1" lang="ja-JP" altLang="en-US" sz="1200" b="1">
                <a:highlight>
                  <a:srgbClr val="FFFF00"/>
                </a:highlight>
                <a:latin typeface="Hiragino Kaku Gothic ProN W3" panose="020B0300000000000000" pitchFamily="34" charset="-128"/>
                <a:ea typeface="Hiragino Kaku Gothic ProN W3" panose="020B0300000000000000" pitchFamily="34" charset="-128"/>
              </a:rPr>
              <a:t>フレーム意味論</a:t>
            </a:r>
            <a:endParaRPr kumimoji="1" lang="en-US" altLang="ja-JP" sz="1200" b="1" dirty="0">
              <a:highlight>
                <a:srgbClr val="FFFF00"/>
              </a:highlight>
              <a:latin typeface="Hiragino Kaku Gothic ProN W3" panose="020B0300000000000000" pitchFamily="34" charset="-128"/>
              <a:ea typeface="Hiragino Kaku Gothic ProN W3" panose="020B0300000000000000" pitchFamily="34" charset="-128"/>
            </a:endParaRPr>
          </a:p>
          <a:p>
            <a:pPr algn="ctr"/>
            <a:r>
              <a:rPr kumimoji="1" lang="ja-JP" altLang="en-US" sz="1200">
                <a:latin typeface="Hiragino Kaku Gothic ProN W3" panose="020B0300000000000000" pitchFamily="34" charset="-128"/>
                <a:ea typeface="Hiragino Kaku Gothic ProN W3" panose="020B0300000000000000" pitchFamily="34" charset="-128"/>
              </a:rPr>
              <a:t>フレーム理論</a:t>
            </a:r>
            <a:r>
              <a:rPr kumimoji="1" lang="en-US" altLang="ja-JP" sz="1200" dirty="0">
                <a:latin typeface="Hiragino Kaku Gothic ProN W3" panose="020B0300000000000000" pitchFamily="34" charset="-128"/>
                <a:ea typeface="Hiragino Kaku Gothic ProN W3" panose="020B0300000000000000" pitchFamily="34" charset="-128"/>
              </a:rPr>
              <a:t>(Minsky)</a:t>
            </a:r>
            <a:r>
              <a:rPr kumimoji="1" lang="ja-JP" altLang="en-US" sz="1200">
                <a:latin typeface="Hiragino Kaku Gothic ProN W3" panose="020B0300000000000000" pitchFamily="34" charset="-128"/>
                <a:ea typeface="Hiragino Kaku Gothic ProN W3" panose="020B0300000000000000" pitchFamily="34" charset="-128"/>
              </a:rPr>
              <a:t>と、</a:t>
            </a:r>
            <a:r>
              <a:rPr kumimoji="1" lang="en-US" altLang="ja-JP" sz="1200" dirty="0" err="1">
                <a:latin typeface="Hiragino Kaku Gothic ProN W3" panose="020B0300000000000000" pitchFamily="34" charset="-128"/>
                <a:ea typeface="Hiragino Kaku Gothic ProN W3" panose="020B0300000000000000" pitchFamily="34" charset="-128"/>
              </a:rPr>
              <a:t>C.J.Fillmore</a:t>
            </a:r>
            <a:r>
              <a:rPr kumimoji="1" lang="ja-JP" altLang="en-US" sz="1200">
                <a:latin typeface="Hiragino Kaku Gothic ProN W3" panose="020B0300000000000000" pitchFamily="34" charset="-128"/>
                <a:ea typeface="Hiragino Kaku Gothic ProN W3" panose="020B0300000000000000" pitchFamily="34" charset="-128"/>
              </a:rPr>
              <a:t>によって提唱された格文法を元とした理論的枠組み</a:t>
            </a:r>
            <a:endParaRPr kumimoji="1" lang="en-US" altLang="ja-JP" sz="1200" dirty="0">
              <a:latin typeface="Hiragino Kaku Gothic ProN W3" panose="020B0300000000000000" pitchFamily="34" charset="-128"/>
              <a:ea typeface="Hiragino Kaku Gothic ProN W3" panose="020B0300000000000000" pitchFamily="34" charset="-128"/>
            </a:endParaRPr>
          </a:p>
          <a:p>
            <a:pPr algn="ctr"/>
            <a:r>
              <a:rPr kumimoji="1" lang="ja-JP" altLang="en-US" sz="1200">
                <a:latin typeface="Hiragino Kaku Gothic ProN W3" panose="020B0300000000000000" pitchFamily="34" charset="-128"/>
                <a:ea typeface="Hiragino Kaku Gothic ProN W3" panose="020B0300000000000000" pitchFamily="34" charset="-128"/>
              </a:rPr>
              <a:t>言語形式とその意味的関係を、フレーム</a:t>
            </a:r>
            <a:r>
              <a:rPr kumimoji="1" lang="en-US" altLang="ja-JP" sz="1200" dirty="0">
                <a:latin typeface="Hiragino Kaku Gothic ProN W3" panose="020B0300000000000000" pitchFamily="34" charset="-128"/>
                <a:ea typeface="Hiragino Kaku Gothic ProN W3" panose="020B0300000000000000" pitchFamily="34" charset="-128"/>
              </a:rPr>
              <a:t>(</a:t>
            </a:r>
            <a:r>
              <a:rPr kumimoji="1" lang="ja-JP" altLang="en-US" sz="1200">
                <a:latin typeface="Hiragino Kaku Gothic ProN W3" panose="020B0300000000000000" pitchFamily="34" charset="-128"/>
                <a:ea typeface="Hiragino Kaku Gothic ProN W3" panose="020B0300000000000000" pitchFamily="34" charset="-128"/>
              </a:rPr>
              <a:t>背景的知識</a:t>
            </a:r>
            <a:r>
              <a:rPr kumimoji="1" lang="en-US" altLang="ja-JP" sz="1200" dirty="0">
                <a:latin typeface="Hiragino Kaku Gothic ProN W3" panose="020B0300000000000000" pitchFamily="34" charset="-128"/>
                <a:ea typeface="Hiragino Kaku Gothic ProN W3" panose="020B0300000000000000" pitchFamily="34" charset="-128"/>
              </a:rPr>
              <a:t>)</a:t>
            </a:r>
          </a:p>
          <a:p>
            <a:pPr algn="ctr"/>
            <a:r>
              <a:rPr kumimoji="1" lang="ja-JP" altLang="en-US" sz="1200">
                <a:latin typeface="Hiragino Kaku Gothic ProN W3" panose="020B0300000000000000" pitchFamily="34" charset="-128"/>
                <a:ea typeface="Hiragino Kaku Gothic ProN W3" panose="020B0300000000000000" pitchFamily="34" charset="-128"/>
              </a:rPr>
              <a:t>として捉えた意味論</a:t>
            </a:r>
            <a:endParaRPr kumimoji="1" lang="en-US" altLang="ja-JP" sz="1200" dirty="0">
              <a:latin typeface="Hiragino Kaku Gothic ProN W3" panose="020B0300000000000000" pitchFamily="34" charset="-128"/>
              <a:ea typeface="Hiragino Kaku Gothic ProN W3" panose="020B0300000000000000" pitchFamily="34" charset="-128"/>
            </a:endParaRPr>
          </a:p>
        </p:txBody>
      </p:sp>
      <p:pic>
        <p:nvPicPr>
          <p:cNvPr id="4" name="図 3">
            <a:extLst>
              <a:ext uri="{FF2B5EF4-FFF2-40B4-BE49-F238E27FC236}">
                <a16:creationId xmlns:a16="http://schemas.microsoft.com/office/drawing/2014/main" id="{43C1FF58-DC6E-3749-A668-BE66F335ED64}"/>
              </a:ext>
            </a:extLst>
          </p:cNvPr>
          <p:cNvPicPr>
            <a:picLocks noChangeAspect="1"/>
          </p:cNvPicPr>
          <p:nvPr/>
        </p:nvPicPr>
        <p:blipFill>
          <a:blip r:embed="rId3"/>
          <a:stretch>
            <a:fillRect/>
          </a:stretch>
        </p:blipFill>
        <p:spPr>
          <a:xfrm>
            <a:off x="4171661" y="3110881"/>
            <a:ext cx="4807355" cy="2635472"/>
          </a:xfrm>
          <a:prstGeom prst="rect">
            <a:avLst/>
          </a:prstGeom>
        </p:spPr>
      </p:pic>
      <p:sp>
        <p:nvSpPr>
          <p:cNvPr id="5" name="下矢印 4">
            <a:extLst>
              <a:ext uri="{FF2B5EF4-FFF2-40B4-BE49-F238E27FC236}">
                <a16:creationId xmlns:a16="http://schemas.microsoft.com/office/drawing/2014/main" id="{7E388A10-C357-7941-8E98-B247A2325CA6}"/>
              </a:ext>
            </a:extLst>
          </p:cNvPr>
          <p:cNvSpPr/>
          <p:nvPr/>
        </p:nvSpPr>
        <p:spPr>
          <a:xfrm>
            <a:off x="1929403" y="3251852"/>
            <a:ext cx="893294" cy="454763"/>
          </a:xfrm>
          <a:prstGeom prst="downArrow">
            <a:avLst/>
          </a:prstGeom>
          <a:noFill/>
          <a:ln w="4762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ln w="0"/>
              <a:solidFill>
                <a:schemeClr val="accent1"/>
              </a:solidFill>
              <a:effectLst>
                <a:outerShdw blurRad="38100" dist="25400" dir="5400000" algn="ctr" rotWithShape="0">
                  <a:srgbClr val="6E747A">
                    <a:alpha val="43000"/>
                  </a:srgbClr>
                </a:outerShdw>
              </a:effectLst>
            </a:endParaRPr>
          </a:p>
        </p:txBody>
      </p:sp>
      <p:sp>
        <p:nvSpPr>
          <p:cNvPr id="6" name="正方形/長方形 5">
            <a:extLst>
              <a:ext uri="{FF2B5EF4-FFF2-40B4-BE49-F238E27FC236}">
                <a16:creationId xmlns:a16="http://schemas.microsoft.com/office/drawing/2014/main" id="{D872E017-016F-DF45-A83E-34EEEC7D6BBF}"/>
              </a:ext>
            </a:extLst>
          </p:cNvPr>
          <p:cNvSpPr/>
          <p:nvPr/>
        </p:nvSpPr>
        <p:spPr>
          <a:xfrm>
            <a:off x="350786" y="3714195"/>
            <a:ext cx="3801979" cy="1384995"/>
          </a:xfrm>
          <a:prstGeom prst="rect">
            <a:avLst/>
          </a:prstGeom>
          <a:gradFill flip="none" rotWithShape="1">
            <a:gsLst>
              <a:gs pos="50000">
                <a:schemeClr val="accent1">
                  <a:tint val="44500"/>
                  <a:satMod val="160000"/>
                  <a:alpha val="18000"/>
                </a:schemeClr>
              </a:gs>
              <a:gs pos="100000">
                <a:schemeClr val="accent1">
                  <a:tint val="23500"/>
                  <a:satMod val="160000"/>
                </a:schemeClr>
              </a:gs>
            </a:gsLst>
            <a:lin ang="2700000" scaled="1"/>
            <a:tileRect/>
          </a:gradFill>
        </p:spPr>
        <p:txBody>
          <a:bodyPr wrap="square">
            <a:spAutoFit/>
          </a:bodyPr>
          <a:lstStyle/>
          <a:p>
            <a:pPr algn="ctr"/>
            <a:r>
              <a:rPr kumimoji="1" lang="ja-JP" altLang="en-US" sz="1200">
                <a:latin typeface="Hiragino Kaku Gothic ProN W3" panose="020B0300000000000000" pitchFamily="34" charset="-128"/>
                <a:ea typeface="Hiragino Kaku Gothic ProN W3" panose="020B0300000000000000" pitchFamily="34" charset="-128"/>
              </a:rPr>
              <a:t>知識</a:t>
            </a:r>
            <a:r>
              <a:rPr kumimoji="1" lang="en-US" altLang="ja-JP" sz="1200" dirty="0">
                <a:latin typeface="Hiragino Kaku Gothic ProN W3" panose="020B0300000000000000" pitchFamily="34" charset="-128"/>
                <a:ea typeface="Hiragino Kaku Gothic ProN W3" panose="020B0300000000000000" pitchFamily="34" charset="-128"/>
              </a:rPr>
              <a:t>(</a:t>
            </a:r>
            <a:r>
              <a:rPr kumimoji="1" lang="ja-JP" altLang="en-US" sz="1200">
                <a:latin typeface="Hiragino Kaku Gothic ProN W3" panose="020B0300000000000000" pitchFamily="34" charset="-128"/>
                <a:ea typeface="Hiragino Kaku Gothic ProN W3" panose="020B0300000000000000" pitchFamily="34" charset="-128"/>
              </a:rPr>
              <a:t>常識</a:t>
            </a:r>
            <a:r>
              <a:rPr kumimoji="1" lang="en-US" altLang="ja-JP" sz="1200" dirty="0">
                <a:latin typeface="Hiragino Kaku Gothic ProN W3" panose="020B0300000000000000" pitchFamily="34" charset="-128"/>
                <a:ea typeface="Hiragino Kaku Gothic ProN W3" panose="020B0300000000000000" pitchFamily="34" charset="-128"/>
              </a:rPr>
              <a:t>)</a:t>
            </a:r>
            <a:r>
              <a:rPr kumimoji="1" lang="ja-JP" altLang="en-US" sz="1200">
                <a:latin typeface="Hiragino Kaku Gothic ProN W3" panose="020B0300000000000000" pitchFamily="34" charset="-128"/>
                <a:ea typeface="Hiragino Kaku Gothic ProN W3" panose="020B0300000000000000" pitchFamily="34" charset="-128"/>
              </a:rPr>
              <a:t>とは我々の典型化された日常場面から成立</a:t>
            </a:r>
            <a:endParaRPr kumimoji="1" lang="en-US" altLang="ja-JP" sz="1200" dirty="0">
              <a:latin typeface="Hiragino Kaku Gothic ProN W3" panose="020B0300000000000000" pitchFamily="34" charset="-128"/>
              <a:ea typeface="Hiragino Kaku Gothic ProN W3" panose="020B0300000000000000" pitchFamily="34" charset="-128"/>
            </a:endParaRPr>
          </a:p>
          <a:p>
            <a:pPr algn="ctr"/>
            <a:r>
              <a:rPr kumimoji="1" lang="en-US" altLang="ja-JP" sz="1200" dirty="0">
                <a:latin typeface="Hiragino Kaku Gothic ProN W3" panose="020B0300000000000000" pitchFamily="34" charset="-128"/>
                <a:ea typeface="Hiragino Kaku Gothic ProN W3" panose="020B0300000000000000" pitchFamily="34" charset="-128"/>
              </a:rPr>
              <a:t>-&gt;</a:t>
            </a:r>
            <a:r>
              <a:rPr kumimoji="1" lang="ja-JP" altLang="en-US" sz="1200">
                <a:latin typeface="Hiragino Kaku Gothic ProN W3" panose="020B0300000000000000" pitchFamily="34" charset="-128"/>
                <a:ea typeface="Hiragino Kaku Gothic ProN W3" panose="020B0300000000000000" pitchFamily="34" charset="-128"/>
              </a:rPr>
              <a:t>フレームとは日常の経験から、</a:t>
            </a:r>
            <a:endParaRPr kumimoji="1" lang="en-US" altLang="ja-JP" sz="1200" dirty="0">
              <a:latin typeface="Hiragino Kaku Gothic ProN W3" panose="020B0300000000000000" pitchFamily="34" charset="-128"/>
              <a:ea typeface="Hiragino Kaku Gothic ProN W3" panose="020B0300000000000000" pitchFamily="34" charset="-128"/>
            </a:endParaRPr>
          </a:p>
          <a:p>
            <a:pPr algn="ctr"/>
            <a:r>
              <a:rPr kumimoji="1" lang="ja-JP" altLang="en-US" sz="1200">
                <a:highlight>
                  <a:srgbClr val="FFFF00"/>
                </a:highlight>
                <a:latin typeface="Hiragino Kaku Gothic ProN W3" panose="020B0300000000000000" pitchFamily="34" charset="-128"/>
                <a:ea typeface="Hiragino Kaku Gothic ProN W3" panose="020B0300000000000000" pitchFamily="34" charset="-128"/>
              </a:rPr>
              <a:t>容易に想起可能な知識体系</a:t>
            </a:r>
            <a:endParaRPr kumimoji="1" lang="en-US" altLang="ja-JP" sz="1200" dirty="0">
              <a:highlight>
                <a:srgbClr val="FFFF00"/>
              </a:highlight>
              <a:latin typeface="Hiragino Kaku Gothic ProN W3" panose="020B0300000000000000" pitchFamily="34" charset="-128"/>
              <a:ea typeface="Hiragino Kaku Gothic ProN W3" panose="020B0300000000000000" pitchFamily="34" charset="-128"/>
            </a:endParaRPr>
          </a:p>
          <a:p>
            <a:pPr algn="ctr"/>
            <a:endParaRPr kumimoji="1" lang="en-US" altLang="ja-JP" sz="1200" dirty="0">
              <a:latin typeface="Hiragino Kaku Gothic ProN W3" panose="020B0300000000000000" pitchFamily="34" charset="-128"/>
              <a:ea typeface="Hiragino Kaku Gothic ProN W3" panose="020B0300000000000000" pitchFamily="34" charset="-128"/>
            </a:endParaRPr>
          </a:p>
          <a:p>
            <a:pPr algn="ctr"/>
            <a:r>
              <a:rPr kumimoji="1" lang="en-US" altLang="ja-JP" sz="1200" dirty="0">
                <a:latin typeface="Hiragino Kaku Gothic ProN W3" panose="020B0300000000000000" pitchFamily="34" charset="-128"/>
                <a:ea typeface="Hiragino Kaku Gothic ProN W3" panose="020B0300000000000000" pitchFamily="34" charset="-128"/>
              </a:rPr>
              <a:t>…</a:t>
            </a:r>
            <a:r>
              <a:rPr kumimoji="1" lang="ja-JP" altLang="en-US" sz="1200">
                <a:latin typeface="Hiragino Kaku Gothic ProN W3" panose="020B0300000000000000" pitchFamily="34" charset="-128"/>
                <a:ea typeface="Hiragino Kaku Gothic ProN W3" panose="020B0300000000000000" pitchFamily="34" charset="-128"/>
              </a:rPr>
              <a:t>言語資源として取りまとめたのが</a:t>
            </a:r>
            <a:r>
              <a:rPr kumimoji="1" lang="ja-JP" altLang="en-US" sz="1200">
                <a:highlight>
                  <a:srgbClr val="FFFF00"/>
                </a:highlight>
                <a:latin typeface="Hiragino Kaku Gothic ProN W3" panose="020B0300000000000000" pitchFamily="34" charset="-128"/>
                <a:ea typeface="Hiragino Kaku Gothic ProN W3" panose="020B0300000000000000" pitchFamily="34" charset="-128"/>
              </a:rPr>
              <a:t>フレームネット</a:t>
            </a:r>
            <a:endParaRPr kumimoji="1" lang="en-US" altLang="ja-JP" sz="1200" dirty="0">
              <a:highlight>
                <a:srgbClr val="FFFF00"/>
              </a:highlight>
              <a:latin typeface="Hiragino Kaku Gothic ProN W3" panose="020B0300000000000000" pitchFamily="34" charset="-128"/>
              <a:ea typeface="Hiragino Kaku Gothic ProN W3" panose="020B0300000000000000" pitchFamily="34" charset="-128"/>
            </a:endParaRPr>
          </a:p>
          <a:p>
            <a:pPr algn="ctr"/>
            <a:r>
              <a:rPr kumimoji="1" lang="ja-JP" altLang="en-US" sz="1200">
                <a:latin typeface="Hiragino Kaku Gothic ProN W3" panose="020B0300000000000000" pitchFamily="34" charset="-128"/>
                <a:ea typeface="Hiragino Kaku Gothic ProN W3" panose="020B0300000000000000" pitchFamily="34" charset="-128"/>
              </a:rPr>
              <a:t>特徴は</a:t>
            </a:r>
            <a:r>
              <a:rPr kumimoji="1" lang="ja-JP" altLang="en-US" sz="1200">
                <a:highlight>
                  <a:srgbClr val="FFFF00"/>
                </a:highlight>
                <a:latin typeface="Hiragino Kaku Gothic ProN W3" panose="020B0300000000000000" pitchFamily="34" charset="-128"/>
                <a:ea typeface="Hiragino Kaku Gothic ProN W3" panose="020B0300000000000000" pitchFamily="34" charset="-128"/>
              </a:rPr>
              <a:t>フレーム間の階層関係</a:t>
            </a:r>
            <a:r>
              <a:rPr kumimoji="1" lang="ja-JP" altLang="en-US" sz="1200">
                <a:latin typeface="Hiragino Kaku Gothic ProN W3" panose="020B0300000000000000" pitchFamily="34" charset="-128"/>
                <a:ea typeface="Hiragino Kaku Gothic ProN W3" panose="020B0300000000000000" pitchFamily="34" charset="-128"/>
              </a:rPr>
              <a:t>が記述されていること</a:t>
            </a:r>
            <a:endParaRPr kumimoji="1" lang="en-US" altLang="ja-JP" sz="1200" dirty="0">
              <a:latin typeface="Hiragino Kaku Gothic ProN W3" panose="020B0300000000000000" pitchFamily="34" charset="-128"/>
              <a:ea typeface="Hiragino Kaku Gothic ProN W3" panose="020B0300000000000000" pitchFamily="34" charset="-128"/>
            </a:endParaRPr>
          </a:p>
          <a:p>
            <a:pPr algn="ctr"/>
            <a:endParaRPr kumimoji="1" lang="en-US" altLang="ja-JP" sz="1200" dirty="0">
              <a:highlight>
                <a:srgbClr val="FFFF00"/>
              </a:highlight>
              <a:latin typeface="Hiragino Kaku Gothic ProN W3" panose="020B0300000000000000" pitchFamily="34" charset="-128"/>
              <a:ea typeface="Hiragino Kaku Gothic ProN W3" panose="020B0300000000000000" pitchFamily="34" charset="-128"/>
            </a:endParaRPr>
          </a:p>
        </p:txBody>
      </p:sp>
      <p:cxnSp>
        <p:nvCxnSpPr>
          <p:cNvPr id="7" name="曲線コネクタ 6">
            <a:extLst>
              <a:ext uri="{FF2B5EF4-FFF2-40B4-BE49-F238E27FC236}">
                <a16:creationId xmlns:a16="http://schemas.microsoft.com/office/drawing/2014/main" id="{83F37A4B-5C60-7242-958A-0E50AA81E9FF}"/>
              </a:ext>
            </a:extLst>
          </p:cNvPr>
          <p:cNvCxnSpPr>
            <a:cxnSpLocks/>
            <a:stCxn id="14" idx="1"/>
          </p:cNvCxnSpPr>
          <p:nvPr/>
        </p:nvCxnSpPr>
        <p:spPr>
          <a:xfrm rot="10800000" flipV="1">
            <a:off x="5673468" y="3021863"/>
            <a:ext cx="1411048" cy="55533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曲線コネクタ 8">
            <a:extLst>
              <a:ext uri="{FF2B5EF4-FFF2-40B4-BE49-F238E27FC236}">
                <a16:creationId xmlns:a16="http://schemas.microsoft.com/office/drawing/2014/main" id="{44ECEB65-02FF-1C40-B36C-4E32EC6C4FBB}"/>
              </a:ext>
            </a:extLst>
          </p:cNvPr>
          <p:cNvCxnSpPr>
            <a:cxnSpLocks/>
            <a:stCxn id="16" idx="1"/>
            <a:endCxn id="12" idx="6"/>
          </p:cNvCxnSpPr>
          <p:nvPr/>
        </p:nvCxnSpPr>
        <p:spPr>
          <a:xfrm rot="10800000" flipV="1">
            <a:off x="5273130" y="3527714"/>
            <a:ext cx="1458526" cy="129380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E451C3A8-CC20-7642-8E55-977F590CC0F0}"/>
              </a:ext>
            </a:extLst>
          </p:cNvPr>
          <p:cNvSpPr/>
          <p:nvPr/>
        </p:nvSpPr>
        <p:spPr>
          <a:xfrm>
            <a:off x="4062659" y="3807665"/>
            <a:ext cx="1210470" cy="2027705"/>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a:extLst>
              <a:ext uri="{FF2B5EF4-FFF2-40B4-BE49-F238E27FC236}">
                <a16:creationId xmlns:a16="http://schemas.microsoft.com/office/drawing/2014/main" id="{CA2E0A9B-1494-274B-8974-B265C0FEAA03}"/>
              </a:ext>
            </a:extLst>
          </p:cNvPr>
          <p:cNvSpPr txBox="1"/>
          <p:nvPr/>
        </p:nvSpPr>
        <p:spPr>
          <a:xfrm>
            <a:off x="7061433" y="2883363"/>
            <a:ext cx="877163" cy="300082"/>
          </a:xfrm>
          <a:prstGeom prst="rect">
            <a:avLst/>
          </a:prstGeom>
          <a:solidFill>
            <a:schemeClr val="accent3">
              <a:lumMod val="40000"/>
              <a:lumOff val="60000"/>
            </a:schemeClr>
          </a:solid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a:t>
            </a:r>
          </a:p>
        </p:txBody>
      </p:sp>
      <p:sp>
        <p:nvSpPr>
          <p:cNvPr id="16" name="テキスト ボックス 15">
            <a:extLst>
              <a:ext uri="{FF2B5EF4-FFF2-40B4-BE49-F238E27FC236}">
                <a16:creationId xmlns:a16="http://schemas.microsoft.com/office/drawing/2014/main" id="{6031B400-C404-114A-A13F-D202CBDEB901}"/>
              </a:ext>
            </a:extLst>
          </p:cNvPr>
          <p:cNvSpPr txBox="1"/>
          <p:nvPr/>
        </p:nvSpPr>
        <p:spPr>
          <a:xfrm>
            <a:off x="6708772" y="3389215"/>
            <a:ext cx="1582484" cy="300082"/>
          </a:xfrm>
          <a:prstGeom prst="rect">
            <a:avLst/>
          </a:prstGeom>
          <a:solidFill>
            <a:schemeClr val="accent4">
              <a:lumMod val="40000"/>
              <a:lumOff val="60000"/>
            </a:schemeClr>
          </a:solid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フレーム要素</a:t>
            </a:r>
            <a:r>
              <a:rPr kumimoji="1" lang="en-US" altLang="ja-JP" sz="1350" dirty="0">
                <a:latin typeface="HGMaruGothicMPRO" panose="020F0600000000000000" pitchFamily="34" charset="-128"/>
                <a:ea typeface="HGMaruGothicMPRO" panose="020F0600000000000000" pitchFamily="34" charset="-128"/>
              </a:rPr>
              <a:t>(FE)</a:t>
            </a:r>
            <a:endParaRPr kumimoji="1" lang="ja-JP" altLang="en-US" sz="1350">
              <a:latin typeface="HGMaruGothicMPRO" panose="020F0600000000000000" pitchFamily="34" charset="-128"/>
              <a:ea typeface="HGMaruGothicMPRO" panose="020F0600000000000000" pitchFamily="34" charset="-128"/>
            </a:endParaRPr>
          </a:p>
        </p:txBody>
      </p:sp>
      <p:sp>
        <p:nvSpPr>
          <p:cNvPr id="8" name="テキスト ボックス 7">
            <a:extLst>
              <a:ext uri="{FF2B5EF4-FFF2-40B4-BE49-F238E27FC236}">
                <a16:creationId xmlns:a16="http://schemas.microsoft.com/office/drawing/2014/main" id="{53AF2593-5689-CD47-8770-703D4FF3B2BB}"/>
              </a:ext>
            </a:extLst>
          </p:cNvPr>
          <p:cNvSpPr txBox="1"/>
          <p:nvPr/>
        </p:nvSpPr>
        <p:spPr>
          <a:xfrm>
            <a:off x="3796501" y="2069683"/>
            <a:ext cx="1742785" cy="300082"/>
          </a:xfrm>
          <a:prstGeom prst="rect">
            <a:avLst/>
          </a:prstGeom>
          <a:no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フレームネット概要</a:t>
            </a:r>
          </a:p>
        </p:txBody>
      </p:sp>
      <p:sp>
        <p:nvSpPr>
          <p:cNvPr id="10" name="スライド番号プレースホルダー 9">
            <a:extLst>
              <a:ext uri="{FF2B5EF4-FFF2-40B4-BE49-F238E27FC236}">
                <a16:creationId xmlns:a16="http://schemas.microsoft.com/office/drawing/2014/main" id="{ED5480C6-2A12-C64D-9D69-B8B9B3B5BDB2}"/>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960290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kumimoji="1" lang="en-US" altLang="ja-JP" dirty="0"/>
              <a:t>3.1. </a:t>
            </a:r>
            <a:r>
              <a:rPr kumimoji="1" lang="ja-JP" altLang="en-US"/>
              <a:t>フレームネットについて</a:t>
            </a:r>
          </a:p>
        </p:txBody>
      </p:sp>
      <p:graphicFrame>
        <p:nvGraphicFramePr>
          <p:cNvPr id="3" name="図表 2">
            <a:extLst>
              <a:ext uri="{FF2B5EF4-FFF2-40B4-BE49-F238E27FC236}">
                <a16:creationId xmlns:a16="http://schemas.microsoft.com/office/drawing/2014/main" id="{A708498B-F1A6-D042-9411-96F55977323A}"/>
              </a:ext>
            </a:extLst>
          </p:cNvPr>
          <p:cNvGraphicFramePr/>
          <p:nvPr>
            <p:extLst/>
          </p:nvPr>
        </p:nvGraphicFramePr>
        <p:xfrm>
          <a:off x="164106" y="2518271"/>
          <a:ext cx="6350994" cy="261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6801CD38-54CE-0843-A1B6-E087BFE74A07}"/>
              </a:ext>
            </a:extLst>
          </p:cNvPr>
          <p:cNvSpPr txBox="1"/>
          <p:nvPr/>
        </p:nvSpPr>
        <p:spPr>
          <a:xfrm>
            <a:off x="4262442" y="4409134"/>
            <a:ext cx="3853806" cy="1477328"/>
          </a:xfrm>
          <a:prstGeom prst="rect">
            <a:avLst/>
          </a:prstGeom>
          <a:gradFill>
            <a:gsLst>
              <a:gs pos="49000">
                <a:schemeClr val="bg1">
                  <a:alpha val="0"/>
                </a:schemeClr>
              </a:gs>
              <a:gs pos="100000">
                <a:schemeClr val="accent4">
                  <a:lumMod val="20000"/>
                  <a:lumOff val="80000"/>
                </a:schemeClr>
              </a:gs>
            </a:gsLst>
            <a:lin ang="5400000" scaled="1"/>
          </a:gradFill>
        </p:spPr>
        <p:txBody>
          <a:bodyPr wrap="square" rtlCol="0">
            <a:spAutoFit/>
          </a:bodyPr>
          <a:lstStyle/>
          <a:p>
            <a:pPr algn="ctr"/>
            <a:r>
              <a:rPr kumimoji="1" lang="en-US" altLang="ja-JP" dirty="0">
                <a:latin typeface="+mj-lt"/>
                <a:ea typeface="HGMaruGothicMPRO" panose="020F0600000000000000" pitchFamily="34" charset="-128"/>
              </a:rPr>
              <a:t>Corpus Size</a:t>
            </a:r>
          </a:p>
          <a:p>
            <a:pPr algn="ctr"/>
            <a:r>
              <a:rPr lang="en-US" altLang="ja-JP" b="1" dirty="0"/>
              <a:t>Berkeley </a:t>
            </a:r>
            <a:r>
              <a:rPr lang="en-US" altLang="ja-JP" b="1" dirty="0" err="1"/>
              <a:t>FrameNet</a:t>
            </a:r>
            <a:r>
              <a:rPr lang="en-US" altLang="ja-JP" b="1" dirty="0"/>
              <a:t> (Ver1.7)</a:t>
            </a:r>
          </a:p>
          <a:p>
            <a:pPr algn="ctr"/>
            <a:r>
              <a:rPr lang="en-US" altLang="ja-JP" dirty="0"/>
              <a:t>Frame : 1221, Lexical</a:t>
            </a:r>
            <a:r>
              <a:rPr lang="ja-JP" altLang="en-US"/>
              <a:t> </a:t>
            </a:r>
            <a:r>
              <a:rPr lang="en-US" altLang="ja-JP" dirty="0"/>
              <a:t>Unit : 13572</a:t>
            </a:r>
          </a:p>
          <a:p>
            <a:pPr algn="ctr"/>
            <a:r>
              <a:rPr lang="en-US" altLang="ja-JP" b="1" dirty="0"/>
              <a:t>Japanese </a:t>
            </a:r>
            <a:r>
              <a:rPr lang="en-US" altLang="ja-JP" b="1" dirty="0" err="1"/>
              <a:t>FrameNet</a:t>
            </a:r>
            <a:r>
              <a:rPr lang="en-US" altLang="ja-JP" b="1" dirty="0"/>
              <a:t>(Ver1.0)</a:t>
            </a:r>
          </a:p>
          <a:p>
            <a:pPr algn="ctr"/>
            <a:r>
              <a:rPr lang="en-US" altLang="ja-JP" dirty="0"/>
              <a:t>Frame : 966, </a:t>
            </a:r>
            <a:r>
              <a:rPr lang="en-US" altLang="ja-JP" dirty="0" err="1"/>
              <a:t>Lexcal</a:t>
            </a:r>
            <a:r>
              <a:rPr lang="ja-JP" altLang="en-US"/>
              <a:t> </a:t>
            </a:r>
            <a:r>
              <a:rPr lang="en-US" altLang="ja-JP" dirty="0"/>
              <a:t>Unit : 3749</a:t>
            </a:r>
          </a:p>
        </p:txBody>
      </p:sp>
      <p:sp>
        <p:nvSpPr>
          <p:cNvPr id="5" name="テキスト ボックス 4">
            <a:extLst>
              <a:ext uri="{FF2B5EF4-FFF2-40B4-BE49-F238E27FC236}">
                <a16:creationId xmlns:a16="http://schemas.microsoft.com/office/drawing/2014/main" id="{F0BE40F5-EA64-2D48-B876-FC137F26DECB}"/>
              </a:ext>
            </a:extLst>
          </p:cNvPr>
          <p:cNvSpPr txBox="1"/>
          <p:nvPr/>
        </p:nvSpPr>
        <p:spPr>
          <a:xfrm>
            <a:off x="3596328" y="2851379"/>
            <a:ext cx="5186036" cy="553998"/>
          </a:xfrm>
          <a:prstGeom prst="rect">
            <a:avLst/>
          </a:prstGeom>
          <a:gradFill>
            <a:gsLst>
              <a:gs pos="1000">
                <a:schemeClr val="accent1">
                  <a:lumMod val="45000"/>
                  <a:lumOff val="55000"/>
                  <a:alpha val="0"/>
                </a:schemeClr>
              </a:gs>
              <a:gs pos="100000">
                <a:schemeClr val="accent1">
                  <a:lumMod val="30000"/>
                  <a:lumOff val="70000"/>
                  <a:alpha val="30000"/>
                </a:schemeClr>
              </a:gs>
            </a:gsLst>
            <a:lin ang="5400000" scaled="1"/>
          </a:gradFill>
        </p:spPr>
        <p:txBody>
          <a:bodyPr wrap="none" rtlCol="0">
            <a:spAutoFit/>
          </a:bodyPr>
          <a:lstStyle/>
          <a:p>
            <a:pPr algn="ctr"/>
            <a:r>
              <a:rPr kumimoji="1" lang="ja-JP" altLang="en-US" sz="1500">
                <a:latin typeface="HGMaruGothicMPRO" panose="020F0600000000000000" pitchFamily="34" charset="-128"/>
                <a:ea typeface="HGMaruGothicMPRO" panose="020F0600000000000000" pitchFamily="34" charset="-128"/>
              </a:rPr>
              <a:t>ある状況とある状況を明確に区別できる</a:t>
            </a:r>
            <a:r>
              <a:rPr kumimoji="1" lang="ja-JP" altLang="en-US" sz="1500">
                <a:highlight>
                  <a:srgbClr val="FFFF00"/>
                </a:highlight>
                <a:latin typeface="HGMaruGothicMPRO" panose="020F0600000000000000" pitchFamily="34" charset="-128"/>
                <a:ea typeface="HGMaruGothicMPRO" panose="020F0600000000000000" pitchFamily="34" charset="-128"/>
              </a:rPr>
              <a:t>一つの状況の単位</a:t>
            </a:r>
            <a:endParaRPr kumimoji="1" lang="en-US" altLang="ja-JP" sz="1500" dirty="0">
              <a:highlight>
                <a:srgbClr val="FFFF00"/>
              </a:highlight>
              <a:latin typeface="HGMaruGothicMPRO" panose="020F0600000000000000" pitchFamily="34" charset="-128"/>
              <a:ea typeface="HGMaruGothicMPRO" panose="020F0600000000000000" pitchFamily="34" charset="-128"/>
            </a:endParaRPr>
          </a:p>
          <a:p>
            <a:pPr algn="ctr"/>
            <a:r>
              <a:rPr kumimoji="1" lang="ja-JP" altLang="en-US" sz="1500">
                <a:highlight>
                  <a:srgbClr val="FFFF00"/>
                </a:highlight>
                <a:latin typeface="HGMaruGothicMPRO" panose="020F0600000000000000" pitchFamily="34" charset="-128"/>
                <a:ea typeface="HGMaruGothicMPRO" panose="020F0600000000000000" pitchFamily="34" charset="-128"/>
              </a:rPr>
              <a:t>フレーム要素</a:t>
            </a:r>
            <a:r>
              <a:rPr kumimoji="1" lang="en-US" altLang="ja-JP" sz="1500" dirty="0">
                <a:highlight>
                  <a:srgbClr val="FFFF00"/>
                </a:highlight>
                <a:latin typeface="HGMaruGothicMPRO" panose="020F0600000000000000" pitchFamily="34" charset="-128"/>
                <a:ea typeface="HGMaruGothicMPRO" panose="020F0600000000000000" pitchFamily="34" charset="-128"/>
              </a:rPr>
              <a:t>(</a:t>
            </a:r>
            <a:r>
              <a:rPr kumimoji="1" lang="ja-JP" altLang="en-US" sz="1500">
                <a:latin typeface="HGMaruGothicMPRO" panose="020F0600000000000000" pitchFamily="34" charset="-128"/>
                <a:ea typeface="HGMaruGothicMPRO" panose="020F0600000000000000" pitchFamily="34" charset="-128"/>
              </a:rPr>
              <a:t>意味役割</a:t>
            </a:r>
            <a:r>
              <a:rPr kumimoji="1" lang="en-US" altLang="ja-JP" sz="1500" dirty="0">
                <a:latin typeface="HGMaruGothicMPRO" panose="020F0600000000000000" pitchFamily="34" charset="-128"/>
                <a:ea typeface="HGMaruGothicMPRO" panose="020F0600000000000000" pitchFamily="34" charset="-128"/>
              </a:rPr>
              <a:t>)</a:t>
            </a:r>
            <a:r>
              <a:rPr kumimoji="1" lang="ja-JP" altLang="en-US" sz="1500">
                <a:latin typeface="HGMaruGothicMPRO" panose="020F0600000000000000" pitchFamily="34" charset="-128"/>
                <a:ea typeface="HGMaruGothicMPRO" panose="020F0600000000000000" pitchFamily="34" charset="-128"/>
              </a:rPr>
              <a:t>と</a:t>
            </a:r>
            <a:r>
              <a:rPr kumimoji="1" lang="ja-JP" altLang="en-US" sz="1500">
                <a:highlight>
                  <a:srgbClr val="FFFF00"/>
                </a:highlight>
                <a:latin typeface="HGMaruGothicMPRO" panose="020F0600000000000000" pitchFamily="34" charset="-128"/>
                <a:ea typeface="HGMaruGothicMPRO" panose="020F0600000000000000" pitchFamily="34" charset="-128"/>
              </a:rPr>
              <a:t>フレーム階層関係</a:t>
            </a:r>
            <a:r>
              <a:rPr kumimoji="1" lang="ja-JP" altLang="en-US" sz="1500">
                <a:latin typeface="HGMaruGothicMPRO" panose="020F0600000000000000" pitchFamily="34" charset="-128"/>
                <a:ea typeface="HGMaruGothicMPRO" panose="020F0600000000000000" pitchFamily="34" charset="-128"/>
              </a:rPr>
              <a:t>が記述</a:t>
            </a:r>
          </a:p>
        </p:txBody>
      </p:sp>
      <p:sp>
        <p:nvSpPr>
          <p:cNvPr id="14" name="テキスト ボックス 13">
            <a:extLst>
              <a:ext uri="{FF2B5EF4-FFF2-40B4-BE49-F238E27FC236}">
                <a16:creationId xmlns:a16="http://schemas.microsoft.com/office/drawing/2014/main" id="{75BBEFE3-117F-B24E-BC84-C53BB835ADFF}"/>
              </a:ext>
            </a:extLst>
          </p:cNvPr>
          <p:cNvSpPr txBox="1"/>
          <p:nvPr/>
        </p:nvSpPr>
        <p:spPr>
          <a:xfrm>
            <a:off x="4846670" y="3873216"/>
            <a:ext cx="2685352" cy="323165"/>
          </a:xfrm>
          <a:prstGeom prst="rect">
            <a:avLst/>
          </a:prstGeom>
          <a:gradFill>
            <a:gsLst>
              <a:gs pos="1000">
                <a:schemeClr val="accent1">
                  <a:lumMod val="45000"/>
                  <a:lumOff val="55000"/>
                  <a:alpha val="0"/>
                </a:schemeClr>
              </a:gs>
              <a:gs pos="100000">
                <a:schemeClr val="accent1">
                  <a:lumMod val="30000"/>
                  <a:lumOff val="70000"/>
                  <a:alpha val="30000"/>
                </a:schemeClr>
              </a:gs>
            </a:gsLst>
            <a:lin ang="5400000" scaled="1"/>
          </a:gradFill>
        </p:spPr>
        <p:txBody>
          <a:bodyPr wrap="none" rtlCol="0">
            <a:spAutoFit/>
          </a:bodyPr>
          <a:lstStyle/>
          <a:p>
            <a:pPr algn="ctr"/>
            <a:r>
              <a:rPr kumimoji="1" lang="ja-JP" altLang="en-US" sz="1500">
                <a:latin typeface="HGMaruGothicMPRO" panose="020F0600000000000000" pitchFamily="34" charset="-128"/>
                <a:ea typeface="HGMaruGothicMPRO" panose="020F0600000000000000" pitchFamily="34" charset="-128"/>
              </a:rPr>
              <a:t>あるフレームを想起する単語</a:t>
            </a:r>
            <a:endParaRPr kumimoji="1" lang="en-US" altLang="ja-JP" sz="1500" dirty="0">
              <a:latin typeface="HGMaruGothicMPRO" panose="020F0600000000000000" pitchFamily="34" charset="-128"/>
              <a:ea typeface="HGMaruGothicMPRO" panose="020F0600000000000000" pitchFamily="34" charset="-128"/>
            </a:endParaRPr>
          </a:p>
        </p:txBody>
      </p:sp>
      <p:sp>
        <p:nvSpPr>
          <p:cNvPr id="15" name="テキスト ボックス 14">
            <a:extLst>
              <a:ext uri="{FF2B5EF4-FFF2-40B4-BE49-F238E27FC236}">
                <a16:creationId xmlns:a16="http://schemas.microsoft.com/office/drawing/2014/main" id="{FCFD622B-456E-A745-B1E3-91DE596AE43C}"/>
              </a:ext>
            </a:extLst>
          </p:cNvPr>
          <p:cNvSpPr txBox="1"/>
          <p:nvPr/>
        </p:nvSpPr>
        <p:spPr>
          <a:xfrm>
            <a:off x="3796502" y="2069683"/>
            <a:ext cx="1742785" cy="300082"/>
          </a:xfrm>
          <a:prstGeom prst="rect">
            <a:avLst/>
          </a:prstGeom>
          <a:no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フレームネット構成</a:t>
            </a:r>
          </a:p>
        </p:txBody>
      </p:sp>
      <p:sp>
        <p:nvSpPr>
          <p:cNvPr id="6" name="スライド番号プレースホルダー 5">
            <a:extLst>
              <a:ext uri="{FF2B5EF4-FFF2-40B4-BE49-F238E27FC236}">
                <a16:creationId xmlns:a16="http://schemas.microsoft.com/office/drawing/2014/main" id="{A3B45D68-CDCA-594A-A4F9-9F7645B5E34B}"/>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973600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kumimoji="1" lang="en-US" altLang="ja-JP" dirty="0"/>
              <a:t>3.1. </a:t>
            </a:r>
            <a:r>
              <a:rPr kumimoji="1" lang="ja-JP" altLang="en-US"/>
              <a:t>フレームネットについて</a:t>
            </a:r>
          </a:p>
        </p:txBody>
      </p:sp>
      <p:pic>
        <p:nvPicPr>
          <p:cNvPr id="13" name="図 12">
            <a:extLst>
              <a:ext uri="{FF2B5EF4-FFF2-40B4-BE49-F238E27FC236}">
                <a16:creationId xmlns:a16="http://schemas.microsoft.com/office/drawing/2014/main" id="{0B7C7E8F-C7F5-2145-9BC2-83E78F09EFBD}"/>
              </a:ext>
            </a:extLst>
          </p:cNvPr>
          <p:cNvPicPr>
            <a:picLocks noChangeAspect="1"/>
          </p:cNvPicPr>
          <p:nvPr/>
        </p:nvPicPr>
        <p:blipFill rotWithShape="1">
          <a:blip r:embed="rId3">
            <a:alphaModFix/>
          </a:blip>
          <a:srcRect r="35612" b="31987"/>
          <a:stretch/>
        </p:blipFill>
        <p:spPr>
          <a:xfrm>
            <a:off x="3239625" y="2132598"/>
            <a:ext cx="5811164" cy="3868152"/>
          </a:xfrm>
          <a:prstGeom prst="rect">
            <a:avLst/>
          </a:prstGeom>
          <a:ln>
            <a:noFill/>
          </a:ln>
          <a:effectLst>
            <a:softEdge rad="112500"/>
          </a:effectLst>
        </p:spPr>
      </p:pic>
      <p:cxnSp>
        <p:nvCxnSpPr>
          <p:cNvPr id="17" name="曲線コネクタ 16">
            <a:extLst>
              <a:ext uri="{FF2B5EF4-FFF2-40B4-BE49-F238E27FC236}">
                <a16:creationId xmlns:a16="http://schemas.microsoft.com/office/drawing/2014/main" id="{F77E5D2F-ACFC-FC44-B963-C73CC16ADB4B}"/>
              </a:ext>
            </a:extLst>
          </p:cNvPr>
          <p:cNvCxnSpPr>
            <a:cxnSpLocks/>
            <a:stCxn id="18" idx="1"/>
          </p:cNvCxnSpPr>
          <p:nvPr/>
        </p:nvCxnSpPr>
        <p:spPr>
          <a:xfrm rot="10800000" flipV="1">
            <a:off x="5715000" y="2817326"/>
            <a:ext cx="888252" cy="39811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504ADFB-6AD6-EE47-A8E0-19AFF8177518}"/>
              </a:ext>
            </a:extLst>
          </p:cNvPr>
          <p:cNvSpPr txBox="1"/>
          <p:nvPr/>
        </p:nvSpPr>
        <p:spPr>
          <a:xfrm>
            <a:off x="6603252" y="2678827"/>
            <a:ext cx="830997" cy="507831"/>
          </a:xfrm>
          <a:prstGeom prst="rect">
            <a:avLst/>
          </a:prstGeom>
          <a:solidFill>
            <a:schemeClr val="accent3">
              <a:lumMod val="40000"/>
              <a:lumOff val="60000"/>
            </a:schemeClr>
          </a:solidFill>
        </p:spPr>
        <p:txBody>
          <a:bodyPr wrap="squar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a:t>
            </a:r>
          </a:p>
        </p:txBody>
      </p:sp>
      <p:pic>
        <p:nvPicPr>
          <p:cNvPr id="24" name="図 23">
            <a:extLst>
              <a:ext uri="{FF2B5EF4-FFF2-40B4-BE49-F238E27FC236}">
                <a16:creationId xmlns:a16="http://schemas.microsoft.com/office/drawing/2014/main" id="{03FF9385-FC0F-8B49-8EDA-68ED894FFCC9}"/>
              </a:ext>
            </a:extLst>
          </p:cNvPr>
          <p:cNvPicPr>
            <a:picLocks noChangeAspect="1"/>
          </p:cNvPicPr>
          <p:nvPr/>
        </p:nvPicPr>
        <p:blipFill>
          <a:blip r:embed="rId4"/>
          <a:stretch>
            <a:fillRect/>
          </a:stretch>
        </p:blipFill>
        <p:spPr>
          <a:xfrm>
            <a:off x="433392" y="2731227"/>
            <a:ext cx="3665069" cy="2021306"/>
          </a:xfrm>
          <a:prstGeom prst="rect">
            <a:avLst/>
          </a:prstGeom>
        </p:spPr>
      </p:pic>
      <p:cxnSp>
        <p:nvCxnSpPr>
          <p:cNvPr id="19" name="曲線コネクタ 18">
            <a:extLst>
              <a:ext uri="{FF2B5EF4-FFF2-40B4-BE49-F238E27FC236}">
                <a16:creationId xmlns:a16="http://schemas.microsoft.com/office/drawing/2014/main" id="{3DBA5322-A784-EF48-AEEC-C3D023448CAD}"/>
              </a:ext>
            </a:extLst>
          </p:cNvPr>
          <p:cNvCxnSpPr>
            <a:cxnSpLocks/>
            <a:stCxn id="26" idx="3"/>
          </p:cNvCxnSpPr>
          <p:nvPr/>
        </p:nvCxnSpPr>
        <p:spPr>
          <a:xfrm>
            <a:off x="2912257" y="2581186"/>
            <a:ext cx="2998593" cy="170968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D866254-4915-C44F-83EC-32B530236DF3}"/>
              </a:ext>
            </a:extLst>
          </p:cNvPr>
          <p:cNvSpPr txBox="1"/>
          <p:nvPr/>
        </p:nvSpPr>
        <p:spPr>
          <a:xfrm>
            <a:off x="1596511" y="2431145"/>
            <a:ext cx="1338829" cy="323165"/>
          </a:xfrm>
          <a:prstGeom prst="rect">
            <a:avLst/>
          </a:prstGeom>
          <a:noFill/>
        </p:spPr>
        <p:txBody>
          <a:bodyPr wrap="none" rtlCol="0">
            <a:spAutoFit/>
          </a:bodyPr>
          <a:lstStyle/>
          <a:p>
            <a:pPr algn="ctr"/>
            <a:r>
              <a:rPr kumimoji="1" lang="ja-JP" altLang="en-US" sz="1500">
                <a:highlight>
                  <a:srgbClr val="FFFF00"/>
                </a:highlight>
                <a:latin typeface="HGMaruGothicMPRO" panose="020F0600000000000000" pitchFamily="34" charset="-128"/>
                <a:ea typeface="HGMaruGothicMPRO" panose="020F0600000000000000" pitchFamily="34" charset="-128"/>
              </a:rPr>
              <a:t>フレーム関係</a:t>
            </a:r>
          </a:p>
        </p:txBody>
      </p:sp>
      <p:sp>
        <p:nvSpPr>
          <p:cNvPr id="27" name="テキスト ボックス 26">
            <a:extLst>
              <a:ext uri="{FF2B5EF4-FFF2-40B4-BE49-F238E27FC236}">
                <a16:creationId xmlns:a16="http://schemas.microsoft.com/office/drawing/2014/main" id="{024D3321-40E9-C349-97C8-0B6766A49952}"/>
              </a:ext>
            </a:extLst>
          </p:cNvPr>
          <p:cNvSpPr txBox="1"/>
          <p:nvPr/>
        </p:nvSpPr>
        <p:spPr>
          <a:xfrm>
            <a:off x="78020" y="4914976"/>
            <a:ext cx="4375813" cy="484748"/>
          </a:xfrm>
          <a:prstGeom prst="rect">
            <a:avLst/>
          </a:prstGeom>
          <a:noFill/>
        </p:spPr>
        <p:txBody>
          <a:bodyPr wrap="none" rtlCol="0">
            <a:spAutoFit/>
          </a:bodyPr>
          <a:lstStyle/>
          <a:p>
            <a:pPr algn="ctr"/>
            <a:r>
              <a:rPr lang="en-US" altLang="ja-JP" sz="1200" dirty="0">
                <a:hlinkClick r:id="rId5">
                  <a:extLst>
                    <a:ext uri="{A12FA001-AC4F-418D-AE19-62706E023703}">
                      <ahyp:hlinkClr xmlns:ahyp="http://schemas.microsoft.com/office/drawing/2018/hyperlinkcolor" xmlns="" val="tx"/>
                    </a:ext>
                  </a:extLst>
                </a:hlinkClick>
              </a:rPr>
              <a:t>Ruppenhofer, J</a:t>
            </a:r>
            <a:r>
              <a:rPr lang="en-US" altLang="ja-JP" sz="1200" dirty="0"/>
              <a:t>, </a:t>
            </a:r>
            <a:r>
              <a:rPr lang="en-US" altLang="ja-JP" sz="1200" dirty="0">
                <a:hlinkClick r:id="rId6">
                  <a:extLst>
                    <a:ext uri="{A12FA001-AC4F-418D-AE19-62706E023703}">
                      <ahyp:hlinkClr xmlns:ahyp="http://schemas.microsoft.com/office/drawing/2018/hyperlinkcolor" xmlns="" val="tx"/>
                    </a:ext>
                  </a:extLst>
                </a:hlinkClick>
              </a:rPr>
              <a:t>Ellsworth, M</a:t>
            </a:r>
            <a:r>
              <a:rPr lang="en-US" altLang="ja-JP" sz="1200" dirty="0"/>
              <a:t>, </a:t>
            </a:r>
            <a:r>
              <a:rPr lang="en-US" altLang="ja-JP" sz="1200" dirty="0">
                <a:hlinkClick r:id="rId7">
                  <a:extLst>
                    <a:ext uri="{A12FA001-AC4F-418D-AE19-62706E023703}">
                      <ahyp:hlinkClr xmlns:ahyp="http://schemas.microsoft.com/office/drawing/2018/hyperlinkcolor" xmlns="" val="tx"/>
                    </a:ext>
                  </a:extLst>
                </a:hlinkClick>
              </a:rPr>
              <a:t>Petruck, MRL</a:t>
            </a:r>
            <a:r>
              <a:rPr lang="en-US" altLang="ja-JP" sz="1200" dirty="0"/>
              <a:t>, </a:t>
            </a:r>
            <a:r>
              <a:rPr lang="en-US" altLang="ja-JP" sz="1200" dirty="0">
                <a:hlinkClick r:id="rId8">
                  <a:extLst>
                    <a:ext uri="{A12FA001-AC4F-418D-AE19-62706E023703}">
                      <ahyp:hlinkClr xmlns:ahyp="http://schemas.microsoft.com/office/drawing/2018/hyperlinkcolor" xmlns="" val="tx"/>
                    </a:ext>
                  </a:extLst>
                </a:hlinkClick>
              </a:rPr>
              <a:t>Johnson, CR</a:t>
            </a:r>
            <a:r>
              <a:rPr lang="en-US" altLang="ja-JP" sz="1200" dirty="0"/>
              <a:t>, </a:t>
            </a:r>
            <a:r>
              <a:rPr lang="en-US" altLang="ja-JP" sz="1200" dirty="0">
                <a:hlinkClick r:id="rId9">
                  <a:extLst>
                    <a:ext uri="{A12FA001-AC4F-418D-AE19-62706E023703}">
                      <ahyp:hlinkClr xmlns:ahyp="http://schemas.microsoft.com/office/drawing/2018/hyperlinkcolor" xmlns="" val="tx"/>
                    </a:ext>
                  </a:extLst>
                </a:hlinkClick>
              </a:rPr>
              <a:t>Scheffczyk, J</a:t>
            </a:r>
            <a:endParaRPr lang="en-US" altLang="ja-JP" sz="1200" dirty="0"/>
          </a:p>
          <a:p>
            <a:pPr algn="ctr"/>
            <a:r>
              <a:rPr lang="en-US" altLang="ja-JP" sz="1350" dirty="0" err="1"/>
              <a:t>FrameNet</a:t>
            </a:r>
            <a:r>
              <a:rPr lang="en-US" altLang="ja-JP" sz="1350" dirty="0"/>
              <a:t> II: Extended Theory and Practice</a:t>
            </a:r>
          </a:p>
        </p:txBody>
      </p:sp>
      <p:sp>
        <p:nvSpPr>
          <p:cNvPr id="21" name="テキスト ボックス 20">
            <a:extLst>
              <a:ext uri="{FF2B5EF4-FFF2-40B4-BE49-F238E27FC236}">
                <a16:creationId xmlns:a16="http://schemas.microsoft.com/office/drawing/2014/main" id="{9FD15E78-806C-4C4F-A96B-111618D6BEAF}"/>
              </a:ext>
            </a:extLst>
          </p:cNvPr>
          <p:cNvSpPr txBox="1"/>
          <p:nvPr/>
        </p:nvSpPr>
        <p:spPr>
          <a:xfrm>
            <a:off x="3623380" y="2069683"/>
            <a:ext cx="2089033" cy="300082"/>
          </a:xfrm>
          <a:prstGeom prst="rect">
            <a:avLst/>
          </a:prstGeom>
          <a:no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フレームネット階層関係</a:t>
            </a:r>
          </a:p>
        </p:txBody>
      </p:sp>
      <p:sp>
        <p:nvSpPr>
          <p:cNvPr id="3" name="スライド番号プレースホルダー 2">
            <a:extLst>
              <a:ext uri="{FF2B5EF4-FFF2-40B4-BE49-F238E27FC236}">
                <a16:creationId xmlns:a16="http://schemas.microsoft.com/office/drawing/2014/main" id="{8B4180C0-4E1A-8740-B474-7C8DC057E541}"/>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677343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54D499F8-0E64-DF49-A6F1-06210762C619}"/>
              </a:ext>
            </a:extLst>
          </p:cNvPr>
          <p:cNvSpPr txBox="1"/>
          <p:nvPr/>
        </p:nvSpPr>
        <p:spPr>
          <a:xfrm>
            <a:off x="7797713" y="3501796"/>
            <a:ext cx="967758" cy="1131079"/>
          </a:xfrm>
          <a:prstGeom prst="rect">
            <a:avLst/>
          </a:prstGeom>
          <a:pattFill prst="pct5">
            <a:fgClr>
              <a:schemeClr val="accent1"/>
            </a:fgClr>
            <a:bgClr>
              <a:schemeClr val="bg1"/>
            </a:bgClr>
          </a:pattFill>
        </p:spPr>
        <p:txBody>
          <a:bodyPr wrap="square" rtlCol="0">
            <a:spAutoFit/>
          </a:bodyPr>
          <a:lstStyle/>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Legend</a:t>
            </a:r>
          </a:p>
          <a:p>
            <a:pPr algn="ctr"/>
            <a:endParaRPr lang="en-US" altLang="ja-JP" sz="1350"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altLang="ja-JP" sz="1350"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kumimoji="1" lang="ja-JP" altLang="en-US" sz="1350">
              <a:latin typeface="Helvetica Neue" panose="02000503000000020004" pitchFamily="2" charset="0"/>
              <a:cs typeface="Helvetica Neue" panose="02000503000000020004" pitchFamily="2" charset="0"/>
            </a:endParaRPr>
          </a:p>
        </p:txBody>
      </p:sp>
      <p:sp>
        <p:nvSpPr>
          <p:cNvPr id="59" name="円/楕円 58">
            <a:extLst>
              <a:ext uri="{FF2B5EF4-FFF2-40B4-BE49-F238E27FC236}">
                <a16:creationId xmlns:a16="http://schemas.microsoft.com/office/drawing/2014/main" id="{39CA4592-23A9-8149-8B46-2352ED702432}"/>
              </a:ext>
            </a:extLst>
          </p:cNvPr>
          <p:cNvSpPr/>
          <p:nvPr/>
        </p:nvSpPr>
        <p:spPr>
          <a:xfrm>
            <a:off x="1097480" y="1045790"/>
            <a:ext cx="3326525" cy="93804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60" name="テキスト ボックス 59">
            <a:extLst>
              <a:ext uri="{FF2B5EF4-FFF2-40B4-BE49-F238E27FC236}">
                <a16:creationId xmlns:a16="http://schemas.microsoft.com/office/drawing/2014/main" id="{294F78C0-E158-6C40-BDC2-FC64EF720A79}"/>
              </a:ext>
            </a:extLst>
          </p:cNvPr>
          <p:cNvSpPr txBox="1"/>
          <p:nvPr/>
        </p:nvSpPr>
        <p:spPr>
          <a:xfrm>
            <a:off x="1248952" y="1295523"/>
            <a:ext cx="2196435" cy="461665"/>
          </a:xfrm>
          <a:prstGeom prst="rect">
            <a:avLst/>
          </a:prstGeom>
          <a:noFill/>
        </p:spPr>
        <p:txBody>
          <a:bodyPr wrap="none" rtlCol="0">
            <a:spAutoFit/>
          </a:bodyPr>
          <a:lstStyle/>
          <a:p>
            <a:r>
              <a:rPr lang="en-US" altLang="ja-JP" sz="2400" dirty="0" err="1">
                <a:latin typeface="Helvetica Neue" panose="02000503000000020004" pitchFamily="2" charset="0"/>
                <a:ea typeface="Helvetica Neue" panose="02000503000000020004" pitchFamily="2" charset="0"/>
                <a:cs typeface="Helvetica Neue" panose="02000503000000020004" pitchFamily="2" charset="0"/>
              </a:rPr>
              <a:t>Commerce_scenario</a:t>
            </a:r>
            <a:endParaRPr kumimoji="1" lang="ja-JP" altLang="en-US" sz="2400">
              <a:latin typeface="Helvetica Neue" panose="02000503000000020004" pitchFamily="2" charset="0"/>
              <a:cs typeface="Helvetica Neue" panose="02000503000000020004" pitchFamily="2" charset="0"/>
            </a:endParaRPr>
          </a:p>
        </p:txBody>
      </p:sp>
      <p:sp>
        <p:nvSpPr>
          <p:cNvPr id="61" name="円/楕円 60">
            <a:extLst>
              <a:ext uri="{FF2B5EF4-FFF2-40B4-BE49-F238E27FC236}">
                <a16:creationId xmlns:a16="http://schemas.microsoft.com/office/drawing/2014/main" id="{2EBE729F-650C-A047-80D9-81DFD5628E18}"/>
              </a:ext>
            </a:extLst>
          </p:cNvPr>
          <p:cNvSpPr/>
          <p:nvPr/>
        </p:nvSpPr>
        <p:spPr>
          <a:xfrm>
            <a:off x="4865808" y="1045790"/>
            <a:ext cx="3326525" cy="93804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62" name="テキスト ボックス 61">
            <a:extLst>
              <a:ext uri="{FF2B5EF4-FFF2-40B4-BE49-F238E27FC236}">
                <a16:creationId xmlns:a16="http://schemas.microsoft.com/office/drawing/2014/main" id="{4A873E0D-58D4-2D43-A0EA-10A08036519C}"/>
              </a:ext>
            </a:extLst>
          </p:cNvPr>
          <p:cNvSpPr txBox="1"/>
          <p:nvPr/>
        </p:nvSpPr>
        <p:spPr>
          <a:xfrm>
            <a:off x="5499482" y="1295523"/>
            <a:ext cx="1459054" cy="461665"/>
          </a:xfrm>
          <a:prstGeom prst="rect">
            <a:avLst/>
          </a:prstGeom>
          <a:noFill/>
        </p:spPr>
        <p:txBody>
          <a:bodyPr wrap="none" rtlCol="0">
            <a:spAutoFit/>
          </a:bodyPr>
          <a:lstStyle/>
          <a:p>
            <a:r>
              <a:rPr lang="en-US" altLang="ja-JP" sz="2400" dirty="0" err="1">
                <a:latin typeface="Helvetica Neue" panose="02000503000000020004" pitchFamily="2" charset="0"/>
                <a:ea typeface="Helvetica Neue" panose="02000503000000020004" pitchFamily="2" charset="0"/>
                <a:cs typeface="Helvetica Neue" panose="02000503000000020004" pitchFamily="2" charset="0"/>
              </a:rPr>
              <a:t>Reciprocality</a:t>
            </a:r>
            <a:endParaRPr kumimoji="1" lang="ja-JP" altLang="en-US" sz="2400">
              <a:latin typeface="Helvetica Neue" panose="02000503000000020004" pitchFamily="2" charset="0"/>
              <a:cs typeface="Helvetica Neue" panose="02000503000000020004" pitchFamily="2" charset="0"/>
            </a:endParaRPr>
          </a:p>
        </p:txBody>
      </p:sp>
      <p:sp>
        <p:nvSpPr>
          <p:cNvPr id="63" name="円/楕円 62">
            <a:extLst>
              <a:ext uri="{FF2B5EF4-FFF2-40B4-BE49-F238E27FC236}">
                <a16:creationId xmlns:a16="http://schemas.microsoft.com/office/drawing/2014/main" id="{EFC82A03-5DFC-BB4F-B543-D3C97AE48F93}"/>
              </a:ext>
            </a:extLst>
          </p:cNvPr>
          <p:cNvSpPr/>
          <p:nvPr/>
        </p:nvSpPr>
        <p:spPr>
          <a:xfrm>
            <a:off x="1097480" y="2767434"/>
            <a:ext cx="3326525" cy="93804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64" name="テキスト ボックス 63">
            <a:extLst>
              <a:ext uri="{FF2B5EF4-FFF2-40B4-BE49-F238E27FC236}">
                <a16:creationId xmlns:a16="http://schemas.microsoft.com/office/drawing/2014/main" id="{5F751DCE-22D6-4740-BAAA-08AB230BB474}"/>
              </a:ext>
            </a:extLst>
          </p:cNvPr>
          <p:cNvSpPr txBox="1"/>
          <p:nvPr/>
        </p:nvSpPr>
        <p:spPr>
          <a:xfrm>
            <a:off x="1097480" y="3017166"/>
            <a:ext cx="2470548" cy="461665"/>
          </a:xfrm>
          <a:prstGeom prst="rect">
            <a:avLst/>
          </a:prstGeom>
          <a:noFill/>
        </p:spPr>
        <p:txBody>
          <a:bodyPr wrap="none" rtlCol="0">
            <a:spAutoFit/>
          </a:bodyPr>
          <a:lstStyle/>
          <a:p>
            <a:r>
              <a:rPr lang="en-US" altLang="ja-JP" sz="2400" dirty="0" err="1">
                <a:latin typeface="Helvetica Neue" panose="02000503000000020004" pitchFamily="2" charset="0"/>
                <a:ea typeface="Helvetica Neue" panose="02000503000000020004" pitchFamily="2" charset="0"/>
                <a:cs typeface="Helvetica Neue" panose="02000503000000020004" pitchFamily="2" charset="0"/>
              </a:rPr>
              <a:t>Commerce_transaction</a:t>
            </a:r>
            <a:endParaRPr kumimoji="1" lang="ja-JP" altLang="en-US" sz="2400">
              <a:latin typeface="Helvetica Neue" panose="02000503000000020004" pitchFamily="2" charset="0"/>
              <a:cs typeface="Helvetica Neue" panose="02000503000000020004" pitchFamily="2" charset="0"/>
            </a:endParaRPr>
          </a:p>
        </p:txBody>
      </p:sp>
      <p:sp>
        <p:nvSpPr>
          <p:cNvPr id="65" name="円/楕円 64">
            <a:extLst>
              <a:ext uri="{FF2B5EF4-FFF2-40B4-BE49-F238E27FC236}">
                <a16:creationId xmlns:a16="http://schemas.microsoft.com/office/drawing/2014/main" id="{6622FBCD-29CD-8949-88AD-4F3A8736936D}"/>
              </a:ext>
            </a:extLst>
          </p:cNvPr>
          <p:cNvSpPr/>
          <p:nvPr/>
        </p:nvSpPr>
        <p:spPr>
          <a:xfrm>
            <a:off x="1097480" y="4489076"/>
            <a:ext cx="3326525" cy="93804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66" name="テキスト ボックス 65">
            <a:extLst>
              <a:ext uri="{FF2B5EF4-FFF2-40B4-BE49-F238E27FC236}">
                <a16:creationId xmlns:a16="http://schemas.microsoft.com/office/drawing/2014/main" id="{19B68C24-14A2-0642-A420-B46AA34CB76C}"/>
              </a:ext>
            </a:extLst>
          </p:cNvPr>
          <p:cNvSpPr txBox="1"/>
          <p:nvPr/>
        </p:nvSpPr>
        <p:spPr>
          <a:xfrm>
            <a:off x="1767083" y="4619211"/>
            <a:ext cx="1986441" cy="830997"/>
          </a:xfrm>
          <a:prstGeom prst="rect">
            <a:avLst/>
          </a:prstGeom>
          <a:noFill/>
        </p:spPr>
        <p:txBody>
          <a:bodyPr wrap="none" rtlCol="0">
            <a:spAutoFit/>
          </a:bodyPr>
          <a:lstStyle/>
          <a:p>
            <a:pPr algn="ctr"/>
            <a:r>
              <a:rPr lang="en-US" altLang="ja-JP" sz="2400" dirty="0" err="1">
                <a:latin typeface="Helvetica Neue" panose="02000503000000020004" pitchFamily="2" charset="0"/>
                <a:ea typeface="Helvetica Neue" panose="02000503000000020004" pitchFamily="2" charset="0"/>
                <a:cs typeface="Helvetica Neue" panose="02000503000000020004" pitchFamily="2" charset="0"/>
              </a:rPr>
              <a:t>Commerce_money</a:t>
            </a:r>
            <a:endParaRPr lang="en-US" altLang="ja-JP"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kumimoji="1" lang="en-US" altLang="ja-JP" sz="2400" dirty="0">
                <a:latin typeface="Helvetica Neue" panose="02000503000000020004" pitchFamily="2" charset="0"/>
                <a:ea typeface="Helvetica Neue" panose="02000503000000020004" pitchFamily="2" charset="0"/>
                <a:cs typeface="Helvetica Neue" panose="02000503000000020004" pitchFamily="2" charset="0"/>
              </a:rPr>
              <a:t>-transfer</a:t>
            </a:r>
            <a:endParaRPr kumimoji="1" lang="ja-JP" altLang="en-US" sz="2400">
              <a:latin typeface="Helvetica Neue" panose="02000503000000020004" pitchFamily="2" charset="0"/>
              <a:cs typeface="Helvetica Neue" panose="02000503000000020004" pitchFamily="2" charset="0"/>
            </a:endParaRPr>
          </a:p>
        </p:txBody>
      </p:sp>
      <p:sp>
        <p:nvSpPr>
          <p:cNvPr id="67" name="円/楕円 66">
            <a:extLst>
              <a:ext uri="{FF2B5EF4-FFF2-40B4-BE49-F238E27FC236}">
                <a16:creationId xmlns:a16="http://schemas.microsoft.com/office/drawing/2014/main" id="{6EDB09D4-78DC-7743-B91D-FE9EA03AD2D0}"/>
              </a:ext>
            </a:extLst>
          </p:cNvPr>
          <p:cNvSpPr/>
          <p:nvPr/>
        </p:nvSpPr>
        <p:spPr>
          <a:xfrm>
            <a:off x="4865808" y="4492099"/>
            <a:ext cx="3326525" cy="93804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68" name="テキスト ボックス 67">
            <a:extLst>
              <a:ext uri="{FF2B5EF4-FFF2-40B4-BE49-F238E27FC236}">
                <a16:creationId xmlns:a16="http://schemas.microsoft.com/office/drawing/2014/main" id="{94EA22C7-B7F7-2147-A002-6D51D2793755}"/>
              </a:ext>
            </a:extLst>
          </p:cNvPr>
          <p:cNvSpPr txBox="1"/>
          <p:nvPr/>
        </p:nvSpPr>
        <p:spPr>
          <a:xfrm>
            <a:off x="5566307" y="4619211"/>
            <a:ext cx="1925527" cy="830997"/>
          </a:xfrm>
          <a:prstGeom prst="rect">
            <a:avLst/>
          </a:prstGeom>
          <a:noFill/>
        </p:spPr>
        <p:txBody>
          <a:bodyPr wrap="none" rtlCol="0">
            <a:spAutoFit/>
          </a:bodyPr>
          <a:lstStyle/>
          <a:p>
            <a:pPr algn="ctr"/>
            <a:r>
              <a:rPr lang="en-US" altLang="ja-JP" sz="2400" dirty="0" err="1">
                <a:latin typeface="Helvetica Neue" panose="02000503000000020004" pitchFamily="2" charset="0"/>
                <a:ea typeface="Helvetica Neue" panose="02000503000000020004" pitchFamily="2" charset="0"/>
                <a:cs typeface="Helvetica Neue" panose="02000503000000020004" pitchFamily="2" charset="0"/>
              </a:rPr>
              <a:t>Commerce_goods</a:t>
            </a:r>
            <a:endParaRPr lang="en-US" altLang="ja-JP"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kumimoji="1" lang="en-US" altLang="ja-JP" sz="2400" dirty="0">
                <a:latin typeface="Helvetica Neue" panose="02000503000000020004" pitchFamily="2" charset="0"/>
                <a:ea typeface="Helvetica Neue" panose="02000503000000020004" pitchFamily="2" charset="0"/>
                <a:cs typeface="Helvetica Neue" panose="02000503000000020004" pitchFamily="2" charset="0"/>
              </a:rPr>
              <a:t>-transfer</a:t>
            </a:r>
            <a:endParaRPr kumimoji="1" lang="ja-JP" altLang="en-US" sz="2400">
              <a:latin typeface="Helvetica Neue" panose="02000503000000020004" pitchFamily="2" charset="0"/>
              <a:cs typeface="Helvetica Neue" panose="02000503000000020004" pitchFamily="2" charset="0"/>
            </a:endParaRPr>
          </a:p>
        </p:txBody>
      </p:sp>
      <p:cxnSp>
        <p:nvCxnSpPr>
          <p:cNvPr id="69" name="直線矢印コネクタ 68">
            <a:extLst>
              <a:ext uri="{FF2B5EF4-FFF2-40B4-BE49-F238E27FC236}">
                <a16:creationId xmlns:a16="http://schemas.microsoft.com/office/drawing/2014/main" id="{2A91D043-288D-7B42-9278-72D2EC869CC4}"/>
              </a:ext>
            </a:extLst>
          </p:cNvPr>
          <p:cNvCxnSpPr>
            <a:stCxn id="59" idx="4"/>
            <a:endCxn id="63" idx="0"/>
          </p:cNvCxnSpPr>
          <p:nvPr/>
        </p:nvCxnSpPr>
        <p:spPr>
          <a:xfrm>
            <a:off x="2760743" y="1983838"/>
            <a:ext cx="0" cy="78359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252EB9A9-5915-9A43-8982-DD63EED8EA50}"/>
              </a:ext>
            </a:extLst>
          </p:cNvPr>
          <p:cNvCxnSpPr>
            <a:cxnSpLocks/>
            <a:stCxn id="63" idx="4"/>
            <a:endCxn id="65" idx="0"/>
          </p:cNvCxnSpPr>
          <p:nvPr/>
        </p:nvCxnSpPr>
        <p:spPr>
          <a:xfrm>
            <a:off x="2760743" y="3705482"/>
            <a:ext cx="0" cy="783594"/>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E4A4B493-BD04-944F-9814-11F22AF516BF}"/>
              </a:ext>
            </a:extLst>
          </p:cNvPr>
          <p:cNvCxnSpPr>
            <a:cxnSpLocks/>
            <a:stCxn id="63" idx="4"/>
            <a:endCxn id="67" idx="0"/>
          </p:cNvCxnSpPr>
          <p:nvPr/>
        </p:nvCxnSpPr>
        <p:spPr>
          <a:xfrm>
            <a:off x="2760743" y="3705482"/>
            <a:ext cx="3768328" cy="786617"/>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27F4C162-B0AD-4A4A-82E2-220A9E8B818E}"/>
              </a:ext>
            </a:extLst>
          </p:cNvPr>
          <p:cNvCxnSpPr>
            <a:cxnSpLocks/>
            <a:stCxn id="61" idx="4"/>
            <a:endCxn id="63" idx="0"/>
          </p:cNvCxnSpPr>
          <p:nvPr/>
        </p:nvCxnSpPr>
        <p:spPr>
          <a:xfrm flipH="1">
            <a:off x="2760743" y="1983838"/>
            <a:ext cx="3768328" cy="783596"/>
          </a:xfrm>
          <a:prstGeom prst="straightConnector1">
            <a:avLst/>
          </a:prstGeom>
          <a:ln w="66675">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3" name="グループ化 72">
            <a:extLst>
              <a:ext uri="{FF2B5EF4-FFF2-40B4-BE49-F238E27FC236}">
                <a16:creationId xmlns:a16="http://schemas.microsoft.com/office/drawing/2014/main" id="{83C1CB49-E8AC-1145-AC96-5043D319068E}"/>
              </a:ext>
            </a:extLst>
          </p:cNvPr>
          <p:cNvGrpSpPr/>
          <p:nvPr/>
        </p:nvGrpSpPr>
        <p:grpSpPr>
          <a:xfrm>
            <a:off x="7782311" y="3938339"/>
            <a:ext cx="830291" cy="650748"/>
            <a:chOff x="9146291" y="3263631"/>
            <a:chExt cx="1107054" cy="727853"/>
          </a:xfrm>
          <a:noFill/>
        </p:grpSpPr>
        <p:cxnSp>
          <p:nvCxnSpPr>
            <p:cNvPr id="74" name="直線矢印コネクタ 73">
              <a:extLst>
                <a:ext uri="{FF2B5EF4-FFF2-40B4-BE49-F238E27FC236}">
                  <a16:creationId xmlns:a16="http://schemas.microsoft.com/office/drawing/2014/main" id="{469884EB-2716-5940-8D46-33EF7111EE84}"/>
                </a:ext>
              </a:extLst>
            </p:cNvPr>
            <p:cNvCxnSpPr>
              <a:cxnSpLocks/>
            </p:cNvCxnSpPr>
            <p:nvPr/>
          </p:nvCxnSpPr>
          <p:spPr>
            <a:xfrm>
              <a:off x="9424556" y="3263631"/>
              <a:ext cx="828789" cy="0"/>
            </a:xfrm>
            <a:prstGeom prst="straightConnector1">
              <a:avLst/>
            </a:prstGeom>
            <a:grpFill/>
            <a:ln w="66675">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7009A589-1AA1-4442-90F7-EDB6A354B90F}"/>
                </a:ext>
              </a:extLst>
            </p:cNvPr>
            <p:cNvSpPr txBox="1"/>
            <p:nvPr/>
          </p:nvSpPr>
          <p:spPr>
            <a:xfrm>
              <a:off x="9230450" y="3265442"/>
              <a:ext cx="957954" cy="335638"/>
            </a:xfrm>
            <a:prstGeom prst="rect">
              <a:avLst/>
            </a:prstGeom>
            <a:grp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Subframe</a:t>
              </a:r>
              <a:endParaRPr kumimoji="1" lang="ja-JP" altLang="en-US" sz="1350">
                <a:latin typeface="Helvetica Neue" panose="02000503000000020004" pitchFamily="2" charset="0"/>
                <a:cs typeface="Helvetica Neue" panose="02000503000000020004" pitchFamily="2" charset="0"/>
              </a:endParaRPr>
            </a:p>
          </p:txBody>
        </p:sp>
        <p:cxnSp>
          <p:nvCxnSpPr>
            <p:cNvPr id="76" name="直線矢印コネクタ 75">
              <a:extLst>
                <a:ext uri="{FF2B5EF4-FFF2-40B4-BE49-F238E27FC236}">
                  <a16:creationId xmlns:a16="http://schemas.microsoft.com/office/drawing/2014/main" id="{CB89D812-942D-5C41-8EE6-F0C94E685840}"/>
                </a:ext>
              </a:extLst>
            </p:cNvPr>
            <p:cNvCxnSpPr>
              <a:cxnSpLocks/>
            </p:cNvCxnSpPr>
            <p:nvPr/>
          </p:nvCxnSpPr>
          <p:spPr>
            <a:xfrm>
              <a:off x="9424555" y="3634774"/>
              <a:ext cx="828789" cy="0"/>
            </a:xfrm>
            <a:prstGeom prst="straightConnector1">
              <a:avLst/>
            </a:prstGeom>
            <a:grpFill/>
            <a:ln w="66675">
              <a:prstDash val="sysDash"/>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27A97A3E-EB49-FF4E-A3C8-DAD4BE7C3F97}"/>
                </a:ext>
              </a:extLst>
            </p:cNvPr>
            <p:cNvSpPr txBox="1"/>
            <p:nvPr/>
          </p:nvSpPr>
          <p:spPr>
            <a:xfrm>
              <a:off x="9146291" y="3655846"/>
              <a:ext cx="1075507" cy="335638"/>
            </a:xfrm>
            <a:prstGeom prst="rect">
              <a:avLst/>
            </a:prstGeom>
            <a:grp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Inheritance</a:t>
              </a:r>
              <a:endParaRPr kumimoji="1" lang="ja-JP" altLang="en-US" sz="1350">
                <a:latin typeface="Helvetica Neue" panose="02000503000000020004" pitchFamily="2" charset="0"/>
                <a:cs typeface="Helvetica Neue" panose="02000503000000020004" pitchFamily="2" charset="0"/>
              </a:endParaRPr>
            </a:p>
          </p:txBody>
        </p:sp>
      </p:grpSp>
      <p:graphicFrame>
        <p:nvGraphicFramePr>
          <p:cNvPr id="78" name="表 77">
            <a:extLst>
              <a:ext uri="{FF2B5EF4-FFF2-40B4-BE49-F238E27FC236}">
                <a16:creationId xmlns:a16="http://schemas.microsoft.com/office/drawing/2014/main" id="{7C75C0C1-6F8D-7A4E-8ACD-20674120AE71}"/>
              </a:ext>
            </a:extLst>
          </p:cNvPr>
          <p:cNvGraphicFramePr>
            <a:graphicFrameLocks noGrp="1"/>
          </p:cNvGraphicFramePr>
          <p:nvPr>
            <p:extLst/>
          </p:nvPr>
        </p:nvGraphicFramePr>
        <p:xfrm>
          <a:off x="5073460" y="2541526"/>
          <a:ext cx="2469416" cy="1335405"/>
        </p:xfrm>
        <a:graphic>
          <a:graphicData uri="http://schemas.openxmlformats.org/drawingml/2006/table">
            <a:tbl>
              <a:tblPr firstRow="1" bandRow="1">
                <a:tableStyleId>{5C22544A-7EE6-4342-B048-85BDC9FD1C3A}</a:tableStyleId>
              </a:tblPr>
              <a:tblGrid>
                <a:gridCol w="1234708">
                  <a:extLst>
                    <a:ext uri="{9D8B030D-6E8A-4147-A177-3AD203B41FA5}">
                      <a16:colId xmlns:a16="http://schemas.microsoft.com/office/drawing/2014/main" val="960323728"/>
                    </a:ext>
                  </a:extLst>
                </a:gridCol>
                <a:gridCol w="1234708">
                  <a:extLst>
                    <a:ext uri="{9D8B030D-6E8A-4147-A177-3AD203B41FA5}">
                      <a16:colId xmlns:a16="http://schemas.microsoft.com/office/drawing/2014/main" val="1267100568"/>
                    </a:ext>
                  </a:extLst>
                </a:gridCol>
              </a:tblGrid>
              <a:tr h="222885">
                <a:tc gridSpan="2">
                  <a:txBody>
                    <a:bodyPr/>
                    <a:lstStyle/>
                    <a:p>
                      <a:pPr algn="ctr"/>
                      <a:r>
                        <a:rPr kumimoji="1" lang="en-US" altLang="ja-JP" sz="1000" dirty="0"/>
                        <a:t>Frame Element</a:t>
                      </a:r>
                      <a:endParaRPr kumimoji="1" lang="ja-JP" altLang="en-US" sz="1000"/>
                    </a:p>
                  </a:txBody>
                  <a:tcPr marL="68580" marR="68580" marT="34290" marB="34290"/>
                </a:tc>
                <a:tc hMerge="1">
                  <a:txBody>
                    <a:bodyPr/>
                    <a:lstStyle/>
                    <a:p>
                      <a:endParaRPr kumimoji="1" lang="ja-JP" altLang="en-US"/>
                    </a:p>
                  </a:txBody>
                  <a:tcPr/>
                </a:tc>
                <a:extLst>
                  <a:ext uri="{0D108BD9-81ED-4DB2-BD59-A6C34878D82A}">
                    <a16:rowId xmlns:a16="http://schemas.microsoft.com/office/drawing/2014/main" val="580242297"/>
                  </a:ext>
                </a:extLst>
              </a:tr>
              <a:tr h="278130">
                <a:tc>
                  <a:txBody>
                    <a:bodyPr/>
                    <a:lstStyle/>
                    <a:p>
                      <a:pPr algn="ctr"/>
                      <a:r>
                        <a:rPr kumimoji="1" lang="en-US" altLang="ja-JP" sz="1000" dirty="0"/>
                        <a:t>Buyer</a:t>
                      </a:r>
                      <a:endParaRPr kumimoji="1" lang="ja-JP" altLang="en-US" sz="1000"/>
                    </a:p>
                  </a:txBody>
                  <a:tcPr marL="68580" marR="68580" marT="34290" marB="34290"/>
                </a:tc>
                <a:tc>
                  <a:txBody>
                    <a:bodyPr/>
                    <a:lstStyle/>
                    <a:p>
                      <a:pPr algn="ctr"/>
                      <a:r>
                        <a:rPr kumimoji="1" lang="en-US" altLang="ja-JP" sz="1000" dirty="0"/>
                        <a:t>Money</a:t>
                      </a:r>
                      <a:endParaRPr kumimoji="1" lang="ja-JP" altLang="en-US" sz="1000"/>
                    </a:p>
                  </a:txBody>
                  <a:tcPr marL="68580" marR="68580" marT="34290" marB="34290"/>
                </a:tc>
                <a:extLst>
                  <a:ext uri="{0D108BD9-81ED-4DB2-BD59-A6C34878D82A}">
                    <a16:rowId xmlns:a16="http://schemas.microsoft.com/office/drawing/2014/main" val="1571850652"/>
                  </a:ext>
                </a:extLst>
              </a:tr>
              <a:tr h="278130">
                <a:tc>
                  <a:txBody>
                    <a:bodyPr/>
                    <a:lstStyle/>
                    <a:p>
                      <a:pPr algn="ctr"/>
                      <a:r>
                        <a:rPr kumimoji="1" lang="en-US" altLang="ja-JP" sz="1000" dirty="0"/>
                        <a:t>Goods</a:t>
                      </a:r>
                      <a:endParaRPr kumimoji="1" lang="ja-JP" altLang="en-US" sz="1000"/>
                    </a:p>
                  </a:txBody>
                  <a:tcPr marL="68580" marR="68580" marT="34290" marB="34290"/>
                </a:tc>
                <a:tc>
                  <a:txBody>
                    <a:bodyPr/>
                    <a:lstStyle/>
                    <a:p>
                      <a:pPr algn="ctr"/>
                      <a:r>
                        <a:rPr kumimoji="1" lang="en-US" altLang="ja-JP" sz="1000" dirty="0"/>
                        <a:t>Seller</a:t>
                      </a:r>
                      <a:endParaRPr kumimoji="1" lang="ja-JP" altLang="en-US" sz="1000"/>
                    </a:p>
                  </a:txBody>
                  <a:tcPr marL="68580" marR="68580" marT="34290" marB="34290"/>
                </a:tc>
                <a:extLst>
                  <a:ext uri="{0D108BD9-81ED-4DB2-BD59-A6C34878D82A}">
                    <a16:rowId xmlns:a16="http://schemas.microsoft.com/office/drawing/2014/main" val="3695847631"/>
                  </a:ext>
                </a:extLst>
              </a:tr>
              <a:tr h="278130">
                <a:tc>
                  <a:txBody>
                    <a:bodyPr/>
                    <a:lstStyle/>
                    <a:p>
                      <a:pPr algn="ctr"/>
                      <a:r>
                        <a:rPr kumimoji="1" lang="en-US" altLang="ja-JP" sz="1000" dirty="0"/>
                        <a:t>Means</a:t>
                      </a:r>
                      <a:endParaRPr kumimoji="1" lang="ja-JP" altLang="en-US" sz="1000"/>
                    </a:p>
                  </a:txBody>
                  <a:tcPr marL="68580" marR="68580" marT="34290" marB="34290"/>
                </a:tc>
                <a:tc>
                  <a:txBody>
                    <a:bodyPr/>
                    <a:lstStyle/>
                    <a:p>
                      <a:pPr algn="ctr"/>
                      <a:r>
                        <a:rPr kumimoji="1" lang="en-US" altLang="ja-JP" sz="1000" dirty="0"/>
                        <a:t>Unit</a:t>
                      </a:r>
                      <a:endParaRPr kumimoji="1" lang="ja-JP" altLang="en-US" sz="1000"/>
                    </a:p>
                  </a:txBody>
                  <a:tcPr marL="68580" marR="68580" marT="34290" marB="34290"/>
                </a:tc>
                <a:extLst>
                  <a:ext uri="{0D108BD9-81ED-4DB2-BD59-A6C34878D82A}">
                    <a16:rowId xmlns:a16="http://schemas.microsoft.com/office/drawing/2014/main" val="3080228762"/>
                  </a:ext>
                </a:extLst>
              </a:tr>
              <a:tr h="278130">
                <a:tc>
                  <a:txBody>
                    <a:bodyPr/>
                    <a:lstStyle/>
                    <a:p>
                      <a:pPr algn="ctr"/>
                      <a:r>
                        <a:rPr kumimoji="1" lang="en-US" altLang="ja-JP" sz="1000" dirty="0"/>
                        <a:t>Rate</a:t>
                      </a:r>
                      <a:endParaRPr kumimoji="1" lang="ja-JP" altLang="en-US" sz="1000"/>
                    </a:p>
                  </a:txBody>
                  <a:tcPr marL="68580" marR="68580" marT="34290" marB="34290"/>
                </a:tc>
                <a:tc>
                  <a:txBody>
                    <a:bodyPr/>
                    <a:lstStyle/>
                    <a:p>
                      <a:pPr algn="ctr"/>
                      <a:endParaRPr kumimoji="1" lang="ja-JP" altLang="en-US" sz="1000"/>
                    </a:p>
                  </a:txBody>
                  <a:tcPr marL="68580" marR="68580" marT="34290" marB="34290"/>
                </a:tc>
                <a:extLst>
                  <a:ext uri="{0D108BD9-81ED-4DB2-BD59-A6C34878D82A}">
                    <a16:rowId xmlns:a16="http://schemas.microsoft.com/office/drawing/2014/main" val="3763469782"/>
                  </a:ext>
                </a:extLst>
              </a:tr>
            </a:tbl>
          </a:graphicData>
        </a:graphic>
      </p:graphicFrame>
      <p:cxnSp>
        <p:nvCxnSpPr>
          <p:cNvPr id="79" name="直線コネクタ 78">
            <a:extLst>
              <a:ext uri="{FF2B5EF4-FFF2-40B4-BE49-F238E27FC236}">
                <a16:creationId xmlns:a16="http://schemas.microsoft.com/office/drawing/2014/main" id="{C5B1723C-4175-5B4A-AFE1-9DB04D8E1CC9}"/>
              </a:ext>
            </a:extLst>
          </p:cNvPr>
          <p:cNvCxnSpPr>
            <a:cxnSpLocks/>
            <a:stCxn id="64" idx="3"/>
            <a:endCxn id="78" idx="1"/>
          </p:cNvCxnSpPr>
          <p:nvPr/>
        </p:nvCxnSpPr>
        <p:spPr>
          <a:xfrm flipV="1">
            <a:off x="4515724" y="3234946"/>
            <a:ext cx="557737" cy="151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80502B36-38D4-9543-AE13-8A57FB5231BA}"/>
              </a:ext>
            </a:extLst>
          </p:cNvPr>
          <p:cNvSpPr txBox="1"/>
          <p:nvPr/>
        </p:nvSpPr>
        <p:spPr>
          <a:xfrm>
            <a:off x="1203" y="857250"/>
            <a:ext cx="1037463" cy="300082"/>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Abstract </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Frame</a:t>
            </a:r>
            <a:endParaRPr kumimoji="1" lang="ja-JP" altLang="en-US" sz="1350">
              <a:latin typeface="Helvetica Neue" panose="02000503000000020004" pitchFamily="2" charset="0"/>
              <a:cs typeface="Helvetica Neue" panose="02000503000000020004" pitchFamily="2" charset="0"/>
            </a:endParaRPr>
          </a:p>
        </p:txBody>
      </p:sp>
      <p:sp>
        <p:nvSpPr>
          <p:cNvPr id="81" name="テキスト ボックス 80">
            <a:extLst>
              <a:ext uri="{FF2B5EF4-FFF2-40B4-BE49-F238E27FC236}">
                <a16:creationId xmlns:a16="http://schemas.microsoft.com/office/drawing/2014/main" id="{56ACB80B-5832-9241-BEE5-78DE438488D7}"/>
              </a:ext>
            </a:extLst>
          </p:cNvPr>
          <p:cNvSpPr txBox="1"/>
          <p:nvPr/>
        </p:nvSpPr>
        <p:spPr>
          <a:xfrm>
            <a:off x="1" y="5247253"/>
            <a:ext cx="1064715" cy="300082"/>
          </a:xfrm>
          <a:prstGeom prst="rect">
            <a:avLst/>
          </a:prstGeom>
          <a:noFill/>
        </p:spPr>
        <p:txBody>
          <a:bodyPr wrap="none" rtlCol="0">
            <a:spAutoFit/>
          </a:bodyPr>
          <a:lstStyle/>
          <a:p>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Concrete Frame</a:t>
            </a:r>
            <a:endParaRPr kumimoji="1" lang="ja-JP" altLang="en-US" sz="1350">
              <a:latin typeface="Helvetica Neue" panose="02000503000000020004" pitchFamily="2" charset="0"/>
              <a:cs typeface="Helvetica Neue" panose="02000503000000020004" pitchFamily="2" charset="0"/>
            </a:endParaRPr>
          </a:p>
        </p:txBody>
      </p:sp>
      <p:sp>
        <p:nvSpPr>
          <p:cNvPr id="82" name="テキスト ボックス 81">
            <a:extLst>
              <a:ext uri="{FF2B5EF4-FFF2-40B4-BE49-F238E27FC236}">
                <a16:creationId xmlns:a16="http://schemas.microsoft.com/office/drawing/2014/main" id="{4F517406-AE96-5C48-9560-BA75C9AFF9F1}"/>
              </a:ext>
            </a:extLst>
          </p:cNvPr>
          <p:cNvSpPr txBox="1"/>
          <p:nvPr/>
        </p:nvSpPr>
        <p:spPr>
          <a:xfrm>
            <a:off x="278506" y="1887322"/>
            <a:ext cx="647934" cy="369332"/>
          </a:xfrm>
          <a:prstGeom prst="rect">
            <a:avLst/>
          </a:prstGeom>
          <a:pattFill prst="pct10">
            <a:fgClr>
              <a:schemeClr val="accent1"/>
            </a:fgClr>
            <a:bgClr>
              <a:schemeClr val="bg1"/>
            </a:bgClr>
          </a:pattFill>
        </p:spPr>
        <p:txBody>
          <a:bodyPr wrap="none" rtlCol="0">
            <a:spAutoFit/>
          </a:bodyPr>
          <a:lstStyle/>
          <a:p>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Frame</a:t>
            </a:r>
            <a:endParaRPr kumimoji="1" lang="ja-JP" altLang="en-US">
              <a:latin typeface="Helvetica Neue" panose="02000503000000020004" pitchFamily="2" charset="0"/>
              <a:cs typeface="Helvetica Neue" panose="02000503000000020004" pitchFamily="2" charset="0"/>
            </a:endParaRPr>
          </a:p>
        </p:txBody>
      </p:sp>
      <p:cxnSp>
        <p:nvCxnSpPr>
          <p:cNvPr id="83" name="曲線コネクタ 82">
            <a:extLst>
              <a:ext uri="{FF2B5EF4-FFF2-40B4-BE49-F238E27FC236}">
                <a16:creationId xmlns:a16="http://schemas.microsoft.com/office/drawing/2014/main" id="{545FA6B1-52F3-1D43-A980-3B098479B5F5}"/>
              </a:ext>
            </a:extLst>
          </p:cNvPr>
          <p:cNvCxnSpPr>
            <a:cxnSpLocks/>
            <a:stCxn id="82" idx="3"/>
            <a:endCxn id="59" idx="3"/>
          </p:cNvCxnSpPr>
          <p:nvPr/>
        </p:nvCxnSpPr>
        <p:spPr>
          <a:xfrm flipV="1">
            <a:off x="1097480" y="1846464"/>
            <a:ext cx="487158" cy="2139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8996AF80-B68D-6049-9909-BA77E3EDAE2A}"/>
              </a:ext>
            </a:extLst>
          </p:cNvPr>
          <p:cNvSpPr txBox="1"/>
          <p:nvPr/>
        </p:nvSpPr>
        <p:spPr>
          <a:xfrm>
            <a:off x="591916" y="2350427"/>
            <a:ext cx="1281120" cy="369332"/>
          </a:xfrm>
          <a:prstGeom prst="rect">
            <a:avLst/>
          </a:prstGeom>
          <a:pattFill prst="pct10">
            <a:fgClr>
              <a:schemeClr val="accent1"/>
            </a:fgClr>
            <a:bgClr>
              <a:schemeClr val="bg1"/>
            </a:bgClr>
          </a:pattFill>
        </p:spPr>
        <p:txBody>
          <a:bodyPr wrap="none" rtlCol="0">
            <a:spAutoFit/>
          </a:bodyPr>
          <a:lstStyle/>
          <a:p>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Frame Relation</a:t>
            </a:r>
            <a:endParaRPr kumimoji="1" lang="ja-JP" altLang="en-US">
              <a:latin typeface="Helvetica Neue" panose="02000503000000020004" pitchFamily="2" charset="0"/>
              <a:cs typeface="Helvetica Neue" panose="02000503000000020004" pitchFamily="2" charset="0"/>
            </a:endParaRPr>
          </a:p>
        </p:txBody>
      </p:sp>
      <p:cxnSp>
        <p:nvCxnSpPr>
          <p:cNvPr id="85" name="曲線コネクタ 84">
            <a:extLst>
              <a:ext uri="{FF2B5EF4-FFF2-40B4-BE49-F238E27FC236}">
                <a16:creationId xmlns:a16="http://schemas.microsoft.com/office/drawing/2014/main" id="{B664E4DB-7D67-7F4D-9CA0-83C73E2B3283}"/>
              </a:ext>
            </a:extLst>
          </p:cNvPr>
          <p:cNvCxnSpPr>
            <a:cxnSpLocks/>
            <a:stCxn id="84" idx="3"/>
          </p:cNvCxnSpPr>
          <p:nvPr/>
        </p:nvCxnSpPr>
        <p:spPr>
          <a:xfrm flipV="1">
            <a:off x="2290939" y="2304878"/>
            <a:ext cx="448550" cy="21867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353C2222-046F-2247-9D67-DBDD0BA520C3}"/>
              </a:ext>
            </a:extLst>
          </p:cNvPr>
          <p:cNvSpPr txBox="1"/>
          <p:nvPr/>
        </p:nvSpPr>
        <p:spPr>
          <a:xfrm>
            <a:off x="2640439" y="5554236"/>
            <a:ext cx="4056752" cy="323165"/>
          </a:xfrm>
          <a:prstGeom prst="rect">
            <a:avLst/>
          </a:prstGeom>
          <a:noFill/>
        </p:spPr>
        <p:txBody>
          <a:bodyPr wrap="none" rtlCol="0">
            <a:spAutoFit/>
          </a:bodyPr>
          <a:lstStyle/>
          <a:p>
            <a:r>
              <a:rPr kumimoji="1" lang="en-US" altLang="ja-JP" sz="1500" dirty="0"/>
              <a:t>An example of the “</a:t>
            </a:r>
            <a:r>
              <a:rPr kumimoji="1" lang="en-US" altLang="ja-JP" sz="1500" dirty="0" err="1"/>
              <a:t>Commerce_transaction</a:t>
            </a:r>
            <a:r>
              <a:rPr kumimoji="1" lang="en-US" altLang="ja-JP" sz="1500" dirty="0"/>
              <a:t>” Frame</a:t>
            </a:r>
            <a:endParaRPr kumimoji="1" lang="ja-JP" altLang="en-US" sz="1500"/>
          </a:p>
        </p:txBody>
      </p:sp>
    </p:spTree>
    <p:extLst>
      <p:ext uri="{BB962C8B-B14F-4D97-AF65-F5344CB8AC3E}">
        <p14:creationId xmlns:p14="http://schemas.microsoft.com/office/powerpoint/2010/main" val="1180478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CF95C-A833-2742-A0C0-78C7C70ED3AF}"/>
              </a:ext>
            </a:extLst>
          </p:cNvPr>
          <p:cNvSpPr>
            <a:spLocks noGrp="1"/>
          </p:cNvSpPr>
          <p:nvPr>
            <p:ph type="title"/>
          </p:nvPr>
        </p:nvSpPr>
        <p:spPr/>
        <p:txBody>
          <a:bodyPr/>
          <a:lstStyle/>
          <a:p>
            <a:r>
              <a:rPr kumimoji="1" lang="en-US" altLang="ja-JP" dirty="0"/>
              <a:t>2. </a:t>
            </a:r>
            <a:r>
              <a:rPr kumimoji="1" lang="ja-JP" altLang="en-US" dirty="0"/>
              <a:t>研究の目的</a:t>
            </a:r>
          </a:p>
        </p:txBody>
      </p:sp>
      <p:sp>
        <p:nvSpPr>
          <p:cNvPr id="3" name="コンテンツ プレースホルダー 2">
            <a:extLst>
              <a:ext uri="{FF2B5EF4-FFF2-40B4-BE49-F238E27FC236}">
                <a16:creationId xmlns:a16="http://schemas.microsoft.com/office/drawing/2014/main" id="{589D97FB-C966-FB4E-94C5-BCA51CDFCE3D}"/>
              </a:ext>
            </a:extLst>
          </p:cNvPr>
          <p:cNvSpPr>
            <a:spLocks noGrp="1"/>
          </p:cNvSpPr>
          <p:nvPr>
            <p:ph sz="quarter" idx="13"/>
          </p:nvPr>
        </p:nvSpPr>
        <p:spPr>
          <a:xfrm>
            <a:off x="685331" y="2888059"/>
            <a:ext cx="7772870" cy="2208686"/>
          </a:xfrm>
          <a:noFill/>
          <a:ln w="19050">
            <a:solidFill>
              <a:srgbClr val="00B050"/>
            </a:solidFill>
            <a:prstDash val="lgDash"/>
          </a:ln>
        </p:spPr>
        <p:txBody>
          <a:bodyPr>
            <a:normAutofit lnSpcReduction="10000"/>
          </a:bodyPr>
          <a:lstStyle/>
          <a:p>
            <a:pPr algn="ctr"/>
            <a:r>
              <a:rPr kumimoji="1" lang="ja-JP" altLang="en-US" dirty="0">
                <a:highlight>
                  <a:srgbClr val="FFFF00"/>
                </a:highlight>
              </a:rPr>
              <a:t>人間の根源的な意味解釈の仕組み</a:t>
            </a:r>
            <a:r>
              <a:rPr kumimoji="1" lang="ja-JP" altLang="en-US" dirty="0"/>
              <a:t>を明らかにすること</a:t>
            </a:r>
            <a:endParaRPr kumimoji="1" lang="en-US" altLang="ja-JP" dirty="0"/>
          </a:p>
          <a:p>
            <a:pPr marL="0" indent="0" algn="ctr">
              <a:buNone/>
            </a:pPr>
            <a:r>
              <a:rPr lang="ja-JP" altLang="en-US" dirty="0"/>
              <a:t>　</a:t>
            </a:r>
            <a:r>
              <a:rPr kumimoji="1" lang="ja-JP" altLang="en-US" dirty="0"/>
              <a:t>または、</a:t>
            </a:r>
            <a:r>
              <a:rPr kumimoji="1" lang="ja-JP" altLang="en-US" dirty="0">
                <a:highlight>
                  <a:srgbClr val="FFFF00"/>
                </a:highlight>
              </a:rPr>
              <a:t>コンピュータで利用可能な意味的な知識構造</a:t>
            </a:r>
            <a:r>
              <a:rPr kumimoji="1" lang="ja-JP" altLang="en-US" dirty="0"/>
              <a:t>を明らかにすること</a:t>
            </a:r>
            <a:endParaRPr kumimoji="1" lang="en-US" altLang="ja-JP" dirty="0"/>
          </a:p>
          <a:p>
            <a:pPr algn="ctr"/>
            <a:r>
              <a:rPr lang="ja-JP" altLang="en-US" dirty="0"/>
              <a:t>深層格の有用性・その意義を明らかにすること</a:t>
            </a:r>
            <a:endParaRPr lang="en-US" altLang="ja-JP" dirty="0"/>
          </a:p>
          <a:p>
            <a:pPr algn="ctr"/>
            <a:r>
              <a:rPr kumimoji="1" lang="ja-JP" altLang="en-US" dirty="0"/>
              <a:t>フレームネットの記述が意味を理解する上で正しい記述かどうかを検証すること</a:t>
            </a:r>
            <a:endParaRPr kumimoji="1" lang="en-US" altLang="ja-JP" dirty="0"/>
          </a:p>
          <a:p>
            <a:pPr marL="0" indent="0" algn="ctr">
              <a:buNone/>
            </a:pPr>
            <a:r>
              <a:rPr lang="ja-JP" altLang="en-US" dirty="0"/>
              <a:t>　または、より的確な記述を見出すこと</a:t>
            </a:r>
            <a:endParaRPr kumimoji="1" lang="en-US" altLang="ja-JP" dirty="0"/>
          </a:p>
          <a:p>
            <a:pPr algn="ctr"/>
            <a:r>
              <a:rPr kumimoji="1" lang="ja-JP" altLang="en-US" dirty="0"/>
              <a:t>既存の</a:t>
            </a:r>
            <a:r>
              <a:rPr lang="en-US" altLang="ja-JP" dirty="0"/>
              <a:t>QA</a:t>
            </a:r>
            <a:r>
              <a:rPr lang="ja-JP" altLang="en-US" dirty="0"/>
              <a:t>システムにより付加的な価値を生み出すこと</a:t>
            </a:r>
            <a:endParaRPr lang="en-US" altLang="ja-JP" dirty="0"/>
          </a:p>
        </p:txBody>
      </p:sp>
      <p:sp>
        <p:nvSpPr>
          <p:cNvPr id="4" name="テキスト ボックス 3">
            <a:extLst>
              <a:ext uri="{FF2B5EF4-FFF2-40B4-BE49-F238E27FC236}">
                <a16:creationId xmlns:a16="http://schemas.microsoft.com/office/drawing/2014/main" id="{D547CD4C-EC49-E246-9277-80ED192D2451}"/>
              </a:ext>
            </a:extLst>
          </p:cNvPr>
          <p:cNvSpPr txBox="1"/>
          <p:nvPr/>
        </p:nvSpPr>
        <p:spPr>
          <a:xfrm>
            <a:off x="3290880" y="2518270"/>
            <a:ext cx="2608406" cy="300082"/>
          </a:xfrm>
          <a:prstGeom prst="rect">
            <a:avLst/>
          </a:prstGeom>
          <a:noFill/>
        </p:spPr>
        <p:txBody>
          <a:bodyPr wrap="none" rtlCol="0">
            <a:spAutoFit/>
          </a:bodyPr>
          <a:lstStyle/>
          <a:p>
            <a:pPr defTabSz="342900"/>
            <a:r>
              <a:rPr kumimoji="1" lang="ja-JP" altLang="en-US" sz="1350" dirty="0">
                <a:solidFill>
                  <a:prstClr val="black"/>
                </a:solidFill>
                <a:latin typeface="Hiragino Maru Gothic Pro W4" panose="020F0400000000000000" pitchFamily="34" charset="-128"/>
                <a:ea typeface="Hiragino Maru Gothic Pro W4" panose="020F0400000000000000" pitchFamily="34" charset="-128"/>
              </a:rPr>
              <a:t>研究の目的は以下の通りである</a:t>
            </a:r>
          </a:p>
        </p:txBody>
      </p:sp>
    </p:spTree>
    <p:extLst>
      <p:ext uri="{BB962C8B-B14F-4D97-AF65-F5344CB8AC3E}">
        <p14:creationId xmlns:p14="http://schemas.microsoft.com/office/powerpoint/2010/main" val="1371970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3</a:t>
            </a:r>
            <a:r>
              <a:rPr kumimoji="1" lang="en-US" altLang="ja-JP" dirty="0"/>
              <a:t>.1. </a:t>
            </a:r>
            <a:r>
              <a:rPr kumimoji="1" lang="ja-JP" altLang="en-US" dirty="0"/>
              <a:t>関連論文紹介</a:t>
            </a:r>
          </a:p>
        </p:txBody>
      </p:sp>
      <p:sp>
        <p:nvSpPr>
          <p:cNvPr id="3" name="テキスト ボックス 2">
            <a:extLst>
              <a:ext uri="{FF2B5EF4-FFF2-40B4-BE49-F238E27FC236}">
                <a16:creationId xmlns:a16="http://schemas.microsoft.com/office/drawing/2014/main" id="{947A6C18-0903-FF46-AA08-24F427185D4D}"/>
              </a:ext>
            </a:extLst>
          </p:cNvPr>
          <p:cNvSpPr txBox="1"/>
          <p:nvPr/>
        </p:nvSpPr>
        <p:spPr>
          <a:xfrm>
            <a:off x="2023866" y="2172022"/>
            <a:ext cx="5096267" cy="300082"/>
          </a:xfrm>
          <a:prstGeom prst="rect">
            <a:avLst/>
          </a:prstGeom>
          <a:noFill/>
        </p:spPr>
        <p:txBody>
          <a:bodyPr wrap="none" rtlCol="0">
            <a:spAutoFit/>
          </a:bodyPr>
          <a:lstStyle/>
          <a:p>
            <a:pPr algn="ctr" defTabSz="342900"/>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「日本語フレームネットに基づく意味役割推定」</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b="1" dirty="0">
                <a:solidFill>
                  <a:prstClr val="black"/>
                </a:solidFill>
                <a:latin typeface="Hiragino Kaku Gothic ProN W3" panose="020B0300000000000000" pitchFamily="34" charset="-128"/>
                <a:ea typeface="Hiragino Kaku Gothic ProN W3" panose="020B0300000000000000" pitchFamily="34" charset="-128"/>
              </a:rPr>
              <a:t>肥塚ら</a:t>
            </a:r>
            <a:r>
              <a:rPr kumimoji="1" lang="en-US" altLang="ja-JP" sz="1350" b="1" dirty="0">
                <a:solidFill>
                  <a:prstClr val="black"/>
                </a:solidFill>
                <a:latin typeface="Hiragino Kaku Gothic ProN W3" panose="020B0300000000000000" pitchFamily="34" charset="-128"/>
                <a:ea typeface="Hiragino Kaku Gothic ProN W3" panose="020B0300000000000000" pitchFamily="34" charset="-128"/>
              </a:rPr>
              <a:t>, 2006)</a:t>
            </a:r>
          </a:p>
        </p:txBody>
      </p:sp>
      <p:sp>
        <p:nvSpPr>
          <p:cNvPr id="6" name="テキスト ボックス 5">
            <a:extLst>
              <a:ext uri="{FF2B5EF4-FFF2-40B4-BE49-F238E27FC236}">
                <a16:creationId xmlns:a16="http://schemas.microsoft.com/office/drawing/2014/main" id="{676F247B-A9D0-344D-95AD-B260FE924D0C}"/>
              </a:ext>
            </a:extLst>
          </p:cNvPr>
          <p:cNvSpPr txBox="1"/>
          <p:nvPr/>
        </p:nvSpPr>
        <p:spPr>
          <a:xfrm>
            <a:off x="2834984" y="2381198"/>
            <a:ext cx="3474029" cy="300082"/>
          </a:xfrm>
          <a:prstGeom prst="rect">
            <a:avLst/>
          </a:prstGeom>
          <a:noFill/>
        </p:spPr>
        <p:txBody>
          <a:bodyPr wrap="none" rtlCol="0">
            <a:spAutoFit/>
          </a:bodyPr>
          <a:lstStyle/>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表層格のみで意味の相違を捉えられない例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grpSp>
        <p:nvGrpSpPr>
          <p:cNvPr id="15" name="グループ化 14">
            <a:extLst>
              <a:ext uri="{FF2B5EF4-FFF2-40B4-BE49-F238E27FC236}">
                <a16:creationId xmlns:a16="http://schemas.microsoft.com/office/drawing/2014/main" id="{4508F6E2-DFCF-E241-9123-8AD6FA444D72}"/>
              </a:ext>
            </a:extLst>
          </p:cNvPr>
          <p:cNvGrpSpPr/>
          <p:nvPr/>
        </p:nvGrpSpPr>
        <p:grpSpPr>
          <a:xfrm>
            <a:off x="1727584" y="2650215"/>
            <a:ext cx="5724644" cy="1200329"/>
            <a:chOff x="363775" y="2956392"/>
            <a:chExt cx="8348933" cy="1875536"/>
          </a:xfrm>
        </p:grpSpPr>
        <p:sp>
          <p:nvSpPr>
            <p:cNvPr id="4" name="テキスト ボックス 3">
              <a:extLst>
                <a:ext uri="{FF2B5EF4-FFF2-40B4-BE49-F238E27FC236}">
                  <a16:creationId xmlns:a16="http://schemas.microsoft.com/office/drawing/2014/main" id="{F03196BC-5B0C-CB48-A024-B937DC4FA129}"/>
                </a:ext>
              </a:extLst>
            </p:cNvPr>
            <p:cNvSpPr txBox="1"/>
            <p:nvPr/>
          </p:nvSpPr>
          <p:spPr>
            <a:xfrm>
              <a:off x="363775" y="2956392"/>
              <a:ext cx="8348933" cy="1875536"/>
            </a:xfrm>
            <a:prstGeom prst="rect">
              <a:avLst/>
            </a:prstGeom>
            <a:noFill/>
            <a:ln>
              <a:solidFill>
                <a:schemeClr val="tx1"/>
              </a:solidFill>
              <a:prstDash val="lgDash"/>
            </a:ln>
          </p:spPr>
          <p:txBody>
            <a:bodyPr wrap="none" rtlCol="0">
              <a:spAutoFit/>
            </a:bodyPr>
            <a:lstStyle/>
            <a:p>
              <a:pPr defTabSz="342900"/>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チャンスをつかもうと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アメリカに</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渡った</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dirty="0">
                <a:solidFill>
                  <a:prstClr val="black"/>
                </a:solidFill>
                <a:latin typeface="Hiragino Kaku Gothic Pro W3" panose="020B0300000000000000" pitchFamily="34" charset="-128"/>
                <a:ea typeface="Hiragino Kaku Gothic Pro W3" panose="020B0300000000000000" pitchFamily="34" charset="-128"/>
              </a:endParaRPr>
            </a:p>
            <a:p>
              <a:pPr defTabSz="342900"/>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チャンスをつかもうと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海を</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西に</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渡った</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41E24F27-C20C-ED4B-963A-C5F114451DB8}"/>
                </a:ext>
              </a:extLst>
            </p:cNvPr>
            <p:cNvSpPr txBox="1"/>
            <p:nvPr/>
          </p:nvSpPr>
          <p:spPr>
            <a:xfrm>
              <a:off x="6911316" y="3386361"/>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8" name="テキスト ボックス 7">
              <a:extLst>
                <a:ext uri="{FF2B5EF4-FFF2-40B4-BE49-F238E27FC236}">
                  <a16:creationId xmlns:a16="http://schemas.microsoft.com/office/drawing/2014/main" id="{D70A4305-B321-9E4F-B390-9DEAAA0FED4F}"/>
                </a:ext>
              </a:extLst>
            </p:cNvPr>
            <p:cNvSpPr txBox="1"/>
            <p:nvPr/>
          </p:nvSpPr>
          <p:spPr>
            <a:xfrm>
              <a:off x="7378242" y="4282190"/>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9" name="テキスト ボックス 8">
              <a:extLst>
                <a:ext uri="{FF2B5EF4-FFF2-40B4-BE49-F238E27FC236}">
                  <a16:creationId xmlns:a16="http://schemas.microsoft.com/office/drawing/2014/main" id="{873FC46D-113E-8641-A93D-E64BC6F190EE}"/>
                </a:ext>
              </a:extLst>
            </p:cNvPr>
            <p:cNvSpPr txBox="1"/>
            <p:nvPr/>
          </p:nvSpPr>
          <p:spPr>
            <a:xfrm>
              <a:off x="1636904" y="3383406"/>
              <a:ext cx="1209136"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Purpose</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506CBA3B-B41B-BF47-814D-157BBC6EBC38}"/>
                </a:ext>
              </a:extLst>
            </p:cNvPr>
            <p:cNvSpPr txBox="1"/>
            <p:nvPr/>
          </p:nvSpPr>
          <p:spPr>
            <a:xfrm>
              <a:off x="1636904" y="4279234"/>
              <a:ext cx="1209136"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Purpose</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1" name="テキスト ボックス 10">
              <a:extLst>
                <a:ext uri="{FF2B5EF4-FFF2-40B4-BE49-F238E27FC236}">
                  <a16:creationId xmlns:a16="http://schemas.microsoft.com/office/drawing/2014/main" id="{FF6B2629-3A3F-EA47-839F-9AE999C0B2AE}"/>
                </a:ext>
              </a:extLst>
            </p:cNvPr>
            <p:cNvSpPr txBox="1"/>
            <p:nvPr/>
          </p:nvSpPr>
          <p:spPr>
            <a:xfrm>
              <a:off x="4891380" y="3383866"/>
              <a:ext cx="794121"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Goal</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2" name="テキスト ボックス 11">
              <a:extLst>
                <a:ext uri="{FF2B5EF4-FFF2-40B4-BE49-F238E27FC236}">
                  <a16:creationId xmlns:a16="http://schemas.microsoft.com/office/drawing/2014/main" id="{75900EBA-4EB0-E245-BF13-ACEF1592A4DE}"/>
                </a:ext>
              </a:extLst>
            </p:cNvPr>
            <p:cNvSpPr txBox="1"/>
            <p:nvPr/>
          </p:nvSpPr>
          <p:spPr>
            <a:xfrm>
              <a:off x="4358376" y="4302725"/>
              <a:ext cx="774857" cy="468884"/>
            </a:xfrm>
            <a:prstGeom prst="rect">
              <a:avLst/>
            </a:prstGeom>
            <a:noFill/>
          </p:spPr>
          <p:txBody>
            <a:bodyPr wrap="none" rtlCol="0">
              <a:spAutoFit/>
            </a:bodyPr>
            <a:lstStyle/>
            <a:p>
              <a:pPr defTabSz="342900"/>
              <a:r>
                <a:rPr kumimoji="1" lang="en-US" altLang="ja-JP" sz="1350" i="1" dirty="0">
                  <a:solidFill>
                    <a:prstClr val="black"/>
                  </a:solidFill>
                  <a:latin typeface="Hiragino Kaku Gothic Pro W3" panose="020B0300000000000000" pitchFamily="34" charset="-128"/>
                  <a:ea typeface="Hiragino Kaku Gothic Pro W3" panose="020B0300000000000000" pitchFamily="34" charset="-128"/>
                </a:rPr>
                <a:t>Path</a:t>
              </a:r>
              <a:endParaRPr kumimoji="1" lang="ja-JP" altLang="en-US" sz="1350" i="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4ADF07F3-188B-7E4A-B062-D134E2A5528E}"/>
                </a:ext>
              </a:extLst>
            </p:cNvPr>
            <p:cNvSpPr txBox="1"/>
            <p:nvPr/>
          </p:nvSpPr>
          <p:spPr>
            <a:xfrm>
              <a:off x="5610418" y="4279232"/>
              <a:ext cx="1296760"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Direction</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grpSp>
      <p:sp>
        <p:nvSpPr>
          <p:cNvPr id="16" name="正方形/長方形 15">
            <a:extLst>
              <a:ext uri="{FF2B5EF4-FFF2-40B4-BE49-F238E27FC236}">
                <a16:creationId xmlns:a16="http://schemas.microsoft.com/office/drawing/2014/main" id="{13658C61-5AF0-B640-AB0B-6F688B549043}"/>
              </a:ext>
            </a:extLst>
          </p:cNvPr>
          <p:cNvSpPr/>
          <p:nvPr/>
        </p:nvSpPr>
        <p:spPr>
          <a:xfrm>
            <a:off x="3373924" y="3848665"/>
            <a:ext cx="2671116" cy="276999"/>
          </a:xfrm>
          <a:prstGeom prst="rect">
            <a:avLst/>
          </a:prstGeom>
        </p:spPr>
        <p:txBody>
          <a:bodyPr wrap="none">
            <a:spAutoFit/>
          </a:bodyPr>
          <a:lstStyle/>
          <a:p>
            <a:pPr algn="ctr" defTabSz="342900"/>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(Traversing</a:t>
            </a:r>
            <a:r>
              <a:rPr kumimoji="1" lang="ja-JP" altLang="en-US" sz="1200" dirty="0">
                <a:solidFill>
                  <a:prstClr val="black"/>
                </a:solidFill>
                <a:latin typeface="Hiragino Kaku Gothic ProN W3" panose="020B0300000000000000" pitchFamily="34" charset="-128"/>
                <a:ea typeface="Hiragino Kaku Gothic ProN W3" panose="020B0300000000000000" pitchFamily="34" charset="-128"/>
              </a:rPr>
              <a:t>フレーム、同一表層格ニ</a:t>
            </a:r>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a:t>
            </a:r>
          </a:p>
        </p:txBody>
      </p:sp>
      <p:grpSp>
        <p:nvGrpSpPr>
          <p:cNvPr id="17" name="グループ化 16">
            <a:extLst>
              <a:ext uri="{FF2B5EF4-FFF2-40B4-BE49-F238E27FC236}">
                <a16:creationId xmlns:a16="http://schemas.microsoft.com/office/drawing/2014/main" id="{691AFD74-878C-4846-9957-220649DCA299}"/>
              </a:ext>
            </a:extLst>
          </p:cNvPr>
          <p:cNvGrpSpPr/>
          <p:nvPr/>
        </p:nvGrpSpPr>
        <p:grpSpPr>
          <a:xfrm>
            <a:off x="2021301" y="4169873"/>
            <a:ext cx="5032147" cy="1200329"/>
            <a:chOff x="784589" y="2958392"/>
            <a:chExt cx="7338982" cy="1875537"/>
          </a:xfrm>
        </p:grpSpPr>
        <p:sp>
          <p:nvSpPr>
            <p:cNvPr id="18" name="テキスト ボックス 17">
              <a:extLst>
                <a:ext uri="{FF2B5EF4-FFF2-40B4-BE49-F238E27FC236}">
                  <a16:creationId xmlns:a16="http://schemas.microsoft.com/office/drawing/2014/main" id="{1AEC85A1-520F-2C4C-A8AF-836D5FB74AC6}"/>
                </a:ext>
              </a:extLst>
            </p:cNvPr>
            <p:cNvSpPr txBox="1"/>
            <p:nvPr/>
          </p:nvSpPr>
          <p:spPr>
            <a:xfrm>
              <a:off x="784589" y="2958392"/>
              <a:ext cx="7338982" cy="1875537"/>
            </a:xfrm>
            <a:prstGeom prst="rect">
              <a:avLst/>
            </a:prstGeom>
            <a:noFill/>
            <a:ln>
              <a:solidFill>
                <a:schemeClr val="tx1"/>
              </a:solidFill>
              <a:prstDash val="lgDash"/>
            </a:ln>
          </p:spPr>
          <p:txBody>
            <a:bodyPr wrap="none" rtlCol="0">
              <a:spAutoFit/>
            </a:bodyPr>
            <a:lstStyle/>
            <a:p>
              <a:pPr defTabSz="342900"/>
              <a:r>
                <a:rPr kumimoji="1" lang="ja-JP" altLang="en-US" dirty="0">
                  <a:solidFill>
                    <a:prstClr val="black"/>
                  </a:solidFill>
                  <a:latin typeface="Hiragino Kaku Gothic Pro W3" panose="020B0300000000000000" pitchFamily="34" charset="-128"/>
                  <a:ea typeface="Hiragino Kaku Gothic Pro W3" panose="020B0300000000000000" pitchFamily="34" charset="-128"/>
                </a:rPr>
                <a:t>新聞記事によると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彼は</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盗んだらしい</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dirty="0">
                <a:solidFill>
                  <a:prstClr val="black"/>
                </a:solidFill>
                <a:latin typeface="Hiragino Kaku Gothic Pro W3" panose="020B0300000000000000" pitchFamily="34" charset="-128"/>
                <a:ea typeface="Hiragino Kaku Gothic Pro W3" panose="020B0300000000000000" pitchFamily="34" charset="-128"/>
              </a:endParaRPr>
            </a:p>
            <a:p>
              <a:pPr defTabSz="342900"/>
              <a:r>
                <a:rPr kumimoji="1" lang="ja-JP" altLang="en-US" dirty="0">
                  <a:solidFill>
                    <a:prstClr val="black"/>
                  </a:solidFill>
                  <a:latin typeface="Hiragino Kaku Gothic Pro W3" panose="020B0300000000000000" pitchFamily="34" charset="-128"/>
                  <a:ea typeface="Hiragino Kaku Gothic Pro W3" panose="020B0300000000000000" pitchFamily="34" charset="-128"/>
                </a:rPr>
                <a:t>新聞記事によると</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車は</a:t>
              </a:r>
              <a:r>
                <a:rPr kumimoji="1" lang="en-US" altLang="ja-JP" dirty="0">
                  <a:solidFill>
                    <a:prstClr val="black"/>
                  </a:solidFill>
                  <a:latin typeface="Hiragino Kaku Gothic Pro W3" panose="020B0300000000000000" pitchFamily="34" charset="-128"/>
                  <a:ea typeface="Hiragino Kaku Gothic Pro W3" panose="020B0300000000000000" pitchFamily="34" charset="-128"/>
                </a:rPr>
                <a:t>		</a:t>
              </a:r>
              <a:r>
                <a:rPr kumimoji="1" lang="ja-JP" altLang="en-US" u="sng" dirty="0">
                  <a:solidFill>
                    <a:prstClr val="black"/>
                  </a:solidFill>
                  <a:latin typeface="Hiragino Kaku Gothic Pro W3" panose="020B0300000000000000" pitchFamily="34" charset="-128"/>
                  <a:ea typeface="Hiragino Kaku Gothic Pro W3" panose="020B0300000000000000" pitchFamily="34" charset="-128"/>
                </a:rPr>
                <a:t>盗んだらしい</a:t>
              </a:r>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a:p>
              <a:pPr defTabSz="342900"/>
              <a:endParaRPr kumimoji="1" lang="en-US" altLang="ja-JP" u="sng"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9" name="テキスト ボックス 18">
              <a:extLst>
                <a:ext uri="{FF2B5EF4-FFF2-40B4-BE49-F238E27FC236}">
                  <a16:creationId xmlns:a16="http://schemas.microsoft.com/office/drawing/2014/main" id="{2B13607C-A8CD-1649-8C38-7F2B83064B70}"/>
                </a:ext>
              </a:extLst>
            </p:cNvPr>
            <p:cNvSpPr txBox="1"/>
            <p:nvPr/>
          </p:nvSpPr>
          <p:spPr>
            <a:xfrm>
              <a:off x="6275922" y="3385180"/>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20" name="テキスト ボックス 19">
              <a:extLst>
                <a:ext uri="{FF2B5EF4-FFF2-40B4-BE49-F238E27FC236}">
                  <a16:creationId xmlns:a16="http://schemas.microsoft.com/office/drawing/2014/main" id="{A90E12B2-5829-214C-AB26-16CB134206D5}"/>
                </a:ext>
              </a:extLst>
            </p:cNvPr>
            <p:cNvSpPr txBox="1"/>
            <p:nvPr/>
          </p:nvSpPr>
          <p:spPr>
            <a:xfrm>
              <a:off x="6344974" y="4268274"/>
              <a:ext cx="1279272" cy="468884"/>
            </a:xfrm>
            <a:prstGeom prst="rect">
              <a:avLst/>
            </a:prstGeom>
            <a:noFill/>
          </p:spPr>
          <p:txBody>
            <a:bodyPr wrap="none" rtlCol="0">
              <a:spAutoFit/>
            </a:bodyPr>
            <a:lstStyle/>
            <a:p>
              <a:pPr defTabSz="342900"/>
              <a:r>
                <a:rPr kumimoji="1" lang="ja-JP" altLang="en-US" sz="1350" dirty="0">
                  <a:solidFill>
                    <a:prstClr val="black"/>
                  </a:solidFill>
                  <a:latin typeface="Hiragino Kaku Gothic Pro W3" panose="020B0300000000000000" pitchFamily="34" charset="-128"/>
                  <a:ea typeface="Hiragino Kaku Gothic Pro W3" panose="020B0300000000000000" pitchFamily="34" charset="-128"/>
                </a:rPr>
                <a:t>対象述語</a:t>
              </a:r>
            </a:p>
          </p:txBody>
        </p:sp>
        <p:sp>
          <p:nvSpPr>
            <p:cNvPr id="23" name="テキスト ボックス 22">
              <a:extLst>
                <a:ext uri="{FF2B5EF4-FFF2-40B4-BE49-F238E27FC236}">
                  <a16:creationId xmlns:a16="http://schemas.microsoft.com/office/drawing/2014/main" id="{34DB3063-FD16-3946-B2B5-A8C53B4E7045}"/>
                </a:ext>
              </a:extLst>
            </p:cNvPr>
            <p:cNvSpPr txBox="1"/>
            <p:nvPr/>
          </p:nvSpPr>
          <p:spPr>
            <a:xfrm>
              <a:off x="3923862" y="3385180"/>
              <a:ext cx="1561684" cy="468884"/>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Perpetrator</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grpSp>
      <p:sp>
        <p:nvSpPr>
          <p:cNvPr id="26" name="テキスト ボックス 25">
            <a:extLst>
              <a:ext uri="{FF2B5EF4-FFF2-40B4-BE49-F238E27FC236}">
                <a16:creationId xmlns:a16="http://schemas.microsoft.com/office/drawing/2014/main" id="{CCA5627B-598A-4B4D-9860-06D29CBE2660}"/>
              </a:ext>
            </a:extLst>
          </p:cNvPr>
          <p:cNvSpPr txBox="1"/>
          <p:nvPr/>
        </p:nvSpPr>
        <p:spPr>
          <a:xfrm>
            <a:off x="4364314" y="4993153"/>
            <a:ext cx="699230" cy="300082"/>
          </a:xfrm>
          <a:prstGeom prst="rect">
            <a:avLst/>
          </a:prstGeom>
          <a:noFill/>
        </p:spPr>
        <p:txBody>
          <a:bodyPr wrap="none" rtlCol="0">
            <a:spAutoFit/>
          </a:bodyPr>
          <a:lstStyle/>
          <a:p>
            <a:pPr defTabSz="342900"/>
            <a:r>
              <a:rPr kumimoji="1" lang="en-US" altLang="ja-JP" sz="1350" i="1" dirty="0">
                <a:solidFill>
                  <a:srgbClr val="FF0000"/>
                </a:solidFill>
                <a:latin typeface="Hiragino Kaku Gothic Pro W3" panose="020B0300000000000000" pitchFamily="34" charset="-128"/>
                <a:ea typeface="Hiragino Kaku Gothic Pro W3" panose="020B0300000000000000" pitchFamily="34" charset="-128"/>
              </a:rPr>
              <a:t>Goods</a:t>
            </a:r>
            <a:endParaRPr kumimoji="1" lang="ja-JP" altLang="en-US" sz="1350" i="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27" name="正方形/長方形 26">
            <a:extLst>
              <a:ext uri="{FF2B5EF4-FFF2-40B4-BE49-F238E27FC236}">
                <a16:creationId xmlns:a16="http://schemas.microsoft.com/office/drawing/2014/main" id="{7BBD2797-BF3C-B948-BFF1-5DA8F6A19C04}"/>
              </a:ext>
            </a:extLst>
          </p:cNvPr>
          <p:cNvSpPr/>
          <p:nvPr/>
        </p:nvSpPr>
        <p:spPr>
          <a:xfrm>
            <a:off x="3545638" y="5334481"/>
            <a:ext cx="2327690" cy="276999"/>
          </a:xfrm>
          <a:prstGeom prst="rect">
            <a:avLst/>
          </a:prstGeom>
        </p:spPr>
        <p:txBody>
          <a:bodyPr wrap="none">
            <a:spAutoFit/>
          </a:bodyPr>
          <a:lstStyle/>
          <a:p>
            <a:pPr algn="ctr" defTabSz="342900"/>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(Theft</a:t>
            </a:r>
            <a:r>
              <a:rPr kumimoji="1" lang="ja-JP" altLang="en-US" sz="1200" dirty="0">
                <a:solidFill>
                  <a:prstClr val="black"/>
                </a:solidFill>
                <a:latin typeface="Hiragino Kaku Gothic ProN W3" panose="020B0300000000000000" pitchFamily="34" charset="-128"/>
                <a:ea typeface="Hiragino Kaku Gothic ProN W3" panose="020B0300000000000000" pitchFamily="34" charset="-128"/>
              </a:rPr>
              <a:t>フレーム、同一表層格ハ</a:t>
            </a:r>
            <a:r>
              <a:rPr kumimoji="1" lang="en-US" altLang="ja-JP" sz="1200" dirty="0">
                <a:solidFill>
                  <a:prstClr val="black"/>
                </a:solidFill>
                <a:latin typeface="Hiragino Kaku Gothic ProN W3" panose="020B0300000000000000" pitchFamily="34" charset="-128"/>
                <a:ea typeface="Hiragino Kaku Gothic ProN W3" panose="020B0300000000000000" pitchFamily="34" charset="-128"/>
              </a:rPr>
              <a:t>)</a:t>
            </a:r>
          </a:p>
        </p:txBody>
      </p:sp>
    </p:spTree>
    <p:extLst>
      <p:ext uri="{BB962C8B-B14F-4D97-AF65-F5344CB8AC3E}">
        <p14:creationId xmlns:p14="http://schemas.microsoft.com/office/powerpoint/2010/main" val="3168248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kumimoji="1" lang="en-US" altLang="ja-JP" dirty="0"/>
              <a:t>3.2. </a:t>
            </a:r>
            <a:r>
              <a:rPr lang="ja-JP" altLang="en-US" dirty="0"/>
              <a:t>現状の課題・問題点</a:t>
            </a:r>
            <a:endParaRPr kumimoji="1" lang="ja-JP" altLang="en-US" dirty="0"/>
          </a:p>
        </p:txBody>
      </p:sp>
      <p:sp>
        <p:nvSpPr>
          <p:cNvPr id="3" name="テキスト ボックス 2">
            <a:extLst>
              <a:ext uri="{FF2B5EF4-FFF2-40B4-BE49-F238E27FC236}">
                <a16:creationId xmlns:a16="http://schemas.microsoft.com/office/drawing/2014/main" id="{7FF877E0-FB5E-AB4C-A26A-02E7EF5BAE64}"/>
              </a:ext>
            </a:extLst>
          </p:cNvPr>
          <p:cNvSpPr txBox="1"/>
          <p:nvPr/>
        </p:nvSpPr>
        <p:spPr>
          <a:xfrm>
            <a:off x="868101" y="2362013"/>
            <a:ext cx="7407798" cy="2793072"/>
          </a:xfrm>
          <a:prstGeom prst="rect">
            <a:avLst/>
          </a:prstGeom>
          <a:noFill/>
        </p:spPr>
        <p:txBody>
          <a:bodyPr wrap="none" rtlCol="0">
            <a:spAutoFit/>
          </a:bodyPr>
          <a:lstStyle/>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日本語フレームネット</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以下</a:t>
            </a:r>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JFN)</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のフレーム網羅率</a:t>
            </a:r>
            <a:endPar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本家</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Berkeley </a:t>
            </a:r>
            <a:r>
              <a:rPr kumimoji="1" lang="en-US" altLang="ja-JP" sz="1350" dirty="0" err="1">
                <a:solidFill>
                  <a:prstClr val="black"/>
                </a:solidFill>
                <a:latin typeface="Hiragino Kaku Gothic ProN W3" panose="020B0300000000000000" pitchFamily="34" charset="-128"/>
                <a:ea typeface="Hiragino Kaku Gothic ProN W3" panose="020B0300000000000000" pitchFamily="34" charset="-128"/>
              </a:rPr>
              <a:t>FrameNet</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以下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と比較すると、その量には差があり、</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機械学習を用いるに十分な量ではない</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※Frame JFN:942, BFN:1223  LU JFN:4236, BFN:13638  </a:t>
            </a:r>
          </a:p>
          <a:p>
            <a:pPr algn="ctr" defTabSz="342900"/>
            <a:r>
              <a:rPr kumimoji="1" lang="ja-JP" altLang="en-US" sz="1350" i="1">
                <a:solidFill>
                  <a:prstClr val="black"/>
                </a:solidFill>
                <a:latin typeface="Hiragino Kaku Gothic ProN W3" panose="020B0300000000000000" pitchFamily="34" charset="-128"/>
                <a:ea typeface="Hiragino Kaku Gothic ProN W3" panose="020B0300000000000000" pitchFamily="34" charset="-128"/>
              </a:rPr>
              <a:t>注釈付き文</a:t>
            </a:r>
            <a:r>
              <a:rPr kumimoji="1" lang="en-US" altLang="ja-JP" sz="1350" i="1" dirty="0">
                <a:solidFill>
                  <a:prstClr val="black"/>
                </a:solidFill>
                <a:latin typeface="Hiragino Kaku Gothic ProN W3" panose="020B0300000000000000" pitchFamily="34" charset="-128"/>
                <a:ea typeface="Hiragino Kaku Gothic ProN W3" panose="020B0300000000000000" pitchFamily="34" charset="-128"/>
              </a:rPr>
              <a:t> JFN:7899, BFN:202229</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BFN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を併用することも考えられるが、</a:t>
            </a:r>
            <a:r>
              <a:rPr kumimoji="1" lang="ja-JP" altLang="en-US"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言語依存的なフレーム</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も少なからず存在する</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はず</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・深層格に相当するものが併記されるコーパス</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(EDR</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コーパスなど</a:t>
            </a:r>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は、</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JFN</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における深層格分類とは異なるため、差分吸収のために対応関係を取る必要がある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・フレームネットの構造が意味理解の構造として、最適なものであるかは未知数</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350" dirty="0">
                <a:solidFill>
                  <a:prstClr val="black"/>
                </a:solidFill>
                <a:latin typeface="Hiragino Kaku Gothic ProN W3" panose="020B0300000000000000" pitchFamily="34" charset="-128"/>
                <a:ea typeface="Hiragino Kaku Gothic ProN W3" panose="020B0300000000000000" pitchFamily="34" charset="-128"/>
              </a:rPr>
              <a:t>他のタスク等でフレームネットを利用した上で、その解析結果を十分に観察する必要がある</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2726474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4234070" y="2518271"/>
            <a:ext cx="4745934" cy="2631490"/>
          </a:xfrm>
          <a:prstGeom prst="rect">
            <a:avLst/>
          </a:prstGeom>
          <a:noFill/>
        </p:spPr>
        <p:txBody>
          <a:bodyPr wrap="square" rtlCol="0">
            <a:spAutoFit/>
          </a:bodyPr>
          <a:lstStyle/>
          <a:p>
            <a:pPr algn="ctr" defTabSz="342900"/>
            <a:r>
              <a:rPr kumimoji="1" lang="en-US" altLang="ja-JP" sz="150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Co</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mpetition on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L</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egal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I</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nformation </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xtraction/</a:t>
            </a:r>
            <a:r>
              <a:rPr kumimoji="1" lang="en-US" altLang="ja-JP" sz="1500" dirty="0">
                <a:solidFill>
                  <a:srgbClr val="FF0000"/>
                </a:solidFill>
                <a:latin typeface="Hiragino Kaku Gothic ProN W3" panose="020B0300000000000000" pitchFamily="34" charset="-128"/>
                <a:ea typeface="Hiragino Kaku Gothic ProN W3" panose="020B0300000000000000" pitchFamily="34" charset="-128"/>
              </a:rPr>
              <a:t>E</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ntailment</a:t>
            </a: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JURISIN</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において催される国際コンペティション</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データセットとして日本語法律文章</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法律問題および民法</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を使用したもの</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実際のデータセットには英語訳したものもあり</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a:t>
            </a:r>
          </a:p>
          <a:p>
            <a:pPr algn="ctr" defTabSz="342900"/>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民法条文</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(t1)</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と司法試験問題</a:t>
            </a:r>
            <a:r>
              <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rPr>
              <a:t>(t2)</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の間における</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a:p>
            <a:pPr algn="ctr" defTabSz="342900"/>
            <a:r>
              <a:rPr kumimoji="1" lang="ja-JP" altLang="en-US" sz="1500">
                <a:solidFill>
                  <a:prstClr val="black"/>
                </a:solidFill>
                <a:highlight>
                  <a:srgbClr val="FFFF00"/>
                </a:highlight>
                <a:latin typeface="Hiragino Kaku Gothic ProN W3" panose="020B0300000000000000" pitchFamily="34" charset="-128"/>
                <a:ea typeface="Hiragino Kaku Gothic ProN W3" panose="020B0300000000000000" pitchFamily="34" charset="-128"/>
              </a:rPr>
              <a:t>含意関係認識</a:t>
            </a:r>
            <a:r>
              <a:rPr kumimoji="1" lang="ja-JP" altLang="en-US" sz="1500">
                <a:solidFill>
                  <a:prstClr val="black"/>
                </a:solidFill>
                <a:latin typeface="Hiragino Kaku Gothic ProN W3" panose="020B0300000000000000" pitchFamily="34" charset="-128"/>
                <a:ea typeface="Hiragino Kaku Gothic ProN W3" panose="020B0300000000000000" pitchFamily="34" charset="-128"/>
              </a:rPr>
              <a:t>タスクを行う</a:t>
            </a:r>
            <a:endParaRPr kumimoji="1" lang="en-US" altLang="ja-JP" sz="1500" dirty="0">
              <a:solidFill>
                <a:prstClr val="black"/>
              </a:solidFill>
              <a:latin typeface="Hiragino Kaku Gothic ProN W3" panose="020B0300000000000000" pitchFamily="34" charset="-128"/>
              <a:ea typeface="Hiragino Kaku Gothic ProN W3" panose="020B0300000000000000" pitchFamily="34" charset="-128"/>
            </a:endParaRPr>
          </a:p>
        </p:txBody>
      </p:sp>
      <p:pic>
        <p:nvPicPr>
          <p:cNvPr id="8" name="図 7">
            <a:extLst>
              <a:ext uri="{FF2B5EF4-FFF2-40B4-BE49-F238E27FC236}">
                <a16:creationId xmlns:a16="http://schemas.microsoft.com/office/drawing/2014/main" id="{0FB3CC26-7E94-0347-B8D1-D6D8741BB06E}"/>
              </a:ext>
            </a:extLst>
          </p:cNvPr>
          <p:cNvPicPr>
            <a:picLocks noChangeAspect="1"/>
          </p:cNvPicPr>
          <p:nvPr/>
        </p:nvPicPr>
        <p:blipFill>
          <a:blip r:embed="rId3"/>
          <a:stretch>
            <a:fillRect/>
          </a:stretch>
        </p:blipFill>
        <p:spPr>
          <a:xfrm>
            <a:off x="347870" y="2518271"/>
            <a:ext cx="3886200" cy="2390775"/>
          </a:xfrm>
          <a:prstGeom prst="rect">
            <a:avLst/>
          </a:prstGeom>
        </p:spPr>
      </p:pic>
    </p:spTree>
    <p:extLst>
      <p:ext uri="{BB962C8B-B14F-4D97-AF65-F5344CB8AC3E}">
        <p14:creationId xmlns:p14="http://schemas.microsoft.com/office/powerpoint/2010/main" val="193230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194551914"/>
              </p:ext>
            </p:extLst>
          </p:nvPr>
        </p:nvGraphicFramePr>
        <p:xfrm>
          <a:off x="1" y="120650"/>
          <a:ext cx="9144003" cy="6582511"/>
        </p:xfrm>
        <a:graphic>
          <a:graphicData uri="http://schemas.openxmlformats.org/drawingml/2006/table">
            <a:tbl>
              <a:tblPr/>
              <a:tblGrid>
                <a:gridCol w="1222059">
                  <a:extLst>
                    <a:ext uri="{9D8B030D-6E8A-4147-A177-3AD203B41FA5}">
                      <a16:colId xmlns:a16="http://schemas.microsoft.com/office/drawing/2014/main" val="4201236198"/>
                    </a:ext>
                  </a:extLst>
                </a:gridCol>
                <a:gridCol w="329945">
                  <a:extLst>
                    <a:ext uri="{9D8B030D-6E8A-4147-A177-3AD203B41FA5}">
                      <a16:colId xmlns:a16="http://schemas.microsoft.com/office/drawing/2014/main" val="1773562709"/>
                    </a:ext>
                  </a:extLst>
                </a:gridCol>
                <a:gridCol w="504403">
                  <a:extLst>
                    <a:ext uri="{9D8B030D-6E8A-4147-A177-3AD203B41FA5}">
                      <a16:colId xmlns:a16="http://schemas.microsoft.com/office/drawing/2014/main" val="4126048876"/>
                    </a:ext>
                  </a:extLst>
                </a:gridCol>
                <a:gridCol w="504403">
                  <a:extLst>
                    <a:ext uri="{9D8B030D-6E8A-4147-A177-3AD203B41FA5}">
                      <a16:colId xmlns:a16="http://schemas.microsoft.com/office/drawing/2014/main" val="710433084"/>
                    </a:ext>
                  </a:extLst>
                </a:gridCol>
                <a:gridCol w="504403">
                  <a:extLst>
                    <a:ext uri="{9D8B030D-6E8A-4147-A177-3AD203B41FA5}">
                      <a16:colId xmlns:a16="http://schemas.microsoft.com/office/drawing/2014/main" val="3047820929"/>
                    </a:ext>
                  </a:extLst>
                </a:gridCol>
                <a:gridCol w="504403">
                  <a:extLst>
                    <a:ext uri="{9D8B030D-6E8A-4147-A177-3AD203B41FA5}">
                      <a16:colId xmlns:a16="http://schemas.microsoft.com/office/drawing/2014/main" val="1690001742"/>
                    </a:ext>
                  </a:extLst>
                </a:gridCol>
                <a:gridCol w="504403">
                  <a:extLst>
                    <a:ext uri="{9D8B030D-6E8A-4147-A177-3AD203B41FA5}">
                      <a16:colId xmlns:a16="http://schemas.microsoft.com/office/drawing/2014/main" val="436484304"/>
                    </a:ext>
                  </a:extLst>
                </a:gridCol>
                <a:gridCol w="504403">
                  <a:extLst>
                    <a:ext uri="{9D8B030D-6E8A-4147-A177-3AD203B41FA5}">
                      <a16:colId xmlns:a16="http://schemas.microsoft.com/office/drawing/2014/main" val="3640351968"/>
                    </a:ext>
                  </a:extLst>
                </a:gridCol>
                <a:gridCol w="504403">
                  <a:extLst>
                    <a:ext uri="{9D8B030D-6E8A-4147-A177-3AD203B41FA5}">
                      <a16:colId xmlns:a16="http://schemas.microsoft.com/office/drawing/2014/main" val="3358615001"/>
                    </a:ext>
                  </a:extLst>
                </a:gridCol>
                <a:gridCol w="504403">
                  <a:extLst>
                    <a:ext uri="{9D8B030D-6E8A-4147-A177-3AD203B41FA5}">
                      <a16:colId xmlns:a16="http://schemas.microsoft.com/office/drawing/2014/main" val="2994988665"/>
                    </a:ext>
                  </a:extLst>
                </a:gridCol>
                <a:gridCol w="504403">
                  <a:extLst>
                    <a:ext uri="{9D8B030D-6E8A-4147-A177-3AD203B41FA5}">
                      <a16:colId xmlns:a16="http://schemas.microsoft.com/office/drawing/2014/main" val="327678243"/>
                    </a:ext>
                  </a:extLst>
                </a:gridCol>
                <a:gridCol w="504403">
                  <a:extLst>
                    <a:ext uri="{9D8B030D-6E8A-4147-A177-3AD203B41FA5}">
                      <a16:colId xmlns:a16="http://schemas.microsoft.com/office/drawing/2014/main" val="1970431409"/>
                    </a:ext>
                  </a:extLst>
                </a:gridCol>
                <a:gridCol w="675124">
                  <a:extLst>
                    <a:ext uri="{9D8B030D-6E8A-4147-A177-3AD203B41FA5}">
                      <a16:colId xmlns:a16="http://schemas.microsoft.com/office/drawing/2014/main" val="2326467571"/>
                    </a:ext>
                  </a:extLst>
                </a:gridCol>
                <a:gridCol w="504403">
                  <a:extLst>
                    <a:ext uri="{9D8B030D-6E8A-4147-A177-3AD203B41FA5}">
                      <a16:colId xmlns:a16="http://schemas.microsoft.com/office/drawing/2014/main" val="933036467"/>
                    </a:ext>
                  </a:extLst>
                </a:gridCol>
                <a:gridCol w="636324">
                  <a:extLst>
                    <a:ext uri="{9D8B030D-6E8A-4147-A177-3AD203B41FA5}">
                      <a16:colId xmlns:a16="http://schemas.microsoft.com/office/drawing/2014/main" val="3056197576"/>
                    </a:ext>
                  </a:extLst>
                </a:gridCol>
                <a:gridCol w="732118">
                  <a:extLst>
                    <a:ext uri="{9D8B030D-6E8A-4147-A177-3AD203B41FA5}">
                      <a16:colId xmlns:a16="http://schemas.microsoft.com/office/drawing/2014/main" val="1941521641"/>
                    </a:ext>
                  </a:extLst>
                </a:gridCol>
              </a:tblGrid>
              <a:tr h="787035">
                <a:tc>
                  <a:txBody>
                    <a:bodyPr/>
                    <a:lstStyle/>
                    <a:p>
                      <a:pPr algn="ctr" rtl="0" fontAlgn="b"/>
                      <a:r>
                        <a:rPr lang="ja-JP" altLang="en-US" sz="2000" dirty="0">
                          <a:effectLst/>
                        </a:rPr>
                        <a:t>分類</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dirty="0">
                          <a:effectLst/>
                        </a:rPr>
                        <a:t>問題数</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a:effectLst/>
                        </a:rPr>
                        <a:t>UA</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a:effectLst/>
                        </a:rPr>
                        <a:t>UE</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a:effectLst/>
                        </a:rPr>
                        <a:t>KIS_mo3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a:effectLst/>
                        </a:rPr>
                        <a:t>KIS_dict</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a:effectLst/>
                        </a:rPr>
                        <a:t>KIS_SVM</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dirty="0">
                          <a:effectLst/>
                        </a:rPr>
                        <a:t>KIS_Frame2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dirty="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000" dirty="0" err="1">
                          <a:effectLst/>
                        </a:rPr>
                        <a:t>KIS_Frame</a:t>
                      </a:r>
                      <a:endParaRPr lang="en-US" sz="2000" dirty="0">
                        <a:effectLst/>
                      </a:endParaRP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ja-JP" altLang="en-US" sz="2000" dirty="0">
                          <a:effectLst/>
                        </a:rPr>
                        <a:t>正答率</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9903711"/>
                  </a:ext>
                </a:extLst>
              </a:tr>
              <a:tr h="787035">
                <a:tc>
                  <a:txBody>
                    <a:bodyPr/>
                    <a:lstStyle/>
                    <a:p>
                      <a:pPr rtl="0" fontAlgn="b"/>
                      <a:r>
                        <a:rPr lang="ja-JP" altLang="en-US" sz="2000" b="1">
                          <a:effectLst/>
                        </a:rPr>
                        <a:t>条件文抽出・判断</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b="1" dirty="0">
                          <a:effectLst/>
                        </a:rPr>
                        <a:t>31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0.61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a:effectLst/>
                        </a:rPr>
                        <a:t>0.29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0.39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0.35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006967"/>
                  </a:ext>
                </a:extLst>
              </a:tr>
              <a:tr h="534059">
                <a:tc>
                  <a:txBody>
                    <a:bodyPr/>
                    <a:lstStyle/>
                    <a:p>
                      <a:pPr rtl="0" fontAlgn="b"/>
                      <a:r>
                        <a:rPr lang="ja-JP" altLang="en-US" sz="2000">
                          <a:effectLst/>
                        </a:rPr>
                        <a:t>人物役割付与</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27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dirty="0">
                          <a:effectLst/>
                        </a:rPr>
                        <a:t>0.44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0.67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0055068"/>
                  </a:ext>
                </a:extLst>
              </a:tr>
              <a:tr h="534059">
                <a:tc>
                  <a:txBody>
                    <a:bodyPr/>
                    <a:lstStyle/>
                    <a:p>
                      <a:pPr rtl="0" fontAlgn="b"/>
                      <a:r>
                        <a:rPr lang="zh-TW" altLang="en-US" sz="2000">
                          <a:effectLst/>
                        </a:rPr>
                        <a:t>人物関係抽出</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26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0.50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0.69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a:effectLst/>
                        </a:rPr>
                        <a:t>0.38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953297"/>
                  </a:ext>
                </a:extLst>
              </a:tr>
              <a:tr h="534059">
                <a:tc>
                  <a:txBody>
                    <a:bodyPr/>
                    <a:lstStyle/>
                    <a:p>
                      <a:pPr rtl="0" fontAlgn="b"/>
                      <a:r>
                        <a:rPr lang="ja-JP" altLang="en-US" sz="2000">
                          <a:effectLst/>
                        </a:rPr>
                        <a:t>形態素解析</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25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0.72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0.64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20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0.80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0.76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0.64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0.64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628228"/>
                  </a:ext>
                </a:extLst>
              </a:tr>
              <a:tr h="534059">
                <a:tc>
                  <a:txBody>
                    <a:bodyPr/>
                    <a:lstStyle/>
                    <a:p>
                      <a:pPr rtl="0" fontAlgn="b"/>
                      <a:r>
                        <a:rPr lang="ja-JP" altLang="en-US" sz="2000" dirty="0">
                          <a:effectLst/>
                        </a:rPr>
                        <a:t>照応解析</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20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0.65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a:effectLst/>
                        </a:rPr>
                        <a:t>0.25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12</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0.60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0.55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0.65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838974"/>
                  </a:ext>
                </a:extLst>
              </a:tr>
              <a:tr h="534059">
                <a:tc>
                  <a:txBody>
                    <a:bodyPr/>
                    <a:lstStyle/>
                    <a:p>
                      <a:pPr rtl="0" fontAlgn="b"/>
                      <a:r>
                        <a:rPr lang="ja-JP" altLang="en-US" sz="2000">
                          <a:effectLst/>
                        </a:rPr>
                        <a:t>曖昧性解消</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0.59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806285"/>
                  </a:ext>
                </a:extLst>
              </a:tr>
              <a:tr h="534059">
                <a:tc>
                  <a:txBody>
                    <a:bodyPr/>
                    <a:lstStyle/>
                    <a:p>
                      <a:pPr rtl="0" fontAlgn="b"/>
                      <a:r>
                        <a:rPr lang="ja-JP" altLang="en-US" sz="2000">
                          <a:effectLst/>
                        </a:rPr>
                        <a:t>意味役割付与</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8</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0.60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0.60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dirty="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11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0.73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r" rtl="0" fontAlgn="b"/>
                      <a:r>
                        <a:rPr lang="en-US" altLang="ja-JP" sz="2000" dirty="0">
                          <a:effectLst/>
                        </a:rPr>
                        <a:t>0.40</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905603"/>
                  </a:ext>
                </a:extLst>
              </a:tr>
              <a:tr h="534059">
                <a:tc>
                  <a:txBody>
                    <a:bodyPr/>
                    <a:lstStyle/>
                    <a:p>
                      <a:pPr rtl="0" fontAlgn="b"/>
                      <a:r>
                        <a:rPr lang="ja-JP" altLang="en-US" sz="2000">
                          <a:effectLst/>
                        </a:rPr>
                        <a:t>動詞言い換え</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13</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0.54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0.31</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1673153"/>
                  </a:ext>
                </a:extLst>
              </a:tr>
              <a:tr h="534059">
                <a:tc>
                  <a:txBody>
                    <a:bodyPr/>
                    <a:lstStyle/>
                    <a:p>
                      <a:pPr rtl="0" fontAlgn="b"/>
                      <a:r>
                        <a:rPr lang="ja-JP" altLang="en-US" sz="2000" dirty="0">
                          <a:effectLst/>
                        </a:rPr>
                        <a:t>一般辞書</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9</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0.44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5</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0.56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a:effectLst/>
                        </a:rPr>
                        <a:t>6</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A7A"/>
                    </a:solidFill>
                  </a:tcPr>
                </a:tc>
                <a:tc>
                  <a:txBody>
                    <a:bodyPr/>
                    <a:lstStyle/>
                    <a:p>
                      <a:pPr algn="r" rtl="0" fontAlgn="b"/>
                      <a:r>
                        <a:rPr lang="en-US" altLang="ja-JP" sz="2000" dirty="0">
                          <a:effectLst/>
                        </a:rPr>
                        <a:t>0.67</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altLang="ja-JP" sz="2000" dirty="0">
                          <a:effectLst/>
                        </a:rPr>
                        <a:t>0.44</a:t>
                      </a:r>
                    </a:p>
                  </a:txBody>
                  <a:tcPr marL="16646" marR="16646" marT="11097" marB="110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4005055"/>
                  </a:ext>
                </a:extLst>
              </a:tr>
            </a:tbl>
          </a:graphicData>
        </a:graphic>
      </p:graphicFrame>
    </p:spTree>
    <p:extLst>
      <p:ext uri="{BB962C8B-B14F-4D97-AF65-F5344CB8AC3E}">
        <p14:creationId xmlns:p14="http://schemas.microsoft.com/office/powerpoint/2010/main" val="2208385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685331" y="2137271"/>
            <a:ext cx="7649196" cy="715581"/>
          </a:xfrm>
          <a:prstGeom prst="rect">
            <a:avLst/>
          </a:prstGeom>
          <a:noFill/>
        </p:spPr>
        <p:txBody>
          <a:bodyPr wrap="square" rtlCol="0">
            <a:spAutoFit/>
          </a:bodyPr>
          <a:lstStyle/>
          <a:p>
            <a:pPr algn="ctr" defTabSz="342900"/>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に対するフレーム意味論の期待される効用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defTabSz="342900"/>
            <a:endParaRPr lang="en-US" altLang="ja-JP" sz="1350" dirty="0">
              <a:solidFill>
                <a:prstClr val="black"/>
              </a:solidFill>
              <a:latin typeface="Tw Cen MT" panose="020B0602020104020603"/>
              <a:ea typeface="ＭＳ Ｐゴシック" panose="020B0600070205080204" pitchFamily="50"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
        <p:nvSpPr>
          <p:cNvPr id="3" name="テキスト ボックス 2">
            <a:extLst>
              <a:ext uri="{FF2B5EF4-FFF2-40B4-BE49-F238E27FC236}">
                <a16:creationId xmlns:a16="http://schemas.microsoft.com/office/drawing/2014/main" id="{5A2CBE98-58DA-ED42-9386-6B79A5942CD2}"/>
              </a:ext>
            </a:extLst>
          </p:cNvPr>
          <p:cNvSpPr txBox="1"/>
          <p:nvPr/>
        </p:nvSpPr>
        <p:spPr>
          <a:xfrm>
            <a:off x="810096" y="2474837"/>
            <a:ext cx="7648574" cy="1546577"/>
          </a:xfrm>
          <a:prstGeom prst="rect">
            <a:avLst/>
          </a:prstGeom>
          <a:noFill/>
          <a:ln>
            <a:solidFill>
              <a:schemeClr val="bg2">
                <a:lumMod val="75000"/>
              </a:schemeClr>
            </a:solidFill>
            <a:prstDash val="lgDash"/>
          </a:ln>
        </p:spPr>
        <p:txBody>
          <a:bodyPr wrap="square" rtlCol="0">
            <a:spAutoFit/>
          </a:bodyPr>
          <a:lstStyle/>
          <a:p>
            <a:pPr defTabSz="342900"/>
            <a:r>
              <a:rPr lang="en-US" altLang="ja-JP" sz="1350" i="1" dirty="0">
                <a:solidFill>
                  <a:prstClr val="black"/>
                </a:solidFill>
                <a:latin typeface="Tw Cen MT" panose="020B0602020104020603"/>
                <a:ea typeface="ＭＳ Ｐゴシック" panose="020B0600070205080204" pitchFamily="50" charset="-128"/>
              </a:rPr>
              <a:t>(H18-1-1)</a:t>
            </a:r>
          </a:p>
          <a:p>
            <a:pPr defTabSz="342900"/>
            <a:r>
              <a:rPr lang="en-US" altLang="ja-JP" sz="1350" i="1" dirty="0">
                <a:solidFill>
                  <a:prstClr val="black"/>
                </a:solidFill>
                <a:latin typeface="Tw Cen MT" panose="020B0602020104020603"/>
                <a:ea typeface="ＭＳ Ｐゴシック" panose="020B0600070205080204" pitchFamily="50" charset="-128"/>
              </a:rPr>
              <a:t>T1)</a:t>
            </a:r>
            <a:r>
              <a:rPr lang="ja-JP" altLang="en-US" sz="1350" i="1">
                <a:solidFill>
                  <a:prstClr val="black"/>
                </a:solidFill>
                <a:highlight>
                  <a:srgbClr val="00FFFF"/>
                </a:highlight>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prstClr val="white">
                    <a:lumMod val="50000"/>
                  </a:prstClr>
                </a:solidFill>
                <a:latin typeface="Tw Cen MT" panose="020B0602020104020603"/>
                <a:ea typeface="ＭＳ Ｐゴシック" panose="020B0600070205080204" pitchFamily="50" charset="-128"/>
              </a:rPr>
              <a:t>第五百六十条から前条までの規定による担保の責任を負わない旨の特約をしたときであっても、知りながら告げなかった事実及び自ら第三者のために設定し又は第三者に譲り渡した権利については、その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免れることが</a:t>
            </a:r>
            <a:r>
              <a:rPr lang="ja-JP" altLang="en-US" sz="1350" i="1">
                <a:solidFill>
                  <a:srgbClr val="FF0000"/>
                </a:solidFill>
                <a:highlight>
                  <a:srgbClr val="00FFFF"/>
                </a:highlight>
                <a:latin typeface="Tw Cen MT" panose="020B0602020104020603"/>
                <a:ea typeface="ＭＳ Ｐゴシック" panose="020B0600070205080204" pitchFamily="50" charset="-128"/>
              </a:rPr>
              <a:t>できない。</a:t>
            </a:r>
            <a:endParaRPr lang="en-US" altLang="ja-JP" sz="1350" i="1" dirty="0">
              <a:solidFill>
                <a:srgbClr val="FF0000"/>
              </a:solidFill>
              <a:highlight>
                <a:srgbClr val="00FFFF"/>
              </a:highlight>
              <a:latin typeface="Tw Cen MT" panose="020B0602020104020603"/>
              <a:ea typeface="ＭＳ Ｐゴシック" panose="020B0600070205080204" pitchFamily="50" charset="-128"/>
            </a:endParaRPr>
          </a:p>
          <a:p>
            <a:pPr defTabSz="342900"/>
            <a:endParaRPr lang="ja-JP" altLang="en-US" sz="1350" i="1">
              <a:solidFill>
                <a:prstClr val="black"/>
              </a:solidFill>
              <a:latin typeface="Tw Cen MT" panose="020B0602020104020603"/>
              <a:ea typeface="ＭＳ Ｐゴシック" panose="020B0600070205080204" pitchFamily="50" charset="-128"/>
            </a:endParaRPr>
          </a:p>
          <a:p>
            <a:pPr defTabSz="342900"/>
            <a:r>
              <a:rPr lang="en-US" altLang="ja-JP" sz="1350" i="1" dirty="0">
                <a:solidFill>
                  <a:prstClr val="black"/>
                </a:solidFill>
                <a:latin typeface="Tw Cen MT" panose="020B0602020104020603"/>
                <a:ea typeface="ＭＳ Ｐゴシック" panose="020B0600070205080204" pitchFamily="50" charset="-128"/>
              </a:rPr>
              <a:t>T2)</a:t>
            </a:r>
            <a:r>
              <a:rPr lang="ja-JP" altLang="en-US" sz="1350" i="1">
                <a:solidFill>
                  <a:prstClr val="white">
                    <a:lumMod val="50000"/>
                  </a:prstClr>
                </a:solidFill>
                <a:latin typeface="Tw Cen MT" panose="020B0602020104020603"/>
                <a:ea typeface="ＭＳ Ｐゴシック" panose="020B0600070205080204" pitchFamily="50" charset="-128"/>
              </a:rPr>
              <a:t>担保責任を免除する特約を結ぶことはできるが，その場合も，目的物について売主が自分で第三者のために設定した権利があったときは，</a:t>
            </a:r>
            <a:r>
              <a:rPr lang="ja-JP" altLang="en-US" sz="1350" i="1">
                <a:solidFill>
                  <a:prstClr val="black"/>
                </a:solidFill>
                <a:highlight>
                  <a:srgbClr val="00FFFF"/>
                </a:highlight>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prstClr val="white">
                    <a:lumMod val="50000"/>
                  </a:prstClr>
                </a:solidFill>
                <a:latin typeface="Tw Cen MT" panose="020B0602020104020603"/>
                <a:ea typeface="ＭＳ Ｐゴシック" panose="020B0600070205080204" pitchFamily="50" charset="-128"/>
              </a:rPr>
              <a:t>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a:t>
            </a:r>
            <a:r>
              <a:rPr lang="ja-JP" altLang="en-US" sz="1350" i="1">
                <a:solidFill>
                  <a:srgbClr val="FF0000"/>
                </a:solidFill>
                <a:highlight>
                  <a:srgbClr val="00FFFF"/>
                </a:highlight>
                <a:latin typeface="Tw Cen MT" panose="020B0602020104020603"/>
                <a:ea typeface="ＭＳ Ｐゴシック" panose="020B0600070205080204" pitchFamily="50" charset="-128"/>
              </a:rPr>
              <a:t>ない</a:t>
            </a:r>
            <a:r>
              <a:rPr lang="ja-JP" altLang="en-US" sz="1350" i="1">
                <a:solidFill>
                  <a:prstClr val="black"/>
                </a:solidFill>
                <a:highlight>
                  <a:srgbClr val="00FFFF"/>
                </a:highlight>
                <a:latin typeface="Tw Cen MT" panose="020B0602020104020603"/>
                <a:ea typeface="ＭＳ Ｐゴシック" panose="020B0600070205080204" pitchFamily="50" charset="-128"/>
              </a:rPr>
              <a:t>。</a:t>
            </a:r>
          </a:p>
        </p:txBody>
      </p:sp>
      <p:sp>
        <p:nvSpPr>
          <p:cNvPr id="4" name="テキスト ボックス 3">
            <a:extLst>
              <a:ext uri="{FF2B5EF4-FFF2-40B4-BE49-F238E27FC236}">
                <a16:creationId xmlns:a16="http://schemas.microsoft.com/office/drawing/2014/main" id="{3231FD5B-7EA6-064B-91E1-6A3B1BFC7F8B}"/>
              </a:ext>
            </a:extLst>
          </p:cNvPr>
          <p:cNvSpPr txBox="1"/>
          <p:nvPr/>
        </p:nvSpPr>
        <p:spPr>
          <a:xfrm>
            <a:off x="1597914" y="4106740"/>
            <a:ext cx="5824030" cy="1246495"/>
          </a:xfrm>
          <a:prstGeom prst="rect">
            <a:avLst/>
          </a:prstGeom>
          <a:noFill/>
        </p:spPr>
        <p:txBody>
          <a:bodyPr wrap="square" rtlCol="0">
            <a:spAutoFit/>
          </a:bodyPr>
          <a:lstStyle/>
          <a:p>
            <a:pPr algn="ctr" defTabSz="342900"/>
            <a:r>
              <a:rPr kumimoji="1" lang="ja-JP" altLang="en-US" sz="1500">
                <a:solidFill>
                  <a:prstClr val="black"/>
                </a:solidFill>
                <a:latin typeface="Tw Cen MT" panose="020B0602020104020603"/>
                <a:ea typeface="ＭＳ Ｐゴシック" panose="020B0600070205080204" pitchFamily="50" charset="-128"/>
              </a:rPr>
              <a:t>従来手法</a:t>
            </a:r>
            <a:r>
              <a:rPr kumimoji="1" lang="en-US" altLang="ja-JP" sz="1500" dirty="0">
                <a:solidFill>
                  <a:prstClr val="black"/>
                </a:solidFill>
                <a:latin typeface="Tw Cen MT" panose="020B0602020104020603"/>
                <a:ea typeface="ＭＳ Ｐゴシック" panose="020B0600070205080204" pitchFamily="50" charset="-128"/>
              </a:rPr>
              <a:t>…</a:t>
            </a:r>
          </a:p>
          <a:p>
            <a:pPr algn="ctr" defTabSz="342900"/>
            <a:r>
              <a:rPr kumimoji="1" lang="ja-JP" altLang="en-US" sz="1500">
                <a:solidFill>
                  <a:prstClr val="black"/>
                </a:solidFill>
                <a:latin typeface="Tw Cen MT" panose="020B0602020104020603"/>
                <a:ea typeface="ＭＳ Ｐゴシック" panose="020B0600070205080204" pitchFamily="50" charset="-128"/>
              </a:rPr>
              <a:t>表層格と述語項構造</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latin typeface="Tw Cen MT" panose="020B0602020104020603"/>
                <a:ea typeface="ＭＳ Ｐゴシック" panose="020B0600070205080204" pitchFamily="50" charset="-128"/>
              </a:rPr>
              <a:t>主題と文末動詞</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latin typeface="Tw Cen MT" panose="020B0602020104020603"/>
                <a:ea typeface="ＭＳ Ｐゴシック" panose="020B0600070205080204" pitchFamily="50" charset="-128"/>
              </a:rPr>
              <a:t>の利用、および動詞の抽象化</a:t>
            </a:r>
            <a:endParaRPr kumimoji="1" lang="en-US" altLang="ja-JP" sz="1500" dirty="0">
              <a:solidFill>
                <a:prstClr val="black"/>
              </a:solidFill>
              <a:latin typeface="Tw Cen MT" panose="020B0602020104020603"/>
              <a:ea typeface="ＭＳ Ｐゴシック" panose="020B0600070205080204" pitchFamily="50" charset="-128"/>
            </a:endParaRPr>
          </a:p>
          <a:p>
            <a:pPr algn="ctr" defTabSz="342900"/>
            <a:r>
              <a:rPr kumimoji="1" lang="en-US" altLang="ja-JP" sz="1500" dirty="0">
                <a:solidFill>
                  <a:prstClr val="black"/>
                </a:solidFill>
                <a:latin typeface="Tw Cen MT" panose="020B0602020104020603"/>
                <a:ea typeface="ＭＳ Ｐゴシック" panose="020B0600070205080204" pitchFamily="50" charset="-128"/>
              </a:rPr>
              <a:t>T1 … </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売主は</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免れることが</a:t>
            </a:r>
            <a:r>
              <a:rPr kumimoji="1" lang="ja-JP" altLang="en-US" sz="1500">
                <a:solidFill>
                  <a:srgbClr val="FF0000"/>
                </a:solidFill>
                <a:highlight>
                  <a:srgbClr val="00FFFF"/>
                </a:highlight>
                <a:latin typeface="Tw Cen MT" panose="020B0602020104020603"/>
                <a:ea typeface="ＭＳ Ｐゴシック" panose="020B0600070205080204" pitchFamily="50" charset="-128"/>
              </a:rPr>
              <a:t>できない</a:t>
            </a:r>
            <a:r>
              <a:rPr kumimoji="1" lang="en-US" altLang="ja-JP" sz="1500" dirty="0">
                <a:solidFill>
                  <a:prstClr val="black"/>
                </a:solidFill>
                <a:latin typeface="Tw Cen MT" panose="020B0602020104020603"/>
                <a:ea typeface="ＭＳ Ｐゴシック" panose="020B0600070205080204" pitchFamily="50" charset="-128"/>
              </a:rPr>
              <a:t>/T2 … </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売主は</a:t>
            </a:r>
            <a:r>
              <a:rPr kumimoji="1" lang="en-US" altLang="ja-JP" sz="1500" dirty="0">
                <a:solidFill>
                  <a:prstClr val="black"/>
                </a:solidFill>
                <a:latin typeface="Tw Cen MT" panose="020B0602020104020603"/>
                <a:ea typeface="ＭＳ Ｐゴシック" panose="020B0600070205080204" pitchFamily="50" charset="-128"/>
              </a:rPr>
              <a:t>-</a:t>
            </a:r>
            <a:r>
              <a:rPr kumimoji="1" lang="ja-JP" altLang="en-US" sz="1500">
                <a:solidFill>
                  <a:prstClr val="black"/>
                </a:solidFill>
                <a:highlight>
                  <a:srgbClr val="00FFFF"/>
                </a:highlight>
                <a:latin typeface="Tw Cen MT" panose="020B0602020104020603"/>
                <a:ea typeface="ＭＳ Ｐゴシック" panose="020B0600070205080204" pitchFamily="50" charset="-128"/>
              </a:rPr>
              <a:t>免れ</a:t>
            </a:r>
            <a:r>
              <a:rPr kumimoji="1" lang="ja-JP" altLang="en-US" sz="1500">
                <a:solidFill>
                  <a:srgbClr val="FF0000"/>
                </a:solidFill>
                <a:highlight>
                  <a:srgbClr val="00FFFF"/>
                </a:highlight>
                <a:latin typeface="Tw Cen MT" panose="020B0602020104020603"/>
                <a:ea typeface="ＭＳ Ｐゴシック" panose="020B0600070205080204" pitchFamily="50" charset="-128"/>
              </a:rPr>
              <a:t>ない</a:t>
            </a:r>
            <a:r>
              <a:rPr kumimoji="1" lang="en-US" altLang="ja-JP" sz="1500" dirty="0">
                <a:solidFill>
                  <a:prstClr val="black"/>
                </a:solidFill>
                <a:latin typeface="Tw Cen MT" panose="020B0602020104020603"/>
                <a:ea typeface="ＭＳ Ｐゴシック" panose="020B0600070205080204" pitchFamily="50" charset="-128"/>
              </a:rPr>
              <a:t> </a:t>
            </a:r>
            <a:r>
              <a:rPr kumimoji="1" lang="ja-JP" altLang="en-US" sz="1500">
                <a:solidFill>
                  <a:prstClr val="black"/>
                </a:solidFill>
                <a:latin typeface="Tw Cen MT" panose="020B0602020104020603"/>
                <a:ea typeface="ＭＳ Ｐゴシック" panose="020B0600070205080204" pitchFamily="50" charset="-128"/>
              </a:rPr>
              <a:t>より、</a:t>
            </a:r>
            <a:endParaRPr kumimoji="1" lang="en-US" altLang="ja-JP" sz="1500" dirty="0">
              <a:solidFill>
                <a:prstClr val="black"/>
              </a:solidFill>
              <a:latin typeface="Tw Cen MT" panose="020B0602020104020603"/>
              <a:ea typeface="ＭＳ Ｐゴシック" panose="020B0600070205080204" pitchFamily="50" charset="-128"/>
            </a:endParaRPr>
          </a:p>
          <a:p>
            <a:pPr algn="ctr" defTabSz="342900"/>
            <a:r>
              <a:rPr kumimoji="1" lang="en-US" altLang="ja-JP" sz="1500" dirty="0">
                <a:solidFill>
                  <a:srgbClr val="FF0000"/>
                </a:solidFill>
                <a:latin typeface="Tw Cen MT" panose="020B0602020104020603"/>
                <a:ea typeface="ＭＳ Ｐゴシック" panose="020B0600070205080204" pitchFamily="50" charset="-128"/>
              </a:rPr>
              <a:t> </a:t>
            </a:r>
            <a:r>
              <a:rPr kumimoji="1" lang="en-US" altLang="ja-JP" sz="1500" dirty="0" err="1">
                <a:solidFill>
                  <a:prstClr val="black"/>
                </a:solidFill>
                <a:latin typeface="Tw Cen MT" panose="020B0602020104020603"/>
                <a:ea typeface="ＭＳ Ｐゴシック" panose="020B0600070205080204" pitchFamily="50" charset="-128"/>
              </a:rPr>
              <a:t>λ.x</a:t>
            </a:r>
            <a:r>
              <a:rPr kumimoji="1" lang="en-US" altLang="ja-JP" sz="1500" dirty="0">
                <a:solidFill>
                  <a:prstClr val="black"/>
                </a:solidFill>
                <a:latin typeface="Tw Cen MT" panose="020B0602020104020603"/>
                <a:ea typeface="ＭＳ Ｐゴシック" panose="020B0600070205080204" pitchFamily="50" charset="-128"/>
              </a:rPr>
              <a:t> </a:t>
            </a:r>
            <a:r>
              <a:rPr kumimoji="1" lang="en-US" altLang="ja-JP" sz="1500" dirty="0" err="1">
                <a:solidFill>
                  <a:prstClr val="black"/>
                </a:solidFill>
                <a:latin typeface="Tw Cen MT" panose="020B0602020104020603"/>
                <a:ea typeface="ＭＳ Ｐゴシック" panose="020B0600070205080204" pitchFamily="50" charset="-128"/>
              </a:rPr>
              <a:t>x</a:t>
            </a:r>
            <a:r>
              <a:rPr kumimoji="1" lang="en-US" altLang="ja-JP" sz="1500" i="1" dirty="0" err="1">
                <a:solidFill>
                  <a:srgbClr val="FF0000"/>
                </a:solidFill>
                <a:latin typeface="Tw Cen MT" panose="020B0602020104020603"/>
                <a:ea typeface="ＭＳ Ｐゴシック" panose="020B0600070205080204" pitchFamily="50" charset="-128"/>
              </a:rPr>
              <a:t>¬</a:t>
            </a:r>
            <a:r>
              <a:rPr kumimoji="1" lang="en-US" altLang="ja-JP" sz="1500" i="1" dirty="0" err="1">
                <a:solidFill>
                  <a:prstClr val="black"/>
                </a:solidFill>
                <a:latin typeface="Tw Cen MT" panose="020B0602020104020603"/>
                <a:ea typeface="ＭＳ Ｐゴシック" panose="020B0600070205080204" pitchFamily="50" charset="-128"/>
              </a:rPr>
              <a:t>AVOID</a:t>
            </a:r>
            <a:r>
              <a:rPr kumimoji="1" lang="en-US" altLang="ja-JP" sz="1500" i="1" dirty="0">
                <a:solidFill>
                  <a:prstClr val="black"/>
                </a:solidFill>
                <a:latin typeface="Tw Cen MT" panose="020B0602020104020603"/>
                <a:ea typeface="ＭＳ Ｐゴシック" panose="020B0600070205080204" pitchFamily="50" charset="-128"/>
              </a:rPr>
              <a:t>(</a:t>
            </a:r>
            <a:r>
              <a:rPr kumimoji="1" lang="ja-JP" altLang="en-US" sz="1500" i="1">
                <a:solidFill>
                  <a:prstClr val="black"/>
                </a:solidFill>
                <a:highlight>
                  <a:srgbClr val="00FFFF"/>
                </a:highlight>
                <a:latin typeface="Tw Cen MT" panose="020B0602020104020603"/>
                <a:ea typeface="ＭＳ Ｐゴシック" panose="020B0600070205080204" pitchFamily="50" charset="-128"/>
              </a:rPr>
              <a:t>売主</a:t>
            </a:r>
            <a:r>
              <a:rPr kumimoji="1" lang="en-US" altLang="ja-JP" sz="1500" i="1" dirty="0">
                <a:solidFill>
                  <a:prstClr val="black"/>
                </a:solidFill>
                <a:latin typeface="Tw Cen MT" panose="020B0602020104020603"/>
                <a:ea typeface="ＭＳ Ｐゴシック" panose="020B0600070205080204" pitchFamily="50" charset="-128"/>
              </a:rPr>
              <a:t>)</a:t>
            </a:r>
          </a:p>
          <a:p>
            <a:pPr algn="ctr" defTabSz="342900"/>
            <a:r>
              <a:rPr kumimoji="1" lang="ja-JP" altLang="en-US" sz="1500">
                <a:solidFill>
                  <a:prstClr val="black"/>
                </a:solidFill>
                <a:latin typeface="Tw Cen MT" panose="020B0602020104020603"/>
                <a:ea typeface="ＭＳ Ｐゴシック" panose="020B0600070205080204" pitchFamily="50" charset="-128"/>
              </a:rPr>
              <a:t>以上より</a:t>
            </a:r>
            <a:r>
              <a:rPr kumimoji="1" lang="en-US" altLang="ja-JP" sz="1500" dirty="0">
                <a:solidFill>
                  <a:prstClr val="black"/>
                </a:solidFill>
                <a:latin typeface="Tw Cen MT" panose="020B0602020104020603"/>
                <a:ea typeface="ＭＳ Ｐゴシック" panose="020B0600070205080204" pitchFamily="50" charset="-128"/>
              </a:rPr>
              <a:t>T1 = T2</a:t>
            </a:r>
          </a:p>
        </p:txBody>
      </p:sp>
      <p:sp>
        <p:nvSpPr>
          <p:cNvPr id="8" name="フリーフォーム 7">
            <a:extLst>
              <a:ext uri="{FF2B5EF4-FFF2-40B4-BE49-F238E27FC236}">
                <a16:creationId xmlns:a16="http://schemas.microsoft.com/office/drawing/2014/main" id="{3532BBCF-92CD-B947-AF41-A0F866D540A5}"/>
              </a:ext>
            </a:extLst>
          </p:cNvPr>
          <p:cNvSpPr/>
          <p:nvPr/>
        </p:nvSpPr>
        <p:spPr>
          <a:xfrm>
            <a:off x="1543050" y="2492008"/>
            <a:ext cx="1371600" cy="660767"/>
          </a:xfrm>
          <a:custGeom>
            <a:avLst/>
            <a:gdLst>
              <a:gd name="connsiteX0" fmla="*/ 0 w 1828800"/>
              <a:gd name="connsiteY0" fmla="*/ 385722 h 881022"/>
              <a:gd name="connsiteX1" fmla="*/ 1409700 w 1828800"/>
              <a:gd name="connsiteY1" fmla="*/ 17422 h 881022"/>
              <a:gd name="connsiteX2" fmla="*/ 1828800 w 1828800"/>
              <a:gd name="connsiteY2" fmla="*/ 881022 h 881022"/>
            </a:gdLst>
            <a:ahLst/>
            <a:cxnLst>
              <a:cxn ang="0">
                <a:pos x="connsiteX0" y="connsiteY0"/>
              </a:cxn>
              <a:cxn ang="0">
                <a:pos x="connsiteX1" y="connsiteY1"/>
              </a:cxn>
              <a:cxn ang="0">
                <a:pos x="connsiteX2" y="connsiteY2"/>
              </a:cxn>
            </a:cxnLst>
            <a:rect l="l" t="t" r="r" b="b"/>
            <a:pathLst>
              <a:path w="1828800" h="881022">
                <a:moveTo>
                  <a:pt x="0" y="385722"/>
                </a:moveTo>
                <a:cubicBezTo>
                  <a:pt x="552450" y="160297"/>
                  <a:pt x="1104900" y="-65128"/>
                  <a:pt x="1409700" y="17422"/>
                </a:cubicBezTo>
                <a:cubicBezTo>
                  <a:pt x="1714500" y="99972"/>
                  <a:pt x="1771650" y="490497"/>
                  <a:pt x="1828800" y="881022"/>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10" name="フリーフォーム 9">
            <a:extLst>
              <a:ext uri="{FF2B5EF4-FFF2-40B4-BE49-F238E27FC236}">
                <a16:creationId xmlns:a16="http://schemas.microsoft.com/office/drawing/2014/main" id="{659A1C9C-EEA4-E343-BC88-E2FE32E447F8}"/>
              </a:ext>
            </a:extLst>
          </p:cNvPr>
          <p:cNvSpPr/>
          <p:nvPr/>
        </p:nvSpPr>
        <p:spPr>
          <a:xfrm>
            <a:off x="3924300" y="3419311"/>
            <a:ext cx="1200150" cy="390689"/>
          </a:xfrm>
          <a:custGeom>
            <a:avLst/>
            <a:gdLst>
              <a:gd name="connsiteX0" fmla="*/ 0 w 1600200"/>
              <a:gd name="connsiteY0" fmla="*/ 470118 h 520918"/>
              <a:gd name="connsiteX1" fmla="*/ 825500 w 1600200"/>
              <a:gd name="connsiteY1" fmla="*/ 218 h 520918"/>
              <a:gd name="connsiteX2" fmla="*/ 1600200 w 1600200"/>
              <a:gd name="connsiteY2" fmla="*/ 520918 h 520918"/>
            </a:gdLst>
            <a:ahLst/>
            <a:cxnLst>
              <a:cxn ang="0">
                <a:pos x="connsiteX0" y="connsiteY0"/>
              </a:cxn>
              <a:cxn ang="0">
                <a:pos x="connsiteX1" y="connsiteY1"/>
              </a:cxn>
              <a:cxn ang="0">
                <a:pos x="connsiteX2" y="connsiteY2"/>
              </a:cxn>
            </a:cxnLst>
            <a:rect l="l" t="t" r="r" b="b"/>
            <a:pathLst>
              <a:path w="1600200" h="520918">
                <a:moveTo>
                  <a:pt x="0" y="470118"/>
                </a:moveTo>
                <a:cubicBezTo>
                  <a:pt x="279400" y="230934"/>
                  <a:pt x="558800" y="-8249"/>
                  <a:pt x="825500" y="218"/>
                </a:cubicBezTo>
                <a:cubicBezTo>
                  <a:pt x="1092200" y="8685"/>
                  <a:pt x="1346200" y="264801"/>
                  <a:pt x="1600200" y="52091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4206260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6" name="テキスト ボックス 5">
            <a:extLst>
              <a:ext uri="{FF2B5EF4-FFF2-40B4-BE49-F238E27FC236}">
                <a16:creationId xmlns:a16="http://schemas.microsoft.com/office/drawing/2014/main" id="{55492077-1EC6-FC49-B607-77EDB037499C}"/>
              </a:ext>
            </a:extLst>
          </p:cNvPr>
          <p:cNvSpPr txBox="1"/>
          <p:nvPr/>
        </p:nvSpPr>
        <p:spPr>
          <a:xfrm>
            <a:off x="685331" y="2137271"/>
            <a:ext cx="7649196" cy="715581"/>
          </a:xfrm>
          <a:prstGeom prst="rect">
            <a:avLst/>
          </a:prstGeom>
          <a:noFill/>
        </p:spPr>
        <p:txBody>
          <a:bodyPr wrap="square" rtlCol="0">
            <a:spAutoFit/>
          </a:bodyPr>
          <a:lstStyle/>
          <a:p>
            <a:pPr algn="ctr" defTabSz="342900"/>
            <a:r>
              <a:rPr kumimoji="1" lang="en-US" altLang="ja-JP" sz="1350" dirty="0">
                <a:solidFill>
                  <a:prstClr val="black"/>
                </a:solidFill>
                <a:highlight>
                  <a:srgbClr val="FFFF00"/>
                </a:highlight>
                <a:latin typeface="Hiragino Kaku Gothic ProN W3" panose="020B0300000000000000" pitchFamily="34" charset="-128"/>
                <a:ea typeface="Hiragino Kaku Gothic ProN W3" panose="020B0300000000000000" pitchFamily="34" charset="-128"/>
              </a:rPr>
              <a:t>COLIEE</a:t>
            </a:r>
            <a:r>
              <a:rPr kumimoji="1" lang="ja-JP" altLang="en-US" sz="1350">
                <a:solidFill>
                  <a:prstClr val="black"/>
                </a:solidFill>
                <a:highlight>
                  <a:srgbClr val="FFFF00"/>
                </a:highlight>
                <a:latin typeface="Hiragino Kaku Gothic ProN W3" panose="020B0300000000000000" pitchFamily="34" charset="-128"/>
                <a:ea typeface="Hiragino Kaku Gothic ProN W3" panose="020B0300000000000000" pitchFamily="34" charset="-128"/>
              </a:rPr>
              <a:t>に対するフレーム意味論の期待される効用</a:t>
            </a:r>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a:p>
            <a:pPr defTabSz="342900"/>
            <a:endParaRPr lang="en-US" altLang="ja-JP" sz="1350" dirty="0">
              <a:solidFill>
                <a:prstClr val="black"/>
              </a:solidFill>
              <a:latin typeface="Tw Cen MT" panose="020B0602020104020603"/>
              <a:ea typeface="ＭＳ Ｐゴシック" panose="020B0600070205080204" pitchFamily="50" charset="-128"/>
            </a:endParaRPr>
          </a:p>
          <a:p>
            <a:pPr algn="ctr" defTabSz="342900"/>
            <a:endParaRPr kumimoji="1" lang="en-US" altLang="ja-JP" sz="1350" dirty="0">
              <a:solidFill>
                <a:prstClr val="black"/>
              </a:solidFill>
              <a:latin typeface="Hiragino Kaku Gothic ProN W3" panose="020B0300000000000000" pitchFamily="34" charset="-128"/>
              <a:ea typeface="Hiragino Kaku Gothic ProN W3" panose="020B0300000000000000" pitchFamily="34" charset="-128"/>
            </a:endParaRPr>
          </a:p>
        </p:txBody>
      </p:sp>
      <p:sp>
        <p:nvSpPr>
          <p:cNvPr id="3" name="テキスト ボックス 2">
            <a:extLst>
              <a:ext uri="{FF2B5EF4-FFF2-40B4-BE49-F238E27FC236}">
                <a16:creationId xmlns:a16="http://schemas.microsoft.com/office/drawing/2014/main" id="{5A2CBE98-58DA-ED42-9386-6B79A5942CD2}"/>
              </a:ext>
            </a:extLst>
          </p:cNvPr>
          <p:cNvSpPr txBox="1"/>
          <p:nvPr/>
        </p:nvSpPr>
        <p:spPr>
          <a:xfrm>
            <a:off x="810096" y="2474837"/>
            <a:ext cx="7648574" cy="1546577"/>
          </a:xfrm>
          <a:prstGeom prst="rect">
            <a:avLst/>
          </a:prstGeom>
          <a:noFill/>
          <a:ln>
            <a:solidFill>
              <a:schemeClr val="accent3"/>
            </a:solidFill>
            <a:prstDash val="lgDash"/>
          </a:ln>
        </p:spPr>
        <p:txBody>
          <a:bodyPr wrap="square" rtlCol="0">
            <a:spAutoFit/>
          </a:bodyPr>
          <a:lstStyle/>
          <a:p>
            <a:pPr defTabSz="342900"/>
            <a:r>
              <a:rPr lang="en-US" altLang="ja-JP" sz="1350" i="1" dirty="0">
                <a:solidFill>
                  <a:prstClr val="black"/>
                </a:solidFill>
                <a:latin typeface="Tw Cen MT" panose="020B0602020104020603"/>
                <a:ea typeface="ＭＳ Ｐゴシック" panose="020B0600070205080204" pitchFamily="50" charset="-128"/>
              </a:rPr>
              <a:t>(H18-1-1)</a:t>
            </a:r>
          </a:p>
          <a:p>
            <a:pPr defTabSz="342900"/>
            <a:r>
              <a:rPr lang="en-US" altLang="ja-JP" sz="1350" i="1" dirty="0">
                <a:solidFill>
                  <a:prstClr val="black"/>
                </a:solidFill>
                <a:latin typeface="Tw Cen MT" panose="020B0602020104020603"/>
                <a:ea typeface="ＭＳ Ｐゴシック" panose="020B0600070205080204" pitchFamily="50" charset="-128"/>
              </a:rPr>
              <a:t>T1)</a:t>
            </a:r>
            <a:r>
              <a:rPr lang="ja-JP" altLang="en-US" sz="1350" i="1">
                <a:solidFill>
                  <a:srgbClr val="FF0000"/>
                </a:solidFill>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00B050"/>
                </a:solidFill>
                <a:latin typeface="Tw Cen MT" panose="020B0602020104020603"/>
                <a:ea typeface="ＭＳ Ｐゴシック" panose="020B0600070205080204" pitchFamily="50" charset="-128"/>
              </a:rPr>
              <a:t>第五百六十条から前条までの規定による担保の責任を負わない旨の特約をしたときであっても</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7030A0"/>
                </a:solidFill>
                <a:latin typeface="Tw Cen MT" panose="020B0602020104020603"/>
                <a:ea typeface="ＭＳ Ｐゴシック" panose="020B0600070205080204" pitchFamily="50" charset="-128"/>
              </a:rPr>
              <a:t>知りながら告げなかった事実及び自ら第三者のために設定し又は第三者に譲り渡した権利については</a:t>
            </a:r>
            <a:r>
              <a:rPr lang="ja-JP" altLang="en-US" sz="1350" i="1">
                <a:solidFill>
                  <a:prstClr val="black"/>
                </a:solidFill>
                <a:latin typeface="Tw Cen MT" panose="020B0602020104020603"/>
                <a:ea typeface="ＭＳ Ｐゴシック" panose="020B0600070205080204" pitchFamily="50" charset="-128"/>
              </a:rPr>
              <a:t>、その責任を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免れることができない。</a:t>
            </a:r>
            <a:endParaRPr lang="en-US" altLang="ja-JP" sz="1350" i="1" dirty="0">
              <a:solidFill>
                <a:prstClr val="black"/>
              </a:solidFill>
              <a:highlight>
                <a:srgbClr val="00FFFF"/>
              </a:highlight>
              <a:latin typeface="Tw Cen MT" panose="020B0602020104020603"/>
              <a:ea typeface="ＭＳ Ｐゴシック" panose="020B0600070205080204" pitchFamily="50" charset="-128"/>
            </a:endParaRPr>
          </a:p>
          <a:p>
            <a:pPr defTabSz="342900"/>
            <a:endParaRPr lang="ja-JP" altLang="en-US" sz="1350" i="1">
              <a:solidFill>
                <a:prstClr val="black"/>
              </a:solidFill>
              <a:latin typeface="Tw Cen MT" panose="020B0602020104020603"/>
              <a:ea typeface="ＭＳ Ｐゴシック" panose="020B0600070205080204" pitchFamily="50" charset="-128"/>
            </a:endParaRPr>
          </a:p>
          <a:p>
            <a:pPr defTabSz="342900"/>
            <a:r>
              <a:rPr lang="en-US" altLang="ja-JP" sz="1350" i="1" dirty="0">
                <a:solidFill>
                  <a:prstClr val="black"/>
                </a:solidFill>
                <a:latin typeface="Tw Cen MT" panose="020B0602020104020603"/>
                <a:ea typeface="ＭＳ Ｐゴシック" panose="020B0600070205080204" pitchFamily="50" charset="-128"/>
              </a:rPr>
              <a:t>T2)</a:t>
            </a:r>
            <a:r>
              <a:rPr lang="ja-JP" altLang="en-US" sz="1350" i="1">
                <a:solidFill>
                  <a:srgbClr val="00B050"/>
                </a:solidFill>
                <a:latin typeface="Tw Cen MT" panose="020B0602020104020603"/>
                <a:ea typeface="ＭＳ Ｐゴシック" panose="020B0600070205080204" pitchFamily="50" charset="-128"/>
              </a:rPr>
              <a:t>担保責任を免除する特約を結ぶことはできるが</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7030A0"/>
                </a:solidFill>
                <a:latin typeface="Tw Cen MT" panose="020B0602020104020603"/>
                <a:ea typeface="ＭＳ Ｐゴシック" panose="020B0600070205080204" pitchFamily="50" charset="-128"/>
              </a:rPr>
              <a:t>その場合も，目的物について売主が自分で第三者のために設定した権利があったときは</a:t>
            </a:r>
            <a:r>
              <a:rPr lang="ja-JP" altLang="en-US" sz="1350" i="1">
                <a:solidFill>
                  <a:prstClr val="black"/>
                </a:solidFill>
                <a:latin typeface="Tw Cen MT" panose="020B0602020104020603"/>
                <a:ea typeface="ＭＳ Ｐゴシック" panose="020B0600070205080204" pitchFamily="50" charset="-128"/>
              </a:rPr>
              <a:t>，</a:t>
            </a:r>
            <a:r>
              <a:rPr lang="ja-JP" altLang="en-US" sz="1350" i="1">
                <a:solidFill>
                  <a:srgbClr val="FF0000"/>
                </a:solidFill>
                <a:latin typeface="Tw Cen MT" panose="020B0602020104020603"/>
                <a:ea typeface="ＭＳ Ｐゴシック" panose="020B0600070205080204" pitchFamily="50" charset="-128"/>
              </a:rPr>
              <a:t>売主は</a:t>
            </a:r>
            <a:r>
              <a:rPr lang="ja-JP" altLang="en-US" sz="1350" i="1">
                <a:solidFill>
                  <a:prstClr val="black"/>
                </a:solidFill>
                <a:latin typeface="Tw Cen MT" panose="020B0602020104020603"/>
                <a:ea typeface="ＭＳ Ｐゴシック" panose="020B0600070205080204" pitchFamily="50" charset="-128"/>
              </a:rPr>
              <a:t>，責任を</a:t>
            </a:r>
            <a:r>
              <a:rPr lang="ja-JP" altLang="en-US" sz="1350" i="1">
                <a:solidFill>
                  <a:prstClr val="black"/>
                </a:solidFill>
                <a:highlight>
                  <a:srgbClr val="00FFFF"/>
                </a:highlight>
                <a:latin typeface="Tw Cen MT" panose="020B0602020104020603"/>
                <a:ea typeface="ＭＳ Ｐゴシック" panose="020B0600070205080204" pitchFamily="50" charset="-128"/>
              </a:rPr>
              <a:t>免れない。</a:t>
            </a:r>
          </a:p>
        </p:txBody>
      </p:sp>
      <p:sp>
        <p:nvSpPr>
          <p:cNvPr id="7" name="テキスト ボックス 6">
            <a:extLst>
              <a:ext uri="{FF2B5EF4-FFF2-40B4-BE49-F238E27FC236}">
                <a16:creationId xmlns:a16="http://schemas.microsoft.com/office/drawing/2014/main" id="{313E0CBB-98E8-CB49-9E64-43B062480F1F}"/>
              </a:ext>
            </a:extLst>
          </p:cNvPr>
          <p:cNvSpPr txBox="1"/>
          <p:nvPr/>
        </p:nvSpPr>
        <p:spPr>
          <a:xfrm>
            <a:off x="810095" y="4193533"/>
            <a:ext cx="5094514" cy="1015663"/>
          </a:xfrm>
          <a:prstGeom prst="rect">
            <a:avLst/>
          </a:prstGeom>
          <a:noFill/>
        </p:spPr>
        <p:txBody>
          <a:bodyPr wrap="square" rtlCol="0">
            <a:spAutoFit/>
          </a:bodyPr>
          <a:lstStyle/>
          <a:p>
            <a:pPr algn="ctr" defTabSz="342900"/>
            <a:r>
              <a:rPr kumimoji="1" lang="ja-JP" altLang="en-US" sz="1200">
                <a:solidFill>
                  <a:prstClr val="black"/>
                </a:solidFill>
                <a:latin typeface="Tw Cen MT" panose="020B0602020104020603"/>
                <a:ea typeface="ＭＳ Ｐゴシック" panose="020B0600070205080204" pitchFamily="50" charset="-128"/>
              </a:rPr>
              <a:t>フレーム意味論を用いた手法</a:t>
            </a:r>
            <a:r>
              <a:rPr kumimoji="1" lang="en-US" altLang="ja-JP" sz="1200" dirty="0">
                <a:solidFill>
                  <a:prstClr val="black"/>
                </a:solidFill>
                <a:latin typeface="Tw Cen MT" panose="020B0602020104020603"/>
                <a:ea typeface="ＭＳ Ｐゴシック" panose="020B0600070205080204" pitchFamily="50" charset="-128"/>
              </a:rPr>
              <a:t>…</a:t>
            </a:r>
          </a:p>
          <a:p>
            <a:pPr algn="ctr" defTabSz="342900"/>
            <a:r>
              <a:rPr kumimoji="1" lang="ja-JP" altLang="en-US" sz="1200">
                <a:solidFill>
                  <a:prstClr val="black"/>
                </a:solidFill>
                <a:latin typeface="Tw Cen MT" panose="020B0602020104020603"/>
                <a:ea typeface="ＭＳ Ｐゴシック" panose="020B0600070205080204" pitchFamily="50" charset="-128"/>
              </a:rPr>
              <a:t>述語項構造におけるフレームの同定と</a:t>
            </a:r>
            <a:r>
              <a:rPr kumimoji="1" lang="en-US" altLang="ja-JP" sz="1200" dirty="0">
                <a:solidFill>
                  <a:prstClr val="black"/>
                </a:solidFill>
                <a:latin typeface="Tw Cen MT" panose="020B0602020104020603"/>
                <a:ea typeface="ＭＳ Ｐゴシック" panose="020B0600070205080204" pitchFamily="50" charset="-128"/>
              </a:rPr>
              <a:t>FE</a:t>
            </a:r>
            <a:r>
              <a:rPr kumimoji="1" lang="ja-JP" altLang="en-US" sz="1200">
                <a:solidFill>
                  <a:prstClr val="black"/>
                </a:solidFill>
                <a:latin typeface="Tw Cen MT" panose="020B0602020104020603"/>
                <a:ea typeface="ＭＳ Ｐゴシック" panose="020B0600070205080204" pitchFamily="50" charset="-128"/>
              </a:rPr>
              <a:t>の付与</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ja-JP" altLang="en-US" sz="1200">
                <a:solidFill>
                  <a:prstClr val="black"/>
                </a:solidFill>
                <a:latin typeface="Tw Cen MT" panose="020B0602020104020603"/>
                <a:ea typeface="ＭＳ Ｐゴシック" panose="020B0600070205080204" pitchFamily="50" charset="-128"/>
              </a:rPr>
              <a:t>免れることができない</a:t>
            </a:r>
            <a:r>
              <a:rPr kumimoji="1" lang="en-US" altLang="ja-JP" sz="1200" dirty="0">
                <a:solidFill>
                  <a:prstClr val="black"/>
                </a:solidFill>
                <a:latin typeface="Tw Cen MT" panose="020B0602020104020603"/>
                <a:ea typeface="ＭＳ Ｐゴシック" panose="020B0600070205080204" pitchFamily="50" charset="-128"/>
              </a:rPr>
              <a:t> / </a:t>
            </a:r>
            <a:r>
              <a:rPr kumimoji="1" lang="ja-JP" altLang="en-US" sz="1200">
                <a:solidFill>
                  <a:prstClr val="black"/>
                </a:solidFill>
                <a:latin typeface="Tw Cen MT" panose="020B0602020104020603"/>
                <a:ea typeface="ＭＳ Ｐゴシック" panose="020B0600070205080204" pitchFamily="50" charset="-128"/>
              </a:rPr>
              <a:t>免れない</a:t>
            </a:r>
            <a:r>
              <a:rPr kumimoji="1" lang="en-US" altLang="ja-JP" sz="1200" dirty="0">
                <a:solidFill>
                  <a:prstClr val="black"/>
                </a:solidFill>
                <a:latin typeface="Tw Cen MT" panose="020B0602020104020603"/>
                <a:ea typeface="ＭＳ Ｐゴシック" panose="020B0600070205080204" pitchFamily="50" charset="-128"/>
              </a:rPr>
              <a:t> </a:t>
            </a:r>
            <a:r>
              <a:rPr kumimoji="1" lang="ja-JP" altLang="en-US" sz="1200">
                <a:solidFill>
                  <a:prstClr val="black"/>
                </a:solidFill>
                <a:latin typeface="Tw Cen MT" panose="020B0602020104020603"/>
                <a:ea typeface="ＭＳ Ｐゴシック" panose="020B0600070205080204" pitchFamily="50" charset="-128"/>
              </a:rPr>
              <a:t>→</a:t>
            </a:r>
            <a:r>
              <a:rPr kumimoji="1" lang="en-US" altLang="ja-JP" sz="1200" dirty="0">
                <a:solidFill>
                  <a:prstClr val="black"/>
                </a:solidFill>
                <a:latin typeface="Tw Cen MT" panose="020B0602020104020603"/>
                <a:ea typeface="ＭＳ Ｐゴシック" panose="020B0600070205080204" pitchFamily="50" charset="-128"/>
              </a:rPr>
              <a:t>(</a:t>
            </a:r>
            <a:r>
              <a:rPr kumimoji="1" lang="ja-JP" altLang="en-US" sz="1200">
                <a:solidFill>
                  <a:prstClr val="black"/>
                </a:solidFill>
                <a:latin typeface="Tw Cen MT" panose="020B0602020104020603"/>
                <a:ea typeface="ＭＳ Ｐゴシック" panose="020B0600070205080204" pitchFamily="50" charset="-128"/>
              </a:rPr>
              <a:t>正規表記</a:t>
            </a:r>
            <a:r>
              <a:rPr kumimoji="1" lang="en-US" altLang="ja-JP" sz="1200" dirty="0">
                <a:solidFill>
                  <a:prstClr val="black"/>
                </a:solidFill>
                <a:latin typeface="Tw Cen MT" panose="020B0602020104020603"/>
                <a:ea typeface="ＭＳ Ｐゴシック" panose="020B0600070205080204" pitchFamily="50" charset="-128"/>
              </a:rPr>
              <a:t> : </a:t>
            </a:r>
            <a:r>
              <a:rPr kumimoji="1" lang="ja-JP" altLang="en-US" sz="1200">
                <a:solidFill>
                  <a:prstClr val="black"/>
                </a:solidFill>
                <a:latin typeface="Tw Cen MT" panose="020B0602020104020603"/>
                <a:ea typeface="ＭＳ Ｐゴシック" panose="020B0600070205080204" pitchFamily="50" charset="-128"/>
              </a:rPr>
              <a:t>免れる</a:t>
            </a:r>
            <a:r>
              <a:rPr kumimoji="1" lang="en-US" altLang="ja-JP" sz="1200" dirty="0">
                <a:solidFill>
                  <a:prstClr val="black"/>
                </a:solidFill>
                <a:latin typeface="Tw Cen MT" panose="020B0602020104020603"/>
                <a:ea typeface="ＭＳ Ｐゴシック" panose="020B0600070205080204" pitchFamily="50" charset="-128"/>
              </a:rPr>
              <a:t>) is </a:t>
            </a:r>
            <a:r>
              <a:rPr kumimoji="1" lang="en-US" altLang="ja-JP" sz="1200" i="1" dirty="0" err="1">
                <a:solidFill>
                  <a:prstClr val="black"/>
                </a:solidFill>
                <a:latin typeface="Tw Cen MT" panose="020B0602020104020603"/>
                <a:ea typeface="ＭＳ Ｐゴシック" panose="020B0600070205080204" pitchFamily="50" charset="-128"/>
              </a:rPr>
              <a:t>AVOIDING</a:t>
            </a:r>
            <a:r>
              <a:rPr kumimoji="1" lang="en-US" altLang="ja-JP" sz="1200" dirty="0" err="1">
                <a:solidFill>
                  <a:prstClr val="black"/>
                </a:solidFill>
                <a:latin typeface="Tw Cen MT" panose="020B0602020104020603"/>
                <a:ea typeface="ＭＳ Ｐゴシック" panose="020B0600070205080204" pitchFamily="50" charset="-128"/>
              </a:rPr>
              <a:t>_frame</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en-US" altLang="ja-JP" sz="1200" i="1" dirty="0" err="1">
                <a:solidFill>
                  <a:prstClr val="black"/>
                </a:solidFill>
                <a:latin typeface="Tw Cen MT" panose="020B0602020104020603"/>
                <a:ea typeface="ＭＳ Ｐゴシック" panose="020B0600070205080204" pitchFamily="50" charset="-128"/>
              </a:rPr>
              <a:t>AVOIDING_</a:t>
            </a:r>
            <a:r>
              <a:rPr kumimoji="1" lang="en-US" altLang="ja-JP" sz="1200" dirty="0" err="1">
                <a:solidFill>
                  <a:prstClr val="black"/>
                </a:solidFill>
                <a:latin typeface="Tw Cen MT" panose="020B0602020104020603"/>
                <a:ea typeface="ＭＳ Ｐゴシック" panose="020B0600070205080204" pitchFamily="50" charset="-128"/>
              </a:rPr>
              <a:t>frame</a:t>
            </a:r>
            <a:r>
              <a:rPr kumimoji="1" lang="en-US" altLang="ja-JP" sz="1200" i="1" dirty="0">
                <a:solidFill>
                  <a:prstClr val="black"/>
                </a:solidFill>
                <a:latin typeface="Tw Cen MT" panose="020B0602020104020603"/>
                <a:ea typeface="ＭＳ Ｐゴシック" panose="020B0600070205080204" pitchFamily="50" charset="-128"/>
              </a:rPr>
              <a:t>(</a:t>
            </a:r>
            <a:r>
              <a:rPr kumimoji="1" lang="en-US" altLang="ja-JP" sz="1200" i="1" dirty="0">
                <a:solidFill>
                  <a:srgbClr val="FF0000"/>
                </a:solidFill>
                <a:latin typeface="Tw Cen MT" panose="020B0602020104020603"/>
                <a:ea typeface="ＭＳ Ｐゴシック" panose="020B0600070205080204" pitchFamily="50" charset="-128"/>
              </a:rPr>
              <a:t>AGENT</a:t>
            </a:r>
            <a:r>
              <a:rPr kumimoji="1" lang="en-US" altLang="ja-JP" sz="1200" i="1"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7030A0"/>
                </a:solidFill>
                <a:latin typeface="Tw Cen MT" panose="020B0602020104020603"/>
                <a:ea typeface="ＭＳ Ｐゴシック" panose="020B0600070205080204" pitchFamily="50" charset="-128"/>
              </a:rPr>
              <a:t>UND_SIT</a:t>
            </a:r>
            <a:r>
              <a:rPr kumimoji="1" lang="en-US" altLang="ja-JP" sz="1200" i="1"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00B050"/>
                </a:solidFill>
                <a:latin typeface="Tw Cen MT" panose="020B0602020104020603"/>
                <a:ea typeface="ＭＳ Ｐゴシック" panose="020B0600070205080204" pitchFamily="50" charset="-128"/>
              </a:rPr>
              <a:t>CONDITION, </a:t>
            </a:r>
            <a:r>
              <a:rPr kumimoji="1" lang="en-US" altLang="ja-JP" sz="1200" i="1" dirty="0">
                <a:solidFill>
                  <a:prstClr val="black"/>
                </a:solidFill>
                <a:latin typeface="Tw Cen MT" panose="020B0602020104020603"/>
                <a:ea typeface="ＭＳ Ｐゴシック" panose="020B0600070205080204" pitchFamily="50" charset="-128"/>
              </a:rPr>
              <a:t>REASON)</a:t>
            </a:r>
            <a:endParaRPr kumimoji="1" lang="en-US" altLang="ja-JP" sz="1200" dirty="0">
              <a:solidFill>
                <a:prstClr val="black"/>
              </a:solidFill>
              <a:latin typeface="Tw Cen MT" panose="020B0602020104020603"/>
              <a:ea typeface="ＭＳ Ｐゴシック" panose="020B0600070205080204" pitchFamily="50" charset="-128"/>
            </a:endParaRPr>
          </a:p>
          <a:p>
            <a:pPr algn="ctr" defTabSz="342900"/>
            <a:r>
              <a:rPr kumimoji="1" lang="en-US" altLang="ja-JP" sz="1200" i="1" dirty="0">
                <a:solidFill>
                  <a:srgbClr val="FF0000"/>
                </a:solidFill>
                <a:latin typeface="Tw Cen MT" panose="020B0602020104020603"/>
                <a:ea typeface="ＭＳ Ｐゴシック" panose="020B0600070205080204" pitchFamily="50" charset="-128"/>
              </a:rPr>
              <a:t>AGENT</a:t>
            </a:r>
            <a:r>
              <a:rPr kumimoji="1" lang="en-US" altLang="ja-JP" sz="1200" dirty="0">
                <a:solidFill>
                  <a:prstClr val="black"/>
                </a:solidFill>
                <a:latin typeface="Tw Cen MT" panose="020B0602020104020603"/>
                <a:ea typeface="ＭＳ Ｐゴシック" panose="020B0600070205080204" pitchFamily="50" charset="-128"/>
              </a:rPr>
              <a:t>(</a:t>
            </a:r>
            <a:r>
              <a:rPr kumimoji="1" lang="ja-JP" altLang="en-US" sz="1200">
                <a:solidFill>
                  <a:prstClr val="black"/>
                </a:solidFill>
                <a:latin typeface="Tw Cen MT" panose="020B0602020104020603"/>
                <a:ea typeface="ＭＳ Ｐゴシック" panose="020B0600070205080204" pitchFamily="50" charset="-128"/>
              </a:rPr>
              <a:t>売主は</a:t>
            </a:r>
            <a:r>
              <a:rPr kumimoji="1" lang="en-US" altLang="ja-JP" sz="1200" dirty="0">
                <a:solidFill>
                  <a:prstClr val="black"/>
                </a:solidFill>
                <a:latin typeface="Tw Cen MT" panose="020B0602020104020603"/>
                <a:ea typeface="ＭＳ Ｐゴシック" panose="020B0600070205080204" pitchFamily="50" charset="-128"/>
              </a:rPr>
              <a:t>), </a:t>
            </a:r>
            <a:r>
              <a:rPr kumimoji="1" lang="en-US" altLang="ja-JP" sz="1200" i="1" dirty="0">
                <a:solidFill>
                  <a:srgbClr val="A35DD1"/>
                </a:solidFill>
                <a:latin typeface="Tw Cen MT" panose="020B0602020104020603"/>
                <a:ea typeface="ＭＳ Ｐゴシック" panose="020B0600070205080204" pitchFamily="50" charset="-128"/>
              </a:rPr>
              <a:t>UND_SIT</a:t>
            </a:r>
            <a:r>
              <a:rPr kumimoji="1" lang="en-US" altLang="ja-JP" sz="1200" i="1" dirty="0">
                <a:solidFill>
                  <a:prstClr val="black"/>
                </a:solidFill>
                <a:latin typeface="Tw Cen MT" panose="020B0602020104020603"/>
                <a:ea typeface="ＭＳ Ｐゴシック" panose="020B0600070205080204" pitchFamily="50" charset="-128"/>
              </a:rPr>
              <a:t>...</a:t>
            </a:r>
          </a:p>
        </p:txBody>
      </p:sp>
      <p:sp>
        <p:nvSpPr>
          <p:cNvPr id="5" name="右中かっこ 4">
            <a:extLst>
              <a:ext uri="{FF2B5EF4-FFF2-40B4-BE49-F238E27FC236}">
                <a16:creationId xmlns:a16="http://schemas.microsoft.com/office/drawing/2014/main" id="{76E2E800-6046-6046-B9D1-99FD0FACDA40}"/>
              </a:ext>
            </a:extLst>
          </p:cNvPr>
          <p:cNvSpPr/>
          <p:nvPr/>
        </p:nvSpPr>
        <p:spPr>
          <a:xfrm>
            <a:off x="5904609" y="4401529"/>
            <a:ext cx="356260" cy="315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8" name="右中かっこ 7">
            <a:extLst>
              <a:ext uri="{FF2B5EF4-FFF2-40B4-BE49-F238E27FC236}">
                <a16:creationId xmlns:a16="http://schemas.microsoft.com/office/drawing/2014/main" id="{F4A10D5C-2CFC-074E-B4B0-29E114DB2F4E}"/>
              </a:ext>
            </a:extLst>
          </p:cNvPr>
          <p:cNvSpPr/>
          <p:nvPr/>
        </p:nvSpPr>
        <p:spPr>
          <a:xfrm>
            <a:off x="5904609" y="4773988"/>
            <a:ext cx="356260" cy="315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kumimoji="1" lang="ja-JP" altLang="en-US" sz="1350">
              <a:solidFill>
                <a:prstClr val="black"/>
              </a:solidFill>
              <a:latin typeface="Tw Cen MT" panose="020B0602020104020603"/>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D278C1A-9B06-BB44-B2B6-73EAE90C6D4D}"/>
              </a:ext>
            </a:extLst>
          </p:cNvPr>
          <p:cNvSpPr txBox="1"/>
          <p:nvPr/>
        </p:nvSpPr>
        <p:spPr>
          <a:xfrm>
            <a:off x="6260868" y="4412823"/>
            <a:ext cx="1152880" cy="300082"/>
          </a:xfrm>
          <a:prstGeom prst="rect">
            <a:avLst/>
          </a:prstGeom>
          <a:noFill/>
        </p:spPr>
        <p:txBody>
          <a:bodyPr wrap="none" rtlCol="0">
            <a:spAutoFit/>
          </a:bodyPr>
          <a:lstStyle/>
          <a:p>
            <a:pPr defTabSz="342900"/>
            <a:r>
              <a:rPr kumimoji="1" lang="ja-JP" altLang="en-US" sz="1350">
                <a:solidFill>
                  <a:prstClr val="black"/>
                </a:solidFill>
                <a:latin typeface="Tw Cen MT" panose="020B0602020104020603"/>
                <a:ea typeface="ＭＳ Ｐゴシック" panose="020B0600070205080204" pitchFamily="50" charset="-128"/>
              </a:rPr>
              <a:t>フレーム推定</a:t>
            </a:r>
          </a:p>
        </p:txBody>
      </p:sp>
      <p:sp>
        <p:nvSpPr>
          <p:cNvPr id="10" name="テキスト ボックス 9">
            <a:extLst>
              <a:ext uri="{FF2B5EF4-FFF2-40B4-BE49-F238E27FC236}">
                <a16:creationId xmlns:a16="http://schemas.microsoft.com/office/drawing/2014/main" id="{638EC550-64D6-1548-8E78-2B551830EC32}"/>
              </a:ext>
            </a:extLst>
          </p:cNvPr>
          <p:cNvSpPr txBox="1"/>
          <p:nvPr/>
        </p:nvSpPr>
        <p:spPr>
          <a:xfrm>
            <a:off x="6260868" y="4728342"/>
            <a:ext cx="2302233" cy="507831"/>
          </a:xfrm>
          <a:prstGeom prst="rect">
            <a:avLst/>
          </a:prstGeom>
          <a:noFill/>
        </p:spPr>
        <p:txBody>
          <a:bodyPr wrap="none" rtlCol="0">
            <a:spAutoFit/>
          </a:bodyPr>
          <a:lstStyle/>
          <a:p>
            <a:pPr defTabSz="342900"/>
            <a:r>
              <a:rPr kumimoji="1" lang="ja-JP" altLang="en-US" sz="1350">
                <a:solidFill>
                  <a:prstClr val="black"/>
                </a:solidFill>
                <a:latin typeface="Tw Cen MT" panose="020B0602020104020603"/>
                <a:ea typeface="ＭＳ Ｐゴシック" panose="020B0600070205080204" pitchFamily="50" charset="-128"/>
              </a:rPr>
              <a:t>推定されたフレームより、</a:t>
            </a:r>
            <a:endParaRPr kumimoji="1" lang="en-US" altLang="ja-JP" sz="1350" dirty="0">
              <a:solidFill>
                <a:prstClr val="black"/>
              </a:solidFill>
              <a:latin typeface="Tw Cen MT" panose="020B0602020104020603"/>
              <a:ea typeface="ＭＳ Ｐゴシック" panose="020B0600070205080204" pitchFamily="50" charset="-128"/>
            </a:endParaRPr>
          </a:p>
          <a:p>
            <a:pPr defTabSz="342900"/>
            <a:r>
              <a:rPr kumimoji="1" lang="ja-JP" altLang="en-US" sz="1350">
                <a:solidFill>
                  <a:prstClr val="black"/>
                </a:solidFill>
                <a:latin typeface="Tw Cen MT" panose="020B0602020104020603"/>
                <a:ea typeface="ＭＳ Ｐゴシック" panose="020B0600070205080204" pitchFamily="50" charset="-128"/>
              </a:rPr>
              <a:t>使用する</a:t>
            </a:r>
            <a:r>
              <a:rPr kumimoji="1" lang="en-US" altLang="ja-JP" sz="1350" dirty="0">
                <a:solidFill>
                  <a:prstClr val="black"/>
                </a:solidFill>
                <a:latin typeface="Tw Cen MT" panose="020B0602020104020603"/>
                <a:ea typeface="ＭＳ Ｐゴシック" panose="020B0600070205080204" pitchFamily="50" charset="-128"/>
              </a:rPr>
              <a:t>FE</a:t>
            </a:r>
            <a:r>
              <a:rPr kumimoji="1" lang="ja-JP" altLang="en-US" sz="1350">
                <a:solidFill>
                  <a:prstClr val="black"/>
                </a:solidFill>
                <a:latin typeface="Tw Cen MT" panose="020B0602020104020603"/>
                <a:ea typeface="ＭＳ Ｐゴシック" panose="020B0600070205080204" pitchFamily="50" charset="-128"/>
              </a:rPr>
              <a:t>の列挙、</a:t>
            </a:r>
            <a:r>
              <a:rPr kumimoji="1" lang="en-US" altLang="ja-JP" sz="1350" dirty="0">
                <a:solidFill>
                  <a:prstClr val="black"/>
                </a:solidFill>
                <a:latin typeface="Tw Cen MT" panose="020B0602020104020603"/>
                <a:ea typeface="ＭＳ Ｐゴシック" panose="020B0600070205080204" pitchFamily="50" charset="-128"/>
              </a:rPr>
              <a:t>FE</a:t>
            </a:r>
            <a:r>
              <a:rPr kumimoji="1" lang="ja-JP" altLang="en-US" sz="1350">
                <a:solidFill>
                  <a:prstClr val="black"/>
                </a:solidFill>
                <a:latin typeface="Tw Cen MT" panose="020B0602020104020603"/>
                <a:ea typeface="ＭＳ Ｐゴシック" panose="020B0600070205080204" pitchFamily="50" charset="-128"/>
              </a:rPr>
              <a:t>の付与</a:t>
            </a:r>
          </a:p>
        </p:txBody>
      </p:sp>
      <p:sp>
        <p:nvSpPr>
          <p:cNvPr id="4" name="テキスト ボックス 3">
            <a:extLst>
              <a:ext uri="{FF2B5EF4-FFF2-40B4-BE49-F238E27FC236}">
                <a16:creationId xmlns:a16="http://schemas.microsoft.com/office/drawing/2014/main" id="{DAFA4494-AED7-5A4B-B4C5-9E128E4C5D7A}"/>
              </a:ext>
            </a:extLst>
          </p:cNvPr>
          <p:cNvSpPr txBox="1"/>
          <p:nvPr/>
        </p:nvSpPr>
        <p:spPr>
          <a:xfrm>
            <a:off x="1308389" y="2830046"/>
            <a:ext cx="522900"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AGENT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6B1547B3-DFFD-2549-93BC-ADD4F325728A}"/>
              </a:ext>
            </a:extLst>
          </p:cNvPr>
          <p:cNvSpPr txBox="1"/>
          <p:nvPr/>
        </p:nvSpPr>
        <p:spPr>
          <a:xfrm>
            <a:off x="7747899" y="2836373"/>
            <a:ext cx="758541"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CONDITION</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5C51595F-0DCB-6C4E-8DDA-7A723DBD2A25}"/>
              </a:ext>
            </a:extLst>
          </p:cNvPr>
          <p:cNvSpPr txBox="1"/>
          <p:nvPr/>
        </p:nvSpPr>
        <p:spPr>
          <a:xfrm>
            <a:off x="7612899" y="3048656"/>
            <a:ext cx="591829"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UND_SIT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B3870843-33A3-B64F-A17C-9C38BF0FD82D}"/>
              </a:ext>
            </a:extLst>
          </p:cNvPr>
          <p:cNvSpPr txBox="1"/>
          <p:nvPr/>
        </p:nvSpPr>
        <p:spPr>
          <a:xfrm>
            <a:off x="3799158" y="3645901"/>
            <a:ext cx="758541"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CONDITION</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A4A9B1EF-D566-CA42-98DE-88C19BF0ADAF}"/>
              </a:ext>
            </a:extLst>
          </p:cNvPr>
          <p:cNvSpPr txBox="1"/>
          <p:nvPr/>
        </p:nvSpPr>
        <p:spPr>
          <a:xfrm>
            <a:off x="7904358" y="3670257"/>
            <a:ext cx="591829"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UND_SIT</a:t>
            </a:r>
            <a:endParaRPr kumimoji="1" lang="ja-JP" altLang="en-US" sz="900">
              <a:solidFill>
                <a:prstClr val="black"/>
              </a:solidFill>
              <a:latin typeface="Tw Cen MT" panose="020B0602020104020603"/>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E7461075-863B-B147-BCA5-39A3EF69268E}"/>
              </a:ext>
            </a:extLst>
          </p:cNvPr>
          <p:cNvSpPr txBox="1"/>
          <p:nvPr/>
        </p:nvSpPr>
        <p:spPr>
          <a:xfrm>
            <a:off x="3639553" y="3862922"/>
            <a:ext cx="522900" cy="230832"/>
          </a:xfrm>
          <a:prstGeom prst="rect">
            <a:avLst/>
          </a:prstGeom>
          <a:noFill/>
        </p:spPr>
        <p:txBody>
          <a:bodyPr wrap="none" rtlCol="0">
            <a:spAutoFit/>
          </a:bodyPr>
          <a:lstStyle/>
          <a:p>
            <a:pPr defTabSz="342900"/>
            <a:r>
              <a:rPr kumimoji="1" lang="en-US" altLang="ja-JP" sz="900" dirty="0">
                <a:solidFill>
                  <a:prstClr val="black"/>
                </a:solidFill>
                <a:latin typeface="Tw Cen MT" panose="020B0602020104020603"/>
                <a:ea typeface="ＭＳ Ｐゴシック" panose="020B0600070205080204" pitchFamily="50" charset="-128"/>
              </a:rPr>
              <a:t>AGENT</a:t>
            </a:r>
            <a:endParaRPr kumimoji="1" lang="ja-JP" altLang="en-US" sz="900">
              <a:solidFill>
                <a:prstClr val="black"/>
              </a:solidFill>
              <a:latin typeface="Tw Cen MT" panose="020B0602020104020603"/>
              <a:ea typeface="ＭＳ Ｐゴシック" panose="020B0600070205080204" pitchFamily="50" charset="-128"/>
            </a:endParaRPr>
          </a:p>
        </p:txBody>
      </p:sp>
    </p:spTree>
    <p:extLst>
      <p:ext uri="{BB962C8B-B14F-4D97-AF65-F5344CB8AC3E}">
        <p14:creationId xmlns:p14="http://schemas.microsoft.com/office/powerpoint/2010/main" val="2350540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8CC1C-FACB-2D44-8D64-2CFE20C1D186}"/>
              </a:ext>
            </a:extLst>
          </p:cNvPr>
          <p:cNvSpPr>
            <a:spLocks noGrp="1"/>
          </p:cNvSpPr>
          <p:nvPr>
            <p:ph type="title"/>
          </p:nvPr>
        </p:nvSpPr>
        <p:spPr/>
        <p:txBody>
          <a:bodyPr/>
          <a:lstStyle/>
          <a:p>
            <a:r>
              <a:rPr lang="en-US" altLang="ja-JP" dirty="0"/>
              <a:t>4</a:t>
            </a:r>
            <a:r>
              <a:rPr kumimoji="1" lang="en-US" altLang="ja-JP" dirty="0"/>
              <a:t>. </a:t>
            </a:r>
            <a:r>
              <a:rPr kumimoji="1" lang="ja-JP" altLang="en-US" dirty="0"/>
              <a:t>研究に向けたロードマップ</a:t>
            </a:r>
          </a:p>
        </p:txBody>
      </p:sp>
      <p:sp>
        <p:nvSpPr>
          <p:cNvPr id="9" name="テキスト ボックス 8">
            <a:extLst>
              <a:ext uri="{FF2B5EF4-FFF2-40B4-BE49-F238E27FC236}">
                <a16:creationId xmlns:a16="http://schemas.microsoft.com/office/drawing/2014/main" id="{DD278C1A-9B06-BB44-B2B6-73EAE90C6D4D}"/>
              </a:ext>
            </a:extLst>
          </p:cNvPr>
          <p:cNvSpPr txBox="1"/>
          <p:nvPr/>
        </p:nvSpPr>
        <p:spPr>
          <a:xfrm>
            <a:off x="3010755" y="2104544"/>
            <a:ext cx="3954123" cy="507831"/>
          </a:xfrm>
          <a:prstGeom prst="rect">
            <a:avLst/>
          </a:prstGeom>
          <a:noFill/>
        </p:spPr>
        <p:txBody>
          <a:bodyPr wrap="square" rtlCol="0">
            <a:spAutoFit/>
          </a:bodyPr>
          <a:lstStyle/>
          <a:p>
            <a:pPr defTabSz="342900"/>
            <a:r>
              <a:rPr kumimoji="1" lang="ja-JP" altLang="en-US" sz="1350">
                <a:solidFill>
                  <a:prstClr val="black"/>
                </a:solidFill>
                <a:highlight>
                  <a:srgbClr val="FFFF00"/>
                </a:highlight>
                <a:latin typeface="Tw Cen MT" panose="020B0602020104020603"/>
                <a:ea typeface="ＭＳ Ｐゴシック" panose="020B0600070205080204" pitchFamily="50" charset="-128"/>
              </a:rPr>
              <a:t>フレームおよび、</a:t>
            </a:r>
            <a:r>
              <a:rPr kumimoji="1" lang="en-US" altLang="ja-JP" sz="1350" dirty="0">
                <a:solidFill>
                  <a:prstClr val="black"/>
                </a:solidFill>
                <a:highlight>
                  <a:srgbClr val="FFFF00"/>
                </a:highlight>
                <a:latin typeface="Tw Cen MT" panose="020B0602020104020603"/>
                <a:ea typeface="ＭＳ Ｐゴシック" panose="020B0600070205080204" pitchFamily="50" charset="-128"/>
              </a:rPr>
              <a:t>FE(</a:t>
            </a:r>
            <a:r>
              <a:rPr kumimoji="1" lang="ja-JP" altLang="en-US" sz="1350">
                <a:solidFill>
                  <a:prstClr val="black"/>
                </a:solidFill>
                <a:highlight>
                  <a:srgbClr val="FFFF00"/>
                </a:highlight>
                <a:latin typeface="Tw Cen MT" panose="020B0602020104020603"/>
                <a:ea typeface="ＭＳ Ｐゴシック" panose="020B0600070205080204" pitchFamily="50" charset="-128"/>
              </a:rPr>
              <a:t>深層格</a:t>
            </a:r>
            <a:r>
              <a:rPr kumimoji="1" lang="en-US" altLang="ja-JP" sz="1350" dirty="0">
                <a:solidFill>
                  <a:prstClr val="black"/>
                </a:solidFill>
                <a:highlight>
                  <a:srgbClr val="FFFF00"/>
                </a:highlight>
                <a:latin typeface="Tw Cen MT" panose="020B0602020104020603"/>
                <a:ea typeface="ＭＳ Ｐゴシック" panose="020B0600070205080204" pitchFamily="50" charset="-128"/>
              </a:rPr>
              <a:t>)</a:t>
            </a:r>
            <a:r>
              <a:rPr kumimoji="1" lang="ja-JP" altLang="en-US" sz="1350">
                <a:solidFill>
                  <a:prstClr val="black"/>
                </a:solidFill>
                <a:highlight>
                  <a:srgbClr val="FFFF00"/>
                </a:highlight>
                <a:latin typeface="Tw Cen MT" panose="020B0602020104020603"/>
                <a:ea typeface="ＭＳ Ｐゴシック" panose="020B0600070205080204" pitchFamily="50" charset="-128"/>
              </a:rPr>
              <a:t>推定に向けて（基本処理）</a:t>
            </a:r>
            <a:endParaRPr kumimoji="1" lang="en-US" altLang="ja-JP" sz="1350" dirty="0">
              <a:solidFill>
                <a:prstClr val="black"/>
              </a:solidFill>
              <a:highlight>
                <a:srgbClr val="FFFF00"/>
              </a:highlight>
              <a:latin typeface="Tw Cen MT" panose="020B0602020104020603"/>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97771A78-8C34-8646-B103-7471F7000351}"/>
              </a:ext>
            </a:extLst>
          </p:cNvPr>
          <p:cNvSpPr txBox="1"/>
          <p:nvPr/>
        </p:nvSpPr>
        <p:spPr>
          <a:xfrm>
            <a:off x="265093" y="2243044"/>
            <a:ext cx="2648482" cy="2377574"/>
          </a:xfrm>
          <a:prstGeom prst="rect">
            <a:avLst/>
          </a:prstGeom>
          <a:noFill/>
          <a:ln>
            <a:solidFill>
              <a:schemeClr val="accent5"/>
            </a:solidFill>
          </a:ln>
        </p:spPr>
        <p:txBody>
          <a:bodyPr wrap="none" rtlCol="0">
            <a:spAutoFit/>
          </a:bodyPr>
          <a:lstStyle/>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入力文</a:t>
            </a:r>
            <a:r>
              <a:rPr kumimoji="1" lang="en-US" altLang="ja-JP" sz="1350" dirty="0">
                <a:solidFill>
                  <a:srgbClr val="2FA3EE">
                    <a:lumMod val="75000"/>
                  </a:srgbClr>
                </a:solidFill>
                <a:latin typeface="Tw Cen MT" panose="020B0602020104020603"/>
                <a:ea typeface="ＭＳ Ｐゴシック" panose="020B0600070205080204" pitchFamily="50" charset="-128"/>
              </a:rPr>
              <a:t>(</a:t>
            </a:r>
            <a:r>
              <a:rPr kumimoji="1" lang="ja-JP" altLang="en-US" sz="1350">
                <a:solidFill>
                  <a:srgbClr val="2FA3EE">
                    <a:lumMod val="75000"/>
                  </a:srgbClr>
                </a:solidFill>
                <a:latin typeface="Tw Cen MT" panose="020B0602020104020603"/>
                <a:ea typeface="ＭＳ Ｐゴシック" panose="020B0600070205080204" pitchFamily="50" charset="-128"/>
              </a:rPr>
              <a:t>法律文章</a:t>
            </a:r>
            <a:r>
              <a:rPr kumimoji="1" lang="en-US" altLang="ja-JP" sz="1350" dirty="0">
                <a:solidFill>
                  <a:srgbClr val="2FA3EE">
                    <a:lumMod val="75000"/>
                  </a:srgbClr>
                </a:solidFill>
                <a:latin typeface="Tw Cen MT" panose="020B0602020104020603"/>
                <a:ea typeface="ＭＳ Ｐゴシック" panose="020B0600070205080204" pitchFamily="50" charset="-128"/>
              </a:rPr>
              <a:t>)</a:t>
            </a: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述語候補群の生成</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フレーム候補の生成</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2FA3EE">
                    <a:lumMod val="75000"/>
                  </a:srgbClr>
                </a:solidFill>
                <a:latin typeface="Tw Cen MT" panose="020B0602020104020603"/>
                <a:ea typeface="ＭＳ Ｐゴシック" panose="020B0600070205080204" pitchFamily="50" charset="-128"/>
              </a:rPr>
              <a:t>フレーム推定</a:t>
            </a:r>
            <a:endParaRPr kumimoji="1" lang="en-US" altLang="ja-JP" sz="1350" dirty="0">
              <a:solidFill>
                <a:srgbClr val="2FA3EE">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4BCAAD">
                    <a:lumMod val="75000"/>
                  </a:srgbClr>
                </a:solidFill>
                <a:latin typeface="Tw Cen MT" panose="020B0602020104020603"/>
                <a:ea typeface="ＭＳ Ｐゴシック" panose="020B0600070205080204" pitchFamily="50" charset="-128"/>
              </a:rPr>
              <a:t>↓</a:t>
            </a:r>
            <a:endParaRPr kumimoji="1" lang="en-US" altLang="ja-JP" sz="1350" dirty="0">
              <a:solidFill>
                <a:srgbClr val="4BCAAD">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4BCAAD">
                    <a:lumMod val="75000"/>
                  </a:srgbClr>
                </a:solidFill>
                <a:latin typeface="Tw Cen MT" panose="020B0602020104020603"/>
                <a:ea typeface="ＭＳ Ｐゴシック" panose="020B0600070205080204" pitchFamily="50" charset="-128"/>
              </a:rPr>
              <a:t>フレームエレメント推定</a:t>
            </a:r>
            <a:endParaRPr kumimoji="1" lang="en-US" altLang="ja-JP" sz="1350" dirty="0">
              <a:solidFill>
                <a:srgbClr val="4BCAAD">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D99C3F">
                    <a:lumMod val="75000"/>
                  </a:srgbClr>
                </a:solidFill>
                <a:latin typeface="Tw Cen MT" panose="020B0602020104020603"/>
                <a:ea typeface="ＭＳ Ｐゴシック" panose="020B0600070205080204" pitchFamily="50" charset="-128"/>
              </a:rPr>
              <a:t>↓</a:t>
            </a:r>
            <a:endParaRPr kumimoji="1" lang="en-US" altLang="ja-JP" sz="1350" dirty="0">
              <a:solidFill>
                <a:srgbClr val="D99C3F">
                  <a:lumMod val="75000"/>
                </a:srgbClr>
              </a:solidFill>
              <a:latin typeface="Tw Cen MT" panose="020B0602020104020603"/>
              <a:ea typeface="ＭＳ Ｐゴシック" panose="020B0600070205080204" pitchFamily="50" charset="-128"/>
            </a:endParaRPr>
          </a:p>
          <a:p>
            <a:pPr algn="ctr" defTabSz="342900"/>
            <a:r>
              <a:rPr kumimoji="1" lang="ja-JP" altLang="en-US" sz="1350">
                <a:solidFill>
                  <a:srgbClr val="D99C3F">
                    <a:lumMod val="75000"/>
                  </a:srgbClr>
                </a:solidFill>
                <a:latin typeface="Tw Cen MT" panose="020B0602020104020603"/>
                <a:ea typeface="ＭＳ Ｐゴシック" panose="020B0600070205080204" pitchFamily="50" charset="-128"/>
              </a:rPr>
              <a:t>フレームおよび</a:t>
            </a:r>
            <a:r>
              <a:rPr kumimoji="1" lang="en-US" altLang="ja-JP" sz="1350" dirty="0">
                <a:solidFill>
                  <a:srgbClr val="D99C3F">
                    <a:lumMod val="75000"/>
                  </a:srgbClr>
                </a:solidFill>
                <a:latin typeface="Tw Cen MT" panose="020B0602020104020603"/>
                <a:ea typeface="ＭＳ Ｐゴシック" panose="020B0600070205080204" pitchFamily="50" charset="-128"/>
              </a:rPr>
              <a:t>FE</a:t>
            </a:r>
            <a:r>
              <a:rPr kumimoji="1" lang="ja-JP" altLang="en-US" sz="1350">
                <a:solidFill>
                  <a:srgbClr val="D99C3F">
                    <a:lumMod val="75000"/>
                  </a:srgbClr>
                </a:solidFill>
                <a:latin typeface="Tw Cen MT" panose="020B0602020104020603"/>
                <a:ea typeface="ＭＳ Ｐゴシック" panose="020B0600070205080204" pitchFamily="50" charset="-128"/>
              </a:rPr>
              <a:t>推定結果の評価</a:t>
            </a:r>
            <a:endParaRPr kumimoji="1" lang="en-US" altLang="ja-JP" sz="1350" dirty="0">
              <a:solidFill>
                <a:srgbClr val="D99C3F">
                  <a:lumMod val="75000"/>
                </a:srgbClr>
              </a:solidFill>
              <a:latin typeface="Tw Cen MT" panose="020B0602020104020603"/>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73F0F84-35FE-0D40-959F-7FA8D4792F62}"/>
              </a:ext>
            </a:extLst>
          </p:cNvPr>
          <p:cNvSpPr txBox="1"/>
          <p:nvPr/>
        </p:nvSpPr>
        <p:spPr>
          <a:xfrm>
            <a:off x="3445286" y="2466115"/>
            <a:ext cx="4960917"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形態素解析、構文解析</a:t>
            </a:r>
            <a:r>
              <a:rPr kumimoji="1" lang="en-US" altLang="ja-JP" sz="1350" dirty="0">
                <a:solidFill>
                  <a:prstClr val="black"/>
                </a:solidFill>
                <a:latin typeface="Tw Cen MT" panose="020B0602020104020603"/>
                <a:ea typeface="ＭＳ Ｐゴシック" panose="020B0600070205080204" pitchFamily="50" charset="-128"/>
              </a:rPr>
              <a:t>(JUMAN/KNP)</a:t>
            </a:r>
            <a:r>
              <a:rPr kumimoji="1" lang="ja-JP" altLang="en-US" sz="1350">
                <a:solidFill>
                  <a:prstClr val="black"/>
                </a:solidFill>
                <a:latin typeface="Tw Cen MT" panose="020B0602020104020603"/>
                <a:ea typeface="ＭＳ Ｐゴシック" panose="020B0600070205080204" pitchFamily="50" charset="-128"/>
              </a:rPr>
              <a:t>および法律用語辞書の利用</a:t>
            </a:r>
          </a:p>
        </p:txBody>
      </p:sp>
      <p:sp>
        <p:nvSpPr>
          <p:cNvPr id="7" name="テキスト ボックス 6">
            <a:extLst>
              <a:ext uri="{FF2B5EF4-FFF2-40B4-BE49-F238E27FC236}">
                <a16:creationId xmlns:a16="http://schemas.microsoft.com/office/drawing/2014/main" id="{6737B0D5-6F10-E241-979B-261EC4C6362F}"/>
              </a:ext>
            </a:extLst>
          </p:cNvPr>
          <p:cNvSpPr txBox="1"/>
          <p:nvPr/>
        </p:nvSpPr>
        <p:spPr>
          <a:xfrm>
            <a:off x="2799145" y="2778734"/>
            <a:ext cx="6454702" cy="507831"/>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入力文における構文解析の結果、文末文節に含まれる形態素列を用い、</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JUMAN</a:t>
            </a:r>
            <a:r>
              <a:rPr kumimoji="1" lang="ja-JP" altLang="en-US" sz="1350">
                <a:solidFill>
                  <a:prstClr val="black"/>
                </a:solidFill>
                <a:latin typeface="Tw Cen MT" panose="020B0602020104020603"/>
                <a:ea typeface="ＭＳ Ｐゴシック" panose="020B0600070205080204" pitchFamily="50" charset="-128"/>
              </a:rPr>
              <a:t>の正規表記、類義語シソーラス、熟語の分解などから述語</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候補群を生成する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BBE940CC-017C-8748-ADD4-A619C0AB4ED5}"/>
              </a:ext>
            </a:extLst>
          </p:cNvPr>
          <p:cNvSpPr txBox="1"/>
          <p:nvPr/>
        </p:nvSpPr>
        <p:spPr>
          <a:xfrm>
            <a:off x="3033745" y="3299101"/>
            <a:ext cx="5784001"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生成された述語候補群について、</a:t>
            </a:r>
            <a:r>
              <a:rPr kumimoji="1" lang="en-US" altLang="ja-JP" sz="1350" dirty="0">
                <a:solidFill>
                  <a:prstClr val="black"/>
                </a:solidFill>
                <a:latin typeface="Tw Cen MT" panose="020B0602020104020603"/>
                <a:ea typeface="ＭＳ Ｐゴシック" panose="020B0600070205080204" pitchFamily="50" charset="-128"/>
              </a:rPr>
              <a:t>JFN</a:t>
            </a:r>
            <a:r>
              <a:rPr kumimoji="1" lang="ja-JP" altLang="en-US" sz="1350">
                <a:solidFill>
                  <a:prstClr val="black"/>
                </a:solidFill>
                <a:latin typeface="Tw Cen MT" panose="020B0602020104020603"/>
                <a:ea typeface="ＭＳ Ｐゴシック" panose="020B0600070205080204" pitchFamily="50" charset="-128"/>
              </a:rPr>
              <a:t>における</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と照合しフレームを推定する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C1F47F7-7982-284A-A442-B692062D3DCF}"/>
              </a:ext>
            </a:extLst>
          </p:cNvPr>
          <p:cNvSpPr txBox="1"/>
          <p:nvPr/>
        </p:nvSpPr>
        <p:spPr>
          <a:xfrm>
            <a:off x="3079572" y="3663248"/>
            <a:ext cx="5784001" cy="507831"/>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推定されたフレームにおいて、そのフレームに包含されるフレームエレメントを、</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文末と係り受け関係にある各節、又はその節内の句、形態素列に付与する</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EB8EA6CD-F52F-0546-87A4-C69C52D884C0}"/>
              </a:ext>
            </a:extLst>
          </p:cNvPr>
          <p:cNvSpPr txBox="1"/>
          <p:nvPr/>
        </p:nvSpPr>
        <p:spPr>
          <a:xfrm>
            <a:off x="3079571" y="4092933"/>
            <a:ext cx="5784001" cy="300082"/>
          </a:xfrm>
          <a:prstGeom prst="rect">
            <a:avLst/>
          </a:prstGeom>
          <a:noFill/>
        </p:spPr>
        <p:txBody>
          <a:bodyPr wrap="squar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正解データ</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各文にフレーム</a:t>
            </a:r>
            <a:r>
              <a:rPr kumimoji="1" lang="en-US" altLang="ja-JP" sz="1350" dirty="0">
                <a:solidFill>
                  <a:prstClr val="black"/>
                </a:solidFill>
                <a:latin typeface="Tw Cen MT" panose="020B0602020104020603"/>
                <a:ea typeface="ＭＳ Ｐゴシック" panose="020B0600070205080204" pitchFamily="50" charset="-128"/>
              </a:rPr>
              <a:t>, FE</a:t>
            </a:r>
            <a:r>
              <a:rPr kumimoji="1" lang="ja-JP" altLang="en-US" sz="1350">
                <a:solidFill>
                  <a:prstClr val="black"/>
                </a:solidFill>
                <a:latin typeface="Tw Cen MT" panose="020B0602020104020603"/>
                <a:ea typeface="ＭＳ Ｐゴシック" panose="020B0600070205080204" pitchFamily="50" charset="-128"/>
              </a:rPr>
              <a:t>をアノテート</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の作成、システムの評価</a:t>
            </a:r>
            <a:endParaRPr kumimoji="1" lang="en-US" altLang="ja-JP" sz="1350" dirty="0">
              <a:solidFill>
                <a:prstClr val="black"/>
              </a:solidFill>
              <a:latin typeface="Tw Cen MT" panose="020B0602020104020603"/>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9CAA79B-1E59-104D-9D02-1110D4AC4222}"/>
              </a:ext>
            </a:extLst>
          </p:cNvPr>
          <p:cNvSpPr txBox="1"/>
          <p:nvPr/>
        </p:nvSpPr>
        <p:spPr>
          <a:xfrm>
            <a:off x="168951" y="4561187"/>
            <a:ext cx="2832827" cy="715581"/>
          </a:xfrm>
          <a:prstGeom prst="rect">
            <a:avLst/>
          </a:prstGeom>
          <a:noFill/>
        </p:spPr>
        <p:txBody>
          <a:bodyPr wrap="non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COLIEE</a:t>
            </a:r>
            <a:r>
              <a:rPr kumimoji="1" lang="ja-JP" altLang="en-US" sz="1350">
                <a:solidFill>
                  <a:prstClr val="black"/>
                </a:solidFill>
                <a:latin typeface="Tw Cen MT" panose="020B0602020104020603"/>
                <a:ea typeface="ＭＳ Ｐゴシック" panose="020B0600070205080204" pitchFamily="50" charset="-128"/>
              </a:rPr>
              <a:t>タスク向けの</a:t>
            </a:r>
            <a:r>
              <a:rPr kumimoji="1" lang="en-US" altLang="ja-JP" sz="1350" dirty="0">
                <a:solidFill>
                  <a:prstClr val="black"/>
                </a:solidFill>
                <a:latin typeface="Tw Cen MT" panose="020B0602020104020603"/>
                <a:ea typeface="ＭＳ Ｐゴシック" panose="020B0600070205080204" pitchFamily="50" charset="-128"/>
              </a:rPr>
              <a:t>QA</a:t>
            </a:r>
            <a:r>
              <a:rPr kumimoji="1" lang="ja-JP" altLang="en-US" sz="1350">
                <a:solidFill>
                  <a:prstClr val="black"/>
                </a:solidFill>
                <a:latin typeface="Tw Cen MT" panose="020B0602020104020603"/>
                <a:ea typeface="ＭＳ Ｐゴシック" panose="020B0600070205080204" pitchFamily="50" charset="-128"/>
              </a:rPr>
              <a:t>システム作成</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含意関係認識タスク</a:t>
            </a:r>
            <a:r>
              <a:rPr kumimoji="1" lang="en-US" altLang="ja-JP" sz="1350" dirty="0">
                <a:solidFill>
                  <a:prstClr val="black"/>
                </a:solidFill>
                <a:latin typeface="Tw Cen MT" panose="020B0602020104020603"/>
                <a:ea typeface="ＭＳ Ｐゴシック" panose="020B0600070205080204" pitchFamily="50" charset="-128"/>
              </a:rPr>
              <a:t>)</a:t>
            </a:r>
            <a:endParaRPr kumimoji="1" lang="ja-JP" altLang="en-US" sz="1350">
              <a:solidFill>
                <a:prstClr val="black"/>
              </a:solidFill>
              <a:latin typeface="Tw Cen MT" panose="020B0602020104020603"/>
              <a:ea typeface="ＭＳ Ｐゴシック" panose="020B0600070205080204" pitchFamily="50" charset="-128"/>
            </a:endParaRPr>
          </a:p>
        </p:txBody>
      </p:sp>
      <p:cxnSp>
        <p:nvCxnSpPr>
          <p:cNvPr id="18" name="直線コネクタ 17">
            <a:extLst>
              <a:ext uri="{FF2B5EF4-FFF2-40B4-BE49-F238E27FC236}">
                <a16:creationId xmlns:a16="http://schemas.microsoft.com/office/drawing/2014/main" id="{E13FB978-D25E-184B-927C-D9B235A9B6DC}"/>
              </a:ext>
            </a:extLst>
          </p:cNvPr>
          <p:cNvCxnSpPr>
            <a:cxnSpLocks/>
          </p:cNvCxnSpPr>
          <p:nvPr/>
        </p:nvCxnSpPr>
        <p:spPr>
          <a:xfrm flipV="1">
            <a:off x="1589333" y="2590981"/>
            <a:ext cx="1955451" cy="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842F3BD-6DE9-3043-919B-FE406424FD93}"/>
              </a:ext>
            </a:extLst>
          </p:cNvPr>
          <p:cNvCxnSpPr>
            <a:cxnSpLocks/>
          </p:cNvCxnSpPr>
          <p:nvPr/>
        </p:nvCxnSpPr>
        <p:spPr>
          <a:xfrm>
            <a:off x="1589334" y="3003641"/>
            <a:ext cx="1444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54B151F-3854-E540-A52A-96B5B9E331AF}"/>
              </a:ext>
            </a:extLst>
          </p:cNvPr>
          <p:cNvCxnSpPr>
            <a:cxnSpLocks/>
          </p:cNvCxnSpPr>
          <p:nvPr/>
        </p:nvCxnSpPr>
        <p:spPr>
          <a:xfrm>
            <a:off x="1589333" y="3420289"/>
            <a:ext cx="15635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4AC65E4-9642-E74F-B949-1427C3DAEC6B}"/>
              </a:ext>
            </a:extLst>
          </p:cNvPr>
          <p:cNvCxnSpPr>
            <a:cxnSpLocks/>
          </p:cNvCxnSpPr>
          <p:nvPr/>
        </p:nvCxnSpPr>
        <p:spPr>
          <a:xfrm>
            <a:off x="1589334" y="3827250"/>
            <a:ext cx="1444411"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95851E1-8D00-2B41-89D7-B441E003FA77}"/>
              </a:ext>
            </a:extLst>
          </p:cNvPr>
          <p:cNvCxnSpPr>
            <a:cxnSpLocks/>
          </p:cNvCxnSpPr>
          <p:nvPr/>
        </p:nvCxnSpPr>
        <p:spPr>
          <a:xfrm>
            <a:off x="1589333" y="4232250"/>
            <a:ext cx="18559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F3572D0-182F-ED41-9101-7566F137A4D3}"/>
              </a:ext>
            </a:extLst>
          </p:cNvPr>
          <p:cNvSpPr txBox="1"/>
          <p:nvPr/>
        </p:nvSpPr>
        <p:spPr>
          <a:xfrm>
            <a:off x="4119311" y="4482309"/>
            <a:ext cx="3358612" cy="1131079"/>
          </a:xfrm>
          <a:prstGeom prst="rect">
            <a:avLst/>
          </a:prstGeom>
          <a:noFill/>
          <a:ln w="19050">
            <a:solidFill>
              <a:srgbClr val="FF0000"/>
            </a:solidFill>
            <a:prstDash val="lgDash"/>
          </a:ln>
        </p:spPr>
        <p:txBody>
          <a:bodyPr wrap="none" rtlCol="0">
            <a:spAutoFit/>
          </a:bodyPr>
          <a:lstStyle/>
          <a:p>
            <a:pPr algn="ctr" defTabSz="342900"/>
            <a:r>
              <a:rPr kumimoji="1" lang="ja-JP" altLang="en-US" sz="1350">
                <a:solidFill>
                  <a:prstClr val="black"/>
                </a:solidFill>
                <a:latin typeface="Tw Cen MT" panose="020B0602020104020603"/>
                <a:ea typeface="ＭＳ Ｐゴシック" panose="020B0600070205080204" pitchFamily="50" charset="-128"/>
              </a:rPr>
              <a:t>課題</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・法律文書特有の表現への対応</a:t>
            </a:r>
            <a:r>
              <a:rPr kumimoji="1" lang="en-US" altLang="ja-JP" sz="1350" dirty="0">
                <a:solidFill>
                  <a:prstClr val="black"/>
                </a:solidFill>
                <a:latin typeface="Tw Cen MT" panose="020B0602020104020603"/>
                <a:ea typeface="ＭＳ Ｐゴシック" panose="020B0600070205080204" pitchFamily="50" charset="-128"/>
              </a:rPr>
              <a:t>…</a:t>
            </a:r>
          </a:p>
          <a:p>
            <a:pPr algn="ctr" defTabSz="342900"/>
            <a:r>
              <a:rPr kumimoji="1" lang="ja-JP" altLang="en-US" sz="1350">
                <a:solidFill>
                  <a:prstClr val="black"/>
                </a:solidFill>
                <a:latin typeface="Tw Cen MT" panose="020B0602020104020603"/>
                <a:ea typeface="ＭＳ Ｐゴシック" panose="020B0600070205080204" pitchFamily="50" charset="-128"/>
              </a:rPr>
              <a:t>限定的な</a:t>
            </a:r>
            <a:r>
              <a:rPr kumimoji="1" lang="en-US" altLang="ja-JP" sz="1350" dirty="0">
                <a:solidFill>
                  <a:prstClr val="black"/>
                </a:solidFill>
                <a:latin typeface="Tw Cen MT" panose="020B0602020104020603"/>
                <a:ea typeface="ＭＳ Ｐゴシック" panose="020B0600070205080204" pitchFamily="50" charset="-128"/>
              </a:rPr>
              <a:t>JFN</a:t>
            </a:r>
            <a:r>
              <a:rPr kumimoji="1" lang="ja-JP" altLang="en-US" sz="1350">
                <a:solidFill>
                  <a:prstClr val="black"/>
                </a:solidFill>
                <a:latin typeface="Tw Cen MT" panose="020B0602020104020603"/>
                <a:ea typeface="ＭＳ Ｐゴシック" panose="020B0600070205080204" pitchFamily="50" charset="-128"/>
              </a:rPr>
              <a:t>の</a:t>
            </a:r>
            <a:r>
              <a:rPr kumimoji="1" lang="en-US" altLang="ja-JP" sz="1350" dirty="0">
                <a:solidFill>
                  <a:prstClr val="black"/>
                </a:solidFill>
                <a:latin typeface="Tw Cen MT" panose="020B0602020104020603"/>
                <a:ea typeface="ＭＳ Ｐゴシック" panose="020B0600070205080204" pitchFamily="50" charset="-128"/>
              </a:rPr>
              <a:t>LU</a:t>
            </a:r>
            <a:r>
              <a:rPr kumimoji="1" lang="ja-JP" altLang="en-US" sz="1350">
                <a:solidFill>
                  <a:prstClr val="black"/>
                </a:solidFill>
                <a:latin typeface="Tw Cen MT" panose="020B0602020104020603"/>
                <a:ea typeface="ＭＳ Ｐゴシック" panose="020B0600070205080204" pitchFamily="50" charset="-128"/>
              </a:rPr>
              <a:t>をどのように拡張するか</a:t>
            </a:r>
            <a:endParaRPr kumimoji="1" lang="en-US" altLang="ja-JP" sz="1350" dirty="0">
              <a:solidFill>
                <a:prstClr val="black"/>
              </a:solidFill>
              <a:latin typeface="Tw Cen MT" panose="020B0602020104020603"/>
              <a:ea typeface="ＭＳ Ｐゴシック" panose="020B0600070205080204" pitchFamily="50" charset="-128"/>
            </a:endParaRPr>
          </a:p>
          <a:p>
            <a:pPr algn="ctr" defTabSz="342900"/>
            <a:r>
              <a:rPr kumimoji="1" lang="ja-JP" altLang="en-US" sz="1350">
                <a:solidFill>
                  <a:prstClr val="black"/>
                </a:solidFill>
                <a:latin typeface="Tw Cen MT" panose="020B0602020104020603"/>
                <a:ea typeface="ＭＳ Ｐゴシック" panose="020B0600070205080204" pitchFamily="50" charset="-128"/>
              </a:rPr>
              <a:t>・フレームエレメントの付与</a:t>
            </a:r>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意味役割推定</a:t>
            </a:r>
            <a:r>
              <a:rPr kumimoji="1" lang="en-US" altLang="ja-JP" sz="1350" dirty="0">
                <a:solidFill>
                  <a:prstClr val="black"/>
                </a:solidFill>
                <a:latin typeface="Tw Cen MT" panose="020B0602020104020603"/>
                <a:ea typeface="ＭＳ Ｐゴシック" panose="020B0600070205080204" pitchFamily="50" charset="-128"/>
              </a:rPr>
              <a:t>)</a:t>
            </a:r>
          </a:p>
          <a:p>
            <a:pPr algn="ctr" defTabSz="342900"/>
            <a:r>
              <a:rPr kumimoji="1" lang="en-US" altLang="ja-JP" sz="1350" dirty="0">
                <a:solidFill>
                  <a:prstClr val="black"/>
                </a:solidFill>
                <a:latin typeface="Tw Cen MT" panose="020B0602020104020603"/>
                <a:ea typeface="ＭＳ Ｐゴシック" panose="020B0600070205080204" pitchFamily="50" charset="-128"/>
              </a:rPr>
              <a:t>…</a:t>
            </a:r>
            <a:r>
              <a:rPr kumimoji="1" lang="ja-JP" altLang="en-US" sz="1350">
                <a:solidFill>
                  <a:prstClr val="black"/>
                </a:solidFill>
                <a:latin typeface="Tw Cen MT" panose="020B0602020104020603"/>
                <a:ea typeface="ＭＳ Ｐゴシック" panose="020B0600070205080204" pitchFamily="50" charset="-128"/>
              </a:rPr>
              <a:t>意味役割の定義、その推定方法について</a:t>
            </a:r>
          </a:p>
        </p:txBody>
      </p:sp>
    </p:spTree>
    <p:extLst>
      <p:ext uri="{BB962C8B-B14F-4D97-AF65-F5344CB8AC3E}">
        <p14:creationId xmlns:p14="http://schemas.microsoft.com/office/powerpoint/2010/main" val="2185996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kumimoji="1" lang="en-US" altLang="ja-JP" dirty="0"/>
              <a:t>3.3. </a:t>
            </a:r>
            <a:r>
              <a:rPr lang="ja-JP" altLang="en-US"/>
              <a:t>フレームを用いた確信度取得のメトリクス</a:t>
            </a:r>
            <a:r>
              <a:rPr lang="en-US" altLang="ja-JP" dirty="0"/>
              <a:t/>
            </a:r>
            <a:br>
              <a:rPr lang="en-US" altLang="ja-JP" dirty="0"/>
            </a:br>
            <a:endParaRPr kumimoji="1" lang="ja-JP" altLang="en-US"/>
          </a:p>
        </p:txBody>
      </p:sp>
      <p:graphicFrame>
        <p:nvGraphicFramePr>
          <p:cNvPr id="8" name="表 7">
            <a:extLst>
              <a:ext uri="{FF2B5EF4-FFF2-40B4-BE49-F238E27FC236}">
                <a16:creationId xmlns:a16="http://schemas.microsoft.com/office/drawing/2014/main" id="{6248DF56-190E-BB40-8D27-F310E40FEAF4}"/>
              </a:ext>
            </a:extLst>
          </p:cNvPr>
          <p:cNvGraphicFramePr>
            <a:graphicFrameLocks noGrp="1"/>
          </p:cNvGraphicFramePr>
          <p:nvPr>
            <p:extLst/>
          </p:nvPr>
        </p:nvGraphicFramePr>
        <p:xfrm>
          <a:off x="5912427" y="2379771"/>
          <a:ext cx="3038938" cy="3208210"/>
        </p:xfrm>
        <a:graphic>
          <a:graphicData uri="http://schemas.openxmlformats.org/drawingml/2006/table">
            <a:tbl>
              <a:tblPr>
                <a:tableStyleId>{5C22544A-7EE6-4342-B048-85BDC9FD1C3A}</a:tableStyleId>
              </a:tblPr>
              <a:tblGrid>
                <a:gridCol w="1759385">
                  <a:extLst>
                    <a:ext uri="{9D8B030D-6E8A-4147-A177-3AD203B41FA5}">
                      <a16:colId xmlns:a16="http://schemas.microsoft.com/office/drawing/2014/main" val="1533954359"/>
                    </a:ext>
                  </a:extLst>
                </a:gridCol>
                <a:gridCol w="1279553">
                  <a:extLst>
                    <a:ext uri="{9D8B030D-6E8A-4147-A177-3AD203B41FA5}">
                      <a16:colId xmlns:a16="http://schemas.microsoft.com/office/drawing/2014/main" val="1061413169"/>
                    </a:ext>
                  </a:extLst>
                </a:gridCol>
              </a:tblGrid>
              <a:tr h="303479">
                <a:tc>
                  <a:txBody>
                    <a:bodyPr/>
                    <a:lstStyle/>
                    <a:p>
                      <a:pPr algn="ctr" fontAlgn="ctr"/>
                      <a:r>
                        <a:rPr lang="en-US" sz="900" u="none" strike="noStrike" dirty="0" err="1">
                          <a:effectLst/>
                        </a:rPr>
                        <a:t>RelationType</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1">
                          <a:tint val="20000"/>
                        </a:schemeClr>
                      </a:fgClr>
                      <a:bgClr>
                        <a:schemeClr val="bg1"/>
                      </a:bgClr>
                    </a:pattFill>
                  </a:tcPr>
                </a:tc>
                <a:tc>
                  <a:txBody>
                    <a:bodyPr/>
                    <a:lstStyle/>
                    <a:p>
                      <a:pPr algn="ctr" fontAlgn="ctr"/>
                      <a:r>
                        <a:rPr lang="en-US" sz="900" u="none" strike="noStrike" dirty="0" err="1">
                          <a:effectLst/>
                        </a:rPr>
                        <a:t>RelevanceValue</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1">
                          <a:tint val="20000"/>
                        </a:schemeClr>
                      </a:fgClr>
                      <a:bgClr>
                        <a:schemeClr val="bg1"/>
                      </a:bgClr>
                    </a:pattFill>
                  </a:tcPr>
                </a:tc>
                <a:extLst>
                  <a:ext uri="{0D108BD9-81ED-4DB2-BD59-A6C34878D82A}">
                    <a16:rowId xmlns:a16="http://schemas.microsoft.com/office/drawing/2014/main" val="732938495"/>
                  </a:ext>
                </a:extLst>
              </a:tr>
              <a:tr h="289028">
                <a:tc>
                  <a:txBody>
                    <a:bodyPr/>
                    <a:lstStyle/>
                    <a:p>
                      <a:pPr algn="ctr" fontAlgn="ctr"/>
                      <a:r>
                        <a:rPr lang="en-US" sz="900" u="none" strike="noStrike" dirty="0">
                          <a:effectLst/>
                        </a:rPr>
                        <a:t>Inheritance</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a:effectLst/>
                        </a:rPr>
                        <a:t>0.95</a:t>
                      </a:r>
                      <a:endParaRPr lang="en-US" altLang="ja-JP"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154064348"/>
                  </a:ext>
                </a:extLst>
              </a:tr>
              <a:tr h="289028">
                <a:tc>
                  <a:txBody>
                    <a:bodyPr/>
                    <a:lstStyle/>
                    <a:p>
                      <a:pPr algn="ctr" fontAlgn="ctr"/>
                      <a:r>
                        <a:rPr lang="en-US" sz="900" u="none" strike="noStrike" dirty="0" err="1">
                          <a:effectLst/>
                        </a:rPr>
                        <a:t>Perspective_on</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a:effectLst/>
                        </a:rPr>
                        <a:t>0.9</a:t>
                      </a:r>
                      <a:endParaRPr lang="en-US" altLang="ja-JP"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627155982"/>
                  </a:ext>
                </a:extLst>
              </a:tr>
              <a:tr h="289028">
                <a:tc>
                  <a:txBody>
                    <a:bodyPr/>
                    <a:lstStyle/>
                    <a:p>
                      <a:pPr algn="ctr" fontAlgn="ctr"/>
                      <a:r>
                        <a:rPr lang="en-US" sz="900" u="none" strike="noStrike" dirty="0">
                          <a:effectLst/>
                        </a:rPr>
                        <a:t>Using</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0.85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3577941967"/>
                  </a:ext>
                </a:extLst>
              </a:tr>
              <a:tr h="289028">
                <a:tc>
                  <a:txBody>
                    <a:bodyPr/>
                    <a:lstStyle/>
                    <a:p>
                      <a:pPr algn="ctr" fontAlgn="ctr"/>
                      <a:r>
                        <a:rPr lang="en-US" sz="900" u="none" strike="noStrike">
                          <a:effectLst/>
                        </a:rPr>
                        <a:t>Subframe</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0.8</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1443709006"/>
                  </a:ext>
                </a:extLst>
              </a:tr>
              <a:tr h="289028">
                <a:tc>
                  <a:txBody>
                    <a:bodyPr/>
                    <a:lstStyle/>
                    <a:p>
                      <a:pPr algn="ctr" fontAlgn="ctr"/>
                      <a:r>
                        <a:rPr lang="en-US" sz="900" u="none" strike="noStrike">
                          <a:effectLst/>
                        </a:rPr>
                        <a:t>Precedes</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0.7</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3093452961"/>
                  </a:ext>
                </a:extLst>
              </a:tr>
              <a:tr h="289028">
                <a:tc>
                  <a:txBody>
                    <a:bodyPr/>
                    <a:lstStyle/>
                    <a:p>
                      <a:pPr algn="ctr" fontAlgn="ctr"/>
                      <a:r>
                        <a:rPr lang="en-US" sz="900" u="none" strike="noStrike">
                          <a:effectLst/>
                        </a:rPr>
                        <a:t>Inchoactive_of</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0.65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3408337713"/>
                  </a:ext>
                </a:extLst>
              </a:tr>
              <a:tr h="289028">
                <a:tc>
                  <a:txBody>
                    <a:bodyPr/>
                    <a:lstStyle/>
                    <a:p>
                      <a:pPr algn="ctr" fontAlgn="ctr"/>
                      <a:r>
                        <a:rPr lang="en-US" sz="900" u="none" strike="noStrike">
                          <a:effectLst/>
                        </a:rPr>
                        <a:t>Causative_of</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0.65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4071747776"/>
                  </a:ext>
                </a:extLst>
              </a:tr>
              <a:tr h="289028">
                <a:tc>
                  <a:txBody>
                    <a:bodyPr/>
                    <a:lstStyle/>
                    <a:p>
                      <a:pPr algn="ctr" fontAlgn="ctr"/>
                      <a:r>
                        <a:rPr lang="en-US" sz="900" u="none" strike="noStrike">
                          <a:effectLst/>
                        </a:rPr>
                        <a:t>Metaphor</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1371579128"/>
                  </a:ext>
                </a:extLst>
              </a:tr>
              <a:tr h="289028">
                <a:tc>
                  <a:txBody>
                    <a:bodyPr/>
                    <a:lstStyle/>
                    <a:p>
                      <a:pPr algn="ctr" fontAlgn="ctr"/>
                      <a:r>
                        <a:rPr lang="en-US" sz="900" u="none" strike="noStrike">
                          <a:effectLst/>
                        </a:rPr>
                        <a:t>See_also</a:t>
                      </a:r>
                      <a:endParaRPr lang="en-US" sz="900" b="0" i="0" u="none" strike="noStrike">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2993108027"/>
                  </a:ext>
                </a:extLst>
              </a:tr>
              <a:tr h="303479">
                <a:tc>
                  <a:txBody>
                    <a:bodyPr/>
                    <a:lstStyle/>
                    <a:p>
                      <a:pPr algn="ctr" fontAlgn="ctr"/>
                      <a:r>
                        <a:rPr lang="en-US" sz="900" u="none" strike="noStrike" dirty="0" err="1">
                          <a:effectLst/>
                        </a:rPr>
                        <a:t>ReFrameing_Mapping</a:t>
                      </a:r>
                      <a:endParaRPr lang="en-US"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tc>
                  <a:txBody>
                    <a:bodyPr/>
                    <a:lstStyle/>
                    <a:p>
                      <a:pPr algn="ctr" fontAlgn="ctr"/>
                      <a:r>
                        <a:rPr lang="en-US" altLang="ja-JP" sz="900" u="none" strike="noStrike" dirty="0">
                          <a:effectLst/>
                        </a:rPr>
                        <a:t>0.5</a:t>
                      </a:r>
                      <a:endPar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7144" marR="7144" marT="7144" marB="0" anchor="ctr">
                    <a:pattFill prst="pct90">
                      <a:fgClr>
                        <a:schemeClr val="accent4">
                          <a:lumMod val="40000"/>
                          <a:lumOff val="60000"/>
                        </a:schemeClr>
                      </a:fgClr>
                      <a:bgClr>
                        <a:schemeClr val="bg1"/>
                      </a:bgClr>
                    </a:pattFill>
                  </a:tcPr>
                </a:tc>
                <a:extLst>
                  <a:ext uri="{0D108BD9-81ED-4DB2-BD59-A6C34878D82A}">
                    <a16:rowId xmlns:a16="http://schemas.microsoft.com/office/drawing/2014/main" val="519223486"/>
                  </a:ext>
                </a:extLst>
              </a:tr>
            </a:tbl>
          </a:graphicData>
        </a:graphic>
      </p:graphicFrame>
      <p:sp>
        <p:nvSpPr>
          <p:cNvPr id="9" name="テキスト ボックス 8">
            <a:extLst>
              <a:ext uri="{FF2B5EF4-FFF2-40B4-BE49-F238E27FC236}">
                <a16:creationId xmlns:a16="http://schemas.microsoft.com/office/drawing/2014/main" id="{BE3D77B0-6A66-D646-B6A1-C610AB5ACB48}"/>
              </a:ext>
            </a:extLst>
          </p:cNvPr>
          <p:cNvSpPr txBox="1"/>
          <p:nvPr/>
        </p:nvSpPr>
        <p:spPr>
          <a:xfrm>
            <a:off x="146270" y="2004412"/>
            <a:ext cx="5686172" cy="3416320"/>
          </a:xfrm>
          <a:prstGeom prst="rect">
            <a:avLst/>
          </a:prstGeom>
          <a:no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意味的距離はノード間の最短経路</a:t>
            </a:r>
            <a:r>
              <a:rPr kumimoji="1" lang="en-US" altLang="ja-JP" sz="1200" dirty="0">
                <a:latin typeface="HGMaruGothicMPRO" panose="020F0600000000000000" pitchFamily="34" charset="-128"/>
                <a:ea typeface="HGMaruGothicMPRO" panose="020F0600000000000000" pitchFamily="34" charset="-128"/>
              </a:rPr>
              <a:t>(</a:t>
            </a:r>
            <a:r>
              <a:rPr kumimoji="1" lang="ja-JP" altLang="en-US" sz="1200">
                <a:latin typeface="HGMaruGothicMPRO" panose="020F0600000000000000" pitchFamily="34" charset="-128"/>
                <a:ea typeface="HGMaruGothicMPRO" panose="020F0600000000000000" pitchFamily="34" charset="-128"/>
              </a:rPr>
              <a:t>ダイクストラ法を適用</a:t>
            </a:r>
            <a:r>
              <a:rPr kumimoji="1" lang="en-US" altLang="ja-JP" sz="1200" dirty="0">
                <a:latin typeface="HGMaruGothicMPRO" panose="020F0600000000000000" pitchFamily="34" charset="-128"/>
                <a:ea typeface="HGMaruGothicMPRO" panose="020F0600000000000000" pitchFamily="34" charset="-128"/>
              </a:rPr>
              <a:t>)</a:t>
            </a:r>
            <a:r>
              <a:rPr kumimoji="1" lang="ja-JP" altLang="en-US" sz="1200">
                <a:latin typeface="HGMaruGothicMPRO" panose="020F0600000000000000" pitchFamily="34" charset="-128"/>
                <a:ea typeface="HGMaruGothicMPRO" panose="020F0600000000000000" pitchFamily="34" charset="-128"/>
              </a:rPr>
              <a:t>において、</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以下のメトリクスを利用し求める</a:t>
            </a:r>
            <a:r>
              <a:rPr kumimoji="1" lang="en-US" altLang="ja-JP" sz="1200" dirty="0">
                <a:latin typeface="HGMaruGothicMPRO" panose="020F0600000000000000" pitchFamily="34" charset="-128"/>
                <a:ea typeface="HGMaruGothicMPRO" panose="020F0600000000000000" pitchFamily="34" charset="-128"/>
              </a:rPr>
              <a:t>(e.g.</a:t>
            </a:r>
            <a:r>
              <a:rPr kumimoji="1" lang="ja-JP" altLang="en-US" sz="1200">
                <a:latin typeface="HGMaruGothicMPRO" panose="020F0600000000000000" pitchFamily="34" charset="-128"/>
                <a:ea typeface="HGMaruGothicMPRO" panose="020F0600000000000000" pitchFamily="34" charset="-128"/>
              </a:rPr>
              <a:t>は下図をもとに立式</a:t>
            </a:r>
            <a:r>
              <a:rPr kumimoji="1" lang="en-US" altLang="ja-JP" sz="1200" dirty="0">
                <a:latin typeface="HGMaruGothicMPRO" panose="020F0600000000000000" pitchFamily="34" charset="-128"/>
                <a:ea typeface="HGMaruGothicMPRO" panose="020F0600000000000000" pitchFamily="34" charset="-128"/>
              </a:rPr>
              <a:t>)</a:t>
            </a: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⑴</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highlight>
                  <a:srgbClr val="FFFF00"/>
                </a:highlight>
                <a:latin typeface="HGMaruGothicMPRO" panose="020F0600000000000000" pitchFamily="34" charset="-128"/>
                <a:ea typeface="HGMaruGothicMPRO" panose="020F0600000000000000" pitchFamily="34" charset="-128"/>
              </a:rPr>
              <a:t>ノード間のフレーム関係固有の重みを掛け合わせた値を用いる</a:t>
            </a:r>
            <a:endParaRPr kumimoji="1" lang="en-US" altLang="ja-JP" sz="1200" dirty="0">
              <a:highlight>
                <a:srgbClr val="FFFF00"/>
              </a:highlight>
              <a:latin typeface="HGMaruGothicMPRO" panose="020F0600000000000000" pitchFamily="34" charset="-128"/>
              <a:ea typeface="HGMaruGothicMPRO" panose="020F0600000000000000" pitchFamily="34" charset="-128"/>
            </a:endParaRPr>
          </a:p>
          <a:p>
            <a:pPr algn="ctr"/>
            <a:r>
              <a:rPr kumimoji="1" lang="en-US" altLang="ja-JP" sz="1200" dirty="0">
                <a:latin typeface="HGMaruGothicMPRO" panose="020F0600000000000000" pitchFamily="34" charset="-128"/>
                <a:ea typeface="HGMaruGothicMPRO" panose="020F0600000000000000" pitchFamily="34" charset="-128"/>
              </a:rPr>
              <a:t>e.g. Confidence = 0.95 * 0.95 * 0.8</a:t>
            </a:r>
          </a:p>
          <a:p>
            <a:pPr algn="ctr"/>
            <a:endParaRPr kumimoji="1" lang="en-US" altLang="ja-JP" sz="1200" dirty="0">
              <a:latin typeface="HGMaruGothicMPRO" panose="020F0600000000000000" pitchFamily="34" charset="-128"/>
              <a:ea typeface="HGMaruGothicMPRO" panose="020F0600000000000000" pitchFamily="34" charset="-128"/>
            </a:endParaRPr>
          </a:p>
          <a:p>
            <a:pPr algn="ctr"/>
            <a:r>
              <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rPr>
              <a:t>⑵. </a:t>
            </a:r>
            <a:r>
              <a:rPr kumimoji="1" lang="ja-JP" altLang="en-US" sz="1200">
                <a:solidFill>
                  <a:schemeClr val="bg1">
                    <a:lumMod val="75000"/>
                  </a:schemeClr>
                </a:solidFill>
                <a:highlight>
                  <a:srgbClr val="FFFF00"/>
                </a:highlight>
                <a:latin typeface="HGMaruGothicMPRO" panose="020F0600000000000000" pitchFamily="34" charset="-128"/>
                <a:ea typeface="HGMaruGothicMPRO" panose="020F0600000000000000" pitchFamily="34" charset="-128"/>
              </a:rPr>
              <a:t>ノード間のフレーム関係固有の重みの和について</a:t>
            </a:r>
            <a:endParaRPr kumimoji="1" lang="en-US" altLang="ja-JP" sz="1200" dirty="0">
              <a:solidFill>
                <a:schemeClr val="bg1">
                  <a:lumMod val="75000"/>
                </a:schemeClr>
              </a:solidFill>
              <a:highlight>
                <a:srgbClr val="FFFF00"/>
              </a:highlight>
              <a:latin typeface="HGMaruGothicMPRO" panose="020F0600000000000000" pitchFamily="34" charset="-128"/>
              <a:ea typeface="HGMaruGothicMPRO" panose="020F0600000000000000" pitchFamily="34" charset="-128"/>
            </a:endParaRPr>
          </a:p>
          <a:p>
            <a:pPr algn="ctr"/>
            <a:r>
              <a:rPr kumimoji="1" lang="ja-JP" altLang="en-US" sz="1200">
                <a:solidFill>
                  <a:schemeClr val="bg1">
                    <a:lumMod val="75000"/>
                  </a:schemeClr>
                </a:solidFill>
                <a:highlight>
                  <a:srgbClr val="FFFF00"/>
                </a:highlight>
                <a:latin typeface="HGMaruGothicMPRO" panose="020F0600000000000000" pitchFamily="34" charset="-128"/>
                <a:ea typeface="HGMaruGothicMPRO" panose="020F0600000000000000" pitchFamily="34" charset="-128"/>
              </a:rPr>
              <a:t>辿った経路数で割った平均値を用いる</a:t>
            </a:r>
            <a:endParaRPr kumimoji="1" lang="en-US" altLang="ja-JP" sz="1200" dirty="0">
              <a:solidFill>
                <a:schemeClr val="bg1">
                  <a:lumMod val="75000"/>
                </a:schemeClr>
              </a:solidFill>
              <a:highlight>
                <a:srgbClr val="FFFF00"/>
              </a:highlight>
              <a:latin typeface="HGMaruGothicMPRO" panose="020F0600000000000000" pitchFamily="34" charset="-128"/>
              <a:ea typeface="HGMaruGothicMPRO" panose="020F0600000000000000" pitchFamily="34" charset="-128"/>
            </a:endParaRPr>
          </a:p>
          <a:p>
            <a:pPr algn="ctr"/>
            <a:r>
              <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rPr>
              <a:t>e.g. Confidence = (0.95 + 0.95 + 0.8)/3</a:t>
            </a:r>
          </a:p>
          <a:p>
            <a:pPr algn="ctr"/>
            <a:endPar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endParaRPr>
          </a:p>
          <a:p>
            <a:pPr algn="ctr"/>
            <a:r>
              <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rPr>
              <a:t>.⑶. </a:t>
            </a:r>
            <a:r>
              <a:rPr kumimoji="1" lang="ja-JP" altLang="en-US" sz="1200">
                <a:solidFill>
                  <a:schemeClr val="bg1">
                    <a:lumMod val="75000"/>
                  </a:schemeClr>
                </a:solidFill>
                <a:highlight>
                  <a:srgbClr val="FFFF00"/>
                </a:highlight>
                <a:latin typeface="HGMaruGothicMPRO" panose="020F0600000000000000" pitchFamily="34" charset="-128"/>
                <a:ea typeface="HGMaruGothicMPRO" panose="020F0600000000000000" pitchFamily="34" charset="-128"/>
              </a:rPr>
              <a:t>ノード間のフレーム関係に依存せず、一律の重みを掛け合わせた値を用いる</a:t>
            </a:r>
            <a:endParaRPr kumimoji="1" lang="en-US" altLang="ja-JP" sz="1200" dirty="0">
              <a:solidFill>
                <a:schemeClr val="bg1">
                  <a:lumMod val="75000"/>
                </a:schemeClr>
              </a:solidFill>
              <a:highlight>
                <a:srgbClr val="FFFF00"/>
              </a:highlight>
              <a:latin typeface="HGMaruGothicMPRO" panose="020F0600000000000000" pitchFamily="34" charset="-128"/>
              <a:ea typeface="HGMaruGothicMPRO" panose="020F0600000000000000" pitchFamily="34" charset="-128"/>
            </a:endParaRPr>
          </a:p>
          <a:p>
            <a:pPr algn="ctr"/>
            <a:r>
              <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rPr>
              <a:t>e.g. Confidence = </a:t>
            </a:r>
            <a:r>
              <a:rPr kumimoji="1" lang="en-US" altLang="ja-JP" sz="1200" dirty="0" err="1">
                <a:solidFill>
                  <a:schemeClr val="bg1">
                    <a:lumMod val="75000"/>
                  </a:schemeClr>
                </a:solidFill>
                <a:latin typeface="HGMaruGothicMPRO" panose="020F0600000000000000" pitchFamily="34" charset="-128"/>
                <a:ea typeface="HGMaruGothicMPRO" panose="020F0600000000000000" pitchFamily="34" charset="-128"/>
              </a:rPr>
              <a:t>defaultRelValue</a:t>
            </a:r>
            <a:r>
              <a:rPr kumimoji="1" lang="en-US" altLang="ja-JP" sz="1200" dirty="0">
                <a:solidFill>
                  <a:schemeClr val="bg1">
                    <a:lumMod val="75000"/>
                  </a:schemeClr>
                </a:solidFill>
                <a:latin typeface="HGMaruGothicMPRO" panose="020F0600000000000000" pitchFamily="34" charset="-128"/>
                <a:ea typeface="HGMaruGothicMPRO" panose="020F0600000000000000" pitchFamily="34" charset="-128"/>
              </a:rPr>
              <a:t> ^ 3</a:t>
            </a:r>
          </a:p>
        </p:txBody>
      </p:sp>
      <p:sp>
        <p:nvSpPr>
          <p:cNvPr id="10" name="テキスト ボックス 9">
            <a:extLst>
              <a:ext uri="{FF2B5EF4-FFF2-40B4-BE49-F238E27FC236}">
                <a16:creationId xmlns:a16="http://schemas.microsoft.com/office/drawing/2014/main" id="{139933D3-8A35-744C-AF66-BD7CCE4FAE0F}"/>
              </a:ext>
            </a:extLst>
          </p:cNvPr>
          <p:cNvSpPr txBox="1"/>
          <p:nvPr/>
        </p:nvSpPr>
        <p:spPr>
          <a:xfrm>
            <a:off x="6148938" y="2123356"/>
            <a:ext cx="2435282" cy="300082"/>
          </a:xfrm>
          <a:prstGeom prst="rect">
            <a:avLst/>
          </a:prstGeom>
          <a:no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フレーム関係における信頼値</a:t>
            </a:r>
          </a:p>
        </p:txBody>
      </p:sp>
      <p:grpSp>
        <p:nvGrpSpPr>
          <p:cNvPr id="3" name="グループ化 2">
            <a:extLst>
              <a:ext uri="{FF2B5EF4-FFF2-40B4-BE49-F238E27FC236}">
                <a16:creationId xmlns:a16="http://schemas.microsoft.com/office/drawing/2014/main" id="{3411CF78-491A-064F-8668-4F29D94E848E}"/>
              </a:ext>
            </a:extLst>
          </p:cNvPr>
          <p:cNvGrpSpPr/>
          <p:nvPr/>
        </p:nvGrpSpPr>
        <p:grpSpPr>
          <a:xfrm>
            <a:off x="765830" y="2400355"/>
            <a:ext cx="4447051" cy="1214172"/>
            <a:chOff x="1042755" y="4540537"/>
            <a:chExt cx="5929401" cy="1618896"/>
          </a:xfrm>
        </p:grpSpPr>
        <p:pic>
          <p:nvPicPr>
            <p:cNvPr id="12" name="図 11">
              <a:extLst>
                <a:ext uri="{FF2B5EF4-FFF2-40B4-BE49-F238E27FC236}">
                  <a16:creationId xmlns:a16="http://schemas.microsoft.com/office/drawing/2014/main" id="{89136A3F-BE9C-EE4D-B9C9-00657FF3343B}"/>
                </a:ext>
              </a:extLst>
            </p:cNvPr>
            <p:cNvPicPr>
              <a:picLocks noChangeAspect="1"/>
            </p:cNvPicPr>
            <p:nvPr/>
          </p:nvPicPr>
          <p:blipFill>
            <a:blip r:embed="rId3"/>
            <a:stretch>
              <a:fillRect/>
            </a:stretch>
          </p:blipFill>
          <p:spPr>
            <a:xfrm>
              <a:off x="1613791" y="4540537"/>
              <a:ext cx="4787322" cy="1357285"/>
            </a:xfrm>
            <a:prstGeom prst="rect">
              <a:avLst/>
            </a:prstGeom>
            <a:ln>
              <a:noFill/>
            </a:ln>
            <a:effectLst>
              <a:softEdge rad="112500"/>
            </a:effectLst>
          </p:spPr>
        </p:pic>
        <p:sp>
          <p:nvSpPr>
            <p:cNvPr id="13" name="テキスト ボックス 12">
              <a:extLst>
                <a:ext uri="{FF2B5EF4-FFF2-40B4-BE49-F238E27FC236}">
                  <a16:creationId xmlns:a16="http://schemas.microsoft.com/office/drawing/2014/main" id="{0C719EA3-D458-BA47-AAD0-227B0CF629B8}"/>
                </a:ext>
              </a:extLst>
            </p:cNvPr>
            <p:cNvSpPr txBox="1"/>
            <p:nvPr/>
          </p:nvSpPr>
          <p:spPr>
            <a:xfrm>
              <a:off x="1042755" y="5820878"/>
              <a:ext cx="5929401" cy="338555"/>
            </a:xfrm>
            <a:prstGeom prst="rect">
              <a:avLst/>
            </a:prstGeom>
            <a:noFill/>
          </p:spPr>
          <p:txBody>
            <a:bodyPr wrap="none" rtlCol="0">
              <a:spAutoFit/>
            </a:bodyPr>
            <a:lstStyle/>
            <a:p>
              <a:pPr algn="ct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図</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 </a:t>
              </a:r>
              <a:r>
                <a:rPr kumimoji="1" lang="en-US" altLang="ja-JP" sz="1050" dirty="0" err="1">
                  <a:latin typeface="HGMaruGothicMPRO" panose="020F0600000000000000" pitchFamily="34" charset="-128"/>
                  <a:ea typeface="HGMaruGothicMPRO" panose="020F0600000000000000" pitchFamily="34" charset="-128"/>
                </a:rPr>
                <a:t>Intentionally_act</a:t>
              </a:r>
              <a:r>
                <a:rPr kumimoji="1" lang="ja-JP" altLang="en-US" sz="1050">
                  <a:latin typeface="HGMaruGothicMPRO" panose="020F0600000000000000" pitchFamily="34" charset="-128"/>
                  <a:ea typeface="HGMaruGothicMPRO" panose="020F0600000000000000" pitchFamily="34" charset="-128"/>
                </a:rPr>
                <a:t>フレームと</a:t>
              </a:r>
              <a:r>
                <a:rPr kumimoji="1" lang="en-US" altLang="ja-JP" sz="1050" dirty="0" err="1">
                  <a:latin typeface="HGMaruGothicMPRO" panose="020F0600000000000000" pitchFamily="34" charset="-128"/>
                  <a:ea typeface="HGMaruGothicMPRO" panose="020F0600000000000000" pitchFamily="34" charset="-128"/>
                  <a:sym typeface="Wingdings" pitchFamily="2" charset="2"/>
                </a:rPr>
                <a:t>Criminal_process</a:t>
              </a:r>
              <a:r>
                <a:rPr kumimoji="1" lang="ja-JP" altLang="en-US" sz="1050">
                  <a:latin typeface="HGMaruGothicMPRO" panose="020F0600000000000000" pitchFamily="34" charset="-128"/>
                  <a:ea typeface="HGMaruGothicMPRO" panose="020F0600000000000000" pitchFamily="34" charset="-128"/>
                  <a:sym typeface="Wingdings" pitchFamily="2" charset="2"/>
                </a:rPr>
                <a:t>フレーム間の経路</a:t>
              </a:r>
              <a:endParaRPr kumimoji="1" lang="ja-JP" altLang="en-US" sz="1050">
                <a:latin typeface="HGMaruGothicMPRO" panose="020F0600000000000000" pitchFamily="34" charset="-128"/>
                <a:ea typeface="HGMaruGothicMPRO" panose="020F0600000000000000" pitchFamily="34" charset="-128"/>
              </a:endParaRPr>
            </a:p>
          </p:txBody>
        </p:sp>
      </p:grpSp>
      <p:sp>
        <p:nvSpPr>
          <p:cNvPr id="4" name="スライド番号プレースホルダー 3">
            <a:extLst>
              <a:ext uri="{FF2B5EF4-FFF2-40B4-BE49-F238E27FC236}">
                <a16:creationId xmlns:a16="http://schemas.microsoft.com/office/drawing/2014/main" id="{657BEFD1-5D06-AB47-84CF-AA81D5CE7F02}"/>
              </a:ext>
            </a:extLst>
          </p:cNvPr>
          <p:cNvSpPr>
            <a:spLocks noGrp="1"/>
          </p:cNvSpPr>
          <p:nvPr>
            <p:ph type="sldNum" sz="quarter" idx="12"/>
          </p:nvPr>
        </p:nvSpPr>
        <p:spPr>
          <a:xfrm>
            <a:off x="7885509" y="5625380"/>
            <a:ext cx="573161" cy="273844"/>
          </a:xfrm>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1178219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EBF6002-D9E1-2D48-9619-CC54B0829C93}"/>
              </a:ext>
            </a:extLst>
          </p:cNvPr>
          <p:cNvSpPr txBox="1"/>
          <p:nvPr/>
        </p:nvSpPr>
        <p:spPr>
          <a:xfrm>
            <a:off x="1513559" y="1166156"/>
            <a:ext cx="2148345" cy="323165"/>
          </a:xfrm>
          <a:prstGeom prst="rect">
            <a:avLst/>
          </a:prstGeom>
          <a:noFill/>
        </p:spPr>
        <p:txBody>
          <a:bodyPr wrap="none" rtlCol="0">
            <a:spAutoFit/>
          </a:bodyPr>
          <a:lstStyle/>
          <a:p>
            <a:pPr algn="ctr"/>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Predicate from Civil Law : </a:t>
            </a:r>
            <a:r>
              <a:rPr kumimoji="1" lang="ja-JP" altLang="en-US" sz="1500">
                <a:highlight>
                  <a:srgbClr val="FFFF00"/>
                </a:highlight>
                <a:latin typeface="Helvetica Neue" panose="02000503000000020004" pitchFamily="2" charset="0"/>
                <a:cs typeface="Helvetica Neue" panose="02000503000000020004" pitchFamily="2" charset="0"/>
              </a:rPr>
              <a:t>取得</a:t>
            </a:r>
          </a:p>
        </p:txBody>
      </p:sp>
      <p:sp>
        <p:nvSpPr>
          <p:cNvPr id="3" name="テキスト ボックス 2">
            <a:extLst>
              <a:ext uri="{FF2B5EF4-FFF2-40B4-BE49-F238E27FC236}">
                <a16:creationId xmlns:a16="http://schemas.microsoft.com/office/drawing/2014/main" id="{3B987637-5325-E245-9EC0-189C70304BFB}"/>
              </a:ext>
            </a:extLst>
          </p:cNvPr>
          <p:cNvSpPr txBox="1"/>
          <p:nvPr/>
        </p:nvSpPr>
        <p:spPr>
          <a:xfrm>
            <a:off x="5062232" y="1166156"/>
            <a:ext cx="2550698" cy="323165"/>
          </a:xfrm>
          <a:prstGeom prst="rect">
            <a:avLst/>
          </a:prstGeom>
          <a:noFill/>
        </p:spPr>
        <p:txBody>
          <a:bodyPr wrap="none" rtlCol="0">
            <a:spAutoFit/>
          </a:bodyPr>
          <a:lstStyle/>
          <a:p>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Predicate from Legal Bar Exam : </a:t>
            </a:r>
            <a:r>
              <a:rPr lang="ja-JP" altLang="en-US" sz="1500">
                <a:highlight>
                  <a:srgbClr val="FFFF00"/>
                </a:highlight>
                <a:latin typeface="Helvetica Neue" panose="02000503000000020004" pitchFamily="2" charset="0"/>
                <a:cs typeface="Helvetica Neue" panose="02000503000000020004" pitchFamily="2" charset="0"/>
              </a:rPr>
              <a:t>収益</a:t>
            </a:r>
            <a:endParaRPr kumimoji="1" lang="ja-JP" altLang="en-US" sz="1500">
              <a:highlight>
                <a:srgbClr val="FFFF00"/>
              </a:highlight>
              <a:latin typeface="Helvetica Neue" panose="02000503000000020004" pitchFamily="2" charset="0"/>
              <a:cs typeface="Helvetica Neue" panose="02000503000000020004" pitchFamily="2" charset="0"/>
            </a:endParaRPr>
          </a:p>
        </p:txBody>
      </p:sp>
      <p:sp>
        <p:nvSpPr>
          <p:cNvPr id="4" name="テキスト ボックス 3">
            <a:extLst>
              <a:ext uri="{FF2B5EF4-FFF2-40B4-BE49-F238E27FC236}">
                <a16:creationId xmlns:a16="http://schemas.microsoft.com/office/drawing/2014/main" id="{11E51988-15A6-EA4A-86C8-FFFD09449854}"/>
              </a:ext>
            </a:extLst>
          </p:cNvPr>
          <p:cNvSpPr txBox="1"/>
          <p:nvPr/>
        </p:nvSpPr>
        <p:spPr>
          <a:xfrm>
            <a:off x="99646" y="857250"/>
            <a:ext cx="955711" cy="300082"/>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(e.g.) H23-3-4</a:t>
            </a:r>
            <a:endParaRPr kumimoji="1" lang="ja-JP" altLang="en-US" sz="1350">
              <a:latin typeface="Helvetica Neue" panose="02000503000000020004" pitchFamily="2" charset="0"/>
              <a:cs typeface="Helvetica Neue" panose="02000503000000020004" pitchFamily="2" charset="0"/>
            </a:endParaRPr>
          </a:p>
        </p:txBody>
      </p:sp>
      <p:sp>
        <p:nvSpPr>
          <p:cNvPr id="5" name="正方形/長方形 4">
            <a:extLst>
              <a:ext uri="{FF2B5EF4-FFF2-40B4-BE49-F238E27FC236}">
                <a16:creationId xmlns:a16="http://schemas.microsoft.com/office/drawing/2014/main" id="{8287ECAE-8296-5846-9631-4E3862215885}"/>
              </a:ext>
            </a:extLst>
          </p:cNvPr>
          <p:cNvSpPr/>
          <p:nvPr/>
        </p:nvSpPr>
        <p:spPr>
          <a:xfrm>
            <a:off x="921016" y="1782285"/>
            <a:ext cx="3142700" cy="1546577"/>
          </a:xfrm>
          <a:prstGeom prst="rect">
            <a:avLst/>
          </a:prstGeom>
          <a:pattFill prst="pct5">
            <a:fgClr>
              <a:schemeClr val="accent1"/>
            </a:fgClr>
            <a:bgClr>
              <a:schemeClr val="bg1"/>
            </a:bgClr>
          </a:pattFill>
        </p:spPr>
        <p:txBody>
          <a:bodyPr wrap="square">
            <a:spAutoFit/>
          </a:bodyPr>
          <a:lstStyle/>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Change_of_quantity_of_possession</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Finish_game</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350">
                <a:latin typeface="Helvetica Neue" panose="02000503000000020004" pitchFamily="2" charset="0"/>
                <a:cs typeface="Helvetica Neue" panose="02000503000000020004" pitchFamily="2" charset="0"/>
              </a:rPr>
              <a:t>・</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Getting, </a:t>
            </a:r>
          </a:p>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Win_prize</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Finish_competition</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Come_down_with</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ja-JP" altLang="en-US" sz="1350">
                <a:latin typeface="Helvetica Neue" panose="02000503000000020004" pitchFamily="2" charset="0"/>
                <a:cs typeface="Helvetica Neue" panose="02000503000000020004" pitchFamily="2" charset="0"/>
              </a:rPr>
              <a:t>・</a:t>
            </a:r>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Change_position_on_a_scale</a:t>
            </a:r>
            <a:endParaRPr lang="en-US" altLang="ja-JP" sz="135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正方形/長方形 5">
            <a:extLst>
              <a:ext uri="{FF2B5EF4-FFF2-40B4-BE49-F238E27FC236}">
                <a16:creationId xmlns:a16="http://schemas.microsoft.com/office/drawing/2014/main" id="{BF6F3582-C24D-3444-AD87-8FC282714FEF}"/>
              </a:ext>
            </a:extLst>
          </p:cNvPr>
          <p:cNvSpPr/>
          <p:nvPr/>
        </p:nvSpPr>
        <p:spPr>
          <a:xfrm>
            <a:off x="5498600" y="1678410"/>
            <a:ext cx="2361271" cy="1754326"/>
          </a:xfrm>
          <a:prstGeom prst="rect">
            <a:avLst/>
          </a:prstGeom>
          <a:pattFill prst="pct5">
            <a:fgClr>
              <a:schemeClr val="accent1"/>
            </a:fgClr>
            <a:bgClr>
              <a:schemeClr val="bg1"/>
            </a:bgClr>
          </a:pattFill>
        </p:spPr>
        <p:txBody>
          <a:bodyPr wrap="square">
            <a:spAutoFit/>
          </a:bodyPr>
          <a:lstStyle/>
          <a:p>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Surrendering_possession</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Creating, Opinion, </a:t>
            </a:r>
          </a:p>
          <a:p>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Taking, </a:t>
            </a:r>
          </a:p>
          <a:p>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Ingest_substance</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Giving_in</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Taking_time</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Conquering,</a:t>
            </a:r>
          </a:p>
          <a:p>
            <a:r>
              <a:rPr lang="en-US" altLang="ja-JP" sz="1350" dirty="0" err="1">
                <a:latin typeface="Helvetica Neue" panose="02000503000000020004" pitchFamily="2" charset="0"/>
                <a:ea typeface="Helvetica Neue" panose="02000503000000020004" pitchFamily="2" charset="0"/>
                <a:cs typeface="Helvetica Neue" panose="02000503000000020004" pitchFamily="2" charset="0"/>
              </a:rPr>
              <a:t>Have_as_requirement</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sz="900" dirty="0" err="1">
                <a:latin typeface="Helvetica Neue" panose="02000503000000020004" pitchFamily="2" charset="0"/>
                <a:ea typeface="Helvetica Neue" panose="02000503000000020004" pitchFamily="2" charset="0"/>
                <a:cs typeface="Helvetica Neue" panose="02000503000000020004" pitchFamily="2" charset="0"/>
              </a:rPr>
              <a:t>etc</a:t>
            </a:r>
            <a:endParaRPr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7" name="グループ化 6">
            <a:extLst>
              <a:ext uri="{FF2B5EF4-FFF2-40B4-BE49-F238E27FC236}">
                <a16:creationId xmlns:a16="http://schemas.microsoft.com/office/drawing/2014/main" id="{F481F9E2-D637-9D4E-BDFE-F6E425590738}"/>
              </a:ext>
            </a:extLst>
          </p:cNvPr>
          <p:cNvGrpSpPr/>
          <p:nvPr/>
        </p:nvGrpSpPr>
        <p:grpSpPr>
          <a:xfrm>
            <a:off x="3939786" y="1843336"/>
            <a:ext cx="1558814" cy="1462442"/>
            <a:chOff x="5268547" y="1440447"/>
            <a:chExt cx="2078418" cy="1949923"/>
          </a:xfrm>
        </p:grpSpPr>
        <p:cxnSp>
          <p:nvCxnSpPr>
            <p:cNvPr id="8" name="直線矢印コネクタ 7">
              <a:extLst>
                <a:ext uri="{FF2B5EF4-FFF2-40B4-BE49-F238E27FC236}">
                  <a16:creationId xmlns:a16="http://schemas.microsoft.com/office/drawing/2014/main" id="{BF2B0003-C442-B646-A049-2E3976E7EE40}"/>
                </a:ext>
              </a:extLst>
            </p:cNvPr>
            <p:cNvCxnSpPr>
              <a:cxnSpLocks/>
            </p:cNvCxnSpPr>
            <p:nvPr/>
          </p:nvCxnSpPr>
          <p:spPr>
            <a:xfrm flipV="1">
              <a:off x="5268547" y="1440447"/>
              <a:ext cx="2078418" cy="11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BEB89A76-A63A-D242-82A6-D1F97854217E}"/>
                </a:ext>
              </a:extLst>
            </p:cNvPr>
            <p:cNvCxnSpPr>
              <a:cxnSpLocks/>
            </p:cNvCxnSpPr>
            <p:nvPr/>
          </p:nvCxnSpPr>
          <p:spPr>
            <a:xfrm>
              <a:off x="5268547" y="1551959"/>
              <a:ext cx="2078418" cy="20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B949AE3A-C1B4-9345-B4F3-060BA03F0F3B}"/>
                </a:ext>
              </a:extLst>
            </p:cNvPr>
            <p:cNvCxnSpPr>
              <a:cxnSpLocks/>
            </p:cNvCxnSpPr>
            <p:nvPr/>
          </p:nvCxnSpPr>
          <p:spPr>
            <a:xfrm>
              <a:off x="5268547" y="1551959"/>
              <a:ext cx="2078418" cy="420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D16BA05-757A-2343-A972-0875C9D8FE90}"/>
                </a:ext>
              </a:extLst>
            </p:cNvPr>
            <p:cNvCxnSpPr>
              <a:cxnSpLocks/>
            </p:cNvCxnSpPr>
            <p:nvPr/>
          </p:nvCxnSpPr>
          <p:spPr>
            <a:xfrm>
              <a:off x="5268547" y="1551959"/>
              <a:ext cx="2078418" cy="73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9A5330D5-A4E0-8448-9C86-613B4C02C91C}"/>
                </a:ext>
              </a:extLst>
            </p:cNvPr>
            <p:cNvCxnSpPr>
              <a:cxnSpLocks/>
            </p:cNvCxnSpPr>
            <p:nvPr/>
          </p:nvCxnSpPr>
          <p:spPr>
            <a:xfrm>
              <a:off x="5274967" y="1551959"/>
              <a:ext cx="2071998" cy="102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7C21DF1-5960-FF4F-8803-42DE8BECAFDB}"/>
                </a:ext>
              </a:extLst>
            </p:cNvPr>
            <p:cNvCxnSpPr>
              <a:cxnSpLocks/>
            </p:cNvCxnSpPr>
            <p:nvPr/>
          </p:nvCxnSpPr>
          <p:spPr>
            <a:xfrm>
              <a:off x="5274967" y="1578209"/>
              <a:ext cx="2071998" cy="1287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23417D6-9749-324F-A9AC-954C5C09F772}"/>
                </a:ext>
              </a:extLst>
            </p:cNvPr>
            <p:cNvCxnSpPr>
              <a:cxnSpLocks/>
            </p:cNvCxnSpPr>
            <p:nvPr/>
          </p:nvCxnSpPr>
          <p:spPr>
            <a:xfrm>
              <a:off x="5274967" y="1578209"/>
              <a:ext cx="2071998" cy="15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2B8267F-9BE4-DE45-BF43-27D708D5BC6C}"/>
                </a:ext>
              </a:extLst>
            </p:cNvPr>
            <p:cNvCxnSpPr>
              <a:cxnSpLocks/>
            </p:cNvCxnSpPr>
            <p:nvPr/>
          </p:nvCxnSpPr>
          <p:spPr>
            <a:xfrm>
              <a:off x="5274967" y="1578209"/>
              <a:ext cx="2071998" cy="1812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2DF43CEE-DD4A-0441-BF49-562D059D56F8}"/>
              </a:ext>
            </a:extLst>
          </p:cNvPr>
          <p:cNvGrpSpPr/>
          <p:nvPr/>
        </p:nvGrpSpPr>
        <p:grpSpPr>
          <a:xfrm>
            <a:off x="3944601" y="1842782"/>
            <a:ext cx="1558814" cy="1460468"/>
            <a:chOff x="5268547" y="1150515"/>
            <a:chExt cx="2078418" cy="1947290"/>
          </a:xfrm>
        </p:grpSpPr>
        <p:cxnSp>
          <p:nvCxnSpPr>
            <p:cNvPr id="17" name="直線矢印コネクタ 16">
              <a:extLst>
                <a:ext uri="{FF2B5EF4-FFF2-40B4-BE49-F238E27FC236}">
                  <a16:creationId xmlns:a16="http://schemas.microsoft.com/office/drawing/2014/main" id="{82BEA9DF-22F8-E141-8EC3-9DDC5AD24B5F}"/>
                </a:ext>
              </a:extLst>
            </p:cNvPr>
            <p:cNvCxnSpPr>
              <a:cxnSpLocks/>
            </p:cNvCxnSpPr>
            <p:nvPr/>
          </p:nvCxnSpPr>
          <p:spPr>
            <a:xfrm flipV="1">
              <a:off x="5268547" y="1440447"/>
              <a:ext cx="2078418" cy="1115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F58DDD7-C7CF-514B-AC10-B948F9B83D22}"/>
                </a:ext>
              </a:extLst>
            </p:cNvPr>
            <p:cNvCxnSpPr>
              <a:cxnSpLocks/>
            </p:cNvCxnSpPr>
            <p:nvPr/>
          </p:nvCxnSpPr>
          <p:spPr>
            <a:xfrm>
              <a:off x="5268547" y="1551959"/>
              <a:ext cx="2071998" cy="14643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8585413-96C5-D343-A5F8-3FA386F68E0F}"/>
                </a:ext>
              </a:extLst>
            </p:cNvPr>
            <p:cNvCxnSpPr>
              <a:cxnSpLocks/>
            </p:cNvCxnSpPr>
            <p:nvPr/>
          </p:nvCxnSpPr>
          <p:spPr>
            <a:xfrm>
              <a:off x="5268547" y="1551959"/>
              <a:ext cx="2078418" cy="42062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3886A8C-EDA1-9248-B35F-B1FC7AE69B2A}"/>
                </a:ext>
              </a:extLst>
            </p:cNvPr>
            <p:cNvCxnSpPr>
              <a:cxnSpLocks/>
            </p:cNvCxnSpPr>
            <p:nvPr/>
          </p:nvCxnSpPr>
          <p:spPr>
            <a:xfrm>
              <a:off x="5268547" y="1551959"/>
              <a:ext cx="2078418" cy="73598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D2A1601-586A-5941-ADB6-E214D1B5CD97}"/>
                </a:ext>
              </a:extLst>
            </p:cNvPr>
            <p:cNvCxnSpPr>
              <a:cxnSpLocks/>
            </p:cNvCxnSpPr>
            <p:nvPr/>
          </p:nvCxnSpPr>
          <p:spPr>
            <a:xfrm>
              <a:off x="5274967" y="1551959"/>
              <a:ext cx="2071998" cy="102591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9EB4A9E-2683-3945-9179-9587CFC873E6}"/>
                </a:ext>
              </a:extLst>
            </p:cNvPr>
            <p:cNvCxnSpPr>
              <a:cxnSpLocks/>
            </p:cNvCxnSpPr>
            <p:nvPr/>
          </p:nvCxnSpPr>
          <p:spPr>
            <a:xfrm>
              <a:off x="5274967" y="1578209"/>
              <a:ext cx="2065578" cy="120296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4096D8B-4DD6-5F42-8DFA-BCD44A72B208}"/>
                </a:ext>
              </a:extLst>
            </p:cNvPr>
            <p:cNvCxnSpPr>
              <a:cxnSpLocks/>
            </p:cNvCxnSpPr>
            <p:nvPr/>
          </p:nvCxnSpPr>
          <p:spPr>
            <a:xfrm>
              <a:off x="5274967" y="1578209"/>
              <a:ext cx="2071998" cy="15195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018A9B6-1548-2D41-A482-8C04FEB2B91C}"/>
                </a:ext>
              </a:extLst>
            </p:cNvPr>
            <p:cNvCxnSpPr>
              <a:cxnSpLocks/>
            </p:cNvCxnSpPr>
            <p:nvPr/>
          </p:nvCxnSpPr>
          <p:spPr>
            <a:xfrm flipV="1">
              <a:off x="5274967" y="1150515"/>
              <a:ext cx="2071998" cy="42769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1B55F9DA-1FCB-DE46-AFC4-4A0A5B0F2E06}"/>
              </a:ext>
            </a:extLst>
          </p:cNvPr>
          <p:cNvSpPr txBox="1"/>
          <p:nvPr/>
        </p:nvSpPr>
        <p:spPr>
          <a:xfrm rot="5400000">
            <a:off x="4671215" y="2820156"/>
            <a:ext cx="319318" cy="415498"/>
          </a:xfrm>
          <a:prstGeom prst="rect">
            <a:avLst/>
          </a:prstGeom>
          <a:noFill/>
        </p:spPr>
        <p:txBody>
          <a:bodyPr wrap="none" rtlCol="0">
            <a:spAutoFit/>
          </a:bodyPr>
          <a:lstStyle/>
          <a:p>
            <a:r>
              <a:rPr kumimoji="1" lang="en-US" altLang="ja-JP" sz="21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ja-JP" altLang="en-US" sz="2100">
              <a:latin typeface="Helvetica Neue" panose="02000503000000020004" pitchFamily="2" charset="0"/>
              <a:cs typeface="Helvetica Neue" panose="02000503000000020004" pitchFamily="2" charset="0"/>
            </a:endParaRPr>
          </a:p>
        </p:txBody>
      </p:sp>
      <p:sp>
        <p:nvSpPr>
          <p:cNvPr id="26" name="円/楕円 25">
            <a:extLst>
              <a:ext uri="{FF2B5EF4-FFF2-40B4-BE49-F238E27FC236}">
                <a16:creationId xmlns:a16="http://schemas.microsoft.com/office/drawing/2014/main" id="{5EE66627-A3DE-454D-B5C2-966A37EBA148}"/>
              </a:ext>
            </a:extLst>
          </p:cNvPr>
          <p:cNvSpPr/>
          <p:nvPr/>
        </p:nvSpPr>
        <p:spPr>
          <a:xfrm flipH="1">
            <a:off x="3934971" y="1907347"/>
            <a:ext cx="74840" cy="91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円/楕円 26">
            <a:extLst>
              <a:ext uri="{FF2B5EF4-FFF2-40B4-BE49-F238E27FC236}">
                <a16:creationId xmlns:a16="http://schemas.microsoft.com/office/drawing/2014/main" id="{E37FEE8C-6876-8340-883E-A34BACC6600F}"/>
              </a:ext>
            </a:extLst>
          </p:cNvPr>
          <p:cNvSpPr/>
          <p:nvPr/>
        </p:nvSpPr>
        <p:spPr>
          <a:xfrm flipH="1">
            <a:off x="3934970" y="2109418"/>
            <a:ext cx="74840" cy="91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テキスト ボックス 27">
            <a:extLst>
              <a:ext uri="{FF2B5EF4-FFF2-40B4-BE49-F238E27FC236}">
                <a16:creationId xmlns:a16="http://schemas.microsoft.com/office/drawing/2014/main" id="{46570670-974D-704F-985D-847BFC14FFA1}"/>
              </a:ext>
            </a:extLst>
          </p:cNvPr>
          <p:cNvSpPr txBox="1"/>
          <p:nvPr/>
        </p:nvSpPr>
        <p:spPr>
          <a:xfrm>
            <a:off x="3389455" y="1422298"/>
            <a:ext cx="503408" cy="300082"/>
          </a:xfrm>
          <a:prstGeom prst="rect">
            <a:avLst/>
          </a:prstGeom>
          <a:noFill/>
        </p:spPr>
        <p:txBody>
          <a:bodyPr wrap="none" rtlCol="0">
            <a:spAutoFit/>
          </a:bodyPr>
          <a:lstStyle/>
          <a:p>
            <a:r>
              <a:rPr kumimoji="1" lang="en-US" altLang="ja-JP" sz="1350" dirty="0"/>
              <a:t>(get)</a:t>
            </a:r>
            <a:endParaRPr kumimoji="1" lang="ja-JP" altLang="en-US" sz="1350"/>
          </a:p>
        </p:txBody>
      </p:sp>
      <p:sp>
        <p:nvSpPr>
          <p:cNvPr id="29" name="テキスト ボックス 28">
            <a:extLst>
              <a:ext uri="{FF2B5EF4-FFF2-40B4-BE49-F238E27FC236}">
                <a16:creationId xmlns:a16="http://schemas.microsoft.com/office/drawing/2014/main" id="{EE4202C6-3C52-5149-96D1-2F1F00EC5178}"/>
              </a:ext>
            </a:extLst>
          </p:cNvPr>
          <p:cNvSpPr txBox="1"/>
          <p:nvPr/>
        </p:nvSpPr>
        <p:spPr>
          <a:xfrm>
            <a:off x="7661164" y="1366324"/>
            <a:ext cx="817596" cy="300082"/>
          </a:xfrm>
          <a:prstGeom prst="rect">
            <a:avLst/>
          </a:prstGeom>
          <a:noFill/>
        </p:spPr>
        <p:txBody>
          <a:bodyPr wrap="none" rtlCol="0">
            <a:spAutoFit/>
          </a:bodyPr>
          <a:lstStyle/>
          <a:p>
            <a:r>
              <a:rPr kumimoji="1" lang="en-US" altLang="ja-JP" sz="1350" dirty="0"/>
              <a:t>(revenue)</a:t>
            </a:r>
            <a:endParaRPr kumimoji="1" lang="ja-JP" altLang="en-US" sz="1350"/>
          </a:p>
        </p:txBody>
      </p:sp>
      <p:cxnSp>
        <p:nvCxnSpPr>
          <p:cNvPr id="30" name="曲線コネクタ 29">
            <a:extLst>
              <a:ext uri="{FF2B5EF4-FFF2-40B4-BE49-F238E27FC236}">
                <a16:creationId xmlns:a16="http://schemas.microsoft.com/office/drawing/2014/main" id="{8C57BAAD-1696-2346-8B75-BE4FF5322B90}"/>
              </a:ext>
            </a:extLst>
          </p:cNvPr>
          <p:cNvCxnSpPr>
            <a:cxnSpLocks/>
            <a:stCxn id="2" idx="1"/>
            <a:endCxn id="5" idx="1"/>
          </p:cNvCxnSpPr>
          <p:nvPr/>
        </p:nvCxnSpPr>
        <p:spPr>
          <a:xfrm rot="10800000" flipV="1">
            <a:off x="921015" y="1316196"/>
            <a:ext cx="282059" cy="1227835"/>
          </a:xfrm>
          <a:prstGeom prst="curvedConnector3">
            <a:avLst>
              <a:gd name="adj1" fmla="val 160785"/>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4DD6A0F-7B02-E545-997E-E4A0BDE4591F}"/>
              </a:ext>
            </a:extLst>
          </p:cNvPr>
          <p:cNvSpPr txBox="1"/>
          <p:nvPr/>
        </p:nvSpPr>
        <p:spPr>
          <a:xfrm rot="16200000">
            <a:off x="-311514" y="2262591"/>
            <a:ext cx="1409361" cy="507831"/>
          </a:xfrm>
          <a:prstGeom prst="rect">
            <a:avLst/>
          </a:prstGeom>
          <a:noFill/>
        </p:spPr>
        <p:txBody>
          <a:bodyPr wrap="none" rtlCol="0">
            <a:spAutoFit/>
          </a:bodyPr>
          <a:lstStyle/>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Generate</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 </a:t>
            </a:r>
          </a:p>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 Candidate of Frames</a:t>
            </a:r>
            <a:endPar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2" name="グループ化 31">
            <a:extLst>
              <a:ext uri="{FF2B5EF4-FFF2-40B4-BE49-F238E27FC236}">
                <a16:creationId xmlns:a16="http://schemas.microsoft.com/office/drawing/2014/main" id="{F43A9D0D-E63A-6F47-AB8C-4E4F3C1A315F}"/>
              </a:ext>
            </a:extLst>
          </p:cNvPr>
          <p:cNvGrpSpPr/>
          <p:nvPr/>
        </p:nvGrpSpPr>
        <p:grpSpPr>
          <a:xfrm>
            <a:off x="635541" y="3422262"/>
            <a:ext cx="4324472" cy="2101952"/>
            <a:chOff x="175406" y="3821719"/>
            <a:chExt cx="6332343" cy="3035509"/>
          </a:xfrm>
        </p:grpSpPr>
        <p:sp>
          <p:nvSpPr>
            <p:cNvPr id="33" name="線吹き出し 1 (枠付き) 32">
              <a:extLst>
                <a:ext uri="{FF2B5EF4-FFF2-40B4-BE49-F238E27FC236}">
                  <a16:creationId xmlns:a16="http://schemas.microsoft.com/office/drawing/2014/main" id="{E1AED98F-20FE-834B-8E22-886A94EC72B2}"/>
                </a:ext>
              </a:extLst>
            </p:cNvPr>
            <p:cNvSpPr/>
            <p:nvPr/>
          </p:nvSpPr>
          <p:spPr>
            <a:xfrm>
              <a:off x="175406" y="3821719"/>
              <a:ext cx="6332343" cy="3035509"/>
            </a:xfrm>
            <a:prstGeom prst="borderCallout1">
              <a:avLst>
                <a:gd name="adj1" fmla="val -1087"/>
                <a:gd name="adj2" fmla="val 8573"/>
                <a:gd name="adj3" fmla="val -71433"/>
                <a:gd name="adj4" fmla="val 94097"/>
              </a:avLst>
            </a:prstGeom>
            <a:solidFill>
              <a:schemeClr val="accent1">
                <a:alpha val="2000"/>
              </a:schemeClr>
            </a:solidFill>
            <a:ln w="28575"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4" name="テキスト ボックス 33">
              <a:extLst>
                <a:ext uri="{FF2B5EF4-FFF2-40B4-BE49-F238E27FC236}">
                  <a16:creationId xmlns:a16="http://schemas.microsoft.com/office/drawing/2014/main" id="{A82EB811-F86D-2D42-807E-398368E837AA}"/>
                </a:ext>
              </a:extLst>
            </p:cNvPr>
            <p:cNvSpPr txBox="1"/>
            <p:nvPr/>
          </p:nvSpPr>
          <p:spPr>
            <a:xfrm>
              <a:off x="601896" y="3865137"/>
              <a:ext cx="4143426" cy="366690"/>
            </a:xfrm>
            <a:prstGeom prst="rect">
              <a:avLst/>
            </a:prstGeom>
            <a:noFill/>
          </p:spPr>
          <p:txBody>
            <a:bodyPr wrap="none" rtlCol="0">
              <a:spAutoFit/>
            </a:bodyPr>
            <a:lstStyle/>
            <a:p>
              <a:r>
                <a:rPr kumimoji="1" lang="en-US" altLang="ja-JP" sz="1050" dirty="0" err="1">
                  <a:latin typeface="Helvetica Neue" panose="02000503000000020004" pitchFamily="2" charset="0"/>
                  <a:ea typeface="Helvetica Neue" panose="02000503000000020004" pitchFamily="2" charset="0"/>
                  <a:cs typeface="Helvetica Neue" panose="02000503000000020004" pitchFamily="2" charset="0"/>
                </a:rPr>
                <a:t>Change_of_quantity_of</a:t>
              </a:r>
              <a:r>
                <a:rPr kumimoji="1" lang="en-US" altLang="ja-JP" sz="1050" dirty="0">
                  <a:latin typeface="Helvetica Neue" panose="02000503000000020004" pitchFamily="2" charset="0"/>
                  <a:ea typeface="Helvetica Neue" panose="02000503000000020004" pitchFamily="2" charset="0"/>
                  <a:cs typeface="Helvetica Neue" panose="02000503000000020004" pitchFamily="2" charset="0"/>
                </a:rPr>
                <a:t> possession </a:t>
              </a:r>
              <a:r>
                <a:rPr kumimoji="1" lang="ja-JP" altLang="en-US" sz="1050">
                  <a:latin typeface="Helvetica Neue" panose="02000503000000020004" pitchFamily="2" charset="0"/>
                  <a:cs typeface="Helvetica Neue" panose="02000503000000020004" pitchFamily="2" charset="0"/>
                </a:rPr>
                <a:t>→</a:t>
              </a:r>
              <a:r>
                <a:rPr kumimoji="1" lang="en-US" altLang="ja-JP" sz="1050" dirty="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ja-JP" sz="1050" dirty="0" err="1">
                  <a:latin typeface="Helvetica Neue" panose="02000503000000020004" pitchFamily="2" charset="0"/>
                  <a:ea typeface="Helvetica Neue" panose="02000503000000020004" pitchFamily="2" charset="0"/>
                  <a:cs typeface="Helvetica Neue" panose="02000503000000020004" pitchFamily="2" charset="0"/>
                </a:rPr>
                <a:t>Surrending_possession</a:t>
              </a:r>
              <a:endParaRPr kumimoji="1" lang="en-US" altLang="ja-JP" sz="10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5" name="グループ化 34">
              <a:extLst>
                <a:ext uri="{FF2B5EF4-FFF2-40B4-BE49-F238E27FC236}">
                  <a16:creationId xmlns:a16="http://schemas.microsoft.com/office/drawing/2014/main" id="{A23324D1-8899-0D44-B5D8-12C562EEEC6E}"/>
                </a:ext>
              </a:extLst>
            </p:cNvPr>
            <p:cNvGrpSpPr/>
            <p:nvPr/>
          </p:nvGrpSpPr>
          <p:grpSpPr>
            <a:xfrm>
              <a:off x="1197142" y="4117005"/>
              <a:ext cx="4450388" cy="2396156"/>
              <a:chOff x="785217" y="4060400"/>
              <a:chExt cx="4935210" cy="2593260"/>
            </a:xfrm>
          </p:grpSpPr>
          <p:pic>
            <p:nvPicPr>
              <p:cNvPr id="37" name="図 36">
                <a:extLst>
                  <a:ext uri="{FF2B5EF4-FFF2-40B4-BE49-F238E27FC236}">
                    <a16:creationId xmlns:a16="http://schemas.microsoft.com/office/drawing/2014/main" id="{2B586182-4FCF-CF4D-A316-A3C91555ED51}"/>
                  </a:ext>
                </a:extLst>
              </p:cNvPr>
              <p:cNvPicPr>
                <a:picLocks noChangeAspect="1"/>
              </p:cNvPicPr>
              <p:nvPr/>
            </p:nvPicPr>
            <p:blipFill>
              <a:blip r:embed="rId2"/>
              <a:stretch>
                <a:fillRect/>
              </a:stretch>
            </p:blipFill>
            <p:spPr>
              <a:xfrm>
                <a:off x="785217" y="4060400"/>
                <a:ext cx="4935210" cy="2593260"/>
              </a:xfrm>
              <a:prstGeom prst="rect">
                <a:avLst/>
              </a:prstGeom>
              <a:ln>
                <a:noFill/>
              </a:ln>
              <a:effectLst>
                <a:softEdge rad="112500"/>
              </a:effectLst>
            </p:spPr>
          </p:pic>
          <p:sp>
            <p:nvSpPr>
              <p:cNvPr id="38" name="テキスト ボックス 37">
                <a:extLst>
                  <a:ext uri="{FF2B5EF4-FFF2-40B4-BE49-F238E27FC236}">
                    <a16:creationId xmlns:a16="http://schemas.microsoft.com/office/drawing/2014/main" id="{C4BFF162-1ADC-064D-B8B6-43336C4FC0F5}"/>
                  </a:ext>
                </a:extLst>
              </p:cNvPr>
              <p:cNvSpPr txBox="1"/>
              <p:nvPr/>
            </p:nvSpPr>
            <p:spPr>
              <a:xfrm>
                <a:off x="1095475" y="4987698"/>
                <a:ext cx="703330" cy="469007"/>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0.95</a:t>
                </a:r>
                <a:endParaRPr kumimoji="1" lang="ja-JP" altLang="en-US" sz="1350">
                  <a:latin typeface="Helvetica Neue" panose="02000503000000020004" pitchFamily="2" charset="0"/>
                  <a:cs typeface="Helvetica Neue" panose="02000503000000020004" pitchFamily="2" charset="0"/>
                </a:endParaRPr>
              </a:p>
            </p:txBody>
          </p:sp>
          <p:sp>
            <p:nvSpPr>
              <p:cNvPr id="39" name="テキスト ボックス 38">
                <a:extLst>
                  <a:ext uri="{FF2B5EF4-FFF2-40B4-BE49-F238E27FC236}">
                    <a16:creationId xmlns:a16="http://schemas.microsoft.com/office/drawing/2014/main" id="{7D269308-877D-4145-9AE5-6C7C5BD561BB}"/>
                  </a:ext>
                </a:extLst>
              </p:cNvPr>
              <p:cNvSpPr txBox="1"/>
              <p:nvPr/>
            </p:nvSpPr>
            <p:spPr>
              <a:xfrm>
                <a:off x="2021094" y="5375151"/>
                <a:ext cx="570576" cy="469007"/>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0.7</a:t>
                </a:r>
                <a:endParaRPr kumimoji="1" lang="ja-JP" altLang="en-US" sz="1350">
                  <a:latin typeface="Helvetica Neue" panose="02000503000000020004" pitchFamily="2" charset="0"/>
                  <a:cs typeface="Helvetica Neue" panose="02000503000000020004" pitchFamily="2" charset="0"/>
                </a:endParaRPr>
              </a:p>
            </p:txBody>
          </p:sp>
          <p:sp>
            <p:nvSpPr>
              <p:cNvPr id="40" name="テキスト ボックス 39">
                <a:extLst>
                  <a:ext uri="{FF2B5EF4-FFF2-40B4-BE49-F238E27FC236}">
                    <a16:creationId xmlns:a16="http://schemas.microsoft.com/office/drawing/2014/main" id="{DDDAF355-9AA8-D74C-A1D9-8E8D2217FB02}"/>
                  </a:ext>
                </a:extLst>
              </p:cNvPr>
              <p:cNvSpPr txBox="1"/>
              <p:nvPr/>
            </p:nvSpPr>
            <p:spPr>
              <a:xfrm>
                <a:off x="3506230" y="5369365"/>
                <a:ext cx="703330" cy="469007"/>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0.95</a:t>
                </a:r>
                <a:endParaRPr kumimoji="1" lang="ja-JP" altLang="en-US" sz="1350">
                  <a:latin typeface="Helvetica Neue" panose="02000503000000020004" pitchFamily="2" charset="0"/>
                  <a:cs typeface="Helvetica Neue" panose="02000503000000020004" pitchFamily="2" charset="0"/>
                </a:endParaRPr>
              </a:p>
            </p:txBody>
          </p:sp>
          <p:sp>
            <p:nvSpPr>
              <p:cNvPr id="41" name="テキスト ボックス 40">
                <a:extLst>
                  <a:ext uri="{FF2B5EF4-FFF2-40B4-BE49-F238E27FC236}">
                    <a16:creationId xmlns:a16="http://schemas.microsoft.com/office/drawing/2014/main" id="{912A21A5-3580-A74A-B269-AAE41E2C840A}"/>
                  </a:ext>
                </a:extLst>
              </p:cNvPr>
              <p:cNvSpPr txBox="1"/>
              <p:nvPr/>
            </p:nvSpPr>
            <p:spPr>
              <a:xfrm>
                <a:off x="2833386" y="4987698"/>
                <a:ext cx="588799" cy="469007"/>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0.9</a:t>
                </a:r>
                <a:endParaRPr kumimoji="1" lang="ja-JP" altLang="en-US" sz="1350">
                  <a:latin typeface="Helvetica Neue" panose="02000503000000020004" pitchFamily="2" charset="0"/>
                  <a:cs typeface="Helvetica Neue" panose="02000503000000020004" pitchFamily="2" charset="0"/>
                </a:endParaRPr>
              </a:p>
            </p:txBody>
          </p:sp>
          <p:sp>
            <p:nvSpPr>
              <p:cNvPr id="42" name="テキスト ボックス 41">
                <a:extLst>
                  <a:ext uri="{FF2B5EF4-FFF2-40B4-BE49-F238E27FC236}">
                    <a16:creationId xmlns:a16="http://schemas.microsoft.com/office/drawing/2014/main" id="{AFFD3F69-B076-784F-84BF-57C6EC35D989}"/>
                  </a:ext>
                </a:extLst>
              </p:cNvPr>
              <p:cNvSpPr txBox="1"/>
              <p:nvPr/>
            </p:nvSpPr>
            <p:spPr>
              <a:xfrm>
                <a:off x="4258345" y="4987698"/>
                <a:ext cx="705932" cy="469007"/>
              </a:xfrm>
              <a:prstGeom prst="rect">
                <a:avLst/>
              </a:prstGeom>
              <a:noFill/>
            </p:spPr>
            <p:txBody>
              <a:bodyPr wrap="none" rtlCol="0">
                <a:spAutoFit/>
              </a:bodyPr>
              <a:lstStyle/>
              <a:p>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0.85</a:t>
                </a:r>
                <a:endParaRPr kumimoji="1" lang="ja-JP" altLang="en-US" sz="1350">
                  <a:latin typeface="Helvetica Neue" panose="02000503000000020004" pitchFamily="2" charset="0"/>
                  <a:cs typeface="Helvetica Neue" panose="02000503000000020004" pitchFamily="2" charset="0"/>
                </a:endParaRPr>
              </a:p>
            </p:txBody>
          </p:sp>
        </p:grpSp>
        <p:sp>
          <p:nvSpPr>
            <p:cNvPr id="36" name="テキスト ボックス 35">
              <a:extLst>
                <a:ext uri="{FF2B5EF4-FFF2-40B4-BE49-F238E27FC236}">
                  <a16:creationId xmlns:a16="http://schemas.microsoft.com/office/drawing/2014/main" id="{45645A65-C6A3-734A-BF3E-B0A5E8ED9D7A}"/>
                </a:ext>
              </a:extLst>
            </p:cNvPr>
            <p:cNvSpPr txBox="1"/>
            <p:nvPr/>
          </p:nvSpPr>
          <p:spPr>
            <a:xfrm>
              <a:off x="1040641" y="6454064"/>
              <a:ext cx="4601869" cy="400025"/>
            </a:xfrm>
            <a:prstGeom prst="rect">
              <a:avLst/>
            </a:prstGeom>
            <a:noFill/>
          </p:spPr>
          <p:txBody>
            <a:bodyPr wrap="square" rtlCol="0">
              <a:spAutoFit/>
            </a:bodyPr>
            <a:lstStyle/>
            <a:p>
              <a:r>
                <a:rPr kumimoji="1" lang="en-US" altLang="ja-JP" sz="1200" dirty="0">
                  <a:latin typeface="Helvetica Neue" panose="02000503000000020004" pitchFamily="2" charset="0"/>
                  <a:ea typeface="Helvetica Neue" panose="02000503000000020004" pitchFamily="2" charset="0"/>
                  <a:cs typeface="Helvetica Neue" panose="02000503000000020004" pitchFamily="2" charset="0"/>
                </a:rPr>
                <a:t>Confidence Value = 0.95*9.7*0.9*0.95*0.85</a:t>
              </a:r>
              <a:endParaRPr kumimoji="1" lang="ja-JP" altLang="en-US" sz="1200">
                <a:latin typeface="Helvetica Neue" panose="02000503000000020004" pitchFamily="2" charset="0"/>
                <a:cs typeface="Helvetica Neue" panose="02000503000000020004" pitchFamily="2" charset="0"/>
              </a:endParaRPr>
            </a:p>
          </p:txBody>
        </p:sp>
      </p:grpSp>
      <p:sp>
        <p:nvSpPr>
          <p:cNvPr id="43" name="テキスト ボックス 42">
            <a:extLst>
              <a:ext uri="{FF2B5EF4-FFF2-40B4-BE49-F238E27FC236}">
                <a16:creationId xmlns:a16="http://schemas.microsoft.com/office/drawing/2014/main" id="{88D0CE3B-9A61-C44D-A8A9-616A2A17BC0C}"/>
              </a:ext>
            </a:extLst>
          </p:cNvPr>
          <p:cNvSpPr txBox="1"/>
          <p:nvPr/>
        </p:nvSpPr>
        <p:spPr>
          <a:xfrm>
            <a:off x="5596687" y="3762470"/>
            <a:ext cx="2760692" cy="1546577"/>
          </a:xfrm>
          <a:prstGeom prst="rect">
            <a:avLst/>
          </a:prstGeom>
          <a:noFill/>
        </p:spPr>
        <p:txBody>
          <a:bodyPr wrap="none" rtlCol="0">
            <a:spAutoFit/>
          </a:bodyPr>
          <a:lstStyle/>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Calculate the confidence </a:t>
            </a:r>
          </a:p>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between</a:t>
            </a: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 all pairs of Frames </a:t>
            </a:r>
          </a:p>
          <a:p>
            <a:pPr algn="ctr"/>
            <a:r>
              <a:rPr kumimoji="1" lang="ja-JP" altLang="en-US" sz="1350">
                <a:latin typeface="Helvetica Neue" panose="02000503000000020004" pitchFamily="2" charset="0"/>
                <a:cs typeface="Helvetica Neue" panose="02000503000000020004" pitchFamily="2" charset="0"/>
              </a:rPr>
              <a:t>↓</a:t>
            </a:r>
            <a:endParaRPr kumimoji="1" lang="en-US" altLang="ja-JP" sz="1350" dirty="0">
              <a:latin typeface="Helvetica Neue" panose="02000503000000020004" pitchFamily="2" charset="0"/>
              <a:cs typeface="Helvetica Neue" panose="02000503000000020004" pitchFamily="2" charset="0"/>
            </a:endParaRPr>
          </a:p>
          <a:p>
            <a:pPr algn="ctr"/>
            <a:r>
              <a:rPr lang="en-US" altLang="ja-JP" sz="1350" dirty="0">
                <a:latin typeface="Helvetica Neue" panose="02000503000000020004" pitchFamily="2" charset="0"/>
                <a:cs typeface="Helvetica Neue" panose="02000503000000020004" pitchFamily="2" charset="0"/>
              </a:rPr>
              <a:t>Choose the highest confidence</a:t>
            </a:r>
          </a:p>
          <a:p>
            <a:pPr algn="ctr"/>
            <a:endParaRPr lang="en-US" altLang="ja-JP" sz="1350" dirty="0">
              <a:latin typeface="Helvetica Neue" panose="02000503000000020004" pitchFamily="2" charset="0"/>
              <a:cs typeface="Helvetica Neue" panose="02000503000000020004" pitchFamily="2" charset="0"/>
            </a:endParaRPr>
          </a:p>
          <a:p>
            <a:pPr algn="ctr"/>
            <a:r>
              <a:rPr kumimoji="1" lang="en-US" altLang="ja-JP" sz="1350" dirty="0">
                <a:latin typeface="Helvetica Neue" panose="02000503000000020004" pitchFamily="2" charset="0"/>
                <a:cs typeface="Helvetica Neue" panose="02000503000000020004" pitchFamily="2" charset="0"/>
              </a:rPr>
              <a:t>(In this ca</a:t>
            </a:r>
            <a:r>
              <a:rPr lang="en-US" altLang="ja-JP" sz="1350" dirty="0">
                <a:latin typeface="Helvetica Neue" panose="02000503000000020004" pitchFamily="2" charset="0"/>
                <a:cs typeface="Helvetica Neue" panose="02000503000000020004" pitchFamily="2" charset="0"/>
              </a:rPr>
              <a:t>se, the pair of  “Getting” and “Taking”</a:t>
            </a:r>
          </a:p>
          <a:p>
            <a:pPr algn="ctr"/>
            <a:r>
              <a:rPr kumimoji="1" lang="en-US" altLang="ja-JP" sz="1350" dirty="0">
                <a:latin typeface="Helvetica Neue" panose="02000503000000020004" pitchFamily="2" charset="0"/>
                <a:cs typeface="Helvetica Neue" panose="02000503000000020004" pitchFamily="2" charset="0"/>
              </a:rPr>
              <a:t>has </a:t>
            </a:r>
            <a:r>
              <a:rPr lang="en-US" altLang="ja-JP" sz="1350" dirty="0">
                <a:latin typeface="Helvetica Neue" panose="02000503000000020004" pitchFamily="2" charset="0"/>
                <a:cs typeface="Helvetica Neue" panose="02000503000000020004" pitchFamily="2" charset="0"/>
              </a:rPr>
              <a:t>the highest confidence</a:t>
            </a:r>
            <a:r>
              <a:rPr kumimoji="1" lang="en-US" altLang="ja-JP" sz="1350" dirty="0">
                <a:latin typeface="Helvetica Neue" panose="02000503000000020004" pitchFamily="2" charset="0"/>
                <a:cs typeface="Helvetica Neue" panose="02000503000000020004" pitchFamily="2" charset="0"/>
              </a:rPr>
              <a:t>)</a:t>
            </a:r>
            <a:endParaRPr kumimoji="1" lang="ja-JP" altLang="en-US" sz="1350">
              <a:latin typeface="Helvetica Neue" panose="02000503000000020004" pitchFamily="2" charset="0"/>
              <a:cs typeface="Helvetica Neue" panose="02000503000000020004" pitchFamily="2" charset="0"/>
            </a:endParaRPr>
          </a:p>
        </p:txBody>
      </p:sp>
      <p:cxnSp>
        <p:nvCxnSpPr>
          <p:cNvPr id="44" name="曲線コネクタ 43">
            <a:extLst>
              <a:ext uri="{FF2B5EF4-FFF2-40B4-BE49-F238E27FC236}">
                <a16:creationId xmlns:a16="http://schemas.microsoft.com/office/drawing/2014/main" id="{C0E7A1C6-3C1A-2440-90C2-2F86CD453672}"/>
              </a:ext>
            </a:extLst>
          </p:cNvPr>
          <p:cNvCxnSpPr>
            <a:cxnSpLocks/>
            <a:stCxn id="29" idx="3"/>
            <a:endCxn id="6" idx="3"/>
          </p:cNvCxnSpPr>
          <p:nvPr/>
        </p:nvCxnSpPr>
        <p:spPr>
          <a:xfrm flipH="1">
            <a:off x="7859870" y="1504824"/>
            <a:ext cx="711639" cy="1039208"/>
          </a:xfrm>
          <a:prstGeom prst="curvedConnector3">
            <a:avLst>
              <a:gd name="adj1" fmla="val -24092"/>
            </a:avLst>
          </a:prstGeom>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01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lang="en-US" altLang="ja-JP" dirty="0"/>
              <a:t>4</a:t>
            </a:r>
            <a:r>
              <a:rPr kumimoji="1" lang="en-US" altLang="ja-JP" dirty="0"/>
              <a:t>. </a:t>
            </a:r>
            <a:r>
              <a:rPr kumimoji="1" lang="ja-JP" altLang="en-US"/>
              <a:t>実験</a:t>
            </a:r>
            <a:r>
              <a:rPr lang="en-US" altLang="ja-JP" dirty="0"/>
              <a:t/>
            </a:r>
            <a:br>
              <a:rPr lang="en-US" altLang="ja-JP" dirty="0"/>
            </a:br>
            <a:endParaRPr kumimoji="1" lang="ja-JP" altLang="en-US"/>
          </a:p>
        </p:txBody>
      </p:sp>
      <p:sp>
        <p:nvSpPr>
          <p:cNvPr id="3" name="テキスト ボックス 2">
            <a:extLst>
              <a:ext uri="{FF2B5EF4-FFF2-40B4-BE49-F238E27FC236}">
                <a16:creationId xmlns:a16="http://schemas.microsoft.com/office/drawing/2014/main" id="{CC728334-291E-D041-9E43-9F4E54EC0DAF}"/>
              </a:ext>
            </a:extLst>
          </p:cNvPr>
          <p:cNvSpPr txBox="1"/>
          <p:nvPr/>
        </p:nvSpPr>
        <p:spPr>
          <a:xfrm>
            <a:off x="1035154" y="1919704"/>
            <a:ext cx="7228262" cy="1546577"/>
          </a:xfrm>
          <a:prstGeom prst="rect">
            <a:avLst/>
          </a:prstGeom>
          <a:gradFill flip="none" rotWithShape="1">
            <a:gsLst>
              <a:gs pos="25000">
                <a:schemeClr val="accent1">
                  <a:tint val="44500"/>
                  <a:satMod val="160000"/>
                  <a:alpha val="9000"/>
                </a:schemeClr>
              </a:gs>
              <a:gs pos="100000">
                <a:schemeClr val="accent1">
                  <a:tint val="23500"/>
                  <a:satMod val="160000"/>
                </a:schemeClr>
              </a:gs>
            </a:gsLst>
            <a:lin ang="5400000" scaled="0"/>
            <a:tileRect/>
          </a:gradFill>
        </p:spPr>
        <p:txBody>
          <a:bodyPr wrap="none" rtlCol="0">
            <a:spAutoFit/>
          </a:bodyPr>
          <a:lstStyle/>
          <a:p>
            <a:pPr algn="ctr"/>
            <a:r>
              <a:rPr kumimoji="1" lang="ja-JP" altLang="en-US" sz="1350" b="1">
                <a:latin typeface="HGMaruGothicMPRO" panose="020F0600000000000000" pitchFamily="34" charset="-128"/>
                <a:ea typeface="HGMaruGothicMPRO" panose="020F0600000000000000" pitchFamily="34" charset="-128"/>
              </a:rPr>
              <a:t>実験条件</a:t>
            </a:r>
            <a:endParaRPr kumimoji="1" lang="en-US" altLang="ja-JP" sz="1350" b="1"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今回はフレームネットの効果を観察するための予備実験として、</a:t>
            </a:r>
            <a:r>
              <a:rPr kumimoji="1" lang="en-US" altLang="ja-JP" sz="1350" dirty="0">
                <a:latin typeface="HGMaruGothicMPRO" panose="020F0600000000000000" pitchFamily="34" charset="-128"/>
                <a:ea typeface="HGMaruGothicMPRO" panose="020F0600000000000000" pitchFamily="34" charset="-128"/>
              </a:rPr>
              <a:t>COLIEE2016</a:t>
            </a:r>
            <a:r>
              <a:rPr kumimoji="1" lang="ja-JP" altLang="en-US" sz="1350">
                <a:latin typeface="HGMaruGothicMPRO" panose="020F0600000000000000" pitchFamily="34" charset="-128"/>
                <a:ea typeface="HGMaruGothicMPRO" panose="020F0600000000000000" pitchFamily="34" charset="-128"/>
              </a:rPr>
              <a:t>の</a:t>
            </a:r>
            <a:r>
              <a:rPr kumimoji="1" lang="en-US" altLang="ja-JP" sz="1350" dirty="0">
                <a:latin typeface="HGMaruGothicMPRO" panose="020F0600000000000000" pitchFamily="34" charset="-128"/>
                <a:ea typeface="HGMaruGothicMPRO" panose="020F0600000000000000" pitchFamily="34" charset="-128"/>
              </a:rPr>
              <a:t>Phase2</a:t>
            </a:r>
          </a:p>
          <a:p>
            <a:pPr algn="ctr"/>
            <a:r>
              <a:rPr kumimoji="1" lang="en-US" altLang="ja-JP" sz="1350" dirty="0">
                <a:latin typeface="HGMaruGothicMPRO" panose="020F0600000000000000" pitchFamily="34" charset="-128"/>
                <a:ea typeface="HGMaruGothicMPRO" panose="020F0600000000000000" pitchFamily="34" charset="-128"/>
              </a:rPr>
              <a:t>(</a:t>
            </a:r>
            <a:r>
              <a:rPr kumimoji="1" lang="ja-JP" altLang="en-US" sz="1350">
                <a:latin typeface="HGMaruGothicMPRO" panose="020F0600000000000000" pitchFamily="34" charset="-128"/>
                <a:ea typeface="HGMaruGothicMPRO" panose="020F0600000000000000" pitchFamily="34" charset="-128"/>
              </a:rPr>
              <a:t>既に与えらえた民法条文と司法試験問題の含意関係認識</a:t>
            </a:r>
            <a:r>
              <a:rPr kumimoji="1" lang="en-US" altLang="ja-JP" sz="1350" dirty="0">
                <a:latin typeface="HGMaruGothicMPRO" panose="020F0600000000000000" pitchFamily="34" charset="-128"/>
                <a:ea typeface="HGMaruGothicMPRO" panose="020F0600000000000000" pitchFamily="34" charset="-128"/>
              </a:rPr>
              <a:t>)</a:t>
            </a:r>
            <a:r>
              <a:rPr kumimoji="1" lang="ja-JP" altLang="en-US" sz="1350">
                <a:latin typeface="HGMaruGothicMPRO" panose="020F0600000000000000" pitchFamily="34" charset="-128"/>
                <a:ea typeface="HGMaruGothicMPRO" panose="020F0600000000000000" pitchFamily="34" charset="-128"/>
              </a:rPr>
              <a:t>相当のタスクを対象とし、</a:t>
            </a: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昨年度の解答器で利用された</a:t>
            </a:r>
            <a:r>
              <a:rPr kumimoji="1" lang="en-US" altLang="ja-JP" sz="1350" dirty="0">
                <a:latin typeface="HGMaruGothicMPRO" panose="020F0600000000000000" pitchFamily="34" charset="-128"/>
                <a:ea typeface="HGMaruGothicMPRO" panose="020F0600000000000000" pitchFamily="34" charset="-128"/>
              </a:rPr>
              <a:t>2</a:t>
            </a:r>
            <a:r>
              <a:rPr kumimoji="1" lang="ja-JP" altLang="en-US" sz="1350">
                <a:latin typeface="HGMaruGothicMPRO" panose="020F0600000000000000" pitchFamily="34" charset="-128"/>
                <a:ea typeface="HGMaruGothicMPRO" panose="020F0600000000000000" pitchFamily="34" charset="-128"/>
              </a:rPr>
              <a:t>つのモジュールをベースラインとする</a:t>
            </a: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本実験で使用される確信度のメトリクスは、前述の⑴を適用する</a:t>
            </a: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トレーニングデータとして配布されている</a:t>
            </a:r>
            <a:r>
              <a:rPr kumimoji="1" lang="en-US" altLang="ja-JP" sz="1350" dirty="0">
                <a:latin typeface="HGMaruGothicMPRO" panose="020F0600000000000000" pitchFamily="34" charset="-128"/>
                <a:ea typeface="HGMaruGothicMPRO" panose="020F0600000000000000" pitchFamily="34" charset="-128"/>
              </a:rPr>
              <a:t>H18</a:t>
            </a:r>
            <a:r>
              <a:rPr kumimoji="1" lang="ja-JP" altLang="en-US" sz="1350">
                <a:latin typeface="HGMaruGothicMPRO" panose="020F0600000000000000" pitchFamily="34" charset="-128"/>
                <a:ea typeface="HGMaruGothicMPRO" panose="020F0600000000000000" pitchFamily="34" charset="-128"/>
              </a:rPr>
              <a:t>から</a:t>
            </a:r>
            <a:r>
              <a:rPr kumimoji="1" lang="en-US" altLang="ja-JP" sz="1350" dirty="0">
                <a:latin typeface="HGMaruGothicMPRO" panose="020F0600000000000000" pitchFamily="34" charset="-128"/>
                <a:ea typeface="HGMaruGothicMPRO" panose="020F0600000000000000" pitchFamily="34" charset="-128"/>
              </a:rPr>
              <a:t>H28</a:t>
            </a:r>
            <a:r>
              <a:rPr kumimoji="1" lang="ja-JP" altLang="en-US" sz="1350">
                <a:latin typeface="HGMaruGothicMPRO" panose="020F0600000000000000" pitchFamily="34" charset="-128"/>
                <a:ea typeface="HGMaruGothicMPRO" panose="020F0600000000000000" pitchFamily="34" charset="-128"/>
              </a:rPr>
              <a:t>を解答</a:t>
            </a: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ベースライン及びフレームネット差分は以下の通りである</a:t>
            </a:r>
          </a:p>
        </p:txBody>
      </p:sp>
      <p:sp>
        <p:nvSpPr>
          <p:cNvPr id="5" name="テキスト ボックス 4">
            <a:extLst>
              <a:ext uri="{FF2B5EF4-FFF2-40B4-BE49-F238E27FC236}">
                <a16:creationId xmlns:a16="http://schemas.microsoft.com/office/drawing/2014/main" id="{C51BBC7A-5A09-704D-8011-3F6512ACFB2D}"/>
              </a:ext>
            </a:extLst>
          </p:cNvPr>
          <p:cNvSpPr txBox="1"/>
          <p:nvPr/>
        </p:nvSpPr>
        <p:spPr>
          <a:xfrm>
            <a:off x="136681" y="3686816"/>
            <a:ext cx="8870639" cy="1754326"/>
          </a:xfrm>
          <a:prstGeom prst="rect">
            <a:avLst/>
          </a:prstGeom>
          <a:noFill/>
          <a:ln w="28575">
            <a:solidFill>
              <a:schemeClr val="accent1"/>
            </a:solidFill>
            <a:prstDash val="lgDash"/>
          </a:ln>
        </p:spPr>
        <p:txBody>
          <a:bodyPr wrap="square" rtlCol="0">
            <a:spAutoFit/>
          </a:bodyPr>
          <a:lstStyle/>
          <a:p>
            <a:pPr algn="ctr"/>
            <a:r>
              <a:rPr kumimoji="1" lang="ja-JP" altLang="en-US" sz="1200" i="1">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Sem_0.5_EnLU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0.5</a:t>
            </a:r>
            <a:r>
              <a:rPr kumimoji="1" lang="ja-JP" altLang="en-US" sz="1200">
                <a:latin typeface="HGMaruGothicMPRO" panose="020F0600000000000000" pitchFamily="34" charset="-128"/>
                <a:ea typeface="HGMaruGothicMPRO" panose="020F0600000000000000" pitchFamily="34" charset="-128"/>
              </a:rPr>
              <a:t>で英語版レキシカルユニットを使用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i="1">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Sem_0.7_EnLU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0.7</a:t>
            </a:r>
            <a:r>
              <a:rPr kumimoji="1" lang="ja-JP" altLang="en-US" sz="1200">
                <a:latin typeface="HGMaruGothicMPRO" panose="020F0600000000000000" pitchFamily="34" charset="-128"/>
                <a:ea typeface="HGMaruGothicMPRO" panose="020F0600000000000000" pitchFamily="34" charset="-128"/>
              </a:rPr>
              <a:t>で英語版レキシカルユニットを使用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Sem_0.9_EnLU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0.9</a:t>
            </a:r>
            <a:r>
              <a:rPr kumimoji="1" lang="ja-JP" altLang="en-US" sz="1200">
                <a:latin typeface="HGMaruGothicMPRO" panose="020F0600000000000000" pitchFamily="34" charset="-128"/>
                <a:ea typeface="HGMaruGothicMPRO" panose="020F0600000000000000" pitchFamily="34" charset="-128"/>
              </a:rPr>
              <a:t>で英語版レキシカルユニットを使用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Sem_0.5_JpLU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0.5</a:t>
            </a:r>
            <a:r>
              <a:rPr kumimoji="1" lang="ja-JP" altLang="en-US" sz="1200">
                <a:latin typeface="HGMaruGothicMPRO" panose="020F0600000000000000" pitchFamily="34" charset="-128"/>
                <a:ea typeface="HGMaruGothicMPRO" panose="020F0600000000000000" pitchFamily="34" charset="-128"/>
              </a:rPr>
              <a:t>で日本語版レキシカルユニットを使用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Sem_0.7_JpLU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0.7</a:t>
            </a:r>
            <a:r>
              <a:rPr kumimoji="1" lang="ja-JP" altLang="en-US" sz="1200">
                <a:latin typeface="HGMaruGothicMPRO" panose="020F0600000000000000" pitchFamily="34" charset="-128"/>
                <a:ea typeface="HGMaruGothicMPRO" panose="020F0600000000000000" pitchFamily="34" charset="-128"/>
              </a:rPr>
              <a:t>で日本語版レキシカルユニットを使用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i="1">
                <a:latin typeface="HGMaruGothicMPRO" panose="020F0600000000000000" pitchFamily="34" charset="-128"/>
                <a:ea typeface="HGMaruGothicMPRO" panose="020F0600000000000000" pitchFamily="34" charset="-128"/>
              </a:rPr>
              <a:t>・</a:t>
            </a:r>
            <a:r>
              <a:rPr kumimoji="1" lang="en-US" altLang="ja-JP" sz="1200" b="1" i="1" dirty="0">
                <a:latin typeface="HGMaruGothicMPRO" panose="020F0600000000000000" pitchFamily="34" charset="-128"/>
                <a:ea typeface="HGMaruGothicMPRO" panose="020F0600000000000000" pitchFamily="34" charset="-128"/>
              </a:rPr>
              <a:t>Sem_0.9_JpLU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フレーム距離確信度の閾値</a:t>
            </a:r>
            <a:r>
              <a:rPr kumimoji="1" lang="en-US" altLang="ja-JP" sz="1200" dirty="0">
                <a:latin typeface="HGMaruGothicMPRO" panose="020F0600000000000000" pitchFamily="34" charset="-128"/>
                <a:ea typeface="HGMaruGothicMPRO" panose="020F0600000000000000" pitchFamily="34" charset="-128"/>
              </a:rPr>
              <a:t>0.9</a:t>
            </a:r>
            <a:r>
              <a:rPr kumimoji="1" lang="ja-JP" altLang="en-US" sz="1200">
                <a:latin typeface="HGMaruGothicMPRO" panose="020F0600000000000000" pitchFamily="34" charset="-128"/>
                <a:ea typeface="HGMaruGothicMPRO" panose="020F0600000000000000" pitchFamily="34" charset="-128"/>
              </a:rPr>
              <a:t>で日本語版レキシカルユニットを使用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i="1">
                <a:latin typeface="HGMaruGothicMPRO" panose="020F0600000000000000" pitchFamily="34" charset="-128"/>
                <a:ea typeface="HGMaruGothicMPRO" panose="020F0600000000000000" pitchFamily="34" charset="-128"/>
              </a:rPr>
              <a:t>・</a:t>
            </a:r>
            <a:r>
              <a:rPr kumimoji="1" lang="en-US" altLang="ja-JP" sz="1200" b="1" i="1" dirty="0" err="1">
                <a:latin typeface="HGMaruGothicMPRO" panose="020F0600000000000000" pitchFamily="34" charset="-128"/>
                <a:ea typeface="HGMaruGothicMPRO" panose="020F0600000000000000" pitchFamily="34" charset="-128"/>
              </a:rPr>
              <a:t>Baseline_strict</a:t>
            </a:r>
            <a:r>
              <a:rPr kumimoji="1" lang="en-US" altLang="ja-JP" sz="1200" b="1" i="1" dirty="0">
                <a:latin typeface="HGMaruGothicMPRO" panose="020F0600000000000000" pitchFamily="34" charset="-128"/>
                <a:ea typeface="HGMaruGothicMPRO" panose="020F0600000000000000" pitchFamily="34" charset="-128"/>
              </a:rPr>
              <a:t>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詳細検索</a:t>
            </a:r>
            <a:r>
              <a:rPr kumimoji="1" lang="en-US" altLang="ja-JP" sz="1200" dirty="0">
                <a:latin typeface="HGMaruGothicMPRO" panose="020F0600000000000000" pitchFamily="34" charset="-128"/>
                <a:ea typeface="HGMaruGothicMPRO" panose="020F0600000000000000" pitchFamily="34" charset="-128"/>
              </a:rPr>
              <a:t>, Coliee2017Phase2(Coliee2018Task4</a:t>
            </a:r>
            <a:r>
              <a:rPr kumimoji="1" lang="ja-JP" altLang="en-US" sz="1200">
                <a:latin typeface="HGMaruGothicMPRO" panose="020F0600000000000000" pitchFamily="34" charset="-128"/>
                <a:ea typeface="HGMaruGothicMPRO" panose="020F0600000000000000" pitchFamily="34" charset="-128"/>
              </a:rPr>
              <a:t>相当</a:t>
            </a:r>
            <a:r>
              <a:rPr kumimoji="1" lang="en-US" altLang="ja-JP" sz="1200" dirty="0">
                <a:latin typeface="HGMaruGothicMPRO" panose="020F0600000000000000" pitchFamily="34" charset="-128"/>
                <a:ea typeface="HGMaruGothicMPRO" panose="020F0600000000000000" pitchFamily="34" charset="-128"/>
              </a:rPr>
              <a:t>)</a:t>
            </a:r>
            <a:r>
              <a:rPr kumimoji="1" lang="ja-JP" altLang="en-US" sz="1200">
                <a:latin typeface="HGMaruGothicMPRO" panose="020F0600000000000000" pitchFamily="34" charset="-128"/>
                <a:ea typeface="HGMaruGothicMPRO" panose="020F0600000000000000" pitchFamily="34" charset="-128"/>
              </a:rPr>
              <a:t>において最も精度の高かったモジュールを使用</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a:t>
            </a:r>
            <a:r>
              <a:rPr kumimoji="1" lang="en-US" altLang="ja-JP" sz="1200" b="1" i="1" dirty="0" err="1">
                <a:latin typeface="HGMaruGothicMPRO" panose="020F0600000000000000" pitchFamily="34" charset="-128"/>
                <a:ea typeface="HGMaruGothicMPRO" panose="020F0600000000000000" pitchFamily="34" charset="-128"/>
              </a:rPr>
              <a:t>Baseline_loose</a:t>
            </a:r>
            <a:r>
              <a:rPr kumimoji="1" lang="en-US" altLang="ja-JP" sz="1200" b="1" i="1" dirty="0">
                <a:latin typeface="HGMaruGothicMPRO" panose="020F0600000000000000" pitchFamily="34" charset="-128"/>
                <a:ea typeface="HGMaruGothicMPRO" panose="020F0600000000000000" pitchFamily="34" charset="-128"/>
              </a:rPr>
              <a:t> </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曖昧検索</a:t>
            </a:r>
            <a:r>
              <a:rPr kumimoji="1" lang="en-US" altLang="ja-JP" sz="1200" dirty="0">
                <a:latin typeface="HGMaruGothicMPRO" panose="020F0600000000000000" pitchFamily="34" charset="-128"/>
                <a:ea typeface="HGMaruGothicMPRO" panose="020F0600000000000000" pitchFamily="34" charset="-128"/>
              </a:rPr>
              <a:t>, Coliee2016Phase2</a:t>
            </a:r>
            <a:r>
              <a:rPr kumimoji="1" lang="ja-JP" altLang="en-US" sz="1200">
                <a:latin typeface="HGMaruGothicMPRO" panose="020F0600000000000000" pitchFamily="34" charset="-128"/>
                <a:ea typeface="HGMaruGothicMPRO" panose="020F0600000000000000" pitchFamily="34" charset="-128"/>
              </a:rPr>
              <a:t>相当において、最も精度が高かったモジュール</a:t>
            </a:r>
          </a:p>
        </p:txBody>
      </p:sp>
      <p:cxnSp>
        <p:nvCxnSpPr>
          <p:cNvPr id="6" name="曲線コネクタ 5">
            <a:extLst>
              <a:ext uri="{FF2B5EF4-FFF2-40B4-BE49-F238E27FC236}">
                <a16:creationId xmlns:a16="http://schemas.microsoft.com/office/drawing/2014/main" id="{DABC1BC0-AE66-BF47-9BE2-1D84D4F990DD}"/>
              </a:ext>
            </a:extLst>
          </p:cNvPr>
          <p:cNvCxnSpPr>
            <a:cxnSpLocks/>
            <a:stCxn id="3" idx="1"/>
            <a:endCxn id="5" idx="0"/>
          </p:cNvCxnSpPr>
          <p:nvPr/>
        </p:nvCxnSpPr>
        <p:spPr>
          <a:xfrm rot="10800000" flipH="1" flipV="1">
            <a:off x="1083284" y="2681451"/>
            <a:ext cx="3488716" cy="1005365"/>
          </a:xfrm>
          <a:prstGeom prst="curvedConnector4">
            <a:avLst>
              <a:gd name="adj1" fmla="val -4914"/>
              <a:gd name="adj2" fmla="val 87884"/>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68C81955-1589-9047-8B5C-6679487F2240}"/>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509535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lang="en-US" altLang="ja-JP" dirty="0"/>
              <a:t>4</a:t>
            </a:r>
            <a:r>
              <a:rPr kumimoji="1" lang="en-US" altLang="ja-JP" dirty="0"/>
              <a:t>. </a:t>
            </a:r>
            <a:r>
              <a:rPr kumimoji="1" lang="ja-JP" altLang="en-US"/>
              <a:t>実験</a:t>
            </a:r>
            <a:r>
              <a:rPr lang="en-US" altLang="ja-JP" dirty="0"/>
              <a:t/>
            </a:r>
            <a:br>
              <a:rPr lang="en-US" altLang="ja-JP" dirty="0"/>
            </a:br>
            <a:endParaRPr kumimoji="1" lang="ja-JP" altLang="en-US"/>
          </a:p>
        </p:txBody>
      </p:sp>
      <p:sp>
        <p:nvSpPr>
          <p:cNvPr id="3" name="テキスト ボックス 2">
            <a:extLst>
              <a:ext uri="{FF2B5EF4-FFF2-40B4-BE49-F238E27FC236}">
                <a16:creationId xmlns:a16="http://schemas.microsoft.com/office/drawing/2014/main" id="{BD8872EA-C882-0D40-BE4D-70A47240951E}"/>
              </a:ext>
            </a:extLst>
          </p:cNvPr>
          <p:cNvSpPr txBox="1"/>
          <p:nvPr/>
        </p:nvSpPr>
        <p:spPr>
          <a:xfrm>
            <a:off x="870507" y="1919704"/>
            <a:ext cx="7402989" cy="1338828"/>
          </a:xfrm>
          <a:prstGeom prst="rect">
            <a:avLst/>
          </a:prstGeom>
          <a:noFill/>
        </p:spPr>
        <p:txBody>
          <a:bodyPr wrap="none" rtlCol="0">
            <a:spAutoFit/>
          </a:bodyPr>
          <a:lstStyle/>
          <a:p>
            <a:pPr algn="ctr"/>
            <a:r>
              <a:rPr kumimoji="1" lang="ja-JP" altLang="en-US" sz="1350">
                <a:latin typeface="HGMaruGothicMPRO" panose="020F0600000000000000" pitchFamily="34" charset="-128"/>
                <a:ea typeface="HGMaruGothicMPRO" panose="020F0600000000000000" pitchFamily="34" charset="-128"/>
              </a:rPr>
              <a:t>・</a:t>
            </a:r>
            <a:r>
              <a:rPr kumimoji="1" lang="en-US" altLang="ja-JP" sz="1350" dirty="0">
                <a:latin typeface="HGMaruGothicMPRO" panose="020F0600000000000000" pitchFamily="34" charset="-128"/>
                <a:ea typeface="HGMaruGothicMPRO" panose="020F0600000000000000" pitchFamily="34" charset="-128"/>
              </a:rPr>
              <a:t>Coliee2016 Phase2</a:t>
            </a:r>
            <a:r>
              <a:rPr kumimoji="1" lang="ja-JP" altLang="en-US" sz="1350">
                <a:latin typeface="HGMaruGothicMPRO" panose="020F0600000000000000" pitchFamily="34" charset="-128"/>
                <a:ea typeface="HGMaruGothicMPRO" panose="020F0600000000000000" pitchFamily="34" charset="-128"/>
              </a:rPr>
              <a:t>相当のタスクにおいてフレームネットを適用した手法は、</a:t>
            </a: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ベースラインの手法を平均値で、いずれも</a:t>
            </a:r>
            <a:r>
              <a:rPr kumimoji="1" lang="en-US" altLang="ja-JP" sz="1350" dirty="0">
                <a:highlight>
                  <a:srgbClr val="FFFF00"/>
                </a:highlight>
                <a:latin typeface="HGMaruGothicMPRO" panose="020F0600000000000000" pitchFamily="34" charset="-128"/>
                <a:ea typeface="HGMaruGothicMPRO" panose="020F0600000000000000" pitchFamily="34" charset="-128"/>
              </a:rPr>
              <a:t>2〜4</a:t>
            </a:r>
            <a:r>
              <a:rPr kumimoji="1" lang="ja-JP" altLang="en-US" sz="1350">
                <a:highlight>
                  <a:srgbClr val="FFFF00"/>
                </a:highlight>
                <a:latin typeface="HGMaruGothicMPRO" panose="020F0600000000000000" pitchFamily="34" charset="-128"/>
                <a:ea typeface="HGMaruGothicMPRO" panose="020F0600000000000000" pitchFamily="34" charset="-128"/>
              </a:rPr>
              <a:t>ポイント上回った</a:t>
            </a:r>
            <a:endParaRPr kumimoji="1" lang="en-US" altLang="ja-JP" sz="1350" dirty="0">
              <a:highlight>
                <a:srgbClr val="FFFF00"/>
              </a:highlight>
              <a:latin typeface="HGMaruGothicMPRO" panose="020F0600000000000000" pitchFamily="34" charset="-128"/>
              <a:ea typeface="HGMaruGothicMPRO" panose="020F0600000000000000" pitchFamily="34" charset="-128"/>
            </a:endParaRPr>
          </a:p>
          <a:p>
            <a:pPr algn="ct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・特に</a:t>
            </a:r>
            <a:r>
              <a:rPr kumimoji="1" lang="en-US" altLang="ja-JP" sz="1350" dirty="0">
                <a:latin typeface="HGMaruGothicMPRO" panose="020F0600000000000000" pitchFamily="34" charset="-128"/>
                <a:ea typeface="HGMaruGothicMPRO" panose="020F0600000000000000" pitchFamily="34" charset="-128"/>
              </a:rPr>
              <a:t>H23</a:t>
            </a:r>
            <a:r>
              <a:rPr kumimoji="1" lang="ja-JP" altLang="en-US" sz="1350">
                <a:latin typeface="HGMaruGothicMPRO" panose="020F0600000000000000" pitchFamily="34" charset="-128"/>
                <a:ea typeface="HGMaruGothicMPRO" panose="020F0600000000000000" pitchFamily="34" charset="-128"/>
              </a:rPr>
              <a:t>については、</a:t>
            </a:r>
            <a:r>
              <a:rPr kumimoji="1" lang="en-US" altLang="ja-JP" sz="1350" dirty="0">
                <a:highlight>
                  <a:srgbClr val="FFFF00"/>
                </a:highlight>
                <a:latin typeface="HGMaruGothicMPRO" panose="020F0600000000000000" pitchFamily="34" charset="-128"/>
                <a:ea typeface="HGMaruGothicMPRO" panose="020F0600000000000000" pitchFamily="34" charset="-128"/>
              </a:rPr>
              <a:t>10</a:t>
            </a:r>
            <a:r>
              <a:rPr kumimoji="1" lang="ja-JP" altLang="en-US" sz="1350">
                <a:highlight>
                  <a:srgbClr val="FFFF00"/>
                </a:highlight>
                <a:latin typeface="HGMaruGothicMPRO" panose="020F0600000000000000" pitchFamily="34" charset="-128"/>
                <a:ea typeface="HGMaruGothicMPRO" panose="020F0600000000000000" pitchFamily="34" charset="-128"/>
              </a:rPr>
              <a:t>ポイント以上上回るスコア</a:t>
            </a:r>
            <a:r>
              <a:rPr kumimoji="1" lang="ja-JP" altLang="en-US" sz="1350">
                <a:latin typeface="HGMaruGothicMPRO" panose="020F0600000000000000" pitchFamily="34" charset="-128"/>
                <a:ea typeface="HGMaruGothicMPRO" panose="020F0600000000000000" pitchFamily="34" charset="-128"/>
              </a:rPr>
              <a:t>が導かれるものもあった</a:t>
            </a:r>
            <a:endParaRPr kumimoji="1" lang="en-US" altLang="ja-JP" sz="1350" dirty="0">
              <a:latin typeface="HGMaruGothicMPRO" panose="020F0600000000000000" pitchFamily="34" charset="-128"/>
              <a:ea typeface="HGMaruGothicMPRO" panose="020F0600000000000000" pitchFamily="34" charset="-128"/>
            </a:endParaRPr>
          </a:p>
          <a:p>
            <a:pPr algn="ctr"/>
            <a:endParaRPr kumimoji="1" lang="en-US" altLang="ja-JP" sz="1350" dirty="0">
              <a:latin typeface="HGMaruGothicMPRO" panose="020F0600000000000000" pitchFamily="34" charset="-128"/>
              <a:ea typeface="HGMaruGothicMPRO" panose="020F0600000000000000" pitchFamily="34" charset="-128"/>
            </a:endParaRPr>
          </a:p>
          <a:p>
            <a:pPr algn="ctr"/>
            <a:r>
              <a:rPr kumimoji="1" lang="ja-JP" altLang="en-US" sz="1350">
                <a:latin typeface="HGMaruGothicMPRO" panose="020F0600000000000000" pitchFamily="34" charset="-128"/>
                <a:ea typeface="HGMaruGothicMPRO" panose="020F0600000000000000" pitchFamily="34" charset="-128"/>
              </a:rPr>
              <a:t>・最も精度の高いのは</a:t>
            </a:r>
            <a:r>
              <a:rPr kumimoji="1" lang="en-US" altLang="ja-JP" sz="1350" dirty="0">
                <a:latin typeface="HGMaruGothicMPRO" panose="020F0600000000000000" pitchFamily="34" charset="-128"/>
                <a:ea typeface="HGMaruGothicMPRO" panose="020F0600000000000000" pitchFamily="34" charset="-128"/>
              </a:rPr>
              <a:t>Sem_0.7_EnLU(</a:t>
            </a:r>
            <a:r>
              <a:rPr kumimoji="1" lang="ja-JP" altLang="en-US" sz="1350">
                <a:highlight>
                  <a:srgbClr val="FFFF00"/>
                </a:highlight>
                <a:latin typeface="HGMaruGothicMPRO" panose="020F0600000000000000" pitchFamily="34" charset="-128"/>
                <a:ea typeface="HGMaruGothicMPRO" panose="020F0600000000000000" pitchFamily="34" charset="-128"/>
              </a:rPr>
              <a:t>確信度の閾値</a:t>
            </a:r>
            <a:r>
              <a:rPr kumimoji="1" lang="en-US" altLang="ja-JP" sz="1350" dirty="0">
                <a:highlight>
                  <a:srgbClr val="FFFF00"/>
                </a:highlight>
                <a:latin typeface="HGMaruGothicMPRO" panose="020F0600000000000000" pitchFamily="34" charset="-128"/>
                <a:ea typeface="HGMaruGothicMPRO" panose="020F0600000000000000" pitchFamily="34" charset="-128"/>
              </a:rPr>
              <a:t>0.7, </a:t>
            </a:r>
            <a:r>
              <a:rPr kumimoji="1" lang="ja-JP" altLang="en-US" sz="1350">
                <a:highlight>
                  <a:srgbClr val="FFFF00"/>
                </a:highlight>
                <a:latin typeface="HGMaruGothicMPRO" panose="020F0600000000000000" pitchFamily="34" charset="-128"/>
                <a:ea typeface="HGMaruGothicMPRO" panose="020F0600000000000000" pitchFamily="34" charset="-128"/>
              </a:rPr>
              <a:t>英語版レキシカルユニットを使用</a:t>
            </a:r>
            <a:r>
              <a:rPr kumimoji="1" lang="en-US" altLang="ja-JP" sz="1350" dirty="0">
                <a:latin typeface="HGMaruGothicMPRO" panose="020F0600000000000000" pitchFamily="34" charset="-128"/>
                <a:ea typeface="HGMaruGothicMPRO" panose="020F0600000000000000" pitchFamily="34" charset="-128"/>
              </a:rPr>
              <a:t>)</a:t>
            </a:r>
          </a:p>
        </p:txBody>
      </p:sp>
      <p:sp>
        <p:nvSpPr>
          <p:cNvPr id="13" name="テキスト ボックス 12">
            <a:extLst>
              <a:ext uri="{FF2B5EF4-FFF2-40B4-BE49-F238E27FC236}">
                <a16:creationId xmlns:a16="http://schemas.microsoft.com/office/drawing/2014/main" id="{F6FC4AF3-13E4-474A-8498-1866188D11C9}"/>
              </a:ext>
            </a:extLst>
          </p:cNvPr>
          <p:cNvSpPr txBox="1"/>
          <p:nvPr/>
        </p:nvSpPr>
        <p:spPr>
          <a:xfrm>
            <a:off x="1921274" y="5148796"/>
            <a:ext cx="5301452" cy="415498"/>
          </a:xfrm>
          <a:prstGeom prst="rect">
            <a:avLst/>
          </a:prstGeom>
          <a:noFill/>
        </p:spPr>
        <p:txBody>
          <a:bodyPr wrap="none" rtlCol="0">
            <a:spAutoFit/>
          </a:bodyPr>
          <a:lstStyle/>
          <a:p>
            <a:pPr algn="ctr"/>
            <a:r>
              <a:rPr kumimoji="1" lang="ja-JP" altLang="en-US" sz="1050">
                <a:latin typeface="HGMaruGothicMPRO" panose="020F0600000000000000" pitchFamily="34" charset="-128"/>
                <a:ea typeface="HGMaruGothicMPRO" panose="020F0600000000000000" pitchFamily="34" charset="-128"/>
              </a:rPr>
              <a:t>色付きのセルは各年度のトレーニングデータにおいての最も正答率の高いものを示す</a:t>
            </a:r>
            <a:endParaRPr kumimoji="1" lang="en-US" altLang="ja-JP" sz="1050" dirty="0">
              <a:latin typeface="HGMaruGothicMPRO" panose="020F0600000000000000" pitchFamily="34" charset="-128"/>
              <a:ea typeface="HGMaruGothicMPRO" panose="020F0600000000000000" pitchFamily="34" charset="-128"/>
            </a:endParaRPr>
          </a:p>
          <a:p>
            <a:pPr algn="ctr"/>
            <a:r>
              <a:rPr kumimoji="1" lang="en-US" altLang="ja-JP" sz="1050" dirty="0">
                <a:latin typeface="HGMaruGothicMPRO" panose="020F0600000000000000" pitchFamily="34" charset="-128"/>
                <a:ea typeface="HGMaruGothicMPRO" panose="020F0600000000000000" pitchFamily="34" charset="-128"/>
              </a:rPr>
              <a:t>※</a:t>
            </a:r>
            <a:r>
              <a:rPr kumimoji="1" lang="en-US" altLang="ja-JP" sz="1050" dirty="0" err="1">
                <a:latin typeface="HGMaruGothicMPRO" panose="020F0600000000000000" pitchFamily="34" charset="-128"/>
                <a:ea typeface="HGMaruGothicMPRO" panose="020F0600000000000000" pitchFamily="34" charset="-128"/>
              </a:rPr>
              <a:t>avr</a:t>
            </a:r>
            <a:r>
              <a:rPr kumimoji="1" lang="en-US" altLang="ja-JP" sz="1050" dirty="0">
                <a:latin typeface="HGMaruGothicMPRO" panose="020F0600000000000000" pitchFamily="34" charset="-128"/>
                <a:ea typeface="HGMaruGothicMPRO" panose="020F0600000000000000" pitchFamily="34" charset="-128"/>
              </a:rPr>
              <a:t> = </a:t>
            </a:r>
            <a:r>
              <a:rPr kumimoji="1" lang="ja-JP" altLang="en-US" sz="1050">
                <a:latin typeface="HGMaruGothicMPRO" panose="020F0600000000000000" pitchFamily="34" charset="-128"/>
                <a:ea typeface="HGMaruGothicMPRO" panose="020F0600000000000000" pitchFamily="34" charset="-128"/>
              </a:rPr>
              <a:t>当該モジュールの正答数</a:t>
            </a:r>
            <a:r>
              <a:rPr kumimoji="1" lang="en-US" altLang="ja-JP" sz="1050" dirty="0">
                <a:latin typeface="HGMaruGothicMPRO" panose="020F0600000000000000" pitchFamily="34" charset="-128"/>
                <a:ea typeface="HGMaruGothicMPRO" panose="020F0600000000000000" pitchFamily="34" charset="-128"/>
              </a:rPr>
              <a:t> / </a:t>
            </a:r>
            <a:r>
              <a:rPr kumimoji="1" lang="ja-JP" altLang="en-US" sz="1050">
                <a:latin typeface="HGMaruGothicMPRO" panose="020F0600000000000000" pitchFamily="34" charset="-128"/>
                <a:ea typeface="HGMaruGothicMPRO" panose="020F0600000000000000" pitchFamily="34" charset="-128"/>
              </a:rPr>
              <a:t>全問題数</a:t>
            </a:r>
            <a:endParaRPr kumimoji="1" lang="en-US" altLang="ja-JP" sz="1050" dirty="0">
              <a:latin typeface="HGMaruGothicMPRO" panose="020F0600000000000000" pitchFamily="34" charset="-128"/>
              <a:ea typeface="HGMaruGothicMPRO" panose="020F0600000000000000" pitchFamily="34" charset="-128"/>
            </a:endParaRPr>
          </a:p>
        </p:txBody>
      </p:sp>
      <p:sp>
        <p:nvSpPr>
          <p:cNvPr id="15" name="正方形/長方形 14">
            <a:extLst>
              <a:ext uri="{FF2B5EF4-FFF2-40B4-BE49-F238E27FC236}">
                <a16:creationId xmlns:a16="http://schemas.microsoft.com/office/drawing/2014/main" id="{3AC4E655-E376-CB4D-9ABC-B67CC0943BD9}"/>
              </a:ext>
            </a:extLst>
          </p:cNvPr>
          <p:cNvSpPr/>
          <p:nvPr/>
        </p:nvSpPr>
        <p:spPr>
          <a:xfrm>
            <a:off x="685331" y="3380655"/>
            <a:ext cx="5829300" cy="1724164"/>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14" name="表 13">
            <a:extLst>
              <a:ext uri="{FF2B5EF4-FFF2-40B4-BE49-F238E27FC236}">
                <a16:creationId xmlns:a16="http://schemas.microsoft.com/office/drawing/2014/main" id="{D8FF4F3E-F08D-B149-81C9-0C152D62C29D}"/>
              </a:ext>
            </a:extLst>
          </p:cNvPr>
          <p:cNvGraphicFramePr>
            <a:graphicFrameLocks noGrp="1"/>
          </p:cNvGraphicFramePr>
          <p:nvPr>
            <p:extLst/>
          </p:nvPr>
        </p:nvGraphicFramePr>
        <p:xfrm>
          <a:off x="685332" y="3380654"/>
          <a:ext cx="5848358" cy="1743075"/>
        </p:xfrm>
        <a:graphic>
          <a:graphicData uri="http://schemas.openxmlformats.org/drawingml/2006/table">
            <a:tbl>
              <a:tblPr/>
              <a:tblGrid>
                <a:gridCol w="952112">
                  <a:extLst>
                    <a:ext uri="{9D8B030D-6E8A-4147-A177-3AD203B41FA5}">
                      <a16:colId xmlns:a16="http://schemas.microsoft.com/office/drawing/2014/main" val="1195904249"/>
                    </a:ext>
                  </a:extLst>
                </a:gridCol>
                <a:gridCol w="409409">
                  <a:extLst>
                    <a:ext uri="{9D8B030D-6E8A-4147-A177-3AD203B41FA5}">
                      <a16:colId xmlns:a16="http://schemas.microsoft.com/office/drawing/2014/main" val="1783938503"/>
                    </a:ext>
                  </a:extLst>
                </a:gridCol>
                <a:gridCol w="409409">
                  <a:extLst>
                    <a:ext uri="{9D8B030D-6E8A-4147-A177-3AD203B41FA5}">
                      <a16:colId xmlns:a16="http://schemas.microsoft.com/office/drawing/2014/main" val="214574853"/>
                    </a:ext>
                  </a:extLst>
                </a:gridCol>
                <a:gridCol w="409409">
                  <a:extLst>
                    <a:ext uri="{9D8B030D-6E8A-4147-A177-3AD203B41FA5}">
                      <a16:colId xmlns:a16="http://schemas.microsoft.com/office/drawing/2014/main" val="2249959627"/>
                    </a:ext>
                  </a:extLst>
                </a:gridCol>
                <a:gridCol w="409409">
                  <a:extLst>
                    <a:ext uri="{9D8B030D-6E8A-4147-A177-3AD203B41FA5}">
                      <a16:colId xmlns:a16="http://schemas.microsoft.com/office/drawing/2014/main" val="2067492733"/>
                    </a:ext>
                  </a:extLst>
                </a:gridCol>
                <a:gridCol w="409409">
                  <a:extLst>
                    <a:ext uri="{9D8B030D-6E8A-4147-A177-3AD203B41FA5}">
                      <a16:colId xmlns:a16="http://schemas.microsoft.com/office/drawing/2014/main" val="1219280036"/>
                    </a:ext>
                  </a:extLst>
                </a:gridCol>
                <a:gridCol w="409409">
                  <a:extLst>
                    <a:ext uri="{9D8B030D-6E8A-4147-A177-3AD203B41FA5}">
                      <a16:colId xmlns:a16="http://schemas.microsoft.com/office/drawing/2014/main" val="1275377992"/>
                    </a:ext>
                  </a:extLst>
                </a:gridCol>
                <a:gridCol w="409409">
                  <a:extLst>
                    <a:ext uri="{9D8B030D-6E8A-4147-A177-3AD203B41FA5}">
                      <a16:colId xmlns:a16="http://schemas.microsoft.com/office/drawing/2014/main" val="506664262"/>
                    </a:ext>
                  </a:extLst>
                </a:gridCol>
                <a:gridCol w="409409">
                  <a:extLst>
                    <a:ext uri="{9D8B030D-6E8A-4147-A177-3AD203B41FA5}">
                      <a16:colId xmlns:a16="http://schemas.microsoft.com/office/drawing/2014/main" val="3596691096"/>
                    </a:ext>
                  </a:extLst>
                </a:gridCol>
                <a:gridCol w="409409">
                  <a:extLst>
                    <a:ext uri="{9D8B030D-6E8A-4147-A177-3AD203B41FA5}">
                      <a16:colId xmlns:a16="http://schemas.microsoft.com/office/drawing/2014/main" val="4114168044"/>
                    </a:ext>
                  </a:extLst>
                </a:gridCol>
                <a:gridCol w="409409">
                  <a:extLst>
                    <a:ext uri="{9D8B030D-6E8A-4147-A177-3AD203B41FA5}">
                      <a16:colId xmlns:a16="http://schemas.microsoft.com/office/drawing/2014/main" val="1114711549"/>
                    </a:ext>
                  </a:extLst>
                </a:gridCol>
                <a:gridCol w="409409">
                  <a:extLst>
                    <a:ext uri="{9D8B030D-6E8A-4147-A177-3AD203B41FA5}">
                      <a16:colId xmlns:a16="http://schemas.microsoft.com/office/drawing/2014/main" val="342035339"/>
                    </a:ext>
                  </a:extLst>
                </a:gridCol>
                <a:gridCol w="392747">
                  <a:extLst>
                    <a:ext uri="{9D8B030D-6E8A-4147-A177-3AD203B41FA5}">
                      <a16:colId xmlns:a16="http://schemas.microsoft.com/office/drawing/2014/main" val="3759877886"/>
                    </a:ext>
                  </a:extLst>
                </a:gridCol>
              </a:tblGrid>
              <a:tr h="200025">
                <a:tc>
                  <a:txBody>
                    <a:bodyPr/>
                    <a:lstStyle/>
                    <a:p>
                      <a:pPr algn="ctr" fontAlgn="ctr"/>
                      <a:r>
                        <a:rPr lang="ja-JP" altLang="en-US" sz="9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H28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avr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990423"/>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Baseline_strict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87831211"/>
                  </a:ext>
                </a:extLst>
              </a:tr>
              <a:tr h="200025">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Baseline_loose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10623569"/>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Sem_0.5_EnLU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814753"/>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Sem_0.7_EnLU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15937277"/>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Sem_0.9_EnLU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0.565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959717"/>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Sem_0.5_JpLU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722469"/>
                  </a:ext>
                </a:extLst>
              </a:tr>
              <a:tr h="190500">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Sem_0.7_JpLU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854064"/>
                  </a:ext>
                </a:extLst>
              </a:tr>
              <a:tr h="200025">
                <a:tc>
                  <a:txBody>
                    <a:bodyPr/>
                    <a:lstStyle/>
                    <a:p>
                      <a:pPr algn="ctr" fontAlgn="ctr"/>
                      <a:r>
                        <a:rPr lang="en-US" sz="900" b="0" i="0" u="none" strike="noStrike">
                          <a:solidFill>
                            <a:srgbClr val="000000"/>
                          </a:solidFill>
                          <a:effectLst/>
                          <a:latin typeface="游ゴシック" panose="020B0400000000000000" pitchFamily="34" charset="-128"/>
                          <a:ea typeface="游ゴシック" panose="020B0400000000000000" pitchFamily="34" charset="-128"/>
                        </a:rPr>
                        <a:t>Sem_0.9_JpLU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游ゴシック" panose="020B0400000000000000" pitchFamily="34" charset="-128"/>
                          <a:ea typeface="游ゴシック" panose="020B0400000000000000" pitchFamily="34" charset="-128"/>
                        </a:rPr>
                        <a:t>0.584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34" charset="-128"/>
                          <a:ea typeface="游ゴシック" panose="020B0400000000000000" pitchFamily="34" charset="-128"/>
                        </a:rPr>
                        <a:t>0.545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808757"/>
                  </a:ext>
                </a:extLst>
              </a:tr>
            </a:tbl>
          </a:graphicData>
        </a:graphic>
      </p:graphicFrame>
      <p:sp>
        <p:nvSpPr>
          <p:cNvPr id="16" name="右中かっこ 15">
            <a:extLst>
              <a:ext uri="{FF2B5EF4-FFF2-40B4-BE49-F238E27FC236}">
                <a16:creationId xmlns:a16="http://schemas.microsoft.com/office/drawing/2014/main" id="{07601F03-75D3-6B45-8C02-984C182DA433}"/>
              </a:ext>
            </a:extLst>
          </p:cNvPr>
          <p:cNvSpPr/>
          <p:nvPr/>
        </p:nvSpPr>
        <p:spPr>
          <a:xfrm>
            <a:off x="6533684" y="3593412"/>
            <a:ext cx="236393" cy="36048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17" name="右中かっこ 16">
            <a:extLst>
              <a:ext uri="{FF2B5EF4-FFF2-40B4-BE49-F238E27FC236}">
                <a16:creationId xmlns:a16="http://schemas.microsoft.com/office/drawing/2014/main" id="{77A61729-BF6D-6C4F-B841-AAC24A326CDD}"/>
              </a:ext>
            </a:extLst>
          </p:cNvPr>
          <p:cNvSpPr/>
          <p:nvPr/>
        </p:nvSpPr>
        <p:spPr>
          <a:xfrm>
            <a:off x="6533684" y="3967313"/>
            <a:ext cx="236393" cy="1143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18" name="テキスト ボックス 17">
            <a:extLst>
              <a:ext uri="{FF2B5EF4-FFF2-40B4-BE49-F238E27FC236}">
                <a16:creationId xmlns:a16="http://schemas.microsoft.com/office/drawing/2014/main" id="{A20C1C58-F8BE-024D-82D1-8309DCF81D2C}"/>
              </a:ext>
            </a:extLst>
          </p:cNvPr>
          <p:cNvSpPr txBox="1"/>
          <p:nvPr/>
        </p:nvSpPr>
        <p:spPr>
          <a:xfrm>
            <a:off x="6849787" y="3646696"/>
            <a:ext cx="1877437" cy="276999"/>
          </a:xfrm>
          <a:prstGeom prst="rect">
            <a:avLst/>
          </a:prstGeom>
          <a:no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ベースラインモジュール</a:t>
            </a:r>
          </a:p>
        </p:txBody>
      </p:sp>
      <p:sp>
        <p:nvSpPr>
          <p:cNvPr id="19" name="テキスト ボックス 18">
            <a:extLst>
              <a:ext uri="{FF2B5EF4-FFF2-40B4-BE49-F238E27FC236}">
                <a16:creationId xmlns:a16="http://schemas.microsoft.com/office/drawing/2014/main" id="{2E2FA170-9B18-3743-AD3D-8FA716D0E2DA}"/>
              </a:ext>
            </a:extLst>
          </p:cNvPr>
          <p:cNvSpPr txBox="1"/>
          <p:nvPr/>
        </p:nvSpPr>
        <p:spPr>
          <a:xfrm>
            <a:off x="6772843" y="4413849"/>
            <a:ext cx="2031325" cy="276999"/>
          </a:xfrm>
          <a:prstGeom prst="rect">
            <a:avLst/>
          </a:prstGeom>
          <a:no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フレームネットモジュール</a:t>
            </a:r>
          </a:p>
        </p:txBody>
      </p:sp>
      <p:sp>
        <p:nvSpPr>
          <p:cNvPr id="4" name="スライド番号プレースホルダー 3">
            <a:extLst>
              <a:ext uri="{FF2B5EF4-FFF2-40B4-BE49-F238E27FC236}">
                <a16:creationId xmlns:a16="http://schemas.microsoft.com/office/drawing/2014/main" id="{56D94885-6D7F-0E41-AAE3-177D6D00C6EB}"/>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142311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lang="en-US" altLang="ja-JP" dirty="0"/>
              <a:t>4</a:t>
            </a:r>
            <a:r>
              <a:rPr kumimoji="1" lang="en-US" altLang="ja-JP" dirty="0"/>
              <a:t>. </a:t>
            </a:r>
            <a:r>
              <a:rPr kumimoji="1" lang="ja-JP" altLang="en-US"/>
              <a:t>実験</a:t>
            </a:r>
            <a:r>
              <a:rPr lang="en-US" altLang="ja-JP" dirty="0"/>
              <a:t/>
            </a:r>
            <a:br>
              <a:rPr lang="en-US" altLang="ja-JP" dirty="0"/>
            </a:br>
            <a:endParaRPr kumimoji="1" lang="ja-JP" altLang="en-US"/>
          </a:p>
        </p:txBody>
      </p:sp>
      <p:pic>
        <p:nvPicPr>
          <p:cNvPr id="6" name="図 5">
            <a:extLst>
              <a:ext uri="{FF2B5EF4-FFF2-40B4-BE49-F238E27FC236}">
                <a16:creationId xmlns:a16="http://schemas.microsoft.com/office/drawing/2014/main" id="{570AB310-5F89-E548-8A2D-E8907C157633}"/>
              </a:ext>
            </a:extLst>
          </p:cNvPr>
          <p:cNvPicPr>
            <a:picLocks noChangeAspect="1"/>
          </p:cNvPicPr>
          <p:nvPr/>
        </p:nvPicPr>
        <p:blipFill>
          <a:blip r:embed="rId3"/>
          <a:stretch>
            <a:fillRect/>
          </a:stretch>
        </p:blipFill>
        <p:spPr>
          <a:xfrm>
            <a:off x="1379977" y="2625860"/>
            <a:ext cx="7489824" cy="2078674"/>
          </a:xfrm>
          <a:prstGeom prst="rect">
            <a:avLst/>
          </a:prstGeom>
        </p:spPr>
      </p:pic>
      <p:sp>
        <p:nvSpPr>
          <p:cNvPr id="20" name="右中かっこ 19">
            <a:extLst>
              <a:ext uri="{FF2B5EF4-FFF2-40B4-BE49-F238E27FC236}">
                <a16:creationId xmlns:a16="http://schemas.microsoft.com/office/drawing/2014/main" id="{B29E0F61-89CA-3C49-A38E-83EE9852A387}"/>
              </a:ext>
            </a:extLst>
          </p:cNvPr>
          <p:cNvSpPr/>
          <p:nvPr/>
        </p:nvSpPr>
        <p:spPr>
          <a:xfrm rot="10800000">
            <a:off x="1116744" y="3344727"/>
            <a:ext cx="263232" cy="134520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23" name="右中かっこ 22">
            <a:extLst>
              <a:ext uri="{FF2B5EF4-FFF2-40B4-BE49-F238E27FC236}">
                <a16:creationId xmlns:a16="http://schemas.microsoft.com/office/drawing/2014/main" id="{ABE1221A-5A85-CF48-ACF4-778719450101}"/>
              </a:ext>
            </a:extLst>
          </p:cNvPr>
          <p:cNvSpPr/>
          <p:nvPr/>
        </p:nvSpPr>
        <p:spPr>
          <a:xfrm rot="16200000">
            <a:off x="4643891" y="1160718"/>
            <a:ext cx="225699" cy="270458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24" name="右中かっこ 23">
            <a:extLst>
              <a:ext uri="{FF2B5EF4-FFF2-40B4-BE49-F238E27FC236}">
                <a16:creationId xmlns:a16="http://schemas.microsoft.com/office/drawing/2014/main" id="{9A127763-6015-9F4D-9CFC-326D043F0A39}"/>
              </a:ext>
            </a:extLst>
          </p:cNvPr>
          <p:cNvSpPr/>
          <p:nvPr/>
        </p:nvSpPr>
        <p:spPr>
          <a:xfrm rot="16200000">
            <a:off x="7376567" y="1160717"/>
            <a:ext cx="225699" cy="270458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7" name="テキスト ボックス 6">
            <a:extLst>
              <a:ext uri="{FF2B5EF4-FFF2-40B4-BE49-F238E27FC236}">
                <a16:creationId xmlns:a16="http://schemas.microsoft.com/office/drawing/2014/main" id="{723C3B61-E40F-6E4D-B010-308E873C1CD5}"/>
              </a:ext>
            </a:extLst>
          </p:cNvPr>
          <p:cNvSpPr txBox="1"/>
          <p:nvPr/>
        </p:nvSpPr>
        <p:spPr>
          <a:xfrm>
            <a:off x="0" y="3567207"/>
            <a:ext cx="1379977" cy="923330"/>
          </a:xfrm>
          <a:prstGeom prst="rect">
            <a:avLst/>
          </a:prstGeom>
          <a:noFill/>
        </p:spPr>
        <p:txBody>
          <a:bodyPr wrap="square" rtlCol="0">
            <a:spAutoFit/>
          </a:bodyPr>
          <a:lstStyle/>
          <a:p>
            <a:pPr algn="ctr"/>
            <a:r>
              <a:rPr kumimoji="1" lang="en-US" altLang="ja-JP" sz="1350" dirty="0"/>
              <a:t>Filling with either all yes or no answers as default output</a:t>
            </a:r>
            <a:endParaRPr kumimoji="1" lang="ja-JP" altLang="en-US" sz="1350"/>
          </a:p>
        </p:txBody>
      </p:sp>
      <p:sp>
        <p:nvSpPr>
          <p:cNvPr id="8" name="テキスト ボックス 7">
            <a:extLst>
              <a:ext uri="{FF2B5EF4-FFF2-40B4-BE49-F238E27FC236}">
                <a16:creationId xmlns:a16="http://schemas.microsoft.com/office/drawing/2014/main" id="{5DD2CA30-D9A4-6440-A717-6F25F45514B6}"/>
              </a:ext>
            </a:extLst>
          </p:cNvPr>
          <p:cNvSpPr txBox="1"/>
          <p:nvPr/>
        </p:nvSpPr>
        <p:spPr>
          <a:xfrm>
            <a:off x="3871906" y="2088241"/>
            <a:ext cx="1820242" cy="300082"/>
          </a:xfrm>
          <a:prstGeom prst="rect">
            <a:avLst/>
          </a:prstGeom>
          <a:noFill/>
        </p:spPr>
        <p:txBody>
          <a:bodyPr wrap="none" rtlCol="0">
            <a:spAutoFit/>
          </a:bodyPr>
          <a:lstStyle/>
          <a:p>
            <a:r>
              <a:rPr kumimoji="1" lang="en-US" altLang="ja-JP" sz="1350" dirty="0"/>
              <a:t>Based on Precise Match</a:t>
            </a:r>
            <a:endParaRPr kumimoji="1" lang="ja-JP" altLang="en-US" sz="1350"/>
          </a:p>
        </p:txBody>
      </p:sp>
      <p:sp>
        <p:nvSpPr>
          <p:cNvPr id="25" name="テキスト ボックス 24">
            <a:extLst>
              <a:ext uri="{FF2B5EF4-FFF2-40B4-BE49-F238E27FC236}">
                <a16:creationId xmlns:a16="http://schemas.microsoft.com/office/drawing/2014/main" id="{06840C48-2065-A941-995C-E9FD07B6A540}"/>
              </a:ext>
            </a:extLst>
          </p:cNvPr>
          <p:cNvSpPr txBox="1"/>
          <p:nvPr/>
        </p:nvSpPr>
        <p:spPr>
          <a:xfrm>
            <a:off x="6604582" y="2062591"/>
            <a:ext cx="1724062" cy="300082"/>
          </a:xfrm>
          <a:prstGeom prst="rect">
            <a:avLst/>
          </a:prstGeom>
          <a:noFill/>
        </p:spPr>
        <p:txBody>
          <a:bodyPr wrap="none" rtlCol="0">
            <a:spAutoFit/>
          </a:bodyPr>
          <a:lstStyle/>
          <a:p>
            <a:r>
              <a:rPr kumimoji="1" lang="en-US" altLang="ja-JP" sz="1350" dirty="0"/>
              <a:t>Based on Loose Match</a:t>
            </a:r>
            <a:endParaRPr kumimoji="1" lang="ja-JP" altLang="en-US" sz="1350"/>
          </a:p>
        </p:txBody>
      </p:sp>
      <p:sp>
        <p:nvSpPr>
          <p:cNvPr id="9" name="テキスト ボックス 8">
            <a:extLst>
              <a:ext uri="{FF2B5EF4-FFF2-40B4-BE49-F238E27FC236}">
                <a16:creationId xmlns:a16="http://schemas.microsoft.com/office/drawing/2014/main" id="{519CDCDB-98BB-8D4B-ABF9-5CD34519D0A1}"/>
              </a:ext>
            </a:extLst>
          </p:cNvPr>
          <p:cNvSpPr txBox="1"/>
          <p:nvPr/>
        </p:nvSpPr>
        <p:spPr>
          <a:xfrm>
            <a:off x="373304" y="4912414"/>
            <a:ext cx="8822352" cy="507831"/>
          </a:xfrm>
          <a:prstGeom prst="rect">
            <a:avLst/>
          </a:prstGeom>
          <a:noFill/>
        </p:spPr>
        <p:txBody>
          <a:bodyPr wrap="none" rtlCol="0">
            <a:spAutoFit/>
          </a:bodyPr>
          <a:lstStyle/>
          <a:p>
            <a:r>
              <a:rPr lang="en-US" altLang="ja-JP" sz="1350" dirty="0"/>
              <a:t>The results of performance experiments. In this experiments, our </a:t>
            </a:r>
            <a:r>
              <a:rPr lang="en-US" altLang="ja-JP" sz="1350" dirty="0" err="1"/>
              <a:t>FrameNet</a:t>
            </a:r>
            <a:r>
              <a:rPr lang="en-US" altLang="ja-JP" sz="1350" dirty="0"/>
              <a:t> system uses Japanese LUs and the threshold is 0.9. </a:t>
            </a:r>
          </a:p>
          <a:p>
            <a:endParaRPr kumimoji="1" lang="ja-JP" altLang="en-US" sz="1350"/>
          </a:p>
        </p:txBody>
      </p:sp>
    </p:spTree>
    <p:extLst>
      <p:ext uri="{BB962C8B-B14F-4D97-AF65-F5344CB8AC3E}">
        <p14:creationId xmlns:p14="http://schemas.microsoft.com/office/powerpoint/2010/main" val="947040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lang="en-US" altLang="ja-JP" dirty="0"/>
              <a:t>5.</a:t>
            </a:r>
            <a:r>
              <a:rPr lang="ja-JP" altLang="en-US"/>
              <a:t> 考察</a:t>
            </a:r>
            <a:r>
              <a:rPr lang="en-US" altLang="ja-JP" dirty="0"/>
              <a:t/>
            </a:r>
            <a:br>
              <a:rPr lang="en-US" altLang="ja-JP" dirty="0"/>
            </a:br>
            <a:endParaRPr kumimoji="1" lang="ja-JP" altLang="en-US"/>
          </a:p>
        </p:txBody>
      </p:sp>
      <p:graphicFrame>
        <p:nvGraphicFramePr>
          <p:cNvPr id="6" name="グラフ 5">
            <a:extLst>
              <a:ext uri="{FF2B5EF4-FFF2-40B4-BE49-F238E27FC236}">
                <a16:creationId xmlns:a16="http://schemas.microsoft.com/office/drawing/2014/main" id="{1605A0B2-B0BF-6349-9837-82FE7E1992DE}"/>
              </a:ext>
            </a:extLst>
          </p:cNvPr>
          <p:cNvGraphicFramePr>
            <a:graphicFrameLocks/>
          </p:cNvGraphicFramePr>
          <p:nvPr>
            <p:extLst/>
          </p:nvPr>
        </p:nvGraphicFramePr>
        <p:xfrm>
          <a:off x="0" y="1919703"/>
          <a:ext cx="9144000" cy="4081047"/>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E0D35801-58D4-404D-A7DE-54A349C61595}"/>
              </a:ext>
            </a:extLst>
          </p:cNvPr>
          <p:cNvSpPr txBox="1"/>
          <p:nvPr/>
        </p:nvSpPr>
        <p:spPr>
          <a:xfrm>
            <a:off x="5566834" y="2518271"/>
            <a:ext cx="3294493" cy="646331"/>
          </a:xfrm>
          <a:prstGeom prst="rect">
            <a:avLst/>
          </a:prstGeom>
          <a:gradFill flip="none" rotWithShape="1">
            <a:gsLst>
              <a:gs pos="0">
                <a:schemeClr val="accent1">
                  <a:tint val="44500"/>
                  <a:satMod val="160000"/>
                  <a:alpha val="0"/>
                </a:schemeClr>
              </a:gs>
              <a:gs pos="100000">
                <a:schemeClr val="accent1">
                  <a:tint val="23500"/>
                  <a:satMod val="160000"/>
                </a:schemeClr>
              </a:gs>
            </a:gsLst>
            <a:lin ang="2700000" scaled="1"/>
            <a:tileRect/>
          </a:grad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各年度ごとの解答精度に大きな差</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en-US" altLang="ja-JP" sz="1200" dirty="0">
                <a:latin typeface="HGMaruGothicMPRO" panose="020F0600000000000000" pitchFamily="34" charset="-128"/>
                <a:ea typeface="HGMaruGothicMPRO" panose="020F0600000000000000" pitchFamily="34" charset="-128"/>
              </a:rPr>
              <a:t>(</a:t>
            </a:r>
            <a:r>
              <a:rPr kumimoji="1" lang="ja-JP" altLang="en-US" sz="1200">
                <a:latin typeface="HGMaruGothicMPRO" panose="020F0600000000000000" pitchFamily="34" charset="-128"/>
                <a:ea typeface="HGMaruGothicMPRO" panose="020F0600000000000000" pitchFamily="34" charset="-128"/>
              </a:rPr>
              <a:t>同じモジュールでも</a:t>
            </a:r>
            <a:r>
              <a:rPr kumimoji="1" lang="en-US" altLang="ja-JP" sz="1200" dirty="0">
                <a:latin typeface="HGMaruGothicMPRO" panose="020F0600000000000000" pitchFamily="34" charset="-128"/>
                <a:ea typeface="HGMaruGothicMPRO" panose="020F0600000000000000" pitchFamily="34" charset="-128"/>
              </a:rPr>
              <a:t>10</a:t>
            </a:r>
            <a:r>
              <a:rPr kumimoji="1" lang="ja-JP" altLang="en-US" sz="1200">
                <a:latin typeface="HGMaruGothicMPRO" panose="020F0600000000000000" pitchFamily="34" charset="-128"/>
                <a:ea typeface="HGMaruGothicMPRO" panose="020F0600000000000000" pitchFamily="34" charset="-128"/>
              </a:rPr>
              <a:t>ポイント以上の開き</a:t>
            </a:r>
            <a:r>
              <a:rPr kumimoji="1" lang="en-US" altLang="ja-JP" sz="1200" dirty="0">
                <a:latin typeface="HGMaruGothicMPRO" panose="020F0600000000000000" pitchFamily="34" charset="-128"/>
                <a:ea typeface="HGMaruGothicMPRO" panose="020F0600000000000000" pitchFamily="34" charset="-128"/>
              </a:rPr>
              <a:t>)</a:t>
            </a:r>
          </a:p>
          <a:p>
            <a:pPr algn="ctr"/>
            <a:r>
              <a:rPr kumimoji="1" lang="en-US" altLang="ja-JP" sz="1200" dirty="0">
                <a:latin typeface="HGMaruGothicMPRO" panose="020F0600000000000000" pitchFamily="34" charset="-128"/>
                <a:ea typeface="HGMaruGothicMPRO" panose="020F0600000000000000" pitchFamily="34" charset="-128"/>
              </a:rPr>
              <a:t>-&gt;</a:t>
            </a:r>
            <a:r>
              <a:rPr kumimoji="1" lang="ja-JP" altLang="en-US" sz="1200">
                <a:highlight>
                  <a:srgbClr val="FFFF00"/>
                </a:highlight>
                <a:latin typeface="HGMaruGothicMPRO" panose="020F0600000000000000" pitchFamily="34" charset="-128"/>
                <a:ea typeface="HGMaruGothicMPRO" panose="020F0600000000000000" pitchFamily="34" charset="-128"/>
              </a:rPr>
              <a:t>各年度の問題の内容または質に相違がある</a:t>
            </a:r>
          </a:p>
        </p:txBody>
      </p:sp>
      <p:sp>
        <p:nvSpPr>
          <p:cNvPr id="4" name="右中かっこ 3">
            <a:extLst>
              <a:ext uri="{FF2B5EF4-FFF2-40B4-BE49-F238E27FC236}">
                <a16:creationId xmlns:a16="http://schemas.microsoft.com/office/drawing/2014/main" id="{DE4B3FEF-1024-4A4C-8CAF-2E1CDF448A34}"/>
              </a:ext>
            </a:extLst>
          </p:cNvPr>
          <p:cNvSpPr/>
          <p:nvPr/>
        </p:nvSpPr>
        <p:spPr>
          <a:xfrm>
            <a:off x="5388429" y="2717223"/>
            <a:ext cx="180250" cy="2214005"/>
          </a:xfrm>
          <a:prstGeom prst="rightBrace">
            <a:avLst/>
          </a:prstGeom>
          <a:ln w="3175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5" name="テキスト ボックス 4">
            <a:extLst>
              <a:ext uri="{FF2B5EF4-FFF2-40B4-BE49-F238E27FC236}">
                <a16:creationId xmlns:a16="http://schemas.microsoft.com/office/drawing/2014/main" id="{686B0395-3F30-9F4F-A81C-12ED3BFE81CD}"/>
              </a:ext>
            </a:extLst>
          </p:cNvPr>
          <p:cNvSpPr txBox="1"/>
          <p:nvPr/>
        </p:nvSpPr>
        <p:spPr>
          <a:xfrm>
            <a:off x="5545596" y="3639597"/>
            <a:ext cx="761747" cy="369332"/>
          </a:xfrm>
          <a:prstGeom prst="rect">
            <a:avLst/>
          </a:prstGeom>
          <a:noFill/>
        </p:spPr>
        <p:txBody>
          <a:bodyPr wrap="none" rtlCol="0">
            <a:spAutoFit/>
          </a:bodyPr>
          <a:lstStyle/>
          <a:p>
            <a:pPr algn="ctr"/>
            <a:r>
              <a:rPr kumimoji="1" lang="ja-JP" altLang="en-US" sz="900">
                <a:latin typeface="HGMaruGothicMPRO" panose="020F0600000000000000" pitchFamily="34" charset="-128"/>
                <a:ea typeface="HGMaruGothicMPRO" panose="020F0600000000000000" pitchFamily="34" charset="-128"/>
              </a:rPr>
              <a:t>約</a:t>
            </a:r>
            <a:r>
              <a:rPr kumimoji="1" lang="en-US" altLang="ja-JP" sz="900" dirty="0">
                <a:latin typeface="HGMaruGothicMPRO" panose="020F0600000000000000" pitchFamily="34" charset="-128"/>
                <a:ea typeface="HGMaruGothicMPRO" panose="020F0600000000000000" pitchFamily="34" charset="-128"/>
              </a:rPr>
              <a:t>17</a:t>
            </a:r>
          </a:p>
          <a:p>
            <a:pPr algn="ctr"/>
            <a:r>
              <a:rPr kumimoji="1" lang="ja-JP" altLang="en-US" sz="900">
                <a:latin typeface="HGMaruGothicMPRO" panose="020F0600000000000000" pitchFamily="34" charset="-128"/>
                <a:ea typeface="HGMaruGothicMPRO" panose="020F0600000000000000" pitchFamily="34" charset="-128"/>
              </a:rPr>
              <a:t>ポイント差</a:t>
            </a:r>
          </a:p>
        </p:txBody>
      </p:sp>
    </p:spTree>
    <p:extLst>
      <p:ext uri="{BB962C8B-B14F-4D97-AF65-F5344CB8AC3E}">
        <p14:creationId xmlns:p14="http://schemas.microsoft.com/office/powerpoint/2010/main" val="2745769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51E7291-D2F5-6040-8855-194283E6CAC6}"/>
              </a:ext>
            </a:extLst>
          </p:cNvPr>
          <p:cNvSpPr/>
          <p:nvPr/>
        </p:nvSpPr>
        <p:spPr>
          <a:xfrm>
            <a:off x="856027" y="2441123"/>
            <a:ext cx="751115" cy="3355521"/>
          </a:xfrm>
          <a:prstGeom prst="rect">
            <a:avLst/>
          </a:prstGeom>
          <a:gradFill>
            <a:gsLst>
              <a:gs pos="64000">
                <a:schemeClr val="accent5">
                  <a:lumMod val="20000"/>
                  <a:lumOff val="80000"/>
                  <a:alpha val="51000"/>
                </a:schemeClr>
              </a:gs>
              <a:gs pos="90000">
                <a:schemeClr val="bg1">
                  <a:alpha val="28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a:extLst>
              <a:ext uri="{FF2B5EF4-FFF2-40B4-BE49-F238E27FC236}">
                <a16:creationId xmlns:a16="http://schemas.microsoft.com/office/drawing/2014/main" id="{CECC3B6E-D223-0A40-AD8B-1BECB9065F61}"/>
              </a:ext>
            </a:extLst>
          </p:cNvPr>
          <p:cNvSpPr/>
          <p:nvPr/>
        </p:nvSpPr>
        <p:spPr>
          <a:xfrm>
            <a:off x="1607142" y="2441123"/>
            <a:ext cx="751115" cy="3355521"/>
          </a:xfrm>
          <a:prstGeom prst="rect">
            <a:avLst/>
          </a:prstGeom>
          <a:gradFill>
            <a:gsLst>
              <a:gs pos="64000">
                <a:schemeClr val="accent5">
                  <a:lumMod val="20000"/>
                  <a:lumOff val="80000"/>
                  <a:alpha val="51000"/>
                </a:schemeClr>
              </a:gs>
              <a:gs pos="90000">
                <a:schemeClr val="bg1">
                  <a:alpha val="28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2CC89767-8BA3-4C4D-BD75-37CB9A95BEF6}"/>
              </a:ext>
            </a:extLst>
          </p:cNvPr>
          <p:cNvSpPr/>
          <p:nvPr/>
        </p:nvSpPr>
        <p:spPr>
          <a:xfrm>
            <a:off x="6054429" y="2441123"/>
            <a:ext cx="751115" cy="3355521"/>
          </a:xfrm>
          <a:prstGeom prst="rect">
            <a:avLst/>
          </a:prstGeom>
          <a:gradFill>
            <a:gsLst>
              <a:gs pos="0">
                <a:schemeClr val="accent1">
                  <a:lumMod val="45000"/>
                  <a:lumOff val="55000"/>
                  <a:alpha val="57000"/>
                </a:schemeClr>
              </a:gs>
              <a:gs pos="90000">
                <a:schemeClr val="accent1">
                  <a:lumMod val="30000"/>
                  <a:lumOff val="70000"/>
                </a:schemeClr>
              </a:gs>
            </a:gsLst>
            <a:lin ang="12000000" scaled="0"/>
          </a:gradFill>
          <a:ln>
            <a:gradFill>
              <a:gsLst>
                <a:gs pos="0">
                  <a:schemeClr val="accent1">
                    <a:lumMod val="45000"/>
                    <a:lumOff val="55000"/>
                    <a:alpha val="97000"/>
                  </a:schemeClr>
                </a:gs>
                <a:gs pos="100000">
                  <a:schemeClr val="accent1">
                    <a:lumMod val="30000"/>
                    <a:lumOff val="70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B005D261-CBC5-BE40-A949-D97113A0AA33}"/>
              </a:ext>
            </a:extLst>
          </p:cNvPr>
          <p:cNvSpPr/>
          <p:nvPr/>
        </p:nvSpPr>
        <p:spPr>
          <a:xfrm>
            <a:off x="7536858" y="2441123"/>
            <a:ext cx="751115" cy="3355521"/>
          </a:xfrm>
          <a:prstGeom prst="rect">
            <a:avLst/>
          </a:prstGeom>
          <a:gradFill>
            <a:gsLst>
              <a:gs pos="0">
                <a:schemeClr val="accent1">
                  <a:lumMod val="45000"/>
                  <a:lumOff val="55000"/>
                  <a:alpha val="57000"/>
                </a:schemeClr>
              </a:gs>
              <a:gs pos="90000">
                <a:schemeClr val="accent1">
                  <a:lumMod val="30000"/>
                  <a:lumOff val="70000"/>
                </a:schemeClr>
              </a:gs>
            </a:gsLst>
            <a:lin ang="12000000" scaled="0"/>
          </a:gradFill>
          <a:ln>
            <a:gradFill>
              <a:gsLst>
                <a:gs pos="0">
                  <a:schemeClr val="accent1">
                    <a:lumMod val="45000"/>
                    <a:lumOff val="55000"/>
                    <a:alpha val="97000"/>
                  </a:schemeClr>
                </a:gs>
                <a:gs pos="100000">
                  <a:schemeClr val="accent1">
                    <a:lumMod val="30000"/>
                    <a:lumOff val="70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a:extLst>
              <a:ext uri="{FF2B5EF4-FFF2-40B4-BE49-F238E27FC236}">
                <a16:creationId xmlns:a16="http://schemas.microsoft.com/office/drawing/2014/main" id="{CC8CEF94-8E3B-4C46-B20B-41A4A976E15C}"/>
              </a:ext>
            </a:extLst>
          </p:cNvPr>
          <p:cNvSpPr/>
          <p:nvPr/>
        </p:nvSpPr>
        <p:spPr>
          <a:xfrm>
            <a:off x="3820885" y="2441123"/>
            <a:ext cx="751115" cy="3355521"/>
          </a:xfrm>
          <a:prstGeom prst="rect">
            <a:avLst/>
          </a:prstGeom>
          <a:gradFill>
            <a:gsLst>
              <a:gs pos="0">
                <a:schemeClr val="accent1">
                  <a:lumMod val="45000"/>
                  <a:lumOff val="55000"/>
                  <a:alpha val="57000"/>
                </a:schemeClr>
              </a:gs>
              <a:gs pos="90000">
                <a:schemeClr val="accent1">
                  <a:lumMod val="30000"/>
                  <a:lumOff val="70000"/>
                </a:schemeClr>
              </a:gs>
            </a:gsLst>
            <a:lin ang="12000000" scaled="0"/>
          </a:gradFill>
          <a:ln>
            <a:gradFill>
              <a:gsLst>
                <a:gs pos="0">
                  <a:schemeClr val="accent1">
                    <a:lumMod val="45000"/>
                    <a:lumOff val="55000"/>
                    <a:alpha val="97000"/>
                  </a:schemeClr>
                </a:gs>
                <a:gs pos="100000">
                  <a:schemeClr val="accent1">
                    <a:lumMod val="30000"/>
                    <a:lumOff val="70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5FD8BA58-1462-C241-9816-1C6CA26155D1}"/>
              </a:ext>
            </a:extLst>
          </p:cNvPr>
          <p:cNvSpPr>
            <a:spLocks noGrp="1"/>
          </p:cNvSpPr>
          <p:nvPr>
            <p:ph type="title"/>
          </p:nvPr>
        </p:nvSpPr>
        <p:spPr/>
        <p:txBody>
          <a:bodyPr/>
          <a:lstStyle/>
          <a:p>
            <a:r>
              <a:rPr lang="en-US" altLang="ja-JP" dirty="0"/>
              <a:t>5.</a:t>
            </a:r>
            <a:r>
              <a:rPr lang="ja-JP" altLang="en-US"/>
              <a:t> 考察</a:t>
            </a:r>
            <a:r>
              <a:rPr lang="en-US" altLang="ja-JP" dirty="0"/>
              <a:t/>
            </a:r>
            <a:br>
              <a:rPr lang="en-US" altLang="ja-JP" dirty="0"/>
            </a:br>
            <a:endParaRPr kumimoji="1" lang="ja-JP" altLang="en-US"/>
          </a:p>
        </p:txBody>
      </p:sp>
      <p:graphicFrame>
        <p:nvGraphicFramePr>
          <p:cNvPr id="6" name="グラフ 5">
            <a:extLst>
              <a:ext uri="{FF2B5EF4-FFF2-40B4-BE49-F238E27FC236}">
                <a16:creationId xmlns:a16="http://schemas.microsoft.com/office/drawing/2014/main" id="{1605A0B2-B0BF-6349-9837-82FE7E1992DE}"/>
              </a:ext>
            </a:extLst>
          </p:cNvPr>
          <p:cNvGraphicFramePr>
            <a:graphicFrameLocks/>
          </p:cNvGraphicFramePr>
          <p:nvPr>
            <p:extLst/>
          </p:nvPr>
        </p:nvGraphicFramePr>
        <p:xfrm>
          <a:off x="0" y="1919703"/>
          <a:ext cx="9144000" cy="4081047"/>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E0D35801-58D4-404D-A7DE-54A349C61595}"/>
              </a:ext>
            </a:extLst>
          </p:cNvPr>
          <p:cNvSpPr txBox="1"/>
          <p:nvPr/>
        </p:nvSpPr>
        <p:spPr>
          <a:xfrm>
            <a:off x="6598140" y="1700412"/>
            <a:ext cx="1877437" cy="461665"/>
          </a:xfrm>
          <a:prstGeom prst="rect">
            <a:avLst/>
          </a:prstGeom>
          <a:gradFill flip="none" rotWithShape="1">
            <a:gsLst>
              <a:gs pos="0">
                <a:schemeClr val="accent1">
                  <a:tint val="44500"/>
                  <a:satMod val="160000"/>
                  <a:alpha val="0"/>
                </a:schemeClr>
              </a:gs>
              <a:gs pos="100000">
                <a:schemeClr val="accent1">
                  <a:tint val="23500"/>
                  <a:satMod val="160000"/>
                </a:schemeClr>
              </a:gs>
            </a:gsLst>
            <a:lin ang="2700000" scaled="1"/>
            <a:tileRect/>
          </a:grad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フレームネットが</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効果的に利用できた問題</a:t>
            </a:r>
          </a:p>
        </p:txBody>
      </p:sp>
      <p:sp>
        <p:nvSpPr>
          <p:cNvPr id="12" name="テキスト ボックス 11">
            <a:extLst>
              <a:ext uri="{FF2B5EF4-FFF2-40B4-BE49-F238E27FC236}">
                <a16:creationId xmlns:a16="http://schemas.microsoft.com/office/drawing/2014/main" id="{4E9CD46D-34C2-0C48-9665-3588D350CE7B}"/>
              </a:ext>
            </a:extLst>
          </p:cNvPr>
          <p:cNvSpPr txBox="1"/>
          <p:nvPr/>
        </p:nvSpPr>
        <p:spPr>
          <a:xfrm>
            <a:off x="668424" y="1673606"/>
            <a:ext cx="1877437" cy="461665"/>
          </a:xfrm>
          <a:prstGeom prst="rect">
            <a:avLst/>
          </a:prstGeom>
          <a:gradFill flip="none" rotWithShape="1">
            <a:gsLst>
              <a:gs pos="0">
                <a:schemeClr val="accent5">
                  <a:lumMod val="20000"/>
                  <a:lumOff val="80000"/>
                </a:schemeClr>
              </a:gs>
              <a:gs pos="100000">
                <a:schemeClr val="bg1"/>
              </a:gs>
            </a:gsLst>
            <a:lin ang="2700000" scaled="1"/>
            <a:tileRect/>
          </a:gradFill>
        </p:spPr>
        <p:txBody>
          <a:bodyPr wrap="none" rtlCol="0">
            <a:spAutoFit/>
          </a:bodyPr>
          <a:lstStyle/>
          <a:p>
            <a:pPr algn="ctr"/>
            <a:r>
              <a:rPr kumimoji="1" lang="ja-JP" altLang="en-US" sz="1200">
                <a:latin typeface="HGMaruGothicMPRO" panose="020F0600000000000000" pitchFamily="34" charset="-128"/>
                <a:ea typeface="HGMaruGothicMPRO" panose="020F0600000000000000" pitchFamily="34" charset="-128"/>
              </a:rPr>
              <a:t>ベースラインが</a:t>
            </a:r>
            <a:endParaRPr kumimoji="1" lang="en-US" altLang="ja-JP" sz="1200" dirty="0">
              <a:latin typeface="HGMaruGothicMPRO" panose="020F0600000000000000" pitchFamily="34" charset="-128"/>
              <a:ea typeface="HGMaruGothicMPRO" panose="020F0600000000000000" pitchFamily="34" charset="-128"/>
            </a:endParaRPr>
          </a:p>
          <a:p>
            <a:pPr algn="ctr"/>
            <a:r>
              <a:rPr kumimoji="1" lang="ja-JP" altLang="en-US" sz="1200">
                <a:latin typeface="HGMaruGothicMPRO" panose="020F0600000000000000" pitchFamily="34" charset="-128"/>
                <a:ea typeface="HGMaruGothicMPRO" panose="020F0600000000000000" pitchFamily="34" charset="-128"/>
              </a:rPr>
              <a:t>提案手法を上回った問題</a:t>
            </a:r>
          </a:p>
        </p:txBody>
      </p:sp>
    </p:spTree>
    <p:extLst>
      <p:ext uri="{BB962C8B-B14F-4D97-AF65-F5344CB8AC3E}">
        <p14:creationId xmlns:p14="http://schemas.microsoft.com/office/powerpoint/2010/main" val="185734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75740464"/>
              </p:ext>
            </p:extLst>
          </p:nvPr>
        </p:nvGraphicFramePr>
        <p:xfrm>
          <a:off x="5" y="10886"/>
          <a:ext cx="9143994" cy="6884498"/>
        </p:xfrm>
        <a:graphic>
          <a:graphicData uri="http://schemas.openxmlformats.org/drawingml/2006/table">
            <a:tbl>
              <a:tblPr/>
              <a:tblGrid>
                <a:gridCol w="1240966">
                  <a:extLst>
                    <a:ext uri="{9D8B030D-6E8A-4147-A177-3AD203B41FA5}">
                      <a16:colId xmlns:a16="http://schemas.microsoft.com/office/drawing/2014/main" val="77883905"/>
                    </a:ext>
                  </a:extLst>
                </a:gridCol>
                <a:gridCol w="361838">
                  <a:extLst>
                    <a:ext uri="{9D8B030D-6E8A-4147-A177-3AD203B41FA5}">
                      <a16:colId xmlns:a16="http://schemas.microsoft.com/office/drawing/2014/main" val="2663476864"/>
                    </a:ext>
                  </a:extLst>
                </a:gridCol>
                <a:gridCol w="520911">
                  <a:extLst>
                    <a:ext uri="{9D8B030D-6E8A-4147-A177-3AD203B41FA5}">
                      <a16:colId xmlns:a16="http://schemas.microsoft.com/office/drawing/2014/main" val="1506180809"/>
                    </a:ext>
                  </a:extLst>
                </a:gridCol>
                <a:gridCol w="520911">
                  <a:extLst>
                    <a:ext uri="{9D8B030D-6E8A-4147-A177-3AD203B41FA5}">
                      <a16:colId xmlns:a16="http://schemas.microsoft.com/office/drawing/2014/main" val="478340565"/>
                    </a:ext>
                  </a:extLst>
                </a:gridCol>
                <a:gridCol w="520911">
                  <a:extLst>
                    <a:ext uri="{9D8B030D-6E8A-4147-A177-3AD203B41FA5}">
                      <a16:colId xmlns:a16="http://schemas.microsoft.com/office/drawing/2014/main" val="345844455"/>
                    </a:ext>
                  </a:extLst>
                </a:gridCol>
                <a:gridCol w="520911">
                  <a:extLst>
                    <a:ext uri="{9D8B030D-6E8A-4147-A177-3AD203B41FA5}">
                      <a16:colId xmlns:a16="http://schemas.microsoft.com/office/drawing/2014/main" val="3675733141"/>
                    </a:ext>
                  </a:extLst>
                </a:gridCol>
                <a:gridCol w="520911">
                  <a:extLst>
                    <a:ext uri="{9D8B030D-6E8A-4147-A177-3AD203B41FA5}">
                      <a16:colId xmlns:a16="http://schemas.microsoft.com/office/drawing/2014/main" val="750678882"/>
                    </a:ext>
                  </a:extLst>
                </a:gridCol>
                <a:gridCol w="520911">
                  <a:extLst>
                    <a:ext uri="{9D8B030D-6E8A-4147-A177-3AD203B41FA5}">
                      <a16:colId xmlns:a16="http://schemas.microsoft.com/office/drawing/2014/main" val="3086789668"/>
                    </a:ext>
                  </a:extLst>
                </a:gridCol>
                <a:gridCol w="520911">
                  <a:extLst>
                    <a:ext uri="{9D8B030D-6E8A-4147-A177-3AD203B41FA5}">
                      <a16:colId xmlns:a16="http://schemas.microsoft.com/office/drawing/2014/main" val="897804533"/>
                    </a:ext>
                  </a:extLst>
                </a:gridCol>
                <a:gridCol w="520911">
                  <a:extLst>
                    <a:ext uri="{9D8B030D-6E8A-4147-A177-3AD203B41FA5}">
                      <a16:colId xmlns:a16="http://schemas.microsoft.com/office/drawing/2014/main" val="1150979296"/>
                    </a:ext>
                  </a:extLst>
                </a:gridCol>
                <a:gridCol w="520911">
                  <a:extLst>
                    <a:ext uri="{9D8B030D-6E8A-4147-A177-3AD203B41FA5}">
                      <a16:colId xmlns:a16="http://schemas.microsoft.com/office/drawing/2014/main" val="101611980"/>
                    </a:ext>
                  </a:extLst>
                </a:gridCol>
                <a:gridCol w="520911">
                  <a:extLst>
                    <a:ext uri="{9D8B030D-6E8A-4147-A177-3AD203B41FA5}">
                      <a16:colId xmlns:a16="http://schemas.microsoft.com/office/drawing/2014/main" val="4078248214"/>
                    </a:ext>
                  </a:extLst>
                </a:gridCol>
                <a:gridCol w="697219">
                  <a:extLst>
                    <a:ext uri="{9D8B030D-6E8A-4147-A177-3AD203B41FA5}">
                      <a16:colId xmlns:a16="http://schemas.microsoft.com/office/drawing/2014/main" val="509489929"/>
                    </a:ext>
                  </a:extLst>
                </a:gridCol>
                <a:gridCol w="520911">
                  <a:extLst>
                    <a:ext uri="{9D8B030D-6E8A-4147-A177-3AD203B41FA5}">
                      <a16:colId xmlns:a16="http://schemas.microsoft.com/office/drawing/2014/main" val="177813654"/>
                    </a:ext>
                  </a:extLst>
                </a:gridCol>
                <a:gridCol w="493465">
                  <a:extLst>
                    <a:ext uri="{9D8B030D-6E8A-4147-A177-3AD203B41FA5}">
                      <a16:colId xmlns:a16="http://schemas.microsoft.com/office/drawing/2014/main" val="4153533759"/>
                    </a:ext>
                  </a:extLst>
                </a:gridCol>
                <a:gridCol w="620485">
                  <a:extLst>
                    <a:ext uri="{9D8B030D-6E8A-4147-A177-3AD203B41FA5}">
                      <a16:colId xmlns:a16="http://schemas.microsoft.com/office/drawing/2014/main" val="1805261405"/>
                    </a:ext>
                  </a:extLst>
                </a:gridCol>
              </a:tblGrid>
              <a:tr h="924241">
                <a:tc>
                  <a:txBody>
                    <a:bodyPr/>
                    <a:lstStyle/>
                    <a:p>
                      <a:pPr algn="ctr" rtl="0" fontAlgn="b"/>
                      <a:r>
                        <a:rPr lang="ja-JP" altLang="en-US" sz="2000" dirty="0">
                          <a:effectLst/>
                        </a:rPr>
                        <a:t>分類</a:t>
                      </a:r>
                    </a:p>
                  </a:txBody>
                  <a:tcPr marL="16646" marR="16646" marT="11097" marB="11097"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dirty="0">
                          <a:effectLst/>
                        </a:rPr>
                        <a:t>問題数</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dirty="0">
                          <a:effectLst/>
                        </a:rPr>
                        <a:t>UA</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ctr" rtl="0" fontAlgn="b"/>
                      <a:r>
                        <a:rPr lang="ja-JP" altLang="en-US" sz="2000" dirty="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dirty="0">
                          <a:effectLst/>
                        </a:rPr>
                        <a:t>UE</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ctr" rtl="0" fontAlgn="b"/>
                      <a:r>
                        <a:rPr lang="ja-JP" altLang="en-US" sz="2000" dirty="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a:effectLst/>
                        </a:rPr>
                        <a:t>KIS_mo3</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a:effectLst/>
                        </a:rPr>
                        <a:t>KIS_dict</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a:effectLst/>
                        </a:rPr>
                        <a:t>KIS_SVM</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dirty="0">
                          <a:effectLst/>
                        </a:rPr>
                        <a:t>KIS_Frame2</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dirty="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000" dirty="0" err="1">
                          <a:effectLst/>
                        </a:rPr>
                        <a:t>KIS_Frame</a:t>
                      </a:r>
                      <a:endParaRPr lang="en-US" sz="2000" dirty="0">
                        <a:effectLst/>
                      </a:endParaRP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ja-JP" altLang="en-US" sz="2000" dirty="0">
                          <a:effectLst/>
                        </a:rPr>
                        <a:t>正答率</a:t>
                      </a:r>
                    </a:p>
                  </a:txBody>
                  <a:tcPr marL="16646" marR="16646" marT="11097" marB="11097"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52200587"/>
                  </a:ext>
                </a:extLst>
              </a:tr>
              <a:tr h="624278">
                <a:tc>
                  <a:txBody>
                    <a:bodyPr/>
                    <a:lstStyle/>
                    <a:p>
                      <a:pPr marL="0" algn="r" defTabSz="914400" rtl="0" eaLnBrk="1" fontAlgn="b" latinLnBrk="0" hangingPunct="1"/>
                      <a:r>
                        <a:rPr kumimoji="1" lang="ja-JP" altLang="en-US" sz="2000" kern="1200" dirty="0">
                          <a:solidFill>
                            <a:schemeClr val="tx1"/>
                          </a:solidFill>
                          <a:effectLst/>
                          <a:latin typeface="+mn-lt"/>
                          <a:ea typeface="+mn-ea"/>
                          <a:cs typeface="+mn-cs"/>
                        </a:rPr>
                        <a:t>述語項解析</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8</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dirty="0">
                          <a:solidFill>
                            <a:schemeClr val="tx1"/>
                          </a:solidFill>
                          <a:effectLst/>
                          <a:latin typeface="+mn-lt"/>
                          <a:ea typeface="+mn-ea"/>
                          <a:cs typeface="+mn-cs"/>
                        </a:rPr>
                        <a:t>0.89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9DAF8"/>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dirty="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0.56</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0.56</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0.56</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0.56</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53236730"/>
                  </a:ext>
                </a:extLst>
              </a:tr>
              <a:tr h="624278">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否定形解釈</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0.71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0.71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0.71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9DAF8"/>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0.14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1.00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26496307"/>
                  </a:ext>
                </a:extLst>
              </a:tr>
              <a:tr h="859341">
                <a:tc>
                  <a:txBody>
                    <a:bodyPr/>
                    <a:lstStyle/>
                    <a:p>
                      <a:pPr marL="0" algn="r" defTabSz="914400" rtl="0" eaLnBrk="1" fontAlgn="b" latinLnBrk="0" hangingPunct="1"/>
                      <a:r>
                        <a:rPr kumimoji="1" lang="zh-TW" altLang="en-US" sz="2000" kern="1200">
                          <a:solidFill>
                            <a:schemeClr val="tx1"/>
                          </a:solidFill>
                          <a:effectLst/>
                          <a:latin typeface="+mn-lt"/>
                          <a:ea typeface="+mn-ea"/>
                          <a:cs typeface="+mn-cs"/>
                        </a:rPr>
                        <a:t>法律系用語辞書</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0.29</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dirty="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0.57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18896046"/>
                  </a:ext>
                </a:extLst>
              </a:tr>
              <a:tr h="582839">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含意関係</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0.80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55818986"/>
                  </a:ext>
                </a:extLst>
              </a:tr>
              <a:tr h="582839">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係り受け</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9DAF8"/>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0.00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0.80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32265943"/>
                  </a:ext>
                </a:extLst>
              </a:tr>
              <a:tr h="582839">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条文検索</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9DAF8"/>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9DAF8"/>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0.20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0.80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9517795"/>
                  </a:ext>
                </a:extLst>
              </a:tr>
              <a:tr h="582839">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言い換え</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5</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4</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0.80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0.40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0.60</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66980059"/>
                  </a:ext>
                </a:extLst>
              </a:tr>
              <a:tr h="624278">
                <a:tc>
                  <a:txBody>
                    <a:bodyPr/>
                    <a:lstStyle/>
                    <a:p>
                      <a:pPr marL="0" algn="r" defTabSz="914400" rtl="0" eaLnBrk="1" fontAlgn="b" latinLnBrk="0" hangingPunct="1"/>
                      <a:r>
                        <a:rPr kumimoji="1" lang="ja-JP" altLang="en-US" sz="2000" kern="1200">
                          <a:solidFill>
                            <a:schemeClr val="tx1"/>
                          </a:solidFill>
                          <a:effectLst/>
                          <a:latin typeface="+mn-lt"/>
                          <a:ea typeface="+mn-ea"/>
                          <a:cs typeface="+mn-cs"/>
                        </a:rPr>
                        <a:t>箇条書き解析</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06801556"/>
                  </a:ext>
                </a:extLst>
              </a:tr>
              <a:tr h="859341">
                <a:tc>
                  <a:txBody>
                    <a:bodyPr/>
                    <a:lstStyle/>
                    <a:p>
                      <a:pPr marL="0" algn="r" defTabSz="914400" rtl="0" eaLnBrk="1" fontAlgn="b" latinLnBrk="0" hangingPunct="1"/>
                      <a:r>
                        <a:rPr kumimoji="1" lang="ja-JP" altLang="en-US" sz="2000" kern="1200" dirty="0">
                          <a:solidFill>
                            <a:schemeClr val="tx1"/>
                          </a:solidFill>
                          <a:effectLst/>
                          <a:latin typeface="+mn-lt"/>
                          <a:ea typeface="+mn-ea"/>
                          <a:cs typeface="+mn-cs"/>
                        </a:rPr>
                        <a:t>優先順位の数値化</a:t>
                      </a:r>
                    </a:p>
                  </a:txBody>
                  <a:tcPr marL="17267" marR="17267" marT="11511" marB="11511"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dirty="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1</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0.33</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kumimoji="1" lang="en-US" altLang="ja-JP" sz="2000" kern="1200">
                          <a:solidFill>
                            <a:schemeClr val="tx1"/>
                          </a:solidFill>
                          <a:effectLst/>
                          <a:latin typeface="+mn-lt"/>
                          <a:ea typeface="+mn-ea"/>
                          <a:cs typeface="+mn-cs"/>
                        </a:rPr>
                        <a:t>2</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7A7A"/>
                    </a:solidFill>
                  </a:tcPr>
                </a:tc>
                <a:tc>
                  <a:txBody>
                    <a:bodyPr/>
                    <a:lstStyle/>
                    <a:p>
                      <a:pPr marL="0" algn="r" defTabSz="914400" rtl="0" eaLnBrk="1" fontAlgn="b" latinLnBrk="0" hangingPunct="1"/>
                      <a:r>
                        <a:rPr kumimoji="1" lang="en-US" altLang="ja-JP" sz="2000" kern="1200" dirty="0">
                          <a:solidFill>
                            <a:schemeClr val="tx1"/>
                          </a:solidFill>
                          <a:effectLst/>
                          <a:latin typeface="+mn-lt"/>
                          <a:ea typeface="+mn-ea"/>
                          <a:cs typeface="+mn-cs"/>
                        </a:rPr>
                        <a:t>0.67</a:t>
                      </a:r>
                    </a:p>
                  </a:txBody>
                  <a:tcPr marL="17267" marR="17267" marT="11511" marB="11511"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866474"/>
                  </a:ext>
                </a:extLst>
              </a:tr>
            </a:tbl>
          </a:graphicData>
        </a:graphic>
      </p:graphicFrame>
    </p:spTree>
    <p:extLst>
      <p:ext uri="{BB962C8B-B14F-4D97-AF65-F5344CB8AC3E}">
        <p14:creationId xmlns:p14="http://schemas.microsoft.com/office/powerpoint/2010/main" val="358200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十字形 1">
            <a:extLst>
              <a:ext uri="{FF2B5EF4-FFF2-40B4-BE49-F238E27FC236}">
                <a16:creationId xmlns:a16="http://schemas.microsoft.com/office/drawing/2014/main" id="{58ADA06E-74A7-B04E-9E74-53E482EFA7EA}"/>
              </a:ext>
            </a:extLst>
          </p:cNvPr>
          <p:cNvSpPr/>
          <p:nvPr/>
        </p:nvSpPr>
        <p:spPr>
          <a:xfrm rot="2699270">
            <a:off x="2458909" y="3297795"/>
            <a:ext cx="763328" cy="756913"/>
          </a:xfrm>
          <a:prstGeom prst="plus">
            <a:avLst>
              <a:gd name="adj" fmla="val 43977"/>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3" name="直線矢印コネクタ 2">
            <a:extLst>
              <a:ext uri="{FF2B5EF4-FFF2-40B4-BE49-F238E27FC236}">
                <a16:creationId xmlns:a16="http://schemas.microsoft.com/office/drawing/2014/main" id="{5046231B-14BC-3748-B67D-EA429C4C1DE9}"/>
              </a:ext>
            </a:extLst>
          </p:cNvPr>
          <p:cNvCxnSpPr>
            <a:cxnSpLocks/>
            <a:stCxn id="14" idx="0"/>
            <a:endCxn id="16" idx="2"/>
          </p:cNvCxnSpPr>
          <p:nvPr/>
        </p:nvCxnSpPr>
        <p:spPr>
          <a:xfrm flipH="1" flipV="1">
            <a:off x="2840574" y="3938333"/>
            <a:ext cx="1" cy="119603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4" name="曲線コネクタ 3">
            <a:extLst>
              <a:ext uri="{FF2B5EF4-FFF2-40B4-BE49-F238E27FC236}">
                <a16:creationId xmlns:a16="http://schemas.microsoft.com/office/drawing/2014/main" id="{16580D38-4C4E-014C-8232-D117AE473EB8}"/>
              </a:ext>
            </a:extLst>
          </p:cNvPr>
          <p:cNvCxnSpPr>
            <a:cxnSpLocks/>
            <a:stCxn id="14" idx="0"/>
            <a:endCxn id="17" idx="2"/>
          </p:cNvCxnSpPr>
          <p:nvPr/>
        </p:nvCxnSpPr>
        <p:spPr>
          <a:xfrm rot="5400000" flipH="1" flipV="1">
            <a:off x="4107262" y="2817946"/>
            <a:ext cx="1049733" cy="3583109"/>
          </a:xfrm>
          <a:prstGeom prst="curvedConnector3">
            <a:avLst>
              <a:gd name="adj1" fmla="val 50000"/>
            </a:avLst>
          </a:prstGeom>
          <a:ln w="698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21DC527D-DCF9-0E4F-8B51-C91DDEAAF650}"/>
              </a:ext>
            </a:extLst>
          </p:cNvPr>
          <p:cNvSpPr/>
          <p:nvPr/>
        </p:nvSpPr>
        <p:spPr>
          <a:xfrm>
            <a:off x="0" y="857250"/>
            <a:ext cx="2379836" cy="300082"/>
          </a:xfrm>
          <a:prstGeom prst="rect">
            <a:avLst/>
          </a:prstGeom>
        </p:spPr>
        <p:txBody>
          <a:bodyPr wrap="square">
            <a:spAutoFit/>
          </a:bodyPr>
          <a:lstStyle/>
          <a:p>
            <a:r>
              <a:rPr lang="en-US" altLang="ja-JP" sz="1350" i="1" dirty="0">
                <a:latin typeface="Helvetica Neue" panose="02000503000000020004" pitchFamily="2" charset="0"/>
                <a:ea typeface="Helvetica Neue" panose="02000503000000020004" pitchFamily="2" charset="0"/>
                <a:cs typeface="Helvetica Neue" panose="02000503000000020004" pitchFamily="2" charset="0"/>
              </a:rPr>
              <a:t>(e.g.) H28-35-3</a:t>
            </a:r>
          </a:p>
        </p:txBody>
      </p:sp>
      <p:grpSp>
        <p:nvGrpSpPr>
          <p:cNvPr id="6" name="グループ化 5">
            <a:extLst>
              <a:ext uri="{FF2B5EF4-FFF2-40B4-BE49-F238E27FC236}">
                <a16:creationId xmlns:a16="http://schemas.microsoft.com/office/drawing/2014/main" id="{7C2DE0F7-3243-3D49-8D99-75FA3C09094B}"/>
              </a:ext>
            </a:extLst>
          </p:cNvPr>
          <p:cNvGrpSpPr/>
          <p:nvPr/>
        </p:nvGrpSpPr>
        <p:grpSpPr>
          <a:xfrm>
            <a:off x="172780" y="1179301"/>
            <a:ext cx="8620472" cy="1766453"/>
            <a:chOff x="318668" y="626391"/>
            <a:chExt cx="11493962" cy="1686760"/>
          </a:xfrm>
        </p:grpSpPr>
        <p:sp>
          <p:nvSpPr>
            <p:cNvPr id="7" name="テキスト ボックス 6">
              <a:extLst>
                <a:ext uri="{FF2B5EF4-FFF2-40B4-BE49-F238E27FC236}">
                  <a16:creationId xmlns:a16="http://schemas.microsoft.com/office/drawing/2014/main" id="{F1ECAB49-003F-7A4B-A21A-ABBEE8E2295F}"/>
                </a:ext>
              </a:extLst>
            </p:cNvPr>
            <p:cNvSpPr txBox="1"/>
            <p:nvPr/>
          </p:nvSpPr>
          <p:spPr>
            <a:xfrm>
              <a:off x="656015" y="626391"/>
              <a:ext cx="10835183" cy="683298"/>
            </a:xfrm>
            <a:prstGeom prst="rect">
              <a:avLst/>
            </a:prstGeom>
            <a:noFill/>
            <a:ln w="31750">
              <a:noFill/>
              <a:prstDash val="lgDash"/>
            </a:ln>
          </p:spPr>
          <p:txBody>
            <a:bodyPr wrap="square" rtlCol="0">
              <a:spAutoFit/>
            </a:bodyPr>
            <a:lstStyle/>
            <a:p>
              <a:r>
                <a:rPr lang="en-US" altLang="ja-JP" sz="1350" dirty="0"/>
                <a:t>(t1)</a:t>
              </a:r>
            </a:p>
            <a:p>
              <a:r>
                <a:rPr lang="ja-JP" altLang="en-US" sz="1350">
                  <a:highlight>
                    <a:srgbClr val="FFFF00"/>
                  </a:highlight>
                </a:rPr>
                <a:t>地上権者は，土地所有者の承諾を得ることなく地上権を第三者に譲渡することができるが</a:t>
              </a:r>
              <a:r>
                <a:rPr lang="ja-JP" altLang="en-US" sz="1350"/>
                <a:t>，</a:t>
              </a:r>
              <a:r>
                <a:rPr lang="ja-JP" altLang="en-US" sz="1350">
                  <a:highlight>
                    <a:srgbClr val="00FFFF"/>
                  </a:highlight>
                </a:rPr>
                <a:t>賃借人は，賃貸人の承諾又はそれに代わる裁判所の許可を得なければ</a:t>
              </a:r>
              <a:r>
                <a:rPr lang="ja-JP" altLang="en-US" sz="1350"/>
                <a:t>，</a:t>
              </a:r>
              <a:r>
                <a:rPr lang="ja-JP" altLang="en-US" sz="1350">
                  <a:highlight>
                    <a:srgbClr val="FFFF00"/>
                  </a:highlight>
                </a:rPr>
                <a:t>土地賃借権を譲渡することができない</a:t>
              </a:r>
              <a:r>
                <a:rPr lang="ja-JP" altLang="en-US" sz="1350"/>
                <a:t>。</a:t>
              </a:r>
            </a:p>
          </p:txBody>
        </p:sp>
        <p:sp>
          <p:nvSpPr>
            <p:cNvPr id="8" name="正方形/長方形 7">
              <a:extLst>
                <a:ext uri="{FF2B5EF4-FFF2-40B4-BE49-F238E27FC236}">
                  <a16:creationId xmlns:a16="http://schemas.microsoft.com/office/drawing/2014/main" id="{AE2BA8B5-B2BF-3549-AFD6-6FB7750AD9C6}"/>
                </a:ext>
              </a:extLst>
            </p:cNvPr>
            <p:cNvSpPr/>
            <p:nvPr/>
          </p:nvSpPr>
          <p:spPr>
            <a:xfrm>
              <a:off x="318668" y="640341"/>
              <a:ext cx="11493962" cy="1672810"/>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9" name="テキスト ボックス 8">
              <a:extLst>
                <a:ext uri="{FF2B5EF4-FFF2-40B4-BE49-F238E27FC236}">
                  <a16:creationId xmlns:a16="http://schemas.microsoft.com/office/drawing/2014/main" id="{732FB6CB-6DD3-AE4E-BEE0-3E5B24A99F54}"/>
                </a:ext>
              </a:extLst>
            </p:cNvPr>
            <p:cNvSpPr txBox="1"/>
            <p:nvPr/>
          </p:nvSpPr>
          <p:spPr>
            <a:xfrm>
              <a:off x="7469469" y="1487325"/>
              <a:ext cx="1795792" cy="484920"/>
            </a:xfrm>
            <a:prstGeom prst="rect">
              <a:avLst/>
            </a:prstGeom>
            <a:solidFill>
              <a:srgbClr val="00FFFF"/>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Conditional Clause</a:t>
              </a:r>
            </a:p>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得る</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null,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許可</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0" name="テキスト ボックス 9">
              <a:extLst>
                <a:ext uri="{FF2B5EF4-FFF2-40B4-BE49-F238E27FC236}">
                  <a16:creationId xmlns:a16="http://schemas.microsoft.com/office/drawing/2014/main" id="{E0CCF9E2-8C92-1B47-A5CF-BE41C8BC9236}"/>
                </a:ext>
              </a:extLst>
            </p:cNvPr>
            <p:cNvSpPr txBox="1"/>
            <p:nvPr/>
          </p:nvSpPr>
          <p:spPr>
            <a:xfrm>
              <a:off x="2644407" y="1578575"/>
              <a:ext cx="2462640" cy="484920"/>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Main Clause</a:t>
              </a:r>
            </a:p>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solidFill>
                    <a:srgbClr val="FF0000"/>
                  </a:solidFill>
                  <a:latin typeface="Helvetica Neue" panose="02000503000000020004" pitchFamily="2" charset="0"/>
                  <a:ea typeface="HGMaruGothicMPRO" panose="020F0600000000000000" pitchFamily="34" charset="-128"/>
                  <a:cs typeface="Helvetica Neue" panose="02000503000000020004" pitchFamily="2" charset="0"/>
                </a:rPr>
                <a:t>譲渡</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貸借人</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貸借権</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endParaRPr lang="ja-JP" altLang="en-US" sz="1350">
                <a:latin typeface="Helvetica Neue" panose="02000503000000020004" pitchFamily="2" charset="0"/>
                <a:ea typeface="HGMaruGothicMPRO" panose="020F0600000000000000" pitchFamily="34" charset="-128"/>
                <a:cs typeface="Helvetica Neue" panose="02000503000000020004" pitchFamily="2" charset="0"/>
              </a:endParaRPr>
            </a:p>
          </p:txBody>
        </p:sp>
      </p:grpSp>
      <p:grpSp>
        <p:nvGrpSpPr>
          <p:cNvPr id="11" name="グループ化 10">
            <a:extLst>
              <a:ext uri="{FF2B5EF4-FFF2-40B4-BE49-F238E27FC236}">
                <a16:creationId xmlns:a16="http://schemas.microsoft.com/office/drawing/2014/main" id="{6DDEA3D0-92C7-4D4C-8568-863307D38C26}"/>
              </a:ext>
            </a:extLst>
          </p:cNvPr>
          <p:cNvGrpSpPr/>
          <p:nvPr/>
        </p:nvGrpSpPr>
        <p:grpSpPr>
          <a:xfrm>
            <a:off x="244969" y="4474346"/>
            <a:ext cx="8869414" cy="1418249"/>
            <a:chOff x="326625" y="4373116"/>
            <a:chExt cx="11825885" cy="1427042"/>
          </a:xfrm>
        </p:grpSpPr>
        <p:sp>
          <p:nvSpPr>
            <p:cNvPr id="12" name="正方形/長方形 11">
              <a:extLst>
                <a:ext uri="{FF2B5EF4-FFF2-40B4-BE49-F238E27FC236}">
                  <a16:creationId xmlns:a16="http://schemas.microsoft.com/office/drawing/2014/main" id="{608D952B-A2A5-E645-9BA6-0494CC2100CE}"/>
                </a:ext>
              </a:extLst>
            </p:cNvPr>
            <p:cNvSpPr/>
            <p:nvPr/>
          </p:nvSpPr>
          <p:spPr>
            <a:xfrm>
              <a:off x="326625" y="4373116"/>
              <a:ext cx="11493962" cy="1427042"/>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sp>
          <p:nvSpPr>
            <p:cNvPr id="13" name="テキスト ボックス 12">
              <a:extLst>
                <a:ext uri="{FF2B5EF4-FFF2-40B4-BE49-F238E27FC236}">
                  <a16:creationId xmlns:a16="http://schemas.microsoft.com/office/drawing/2014/main" id="{BAF193A9-E862-C046-A260-D78FC4C044D3}"/>
                </a:ext>
              </a:extLst>
            </p:cNvPr>
            <p:cNvSpPr txBox="1"/>
            <p:nvPr/>
          </p:nvSpPr>
          <p:spPr>
            <a:xfrm>
              <a:off x="693377" y="4484082"/>
              <a:ext cx="11459133" cy="301942"/>
            </a:xfrm>
            <a:prstGeom prst="rect">
              <a:avLst/>
            </a:prstGeom>
            <a:noFill/>
          </p:spPr>
          <p:txBody>
            <a:bodyPr wrap="square" rtlCol="0">
              <a:spAutoFit/>
            </a:bodyPr>
            <a:lstStyle/>
            <a:p>
              <a:r>
                <a:rPr lang="ja-JP" altLang="en-US" sz="1350"/>
                <a:t>賃借人は、</a:t>
              </a:r>
              <a:r>
                <a:rPr lang="ja-JP" altLang="en-US" sz="1350">
                  <a:highlight>
                    <a:srgbClr val="00FFFF"/>
                  </a:highlight>
                </a:rPr>
                <a:t>賃貸人の承諾を得なければ</a:t>
              </a:r>
              <a:r>
                <a:rPr lang="ja-JP" altLang="en-US" sz="1350"/>
                <a:t>、</a:t>
              </a:r>
              <a:r>
                <a:rPr lang="ja-JP" altLang="en-US" sz="1350">
                  <a:highlight>
                    <a:srgbClr val="FFFF00"/>
                  </a:highlight>
                </a:rPr>
                <a:t>その賃借権を譲り渡し、又は賃借物を転貸することができない。</a:t>
              </a:r>
            </a:p>
          </p:txBody>
        </p:sp>
        <p:sp>
          <p:nvSpPr>
            <p:cNvPr id="14" name="テキスト ボックス 13">
              <a:extLst>
                <a:ext uri="{FF2B5EF4-FFF2-40B4-BE49-F238E27FC236}">
                  <a16:creationId xmlns:a16="http://schemas.microsoft.com/office/drawing/2014/main" id="{183495BF-DAA0-954C-A4C0-466D79ED9569}"/>
                </a:ext>
              </a:extLst>
            </p:cNvPr>
            <p:cNvSpPr txBox="1"/>
            <p:nvPr/>
          </p:nvSpPr>
          <p:spPr>
            <a:xfrm>
              <a:off x="2325280" y="5037228"/>
              <a:ext cx="2924305" cy="510980"/>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Main Clause</a:t>
              </a:r>
            </a:p>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solidFill>
                    <a:srgbClr val="FF0000"/>
                  </a:solidFill>
                  <a:latin typeface="Helvetica Neue" panose="02000503000000020004" pitchFamily="2" charset="0"/>
                  <a:ea typeface="HGMaruGothicMPRO" panose="020F0600000000000000" pitchFamily="34" charset="-128"/>
                  <a:cs typeface="Helvetica Neue" panose="02000503000000020004" pitchFamily="2" charset="0"/>
                </a:rPr>
                <a:t>譲り渡す</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貸借人</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貸借権</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endParaRPr lang="ja-JP" altLang="en-US" sz="1350">
                <a:latin typeface="Helvetica Neue" panose="02000503000000020004" pitchFamily="2" charset="0"/>
                <a:ea typeface="HGMaruGothicMPRO" panose="020F0600000000000000" pitchFamily="34" charset="-128"/>
                <a:cs typeface="Helvetica Neue" panose="02000503000000020004" pitchFamily="2" charset="0"/>
              </a:endParaRPr>
            </a:p>
          </p:txBody>
        </p:sp>
        <p:sp>
          <p:nvSpPr>
            <p:cNvPr id="15" name="テキスト ボックス 14">
              <a:extLst>
                <a:ext uri="{FF2B5EF4-FFF2-40B4-BE49-F238E27FC236}">
                  <a16:creationId xmlns:a16="http://schemas.microsoft.com/office/drawing/2014/main" id="{92788643-D1B9-FB4F-A5DC-1E8DC5DF2C25}"/>
                </a:ext>
              </a:extLst>
            </p:cNvPr>
            <p:cNvSpPr txBox="1"/>
            <p:nvPr/>
          </p:nvSpPr>
          <p:spPr>
            <a:xfrm>
              <a:off x="7438941" y="5037229"/>
              <a:ext cx="1750908" cy="510980"/>
            </a:xfrm>
            <a:prstGeom prst="rect">
              <a:avLst/>
            </a:prstGeom>
            <a:solidFill>
              <a:srgbClr val="00FFFF"/>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Conditional Clause</a:t>
              </a:r>
            </a:p>
            <a:p>
              <a:pPr algn="ctr"/>
              <a:r>
                <a:rPr kumimoji="1"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得る</a:t>
              </a:r>
              <a:r>
                <a:rPr lang="en-US" altLang="ja-JP" sz="1350" dirty="0">
                  <a:latin typeface="Helvetica Neue" panose="02000503000000020004" pitchFamily="2" charset="0"/>
                  <a:ea typeface="HGMaruGothicMPRO" panose="020F0600000000000000" pitchFamily="34" charset="-128"/>
                  <a:cs typeface="Helvetica Neue" panose="02000503000000020004" pitchFamily="2" charset="0"/>
                </a:rPr>
                <a:t>, null, </a:t>
              </a:r>
              <a:r>
                <a:rPr lang="ja-JP" altLang="en-US" sz="1350">
                  <a:latin typeface="Helvetica Neue" panose="02000503000000020004" pitchFamily="2" charset="0"/>
                  <a:ea typeface="HGMaruGothicMPRO" panose="020F0600000000000000" pitchFamily="34" charset="-128"/>
                  <a:cs typeface="Helvetica Neue" panose="02000503000000020004" pitchFamily="2" charset="0"/>
                </a:rPr>
                <a:t>承諾</a:t>
              </a:r>
              <a:r>
                <a:rPr lang="en-US" altLang="ja-JP" sz="1350" dirty="0">
                  <a:latin typeface="Helvetica Neue" panose="02000503000000020004" pitchFamily="2" charset="0"/>
                  <a:ea typeface="Helvetica Neue" panose="02000503000000020004" pitchFamily="2" charset="0"/>
                  <a:cs typeface="Helvetica Neue" panose="02000503000000020004" pitchFamily="2" charset="0"/>
                </a:rPr>
                <a:t>}</a:t>
              </a:r>
              <a:endParaRPr kumimoji="1" lang="ja-JP" altLang="en-US" sz="1350">
                <a:latin typeface="Helvetica Neue" panose="02000503000000020004" pitchFamily="2" charset="0"/>
                <a:ea typeface="HGMaruGothicMPRO" panose="020F0600000000000000" pitchFamily="34" charset="-128"/>
                <a:cs typeface="Helvetica Neue" panose="02000503000000020004" pitchFamily="2" charset="0"/>
              </a:endParaRPr>
            </a:p>
          </p:txBody>
        </p:sp>
      </p:grpSp>
      <p:sp>
        <p:nvSpPr>
          <p:cNvPr id="16" name="テキスト ボックス 15">
            <a:extLst>
              <a:ext uri="{FF2B5EF4-FFF2-40B4-BE49-F238E27FC236}">
                <a16:creationId xmlns:a16="http://schemas.microsoft.com/office/drawing/2014/main" id="{B853918A-CC41-B44B-8CF8-8B9E37EFF7FC}"/>
              </a:ext>
            </a:extLst>
          </p:cNvPr>
          <p:cNvSpPr txBox="1"/>
          <p:nvPr/>
        </p:nvSpPr>
        <p:spPr>
          <a:xfrm>
            <a:off x="1368735" y="3407419"/>
            <a:ext cx="2943676" cy="553998"/>
          </a:xfrm>
          <a:prstGeom prst="rect">
            <a:avLst/>
          </a:prstGeom>
          <a:noFill/>
        </p:spPr>
        <p:txBody>
          <a:bodyPr wrap="square" rtlCol="0">
            <a:spAutoFit/>
          </a:bodyPr>
          <a:lstStyle/>
          <a:p>
            <a:pPr algn="ctr"/>
            <a:r>
              <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rPr>
              <a:t>Previous Rule-based System c</a:t>
            </a:r>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an not compare the predicates</a:t>
            </a:r>
            <a:endPar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テキスト ボックス 16">
            <a:extLst>
              <a:ext uri="{FF2B5EF4-FFF2-40B4-BE49-F238E27FC236}">
                <a16:creationId xmlns:a16="http://schemas.microsoft.com/office/drawing/2014/main" id="{2582EE73-DC59-A14F-A10A-D442A0F91281}"/>
              </a:ext>
            </a:extLst>
          </p:cNvPr>
          <p:cNvSpPr txBox="1"/>
          <p:nvPr/>
        </p:nvSpPr>
        <p:spPr>
          <a:xfrm>
            <a:off x="5025262" y="3322885"/>
            <a:ext cx="2796842" cy="784830"/>
          </a:xfrm>
          <a:prstGeom prst="rect">
            <a:avLst/>
          </a:prstGeom>
          <a:pattFill prst="pct20">
            <a:fgClr>
              <a:schemeClr val="accent2">
                <a:lumMod val="20000"/>
                <a:lumOff val="80000"/>
              </a:schemeClr>
            </a:fgClr>
            <a:bgClr>
              <a:schemeClr val="bg1"/>
            </a:bgClr>
          </a:pattFill>
        </p:spPr>
        <p:txBody>
          <a:bodyPr wrap="square" rtlCol="0">
            <a:spAutoFit/>
          </a:bodyPr>
          <a:lstStyle/>
          <a:p>
            <a:pPr algn="ctr"/>
            <a:r>
              <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rPr>
              <a:t> By using </a:t>
            </a:r>
            <a:r>
              <a:rPr kumimoji="1" lang="en-US" altLang="ja-JP" sz="1500" dirty="0" err="1">
                <a:latin typeface="Helvetica Neue" panose="02000503000000020004" pitchFamily="2" charset="0"/>
                <a:ea typeface="Helvetica Neue" panose="02000503000000020004" pitchFamily="2" charset="0"/>
                <a:cs typeface="Helvetica Neue" panose="02000503000000020004" pitchFamily="2" charset="0"/>
              </a:rPr>
              <a:t>FrameNet</a:t>
            </a:r>
            <a:r>
              <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rPr>
              <a:t> System, </a:t>
            </a:r>
          </a:p>
          <a:p>
            <a:pPr algn="ctr"/>
            <a:r>
              <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rPr>
              <a:t>“</a:t>
            </a:r>
            <a:r>
              <a:rPr kumimoji="1" lang="ja-JP" altLang="en-US" sz="1500">
                <a:latin typeface="Helvetica Neue" panose="02000503000000020004" pitchFamily="2" charset="0"/>
                <a:ea typeface="Helvetica Neue" panose="02000503000000020004" pitchFamily="2" charset="0"/>
                <a:cs typeface="Helvetica Neue" panose="02000503000000020004" pitchFamily="2" charset="0"/>
              </a:rPr>
              <a:t>譲渡</a:t>
            </a:r>
            <a:r>
              <a:rPr kumimoji="1" lang="en-US" altLang="ja-JP" sz="1500"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and “</a:t>
            </a:r>
            <a:r>
              <a:rPr lang="ja-JP" altLang="en-US" sz="1500">
                <a:latin typeface="Helvetica Neue" panose="02000503000000020004" pitchFamily="2" charset="0"/>
                <a:ea typeface="Helvetica Neue" panose="02000503000000020004" pitchFamily="2" charset="0"/>
                <a:cs typeface="Helvetica Neue" panose="02000503000000020004" pitchFamily="2" charset="0"/>
              </a:rPr>
              <a:t>譲り渡す</a:t>
            </a:r>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 evoked a same frame “Delivery”</a:t>
            </a:r>
          </a:p>
        </p:txBody>
      </p:sp>
      <p:cxnSp>
        <p:nvCxnSpPr>
          <p:cNvPr id="18" name="直線矢印コネクタ 17">
            <a:extLst>
              <a:ext uri="{FF2B5EF4-FFF2-40B4-BE49-F238E27FC236}">
                <a16:creationId xmlns:a16="http://schemas.microsoft.com/office/drawing/2014/main" id="{6F8C761B-4287-AF4F-AF5B-4257D76A7EB2}"/>
              </a:ext>
            </a:extLst>
          </p:cNvPr>
          <p:cNvCxnSpPr>
            <a:cxnSpLocks/>
            <a:stCxn id="10" idx="2"/>
            <a:endCxn id="16" idx="0"/>
          </p:cNvCxnSpPr>
          <p:nvPr/>
        </p:nvCxnSpPr>
        <p:spPr>
          <a:xfrm flipH="1">
            <a:off x="2840574" y="2661221"/>
            <a:ext cx="1" cy="74619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曲線コネクタ 18">
            <a:extLst>
              <a:ext uri="{FF2B5EF4-FFF2-40B4-BE49-F238E27FC236}">
                <a16:creationId xmlns:a16="http://schemas.microsoft.com/office/drawing/2014/main" id="{A413EDD9-F169-B742-B701-A2F5433481EA}"/>
              </a:ext>
            </a:extLst>
          </p:cNvPr>
          <p:cNvCxnSpPr>
            <a:cxnSpLocks/>
            <a:stCxn id="10" idx="2"/>
            <a:endCxn id="17" idx="0"/>
          </p:cNvCxnSpPr>
          <p:nvPr/>
        </p:nvCxnSpPr>
        <p:spPr>
          <a:xfrm rot="16200000" flipH="1">
            <a:off x="4301296" y="1200499"/>
            <a:ext cx="661665" cy="3583109"/>
          </a:xfrm>
          <a:prstGeom prst="curvedConnector3">
            <a:avLst>
              <a:gd name="adj1" fmla="val 50000"/>
            </a:avLst>
          </a:prstGeom>
          <a:ln w="698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01B4256-55AD-2B4A-B395-F8F103F6B20E}"/>
              </a:ext>
            </a:extLst>
          </p:cNvPr>
          <p:cNvSpPr txBox="1"/>
          <p:nvPr/>
        </p:nvSpPr>
        <p:spPr>
          <a:xfrm>
            <a:off x="655885" y="4667530"/>
            <a:ext cx="7754189" cy="5078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I</a:t>
            </a:r>
          </a:p>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A </a:t>
            </a:r>
            <a:r>
              <a:rPr lang="en-US" altLang="ja-JP" sz="900" dirty="0" err="1">
                <a:latin typeface="Helvetica Neue" panose="02000503000000020004" pitchFamily="2" charset="0"/>
                <a:ea typeface="Helvetica Neue" panose="02000503000000020004" pitchFamily="2" charset="0"/>
                <a:cs typeface="Helvetica Neue" panose="02000503000000020004" pitchFamily="2" charset="0"/>
              </a:rPr>
              <a:t>superficiary</a:t>
            </a:r>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 may assign the superficies without obtaining the approval of the owner of the land but a lessee may not assign the lessee's rights without obtaining the approval of the lessor or the court's permission in lieu of it.</a:t>
            </a:r>
          </a:p>
        </p:txBody>
      </p:sp>
      <p:sp>
        <p:nvSpPr>
          <p:cNvPr id="21" name="テキスト ボックス 20">
            <a:extLst>
              <a:ext uri="{FF2B5EF4-FFF2-40B4-BE49-F238E27FC236}">
                <a16:creationId xmlns:a16="http://schemas.microsoft.com/office/drawing/2014/main" id="{A51645CD-5E11-9A4D-B8BD-BC7B5E05536A}"/>
              </a:ext>
            </a:extLst>
          </p:cNvPr>
          <p:cNvSpPr txBox="1"/>
          <p:nvPr/>
        </p:nvSpPr>
        <p:spPr>
          <a:xfrm>
            <a:off x="1668523" y="1680893"/>
            <a:ext cx="603968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I</a:t>
            </a:r>
          </a:p>
          <a:p>
            <a:r>
              <a:rPr lang="en-US" altLang="ja-JP" sz="9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 lessee may not assign the lessee's rights or sublease a leased Thing without obtaining the approval of the lessor.</a:t>
            </a:r>
          </a:p>
        </p:txBody>
      </p:sp>
      <p:sp>
        <p:nvSpPr>
          <p:cNvPr id="22" name="テキスト ボックス 21">
            <a:extLst>
              <a:ext uri="{FF2B5EF4-FFF2-40B4-BE49-F238E27FC236}">
                <a16:creationId xmlns:a16="http://schemas.microsoft.com/office/drawing/2014/main" id="{298C6E77-7CC7-0E4B-B10A-7509123E0DD4}"/>
              </a:ext>
            </a:extLst>
          </p:cNvPr>
          <p:cNvSpPr txBox="1"/>
          <p:nvPr/>
        </p:nvSpPr>
        <p:spPr>
          <a:xfrm>
            <a:off x="1866597" y="5584415"/>
            <a:ext cx="2031548"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(assign, lessee, the lessee`s rights)</a:t>
            </a:r>
          </a:p>
        </p:txBody>
      </p:sp>
      <p:sp>
        <p:nvSpPr>
          <p:cNvPr id="24" name="テキスト ボックス 23">
            <a:extLst>
              <a:ext uri="{FF2B5EF4-FFF2-40B4-BE49-F238E27FC236}">
                <a16:creationId xmlns:a16="http://schemas.microsoft.com/office/drawing/2014/main" id="{A4F607BF-255F-6947-B77F-7801F697C80C}"/>
              </a:ext>
            </a:extLst>
          </p:cNvPr>
          <p:cNvSpPr txBox="1"/>
          <p:nvPr/>
        </p:nvSpPr>
        <p:spPr>
          <a:xfrm>
            <a:off x="1866597" y="2550029"/>
            <a:ext cx="2031548"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(assign, lessee, the lessee`s rights)</a:t>
            </a:r>
          </a:p>
        </p:txBody>
      </p:sp>
      <p:sp>
        <p:nvSpPr>
          <p:cNvPr id="26" name="テキスト ボックス 25">
            <a:extLst>
              <a:ext uri="{FF2B5EF4-FFF2-40B4-BE49-F238E27FC236}">
                <a16:creationId xmlns:a16="http://schemas.microsoft.com/office/drawing/2014/main" id="{4D707073-7318-FE4A-AC76-A3F097797B1D}"/>
              </a:ext>
            </a:extLst>
          </p:cNvPr>
          <p:cNvSpPr txBox="1"/>
          <p:nvPr/>
        </p:nvSpPr>
        <p:spPr>
          <a:xfrm>
            <a:off x="5652697" y="2539433"/>
            <a:ext cx="1303847"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(obtain, null, assign )</a:t>
            </a:r>
          </a:p>
        </p:txBody>
      </p:sp>
      <p:sp>
        <p:nvSpPr>
          <p:cNvPr id="27" name="テキスト ボックス 26">
            <a:extLst>
              <a:ext uri="{FF2B5EF4-FFF2-40B4-BE49-F238E27FC236}">
                <a16:creationId xmlns:a16="http://schemas.microsoft.com/office/drawing/2014/main" id="{9C2A8B25-0795-7A40-8B57-6B3CEE5AB101}"/>
              </a:ext>
            </a:extLst>
          </p:cNvPr>
          <p:cNvSpPr txBox="1"/>
          <p:nvPr/>
        </p:nvSpPr>
        <p:spPr>
          <a:xfrm>
            <a:off x="5652696" y="5566504"/>
            <a:ext cx="1303847"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(obtain, null, assign )</a:t>
            </a:r>
          </a:p>
        </p:txBody>
      </p:sp>
    </p:spTree>
    <p:extLst>
      <p:ext uri="{BB962C8B-B14F-4D97-AF65-F5344CB8AC3E}">
        <p14:creationId xmlns:p14="http://schemas.microsoft.com/office/powerpoint/2010/main" val="2760346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F0D0C8D-FA99-E641-BAC6-E1C107C472FA}"/>
              </a:ext>
            </a:extLst>
          </p:cNvPr>
          <p:cNvGrpSpPr/>
          <p:nvPr/>
        </p:nvGrpSpPr>
        <p:grpSpPr>
          <a:xfrm>
            <a:off x="669803" y="1254877"/>
            <a:ext cx="7727607" cy="3566074"/>
            <a:chOff x="1550768" y="942107"/>
            <a:chExt cx="10303476" cy="4754765"/>
          </a:xfrm>
        </p:grpSpPr>
        <p:sp>
          <p:nvSpPr>
            <p:cNvPr id="3" name="テキスト ボックス 2">
              <a:extLst>
                <a:ext uri="{FF2B5EF4-FFF2-40B4-BE49-F238E27FC236}">
                  <a16:creationId xmlns:a16="http://schemas.microsoft.com/office/drawing/2014/main" id="{EB674D02-37F3-B149-A16F-82DBF4531117}"/>
                </a:ext>
              </a:extLst>
            </p:cNvPr>
            <p:cNvSpPr txBox="1"/>
            <p:nvPr/>
          </p:nvSpPr>
          <p:spPr>
            <a:xfrm>
              <a:off x="1550768" y="942107"/>
              <a:ext cx="2652931" cy="4739758"/>
            </a:xfrm>
            <a:prstGeom prst="rect">
              <a:avLst/>
            </a:prstGeom>
            <a:solidFill>
              <a:schemeClr val="accent1">
                <a:lumMod val="20000"/>
                <a:lumOff val="80000"/>
              </a:schemeClr>
            </a:solidFill>
          </p:spPr>
          <p:txBody>
            <a:bodyPr wrap="square" rtlCol="0">
              <a:spAutoFit/>
            </a:bodyPr>
            <a:lstStyle/>
            <a:p>
              <a:pPr algn="ctr">
                <a:spcBef>
                  <a:spcPts val="600"/>
                </a:spcBef>
              </a:pP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Target Predicates</a:t>
              </a: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・生ずる</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生じる</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kumimoji="1"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・合意</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約する</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kumimoji="1"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・成立</a:t>
              </a:r>
              <a:r>
                <a:rPr kumimoji="1"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kumimoji="1"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定める</a:t>
              </a:r>
              <a:endParaRPr kumimoji="1"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・拒絶</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対抗</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kumimoji="1"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・取り消す</a:t>
              </a:r>
              <a:r>
                <a:rPr kumimoji="1"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kumimoji="1"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対抗</a:t>
              </a:r>
              <a:endParaRPr kumimoji="1"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・取得</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収益</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・する</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知る</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・行使</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追認</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a:p>
              <a:pPr algn="ctr">
                <a:spcBef>
                  <a:spcPts val="600"/>
                </a:spcBef>
              </a:pP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・失う</a:t>
              </a:r>
              <a:r>
                <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rPr>
                <a:t>, </a:t>
              </a:r>
              <a:r>
                <a:rPr lang="ja-JP" altLang="en-US">
                  <a:latin typeface="Hiragino Kaku Gothic ProN W3" panose="020B0300000000000000" pitchFamily="34" charset="-128"/>
                  <a:ea typeface="Hiragino Kaku Gothic ProN W3" panose="020B0300000000000000" pitchFamily="34" charset="-128"/>
                  <a:cs typeface="Helvetica Neue" panose="02000503000000020004" pitchFamily="2" charset="0"/>
                </a:rPr>
                <a:t>得る</a:t>
              </a:r>
              <a:endParaRPr lang="en-US" altLang="ja-JP" dirty="0">
                <a:latin typeface="Hiragino Kaku Gothic ProN W3" panose="020B0300000000000000" pitchFamily="34" charset="-128"/>
                <a:ea typeface="Hiragino Kaku Gothic ProN W3" panose="020B0300000000000000" pitchFamily="34" charset="-128"/>
                <a:cs typeface="Helvetica Neue" panose="02000503000000020004" pitchFamily="2" charset="0"/>
              </a:endParaRPr>
            </a:p>
          </p:txBody>
        </p:sp>
        <p:sp>
          <p:nvSpPr>
            <p:cNvPr id="4" name="テキスト ボックス 3">
              <a:extLst>
                <a:ext uri="{FF2B5EF4-FFF2-40B4-BE49-F238E27FC236}">
                  <a16:creationId xmlns:a16="http://schemas.microsoft.com/office/drawing/2014/main" id="{55567096-98EC-E94C-AD79-8DBCB0C4137E}"/>
                </a:ext>
              </a:extLst>
            </p:cNvPr>
            <p:cNvSpPr txBox="1"/>
            <p:nvPr/>
          </p:nvSpPr>
          <p:spPr>
            <a:xfrm>
              <a:off x="4980835" y="957114"/>
              <a:ext cx="4298612" cy="4739758"/>
            </a:xfrm>
            <a:prstGeom prst="rect">
              <a:avLst/>
            </a:prstGeom>
            <a:solidFill>
              <a:schemeClr val="accent2">
                <a:lumMod val="20000"/>
                <a:lumOff val="80000"/>
              </a:schemeClr>
            </a:solidFill>
          </p:spPr>
          <p:txBody>
            <a:bodyPr wrap="none" rtlCol="0">
              <a:spAutoFit/>
            </a:bodyPr>
            <a:lstStyle/>
            <a:p>
              <a:pPr algn="ctr">
                <a:spcBef>
                  <a:spcPts val="600"/>
                </a:spcBef>
              </a:pP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Frame Relation</a:t>
              </a:r>
            </a:p>
            <a:p>
              <a:pPr algn="ctr">
                <a:spcBef>
                  <a:spcPts val="600"/>
                </a:spcBef>
              </a:pPr>
              <a:r>
                <a:rPr lang="en-US" altLang="ja-JP" dirty="0" err="1">
                  <a:latin typeface="Helvetica Neue" panose="02000503000000020004" pitchFamily="2" charset="0"/>
                  <a:cs typeface="Helvetica Neue" panose="02000503000000020004" pitchFamily="2" charset="0"/>
                </a:rPr>
                <a:t>Giving_birth</a:t>
              </a:r>
              <a:r>
                <a:rPr lang="en-US" altLang="ja-JP" dirty="0">
                  <a:latin typeface="Helvetica Neue" panose="02000503000000020004" pitchFamily="2" charset="0"/>
                  <a:cs typeface="Helvetica Neue" panose="02000503000000020004" pitchFamily="2" charset="0"/>
                </a:rPr>
                <a:t> </a:t>
              </a:r>
              <a:r>
                <a:rPr lang="ja-JP" altLang="en-US">
                  <a:latin typeface="Helvetica Neue" panose="02000503000000020004" pitchFamily="2" charset="0"/>
                  <a:cs typeface="Helvetica Neue" panose="02000503000000020004" pitchFamily="2" charset="0"/>
                </a:rPr>
                <a:t>→</a:t>
              </a:r>
              <a:r>
                <a:rPr lang="en-US" altLang="ja-JP" dirty="0">
                  <a:latin typeface="Helvetica Neue" panose="02000503000000020004" pitchFamily="2" charset="0"/>
                  <a:cs typeface="Helvetica Neue" panose="02000503000000020004" pitchFamily="2" charset="0"/>
                </a:rPr>
                <a:t> </a:t>
              </a:r>
              <a:r>
                <a:rPr lang="en-US" altLang="ja-JP" dirty="0" err="1">
                  <a:latin typeface="Helvetica Neue" panose="02000503000000020004" pitchFamily="2" charset="0"/>
                  <a:cs typeface="Helvetica Neue" panose="02000503000000020004" pitchFamily="2" charset="0"/>
                </a:rPr>
                <a:t>Giving_birth</a:t>
              </a:r>
              <a:endParaRPr lang="en-US" altLang="ja-JP" dirty="0">
                <a:latin typeface="Helvetica Neue" panose="02000503000000020004" pitchFamily="2" charset="0"/>
                <a:cs typeface="Helvetica Neue" panose="02000503000000020004" pitchFamily="2" charset="0"/>
              </a:endParaRPr>
            </a:p>
            <a:p>
              <a:pPr algn="ctr">
                <a:spcBef>
                  <a:spcPts val="600"/>
                </a:spcBef>
              </a:pPr>
              <a:r>
                <a:rPr kumimoji="1" lang="en-US" altLang="ja-JP" dirty="0">
                  <a:latin typeface="Helvetica Neue" panose="02000503000000020004" pitchFamily="2" charset="0"/>
                  <a:cs typeface="Helvetica Neue" panose="02000503000000020004" pitchFamily="2" charset="0"/>
                </a:rPr>
                <a:t>Documents </a:t>
              </a:r>
              <a:r>
                <a:rPr kumimoji="1" lang="ja-JP" altLang="en-US">
                  <a:latin typeface="Helvetica Neue" panose="02000503000000020004" pitchFamily="2" charset="0"/>
                  <a:cs typeface="Helvetica Neue" panose="02000503000000020004" pitchFamily="2" charset="0"/>
                </a:rPr>
                <a:t>→</a:t>
              </a:r>
              <a:r>
                <a:rPr kumimoji="1" lang="en-US" altLang="ja-JP" dirty="0">
                  <a:latin typeface="Helvetica Neue" panose="02000503000000020004" pitchFamily="2" charset="0"/>
                  <a:cs typeface="Helvetica Neue" panose="02000503000000020004" pitchFamily="2" charset="0"/>
                </a:rPr>
                <a:t> Documents</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Creating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Creating</a:t>
              </a:r>
            </a:p>
            <a:p>
              <a:pPr algn="ctr">
                <a:spcBef>
                  <a:spcPts val="600"/>
                </a:spcBef>
              </a:pP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Statement </a:t>
              </a:r>
              <a:r>
                <a:rPr kumimoji="1" lang="ja-JP" altLang="en-US">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 Statement</a:t>
              </a:r>
            </a:p>
            <a:p>
              <a:pPr algn="ctr">
                <a:spcBef>
                  <a:spcPts val="600"/>
                </a:spcBef>
              </a:pPr>
              <a:r>
                <a:rPr kumimoji="1" lang="en-US" altLang="ja-JP" dirty="0">
                  <a:latin typeface="Helvetica Neue" panose="02000503000000020004" pitchFamily="2" charset="0"/>
                  <a:cs typeface="Helvetica Neue" panose="02000503000000020004" pitchFamily="2" charset="0"/>
                </a:rPr>
                <a:t>Damaging</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dirty="0" err="1">
                  <a:latin typeface="Helvetica Neue" panose="02000503000000020004" pitchFamily="2" charset="0"/>
                  <a:ea typeface="Helvetica Neue" panose="02000503000000020004" pitchFamily="2" charset="0"/>
                  <a:cs typeface="Helvetica Neue" panose="02000503000000020004" pitchFamily="2" charset="0"/>
                </a:rPr>
                <a:t>Confronting_problem</a:t>
              </a:r>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Getting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Taking</a:t>
              </a:r>
            </a:p>
            <a:p>
              <a:pPr algn="ctr">
                <a:spcBef>
                  <a:spcPts val="600"/>
                </a:spcBef>
              </a:pPr>
              <a:r>
                <a:rPr lang="en-US" altLang="ja-JP"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Touring?</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Touring?</a:t>
              </a:r>
            </a:p>
            <a:p>
              <a:pPr algn="ctr">
                <a:spcBef>
                  <a:spcPts val="600"/>
                </a:spcBef>
              </a:pPr>
              <a:r>
                <a:rPr lang="en-US" altLang="ja-JP" dirty="0" err="1">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Ingest_substances</a:t>
              </a:r>
              <a:r>
                <a:rPr lang="en-US" altLang="ja-JP"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Rite</a:t>
              </a:r>
            </a:p>
            <a:p>
              <a:pPr algn="ctr">
                <a:spcBef>
                  <a:spcPts val="600"/>
                </a:spcBef>
              </a:pPr>
              <a:r>
                <a:rPr lang="en-US" altLang="ja-JP" dirty="0" err="1">
                  <a:latin typeface="Helvetica Neue" panose="02000503000000020004" pitchFamily="2" charset="0"/>
                  <a:ea typeface="Helvetica Neue" panose="02000503000000020004" pitchFamily="2" charset="0"/>
                  <a:cs typeface="Helvetica Neue" panose="02000503000000020004" pitchFamily="2" charset="0"/>
                </a:rPr>
                <a:t>Finish_competition</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ja-JP" altLang="en-US">
                  <a:latin typeface="Helvetica Neue" panose="02000503000000020004" pitchFamily="2" charset="0"/>
                  <a:ea typeface="Helvetica Neue" panose="02000503000000020004" pitchFamily="2" charset="0"/>
                  <a:cs typeface="Helvetica Neue" panose="02000503000000020004" pitchFamily="2" charset="0"/>
                </a:rPr>
                <a:t>→</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dirty="0" err="1">
                  <a:latin typeface="Helvetica Neue" panose="02000503000000020004" pitchFamily="2" charset="0"/>
                  <a:ea typeface="Helvetica Neue" panose="02000503000000020004" pitchFamily="2" charset="0"/>
                  <a:cs typeface="Helvetica Neue" panose="02000503000000020004" pitchFamily="2" charset="0"/>
                </a:rPr>
                <a:t>Finish_competition</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テキスト ボックス 4">
              <a:extLst>
                <a:ext uri="{FF2B5EF4-FFF2-40B4-BE49-F238E27FC236}">
                  <a16:creationId xmlns:a16="http://schemas.microsoft.com/office/drawing/2014/main" id="{0F7E16EB-CFD1-B146-90BC-99B9DC07874C}"/>
                </a:ext>
              </a:extLst>
            </p:cNvPr>
            <p:cNvSpPr txBox="1"/>
            <p:nvPr/>
          </p:nvSpPr>
          <p:spPr>
            <a:xfrm>
              <a:off x="10282821" y="957114"/>
              <a:ext cx="1312753" cy="4739758"/>
            </a:xfrm>
            <a:prstGeom prst="rect">
              <a:avLst/>
            </a:prstGeom>
            <a:solidFill>
              <a:schemeClr val="accent6">
                <a:lumMod val="20000"/>
                <a:lumOff val="80000"/>
              </a:schemeClr>
            </a:solidFill>
          </p:spPr>
          <p:txBody>
            <a:bodyPr wrap="none" rtlCol="0">
              <a:spAutoFit/>
            </a:bodyPr>
            <a:lstStyle/>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Confidence</a:t>
              </a:r>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cs typeface="Helvetica Neue" panose="02000503000000020004" pitchFamily="2" charset="0"/>
                </a:rPr>
                <a:t>1.0</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1.0</a:t>
              </a:r>
            </a:p>
            <a:p>
              <a:pPr algn="ctr">
                <a:spcBef>
                  <a:spcPts val="600"/>
                </a:spcBef>
              </a:pPr>
              <a:r>
                <a:rPr kumimoji="1" lang="en-US" altLang="ja-JP" dirty="0">
                  <a:latin typeface="Helvetica Neue" panose="02000503000000020004" pitchFamily="2" charset="0"/>
                  <a:cs typeface="Helvetica Neue" panose="02000503000000020004" pitchFamily="2" charset="0"/>
                </a:rPr>
                <a:t>1.0</a:t>
              </a:r>
            </a:p>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1.0</a:t>
              </a:r>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kumimoji="1" lang="en-US" altLang="ja-JP" dirty="0">
                  <a:latin typeface="Helvetica Neue" panose="02000503000000020004" pitchFamily="2" charset="0"/>
                  <a:cs typeface="Helvetica Neue" panose="02000503000000020004" pitchFamily="2" charset="0"/>
                </a:rPr>
                <a:t>0.8145</a:t>
              </a:r>
              <a:endParaRPr kumimoji="1"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cs typeface="Helvetica Neue" panose="02000503000000020004" pitchFamily="2" charset="0"/>
                </a:rPr>
                <a:t>0.95</a:t>
              </a:r>
              <a:endParaRPr lang="en-US" altLang="ja-JP" dirty="0">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600"/>
                </a:spcBef>
              </a:pPr>
              <a:r>
                <a:rPr lang="en-US" altLang="ja-JP" dirty="0">
                  <a:latin typeface="Helvetica Neue" panose="02000503000000020004" pitchFamily="2" charset="0"/>
                  <a:cs typeface="Helvetica Neue" panose="02000503000000020004" pitchFamily="2" charset="0"/>
                </a:rPr>
                <a:t>1.0</a:t>
              </a:r>
            </a:p>
            <a:p>
              <a:pPr algn="ctr">
                <a:spcBef>
                  <a:spcPts val="600"/>
                </a:spcBef>
              </a:pPr>
              <a:r>
                <a:rPr lang="en-US" altLang="ja-JP" dirty="0">
                  <a:latin typeface="Helvetica Neue" panose="02000503000000020004" pitchFamily="2" charset="0"/>
                  <a:ea typeface="Helvetica Neue" panose="02000503000000020004" pitchFamily="2" charset="0"/>
                  <a:cs typeface="Helvetica Neue" panose="02000503000000020004" pitchFamily="2" charset="0"/>
                </a:rPr>
                <a:t>0.8075</a:t>
              </a:r>
            </a:p>
            <a:p>
              <a:pPr algn="ctr">
                <a:spcBef>
                  <a:spcPts val="600"/>
                </a:spcBef>
              </a:pPr>
              <a:r>
                <a:rPr lang="en-US" altLang="ja-JP"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1.0?</a:t>
              </a:r>
            </a:p>
          </p:txBody>
        </p:sp>
        <p:cxnSp>
          <p:nvCxnSpPr>
            <p:cNvPr id="6" name="直線コネクタ 5">
              <a:extLst>
                <a:ext uri="{FF2B5EF4-FFF2-40B4-BE49-F238E27FC236}">
                  <a16:creationId xmlns:a16="http://schemas.microsoft.com/office/drawing/2014/main" id="{1045DF20-F86B-874F-AEB8-69C27A7D2CDF}"/>
                </a:ext>
              </a:extLst>
            </p:cNvPr>
            <p:cNvCxnSpPr>
              <a:cxnSpLocks/>
            </p:cNvCxnSpPr>
            <p:nvPr/>
          </p:nvCxnSpPr>
          <p:spPr>
            <a:xfrm>
              <a:off x="1550768" y="1409700"/>
              <a:ext cx="10271042"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229E7B8D-481D-3046-AA5E-C55795F83516}"/>
                </a:ext>
              </a:extLst>
            </p:cNvPr>
            <p:cNvCxnSpPr>
              <a:cxnSpLocks/>
            </p:cNvCxnSpPr>
            <p:nvPr/>
          </p:nvCxnSpPr>
          <p:spPr>
            <a:xfrm>
              <a:off x="1583202" y="4267942"/>
              <a:ext cx="10271042"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2435123A-FD19-DF45-996E-650E43501F48}"/>
                </a:ext>
              </a:extLst>
            </p:cNvPr>
            <p:cNvCxnSpPr>
              <a:cxnSpLocks/>
            </p:cNvCxnSpPr>
            <p:nvPr/>
          </p:nvCxnSpPr>
          <p:spPr>
            <a:xfrm>
              <a:off x="1550768" y="5219700"/>
              <a:ext cx="10271042" cy="0"/>
            </a:xfrm>
            <a:prstGeom prst="line">
              <a:avLst/>
            </a:prstGeom>
            <a:ln w="25400">
              <a:prstDash val="dash"/>
            </a:ln>
          </p:spPr>
          <p:style>
            <a:lnRef idx="1">
              <a:schemeClr val="dk1"/>
            </a:lnRef>
            <a:fillRef idx="0">
              <a:schemeClr val="dk1"/>
            </a:fillRef>
            <a:effectRef idx="0">
              <a:schemeClr val="dk1"/>
            </a:effectRef>
            <a:fontRef idx="minor">
              <a:schemeClr val="tx1"/>
            </a:fontRef>
          </p:style>
        </p:cxnSp>
      </p:grpSp>
      <p:sp>
        <p:nvSpPr>
          <p:cNvPr id="9" name="左中かっこ 8">
            <a:extLst>
              <a:ext uri="{FF2B5EF4-FFF2-40B4-BE49-F238E27FC236}">
                <a16:creationId xmlns:a16="http://schemas.microsoft.com/office/drawing/2014/main" id="{926CD4F4-93B7-2D42-AF5D-305489B72AD3}"/>
              </a:ext>
            </a:extLst>
          </p:cNvPr>
          <p:cNvSpPr/>
          <p:nvPr/>
        </p:nvSpPr>
        <p:spPr>
          <a:xfrm>
            <a:off x="408418" y="3773967"/>
            <a:ext cx="201051" cy="684070"/>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10" name="テキスト ボックス 9">
            <a:extLst>
              <a:ext uri="{FF2B5EF4-FFF2-40B4-BE49-F238E27FC236}">
                <a16:creationId xmlns:a16="http://schemas.microsoft.com/office/drawing/2014/main" id="{4F619C91-EE3B-314F-8D10-49EA0BBADD90}"/>
              </a:ext>
            </a:extLst>
          </p:cNvPr>
          <p:cNvSpPr txBox="1"/>
          <p:nvPr/>
        </p:nvSpPr>
        <p:spPr>
          <a:xfrm>
            <a:off x="1635863" y="4855592"/>
            <a:ext cx="4075155" cy="369332"/>
          </a:xfrm>
          <a:prstGeom prst="rect">
            <a:avLst/>
          </a:prstGeom>
          <a:pattFill prst="pct5">
            <a:fgClr>
              <a:schemeClr val="accent1"/>
            </a:fgClr>
            <a:bgClr>
              <a:schemeClr val="bg1"/>
            </a:bgClr>
          </a:pattFill>
        </p:spPr>
        <p:txBody>
          <a:bodyPr wrap="none" rtlCol="0">
            <a:spAutoFit/>
          </a:bodyPr>
          <a:lstStyle/>
          <a:p>
            <a:pPr algn="ct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Evoked Frames which are not related to </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legal d</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omain </a:t>
            </a:r>
            <a:endParaRPr kumimoji="1" lang="ja-JP" altLang="en-US"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1" name="曲線コネクタ 10">
            <a:extLst>
              <a:ext uri="{FF2B5EF4-FFF2-40B4-BE49-F238E27FC236}">
                <a16:creationId xmlns:a16="http://schemas.microsoft.com/office/drawing/2014/main" id="{A9807193-B412-484C-8FEA-F2DFA31765A8}"/>
              </a:ext>
            </a:extLst>
          </p:cNvPr>
          <p:cNvCxnSpPr>
            <a:cxnSpLocks/>
            <a:stCxn id="9" idx="1"/>
            <a:endCxn id="10" idx="1"/>
          </p:cNvCxnSpPr>
          <p:nvPr/>
        </p:nvCxnSpPr>
        <p:spPr>
          <a:xfrm rot="10800000" flipH="1" flipV="1">
            <a:off x="408418" y="4116001"/>
            <a:ext cx="375818" cy="912715"/>
          </a:xfrm>
          <a:prstGeom prst="curvedConnector3">
            <a:avLst>
              <a:gd name="adj1" fmla="val -45620"/>
            </a:avLst>
          </a:prstGeom>
          <a:ln w="698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43A7D459-2DA2-5449-A2CA-97C4066E9FEE}"/>
              </a:ext>
            </a:extLst>
          </p:cNvPr>
          <p:cNvSpPr/>
          <p:nvPr/>
        </p:nvSpPr>
        <p:spPr>
          <a:xfrm>
            <a:off x="7373066" y="4463072"/>
            <a:ext cx="674787" cy="27833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elvetica Neue" panose="02000503000000020004" pitchFamily="2" charset="0"/>
              <a:cs typeface="Helvetica Neue" panose="02000503000000020004" pitchFamily="2" charset="0"/>
            </a:endParaRPr>
          </a:p>
        </p:txBody>
      </p:sp>
      <p:cxnSp>
        <p:nvCxnSpPr>
          <p:cNvPr id="13" name="曲線コネクタ 12">
            <a:extLst>
              <a:ext uri="{FF2B5EF4-FFF2-40B4-BE49-F238E27FC236}">
                <a16:creationId xmlns:a16="http://schemas.microsoft.com/office/drawing/2014/main" id="{AF2DB729-9830-C949-ADE7-A6F79F3D4C93}"/>
              </a:ext>
            </a:extLst>
          </p:cNvPr>
          <p:cNvCxnSpPr>
            <a:cxnSpLocks/>
            <a:stCxn id="12" idx="5"/>
            <a:endCxn id="14" idx="3"/>
          </p:cNvCxnSpPr>
          <p:nvPr/>
        </p:nvCxnSpPr>
        <p:spPr>
          <a:xfrm rot="16200000" flipH="1">
            <a:off x="7794782" y="4854893"/>
            <a:ext cx="732047" cy="423544"/>
          </a:xfrm>
          <a:prstGeom prst="curvedConnector4">
            <a:avLst>
              <a:gd name="adj1" fmla="val 35391"/>
              <a:gd name="adj2" fmla="val 140480"/>
            </a:avLst>
          </a:prstGeom>
          <a:ln w="698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C3E9BD5-5A9A-4745-9C07-7F30E4B9D54F}"/>
              </a:ext>
            </a:extLst>
          </p:cNvPr>
          <p:cNvSpPr txBox="1"/>
          <p:nvPr/>
        </p:nvSpPr>
        <p:spPr>
          <a:xfrm>
            <a:off x="5004989" y="5259564"/>
            <a:ext cx="2826415" cy="369332"/>
          </a:xfrm>
          <a:prstGeom prst="rect">
            <a:avLst/>
          </a:prstGeom>
          <a:pattFill prst="pct5">
            <a:fgClr>
              <a:schemeClr val="accent1"/>
            </a:fgClr>
            <a:bgClr>
              <a:schemeClr val="bg1"/>
            </a:bgClr>
          </a:pattFill>
        </p:spPr>
        <p:txBody>
          <a:bodyPr wrap="none" rtlCol="0">
            <a:spAutoFit/>
          </a:bodyPr>
          <a:lstStyle/>
          <a:p>
            <a:pPr algn="ct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A pair of </a:t>
            </a:r>
            <a:r>
              <a:rPr kumimoji="1" lang="en-US" altLang="ja-JP" dirty="0" err="1">
                <a:latin typeface="Helvetica Neue" panose="02000503000000020004" pitchFamily="2" charset="0"/>
                <a:ea typeface="Helvetica Neue" panose="02000503000000020004" pitchFamily="2" charset="0"/>
                <a:cs typeface="Helvetica Neue" panose="02000503000000020004" pitchFamily="2" charset="0"/>
              </a:rPr>
              <a:t>Atonyms</a:t>
            </a:r>
            <a:r>
              <a:rPr kumimoji="1" lang="en-US" altLang="ja-JP" dirty="0">
                <a:latin typeface="Helvetica Neue" panose="02000503000000020004" pitchFamily="2" charset="0"/>
                <a:ea typeface="Helvetica Neue" panose="02000503000000020004" pitchFamily="2" charset="0"/>
                <a:cs typeface="Helvetica Neue" panose="02000503000000020004" pitchFamily="2" charset="0"/>
              </a:rPr>
              <a:t> got a same Frame</a:t>
            </a:r>
            <a:endParaRPr kumimoji="1" lang="ja-JP"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テキスト ボックス 14">
            <a:extLst>
              <a:ext uri="{FF2B5EF4-FFF2-40B4-BE49-F238E27FC236}">
                <a16:creationId xmlns:a16="http://schemas.microsoft.com/office/drawing/2014/main" id="{6A93E9FA-066E-CF41-969E-F534F90786A2}"/>
              </a:ext>
            </a:extLst>
          </p:cNvPr>
          <p:cNvSpPr txBox="1"/>
          <p:nvPr/>
        </p:nvSpPr>
        <p:spPr>
          <a:xfrm>
            <a:off x="1335581" y="2529607"/>
            <a:ext cx="912698"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(occur, occur)</a:t>
            </a:r>
          </a:p>
        </p:txBody>
      </p:sp>
      <p:sp>
        <p:nvSpPr>
          <p:cNvPr id="16" name="テキスト ボックス 15">
            <a:extLst>
              <a:ext uri="{FF2B5EF4-FFF2-40B4-BE49-F238E27FC236}">
                <a16:creationId xmlns:a16="http://schemas.microsoft.com/office/drawing/2014/main" id="{46E5376F-E815-2245-908D-2ED5E0F812F2}"/>
              </a:ext>
            </a:extLst>
          </p:cNvPr>
          <p:cNvSpPr txBox="1"/>
          <p:nvPr/>
        </p:nvSpPr>
        <p:spPr>
          <a:xfrm>
            <a:off x="1303282" y="1835534"/>
            <a:ext cx="912698"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(occur, occur)</a:t>
            </a:r>
          </a:p>
        </p:txBody>
      </p:sp>
      <p:sp>
        <p:nvSpPr>
          <p:cNvPr id="17" name="テキスト ボックス 16">
            <a:extLst>
              <a:ext uri="{FF2B5EF4-FFF2-40B4-BE49-F238E27FC236}">
                <a16:creationId xmlns:a16="http://schemas.microsoft.com/office/drawing/2014/main" id="{5AA7398C-0014-1243-9F50-B792CC21DF1F}"/>
              </a:ext>
            </a:extLst>
          </p:cNvPr>
          <p:cNvSpPr txBox="1"/>
          <p:nvPr/>
        </p:nvSpPr>
        <p:spPr>
          <a:xfrm>
            <a:off x="1133809" y="2183629"/>
            <a:ext cx="1251644"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(agreement, promise)</a:t>
            </a:r>
          </a:p>
        </p:txBody>
      </p:sp>
      <p:sp>
        <p:nvSpPr>
          <p:cNvPr id="18" name="テキスト ボックス 17">
            <a:extLst>
              <a:ext uri="{FF2B5EF4-FFF2-40B4-BE49-F238E27FC236}">
                <a16:creationId xmlns:a16="http://schemas.microsoft.com/office/drawing/2014/main" id="{A7F9E033-8D4D-3C4E-8DAB-F7F031D03E4A}"/>
              </a:ext>
            </a:extLst>
          </p:cNvPr>
          <p:cNvSpPr txBox="1"/>
          <p:nvPr/>
        </p:nvSpPr>
        <p:spPr>
          <a:xfrm>
            <a:off x="1259620" y="2886515"/>
            <a:ext cx="1000019" cy="2308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(reject, against)</a:t>
            </a:r>
          </a:p>
        </p:txBody>
      </p:sp>
    </p:spTree>
    <p:extLst>
      <p:ext uri="{BB962C8B-B14F-4D97-AF65-F5344CB8AC3E}">
        <p14:creationId xmlns:p14="http://schemas.microsoft.com/office/powerpoint/2010/main" val="3125753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論理構造への変換</a:t>
            </a:r>
            <a:endParaRPr kumimoji="1" lang="ja-JP" altLang="en-US" dirty="0"/>
          </a:p>
        </p:txBody>
      </p:sp>
      <p:sp>
        <p:nvSpPr>
          <p:cNvPr id="5" name="コンテンツ プレースホルダー 4"/>
          <p:cNvSpPr>
            <a:spLocks noGrp="1"/>
          </p:cNvSpPr>
          <p:nvPr>
            <p:ph idx="1"/>
          </p:nvPr>
        </p:nvSpPr>
        <p:spPr>
          <a:xfrm>
            <a:off x="457200" y="1340768"/>
            <a:ext cx="8229600" cy="5328592"/>
          </a:xfrm>
        </p:spPr>
        <p:txBody>
          <a:bodyPr>
            <a:normAutofit fontScale="77500" lnSpcReduction="20000"/>
          </a:bodyPr>
          <a:lstStyle/>
          <a:p>
            <a:r>
              <a:rPr lang="ja-JP" altLang="en-US" dirty="0"/>
              <a:t>代金の一部だけを支払った段階で</a:t>
            </a:r>
            <a:r>
              <a:rPr lang="ja-JP" altLang="en-US" dirty="0">
                <a:solidFill>
                  <a:srgbClr val="FF0000"/>
                </a:solidFill>
              </a:rPr>
              <a:t>目的物</a:t>
            </a:r>
            <a:r>
              <a:rPr lang="ja-JP" altLang="en-US" dirty="0"/>
              <a:t>についての隠れた瑕疵が明らかになり，損害賠償請求が認められる場合には，</a:t>
            </a:r>
            <a:r>
              <a:rPr lang="ja-JP" altLang="en-US" dirty="0">
                <a:solidFill>
                  <a:srgbClr val="FF0000"/>
                </a:solidFill>
              </a:rPr>
              <a:t>買主</a:t>
            </a:r>
            <a:r>
              <a:rPr lang="ja-JP" altLang="en-US" dirty="0"/>
              <a:t>は，残代金の支払について，</a:t>
            </a:r>
            <a:r>
              <a:rPr lang="ja-JP" altLang="en-US" dirty="0">
                <a:solidFill>
                  <a:srgbClr val="FF0000"/>
                </a:solidFill>
              </a:rPr>
              <a:t>損害賠償との同時履行の抗弁を主張することができる</a:t>
            </a:r>
            <a:r>
              <a:rPr lang="ja-JP" altLang="en-US" dirty="0"/>
              <a:t>。（正</a:t>
            </a:r>
            <a:r>
              <a:rPr lang="ja-JP" altLang="en-US" dirty="0" smtClean="0"/>
              <a:t>）</a:t>
            </a:r>
            <a:endParaRPr lang="en-US" altLang="ja-JP" dirty="0" smtClean="0"/>
          </a:p>
          <a:p>
            <a:r>
              <a:rPr lang="ja-JP" altLang="en-US" dirty="0" smtClean="0"/>
              <a:t>利用可能な述語・ルールをみつけられるか</a:t>
            </a:r>
            <a:endParaRPr lang="en-US" altLang="ja-JP" dirty="0" smtClean="0"/>
          </a:p>
          <a:p>
            <a:pPr lvl="1"/>
            <a:r>
              <a:rPr lang="ja-JP" altLang="ja-JP" dirty="0"/>
              <a:t>同時履行の抗弁</a:t>
            </a:r>
            <a:r>
              <a:rPr lang="en-US" altLang="ja-JP" dirty="0"/>
              <a:t>(_</a:t>
            </a:r>
            <a:r>
              <a:rPr lang="ja-JP" altLang="ja-JP" dirty="0"/>
              <a:t>抗弁権者</a:t>
            </a:r>
            <a:r>
              <a:rPr lang="en-US" altLang="ja-JP" dirty="0"/>
              <a:t>,_</a:t>
            </a:r>
            <a:r>
              <a:rPr lang="ja-JP" altLang="ja-JP" dirty="0"/>
              <a:t>相手方</a:t>
            </a:r>
            <a:r>
              <a:rPr lang="en-US" altLang="ja-JP" dirty="0"/>
              <a:t>,_</a:t>
            </a:r>
            <a:r>
              <a:rPr lang="ja-JP" altLang="ja-JP" dirty="0"/>
              <a:t>発生原因</a:t>
            </a:r>
            <a:r>
              <a:rPr lang="en-US" altLang="ja-JP" dirty="0"/>
              <a:t>1,_</a:t>
            </a:r>
            <a:r>
              <a:rPr lang="ja-JP" altLang="ja-JP" dirty="0"/>
              <a:t>発生原因</a:t>
            </a:r>
            <a:r>
              <a:rPr lang="en-US" altLang="ja-JP" dirty="0"/>
              <a:t>2</a:t>
            </a:r>
            <a:r>
              <a:rPr lang="en-US" altLang="ja-JP" dirty="0" smtClean="0"/>
              <a:t>)&lt;=</a:t>
            </a:r>
            <a:r>
              <a:rPr lang="en-US" altLang="ja-JP" dirty="0"/>
              <a:t/>
            </a:r>
            <a:br>
              <a:rPr lang="en-US" altLang="ja-JP" dirty="0"/>
            </a:br>
            <a:r>
              <a:rPr lang="ja-JP" altLang="ja-JP" dirty="0" smtClean="0"/>
              <a:t>抗弁権</a:t>
            </a:r>
            <a:r>
              <a:rPr lang="ja-JP" altLang="ja-JP" dirty="0"/>
              <a:t>の基礎となる債権</a:t>
            </a:r>
            <a:r>
              <a:rPr lang="en-US" altLang="ja-JP" dirty="0"/>
              <a:t>(_</a:t>
            </a:r>
            <a:r>
              <a:rPr lang="ja-JP" altLang="ja-JP" dirty="0"/>
              <a:t>抗弁権者</a:t>
            </a:r>
            <a:r>
              <a:rPr lang="en-US" altLang="ja-JP" dirty="0"/>
              <a:t>,_</a:t>
            </a:r>
            <a:r>
              <a:rPr lang="ja-JP" altLang="ja-JP" dirty="0"/>
              <a:t>相手方</a:t>
            </a:r>
            <a:r>
              <a:rPr lang="en-US" altLang="ja-JP" dirty="0"/>
              <a:t>,_</a:t>
            </a:r>
            <a:r>
              <a:rPr lang="ja-JP" altLang="ja-JP" dirty="0"/>
              <a:t>発生原因</a:t>
            </a:r>
            <a:r>
              <a:rPr lang="en-US" altLang="ja-JP" dirty="0"/>
              <a:t>2),</a:t>
            </a:r>
            <a:r>
              <a:rPr lang="en-US" altLang="ja-JP" sz="2000" dirty="0"/>
              <a:t> </a:t>
            </a:r>
            <a:r>
              <a:rPr lang="en-US" altLang="ja-JP" dirty="0"/>
              <a:t/>
            </a:r>
            <a:br>
              <a:rPr lang="en-US" altLang="ja-JP" dirty="0"/>
            </a:br>
            <a:r>
              <a:rPr lang="ja-JP" altLang="ja-JP" dirty="0" smtClean="0"/>
              <a:t>権利</a:t>
            </a:r>
            <a:r>
              <a:rPr lang="ja-JP" altLang="ja-JP" dirty="0"/>
              <a:t>抗弁</a:t>
            </a:r>
            <a:r>
              <a:rPr lang="en-US" altLang="ja-JP" dirty="0"/>
              <a:t>(</a:t>
            </a:r>
            <a:r>
              <a:rPr lang="ja-JP" altLang="ja-JP" dirty="0"/>
              <a:t>同時履行</a:t>
            </a:r>
            <a:r>
              <a:rPr lang="en-US" altLang="ja-JP" dirty="0"/>
              <a:t>(_</a:t>
            </a:r>
            <a:r>
              <a:rPr lang="ja-JP" altLang="ja-JP" dirty="0"/>
              <a:t>抗弁権者</a:t>
            </a:r>
            <a:r>
              <a:rPr lang="en-US" altLang="ja-JP" dirty="0"/>
              <a:t>,_</a:t>
            </a:r>
            <a:r>
              <a:rPr lang="ja-JP" altLang="ja-JP" dirty="0"/>
              <a:t>相手方</a:t>
            </a:r>
            <a:r>
              <a:rPr lang="en-US" altLang="ja-JP" dirty="0"/>
              <a:t>,_</a:t>
            </a:r>
            <a:r>
              <a:rPr lang="ja-JP" altLang="ja-JP" dirty="0"/>
              <a:t>発生原因</a:t>
            </a:r>
            <a:r>
              <a:rPr lang="en-US" altLang="ja-JP" dirty="0"/>
              <a:t>1</a:t>
            </a:r>
            <a:r>
              <a:rPr lang="en-US" altLang="ja-JP" dirty="0" smtClean="0"/>
              <a:t>)).</a:t>
            </a:r>
          </a:p>
          <a:p>
            <a:pPr lvl="1"/>
            <a:r>
              <a:rPr lang="ja-JP" altLang="ja-JP" dirty="0"/>
              <a:t>抗弁権の基礎となる債権</a:t>
            </a:r>
            <a:r>
              <a:rPr lang="en-US" altLang="ja-JP" dirty="0"/>
              <a:t>(_</a:t>
            </a:r>
            <a:r>
              <a:rPr lang="ja-JP" altLang="ja-JP" dirty="0"/>
              <a:t>抗弁権者</a:t>
            </a:r>
            <a:r>
              <a:rPr lang="en-US" altLang="ja-JP" dirty="0"/>
              <a:t>,_</a:t>
            </a:r>
            <a:r>
              <a:rPr lang="ja-JP" altLang="ja-JP" dirty="0"/>
              <a:t>相手方</a:t>
            </a:r>
            <a:r>
              <a:rPr lang="en-US" altLang="ja-JP" dirty="0"/>
              <a:t>,_</a:t>
            </a:r>
            <a:r>
              <a:rPr lang="ja-JP" altLang="ja-JP" dirty="0"/>
              <a:t>発生原因</a:t>
            </a:r>
            <a:r>
              <a:rPr lang="en-US" altLang="ja-JP" dirty="0" smtClean="0"/>
              <a:t>)&lt;=</a:t>
            </a:r>
            <a:r>
              <a:rPr lang="en-US" altLang="ja-JP" dirty="0"/>
              <a:t/>
            </a:r>
            <a:br>
              <a:rPr lang="en-US" altLang="ja-JP" dirty="0"/>
            </a:br>
            <a:r>
              <a:rPr lang="ja-JP" altLang="ja-JP" dirty="0" smtClean="0"/>
              <a:t>損害</a:t>
            </a:r>
            <a:r>
              <a:rPr lang="ja-JP" altLang="ja-JP" dirty="0"/>
              <a:t>賠償請求権</a:t>
            </a:r>
            <a:r>
              <a:rPr lang="en-US" altLang="ja-JP" dirty="0"/>
              <a:t>(_,_</a:t>
            </a:r>
            <a:r>
              <a:rPr lang="ja-JP" altLang="ja-JP" dirty="0"/>
              <a:t>抗弁権者</a:t>
            </a:r>
            <a:r>
              <a:rPr lang="en-US" altLang="ja-JP" dirty="0"/>
              <a:t>,_</a:t>
            </a:r>
            <a:r>
              <a:rPr lang="ja-JP" altLang="ja-JP" dirty="0"/>
              <a:t>相手方</a:t>
            </a:r>
            <a:r>
              <a:rPr lang="en-US" altLang="ja-JP" dirty="0"/>
              <a:t>,_</a:t>
            </a:r>
            <a:r>
              <a:rPr lang="ja-JP" altLang="ja-JP" dirty="0"/>
              <a:t>発生原因</a:t>
            </a:r>
            <a:r>
              <a:rPr lang="en-US" altLang="ja-JP" dirty="0" smtClean="0"/>
              <a:t>).</a:t>
            </a:r>
            <a:endParaRPr lang="ja-JP" altLang="ja-JP" dirty="0"/>
          </a:p>
          <a:p>
            <a:r>
              <a:rPr lang="ja-JP" altLang="en-US" dirty="0" smtClean="0"/>
              <a:t>あてはめ</a:t>
            </a:r>
            <a:r>
              <a:rPr lang="en-US" altLang="ja-JP" dirty="0" smtClean="0"/>
              <a:t>…</a:t>
            </a:r>
            <a:r>
              <a:rPr lang="ja-JP" altLang="en-US" dirty="0" smtClean="0"/>
              <a:t>ではない</a:t>
            </a:r>
            <a:endParaRPr lang="en-US" altLang="ja-JP" dirty="0" smtClean="0"/>
          </a:p>
          <a:p>
            <a:pPr lvl="1"/>
            <a:r>
              <a:rPr lang="ja-JP" altLang="ja-JP" dirty="0"/>
              <a:t>主証</a:t>
            </a:r>
            <a:r>
              <a:rPr lang="en-US" altLang="ja-JP" dirty="0"/>
              <a:t>(</a:t>
            </a:r>
            <a:r>
              <a:rPr lang="ja-JP" altLang="ja-JP" dirty="0"/>
              <a:t>権利抗弁</a:t>
            </a:r>
            <a:r>
              <a:rPr lang="en-US" altLang="ja-JP" dirty="0"/>
              <a:t>(</a:t>
            </a:r>
            <a:r>
              <a:rPr lang="ja-JP" altLang="ja-JP" dirty="0"/>
              <a:t>同時履行</a:t>
            </a:r>
            <a:r>
              <a:rPr lang="en-US" altLang="ja-JP" dirty="0"/>
              <a:t>(</a:t>
            </a:r>
            <a:r>
              <a:rPr lang="ja-JP" altLang="ja-JP" dirty="0"/>
              <a:t>買主</a:t>
            </a:r>
            <a:r>
              <a:rPr lang="en-US" altLang="ja-JP" dirty="0"/>
              <a:t>,</a:t>
            </a:r>
            <a:r>
              <a:rPr lang="ja-JP" altLang="ja-JP" dirty="0"/>
              <a:t>売主</a:t>
            </a:r>
            <a:r>
              <a:rPr lang="en-US" altLang="ja-JP" dirty="0"/>
              <a:t>,</a:t>
            </a:r>
            <a:r>
              <a:rPr lang="ja-JP" altLang="ja-JP" dirty="0"/>
              <a:t>契約</a:t>
            </a:r>
            <a:r>
              <a:rPr lang="en-US" altLang="ja-JP" dirty="0"/>
              <a:t>(</a:t>
            </a:r>
            <a:r>
              <a:rPr lang="ja-JP" altLang="ja-JP" dirty="0"/>
              <a:t>売買</a:t>
            </a:r>
            <a:r>
              <a:rPr lang="en-US" altLang="ja-JP" dirty="0"/>
              <a:t>,</a:t>
            </a:r>
            <a:r>
              <a:rPr lang="ja-JP" altLang="ja-JP" dirty="0"/>
              <a:t>売主</a:t>
            </a:r>
            <a:r>
              <a:rPr lang="en-US" altLang="ja-JP" dirty="0"/>
              <a:t>,</a:t>
            </a:r>
            <a:r>
              <a:rPr lang="ja-JP" altLang="ja-JP" dirty="0"/>
              <a:t>買主</a:t>
            </a:r>
            <a:r>
              <a:rPr lang="en-US" altLang="ja-JP" dirty="0"/>
              <a:t>,</a:t>
            </a:r>
            <a:r>
              <a:rPr lang="ja-JP" altLang="ja-JP" dirty="0"/>
              <a:t>目的物</a:t>
            </a:r>
            <a:r>
              <a:rPr lang="en-US" altLang="ja-JP" dirty="0"/>
              <a:t>,_</a:t>
            </a:r>
            <a:r>
              <a:rPr lang="ja-JP" altLang="ja-JP" dirty="0"/>
              <a:t>契約時</a:t>
            </a:r>
            <a:r>
              <a:rPr lang="en-US" altLang="ja-JP" dirty="0"/>
              <a:t>)))).</a:t>
            </a:r>
            <a:endParaRPr lang="ja-JP" altLang="ja-JP" dirty="0"/>
          </a:p>
          <a:p>
            <a:pPr lvl="1"/>
            <a:r>
              <a:rPr lang="ja-JP" altLang="en-US" dirty="0" smtClean="0"/>
              <a:t>売買、売主は出現していない</a:t>
            </a:r>
            <a:endParaRPr lang="en-US" altLang="ja-JP" dirty="0" smtClean="0"/>
          </a:p>
          <a:p>
            <a:pPr lvl="1"/>
            <a:r>
              <a:rPr lang="ja-JP" altLang="en-US" dirty="0" smtClean="0"/>
              <a:t>目的物、買主はあるが、同時履行の陽な項ではない</a:t>
            </a:r>
            <a:endParaRPr lang="ja-JP" altLang="ja-JP" dirty="0"/>
          </a:p>
          <a:p>
            <a:endParaRPr lang="ja-JP" altLang="ja-JP" dirty="0"/>
          </a:p>
          <a:p>
            <a:endParaRPr lang="en-US" altLang="ja-JP" dirty="0" smtClean="0"/>
          </a:p>
          <a:p>
            <a:endParaRPr lang="ja-JP" altLang="en-US" dirty="0" smtClean="0"/>
          </a:p>
        </p:txBody>
      </p:sp>
    </p:spTree>
    <p:extLst>
      <p:ext uri="{BB962C8B-B14F-4D97-AF65-F5344CB8AC3E}">
        <p14:creationId xmlns:p14="http://schemas.microsoft.com/office/powerpoint/2010/main" val="4478962"/>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論理構造への変換</a:t>
            </a:r>
            <a:endParaRPr kumimoji="1" lang="ja-JP" altLang="en-US" dirty="0"/>
          </a:p>
        </p:txBody>
      </p:sp>
      <p:sp>
        <p:nvSpPr>
          <p:cNvPr id="5" name="コンテンツ プレースホルダー 4"/>
          <p:cNvSpPr>
            <a:spLocks noGrp="1"/>
          </p:cNvSpPr>
          <p:nvPr>
            <p:ph idx="1"/>
          </p:nvPr>
        </p:nvSpPr>
        <p:spPr>
          <a:xfrm>
            <a:off x="457200" y="1340768"/>
            <a:ext cx="8229600" cy="5328592"/>
          </a:xfrm>
        </p:spPr>
        <p:txBody>
          <a:bodyPr>
            <a:normAutofit fontScale="77500" lnSpcReduction="20000"/>
          </a:bodyPr>
          <a:lstStyle/>
          <a:p>
            <a:r>
              <a:rPr lang="ja-JP" altLang="en-US" dirty="0"/>
              <a:t>代金の一部だけを支払った段階で</a:t>
            </a:r>
            <a:r>
              <a:rPr lang="ja-JP" altLang="en-US" dirty="0">
                <a:solidFill>
                  <a:srgbClr val="FF0000"/>
                </a:solidFill>
              </a:rPr>
              <a:t>目的物</a:t>
            </a:r>
            <a:r>
              <a:rPr lang="ja-JP" altLang="en-US" dirty="0"/>
              <a:t>についての隠れた瑕疵が明らかになり，損害賠償請求が認められる場合には，</a:t>
            </a:r>
            <a:r>
              <a:rPr lang="ja-JP" altLang="en-US" dirty="0">
                <a:solidFill>
                  <a:srgbClr val="FF0000"/>
                </a:solidFill>
              </a:rPr>
              <a:t>買主</a:t>
            </a:r>
            <a:r>
              <a:rPr lang="ja-JP" altLang="en-US" dirty="0"/>
              <a:t>は，残代金の支払について，</a:t>
            </a:r>
            <a:r>
              <a:rPr lang="ja-JP" altLang="en-US" dirty="0">
                <a:solidFill>
                  <a:srgbClr val="FF0000"/>
                </a:solidFill>
              </a:rPr>
              <a:t>損害賠償との同時履行の抗弁を主張することができる</a:t>
            </a:r>
            <a:r>
              <a:rPr lang="ja-JP" altLang="en-US" dirty="0"/>
              <a:t>。（正</a:t>
            </a:r>
            <a:r>
              <a:rPr lang="ja-JP" altLang="en-US" dirty="0" smtClean="0"/>
              <a:t>）</a:t>
            </a:r>
            <a:endParaRPr lang="en-US" altLang="ja-JP" dirty="0" smtClean="0"/>
          </a:p>
          <a:p>
            <a:r>
              <a:rPr lang="ja-JP" altLang="en-US" dirty="0" smtClean="0"/>
              <a:t>利用可能な述語・ルールをみつけられるか</a:t>
            </a:r>
            <a:endParaRPr lang="en-US" altLang="ja-JP" dirty="0" smtClean="0"/>
          </a:p>
          <a:p>
            <a:pPr lvl="1"/>
            <a:r>
              <a:rPr lang="ja-JP" altLang="ja-JP" dirty="0"/>
              <a:t>損害賠償請求権</a:t>
            </a:r>
            <a:r>
              <a:rPr lang="en-US" altLang="ja-JP" dirty="0"/>
              <a:t>(</a:t>
            </a:r>
            <a:r>
              <a:rPr lang="ja-JP" altLang="ja-JP" dirty="0"/>
              <a:t>五七〇条</a:t>
            </a:r>
            <a:r>
              <a:rPr lang="en-US" altLang="ja-JP" dirty="0"/>
              <a:t>,_</a:t>
            </a:r>
            <a:r>
              <a:rPr lang="ja-JP" altLang="ja-JP" dirty="0"/>
              <a:t>買主</a:t>
            </a:r>
            <a:r>
              <a:rPr lang="en-US" altLang="ja-JP" dirty="0"/>
              <a:t>,_</a:t>
            </a:r>
            <a:r>
              <a:rPr lang="ja-JP" altLang="ja-JP" dirty="0"/>
              <a:t>売主</a:t>
            </a:r>
            <a:r>
              <a:rPr lang="en-US" altLang="ja-JP" dirty="0"/>
              <a:t>,</a:t>
            </a:r>
            <a:r>
              <a:rPr lang="ja-JP" altLang="ja-JP" dirty="0"/>
              <a:t>契約</a:t>
            </a:r>
            <a:r>
              <a:rPr lang="en-US" altLang="ja-JP" dirty="0"/>
              <a:t>(</a:t>
            </a:r>
            <a:r>
              <a:rPr lang="ja-JP" altLang="ja-JP" dirty="0"/>
              <a:t>売買</a:t>
            </a:r>
            <a:r>
              <a:rPr lang="en-US" altLang="ja-JP" dirty="0"/>
              <a:t>,_</a:t>
            </a:r>
            <a:r>
              <a:rPr lang="ja-JP" altLang="ja-JP" dirty="0"/>
              <a:t>売主</a:t>
            </a:r>
            <a:r>
              <a:rPr lang="en-US" altLang="ja-JP" dirty="0"/>
              <a:t>,_</a:t>
            </a:r>
            <a:r>
              <a:rPr lang="ja-JP" altLang="ja-JP" dirty="0"/>
              <a:t>買主</a:t>
            </a:r>
            <a:r>
              <a:rPr lang="en-US" altLang="ja-JP" dirty="0"/>
              <a:t>,_</a:t>
            </a:r>
            <a:r>
              <a:rPr lang="ja-JP" altLang="ja-JP" dirty="0"/>
              <a:t>目的物</a:t>
            </a:r>
            <a:r>
              <a:rPr lang="en-US" altLang="ja-JP" dirty="0"/>
              <a:t>,_</a:t>
            </a:r>
            <a:r>
              <a:rPr lang="ja-JP" altLang="ja-JP" dirty="0"/>
              <a:t>契約時</a:t>
            </a:r>
            <a:r>
              <a:rPr lang="en-US" altLang="ja-JP" dirty="0" smtClean="0"/>
              <a:t>))&lt;=</a:t>
            </a:r>
            <a:r>
              <a:rPr lang="en-US" altLang="ja-JP" dirty="0"/>
              <a:t/>
            </a:r>
            <a:br>
              <a:rPr lang="en-US" altLang="ja-JP" dirty="0"/>
            </a:br>
            <a:r>
              <a:rPr lang="en-US" altLang="ja-JP" dirty="0" err="1" smtClean="0"/>
              <a:t>proleg</a:t>
            </a:r>
            <a:r>
              <a:rPr lang="ja-JP" altLang="ja-JP" dirty="0"/>
              <a:t>条件</a:t>
            </a:r>
            <a:r>
              <a:rPr lang="en-US" altLang="ja-JP" dirty="0"/>
              <a:t>(</a:t>
            </a:r>
            <a:r>
              <a:rPr lang="ja-JP" altLang="ja-JP" dirty="0"/>
              <a:t>特定物</a:t>
            </a:r>
            <a:r>
              <a:rPr lang="en-US" altLang="ja-JP" dirty="0"/>
              <a:t>(_</a:t>
            </a:r>
            <a:r>
              <a:rPr lang="ja-JP" altLang="ja-JP" dirty="0"/>
              <a:t>目的物</a:t>
            </a:r>
            <a:r>
              <a:rPr lang="en-US" altLang="ja-JP" dirty="0" smtClean="0"/>
              <a:t>)),</a:t>
            </a:r>
            <a:r>
              <a:rPr lang="en-US" altLang="ja-JP" dirty="0"/>
              <a:t/>
            </a:r>
            <a:br>
              <a:rPr lang="en-US" altLang="ja-JP" dirty="0"/>
            </a:br>
            <a:r>
              <a:rPr lang="ja-JP" altLang="ja-JP" dirty="0" smtClean="0"/>
              <a:t>隠れた</a:t>
            </a:r>
            <a:r>
              <a:rPr lang="ja-JP" altLang="ja-JP" dirty="0"/>
              <a:t>瑕疵</a:t>
            </a:r>
            <a:r>
              <a:rPr lang="en-US" altLang="ja-JP" dirty="0"/>
              <a:t>(</a:t>
            </a:r>
            <a:r>
              <a:rPr lang="ja-JP" altLang="ja-JP" dirty="0"/>
              <a:t>契約</a:t>
            </a:r>
            <a:r>
              <a:rPr lang="en-US" altLang="ja-JP" dirty="0"/>
              <a:t>(</a:t>
            </a:r>
            <a:r>
              <a:rPr lang="ja-JP" altLang="ja-JP" dirty="0"/>
              <a:t>売買</a:t>
            </a:r>
            <a:r>
              <a:rPr lang="en-US" altLang="ja-JP" dirty="0"/>
              <a:t>,_</a:t>
            </a:r>
            <a:r>
              <a:rPr lang="ja-JP" altLang="ja-JP" dirty="0"/>
              <a:t>売主</a:t>
            </a:r>
            <a:r>
              <a:rPr lang="en-US" altLang="ja-JP" dirty="0"/>
              <a:t>,_</a:t>
            </a:r>
            <a:r>
              <a:rPr lang="ja-JP" altLang="ja-JP" dirty="0"/>
              <a:t>買主</a:t>
            </a:r>
            <a:r>
              <a:rPr lang="en-US" altLang="ja-JP" dirty="0"/>
              <a:t>,_</a:t>
            </a:r>
            <a:r>
              <a:rPr lang="ja-JP" altLang="ja-JP" dirty="0"/>
              <a:t>目的物</a:t>
            </a:r>
            <a:r>
              <a:rPr lang="en-US" altLang="ja-JP" dirty="0"/>
              <a:t>,_</a:t>
            </a:r>
            <a:r>
              <a:rPr lang="ja-JP" altLang="ja-JP" dirty="0"/>
              <a:t>契約時</a:t>
            </a:r>
            <a:r>
              <a:rPr lang="en-US" altLang="ja-JP" dirty="0"/>
              <a:t>)).</a:t>
            </a:r>
            <a:r>
              <a:rPr lang="en-US" altLang="ja-JP" sz="2400" dirty="0"/>
              <a:t> </a:t>
            </a:r>
            <a:r>
              <a:rPr lang="ja-JP" altLang="ja-JP" dirty="0"/>
              <a:t> </a:t>
            </a:r>
            <a:r>
              <a:rPr lang="en-US" altLang="ja-JP" sz="2400" dirty="0"/>
              <a:t> </a:t>
            </a:r>
            <a:endParaRPr lang="ja-JP" altLang="ja-JP" dirty="0"/>
          </a:p>
          <a:p>
            <a:r>
              <a:rPr lang="ja-JP" altLang="en-US" dirty="0" smtClean="0"/>
              <a:t>あてはめ</a:t>
            </a:r>
            <a:r>
              <a:rPr lang="en-US" altLang="ja-JP" dirty="0" smtClean="0"/>
              <a:t>…</a:t>
            </a:r>
            <a:r>
              <a:rPr lang="ja-JP" altLang="en-US" dirty="0" smtClean="0"/>
              <a:t>ではない</a:t>
            </a:r>
            <a:endParaRPr lang="en-US" altLang="ja-JP" dirty="0" smtClean="0"/>
          </a:p>
          <a:p>
            <a:pPr lvl="1"/>
            <a:r>
              <a:rPr lang="ja-JP" altLang="ja-JP" dirty="0"/>
              <a:t>特定物</a:t>
            </a:r>
            <a:r>
              <a:rPr lang="en-US" altLang="ja-JP" dirty="0"/>
              <a:t>(</a:t>
            </a:r>
            <a:r>
              <a:rPr lang="ja-JP" altLang="ja-JP" dirty="0"/>
              <a:t>目的物</a:t>
            </a:r>
            <a:r>
              <a:rPr lang="en-US" altLang="ja-JP" dirty="0"/>
              <a:t>).</a:t>
            </a:r>
            <a:endParaRPr lang="ja-JP" altLang="ja-JP" dirty="0"/>
          </a:p>
          <a:p>
            <a:pPr lvl="1"/>
            <a:r>
              <a:rPr lang="ja-JP" altLang="ja-JP" dirty="0"/>
              <a:t>主証</a:t>
            </a:r>
            <a:r>
              <a:rPr lang="en-US" altLang="ja-JP" dirty="0"/>
              <a:t>(</a:t>
            </a:r>
            <a:r>
              <a:rPr lang="ja-JP" altLang="ja-JP" dirty="0"/>
              <a:t>隠れた瑕疵</a:t>
            </a:r>
            <a:r>
              <a:rPr lang="en-US" altLang="ja-JP" dirty="0"/>
              <a:t>(</a:t>
            </a:r>
            <a:r>
              <a:rPr lang="ja-JP" altLang="ja-JP" dirty="0"/>
              <a:t>契約</a:t>
            </a:r>
            <a:r>
              <a:rPr lang="en-US" altLang="ja-JP" dirty="0"/>
              <a:t>(</a:t>
            </a:r>
            <a:r>
              <a:rPr lang="ja-JP" altLang="ja-JP" dirty="0"/>
              <a:t>売買</a:t>
            </a:r>
            <a:r>
              <a:rPr lang="en-US" altLang="ja-JP" dirty="0"/>
              <a:t>,</a:t>
            </a:r>
            <a:r>
              <a:rPr lang="ja-JP" altLang="ja-JP" dirty="0"/>
              <a:t>売主</a:t>
            </a:r>
            <a:r>
              <a:rPr lang="en-US" altLang="ja-JP" dirty="0"/>
              <a:t>,</a:t>
            </a:r>
            <a:r>
              <a:rPr lang="ja-JP" altLang="ja-JP" dirty="0"/>
              <a:t>買主</a:t>
            </a:r>
            <a:r>
              <a:rPr lang="en-US" altLang="ja-JP" dirty="0"/>
              <a:t>,</a:t>
            </a:r>
            <a:r>
              <a:rPr lang="ja-JP" altLang="ja-JP" dirty="0"/>
              <a:t>目的物</a:t>
            </a:r>
            <a:r>
              <a:rPr lang="en-US" altLang="ja-JP" dirty="0"/>
              <a:t>,_</a:t>
            </a:r>
            <a:r>
              <a:rPr lang="ja-JP" altLang="ja-JP" dirty="0"/>
              <a:t>契約時</a:t>
            </a:r>
            <a:r>
              <a:rPr lang="en-US" altLang="ja-JP" dirty="0"/>
              <a:t>))).</a:t>
            </a:r>
            <a:endParaRPr lang="ja-JP" altLang="ja-JP" dirty="0"/>
          </a:p>
          <a:p>
            <a:pPr lvl="1"/>
            <a:r>
              <a:rPr lang="ja-JP" altLang="en-US" dirty="0" smtClean="0"/>
              <a:t>特定物はどこから判断するのか？契約は？</a:t>
            </a:r>
            <a:endParaRPr lang="en-US" altLang="ja-JP" dirty="0" smtClean="0"/>
          </a:p>
          <a:p>
            <a:pPr lvl="1"/>
            <a:r>
              <a:rPr lang="ja-JP" altLang="en-US" dirty="0" smtClean="0"/>
              <a:t>売買、売主は単にデフォルト値なのか</a:t>
            </a:r>
            <a:endParaRPr lang="en-US" altLang="ja-JP" dirty="0" smtClean="0"/>
          </a:p>
          <a:p>
            <a:pPr lvl="2"/>
            <a:r>
              <a:rPr lang="ja-JP" altLang="en-US" dirty="0" smtClean="0"/>
              <a:t>ではどういうときには埋めない？？</a:t>
            </a:r>
            <a:endParaRPr lang="ja-JP" altLang="ja-JP" dirty="0"/>
          </a:p>
          <a:p>
            <a:endParaRPr lang="ja-JP" altLang="ja-JP" dirty="0"/>
          </a:p>
          <a:p>
            <a:endParaRPr lang="en-US" altLang="ja-JP" dirty="0" smtClean="0"/>
          </a:p>
          <a:p>
            <a:endParaRPr lang="ja-JP" altLang="en-US" dirty="0" smtClean="0"/>
          </a:p>
        </p:txBody>
      </p:sp>
    </p:spTree>
    <p:extLst>
      <p:ext uri="{BB962C8B-B14F-4D97-AF65-F5344CB8AC3E}">
        <p14:creationId xmlns:p14="http://schemas.microsoft.com/office/powerpoint/2010/main" val="193171570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EB2AE-D084-481F-A181-9C4692CBD3BB}"/>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5A379FB8-46E4-4125-BAE9-CB70D7A48B91}"/>
              </a:ext>
            </a:extLst>
          </p:cNvPr>
          <p:cNvSpPr>
            <a:spLocks noGrp="1"/>
          </p:cNvSpPr>
          <p:nvPr>
            <p:ph idx="1"/>
          </p:nvPr>
        </p:nvSpPr>
        <p:spPr>
          <a:xfrm>
            <a:off x="628649" y="1825625"/>
            <a:ext cx="8105917" cy="4351338"/>
          </a:xfrm>
        </p:spPr>
        <p:txBody>
          <a:bodyPr/>
          <a:lstStyle/>
          <a:p>
            <a:r>
              <a:rPr lang="ja-JP" altLang="en-US" sz="2400" dirty="0"/>
              <a:t>現在、法律分野での自然言語処理技術の応用が注目を集めており、最終的には過去の判例から自動的に前提知識を学習し、裁判で人の判断を補助するシステムの実現を目指している</a:t>
            </a:r>
            <a:endParaRPr lang="en-US" altLang="ja-JP" sz="2400" dirty="0"/>
          </a:p>
          <a:p>
            <a:r>
              <a:rPr lang="ja-JP" altLang="en-US" sz="2400" dirty="0"/>
              <a:t>本研究の目的は、法律文書の表す内容を構造化することで、民法条文などと比較して法と適合しているか論理的に判断することを可能にするシステムの開発である</a:t>
            </a:r>
            <a:endParaRPr lang="en-US" altLang="ja-JP" sz="2400" dirty="0"/>
          </a:p>
          <a:p>
            <a:r>
              <a:rPr lang="ja-JP" altLang="en-US" sz="2400" dirty="0"/>
              <a:t>今回は司法試験の自動解答を主題とする</a:t>
            </a:r>
            <a:endParaRPr kumimoji="1" lang="en-US" altLang="ja-JP" dirty="0"/>
          </a:p>
          <a:p>
            <a:endParaRPr kumimoji="1" lang="ja-JP" altLang="en-US" dirty="0"/>
          </a:p>
        </p:txBody>
      </p:sp>
      <p:pic>
        <p:nvPicPr>
          <p:cNvPr id="4" name="図 3">
            <a:extLst>
              <a:ext uri="{FF2B5EF4-FFF2-40B4-BE49-F238E27FC236}">
                <a16:creationId xmlns:a16="http://schemas.microsoft.com/office/drawing/2014/main" id="{ECF4C7F4-2A82-453F-8859-8B1A89A6E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2622"/>
            <a:ext cx="1076830" cy="1067787"/>
          </a:xfrm>
          <a:prstGeom prst="rect">
            <a:avLst/>
          </a:prstGeom>
        </p:spPr>
      </p:pic>
      <p:sp>
        <p:nvSpPr>
          <p:cNvPr id="5" name="スライド番号プレースホルダー 4">
            <a:extLst>
              <a:ext uri="{FF2B5EF4-FFF2-40B4-BE49-F238E27FC236}">
                <a16:creationId xmlns:a16="http://schemas.microsoft.com/office/drawing/2014/main" id="{D6F49DDB-4D8F-4608-B90D-A6981A6FDB2B}"/>
              </a:ext>
            </a:extLst>
          </p:cNvPr>
          <p:cNvSpPr>
            <a:spLocks noGrp="1"/>
          </p:cNvSpPr>
          <p:nvPr>
            <p:ph type="sldNum" sz="quarter" idx="12"/>
          </p:nvPr>
        </p:nvSpPr>
        <p:spPr/>
        <p:txBody>
          <a:bodyPr/>
          <a:lstStyle/>
          <a:p>
            <a:fld id="{53C06E80-4058-4F4B-ABCA-37AB2E99A4EA}" type="slidenum">
              <a:rPr kumimoji="1" lang="ja-JP" altLang="en-US" sz="2000" smtClean="0"/>
              <a:t>7</a:t>
            </a:fld>
            <a:endParaRPr kumimoji="1" lang="ja-JP" altLang="en-US" sz="2000"/>
          </a:p>
        </p:txBody>
      </p:sp>
    </p:spTree>
    <p:extLst>
      <p:ext uri="{BB962C8B-B14F-4D97-AF65-F5344CB8AC3E}">
        <p14:creationId xmlns:p14="http://schemas.microsoft.com/office/powerpoint/2010/main" val="404628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E513B-ED07-40BB-B192-8C565DE4FF3A}"/>
              </a:ext>
            </a:extLst>
          </p:cNvPr>
          <p:cNvSpPr>
            <a:spLocks noGrp="1"/>
          </p:cNvSpPr>
          <p:nvPr>
            <p:ph type="title"/>
          </p:nvPr>
        </p:nvSpPr>
        <p:spPr/>
        <p:txBody>
          <a:bodyPr>
            <a:normAutofit/>
          </a:bodyPr>
          <a:lstStyle/>
          <a:p>
            <a:r>
              <a:rPr kumimoji="1" lang="en-US" altLang="ja-JP" sz="3600" dirty="0"/>
              <a:t>COLIEE</a:t>
            </a:r>
            <a:br>
              <a:rPr kumimoji="1" lang="en-US" altLang="ja-JP" sz="3600" dirty="0"/>
            </a:br>
            <a:r>
              <a:rPr kumimoji="1" lang="en-US" altLang="ja-JP" sz="3600" dirty="0"/>
              <a:t>(</a:t>
            </a:r>
            <a:r>
              <a:rPr kumimoji="1" lang="ja-JP" altLang="en-US" sz="3600" dirty="0"/>
              <a:t>司法試験自動解答タスク</a:t>
            </a:r>
            <a:r>
              <a:rPr kumimoji="1" lang="en-US" altLang="ja-JP" sz="3600" dirty="0"/>
              <a:t>)</a:t>
            </a:r>
            <a:r>
              <a:rPr kumimoji="1" lang="ja-JP" altLang="en-US" sz="3600" dirty="0"/>
              <a:t>について</a:t>
            </a:r>
          </a:p>
        </p:txBody>
      </p:sp>
      <p:sp>
        <p:nvSpPr>
          <p:cNvPr id="3" name="コンテンツ プレースホルダー 2">
            <a:extLst>
              <a:ext uri="{FF2B5EF4-FFF2-40B4-BE49-F238E27FC236}">
                <a16:creationId xmlns:a16="http://schemas.microsoft.com/office/drawing/2014/main" id="{516CCBC6-AC38-40AF-B032-C8284D260DE6}"/>
              </a:ext>
            </a:extLst>
          </p:cNvPr>
          <p:cNvSpPr>
            <a:spLocks noGrp="1"/>
          </p:cNvSpPr>
          <p:nvPr>
            <p:ph idx="1"/>
          </p:nvPr>
        </p:nvSpPr>
        <p:spPr/>
        <p:txBody>
          <a:bodyPr>
            <a:normAutofit/>
          </a:bodyPr>
          <a:lstStyle/>
          <a:p>
            <a:r>
              <a:rPr lang="ja-JP" altLang="en-US" sz="2400" dirty="0"/>
              <a:t>実際に出題された司法試験の民法に関する問題の中で、問題文の内容が正しいかどうか</a:t>
            </a:r>
            <a:r>
              <a:rPr lang="en-US" altLang="ja-JP" sz="2400" dirty="0"/>
              <a:t>Yes/No</a:t>
            </a:r>
            <a:r>
              <a:rPr lang="ja-JP" altLang="en-US" sz="2400" dirty="0"/>
              <a:t>で答えられる短答式の問題を解答する</a:t>
            </a:r>
            <a:endParaRPr lang="en-US" altLang="ja-JP" sz="2400" dirty="0"/>
          </a:p>
          <a:p>
            <a:r>
              <a:rPr lang="ja-JP" altLang="en-US" sz="2400" dirty="0"/>
              <a:t>問題を解くのに必要な条文を答えるタスクと、問題文の内容が正しいか答えるタスクがある</a:t>
            </a:r>
            <a:endParaRPr lang="en-US" altLang="ja-JP" sz="2400" dirty="0"/>
          </a:p>
          <a:p>
            <a:r>
              <a:rPr lang="ja-JP" altLang="en-US" sz="2400" dirty="0"/>
              <a:t>今回は問題文だけが与えられ、民法全文から必要な条文を探し出して</a:t>
            </a:r>
            <a:r>
              <a:rPr lang="en-US" altLang="ja-JP" sz="2400" dirty="0"/>
              <a:t>Yes/No</a:t>
            </a:r>
            <a:r>
              <a:rPr lang="ja-JP" altLang="en-US" sz="2400" dirty="0"/>
              <a:t>を判断する</a:t>
            </a:r>
            <a:endParaRPr lang="en-US" altLang="ja-JP" sz="2400" dirty="0"/>
          </a:p>
        </p:txBody>
      </p:sp>
      <p:pic>
        <p:nvPicPr>
          <p:cNvPr id="4" name="図 3">
            <a:extLst>
              <a:ext uri="{FF2B5EF4-FFF2-40B4-BE49-F238E27FC236}">
                <a16:creationId xmlns:a16="http://schemas.microsoft.com/office/drawing/2014/main" id="{F3055668-9B58-4F4C-A975-5643C44F2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6270"/>
            <a:ext cx="1076830" cy="1067787"/>
          </a:xfrm>
          <a:prstGeom prst="rect">
            <a:avLst/>
          </a:prstGeom>
        </p:spPr>
      </p:pic>
      <p:sp>
        <p:nvSpPr>
          <p:cNvPr id="5" name="スライド番号プレースホルダー 4">
            <a:extLst>
              <a:ext uri="{FF2B5EF4-FFF2-40B4-BE49-F238E27FC236}">
                <a16:creationId xmlns:a16="http://schemas.microsoft.com/office/drawing/2014/main" id="{E5D0ABCD-C145-4CDF-BF3F-C4E7C1D2CC15}"/>
              </a:ext>
            </a:extLst>
          </p:cNvPr>
          <p:cNvSpPr>
            <a:spLocks noGrp="1"/>
          </p:cNvSpPr>
          <p:nvPr>
            <p:ph type="sldNum" sz="quarter" idx="12"/>
          </p:nvPr>
        </p:nvSpPr>
        <p:spPr/>
        <p:txBody>
          <a:bodyPr/>
          <a:lstStyle/>
          <a:p>
            <a:fld id="{53C06E80-4058-4F4B-ABCA-37AB2E99A4EA}"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335258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E513B-ED07-40BB-B192-8C565DE4FF3A}"/>
              </a:ext>
            </a:extLst>
          </p:cNvPr>
          <p:cNvSpPr>
            <a:spLocks noGrp="1"/>
          </p:cNvSpPr>
          <p:nvPr>
            <p:ph type="title"/>
          </p:nvPr>
        </p:nvSpPr>
        <p:spPr>
          <a:xfrm>
            <a:off x="628650" y="365126"/>
            <a:ext cx="7886700" cy="1325563"/>
          </a:xfrm>
        </p:spPr>
        <p:txBody>
          <a:bodyPr>
            <a:normAutofit/>
          </a:bodyPr>
          <a:lstStyle/>
          <a:p>
            <a:r>
              <a:rPr kumimoji="1" lang="en-US" altLang="ja-JP" sz="3600"/>
              <a:t>COLIEE</a:t>
            </a:r>
            <a:br>
              <a:rPr kumimoji="1" lang="en-US" altLang="ja-JP" sz="3600"/>
            </a:br>
            <a:r>
              <a:rPr kumimoji="1" lang="en-US" altLang="ja-JP" sz="3600"/>
              <a:t>(</a:t>
            </a:r>
            <a:r>
              <a:rPr kumimoji="1" lang="ja-JP" altLang="en-US" sz="3600"/>
              <a:t>司法試験自動解答タスク</a:t>
            </a:r>
            <a:r>
              <a:rPr kumimoji="1" lang="en-US" altLang="ja-JP" sz="3600"/>
              <a:t>)</a:t>
            </a:r>
            <a:r>
              <a:rPr kumimoji="1" lang="ja-JP" altLang="en-US" sz="3600"/>
              <a:t>について</a:t>
            </a:r>
            <a:endParaRPr kumimoji="1" lang="ja-JP" altLang="en-US" sz="3600" dirty="0"/>
          </a:p>
        </p:txBody>
      </p:sp>
      <p:pic>
        <p:nvPicPr>
          <p:cNvPr id="4" name="図 3">
            <a:extLst>
              <a:ext uri="{FF2B5EF4-FFF2-40B4-BE49-F238E27FC236}">
                <a16:creationId xmlns:a16="http://schemas.microsoft.com/office/drawing/2014/main" id="{F3055668-9B58-4F4C-A975-5643C44F2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6270"/>
            <a:ext cx="1076830" cy="1067787"/>
          </a:xfrm>
          <a:prstGeom prst="rect">
            <a:avLst/>
          </a:prstGeom>
        </p:spPr>
      </p:pic>
      <p:sp>
        <p:nvSpPr>
          <p:cNvPr id="5" name="スライド番号プレースホルダー 4">
            <a:extLst>
              <a:ext uri="{FF2B5EF4-FFF2-40B4-BE49-F238E27FC236}">
                <a16:creationId xmlns:a16="http://schemas.microsoft.com/office/drawing/2014/main" id="{E5D0ABCD-C145-4CDF-BF3F-C4E7C1D2CC15}"/>
              </a:ext>
            </a:extLst>
          </p:cNvPr>
          <p:cNvSpPr>
            <a:spLocks noGrp="1"/>
          </p:cNvSpPr>
          <p:nvPr>
            <p:ph type="sldNum" sz="quarter" idx="12"/>
          </p:nvPr>
        </p:nvSpPr>
        <p:spPr>
          <a:xfrm>
            <a:off x="6457950" y="6356351"/>
            <a:ext cx="2057400" cy="365125"/>
          </a:xfrm>
        </p:spPr>
        <p:txBody>
          <a:bodyPr/>
          <a:lstStyle/>
          <a:p>
            <a:fld id="{53C06E80-4058-4F4B-ABCA-37AB2E99A4EA}" type="slidenum">
              <a:rPr kumimoji="1" lang="ja-JP" altLang="en-US" sz="2000" smtClean="0"/>
              <a:t>9</a:t>
            </a:fld>
            <a:endParaRPr kumimoji="1" lang="ja-JP" altLang="en-US" sz="2000" dirty="0"/>
          </a:p>
        </p:txBody>
      </p:sp>
      <p:sp>
        <p:nvSpPr>
          <p:cNvPr id="9" name="コンテンツ プレースホルダー 2">
            <a:extLst>
              <a:ext uri="{FF2B5EF4-FFF2-40B4-BE49-F238E27FC236}">
                <a16:creationId xmlns:a16="http://schemas.microsoft.com/office/drawing/2014/main" id="{442280B6-5880-410D-81A9-241C661427C7}"/>
              </a:ext>
            </a:extLst>
          </p:cNvPr>
          <p:cNvSpPr>
            <a:spLocks noGrp="1"/>
          </p:cNvSpPr>
          <p:nvPr>
            <p:ph idx="1"/>
          </p:nvPr>
        </p:nvSpPr>
        <p:spPr>
          <a:xfrm>
            <a:off x="232438" y="1847851"/>
            <a:ext cx="8679123" cy="4351338"/>
          </a:xfrm>
        </p:spPr>
        <p:txBody>
          <a:bodyPr>
            <a:normAutofit/>
          </a:bodyPr>
          <a:lstStyle/>
          <a:p>
            <a:pPr marL="0" indent="0">
              <a:buNone/>
            </a:pPr>
            <a:r>
              <a:rPr lang="en-US" altLang="ja-JP" sz="2400" dirty="0"/>
              <a:t>t1 :</a:t>
            </a:r>
          </a:p>
          <a:p>
            <a:pPr marL="0" indent="0">
              <a:buNone/>
            </a:pPr>
            <a:r>
              <a:rPr lang="ja-JP" altLang="en-US" sz="2400" dirty="0"/>
              <a:t>第九百七十四条 次に掲げる者は、遺言の証人又は立会人となることができない。</a:t>
            </a:r>
          </a:p>
          <a:p>
            <a:pPr marL="0" indent="0">
              <a:spcBef>
                <a:spcPts val="0"/>
              </a:spcBef>
              <a:buNone/>
            </a:pPr>
            <a:endParaRPr lang="en-US" altLang="ja-JP" sz="2400" dirty="0"/>
          </a:p>
          <a:p>
            <a:pPr marL="0" indent="0">
              <a:spcBef>
                <a:spcPts val="0"/>
              </a:spcBef>
              <a:buNone/>
            </a:pPr>
            <a:r>
              <a:rPr lang="ja-JP" altLang="en-US" sz="2400" dirty="0"/>
              <a:t>一 未成年者</a:t>
            </a:r>
          </a:p>
          <a:p>
            <a:pPr marL="0" indent="0">
              <a:spcBef>
                <a:spcPts val="0"/>
              </a:spcBef>
              <a:buNone/>
            </a:pPr>
            <a:r>
              <a:rPr lang="ja-JP" altLang="en-US" sz="2400" dirty="0"/>
              <a:t>二 推定相続人及び受遺者並びにこれらの配偶者及び直系血族</a:t>
            </a:r>
          </a:p>
          <a:p>
            <a:pPr marL="0" indent="0">
              <a:spcBef>
                <a:spcPts val="0"/>
              </a:spcBef>
              <a:buNone/>
            </a:pPr>
            <a:r>
              <a:rPr lang="ja-JP" altLang="en-US" sz="2400" dirty="0"/>
              <a:t>三 公証人の配偶者、四親等内の親族、書記及び使用人</a:t>
            </a:r>
          </a:p>
          <a:p>
            <a:pPr marL="0" indent="0">
              <a:buNone/>
            </a:pPr>
            <a:r>
              <a:rPr lang="en-US" altLang="ja-JP" sz="2400" dirty="0"/>
              <a:t>t2: </a:t>
            </a:r>
          </a:p>
          <a:p>
            <a:pPr marL="0" indent="0">
              <a:buNone/>
            </a:pPr>
            <a:r>
              <a:rPr lang="ja-JP" altLang="en-US" sz="2400" dirty="0"/>
              <a:t>１５歳に達した未成年者は，遺言の証人となることができる。</a:t>
            </a:r>
          </a:p>
          <a:p>
            <a:pPr marL="0" indent="0">
              <a:buNone/>
            </a:pPr>
            <a:endParaRPr kumimoji="1" lang="ja-JP" altLang="en-US" sz="2400" dirty="0"/>
          </a:p>
        </p:txBody>
      </p:sp>
    </p:spTree>
    <p:extLst>
      <p:ext uri="{BB962C8B-B14F-4D97-AF65-F5344CB8AC3E}">
        <p14:creationId xmlns:p14="http://schemas.microsoft.com/office/powerpoint/2010/main" val="82143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8BBDEB88-A485-6544-B408-EC8DF177007B}" vid="{B00C8DA9-FA78-9A48-B2DB-FF7200B5EE56}"/>
    </a:ext>
  </a:extLst>
</a:theme>
</file>

<file path=ppt/theme/theme3.xml><?xml version="1.0" encoding="utf-8"?>
<a:theme xmlns:a="http://schemas.openxmlformats.org/drawingml/2006/main" name="kano20160328">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o20160328" id="{5FC67C9A-914F-4B5C-B31B-996461C2838F}" vid="{2A573FC8-0D01-43AF-9193-7B43590EC83F}"/>
    </a:ext>
  </a:extLst>
</a:theme>
</file>

<file path=ppt/theme/theme4.xml><?xml version="1.0" encoding="utf-8"?>
<a:theme xmlns:a="http://schemas.openxmlformats.org/drawingml/2006/main" name="1_kano20160328">
  <a:themeElements>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fontScheme name="kano-template">
      <a:majorFont>
        <a:latin typeface="Verdana"/>
        <a:ea typeface="TBPｺﾞｼｯｸB"/>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ano-template 13">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o20160328" id="{5FC67C9A-914F-4B5C-B31B-996461C2838F}" vid="{2A573FC8-0D01-43AF-9193-7B43590EC83F}"/>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themeOverride>
</file>

<file path=ppt/theme/themeOverride2.xml><?xml version="1.0" encoding="utf-8"?>
<a:themeOverride xmlns:a="http://schemas.openxmlformats.org/drawingml/2006/main">
  <a:clrScheme name="ユーザー定義 1">
    <a:dk1>
      <a:srgbClr val="000000"/>
    </a:dk1>
    <a:lt1>
      <a:srgbClr val="FFFFFF"/>
    </a:lt1>
    <a:dk2>
      <a:srgbClr val="000000"/>
    </a:dk2>
    <a:lt2>
      <a:srgbClr val="000000"/>
    </a:lt2>
    <a:accent1>
      <a:srgbClr val="FF0000"/>
    </a:accent1>
    <a:accent2>
      <a:srgbClr val="CC9900"/>
    </a:accent2>
    <a:accent3>
      <a:srgbClr val="FF9900"/>
    </a:accent3>
    <a:accent4>
      <a:srgbClr val="92D050"/>
    </a:accent4>
    <a:accent5>
      <a:srgbClr val="00B050"/>
    </a:accent5>
    <a:accent6>
      <a:srgbClr val="00B0F0"/>
    </a:accent6>
    <a:hlink>
      <a:srgbClr val="3399FF"/>
    </a:hlink>
    <a:folHlink>
      <a:srgbClr val="C0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8712</TotalTime>
  <Words>8338</Words>
  <Application>Microsoft Office PowerPoint</Application>
  <PresentationFormat>画面に合わせる (4:3)</PresentationFormat>
  <Paragraphs>1237</Paragraphs>
  <Slides>63</Slides>
  <Notes>42</Notes>
  <HiddenSlides>0</HiddenSlides>
  <MMClips>0</MMClips>
  <ScaleCrop>false</ScaleCrop>
  <HeadingPairs>
    <vt:vector size="6" baseType="variant">
      <vt:variant>
        <vt:lpstr>使用されているフォント</vt:lpstr>
      </vt:variant>
      <vt:variant>
        <vt:i4>20</vt:i4>
      </vt:variant>
      <vt:variant>
        <vt:lpstr>テーマ</vt:lpstr>
      </vt:variant>
      <vt:variant>
        <vt:i4>4</vt:i4>
      </vt:variant>
      <vt:variant>
        <vt:lpstr>スライド タイトル</vt:lpstr>
      </vt:variant>
      <vt:variant>
        <vt:i4>63</vt:i4>
      </vt:variant>
    </vt:vector>
  </HeadingPairs>
  <TitlesOfParts>
    <vt:vector size="87" baseType="lpstr">
      <vt:lpstr>Helvetica Neue</vt:lpstr>
      <vt:lpstr>HGS明朝E</vt:lpstr>
      <vt:lpstr>HGMaruGothicMPRO</vt:lpstr>
      <vt:lpstr>Hiragino Kaku Gothic Pro W3</vt:lpstr>
      <vt:lpstr>Hiragino Kaku Gothic ProN W3</vt:lpstr>
      <vt:lpstr>Hiragino Maru Gothic Pro W4</vt:lpstr>
      <vt:lpstr>Hiragino Maru Gothic ProN W4</vt:lpstr>
      <vt:lpstr>ＭＳ Ｐゴシック</vt:lpstr>
      <vt:lpstr>TBPｺﾞｼｯｸB</vt:lpstr>
      <vt:lpstr>Yuppy TC</vt:lpstr>
      <vt:lpstr>游ゴシック</vt:lpstr>
      <vt:lpstr>游ゴシック Light</vt:lpstr>
      <vt:lpstr>Arial</vt:lpstr>
      <vt:lpstr>Arial Black</vt:lpstr>
      <vt:lpstr>Calibri</vt:lpstr>
      <vt:lpstr>Calibri Light</vt:lpstr>
      <vt:lpstr>Times New Roman</vt:lpstr>
      <vt:lpstr>Tw Cen MT</vt:lpstr>
      <vt:lpstr>Verdana</vt:lpstr>
      <vt:lpstr>Wingdings</vt:lpstr>
      <vt:lpstr>Office テーマ</vt:lpstr>
      <vt:lpstr>しずく</vt:lpstr>
      <vt:lpstr>kano20160328</vt:lpstr>
      <vt:lpstr>1_kano20160328</vt:lpstr>
      <vt:lpstr>司法試験の自動解答を題材とした 法律文書の自然言語処理</vt:lpstr>
      <vt:lpstr>COLIEE 2018 Statute Law Tasks</vt:lpstr>
      <vt:lpstr>COLIEE 2018 Task 3 (IR)</vt:lpstr>
      <vt:lpstr>COLIEE 2018 Task 4 (TE)</vt:lpstr>
      <vt:lpstr>PowerPoint プレゼンテーション</vt:lpstr>
      <vt:lpstr>PowerPoint プレゼンテーション</vt:lpstr>
      <vt:lpstr>はじめに</vt:lpstr>
      <vt:lpstr>COLIEE (司法試験自動解答タスク)について</vt:lpstr>
      <vt:lpstr>COLIEE (司法試験自動解答タスク)について</vt:lpstr>
      <vt:lpstr>データセット</vt:lpstr>
      <vt:lpstr>提案手法</vt:lpstr>
      <vt:lpstr>述語項解析</vt:lpstr>
      <vt:lpstr>述語項解析</vt:lpstr>
      <vt:lpstr>述語項解析</vt:lpstr>
      <vt:lpstr>述語項解析</vt:lpstr>
      <vt:lpstr>述語項解析での問題</vt:lpstr>
      <vt:lpstr>行動・事実のモデル化</vt:lpstr>
      <vt:lpstr>類義語・言い換え表現の変換辞書</vt:lpstr>
      <vt:lpstr>辞書の作成例</vt:lpstr>
      <vt:lpstr>システム構成</vt:lpstr>
      <vt:lpstr>システム構成</vt:lpstr>
      <vt:lpstr>司法試験自動解答システムの現状</vt:lpstr>
      <vt:lpstr>司法試験自動解答システムの目標</vt:lpstr>
      <vt:lpstr>モジュールごとの正答率</vt:lpstr>
      <vt:lpstr>COLIEE2017の結果</vt:lpstr>
      <vt:lpstr>述語項解析のみでは 解けない例</vt:lpstr>
      <vt:lpstr>類義語・言い換え表現の変換辞書</vt:lpstr>
      <vt:lpstr>辞書の作成例</vt:lpstr>
      <vt:lpstr>動作主推定</vt:lpstr>
      <vt:lpstr>評価方法</vt:lpstr>
      <vt:lpstr>結果</vt:lpstr>
      <vt:lpstr>平成28年度最終結果</vt:lpstr>
      <vt:lpstr>考察</vt:lpstr>
      <vt:lpstr>語彙についての調査</vt:lpstr>
      <vt:lpstr>追加辞書</vt:lpstr>
      <vt:lpstr>追加辞書</vt:lpstr>
      <vt:lpstr>単語数の調査</vt:lpstr>
      <vt:lpstr>単語数の調査</vt:lpstr>
      <vt:lpstr>1.3. フレーム意味論とその重要性</vt:lpstr>
      <vt:lpstr>1.3. フレーム意味論とその重要性</vt:lpstr>
      <vt:lpstr>1.3. フレーム意味論とその重要性</vt:lpstr>
      <vt:lpstr>3.1. フレームネットについて</vt:lpstr>
      <vt:lpstr>3.1. フレームネットについて</vt:lpstr>
      <vt:lpstr>3.1. フレームネットについて</vt:lpstr>
      <vt:lpstr>PowerPoint プレゼンテーション</vt:lpstr>
      <vt:lpstr>2. 研究の目的</vt:lpstr>
      <vt:lpstr>3.1. 関連論文紹介</vt:lpstr>
      <vt:lpstr>3.2. 現状の課題・問題点</vt:lpstr>
      <vt:lpstr>4. 研究に向けたロードマップ</vt:lpstr>
      <vt:lpstr>4. 研究に向けたロードマップ</vt:lpstr>
      <vt:lpstr>4. 研究に向けたロードマップ</vt:lpstr>
      <vt:lpstr>4. 研究に向けたロードマップ</vt:lpstr>
      <vt:lpstr>3.3. フレームを用いた確信度取得のメトリクス </vt:lpstr>
      <vt:lpstr>PowerPoint プレゼンテーション</vt:lpstr>
      <vt:lpstr>4. 実験 </vt:lpstr>
      <vt:lpstr>4. 実験 </vt:lpstr>
      <vt:lpstr>4. 実験 </vt:lpstr>
      <vt:lpstr>5. 考察 </vt:lpstr>
      <vt:lpstr>5. 考察 </vt:lpstr>
      <vt:lpstr>PowerPoint プレゼンテーション</vt:lpstr>
      <vt:lpstr>PowerPoint プレゼンテーション</vt:lpstr>
      <vt:lpstr>論理構造への変換</vt:lpstr>
      <vt:lpstr>論理構造への変換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中間発表 「法律文書の解析における類義語・言い換え表現の変換」</dc:title>
  <dc:creator>ia14071</dc:creator>
  <cp:lastModifiedBy>Kano Yoshinobu</cp:lastModifiedBy>
  <cp:revision>115</cp:revision>
  <cp:lastPrinted>2018-02-07T04:35:28Z</cp:lastPrinted>
  <dcterms:created xsi:type="dcterms:W3CDTF">2017-10-30T19:16:42Z</dcterms:created>
  <dcterms:modified xsi:type="dcterms:W3CDTF">2018-10-02T00:22:27Z</dcterms:modified>
</cp:coreProperties>
</file>