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364" r:id="rId4"/>
    <p:sldId id="330" r:id="rId5"/>
    <p:sldId id="338" r:id="rId6"/>
    <p:sldId id="363" r:id="rId7"/>
    <p:sldId id="365" r:id="rId8"/>
    <p:sldId id="346" r:id="rId9"/>
    <p:sldId id="290" r:id="rId10"/>
    <p:sldId id="368" r:id="rId11"/>
    <p:sldId id="340" r:id="rId12"/>
    <p:sldId id="369" r:id="rId13"/>
    <p:sldId id="370" r:id="rId14"/>
    <p:sldId id="357" r:id="rId15"/>
    <p:sldId id="366" r:id="rId16"/>
    <p:sldId id="333" r:id="rId17"/>
    <p:sldId id="371" r:id="rId18"/>
    <p:sldId id="372" r:id="rId19"/>
    <p:sldId id="343" r:id="rId20"/>
    <p:sldId id="373" r:id="rId21"/>
    <p:sldId id="367" r:id="rId22"/>
    <p:sldId id="374" r:id="rId23"/>
    <p:sldId id="375" r:id="rId24"/>
    <p:sldId id="376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sumi Ryo" initials="MR" lastIdx="2" clrIdx="0">
    <p:extLst>
      <p:ext uri="{19B8F6BF-5375-455C-9EA6-DF929625EA0E}">
        <p15:presenceInfo xmlns:p15="http://schemas.microsoft.com/office/powerpoint/2012/main" userId="8d7889f5cd040d5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F8B2F6-F7B6-4344-A26D-D0CBDDB87EA0}" v="3360" dt="2018-10-04T05:47:44.6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53" autoAdjust="0"/>
  </p:normalViewPr>
  <p:slideViewPr>
    <p:cSldViewPr>
      <p:cViewPr varScale="1">
        <p:scale>
          <a:sx n="76" d="100"/>
          <a:sy n="76" d="100"/>
        </p:scale>
        <p:origin x="77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0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umi Ryo" userId="8d7889f5cd040d54" providerId="LiveId" clId="{666BABFB-B53B-472F-AA9D-0CC25EB839AD}"/>
    <pc:docChg chg="undo custSel modSld">
      <pc:chgData name="Misumi Ryo" userId="8d7889f5cd040d54" providerId="LiveId" clId="{666BABFB-B53B-472F-AA9D-0CC25EB839AD}" dt="2018-10-03T17:38:39.217" v="1767"/>
      <pc:docMkLst>
        <pc:docMk/>
      </pc:docMkLst>
      <pc:sldChg chg="addSp delSp modSp">
        <pc:chgData name="Misumi Ryo" userId="8d7889f5cd040d54" providerId="LiveId" clId="{666BABFB-B53B-472F-AA9D-0CC25EB839AD}" dt="2018-10-03T17:38:33.013" v="1766" actId="167"/>
        <pc:sldMkLst>
          <pc:docMk/>
          <pc:sldMk cId="1682654245" sldId="338"/>
        </pc:sldMkLst>
        <pc:spChg chg="mod">
          <ac:chgData name="Misumi Ryo" userId="8d7889f5cd040d54" providerId="LiveId" clId="{666BABFB-B53B-472F-AA9D-0CC25EB839AD}" dt="2018-10-03T17:34:35.976" v="1205"/>
          <ac:spMkLst>
            <pc:docMk/>
            <pc:sldMk cId="1682654245" sldId="338"/>
            <ac:spMk id="2" creationId="{00000000-0000-0000-0000-000000000000}"/>
          </ac:spMkLst>
        </pc:spChg>
        <pc:spChg chg="add del ord">
          <ac:chgData name="Misumi Ryo" userId="8d7889f5cd040d54" providerId="LiveId" clId="{666BABFB-B53B-472F-AA9D-0CC25EB839AD}" dt="2018-10-03T17:38:33.013" v="1766" actId="167"/>
          <ac:spMkLst>
            <pc:docMk/>
            <pc:sldMk cId="1682654245" sldId="338"/>
            <ac:spMk id="4" creationId="{AE4430B5-43A7-439C-B2F4-D5BA4EE2E6BC}"/>
          </ac:spMkLst>
        </pc:spChg>
      </pc:sldChg>
      <pc:sldChg chg="addSp modSp">
        <pc:chgData name="Misumi Ryo" userId="8d7889f5cd040d54" providerId="LiveId" clId="{666BABFB-B53B-472F-AA9D-0CC25EB839AD}" dt="2018-10-03T17:38:39.217" v="1767"/>
        <pc:sldMkLst>
          <pc:docMk/>
          <pc:sldMk cId="194632176" sldId="363"/>
        </pc:sldMkLst>
        <pc:spChg chg="mod">
          <ac:chgData name="Misumi Ryo" userId="8d7889f5cd040d54" providerId="LiveId" clId="{666BABFB-B53B-472F-AA9D-0CC25EB839AD}" dt="2018-10-03T17:38:03.033" v="1760" actId="20577"/>
          <ac:spMkLst>
            <pc:docMk/>
            <pc:sldMk cId="194632176" sldId="363"/>
            <ac:spMk id="2" creationId="{00000000-0000-0000-0000-000000000000}"/>
          </ac:spMkLst>
        </pc:spChg>
        <pc:spChg chg="add">
          <ac:chgData name="Misumi Ryo" userId="8d7889f5cd040d54" providerId="LiveId" clId="{666BABFB-B53B-472F-AA9D-0CC25EB839AD}" dt="2018-10-03T17:38:39.217" v="1767"/>
          <ac:spMkLst>
            <pc:docMk/>
            <pc:sldMk cId="194632176" sldId="363"/>
            <ac:spMk id="4" creationId="{9C4334AE-EB8F-45DD-B011-092514D045FF}"/>
          </ac:spMkLst>
        </pc:spChg>
      </pc:sldChg>
    </pc:docChg>
  </pc:docChgLst>
  <pc:docChgLst>
    <pc:chgData name="Misumi Ryo" userId="8d7889f5cd040d54" providerId="LiveId" clId="{45F8B2F6-F7B6-4344-A26D-D0CBDDB87EA0}"/>
    <pc:docChg chg="undo custSel addSld delSld modSld sldOrd">
      <pc:chgData name="Misumi Ryo" userId="8d7889f5cd040d54" providerId="LiveId" clId="{45F8B2F6-F7B6-4344-A26D-D0CBDDB87EA0}" dt="2018-10-04T05:47:44.651" v="1591" actId="167"/>
      <pc:docMkLst>
        <pc:docMk/>
      </pc:docMkLst>
      <pc:sldChg chg="modSp">
        <pc:chgData name="Misumi Ryo" userId="8d7889f5cd040d54" providerId="LiveId" clId="{45F8B2F6-F7B6-4344-A26D-D0CBDDB87EA0}" dt="2018-10-04T05:34:47.129" v="1"/>
        <pc:sldMkLst>
          <pc:docMk/>
          <pc:sldMk cId="247010065" sldId="290"/>
        </pc:sldMkLst>
        <pc:spChg chg="mod">
          <ac:chgData name="Misumi Ryo" userId="8d7889f5cd040d54" providerId="LiveId" clId="{45F8B2F6-F7B6-4344-A26D-D0CBDDB87EA0}" dt="2018-10-04T05:34:47.129" v="1"/>
          <ac:spMkLst>
            <pc:docMk/>
            <pc:sldMk cId="247010065" sldId="290"/>
            <ac:spMk id="3" creationId="{00000000-0000-0000-0000-000000000000}"/>
          </ac:spMkLst>
        </pc:spChg>
      </pc:sldChg>
      <pc:sldChg chg="delSp modSp">
        <pc:chgData name="Misumi Ryo" userId="8d7889f5cd040d54" providerId="LiveId" clId="{45F8B2F6-F7B6-4344-A26D-D0CBDDB87EA0}" dt="2018-10-04T05:47:12.596" v="1588" actId="478"/>
        <pc:sldMkLst>
          <pc:docMk/>
          <pc:sldMk cId="1171603098" sldId="340"/>
        </pc:sldMkLst>
        <pc:spChg chg="del">
          <ac:chgData name="Misumi Ryo" userId="8d7889f5cd040d54" providerId="LiveId" clId="{45F8B2F6-F7B6-4344-A26D-D0CBDDB87EA0}" dt="2018-10-04T05:47:12.596" v="1588" actId="478"/>
          <ac:spMkLst>
            <pc:docMk/>
            <pc:sldMk cId="1171603098" sldId="340"/>
            <ac:spMk id="4" creationId="{3DF76354-D56E-48D4-B820-CACFD7C179FF}"/>
          </ac:spMkLst>
        </pc:spChg>
        <pc:spChg chg="mod">
          <ac:chgData name="Misumi Ryo" userId="8d7889f5cd040d54" providerId="LiveId" clId="{45F8B2F6-F7B6-4344-A26D-D0CBDDB87EA0}" dt="2018-10-04T05:34:56.932" v="3"/>
          <ac:spMkLst>
            <pc:docMk/>
            <pc:sldMk cId="1171603098" sldId="340"/>
            <ac:spMk id="9" creationId="{3331C4B0-6439-44D9-848A-658589780BBC}"/>
          </ac:spMkLst>
        </pc:spChg>
      </pc:sldChg>
      <pc:sldChg chg="modSp">
        <pc:chgData name="Misumi Ryo" userId="8d7889f5cd040d54" providerId="LiveId" clId="{45F8B2F6-F7B6-4344-A26D-D0CBDDB87EA0}" dt="2018-10-04T05:35:33.121" v="8"/>
        <pc:sldMkLst>
          <pc:docMk/>
          <pc:sldMk cId="969519702" sldId="343"/>
        </pc:sldMkLst>
        <pc:spChg chg="mod">
          <ac:chgData name="Misumi Ryo" userId="8d7889f5cd040d54" providerId="LiveId" clId="{45F8B2F6-F7B6-4344-A26D-D0CBDDB87EA0}" dt="2018-10-04T05:35:33.121" v="8"/>
          <ac:spMkLst>
            <pc:docMk/>
            <pc:sldMk cId="969519702" sldId="343"/>
            <ac:spMk id="9" creationId="{3331C4B0-6439-44D9-848A-658589780BBC}"/>
          </ac:spMkLst>
        </pc:spChg>
      </pc:sldChg>
      <pc:sldChg chg="modSp">
        <pc:chgData name="Misumi Ryo" userId="8d7889f5cd040d54" providerId="LiveId" clId="{45F8B2F6-F7B6-4344-A26D-D0CBDDB87EA0}" dt="2018-10-04T05:35:10.625" v="6"/>
        <pc:sldMkLst>
          <pc:docMk/>
          <pc:sldMk cId="3222415690" sldId="357"/>
        </pc:sldMkLst>
        <pc:spChg chg="mod">
          <ac:chgData name="Misumi Ryo" userId="8d7889f5cd040d54" providerId="LiveId" clId="{45F8B2F6-F7B6-4344-A26D-D0CBDDB87EA0}" dt="2018-10-04T05:35:10.625" v="6"/>
          <ac:spMkLst>
            <pc:docMk/>
            <pc:sldMk cId="3222415690" sldId="357"/>
            <ac:spMk id="9" creationId="{3331C4B0-6439-44D9-848A-658589780BBC}"/>
          </ac:spMkLst>
        </pc:spChg>
      </pc:sldChg>
      <pc:sldChg chg="modSp">
        <pc:chgData name="Misumi Ryo" userId="8d7889f5cd040d54" providerId="LiveId" clId="{45F8B2F6-F7B6-4344-A26D-D0CBDDB87EA0}" dt="2018-10-04T05:46:58.518" v="1587" actId="20577"/>
        <pc:sldMkLst>
          <pc:docMk/>
          <pc:sldMk cId="2403814258" sldId="368"/>
        </pc:sldMkLst>
        <pc:spChg chg="mod">
          <ac:chgData name="Misumi Ryo" userId="8d7889f5cd040d54" providerId="LiveId" clId="{45F8B2F6-F7B6-4344-A26D-D0CBDDB87EA0}" dt="2018-10-04T05:34:51.935" v="2"/>
          <ac:spMkLst>
            <pc:docMk/>
            <pc:sldMk cId="2403814258" sldId="368"/>
            <ac:spMk id="3" creationId="{00000000-0000-0000-0000-000000000000}"/>
          </ac:spMkLst>
        </pc:spChg>
        <pc:graphicFrameChg chg="modGraphic">
          <ac:chgData name="Misumi Ryo" userId="8d7889f5cd040d54" providerId="LiveId" clId="{45F8B2F6-F7B6-4344-A26D-D0CBDDB87EA0}" dt="2018-10-04T05:46:58.518" v="1587" actId="20577"/>
          <ac:graphicFrameMkLst>
            <pc:docMk/>
            <pc:sldMk cId="2403814258" sldId="368"/>
            <ac:graphicFrameMk id="4" creationId="{3DE3545E-956C-4FF6-AFCD-AAE563FC9C8E}"/>
          </ac:graphicFrameMkLst>
        </pc:graphicFrameChg>
      </pc:sldChg>
      <pc:sldChg chg="modSp">
        <pc:chgData name="Misumi Ryo" userId="8d7889f5cd040d54" providerId="LiveId" clId="{45F8B2F6-F7B6-4344-A26D-D0CBDDB87EA0}" dt="2018-10-04T05:35:01.672" v="4"/>
        <pc:sldMkLst>
          <pc:docMk/>
          <pc:sldMk cId="77317050" sldId="369"/>
        </pc:sldMkLst>
        <pc:spChg chg="mod">
          <ac:chgData name="Misumi Ryo" userId="8d7889f5cd040d54" providerId="LiveId" clId="{45F8B2F6-F7B6-4344-A26D-D0CBDDB87EA0}" dt="2018-10-04T05:35:01.672" v="4"/>
          <ac:spMkLst>
            <pc:docMk/>
            <pc:sldMk cId="77317050" sldId="369"/>
            <ac:spMk id="3" creationId="{00000000-0000-0000-0000-000000000000}"/>
          </ac:spMkLst>
        </pc:spChg>
      </pc:sldChg>
      <pc:sldChg chg="modSp">
        <pc:chgData name="Misumi Ryo" userId="8d7889f5cd040d54" providerId="LiveId" clId="{45F8B2F6-F7B6-4344-A26D-D0CBDDB87EA0}" dt="2018-10-04T05:35:05.640" v="5"/>
        <pc:sldMkLst>
          <pc:docMk/>
          <pc:sldMk cId="941858683" sldId="370"/>
        </pc:sldMkLst>
        <pc:spChg chg="mod">
          <ac:chgData name="Misumi Ryo" userId="8d7889f5cd040d54" providerId="LiveId" clId="{45F8B2F6-F7B6-4344-A26D-D0CBDDB87EA0}" dt="2018-10-04T05:35:05.640" v="5"/>
          <ac:spMkLst>
            <pc:docMk/>
            <pc:sldMk cId="941858683" sldId="370"/>
            <ac:spMk id="3" creationId="{00000000-0000-0000-0000-000000000000}"/>
          </ac:spMkLst>
        </pc:spChg>
      </pc:sldChg>
      <pc:sldChg chg="modSp">
        <pc:chgData name="Misumi Ryo" userId="8d7889f5cd040d54" providerId="LiveId" clId="{45F8B2F6-F7B6-4344-A26D-D0CBDDB87EA0}" dt="2018-10-04T05:35:28.469" v="7"/>
        <pc:sldMkLst>
          <pc:docMk/>
          <pc:sldMk cId="2053043736" sldId="372"/>
        </pc:sldMkLst>
        <pc:spChg chg="mod">
          <ac:chgData name="Misumi Ryo" userId="8d7889f5cd040d54" providerId="LiveId" clId="{45F8B2F6-F7B6-4344-A26D-D0CBDDB87EA0}" dt="2018-10-04T05:35:28.469" v="7"/>
          <ac:spMkLst>
            <pc:docMk/>
            <pc:sldMk cId="2053043736" sldId="372"/>
            <ac:spMk id="3" creationId="{00000000-0000-0000-0000-000000000000}"/>
          </ac:spMkLst>
        </pc:spChg>
      </pc:sldChg>
      <pc:sldChg chg="modSp">
        <pc:chgData name="Misumi Ryo" userId="8d7889f5cd040d54" providerId="LiveId" clId="{45F8B2F6-F7B6-4344-A26D-D0CBDDB87EA0}" dt="2018-10-04T05:35:37.368" v="9"/>
        <pc:sldMkLst>
          <pc:docMk/>
          <pc:sldMk cId="1218896438" sldId="373"/>
        </pc:sldMkLst>
        <pc:spChg chg="mod">
          <ac:chgData name="Misumi Ryo" userId="8d7889f5cd040d54" providerId="LiveId" clId="{45F8B2F6-F7B6-4344-A26D-D0CBDDB87EA0}" dt="2018-10-04T05:35:37.368" v="9"/>
          <ac:spMkLst>
            <pc:docMk/>
            <pc:sldMk cId="1218896438" sldId="373"/>
            <ac:spMk id="9" creationId="{3331C4B0-6439-44D9-848A-658589780BBC}"/>
          </ac:spMkLst>
        </pc:spChg>
      </pc:sldChg>
      <pc:sldChg chg="modSp">
        <pc:chgData name="Misumi Ryo" userId="8d7889f5cd040d54" providerId="LiveId" clId="{45F8B2F6-F7B6-4344-A26D-D0CBDDB87EA0}" dt="2018-10-04T05:36:50.730" v="39"/>
        <pc:sldMkLst>
          <pc:docMk/>
          <pc:sldMk cId="2459528004" sldId="374"/>
        </pc:sldMkLst>
        <pc:spChg chg="mod">
          <ac:chgData name="Misumi Ryo" userId="8d7889f5cd040d54" providerId="LiveId" clId="{45F8B2F6-F7B6-4344-A26D-D0CBDDB87EA0}" dt="2018-10-04T05:36:50.730" v="39"/>
          <ac:spMkLst>
            <pc:docMk/>
            <pc:sldMk cId="2459528004" sldId="374"/>
            <ac:spMk id="2" creationId="{D6762041-5C1B-46F1-A8D4-8144ACF883D7}"/>
          </ac:spMkLst>
        </pc:spChg>
      </pc:sldChg>
      <pc:sldChg chg="del">
        <pc:chgData name="Misumi Ryo" userId="8d7889f5cd040d54" providerId="LiveId" clId="{45F8B2F6-F7B6-4344-A26D-D0CBDDB87EA0}" dt="2018-10-04T02:09:01.591" v="0" actId="2696"/>
        <pc:sldMkLst>
          <pc:docMk/>
          <pc:sldMk cId="764263288" sldId="375"/>
        </pc:sldMkLst>
      </pc:sldChg>
      <pc:sldChg chg="addSp delSp modSp add addCm delCm">
        <pc:chgData name="Misumi Ryo" userId="8d7889f5cd040d54" providerId="LiveId" clId="{45F8B2F6-F7B6-4344-A26D-D0CBDDB87EA0}" dt="2018-10-04T05:47:44.651" v="1591" actId="167"/>
        <pc:sldMkLst>
          <pc:docMk/>
          <pc:sldMk cId="4123593352" sldId="375"/>
        </pc:sldMkLst>
        <pc:spChg chg="mod">
          <ac:chgData name="Misumi Ryo" userId="8d7889f5cd040d54" providerId="LiveId" clId="{45F8B2F6-F7B6-4344-A26D-D0CBDDB87EA0}" dt="2018-10-04T05:40:34.912" v="122" actId="115"/>
          <ac:spMkLst>
            <pc:docMk/>
            <pc:sldMk cId="4123593352" sldId="375"/>
            <ac:spMk id="2" creationId="{D6762041-5C1B-46F1-A8D4-8144ACF883D7}"/>
          </ac:spMkLst>
        </pc:spChg>
        <pc:spChg chg="add mod">
          <ac:chgData name="Misumi Ryo" userId="8d7889f5cd040d54" providerId="LiveId" clId="{45F8B2F6-F7B6-4344-A26D-D0CBDDB87EA0}" dt="2018-10-04T05:38:19.252" v="67" actId="13822"/>
          <ac:spMkLst>
            <pc:docMk/>
            <pc:sldMk cId="4123593352" sldId="375"/>
            <ac:spMk id="4" creationId="{E243AE92-539E-4E74-BFB3-2B9884D8B85A}"/>
          </ac:spMkLst>
        </pc:spChg>
        <pc:spChg chg="add mod">
          <ac:chgData name="Misumi Ryo" userId="8d7889f5cd040d54" providerId="LiveId" clId="{45F8B2F6-F7B6-4344-A26D-D0CBDDB87EA0}" dt="2018-10-04T05:39:44.615" v="108" actId="14100"/>
          <ac:spMkLst>
            <pc:docMk/>
            <pc:sldMk cId="4123593352" sldId="375"/>
            <ac:spMk id="5" creationId="{31E3D673-CDA1-4F2D-9E5C-A62776601BA0}"/>
          </ac:spMkLst>
        </pc:spChg>
        <pc:spChg chg="add mod">
          <ac:chgData name="Misumi Ryo" userId="8d7889f5cd040d54" providerId="LiveId" clId="{45F8B2F6-F7B6-4344-A26D-D0CBDDB87EA0}" dt="2018-10-04T05:39:32.615" v="106"/>
          <ac:spMkLst>
            <pc:docMk/>
            <pc:sldMk cId="4123593352" sldId="375"/>
            <ac:spMk id="6" creationId="{494B94E3-FE2C-444F-A361-58A079003E76}"/>
          </ac:spMkLst>
        </pc:spChg>
        <pc:spChg chg="add del mod">
          <ac:chgData name="Misumi Ryo" userId="8d7889f5cd040d54" providerId="LiveId" clId="{45F8B2F6-F7B6-4344-A26D-D0CBDDB87EA0}" dt="2018-10-04T05:40:05.630" v="110" actId="478"/>
          <ac:spMkLst>
            <pc:docMk/>
            <pc:sldMk cId="4123593352" sldId="375"/>
            <ac:spMk id="7" creationId="{0A2B2F5D-F565-41B0-9F2A-D411C77DD57E}"/>
          </ac:spMkLst>
        </pc:spChg>
        <pc:spChg chg="add mod">
          <ac:chgData name="Misumi Ryo" userId="8d7889f5cd040d54" providerId="LiveId" clId="{45F8B2F6-F7B6-4344-A26D-D0CBDDB87EA0}" dt="2018-10-04T05:40:20.389" v="121" actId="14100"/>
          <ac:spMkLst>
            <pc:docMk/>
            <pc:sldMk cId="4123593352" sldId="375"/>
            <ac:spMk id="8" creationId="{B621B9A2-7B2A-4D86-92B4-93989E5C5E85}"/>
          </ac:spMkLst>
        </pc:spChg>
        <pc:spChg chg="add mod">
          <ac:chgData name="Misumi Ryo" userId="8d7889f5cd040d54" providerId="LiveId" clId="{45F8B2F6-F7B6-4344-A26D-D0CBDDB87EA0}" dt="2018-10-04T05:40:52.727" v="133"/>
          <ac:spMkLst>
            <pc:docMk/>
            <pc:sldMk cId="4123593352" sldId="375"/>
            <ac:spMk id="9" creationId="{465CCC5B-8FFB-4907-8618-4B059FAE2A37}"/>
          </ac:spMkLst>
        </pc:spChg>
        <pc:spChg chg="add ord">
          <ac:chgData name="Misumi Ryo" userId="8d7889f5cd040d54" providerId="LiveId" clId="{45F8B2F6-F7B6-4344-A26D-D0CBDDB87EA0}" dt="2018-10-04T05:47:44.651" v="1591" actId="167"/>
          <ac:spMkLst>
            <pc:docMk/>
            <pc:sldMk cId="4123593352" sldId="375"/>
            <ac:spMk id="10" creationId="{58BA9D7E-D364-40EE-A0B2-D11DB735AD61}"/>
          </ac:spMkLst>
        </pc:spChg>
      </pc:sldChg>
      <pc:sldChg chg="add del">
        <pc:chgData name="Misumi Ryo" userId="8d7889f5cd040d54" providerId="LiveId" clId="{45F8B2F6-F7B6-4344-A26D-D0CBDDB87EA0}" dt="2018-10-04T05:41:17.477" v="135" actId="2696"/>
        <pc:sldMkLst>
          <pc:docMk/>
          <pc:sldMk cId="1523264476" sldId="376"/>
        </pc:sldMkLst>
      </pc:sldChg>
      <pc:sldChg chg="addSp modSp add ord">
        <pc:chgData name="Misumi Ryo" userId="8d7889f5cd040d54" providerId="LiveId" clId="{45F8B2F6-F7B6-4344-A26D-D0CBDDB87EA0}" dt="2018-10-04T05:47:18.464" v="1589"/>
        <pc:sldMkLst>
          <pc:docMk/>
          <pc:sldMk cId="2051449946" sldId="376"/>
        </pc:sldMkLst>
        <pc:spChg chg="mod">
          <ac:chgData name="Misumi Ryo" userId="8d7889f5cd040d54" providerId="LiveId" clId="{45F8B2F6-F7B6-4344-A26D-D0CBDDB87EA0}" dt="2018-10-04T05:46:40.408" v="1585" actId="20577"/>
          <ac:spMkLst>
            <pc:docMk/>
            <pc:sldMk cId="2051449946" sldId="376"/>
            <ac:spMk id="2" creationId="{D6762041-5C1B-46F1-A8D4-8144ACF883D7}"/>
          </ac:spMkLst>
        </pc:spChg>
        <pc:spChg chg="add">
          <ac:chgData name="Misumi Ryo" userId="8d7889f5cd040d54" providerId="LiveId" clId="{45F8B2F6-F7B6-4344-A26D-D0CBDDB87EA0}" dt="2018-10-04T05:47:18.464" v="1589"/>
          <ac:spMkLst>
            <pc:docMk/>
            <pc:sldMk cId="2051449946" sldId="376"/>
            <ac:spMk id="4" creationId="{70E5C28E-31F6-4A88-8642-C7C5E908012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BB6BB-B258-449E-8874-4A093E8A56E8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44C36-6669-4282-A822-23EC254D01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16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E44C36-6669-4282-A822-23EC254D01F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940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F9DB8D-6D7B-43BE-A425-B05E950D963D}" type="datetimeFigureOut">
              <a:rPr kumimoji="1" lang="ja-JP" altLang="en-US" smtClean="0"/>
              <a:t>2018/10/4</a:t>
            </a:fld>
            <a:endParaRPr kumimoji="1" lang="ja-JP" altLang="en-US" dirty="0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 dirty="0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7B0406-A624-4B64-A56F-13B39BB9DA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DB8D-6D7B-43BE-A425-B05E950D963D}" type="datetimeFigureOut">
              <a:rPr kumimoji="1" lang="ja-JP" altLang="en-US" smtClean="0"/>
              <a:t>2018/10/4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0406-A624-4B64-A56F-13B39BB9DA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DB8D-6D7B-43BE-A425-B05E950D963D}" type="datetimeFigureOut">
              <a:rPr kumimoji="1" lang="ja-JP" altLang="en-US" smtClean="0"/>
              <a:t>2018/10/4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0406-A624-4B64-A56F-13B39BB9DA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DB8D-6D7B-43BE-A425-B05E950D963D}" type="datetimeFigureOut">
              <a:rPr kumimoji="1" lang="ja-JP" altLang="en-US" smtClean="0"/>
              <a:t>2018/10/4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0406-A624-4B64-A56F-13B39BB9DA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DB8D-6D7B-43BE-A425-B05E950D963D}" type="datetimeFigureOut">
              <a:rPr kumimoji="1" lang="ja-JP" altLang="en-US" smtClean="0"/>
              <a:t>2018/10/4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0406-A624-4B64-A56F-13B39BB9DA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DB8D-6D7B-43BE-A425-B05E950D963D}" type="datetimeFigureOut">
              <a:rPr kumimoji="1" lang="ja-JP" altLang="en-US" smtClean="0"/>
              <a:t>2018/10/4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0406-A624-4B64-A56F-13B39BB9DA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DB8D-6D7B-43BE-A425-B05E950D963D}" type="datetimeFigureOut">
              <a:rPr kumimoji="1" lang="ja-JP" altLang="en-US" smtClean="0"/>
              <a:t>2018/10/4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0406-A624-4B64-A56F-13B39BB9DA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DB8D-6D7B-43BE-A425-B05E950D963D}" type="datetimeFigureOut">
              <a:rPr kumimoji="1" lang="ja-JP" altLang="en-US" smtClean="0"/>
              <a:t>2018/10/4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0406-A624-4B64-A56F-13B39BB9DA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DB8D-6D7B-43BE-A425-B05E950D963D}" type="datetimeFigureOut">
              <a:rPr kumimoji="1" lang="ja-JP" altLang="en-US" smtClean="0"/>
              <a:t>2018/10/4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0406-A624-4B64-A56F-13B39BB9DA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0F9DB8D-6D7B-43BE-A425-B05E950D963D}" type="datetimeFigureOut">
              <a:rPr kumimoji="1" lang="ja-JP" altLang="en-US" smtClean="0"/>
              <a:t>2018/10/4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0406-A624-4B64-A56F-13B39BB9DA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dirty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F9DB8D-6D7B-43BE-A425-B05E950D963D}" type="datetimeFigureOut">
              <a:rPr kumimoji="1" lang="ja-JP" altLang="en-US" smtClean="0"/>
              <a:t>2018/10/4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7B0406-A624-4B64-A56F-13B39BB9DA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F9DB8D-6D7B-43BE-A425-B05E950D963D}" type="datetimeFigureOut">
              <a:rPr kumimoji="1" lang="ja-JP" altLang="en-US" smtClean="0"/>
              <a:t>2018/10/4</a:t>
            </a:fld>
            <a:endParaRPr kumimoji="1" lang="ja-JP" altLang="en-US" dirty="0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 dirty="0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7B0406-A624-4B64-A56F-13B39BB9DA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sumi@j.u-tokyo.ac.j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anchor="ctr" anchorCtr="0">
            <a:normAutofit/>
          </a:bodyPr>
          <a:lstStyle/>
          <a:p>
            <a:r>
              <a:rPr lang="en-US" altLang="ja-JP" sz="4400" b="0" dirty="0">
                <a:effectLst/>
              </a:rPr>
              <a:t>PROLEG</a:t>
            </a:r>
            <a:r>
              <a:rPr lang="ja-JP" altLang="en-US" sz="4400" b="0" dirty="0">
                <a:effectLst/>
              </a:rPr>
              <a:t>による刑法推論の実装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257553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2800" dirty="0"/>
              <a:t>国立情報学研究所　特任研究員</a:t>
            </a:r>
            <a:br>
              <a:rPr kumimoji="1" lang="en-US" altLang="ja-JP" sz="2800" dirty="0"/>
            </a:br>
            <a:r>
              <a:rPr kumimoji="1" lang="ja-JP" altLang="en-US" sz="2800" dirty="0"/>
              <a:t>三隅　諒</a:t>
            </a:r>
            <a:endParaRPr kumimoji="1" lang="en-US" altLang="ja-JP" sz="2800" dirty="0"/>
          </a:p>
          <a:p>
            <a:r>
              <a:rPr kumimoji="1" lang="en-US" altLang="ja-JP" sz="2800" dirty="0">
                <a:hlinkClick r:id="rId2"/>
              </a:rPr>
              <a:t>misumi@nii.ac.jp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3DE3545E-956C-4FF6-AFCD-AAE563FC9C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621208"/>
              </p:ext>
            </p:extLst>
          </p:nvPr>
        </p:nvGraphicFramePr>
        <p:xfrm>
          <a:off x="457200" y="2560639"/>
          <a:ext cx="8229600" cy="3748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>
                  <a:extLst>
                    <a:ext uri="{9D8B030D-6E8A-4147-A177-3AD203B41FA5}">
                      <a16:colId xmlns:a16="http://schemas.microsoft.com/office/drawing/2014/main" val="4004051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741705444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822725746"/>
                    </a:ext>
                  </a:extLst>
                </a:gridCol>
                <a:gridCol w="3394720">
                  <a:extLst>
                    <a:ext uri="{9D8B030D-6E8A-4147-A177-3AD203B41FA5}">
                      <a16:colId xmlns:a16="http://schemas.microsoft.com/office/drawing/2014/main" val="2238863985"/>
                    </a:ext>
                  </a:extLst>
                </a:gridCol>
              </a:tblGrid>
              <a:tr h="465001"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条文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意味内容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PROLEG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6802649"/>
                  </a:ext>
                </a:extLst>
              </a:tr>
              <a:tr h="46500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主体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記載なし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主体の限定なし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記述しない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8902220"/>
                  </a:ext>
                </a:extLst>
              </a:tr>
              <a:tr h="46500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客体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「人を」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「人」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人</a:t>
                      </a:r>
                      <a:r>
                        <a:rPr kumimoji="1" lang="en-US" altLang="ja-JP" dirty="0"/>
                        <a:t>(_</a:t>
                      </a:r>
                      <a:r>
                        <a:rPr kumimoji="1" lang="ja-JP" altLang="en-US" dirty="0"/>
                        <a:t>客体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2664296"/>
                  </a:ext>
                </a:extLst>
              </a:tr>
              <a:tr h="71183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行為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「殺した」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死亡させるような行為</a:t>
                      </a:r>
                      <a:endParaRPr kumimoji="1" lang="en-US" altLang="ja-JP" dirty="0"/>
                    </a:p>
                    <a:p>
                      <a:pPr algn="l"/>
                      <a:r>
                        <a:rPr kumimoji="1" lang="ja-JP" altLang="en-US" dirty="0"/>
                        <a:t>（態様に限定なし）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行為</a:t>
                      </a:r>
                      <a:r>
                        <a:rPr kumimoji="1" lang="en-US" altLang="ja-JP" dirty="0"/>
                        <a:t>(_</a:t>
                      </a:r>
                      <a:r>
                        <a:rPr kumimoji="1" lang="ja-JP" altLang="en-US" dirty="0"/>
                        <a:t>主体</a:t>
                      </a:r>
                      <a:r>
                        <a:rPr kumimoji="1" lang="en-US" altLang="ja-JP" dirty="0"/>
                        <a:t>,_</a:t>
                      </a:r>
                      <a:r>
                        <a:rPr kumimoji="1" lang="ja-JP" altLang="en-US" dirty="0"/>
                        <a:t>客体</a:t>
                      </a:r>
                      <a:r>
                        <a:rPr kumimoji="1" lang="en-US" altLang="ja-JP" dirty="0"/>
                        <a:t>,_</a:t>
                      </a:r>
                      <a:r>
                        <a:rPr kumimoji="1" lang="ja-JP" altLang="en-US" dirty="0"/>
                        <a:t>行為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1758601"/>
                  </a:ext>
                </a:extLst>
              </a:tr>
              <a:tr h="46500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結果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「殺した」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死亡結果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死亡</a:t>
                      </a:r>
                      <a:r>
                        <a:rPr kumimoji="1" lang="en-US" altLang="ja-JP" dirty="0"/>
                        <a:t>(_</a:t>
                      </a:r>
                      <a:r>
                        <a:rPr kumimoji="1" lang="ja-JP" altLang="en-US" dirty="0"/>
                        <a:t>客体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8284888"/>
                  </a:ext>
                </a:extLst>
              </a:tr>
              <a:tr h="71183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因果関係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「殺した」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行為と結果の因果関係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因果関係</a:t>
                      </a:r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行為</a:t>
                      </a:r>
                      <a:r>
                        <a:rPr kumimoji="1" lang="en-US" altLang="ja-JP" dirty="0"/>
                        <a:t>(_</a:t>
                      </a:r>
                      <a:r>
                        <a:rPr kumimoji="1" lang="ja-JP" altLang="en-US" dirty="0"/>
                        <a:t>主体</a:t>
                      </a:r>
                      <a:r>
                        <a:rPr kumimoji="1" lang="en-US" altLang="ja-JP" dirty="0"/>
                        <a:t>,_</a:t>
                      </a:r>
                      <a:r>
                        <a:rPr kumimoji="1" lang="ja-JP" altLang="en-US" dirty="0"/>
                        <a:t>客体</a:t>
                      </a:r>
                      <a:r>
                        <a:rPr kumimoji="1" lang="en-US" altLang="ja-JP" dirty="0"/>
                        <a:t>,_</a:t>
                      </a:r>
                      <a:r>
                        <a:rPr kumimoji="1" lang="ja-JP" altLang="en-US" dirty="0"/>
                        <a:t>行為</a:t>
                      </a:r>
                      <a:r>
                        <a:rPr kumimoji="1" lang="en-US" altLang="ja-JP" dirty="0"/>
                        <a:t>),</a:t>
                      </a:r>
                      <a:r>
                        <a:rPr kumimoji="1" lang="ja-JP" altLang="en-US" dirty="0"/>
                        <a:t>死亡</a:t>
                      </a:r>
                      <a:r>
                        <a:rPr kumimoji="1" lang="en-US" altLang="ja-JP" dirty="0"/>
                        <a:t>(_</a:t>
                      </a:r>
                      <a:r>
                        <a:rPr kumimoji="1" lang="ja-JP" altLang="en-US" dirty="0"/>
                        <a:t>客体</a:t>
                      </a:r>
                      <a:r>
                        <a:rPr kumimoji="1" lang="en-US" altLang="ja-JP" dirty="0"/>
                        <a:t>))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242213"/>
                  </a:ext>
                </a:extLst>
              </a:tr>
              <a:tr h="46500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故意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「殺した」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上記すべての認識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（略）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1669099"/>
                  </a:ext>
                </a:extLst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/>
              <a:t>２．</a:t>
            </a:r>
            <a:r>
              <a:rPr lang="en-US" altLang="ja-JP"/>
              <a:t>PROLEG</a:t>
            </a:r>
            <a:r>
              <a:rPr lang="ja-JP" altLang="en-US"/>
              <a:t>実装状況（構成要件）</a:t>
            </a:r>
            <a:endParaRPr kumimoji="1" lang="ja-JP" altLang="en-US" dirty="0"/>
          </a:p>
        </p:txBody>
      </p:sp>
      <p:sp>
        <p:nvSpPr>
          <p:cNvPr id="11" name="コンテンツ プレースホルダ 1">
            <a:extLst>
              <a:ext uri="{FF2B5EF4-FFF2-40B4-BE49-F238E27FC236}">
                <a16:creationId xmlns:a16="http://schemas.microsoft.com/office/drawing/2014/main" id="{6B026966-DEE4-4F45-94BB-D948791AB34F}"/>
              </a:ext>
            </a:extLst>
          </p:cNvPr>
          <p:cNvSpPr txBox="1">
            <a:spLocks/>
          </p:cNvSpPr>
          <p:nvPr/>
        </p:nvSpPr>
        <p:spPr>
          <a:xfrm>
            <a:off x="395536" y="1417638"/>
            <a:ext cx="8424936" cy="100325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vert="horz">
            <a:normAutofit fontScale="77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lnSpc>
                <a:spcPct val="150000"/>
              </a:lnSpc>
              <a:buNone/>
            </a:pPr>
            <a:r>
              <a:rPr lang="ja-JP" altLang="en-US" dirty="0"/>
              <a:t>第</a:t>
            </a:r>
            <a:r>
              <a:rPr lang="en-US" altLang="ja-JP" dirty="0"/>
              <a:t>199</a:t>
            </a:r>
            <a:r>
              <a:rPr lang="ja-JP" altLang="en-US" dirty="0"/>
              <a:t>条（殺人）</a:t>
            </a:r>
            <a:endParaRPr lang="en-US" altLang="ja-JP" dirty="0"/>
          </a:p>
          <a:p>
            <a:pPr marL="109728" indent="0">
              <a:lnSpc>
                <a:spcPct val="150000"/>
              </a:lnSpc>
              <a:buNone/>
            </a:pPr>
            <a:r>
              <a:rPr lang="ja-JP" altLang="en-US" dirty="0"/>
              <a:t>　人を殺した者は，死刑，又は無期若しくは</a:t>
            </a:r>
            <a:r>
              <a:rPr lang="en-US" altLang="ja-JP" dirty="0"/>
              <a:t>5</a:t>
            </a:r>
            <a:r>
              <a:rPr lang="ja-JP" altLang="en-US" dirty="0"/>
              <a:t>年以上の懲役に処する。</a:t>
            </a:r>
          </a:p>
        </p:txBody>
      </p:sp>
    </p:spTree>
    <p:extLst>
      <p:ext uri="{BB962C8B-B14F-4D97-AF65-F5344CB8AC3E}">
        <p14:creationId xmlns:p14="http://schemas.microsoft.com/office/powerpoint/2010/main" val="2403814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395536" y="1481328"/>
            <a:ext cx="8424936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ja-JP" sz="3200" dirty="0"/>
              <a:t>PROLEG</a:t>
            </a:r>
            <a:r>
              <a:rPr lang="ja-JP" altLang="en-US" sz="3200" dirty="0" err="1"/>
              <a:t>への</a:t>
            </a:r>
            <a:r>
              <a:rPr lang="ja-JP" altLang="en-US" sz="3200" dirty="0"/>
              <a:t>実装例：殺人罪</a:t>
            </a:r>
            <a:endParaRPr lang="en-US" altLang="ja-JP" sz="3200" dirty="0"/>
          </a:p>
          <a:p>
            <a:pPr marL="393192" lvl="1" indent="0">
              <a:lnSpc>
                <a:spcPct val="150000"/>
              </a:lnSpc>
              <a:buNone/>
            </a:pPr>
            <a:r>
              <a:rPr lang="de-DE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s:-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請求権存在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有罪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罪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)).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有罪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罪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)&lt;=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構成要件該当性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罪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行為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).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構成要件該当性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殺人罪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行為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)&lt;=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),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行為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行為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),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死亡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),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因果関係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行為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行為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),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死亡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)),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故意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),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行為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行為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),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死亡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),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因果関係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行為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行為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),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死亡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))).</a:t>
            </a:r>
          </a:p>
          <a:p>
            <a:pPr marL="393192" lvl="1" indent="0">
              <a:lnSpc>
                <a:spcPct val="150000"/>
              </a:lnSpc>
              <a:buNone/>
            </a:pP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タイトル 2">
            <a:extLst>
              <a:ext uri="{FF2B5EF4-FFF2-40B4-BE49-F238E27FC236}">
                <a16:creationId xmlns:a16="http://schemas.microsoft.com/office/drawing/2014/main" id="{3331C4B0-6439-44D9-848A-65858978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ja-JP" altLang="en-US"/>
              <a:t>２．</a:t>
            </a:r>
            <a:r>
              <a:rPr lang="en-US" altLang="ja-JP"/>
              <a:t>PROLEG</a:t>
            </a:r>
            <a:r>
              <a:rPr lang="ja-JP" altLang="en-US"/>
              <a:t>実装状況（構成要件）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1603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/>
              <a:t>２．</a:t>
            </a:r>
            <a:r>
              <a:rPr lang="en-US" altLang="ja-JP"/>
              <a:t>PROLEG</a:t>
            </a:r>
            <a:r>
              <a:rPr lang="ja-JP" altLang="en-US"/>
              <a:t>実装状況（構成要件）</a:t>
            </a:r>
            <a:endParaRPr kumimoji="1" lang="ja-JP" altLang="en-US" dirty="0"/>
          </a:p>
        </p:txBody>
      </p:sp>
      <p:sp>
        <p:nvSpPr>
          <p:cNvPr id="11" name="コンテンツ プレースホルダ 1">
            <a:extLst>
              <a:ext uri="{FF2B5EF4-FFF2-40B4-BE49-F238E27FC236}">
                <a16:creationId xmlns:a16="http://schemas.microsoft.com/office/drawing/2014/main" id="{6B026966-DEE4-4F45-94BB-D948791AB34F}"/>
              </a:ext>
            </a:extLst>
          </p:cNvPr>
          <p:cNvSpPr txBox="1">
            <a:spLocks/>
          </p:cNvSpPr>
          <p:nvPr/>
        </p:nvSpPr>
        <p:spPr>
          <a:xfrm>
            <a:off x="395536" y="1417638"/>
            <a:ext cx="8424936" cy="201136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lnSpc>
                <a:spcPct val="150000"/>
              </a:lnSpc>
              <a:buNone/>
            </a:pPr>
            <a:r>
              <a:rPr lang="ja-JP" altLang="en-US" dirty="0"/>
              <a:t>第</a:t>
            </a:r>
            <a:r>
              <a:rPr lang="en-US" altLang="ja-JP" dirty="0"/>
              <a:t>246</a:t>
            </a:r>
            <a:r>
              <a:rPr lang="ja-JP" altLang="en-US" dirty="0"/>
              <a:t>条（詐欺）</a:t>
            </a:r>
            <a:endParaRPr lang="en-US" altLang="ja-JP" dirty="0"/>
          </a:p>
          <a:p>
            <a:pPr marL="109728" indent="0">
              <a:lnSpc>
                <a:spcPct val="150000"/>
              </a:lnSpc>
              <a:buNone/>
            </a:pPr>
            <a:r>
              <a:rPr lang="ja-JP" altLang="en-US" dirty="0"/>
              <a:t>　人を欺いて財物を交付させた者は，</a:t>
            </a:r>
            <a:r>
              <a:rPr lang="en-US" altLang="ja-JP" dirty="0"/>
              <a:t>10</a:t>
            </a:r>
            <a:r>
              <a:rPr lang="ja-JP" altLang="en-US" dirty="0"/>
              <a:t>年以下の懲役に処する。</a:t>
            </a:r>
          </a:p>
        </p:txBody>
      </p:sp>
    </p:spTree>
    <p:extLst>
      <p:ext uri="{BB962C8B-B14F-4D97-AF65-F5344CB8AC3E}">
        <p14:creationId xmlns:p14="http://schemas.microsoft.com/office/powerpoint/2010/main" val="77317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3DE3545E-956C-4FF6-AFCD-AAE563FC9C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048280"/>
              </p:ext>
            </p:extLst>
          </p:nvPr>
        </p:nvGraphicFramePr>
        <p:xfrm>
          <a:off x="395536" y="2348880"/>
          <a:ext cx="8424936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064">
                  <a:extLst>
                    <a:ext uri="{9D8B030D-6E8A-4147-A177-3AD203B41FA5}">
                      <a16:colId xmlns:a16="http://schemas.microsoft.com/office/drawing/2014/main" val="400405103"/>
                    </a:ext>
                  </a:extLst>
                </a:gridCol>
                <a:gridCol w="1402224">
                  <a:extLst>
                    <a:ext uri="{9D8B030D-6E8A-4147-A177-3AD203B41FA5}">
                      <a16:colId xmlns:a16="http://schemas.microsoft.com/office/drawing/2014/main" val="3741705444"/>
                    </a:ext>
                  </a:extLst>
                </a:gridCol>
                <a:gridCol w="2357352">
                  <a:extLst>
                    <a:ext uri="{9D8B030D-6E8A-4147-A177-3AD203B41FA5}">
                      <a16:colId xmlns:a16="http://schemas.microsoft.com/office/drawing/2014/main" val="2822725746"/>
                    </a:ext>
                  </a:extLst>
                </a:gridCol>
                <a:gridCol w="3475296">
                  <a:extLst>
                    <a:ext uri="{9D8B030D-6E8A-4147-A177-3AD203B41FA5}">
                      <a16:colId xmlns:a16="http://schemas.microsoft.com/office/drawing/2014/main" val="22388639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条文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意味内容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PROLEG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68026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主体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記載なし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主体の限定なし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記述しない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8902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客体</a:t>
                      </a:r>
                      <a:r>
                        <a:rPr kumimoji="1" lang="en-US" altLang="ja-JP" sz="1600" dirty="0"/>
                        <a:t>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「人を」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「人」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人</a:t>
                      </a:r>
                      <a:r>
                        <a:rPr kumimoji="1" lang="en-US" altLang="ja-JP" sz="1600" dirty="0"/>
                        <a:t>(_</a:t>
                      </a:r>
                      <a:r>
                        <a:rPr kumimoji="1" lang="ja-JP" altLang="en-US" sz="1600" dirty="0"/>
                        <a:t>相手方</a:t>
                      </a:r>
                      <a:r>
                        <a:rPr kumimoji="1" lang="en-US" altLang="ja-JP" sz="1600" dirty="0"/>
                        <a:t>)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26642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行為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「欺いて」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欺く行為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欺く行為</a:t>
                      </a:r>
                      <a:r>
                        <a:rPr kumimoji="1" lang="en-US" altLang="ja-JP" sz="1600" dirty="0"/>
                        <a:t>(_</a:t>
                      </a:r>
                      <a:r>
                        <a:rPr kumimoji="1" lang="ja-JP" altLang="en-US" sz="1600" dirty="0"/>
                        <a:t>主体</a:t>
                      </a:r>
                      <a:r>
                        <a:rPr kumimoji="1" lang="en-US" altLang="ja-JP" sz="1600" dirty="0"/>
                        <a:t>,_</a:t>
                      </a:r>
                      <a:r>
                        <a:rPr kumimoji="1" lang="ja-JP" altLang="en-US" sz="1600" dirty="0"/>
                        <a:t>相手方</a:t>
                      </a:r>
                      <a:r>
                        <a:rPr kumimoji="1" lang="en-US" altLang="ja-JP" sz="1600" dirty="0"/>
                        <a:t>,_</a:t>
                      </a:r>
                      <a:r>
                        <a:rPr kumimoji="1" lang="ja-JP" altLang="en-US" sz="1600" dirty="0"/>
                        <a:t>行為</a:t>
                      </a:r>
                      <a:r>
                        <a:rPr kumimoji="1" lang="en-US" altLang="ja-JP" sz="1600" dirty="0"/>
                        <a:t>)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175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結果</a:t>
                      </a:r>
                      <a:r>
                        <a:rPr kumimoji="1" lang="en-US" altLang="ja-JP" sz="1600" dirty="0"/>
                        <a:t>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「欺いて」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錯誤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錯誤</a:t>
                      </a:r>
                      <a:r>
                        <a:rPr kumimoji="1" lang="en-US" altLang="ja-JP" sz="1600" dirty="0"/>
                        <a:t>(_</a:t>
                      </a:r>
                      <a:r>
                        <a:rPr kumimoji="1" lang="ja-JP" altLang="en-US" sz="1600" dirty="0"/>
                        <a:t>相手方</a:t>
                      </a:r>
                      <a:r>
                        <a:rPr kumimoji="1" lang="en-US" altLang="ja-JP" sz="1600" dirty="0"/>
                        <a:t>)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8284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因果関係</a:t>
                      </a:r>
                      <a:r>
                        <a:rPr kumimoji="1" lang="en-US" altLang="ja-JP" sz="1600" dirty="0"/>
                        <a:t>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「欺いて」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行為と結果</a:t>
                      </a:r>
                      <a:r>
                        <a:rPr kumimoji="1" lang="en-US" altLang="ja-JP" sz="1600" dirty="0"/>
                        <a:t>1</a:t>
                      </a:r>
                      <a:r>
                        <a:rPr kumimoji="1" lang="ja-JP" altLang="en-US" sz="1600" dirty="0"/>
                        <a:t>の因果関係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因果関係</a:t>
                      </a:r>
                      <a:r>
                        <a:rPr kumimoji="1" lang="en-US" altLang="ja-JP" sz="1600" dirty="0"/>
                        <a:t>(</a:t>
                      </a:r>
                      <a:r>
                        <a:rPr kumimoji="1" lang="ja-JP" altLang="en-US" sz="1600" dirty="0"/>
                        <a:t>欺く行為</a:t>
                      </a:r>
                      <a:r>
                        <a:rPr kumimoji="1" lang="en-US" altLang="ja-JP" sz="1600" dirty="0"/>
                        <a:t>(_</a:t>
                      </a:r>
                      <a:r>
                        <a:rPr kumimoji="1" lang="ja-JP" altLang="en-US" sz="1600" dirty="0"/>
                        <a:t>主体</a:t>
                      </a:r>
                      <a:r>
                        <a:rPr kumimoji="1" lang="en-US" altLang="ja-JP" sz="1600" dirty="0"/>
                        <a:t>,_</a:t>
                      </a:r>
                      <a:r>
                        <a:rPr kumimoji="1" lang="ja-JP" altLang="en-US" sz="1600" dirty="0"/>
                        <a:t>相手方</a:t>
                      </a:r>
                      <a:r>
                        <a:rPr kumimoji="1" lang="en-US" altLang="ja-JP" sz="1600" dirty="0"/>
                        <a:t>,_</a:t>
                      </a:r>
                      <a:r>
                        <a:rPr kumimoji="1" lang="ja-JP" altLang="en-US" sz="1600" dirty="0"/>
                        <a:t>行為</a:t>
                      </a:r>
                      <a:r>
                        <a:rPr kumimoji="1" lang="en-US" altLang="ja-JP" sz="1600" dirty="0"/>
                        <a:t>),</a:t>
                      </a:r>
                      <a:r>
                        <a:rPr kumimoji="1" lang="ja-JP" altLang="en-US" sz="1600" dirty="0"/>
                        <a:t>錯誤</a:t>
                      </a:r>
                      <a:r>
                        <a:rPr kumimoji="1" lang="en-US" altLang="ja-JP" sz="1600" dirty="0"/>
                        <a:t>(_</a:t>
                      </a:r>
                      <a:r>
                        <a:rPr kumimoji="1" lang="ja-JP" altLang="en-US" sz="1600" dirty="0"/>
                        <a:t>相手方</a:t>
                      </a:r>
                      <a:r>
                        <a:rPr kumimoji="1" lang="en-US" altLang="ja-JP" sz="1600" dirty="0"/>
                        <a:t>))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2422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客体</a:t>
                      </a:r>
                      <a:r>
                        <a:rPr kumimoji="1" lang="en-US" altLang="ja-JP" sz="1600" dirty="0"/>
                        <a:t>2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「財物を」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「財物」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財物</a:t>
                      </a:r>
                      <a:r>
                        <a:rPr kumimoji="1" lang="en-US" altLang="ja-JP" sz="1600" dirty="0"/>
                        <a:t>(_</a:t>
                      </a:r>
                      <a:r>
                        <a:rPr kumimoji="1" lang="ja-JP" altLang="en-US" sz="1600" dirty="0"/>
                        <a:t>客体</a:t>
                      </a:r>
                      <a:r>
                        <a:rPr kumimoji="1" lang="en-US" altLang="ja-JP" sz="1600" dirty="0"/>
                        <a:t>)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5328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結果</a:t>
                      </a:r>
                      <a:r>
                        <a:rPr kumimoji="1" lang="en-US" altLang="ja-JP" sz="1600" dirty="0"/>
                        <a:t>2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「交付させた」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（相手の）交付行為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交付行為</a:t>
                      </a:r>
                      <a:r>
                        <a:rPr kumimoji="1" lang="en-US" altLang="ja-JP" sz="1600" dirty="0"/>
                        <a:t>(_</a:t>
                      </a:r>
                      <a:r>
                        <a:rPr kumimoji="1" lang="ja-JP" altLang="en-US" sz="1600" dirty="0"/>
                        <a:t>相手方</a:t>
                      </a:r>
                      <a:r>
                        <a:rPr kumimoji="1" lang="en-US" altLang="ja-JP" sz="1600" dirty="0"/>
                        <a:t>,_</a:t>
                      </a:r>
                      <a:r>
                        <a:rPr kumimoji="1" lang="ja-JP" altLang="en-US" sz="1600" dirty="0"/>
                        <a:t>主体</a:t>
                      </a:r>
                      <a:r>
                        <a:rPr kumimoji="1" lang="en-US" altLang="ja-JP" sz="1600" dirty="0"/>
                        <a:t>,_</a:t>
                      </a:r>
                      <a:r>
                        <a:rPr kumimoji="1" lang="ja-JP" altLang="en-US" sz="1600" dirty="0"/>
                        <a:t>客体</a:t>
                      </a:r>
                      <a:r>
                        <a:rPr kumimoji="1" lang="en-US" altLang="ja-JP" sz="1600" dirty="0"/>
                        <a:t>)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4197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因果関係</a:t>
                      </a:r>
                      <a:r>
                        <a:rPr kumimoji="1" lang="en-US" altLang="ja-JP" sz="1600" dirty="0"/>
                        <a:t>2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「交付させた」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結果</a:t>
                      </a:r>
                      <a:r>
                        <a:rPr kumimoji="1" lang="en-US" altLang="ja-JP" sz="1600" dirty="0"/>
                        <a:t>1</a:t>
                      </a:r>
                      <a:r>
                        <a:rPr kumimoji="1" lang="ja-JP" altLang="en-US" sz="1600" dirty="0"/>
                        <a:t>と結果</a:t>
                      </a:r>
                      <a:r>
                        <a:rPr kumimoji="1" lang="en-US" altLang="ja-JP" sz="1600" dirty="0"/>
                        <a:t>2</a:t>
                      </a:r>
                      <a:r>
                        <a:rPr kumimoji="1" lang="ja-JP" altLang="en-US" sz="1600" dirty="0"/>
                        <a:t>の因果関係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因果関係</a:t>
                      </a:r>
                      <a:r>
                        <a:rPr kumimoji="1" lang="en-US" altLang="ja-JP" sz="1600" dirty="0"/>
                        <a:t>(</a:t>
                      </a:r>
                      <a:r>
                        <a:rPr kumimoji="1" lang="ja-JP" altLang="en-US" sz="1600" dirty="0"/>
                        <a:t>錯誤</a:t>
                      </a:r>
                      <a:r>
                        <a:rPr kumimoji="1" lang="en-US" altLang="ja-JP" sz="1600" dirty="0"/>
                        <a:t>(_</a:t>
                      </a:r>
                      <a:r>
                        <a:rPr kumimoji="1" lang="ja-JP" altLang="en-US" sz="1600" dirty="0"/>
                        <a:t>相手方</a:t>
                      </a:r>
                      <a:r>
                        <a:rPr kumimoji="1" lang="en-US" altLang="ja-JP" sz="1600" dirty="0"/>
                        <a:t>),</a:t>
                      </a:r>
                      <a:r>
                        <a:rPr kumimoji="1" lang="ja-JP" altLang="en-US" sz="1600" dirty="0"/>
                        <a:t>交付行為</a:t>
                      </a:r>
                      <a:r>
                        <a:rPr kumimoji="1" lang="en-US" altLang="ja-JP" sz="1600" dirty="0"/>
                        <a:t>(_</a:t>
                      </a:r>
                      <a:r>
                        <a:rPr kumimoji="1" lang="ja-JP" altLang="en-US" sz="1600" dirty="0"/>
                        <a:t>相手方</a:t>
                      </a:r>
                      <a:r>
                        <a:rPr kumimoji="1" lang="en-US" altLang="ja-JP" sz="1600" dirty="0"/>
                        <a:t>,_</a:t>
                      </a:r>
                      <a:r>
                        <a:rPr kumimoji="1" lang="ja-JP" altLang="en-US" sz="1600" dirty="0"/>
                        <a:t>主体</a:t>
                      </a:r>
                      <a:r>
                        <a:rPr kumimoji="1" lang="en-US" altLang="ja-JP" sz="1600" dirty="0"/>
                        <a:t>,_</a:t>
                      </a:r>
                      <a:r>
                        <a:rPr kumimoji="1" lang="ja-JP" altLang="en-US" sz="1600" dirty="0"/>
                        <a:t>客体</a:t>
                      </a:r>
                      <a:r>
                        <a:rPr kumimoji="1" lang="en-US" altLang="ja-JP" sz="1600" dirty="0"/>
                        <a:t>))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1984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故意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上記すべての認識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（略）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1669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不法領得の意思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故意を超えた主観的要素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不法領得の意思</a:t>
                      </a:r>
                      <a:r>
                        <a:rPr kumimoji="1" lang="en-US" altLang="ja-JP" sz="1600" dirty="0"/>
                        <a:t>(_</a:t>
                      </a:r>
                      <a:r>
                        <a:rPr kumimoji="1" lang="ja-JP" altLang="en-US" sz="1600" dirty="0"/>
                        <a:t>主体</a:t>
                      </a:r>
                      <a:r>
                        <a:rPr kumimoji="1" lang="en-US" altLang="ja-JP" sz="1600" dirty="0"/>
                        <a:t>,_</a:t>
                      </a:r>
                      <a:r>
                        <a:rPr kumimoji="1" lang="ja-JP" altLang="en-US" sz="1600" dirty="0"/>
                        <a:t>客体</a:t>
                      </a:r>
                      <a:r>
                        <a:rPr kumimoji="1" lang="en-US" altLang="ja-JP" sz="1600" dirty="0"/>
                        <a:t>)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7397797"/>
                  </a:ext>
                </a:extLst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/>
              <a:t>２．</a:t>
            </a:r>
            <a:r>
              <a:rPr lang="en-US" altLang="ja-JP"/>
              <a:t>PROLEG</a:t>
            </a:r>
            <a:r>
              <a:rPr lang="ja-JP" altLang="en-US"/>
              <a:t>実装状況（構成要件）</a:t>
            </a:r>
            <a:endParaRPr kumimoji="1" lang="ja-JP" altLang="en-US" dirty="0"/>
          </a:p>
        </p:txBody>
      </p:sp>
      <p:sp>
        <p:nvSpPr>
          <p:cNvPr id="11" name="コンテンツ プレースホルダ 1">
            <a:extLst>
              <a:ext uri="{FF2B5EF4-FFF2-40B4-BE49-F238E27FC236}">
                <a16:creationId xmlns:a16="http://schemas.microsoft.com/office/drawing/2014/main" id="{6B026966-DEE4-4F45-94BB-D948791AB34F}"/>
              </a:ext>
            </a:extLst>
          </p:cNvPr>
          <p:cNvSpPr txBox="1">
            <a:spLocks/>
          </p:cNvSpPr>
          <p:nvPr/>
        </p:nvSpPr>
        <p:spPr>
          <a:xfrm>
            <a:off x="395536" y="1196752"/>
            <a:ext cx="8424936" cy="100325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vert="horz">
            <a:normAutofit fontScale="77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lnSpc>
                <a:spcPct val="150000"/>
              </a:lnSpc>
              <a:buNone/>
            </a:pPr>
            <a:r>
              <a:rPr lang="ja-JP" altLang="en-US" dirty="0"/>
              <a:t>第</a:t>
            </a:r>
            <a:r>
              <a:rPr lang="en-US" altLang="ja-JP" dirty="0"/>
              <a:t>246</a:t>
            </a:r>
            <a:r>
              <a:rPr lang="ja-JP" altLang="en-US" dirty="0"/>
              <a:t>条（詐欺）</a:t>
            </a:r>
            <a:endParaRPr lang="en-US" altLang="ja-JP" dirty="0"/>
          </a:p>
          <a:p>
            <a:pPr marL="109728" indent="0">
              <a:lnSpc>
                <a:spcPct val="150000"/>
              </a:lnSpc>
              <a:buNone/>
            </a:pPr>
            <a:r>
              <a:rPr lang="ja-JP" altLang="en-US" dirty="0"/>
              <a:t>　人を欺いて財物を交付させた者は，</a:t>
            </a:r>
            <a:r>
              <a:rPr lang="en-US" altLang="ja-JP" dirty="0"/>
              <a:t>10</a:t>
            </a:r>
            <a:r>
              <a:rPr lang="ja-JP" altLang="en-US" dirty="0"/>
              <a:t>年以下の懲役に処する。</a:t>
            </a:r>
          </a:p>
        </p:txBody>
      </p:sp>
    </p:spTree>
    <p:extLst>
      <p:ext uri="{BB962C8B-B14F-4D97-AF65-F5344CB8AC3E}">
        <p14:creationId xmlns:p14="http://schemas.microsoft.com/office/powerpoint/2010/main" val="941858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395536" y="1481328"/>
            <a:ext cx="8424936" cy="45259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ja-JP" sz="3200" dirty="0"/>
              <a:t>PROLEG</a:t>
            </a:r>
            <a:r>
              <a:rPr lang="ja-JP" altLang="en-US" sz="3200" dirty="0" err="1"/>
              <a:t>への</a:t>
            </a:r>
            <a:r>
              <a:rPr lang="ja-JP" altLang="en-US" sz="3200" dirty="0"/>
              <a:t>実装例：詐欺罪</a:t>
            </a:r>
            <a:endParaRPr lang="en-US" altLang="ja-JP" sz="3200" dirty="0"/>
          </a:p>
          <a:p>
            <a:pPr marL="393192" lvl="1" indent="0">
              <a:lnSpc>
                <a:spcPct val="150000"/>
              </a:lnSpc>
              <a:buNone/>
            </a:pPr>
            <a:r>
              <a:rPr lang="de-DE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s:-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請求権存在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有罪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罪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)).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有罪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罪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)&lt;=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構成要件該当性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罪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行為</a:t>
            </a:r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).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ja-JP" altLang="en-US" dirty="0">
                <a:latin typeface="ＭＳ Ｐゴシック" panose="020B0600070205080204" pitchFamily="50" charset="-128"/>
              </a:rPr>
              <a:t>構成要件該当性</a:t>
            </a:r>
            <a:r>
              <a:rPr lang="en-US" altLang="ja-JP" dirty="0">
                <a:latin typeface="ＭＳ Ｐゴシック" panose="020B0600070205080204" pitchFamily="50" charset="-128"/>
              </a:rPr>
              <a:t>(</a:t>
            </a:r>
            <a:r>
              <a:rPr lang="ja-JP" altLang="en-US" dirty="0">
                <a:latin typeface="ＭＳ Ｐゴシック" panose="020B0600070205080204" pitchFamily="50" charset="-128"/>
              </a:rPr>
              <a:t>詐欺罪</a:t>
            </a:r>
            <a:r>
              <a:rPr lang="en-US" altLang="ja-JP" dirty="0">
                <a:latin typeface="ＭＳ Ｐゴシック" panose="020B0600070205080204" pitchFamily="50" charset="-128"/>
              </a:rPr>
              <a:t>,_</a:t>
            </a:r>
            <a:r>
              <a:rPr lang="ja-JP" altLang="en-US" dirty="0">
                <a:latin typeface="ＭＳ Ｐゴシック" panose="020B0600070205080204" pitchFamily="50" charset="-128"/>
              </a:rPr>
              <a:t>主体</a:t>
            </a:r>
            <a:r>
              <a:rPr lang="en-US" altLang="ja-JP" dirty="0">
                <a:latin typeface="ＭＳ Ｐゴシック" panose="020B0600070205080204" pitchFamily="50" charset="-128"/>
              </a:rPr>
              <a:t>,_</a:t>
            </a:r>
            <a:r>
              <a:rPr lang="ja-JP" altLang="en-US" dirty="0">
                <a:latin typeface="ＭＳ Ｐゴシック" panose="020B0600070205080204" pitchFamily="50" charset="-128"/>
              </a:rPr>
              <a:t>客体</a:t>
            </a:r>
            <a:r>
              <a:rPr lang="en-US" altLang="ja-JP" dirty="0">
                <a:latin typeface="ＭＳ Ｐゴシック" panose="020B0600070205080204" pitchFamily="50" charset="-128"/>
              </a:rPr>
              <a:t>,_</a:t>
            </a:r>
            <a:r>
              <a:rPr lang="ja-JP" altLang="en-US" dirty="0">
                <a:latin typeface="ＭＳ Ｐゴシック" panose="020B0600070205080204" pitchFamily="50" charset="-128"/>
              </a:rPr>
              <a:t>行為</a:t>
            </a:r>
            <a:r>
              <a:rPr lang="en-US" altLang="ja-JP" dirty="0">
                <a:latin typeface="ＭＳ Ｐゴシック" panose="020B0600070205080204" pitchFamily="50" charset="-128"/>
              </a:rPr>
              <a:t>)&lt;=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ja-JP" dirty="0">
                <a:latin typeface="ＭＳ Ｐゴシック" panose="020B0600070205080204" pitchFamily="50" charset="-128"/>
              </a:rPr>
              <a:t>    </a:t>
            </a:r>
            <a:r>
              <a:rPr lang="ja-JP" altLang="en-US" dirty="0">
                <a:latin typeface="ＭＳ Ｐゴシック" panose="020B0600070205080204" pitchFamily="50" charset="-128"/>
              </a:rPr>
              <a:t>人</a:t>
            </a:r>
            <a:r>
              <a:rPr lang="en-US" altLang="ja-JP" dirty="0">
                <a:latin typeface="ＭＳ Ｐゴシック" panose="020B0600070205080204" pitchFamily="50" charset="-128"/>
              </a:rPr>
              <a:t>(_</a:t>
            </a:r>
            <a:r>
              <a:rPr lang="ja-JP" altLang="en-US" dirty="0">
                <a:latin typeface="ＭＳ Ｐゴシック" panose="020B0600070205080204" pitchFamily="50" charset="-128"/>
              </a:rPr>
              <a:t>相手方</a:t>
            </a:r>
            <a:r>
              <a:rPr lang="en-US" altLang="ja-JP" dirty="0">
                <a:latin typeface="ＭＳ Ｐゴシック" panose="020B0600070205080204" pitchFamily="50" charset="-128"/>
              </a:rPr>
              <a:t>),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ja-JP" altLang="en-US" dirty="0">
                <a:latin typeface="ＭＳ Ｐゴシック" panose="020B0600070205080204" pitchFamily="50" charset="-128"/>
              </a:rPr>
              <a:t>    欺く行為</a:t>
            </a:r>
            <a:r>
              <a:rPr lang="en-US" altLang="ja-JP" dirty="0">
                <a:latin typeface="ＭＳ Ｐゴシック" panose="020B0600070205080204" pitchFamily="50" charset="-128"/>
              </a:rPr>
              <a:t>(_</a:t>
            </a:r>
            <a:r>
              <a:rPr lang="ja-JP" altLang="en-US" dirty="0">
                <a:latin typeface="ＭＳ Ｐゴシック" panose="020B0600070205080204" pitchFamily="50" charset="-128"/>
              </a:rPr>
              <a:t>主体</a:t>
            </a:r>
            <a:r>
              <a:rPr lang="en-US" altLang="ja-JP" dirty="0">
                <a:latin typeface="ＭＳ Ｐゴシック" panose="020B0600070205080204" pitchFamily="50" charset="-128"/>
              </a:rPr>
              <a:t>,_</a:t>
            </a:r>
            <a:r>
              <a:rPr lang="ja-JP" altLang="en-US" dirty="0">
                <a:latin typeface="ＭＳ Ｐゴシック" panose="020B0600070205080204" pitchFamily="50" charset="-128"/>
              </a:rPr>
              <a:t>相手方</a:t>
            </a:r>
            <a:r>
              <a:rPr lang="en-US" altLang="ja-JP" dirty="0">
                <a:latin typeface="ＭＳ Ｐゴシック" panose="020B0600070205080204" pitchFamily="50" charset="-128"/>
              </a:rPr>
              <a:t>,_</a:t>
            </a:r>
            <a:r>
              <a:rPr lang="ja-JP" altLang="en-US" dirty="0">
                <a:latin typeface="ＭＳ Ｐゴシック" panose="020B0600070205080204" pitchFamily="50" charset="-128"/>
              </a:rPr>
              <a:t>行為</a:t>
            </a:r>
            <a:r>
              <a:rPr lang="en-US" altLang="ja-JP" dirty="0">
                <a:latin typeface="ＭＳ Ｐゴシック" panose="020B0600070205080204" pitchFamily="50" charset="-128"/>
              </a:rPr>
              <a:t>),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ja-JP" dirty="0">
                <a:latin typeface="ＭＳ Ｐゴシック" panose="020B0600070205080204" pitchFamily="50" charset="-128"/>
              </a:rPr>
              <a:t>    </a:t>
            </a:r>
            <a:r>
              <a:rPr lang="ja-JP" altLang="en-US" dirty="0">
                <a:latin typeface="ＭＳ Ｐゴシック" panose="020B0600070205080204" pitchFamily="50" charset="-128"/>
              </a:rPr>
              <a:t>錯誤</a:t>
            </a:r>
            <a:r>
              <a:rPr lang="en-US" altLang="ja-JP" dirty="0">
                <a:latin typeface="ＭＳ Ｐゴシック" panose="020B0600070205080204" pitchFamily="50" charset="-128"/>
              </a:rPr>
              <a:t>(_</a:t>
            </a:r>
            <a:r>
              <a:rPr lang="ja-JP" altLang="en-US" dirty="0">
                <a:latin typeface="ＭＳ Ｐゴシック" panose="020B0600070205080204" pitchFamily="50" charset="-128"/>
              </a:rPr>
              <a:t>相手方</a:t>
            </a:r>
            <a:r>
              <a:rPr lang="en-US" altLang="ja-JP" dirty="0">
                <a:latin typeface="ＭＳ Ｐゴシック" panose="020B0600070205080204" pitchFamily="50" charset="-128"/>
              </a:rPr>
              <a:t>),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ja-JP" altLang="en-US" dirty="0">
                <a:latin typeface="ＭＳ Ｐゴシック" panose="020B0600070205080204" pitchFamily="50" charset="-128"/>
              </a:rPr>
              <a:t>    因果関係</a:t>
            </a:r>
            <a:r>
              <a:rPr lang="en-US" altLang="ja-JP" dirty="0">
                <a:latin typeface="ＭＳ Ｐゴシック" panose="020B0600070205080204" pitchFamily="50" charset="-128"/>
              </a:rPr>
              <a:t>(</a:t>
            </a:r>
            <a:r>
              <a:rPr lang="ja-JP" altLang="en-US" dirty="0">
                <a:latin typeface="ＭＳ Ｐゴシック" panose="020B0600070205080204" pitchFamily="50" charset="-128"/>
              </a:rPr>
              <a:t>欺く行為</a:t>
            </a:r>
            <a:r>
              <a:rPr lang="en-US" altLang="ja-JP" dirty="0">
                <a:latin typeface="ＭＳ Ｐゴシック" panose="020B0600070205080204" pitchFamily="50" charset="-128"/>
              </a:rPr>
              <a:t>(_</a:t>
            </a:r>
            <a:r>
              <a:rPr lang="ja-JP" altLang="en-US" dirty="0">
                <a:latin typeface="ＭＳ Ｐゴシック" panose="020B0600070205080204" pitchFamily="50" charset="-128"/>
              </a:rPr>
              <a:t>主体</a:t>
            </a:r>
            <a:r>
              <a:rPr lang="en-US" altLang="ja-JP" dirty="0">
                <a:latin typeface="ＭＳ Ｐゴシック" panose="020B0600070205080204" pitchFamily="50" charset="-128"/>
              </a:rPr>
              <a:t>,_</a:t>
            </a:r>
            <a:r>
              <a:rPr lang="ja-JP" altLang="en-US" dirty="0">
                <a:latin typeface="ＭＳ Ｐゴシック" panose="020B0600070205080204" pitchFamily="50" charset="-128"/>
              </a:rPr>
              <a:t>相手方</a:t>
            </a:r>
            <a:r>
              <a:rPr lang="en-US" altLang="ja-JP" dirty="0">
                <a:latin typeface="ＭＳ Ｐゴシック" panose="020B0600070205080204" pitchFamily="50" charset="-128"/>
              </a:rPr>
              <a:t>,_</a:t>
            </a:r>
            <a:r>
              <a:rPr lang="ja-JP" altLang="en-US" dirty="0">
                <a:latin typeface="ＭＳ Ｐゴシック" panose="020B0600070205080204" pitchFamily="50" charset="-128"/>
              </a:rPr>
              <a:t>行為</a:t>
            </a:r>
            <a:r>
              <a:rPr lang="en-US" altLang="ja-JP" dirty="0">
                <a:latin typeface="ＭＳ Ｐゴシック" panose="020B0600070205080204" pitchFamily="50" charset="-128"/>
              </a:rPr>
              <a:t>),</a:t>
            </a:r>
            <a:r>
              <a:rPr lang="ja-JP" altLang="en-US" dirty="0">
                <a:latin typeface="ＭＳ Ｐゴシック" panose="020B0600070205080204" pitchFamily="50" charset="-128"/>
              </a:rPr>
              <a:t>錯誤</a:t>
            </a:r>
            <a:r>
              <a:rPr lang="en-US" altLang="ja-JP" dirty="0">
                <a:latin typeface="ＭＳ Ｐゴシック" panose="020B0600070205080204" pitchFamily="50" charset="-128"/>
              </a:rPr>
              <a:t>(_</a:t>
            </a:r>
            <a:r>
              <a:rPr lang="ja-JP" altLang="en-US" dirty="0">
                <a:latin typeface="ＭＳ Ｐゴシック" panose="020B0600070205080204" pitchFamily="50" charset="-128"/>
              </a:rPr>
              <a:t>相手方</a:t>
            </a:r>
            <a:r>
              <a:rPr lang="en-US" altLang="ja-JP" dirty="0">
                <a:latin typeface="ＭＳ Ｐゴシック" panose="020B0600070205080204" pitchFamily="50" charset="-128"/>
              </a:rPr>
              <a:t>)),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ja-JP" altLang="en-US" dirty="0">
                <a:latin typeface="ＭＳ Ｐゴシック" panose="020B0600070205080204" pitchFamily="50" charset="-128"/>
              </a:rPr>
              <a:t>    交付行為</a:t>
            </a:r>
            <a:r>
              <a:rPr lang="en-US" altLang="ja-JP" dirty="0">
                <a:latin typeface="ＭＳ Ｐゴシック" panose="020B0600070205080204" pitchFamily="50" charset="-128"/>
              </a:rPr>
              <a:t>(_</a:t>
            </a:r>
            <a:r>
              <a:rPr lang="ja-JP" altLang="en-US" dirty="0">
                <a:latin typeface="ＭＳ Ｐゴシック" panose="020B0600070205080204" pitchFamily="50" charset="-128"/>
              </a:rPr>
              <a:t>相手方</a:t>
            </a:r>
            <a:r>
              <a:rPr lang="en-US" altLang="ja-JP" dirty="0">
                <a:latin typeface="ＭＳ Ｐゴシック" panose="020B0600070205080204" pitchFamily="50" charset="-128"/>
              </a:rPr>
              <a:t>,_</a:t>
            </a:r>
            <a:r>
              <a:rPr lang="ja-JP" altLang="en-US" dirty="0">
                <a:latin typeface="ＭＳ Ｐゴシック" panose="020B0600070205080204" pitchFamily="50" charset="-128"/>
              </a:rPr>
              <a:t>主体</a:t>
            </a:r>
            <a:r>
              <a:rPr lang="en-US" altLang="ja-JP" dirty="0">
                <a:latin typeface="ＭＳ Ｐゴシック" panose="020B0600070205080204" pitchFamily="50" charset="-128"/>
              </a:rPr>
              <a:t>,_</a:t>
            </a:r>
            <a:r>
              <a:rPr lang="ja-JP" altLang="en-US" dirty="0">
                <a:latin typeface="ＭＳ Ｐゴシック" panose="020B0600070205080204" pitchFamily="50" charset="-128"/>
              </a:rPr>
              <a:t>客体</a:t>
            </a:r>
            <a:r>
              <a:rPr lang="en-US" altLang="ja-JP" dirty="0">
                <a:latin typeface="ＭＳ Ｐゴシック" panose="020B0600070205080204" pitchFamily="50" charset="-128"/>
              </a:rPr>
              <a:t>),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ja-JP" altLang="en-US" dirty="0">
                <a:latin typeface="ＭＳ Ｐゴシック" panose="020B0600070205080204" pitchFamily="50" charset="-128"/>
              </a:rPr>
              <a:t>    因果関係</a:t>
            </a:r>
            <a:r>
              <a:rPr lang="en-US" altLang="ja-JP" dirty="0">
                <a:latin typeface="ＭＳ Ｐゴシック" panose="020B0600070205080204" pitchFamily="50" charset="-128"/>
              </a:rPr>
              <a:t>(</a:t>
            </a:r>
            <a:r>
              <a:rPr lang="ja-JP" altLang="en-US" dirty="0">
                <a:latin typeface="ＭＳ Ｐゴシック" panose="020B0600070205080204" pitchFamily="50" charset="-128"/>
              </a:rPr>
              <a:t>錯誤</a:t>
            </a:r>
            <a:r>
              <a:rPr lang="en-US" altLang="ja-JP" dirty="0">
                <a:latin typeface="ＭＳ Ｐゴシック" panose="020B0600070205080204" pitchFamily="50" charset="-128"/>
              </a:rPr>
              <a:t>(_</a:t>
            </a:r>
            <a:r>
              <a:rPr lang="ja-JP" altLang="en-US" dirty="0">
                <a:latin typeface="ＭＳ Ｐゴシック" panose="020B0600070205080204" pitchFamily="50" charset="-128"/>
              </a:rPr>
              <a:t>相手方</a:t>
            </a:r>
            <a:r>
              <a:rPr lang="en-US" altLang="ja-JP" dirty="0">
                <a:latin typeface="ＭＳ Ｐゴシック" panose="020B0600070205080204" pitchFamily="50" charset="-128"/>
              </a:rPr>
              <a:t>),</a:t>
            </a:r>
            <a:r>
              <a:rPr lang="ja-JP" altLang="en-US" dirty="0">
                <a:latin typeface="ＭＳ Ｐゴシック" panose="020B0600070205080204" pitchFamily="50" charset="-128"/>
              </a:rPr>
              <a:t>交付行為</a:t>
            </a:r>
            <a:r>
              <a:rPr lang="en-US" altLang="ja-JP" dirty="0">
                <a:latin typeface="ＭＳ Ｐゴシック" panose="020B0600070205080204" pitchFamily="50" charset="-128"/>
              </a:rPr>
              <a:t>(_</a:t>
            </a:r>
            <a:r>
              <a:rPr lang="ja-JP" altLang="en-US" dirty="0">
                <a:latin typeface="ＭＳ Ｐゴシック" panose="020B0600070205080204" pitchFamily="50" charset="-128"/>
              </a:rPr>
              <a:t>相手方</a:t>
            </a:r>
            <a:r>
              <a:rPr lang="en-US" altLang="ja-JP" dirty="0">
                <a:latin typeface="ＭＳ Ｐゴシック" panose="020B0600070205080204" pitchFamily="50" charset="-128"/>
              </a:rPr>
              <a:t>,_</a:t>
            </a:r>
            <a:r>
              <a:rPr lang="ja-JP" altLang="en-US" dirty="0">
                <a:latin typeface="ＭＳ Ｐゴシック" panose="020B0600070205080204" pitchFamily="50" charset="-128"/>
              </a:rPr>
              <a:t>主体</a:t>
            </a:r>
            <a:r>
              <a:rPr lang="en-US" altLang="ja-JP" dirty="0">
                <a:latin typeface="ＭＳ Ｐゴシック" panose="020B0600070205080204" pitchFamily="50" charset="-128"/>
              </a:rPr>
              <a:t>,_</a:t>
            </a:r>
            <a:r>
              <a:rPr lang="ja-JP" altLang="en-US" dirty="0">
                <a:latin typeface="ＭＳ Ｐゴシック" panose="020B0600070205080204" pitchFamily="50" charset="-128"/>
              </a:rPr>
              <a:t>客体</a:t>
            </a:r>
            <a:r>
              <a:rPr lang="en-US" altLang="ja-JP" dirty="0">
                <a:latin typeface="ＭＳ Ｐゴシック" panose="020B0600070205080204" pitchFamily="50" charset="-128"/>
              </a:rPr>
              <a:t>)),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ja-JP" altLang="en-US" dirty="0">
                <a:latin typeface="ＭＳ Ｐゴシック" panose="020B0600070205080204" pitchFamily="50" charset="-128"/>
              </a:rPr>
              <a:t>    故意</a:t>
            </a:r>
            <a:r>
              <a:rPr lang="en-US" altLang="ja-JP" dirty="0">
                <a:latin typeface="ＭＳ Ｐゴシック" panose="020B0600070205080204" pitchFamily="50" charset="-128"/>
              </a:rPr>
              <a:t>(</a:t>
            </a:r>
            <a:r>
              <a:rPr lang="ja-JP" altLang="en-US" dirty="0">
                <a:latin typeface="ＭＳ Ｐゴシック" panose="020B0600070205080204" pitchFamily="50" charset="-128"/>
              </a:rPr>
              <a:t>欺く行為</a:t>
            </a:r>
            <a:r>
              <a:rPr lang="en-US" altLang="ja-JP" dirty="0">
                <a:latin typeface="ＭＳ Ｐゴシック" panose="020B0600070205080204" pitchFamily="50" charset="-128"/>
              </a:rPr>
              <a:t>(_</a:t>
            </a:r>
            <a:r>
              <a:rPr lang="ja-JP" altLang="en-US" dirty="0">
                <a:latin typeface="ＭＳ Ｐゴシック" panose="020B0600070205080204" pitchFamily="50" charset="-128"/>
              </a:rPr>
              <a:t>主体</a:t>
            </a:r>
            <a:r>
              <a:rPr lang="en-US" altLang="ja-JP" dirty="0">
                <a:latin typeface="ＭＳ Ｐゴシック" panose="020B0600070205080204" pitchFamily="50" charset="-128"/>
              </a:rPr>
              <a:t>,_</a:t>
            </a:r>
            <a:r>
              <a:rPr lang="ja-JP" altLang="en-US" dirty="0">
                <a:latin typeface="ＭＳ Ｐゴシック" panose="020B0600070205080204" pitchFamily="50" charset="-128"/>
              </a:rPr>
              <a:t>相手方</a:t>
            </a:r>
            <a:r>
              <a:rPr lang="en-US" altLang="ja-JP" dirty="0">
                <a:latin typeface="ＭＳ Ｐゴシック" panose="020B0600070205080204" pitchFamily="50" charset="-128"/>
              </a:rPr>
              <a:t>,_</a:t>
            </a:r>
            <a:r>
              <a:rPr lang="ja-JP" altLang="en-US" dirty="0">
                <a:latin typeface="ＭＳ Ｐゴシック" panose="020B0600070205080204" pitchFamily="50" charset="-128"/>
              </a:rPr>
              <a:t>行為</a:t>
            </a:r>
            <a:r>
              <a:rPr lang="en-US" altLang="ja-JP" dirty="0">
                <a:latin typeface="ＭＳ Ｐゴシック" panose="020B0600070205080204" pitchFamily="50" charset="-128"/>
              </a:rPr>
              <a:t>),</a:t>
            </a:r>
            <a:r>
              <a:rPr lang="ja-JP" altLang="en-US" dirty="0">
                <a:latin typeface="ＭＳ Ｐゴシック" panose="020B0600070205080204" pitchFamily="50" charset="-128"/>
              </a:rPr>
              <a:t>錯誤</a:t>
            </a:r>
            <a:r>
              <a:rPr lang="en-US" altLang="ja-JP" dirty="0">
                <a:latin typeface="ＭＳ Ｐゴシック" panose="020B0600070205080204" pitchFamily="50" charset="-128"/>
              </a:rPr>
              <a:t>(_</a:t>
            </a:r>
            <a:r>
              <a:rPr lang="ja-JP" altLang="en-US" dirty="0">
                <a:latin typeface="ＭＳ Ｐゴシック" panose="020B0600070205080204" pitchFamily="50" charset="-128"/>
              </a:rPr>
              <a:t>相手方</a:t>
            </a:r>
            <a:r>
              <a:rPr lang="en-US" altLang="ja-JP" dirty="0">
                <a:latin typeface="ＭＳ Ｐゴシック" panose="020B0600070205080204" pitchFamily="50" charset="-128"/>
              </a:rPr>
              <a:t>),</a:t>
            </a:r>
            <a:r>
              <a:rPr lang="ja-JP" altLang="en-US" dirty="0">
                <a:latin typeface="ＭＳ Ｐゴシック" panose="020B0600070205080204" pitchFamily="50" charset="-128"/>
              </a:rPr>
              <a:t>交付行為</a:t>
            </a:r>
            <a:r>
              <a:rPr lang="en-US" altLang="ja-JP" dirty="0">
                <a:latin typeface="ＭＳ Ｐゴシック" panose="020B0600070205080204" pitchFamily="50" charset="-128"/>
              </a:rPr>
              <a:t>(_</a:t>
            </a:r>
            <a:r>
              <a:rPr lang="ja-JP" altLang="en-US" dirty="0">
                <a:latin typeface="ＭＳ Ｐゴシック" panose="020B0600070205080204" pitchFamily="50" charset="-128"/>
              </a:rPr>
              <a:t>相手方</a:t>
            </a:r>
            <a:r>
              <a:rPr lang="en-US" altLang="ja-JP" dirty="0">
                <a:latin typeface="ＭＳ Ｐゴシック" panose="020B0600070205080204" pitchFamily="50" charset="-128"/>
              </a:rPr>
              <a:t>,_</a:t>
            </a:r>
            <a:r>
              <a:rPr lang="ja-JP" altLang="en-US" dirty="0">
                <a:latin typeface="ＭＳ Ｐゴシック" panose="020B0600070205080204" pitchFamily="50" charset="-128"/>
              </a:rPr>
              <a:t>主体</a:t>
            </a:r>
            <a:r>
              <a:rPr lang="en-US" altLang="ja-JP" dirty="0">
                <a:latin typeface="ＭＳ Ｐゴシック" panose="020B0600070205080204" pitchFamily="50" charset="-128"/>
              </a:rPr>
              <a:t>,_</a:t>
            </a:r>
            <a:r>
              <a:rPr lang="ja-JP" altLang="en-US" dirty="0">
                <a:latin typeface="ＭＳ Ｐゴシック" panose="020B0600070205080204" pitchFamily="50" charset="-128"/>
              </a:rPr>
              <a:t>客体</a:t>
            </a:r>
            <a:r>
              <a:rPr lang="en-US" altLang="ja-JP" dirty="0">
                <a:latin typeface="ＭＳ Ｐゴシック" panose="020B0600070205080204" pitchFamily="50" charset="-128"/>
              </a:rPr>
              <a:t>),</a:t>
            </a:r>
            <a:r>
              <a:rPr lang="ja-JP" altLang="en-US" dirty="0">
                <a:latin typeface="ＭＳ Ｐゴシック" panose="020B0600070205080204" pitchFamily="50" charset="-128"/>
              </a:rPr>
              <a:t>因果関係</a:t>
            </a:r>
            <a:r>
              <a:rPr lang="en-US" altLang="ja-JP" dirty="0">
                <a:latin typeface="ＭＳ Ｐゴシック" panose="020B0600070205080204" pitchFamily="50" charset="-128"/>
              </a:rPr>
              <a:t>(</a:t>
            </a:r>
            <a:r>
              <a:rPr lang="ja-JP" altLang="en-US" dirty="0">
                <a:latin typeface="ＭＳ Ｐゴシック" panose="020B0600070205080204" pitchFamily="50" charset="-128"/>
              </a:rPr>
              <a:t>欺く行為</a:t>
            </a:r>
            <a:r>
              <a:rPr lang="en-US" altLang="ja-JP" dirty="0">
                <a:latin typeface="ＭＳ Ｐゴシック" panose="020B0600070205080204" pitchFamily="50" charset="-128"/>
              </a:rPr>
              <a:t>(_</a:t>
            </a:r>
            <a:r>
              <a:rPr lang="ja-JP" altLang="en-US" dirty="0">
                <a:latin typeface="ＭＳ Ｐゴシック" panose="020B0600070205080204" pitchFamily="50" charset="-128"/>
              </a:rPr>
              <a:t>主体</a:t>
            </a:r>
            <a:r>
              <a:rPr lang="en-US" altLang="ja-JP" dirty="0">
                <a:latin typeface="ＭＳ Ｐゴシック" panose="020B0600070205080204" pitchFamily="50" charset="-128"/>
              </a:rPr>
              <a:t>,_</a:t>
            </a:r>
            <a:r>
              <a:rPr lang="ja-JP" altLang="en-US" dirty="0">
                <a:latin typeface="ＭＳ Ｐゴシック" panose="020B0600070205080204" pitchFamily="50" charset="-128"/>
              </a:rPr>
              <a:t>相手方</a:t>
            </a:r>
            <a:r>
              <a:rPr lang="en-US" altLang="ja-JP" dirty="0">
                <a:latin typeface="ＭＳ Ｐゴシック" panose="020B0600070205080204" pitchFamily="50" charset="-128"/>
              </a:rPr>
              <a:t>,_</a:t>
            </a:r>
            <a:r>
              <a:rPr lang="ja-JP" altLang="en-US" dirty="0">
                <a:latin typeface="ＭＳ Ｐゴシック" panose="020B0600070205080204" pitchFamily="50" charset="-128"/>
              </a:rPr>
              <a:t>行為</a:t>
            </a:r>
            <a:r>
              <a:rPr lang="en-US" altLang="ja-JP" dirty="0">
                <a:latin typeface="ＭＳ Ｐゴシック" panose="020B0600070205080204" pitchFamily="50" charset="-128"/>
              </a:rPr>
              <a:t>),</a:t>
            </a:r>
            <a:r>
              <a:rPr lang="ja-JP" altLang="en-US" dirty="0">
                <a:latin typeface="ＭＳ Ｐゴシック" panose="020B0600070205080204" pitchFamily="50" charset="-128"/>
              </a:rPr>
              <a:t>錯誤</a:t>
            </a:r>
            <a:r>
              <a:rPr lang="en-US" altLang="ja-JP" dirty="0">
                <a:latin typeface="ＭＳ Ｐゴシック" panose="020B0600070205080204" pitchFamily="50" charset="-128"/>
              </a:rPr>
              <a:t>(_</a:t>
            </a:r>
            <a:r>
              <a:rPr lang="ja-JP" altLang="en-US" dirty="0">
                <a:latin typeface="ＭＳ Ｐゴシック" panose="020B0600070205080204" pitchFamily="50" charset="-128"/>
              </a:rPr>
              <a:t>相手方</a:t>
            </a:r>
            <a:r>
              <a:rPr lang="en-US" altLang="ja-JP" dirty="0">
                <a:latin typeface="ＭＳ Ｐゴシック" panose="020B0600070205080204" pitchFamily="50" charset="-128"/>
              </a:rPr>
              <a:t>)),</a:t>
            </a:r>
            <a:r>
              <a:rPr lang="ja-JP" altLang="en-US" dirty="0">
                <a:latin typeface="ＭＳ Ｐゴシック" panose="020B0600070205080204" pitchFamily="50" charset="-128"/>
              </a:rPr>
              <a:t>因果関係</a:t>
            </a:r>
            <a:r>
              <a:rPr lang="en-US" altLang="ja-JP" dirty="0">
                <a:latin typeface="ＭＳ Ｐゴシック" panose="020B0600070205080204" pitchFamily="50" charset="-128"/>
              </a:rPr>
              <a:t>(</a:t>
            </a:r>
            <a:r>
              <a:rPr lang="ja-JP" altLang="en-US" dirty="0">
                <a:latin typeface="ＭＳ Ｐゴシック" panose="020B0600070205080204" pitchFamily="50" charset="-128"/>
              </a:rPr>
              <a:t>錯誤</a:t>
            </a:r>
            <a:r>
              <a:rPr lang="en-US" altLang="ja-JP" dirty="0">
                <a:latin typeface="ＭＳ Ｐゴシック" panose="020B0600070205080204" pitchFamily="50" charset="-128"/>
              </a:rPr>
              <a:t>(_</a:t>
            </a:r>
            <a:r>
              <a:rPr lang="ja-JP" altLang="en-US" dirty="0">
                <a:latin typeface="ＭＳ Ｐゴシック" panose="020B0600070205080204" pitchFamily="50" charset="-128"/>
              </a:rPr>
              <a:t>相手方</a:t>
            </a:r>
            <a:r>
              <a:rPr lang="en-US" altLang="ja-JP" dirty="0">
                <a:latin typeface="ＭＳ Ｐゴシック" panose="020B0600070205080204" pitchFamily="50" charset="-128"/>
              </a:rPr>
              <a:t>),</a:t>
            </a:r>
            <a:r>
              <a:rPr lang="ja-JP" altLang="en-US" dirty="0">
                <a:latin typeface="ＭＳ Ｐゴシック" panose="020B0600070205080204" pitchFamily="50" charset="-128"/>
              </a:rPr>
              <a:t>交付行為</a:t>
            </a:r>
            <a:r>
              <a:rPr lang="en-US" altLang="ja-JP" dirty="0">
                <a:latin typeface="ＭＳ Ｐゴシック" panose="020B0600070205080204" pitchFamily="50" charset="-128"/>
              </a:rPr>
              <a:t>(_</a:t>
            </a:r>
            <a:r>
              <a:rPr lang="ja-JP" altLang="en-US" dirty="0">
                <a:latin typeface="ＭＳ Ｐゴシック" panose="020B0600070205080204" pitchFamily="50" charset="-128"/>
              </a:rPr>
              <a:t>相手方</a:t>
            </a:r>
            <a:r>
              <a:rPr lang="en-US" altLang="ja-JP" dirty="0">
                <a:latin typeface="ＭＳ Ｐゴシック" panose="020B0600070205080204" pitchFamily="50" charset="-128"/>
              </a:rPr>
              <a:t>,_</a:t>
            </a:r>
            <a:r>
              <a:rPr lang="ja-JP" altLang="en-US" dirty="0">
                <a:latin typeface="ＭＳ Ｐゴシック" panose="020B0600070205080204" pitchFamily="50" charset="-128"/>
              </a:rPr>
              <a:t>主体</a:t>
            </a:r>
            <a:r>
              <a:rPr lang="en-US" altLang="ja-JP" dirty="0">
                <a:latin typeface="ＭＳ Ｐゴシック" panose="020B0600070205080204" pitchFamily="50" charset="-128"/>
              </a:rPr>
              <a:t>,_</a:t>
            </a:r>
            <a:r>
              <a:rPr lang="ja-JP" altLang="en-US" dirty="0">
                <a:latin typeface="ＭＳ Ｐゴシック" panose="020B0600070205080204" pitchFamily="50" charset="-128"/>
              </a:rPr>
              <a:t>客体</a:t>
            </a:r>
            <a:r>
              <a:rPr lang="en-US" altLang="ja-JP" dirty="0">
                <a:latin typeface="ＭＳ Ｐゴシック" panose="020B0600070205080204" pitchFamily="50" charset="-128"/>
              </a:rPr>
              <a:t>)),),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ja-JP" dirty="0">
                <a:latin typeface="ＭＳ Ｐゴシック" panose="020B0600070205080204" pitchFamily="50" charset="-128"/>
              </a:rPr>
              <a:t>    </a:t>
            </a:r>
            <a:r>
              <a:rPr lang="ja-JP" altLang="en-US" dirty="0">
                <a:latin typeface="ＭＳ Ｐゴシック" panose="020B0600070205080204" pitchFamily="50" charset="-128"/>
              </a:rPr>
              <a:t>不法領得の意思</a:t>
            </a:r>
            <a:r>
              <a:rPr lang="en-US" altLang="ja-JP" dirty="0">
                <a:latin typeface="ＭＳ Ｐゴシック" panose="020B0600070205080204" pitchFamily="50" charset="-128"/>
              </a:rPr>
              <a:t>(_</a:t>
            </a:r>
            <a:r>
              <a:rPr lang="ja-JP" altLang="en-US" dirty="0">
                <a:latin typeface="ＭＳ Ｐゴシック" panose="020B0600070205080204" pitchFamily="50" charset="-128"/>
              </a:rPr>
              <a:t>主体</a:t>
            </a:r>
            <a:r>
              <a:rPr lang="en-US" altLang="ja-JP" dirty="0">
                <a:latin typeface="ＭＳ Ｐゴシック" panose="020B0600070205080204" pitchFamily="50" charset="-128"/>
              </a:rPr>
              <a:t>,_</a:t>
            </a:r>
            <a:r>
              <a:rPr lang="ja-JP" altLang="en-US" dirty="0">
                <a:latin typeface="ＭＳ Ｐゴシック" panose="020B0600070205080204" pitchFamily="50" charset="-128"/>
              </a:rPr>
              <a:t>客体</a:t>
            </a:r>
            <a:r>
              <a:rPr lang="en-US" altLang="ja-JP" dirty="0">
                <a:latin typeface="ＭＳ Ｐゴシック" panose="020B0600070205080204" pitchFamily="50" charset="-128"/>
              </a:rPr>
              <a:t>).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タイトル 2">
            <a:extLst>
              <a:ext uri="{FF2B5EF4-FFF2-40B4-BE49-F238E27FC236}">
                <a16:creationId xmlns:a16="http://schemas.microsoft.com/office/drawing/2014/main" id="{3331C4B0-6439-44D9-848A-65858978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ja-JP" altLang="en-US"/>
              <a:t>２．</a:t>
            </a:r>
            <a:r>
              <a:rPr lang="en-US" altLang="ja-JP"/>
              <a:t>PROLEG</a:t>
            </a:r>
            <a:r>
              <a:rPr lang="ja-JP" altLang="en-US"/>
              <a:t>実装状況（構成要件）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2415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3200" dirty="0">
                <a:solidFill>
                  <a:schemeClr val="bg1">
                    <a:lumMod val="75000"/>
                  </a:schemeClr>
                </a:solidFill>
              </a:rPr>
              <a:t>刑法理論と</a:t>
            </a:r>
            <a:r>
              <a:rPr lang="en-US" altLang="ja-JP" sz="3200" dirty="0">
                <a:solidFill>
                  <a:schemeClr val="bg1">
                    <a:lumMod val="75000"/>
                  </a:schemeClr>
                </a:solidFill>
              </a:rPr>
              <a:t>PROLEG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3200" dirty="0">
                <a:solidFill>
                  <a:schemeClr val="bg1">
                    <a:lumMod val="75000"/>
                  </a:schemeClr>
                </a:solidFill>
              </a:rPr>
              <a:t>PROLEG</a:t>
            </a:r>
            <a:r>
              <a:rPr lang="ja-JP" altLang="en-US" sz="3200" dirty="0">
                <a:solidFill>
                  <a:schemeClr val="bg1">
                    <a:lumMod val="75000"/>
                  </a:schemeClr>
                </a:solidFill>
              </a:rPr>
              <a:t>実装状況（構成要件）</a:t>
            </a:r>
            <a:endParaRPr lang="en-US" altLang="ja-JP" sz="3200" dirty="0">
              <a:solidFill>
                <a:schemeClr val="bg1">
                  <a:lumMod val="75000"/>
                </a:schemeClr>
              </a:solidFill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3200" dirty="0"/>
              <a:t>PROLEG</a:t>
            </a:r>
            <a:r>
              <a:rPr lang="ja-JP" altLang="en-US" sz="3200" dirty="0"/>
              <a:t>実装状況（例外事由）</a:t>
            </a:r>
            <a:endParaRPr lang="en-US" altLang="ja-JP" sz="3200" dirty="0"/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z="3200" dirty="0">
                <a:solidFill>
                  <a:schemeClr val="bg1">
                    <a:lumMod val="75000"/>
                  </a:schemeClr>
                </a:solidFill>
              </a:rPr>
              <a:t>成果と課題</a:t>
            </a:r>
            <a:endParaRPr kumimoji="1" lang="en-US" altLang="ja-JP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目次</a:t>
            </a:r>
          </a:p>
        </p:txBody>
      </p:sp>
    </p:spTree>
    <p:extLst>
      <p:ext uri="{BB962C8B-B14F-4D97-AF65-F5344CB8AC3E}">
        <p14:creationId xmlns:p14="http://schemas.microsoft.com/office/powerpoint/2010/main" val="2137517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395536" y="1481328"/>
            <a:ext cx="8424936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dirty="0"/>
              <a:t>例外事由のルール</a:t>
            </a:r>
            <a:endParaRPr lang="en-US" altLang="ja-JP" sz="3200" dirty="0"/>
          </a:p>
          <a:p>
            <a:pPr lvl="1">
              <a:lnSpc>
                <a:spcPct val="150000"/>
              </a:lnSpc>
            </a:pPr>
            <a:r>
              <a:rPr lang="ja-JP" altLang="en-US" sz="2300" dirty="0"/>
              <a:t>違法性阻却</a:t>
            </a:r>
            <a:endParaRPr lang="en-US" altLang="ja-JP" sz="2300" dirty="0"/>
          </a:p>
          <a:p>
            <a:pPr lvl="2">
              <a:lnSpc>
                <a:spcPct val="150000"/>
              </a:lnSpc>
            </a:pPr>
            <a:r>
              <a:rPr lang="ja-JP" altLang="en-US" dirty="0"/>
              <a:t>明文で規定されたものは次の</a:t>
            </a:r>
            <a:r>
              <a:rPr lang="en-US" altLang="ja-JP" dirty="0"/>
              <a:t>3</a:t>
            </a:r>
            <a:r>
              <a:rPr lang="ja-JP" altLang="en-US" dirty="0"/>
              <a:t>種類</a:t>
            </a:r>
            <a:br>
              <a:rPr lang="en-US" altLang="ja-JP" dirty="0"/>
            </a:br>
            <a:r>
              <a:rPr lang="ja-JP" altLang="en-US" dirty="0"/>
              <a:t>　正当業務行為（</a:t>
            </a:r>
            <a:r>
              <a:rPr lang="en-US" altLang="ja-JP" dirty="0"/>
              <a:t>35</a:t>
            </a:r>
            <a:r>
              <a:rPr lang="ja-JP" altLang="en-US" dirty="0"/>
              <a:t>条），正当防衛（</a:t>
            </a:r>
            <a:r>
              <a:rPr lang="en-US" altLang="ja-JP" dirty="0"/>
              <a:t>36</a:t>
            </a:r>
            <a:r>
              <a:rPr lang="ja-JP" altLang="en-US" dirty="0"/>
              <a:t>条），緊急避難（</a:t>
            </a:r>
            <a:r>
              <a:rPr lang="en-US" altLang="ja-JP" dirty="0"/>
              <a:t>37</a:t>
            </a:r>
            <a:r>
              <a:rPr lang="ja-JP" altLang="en-US" dirty="0"/>
              <a:t>条）</a:t>
            </a:r>
            <a:endParaRPr lang="en-US" altLang="ja-JP" dirty="0"/>
          </a:p>
          <a:p>
            <a:pPr lvl="2">
              <a:lnSpc>
                <a:spcPct val="150000"/>
              </a:lnSpc>
            </a:pPr>
            <a:r>
              <a:rPr lang="ja-JP" altLang="en-US" dirty="0"/>
              <a:t>不文のものとして，被害者の同意や許された危険など</a:t>
            </a:r>
            <a:endParaRPr lang="en-US" altLang="ja-JP" dirty="0"/>
          </a:p>
          <a:p>
            <a:pPr lvl="1">
              <a:lnSpc>
                <a:spcPct val="150000"/>
              </a:lnSpc>
            </a:pPr>
            <a:r>
              <a:rPr lang="ja-JP" altLang="en-US" dirty="0"/>
              <a:t>責任阻却</a:t>
            </a:r>
            <a:endParaRPr lang="en-US" altLang="ja-JP" dirty="0"/>
          </a:p>
          <a:p>
            <a:pPr lvl="2">
              <a:lnSpc>
                <a:spcPct val="150000"/>
              </a:lnSpc>
            </a:pPr>
            <a:r>
              <a:rPr lang="ja-JP" altLang="en-US" dirty="0"/>
              <a:t>明文で規定されたものは，心神喪失（</a:t>
            </a:r>
            <a:r>
              <a:rPr lang="en-US" altLang="ja-JP" dirty="0"/>
              <a:t>39</a:t>
            </a:r>
            <a:r>
              <a:rPr lang="ja-JP" altLang="en-US" dirty="0"/>
              <a:t>条）と刑事未成年（</a:t>
            </a:r>
            <a:r>
              <a:rPr lang="en-US" altLang="ja-JP" dirty="0"/>
              <a:t>41</a:t>
            </a:r>
            <a:r>
              <a:rPr lang="ja-JP" altLang="en-US" dirty="0"/>
              <a:t>条）</a:t>
            </a:r>
            <a:endParaRPr lang="en-US" altLang="ja-JP" dirty="0"/>
          </a:p>
          <a:p>
            <a:pPr lvl="2">
              <a:lnSpc>
                <a:spcPct val="150000"/>
              </a:lnSpc>
            </a:pPr>
            <a:r>
              <a:rPr lang="ja-JP" altLang="en-US" dirty="0"/>
              <a:t>不文のものとして，違法性の意識や期待可能性など</a:t>
            </a:r>
            <a:endParaRPr lang="en-US" altLang="ja-JP" dirty="0"/>
          </a:p>
        </p:txBody>
      </p:sp>
      <p:sp>
        <p:nvSpPr>
          <p:cNvPr id="9" name="タイトル 2">
            <a:extLst>
              <a:ext uri="{FF2B5EF4-FFF2-40B4-BE49-F238E27FC236}">
                <a16:creationId xmlns:a16="http://schemas.microsoft.com/office/drawing/2014/main" id="{3331C4B0-6439-44D9-848A-65858978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/>
              <a:t>３．</a:t>
            </a:r>
            <a:r>
              <a:rPr lang="en-US" altLang="ja-JP" dirty="0"/>
              <a:t>PROLEG</a:t>
            </a:r>
            <a:r>
              <a:rPr lang="ja-JP" altLang="en-US" dirty="0"/>
              <a:t>実装状況（例外事由）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918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/>
              <a:t>３．</a:t>
            </a:r>
            <a:r>
              <a:rPr lang="en-US" altLang="ja-JP"/>
              <a:t>PROLEG</a:t>
            </a:r>
            <a:r>
              <a:rPr lang="ja-JP" altLang="en-US"/>
              <a:t>実装状況（例外事由）</a:t>
            </a:r>
            <a:endParaRPr kumimoji="1" lang="ja-JP" altLang="en-US" dirty="0"/>
          </a:p>
        </p:txBody>
      </p:sp>
      <p:sp>
        <p:nvSpPr>
          <p:cNvPr id="11" name="コンテンツ プレースホルダ 1">
            <a:extLst>
              <a:ext uri="{FF2B5EF4-FFF2-40B4-BE49-F238E27FC236}">
                <a16:creationId xmlns:a16="http://schemas.microsoft.com/office/drawing/2014/main" id="{6B026966-DEE4-4F45-94BB-D948791AB34F}"/>
              </a:ext>
            </a:extLst>
          </p:cNvPr>
          <p:cNvSpPr txBox="1">
            <a:spLocks/>
          </p:cNvSpPr>
          <p:nvPr/>
        </p:nvSpPr>
        <p:spPr>
          <a:xfrm>
            <a:off x="395536" y="1417638"/>
            <a:ext cx="8424936" cy="201136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lnSpc>
                <a:spcPct val="150000"/>
              </a:lnSpc>
              <a:buNone/>
            </a:pPr>
            <a:r>
              <a:rPr lang="ja-JP" altLang="en-US" dirty="0"/>
              <a:t>第</a:t>
            </a:r>
            <a:r>
              <a:rPr lang="en-US" altLang="ja-JP" dirty="0"/>
              <a:t>36</a:t>
            </a:r>
            <a:r>
              <a:rPr lang="ja-JP" altLang="en-US" dirty="0"/>
              <a:t>条（正当防衛）</a:t>
            </a:r>
            <a:endParaRPr lang="en-US" altLang="ja-JP" dirty="0"/>
          </a:p>
          <a:p>
            <a:pPr marL="109728" indent="0">
              <a:lnSpc>
                <a:spcPct val="150000"/>
              </a:lnSpc>
              <a:buNone/>
            </a:pPr>
            <a:r>
              <a:rPr lang="ja-JP" altLang="en-US" dirty="0"/>
              <a:t>　急迫不正の侵害に対して、自己又は他人の権利を防衛するため、やむを得ずにした行為は、罰しない。</a:t>
            </a:r>
          </a:p>
        </p:txBody>
      </p:sp>
    </p:spTree>
    <p:extLst>
      <p:ext uri="{BB962C8B-B14F-4D97-AF65-F5344CB8AC3E}">
        <p14:creationId xmlns:p14="http://schemas.microsoft.com/office/powerpoint/2010/main" val="922850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3DE3545E-956C-4FF6-AFCD-AAE563FC9C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210504"/>
              </p:ext>
            </p:extLst>
          </p:nvPr>
        </p:nvGraphicFramePr>
        <p:xfrm>
          <a:off x="457200" y="2996952"/>
          <a:ext cx="8363272" cy="2922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>
                  <a:extLst>
                    <a:ext uri="{9D8B030D-6E8A-4147-A177-3AD203B41FA5}">
                      <a16:colId xmlns:a16="http://schemas.microsoft.com/office/drawing/2014/main" val="3741705444"/>
                    </a:ext>
                  </a:extLst>
                </a:gridCol>
                <a:gridCol w="2391385">
                  <a:extLst>
                    <a:ext uri="{9D8B030D-6E8A-4147-A177-3AD203B41FA5}">
                      <a16:colId xmlns:a16="http://schemas.microsoft.com/office/drawing/2014/main" val="2822725746"/>
                    </a:ext>
                  </a:extLst>
                </a:gridCol>
                <a:gridCol w="4017327">
                  <a:extLst>
                    <a:ext uri="{9D8B030D-6E8A-4147-A177-3AD203B41FA5}">
                      <a16:colId xmlns:a16="http://schemas.microsoft.com/office/drawing/2014/main" val="2238863985"/>
                    </a:ext>
                  </a:extLst>
                </a:gridCol>
              </a:tblGrid>
              <a:tr h="46500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条文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意味内容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PROLEG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6802649"/>
                  </a:ext>
                </a:extLst>
              </a:tr>
              <a:tr h="46500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「急迫」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急迫性</a:t>
                      </a:r>
                      <a:endParaRPr kumimoji="1" lang="en-US" altLang="ja-JP" dirty="0"/>
                    </a:p>
                    <a:p>
                      <a:pPr algn="l"/>
                      <a:r>
                        <a:rPr kumimoji="1" lang="ja-JP" altLang="en-US" dirty="0"/>
                        <a:t>（総合考慮による）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dirty="0"/>
                        <a:t>急迫性</a:t>
                      </a:r>
                      <a:r>
                        <a:rPr lang="en-US" altLang="ja-JP" dirty="0"/>
                        <a:t>(_</a:t>
                      </a:r>
                      <a:r>
                        <a:rPr lang="ja-JP" altLang="en-US" dirty="0"/>
                        <a:t>急迫性評価根拠事実</a:t>
                      </a:r>
                      <a:r>
                        <a:rPr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8902220"/>
                  </a:ext>
                </a:extLst>
              </a:tr>
              <a:tr h="46500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「不正の侵害」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侵害の不正性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dirty="0"/>
                        <a:t>不正の侵害</a:t>
                      </a:r>
                      <a:r>
                        <a:rPr lang="en-US" altLang="ja-JP" dirty="0"/>
                        <a:t>(_</a:t>
                      </a:r>
                      <a:r>
                        <a:rPr lang="ja-JP" altLang="en-US" dirty="0"/>
                        <a:t>客体</a:t>
                      </a:r>
                      <a:r>
                        <a:rPr lang="en-US" altLang="ja-JP" dirty="0"/>
                        <a:t>,_</a:t>
                      </a:r>
                      <a:r>
                        <a:rPr lang="ja-JP" altLang="en-US" dirty="0"/>
                        <a:t>主体</a:t>
                      </a:r>
                      <a:r>
                        <a:rPr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2664296"/>
                  </a:ext>
                </a:extLst>
              </a:tr>
              <a:tr h="71183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「防衛するため」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防衛の意思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dirty="0"/>
                        <a:t>防衛の意思</a:t>
                      </a:r>
                      <a:r>
                        <a:rPr lang="en-US" altLang="ja-JP" dirty="0"/>
                        <a:t>(_</a:t>
                      </a:r>
                      <a:r>
                        <a:rPr lang="ja-JP" altLang="en-US" dirty="0"/>
                        <a:t>主体</a:t>
                      </a:r>
                      <a:r>
                        <a:rPr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1758601"/>
                  </a:ext>
                </a:extLst>
              </a:tr>
              <a:tr h="46500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「やむを得ずした行為」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防衛行為の相当性</a:t>
                      </a:r>
                      <a:endParaRPr kumimoji="1" lang="en-US" altLang="ja-JP" dirty="0"/>
                    </a:p>
                    <a:p>
                      <a:pPr algn="l"/>
                      <a:r>
                        <a:rPr kumimoji="1" lang="ja-JP" altLang="en-US" dirty="0"/>
                        <a:t>（総合考慮による）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dirty="0"/>
                        <a:t>やむを得ずした行為</a:t>
                      </a:r>
                      <a:r>
                        <a:rPr lang="en-US" altLang="ja-JP" dirty="0"/>
                        <a:t>(_</a:t>
                      </a:r>
                      <a:r>
                        <a:rPr lang="ja-JP" altLang="en-US" dirty="0"/>
                        <a:t>主体</a:t>
                      </a:r>
                      <a:r>
                        <a:rPr lang="en-US" altLang="ja-JP" dirty="0"/>
                        <a:t>,_</a:t>
                      </a:r>
                      <a:r>
                        <a:rPr lang="ja-JP" altLang="en-US" dirty="0"/>
                        <a:t>客体</a:t>
                      </a:r>
                      <a:r>
                        <a:rPr lang="en-US" altLang="ja-JP" dirty="0"/>
                        <a:t>,_</a:t>
                      </a:r>
                      <a:r>
                        <a:rPr lang="ja-JP" altLang="en-US" dirty="0"/>
                        <a:t>行為</a:t>
                      </a:r>
                      <a:r>
                        <a:rPr lang="en-US" altLang="ja-JP" dirty="0"/>
                        <a:t>,_</a:t>
                      </a:r>
                      <a:r>
                        <a:rPr lang="ja-JP" altLang="en-US" dirty="0"/>
                        <a:t>相当性評価根拠事実</a:t>
                      </a:r>
                      <a:r>
                        <a:rPr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8284888"/>
                  </a:ext>
                </a:extLst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/>
              <a:t>３．</a:t>
            </a:r>
            <a:r>
              <a:rPr lang="en-US" altLang="ja-JP"/>
              <a:t>PROLEG</a:t>
            </a:r>
            <a:r>
              <a:rPr lang="ja-JP" altLang="en-US"/>
              <a:t>実装状況（例外事由）</a:t>
            </a:r>
            <a:endParaRPr kumimoji="1" lang="ja-JP" altLang="en-US" dirty="0"/>
          </a:p>
        </p:txBody>
      </p:sp>
      <p:sp>
        <p:nvSpPr>
          <p:cNvPr id="11" name="コンテンツ プレースホルダ 1">
            <a:extLst>
              <a:ext uri="{FF2B5EF4-FFF2-40B4-BE49-F238E27FC236}">
                <a16:creationId xmlns:a16="http://schemas.microsoft.com/office/drawing/2014/main" id="{6B026966-DEE4-4F45-94BB-D948791AB34F}"/>
              </a:ext>
            </a:extLst>
          </p:cNvPr>
          <p:cNvSpPr txBox="1">
            <a:spLocks/>
          </p:cNvSpPr>
          <p:nvPr/>
        </p:nvSpPr>
        <p:spPr>
          <a:xfrm>
            <a:off x="395536" y="1268760"/>
            <a:ext cx="8424936" cy="158417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lnSpc>
                <a:spcPct val="150000"/>
              </a:lnSpc>
              <a:buNone/>
            </a:pPr>
            <a:r>
              <a:rPr lang="ja-JP" altLang="en-US" sz="2000" dirty="0"/>
              <a:t>第</a:t>
            </a:r>
            <a:r>
              <a:rPr lang="en-US" altLang="ja-JP" sz="2000" dirty="0"/>
              <a:t>36</a:t>
            </a:r>
            <a:r>
              <a:rPr lang="ja-JP" altLang="en-US" sz="2000" dirty="0"/>
              <a:t>条（正当防衛）</a:t>
            </a:r>
            <a:endParaRPr lang="en-US" altLang="ja-JP" sz="2000" dirty="0"/>
          </a:p>
          <a:p>
            <a:pPr marL="109728" indent="0">
              <a:lnSpc>
                <a:spcPct val="150000"/>
              </a:lnSpc>
              <a:buNone/>
            </a:pPr>
            <a:r>
              <a:rPr lang="ja-JP" altLang="en-US" sz="2000" dirty="0"/>
              <a:t>　急迫不正の侵害に対して，自己又は他人の権利を防衛するため、やむを得ずにした行為は、罰しない。</a:t>
            </a:r>
          </a:p>
        </p:txBody>
      </p:sp>
    </p:spTree>
    <p:extLst>
      <p:ext uri="{BB962C8B-B14F-4D97-AF65-F5344CB8AC3E}">
        <p14:creationId xmlns:p14="http://schemas.microsoft.com/office/powerpoint/2010/main" val="2053043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395536" y="1481328"/>
            <a:ext cx="8424936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ja-JP" sz="3200" dirty="0"/>
              <a:t>PROLEG</a:t>
            </a:r>
            <a:r>
              <a:rPr lang="ja-JP" altLang="en-US" sz="3200" dirty="0" err="1"/>
              <a:t>への</a:t>
            </a:r>
            <a:r>
              <a:rPr lang="ja-JP" altLang="en-US" sz="3200" dirty="0"/>
              <a:t>実装例：正当防衛</a:t>
            </a:r>
            <a:endParaRPr lang="en-US" altLang="ja-JP" sz="3200" dirty="0"/>
          </a:p>
          <a:p>
            <a:pPr marL="393192" lvl="1" indent="0">
              <a:lnSpc>
                <a:spcPct val="150000"/>
              </a:lnSpc>
              <a:buNone/>
            </a:pPr>
            <a:r>
              <a:rPr lang="de-DE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s:-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請求権存在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有罪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罪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主体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)).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有罪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罪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主体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)&lt;=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構成要件該当性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罪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主体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行為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).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構成要件該当性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殺人罪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主体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行為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)&lt;=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人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),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行為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主体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行為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),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死亡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),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因果関係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行為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主体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行為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),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死亡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)),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故意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),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行為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主体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行為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),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死亡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),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因果関係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行為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主体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行為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),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死亡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(_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客体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))).</a:t>
            </a:r>
          </a:p>
        </p:txBody>
      </p:sp>
      <p:sp>
        <p:nvSpPr>
          <p:cNvPr id="9" name="タイトル 2">
            <a:extLst>
              <a:ext uri="{FF2B5EF4-FFF2-40B4-BE49-F238E27FC236}">
                <a16:creationId xmlns:a16="http://schemas.microsoft.com/office/drawing/2014/main" id="{3331C4B0-6439-44D9-848A-65858978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ja-JP" altLang="en-US"/>
              <a:t>３．</a:t>
            </a:r>
            <a:r>
              <a:rPr lang="en-US" altLang="ja-JP"/>
              <a:t>PROLEG</a:t>
            </a:r>
            <a:r>
              <a:rPr lang="ja-JP" altLang="en-US"/>
              <a:t>実装状況（例外事由）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951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3200" dirty="0"/>
              <a:t>刑法理論と</a:t>
            </a:r>
            <a:r>
              <a:rPr lang="en-US" altLang="ja-JP" sz="3200" dirty="0"/>
              <a:t>PROLEG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3200" dirty="0"/>
              <a:t>PROLEG</a:t>
            </a:r>
            <a:r>
              <a:rPr lang="ja-JP" altLang="en-US" sz="3200" dirty="0"/>
              <a:t>実装状況（構成要件）</a:t>
            </a:r>
            <a:endParaRPr lang="en-US" altLang="ja-JP" sz="3200" dirty="0"/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3200" dirty="0"/>
              <a:t>PROLEG</a:t>
            </a:r>
            <a:r>
              <a:rPr lang="ja-JP" altLang="en-US" sz="3200" dirty="0"/>
              <a:t>実装状況（例外事由）</a:t>
            </a:r>
            <a:endParaRPr lang="en-US" altLang="ja-JP" sz="3200" dirty="0"/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z="3200" dirty="0"/>
              <a:t>成果と課題</a:t>
            </a:r>
            <a:endParaRPr kumimoji="1" lang="en-US" altLang="ja-JP" sz="32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目次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395536" y="1481328"/>
            <a:ext cx="8424936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dirty="0"/>
              <a:t>PROLEG</a:t>
            </a:r>
            <a:r>
              <a:rPr lang="ja-JP" altLang="en-US" sz="2400" dirty="0" err="1"/>
              <a:t>への</a:t>
            </a:r>
            <a:r>
              <a:rPr lang="ja-JP" altLang="en-US" sz="2400" dirty="0"/>
              <a:t>実装例：正当防衛</a:t>
            </a:r>
            <a:endParaRPr lang="en-US" altLang="ja-JP" sz="2400" dirty="0"/>
          </a:p>
          <a:p>
            <a:pPr marL="393192" lvl="1" indent="0">
              <a:lnSpc>
                <a:spcPct val="150000"/>
              </a:lnSpc>
              <a:buNone/>
            </a:pPr>
            <a:r>
              <a:rPr lang="ja-JP" altLang="en-US" sz="1800" dirty="0"/>
              <a:t>例外事由</a:t>
            </a:r>
            <a:r>
              <a:rPr lang="en-US" altLang="ja-JP" sz="1800" dirty="0"/>
              <a:t>(</a:t>
            </a:r>
            <a:r>
              <a:rPr lang="ja-JP" altLang="en-US" sz="1800" dirty="0"/>
              <a:t>有罪</a:t>
            </a:r>
            <a:r>
              <a:rPr lang="en-US" altLang="ja-JP" sz="1800" dirty="0"/>
              <a:t>(_</a:t>
            </a:r>
            <a:r>
              <a:rPr lang="ja-JP" altLang="en-US" sz="1800" dirty="0"/>
              <a:t>罪</a:t>
            </a:r>
            <a:r>
              <a:rPr lang="en-US" altLang="ja-JP" sz="1800" dirty="0"/>
              <a:t>,_</a:t>
            </a:r>
            <a:r>
              <a:rPr lang="ja-JP" altLang="en-US" sz="1800" dirty="0"/>
              <a:t>主体</a:t>
            </a:r>
            <a:r>
              <a:rPr lang="en-US" altLang="ja-JP" sz="1800" dirty="0"/>
              <a:t>),</a:t>
            </a:r>
            <a:r>
              <a:rPr lang="ja-JP" altLang="en-US" sz="1800" dirty="0"/>
              <a:t>正当防衛</a:t>
            </a:r>
            <a:r>
              <a:rPr lang="en-US" altLang="ja-JP" sz="1800" dirty="0"/>
              <a:t>(_</a:t>
            </a:r>
            <a:r>
              <a:rPr lang="ja-JP" altLang="en-US" sz="1800" dirty="0"/>
              <a:t>主体，</a:t>
            </a:r>
            <a:r>
              <a:rPr lang="en-US" altLang="ja-JP" sz="1800" dirty="0"/>
              <a:t>_</a:t>
            </a:r>
            <a:r>
              <a:rPr lang="ja-JP" altLang="en-US" sz="1800" dirty="0"/>
              <a:t>急迫性評価根拠事実</a:t>
            </a:r>
            <a:r>
              <a:rPr lang="en-US" altLang="ja-JP" sz="1800" dirty="0"/>
              <a:t>,_</a:t>
            </a:r>
            <a:r>
              <a:rPr lang="ja-JP" altLang="en-US" sz="1800" dirty="0"/>
              <a:t>客体</a:t>
            </a:r>
            <a:r>
              <a:rPr lang="en-US" altLang="ja-JP" sz="1800" dirty="0"/>
              <a:t>,_</a:t>
            </a:r>
            <a:r>
              <a:rPr lang="ja-JP" altLang="en-US" sz="1800" dirty="0"/>
              <a:t>行為</a:t>
            </a:r>
            <a:r>
              <a:rPr lang="en-US" altLang="ja-JP" sz="1800" dirty="0"/>
              <a:t>,_</a:t>
            </a:r>
            <a:r>
              <a:rPr lang="ja-JP" altLang="en-US" sz="1800" dirty="0"/>
              <a:t>相当性評価根拠事実</a:t>
            </a:r>
            <a:r>
              <a:rPr lang="en-US" altLang="ja-JP" sz="1800" dirty="0"/>
              <a:t>)).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ja-JP" altLang="en-US" sz="1800" dirty="0"/>
              <a:t>正当防衛</a:t>
            </a:r>
            <a:r>
              <a:rPr lang="en-US" altLang="ja-JP" sz="1800" dirty="0"/>
              <a:t>(_</a:t>
            </a:r>
            <a:r>
              <a:rPr lang="ja-JP" altLang="en-US" sz="1800" dirty="0"/>
              <a:t>主体</a:t>
            </a:r>
            <a:r>
              <a:rPr lang="en-US" altLang="ja-JP" sz="1800" dirty="0"/>
              <a:t>,_</a:t>
            </a:r>
            <a:r>
              <a:rPr lang="ja-JP" altLang="en-US" sz="1800" dirty="0"/>
              <a:t>急迫性評価根拠事実</a:t>
            </a:r>
            <a:r>
              <a:rPr lang="en-US" altLang="ja-JP" sz="1800" dirty="0"/>
              <a:t>,_</a:t>
            </a:r>
            <a:r>
              <a:rPr lang="ja-JP" altLang="en-US" sz="1800" dirty="0"/>
              <a:t>客体</a:t>
            </a:r>
            <a:r>
              <a:rPr lang="en-US" altLang="ja-JP" sz="1800" dirty="0"/>
              <a:t>,_</a:t>
            </a:r>
            <a:r>
              <a:rPr lang="ja-JP" altLang="en-US" sz="1800" dirty="0"/>
              <a:t>行為</a:t>
            </a:r>
            <a:r>
              <a:rPr lang="en-US" altLang="ja-JP" sz="1800" dirty="0"/>
              <a:t>,_</a:t>
            </a:r>
            <a:r>
              <a:rPr lang="ja-JP" altLang="en-US" sz="1800" dirty="0"/>
              <a:t>相当性評価根拠事実</a:t>
            </a:r>
            <a:r>
              <a:rPr lang="en-US" altLang="ja-JP" sz="1800" dirty="0"/>
              <a:t>)&lt;=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ja-JP" sz="1800" dirty="0"/>
              <a:t>    </a:t>
            </a:r>
            <a:r>
              <a:rPr lang="ja-JP" altLang="en-US" sz="1800" dirty="0"/>
              <a:t>急迫性</a:t>
            </a:r>
            <a:r>
              <a:rPr lang="en-US" altLang="ja-JP" sz="1800" dirty="0"/>
              <a:t>(_</a:t>
            </a:r>
            <a:r>
              <a:rPr lang="ja-JP" altLang="en-US" sz="1800" dirty="0"/>
              <a:t>急迫性評価根拠事実</a:t>
            </a:r>
            <a:r>
              <a:rPr lang="en-US" altLang="ja-JP" sz="1800" dirty="0"/>
              <a:t>),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ja-JP" sz="1800" dirty="0"/>
              <a:t>    </a:t>
            </a:r>
            <a:r>
              <a:rPr lang="ja-JP" altLang="en-US" sz="1800" dirty="0"/>
              <a:t>不正の侵害</a:t>
            </a:r>
            <a:r>
              <a:rPr lang="en-US" altLang="ja-JP" sz="1800" dirty="0"/>
              <a:t>(_</a:t>
            </a:r>
            <a:r>
              <a:rPr lang="ja-JP" altLang="en-US" sz="1800" dirty="0"/>
              <a:t>客体</a:t>
            </a:r>
            <a:r>
              <a:rPr lang="en-US" altLang="ja-JP" sz="1800" dirty="0"/>
              <a:t>,_</a:t>
            </a:r>
            <a:r>
              <a:rPr lang="ja-JP" altLang="en-US" sz="1800" dirty="0"/>
              <a:t>主体</a:t>
            </a:r>
            <a:r>
              <a:rPr lang="en-US" altLang="ja-JP" sz="1800" dirty="0"/>
              <a:t>),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ja-JP" sz="1800" dirty="0"/>
              <a:t>    </a:t>
            </a:r>
            <a:r>
              <a:rPr lang="ja-JP" altLang="en-US" sz="1800" dirty="0"/>
              <a:t>防衛の意思</a:t>
            </a:r>
            <a:r>
              <a:rPr lang="en-US" altLang="ja-JP" sz="1800" dirty="0"/>
              <a:t>(_</a:t>
            </a:r>
            <a:r>
              <a:rPr lang="ja-JP" altLang="en-US" sz="1800" dirty="0"/>
              <a:t>主体</a:t>
            </a:r>
            <a:r>
              <a:rPr lang="en-US" altLang="ja-JP" sz="1800" dirty="0"/>
              <a:t>),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ja-JP" sz="1800" dirty="0"/>
              <a:t>    </a:t>
            </a:r>
            <a:r>
              <a:rPr lang="ja-JP" altLang="en-US" sz="1800" dirty="0"/>
              <a:t>やむを得ずした行為</a:t>
            </a:r>
            <a:r>
              <a:rPr lang="en-US" altLang="ja-JP" sz="1800" dirty="0"/>
              <a:t>(_</a:t>
            </a:r>
            <a:r>
              <a:rPr lang="ja-JP" altLang="en-US" sz="1800" dirty="0"/>
              <a:t>主体</a:t>
            </a:r>
            <a:r>
              <a:rPr lang="en-US" altLang="ja-JP" sz="1800" dirty="0"/>
              <a:t>,_</a:t>
            </a:r>
            <a:r>
              <a:rPr lang="ja-JP" altLang="en-US" sz="1800" dirty="0"/>
              <a:t>客体</a:t>
            </a:r>
            <a:r>
              <a:rPr lang="en-US" altLang="ja-JP" sz="1800" dirty="0"/>
              <a:t>,_</a:t>
            </a:r>
            <a:r>
              <a:rPr lang="ja-JP" altLang="en-US" sz="1800" dirty="0"/>
              <a:t>行為</a:t>
            </a:r>
            <a:r>
              <a:rPr lang="en-US" altLang="ja-JP" sz="1800" dirty="0"/>
              <a:t>,_</a:t>
            </a:r>
            <a:r>
              <a:rPr lang="ja-JP" altLang="en-US" sz="1800" dirty="0"/>
              <a:t>相当性評価根拠事実</a:t>
            </a:r>
            <a:r>
              <a:rPr lang="en-US" altLang="ja-JP" sz="1800" dirty="0"/>
              <a:t>).</a:t>
            </a:r>
          </a:p>
        </p:txBody>
      </p:sp>
      <p:sp>
        <p:nvSpPr>
          <p:cNvPr id="9" name="タイトル 2">
            <a:extLst>
              <a:ext uri="{FF2B5EF4-FFF2-40B4-BE49-F238E27FC236}">
                <a16:creationId xmlns:a16="http://schemas.microsoft.com/office/drawing/2014/main" id="{3331C4B0-6439-44D9-848A-65858978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ja-JP" altLang="en-US"/>
              <a:t>３．</a:t>
            </a:r>
            <a:r>
              <a:rPr lang="en-US" altLang="ja-JP"/>
              <a:t>PROLEG</a:t>
            </a:r>
            <a:r>
              <a:rPr lang="ja-JP" altLang="en-US"/>
              <a:t>実装状況（例外事由）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88964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3200" dirty="0">
                <a:solidFill>
                  <a:schemeClr val="bg1">
                    <a:lumMod val="75000"/>
                  </a:schemeClr>
                </a:solidFill>
              </a:rPr>
              <a:t>刑法理論と</a:t>
            </a:r>
            <a:r>
              <a:rPr lang="en-US" altLang="ja-JP" sz="3200" dirty="0">
                <a:solidFill>
                  <a:schemeClr val="bg1">
                    <a:lumMod val="75000"/>
                  </a:schemeClr>
                </a:solidFill>
              </a:rPr>
              <a:t>PROLEG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3200" dirty="0">
                <a:solidFill>
                  <a:schemeClr val="bg1">
                    <a:lumMod val="75000"/>
                  </a:schemeClr>
                </a:solidFill>
              </a:rPr>
              <a:t>PROLEG</a:t>
            </a:r>
            <a:r>
              <a:rPr lang="ja-JP" altLang="en-US" sz="3200" dirty="0">
                <a:solidFill>
                  <a:schemeClr val="bg1">
                    <a:lumMod val="75000"/>
                  </a:schemeClr>
                </a:solidFill>
              </a:rPr>
              <a:t>実装状況（構成要件）</a:t>
            </a:r>
            <a:endParaRPr lang="en-US" altLang="ja-JP" sz="3200" dirty="0">
              <a:solidFill>
                <a:schemeClr val="bg1">
                  <a:lumMod val="75000"/>
                </a:schemeClr>
              </a:solidFill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3200" dirty="0">
                <a:solidFill>
                  <a:schemeClr val="bg1">
                    <a:lumMod val="75000"/>
                  </a:schemeClr>
                </a:solidFill>
              </a:rPr>
              <a:t>PROLEG</a:t>
            </a:r>
            <a:r>
              <a:rPr lang="ja-JP" altLang="en-US" sz="3200" dirty="0">
                <a:solidFill>
                  <a:schemeClr val="bg1">
                    <a:lumMod val="75000"/>
                  </a:schemeClr>
                </a:solidFill>
              </a:rPr>
              <a:t>実装状況（例外事由）</a:t>
            </a:r>
            <a:endParaRPr lang="en-US" altLang="ja-JP" sz="3200" dirty="0">
              <a:solidFill>
                <a:schemeClr val="bg1">
                  <a:lumMod val="75000"/>
                </a:schemeClr>
              </a:solidFill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z="3200" dirty="0"/>
              <a:t>成果と課題</a:t>
            </a:r>
            <a:endParaRPr kumimoji="1" lang="en-US" altLang="ja-JP" sz="32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目次</a:t>
            </a:r>
          </a:p>
        </p:txBody>
      </p:sp>
    </p:spTree>
    <p:extLst>
      <p:ext uri="{BB962C8B-B14F-4D97-AF65-F5344CB8AC3E}">
        <p14:creationId xmlns:p14="http://schemas.microsoft.com/office/powerpoint/2010/main" val="1773357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6762041-5C1B-46F1-A8D4-8144ACF88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ja-JP" altLang="en-US" dirty="0"/>
              <a:t>「罪となるべき事実」記載との対応</a:t>
            </a:r>
            <a:endParaRPr lang="en-US" altLang="ja-JP" dirty="0"/>
          </a:p>
          <a:p>
            <a:pPr marL="393192" lvl="1" indent="0">
              <a:lnSpc>
                <a:spcPct val="150000"/>
              </a:lnSpc>
              <a:buNone/>
            </a:pPr>
            <a:r>
              <a:rPr kumimoji="1" lang="ja-JP" altLang="en-US" dirty="0"/>
              <a:t>例：詐欺罪の場合</a:t>
            </a:r>
            <a:endParaRPr kumimoji="1" lang="en-US" altLang="ja-JP" dirty="0"/>
          </a:p>
          <a:p>
            <a:pPr marL="393192" lvl="1" indent="0">
              <a:lnSpc>
                <a:spcPct val="150000"/>
              </a:lnSpc>
              <a:buNone/>
            </a:pPr>
            <a:r>
              <a:rPr kumimoji="1" lang="ja-JP" altLang="en-US" dirty="0"/>
              <a:t>「被疑者は，売買代金名下に金員を詐取しようと企て，平成○年○月○日午後○時頃，東京都新宿区○丁目喫茶店〇〇において，顔見知りの支配人</a:t>
            </a:r>
            <a:r>
              <a:rPr kumimoji="1" lang="en-US" altLang="ja-JP" dirty="0"/>
              <a:t>A</a:t>
            </a:r>
            <a:r>
              <a:rPr kumimoji="1" lang="ja-JP" altLang="en-US" dirty="0"/>
              <a:t>に対し，カラーテレビを売る意思も，引渡しをする意思もないのに，それがあるように装い，</a:t>
            </a:r>
            <a:r>
              <a:rPr kumimoji="1" lang="en-US" altLang="ja-JP" dirty="0"/>
              <a:t>『</a:t>
            </a:r>
            <a:r>
              <a:rPr kumimoji="1" lang="ja-JP" altLang="en-US" dirty="0"/>
              <a:t>カラーテレビが１台あるから買ってくれ。そのテレビは明朝８時頃までに持ってくる。いま代金のうち，前金として１万円くれ</a:t>
            </a:r>
            <a:r>
              <a:rPr kumimoji="1" lang="en-US" altLang="ja-JP" dirty="0"/>
              <a:t>』</a:t>
            </a:r>
            <a:r>
              <a:rPr kumimoji="1" lang="ja-JP" altLang="en-US" dirty="0"/>
              <a:t>などと嘘を言い，同人をしてその旨誤信させ，よって，即時同所で，同人から前金名下に現金１万円の交付を受け，もって，人を欺いて財物を交付させたものである」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F1EE0635-FCC9-4C59-8783-C40AAF7E2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４．成果と課題</a:t>
            </a:r>
          </a:p>
        </p:txBody>
      </p:sp>
    </p:spTree>
    <p:extLst>
      <p:ext uri="{BB962C8B-B14F-4D97-AF65-F5344CB8AC3E}">
        <p14:creationId xmlns:p14="http://schemas.microsoft.com/office/powerpoint/2010/main" val="2459528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楕円 9">
            <a:extLst>
              <a:ext uri="{FF2B5EF4-FFF2-40B4-BE49-F238E27FC236}">
                <a16:creationId xmlns:a16="http://schemas.microsoft.com/office/drawing/2014/main" id="{58BA9D7E-D364-40EE-A0B2-D11DB735AD61}"/>
              </a:ext>
            </a:extLst>
          </p:cNvPr>
          <p:cNvSpPr/>
          <p:nvPr/>
        </p:nvSpPr>
        <p:spPr>
          <a:xfrm>
            <a:off x="7978080" y="5826968"/>
            <a:ext cx="914400" cy="914400"/>
          </a:xfrm>
          <a:prstGeom prst="ellipse">
            <a:avLst/>
          </a:prstGeom>
          <a:noFill/>
          <a:ln w="76200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改</a:t>
            </a:r>
            <a:endParaRPr kumimoji="1" lang="ja-JP" alt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6762041-5C1B-46F1-A8D4-8144ACF88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ja-JP" altLang="en-US" dirty="0"/>
              <a:t>「罪となるべき事実」記載との対応</a:t>
            </a:r>
            <a:endParaRPr lang="en-US" altLang="ja-JP" dirty="0"/>
          </a:p>
          <a:p>
            <a:pPr marL="393192" lvl="1" indent="0">
              <a:lnSpc>
                <a:spcPct val="150000"/>
              </a:lnSpc>
              <a:buNone/>
            </a:pPr>
            <a:r>
              <a:rPr kumimoji="1" lang="ja-JP" altLang="en-US" dirty="0"/>
              <a:t>例：詐欺罪の場合</a:t>
            </a:r>
            <a:endParaRPr kumimoji="1" lang="en-US" altLang="ja-JP" dirty="0"/>
          </a:p>
          <a:p>
            <a:pPr marL="393192" lvl="1" indent="0">
              <a:lnSpc>
                <a:spcPct val="150000"/>
              </a:lnSpc>
              <a:buNone/>
            </a:pPr>
            <a:r>
              <a:rPr kumimoji="1" lang="ja-JP" altLang="en-US" dirty="0"/>
              <a:t>「被疑者は，</a:t>
            </a:r>
            <a:r>
              <a:rPr kumimoji="1" lang="ja-JP" altLang="en-US" u="sng" dirty="0"/>
              <a:t>売買代金名下に金員を詐取しようと企て</a:t>
            </a:r>
            <a:r>
              <a:rPr kumimoji="1" lang="ja-JP" altLang="en-US" dirty="0"/>
              <a:t>，平成○年○月○日午後○時頃，東京都新宿区○丁目喫茶店〇〇において，</a:t>
            </a:r>
            <a:r>
              <a:rPr kumimoji="1" lang="ja-JP" altLang="en-US" u="sng" dirty="0"/>
              <a:t>顔見知りの支配人</a:t>
            </a:r>
            <a:r>
              <a:rPr kumimoji="1" lang="en-US" altLang="ja-JP" u="sng" dirty="0"/>
              <a:t>A</a:t>
            </a:r>
            <a:r>
              <a:rPr kumimoji="1" lang="ja-JP" altLang="en-US" u="sng" dirty="0"/>
              <a:t>に対し</a:t>
            </a:r>
            <a:r>
              <a:rPr kumimoji="1" lang="ja-JP" altLang="en-US" dirty="0"/>
              <a:t>，</a:t>
            </a:r>
            <a:r>
              <a:rPr kumimoji="1" lang="ja-JP" altLang="en-US" u="sng" dirty="0"/>
              <a:t>カラーテレビを売る意思も，引渡しをする意思もないのに，それがあるように装い，</a:t>
            </a:r>
            <a:r>
              <a:rPr kumimoji="1" lang="en-US" altLang="ja-JP" u="sng" dirty="0"/>
              <a:t>『</a:t>
            </a:r>
            <a:r>
              <a:rPr kumimoji="1" lang="ja-JP" altLang="en-US" u="sng" dirty="0"/>
              <a:t>カラーテレビが１台あるから買ってくれ。そのテレビは明朝８時頃までに持ってくる。いま代金のうち，前金として１万円くれ</a:t>
            </a:r>
            <a:r>
              <a:rPr kumimoji="1" lang="en-US" altLang="ja-JP" u="sng" dirty="0"/>
              <a:t>』</a:t>
            </a:r>
            <a:r>
              <a:rPr kumimoji="1" lang="ja-JP" altLang="en-US" u="sng" dirty="0"/>
              <a:t>などと嘘を言い</a:t>
            </a:r>
            <a:r>
              <a:rPr kumimoji="1" lang="ja-JP" altLang="en-US" dirty="0"/>
              <a:t>，</a:t>
            </a:r>
            <a:r>
              <a:rPr kumimoji="1" lang="ja-JP" altLang="en-US" u="sng" dirty="0"/>
              <a:t>同人をしてその旨誤信させ</a:t>
            </a:r>
            <a:r>
              <a:rPr kumimoji="1" lang="ja-JP" altLang="en-US" dirty="0"/>
              <a:t>，</a:t>
            </a:r>
            <a:r>
              <a:rPr kumimoji="1" lang="ja-JP" altLang="en-US" u="sng" dirty="0"/>
              <a:t>よって，即時同所で，同人から前金名下に現金１万円の交付を受け</a:t>
            </a:r>
            <a:r>
              <a:rPr kumimoji="1" lang="ja-JP" altLang="en-US" dirty="0"/>
              <a:t>，もって，人を欺いて財物を交付させたものである」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F1EE0635-FCC9-4C59-8783-C40AAF7E2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４．成果と課題</a:t>
            </a:r>
          </a:p>
        </p:txBody>
      </p:sp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E243AE92-539E-4E74-BFB3-2B9884D8B85A}"/>
              </a:ext>
            </a:extLst>
          </p:cNvPr>
          <p:cNvSpPr/>
          <p:nvPr/>
        </p:nvSpPr>
        <p:spPr>
          <a:xfrm>
            <a:off x="6012160" y="1844824"/>
            <a:ext cx="1008112" cy="580926"/>
          </a:xfrm>
          <a:prstGeom prst="wedgeEllipse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故意</a:t>
            </a:r>
          </a:p>
        </p:txBody>
      </p:sp>
      <p:sp>
        <p:nvSpPr>
          <p:cNvPr id="5" name="吹き出し: 円形 4">
            <a:extLst>
              <a:ext uri="{FF2B5EF4-FFF2-40B4-BE49-F238E27FC236}">
                <a16:creationId xmlns:a16="http://schemas.microsoft.com/office/drawing/2014/main" id="{31E3D673-CDA1-4F2D-9E5C-A62776601BA0}"/>
              </a:ext>
            </a:extLst>
          </p:cNvPr>
          <p:cNvSpPr/>
          <p:nvPr/>
        </p:nvSpPr>
        <p:spPr>
          <a:xfrm>
            <a:off x="107504" y="2708920"/>
            <a:ext cx="1368152" cy="580926"/>
          </a:xfrm>
          <a:prstGeom prst="wedgeEllipseCallout">
            <a:avLst>
              <a:gd name="adj1" fmla="val 27432"/>
              <a:gd name="adj2" fmla="val 6538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相手方</a:t>
            </a:r>
          </a:p>
        </p:txBody>
      </p:sp>
      <p:sp>
        <p:nvSpPr>
          <p:cNvPr id="6" name="吹き出し: 円形 5">
            <a:extLst>
              <a:ext uri="{FF2B5EF4-FFF2-40B4-BE49-F238E27FC236}">
                <a16:creationId xmlns:a16="http://schemas.microsoft.com/office/drawing/2014/main" id="{494B94E3-FE2C-444F-A361-58A079003E76}"/>
              </a:ext>
            </a:extLst>
          </p:cNvPr>
          <p:cNvSpPr/>
          <p:nvPr/>
        </p:nvSpPr>
        <p:spPr>
          <a:xfrm>
            <a:off x="7236296" y="2713062"/>
            <a:ext cx="1656184" cy="580926"/>
          </a:xfrm>
          <a:prstGeom prst="wedgeEllipse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欺く行為</a:t>
            </a:r>
          </a:p>
        </p:txBody>
      </p:sp>
      <p:sp>
        <p:nvSpPr>
          <p:cNvPr id="8" name="吹き出し: 円形 7">
            <a:extLst>
              <a:ext uri="{FF2B5EF4-FFF2-40B4-BE49-F238E27FC236}">
                <a16:creationId xmlns:a16="http://schemas.microsoft.com/office/drawing/2014/main" id="{B621B9A2-7B2A-4D86-92B4-93989E5C5E85}"/>
              </a:ext>
            </a:extLst>
          </p:cNvPr>
          <p:cNvSpPr/>
          <p:nvPr/>
        </p:nvSpPr>
        <p:spPr>
          <a:xfrm>
            <a:off x="8028384" y="3944796"/>
            <a:ext cx="1008112" cy="580926"/>
          </a:xfrm>
          <a:prstGeom prst="wedgeEllipse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錯誤</a:t>
            </a:r>
          </a:p>
        </p:txBody>
      </p:sp>
      <p:sp>
        <p:nvSpPr>
          <p:cNvPr id="9" name="吹き出し: 円形 8">
            <a:extLst>
              <a:ext uri="{FF2B5EF4-FFF2-40B4-BE49-F238E27FC236}">
                <a16:creationId xmlns:a16="http://schemas.microsoft.com/office/drawing/2014/main" id="{465CCC5B-8FFB-4907-8618-4B059FAE2A37}"/>
              </a:ext>
            </a:extLst>
          </p:cNvPr>
          <p:cNvSpPr/>
          <p:nvPr/>
        </p:nvSpPr>
        <p:spPr>
          <a:xfrm>
            <a:off x="7236296" y="5491417"/>
            <a:ext cx="1656184" cy="580926"/>
          </a:xfrm>
          <a:prstGeom prst="wedgeEllipseCallout">
            <a:avLst>
              <a:gd name="adj1" fmla="val -32990"/>
              <a:gd name="adj2" fmla="val -6602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交付行為</a:t>
            </a:r>
          </a:p>
        </p:txBody>
      </p:sp>
    </p:spTree>
    <p:extLst>
      <p:ext uri="{BB962C8B-B14F-4D97-AF65-F5344CB8AC3E}">
        <p14:creationId xmlns:p14="http://schemas.microsoft.com/office/powerpoint/2010/main" val="41235933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6762041-5C1B-46F1-A8D4-8144ACF88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/>
              <a:t>「罪となるべき事実」記載との対応</a:t>
            </a:r>
            <a:endParaRPr lang="en-US" altLang="ja-JP" dirty="0"/>
          </a:p>
          <a:p>
            <a:pPr lvl="1">
              <a:lnSpc>
                <a:spcPct val="150000"/>
              </a:lnSpc>
            </a:pPr>
            <a:r>
              <a:rPr lang="ja-JP" altLang="en-US" dirty="0"/>
              <a:t>「罪となるべき事実」記載と</a:t>
            </a:r>
            <a:r>
              <a:rPr lang="en-US" altLang="ja-JP" dirty="0"/>
              <a:t>PROLEG</a:t>
            </a:r>
            <a:r>
              <a:rPr lang="ja-JP" altLang="en-US" dirty="0"/>
              <a:t>の述語・引数の対応</a:t>
            </a:r>
            <a:br>
              <a:rPr lang="en-US" altLang="ja-JP" dirty="0"/>
            </a:br>
            <a:r>
              <a:rPr lang="ja-JP" altLang="en-US" dirty="0"/>
              <a:t>→述語として何を記載し，引数として何を設定するか</a:t>
            </a:r>
            <a:endParaRPr lang="en-US" altLang="ja-JP" dirty="0"/>
          </a:p>
          <a:p>
            <a:pPr lvl="1">
              <a:lnSpc>
                <a:spcPct val="150000"/>
              </a:lnSpc>
            </a:pPr>
            <a:r>
              <a:rPr lang="ja-JP" altLang="en-US" dirty="0"/>
              <a:t>引数として「</a:t>
            </a:r>
            <a:r>
              <a:rPr lang="en-US" altLang="ja-JP" dirty="0"/>
              <a:t>_</a:t>
            </a:r>
            <a:r>
              <a:rPr lang="ja-JP" altLang="en-US" dirty="0"/>
              <a:t>評価根拠事実」としか書けない場合の処理</a:t>
            </a:r>
            <a:br>
              <a:rPr lang="en-US" altLang="ja-JP" dirty="0"/>
            </a:br>
            <a:r>
              <a:rPr lang="ja-JP" altLang="en-US" dirty="0"/>
              <a:t>→どこまでがパラメータで，どこから総合考慮に委ねるか</a:t>
            </a:r>
            <a:br>
              <a:rPr lang="en-US" altLang="ja-JP" dirty="0"/>
            </a:br>
            <a:r>
              <a:rPr lang="ja-JP" altLang="en-US" dirty="0"/>
              <a:t>（後に，「</a:t>
            </a:r>
            <a:r>
              <a:rPr lang="en-US" altLang="ja-JP" dirty="0"/>
              <a:t>_</a:t>
            </a:r>
            <a:r>
              <a:rPr lang="ja-JP" altLang="en-US" dirty="0"/>
              <a:t>行為」という引数は不要では，との指摘も）</a:t>
            </a:r>
            <a:endParaRPr lang="en-US" altLang="ja-JP" dirty="0"/>
          </a:p>
          <a:p>
            <a:pPr lvl="1">
              <a:lnSpc>
                <a:spcPct val="150000"/>
              </a:lnSpc>
            </a:pPr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F1EE0635-FCC9-4C59-8783-C40AAF7E2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４．成果と課題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70E5C28E-31F6-4A88-8642-C7C5E908012E}"/>
              </a:ext>
            </a:extLst>
          </p:cNvPr>
          <p:cNvSpPr/>
          <p:nvPr/>
        </p:nvSpPr>
        <p:spPr>
          <a:xfrm>
            <a:off x="7978080" y="5826968"/>
            <a:ext cx="914400" cy="914400"/>
          </a:xfrm>
          <a:prstGeom prst="ellipse">
            <a:avLst/>
          </a:prstGeom>
          <a:noFill/>
          <a:ln w="76200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改</a:t>
            </a:r>
            <a:endParaRPr kumimoji="1" lang="ja-JP" alt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4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3200" dirty="0"/>
              <a:t>刑法理論と</a:t>
            </a:r>
            <a:r>
              <a:rPr lang="en-US" altLang="ja-JP" sz="3200" dirty="0"/>
              <a:t>PROLEG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3200" dirty="0">
                <a:solidFill>
                  <a:schemeClr val="bg1">
                    <a:lumMod val="75000"/>
                  </a:schemeClr>
                </a:solidFill>
              </a:rPr>
              <a:t>PROLEG</a:t>
            </a:r>
            <a:r>
              <a:rPr lang="ja-JP" altLang="en-US" sz="3200" dirty="0">
                <a:solidFill>
                  <a:schemeClr val="bg1">
                    <a:lumMod val="75000"/>
                  </a:schemeClr>
                </a:solidFill>
              </a:rPr>
              <a:t>実装状況（構成要件）</a:t>
            </a:r>
            <a:endParaRPr lang="en-US" altLang="ja-JP" sz="3200" dirty="0">
              <a:solidFill>
                <a:schemeClr val="bg1">
                  <a:lumMod val="75000"/>
                </a:schemeClr>
              </a:solidFill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3200" dirty="0">
                <a:solidFill>
                  <a:schemeClr val="bg1">
                    <a:lumMod val="75000"/>
                  </a:schemeClr>
                </a:solidFill>
              </a:rPr>
              <a:t>PROLEG</a:t>
            </a:r>
            <a:r>
              <a:rPr lang="ja-JP" altLang="en-US" sz="3200" dirty="0">
                <a:solidFill>
                  <a:schemeClr val="bg1">
                    <a:lumMod val="75000"/>
                  </a:schemeClr>
                </a:solidFill>
              </a:rPr>
              <a:t>実装状況（例外事由）</a:t>
            </a:r>
            <a:endParaRPr lang="en-US" altLang="ja-JP" sz="3200" dirty="0">
              <a:solidFill>
                <a:schemeClr val="bg1">
                  <a:lumMod val="75000"/>
                </a:schemeClr>
              </a:solidFill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z="3200" dirty="0">
                <a:solidFill>
                  <a:schemeClr val="bg1">
                    <a:lumMod val="75000"/>
                  </a:schemeClr>
                </a:solidFill>
              </a:rPr>
              <a:t>成果と課題</a:t>
            </a:r>
            <a:endParaRPr kumimoji="1" lang="en-US" altLang="ja-JP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目次</a:t>
            </a:r>
          </a:p>
        </p:txBody>
      </p:sp>
    </p:spTree>
    <p:extLst>
      <p:ext uri="{BB962C8B-B14F-4D97-AF65-F5344CB8AC3E}">
        <p14:creationId xmlns:p14="http://schemas.microsoft.com/office/powerpoint/2010/main" val="180025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395536" y="1481328"/>
            <a:ext cx="8424936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dirty="0"/>
              <a:t>犯罪成立の基本ルール</a:t>
            </a:r>
            <a:endParaRPr lang="en-US" altLang="ja-JP" sz="3200" dirty="0"/>
          </a:p>
          <a:p>
            <a:pPr lvl="1">
              <a:lnSpc>
                <a:spcPct val="150000"/>
              </a:lnSpc>
            </a:pPr>
            <a:r>
              <a:rPr lang="ja-JP" altLang="en-US" sz="2500" dirty="0"/>
              <a:t>構成要件該当性→違法性→責任，の三段階で判断</a:t>
            </a:r>
            <a:endParaRPr lang="en-US" altLang="ja-JP" sz="2500" dirty="0"/>
          </a:p>
          <a:p>
            <a:pPr lvl="2">
              <a:lnSpc>
                <a:spcPct val="150000"/>
              </a:lnSpc>
            </a:pPr>
            <a:r>
              <a:rPr lang="ja-JP" altLang="en-US" sz="2300" dirty="0"/>
              <a:t>構成要件：各犯罪の成立要件。</a:t>
            </a:r>
            <a:br>
              <a:rPr lang="en-US" altLang="ja-JP" sz="2300" dirty="0"/>
            </a:br>
            <a:r>
              <a:rPr lang="ja-JP" altLang="en-US" sz="2300" dirty="0"/>
              <a:t>　　　　　　要件をすべて充足すれば，原則として犯罪成立。</a:t>
            </a:r>
            <a:endParaRPr lang="en-US" altLang="ja-JP" sz="2300" dirty="0"/>
          </a:p>
          <a:p>
            <a:pPr lvl="2">
              <a:lnSpc>
                <a:spcPct val="150000"/>
              </a:lnSpc>
            </a:pPr>
            <a:r>
              <a:rPr lang="ja-JP" altLang="en-US" sz="2300" dirty="0"/>
              <a:t>違法性・責任：犯罪成立要件のひとつ。</a:t>
            </a:r>
            <a:br>
              <a:rPr lang="en-US" altLang="ja-JP" sz="2300" dirty="0"/>
            </a:br>
            <a:r>
              <a:rPr lang="ja-JP" altLang="en-US" sz="2300" dirty="0"/>
              <a:t>　　　　　　ただし，構成要件に該当すれば充足が推定される。</a:t>
            </a:r>
            <a:br>
              <a:rPr lang="en-US" altLang="ja-JP" sz="2300" dirty="0"/>
            </a:br>
            <a:r>
              <a:rPr lang="ja-JP" altLang="en-US" sz="2300" dirty="0"/>
              <a:t>→違法性・責任の阻却（</a:t>
            </a:r>
            <a:r>
              <a:rPr lang="en-US" altLang="ja-JP" sz="2300" dirty="0"/>
              <a:t>rejection</a:t>
            </a:r>
            <a:r>
              <a:rPr lang="ja-JP" altLang="en-US" sz="2300" dirty="0"/>
              <a:t>）事由があれば検討。</a:t>
            </a:r>
            <a:endParaRPr lang="en-US" altLang="ja-JP" sz="2300" dirty="0"/>
          </a:p>
        </p:txBody>
      </p:sp>
      <p:sp>
        <p:nvSpPr>
          <p:cNvPr id="9" name="タイトル 2">
            <a:extLst>
              <a:ext uri="{FF2B5EF4-FFF2-40B4-BE49-F238E27FC236}">
                <a16:creationId xmlns:a16="http://schemas.microsoft.com/office/drawing/2014/main" id="{3331C4B0-6439-44D9-848A-65858978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/>
              <a:t>１．刑法理論と</a:t>
            </a:r>
            <a:r>
              <a:rPr kumimoji="1" lang="en-US" altLang="ja-JP" dirty="0"/>
              <a:t>PROLEG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4281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AE4430B5-43A7-439C-B2F4-D5BA4EE2E6BC}"/>
              </a:ext>
            </a:extLst>
          </p:cNvPr>
          <p:cNvSpPr/>
          <p:nvPr/>
        </p:nvSpPr>
        <p:spPr>
          <a:xfrm>
            <a:off x="7978080" y="5826968"/>
            <a:ext cx="914400" cy="914400"/>
          </a:xfrm>
          <a:prstGeom prst="ellipse">
            <a:avLst/>
          </a:prstGeom>
          <a:noFill/>
          <a:ln w="76200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改</a:t>
            </a:r>
            <a:endParaRPr kumimoji="1" lang="ja-JP" alt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395536" y="1481328"/>
            <a:ext cx="8424936" cy="45259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ja-JP" altLang="en-US" sz="3200" dirty="0"/>
              <a:t>犯罪成立の基本ルール</a:t>
            </a:r>
            <a:endParaRPr lang="en-US" altLang="ja-JP" sz="3200" dirty="0"/>
          </a:p>
          <a:p>
            <a:pPr lvl="1">
              <a:lnSpc>
                <a:spcPct val="150000"/>
              </a:lnSpc>
            </a:pPr>
            <a:r>
              <a:rPr lang="ja-JP" altLang="en-US" sz="2300" dirty="0"/>
              <a:t>民事法と異なり，立証責任はすべて検察官側にある</a:t>
            </a:r>
            <a:endParaRPr lang="en-US" altLang="ja-JP" sz="2300" dirty="0"/>
          </a:p>
          <a:p>
            <a:pPr lvl="1">
              <a:lnSpc>
                <a:spcPct val="150000"/>
              </a:lnSpc>
            </a:pPr>
            <a:r>
              <a:rPr lang="ja-JP" altLang="en-US" sz="2300" dirty="0"/>
              <a:t>ただし，</a:t>
            </a:r>
            <a:r>
              <a:rPr lang="en-US" altLang="ja-JP" sz="2300" dirty="0"/>
              <a:t>PROLEG</a:t>
            </a:r>
            <a:r>
              <a:rPr lang="ja-JP" altLang="en-US" sz="2300" dirty="0"/>
              <a:t>において必要なのは真偽値の設定</a:t>
            </a:r>
            <a:endParaRPr lang="en-US" altLang="ja-JP" sz="2300" dirty="0"/>
          </a:p>
          <a:p>
            <a:pPr lvl="2">
              <a:lnSpc>
                <a:spcPct val="150000"/>
              </a:lnSpc>
            </a:pPr>
            <a:r>
              <a:rPr lang="ja-JP" altLang="en-US" dirty="0"/>
              <a:t>構成要件該当性は，真偽値が予め</a:t>
            </a:r>
            <a:r>
              <a:rPr lang="en-US" altLang="ja-JP" dirty="0"/>
              <a:t>”0”</a:t>
            </a:r>
            <a:r>
              <a:rPr lang="ja-JP" altLang="en-US" dirty="0"/>
              <a:t>に設定</a:t>
            </a:r>
            <a:br>
              <a:rPr lang="en-US" altLang="ja-JP" dirty="0"/>
            </a:br>
            <a:r>
              <a:rPr lang="ja-JP" altLang="en-US" dirty="0"/>
              <a:t>　（検察が主張・立証に成功しない限り，有罪とは認められない）</a:t>
            </a:r>
            <a:endParaRPr lang="en-US" altLang="ja-JP" dirty="0"/>
          </a:p>
          <a:p>
            <a:pPr lvl="2">
              <a:lnSpc>
                <a:spcPct val="150000"/>
              </a:lnSpc>
            </a:pPr>
            <a:r>
              <a:rPr lang="ja-JP" altLang="en-US" dirty="0"/>
              <a:t>これに対し，違法性・責任は，構成要件該当性を充足する限り，</a:t>
            </a:r>
            <a:br>
              <a:rPr lang="en-US" altLang="ja-JP" dirty="0"/>
            </a:br>
            <a:r>
              <a:rPr lang="ja-JP" altLang="en-US" dirty="0"/>
              <a:t>真偽値が</a:t>
            </a:r>
            <a:r>
              <a:rPr lang="en-US" altLang="ja-JP" dirty="0"/>
              <a:t>”1”</a:t>
            </a:r>
            <a:r>
              <a:rPr lang="ja-JP" altLang="en-US" dirty="0"/>
              <a:t>に設定</a:t>
            </a:r>
            <a:br>
              <a:rPr lang="en-US" altLang="ja-JP" dirty="0"/>
            </a:br>
            <a:r>
              <a:rPr lang="ja-JP" altLang="en-US" dirty="0"/>
              <a:t>→被告人側から阻却事由の主張があれば，検察が当該事由の不存在の</a:t>
            </a:r>
            <a:br>
              <a:rPr lang="en-US" altLang="ja-JP" dirty="0"/>
            </a:br>
            <a:r>
              <a:rPr lang="ja-JP" altLang="en-US" dirty="0"/>
              <a:t>　 立証責任を負うものの，主張があるまで真偽値が</a:t>
            </a:r>
            <a:r>
              <a:rPr lang="en-US" altLang="ja-JP" dirty="0"/>
              <a:t>”1”</a:t>
            </a:r>
            <a:r>
              <a:rPr lang="ja-JP" altLang="en-US" dirty="0"/>
              <a:t>であることは確か</a:t>
            </a:r>
            <a:endParaRPr lang="en-US" altLang="ja-JP" dirty="0"/>
          </a:p>
        </p:txBody>
      </p:sp>
      <p:sp>
        <p:nvSpPr>
          <p:cNvPr id="9" name="タイトル 2">
            <a:extLst>
              <a:ext uri="{FF2B5EF4-FFF2-40B4-BE49-F238E27FC236}">
                <a16:creationId xmlns:a16="http://schemas.microsoft.com/office/drawing/2014/main" id="{3331C4B0-6439-44D9-848A-65858978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/>
              <a:t>１．刑法理論と</a:t>
            </a:r>
            <a:r>
              <a:rPr lang="en-US" altLang="ja-JP" dirty="0"/>
              <a:t>PROLEG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2654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395536" y="1481328"/>
            <a:ext cx="8424936" cy="45259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altLang="ja-JP" sz="3200" dirty="0"/>
              <a:t>PROLEG</a:t>
            </a:r>
            <a:r>
              <a:rPr lang="ja-JP" altLang="en-US" sz="3200" dirty="0" err="1"/>
              <a:t>への</a:t>
            </a:r>
            <a:r>
              <a:rPr lang="ja-JP" altLang="en-US" sz="3200" dirty="0"/>
              <a:t>実装</a:t>
            </a:r>
            <a:endParaRPr lang="en-US" altLang="ja-JP" sz="3200" dirty="0"/>
          </a:p>
          <a:p>
            <a:pPr lvl="1">
              <a:lnSpc>
                <a:spcPct val="150000"/>
              </a:lnSpc>
            </a:pPr>
            <a:r>
              <a:rPr lang="ja-JP" altLang="en-US" sz="2500" dirty="0"/>
              <a:t>構成要件該当→例外事由（違法性阻却・責任阻却）</a:t>
            </a:r>
          </a:p>
          <a:p>
            <a:pPr lvl="2">
              <a:lnSpc>
                <a:spcPct val="150000"/>
              </a:lnSpc>
            </a:pPr>
            <a:r>
              <a:rPr lang="ja-JP" altLang="en-US" sz="2300" dirty="0"/>
              <a:t>構成要件：有罪認定のため，最初に主張・立証すべき事項</a:t>
            </a:r>
            <a:br>
              <a:rPr lang="en-US" altLang="ja-JP" sz="2300" dirty="0"/>
            </a:br>
            <a:r>
              <a:rPr lang="ja-JP" altLang="en-US" sz="2300" dirty="0"/>
              <a:t>　（有罪認定を，民事上の請求権存在に相当させる）</a:t>
            </a:r>
            <a:endParaRPr lang="en-US" altLang="ja-JP" sz="2300" dirty="0"/>
          </a:p>
          <a:p>
            <a:pPr lvl="2">
              <a:lnSpc>
                <a:spcPct val="150000"/>
              </a:lnSpc>
            </a:pPr>
            <a:r>
              <a:rPr lang="ja-JP" altLang="en-US" sz="2300" dirty="0"/>
              <a:t>違法性阻却・責任阻却：構成要件該当に対する例外事由</a:t>
            </a:r>
            <a:br>
              <a:rPr lang="en-US" altLang="ja-JP" sz="2300" dirty="0"/>
            </a:br>
            <a:r>
              <a:rPr lang="ja-JP" altLang="en-US" sz="2300" dirty="0"/>
              <a:t>→被告人側から例外事由の主張があって初めて検討される</a:t>
            </a:r>
            <a:br>
              <a:rPr lang="en-US" altLang="ja-JP" sz="2300" dirty="0"/>
            </a:br>
            <a:r>
              <a:rPr lang="ja-JP" altLang="en-US" sz="2300" dirty="0"/>
              <a:t>　 （立証責任は検察側にあるので，有罪を認定するためには，</a:t>
            </a:r>
            <a:br>
              <a:rPr lang="en-US" altLang="ja-JP" sz="2300" dirty="0"/>
            </a:br>
            <a:r>
              <a:rPr lang="ja-JP" altLang="en-US" sz="2300" dirty="0"/>
              <a:t>　　検察側が例外事由の不存在を立証しなければならない）</a:t>
            </a:r>
            <a:endParaRPr lang="en-US" altLang="ja-JP" sz="2300" dirty="0"/>
          </a:p>
        </p:txBody>
      </p:sp>
      <p:sp>
        <p:nvSpPr>
          <p:cNvPr id="9" name="タイトル 2">
            <a:extLst>
              <a:ext uri="{FF2B5EF4-FFF2-40B4-BE49-F238E27FC236}">
                <a16:creationId xmlns:a16="http://schemas.microsoft.com/office/drawing/2014/main" id="{3331C4B0-6439-44D9-848A-65858978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/>
              <a:t>１．刑法理論と</a:t>
            </a:r>
            <a:r>
              <a:rPr kumimoji="1" lang="en-US" altLang="ja-JP" dirty="0"/>
              <a:t>PROLEG</a:t>
            </a:r>
            <a:endParaRPr kumimoji="1" lang="ja-JP" altLang="en-US" dirty="0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9C4334AE-EB8F-45DD-B011-092514D045FF}"/>
              </a:ext>
            </a:extLst>
          </p:cNvPr>
          <p:cNvSpPr/>
          <p:nvPr/>
        </p:nvSpPr>
        <p:spPr>
          <a:xfrm>
            <a:off x="7978080" y="5826968"/>
            <a:ext cx="914400" cy="914400"/>
          </a:xfrm>
          <a:prstGeom prst="ellipse">
            <a:avLst/>
          </a:prstGeom>
          <a:noFill/>
          <a:ln w="76200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改</a:t>
            </a:r>
            <a:endParaRPr kumimoji="1" lang="ja-JP" alt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32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3200" dirty="0">
                <a:solidFill>
                  <a:schemeClr val="bg1">
                    <a:lumMod val="75000"/>
                  </a:schemeClr>
                </a:solidFill>
              </a:rPr>
              <a:t>刑法理論と</a:t>
            </a:r>
            <a:r>
              <a:rPr lang="en-US" altLang="ja-JP" sz="3200" dirty="0">
                <a:solidFill>
                  <a:schemeClr val="bg1">
                    <a:lumMod val="75000"/>
                  </a:schemeClr>
                </a:solidFill>
              </a:rPr>
              <a:t>PROLEG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3200" dirty="0"/>
              <a:t>PROLEG</a:t>
            </a:r>
            <a:r>
              <a:rPr lang="ja-JP" altLang="en-US" sz="3200" dirty="0"/>
              <a:t>実装状況（構成要件）</a:t>
            </a:r>
            <a:endParaRPr lang="en-US" altLang="ja-JP" sz="3200" dirty="0"/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3200" dirty="0">
                <a:solidFill>
                  <a:schemeClr val="bg1">
                    <a:lumMod val="75000"/>
                  </a:schemeClr>
                </a:solidFill>
              </a:rPr>
              <a:t>PROLEG</a:t>
            </a:r>
            <a:r>
              <a:rPr lang="ja-JP" altLang="en-US" sz="3200" dirty="0">
                <a:solidFill>
                  <a:schemeClr val="bg1">
                    <a:lumMod val="75000"/>
                  </a:schemeClr>
                </a:solidFill>
              </a:rPr>
              <a:t>実装状況（例外事由）</a:t>
            </a:r>
            <a:endParaRPr lang="en-US" altLang="ja-JP" sz="3200" dirty="0">
              <a:solidFill>
                <a:schemeClr val="bg1">
                  <a:lumMod val="75000"/>
                </a:schemeClr>
              </a:solidFill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z="3200" dirty="0">
                <a:solidFill>
                  <a:schemeClr val="bg1">
                    <a:lumMod val="75000"/>
                  </a:schemeClr>
                </a:solidFill>
              </a:rPr>
              <a:t>成果と課題</a:t>
            </a:r>
            <a:endParaRPr kumimoji="1" lang="en-US" altLang="ja-JP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目次</a:t>
            </a:r>
          </a:p>
        </p:txBody>
      </p:sp>
    </p:spTree>
    <p:extLst>
      <p:ext uri="{BB962C8B-B14F-4D97-AF65-F5344CB8AC3E}">
        <p14:creationId xmlns:p14="http://schemas.microsoft.com/office/powerpoint/2010/main" val="116012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395536" y="1481328"/>
            <a:ext cx="8424936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dirty="0"/>
              <a:t>構成要件該当性について</a:t>
            </a:r>
            <a:endParaRPr lang="en-US" altLang="ja-JP" sz="3200" dirty="0"/>
          </a:p>
          <a:p>
            <a:pPr lvl="1">
              <a:lnSpc>
                <a:spcPct val="150000"/>
              </a:lnSpc>
            </a:pPr>
            <a:r>
              <a:rPr lang="ja-JP" altLang="en-US" sz="2300" dirty="0"/>
              <a:t>構成要件該当性の諸要素</a:t>
            </a:r>
            <a:endParaRPr lang="en-US" altLang="ja-JP" sz="2300" dirty="0"/>
          </a:p>
          <a:p>
            <a:pPr lvl="2">
              <a:lnSpc>
                <a:spcPct val="150000"/>
              </a:lnSpc>
            </a:pPr>
            <a:r>
              <a:rPr lang="ja-JP" altLang="en-US" dirty="0"/>
              <a:t>一般的には，主体・客体・行為・結果・因果関係・故意とされる</a:t>
            </a:r>
            <a:endParaRPr lang="en-US" altLang="ja-JP" dirty="0"/>
          </a:p>
          <a:p>
            <a:pPr lvl="2">
              <a:lnSpc>
                <a:spcPct val="150000"/>
              </a:lnSpc>
            </a:pPr>
            <a:r>
              <a:rPr lang="ja-JP" altLang="en-US" dirty="0"/>
              <a:t>主体・客体・行為・結果・因果関係は客観的要素（外界の事象）</a:t>
            </a:r>
            <a:br>
              <a:rPr lang="en-US" altLang="ja-JP" dirty="0"/>
            </a:br>
            <a:r>
              <a:rPr lang="ja-JP" altLang="en-US" dirty="0"/>
              <a:t>→故意の定義は「犯罪事実の認識・予見」とされる</a:t>
            </a:r>
            <a:br>
              <a:rPr lang="en-US" altLang="ja-JP" dirty="0"/>
            </a:br>
            <a:r>
              <a:rPr lang="ja-JP" altLang="en-US" dirty="0"/>
              <a:t>　 行為者本人の「主体・客体・行為・結果・因果関係」の認識・予見</a:t>
            </a:r>
            <a:br>
              <a:rPr lang="en-US" altLang="ja-JP" dirty="0"/>
            </a:br>
            <a:r>
              <a:rPr lang="ja-JP" altLang="en-US" dirty="0"/>
              <a:t>＝犯罪の主観的要素</a:t>
            </a:r>
            <a:endParaRPr lang="en-US" altLang="ja-JP" dirty="0"/>
          </a:p>
        </p:txBody>
      </p:sp>
      <p:sp>
        <p:nvSpPr>
          <p:cNvPr id="9" name="タイトル 2">
            <a:extLst>
              <a:ext uri="{FF2B5EF4-FFF2-40B4-BE49-F238E27FC236}">
                <a16:creationId xmlns:a16="http://schemas.microsoft.com/office/drawing/2014/main" id="{3331C4B0-6439-44D9-848A-65858978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/>
              <a:t>２．</a:t>
            </a:r>
            <a:r>
              <a:rPr lang="en-US" altLang="ja-JP" dirty="0"/>
              <a:t>PROLEG</a:t>
            </a:r>
            <a:r>
              <a:rPr lang="ja-JP" altLang="en-US" dirty="0"/>
              <a:t>実装状況（構成要件）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7709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/>
              <a:t>２．</a:t>
            </a:r>
            <a:r>
              <a:rPr lang="en-US" altLang="ja-JP"/>
              <a:t>PROLEG</a:t>
            </a:r>
            <a:r>
              <a:rPr lang="ja-JP" altLang="en-US"/>
              <a:t>実装状況（構成要件）</a:t>
            </a:r>
            <a:endParaRPr kumimoji="1" lang="ja-JP" altLang="en-US" dirty="0"/>
          </a:p>
        </p:txBody>
      </p:sp>
      <p:sp>
        <p:nvSpPr>
          <p:cNvPr id="11" name="コンテンツ プレースホルダ 1">
            <a:extLst>
              <a:ext uri="{FF2B5EF4-FFF2-40B4-BE49-F238E27FC236}">
                <a16:creationId xmlns:a16="http://schemas.microsoft.com/office/drawing/2014/main" id="{6B026966-DEE4-4F45-94BB-D948791AB34F}"/>
              </a:ext>
            </a:extLst>
          </p:cNvPr>
          <p:cNvSpPr txBox="1">
            <a:spLocks/>
          </p:cNvSpPr>
          <p:nvPr/>
        </p:nvSpPr>
        <p:spPr>
          <a:xfrm>
            <a:off x="395536" y="1417638"/>
            <a:ext cx="8424936" cy="201136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lnSpc>
                <a:spcPct val="150000"/>
              </a:lnSpc>
              <a:buNone/>
            </a:pPr>
            <a:r>
              <a:rPr lang="ja-JP" altLang="en-US" dirty="0"/>
              <a:t>第</a:t>
            </a:r>
            <a:r>
              <a:rPr lang="en-US" altLang="ja-JP" dirty="0"/>
              <a:t>199</a:t>
            </a:r>
            <a:r>
              <a:rPr lang="ja-JP" altLang="en-US" dirty="0"/>
              <a:t>条（殺人）</a:t>
            </a:r>
            <a:endParaRPr lang="en-US" altLang="ja-JP" dirty="0"/>
          </a:p>
          <a:p>
            <a:pPr marL="109728" indent="0">
              <a:lnSpc>
                <a:spcPct val="150000"/>
              </a:lnSpc>
              <a:buNone/>
            </a:pPr>
            <a:r>
              <a:rPr lang="ja-JP" altLang="en-US" dirty="0"/>
              <a:t>　人を殺した者は，死刑，又は無期若しくは</a:t>
            </a:r>
            <a:r>
              <a:rPr lang="en-US" altLang="ja-JP" dirty="0"/>
              <a:t>5</a:t>
            </a:r>
            <a:r>
              <a:rPr lang="ja-JP" altLang="en-US" dirty="0"/>
              <a:t>年以上の懲役に処する。</a:t>
            </a:r>
          </a:p>
        </p:txBody>
      </p:sp>
    </p:spTree>
    <p:extLst>
      <p:ext uri="{BB962C8B-B14F-4D97-AF65-F5344CB8AC3E}">
        <p14:creationId xmlns:p14="http://schemas.microsoft.com/office/powerpoint/2010/main" val="247010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9834</TotalTime>
  <Words>1660</Words>
  <Application>Microsoft Office PowerPoint</Application>
  <PresentationFormat>画面に合わせる (4:3)</PresentationFormat>
  <Paragraphs>229</Paragraphs>
  <Slides>24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1" baseType="lpstr">
      <vt:lpstr>ＭＳ Ｐゴシック</vt:lpstr>
      <vt:lpstr>游ゴシック</vt:lpstr>
      <vt:lpstr>Lucida Sans Unicode</vt:lpstr>
      <vt:lpstr>Verdana</vt:lpstr>
      <vt:lpstr>Wingdings 2</vt:lpstr>
      <vt:lpstr>Wingdings 3</vt:lpstr>
      <vt:lpstr>ビジネス</vt:lpstr>
      <vt:lpstr>PROLEGによる刑法推論の実装</vt:lpstr>
      <vt:lpstr>目次</vt:lpstr>
      <vt:lpstr>目次</vt:lpstr>
      <vt:lpstr>１．刑法理論とPROLEG</vt:lpstr>
      <vt:lpstr>１．刑法理論とPROLEG</vt:lpstr>
      <vt:lpstr>１．刑法理論とPROLEG</vt:lpstr>
      <vt:lpstr>目次</vt:lpstr>
      <vt:lpstr>２．PROLEG実装状況（構成要件）</vt:lpstr>
      <vt:lpstr>２．PROLEG実装状況（構成要件）</vt:lpstr>
      <vt:lpstr>２．PROLEG実装状況（構成要件）</vt:lpstr>
      <vt:lpstr>２．PROLEG実装状況（構成要件）</vt:lpstr>
      <vt:lpstr>２．PROLEG実装状況（構成要件）</vt:lpstr>
      <vt:lpstr>２．PROLEG実装状況（構成要件）</vt:lpstr>
      <vt:lpstr>２．PROLEG実装状況（構成要件）</vt:lpstr>
      <vt:lpstr>目次</vt:lpstr>
      <vt:lpstr>３．PROLEG実装状況（例外事由）</vt:lpstr>
      <vt:lpstr>３．PROLEG実装状況（例外事由）</vt:lpstr>
      <vt:lpstr>３．PROLEG実装状況（例外事由）</vt:lpstr>
      <vt:lpstr>３．PROLEG実装状況（例外事由）</vt:lpstr>
      <vt:lpstr>３．PROLEG実装状況（例外事由）</vt:lpstr>
      <vt:lpstr>目次</vt:lpstr>
      <vt:lpstr>４．成果と課題</vt:lpstr>
      <vt:lpstr>４．成果と課題</vt:lpstr>
      <vt:lpstr>４．成果と課題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PROLEGによる刑法推論の実装</dc:title>
  <dc:creator>Ryo</dc:creator>
  <cp:lastModifiedBy>Misumi Ryo</cp:lastModifiedBy>
  <cp:revision>24</cp:revision>
  <cp:lastPrinted>2018-07-31T06:07:49Z</cp:lastPrinted>
  <dcterms:created xsi:type="dcterms:W3CDTF">2014-08-05T01:25:53Z</dcterms:created>
  <dcterms:modified xsi:type="dcterms:W3CDTF">2018-10-04T05:47:46Z</dcterms:modified>
</cp:coreProperties>
</file>