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4" r:id="rId2"/>
    <p:sldMasterId id="2147483699" r:id="rId3"/>
    <p:sldMasterId id="2147483713" r:id="rId4"/>
    <p:sldMasterId id="2147483732" r:id="rId5"/>
    <p:sldMasterId id="2147483739" r:id="rId6"/>
    <p:sldMasterId id="2147483757" r:id="rId7"/>
    <p:sldMasterId id="2147483777" r:id="rId8"/>
    <p:sldMasterId id="2147483789" r:id="rId9"/>
    <p:sldMasterId id="2147483801" r:id="rId10"/>
  </p:sldMasterIdLst>
  <p:notesMasterIdLst>
    <p:notesMasterId r:id="rId130"/>
  </p:notesMasterIdLst>
  <p:handoutMasterIdLst>
    <p:handoutMasterId r:id="rId131"/>
  </p:handoutMasterIdLst>
  <p:sldIdLst>
    <p:sldId id="369" r:id="rId11"/>
    <p:sldId id="408" r:id="rId12"/>
    <p:sldId id="384" r:id="rId13"/>
    <p:sldId id="415" r:id="rId14"/>
    <p:sldId id="410" r:id="rId15"/>
    <p:sldId id="413" r:id="rId16"/>
    <p:sldId id="414" r:id="rId17"/>
    <p:sldId id="412" r:id="rId18"/>
    <p:sldId id="387" r:id="rId19"/>
    <p:sldId id="385" r:id="rId20"/>
    <p:sldId id="386" r:id="rId21"/>
    <p:sldId id="392" r:id="rId22"/>
    <p:sldId id="416" r:id="rId23"/>
    <p:sldId id="451" r:id="rId24"/>
    <p:sldId id="396" r:id="rId25"/>
    <p:sldId id="397" r:id="rId26"/>
    <p:sldId id="364" r:id="rId27"/>
    <p:sldId id="452" r:id="rId28"/>
    <p:sldId id="453" r:id="rId29"/>
    <p:sldId id="454" r:id="rId30"/>
    <p:sldId id="401" r:id="rId31"/>
    <p:sldId id="421" r:id="rId32"/>
    <p:sldId id="422" r:id="rId33"/>
    <p:sldId id="423" r:id="rId34"/>
    <p:sldId id="424" r:id="rId35"/>
    <p:sldId id="460" r:id="rId36"/>
    <p:sldId id="461" r:id="rId37"/>
    <p:sldId id="462" r:id="rId38"/>
    <p:sldId id="481" r:id="rId39"/>
    <p:sldId id="482" r:id="rId40"/>
    <p:sldId id="483" r:id="rId41"/>
    <p:sldId id="484" r:id="rId42"/>
    <p:sldId id="485" r:id="rId43"/>
    <p:sldId id="486" r:id="rId44"/>
    <p:sldId id="487" r:id="rId45"/>
    <p:sldId id="488" r:id="rId46"/>
    <p:sldId id="463" r:id="rId47"/>
    <p:sldId id="464" r:id="rId48"/>
    <p:sldId id="465" r:id="rId49"/>
    <p:sldId id="489" r:id="rId50"/>
    <p:sldId id="490" r:id="rId51"/>
    <p:sldId id="491" r:id="rId52"/>
    <p:sldId id="492" r:id="rId53"/>
    <p:sldId id="466" r:id="rId54"/>
    <p:sldId id="425" r:id="rId55"/>
    <p:sldId id="456" r:id="rId56"/>
    <p:sldId id="493" r:id="rId57"/>
    <p:sldId id="494"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418" r:id="rId90"/>
    <p:sldId id="419" r:id="rId91"/>
    <p:sldId id="420" r:id="rId92"/>
    <p:sldId id="457" r:id="rId93"/>
    <p:sldId id="458" r:id="rId94"/>
    <p:sldId id="459" r:id="rId95"/>
    <p:sldId id="512" r:id="rId96"/>
    <p:sldId id="513" r:id="rId97"/>
    <p:sldId id="514" r:id="rId98"/>
    <p:sldId id="515" r:id="rId99"/>
    <p:sldId id="516" r:id="rId100"/>
    <p:sldId id="517" r:id="rId101"/>
    <p:sldId id="518" r:id="rId102"/>
    <p:sldId id="519" r:id="rId103"/>
    <p:sldId id="520" r:id="rId104"/>
    <p:sldId id="521" r:id="rId105"/>
    <p:sldId id="522" r:id="rId106"/>
    <p:sldId id="523" r:id="rId107"/>
    <p:sldId id="524" r:id="rId108"/>
    <p:sldId id="525" r:id="rId109"/>
    <p:sldId id="526" r:id="rId110"/>
    <p:sldId id="527" r:id="rId111"/>
    <p:sldId id="528" r:id="rId112"/>
    <p:sldId id="529" r:id="rId113"/>
    <p:sldId id="530" r:id="rId114"/>
    <p:sldId id="531" r:id="rId115"/>
    <p:sldId id="532" r:id="rId116"/>
    <p:sldId id="533" r:id="rId117"/>
    <p:sldId id="534" r:id="rId118"/>
    <p:sldId id="535" r:id="rId119"/>
    <p:sldId id="536" r:id="rId120"/>
    <p:sldId id="537" r:id="rId121"/>
    <p:sldId id="538" r:id="rId122"/>
    <p:sldId id="539" r:id="rId123"/>
    <p:sldId id="540" r:id="rId124"/>
    <p:sldId id="437" r:id="rId125"/>
    <p:sldId id="439" r:id="rId126"/>
    <p:sldId id="440" r:id="rId127"/>
    <p:sldId id="449" r:id="rId128"/>
    <p:sldId id="417" r:id="rId1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3510666-F2FA-44AB-9C89-3AACDF6F9616}">
          <p14:sldIdLst>
            <p14:sldId id="369"/>
            <p14:sldId id="408"/>
          </p14:sldIdLst>
        </p14:section>
        <p14:section name="タイトルなしのセクション" id="{03F16EEA-3C06-4100-B89D-BD1B385F07D4}">
          <p14:sldIdLst>
            <p14:sldId id="384"/>
            <p14:sldId id="415"/>
            <p14:sldId id="410"/>
            <p14:sldId id="413"/>
            <p14:sldId id="414"/>
            <p14:sldId id="412"/>
          </p14:sldIdLst>
        </p14:section>
        <p14:section name="タイトルなしのセクション" id="{B976659D-428D-4B07-BF25-0A9A7F3822C7}">
          <p14:sldIdLst>
            <p14:sldId id="387"/>
            <p14:sldId id="385"/>
            <p14:sldId id="386"/>
            <p14:sldId id="392"/>
            <p14:sldId id="416"/>
            <p14:sldId id="451"/>
            <p14:sldId id="396"/>
            <p14:sldId id="397"/>
            <p14:sldId id="364"/>
            <p14:sldId id="452"/>
            <p14:sldId id="453"/>
            <p14:sldId id="454"/>
            <p14:sldId id="401"/>
            <p14:sldId id="421"/>
          </p14:sldIdLst>
        </p14:section>
        <p14:section name="タイトルなしのセクション" id="{2FB53692-E0A3-4DCF-AFC8-F9D634696DC9}">
          <p14:sldIdLst/>
        </p14:section>
        <p14:section name="タイトルなしのセクション" id="{385EE751-6C74-4751-A6B1-F88744077ED6}">
          <p14:sldIdLst>
            <p14:sldId id="422"/>
            <p14:sldId id="423"/>
            <p14:sldId id="424"/>
            <p14:sldId id="460"/>
            <p14:sldId id="461"/>
            <p14:sldId id="462"/>
            <p14:sldId id="481"/>
            <p14:sldId id="482"/>
            <p14:sldId id="483"/>
            <p14:sldId id="484"/>
            <p14:sldId id="485"/>
            <p14:sldId id="486"/>
            <p14:sldId id="487"/>
            <p14:sldId id="488"/>
            <p14:sldId id="463"/>
            <p14:sldId id="464"/>
            <p14:sldId id="465"/>
            <p14:sldId id="489"/>
            <p14:sldId id="490"/>
            <p14:sldId id="491"/>
            <p14:sldId id="492"/>
            <p14:sldId id="466"/>
            <p14:sldId id="425"/>
            <p14:sldId id="456"/>
            <p14:sldId id="493"/>
            <p14:sldId id="494"/>
            <p14:sldId id="467"/>
            <p14:sldId id="468"/>
            <p14:sldId id="469"/>
            <p14:sldId id="470"/>
            <p14:sldId id="471"/>
            <p14:sldId id="472"/>
            <p14:sldId id="473"/>
            <p14:sldId id="474"/>
            <p14:sldId id="475"/>
            <p14:sldId id="476"/>
            <p14:sldId id="477"/>
            <p14:sldId id="478"/>
            <p14:sldId id="479"/>
            <p14:sldId id="480"/>
          </p14:sldIdLst>
        </p14:section>
        <p14:section name="タイトルなしのセクション" id="{9136CE9C-22D8-4897-9F1A-4282ECF156E2}">
          <p14:sldIdLst>
            <p14:sldId id="495"/>
            <p14:sldId id="496"/>
            <p14:sldId id="497"/>
            <p14:sldId id="498"/>
            <p14:sldId id="499"/>
            <p14:sldId id="500"/>
            <p14:sldId id="501"/>
            <p14:sldId id="502"/>
            <p14:sldId id="503"/>
            <p14:sldId id="504"/>
            <p14:sldId id="505"/>
            <p14:sldId id="506"/>
            <p14:sldId id="507"/>
            <p14:sldId id="508"/>
            <p14:sldId id="509"/>
            <p14:sldId id="510"/>
            <p14:sldId id="511"/>
          </p14:sldIdLst>
        </p14:section>
        <p14:section name="タイトルなしのセクション" id="{4AD12AE8-AB79-4FC3-9485-F8340D5BD611}">
          <p14:sldIdLst>
            <p14:sldId id="418"/>
            <p14:sldId id="419"/>
            <p14:sldId id="420"/>
            <p14:sldId id="457"/>
            <p14:sldId id="458"/>
            <p14:sldId id="459"/>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Lst>
        </p14:section>
        <p14:section name="タイトルなしのセクション" id="{6EB6CFCC-9914-4010-B24C-9F998591B6D0}">
          <p14:sldIdLst/>
        </p14:section>
        <p14:section name="タイトルなしのセクション" id="{7DE243BB-A9B4-497D-8F18-2710C79A86ED}">
          <p14:sldIdLst/>
        </p14:section>
        <p14:section name="タイトルなしのセクション" id="{5CBC47D2-17F1-4998-BEFA-08F29AD52E10}">
          <p14:sldIdLst>
            <p14:sldId id="437"/>
            <p14:sldId id="439"/>
            <p14:sldId id="440"/>
            <p14:sldId id="449"/>
          </p14:sldIdLst>
        </p14:section>
        <p14:section name="タイトルなしのセクション" id="{8E2A93A0-2F5C-49D0-BB01-65E38645FB15}">
          <p14:sldIdLst>
            <p14:sldId id="4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48" autoAdjust="0"/>
    <p:restoredTop sz="95587" autoAdjust="0"/>
  </p:normalViewPr>
  <p:slideViewPr>
    <p:cSldViewPr snapToGrid="0">
      <p:cViewPr varScale="1">
        <p:scale>
          <a:sx n="93" d="100"/>
          <a:sy n="93" d="100"/>
        </p:scale>
        <p:origin x="773" y="53"/>
      </p:cViewPr>
      <p:guideLst/>
    </p:cSldViewPr>
  </p:slideViewPr>
  <p:notesTextViewPr>
    <p:cViewPr>
      <p:scale>
        <a:sx n="1" d="1"/>
        <a:sy n="1" d="1"/>
      </p:scale>
      <p:origin x="0" y="0"/>
    </p:cViewPr>
  </p:notesTextViewPr>
  <p:sorterViewPr>
    <p:cViewPr>
      <p:scale>
        <a:sx n="130" d="100"/>
        <a:sy n="130" d="100"/>
      </p:scale>
      <p:origin x="0" y="-2385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theme" Target="theme/theme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handoutMaster" Target="handoutMasters/handoutMaster1.xml"/><Relationship Id="rId136" Type="http://schemas.microsoft.com/office/2015/10/relationships/revisionInfo" Target="revisionInfo.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8624384-5C36-4F03-9EF9-6CDFDFE046F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474297D-22AF-462E-890A-CAE1F614D72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291468-1968-46EF-B757-466787A9B907}" type="datetimeFigureOut">
              <a:rPr kumimoji="1" lang="ja-JP" altLang="en-US" smtClean="0"/>
              <a:t>2019/10/14</a:t>
            </a:fld>
            <a:endParaRPr kumimoji="1" lang="ja-JP" altLang="en-US"/>
          </a:p>
        </p:txBody>
      </p:sp>
      <p:sp>
        <p:nvSpPr>
          <p:cNvPr id="4" name="フッター プレースホルダー 3">
            <a:extLst>
              <a:ext uri="{FF2B5EF4-FFF2-40B4-BE49-F238E27FC236}">
                <a16:creationId xmlns:a16="http://schemas.microsoft.com/office/drawing/2014/main" id="{72D43F62-99A2-44AD-91D8-2BEF7B6EC6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FD54E0-02EF-45C6-A8C2-9C17A0BE731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9E43D5-EBB2-4084-976D-AAEAB9E69828}" type="slidenum">
              <a:rPr kumimoji="1" lang="ja-JP" altLang="en-US" smtClean="0"/>
              <a:t>‹#›</a:t>
            </a:fld>
            <a:endParaRPr kumimoji="1" lang="ja-JP" altLang="en-US"/>
          </a:p>
        </p:txBody>
      </p:sp>
    </p:spTree>
    <p:extLst>
      <p:ext uri="{BB962C8B-B14F-4D97-AF65-F5344CB8AC3E}">
        <p14:creationId xmlns:p14="http://schemas.microsoft.com/office/powerpoint/2010/main" val="137901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0FE93C-7B70-40FD-89E9-081DD9FFC322}" type="datetimeFigureOut">
              <a:rPr kumimoji="1" lang="ja-JP" altLang="en-US" smtClean="0"/>
              <a:t>2019/10/14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4C1149-D30C-4C03-AEF7-07585BA66BD9}" type="slidenum">
              <a:rPr kumimoji="1" lang="ja-JP" altLang="en-US" smtClean="0"/>
              <a:t>‹#›</a:t>
            </a:fld>
            <a:endParaRPr kumimoji="1" lang="ja-JP" altLang="en-US"/>
          </a:p>
        </p:txBody>
      </p:sp>
    </p:spTree>
    <p:extLst>
      <p:ext uri="{BB962C8B-B14F-4D97-AF65-F5344CB8AC3E}">
        <p14:creationId xmlns:p14="http://schemas.microsoft.com/office/powerpoint/2010/main" val="2348038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182E1-4C88-4602-8C1C-56664FDEA7B6}" type="slidenum">
              <a:rPr lang="en-US" altLang="ja-JP" smtClean="0">
                <a:solidFill>
                  <a:srgbClr val="000000"/>
                </a:solidFill>
              </a:rPr>
              <a:pPr/>
              <a:t>2</a:t>
            </a:fld>
            <a:endParaRPr lang="en-US" altLang="ja-JP">
              <a:solidFill>
                <a:srgbClr val="000000"/>
              </a:solidFill>
            </a:endParaRPr>
          </a:p>
        </p:txBody>
      </p:sp>
    </p:spTree>
    <p:extLst>
      <p:ext uri="{BB962C8B-B14F-4D97-AF65-F5344CB8AC3E}">
        <p14:creationId xmlns:p14="http://schemas.microsoft.com/office/powerpoint/2010/main" val="70669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0E772BC-0107-4CBD-B7A1-50982AE6E6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AB7F610-824D-4A45-B13B-91963C758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次に、具体的な手法について説明します。</a:t>
            </a:r>
            <a:endParaRPr lang="en-US" altLang="ja-JP"/>
          </a:p>
          <a:p>
            <a:r>
              <a:rPr lang="ja-JP" altLang="en-US"/>
              <a:t>関連する条文を検索するために、述語項解析を用いて文章の内容を構造化する手法を考えました。</a:t>
            </a:r>
            <a:endParaRPr lang="en-US" altLang="ja-JP"/>
          </a:p>
          <a:p>
            <a:endParaRPr lang="en-US" altLang="ja-JP"/>
          </a:p>
          <a:p>
            <a:r>
              <a:rPr lang="ja-JP" altLang="en-US"/>
              <a:t>これが構造化の例です。</a:t>
            </a:r>
            <a:endParaRPr lang="en-US" altLang="ja-JP"/>
          </a:p>
          <a:p>
            <a:r>
              <a:rPr lang="ja-JP" altLang="en-US"/>
              <a:t>この問題文は、青とピンクの</a:t>
            </a:r>
            <a:r>
              <a:rPr lang="en-US" altLang="ja-JP"/>
              <a:t>2</a:t>
            </a:r>
            <a:r>
              <a:rPr lang="ja-JP" altLang="en-US"/>
              <a:t>つの節に分かれます。</a:t>
            </a:r>
            <a:endParaRPr lang="en-US" altLang="ja-JP"/>
          </a:p>
          <a:p>
            <a:r>
              <a:rPr lang="ja-JP" altLang="en-US"/>
              <a:t>青の部分は、有するときは、という時間の条件を表す単語が入っているので条件節になります。</a:t>
            </a:r>
            <a:endParaRPr lang="en-US" altLang="ja-JP"/>
          </a:p>
          <a:p>
            <a:r>
              <a:rPr lang="ja-JP" altLang="en-US"/>
              <a:t>ピンクの部分は、文末の有するがはいっているので展開節になります。</a:t>
            </a:r>
            <a:endParaRPr lang="en-US" altLang="ja-JP"/>
          </a:p>
          <a:p>
            <a:r>
              <a:rPr lang="ja-JP" altLang="en-US"/>
              <a:t>検索するときは、問題と条文の条件節同士、展開節同士を比較します。</a:t>
            </a:r>
            <a:endParaRPr lang="en-US" altLang="ja-JP"/>
          </a:p>
          <a:p>
            <a:endParaRPr lang="ja-JP" altLang="en-US"/>
          </a:p>
        </p:txBody>
      </p:sp>
      <p:sp>
        <p:nvSpPr>
          <p:cNvPr id="20484" name="スライド番号プレースホルダー 3">
            <a:extLst>
              <a:ext uri="{FF2B5EF4-FFF2-40B4-BE49-F238E27FC236}">
                <a16:creationId xmlns:a16="http://schemas.microsoft.com/office/drawing/2014/main" id="{CD3F7F10-61AF-42D6-B16F-6967FBECF0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431D34-F660-4D4D-BB62-A239BE26F813}" type="slidenum">
              <a:rPr kumimoji="1" lang="ja-JP" altLang="en-US" sz="1200" b="0" i="0" u="none" strike="noStrike" kern="120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12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77162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また、節に分割する際には細かいルールが設定されており、例えば取引</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588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Loose</a:t>
            </a:r>
            <a:r>
              <a:rPr kumimoji="1" lang="en-US" altLang="ja-JP" baseline="0" dirty="0"/>
              <a:t> match module is almost same as the precise match module but compares either a pair of subjects or a pair of objects, not both.</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40</a:t>
            </a:fld>
            <a:endParaRPr kumimoji="1" lang="ja-JP" altLang="en-US"/>
          </a:p>
        </p:txBody>
      </p:sp>
    </p:spTree>
    <p:extLst>
      <p:ext uri="{BB962C8B-B14F-4D97-AF65-F5344CB8AC3E}">
        <p14:creationId xmlns:p14="http://schemas.microsoft.com/office/powerpoint/2010/main" val="184727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Rough match module is the loosest match in our modules. This module only compares predicates of proposition clauses.</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41</a:t>
            </a:fld>
            <a:endParaRPr kumimoji="1" lang="ja-JP" altLang="en-US"/>
          </a:p>
        </p:txBody>
      </p:sp>
    </p:spTree>
    <p:extLst>
      <p:ext uri="{BB962C8B-B14F-4D97-AF65-F5344CB8AC3E}">
        <p14:creationId xmlns:p14="http://schemas.microsoft.com/office/powerpoint/2010/main" val="415464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a:t>
            </a:r>
            <a:r>
              <a:rPr kumimoji="1" lang="en-US" altLang="ja-JP" baseline="0" dirty="0" err="1"/>
              <a:t>framenet</a:t>
            </a:r>
            <a:r>
              <a:rPr kumimoji="1" lang="en-US" altLang="ja-JP" baseline="0" dirty="0"/>
              <a:t> module tries to absorb semantic differences by the </a:t>
            </a:r>
            <a:r>
              <a:rPr kumimoji="1" lang="en-US" altLang="ja-JP" baseline="0" dirty="0" err="1"/>
              <a:t>Framenet</a:t>
            </a:r>
            <a:r>
              <a:rPr kumimoji="1" lang="en-US" altLang="ja-JP" baseline="0" dirty="0"/>
              <a:t> and </a:t>
            </a:r>
            <a:r>
              <a:rPr kumimoji="1" lang="en-US" altLang="ja-JP" baseline="0" dirty="0" err="1"/>
              <a:t>Wordnet</a:t>
            </a:r>
            <a:r>
              <a:rPr kumimoji="1" lang="en-US" altLang="ja-JP" baseline="0" dirty="0"/>
              <a:t> database, which includes hierarchical word ontologies.</a:t>
            </a:r>
          </a:p>
          <a:p>
            <a:r>
              <a:rPr kumimoji="1" lang="en-US" altLang="ja-JP" baseline="0" dirty="0"/>
              <a:t>For example, “buy” and “sell” could represent the same meaning but different in the </a:t>
            </a:r>
            <a:r>
              <a:rPr kumimoji="1" lang="en-US" altLang="ja-JP" baseline="0"/>
              <a:t>superficial representations.</a:t>
            </a:r>
            <a:endParaRPr kumimoji="1" lang="ja-JP" altLang="en-US" dirty="0"/>
          </a:p>
        </p:txBody>
      </p:sp>
      <p:sp>
        <p:nvSpPr>
          <p:cNvPr id="4" name="スライド番号プレースホルダー 3"/>
          <p:cNvSpPr>
            <a:spLocks noGrp="1"/>
          </p:cNvSpPr>
          <p:nvPr>
            <p:ph type="sldNum" sz="quarter" idx="10"/>
          </p:nvPr>
        </p:nvSpPr>
        <p:spPr/>
        <p:txBody>
          <a:bodyPr/>
          <a:lstStyle/>
          <a:p>
            <a:fld id="{77C9EA64-7C4D-4DB6-B206-BB61595E1AFF}" type="slidenum">
              <a:rPr kumimoji="1" lang="ja-JP" altLang="en-US" smtClean="0"/>
              <a:t>42</a:t>
            </a:fld>
            <a:endParaRPr kumimoji="1" lang="ja-JP" altLang="en-US"/>
          </a:p>
        </p:txBody>
      </p:sp>
    </p:spTree>
    <p:extLst>
      <p:ext uri="{BB962C8B-B14F-4D97-AF65-F5344CB8AC3E}">
        <p14:creationId xmlns:p14="http://schemas.microsoft.com/office/powerpoint/2010/main" val="221546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en-US" altLang="ja-JP" dirty="0"/>
              <a:t>I explain the module integration part which obtains our final yes/no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 first way of integration is filter-based by a priority rule.</a:t>
            </a:r>
            <a:endParaRPr kumimoji="1" lang="ja-JP" altLang="en-US" dirty="0"/>
          </a:p>
          <a:p>
            <a:r>
              <a:rPr lang="en-US" altLang="ja-JP" dirty="0"/>
              <a:t>We try applying the precise match module first. </a:t>
            </a:r>
          </a:p>
          <a:p>
            <a:r>
              <a:rPr lang="en-US" altLang="ja-JP" dirty="0"/>
              <a:t>When the precise match module cannot be applied, we apply the loose match module. </a:t>
            </a:r>
          </a:p>
          <a:p>
            <a:r>
              <a:rPr lang="en-US" altLang="ja-JP" dirty="0"/>
              <a:t>If the loose match module cannot be applied as well, we try applying the rough match module. If no these modules can be applied, we answer Yes as a default value.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 second way of integration uses SVM,</a:t>
            </a:r>
            <a:r>
              <a:rPr lang="en-US" altLang="ja-JP" baseline="0" dirty="0"/>
              <a:t> </a:t>
            </a:r>
            <a:r>
              <a:rPr lang="en-US" altLang="ja-JP" dirty="0"/>
              <a:t>support vector machine. We trained SVM by each module’s answer and its confidence value. That is, SVM simply</a:t>
            </a:r>
            <a:r>
              <a:rPr lang="en-US" altLang="ja-JP" baseline="0" dirty="0"/>
              <a:t> performs ensemble of modules.</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43</a:t>
            </a:fld>
            <a:endParaRPr kumimoji="1" lang="ja-JP" altLang="en-US"/>
          </a:p>
        </p:txBody>
      </p:sp>
    </p:spTree>
    <p:extLst>
      <p:ext uri="{BB962C8B-B14F-4D97-AF65-F5344CB8AC3E}">
        <p14:creationId xmlns:p14="http://schemas.microsoft.com/office/powerpoint/2010/main" val="186553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CCB18588-2E2A-42E7-BA82-281AE4FBD7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8E395506-11AA-4C9B-A780-43FA0A471F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これが辞書の作成の例です。</a:t>
            </a:r>
            <a:endParaRPr lang="en-US" altLang="ja-JP"/>
          </a:p>
          <a:p>
            <a:pPr eaLnBrk="1" hangingPunct="1">
              <a:spcBef>
                <a:spcPct val="0"/>
              </a:spcBef>
            </a:pPr>
            <a:r>
              <a:rPr lang="ja-JP" altLang="en-US"/>
              <a:t>条文の記載では収益する、問題文では果実を取得するという表現になっています。</a:t>
            </a:r>
            <a:endParaRPr lang="en-US" altLang="ja-JP"/>
          </a:p>
          <a:p>
            <a:pPr eaLnBrk="1" hangingPunct="1">
              <a:spcBef>
                <a:spcPct val="0"/>
              </a:spcBef>
            </a:pPr>
            <a:r>
              <a:rPr lang="ja-JP" altLang="en-US"/>
              <a:t>果実を取得する、という表現はあまり聞きなれませんが、法律文書では物から利益を得る、という意味で頻出します。</a:t>
            </a:r>
            <a:endParaRPr lang="en-US" altLang="ja-JP"/>
          </a:p>
          <a:p>
            <a:pPr eaLnBrk="1" hangingPunct="1">
              <a:spcBef>
                <a:spcPct val="0"/>
              </a:spcBef>
            </a:pPr>
            <a:r>
              <a:rPr lang="ja-JP" altLang="en-US"/>
              <a:t>この場合、述語項解析で目的語が果実のとき収益すると取得するが同じ意味となります。</a:t>
            </a:r>
            <a:endParaRPr lang="en-US" altLang="ja-JP"/>
          </a:p>
        </p:txBody>
      </p:sp>
      <p:sp>
        <p:nvSpPr>
          <p:cNvPr id="23556" name="スライド番号プレースホルダー 3">
            <a:extLst>
              <a:ext uri="{FF2B5EF4-FFF2-40B4-BE49-F238E27FC236}">
                <a16:creationId xmlns:a16="http://schemas.microsoft.com/office/drawing/2014/main" id="{57D9644E-5BDC-4161-B286-8D2376E9B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5AA04B-236C-478D-9C9C-48DC72B35681}"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31503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We use </a:t>
            </a:r>
            <a:r>
              <a:rPr kumimoji="1" lang="en-US" altLang="ja-JP" sz="1200" kern="1200" dirty="0" err="1">
                <a:solidFill>
                  <a:schemeClr val="tx1"/>
                </a:solidFill>
                <a:effectLst/>
                <a:latin typeface="+mn-lt"/>
                <a:ea typeface="+mn-ea"/>
                <a:cs typeface="+mn-cs"/>
              </a:rPr>
              <a:t>FrameNet</a:t>
            </a:r>
            <a:r>
              <a:rPr kumimoji="1" lang="en-US" altLang="ja-JP" sz="1200" kern="1200" dirty="0">
                <a:solidFill>
                  <a:schemeClr val="tx1"/>
                </a:solidFill>
                <a:effectLst/>
                <a:latin typeface="+mn-lt"/>
                <a:ea typeface="+mn-ea"/>
                <a:cs typeface="+mn-cs"/>
              </a:rPr>
              <a:t> in addition to the previous rule-based system. A reason is that structures of civil law articles are clean. The civil law articles use only one place (snippet) for one topic. While our previous system performed textual entailments in a superficial layer, our proposed method using </a:t>
            </a:r>
            <a:r>
              <a:rPr kumimoji="1" lang="en-US" altLang="ja-JP" sz="1200" kern="1200" dirty="0" err="1">
                <a:solidFill>
                  <a:schemeClr val="tx1"/>
                </a:solidFill>
                <a:effectLst/>
                <a:latin typeface="+mn-lt"/>
                <a:ea typeface="+mn-ea"/>
                <a:cs typeface="+mn-cs"/>
              </a:rPr>
              <a:t>FrameNet</a:t>
            </a:r>
            <a:r>
              <a:rPr kumimoji="1" lang="en-US" altLang="ja-JP" sz="1200" kern="1200" dirty="0">
                <a:solidFill>
                  <a:schemeClr val="tx1"/>
                </a:solidFill>
                <a:effectLst/>
                <a:latin typeface="+mn-lt"/>
                <a:ea typeface="+mn-ea"/>
                <a:cs typeface="+mn-cs"/>
              </a:rPr>
              <a:t> could perform in a deeper level. Another reason is that we need precise analyses to solve legal issues, rather than statistically calculate rough estimate values in a superficial way. We took an unsupervised approach for the same reasons. </a:t>
            </a:r>
            <a:endParaRPr lang="en-US" altLang="ja-JP" dirty="0"/>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To identify a frame-evoking word, we use a predicate in a main clause set which is given by our previous system. Next, we add a candidate of frame-evoking words from the predicate using Japanese WordNet to connect with a specific LU. This is because the number of frame evoking words contained in a LU is small. </a:t>
            </a:r>
          </a:p>
          <a:p>
            <a:endParaRPr lang="en-US" altLang="ja-JP" dirty="0"/>
          </a:p>
          <a:p>
            <a:r>
              <a:rPr kumimoji="1" lang="en-US" altLang="ja-JP" sz="1200" kern="1200" dirty="0">
                <a:solidFill>
                  <a:schemeClr val="tx1"/>
                </a:solidFill>
                <a:effectLst/>
                <a:latin typeface="+mn-lt"/>
                <a:ea typeface="+mn-ea"/>
                <a:cs typeface="+mn-cs"/>
              </a:rPr>
              <a:t>We use either English LUs or Japanese LUs. When we use English LUs, we add English translation words in Japanese WordNet to the candidate of word-evoking words. When we use Japanese LUs, we add synonyms, hypernyms and hyponyms in Japanese WordNet to the candidate of word-evoking words.</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select LUs which contain one of the word-evoking words. Finally, we make a candidate of frames from the selected LUs. This figure shows an example of this process. </a:t>
            </a:r>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8274B2-9080-3B46-B034-35E9EB4A439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9994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We compare a pair of frame candidates in round robin. We take a pair of frames which confidence value is highest. To calculate the confidence between two frames, we use a shortest path determined by the Dijkstra Algorithm [37] from the entire graph of the frame relations. We assigned a weight value to all of the frame relation types.</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weights are determined by heuristics. We define the confidence value as a multiplication by the weights of frame relations on the path. We set threshold for confidence values. When a confidence value is beyond the threshold, we regard the corresponding pair of predicates as similar. Then we compare the corresponding clauses of civil law articles and legal bar exams extracted by our rule based system as same as our previous system, assuming the corresponding pair of predicates is identical. </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8274B2-9080-3B46-B034-35E9EB4A439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305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Next, let me talk about th</a:t>
            </a:r>
            <a:r>
              <a:rPr kumimoji="1" lang="en-US" altLang="ja-JP" sz="1200" b="0" i="0" kern="1200" baseline="0" dirty="0">
                <a:solidFill>
                  <a:schemeClr val="tx1"/>
                </a:solidFill>
                <a:effectLst/>
                <a:latin typeface="+mn-lt"/>
                <a:ea typeface="+mn-ea"/>
                <a:cs typeface="+mn-cs"/>
              </a:rPr>
              <a:t>e</a:t>
            </a:r>
            <a:r>
              <a:rPr kumimoji="1" lang="en-US" altLang="ja-JP" sz="1200" b="0" i="0" kern="1200" dirty="0">
                <a:solidFill>
                  <a:schemeClr val="tx1"/>
                </a:solidFill>
                <a:effectLst/>
                <a:latin typeface="+mn-lt"/>
                <a:ea typeface="+mn-ea"/>
                <a:cs typeface="+mn-cs"/>
              </a:rPr>
              <a:t> result of the formal run.</a:t>
            </a:r>
            <a:r>
              <a:rPr kumimoji="1" lang="en-US" altLang="ja-JP" sz="1200" kern="1200" dirty="0">
                <a:solidFill>
                  <a:schemeClr val="tx1"/>
                </a:solidFill>
                <a:effectLst/>
                <a:latin typeface="+mn-lt"/>
                <a:ea typeface="+mn-ea"/>
                <a:cs typeface="+mn-cs"/>
              </a:rPr>
              <a:t> Our system was second-ranked among participants of Task 4.</a:t>
            </a:r>
          </a:p>
          <a:p>
            <a:r>
              <a:rPr lang="en-US" altLang="ja-JP" dirty="0"/>
              <a:t>KIS_3module corresponds</a:t>
            </a:r>
            <a:r>
              <a:rPr lang="en-US" altLang="ja-JP" baseline="0" dirty="0"/>
              <a:t> to </a:t>
            </a:r>
            <a:r>
              <a:rPr lang="en-US" altLang="ja-JP" dirty="0"/>
              <a:t>the priority rule integration. </a:t>
            </a:r>
            <a:r>
              <a:rPr lang="en-US" altLang="ja-JP" dirty="0" err="1"/>
              <a:t>KIS_dic</a:t>
            </a:r>
            <a:r>
              <a:rPr lang="en-US" altLang="ja-JP" dirty="0"/>
              <a:t> used the SVM ensemble with our synonym dictionary. </a:t>
            </a:r>
            <a:r>
              <a:rPr lang="en-US" altLang="ja-JP" dirty="0" err="1"/>
              <a:t>KIS_frame</a:t>
            </a:r>
            <a:r>
              <a:rPr lang="en-US" altLang="ja-JP" dirty="0"/>
              <a:t> uses the </a:t>
            </a:r>
            <a:r>
              <a:rPr lang="en-US" altLang="ja-JP" dirty="0" err="1"/>
              <a:t>FrameNet</a:t>
            </a:r>
            <a:r>
              <a:rPr lang="en-US" altLang="ja-JP" dirty="0"/>
              <a:t> module only. </a:t>
            </a:r>
          </a:p>
        </p:txBody>
      </p:sp>
      <p:sp>
        <p:nvSpPr>
          <p:cNvPr id="4" name="スライド番号プレースホルダー 3"/>
          <p:cNvSpPr>
            <a:spLocks noGrp="1"/>
          </p:cNvSpPr>
          <p:nvPr>
            <p:ph type="sldNum" sz="quarter" idx="10"/>
          </p:nvPr>
        </p:nvSpPr>
        <p:spPr/>
        <p:txBody>
          <a:bodyPr/>
          <a:lstStyle/>
          <a:p>
            <a:fld id="{77C9EA64-7C4D-4DB6-B206-BB61595E1AFF}" type="slidenum">
              <a:rPr kumimoji="1" lang="ja-JP" altLang="en-US" smtClean="0"/>
              <a:t>47</a:t>
            </a:fld>
            <a:endParaRPr kumimoji="1" lang="ja-JP" altLang="en-US"/>
          </a:p>
        </p:txBody>
      </p:sp>
    </p:spTree>
    <p:extLst>
      <p:ext uri="{BB962C8B-B14F-4D97-AF65-F5344CB8AC3E}">
        <p14:creationId xmlns:p14="http://schemas.microsoft.com/office/powerpoint/2010/main" val="22533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kumimoji="1" lang="en-US" altLang="ja-JP" dirty="0"/>
              <a:t>We designed our system based on our previous system in COLIEE 2018. We</a:t>
            </a:r>
            <a:r>
              <a:rPr kumimoji="1" lang="en-US" altLang="ja-JP" baseline="0" dirty="0"/>
              <a:t> used the </a:t>
            </a:r>
            <a:r>
              <a:rPr lang="en-US" altLang="ja-JP" dirty="0"/>
              <a:t>civil law articles</a:t>
            </a:r>
            <a:r>
              <a:rPr lang="en-US" altLang="ja-JP" baseline="0" dirty="0"/>
              <a:t> and p</a:t>
            </a:r>
            <a:r>
              <a:rPr lang="en-US" altLang="ja-JP" dirty="0"/>
              <a:t>roblems of the past legal bar exam,</a:t>
            </a:r>
            <a:r>
              <a:rPr lang="en-US" altLang="ja-JP" baseline="0" dirty="0"/>
              <a:t> the </a:t>
            </a:r>
            <a:r>
              <a:rPr lang="en-US" altLang="ja-JP" dirty="0"/>
              <a:t>training data,</a:t>
            </a:r>
            <a:r>
              <a:rPr lang="en-US" altLang="ja-JP" baseline="0" dirty="0"/>
              <a:t> provided by the organizers, and o</a:t>
            </a:r>
            <a:r>
              <a:rPr lang="en-US" altLang="ja-JP" dirty="0"/>
              <a:t>ur own legal term dictionary in addition.</a:t>
            </a:r>
          </a:p>
          <a:p>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29</a:t>
            </a:fld>
            <a:endParaRPr kumimoji="1" lang="ja-JP" altLang="en-US"/>
          </a:p>
        </p:txBody>
      </p:sp>
    </p:spTree>
    <p:extLst>
      <p:ext uri="{BB962C8B-B14F-4D97-AF65-F5344CB8AC3E}">
        <p14:creationId xmlns:p14="http://schemas.microsoft.com/office/powerpoint/2010/main" val="164699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hangingPunct="0"/>
            <a:r>
              <a:rPr kumimoji="1" lang="en-US" altLang="ja-JP" sz="1200" b="0" kern="1200" dirty="0">
                <a:solidFill>
                  <a:schemeClr val="tx1"/>
                </a:solidFill>
                <a:effectLst/>
                <a:latin typeface="+mn-lt"/>
                <a:ea typeface="+mn-ea"/>
                <a:cs typeface="+mn-cs"/>
              </a:rPr>
              <a:t>This</a:t>
            </a:r>
            <a:r>
              <a:rPr kumimoji="1" lang="en-US" altLang="ja-JP" sz="1200" b="0" kern="1200" baseline="0" dirty="0">
                <a:solidFill>
                  <a:schemeClr val="tx1"/>
                </a:solidFill>
                <a:effectLst/>
                <a:latin typeface="+mn-lt"/>
                <a:ea typeface="+mn-ea"/>
                <a:cs typeface="+mn-cs"/>
              </a:rPr>
              <a:t> t</a:t>
            </a:r>
            <a:r>
              <a:rPr kumimoji="1" lang="en-US" altLang="ja-JP" sz="1200" b="0" kern="1200" dirty="0">
                <a:solidFill>
                  <a:schemeClr val="tx1"/>
                </a:solidFill>
                <a:effectLst/>
                <a:latin typeface="+mn-lt"/>
                <a:ea typeface="+mn-ea"/>
                <a:cs typeface="+mn-cs"/>
              </a:rPr>
              <a:t>able</a:t>
            </a:r>
            <a:r>
              <a:rPr kumimoji="1" lang="en-US" altLang="ja-JP" sz="1200" b="0" kern="1200" baseline="0" dirty="0">
                <a:solidFill>
                  <a:schemeClr val="tx1"/>
                </a:solidFill>
                <a:effectLst/>
                <a:latin typeface="+mn-lt"/>
                <a:ea typeface="+mn-ea"/>
                <a:cs typeface="+mn-cs"/>
              </a:rPr>
              <a:t> </a:t>
            </a:r>
            <a:r>
              <a:rPr kumimoji="1" lang="en-US" altLang="ja-JP" sz="1200" b="0" kern="1200" dirty="0">
                <a:solidFill>
                  <a:schemeClr val="tx1"/>
                </a:solidFill>
                <a:effectLst/>
                <a:latin typeface="+mn-lt"/>
                <a:ea typeface="+mn-ea"/>
                <a:cs typeface="+mn-cs"/>
              </a:rPr>
              <a:t>shows results when we apply our system to the training data of past years. </a:t>
            </a:r>
          </a:p>
          <a:p>
            <a:pPr hangingPunct="0"/>
            <a:r>
              <a:rPr kumimoji="1" lang="en-US" altLang="ja-JP" sz="1200" b="0" kern="1200" dirty="0">
                <a:solidFill>
                  <a:schemeClr val="tx1"/>
                </a:solidFill>
                <a:effectLst/>
                <a:latin typeface="+mn-lt"/>
                <a:ea typeface="+mn-ea"/>
                <a:cs typeface="+mn-cs"/>
              </a:rPr>
              <a:t>KIS_SVM</a:t>
            </a:r>
            <a:r>
              <a:rPr kumimoji="1" lang="ja-JP" altLang="en-US" sz="1200" b="0" kern="1200" dirty="0">
                <a:solidFill>
                  <a:schemeClr val="tx1"/>
                </a:solidFill>
                <a:effectLst/>
                <a:latin typeface="+mn-lt"/>
                <a:ea typeface="+mn-ea"/>
                <a:cs typeface="+mn-cs"/>
              </a:rPr>
              <a:t> </a:t>
            </a:r>
            <a:r>
              <a:rPr kumimoji="1" lang="en-US" altLang="ja-JP" sz="1200" b="0" kern="1200" dirty="0">
                <a:solidFill>
                  <a:schemeClr val="tx1"/>
                </a:solidFill>
                <a:effectLst/>
                <a:latin typeface="+mn-lt"/>
                <a:ea typeface="+mn-ea"/>
                <a:cs typeface="+mn-cs"/>
              </a:rPr>
              <a:t>performed the best in previous COLIEE 2018. </a:t>
            </a:r>
          </a:p>
          <a:p>
            <a:pPr hangingPunct="0"/>
            <a:r>
              <a:rPr kumimoji="1" lang="en-US" altLang="ja-JP" sz="1200" b="0" kern="1200" dirty="0">
                <a:solidFill>
                  <a:schemeClr val="tx1"/>
                </a:solidFill>
                <a:effectLst/>
                <a:latin typeface="+mn-lt"/>
                <a:ea typeface="+mn-ea"/>
                <a:cs typeface="+mn-cs"/>
              </a:rPr>
              <a:t>Overall, our</a:t>
            </a:r>
            <a:r>
              <a:rPr kumimoji="1" lang="en-US" altLang="ja-JP" sz="1200" b="0" kern="1200" baseline="0" dirty="0">
                <a:solidFill>
                  <a:schemeClr val="tx1"/>
                </a:solidFill>
                <a:effectLst/>
                <a:latin typeface="+mn-lt"/>
                <a:ea typeface="+mn-ea"/>
                <a:cs typeface="+mn-cs"/>
              </a:rPr>
              <a:t> new </a:t>
            </a:r>
            <a:r>
              <a:rPr kumimoji="1" lang="en-US" altLang="ja-JP" sz="1200" b="0" kern="1200" dirty="0">
                <a:solidFill>
                  <a:schemeClr val="tx1"/>
                </a:solidFill>
                <a:effectLst/>
                <a:latin typeface="+mn-lt"/>
                <a:ea typeface="+mn-ea"/>
                <a:cs typeface="+mn-cs"/>
              </a:rPr>
              <a:t>KIS_3 module performed the best, which also performed the best in the formal run. </a:t>
            </a:r>
          </a:p>
          <a:p>
            <a:pPr hangingPunct="0"/>
            <a:r>
              <a:rPr kumimoji="1" lang="en-US" altLang="ja-JP" sz="1200" b="0" kern="1200" dirty="0">
                <a:solidFill>
                  <a:schemeClr val="tx1"/>
                </a:solidFill>
                <a:effectLst/>
                <a:latin typeface="+mn-lt"/>
                <a:ea typeface="+mn-ea"/>
                <a:cs typeface="+mn-cs"/>
              </a:rPr>
              <a:t>However,</a:t>
            </a:r>
            <a:r>
              <a:rPr kumimoji="1" lang="en-US" altLang="ja-JP" sz="1200" b="0" kern="1200" baseline="0" dirty="0">
                <a:solidFill>
                  <a:schemeClr val="tx1"/>
                </a:solidFill>
                <a:effectLst/>
                <a:latin typeface="+mn-lt"/>
                <a:ea typeface="+mn-ea"/>
                <a:cs typeface="+mn-cs"/>
              </a:rPr>
              <a:t> </a:t>
            </a:r>
            <a:r>
              <a:rPr kumimoji="1" lang="en-US" altLang="ja-JP" sz="1200" b="0" kern="1200" dirty="0">
                <a:solidFill>
                  <a:schemeClr val="tx1"/>
                </a:solidFill>
                <a:effectLst/>
                <a:latin typeface="+mn-lt"/>
                <a:ea typeface="+mn-ea"/>
                <a:cs typeface="+mn-cs"/>
              </a:rPr>
              <a:t>this is not always true for all of the individual years, suggesting different, unstable tendency of problems over years.</a:t>
            </a:r>
          </a:p>
          <a:p>
            <a:pPr hangingPunct="0"/>
            <a:endParaRPr kumimoji="1" lang="en-US" altLang="ja-JP" sz="1200" b="0" kern="1200" dirty="0">
              <a:solidFill>
                <a:schemeClr val="tx1"/>
              </a:solidFill>
              <a:effectLst/>
              <a:latin typeface="+mn-lt"/>
              <a:ea typeface="+mn-ea"/>
              <a:cs typeface="+mn-cs"/>
            </a:endParaRPr>
          </a:p>
          <a:p>
            <a:pPr hangingPunct="0"/>
            <a:r>
              <a:rPr kumimoji="1" lang="en-US"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質問で聞かれたら答える</a:t>
            </a: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en-US" altLang="ja-JP" sz="1200" b="0" kern="1200" dirty="0">
                <a:solidFill>
                  <a:schemeClr val="tx1"/>
                </a:solidFill>
                <a:effectLst/>
                <a:latin typeface="+mn-lt"/>
                <a:ea typeface="+mn-ea"/>
                <a:cs typeface="+mn-cs"/>
              </a:rPr>
              <a:t>We did not use data after 2015 because the original official data includes irregular formats. The total number of questions is 504.</a:t>
            </a:r>
          </a:p>
          <a:p>
            <a:pPr hangingPunct="0"/>
            <a:endParaRPr kumimoji="1" lang="en-US"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7C9EA64-7C4D-4DB6-B206-BB61595E1AFF}" type="slidenum">
              <a:rPr kumimoji="1" lang="ja-JP" altLang="en-US" smtClean="0"/>
              <a:t>48</a:t>
            </a:fld>
            <a:endParaRPr kumimoji="1" lang="ja-JP" altLang="en-US"/>
          </a:p>
        </p:txBody>
      </p:sp>
    </p:spTree>
    <p:extLst>
      <p:ext uri="{BB962C8B-B14F-4D97-AF65-F5344CB8AC3E}">
        <p14:creationId xmlns:p14="http://schemas.microsoft.com/office/powerpoint/2010/main" val="343162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IITP</a:t>
            </a:r>
            <a:r>
              <a:rPr kumimoji="1" lang="ja-JP" altLang="en-US" dirty="0"/>
              <a:t>と</a:t>
            </a:r>
            <a:r>
              <a:rPr kumimoji="1" lang="en-US" altLang="ja-JP" dirty="0"/>
              <a:t>TR</a:t>
            </a:r>
            <a:r>
              <a:rPr kumimoji="1" lang="ja-JP" altLang="en-US" dirty="0"/>
              <a:t>　が</a:t>
            </a:r>
            <a:r>
              <a:rPr kumimoji="1" lang="en-US" altLang="ja-JP" dirty="0"/>
              <a:t>BERT</a:t>
            </a:r>
            <a:r>
              <a:rPr kumimoji="1" lang="ja-JP" altLang="en-US" dirty="0"/>
              <a:t>を使っている</a:t>
            </a:r>
            <a:endParaRPr kumimoji="1" lang="en-US" altLang="ja-JP" dirty="0"/>
          </a:p>
          <a:p>
            <a:r>
              <a:rPr kumimoji="1" lang="ja-JP" altLang="en-US" dirty="0"/>
              <a:t>勾配計算に</a:t>
            </a:r>
            <a:r>
              <a:rPr kumimoji="1" lang="en-US" altLang="ja-JP" dirty="0" err="1"/>
              <a:t>eXtreme</a:t>
            </a:r>
            <a:r>
              <a:rPr kumimoji="1" lang="en-US" altLang="ja-JP" dirty="0"/>
              <a:t> Gradient Boosting</a:t>
            </a:r>
            <a:r>
              <a:rPr kumimoji="1" lang="ja-JP" altLang="en-US" dirty="0"/>
              <a:t>を使用している、</a:t>
            </a:r>
            <a:r>
              <a:rPr kumimoji="1" lang="en-US" altLang="ja-JP" sz="1200" b="1" i="1" kern="1200" dirty="0">
                <a:solidFill>
                  <a:schemeClr val="tx1"/>
                </a:solidFill>
                <a:effectLst/>
                <a:latin typeface="+mn-lt"/>
                <a:ea typeface="+mn-ea"/>
                <a:cs typeface="+mn-cs"/>
              </a:rPr>
              <a:t>Gradient Boosting(</a:t>
            </a:r>
            <a:r>
              <a:rPr kumimoji="1" lang="ja-JP" altLang="en-US" sz="1200" b="1" i="1" kern="1200" dirty="0">
                <a:solidFill>
                  <a:schemeClr val="tx1"/>
                </a:solidFill>
                <a:effectLst/>
                <a:latin typeface="+mn-lt"/>
                <a:ea typeface="+mn-ea"/>
                <a:cs typeface="+mn-cs"/>
              </a:rPr>
              <a:t>勾配ブースティング</a:t>
            </a:r>
            <a:r>
              <a:rPr kumimoji="1" lang="en-US" altLang="ja-JP" sz="1200" b="1" i="1"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a:t>
            </a:r>
            <a:r>
              <a:rPr kumimoji="1" lang="en-US" altLang="ja-JP" sz="1200" b="1" i="1" kern="1200" dirty="0">
                <a:solidFill>
                  <a:schemeClr val="tx1"/>
                </a:solidFill>
                <a:effectLst/>
                <a:latin typeface="+mn-lt"/>
                <a:ea typeface="+mn-ea"/>
                <a:cs typeface="+mn-cs"/>
              </a:rPr>
              <a:t>Random Forest</a:t>
            </a:r>
            <a:r>
              <a:rPr kumimoji="1" lang="ja-JP" altLang="en-US" sz="1200" b="1" i="1" kern="1200" dirty="0">
                <a:solidFill>
                  <a:schemeClr val="tx1"/>
                </a:solidFill>
                <a:effectLst/>
                <a:latin typeface="+mn-lt"/>
                <a:ea typeface="+mn-ea"/>
                <a:cs typeface="+mn-cs"/>
              </a:rPr>
              <a:t>を合わせた、</a:t>
            </a:r>
            <a:r>
              <a:rPr kumimoji="1" lang="ja-JP" altLang="en-US" dirty="0"/>
              <a:t>少ないデータでも過学習を抑えている</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905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問題を解くのに必要なスキルを人手で分類した結果、</a:t>
            </a:r>
            <a:r>
              <a:rPr kumimoji="1" lang="ja-JP" altLang="en-US" dirty="0"/>
              <a:t>条件文が重要な問題が出題されることが多いが、私たちのシステムは弱いという結果になりました</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4689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それらを解決するために、</a:t>
            </a:r>
            <a:r>
              <a:rPr kumimoji="1" lang="en-US" altLang="ja-JP" dirty="0"/>
              <a:t>2</a:t>
            </a:r>
            <a:r>
              <a:rPr kumimoji="1" lang="ja-JP" altLang="en-US" dirty="0" err="1"/>
              <a:t>つの</a:t>
            </a:r>
            <a:r>
              <a:rPr kumimoji="1" lang="ja-JP" altLang="en-US" dirty="0"/>
              <a:t>ことを実装したいと考えています。</a:t>
            </a:r>
            <a:endParaRPr kumimoji="1" lang="en-US" altLang="ja-JP" dirty="0"/>
          </a:p>
          <a:p>
            <a:r>
              <a:rPr kumimoji="1" lang="en-US" altLang="ja-JP" dirty="0"/>
              <a:t>1</a:t>
            </a:r>
            <a:r>
              <a:rPr kumimoji="1" lang="ja-JP" altLang="en-US" dirty="0" err="1"/>
              <a:t>つは</a:t>
            </a:r>
            <a:r>
              <a:rPr kumimoji="1" lang="ja-JP" altLang="en-US" dirty="0"/>
              <a:t>文脈の汲み取りに対応するために論理判定に部分的に機械学習を導入すること、</a:t>
            </a:r>
            <a:endParaRPr kumimoji="1" lang="en-US" altLang="ja-JP" dirty="0"/>
          </a:p>
          <a:p>
            <a:r>
              <a:rPr kumimoji="1" lang="ja-JP" altLang="en-US" dirty="0"/>
              <a:t>もう</a:t>
            </a:r>
            <a:r>
              <a:rPr kumimoji="1" lang="en-US" altLang="ja-JP" dirty="0"/>
              <a:t>1</a:t>
            </a:r>
            <a:r>
              <a:rPr kumimoji="1" lang="ja-JP" altLang="en-US" dirty="0"/>
              <a:t>つが法律文書特有の表現に対応するために、条文の書き方、決まり文句の調査を行うことです。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069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endParaRPr kumimoji="1" lang="en-US" altLang="ja-JP" dirty="0"/>
          </a:p>
          <a:p>
            <a:r>
              <a:rPr kumimoji="1" lang="ja-JP" altLang="en-US" dirty="0"/>
              <a:t>関連研究でもあった深層学習を導入したいと考えています。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法律文書での転移学習を行いたいと考えています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1554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746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Web</a:t>
            </a:r>
            <a:r>
              <a:rPr lang="ja-JP" altLang="en-US" dirty="0"/>
              <a:t>サイト関連</a:t>
            </a:r>
            <a:r>
              <a:rPr kumimoji="1" lang="ja-JP" altLang="en-US" dirty="0"/>
              <a:t>はあまり触ったことがなかったので、まとめてデータを取得する勉強中です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BERT</a:t>
            </a:r>
            <a:r>
              <a:rPr kumimoji="1" lang="ja-JP" altLang="en-US" dirty="0"/>
              <a:t>の手法</a:t>
            </a:r>
            <a:r>
              <a:rPr kumimoji="1" lang="ja-JP" altLang="en-US"/>
              <a:t>比較もまとまるまでまだ</a:t>
            </a:r>
            <a:r>
              <a:rPr kumimoji="1" lang="ja-JP" altLang="en-US" dirty="0"/>
              <a:t>かかりそうです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DCF84-8E77-4561-98F9-52698D66DA4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350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EDCF84-8E77-4561-98F9-52698D66DA4A}" type="slidenum">
              <a:rPr kumimoji="1" lang="ja-JP" altLang="en-US" smtClean="0"/>
              <a:t>61</a:t>
            </a:fld>
            <a:endParaRPr kumimoji="1" lang="ja-JP" altLang="en-US"/>
          </a:p>
        </p:txBody>
      </p:sp>
    </p:spTree>
    <p:extLst>
      <p:ext uri="{BB962C8B-B14F-4D97-AF65-F5344CB8AC3E}">
        <p14:creationId xmlns:p14="http://schemas.microsoft.com/office/powerpoint/2010/main" val="2443951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63</a:t>
            </a:fld>
            <a:endParaRPr kumimoji="1" lang="ja-JP" altLang="en-US"/>
          </a:p>
        </p:txBody>
      </p:sp>
    </p:spTree>
    <p:extLst>
      <p:ext uri="{BB962C8B-B14F-4D97-AF65-F5344CB8AC3E}">
        <p14:creationId xmlns:p14="http://schemas.microsoft.com/office/powerpoint/2010/main" val="2666212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65</a:t>
            </a:fld>
            <a:endParaRPr kumimoji="1" lang="ja-JP" altLang="en-US"/>
          </a:p>
        </p:txBody>
      </p:sp>
    </p:spTree>
    <p:extLst>
      <p:ext uri="{BB962C8B-B14F-4D97-AF65-F5344CB8AC3E}">
        <p14:creationId xmlns:p14="http://schemas.microsoft.com/office/powerpoint/2010/main" val="219272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en-US" altLang="ja-JP" dirty="0"/>
              <a:t>This is our system overview.</a:t>
            </a:r>
          </a:p>
          <a:p>
            <a:r>
              <a:rPr kumimoji="1" lang="en-US" altLang="ja-JP" dirty="0"/>
              <a:t>Roughly speaking, given a problem</a:t>
            </a:r>
            <a:r>
              <a:rPr kumimoji="1" lang="en-US" altLang="ja-JP" baseline="0" dirty="0"/>
              <a:t> sentence, </a:t>
            </a:r>
            <a:r>
              <a:rPr kumimoji="1" lang="en-US" altLang="ja-JP" dirty="0"/>
              <a:t>our system performs</a:t>
            </a:r>
            <a:r>
              <a:rPr kumimoji="1" lang="en-US" altLang="ja-JP" baseline="0" dirty="0"/>
              <a:t> preprocessing, question answering with different modules, finally integrating module outputs to obtain a single yes/no answer.</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30</a:t>
            </a:fld>
            <a:endParaRPr kumimoji="1" lang="ja-JP" altLang="en-US"/>
          </a:p>
        </p:txBody>
      </p:sp>
    </p:spTree>
    <p:extLst>
      <p:ext uri="{BB962C8B-B14F-4D97-AF65-F5344CB8AC3E}">
        <p14:creationId xmlns:p14="http://schemas.microsoft.com/office/powerpoint/2010/main" val="2543822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66</a:t>
            </a:fld>
            <a:endParaRPr kumimoji="1" lang="ja-JP" altLang="en-US"/>
          </a:p>
        </p:txBody>
      </p:sp>
    </p:spTree>
    <p:extLst>
      <p:ext uri="{BB962C8B-B14F-4D97-AF65-F5344CB8AC3E}">
        <p14:creationId xmlns:p14="http://schemas.microsoft.com/office/powerpoint/2010/main" val="113275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次に分類された要素</a:t>
            </a:r>
            <a:r>
              <a:rPr kumimoji="1" lang="en-US" altLang="ja-JP" dirty="0"/>
              <a:t>(</a:t>
            </a:r>
            <a:r>
              <a:rPr kumimoji="1" lang="ja-JP" altLang="en-US" dirty="0"/>
              <a:t>タスク</a:t>
            </a:r>
            <a:r>
              <a:rPr kumimoji="1" lang="en-US" altLang="ja-JP" dirty="0"/>
              <a:t>)</a:t>
            </a:r>
            <a:r>
              <a:rPr kumimoji="1" lang="ja-JP" altLang="en-US" dirty="0"/>
              <a:t>について簡単に紹介する</a:t>
            </a:r>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67</a:t>
            </a:fld>
            <a:endParaRPr kumimoji="1" lang="ja-JP" altLang="en-US"/>
          </a:p>
        </p:txBody>
      </p:sp>
    </p:spTree>
    <p:extLst>
      <p:ext uri="{BB962C8B-B14F-4D97-AF65-F5344CB8AC3E}">
        <p14:creationId xmlns:p14="http://schemas.microsoft.com/office/powerpoint/2010/main" val="2988591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各チームの要求要素技術別の正答率</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68</a:t>
            </a:fld>
            <a:endParaRPr kumimoji="1" lang="ja-JP" altLang="en-US"/>
          </a:p>
        </p:txBody>
      </p:sp>
    </p:spTree>
    <p:extLst>
      <p:ext uri="{BB962C8B-B14F-4D97-AF65-F5344CB8AC3E}">
        <p14:creationId xmlns:p14="http://schemas.microsoft.com/office/powerpoint/2010/main" val="2676391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係り受けの例：「又は」、「若しくは」などが使われている文で修飾がどこまでされるか</a:t>
            </a:r>
            <a:endParaRPr kumimoji="1" lang="en-US" altLang="ja-JP" dirty="0"/>
          </a:p>
          <a:p>
            <a:r>
              <a:rPr kumimoji="1" lang="ja-JP" altLang="en-US" dirty="0"/>
              <a:t>助詞の挿入：「損害賠償請求」・「損害の賠償請求」・「損害賠償の請求」など</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70</a:t>
            </a:fld>
            <a:endParaRPr kumimoji="1" lang="ja-JP" altLang="en-US"/>
          </a:p>
        </p:txBody>
      </p:sp>
    </p:spTree>
    <p:extLst>
      <p:ext uri="{BB962C8B-B14F-4D97-AF65-F5344CB8AC3E}">
        <p14:creationId xmlns:p14="http://schemas.microsoft.com/office/powerpoint/2010/main" val="298708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意味役割付与、含意関係の例題はともに今年度</a:t>
            </a:r>
            <a:r>
              <a:rPr kumimoji="1" lang="en-US" altLang="ja-JP" dirty="0"/>
              <a:t>(H30</a:t>
            </a:r>
            <a:r>
              <a:rPr kumimoji="1" lang="ja-JP" altLang="en-US" dirty="0"/>
              <a:t>年</a:t>
            </a:r>
            <a:r>
              <a:rPr kumimoji="1" lang="en-US" altLang="ja-JP" dirty="0"/>
              <a:t>)</a:t>
            </a:r>
            <a:r>
              <a:rPr kumimoji="1" lang="ja-JP" altLang="en-US" dirty="0"/>
              <a:t>のテストデータ</a:t>
            </a:r>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72</a:t>
            </a:fld>
            <a:endParaRPr kumimoji="1" lang="ja-JP" altLang="en-US"/>
          </a:p>
        </p:txBody>
      </p:sp>
    </p:spTree>
    <p:extLst>
      <p:ext uri="{BB962C8B-B14F-4D97-AF65-F5344CB8AC3E}">
        <p14:creationId xmlns:p14="http://schemas.microsoft.com/office/powerpoint/2010/main" val="1929403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人物役割付与：「未成年」や「制限行為能力者」という特徴があるだけで法律行為に影響する恐れもある</a:t>
            </a:r>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74</a:t>
            </a:fld>
            <a:endParaRPr kumimoji="1" lang="ja-JP" altLang="en-US"/>
          </a:p>
        </p:txBody>
      </p:sp>
    </p:spTree>
    <p:extLst>
      <p:ext uri="{BB962C8B-B14F-4D97-AF65-F5344CB8AC3E}">
        <p14:creationId xmlns:p14="http://schemas.microsoft.com/office/powerpoint/2010/main" val="2143576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人物の背景にある関係性及び問題文中に行われる行為の対象などが構造的に把握可能</a:t>
            </a:r>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76</a:t>
            </a:fld>
            <a:endParaRPr kumimoji="1" lang="ja-JP" altLang="en-US"/>
          </a:p>
        </p:txBody>
      </p:sp>
    </p:spTree>
    <p:extLst>
      <p:ext uri="{BB962C8B-B14F-4D97-AF65-F5344CB8AC3E}">
        <p14:creationId xmlns:p14="http://schemas.microsoft.com/office/powerpoint/2010/main" val="4145548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構造化辞書を利用することで問題文中の</a:t>
            </a:r>
            <a:r>
              <a:rPr kumimoji="1" lang="en-US" altLang="ja-JP" dirty="0"/>
              <a:t>A</a:t>
            </a:r>
            <a:r>
              <a:rPr kumimoji="1" lang="ja-JP" altLang="en-US" dirty="0"/>
              <a:t>や</a:t>
            </a:r>
            <a:r>
              <a:rPr kumimoji="1" lang="en-US" altLang="ja-JP" dirty="0"/>
              <a:t>B</a:t>
            </a:r>
            <a:r>
              <a:rPr kumimoji="1" lang="ja-JP" altLang="en-US" dirty="0"/>
              <a:t>などの役割、行為が絞られる効果が期待される</a:t>
            </a:r>
            <a:endParaRPr kumimoji="1" lang="en-US" altLang="ja-JP" dirty="0"/>
          </a:p>
          <a:p>
            <a:r>
              <a:rPr kumimoji="1" lang="ja-JP" altLang="en-US" dirty="0"/>
              <a:t>今回は</a:t>
            </a:r>
            <a:r>
              <a:rPr kumimoji="1" lang="en-US" altLang="ja-JP" dirty="0"/>
              <a:t>1</a:t>
            </a:r>
            <a:r>
              <a:rPr kumimoji="1" lang="ja-JP" altLang="en-US" dirty="0"/>
              <a:t>年分のテストデータから抽出したが、エントリ数を増やすことで条文すべてを網羅できると考える</a:t>
            </a:r>
            <a:endParaRPr kumimoji="1" lang="en-US" altLang="ja-JP"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77</a:t>
            </a:fld>
            <a:endParaRPr kumimoji="1" lang="ja-JP" altLang="en-US"/>
          </a:p>
        </p:txBody>
      </p:sp>
    </p:spTree>
    <p:extLst>
      <p:ext uri="{BB962C8B-B14F-4D97-AF65-F5344CB8AC3E}">
        <p14:creationId xmlns:p14="http://schemas.microsoft.com/office/powerpoint/2010/main" val="3987908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78</a:t>
            </a:fld>
            <a:endParaRPr kumimoji="1" lang="ja-JP" altLang="en-US"/>
          </a:p>
        </p:txBody>
      </p:sp>
    </p:spTree>
    <p:extLst>
      <p:ext uri="{BB962C8B-B14F-4D97-AF65-F5344CB8AC3E}">
        <p14:creationId xmlns:p14="http://schemas.microsoft.com/office/powerpoint/2010/main" val="405998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A903A8-507A-4BBC-8A4D-784A212B7BEA}" type="slidenum">
              <a:rPr kumimoji="1" lang="ja-JP" altLang="en-US" smtClean="0"/>
              <a:t>79</a:t>
            </a:fld>
            <a:endParaRPr kumimoji="1" lang="ja-JP" altLang="en-US"/>
          </a:p>
        </p:txBody>
      </p:sp>
    </p:spTree>
    <p:extLst>
      <p:ext uri="{BB962C8B-B14F-4D97-AF65-F5344CB8AC3E}">
        <p14:creationId xmlns:p14="http://schemas.microsoft.com/office/powerpoint/2010/main" val="266367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performed</a:t>
            </a:r>
            <a:r>
              <a:rPr kumimoji="1" lang="en-US" altLang="ja-JP" baseline="0" dirty="0"/>
              <a:t> a couple of </a:t>
            </a:r>
            <a:r>
              <a:rPr kumimoji="1" lang="en-US" altLang="ja-JP" dirty="0"/>
              <a:t>preprocessing</a:t>
            </a:r>
            <a:r>
              <a:rPr kumimoji="1" lang="en-US" altLang="ja-JP" baseline="0" dirty="0"/>
              <a:t> first. </a:t>
            </a:r>
            <a:endParaRPr kumimoji="1" lang="en-US" altLang="ja-JP" dirty="0"/>
          </a:p>
          <a:p>
            <a:endParaRPr kumimoji="1" lang="en-US" altLang="ja-JP" dirty="0"/>
          </a:p>
          <a:p>
            <a:r>
              <a:rPr kumimoji="1" lang="en-US" altLang="ja-JP" dirty="0"/>
              <a:t>When a given problem consists of two or more sentences, we regard a proposition clause of the latter sentence as a proposition clause, and all other clauses as condition clauses. This is because former sentences tend to explain situations and personal attributes as a sort of conditions.</a:t>
            </a:r>
          </a:p>
          <a:p>
            <a:endParaRPr kumimoji="1" lang="en-US" altLang="ja-JP" dirty="0"/>
          </a:p>
          <a:p>
            <a:r>
              <a:rPr kumimoji="1" lang="en-US" altLang="ja-JP" dirty="0"/>
              <a:t>Parentheses sometimes contain independent</a:t>
            </a:r>
            <a:r>
              <a:rPr kumimoji="1" lang="en-US" altLang="ja-JP" baseline="0" dirty="0"/>
              <a:t> sentences inside</a:t>
            </a:r>
            <a:r>
              <a:rPr kumimoji="1" lang="en-US" altLang="ja-JP" dirty="0"/>
              <a:t>. We regard texts in parenthesis as one of condition clauses without splitting </a:t>
            </a:r>
            <a:r>
              <a:rPr kumimoji="1" lang="en-US" altLang="ja-JP"/>
              <a:t>such internal independent </a:t>
            </a:r>
            <a:r>
              <a:rPr kumimoji="1" lang="en-US" altLang="ja-JP" dirty="0"/>
              <a:t>sentences..</a:t>
            </a: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31</a:t>
            </a:fld>
            <a:endParaRPr kumimoji="1" lang="ja-JP" altLang="en-US"/>
          </a:p>
        </p:txBody>
      </p:sp>
    </p:spTree>
    <p:extLst>
      <p:ext uri="{BB962C8B-B14F-4D97-AF65-F5344CB8AC3E}">
        <p14:creationId xmlns:p14="http://schemas.microsoft.com/office/powerpoint/2010/main" val="173285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１００万円借りるが出世したら返す」という約束をした場合，出世しないことが確定したときには，借主は返還義務を免れる。（誤）</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364" rtl="0" eaLnBrk="1" fontAlgn="base" latinLnBrk="0" hangingPunct="1">
              <a:lnSpc>
                <a:spcPct val="100000"/>
              </a:lnSpc>
              <a:spcBef>
                <a:spcPct val="0"/>
              </a:spcBef>
              <a:spcAft>
                <a:spcPct val="0"/>
              </a:spcAft>
              <a:buClrTx/>
              <a:buSzTx/>
              <a:buFontTx/>
              <a:buNone/>
              <a:tabLst/>
              <a:defRPr/>
            </a:pPr>
            <a:fld id="{C4D182E1-4C88-4602-8C1C-56664FDEA7B6}"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57364" rtl="0" eaLnBrk="1" fontAlgn="base" latinLnBrk="0" hangingPunct="1">
                <a:lnSpc>
                  <a:spcPct val="100000"/>
                </a:lnSpc>
                <a:spcBef>
                  <a:spcPct val="0"/>
                </a:spcBef>
                <a:spcAft>
                  <a:spcPct val="0"/>
                </a:spcAft>
                <a:buClrTx/>
                <a:buSzTx/>
                <a:buFontTx/>
                <a:buNone/>
                <a:tabLst/>
                <a:defRPr/>
              </a:pPr>
              <a:t>83</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0216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１００万円借りるが出世したら返す」という約束をした場合，出世しないことが確定したときには，借主は返還義務を免れる。（誤）</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364" rtl="0" eaLnBrk="1" fontAlgn="base" latinLnBrk="0" hangingPunct="1">
              <a:lnSpc>
                <a:spcPct val="100000"/>
              </a:lnSpc>
              <a:spcBef>
                <a:spcPct val="0"/>
              </a:spcBef>
              <a:spcAft>
                <a:spcPct val="0"/>
              </a:spcAft>
              <a:buClrTx/>
              <a:buSzTx/>
              <a:buFontTx/>
              <a:buNone/>
              <a:tabLst/>
              <a:defRPr/>
            </a:pPr>
            <a:fld id="{C4D182E1-4C88-4602-8C1C-56664FDEA7B6}"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57364" rtl="0" eaLnBrk="1" fontAlgn="base" latinLnBrk="0" hangingPunct="1">
                <a:lnSpc>
                  <a:spcPct val="100000"/>
                </a:lnSpc>
                <a:spcBef>
                  <a:spcPct val="0"/>
                </a:spcBef>
                <a:spcAft>
                  <a:spcPct val="0"/>
                </a:spcAft>
                <a:buClrTx/>
                <a:buSzTx/>
                <a:buFontTx/>
                <a:buNone/>
                <a:tabLst/>
                <a:defRPr/>
              </a:pPr>
              <a:t>84</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59492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１００万円借りるが出世したら返す」という約束をした場合，出世しないことが確定したときには，借主は返還義務を免れる。（誤）</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364" rtl="0" eaLnBrk="1" fontAlgn="base" latinLnBrk="0" hangingPunct="1">
              <a:lnSpc>
                <a:spcPct val="100000"/>
              </a:lnSpc>
              <a:spcBef>
                <a:spcPct val="0"/>
              </a:spcBef>
              <a:spcAft>
                <a:spcPct val="0"/>
              </a:spcAft>
              <a:buClrTx/>
              <a:buSzTx/>
              <a:buFontTx/>
              <a:buNone/>
              <a:tabLst/>
              <a:defRPr/>
            </a:pPr>
            <a:fld id="{C4D182E1-4C88-4602-8C1C-56664FDEA7B6}"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57364" rtl="0" eaLnBrk="1" fontAlgn="base" latinLnBrk="0" hangingPunct="1">
                <a:lnSpc>
                  <a:spcPct val="100000"/>
                </a:lnSpc>
                <a:spcBef>
                  <a:spcPct val="0"/>
                </a:spcBef>
                <a:spcAft>
                  <a:spcPct val="0"/>
                </a:spcAft>
                <a:buClrTx/>
                <a:buSzTx/>
                <a:buFontTx/>
                <a:buNone/>
                <a:tabLst/>
                <a:defRPr/>
              </a:pPr>
              <a:t>85</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9049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6A86A-11F2-475D-BEBD-1F542EE09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46218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6A86A-11F2-475D-BEBD-1F542EE09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431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 basic design is to compare predicate argument</a:t>
            </a:r>
            <a:r>
              <a:rPr lang="en-US" altLang="ja-JP" baseline="0" dirty="0"/>
              <a:t> structures of pairs of clauses between problems and articles.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Our</a:t>
            </a:r>
            <a:r>
              <a:rPr lang="en-US" altLang="ja-JP" baseline="0" dirty="0"/>
              <a:t> system recognizes clauses in a given sentence first, finding conditional clauses and propositional main clauses</a:t>
            </a:r>
            <a:r>
              <a:rPr lang="ja-JP" altLang="en-US" baseline="0" dirty="0" err="1"/>
              <a:t>。</a:t>
            </a:r>
            <a:endParaRPr lang="en-US" altLang="ja-JP"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regard a clause as a condition clause when we</a:t>
            </a:r>
            <a:r>
              <a:rPr lang="en-US" altLang="ja-JP" baseline="0" dirty="0"/>
              <a:t> find</a:t>
            </a:r>
            <a:r>
              <a:rPr lang="en-US" altLang="ja-JP" dirty="0"/>
              <a:t> specific patterns, e.g. ”when…”, ”in case of …”, etc.</a:t>
            </a:r>
          </a:p>
          <a:p>
            <a:r>
              <a:rPr lang="en-US" altLang="ja-JP" dirty="0"/>
              <a:t>A proposition clauses includes an end of the sentence, a clause which includes an end of sentence often represents a proposition in </a:t>
            </a:r>
            <a:r>
              <a:rPr lang="en-US" altLang="ja-JP" dirty="0" err="1"/>
              <a:t>japanese</a:t>
            </a:r>
            <a:r>
              <a:rPr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then analyze predicate argument structures, predicate (the verb) and its subject and object.    </a:t>
            </a:r>
          </a:p>
          <a:p>
            <a:r>
              <a:rPr kumimoji="1" lang="en-US" altLang="ja-JP" dirty="0"/>
              <a:t>Finally</a:t>
            </a:r>
            <a:r>
              <a:rPr kumimoji="1" lang="en-US" altLang="ja-JP" baseline="0" dirty="0"/>
              <a:t> compare pairs of these predicate argument structures to answer yes or no.</a:t>
            </a:r>
          </a:p>
          <a:p>
            <a:endParaRPr kumimoji="1" lang="en-US" altLang="ja-JP" baseline="0" dirty="0"/>
          </a:p>
          <a:p>
            <a:r>
              <a:rPr kumimoji="1" lang="en-US" altLang="ja-JP" baseline="0" dirty="0"/>
              <a:t>※</a:t>
            </a:r>
            <a:r>
              <a:rPr kumimoji="1" lang="ja-JP" altLang="en-US" baseline="0" dirty="0"/>
              <a:t>矢印のあたり、自分でもうちょっと見やすく調整してください。日本語はどうせ読めないので日本語本文は削り、（）のとこだけにしてください。色は英語につける。そして字も大きくする。</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32</a:t>
            </a:fld>
            <a:endParaRPr kumimoji="1" lang="ja-JP" altLang="en-US"/>
          </a:p>
        </p:txBody>
      </p:sp>
    </p:spTree>
    <p:extLst>
      <p:ext uri="{BB962C8B-B14F-4D97-AF65-F5344CB8AC3E}">
        <p14:creationId xmlns:p14="http://schemas.microsoft.com/office/powerpoint/2010/main" val="78226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made our own term dictionary for the legal domain: legal vocabulary dictionary, terms extracted from the PROLEG source code, and terms added manually as follows.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In order to create the term list manually, we examined vocabulary from past eleven years of the COLIEE problems. We found that more than 300 kinds of words are used in problems per one year. More than 50 new words appeared per year when registering words from older year to newer year. We added 200 new words from these extracted words by manually selecting which word to register. </a:t>
            </a:r>
          </a:p>
          <a:p>
            <a:endParaRPr kumimoji="1" lang="en-US" altLang="ja-JP" dirty="0"/>
          </a:p>
          <a:p>
            <a:pPr hangingPunct="0"/>
            <a:r>
              <a:rPr lang="en-US" altLang="ja-JP" dirty="0"/>
              <a:t>We used the problems of </a:t>
            </a:r>
            <a:r>
              <a:rPr lang="en-US" altLang="ja-JP" dirty="0">
                <a:highlight>
                  <a:srgbClr val="FFFF00"/>
                </a:highlight>
              </a:rPr>
              <a:t>2009 to 2006 </a:t>
            </a:r>
            <a:r>
              <a:rPr lang="en-US" altLang="ja-JP" dirty="0"/>
              <a:t>to make a</a:t>
            </a:r>
            <a:r>
              <a:rPr lang="en-US" altLang="ja-JP" baseline="0" dirty="0"/>
              <a:t> structured synonym</a:t>
            </a:r>
            <a:r>
              <a:rPr lang="en-US" altLang="ja-JP" dirty="0"/>
              <a:t> dictionary. This example shows a predicate argument</a:t>
            </a:r>
            <a:r>
              <a:rPr lang="en-US" altLang="ja-JP" baseline="0" dirty="0"/>
              <a:t> structure as a </a:t>
            </a:r>
            <a:r>
              <a:rPr lang="en-US" altLang="ja-JP" dirty="0"/>
              <a:t>synonym,</a:t>
            </a:r>
            <a:r>
              <a:rPr lang="en-US" altLang="ja-JP" baseline="0" dirty="0"/>
              <a:t> </a:t>
            </a:r>
            <a:r>
              <a:rPr lang="en-US" altLang="ja-JP" dirty="0"/>
              <a:t>“receive</a:t>
            </a:r>
            <a:r>
              <a:rPr lang="en-US" altLang="ja-JP" baseline="0" dirty="0"/>
              <a:t> profits” and “obtain fruits”  </a:t>
            </a:r>
            <a:endParaRPr lang="en-US" altLang="ja-JP" dirty="0"/>
          </a:p>
          <a:p>
            <a:pPr hangingPunct="0"/>
            <a:r>
              <a:rPr lang="en-US" altLang="ja-JP" dirty="0"/>
              <a:t>We compared related articles and corresponding problem sentences to manually determine our synonym dictionary entries,</a:t>
            </a:r>
            <a:r>
              <a:rPr lang="en-US" altLang="ja-JP" baseline="0" dirty="0"/>
              <a:t> </a:t>
            </a:r>
            <a:r>
              <a:rPr lang="en-US" altLang="ja-JP" dirty="0"/>
              <a:t>selected a combination of 33 verbs. </a:t>
            </a:r>
            <a:endParaRPr lang="ja-JP" altLang="ja-JP" dirty="0"/>
          </a:p>
          <a:p>
            <a:endParaRPr kumimoji="1" lang="en-US" altLang="ja-JP" dirty="0"/>
          </a:p>
          <a:p>
            <a:endParaRPr kumimoji="1" lang="en-US" altLang="ja-JP" dirty="0"/>
          </a:p>
          <a:p>
            <a:r>
              <a:rPr kumimoji="1" lang="en-US" altLang="ja-JP" dirty="0"/>
              <a:t>a/</a:t>
            </a:r>
            <a:r>
              <a:rPr kumimoji="1" lang="en-US" altLang="ja-JP" dirty="0" err="1"/>
              <a:t>nalyzer</a:t>
            </a:r>
            <a:endParaRPr kumimoji="1" lang="en-US" altLang="ja-JP" dirty="0"/>
          </a:p>
          <a:p>
            <a:endParaRPr kumimoji="1" lang="en-US" altLang="ja-JP" dirty="0"/>
          </a:p>
          <a:p>
            <a:r>
              <a:rPr kumimoji="1" lang="en-US" altLang="ja-JP" dirty="0"/>
              <a:t>※</a:t>
            </a:r>
            <a:r>
              <a:rPr kumimoji="1" lang="ja-JP" altLang="en-US" dirty="0"/>
              <a:t> 質問が来たら </a:t>
            </a:r>
            <a:r>
              <a:rPr lang="en-US" altLang="ja-JP" dirty="0"/>
              <a:t>This dictionary is same as our previous system.</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33</a:t>
            </a:fld>
            <a:endParaRPr kumimoji="1" lang="ja-JP" altLang="en-US"/>
          </a:p>
        </p:txBody>
      </p:sp>
    </p:spTree>
    <p:extLst>
      <p:ext uri="{BB962C8B-B14F-4D97-AF65-F5344CB8AC3E}">
        <p14:creationId xmlns:p14="http://schemas.microsoft.com/office/powerpoint/2010/main" val="131100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3200" dirty="0"/>
              <a:t>We</a:t>
            </a:r>
            <a:r>
              <a:rPr lang="en-US" altLang="ja-JP" sz="3200" baseline="0" dirty="0"/>
              <a:t> c</a:t>
            </a:r>
            <a:r>
              <a:rPr lang="en-US" altLang="ja-JP" sz="3200" dirty="0"/>
              <a:t>lassify each sentence into three types: </a:t>
            </a:r>
          </a:p>
          <a:p>
            <a:pPr lvl="1"/>
            <a:r>
              <a:rPr lang="en-US" altLang="ja-JP" sz="2800" dirty="0"/>
              <a:t>“not exception”,</a:t>
            </a:r>
          </a:p>
          <a:p>
            <a:pPr lvl="1"/>
            <a:r>
              <a:rPr lang="en-US" altLang="ja-JP" sz="2800" dirty="0"/>
              <a:t>“positive exception condition”</a:t>
            </a:r>
          </a:p>
          <a:p>
            <a:pPr lvl="2"/>
            <a:r>
              <a:rPr lang="en-US" altLang="ja-JP" sz="2400" dirty="0"/>
              <a:t>e.g. (If the condition is met, then...)”</a:t>
            </a:r>
          </a:p>
          <a:p>
            <a:pPr lvl="1"/>
            <a:r>
              <a:rPr lang="en-US" altLang="ja-JP" sz="2800" dirty="0"/>
              <a:t>“negative exception condition” using “</a:t>
            </a:r>
            <a:r>
              <a:rPr lang="ja-JP" altLang="en-US" sz="2800" dirty="0"/>
              <a:t> </a:t>
            </a:r>
            <a:r>
              <a:rPr lang="en-US" altLang="ja-JP" sz="2800" dirty="0"/>
              <a:t>(However, … not…)” </a:t>
            </a:r>
          </a:p>
          <a:p>
            <a:pPr lvl="2"/>
            <a:r>
              <a:rPr lang="en-US" altLang="ja-JP" sz="2400" dirty="0"/>
              <a:t>e.g. (the previous sentence does not apply)”</a:t>
            </a:r>
          </a:p>
          <a:p>
            <a:pPr lvl="2"/>
            <a:r>
              <a:rPr lang="en-US" altLang="ja-JP" sz="2400" dirty="0"/>
              <a:t>Such a negative condition sometimes reverse the yes/no answer</a:t>
            </a:r>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34</a:t>
            </a:fld>
            <a:endParaRPr kumimoji="1" lang="ja-JP" altLang="en-US"/>
          </a:p>
        </p:txBody>
      </p:sp>
    </p:spTree>
    <p:extLst>
      <p:ext uri="{BB962C8B-B14F-4D97-AF65-F5344CB8AC3E}">
        <p14:creationId xmlns:p14="http://schemas.microsoft.com/office/powerpoint/2010/main" val="250395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en-US" altLang="ja-JP" dirty="0"/>
              <a:t>I will explain our question answering modules next. We made four different modules, precise</a:t>
            </a:r>
            <a:r>
              <a:rPr kumimoji="1" lang="en-US" altLang="ja-JP" baseline="0" dirty="0"/>
              <a:t> match, loose match, rough match and </a:t>
            </a:r>
            <a:r>
              <a:rPr kumimoji="1" lang="en-US" altLang="ja-JP" baseline="0" dirty="0" err="1"/>
              <a:t>FrameNet</a:t>
            </a:r>
            <a:r>
              <a:rPr kumimoji="1" lang="en-US" altLang="ja-JP" baseline="0"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35</a:t>
            </a:fld>
            <a:endParaRPr kumimoji="1" lang="ja-JP" altLang="en-US"/>
          </a:p>
        </p:txBody>
      </p:sp>
    </p:spTree>
    <p:extLst>
      <p:ext uri="{BB962C8B-B14F-4D97-AF65-F5344CB8AC3E}">
        <p14:creationId xmlns:p14="http://schemas.microsoft.com/office/powerpoint/2010/main" val="372265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en-US" altLang="ja-JP" dirty="0"/>
              <a:t>Precise match module extracts civil law articles which proposition clauses match with a given proposition clause of problem sentences, in terms of predicates,</a:t>
            </a:r>
            <a:r>
              <a:rPr lang="en-US" altLang="ja-JP" baseline="0" dirty="0"/>
              <a:t> subjects and objects</a:t>
            </a:r>
            <a:r>
              <a:rPr lang="en-US" altLang="ja-JP" dirty="0"/>
              <a:t>. For each predicate, we find a subject and an object by their case markers. When we could not find any subject nor any object, we skip that sentence. When we find negations,</a:t>
            </a:r>
            <a:r>
              <a:rPr lang="en-US" altLang="ja-JP" baseline="0" dirty="0"/>
              <a:t> we reverse our Yes/No answer. </a:t>
            </a:r>
            <a:r>
              <a:rPr lang="en-US" altLang="ja-JP" dirty="0"/>
              <a:t>This module has the highest percentage of correct answers among the four modules</a:t>
            </a:r>
            <a:r>
              <a:rPr lang="en-US" altLang="ja-JP" baseline="0" dirty="0"/>
              <a:t>, but</a:t>
            </a:r>
            <a:r>
              <a:rPr lang="en-US" altLang="ja-JP" dirty="0"/>
              <a:t> cannot find answers for about 70 percent of the problems.</a:t>
            </a:r>
          </a:p>
          <a:p>
            <a:endParaRPr kumimoji="1" lang="ja-JP" altLang="en-US" dirty="0"/>
          </a:p>
        </p:txBody>
      </p:sp>
      <p:sp>
        <p:nvSpPr>
          <p:cNvPr id="4" name="スライド番号プレースホルダー 3"/>
          <p:cNvSpPr>
            <a:spLocks noGrp="1"/>
          </p:cNvSpPr>
          <p:nvPr>
            <p:ph type="sldNum" sz="quarter" idx="5"/>
          </p:nvPr>
        </p:nvSpPr>
        <p:spPr/>
        <p:txBody>
          <a:bodyPr/>
          <a:lstStyle/>
          <a:p>
            <a:fld id="{77C9EA64-7C4D-4DB6-B206-BB61595E1AFF}" type="slidenum">
              <a:rPr kumimoji="1" lang="ja-JP" altLang="en-US" smtClean="0"/>
              <a:t>36</a:t>
            </a:fld>
            <a:endParaRPr kumimoji="1" lang="ja-JP" altLang="en-US"/>
          </a:p>
        </p:txBody>
      </p:sp>
    </p:spTree>
    <p:extLst>
      <p:ext uri="{BB962C8B-B14F-4D97-AF65-F5344CB8AC3E}">
        <p14:creationId xmlns:p14="http://schemas.microsoft.com/office/powerpoint/2010/main" val="302851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kachako.org/" TargetMode="External"/><Relationship Id="rId1" Type="http://schemas.openxmlformats.org/officeDocument/2006/relationships/slideMaster" Target="../slideMasters/slideMaster7.xml"/><Relationship Id="rId4" Type="http://schemas.openxmlformats.org/officeDocument/2006/relationships/image" Target="../media/image15.gi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57200" y="1600201"/>
            <a:ext cx="8229600" cy="4616568"/>
          </a:xfrm>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485748"/>
            <a:ext cx="1378496" cy="320008"/>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415316"/>
            <a:ext cx="412204" cy="41220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2" y="5979742"/>
            <a:ext cx="1044312" cy="1035543"/>
          </a:xfrm>
          <a:prstGeom prst="rect">
            <a:avLst/>
          </a:prstGeom>
          <a:effectLst>
            <a:softEdge rad="0"/>
          </a:effectLst>
        </p:spPr>
      </p:pic>
      <p:sp>
        <p:nvSpPr>
          <p:cNvPr id="7" name="テキスト ボックス 6"/>
          <p:cNvSpPr txBox="1"/>
          <p:nvPr/>
        </p:nvSpPr>
        <p:spPr>
          <a:xfrm>
            <a:off x="2803964" y="6561853"/>
            <a:ext cx="3322712" cy="276999"/>
          </a:xfrm>
          <a:prstGeom prst="rect">
            <a:avLst/>
          </a:prstGeom>
          <a:noFill/>
        </p:spPr>
        <p:txBody>
          <a:bodyPr wrap="square" rtlCol="0">
            <a:spAutoFit/>
          </a:bodyPr>
          <a:lstStyle/>
          <a:p>
            <a:r>
              <a:rPr kumimoji="1" lang="ja-JP" altLang="en-US" sz="1200" dirty="0">
                <a:latin typeface="HGS明朝E" panose="02020900000000000000" pitchFamily="18" charset="-128"/>
                <a:ea typeface="HGS明朝E" panose="02020900000000000000" pitchFamily="18" charset="-128"/>
              </a:rPr>
              <a:t>静岡大学 情報学部 行動情報学科 狩野研究室</a:t>
            </a:r>
          </a:p>
        </p:txBody>
      </p:sp>
      <p:sp>
        <p:nvSpPr>
          <p:cNvPr id="6" name="スライド番号プレースホルダ 5"/>
          <p:cNvSpPr>
            <a:spLocks noGrp="1"/>
          </p:cNvSpPr>
          <p:nvPr>
            <p:ph type="sldNum" sz="quarter" idx="12"/>
          </p:nvPr>
        </p:nvSpPr>
        <p:spPr>
          <a:xfrm>
            <a:off x="7239724" y="6411036"/>
            <a:ext cx="1944216" cy="398147"/>
          </a:xfrm>
        </p:spPr>
        <p:txBody>
          <a:bodyPr/>
          <a:lstStyle>
            <a:lvl1pPr>
              <a:defRPr sz="2400" b="1">
                <a:latin typeface="Times New Roman" panose="02020603050405020304" pitchFamily="18" charset="0"/>
                <a:cs typeface="Times New Roman" panose="02020603050405020304" pitchFamily="18" charset="0"/>
              </a:defRPr>
            </a:lvl1pPr>
          </a:lstStyle>
          <a:p>
            <a:fld id="{53C06E80-4058-4F4B-ABCA-37AB2E99A4EA}" type="slidenum">
              <a:rPr kumimoji="1" lang="ja-JP" altLang="en-US" smtClean="0"/>
              <a:t>‹#›</a:t>
            </a:fld>
            <a:endParaRPr kumimoji="1" lang="ja-JP" altLang="en-US"/>
          </a:p>
        </p:txBody>
      </p:sp>
      <p:sp>
        <p:nvSpPr>
          <p:cNvPr id="5" name="フッター プレースホルダー 4"/>
          <p:cNvSpPr>
            <a:spLocks noGrp="1"/>
          </p:cNvSpPr>
          <p:nvPr>
            <p:ph type="ftr" sz="quarter" idx="13"/>
          </p:nvPr>
        </p:nvSpPr>
        <p:spPr/>
        <p:txBody>
          <a:bodyPr/>
          <a:lstStyle/>
          <a:p>
            <a:endParaRPr kumimoji="1" lang="ja-JP" altLang="en-US"/>
          </a:p>
        </p:txBody>
      </p:sp>
    </p:spTree>
    <p:extLst>
      <p:ext uri="{BB962C8B-B14F-4D97-AF65-F5344CB8AC3E}">
        <p14:creationId xmlns:p14="http://schemas.microsoft.com/office/powerpoint/2010/main" val="15433177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11474311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2DFF1C-D22D-49A6-8712-681B54C9C41B}" type="datetime1">
              <a:rPr kumimoji="1" lang="ja-JP" altLang="en-US" smtClean="0"/>
              <a:t>2019/10/14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8065773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C1A5AE-83BB-4102-8444-9EC59CCE18BA}" type="datetime1">
              <a:rPr kumimoji="1" lang="ja-JP" altLang="en-US" smtClean="0"/>
              <a:t>2019/10/14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085869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9042713-C47C-41BF-BE84-9A6BDA0BF0F0}"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1922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DBCBE7-489C-4DB9-90E5-DE764837E81C}"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8581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C084E18-2AFC-4F6C-851F-67D698BAB851}"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9041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0590034-3981-4671-8D66-D328067DFD0A}"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6824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47410153-68CE-495D-9F77-E5826EB56425}"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42358898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DBDB1D-6F34-45B3-AD5E-0F366E211F3E}"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891038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C1828-A3D4-42AE-8CD6-A9479B3A4CDF}"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080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2CB65A-5335-4750-B0D3-04DEFAC14233}"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52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1173163"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35563"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942287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8BF27A-373F-4529-8387-41A43697894D}"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2849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254F94-726B-4B01-8802-4F4C4EC84F60}"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3922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6DC0468-0729-44EE-AEF4-C8E846A3B88F}"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37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92378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30047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223704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182882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118588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10552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9926" y="152400"/>
            <a:ext cx="1947863" cy="59436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1173163" y="152400"/>
            <a:ext cx="5694362" cy="5943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88526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95388" y="152400"/>
            <a:ext cx="7772400" cy="762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1173163" y="1143000"/>
            <a:ext cx="38100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35563" y="1143000"/>
            <a:ext cx="3810000" cy="2400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135563" y="3695700"/>
            <a:ext cx="3810000" cy="24003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1173163" y="6481763"/>
            <a:ext cx="1905000" cy="241300"/>
          </a:xfrm>
        </p:spPr>
        <p:txBody>
          <a:bodyPr/>
          <a:lstStyle>
            <a:lvl1pPr>
              <a:defRPr/>
            </a:lvl1pPr>
          </a:lstStyle>
          <a:p>
            <a:fld id="{6E78A115-0292-4087-9505-CBB82D27B51F}" type="datetimeFigureOut">
              <a:rPr kumimoji="1" lang="ja-JP" altLang="en-US" smtClean="0"/>
              <a:t>2019/10/14</a:t>
            </a:fld>
            <a:endParaRPr kumimoji="1" lang="ja-JP" altLang="en-US"/>
          </a:p>
        </p:txBody>
      </p:sp>
      <p:sp>
        <p:nvSpPr>
          <p:cNvPr id="7" name="フッター プレースホルダ 6"/>
          <p:cNvSpPr>
            <a:spLocks noGrp="1"/>
          </p:cNvSpPr>
          <p:nvPr>
            <p:ph type="ftr" sz="quarter" idx="11"/>
          </p:nvPr>
        </p:nvSpPr>
        <p:spPr>
          <a:xfrm>
            <a:off x="3581400" y="6477000"/>
            <a:ext cx="2895600" cy="228600"/>
          </a:xfrm>
        </p:spPr>
        <p:txBody>
          <a:bodyPr/>
          <a:lstStyle>
            <a:lvl1pPr>
              <a:defRPr/>
            </a:lvl1pPr>
          </a:lstStyle>
          <a:p>
            <a:endParaRPr kumimoji="1" lang="ja-JP" altLang="en-US"/>
          </a:p>
        </p:txBody>
      </p:sp>
      <p:sp>
        <p:nvSpPr>
          <p:cNvPr id="8" name="スライド番号プレースホルダ 7"/>
          <p:cNvSpPr>
            <a:spLocks noGrp="1"/>
          </p:cNvSpPr>
          <p:nvPr>
            <p:ph type="sldNum" sz="quarter" idx="12"/>
          </p:nvPr>
        </p:nvSpPr>
        <p:spPr>
          <a:xfrm>
            <a:off x="7010400" y="6477000"/>
            <a:ext cx="1905000" cy="228600"/>
          </a:xfrm>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319555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6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870142"/>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2" name="Rectangle 14"/>
          <p:cNvSpPr>
            <a:spLocks noGrp="1" noChangeArrowheads="1"/>
          </p:cNvSpPr>
          <p:nvPr>
            <p:ph type="ctrTitle" sz="quarter"/>
          </p:nvPr>
        </p:nvSpPr>
        <p:spPr>
          <a:xfrm>
            <a:off x="179388" y="188913"/>
            <a:ext cx="8851900" cy="2447925"/>
          </a:xfrm>
        </p:spPr>
        <p:txBody>
          <a:bodyPr/>
          <a:lstStyle>
            <a:lvl1pPr algn="ctr">
              <a:defRPr sz="4000">
                <a:latin typeface="Arial Black" pitchFamily="34" charset="0"/>
              </a:defRPr>
            </a:lvl1pPr>
          </a:lstStyle>
          <a:p>
            <a:r>
              <a:rPr lang="ja-JP" altLang="en-US"/>
              <a:t>マスター タイトルの書式設定</a:t>
            </a:r>
            <a:endParaRPr lang="ja-JP" altLang="en-US" dirty="0"/>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マスター サブタイトルの書式設定</a:t>
            </a:r>
            <a:endParaRPr lang="ja-JP" altLang="en-US" dirty="0"/>
          </a:p>
        </p:txBody>
      </p:sp>
      <p:sp>
        <p:nvSpPr>
          <p:cNvPr id="12" name="Text Box 18"/>
          <p:cNvSpPr txBox="1">
            <a:spLocks noChangeArrowheads="1"/>
          </p:cNvSpPr>
          <p:nvPr/>
        </p:nvSpPr>
        <p:spPr bwMode="auto">
          <a:xfrm>
            <a:off x="3124935" y="3841169"/>
            <a:ext cx="2948382" cy="1569660"/>
          </a:xfrm>
          <a:prstGeom prst="rect">
            <a:avLst/>
          </a:prstGeom>
          <a:noFill/>
          <a:ln w="9525">
            <a:noFill/>
            <a:miter lim="800000"/>
            <a:headEnd/>
            <a:tailEnd/>
          </a:ln>
          <a:effectLst/>
        </p:spPr>
        <p:txBody>
          <a:bodyPr wrap="square">
            <a:spAutoFit/>
          </a:bodyPr>
          <a:lstStyle/>
          <a:p>
            <a:pPr algn="dist"/>
            <a:r>
              <a:rPr lang="ja-JP" altLang="en-US" sz="2400" b="1" dirty="0">
                <a:solidFill>
                  <a:srgbClr val="000000"/>
                </a:solidFill>
              </a:rPr>
              <a:t>狩野　芳伸</a:t>
            </a:r>
            <a:endParaRPr lang="en-US" altLang="ja-JP" sz="2400" b="1" dirty="0">
              <a:solidFill>
                <a:srgbClr val="000000"/>
              </a:solidFill>
            </a:endParaRPr>
          </a:p>
          <a:p>
            <a:pPr algn="dist"/>
            <a:r>
              <a:rPr lang="en-US" altLang="ja-JP" sz="2400" b="1" dirty="0" err="1">
                <a:solidFill>
                  <a:srgbClr val="000000"/>
                </a:solidFill>
              </a:rPr>
              <a:t>Yoshinobu</a:t>
            </a:r>
            <a:r>
              <a:rPr lang="en-US" altLang="ja-JP" sz="2400" b="1" dirty="0">
                <a:solidFill>
                  <a:srgbClr val="000000"/>
                </a:solidFill>
              </a:rPr>
              <a:t> Kano</a:t>
            </a:r>
          </a:p>
          <a:p>
            <a:pPr algn="dist">
              <a:defRPr/>
            </a:pPr>
            <a:r>
              <a:rPr lang="ja-JP" altLang="en-US" sz="2400" b="1" dirty="0">
                <a:solidFill>
                  <a:srgbClr val="000000"/>
                </a:solidFill>
              </a:rPr>
              <a:t>静岡大学　情報学部</a:t>
            </a:r>
            <a:endParaRPr lang="en-US" altLang="ja-JP" sz="2400" b="1" dirty="0">
              <a:solidFill>
                <a:srgbClr val="000000"/>
              </a:solidFill>
            </a:endParaRPr>
          </a:p>
          <a:p>
            <a:pPr algn="dist">
              <a:defRPr/>
            </a:pPr>
            <a:r>
              <a:rPr lang="ja-JP" altLang="en-US" sz="2400" b="1" dirty="0">
                <a:solidFill>
                  <a:srgbClr val="000000"/>
                </a:solidFill>
              </a:rPr>
              <a:t>行動情報学科</a:t>
            </a:r>
            <a:endParaRPr lang="en-US" altLang="ja-JP" sz="2400" b="1" dirty="0">
              <a:solidFill>
                <a:srgbClr val="00000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3" y="6165304"/>
            <a:ext cx="592870" cy="59287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71" y="6208421"/>
            <a:ext cx="1474689" cy="51614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37312"/>
            <a:ext cx="2386926" cy="554108"/>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5073377"/>
            <a:ext cx="2202348" cy="2183854"/>
          </a:xfrm>
          <a:prstGeom prst="rect">
            <a:avLst/>
          </a:prstGeom>
        </p:spPr>
      </p:pic>
    </p:spTree>
    <p:extLst>
      <p:ext uri="{BB962C8B-B14F-4D97-AF65-F5344CB8AC3E}">
        <p14:creationId xmlns:p14="http://schemas.microsoft.com/office/powerpoint/2010/main" val="3129506335"/>
      </p:ext>
    </p:extLst>
  </p:cSld>
  <p:clrMapOvr>
    <a:masterClrMapping/>
  </p:clrMapOvr>
  <p:transition>
    <p:fade thruBlk="1"/>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95388" y="152400"/>
            <a:ext cx="7772400" cy="762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1173163" y="1143000"/>
            <a:ext cx="38100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35563" y="1143000"/>
            <a:ext cx="38100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1173163" y="6481763"/>
            <a:ext cx="1905000" cy="241300"/>
          </a:xfrm>
        </p:spPr>
        <p:txBody>
          <a:bodyPr/>
          <a:lstStyle>
            <a:lvl1pPr>
              <a:defRPr/>
            </a:lvl1pPr>
          </a:lstStyle>
          <a:p>
            <a:fld id="{6E78A115-0292-4087-9505-CBB82D27B51F}" type="datetimeFigureOut">
              <a:rPr kumimoji="1" lang="ja-JP" altLang="en-US" smtClean="0"/>
              <a:t>2019/10/14</a:t>
            </a:fld>
            <a:endParaRPr kumimoji="1" lang="ja-JP" altLang="en-US"/>
          </a:p>
        </p:txBody>
      </p:sp>
      <p:sp>
        <p:nvSpPr>
          <p:cNvPr id="6" name="フッター プレースホルダ 5"/>
          <p:cNvSpPr>
            <a:spLocks noGrp="1"/>
          </p:cNvSpPr>
          <p:nvPr>
            <p:ph type="ftr" sz="quarter" idx="11"/>
          </p:nvPr>
        </p:nvSpPr>
        <p:spPr>
          <a:xfrm>
            <a:off x="3581400" y="6477000"/>
            <a:ext cx="2895600" cy="228600"/>
          </a:xfrm>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a:xfrm>
            <a:off x="7010400" y="6477000"/>
            <a:ext cx="1905000" cy="228600"/>
          </a:xfrm>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283694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4"/>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atin typeface="Hiragino Maru Gothic Pro W4" panose="020F0400000000000000" pitchFamily="34" charset="-128"/>
                <a:ea typeface="Hiragino Maru Gothic Pro W4" panose="020F0400000000000000" pitchFamily="34" charset="-128"/>
                <a:cs typeface="Yuppy TC" panose="020F0603040207020204" pitchFamily="34" charset="-12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latin typeface="Hiragino Maru Gothic ProN W4" panose="020F0400000000000000" pitchFamily="34" charset="-128"/>
                <a:ea typeface="Hiragino Maru Gothic ProN W4" panose="020F0400000000000000" pitchFamily="34"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759053" y="5713275"/>
            <a:ext cx="2057400" cy="365125"/>
          </a:xfrm>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a:xfrm>
            <a:off x="685333" y="5700713"/>
            <a:ext cx="5004665" cy="365125"/>
          </a:xfrm>
        </p:spPr>
        <p:txBody>
          <a:bodyPr/>
          <a:lstStyle/>
          <a:p>
            <a:endParaRPr lang="en-US" dirty="0"/>
          </a:p>
        </p:txBody>
      </p:sp>
      <p:sp>
        <p:nvSpPr>
          <p:cNvPr id="6" name="Slide Number Placeholder 5"/>
          <p:cNvSpPr>
            <a:spLocks noGrp="1"/>
          </p:cNvSpPr>
          <p:nvPr>
            <p:ph type="sldNum" sz="quarter" idx="12"/>
          </p:nvPr>
        </p:nvSpPr>
        <p:spPr>
          <a:xfrm>
            <a:off x="7885509" y="5725836"/>
            <a:ext cx="57316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6107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6143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1259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743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2838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Futura Medium" panose="020B0602020204020303" pitchFamily="34" charset="-79"/>
                <a:cs typeface="Futura Medium" panose="020B0602020204020303" pitchFamily="34" charset="-79"/>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58139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038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7831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2475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cSld name="1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467544"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1000">
                <a:srgbClr val="80B8E0"/>
              </a:gs>
              <a:gs pos="0">
                <a:srgbClr val="0070C0"/>
              </a:gs>
              <a:gs pos="90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35495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xEl>
                                              <p:pRg st="0" end="0"/>
                                            </p:txEl>
                                          </p:spTgt>
                                        </p:tgtEl>
                                        <p:attrNameLst>
                                          <p:attrName>style.visibility</p:attrName>
                                        </p:attrNameLst>
                                      </p:cBhvr>
                                      <p:to>
                                        <p:strVal val="visible"/>
                                      </p:to>
                                    </p:set>
                                    <p:animEffect transition="in" filter="dissolve">
                                      <p:cBhvr>
                                        <p:cTn id="12"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63608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27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22551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48A87A34-81AB-432B-8DAE-1953F412C126}"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1847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4013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3" name="Date Placeholder 2"/>
          <p:cNvSpPr>
            <a:spLocks noGrp="1"/>
          </p:cNvSpPr>
          <p:nvPr>
            <p:ph type="dt" sz="half" idx="10"/>
          </p:nvPr>
        </p:nvSpPr>
        <p:spPr/>
        <p:txBody>
          <a:bodyPr/>
          <a:lstStyle/>
          <a:p>
            <a:fld id="{48A87A34-81AB-432B-8DAE-1953F412C126}"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1246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69672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0050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フッター プレースホルダ 4"/>
          <p:cNvSpPr>
            <a:spLocks noGrp="1"/>
          </p:cNvSpPr>
          <p:nvPr>
            <p:ph type="ftr" sz="quarter" idx="11"/>
          </p:nvPr>
        </p:nvSpPr>
        <p:spPr>
          <a:xfrm>
            <a:off x="3124200" y="6572272"/>
            <a:ext cx="2895600" cy="476250"/>
          </a:xfrm>
        </p:spPr>
        <p:txBody>
          <a:bodyPr/>
          <a:lstStyle>
            <a:lvl1pPr>
              <a:defRPr/>
            </a:lvl1pPr>
          </a:lstStyle>
          <a:p>
            <a:r>
              <a:rPr lang="en-US" altLang="ja-JP"/>
              <a:t>Yoshinobu Kano</a:t>
            </a:r>
            <a:r>
              <a:rPr lang="ja-JP" altLang="en-US"/>
              <a:t>　　　</a:t>
            </a:r>
            <a:endParaRPr lang="en-US" altLang="ja-JP"/>
          </a:p>
        </p:txBody>
      </p:sp>
      <p:sp>
        <p:nvSpPr>
          <p:cNvPr id="6" name="スライド番号プレースホルダ 5"/>
          <p:cNvSpPr>
            <a:spLocks noGrp="1"/>
          </p:cNvSpPr>
          <p:nvPr>
            <p:ph type="sldNum" sz="quarter" idx="12"/>
          </p:nvPr>
        </p:nvSpPr>
        <p:spPr>
          <a:xfrm>
            <a:off x="7118920" y="6409134"/>
            <a:ext cx="2133600" cy="476250"/>
          </a:xfrm>
        </p:spPr>
        <p:txBody>
          <a:bodyPr/>
          <a:lstStyle>
            <a:lvl1pPr>
              <a:defRPr sz="2400" b="1"/>
            </a:lvl1pPr>
          </a:lstStyle>
          <a:p>
            <a:fld id="{F65EB71C-EC3A-4BD6-A8CE-D603DDEA4C2A}" type="slidenum">
              <a:rPr lang="en-US" altLang="ja-JP" smtClean="0"/>
              <a:pPr/>
              <a:t>‹#›</a:t>
            </a:fld>
            <a:endParaRPr lang="en-US" altLang="ja-JP"/>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920" y="6487237"/>
            <a:ext cx="1567880" cy="36397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5" y="6476172"/>
            <a:ext cx="312980" cy="31298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63" y="6497049"/>
            <a:ext cx="774933" cy="271226"/>
          </a:xfrm>
          <a:prstGeom prst="rect">
            <a:avLst/>
          </a:prstGeom>
        </p:spPr>
      </p:pic>
    </p:spTree>
    <p:extLst>
      <p:ext uri="{BB962C8B-B14F-4D97-AF65-F5344CB8AC3E}">
        <p14:creationId xmlns:p14="http://schemas.microsoft.com/office/powerpoint/2010/main" val="1238878389"/>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フッター プレースホルダ 4"/>
          <p:cNvSpPr>
            <a:spLocks noGrp="1"/>
          </p:cNvSpPr>
          <p:nvPr>
            <p:ph type="ftr" sz="quarter" idx="11"/>
          </p:nvPr>
        </p:nvSpPr>
        <p:spPr>
          <a:xfrm>
            <a:off x="3124200" y="6572272"/>
            <a:ext cx="2895600" cy="476250"/>
          </a:xfrm>
        </p:spPr>
        <p:txBody>
          <a:bodyPr/>
          <a:lstStyle>
            <a:lvl1pPr>
              <a:defRPr/>
            </a:lvl1pPr>
          </a:lstStyle>
          <a:p>
            <a:r>
              <a:rPr lang="en-US" altLang="ja-JP"/>
              <a:t>Yoshinobu Kano</a:t>
            </a:r>
            <a:r>
              <a:rPr lang="ja-JP" altLang="en-US"/>
              <a:t>　　　</a:t>
            </a:r>
            <a:endParaRPr lang="en-US" altLang="ja-JP"/>
          </a:p>
        </p:txBody>
      </p:sp>
      <p:sp>
        <p:nvSpPr>
          <p:cNvPr id="6" name="スライド番号プレースホルダ 5"/>
          <p:cNvSpPr>
            <a:spLocks noGrp="1"/>
          </p:cNvSpPr>
          <p:nvPr>
            <p:ph type="sldNum" sz="quarter" idx="12"/>
          </p:nvPr>
        </p:nvSpPr>
        <p:spPr>
          <a:xfrm>
            <a:off x="7091225" y="6381328"/>
            <a:ext cx="2133600" cy="476250"/>
          </a:xfrm>
        </p:spPr>
        <p:txBody>
          <a:bodyPr/>
          <a:lstStyle>
            <a:lvl1pPr>
              <a:defRPr sz="2400" b="1"/>
            </a:lvl1pPr>
          </a:lstStyle>
          <a:p>
            <a:fld id="{F65EB71C-EC3A-4BD6-A8CE-D603DDEA4C2A}" type="slidenum">
              <a:rPr lang="en-US" altLang="ja-JP" smtClean="0"/>
              <a:pPr/>
              <a:t>‹#›</a:t>
            </a:fld>
            <a:endParaRPr lang="en-US" altLang="ja-JP"/>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920" y="6487237"/>
            <a:ext cx="1567880" cy="36397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5" y="6476172"/>
            <a:ext cx="312980" cy="31298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963" y="6497049"/>
            <a:ext cx="774933" cy="271226"/>
          </a:xfrm>
          <a:prstGeom prst="rect">
            <a:avLst/>
          </a:prstGeom>
        </p:spPr>
      </p:pic>
    </p:spTree>
    <p:extLst>
      <p:ext uri="{BB962C8B-B14F-4D97-AF65-F5344CB8AC3E}">
        <p14:creationId xmlns:p14="http://schemas.microsoft.com/office/powerpoint/2010/main" val="160207342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57200" y="1600201"/>
            <a:ext cx="8229600" cy="4616568"/>
          </a:xfrm>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485748"/>
            <a:ext cx="1378496" cy="320008"/>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415316"/>
            <a:ext cx="412204" cy="41220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2" y="5979742"/>
            <a:ext cx="1044312" cy="1035543"/>
          </a:xfrm>
          <a:prstGeom prst="rect">
            <a:avLst/>
          </a:prstGeom>
          <a:effectLst>
            <a:softEdge rad="0"/>
          </a:effectLst>
        </p:spPr>
      </p:pic>
      <p:sp>
        <p:nvSpPr>
          <p:cNvPr id="7" name="テキスト ボックス 6"/>
          <p:cNvSpPr txBox="1"/>
          <p:nvPr/>
        </p:nvSpPr>
        <p:spPr>
          <a:xfrm>
            <a:off x="2803964" y="6561853"/>
            <a:ext cx="3322712" cy="276999"/>
          </a:xfrm>
          <a:prstGeom prst="rect">
            <a:avLst/>
          </a:prstGeom>
          <a:noFill/>
        </p:spPr>
        <p:txBody>
          <a:bodyPr wrap="square" rtlCol="0">
            <a:spAutoFit/>
          </a:bodyPr>
          <a:lstStyle/>
          <a:p>
            <a:r>
              <a:rPr kumimoji="1" lang="ja-JP" altLang="en-US" sz="1200" dirty="0">
                <a:latin typeface="HGS明朝E" panose="02020900000000000000" pitchFamily="18" charset="-128"/>
                <a:ea typeface="HGS明朝E" panose="02020900000000000000" pitchFamily="18" charset="-128"/>
              </a:rPr>
              <a:t>静岡大学 情報学部 行動情報学科 狩野研究室</a:t>
            </a:r>
          </a:p>
        </p:txBody>
      </p:sp>
      <p:sp>
        <p:nvSpPr>
          <p:cNvPr id="6" name="スライド番号プレースホルダ 5"/>
          <p:cNvSpPr>
            <a:spLocks noGrp="1"/>
          </p:cNvSpPr>
          <p:nvPr>
            <p:ph type="sldNum" sz="quarter" idx="12"/>
          </p:nvPr>
        </p:nvSpPr>
        <p:spPr>
          <a:xfrm>
            <a:off x="7239724" y="6411036"/>
            <a:ext cx="1944216" cy="398147"/>
          </a:xfrm>
        </p:spPr>
        <p:txBody>
          <a:bodyPr/>
          <a:lstStyle>
            <a:lvl1pPr>
              <a:defRPr sz="2400" b="1">
                <a:latin typeface="Times New Roman" panose="02020603050405020304" pitchFamily="18" charset="0"/>
                <a:cs typeface="Times New Roman" panose="02020603050405020304" pitchFamily="18" charset="0"/>
              </a:defRPr>
            </a:lvl1pPr>
          </a:lstStyle>
          <a:p>
            <a:fld id="{6394B364-3329-427B-81B3-F20AC5B121DF}" type="slidenum">
              <a:rPr lang="en-US" altLang="ja-JP" smtClean="0">
                <a:solidFill>
                  <a:srgbClr val="000000"/>
                </a:solidFill>
              </a:rPr>
              <a:pPr/>
              <a:t>‹#›</a:t>
            </a:fld>
            <a:endParaRPr lang="en-US" altLang="ja-JP" dirty="0">
              <a:solidFill>
                <a:srgbClr val="000000"/>
              </a:solidFill>
            </a:endParaRPr>
          </a:p>
        </p:txBody>
      </p:sp>
      <p:sp>
        <p:nvSpPr>
          <p:cNvPr id="5" name="フッター プレースホルダー 4"/>
          <p:cNvSpPr>
            <a:spLocks noGrp="1"/>
          </p:cNvSpPr>
          <p:nvPr>
            <p:ph type="ftr" sz="quarter" idx="13"/>
          </p:nvPr>
        </p:nvSpPr>
        <p:spPr/>
        <p:txBody>
          <a:bodyPr/>
          <a:lstStyle/>
          <a:p>
            <a:r>
              <a:rPr lang="en-US" altLang="ja-JP">
                <a:solidFill>
                  <a:srgbClr val="000000"/>
                </a:solidFill>
              </a:rPr>
              <a:t>Yoshinobu Kano</a:t>
            </a:r>
            <a:r>
              <a:rPr lang="ja-JP" altLang="en-US">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135854777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itle" preserve="1">
  <p:cSld name="6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p>
        </p:txBody>
      </p:sp>
      <p:sp>
        <p:nvSpPr>
          <p:cNvPr id="7182" name="Rectangle 14"/>
          <p:cNvSpPr>
            <a:spLocks noGrp="1" noChangeArrowheads="1"/>
          </p:cNvSpPr>
          <p:nvPr>
            <p:ph type="ctrTitle" sz="quarter"/>
          </p:nvPr>
        </p:nvSpPr>
        <p:spPr>
          <a:xfrm>
            <a:off x="179388" y="188915"/>
            <a:ext cx="8851900" cy="2447925"/>
          </a:xfrm>
        </p:spPr>
        <p:txBody>
          <a:bodyPr/>
          <a:lstStyle>
            <a:lvl1pPr algn="r">
              <a:defRPr sz="4000">
                <a:latin typeface="Arial Black" pitchFamily="34" charset="0"/>
              </a:defRPr>
            </a:lvl1pPr>
          </a:lstStyle>
          <a:p>
            <a:r>
              <a:rPr lang="ja-JP" altLang="en-US"/>
              <a:t>マスター タイトルの書式設定</a:t>
            </a: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r">
              <a:buFont typeface="ＭＳ Ｐゴシック" charset="-128"/>
              <a:buNone/>
              <a:defRPr b="1"/>
            </a:lvl1pPr>
          </a:lstStyle>
          <a:p>
            <a:r>
              <a:rPr lang="ja-JP" altLang="en-US"/>
              <a:t>マスター サブタイトルの書式設定</a:t>
            </a:r>
          </a:p>
        </p:txBody>
      </p:sp>
      <p:sp>
        <p:nvSpPr>
          <p:cNvPr id="12" name="Text Box 18"/>
          <p:cNvSpPr txBox="1">
            <a:spLocks noChangeArrowheads="1"/>
          </p:cNvSpPr>
          <p:nvPr/>
        </p:nvSpPr>
        <p:spPr bwMode="auto">
          <a:xfrm>
            <a:off x="3019294" y="4437113"/>
            <a:ext cx="3496923" cy="1569660"/>
          </a:xfrm>
          <a:prstGeom prst="rect">
            <a:avLst/>
          </a:prstGeom>
          <a:noFill/>
          <a:ln w="9525">
            <a:noFill/>
            <a:miter lim="800000"/>
            <a:headEnd/>
            <a:tailEnd/>
          </a:ln>
          <a:effectLst/>
        </p:spPr>
        <p:txBody>
          <a:bodyPr wrap="square">
            <a:spAutoFit/>
          </a:bodyPr>
          <a:lstStyle/>
          <a:p>
            <a:pPr algn="dist"/>
            <a:r>
              <a:rPr lang="ja-JP" altLang="en-US" sz="2400" b="1" dirty="0"/>
              <a:t>狩野　芳伸</a:t>
            </a:r>
            <a:endParaRPr lang="en-US" altLang="ja-JP" sz="2400" b="1" dirty="0"/>
          </a:p>
          <a:p>
            <a:pPr algn="dist"/>
            <a:r>
              <a:rPr lang="en-US" altLang="ja-JP" sz="2400" b="1" dirty="0" err="1"/>
              <a:t>Yoshinobu</a:t>
            </a:r>
            <a:r>
              <a:rPr lang="en-US" altLang="ja-JP" sz="2400" b="1" dirty="0"/>
              <a:t> Kano</a:t>
            </a:r>
          </a:p>
          <a:p>
            <a:pPr marL="0" marR="0" indent="0" algn="dist" defTabSz="914395" rtl="0" eaLnBrk="1" fontAlgn="base" latinLnBrk="0" hangingPunct="1">
              <a:lnSpc>
                <a:spcPct val="100000"/>
              </a:lnSpc>
              <a:spcBef>
                <a:spcPct val="0"/>
              </a:spcBef>
              <a:spcAft>
                <a:spcPct val="0"/>
              </a:spcAft>
              <a:buClrTx/>
              <a:buSzTx/>
              <a:buFontTx/>
              <a:buNone/>
              <a:tabLst/>
              <a:defRPr/>
            </a:pPr>
            <a:r>
              <a:rPr lang="ja-JP" altLang="en-US" sz="2400" b="1" dirty="0"/>
              <a:t>静岡大学　情報学研究科</a:t>
            </a:r>
            <a:endParaRPr lang="en-US" altLang="ja-JP" sz="2400" b="1" dirty="0"/>
          </a:p>
          <a:p>
            <a:pPr algn="dist"/>
            <a:endParaRPr lang="en-US" altLang="ja-JP" sz="2400" b="1"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3" y="6165304"/>
            <a:ext cx="592870" cy="59287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72" y="6208423"/>
            <a:ext cx="1474689" cy="51614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37312"/>
            <a:ext cx="2386926" cy="554108"/>
          </a:xfrm>
          <a:prstGeom prst="rect">
            <a:avLst/>
          </a:prstGeom>
        </p:spPr>
      </p:pic>
    </p:spTree>
    <p:extLst>
      <p:ext uri="{BB962C8B-B14F-4D97-AF65-F5344CB8AC3E}">
        <p14:creationId xmlns:p14="http://schemas.microsoft.com/office/powerpoint/2010/main" val="1549820800"/>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 preserve="1">
  <p:cSld name="5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p>
        </p:txBody>
      </p:sp>
      <p:sp>
        <p:nvSpPr>
          <p:cNvPr id="7182" name="Rectangle 14"/>
          <p:cNvSpPr>
            <a:spLocks noGrp="1" noChangeArrowheads="1"/>
          </p:cNvSpPr>
          <p:nvPr>
            <p:ph type="ctrTitle" sz="quarter"/>
          </p:nvPr>
        </p:nvSpPr>
        <p:spPr>
          <a:xfrm>
            <a:off x="179388" y="188915"/>
            <a:ext cx="8851900" cy="2447925"/>
          </a:xfrm>
        </p:spPr>
        <p:txBody>
          <a:bodyPr/>
          <a:lstStyle>
            <a:lvl1pPr algn="r">
              <a:defRPr sz="4000">
                <a:latin typeface="Arial Black" pitchFamily="34" charset="0"/>
              </a:defRPr>
            </a:lvl1pPr>
          </a:lstStyle>
          <a:p>
            <a:r>
              <a:rPr lang="ja-JP" altLang="en-US"/>
              <a:t>マスター タイトルの書式設定</a:t>
            </a: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r">
              <a:buFont typeface="ＭＳ Ｐゴシック" charset="-128"/>
              <a:buNone/>
              <a:defRPr b="1"/>
            </a:lvl1pPr>
          </a:lstStyle>
          <a:p>
            <a:r>
              <a:rPr lang="ja-JP" altLang="en-US"/>
              <a:t>マスター サブタイトルの書式設定</a:t>
            </a:r>
          </a:p>
        </p:txBody>
      </p:sp>
      <p:sp>
        <p:nvSpPr>
          <p:cNvPr id="12" name="Text Box 18"/>
          <p:cNvSpPr txBox="1">
            <a:spLocks noChangeArrowheads="1"/>
          </p:cNvSpPr>
          <p:nvPr/>
        </p:nvSpPr>
        <p:spPr bwMode="auto">
          <a:xfrm>
            <a:off x="3329500" y="4882325"/>
            <a:ext cx="2866001" cy="738664"/>
          </a:xfrm>
          <a:prstGeom prst="rect">
            <a:avLst/>
          </a:prstGeom>
          <a:noFill/>
          <a:ln w="9525">
            <a:noFill/>
            <a:miter lim="800000"/>
            <a:headEnd/>
            <a:tailEnd/>
          </a:ln>
          <a:effectLst/>
        </p:spPr>
        <p:txBody>
          <a:bodyPr wrap="square">
            <a:spAutoFit/>
          </a:bodyPr>
          <a:lstStyle/>
          <a:p>
            <a:pPr algn="dist"/>
            <a:r>
              <a:rPr lang="en-US" altLang="ja-JP" sz="2400" b="1" dirty="0"/>
              <a:t>Yoshinobu Kano</a:t>
            </a:r>
          </a:p>
          <a:p>
            <a:pPr algn="dist"/>
            <a:r>
              <a:rPr lang="en-US" altLang="ja-JP" sz="1800" b="1" dirty="0"/>
              <a:t>PRESTO,</a:t>
            </a:r>
            <a:r>
              <a:rPr lang="en-US" altLang="ja-JP" sz="1800" b="1" baseline="0" dirty="0"/>
              <a:t> JST</a:t>
            </a:r>
            <a:endParaRPr lang="en-US" altLang="ja-JP" sz="1800" b="1" dirty="0"/>
          </a:p>
        </p:txBody>
      </p:sp>
      <p:pic>
        <p:nvPicPr>
          <p:cNvPr id="27652" name="Picture 4" descr="C:\Users\kano\Documents\職\名刺\jst-logo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688" y="6251165"/>
            <a:ext cx="2660328" cy="49020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C:\Users\kano\Documents\職\名刺\presto_he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993" y="6237314"/>
            <a:ext cx="1342256" cy="600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8"/>
          <p:cNvSpPr txBox="1">
            <a:spLocks noChangeArrowheads="1"/>
          </p:cNvSpPr>
          <p:nvPr userDrawn="1"/>
        </p:nvSpPr>
        <p:spPr bwMode="auto">
          <a:xfrm>
            <a:off x="3329499" y="4882324"/>
            <a:ext cx="2866001" cy="738664"/>
          </a:xfrm>
          <a:prstGeom prst="rect">
            <a:avLst/>
          </a:prstGeom>
          <a:noFill/>
          <a:ln w="9525">
            <a:noFill/>
            <a:miter lim="800000"/>
            <a:headEnd/>
            <a:tailEnd/>
          </a:ln>
          <a:effectLst/>
        </p:spPr>
        <p:txBody>
          <a:bodyPr wrap="square">
            <a:spAutoFit/>
          </a:bodyPr>
          <a:lstStyle/>
          <a:p>
            <a:pPr algn="dist"/>
            <a:r>
              <a:rPr lang="en-US" altLang="ja-JP" sz="2400" b="1" dirty="0"/>
              <a:t>Yoshinobu Kano</a:t>
            </a:r>
          </a:p>
          <a:p>
            <a:pPr algn="dist"/>
            <a:r>
              <a:rPr lang="en-US" altLang="ja-JP" sz="1800" b="1" dirty="0"/>
              <a:t>PRESTO,</a:t>
            </a:r>
            <a:r>
              <a:rPr lang="en-US" altLang="ja-JP" sz="1800" b="1" baseline="0" dirty="0"/>
              <a:t> JST</a:t>
            </a:r>
            <a:endParaRPr lang="en-US" altLang="ja-JP" sz="1800" b="1" dirty="0"/>
          </a:p>
        </p:txBody>
      </p:sp>
      <p:pic>
        <p:nvPicPr>
          <p:cNvPr id="9" name="Picture 4" descr="C:\Users\kano\Documents\職\名刺\jst-logol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5688" y="6251163"/>
            <a:ext cx="2660328" cy="490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kano\Documents\職\名刺\presto_head.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992" y="6237312"/>
            <a:ext cx="1342256" cy="6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00664"/>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3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785786"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rotWithShape="0">
            <a:gsLst>
              <a:gs pos="0">
                <a:srgbClr val="002060"/>
              </a:gs>
              <a:gs pos="100000">
                <a:schemeClr val="bg1"/>
              </a:gs>
            </a:gsLst>
            <a:path path="rect">
              <a:fillToRect l="100000" t="100000"/>
            </a:path>
          </a:gradFill>
          <a:ln w="9525">
            <a:noFill/>
            <a:miter lim="800000"/>
            <a:headEnd/>
            <a:tailEnd/>
          </a:ln>
          <a:effectLst/>
        </p:spPr>
        <p:txBody>
          <a:bodyPr wrap="none" anchor="ctr"/>
          <a:lstStyle/>
          <a:p>
            <a:endParaRPr lang="ja-JP" altLang="en-US"/>
          </a:p>
        </p:txBody>
      </p:sp>
      <p:sp>
        <p:nvSpPr>
          <p:cNvPr id="7180" name="AutoShape 12"/>
          <p:cNvSpPr>
            <a:spLocks noChangeArrowheads="1"/>
          </p:cNvSpPr>
          <p:nvPr/>
        </p:nvSpPr>
        <p:spPr bwMode="auto">
          <a:xfrm>
            <a:off x="-32" y="3581400"/>
            <a:ext cx="7543800" cy="1600200"/>
          </a:xfrm>
          <a:prstGeom prst="homePlate">
            <a:avLst>
              <a:gd name="adj" fmla="val 285411"/>
            </a:avLst>
          </a:prstGeom>
          <a:gradFill rotWithShape="0">
            <a:gsLst>
              <a:gs pos="0">
                <a:schemeClr val="bg2">
                  <a:lumMod val="50000"/>
                  <a:lumOff val="50000"/>
                </a:schemeClr>
              </a:gs>
              <a:gs pos="100000">
                <a:schemeClr val="bg1"/>
              </a:gs>
            </a:gsLst>
            <a:path path="rect">
              <a:fillToRect l="100000" t="100000"/>
            </a:path>
          </a:gradFill>
          <a:ln w="9525">
            <a:noFill/>
            <a:miter lim="800000"/>
            <a:headEnd/>
            <a:tailEnd/>
          </a:ln>
          <a:effectLst/>
        </p:spPr>
        <p:txBody>
          <a:bodyPr wrap="none" anchor="ctr"/>
          <a:lstStyle/>
          <a:p>
            <a:endParaRPr lang="ja-JP" altLang="en-US"/>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r">
              <a:buFont typeface="ＭＳ Ｐゴシック" charset="-128"/>
              <a:buNone/>
              <a:defRPr b="1"/>
            </a:lvl1pPr>
          </a:lstStyle>
          <a:p>
            <a:r>
              <a:rPr lang="ja-JP" altLang="en-US"/>
              <a:t>マスタ サブタイトルの書式設定</a:t>
            </a:r>
          </a:p>
        </p:txBody>
      </p:sp>
    </p:spTree>
    <p:extLst>
      <p:ext uri="{BB962C8B-B14F-4D97-AF65-F5344CB8AC3E}">
        <p14:creationId xmlns:p14="http://schemas.microsoft.com/office/powerpoint/2010/main" val="22529969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par>
                          <p:cTn id="8" fill="hold">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7180"/>
                                        </p:tgtEl>
                                        <p:attrNameLst>
                                          <p:attrName>style.visibility</p:attrName>
                                        </p:attrNameLst>
                                      </p:cBhvr>
                                      <p:to>
                                        <p:strVal val="visible"/>
                                      </p:to>
                                    </p:set>
                                    <p:anim calcmode="lin" valueType="num">
                                      <p:cBhvr>
                                        <p:cTn id="11" dur="500" fill="hold"/>
                                        <p:tgtEl>
                                          <p:spTgt spid="7180"/>
                                        </p:tgtEl>
                                        <p:attrNameLst>
                                          <p:attrName>ppt_w</p:attrName>
                                        </p:attrNameLst>
                                      </p:cBhvr>
                                      <p:tavLst>
                                        <p:tav tm="0">
                                          <p:val>
                                            <p:strVal val="2/3*#ppt_w"/>
                                          </p:val>
                                        </p:tav>
                                        <p:tav tm="100000">
                                          <p:val>
                                            <p:strVal val="#ppt_w"/>
                                          </p:val>
                                        </p:tav>
                                      </p:tavLst>
                                    </p:anim>
                                    <p:anim calcmode="lin" valueType="num">
                                      <p:cBhvr>
                                        <p:cTn id="12" dur="500" fill="hold"/>
                                        <p:tgtEl>
                                          <p:spTgt spid="7180"/>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84">
                                            <p:txEl>
                                              <p:pRg st="0" end="0"/>
                                            </p:txEl>
                                          </p:spTgt>
                                        </p:tgtEl>
                                        <p:attrNameLst>
                                          <p:attrName>style.visibility</p:attrName>
                                        </p:attrNameLst>
                                      </p:cBhvr>
                                      <p:to>
                                        <p:strVal val="visible"/>
                                      </p:to>
                                    </p:set>
                                    <p:animEffect transition="in" filter="dissolve">
                                      <p:cBhvr>
                                        <p:cTn id="17"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0"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4_タイトル スライド">
    <p:spTree>
      <p:nvGrpSpPr>
        <p:cNvPr id="1" name=""/>
        <p:cNvGrpSpPr/>
        <p:nvPr/>
      </p:nvGrpSpPr>
      <p:grpSpPr>
        <a:xfrm>
          <a:off x="0" y="0"/>
          <a:ext cx="0" cy="0"/>
          <a:chOff x="0" y="0"/>
          <a:chExt cx="0" cy="0"/>
        </a:xfrm>
      </p:grpSpPr>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 サブタイトルの書式設定</a:t>
            </a:r>
            <a:endParaRPr lang="ja-JP" altLang="en-US" dirty="0"/>
          </a:p>
        </p:txBody>
      </p:sp>
    </p:spTree>
    <p:extLst>
      <p:ext uri="{BB962C8B-B14F-4D97-AF65-F5344CB8AC3E}">
        <p14:creationId xmlns:p14="http://schemas.microsoft.com/office/powerpoint/2010/main" val="20085269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84">
                                            <p:txEl>
                                              <p:pRg st="0" end="0"/>
                                            </p:txEl>
                                          </p:spTgt>
                                        </p:tgtEl>
                                        <p:attrNameLst>
                                          <p:attrName>style.visibility</p:attrName>
                                        </p:attrNameLst>
                                      </p:cBhvr>
                                      <p:to>
                                        <p:strVal val="visible"/>
                                      </p:to>
                                    </p:set>
                                    <p:animEffect transition="in" filter="dissolve">
                                      <p:cBhvr>
                                        <p:cTn id="7"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4"/>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atin typeface="Hiragino Maru Gothic Pro W4" panose="020F0400000000000000" pitchFamily="34" charset="-128"/>
                <a:ea typeface="Hiragino Maru Gothic Pro W4" panose="020F0400000000000000" pitchFamily="34" charset="-128"/>
                <a:cs typeface="Yuppy TC" panose="020F0603040207020204" pitchFamily="34" charset="-12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latin typeface="Hiragino Maru Gothic ProN W4" panose="020F0400000000000000" pitchFamily="34" charset="-128"/>
                <a:ea typeface="Hiragino Maru Gothic ProN W4" panose="020F0400000000000000" pitchFamily="34"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759053" y="5713275"/>
            <a:ext cx="2057400" cy="365125"/>
          </a:xfrm>
        </p:spPr>
        <p:txBody>
          <a:bodyPr/>
          <a:lstStyle/>
          <a:p>
            <a:endParaRPr lang="en-US" dirty="0"/>
          </a:p>
        </p:txBody>
      </p:sp>
      <p:sp>
        <p:nvSpPr>
          <p:cNvPr id="5" name="Footer Placeholder 4"/>
          <p:cNvSpPr>
            <a:spLocks noGrp="1"/>
          </p:cNvSpPr>
          <p:nvPr>
            <p:ph type="ftr" sz="quarter" idx="11"/>
          </p:nvPr>
        </p:nvSpPr>
        <p:spPr>
          <a:xfrm>
            <a:off x="685333" y="5700713"/>
            <a:ext cx="5004665" cy="365125"/>
          </a:xfrm>
        </p:spPr>
        <p:txBody>
          <a:bodyPr/>
          <a:lstStyle/>
          <a:p>
            <a:r>
              <a:rPr lang="en-US" smtClean="0"/>
              <a:t>Yoshinobu Kano　　　</a:t>
            </a:r>
            <a:endParaRPr lang="en-US" dirty="0"/>
          </a:p>
        </p:txBody>
      </p:sp>
      <p:sp>
        <p:nvSpPr>
          <p:cNvPr id="6" name="Slide Number Placeholder 5"/>
          <p:cNvSpPr>
            <a:spLocks noGrp="1"/>
          </p:cNvSpPr>
          <p:nvPr>
            <p:ph type="sldNum" sz="quarter" idx="12"/>
          </p:nvPr>
        </p:nvSpPr>
        <p:spPr>
          <a:xfrm>
            <a:off x="7885509" y="5725836"/>
            <a:ext cx="57316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0724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Yoshinobu Kano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764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Yoshinobu Kano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78059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4683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Yoshinobu Kano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437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Futura Medium" panose="020B0602020204020303" pitchFamily="34" charset="-79"/>
                <a:cs typeface="Futura Medium" panose="020B0602020204020303" pitchFamily="34" charset="-79"/>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Yoshinobu Kano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280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itle" preserve="1">
  <p:cSld name="6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870142"/>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2" name="Rectangle 14"/>
          <p:cNvSpPr>
            <a:spLocks noGrp="1" noChangeArrowheads="1"/>
          </p:cNvSpPr>
          <p:nvPr>
            <p:ph type="ctrTitle" sz="quarter"/>
          </p:nvPr>
        </p:nvSpPr>
        <p:spPr>
          <a:xfrm>
            <a:off x="179388" y="188913"/>
            <a:ext cx="8851900" cy="2447925"/>
          </a:xfrm>
        </p:spPr>
        <p:txBody>
          <a:bodyPr/>
          <a:lstStyle>
            <a:lvl1pPr algn="ctr">
              <a:defRPr sz="4000">
                <a:latin typeface="Arial Black" pitchFamily="34" charset="0"/>
              </a:defRPr>
            </a:lvl1pPr>
          </a:lstStyle>
          <a:p>
            <a:r>
              <a:rPr lang="ja-JP" altLang="en-US"/>
              <a:t>マスター タイトルの書式設定</a:t>
            </a:r>
            <a:endParaRPr lang="ja-JP" altLang="en-US" dirty="0"/>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マスター サブタイトルの書式設定</a:t>
            </a:r>
            <a:endParaRPr lang="ja-JP" altLang="en-US" dirty="0"/>
          </a:p>
        </p:txBody>
      </p:sp>
      <p:sp>
        <p:nvSpPr>
          <p:cNvPr id="12" name="Text Box 18"/>
          <p:cNvSpPr txBox="1">
            <a:spLocks noChangeArrowheads="1"/>
          </p:cNvSpPr>
          <p:nvPr/>
        </p:nvSpPr>
        <p:spPr bwMode="auto">
          <a:xfrm>
            <a:off x="3124935" y="3841169"/>
            <a:ext cx="2948382" cy="1569660"/>
          </a:xfrm>
          <a:prstGeom prst="rect">
            <a:avLst/>
          </a:prstGeom>
          <a:noFill/>
          <a:ln w="9525">
            <a:noFill/>
            <a:miter lim="800000"/>
            <a:headEnd/>
            <a:tailEnd/>
          </a:ln>
          <a:effectLst/>
        </p:spPr>
        <p:txBody>
          <a:bodyPr wrap="square">
            <a:spAutoFit/>
          </a:bodyPr>
          <a:lstStyle/>
          <a:p>
            <a:pPr algn="dist"/>
            <a:r>
              <a:rPr lang="ja-JP" altLang="en-US" sz="2400" b="1" dirty="0">
                <a:solidFill>
                  <a:srgbClr val="000000"/>
                </a:solidFill>
              </a:rPr>
              <a:t>狩野　芳伸</a:t>
            </a:r>
            <a:endParaRPr lang="en-US" altLang="ja-JP" sz="2400" b="1" dirty="0">
              <a:solidFill>
                <a:srgbClr val="000000"/>
              </a:solidFill>
            </a:endParaRPr>
          </a:p>
          <a:p>
            <a:pPr algn="dist"/>
            <a:r>
              <a:rPr lang="en-US" altLang="ja-JP" sz="2400" b="1" dirty="0" err="1">
                <a:solidFill>
                  <a:srgbClr val="000000"/>
                </a:solidFill>
              </a:rPr>
              <a:t>Yoshinobu</a:t>
            </a:r>
            <a:r>
              <a:rPr lang="en-US" altLang="ja-JP" sz="2400" b="1" dirty="0">
                <a:solidFill>
                  <a:srgbClr val="000000"/>
                </a:solidFill>
              </a:rPr>
              <a:t> Kano</a:t>
            </a:r>
          </a:p>
          <a:p>
            <a:pPr algn="dist">
              <a:defRPr/>
            </a:pPr>
            <a:r>
              <a:rPr lang="ja-JP" altLang="en-US" sz="2400" b="1" dirty="0">
                <a:solidFill>
                  <a:srgbClr val="000000"/>
                </a:solidFill>
              </a:rPr>
              <a:t>静岡大学　情報学部</a:t>
            </a:r>
            <a:endParaRPr lang="en-US" altLang="ja-JP" sz="2400" b="1" dirty="0">
              <a:solidFill>
                <a:srgbClr val="000000"/>
              </a:solidFill>
            </a:endParaRPr>
          </a:p>
          <a:p>
            <a:pPr algn="dist">
              <a:defRPr/>
            </a:pPr>
            <a:r>
              <a:rPr lang="ja-JP" altLang="en-US" sz="2400" b="1" dirty="0">
                <a:solidFill>
                  <a:srgbClr val="000000"/>
                </a:solidFill>
              </a:rPr>
              <a:t>行動情報学科</a:t>
            </a:r>
            <a:endParaRPr lang="en-US" altLang="ja-JP" sz="2400" b="1" dirty="0">
              <a:solidFill>
                <a:srgbClr val="00000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3" y="6165304"/>
            <a:ext cx="592870" cy="59287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71" y="6208421"/>
            <a:ext cx="1474689" cy="51614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37312"/>
            <a:ext cx="2386926" cy="554108"/>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5073377"/>
            <a:ext cx="2202348" cy="2183854"/>
          </a:xfrm>
          <a:prstGeom prst="rect">
            <a:avLst/>
          </a:prstGeom>
        </p:spPr>
      </p:pic>
    </p:spTree>
    <p:extLst>
      <p:ext uri="{BB962C8B-B14F-4D97-AF65-F5344CB8AC3E}">
        <p14:creationId xmlns:p14="http://schemas.microsoft.com/office/powerpoint/2010/main" val="1512293737"/>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Yoshinobu Kano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0303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09886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2135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587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3015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55852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Yoshinobu Kano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3031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Yoshinobu Kano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6137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Yoshinobu Kano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38801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Yoshinobu Kano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159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1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467544"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1000">
                <a:srgbClr val="80B8E0"/>
              </a:gs>
              <a:gs pos="0">
                <a:srgbClr val="0070C0"/>
              </a:gs>
              <a:gs pos="90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33031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xEl>
                                              <p:pRg st="0" end="0"/>
                                            </p:txEl>
                                          </p:spTgt>
                                        </p:tgtEl>
                                        <p:attrNameLst>
                                          <p:attrName>style.visibility</p:attrName>
                                        </p:attrNameLst>
                                      </p:cBhvr>
                                      <p:to>
                                        <p:strVal val="visible"/>
                                      </p:to>
                                    </p:set>
                                    <p:animEffect transition="in" filter="dissolve">
                                      <p:cBhvr>
                                        <p:cTn id="12"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Yoshinobu Kano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95614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reserve="1">
  <p:cSld name="5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p>
        </p:txBody>
      </p:sp>
      <p:sp>
        <p:nvSpPr>
          <p:cNvPr id="7182" name="Rectangle 14"/>
          <p:cNvSpPr>
            <a:spLocks noGrp="1" noChangeArrowheads="1"/>
          </p:cNvSpPr>
          <p:nvPr>
            <p:ph type="ctrTitle" sz="quarter"/>
          </p:nvPr>
        </p:nvSpPr>
        <p:spPr>
          <a:xfrm>
            <a:off x="179388" y="188913"/>
            <a:ext cx="8851900" cy="2447925"/>
          </a:xfrm>
        </p:spPr>
        <p:txBody>
          <a:bodyPr/>
          <a:lstStyle>
            <a:lvl1pPr algn="r">
              <a:defRPr sz="4000">
                <a:latin typeface="Arial Black" pitchFamily="34" charset="0"/>
              </a:defRPr>
            </a:lvl1pPr>
          </a:lstStyle>
          <a:p>
            <a:r>
              <a:rPr lang="ja-JP" altLang="en-US"/>
              <a:t>マスター タイトルの書式設定</a:t>
            </a:r>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r">
              <a:buFont typeface="ＭＳ Ｐゴシック" charset="-128"/>
              <a:buNone/>
              <a:defRPr b="1"/>
            </a:lvl1pPr>
          </a:lstStyle>
          <a:p>
            <a:r>
              <a:rPr lang="ja-JP" altLang="en-US"/>
              <a:t>マスター サブタイトルの書式設定</a:t>
            </a:r>
          </a:p>
        </p:txBody>
      </p:sp>
      <p:sp>
        <p:nvSpPr>
          <p:cNvPr id="12" name="Text Box 18"/>
          <p:cNvSpPr txBox="1">
            <a:spLocks noChangeArrowheads="1"/>
          </p:cNvSpPr>
          <p:nvPr userDrawn="1"/>
        </p:nvSpPr>
        <p:spPr bwMode="auto">
          <a:xfrm>
            <a:off x="3329499" y="4653136"/>
            <a:ext cx="2866001" cy="1015663"/>
          </a:xfrm>
          <a:prstGeom prst="rect">
            <a:avLst/>
          </a:prstGeom>
          <a:noFill/>
          <a:ln w="9525">
            <a:noFill/>
            <a:miter lim="800000"/>
            <a:headEnd/>
            <a:tailEnd/>
          </a:ln>
          <a:effectLst/>
        </p:spPr>
        <p:txBody>
          <a:bodyPr wrap="square">
            <a:spAutoFit/>
          </a:bodyPr>
          <a:lstStyle/>
          <a:p>
            <a:pPr algn="dist"/>
            <a:r>
              <a:rPr lang="en-US" altLang="ja-JP" sz="2400" b="1" dirty="0"/>
              <a:t>Yoshinobu Kano</a:t>
            </a:r>
          </a:p>
          <a:p>
            <a:pPr algn="dist"/>
            <a:r>
              <a:rPr lang="en-US" altLang="ja-JP" sz="1800" b="1" dirty="0"/>
              <a:t>PRESTO,</a:t>
            </a:r>
            <a:r>
              <a:rPr lang="en-US" altLang="ja-JP" sz="1800" b="1" baseline="0" dirty="0"/>
              <a:t> JST</a:t>
            </a:r>
          </a:p>
          <a:p>
            <a:pPr algn="dist"/>
            <a:r>
              <a:rPr lang="en-US" altLang="ja-JP" sz="1800" b="1" baseline="0" dirty="0">
                <a:hlinkClick r:id="rId2"/>
              </a:rPr>
              <a:t>http://kachako.org/</a:t>
            </a:r>
            <a:endParaRPr lang="en-US" altLang="ja-JP" sz="1800" b="1" dirty="0"/>
          </a:p>
        </p:txBody>
      </p:sp>
      <p:pic>
        <p:nvPicPr>
          <p:cNvPr id="27652" name="Picture 4" descr="C:\Users\kano\Documents\職\名刺\jst-logoll.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688" y="6251163"/>
            <a:ext cx="2660328" cy="49020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C:\Users\kano\Documents\職\名刺\presto_head.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992" y="6237312"/>
            <a:ext cx="1342256" cy="6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9113"/>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type="title" preserve="1">
  <p:cSld name="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p>
        </p:txBody>
      </p:sp>
      <p:sp>
        <p:nvSpPr>
          <p:cNvPr id="7182" name="Rectangle 14"/>
          <p:cNvSpPr>
            <a:spLocks noGrp="1" noChangeArrowheads="1"/>
          </p:cNvSpPr>
          <p:nvPr>
            <p:ph type="ctrTitle" sz="quarter"/>
          </p:nvPr>
        </p:nvSpPr>
        <p:spPr>
          <a:xfrm>
            <a:off x="179388" y="188913"/>
            <a:ext cx="8851900" cy="2447925"/>
          </a:xfrm>
        </p:spPr>
        <p:txBody>
          <a:bodyPr/>
          <a:lstStyle>
            <a:lvl1pPr algn="r">
              <a:defRPr sz="4000">
                <a:latin typeface="Arial Black" pitchFamily="34" charset="0"/>
              </a:defRPr>
            </a:lvl1pPr>
          </a:lstStyle>
          <a:p>
            <a:r>
              <a:rPr lang="ja-JP" altLang="en-US"/>
              <a:t>マスター タイトルの書式設定</a:t>
            </a:r>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r">
              <a:buFont typeface="ＭＳ Ｐゴシック" charset="-128"/>
              <a:buNone/>
              <a:defRPr b="1"/>
            </a:lvl1pPr>
          </a:lstStyle>
          <a:p>
            <a:r>
              <a:rPr lang="ja-JP" altLang="en-US"/>
              <a:t>マスター サブタイトルの書式設定</a:t>
            </a:r>
          </a:p>
        </p:txBody>
      </p:sp>
      <p:sp>
        <p:nvSpPr>
          <p:cNvPr id="9" name="Text Box 18"/>
          <p:cNvSpPr txBox="1">
            <a:spLocks noChangeArrowheads="1"/>
          </p:cNvSpPr>
          <p:nvPr/>
        </p:nvSpPr>
        <p:spPr bwMode="auto">
          <a:xfrm>
            <a:off x="3131840" y="4854162"/>
            <a:ext cx="2866001" cy="830997"/>
          </a:xfrm>
          <a:prstGeom prst="rect">
            <a:avLst/>
          </a:prstGeom>
          <a:noFill/>
          <a:ln w="9525">
            <a:noFill/>
            <a:miter lim="800000"/>
            <a:headEnd/>
            <a:tailEnd/>
          </a:ln>
          <a:effectLst/>
        </p:spPr>
        <p:txBody>
          <a:bodyPr wrap="square">
            <a:spAutoFit/>
          </a:bodyPr>
          <a:lstStyle/>
          <a:p>
            <a:pPr algn="dist"/>
            <a:r>
              <a:rPr lang="ja-JP" altLang="en-US" sz="2400" b="1" baseline="0" dirty="0"/>
              <a:t>狩野　芳伸</a:t>
            </a:r>
            <a:endParaRPr lang="en-US" altLang="ja-JP" sz="2400" b="1" baseline="0" dirty="0"/>
          </a:p>
          <a:p>
            <a:pPr algn="dist"/>
            <a:r>
              <a:rPr lang="en-US" altLang="ja-JP" sz="2400" b="1" dirty="0"/>
              <a:t>Yoshinobu Kano</a:t>
            </a:r>
          </a:p>
        </p:txBody>
      </p:sp>
      <p:sp>
        <p:nvSpPr>
          <p:cNvPr id="12" name="Text Box 18"/>
          <p:cNvSpPr txBox="1">
            <a:spLocks noChangeArrowheads="1"/>
          </p:cNvSpPr>
          <p:nvPr userDrawn="1"/>
        </p:nvSpPr>
        <p:spPr bwMode="auto">
          <a:xfrm>
            <a:off x="3131840" y="4854162"/>
            <a:ext cx="2866001" cy="830997"/>
          </a:xfrm>
          <a:prstGeom prst="rect">
            <a:avLst/>
          </a:prstGeom>
          <a:noFill/>
          <a:ln w="9525">
            <a:noFill/>
            <a:miter lim="800000"/>
            <a:headEnd/>
            <a:tailEnd/>
          </a:ln>
          <a:effectLst/>
        </p:spPr>
        <p:txBody>
          <a:bodyPr wrap="square">
            <a:spAutoFit/>
          </a:bodyPr>
          <a:lstStyle/>
          <a:p>
            <a:pPr algn="dist"/>
            <a:r>
              <a:rPr lang="ja-JP" altLang="en-US" sz="2400" b="1" baseline="0" dirty="0"/>
              <a:t>狩野　芳伸</a:t>
            </a:r>
            <a:endParaRPr lang="en-US" altLang="ja-JP" sz="2400" b="1" baseline="0" dirty="0"/>
          </a:p>
          <a:p>
            <a:pPr algn="dist"/>
            <a:r>
              <a:rPr lang="en-US" altLang="ja-JP" sz="2400" b="1" dirty="0"/>
              <a:t>Yoshinobu Kano</a:t>
            </a:r>
          </a:p>
        </p:txBody>
      </p:sp>
      <p:pic>
        <p:nvPicPr>
          <p:cNvPr id="27652" name="Picture 4" descr="C:\Users\kano\Documents\職\名刺\jst-logol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5688" y="6251163"/>
            <a:ext cx="2660328" cy="49020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C:\Users\kano\Documents\職\名刺\presto_head.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992" y="6237312"/>
            <a:ext cx="1342256" cy="6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25211"/>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preserve="1">
  <p:cSld name="1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467544"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1000">
                <a:srgbClr val="80B8E0"/>
              </a:gs>
              <a:gs pos="0">
                <a:srgbClr val="0070C0"/>
              </a:gs>
              <a:gs pos="90000">
                <a:schemeClr val="bg1">
                  <a:lumMod val="95000"/>
                </a:schemeClr>
              </a:gs>
            </a:gsLst>
            <a:lin ang="5400000" scaled="1"/>
            <a:tileRect/>
          </a:gradFill>
          <a:ln w="9525">
            <a:noFill/>
            <a:miter lim="800000"/>
            <a:headEnd/>
            <a:tailEnd/>
          </a:ln>
          <a:effectLst/>
        </p:spPr>
        <p:txBody>
          <a:bodyPr wrap="none" anchor="ctr"/>
          <a:lstStyle/>
          <a:p>
            <a:endParaRPr lang="ja-JP" altLang="en-US"/>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r">
              <a:buFont typeface="ＭＳ Ｐゴシック" charset="-128"/>
              <a:buNone/>
              <a:defRPr b="1"/>
            </a:lvl1pPr>
          </a:lstStyle>
          <a:p>
            <a:r>
              <a:rPr lang="ja-JP" altLang="en-US"/>
              <a:t>マスター サブタイトルの書式設定</a:t>
            </a:r>
          </a:p>
        </p:txBody>
      </p:sp>
    </p:spTree>
    <p:extLst>
      <p:ext uri="{BB962C8B-B14F-4D97-AF65-F5344CB8AC3E}">
        <p14:creationId xmlns:p14="http://schemas.microsoft.com/office/powerpoint/2010/main" val="20790927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xEl>
                                              <p:pRg st="0" end="0"/>
                                            </p:txEl>
                                          </p:spTgt>
                                        </p:tgtEl>
                                        <p:attrNameLst>
                                          <p:attrName>style.visibility</p:attrName>
                                        </p:attrNameLst>
                                      </p:cBhvr>
                                      <p:to>
                                        <p:strVal val="visible"/>
                                      </p:to>
                                    </p:set>
                                    <p:animEffect transition="in" filter="dissolve">
                                      <p:cBhvr>
                                        <p:cTn id="12"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preserve="1">
  <p:cSld name="2_タイトル スライド">
    <p:spTree>
      <p:nvGrpSpPr>
        <p:cNvPr id="1" name=""/>
        <p:cNvGrpSpPr/>
        <p:nvPr/>
      </p:nvGrpSpPr>
      <p:grpSpPr>
        <a:xfrm>
          <a:off x="0" y="0"/>
          <a:ext cx="0" cy="0"/>
          <a:chOff x="0" y="0"/>
          <a:chExt cx="0" cy="0"/>
        </a:xfrm>
      </p:grpSpPr>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25019547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84">
                                            <p:txEl>
                                              <p:pRg st="0" end="0"/>
                                            </p:txEl>
                                          </p:spTgt>
                                        </p:tgtEl>
                                        <p:attrNameLst>
                                          <p:attrName>style.visibility</p:attrName>
                                        </p:attrNameLst>
                                      </p:cBhvr>
                                      <p:to>
                                        <p:strVal val="visible"/>
                                      </p:to>
                                    </p:set>
                                    <p:animEffect transition="in" filter="dissolve">
                                      <p:cBhvr>
                                        <p:cTn id="7"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Tahoma" pitchFamily="34" charset="0"/>
                <a:ea typeface="ヒラギノ角ゴ Pro W6" pitchFamily="34"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normAutofit/>
          </a:bodyPr>
          <a:lstStyle>
            <a:lvl1pPr>
              <a:defRPr b="0" i="0" baseline="0">
                <a:latin typeface="Tahoma" pitchFamily="34" charset="0"/>
                <a:ea typeface="ヒラギノ角ゴ Pro W6" pitchFamily="34" charset="-128"/>
              </a:defRPr>
            </a:lvl1pPr>
            <a:lvl2pPr>
              <a:defRPr b="0" i="0" baseline="0">
                <a:latin typeface="Tahoma" pitchFamily="34" charset="0"/>
                <a:ea typeface="ヒラギノ角ゴ Pro W6" pitchFamily="34" charset="-128"/>
              </a:defRPr>
            </a:lvl2pPr>
            <a:lvl3pPr>
              <a:defRPr b="0" i="0" baseline="0">
                <a:latin typeface="Tahoma" pitchFamily="34" charset="0"/>
                <a:ea typeface="ヒラギノ角ゴ Pro W6" pitchFamily="34" charset="-128"/>
              </a:defRPr>
            </a:lvl3pPr>
            <a:lvl4pPr>
              <a:defRPr b="0" i="0" baseline="0">
                <a:latin typeface="Tahoma" pitchFamily="34" charset="0"/>
                <a:ea typeface="ヒラギノ角ゴ Pro W6" pitchFamily="34" charset="-128"/>
              </a:defRPr>
            </a:lvl4pPr>
            <a:lvl5pPr>
              <a:defRPr b="0" i="0" baseline="0">
                <a:latin typeface="Tahoma" pitchFamily="34" charset="0"/>
                <a:ea typeface="ヒラギノ角ゴ Pro W6"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フッター プレースホルダ 4"/>
          <p:cNvSpPr>
            <a:spLocks noGrp="1"/>
          </p:cNvSpPr>
          <p:nvPr>
            <p:ph type="ftr" sz="quarter" idx="11"/>
          </p:nvPr>
        </p:nvSpPr>
        <p:spPr>
          <a:xfrm>
            <a:off x="3124200" y="6572272"/>
            <a:ext cx="2895600" cy="476250"/>
          </a:xfrm>
        </p:spPr>
        <p:txBody>
          <a:bodyPr/>
          <a:lstStyle>
            <a:lvl1pPr>
              <a:defRPr/>
            </a:lvl1pPr>
          </a:lstStyle>
          <a:p>
            <a:r>
              <a:rPr lang="en-US" altLang="ja-JP" dirty="0"/>
              <a:t>Yoshinobu Kano</a:t>
            </a:r>
            <a:r>
              <a:rPr lang="ja-JP" altLang="en-US" dirty="0"/>
              <a:t>　　　</a:t>
            </a:r>
            <a:endParaRPr lang="en-US" altLang="ja-JP" dirty="0"/>
          </a:p>
        </p:txBody>
      </p:sp>
      <p:sp>
        <p:nvSpPr>
          <p:cNvPr id="6" name="スライド番号プレースホルダ 5"/>
          <p:cNvSpPr>
            <a:spLocks noGrp="1"/>
          </p:cNvSpPr>
          <p:nvPr>
            <p:ph type="sldNum" sz="quarter" idx="12"/>
          </p:nvPr>
        </p:nvSpPr>
        <p:spPr>
          <a:xfrm>
            <a:off x="6084168" y="6572272"/>
            <a:ext cx="2133600" cy="476250"/>
          </a:xfrm>
        </p:spPr>
        <p:txBody>
          <a:bodyPr/>
          <a:lstStyle>
            <a:lvl1pPr>
              <a:defRPr/>
            </a:lvl1pPr>
          </a:lstStyle>
          <a:p>
            <a:fld id="{6394B364-3329-427B-81B3-F20AC5B121DF}" type="slidenum">
              <a:rPr lang="en-US" altLang="ja-JP" smtClean="0"/>
              <a:pPr/>
              <a:t>‹#›</a:t>
            </a:fld>
            <a:endParaRPr lang="en-US" altLang="ja-JP" dirty="0"/>
          </a:p>
        </p:txBody>
      </p:sp>
    </p:spTree>
    <p:extLst>
      <p:ext uri="{BB962C8B-B14F-4D97-AF65-F5344CB8AC3E}">
        <p14:creationId xmlns:p14="http://schemas.microsoft.com/office/powerpoint/2010/main" val="3739556437"/>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1192819-C678-4435-B96C-46BCECC5B9FE}" type="slidenum">
              <a:rPr lang="en-US" altLang="ja-JP" smtClean="0"/>
              <a:pPr/>
              <a:t>‹#›</a:t>
            </a:fld>
            <a:endParaRPr lang="en-US" altLang="ja-JP"/>
          </a:p>
        </p:txBody>
      </p:sp>
    </p:spTree>
    <p:extLst>
      <p:ext uri="{BB962C8B-B14F-4D97-AF65-F5344CB8AC3E}">
        <p14:creationId xmlns:p14="http://schemas.microsoft.com/office/powerpoint/2010/main" val="3308318583"/>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C73F2F22-98E8-4316-BE68-C1DC9997379D}" type="slidenum">
              <a:rPr lang="en-US" altLang="ja-JP" smtClean="0"/>
              <a:pPr/>
              <a:t>‹#›</a:t>
            </a:fld>
            <a:endParaRPr lang="en-US" altLang="ja-JP"/>
          </a:p>
        </p:txBody>
      </p:sp>
    </p:spTree>
    <p:extLst>
      <p:ext uri="{BB962C8B-B14F-4D97-AF65-F5344CB8AC3E}">
        <p14:creationId xmlns:p14="http://schemas.microsoft.com/office/powerpoint/2010/main" val="3159628377"/>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01909FF-4633-4ADD-9B2B-0D77769AC86C}" type="slidenum">
              <a:rPr lang="en-US" altLang="ja-JP" smtClean="0"/>
              <a:pPr/>
              <a:t>‹#›</a:t>
            </a:fld>
            <a:endParaRPr lang="en-US" altLang="ja-JP"/>
          </a:p>
        </p:txBody>
      </p:sp>
    </p:spTree>
    <p:extLst>
      <p:ext uri="{BB962C8B-B14F-4D97-AF65-F5344CB8AC3E}">
        <p14:creationId xmlns:p14="http://schemas.microsoft.com/office/powerpoint/2010/main" val="1783495569"/>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6DC6CD6F-F326-4FCA-813F-A03AEAC84483}" type="slidenum">
              <a:rPr lang="en-US" altLang="ja-JP" smtClean="0"/>
              <a:pPr/>
              <a:t>‹#›</a:t>
            </a:fld>
            <a:endParaRPr lang="en-US" altLang="ja-JP"/>
          </a:p>
        </p:txBody>
      </p:sp>
    </p:spTree>
    <p:extLst>
      <p:ext uri="{BB962C8B-B14F-4D97-AF65-F5344CB8AC3E}">
        <p14:creationId xmlns:p14="http://schemas.microsoft.com/office/powerpoint/2010/main" val="165717036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ACBD50-68C0-4D4B-8DA3-66613176E28D}" type="datetimeFigureOut">
              <a:rPr lang="ja-JP" altLang="en-US" smtClean="0">
                <a:solidFill>
                  <a:prstClr val="black">
                    <a:tint val="75000"/>
                  </a:prstClr>
                </a:solidFill>
              </a:rPr>
              <a:pPr/>
              <a:t>2019/10/14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7B9337C-5CF5-FA46-93AE-3F1FF8A68E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9648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F73FFEC6-B157-45CE-BC6C-7569EDB15E46}" type="slidenum">
              <a:rPr lang="en-US" altLang="ja-JP" smtClean="0"/>
              <a:pPr/>
              <a:t>‹#›</a:t>
            </a:fld>
            <a:endParaRPr lang="en-US" altLang="ja-JP"/>
          </a:p>
        </p:txBody>
      </p:sp>
    </p:spTree>
    <p:extLst>
      <p:ext uri="{BB962C8B-B14F-4D97-AF65-F5344CB8AC3E}">
        <p14:creationId xmlns:p14="http://schemas.microsoft.com/office/powerpoint/2010/main" val="1750397563"/>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6AAEAD5-5F8D-4319-8DB1-EE82CAFEAF24}" type="slidenum">
              <a:rPr lang="en-US" altLang="ja-JP" smtClean="0"/>
              <a:pPr/>
              <a:t>‹#›</a:t>
            </a:fld>
            <a:endParaRPr lang="en-US" altLang="ja-JP"/>
          </a:p>
        </p:txBody>
      </p:sp>
    </p:spTree>
    <p:extLst>
      <p:ext uri="{BB962C8B-B14F-4D97-AF65-F5344CB8AC3E}">
        <p14:creationId xmlns:p14="http://schemas.microsoft.com/office/powerpoint/2010/main" val="1739880369"/>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60350"/>
            <a:ext cx="2057400" cy="586581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60350"/>
            <a:ext cx="6019800" cy="58658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Yoshinobu Kano</a:t>
            </a:r>
            <a:r>
              <a:rPr lang="ja-JP" altLang="en-US"/>
              <a:t>　　　</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BFB4055-F6E6-4BC9-8134-C046D44F083D}" type="slidenum">
              <a:rPr lang="en-US" altLang="ja-JP" smtClean="0"/>
              <a:pPr/>
              <a:t>‹#›</a:t>
            </a:fld>
            <a:endParaRPr lang="en-US" altLang="ja-JP"/>
          </a:p>
        </p:txBody>
      </p:sp>
    </p:spTree>
    <p:extLst>
      <p:ext uri="{BB962C8B-B14F-4D97-AF65-F5344CB8AC3E}">
        <p14:creationId xmlns:p14="http://schemas.microsoft.com/office/powerpoint/2010/main" val="166713377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27088" y="260350"/>
            <a:ext cx="7859712" cy="922338"/>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624638"/>
            <a:ext cx="2530475" cy="476250"/>
          </a:xfrm>
          <a:prstGeom prst="rect">
            <a:avLst/>
          </a:prstGeo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a:xfrm>
            <a:off x="3124200" y="6624638"/>
            <a:ext cx="2895600" cy="476250"/>
          </a:xfrm>
        </p:spPr>
        <p:txBody>
          <a:bodyPr/>
          <a:lstStyle>
            <a:lvl1pPr>
              <a:defRPr/>
            </a:lvl1pPr>
          </a:lstStyle>
          <a:p>
            <a:r>
              <a:rPr lang="en-US" altLang="ja-JP"/>
              <a:t>Yoshinobu Kano</a:t>
            </a:r>
            <a:r>
              <a:rPr lang="ja-JP" altLang="en-US"/>
              <a:t>　　　</a:t>
            </a:r>
            <a:endParaRPr lang="en-US" altLang="ja-JP"/>
          </a:p>
        </p:txBody>
      </p:sp>
      <p:sp>
        <p:nvSpPr>
          <p:cNvPr id="7" name="スライド番号プレースホルダ 6"/>
          <p:cNvSpPr>
            <a:spLocks noGrp="1"/>
          </p:cNvSpPr>
          <p:nvPr>
            <p:ph type="sldNum" sz="quarter" idx="12"/>
          </p:nvPr>
        </p:nvSpPr>
        <p:spPr>
          <a:xfrm>
            <a:off x="6553200" y="6624638"/>
            <a:ext cx="2133600" cy="476250"/>
          </a:xfrm>
        </p:spPr>
        <p:txBody>
          <a:bodyPr/>
          <a:lstStyle>
            <a:lvl1pPr>
              <a:defRPr/>
            </a:lvl1pPr>
          </a:lstStyle>
          <a:p>
            <a:fld id="{7BCC6975-6294-4A02-B2E9-F209188B574C}" type="slidenum">
              <a:rPr lang="en-US" altLang="ja-JP" smtClean="0"/>
              <a:pPr/>
              <a:t>‹#›</a:t>
            </a:fld>
            <a:endParaRPr lang="en-US" altLang="ja-JP"/>
          </a:p>
        </p:txBody>
      </p:sp>
    </p:spTree>
    <p:extLst>
      <p:ext uri="{BB962C8B-B14F-4D97-AF65-F5344CB8AC3E}">
        <p14:creationId xmlns:p14="http://schemas.microsoft.com/office/powerpoint/2010/main" val="4235838759"/>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3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785786"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rotWithShape="0">
            <a:gsLst>
              <a:gs pos="0">
                <a:srgbClr val="002060"/>
              </a:gs>
              <a:gs pos="100000">
                <a:schemeClr val="bg1"/>
              </a:gs>
            </a:gsLst>
            <a:path path="rect">
              <a:fillToRect l="100000" t="100000"/>
            </a:path>
          </a:gradFill>
          <a:ln w="9525">
            <a:noFill/>
            <a:miter lim="800000"/>
            <a:headEnd/>
            <a:tailEnd/>
          </a:ln>
          <a:effectLst/>
        </p:spPr>
        <p:txBody>
          <a:bodyPr wrap="none" anchor="ctr"/>
          <a:lstStyle/>
          <a:p>
            <a:endParaRPr lang="ja-JP" altLang="en-US"/>
          </a:p>
        </p:txBody>
      </p:sp>
      <p:sp>
        <p:nvSpPr>
          <p:cNvPr id="7180" name="AutoShape 12"/>
          <p:cNvSpPr>
            <a:spLocks noChangeArrowheads="1"/>
          </p:cNvSpPr>
          <p:nvPr/>
        </p:nvSpPr>
        <p:spPr bwMode="auto">
          <a:xfrm>
            <a:off x="-32" y="3581400"/>
            <a:ext cx="7543800" cy="1600200"/>
          </a:xfrm>
          <a:prstGeom prst="homePlate">
            <a:avLst>
              <a:gd name="adj" fmla="val 285411"/>
            </a:avLst>
          </a:prstGeom>
          <a:gradFill rotWithShape="0">
            <a:gsLst>
              <a:gs pos="0">
                <a:schemeClr val="bg2">
                  <a:lumMod val="50000"/>
                  <a:lumOff val="50000"/>
                </a:schemeClr>
              </a:gs>
              <a:gs pos="100000">
                <a:schemeClr val="bg1"/>
              </a:gs>
            </a:gsLst>
            <a:path path="rect">
              <a:fillToRect l="100000" t="100000"/>
            </a:path>
          </a:gradFill>
          <a:ln w="9525">
            <a:noFill/>
            <a:miter lim="800000"/>
            <a:headEnd/>
            <a:tailEnd/>
          </a:ln>
          <a:effectLst/>
        </p:spPr>
        <p:txBody>
          <a:bodyPr wrap="none" anchor="ctr"/>
          <a:lstStyle/>
          <a:p>
            <a:endParaRPr lang="ja-JP" altLang="en-US"/>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r">
              <a:buFont typeface="ＭＳ Ｐゴシック" charset="-128"/>
              <a:buNone/>
              <a:defRPr b="1"/>
            </a:lvl1pPr>
          </a:lstStyle>
          <a:p>
            <a:r>
              <a:rPr lang="ja-JP" altLang="en-US"/>
              <a:t>マスタ サブタイトルの書式設定</a:t>
            </a:r>
          </a:p>
        </p:txBody>
      </p:sp>
    </p:spTree>
    <p:extLst>
      <p:ext uri="{BB962C8B-B14F-4D97-AF65-F5344CB8AC3E}">
        <p14:creationId xmlns:p14="http://schemas.microsoft.com/office/powerpoint/2010/main" val="22651288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par>
                          <p:cTn id="8" fill="hold">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7180"/>
                                        </p:tgtEl>
                                        <p:attrNameLst>
                                          <p:attrName>style.visibility</p:attrName>
                                        </p:attrNameLst>
                                      </p:cBhvr>
                                      <p:to>
                                        <p:strVal val="visible"/>
                                      </p:to>
                                    </p:set>
                                    <p:anim calcmode="lin" valueType="num">
                                      <p:cBhvr>
                                        <p:cTn id="11" dur="500" fill="hold"/>
                                        <p:tgtEl>
                                          <p:spTgt spid="7180"/>
                                        </p:tgtEl>
                                        <p:attrNameLst>
                                          <p:attrName>ppt_w</p:attrName>
                                        </p:attrNameLst>
                                      </p:cBhvr>
                                      <p:tavLst>
                                        <p:tav tm="0">
                                          <p:val>
                                            <p:strVal val="2/3*#ppt_w"/>
                                          </p:val>
                                        </p:tav>
                                        <p:tav tm="100000">
                                          <p:val>
                                            <p:strVal val="#ppt_w"/>
                                          </p:val>
                                        </p:tav>
                                      </p:tavLst>
                                    </p:anim>
                                    <p:anim calcmode="lin" valueType="num">
                                      <p:cBhvr>
                                        <p:cTn id="12" dur="500" fill="hold"/>
                                        <p:tgtEl>
                                          <p:spTgt spid="7180"/>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84">
                                            <p:txEl>
                                              <p:pRg st="0" end="0"/>
                                            </p:txEl>
                                          </p:spTgt>
                                        </p:tgtEl>
                                        <p:attrNameLst>
                                          <p:attrName>style.visibility</p:attrName>
                                        </p:attrNameLst>
                                      </p:cBhvr>
                                      <p:to>
                                        <p:strVal val="visible"/>
                                      </p:to>
                                    </p:set>
                                    <p:animEffect transition="in" filter="dissolve">
                                      <p:cBhvr>
                                        <p:cTn id="17"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0"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4_タイトル スライド">
    <p:spTree>
      <p:nvGrpSpPr>
        <p:cNvPr id="1" name=""/>
        <p:cNvGrpSpPr/>
        <p:nvPr/>
      </p:nvGrpSpPr>
      <p:grpSpPr>
        <a:xfrm>
          <a:off x="0" y="0"/>
          <a:ext cx="0" cy="0"/>
          <a:chOff x="0" y="0"/>
          <a:chExt cx="0" cy="0"/>
        </a:xfrm>
      </p:grpSpPr>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 サブタイトルの書式設定</a:t>
            </a:r>
            <a:endParaRPr lang="ja-JP" altLang="en-US" dirty="0"/>
          </a:p>
        </p:txBody>
      </p:sp>
    </p:spTree>
    <p:extLst>
      <p:ext uri="{BB962C8B-B14F-4D97-AF65-F5344CB8AC3E}">
        <p14:creationId xmlns:p14="http://schemas.microsoft.com/office/powerpoint/2010/main" val="14193790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84">
                                            <p:txEl>
                                              <p:pRg st="0" end="0"/>
                                            </p:txEl>
                                          </p:spTgt>
                                        </p:tgtEl>
                                        <p:attrNameLst>
                                          <p:attrName>style.visibility</p:attrName>
                                        </p:attrNameLst>
                                      </p:cBhvr>
                                      <p:to>
                                        <p:strVal val="visible"/>
                                      </p:to>
                                    </p:set>
                                    <p:animEffect transition="in" filter="dissolve">
                                      <p:cBhvr>
                                        <p:cTn id="7"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userDrawn="1">
  <p:cSld name="7_タイトル スライド">
    <p:spTree>
      <p:nvGrpSpPr>
        <p:cNvPr id="1" name=""/>
        <p:cNvGrpSpPr/>
        <p:nvPr/>
      </p:nvGrpSpPr>
      <p:grpSpPr>
        <a:xfrm>
          <a:off x="0" y="0"/>
          <a:ext cx="0" cy="0"/>
          <a:chOff x="0" y="0"/>
          <a:chExt cx="0" cy="0"/>
        </a:xfrm>
      </p:grpSpPr>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3389094306"/>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userDrawn="1">
  <p:cSld name="8_タイトル スライド">
    <p:spTree>
      <p:nvGrpSpPr>
        <p:cNvPr id="1" name=""/>
        <p:cNvGrpSpPr/>
        <p:nvPr/>
      </p:nvGrpSpPr>
      <p:grpSpPr>
        <a:xfrm>
          <a:off x="0" y="0"/>
          <a:ext cx="0" cy="0"/>
          <a:chOff x="0" y="0"/>
          <a:chExt cx="0" cy="0"/>
        </a:xfrm>
      </p:grpSpPr>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617628526"/>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7" name="フッター プレースホルダー 6"/>
          <p:cNvSpPr>
            <a:spLocks noGrp="1"/>
          </p:cNvSpPr>
          <p:nvPr>
            <p:ph type="ftr" sz="quarter" idx="10"/>
          </p:nvPr>
        </p:nvSpPr>
        <p:spPr/>
        <p:txBody>
          <a:bodyPr/>
          <a:lstStyle/>
          <a:p>
            <a:r>
              <a:rPr lang="en-US" altLang="ja-JP" smtClean="0"/>
              <a:t>Yoshinobu Kano</a:t>
            </a:r>
            <a:r>
              <a:rPr lang="ja-JP" altLang="en-US" smtClean="0"/>
              <a:t>　　　</a:t>
            </a:r>
            <a:endParaRPr lang="en-US" altLang="ja-JP"/>
          </a:p>
        </p:txBody>
      </p:sp>
      <p:sp>
        <p:nvSpPr>
          <p:cNvPr id="8" name="スライド番号プレースホルダー 7"/>
          <p:cNvSpPr>
            <a:spLocks noGrp="1"/>
          </p:cNvSpPr>
          <p:nvPr>
            <p:ph type="sldNum" sz="quarter" idx="11"/>
          </p:nvPr>
        </p:nvSpPr>
        <p:spPr/>
        <p:txBody>
          <a:bodyPr/>
          <a:lstStyle/>
          <a:p>
            <a:fld id="{F65EB71C-EC3A-4BD6-A8CE-D603DDEA4C2A}" type="slidenum">
              <a:rPr lang="en-US" altLang="ja-JP" smtClean="0"/>
              <a:pPr/>
              <a:t>‹#›</a:t>
            </a:fld>
            <a:endParaRPr lang="en-US" altLang="ja-JP"/>
          </a:p>
        </p:txBody>
      </p:sp>
    </p:spTree>
    <p:extLst>
      <p:ext uri="{BB962C8B-B14F-4D97-AF65-F5344CB8AC3E}">
        <p14:creationId xmlns:p14="http://schemas.microsoft.com/office/powerpoint/2010/main" val="9147298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3985" t="4681" r="6108" b="41773"/>
          <a:stretch/>
        </p:blipFill>
        <p:spPr>
          <a:xfrm>
            <a:off x="5420479" y="0"/>
            <a:ext cx="3723521" cy="2943954"/>
          </a:xfrm>
          <a:prstGeom prst="rect">
            <a:avLst/>
          </a:prstGeom>
        </p:spPr>
      </p:pic>
      <p:sp>
        <p:nvSpPr>
          <p:cNvPr id="2" name="Title 1"/>
          <p:cNvSpPr>
            <a:spLocks noGrp="1"/>
          </p:cNvSpPr>
          <p:nvPr>
            <p:ph type="title" hasCustomPrompt="1"/>
          </p:nvPr>
        </p:nvSpPr>
        <p:spPr>
          <a:xfrm>
            <a:off x="623888" y="1709739"/>
            <a:ext cx="7886700" cy="2852737"/>
          </a:xfrm>
        </p:spPr>
        <p:txBody>
          <a:bodyPr anchor="b"/>
          <a:lstStyle>
            <a:lvl1pPr>
              <a:defRPr sz="4500">
                <a:solidFill>
                  <a:srgbClr val="D1D99C"/>
                </a:solidFill>
                <a:latin typeface="Century Gothic" panose="020B0502020202020204" pitchFamily="34" charset="0"/>
              </a:defRPr>
            </a:lvl1pPr>
          </a:lstStyle>
          <a:p>
            <a:r>
              <a:rPr lang="en-US" dirty="0"/>
              <a:t>Click To Edit</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6011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2"/>
            <a:ext cx="9147175" cy="1063625"/>
            <a:chOff x="-2" y="1536"/>
            <a:chExt cx="5762" cy="670"/>
          </a:xfrm>
        </p:grpSpPr>
        <p:grpSp>
          <p:nvGrpSpPr>
            <p:cNvPr id="3" name="Group 3"/>
            <p:cNvGrpSpPr>
              <a:grpSpLocks/>
            </p:cNvGrpSpPr>
            <p:nvPr/>
          </p:nvGrpSpPr>
          <p:grpSpPr bwMode="auto">
            <a:xfrm flipH="1">
              <a:off x="-2" y="1562"/>
              <a:ext cx="5762" cy="638"/>
              <a:chOff x="-2" y="1562"/>
              <a:chExt cx="5762" cy="638"/>
            </a:xfrm>
          </p:grpSpPr>
          <p:sp>
            <p:nvSpPr>
              <p:cNvPr id="691204"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ja-JP" altLang="en-US" sz="1800"/>
              </a:p>
            </p:txBody>
          </p:sp>
          <p:sp>
            <p:nvSpPr>
              <p:cNvPr id="691205"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ja-JP" altLang="en-US" sz="1800"/>
              </a:p>
            </p:txBody>
          </p:sp>
          <p:sp>
            <p:nvSpPr>
              <p:cNvPr id="691206"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ja-JP" altLang="en-US" sz="1800"/>
              </a:p>
            </p:txBody>
          </p:sp>
          <p:sp>
            <p:nvSpPr>
              <p:cNvPr id="691207"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ja-JP" altLang="en-US" sz="1800"/>
              </a:p>
            </p:txBody>
          </p:sp>
          <p:sp>
            <p:nvSpPr>
              <p:cNvPr id="691208"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ja-JP" altLang="en-US" sz="1800"/>
              </a:p>
            </p:txBody>
          </p:sp>
          <p:sp>
            <p:nvSpPr>
              <p:cNvPr id="691209"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1210"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ja-JP" altLang="en-US" sz="1800"/>
              </a:p>
            </p:txBody>
          </p:sp>
          <p:sp>
            <p:nvSpPr>
              <p:cNvPr id="691211"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ja-JP" altLang="en-US" sz="1800"/>
              </a:p>
            </p:txBody>
          </p:sp>
          <p:sp>
            <p:nvSpPr>
              <p:cNvPr id="691212"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ja-JP" altLang="en-US" sz="1800"/>
              </a:p>
            </p:txBody>
          </p:sp>
          <p:sp>
            <p:nvSpPr>
              <p:cNvPr id="691213"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ja-JP" altLang="en-US" sz="1800"/>
              </a:p>
            </p:txBody>
          </p:sp>
          <p:sp>
            <p:nvSpPr>
              <p:cNvPr id="691214"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ja-JP" altLang="en-US" sz="1800"/>
              </a:p>
            </p:txBody>
          </p:sp>
          <p:sp>
            <p:nvSpPr>
              <p:cNvPr id="691215"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1216"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ja-JP" altLang="en-US" sz="1800"/>
              </a:p>
            </p:txBody>
          </p:sp>
          <p:sp>
            <p:nvSpPr>
              <p:cNvPr id="691217"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ja-JP" altLang="en-US" sz="1800"/>
              </a:p>
            </p:txBody>
          </p:sp>
          <p:sp>
            <p:nvSpPr>
              <p:cNvPr id="691218"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ja-JP" altLang="en-US" sz="1800"/>
              </a:p>
            </p:txBody>
          </p:sp>
          <p:sp>
            <p:nvSpPr>
              <p:cNvPr id="691219"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ja-JP" altLang="en-US" sz="1800"/>
              </a:p>
            </p:txBody>
          </p:sp>
          <p:sp>
            <p:nvSpPr>
              <p:cNvPr id="691220"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ja-JP" altLang="en-US" sz="1800"/>
              </a:p>
            </p:txBody>
          </p:sp>
          <p:sp>
            <p:nvSpPr>
              <p:cNvPr id="691221"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1222"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ja-JP" altLang="en-US" sz="1800"/>
              </a:p>
            </p:txBody>
          </p:sp>
        </p:grpSp>
        <p:sp>
          <p:nvSpPr>
            <p:cNvPr id="691223"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ja-JP" altLang="en-US" sz="1800"/>
            </a:p>
          </p:txBody>
        </p:sp>
        <p:sp>
          <p:nvSpPr>
            <p:cNvPr id="691224"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ja-JP" altLang="en-US" sz="1800"/>
            </a:p>
          </p:txBody>
        </p:sp>
      </p:grpSp>
      <p:sp>
        <p:nvSpPr>
          <p:cNvPr id="691225" name="Rectangle 25"/>
          <p:cNvSpPr>
            <a:spLocks noGrp="1" noChangeArrowheads="1"/>
          </p:cNvSpPr>
          <p:nvPr>
            <p:ph type="ctrTitle"/>
          </p:nvPr>
        </p:nvSpPr>
        <p:spPr>
          <a:xfrm>
            <a:off x="1173163" y="1341438"/>
            <a:ext cx="7772400" cy="1143000"/>
          </a:xfrm>
        </p:spPr>
        <p:txBody>
          <a:bodyPr/>
          <a:lstStyle>
            <a:lvl1pPr>
              <a:defRPr/>
            </a:lvl1pPr>
          </a:lstStyle>
          <a:p>
            <a:r>
              <a:rPr lang="ja-JP" altLang="en-US"/>
              <a:t>マスター タイトルの書式設定</a:t>
            </a:r>
          </a:p>
        </p:txBody>
      </p:sp>
      <p:sp>
        <p:nvSpPr>
          <p:cNvPr id="691226"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3200"/>
            </a:lvl1pPr>
          </a:lstStyle>
          <a:p>
            <a:r>
              <a:rPr lang="ja-JP" altLang="en-US"/>
              <a:t>マスター サブタイトルの書式設定</a:t>
            </a:r>
          </a:p>
        </p:txBody>
      </p:sp>
      <p:sp>
        <p:nvSpPr>
          <p:cNvPr id="691227" name="Rectangle 27"/>
          <p:cNvSpPr>
            <a:spLocks noGrp="1" noChangeArrowheads="1"/>
          </p:cNvSpPr>
          <p:nvPr>
            <p:ph type="dt" sz="half" idx="2"/>
          </p:nvPr>
        </p:nvSpPr>
        <p:spPr>
          <a:xfrm>
            <a:off x="1166813" y="6400800"/>
            <a:ext cx="1905000" cy="304800"/>
          </a:xfrm>
        </p:spPr>
        <p:txBody>
          <a:bodyPr/>
          <a:lstStyle>
            <a:lvl1pPr>
              <a:defRPr>
                <a:solidFill>
                  <a:srgbClr val="000000"/>
                </a:solidFill>
              </a:defRPr>
            </a:lvl1pPr>
          </a:lstStyle>
          <a:p>
            <a:fld id="{6E78A115-0292-4087-9505-CBB82D27B51F}" type="datetimeFigureOut">
              <a:rPr kumimoji="1" lang="ja-JP" altLang="en-US" smtClean="0"/>
              <a:t>2019/10/14</a:t>
            </a:fld>
            <a:endParaRPr kumimoji="1" lang="ja-JP" altLang="en-US"/>
          </a:p>
        </p:txBody>
      </p:sp>
      <p:sp>
        <p:nvSpPr>
          <p:cNvPr id="691228" name="Rectangle 28"/>
          <p:cNvSpPr>
            <a:spLocks noGrp="1" noChangeArrowheads="1"/>
          </p:cNvSpPr>
          <p:nvPr>
            <p:ph type="ftr" sz="quarter" idx="3"/>
          </p:nvPr>
        </p:nvSpPr>
        <p:spPr>
          <a:xfrm>
            <a:off x="3581400" y="6400800"/>
            <a:ext cx="2895600" cy="304800"/>
          </a:xfrm>
        </p:spPr>
        <p:txBody>
          <a:bodyPr/>
          <a:lstStyle>
            <a:lvl1pPr>
              <a:defRPr sz="1400"/>
            </a:lvl1pPr>
          </a:lstStyle>
          <a:p>
            <a:endParaRPr kumimoji="1" lang="ja-JP" altLang="en-US"/>
          </a:p>
        </p:txBody>
      </p:sp>
      <p:sp>
        <p:nvSpPr>
          <p:cNvPr id="691229" name="Rectangle 29"/>
          <p:cNvSpPr>
            <a:spLocks noGrp="1" noChangeArrowheads="1"/>
          </p:cNvSpPr>
          <p:nvPr>
            <p:ph type="sldNum" sz="quarter" idx="4"/>
          </p:nvPr>
        </p:nvSpPr>
        <p:spPr>
          <a:xfrm>
            <a:off x="7010400" y="6400800"/>
            <a:ext cx="1905000" cy="304800"/>
          </a:xfrm>
        </p:spPr>
        <p:txBody>
          <a:bodyPr/>
          <a:lstStyle>
            <a:lvl1pPr>
              <a:defRPr>
                <a:solidFill>
                  <a:srgbClr val="000000"/>
                </a:solidFill>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2302475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483E874-6B49-4676-A2D2-D9632F42CDEE}"/>
              </a:ext>
            </a:extLst>
          </p:cNvPr>
          <p:cNvSpPr/>
          <p:nvPr userDrawn="1"/>
        </p:nvSpPr>
        <p:spPr>
          <a:xfrm>
            <a:off x="0" y="3741738"/>
            <a:ext cx="9144000" cy="2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350"/>
          </a:p>
        </p:txBody>
      </p:sp>
      <p:sp>
        <p:nvSpPr>
          <p:cNvPr id="2" name="タイトル 1">
            <a:extLst>
              <a:ext uri="{FF2B5EF4-FFF2-40B4-BE49-F238E27FC236}">
                <a16:creationId xmlns:a16="http://schemas.microsoft.com/office/drawing/2014/main" id="{C7F3D390-3B09-467C-A584-A23BA92DA63B}"/>
              </a:ext>
            </a:extLst>
          </p:cNvPr>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C7AC4260-0EAE-4D07-8919-A6FE2BE65FB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5" name="日付プレースホルダー 3">
            <a:extLst>
              <a:ext uri="{FF2B5EF4-FFF2-40B4-BE49-F238E27FC236}">
                <a16:creationId xmlns:a16="http://schemas.microsoft.com/office/drawing/2014/main" id="{FE97250D-9A81-4097-9342-F8F27238EE93}"/>
              </a:ext>
            </a:extLst>
          </p:cNvPr>
          <p:cNvSpPr>
            <a:spLocks noGrp="1"/>
          </p:cNvSpPr>
          <p:nvPr>
            <p:ph type="dt" sz="half" idx="10"/>
          </p:nvPr>
        </p:nvSpPr>
        <p:spPr/>
        <p:txBody>
          <a:bodyPr/>
          <a:lstStyle>
            <a:lvl1pPr>
              <a:defRPr/>
            </a:lvl1pPr>
          </a:lstStyle>
          <a:p>
            <a:pPr>
              <a:defRPr/>
            </a:pPr>
            <a:fld id="{C3D308F4-B4E7-44F2-8EE0-B88D9A76D028}"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603B9FDD-2F64-41BA-920D-66F65820BC4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CED6F59-AB99-49F6-BD83-AE592C8E8A24}"/>
              </a:ext>
            </a:extLst>
          </p:cNvPr>
          <p:cNvSpPr>
            <a:spLocks noGrp="1"/>
          </p:cNvSpPr>
          <p:nvPr>
            <p:ph type="sldNum" sz="quarter" idx="12"/>
          </p:nvPr>
        </p:nvSpPr>
        <p:spPr/>
        <p:txBody>
          <a:bodyPr/>
          <a:lstStyle>
            <a:lvl1pPr>
              <a:defRPr/>
            </a:lvl1pPr>
          </a:lstStyle>
          <a:p>
            <a:pPr>
              <a:defRPr/>
            </a:pPr>
            <a:fld id="{AFB47FC6-E49A-4B6A-8FB6-66625865D1C9}" type="slidenum">
              <a:rPr lang="ja-JP" altLang="en-US"/>
              <a:pPr>
                <a:defRPr/>
              </a:pPr>
              <a:t>‹#›</a:t>
            </a:fld>
            <a:endParaRPr lang="ja-JP" altLang="en-US"/>
          </a:p>
        </p:txBody>
      </p:sp>
    </p:spTree>
    <p:extLst>
      <p:ext uri="{BB962C8B-B14F-4D97-AF65-F5344CB8AC3E}">
        <p14:creationId xmlns:p14="http://schemas.microsoft.com/office/powerpoint/2010/main" val="42279863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7E50478-2BC4-42C3-88A6-324B5E26CC84}"/>
              </a:ext>
            </a:extLst>
          </p:cNvPr>
          <p:cNvSpPr/>
          <p:nvPr userDrawn="1"/>
        </p:nvSpPr>
        <p:spPr>
          <a:xfrm>
            <a:off x="0" y="1305934"/>
            <a:ext cx="7942660" cy="1319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350"/>
          </a:p>
        </p:txBody>
      </p:sp>
      <p:sp>
        <p:nvSpPr>
          <p:cNvPr id="2" name="タイトル 1">
            <a:extLst>
              <a:ext uri="{FF2B5EF4-FFF2-40B4-BE49-F238E27FC236}">
                <a16:creationId xmlns:a16="http://schemas.microsoft.com/office/drawing/2014/main" id="{5F26B0DD-3739-41BD-8BA8-1502B6A08E6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AB6CC-8B4B-4A30-9670-657D8E5FF93D}"/>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FFEFF19A-8887-4E0F-8121-1AC8D5475D01}"/>
              </a:ext>
            </a:extLst>
          </p:cNvPr>
          <p:cNvSpPr>
            <a:spLocks noGrp="1"/>
          </p:cNvSpPr>
          <p:nvPr>
            <p:ph type="dt" sz="half" idx="10"/>
          </p:nvPr>
        </p:nvSpPr>
        <p:spPr/>
        <p:txBody>
          <a:bodyPr/>
          <a:lstStyle>
            <a:lvl1pPr>
              <a:defRPr/>
            </a:lvl1pPr>
          </a:lstStyle>
          <a:p>
            <a:pPr>
              <a:defRPr/>
            </a:pPr>
            <a:fld id="{921322B1-16D4-4240-A31D-FB31BDA99A09}"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4B622AD1-1849-438F-844B-9F28F50FCC0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3FF1527-C583-4628-B9F4-E48AE7DAE31A}"/>
              </a:ext>
            </a:extLst>
          </p:cNvPr>
          <p:cNvSpPr>
            <a:spLocks noGrp="1"/>
          </p:cNvSpPr>
          <p:nvPr>
            <p:ph type="sldNum" sz="quarter" idx="12"/>
          </p:nvPr>
        </p:nvSpPr>
        <p:spPr/>
        <p:txBody>
          <a:bodyPr/>
          <a:lstStyle>
            <a:lvl1pPr>
              <a:defRPr/>
            </a:lvl1pPr>
          </a:lstStyle>
          <a:p>
            <a:pPr>
              <a:defRPr/>
            </a:pPr>
            <a:fld id="{AF53893C-9CDD-4CE2-B4AA-4B7EBF724932}" type="slidenum">
              <a:rPr lang="ja-JP" altLang="en-US"/>
              <a:pPr>
                <a:defRPr/>
              </a:pPr>
              <a:t>‹#›</a:t>
            </a:fld>
            <a:endParaRPr lang="ja-JP" altLang="en-US"/>
          </a:p>
        </p:txBody>
      </p:sp>
    </p:spTree>
    <p:extLst>
      <p:ext uri="{BB962C8B-B14F-4D97-AF65-F5344CB8AC3E}">
        <p14:creationId xmlns:p14="http://schemas.microsoft.com/office/powerpoint/2010/main" val="2226681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CA16DF1-62F7-4210-B60D-65069AF986D8}"/>
              </a:ext>
            </a:extLst>
          </p:cNvPr>
          <p:cNvSpPr/>
          <p:nvPr userDrawn="1"/>
        </p:nvSpPr>
        <p:spPr>
          <a:xfrm>
            <a:off x="0" y="4457701"/>
            <a:ext cx="7942660" cy="263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350"/>
          </a:p>
        </p:txBody>
      </p:sp>
      <p:sp>
        <p:nvSpPr>
          <p:cNvPr id="2" name="タイトル 1">
            <a:extLst>
              <a:ext uri="{FF2B5EF4-FFF2-40B4-BE49-F238E27FC236}">
                <a16:creationId xmlns:a16="http://schemas.microsoft.com/office/drawing/2014/main" id="{A8A98825-3AAD-4672-80A5-C77B0D68AF0A}"/>
              </a:ext>
            </a:extLst>
          </p:cNvPr>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70D6A7D-B611-485A-9F7A-36BD9C2397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0670300-AA8E-4B53-92CD-320384258D69}"/>
              </a:ext>
            </a:extLst>
          </p:cNvPr>
          <p:cNvSpPr>
            <a:spLocks noGrp="1"/>
          </p:cNvSpPr>
          <p:nvPr>
            <p:ph type="dt" sz="half" idx="10"/>
          </p:nvPr>
        </p:nvSpPr>
        <p:spPr/>
        <p:txBody>
          <a:bodyPr/>
          <a:lstStyle>
            <a:lvl1pPr>
              <a:defRPr/>
            </a:lvl1pPr>
          </a:lstStyle>
          <a:p>
            <a:pPr>
              <a:defRPr/>
            </a:pPr>
            <a:fld id="{2191C0B1-2507-4442-94AB-68F9B5F6293C}"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F9528C99-52C9-457B-B9ED-D49C8840F45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12AE562-29EF-4DF2-8C88-E072722EE70D}"/>
              </a:ext>
            </a:extLst>
          </p:cNvPr>
          <p:cNvSpPr>
            <a:spLocks noGrp="1"/>
          </p:cNvSpPr>
          <p:nvPr>
            <p:ph type="sldNum" sz="quarter" idx="12"/>
          </p:nvPr>
        </p:nvSpPr>
        <p:spPr/>
        <p:txBody>
          <a:bodyPr/>
          <a:lstStyle>
            <a:lvl1pPr>
              <a:defRPr/>
            </a:lvl1pPr>
          </a:lstStyle>
          <a:p>
            <a:pPr>
              <a:defRPr/>
            </a:pPr>
            <a:fld id="{A4730099-F74F-4B04-97E4-2193E202BBDE}" type="slidenum">
              <a:rPr lang="ja-JP" altLang="en-US"/>
              <a:pPr>
                <a:defRPr/>
              </a:pPr>
              <a:t>‹#›</a:t>
            </a:fld>
            <a:endParaRPr lang="ja-JP" altLang="en-US"/>
          </a:p>
        </p:txBody>
      </p:sp>
    </p:spTree>
    <p:extLst>
      <p:ext uri="{BB962C8B-B14F-4D97-AF65-F5344CB8AC3E}">
        <p14:creationId xmlns:p14="http://schemas.microsoft.com/office/powerpoint/2010/main" val="3896453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F004B-77B9-4119-8DC2-8F722CF917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E044D19-9C29-4DBB-99C8-4BC31BAE335B}"/>
              </a:ext>
            </a:extLst>
          </p:cNvPr>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C0393ED8-E2D6-4DC2-B547-F0EDC868C463}"/>
              </a:ext>
            </a:extLst>
          </p:cNvPr>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2980DD22-EC39-4FBD-AFE5-19C4F6A75865}"/>
              </a:ext>
            </a:extLst>
          </p:cNvPr>
          <p:cNvSpPr>
            <a:spLocks noGrp="1"/>
          </p:cNvSpPr>
          <p:nvPr>
            <p:ph type="dt" sz="half" idx="10"/>
          </p:nvPr>
        </p:nvSpPr>
        <p:spPr/>
        <p:txBody>
          <a:bodyPr/>
          <a:lstStyle>
            <a:lvl1pPr>
              <a:defRPr/>
            </a:lvl1pPr>
          </a:lstStyle>
          <a:p>
            <a:pPr>
              <a:defRPr/>
            </a:pPr>
            <a:fld id="{28EE072D-B5B5-4573-8D9F-761E4737C6D3}"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9DF78219-F813-413C-A57B-048A7882B19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B6E88A6-D10D-49CE-8EC7-AF5879F00C11}"/>
              </a:ext>
            </a:extLst>
          </p:cNvPr>
          <p:cNvSpPr>
            <a:spLocks noGrp="1"/>
          </p:cNvSpPr>
          <p:nvPr>
            <p:ph type="sldNum" sz="quarter" idx="12"/>
          </p:nvPr>
        </p:nvSpPr>
        <p:spPr/>
        <p:txBody>
          <a:bodyPr/>
          <a:lstStyle>
            <a:lvl1pPr>
              <a:defRPr/>
            </a:lvl1pPr>
          </a:lstStyle>
          <a:p>
            <a:pPr>
              <a:defRPr/>
            </a:pPr>
            <a:fld id="{CD86D1E2-F103-4AE7-83BA-75886CBAD131}" type="slidenum">
              <a:rPr lang="ja-JP" altLang="en-US"/>
              <a:pPr>
                <a:defRPr/>
              </a:pPr>
              <a:t>‹#›</a:t>
            </a:fld>
            <a:endParaRPr lang="ja-JP" altLang="en-US"/>
          </a:p>
        </p:txBody>
      </p:sp>
    </p:spTree>
    <p:extLst>
      <p:ext uri="{BB962C8B-B14F-4D97-AF65-F5344CB8AC3E}">
        <p14:creationId xmlns:p14="http://schemas.microsoft.com/office/powerpoint/2010/main" val="3956659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431D3-26A8-4974-B507-06512C091EF3}"/>
              </a:ext>
            </a:extLst>
          </p:cNvPr>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612D832-CF48-4DE4-A25E-2548D7E399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5E399A5-4678-47B4-B0BB-7541D8B11F90}"/>
              </a:ext>
            </a:extLst>
          </p:cNvPr>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1E26090-C679-40C3-8F96-AC67828075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617CEEB3-C1CD-4105-89EE-67B21E5D564C}"/>
              </a:ext>
            </a:extLst>
          </p:cNvPr>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5AEB4D5-0AE1-4582-909E-FDB015FEF211}"/>
              </a:ext>
            </a:extLst>
          </p:cNvPr>
          <p:cNvSpPr>
            <a:spLocks noGrp="1"/>
          </p:cNvSpPr>
          <p:nvPr>
            <p:ph type="dt" sz="half" idx="10"/>
          </p:nvPr>
        </p:nvSpPr>
        <p:spPr/>
        <p:txBody>
          <a:bodyPr/>
          <a:lstStyle>
            <a:lvl1pPr>
              <a:defRPr/>
            </a:lvl1pPr>
          </a:lstStyle>
          <a:p>
            <a:pPr>
              <a:defRPr/>
            </a:pPr>
            <a:fld id="{9EC4C7B6-8C5C-40D9-ACE3-6A81FCC86E4C}" type="datetimeFigureOut">
              <a:rPr lang="ja-JP" altLang="en-US"/>
              <a:pPr>
                <a:defRPr/>
              </a:pPr>
              <a:t>2019/10/14</a:t>
            </a:fld>
            <a:endParaRPr lang="ja-JP" altLang="en-US"/>
          </a:p>
        </p:txBody>
      </p:sp>
      <p:sp>
        <p:nvSpPr>
          <p:cNvPr id="8" name="フッター プレースホルダー 4">
            <a:extLst>
              <a:ext uri="{FF2B5EF4-FFF2-40B4-BE49-F238E27FC236}">
                <a16:creationId xmlns:a16="http://schemas.microsoft.com/office/drawing/2014/main" id="{569F148E-1894-4B8F-B6D9-56E49F6533C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07D67CB1-FB39-4EC9-B798-229615B35B83}"/>
              </a:ext>
            </a:extLst>
          </p:cNvPr>
          <p:cNvSpPr>
            <a:spLocks noGrp="1"/>
          </p:cNvSpPr>
          <p:nvPr>
            <p:ph type="sldNum" sz="quarter" idx="12"/>
          </p:nvPr>
        </p:nvSpPr>
        <p:spPr/>
        <p:txBody>
          <a:bodyPr/>
          <a:lstStyle>
            <a:lvl1pPr>
              <a:defRPr/>
            </a:lvl1pPr>
          </a:lstStyle>
          <a:p>
            <a:pPr>
              <a:defRPr/>
            </a:pPr>
            <a:fld id="{DC74A1D7-AC0B-42D7-B6C6-D5652FA0973E}" type="slidenum">
              <a:rPr lang="ja-JP" altLang="en-US"/>
              <a:pPr>
                <a:defRPr/>
              </a:pPr>
              <a:t>‹#›</a:t>
            </a:fld>
            <a:endParaRPr lang="ja-JP" altLang="en-US"/>
          </a:p>
        </p:txBody>
      </p:sp>
    </p:spTree>
    <p:extLst>
      <p:ext uri="{BB962C8B-B14F-4D97-AF65-F5344CB8AC3E}">
        <p14:creationId xmlns:p14="http://schemas.microsoft.com/office/powerpoint/2010/main" val="38883356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3C7A7-660D-4030-A12C-B9D2D32FA7C3}"/>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46670F5-37C3-41E9-B31B-753EA4A65102}"/>
              </a:ext>
            </a:extLst>
          </p:cNvPr>
          <p:cNvSpPr>
            <a:spLocks noGrp="1"/>
          </p:cNvSpPr>
          <p:nvPr>
            <p:ph type="dt" sz="half" idx="10"/>
          </p:nvPr>
        </p:nvSpPr>
        <p:spPr/>
        <p:txBody>
          <a:bodyPr/>
          <a:lstStyle>
            <a:lvl1pPr>
              <a:defRPr/>
            </a:lvl1pPr>
          </a:lstStyle>
          <a:p>
            <a:pPr>
              <a:defRPr/>
            </a:pPr>
            <a:fld id="{E4EABD87-0B1C-4CE6-B712-6C7F8D8E032B}" type="datetimeFigureOut">
              <a:rPr lang="ja-JP" altLang="en-US"/>
              <a:pPr>
                <a:defRPr/>
              </a:pPr>
              <a:t>2019/10/14</a:t>
            </a:fld>
            <a:endParaRPr lang="ja-JP" altLang="en-US"/>
          </a:p>
        </p:txBody>
      </p:sp>
      <p:sp>
        <p:nvSpPr>
          <p:cNvPr id="4" name="フッター プレースホルダー 4">
            <a:extLst>
              <a:ext uri="{FF2B5EF4-FFF2-40B4-BE49-F238E27FC236}">
                <a16:creationId xmlns:a16="http://schemas.microsoft.com/office/drawing/2014/main" id="{1D2A4B38-0B50-41CA-970A-BD8F1849DEB7}"/>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C4A8E8C-5BDA-446F-B9F2-8E22DF526A86}"/>
              </a:ext>
            </a:extLst>
          </p:cNvPr>
          <p:cNvSpPr>
            <a:spLocks noGrp="1"/>
          </p:cNvSpPr>
          <p:nvPr>
            <p:ph type="sldNum" sz="quarter" idx="12"/>
          </p:nvPr>
        </p:nvSpPr>
        <p:spPr/>
        <p:txBody>
          <a:bodyPr/>
          <a:lstStyle>
            <a:lvl1pPr>
              <a:defRPr/>
            </a:lvl1pPr>
          </a:lstStyle>
          <a:p>
            <a:pPr>
              <a:defRPr/>
            </a:pPr>
            <a:fld id="{FE3BA250-F894-48A4-BE3C-0D3B487A3D51}" type="slidenum">
              <a:rPr lang="ja-JP" altLang="en-US"/>
              <a:pPr>
                <a:defRPr/>
              </a:pPr>
              <a:t>‹#›</a:t>
            </a:fld>
            <a:endParaRPr lang="ja-JP" altLang="en-US"/>
          </a:p>
        </p:txBody>
      </p:sp>
    </p:spTree>
    <p:extLst>
      <p:ext uri="{BB962C8B-B14F-4D97-AF65-F5344CB8AC3E}">
        <p14:creationId xmlns:p14="http://schemas.microsoft.com/office/powerpoint/2010/main" val="3411247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4C6C383-8673-4548-A82B-ADDC51D609D1}"/>
              </a:ext>
            </a:extLst>
          </p:cNvPr>
          <p:cNvSpPr>
            <a:spLocks noGrp="1"/>
          </p:cNvSpPr>
          <p:nvPr>
            <p:ph type="dt" sz="half" idx="10"/>
          </p:nvPr>
        </p:nvSpPr>
        <p:spPr/>
        <p:txBody>
          <a:bodyPr/>
          <a:lstStyle>
            <a:lvl1pPr>
              <a:defRPr/>
            </a:lvl1pPr>
          </a:lstStyle>
          <a:p>
            <a:pPr>
              <a:defRPr/>
            </a:pPr>
            <a:fld id="{2C251756-8E33-4E7A-B6CB-757F3050FD8D}" type="datetimeFigureOut">
              <a:rPr lang="ja-JP" altLang="en-US"/>
              <a:pPr>
                <a:defRPr/>
              </a:pPr>
              <a:t>2019/10/14</a:t>
            </a:fld>
            <a:endParaRPr lang="ja-JP" altLang="en-US"/>
          </a:p>
        </p:txBody>
      </p:sp>
      <p:sp>
        <p:nvSpPr>
          <p:cNvPr id="3" name="フッター プレースホルダー 4">
            <a:extLst>
              <a:ext uri="{FF2B5EF4-FFF2-40B4-BE49-F238E27FC236}">
                <a16:creationId xmlns:a16="http://schemas.microsoft.com/office/drawing/2014/main" id="{8ACF1205-9C9B-4DFE-8058-742219A0D635}"/>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EE3C5DC-6794-41F0-93FF-CCD223573989}"/>
              </a:ext>
            </a:extLst>
          </p:cNvPr>
          <p:cNvSpPr>
            <a:spLocks noGrp="1"/>
          </p:cNvSpPr>
          <p:nvPr>
            <p:ph type="sldNum" sz="quarter" idx="12"/>
          </p:nvPr>
        </p:nvSpPr>
        <p:spPr/>
        <p:txBody>
          <a:bodyPr/>
          <a:lstStyle>
            <a:lvl1pPr>
              <a:defRPr/>
            </a:lvl1pPr>
          </a:lstStyle>
          <a:p>
            <a:pPr>
              <a:defRPr/>
            </a:pPr>
            <a:fld id="{FFA8149B-7DEE-40EB-AB5A-9D01C6E26F8D}" type="slidenum">
              <a:rPr lang="ja-JP" altLang="en-US"/>
              <a:pPr>
                <a:defRPr/>
              </a:pPr>
              <a:t>‹#›</a:t>
            </a:fld>
            <a:endParaRPr lang="ja-JP" altLang="en-US"/>
          </a:p>
        </p:txBody>
      </p:sp>
    </p:spTree>
    <p:extLst>
      <p:ext uri="{BB962C8B-B14F-4D97-AF65-F5344CB8AC3E}">
        <p14:creationId xmlns:p14="http://schemas.microsoft.com/office/powerpoint/2010/main" val="31197504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24039-8EAA-46B8-A23E-B8A59B0538B5}"/>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6CA03CB2-28FE-4DCA-9215-0E1B4147866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3D6A8286-825B-469D-845C-6497152948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567713C-689C-4E83-B4F4-370B4E93B120}"/>
              </a:ext>
            </a:extLst>
          </p:cNvPr>
          <p:cNvSpPr>
            <a:spLocks noGrp="1"/>
          </p:cNvSpPr>
          <p:nvPr>
            <p:ph type="dt" sz="half" idx="10"/>
          </p:nvPr>
        </p:nvSpPr>
        <p:spPr/>
        <p:txBody>
          <a:bodyPr/>
          <a:lstStyle>
            <a:lvl1pPr>
              <a:defRPr/>
            </a:lvl1pPr>
          </a:lstStyle>
          <a:p>
            <a:pPr>
              <a:defRPr/>
            </a:pPr>
            <a:fld id="{E950C372-449A-46BE-9041-CCBE7FB18A3E}"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642D5BCC-4C79-49CF-91C4-D595F7468FE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AD17A07-7288-4390-AD3E-07B8719AF3C4}"/>
              </a:ext>
            </a:extLst>
          </p:cNvPr>
          <p:cNvSpPr>
            <a:spLocks noGrp="1"/>
          </p:cNvSpPr>
          <p:nvPr>
            <p:ph type="sldNum" sz="quarter" idx="12"/>
          </p:nvPr>
        </p:nvSpPr>
        <p:spPr/>
        <p:txBody>
          <a:bodyPr/>
          <a:lstStyle>
            <a:lvl1pPr>
              <a:defRPr/>
            </a:lvl1pPr>
          </a:lstStyle>
          <a:p>
            <a:pPr>
              <a:defRPr/>
            </a:pPr>
            <a:fld id="{4D361781-268E-44FE-B3C7-52E9631FF310}" type="slidenum">
              <a:rPr lang="ja-JP" altLang="en-US"/>
              <a:pPr>
                <a:defRPr/>
              </a:pPr>
              <a:t>‹#›</a:t>
            </a:fld>
            <a:endParaRPr lang="ja-JP" altLang="en-US"/>
          </a:p>
        </p:txBody>
      </p:sp>
    </p:spTree>
    <p:extLst>
      <p:ext uri="{BB962C8B-B14F-4D97-AF65-F5344CB8AC3E}">
        <p14:creationId xmlns:p14="http://schemas.microsoft.com/office/powerpoint/2010/main" val="4016505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A2CFD-2EDB-4AF5-AF0B-3B055A74DA5C}"/>
              </a:ext>
            </a:extLst>
          </p:cNvPr>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CCBC9F8-FA5C-4ADF-BCEF-EBBE4CD0ABDC}"/>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77A50FE6-E6B4-4E9D-9708-7E7F71BB65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7B3D8D3-8A3E-4E37-A1B3-515F6AE87FC5}"/>
              </a:ext>
            </a:extLst>
          </p:cNvPr>
          <p:cNvSpPr>
            <a:spLocks noGrp="1"/>
          </p:cNvSpPr>
          <p:nvPr>
            <p:ph type="dt" sz="half" idx="10"/>
          </p:nvPr>
        </p:nvSpPr>
        <p:spPr/>
        <p:txBody>
          <a:bodyPr/>
          <a:lstStyle>
            <a:lvl1pPr>
              <a:defRPr/>
            </a:lvl1pPr>
          </a:lstStyle>
          <a:p>
            <a:pPr>
              <a:defRPr/>
            </a:pPr>
            <a:fld id="{75D9C5D5-3593-46E1-BA7D-5AA4F1574211}" type="datetimeFigureOut">
              <a:rPr lang="ja-JP" altLang="en-US"/>
              <a:pPr>
                <a:defRPr/>
              </a:pPr>
              <a:t>2019/10/14</a:t>
            </a:fld>
            <a:endParaRPr lang="ja-JP" altLang="en-US"/>
          </a:p>
        </p:txBody>
      </p:sp>
      <p:sp>
        <p:nvSpPr>
          <p:cNvPr id="6" name="フッター プレースホルダー 4">
            <a:extLst>
              <a:ext uri="{FF2B5EF4-FFF2-40B4-BE49-F238E27FC236}">
                <a16:creationId xmlns:a16="http://schemas.microsoft.com/office/drawing/2014/main" id="{3A8F2656-5AE5-4D24-A9E1-EB00C65EE62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905A539-61B8-48E5-A25D-AC5EC116BA2C}"/>
              </a:ext>
            </a:extLst>
          </p:cNvPr>
          <p:cNvSpPr>
            <a:spLocks noGrp="1"/>
          </p:cNvSpPr>
          <p:nvPr>
            <p:ph type="sldNum" sz="quarter" idx="12"/>
          </p:nvPr>
        </p:nvSpPr>
        <p:spPr/>
        <p:txBody>
          <a:bodyPr/>
          <a:lstStyle>
            <a:lvl1pPr>
              <a:defRPr/>
            </a:lvl1pPr>
          </a:lstStyle>
          <a:p>
            <a:pPr>
              <a:defRPr/>
            </a:pPr>
            <a:fld id="{47036494-39CE-4E88-98F9-F431961F24D5}" type="slidenum">
              <a:rPr lang="ja-JP" altLang="en-US"/>
              <a:pPr>
                <a:defRPr/>
              </a:pPr>
              <a:t>‹#›</a:t>
            </a:fld>
            <a:endParaRPr lang="ja-JP" altLang="en-US"/>
          </a:p>
        </p:txBody>
      </p:sp>
    </p:spTree>
    <p:extLst>
      <p:ext uri="{BB962C8B-B14F-4D97-AF65-F5344CB8AC3E}">
        <p14:creationId xmlns:p14="http://schemas.microsoft.com/office/powerpoint/2010/main" val="15119309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B326B2-2EAF-4995-9A2D-F2443A721510}"/>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D39E27-D621-4B48-A2BD-065BB93CDED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A02AF7-DE71-4341-B6CF-AFABD534D3CD}"/>
              </a:ext>
            </a:extLst>
          </p:cNvPr>
          <p:cNvSpPr>
            <a:spLocks noGrp="1"/>
          </p:cNvSpPr>
          <p:nvPr>
            <p:ph type="dt" sz="half" idx="10"/>
          </p:nvPr>
        </p:nvSpPr>
        <p:spPr/>
        <p:txBody>
          <a:bodyPr/>
          <a:lstStyle>
            <a:lvl1pPr>
              <a:defRPr/>
            </a:lvl1pPr>
          </a:lstStyle>
          <a:p>
            <a:pPr>
              <a:defRPr/>
            </a:pPr>
            <a:fld id="{AAEDA4B4-E655-4730-9C2D-A78CEDE7A376}" type="datetimeFigureOut">
              <a:rPr lang="ja-JP" altLang="en-US"/>
              <a:pPr>
                <a:defRPr/>
              </a:pPr>
              <a:t>2019/10/14</a:t>
            </a:fld>
            <a:endParaRPr lang="ja-JP" altLang="en-US"/>
          </a:p>
        </p:txBody>
      </p:sp>
      <p:sp>
        <p:nvSpPr>
          <p:cNvPr id="5" name="フッター プレースホルダー 4">
            <a:extLst>
              <a:ext uri="{FF2B5EF4-FFF2-40B4-BE49-F238E27FC236}">
                <a16:creationId xmlns:a16="http://schemas.microsoft.com/office/drawing/2014/main" id="{C96727F3-A505-4040-A079-754109289BA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ED922D-1450-4E6B-9CC4-9CF90D8722E0}"/>
              </a:ext>
            </a:extLst>
          </p:cNvPr>
          <p:cNvSpPr>
            <a:spLocks noGrp="1"/>
          </p:cNvSpPr>
          <p:nvPr>
            <p:ph type="sldNum" sz="quarter" idx="12"/>
          </p:nvPr>
        </p:nvSpPr>
        <p:spPr/>
        <p:txBody>
          <a:bodyPr/>
          <a:lstStyle>
            <a:lvl1pPr>
              <a:defRPr/>
            </a:lvl1pPr>
          </a:lstStyle>
          <a:p>
            <a:pPr>
              <a:defRPr/>
            </a:pPr>
            <a:fld id="{E00B9FCB-4741-4617-AF6F-E556CFBE4652}" type="slidenum">
              <a:rPr lang="ja-JP" altLang="en-US"/>
              <a:pPr>
                <a:defRPr/>
              </a:pPr>
              <a:t>‹#›</a:t>
            </a:fld>
            <a:endParaRPr lang="ja-JP" altLang="en-US"/>
          </a:p>
        </p:txBody>
      </p:sp>
    </p:spTree>
    <p:extLst>
      <p:ext uri="{BB962C8B-B14F-4D97-AF65-F5344CB8AC3E}">
        <p14:creationId xmlns:p14="http://schemas.microsoft.com/office/powerpoint/2010/main" val="90811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E78A115-0292-4087-9505-CBB82D27B51F}" type="datetimeFigureOut">
              <a:rPr kumimoji="1" lang="ja-JP" altLang="en-US" smtClean="0"/>
              <a:t>2019/10/14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3350303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D8532B0-49A7-4CD6-9A6A-2F91C0A485EA}"/>
              </a:ext>
            </a:extLst>
          </p:cNvPr>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2499CF-D77F-4108-88FD-D854DA0EE297}"/>
              </a:ext>
            </a:extLst>
          </p:cNvPr>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8F8C9AC-B0D9-486D-BA43-6A7436616447}"/>
              </a:ext>
            </a:extLst>
          </p:cNvPr>
          <p:cNvSpPr>
            <a:spLocks noGrp="1"/>
          </p:cNvSpPr>
          <p:nvPr>
            <p:ph type="dt" sz="half" idx="10"/>
          </p:nvPr>
        </p:nvSpPr>
        <p:spPr/>
        <p:txBody>
          <a:bodyPr/>
          <a:lstStyle>
            <a:lvl1pPr>
              <a:defRPr/>
            </a:lvl1pPr>
          </a:lstStyle>
          <a:p>
            <a:pPr>
              <a:defRPr/>
            </a:pPr>
            <a:fld id="{12FED998-E14A-4925-B68C-290B04D28338}" type="datetimeFigureOut">
              <a:rPr lang="ja-JP" altLang="en-US"/>
              <a:pPr>
                <a:defRPr/>
              </a:pPr>
              <a:t>2019/10/14</a:t>
            </a:fld>
            <a:endParaRPr lang="ja-JP" altLang="en-US"/>
          </a:p>
        </p:txBody>
      </p:sp>
      <p:sp>
        <p:nvSpPr>
          <p:cNvPr id="5" name="フッター プレースホルダー 4">
            <a:extLst>
              <a:ext uri="{FF2B5EF4-FFF2-40B4-BE49-F238E27FC236}">
                <a16:creationId xmlns:a16="http://schemas.microsoft.com/office/drawing/2014/main" id="{95ADA794-F89F-41E8-8695-061A55BE4AB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4ABF4A3-566D-4EDA-AB7B-75C88FF3096F}"/>
              </a:ext>
            </a:extLst>
          </p:cNvPr>
          <p:cNvSpPr>
            <a:spLocks noGrp="1"/>
          </p:cNvSpPr>
          <p:nvPr>
            <p:ph type="sldNum" sz="quarter" idx="12"/>
          </p:nvPr>
        </p:nvSpPr>
        <p:spPr/>
        <p:txBody>
          <a:bodyPr/>
          <a:lstStyle>
            <a:lvl1pPr>
              <a:defRPr/>
            </a:lvl1pPr>
          </a:lstStyle>
          <a:p>
            <a:pPr>
              <a:defRPr/>
            </a:pPr>
            <a:fld id="{F56B3388-E7C1-4982-B4FF-FF0C30967D09}" type="slidenum">
              <a:rPr lang="ja-JP" altLang="en-US"/>
              <a:pPr>
                <a:defRPr/>
              </a:pPr>
              <a:t>‹#›</a:t>
            </a:fld>
            <a:endParaRPr lang="ja-JP" altLang="en-US"/>
          </a:p>
        </p:txBody>
      </p:sp>
    </p:spTree>
    <p:extLst>
      <p:ext uri="{BB962C8B-B14F-4D97-AF65-F5344CB8AC3E}">
        <p14:creationId xmlns:p14="http://schemas.microsoft.com/office/powerpoint/2010/main" val="1151013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509E03-E9E1-40B3-9D40-8CD8C79283EF}" type="datetime1">
              <a:rPr kumimoji="1" lang="ja-JP" altLang="en-US" smtClean="0"/>
              <a:t>2019/10/14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43148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2D4AECD-CD0E-48C3-BB06-40EC3405219A}" type="datetime1">
              <a:rPr kumimoji="1" lang="ja-JP" altLang="en-US" smtClean="0"/>
              <a:t>2019/10/14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48114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35F8DF-6D89-464A-B2B1-006FE6D7C910}" type="datetime1">
              <a:rPr kumimoji="1" lang="ja-JP" altLang="en-US" smtClean="0"/>
              <a:t>2019/10/14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180498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FB1B83-5CFF-4218-8F7F-B810DA849BCA}" type="datetime1">
              <a:rPr kumimoji="1" lang="ja-JP" altLang="en-US" smtClean="0"/>
              <a:t>2019/10/14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8856432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565DCE5-6714-42C3-B9A9-5DE6C6745F46}" type="datetime1">
              <a:rPr kumimoji="1" lang="ja-JP" altLang="en-US" smtClean="0"/>
              <a:t>2019/10/14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90132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430414F-56A6-4935-9199-35B7B9DF11DA}" type="datetime1">
              <a:rPr kumimoji="1" lang="ja-JP" altLang="en-US" smtClean="0"/>
              <a:t>2019/10/14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982733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AE3D7-3479-4386-928C-F3EB7CD5D8B9}" type="datetime1">
              <a:rPr kumimoji="1" lang="ja-JP" altLang="en-US" smtClean="0"/>
              <a:t>2019/10/14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9452901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4E8D4E-5024-473E-BC16-464B5C51BC37}" type="datetime1">
              <a:rPr kumimoji="1" lang="ja-JP" altLang="en-US" smtClean="0"/>
              <a:t>2019/10/14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730429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6B6002-2B02-412F-9B60-A76A02C0919E}" type="datetime1">
              <a:rPr kumimoji="1" lang="ja-JP" altLang="en-US" smtClean="0"/>
              <a:t>2019/10/14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1380768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4.xml"/><Relationship Id="rId3" Type="http://schemas.openxmlformats.org/officeDocument/2006/relationships/slideLayout" Target="../slideLayouts/slideLayout23.xml"/><Relationship Id="rId21" Type="http://schemas.openxmlformats.org/officeDocument/2006/relationships/image" Target="../media/image10.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6.xml"/><Relationship Id="rId3" Type="http://schemas.openxmlformats.org/officeDocument/2006/relationships/slideLayout" Target="../slideLayouts/slideLayout46.xml"/><Relationship Id="rId21" Type="http://schemas.openxmlformats.org/officeDocument/2006/relationships/image" Target="../media/image10.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8.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theme" Target="../theme/theme7.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453336"/>
            <a:ext cx="2895600"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ea typeface="+mn-ea"/>
              </a:defRPr>
            </a:lvl1pPr>
          </a:lstStyle>
          <a:p>
            <a:endParaRPr kumimoji="1" lang="ja-JP" altLang="en-US"/>
          </a:p>
        </p:txBody>
      </p:sp>
      <p:sp>
        <p:nvSpPr>
          <p:cNvPr id="1030" name="Rectangle 6"/>
          <p:cNvSpPr>
            <a:spLocks noGrp="1" noChangeArrowheads="1"/>
          </p:cNvSpPr>
          <p:nvPr>
            <p:ph type="sldNum" sz="quarter" idx="4"/>
          </p:nvPr>
        </p:nvSpPr>
        <p:spPr bwMode="auto">
          <a:xfrm>
            <a:off x="7046912"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53C06E80-4058-4F4B-ABCA-37AB2E99A4EA}" type="slidenum">
              <a:rPr kumimoji="1" lang="ja-JP" altLang="en-US" smtClean="0"/>
              <a:t>‹#›</a:t>
            </a:fld>
            <a:endParaRPr kumimoji="1" lang="ja-JP" altLang="en-US"/>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dirty="0"/>
              <a:t>Title </a:t>
            </a:r>
            <a:r>
              <a:rPr lang="ja-JP" altLang="en-US" dirty="0"/>
              <a:t>タイトル</a:t>
            </a:r>
          </a:p>
        </p:txBody>
      </p:sp>
      <p:grpSp>
        <p:nvGrpSpPr>
          <p:cNvPr id="1038" name="Group 14"/>
          <p:cNvGrpSpPr>
            <a:grpSpLocks/>
          </p:cNvGrpSpPr>
          <p:nvPr/>
        </p:nvGrpSpPr>
        <p:grpSpPr bwMode="auto">
          <a:xfrm>
            <a:off x="466725" y="260350"/>
            <a:ext cx="8208963" cy="936625"/>
            <a:chOff x="294" y="164"/>
            <a:chExt cx="5171" cy="590"/>
          </a:xfrm>
        </p:grpSpPr>
        <p:sp>
          <p:nvSpPr>
            <p:cNvPr id="1031" name="Rectangle 7"/>
            <p:cNvSpPr>
              <a:spLocks noChangeArrowheads="1"/>
            </p:cNvSpPr>
            <p:nvPr/>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solidFill>
                  <a:srgbClr val="000000"/>
                </a:solidFill>
                <a:latin typeface="ＭＳ Ｐゴシック"/>
                <a:ea typeface="ＭＳ Ｐゴシック"/>
              </a:endParaRPr>
            </a:p>
          </p:txBody>
        </p:sp>
        <p:sp>
          <p:nvSpPr>
            <p:cNvPr id="1037" name="Line 13"/>
            <p:cNvSpPr>
              <a:spLocks noChangeShapeType="1"/>
            </p:cNvSpPr>
            <p:nvPr/>
          </p:nvSpPr>
          <p:spPr bwMode="auto">
            <a:xfrm>
              <a:off x="295" y="754"/>
              <a:ext cx="5170" cy="0"/>
            </a:xfrm>
            <a:prstGeom prst="line">
              <a:avLst/>
            </a:prstGeom>
            <a:noFill/>
            <a:ln w="9525">
              <a:solidFill>
                <a:srgbClr val="FF0000"/>
              </a:solidFill>
              <a:round/>
              <a:headEnd/>
              <a:tailEnd/>
            </a:ln>
            <a:effectLst/>
          </p:spPr>
          <p:txBody>
            <a:bodyPr/>
            <a:lstStyle/>
            <a:p>
              <a:endParaRPr lang="ja-JP" altLang="en-US">
                <a:solidFill>
                  <a:srgbClr val="000000"/>
                </a:solidFill>
                <a:latin typeface="ＭＳ Ｐゴシック"/>
                <a:ea typeface="ＭＳ Ｐゴシック"/>
              </a:endParaRPr>
            </a:p>
          </p:txBody>
        </p:sp>
      </p:grpSp>
    </p:spTree>
    <p:extLst>
      <p:ext uri="{BB962C8B-B14F-4D97-AF65-F5344CB8AC3E}">
        <p14:creationId xmlns:p14="http://schemas.microsoft.com/office/powerpoint/2010/main" val="21011360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ransition>
    <p:fade thruBlk="1"/>
  </p:transition>
  <p:hf hdr="0" ftr="0" dt="0"/>
  <p:txStyles>
    <p:titleStyle>
      <a:lvl1pPr algn="l" rtl="0" eaLnBrk="1" fontAlgn="base" hangingPunct="1">
        <a:spcBef>
          <a:spcPct val="0"/>
        </a:spcBef>
        <a:spcAft>
          <a:spcPct val="0"/>
        </a:spcAft>
        <a:defRPr kumimoji="1" sz="4400" b="1">
          <a:solidFill>
            <a:schemeClr val="tx1"/>
          </a:solidFill>
          <a:latin typeface="+mn-ea"/>
          <a:ea typeface="+mn-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2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4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6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8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900" indent="-342900"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ea"/>
          <a:ea typeface="+mn-ea"/>
          <a:cs typeface="+mn-cs"/>
        </a:defRPr>
      </a:lvl1pPr>
      <a:lvl2pPr marL="742950" indent="-285750"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ea"/>
          <a:ea typeface="+mn-ea"/>
        </a:defRPr>
      </a:lvl2pPr>
      <a:lvl3pPr marL="1143000" indent="-228600"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ea"/>
          <a:ea typeface="+mn-ea"/>
        </a:defRPr>
      </a:lvl3pPr>
      <a:lvl4pPr marL="16002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4pPr>
      <a:lvl5pPr marL="20574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5pPr>
      <a:lvl6pPr marL="25146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8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90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2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514B186-7FE2-4679-97E7-02F8A45DC669}" type="datetime1">
              <a:rPr lang="ja-JP" altLang="en-US" smtClean="0">
                <a:solidFill>
                  <a:prstClr val="black">
                    <a:lumMod val="65000"/>
                    <a:lumOff val="35000"/>
                  </a:prstClr>
                </a:solidFill>
              </a:rPr>
              <a:t>2019/10/14</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7E38D03-DFB6-46C2-A98D-6BEBD54DAFD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89773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453336"/>
            <a:ext cx="2895600"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ea typeface="+mn-ea"/>
              </a:defRPr>
            </a:lvl1pPr>
          </a:lstStyle>
          <a:p>
            <a:r>
              <a:rPr lang="en-US" altLang="ja-JP">
                <a:solidFill>
                  <a:srgbClr val="000000"/>
                </a:solidFill>
              </a:rPr>
              <a:t>Yoshinobu Kano</a:t>
            </a:r>
            <a:r>
              <a:rPr lang="ja-JP" altLang="en-US">
                <a:solidFill>
                  <a:srgbClr val="000000"/>
                </a:solidFill>
              </a:rPr>
              <a:t>　　　</a:t>
            </a: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046912"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F65EB71C-EC3A-4BD6-A8CE-D603DDEA4C2A}" type="slidenum">
              <a:rPr lang="en-US" altLang="ja-JP" smtClean="0">
                <a:solidFill>
                  <a:srgbClr val="000000"/>
                </a:solidFill>
              </a:rPr>
              <a:pPr/>
              <a:t>‹#›</a:t>
            </a:fld>
            <a:endParaRPr lang="en-US" altLang="ja-JP" dirty="0">
              <a:solidFill>
                <a:srgbClr val="000000"/>
              </a:solidFill>
            </a:endParaRPr>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dirty="0"/>
              <a:t>Title </a:t>
            </a:r>
            <a:r>
              <a:rPr lang="ja-JP" altLang="en-US" dirty="0"/>
              <a:t>タイトル</a:t>
            </a:r>
          </a:p>
        </p:txBody>
      </p:sp>
      <p:grpSp>
        <p:nvGrpSpPr>
          <p:cNvPr id="1038" name="Group 14"/>
          <p:cNvGrpSpPr>
            <a:grpSpLocks/>
          </p:cNvGrpSpPr>
          <p:nvPr/>
        </p:nvGrpSpPr>
        <p:grpSpPr bwMode="auto">
          <a:xfrm>
            <a:off x="466725" y="260350"/>
            <a:ext cx="8208963" cy="936625"/>
            <a:chOff x="294" y="164"/>
            <a:chExt cx="5171" cy="590"/>
          </a:xfrm>
        </p:grpSpPr>
        <p:sp>
          <p:nvSpPr>
            <p:cNvPr id="1031" name="Rectangle 7"/>
            <p:cNvSpPr>
              <a:spLocks noChangeArrowheads="1"/>
            </p:cNvSpPr>
            <p:nvPr/>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solidFill>
                  <a:srgbClr val="000000"/>
                </a:solidFill>
                <a:latin typeface="ＭＳ Ｐゴシック"/>
                <a:ea typeface="ＭＳ Ｐゴシック"/>
              </a:endParaRPr>
            </a:p>
          </p:txBody>
        </p:sp>
        <p:sp>
          <p:nvSpPr>
            <p:cNvPr id="1037" name="Line 13"/>
            <p:cNvSpPr>
              <a:spLocks noChangeShapeType="1"/>
            </p:cNvSpPr>
            <p:nvPr/>
          </p:nvSpPr>
          <p:spPr bwMode="auto">
            <a:xfrm>
              <a:off x="295" y="754"/>
              <a:ext cx="5170" cy="0"/>
            </a:xfrm>
            <a:prstGeom prst="line">
              <a:avLst/>
            </a:prstGeom>
            <a:noFill/>
            <a:ln w="9525">
              <a:solidFill>
                <a:srgbClr val="FF0000"/>
              </a:solidFill>
              <a:round/>
              <a:headEnd/>
              <a:tailEnd/>
            </a:ln>
            <a:effectLst/>
          </p:spPr>
          <p:txBody>
            <a:bodyPr/>
            <a:lstStyle/>
            <a:p>
              <a:endParaRPr lang="ja-JP" altLang="en-US">
                <a:solidFill>
                  <a:srgbClr val="000000"/>
                </a:solidFill>
                <a:latin typeface="ＭＳ Ｐゴシック"/>
                <a:ea typeface="ＭＳ Ｐゴシック"/>
              </a:endParaRPr>
            </a:p>
          </p:txBody>
        </p:sp>
      </p:grpSp>
    </p:spTree>
    <p:extLst>
      <p:ext uri="{BB962C8B-B14F-4D97-AF65-F5344CB8AC3E}">
        <p14:creationId xmlns:p14="http://schemas.microsoft.com/office/powerpoint/2010/main" val="26945552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ransition>
    <p:fade thruBlk="1"/>
  </p:transition>
  <p:hf sldNum="0" hdr="0" ftr="0" dt="0"/>
  <p:txStyles>
    <p:titleStyle>
      <a:lvl1pPr algn="l" rtl="0" eaLnBrk="1" fontAlgn="base" hangingPunct="1">
        <a:spcBef>
          <a:spcPct val="0"/>
        </a:spcBef>
        <a:spcAft>
          <a:spcPct val="0"/>
        </a:spcAft>
        <a:defRPr kumimoji="1" sz="4400" b="1">
          <a:solidFill>
            <a:schemeClr val="tx1"/>
          </a:solidFill>
          <a:latin typeface="+mn-ea"/>
          <a:ea typeface="+mn-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2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4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6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8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900" indent="-342900"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ea"/>
          <a:ea typeface="+mn-ea"/>
          <a:cs typeface="+mn-cs"/>
        </a:defRPr>
      </a:lvl1pPr>
      <a:lvl2pPr marL="742950" indent="-285750"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ea"/>
          <a:ea typeface="+mn-ea"/>
        </a:defRPr>
      </a:lvl2pPr>
      <a:lvl3pPr marL="1143000" indent="-228600"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ea"/>
          <a:ea typeface="+mn-ea"/>
        </a:defRPr>
      </a:lvl3pPr>
      <a:lvl4pPr marL="16002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4pPr>
      <a:lvl5pPr marL="20574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5pPr>
      <a:lvl6pPr marL="25146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8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90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2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69018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ja-JP" altLang="en-US" sz="1800"/>
              </a:p>
            </p:txBody>
          </p:sp>
          <p:sp>
            <p:nvSpPr>
              <p:cNvPr id="69018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ja-JP" altLang="en-US" sz="1800"/>
              </a:p>
            </p:txBody>
          </p:sp>
          <p:sp>
            <p:nvSpPr>
              <p:cNvPr id="69018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ja-JP" altLang="en-US" sz="1800"/>
              </a:p>
            </p:txBody>
          </p:sp>
          <p:sp>
            <p:nvSpPr>
              <p:cNvPr id="69018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ja-JP" altLang="en-US" sz="1800"/>
              </a:p>
            </p:txBody>
          </p:sp>
          <p:sp>
            <p:nvSpPr>
              <p:cNvPr id="69018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ja-JP" altLang="en-US" sz="1800"/>
              </a:p>
            </p:txBody>
          </p:sp>
          <p:sp>
            <p:nvSpPr>
              <p:cNvPr id="69018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018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ja-JP" altLang="en-US" sz="1800"/>
              </a:p>
            </p:txBody>
          </p:sp>
          <p:sp>
            <p:nvSpPr>
              <p:cNvPr id="69018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ja-JP" altLang="en-US" sz="1800"/>
              </a:p>
            </p:txBody>
          </p:sp>
          <p:sp>
            <p:nvSpPr>
              <p:cNvPr id="69018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ja-JP" altLang="en-US" sz="1800"/>
              </a:p>
            </p:txBody>
          </p:sp>
          <p:sp>
            <p:nvSpPr>
              <p:cNvPr id="69018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ja-JP" altLang="en-US" sz="1800"/>
              </a:p>
            </p:txBody>
          </p:sp>
          <p:sp>
            <p:nvSpPr>
              <p:cNvPr id="69019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ja-JP" altLang="en-US" sz="1800"/>
              </a:p>
            </p:txBody>
          </p:sp>
          <p:sp>
            <p:nvSpPr>
              <p:cNvPr id="69019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019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ja-JP" altLang="en-US" sz="1800"/>
              </a:p>
            </p:txBody>
          </p:sp>
          <p:sp>
            <p:nvSpPr>
              <p:cNvPr id="69019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ja-JP" altLang="en-US" sz="1800"/>
              </a:p>
            </p:txBody>
          </p:sp>
          <p:sp>
            <p:nvSpPr>
              <p:cNvPr id="69019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ja-JP" altLang="en-US" sz="1800"/>
              </a:p>
            </p:txBody>
          </p:sp>
          <p:sp>
            <p:nvSpPr>
              <p:cNvPr id="69019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ja-JP" altLang="en-US" sz="1800"/>
              </a:p>
            </p:txBody>
          </p:sp>
          <p:sp>
            <p:nvSpPr>
              <p:cNvPr id="69019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ja-JP" altLang="en-US" sz="1800"/>
              </a:p>
            </p:txBody>
          </p:sp>
          <p:sp>
            <p:nvSpPr>
              <p:cNvPr id="69019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ja-JP" altLang="en-US" sz="1800"/>
              </a:p>
            </p:txBody>
          </p:sp>
          <p:sp>
            <p:nvSpPr>
              <p:cNvPr id="69019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ja-JP" altLang="en-US" sz="1800"/>
              </a:p>
            </p:txBody>
          </p:sp>
        </p:grpSp>
        <p:sp>
          <p:nvSpPr>
            <p:cNvPr id="69019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ja-JP" altLang="en-US" sz="1800"/>
            </a:p>
          </p:txBody>
        </p:sp>
        <p:sp>
          <p:nvSpPr>
            <p:cNvPr id="69020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ja-JP" altLang="en-US" sz="1800"/>
            </a:p>
          </p:txBody>
        </p:sp>
      </p:grpSp>
      <p:sp>
        <p:nvSpPr>
          <p:cNvPr id="690201" name="Rectangle 25"/>
          <p:cNvSpPr>
            <a:spLocks noGrp="1" noChangeArrowheads="1"/>
          </p:cNvSpPr>
          <p:nvPr>
            <p:ph type="title"/>
          </p:nvPr>
        </p:nvSpPr>
        <p:spPr bwMode="auto">
          <a:xfrm>
            <a:off x="1195388" y="152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90202" name="Rectangle 26"/>
          <p:cNvSpPr>
            <a:spLocks noGrp="1" noChangeArrowheads="1"/>
          </p:cNvSpPr>
          <p:nvPr>
            <p:ph type="body" idx="1"/>
          </p:nvPr>
        </p:nvSpPr>
        <p:spPr bwMode="auto">
          <a:xfrm>
            <a:off x="1173163" y="11430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90203" name="Rectangle 27"/>
          <p:cNvSpPr>
            <a:spLocks noGrp="1" noChangeArrowheads="1"/>
          </p:cNvSpPr>
          <p:nvPr>
            <p:ph type="dt" sz="half" idx="2"/>
          </p:nvPr>
        </p:nvSpPr>
        <p:spPr bwMode="auto">
          <a:xfrm>
            <a:off x="1173163" y="6481763"/>
            <a:ext cx="1905000" cy="24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pitchFamily="34" charset="0"/>
              </a:defRPr>
            </a:lvl1pPr>
          </a:lstStyle>
          <a:p>
            <a:fld id="{6E78A115-0292-4087-9505-CBB82D27B51F}" type="datetimeFigureOut">
              <a:rPr kumimoji="1" lang="ja-JP" altLang="en-US" smtClean="0"/>
              <a:t>2019/10/14</a:t>
            </a:fld>
            <a:endParaRPr kumimoji="1" lang="ja-JP" altLang="en-US"/>
          </a:p>
        </p:txBody>
      </p:sp>
      <p:sp>
        <p:nvSpPr>
          <p:cNvPr id="690204" name="Rectangle 28"/>
          <p:cNvSpPr>
            <a:spLocks noGrp="1" noChangeArrowheads="1"/>
          </p:cNvSpPr>
          <p:nvPr>
            <p:ph type="ftr" sz="quarter" idx="3"/>
          </p:nvPr>
        </p:nvSpPr>
        <p:spPr bwMode="auto">
          <a:xfrm>
            <a:off x="35814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000">
                <a:latin typeface="Arial" pitchFamily="34" charset="0"/>
              </a:defRPr>
            </a:lvl1pPr>
          </a:lstStyle>
          <a:p>
            <a:endParaRPr kumimoji="1" lang="ja-JP" altLang="en-US"/>
          </a:p>
        </p:txBody>
      </p:sp>
      <p:sp>
        <p:nvSpPr>
          <p:cNvPr id="690205" name="Rectangle 29"/>
          <p:cNvSpPr>
            <a:spLocks noGrp="1" noChangeArrowheads="1"/>
          </p:cNvSpPr>
          <p:nvPr>
            <p:ph type="sldNum" sz="quarter" idx="4"/>
          </p:nvPr>
        </p:nvSpPr>
        <p:spPr bwMode="auto">
          <a:xfrm>
            <a:off x="70104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itchFamily="34" charset="0"/>
              </a:defRPr>
            </a:lvl1pPr>
          </a:lstStyle>
          <a:p>
            <a:fld id="{6EF07FFD-3A17-4B05-BB5A-381857E9700A}" type="slidenum">
              <a:rPr kumimoji="1" lang="ja-JP" altLang="en-US" smtClean="0"/>
              <a:t>‹#›</a:t>
            </a:fld>
            <a:endParaRPr kumimoji="1" lang="ja-JP" altLang="en-US"/>
          </a:p>
        </p:txBody>
      </p:sp>
    </p:spTree>
    <p:extLst>
      <p:ext uri="{BB962C8B-B14F-4D97-AF65-F5344CB8AC3E}">
        <p14:creationId xmlns:p14="http://schemas.microsoft.com/office/powerpoint/2010/main" val="1395500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2pPr>
      <a:lvl3pPr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3pPr>
      <a:lvl4pPr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4pPr>
      <a:lvl5pPr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5pPr>
      <a:lvl6pPr marL="457200"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6pPr>
      <a:lvl7pPr marL="914400"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7pPr>
      <a:lvl8pPr marL="1371600"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8pPr>
      <a:lvl9pPr marL="1828800" algn="l" rtl="0" eaLnBrk="1" fontAlgn="base" hangingPunct="1">
        <a:spcBef>
          <a:spcPct val="0"/>
        </a:spcBef>
        <a:spcAft>
          <a:spcPct val="0"/>
        </a:spcAft>
        <a:defRPr kumimoji="1" sz="3200">
          <a:solidFill>
            <a:schemeClr val="tx2"/>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n"/>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ＭＳ Ｐ明朝" pitchFamily="18" charset="-128"/>
        </a:defRPr>
      </a:lvl3pPr>
      <a:lvl4pPr marL="16002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4pPr>
      <a:lvl5pPr marL="20574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6pPr>
      <a:lvl7pPr marL="29718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7pPr>
      <a:lvl8pPr marL="34290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8pPr>
      <a:lvl9pPr marL="3886200" indent="-228600" algn="l" rtl="0" eaLnBrk="1" fontAlgn="base" hangingPunct="1">
        <a:spcBef>
          <a:spcPct val="20000"/>
        </a:spcBef>
        <a:spcAft>
          <a:spcPct val="0"/>
        </a:spcAft>
        <a:buChar char="»"/>
        <a:defRPr kumimoji="1" sz="2000">
          <a:solidFill>
            <a:schemeClr val="tx1"/>
          </a:solidFill>
          <a:latin typeface="+mn-lt"/>
          <a:ea typeface="ＭＳ Ｐ明朝" pitchFamily="18"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2" y="20993"/>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10/14/2019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pic>
        <p:nvPicPr>
          <p:cNvPr id="8" name="図 7">
            <a:extLst>
              <a:ext uri="{FF2B5EF4-FFF2-40B4-BE49-F238E27FC236}">
                <a16:creationId xmlns:a16="http://schemas.microsoft.com/office/drawing/2014/main" id="{E08E4515-5D1A-E541-B568-70BFE40192F8}"/>
              </a:ext>
            </a:extLst>
          </p:cNvPr>
          <p:cNvPicPr>
            <a:picLocks noChangeAspect="1"/>
          </p:cNvPicPr>
          <p:nvPr userDrawn="1"/>
        </p:nvPicPr>
        <p:blipFill>
          <a:blip r:embed="rId20">
            <a:alphaModFix amt="23000"/>
          </a:blip>
          <a:stretch>
            <a:fillRect/>
          </a:stretch>
        </p:blipFill>
        <p:spPr>
          <a:xfrm>
            <a:off x="2399450" y="1062139"/>
            <a:ext cx="4388303" cy="5816854"/>
          </a:xfrm>
          <a:prstGeom prst="rect">
            <a:avLst/>
          </a:prstGeom>
        </p:spPr>
      </p:pic>
      <p:pic>
        <p:nvPicPr>
          <p:cNvPr id="10" name="図 9">
            <a:extLst>
              <a:ext uri="{FF2B5EF4-FFF2-40B4-BE49-F238E27FC236}">
                <a16:creationId xmlns:a16="http://schemas.microsoft.com/office/drawing/2014/main" id="{019E4D26-99EC-324F-AAF5-6ADC4B3646A0}"/>
              </a:ext>
            </a:extLst>
          </p:cNvPr>
          <p:cNvPicPr>
            <a:picLocks noChangeAspect="1"/>
          </p:cNvPicPr>
          <p:nvPr userDrawn="1"/>
        </p:nvPicPr>
        <p:blipFill>
          <a:blip r:embed="rId21"/>
          <a:stretch>
            <a:fillRect/>
          </a:stretch>
        </p:blipFill>
        <p:spPr>
          <a:xfrm>
            <a:off x="43201" y="6108983"/>
            <a:ext cx="2487728" cy="770011"/>
          </a:xfrm>
          <a:prstGeom prst="rect">
            <a:avLst/>
          </a:prstGeom>
        </p:spPr>
      </p:pic>
    </p:spTree>
    <p:extLst>
      <p:ext uri="{BB962C8B-B14F-4D97-AF65-F5344CB8AC3E}">
        <p14:creationId xmlns:p14="http://schemas.microsoft.com/office/powerpoint/2010/main" val="31018337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453336"/>
            <a:ext cx="2895600"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ea typeface="+mn-ea"/>
              </a:defRPr>
            </a:lvl1pPr>
          </a:lstStyle>
          <a:p>
            <a:r>
              <a:rPr lang="en-US" altLang="ja-JP"/>
              <a:t>Yoshinobu Kano</a:t>
            </a:r>
            <a:r>
              <a:rPr lang="ja-JP" altLang="en-US"/>
              <a:t>　　　</a:t>
            </a:r>
            <a:endParaRPr lang="en-US" altLang="ja-JP"/>
          </a:p>
        </p:txBody>
      </p:sp>
      <p:sp>
        <p:nvSpPr>
          <p:cNvPr id="1030" name="Rectangle 6"/>
          <p:cNvSpPr>
            <a:spLocks noGrp="1" noChangeArrowheads="1"/>
          </p:cNvSpPr>
          <p:nvPr>
            <p:ph type="sldNum" sz="quarter" idx="4"/>
          </p:nvPr>
        </p:nvSpPr>
        <p:spPr bwMode="auto">
          <a:xfrm>
            <a:off x="7046912"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F65EB71C-EC3A-4BD6-A8CE-D603DDEA4C2A}" type="slidenum">
              <a:rPr lang="en-US" altLang="ja-JP" smtClean="0"/>
              <a:pPr/>
              <a:t>‹#›</a:t>
            </a:fld>
            <a:endParaRPr lang="en-US" altLang="ja-JP"/>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dirty="0"/>
              <a:t>Title </a:t>
            </a:r>
            <a:r>
              <a:rPr lang="ja-JP" altLang="en-US" dirty="0"/>
              <a:t>タイトル</a:t>
            </a:r>
          </a:p>
        </p:txBody>
      </p:sp>
      <p:grpSp>
        <p:nvGrpSpPr>
          <p:cNvPr id="1038" name="Group 14"/>
          <p:cNvGrpSpPr>
            <a:grpSpLocks/>
          </p:cNvGrpSpPr>
          <p:nvPr/>
        </p:nvGrpSpPr>
        <p:grpSpPr bwMode="auto">
          <a:xfrm>
            <a:off x="466726" y="260352"/>
            <a:ext cx="8208963" cy="936625"/>
            <a:chOff x="294" y="164"/>
            <a:chExt cx="5171" cy="590"/>
          </a:xfrm>
        </p:grpSpPr>
        <p:sp>
          <p:nvSpPr>
            <p:cNvPr id="1031" name="Rectangle 7"/>
            <p:cNvSpPr>
              <a:spLocks noChangeArrowheads="1"/>
            </p:cNvSpPr>
            <p:nvPr userDrawn="1"/>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latin typeface="+mn-ea"/>
                <a:ea typeface="+mn-ea"/>
              </a:endParaRPr>
            </a:p>
          </p:txBody>
        </p:sp>
        <p:sp>
          <p:nvSpPr>
            <p:cNvPr id="1037" name="Line 13"/>
            <p:cNvSpPr>
              <a:spLocks noChangeShapeType="1"/>
            </p:cNvSpPr>
            <p:nvPr userDrawn="1"/>
          </p:nvSpPr>
          <p:spPr bwMode="auto">
            <a:xfrm>
              <a:off x="295" y="754"/>
              <a:ext cx="5170" cy="0"/>
            </a:xfrm>
            <a:prstGeom prst="line">
              <a:avLst/>
            </a:prstGeom>
            <a:noFill/>
            <a:ln w="9525">
              <a:solidFill>
                <a:srgbClr val="FF0000"/>
              </a:solidFill>
              <a:round/>
              <a:headEnd/>
              <a:tailEnd/>
            </a:ln>
            <a:effectLst/>
          </p:spPr>
          <p:txBody>
            <a:bodyPr/>
            <a:lstStyle/>
            <a:p>
              <a:endParaRPr lang="ja-JP" altLang="en-US">
                <a:latin typeface="+mn-ea"/>
                <a:ea typeface="+mn-ea"/>
              </a:endParaRPr>
            </a:p>
          </p:txBody>
        </p:sp>
      </p:grpSp>
    </p:spTree>
    <p:extLst>
      <p:ext uri="{BB962C8B-B14F-4D97-AF65-F5344CB8AC3E}">
        <p14:creationId xmlns:p14="http://schemas.microsoft.com/office/powerpoint/2010/main" val="14483569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ransition>
    <p:fade thruBlk="1"/>
  </p:transition>
  <p:hf sldNum="0" hdr="0" ftr="0" dt="0"/>
  <p:txStyles>
    <p:titleStyle>
      <a:lvl1pPr algn="l" rtl="0" eaLnBrk="1" fontAlgn="base" hangingPunct="1">
        <a:spcBef>
          <a:spcPct val="0"/>
        </a:spcBef>
        <a:spcAft>
          <a:spcPct val="0"/>
        </a:spcAft>
        <a:defRPr kumimoji="1" sz="4400" b="1">
          <a:solidFill>
            <a:schemeClr val="tx1"/>
          </a:solidFill>
          <a:latin typeface="+mn-ea"/>
          <a:ea typeface="+mn-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198"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395"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592"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789"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898" indent="-342898"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ea"/>
          <a:ea typeface="+mn-ea"/>
          <a:cs typeface="+mn-cs"/>
        </a:defRPr>
      </a:lvl1pPr>
      <a:lvl2pPr marL="742946" indent="-285748"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ea"/>
          <a:ea typeface="+mn-ea"/>
        </a:defRPr>
      </a:lvl2pPr>
      <a:lvl3pPr marL="1142993" indent="-228598"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ea"/>
          <a:ea typeface="+mn-ea"/>
        </a:defRPr>
      </a:lvl3pPr>
      <a:lvl4pPr marL="1600191" indent="-228598"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4pPr>
      <a:lvl5pPr marL="2057388" indent="-228598"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5pPr>
      <a:lvl6pPr marL="2514585" indent="-228598"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783" indent="-228598"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8980" indent="-228598"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177" indent="-228598"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2" y="20993"/>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r>
              <a:rPr lang="en-US" smtClean="0"/>
              <a:t>Yoshinobu Kano　　　</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pic>
        <p:nvPicPr>
          <p:cNvPr id="8" name="図 7">
            <a:extLst>
              <a:ext uri="{FF2B5EF4-FFF2-40B4-BE49-F238E27FC236}">
                <a16:creationId xmlns:a16="http://schemas.microsoft.com/office/drawing/2014/main" id="{E08E4515-5D1A-E541-B568-70BFE40192F8}"/>
              </a:ext>
            </a:extLst>
          </p:cNvPr>
          <p:cNvPicPr>
            <a:picLocks noChangeAspect="1"/>
          </p:cNvPicPr>
          <p:nvPr userDrawn="1"/>
        </p:nvPicPr>
        <p:blipFill>
          <a:blip r:embed="rId20">
            <a:alphaModFix amt="23000"/>
          </a:blip>
          <a:stretch>
            <a:fillRect/>
          </a:stretch>
        </p:blipFill>
        <p:spPr>
          <a:xfrm>
            <a:off x="2399450" y="1062139"/>
            <a:ext cx="4388303" cy="5816854"/>
          </a:xfrm>
          <a:prstGeom prst="rect">
            <a:avLst/>
          </a:prstGeom>
        </p:spPr>
      </p:pic>
      <p:pic>
        <p:nvPicPr>
          <p:cNvPr id="10" name="図 9">
            <a:extLst>
              <a:ext uri="{FF2B5EF4-FFF2-40B4-BE49-F238E27FC236}">
                <a16:creationId xmlns:a16="http://schemas.microsoft.com/office/drawing/2014/main" id="{019E4D26-99EC-324F-AAF5-6ADC4B3646A0}"/>
              </a:ext>
            </a:extLst>
          </p:cNvPr>
          <p:cNvPicPr>
            <a:picLocks noChangeAspect="1"/>
          </p:cNvPicPr>
          <p:nvPr userDrawn="1"/>
        </p:nvPicPr>
        <p:blipFill>
          <a:blip r:embed="rId21"/>
          <a:stretch>
            <a:fillRect/>
          </a:stretch>
        </p:blipFill>
        <p:spPr>
          <a:xfrm>
            <a:off x="43201" y="6108983"/>
            <a:ext cx="2487728" cy="770011"/>
          </a:xfrm>
          <a:prstGeom prst="rect">
            <a:avLst/>
          </a:prstGeom>
        </p:spPr>
      </p:pic>
    </p:spTree>
    <p:extLst>
      <p:ext uri="{BB962C8B-B14F-4D97-AF65-F5344CB8AC3E}">
        <p14:creationId xmlns:p14="http://schemas.microsoft.com/office/powerpoint/2010/main" val="274304829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dt="0"/>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6246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Yoshinobu Kano</a:t>
            </a:r>
            <a:r>
              <a:rPr lang="ja-JP" altLang="en-US"/>
              <a:t>　　　</a:t>
            </a:r>
            <a:endParaRPr lang="en-US" altLang="ja-JP"/>
          </a:p>
        </p:txBody>
      </p:sp>
      <p:sp>
        <p:nvSpPr>
          <p:cNvPr id="1030" name="Rectangle 6"/>
          <p:cNvSpPr>
            <a:spLocks noGrp="1" noChangeArrowheads="1"/>
          </p:cNvSpPr>
          <p:nvPr>
            <p:ph type="sldNum" sz="quarter" idx="4"/>
          </p:nvPr>
        </p:nvSpPr>
        <p:spPr bwMode="auto">
          <a:xfrm>
            <a:off x="6553200" y="66246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5EB71C-EC3A-4BD6-A8CE-D603DDEA4C2A}" type="slidenum">
              <a:rPr lang="en-US" altLang="ja-JP" smtClean="0"/>
              <a:pPr/>
              <a:t>‹#›</a:t>
            </a:fld>
            <a:endParaRPr lang="en-US" altLang="ja-JP"/>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a:t>Title </a:t>
            </a:r>
            <a:r>
              <a:rPr lang="ja-JP" altLang="en-US"/>
              <a:t>タイトル</a:t>
            </a:r>
          </a:p>
        </p:txBody>
      </p:sp>
      <p:grpSp>
        <p:nvGrpSpPr>
          <p:cNvPr id="1038" name="Group 14"/>
          <p:cNvGrpSpPr>
            <a:grpSpLocks/>
          </p:cNvGrpSpPr>
          <p:nvPr/>
        </p:nvGrpSpPr>
        <p:grpSpPr bwMode="auto">
          <a:xfrm>
            <a:off x="466725" y="260350"/>
            <a:ext cx="8208963" cy="936625"/>
            <a:chOff x="294" y="164"/>
            <a:chExt cx="5171" cy="590"/>
          </a:xfrm>
        </p:grpSpPr>
        <p:sp>
          <p:nvSpPr>
            <p:cNvPr id="1031" name="Rectangle 7"/>
            <p:cNvSpPr>
              <a:spLocks noChangeArrowheads="1"/>
            </p:cNvSpPr>
            <p:nvPr userDrawn="1"/>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p>
          </p:txBody>
        </p:sp>
        <p:sp>
          <p:nvSpPr>
            <p:cNvPr id="1037" name="Line 13"/>
            <p:cNvSpPr>
              <a:spLocks noChangeShapeType="1"/>
            </p:cNvSpPr>
            <p:nvPr userDrawn="1"/>
          </p:nvSpPr>
          <p:spPr bwMode="auto">
            <a:xfrm>
              <a:off x="295" y="754"/>
              <a:ext cx="5170" cy="0"/>
            </a:xfrm>
            <a:prstGeom prst="line">
              <a:avLst/>
            </a:prstGeom>
            <a:noFill/>
            <a:ln w="9525">
              <a:solidFill>
                <a:srgbClr val="FF0000"/>
              </a:solidFill>
              <a:round/>
              <a:headEnd/>
              <a:tailEnd/>
            </a:ln>
            <a:effectLst/>
          </p:spPr>
          <p:txBody>
            <a:bodyPr/>
            <a:lstStyle/>
            <a:p>
              <a:endParaRPr lang="ja-JP" altLang="en-US"/>
            </a:p>
          </p:txBody>
        </p:sp>
      </p:grpSp>
    </p:spTree>
    <p:extLst>
      <p:ext uri="{BB962C8B-B14F-4D97-AF65-F5344CB8AC3E}">
        <p14:creationId xmlns:p14="http://schemas.microsoft.com/office/powerpoint/2010/main" val="264527939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transition>
    <p:fade thruBlk="1"/>
  </p:transition>
  <p:hf sldNum="0" hdr="0" dt="0"/>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2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4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6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8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900" indent="-342900"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lt"/>
          <a:ea typeface="+mn-ea"/>
          <a:cs typeface="+mn-cs"/>
        </a:defRPr>
      </a:lvl1pPr>
      <a:lvl2pPr marL="742950" indent="-285750"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lt"/>
          <a:ea typeface="+mn-ea"/>
        </a:defRPr>
      </a:lvl2pPr>
      <a:lvl3pPr marL="1143000" indent="-228600"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lt"/>
          <a:ea typeface="+mn-ea"/>
        </a:defRPr>
      </a:lvl3pPr>
      <a:lvl4pPr marL="16002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lt"/>
          <a:ea typeface="+mn-ea"/>
        </a:defRPr>
      </a:lvl4pPr>
      <a:lvl5pPr marL="20574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lt"/>
          <a:ea typeface="+mn-ea"/>
        </a:defRPr>
      </a:lvl5pPr>
      <a:lvl6pPr marL="25146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8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90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2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B3F3B099-E1AB-4008-866A-D72E4B8518C8}"/>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D75DFBC9-C062-428A-A070-60CCD301BCE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44760ED-1DE5-4BA7-BB81-7CB5CDEDC8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C84592E3-1D92-4ECB-9CAA-A07E939B3A37}" type="datetimeFigureOut">
              <a:rPr lang="ja-JP" altLang="en-US"/>
              <a:pPr>
                <a:defRPr/>
              </a:pPr>
              <a:t>2019/10/14</a:t>
            </a:fld>
            <a:endParaRPr lang="ja-JP" altLang="en-US"/>
          </a:p>
        </p:txBody>
      </p:sp>
      <p:sp>
        <p:nvSpPr>
          <p:cNvPr id="5" name="フッター プレースホルダー 4">
            <a:extLst>
              <a:ext uri="{FF2B5EF4-FFF2-40B4-BE49-F238E27FC236}">
                <a16:creationId xmlns:a16="http://schemas.microsoft.com/office/drawing/2014/main" id="{D97E0794-D6E1-4155-BB10-5A7F3969416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1DE20F7-3A07-4BF1-B131-131138D9DB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a:defRPr/>
            </a:pPr>
            <a:fld id="{1944C033-05B1-4033-A5D1-B796828EA449}" type="slidenum">
              <a:rPr lang="ja-JP" altLang="en-US"/>
              <a:pPr>
                <a:defRPr/>
              </a:pPr>
              <a:t>‹#›</a:t>
            </a:fld>
            <a:endParaRPr lang="ja-JP" altLang="en-US"/>
          </a:p>
        </p:txBody>
      </p:sp>
    </p:spTree>
    <p:extLst>
      <p:ext uri="{BB962C8B-B14F-4D97-AF65-F5344CB8AC3E}">
        <p14:creationId xmlns:p14="http://schemas.microsoft.com/office/powerpoint/2010/main" val="16225652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342900" algn="l"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685800" algn="l"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028700" algn="l"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371600" algn="l"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umimoji="1"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A23D2-D9E2-42F1-A34A-82829C58FEDC}" type="datetime1">
              <a:rPr kumimoji="1" lang="ja-JP" altLang="en-US" smtClean="0"/>
              <a:t>2019/10/14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9BA1-BCC3-4B46-8146-DC7FFA6F7185}" type="slidenum">
              <a:rPr kumimoji="1" lang="ja-JP" altLang="en-US" smtClean="0"/>
              <a:t>‹#›</a:t>
            </a:fld>
            <a:endParaRPr kumimoji="1" lang="ja-JP" altLang="en-US"/>
          </a:p>
        </p:txBody>
      </p:sp>
    </p:spTree>
    <p:extLst>
      <p:ext uri="{BB962C8B-B14F-4D97-AF65-F5344CB8AC3E}">
        <p14:creationId xmlns:p14="http://schemas.microsoft.com/office/powerpoint/2010/main" val="36378622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1.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3" Type="http://schemas.openxmlformats.org/officeDocument/2006/relationships/hyperlink" Target="https://ja.wikibooks.org/wiki/%E3%82%B3%E3%83%B3%E3%83%A1%E3%83%B3%E3%82%BF%E3%83%BC%E3%83%AB%E6%B0%91%E6%B3%95" TargetMode="External"/><Relationship Id="rId2" Type="http://schemas.openxmlformats.org/officeDocument/2006/relationships/notesSlide" Target="../notesSlides/notesSlide26.xml"/><Relationship Id="rId1" Type="http://schemas.openxmlformats.org/officeDocument/2006/relationships/slideLayout" Target="../slideLayouts/slideLayout81.xml"/><Relationship Id="rId4" Type="http://schemas.openxmlformats.org/officeDocument/2006/relationships/hyperlink" Target="https://www.minnpou-sousoku.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0.xml"/><Relationship Id="rId5" Type="http://schemas.microsoft.com/office/2007/relationships/hdphoto" Target="../media/hdphoto1.wdp"/><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8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1.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1.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81.xml"/><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sz="quarter"/>
          </p:nvPr>
        </p:nvSpPr>
        <p:spPr/>
        <p:txBody>
          <a:bodyPr/>
          <a:lstStyle/>
          <a:p>
            <a:r>
              <a:rPr lang="ja-JP" altLang="en-US" dirty="0" smtClean="0"/>
              <a:t>司法</a:t>
            </a:r>
            <a:r>
              <a:rPr lang="ja-JP" altLang="en-US" dirty="0"/>
              <a:t>試験</a:t>
            </a:r>
            <a:r>
              <a:rPr lang="ja-JP" altLang="en-US" dirty="0" smtClean="0"/>
              <a:t>の自動</a:t>
            </a:r>
            <a:r>
              <a:rPr lang="ja-JP" altLang="en-US" dirty="0"/>
              <a:t>解答を題材と</a:t>
            </a:r>
            <a:r>
              <a:rPr lang="ja-JP" altLang="en-US" dirty="0" smtClean="0"/>
              <a:t>した</a:t>
            </a:r>
            <a:r>
              <a:rPr lang="en-US" altLang="ja-JP" dirty="0" smtClean="0"/>
              <a:t/>
            </a:r>
            <a:br>
              <a:rPr lang="en-US" altLang="ja-JP" dirty="0" smtClean="0"/>
            </a:br>
            <a:r>
              <a:rPr lang="ja-JP" altLang="en-US" dirty="0" smtClean="0"/>
              <a:t>法律</a:t>
            </a:r>
            <a:r>
              <a:rPr lang="ja-JP" altLang="en-US" dirty="0"/>
              <a:t>文書の自然</a:t>
            </a:r>
            <a:r>
              <a:rPr lang="ja-JP" altLang="en-US" dirty="0" smtClean="0"/>
              <a:t>言語処理</a:t>
            </a:r>
            <a:endParaRPr kumimoji="1" lang="ja-JP" altLang="en-US" dirty="0"/>
          </a:p>
        </p:txBody>
      </p:sp>
      <p:sp>
        <p:nvSpPr>
          <p:cNvPr id="3" name="サブタイトル 2"/>
          <p:cNvSpPr>
            <a:spLocks noGrp="1"/>
          </p:cNvSpPr>
          <p:nvPr>
            <p:ph type="subTitle" sz="quarter" idx="1"/>
          </p:nvPr>
        </p:nvSpPr>
        <p:spPr>
          <a:xfrm>
            <a:off x="179388" y="2411711"/>
            <a:ext cx="8777287" cy="576263"/>
          </a:xfrm>
        </p:spPr>
        <p:txBody>
          <a:bodyPr/>
          <a:lstStyle/>
          <a:p>
            <a:endParaRPr kumimoji="1" lang="ja-JP" altLang="en-US" sz="2800" dirty="0" smtClean="0"/>
          </a:p>
        </p:txBody>
      </p:sp>
      <p:sp>
        <p:nvSpPr>
          <p:cNvPr id="4" name="スライド番号プレースホルダー 3"/>
          <p:cNvSpPr>
            <a:spLocks noGrp="1"/>
          </p:cNvSpPr>
          <p:nvPr>
            <p:ph type="sldNum" sz="quarter" idx="4294967295"/>
          </p:nvPr>
        </p:nvSpPr>
        <p:spPr>
          <a:xfrm>
            <a:off x="7086600" y="6356350"/>
            <a:ext cx="2057400" cy="365125"/>
          </a:xfrm>
        </p:spPr>
        <p:txBody>
          <a:bodyPr/>
          <a:lstStyle/>
          <a:p>
            <a:fld id="{53C06E80-4058-4F4B-ABCA-37AB2E99A4EA}" type="slidenum">
              <a:rPr kumimoji="1" lang="ja-JP" altLang="en-US" smtClean="0"/>
              <a:t>1</a:t>
            </a:fld>
            <a:endParaRPr kumimoji="1" lang="ja-JP" altLang="en-US"/>
          </a:p>
        </p:txBody>
      </p:sp>
    </p:spTree>
    <p:extLst>
      <p:ext uri="{BB962C8B-B14F-4D97-AF65-F5344CB8AC3E}">
        <p14:creationId xmlns:p14="http://schemas.microsoft.com/office/powerpoint/2010/main" val="250599556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ja-JP" sz="3600" dirty="0" smtClean="0">
                <a:latin typeface="Meiryo UI" panose="020B0604030504040204" pitchFamily="50" charset="-128"/>
                <a:ea typeface="Meiryo UI" panose="020B0604030504040204" pitchFamily="50" charset="-128"/>
              </a:rPr>
              <a:t>COLIEE: </a:t>
            </a:r>
            <a:r>
              <a:rPr lang="ja-JP" altLang="en-US" sz="3600" dirty="0" smtClean="0">
                <a:latin typeface="Meiryo UI" panose="020B0604030504040204" pitchFamily="50" charset="-128"/>
                <a:ea typeface="Meiryo UI" panose="020B0604030504040204" pitchFamily="50" charset="-128"/>
              </a:rPr>
              <a:t>知識源としての民法条文</a:t>
            </a:r>
            <a:endParaRPr lang="en-CA" sz="3600" dirty="0">
              <a:latin typeface="Meiryo UI" panose="020B0604030504040204" pitchFamily="50" charset="-128"/>
              <a:ea typeface="Meiryo UI" panose="020B0604030504040204" pitchFamily="50" charset="-128"/>
            </a:endParaRPr>
          </a:p>
        </p:txBody>
      </p:sp>
      <p:sp>
        <p:nvSpPr>
          <p:cNvPr id="3" name="내용 개체 틀 2"/>
          <p:cNvSpPr>
            <a:spLocks noGrp="1"/>
          </p:cNvSpPr>
          <p:nvPr>
            <p:ph idx="1"/>
          </p:nvPr>
        </p:nvSpPr>
        <p:spPr>
          <a:xfrm>
            <a:off x="457200" y="1196752"/>
            <a:ext cx="8229600" cy="4616568"/>
          </a:xfrm>
        </p:spPr>
        <p:txBody>
          <a:bodyPr>
            <a:normAutofit/>
          </a:bodyPr>
          <a:lstStyle/>
          <a:p>
            <a:r>
              <a:rPr lang="ja-JP" altLang="en-US" dirty="0" smtClean="0"/>
              <a:t>民法は</a:t>
            </a:r>
            <a:r>
              <a:rPr lang="en-US" altLang="ja-JP" dirty="0" smtClean="0"/>
              <a:t>1044</a:t>
            </a:r>
            <a:r>
              <a:rPr lang="ja-JP" altLang="en-US" dirty="0" smtClean="0"/>
              <a:t>条ある</a:t>
            </a:r>
            <a:endParaRPr lang="en-US" altLang="ja-JP" dirty="0" smtClean="0"/>
          </a:p>
          <a:p>
            <a:pPr lvl="1"/>
            <a:r>
              <a:rPr lang="ja-JP" altLang="en-US" dirty="0" smtClean="0"/>
              <a:t>法律</a:t>
            </a:r>
            <a:r>
              <a:rPr lang="ja-JP" altLang="en-US" dirty="0"/>
              <a:t>条文</a:t>
            </a:r>
            <a:r>
              <a:rPr lang="ja-JP" altLang="en-US" dirty="0" smtClean="0"/>
              <a:t>は</a:t>
            </a:r>
            <a:r>
              <a:rPr lang="ja-JP" altLang="en-US" dirty="0"/>
              <a:t>編・章・節・款・</a:t>
            </a:r>
            <a:r>
              <a:rPr lang="ja-JP" altLang="en-US" dirty="0" smtClean="0"/>
              <a:t>目の文書階層、条・項・号の階層的区分、（）による見出しからなる</a:t>
            </a:r>
            <a:endParaRPr lang="en-US" altLang="ja-JP" dirty="0" smtClean="0"/>
          </a:p>
          <a:p>
            <a:r>
              <a:rPr lang="ja-JP" altLang="en-US" dirty="0" smtClean="0"/>
              <a:t>例（民法冒頭部）</a:t>
            </a:r>
            <a:endParaRPr lang="en-US" altLang="ja-JP" dirty="0" smtClean="0"/>
          </a:p>
          <a:p>
            <a:pPr lvl="1"/>
            <a:endParaRPr lang="en-CA" dirty="0" smtClean="0"/>
          </a:p>
        </p:txBody>
      </p:sp>
      <p:sp>
        <p:nvSpPr>
          <p:cNvPr id="4" name="슬라이드 번호 개체 틀 3"/>
          <p:cNvSpPr>
            <a:spLocks noGrp="1"/>
          </p:cNvSpPr>
          <p:nvPr>
            <p:ph type="sldNum" sz="quarter" idx="12"/>
          </p:nvPr>
        </p:nvSpPr>
        <p:spPr/>
        <p:txBody>
          <a:bodyPr/>
          <a:lstStyle/>
          <a:p>
            <a:fld id="{7626FE20-70AD-430E-9D9A-58FA489B3DDA}" type="slidenum">
              <a:rPr lang="en-CA" smtClean="0"/>
              <a:pPr/>
              <a:t>10</a:t>
            </a:fld>
            <a:endParaRPr lang="en-CA"/>
          </a:p>
        </p:txBody>
      </p:sp>
      <p:sp>
        <p:nvSpPr>
          <p:cNvPr id="5" name="テキスト ボックス 4"/>
          <p:cNvSpPr txBox="1"/>
          <p:nvPr/>
        </p:nvSpPr>
        <p:spPr>
          <a:xfrm>
            <a:off x="611560" y="3325048"/>
            <a:ext cx="8051044" cy="3416320"/>
          </a:xfrm>
          <a:prstGeom prst="rect">
            <a:avLst/>
          </a:prstGeom>
          <a:noFill/>
        </p:spPr>
        <p:txBody>
          <a:bodyPr wrap="square" rtlCol="0">
            <a:spAutoFit/>
          </a:bodyPr>
          <a:lstStyle/>
          <a:p>
            <a:r>
              <a:rPr lang="ja-JP" altLang="en-US" sz="2400" dirty="0"/>
              <a:t>第一章  </a:t>
            </a:r>
            <a:r>
              <a:rPr lang="ja-JP" altLang="en-US" sz="2400" dirty="0" smtClean="0"/>
              <a:t>通則</a:t>
            </a:r>
            <a:endParaRPr lang="ja-JP" altLang="en-US" sz="2400" dirty="0"/>
          </a:p>
          <a:p>
            <a:r>
              <a:rPr lang="ja-JP" altLang="en-US" sz="2400" dirty="0"/>
              <a:t>（基本原則）</a:t>
            </a:r>
          </a:p>
          <a:p>
            <a:r>
              <a:rPr lang="ja-JP" altLang="en-US" sz="2400" dirty="0"/>
              <a:t>第一条 私権は、公共の福祉に適合しなければならない。</a:t>
            </a:r>
          </a:p>
          <a:p>
            <a:r>
              <a:rPr lang="ja-JP" altLang="en-US" sz="2400" dirty="0"/>
              <a:t>２ 権利の行使及び義務の履行は、信義に従い誠実に行わなければならない。</a:t>
            </a:r>
          </a:p>
          <a:p>
            <a:r>
              <a:rPr lang="ja-JP" altLang="en-US" sz="2400" dirty="0"/>
              <a:t>３ 権利の濫用は、これを許さない</a:t>
            </a:r>
            <a:r>
              <a:rPr lang="ja-JP" altLang="en-US" sz="2400" dirty="0" smtClean="0"/>
              <a:t>。</a:t>
            </a:r>
            <a:endParaRPr lang="ja-JP" altLang="en-US" sz="2400" dirty="0"/>
          </a:p>
          <a:p>
            <a:r>
              <a:rPr lang="ja-JP" altLang="en-US" sz="2400" dirty="0"/>
              <a:t>（解釈の基準）</a:t>
            </a:r>
          </a:p>
          <a:p>
            <a:r>
              <a:rPr lang="ja-JP" altLang="en-US" sz="2400" dirty="0"/>
              <a:t>第二条 この法律は、個人の尊厳と両性の本質的平等を旨として、解釈しなければならない</a:t>
            </a:r>
            <a:r>
              <a:rPr lang="ja-JP" altLang="en-US" sz="2400" dirty="0" smtClean="0"/>
              <a:t>。</a:t>
            </a:r>
            <a:endParaRPr lang="ja-JP" altLang="en-US" sz="2400" dirty="0"/>
          </a:p>
        </p:txBody>
      </p:sp>
    </p:spTree>
    <p:extLst>
      <p:ext uri="{BB962C8B-B14F-4D97-AF65-F5344CB8AC3E}">
        <p14:creationId xmlns:p14="http://schemas.microsoft.com/office/powerpoint/2010/main" val="669416680"/>
      </p:ext>
    </p:extLst>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u="sng" dirty="0" smtClean="0"/>
              <a:t>それぞれの単語について、事実に基づく単語に置き換える。</a:t>
            </a:r>
            <a:r>
              <a:rPr lang="ja-JP" altLang="en-US" dirty="0" smtClean="0"/>
              <a:t>について、これはあくまで手動で</a:t>
            </a:r>
            <a:r>
              <a:rPr lang="en-US" altLang="ja-JP" dirty="0" smtClean="0"/>
              <a:t>PROLEG</a:t>
            </a:r>
            <a:r>
              <a:rPr lang="ja-JP" altLang="en-US" dirty="0" smtClean="0"/>
              <a:t>を作成した際に問題との関連性を分かりやすくするためのものである。</a:t>
            </a:r>
            <a:endParaRPr lang="en-US" altLang="ja-JP" dirty="0" smtClean="0"/>
          </a:p>
          <a:p>
            <a:r>
              <a:rPr kumimoji="1" lang="ja-JP" altLang="en-US" dirty="0"/>
              <a:t>自動</a:t>
            </a:r>
            <a:r>
              <a:rPr kumimoji="1" lang="ja-JP" altLang="en-US" dirty="0" smtClean="0"/>
              <a:t>で解く上では、それぞれの引数が問題に事実として含まれているかいないかが判断できればよい。含まれていれば定数、含まれていなければ変数とする。</a:t>
            </a:r>
            <a:endParaRPr kumimoji="1" lang="en-US" altLang="ja-JP" dirty="0" smtClean="0"/>
          </a:p>
          <a:p>
            <a:pPr marL="0" indent="0">
              <a:buNone/>
            </a:pPr>
            <a:endParaRPr kumimoji="1" lang="en-US" altLang="ja-JP" dirty="0" smtClean="0"/>
          </a:p>
          <a:p>
            <a:pPr marL="0" indent="0">
              <a:buNone/>
            </a:pPr>
            <a:endParaRPr lang="en-US" altLang="ja-JP" dirty="0">
              <a:solidFill>
                <a:srgbClr val="FF0000"/>
              </a:solidFill>
            </a:endParaRPr>
          </a:p>
          <a:p>
            <a:pPr marL="0" indent="0">
              <a:buNone/>
            </a:pPr>
            <a:endParaRPr lang="en-US" altLang="ja-JP" dirty="0" smtClean="0">
              <a:solidFill>
                <a:srgbClr val="FF0000"/>
              </a:solidFill>
            </a:endParaRPr>
          </a:p>
          <a:p>
            <a:r>
              <a:rPr kumimoji="1" lang="ja-JP" altLang="en-US" u="sng" dirty="0" smtClean="0"/>
              <a:t>これでは正しく動作しない例外的問題もある</a:t>
            </a:r>
            <a:endParaRPr kumimoji="1" lang="ja-JP" altLang="en-US" u="sng"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下矢印 3"/>
          <p:cNvSpPr/>
          <p:nvPr/>
        </p:nvSpPr>
        <p:spPr>
          <a:xfrm>
            <a:off x="3104388" y="4696759"/>
            <a:ext cx="675513" cy="222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832104" y="4277592"/>
            <a:ext cx="5349240" cy="3116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所有者</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物</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もと所有時</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問題となる時点</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p>
        </p:txBody>
      </p:sp>
      <p:sp>
        <p:nvSpPr>
          <p:cNvPr id="7" name="正方形/長方形 6"/>
          <p:cNvSpPr/>
          <p:nvPr/>
        </p:nvSpPr>
        <p:spPr>
          <a:xfrm>
            <a:off x="829818" y="5062016"/>
            <a:ext cx="5628132" cy="3825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主証</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所有者</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物</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もと所有時</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問題となる時点</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p>
        </p:txBody>
      </p:sp>
    </p:spTree>
    <p:extLst>
      <p:ext uri="{BB962C8B-B14F-4D97-AF65-F5344CB8AC3E}">
        <p14:creationId xmlns:p14="http://schemas.microsoft.com/office/powerpoint/2010/main" val="36771520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言語</a:t>
            </a:r>
            <a:r>
              <a:rPr lang="ja-JP" altLang="en-US" dirty="0"/>
              <a:t>処理</a:t>
            </a:r>
            <a:r>
              <a:rPr lang="ja-JP" altLang="en-US" dirty="0" smtClean="0"/>
              <a:t>を行った場合の正答可能性を分析するため、言語処理を行わない部分についてのプログラムを作成し</a:t>
            </a:r>
            <a:r>
              <a:rPr lang="ja-JP" altLang="en-US" dirty="0"/>
              <a:t>た</a:t>
            </a:r>
            <a:r>
              <a:rPr lang="ja-JP" altLang="en-US" dirty="0" smtClean="0"/>
              <a:t>。</a:t>
            </a:r>
          </a:p>
          <a:p>
            <a:r>
              <a:rPr kumimoji="1" lang="ja-JP" altLang="en-US" dirty="0" smtClean="0"/>
              <a:t>トップのルールを指定すると必要な要件を展開して</a:t>
            </a:r>
            <a:r>
              <a:rPr kumimoji="1" lang="en-US" altLang="ja-JP" dirty="0" smtClean="0"/>
              <a:t>Rule Base</a:t>
            </a:r>
            <a:r>
              <a:rPr kumimoji="1" lang="ja-JP" altLang="en-US" dirty="0" smtClean="0"/>
              <a:t>を</a:t>
            </a:r>
            <a:r>
              <a:rPr kumimoji="1" lang="ja-JP" altLang="en-US" smtClean="0"/>
              <a:t>生成する</a:t>
            </a:r>
            <a:r>
              <a:rPr lang="ja-JP" altLang="en-US" smtClean="0"/>
              <a:t>。</a:t>
            </a:r>
            <a:endParaRPr lang="en-US" altLang="ja-JP" dirty="0" smtClean="0"/>
          </a:p>
          <a:p>
            <a:r>
              <a:rPr lang="en-US" altLang="ja-JP" dirty="0" smtClean="0"/>
              <a:t>Fact Base</a:t>
            </a:r>
            <a:r>
              <a:rPr lang="ja-JP" altLang="en-US" dirty="0" smtClean="0"/>
              <a:t>の生成については、定数と変数の分類の基準を、「</a:t>
            </a:r>
            <a:r>
              <a:rPr lang="en-US" altLang="ja-JP" dirty="0" smtClean="0"/>
              <a:t>_</a:t>
            </a:r>
            <a:r>
              <a:rPr lang="ja-JP" altLang="en-US" dirty="0" smtClean="0"/>
              <a:t>契約時」のような時間的要素や「</a:t>
            </a:r>
            <a:r>
              <a:rPr lang="en-US" altLang="ja-JP" dirty="0" smtClean="0"/>
              <a:t>_</a:t>
            </a:r>
            <a:r>
              <a:rPr lang="ja-JP" altLang="en-US" dirty="0" smtClean="0"/>
              <a:t>請求額」のような数値的要素は問題文には事実として記述されていないことが多いため、それらの要素を変数、それ以外を定数として分類するように設定して、</a:t>
            </a:r>
            <a:r>
              <a:rPr lang="en-US" altLang="ja-JP" dirty="0" smtClean="0"/>
              <a:t>Fact Base</a:t>
            </a:r>
            <a:r>
              <a:rPr lang="ja-JP" altLang="en-US" dirty="0" smtClean="0"/>
              <a:t>を生成する。</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326129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佐藤らが手動で</a:t>
            </a:r>
            <a:r>
              <a:rPr kumimoji="1" lang="en-US" altLang="ja-JP" dirty="0" smtClean="0"/>
              <a:t>PROLEG</a:t>
            </a:r>
            <a:r>
              <a:rPr kumimoji="1" lang="ja-JP" altLang="en-US" dirty="0" smtClean="0"/>
              <a:t>ルール化を行った司法試験過去問</a:t>
            </a:r>
            <a:r>
              <a:rPr kumimoji="1" lang="en-US" altLang="ja-JP" dirty="0" smtClean="0"/>
              <a:t>72</a:t>
            </a:r>
            <a:r>
              <a:rPr kumimoji="1" lang="ja-JP" altLang="en-US" dirty="0" smtClean="0"/>
              <a:t>問について分析を行った。</a:t>
            </a:r>
            <a:endParaRPr kumimoji="1" lang="en-US" altLang="ja-JP" dirty="0" smtClean="0"/>
          </a:p>
          <a:p>
            <a:r>
              <a:rPr lang="ja-JP" altLang="en-US" dirty="0" smtClean="0"/>
              <a:t>言語</a:t>
            </a:r>
            <a:r>
              <a:rPr lang="ja-JP" altLang="en-US" dirty="0"/>
              <a:t>処理</a:t>
            </a:r>
            <a:r>
              <a:rPr lang="ja-JP" altLang="en-US" dirty="0" smtClean="0"/>
              <a:t>が必要な三つの場面について、言語処理の容易性を問題ごとに分析した。</a:t>
            </a:r>
            <a:endParaRPr lang="en-US" altLang="ja-JP" dirty="0" smtClean="0"/>
          </a:p>
          <a:p>
            <a:pPr lvl="1"/>
            <a:r>
              <a:rPr kumimoji="1" lang="en-US" altLang="ja-JP" dirty="0" smtClean="0"/>
              <a:t>Rule Base</a:t>
            </a:r>
            <a:r>
              <a:rPr kumimoji="1" lang="ja-JP" altLang="en-US" dirty="0" smtClean="0"/>
              <a:t>のトップルール</a:t>
            </a:r>
            <a:r>
              <a:rPr kumimoji="1" lang="en-US" altLang="ja-JP" dirty="0" smtClean="0"/>
              <a:t>(</a:t>
            </a:r>
            <a:r>
              <a:rPr kumimoji="1" lang="ja-JP" altLang="en-US" dirty="0" smtClean="0"/>
              <a:t>質問文の述語</a:t>
            </a:r>
            <a:r>
              <a:rPr kumimoji="1" lang="en-US" altLang="ja-JP" dirty="0" smtClean="0"/>
              <a:t>)</a:t>
            </a:r>
            <a:r>
              <a:rPr kumimoji="1" lang="ja-JP" altLang="en-US" dirty="0" smtClean="0"/>
              <a:t>を特定する場面</a:t>
            </a:r>
            <a:endParaRPr kumimoji="1" lang="en-US" altLang="ja-JP" dirty="0" smtClean="0"/>
          </a:p>
          <a:p>
            <a:pPr lvl="1"/>
            <a:r>
              <a:rPr kumimoji="1" lang="ja-JP" altLang="en-US" dirty="0" smtClean="0"/>
              <a:t>例外事由のルールを特定する場面</a:t>
            </a:r>
            <a:endParaRPr kumimoji="1" lang="en-US" altLang="ja-JP" dirty="0" smtClean="0"/>
          </a:p>
          <a:p>
            <a:pPr lvl="1"/>
            <a:r>
              <a:rPr lang="en-US" altLang="ja-JP" dirty="0" smtClean="0"/>
              <a:t>Fact Base</a:t>
            </a:r>
            <a:r>
              <a:rPr lang="ja-JP" altLang="en-US" dirty="0" smtClean="0"/>
              <a:t>の定数と変数を分類する場面</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453328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Rule Base</a:t>
            </a:r>
            <a:r>
              <a:rPr lang="ja-JP" altLang="en-US" dirty="0" smtClean="0"/>
              <a:t>トップルールの分析の例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トップルールと同じ言葉が問題文に含まれる場合</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ja-JP" altLang="ja-JP" dirty="0"/>
          </a:p>
          <a:p>
            <a:endParaRPr lang="en-US" altLang="ja-JP" dirty="0"/>
          </a:p>
          <a:p>
            <a:r>
              <a:rPr lang="ja-JP" altLang="en-US" dirty="0" smtClean="0"/>
              <a:t>問題文に「更新拒絶をする」と明確に書かれていて、「更新拒絶」を問う問題であることは明らかである。</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994410" y="2516886"/>
            <a:ext cx="7434072" cy="8983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問題文</a:t>
            </a:r>
            <a:r>
              <a:rPr kumimoji="1" lang="en-US" altLang="ja-JP"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土地の賃貸人が借地契約の更新拒絶をするためには，正当の事由がなければならないほか，契約期間の満了の１年前から６か月前までの間に賃借人に対して更新をしない旨の通知をしなければならない。</a:t>
            </a:r>
            <a:endParaRPr kumimoji="1" lang="ja-JP" altLang="en-US"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994410" y="3554230"/>
            <a:ext cx="7434072" cy="8983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%Rule Base</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更新拒絶</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賃貸人</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賃借人</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賃貸借</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賃貸人</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賃借人</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目的物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建物所有目的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通知時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Tree>
    <p:extLst>
      <p:ext uri="{BB962C8B-B14F-4D97-AF65-F5344CB8AC3E}">
        <p14:creationId xmlns:p14="http://schemas.microsoft.com/office/powerpoint/2010/main" val="39508995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Rule Base</a:t>
            </a:r>
            <a:r>
              <a:rPr lang="ja-JP" altLang="en-US" dirty="0" smtClean="0"/>
              <a:t>トップルール</a:t>
            </a:r>
            <a:r>
              <a:rPr lang="ja-JP" altLang="en-US" dirty="0"/>
              <a:t>の分析の例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トップ</a:t>
            </a:r>
            <a:r>
              <a:rPr lang="ja-JP" altLang="en-US" dirty="0"/>
              <a:t>ルール</a:t>
            </a:r>
            <a:r>
              <a:rPr lang="ja-JP" altLang="en-US" dirty="0" smtClean="0"/>
              <a:t>と近い表現が問題文に含まれる場合</a:t>
            </a:r>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r>
              <a:rPr lang="ja-JP" altLang="en-US" dirty="0" smtClean="0"/>
              <a:t>「立替金の支払を請求する」は、「立替金支払請求権」とまったく同じではないが、近い表現である。</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994410" y="2516885"/>
            <a:ext cx="7445502" cy="10538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問題文</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ＡＢが共有している建物の管理費用をＡが立て替えた場合，Ａは，Ｂからその共有持分を譲り受けたＣに対し，当該立替金の支払を請求することができる。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1010412" y="3705701"/>
            <a:ext cx="7429500" cy="8571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%Rule Base</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立替金支払請求権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共有者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管理費用</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金額</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支払時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768003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Rule Base</a:t>
            </a:r>
            <a:r>
              <a:rPr lang="ja-JP" altLang="en-US" dirty="0"/>
              <a:t>トップルールの分析の例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トップルールと近い表現が問題文に含まれない場合</a:t>
            </a:r>
            <a:endParaRPr lang="en-US" altLang="ja-JP" dirty="0" smtClean="0"/>
          </a:p>
          <a:p>
            <a:endParaRPr lang="en-US" altLang="ja-JP" dirty="0" smtClean="0"/>
          </a:p>
          <a:p>
            <a:endParaRPr lang="en-US" altLang="ja-JP" dirty="0"/>
          </a:p>
          <a:p>
            <a:endParaRPr lang="en-US" altLang="ja-JP" dirty="0" smtClean="0"/>
          </a:p>
          <a:p>
            <a:pPr marL="342900" lvl="1" indent="0">
              <a:buNone/>
            </a:pPr>
            <a:endParaRPr lang="en-US" altLang="ja-JP" dirty="0" smtClean="0"/>
          </a:p>
          <a:p>
            <a:pPr marL="0" indent="0">
              <a:buNone/>
            </a:pPr>
            <a:r>
              <a:rPr lang="en-US" altLang="ja-JP" dirty="0"/>
              <a:t> </a:t>
            </a:r>
            <a:endParaRPr lang="ja-JP" altLang="ja-JP" dirty="0"/>
          </a:p>
          <a:p>
            <a:endParaRPr lang="en-US" altLang="ja-JP" dirty="0"/>
          </a:p>
          <a:p>
            <a:r>
              <a:rPr lang="ja-JP" altLang="en-US" dirty="0" smtClean="0"/>
              <a:t>「異議権の存在」については、問題文にまったく近い表現がなく、言語処理による特定が困難である。</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872109" y="2558034"/>
            <a:ext cx="7399782" cy="11658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問題文</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被相続人Ａから相続開始前に甲不動産を買い受けたＸは，Ａの唯一の相続人Ｂの債権者ＹがＢに代位して甲につきＢの相続登記をした上で甲を差し押さえた場合，登記がなくても，甲の所有権取得をＹに対抗することができ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872109" y="3911441"/>
            <a:ext cx="7399782" cy="6216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%Rule Base</a:t>
            </a: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異議権の存在</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異議権者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債権者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執行対象物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Tree>
    <p:extLst>
      <p:ext uri="{BB962C8B-B14F-4D97-AF65-F5344CB8AC3E}">
        <p14:creationId xmlns:p14="http://schemas.microsoft.com/office/powerpoint/2010/main" val="1314733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分析</a:t>
            </a:r>
            <a:endParaRPr kumimoji="1" lang="ja-JP" altLang="en-US" dirty="0"/>
          </a:p>
        </p:txBody>
      </p:sp>
      <p:sp>
        <p:nvSpPr>
          <p:cNvPr id="3" name="コンテンツ プレースホルダー 2"/>
          <p:cNvSpPr>
            <a:spLocks noGrp="1"/>
          </p:cNvSpPr>
          <p:nvPr>
            <p:ph idx="1"/>
          </p:nvPr>
        </p:nvSpPr>
        <p:spPr/>
        <p:txBody>
          <a:bodyPr/>
          <a:lstStyle/>
          <a:p>
            <a:r>
              <a:rPr lang="en-US" altLang="ja-JP" dirty="0"/>
              <a:t>Rule Base</a:t>
            </a:r>
            <a:r>
              <a:rPr lang="ja-JP" altLang="en-US" dirty="0"/>
              <a:t>のトップルール</a:t>
            </a:r>
            <a:r>
              <a:rPr lang="en-US" altLang="ja-JP" dirty="0"/>
              <a:t>(</a:t>
            </a:r>
            <a:r>
              <a:rPr lang="ja-JP" altLang="en-US" dirty="0"/>
              <a:t>質問文の述語</a:t>
            </a:r>
            <a:r>
              <a:rPr lang="en-US" altLang="ja-JP" dirty="0"/>
              <a:t>)</a:t>
            </a:r>
            <a:r>
              <a:rPr lang="ja-JP" altLang="en-US" dirty="0"/>
              <a:t>を特定する</a:t>
            </a:r>
            <a:r>
              <a:rPr lang="ja-JP" altLang="en-US" dirty="0" smtClean="0"/>
              <a:t>場面について</a:t>
            </a:r>
            <a:endParaRPr lang="en-US" altLang="ja-JP" dirty="0" smtClean="0"/>
          </a:p>
          <a:p>
            <a:r>
              <a:rPr lang="en-US" altLang="ja-JP" dirty="0" smtClean="0"/>
              <a:t>3</a:t>
            </a:r>
            <a:r>
              <a:rPr lang="ja-JP" altLang="en-US" dirty="0" smtClean="0"/>
              <a:t>段階で分類した</a:t>
            </a:r>
            <a:endParaRPr lang="en-US" altLang="ja-JP" dirty="0" smtClean="0"/>
          </a:p>
          <a:p>
            <a:endParaRPr lang="en-US" altLang="ja-JP" dirty="0" smtClean="0"/>
          </a:p>
          <a:p>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7" name="図 6"/>
          <p:cNvPicPr>
            <a:picLocks noChangeAspect="1"/>
          </p:cNvPicPr>
          <p:nvPr/>
        </p:nvPicPr>
        <p:blipFill>
          <a:blip r:embed="rId2"/>
          <a:stretch>
            <a:fillRect/>
          </a:stretch>
        </p:blipFill>
        <p:spPr>
          <a:xfrm>
            <a:off x="1050849" y="3315259"/>
            <a:ext cx="7042302" cy="2549618"/>
          </a:xfrm>
          <a:prstGeom prst="rect">
            <a:avLst/>
          </a:prstGeom>
        </p:spPr>
      </p:pic>
    </p:spTree>
    <p:extLst>
      <p:ext uri="{BB962C8B-B14F-4D97-AF65-F5344CB8AC3E}">
        <p14:creationId xmlns:p14="http://schemas.microsoft.com/office/powerpoint/2010/main" val="28842364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分析</a:t>
            </a:r>
            <a:endParaRPr kumimoji="1" lang="ja-JP" altLang="en-US" dirty="0"/>
          </a:p>
        </p:txBody>
      </p:sp>
      <p:sp>
        <p:nvSpPr>
          <p:cNvPr id="3" name="コンテンツ プレースホルダー 2"/>
          <p:cNvSpPr>
            <a:spLocks noGrp="1"/>
          </p:cNvSpPr>
          <p:nvPr>
            <p:ph idx="1"/>
          </p:nvPr>
        </p:nvSpPr>
        <p:spPr/>
        <p:txBody>
          <a:bodyPr/>
          <a:lstStyle/>
          <a:p>
            <a:r>
              <a:rPr lang="ja-JP" altLang="en-US" dirty="0"/>
              <a:t>例外事由のルールを特定する場面</a:t>
            </a:r>
            <a:endParaRPr lang="en-US" altLang="ja-JP" dirty="0"/>
          </a:p>
          <a:p>
            <a:r>
              <a:rPr kumimoji="1" lang="en-US" altLang="ja-JP" dirty="0" smtClean="0"/>
              <a:t>4</a:t>
            </a:r>
            <a:r>
              <a:rPr lang="ja-JP" altLang="en-US" dirty="0"/>
              <a:t>段階</a:t>
            </a:r>
            <a:r>
              <a:rPr lang="ja-JP" altLang="en-US" dirty="0" smtClean="0"/>
              <a:t>で</a:t>
            </a:r>
            <a:r>
              <a:rPr kumimoji="1" lang="ja-JP" altLang="en-US" dirty="0" smtClean="0"/>
              <a:t>分類した</a:t>
            </a:r>
            <a:endParaRPr kumimoji="1"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628650" y="3139045"/>
            <a:ext cx="7733361" cy="2170763"/>
          </a:xfrm>
          <a:prstGeom prst="rect">
            <a:avLst/>
          </a:prstGeom>
        </p:spPr>
      </p:pic>
    </p:spTree>
    <p:extLst>
      <p:ext uri="{BB962C8B-B14F-4D97-AF65-F5344CB8AC3E}">
        <p14:creationId xmlns:p14="http://schemas.microsoft.com/office/powerpoint/2010/main" val="18005310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分析</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Fact Base</a:t>
            </a:r>
            <a:r>
              <a:rPr lang="ja-JP" altLang="en-US" dirty="0" smtClean="0"/>
              <a:t>の定数と変数を分類する場面</a:t>
            </a:r>
            <a:endParaRPr lang="en-US" altLang="ja-JP" dirty="0"/>
          </a:p>
          <a:p>
            <a:r>
              <a:rPr kumimoji="1" lang="en-US" altLang="ja-JP" dirty="0" smtClean="0"/>
              <a:t>2</a:t>
            </a:r>
            <a:r>
              <a:rPr kumimoji="1" lang="ja-JP" altLang="en-US" dirty="0" smtClean="0"/>
              <a:t>段階で分類した</a:t>
            </a:r>
            <a:endParaRPr kumimoji="1" lang="en-US" altLang="ja-JP" dirty="0" smtClean="0"/>
          </a:p>
          <a:p>
            <a:r>
              <a:rPr kumimoji="1" lang="ja-JP" altLang="en-US" smtClean="0"/>
              <a:t>時間的要素と数値的要素を変数、それ以外を定数として分類できる問題を「簡単」、そうでない問題を「難しい」と分類</a:t>
            </a:r>
            <a:endParaRPr kumimoji="1" lang="en-US" altLang="ja-JP" dirty="0" smtClean="0"/>
          </a:p>
          <a:p>
            <a:r>
              <a:rPr lang="ja-JP" altLang="en-US" dirty="0" smtClean="0"/>
              <a:t>提案</a:t>
            </a:r>
            <a:r>
              <a:rPr lang="ja-JP" altLang="en-US" dirty="0"/>
              <a:t>手法</a:t>
            </a:r>
            <a:r>
              <a:rPr lang="ja-JP" altLang="en-US" dirty="0" smtClean="0"/>
              <a:t>で</a:t>
            </a:r>
            <a:r>
              <a:rPr lang="ja-JP" altLang="en-US" dirty="0"/>
              <a:t>述</a:t>
            </a:r>
            <a:r>
              <a:rPr lang="ja-JP" altLang="en-US" dirty="0" smtClean="0"/>
              <a:t>べたとおり、単純な生成では正しく動作しない例外的問題があるが、それについては検証に時間がかかるため未検証である。</a:t>
            </a:r>
            <a:endParaRPr kumimoji="1"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422291" y="5391585"/>
            <a:ext cx="8299419" cy="1568713"/>
          </a:xfrm>
          <a:prstGeom prst="rect">
            <a:avLst/>
          </a:prstGeom>
        </p:spPr>
      </p:pic>
    </p:spTree>
    <p:extLst>
      <p:ext uri="{BB962C8B-B14F-4D97-AF65-F5344CB8AC3E}">
        <p14:creationId xmlns:p14="http://schemas.microsoft.com/office/powerpoint/2010/main" val="3671363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分析</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最後に、すべての要素が比較的容易な問題について</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en-US" altLang="ja-JP" dirty="0" smtClean="0"/>
              <a:t>Fact Base</a:t>
            </a:r>
            <a:r>
              <a:rPr kumimoji="1" lang="ja-JP" altLang="en-US" dirty="0" smtClean="0"/>
              <a:t>における</a:t>
            </a:r>
            <a:r>
              <a:rPr kumimoji="1" lang="en-US" altLang="ja-JP" dirty="0" smtClean="0"/>
              <a:t>”</a:t>
            </a:r>
            <a:r>
              <a:rPr kumimoji="1" lang="ja-JP" altLang="en-US" dirty="0" smtClean="0"/>
              <a:t>例外的問題</a:t>
            </a:r>
            <a:r>
              <a:rPr kumimoji="1" lang="en-US" altLang="ja-JP" dirty="0" smtClean="0"/>
              <a:t>”</a:t>
            </a:r>
            <a:r>
              <a:rPr kumimoji="1" lang="ja-JP" altLang="en-US" dirty="0" smtClean="0"/>
              <a:t>が未検証であることを踏まえると、</a:t>
            </a:r>
            <a:r>
              <a:rPr kumimoji="1" lang="en-US" altLang="ja-JP" dirty="0" smtClean="0"/>
              <a:t>15</a:t>
            </a:r>
            <a:r>
              <a:rPr kumimoji="1" lang="ja-JP" altLang="en-US" dirty="0" smtClean="0"/>
              <a:t>～</a:t>
            </a:r>
            <a:r>
              <a:rPr kumimoji="1" lang="en-US" altLang="ja-JP" dirty="0" smtClean="0"/>
              <a:t>20%</a:t>
            </a:r>
            <a:r>
              <a:rPr kumimoji="1" lang="ja-JP" altLang="en-US" dirty="0" smtClean="0"/>
              <a:t>が自動で解答できる見込みである。</a:t>
            </a:r>
            <a:endParaRPr kumimoji="1"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1182291" y="2613750"/>
            <a:ext cx="6779419" cy="2106996"/>
          </a:xfrm>
          <a:prstGeom prst="rect">
            <a:avLst/>
          </a:prstGeom>
        </p:spPr>
      </p:pic>
    </p:spTree>
    <p:extLst>
      <p:ext uri="{BB962C8B-B14F-4D97-AF65-F5344CB8AC3E}">
        <p14:creationId xmlns:p14="http://schemas.microsoft.com/office/powerpoint/2010/main" val="174292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ja-JP" sz="3600" dirty="0" smtClean="0">
                <a:latin typeface="Meiryo UI" panose="020B0604030504040204" pitchFamily="50" charset="-128"/>
                <a:ea typeface="Meiryo UI" panose="020B0604030504040204" pitchFamily="50" charset="-128"/>
              </a:rPr>
              <a:t>COLIEE: </a:t>
            </a:r>
            <a:r>
              <a:rPr lang="ja-JP" altLang="en-US" sz="3600" dirty="0" smtClean="0">
                <a:latin typeface="Meiryo UI" panose="020B0604030504040204" pitchFamily="50" charset="-128"/>
                <a:ea typeface="Meiryo UI" panose="020B0604030504040204" pitchFamily="50" charset="-128"/>
              </a:rPr>
              <a:t>実際の短答式問題の例</a:t>
            </a:r>
            <a:endParaRPr lang="en-CA" sz="3600" dirty="0">
              <a:latin typeface="Meiryo UI" panose="020B0604030504040204" pitchFamily="50" charset="-128"/>
              <a:ea typeface="Meiryo UI" panose="020B0604030504040204" pitchFamily="50" charset="-128"/>
            </a:endParaRPr>
          </a:p>
        </p:txBody>
      </p:sp>
      <p:sp>
        <p:nvSpPr>
          <p:cNvPr id="3" name="내용 개체 틀 2"/>
          <p:cNvSpPr>
            <a:spLocks noGrp="1"/>
          </p:cNvSpPr>
          <p:nvPr>
            <p:ph idx="1"/>
          </p:nvPr>
        </p:nvSpPr>
        <p:spPr>
          <a:xfrm>
            <a:off x="457200" y="1340768"/>
            <a:ext cx="8229600" cy="2056288"/>
          </a:xfrm>
        </p:spPr>
        <p:txBody>
          <a:bodyPr>
            <a:normAutofit fontScale="92500" lnSpcReduction="10000"/>
          </a:bodyPr>
          <a:lstStyle/>
          <a:p>
            <a:r>
              <a:rPr lang="ja-JP" altLang="en-US" dirty="0" smtClean="0"/>
              <a:t>以下のような多択式の問題を、各選択肢ごとに</a:t>
            </a:r>
            <a:r>
              <a:rPr lang="en-US" altLang="ja-JP" dirty="0" smtClean="0"/>
              <a:t>Yes/No</a:t>
            </a:r>
            <a:r>
              <a:rPr lang="ja-JP" altLang="en-US" dirty="0" err="1" smtClean="0"/>
              <a:t>の二択に</a:t>
            </a:r>
            <a:r>
              <a:rPr lang="ja-JP" altLang="en-US" dirty="0" smtClean="0"/>
              <a:t>変換</a:t>
            </a:r>
            <a:endParaRPr lang="en-US" altLang="ja-JP" dirty="0" smtClean="0"/>
          </a:p>
          <a:p>
            <a:pPr lvl="1"/>
            <a:r>
              <a:rPr lang="ja-JP" altLang="en-US" dirty="0" smtClean="0"/>
              <a:t>英訳も作成</a:t>
            </a:r>
            <a:endParaRPr lang="en-US" altLang="ja-JP" dirty="0" smtClean="0"/>
          </a:p>
          <a:p>
            <a:r>
              <a:rPr lang="ja-JP" altLang="en-US" dirty="0" smtClean="0"/>
              <a:t>平成</a:t>
            </a:r>
            <a:r>
              <a:rPr lang="en-US" altLang="ja-JP" dirty="0" smtClean="0"/>
              <a:t>25</a:t>
            </a:r>
            <a:r>
              <a:rPr lang="ja-JP" altLang="en-US" dirty="0"/>
              <a:t>年民事系</a:t>
            </a:r>
            <a:r>
              <a:rPr lang="ja-JP" altLang="en-US" dirty="0" smtClean="0"/>
              <a:t>科目より</a:t>
            </a:r>
            <a:endParaRPr lang="en-CA" dirty="0" smtClean="0"/>
          </a:p>
        </p:txBody>
      </p:sp>
      <p:sp>
        <p:nvSpPr>
          <p:cNvPr id="4" name="슬라이드 번호 개체 틀 3"/>
          <p:cNvSpPr>
            <a:spLocks noGrp="1"/>
          </p:cNvSpPr>
          <p:nvPr>
            <p:ph type="sldNum" sz="quarter" idx="12"/>
          </p:nvPr>
        </p:nvSpPr>
        <p:spPr/>
        <p:txBody>
          <a:bodyPr/>
          <a:lstStyle/>
          <a:p>
            <a:fld id="{7626FE20-70AD-430E-9D9A-58FA489B3DDA}" type="slidenum">
              <a:rPr lang="en-CA" smtClean="0"/>
              <a:pPr/>
              <a:t>11</a:t>
            </a:fld>
            <a:endParaRPr lang="en-CA"/>
          </a:p>
        </p:txBody>
      </p:sp>
      <p:sp>
        <p:nvSpPr>
          <p:cNvPr id="5" name="テキスト ボックス 4"/>
          <p:cNvSpPr txBox="1"/>
          <p:nvPr/>
        </p:nvSpPr>
        <p:spPr>
          <a:xfrm>
            <a:off x="625412" y="3253040"/>
            <a:ext cx="8051044" cy="3416320"/>
          </a:xfrm>
          <a:prstGeom prst="rect">
            <a:avLst/>
          </a:prstGeom>
          <a:noFill/>
        </p:spPr>
        <p:txBody>
          <a:bodyPr wrap="square" rtlCol="0">
            <a:spAutoFit/>
          </a:bodyPr>
          <a:lstStyle/>
          <a:p>
            <a:r>
              <a:rPr lang="en-US" altLang="ja-JP" sz="2400" dirty="0" smtClean="0"/>
              <a:t>〔</a:t>
            </a:r>
            <a:r>
              <a:rPr lang="ja-JP" altLang="en-US" sz="2400" dirty="0"/>
              <a:t>第１問</a:t>
            </a:r>
            <a:r>
              <a:rPr lang="en-US" altLang="ja-JP" sz="2400" dirty="0"/>
              <a:t>〕</a:t>
            </a:r>
            <a:r>
              <a:rPr lang="ja-JP" altLang="en-US" sz="2400" dirty="0"/>
              <a:t>（配点：２） 次の各記述のうち公序良俗に違反することを根拠とするものは，後記１から４までのうちどれか</a:t>
            </a:r>
            <a:r>
              <a:rPr lang="ja-JP" altLang="en-US" sz="2400" dirty="0" smtClean="0"/>
              <a:t>。</a:t>
            </a:r>
            <a:endParaRPr lang="en-US" altLang="ja-JP" sz="2400" dirty="0" smtClean="0"/>
          </a:p>
          <a:p>
            <a:endParaRPr lang="en-US" altLang="ja-JP" sz="2400" dirty="0" smtClean="0"/>
          </a:p>
          <a:p>
            <a:r>
              <a:rPr lang="ja-JP" altLang="en-US" sz="2400" dirty="0" smtClean="0"/>
              <a:t>１</a:t>
            </a:r>
            <a:r>
              <a:rPr lang="ja-JP" altLang="en-US" sz="2400" dirty="0"/>
              <a:t>．土地の売買契約により，買主が所有権を取得し，その引渡しを受けた後に，売主がその土地 に第三者のため地上権の設定登記をした場合には，売主が買主に対して残代金の支払を催告し， その不払を理由に売買契約を解除する旨の意思表示をしても，解除の効力は生じない</a:t>
            </a:r>
            <a:r>
              <a:rPr lang="ja-JP" altLang="en-US" sz="2400" dirty="0" smtClean="0"/>
              <a:t>。</a:t>
            </a:r>
            <a:endParaRPr lang="en-US" altLang="ja-JP" sz="2400" dirty="0" smtClean="0"/>
          </a:p>
          <a:p>
            <a:r>
              <a:rPr lang="en-US" altLang="ja-JP" sz="2400" dirty="0" smtClean="0"/>
              <a:t>… (</a:t>
            </a:r>
            <a:r>
              <a:rPr lang="ja-JP" altLang="en-US" sz="2400" dirty="0" smtClean="0"/>
              <a:t>以下選択肢が</a:t>
            </a:r>
            <a:r>
              <a:rPr lang="en-US" altLang="ja-JP" sz="2400" dirty="0" smtClean="0"/>
              <a:t>3</a:t>
            </a:r>
            <a:r>
              <a:rPr lang="ja-JP" altLang="en-US" sz="2400" dirty="0" smtClean="0"/>
              <a:t>つ、</a:t>
            </a:r>
            <a:r>
              <a:rPr lang="en-US" altLang="ja-JP" sz="2400" dirty="0" smtClean="0"/>
              <a:t>4</a:t>
            </a:r>
            <a:r>
              <a:rPr lang="ja-JP" altLang="en-US" sz="2400" dirty="0" smtClean="0"/>
              <a:t>択</a:t>
            </a:r>
            <a:r>
              <a:rPr lang="en-US" altLang="ja-JP" sz="2400" dirty="0" smtClean="0"/>
              <a:t>)</a:t>
            </a:r>
            <a:endParaRPr lang="ja-JP" altLang="en-US" sz="2400" dirty="0"/>
          </a:p>
        </p:txBody>
      </p:sp>
    </p:spTree>
    <p:extLst>
      <p:ext uri="{BB962C8B-B14F-4D97-AF65-F5344CB8AC3E}">
        <p14:creationId xmlns:p14="http://schemas.microsoft.com/office/powerpoint/2010/main" val="651229515"/>
      </p:ext>
    </p:extLst>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議論と展望</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自動</a:t>
            </a:r>
            <a:r>
              <a:rPr lang="ja-JP" altLang="en-US" dirty="0"/>
              <a:t>解答</a:t>
            </a:r>
            <a:r>
              <a:rPr lang="ja-JP" altLang="en-US" dirty="0" smtClean="0"/>
              <a:t>の正答率向上へ向けてやるべきこと</a:t>
            </a:r>
            <a:endParaRPr lang="en-US" altLang="ja-JP" dirty="0" smtClean="0"/>
          </a:p>
          <a:p>
            <a:pPr lvl="1"/>
            <a:r>
              <a:rPr kumimoji="1" lang="en-US" altLang="ja-JP" dirty="0" smtClean="0"/>
              <a:t>Fact Base</a:t>
            </a:r>
            <a:r>
              <a:rPr kumimoji="1" lang="ja-JP" altLang="en-US" dirty="0" smtClean="0"/>
              <a:t>の生成について検証を済ませる</a:t>
            </a:r>
            <a:endParaRPr kumimoji="1" lang="en-US" altLang="ja-JP" dirty="0" smtClean="0"/>
          </a:p>
          <a:p>
            <a:pPr lvl="1"/>
            <a:r>
              <a:rPr lang="ja-JP" altLang="en-US" dirty="0" smtClean="0"/>
              <a:t>問題文の言語処理</a:t>
            </a:r>
            <a:endParaRPr lang="en-US" altLang="ja-JP" dirty="0" smtClean="0"/>
          </a:p>
          <a:p>
            <a:pPr lvl="2"/>
            <a:r>
              <a:rPr lang="ja-JP" altLang="en-US" dirty="0" smtClean="0"/>
              <a:t>幣研究室でこれまで取り組んできた司法試験自動解答の述語項解析器を利用し、</a:t>
            </a:r>
            <a:r>
              <a:rPr lang="en-US" altLang="ja-JP" dirty="0" smtClean="0"/>
              <a:t>PROLEG</a:t>
            </a:r>
            <a:r>
              <a:rPr lang="ja-JP" altLang="en-US" dirty="0" smtClean="0"/>
              <a:t>の生成に適するように改善していく。</a:t>
            </a:r>
            <a:endParaRPr lang="en-US" altLang="ja-JP" dirty="0" smtClean="0"/>
          </a:p>
          <a:p>
            <a:pPr lvl="1"/>
            <a:r>
              <a:rPr kumimoji="1" lang="en-US" altLang="ja-JP" dirty="0" smtClean="0"/>
              <a:t>PROLEG</a:t>
            </a:r>
            <a:r>
              <a:rPr kumimoji="1" lang="ja-JP" altLang="en-US" dirty="0" smtClean="0"/>
              <a:t>の</a:t>
            </a:r>
            <a:r>
              <a:rPr lang="ja-JP" altLang="en-US" dirty="0" smtClean="0"/>
              <a:t>ルールの設計</a:t>
            </a:r>
            <a:endParaRPr lang="en-US" altLang="ja-JP" dirty="0" smtClean="0"/>
          </a:p>
          <a:p>
            <a:pPr lvl="2"/>
            <a:r>
              <a:rPr lang="en-US" altLang="ja-JP" dirty="0"/>
              <a:t>Rule Base</a:t>
            </a:r>
            <a:r>
              <a:rPr lang="ja-JP" altLang="ja-JP" dirty="0"/>
              <a:t>トップルールや例外事由のルールの判断容易性に</a:t>
            </a:r>
            <a:r>
              <a:rPr lang="ja-JP" altLang="ja-JP" dirty="0" smtClean="0"/>
              <a:t>ついて</a:t>
            </a:r>
            <a:r>
              <a:rPr lang="ja-JP" altLang="en-US" dirty="0" smtClean="0"/>
              <a:t>分析</a:t>
            </a:r>
            <a:r>
              <a:rPr lang="ja-JP" altLang="ja-JP" dirty="0" smtClean="0"/>
              <a:t>した</a:t>
            </a:r>
            <a:r>
              <a:rPr lang="ja-JP" altLang="ja-JP" dirty="0"/>
              <a:t>が、その判断容易性を、</a:t>
            </a:r>
            <a:r>
              <a:rPr lang="en-US" altLang="ja-JP" dirty="0"/>
              <a:t>PROLEG</a:t>
            </a:r>
            <a:r>
              <a:rPr lang="ja-JP" altLang="ja-JP" dirty="0"/>
              <a:t>のルールを再設計することで改善</a:t>
            </a:r>
            <a:r>
              <a:rPr lang="ja-JP" altLang="ja-JP" dirty="0" smtClean="0"/>
              <a:t>できる</a:t>
            </a:r>
            <a:r>
              <a:rPr lang="ja-JP" altLang="en-US" dirty="0" smtClean="0"/>
              <a:t>のでは？</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916424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議論</a:t>
            </a:r>
            <a:r>
              <a:rPr lang="ja-JP" altLang="en-US" dirty="0" smtClean="0"/>
              <a:t>と</a:t>
            </a:r>
            <a:r>
              <a:rPr lang="ja-JP" altLang="en-US" dirty="0"/>
              <a:t>展望</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PROLEG</a:t>
            </a:r>
            <a:r>
              <a:rPr lang="ja-JP" altLang="en-US" dirty="0"/>
              <a:t>ルールの</a:t>
            </a:r>
            <a:r>
              <a:rPr lang="ja-JP" altLang="en-US" dirty="0" smtClean="0"/>
              <a:t>設計の例</a:t>
            </a:r>
            <a:endParaRPr lang="en-US" altLang="ja-JP" dirty="0" smtClean="0"/>
          </a:p>
          <a:p>
            <a:endParaRPr lang="en-US" altLang="ja-JP" dirty="0"/>
          </a:p>
          <a:p>
            <a:endParaRPr lang="en-US" altLang="ja-JP" dirty="0" smtClean="0"/>
          </a:p>
          <a:p>
            <a:endParaRPr lang="en-US" altLang="ja-JP" dirty="0"/>
          </a:p>
          <a:p>
            <a:endParaRPr lang="en-US" altLang="ja-JP" dirty="0"/>
          </a:p>
          <a:p>
            <a:pPr marL="0" indent="0">
              <a:buNone/>
            </a:pPr>
            <a:endParaRPr lang="en-US" altLang="ja-JP" dirty="0"/>
          </a:p>
          <a:p>
            <a:r>
              <a:rPr lang="ja-JP" altLang="en-US" dirty="0" smtClean="0"/>
              <a:t>「贈与に関する」という情報を引数に含ませるのではなく、述語内に含ませる方が、問題文との照合が行いやすい。</a:t>
            </a:r>
            <a:r>
              <a:rPr lang="ja-JP" altLang="ja-JP" dirty="0"/>
              <a:t>このように、言語処理によって照合しやすい一般的な形にルールを設計することを考えている。</a:t>
            </a:r>
          </a:p>
          <a:p>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下矢印 3"/>
          <p:cNvSpPr/>
          <p:nvPr/>
        </p:nvSpPr>
        <p:spPr>
          <a:xfrm>
            <a:off x="2190560" y="3215163"/>
            <a:ext cx="704088" cy="301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872109" y="2560701"/>
            <a:ext cx="7399782" cy="6216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受贈者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受贈者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
        <p:nvSpPr>
          <p:cNvPr id="7" name="正方形/長方形 6"/>
          <p:cNvSpPr/>
          <p:nvPr/>
        </p:nvSpPr>
        <p:spPr>
          <a:xfrm>
            <a:off x="872109" y="3570756"/>
            <a:ext cx="7399782" cy="6216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贈与に関する契約成立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契約主</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契約主</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Tree>
    <p:extLst>
      <p:ext uri="{BB962C8B-B14F-4D97-AF65-F5344CB8AC3E}">
        <p14:creationId xmlns:p14="http://schemas.microsoft.com/office/powerpoint/2010/main" val="35770150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議論</a:t>
            </a:r>
            <a:r>
              <a:rPr lang="ja-JP" altLang="en-US" dirty="0" smtClean="0"/>
              <a:t>と</a:t>
            </a:r>
            <a:r>
              <a:rPr lang="ja-JP" altLang="en-US" dirty="0"/>
              <a:t>展望</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PROLEG</a:t>
            </a:r>
            <a:r>
              <a:rPr lang="ja-JP" altLang="en-US" dirty="0"/>
              <a:t>ルールの</a:t>
            </a:r>
            <a:r>
              <a:rPr lang="ja-JP" altLang="en-US" dirty="0" smtClean="0"/>
              <a:t>設計の例</a:t>
            </a:r>
            <a:endParaRPr lang="en-US" altLang="ja-JP" dirty="0" smtClean="0"/>
          </a:p>
          <a:p>
            <a:endParaRPr lang="en-US" altLang="ja-JP" dirty="0"/>
          </a:p>
          <a:p>
            <a:endParaRPr lang="en-US" altLang="ja-JP" dirty="0" smtClean="0"/>
          </a:p>
          <a:p>
            <a:endParaRPr lang="en-US" altLang="ja-JP" dirty="0"/>
          </a:p>
          <a:p>
            <a:endParaRPr lang="en-US" altLang="ja-JP" dirty="0"/>
          </a:p>
          <a:p>
            <a:pPr marL="0" indent="0">
              <a:buNone/>
            </a:pPr>
            <a:endParaRPr lang="en-US" altLang="ja-JP" dirty="0"/>
          </a:p>
          <a:p>
            <a:r>
              <a:rPr lang="ja-JP" altLang="en-US" dirty="0" smtClean="0"/>
              <a:t>問題文において、「贈与者</a:t>
            </a:r>
            <a:r>
              <a:rPr lang="en-US" altLang="ja-JP" dirty="0" smtClean="0"/>
              <a:t>A</a:t>
            </a:r>
            <a:r>
              <a:rPr lang="ja-JP" altLang="en-US" dirty="0" smtClean="0"/>
              <a:t>が受贈者</a:t>
            </a:r>
            <a:r>
              <a:rPr lang="en-US" altLang="ja-JP" dirty="0" smtClean="0"/>
              <a:t>B</a:t>
            </a:r>
            <a:r>
              <a:rPr lang="ja-JP" altLang="en-US" dirty="0" smtClean="0"/>
              <a:t>に対して」のように記述されるならば上の例が適していて、「贈与契約において契約主</a:t>
            </a:r>
            <a:r>
              <a:rPr lang="en-US" altLang="ja-JP" dirty="0" smtClean="0"/>
              <a:t>A</a:t>
            </a:r>
            <a:r>
              <a:rPr lang="ja-JP" altLang="en-US" dirty="0" smtClean="0"/>
              <a:t>が相手方</a:t>
            </a:r>
            <a:r>
              <a:rPr lang="en-US" altLang="ja-JP" dirty="0" smtClean="0"/>
              <a:t>B</a:t>
            </a:r>
            <a:r>
              <a:rPr lang="ja-JP" altLang="en-US" dirty="0" smtClean="0"/>
              <a:t>に対して」のように記述されるならば下の例が適している。</a:t>
            </a:r>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下矢印 3"/>
          <p:cNvSpPr/>
          <p:nvPr/>
        </p:nvSpPr>
        <p:spPr>
          <a:xfrm>
            <a:off x="2190560" y="3215163"/>
            <a:ext cx="704088" cy="301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872109" y="2560701"/>
            <a:ext cx="7399782" cy="6216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受贈者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受贈者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
        <p:nvSpPr>
          <p:cNvPr id="7" name="正方形/長方形 6"/>
          <p:cNvSpPr/>
          <p:nvPr/>
        </p:nvSpPr>
        <p:spPr>
          <a:xfrm>
            <a:off x="872109" y="3570756"/>
            <a:ext cx="7399782" cy="6216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贈与に関する契約成立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契約主</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契約主</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Tree>
    <p:extLst>
      <p:ext uri="{BB962C8B-B14F-4D97-AF65-F5344CB8AC3E}">
        <p14:creationId xmlns:p14="http://schemas.microsoft.com/office/powerpoint/2010/main" val="10476947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議論</a:t>
            </a:r>
            <a:r>
              <a:rPr lang="ja-JP" altLang="en-US" dirty="0" smtClean="0"/>
              <a:t>と</a:t>
            </a:r>
            <a:r>
              <a:rPr lang="ja-JP" altLang="en-US" dirty="0"/>
              <a:t>展望</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引数</a:t>
            </a:r>
            <a:r>
              <a:rPr lang="ja-JP" altLang="en-US" dirty="0" smtClean="0"/>
              <a:t>の</a:t>
            </a:r>
            <a:r>
              <a:rPr lang="ja-JP" altLang="en-US" dirty="0"/>
              <a:t>数</a:t>
            </a:r>
            <a:r>
              <a:rPr lang="ja-JP" altLang="en-US" dirty="0" smtClean="0"/>
              <a:t>は固定ではなく、述語によって第</a:t>
            </a:r>
            <a:r>
              <a:rPr lang="en-US" altLang="ja-JP" dirty="0" smtClean="0"/>
              <a:t>n</a:t>
            </a:r>
            <a:r>
              <a:rPr lang="ja-JP" altLang="en-US" dirty="0" smtClean="0"/>
              <a:t>引数が何を表すかは異なる。</a:t>
            </a:r>
            <a:endParaRPr lang="en-US" altLang="ja-JP" dirty="0" smtClean="0"/>
          </a:p>
          <a:p>
            <a:r>
              <a:rPr lang="ja-JP" altLang="en-US" dirty="0" smtClean="0"/>
              <a:t>引数の位置と文格の対応を固定することで、</a:t>
            </a:r>
            <a:r>
              <a:rPr lang="ja-JP" altLang="en-US" dirty="0"/>
              <a:t>より問題文との照合を容易</a:t>
            </a:r>
            <a:r>
              <a:rPr lang="ja-JP" altLang="en-US" dirty="0" smtClean="0"/>
              <a:t>にできる</a:t>
            </a:r>
            <a:r>
              <a:rPr lang="ja-JP" altLang="en-US" dirty="0"/>
              <a:t>可能性</a:t>
            </a:r>
            <a:r>
              <a:rPr lang="ja-JP" altLang="en-US" dirty="0" smtClean="0"/>
              <a:t>がある。</a:t>
            </a:r>
            <a:endParaRPr lang="en-US" altLang="ja-JP" dirty="0"/>
          </a:p>
          <a:p>
            <a:pPr marL="0" indent="0">
              <a:buNone/>
            </a:pPr>
            <a:endParaRPr lang="en-US" altLang="ja-JP" dirty="0" smtClean="0"/>
          </a:p>
          <a:p>
            <a:r>
              <a:rPr lang="ja-JP" altLang="en-US" dirty="0" smtClean="0"/>
              <a:t>もし</a:t>
            </a:r>
            <a:r>
              <a:rPr lang="ja-JP" altLang="en-US" smtClean="0"/>
              <a:t>登場しない文格</a:t>
            </a:r>
            <a:r>
              <a:rPr lang="ja-JP" altLang="en-US" dirty="0" smtClean="0"/>
              <a:t>がある場合は、</a:t>
            </a:r>
            <a:r>
              <a:rPr lang="ja-JP" altLang="en-US" dirty="0"/>
              <a:t>以下</a:t>
            </a:r>
            <a:r>
              <a:rPr lang="ja-JP" altLang="en-US" dirty="0" smtClean="0"/>
              <a:t>のように「</a:t>
            </a:r>
            <a:r>
              <a:rPr lang="en-US" altLang="ja-JP" dirty="0" smtClean="0"/>
              <a:t>_</a:t>
            </a:r>
            <a:r>
              <a:rPr lang="ja-JP" altLang="en-US" dirty="0" smtClean="0"/>
              <a:t>」で埋めることで解決できると考えている。</a:t>
            </a:r>
            <a:endParaRPr lang="en-US" altLang="ja-JP" dirty="0"/>
          </a:p>
          <a:p>
            <a:endParaRPr lang="en-US" altLang="ja-JP" dirty="0" smtClean="0"/>
          </a:p>
          <a:p>
            <a:pPr marL="0" indent="0">
              <a:buNone/>
            </a:pPr>
            <a:endParaRPr lang="en-US" altLang="ja-JP"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865251" y="3519916"/>
            <a:ext cx="5983605" cy="38457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述語</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動作主格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道具格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目的格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場所格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時間格</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
        <p:nvSpPr>
          <p:cNvPr id="8" name="正方形/長方形 7"/>
          <p:cNvSpPr/>
          <p:nvPr/>
        </p:nvSpPr>
        <p:spPr>
          <a:xfrm>
            <a:off x="865251" y="5010936"/>
            <a:ext cx="5876163" cy="3383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契約成立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契約主</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目的物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 _,</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p:txBody>
      </p:sp>
    </p:spTree>
    <p:extLst>
      <p:ext uri="{BB962C8B-B14F-4D97-AF65-F5344CB8AC3E}">
        <p14:creationId xmlns:p14="http://schemas.microsoft.com/office/powerpoint/2010/main" val="17978438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dirty="0" smtClean="0"/>
              <a:t>本研究</a:t>
            </a:r>
            <a:r>
              <a:rPr lang="ja-JP" altLang="ja-JP" dirty="0"/>
              <a:t>では、司法試験問題の自動解答へ向けて、論理型言語</a:t>
            </a:r>
            <a:r>
              <a:rPr lang="en-US" altLang="ja-JP" dirty="0"/>
              <a:t>PROLEG</a:t>
            </a:r>
            <a:r>
              <a:rPr lang="ja-JP" altLang="ja-JP" dirty="0"/>
              <a:t>を用いたアプローチを行うために、手動で</a:t>
            </a:r>
            <a:r>
              <a:rPr lang="en-US" altLang="ja-JP" dirty="0"/>
              <a:t>PROLEG</a:t>
            </a:r>
            <a:r>
              <a:rPr lang="ja-JP" altLang="ja-JP" dirty="0"/>
              <a:t>ルールを作成された過去問</a:t>
            </a:r>
            <a:r>
              <a:rPr lang="en-US" altLang="ja-JP" dirty="0"/>
              <a:t>72</a:t>
            </a:r>
            <a:r>
              <a:rPr lang="ja-JP" altLang="ja-JP" dirty="0"/>
              <a:t>問の分析を行った。分析を行うために、言語処理を必要としない部分についてはプログラムを作成</a:t>
            </a:r>
            <a:r>
              <a:rPr lang="ja-JP" altLang="ja-JP" dirty="0" smtClean="0"/>
              <a:t>し</a:t>
            </a:r>
            <a:r>
              <a:rPr lang="ja-JP" altLang="en-US" dirty="0" smtClean="0"/>
              <a:t>た。</a:t>
            </a:r>
            <a:endParaRPr lang="en-US" altLang="ja-JP" dirty="0" smtClean="0"/>
          </a:p>
          <a:p>
            <a:r>
              <a:rPr lang="ja-JP" altLang="ja-JP" dirty="0"/>
              <a:t>言語処理を必要とする部分について、自動化の容易性を分析した。その結果、全体で</a:t>
            </a:r>
            <a:r>
              <a:rPr lang="en-US" altLang="ja-JP" dirty="0"/>
              <a:t>15%</a:t>
            </a:r>
            <a:r>
              <a:rPr lang="ja-JP" altLang="en-US" dirty="0"/>
              <a:t>～</a:t>
            </a:r>
            <a:r>
              <a:rPr lang="en-US" altLang="ja-JP" dirty="0"/>
              <a:t>20%</a:t>
            </a:r>
            <a:r>
              <a:rPr lang="ja-JP" altLang="ja-JP" dirty="0"/>
              <a:t>の問題は現状の手法で自動解答できる見込みがあると分かった</a:t>
            </a:r>
            <a:r>
              <a:rPr lang="ja-JP" altLang="ja-JP" dirty="0" smtClean="0"/>
              <a:t>。</a:t>
            </a:r>
            <a:endParaRPr lang="en-US" altLang="ja-JP" dirty="0" smtClean="0"/>
          </a:p>
          <a:p>
            <a:r>
              <a:rPr lang="ja-JP" altLang="ja-JP" dirty="0"/>
              <a:t>今後は、言語処理の段階へ進むことと、解答できる問題を増やすために、ルールを言語処理に向けて再設計することを目指す。</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685138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東ロボ社会科の場合でも：暗記</a:t>
            </a:r>
            <a:r>
              <a:rPr kumimoji="1" lang="ja-JP" altLang="en-US" sz="2800" dirty="0"/>
              <a:t>すれば解ける</a:t>
            </a:r>
            <a:r>
              <a:rPr kumimoji="1" lang="ja-JP" altLang="en-US" sz="2800" dirty="0" smtClean="0"/>
              <a:t>？</a:t>
            </a:r>
            <a:endParaRPr kumimoji="1" lang="ja-JP" altLang="en-US" sz="2800" dirty="0"/>
          </a:p>
        </p:txBody>
      </p:sp>
      <p:sp>
        <p:nvSpPr>
          <p:cNvPr id="3" name="コンテンツ プレースホルダー 2"/>
          <p:cNvSpPr>
            <a:spLocks noGrp="1"/>
          </p:cNvSpPr>
          <p:nvPr>
            <p:ph idx="1"/>
          </p:nvPr>
        </p:nvSpPr>
        <p:spPr>
          <a:xfrm>
            <a:off x="650334" y="1740877"/>
            <a:ext cx="7786412" cy="4589605"/>
          </a:xfrm>
        </p:spPr>
        <p:txBody>
          <a:bodyPr>
            <a:normAutofit fontScale="92500" lnSpcReduction="10000"/>
          </a:bodyPr>
          <a:lstStyle/>
          <a:p>
            <a:r>
              <a:rPr kumimoji="1" lang="ja-JP" altLang="en-US" dirty="0"/>
              <a:t>暗記する対象データは？</a:t>
            </a:r>
            <a:endParaRPr kumimoji="1" lang="en-US" altLang="ja-JP" dirty="0"/>
          </a:p>
          <a:p>
            <a:r>
              <a:rPr lang="ja-JP" altLang="en-US" dirty="0"/>
              <a:t>暗記とはそもそもどういうことか？</a:t>
            </a:r>
            <a:endParaRPr lang="en-US" altLang="ja-JP" dirty="0"/>
          </a:p>
          <a:p>
            <a:pPr lvl="1"/>
            <a:r>
              <a:rPr kumimoji="1" lang="ja-JP" altLang="en-US" dirty="0"/>
              <a:t>教科書を一字一句暗記しただけでは解けない</a:t>
            </a:r>
            <a:endParaRPr lang="en-US" altLang="ja-JP" dirty="0"/>
          </a:p>
          <a:p>
            <a:pPr lvl="1"/>
            <a:r>
              <a:rPr kumimoji="1" lang="ja-JP" altLang="en-US" dirty="0"/>
              <a:t>事柄を表す名詞・動詞とその構造的関係</a:t>
            </a:r>
            <a:endParaRPr lang="en-US" altLang="ja-JP" dirty="0"/>
          </a:p>
          <a:p>
            <a:pPr lvl="1"/>
            <a:r>
              <a:rPr kumimoji="1" lang="ja-JP" altLang="en-US" dirty="0"/>
              <a:t>表現や対象が微妙に違うときの判断</a:t>
            </a:r>
            <a:endParaRPr lang="en-US" altLang="ja-JP" dirty="0"/>
          </a:p>
          <a:p>
            <a:r>
              <a:rPr lang="ja-JP" altLang="en-US" dirty="0"/>
              <a:t>暗記した知識を生かすには知的処理が必要</a:t>
            </a:r>
            <a:endParaRPr lang="en-US" altLang="ja-JP" dirty="0"/>
          </a:p>
          <a:p>
            <a:pPr lvl="1"/>
            <a:r>
              <a:rPr lang="ja-JP" altLang="en-US" dirty="0"/>
              <a:t>人間はかなりの処理を無意識にやっている</a:t>
            </a:r>
            <a:endParaRPr lang="en-US" altLang="ja-JP" dirty="0"/>
          </a:p>
          <a:p>
            <a:pPr lvl="1"/>
            <a:r>
              <a:rPr lang="ja-JP" altLang="en-US" dirty="0"/>
              <a:t>自動解答器は必要な処理をはっきりさせてくれる</a:t>
            </a:r>
            <a:endParaRPr lang="en-US" altLang="ja-JP" dirty="0"/>
          </a:p>
          <a:p>
            <a:pPr lvl="1"/>
            <a:r>
              <a:rPr lang="ja-JP" altLang="en-US" dirty="0"/>
              <a:t>→解説</a:t>
            </a:r>
            <a:endParaRPr lang="en-US" altLang="ja-JP" dirty="0"/>
          </a:p>
        </p:txBody>
      </p:sp>
    </p:spTree>
    <p:extLst>
      <p:ext uri="{BB962C8B-B14F-4D97-AF65-F5344CB8AC3E}">
        <p14:creationId xmlns:p14="http://schemas.microsoft.com/office/powerpoint/2010/main" val="505315009"/>
      </p:ext>
    </p:extLst>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何が難しいのか：動詞、さらに</a:t>
            </a:r>
            <a:endParaRPr kumimoji="1" lang="ja-JP" altLang="en-US" dirty="0"/>
          </a:p>
        </p:txBody>
      </p:sp>
      <p:sp>
        <p:nvSpPr>
          <p:cNvPr id="3" name="コンテンツ プレースホルダー 2"/>
          <p:cNvSpPr>
            <a:spLocks noGrp="1"/>
          </p:cNvSpPr>
          <p:nvPr>
            <p:ph idx="1"/>
          </p:nvPr>
        </p:nvSpPr>
        <p:spPr>
          <a:xfrm>
            <a:off x="251520" y="1501401"/>
            <a:ext cx="8640960" cy="4829081"/>
          </a:xfrm>
        </p:spPr>
        <p:txBody>
          <a:bodyPr>
            <a:normAutofit fontScale="92500" lnSpcReduction="20000"/>
          </a:bodyPr>
          <a:lstStyle/>
          <a:p>
            <a:r>
              <a:rPr lang="ja-JP" altLang="en-US" dirty="0"/>
              <a:t>動詞の扱い</a:t>
            </a:r>
            <a:r>
              <a:rPr lang="en-US" altLang="ja-JP" dirty="0"/>
              <a:t>:</a:t>
            </a:r>
            <a:r>
              <a:rPr lang="ja-JP" altLang="en-US" dirty="0"/>
              <a:t> 類義語・同義語・反義語</a:t>
            </a:r>
            <a:endParaRPr lang="en-US" altLang="ja-JP" dirty="0"/>
          </a:p>
          <a:p>
            <a:pPr lvl="1"/>
            <a:r>
              <a:rPr lang="ja-JP" altLang="en-US" dirty="0"/>
              <a:t>小野妹子を遣隋使として派遣し，中国皇帝に</a:t>
            </a:r>
            <a:r>
              <a:rPr lang="ja-JP" altLang="en-US" dirty="0">
                <a:solidFill>
                  <a:schemeClr val="accent1"/>
                </a:solidFill>
              </a:rPr>
              <a:t>臣従しない</a:t>
            </a:r>
            <a:r>
              <a:rPr lang="ja-JP" altLang="en-US" dirty="0"/>
              <a:t>形式をとった</a:t>
            </a:r>
            <a:endParaRPr lang="en-US" altLang="ja-JP" dirty="0"/>
          </a:p>
          <a:p>
            <a:pPr lvl="2"/>
            <a:r>
              <a:rPr lang="ja-JP" altLang="en-US" dirty="0">
                <a:solidFill>
                  <a:schemeClr val="accent1"/>
                </a:solidFill>
              </a:rPr>
              <a:t>動詞表現の類義・対義</a:t>
            </a:r>
            <a:r>
              <a:rPr lang="ja-JP" altLang="en-US" dirty="0"/>
              <a:t>はとても難しい</a:t>
            </a:r>
            <a:endParaRPr lang="en-US" altLang="ja-JP" dirty="0"/>
          </a:p>
          <a:p>
            <a:pPr lvl="2"/>
            <a:r>
              <a:rPr lang="ja-JP" altLang="en-US" dirty="0"/>
              <a:t>そのうえ否定形</a:t>
            </a:r>
            <a:endParaRPr lang="en-US" altLang="ja-JP" dirty="0"/>
          </a:p>
          <a:p>
            <a:r>
              <a:rPr lang="ja-JP" altLang="en-US" dirty="0"/>
              <a:t>その他のもっと難しい問題</a:t>
            </a:r>
            <a:endParaRPr lang="en-US" altLang="ja-JP" dirty="0"/>
          </a:p>
          <a:p>
            <a:pPr lvl="1"/>
            <a:r>
              <a:rPr lang="ja-JP" altLang="en-US" dirty="0"/>
              <a:t>厩戸王の一族を</a:t>
            </a:r>
            <a:r>
              <a:rPr lang="ja-JP" altLang="en-US" dirty="0">
                <a:solidFill>
                  <a:schemeClr val="accent1"/>
                </a:solidFill>
              </a:rPr>
              <a:t>滅ぼした人物</a:t>
            </a:r>
            <a:r>
              <a:rPr lang="ja-JP" altLang="en-US" dirty="0"/>
              <a:t>は法隆寺を建立した</a:t>
            </a:r>
            <a:endParaRPr lang="en-US" altLang="ja-JP" dirty="0"/>
          </a:p>
          <a:p>
            <a:pPr lvl="2"/>
            <a:r>
              <a:rPr lang="ja-JP" altLang="en-US" dirty="0"/>
              <a:t>固有名詞が伏せられている</a:t>
            </a:r>
            <a:endParaRPr lang="en-US" altLang="ja-JP" dirty="0"/>
          </a:p>
          <a:p>
            <a:pPr lvl="2"/>
            <a:r>
              <a:rPr lang="ja-JP" altLang="en-US" dirty="0"/>
              <a:t>主語述語関係・主語などの省略・代名詞参照</a:t>
            </a:r>
            <a:endParaRPr lang="en-US" altLang="ja-JP" dirty="0"/>
          </a:p>
          <a:p>
            <a:r>
              <a:rPr lang="ja-JP" altLang="en-US" dirty="0"/>
              <a:t>知識源に明記されない</a:t>
            </a:r>
            <a:r>
              <a:rPr lang="ja-JP" altLang="en-US" dirty="0">
                <a:solidFill>
                  <a:schemeClr val="accent1"/>
                </a:solidFill>
              </a:rPr>
              <a:t>「常識」的な知識</a:t>
            </a:r>
            <a:endParaRPr lang="en-US" altLang="ja-JP" dirty="0">
              <a:solidFill>
                <a:schemeClr val="accent1"/>
              </a:solidFill>
            </a:endParaRPr>
          </a:p>
          <a:p>
            <a:pPr lvl="1"/>
            <a:r>
              <a:rPr lang="ja-JP" altLang="en-US" dirty="0"/>
              <a:t>政治経済：民主主義がわかっていない？</a:t>
            </a:r>
            <a:endParaRPr lang="en-US" altLang="ja-JP" dirty="0"/>
          </a:p>
          <a:p>
            <a:pPr lvl="1"/>
            <a:r>
              <a:rPr lang="ja-JP" altLang="en-US" dirty="0"/>
              <a:t>過半数で採決されるとは書いていない模様</a:t>
            </a:r>
            <a:endParaRPr lang="en-US" altLang="ja-JP" dirty="0"/>
          </a:p>
          <a:p>
            <a:pPr lvl="1"/>
            <a:endParaRPr lang="en-US" altLang="ja-JP" dirty="0"/>
          </a:p>
          <a:p>
            <a:endParaRPr kumimoji="1" lang="ja-JP" altLang="en-US" dirty="0"/>
          </a:p>
        </p:txBody>
      </p:sp>
    </p:spTree>
    <p:extLst>
      <p:ext uri="{BB962C8B-B14F-4D97-AF65-F5344CB8AC3E}">
        <p14:creationId xmlns:p14="http://schemas.microsoft.com/office/powerpoint/2010/main" val="3103411823"/>
      </p:ext>
    </p:extLst>
  </p:cSld>
  <p:clrMapOvr>
    <a:masterClrMapping/>
  </p:clrMapOvr>
  <p:transition advTm="91540">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End-to-end</a:t>
            </a:r>
            <a:r>
              <a:rPr lang="ja-JP" altLang="en-US" sz="4000" dirty="0" smtClean="0"/>
              <a:t>の深層学習でとけるか</a:t>
            </a:r>
            <a:endParaRPr kumimoji="1" lang="ja-JP" altLang="en-US" sz="4000" dirty="0"/>
          </a:p>
        </p:txBody>
      </p:sp>
      <p:sp>
        <p:nvSpPr>
          <p:cNvPr id="3" name="コンテンツ プレースホルダー 2"/>
          <p:cNvSpPr>
            <a:spLocks noGrp="1"/>
          </p:cNvSpPr>
          <p:nvPr>
            <p:ph idx="1"/>
          </p:nvPr>
        </p:nvSpPr>
        <p:spPr>
          <a:xfrm>
            <a:off x="251520" y="1501401"/>
            <a:ext cx="8640960" cy="4829081"/>
          </a:xfrm>
        </p:spPr>
        <p:txBody>
          <a:bodyPr>
            <a:normAutofit fontScale="92500" lnSpcReduction="10000"/>
          </a:bodyPr>
          <a:lstStyle/>
          <a:p>
            <a:r>
              <a:rPr lang="ja-JP" altLang="en-US" dirty="0" smtClean="0"/>
              <a:t>知識源</a:t>
            </a:r>
            <a:r>
              <a:rPr lang="ja-JP" altLang="en-US" dirty="0"/>
              <a:t>に明記されない</a:t>
            </a:r>
            <a:r>
              <a:rPr lang="ja-JP" altLang="en-US" dirty="0">
                <a:solidFill>
                  <a:schemeClr val="accent1"/>
                </a:solidFill>
              </a:rPr>
              <a:t>「常識」的な知識</a:t>
            </a:r>
            <a:endParaRPr lang="en-US" altLang="ja-JP" dirty="0">
              <a:solidFill>
                <a:schemeClr val="accent1"/>
              </a:solidFill>
            </a:endParaRPr>
          </a:p>
          <a:p>
            <a:pPr lvl="1"/>
            <a:r>
              <a:rPr lang="ja-JP" altLang="en-US" dirty="0"/>
              <a:t>政治経済：民主主義がわかっていない？</a:t>
            </a:r>
            <a:endParaRPr lang="en-US" altLang="ja-JP" dirty="0"/>
          </a:p>
          <a:p>
            <a:pPr lvl="2"/>
            <a:r>
              <a:rPr lang="ja-JP" altLang="en-US" dirty="0"/>
              <a:t>過半数で採決されるとは書いていない</a:t>
            </a:r>
            <a:r>
              <a:rPr lang="ja-JP" altLang="en-US" dirty="0" smtClean="0"/>
              <a:t>模様</a:t>
            </a:r>
            <a:endParaRPr lang="en-US" altLang="ja-JP" dirty="0" smtClean="0"/>
          </a:p>
          <a:p>
            <a:pPr lvl="1"/>
            <a:r>
              <a:rPr lang="ja-JP" altLang="en-US" dirty="0" smtClean="0"/>
              <a:t>物理、数学における「受験常識」</a:t>
            </a:r>
            <a:endParaRPr lang="en-US" altLang="ja-JP" dirty="0" smtClean="0"/>
          </a:p>
          <a:p>
            <a:pPr lvl="1"/>
            <a:r>
              <a:rPr lang="ja-JP" altLang="en-US" dirty="0" smtClean="0"/>
              <a:t>英語班（</a:t>
            </a:r>
            <a:r>
              <a:rPr lang="en-US" altLang="ja-JP" dirty="0" smtClean="0"/>
              <a:t>NTT</a:t>
            </a:r>
            <a:r>
              <a:rPr lang="ja-JP" altLang="en-US" dirty="0" smtClean="0"/>
              <a:t>研）は穴埋め問題等に適用している</a:t>
            </a:r>
            <a:endParaRPr lang="en-US" altLang="ja-JP" dirty="0" smtClean="0"/>
          </a:p>
          <a:p>
            <a:pPr lvl="1"/>
            <a:r>
              <a:rPr lang="ja-JP" altLang="en-US" dirty="0" smtClean="0"/>
              <a:t>科目と問題タイプによるが、よほど「見たことがある」問題でないと難しそう</a:t>
            </a:r>
            <a:endParaRPr lang="en-US" altLang="ja-JP" dirty="0" smtClean="0"/>
          </a:p>
          <a:p>
            <a:pPr lvl="2"/>
            <a:r>
              <a:rPr lang="ja-JP" altLang="en-US" dirty="0" smtClean="0"/>
              <a:t>なので、自動採点などできるわけがないのですが</a:t>
            </a:r>
            <a:r>
              <a:rPr lang="en-US" altLang="ja-JP" dirty="0" smtClean="0"/>
              <a:t>…</a:t>
            </a:r>
          </a:p>
          <a:p>
            <a:r>
              <a:rPr lang="ja-JP" altLang="en-US" dirty="0" smtClean="0">
                <a:solidFill>
                  <a:srgbClr val="FF0000"/>
                </a:solidFill>
              </a:rPr>
              <a:t>一般論：学習データに潜在的にも表れない、あるいはデータ量不足でカバーしきれない外部知識をどう取り込むか？</a:t>
            </a:r>
            <a:endParaRPr lang="en-US" altLang="ja-JP" dirty="0" smtClean="0">
              <a:solidFill>
                <a:srgbClr val="FF0000"/>
              </a:solidFill>
            </a:endParaRPr>
          </a:p>
          <a:p>
            <a:endParaRPr lang="en-US" altLang="ja-JP" dirty="0"/>
          </a:p>
          <a:p>
            <a:pPr lvl="1"/>
            <a:endParaRPr lang="en-US" altLang="ja-JP" dirty="0"/>
          </a:p>
          <a:p>
            <a:endParaRPr kumimoji="1" lang="ja-JP" altLang="en-US" dirty="0"/>
          </a:p>
        </p:txBody>
      </p:sp>
    </p:spTree>
    <p:extLst>
      <p:ext uri="{BB962C8B-B14F-4D97-AF65-F5344CB8AC3E}">
        <p14:creationId xmlns:p14="http://schemas.microsoft.com/office/powerpoint/2010/main" val="3398047434"/>
      </p:ext>
    </p:extLst>
  </p:cSld>
  <p:clrMapOvr>
    <a:masterClrMapping/>
  </p:clrMapOvr>
  <p:transition advTm="91540">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深層学習（および</a:t>
            </a:r>
            <a:r>
              <a:rPr kumimoji="1" lang="en-US" altLang="ja-JP" dirty="0" smtClean="0"/>
              <a:t>ANN</a:t>
            </a:r>
            <a:r>
              <a:rPr kumimoji="1" lang="ja-JP" altLang="en-US" dirty="0" smtClean="0"/>
              <a:t>）の課題</a:t>
            </a:r>
            <a:endParaRPr kumimoji="1" lang="ja-JP" altLang="en-US" dirty="0"/>
          </a:p>
        </p:txBody>
      </p:sp>
      <p:sp>
        <p:nvSpPr>
          <p:cNvPr id="3" name="コンテンツ プレースホルダー 2"/>
          <p:cNvSpPr>
            <a:spLocks noGrp="1"/>
          </p:cNvSpPr>
          <p:nvPr>
            <p:ph idx="1"/>
          </p:nvPr>
        </p:nvSpPr>
        <p:spPr>
          <a:xfrm>
            <a:off x="457200" y="1340768"/>
            <a:ext cx="8229600" cy="5400600"/>
          </a:xfrm>
        </p:spPr>
        <p:txBody>
          <a:bodyPr>
            <a:normAutofit fontScale="85000" lnSpcReduction="20000"/>
          </a:bodyPr>
          <a:lstStyle/>
          <a:p>
            <a:r>
              <a:rPr kumimoji="1" lang="ja-JP" altLang="en-US" dirty="0" smtClean="0"/>
              <a:t>ブラックボックスで内部が不明</a:t>
            </a:r>
            <a:endParaRPr lang="en-US" altLang="ja-JP" dirty="0"/>
          </a:p>
          <a:p>
            <a:pPr lvl="1"/>
            <a:r>
              <a:rPr lang="en-US" altLang="ja-JP" dirty="0" smtClean="0"/>
              <a:t>End-to-end(</a:t>
            </a:r>
            <a:r>
              <a:rPr lang="ja-JP" altLang="en-US" dirty="0" smtClean="0"/>
              <a:t>入出力だけ与え、中間的な特徴量は人間は設計しない</a:t>
            </a:r>
            <a:r>
              <a:rPr lang="en-US" altLang="ja-JP" dirty="0" smtClean="0"/>
              <a:t>)</a:t>
            </a:r>
            <a:r>
              <a:rPr lang="ja-JP" altLang="en-US" dirty="0" smtClean="0"/>
              <a:t>で特徴量も決定させることの裏返し</a:t>
            </a:r>
            <a:endParaRPr lang="en-US" altLang="ja-JP" dirty="0" smtClean="0"/>
          </a:p>
          <a:p>
            <a:pPr lvl="1"/>
            <a:r>
              <a:rPr kumimoji="1" lang="ja-JP" altLang="en-US" dirty="0" smtClean="0"/>
              <a:t>改善の</a:t>
            </a:r>
            <a:r>
              <a:rPr kumimoji="1" lang="ja-JP" altLang="en-US" dirty="0"/>
              <a:t>手掛</a:t>
            </a:r>
            <a:r>
              <a:rPr kumimoji="1" lang="ja-JP" altLang="en-US" dirty="0" smtClean="0"/>
              <a:t>かりが</a:t>
            </a:r>
            <a:r>
              <a:rPr kumimoji="1" lang="ja-JP" altLang="en-US" dirty="0"/>
              <a:t>得</a:t>
            </a:r>
            <a:r>
              <a:rPr kumimoji="1" lang="ja-JP" altLang="en-US" dirty="0" smtClean="0"/>
              <a:t>づらい</a:t>
            </a:r>
            <a:endParaRPr kumimoji="1" lang="en-US" altLang="ja-JP" dirty="0" smtClean="0"/>
          </a:p>
          <a:p>
            <a:pPr lvl="1"/>
            <a:r>
              <a:rPr lang="ja-JP" altLang="en-US" dirty="0" smtClean="0"/>
              <a:t>逆解析すれば多少はわかる（ヒートマップ）</a:t>
            </a:r>
            <a:endParaRPr lang="en-US" altLang="ja-JP" dirty="0" smtClean="0"/>
          </a:p>
          <a:p>
            <a:pPr lvl="1"/>
            <a:r>
              <a:rPr lang="en-US" altLang="ja-JP" dirty="0" smtClean="0"/>
              <a:t>Attention </a:t>
            </a:r>
            <a:r>
              <a:rPr lang="ja-JP" altLang="en-US" dirty="0" smtClean="0"/>
              <a:t>も使えるかも</a:t>
            </a:r>
            <a:endParaRPr lang="en-US" altLang="ja-JP" dirty="0" smtClean="0"/>
          </a:p>
          <a:p>
            <a:r>
              <a:rPr lang="ja-JP" altLang="en-US" dirty="0" smtClean="0"/>
              <a:t>より学習データ量が必要</a:t>
            </a:r>
            <a:endParaRPr lang="en-US" altLang="ja-JP" dirty="0" smtClean="0"/>
          </a:p>
          <a:p>
            <a:pPr lvl="1"/>
            <a:r>
              <a:rPr lang="ja-JP" altLang="en-US" dirty="0" smtClean="0"/>
              <a:t>過学習・</a:t>
            </a:r>
            <a:r>
              <a:rPr lang="en-US" altLang="ja-JP" dirty="0" err="1" smtClean="0"/>
              <a:t>overfit</a:t>
            </a:r>
            <a:r>
              <a:rPr lang="ja-JP" altLang="en-US" dirty="0" smtClean="0"/>
              <a:t>しているのではないか？</a:t>
            </a:r>
            <a:endParaRPr lang="en-US" altLang="ja-JP" dirty="0" smtClean="0"/>
          </a:p>
          <a:p>
            <a:pPr lvl="1"/>
            <a:r>
              <a:rPr lang="ja-JP" altLang="en-US" dirty="0"/>
              <a:t>超大規模データがあれば、「だいたいどこかで見たことがある」ので解ける？</a:t>
            </a:r>
            <a:endParaRPr lang="en-US" altLang="ja-JP" dirty="0"/>
          </a:p>
          <a:p>
            <a:pPr lvl="1"/>
            <a:r>
              <a:rPr lang="ja-JP" altLang="en-US" dirty="0" smtClean="0"/>
              <a:t>どこまで「似ている」扱いができるか：文法、意味、論理？</a:t>
            </a:r>
            <a:endParaRPr lang="en-US" altLang="ja-JP" dirty="0" smtClean="0"/>
          </a:p>
          <a:p>
            <a:r>
              <a:rPr lang="ja-JP" altLang="en-US" dirty="0"/>
              <a:t>人間</a:t>
            </a:r>
            <a:r>
              <a:rPr lang="ja-JP" altLang="en-US" dirty="0" smtClean="0"/>
              <a:t>はもっと少ないデータで学習できるのだから、おそらくなにか無駄なことをやっている</a:t>
            </a:r>
            <a:endParaRPr lang="en-US" altLang="ja-JP" dirty="0" smtClean="0"/>
          </a:p>
          <a:p>
            <a:pPr lvl="1"/>
            <a:r>
              <a:rPr lang="ja-JP" altLang="en-US" dirty="0" smtClean="0"/>
              <a:t>人間の脳・身体の制約が違いか</a:t>
            </a:r>
            <a:endParaRPr lang="en-US" altLang="ja-JP" dirty="0" smtClean="0"/>
          </a:p>
        </p:txBody>
      </p:sp>
      <p:sp>
        <p:nvSpPr>
          <p:cNvPr id="4" name="フッター プレースホルダー 3"/>
          <p:cNvSpPr>
            <a:spLocks noGrp="1"/>
          </p:cNvSpPr>
          <p:nvPr>
            <p:ph type="ftr"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ＭＳ Ｐゴシック"/>
                <a:ea typeface="ＭＳ Ｐゴシック"/>
                <a:cs typeface="+mn-cs"/>
              </a:rPr>
              <a:t>Yoshinobu Kano</a:t>
            </a:r>
            <a:r>
              <a:rPr kumimoji="1" lang="ja-JP" altLang="en-US" sz="1400" b="0" i="0" u="none" strike="noStrike" kern="1200" cap="none" spc="0" normalizeH="0" baseline="0" noProof="0">
                <a:ln>
                  <a:noFill/>
                </a:ln>
                <a:solidFill>
                  <a:srgbClr val="000000"/>
                </a:solidFill>
                <a:effectLst/>
                <a:uLnTx/>
                <a:uFillTx/>
                <a:latin typeface="ＭＳ Ｐゴシック"/>
                <a:ea typeface="ＭＳ Ｐゴシック"/>
                <a:cs typeface="+mn-cs"/>
              </a:rPr>
              <a:t>　　　</a:t>
            </a:r>
            <a:endParaRPr kumimoji="1" lang="en-US" altLang="ja-JP" sz="14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876832502"/>
      </p:ext>
    </p:extLst>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おわりに</a:t>
            </a:r>
            <a:endParaRPr kumimoji="1" lang="ja-JP" altLang="en-US" dirty="0"/>
          </a:p>
        </p:txBody>
      </p:sp>
      <p:sp>
        <p:nvSpPr>
          <p:cNvPr id="5" name="コンテンツ プレースホルダー 4"/>
          <p:cNvSpPr>
            <a:spLocks noGrp="1"/>
          </p:cNvSpPr>
          <p:nvPr>
            <p:ph idx="1"/>
          </p:nvPr>
        </p:nvSpPr>
        <p:spPr>
          <a:xfrm>
            <a:off x="457200" y="1340768"/>
            <a:ext cx="8229600" cy="5517232"/>
          </a:xfrm>
        </p:spPr>
        <p:txBody>
          <a:bodyPr>
            <a:normAutofit fontScale="85000" lnSpcReduction="20000"/>
          </a:bodyPr>
          <a:lstStyle/>
          <a:p>
            <a:r>
              <a:rPr lang="ja-JP" altLang="en-US" dirty="0" smtClean="0"/>
              <a:t>判例での表層的な類似度よりも、説明可能な深い構造分析を行う自然言語処理システムの実現を目指す</a:t>
            </a:r>
            <a:endParaRPr lang="en-US" altLang="ja-JP" dirty="0" smtClean="0"/>
          </a:p>
          <a:p>
            <a:pPr lvl="1"/>
            <a:r>
              <a:rPr lang="ja-JP" altLang="en-US" dirty="0" smtClean="0"/>
              <a:t>「隅々まで分析可能な」システム</a:t>
            </a:r>
            <a:endParaRPr lang="en-US" altLang="ja-JP" dirty="0" smtClean="0"/>
          </a:p>
          <a:p>
            <a:pPr lvl="1"/>
            <a:r>
              <a:rPr lang="ja-JP" altLang="en-US" dirty="0" smtClean="0"/>
              <a:t>論理構造との接続</a:t>
            </a:r>
            <a:endParaRPr lang="en-US" altLang="ja-JP" dirty="0" smtClean="0"/>
          </a:p>
          <a:p>
            <a:pPr lvl="1"/>
            <a:r>
              <a:rPr lang="ja-JP" altLang="en-US" dirty="0" smtClean="0"/>
              <a:t>法律分野・司法試験は非常に適したテーマ</a:t>
            </a:r>
            <a:endParaRPr lang="en-US" altLang="ja-JP" dirty="0" smtClean="0"/>
          </a:p>
          <a:p>
            <a:pPr lvl="1"/>
            <a:r>
              <a:rPr lang="en-US" altLang="ja-JP" dirty="0" smtClean="0"/>
              <a:t>eDiscovery… </a:t>
            </a:r>
            <a:r>
              <a:rPr lang="ja-JP" altLang="en-US" dirty="0" smtClean="0"/>
              <a:t>最後は人が必要</a:t>
            </a:r>
            <a:endParaRPr lang="en-US" altLang="ja-JP" dirty="0" smtClean="0"/>
          </a:p>
          <a:p>
            <a:r>
              <a:rPr lang="ja-JP" altLang="en-US" dirty="0" smtClean="0"/>
              <a:t>今後の研究テーマ</a:t>
            </a:r>
            <a:endParaRPr lang="en-US" altLang="ja-JP" dirty="0" smtClean="0"/>
          </a:p>
          <a:p>
            <a:pPr lvl="1"/>
            <a:r>
              <a:rPr lang="ja-JP" altLang="en-US" dirty="0" smtClean="0"/>
              <a:t>基盤言語処理ツールの性能向上</a:t>
            </a:r>
            <a:endParaRPr lang="en-US" altLang="ja-JP" dirty="0" smtClean="0"/>
          </a:p>
          <a:p>
            <a:pPr lvl="1"/>
            <a:r>
              <a:rPr lang="ja-JP" altLang="en-US" dirty="0" smtClean="0"/>
              <a:t>構造化辞書・オントロジーの整備</a:t>
            </a:r>
            <a:endParaRPr lang="en-US" altLang="ja-JP" dirty="0" smtClean="0"/>
          </a:p>
          <a:p>
            <a:pPr lvl="1"/>
            <a:r>
              <a:rPr lang="ja-JP" altLang="en-US" dirty="0" smtClean="0"/>
              <a:t>論理ルールの自然言語処理に寄せた再整備</a:t>
            </a:r>
            <a:endParaRPr lang="en-US" altLang="ja-JP" dirty="0" smtClean="0"/>
          </a:p>
          <a:p>
            <a:pPr lvl="1"/>
            <a:r>
              <a:rPr lang="en-US" altLang="ja-JP" dirty="0" smtClean="0"/>
              <a:t>BERT</a:t>
            </a:r>
            <a:r>
              <a:rPr lang="ja-JP" altLang="en-US" dirty="0" smtClean="0"/>
              <a:t>等超大規模言語モデルの特徴量利用（転移学習）</a:t>
            </a:r>
            <a:endParaRPr lang="en-US" altLang="ja-JP" dirty="0" smtClean="0"/>
          </a:p>
          <a:p>
            <a:r>
              <a:rPr lang="ja-JP" altLang="en-US" dirty="0" smtClean="0"/>
              <a:t>困っていること：データが足りない</a:t>
            </a:r>
            <a:endParaRPr lang="en-US" altLang="ja-JP" dirty="0" smtClean="0"/>
          </a:p>
          <a:p>
            <a:pPr lvl="1"/>
            <a:r>
              <a:rPr lang="ja-JP" altLang="en-US" smtClean="0"/>
              <a:t>実判決の、なるべく主観の入っていないテキストがたくさんほしい</a:t>
            </a:r>
            <a:endParaRPr lang="en-US" altLang="ja-JP" dirty="0" smtClean="0"/>
          </a:p>
        </p:txBody>
      </p:sp>
    </p:spTree>
    <p:extLst>
      <p:ext uri="{BB962C8B-B14F-4D97-AF65-F5344CB8AC3E}">
        <p14:creationId xmlns:p14="http://schemas.microsoft.com/office/powerpoint/2010/main" val="413526920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3600" dirty="0" smtClean="0"/>
              <a:t>COLIEE</a:t>
            </a:r>
            <a:r>
              <a:rPr kumimoji="1" lang="ja-JP" altLang="en-US" sz="3600" dirty="0" smtClean="0"/>
              <a:t> </a:t>
            </a:r>
            <a:r>
              <a:rPr kumimoji="1" lang="en-US" altLang="ja-JP" sz="3600" dirty="0" smtClean="0"/>
              <a:t>2018: </a:t>
            </a:r>
            <a:r>
              <a:rPr kumimoji="1" lang="ja-JP" altLang="en-US" sz="3600" dirty="0" smtClean="0"/>
              <a:t>訓練・評価データ</a:t>
            </a:r>
            <a:endParaRPr kumimoji="1" lang="ja-JP" altLang="en-US" sz="3600" dirty="0"/>
          </a:p>
        </p:txBody>
      </p:sp>
      <p:sp>
        <p:nvSpPr>
          <p:cNvPr id="3" name="Content Placeholder 2"/>
          <p:cNvSpPr>
            <a:spLocks noGrp="1"/>
          </p:cNvSpPr>
          <p:nvPr>
            <p:ph idx="1"/>
          </p:nvPr>
        </p:nvSpPr>
        <p:spPr>
          <a:xfrm>
            <a:off x="457200" y="1600202"/>
            <a:ext cx="8229600" cy="4972070"/>
          </a:xfrm>
        </p:spPr>
        <p:txBody>
          <a:bodyPr>
            <a:normAutofit fontScale="92500" lnSpcReduction="20000"/>
          </a:bodyPr>
          <a:lstStyle/>
          <a:p>
            <a:r>
              <a:rPr lang="en-US" altLang="ja-JP" dirty="0" smtClean="0"/>
              <a:t>Task3/4</a:t>
            </a:r>
            <a:r>
              <a:rPr lang="ja-JP" altLang="en-US" dirty="0" smtClean="0"/>
              <a:t>共通</a:t>
            </a:r>
            <a:endParaRPr lang="en-US" altLang="ja-JP" dirty="0" smtClean="0"/>
          </a:p>
          <a:p>
            <a:r>
              <a:rPr lang="ja-JP" altLang="en-US" dirty="0" smtClean="0"/>
              <a:t>訓練データ：</a:t>
            </a:r>
            <a:r>
              <a:rPr lang="en-US" altLang="ja-JP" dirty="0" smtClean="0"/>
              <a:t>2006-2016</a:t>
            </a:r>
            <a:r>
              <a:rPr lang="ja-JP" altLang="en-US" dirty="0" smtClean="0"/>
              <a:t>年の短答式民事系問題より作成</a:t>
            </a:r>
            <a:endParaRPr lang="en-US" altLang="ja-JP" dirty="0" smtClean="0"/>
          </a:p>
          <a:p>
            <a:pPr lvl="1"/>
            <a:r>
              <a:rPr lang="ja-JP" altLang="en-US" dirty="0" smtClean="0"/>
              <a:t>総計 </a:t>
            </a:r>
            <a:r>
              <a:rPr lang="en-US" altLang="ja-JP" dirty="0" smtClean="0"/>
              <a:t>651 </a:t>
            </a:r>
            <a:r>
              <a:rPr lang="ja-JP" altLang="en-US" dirty="0" smtClean="0"/>
              <a:t>クエリ</a:t>
            </a:r>
            <a:endParaRPr lang="en-US" altLang="ja-JP" dirty="0" smtClean="0"/>
          </a:p>
          <a:p>
            <a:pPr lvl="2"/>
            <a:r>
              <a:rPr lang="ja-JP" altLang="en-US" dirty="0" smtClean="0"/>
              <a:t>毎年前年に使った評価データを訓練データとして追加</a:t>
            </a:r>
            <a:endParaRPr lang="en-US" altLang="ja-JP" dirty="0" smtClean="0"/>
          </a:p>
          <a:p>
            <a:r>
              <a:rPr lang="ja-JP" altLang="en-US" dirty="0" smtClean="0"/>
              <a:t>評価データ：</a:t>
            </a:r>
            <a:r>
              <a:rPr lang="en-US" altLang="ja-JP" dirty="0" smtClean="0"/>
              <a:t>2017</a:t>
            </a:r>
            <a:r>
              <a:rPr lang="ja-JP" altLang="en-US" dirty="0" smtClean="0"/>
              <a:t>年を評価データとして利用</a:t>
            </a:r>
            <a:endParaRPr lang="en-US" altLang="ja-JP" dirty="0" smtClean="0"/>
          </a:p>
          <a:p>
            <a:pPr lvl="1"/>
            <a:r>
              <a:rPr lang="ja-JP" altLang="en-US" dirty="0" smtClean="0"/>
              <a:t>総計 </a:t>
            </a:r>
            <a:r>
              <a:rPr lang="en-US" altLang="ja-JP" dirty="0" smtClean="0"/>
              <a:t>69</a:t>
            </a:r>
            <a:r>
              <a:rPr lang="ja-JP" altLang="en-US" dirty="0" smtClean="0"/>
              <a:t>クエリ</a:t>
            </a:r>
            <a:endParaRPr lang="en-US" altLang="ja-JP" dirty="0" smtClean="0"/>
          </a:p>
          <a:p>
            <a:pPr lvl="2"/>
            <a:r>
              <a:rPr lang="ja-JP" altLang="en-US" dirty="0" smtClean="0"/>
              <a:t>毎年最新のものを評価データとする</a:t>
            </a:r>
            <a:endParaRPr lang="en-US" altLang="ja-JP" dirty="0" smtClean="0"/>
          </a:p>
          <a:p>
            <a:r>
              <a:rPr lang="ja-JP" altLang="en-US" dirty="0" smtClean="0"/>
              <a:t>評価手法</a:t>
            </a:r>
            <a:endParaRPr lang="en-US" altLang="ja-JP" dirty="0" smtClean="0"/>
          </a:p>
          <a:p>
            <a:pPr lvl="1"/>
            <a:r>
              <a:rPr lang="ja-JP" altLang="en-US" dirty="0" smtClean="0"/>
              <a:t>情報抽出タスク： </a:t>
            </a:r>
            <a:r>
              <a:rPr lang="en-US" altLang="ja-JP" dirty="0" smtClean="0"/>
              <a:t>P,</a:t>
            </a:r>
            <a:r>
              <a:rPr lang="ja-JP" altLang="en-US" dirty="0" smtClean="0"/>
              <a:t> </a:t>
            </a:r>
            <a:r>
              <a:rPr lang="en-US" altLang="ja-JP" dirty="0" smtClean="0"/>
              <a:t>R,</a:t>
            </a:r>
            <a:r>
              <a:rPr lang="ja-JP" altLang="en-US" dirty="0" smtClean="0"/>
              <a:t> </a:t>
            </a:r>
            <a:r>
              <a:rPr lang="en-US" altLang="ja-JP" dirty="0" smtClean="0"/>
              <a:t>F2</a:t>
            </a:r>
            <a:r>
              <a:rPr lang="ja-JP" altLang="en-US" dirty="0" smtClean="0"/>
              <a:t> （マクロ平均、複数正解あり）</a:t>
            </a:r>
            <a:endParaRPr lang="en-US" altLang="ja-JP" dirty="0" smtClean="0"/>
          </a:p>
          <a:p>
            <a:pPr lvl="1"/>
            <a:r>
              <a:rPr lang="ja-JP" altLang="en-US" dirty="0" smtClean="0"/>
              <a:t>質問応答タスク： </a:t>
            </a:r>
            <a:r>
              <a:rPr lang="en-US" altLang="ja-JP" dirty="0" smtClean="0"/>
              <a:t>Accuracy</a:t>
            </a:r>
          </a:p>
          <a:p>
            <a:pPr marL="457198" lvl="1" indent="0">
              <a:buNone/>
            </a:pPr>
            <a:endParaRPr lang="en-US" altLang="ja-JP" dirty="0" smtClean="0"/>
          </a:p>
        </p:txBody>
      </p:sp>
      <p:sp>
        <p:nvSpPr>
          <p:cNvPr id="4" name="Footer Placeholder 3"/>
          <p:cNvSpPr>
            <a:spLocks noGrp="1"/>
          </p:cNvSpPr>
          <p:nvPr>
            <p:ph type="ftr"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CA" sz="1400" b="0" i="0" u="none" strike="noStrike" kern="1200" cap="none" spc="0" normalizeH="0" baseline="0" noProof="0" dirty="0">
              <a:ln>
                <a:noFill/>
              </a:ln>
              <a:solidFill>
                <a:srgbClr val="000000"/>
              </a:solidFill>
              <a:effectLst/>
              <a:uLnTx/>
              <a:uFillTx/>
              <a:latin typeface="Arial Unicode MS" panose="020B0604020202020204" pitchFamily="50" charset="-128"/>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6FE20-70AD-430E-9D9A-58FA489B3DDA}" type="slidenum">
              <a:rPr kumimoji="1" lang="en-CA" sz="2400" b="1" i="0" u="none" strike="noStrike" kern="1200" cap="none" spc="0" normalizeH="0" baseline="0" noProof="0" smtClean="0">
                <a:ln>
                  <a:noFill/>
                </a:ln>
                <a:solidFill>
                  <a:srgbClr val="000000"/>
                </a:solidFill>
                <a:effectLst/>
                <a:uLnTx/>
                <a:uFillTx/>
                <a:latin typeface="Arial Unicode MS" panose="020B060402020202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CA" sz="2400" b="1" i="0" u="none" strike="noStrike" kern="1200" cap="none" spc="0" normalizeH="0" baseline="0" noProof="0">
              <a:ln>
                <a:noFill/>
              </a:ln>
              <a:solidFill>
                <a:srgbClr val="000000"/>
              </a:solidFill>
              <a:effectLst/>
              <a:uLnTx/>
              <a:uFillTx/>
              <a:latin typeface="Arial Unicode MS" panose="020B060402020202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59347459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Task 3 </a:t>
            </a:r>
            <a:r>
              <a:rPr lang="ja-JP" altLang="en-US" dirty="0" smtClean="0"/>
              <a:t>（</a:t>
            </a:r>
            <a:r>
              <a:rPr lang="en-US" altLang="ja-JP" dirty="0" smtClean="0"/>
              <a:t>IR</a:t>
            </a:r>
            <a:r>
              <a:rPr lang="ja-JP" altLang="en-US" dirty="0" smtClean="0"/>
              <a:t>） 参加チームの結果</a:t>
            </a:r>
            <a:endParaRPr lang="en-US" dirty="0"/>
          </a:p>
        </p:txBody>
      </p:sp>
      <p:graphicFrame>
        <p:nvGraphicFramePr>
          <p:cNvPr id="5" name="コンテンツ プレースホルダー 4"/>
          <p:cNvGraphicFramePr>
            <a:graphicFrameLocks noGrp="1"/>
          </p:cNvGraphicFramePr>
          <p:nvPr>
            <p:ph idx="1"/>
            <p:extLst/>
          </p:nvPr>
        </p:nvGraphicFramePr>
        <p:xfrm>
          <a:off x="1173163" y="929640"/>
          <a:ext cx="7772401" cy="4229100"/>
        </p:xfrm>
        <a:graphic>
          <a:graphicData uri="http://schemas.openxmlformats.org/drawingml/2006/table">
            <a:tbl>
              <a:tblPr firstRow="1" bandRow="1">
                <a:tableStyleId>{5C22544A-7EE6-4342-B048-85BDC9FD1C3A}</a:tableStyleId>
              </a:tblPr>
              <a:tblGrid>
                <a:gridCol w="1194117">
                  <a:extLst>
                    <a:ext uri="{9D8B030D-6E8A-4147-A177-3AD203B41FA5}">
                      <a16:colId xmlns:a16="http://schemas.microsoft.com/office/drawing/2014/main" val="20000"/>
                    </a:ext>
                  </a:extLst>
                </a:gridCol>
                <a:gridCol w="873760">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gridCol w="1209040">
                  <a:extLst>
                    <a:ext uri="{9D8B030D-6E8A-4147-A177-3AD203B41FA5}">
                      <a16:colId xmlns:a16="http://schemas.microsoft.com/office/drawing/2014/main" val="20003"/>
                    </a:ext>
                  </a:extLst>
                </a:gridCol>
                <a:gridCol w="1056640">
                  <a:extLst>
                    <a:ext uri="{9D8B030D-6E8A-4147-A177-3AD203B41FA5}">
                      <a16:colId xmlns:a16="http://schemas.microsoft.com/office/drawing/2014/main" val="20004"/>
                    </a:ext>
                  </a:extLst>
                </a:gridCol>
                <a:gridCol w="1292181">
                  <a:extLst>
                    <a:ext uri="{9D8B030D-6E8A-4147-A177-3AD203B41FA5}">
                      <a16:colId xmlns:a16="http://schemas.microsoft.com/office/drawing/2014/main" val="20005"/>
                    </a:ext>
                  </a:extLst>
                </a:gridCol>
                <a:gridCol w="1110343">
                  <a:extLst>
                    <a:ext uri="{9D8B030D-6E8A-4147-A177-3AD203B41FA5}">
                      <a16:colId xmlns:a16="http://schemas.microsoft.com/office/drawing/2014/main" val="20006"/>
                    </a:ext>
                  </a:extLst>
                </a:gridCol>
              </a:tblGrid>
              <a:tr h="370840">
                <a:tc>
                  <a:txBody>
                    <a:bodyPr/>
                    <a:lstStyle/>
                    <a:p>
                      <a:pPr algn="l"/>
                      <a:r>
                        <a:rPr lang="en-US" sz="2400" dirty="0" smtClean="0"/>
                        <a:t>Runs</a:t>
                      </a:r>
                      <a:endParaRPr lang="en-US" sz="2400" dirty="0"/>
                    </a:p>
                  </a:txBody>
                  <a:tcPr anchor="ctr" anchorCtr="1"/>
                </a:tc>
                <a:tc>
                  <a:txBody>
                    <a:bodyPr/>
                    <a:lstStyle/>
                    <a:p>
                      <a:pPr algn="l" fontAlgn="b"/>
                      <a:r>
                        <a:rPr lang="en-US" sz="2400" u="none" strike="noStrike" dirty="0" smtClean="0">
                          <a:effectLst/>
                        </a:rPr>
                        <a:t>Lang.</a:t>
                      </a:r>
                      <a:endParaRPr lang="en-US" sz="2400" b="0" i="0" u="none" strike="noStrike" dirty="0">
                        <a:solidFill>
                          <a:srgbClr val="000000"/>
                        </a:solidFill>
                        <a:effectLst/>
                        <a:latin typeface="ＭＳ Ｐゴシック"/>
                      </a:endParaRPr>
                    </a:p>
                  </a:txBody>
                  <a:tcPr marL="12700" marR="12700" marT="12700" marB="0" anchor="ctr" anchorCtr="1"/>
                </a:tc>
                <a:tc>
                  <a:txBody>
                    <a:bodyPr/>
                    <a:lstStyle/>
                    <a:p>
                      <a:pPr algn="l" fontAlgn="b"/>
                      <a:r>
                        <a:rPr lang="en-US" sz="2000" u="none" strike="noStrike" dirty="0" smtClean="0">
                          <a:effectLst/>
                        </a:rPr>
                        <a:t>Return</a:t>
                      </a:r>
                      <a:endParaRPr lang="en-US" sz="2000" b="0" i="0" u="none" strike="noStrike" dirty="0">
                        <a:solidFill>
                          <a:srgbClr val="000000"/>
                        </a:solidFill>
                        <a:effectLst/>
                        <a:latin typeface="ＭＳ Ｐゴシック"/>
                      </a:endParaRPr>
                    </a:p>
                  </a:txBody>
                  <a:tcPr marL="12700" marR="12700" marT="12700" marB="0" anchor="ctr" anchorCtr="1"/>
                </a:tc>
                <a:tc>
                  <a:txBody>
                    <a:bodyPr/>
                    <a:lstStyle/>
                    <a:p>
                      <a:pPr algn="l" fontAlgn="b"/>
                      <a:r>
                        <a:rPr lang="en-US" sz="2000" u="none" strike="noStrike" dirty="0" smtClean="0">
                          <a:effectLst/>
                        </a:rPr>
                        <a:t>Retrieved</a:t>
                      </a:r>
                      <a:endParaRPr lang="en-US" sz="2000" b="0" i="0" u="none" strike="noStrike" dirty="0">
                        <a:solidFill>
                          <a:srgbClr val="000000"/>
                        </a:solidFill>
                        <a:effectLst/>
                        <a:latin typeface="ＭＳ Ｐゴシック"/>
                      </a:endParaRPr>
                    </a:p>
                  </a:txBody>
                  <a:tcPr marL="12700" marR="12700" marT="12700" marB="0" anchor="ctr" anchorCtr="1"/>
                </a:tc>
                <a:tc>
                  <a:txBody>
                    <a:bodyPr/>
                    <a:lstStyle/>
                    <a:p>
                      <a:pPr algn="l" fontAlgn="b"/>
                      <a:r>
                        <a:rPr lang="is-IS" sz="2400" u="none" strike="noStrike" dirty="0">
                          <a:effectLst/>
                        </a:rPr>
                        <a:t> F2</a:t>
                      </a:r>
                      <a:endParaRPr lang="is-IS" sz="2400" b="0" i="0" u="none" strike="noStrike" dirty="0">
                        <a:solidFill>
                          <a:srgbClr val="000000"/>
                        </a:solidFill>
                        <a:effectLst/>
                        <a:latin typeface="ＭＳ Ｐゴシック"/>
                      </a:endParaRPr>
                    </a:p>
                  </a:txBody>
                  <a:tcPr marL="12700" marR="12700" marT="12700" marB="0" anchor="ctr" anchorCtr="1"/>
                </a:tc>
                <a:tc>
                  <a:txBody>
                    <a:bodyPr/>
                    <a:lstStyle/>
                    <a:p>
                      <a:pPr algn="l" fontAlgn="b"/>
                      <a:r>
                        <a:rPr lang="en-US" sz="2400" u="none" strike="noStrike" dirty="0" smtClean="0">
                          <a:effectLst/>
                        </a:rPr>
                        <a:t>Precision</a:t>
                      </a:r>
                      <a:endParaRPr lang="en-US" sz="2400" b="0" i="0" u="none" strike="noStrike" dirty="0">
                        <a:solidFill>
                          <a:srgbClr val="000000"/>
                        </a:solidFill>
                        <a:effectLst/>
                        <a:latin typeface="ＭＳ Ｐゴシック"/>
                      </a:endParaRPr>
                    </a:p>
                  </a:txBody>
                  <a:tcPr marL="12700" marR="12700" marT="12700" marB="0" anchor="ctr" anchorCtr="1"/>
                </a:tc>
                <a:tc>
                  <a:txBody>
                    <a:bodyPr/>
                    <a:lstStyle/>
                    <a:p>
                      <a:pPr algn="l" fontAlgn="b"/>
                      <a:r>
                        <a:rPr lang="en-US" sz="2400" u="none" strike="noStrike" dirty="0">
                          <a:effectLst/>
                        </a:rPr>
                        <a:t>Recall</a:t>
                      </a:r>
                      <a:endParaRPr lang="en-US" sz="2400" b="0" i="0" u="none" strike="noStrike" dirty="0">
                        <a:solidFill>
                          <a:srgbClr val="000000"/>
                        </a:solidFill>
                        <a:effectLst/>
                        <a:latin typeface="ＭＳ Ｐゴシック"/>
                      </a:endParaRPr>
                    </a:p>
                  </a:txBody>
                  <a:tcPr marL="12700" marR="12700" marT="12700" marB="0" anchor="ctr" anchorCtr="1"/>
                </a:tc>
                <a:extLst>
                  <a:ext uri="{0D108BD9-81ED-4DB2-BD59-A6C34878D82A}">
                    <a16:rowId xmlns:a16="http://schemas.microsoft.com/office/drawing/2014/main" val="10000"/>
                  </a:ext>
                </a:extLst>
              </a:tr>
              <a:tr h="370840">
                <a:tc>
                  <a:txBody>
                    <a:bodyPr/>
                    <a:lstStyle/>
                    <a:p>
                      <a:pPr algn="l" fontAlgn="b"/>
                      <a:r>
                        <a:rPr lang="en-US" altLang="ja-JP" sz="2400" u="none" strike="noStrike" dirty="0">
                          <a:effectLst/>
                        </a:rPr>
                        <a:t>UB3 </a:t>
                      </a:r>
                      <a:endParaRPr lang="en-US" altLang="ja-JP" sz="2400" b="0" i="0" u="none" strike="noStrike" dirty="0">
                        <a:solidFill>
                          <a:srgbClr val="000000"/>
                        </a:solidFill>
                        <a:effectLst/>
                        <a:latin typeface="ＭＳ Ｐゴシック"/>
                      </a:endParaRPr>
                    </a:p>
                  </a:txBody>
                  <a:tcPr marL="12700" marR="12700" marT="12700" marB="0" anchor="b"/>
                </a:tc>
                <a:tc>
                  <a:txBody>
                    <a:bodyPr/>
                    <a:lstStyle/>
                    <a:p>
                      <a:pPr algn="l" fontAlgn="b"/>
                      <a:r>
                        <a:rPr lang="ja-JP" altLang="en-US" sz="2400" u="none" strike="noStrike" dirty="0">
                          <a:effectLst/>
                        </a:rPr>
                        <a:t> </a:t>
                      </a:r>
                      <a:r>
                        <a:rPr lang="en-US" altLang="ja-JP" sz="2400" u="none" strike="noStrike" dirty="0">
                          <a:effectLst/>
                        </a:rPr>
                        <a:t>E</a:t>
                      </a:r>
                      <a:endParaRPr lang="en-US" altLang="ja-JP" sz="2400" b="0" i="0" u="none" strike="noStrike" dirty="0">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69</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54</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b="1" u="none" strike="noStrike" dirty="0">
                          <a:solidFill>
                            <a:srgbClr val="FF0000"/>
                          </a:solidFill>
                          <a:effectLst/>
                        </a:rPr>
                        <a:t>0.6964</a:t>
                      </a:r>
                      <a:endParaRPr lang="nb-NO" sz="2400" b="1" i="0" u="none" strike="noStrike" dirty="0">
                        <a:solidFill>
                          <a:srgbClr val="FF0000"/>
                        </a:solidFill>
                        <a:effectLst/>
                        <a:latin typeface="ＭＳ Ｐゴシック"/>
                      </a:endParaRPr>
                    </a:p>
                  </a:txBody>
                  <a:tcPr marL="12700" marR="12700" marT="12700" marB="0" anchor="b"/>
                </a:tc>
                <a:tc>
                  <a:txBody>
                    <a:bodyPr/>
                    <a:lstStyle/>
                    <a:p>
                      <a:pPr algn="r" fontAlgn="b"/>
                      <a:r>
                        <a:rPr lang="nb-NO" sz="2400" b="1" u="none" strike="noStrike" dirty="0">
                          <a:solidFill>
                            <a:srgbClr val="FF0000"/>
                          </a:solidFill>
                          <a:effectLst/>
                        </a:rPr>
                        <a:t>0.7826</a:t>
                      </a:r>
                      <a:endParaRPr lang="nb-NO" sz="2400" b="1" i="0" u="none" strike="noStrike" dirty="0">
                        <a:solidFill>
                          <a:srgbClr val="FF0000"/>
                        </a:solidFill>
                        <a:effectLst/>
                        <a:latin typeface="ＭＳ Ｐゴシック"/>
                      </a:endParaRPr>
                    </a:p>
                  </a:txBody>
                  <a:tcPr marL="12700" marR="12700" marT="12700" marB="0" anchor="b"/>
                </a:tc>
                <a:tc>
                  <a:txBody>
                    <a:bodyPr/>
                    <a:lstStyle/>
                    <a:p>
                      <a:pPr algn="r" fontAlgn="b"/>
                      <a:r>
                        <a:rPr lang="it-IT" sz="2400" u="none" strike="noStrike" dirty="0">
                          <a:effectLst/>
                        </a:rPr>
                        <a:t>0.686</a:t>
                      </a:r>
                      <a:endParaRPr lang="it-IT"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1"/>
                  </a:ext>
                </a:extLst>
              </a:tr>
              <a:tr h="370840">
                <a:tc>
                  <a:txBody>
                    <a:bodyPr/>
                    <a:lstStyle/>
                    <a:p>
                      <a:pPr algn="l" fontAlgn="b"/>
                      <a:r>
                        <a:rPr lang="pt-BR" sz="2400" u="none" strike="noStrike">
                          <a:effectLst/>
                        </a:rPr>
                        <a:t>UA </a:t>
                      </a:r>
                      <a:endParaRPr lang="pt-BR"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dirty="0">
                          <a:effectLst/>
                        </a:rPr>
                        <a:t>69</a:t>
                      </a:r>
                      <a:endParaRPr lang="en-US" altLang="ja-JP" sz="2400" b="0" i="0" u="none" strike="noStrike" dirty="0">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50</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a:effectLst/>
                        </a:rPr>
                        <a:t>0.6602</a:t>
                      </a:r>
                      <a:endParaRPr lang="nb-NO"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a:effectLst/>
                        </a:rPr>
                        <a:t>0.7246</a:t>
                      </a:r>
                      <a:endParaRPr lang="is-IS"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0.6522</a:t>
                      </a:r>
                      <a:endParaRPr lang="nb-NO"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2"/>
                  </a:ext>
                </a:extLst>
              </a:tr>
              <a:tr h="370840">
                <a:tc>
                  <a:txBody>
                    <a:bodyPr/>
                    <a:lstStyle/>
                    <a:p>
                      <a:pPr algn="l" fontAlgn="b"/>
                      <a:r>
                        <a:rPr lang="en-US" sz="2400" u="none" strike="noStrike">
                          <a:effectLst/>
                        </a:rPr>
                        <a:t>ORGE1 </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dirty="0">
                          <a:effectLst/>
                        </a:rPr>
                        <a:t>69</a:t>
                      </a:r>
                      <a:endParaRPr lang="en-US" altLang="ja-JP" sz="2400" b="0" i="0" u="none" strike="noStrike" dirty="0">
                        <a:solidFill>
                          <a:srgbClr val="000000"/>
                        </a:solidFill>
                        <a:effectLst/>
                        <a:latin typeface="ＭＳ Ｐゴシック"/>
                      </a:endParaRPr>
                    </a:p>
                  </a:txBody>
                  <a:tcPr marL="12700" marR="12700" marT="12700" marB="0" anchor="b"/>
                </a:tc>
                <a:tc>
                  <a:txBody>
                    <a:bodyPr/>
                    <a:lstStyle/>
                    <a:p>
                      <a:pPr algn="r" fontAlgn="b"/>
                      <a:r>
                        <a:rPr lang="cs-CZ" sz="2400" u="none" strike="noStrike">
                          <a:effectLst/>
                        </a:rPr>
                        <a:t>49</a:t>
                      </a:r>
                      <a:endParaRPr lang="cs-CZ" sz="2400" b="0" i="0" u="none" strike="noStrike">
                        <a:solidFill>
                          <a:srgbClr val="000000"/>
                        </a:solidFill>
                        <a:effectLst/>
                        <a:latin typeface="ＭＳ Ｐゴシック"/>
                      </a:endParaRPr>
                    </a:p>
                  </a:txBody>
                  <a:tcPr marL="12700" marR="12700" marT="12700" marB="0" anchor="b"/>
                </a:tc>
                <a:tc>
                  <a:txBody>
                    <a:bodyPr/>
                    <a:lstStyle/>
                    <a:p>
                      <a:pPr algn="r" fontAlgn="b"/>
                      <a:r>
                        <a:rPr lang="it-IT" sz="2400" u="none" strike="noStrike">
                          <a:effectLst/>
                        </a:rPr>
                        <a:t>0.6368</a:t>
                      </a:r>
                      <a:endParaRPr lang="it-IT" sz="2400" b="0" i="0" u="none" strike="noStrike">
                        <a:solidFill>
                          <a:srgbClr val="000000"/>
                        </a:solidFill>
                        <a:effectLst/>
                        <a:latin typeface="ＭＳ Ｐゴシック"/>
                      </a:endParaRPr>
                    </a:p>
                  </a:txBody>
                  <a:tcPr marL="12700" marR="12700" marT="12700" marB="0" anchor="b"/>
                </a:tc>
                <a:tc>
                  <a:txBody>
                    <a:bodyPr/>
                    <a:lstStyle/>
                    <a:p>
                      <a:pPr algn="r" fontAlgn="b"/>
                      <a:r>
                        <a:rPr lang="fi-FI" sz="2400" u="none" strike="noStrike">
                          <a:effectLst/>
                        </a:rPr>
                        <a:t>0.7101</a:t>
                      </a:r>
                      <a:endParaRPr lang="fi-FI"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0.628</a:t>
                      </a:r>
                      <a:endParaRPr lang="nb-NO"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3"/>
                  </a:ext>
                </a:extLst>
              </a:tr>
              <a:tr h="370840">
                <a:tc>
                  <a:txBody>
                    <a:bodyPr/>
                    <a:lstStyle/>
                    <a:p>
                      <a:pPr algn="l" fontAlgn="b"/>
                      <a:r>
                        <a:rPr lang="en-US" sz="2400" u="none" strike="noStrike">
                          <a:effectLst/>
                        </a:rPr>
                        <a:t>JNLP1 </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a:effectLst/>
                        </a:rPr>
                        <a:t>138</a:t>
                      </a:r>
                      <a:endParaRPr lang="is-IS" sz="2400" b="0" i="0" u="none" strike="noStrike">
                        <a:solidFill>
                          <a:srgbClr val="000000"/>
                        </a:solidFill>
                        <a:effectLst/>
                        <a:latin typeface="ＭＳ Ｐゴシック"/>
                      </a:endParaRPr>
                    </a:p>
                  </a:txBody>
                  <a:tcPr marL="12700" marR="12700" marT="12700" marB="0" anchor="b"/>
                </a:tc>
                <a:tc>
                  <a:txBody>
                    <a:bodyPr/>
                    <a:lstStyle/>
                    <a:p>
                      <a:pPr algn="r" fontAlgn="b"/>
                      <a:r>
                        <a:rPr lang="ru-RU" sz="2400" u="none" strike="noStrike">
                          <a:effectLst/>
                        </a:rPr>
                        <a:t>57</a:t>
                      </a:r>
                      <a:endParaRPr lang="ru-RU"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a:effectLst/>
                        </a:rPr>
                        <a:t>0.6118</a:t>
                      </a:r>
                      <a:endParaRPr lang="nb-NO" sz="2400" b="0" i="0" u="none" strike="noStrike">
                        <a:solidFill>
                          <a:srgbClr val="000000"/>
                        </a:solidFill>
                        <a:effectLst/>
                        <a:latin typeface="ＭＳ Ｐゴシック"/>
                      </a:endParaRPr>
                    </a:p>
                  </a:txBody>
                  <a:tcPr marL="12700" marR="12700" marT="12700" marB="0" anchor="b"/>
                </a:tc>
                <a:tc>
                  <a:txBody>
                    <a:bodyPr/>
                    <a:lstStyle/>
                    <a:p>
                      <a:pPr algn="r" fontAlgn="b"/>
                      <a:r>
                        <a:rPr lang="hr-HR" sz="2400" u="none" strike="noStrike">
                          <a:effectLst/>
                        </a:rPr>
                        <a:t>0.413</a:t>
                      </a:r>
                      <a:endParaRPr lang="hr-HR" sz="2400" b="0" i="0" u="none" strike="noStrike">
                        <a:solidFill>
                          <a:srgbClr val="000000"/>
                        </a:solidFill>
                        <a:effectLst/>
                        <a:latin typeface="ＭＳ Ｐゴシック"/>
                      </a:endParaRPr>
                    </a:p>
                  </a:txBody>
                  <a:tcPr marL="12700" marR="12700" marT="12700" marB="0" anchor="b"/>
                </a:tc>
                <a:tc>
                  <a:txBody>
                    <a:bodyPr/>
                    <a:lstStyle/>
                    <a:p>
                      <a:pPr algn="r" fontAlgn="b"/>
                      <a:r>
                        <a:rPr lang="tr-TR" sz="2400" b="1" u="none" strike="noStrike" dirty="0">
                          <a:solidFill>
                            <a:srgbClr val="FF0000"/>
                          </a:solidFill>
                          <a:effectLst/>
                        </a:rPr>
                        <a:t>0.7126</a:t>
                      </a:r>
                      <a:endParaRPr lang="tr-TR" sz="2400" b="1" i="0" u="none" strike="noStrike" dirty="0">
                        <a:solidFill>
                          <a:srgbClr val="FF0000"/>
                        </a:solidFill>
                        <a:effectLst/>
                        <a:latin typeface="ＭＳ Ｐゴシック"/>
                      </a:endParaRPr>
                    </a:p>
                  </a:txBody>
                  <a:tcPr marL="12700" marR="12700" marT="12700" marB="0" anchor="b"/>
                </a:tc>
                <a:extLst>
                  <a:ext uri="{0D108BD9-81ED-4DB2-BD59-A6C34878D82A}">
                    <a16:rowId xmlns:a16="http://schemas.microsoft.com/office/drawing/2014/main" val="10004"/>
                  </a:ext>
                </a:extLst>
              </a:tr>
              <a:tr h="370840">
                <a:tc>
                  <a:txBody>
                    <a:bodyPr/>
                    <a:lstStyle/>
                    <a:p>
                      <a:pPr algn="l" fontAlgn="b"/>
                      <a:r>
                        <a:rPr lang="en-US" sz="2400" u="none" strike="noStrike">
                          <a:effectLst/>
                        </a:rPr>
                        <a:t>smartlaw</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dirty="0">
                          <a:effectLst/>
                        </a:rPr>
                        <a:t>138</a:t>
                      </a:r>
                      <a:endParaRPr lang="is-IS" sz="2400" b="0" i="0" u="none" strike="noStrike" dirty="0">
                        <a:solidFill>
                          <a:srgbClr val="000000"/>
                        </a:solidFill>
                        <a:effectLst/>
                        <a:latin typeface="ＭＳ Ｐゴシック"/>
                      </a:endParaRPr>
                    </a:p>
                  </a:txBody>
                  <a:tcPr marL="12700" marR="12700" marT="12700" marB="0" anchor="b"/>
                </a:tc>
                <a:tc>
                  <a:txBody>
                    <a:bodyPr/>
                    <a:lstStyle/>
                    <a:p>
                      <a:pPr algn="r" fontAlgn="b"/>
                      <a:r>
                        <a:rPr lang="ru-RU" sz="2400" u="none" strike="noStrike">
                          <a:effectLst/>
                        </a:rPr>
                        <a:t>57</a:t>
                      </a:r>
                      <a:endParaRPr lang="ru-RU"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a:effectLst/>
                        </a:rPr>
                        <a:t>0.6042</a:t>
                      </a:r>
                      <a:endParaRPr lang="is-IS" sz="2400" b="0" i="0" u="none" strike="noStrike">
                        <a:solidFill>
                          <a:srgbClr val="000000"/>
                        </a:solidFill>
                        <a:effectLst/>
                        <a:latin typeface="ＭＳ Ｐゴシック"/>
                      </a:endParaRPr>
                    </a:p>
                  </a:txBody>
                  <a:tcPr marL="12700" marR="12700" marT="12700" marB="0" anchor="b"/>
                </a:tc>
                <a:tc>
                  <a:txBody>
                    <a:bodyPr/>
                    <a:lstStyle/>
                    <a:p>
                      <a:pPr algn="r" fontAlgn="b"/>
                      <a:r>
                        <a:rPr lang="hr-HR" sz="2400" u="none" strike="noStrike">
                          <a:effectLst/>
                        </a:rPr>
                        <a:t>0.413</a:t>
                      </a:r>
                      <a:endParaRPr lang="hr-HR"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dirty="0">
                          <a:effectLst/>
                        </a:rPr>
                        <a:t>0.7005</a:t>
                      </a:r>
                      <a:endParaRPr lang="is-IS"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5"/>
                  </a:ext>
                </a:extLst>
              </a:tr>
              <a:tr h="370840">
                <a:tc>
                  <a:txBody>
                    <a:bodyPr/>
                    <a:lstStyle/>
                    <a:p>
                      <a:pPr algn="l" fontAlgn="b"/>
                      <a:r>
                        <a:rPr lang="en-US" sz="2400" u="none" strike="noStrike">
                          <a:effectLst/>
                        </a:rPr>
                        <a:t>SPABS_bm25</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is-IS" sz="2400" u="none" strike="noStrike">
                          <a:effectLst/>
                        </a:rPr>
                        <a:t>138</a:t>
                      </a:r>
                      <a:endParaRPr lang="is-IS"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55</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a:effectLst/>
                        </a:rPr>
                        <a:t>0.5821</a:t>
                      </a:r>
                      <a:endParaRPr lang="nb-NO" sz="2400" b="0" i="0" u="none" strike="noStrike">
                        <a:solidFill>
                          <a:srgbClr val="000000"/>
                        </a:solidFill>
                        <a:effectLst/>
                        <a:latin typeface="ＭＳ Ｐゴシック"/>
                      </a:endParaRPr>
                    </a:p>
                  </a:txBody>
                  <a:tcPr marL="12700" marR="12700" marT="12700" marB="0" anchor="b"/>
                </a:tc>
                <a:tc>
                  <a:txBody>
                    <a:bodyPr/>
                    <a:lstStyle/>
                    <a:p>
                      <a:pPr algn="r" fontAlgn="b"/>
                      <a:r>
                        <a:rPr lang="uk-UA" sz="2400" u="none" strike="noStrike">
                          <a:effectLst/>
                        </a:rPr>
                        <a:t>0.3986</a:t>
                      </a:r>
                      <a:endParaRPr lang="uk-UA"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0.6739</a:t>
                      </a:r>
                      <a:endParaRPr lang="nb-NO"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6"/>
                  </a:ext>
                </a:extLst>
              </a:tr>
              <a:tr h="370840">
                <a:tc>
                  <a:txBody>
                    <a:bodyPr/>
                    <a:lstStyle/>
                    <a:p>
                      <a:pPr algn="l" fontAlgn="b"/>
                      <a:r>
                        <a:rPr lang="fr-FR" sz="2400" u="none" strike="noStrike">
                          <a:effectLst/>
                        </a:rPr>
                        <a:t>UE </a:t>
                      </a:r>
                      <a:endParaRPr lang="fr-FR"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E</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69</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ru-RU" sz="2400" u="none" strike="noStrike">
                          <a:effectLst/>
                        </a:rPr>
                        <a:t>34</a:t>
                      </a:r>
                      <a:endParaRPr lang="ru-RU"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a:effectLst/>
                        </a:rPr>
                        <a:t>0.4516</a:t>
                      </a:r>
                      <a:endParaRPr lang="nb-NO"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a:effectLst/>
                        </a:rPr>
                        <a:t>0.4928</a:t>
                      </a:r>
                      <a:endParaRPr lang="nb-NO"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0.4469</a:t>
                      </a:r>
                      <a:endParaRPr lang="nb-NO"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7"/>
                  </a:ext>
                </a:extLst>
              </a:tr>
              <a:tr h="370840">
                <a:tc>
                  <a:txBody>
                    <a:bodyPr/>
                    <a:lstStyle/>
                    <a:p>
                      <a:pPr algn="l" fontAlgn="b"/>
                      <a:r>
                        <a:rPr lang="en-US" sz="2400" u="none" strike="noStrike">
                          <a:effectLst/>
                        </a:rPr>
                        <a:t>HUKB2 </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a:effectLst/>
                        </a:rPr>
                        <a:t> </a:t>
                      </a:r>
                      <a:r>
                        <a:rPr lang="en-US" altLang="ja-JP" sz="2400" u="none" strike="noStrike">
                          <a:effectLst/>
                        </a:rPr>
                        <a:t>J</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69</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53</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it-IT" sz="2400" b="1" u="none" strike="noStrike" dirty="0">
                          <a:solidFill>
                            <a:srgbClr val="FF0000"/>
                          </a:solidFill>
                          <a:effectLst/>
                        </a:rPr>
                        <a:t>0.6859</a:t>
                      </a:r>
                      <a:endParaRPr lang="it-IT" sz="2400" b="1" i="0" u="none" strike="noStrike" dirty="0">
                        <a:solidFill>
                          <a:srgbClr val="FF0000"/>
                        </a:solidFill>
                        <a:effectLst/>
                        <a:latin typeface="ＭＳ Ｐゴシック"/>
                      </a:endParaRPr>
                    </a:p>
                  </a:txBody>
                  <a:tcPr marL="12700" marR="12700" marT="12700" marB="0" anchor="b"/>
                </a:tc>
                <a:tc>
                  <a:txBody>
                    <a:bodyPr/>
                    <a:lstStyle/>
                    <a:p>
                      <a:pPr algn="r" fontAlgn="b"/>
                      <a:r>
                        <a:rPr lang="it-IT" sz="2400" b="1" u="none" strike="noStrike" dirty="0">
                          <a:solidFill>
                            <a:srgbClr val="FF0000"/>
                          </a:solidFill>
                          <a:effectLst/>
                        </a:rPr>
                        <a:t>0.7681</a:t>
                      </a:r>
                      <a:endParaRPr lang="it-IT" sz="2400" b="1" i="0" u="none" strike="noStrike" dirty="0">
                        <a:solidFill>
                          <a:srgbClr val="FF0000"/>
                        </a:solidFill>
                        <a:effectLst/>
                        <a:latin typeface="ＭＳ Ｐゴシック"/>
                      </a:endParaRPr>
                    </a:p>
                  </a:txBody>
                  <a:tcPr marL="12700" marR="12700" marT="12700" marB="0" anchor="b"/>
                </a:tc>
                <a:tc>
                  <a:txBody>
                    <a:bodyPr/>
                    <a:lstStyle/>
                    <a:p>
                      <a:pPr algn="r" fontAlgn="b"/>
                      <a:r>
                        <a:rPr lang="nb-NO" sz="2400" b="1" u="none" strike="noStrike" dirty="0">
                          <a:solidFill>
                            <a:srgbClr val="FF0000"/>
                          </a:solidFill>
                          <a:effectLst/>
                        </a:rPr>
                        <a:t>0.6763</a:t>
                      </a:r>
                      <a:endParaRPr lang="nb-NO" sz="2400" b="1" i="0" u="none" strike="noStrike" dirty="0">
                        <a:solidFill>
                          <a:srgbClr val="FF0000"/>
                        </a:solidFill>
                        <a:effectLst/>
                        <a:latin typeface="ＭＳ Ｐゴシック"/>
                      </a:endParaRPr>
                    </a:p>
                  </a:txBody>
                  <a:tcPr marL="12700" marR="12700" marT="12700" marB="0" anchor="b"/>
                </a:tc>
                <a:extLst>
                  <a:ext uri="{0D108BD9-81ED-4DB2-BD59-A6C34878D82A}">
                    <a16:rowId xmlns:a16="http://schemas.microsoft.com/office/drawing/2014/main" val="10008"/>
                  </a:ext>
                </a:extLst>
              </a:tr>
              <a:tr h="370840">
                <a:tc>
                  <a:txBody>
                    <a:bodyPr/>
                    <a:lstStyle/>
                    <a:p>
                      <a:pPr algn="l" fontAlgn="b"/>
                      <a:r>
                        <a:rPr lang="en-US" sz="2400" u="none" strike="noStrike">
                          <a:effectLst/>
                        </a:rPr>
                        <a:t>ORGJ1 </a:t>
                      </a:r>
                      <a:endParaRPr lang="en-US" sz="2400" b="0" i="0" u="none" strike="noStrike">
                        <a:solidFill>
                          <a:srgbClr val="000000"/>
                        </a:solidFill>
                        <a:effectLst/>
                        <a:latin typeface="ＭＳ Ｐゴシック"/>
                      </a:endParaRPr>
                    </a:p>
                  </a:txBody>
                  <a:tcPr marL="12700" marR="12700" marT="12700" marB="0" anchor="b"/>
                </a:tc>
                <a:tc>
                  <a:txBody>
                    <a:bodyPr/>
                    <a:lstStyle/>
                    <a:p>
                      <a:pPr algn="l" fontAlgn="b"/>
                      <a:r>
                        <a:rPr lang="ja-JP" altLang="en-US" sz="2400" u="none" strike="noStrike" dirty="0">
                          <a:effectLst/>
                        </a:rPr>
                        <a:t> </a:t>
                      </a:r>
                      <a:r>
                        <a:rPr lang="en-US" altLang="ja-JP" sz="2400" u="none" strike="noStrike" dirty="0">
                          <a:effectLst/>
                        </a:rPr>
                        <a:t>J</a:t>
                      </a:r>
                      <a:endParaRPr lang="en-US" altLang="ja-JP" sz="2400" b="0" i="0" u="none" strike="noStrike" dirty="0">
                        <a:solidFill>
                          <a:srgbClr val="000000"/>
                        </a:solidFill>
                        <a:effectLst/>
                        <a:latin typeface="ＭＳ Ｐゴシック"/>
                      </a:endParaRPr>
                    </a:p>
                  </a:txBody>
                  <a:tcPr marL="12700" marR="12700" marT="12700" marB="0" anchor="b"/>
                </a:tc>
                <a:tc>
                  <a:txBody>
                    <a:bodyPr/>
                    <a:lstStyle/>
                    <a:p>
                      <a:pPr algn="r" fontAlgn="b"/>
                      <a:r>
                        <a:rPr lang="en-US" altLang="ja-JP" sz="2400" u="none" strike="noStrike">
                          <a:effectLst/>
                        </a:rPr>
                        <a:t>69</a:t>
                      </a:r>
                      <a:endParaRPr lang="en-US" altLang="ja-JP" sz="2400" b="0" i="0" u="none" strike="noStrike">
                        <a:solidFill>
                          <a:srgbClr val="000000"/>
                        </a:solidFill>
                        <a:effectLst/>
                        <a:latin typeface="ＭＳ Ｐゴシック"/>
                      </a:endParaRPr>
                    </a:p>
                  </a:txBody>
                  <a:tcPr marL="12700" marR="12700" marT="12700" marB="0" anchor="b"/>
                </a:tc>
                <a:tc>
                  <a:txBody>
                    <a:bodyPr/>
                    <a:lstStyle/>
                    <a:p>
                      <a:pPr algn="r" fontAlgn="b"/>
                      <a:r>
                        <a:rPr lang="uk-UA" sz="2400" u="none" strike="noStrike">
                          <a:effectLst/>
                        </a:rPr>
                        <a:t>51</a:t>
                      </a:r>
                      <a:endParaRPr lang="uk-UA" sz="2400" b="0" i="0" u="none" strike="noStrike">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0.6633</a:t>
                      </a:r>
                      <a:endParaRPr lang="nb-NO" sz="2400" b="0" i="0" u="none" strike="noStrike" dirty="0">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0.7391</a:t>
                      </a:r>
                      <a:endParaRPr lang="nb-NO" sz="2400" b="0" i="0" u="none" strike="noStrike" dirty="0">
                        <a:solidFill>
                          <a:srgbClr val="000000"/>
                        </a:solidFill>
                        <a:effectLst/>
                        <a:latin typeface="ＭＳ Ｐゴシック"/>
                      </a:endParaRPr>
                    </a:p>
                  </a:txBody>
                  <a:tcPr marL="12700" marR="12700" marT="12700" marB="0" anchor="b"/>
                </a:tc>
                <a:tc>
                  <a:txBody>
                    <a:bodyPr/>
                    <a:lstStyle/>
                    <a:p>
                      <a:pPr algn="r" fontAlgn="b"/>
                      <a:r>
                        <a:rPr lang="nb-NO" sz="2400" u="none" strike="noStrike" dirty="0">
                          <a:effectLst/>
                        </a:rPr>
                        <a:t>0.6546</a:t>
                      </a:r>
                      <a:endParaRPr lang="nb-NO" sz="2400" b="0" i="0" u="none" strike="noStrike" dirty="0">
                        <a:solidFill>
                          <a:srgbClr val="000000"/>
                        </a:solidFill>
                        <a:effectLst/>
                        <a:latin typeface="ＭＳ Ｐゴシック"/>
                      </a:endParaRPr>
                    </a:p>
                  </a:txBody>
                  <a:tcPr marL="12700" marR="12700" marT="12700" marB="0" anchor="b"/>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1090507" y="5229014"/>
            <a:ext cx="7945120" cy="1477328"/>
          </a:xfrm>
          <a:prstGeom prst="rect">
            <a:avLst/>
          </a:prstGeom>
          <a:noFill/>
        </p:spPr>
        <p:txBody>
          <a:bodyPr wrap="square" rtlCol="0">
            <a:spAutoFit/>
          </a:bodyPr>
          <a:lstStyle/>
          <a:p>
            <a:pPr marL="285750" lvl="0" indent="-285750" defTabSz="914400">
              <a:buFont typeface="Arial"/>
              <a:buChar char="•"/>
            </a:pPr>
            <a:r>
              <a:rPr kumimoji="1" lang="en-US" altLang="ja-JP" sz="1800" b="0" i="0" u="none" strike="noStrike" kern="1200" cap="none" spc="0" normalizeH="0" baseline="0" noProof="0" dirty="0" smtClean="0">
                <a:ln>
                  <a:noFill/>
                </a:ln>
                <a:solidFill>
                  <a:srgbClr val="000000"/>
                </a:solidFill>
                <a:effectLst/>
                <a:uLnTx/>
                <a:uFillTx/>
                <a:latin typeface="Times New Roman"/>
                <a:ea typeface="ＭＳ Ｐゴシック"/>
                <a:cs typeface="+mn-cs"/>
              </a:rPr>
              <a:t>UB3</a:t>
            </a:r>
            <a:r>
              <a:rPr kumimoji="1" lang="ja-JP" altLang="en-US" sz="1800" b="0" i="0" u="none" strike="noStrike" kern="1200" cap="none" spc="0" normalizeH="0" baseline="0" noProof="0" dirty="0" smtClean="0">
                <a:ln>
                  <a:noFill/>
                </a:ln>
                <a:solidFill>
                  <a:srgbClr val="000000"/>
                </a:solidFill>
                <a:effectLst/>
                <a:uLnTx/>
                <a:uFillTx/>
                <a:latin typeface="Times New Roman"/>
                <a:ea typeface="ＭＳ Ｐゴシック"/>
                <a:cs typeface="+mn-cs"/>
              </a:rPr>
              <a:t> は </a:t>
            </a:r>
            <a:r>
              <a:rPr kumimoji="1" lang="en-US" altLang="ja-JP" sz="1800" b="0" i="0" u="none" strike="noStrike" kern="1200" cap="none" spc="0" normalizeH="0" baseline="0" noProof="0" dirty="0" smtClean="0">
                <a:ln>
                  <a:noFill/>
                </a:ln>
                <a:solidFill>
                  <a:srgbClr val="000000"/>
                </a:solidFill>
                <a:effectLst/>
                <a:uLnTx/>
                <a:uFillTx/>
                <a:latin typeface="Times New Roman"/>
                <a:ea typeface="ＭＳ Ｐゴシック"/>
                <a:cs typeface="+mn-cs"/>
              </a:rPr>
              <a:t>IR</a:t>
            </a:r>
            <a:r>
              <a:rPr kumimoji="1" lang="ja-JP" altLang="en-US" sz="1800" b="0" i="0" u="none" strike="noStrike" kern="1200" cap="none" spc="0" normalizeH="0" baseline="0" noProof="0" dirty="0" smtClean="0">
                <a:ln>
                  <a:noFill/>
                </a:ln>
                <a:solidFill>
                  <a:srgbClr val="000000"/>
                </a:solidFill>
                <a:effectLst/>
                <a:uLnTx/>
                <a:uFillTx/>
                <a:latin typeface="Times New Roman"/>
                <a:ea typeface="ＭＳ Ｐゴシック"/>
                <a:cs typeface="+mn-cs"/>
              </a:rPr>
              <a:t>システム </a:t>
            </a:r>
            <a:r>
              <a:rPr kumimoji="1" lang="en-US" altLang="ja-JP" dirty="0">
                <a:solidFill>
                  <a:srgbClr val="000000"/>
                </a:solidFill>
              </a:rPr>
              <a:t>Terrier4.2 </a:t>
            </a:r>
            <a:r>
              <a:rPr kumimoji="1" lang="ja-JP" altLang="en-US" dirty="0" smtClean="0">
                <a:solidFill>
                  <a:srgbClr val="000000"/>
                </a:solidFill>
              </a:rPr>
              <a:t>を用い、</a:t>
            </a:r>
            <a:r>
              <a:rPr kumimoji="1" lang="en-US" altLang="ja-JP" dirty="0" smtClean="0">
                <a:solidFill>
                  <a:srgbClr val="000000"/>
                </a:solidFill>
              </a:rPr>
              <a:t>tag</a:t>
            </a:r>
            <a:r>
              <a:rPr kumimoji="1" lang="ja-JP" altLang="en-US" sz="1800" b="0" i="0" u="none" strike="noStrike" kern="1200" cap="none" spc="0" normalizeH="0" baseline="0" noProof="0" dirty="0" smtClean="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smtClean="0">
                <a:ln>
                  <a:noFill/>
                </a:ln>
                <a:solidFill>
                  <a:srgbClr val="000000"/>
                </a:solidFill>
                <a:effectLst/>
                <a:uLnTx/>
                <a:uFillTx/>
                <a:latin typeface="Times New Roman"/>
                <a:ea typeface="ＭＳ Ｐゴシック"/>
                <a:cs typeface="+mn-cs"/>
              </a:rPr>
              <a:t>cloud</a:t>
            </a:r>
            <a:r>
              <a:rPr kumimoji="1" lang="ja-JP" altLang="en-US" sz="1800" b="0" i="0" u="none" strike="noStrike" kern="1200" cap="none" spc="0" normalizeH="0" baseline="0" noProof="0" dirty="0" smtClean="0">
                <a:ln>
                  <a:noFill/>
                </a:ln>
                <a:solidFill>
                  <a:srgbClr val="000000"/>
                </a:solidFill>
                <a:effectLst/>
                <a:uLnTx/>
                <a:uFillTx/>
                <a:latin typeface="Times New Roman"/>
                <a:ea typeface="ＭＳ Ｐゴシック"/>
                <a:cs typeface="+mn-cs"/>
              </a:rPr>
              <a:t>により重要なキーワードを抽出</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1" lang="en-US" altLang="ja-JP" sz="1800" b="0" i="0" u="none" strike="noStrike" kern="1200" cap="none" spc="0" normalizeH="0" baseline="0" noProof="0" dirty="0" smtClean="0">
                <a:ln>
                  <a:noFill/>
                </a:ln>
                <a:solidFill>
                  <a:srgbClr val="000000"/>
                </a:solidFill>
                <a:effectLst/>
                <a:uLnTx/>
                <a:uFillTx/>
                <a:latin typeface="Times New Roman"/>
                <a:ea typeface="ＭＳ Ｐゴシック"/>
                <a:cs typeface="+mn-cs"/>
              </a:rPr>
              <a:t>HUKB2 </a:t>
            </a:r>
            <a:r>
              <a:rPr kumimoji="1" lang="ja-JP" altLang="en-US" sz="1800" b="0" i="0" u="none" strike="noStrike" kern="1200" cap="none" spc="0" normalizeH="0" baseline="0" noProof="0" dirty="0" smtClean="0">
                <a:ln>
                  <a:noFill/>
                </a:ln>
                <a:solidFill>
                  <a:srgbClr val="000000"/>
                </a:solidFill>
                <a:effectLst/>
                <a:uLnTx/>
                <a:uFillTx/>
                <a:latin typeface="Times New Roman"/>
                <a:ea typeface="ＭＳ Ｐゴシック"/>
                <a:cs typeface="+mn-cs"/>
              </a:rPr>
              <a:t>は条件と決定を抽出するため構文解析を行い、様々な類似度を計算したうえで</a:t>
            </a:r>
            <a:r>
              <a:rPr kumimoji="1" lang="en-US" altLang="ja-JP" sz="1800" b="0" i="0" u="none" strike="noStrike" kern="1200" cap="none" spc="0" normalizeH="0" baseline="0" noProof="0" dirty="0" smtClean="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err="1" smtClean="0">
                <a:ln>
                  <a:noFill/>
                </a:ln>
                <a:solidFill>
                  <a:srgbClr val="000000"/>
                </a:solidFill>
                <a:effectLst/>
                <a:uLnTx/>
                <a:uFillTx/>
                <a:latin typeface="Times New Roman"/>
                <a:ea typeface="ＭＳ Ｐゴシック"/>
                <a:cs typeface="+mn-cs"/>
              </a:rPr>
              <a:t>SVMRank</a:t>
            </a:r>
            <a:r>
              <a:rPr kumimoji="1" lang="en-US" altLang="ja-JP" dirty="0">
                <a:solidFill>
                  <a:srgbClr val="000000"/>
                </a:solidFill>
                <a:latin typeface="Times New Roman"/>
                <a:ea typeface="ＭＳ Ｐゴシック"/>
              </a:rPr>
              <a:t> </a:t>
            </a:r>
            <a:r>
              <a:rPr kumimoji="1" lang="ja-JP" altLang="en-US" dirty="0" smtClean="0">
                <a:solidFill>
                  <a:srgbClr val="000000"/>
                </a:solidFill>
                <a:latin typeface="Times New Roman"/>
                <a:ea typeface="ＭＳ Ｐゴシック"/>
              </a:rPr>
              <a:t>を使用</a:t>
            </a:r>
            <a:endParaRPr kumimoji="1" lang="en-US" altLang="ja-JP" dirty="0" smtClean="0">
              <a:solidFill>
                <a:srgbClr val="000000"/>
              </a:solidFill>
              <a:latin typeface="Times New Roman"/>
              <a:ea typeface="ＭＳ Ｐゴシック"/>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1" lang="ja-JP" altLang="en-US" sz="1800" b="0" i="0" u="none" strike="noStrike" kern="1200" cap="none" spc="0" normalizeH="0" baseline="0" noProof="0" dirty="0" smtClean="0">
                <a:ln>
                  <a:noFill/>
                </a:ln>
                <a:solidFill>
                  <a:srgbClr val="FF0000"/>
                </a:solidFill>
                <a:effectLst/>
                <a:uLnTx/>
                <a:uFillTx/>
                <a:latin typeface="Times New Roman"/>
                <a:ea typeface="ＭＳ Ｐゴシック"/>
                <a:cs typeface="+mn-cs"/>
              </a:rPr>
              <a:t>問題と条文で単語の重複が多い場合は十分な性能が得られている</a:t>
            </a:r>
            <a:endParaRPr kumimoji="1" lang="en-US" altLang="ja-JP" sz="1800" b="0" i="0" u="none" strike="noStrike" kern="1200" cap="none" spc="0" normalizeH="0" baseline="0" noProof="0" dirty="0" smtClean="0">
              <a:ln>
                <a:noFill/>
              </a:ln>
              <a:solidFill>
                <a:srgbClr val="FF0000"/>
              </a:solidFill>
              <a:effectLst/>
              <a:uLnTx/>
              <a:uFillTx/>
              <a:latin typeface="Times New Roman"/>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1" lang="ja-JP" altLang="en-US" sz="1800" b="0" i="0" u="none" strike="noStrike" kern="1200" cap="none" spc="0" normalizeH="0" baseline="0" noProof="0" dirty="0" smtClean="0">
                <a:ln>
                  <a:noFill/>
                </a:ln>
                <a:solidFill>
                  <a:srgbClr val="FF0000"/>
                </a:solidFill>
                <a:effectLst/>
                <a:uLnTx/>
                <a:uFillTx/>
                <a:latin typeface="Times New Roman"/>
                <a:ea typeface="ＭＳ Ｐゴシック"/>
                <a:cs typeface="+mn-cs"/>
              </a:rPr>
              <a:t>そうでない場合は今後の課題</a:t>
            </a:r>
            <a:endParaRPr kumimoji="1" lang="en-US" sz="18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69716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79512" y="1412776"/>
          <a:ext cx="8820472" cy="484632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7308304">
                  <a:extLst>
                    <a:ext uri="{9D8B030D-6E8A-4147-A177-3AD203B41FA5}">
                      <a16:colId xmlns:a16="http://schemas.microsoft.com/office/drawing/2014/main" val="20001"/>
                    </a:ext>
                  </a:extLst>
                </a:gridCol>
              </a:tblGrid>
              <a:tr h="360040">
                <a:tc>
                  <a:txBody>
                    <a:bodyPr/>
                    <a:lstStyle/>
                    <a:p>
                      <a:r>
                        <a:rPr lang="en-US" altLang="ja-JP" sz="2000" b="1" i="0" u="none" strike="noStrike" baseline="0" dirty="0" smtClean="0">
                          <a:solidFill>
                            <a:schemeClr val="tx1"/>
                          </a:solidFill>
                          <a:latin typeface="+mj-lt"/>
                        </a:rPr>
                        <a:t>Question</a:t>
                      </a:r>
                      <a:endParaRPr kumimoji="1" lang="ja-JP" altLang="en-US" sz="20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altLang="ja-JP" sz="2000" b="0" i="0" u="none" strike="noStrike" baseline="0" dirty="0" smtClean="0">
                          <a:solidFill>
                            <a:schemeClr val="tx1"/>
                          </a:solidFill>
                          <a:latin typeface="+mj-lt"/>
                        </a:rPr>
                        <a:t>A special provision that releases warranty can be made, but in that situation, when there are rights that the seller establishes on his/her own for a third party, the seller is not released of warranty.</a:t>
                      </a:r>
                      <a:endParaRPr kumimoji="1" lang="ja-JP" altLang="en-US" sz="20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415768">
                <a:tc>
                  <a:txBody>
                    <a:bodyPr/>
                    <a:lstStyle/>
                    <a:p>
                      <a:r>
                        <a:rPr lang="en-US" altLang="ja-JP" sz="2000" b="1" i="0" u="none" strike="noStrike" kern="1200" baseline="0" dirty="0" smtClean="0">
                          <a:solidFill>
                            <a:srgbClr val="1F497D"/>
                          </a:solidFill>
                          <a:latin typeface="+mj-lt"/>
                          <a:ea typeface="+mn-ea"/>
                          <a:cs typeface="+mn-cs"/>
                        </a:rPr>
                        <a:t>Related Article</a:t>
                      </a:r>
                    </a:p>
                    <a:p>
                      <a:r>
                        <a:rPr kumimoji="1" lang="en-US" altLang="ja-JP" sz="2000" b="1" i="0" u="none" strike="noStrike" kern="1200" baseline="0" dirty="0" smtClean="0">
                          <a:solidFill>
                            <a:srgbClr val="FF0000"/>
                          </a:solidFill>
                          <a:latin typeface="+mj-lt"/>
                          <a:ea typeface="+mn-ea"/>
                          <a:cs typeface="+mn-cs"/>
                        </a:rPr>
                        <a:t>(Task1)</a:t>
                      </a:r>
                      <a:endParaRPr kumimoji="1" lang="ja-JP" altLang="en-US" sz="2000" b="1" dirty="0">
                        <a:solidFill>
                          <a:srgbClr val="FF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FBA"/>
                    </a:solidFill>
                  </a:tcPr>
                </a:tc>
                <a:tc>
                  <a:txBody>
                    <a:bodyPr/>
                    <a:lstStyle/>
                    <a:p>
                      <a:r>
                        <a:rPr kumimoji="1" lang="en-US" altLang="ja-JP" sz="2000" dirty="0" smtClean="0">
                          <a:solidFill>
                            <a:schemeClr val="tx1"/>
                          </a:solidFill>
                          <a:latin typeface="+mj-lt"/>
                        </a:rPr>
                        <a:t>(Special Agreement Disclaiming Warranty) </a:t>
                      </a:r>
                      <a:r>
                        <a:rPr kumimoji="1" lang="en-US" altLang="ja-JP" sz="2000" b="1" dirty="0" smtClean="0">
                          <a:solidFill>
                            <a:srgbClr val="FF0000"/>
                          </a:solidFill>
                          <a:latin typeface="+mj-lt"/>
                        </a:rPr>
                        <a:t>Article 572</a:t>
                      </a:r>
                    </a:p>
                    <a:p>
                      <a:r>
                        <a:rPr kumimoji="1" lang="en-US" altLang="ja-JP" sz="2000" dirty="0" smtClean="0">
                          <a:solidFill>
                            <a:schemeClr val="tx1"/>
                          </a:solidFill>
                          <a:latin typeface="+mj-lt"/>
                        </a:rPr>
                        <a:t>Even if the seller makes a special agreement to the effect that the seller</a:t>
                      </a:r>
                      <a:r>
                        <a:rPr kumimoji="1" lang="en-US" altLang="ja-JP" sz="2000" baseline="0" dirty="0" smtClean="0">
                          <a:solidFill>
                            <a:schemeClr val="tx1"/>
                          </a:solidFill>
                          <a:latin typeface="+mj-lt"/>
                        </a:rPr>
                        <a:t> </a:t>
                      </a:r>
                      <a:r>
                        <a:rPr kumimoji="1" lang="en-US" altLang="ja-JP" sz="2000" dirty="0" smtClean="0">
                          <a:solidFill>
                            <a:schemeClr val="tx1"/>
                          </a:solidFill>
                          <a:latin typeface="+mj-lt"/>
                        </a:rPr>
                        <a:t>will not provide the warranties set forth from Article 560 through to the</a:t>
                      </a:r>
                      <a:r>
                        <a:rPr kumimoji="1" lang="en-US" altLang="ja-JP" sz="2000" baseline="0" dirty="0" smtClean="0">
                          <a:solidFill>
                            <a:schemeClr val="tx1"/>
                          </a:solidFill>
                          <a:latin typeface="+mj-lt"/>
                        </a:rPr>
                        <a:t> </a:t>
                      </a:r>
                      <a:r>
                        <a:rPr kumimoji="1" lang="en-US" altLang="ja-JP" sz="2000" dirty="0" smtClean="0">
                          <a:solidFill>
                            <a:schemeClr val="tx1"/>
                          </a:solidFill>
                          <a:latin typeface="+mj-lt"/>
                        </a:rPr>
                        <a:t>preceding Article, the seller may not be released from that responsibility</a:t>
                      </a:r>
                      <a:r>
                        <a:rPr kumimoji="1" lang="en-US" altLang="ja-JP" sz="2000" baseline="0" dirty="0" smtClean="0">
                          <a:solidFill>
                            <a:schemeClr val="tx1"/>
                          </a:solidFill>
                          <a:latin typeface="+mj-lt"/>
                        </a:rPr>
                        <a:t> </a:t>
                      </a:r>
                      <a:r>
                        <a:rPr kumimoji="1" lang="en-US" altLang="ja-JP" sz="2000" dirty="0" smtClean="0">
                          <a:solidFill>
                            <a:schemeClr val="tx1"/>
                          </a:solidFill>
                          <a:latin typeface="+mj-lt"/>
                        </a:rPr>
                        <a:t>with respect to any fact that the seller knew but did not disclose, and</a:t>
                      </a:r>
                      <a:r>
                        <a:rPr kumimoji="1" lang="en-US" altLang="ja-JP" sz="2000" baseline="0" dirty="0" smtClean="0">
                          <a:solidFill>
                            <a:schemeClr val="tx1"/>
                          </a:solidFill>
                          <a:latin typeface="+mj-lt"/>
                        </a:rPr>
                        <a:t> </a:t>
                      </a:r>
                      <a:r>
                        <a:rPr kumimoji="1" lang="en-US" altLang="ja-JP" sz="2000" dirty="0" smtClean="0">
                          <a:solidFill>
                            <a:schemeClr val="tx1"/>
                          </a:solidFill>
                          <a:latin typeface="+mj-lt"/>
                        </a:rPr>
                        <a:t>with respect to any right that the seller himself/herself created for or</a:t>
                      </a:r>
                      <a:r>
                        <a:rPr kumimoji="1" lang="en-US" altLang="ja-JP" sz="2000" baseline="0" dirty="0" smtClean="0">
                          <a:solidFill>
                            <a:schemeClr val="tx1"/>
                          </a:solidFill>
                          <a:latin typeface="+mj-lt"/>
                        </a:rPr>
                        <a:t> </a:t>
                      </a:r>
                      <a:r>
                        <a:rPr kumimoji="1" lang="en-US" altLang="ja-JP" sz="2000" dirty="0" smtClean="0">
                          <a:solidFill>
                            <a:schemeClr val="tx1"/>
                          </a:solidFill>
                          <a:latin typeface="+mj-lt"/>
                        </a:rPr>
                        <a:t>assigned to a third party.</a:t>
                      </a:r>
                      <a:endParaRPr kumimoji="1" lang="ja-JP" altLang="en-US" sz="20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FBA"/>
                    </a:solidFill>
                  </a:tcPr>
                </a:tc>
                <a:extLst>
                  <a:ext uri="{0D108BD9-81ED-4DB2-BD59-A6C34878D82A}">
                    <a16:rowId xmlns:a16="http://schemas.microsoft.com/office/drawing/2014/main" val="10001"/>
                  </a:ext>
                </a:extLst>
              </a:tr>
              <a:tr h="415768">
                <a:tc>
                  <a:txBody>
                    <a:bodyPr/>
                    <a:lstStyle/>
                    <a:p>
                      <a:r>
                        <a:rPr kumimoji="1" lang="en-US" altLang="ja-JP" sz="2000" b="1" dirty="0" smtClean="0">
                          <a:solidFill>
                            <a:schemeClr val="tx2"/>
                          </a:solidFill>
                          <a:latin typeface="+mj-lt"/>
                        </a:rPr>
                        <a:t>Label</a:t>
                      </a:r>
                    </a:p>
                    <a:p>
                      <a:r>
                        <a:rPr kumimoji="1" lang="en-US" altLang="ja-JP" sz="2000" b="1" dirty="0" smtClean="0">
                          <a:solidFill>
                            <a:srgbClr val="FF0000"/>
                          </a:solidFill>
                          <a:latin typeface="+mj-lt"/>
                        </a:rPr>
                        <a:t>(Task2)</a:t>
                      </a:r>
                      <a:endParaRPr kumimoji="1" lang="ja-JP" altLang="en-US" sz="2000" b="1" dirty="0">
                        <a:solidFill>
                          <a:srgbClr val="FF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E0E0"/>
                    </a:solidFill>
                  </a:tcPr>
                </a:tc>
                <a:tc>
                  <a:txBody>
                    <a:bodyPr/>
                    <a:lstStyle/>
                    <a:p>
                      <a:r>
                        <a:rPr kumimoji="1" lang="en-US" altLang="ja-JP" sz="2000" b="1" dirty="0" smtClean="0">
                          <a:solidFill>
                            <a:srgbClr val="FF0000"/>
                          </a:solidFill>
                          <a:latin typeface="+mj-lt"/>
                        </a:rPr>
                        <a:t>Yes</a:t>
                      </a:r>
                      <a:endParaRPr kumimoji="1" lang="ja-JP" altLang="en-US" sz="2000" b="1" dirty="0">
                        <a:solidFill>
                          <a:srgbClr val="FF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E0E0"/>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kumimoji="1" lang="en-US" altLang="ja-JP" dirty="0" smtClean="0"/>
              <a:t>Example of Statute Task </a:t>
            </a:r>
            <a:endParaRPr kumimoji="1" lang="ja-JP" altLang="en-US" dirty="0"/>
          </a:p>
        </p:txBody>
      </p:sp>
      <p:sp>
        <p:nvSpPr>
          <p:cNvPr id="7" name="내용 개체 틀 2"/>
          <p:cNvSpPr>
            <a:spLocks noGrp="1"/>
          </p:cNvSpPr>
          <p:nvPr>
            <p:ph idx="1"/>
          </p:nvPr>
        </p:nvSpPr>
        <p:spPr>
          <a:xfrm>
            <a:off x="214995" y="6259096"/>
            <a:ext cx="8229600" cy="4525963"/>
          </a:xfrm>
        </p:spPr>
        <p:txBody>
          <a:bodyPr>
            <a:normAutofit/>
          </a:bodyPr>
          <a:lstStyle/>
          <a:p>
            <a:r>
              <a:rPr lang="en-CA" sz="2800" dirty="0" smtClean="0"/>
              <a:t>Too long sentence for NLP; where to compare?</a:t>
            </a:r>
          </a:p>
        </p:txBody>
      </p:sp>
      <p:sp>
        <p:nvSpPr>
          <p:cNvPr id="3" name="フッター プレースホルダー 2"/>
          <p:cNvSpPr>
            <a:spLocks noGrp="1"/>
          </p:cNvSpPr>
          <p:nvPr>
            <p:ph type="ftr" sz="quarter" idx="4294967295"/>
          </p:nvPr>
        </p:nvSpPr>
        <p:spPr/>
        <p:txBody>
          <a:bodyPr/>
          <a:lstStyle/>
          <a:p>
            <a:r>
              <a:rPr lang="en-US" altLang="ja-JP" smtClean="0"/>
              <a:t>Yoshinobu Kano</a:t>
            </a:r>
            <a:r>
              <a:rPr lang="ja-JP" altLang="en-US" smtClean="0"/>
              <a:t>　　　</a:t>
            </a:r>
            <a:endParaRPr lang="en-US" altLang="ja-JP" dirty="0"/>
          </a:p>
        </p:txBody>
      </p:sp>
    </p:spTree>
    <p:extLst>
      <p:ext uri="{BB962C8B-B14F-4D97-AF65-F5344CB8AC3E}">
        <p14:creationId xmlns:p14="http://schemas.microsoft.com/office/powerpoint/2010/main" val="156656218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1"/>
          <p:cNvSpPr>
            <a:spLocks noGrp="1"/>
          </p:cNvSpPr>
          <p:nvPr>
            <p:ph type="title"/>
          </p:nvPr>
        </p:nvSpPr>
        <p:spPr/>
        <p:txBody>
          <a:bodyPr>
            <a:noAutofit/>
          </a:bodyPr>
          <a:lstStyle/>
          <a:p>
            <a:r>
              <a:rPr lang="en-US" altLang="ja-JP" sz="3200" dirty="0" smtClean="0"/>
              <a:t>COLIEE</a:t>
            </a:r>
            <a:r>
              <a:rPr lang="ja-JP" altLang="en-US" sz="3200" dirty="0"/>
              <a:t> </a:t>
            </a:r>
            <a:r>
              <a:rPr lang="en-US" altLang="ja-JP" sz="3200" dirty="0" smtClean="0"/>
              <a:t>2017 </a:t>
            </a:r>
            <a:r>
              <a:rPr lang="en-CA" altLang="ja-JP" sz="3200" dirty="0" smtClean="0"/>
              <a:t>Task </a:t>
            </a:r>
            <a:r>
              <a:rPr lang="en-US" altLang="ja-JP" sz="3200" dirty="0" smtClean="0"/>
              <a:t>4</a:t>
            </a:r>
            <a:r>
              <a:rPr lang="ja-JP" altLang="en-US" sz="3200" dirty="0" smtClean="0"/>
              <a:t> </a:t>
            </a:r>
            <a:r>
              <a:rPr lang="ja-JP" altLang="en-US" sz="3200" dirty="0"/>
              <a:t>各チームの手法概要</a:t>
            </a:r>
            <a:endParaRPr lang="en-CA" sz="3200" dirty="0"/>
          </a:p>
        </p:txBody>
      </p:sp>
      <p:sp>
        <p:nvSpPr>
          <p:cNvPr id="2" name="コンテンツ プレースホルダー 1"/>
          <p:cNvSpPr>
            <a:spLocks noGrp="1"/>
          </p:cNvSpPr>
          <p:nvPr>
            <p:ph idx="1"/>
          </p:nvPr>
        </p:nvSpPr>
        <p:spPr/>
        <p:txBody>
          <a:bodyPr/>
          <a:lstStyle/>
          <a:p>
            <a:r>
              <a:rPr kumimoji="1" lang="en-US" altLang="ja-JP" dirty="0" smtClean="0"/>
              <a:t>7</a:t>
            </a:r>
            <a:r>
              <a:rPr kumimoji="1" lang="ja-JP" altLang="en-US" dirty="0" smtClean="0"/>
              <a:t>チーム　</a:t>
            </a:r>
            <a:r>
              <a:rPr kumimoji="1" lang="en-US" altLang="ja-JP" dirty="0" smtClean="0"/>
              <a:t>21</a:t>
            </a:r>
            <a:r>
              <a:rPr kumimoji="1" lang="ja-JP" altLang="en-US" dirty="0" smtClean="0"/>
              <a:t>実行結果</a:t>
            </a:r>
            <a:endParaRPr kumimoji="1" lang="ja-JP" altLang="en-US" dirty="0"/>
          </a:p>
        </p:txBody>
      </p:sp>
      <p:sp>
        <p:nvSpPr>
          <p:cNvPr id="5" name="슬라이드 번호 개체 틀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6FE20-70AD-430E-9D9A-58FA489B3DDA}" type="slidenum">
              <a:rPr kumimoji="1" lang="en-CA" sz="2400" b="1" i="0" u="none" strike="noStrike" kern="1200" cap="none" spc="0" normalizeH="0" baseline="0" noProof="0" smtClean="0">
                <a:ln>
                  <a:noFill/>
                </a:ln>
                <a:solidFill>
                  <a:srgbClr val="000000"/>
                </a:solidFill>
                <a:effectLst/>
                <a:uLnTx/>
                <a:uFillTx/>
                <a:latin typeface="Arial Unicode MS" panose="020B060402020202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CA" sz="2400" b="1" i="0" u="none" strike="noStrike" kern="1200" cap="none" spc="0" normalizeH="0" baseline="0" noProof="0">
              <a:ln>
                <a:noFill/>
              </a:ln>
              <a:solidFill>
                <a:srgbClr val="000000"/>
              </a:solidFill>
              <a:effectLst/>
              <a:uLnTx/>
              <a:uFillTx/>
              <a:latin typeface="Arial Unicode MS" panose="020B0604020202020204" pitchFamily="50" charset="-128"/>
              <a:ea typeface="ＭＳ Ｐゴシック" panose="020B0600070205080204" pitchFamily="50" charset="-128"/>
              <a:cs typeface="+mn-cs"/>
            </a:endParaRPr>
          </a:p>
        </p:txBody>
      </p:sp>
      <p:graphicFrame>
        <p:nvGraphicFramePr>
          <p:cNvPr id="7" name="Table 7"/>
          <p:cNvGraphicFramePr>
            <a:graphicFrameLocks noGrp="1"/>
          </p:cNvGraphicFramePr>
          <p:nvPr>
            <p:extLst/>
          </p:nvPr>
        </p:nvGraphicFramePr>
        <p:xfrm>
          <a:off x="683568" y="2276872"/>
          <a:ext cx="7560840" cy="407584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1"/>
                    </a:ext>
                  </a:extLst>
                </a:gridCol>
                <a:gridCol w="5904656">
                  <a:extLst>
                    <a:ext uri="{9D8B030D-6E8A-4147-A177-3AD203B41FA5}">
                      <a16:colId xmlns:a16="http://schemas.microsoft.com/office/drawing/2014/main" val="20002"/>
                    </a:ext>
                  </a:extLst>
                </a:gridCol>
              </a:tblGrid>
              <a:tr h="360040">
                <a:tc>
                  <a:txBody>
                    <a:bodyPr/>
                    <a:lstStyle/>
                    <a:p>
                      <a:r>
                        <a:rPr lang="en-US" altLang="ja-JP" sz="2000" b="0" i="0" u="none" strike="noStrike" baseline="0" dirty="0" smtClean="0">
                          <a:solidFill>
                            <a:schemeClr val="tx1"/>
                          </a:solidFill>
                          <a:latin typeface=""/>
                        </a:rPr>
                        <a:t>Run</a:t>
                      </a:r>
                      <a:endParaRPr kumimoji="1" lang="ja-JP" alt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altLang="ja-JP" sz="2000" b="0" i="0" u="none" strike="noStrike" baseline="0" dirty="0" smtClean="0">
                          <a:solidFill>
                            <a:schemeClr val="tx1"/>
                          </a:solidFill>
                          <a:latin typeface=""/>
                        </a:rPr>
                        <a:t>Approaches</a:t>
                      </a:r>
                      <a:endParaRPr kumimoji="1" lang="ja-JP" alt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AppleMyungjo"/>
                        </a:rPr>
                        <a:t>iLis9</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ＭＳ 明朝" panose="02020609040205080304" pitchFamily="17" charset="-128"/>
                        </a:rPr>
                        <a:t>TF-IDF, negation detection</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1"/>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AppleMyungjo"/>
                        </a:rPr>
                        <a:t>JAISTNLP</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ＭＳ 明朝" panose="02020609040205080304" pitchFamily="17" charset="-128"/>
                        </a:rPr>
                        <a:t>ranking, encoding-based and attention neural network</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2"/>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AppleMyungjo"/>
                        </a:rPr>
                        <a:t>KIS</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ＭＳ 明朝" panose="02020609040205080304" pitchFamily="17" charset="-128"/>
                        </a:rPr>
                        <a:t>case-role based linguistic analysis, predicate-argument structures</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3"/>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ＭＳ 明朝" panose="02020609040205080304" pitchFamily="17" charset="-128"/>
                        </a:rPr>
                        <a:t>NAIST</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ＭＳ 明朝" panose="02020609040205080304" pitchFamily="17" charset="-128"/>
                        </a:rPr>
                        <a:t>Word2vec, attention neural network</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4"/>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AppleMyungjo"/>
                        </a:rPr>
                        <a:t>NOR</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AppleMyungjo"/>
                        </a:rPr>
                        <a:t>CNN,</a:t>
                      </a:r>
                      <a:r>
                        <a:rPr lang="en-US" sz="2400" spc="-5">
                          <a:effectLst/>
                          <a:latin typeface="Times New Roman" panose="02020603050405020304" pitchFamily="18" charset="0"/>
                          <a:ea typeface="ＭＳ 明朝" panose="02020609040205080304" pitchFamily="17" charset="-128"/>
                        </a:rPr>
                        <a:t> LSTM</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5"/>
                  </a:ext>
                </a:extLst>
              </a:tr>
              <a:tr h="415768">
                <a:tc>
                  <a:txBody>
                    <a:bodyPr/>
                    <a:lstStyle/>
                    <a:p>
                      <a:pPr indent="0" algn="l">
                        <a:lnSpc>
                          <a:spcPct val="90000"/>
                        </a:lnSpc>
                        <a:spcAft>
                          <a:spcPts val="0"/>
                        </a:spcAft>
                        <a:tabLst>
                          <a:tab pos="182880" algn="l"/>
                        </a:tabLst>
                      </a:pPr>
                      <a:r>
                        <a:rPr lang="en-US" sz="2400" spc="-5">
                          <a:effectLst/>
                          <a:latin typeface="Times New Roman" panose="02020603050405020304" pitchFamily="18" charset="0"/>
                          <a:ea typeface="ＭＳ 明朝" panose="02020609040205080304" pitchFamily="17" charset="-128"/>
                        </a:rPr>
                        <a:t>UA</a:t>
                      </a:r>
                      <a:endParaRPr lang="ja-JP" sz="2800" spc="-5">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ＭＳ 明朝" panose="02020609040205080304" pitchFamily="17" charset="-128"/>
                        </a:rPr>
                        <a:t>Korean dependency parser, Excite Japanese/Korean machine translation, semantic dictionary, k-means clustering</a:t>
                      </a:r>
                      <a:endParaRPr lang="ja-JP" sz="28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7344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COLIEE 2017 Task 4 </a:t>
            </a:r>
            <a:r>
              <a:rPr lang="ja-JP" altLang="en-US" dirty="0" smtClean="0"/>
              <a:t>の</a:t>
            </a:r>
            <a:r>
              <a:rPr lang="ja-JP" altLang="en-US" dirty="0"/>
              <a:t>結果</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6FE20-70AD-430E-9D9A-58FA489B3DDA}" type="slidenum">
              <a:rPr kumimoji="1" lang="en-CA" sz="2400" b="1" i="0" u="none" strike="noStrike" kern="1200" cap="none" spc="0" normalizeH="0" baseline="0" noProof="0" smtClean="0">
                <a:ln>
                  <a:noFill/>
                </a:ln>
                <a:solidFill>
                  <a:srgbClr val="000000"/>
                </a:solidFill>
                <a:effectLst/>
                <a:uLnTx/>
                <a:uFillTx/>
                <a:latin typeface="Arial Unicode MS" panose="020B060402020202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CA" sz="2400" b="1" i="0" u="none" strike="noStrike" kern="1200" cap="none" spc="0" normalizeH="0" baseline="0" noProof="0">
              <a:ln>
                <a:noFill/>
              </a:ln>
              <a:solidFill>
                <a:srgbClr val="000000"/>
              </a:solidFill>
              <a:effectLst/>
              <a:uLnTx/>
              <a:uFillTx/>
              <a:latin typeface="Arial Unicode MS" panose="020B0604020202020204" pitchFamily="50" charset="-128"/>
              <a:ea typeface="ＭＳ Ｐゴシック" panose="020B0600070205080204" pitchFamily="50" charset="-128"/>
              <a:cs typeface="+mn-cs"/>
            </a:endParaRPr>
          </a:p>
        </p:txBody>
      </p:sp>
      <p:graphicFrame>
        <p:nvGraphicFramePr>
          <p:cNvPr id="6" name="Table 5"/>
          <p:cNvGraphicFramePr>
            <a:graphicFrameLocks noGrp="1"/>
          </p:cNvGraphicFramePr>
          <p:nvPr>
            <p:extLst/>
          </p:nvPr>
        </p:nvGraphicFramePr>
        <p:xfrm>
          <a:off x="457200" y="1412776"/>
          <a:ext cx="8229599" cy="4651566"/>
        </p:xfrm>
        <a:graphic>
          <a:graphicData uri="http://schemas.openxmlformats.org/drawingml/2006/table">
            <a:tbl>
              <a:tblPr firstRow="1" bandRow="1">
                <a:tableStyleId>{5C22544A-7EE6-4342-B048-85BDC9FD1C3A}</a:tableStyleId>
              </a:tblPr>
              <a:tblGrid>
                <a:gridCol w="368275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60040">
                  <a:extLst>
                    <a:ext uri="{9D8B030D-6E8A-4147-A177-3AD203B41FA5}">
                      <a16:colId xmlns:a16="http://schemas.microsoft.com/office/drawing/2014/main" val="4041404822"/>
                    </a:ext>
                  </a:extLst>
                </a:gridCol>
                <a:gridCol w="201622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98375">
                  <a:extLst>
                    <a:ext uri="{9D8B030D-6E8A-4147-A177-3AD203B41FA5}">
                      <a16:colId xmlns:a16="http://schemas.microsoft.com/office/drawing/2014/main" val="1321728624"/>
                    </a:ext>
                  </a:extLst>
                </a:gridCol>
              </a:tblGrid>
              <a:tr h="360040">
                <a:tc>
                  <a:txBody>
                    <a:bodyPr/>
                    <a:lstStyle/>
                    <a:p>
                      <a:r>
                        <a:rPr kumimoji="1" lang="en-US" altLang="ja-JP" sz="2400" dirty="0" smtClean="0">
                          <a:solidFill>
                            <a:srgbClr val="000000"/>
                          </a:solidFill>
                        </a:rPr>
                        <a:t>Run</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Acc.</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L</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Run</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000000"/>
                          </a:solidFill>
                        </a:rPr>
                        <a:t>Acc.</a:t>
                      </a:r>
                      <a:endParaRPr kumimoji="1" lang="ja-JP" altLang="en-US" sz="240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000000"/>
                          </a:solidFill>
                        </a:rPr>
                        <a:t>L</a:t>
                      </a:r>
                      <a:endParaRPr kumimoji="1" lang="ja-JP" altLang="en-US" sz="240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395848">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iLis7</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0.564</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KIS-YN-CM</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0.538</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1"/>
                  </a:ext>
                </a:extLst>
              </a:tr>
              <a:tr h="360040">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iLis9-1</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0.576</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KIS-YN-CS</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0.589</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2"/>
                  </a:ext>
                </a:extLst>
              </a:tr>
              <a:tr h="360040">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iLis9-2</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0.538</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KIS-YN-M</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0.576</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3"/>
                  </a:ext>
                </a:extLst>
              </a:tr>
              <a:tr h="360040">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JAISTNLP2-2a-1a-norerank</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0.512</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KIS-YN-S</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0.653</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4"/>
                  </a:ext>
                </a:extLst>
              </a:tr>
              <a:tr h="288032">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JAISTNLP2-2a-1b-rerank</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0.474</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NAIST1</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0.615</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5"/>
                  </a:ext>
                </a:extLst>
              </a:tr>
              <a:tr h="286504">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JAISTNLP2-2b-1a-norerank</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0.487</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NAIST2</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0.653</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6"/>
                  </a:ext>
                </a:extLst>
              </a:tr>
              <a:tr h="356984">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JAISTNLP2-2b-1b-rerank</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0.500</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NAIST3</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0.474</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7"/>
                  </a:ext>
                </a:extLst>
              </a:tr>
              <a:tr h="555490">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JNLP1-R</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0.435</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NOR17</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0.538</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4027205083"/>
                  </a:ext>
                </a:extLst>
              </a:tr>
              <a:tr h="555490">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JNLP1-RT</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0.487</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E</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UA-LM</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0.717</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510290993"/>
                  </a:ext>
                </a:extLst>
              </a:tr>
              <a:tr h="555490">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KIS-YN-A</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0.538</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a:effectLst/>
                          <a:latin typeface="Times New Roman" panose="02020603050405020304" pitchFamily="18" charset="0"/>
                          <a:ea typeface="メイリオ" panose="020B0604030504040204" pitchFamily="50" charset="-128"/>
                        </a:rPr>
                        <a:t>UA-TFIDF</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indent="0" algn="l">
                        <a:lnSpc>
                          <a:spcPct val="95000"/>
                        </a:lnSpc>
                        <a:spcAft>
                          <a:spcPts val="600"/>
                        </a:spcAft>
                        <a:tabLst>
                          <a:tab pos="182880" algn="l"/>
                        </a:tabLst>
                      </a:pPr>
                      <a:r>
                        <a:rPr lang="en-US" sz="2400" spc="-5">
                          <a:effectLst/>
                          <a:latin typeface="Times New Roman" panose="02020603050405020304" pitchFamily="18" charset="0"/>
                          <a:ea typeface="メイリオ" panose="020B0604030504040204" pitchFamily="50" charset="-128"/>
                        </a:rPr>
                        <a:t>0.692</a:t>
                      </a:r>
                      <a:endParaRPr lang="ja-JP" sz="2400" spc="-5">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lang="en-US" sz="2400" spc="-5" dirty="0" smtClean="0">
                          <a:effectLst/>
                          <a:latin typeface="Times New Roman" panose="02020603050405020304" pitchFamily="18" charset="0"/>
                          <a:ea typeface="メイリオ" panose="020B0604030504040204" pitchFamily="50" charset="-128"/>
                        </a:rPr>
                        <a:t>J</a:t>
                      </a:r>
                      <a:endParaRPr lang="ja-JP" sz="2400" spc="-5"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2078774853"/>
                  </a:ext>
                </a:extLst>
              </a:tr>
            </a:tbl>
          </a:graphicData>
        </a:graphic>
      </p:graphicFrame>
      <p:sp>
        <p:nvSpPr>
          <p:cNvPr id="8" name="Oval 7"/>
          <p:cNvSpPr/>
          <p:nvPr/>
        </p:nvSpPr>
        <p:spPr>
          <a:xfrm>
            <a:off x="7293929" y="2982653"/>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Verdana"/>
              <a:ea typeface="ＭＳ Ｐゴシック"/>
              <a:cs typeface="+mn-cs"/>
            </a:endParaRPr>
          </a:p>
        </p:txBody>
      </p:sp>
      <p:sp>
        <p:nvSpPr>
          <p:cNvPr id="9" name="Oval 8"/>
          <p:cNvSpPr/>
          <p:nvPr/>
        </p:nvSpPr>
        <p:spPr>
          <a:xfrm>
            <a:off x="7390656" y="555519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Verdana"/>
              <a:ea typeface="ＭＳ Ｐゴシック"/>
              <a:cs typeface="+mn-cs"/>
            </a:endParaRPr>
          </a:p>
        </p:txBody>
      </p:sp>
      <p:sp>
        <p:nvSpPr>
          <p:cNvPr id="11" name="Oval 10"/>
          <p:cNvSpPr/>
          <p:nvPr/>
        </p:nvSpPr>
        <p:spPr>
          <a:xfrm>
            <a:off x="7390656" y="508518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Verdana"/>
              <a:ea typeface="ＭＳ Ｐゴシック"/>
              <a:cs typeface="+mn-cs"/>
            </a:endParaRPr>
          </a:p>
        </p:txBody>
      </p:sp>
      <p:sp>
        <p:nvSpPr>
          <p:cNvPr id="15" name="Oval 7"/>
          <p:cNvSpPr/>
          <p:nvPr/>
        </p:nvSpPr>
        <p:spPr>
          <a:xfrm>
            <a:off x="7308304" y="364502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Verdana"/>
              <a:ea typeface="ＭＳ Ｐゴシック"/>
              <a:cs typeface="+mn-cs"/>
            </a:endParaRPr>
          </a:p>
        </p:txBody>
      </p:sp>
    </p:spTree>
    <p:extLst>
      <p:ext uri="{BB962C8B-B14F-4D97-AF65-F5344CB8AC3E}">
        <p14:creationId xmlns:p14="http://schemas.microsoft.com/office/powerpoint/2010/main" val="201862841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COLIEE 2018 Task 4 </a:t>
            </a:r>
            <a:r>
              <a:rPr kumimoji="1" lang="ja-JP" altLang="en-US" dirty="0" smtClean="0"/>
              <a:t>の結果</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pic>
        <p:nvPicPr>
          <p:cNvPr id="2" name="図 1"/>
          <p:cNvPicPr>
            <a:picLocks noChangeAspect="1"/>
          </p:cNvPicPr>
          <p:nvPr/>
        </p:nvPicPr>
        <p:blipFill>
          <a:blip r:embed="rId2"/>
          <a:stretch>
            <a:fillRect/>
          </a:stretch>
        </p:blipFill>
        <p:spPr>
          <a:xfrm>
            <a:off x="1506846" y="2520778"/>
            <a:ext cx="5677931" cy="3160531"/>
          </a:xfrm>
          <a:prstGeom prst="rect">
            <a:avLst/>
          </a:prstGeom>
        </p:spPr>
      </p:pic>
    </p:spTree>
    <p:extLst>
      <p:ext uri="{BB962C8B-B14F-4D97-AF65-F5344CB8AC3E}">
        <p14:creationId xmlns:p14="http://schemas.microsoft.com/office/powerpoint/2010/main" val="222246221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3600" dirty="0" smtClean="0"/>
              <a:t>Training and Evaluation data</a:t>
            </a:r>
            <a:endParaRPr kumimoji="1" lang="ja-JP" altLang="en-US" sz="3600" dirty="0"/>
          </a:p>
        </p:txBody>
      </p:sp>
      <p:sp>
        <p:nvSpPr>
          <p:cNvPr id="3" name="Content Placeholder 2"/>
          <p:cNvSpPr>
            <a:spLocks noGrp="1"/>
          </p:cNvSpPr>
          <p:nvPr>
            <p:ph idx="1"/>
          </p:nvPr>
        </p:nvSpPr>
        <p:spPr>
          <a:xfrm>
            <a:off x="457200" y="1600200"/>
            <a:ext cx="8229600" cy="5141168"/>
          </a:xfrm>
        </p:spPr>
        <p:txBody>
          <a:bodyPr>
            <a:normAutofit fontScale="92500"/>
          </a:bodyPr>
          <a:lstStyle/>
          <a:p>
            <a:r>
              <a:rPr lang="en-US" altLang="ja-JP" dirty="0" smtClean="0"/>
              <a:t>COLIEE 2019 training data</a:t>
            </a:r>
          </a:p>
          <a:p>
            <a:pPr lvl="1"/>
            <a:r>
              <a:rPr lang="en-US" altLang="ja-JP" dirty="0">
                <a:solidFill>
                  <a:srgbClr val="FF0000"/>
                </a:solidFill>
              </a:rPr>
              <a:t>717</a:t>
            </a:r>
            <a:r>
              <a:rPr lang="en-US" altLang="ja-JP" dirty="0" smtClean="0">
                <a:solidFill>
                  <a:srgbClr val="FF0000"/>
                </a:solidFill>
              </a:rPr>
              <a:t> </a:t>
            </a:r>
            <a:r>
              <a:rPr lang="en-US" altLang="ja-JP" dirty="0">
                <a:solidFill>
                  <a:srgbClr val="FF0000"/>
                </a:solidFill>
              </a:rPr>
              <a:t>queries</a:t>
            </a:r>
          </a:p>
          <a:p>
            <a:pPr lvl="1"/>
            <a:r>
              <a:rPr lang="en-US" altLang="ja-JP" dirty="0" smtClean="0"/>
              <a:t>built </a:t>
            </a:r>
            <a:r>
              <a:rPr lang="en-US" altLang="ja-JP" dirty="0"/>
              <a:t>from the bar exam (short answer test) civil code </a:t>
            </a:r>
            <a:r>
              <a:rPr lang="en-US" altLang="ja-JP" dirty="0" smtClean="0"/>
              <a:t>part</a:t>
            </a:r>
            <a:r>
              <a:rPr lang="ko-KR" altLang="en-US" dirty="0" smtClean="0"/>
              <a:t> </a:t>
            </a:r>
            <a:endParaRPr lang="en-US" altLang="ko-KR" dirty="0" smtClean="0"/>
          </a:p>
          <a:p>
            <a:pPr lvl="1"/>
            <a:r>
              <a:rPr lang="en-US" altLang="ja-JP" dirty="0" smtClean="0"/>
              <a:t>published </a:t>
            </a:r>
            <a:r>
              <a:rPr lang="en-US" altLang="ja-JP" dirty="0"/>
              <a:t>in </a:t>
            </a:r>
            <a:r>
              <a:rPr lang="en-US" altLang="ja-JP" dirty="0" smtClean="0"/>
              <a:t>2006-2017</a:t>
            </a:r>
          </a:p>
          <a:p>
            <a:pPr lvl="1"/>
            <a:r>
              <a:rPr lang="en-US" altLang="ja-JP" dirty="0" smtClean="0"/>
              <a:t>consist </a:t>
            </a:r>
            <a:r>
              <a:rPr lang="en-US" altLang="ja-JP" dirty="0"/>
              <a:t>of </a:t>
            </a:r>
            <a:r>
              <a:rPr lang="en-US" altLang="ja-JP" dirty="0" smtClean="0"/>
              <a:t>XML files, each </a:t>
            </a:r>
            <a:r>
              <a:rPr lang="en-US" altLang="ja-JP" dirty="0"/>
              <a:t>corresponds to </a:t>
            </a:r>
            <a:r>
              <a:rPr lang="en-US" altLang="ja-JP" dirty="0" smtClean="0"/>
              <a:t>one</a:t>
            </a:r>
            <a:r>
              <a:rPr lang="ko-KR" altLang="en-US" dirty="0" smtClean="0"/>
              <a:t> </a:t>
            </a:r>
            <a:r>
              <a:rPr lang="en-US" altLang="ja-JP" dirty="0" smtClean="0"/>
              <a:t>year’s </a:t>
            </a:r>
            <a:r>
              <a:rPr lang="en-US" altLang="ja-JP" dirty="0"/>
              <a:t>publication. </a:t>
            </a:r>
          </a:p>
          <a:p>
            <a:r>
              <a:rPr lang="en-US" altLang="ja-JP" smtClean="0"/>
              <a:t>Japanese </a:t>
            </a:r>
            <a:r>
              <a:rPr lang="en-US" altLang="ja-JP" dirty="0" smtClean="0"/>
              <a:t>Civil Law Articles as knowledge base</a:t>
            </a:r>
          </a:p>
          <a:p>
            <a:r>
              <a:rPr lang="en-US" altLang="ja-JP" dirty="0" smtClean="0"/>
              <a:t>COLIEE 2019 </a:t>
            </a:r>
            <a:r>
              <a:rPr lang="en-US" altLang="ja-JP" dirty="0"/>
              <a:t>test data </a:t>
            </a:r>
            <a:endParaRPr lang="en-US" altLang="ja-JP" dirty="0" smtClean="0"/>
          </a:p>
          <a:p>
            <a:pPr lvl="1"/>
            <a:r>
              <a:rPr lang="en-US" altLang="ja-JP" dirty="0">
                <a:solidFill>
                  <a:srgbClr val="FF0000"/>
                </a:solidFill>
              </a:rPr>
              <a:t>98</a:t>
            </a:r>
            <a:r>
              <a:rPr lang="en-US" altLang="ja-JP" dirty="0" smtClean="0">
                <a:solidFill>
                  <a:srgbClr val="FF0000"/>
                </a:solidFill>
              </a:rPr>
              <a:t> queries </a:t>
            </a:r>
            <a:r>
              <a:rPr lang="en-US" altLang="ja-JP" dirty="0" smtClean="0"/>
              <a:t>from </a:t>
            </a:r>
            <a:r>
              <a:rPr lang="en-US" altLang="ja-JP" dirty="0"/>
              <a:t>the </a:t>
            </a:r>
            <a:r>
              <a:rPr lang="en-US" altLang="ja-JP" dirty="0" smtClean="0"/>
              <a:t>latest bar </a:t>
            </a:r>
            <a:r>
              <a:rPr lang="en-US" altLang="ja-JP" dirty="0"/>
              <a:t>exam </a:t>
            </a:r>
            <a:r>
              <a:rPr lang="en-US" altLang="ja-JP" dirty="0" smtClean="0"/>
              <a:t>of</a:t>
            </a:r>
            <a:r>
              <a:rPr lang="ko-KR" altLang="en-US" dirty="0" smtClean="0"/>
              <a:t> </a:t>
            </a:r>
            <a:r>
              <a:rPr lang="en-US" altLang="ja-JP" dirty="0" smtClean="0"/>
              <a:t>2018</a:t>
            </a:r>
          </a:p>
        </p:txBody>
      </p:sp>
      <p:sp>
        <p:nvSpPr>
          <p:cNvPr id="4" name="Footer Placeholder 3"/>
          <p:cNvSpPr>
            <a:spLocks noGrp="1"/>
          </p:cNvSpPr>
          <p:nvPr>
            <p:ph type="ftr" sz="quarter" idx="4294967295"/>
          </p:nvPr>
        </p:nvSpPr>
        <p:spPr/>
        <p:txBody>
          <a:bodyPr/>
          <a:lstStyle/>
          <a:p>
            <a:r>
              <a:rPr lang="en-CA" smtClean="0"/>
              <a:t>Yoshinobu Kano　　　</a:t>
            </a:r>
            <a:endParaRPr lang="en-CA" dirty="0"/>
          </a:p>
        </p:txBody>
      </p:sp>
    </p:spTree>
    <p:extLst>
      <p:ext uri="{BB962C8B-B14F-4D97-AF65-F5344CB8AC3E}">
        <p14:creationId xmlns:p14="http://schemas.microsoft.com/office/powerpoint/2010/main" val="96128211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1"/>
          <p:cNvSpPr>
            <a:spLocks noGrp="1"/>
          </p:cNvSpPr>
          <p:nvPr>
            <p:ph type="title"/>
          </p:nvPr>
        </p:nvSpPr>
        <p:spPr/>
        <p:txBody>
          <a:bodyPr>
            <a:noAutofit/>
          </a:bodyPr>
          <a:lstStyle/>
          <a:p>
            <a:r>
              <a:rPr lang="en-CA" sz="3200" dirty="0" smtClean="0"/>
              <a:t>15 runs: Approaches </a:t>
            </a:r>
            <a:r>
              <a:rPr lang="en-CA" sz="3200" dirty="0"/>
              <a:t>of submitted systems (</a:t>
            </a:r>
            <a:r>
              <a:rPr lang="en-CA" sz="3200" dirty="0" smtClean="0"/>
              <a:t>Task 4 textual entailment)</a:t>
            </a:r>
            <a:endParaRPr lang="en-CA" sz="3200" dirty="0"/>
          </a:p>
        </p:txBody>
      </p:sp>
      <p:sp>
        <p:nvSpPr>
          <p:cNvPr id="2" name="コンテンツ プレースホルダー 1"/>
          <p:cNvSpPr>
            <a:spLocks noGrp="1"/>
          </p:cNvSpPr>
          <p:nvPr>
            <p:ph idx="1"/>
          </p:nvPr>
        </p:nvSpPr>
        <p:spPr/>
        <p:txBody>
          <a:bodyPr/>
          <a:lstStyle/>
          <a:p>
            <a:endParaRPr kumimoji="1" lang="ja-JP" altLang="en-US"/>
          </a:p>
        </p:txBody>
      </p:sp>
      <p:graphicFrame>
        <p:nvGraphicFramePr>
          <p:cNvPr id="7" name="Table 7"/>
          <p:cNvGraphicFramePr>
            <a:graphicFrameLocks noGrp="1"/>
          </p:cNvGraphicFramePr>
          <p:nvPr>
            <p:extLst/>
          </p:nvPr>
        </p:nvGraphicFramePr>
        <p:xfrm>
          <a:off x="251520" y="1367072"/>
          <a:ext cx="8568952" cy="5374296"/>
        </p:xfrm>
        <a:graphic>
          <a:graphicData uri="http://schemas.openxmlformats.org/drawingml/2006/table">
            <a:tbl>
              <a:tblPr firstRow="1" bandRow="1">
                <a:tableStyleId>{5C22544A-7EE6-4342-B048-85BDC9FD1C3A}</a:tableStyleId>
              </a:tblPr>
              <a:tblGrid>
                <a:gridCol w="2203445">
                  <a:extLst>
                    <a:ext uri="{9D8B030D-6E8A-4147-A177-3AD203B41FA5}">
                      <a16:colId xmlns:a16="http://schemas.microsoft.com/office/drawing/2014/main" val="20001"/>
                    </a:ext>
                  </a:extLst>
                </a:gridCol>
                <a:gridCol w="6365507">
                  <a:extLst>
                    <a:ext uri="{9D8B030D-6E8A-4147-A177-3AD203B41FA5}">
                      <a16:colId xmlns:a16="http://schemas.microsoft.com/office/drawing/2014/main" val="20002"/>
                    </a:ext>
                  </a:extLst>
                </a:gridCol>
              </a:tblGrid>
              <a:tr h="360040">
                <a:tc>
                  <a:txBody>
                    <a:bodyPr/>
                    <a:lstStyle/>
                    <a:p>
                      <a:r>
                        <a:rPr lang="en-US" altLang="ja-JP" sz="2000" b="0" i="0" u="none" strike="noStrike" baseline="0" dirty="0" smtClean="0">
                          <a:solidFill>
                            <a:schemeClr val="tx1"/>
                          </a:solidFill>
                          <a:latin typeface=""/>
                        </a:rPr>
                        <a:t>Run</a:t>
                      </a:r>
                      <a:endParaRPr kumimoji="1" lang="ja-JP" alt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altLang="ja-JP" sz="2000" b="0" i="0" u="none" strike="noStrike" baseline="0" dirty="0" smtClean="0">
                          <a:solidFill>
                            <a:schemeClr val="tx1"/>
                          </a:solidFill>
                          <a:latin typeface=""/>
                        </a:rPr>
                        <a:t>Approaches</a:t>
                      </a:r>
                      <a:endParaRPr kumimoji="1" lang="ja-JP" altLang="en-US" sz="2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415768">
                <a:tc>
                  <a:txBody>
                    <a:bodyPr/>
                    <a:lstStyle/>
                    <a:p>
                      <a:pPr indent="0" algn="l">
                        <a:lnSpc>
                          <a:spcPct val="90000"/>
                        </a:lnSpc>
                        <a:spcAft>
                          <a:spcPts val="0"/>
                        </a:spcAft>
                        <a:tabLst>
                          <a:tab pos="182880" algn="l"/>
                        </a:tabLst>
                      </a:pPr>
                      <a:r>
                        <a:rPr lang="en-US" altLang="ja-JP" sz="2000" spc="-5" dirty="0" smtClean="0">
                          <a:effectLst/>
                          <a:latin typeface="Times New Roman" panose="02020603050405020304" pitchFamily="18" charset="0"/>
                          <a:ea typeface="SimSun" panose="02010600030101010101" pitchFamily="2" charset="-122"/>
                        </a:rPr>
                        <a:t>DBSE</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ensemble of stacked LSTMs</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1"/>
                  </a:ext>
                </a:extLst>
              </a:tr>
              <a:tr h="415768">
                <a:tc>
                  <a:txBody>
                    <a:bodyPr/>
                    <a:lstStyle/>
                    <a:p>
                      <a:pPr indent="0" algn="l">
                        <a:lnSpc>
                          <a:spcPct val="90000"/>
                        </a:lnSpc>
                        <a:spcAft>
                          <a:spcPts val="0"/>
                        </a:spcAft>
                        <a:tabLst>
                          <a:tab pos="182880" algn="l"/>
                        </a:tabLst>
                      </a:pPr>
                      <a:r>
                        <a:rPr lang="en-US" altLang="ja-JP" sz="2000" spc="-5" dirty="0" smtClean="0">
                          <a:effectLst/>
                          <a:latin typeface="Times New Roman" panose="02020603050405020304" pitchFamily="18" charset="0"/>
                          <a:ea typeface="SimSun" panose="02010600030101010101" pitchFamily="2" charset="-122"/>
                        </a:rPr>
                        <a:t>EVORA</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deep neural networks based methods, such as embedding by </a:t>
                      </a:r>
                      <a:r>
                        <a:rPr kumimoji="1" lang="en-US" altLang="ja-JP" sz="1800" kern="1200" dirty="0" err="1" smtClean="0">
                          <a:solidFill>
                            <a:schemeClr val="dk1"/>
                          </a:solidFill>
                          <a:effectLst/>
                          <a:latin typeface="+mn-lt"/>
                          <a:ea typeface="+mn-ea"/>
                          <a:cs typeface="+mn-cs"/>
                        </a:rPr>
                        <a:t>FastText</a:t>
                      </a:r>
                      <a:r>
                        <a:rPr kumimoji="1" lang="en-US" altLang="ja-JP" sz="1800" kern="1200" dirty="0" smtClean="0">
                          <a:solidFill>
                            <a:schemeClr val="dk1"/>
                          </a:solidFill>
                          <a:effectLst/>
                          <a:latin typeface="+mn-lt"/>
                          <a:ea typeface="+mn-ea"/>
                          <a:cs typeface="+mn-cs"/>
                        </a:rPr>
                        <a:t>, LSTM, CNN </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2622965124"/>
                  </a:ext>
                </a:extLst>
              </a:tr>
              <a:tr h="415768">
                <a:tc>
                  <a:txBody>
                    <a:bodyPr/>
                    <a:lstStyle/>
                    <a:p>
                      <a:pPr indent="0" algn="l">
                        <a:lnSpc>
                          <a:spcPct val="90000"/>
                        </a:lnSpc>
                        <a:spcAft>
                          <a:spcPts val="0"/>
                        </a:spcAft>
                        <a:tabLst>
                          <a:tab pos="182880" algn="l"/>
                        </a:tabLst>
                      </a:pPr>
                      <a:r>
                        <a:rPr lang="en-US" altLang="ja-JP" sz="2000" spc="-5" dirty="0" smtClean="0">
                          <a:effectLst/>
                          <a:latin typeface="Times New Roman" panose="02020603050405020304" pitchFamily="18" charset="0"/>
                          <a:ea typeface="SimSun" panose="02010600030101010101" pitchFamily="2" charset="-122"/>
                        </a:rPr>
                        <a:t>IITP</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BERT</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2"/>
                  </a:ext>
                </a:extLst>
              </a:tr>
              <a:tr h="415768">
                <a:tc>
                  <a:txBody>
                    <a:bodyPr/>
                    <a:lstStyle/>
                    <a:p>
                      <a:pPr indent="0" algn="l">
                        <a:lnSpc>
                          <a:spcPct val="90000"/>
                        </a:lnSpc>
                        <a:spcAft>
                          <a:spcPts val="0"/>
                        </a:spcAft>
                        <a:tabLst>
                          <a:tab pos="182880" algn="l"/>
                        </a:tabLst>
                      </a:pPr>
                      <a:r>
                        <a:rPr lang="en-US" altLang="ja-JP" sz="2000" spc="-5" dirty="0" smtClean="0">
                          <a:effectLst/>
                          <a:latin typeface="Times New Roman" panose="02020603050405020304" pitchFamily="18" charset="0"/>
                          <a:ea typeface="SimSun" panose="02010600030101010101" pitchFamily="2" charset="-122"/>
                        </a:rPr>
                        <a:t>JNLP</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stacked GRU, indirectly solves the original problem with a derived problem with more abundant data</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3803028848"/>
                  </a:ext>
                </a:extLst>
              </a:tr>
              <a:tr h="415768">
                <a:tc>
                  <a:txBody>
                    <a:bodyPr/>
                    <a:lstStyle/>
                    <a:p>
                      <a:pPr indent="0" algn="l">
                        <a:lnSpc>
                          <a:spcPct val="90000"/>
                        </a:lnSpc>
                        <a:spcAft>
                          <a:spcPts val="0"/>
                        </a:spcAft>
                        <a:tabLst>
                          <a:tab pos="182880" algn="l"/>
                        </a:tabLst>
                      </a:pPr>
                      <a:r>
                        <a:rPr lang="en-US" sz="2000" spc="-5" dirty="0" smtClean="0">
                          <a:effectLst/>
                          <a:latin typeface="Times New Roman" panose="02020603050405020304" pitchFamily="18" charset="0"/>
                          <a:ea typeface="AppleMyungjo"/>
                        </a:rPr>
                        <a:t>KIS</a:t>
                      </a:r>
                      <a:br>
                        <a:rPr lang="en-US" sz="2000" spc="-5" dirty="0" smtClean="0">
                          <a:effectLst/>
                          <a:latin typeface="Times New Roman" panose="02020603050405020304" pitchFamily="18" charset="0"/>
                          <a:ea typeface="AppleMyungjo"/>
                        </a:rPr>
                      </a:br>
                      <a:r>
                        <a:rPr lang="en-US" sz="2000" spc="-5" dirty="0" err="1" smtClean="0">
                          <a:effectLst/>
                          <a:latin typeface="Times New Roman" panose="02020603050405020304" pitchFamily="18" charset="0"/>
                          <a:ea typeface="AppleMyungjo"/>
                        </a:rPr>
                        <a:t>KIS_dic</a:t>
                      </a:r>
                      <a:r>
                        <a:rPr lang="en-US" sz="2000" spc="-5" dirty="0" smtClean="0">
                          <a:effectLst/>
                          <a:latin typeface="Times New Roman" panose="02020603050405020304" pitchFamily="18" charset="0"/>
                          <a:ea typeface="AppleMyungjo"/>
                        </a:rPr>
                        <a:t/>
                      </a:r>
                      <a:br>
                        <a:rPr lang="en-US" sz="2000" spc="-5" dirty="0" smtClean="0">
                          <a:effectLst/>
                          <a:latin typeface="Times New Roman" panose="02020603050405020304" pitchFamily="18" charset="0"/>
                          <a:ea typeface="AppleMyungjo"/>
                        </a:rPr>
                      </a:br>
                      <a:r>
                        <a:rPr lang="en-US" sz="2000" spc="-5" dirty="0" err="1" smtClean="0">
                          <a:effectLst/>
                          <a:latin typeface="Times New Roman" panose="02020603050405020304" pitchFamily="18" charset="0"/>
                          <a:ea typeface="AppleMyungjo"/>
                        </a:rPr>
                        <a:t>KIS_frame</a:t>
                      </a:r>
                      <a:endParaRPr lang="en-US" sz="2000" spc="-5" dirty="0" smtClean="0">
                        <a:effectLst/>
                        <a:latin typeface="Times New Roman" panose="02020603050405020304" pitchFamily="18" charset="0"/>
                        <a:ea typeface="AppleMyungjo"/>
                      </a:endParaRPr>
                    </a:p>
                    <a:p>
                      <a:pPr indent="0" algn="l">
                        <a:lnSpc>
                          <a:spcPct val="90000"/>
                        </a:lnSpc>
                        <a:spcAft>
                          <a:spcPts val="0"/>
                        </a:spcAft>
                        <a:tabLst>
                          <a:tab pos="182880" algn="l"/>
                        </a:tabLst>
                      </a:pPr>
                      <a:r>
                        <a:rPr lang="en-US" altLang="ja-JP" sz="2000" spc="-5" dirty="0" err="1" smtClean="0">
                          <a:effectLst/>
                          <a:latin typeface="Times New Roman" panose="02020603050405020304" pitchFamily="18" charset="0"/>
                          <a:ea typeface="SimSun" panose="02010600030101010101" pitchFamily="2" charset="-122"/>
                        </a:rPr>
                        <a:t>KIS_module</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predicate-argument structures, detecting negations and conditions, synonym dictionary , </a:t>
                      </a:r>
                      <a:r>
                        <a:rPr kumimoji="1" lang="en-US" altLang="ja-JP" sz="1800" kern="1200" dirty="0" err="1" smtClean="0">
                          <a:solidFill>
                            <a:schemeClr val="dk1"/>
                          </a:solidFill>
                          <a:effectLst/>
                          <a:latin typeface="+mn-lt"/>
                          <a:ea typeface="+mn-ea"/>
                          <a:cs typeface="+mn-cs"/>
                        </a:rPr>
                        <a:t>FrameNet</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3"/>
                  </a:ext>
                </a:extLst>
              </a:tr>
              <a:tr h="415768">
                <a:tc>
                  <a:txBody>
                    <a:bodyPr/>
                    <a:lstStyle/>
                    <a:p>
                      <a:pPr indent="0" algn="l">
                        <a:lnSpc>
                          <a:spcPct val="90000"/>
                        </a:lnSpc>
                        <a:spcAft>
                          <a:spcPts val="0"/>
                        </a:spcAft>
                        <a:tabLst>
                          <a:tab pos="182880" algn="l"/>
                        </a:tabLst>
                      </a:pPr>
                      <a:r>
                        <a:rPr lang="en-US" sz="2000" spc="-5" dirty="0">
                          <a:effectLst/>
                          <a:latin typeface="Times New Roman" panose="02020603050405020304" pitchFamily="18" charset="0"/>
                          <a:ea typeface="ＭＳ 明朝" panose="02020609040205080304" pitchFamily="17" charset="-128"/>
                        </a:rPr>
                        <a:t>NAIST</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sz="1800" kern="1200" dirty="0">
                          <a:solidFill>
                            <a:schemeClr val="dk1"/>
                          </a:solidFill>
                          <a:effectLst/>
                          <a:latin typeface="+mn-lt"/>
                          <a:ea typeface="+mn-ea"/>
                          <a:cs typeface="+mn-cs"/>
                        </a:rPr>
                        <a:t>Word2vec, attention neural network</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4"/>
                  </a:ext>
                </a:extLst>
              </a:tr>
              <a:tr h="415768">
                <a:tc>
                  <a:txBody>
                    <a:bodyPr/>
                    <a:lstStyle/>
                    <a:p>
                      <a:pPr indent="0" algn="l">
                        <a:lnSpc>
                          <a:spcPct val="90000"/>
                        </a:lnSpc>
                        <a:spcAft>
                          <a:spcPts val="0"/>
                        </a:spcAft>
                        <a:tabLst>
                          <a:tab pos="182880" algn="l"/>
                        </a:tabLst>
                      </a:pPr>
                      <a:r>
                        <a:rPr lang="en-US" sz="2000" spc="-5" dirty="0" err="1" smtClean="0">
                          <a:effectLst/>
                          <a:latin typeface="Times New Roman" panose="02020603050405020304" pitchFamily="18" charset="0"/>
                          <a:ea typeface="AppleMyungjo"/>
                        </a:rPr>
                        <a:t>TRAttn</a:t>
                      </a:r>
                      <a:r>
                        <a:rPr lang="en-US" sz="2000" spc="-5" dirty="0" smtClean="0">
                          <a:effectLst/>
                          <a:latin typeface="Times New Roman" panose="02020603050405020304" pitchFamily="18" charset="0"/>
                          <a:ea typeface="AppleMyungjo"/>
                        </a:rPr>
                        <a:t/>
                      </a:r>
                      <a:br>
                        <a:rPr lang="en-US" sz="2000" spc="-5" dirty="0" smtClean="0">
                          <a:effectLst/>
                          <a:latin typeface="Times New Roman" panose="02020603050405020304" pitchFamily="18" charset="0"/>
                          <a:ea typeface="AppleMyungjo"/>
                        </a:rPr>
                      </a:br>
                      <a:r>
                        <a:rPr lang="en-US" sz="2000" spc="-5" dirty="0" err="1" smtClean="0">
                          <a:effectLst/>
                          <a:latin typeface="Times New Roman" panose="02020603050405020304" pitchFamily="18" charset="0"/>
                          <a:ea typeface="AppleMyungjo"/>
                        </a:rPr>
                        <a:t>TRSimFeat</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altLang="ja-JP" sz="1800" kern="1200" dirty="0" smtClean="0">
                          <a:solidFill>
                            <a:schemeClr val="dk1"/>
                          </a:solidFill>
                          <a:effectLst/>
                          <a:latin typeface="+mn-lt"/>
                          <a:ea typeface="+mn-ea"/>
                          <a:cs typeface="+mn-cs"/>
                        </a:rPr>
                        <a:t>BERT large model with decomposable attention and similarity features</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5"/>
                  </a:ext>
                </a:extLst>
              </a:tr>
              <a:tr h="415768">
                <a:tc>
                  <a:txBody>
                    <a:bodyPr/>
                    <a:lstStyle/>
                    <a:p>
                      <a:pPr indent="0" algn="l">
                        <a:lnSpc>
                          <a:spcPct val="90000"/>
                        </a:lnSpc>
                        <a:spcAft>
                          <a:spcPts val="0"/>
                        </a:spcAft>
                        <a:tabLst>
                          <a:tab pos="182880" algn="l"/>
                        </a:tabLst>
                      </a:pPr>
                      <a:r>
                        <a:rPr lang="en-US" sz="2000" spc="-5" dirty="0" smtClean="0">
                          <a:effectLst/>
                          <a:latin typeface="Times New Roman" panose="02020603050405020304" pitchFamily="18" charset="0"/>
                          <a:ea typeface="ＭＳ 明朝" panose="02020609040205080304" pitchFamily="17" charset="-128"/>
                        </a:rPr>
                        <a:t>UA</a:t>
                      </a:r>
                    </a:p>
                    <a:p>
                      <a:pPr indent="0" algn="l">
                        <a:lnSpc>
                          <a:spcPct val="90000"/>
                        </a:lnSpc>
                        <a:spcAft>
                          <a:spcPts val="0"/>
                        </a:spcAft>
                        <a:tabLst>
                          <a:tab pos="182880" algn="l"/>
                        </a:tabLst>
                      </a:pPr>
                      <a:r>
                        <a:rPr lang="en-US" sz="2000" spc="-5" dirty="0" err="1" smtClean="0">
                          <a:effectLst/>
                          <a:latin typeface="Times New Roman" panose="02020603050405020304" pitchFamily="18" charset="0"/>
                          <a:ea typeface="ＭＳ 明朝" panose="02020609040205080304" pitchFamily="17" charset="-128"/>
                        </a:rPr>
                        <a:t>UA_Ex</a:t>
                      </a:r>
                      <a:endParaRPr lang="en-US" sz="2000" spc="-5" dirty="0" smtClean="0">
                        <a:effectLst/>
                        <a:latin typeface="Times New Roman" panose="02020603050405020304" pitchFamily="18" charset="0"/>
                        <a:ea typeface="ＭＳ 明朝" panose="02020609040205080304" pitchFamily="17" charset="-128"/>
                      </a:endParaRPr>
                    </a:p>
                    <a:p>
                      <a:pPr indent="0" algn="l">
                        <a:lnSpc>
                          <a:spcPct val="90000"/>
                        </a:lnSpc>
                        <a:spcAft>
                          <a:spcPts val="0"/>
                        </a:spcAft>
                        <a:tabLst>
                          <a:tab pos="182880" algn="l"/>
                        </a:tabLst>
                      </a:pPr>
                      <a:r>
                        <a:rPr lang="en-US" sz="2000" spc="-5" dirty="0" err="1" smtClean="0">
                          <a:effectLst/>
                          <a:latin typeface="Times New Roman" panose="02020603050405020304" pitchFamily="18" charset="0"/>
                          <a:ea typeface="ＭＳ 明朝" panose="02020609040205080304" pitchFamily="17" charset="-128"/>
                        </a:rPr>
                        <a:t>UA_Go</a:t>
                      </a:r>
                      <a:endParaRPr lang="ja-JP" sz="2000" spc="-5"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indent="0" algn="l">
                        <a:lnSpc>
                          <a:spcPct val="95000"/>
                        </a:lnSpc>
                        <a:spcAft>
                          <a:spcPts val="600"/>
                        </a:spcAft>
                        <a:tabLst>
                          <a:tab pos="182880" algn="l"/>
                        </a:tabLst>
                      </a:pPr>
                      <a:r>
                        <a:rPr kumimoji="1" lang="en-US" sz="1800" kern="1200" dirty="0">
                          <a:solidFill>
                            <a:schemeClr val="dk1"/>
                          </a:solidFill>
                          <a:effectLst/>
                          <a:latin typeface="+mn-lt"/>
                          <a:ea typeface="+mn-ea"/>
                          <a:cs typeface="+mn-cs"/>
                        </a:rPr>
                        <a:t>Korean dependency parser, </a:t>
                      </a:r>
                      <a:r>
                        <a:rPr kumimoji="1" lang="en-US" sz="1800" kern="1200">
                          <a:solidFill>
                            <a:schemeClr val="dk1"/>
                          </a:solidFill>
                          <a:effectLst/>
                          <a:latin typeface="+mn-lt"/>
                          <a:ea typeface="+mn-ea"/>
                          <a:cs typeface="+mn-cs"/>
                        </a:rPr>
                        <a:t>Excite </a:t>
                      </a:r>
                      <a:r>
                        <a:rPr kumimoji="1" lang="en-US" sz="1800" kern="1200" smtClean="0">
                          <a:solidFill>
                            <a:schemeClr val="dk1"/>
                          </a:solidFill>
                          <a:effectLst/>
                          <a:latin typeface="+mn-lt"/>
                          <a:ea typeface="+mn-ea"/>
                          <a:cs typeface="+mn-cs"/>
                        </a:rPr>
                        <a:t>Japanese/Korean </a:t>
                      </a:r>
                      <a:r>
                        <a:rPr kumimoji="1" lang="en-US" sz="1800" kern="1200" dirty="0">
                          <a:solidFill>
                            <a:schemeClr val="dk1"/>
                          </a:solidFill>
                          <a:effectLst/>
                          <a:latin typeface="+mn-lt"/>
                          <a:ea typeface="+mn-ea"/>
                          <a:cs typeface="+mn-cs"/>
                        </a:rPr>
                        <a:t>machine translation, semantic dictionary, </a:t>
                      </a:r>
                      <a:r>
                        <a:rPr kumimoji="1" lang="en-US" sz="1800" kern="1200" dirty="0" smtClean="0">
                          <a:solidFill>
                            <a:schemeClr val="dk1"/>
                          </a:solidFill>
                          <a:effectLst/>
                          <a:latin typeface="+mn-lt"/>
                          <a:ea typeface="+mn-ea"/>
                          <a:cs typeface="+mn-cs"/>
                        </a:rPr>
                        <a:t>condition/conclusion/exception detection rules, and negation dictionaries</a:t>
                      </a:r>
                      <a:endParaRPr kumimoji="1" lang="ja-JP" sz="1800" kern="1200" dirty="0">
                        <a:solidFill>
                          <a:schemeClr val="dk1"/>
                        </a:solidFill>
                        <a:effectLst/>
                        <a:latin typeface="+mn-lt"/>
                        <a:ea typeface="+mn-ea"/>
                        <a:cs typeface="+mn-cs"/>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6"/>
                  </a:ext>
                </a:extLst>
              </a:tr>
            </a:tbl>
          </a:graphicData>
        </a:graphic>
      </p:graphicFrame>
      <p:sp>
        <p:nvSpPr>
          <p:cNvPr id="3" name="フッター プレースホルダー 2"/>
          <p:cNvSpPr>
            <a:spLocks noGrp="1"/>
          </p:cNvSpPr>
          <p:nvPr>
            <p:ph type="ftr" sz="quarter" idx="4294967295"/>
          </p:nvPr>
        </p:nvSpPr>
        <p:spPr/>
        <p:txBody>
          <a:bodyPr/>
          <a:lstStyle/>
          <a:p>
            <a:r>
              <a:rPr lang="en-US" altLang="ja-JP" smtClean="0"/>
              <a:t>Yoshinobu Kano</a:t>
            </a:r>
            <a:r>
              <a:rPr lang="ja-JP" altLang="en-US" smtClean="0"/>
              <a:t>　　　</a:t>
            </a:r>
            <a:endParaRPr lang="en-US" altLang="ja-JP" dirty="0"/>
          </a:p>
        </p:txBody>
      </p:sp>
    </p:spTree>
    <p:extLst>
      <p:ext uri="{BB962C8B-B14F-4D97-AF65-F5344CB8AC3E}">
        <p14:creationId xmlns:p14="http://schemas.microsoft.com/office/powerpoint/2010/main" val="99829778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88" y="260350"/>
            <a:ext cx="7859712" cy="922338"/>
          </a:xfrm>
        </p:spPr>
        <p:txBody>
          <a:bodyPr/>
          <a:lstStyle/>
          <a:p>
            <a:r>
              <a:rPr kumimoji="1" lang="ja-JP" altLang="en-US" sz="4000" dirty="0" smtClean="0">
                <a:latin typeface="+mn-ea"/>
                <a:ea typeface="+mn-ea"/>
              </a:rPr>
              <a:t>研究テーマと（個人的な）位置づけ</a:t>
            </a:r>
            <a:endParaRPr kumimoji="1" lang="ja-JP" altLang="en-US" sz="4000" dirty="0">
              <a:latin typeface="+mn-ea"/>
              <a:ea typeface="+mn-ea"/>
            </a:endParaRPr>
          </a:p>
        </p:txBody>
      </p:sp>
      <p:sp>
        <p:nvSpPr>
          <p:cNvPr id="3" name="コンテンツ プレースホルダー 2"/>
          <p:cNvSpPr>
            <a:spLocks noGrp="1"/>
          </p:cNvSpPr>
          <p:nvPr>
            <p:ph idx="1"/>
          </p:nvPr>
        </p:nvSpPr>
        <p:spPr>
          <a:xfrm>
            <a:off x="323528" y="1268760"/>
            <a:ext cx="8363272" cy="5373216"/>
          </a:xfrm>
        </p:spPr>
        <p:txBody>
          <a:bodyPr>
            <a:normAutofit fontScale="70000" lnSpcReduction="20000"/>
          </a:bodyPr>
          <a:lstStyle/>
          <a:p>
            <a:r>
              <a:rPr lang="ja-JP" altLang="en-US" dirty="0" smtClean="0"/>
              <a:t>「より人間に近い言語処理」と「各分野での「難しい」応用」</a:t>
            </a:r>
            <a:endParaRPr lang="en-US" altLang="ja-JP" dirty="0" smtClean="0"/>
          </a:p>
          <a:p>
            <a:r>
              <a:rPr lang="ja-JP" altLang="en-US" dirty="0" smtClean="0"/>
              <a:t>自然言語処理の全自動プラットフォーム（さきがけ、若手</a:t>
            </a:r>
            <a:r>
              <a:rPr lang="en-US" altLang="ja-JP" dirty="0" smtClean="0"/>
              <a:t>A</a:t>
            </a:r>
            <a:r>
              <a:rPr lang="ja-JP" altLang="en-US" dirty="0" smtClean="0"/>
              <a:t>）</a:t>
            </a:r>
            <a:endParaRPr lang="en-US" altLang="ja-JP" dirty="0" smtClean="0"/>
          </a:p>
          <a:p>
            <a:r>
              <a:rPr lang="ja-JP" altLang="en-US" dirty="0" smtClean="0"/>
              <a:t>心</a:t>
            </a:r>
            <a:r>
              <a:rPr lang="ja-JP" altLang="en-US" dirty="0"/>
              <a:t>理学的</a:t>
            </a:r>
            <a:r>
              <a:rPr lang="ja-JP" altLang="en-US" dirty="0" smtClean="0"/>
              <a:t>に</a:t>
            </a:r>
            <a:r>
              <a:rPr lang="ja-JP" altLang="en-US" dirty="0"/>
              <a:t>妥当</a:t>
            </a:r>
            <a:r>
              <a:rPr lang="ja-JP" altLang="en-US" dirty="0" smtClean="0"/>
              <a:t>な言語処理モデルと応用（さきがけ、萌芽、萌芽）</a:t>
            </a:r>
            <a:endParaRPr lang="en-US" altLang="ja-JP" dirty="0" smtClean="0"/>
          </a:p>
          <a:p>
            <a:pPr lvl="1"/>
            <a:r>
              <a:rPr lang="ja-JP" altLang="en-US" dirty="0" smtClean="0"/>
              <a:t>文生成：キャッチコピー、新聞見出し、原作の自動生成</a:t>
            </a:r>
            <a:endParaRPr lang="en-US" altLang="ja-JP" dirty="0"/>
          </a:p>
          <a:p>
            <a:pPr lvl="1"/>
            <a:r>
              <a:rPr lang="ja-JP" altLang="en-US" dirty="0"/>
              <a:t>対話</a:t>
            </a:r>
            <a:r>
              <a:rPr lang="ja-JP" altLang="en-US" dirty="0" smtClean="0"/>
              <a:t>システム：人</a:t>
            </a:r>
            <a:r>
              <a:rPr lang="ja-JP" altLang="en-US" dirty="0"/>
              <a:t>狼知能プロジェクト 自然</a:t>
            </a:r>
            <a:r>
              <a:rPr lang="ja-JP" altLang="en-US" dirty="0" smtClean="0"/>
              <a:t>言語部門オーガナイザ</a:t>
            </a:r>
            <a:endParaRPr lang="en-US" altLang="ja-JP" dirty="0" smtClean="0"/>
          </a:p>
          <a:p>
            <a:r>
              <a:rPr lang="ja-JP" altLang="en-US" dirty="0" smtClean="0"/>
              <a:t>脳科学論文のテキストマイニング（ビッグデータ応用領域 松本論文</a:t>
            </a:r>
            <a:r>
              <a:rPr lang="en-US" altLang="ja-JP" dirty="0" smtClean="0"/>
              <a:t>CREST</a:t>
            </a:r>
            <a:r>
              <a:rPr lang="ja-JP" altLang="en-US" dirty="0" smtClean="0"/>
              <a:t>）</a:t>
            </a:r>
            <a:endParaRPr lang="en-US" altLang="ja-JP" dirty="0" smtClean="0"/>
          </a:p>
          <a:p>
            <a:r>
              <a:rPr lang="ja-JP" altLang="en-US" dirty="0" smtClean="0"/>
              <a:t>試験</a:t>
            </a:r>
            <a:r>
              <a:rPr lang="ja-JP" altLang="en-US" dirty="0"/>
              <a:t>問題</a:t>
            </a:r>
            <a:r>
              <a:rPr lang="ja-JP" altLang="en-US" dirty="0" smtClean="0"/>
              <a:t>の自動解答・質問応答（東ロボ：大学入試）</a:t>
            </a:r>
            <a:endParaRPr lang="en-US" altLang="ja-JP" dirty="0" smtClean="0"/>
          </a:p>
          <a:p>
            <a:r>
              <a:rPr lang="ja-JP" altLang="en-US" dirty="0" smtClean="0"/>
              <a:t>医療</a:t>
            </a:r>
            <a:r>
              <a:rPr lang="ja-JP" altLang="en-US" dirty="0"/>
              <a:t>言語処理：電子カルテの処理と自動</a:t>
            </a:r>
            <a:r>
              <a:rPr lang="ja-JP" altLang="en-US" dirty="0" smtClean="0"/>
              <a:t>診断</a:t>
            </a:r>
            <a:endParaRPr lang="en-US" altLang="ja-JP" dirty="0" smtClean="0"/>
          </a:p>
          <a:p>
            <a:pPr lvl="1"/>
            <a:r>
              <a:rPr lang="en-US" altLang="ja-JP" dirty="0" smtClean="0"/>
              <a:t>NTCIR</a:t>
            </a:r>
            <a:r>
              <a:rPr lang="ja-JP" altLang="en-US" dirty="0" smtClean="0"/>
              <a:t> </a:t>
            </a:r>
            <a:r>
              <a:rPr lang="en-US" altLang="ja-JP" dirty="0" err="1" smtClean="0"/>
              <a:t>MedNLP</a:t>
            </a:r>
            <a:r>
              <a:rPr lang="ja-JP" altLang="en-US" dirty="0" smtClean="0"/>
              <a:t>タスクシリーズ</a:t>
            </a:r>
            <a:endParaRPr lang="en-US" altLang="ja-JP" dirty="0" smtClean="0"/>
          </a:p>
          <a:p>
            <a:pPr lvl="1"/>
            <a:r>
              <a:rPr lang="ja-JP" altLang="en-US" dirty="0" smtClean="0"/>
              <a:t>精神疾患の自動診断（人工知能イノベ領域 岸本精神科</a:t>
            </a:r>
            <a:r>
              <a:rPr lang="en-US" altLang="ja-JP" dirty="0" smtClean="0"/>
              <a:t>CREST)</a:t>
            </a:r>
          </a:p>
          <a:p>
            <a:pPr lvl="1"/>
            <a:r>
              <a:rPr lang="ja-JP" altLang="en-US" dirty="0" smtClean="0"/>
              <a:t>退院</a:t>
            </a:r>
            <a:r>
              <a:rPr lang="ja-JP" altLang="en-US" dirty="0"/>
              <a:t>サマリ</a:t>
            </a:r>
            <a:r>
              <a:rPr lang="ja-JP" altLang="en-US" dirty="0" smtClean="0"/>
              <a:t>の自動生成（厚労科研 堀口班）</a:t>
            </a:r>
            <a:endParaRPr lang="en-US" altLang="ja-JP" dirty="0" smtClean="0"/>
          </a:p>
          <a:p>
            <a:pPr lvl="1"/>
            <a:r>
              <a:rPr lang="ja-JP" altLang="en-US" dirty="0" smtClean="0"/>
              <a:t>効果・副作用の発見と治療方針（浜松医科大・国立病院機構）</a:t>
            </a:r>
            <a:endParaRPr lang="en-US" altLang="ja-JP" dirty="0" smtClean="0"/>
          </a:p>
          <a:p>
            <a:pPr lvl="1"/>
            <a:r>
              <a:rPr lang="ja-JP" altLang="en-US" dirty="0" smtClean="0"/>
              <a:t>発達障害・</a:t>
            </a:r>
            <a:r>
              <a:rPr lang="en-US" altLang="ja-JP" dirty="0" smtClean="0"/>
              <a:t>ASD</a:t>
            </a:r>
            <a:r>
              <a:rPr lang="ja-JP" altLang="en-US" dirty="0" smtClean="0"/>
              <a:t>の自動診断（浜松医科大・志學館大）</a:t>
            </a:r>
            <a:endParaRPr lang="en-US" altLang="ja-JP" dirty="0" smtClean="0"/>
          </a:p>
          <a:p>
            <a:r>
              <a:rPr lang="ja-JP" altLang="en-US" dirty="0">
                <a:solidFill>
                  <a:srgbClr val="FF0000"/>
                </a:solidFill>
              </a:rPr>
              <a:t>法律文書の処理と裁判の自動化支援（基盤</a:t>
            </a:r>
            <a:r>
              <a:rPr lang="en-US" altLang="ja-JP" dirty="0">
                <a:solidFill>
                  <a:srgbClr val="FF0000"/>
                </a:solidFill>
              </a:rPr>
              <a:t>S</a:t>
            </a:r>
            <a:r>
              <a:rPr lang="ja-JP" altLang="en-US" dirty="0">
                <a:solidFill>
                  <a:srgbClr val="FF0000"/>
                </a:solidFill>
              </a:rPr>
              <a:t>分担）</a:t>
            </a:r>
            <a:endParaRPr lang="en-US" altLang="ja-JP" dirty="0">
              <a:solidFill>
                <a:srgbClr val="FF0000"/>
              </a:solidFill>
            </a:endParaRPr>
          </a:p>
          <a:p>
            <a:pPr lvl="1"/>
            <a:r>
              <a:rPr lang="en-US" altLang="ja-JP" dirty="0">
                <a:solidFill>
                  <a:srgbClr val="FF0000"/>
                </a:solidFill>
              </a:rPr>
              <a:t>COLIEE</a:t>
            </a:r>
            <a:r>
              <a:rPr lang="ja-JP" altLang="en-US" dirty="0">
                <a:solidFill>
                  <a:srgbClr val="FF0000"/>
                </a:solidFill>
              </a:rPr>
              <a:t> 司法試験自動解答の国際タスク</a:t>
            </a:r>
            <a:endParaRPr lang="en-US" altLang="ja-JP" dirty="0">
              <a:solidFill>
                <a:srgbClr val="FF0000"/>
              </a:solidFill>
            </a:endParaRPr>
          </a:p>
          <a:p>
            <a:pPr lvl="1"/>
            <a:endParaRPr lang="en-US" altLang="ja-JP" dirty="0" smtClean="0"/>
          </a:p>
          <a:p>
            <a:pPr lvl="1"/>
            <a:endParaRPr lang="en-US" altLang="ja-JP" dirty="0"/>
          </a:p>
          <a:p>
            <a:pPr lvl="1"/>
            <a:endParaRPr kumimoji="1" lang="ja-JP" altLang="en-US" dirty="0">
              <a:latin typeface="+mn-ea"/>
              <a:ea typeface="+mn-ea"/>
            </a:endParaRPr>
          </a:p>
        </p:txBody>
      </p:sp>
    </p:spTree>
    <p:extLst>
      <p:ext uri="{BB962C8B-B14F-4D97-AF65-F5344CB8AC3E}">
        <p14:creationId xmlns:p14="http://schemas.microsoft.com/office/powerpoint/2010/main" val="394847342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z="2800" dirty="0" smtClean="0"/>
              <a:t>Results for Textual Entailment (Task 4)</a:t>
            </a:r>
            <a:endParaRPr kumimoji="1" lang="ja-JP" altLang="en-US" sz="2800" dirty="0"/>
          </a:p>
        </p:txBody>
      </p:sp>
      <p:sp>
        <p:nvSpPr>
          <p:cNvPr id="3" name="コンテンツ プレースホルダー 2"/>
          <p:cNvSpPr>
            <a:spLocks noGrp="1"/>
          </p:cNvSpPr>
          <p:nvPr>
            <p:ph idx="1"/>
          </p:nvPr>
        </p:nvSpPr>
        <p:spPr/>
        <p:txBody>
          <a:bodyPr/>
          <a:lstStyle/>
          <a:p>
            <a:endParaRPr kumimoji="1" lang="ja-JP" altLang="en-US"/>
          </a:p>
        </p:txBody>
      </p:sp>
      <p:graphicFrame>
        <p:nvGraphicFramePr>
          <p:cNvPr id="6" name="Table 5"/>
          <p:cNvGraphicFramePr>
            <a:graphicFrameLocks noGrp="1"/>
          </p:cNvGraphicFramePr>
          <p:nvPr>
            <p:extLst/>
          </p:nvPr>
        </p:nvGraphicFramePr>
        <p:xfrm>
          <a:off x="457200" y="1412776"/>
          <a:ext cx="8219256" cy="4714078"/>
        </p:xfrm>
        <a:graphic>
          <a:graphicData uri="http://schemas.openxmlformats.org/drawingml/2006/table">
            <a:tbl>
              <a:tblPr firstRow="1" bandRow="1">
                <a:tableStyleId>{5C22544A-7EE6-4342-B048-85BDC9FD1C3A}</a:tableStyleId>
              </a:tblPr>
              <a:tblGrid>
                <a:gridCol w="29626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4041404822"/>
                    </a:ext>
                  </a:extLst>
                </a:gridCol>
                <a:gridCol w="244827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88032">
                  <a:extLst>
                    <a:ext uri="{9D8B030D-6E8A-4147-A177-3AD203B41FA5}">
                      <a16:colId xmlns:a16="http://schemas.microsoft.com/office/drawing/2014/main" val="1321728624"/>
                    </a:ext>
                  </a:extLst>
                </a:gridCol>
              </a:tblGrid>
              <a:tr h="360040">
                <a:tc>
                  <a:txBody>
                    <a:bodyPr/>
                    <a:lstStyle/>
                    <a:p>
                      <a:r>
                        <a:rPr kumimoji="1" lang="en-US" altLang="ja-JP" sz="2400" dirty="0" smtClean="0">
                          <a:solidFill>
                            <a:srgbClr val="000000"/>
                          </a:solidFill>
                        </a:rPr>
                        <a:t>Run</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Acc.</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L</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kumimoji="1" lang="en-US" altLang="ja-JP" sz="2400" dirty="0" smtClean="0">
                          <a:solidFill>
                            <a:srgbClr val="000000"/>
                          </a:solidFill>
                        </a:rPr>
                        <a:t>Run</a:t>
                      </a:r>
                      <a:endParaRPr kumimoji="1" lang="ja-JP" altLang="en-US" sz="2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000000"/>
                          </a:solidFill>
                        </a:rPr>
                        <a:t>Acc.</a:t>
                      </a:r>
                      <a:endParaRPr kumimoji="1" lang="ja-JP" altLang="en-US" sz="240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000000"/>
                          </a:solidFill>
                        </a:rPr>
                        <a:t>L</a:t>
                      </a:r>
                      <a:endParaRPr kumimoji="1" lang="ja-JP" altLang="en-US" sz="240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395848">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UA_Ex</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a:effectLst/>
                          <a:latin typeface="Times New Roman" panose="02020603050405020304" pitchFamily="18" charset="0"/>
                          <a:ea typeface="游明朝" panose="02020400000000000000" pitchFamily="18" charset="-128"/>
                          <a:cs typeface="Linux Libertine"/>
                        </a:rPr>
                        <a:t>0.6837</a:t>
                      </a:r>
                      <a:endParaRPr lang="ja-JP" sz="240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TRAttn</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0.5714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1"/>
                  </a:ext>
                </a:extLst>
              </a:tr>
              <a:tr h="360040">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KIS_3module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0.6224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TRSimFeat</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0.5612</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2"/>
                  </a:ext>
                </a:extLst>
              </a:tr>
              <a:tr h="360040">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IITP</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0.5918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JNLP.t=85</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0.5306</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3"/>
                  </a:ext>
                </a:extLst>
              </a:tr>
              <a:tr h="360040">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KIS_dic</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0.5918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EVORA1</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0.5204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4"/>
                  </a:ext>
                </a:extLst>
              </a:tr>
              <a:tr h="288032">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UA_Go</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0.5918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JNLP.t=78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0.5102</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5"/>
                  </a:ext>
                </a:extLst>
              </a:tr>
              <a:tr h="286504">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KIS_frame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0.5816</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EVORA3</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0.4898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6"/>
                  </a:ext>
                </a:extLst>
              </a:tr>
              <a:tr h="356984">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DBSE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0.5714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EVORA2</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0.4796</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10007"/>
                  </a:ext>
                </a:extLst>
              </a:tr>
              <a:tr h="555490">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JNLP.t=98</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0.5714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TRAttn</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0.4490</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4027205083"/>
                  </a:ext>
                </a:extLst>
              </a:tr>
              <a:tr h="555490">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UA_Ex</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0.6837</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err="1">
                          <a:effectLst/>
                          <a:latin typeface="Times New Roman" panose="02020603050405020304" pitchFamily="18" charset="0"/>
                          <a:ea typeface="游明朝" panose="02020400000000000000" pitchFamily="18" charset="-128"/>
                          <a:cs typeface="Linux Libertine"/>
                        </a:rPr>
                        <a:t>TRSimFeat</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0.5714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510290993"/>
                  </a:ext>
                </a:extLst>
              </a:tr>
              <a:tr h="555490">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KIS_3module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0.6224</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J</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JNLP.t=85</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2400" dirty="0">
                          <a:effectLst/>
                          <a:latin typeface="Times New Roman" panose="02020603050405020304" pitchFamily="18" charset="0"/>
                          <a:ea typeface="游明朝" panose="02020400000000000000" pitchFamily="18" charset="-128"/>
                          <a:cs typeface="Linux Libertine"/>
                        </a:rPr>
                        <a:t>0.5612</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tc>
                  <a:txBody>
                    <a:bodyPr/>
                    <a:lstStyle/>
                    <a:p>
                      <a:pPr algn="ctr">
                        <a:spcAft>
                          <a:spcPts val="0"/>
                        </a:spcAft>
                      </a:pPr>
                      <a:r>
                        <a:rPr lang="en-US" sz="2400" dirty="0" smtClean="0">
                          <a:effectLst/>
                          <a:latin typeface="Times New Roman" panose="02020603050405020304" pitchFamily="18" charset="0"/>
                          <a:ea typeface="游明朝" panose="02020400000000000000" pitchFamily="18" charset="-128"/>
                          <a:cs typeface="Linux Libertine"/>
                        </a:rPr>
                        <a:t>E</a:t>
                      </a:r>
                      <a:endParaRPr lang="ja-JP" sz="2400" dirty="0">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FC6"/>
                    </a:solidFill>
                  </a:tcPr>
                </a:tc>
                <a:extLst>
                  <a:ext uri="{0D108BD9-81ED-4DB2-BD59-A6C34878D82A}">
                    <a16:rowId xmlns:a16="http://schemas.microsoft.com/office/drawing/2014/main" val="2078774853"/>
                  </a:ext>
                </a:extLst>
              </a:tr>
            </a:tbl>
          </a:graphicData>
        </a:graphic>
      </p:graphicFrame>
      <p:sp>
        <p:nvSpPr>
          <p:cNvPr id="8" name="Oval 7"/>
          <p:cNvSpPr/>
          <p:nvPr/>
        </p:nvSpPr>
        <p:spPr>
          <a:xfrm>
            <a:off x="7293929" y="2982653"/>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Oval 8"/>
          <p:cNvSpPr/>
          <p:nvPr/>
        </p:nvSpPr>
        <p:spPr>
          <a:xfrm>
            <a:off x="7390656" y="555519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Oval 10"/>
          <p:cNvSpPr/>
          <p:nvPr/>
        </p:nvSpPr>
        <p:spPr>
          <a:xfrm>
            <a:off x="7390656" y="508518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Oval 7"/>
          <p:cNvSpPr/>
          <p:nvPr/>
        </p:nvSpPr>
        <p:spPr>
          <a:xfrm>
            <a:off x="7308304" y="3645024"/>
            <a:ext cx="864096"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フッター プレースホルダー 3"/>
          <p:cNvSpPr>
            <a:spLocks noGrp="1"/>
          </p:cNvSpPr>
          <p:nvPr>
            <p:ph type="ftr" sz="quarter" idx="4294967295"/>
          </p:nvPr>
        </p:nvSpPr>
        <p:spPr/>
        <p:txBody>
          <a:bodyPr/>
          <a:lstStyle/>
          <a:p>
            <a:r>
              <a:rPr lang="en-US" altLang="ja-JP" smtClean="0"/>
              <a:t>Yoshinobu Kano</a:t>
            </a:r>
            <a:r>
              <a:rPr lang="ja-JP" altLang="en-US" smtClean="0"/>
              <a:t>　　　</a:t>
            </a:r>
            <a:endParaRPr lang="en-US" altLang="ja-JP" dirty="0"/>
          </a:p>
        </p:txBody>
      </p:sp>
    </p:spTree>
    <p:extLst>
      <p:ext uri="{BB962C8B-B14F-4D97-AF65-F5344CB8AC3E}">
        <p14:creationId xmlns:p14="http://schemas.microsoft.com/office/powerpoint/2010/main" val="199621348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1" lang="ja-JP" altLang="en-US" sz="3600" dirty="0" smtClean="0"/>
              <a:t>過去の</a:t>
            </a:r>
            <a:r>
              <a:rPr kumimoji="1" lang="en-US" altLang="ja-JP" sz="3600" dirty="0" smtClean="0"/>
              <a:t>COLIEE</a:t>
            </a:r>
            <a:r>
              <a:rPr kumimoji="1" lang="ja-JP" altLang="en-US" sz="3600" dirty="0" smtClean="0"/>
              <a:t>シリーズとの比較</a:t>
            </a:r>
            <a:endParaRPr kumimoji="1" lang="ja-JP" altLang="en-US" sz="3600" dirty="0"/>
          </a:p>
        </p:txBody>
      </p:sp>
      <p:sp>
        <p:nvSpPr>
          <p:cNvPr id="3" name="Content Placeholder 2"/>
          <p:cNvSpPr>
            <a:spLocks noGrp="1"/>
          </p:cNvSpPr>
          <p:nvPr>
            <p:ph idx="1"/>
          </p:nvPr>
        </p:nvSpPr>
        <p:spPr/>
        <p:txBody>
          <a:bodyPr>
            <a:normAutofit fontScale="85000" lnSpcReduction="10000"/>
          </a:bodyPr>
          <a:lstStyle/>
          <a:p>
            <a:r>
              <a:rPr kumimoji="1" lang="ja-JP" altLang="en-US" dirty="0" smtClean="0"/>
              <a:t>評価データは毎年異なるので直接の比較はできない</a:t>
            </a:r>
            <a:endParaRPr lang="en-US" altLang="ja-JP" dirty="0"/>
          </a:p>
          <a:p>
            <a:r>
              <a:rPr lang="ja-JP" altLang="en-US" dirty="0" smtClean="0"/>
              <a:t>過去のベスト結果</a:t>
            </a:r>
            <a:endParaRPr lang="en-US" altLang="ja-JP" dirty="0" smtClean="0"/>
          </a:p>
          <a:p>
            <a:pPr lvl="1"/>
            <a:r>
              <a:rPr lang="ja-JP" altLang="en-US" dirty="0" smtClean="0"/>
              <a:t>情報</a:t>
            </a:r>
            <a:r>
              <a:rPr lang="ja-JP" altLang="en-US" dirty="0"/>
              <a:t>抽出</a:t>
            </a:r>
            <a:r>
              <a:rPr lang="en-US" altLang="ja-JP" dirty="0" smtClean="0"/>
              <a:t>(Task1)/</a:t>
            </a:r>
            <a:r>
              <a:rPr lang="ja-JP" altLang="en-US" dirty="0" smtClean="0"/>
              <a:t>質問応答</a:t>
            </a:r>
            <a:r>
              <a:rPr lang="en-US" altLang="ja-JP" dirty="0" smtClean="0"/>
              <a:t>(Task2)</a:t>
            </a:r>
            <a:endParaRPr kumimoji="1" lang="en-US" altLang="ja-JP" dirty="0" smtClean="0"/>
          </a:p>
          <a:p>
            <a:pPr lvl="1"/>
            <a:r>
              <a:rPr kumimoji="1" lang="en-US" altLang="ja-JP" dirty="0" smtClean="0"/>
              <a:t>COLIEE 2014: 0.660/0.658</a:t>
            </a:r>
          </a:p>
          <a:p>
            <a:pPr lvl="1"/>
            <a:r>
              <a:rPr lang="en-US" altLang="ja-JP" dirty="0" smtClean="0"/>
              <a:t>COLIEE 2015: 0.552/0.658</a:t>
            </a:r>
          </a:p>
          <a:p>
            <a:pPr lvl="1"/>
            <a:r>
              <a:rPr kumimoji="1" lang="en-US" altLang="ja-JP" dirty="0" smtClean="0"/>
              <a:t>COLIEE 2016: 0.626/0.557</a:t>
            </a:r>
          </a:p>
          <a:p>
            <a:pPr lvl="1"/>
            <a:r>
              <a:rPr lang="en-US" altLang="ja-JP" dirty="0" smtClean="0"/>
              <a:t>COLIEE 2017: 0.632/0.692</a:t>
            </a:r>
          </a:p>
          <a:p>
            <a:r>
              <a:rPr lang="ja-JP" altLang="en-US" dirty="0"/>
              <a:t>議論</a:t>
            </a:r>
            <a:endParaRPr kumimoji="1" lang="en-US" altLang="ja-JP" dirty="0" smtClean="0"/>
          </a:p>
          <a:p>
            <a:pPr lvl="1"/>
            <a:r>
              <a:rPr lang="ja-JP" altLang="en-US" dirty="0" smtClean="0"/>
              <a:t>評価データ数が少なく、評価値が安定していない？</a:t>
            </a:r>
            <a:endParaRPr lang="en-US" altLang="ja-JP" dirty="0" smtClean="0"/>
          </a:p>
          <a:p>
            <a:pPr lvl="1"/>
            <a:r>
              <a:rPr kumimoji="1" lang="en-US" altLang="ja-JP" dirty="0" smtClean="0"/>
              <a:t>10</a:t>
            </a:r>
            <a:r>
              <a:rPr kumimoji="1" lang="ja-JP" altLang="en-US" dirty="0" smtClean="0"/>
              <a:t>ポイントぐらいの揺れがある？</a:t>
            </a:r>
            <a:endParaRPr kumimoji="1" lang="ja-JP" alt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6FE20-70AD-430E-9D9A-58FA489B3DDA}" type="slidenum">
              <a:rPr kumimoji="1" lang="en-CA" sz="2400" b="1" i="0" u="none" strike="noStrike" kern="1200" cap="none" spc="0" normalizeH="0" baseline="0" noProof="0" smtClean="0">
                <a:ln>
                  <a:noFill/>
                </a:ln>
                <a:solidFill>
                  <a:srgbClr val="000000"/>
                </a:solidFill>
                <a:effectLst/>
                <a:uLnTx/>
                <a:uFillTx/>
                <a:latin typeface="Arial Unicode MS" panose="020B060402020202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CA" sz="2400" b="1" i="0" u="none" strike="noStrike" kern="1200" cap="none" spc="0" normalizeH="0" baseline="0" noProof="0">
              <a:ln>
                <a:noFill/>
              </a:ln>
              <a:solidFill>
                <a:srgbClr val="000000"/>
              </a:solidFill>
              <a:effectLst/>
              <a:uLnTx/>
              <a:uFillTx/>
              <a:latin typeface="Arial Unicode MS" panose="020B060402020202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76008701"/>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単純な機械学習でできるか？</a:t>
            </a:r>
            <a:endParaRPr kumimoji="1" lang="ja-JP" altLang="en-US" dirty="0"/>
          </a:p>
        </p:txBody>
      </p:sp>
      <p:sp>
        <p:nvSpPr>
          <p:cNvPr id="3" name="コンテンツ プレースホルダー 2"/>
          <p:cNvSpPr>
            <a:spLocks noGrp="1"/>
          </p:cNvSpPr>
          <p:nvPr>
            <p:ph idx="1"/>
          </p:nvPr>
        </p:nvSpPr>
        <p:spPr>
          <a:xfrm>
            <a:off x="457200" y="1340768"/>
            <a:ext cx="8229600" cy="5400600"/>
          </a:xfrm>
        </p:spPr>
        <p:txBody>
          <a:bodyPr>
            <a:normAutofit fontScale="85000" lnSpcReduction="20000"/>
          </a:bodyPr>
          <a:lstStyle/>
          <a:p>
            <a:r>
              <a:rPr lang="en-US" altLang="ja-JP" dirty="0" smtClean="0"/>
              <a:t>End-to-end </a:t>
            </a:r>
            <a:r>
              <a:rPr lang="ja-JP" altLang="en-US" dirty="0" smtClean="0"/>
              <a:t>の教師付き機械学習だけでできるか？</a:t>
            </a:r>
            <a:endParaRPr lang="en-US" altLang="ja-JP" dirty="0" smtClean="0"/>
          </a:p>
          <a:p>
            <a:pPr lvl="1"/>
            <a:r>
              <a:rPr lang="ja-JP" altLang="en-US" dirty="0" smtClean="0"/>
              <a:t>直接の訓練データが足りない</a:t>
            </a:r>
            <a:endParaRPr lang="en-US" altLang="ja-JP" dirty="0" smtClean="0"/>
          </a:p>
          <a:p>
            <a:pPr lvl="1"/>
            <a:r>
              <a:rPr lang="ja-JP" altLang="en-US" dirty="0" smtClean="0"/>
              <a:t>（ほとんど）過去問と同じ問題は、出題されないはず</a:t>
            </a:r>
            <a:endParaRPr lang="en-US" altLang="ja-JP" dirty="0" smtClean="0"/>
          </a:p>
          <a:p>
            <a:pPr lvl="2"/>
            <a:r>
              <a:rPr lang="ja-JP" altLang="en-US" dirty="0" smtClean="0"/>
              <a:t>では、訓練で何を学んでいるのか？</a:t>
            </a:r>
            <a:endParaRPr lang="en-US" altLang="ja-JP" dirty="0" smtClean="0"/>
          </a:p>
          <a:p>
            <a:pPr lvl="2"/>
            <a:r>
              <a:rPr lang="ja-JP" altLang="en-US" dirty="0" smtClean="0"/>
              <a:t>表層的な類似ではない</a:t>
            </a:r>
            <a:r>
              <a:rPr lang="ja-JP" altLang="en-US" dirty="0"/>
              <a:t>か</a:t>
            </a:r>
            <a:r>
              <a:rPr lang="ja-JP" altLang="en-US" dirty="0" smtClean="0"/>
              <a:t>？</a:t>
            </a:r>
            <a:endParaRPr lang="en-US" altLang="ja-JP" dirty="0" smtClean="0"/>
          </a:p>
          <a:p>
            <a:pPr lvl="1"/>
            <a:r>
              <a:rPr lang="ja-JP" altLang="en-US" dirty="0"/>
              <a:t>大量</a:t>
            </a:r>
            <a:r>
              <a:rPr lang="ja-JP" altLang="en-US" dirty="0" smtClean="0"/>
              <a:t>の</a:t>
            </a:r>
            <a:r>
              <a:rPr lang="ja-JP" altLang="en-US" dirty="0"/>
              <a:t>データ</a:t>
            </a:r>
            <a:r>
              <a:rPr lang="ja-JP" altLang="en-US" dirty="0" smtClean="0"/>
              <a:t>でできるとしたら、ほとんど過去問と類似ということになり、法律の本質からして設定としても無意味？</a:t>
            </a:r>
            <a:endParaRPr lang="en-US" altLang="ja-JP" dirty="0" smtClean="0"/>
          </a:p>
          <a:p>
            <a:pPr lvl="2"/>
            <a:r>
              <a:rPr lang="ja-JP" altLang="en-US" dirty="0" smtClean="0"/>
              <a:t>実用的には、「根拠」「理由」が求められる</a:t>
            </a:r>
            <a:endParaRPr lang="en-US" altLang="ja-JP" dirty="0" smtClean="0"/>
          </a:p>
          <a:p>
            <a:r>
              <a:rPr lang="ja-JP" altLang="en-US" dirty="0" smtClean="0"/>
              <a:t>深い言語解析と「外部知識」が必要</a:t>
            </a:r>
            <a:endParaRPr lang="en-US" altLang="ja-JP" dirty="0" smtClean="0"/>
          </a:p>
          <a:p>
            <a:pPr lvl="1"/>
            <a:r>
              <a:rPr lang="ja-JP" altLang="en-US" dirty="0" smtClean="0"/>
              <a:t>構文、意味、論理、抽象性、</a:t>
            </a:r>
            <a:r>
              <a:rPr lang="en-US" altLang="ja-JP" dirty="0" smtClean="0"/>
              <a:t>…</a:t>
            </a:r>
          </a:p>
          <a:p>
            <a:pPr lvl="1"/>
            <a:r>
              <a:rPr lang="ja-JP" altLang="en-US" dirty="0" smtClean="0"/>
              <a:t>法律の「理解」には、法律の専門知識、一般的な常識の双方において条文に書かれていない外部知識が必要</a:t>
            </a:r>
            <a:endParaRPr lang="en-US" altLang="ja-JP" dirty="0" smtClean="0"/>
          </a:p>
          <a:p>
            <a:pPr lvl="1"/>
            <a:r>
              <a:rPr lang="ja-JP" altLang="en-US" dirty="0"/>
              <a:t>問題</a:t>
            </a:r>
            <a:r>
              <a:rPr lang="ja-JP" altLang="en-US" dirty="0" smtClean="0"/>
              <a:t>文と解答のペアには、潜在的にも（十分）現れていない</a:t>
            </a:r>
            <a:endParaRPr lang="en-US" altLang="ja-JP" dirty="0"/>
          </a:p>
          <a:p>
            <a:endParaRPr lang="en-US" altLang="ja-JP" dirty="0" smtClean="0"/>
          </a:p>
        </p:txBody>
      </p:sp>
    </p:spTree>
    <p:extLst>
      <p:ext uri="{BB962C8B-B14F-4D97-AF65-F5344CB8AC3E}">
        <p14:creationId xmlns:p14="http://schemas.microsoft.com/office/powerpoint/2010/main" val="296493010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述語項構造の抽出と比較</a:t>
            </a:r>
            <a:endParaRPr kumimoji="1" lang="ja-JP" altLang="en-US" dirty="0"/>
          </a:p>
        </p:txBody>
      </p:sp>
      <p:sp>
        <p:nvSpPr>
          <p:cNvPr id="22" name="テキスト ボックス 21"/>
          <p:cNvSpPr txBox="1"/>
          <p:nvPr/>
        </p:nvSpPr>
        <p:spPr>
          <a:xfrm flipH="1">
            <a:off x="409981" y="1748700"/>
            <a:ext cx="1294237" cy="369332"/>
          </a:xfrm>
          <a:prstGeom prst="rect">
            <a:avLst/>
          </a:prstGeom>
          <a:noFill/>
        </p:spPr>
        <p:txBody>
          <a:bodyPr wrap="square" rtlCol="0">
            <a:spAutoFit/>
          </a:bodyPr>
          <a:lstStyle/>
          <a:p>
            <a:r>
              <a:rPr lang="en-US" altLang="ja-JP" dirty="0"/>
              <a:t>H24-2-1</a:t>
            </a:r>
          </a:p>
        </p:txBody>
      </p:sp>
      <p:sp>
        <p:nvSpPr>
          <p:cNvPr id="23" name="テキスト ボックス 22"/>
          <p:cNvSpPr txBox="1"/>
          <p:nvPr/>
        </p:nvSpPr>
        <p:spPr>
          <a:xfrm>
            <a:off x="409983" y="2146722"/>
            <a:ext cx="81327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1"/>
                </a:solidFill>
              </a:rPr>
              <a:t>制限行為能力者のした契約について，</a:t>
            </a:r>
            <a:r>
              <a:rPr lang="ja-JP" altLang="en-US" u="sng" dirty="0">
                <a:solidFill>
                  <a:schemeClr val="accent6"/>
                </a:solidFill>
              </a:rPr>
              <a:t>制限行為能力者及びその法定代理人が取消権を有する</a:t>
            </a:r>
            <a:r>
              <a:rPr lang="ja-JP" altLang="en-US" b="1" u="sng" dirty="0">
                <a:solidFill>
                  <a:schemeClr val="accent6"/>
                </a:solidFill>
              </a:rPr>
              <a:t>ときは</a:t>
            </a:r>
            <a:r>
              <a:rPr lang="ja-JP" altLang="en-US" dirty="0">
                <a:solidFill>
                  <a:schemeClr val="tx1"/>
                </a:solidFill>
              </a:rPr>
              <a:t>，</a:t>
            </a:r>
            <a:r>
              <a:rPr lang="ja-JP" altLang="en-US" u="sng" dirty="0">
                <a:solidFill>
                  <a:schemeClr val="accent2"/>
                </a:solidFill>
              </a:rPr>
              <a:t>契約の相手方も取消権を有する。</a:t>
            </a:r>
          </a:p>
        </p:txBody>
      </p:sp>
      <p:sp>
        <p:nvSpPr>
          <p:cNvPr id="24" name="テキスト ボックス 23"/>
          <p:cNvSpPr txBox="1"/>
          <p:nvPr/>
        </p:nvSpPr>
        <p:spPr>
          <a:xfrm>
            <a:off x="409984" y="2836305"/>
            <a:ext cx="8132768" cy="923330"/>
          </a:xfrm>
          <a:prstGeom prst="rect">
            <a:avLst/>
          </a:prstGeom>
          <a:noFill/>
        </p:spPr>
        <p:txBody>
          <a:bodyPr wrap="square" rtlCol="0">
            <a:spAutoFit/>
          </a:bodyPr>
          <a:lstStyle/>
          <a:p>
            <a:r>
              <a:rPr lang="en-US" altLang="ja-JP" dirty="0"/>
              <a:t>(With respect to contracts concluded by the person with limited capacity, if the person with limited capacity and the statutory agent have the right to rescind, the counterparty also has.)</a:t>
            </a:r>
            <a:endParaRPr lang="ja-JP" altLang="en-US" dirty="0"/>
          </a:p>
        </p:txBody>
      </p:sp>
      <p:sp>
        <p:nvSpPr>
          <p:cNvPr id="25" name="線吹き出し 1 (枠付き) 24"/>
          <p:cNvSpPr/>
          <p:nvPr/>
        </p:nvSpPr>
        <p:spPr>
          <a:xfrm>
            <a:off x="6026808" y="1744297"/>
            <a:ext cx="2310841" cy="318146"/>
          </a:xfrm>
          <a:prstGeom prst="borderCallout1">
            <a:avLst>
              <a:gd name="adj1" fmla="val 53620"/>
              <a:gd name="adj2" fmla="val 100339"/>
              <a:gd name="adj3" fmla="val 205151"/>
              <a:gd name="adj4" fmla="val 2317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Conditional Clause</a:t>
            </a:r>
            <a:endParaRPr lang="ja-JP" altLang="en-US" dirty="0"/>
          </a:p>
        </p:txBody>
      </p:sp>
      <p:sp>
        <p:nvSpPr>
          <p:cNvPr id="26" name="線吹き出し 1 (枠付き) 25"/>
          <p:cNvSpPr/>
          <p:nvPr/>
        </p:nvSpPr>
        <p:spPr>
          <a:xfrm>
            <a:off x="3230241" y="1744297"/>
            <a:ext cx="2310841" cy="318146"/>
          </a:xfrm>
          <a:prstGeom prst="borderCallout1">
            <a:avLst>
              <a:gd name="adj1" fmla="val 37770"/>
              <a:gd name="adj2" fmla="val 832"/>
              <a:gd name="adj3" fmla="val 290089"/>
              <a:gd name="adj4" fmla="val 193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Proposition</a:t>
            </a:r>
            <a:endParaRPr lang="ja-JP" altLang="en-US" dirty="0"/>
          </a:p>
        </p:txBody>
      </p:sp>
      <p:sp>
        <p:nvSpPr>
          <p:cNvPr id="27" name="テキスト ボックス 26"/>
          <p:cNvSpPr txBox="1"/>
          <p:nvPr/>
        </p:nvSpPr>
        <p:spPr>
          <a:xfrm>
            <a:off x="330393" y="4205477"/>
            <a:ext cx="474808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1"/>
                </a:solidFill>
              </a:rPr>
              <a:t>契約の</a:t>
            </a:r>
            <a:r>
              <a:rPr lang="ja-JP" altLang="en-US" u="sng" dirty="0">
                <a:solidFill>
                  <a:schemeClr val="accent2"/>
                </a:solidFill>
              </a:rPr>
              <a:t>相手方</a:t>
            </a:r>
            <a:r>
              <a:rPr lang="ja-JP" altLang="en-US" dirty="0">
                <a:solidFill>
                  <a:schemeClr val="tx1"/>
                </a:solidFill>
              </a:rPr>
              <a:t>も</a:t>
            </a:r>
            <a:r>
              <a:rPr lang="ja-JP" altLang="en-US" u="sng" dirty="0">
                <a:solidFill>
                  <a:schemeClr val="accent2"/>
                </a:solidFill>
              </a:rPr>
              <a:t>取消権</a:t>
            </a:r>
            <a:r>
              <a:rPr lang="ja-JP" altLang="en-US" dirty="0">
                <a:solidFill>
                  <a:schemeClr val="tx1"/>
                </a:solidFill>
              </a:rPr>
              <a:t>を</a:t>
            </a:r>
            <a:r>
              <a:rPr lang="ja-JP" altLang="en-US" u="sng" dirty="0">
                <a:solidFill>
                  <a:schemeClr val="accent2"/>
                </a:solidFill>
              </a:rPr>
              <a:t>有する。</a:t>
            </a:r>
          </a:p>
        </p:txBody>
      </p:sp>
      <p:sp>
        <p:nvSpPr>
          <p:cNvPr id="28" name="線吹き出し 2 (枠付き) 27"/>
          <p:cNvSpPr/>
          <p:nvPr/>
        </p:nvSpPr>
        <p:spPr>
          <a:xfrm>
            <a:off x="1624628" y="3877366"/>
            <a:ext cx="1361324" cy="221336"/>
          </a:xfrm>
          <a:prstGeom prst="borderCallout2">
            <a:avLst>
              <a:gd name="adj1" fmla="val 18750"/>
              <a:gd name="adj2" fmla="val -8333"/>
              <a:gd name="adj3" fmla="val 18750"/>
              <a:gd name="adj4" fmla="val -16667"/>
              <a:gd name="adj5" fmla="val 251396"/>
              <a:gd name="adj6" fmla="val -23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Subject</a:t>
            </a:r>
            <a:endParaRPr lang="ja-JP" altLang="en-US" dirty="0"/>
          </a:p>
        </p:txBody>
      </p:sp>
      <p:sp>
        <p:nvSpPr>
          <p:cNvPr id="29" name="線吹き出し 2 (枠付き) 28"/>
          <p:cNvSpPr/>
          <p:nvPr/>
        </p:nvSpPr>
        <p:spPr>
          <a:xfrm>
            <a:off x="2585756" y="4630593"/>
            <a:ext cx="1361324" cy="221336"/>
          </a:xfrm>
          <a:prstGeom prst="borderCallout2">
            <a:avLst>
              <a:gd name="adj1" fmla="val 18750"/>
              <a:gd name="adj2" fmla="val -8333"/>
              <a:gd name="adj3" fmla="val 18750"/>
              <a:gd name="adj4" fmla="val -16667"/>
              <a:gd name="adj5" fmla="val -58449"/>
              <a:gd name="adj6" fmla="val -21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Object</a:t>
            </a:r>
            <a:endParaRPr lang="ja-JP" altLang="en-US" dirty="0"/>
          </a:p>
        </p:txBody>
      </p:sp>
      <p:sp>
        <p:nvSpPr>
          <p:cNvPr id="30" name="線吹き出し 2 (枠付き) 29"/>
          <p:cNvSpPr/>
          <p:nvPr/>
        </p:nvSpPr>
        <p:spPr>
          <a:xfrm>
            <a:off x="3717154" y="3866410"/>
            <a:ext cx="1361324" cy="221336"/>
          </a:xfrm>
          <a:prstGeom prst="borderCallout2">
            <a:avLst>
              <a:gd name="adj1" fmla="val 18750"/>
              <a:gd name="adj2" fmla="val -8333"/>
              <a:gd name="adj3" fmla="val 18750"/>
              <a:gd name="adj4" fmla="val -16667"/>
              <a:gd name="adj5" fmla="val 267423"/>
              <a:gd name="adj6" fmla="val -23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endParaRPr lang="ja-JP" altLang="en-US" dirty="0"/>
          </a:p>
        </p:txBody>
      </p:sp>
      <p:sp>
        <p:nvSpPr>
          <p:cNvPr id="31" name="テキスト ボックス 30"/>
          <p:cNvSpPr txBox="1"/>
          <p:nvPr/>
        </p:nvSpPr>
        <p:spPr>
          <a:xfrm>
            <a:off x="385722" y="5345971"/>
            <a:ext cx="45745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1"/>
                </a:solidFill>
              </a:rPr>
              <a:t>制限行為能力者及びその</a:t>
            </a:r>
            <a:r>
              <a:rPr lang="ja-JP" altLang="en-US" u="sng" dirty="0">
                <a:solidFill>
                  <a:schemeClr val="accent6"/>
                </a:solidFill>
              </a:rPr>
              <a:t>法定代理人</a:t>
            </a:r>
            <a:r>
              <a:rPr lang="ja-JP" altLang="en-US" dirty="0">
                <a:solidFill>
                  <a:schemeClr val="tx1"/>
                </a:solidFill>
              </a:rPr>
              <a:t>が</a:t>
            </a:r>
            <a:r>
              <a:rPr lang="ja-JP" altLang="en-US" u="sng" dirty="0">
                <a:solidFill>
                  <a:schemeClr val="accent6"/>
                </a:solidFill>
              </a:rPr>
              <a:t>取消権</a:t>
            </a:r>
            <a:r>
              <a:rPr lang="ja-JP" altLang="en-US" dirty="0">
                <a:solidFill>
                  <a:schemeClr val="tx1"/>
                </a:solidFill>
              </a:rPr>
              <a:t>を</a:t>
            </a:r>
            <a:r>
              <a:rPr lang="ja-JP" altLang="en-US" u="sng" dirty="0">
                <a:solidFill>
                  <a:schemeClr val="accent6"/>
                </a:solidFill>
              </a:rPr>
              <a:t>有する</a:t>
            </a:r>
            <a:r>
              <a:rPr lang="ja-JP" altLang="en-US" dirty="0">
                <a:solidFill>
                  <a:schemeClr val="tx1"/>
                </a:solidFill>
              </a:rPr>
              <a:t>ときは</a:t>
            </a:r>
            <a:r>
              <a:rPr lang="en-US" altLang="ja-JP" dirty="0">
                <a:solidFill>
                  <a:schemeClr val="tx1"/>
                </a:solidFill>
              </a:rPr>
              <a:t>,</a:t>
            </a:r>
            <a:endParaRPr lang="ja-JP" altLang="en-US" dirty="0">
              <a:solidFill>
                <a:schemeClr val="tx1"/>
              </a:solidFill>
            </a:endParaRPr>
          </a:p>
        </p:txBody>
      </p:sp>
      <p:sp>
        <p:nvSpPr>
          <p:cNvPr id="32" name="線吹き出し 2 (枠付き) 31"/>
          <p:cNvSpPr/>
          <p:nvPr/>
        </p:nvSpPr>
        <p:spPr>
          <a:xfrm>
            <a:off x="1055715" y="5067393"/>
            <a:ext cx="1361324" cy="221336"/>
          </a:xfrm>
          <a:prstGeom prst="borderCallout2">
            <a:avLst>
              <a:gd name="adj1" fmla="val 55202"/>
              <a:gd name="adj2" fmla="val 105016"/>
              <a:gd name="adj3" fmla="val 55202"/>
              <a:gd name="adj4" fmla="val 124094"/>
              <a:gd name="adj5" fmla="val 270111"/>
              <a:gd name="adj6" fmla="val 166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Subject</a:t>
            </a:r>
            <a:endParaRPr lang="ja-JP" altLang="en-US" dirty="0"/>
          </a:p>
        </p:txBody>
      </p:sp>
      <p:sp>
        <p:nvSpPr>
          <p:cNvPr id="33" name="線吹き出し 2 (枠付き) 32"/>
          <p:cNvSpPr/>
          <p:nvPr/>
        </p:nvSpPr>
        <p:spPr>
          <a:xfrm>
            <a:off x="1935979" y="6088539"/>
            <a:ext cx="1361324" cy="221336"/>
          </a:xfrm>
          <a:prstGeom prst="borderCallout2">
            <a:avLst>
              <a:gd name="adj1" fmla="val 41533"/>
              <a:gd name="adj2" fmla="val 103535"/>
              <a:gd name="adj3" fmla="val 41533"/>
              <a:gd name="adj4" fmla="val 160395"/>
              <a:gd name="adj5" fmla="val -216826"/>
              <a:gd name="adj6" fmla="val 202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Object</a:t>
            </a:r>
            <a:endParaRPr lang="ja-JP" altLang="en-US" dirty="0"/>
          </a:p>
        </p:txBody>
      </p:sp>
      <p:sp>
        <p:nvSpPr>
          <p:cNvPr id="34" name="線吹き出し 2 (枠付き) 33"/>
          <p:cNvSpPr/>
          <p:nvPr/>
        </p:nvSpPr>
        <p:spPr>
          <a:xfrm>
            <a:off x="3124899" y="5067392"/>
            <a:ext cx="1361324" cy="221336"/>
          </a:xfrm>
          <a:prstGeom prst="borderCallout2">
            <a:avLst>
              <a:gd name="adj1" fmla="val 55202"/>
              <a:gd name="adj2" fmla="val 100571"/>
              <a:gd name="adj3" fmla="val 55202"/>
              <a:gd name="adj4" fmla="val 150764"/>
              <a:gd name="adj5" fmla="val 384863"/>
              <a:gd name="adj6" fmla="val -142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endParaRPr lang="ja-JP" altLang="en-US" dirty="0"/>
          </a:p>
        </p:txBody>
      </p:sp>
      <p:sp>
        <p:nvSpPr>
          <p:cNvPr id="35" name="テキスト ボックス 34"/>
          <p:cNvSpPr txBox="1"/>
          <p:nvPr/>
        </p:nvSpPr>
        <p:spPr>
          <a:xfrm>
            <a:off x="5541082" y="3731810"/>
            <a:ext cx="3542444" cy="646331"/>
          </a:xfrm>
          <a:prstGeom prst="rect">
            <a:avLst/>
          </a:prstGeom>
          <a:noFill/>
        </p:spPr>
        <p:txBody>
          <a:bodyPr wrap="square" rtlCol="0">
            <a:spAutoFit/>
          </a:bodyPr>
          <a:lstStyle/>
          <a:p>
            <a:pPr algn="ctr"/>
            <a:r>
              <a:rPr lang="en-US" altLang="ja-JP" dirty="0"/>
              <a:t>Set from Proposition: </a:t>
            </a:r>
          </a:p>
          <a:p>
            <a:pPr algn="ctr"/>
            <a:r>
              <a:rPr lang="en-US" altLang="ja-JP" dirty="0">
                <a:solidFill>
                  <a:schemeClr val="accent2"/>
                </a:solidFill>
              </a:rPr>
              <a:t>{</a:t>
            </a:r>
            <a:r>
              <a:rPr lang="ja-JP" altLang="en-US" dirty="0">
                <a:solidFill>
                  <a:schemeClr val="accent2"/>
                </a:solidFill>
              </a:rPr>
              <a:t>有する</a:t>
            </a:r>
            <a:r>
              <a:rPr lang="en-US" altLang="ja-JP" dirty="0">
                <a:solidFill>
                  <a:schemeClr val="accent2"/>
                </a:solidFill>
              </a:rPr>
              <a:t>, </a:t>
            </a:r>
            <a:r>
              <a:rPr lang="ja-JP" altLang="en-US" dirty="0">
                <a:solidFill>
                  <a:schemeClr val="accent2"/>
                </a:solidFill>
              </a:rPr>
              <a:t>相手方</a:t>
            </a:r>
            <a:r>
              <a:rPr lang="en-US" altLang="ja-JP" dirty="0">
                <a:solidFill>
                  <a:schemeClr val="accent2"/>
                </a:solidFill>
              </a:rPr>
              <a:t>, </a:t>
            </a:r>
            <a:r>
              <a:rPr lang="ja-JP" altLang="en-US" dirty="0">
                <a:solidFill>
                  <a:schemeClr val="accent2"/>
                </a:solidFill>
              </a:rPr>
              <a:t>取消権</a:t>
            </a:r>
            <a:r>
              <a:rPr lang="en-US" altLang="ja-JP" dirty="0">
                <a:solidFill>
                  <a:schemeClr val="accent2"/>
                </a:solidFill>
              </a:rPr>
              <a:t>}</a:t>
            </a:r>
            <a:endParaRPr lang="ja-JP" altLang="en-US" dirty="0">
              <a:solidFill>
                <a:schemeClr val="accent2"/>
              </a:solidFill>
            </a:endParaRPr>
          </a:p>
        </p:txBody>
      </p:sp>
      <p:sp>
        <p:nvSpPr>
          <p:cNvPr id="36" name="テキスト ボックス 35"/>
          <p:cNvSpPr txBox="1"/>
          <p:nvPr/>
        </p:nvSpPr>
        <p:spPr>
          <a:xfrm>
            <a:off x="5492726" y="5240039"/>
            <a:ext cx="3526013" cy="646331"/>
          </a:xfrm>
          <a:prstGeom prst="rect">
            <a:avLst/>
          </a:prstGeom>
          <a:noFill/>
        </p:spPr>
        <p:txBody>
          <a:bodyPr wrap="square" rtlCol="0">
            <a:spAutoFit/>
          </a:bodyPr>
          <a:lstStyle/>
          <a:p>
            <a:pPr algn="ctr"/>
            <a:r>
              <a:rPr lang="en-US" altLang="ja-JP" dirty="0"/>
              <a:t>Set from Conditional Clause : </a:t>
            </a:r>
          </a:p>
          <a:p>
            <a:pPr algn="ctr"/>
            <a:r>
              <a:rPr lang="en-US" altLang="ja-JP" dirty="0">
                <a:solidFill>
                  <a:schemeClr val="accent6"/>
                </a:solidFill>
              </a:rPr>
              <a:t>{</a:t>
            </a:r>
            <a:r>
              <a:rPr lang="ja-JP" altLang="en-US" dirty="0">
                <a:solidFill>
                  <a:schemeClr val="accent6"/>
                </a:solidFill>
              </a:rPr>
              <a:t>有する</a:t>
            </a:r>
            <a:r>
              <a:rPr lang="en-US" altLang="ja-JP" dirty="0">
                <a:solidFill>
                  <a:schemeClr val="accent6"/>
                </a:solidFill>
              </a:rPr>
              <a:t>, </a:t>
            </a:r>
            <a:r>
              <a:rPr lang="ja-JP" altLang="en-US" dirty="0">
                <a:solidFill>
                  <a:schemeClr val="accent6"/>
                </a:solidFill>
              </a:rPr>
              <a:t>法定代理人</a:t>
            </a:r>
            <a:r>
              <a:rPr lang="en-US" altLang="ja-JP" dirty="0">
                <a:solidFill>
                  <a:schemeClr val="accent6"/>
                </a:solidFill>
              </a:rPr>
              <a:t>, </a:t>
            </a:r>
            <a:r>
              <a:rPr lang="ja-JP" altLang="en-US" dirty="0">
                <a:solidFill>
                  <a:schemeClr val="accent6"/>
                </a:solidFill>
              </a:rPr>
              <a:t>取消権</a:t>
            </a:r>
            <a:r>
              <a:rPr lang="en-US" altLang="ja-JP" dirty="0">
                <a:solidFill>
                  <a:schemeClr val="accent6"/>
                </a:solidFill>
              </a:rPr>
              <a:t>}</a:t>
            </a:r>
            <a:endParaRPr lang="ja-JP" altLang="en-US" dirty="0">
              <a:solidFill>
                <a:schemeClr val="accent6"/>
              </a:solidFill>
            </a:endParaRPr>
          </a:p>
        </p:txBody>
      </p:sp>
      <p:sp>
        <p:nvSpPr>
          <p:cNvPr id="37" name="テキスト ボックス 36"/>
          <p:cNvSpPr txBox="1"/>
          <p:nvPr/>
        </p:nvSpPr>
        <p:spPr>
          <a:xfrm>
            <a:off x="5586486" y="4531033"/>
            <a:ext cx="3432253" cy="646331"/>
          </a:xfrm>
          <a:prstGeom prst="rect">
            <a:avLst/>
          </a:prstGeom>
          <a:noFill/>
        </p:spPr>
        <p:txBody>
          <a:bodyPr wrap="square" rtlCol="0">
            <a:spAutoFit/>
          </a:bodyPr>
          <a:lstStyle/>
          <a:p>
            <a:r>
              <a:rPr lang="en-US" altLang="ja-JP" dirty="0"/>
              <a:t>(has, the counterparty, the right to rescind )</a:t>
            </a:r>
            <a:endParaRPr lang="ja-JP" altLang="en-US" dirty="0"/>
          </a:p>
        </p:txBody>
      </p:sp>
      <p:sp>
        <p:nvSpPr>
          <p:cNvPr id="38" name="テキスト ボックス 37"/>
          <p:cNvSpPr txBox="1"/>
          <p:nvPr/>
        </p:nvSpPr>
        <p:spPr>
          <a:xfrm>
            <a:off x="5209923" y="5866022"/>
            <a:ext cx="3683556" cy="646331"/>
          </a:xfrm>
          <a:prstGeom prst="rect">
            <a:avLst/>
          </a:prstGeom>
          <a:noFill/>
        </p:spPr>
        <p:txBody>
          <a:bodyPr wrap="square" rtlCol="0">
            <a:spAutoFit/>
          </a:bodyPr>
          <a:lstStyle/>
          <a:p>
            <a:r>
              <a:rPr lang="en-US" altLang="ja-JP" dirty="0"/>
              <a:t>(have, the statutory agent, the right to rescind )</a:t>
            </a:r>
            <a:endParaRPr lang="ja-JP" altLang="en-US" dirty="0"/>
          </a:p>
        </p:txBody>
      </p:sp>
      <p:sp>
        <p:nvSpPr>
          <p:cNvPr id="39" name="右矢印 38"/>
          <p:cNvSpPr/>
          <p:nvPr/>
        </p:nvSpPr>
        <p:spPr>
          <a:xfrm>
            <a:off x="5078479" y="4531033"/>
            <a:ext cx="358918" cy="1104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661985322"/>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比較すべき述語の判定と発見</a:t>
            </a:r>
            <a:endParaRPr kumimoji="1" lang="ja-JP" altLang="en-US" dirty="0"/>
          </a:p>
        </p:txBody>
      </p:sp>
      <p:sp>
        <p:nvSpPr>
          <p:cNvPr id="29" name="テキスト ボックス 28"/>
          <p:cNvSpPr txBox="1"/>
          <p:nvPr/>
        </p:nvSpPr>
        <p:spPr>
          <a:xfrm>
            <a:off x="3531040" y="6381328"/>
            <a:ext cx="4329281" cy="338554"/>
          </a:xfrm>
          <a:prstGeom prst="rect">
            <a:avLst/>
          </a:prstGeom>
          <a:noFill/>
        </p:spPr>
        <p:txBody>
          <a:bodyPr wrap="square" rtlCol="0">
            <a:spAutoFit/>
          </a:bodyPr>
          <a:lstStyle/>
          <a:p>
            <a:r>
              <a:rPr lang="en-US" altLang="ja-JP" sz="1600" dirty="0"/>
              <a:t>(take custody, property, the donor)</a:t>
            </a:r>
            <a:endParaRPr lang="ja-JP" altLang="en-US" sz="1600" dirty="0"/>
          </a:p>
        </p:txBody>
      </p:sp>
      <p:sp>
        <p:nvSpPr>
          <p:cNvPr id="38" name="テキスト ボックス 37"/>
          <p:cNvSpPr txBox="1"/>
          <p:nvPr/>
        </p:nvSpPr>
        <p:spPr>
          <a:xfrm>
            <a:off x="409983" y="2001084"/>
            <a:ext cx="839299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u="sng" dirty="0">
                <a:solidFill>
                  <a:srgbClr val="FF0000"/>
                </a:solidFill>
              </a:rPr>
              <a:t>贈与者</a:t>
            </a:r>
            <a:r>
              <a:rPr lang="ja-JP" altLang="en-US" dirty="0">
                <a:solidFill>
                  <a:schemeClr val="tx1"/>
                </a:solidFill>
              </a:rPr>
              <a:t>は</a:t>
            </a:r>
            <a:r>
              <a:rPr lang="ja-JP" altLang="en-US" dirty="0"/>
              <a:t>，贈与した特定物を引き渡すまでの間，善良な管理者の注意をもってその物を保存する</a:t>
            </a:r>
            <a:r>
              <a:rPr lang="ja-JP" altLang="en-US" u="sng" dirty="0">
                <a:solidFill>
                  <a:srgbClr val="FF0000"/>
                </a:solidFill>
              </a:rPr>
              <a:t>義務</a:t>
            </a:r>
            <a:r>
              <a:rPr lang="ja-JP" altLang="en-US" dirty="0">
                <a:solidFill>
                  <a:schemeClr val="tx1"/>
                </a:solidFill>
              </a:rPr>
              <a:t>を</a:t>
            </a:r>
            <a:r>
              <a:rPr lang="ja-JP" altLang="en-US" u="sng" dirty="0">
                <a:solidFill>
                  <a:srgbClr val="FF0000"/>
                </a:solidFill>
              </a:rPr>
              <a:t>負う</a:t>
            </a:r>
            <a:r>
              <a:rPr lang="ja-JP" altLang="en-US" dirty="0"/>
              <a:t>。</a:t>
            </a:r>
          </a:p>
        </p:txBody>
      </p:sp>
      <p:sp>
        <p:nvSpPr>
          <p:cNvPr id="39" name="テキスト ボックス 38"/>
          <p:cNvSpPr txBox="1"/>
          <p:nvPr/>
        </p:nvSpPr>
        <p:spPr>
          <a:xfrm flipH="1">
            <a:off x="409980" y="1623777"/>
            <a:ext cx="1203666" cy="369332"/>
          </a:xfrm>
          <a:prstGeom prst="rect">
            <a:avLst/>
          </a:prstGeom>
          <a:noFill/>
        </p:spPr>
        <p:txBody>
          <a:bodyPr wrap="square" rtlCol="0">
            <a:spAutoFit/>
          </a:bodyPr>
          <a:lstStyle/>
          <a:p>
            <a:r>
              <a:rPr lang="en-US" altLang="ja-JP" dirty="0"/>
              <a:t>H26-22-3</a:t>
            </a:r>
          </a:p>
        </p:txBody>
      </p:sp>
      <p:sp>
        <p:nvSpPr>
          <p:cNvPr id="40" name="テキスト ボックス 39"/>
          <p:cNvSpPr txBox="1"/>
          <p:nvPr/>
        </p:nvSpPr>
        <p:spPr>
          <a:xfrm>
            <a:off x="409981" y="2849339"/>
            <a:ext cx="8392991" cy="923330"/>
          </a:xfrm>
          <a:prstGeom prst="rect">
            <a:avLst/>
          </a:prstGeom>
          <a:noFill/>
        </p:spPr>
        <p:txBody>
          <a:bodyPr wrap="square" rtlCol="0">
            <a:spAutoFit/>
          </a:bodyPr>
          <a:lstStyle/>
          <a:p>
            <a:r>
              <a:rPr lang="en-US" altLang="ja-JP" dirty="0"/>
              <a:t>(Until the completion of the delivery of a specific thing, the donor shall assume a duty to take custody of such property with due care of a prudent manager.)</a:t>
            </a:r>
            <a:endParaRPr lang="ja-JP" altLang="en-US" dirty="0"/>
          </a:p>
        </p:txBody>
      </p:sp>
      <p:sp>
        <p:nvSpPr>
          <p:cNvPr id="41" name="テキスト ボックス 40"/>
          <p:cNvSpPr txBox="1"/>
          <p:nvPr/>
        </p:nvSpPr>
        <p:spPr>
          <a:xfrm>
            <a:off x="409983" y="4095555"/>
            <a:ext cx="8392991" cy="646331"/>
          </a:xfrm>
          <a:prstGeom prst="rect">
            <a:avLst/>
          </a:prstGeom>
          <a:noFill/>
        </p:spPr>
        <p:txBody>
          <a:bodyPr wrap="square" rtlCol="0">
            <a:spAutoFit/>
          </a:bodyPr>
          <a:lstStyle/>
          <a:p>
            <a:r>
              <a:rPr lang="en-US" altLang="ja-JP" dirty="0"/>
              <a:t>When “</a:t>
            </a:r>
            <a:r>
              <a:rPr lang="ja-JP" altLang="en-US" dirty="0"/>
              <a:t>義務を負う</a:t>
            </a:r>
            <a:r>
              <a:rPr lang="en-US" altLang="ja-JP" dirty="0"/>
              <a:t> (assume a duty / assume duties)” appears, we replace the word with a previous predicate and its corresponding object. </a:t>
            </a:r>
            <a:endParaRPr lang="ja-JP" altLang="en-US" dirty="0"/>
          </a:p>
        </p:txBody>
      </p:sp>
      <p:sp>
        <p:nvSpPr>
          <p:cNvPr id="42" name="テキスト ボックス 41"/>
          <p:cNvSpPr txBox="1"/>
          <p:nvPr/>
        </p:nvSpPr>
        <p:spPr>
          <a:xfrm>
            <a:off x="5076953" y="3500815"/>
            <a:ext cx="3765774" cy="369332"/>
          </a:xfrm>
          <a:prstGeom prst="rect">
            <a:avLst/>
          </a:prstGeom>
          <a:noFill/>
        </p:spPr>
        <p:txBody>
          <a:bodyPr wrap="none" rtlCol="0">
            <a:spAutoFit/>
          </a:bodyPr>
          <a:lstStyle/>
          <a:p>
            <a:r>
              <a:rPr lang="en-US" altLang="ja-JP" dirty="0"/>
              <a:t>Previous Set : {</a:t>
            </a:r>
            <a:r>
              <a:rPr lang="ja-JP" altLang="en-US" dirty="0"/>
              <a:t>負う</a:t>
            </a:r>
            <a:r>
              <a:rPr lang="en-US" altLang="ja-JP" dirty="0"/>
              <a:t>, </a:t>
            </a:r>
            <a:r>
              <a:rPr lang="ja-JP" altLang="en-US" dirty="0"/>
              <a:t>義務</a:t>
            </a:r>
            <a:r>
              <a:rPr lang="en-US" altLang="ja-JP" dirty="0"/>
              <a:t>, </a:t>
            </a:r>
            <a:r>
              <a:rPr lang="ja-JP" altLang="en-US" dirty="0"/>
              <a:t>贈与者</a:t>
            </a:r>
            <a:r>
              <a:rPr lang="en-US" altLang="ja-JP" dirty="0"/>
              <a:t>}</a:t>
            </a:r>
            <a:endParaRPr lang="ja-JP" altLang="en-US" dirty="0"/>
          </a:p>
        </p:txBody>
      </p:sp>
      <p:sp>
        <p:nvSpPr>
          <p:cNvPr id="43" name="テキスト ボックス 42"/>
          <p:cNvSpPr txBox="1"/>
          <p:nvPr/>
        </p:nvSpPr>
        <p:spPr>
          <a:xfrm>
            <a:off x="409983" y="5018747"/>
            <a:ext cx="839299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u="sng" dirty="0">
                <a:solidFill>
                  <a:srgbClr val="FF0000"/>
                </a:solidFill>
              </a:rPr>
              <a:t>贈与者</a:t>
            </a:r>
            <a:r>
              <a:rPr lang="ja-JP" altLang="en-US" dirty="0">
                <a:solidFill>
                  <a:schemeClr val="tx1"/>
                </a:solidFill>
              </a:rPr>
              <a:t>は</a:t>
            </a:r>
            <a:r>
              <a:rPr lang="ja-JP" altLang="en-US" dirty="0"/>
              <a:t>，贈与した特定物を引き渡すまでの間，善良な管理者の注意をもってその</a:t>
            </a:r>
            <a:r>
              <a:rPr lang="ja-JP" altLang="en-US" u="sng" dirty="0">
                <a:solidFill>
                  <a:srgbClr val="FF0000"/>
                </a:solidFill>
              </a:rPr>
              <a:t>物</a:t>
            </a:r>
            <a:r>
              <a:rPr lang="ja-JP" altLang="en-US" dirty="0">
                <a:solidFill>
                  <a:schemeClr val="tx1"/>
                </a:solidFill>
              </a:rPr>
              <a:t>を</a:t>
            </a:r>
            <a:r>
              <a:rPr lang="ja-JP" altLang="en-US" u="sng" dirty="0">
                <a:solidFill>
                  <a:srgbClr val="FF0000"/>
                </a:solidFill>
              </a:rPr>
              <a:t>保存する</a:t>
            </a:r>
            <a:r>
              <a:rPr lang="ja-JP" altLang="en-US" strike="sngStrike" dirty="0"/>
              <a:t>義務を負う。</a:t>
            </a:r>
          </a:p>
        </p:txBody>
      </p:sp>
      <p:sp>
        <p:nvSpPr>
          <p:cNvPr id="44" name="テキスト ボックス 43"/>
          <p:cNvSpPr txBox="1"/>
          <p:nvPr/>
        </p:nvSpPr>
        <p:spPr>
          <a:xfrm>
            <a:off x="2471138" y="6050837"/>
            <a:ext cx="3097323" cy="369332"/>
          </a:xfrm>
          <a:prstGeom prst="rect">
            <a:avLst/>
          </a:prstGeom>
          <a:noFill/>
        </p:spPr>
        <p:txBody>
          <a:bodyPr wrap="none" rtlCol="0">
            <a:spAutoFit/>
          </a:bodyPr>
          <a:lstStyle/>
          <a:p>
            <a:r>
              <a:rPr lang="en-US" altLang="ja-JP" dirty="0"/>
              <a:t>New Set : {</a:t>
            </a:r>
            <a:r>
              <a:rPr lang="ja-JP" altLang="en-US" dirty="0"/>
              <a:t>保存</a:t>
            </a:r>
            <a:r>
              <a:rPr lang="en-US" altLang="ja-JP" dirty="0"/>
              <a:t>, </a:t>
            </a:r>
            <a:r>
              <a:rPr lang="ja-JP" altLang="en-US" dirty="0"/>
              <a:t>物</a:t>
            </a:r>
            <a:r>
              <a:rPr lang="en-US" altLang="ja-JP" dirty="0"/>
              <a:t>, </a:t>
            </a:r>
            <a:r>
              <a:rPr lang="ja-JP" altLang="en-US" dirty="0"/>
              <a:t>贈与者</a:t>
            </a:r>
            <a:r>
              <a:rPr lang="en-US" altLang="ja-JP" dirty="0"/>
              <a:t>}</a:t>
            </a:r>
            <a:endParaRPr lang="ja-JP" altLang="en-US" dirty="0"/>
          </a:p>
        </p:txBody>
      </p:sp>
      <p:sp>
        <p:nvSpPr>
          <p:cNvPr id="45" name="テキスト ボックス 44"/>
          <p:cNvSpPr txBox="1"/>
          <p:nvPr/>
        </p:nvSpPr>
        <p:spPr>
          <a:xfrm>
            <a:off x="5986824" y="3803068"/>
            <a:ext cx="3350720" cy="369332"/>
          </a:xfrm>
          <a:prstGeom prst="rect">
            <a:avLst/>
          </a:prstGeom>
          <a:noFill/>
        </p:spPr>
        <p:txBody>
          <a:bodyPr wrap="square" rtlCol="0">
            <a:spAutoFit/>
          </a:bodyPr>
          <a:lstStyle/>
          <a:p>
            <a:r>
              <a:rPr lang="en-US" altLang="ja-JP" dirty="0"/>
              <a:t>(assume, duty, the donor)</a:t>
            </a:r>
            <a:endParaRPr lang="ja-JP" altLang="en-US" dirty="0"/>
          </a:p>
        </p:txBody>
      </p:sp>
      <p:sp>
        <p:nvSpPr>
          <p:cNvPr id="47" name="線吹き出し 2 (枠付き) 46"/>
          <p:cNvSpPr/>
          <p:nvPr/>
        </p:nvSpPr>
        <p:spPr>
          <a:xfrm>
            <a:off x="2059272" y="1724223"/>
            <a:ext cx="1075186" cy="225865"/>
          </a:xfrm>
          <a:prstGeom prst="borderCallout2">
            <a:avLst>
              <a:gd name="adj1" fmla="val 18750"/>
              <a:gd name="adj2" fmla="val -8333"/>
              <a:gd name="adj3" fmla="val 36976"/>
              <a:gd name="adj4" fmla="val -14684"/>
              <a:gd name="adj5" fmla="val 197503"/>
              <a:gd name="adj6" fmla="val -86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Subject</a:t>
            </a:r>
            <a:endParaRPr lang="ja-JP" altLang="en-US" dirty="0"/>
          </a:p>
        </p:txBody>
      </p:sp>
      <p:sp>
        <p:nvSpPr>
          <p:cNvPr id="48" name="線吹き出し 2 (枠付き) 47"/>
          <p:cNvSpPr/>
          <p:nvPr/>
        </p:nvSpPr>
        <p:spPr>
          <a:xfrm>
            <a:off x="4709542" y="1728768"/>
            <a:ext cx="1016984" cy="221336"/>
          </a:xfrm>
          <a:prstGeom prst="borderCallout2">
            <a:avLst>
              <a:gd name="adj1" fmla="val 18750"/>
              <a:gd name="adj2" fmla="val -8333"/>
              <a:gd name="adj3" fmla="val 18750"/>
              <a:gd name="adj4" fmla="val -16667"/>
              <a:gd name="adj5" fmla="val 270504"/>
              <a:gd name="adj6" fmla="val -238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t>Object</a:t>
            </a:r>
            <a:endParaRPr lang="ja-JP" altLang="en-US" dirty="0"/>
          </a:p>
        </p:txBody>
      </p:sp>
      <p:sp>
        <p:nvSpPr>
          <p:cNvPr id="49" name="線吹き出し 2 (枠付き) 48"/>
          <p:cNvSpPr/>
          <p:nvPr/>
        </p:nvSpPr>
        <p:spPr>
          <a:xfrm>
            <a:off x="3737454" y="2660380"/>
            <a:ext cx="1339499" cy="244472"/>
          </a:xfrm>
          <a:prstGeom prst="borderCallout2">
            <a:avLst>
              <a:gd name="adj1" fmla="val 18750"/>
              <a:gd name="adj2" fmla="val -8333"/>
              <a:gd name="adj3" fmla="val 18750"/>
              <a:gd name="adj4" fmla="val -16667"/>
              <a:gd name="adj5" fmla="val -45095"/>
              <a:gd name="adj6" fmla="val -69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p>
        </p:txBody>
      </p:sp>
      <p:sp>
        <p:nvSpPr>
          <p:cNvPr id="50" name="線吹き出し 2 (枠付き) 49"/>
          <p:cNvSpPr/>
          <p:nvPr/>
        </p:nvSpPr>
        <p:spPr>
          <a:xfrm>
            <a:off x="608072" y="5755053"/>
            <a:ext cx="1083607" cy="295784"/>
          </a:xfrm>
          <a:prstGeom prst="borderCallout2">
            <a:avLst>
              <a:gd name="adj1" fmla="val 18750"/>
              <a:gd name="adj2" fmla="val -8333"/>
              <a:gd name="adj3" fmla="val 18750"/>
              <a:gd name="adj4" fmla="val -16667"/>
              <a:gd name="adj5" fmla="val -231518"/>
              <a:gd name="adj6" fmla="val -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Subject</a:t>
            </a:r>
            <a:endParaRPr lang="ja-JP" altLang="en-US" dirty="0"/>
          </a:p>
        </p:txBody>
      </p:sp>
      <p:sp>
        <p:nvSpPr>
          <p:cNvPr id="51" name="線吹き出し 2 (枠付き) 50"/>
          <p:cNvSpPr/>
          <p:nvPr/>
        </p:nvSpPr>
        <p:spPr>
          <a:xfrm>
            <a:off x="2477182" y="5755052"/>
            <a:ext cx="1662770" cy="264876"/>
          </a:xfrm>
          <a:prstGeom prst="borderCallout2">
            <a:avLst>
              <a:gd name="adj1" fmla="val 18750"/>
              <a:gd name="adj2" fmla="val -8333"/>
              <a:gd name="adj3" fmla="val 18750"/>
              <a:gd name="adj4" fmla="val -16667"/>
              <a:gd name="adj5" fmla="val -79808"/>
              <a:gd name="adj6" fmla="val -94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New Object</a:t>
            </a:r>
            <a:endParaRPr lang="ja-JP" altLang="en-US" dirty="0"/>
          </a:p>
        </p:txBody>
      </p:sp>
      <p:sp>
        <p:nvSpPr>
          <p:cNvPr id="52" name="線吹き出し 2 (枠付き) 51"/>
          <p:cNvSpPr/>
          <p:nvPr/>
        </p:nvSpPr>
        <p:spPr>
          <a:xfrm>
            <a:off x="2915816" y="4751557"/>
            <a:ext cx="2029858" cy="250902"/>
          </a:xfrm>
          <a:prstGeom prst="borderCallout2">
            <a:avLst>
              <a:gd name="adj1" fmla="val 18750"/>
              <a:gd name="adj2" fmla="val -8333"/>
              <a:gd name="adj3" fmla="val 18750"/>
              <a:gd name="adj4" fmla="val -16667"/>
              <a:gd name="adj5" fmla="val 277399"/>
              <a:gd name="adj6" fmla="val -79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New Predicate</a:t>
            </a:r>
            <a:endParaRPr lang="ja-JP" altLang="en-US" dirty="0"/>
          </a:p>
        </p:txBody>
      </p:sp>
      <p:sp>
        <p:nvSpPr>
          <p:cNvPr id="53" name="テキスト ボックス 52"/>
          <p:cNvSpPr txBox="1"/>
          <p:nvPr/>
        </p:nvSpPr>
        <p:spPr>
          <a:xfrm>
            <a:off x="3465400" y="5264837"/>
            <a:ext cx="2106667" cy="369332"/>
          </a:xfrm>
          <a:prstGeom prst="rect">
            <a:avLst/>
          </a:prstGeom>
          <a:noFill/>
        </p:spPr>
        <p:txBody>
          <a:bodyPr wrap="none" rtlCol="0">
            <a:spAutoFit/>
          </a:bodyPr>
          <a:lstStyle/>
          <a:p>
            <a:r>
              <a:rPr lang="en-US" altLang="ja-JP" dirty="0"/>
              <a:t>Ignore this Clause</a:t>
            </a:r>
            <a:endParaRPr lang="ja-JP" altLang="en-US" dirty="0"/>
          </a:p>
        </p:txBody>
      </p:sp>
      <p:sp>
        <p:nvSpPr>
          <p:cNvPr id="54" name="下矢印 53"/>
          <p:cNvSpPr/>
          <p:nvPr/>
        </p:nvSpPr>
        <p:spPr>
          <a:xfrm>
            <a:off x="3911530" y="3776761"/>
            <a:ext cx="1320941" cy="309124"/>
          </a:xfrm>
          <a:prstGeom prst="downArrow">
            <a:avLst>
              <a:gd name="adj1" fmla="val 50000"/>
              <a:gd name="adj2" fmla="val 72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9671389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潜在的な述語の抽出</a:t>
            </a:r>
            <a:endParaRPr kumimoji="1" lang="ja-JP" altLang="en-US" sz="3600" dirty="0"/>
          </a:p>
        </p:txBody>
      </p:sp>
      <p:sp>
        <p:nvSpPr>
          <p:cNvPr id="4" name="テキスト ボックス 3"/>
          <p:cNvSpPr txBox="1"/>
          <p:nvPr/>
        </p:nvSpPr>
        <p:spPr>
          <a:xfrm>
            <a:off x="409983" y="1971742"/>
            <a:ext cx="839299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1"/>
                </a:solidFill>
              </a:rPr>
              <a:t>請負が請負人の責めに帰することができない事由によって履行の中途で終了したときは，</a:t>
            </a:r>
            <a:r>
              <a:rPr lang="ja-JP" altLang="en-US" u="sng" dirty="0">
                <a:solidFill>
                  <a:srgbClr val="FF0000"/>
                </a:solidFill>
              </a:rPr>
              <a:t>請負人</a:t>
            </a:r>
            <a:r>
              <a:rPr lang="ja-JP" altLang="en-US" dirty="0">
                <a:solidFill>
                  <a:schemeClr val="tx1"/>
                </a:solidFill>
              </a:rPr>
              <a:t>は，既にした履行の割合に応じて</a:t>
            </a:r>
            <a:r>
              <a:rPr lang="ja-JP" altLang="en-US" u="sng" dirty="0">
                <a:solidFill>
                  <a:srgbClr val="FF0000"/>
                </a:solidFill>
              </a:rPr>
              <a:t>報酬</a:t>
            </a:r>
            <a:r>
              <a:rPr lang="ja-JP" altLang="en-US" dirty="0">
                <a:solidFill>
                  <a:schemeClr val="tx1"/>
                </a:solidFill>
              </a:rPr>
              <a:t>を</a:t>
            </a:r>
            <a:r>
              <a:rPr lang="ja-JP" altLang="en-US" u="sng" dirty="0">
                <a:solidFill>
                  <a:srgbClr val="FF0000"/>
                </a:solidFill>
              </a:rPr>
              <a:t>請求することができる</a:t>
            </a:r>
            <a:r>
              <a:rPr lang="ja-JP" altLang="en-US" dirty="0">
                <a:solidFill>
                  <a:schemeClr val="tx1"/>
                </a:solidFill>
              </a:rPr>
              <a:t>。</a:t>
            </a:r>
          </a:p>
        </p:txBody>
      </p:sp>
      <p:sp>
        <p:nvSpPr>
          <p:cNvPr id="5" name="テキスト ボックス 4"/>
          <p:cNvSpPr txBox="1"/>
          <p:nvPr/>
        </p:nvSpPr>
        <p:spPr>
          <a:xfrm flipH="1">
            <a:off x="409982" y="1628800"/>
            <a:ext cx="1752926" cy="369332"/>
          </a:xfrm>
          <a:prstGeom prst="rect">
            <a:avLst/>
          </a:prstGeom>
          <a:noFill/>
        </p:spPr>
        <p:txBody>
          <a:bodyPr wrap="square" rtlCol="0">
            <a:spAutoFit/>
          </a:bodyPr>
          <a:lstStyle/>
          <a:p>
            <a:r>
              <a:rPr lang="en-US" altLang="ja-JP" dirty="0"/>
              <a:t>H24-27-A</a:t>
            </a:r>
          </a:p>
        </p:txBody>
      </p:sp>
      <p:sp>
        <p:nvSpPr>
          <p:cNvPr id="6" name="テキスト ボックス 5"/>
          <p:cNvSpPr txBox="1"/>
          <p:nvPr/>
        </p:nvSpPr>
        <p:spPr>
          <a:xfrm>
            <a:off x="409983" y="2931363"/>
            <a:ext cx="8392991" cy="923330"/>
          </a:xfrm>
          <a:prstGeom prst="rect">
            <a:avLst/>
          </a:prstGeom>
          <a:noFill/>
        </p:spPr>
        <p:txBody>
          <a:bodyPr wrap="square" rtlCol="0">
            <a:spAutoFit/>
          </a:bodyPr>
          <a:lstStyle/>
          <a:p>
            <a:r>
              <a:rPr lang="en-US" altLang="ja-JP" dirty="0"/>
              <a:t>(If the contract for work terminates during performance due to reasons not attributable to the  contractor, he/she may demand remuneration in proportion to the performance already completed.)</a:t>
            </a:r>
            <a:endParaRPr lang="ja-JP" altLang="en-US" dirty="0"/>
          </a:p>
        </p:txBody>
      </p:sp>
      <p:sp>
        <p:nvSpPr>
          <p:cNvPr id="7" name="線吹き出し 2 (枠付き) 6"/>
          <p:cNvSpPr/>
          <p:nvPr/>
        </p:nvSpPr>
        <p:spPr>
          <a:xfrm>
            <a:off x="1959642" y="1694363"/>
            <a:ext cx="1172198" cy="249547"/>
          </a:xfrm>
          <a:prstGeom prst="borderCallout2">
            <a:avLst>
              <a:gd name="adj1" fmla="val 18750"/>
              <a:gd name="adj2" fmla="val -8333"/>
              <a:gd name="adj3" fmla="val 18750"/>
              <a:gd name="adj4" fmla="val -16667"/>
              <a:gd name="adj5" fmla="val 368923"/>
              <a:gd name="adj6" fmla="val -31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Subject</a:t>
            </a:r>
            <a:endParaRPr lang="ja-JP" altLang="en-US" dirty="0"/>
          </a:p>
        </p:txBody>
      </p:sp>
      <p:sp>
        <p:nvSpPr>
          <p:cNvPr id="8" name="線吹き出し 2 (枠付き) 7"/>
          <p:cNvSpPr/>
          <p:nvPr/>
        </p:nvSpPr>
        <p:spPr>
          <a:xfrm>
            <a:off x="5649457" y="1722574"/>
            <a:ext cx="1016984" cy="221336"/>
          </a:xfrm>
          <a:prstGeom prst="borderCallout2">
            <a:avLst>
              <a:gd name="adj1" fmla="val 18750"/>
              <a:gd name="adj2" fmla="val -8333"/>
              <a:gd name="adj3" fmla="val 18750"/>
              <a:gd name="adj4" fmla="val -16667"/>
              <a:gd name="adj5" fmla="val 318173"/>
              <a:gd name="adj6" fmla="val 11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Object</a:t>
            </a:r>
            <a:endParaRPr lang="ja-JP" altLang="en-US" dirty="0"/>
          </a:p>
        </p:txBody>
      </p:sp>
      <p:sp>
        <p:nvSpPr>
          <p:cNvPr id="9" name="線吹き出し 2 (枠付き) 8"/>
          <p:cNvSpPr/>
          <p:nvPr/>
        </p:nvSpPr>
        <p:spPr>
          <a:xfrm>
            <a:off x="7036937" y="2670388"/>
            <a:ext cx="1298171" cy="221336"/>
          </a:xfrm>
          <a:prstGeom prst="borderCallout2">
            <a:avLst>
              <a:gd name="adj1" fmla="val 18750"/>
              <a:gd name="adj2" fmla="val -8333"/>
              <a:gd name="adj3" fmla="val 18750"/>
              <a:gd name="adj4" fmla="val -16667"/>
              <a:gd name="adj5" fmla="val -48177"/>
              <a:gd name="adj6" fmla="val -35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p>
        </p:txBody>
      </p:sp>
      <p:sp>
        <p:nvSpPr>
          <p:cNvPr id="10" name="テキスト ボックス 9"/>
          <p:cNvSpPr txBox="1"/>
          <p:nvPr/>
        </p:nvSpPr>
        <p:spPr>
          <a:xfrm>
            <a:off x="2800495" y="3762740"/>
            <a:ext cx="4227439" cy="369332"/>
          </a:xfrm>
          <a:prstGeom prst="rect">
            <a:avLst/>
          </a:prstGeom>
          <a:noFill/>
        </p:spPr>
        <p:txBody>
          <a:bodyPr wrap="none" rtlCol="0">
            <a:spAutoFit/>
          </a:bodyPr>
          <a:lstStyle/>
          <a:p>
            <a:r>
              <a:rPr lang="en-US" altLang="ja-JP" dirty="0"/>
              <a:t>Previous Set : {</a:t>
            </a:r>
            <a:r>
              <a:rPr lang="ja-JP" altLang="en-US" dirty="0">
                <a:solidFill>
                  <a:srgbClr val="FF0000"/>
                </a:solidFill>
              </a:rPr>
              <a:t>請求する</a:t>
            </a:r>
            <a:r>
              <a:rPr lang="en-US" altLang="ja-JP" dirty="0"/>
              <a:t>, </a:t>
            </a:r>
            <a:r>
              <a:rPr lang="ja-JP" altLang="en-US" dirty="0"/>
              <a:t>請負人</a:t>
            </a:r>
            <a:r>
              <a:rPr lang="en-US" altLang="ja-JP" dirty="0"/>
              <a:t>, </a:t>
            </a:r>
            <a:r>
              <a:rPr lang="ja-JP" altLang="en-US" dirty="0"/>
              <a:t>報酬</a:t>
            </a:r>
            <a:r>
              <a:rPr lang="en-US" altLang="ja-JP" dirty="0"/>
              <a:t>}</a:t>
            </a:r>
            <a:endParaRPr lang="ja-JP" altLang="en-US" dirty="0"/>
          </a:p>
        </p:txBody>
      </p:sp>
      <p:sp>
        <p:nvSpPr>
          <p:cNvPr id="11" name="テキスト ボックス 10"/>
          <p:cNvSpPr txBox="1"/>
          <p:nvPr/>
        </p:nvSpPr>
        <p:spPr>
          <a:xfrm>
            <a:off x="4276396" y="4048316"/>
            <a:ext cx="4362047" cy="369332"/>
          </a:xfrm>
          <a:prstGeom prst="rect">
            <a:avLst/>
          </a:prstGeom>
          <a:noFill/>
        </p:spPr>
        <p:txBody>
          <a:bodyPr wrap="square" rtlCol="0">
            <a:spAutoFit/>
          </a:bodyPr>
          <a:lstStyle/>
          <a:p>
            <a:r>
              <a:rPr lang="en-US" altLang="ja-JP" dirty="0"/>
              <a:t>(may demand, he/she, remuneration)</a:t>
            </a:r>
            <a:endParaRPr lang="ja-JP" altLang="en-US" dirty="0"/>
          </a:p>
        </p:txBody>
      </p:sp>
      <p:sp>
        <p:nvSpPr>
          <p:cNvPr id="12" name="テキスト ボックス 11"/>
          <p:cNvSpPr txBox="1"/>
          <p:nvPr/>
        </p:nvSpPr>
        <p:spPr>
          <a:xfrm>
            <a:off x="246708" y="4153229"/>
            <a:ext cx="3682726" cy="923330"/>
          </a:xfrm>
          <a:prstGeom prst="rect">
            <a:avLst/>
          </a:prstGeom>
          <a:noFill/>
        </p:spPr>
        <p:txBody>
          <a:bodyPr wrap="square" rtlCol="0">
            <a:spAutoFit/>
          </a:bodyPr>
          <a:lstStyle/>
          <a:p>
            <a:r>
              <a:rPr lang="en-US" altLang="ja-JP" dirty="0"/>
              <a:t>Create a new set by converting “demand</a:t>
            </a:r>
            <a:r>
              <a:rPr lang="ja-JP" altLang="en-US" dirty="0"/>
              <a:t> </a:t>
            </a:r>
            <a:r>
              <a:rPr lang="en-US" altLang="ja-JP" dirty="0"/>
              <a:t>(</a:t>
            </a:r>
            <a:r>
              <a:rPr lang="ja-JP" altLang="en-US" dirty="0"/>
              <a:t>請求する</a:t>
            </a:r>
            <a:r>
              <a:rPr lang="en-US" altLang="ja-JP" dirty="0"/>
              <a:t>)” into “make a demand (</a:t>
            </a:r>
            <a:r>
              <a:rPr lang="ja-JP" altLang="en-US" dirty="0"/>
              <a:t>請求ヲする</a:t>
            </a:r>
            <a:r>
              <a:rPr lang="en-US" altLang="ja-JP" dirty="0"/>
              <a:t>)”</a:t>
            </a:r>
            <a:endParaRPr lang="ja-JP" altLang="en-US" dirty="0"/>
          </a:p>
        </p:txBody>
      </p:sp>
      <p:sp>
        <p:nvSpPr>
          <p:cNvPr id="13" name="下矢印 12"/>
          <p:cNvSpPr/>
          <p:nvPr/>
        </p:nvSpPr>
        <p:spPr>
          <a:xfrm rot="2273903">
            <a:off x="3830044" y="4145779"/>
            <a:ext cx="363474" cy="764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2936044" y="4957542"/>
            <a:ext cx="12166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u="sng" dirty="0">
                <a:solidFill>
                  <a:schemeClr val="tx1"/>
                </a:solidFill>
              </a:rPr>
              <a:t>請求する</a:t>
            </a:r>
            <a:endParaRPr lang="ja-JP" altLang="en-US" u="sng" dirty="0">
              <a:solidFill>
                <a:schemeClr val="accent2"/>
              </a:solidFill>
            </a:endParaRPr>
          </a:p>
        </p:txBody>
      </p:sp>
      <p:sp>
        <p:nvSpPr>
          <p:cNvPr id="15" name="テキスト ボックス 14"/>
          <p:cNvSpPr txBox="1"/>
          <p:nvPr/>
        </p:nvSpPr>
        <p:spPr>
          <a:xfrm>
            <a:off x="4673356" y="4957542"/>
            <a:ext cx="205311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u="sng" dirty="0">
                <a:solidFill>
                  <a:schemeClr val="tx1"/>
                </a:solidFill>
              </a:rPr>
              <a:t>請求</a:t>
            </a:r>
            <a:r>
              <a:rPr lang="ja-JP" altLang="en-US" dirty="0">
                <a:solidFill>
                  <a:schemeClr val="tx1"/>
                </a:solidFill>
              </a:rPr>
              <a:t>（</a:t>
            </a:r>
            <a:r>
              <a:rPr lang="ja-JP" altLang="en-US" dirty="0">
                <a:solidFill>
                  <a:srgbClr val="FF0000"/>
                </a:solidFill>
              </a:rPr>
              <a:t>ヲ</a:t>
            </a:r>
            <a:r>
              <a:rPr lang="ja-JP" altLang="en-US" dirty="0">
                <a:solidFill>
                  <a:schemeClr val="tx1"/>
                </a:solidFill>
              </a:rPr>
              <a:t>）</a:t>
            </a:r>
            <a:r>
              <a:rPr lang="ja-JP" altLang="en-US" u="sng" dirty="0">
                <a:solidFill>
                  <a:schemeClr val="tx1"/>
                </a:solidFill>
              </a:rPr>
              <a:t>する</a:t>
            </a:r>
            <a:endParaRPr lang="ja-JP" altLang="en-US" u="sng" dirty="0">
              <a:solidFill>
                <a:schemeClr val="accent2"/>
              </a:solidFill>
            </a:endParaRPr>
          </a:p>
        </p:txBody>
      </p:sp>
      <p:sp>
        <p:nvSpPr>
          <p:cNvPr id="16" name="テキスト ボックス 15"/>
          <p:cNvSpPr txBox="1"/>
          <p:nvPr/>
        </p:nvSpPr>
        <p:spPr>
          <a:xfrm>
            <a:off x="4227559" y="4888292"/>
            <a:ext cx="362415" cy="369332"/>
          </a:xfrm>
          <a:prstGeom prst="rect">
            <a:avLst/>
          </a:prstGeom>
          <a:noFill/>
        </p:spPr>
        <p:txBody>
          <a:bodyPr wrap="square" rtlCol="0">
            <a:spAutoFit/>
          </a:bodyPr>
          <a:lstStyle/>
          <a:p>
            <a:r>
              <a:rPr lang="en-US" altLang="ja-JP" dirty="0"/>
              <a:t>=</a:t>
            </a:r>
            <a:endParaRPr lang="ja-JP" altLang="en-US" dirty="0"/>
          </a:p>
        </p:txBody>
      </p:sp>
      <p:sp>
        <p:nvSpPr>
          <p:cNvPr id="17" name="線吹き出し 2 (枠付き) 16"/>
          <p:cNvSpPr/>
          <p:nvPr/>
        </p:nvSpPr>
        <p:spPr>
          <a:xfrm>
            <a:off x="3439076" y="5464595"/>
            <a:ext cx="1404506" cy="221337"/>
          </a:xfrm>
          <a:prstGeom prst="borderCallout2">
            <a:avLst>
              <a:gd name="adj1" fmla="val 18750"/>
              <a:gd name="adj2" fmla="val -8333"/>
              <a:gd name="adj3" fmla="val 18750"/>
              <a:gd name="adj4" fmla="val -16667"/>
              <a:gd name="adj5" fmla="val -73174"/>
              <a:gd name="adj6" fmla="val -25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p>
        </p:txBody>
      </p:sp>
      <p:sp>
        <p:nvSpPr>
          <p:cNvPr id="18" name="線吹き出し 2 (枠付き) 17"/>
          <p:cNvSpPr/>
          <p:nvPr/>
        </p:nvSpPr>
        <p:spPr>
          <a:xfrm>
            <a:off x="6416208" y="5464595"/>
            <a:ext cx="1338608" cy="221336"/>
          </a:xfrm>
          <a:prstGeom prst="borderCallout2">
            <a:avLst>
              <a:gd name="adj1" fmla="val 18750"/>
              <a:gd name="adj2" fmla="val -8333"/>
              <a:gd name="adj3" fmla="val 18750"/>
              <a:gd name="adj4" fmla="val -16667"/>
              <a:gd name="adj5" fmla="val -73174"/>
              <a:gd name="adj6" fmla="val -25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Predicate</a:t>
            </a:r>
          </a:p>
        </p:txBody>
      </p:sp>
      <p:sp>
        <p:nvSpPr>
          <p:cNvPr id="19" name="線吹き出し 2 (枠付き) 18"/>
          <p:cNvSpPr/>
          <p:nvPr/>
        </p:nvSpPr>
        <p:spPr>
          <a:xfrm>
            <a:off x="5088431" y="5464595"/>
            <a:ext cx="1016984" cy="221336"/>
          </a:xfrm>
          <a:prstGeom prst="borderCallout2">
            <a:avLst>
              <a:gd name="adj1" fmla="val 18750"/>
              <a:gd name="adj2" fmla="val -8333"/>
              <a:gd name="adj3" fmla="val 18750"/>
              <a:gd name="adj4" fmla="val -16667"/>
              <a:gd name="adj5" fmla="val -73174"/>
              <a:gd name="adj6" fmla="val -25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Object</a:t>
            </a:r>
          </a:p>
        </p:txBody>
      </p:sp>
      <p:sp>
        <p:nvSpPr>
          <p:cNvPr id="20" name="テキスト ボックス 19"/>
          <p:cNvSpPr txBox="1"/>
          <p:nvPr/>
        </p:nvSpPr>
        <p:spPr>
          <a:xfrm>
            <a:off x="2286436" y="5905180"/>
            <a:ext cx="3328155" cy="369332"/>
          </a:xfrm>
          <a:prstGeom prst="rect">
            <a:avLst/>
          </a:prstGeom>
          <a:noFill/>
        </p:spPr>
        <p:txBody>
          <a:bodyPr wrap="none" rtlCol="0">
            <a:spAutoFit/>
          </a:bodyPr>
          <a:lstStyle/>
          <a:p>
            <a:r>
              <a:rPr lang="en-US" altLang="ja-JP" dirty="0"/>
              <a:t>New Set : {</a:t>
            </a:r>
            <a:r>
              <a:rPr lang="ja-JP" altLang="en-US" dirty="0">
                <a:solidFill>
                  <a:srgbClr val="FF0000"/>
                </a:solidFill>
              </a:rPr>
              <a:t>する</a:t>
            </a:r>
            <a:r>
              <a:rPr lang="en-US" altLang="ja-JP" dirty="0"/>
              <a:t>, </a:t>
            </a:r>
            <a:r>
              <a:rPr lang="ja-JP" altLang="en-US" dirty="0"/>
              <a:t>請負人</a:t>
            </a:r>
            <a:r>
              <a:rPr lang="en-US" altLang="ja-JP" dirty="0"/>
              <a:t>, </a:t>
            </a:r>
            <a:r>
              <a:rPr lang="ja-JP" altLang="en-US" dirty="0">
                <a:solidFill>
                  <a:srgbClr val="FF0000"/>
                </a:solidFill>
              </a:rPr>
              <a:t>請求</a:t>
            </a:r>
            <a:r>
              <a:rPr lang="en-US" altLang="ja-JP" dirty="0">
                <a:solidFill>
                  <a:srgbClr val="FF0000"/>
                </a:solidFill>
              </a:rPr>
              <a:t>}</a:t>
            </a:r>
            <a:endParaRPr lang="ja-JP" altLang="en-US" dirty="0">
              <a:solidFill>
                <a:srgbClr val="FF0000"/>
              </a:solidFill>
            </a:endParaRPr>
          </a:p>
        </p:txBody>
      </p:sp>
      <p:sp>
        <p:nvSpPr>
          <p:cNvPr id="21" name="テキスト ボックス 20"/>
          <p:cNvSpPr txBox="1"/>
          <p:nvPr/>
        </p:nvSpPr>
        <p:spPr>
          <a:xfrm>
            <a:off x="3471121" y="6251429"/>
            <a:ext cx="2800886" cy="369332"/>
          </a:xfrm>
          <a:prstGeom prst="rect">
            <a:avLst/>
          </a:prstGeom>
          <a:noFill/>
        </p:spPr>
        <p:txBody>
          <a:bodyPr wrap="square" rtlCol="0">
            <a:spAutoFit/>
          </a:bodyPr>
          <a:lstStyle/>
          <a:p>
            <a:r>
              <a:rPr lang="en-US" altLang="ja-JP" dirty="0"/>
              <a:t>(do, he/she, a demand)</a:t>
            </a:r>
            <a:endParaRPr lang="ja-JP" altLang="en-US" dirty="0"/>
          </a:p>
        </p:txBody>
      </p:sp>
    </p:spTree>
    <p:extLst>
      <p:ext uri="{BB962C8B-B14F-4D97-AF65-F5344CB8AC3E}">
        <p14:creationId xmlns:p14="http://schemas.microsoft.com/office/powerpoint/2010/main" val="383279624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E833F-0615-4E4D-A949-5134FD73A33C}"/>
              </a:ext>
            </a:extLst>
          </p:cNvPr>
          <p:cNvSpPr>
            <a:spLocks noGrp="1"/>
          </p:cNvSpPr>
          <p:nvPr>
            <p:ph type="title"/>
          </p:nvPr>
        </p:nvSpPr>
        <p:spPr/>
        <p:txBody>
          <a:bodyPr/>
          <a:lstStyle/>
          <a:p>
            <a:r>
              <a:rPr kumimoji="1" lang="ja-JP" altLang="en-US" dirty="0"/>
              <a:t>手法</a:t>
            </a:r>
          </a:p>
        </p:txBody>
      </p:sp>
      <p:sp>
        <p:nvSpPr>
          <p:cNvPr id="3" name="テキスト プレースホルダー 2">
            <a:extLst>
              <a:ext uri="{FF2B5EF4-FFF2-40B4-BE49-F238E27FC236}">
                <a16:creationId xmlns:a16="http://schemas.microsoft.com/office/drawing/2014/main" id="{71621C63-A200-47FE-BBA2-E021AB9B8E5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5145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7B4CF-6BAA-4FB6-B0A5-5018152B4573}"/>
              </a:ext>
            </a:extLst>
          </p:cNvPr>
          <p:cNvSpPr>
            <a:spLocks noGrp="1"/>
          </p:cNvSpPr>
          <p:nvPr>
            <p:ph type="title"/>
          </p:nvPr>
        </p:nvSpPr>
        <p:spPr/>
        <p:txBody>
          <a:bodyPr/>
          <a:lstStyle/>
          <a:p>
            <a:r>
              <a:rPr lang="ja-JP" altLang="en-US" dirty="0"/>
              <a:t>使用しているデータ</a:t>
            </a:r>
            <a:endParaRPr kumimoji="1" lang="ja-JP" altLang="en-US" dirty="0"/>
          </a:p>
        </p:txBody>
      </p:sp>
      <p:sp>
        <p:nvSpPr>
          <p:cNvPr id="3" name="コンテンツ プレースホルダー 2">
            <a:extLst>
              <a:ext uri="{FF2B5EF4-FFF2-40B4-BE49-F238E27FC236}">
                <a16:creationId xmlns:a16="http://schemas.microsoft.com/office/drawing/2014/main" id="{AEE34144-0038-4503-BB17-F714CA1CEB11}"/>
              </a:ext>
            </a:extLst>
          </p:cNvPr>
          <p:cNvSpPr>
            <a:spLocks noGrp="1"/>
          </p:cNvSpPr>
          <p:nvPr>
            <p:ph idx="1"/>
          </p:nvPr>
        </p:nvSpPr>
        <p:spPr>
          <a:xfrm>
            <a:off x="628650" y="2226469"/>
            <a:ext cx="8250272" cy="3263504"/>
          </a:xfrm>
        </p:spPr>
        <p:txBody>
          <a:bodyPr/>
          <a:lstStyle/>
          <a:p>
            <a:r>
              <a:rPr kumimoji="1" lang="ja-JP" altLang="en-US" dirty="0"/>
              <a:t>司法試験の選択式問題：</a:t>
            </a:r>
            <a:r>
              <a:rPr kumimoji="1" lang="en-US" altLang="ja-JP" dirty="0"/>
              <a:t>2007</a:t>
            </a:r>
            <a:r>
              <a:rPr kumimoji="1" lang="ja-JP" altLang="en-US" dirty="0"/>
              <a:t>年度～</a:t>
            </a:r>
            <a:r>
              <a:rPr kumimoji="1" lang="en-US" altLang="ja-JP" dirty="0"/>
              <a:t>2017</a:t>
            </a:r>
            <a:r>
              <a:rPr kumimoji="1" lang="ja-JP" altLang="en-US" dirty="0"/>
              <a:t>年度の</a:t>
            </a:r>
            <a:r>
              <a:rPr kumimoji="1" lang="en-US" altLang="ja-JP" dirty="0"/>
              <a:t>10</a:t>
            </a:r>
            <a:r>
              <a:rPr kumimoji="1" lang="ja-JP" altLang="en-US" dirty="0"/>
              <a:t>年分、全</a:t>
            </a:r>
            <a:r>
              <a:rPr kumimoji="1" lang="en-US" altLang="ja-JP" dirty="0"/>
              <a:t>658</a:t>
            </a:r>
            <a:r>
              <a:rPr kumimoji="1" lang="ja-JP" altLang="en-US" dirty="0"/>
              <a:t>問（</a:t>
            </a:r>
            <a:r>
              <a:rPr kumimoji="1" lang="en-US" altLang="ja-JP" dirty="0"/>
              <a:t>2018</a:t>
            </a:r>
            <a:r>
              <a:rPr kumimoji="1" lang="ja-JP" altLang="en-US" dirty="0"/>
              <a:t>年度</a:t>
            </a:r>
            <a:r>
              <a:rPr kumimoji="1" lang="en-US" altLang="ja-JP" dirty="0"/>
              <a:t>98</a:t>
            </a:r>
            <a:r>
              <a:rPr kumimoji="1" lang="ja-JP" altLang="en-US" dirty="0"/>
              <a:t>問をテストデータとする）</a:t>
            </a:r>
            <a:endParaRPr kumimoji="1" lang="en-US" altLang="ja-JP" dirty="0"/>
          </a:p>
          <a:p>
            <a:r>
              <a:rPr lang="ja-JP" altLang="en-US" dirty="0"/>
              <a:t>民法条文：全</a:t>
            </a:r>
            <a:r>
              <a:rPr lang="en-US" altLang="ja-JP" dirty="0"/>
              <a:t>1044</a:t>
            </a:r>
            <a:r>
              <a:rPr lang="ja-JP" altLang="en-US" dirty="0"/>
              <a:t>条</a:t>
            </a:r>
            <a:endParaRPr lang="en-US" altLang="ja-JP" dirty="0"/>
          </a:p>
          <a:p>
            <a:r>
              <a:rPr kumimoji="1" lang="ja-JP" altLang="en-US" dirty="0"/>
              <a:t>法律用語辞書（</a:t>
            </a:r>
            <a:r>
              <a:rPr lang="zh-TW" altLang="en-US" dirty="0"/>
              <a:t>有斐閣 法律用語辞典 第</a:t>
            </a:r>
            <a:r>
              <a:rPr lang="en-US" altLang="zh-TW" dirty="0"/>
              <a:t>4</a:t>
            </a:r>
            <a:r>
              <a:rPr lang="zh-TW" altLang="en-US" dirty="0"/>
              <a:t>版</a:t>
            </a:r>
            <a:r>
              <a:rPr kumimoji="1" lang="ja-JP" altLang="en-US" dirty="0"/>
              <a:t>）：</a:t>
            </a:r>
            <a:r>
              <a:rPr lang="en-US" altLang="ja-JP" dirty="0"/>
              <a:t>			</a:t>
            </a:r>
            <a:r>
              <a:rPr lang="ja-JP" altLang="en-US" dirty="0"/>
              <a:t>　　形態素解析器</a:t>
            </a:r>
            <a:r>
              <a:rPr lang="en-US" altLang="ja-JP" dirty="0"/>
              <a:t>(</a:t>
            </a:r>
            <a:r>
              <a:rPr lang="en-US" altLang="ja-JP" dirty="0" err="1"/>
              <a:t>Juman</a:t>
            </a:r>
            <a:r>
              <a:rPr lang="en-US" altLang="ja-JP" dirty="0"/>
              <a:t>)</a:t>
            </a:r>
            <a:r>
              <a:rPr lang="ja-JP" altLang="en-US" dirty="0"/>
              <a:t>の単語リストに追加</a:t>
            </a:r>
            <a:endParaRPr kumimoji="1" lang="en-US" altLang="ja-JP" dirty="0"/>
          </a:p>
        </p:txBody>
      </p:sp>
    </p:spTree>
    <p:extLst>
      <p:ext uri="{BB962C8B-B14F-4D97-AF65-F5344CB8AC3E}">
        <p14:creationId xmlns:p14="http://schemas.microsoft.com/office/powerpoint/2010/main" val="259226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D3C22-02D1-4CEC-B5B2-72A5F9A2FBF6}"/>
              </a:ext>
            </a:extLst>
          </p:cNvPr>
          <p:cNvSpPr>
            <a:spLocks noGrp="1"/>
          </p:cNvSpPr>
          <p:nvPr>
            <p:ph type="title"/>
          </p:nvPr>
        </p:nvSpPr>
        <p:spPr>
          <a:xfrm>
            <a:off x="628650" y="1104718"/>
            <a:ext cx="7886700" cy="994172"/>
          </a:xfrm>
        </p:spPr>
        <p:txBody>
          <a:bodyPr/>
          <a:lstStyle/>
          <a:p>
            <a:r>
              <a:rPr lang="ja-JP" altLang="en-US" dirty="0"/>
              <a:t>現状のシステム構成</a:t>
            </a:r>
          </a:p>
        </p:txBody>
      </p:sp>
      <p:sp>
        <p:nvSpPr>
          <p:cNvPr id="3" name="コンテンツ プレースホルダー 2">
            <a:extLst>
              <a:ext uri="{FF2B5EF4-FFF2-40B4-BE49-F238E27FC236}">
                <a16:creationId xmlns:a16="http://schemas.microsoft.com/office/drawing/2014/main" id="{CF957259-4381-4512-AD46-AD26FF037DB6}"/>
              </a:ext>
            </a:extLst>
          </p:cNvPr>
          <p:cNvSpPr>
            <a:spLocks noGrp="1"/>
          </p:cNvSpPr>
          <p:nvPr>
            <p:ph idx="1"/>
          </p:nvPr>
        </p:nvSpPr>
        <p:spPr>
          <a:xfrm>
            <a:off x="378069" y="2305600"/>
            <a:ext cx="8055952" cy="3263504"/>
          </a:xfrm>
        </p:spPr>
        <p:txBody>
          <a:bodyPr/>
          <a:lstStyle/>
          <a:p>
            <a:r>
              <a:rPr lang="ja-JP" altLang="en-US" dirty="0"/>
              <a:t>論理判定部分はルールベース</a:t>
            </a:r>
            <a:endParaRPr lang="en-US" altLang="ja-JP" dirty="0"/>
          </a:p>
          <a:p>
            <a:r>
              <a:rPr lang="ja-JP" altLang="en-US" dirty="0"/>
              <a:t>述語項解析の方法など解答方法が異なる複数のモジュールを作る</a:t>
            </a:r>
            <a:endParaRPr lang="en-US" altLang="ja-JP" dirty="0"/>
          </a:p>
          <a:p>
            <a:r>
              <a:rPr lang="ja-JP" altLang="en-US" dirty="0"/>
              <a:t>モジュールの最適な組み合わせをモジュールごとの解答やその解答の確からしさ、確信度を素性として</a:t>
            </a:r>
            <a:r>
              <a:rPr lang="en-US" altLang="ja-JP" dirty="0"/>
              <a:t>SVM</a:t>
            </a:r>
            <a:r>
              <a:rPr lang="ja-JP" altLang="en-US" sz="1500" dirty="0"/>
              <a:t>（</a:t>
            </a:r>
            <a:r>
              <a:rPr lang="en-US" altLang="ja-JP" sz="1500" dirty="0"/>
              <a:t>support vector machine</a:t>
            </a:r>
            <a:r>
              <a:rPr lang="ja-JP" altLang="en-US" sz="1500" dirty="0"/>
              <a:t>）</a:t>
            </a:r>
            <a:r>
              <a:rPr lang="ja-JP" altLang="en-US" dirty="0"/>
              <a:t>で学習する</a:t>
            </a:r>
            <a:endParaRPr lang="en-US" altLang="ja-JP" dirty="0"/>
          </a:p>
        </p:txBody>
      </p:sp>
    </p:spTree>
    <p:extLst>
      <p:ext uri="{BB962C8B-B14F-4D97-AF65-F5344CB8AC3E}">
        <p14:creationId xmlns:p14="http://schemas.microsoft.com/office/powerpoint/2010/main" val="258905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FF8F1B-7414-4D0A-A960-53C9822C4C96}"/>
              </a:ext>
            </a:extLst>
          </p:cNvPr>
          <p:cNvSpPr>
            <a:spLocks noGrp="1"/>
          </p:cNvSpPr>
          <p:nvPr>
            <p:ph type="title"/>
          </p:nvPr>
        </p:nvSpPr>
        <p:spPr/>
        <p:txBody>
          <a:bodyPr/>
          <a:lstStyle/>
          <a:p>
            <a:r>
              <a:rPr lang="en-US" altLang="ja-JP" dirty="0"/>
              <a:t>2. System Architecture</a:t>
            </a:r>
            <a:endParaRPr kumimoji="1" lang="ja-JP" altLang="en-US" dirty="0"/>
          </a:p>
        </p:txBody>
      </p:sp>
      <p:sp>
        <p:nvSpPr>
          <p:cNvPr id="3" name="コンテンツ プレースホルダー 2">
            <a:extLst>
              <a:ext uri="{FF2B5EF4-FFF2-40B4-BE49-F238E27FC236}">
                <a16:creationId xmlns:a16="http://schemas.microsoft.com/office/drawing/2014/main" id="{836D4C32-2573-46CA-B703-7EF8C4F15007}"/>
              </a:ext>
            </a:extLst>
          </p:cNvPr>
          <p:cNvSpPr>
            <a:spLocks noGrp="1"/>
          </p:cNvSpPr>
          <p:nvPr>
            <p:ph idx="1"/>
          </p:nvPr>
        </p:nvSpPr>
        <p:spPr>
          <a:xfrm>
            <a:off x="628650" y="1825624"/>
            <a:ext cx="7886700" cy="4745863"/>
          </a:xfrm>
        </p:spPr>
        <p:txBody>
          <a:bodyPr>
            <a:normAutofit/>
          </a:bodyPr>
          <a:lstStyle/>
          <a:p>
            <a:r>
              <a:rPr lang="en-US" altLang="ja-JP" dirty="0"/>
              <a:t>We designed our system based on our previous system in COLIEE 2018. </a:t>
            </a:r>
          </a:p>
          <a:p>
            <a:pPr lvl="1"/>
            <a:r>
              <a:rPr lang="en-US" altLang="ja-JP" dirty="0"/>
              <a:t>For Japanese language</a:t>
            </a:r>
          </a:p>
          <a:p>
            <a:r>
              <a:rPr lang="en-US" altLang="ja-JP" dirty="0"/>
              <a:t>We added two new features this year:</a:t>
            </a:r>
          </a:p>
          <a:p>
            <a:pPr marL="0" indent="0">
              <a:buNone/>
            </a:pPr>
            <a:r>
              <a:rPr lang="en-US" altLang="ja-JP" dirty="0"/>
              <a:t>1. Sentence Preprocessing</a:t>
            </a:r>
          </a:p>
          <a:p>
            <a:pPr marL="0" indent="0">
              <a:buNone/>
            </a:pPr>
            <a:r>
              <a:rPr lang="en-US" altLang="ja-JP" dirty="0"/>
              <a:t>2. Exception Conditions</a:t>
            </a:r>
          </a:p>
          <a:p>
            <a:r>
              <a:rPr lang="en-US" altLang="ja-JP" dirty="0"/>
              <a:t>Resources used:</a:t>
            </a:r>
          </a:p>
          <a:p>
            <a:pPr lvl="1"/>
            <a:r>
              <a:rPr lang="en-US" altLang="ja-JP" dirty="0"/>
              <a:t>civil law articles</a:t>
            </a:r>
          </a:p>
          <a:p>
            <a:pPr lvl="1"/>
            <a:r>
              <a:rPr lang="en-US" altLang="ja-JP" dirty="0"/>
              <a:t>Problems of the past legal bar exam (training data)</a:t>
            </a:r>
          </a:p>
          <a:p>
            <a:pPr lvl="1"/>
            <a:r>
              <a:rPr lang="en-US" altLang="ja-JP" dirty="0"/>
              <a:t>Our own legal term dictionary</a:t>
            </a:r>
          </a:p>
        </p:txBody>
      </p:sp>
    </p:spTree>
    <p:extLst>
      <p:ext uri="{BB962C8B-B14F-4D97-AF65-F5344CB8AC3E}">
        <p14:creationId xmlns:p14="http://schemas.microsoft.com/office/powerpoint/2010/main" val="308239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ja-JP" sz="3600" dirty="0" smtClean="0">
                <a:latin typeface="Meiryo UI" panose="020B0604030504040204" pitchFamily="50" charset="-128"/>
                <a:ea typeface="Meiryo UI" panose="020B0604030504040204" pitchFamily="50" charset="-128"/>
              </a:rPr>
              <a:t>COLIEE: </a:t>
            </a:r>
            <a:r>
              <a:rPr lang="ja-JP" altLang="en-US" sz="3600" dirty="0" smtClean="0">
                <a:latin typeface="Meiryo UI" panose="020B0604030504040204" pitchFamily="50" charset="-128"/>
                <a:ea typeface="Meiryo UI" panose="020B0604030504040204" pitchFamily="50" charset="-128"/>
              </a:rPr>
              <a:t>法律文書の自動処理タスク</a:t>
            </a:r>
            <a:endParaRPr lang="en-CA" sz="3600" dirty="0">
              <a:latin typeface="Meiryo UI" panose="020B0604030504040204" pitchFamily="50" charset="-128"/>
              <a:ea typeface="Meiryo UI" panose="020B0604030504040204" pitchFamily="50" charset="-128"/>
            </a:endParaRPr>
          </a:p>
        </p:txBody>
      </p:sp>
      <p:sp>
        <p:nvSpPr>
          <p:cNvPr id="3" name="내용 개체 틀 2"/>
          <p:cNvSpPr>
            <a:spLocks noGrp="1"/>
          </p:cNvSpPr>
          <p:nvPr>
            <p:ph idx="1"/>
          </p:nvPr>
        </p:nvSpPr>
        <p:spPr>
          <a:xfrm>
            <a:off x="457200" y="1241232"/>
            <a:ext cx="8229600" cy="5356000"/>
          </a:xfrm>
        </p:spPr>
        <p:txBody>
          <a:bodyPr>
            <a:normAutofit fontScale="92500"/>
          </a:bodyPr>
          <a:lstStyle/>
          <a:p>
            <a:r>
              <a:rPr lang="en-US" altLang="ja-JP" dirty="0" smtClean="0"/>
              <a:t>COLIEE</a:t>
            </a:r>
            <a:r>
              <a:rPr lang="ja-JP" altLang="en-US" dirty="0" smtClean="0"/>
              <a:t> </a:t>
            </a:r>
            <a:r>
              <a:rPr lang="en-US" altLang="ja-JP" dirty="0"/>
              <a:t>(Competition of Legal Information </a:t>
            </a:r>
            <a:r>
              <a:rPr lang="en-US" altLang="ja-JP" dirty="0" smtClean="0"/>
              <a:t>Extraction/Entailment) </a:t>
            </a:r>
          </a:p>
          <a:p>
            <a:pPr lvl="1"/>
            <a:r>
              <a:rPr lang="ja-JP" altLang="en-US" dirty="0"/>
              <a:t>具体的なタスクの共有による法律文書処理研究コミュニティ形成が目標</a:t>
            </a:r>
            <a:endParaRPr lang="en-US" altLang="ja-JP" dirty="0"/>
          </a:p>
          <a:p>
            <a:pPr lvl="1"/>
            <a:r>
              <a:rPr lang="ja-JP" altLang="en-US" dirty="0" smtClean="0"/>
              <a:t>毎年国際コンテスト型ワークショップとして開催</a:t>
            </a:r>
            <a:endParaRPr lang="en-US" altLang="ja-JP" dirty="0" smtClean="0"/>
          </a:p>
          <a:p>
            <a:pPr lvl="2"/>
            <a:r>
              <a:rPr lang="en-US" altLang="ja-JP" dirty="0" smtClean="0"/>
              <a:t>COLIEE 2015, 2016, 2017, 2018, 2019</a:t>
            </a:r>
          </a:p>
          <a:p>
            <a:pPr lvl="2"/>
            <a:r>
              <a:rPr lang="en-US" altLang="ja-JP" dirty="0" smtClean="0"/>
              <a:t>2017, 2019 </a:t>
            </a:r>
            <a:r>
              <a:rPr lang="ja-JP" altLang="en-US" dirty="0" smtClean="0"/>
              <a:t>は法律と</a:t>
            </a:r>
            <a:r>
              <a:rPr lang="en-US" altLang="ja-JP" dirty="0" smtClean="0"/>
              <a:t>AI</a:t>
            </a:r>
            <a:r>
              <a:rPr lang="ja-JP" altLang="en-US" dirty="0" smtClean="0"/>
              <a:t>のトップカンファレンス </a:t>
            </a:r>
            <a:r>
              <a:rPr lang="en-US" altLang="ja-JP" dirty="0" smtClean="0"/>
              <a:t>ICAIL</a:t>
            </a:r>
            <a:r>
              <a:rPr lang="ja-JP" altLang="en-US" dirty="0" smtClean="0"/>
              <a:t>の併設</a:t>
            </a:r>
            <a:r>
              <a:rPr lang="en-US" altLang="ja-JP" dirty="0" smtClean="0"/>
              <a:t>WS</a:t>
            </a:r>
          </a:p>
          <a:p>
            <a:pPr lvl="2"/>
            <a:r>
              <a:rPr lang="ja-JP" altLang="en-US" dirty="0" smtClean="0"/>
              <a:t>ほかは人工知能学会国際シンポジア </a:t>
            </a:r>
            <a:r>
              <a:rPr lang="en-US" altLang="ja-JP" dirty="0" smtClean="0"/>
              <a:t>JURISIN </a:t>
            </a:r>
            <a:r>
              <a:rPr lang="ja-JP" altLang="en-US" dirty="0" smtClean="0"/>
              <a:t>の併設</a:t>
            </a:r>
            <a:r>
              <a:rPr lang="en-US" altLang="ja-JP" dirty="0" smtClean="0"/>
              <a:t>WS</a:t>
            </a:r>
          </a:p>
          <a:p>
            <a:pPr lvl="1"/>
            <a:r>
              <a:rPr lang="ja-JP" altLang="en-US" dirty="0" smtClean="0"/>
              <a:t>オーガナイザー</a:t>
            </a:r>
            <a:endParaRPr lang="en-US" altLang="ja-JP" smtClean="0"/>
          </a:p>
          <a:p>
            <a:pPr lvl="2"/>
            <a:r>
              <a:rPr lang="ja-JP" altLang="en-US" smtClean="0"/>
              <a:t>佐藤</a:t>
            </a:r>
            <a:r>
              <a:rPr lang="ja-JP" altLang="en-US" dirty="0" smtClean="0"/>
              <a:t>健（</a:t>
            </a:r>
            <a:r>
              <a:rPr lang="en-US" altLang="ja-JP" dirty="0" smtClean="0"/>
              <a:t>NII</a:t>
            </a:r>
            <a:r>
              <a:rPr lang="ja-JP" altLang="en-US" dirty="0" smtClean="0"/>
              <a:t>）、</a:t>
            </a:r>
            <a:r>
              <a:rPr lang="en-US" altLang="ja-JP" dirty="0" smtClean="0"/>
              <a:t>Randy</a:t>
            </a:r>
            <a:r>
              <a:rPr lang="ja-JP" altLang="en-US" dirty="0" smtClean="0"/>
              <a:t> </a:t>
            </a:r>
            <a:r>
              <a:rPr lang="en-US" altLang="ja-JP" dirty="0" err="1" smtClean="0"/>
              <a:t>Goeble</a:t>
            </a:r>
            <a:r>
              <a:rPr lang="en-US" altLang="ja-JP" dirty="0" smtClean="0"/>
              <a:t>,</a:t>
            </a:r>
            <a:r>
              <a:rPr lang="ja-JP" altLang="en-US" dirty="0" smtClean="0"/>
              <a:t> </a:t>
            </a:r>
            <a:r>
              <a:rPr lang="en-US" altLang="ja-JP" dirty="0" err="1" smtClean="0"/>
              <a:t>Mi</a:t>
            </a:r>
            <a:r>
              <a:rPr lang="en-US" altLang="ja-JP" dirty="0" smtClean="0"/>
              <a:t>-Young Kim, </a:t>
            </a:r>
            <a:r>
              <a:rPr lang="en-US" altLang="ja-JP" dirty="0" err="1"/>
              <a:t>Juliano</a:t>
            </a:r>
            <a:r>
              <a:rPr lang="en-US" altLang="ja-JP" dirty="0"/>
              <a:t> </a:t>
            </a:r>
            <a:r>
              <a:rPr lang="en-US" altLang="ja-JP" dirty="0" err="1" smtClean="0"/>
              <a:t>Rabelo</a:t>
            </a:r>
            <a:r>
              <a:rPr lang="en-US" altLang="ja-JP" dirty="0" smtClean="0"/>
              <a:t>, Yao Lu</a:t>
            </a:r>
            <a:r>
              <a:rPr lang="en-US" altLang="ja-JP" dirty="0"/>
              <a:t> (U-Alberta)</a:t>
            </a:r>
            <a:r>
              <a:rPr lang="en-US" altLang="ja-JP" dirty="0" smtClean="0"/>
              <a:t>, </a:t>
            </a:r>
            <a:r>
              <a:rPr lang="ja-JP" altLang="en-US" dirty="0" smtClean="0"/>
              <a:t>狩野芳伸（静岡大）</a:t>
            </a:r>
            <a:r>
              <a:rPr lang="en-US" altLang="ja-JP" dirty="0" smtClean="0"/>
              <a:t>, </a:t>
            </a:r>
            <a:r>
              <a:rPr lang="ja-JP" altLang="en-US" dirty="0"/>
              <a:t>吉岡</a:t>
            </a:r>
            <a:r>
              <a:rPr lang="ja-JP" altLang="en-US" dirty="0" smtClean="0"/>
              <a:t>真治（北大）</a:t>
            </a:r>
            <a:endParaRPr lang="en-US" altLang="ja-JP" dirty="0"/>
          </a:p>
        </p:txBody>
      </p:sp>
      <p:sp>
        <p:nvSpPr>
          <p:cNvPr id="4" name="슬라이드 번호 개체 틀 3"/>
          <p:cNvSpPr>
            <a:spLocks noGrp="1"/>
          </p:cNvSpPr>
          <p:nvPr>
            <p:ph type="sldNum" sz="quarter" idx="12"/>
          </p:nvPr>
        </p:nvSpPr>
        <p:spPr/>
        <p:txBody>
          <a:bodyPr/>
          <a:lstStyle/>
          <a:p>
            <a:fld id="{7626FE20-70AD-430E-9D9A-58FA489B3DDA}" type="slidenum">
              <a:rPr lang="en-CA" smtClean="0"/>
              <a:pPr/>
              <a:t>3</a:t>
            </a:fld>
            <a:endParaRPr lang="en-CA"/>
          </a:p>
        </p:txBody>
      </p:sp>
    </p:spTree>
    <p:extLst>
      <p:ext uri="{BB962C8B-B14F-4D97-AF65-F5344CB8AC3E}">
        <p14:creationId xmlns:p14="http://schemas.microsoft.com/office/powerpoint/2010/main" val="3954386951"/>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243E3-2F0D-47E6-BEED-6BF07D8B586D}"/>
              </a:ext>
            </a:extLst>
          </p:cNvPr>
          <p:cNvSpPr>
            <a:spLocks noGrp="1"/>
          </p:cNvSpPr>
          <p:nvPr>
            <p:ph type="title"/>
          </p:nvPr>
        </p:nvSpPr>
        <p:spPr/>
        <p:txBody>
          <a:bodyPr/>
          <a:lstStyle/>
          <a:p>
            <a:r>
              <a:rPr kumimoji="1" lang="en-US" altLang="ja-JP" dirty="0"/>
              <a:t>System Architecture Overview</a:t>
            </a:r>
            <a:endParaRPr kumimoji="1" lang="ja-JP" altLang="en-US" dirty="0"/>
          </a:p>
        </p:txBody>
      </p:sp>
      <p:sp>
        <p:nvSpPr>
          <p:cNvPr id="3" name="コンテンツ プレースホルダー 2">
            <a:extLst>
              <a:ext uri="{FF2B5EF4-FFF2-40B4-BE49-F238E27FC236}">
                <a16:creationId xmlns:a16="http://schemas.microsoft.com/office/drawing/2014/main" id="{17C782E6-89CA-4615-A2D0-45E31B6DA3FA}"/>
              </a:ext>
            </a:extLst>
          </p:cNvPr>
          <p:cNvSpPr>
            <a:spLocks noGrp="1"/>
          </p:cNvSpPr>
          <p:nvPr>
            <p:ph idx="1"/>
          </p:nvPr>
        </p:nvSpPr>
        <p:spPr/>
        <p:txBody>
          <a:bodyPr/>
          <a:lstStyle/>
          <a:p>
            <a:endParaRPr kumimoji="1" lang="ja-JP" altLang="en-US"/>
          </a:p>
        </p:txBody>
      </p:sp>
      <p:pic>
        <p:nvPicPr>
          <p:cNvPr id="6" name="図 5">
            <a:extLst>
              <a:ext uri="{FF2B5EF4-FFF2-40B4-BE49-F238E27FC236}">
                <a16:creationId xmlns:a16="http://schemas.microsoft.com/office/drawing/2014/main" id="{CFF0F9A1-AF99-448B-8385-B8D5ADF985BE}"/>
              </a:ext>
            </a:extLst>
          </p:cNvPr>
          <p:cNvPicPr>
            <a:picLocks noChangeAspect="1"/>
          </p:cNvPicPr>
          <p:nvPr/>
        </p:nvPicPr>
        <p:blipFill>
          <a:blip r:embed="rId3"/>
          <a:stretch>
            <a:fillRect/>
          </a:stretch>
        </p:blipFill>
        <p:spPr>
          <a:xfrm>
            <a:off x="0" y="1623562"/>
            <a:ext cx="9144000" cy="4869312"/>
          </a:xfrm>
          <a:prstGeom prst="rect">
            <a:avLst/>
          </a:prstGeom>
        </p:spPr>
      </p:pic>
      <p:sp>
        <p:nvSpPr>
          <p:cNvPr id="10" name="テキスト ボックス 9">
            <a:extLst>
              <a:ext uri="{FF2B5EF4-FFF2-40B4-BE49-F238E27FC236}">
                <a16:creationId xmlns:a16="http://schemas.microsoft.com/office/drawing/2014/main" id="{5F872F54-98EB-41E6-8379-E894F9BF7EBA}"/>
              </a:ext>
            </a:extLst>
          </p:cNvPr>
          <p:cNvSpPr txBox="1"/>
          <p:nvPr/>
        </p:nvSpPr>
        <p:spPr>
          <a:xfrm>
            <a:off x="2780995" y="6484489"/>
            <a:ext cx="3741821" cy="369332"/>
          </a:xfrm>
          <a:prstGeom prst="rect">
            <a:avLst/>
          </a:prstGeom>
          <a:noFill/>
        </p:spPr>
        <p:txBody>
          <a:bodyPr wrap="square" rtlCol="0">
            <a:spAutoFit/>
          </a:bodyPr>
          <a:lstStyle/>
          <a:p>
            <a:r>
              <a:rPr kumimoji="1" lang="en-US" altLang="ja-JP" b="1" dirty="0"/>
              <a:t>figure: Module configuration diagram</a:t>
            </a:r>
            <a:endParaRPr kumimoji="1" lang="ja-JP" altLang="en-US" b="1" dirty="0"/>
          </a:p>
        </p:txBody>
      </p:sp>
    </p:spTree>
    <p:extLst>
      <p:ext uri="{BB962C8B-B14F-4D97-AF65-F5344CB8AC3E}">
        <p14:creationId xmlns:p14="http://schemas.microsoft.com/office/powerpoint/2010/main" val="79512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354AC80-0729-4A7F-A072-685A640B9717}"/>
              </a:ext>
            </a:extLst>
          </p:cNvPr>
          <p:cNvPicPr>
            <a:picLocks noChangeAspect="1"/>
          </p:cNvPicPr>
          <p:nvPr/>
        </p:nvPicPr>
        <p:blipFill>
          <a:blip r:embed="rId3"/>
          <a:stretch>
            <a:fillRect/>
          </a:stretch>
        </p:blipFill>
        <p:spPr>
          <a:xfrm>
            <a:off x="0" y="1704207"/>
            <a:ext cx="9144000" cy="4869312"/>
          </a:xfrm>
          <a:prstGeom prst="rect">
            <a:avLst/>
          </a:prstGeom>
        </p:spPr>
      </p:pic>
      <p:sp>
        <p:nvSpPr>
          <p:cNvPr id="2" name="タイトル 1">
            <a:extLst>
              <a:ext uri="{FF2B5EF4-FFF2-40B4-BE49-F238E27FC236}">
                <a16:creationId xmlns:a16="http://schemas.microsoft.com/office/drawing/2014/main" id="{78934F01-86E2-4505-B253-4ED884FB617F}"/>
              </a:ext>
            </a:extLst>
          </p:cNvPr>
          <p:cNvSpPr>
            <a:spLocks noGrp="1"/>
          </p:cNvSpPr>
          <p:nvPr>
            <p:ph type="title"/>
          </p:nvPr>
        </p:nvSpPr>
        <p:spPr/>
        <p:txBody>
          <a:bodyPr/>
          <a:lstStyle/>
          <a:p>
            <a:r>
              <a:rPr lang="en-US" altLang="ja-JP" dirty="0"/>
              <a:t>Sentence Preprocessing</a:t>
            </a:r>
            <a:endParaRPr kumimoji="1" lang="ja-JP" altLang="en-US" dirty="0"/>
          </a:p>
        </p:txBody>
      </p:sp>
      <p:sp>
        <p:nvSpPr>
          <p:cNvPr id="5" name="テキスト ボックス 4">
            <a:extLst>
              <a:ext uri="{FF2B5EF4-FFF2-40B4-BE49-F238E27FC236}">
                <a16:creationId xmlns:a16="http://schemas.microsoft.com/office/drawing/2014/main" id="{AC653DD8-58F8-41CB-B466-68897DD79C31}"/>
              </a:ext>
            </a:extLst>
          </p:cNvPr>
          <p:cNvSpPr txBox="1"/>
          <p:nvPr/>
        </p:nvSpPr>
        <p:spPr>
          <a:xfrm>
            <a:off x="2780995" y="6484489"/>
            <a:ext cx="3741821" cy="369332"/>
          </a:xfrm>
          <a:prstGeom prst="rect">
            <a:avLst/>
          </a:prstGeom>
          <a:noFill/>
        </p:spPr>
        <p:txBody>
          <a:bodyPr wrap="square" rtlCol="0">
            <a:spAutoFit/>
          </a:bodyPr>
          <a:lstStyle/>
          <a:p>
            <a:r>
              <a:rPr kumimoji="1" lang="en-US" altLang="ja-JP" b="1" dirty="0"/>
              <a:t>figure: Module configuration diagram</a:t>
            </a:r>
            <a:endParaRPr kumimoji="1" lang="ja-JP" altLang="en-US" b="1" dirty="0"/>
          </a:p>
        </p:txBody>
      </p:sp>
      <p:sp>
        <p:nvSpPr>
          <p:cNvPr id="6" name="正方形/長方形 5">
            <a:extLst>
              <a:ext uri="{FF2B5EF4-FFF2-40B4-BE49-F238E27FC236}">
                <a16:creationId xmlns:a16="http://schemas.microsoft.com/office/drawing/2014/main" id="{71F2F773-B86B-4A28-AE9E-2183A197D34E}"/>
              </a:ext>
            </a:extLst>
          </p:cNvPr>
          <p:cNvSpPr/>
          <p:nvPr/>
        </p:nvSpPr>
        <p:spPr>
          <a:xfrm>
            <a:off x="628650" y="3874168"/>
            <a:ext cx="1801730" cy="529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CBB71F0C-87D0-4944-8ACB-E59048503AA7}"/>
              </a:ext>
            </a:extLst>
          </p:cNvPr>
          <p:cNvSpPr/>
          <p:nvPr/>
        </p:nvSpPr>
        <p:spPr>
          <a:xfrm>
            <a:off x="2780995" y="2430378"/>
            <a:ext cx="5734355" cy="3056022"/>
          </a:xfrm>
          <a:prstGeom prst="wedgeRoundRectCallout">
            <a:avLst>
              <a:gd name="adj1" fmla="val -55086"/>
              <a:gd name="adj2" fmla="val 79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a:t>・</a:t>
            </a:r>
            <a:r>
              <a:rPr kumimoji="1" lang="en-US" altLang="ja-JP" sz="2800" dirty="0"/>
              <a:t>an</a:t>
            </a:r>
            <a:r>
              <a:rPr lang="en-US" altLang="ja-JP" sz="2800" dirty="0"/>
              <a:t> itemized article</a:t>
            </a:r>
          </a:p>
          <a:p>
            <a:r>
              <a:rPr lang="ja-JP" altLang="en-US" sz="2800" dirty="0"/>
              <a:t>・</a:t>
            </a:r>
            <a:r>
              <a:rPr lang="en-US" altLang="ja-JP" sz="2800" dirty="0"/>
              <a:t>determining proposition clause</a:t>
            </a:r>
          </a:p>
          <a:p>
            <a:r>
              <a:rPr lang="en-US" altLang="ja-JP" sz="2800" dirty="0"/>
              <a:t>	when a given problem consists</a:t>
            </a:r>
          </a:p>
          <a:p>
            <a:r>
              <a:rPr lang="en-US" altLang="ja-JP" sz="2800" dirty="0"/>
              <a:t>	of two or more sentences</a:t>
            </a:r>
          </a:p>
          <a:p>
            <a:r>
              <a:rPr lang="ja-JP" altLang="en-US" sz="2800" dirty="0"/>
              <a:t>・</a:t>
            </a:r>
            <a:r>
              <a:rPr lang="es-ES_tradnl" altLang="ja-JP" sz="2800" dirty="0">
                <a:solidFill>
                  <a:srgbClr val="FF0000"/>
                </a:solidFill>
              </a:rPr>
              <a:t>Text with parenthesis</a:t>
            </a:r>
            <a:r>
              <a:rPr lang="es-ES_tradnl" altLang="ja-JP" sz="2800" dirty="0"/>
              <a:t>(</a:t>
            </a:r>
            <a:r>
              <a:rPr lang="ja-JP" altLang="en-US" sz="2800" dirty="0"/>
              <a:t>← </a:t>
            </a:r>
            <a:r>
              <a:rPr lang="es-ES_tradnl" altLang="ja-JP" sz="2800" dirty="0"/>
              <a:t>new)</a:t>
            </a:r>
            <a:endParaRPr lang="en-US" altLang="ja-JP" sz="2800" dirty="0"/>
          </a:p>
        </p:txBody>
      </p:sp>
    </p:spTree>
    <p:extLst>
      <p:ext uri="{BB962C8B-B14F-4D97-AF65-F5344CB8AC3E}">
        <p14:creationId xmlns:p14="http://schemas.microsoft.com/office/powerpoint/2010/main" val="17709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9BF49A0C-9872-45B6-9933-70BF25BE9233}"/>
              </a:ext>
            </a:extLst>
          </p:cNvPr>
          <p:cNvGrpSpPr/>
          <p:nvPr/>
        </p:nvGrpSpPr>
        <p:grpSpPr>
          <a:xfrm>
            <a:off x="628650" y="3083393"/>
            <a:ext cx="5628605" cy="926062"/>
            <a:chOff x="1945004" y="1448266"/>
            <a:chExt cx="7911421" cy="486830"/>
          </a:xfrm>
        </p:grpSpPr>
        <p:sp>
          <p:nvSpPr>
            <p:cNvPr id="22" name="テキスト ボックス 21">
              <a:extLst>
                <a:ext uri="{FF2B5EF4-FFF2-40B4-BE49-F238E27FC236}">
                  <a16:creationId xmlns:a16="http://schemas.microsoft.com/office/drawing/2014/main" id="{A085F37A-92E5-44FF-8B80-42582A57565C}"/>
                </a:ext>
              </a:extLst>
            </p:cNvPr>
            <p:cNvSpPr txBox="1"/>
            <p:nvPr/>
          </p:nvSpPr>
          <p:spPr>
            <a:xfrm>
              <a:off x="6248132" y="1449702"/>
              <a:ext cx="3608293" cy="485394"/>
            </a:xfrm>
            <a:prstGeom prst="rect">
              <a:avLst/>
            </a:prstGeom>
            <a:solidFill>
              <a:srgbClr val="00FF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dirty="0">
                  <a:latin typeface="Helvetica Neue" panose="02000503000000020004" pitchFamily="2" charset="0"/>
                  <a:ea typeface="Helvetica Neue" panose="02000503000000020004" pitchFamily="2" charset="0"/>
                  <a:cs typeface="Helvetica Neue" panose="02000503000000020004" pitchFamily="2" charset="0"/>
                </a:rPr>
                <a:t>Conditional Clause</a:t>
              </a: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テキスト ボックス 22">
              <a:extLst>
                <a:ext uri="{FF2B5EF4-FFF2-40B4-BE49-F238E27FC236}">
                  <a16:creationId xmlns:a16="http://schemas.microsoft.com/office/drawing/2014/main" id="{4A3CE7E6-7BC1-412B-93F4-F98FE353F5E2}"/>
                </a:ext>
              </a:extLst>
            </p:cNvPr>
            <p:cNvSpPr txBox="1"/>
            <p:nvPr/>
          </p:nvSpPr>
          <p:spPr>
            <a:xfrm>
              <a:off x="1945004" y="1448266"/>
              <a:ext cx="3864534" cy="485394"/>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dirty="0">
                  <a:latin typeface="Helvetica Neue" panose="02000503000000020004" pitchFamily="2" charset="0"/>
                  <a:ea typeface="Helvetica Neue" panose="02000503000000020004" pitchFamily="2" charset="0"/>
                  <a:cs typeface="Helvetica Neue" panose="02000503000000020004" pitchFamily="2" charset="0"/>
                </a:rPr>
                <a:t>Proposition Clause</a:t>
              </a:r>
            </a:p>
            <a:p>
              <a:pPr algn="ctr"/>
              <a:endParaRPr lang="en-US" altLang="ja-JP" dirty="0">
                <a:latin typeface="Helvetica Neue" panose="02000503000000020004" pitchFamily="2" charset="0"/>
                <a:ea typeface="HGMaruGothicMPRO" panose="020F0600000000000000" pitchFamily="34" charset="-128"/>
                <a:cs typeface="Helvetica Neue" panose="02000503000000020004" pitchFamily="2" charset="0"/>
              </a:endParaRPr>
            </a:p>
            <a:p>
              <a:pPr algn="ctr"/>
              <a:endParaRPr lang="ja-JP" altLang="en-US" dirty="0">
                <a:latin typeface="Helvetica Neue" panose="02000503000000020004" pitchFamily="2" charset="0"/>
                <a:ea typeface="HGMaruGothicMPRO" panose="020F0600000000000000" pitchFamily="34" charset="-128"/>
                <a:cs typeface="Helvetica Neue" panose="02000503000000020004" pitchFamily="2" charset="0"/>
              </a:endParaRPr>
            </a:p>
          </p:txBody>
        </p:sp>
      </p:grpSp>
      <p:sp>
        <p:nvSpPr>
          <p:cNvPr id="16" name="テキスト ボックス 15">
            <a:extLst>
              <a:ext uri="{FF2B5EF4-FFF2-40B4-BE49-F238E27FC236}">
                <a16:creationId xmlns:a16="http://schemas.microsoft.com/office/drawing/2014/main" id="{09A583D2-0F33-450C-B7B6-EB7BD0628AEF}"/>
              </a:ext>
            </a:extLst>
          </p:cNvPr>
          <p:cNvSpPr txBox="1"/>
          <p:nvPr/>
        </p:nvSpPr>
        <p:spPr>
          <a:xfrm>
            <a:off x="210896" y="4734960"/>
            <a:ext cx="7027104"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a:solidFill>
                  <a:srgbClr val="000000"/>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 lessee may not assign the lessee's rights or sublease a leased Thing</a:t>
            </a:r>
            <a:r>
              <a:rPr lang="en-US" altLang="ja-JP"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ja-JP" sz="2000" dirty="0">
                <a:solidFill>
                  <a:srgbClr val="000000"/>
                </a:solidFill>
                <a:highlight>
                  <a:srgbClr val="00FFFF"/>
                </a:highlight>
                <a:latin typeface="Helvetica Neue" panose="02000503000000020004" pitchFamily="2" charset="0"/>
                <a:ea typeface="Helvetica Neue" panose="02000503000000020004" pitchFamily="2" charset="0"/>
                <a:cs typeface="Helvetica Neue" panose="02000503000000020004" pitchFamily="2" charset="0"/>
              </a:rPr>
              <a:t>without obtaining the approval of the lessor.</a:t>
            </a:r>
          </a:p>
        </p:txBody>
      </p:sp>
      <p:sp>
        <p:nvSpPr>
          <p:cNvPr id="17" name="テキスト ボックス 16">
            <a:extLst>
              <a:ext uri="{FF2B5EF4-FFF2-40B4-BE49-F238E27FC236}">
                <a16:creationId xmlns:a16="http://schemas.microsoft.com/office/drawing/2014/main" id="{024A9BE6-87B7-4A50-A956-DF5967D18A4C}"/>
              </a:ext>
            </a:extLst>
          </p:cNvPr>
          <p:cNvSpPr txBox="1"/>
          <p:nvPr/>
        </p:nvSpPr>
        <p:spPr>
          <a:xfrm>
            <a:off x="692117" y="3353850"/>
            <a:ext cx="3114342"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(assign, lessee, </a:t>
            </a:r>
          </a:p>
          <a:p>
            <a:r>
              <a:rPr lang="ja-JP"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the lessee`s rights)</a:t>
            </a:r>
          </a:p>
        </p:txBody>
      </p:sp>
      <p:sp>
        <p:nvSpPr>
          <p:cNvPr id="19" name="テキスト ボックス 18">
            <a:extLst>
              <a:ext uri="{FF2B5EF4-FFF2-40B4-BE49-F238E27FC236}">
                <a16:creationId xmlns:a16="http://schemas.microsoft.com/office/drawing/2014/main" id="{0D2AEBC2-A1A3-4146-BB31-C3C4ABA633D0}"/>
              </a:ext>
            </a:extLst>
          </p:cNvPr>
          <p:cNvSpPr txBox="1"/>
          <p:nvPr/>
        </p:nvSpPr>
        <p:spPr>
          <a:xfrm>
            <a:off x="3690124" y="3452560"/>
            <a:ext cx="256713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(obtain, null, assign )</a:t>
            </a:r>
          </a:p>
        </p:txBody>
      </p:sp>
      <p:grpSp>
        <p:nvGrpSpPr>
          <p:cNvPr id="24" name="グループ化 23">
            <a:extLst>
              <a:ext uri="{FF2B5EF4-FFF2-40B4-BE49-F238E27FC236}">
                <a16:creationId xmlns:a16="http://schemas.microsoft.com/office/drawing/2014/main" id="{78F43B73-A0B1-413F-9D05-726DC80ADF30}"/>
              </a:ext>
            </a:extLst>
          </p:cNvPr>
          <p:cNvGrpSpPr/>
          <p:nvPr/>
        </p:nvGrpSpPr>
        <p:grpSpPr>
          <a:xfrm>
            <a:off x="393990" y="1475662"/>
            <a:ext cx="7124502" cy="5322179"/>
            <a:chOff x="1062259" y="3237784"/>
            <a:chExt cx="11617960" cy="3179408"/>
          </a:xfrm>
        </p:grpSpPr>
        <p:grpSp>
          <p:nvGrpSpPr>
            <p:cNvPr id="25" name="グループ化 24">
              <a:extLst>
                <a:ext uri="{FF2B5EF4-FFF2-40B4-BE49-F238E27FC236}">
                  <a16:creationId xmlns:a16="http://schemas.microsoft.com/office/drawing/2014/main" id="{59E3F816-05C2-46A4-B9E5-2A49422C0E71}"/>
                </a:ext>
              </a:extLst>
            </p:cNvPr>
            <p:cNvGrpSpPr/>
            <p:nvPr/>
          </p:nvGrpSpPr>
          <p:grpSpPr>
            <a:xfrm>
              <a:off x="1807093" y="5830186"/>
              <a:ext cx="9107978" cy="555614"/>
              <a:chOff x="1807093" y="5133332"/>
              <a:chExt cx="9107978" cy="419293"/>
            </a:xfrm>
          </p:grpSpPr>
          <p:sp>
            <p:nvSpPr>
              <p:cNvPr id="31" name="テキスト ボックス 30">
                <a:extLst>
                  <a:ext uri="{FF2B5EF4-FFF2-40B4-BE49-F238E27FC236}">
                    <a16:creationId xmlns:a16="http://schemas.microsoft.com/office/drawing/2014/main" id="{671ECC11-DE70-436C-A0FD-B7FC1735E2A3}"/>
                  </a:ext>
                </a:extLst>
              </p:cNvPr>
              <p:cNvSpPr txBox="1"/>
              <p:nvPr/>
            </p:nvSpPr>
            <p:spPr>
              <a:xfrm>
                <a:off x="1807093" y="5136371"/>
                <a:ext cx="4931651" cy="416254"/>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dirty="0">
                    <a:latin typeface="Helvetica Neue" panose="02000503000000020004" pitchFamily="2" charset="0"/>
                    <a:ea typeface="Helvetica Neue" panose="02000503000000020004" pitchFamily="2" charset="0"/>
                    <a:cs typeface="Helvetica Neue" panose="02000503000000020004" pitchFamily="2" charset="0"/>
                  </a:rPr>
                  <a:t>Proposition Clause</a:t>
                </a: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テキスト ボックス 31">
                <a:extLst>
                  <a:ext uri="{FF2B5EF4-FFF2-40B4-BE49-F238E27FC236}">
                    <a16:creationId xmlns:a16="http://schemas.microsoft.com/office/drawing/2014/main" id="{EFC263C1-A934-40C6-AD78-41DA10E757F4}"/>
                  </a:ext>
                </a:extLst>
              </p:cNvPr>
              <p:cNvSpPr txBox="1"/>
              <p:nvPr/>
            </p:nvSpPr>
            <p:spPr>
              <a:xfrm>
                <a:off x="6984092" y="5133332"/>
                <a:ext cx="3930979" cy="416254"/>
              </a:xfrm>
              <a:prstGeom prst="rect">
                <a:avLst/>
              </a:prstGeom>
              <a:solidFill>
                <a:srgbClr val="00FF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dirty="0">
                    <a:latin typeface="Helvetica Neue" panose="02000503000000020004" pitchFamily="2" charset="0"/>
                    <a:ea typeface="Helvetica Neue" panose="02000503000000020004" pitchFamily="2" charset="0"/>
                    <a:cs typeface="Helvetica Neue" panose="02000503000000020004" pitchFamily="2" charset="0"/>
                  </a:rPr>
                  <a:t>Conditional Clause</a:t>
                </a: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6" name="テキスト ボックス 25">
              <a:extLst>
                <a:ext uri="{FF2B5EF4-FFF2-40B4-BE49-F238E27FC236}">
                  <a16:creationId xmlns:a16="http://schemas.microsoft.com/office/drawing/2014/main" id="{9405ED64-4B57-4C7E-9C6C-648CA96BBED4}"/>
                </a:ext>
              </a:extLst>
            </p:cNvPr>
            <p:cNvSpPr txBox="1"/>
            <p:nvPr/>
          </p:nvSpPr>
          <p:spPr>
            <a:xfrm>
              <a:off x="1062259" y="3237784"/>
              <a:ext cx="11617960" cy="7906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 </a:t>
              </a:r>
              <a:r>
                <a:rPr lang="en-US" altLang="ja-JP" sz="2000" dirty="0" err="1">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superficiary</a:t>
              </a:r>
              <a:r>
                <a:rPr lang="en-US" altLang="ja-JP" sz="20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 may assign the superficies without obtaining the approval of the owner of the land but a lessee may not assign the lessee's rights </a:t>
              </a:r>
              <a:r>
                <a:rPr lang="en-US" altLang="ja-JP" sz="2000" dirty="0">
                  <a:highlight>
                    <a:srgbClr val="00FFFF"/>
                  </a:highlight>
                  <a:latin typeface="Helvetica Neue" panose="02000503000000020004" pitchFamily="2" charset="0"/>
                  <a:ea typeface="Helvetica Neue" panose="02000503000000020004" pitchFamily="2" charset="0"/>
                  <a:cs typeface="Helvetica Neue" panose="02000503000000020004" pitchFamily="2" charset="0"/>
                </a:rPr>
                <a:t>without obtaining the approval of the lessor or the court's permission in lieu of it.</a:t>
              </a:r>
            </a:p>
          </p:txBody>
        </p:sp>
        <p:sp>
          <p:nvSpPr>
            <p:cNvPr id="27" name="テキスト ボックス 26">
              <a:extLst>
                <a:ext uri="{FF2B5EF4-FFF2-40B4-BE49-F238E27FC236}">
                  <a16:creationId xmlns:a16="http://schemas.microsoft.com/office/drawing/2014/main" id="{D80BEA47-10DF-4D1E-886B-BB37D1752118}"/>
                </a:ext>
              </a:extLst>
            </p:cNvPr>
            <p:cNvSpPr txBox="1"/>
            <p:nvPr/>
          </p:nvSpPr>
          <p:spPr>
            <a:xfrm>
              <a:off x="1993902" y="5994309"/>
              <a:ext cx="4684643" cy="42288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(assign, lessee,</a:t>
              </a:r>
            </a:p>
            <a:p>
              <a:r>
                <a:rPr lang="ja-JP" altLang="en-US" sz="2000"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 the lessee`s rights)</a:t>
              </a:r>
            </a:p>
          </p:txBody>
        </p:sp>
        <p:sp>
          <p:nvSpPr>
            <p:cNvPr id="28" name="テキスト ボックス 27">
              <a:extLst>
                <a:ext uri="{FF2B5EF4-FFF2-40B4-BE49-F238E27FC236}">
                  <a16:creationId xmlns:a16="http://schemas.microsoft.com/office/drawing/2014/main" id="{32BF900B-63E5-4B5A-8CCD-48EB2C9D5974}"/>
                </a:ext>
              </a:extLst>
            </p:cNvPr>
            <p:cNvSpPr txBox="1"/>
            <p:nvPr/>
          </p:nvSpPr>
          <p:spPr>
            <a:xfrm>
              <a:off x="6886617" y="6056647"/>
              <a:ext cx="4176326" cy="23902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000" dirty="0">
                  <a:latin typeface="Helvetica Neue" panose="02000503000000020004" pitchFamily="2" charset="0"/>
                  <a:ea typeface="Helvetica Neue" panose="02000503000000020004" pitchFamily="2" charset="0"/>
                  <a:cs typeface="Helvetica Neue" panose="02000503000000020004" pitchFamily="2" charset="0"/>
                </a:rPr>
                <a:t>(obtain, null, assign )</a:t>
              </a:r>
            </a:p>
          </p:txBody>
        </p:sp>
      </p:grpSp>
      <p:sp>
        <p:nvSpPr>
          <p:cNvPr id="33" name="右中かっこ 32">
            <a:extLst>
              <a:ext uri="{FF2B5EF4-FFF2-40B4-BE49-F238E27FC236}">
                <a16:creationId xmlns:a16="http://schemas.microsoft.com/office/drawing/2014/main" id="{3FA8797D-E521-4161-8243-105892105853}"/>
              </a:ext>
            </a:extLst>
          </p:cNvPr>
          <p:cNvSpPr/>
          <p:nvPr/>
        </p:nvSpPr>
        <p:spPr>
          <a:xfrm>
            <a:off x="7136738" y="1478176"/>
            <a:ext cx="202525" cy="132556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1F140A8-7A79-4BED-B726-7D42C6648839}"/>
              </a:ext>
            </a:extLst>
          </p:cNvPr>
          <p:cNvSpPr txBox="1"/>
          <p:nvPr/>
        </p:nvSpPr>
        <p:spPr>
          <a:xfrm>
            <a:off x="7490321" y="1576441"/>
            <a:ext cx="1418978" cy="830997"/>
          </a:xfrm>
          <a:prstGeom prst="rect">
            <a:avLst/>
          </a:prstGeom>
          <a:noFill/>
        </p:spPr>
        <p:txBody>
          <a:bodyPr wrap="none" rtlCol="0">
            <a:spAutoFit/>
          </a:bodyPr>
          <a:lstStyle/>
          <a:p>
            <a:pPr algn="ctr"/>
            <a:r>
              <a:rPr kumimoji="1" lang="en-US" altLang="ja-JP" sz="2400" dirty="0">
                <a:latin typeface="Futura Medium" panose="020B0602020204020303" pitchFamily="34" charset="-79"/>
                <a:ea typeface="HGMaruGothicMPRO" panose="020F0600000000000000" pitchFamily="34" charset="-128"/>
                <a:cs typeface="Futura Medium" panose="020B0602020204020303" pitchFamily="34" charset="-79"/>
              </a:rPr>
              <a:t>Civil Law</a:t>
            </a:r>
          </a:p>
          <a:p>
            <a:pPr algn="ctr"/>
            <a:r>
              <a:rPr kumimoji="1" lang="en-US" altLang="ja-JP" sz="2400" dirty="0">
                <a:latin typeface="Futura Medium" panose="020B0602020204020303" pitchFamily="34" charset="-79"/>
                <a:ea typeface="HGMaruGothicMPRO" panose="020F0600000000000000" pitchFamily="34" charset="-128"/>
                <a:cs typeface="Futura Medium" panose="020B0602020204020303" pitchFamily="34" charset="-79"/>
              </a:rPr>
              <a:t>Article</a:t>
            </a:r>
            <a:endParaRPr kumimoji="1" lang="ja-JP" altLang="en-US" sz="2400" dirty="0">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35" name="右中かっこ 34">
            <a:extLst>
              <a:ext uri="{FF2B5EF4-FFF2-40B4-BE49-F238E27FC236}">
                <a16:creationId xmlns:a16="http://schemas.microsoft.com/office/drawing/2014/main" id="{8320FC7F-EBCC-4835-8AE1-F2A67544D290}"/>
              </a:ext>
            </a:extLst>
          </p:cNvPr>
          <p:cNvSpPr/>
          <p:nvPr/>
        </p:nvSpPr>
        <p:spPr>
          <a:xfrm>
            <a:off x="6912462" y="4830526"/>
            <a:ext cx="245560" cy="70788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52B803C-FF7E-42EE-9613-C935E3DCD100}"/>
              </a:ext>
            </a:extLst>
          </p:cNvPr>
          <p:cNvSpPr txBox="1"/>
          <p:nvPr/>
        </p:nvSpPr>
        <p:spPr>
          <a:xfrm>
            <a:off x="7490321" y="5039164"/>
            <a:ext cx="1503938" cy="830997"/>
          </a:xfrm>
          <a:prstGeom prst="rect">
            <a:avLst/>
          </a:prstGeom>
          <a:noFill/>
        </p:spPr>
        <p:txBody>
          <a:bodyPr wrap="none" rtlCol="0">
            <a:spAutoFit/>
          </a:bodyPr>
          <a:lstStyle/>
          <a:p>
            <a:pPr algn="ctr"/>
            <a:r>
              <a:rPr kumimoji="1" lang="en-US" altLang="ja-JP" sz="2400" dirty="0">
                <a:latin typeface="Futura Medium" panose="020B0602020204020303" pitchFamily="34" charset="-79"/>
                <a:ea typeface="HGMaruGothicMPRO" panose="020F0600000000000000" pitchFamily="34" charset="-128"/>
                <a:cs typeface="Futura Medium" panose="020B0602020204020303" pitchFamily="34" charset="-79"/>
              </a:rPr>
              <a:t>Legal Bar</a:t>
            </a:r>
          </a:p>
          <a:p>
            <a:pPr algn="ctr"/>
            <a:r>
              <a:rPr kumimoji="1" lang="en-US" altLang="ja-JP" sz="2400" dirty="0">
                <a:latin typeface="Futura Medium" panose="020B0602020204020303" pitchFamily="34" charset="-79"/>
                <a:ea typeface="HGMaruGothicMPRO" panose="020F0600000000000000" pitchFamily="34" charset="-128"/>
                <a:cs typeface="Futura Medium" panose="020B0602020204020303" pitchFamily="34" charset="-79"/>
              </a:rPr>
              <a:t>Exams</a:t>
            </a:r>
            <a:endParaRPr kumimoji="1" lang="ja-JP" altLang="en-US" sz="2400" dirty="0">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42" name="正方形/長方形 41">
            <a:extLst>
              <a:ext uri="{FF2B5EF4-FFF2-40B4-BE49-F238E27FC236}">
                <a16:creationId xmlns:a16="http://schemas.microsoft.com/office/drawing/2014/main" id="{E41804ED-00F5-42F0-BA95-26689D83D874}"/>
              </a:ext>
            </a:extLst>
          </p:cNvPr>
          <p:cNvSpPr/>
          <p:nvPr/>
        </p:nvSpPr>
        <p:spPr>
          <a:xfrm>
            <a:off x="393990" y="2954314"/>
            <a:ext cx="6139157" cy="1127704"/>
          </a:xfrm>
          <a:prstGeom prst="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グラフィックス 43" descr="矢印: 右回転">
            <a:extLst>
              <a:ext uri="{FF2B5EF4-FFF2-40B4-BE49-F238E27FC236}">
                <a16:creationId xmlns:a16="http://schemas.microsoft.com/office/drawing/2014/main" id="{2745F482-1F3D-4E31-8D9B-AEED090C6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155976">
            <a:off x="6129992" y="2677657"/>
            <a:ext cx="1327092" cy="1101364"/>
          </a:xfrm>
          <a:prstGeom prst="rect">
            <a:avLst/>
          </a:prstGeom>
        </p:spPr>
      </p:pic>
      <p:sp>
        <p:nvSpPr>
          <p:cNvPr id="46" name="正方形/長方形 45">
            <a:extLst>
              <a:ext uri="{FF2B5EF4-FFF2-40B4-BE49-F238E27FC236}">
                <a16:creationId xmlns:a16="http://schemas.microsoft.com/office/drawing/2014/main" id="{793EAC77-DEF6-48BD-9B95-43231E9BAF85}"/>
              </a:ext>
            </a:extLst>
          </p:cNvPr>
          <p:cNvSpPr/>
          <p:nvPr/>
        </p:nvSpPr>
        <p:spPr>
          <a:xfrm>
            <a:off x="754693" y="5722685"/>
            <a:ext cx="5778454" cy="1127704"/>
          </a:xfrm>
          <a:prstGeom prst="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グラフィックス 46" descr="矢印: 右回転">
            <a:extLst>
              <a:ext uri="{FF2B5EF4-FFF2-40B4-BE49-F238E27FC236}">
                <a16:creationId xmlns:a16="http://schemas.microsoft.com/office/drawing/2014/main" id="{B1B5D38A-7468-4F40-BF7E-56BB91D102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155976">
            <a:off x="6070602" y="5519449"/>
            <a:ext cx="1327092" cy="1101364"/>
          </a:xfrm>
          <a:prstGeom prst="rect">
            <a:avLst/>
          </a:prstGeom>
        </p:spPr>
      </p:pic>
      <p:sp>
        <p:nvSpPr>
          <p:cNvPr id="12" name="テキスト ボックス 11">
            <a:extLst>
              <a:ext uri="{FF2B5EF4-FFF2-40B4-BE49-F238E27FC236}">
                <a16:creationId xmlns:a16="http://schemas.microsoft.com/office/drawing/2014/main" id="{B6D75DAD-DE03-4FE5-BFCE-85142124FCE5}"/>
              </a:ext>
            </a:extLst>
          </p:cNvPr>
          <p:cNvSpPr txBox="1"/>
          <p:nvPr/>
        </p:nvSpPr>
        <p:spPr>
          <a:xfrm>
            <a:off x="7068074" y="3582526"/>
            <a:ext cx="1925370" cy="1200329"/>
          </a:xfrm>
          <a:prstGeom prst="rect">
            <a:avLst/>
          </a:prstGeom>
          <a:noFill/>
          <a:ln w="38100">
            <a:solidFill>
              <a:schemeClr val="tx1"/>
            </a:solidFill>
          </a:ln>
        </p:spPr>
        <p:txBody>
          <a:bodyPr wrap="square" rtlCol="0">
            <a:spAutoFit/>
          </a:bodyPr>
          <a:lstStyle/>
          <a:p>
            <a:r>
              <a:rPr kumimoji="1" lang="en-US" altLang="ja-JP" sz="3600" dirty="0"/>
              <a:t>Answer:</a:t>
            </a:r>
          </a:p>
          <a:p>
            <a:pPr algn="r"/>
            <a:r>
              <a:rPr kumimoji="1" lang="en-US" altLang="ja-JP" sz="3600" dirty="0">
                <a:solidFill>
                  <a:srgbClr val="FF0000"/>
                </a:solidFill>
              </a:rPr>
              <a:t>Yes</a:t>
            </a:r>
            <a:endParaRPr kumimoji="1" lang="ja-JP" altLang="en-US" sz="3600" dirty="0">
              <a:solidFill>
                <a:srgbClr val="FF0000"/>
              </a:solidFill>
            </a:endParaRPr>
          </a:p>
        </p:txBody>
      </p:sp>
      <p:cxnSp>
        <p:nvCxnSpPr>
          <p:cNvPr id="7" name="直線コネクタ 6">
            <a:extLst>
              <a:ext uri="{FF2B5EF4-FFF2-40B4-BE49-F238E27FC236}">
                <a16:creationId xmlns:a16="http://schemas.microsoft.com/office/drawing/2014/main" id="{55DD858E-D831-4E0A-A4CB-B8F34E093338}"/>
              </a:ext>
            </a:extLst>
          </p:cNvPr>
          <p:cNvCxnSpPr>
            <a:cxnSpLocks/>
          </p:cNvCxnSpPr>
          <p:nvPr/>
        </p:nvCxnSpPr>
        <p:spPr>
          <a:xfrm>
            <a:off x="4734987" y="4021807"/>
            <a:ext cx="2300255" cy="322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6C2CC3B-CBFF-4DA4-84A0-F58D6B784975}"/>
              </a:ext>
            </a:extLst>
          </p:cNvPr>
          <p:cNvCxnSpPr>
            <a:cxnSpLocks/>
          </p:cNvCxnSpPr>
          <p:nvPr/>
        </p:nvCxnSpPr>
        <p:spPr>
          <a:xfrm flipV="1">
            <a:off x="4857767" y="4374627"/>
            <a:ext cx="2177475" cy="129645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タイトル 1">
            <a:extLst>
              <a:ext uri="{FF2B5EF4-FFF2-40B4-BE49-F238E27FC236}">
                <a16:creationId xmlns:a16="http://schemas.microsoft.com/office/drawing/2014/main" id="{C1F22BDD-8826-4C1D-8EB6-BC401F3D7EF6}"/>
              </a:ext>
            </a:extLst>
          </p:cNvPr>
          <p:cNvSpPr>
            <a:spLocks noGrp="1"/>
          </p:cNvSpPr>
          <p:nvPr>
            <p:ph type="title"/>
          </p:nvPr>
        </p:nvSpPr>
        <p:spPr>
          <a:xfrm>
            <a:off x="731392" y="169917"/>
            <a:ext cx="7886700" cy="1325563"/>
          </a:xfrm>
        </p:spPr>
        <p:txBody>
          <a:bodyPr>
            <a:normAutofit/>
          </a:bodyPr>
          <a:lstStyle/>
          <a:p>
            <a:r>
              <a:rPr lang="en-US" altLang="ja-JP" sz="4000" dirty="0"/>
              <a:t>Morphological Analysis and </a:t>
            </a:r>
            <a:br>
              <a:rPr lang="en-US" altLang="ja-JP" sz="4000" dirty="0"/>
            </a:br>
            <a:r>
              <a:rPr lang="en-US" altLang="ja-JP" sz="4000" dirty="0"/>
              <a:t>Case Analysis</a:t>
            </a:r>
            <a:endParaRPr kumimoji="1" lang="ja-JP" altLang="en-US" sz="4000" dirty="0"/>
          </a:p>
        </p:txBody>
      </p:sp>
    </p:spTree>
    <p:extLst>
      <p:ext uri="{BB962C8B-B14F-4D97-AF65-F5344CB8AC3E}">
        <p14:creationId xmlns:p14="http://schemas.microsoft.com/office/powerpoint/2010/main" val="2864674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9C529-27B3-4692-B7D2-1EDAC3E519D6}"/>
              </a:ext>
            </a:extLst>
          </p:cNvPr>
          <p:cNvSpPr>
            <a:spLocks noGrp="1"/>
          </p:cNvSpPr>
          <p:nvPr>
            <p:ph type="title"/>
          </p:nvPr>
        </p:nvSpPr>
        <p:spPr>
          <a:xfrm>
            <a:off x="731392" y="169917"/>
            <a:ext cx="7886700" cy="1325563"/>
          </a:xfrm>
        </p:spPr>
        <p:txBody>
          <a:bodyPr>
            <a:normAutofit fontScale="90000"/>
          </a:bodyPr>
          <a:lstStyle/>
          <a:p>
            <a:r>
              <a:rPr lang="en-US" altLang="ja-JP" sz="4000" dirty="0"/>
              <a:t>Dictionary for Morphological Analysis and </a:t>
            </a:r>
            <a:br>
              <a:rPr lang="en-US" altLang="ja-JP" sz="4000" dirty="0"/>
            </a:br>
            <a:r>
              <a:rPr lang="en-US" altLang="ja-JP" sz="4000" dirty="0"/>
              <a:t>Case Analysis</a:t>
            </a:r>
            <a:endParaRPr kumimoji="1" lang="ja-JP" altLang="en-US" sz="4000" dirty="0"/>
          </a:p>
        </p:txBody>
      </p:sp>
      <p:sp>
        <p:nvSpPr>
          <p:cNvPr id="3" name="コンテンツ プレースホルダー 2">
            <a:extLst>
              <a:ext uri="{FF2B5EF4-FFF2-40B4-BE49-F238E27FC236}">
                <a16:creationId xmlns:a16="http://schemas.microsoft.com/office/drawing/2014/main" id="{367E85BF-BAC9-466A-B4A2-4587D8895D8C}"/>
              </a:ext>
            </a:extLst>
          </p:cNvPr>
          <p:cNvSpPr>
            <a:spLocks noGrp="1"/>
          </p:cNvSpPr>
          <p:nvPr>
            <p:ph idx="1"/>
          </p:nvPr>
        </p:nvSpPr>
        <p:spPr/>
        <p:txBody>
          <a:bodyPr>
            <a:normAutofit/>
          </a:bodyPr>
          <a:lstStyle/>
          <a:p>
            <a:r>
              <a:rPr lang="en-US" altLang="ja-JP" dirty="0"/>
              <a:t>Our own term dictionary for the legal domain: </a:t>
            </a:r>
          </a:p>
          <a:p>
            <a:pPr lvl="1"/>
            <a:r>
              <a:rPr lang="en-US" altLang="ja-JP" dirty="0"/>
              <a:t>legal vocabulary dictionary</a:t>
            </a:r>
          </a:p>
          <a:p>
            <a:pPr lvl="1"/>
            <a:r>
              <a:rPr lang="en-US" altLang="ja-JP" dirty="0"/>
              <a:t>terms extracted from the PROLEG source code</a:t>
            </a:r>
          </a:p>
          <a:p>
            <a:pPr lvl="1"/>
            <a:r>
              <a:rPr lang="en-US" altLang="ja-JP" dirty="0"/>
              <a:t>terms added manually as follows</a:t>
            </a:r>
          </a:p>
          <a:p>
            <a:r>
              <a:rPr lang="en-US" altLang="ja-JP" dirty="0"/>
              <a:t>Examined vocabulary from past eleven years of the COLIEE problems</a:t>
            </a:r>
          </a:p>
          <a:p>
            <a:pPr lvl="1"/>
            <a:r>
              <a:rPr lang="en-US" altLang="ja-JP" dirty="0"/>
              <a:t>Found 300 words/year as lexicon, 50 new words/year</a:t>
            </a:r>
          </a:p>
          <a:p>
            <a:pPr lvl="1"/>
            <a:r>
              <a:rPr lang="en-US" altLang="ja-JP" dirty="0"/>
              <a:t>added 200 new words</a:t>
            </a:r>
          </a:p>
          <a:p>
            <a:r>
              <a:rPr lang="en-US" altLang="ja-JP" dirty="0"/>
              <a:t>Structured synonym dictionary</a:t>
            </a:r>
          </a:p>
          <a:p>
            <a:pPr lvl="1">
              <a:lnSpc>
                <a:spcPct val="120000"/>
              </a:lnSpc>
            </a:pP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t1: </a:t>
            </a:r>
            <a:r>
              <a:rPr lang="ja-JP" altLang="ja-JP" dirty="0">
                <a:solidFill>
                  <a:srgbClr val="00B0F0"/>
                </a:solidFill>
                <a:latin typeface="Times New Roman" panose="02020603050405020304" pitchFamily="18" charset="0"/>
                <a:ea typeface="ＭＳ 明朝" panose="02020609040205080304" pitchFamily="17" charset="-128"/>
                <a:cs typeface="Times New Roman" panose="02020603050405020304" pitchFamily="18" charset="0"/>
              </a:rPr>
              <a:t>収益する</a:t>
            </a:r>
            <a:r>
              <a:rPr lang="en-US" altLang="ja-JP" dirty="0">
                <a:solidFill>
                  <a:srgbClr val="00B0F0"/>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(receive the profits)</a:t>
            </a:r>
            <a:endParaRPr lang="ja-JP" altLang="ja-JP" dirty="0">
              <a:latin typeface="Times New Roman" panose="02020603050405020304" pitchFamily="18" charset="0"/>
              <a:ea typeface="ＭＳ 明朝" panose="02020609040205080304" pitchFamily="17" charset="-128"/>
              <a:cs typeface="Times New Roman" panose="02020603050405020304" pitchFamily="18" charset="0"/>
            </a:endParaRPr>
          </a:p>
          <a:p>
            <a:pPr lvl="1">
              <a:lnSpc>
                <a:spcPct val="120000"/>
              </a:lnSpc>
            </a:pP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t2: </a:t>
            </a:r>
            <a:r>
              <a:rPr lang="ja-JP" altLang="ja-JP" dirty="0">
                <a:solidFill>
                  <a:srgbClr val="FF0000"/>
                </a:solidFill>
                <a:latin typeface="Times New Roman" panose="02020603050405020304" pitchFamily="18" charset="0"/>
                <a:ea typeface="ＭＳ 明朝" panose="02020609040205080304" pitchFamily="17" charset="-128"/>
                <a:cs typeface="Times New Roman" panose="02020603050405020304" pitchFamily="18" charset="0"/>
              </a:rPr>
              <a:t>取得する</a:t>
            </a:r>
            <a:r>
              <a:rPr lang="en-US" altLang="ja-JP" dirty="0">
                <a:solidFill>
                  <a:srgbClr val="FF0000"/>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(obtain)</a:t>
            </a:r>
            <a:r>
              <a:rPr lang="ja-JP" altLang="ja-JP" dirty="0">
                <a:latin typeface="Times New Roman" panose="02020603050405020304" pitchFamily="18" charset="0"/>
                <a:ea typeface="ＭＳ 明朝" panose="02020609040205080304" pitchFamily="17" charset="-128"/>
                <a:cs typeface="Times New Roman" panose="02020603050405020304" pitchFamily="18" charset="0"/>
              </a:rPr>
              <a:t> ‐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condition: </a:t>
            </a:r>
            <a:r>
              <a:rPr lang="ja-JP" altLang="ja-JP" dirty="0">
                <a:latin typeface="Times New Roman" panose="02020603050405020304" pitchFamily="18" charset="0"/>
                <a:ea typeface="ＭＳ 明朝" panose="02020609040205080304" pitchFamily="17" charset="-128"/>
                <a:cs typeface="Times New Roman" panose="02020603050405020304" pitchFamily="18" charset="0"/>
              </a:rPr>
              <a:t>果実</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 (fruits) </a:t>
            </a:r>
            <a:endParaRPr lang="ja-JP" altLang="ja-JP" dirty="0">
              <a:latin typeface="Times New Roman" panose="02020603050405020304" pitchFamily="18" charset="0"/>
              <a:ea typeface="ＭＳ 明朝" panose="02020609040205080304" pitchFamily="17" charset="-128"/>
              <a:cs typeface="Times New Roman" panose="02020603050405020304" pitchFamily="18" charset="0"/>
            </a:endParaRPr>
          </a:p>
          <a:p>
            <a:endParaRPr lang="en-US" altLang="ja-JP" dirty="0"/>
          </a:p>
        </p:txBody>
      </p:sp>
    </p:spTree>
    <p:extLst>
      <p:ext uri="{BB962C8B-B14F-4D97-AF65-F5344CB8AC3E}">
        <p14:creationId xmlns:p14="http://schemas.microsoft.com/office/powerpoint/2010/main" val="229407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B718A-0F60-40A3-B1E3-A161322D03D0}"/>
              </a:ext>
            </a:extLst>
          </p:cNvPr>
          <p:cNvSpPr>
            <a:spLocks noGrp="1"/>
          </p:cNvSpPr>
          <p:nvPr>
            <p:ph type="title"/>
          </p:nvPr>
        </p:nvSpPr>
        <p:spPr/>
        <p:txBody>
          <a:bodyPr/>
          <a:lstStyle/>
          <a:p>
            <a:r>
              <a:rPr lang="en-US" altLang="ja-JP" dirty="0"/>
              <a:t>Exception Conditions</a:t>
            </a:r>
            <a:endParaRPr kumimoji="1" lang="ja-JP" altLang="en-US" dirty="0"/>
          </a:p>
        </p:txBody>
      </p:sp>
      <p:sp>
        <p:nvSpPr>
          <p:cNvPr id="3" name="コンテンツ プレースホルダー 2">
            <a:extLst>
              <a:ext uri="{FF2B5EF4-FFF2-40B4-BE49-F238E27FC236}">
                <a16:creationId xmlns:a16="http://schemas.microsoft.com/office/drawing/2014/main" id="{0255F5EA-F1A4-4609-A1C7-F691708087D6}"/>
              </a:ext>
            </a:extLst>
          </p:cNvPr>
          <p:cNvSpPr>
            <a:spLocks noGrp="1"/>
          </p:cNvSpPr>
          <p:nvPr>
            <p:ph idx="1"/>
          </p:nvPr>
        </p:nvSpPr>
        <p:spPr>
          <a:xfrm>
            <a:off x="628650" y="1825624"/>
            <a:ext cx="8179174" cy="4667249"/>
          </a:xfrm>
        </p:spPr>
        <p:txBody>
          <a:bodyPr>
            <a:normAutofit/>
          </a:bodyPr>
          <a:lstStyle/>
          <a:p>
            <a:r>
              <a:rPr lang="en-US" altLang="ja-JP" sz="3200" dirty="0"/>
              <a:t>Classify each sentence into three types: </a:t>
            </a:r>
          </a:p>
          <a:p>
            <a:pPr lvl="1"/>
            <a:r>
              <a:rPr lang="en-US" altLang="ja-JP" sz="2800" dirty="0"/>
              <a:t>“not exception”,</a:t>
            </a:r>
          </a:p>
          <a:p>
            <a:pPr lvl="1"/>
            <a:r>
              <a:rPr lang="en-US" altLang="ja-JP" sz="2800" dirty="0"/>
              <a:t>“positive exception condition”</a:t>
            </a:r>
          </a:p>
          <a:p>
            <a:pPr lvl="2"/>
            <a:r>
              <a:rPr lang="en-US" altLang="ja-JP" sz="2400" dirty="0"/>
              <a:t>e.g. ”</a:t>
            </a:r>
            <a:r>
              <a:rPr lang="ja-JP" altLang="en-US" sz="2400" dirty="0"/>
              <a:t>当てはまる場合は、</a:t>
            </a:r>
            <a:r>
              <a:rPr lang="en-US" altLang="ja-JP" sz="2400" dirty="0"/>
              <a:t>…</a:t>
            </a:r>
            <a:r>
              <a:rPr lang="ja-JP" altLang="en-US" sz="2400" dirty="0"/>
              <a:t>する</a:t>
            </a:r>
            <a:r>
              <a:rPr lang="en-US" altLang="ja-JP" sz="2400" dirty="0"/>
              <a:t>(If the condition is met, then...)”</a:t>
            </a:r>
          </a:p>
          <a:p>
            <a:pPr lvl="1"/>
            <a:r>
              <a:rPr lang="en-US" altLang="ja-JP" sz="2800" dirty="0"/>
              <a:t>“negative exception condition” using “</a:t>
            </a:r>
            <a:r>
              <a:rPr lang="ja-JP" altLang="en-US" sz="2800" dirty="0"/>
              <a:t>ただし、</a:t>
            </a:r>
            <a:r>
              <a:rPr lang="en-US" altLang="ja-JP" sz="2800" dirty="0"/>
              <a:t>…</a:t>
            </a:r>
            <a:r>
              <a:rPr lang="ja-JP" altLang="en-US" sz="2800" dirty="0"/>
              <a:t>しない。</a:t>
            </a:r>
            <a:r>
              <a:rPr lang="en-US" altLang="ja-JP" sz="2800" dirty="0"/>
              <a:t>(However, … not…)” </a:t>
            </a:r>
          </a:p>
          <a:p>
            <a:pPr lvl="2"/>
            <a:r>
              <a:rPr lang="en-US" altLang="ja-JP" sz="2400" dirty="0"/>
              <a:t>e.g. “</a:t>
            </a:r>
            <a:r>
              <a:rPr lang="ja-JP" altLang="en-US" sz="2400" dirty="0"/>
              <a:t>前文は適用されない</a:t>
            </a:r>
            <a:r>
              <a:rPr lang="en-US" altLang="ja-JP" sz="2400" dirty="0"/>
              <a:t>(the previous sentence does not apply)”</a:t>
            </a:r>
          </a:p>
          <a:p>
            <a:pPr lvl="2"/>
            <a:r>
              <a:rPr lang="en-US" altLang="ja-JP" sz="2400" dirty="0"/>
              <a:t>Negative condition sometimes reverse the yes/no answer</a:t>
            </a:r>
          </a:p>
        </p:txBody>
      </p:sp>
    </p:spTree>
    <p:extLst>
      <p:ext uri="{BB962C8B-B14F-4D97-AF65-F5344CB8AC3E}">
        <p14:creationId xmlns:p14="http://schemas.microsoft.com/office/powerpoint/2010/main" val="148230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243E3-2F0D-47E6-BEED-6BF07D8B586D}"/>
              </a:ext>
            </a:extLst>
          </p:cNvPr>
          <p:cNvSpPr>
            <a:spLocks noGrp="1"/>
          </p:cNvSpPr>
          <p:nvPr>
            <p:ph type="title"/>
          </p:nvPr>
        </p:nvSpPr>
        <p:spPr/>
        <p:txBody>
          <a:bodyPr/>
          <a:lstStyle/>
          <a:p>
            <a:r>
              <a:rPr kumimoji="1" lang="en-US" altLang="ja-JP" dirty="0"/>
              <a:t>System Architecture Overview</a:t>
            </a:r>
            <a:endParaRPr kumimoji="1" lang="ja-JP" altLang="en-US" dirty="0"/>
          </a:p>
        </p:txBody>
      </p:sp>
      <p:sp>
        <p:nvSpPr>
          <p:cNvPr id="3" name="コンテンツ プレースホルダー 2">
            <a:extLst>
              <a:ext uri="{FF2B5EF4-FFF2-40B4-BE49-F238E27FC236}">
                <a16:creationId xmlns:a16="http://schemas.microsoft.com/office/drawing/2014/main" id="{17C782E6-89CA-4615-A2D0-45E31B6DA3FA}"/>
              </a:ext>
            </a:extLst>
          </p:cNvPr>
          <p:cNvSpPr>
            <a:spLocks noGrp="1"/>
          </p:cNvSpPr>
          <p:nvPr>
            <p:ph idx="1"/>
          </p:nvPr>
        </p:nvSpPr>
        <p:spPr/>
        <p:txBody>
          <a:bodyPr/>
          <a:lstStyle/>
          <a:p>
            <a:endParaRPr kumimoji="1" lang="ja-JP" altLang="en-US"/>
          </a:p>
        </p:txBody>
      </p:sp>
      <p:pic>
        <p:nvPicPr>
          <p:cNvPr id="6" name="図 5">
            <a:extLst>
              <a:ext uri="{FF2B5EF4-FFF2-40B4-BE49-F238E27FC236}">
                <a16:creationId xmlns:a16="http://schemas.microsoft.com/office/drawing/2014/main" id="{CFF0F9A1-AF99-448B-8385-B8D5ADF985BE}"/>
              </a:ext>
            </a:extLst>
          </p:cNvPr>
          <p:cNvPicPr>
            <a:picLocks noChangeAspect="1"/>
          </p:cNvPicPr>
          <p:nvPr/>
        </p:nvPicPr>
        <p:blipFill>
          <a:blip r:embed="rId3"/>
          <a:stretch>
            <a:fillRect/>
          </a:stretch>
        </p:blipFill>
        <p:spPr>
          <a:xfrm>
            <a:off x="0" y="1623562"/>
            <a:ext cx="9144000" cy="4869312"/>
          </a:xfrm>
          <a:prstGeom prst="rect">
            <a:avLst/>
          </a:prstGeom>
        </p:spPr>
      </p:pic>
      <p:sp>
        <p:nvSpPr>
          <p:cNvPr id="10" name="テキスト ボックス 9">
            <a:extLst>
              <a:ext uri="{FF2B5EF4-FFF2-40B4-BE49-F238E27FC236}">
                <a16:creationId xmlns:a16="http://schemas.microsoft.com/office/drawing/2014/main" id="{5F872F54-98EB-41E6-8379-E894F9BF7EBA}"/>
              </a:ext>
            </a:extLst>
          </p:cNvPr>
          <p:cNvSpPr txBox="1"/>
          <p:nvPr/>
        </p:nvSpPr>
        <p:spPr>
          <a:xfrm>
            <a:off x="2780995" y="6484489"/>
            <a:ext cx="3741821" cy="369332"/>
          </a:xfrm>
          <a:prstGeom prst="rect">
            <a:avLst/>
          </a:prstGeom>
          <a:noFill/>
        </p:spPr>
        <p:txBody>
          <a:bodyPr wrap="square" rtlCol="0">
            <a:spAutoFit/>
          </a:bodyPr>
          <a:lstStyle/>
          <a:p>
            <a:r>
              <a:rPr kumimoji="1" lang="en-US" altLang="ja-JP" b="1" dirty="0"/>
              <a:t>figure: Module configuration diagram</a:t>
            </a:r>
            <a:endParaRPr kumimoji="1" lang="ja-JP" altLang="en-US" b="1" dirty="0"/>
          </a:p>
        </p:txBody>
      </p:sp>
      <p:sp>
        <p:nvSpPr>
          <p:cNvPr id="8" name="楕円 7">
            <a:extLst>
              <a:ext uri="{FF2B5EF4-FFF2-40B4-BE49-F238E27FC236}">
                <a16:creationId xmlns:a16="http://schemas.microsoft.com/office/drawing/2014/main" id="{AAD34156-7917-44CA-83AA-7C9FB6709FD6}"/>
              </a:ext>
            </a:extLst>
          </p:cNvPr>
          <p:cNvSpPr/>
          <p:nvPr/>
        </p:nvSpPr>
        <p:spPr>
          <a:xfrm>
            <a:off x="2133600" y="1223211"/>
            <a:ext cx="5425439" cy="5261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0174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B01B5B2-718A-4165-9431-4136B294A1A6}"/>
              </a:ext>
            </a:extLst>
          </p:cNvPr>
          <p:cNvGrpSpPr/>
          <p:nvPr/>
        </p:nvGrpSpPr>
        <p:grpSpPr>
          <a:xfrm>
            <a:off x="285979" y="1584799"/>
            <a:ext cx="6615385" cy="5082542"/>
            <a:chOff x="285979" y="1584799"/>
            <a:chExt cx="6615385" cy="5082542"/>
          </a:xfrm>
        </p:grpSpPr>
        <p:sp>
          <p:nvSpPr>
            <p:cNvPr id="5" name="正方形/長方形 4">
              <a:extLst>
                <a:ext uri="{FF2B5EF4-FFF2-40B4-BE49-F238E27FC236}">
                  <a16:creationId xmlns:a16="http://schemas.microsoft.com/office/drawing/2014/main" id="{2225BFA2-B667-4F1F-9D3D-74D07A3A9B6D}"/>
                </a:ext>
              </a:extLst>
            </p:cNvPr>
            <p:cNvSpPr/>
            <p:nvPr/>
          </p:nvSpPr>
          <p:spPr>
            <a:xfrm>
              <a:off x="628650" y="2598466"/>
              <a:ext cx="5928561" cy="3248882"/>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ja-JP" altLang="en-US" sz="2400" dirty="0"/>
            </a:p>
          </p:txBody>
        </p:sp>
        <p:sp>
          <p:nvSpPr>
            <p:cNvPr id="18" name="四角形: メモ 17">
              <a:extLst>
                <a:ext uri="{FF2B5EF4-FFF2-40B4-BE49-F238E27FC236}">
                  <a16:creationId xmlns:a16="http://schemas.microsoft.com/office/drawing/2014/main" id="{1E0436EB-F5AA-4140-A62A-1367E9E0AEEA}"/>
                </a:ext>
              </a:extLst>
            </p:cNvPr>
            <p:cNvSpPr/>
            <p:nvPr/>
          </p:nvSpPr>
          <p:spPr>
            <a:xfrm>
              <a:off x="628650" y="1600591"/>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problem</a:t>
              </a:r>
            </a:p>
            <a:p>
              <a:pPr algn="ctr"/>
              <a:r>
                <a:rPr kumimoji="1" lang="en-US" altLang="ja-JP" sz="2000" dirty="0"/>
                <a:t>sentence</a:t>
              </a:r>
              <a:endParaRPr kumimoji="1" lang="ja-JP" altLang="en-US" sz="2000" dirty="0"/>
            </a:p>
          </p:txBody>
        </p:sp>
        <p:sp>
          <p:nvSpPr>
            <p:cNvPr id="19" name="四角形: メモ 18">
              <a:extLst>
                <a:ext uri="{FF2B5EF4-FFF2-40B4-BE49-F238E27FC236}">
                  <a16:creationId xmlns:a16="http://schemas.microsoft.com/office/drawing/2014/main" id="{4180CA59-22CC-46B6-B9E6-4CDCE5005E7D}"/>
                </a:ext>
              </a:extLst>
            </p:cNvPr>
            <p:cNvSpPr/>
            <p:nvPr/>
          </p:nvSpPr>
          <p:spPr>
            <a:xfrm>
              <a:off x="4281238" y="1584799"/>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articles</a:t>
              </a:r>
            </a:p>
            <a:p>
              <a:pPr algn="ctr"/>
              <a:r>
                <a:rPr kumimoji="1" lang="en-US" altLang="ja-JP" sz="2000" dirty="0"/>
                <a:t>sentence</a:t>
              </a:r>
              <a:endParaRPr kumimoji="1" lang="ja-JP" altLang="en-US" sz="2000" dirty="0"/>
            </a:p>
          </p:txBody>
        </p:sp>
        <p:cxnSp>
          <p:nvCxnSpPr>
            <p:cNvPr id="21" name="直線コネクタ 20">
              <a:extLst>
                <a:ext uri="{FF2B5EF4-FFF2-40B4-BE49-F238E27FC236}">
                  <a16:creationId xmlns:a16="http://schemas.microsoft.com/office/drawing/2014/main" id="{96EB274F-6878-4597-8B75-19E8AB814761}"/>
                </a:ext>
              </a:extLst>
            </p:cNvPr>
            <p:cNvCxnSpPr>
              <a:cxnSpLocks/>
            </p:cNvCxnSpPr>
            <p:nvPr/>
          </p:nvCxnSpPr>
          <p:spPr>
            <a:xfrm>
              <a:off x="1899980" y="2192142"/>
              <a:ext cx="0" cy="7182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77C020E-D556-4594-B11D-33CF26E99C70}"/>
                </a:ext>
              </a:extLst>
            </p:cNvPr>
            <p:cNvCxnSpPr>
              <a:cxnSpLocks/>
            </p:cNvCxnSpPr>
            <p:nvPr/>
          </p:nvCxnSpPr>
          <p:spPr>
            <a:xfrm>
              <a:off x="5419224" y="2192142"/>
              <a:ext cx="0" cy="7182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A0F12D0B-6439-4C73-8962-A1DE113CD69A}"/>
                </a:ext>
              </a:extLst>
            </p:cNvPr>
            <p:cNvCxnSpPr>
              <a:cxnSpLocks/>
            </p:cNvCxnSpPr>
            <p:nvPr/>
          </p:nvCxnSpPr>
          <p:spPr>
            <a:xfrm>
              <a:off x="1880426" y="3194847"/>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B40B9C3-BF34-4F32-88BB-D3E9E0C75AB0}"/>
                </a:ext>
              </a:extLst>
            </p:cNvPr>
            <p:cNvCxnSpPr>
              <a:cxnSpLocks/>
            </p:cNvCxnSpPr>
            <p:nvPr/>
          </p:nvCxnSpPr>
          <p:spPr>
            <a:xfrm>
              <a:off x="5419224" y="3194847"/>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8" name="正方形/長方形 27">
              <a:extLst>
                <a:ext uri="{FF2B5EF4-FFF2-40B4-BE49-F238E27FC236}">
                  <a16:creationId xmlns:a16="http://schemas.microsoft.com/office/drawing/2014/main" id="{8C6BD6FF-0E2E-44DB-ACF8-BAF6FEA7C7C9}"/>
                </a:ext>
              </a:extLst>
            </p:cNvPr>
            <p:cNvSpPr/>
            <p:nvPr/>
          </p:nvSpPr>
          <p:spPr>
            <a:xfrm>
              <a:off x="285979" y="3559079"/>
              <a:ext cx="2964280"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t>
              </a:r>
              <a:r>
                <a:rPr kumimoji="1" lang="en-US" altLang="ja-JP" sz="2000" dirty="0" err="1"/>
                <a:t>predicate,subject,object</a:t>
              </a:r>
              <a:r>
                <a:rPr kumimoji="1" lang="en-US" altLang="ja-JP" sz="2000" dirty="0"/>
                <a:t>}</a:t>
              </a:r>
              <a:endParaRPr kumimoji="1" lang="ja-JP" altLang="en-US" sz="2000" dirty="0"/>
            </a:p>
          </p:txBody>
        </p:sp>
        <p:sp>
          <p:nvSpPr>
            <p:cNvPr id="29" name="正方形/長方形 28">
              <a:extLst>
                <a:ext uri="{FF2B5EF4-FFF2-40B4-BE49-F238E27FC236}">
                  <a16:creationId xmlns:a16="http://schemas.microsoft.com/office/drawing/2014/main" id="{D4F78077-2A27-40F9-A85C-058AAABB0309}"/>
                </a:ext>
              </a:extLst>
            </p:cNvPr>
            <p:cNvSpPr/>
            <p:nvPr/>
          </p:nvSpPr>
          <p:spPr>
            <a:xfrm>
              <a:off x="3937084" y="3559078"/>
              <a:ext cx="2964280"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t>
              </a:r>
              <a:r>
                <a:rPr kumimoji="1" lang="en-US" altLang="ja-JP" sz="2000" dirty="0" err="1"/>
                <a:t>predicate,subject,object</a:t>
              </a:r>
              <a:r>
                <a:rPr kumimoji="1" lang="en-US" altLang="ja-JP" sz="2000" dirty="0"/>
                <a:t>}</a:t>
              </a:r>
              <a:endParaRPr kumimoji="1" lang="ja-JP" altLang="en-US" sz="2000" dirty="0"/>
            </a:p>
          </p:txBody>
        </p:sp>
        <p:cxnSp>
          <p:nvCxnSpPr>
            <p:cNvPr id="30" name="直線コネクタ 29">
              <a:extLst>
                <a:ext uri="{FF2B5EF4-FFF2-40B4-BE49-F238E27FC236}">
                  <a16:creationId xmlns:a16="http://schemas.microsoft.com/office/drawing/2014/main" id="{2D454E23-5534-4573-8E7B-722B5BD483C1}"/>
                </a:ext>
              </a:extLst>
            </p:cNvPr>
            <p:cNvCxnSpPr>
              <a:cxnSpLocks/>
            </p:cNvCxnSpPr>
            <p:nvPr/>
          </p:nvCxnSpPr>
          <p:spPr>
            <a:xfrm>
              <a:off x="1880426" y="4173970"/>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B7537E7D-D3AA-4E23-B51D-1E67D201FDE5}"/>
                </a:ext>
              </a:extLst>
            </p:cNvPr>
            <p:cNvCxnSpPr>
              <a:cxnSpLocks/>
            </p:cNvCxnSpPr>
            <p:nvPr/>
          </p:nvCxnSpPr>
          <p:spPr>
            <a:xfrm>
              <a:off x="5419224" y="4173969"/>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C331C0C9-05FD-4569-A590-AD6F43E0C7B3}"/>
                </a:ext>
              </a:extLst>
            </p:cNvPr>
            <p:cNvCxnSpPr>
              <a:cxnSpLocks/>
            </p:cNvCxnSpPr>
            <p:nvPr/>
          </p:nvCxnSpPr>
          <p:spPr>
            <a:xfrm>
              <a:off x="3736801" y="5437559"/>
              <a:ext cx="0" cy="6383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正方形/長方形 34">
              <a:extLst>
                <a:ext uri="{FF2B5EF4-FFF2-40B4-BE49-F238E27FC236}">
                  <a16:creationId xmlns:a16="http://schemas.microsoft.com/office/drawing/2014/main" id="{3A74811A-F68E-4B8B-9F65-A2A94DB490BE}"/>
                </a:ext>
              </a:extLst>
            </p:cNvPr>
            <p:cNvSpPr/>
            <p:nvPr/>
          </p:nvSpPr>
          <p:spPr>
            <a:xfrm>
              <a:off x="1089839" y="6052450"/>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answer</a:t>
              </a:r>
              <a:endParaRPr kumimoji="1" lang="ja-JP" altLang="en-US" sz="3200" dirty="0"/>
            </a:p>
          </p:txBody>
        </p:sp>
        <p:sp>
          <p:nvSpPr>
            <p:cNvPr id="22" name="正方形/長方形 21">
              <a:extLst>
                <a:ext uri="{FF2B5EF4-FFF2-40B4-BE49-F238E27FC236}">
                  <a16:creationId xmlns:a16="http://schemas.microsoft.com/office/drawing/2014/main" id="{9510A05D-CFFE-4490-8219-667136F34EE8}"/>
                </a:ext>
              </a:extLst>
            </p:cNvPr>
            <p:cNvSpPr/>
            <p:nvPr/>
          </p:nvSpPr>
          <p:spPr>
            <a:xfrm>
              <a:off x="3736791" y="6052449"/>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confidence</a:t>
              </a:r>
              <a:endParaRPr kumimoji="1" lang="ja-JP" altLang="en-US" sz="3200" dirty="0"/>
            </a:p>
          </p:txBody>
        </p:sp>
        <p:sp>
          <p:nvSpPr>
            <p:cNvPr id="8" name="正方形/長方形 7">
              <a:extLst>
                <a:ext uri="{FF2B5EF4-FFF2-40B4-BE49-F238E27FC236}">
                  <a16:creationId xmlns:a16="http://schemas.microsoft.com/office/drawing/2014/main" id="{936790CB-ED34-4CC1-9A3E-12803C5725E5}"/>
                </a:ext>
              </a:extLst>
            </p:cNvPr>
            <p:cNvSpPr/>
            <p:nvPr/>
          </p:nvSpPr>
          <p:spPr>
            <a:xfrm>
              <a:off x="804598" y="2754414"/>
              <a:ext cx="5620259" cy="614891"/>
            </a:xfrm>
            <a:prstGeom prst="rect">
              <a:avLst/>
            </a:prstGeom>
            <a:solidFill>
              <a:schemeClr val="accent2">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dirty="0"/>
                <a:t>find a subject, an object</a:t>
              </a:r>
              <a:endParaRPr kumimoji="1" lang="ja-JP" altLang="en-US" sz="2800" dirty="0"/>
            </a:p>
          </p:txBody>
        </p:sp>
        <p:sp>
          <p:nvSpPr>
            <p:cNvPr id="32" name="正方形/長方形 31">
              <a:extLst>
                <a:ext uri="{FF2B5EF4-FFF2-40B4-BE49-F238E27FC236}">
                  <a16:creationId xmlns:a16="http://schemas.microsoft.com/office/drawing/2014/main" id="{C8880089-FEAC-4C49-906A-57FC4CEF76A0}"/>
                </a:ext>
              </a:extLst>
            </p:cNvPr>
            <p:cNvSpPr/>
            <p:nvPr/>
          </p:nvSpPr>
          <p:spPr>
            <a:xfrm>
              <a:off x="716625" y="4363742"/>
              <a:ext cx="5620259" cy="614891"/>
            </a:xfrm>
            <a:prstGeom prst="rect">
              <a:avLst/>
            </a:prstGeom>
            <a:solidFill>
              <a:schemeClr val="accent2">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s-ES_tradnl" altLang="ja-JP" sz="2800" dirty="0"/>
                <a:t>perform exact matches</a:t>
              </a:r>
              <a:endParaRPr kumimoji="1" lang="ja-JP" altLang="en-US" sz="2800" dirty="0"/>
            </a:p>
          </p:txBody>
        </p:sp>
        <p:cxnSp>
          <p:nvCxnSpPr>
            <p:cNvPr id="52" name="直線コネクタ 51">
              <a:extLst>
                <a:ext uri="{FF2B5EF4-FFF2-40B4-BE49-F238E27FC236}">
                  <a16:creationId xmlns:a16="http://schemas.microsoft.com/office/drawing/2014/main" id="{BCC4459F-4A5D-4990-BFBE-892E1646A926}"/>
                </a:ext>
              </a:extLst>
            </p:cNvPr>
            <p:cNvCxnSpPr>
              <a:cxnSpLocks/>
            </p:cNvCxnSpPr>
            <p:nvPr/>
          </p:nvCxnSpPr>
          <p:spPr>
            <a:xfrm>
              <a:off x="3736791" y="4978633"/>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1" name="正方形/長方形 50">
              <a:extLst>
                <a:ext uri="{FF2B5EF4-FFF2-40B4-BE49-F238E27FC236}">
                  <a16:creationId xmlns:a16="http://schemas.microsoft.com/office/drawing/2014/main" id="{50BF0C33-BEDE-4977-89EE-B051DC6FC26F}"/>
                </a:ext>
              </a:extLst>
            </p:cNvPr>
            <p:cNvSpPr/>
            <p:nvPr/>
          </p:nvSpPr>
          <p:spPr>
            <a:xfrm>
              <a:off x="1792704" y="5154475"/>
              <a:ext cx="3910253"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t>{</a:t>
              </a:r>
              <a:r>
                <a:rPr kumimoji="1" lang="en-US" altLang="ja-JP" sz="2800" dirty="0" err="1"/>
                <a:t>predicate,subject,object</a:t>
              </a:r>
              <a:r>
                <a:rPr kumimoji="1" lang="en-US" altLang="ja-JP" sz="2800" dirty="0"/>
                <a:t>}</a:t>
              </a:r>
              <a:endParaRPr kumimoji="1" lang="ja-JP" altLang="en-US" sz="2800" dirty="0"/>
            </a:p>
          </p:txBody>
        </p:sp>
      </p:grpSp>
      <p:sp>
        <p:nvSpPr>
          <p:cNvPr id="2" name="タイトル 1">
            <a:extLst>
              <a:ext uri="{FF2B5EF4-FFF2-40B4-BE49-F238E27FC236}">
                <a16:creationId xmlns:a16="http://schemas.microsoft.com/office/drawing/2014/main" id="{F1885E4B-5ED5-4C53-A48E-602310F7469C}"/>
              </a:ext>
            </a:extLst>
          </p:cNvPr>
          <p:cNvSpPr>
            <a:spLocks noGrp="1"/>
          </p:cNvSpPr>
          <p:nvPr>
            <p:ph type="title"/>
          </p:nvPr>
        </p:nvSpPr>
        <p:spPr/>
        <p:txBody>
          <a:bodyPr/>
          <a:lstStyle/>
          <a:p>
            <a:r>
              <a:rPr kumimoji="1" lang="en-US" altLang="ja-JP" dirty="0"/>
              <a:t>Precise match module</a:t>
            </a:r>
            <a:endParaRPr kumimoji="1" lang="ja-JP" altLang="en-US" dirty="0"/>
          </a:p>
        </p:txBody>
      </p:sp>
      <p:sp>
        <p:nvSpPr>
          <p:cNvPr id="3" name="吹き出し: 四角形 2">
            <a:extLst>
              <a:ext uri="{FF2B5EF4-FFF2-40B4-BE49-F238E27FC236}">
                <a16:creationId xmlns:a16="http://schemas.microsoft.com/office/drawing/2014/main" id="{83ABBD4B-D0CA-4B29-BCCE-42C0B28A16E7}"/>
              </a:ext>
            </a:extLst>
          </p:cNvPr>
          <p:cNvSpPr/>
          <p:nvPr/>
        </p:nvSpPr>
        <p:spPr>
          <a:xfrm>
            <a:off x="6377977" y="2192142"/>
            <a:ext cx="2693835" cy="1236858"/>
          </a:xfrm>
          <a:prstGeom prst="wedgeRectCallout">
            <a:avLst>
              <a:gd name="adj1" fmla="val -67826"/>
              <a:gd name="adj2" fmla="val 3904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When we could not find any subject nor any object, </a:t>
            </a:r>
            <a:r>
              <a:rPr kumimoji="1" lang="en-US" altLang="ja-JP" sz="2000" dirty="0">
                <a:solidFill>
                  <a:srgbClr val="FF0000"/>
                </a:solidFill>
              </a:rPr>
              <a:t>we skip that sentence. </a:t>
            </a:r>
            <a:endParaRPr kumimoji="1" lang="ja-JP" altLang="en-US" sz="2000" dirty="0">
              <a:solidFill>
                <a:srgbClr val="FF0000"/>
              </a:solidFill>
            </a:endParaRPr>
          </a:p>
        </p:txBody>
      </p:sp>
      <p:sp>
        <p:nvSpPr>
          <p:cNvPr id="20" name="吹き出し: 四角形 19">
            <a:extLst>
              <a:ext uri="{FF2B5EF4-FFF2-40B4-BE49-F238E27FC236}">
                <a16:creationId xmlns:a16="http://schemas.microsoft.com/office/drawing/2014/main" id="{F7988AAC-C5D4-4FDE-968F-4874F0C307BD}"/>
              </a:ext>
            </a:extLst>
          </p:cNvPr>
          <p:cNvSpPr/>
          <p:nvPr/>
        </p:nvSpPr>
        <p:spPr>
          <a:xfrm>
            <a:off x="6425352" y="4236563"/>
            <a:ext cx="2646952" cy="1800558"/>
          </a:xfrm>
          <a:prstGeom prst="wedgeRectCallout">
            <a:avLst>
              <a:gd name="adj1" fmla="val -70414"/>
              <a:gd name="adj2" fmla="val -2839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tx1"/>
                </a:solidFill>
              </a:rPr>
              <a:t>If a </a:t>
            </a:r>
            <a:r>
              <a:rPr kumimoji="1" lang="en-US" altLang="ja-JP" sz="2000" dirty="0">
                <a:solidFill>
                  <a:srgbClr val="FF0000"/>
                </a:solidFill>
              </a:rPr>
              <a:t>negative expression </a:t>
            </a:r>
            <a:r>
              <a:rPr kumimoji="1" lang="en-US" altLang="ja-JP" sz="2000" dirty="0">
                <a:solidFill>
                  <a:schemeClr val="tx1"/>
                </a:solidFill>
              </a:rPr>
              <a:t>is detected only in one side, we </a:t>
            </a:r>
            <a:r>
              <a:rPr kumimoji="1" lang="en-US" altLang="ja-JP" sz="2000" dirty="0">
                <a:solidFill>
                  <a:srgbClr val="FF0000"/>
                </a:solidFill>
              </a:rPr>
              <a:t>reverse the corresponding Yes/No answer</a:t>
            </a:r>
            <a:r>
              <a:rPr kumimoji="1" lang="en-US" altLang="ja-JP" sz="2000" dirty="0">
                <a:solidFill>
                  <a:schemeClr val="tx1"/>
                </a:solidFill>
              </a:rPr>
              <a:t>.</a:t>
            </a:r>
            <a:endParaRPr kumimoji="1" lang="ja-JP" altLang="en-US" sz="2000" dirty="0">
              <a:solidFill>
                <a:schemeClr val="tx1"/>
              </a:solidFill>
            </a:endParaRPr>
          </a:p>
        </p:txBody>
      </p:sp>
      <p:sp>
        <p:nvSpPr>
          <p:cNvPr id="6" name="円: 塗りつぶしなし 5">
            <a:extLst>
              <a:ext uri="{FF2B5EF4-FFF2-40B4-BE49-F238E27FC236}">
                <a16:creationId xmlns:a16="http://schemas.microsoft.com/office/drawing/2014/main" id="{01FD6E52-9CCD-4563-9E29-EE60597D5EE7}"/>
              </a:ext>
            </a:extLst>
          </p:cNvPr>
          <p:cNvSpPr/>
          <p:nvPr/>
        </p:nvSpPr>
        <p:spPr>
          <a:xfrm>
            <a:off x="2310072" y="5183735"/>
            <a:ext cx="704324" cy="585631"/>
          </a:xfrm>
          <a:prstGeom prst="donut">
            <a:avLst>
              <a:gd name="adj" fmla="val 15418"/>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円: 塗りつぶしなし 52">
            <a:extLst>
              <a:ext uri="{FF2B5EF4-FFF2-40B4-BE49-F238E27FC236}">
                <a16:creationId xmlns:a16="http://schemas.microsoft.com/office/drawing/2014/main" id="{B27A993D-5C34-4196-B456-A4FA43580FC7}"/>
              </a:ext>
            </a:extLst>
          </p:cNvPr>
          <p:cNvSpPr/>
          <p:nvPr/>
        </p:nvSpPr>
        <p:spPr>
          <a:xfrm>
            <a:off x="3590169" y="5210574"/>
            <a:ext cx="704324" cy="585631"/>
          </a:xfrm>
          <a:prstGeom prst="donut">
            <a:avLst>
              <a:gd name="adj" fmla="val 15418"/>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円: 塗りつぶしなし 53">
            <a:extLst>
              <a:ext uri="{FF2B5EF4-FFF2-40B4-BE49-F238E27FC236}">
                <a16:creationId xmlns:a16="http://schemas.microsoft.com/office/drawing/2014/main" id="{08AABFB1-2CD5-4FF7-BCCB-849A5F1BB2E1}"/>
              </a:ext>
            </a:extLst>
          </p:cNvPr>
          <p:cNvSpPr/>
          <p:nvPr/>
        </p:nvSpPr>
        <p:spPr>
          <a:xfrm>
            <a:off x="4742919" y="5193031"/>
            <a:ext cx="704324" cy="585631"/>
          </a:xfrm>
          <a:prstGeom prst="donut">
            <a:avLst>
              <a:gd name="adj" fmla="val 15418"/>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4928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5C1D473E-77D7-4924-B283-7CE42B1A327D}"/>
              </a:ext>
            </a:extLst>
          </p:cNvPr>
          <p:cNvSpPr>
            <a:spLocks noGrp="1" noChangeArrowheads="1"/>
          </p:cNvSpPr>
          <p:nvPr>
            <p:ph type="title"/>
          </p:nvPr>
        </p:nvSpPr>
        <p:spPr/>
        <p:txBody>
          <a:bodyPr/>
          <a:lstStyle/>
          <a:p>
            <a:pPr eaLnBrk="1" hangingPunct="1"/>
            <a:r>
              <a:rPr lang="ja-JP" altLang="en-US" dirty="0"/>
              <a:t>述語項解析</a:t>
            </a:r>
          </a:p>
        </p:txBody>
      </p:sp>
      <p:sp>
        <p:nvSpPr>
          <p:cNvPr id="19459" name="コンテンツ プレースホルダー 2">
            <a:extLst>
              <a:ext uri="{FF2B5EF4-FFF2-40B4-BE49-F238E27FC236}">
                <a16:creationId xmlns:a16="http://schemas.microsoft.com/office/drawing/2014/main" id="{2E283E82-60CC-4F00-863F-7A44411AA75F}"/>
              </a:ext>
            </a:extLst>
          </p:cNvPr>
          <p:cNvSpPr>
            <a:spLocks noGrp="1" noChangeArrowheads="1"/>
          </p:cNvSpPr>
          <p:nvPr>
            <p:ph idx="1"/>
          </p:nvPr>
        </p:nvSpPr>
        <p:spPr/>
        <p:txBody>
          <a:bodyPr/>
          <a:lstStyle/>
          <a:p>
            <a:pPr eaLnBrk="1" hangingPunct="1"/>
            <a:r>
              <a:rPr lang="ja-JP" altLang="en-US" dirty="0"/>
              <a:t>述語項解析では、格文法の理論に基づいて単語関係を分析し、文章構造をモデル化する</a:t>
            </a:r>
            <a:endParaRPr lang="en-US" altLang="ja-JP" dirty="0"/>
          </a:p>
          <a:p>
            <a:pPr eaLnBrk="1" hangingPunct="1"/>
            <a:r>
              <a:rPr lang="ja-JP" altLang="en-US" dirty="0"/>
              <a:t>文章に格解析</a:t>
            </a:r>
            <a:r>
              <a:rPr lang="en-US" altLang="ja-JP" dirty="0"/>
              <a:t>(KNP)</a:t>
            </a:r>
            <a:r>
              <a:rPr lang="ja-JP" altLang="en-US" dirty="0"/>
              <a:t>を行い、表層格を得る</a:t>
            </a:r>
            <a:endParaRPr lang="en-US" altLang="ja-JP" dirty="0"/>
          </a:p>
          <a:p>
            <a:pPr eaLnBrk="1" hangingPunct="1"/>
            <a:r>
              <a:rPr lang="ja-JP" altLang="en-US" dirty="0"/>
              <a:t>文中の述語に注目して、述語の主格と目的格を合わせた単語のセットを作る</a:t>
            </a:r>
            <a:endParaRPr lang="en-US" altLang="ja-JP" dirty="0"/>
          </a:p>
          <a:p>
            <a:pPr eaLnBrk="1" hangingPunct="1"/>
            <a:endParaRPr lang="en-US" altLang="ja-JP" dirty="0"/>
          </a:p>
          <a:p>
            <a:pPr eaLnBrk="1" hangingPunct="1"/>
            <a:endParaRPr lang="en-US" altLang="ja-JP" dirty="0"/>
          </a:p>
          <a:p>
            <a:pPr eaLnBrk="1" hangingPunct="1"/>
            <a:endParaRPr lang="ja-JP" altLang="en-US" b="1" dirty="0"/>
          </a:p>
        </p:txBody>
      </p:sp>
      <p:sp>
        <p:nvSpPr>
          <p:cNvPr id="4" name="スライド番号プレースホルダー 3">
            <a:extLst>
              <a:ext uri="{FF2B5EF4-FFF2-40B4-BE49-F238E27FC236}">
                <a16:creationId xmlns:a16="http://schemas.microsoft.com/office/drawing/2014/main" id="{6F9D49FF-25E5-4238-BFE4-1E57E24AF3B5}"/>
              </a:ext>
            </a:extLst>
          </p:cNvPr>
          <p:cNvSpPr>
            <a:spLocks noGrp="1"/>
          </p:cNvSpPr>
          <p:nvPr>
            <p:ph type="sldNum" sz="quarter" idx="12"/>
          </p:nvPr>
        </p:nvSpPr>
        <p:spPr/>
        <p:txBody>
          <a:bodyPr/>
          <a:lstStyle/>
          <a:p>
            <a:pPr defTabSz="685800">
              <a:defRPr/>
            </a:pPr>
            <a:fld id="{22C78DE6-0C39-4F3F-A12C-A554693273AE}" type="slidenum">
              <a:rPr kumimoji="1" lang="ja-JP" altLang="en-US">
                <a:solidFill>
                  <a:prstClr val="black">
                    <a:tint val="75000"/>
                  </a:prstClr>
                </a:solidFill>
                <a:latin typeface="游ゴシック" panose="020F0502020204030204"/>
                <a:ea typeface="游ゴシック" panose="020B0400000000000000" pitchFamily="50" charset="-128"/>
              </a:rPr>
              <a:pPr defTabSz="685800">
                <a:defRPr/>
              </a:pPr>
              <a:t>37</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6" name="正方形/長方形 5">
            <a:extLst>
              <a:ext uri="{FF2B5EF4-FFF2-40B4-BE49-F238E27FC236}">
                <a16:creationId xmlns:a16="http://schemas.microsoft.com/office/drawing/2014/main" id="{D3FCBF6B-97C2-480F-A517-D2E2F3206467}"/>
              </a:ext>
            </a:extLst>
          </p:cNvPr>
          <p:cNvSpPr/>
          <p:nvPr/>
        </p:nvSpPr>
        <p:spPr>
          <a:xfrm>
            <a:off x="1448992" y="4241007"/>
            <a:ext cx="6098381" cy="6417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srgbClr val="000000"/>
                </a:solidFill>
                <a:latin typeface="游ゴシック" panose="020B0400000000000000" pitchFamily="50" charset="-128"/>
                <a:ea typeface="游ゴシック" panose="020B0400000000000000" pitchFamily="50" charset="-128"/>
              </a:rPr>
              <a:t>制限行為能力者のした契約について，</a:t>
            </a:r>
            <a:r>
              <a:rPr kumimoji="1" lang="ja-JP" altLang="en-US" sz="1350" u="sng" dirty="0">
                <a:solidFill>
                  <a:srgbClr val="00B0F0"/>
                </a:solidFill>
                <a:latin typeface="游ゴシック" panose="020B0400000000000000" pitchFamily="50" charset="-128"/>
                <a:ea typeface="游ゴシック" panose="020B0400000000000000" pitchFamily="50" charset="-128"/>
              </a:rPr>
              <a:t>制限行為能力者及びその法定代理人が取消権を有する</a:t>
            </a:r>
            <a:r>
              <a:rPr kumimoji="1" lang="ja-JP" altLang="en-US" sz="1350" b="1" u="sng" dirty="0">
                <a:solidFill>
                  <a:srgbClr val="00B0F0"/>
                </a:solidFill>
                <a:latin typeface="游ゴシック" panose="020B0400000000000000" pitchFamily="50" charset="-128"/>
                <a:ea typeface="游ゴシック" panose="020B0400000000000000" pitchFamily="50" charset="-128"/>
              </a:rPr>
              <a:t>ときは</a:t>
            </a:r>
            <a:r>
              <a:rPr kumimoji="1" lang="ja-JP" altLang="en-US" sz="1350" dirty="0">
                <a:solidFill>
                  <a:srgbClr val="000000"/>
                </a:solidFill>
                <a:latin typeface="游ゴシック" panose="020B0400000000000000" pitchFamily="50" charset="-128"/>
                <a:ea typeface="游ゴシック" panose="020B0400000000000000" pitchFamily="50" charset="-128"/>
              </a:rPr>
              <a:t>，</a:t>
            </a:r>
            <a:r>
              <a:rPr kumimoji="1" lang="ja-JP" altLang="en-US" sz="1350" u="sng" dirty="0">
                <a:solidFill>
                  <a:srgbClr val="ED7D31"/>
                </a:solidFill>
                <a:latin typeface="游ゴシック" panose="020B0400000000000000" pitchFamily="50" charset="-128"/>
                <a:ea typeface="游ゴシック" panose="020B0400000000000000" pitchFamily="50" charset="-128"/>
              </a:rPr>
              <a:t>契約の相手方も取消権を有する。</a:t>
            </a:r>
          </a:p>
        </p:txBody>
      </p:sp>
      <p:sp>
        <p:nvSpPr>
          <p:cNvPr id="7" name="正方形/長方形 6">
            <a:extLst>
              <a:ext uri="{FF2B5EF4-FFF2-40B4-BE49-F238E27FC236}">
                <a16:creationId xmlns:a16="http://schemas.microsoft.com/office/drawing/2014/main" id="{A59CD110-FDD9-4CC5-B804-48C7AE9E5E14}"/>
              </a:ext>
            </a:extLst>
          </p:cNvPr>
          <p:cNvSpPr/>
          <p:nvPr/>
        </p:nvSpPr>
        <p:spPr>
          <a:xfrm>
            <a:off x="481012" y="5254229"/>
            <a:ext cx="4891088" cy="4726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srgbClr val="000000"/>
                </a:solidFill>
                <a:latin typeface="游ゴシック" panose="020B0400000000000000" pitchFamily="50" charset="-128"/>
                <a:ea typeface="游ゴシック" panose="020B0400000000000000" pitchFamily="50" charset="-128"/>
              </a:rPr>
              <a:t>制限行為能力者及びその</a:t>
            </a:r>
            <a:r>
              <a:rPr kumimoji="1" lang="ja-JP" altLang="en-US" sz="1350" u="sng" dirty="0">
                <a:solidFill>
                  <a:srgbClr val="00B0F0"/>
                </a:solidFill>
                <a:latin typeface="游ゴシック" panose="020B0400000000000000" pitchFamily="50" charset="-128"/>
                <a:ea typeface="游ゴシック" panose="020B0400000000000000" pitchFamily="50" charset="-128"/>
              </a:rPr>
              <a:t>法定代理人</a:t>
            </a:r>
            <a:r>
              <a:rPr kumimoji="1" lang="ja-JP" altLang="en-US" sz="1350" dirty="0">
                <a:solidFill>
                  <a:srgbClr val="000000"/>
                </a:solidFill>
                <a:latin typeface="游ゴシック" panose="020B0400000000000000" pitchFamily="50" charset="-128"/>
                <a:ea typeface="游ゴシック" panose="020B0400000000000000" pitchFamily="50" charset="-128"/>
              </a:rPr>
              <a:t>が</a:t>
            </a:r>
            <a:r>
              <a:rPr kumimoji="1" lang="ja-JP" altLang="en-US" sz="1350" u="sng" dirty="0">
                <a:solidFill>
                  <a:srgbClr val="00B0F0"/>
                </a:solidFill>
                <a:latin typeface="游ゴシック" panose="020B0400000000000000" pitchFamily="50" charset="-128"/>
                <a:ea typeface="游ゴシック" panose="020B0400000000000000" pitchFamily="50" charset="-128"/>
              </a:rPr>
              <a:t>取消権</a:t>
            </a:r>
            <a:r>
              <a:rPr kumimoji="1" lang="ja-JP" altLang="en-US" sz="1350" dirty="0">
                <a:solidFill>
                  <a:srgbClr val="000000"/>
                </a:solidFill>
                <a:latin typeface="游ゴシック" panose="020B0400000000000000" pitchFamily="50" charset="-128"/>
                <a:ea typeface="游ゴシック" panose="020B0400000000000000" pitchFamily="50" charset="-128"/>
              </a:rPr>
              <a:t>を</a:t>
            </a:r>
            <a:r>
              <a:rPr kumimoji="1" lang="ja-JP" altLang="en-US" sz="1350" u="sng" dirty="0">
                <a:solidFill>
                  <a:srgbClr val="00B0F0"/>
                </a:solidFill>
                <a:latin typeface="游ゴシック" panose="020B0400000000000000" pitchFamily="50" charset="-128"/>
                <a:ea typeface="游ゴシック" panose="020B0400000000000000" pitchFamily="50" charset="-128"/>
              </a:rPr>
              <a:t>有する</a:t>
            </a:r>
            <a:r>
              <a:rPr kumimoji="1" lang="ja-JP" altLang="en-US" sz="1350" dirty="0">
                <a:solidFill>
                  <a:srgbClr val="000000"/>
                </a:solidFill>
                <a:latin typeface="游ゴシック" panose="020B0400000000000000" pitchFamily="50" charset="-128"/>
                <a:ea typeface="游ゴシック" panose="020B0400000000000000" pitchFamily="50" charset="-128"/>
              </a:rPr>
              <a:t>ときは</a:t>
            </a:r>
            <a:r>
              <a:rPr kumimoji="1" lang="en-US" altLang="ja-JP" sz="1350" dirty="0">
                <a:solidFill>
                  <a:srgbClr val="000000"/>
                </a:solidFill>
                <a:latin typeface="游ゴシック" panose="020B0400000000000000" pitchFamily="50" charset="-128"/>
                <a:ea typeface="游ゴシック" panose="020B0400000000000000" pitchFamily="50" charset="-128"/>
              </a:rPr>
              <a:t>, </a:t>
            </a:r>
          </a:p>
        </p:txBody>
      </p:sp>
      <p:sp>
        <p:nvSpPr>
          <p:cNvPr id="8" name="正方形/長方形 7">
            <a:extLst>
              <a:ext uri="{FF2B5EF4-FFF2-40B4-BE49-F238E27FC236}">
                <a16:creationId xmlns:a16="http://schemas.microsoft.com/office/drawing/2014/main" id="{4AD34B92-14AE-4E9A-950C-8D47BC1D3324}"/>
              </a:ext>
            </a:extLst>
          </p:cNvPr>
          <p:cNvSpPr/>
          <p:nvPr/>
        </p:nvSpPr>
        <p:spPr>
          <a:xfrm>
            <a:off x="5787628" y="5254229"/>
            <a:ext cx="2727722" cy="4726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srgbClr val="000000"/>
                </a:solidFill>
                <a:latin typeface="游ゴシック" panose="020B0400000000000000" pitchFamily="50" charset="-128"/>
                <a:ea typeface="游ゴシック" panose="020B0400000000000000" pitchFamily="50" charset="-128"/>
              </a:rPr>
              <a:t>契約の</a:t>
            </a:r>
            <a:r>
              <a:rPr kumimoji="1" lang="ja-JP" altLang="en-US" sz="1350" u="sng" dirty="0">
                <a:solidFill>
                  <a:srgbClr val="ED7D31"/>
                </a:solidFill>
                <a:latin typeface="游ゴシック" panose="020B0400000000000000" pitchFamily="50" charset="-128"/>
                <a:ea typeface="游ゴシック" panose="020B0400000000000000" pitchFamily="50" charset="-128"/>
              </a:rPr>
              <a:t>相手方</a:t>
            </a:r>
            <a:r>
              <a:rPr kumimoji="1" lang="ja-JP" altLang="en-US" sz="1350" dirty="0">
                <a:solidFill>
                  <a:srgbClr val="000000"/>
                </a:solidFill>
                <a:latin typeface="游ゴシック" panose="020B0400000000000000" pitchFamily="50" charset="-128"/>
                <a:ea typeface="游ゴシック" panose="020B0400000000000000" pitchFamily="50" charset="-128"/>
              </a:rPr>
              <a:t>も</a:t>
            </a:r>
            <a:r>
              <a:rPr kumimoji="1" lang="ja-JP" altLang="en-US" sz="1350" u="sng" dirty="0">
                <a:solidFill>
                  <a:srgbClr val="ED7D31"/>
                </a:solidFill>
                <a:latin typeface="游ゴシック" panose="020B0400000000000000" pitchFamily="50" charset="-128"/>
                <a:ea typeface="游ゴシック" panose="020B0400000000000000" pitchFamily="50" charset="-128"/>
              </a:rPr>
              <a:t>取消権</a:t>
            </a:r>
            <a:r>
              <a:rPr kumimoji="1" lang="ja-JP" altLang="en-US" sz="1350" dirty="0">
                <a:solidFill>
                  <a:srgbClr val="000000"/>
                </a:solidFill>
                <a:latin typeface="游ゴシック" panose="020B0400000000000000" pitchFamily="50" charset="-128"/>
                <a:ea typeface="游ゴシック" panose="020B0400000000000000" pitchFamily="50" charset="-128"/>
              </a:rPr>
              <a:t>を</a:t>
            </a:r>
            <a:r>
              <a:rPr kumimoji="1" lang="ja-JP" altLang="en-US" sz="1350" u="sng" dirty="0">
                <a:solidFill>
                  <a:srgbClr val="ED7D31"/>
                </a:solidFill>
                <a:latin typeface="游ゴシック" panose="020B0400000000000000" pitchFamily="50" charset="-128"/>
                <a:ea typeface="游ゴシック" panose="020B0400000000000000" pitchFamily="50" charset="-128"/>
              </a:rPr>
              <a:t>有する。</a:t>
            </a:r>
          </a:p>
        </p:txBody>
      </p:sp>
      <p:cxnSp>
        <p:nvCxnSpPr>
          <p:cNvPr id="10" name="直線矢印コネクタ 9">
            <a:extLst>
              <a:ext uri="{FF2B5EF4-FFF2-40B4-BE49-F238E27FC236}">
                <a16:creationId xmlns:a16="http://schemas.microsoft.com/office/drawing/2014/main" id="{FA46087D-58F3-4529-A36C-CFCF1D47B432}"/>
              </a:ext>
            </a:extLst>
          </p:cNvPr>
          <p:cNvCxnSpPr>
            <a:cxnSpLocks/>
          </p:cNvCxnSpPr>
          <p:nvPr/>
        </p:nvCxnSpPr>
        <p:spPr>
          <a:xfrm>
            <a:off x="3425429" y="4882754"/>
            <a:ext cx="0" cy="37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9A2169C6-5E2B-4D42-8DE3-4FD89EA7D916}"/>
              </a:ext>
            </a:extLst>
          </p:cNvPr>
          <p:cNvCxnSpPr>
            <a:cxnSpLocks/>
          </p:cNvCxnSpPr>
          <p:nvPr/>
        </p:nvCxnSpPr>
        <p:spPr>
          <a:xfrm>
            <a:off x="6915150" y="4882754"/>
            <a:ext cx="0" cy="37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466" name="テキスト ボックス 13">
            <a:extLst>
              <a:ext uri="{FF2B5EF4-FFF2-40B4-BE49-F238E27FC236}">
                <a16:creationId xmlns:a16="http://schemas.microsoft.com/office/drawing/2014/main" id="{B2F16D97-98BA-46BA-879F-277C169AEA31}"/>
              </a:ext>
            </a:extLst>
          </p:cNvPr>
          <p:cNvSpPr txBox="1">
            <a:spLocks noChangeArrowheads="1"/>
          </p:cNvSpPr>
          <p:nvPr/>
        </p:nvSpPr>
        <p:spPr bwMode="auto">
          <a:xfrm>
            <a:off x="1448992" y="3965972"/>
            <a:ext cx="8501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350">
                <a:solidFill>
                  <a:prstClr val="black"/>
                </a:solidFill>
              </a:rPr>
              <a:t>対象文</a:t>
            </a:r>
          </a:p>
        </p:txBody>
      </p:sp>
    </p:spTree>
    <p:extLst>
      <p:ext uri="{BB962C8B-B14F-4D97-AF65-F5344CB8AC3E}">
        <p14:creationId xmlns:p14="http://schemas.microsoft.com/office/powerpoint/2010/main" val="74264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7BA9C-17E7-4827-AD98-D9463A0277AD}"/>
              </a:ext>
            </a:extLst>
          </p:cNvPr>
          <p:cNvSpPr>
            <a:spLocks noGrp="1"/>
          </p:cNvSpPr>
          <p:nvPr>
            <p:ph type="title"/>
          </p:nvPr>
        </p:nvSpPr>
        <p:spPr/>
        <p:txBody>
          <a:bodyPr/>
          <a:lstStyle/>
          <a:p>
            <a:r>
              <a:rPr lang="ja-JP" altLang="en-US" dirty="0"/>
              <a:t>述語項解析</a:t>
            </a:r>
            <a:endParaRPr kumimoji="1" lang="ja-JP" altLang="en-US" dirty="0"/>
          </a:p>
        </p:txBody>
      </p:sp>
      <p:sp>
        <p:nvSpPr>
          <p:cNvPr id="3" name="コンテンツ プレースホルダー 2">
            <a:extLst>
              <a:ext uri="{FF2B5EF4-FFF2-40B4-BE49-F238E27FC236}">
                <a16:creationId xmlns:a16="http://schemas.microsoft.com/office/drawing/2014/main" id="{DC317B32-2DD5-4338-A6ED-1D813F417FDD}"/>
              </a:ext>
            </a:extLst>
          </p:cNvPr>
          <p:cNvSpPr>
            <a:spLocks noGrp="1"/>
          </p:cNvSpPr>
          <p:nvPr>
            <p:ph idx="1"/>
          </p:nvPr>
        </p:nvSpPr>
        <p:spPr>
          <a:xfrm>
            <a:off x="628650" y="2226469"/>
            <a:ext cx="8162723" cy="3263504"/>
          </a:xfrm>
        </p:spPr>
        <p:txBody>
          <a:bodyPr/>
          <a:lstStyle/>
          <a:p>
            <a:r>
              <a:rPr lang="ja-JP" altLang="en-US" dirty="0"/>
              <a:t>それぞれの節を種類分けする</a:t>
            </a:r>
            <a:endParaRPr lang="en-US" altLang="ja-JP" dirty="0"/>
          </a:p>
          <a:p>
            <a:r>
              <a:rPr lang="ja-JP" altLang="en-US" dirty="0"/>
              <a:t>文末の述語の節を展開節、時間など条件を表す表現が入っている場合は条件節とする</a:t>
            </a:r>
            <a:endParaRPr lang="en-US" altLang="ja-JP" dirty="0"/>
          </a:p>
          <a:p>
            <a:r>
              <a:rPr lang="ja-JP" altLang="en-US" dirty="0"/>
              <a:t>文章内容を比較するときは、条件節同士・展開節同士を比較する</a:t>
            </a:r>
            <a:endParaRPr lang="en-US" altLang="ja-JP" dirty="0"/>
          </a:p>
          <a:p>
            <a:endParaRPr kumimoji="1" lang="ja-JP" altLang="en-US" dirty="0"/>
          </a:p>
        </p:txBody>
      </p:sp>
      <p:sp>
        <p:nvSpPr>
          <p:cNvPr id="4" name="正方形/長方形 3">
            <a:extLst>
              <a:ext uri="{FF2B5EF4-FFF2-40B4-BE49-F238E27FC236}">
                <a16:creationId xmlns:a16="http://schemas.microsoft.com/office/drawing/2014/main" id="{38CF115F-13E1-4E0C-8425-A5E5076E7E0E}"/>
              </a:ext>
            </a:extLst>
          </p:cNvPr>
          <p:cNvSpPr/>
          <p:nvPr/>
        </p:nvSpPr>
        <p:spPr>
          <a:xfrm>
            <a:off x="1522810" y="4093369"/>
            <a:ext cx="6098381" cy="6417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srgbClr val="000000"/>
                </a:solidFill>
                <a:latin typeface="游ゴシック" panose="020B0400000000000000" pitchFamily="50" charset="-128"/>
                <a:ea typeface="游ゴシック" panose="020B0400000000000000" pitchFamily="50" charset="-128"/>
              </a:rPr>
              <a:t>制限行為能力者のした契約に</a:t>
            </a:r>
            <a:r>
              <a:rPr kumimoji="1" lang="ja-JP" altLang="en-US" sz="1350" dirty="0">
                <a:solidFill>
                  <a:prstClr val="black"/>
                </a:solidFill>
                <a:latin typeface="游ゴシック" panose="020B0400000000000000" pitchFamily="50" charset="-128"/>
                <a:ea typeface="游ゴシック" panose="020B0400000000000000" pitchFamily="50" charset="-128"/>
              </a:rPr>
              <a:t>ついて，</a:t>
            </a:r>
            <a:r>
              <a:rPr kumimoji="1" lang="ja-JP" altLang="en-US" sz="1350" u="sng" dirty="0">
                <a:solidFill>
                  <a:prstClr val="black"/>
                </a:solidFill>
                <a:latin typeface="游ゴシック" panose="020B0400000000000000" pitchFamily="50" charset="-128"/>
                <a:ea typeface="游ゴシック" panose="020B0400000000000000" pitchFamily="50" charset="-128"/>
              </a:rPr>
              <a:t>制限行為能力者及びその法定代理人が取消権を有する</a:t>
            </a:r>
            <a:r>
              <a:rPr kumimoji="1" lang="ja-JP" altLang="en-US" sz="1350" b="1" u="sng" dirty="0">
                <a:solidFill>
                  <a:prstClr val="black"/>
                </a:solidFill>
                <a:highlight>
                  <a:srgbClr val="FFFF00"/>
                </a:highlight>
                <a:latin typeface="游ゴシック" panose="020B0400000000000000" pitchFamily="50" charset="-128"/>
                <a:ea typeface="游ゴシック" panose="020B0400000000000000" pitchFamily="50" charset="-128"/>
              </a:rPr>
              <a:t>ときは</a:t>
            </a:r>
            <a:r>
              <a:rPr kumimoji="1" lang="ja-JP" altLang="en-US" sz="1350" dirty="0">
                <a:solidFill>
                  <a:prstClr val="black"/>
                </a:solidFill>
                <a:latin typeface="游ゴシック" panose="020B0400000000000000" pitchFamily="50" charset="-128"/>
                <a:ea typeface="游ゴシック" panose="020B0400000000000000" pitchFamily="50" charset="-128"/>
              </a:rPr>
              <a:t>，</a:t>
            </a:r>
            <a:r>
              <a:rPr kumimoji="1" lang="ja-JP" altLang="en-US" sz="1350" u="sng" dirty="0">
                <a:solidFill>
                  <a:prstClr val="black"/>
                </a:solidFill>
                <a:latin typeface="游ゴシック" panose="020B0400000000000000" pitchFamily="50" charset="-128"/>
                <a:ea typeface="游ゴシック" panose="020B0400000000000000" pitchFamily="50" charset="-128"/>
              </a:rPr>
              <a:t>契約の相手方も取消権を</a:t>
            </a:r>
            <a:r>
              <a:rPr kumimoji="1" lang="ja-JP" altLang="en-US" sz="1350" u="sng" dirty="0">
                <a:solidFill>
                  <a:srgbClr val="FF0000"/>
                </a:solidFill>
                <a:highlight>
                  <a:srgbClr val="FFFF00"/>
                </a:highlight>
                <a:latin typeface="游ゴシック" panose="020B0400000000000000" pitchFamily="50" charset="-128"/>
                <a:ea typeface="游ゴシック" panose="020B0400000000000000" pitchFamily="50" charset="-128"/>
              </a:rPr>
              <a:t>有する</a:t>
            </a:r>
            <a:r>
              <a:rPr kumimoji="1" lang="ja-JP" altLang="en-US" sz="1350" u="sng" dirty="0">
                <a:solidFill>
                  <a:prstClr val="black"/>
                </a:solidFill>
                <a:latin typeface="游ゴシック" panose="020B0400000000000000" pitchFamily="50" charset="-128"/>
                <a:ea typeface="游ゴシック" panose="020B0400000000000000" pitchFamily="50" charset="-128"/>
              </a:rPr>
              <a:t>。</a:t>
            </a:r>
          </a:p>
        </p:txBody>
      </p:sp>
      <p:sp>
        <p:nvSpPr>
          <p:cNvPr id="5" name="正方形/長方形 4">
            <a:extLst>
              <a:ext uri="{FF2B5EF4-FFF2-40B4-BE49-F238E27FC236}">
                <a16:creationId xmlns:a16="http://schemas.microsoft.com/office/drawing/2014/main" id="{B7DE20D8-12E9-412D-842B-85753B7FE362}"/>
              </a:ext>
            </a:extLst>
          </p:cNvPr>
          <p:cNvSpPr/>
          <p:nvPr/>
        </p:nvSpPr>
        <p:spPr>
          <a:xfrm>
            <a:off x="554831" y="5106591"/>
            <a:ext cx="4891088" cy="4726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srgbClr val="000000"/>
                </a:solidFill>
                <a:latin typeface="游ゴシック" panose="020B0400000000000000" pitchFamily="50" charset="-128"/>
                <a:ea typeface="游ゴシック" panose="020B0400000000000000" pitchFamily="50" charset="-128"/>
              </a:rPr>
              <a:t>制限行為能力者及び</a:t>
            </a:r>
            <a:r>
              <a:rPr kumimoji="1" lang="ja-JP" altLang="en-US" sz="1350" dirty="0">
                <a:solidFill>
                  <a:prstClr val="black"/>
                </a:solidFill>
                <a:latin typeface="游ゴシック" panose="020B0400000000000000" pitchFamily="50" charset="-128"/>
                <a:ea typeface="游ゴシック" panose="020B0400000000000000" pitchFamily="50" charset="-128"/>
              </a:rPr>
              <a:t>その</a:t>
            </a:r>
            <a:r>
              <a:rPr kumimoji="1" lang="ja-JP" altLang="en-US" sz="1350" u="sng" dirty="0">
                <a:solidFill>
                  <a:prstClr val="black"/>
                </a:solidFill>
                <a:latin typeface="游ゴシック" panose="020B0400000000000000" pitchFamily="50" charset="-128"/>
                <a:ea typeface="游ゴシック" panose="020B0400000000000000" pitchFamily="50" charset="-128"/>
              </a:rPr>
              <a:t>法定代理人</a:t>
            </a:r>
            <a:r>
              <a:rPr kumimoji="1" lang="ja-JP" altLang="en-US" sz="1350" dirty="0">
                <a:solidFill>
                  <a:prstClr val="black"/>
                </a:solidFill>
                <a:latin typeface="游ゴシック" panose="020B0400000000000000" pitchFamily="50" charset="-128"/>
                <a:ea typeface="游ゴシック" panose="020B0400000000000000" pitchFamily="50" charset="-128"/>
              </a:rPr>
              <a:t>が</a:t>
            </a:r>
            <a:r>
              <a:rPr kumimoji="1" lang="ja-JP" altLang="en-US" sz="1350" u="sng" dirty="0">
                <a:solidFill>
                  <a:prstClr val="black"/>
                </a:solidFill>
                <a:latin typeface="游ゴシック" panose="020B0400000000000000" pitchFamily="50" charset="-128"/>
                <a:ea typeface="游ゴシック" panose="020B0400000000000000" pitchFamily="50" charset="-128"/>
              </a:rPr>
              <a:t>取消権</a:t>
            </a:r>
            <a:r>
              <a:rPr kumimoji="1" lang="ja-JP" altLang="en-US" sz="1350" dirty="0">
                <a:solidFill>
                  <a:prstClr val="black"/>
                </a:solidFill>
                <a:latin typeface="游ゴシック" panose="020B0400000000000000" pitchFamily="50" charset="-128"/>
                <a:ea typeface="游ゴシック" panose="020B0400000000000000" pitchFamily="50" charset="-128"/>
              </a:rPr>
              <a:t>を</a:t>
            </a:r>
            <a:r>
              <a:rPr kumimoji="1" lang="ja-JP" altLang="en-US" sz="1350" u="sng" dirty="0">
                <a:solidFill>
                  <a:prstClr val="black"/>
                </a:solidFill>
                <a:latin typeface="游ゴシック" panose="020B0400000000000000" pitchFamily="50" charset="-128"/>
                <a:ea typeface="游ゴシック" panose="020B0400000000000000" pitchFamily="50" charset="-128"/>
              </a:rPr>
              <a:t>有する</a:t>
            </a:r>
            <a:r>
              <a:rPr kumimoji="1" lang="ja-JP" altLang="en-US" sz="1350" b="1" dirty="0">
                <a:solidFill>
                  <a:srgbClr val="000000"/>
                </a:solidFill>
                <a:highlight>
                  <a:srgbClr val="FFFF00"/>
                </a:highlight>
                <a:latin typeface="游ゴシック" panose="020B0400000000000000" pitchFamily="50" charset="-128"/>
                <a:ea typeface="游ゴシック" panose="020B0400000000000000" pitchFamily="50" charset="-128"/>
              </a:rPr>
              <a:t>ときは</a:t>
            </a:r>
            <a:r>
              <a:rPr kumimoji="1" lang="en-US" altLang="ja-JP" sz="1350" dirty="0">
                <a:solidFill>
                  <a:srgbClr val="000000"/>
                </a:solidFill>
                <a:latin typeface="游ゴシック" panose="020B0400000000000000" pitchFamily="50" charset="-128"/>
                <a:ea typeface="游ゴシック" panose="020B0400000000000000" pitchFamily="50" charset="-128"/>
              </a:rPr>
              <a:t>, </a:t>
            </a:r>
          </a:p>
        </p:txBody>
      </p:sp>
      <p:sp>
        <p:nvSpPr>
          <p:cNvPr id="6" name="正方形/長方形 5">
            <a:extLst>
              <a:ext uri="{FF2B5EF4-FFF2-40B4-BE49-F238E27FC236}">
                <a16:creationId xmlns:a16="http://schemas.microsoft.com/office/drawing/2014/main" id="{9F735948-2C91-41ED-A6F5-30777E7A13F9}"/>
              </a:ext>
            </a:extLst>
          </p:cNvPr>
          <p:cNvSpPr/>
          <p:nvPr/>
        </p:nvSpPr>
        <p:spPr>
          <a:xfrm>
            <a:off x="5861447" y="5106591"/>
            <a:ext cx="2727722" cy="4726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prstClr val="black"/>
                </a:solidFill>
                <a:latin typeface="游ゴシック" panose="020B0400000000000000" pitchFamily="50" charset="-128"/>
                <a:ea typeface="游ゴシック" panose="020B0400000000000000" pitchFamily="50" charset="-128"/>
              </a:rPr>
              <a:t>契約の</a:t>
            </a:r>
            <a:r>
              <a:rPr kumimoji="1" lang="ja-JP" altLang="en-US" sz="1350" u="sng" dirty="0">
                <a:solidFill>
                  <a:prstClr val="black"/>
                </a:solidFill>
                <a:latin typeface="游ゴシック" panose="020B0400000000000000" pitchFamily="50" charset="-128"/>
                <a:ea typeface="游ゴシック" panose="020B0400000000000000" pitchFamily="50" charset="-128"/>
              </a:rPr>
              <a:t>相手方</a:t>
            </a:r>
            <a:r>
              <a:rPr kumimoji="1" lang="ja-JP" altLang="en-US" sz="1350" dirty="0">
                <a:solidFill>
                  <a:prstClr val="black"/>
                </a:solidFill>
                <a:latin typeface="游ゴシック" panose="020B0400000000000000" pitchFamily="50" charset="-128"/>
                <a:ea typeface="游ゴシック" panose="020B0400000000000000" pitchFamily="50" charset="-128"/>
              </a:rPr>
              <a:t>も</a:t>
            </a:r>
            <a:r>
              <a:rPr kumimoji="1" lang="ja-JP" altLang="en-US" sz="1350" u="sng" dirty="0">
                <a:solidFill>
                  <a:prstClr val="black"/>
                </a:solidFill>
                <a:latin typeface="游ゴシック" panose="020B0400000000000000" pitchFamily="50" charset="-128"/>
                <a:ea typeface="游ゴシック" panose="020B0400000000000000" pitchFamily="50" charset="-128"/>
              </a:rPr>
              <a:t>取消権</a:t>
            </a:r>
            <a:r>
              <a:rPr kumimoji="1" lang="ja-JP" altLang="en-US" sz="1350" dirty="0">
                <a:solidFill>
                  <a:prstClr val="black"/>
                </a:solidFill>
                <a:latin typeface="游ゴシック" panose="020B0400000000000000" pitchFamily="50" charset="-128"/>
                <a:ea typeface="游ゴシック" panose="020B0400000000000000" pitchFamily="50" charset="-128"/>
              </a:rPr>
              <a:t>を</a:t>
            </a:r>
            <a:r>
              <a:rPr kumimoji="1" lang="ja-JP" altLang="en-US" sz="1350" u="sng" dirty="0">
                <a:solidFill>
                  <a:srgbClr val="FF0000"/>
                </a:solidFill>
                <a:highlight>
                  <a:srgbClr val="FFFF00"/>
                </a:highlight>
                <a:latin typeface="游ゴシック" panose="020B0400000000000000" pitchFamily="50" charset="-128"/>
                <a:ea typeface="游ゴシック" panose="020B0400000000000000" pitchFamily="50" charset="-128"/>
              </a:rPr>
              <a:t>有する。</a:t>
            </a:r>
          </a:p>
        </p:txBody>
      </p:sp>
      <p:cxnSp>
        <p:nvCxnSpPr>
          <p:cNvPr id="7" name="直線矢印コネクタ 6">
            <a:extLst>
              <a:ext uri="{FF2B5EF4-FFF2-40B4-BE49-F238E27FC236}">
                <a16:creationId xmlns:a16="http://schemas.microsoft.com/office/drawing/2014/main" id="{77BA0BB2-46C4-4C4F-89BD-60068C9C0334}"/>
              </a:ext>
            </a:extLst>
          </p:cNvPr>
          <p:cNvCxnSpPr>
            <a:cxnSpLocks/>
          </p:cNvCxnSpPr>
          <p:nvPr/>
        </p:nvCxnSpPr>
        <p:spPr>
          <a:xfrm>
            <a:off x="3499247" y="4735116"/>
            <a:ext cx="0" cy="37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21FA147C-7085-42DB-A4BB-2D718B9FCE55}"/>
              </a:ext>
            </a:extLst>
          </p:cNvPr>
          <p:cNvCxnSpPr>
            <a:cxnSpLocks/>
          </p:cNvCxnSpPr>
          <p:nvPr/>
        </p:nvCxnSpPr>
        <p:spPr>
          <a:xfrm>
            <a:off x="6988969" y="4735116"/>
            <a:ext cx="0" cy="37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13">
            <a:extLst>
              <a:ext uri="{FF2B5EF4-FFF2-40B4-BE49-F238E27FC236}">
                <a16:creationId xmlns:a16="http://schemas.microsoft.com/office/drawing/2014/main" id="{16A6EFBC-040C-4A67-8257-957E73FEB737}"/>
              </a:ext>
            </a:extLst>
          </p:cNvPr>
          <p:cNvSpPr txBox="1">
            <a:spLocks noChangeArrowheads="1"/>
          </p:cNvSpPr>
          <p:nvPr/>
        </p:nvSpPr>
        <p:spPr bwMode="auto">
          <a:xfrm>
            <a:off x="1522810" y="3818335"/>
            <a:ext cx="8501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350">
                <a:solidFill>
                  <a:prstClr val="black"/>
                </a:solidFill>
              </a:rPr>
              <a:t>対象文</a:t>
            </a:r>
          </a:p>
        </p:txBody>
      </p:sp>
      <p:sp>
        <p:nvSpPr>
          <p:cNvPr id="10" name="テキスト ボックス 14">
            <a:extLst>
              <a:ext uri="{FF2B5EF4-FFF2-40B4-BE49-F238E27FC236}">
                <a16:creationId xmlns:a16="http://schemas.microsoft.com/office/drawing/2014/main" id="{4B634837-2E40-434C-BB60-B6448D63D9B0}"/>
              </a:ext>
            </a:extLst>
          </p:cNvPr>
          <p:cNvSpPr txBox="1">
            <a:spLocks noChangeArrowheads="1"/>
          </p:cNvSpPr>
          <p:nvPr/>
        </p:nvSpPr>
        <p:spPr bwMode="auto">
          <a:xfrm>
            <a:off x="554832" y="4830366"/>
            <a:ext cx="8512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350">
                <a:solidFill>
                  <a:prstClr val="black"/>
                </a:solidFill>
              </a:rPr>
              <a:t>条件節</a:t>
            </a:r>
          </a:p>
        </p:txBody>
      </p:sp>
      <p:sp>
        <p:nvSpPr>
          <p:cNvPr id="11" name="テキスト ボックス 15">
            <a:extLst>
              <a:ext uri="{FF2B5EF4-FFF2-40B4-BE49-F238E27FC236}">
                <a16:creationId xmlns:a16="http://schemas.microsoft.com/office/drawing/2014/main" id="{A87D0456-4478-49B2-82E5-D3A1E9F9AEFA}"/>
              </a:ext>
            </a:extLst>
          </p:cNvPr>
          <p:cNvSpPr txBox="1">
            <a:spLocks noChangeArrowheads="1"/>
          </p:cNvSpPr>
          <p:nvPr/>
        </p:nvSpPr>
        <p:spPr bwMode="auto">
          <a:xfrm>
            <a:off x="5878117" y="4830366"/>
            <a:ext cx="8501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350">
                <a:solidFill>
                  <a:prstClr val="black"/>
                </a:solidFill>
              </a:rPr>
              <a:t>展開節</a:t>
            </a:r>
          </a:p>
        </p:txBody>
      </p:sp>
    </p:spTree>
    <p:extLst>
      <p:ext uri="{BB962C8B-B14F-4D97-AF65-F5344CB8AC3E}">
        <p14:creationId xmlns:p14="http://schemas.microsoft.com/office/powerpoint/2010/main" val="194370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4F4590-8D23-4784-8FF7-56556E398522}"/>
              </a:ext>
            </a:extLst>
          </p:cNvPr>
          <p:cNvSpPr>
            <a:spLocks noGrp="1"/>
          </p:cNvSpPr>
          <p:nvPr>
            <p:ph type="title"/>
          </p:nvPr>
        </p:nvSpPr>
        <p:spPr/>
        <p:txBody>
          <a:bodyPr/>
          <a:lstStyle/>
          <a:p>
            <a:r>
              <a:rPr lang="ja-JP" altLang="en-US" dirty="0"/>
              <a:t>述語項解析</a:t>
            </a:r>
            <a:endParaRPr kumimoji="1" lang="ja-JP" altLang="en-US" dirty="0"/>
          </a:p>
        </p:txBody>
      </p:sp>
      <p:sp>
        <p:nvSpPr>
          <p:cNvPr id="3" name="コンテンツ プレースホルダー 2">
            <a:extLst>
              <a:ext uri="{FF2B5EF4-FFF2-40B4-BE49-F238E27FC236}">
                <a16:creationId xmlns:a16="http://schemas.microsoft.com/office/drawing/2014/main" id="{CFD44D59-C4C6-4C80-8EA6-8A90DD45EE77}"/>
              </a:ext>
            </a:extLst>
          </p:cNvPr>
          <p:cNvSpPr>
            <a:spLocks noGrp="1"/>
          </p:cNvSpPr>
          <p:nvPr>
            <p:ph idx="1"/>
          </p:nvPr>
        </p:nvSpPr>
        <p:spPr/>
        <p:txBody>
          <a:bodyPr/>
          <a:lstStyle/>
          <a:p>
            <a:pPr marL="0" indent="0">
              <a:buNone/>
            </a:pPr>
            <a:r>
              <a:rPr lang="ja-JP" altLang="en-US" u="sng" dirty="0"/>
              <a:t>「取引をする」と「取引する」</a:t>
            </a:r>
            <a:r>
              <a:rPr lang="ja-JP" altLang="en-US" dirty="0"/>
              <a:t>のような</a:t>
            </a:r>
            <a:r>
              <a:rPr lang="en-US" altLang="ja-JP" dirty="0"/>
              <a:t>			</a:t>
            </a:r>
            <a:r>
              <a:rPr lang="ja-JP" altLang="en-US" dirty="0"/>
              <a:t>　　　「を」が入っていても意味が同じとなる節の場合</a:t>
            </a:r>
            <a:endParaRPr lang="en-US" altLang="ja-JP" dirty="0"/>
          </a:p>
          <a:p>
            <a:r>
              <a:rPr lang="ja-JP" altLang="en-US" dirty="0"/>
              <a:t>「取引をする」に合わせる：</a:t>
            </a:r>
            <a:r>
              <a:rPr lang="en-US" altLang="ja-JP" dirty="0"/>
              <a:t>  {</a:t>
            </a:r>
            <a:r>
              <a:rPr lang="ja-JP" altLang="en-US" dirty="0"/>
              <a:t>する</a:t>
            </a:r>
            <a:r>
              <a:rPr lang="en-US" altLang="ja-JP" dirty="0"/>
              <a:t>, </a:t>
            </a:r>
            <a:r>
              <a:rPr lang="ja-JP" altLang="en-US" dirty="0"/>
              <a:t>取引</a:t>
            </a:r>
            <a:r>
              <a:rPr lang="en-US" altLang="ja-JP" dirty="0"/>
              <a:t>}</a:t>
            </a:r>
          </a:p>
          <a:p>
            <a:r>
              <a:rPr lang="ja-JP" altLang="en-US" dirty="0"/>
              <a:t>「取引する」に合わせる：</a:t>
            </a:r>
            <a:endParaRPr lang="en-US" altLang="ja-JP" dirty="0"/>
          </a:p>
          <a:p>
            <a:pPr marL="0" indent="0">
              <a:buNone/>
            </a:pPr>
            <a:r>
              <a:rPr lang="en-US" altLang="ja-JP" dirty="0"/>
              <a:t>    {</a:t>
            </a:r>
            <a:r>
              <a:rPr lang="ja-JP" altLang="en-US" dirty="0"/>
              <a:t>取引する</a:t>
            </a:r>
            <a:r>
              <a:rPr lang="en-US" altLang="ja-JP" dirty="0"/>
              <a:t>, (</a:t>
            </a:r>
            <a:r>
              <a:rPr lang="ja-JP" altLang="en-US" dirty="0"/>
              <a:t>その文節のヲ格またはニ格</a:t>
            </a:r>
            <a:r>
              <a:rPr lang="en-US" altLang="ja-JP" dirty="0"/>
              <a:t>)}</a:t>
            </a:r>
          </a:p>
          <a:p>
            <a:endParaRPr lang="en-US" altLang="ja-JP" dirty="0"/>
          </a:p>
          <a:p>
            <a:pPr marL="0" indent="0">
              <a:buNone/>
            </a:pPr>
            <a:r>
              <a:rPr lang="ja-JP" altLang="en-US" dirty="0"/>
              <a:t>これらの条件の違いは異なるモジュールとして実装した</a:t>
            </a:r>
            <a:endParaRPr lang="en-US" altLang="ja-JP" dirty="0"/>
          </a:p>
        </p:txBody>
      </p:sp>
    </p:spTree>
    <p:extLst>
      <p:ext uri="{BB962C8B-B14F-4D97-AF65-F5344CB8AC3E}">
        <p14:creationId xmlns:p14="http://schemas.microsoft.com/office/powerpoint/2010/main" val="180969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ja-JP" sz="3600" dirty="0">
                <a:latin typeface="Meiryo UI" panose="020B0604030504040204" pitchFamily="50" charset="-128"/>
                <a:ea typeface="Meiryo UI" panose="020B0604030504040204" pitchFamily="50" charset="-128"/>
              </a:rPr>
              <a:t>COLIEE: </a:t>
            </a:r>
            <a:r>
              <a:rPr lang="ja-JP" altLang="en-US" sz="3600" dirty="0" smtClean="0">
                <a:latin typeface="Meiryo UI" panose="020B0604030504040204" pitchFamily="50" charset="-128"/>
                <a:ea typeface="Meiryo UI" panose="020B0604030504040204" pitchFamily="50" charset="-128"/>
              </a:rPr>
              <a:t>タスク概要</a:t>
            </a:r>
            <a:endParaRPr lang="en-CA" sz="3600" dirty="0">
              <a:latin typeface="Meiryo UI" panose="020B0604030504040204" pitchFamily="50" charset="-128"/>
              <a:ea typeface="Meiryo UI" panose="020B0604030504040204" pitchFamily="50" charset="-128"/>
            </a:endParaRPr>
          </a:p>
        </p:txBody>
      </p:sp>
      <p:sp>
        <p:nvSpPr>
          <p:cNvPr id="3" name="내용 개체 틀 2"/>
          <p:cNvSpPr>
            <a:spLocks noGrp="1"/>
          </p:cNvSpPr>
          <p:nvPr>
            <p:ph idx="1"/>
          </p:nvPr>
        </p:nvSpPr>
        <p:spPr>
          <a:xfrm>
            <a:off x="457200" y="1241232"/>
            <a:ext cx="8229600" cy="5356000"/>
          </a:xfrm>
        </p:spPr>
        <p:txBody>
          <a:bodyPr>
            <a:normAutofit/>
          </a:bodyPr>
          <a:lstStyle/>
          <a:p>
            <a:r>
              <a:rPr lang="ja-JP" altLang="en-US" dirty="0" smtClean="0"/>
              <a:t>法律文書処理における情報抽出（</a:t>
            </a:r>
            <a:r>
              <a:rPr lang="en-US" altLang="ja-JP" dirty="0" smtClean="0"/>
              <a:t>IR</a:t>
            </a:r>
            <a:r>
              <a:rPr lang="ja-JP" altLang="en-US" dirty="0" smtClean="0"/>
              <a:t>）と含意関係認識</a:t>
            </a:r>
            <a:endParaRPr lang="en-US" altLang="ja-JP" dirty="0" smtClean="0"/>
          </a:p>
          <a:p>
            <a:pPr lvl="1"/>
            <a:r>
              <a:rPr lang="ja-JP" altLang="en-US" dirty="0" smtClean="0"/>
              <a:t>大きく情報抽出と含意関係認識の２タスクに分割</a:t>
            </a:r>
            <a:endParaRPr lang="en-US" altLang="ja-JP" dirty="0" smtClean="0"/>
          </a:p>
          <a:p>
            <a:pPr lvl="1"/>
            <a:r>
              <a:rPr lang="en-US" altLang="ja-JP" dirty="0"/>
              <a:t>Case Law (</a:t>
            </a:r>
            <a:r>
              <a:rPr lang="ja-JP" altLang="en-US" dirty="0" smtClean="0"/>
              <a:t>判例法、カナダ</a:t>
            </a:r>
            <a:r>
              <a:rPr lang="en-US" altLang="ja-JP" dirty="0" smtClean="0"/>
              <a:t>): Task1</a:t>
            </a:r>
            <a:r>
              <a:rPr lang="en-US" altLang="ja-JP" dirty="0"/>
              <a:t>, Task2 </a:t>
            </a:r>
            <a:r>
              <a:rPr lang="ja-JP" altLang="en-US" dirty="0" smtClean="0"/>
              <a:t>（</a:t>
            </a:r>
            <a:r>
              <a:rPr lang="en-US" altLang="ja-JP" dirty="0" smtClean="0"/>
              <a:t>COLIEE 2018</a:t>
            </a:r>
            <a:r>
              <a:rPr lang="ja-JP" altLang="en-US" dirty="0"/>
              <a:t>より新設</a:t>
            </a:r>
            <a:r>
              <a:rPr lang="ja-JP" altLang="en-US" dirty="0" smtClean="0"/>
              <a:t>）</a:t>
            </a:r>
            <a:endParaRPr lang="en-US" altLang="ja-JP" dirty="0" smtClean="0"/>
          </a:p>
          <a:p>
            <a:pPr lvl="2"/>
            <a:r>
              <a:rPr lang="ja-JP" altLang="en-US" dirty="0"/>
              <a:t>カナダ連邦裁判所の判例</a:t>
            </a:r>
            <a:r>
              <a:rPr lang="en-US" altLang="ja-JP" dirty="0" smtClean="0"/>
              <a:t>DB</a:t>
            </a:r>
            <a:r>
              <a:rPr lang="ja-JP" altLang="en-US" dirty="0" smtClean="0"/>
              <a:t>を利用</a:t>
            </a:r>
            <a:endParaRPr lang="en-US" altLang="ja-JP" dirty="0" smtClean="0"/>
          </a:p>
          <a:p>
            <a:pPr lvl="2"/>
            <a:r>
              <a:rPr lang="en-US" altLang="ja-JP" dirty="0" err="1" smtClean="0"/>
              <a:t>vLex</a:t>
            </a:r>
            <a:r>
              <a:rPr lang="ja-JP" altLang="en-US" dirty="0" smtClean="0"/>
              <a:t>社の提供による</a:t>
            </a:r>
            <a:r>
              <a:rPr lang="en-US" altLang="ja-JP" dirty="0" smtClean="0"/>
              <a:t> </a:t>
            </a:r>
            <a:endParaRPr lang="en-CA" altLang="ja-JP" dirty="0"/>
          </a:p>
          <a:p>
            <a:pPr lvl="1"/>
            <a:r>
              <a:rPr lang="en-US" altLang="ja-JP" dirty="0" smtClean="0"/>
              <a:t>Statute Law</a:t>
            </a:r>
            <a:r>
              <a:rPr lang="ja-JP" altLang="en-US" dirty="0" smtClean="0"/>
              <a:t>（成文法、日本）</a:t>
            </a:r>
            <a:r>
              <a:rPr lang="en-US" altLang="ja-JP" dirty="0" smtClean="0"/>
              <a:t>: Task3, Task4</a:t>
            </a:r>
          </a:p>
          <a:p>
            <a:pPr lvl="2"/>
            <a:r>
              <a:rPr lang="ja-JP" altLang="en-US" dirty="0" smtClean="0"/>
              <a:t>司法試験の民法短答式を利用</a:t>
            </a:r>
            <a:r>
              <a:rPr lang="en-US" altLang="ja-JP" dirty="0" smtClean="0"/>
              <a:t> </a:t>
            </a:r>
          </a:p>
          <a:p>
            <a:pPr lvl="2"/>
            <a:r>
              <a:rPr lang="ja-JP" altLang="en-US" dirty="0"/>
              <a:t>オーガナイザ</a:t>
            </a:r>
            <a:r>
              <a:rPr lang="ja-JP" altLang="en-US" dirty="0" smtClean="0"/>
              <a:t>ーは試験問題と法律条文を日英両言語</a:t>
            </a:r>
            <a:r>
              <a:rPr lang="ja-JP" altLang="en-US" dirty="0"/>
              <a:t>で</a:t>
            </a:r>
            <a:r>
              <a:rPr lang="ja-JP" altLang="en-US" dirty="0" smtClean="0"/>
              <a:t>提供</a:t>
            </a:r>
            <a:endParaRPr lang="en-CA" dirty="0" smtClean="0"/>
          </a:p>
        </p:txBody>
      </p:sp>
      <p:sp>
        <p:nvSpPr>
          <p:cNvPr id="4" name="슬라이드 번호 개체 틀 3"/>
          <p:cNvSpPr>
            <a:spLocks noGrp="1"/>
          </p:cNvSpPr>
          <p:nvPr>
            <p:ph type="sldNum" sz="quarter" idx="12"/>
          </p:nvPr>
        </p:nvSpPr>
        <p:spPr/>
        <p:txBody>
          <a:bodyPr/>
          <a:lstStyle/>
          <a:p>
            <a:fld id="{7626FE20-70AD-430E-9D9A-58FA489B3DDA}" type="slidenum">
              <a:rPr lang="en-CA" smtClean="0"/>
              <a:pPr/>
              <a:t>4</a:t>
            </a:fld>
            <a:endParaRPr lang="en-CA"/>
          </a:p>
        </p:txBody>
      </p:sp>
    </p:spTree>
    <p:extLst>
      <p:ext uri="{BB962C8B-B14F-4D97-AF65-F5344CB8AC3E}">
        <p14:creationId xmlns:p14="http://schemas.microsoft.com/office/powerpoint/2010/main" val="341030978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85E4B-5ED5-4C53-A48E-602310F7469C}"/>
              </a:ext>
            </a:extLst>
          </p:cNvPr>
          <p:cNvSpPr>
            <a:spLocks noGrp="1"/>
          </p:cNvSpPr>
          <p:nvPr>
            <p:ph type="title"/>
          </p:nvPr>
        </p:nvSpPr>
        <p:spPr/>
        <p:txBody>
          <a:bodyPr/>
          <a:lstStyle/>
          <a:p>
            <a:r>
              <a:rPr kumimoji="1" lang="en-US" altLang="ja-JP" dirty="0"/>
              <a:t>Loose match module</a:t>
            </a:r>
            <a:endParaRPr kumimoji="1" lang="ja-JP" altLang="en-US" dirty="0"/>
          </a:p>
        </p:txBody>
      </p:sp>
      <p:grpSp>
        <p:nvGrpSpPr>
          <p:cNvPr id="52" name="グループ化 51">
            <a:extLst>
              <a:ext uri="{FF2B5EF4-FFF2-40B4-BE49-F238E27FC236}">
                <a16:creationId xmlns:a16="http://schemas.microsoft.com/office/drawing/2014/main" id="{B9188246-4C6C-4290-96AA-9735D0A140C5}"/>
              </a:ext>
            </a:extLst>
          </p:cNvPr>
          <p:cNvGrpSpPr/>
          <p:nvPr/>
        </p:nvGrpSpPr>
        <p:grpSpPr>
          <a:xfrm>
            <a:off x="285979" y="1584799"/>
            <a:ext cx="6615385" cy="5082542"/>
            <a:chOff x="285979" y="1584799"/>
            <a:chExt cx="6615385" cy="5082542"/>
          </a:xfrm>
        </p:grpSpPr>
        <p:sp>
          <p:nvSpPr>
            <p:cNvPr id="53" name="正方形/長方形 52">
              <a:extLst>
                <a:ext uri="{FF2B5EF4-FFF2-40B4-BE49-F238E27FC236}">
                  <a16:creationId xmlns:a16="http://schemas.microsoft.com/office/drawing/2014/main" id="{69C52802-864C-40C5-840F-B6A17581D418}"/>
                </a:ext>
              </a:extLst>
            </p:cNvPr>
            <p:cNvSpPr/>
            <p:nvPr/>
          </p:nvSpPr>
          <p:spPr>
            <a:xfrm>
              <a:off x="628650" y="2598466"/>
              <a:ext cx="5928561" cy="3248882"/>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ja-JP" altLang="en-US" sz="2400" dirty="0"/>
            </a:p>
          </p:txBody>
        </p:sp>
        <p:sp>
          <p:nvSpPr>
            <p:cNvPr id="54" name="四角形: メモ 53">
              <a:extLst>
                <a:ext uri="{FF2B5EF4-FFF2-40B4-BE49-F238E27FC236}">
                  <a16:creationId xmlns:a16="http://schemas.microsoft.com/office/drawing/2014/main" id="{423F2A25-66B4-4502-A02B-A8202B446814}"/>
                </a:ext>
              </a:extLst>
            </p:cNvPr>
            <p:cNvSpPr/>
            <p:nvPr/>
          </p:nvSpPr>
          <p:spPr>
            <a:xfrm>
              <a:off x="628650" y="1600591"/>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problem</a:t>
              </a:r>
            </a:p>
            <a:p>
              <a:pPr algn="ctr"/>
              <a:r>
                <a:rPr kumimoji="1" lang="en-US" altLang="ja-JP" sz="2000" dirty="0"/>
                <a:t>sentence</a:t>
              </a:r>
              <a:endParaRPr kumimoji="1" lang="ja-JP" altLang="en-US" sz="2000" dirty="0"/>
            </a:p>
          </p:txBody>
        </p:sp>
        <p:sp>
          <p:nvSpPr>
            <p:cNvPr id="55" name="四角形: メモ 54">
              <a:extLst>
                <a:ext uri="{FF2B5EF4-FFF2-40B4-BE49-F238E27FC236}">
                  <a16:creationId xmlns:a16="http://schemas.microsoft.com/office/drawing/2014/main" id="{BB0E4953-E5E7-4AE5-B7CB-56A697956B84}"/>
                </a:ext>
              </a:extLst>
            </p:cNvPr>
            <p:cNvSpPr/>
            <p:nvPr/>
          </p:nvSpPr>
          <p:spPr>
            <a:xfrm>
              <a:off x="4281238" y="1584799"/>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articles</a:t>
              </a:r>
            </a:p>
            <a:p>
              <a:pPr algn="ctr"/>
              <a:r>
                <a:rPr kumimoji="1" lang="en-US" altLang="ja-JP" sz="2000" dirty="0"/>
                <a:t>sentence</a:t>
              </a:r>
              <a:endParaRPr kumimoji="1" lang="ja-JP" altLang="en-US" sz="2000" dirty="0"/>
            </a:p>
          </p:txBody>
        </p:sp>
        <p:cxnSp>
          <p:nvCxnSpPr>
            <p:cNvPr id="56" name="直線コネクタ 55">
              <a:extLst>
                <a:ext uri="{FF2B5EF4-FFF2-40B4-BE49-F238E27FC236}">
                  <a16:creationId xmlns:a16="http://schemas.microsoft.com/office/drawing/2014/main" id="{B5EFAA7F-BD74-422A-96CB-C49E41353F67}"/>
                </a:ext>
              </a:extLst>
            </p:cNvPr>
            <p:cNvCxnSpPr>
              <a:cxnSpLocks/>
            </p:cNvCxnSpPr>
            <p:nvPr/>
          </p:nvCxnSpPr>
          <p:spPr>
            <a:xfrm>
              <a:off x="1899980" y="2192142"/>
              <a:ext cx="0" cy="7182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96C71F9-A1B5-423E-8B47-963CA54A01EB}"/>
                </a:ext>
              </a:extLst>
            </p:cNvPr>
            <p:cNvCxnSpPr>
              <a:cxnSpLocks/>
            </p:cNvCxnSpPr>
            <p:nvPr/>
          </p:nvCxnSpPr>
          <p:spPr>
            <a:xfrm>
              <a:off x="5419224" y="2192142"/>
              <a:ext cx="0" cy="7182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FADF70D7-9C78-413C-9CF2-7620BD79D798}"/>
                </a:ext>
              </a:extLst>
            </p:cNvPr>
            <p:cNvCxnSpPr>
              <a:cxnSpLocks/>
            </p:cNvCxnSpPr>
            <p:nvPr/>
          </p:nvCxnSpPr>
          <p:spPr>
            <a:xfrm>
              <a:off x="1880426" y="3194847"/>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282D14E4-E5DB-4718-BA94-36CD2C7960F9}"/>
                </a:ext>
              </a:extLst>
            </p:cNvPr>
            <p:cNvCxnSpPr>
              <a:cxnSpLocks/>
            </p:cNvCxnSpPr>
            <p:nvPr/>
          </p:nvCxnSpPr>
          <p:spPr>
            <a:xfrm>
              <a:off x="5419224" y="3194847"/>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0B988207-1F70-4B35-BBE8-8BE7F7414885}"/>
                </a:ext>
              </a:extLst>
            </p:cNvPr>
            <p:cNvSpPr/>
            <p:nvPr/>
          </p:nvSpPr>
          <p:spPr>
            <a:xfrm>
              <a:off x="285979" y="3559079"/>
              <a:ext cx="2964280"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t>
              </a:r>
              <a:r>
                <a:rPr kumimoji="1" lang="en-US" altLang="ja-JP" sz="2000" dirty="0" err="1"/>
                <a:t>predicate,subject,object</a:t>
              </a:r>
              <a:r>
                <a:rPr kumimoji="1" lang="en-US" altLang="ja-JP" sz="2000" dirty="0"/>
                <a:t>}</a:t>
              </a:r>
              <a:endParaRPr kumimoji="1" lang="ja-JP" altLang="en-US" sz="2000" dirty="0"/>
            </a:p>
          </p:txBody>
        </p:sp>
        <p:sp>
          <p:nvSpPr>
            <p:cNvPr id="61" name="正方形/長方形 60">
              <a:extLst>
                <a:ext uri="{FF2B5EF4-FFF2-40B4-BE49-F238E27FC236}">
                  <a16:creationId xmlns:a16="http://schemas.microsoft.com/office/drawing/2014/main" id="{D77D48FD-83B7-435E-9234-D0631FFD8C41}"/>
                </a:ext>
              </a:extLst>
            </p:cNvPr>
            <p:cNvSpPr/>
            <p:nvPr/>
          </p:nvSpPr>
          <p:spPr>
            <a:xfrm>
              <a:off x="3937084" y="3559078"/>
              <a:ext cx="2964280"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t>
              </a:r>
              <a:r>
                <a:rPr kumimoji="1" lang="en-US" altLang="ja-JP" sz="2000" dirty="0" err="1"/>
                <a:t>predicate,subject,object</a:t>
              </a:r>
              <a:r>
                <a:rPr kumimoji="1" lang="en-US" altLang="ja-JP" sz="2000" dirty="0"/>
                <a:t>}</a:t>
              </a:r>
              <a:endParaRPr kumimoji="1" lang="ja-JP" altLang="en-US" sz="2000" dirty="0"/>
            </a:p>
          </p:txBody>
        </p:sp>
        <p:cxnSp>
          <p:nvCxnSpPr>
            <p:cNvPr id="62" name="直線コネクタ 61">
              <a:extLst>
                <a:ext uri="{FF2B5EF4-FFF2-40B4-BE49-F238E27FC236}">
                  <a16:creationId xmlns:a16="http://schemas.microsoft.com/office/drawing/2014/main" id="{057359E7-A75D-48AC-9165-27C0CB25F0D5}"/>
                </a:ext>
              </a:extLst>
            </p:cNvPr>
            <p:cNvCxnSpPr>
              <a:cxnSpLocks/>
            </p:cNvCxnSpPr>
            <p:nvPr/>
          </p:nvCxnSpPr>
          <p:spPr>
            <a:xfrm>
              <a:off x="1880426" y="4173970"/>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9F89053F-1383-49EB-A146-AAA05CF716D5}"/>
                </a:ext>
              </a:extLst>
            </p:cNvPr>
            <p:cNvCxnSpPr>
              <a:cxnSpLocks/>
            </p:cNvCxnSpPr>
            <p:nvPr/>
          </p:nvCxnSpPr>
          <p:spPr>
            <a:xfrm>
              <a:off x="5419224" y="4173969"/>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989D27D1-9D0D-4E18-9EA9-D367B2B95BAD}"/>
                </a:ext>
              </a:extLst>
            </p:cNvPr>
            <p:cNvCxnSpPr>
              <a:cxnSpLocks/>
            </p:cNvCxnSpPr>
            <p:nvPr/>
          </p:nvCxnSpPr>
          <p:spPr>
            <a:xfrm>
              <a:off x="3736801" y="5437559"/>
              <a:ext cx="0" cy="6383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5" name="正方形/長方形 64">
              <a:extLst>
                <a:ext uri="{FF2B5EF4-FFF2-40B4-BE49-F238E27FC236}">
                  <a16:creationId xmlns:a16="http://schemas.microsoft.com/office/drawing/2014/main" id="{8D1567F9-B0FE-477D-87C5-9F92249C8100}"/>
                </a:ext>
              </a:extLst>
            </p:cNvPr>
            <p:cNvSpPr/>
            <p:nvPr/>
          </p:nvSpPr>
          <p:spPr>
            <a:xfrm>
              <a:off x="1089839" y="6052450"/>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answer</a:t>
              </a:r>
              <a:endParaRPr kumimoji="1" lang="ja-JP" altLang="en-US" sz="3200" dirty="0"/>
            </a:p>
          </p:txBody>
        </p:sp>
        <p:sp>
          <p:nvSpPr>
            <p:cNvPr id="66" name="正方形/長方形 65">
              <a:extLst>
                <a:ext uri="{FF2B5EF4-FFF2-40B4-BE49-F238E27FC236}">
                  <a16:creationId xmlns:a16="http://schemas.microsoft.com/office/drawing/2014/main" id="{172EAEB7-2864-4762-B1B9-E95DEDE87DA6}"/>
                </a:ext>
              </a:extLst>
            </p:cNvPr>
            <p:cNvSpPr/>
            <p:nvPr/>
          </p:nvSpPr>
          <p:spPr>
            <a:xfrm>
              <a:off x="3736791" y="6052449"/>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confidence</a:t>
              </a:r>
              <a:endParaRPr kumimoji="1" lang="ja-JP" altLang="en-US" sz="3200" dirty="0"/>
            </a:p>
          </p:txBody>
        </p:sp>
        <p:sp>
          <p:nvSpPr>
            <p:cNvPr id="67" name="正方形/長方形 66">
              <a:extLst>
                <a:ext uri="{FF2B5EF4-FFF2-40B4-BE49-F238E27FC236}">
                  <a16:creationId xmlns:a16="http://schemas.microsoft.com/office/drawing/2014/main" id="{A597C288-611E-464A-B9DC-BB3C0C97B2AE}"/>
                </a:ext>
              </a:extLst>
            </p:cNvPr>
            <p:cNvSpPr/>
            <p:nvPr/>
          </p:nvSpPr>
          <p:spPr>
            <a:xfrm>
              <a:off x="804598" y="2754414"/>
              <a:ext cx="5620259" cy="614891"/>
            </a:xfrm>
            <a:prstGeom prst="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dirty="0"/>
                <a:t>find a subject, an object</a:t>
              </a:r>
              <a:endParaRPr kumimoji="1" lang="ja-JP" altLang="en-US" sz="2800" dirty="0"/>
            </a:p>
          </p:txBody>
        </p:sp>
        <p:sp>
          <p:nvSpPr>
            <p:cNvPr id="68" name="正方形/長方形 67">
              <a:extLst>
                <a:ext uri="{FF2B5EF4-FFF2-40B4-BE49-F238E27FC236}">
                  <a16:creationId xmlns:a16="http://schemas.microsoft.com/office/drawing/2014/main" id="{41A9DEDF-A2F6-4219-B0CD-FB4CA7839944}"/>
                </a:ext>
              </a:extLst>
            </p:cNvPr>
            <p:cNvSpPr/>
            <p:nvPr/>
          </p:nvSpPr>
          <p:spPr>
            <a:xfrm>
              <a:off x="716625" y="4363742"/>
              <a:ext cx="5620259" cy="614891"/>
            </a:xfrm>
            <a:prstGeom prst="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dirty="0"/>
                <a:t>compare proposition and condition</a:t>
              </a:r>
              <a:endParaRPr kumimoji="1" lang="ja-JP" altLang="en-US" sz="2800" dirty="0"/>
            </a:p>
          </p:txBody>
        </p:sp>
        <p:cxnSp>
          <p:nvCxnSpPr>
            <p:cNvPr id="69" name="直線コネクタ 68">
              <a:extLst>
                <a:ext uri="{FF2B5EF4-FFF2-40B4-BE49-F238E27FC236}">
                  <a16:creationId xmlns:a16="http://schemas.microsoft.com/office/drawing/2014/main" id="{75D9F426-2617-4B70-A4CA-B60186F56A87}"/>
                </a:ext>
              </a:extLst>
            </p:cNvPr>
            <p:cNvCxnSpPr>
              <a:cxnSpLocks/>
            </p:cNvCxnSpPr>
            <p:nvPr/>
          </p:nvCxnSpPr>
          <p:spPr>
            <a:xfrm>
              <a:off x="3736791" y="4978633"/>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072C0246-FFBC-4BE7-8D4B-EEB4F55EAC5A}"/>
                </a:ext>
              </a:extLst>
            </p:cNvPr>
            <p:cNvSpPr/>
            <p:nvPr/>
          </p:nvSpPr>
          <p:spPr>
            <a:xfrm>
              <a:off x="1792704" y="5154475"/>
              <a:ext cx="3910253"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t>{</a:t>
              </a:r>
              <a:r>
                <a:rPr kumimoji="1" lang="en-US" altLang="ja-JP" sz="2800" dirty="0" err="1"/>
                <a:t>predicate,subject,object</a:t>
              </a:r>
              <a:r>
                <a:rPr kumimoji="1" lang="en-US" altLang="ja-JP" sz="2800" dirty="0"/>
                <a:t>}</a:t>
              </a:r>
              <a:endParaRPr kumimoji="1" lang="ja-JP" altLang="en-US" sz="2800" dirty="0"/>
            </a:p>
          </p:txBody>
        </p:sp>
      </p:grpSp>
      <p:sp>
        <p:nvSpPr>
          <p:cNvPr id="71" name="円: 塗りつぶしなし 70">
            <a:extLst>
              <a:ext uri="{FF2B5EF4-FFF2-40B4-BE49-F238E27FC236}">
                <a16:creationId xmlns:a16="http://schemas.microsoft.com/office/drawing/2014/main" id="{42E4599E-E15F-4DAB-8E0F-5C639786CB2C}"/>
              </a:ext>
            </a:extLst>
          </p:cNvPr>
          <p:cNvSpPr/>
          <p:nvPr/>
        </p:nvSpPr>
        <p:spPr>
          <a:xfrm>
            <a:off x="2310072" y="5183735"/>
            <a:ext cx="704324" cy="585631"/>
          </a:xfrm>
          <a:prstGeom prst="donut">
            <a:avLst>
              <a:gd name="adj" fmla="val 15418"/>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円: 塗りつぶしなし 71">
            <a:extLst>
              <a:ext uri="{FF2B5EF4-FFF2-40B4-BE49-F238E27FC236}">
                <a16:creationId xmlns:a16="http://schemas.microsoft.com/office/drawing/2014/main" id="{C0E08BD9-2FF3-4514-8F1C-A4F724695AA2}"/>
              </a:ext>
            </a:extLst>
          </p:cNvPr>
          <p:cNvSpPr/>
          <p:nvPr/>
        </p:nvSpPr>
        <p:spPr>
          <a:xfrm>
            <a:off x="4742919" y="5193031"/>
            <a:ext cx="704324" cy="585631"/>
          </a:xfrm>
          <a:prstGeom prst="donut">
            <a:avLst>
              <a:gd name="adj" fmla="val 15418"/>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吹き出し: 四角形 72">
            <a:extLst>
              <a:ext uri="{FF2B5EF4-FFF2-40B4-BE49-F238E27FC236}">
                <a16:creationId xmlns:a16="http://schemas.microsoft.com/office/drawing/2014/main" id="{00DCEFCA-37E4-4E70-9CB4-FF85F0F1C7F3}"/>
              </a:ext>
            </a:extLst>
          </p:cNvPr>
          <p:cNvSpPr/>
          <p:nvPr/>
        </p:nvSpPr>
        <p:spPr>
          <a:xfrm>
            <a:off x="6417582" y="4853762"/>
            <a:ext cx="2646952" cy="1800558"/>
          </a:xfrm>
          <a:prstGeom prst="wedgeRectCallout">
            <a:avLst>
              <a:gd name="adj1" fmla="val -78141"/>
              <a:gd name="adj2" fmla="val -16369"/>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tx1"/>
                </a:solidFill>
              </a:rPr>
              <a:t>either a pair of objects or a pair of subjects is matched, </a:t>
            </a:r>
            <a:r>
              <a:rPr kumimoji="1" lang="en-US" altLang="ja-JP" sz="2000" dirty="0">
                <a:solidFill>
                  <a:srgbClr val="FF0000"/>
                </a:solidFill>
              </a:rPr>
              <a:t>in addition to the a pair of predicates</a:t>
            </a:r>
            <a:r>
              <a:rPr kumimoji="1" lang="en-US" altLang="ja-JP" sz="2000" dirty="0">
                <a:solidFill>
                  <a:schemeClr val="tx1"/>
                </a:solidFill>
              </a:rPr>
              <a:t>.</a:t>
            </a:r>
            <a:endParaRPr kumimoji="1" lang="ja-JP" altLang="en-US" sz="2000" dirty="0">
              <a:solidFill>
                <a:schemeClr val="tx1"/>
              </a:solidFill>
            </a:endParaRPr>
          </a:p>
        </p:txBody>
      </p:sp>
    </p:spTree>
    <p:extLst>
      <p:ext uri="{BB962C8B-B14F-4D97-AF65-F5344CB8AC3E}">
        <p14:creationId xmlns:p14="http://schemas.microsoft.com/office/powerpoint/2010/main" val="2792444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85E4B-5ED5-4C53-A48E-602310F7469C}"/>
              </a:ext>
            </a:extLst>
          </p:cNvPr>
          <p:cNvSpPr>
            <a:spLocks noGrp="1"/>
          </p:cNvSpPr>
          <p:nvPr>
            <p:ph type="title"/>
          </p:nvPr>
        </p:nvSpPr>
        <p:spPr/>
        <p:txBody>
          <a:bodyPr/>
          <a:lstStyle/>
          <a:p>
            <a:r>
              <a:rPr lang="en-US" altLang="ja-JP" dirty="0"/>
              <a:t>Rough</a:t>
            </a:r>
            <a:r>
              <a:rPr kumimoji="1" lang="en-US" altLang="ja-JP" dirty="0"/>
              <a:t> match module</a:t>
            </a:r>
            <a:endParaRPr kumimoji="1" lang="ja-JP" altLang="en-US" dirty="0"/>
          </a:p>
        </p:txBody>
      </p:sp>
      <p:grpSp>
        <p:nvGrpSpPr>
          <p:cNvPr id="52" name="グループ化 51">
            <a:extLst>
              <a:ext uri="{FF2B5EF4-FFF2-40B4-BE49-F238E27FC236}">
                <a16:creationId xmlns:a16="http://schemas.microsoft.com/office/drawing/2014/main" id="{B9188246-4C6C-4290-96AA-9735D0A140C5}"/>
              </a:ext>
            </a:extLst>
          </p:cNvPr>
          <p:cNvGrpSpPr/>
          <p:nvPr/>
        </p:nvGrpSpPr>
        <p:grpSpPr>
          <a:xfrm>
            <a:off x="1607719" y="1594436"/>
            <a:ext cx="5928561" cy="5082542"/>
            <a:chOff x="628650" y="1584799"/>
            <a:chExt cx="5928561" cy="5082542"/>
          </a:xfrm>
        </p:grpSpPr>
        <p:sp>
          <p:nvSpPr>
            <p:cNvPr id="53" name="正方形/長方形 52">
              <a:extLst>
                <a:ext uri="{FF2B5EF4-FFF2-40B4-BE49-F238E27FC236}">
                  <a16:creationId xmlns:a16="http://schemas.microsoft.com/office/drawing/2014/main" id="{69C52802-864C-40C5-840F-B6A17581D418}"/>
                </a:ext>
              </a:extLst>
            </p:cNvPr>
            <p:cNvSpPr/>
            <p:nvPr/>
          </p:nvSpPr>
          <p:spPr>
            <a:xfrm>
              <a:off x="628650" y="2598466"/>
              <a:ext cx="5928561" cy="3248882"/>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ja-JP" altLang="en-US" sz="2400" dirty="0"/>
            </a:p>
          </p:txBody>
        </p:sp>
        <p:sp>
          <p:nvSpPr>
            <p:cNvPr id="54" name="四角形: メモ 53">
              <a:extLst>
                <a:ext uri="{FF2B5EF4-FFF2-40B4-BE49-F238E27FC236}">
                  <a16:creationId xmlns:a16="http://schemas.microsoft.com/office/drawing/2014/main" id="{423F2A25-66B4-4502-A02B-A8202B446814}"/>
                </a:ext>
              </a:extLst>
            </p:cNvPr>
            <p:cNvSpPr/>
            <p:nvPr/>
          </p:nvSpPr>
          <p:spPr>
            <a:xfrm>
              <a:off x="628650" y="1600591"/>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problem</a:t>
              </a:r>
            </a:p>
            <a:p>
              <a:pPr algn="ctr"/>
              <a:r>
                <a:rPr kumimoji="1" lang="en-US" altLang="ja-JP" sz="2000" dirty="0"/>
                <a:t>sentence</a:t>
              </a:r>
              <a:endParaRPr kumimoji="1" lang="ja-JP" altLang="en-US" sz="2000" dirty="0"/>
            </a:p>
          </p:txBody>
        </p:sp>
        <p:sp>
          <p:nvSpPr>
            <p:cNvPr id="55" name="四角形: メモ 54">
              <a:extLst>
                <a:ext uri="{FF2B5EF4-FFF2-40B4-BE49-F238E27FC236}">
                  <a16:creationId xmlns:a16="http://schemas.microsoft.com/office/drawing/2014/main" id="{BB0E4953-E5E7-4AE5-B7CB-56A697956B84}"/>
                </a:ext>
              </a:extLst>
            </p:cNvPr>
            <p:cNvSpPr/>
            <p:nvPr/>
          </p:nvSpPr>
          <p:spPr>
            <a:xfrm>
              <a:off x="4281238" y="1584799"/>
              <a:ext cx="2275973" cy="60734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t>articles</a:t>
              </a:r>
            </a:p>
            <a:p>
              <a:pPr algn="ctr"/>
              <a:r>
                <a:rPr kumimoji="1" lang="en-US" altLang="ja-JP" sz="2000" dirty="0"/>
                <a:t>sentence</a:t>
              </a:r>
              <a:endParaRPr kumimoji="1" lang="ja-JP" altLang="en-US" sz="2000" dirty="0"/>
            </a:p>
          </p:txBody>
        </p:sp>
        <p:cxnSp>
          <p:nvCxnSpPr>
            <p:cNvPr id="56" name="直線コネクタ 55">
              <a:extLst>
                <a:ext uri="{FF2B5EF4-FFF2-40B4-BE49-F238E27FC236}">
                  <a16:creationId xmlns:a16="http://schemas.microsoft.com/office/drawing/2014/main" id="{B5EFAA7F-BD74-422A-96CB-C49E41353F67}"/>
                </a:ext>
              </a:extLst>
            </p:cNvPr>
            <p:cNvCxnSpPr>
              <a:cxnSpLocks/>
            </p:cNvCxnSpPr>
            <p:nvPr/>
          </p:nvCxnSpPr>
          <p:spPr>
            <a:xfrm>
              <a:off x="1880426" y="2192142"/>
              <a:ext cx="0" cy="106750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96C71F9-A1B5-423E-8B47-963CA54A01EB}"/>
                </a:ext>
              </a:extLst>
            </p:cNvPr>
            <p:cNvCxnSpPr>
              <a:cxnSpLocks/>
            </p:cNvCxnSpPr>
            <p:nvPr/>
          </p:nvCxnSpPr>
          <p:spPr>
            <a:xfrm>
              <a:off x="5419224" y="2192142"/>
              <a:ext cx="0" cy="123685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FADF70D7-9C78-413C-9CF2-7620BD79D798}"/>
                </a:ext>
              </a:extLst>
            </p:cNvPr>
            <p:cNvCxnSpPr>
              <a:cxnSpLocks/>
            </p:cNvCxnSpPr>
            <p:nvPr/>
          </p:nvCxnSpPr>
          <p:spPr>
            <a:xfrm>
              <a:off x="1880426" y="3194847"/>
              <a:ext cx="0" cy="97912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282D14E4-E5DB-4718-BA94-36CD2C7960F9}"/>
                </a:ext>
              </a:extLst>
            </p:cNvPr>
            <p:cNvCxnSpPr>
              <a:cxnSpLocks/>
            </p:cNvCxnSpPr>
            <p:nvPr/>
          </p:nvCxnSpPr>
          <p:spPr>
            <a:xfrm>
              <a:off x="5419224" y="3194847"/>
              <a:ext cx="0" cy="104561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057359E7-A75D-48AC-9165-27C0CB25F0D5}"/>
                </a:ext>
              </a:extLst>
            </p:cNvPr>
            <p:cNvCxnSpPr>
              <a:cxnSpLocks/>
            </p:cNvCxnSpPr>
            <p:nvPr/>
          </p:nvCxnSpPr>
          <p:spPr>
            <a:xfrm>
              <a:off x="1880426" y="4173970"/>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9F89053F-1383-49EB-A146-AAA05CF716D5}"/>
                </a:ext>
              </a:extLst>
            </p:cNvPr>
            <p:cNvCxnSpPr>
              <a:cxnSpLocks/>
            </p:cNvCxnSpPr>
            <p:nvPr/>
          </p:nvCxnSpPr>
          <p:spPr>
            <a:xfrm>
              <a:off x="5419224" y="4173969"/>
              <a:ext cx="0" cy="34891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989D27D1-9D0D-4E18-9EA9-D367B2B95BAD}"/>
                </a:ext>
              </a:extLst>
            </p:cNvPr>
            <p:cNvCxnSpPr>
              <a:cxnSpLocks/>
            </p:cNvCxnSpPr>
            <p:nvPr/>
          </p:nvCxnSpPr>
          <p:spPr>
            <a:xfrm>
              <a:off x="3736801" y="5153810"/>
              <a:ext cx="0" cy="92213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5" name="正方形/長方形 64">
              <a:extLst>
                <a:ext uri="{FF2B5EF4-FFF2-40B4-BE49-F238E27FC236}">
                  <a16:creationId xmlns:a16="http://schemas.microsoft.com/office/drawing/2014/main" id="{8D1567F9-B0FE-477D-87C5-9F92249C8100}"/>
                </a:ext>
              </a:extLst>
            </p:cNvPr>
            <p:cNvSpPr/>
            <p:nvPr/>
          </p:nvSpPr>
          <p:spPr>
            <a:xfrm>
              <a:off x="1089839" y="6052450"/>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answer</a:t>
              </a:r>
              <a:endParaRPr kumimoji="1" lang="ja-JP" altLang="en-US" sz="3200" dirty="0"/>
            </a:p>
          </p:txBody>
        </p:sp>
        <p:sp>
          <p:nvSpPr>
            <p:cNvPr id="66" name="正方形/長方形 65">
              <a:extLst>
                <a:ext uri="{FF2B5EF4-FFF2-40B4-BE49-F238E27FC236}">
                  <a16:creationId xmlns:a16="http://schemas.microsoft.com/office/drawing/2014/main" id="{172EAEB7-2864-4762-B1B9-E95DEDE87DA6}"/>
                </a:ext>
              </a:extLst>
            </p:cNvPr>
            <p:cNvSpPr/>
            <p:nvPr/>
          </p:nvSpPr>
          <p:spPr>
            <a:xfrm>
              <a:off x="3736791" y="6052449"/>
              <a:ext cx="2646952" cy="614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t>confidence</a:t>
              </a:r>
              <a:endParaRPr kumimoji="1" lang="ja-JP" altLang="en-US" sz="3200" dirty="0"/>
            </a:p>
          </p:txBody>
        </p:sp>
        <p:sp>
          <p:nvSpPr>
            <p:cNvPr id="67" name="正方形/長方形 66">
              <a:extLst>
                <a:ext uri="{FF2B5EF4-FFF2-40B4-BE49-F238E27FC236}">
                  <a16:creationId xmlns:a16="http://schemas.microsoft.com/office/drawing/2014/main" id="{A597C288-611E-464A-B9DC-BB3C0C97B2AE}"/>
                </a:ext>
              </a:extLst>
            </p:cNvPr>
            <p:cNvSpPr/>
            <p:nvPr/>
          </p:nvSpPr>
          <p:spPr>
            <a:xfrm>
              <a:off x="746422" y="3259650"/>
              <a:ext cx="5620259" cy="614891"/>
            </a:xfrm>
            <a:prstGeom prst="rect">
              <a:avLst/>
            </a:prstGeom>
            <a:solidFill>
              <a:schemeClr val="accent1">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s-ES_tradnl" altLang="ja-JP" sz="2800" dirty="0"/>
                <a:t>compare predicates of proposition</a:t>
              </a:r>
              <a:endParaRPr kumimoji="1" lang="ja-JP" altLang="en-US" sz="2800" dirty="0"/>
            </a:p>
          </p:txBody>
        </p:sp>
        <p:sp>
          <p:nvSpPr>
            <p:cNvPr id="68" name="正方形/長方形 67">
              <a:extLst>
                <a:ext uri="{FF2B5EF4-FFF2-40B4-BE49-F238E27FC236}">
                  <a16:creationId xmlns:a16="http://schemas.microsoft.com/office/drawing/2014/main" id="{41A9DEDF-A2F6-4219-B0CD-FB4CA7839944}"/>
                </a:ext>
              </a:extLst>
            </p:cNvPr>
            <p:cNvSpPr/>
            <p:nvPr/>
          </p:nvSpPr>
          <p:spPr>
            <a:xfrm>
              <a:off x="763484" y="4538919"/>
              <a:ext cx="5620259" cy="614891"/>
            </a:xfrm>
            <a:prstGeom prst="rect">
              <a:avLst/>
            </a:prstGeom>
            <a:solidFill>
              <a:schemeClr val="accent1">
                <a:lumMod val="20000"/>
                <a:lumOff val="80000"/>
              </a:schemeClr>
            </a:solidFill>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dirty="0"/>
                <a:t>check the </a:t>
              </a:r>
              <a:r>
                <a:rPr lang="es-ES_tradnl" altLang="ja-JP" sz="2800" dirty="0"/>
                <a:t>negative expressions</a:t>
              </a:r>
              <a:endParaRPr kumimoji="1" lang="ja-JP" altLang="en-US" sz="2800" dirty="0"/>
            </a:p>
          </p:txBody>
        </p:sp>
      </p:grpSp>
    </p:spTree>
    <p:extLst>
      <p:ext uri="{BB962C8B-B14F-4D97-AF65-F5344CB8AC3E}">
        <p14:creationId xmlns:p14="http://schemas.microsoft.com/office/powerpoint/2010/main" val="42075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FrameNet</a:t>
            </a:r>
            <a:r>
              <a:rPr kumimoji="1" lang="ja-JP" altLang="en-US" dirty="0"/>
              <a:t> </a:t>
            </a:r>
            <a:r>
              <a:rPr kumimoji="1" lang="en-US" altLang="ja-JP" dirty="0"/>
              <a:t>module</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5" name="図 4">
            <a:extLst>
              <a:ext uri="{FF2B5EF4-FFF2-40B4-BE49-F238E27FC236}">
                <a16:creationId xmlns:a16="http://schemas.microsoft.com/office/drawing/2014/main" id="{6A7D0FF6-E2DB-4C2A-8A85-6F76652B5AB2}"/>
              </a:ext>
            </a:extLst>
          </p:cNvPr>
          <p:cNvPicPr>
            <a:picLocks noChangeAspect="1"/>
          </p:cNvPicPr>
          <p:nvPr/>
        </p:nvPicPr>
        <p:blipFill>
          <a:blip r:embed="rId3"/>
          <a:stretch>
            <a:fillRect/>
          </a:stretch>
        </p:blipFill>
        <p:spPr>
          <a:xfrm>
            <a:off x="0" y="1825625"/>
            <a:ext cx="9144000" cy="4351338"/>
          </a:xfrm>
          <a:prstGeom prst="rect">
            <a:avLst/>
          </a:prstGeom>
        </p:spPr>
      </p:pic>
    </p:spTree>
    <p:extLst>
      <p:ext uri="{BB962C8B-B14F-4D97-AF65-F5344CB8AC3E}">
        <p14:creationId xmlns:p14="http://schemas.microsoft.com/office/powerpoint/2010/main" val="602640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243E3-2F0D-47E6-BEED-6BF07D8B586D}"/>
              </a:ext>
            </a:extLst>
          </p:cNvPr>
          <p:cNvSpPr>
            <a:spLocks noGrp="1"/>
          </p:cNvSpPr>
          <p:nvPr>
            <p:ph type="title"/>
          </p:nvPr>
        </p:nvSpPr>
        <p:spPr/>
        <p:txBody>
          <a:bodyPr/>
          <a:lstStyle/>
          <a:p>
            <a:r>
              <a:rPr lang="en-US" altLang="ja-JP" dirty="0"/>
              <a:t>System Architecture Overview</a:t>
            </a:r>
            <a:endParaRPr kumimoji="1" lang="ja-JP" altLang="en-US" dirty="0"/>
          </a:p>
        </p:txBody>
      </p:sp>
      <p:sp>
        <p:nvSpPr>
          <p:cNvPr id="3" name="コンテンツ プレースホルダー 2">
            <a:extLst>
              <a:ext uri="{FF2B5EF4-FFF2-40B4-BE49-F238E27FC236}">
                <a16:creationId xmlns:a16="http://schemas.microsoft.com/office/drawing/2014/main" id="{17C782E6-89CA-4615-A2D0-45E31B6DA3FA}"/>
              </a:ext>
            </a:extLst>
          </p:cNvPr>
          <p:cNvSpPr>
            <a:spLocks noGrp="1"/>
          </p:cNvSpPr>
          <p:nvPr>
            <p:ph idx="1"/>
          </p:nvPr>
        </p:nvSpPr>
        <p:spPr/>
        <p:txBody>
          <a:bodyPr/>
          <a:lstStyle/>
          <a:p>
            <a:endParaRPr kumimoji="1" lang="ja-JP" altLang="en-US"/>
          </a:p>
        </p:txBody>
      </p:sp>
      <p:pic>
        <p:nvPicPr>
          <p:cNvPr id="6" name="図 5">
            <a:extLst>
              <a:ext uri="{FF2B5EF4-FFF2-40B4-BE49-F238E27FC236}">
                <a16:creationId xmlns:a16="http://schemas.microsoft.com/office/drawing/2014/main" id="{CFF0F9A1-AF99-448B-8385-B8D5ADF985BE}"/>
              </a:ext>
            </a:extLst>
          </p:cNvPr>
          <p:cNvPicPr>
            <a:picLocks noChangeAspect="1"/>
          </p:cNvPicPr>
          <p:nvPr/>
        </p:nvPicPr>
        <p:blipFill>
          <a:blip r:embed="rId3"/>
          <a:stretch>
            <a:fillRect/>
          </a:stretch>
        </p:blipFill>
        <p:spPr>
          <a:xfrm>
            <a:off x="0" y="1623562"/>
            <a:ext cx="9144000" cy="4869312"/>
          </a:xfrm>
          <a:prstGeom prst="rect">
            <a:avLst/>
          </a:prstGeom>
        </p:spPr>
      </p:pic>
      <p:sp>
        <p:nvSpPr>
          <p:cNvPr id="10" name="テキスト ボックス 9">
            <a:extLst>
              <a:ext uri="{FF2B5EF4-FFF2-40B4-BE49-F238E27FC236}">
                <a16:creationId xmlns:a16="http://schemas.microsoft.com/office/drawing/2014/main" id="{5F872F54-98EB-41E6-8379-E894F9BF7EBA}"/>
              </a:ext>
            </a:extLst>
          </p:cNvPr>
          <p:cNvSpPr txBox="1"/>
          <p:nvPr/>
        </p:nvSpPr>
        <p:spPr>
          <a:xfrm>
            <a:off x="2780995" y="6484489"/>
            <a:ext cx="3741821" cy="369332"/>
          </a:xfrm>
          <a:prstGeom prst="rect">
            <a:avLst/>
          </a:prstGeom>
          <a:noFill/>
        </p:spPr>
        <p:txBody>
          <a:bodyPr wrap="square" rtlCol="0">
            <a:spAutoFit/>
          </a:bodyPr>
          <a:lstStyle/>
          <a:p>
            <a:r>
              <a:rPr kumimoji="1" lang="en-US" altLang="ja-JP" b="1" dirty="0"/>
              <a:t>figure: Module configuration diagram</a:t>
            </a:r>
            <a:endParaRPr kumimoji="1" lang="ja-JP" altLang="en-US" b="1" dirty="0"/>
          </a:p>
        </p:txBody>
      </p:sp>
      <p:sp>
        <p:nvSpPr>
          <p:cNvPr id="7" name="楕円 6">
            <a:extLst>
              <a:ext uri="{FF2B5EF4-FFF2-40B4-BE49-F238E27FC236}">
                <a16:creationId xmlns:a16="http://schemas.microsoft.com/office/drawing/2014/main" id="{AAD34156-7917-44CA-83AA-7C9FB6709FD6}"/>
              </a:ext>
            </a:extLst>
          </p:cNvPr>
          <p:cNvSpPr/>
          <p:nvPr/>
        </p:nvSpPr>
        <p:spPr>
          <a:xfrm>
            <a:off x="6327648" y="1223211"/>
            <a:ext cx="2816352" cy="5261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8265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EB03A5E5-11DD-4FB5-AE3E-6C3F4A42A142}"/>
              </a:ext>
            </a:extLst>
          </p:cNvPr>
          <p:cNvSpPr>
            <a:spLocks noGrp="1" noChangeArrowheads="1"/>
          </p:cNvSpPr>
          <p:nvPr>
            <p:ph type="title"/>
          </p:nvPr>
        </p:nvSpPr>
        <p:spPr/>
        <p:txBody>
          <a:bodyPr/>
          <a:lstStyle/>
          <a:p>
            <a:pPr eaLnBrk="1" hangingPunct="1"/>
            <a:r>
              <a:rPr lang="ja-JP" altLang="en-US" dirty="0"/>
              <a:t>類義語表現への対応</a:t>
            </a:r>
          </a:p>
        </p:txBody>
      </p:sp>
      <p:sp>
        <p:nvSpPr>
          <p:cNvPr id="22531" name="コンテンツ プレースホルダー 2">
            <a:extLst>
              <a:ext uri="{FF2B5EF4-FFF2-40B4-BE49-F238E27FC236}">
                <a16:creationId xmlns:a16="http://schemas.microsoft.com/office/drawing/2014/main" id="{4504CAA1-0206-4650-9D08-2231DE8C6768}"/>
              </a:ext>
            </a:extLst>
          </p:cNvPr>
          <p:cNvSpPr>
            <a:spLocks noGrp="1" noChangeArrowheads="1"/>
          </p:cNvSpPr>
          <p:nvPr>
            <p:ph idx="1"/>
          </p:nvPr>
        </p:nvSpPr>
        <p:spPr>
          <a:xfrm>
            <a:off x="591742" y="2300287"/>
            <a:ext cx="7325915" cy="3700463"/>
          </a:xfrm>
        </p:spPr>
        <p:txBody>
          <a:bodyPr/>
          <a:lstStyle/>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en-US" altLang="ja-JP" sz="1800" dirty="0"/>
          </a:p>
          <a:p>
            <a:pPr marL="0" indent="0" eaLnBrk="1" hangingPunct="1">
              <a:buNone/>
            </a:pPr>
            <a:endParaRPr lang="ja-JP" altLang="en-US" sz="1800" dirty="0"/>
          </a:p>
          <a:p>
            <a:pPr marL="0" indent="0" eaLnBrk="1" hangingPunct="1">
              <a:buNone/>
            </a:pPr>
            <a:r>
              <a:rPr lang="ja-JP" altLang="en-US" sz="1800" dirty="0"/>
              <a:t>問題</a:t>
            </a:r>
            <a:r>
              <a:rPr lang="en-US" altLang="ja-JP" sz="1800" dirty="0"/>
              <a:t>: </a:t>
            </a:r>
            <a:r>
              <a:rPr lang="ja-JP" altLang="en-US" sz="1800" dirty="0"/>
              <a:t>取得する </a:t>
            </a:r>
            <a:r>
              <a:rPr lang="en-US" altLang="ja-JP" sz="1800" dirty="0"/>
              <a:t>‐ </a:t>
            </a:r>
            <a:r>
              <a:rPr lang="ja-JP" altLang="en-US" sz="1800" dirty="0"/>
              <a:t>目的語条件</a:t>
            </a:r>
            <a:r>
              <a:rPr lang="en-US" altLang="ja-JP" sz="1800" dirty="0"/>
              <a:t>: </a:t>
            </a:r>
            <a:r>
              <a:rPr lang="ja-JP" altLang="en-US" sz="1800" dirty="0"/>
              <a:t>果実</a:t>
            </a:r>
            <a:endParaRPr lang="en-US" altLang="ja-JP" sz="1800" dirty="0"/>
          </a:p>
          <a:p>
            <a:pPr marL="0" indent="0" eaLnBrk="1" hangingPunct="1">
              <a:buNone/>
            </a:pPr>
            <a:r>
              <a:rPr lang="ja-JP" altLang="en-US" sz="1800" dirty="0"/>
              <a:t>条文</a:t>
            </a:r>
            <a:r>
              <a:rPr lang="en-US" altLang="ja-JP" sz="1800" dirty="0"/>
              <a:t>: </a:t>
            </a:r>
            <a:r>
              <a:rPr lang="ja-JP" altLang="en-US" sz="1800" dirty="0"/>
              <a:t>収益する</a:t>
            </a:r>
          </a:p>
          <a:p>
            <a:pPr marL="0" indent="0" eaLnBrk="1" hangingPunct="1">
              <a:buNone/>
            </a:pPr>
            <a:endParaRPr lang="en-US" altLang="ja-JP" sz="1800" dirty="0"/>
          </a:p>
        </p:txBody>
      </p:sp>
      <p:sp>
        <p:nvSpPr>
          <p:cNvPr id="4" name="スライド番号プレースホルダー 3">
            <a:extLst>
              <a:ext uri="{FF2B5EF4-FFF2-40B4-BE49-F238E27FC236}">
                <a16:creationId xmlns:a16="http://schemas.microsoft.com/office/drawing/2014/main" id="{7BAAB3EF-1372-4D2B-816A-DCAB0E136E3E}"/>
              </a:ext>
            </a:extLst>
          </p:cNvPr>
          <p:cNvSpPr>
            <a:spLocks noGrp="1"/>
          </p:cNvSpPr>
          <p:nvPr>
            <p:ph type="sldNum" sz="quarter" idx="12"/>
          </p:nvPr>
        </p:nvSpPr>
        <p:spPr/>
        <p:txBody>
          <a:bodyPr/>
          <a:lstStyle/>
          <a:p>
            <a:pPr defTabSz="685800">
              <a:defRPr/>
            </a:pPr>
            <a:fld id="{E6BE77CF-B6BD-4B22-B61B-5F8283F7CE87}" type="slidenum">
              <a:rPr kumimoji="1" lang="ja-JP" altLang="en-US">
                <a:solidFill>
                  <a:prstClr val="black">
                    <a:tint val="75000"/>
                  </a:prstClr>
                </a:solidFill>
                <a:latin typeface="游ゴシック" panose="020F0502020204030204"/>
                <a:ea typeface="游ゴシック" panose="020B0400000000000000" pitchFamily="50" charset="-128"/>
              </a:rPr>
              <a:pPr defTabSz="685800">
                <a:defRPr/>
              </a:pPr>
              <a:t>44</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F195ED47-F415-4B83-8D35-95579D6AA1EB}"/>
              </a:ext>
            </a:extLst>
          </p:cNvPr>
          <p:cNvSpPr/>
          <p:nvPr/>
        </p:nvSpPr>
        <p:spPr>
          <a:xfrm>
            <a:off x="762000" y="2464594"/>
            <a:ext cx="5268516" cy="96440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prstClr val="black"/>
                </a:solidFill>
                <a:latin typeface="游ゴシック" panose="020F0502020204030204"/>
                <a:ea typeface="游ゴシック" panose="020B0400000000000000" pitchFamily="50" charset="-128"/>
              </a:rPr>
              <a:t>不動産質権者は，質権の目的物である不動産の用法に従いこれを使用することができるが，不動産から生じた</a:t>
            </a:r>
            <a:r>
              <a:rPr kumimoji="1" lang="ja-JP" altLang="en-US" sz="1350" u="sng" dirty="0">
                <a:solidFill>
                  <a:srgbClr val="ED7D31"/>
                </a:solidFill>
                <a:latin typeface="游ゴシック" panose="020F0502020204030204"/>
                <a:ea typeface="游ゴシック" panose="020B0400000000000000" pitchFamily="50" charset="-128"/>
              </a:rPr>
              <a:t>果実を取得する</a:t>
            </a:r>
            <a:r>
              <a:rPr kumimoji="1" lang="ja-JP" altLang="en-US" sz="1350" dirty="0">
                <a:solidFill>
                  <a:prstClr val="black"/>
                </a:solidFill>
                <a:latin typeface="游ゴシック" panose="020F0502020204030204"/>
                <a:ea typeface="游ゴシック" panose="020B0400000000000000" pitchFamily="50" charset="-128"/>
              </a:rPr>
              <a:t>ことはできない。</a:t>
            </a:r>
          </a:p>
        </p:txBody>
      </p:sp>
      <p:sp>
        <p:nvSpPr>
          <p:cNvPr id="6" name="正方形/長方形 5">
            <a:extLst>
              <a:ext uri="{FF2B5EF4-FFF2-40B4-BE49-F238E27FC236}">
                <a16:creationId xmlns:a16="http://schemas.microsoft.com/office/drawing/2014/main" id="{322D4BED-3501-4BB4-B9CD-3F52C1038DC3}"/>
              </a:ext>
            </a:extLst>
          </p:cNvPr>
          <p:cNvSpPr/>
          <p:nvPr/>
        </p:nvSpPr>
        <p:spPr>
          <a:xfrm>
            <a:off x="762000" y="3940969"/>
            <a:ext cx="5268516" cy="7870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defTabSz="685800">
              <a:defRPr/>
            </a:pPr>
            <a:r>
              <a:rPr kumimoji="1" lang="ja-JP" altLang="en-US" sz="1350" dirty="0">
                <a:solidFill>
                  <a:prstClr val="black"/>
                </a:solidFill>
                <a:latin typeface="游ゴシック" panose="020F0502020204030204"/>
                <a:ea typeface="游ゴシック" panose="020B0400000000000000" pitchFamily="50" charset="-128"/>
              </a:rPr>
              <a:t>第三百五十六条</a:t>
            </a:r>
            <a:endParaRPr kumimoji="1" lang="en-US" altLang="ja-JP" sz="1350" dirty="0">
              <a:solidFill>
                <a:prstClr val="black"/>
              </a:solidFill>
              <a:latin typeface="游ゴシック" panose="020F0502020204030204"/>
              <a:ea typeface="游ゴシック" panose="020B0400000000000000" pitchFamily="50" charset="-128"/>
            </a:endParaRPr>
          </a:p>
          <a:p>
            <a:pPr defTabSz="685800">
              <a:defRPr/>
            </a:pPr>
            <a:r>
              <a:rPr kumimoji="1" lang="ja-JP" altLang="en-US" sz="1350" dirty="0">
                <a:solidFill>
                  <a:prstClr val="black"/>
                </a:solidFill>
                <a:latin typeface="游ゴシック" panose="020F0502020204030204"/>
                <a:ea typeface="游ゴシック" panose="020B0400000000000000" pitchFamily="50" charset="-128"/>
              </a:rPr>
              <a:t>不動産質権者は、質権の目的である不動産の用法に従い、その使用及び</a:t>
            </a:r>
            <a:r>
              <a:rPr kumimoji="1" lang="ja-JP" altLang="en-US" sz="1350" u="sng" dirty="0">
                <a:solidFill>
                  <a:srgbClr val="5B9BD5"/>
                </a:solidFill>
                <a:latin typeface="游ゴシック" panose="020F0502020204030204"/>
                <a:ea typeface="游ゴシック" panose="020B0400000000000000" pitchFamily="50" charset="-128"/>
              </a:rPr>
              <a:t>収益をする</a:t>
            </a:r>
            <a:r>
              <a:rPr kumimoji="1" lang="ja-JP" altLang="en-US" sz="1350" dirty="0">
                <a:solidFill>
                  <a:prstClr val="black"/>
                </a:solidFill>
                <a:latin typeface="游ゴシック" panose="020F0502020204030204"/>
                <a:ea typeface="游ゴシック" panose="020B0400000000000000" pitchFamily="50" charset="-128"/>
              </a:rPr>
              <a:t>ことができる。</a:t>
            </a:r>
          </a:p>
        </p:txBody>
      </p:sp>
      <p:sp>
        <p:nvSpPr>
          <p:cNvPr id="22535" name="テキスト ボックス 6">
            <a:extLst>
              <a:ext uri="{FF2B5EF4-FFF2-40B4-BE49-F238E27FC236}">
                <a16:creationId xmlns:a16="http://schemas.microsoft.com/office/drawing/2014/main" id="{F9169257-138A-41E9-8BA4-13CB1C76242A}"/>
              </a:ext>
            </a:extLst>
          </p:cNvPr>
          <p:cNvSpPr txBox="1">
            <a:spLocks noChangeArrowheads="1"/>
          </p:cNvSpPr>
          <p:nvPr/>
        </p:nvSpPr>
        <p:spPr bwMode="auto">
          <a:xfrm>
            <a:off x="682229" y="2153841"/>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800">
                <a:solidFill>
                  <a:prstClr val="black"/>
                </a:solidFill>
              </a:rPr>
              <a:t>問題</a:t>
            </a:r>
          </a:p>
        </p:txBody>
      </p:sp>
      <p:sp>
        <p:nvSpPr>
          <p:cNvPr id="22536" name="テキスト ボックス 7">
            <a:extLst>
              <a:ext uri="{FF2B5EF4-FFF2-40B4-BE49-F238E27FC236}">
                <a16:creationId xmlns:a16="http://schemas.microsoft.com/office/drawing/2014/main" id="{D220924B-571E-42FC-946E-1785D15716A5}"/>
              </a:ext>
            </a:extLst>
          </p:cNvPr>
          <p:cNvSpPr txBox="1">
            <a:spLocks noChangeArrowheads="1"/>
          </p:cNvSpPr>
          <p:nvPr/>
        </p:nvSpPr>
        <p:spPr bwMode="auto">
          <a:xfrm>
            <a:off x="695325" y="362664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fontAlgn="base">
              <a:lnSpc>
                <a:spcPct val="100000"/>
              </a:lnSpc>
              <a:spcBef>
                <a:spcPct val="0"/>
              </a:spcBef>
              <a:spcAft>
                <a:spcPct val="0"/>
              </a:spcAft>
              <a:buNone/>
              <a:defRPr/>
            </a:pPr>
            <a:r>
              <a:rPr lang="ja-JP" altLang="en-US" sz="1800">
                <a:solidFill>
                  <a:prstClr val="black"/>
                </a:solidFill>
              </a:rPr>
              <a:t>関連条文</a:t>
            </a:r>
          </a:p>
        </p:txBody>
      </p:sp>
    </p:spTree>
    <p:extLst>
      <p:ext uri="{BB962C8B-B14F-4D97-AF65-F5344CB8AC3E}">
        <p14:creationId xmlns:p14="http://schemas.microsoft.com/office/powerpoint/2010/main" val="304042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89475099-82CB-5C43-AFD3-A06548B9130F}"/>
              </a:ext>
            </a:extLst>
          </p:cNvPr>
          <p:cNvSpPr txBox="1"/>
          <p:nvPr/>
        </p:nvSpPr>
        <p:spPr>
          <a:xfrm>
            <a:off x="613582" y="1760565"/>
            <a:ext cx="2932213" cy="300082"/>
          </a:xfrm>
          <a:prstGeom prst="rect">
            <a:avLst/>
          </a:prstGeom>
          <a:noFill/>
          <a:ln w="28575"/>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Input (Civil Law/Legal Bar Exam)</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32" name="テキスト ボックス 31">
            <a:extLst>
              <a:ext uri="{FF2B5EF4-FFF2-40B4-BE49-F238E27FC236}">
                <a16:creationId xmlns:a16="http://schemas.microsoft.com/office/drawing/2014/main" id="{C4260031-AE82-E541-B89E-9B85FD65D038}"/>
              </a:ext>
            </a:extLst>
          </p:cNvPr>
          <p:cNvSpPr txBox="1"/>
          <p:nvPr/>
        </p:nvSpPr>
        <p:spPr>
          <a:xfrm>
            <a:off x="337066" y="2524294"/>
            <a:ext cx="3485249" cy="507831"/>
          </a:xfrm>
          <a:prstGeom prst="rect">
            <a:avLst/>
          </a:prstGeom>
          <a:noFill/>
          <a:ln w="28575"/>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Analysis of Dependency Case Structure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(KNP/JUMAN</a:t>
            </a: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cxnSp>
        <p:nvCxnSpPr>
          <p:cNvPr id="34" name="直線矢印コネクタ 33">
            <a:extLst>
              <a:ext uri="{FF2B5EF4-FFF2-40B4-BE49-F238E27FC236}">
                <a16:creationId xmlns:a16="http://schemas.microsoft.com/office/drawing/2014/main" id="{2D637797-66EF-EE43-8343-7D3F07AB0DDF}"/>
              </a:ext>
            </a:extLst>
          </p:cNvPr>
          <p:cNvCxnSpPr>
            <a:stCxn id="31" idx="2"/>
            <a:endCxn id="32" idx="0"/>
          </p:cNvCxnSpPr>
          <p:nvPr/>
        </p:nvCxnSpPr>
        <p:spPr>
          <a:xfrm flipH="1">
            <a:off x="2079690" y="2051394"/>
            <a:ext cx="1" cy="472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C23BC89D-46F3-2542-9F87-FAD49B40C745}"/>
              </a:ext>
            </a:extLst>
          </p:cNvPr>
          <p:cNvSpPr txBox="1"/>
          <p:nvPr/>
        </p:nvSpPr>
        <p:spPr>
          <a:xfrm>
            <a:off x="2169865" y="3370279"/>
            <a:ext cx="1526390" cy="715581"/>
          </a:xfrm>
          <a:prstGeom prst="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Generate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Main Clause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Sets</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36" name="テキスト ボックス 35">
            <a:extLst>
              <a:ext uri="{FF2B5EF4-FFF2-40B4-BE49-F238E27FC236}">
                <a16:creationId xmlns:a16="http://schemas.microsoft.com/office/drawing/2014/main" id="{E33ED533-1CC5-9D4E-B454-E0327E1F6E80}"/>
              </a:ext>
            </a:extLst>
          </p:cNvPr>
          <p:cNvSpPr txBox="1"/>
          <p:nvPr/>
        </p:nvSpPr>
        <p:spPr>
          <a:xfrm>
            <a:off x="357475" y="3370279"/>
            <a:ext cx="1526390" cy="715581"/>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Generate Conditi</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onal Clause Sets</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cxnSp>
        <p:nvCxnSpPr>
          <p:cNvPr id="37" name="直線矢印コネクタ 36">
            <a:extLst>
              <a:ext uri="{FF2B5EF4-FFF2-40B4-BE49-F238E27FC236}">
                <a16:creationId xmlns:a16="http://schemas.microsoft.com/office/drawing/2014/main" id="{33CB48D4-175A-D24E-804F-1BE830CBA750}"/>
              </a:ext>
            </a:extLst>
          </p:cNvPr>
          <p:cNvCxnSpPr>
            <a:cxnSpLocks/>
            <a:stCxn id="32" idx="2"/>
            <a:endCxn id="36" idx="0"/>
          </p:cNvCxnSpPr>
          <p:nvPr/>
        </p:nvCxnSpPr>
        <p:spPr>
          <a:xfrm flipH="1">
            <a:off x="1120671" y="3009042"/>
            <a:ext cx="959020" cy="3612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5A3CDC5-DD65-CF49-8299-FA2D5FE7166A}"/>
              </a:ext>
            </a:extLst>
          </p:cNvPr>
          <p:cNvCxnSpPr>
            <a:cxnSpLocks/>
            <a:stCxn id="32" idx="2"/>
            <a:endCxn id="35" idx="0"/>
          </p:cNvCxnSpPr>
          <p:nvPr/>
        </p:nvCxnSpPr>
        <p:spPr>
          <a:xfrm>
            <a:off x="2079690" y="3009042"/>
            <a:ext cx="853370" cy="3612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25BF0062-D55D-9341-97DC-AE64747A4C12}"/>
              </a:ext>
            </a:extLst>
          </p:cNvPr>
          <p:cNvSpPr txBox="1"/>
          <p:nvPr/>
        </p:nvSpPr>
        <p:spPr>
          <a:xfrm>
            <a:off x="2067023" y="2060647"/>
            <a:ext cx="1853392" cy="461665"/>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…Add Japanese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Legal Term Dictionary</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40" name="右中かっこ 39">
            <a:extLst>
              <a:ext uri="{FF2B5EF4-FFF2-40B4-BE49-F238E27FC236}">
                <a16:creationId xmlns:a16="http://schemas.microsoft.com/office/drawing/2014/main" id="{04B2D43F-E6A6-5647-9110-3464BD2F8373}"/>
              </a:ext>
            </a:extLst>
          </p:cNvPr>
          <p:cNvSpPr/>
          <p:nvPr/>
        </p:nvSpPr>
        <p:spPr>
          <a:xfrm>
            <a:off x="3977994" y="1774396"/>
            <a:ext cx="296168" cy="2184226"/>
          </a:xfrm>
          <a:prstGeom prst="righ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41" name="テキスト ボックス 40">
            <a:extLst>
              <a:ext uri="{FF2B5EF4-FFF2-40B4-BE49-F238E27FC236}">
                <a16:creationId xmlns:a16="http://schemas.microsoft.com/office/drawing/2014/main" id="{F36BCF45-7D52-2E43-93A4-E10E9D00F40E}"/>
              </a:ext>
            </a:extLst>
          </p:cNvPr>
          <p:cNvSpPr txBox="1"/>
          <p:nvPr/>
        </p:nvSpPr>
        <p:spPr>
          <a:xfrm rot="5400000">
            <a:off x="3573042" y="2616177"/>
            <a:ext cx="1582404" cy="5078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Previous Rule-based </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System</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42" name="テキスト ボックス 41">
            <a:extLst>
              <a:ext uri="{FF2B5EF4-FFF2-40B4-BE49-F238E27FC236}">
                <a16:creationId xmlns:a16="http://schemas.microsoft.com/office/drawing/2014/main" id="{5AC5CB24-0269-5648-B5D4-728DD47ABADE}"/>
              </a:ext>
            </a:extLst>
          </p:cNvPr>
          <p:cNvSpPr txBox="1"/>
          <p:nvPr/>
        </p:nvSpPr>
        <p:spPr>
          <a:xfrm>
            <a:off x="867278" y="4409024"/>
            <a:ext cx="2424822" cy="300082"/>
          </a:xfrm>
          <a:prstGeom prst="rect">
            <a:avLst/>
          </a:prstGeom>
          <a:noFill/>
          <a:ln w="28575">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Input a Target Predicate</a:t>
            </a:r>
            <a:endPar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sp>
        <p:nvSpPr>
          <p:cNvPr id="43" name="テキスト ボックス 42">
            <a:extLst>
              <a:ext uri="{FF2B5EF4-FFF2-40B4-BE49-F238E27FC236}">
                <a16:creationId xmlns:a16="http://schemas.microsoft.com/office/drawing/2014/main" id="{BBD1A8D4-5C41-D14B-A8AE-A039F3E20334}"/>
              </a:ext>
            </a:extLst>
          </p:cNvPr>
          <p:cNvSpPr txBox="1"/>
          <p:nvPr/>
        </p:nvSpPr>
        <p:spPr>
          <a:xfrm>
            <a:off x="278271" y="4992191"/>
            <a:ext cx="3602837" cy="507831"/>
          </a:xfrm>
          <a:prstGeom prst="rect">
            <a:avLst/>
          </a:prstGeom>
          <a:noFill/>
          <a:ln w="28575">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srgbClr val="FF0000"/>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Generate a Candidate of</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srgbClr val="FF0000"/>
                </a:solidFill>
                <a:effectLst/>
                <a:uLnTx/>
                <a:uFillTx/>
                <a:latin typeface="Futura Medium" panose="020B0602020204020303" pitchFamily="34" charset="-79"/>
                <a:ea typeface="Helvetica Neue" panose="02000503000000020004" pitchFamily="2" charset="0"/>
                <a:cs typeface="Futura Medium" panose="020B0602020204020303" pitchFamily="34" charset="-79"/>
              </a:rPr>
              <a:t>Frame-Evoking Words using WordNet</a:t>
            </a:r>
            <a:r>
              <a:rPr kumimoji="1" lang="en-US" altLang="ja-JP" sz="1350" b="0" i="0" u="none" strike="noStrike" kern="1200" cap="none" spc="0" normalizeH="0" baseline="0" noProof="0" dirty="0">
                <a:ln>
                  <a:noFill/>
                </a:ln>
                <a:solidFill>
                  <a:srgbClr val="FF0000"/>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endParaRPr kumimoji="1" lang="ja-JP" altLang="en-US" sz="1350" b="0" i="0" u="none" strike="noStrike" kern="1200" cap="none" spc="0" normalizeH="0" baseline="0" noProof="0" dirty="0">
              <a:ln>
                <a:noFill/>
              </a:ln>
              <a:solidFill>
                <a:srgbClr val="FF0000"/>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cxnSp>
        <p:nvCxnSpPr>
          <p:cNvPr id="44" name="直線矢印コネクタ 43">
            <a:extLst>
              <a:ext uri="{FF2B5EF4-FFF2-40B4-BE49-F238E27FC236}">
                <a16:creationId xmlns:a16="http://schemas.microsoft.com/office/drawing/2014/main" id="{6DAD751C-5292-854D-A001-DC45A4054E09}"/>
              </a:ext>
            </a:extLst>
          </p:cNvPr>
          <p:cNvCxnSpPr>
            <a:cxnSpLocks/>
            <a:stCxn id="42" idx="2"/>
            <a:endCxn id="43" idx="0"/>
          </p:cNvCxnSpPr>
          <p:nvPr/>
        </p:nvCxnSpPr>
        <p:spPr>
          <a:xfrm>
            <a:off x="2079689" y="4686023"/>
            <a:ext cx="0" cy="3061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9672320-AD69-704D-BBF5-548D085CA553}"/>
              </a:ext>
            </a:extLst>
          </p:cNvPr>
          <p:cNvSpPr txBox="1"/>
          <p:nvPr/>
        </p:nvSpPr>
        <p:spPr>
          <a:xfrm>
            <a:off x="472888" y="5857812"/>
            <a:ext cx="3213602" cy="300082"/>
          </a:xfrm>
          <a:prstGeom prst="rect">
            <a:avLst/>
          </a:prstGeom>
          <a:noFill/>
          <a:ln w="28575">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smtClean="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Generate </a:t>
            </a:r>
            <a:r>
              <a:rPr kumimoji="1" lang="en-US" altLang="ja-JP" sz="1350" b="0" i="0" u="none" strike="noStrike" kern="1200" cap="none" spc="0" normalizeH="0" baseline="0" noProof="0" dirty="0" smtClean="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Frame Candidates</a:t>
            </a:r>
            <a:endPar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cxnSp>
        <p:nvCxnSpPr>
          <p:cNvPr id="46" name="直線矢印コネクタ 45">
            <a:extLst>
              <a:ext uri="{FF2B5EF4-FFF2-40B4-BE49-F238E27FC236}">
                <a16:creationId xmlns:a16="http://schemas.microsoft.com/office/drawing/2014/main" id="{728BFC67-6E3B-2240-A116-A01CF1865EA5}"/>
              </a:ext>
            </a:extLst>
          </p:cNvPr>
          <p:cNvCxnSpPr>
            <a:cxnSpLocks/>
            <a:stCxn id="43" idx="2"/>
            <a:endCxn id="45" idx="0"/>
          </p:cNvCxnSpPr>
          <p:nvPr/>
        </p:nvCxnSpPr>
        <p:spPr>
          <a:xfrm>
            <a:off x="2079689" y="5476938"/>
            <a:ext cx="0" cy="38087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043E0832-BF45-B04B-8C97-9BF8E872257B}"/>
              </a:ext>
            </a:extLst>
          </p:cNvPr>
          <p:cNvSpPr txBox="1"/>
          <p:nvPr/>
        </p:nvSpPr>
        <p:spPr>
          <a:xfrm>
            <a:off x="1843309" y="5522454"/>
            <a:ext cx="2209570"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Futura Medium" panose="020B0602020204020303" pitchFamily="34" charset="-79"/>
                <a:ea typeface="Helvetica Neue" panose="02000503000000020004" pitchFamily="2" charset="0"/>
                <a:cs typeface="Futura Medium" panose="020B0602020204020303" pitchFamily="34" charset="-79"/>
              </a:rPr>
              <a:t>…Using Lexical Units</a:t>
            </a:r>
            <a:endParaRPr kumimoji="1" lang="ja-JP" altLang="en-US" sz="1200" b="0" i="0" u="none" strike="noStrike" kern="1200" cap="none" spc="0" normalizeH="0" baseline="0" noProof="0" dirty="0">
              <a:ln>
                <a:noFill/>
              </a:ln>
              <a:solidFill>
                <a:srgbClr val="FF0000"/>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cxnSp>
        <p:nvCxnSpPr>
          <p:cNvPr id="48" name="直線矢印コネクタ 47">
            <a:extLst>
              <a:ext uri="{FF2B5EF4-FFF2-40B4-BE49-F238E27FC236}">
                <a16:creationId xmlns:a16="http://schemas.microsoft.com/office/drawing/2014/main" id="{2F75891A-A131-5D40-849D-F9A82ABB82CF}"/>
              </a:ext>
            </a:extLst>
          </p:cNvPr>
          <p:cNvCxnSpPr>
            <a:cxnSpLocks/>
            <a:stCxn id="35" idx="2"/>
            <a:endCxn id="42" idx="0"/>
          </p:cNvCxnSpPr>
          <p:nvPr/>
        </p:nvCxnSpPr>
        <p:spPr>
          <a:xfrm flipH="1">
            <a:off x="2079690" y="4062776"/>
            <a:ext cx="853370" cy="3462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A607103-6178-F849-8A0E-0DF472F01E82}"/>
              </a:ext>
            </a:extLst>
          </p:cNvPr>
          <p:cNvSpPr txBox="1"/>
          <p:nvPr/>
        </p:nvSpPr>
        <p:spPr>
          <a:xfrm rot="5400000">
            <a:off x="3420648" y="5067593"/>
            <a:ext cx="1896673" cy="300082"/>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Frame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Based System</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50" name="右中かっこ 49">
            <a:extLst>
              <a:ext uri="{FF2B5EF4-FFF2-40B4-BE49-F238E27FC236}">
                <a16:creationId xmlns:a16="http://schemas.microsoft.com/office/drawing/2014/main" id="{0C7D287B-4990-A84E-A8DC-1FD9ED223A47}"/>
              </a:ext>
            </a:extLst>
          </p:cNvPr>
          <p:cNvSpPr/>
          <p:nvPr/>
        </p:nvSpPr>
        <p:spPr>
          <a:xfrm>
            <a:off x="3983131" y="4062776"/>
            <a:ext cx="296168" cy="2184226"/>
          </a:xfrm>
          <a:prstGeom prst="rightBrace">
            <a:avLst/>
          </a:prstGeom>
          <a:ln w="539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53" name="正方形/長方形 52">
            <a:extLst>
              <a:ext uri="{FF2B5EF4-FFF2-40B4-BE49-F238E27FC236}">
                <a16:creationId xmlns:a16="http://schemas.microsoft.com/office/drawing/2014/main" id="{39D7DE47-3E36-894D-B551-BB50B9947C54}"/>
              </a:ext>
            </a:extLst>
          </p:cNvPr>
          <p:cNvSpPr/>
          <p:nvPr/>
        </p:nvSpPr>
        <p:spPr>
          <a:xfrm>
            <a:off x="4496240" y="1813472"/>
            <a:ext cx="1398140" cy="300082"/>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(e.g.) H18-2-4</a:t>
            </a:r>
          </a:p>
        </p:txBody>
      </p:sp>
      <p:cxnSp>
        <p:nvCxnSpPr>
          <p:cNvPr id="54" name="曲線コネクタ 53">
            <a:extLst>
              <a:ext uri="{FF2B5EF4-FFF2-40B4-BE49-F238E27FC236}">
                <a16:creationId xmlns:a16="http://schemas.microsoft.com/office/drawing/2014/main" id="{89E27827-C24F-534B-9DE8-441C497F0BB5}"/>
              </a:ext>
            </a:extLst>
          </p:cNvPr>
          <p:cNvCxnSpPr>
            <a:stCxn id="62" idx="2"/>
            <a:endCxn id="66" idx="0"/>
          </p:cNvCxnSpPr>
          <p:nvPr/>
        </p:nvCxnSpPr>
        <p:spPr>
          <a:xfrm rot="10800000" flipV="1">
            <a:off x="6739357" y="3646482"/>
            <a:ext cx="290452" cy="796463"/>
          </a:xfrm>
          <a:prstGeom prst="curvedConnector2">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CFCDBD5F-18C4-3343-ADDD-3832072410E6}"/>
              </a:ext>
            </a:extLst>
          </p:cNvPr>
          <p:cNvGrpSpPr/>
          <p:nvPr/>
        </p:nvGrpSpPr>
        <p:grpSpPr>
          <a:xfrm>
            <a:off x="4539706" y="2138084"/>
            <a:ext cx="4393757" cy="1987093"/>
            <a:chOff x="6005070" y="703369"/>
            <a:chExt cx="5858343" cy="2649456"/>
          </a:xfrm>
        </p:grpSpPr>
        <p:sp>
          <p:nvSpPr>
            <p:cNvPr id="56" name="テキスト ボックス 55">
              <a:extLst>
                <a:ext uri="{FF2B5EF4-FFF2-40B4-BE49-F238E27FC236}">
                  <a16:creationId xmlns:a16="http://schemas.microsoft.com/office/drawing/2014/main" id="{1C42FCB6-29BF-BF44-915C-0366B4B99DD8}"/>
                </a:ext>
              </a:extLst>
            </p:cNvPr>
            <p:cNvSpPr txBox="1"/>
            <p:nvPr/>
          </p:nvSpPr>
          <p:spPr>
            <a:xfrm>
              <a:off x="6161911" y="825100"/>
              <a:ext cx="5502214" cy="677108"/>
            </a:xfrm>
            <a:prstGeom prst="rect">
              <a:avLst/>
            </a:prstGeom>
            <a:noFill/>
            <a:ln w="31750">
              <a:noFill/>
              <a:prstDash val="lgDash"/>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highlight>
                    <a:srgbClr val="FFFF00"/>
                  </a:highlight>
                  <a:uLnTx/>
                  <a:uFillTx/>
                  <a:latin typeface="Futura Medium" panose="020B0602020204020303" pitchFamily="34" charset="-79"/>
                  <a:ea typeface="ＭＳ Ｐゴシック" panose="020B0600070205080204" pitchFamily="50" charset="-128"/>
                  <a:cs typeface="Futura Medium" panose="020B0602020204020303" pitchFamily="34" charset="-79"/>
                </a:rPr>
                <a:t>管理者は</a:t>
              </a: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ja-JP" altLang="en-US" sz="1350" b="0" i="0" u="none" strike="noStrike" kern="1200" cap="none" spc="0" normalizeH="0" baseline="0" noProof="0">
                  <a:ln>
                    <a:noFill/>
                  </a:ln>
                  <a:solidFill>
                    <a:prstClr val="black"/>
                  </a:solidFill>
                  <a:effectLst/>
                  <a:highlight>
                    <a:srgbClr val="00FFFF"/>
                  </a:highlight>
                  <a:uLnTx/>
                  <a:uFillTx/>
                  <a:latin typeface="Futura Medium" panose="020B0602020204020303" pitchFamily="34" charset="-79"/>
                  <a:ea typeface="ＭＳ Ｐゴシック" panose="020B0600070205080204" pitchFamily="50" charset="-128"/>
                  <a:cs typeface="Futura Medium" panose="020B0602020204020303" pitchFamily="34" charset="-79"/>
                </a:rPr>
                <a:t>本人のために有益な費用を支出したときは</a:t>
              </a: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、本人に対し、</a:t>
              </a:r>
              <a:r>
                <a:rPr kumimoji="0" lang="ja-JP" altLang="en-US" sz="1350" b="0" i="0" u="none" strike="noStrike" kern="1200" cap="none" spc="0" normalizeH="0" baseline="0" noProof="0">
                  <a:ln>
                    <a:noFill/>
                  </a:ln>
                  <a:solidFill>
                    <a:prstClr val="black"/>
                  </a:solidFill>
                  <a:effectLst/>
                  <a:highlight>
                    <a:srgbClr val="FFFF00"/>
                  </a:highlight>
                  <a:uLnTx/>
                  <a:uFillTx/>
                  <a:latin typeface="Futura Medium" panose="020B0602020204020303" pitchFamily="34" charset="-79"/>
                  <a:ea typeface="ＭＳ Ｐゴシック" panose="020B0600070205080204" pitchFamily="50" charset="-128"/>
                  <a:cs typeface="Futura Medium" panose="020B0602020204020303" pitchFamily="34" charset="-79"/>
                </a:rPr>
                <a:t>その償還を請求することができる</a:t>
              </a: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p>
          </p:txBody>
        </p:sp>
        <p:sp>
          <p:nvSpPr>
            <p:cNvPr id="57" name="テキスト ボックス 56">
              <a:extLst>
                <a:ext uri="{FF2B5EF4-FFF2-40B4-BE49-F238E27FC236}">
                  <a16:creationId xmlns:a16="http://schemas.microsoft.com/office/drawing/2014/main" id="{289590E9-B1BF-9243-9B4F-FACEF7DB8CC1}"/>
                </a:ext>
              </a:extLst>
            </p:cNvPr>
            <p:cNvSpPr txBox="1"/>
            <p:nvPr/>
          </p:nvSpPr>
          <p:spPr>
            <a:xfrm>
              <a:off x="6542851" y="2341978"/>
              <a:ext cx="1881285" cy="553997"/>
            </a:xfrm>
            <a:prstGeom prst="rect">
              <a:avLst/>
            </a:prstGeom>
            <a:solidFill>
              <a:srgbClr val="73FBFC"/>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Conditional Clause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r>
                <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rPr>
                <a:t>支出</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null</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rPr>
                <a:t>費用</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endPar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58" name="テキスト ボックス 57">
              <a:extLst>
                <a:ext uri="{FF2B5EF4-FFF2-40B4-BE49-F238E27FC236}">
                  <a16:creationId xmlns:a16="http://schemas.microsoft.com/office/drawing/2014/main" id="{9B49684C-6EFD-344D-8087-AF691007E1C2}"/>
                </a:ext>
              </a:extLst>
            </p:cNvPr>
            <p:cNvSpPr txBox="1"/>
            <p:nvPr/>
          </p:nvSpPr>
          <p:spPr>
            <a:xfrm>
              <a:off x="6005070" y="1432313"/>
              <a:ext cx="5812962"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If a Manager has incurred useful expenses for a principal, the Manager may claim reimbursement of those costs from the principal.</a:t>
              </a:r>
            </a:p>
          </p:txBody>
        </p:sp>
        <p:sp>
          <p:nvSpPr>
            <p:cNvPr id="59" name="テキスト ボックス 58">
              <a:extLst>
                <a:ext uri="{FF2B5EF4-FFF2-40B4-BE49-F238E27FC236}">
                  <a16:creationId xmlns:a16="http://schemas.microsoft.com/office/drawing/2014/main" id="{2E01E52A-8905-A244-8CB2-83FB201DDDEE}"/>
                </a:ext>
              </a:extLst>
            </p:cNvPr>
            <p:cNvSpPr txBox="1"/>
            <p:nvPr/>
          </p:nvSpPr>
          <p:spPr>
            <a:xfrm>
              <a:off x="9177104" y="2346425"/>
              <a:ext cx="2039448" cy="553997"/>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Propositional Clause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r>
                <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rPr>
                <a:t>請求</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rPr>
                <a:t>管理者</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rPr>
                <a:t>償還</a:t>
              </a:r>
              <a:r>
                <a:rPr kumimoji="1"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endParaRPr kumimoji="1" lang="ja-JP" altLang="en-US" sz="1050" b="0" i="0" u="none" strike="noStrike" kern="1200" cap="none" spc="0" normalizeH="0" baseline="0" noProof="0">
                <a:ln>
                  <a:noFill/>
                </a:ln>
                <a:solidFill>
                  <a:prstClr val="black"/>
                </a:solidFill>
                <a:effectLst/>
                <a:uLnTx/>
                <a:uFillTx/>
                <a:latin typeface="Futura Medium" panose="020B0602020204020303" pitchFamily="34" charset="-79"/>
                <a:ea typeface="HGMaruGothicMPRO" panose="020F0600000000000000" pitchFamily="34" charset="-128"/>
                <a:cs typeface="Futura Medium" panose="020B0602020204020303" pitchFamily="34" charset="-79"/>
              </a:endParaRPr>
            </a:p>
          </p:txBody>
        </p:sp>
        <p:sp>
          <p:nvSpPr>
            <p:cNvPr id="60" name="下矢印 59">
              <a:extLst>
                <a:ext uri="{FF2B5EF4-FFF2-40B4-BE49-F238E27FC236}">
                  <a16:creationId xmlns:a16="http://schemas.microsoft.com/office/drawing/2014/main" id="{D025BD83-62B1-6D43-86CB-43F6CF6C6F54}"/>
                </a:ext>
              </a:extLst>
            </p:cNvPr>
            <p:cNvSpPr/>
            <p:nvPr/>
          </p:nvSpPr>
          <p:spPr>
            <a:xfrm>
              <a:off x="8427021" y="1991760"/>
              <a:ext cx="831801" cy="161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61" name="テキスト ボックス 60">
              <a:extLst>
                <a:ext uri="{FF2B5EF4-FFF2-40B4-BE49-F238E27FC236}">
                  <a16:creationId xmlns:a16="http://schemas.microsoft.com/office/drawing/2014/main" id="{87B489CF-6160-D44D-B5C7-070BA5735F01}"/>
                </a:ext>
              </a:extLst>
            </p:cNvPr>
            <p:cNvSpPr txBox="1"/>
            <p:nvPr/>
          </p:nvSpPr>
          <p:spPr>
            <a:xfrm>
              <a:off x="6128959" y="2799996"/>
              <a:ext cx="2749640" cy="33855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(incur, null, expenses)</a:t>
              </a:r>
            </a:p>
          </p:txBody>
        </p:sp>
        <p:sp>
          <p:nvSpPr>
            <p:cNvPr id="62" name="円/楕円 61">
              <a:extLst>
                <a:ext uri="{FF2B5EF4-FFF2-40B4-BE49-F238E27FC236}">
                  <a16:creationId xmlns:a16="http://schemas.microsoft.com/office/drawing/2014/main" id="{46BA6EB0-C98A-BD41-8154-6890F6E280F8}"/>
                </a:ext>
              </a:extLst>
            </p:cNvPr>
            <p:cNvSpPr/>
            <p:nvPr/>
          </p:nvSpPr>
          <p:spPr>
            <a:xfrm>
              <a:off x="9325207" y="2563527"/>
              <a:ext cx="618870" cy="302078"/>
            </a:xfrm>
            <a:prstGeom prst="ellipse">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63" name="テキスト ボックス 62">
              <a:extLst>
                <a:ext uri="{FF2B5EF4-FFF2-40B4-BE49-F238E27FC236}">
                  <a16:creationId xmlns:a16="http://schemas.microsoft.com/office/drawing/2014/main" id="{2EAA2E02-8055-824E-A7DD-94AD50BFFA65}"/>
                </a:ext>
              </a:extLst>
            </p:cNvPr>
            <p:cNvSpPr txBox="1"/>
            <p:nvPr/>
          </p:nvSpPr>
          <p:spPr>
            <a:xfrm>
              <a:off x="8717017" y="2798828"/>
              <a:ext cx="2988246" cy="553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(claim, manager, reimbursement)</a:t>
              </a:r>
            </a:p>
          </p:txBody>
        </p:sp>
        <p:sp>
          <p:nvSpPr>
            <p:cNvPr id="64" name="正方形/長方形 63">
              <a:extLst>
                <a:ext uri="{FF2B5EF4-FFF2-40B4-BE49-F238E27FC236}">
                  <a16:creationId xmlns:a16="http://schemas.microsoft.com/office/drawing/2014/main" id="{2F33592F-2154-2E49-BF4A-03EB5203E2A2}"/>
                </a:ext>
              </a:extLst>
            </p:cNvPr>
            <p:cNvSpPr/>
            <p:nvPr/>
          </p:nvSpPr>
          <p:spPr>
            <a:xfrm>
              <a:off x="6026665" y="703369"/>
              <a:ext cx="5836748" cy="2427382"/>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grpSp>
      <p:grpSp>
        <p:nvGrpSpPr>
          <p:cNvPr id="65" name="グループ化 64">
            <a:extLst>
              <a:ext uri="{FF2B5EF4-FFF2-40B4-BE49-F238E27FC236}">
                <a16:creationId xmlns:a16="http://schemas.microsoft.com/office/drawing/2014/main" id="{0FA47475-EAEB-0941-8B37-C8CB2E96248F}"/>
              </a:ext>
            </a:extLst>
          </p:cNvPr>
          <p:cNvGrpSpPr/>
          <p:nvPr/>
        </p:nvGrpSpPr>
        <p:grpSpPr>
          <a:xfrm>
            <a:off x="4811472" y="4233880"/>
            <a:ext cx="4070345" cy="509148"/>
            <a:chOff x="6368801" y="3714589"/>
            <a:chExt cx="5427126" cy="678864"/>
          </a:xfrm>
        </p:grpSpPr>
        <p:sp>
          <p:nvSpPr>
            <p:cNvPr id="66" name="テキスト ボックス 65">
              <a:extLst>
                <a:ext uri="{FF2B5EF4-FFF2-40B4-BE49-F238E27FC236}">
                  <a16:creationId xmlns:a16="http://schemas.microsoft.com/office/drawing/2014/main" id="{F469B44D-FE8E-004F-977F-42BBE23D36F0}"/>
                </a:ext>
              </a:extLst>
            </p:cNvPr>
            <p:cNvSpPr txBox="1"/>
            <p:nvPr/>
          </p:nvSpPr>
          <p:spPr>
            <a:xfrm>
              <a:off x="6368801" y="3993344"/>
              <a:ext cx="5427126" cy="400109"/>
            </a:xfrm>
            <a:prstGeom prst="rect">
              <a:avLst/>
            </a:prstGeom>
            <a:noFill/>
            <a:ln w="38100">
              <a:solidFill>
                <a:srgbClr val="FFC000"/>
              </a:solidFill>
              <a:prstDash val="dash"/>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asking, request, claim, demand, charge, billing</a:t>
              </a:r>
            </a:p>
          </p:txBody>
        </p:sp>
        <p:sp>
          <p:nvSpPr>
            <p:cNvPr id="67" name="正方形/長方形 66">
              <a:extLst>
                <a:ext uri="{FF2B5EF4-FFF2-40B4-BE49-F238E27FC236}">
                  <a16:creationId xmlns:a16="http://schemas.microsoft.com/office/drawing/2014/main" id="{98C27DD6-75A6-F04A-9D5F-ACC339FF5D99}"/>
                </a:ext>
              </a:extLst>
            </p:cNvPr>
            <p:cNvSpPr/>
            <p:nvPr/>
          </p:nvSpPr>
          <p:spPr>
            <a:xfrm>
              <a:off x="7148604" y="3714589"/>
              <a:ext cx="3785652" cy="369332"/>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Candidate of Frame-Evoking Words</a:t>
              </a:r>
            </a:p>
          </p:txBody>
        </p:sp>
      </p:grpSp>
      <p:cxnSp>
        <p:nvCxnSpPr>
          <p:cNvPr id="68" name="曲線コネクタ 67">
            <a:extLst>
              <a:ext uri="{FF2B5EF4-FFF2-40B4-BE49-F238E27FC236}">
                <a16:creationId xmlns:a16="http://schemas.microsoft.com/office/drawing/2014/main" id="{3CD01AA2-4DC7-7E4A-B256-7BFAA05A10CC}"/>
              </a:ext>
            </a:extLst>
          </p:cNvPr>
          <p:cNvCxnSpPr>
            <a:cxnSpLocks/>
            <a:stCxn id="66" idx="2"/>
            <a:endCxn id="74" idx="0"/>
          </p:cNvCxnSpPr>
          <p:nvPr/>
        </p:nvCxnSpPr>
        <p:spPr>
          <a:xfrm rot="5400000">
            <a:off x="6499763" y="4946920"/>
            <a:ext cx="466569" cy="12619"/>
          </a:xfrm>
          <a:prstGeom prst="curvedConnector3">
            <a:avLst>
              <a:gd name="adj1" fmla="val 50000"/>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73" name="グループ化 72">
            <a:extLst>
              <a:ext uri="{FF2B5EF4-FFF2-40B4-BE49-F238E27FC236}">
                <a16:creationId xmlns:a16="http://schemas.microsoft.com/office/drawing/2014/main" id="{62B998CC-8002-8E40-9689-223D46527050}"/>
              </a:ext>
            </a:extLst>
          </p:cNvPr>
          <p:cNvGrpSpPr/>
          <p:nvPr/>
        </p:nvGrpSpPr>
        <p:grpSpPr>
          <a:xfrm>
            <a:off x="4743910" y="4972121"/>
            <a:ext cx="3965654" cy="1553223"/>
            <a:chOff x="6278718" y="4784718"/>
            <a:chExt cx="5287539" cy="2070963"/>
          </a:xfrm>
        </p:grpSpPr>
        <p:sp>
          <p:nvSpPr>
            <p:cNvPr id="74" name="テキスト ボックス 73">
              <a:extLst>
                <a:ext uri="{FF2B5EF4-FFF2-40B4-BE49-F238E27FC236}">
                  <a16:creationId xmlns:a16="http://schemas.microsoft.com/office/drawing/2014/main" id="{178214D9-ABD8-B744-8F63-CC842B45174C}"/>
                </a:ext>
              </a:extLst>
            </p:cNvPr>
            <p:cNvSpPr txBox="1"/>
            <p:nvPr/>
          </p:nvSpPr>
          <p:spPr>
            <a:xfrm>
              <a:off x="6278718" y="5070577"/>
              <a:ext cx="5287539" cy="1785104"/>
            </a:xfrm>
            <a:prstGeom prst="rect">
              <a:avLst/>
            </a:prstGeom>
            <a:noFill/>
            <a:ln w="38100">
              <a:solidFill>
                <a:srgbClr val="FFC000"/>
              </a:solidFill>
              <a:prstDash val="dash"/>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Predicting, Leadership, Statement, Request,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Judgement_communication</a:t>
              </a: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Attack, Correctness,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Claim_ownership</a:t>
              </a: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Accuracy,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Imposing_obligation</a:t>
              </a: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Body_parts</a:t>
              </a: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Billing,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Notification_of_charges</a:t>
              </a:r>
              <a:r>
                <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0" lang="en-US" altLang="ja-JP" sz="1350" b="0" i="1"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Have_as_requirement</a:t>
              </a:r>
              <a:endParaRPr kumimoji="0" lang="en-US" altLang="ja-JP" sz="1350" b="0" i="1"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sp>
          <p:nvSpPr>
            <p:cNvPr id="78" name="正方形/長方形 77">
              <a:extLst>
                <a:ext uri="{FF2B5EF4-FFF2-40B4-BE49-F238E27FC236}">
                  <a16:creationId xmlns:a16="http://schemas.microsoft.com/office/drawing/2014/main" id="{D69FCDD6-4120-4B4A-9705-8D7308F0C251}"/>
                </a:ext>
              </a:extLst>
            </p:cNvPr>
            <p:cNvSpPr/>
            <p:nvPr/>
          </p:nvSpPr>
          <p:spPr>
            <a:xfrm>
              <a:off x="7832339" y="4784718"/>
              <a:ext cx="2330125" cy="369332"/>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Candidate of Frames</a:t>
              </a:r>
            </a:p>
          </p:txBody>
        </p:sp>
      </p:grpSp>
      <p:sp>
        <p:nvSpPr>
          <p:cNvPr id="51" name="タイトル 1">
            <a:extLst>
              <a:ext uri="{FF2B5EF4-FFF2-40B4-BE49-F238E27FC236}">
                <a16:creationId xmlns:a16="http://schemas.microsoft.com/office/drawing/2014/main" id="{FAAE95E9-C9B5-514D-BC58-4BA632689FC6}"/>
              </a:ext>
            </a:extLst>
          </p:cNvPr>
          <p:cNvSpPr txBox="1">
            <a:spLocks/>
          </p:cNvSpPr>
          <p:nvPr/>
        </p:nvSpPr>
        <p:spPr>
          <a:xfrm>
            <a:off x="685332" y="188640"/>
            <a:ext cx="7773338" cy="438159"/>
          </a:xfrm>
          <a:prstGeom prst="rect">
            <a:avLst/>
          </a:prstGeom>
        </p:spPr>
        <p:txBody>
          <a:bodyPr/>
          <a:lstStyle>
            <a:lvl1pPr algn="ctr" defTabSz="914400" rtl="0" eaLnBrk="1" latinLnBrk="0" hangingPunct="1">
              <a:lnSpc>
                <a:spcPct val="90000"/>
              </a:lnSpc>
              <a:spcBef>
                <a:spcPct val="0"/>
              </a:spcBef>
              <a:buNone/>
              <a:defRPr kumimoji="1" sz="36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en-US" altLang="ja-JP" sz="2700" b="0" i="0" u="sng" strike="noStrike" kern="1200" cap="none" spc="0" normalizeH="0" baseline="0" noProof="0" dirty="0" err="1" smtClean="0">
                <a:ln>
                  <a:noFill/>
                </a:ln>
                <a:solidFill>
                  <a:prstClr val="black"/>
                </a:solidFill>
                <a:effectLst/>
                <a:uLnTx/>
                <a:uFillTx/>
                <a:latin typeface="Futura Medium" panose="020B0602020204020303" pitchFamily="34" charset="-79"/>
                <a:ea typeface="Hiragino Maru Gothic Pro W4" panose="020F0400000000000000" pitchFamily="34" charset="-128"/>
                <a:cs typeface="Futura Medium" panose="020B0602020204020303" pitchFamily="34" charset="-79"/>
              </a:rPr>
              <a:t>FrameNet</a:t>
            </a:r>
            <a:r>
              <a:rPr kumimoji="1" lang="ja-JP" altLang="en-US" sz="2700" b="0" i="0" u="sng" strike="noStrike" kern="1200" cap="none" spc="0" normalizeH="0" baseline="0" noProof="0" dirty="0" smtClean="0">
                <a:ln>
                  <a:noFill/>
                </a:ln>
                <a:solidFill>
                  <a:prstClr val="black"/>
                </a:solidFill>
                <a:effectLst/>
                <a:uLnTx/>
                <a:uFillTx/>
                <a:latin typeface="Futura Medium" panose="020B0602020204020303" pitchFamily="34" charset="-79"/>
                <a:ea typeface="Hiragino Maru Gothic Pro W4" panose="020F0400000000000000" pitchFamily="34" charset="-128"/>
                <a:cs typeface="Futura Medium" panose="020B0602020204020303" pitchFamily="34" charset="-79"/>
              </a:rPr>
              <a:t>による抽象化・曖昧性解消</a:t>
            </a:r>
            <a:endParaRPr kumimoji="1" lang="ja-JP" altLang="en-US" sz="2700" b="0" i="0" u="sng" strike="noStrike" kern="1200" cap="none" spc="0" normalizeH="0" baseline="0" noProof="0" dirty="0">
              <a:ln>
                <a:noFill/>
              </a:ln>
              <a:solidFill>
                <a:prstClr val="black"/>
              </a:solidFill>
              <a:effectLst/>
              <a:uLnTx/>
              <a:uFillTx/>
              <a:latin typeface="Futura Medium" panose="020B0602020204020303" pitchFamily="34" charset="-79"/>
              <a:ea typeface="Hiragino Maru Gothic Pro W4" panose="020F0400000000000000" pitchFamily="34" charset="-128"/>
              <a:cs typeface="Futura Medium" panose="020B0602020204020303" pitchFamily="34" charset="-79"/>
            </a:endParaRPr>
          </a:p>
        </p:txBody>
      </p:sp>
      <p:sp>
        <p:nvSpPr>
          <p:cNvPr id="52" name="正方形/長方形 51">
            <a:extLst>
              <a:ext uri="{FF2B5EF4-FFF2-40B4-BE49-F238E27FC236}">
                <a16:creationId xmlns:a16="http://schemas.microsoft.com/office/drawing/2014/main" id="{980B88CF-7336-064D-8465-27E5C739827C}"/>
              </a:ext>
            </a:extLst>
          </p:cNvPr>
          <p:cNvSpPr/>
          <p:nvPr/>
        </p:nvSpPr>
        <p:spPr>
          <a:xfrm>
            <a:off x="179512" y="620688"/>
            <a:ext cx="8964487" cy="1200329"/>
          </a:xfrm>
          <a:prstGeom prst="rect">
            <a:avLst/>
          </a:prstGeom>
          <a:gradFill flip="none" rotWithShape="1">
            <a:gsLst>
              <a:gs pos="50000">
                <a:schemeClr val="accent1">
                  <a:tint val="44500"/>
                  <a:satMod val="160000"/>
                  <a:alpha val="18000"/>
                </a:schemeClr>
              </a:gs>
              <a:gs pos="100000">
                <a:schemeClr val="accent1">
                  <a:tint val="23500"/>
                  <a:satMod val="160000"/>
                </a:schemeClr>
              </a:gs>
            </a:gsLst>
            <a:lin ang="2700000" scaled="1"/>
            <a:tileRect/>
          </a:gra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smtClean="0">
                <a:ln>
                  <a:noFill/>
                </a:ln>
                <a:solidFill>
                  <a:prstClr val="black"/>
                </a:solidFill>
                <a:effectLst/>
                <a:highlight>
                  <a:srgbClr val="FFFF00"/>
                </a:highlight>
                <a:uLnTx/>
                <a:uFillTx/>
                <a:latin typeface="Futura Medium" panose="020B0602020204020303" pitchFamily="34" charset="-79"/>
                <a:ea typeface="Hiragino Kaku Gothic ProN W3" panose="020B0300000000000000" pitchFamily="34" charset="-128"/>
                <a:cs typeface="Futura Medium" panose="020B0602020204020303" pitchFamily="34" charset="-79"/>
              </a:rPr>
              <a:t>FrameNet</a:t>
            </a:r>
            <a:r>
              <a:rPr kumimoji="1" lang="en-US" altLang="ja-JP" sz="2400" b="1" i="0" u="none" strike="noStrike" kern="1200" cap="none" spc="0" normalizeH="0" baseline="0" noProof="0" dirty="0" smtClean="0">
                <a:ln>
                  <a:noFill/>
                </a:ln>
                <a:solidFill>
                  <a:prstClr val="black"/>
                </a:solidFill>
                <a:effectLst/>
                <a:highlight>
                  <a:srgbClr val="FFFF00"/>
                </a:highlight>
                <a:uLnTx/>
                <a:uFillTx/>
                <a:latin typeface="Futura Medium" panose="020B0602020204020303" pitchFamily="34" charset="-79"/>
                <a:ea typeface="Hiragino Kaku Gothic ProN W3" panose="020B0300000000000000" pitchFamily="34" charset="-128"/>
                <a:cs typeface="Futura Medium" panose="020B0602020204020303" pitchFamily="34" charset="-79"/>
              </a:rPr>
              <a:t>: </a:t>
            </a:r>
            <a:r>
              <a:rPr kumimoji="1" lang="en-US" altLang="ja-JP" sz="2400" b="0" i="0" u="none" strike="noStrike" kern="1200" cap="none" spc="0" normalizeH="0" baseline="0" noProof="0" dirty="0" smtClean="0">
                <a:ln>
                  <a:noFill/>
                </a:ln>
                <a:solidFill>
                  <a:prstClr val="black"/>
                </a:solidFill>
                <a:effectLst/>
                <a:uLnTx/>
                <a:uFillTx/>
                <a:latin typeface="Futura Medium" panose="020B0602020204020303" pitchFamily="34" charset="-79"/>
                <a:ea typeface="Hiragino Kaku Gothic ProN W3" panose="020B0300000000000000" pitchFamily="34" charset="-128"/>
                <a:cs typeface="Futura Medium" panose="020B0602020204020303" pitchFamily="34" charset="-79"/>
              </a:rPr>
              <a:t>Semantical Hierarchical Lexical (predicate/arguments) Database manually created based </a:t>
            </a:r>
            <a:r>
              <a:rPr kumimoji="1" lang="en-US" altLang="ja-JP" sz="2400" b="0" i="0" u="none" strike="noStrike" kern="1200" cap="none" spc="0" normalizeH="0" baseline="0" noProof="0" dirty="0">
                <a:ln>
                  <a:noFill/>
                </a:ln>
                <a:solidFill>
                  <a:prstClr val="black"/>
                </a:solidFill>
                <a:effectLst/>
                <a:uLnTx/>
                <a:uFillTx/>
                <a:latin typeface="Futura Medium" panose="020B0602020204020303" pitchFamily="34" charset="-79"/>
                <a:ea typeface="Hiragino Kaku Gothic ProN W3" panose="020B0300000000000000" pitchFamily="34" charset="-128"/>
                <a:cs typeface="Futura Medium" panose="020B0602020204020303" pitchFamily="34" charset="-79"/>
              </a:rPr>
              <a:t>on </a:t>
            </a:r>
            <a:r>
              <a:rPr kumimoji="1" lang="en-US" altLang="ja-JP" sz="2400" b="0" i="0" u="none" strike="noStrike" kern="1200" cap="none" spc="0" normalizeH="0" baseline="0" noProof="0" dirty="0" smtClean="0">
                <a:ln>
                  <a:noFill/>
                </a:ln>
                <a:solidFill>
                  <a:prstClr val="black"/>
                </a:solidFill>
                <a:effectLst/>
                <a:uLnTx/>
                <a:uFillTx/>
                <a:latin typeface="Futura Medium" panose="020B0602020204020303" pitchFamily="34" charset="-79"/>
                <a:ea typeface="Hiragino Kaku Gothic ProN W3" panose="020B0300000000000000" pitchFamily="34" charset="-128"/>
                <a:cs typeface="Futura Medium" panose="020B0602020204020303" pitchFamily="34" charset="-79"/>
              </a:rPr>
              <a:t>the </a:t>
            </a:r>
            <a:r>
              <a:rPr kumimoji="1" lang="en-US" altLang="ja-JP" sz="2400" b="1" i="0" u="none" strike="noStrike" kern="1200" cap="none" spc="0" normalizeH="0" baseline="0" noProof="0" dirty="0" smtClean="0">
                <a:ln>
                  <a:noFill/>
                </a:ln>
                <a:solidFill>
                  <a:prstClr val="black"/>
                </a:solidFill>
                <a:effectLst/>
                <a:uLnTx/>
                <a:uFillTx/>
                <a:latin typeface="Futura Medium" panose="020B0602020204020303" pitchFamily="34" charset="-79"/>
                <a:ea typeface="Hiragino Kaku Gothic ProN W3" panose="020B0300000000000000" pitchFamily="34" charset="-128"/>
                <a:cs typeface="Futura Medium" panose="020B0602020204020303" pitchFamily="34" charset="-79"/>
              </a:rPr>
              <a:t>Frame Semantics theory</a:t>
            </a:r>
            <a:endParaRPr kumimoji="1" lang="en-US" altLang="ja-JP" sz="2400" b="0" i="0" u="none" strike="noStrike" kern="1200" cap="none" spc="0" normalizeH="0" baseline="0" noProof="0" dirty="0">
              <a:ln>
                <a:noFill/>
              </a:ln>
              <a:solidFill>
                <a:prstClr val="black"/>
              </a:solidFill>
              <a:effectLst/>
              <a:uLnTx/>
              <a:uFillTx/>
              <a:latin typeface="Futura Medium" panose="020B0602020204020303" pitchFamily="34" charset="-79"/>
              <a:ea typeface="Hiragino Kaku Gothic ProN W3" panose="020B0300000000000000" pitchFamily="34" charset="-128"/>
              <a:cs typeface="Futura Medium" panose="020B0602020204020303" pitchFamily="34" charset="-79"/>
            </a:endParaRPr>
          </a:p>
        </p:txBody>
      </p:sp>
    </p:spTree>
    <p:extLst>
      <p:ext uri="{BB962C8B-B14F-4D97-AF65-F5344CB8AC3E}">
        <p14:creationId xmlns:p14="http://schemas.microsoft.com/office/powerpoint/2010/main" val="1821502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FAAE95E9-C9B5-514D-BC58-4BA632689FC6}"/>
              </a:ext>
            </a:extLst>
          </p:cNvPr>
          <p:cNvSpPr txBox="1">
            <a:spLocks/>
          </p:cNvSpPr>
          <p:nvPr/>
        </p:nvSpPr>
        <p:spPr>
          <a:xfrm>
            <a:off x="685332" y="1321139"/>
            <a:ext cx="7773338" cy="438159"/>
          </a:xfrm>
          <a:prstGeom prst="rect">
            <a:avLst/>
          </a:prstGeom>
        </p:spPr>
        <p:txBody>
          <a:bodyPr/>
          <a:lstStyle>
            <a:lvl1pPr algn="ctr" defTabSz="914400" rtl="0" eaLnBrk="1" latinLnBrk="0" hangingPunct="1">
              <a:lnSpc>
                <a:spcPct val="90000"/>
              </a:lnSpc>
              <a:spcBef>
                <a:spcPct val="0"/>
              </a:spcBef>
              <a:buNone/>
              <a:defRPr kumimoji="1" sz="36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Futura Medium" panose="020B0602020204020303" pitchFamily="34" charset="-79"/>
                <a:ea typeface="Hiragino Maru Gothic Pro W4" panose="020F0400000000000000" pitchFamily="34" charset="-128"/>
                <a:cs typeface="Futura Medium" panose="020B0602020204020303" pitchFamily="34" charset="-79"/>
              </a:rPr>
              <a:t>3.3. Frame Disambiguation and Metrics of Frame Confidence</a:t>
            </a:r>
            <a:endParaRPr kumimoji="1" lang="ja-JP" altLang="en-US" sz="2700" b="0" i="0" u="none" strike="noStrike" kern="1200" cap="none" spc="0" normalizeH="0" baseline="0" noProof="0">
              <a:ln>
                <a:noFill/>
              </a:ln>
              <a:solidFill>
                <a:prstClr val="black"/>
              </a:solidFill>
              <a:effectLst/>
              <a:uLnTx/>
              <a:uFillTx/>
              <a:latin typeface="Futura Medium" panose="020B0602020204020303" pitchFamily="34" charset="-79"/>
              <a:ea typeface="Hiragino Maru Gothic Pro W4" panose="020F0400000000000000" pitchFamily="34" charset="-128"/>
              <a:cs typeface="Futura Medium" panose="020B0602020204020303" pitchFamily="34" charset="-79"/>
            </a:endParaRPr>
          </a:p>
        </p:txBody>
      </p:sp>
      <p:sp>
        <p:nvSpPr>
          <p:cNvPr id="15" name="テキスト ボックス 14">
            <a:extLst>
              <a:ext uri="{FF2B5EF4-FFF2-40B4-BE49-F238E27FC236}">
                <a16:creationId xmlns:a16="http://schemas.microsoft.com/office/drawing/2014/main" id="{99D2F6CD-2D15-D140-A0E5-927916820D2D}"/>
              </a:ext>
            </a:extLst>
          </p:cNvPr>
          <p:cNvSpPr txBox="1"/>
          <p:nvPr/>
        </p:nvSpPr>
        <p:spPr>
          <a:xfrm>
            <a:off x="1153550" y="2149248"/>
            <a:ext cx="3081293" cy="323165"/>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Predicate from Civil Law : </a:t>
            </a:r>
            <a:r>
              <a:rPr kumimoji="1" lang="ja-JP" altLang="en-US" sz="1500" b="0" i="0" u="none" strike="noStrike" kern="1200" cap="none" spc="0" normalizeH="0" baseline="0" noProof="0">
                <a:ln>
                  <a:noFill/>
                </a:ln>
                <a:solidFill>
                  <a:prstClr val="black"/>
                </a:solidFill>
                <a:effectLst/>
                <a:highlight>
                  <a:srgbClr val="FFFF00"/>
                </a:highlight>
                <a:uLnTx/>
                <a:uFillTx/>
                <a:latin typeface="Futura Medium" panose="020B0602020204020303" pitchFamily="34" charset="-79"/>
                <a:ea typeface="ＭＳ Ｐゴシック" panose="020B0600070205080204" pitchFamily="50" charset="-128"/>
                <a:cs typeface="Futura Medium" panose="020B0602020204020303" pitchFamily="34" charset="-79"/>
              </a:rPr>
              <a:t>取得</a:t>
            </a:r>
          </a:p>
        </p:txBody>
      </p:sp>
      <p:sp>
        <p:nvSpPr>
          <p:cNvPr id="16" name="テキスト ボックス 15">
            <a:extLst>
              <a:ext uri="{FF2B5EF4-FFF2-40B4-BE49-F238E27FC236}">
                <a16:creationId xmlns:a16="http://schemas.microsoft.com/office/drawing/2014/main" id="{EC174265-7659-E941-81B1-C4451D4758E9}"/>
              </a:ext>
            </a:extLst>
          </p:cNvPr>
          <p:cNvSpPr txBox="1"/>
          <p:nvPr/>
        </p:nvSpPr>
        <p:spPr>
          <a:xfrm>
            <a:off x="5190855" y="2150313"/>
            <a:ext cx="3640740" cy="323165"/>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Predicate from Legal Bar Exam : </a:t>
            </a:r>
            <a:r>
              <a:rPr kumimoji="0" lang="ja-JP" altLang="en-US" sz="1500" b="0" i="0" u="none" strike="noStrike" kern="1200" cap="none" spc="0" normalizeH="0" baseline="0" noProof="0">
                <a:ln>
                  <a:noFill/>
                </a:ln>
                <a:solidFill>
                  <a:prstClr val="black"/>
                </a:solidFill>
                <a:effectLst/>
                <a:highlight>
                  <a:srgbClr val="FFFF00"/>
                </a:highlight>
                <a:uLnTx/>
                <a:uFillTx/>
                <a:latin typeface="Futura Medium" panose="020B0602020204020303" pitchFamily="34" charset="-79"/>
                <a:ea typeface="ＭＳ Ｐゴシック" panose="020B0600070205080204" pitchFamily="50" charset="-128"/>
                <a:cs typeface="Futura Medium" panose="020B0602020204020303" pitchFamily="34" charset="-79"/>
              </a:rPr>
              <a:t>収益</a:t>
            </a:r>
            <a:endParaRPr kumimoji="1" lang="ja-JP" altLang="en-US" sz="1500" b="0" i="0" u="none" strike="noStrike" kern="1200" cap="none" spc="0" normalizeH="0" baseline="0" noProof="0">
              <a:ln>
                <a:noFill/>
              </a:ln>
              <a:solidFill>
                <a:prstClr val="black"/>
              </a:solidFill>
              <a:effectLst/>
              <a:highlight>
                <a:srgbClr val="FFFF00"/>
              </a:highligh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17" name="正方形/長方形 16">
            <a:extLst>
              <a:ext uri="{FF2B5EF4-FFF2-40B4-BE49-F238E27FC236}">
                <a16:creationId xmlns:a16="http://schemas.microsoft.com/office/drawing/2014/main" id="{3D0DAB60-FEF8-8A44-B2DB-4EC1CB1C6095}"/>
              </a:ext>
            </a:extLst>
          </p:cNvPr>
          <p:cNvSpPr/>
          <p:nvPr/>
        </p:nvSpPr>
        <p:spPr>
          <a:xfrm>
            <a:off x="1084789" y="2553204"/>
            <a:ext cx="3142700" cy="1962076"/>
          </a:xfrm>
          <a:prstGeom prst="rect">
            <a:avLst/>
          </a:prstGeom>
          <a:pattFill prst="pct5">
            <a:fgClr>
              <a:schemeClr val="accent1"/>
            </a:fgClr>
            <a:bgClr>
              <a:schemeClr val="bg1"/>
            </a:bgClr>
          </a:patt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Change_of_quantity_of_possession</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Finish_game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Getting,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Win_prize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Finish_competition</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Come_down_with</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Change_position_on_a_scale</a:t>
            </a:r>
            <a:endPar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sp>
        <p:nvSpPr>
          <p:cNvPr id="18" name="正方形/長方形 17">
            <a:extLst>
              <a:ext uri="{FF2B5EF4-FFF2-40B4-BE49-F238E27FC236}">
                <a16:creationId xmlns:a16="http://schemas.microsoft.com/office/drawing/2014/main" id="{1FB60629-BC61-AC4D-A4DD-2F7F4983F878}"/>
              </a:ext>
            </a:extLst>
          </p:cNvPr>
          <p:cNvSpPr/>
          <p:nvPr/>
        </p:nvSpPr>
        <p:spPr>
          <a:xfrm>
            <a:off x="5662374" y="2449330"/>
            <a:ext cx="2361271" cy="1754326"/>
          </a:xfrm>
          <a:prstGeom prst="rect">
            <a:avLst/>
          </a:prstGeom>
          <a:pattFill prst="pct5">
            <a:fgClr>
              <a:schemeClr val="accent1"/>
            </a:fgClr>
            <a:bgClr>
              <a:schemeClr val="bg1"/>
            </a:bgClr>
          </a:patt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Surrendering_possession</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Creating, Opinion,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Taking,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Ingest_substance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Giving_in</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Taking_time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Conquering,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Have_as_requirement</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0" lang="en-US" altLang="ja-JP" sz="90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etc</a:t>
            </a:r>
            <a:endParaRPr kumimoji="0" lang="en-US" altLang="ja-JP" sz="9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grpSp>
        <p:nvGrpSpPr>
          <p:cNvPr id="19" name="グループ化 18">
            <a:extLst>
              <a:ext uri="{FF2B5EF4-FFF2-40B4-BE49-F238E27FC236}">
                <a16:creationId xmlns:a16="http://schemas.microsoft.com/office/drawing/2014/main" id="{0E1E7610-0EBB-3640-94A7-A7C615C88687}"/>
              </a:ext>
            </a:extLst>
          </p:cNvPr>
          <p:cNvGrpSpPr/>
          <p:nvPr/>
        </p:nvGrpSpPr>
        <p:grpSpPr>
          <a:xfrm>
            <a:off x="4103560" y="2614256"/>
            <a:ext cx="1558814" cy="1462442"/>
            <a:chOff x="5268547" y="1440447"/>
            <a:chExt cx="2078418" cy="1949923"/>
          </a:xfrm>
        </p:grpSpPr>
        <p:cxnSp>
          <p:nvCxnSpPr>
            <p:cNvPr id="20" name="直線矢印コネクタ 19">
              <a:extLst>
                <a:ext uri="{FF2B5EF4-FFF2-40B4-BE49-F238E27FC236}">
                  <a16:creationId xmlns:a16="http://schemas.microsoft.com/office/drawing/2014/main" id="{7A70E931-932D-0D4A-9162-63C63F215FA1}"/>
                </a:ext>
              </a:extLst>
            </p:cNvPr>
            <p:cNvCxnSpPr>
              <a:cxnSpLocks/>
            </p:cNvCxnSpPr>
            <p:nvPr/>
          </p:nvCxnSpPr>
          <p:spPr>
            <a:xfrm flipV="1">
              <a:off x="5268547" y="1440447"/>
              <a:ext cx="2078418" cy="11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4870CA6-1714-E14A-8828-3F304FF1A471}"/>
                </a:ext>
              </a:extLst>
            </p:cNvPr>
            <p:cNvCxnSpPr>
              <a:cxnSpLocks/>
            </p:cNvCxnSpPr>
            <p:nvPr/>
          </p:nvCxnSpPr>
          <p:spPr>
            <a:xfrm>
              <a:off x="5268547" y="1551959"/>
              <a:ext cx="2078418" cy="20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71237EC-30D7-EB42-AB92-8687372F8128}"/>
                </a:ext>
              </a:extLst>
            </p:cNvPr>
            <p:cNvCxnSpPr>
              <a:cxnSpLocks/>
            </p:cNvCxnSpPr>
            <p:nvPr/>
          </p:nvCxnSpPr>
          <p:spPr>
            <a:xfrm>
              <a:off x="5268547" y="1551959"/>
              <a:ext cx="2078418" cy="420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69165F57-FB30-F04A-8500-75B7571259C6}"/>
                </a:ext>
              </a:extLst>
            </p:cNvPr>
            <p:cNvCxnSpPr>
              <a:cxnSpLocks/>
            </p:cNvCxnSpPr>
            <p:nvPr/>
          </p:nvCxnSpPr>
          <p:spPr>
            <a:xfrm>
              <a:off x="5268547" y="1551959"/>
              <a:ext cx="2078418"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5BE306D-E861-D443-B2AD-C6220A0E6A64}"/>
                </a:ext>
              </a:extLst>
            </p:cNvPr>
            <p:cNvCxnSpPr>
              <a:cxnSpLocks/>
            </p:cNvCxnSpPr>
            <p:nvPr/>
          </p:nvCxnSpPr>
          <p:spPr>
            <a:xfrm>
              <a:off x="5274967" y="1551959"/>
              <a:ext cx="2071998" cy="102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6A1B25C-0727-1942-B6B1-7BA612B3D715}"/>
                </a:ext>
              </a:extLst>
            </p:cNvPr>
            <p:cNvCxnSpPr>
              <a:cxnSpLocks/>
            </p:cNvCxnSpPr>
            <p:nvPr/>
          </p:nvCxnSpPr>
          <p:spPr>
            <a:xfrm>
              <a:off x="5274967" y="1578209"/>
              <a:ext cx="2071998" cy="1287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734F506-8DD6-0A4D-AF03-270B30DAEA3E}"/>
                </a:ext>
              </a:extLst>
            </p:cNvPr>
            <p:cNvCxnSpPr>
              <a:cxnSpLocks/>
            </p:cNvCxnSpPr>
            <p:nvPr/>
          </p:nvCxnSpPr>
          <p:spPr>
            <a:xfrm>
              <a:off x="5274967" y="1578209"/>
              <a:ext cx="2071998" cy="15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25754AE-B507-384F-952D-755BFB1E8726}"/>
                </a:ext>
              </a:extLst>
            </p:cNvPr>
            <p:cNvCxnSpPr>
              <a:cxnSpLocks/>
            </p:cNvCxnSpPr>
            <p:nvPr/>
          </p:nvCxnSpPr>
          <p:spPr>
            <a:xfrm>
              <a:off x="5274967" y="1578209"/>
              <a:ext cx="2071998" cy="1812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8BA09CF4-9D5A-9748-9BBE-84D7D7619ED8}"/>
              </a:ext>
            </a:extLst>
          </p:cNvPr>
          <p:cNvGrpSpPr/>
          <p:nvPr/>
        </p:nvGrpSpPr>
        <p:grpSpPr>
          <a:xfrm>
            <a:off x="4108375" y="2613702"/>
            <a:ext cx="1558814" cy="1460468"/>
            <a:chOff x="5268547" y="1150515"/>
            <a:chExt cx="2078418" cy="1947290"/>
          </a:xfrm>
        </p:grpSpPr>
        <p:cxnSp>
          <p:nvCxnSpPr>
            <p:cNvPr id="29" name="直線矢印コネクタ 28">
              <a:extLst>
                <a:ext uri="{FF2B5EF4-FFF2-40B4-BE49-F238E27FC236}">
                  <a16:creationId xmlns:a16="http://schemas.microsoft.com/office/drawing/2014/main" id="{564357E2-35D9-2B4C-9715-ED5D9590E4A4}"/>
                </a:ext>
              </a:extLst>
            </p:cNvPr>
            <p:cNvCxnSpPr>
              <a:cxnSpLocks/>
            </p:cNvCxnSpPr>
            <p:nvPr/>
          </p:nvCxnSpPr>
          <p:spPr>
            <a:xfrm flipV="1">
              <a:off x="5268547" y="1440447"/>
              <a:ext cx="2078418" cy="1115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77E78F4-FC38-8349-8C78-944136101E6A}"/>
                </a:ext>
              </a:extLst>
            </p:cNvPr>
            <p:cNvCxnSpPr>
              <a:cxnSpLocks/>
            </p:cNvCxnSpPr>
            <p:nvPr/>
          </p:nvCxnSpPr>
          <p:spPr>
            <a:xfrm>
              <a:off x="5268547" y="1551959"/>
              <a:ext cx="2071998" cy="14643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206B3F7-17C2-2F41-8091-AF3A8078B8AF}"/>
                </a:ext>
              </a:extLst>
            </p:cNvPr>
            <p:cNvCxnSpPr>
              <a:cxnSpLocks/>
            </p:cNvCxnSpPr>
            <p:nvPr/>
          </p:nvCxnSpPr>
          <p:spPr>
            <a:xfrm>
              <a:off x="5268547" y="1551959"/>
              <a:ext cx="2078418" cy="42062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4BF7A68-D4D9-7F4B-8347-FC4643E56117}"/>
                </a:ext>
              </a:extLst>
            </p:cNvPr>
            <p:cNvCxnSpPr>
              <a:cxnSpLocks/>
            </p:cNvCxnSpPr>
            <p:nvPr/>
          </p:nvCxnSpPr>
          <p:spPr>
            <a:xfrm>
              <a:off x="5268547" y="1551959"/>
              <a:ext cx="2078418" cy="73598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5B4CBF2-9472-9F40-ACC1-3434561E72A5}"/>
                </a:ext>
              </a:extLst>
            </p:cNvPr>
            <p:cNvCxnSpPr>
              <a:cxnSpLocks/>
            </p:cNvCxnSpPr>
            <p:nvPr/>
          </p:nvCxnSpPr>
          <p:spPr>
            <a:xfrm>
              <a:off x="5274967" y="1551959"/>
              <a:ext cx="2071998" cy="102591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C46A653-20FF-084F-8759-2F7AD3966C45}"/>
                </a:ext>
              </a:extLst>
            </p:cNvPr>
            <p:cNvCxnSpPr>
              <a:cxnSpLocks/>
            </p:cNvCxnSpPr>
            <p:nvPr/>
          </p:nvCxnSpPr>
          <p:spPr>
            <a:xfrm>
              <a:off x="5274967" y="1578209"/>
              <a:ext cx="2065578" cy="120296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3CD3A57-2F06-044B-99D1-6D9187C75ED7}"/>
                </a:ext>
              </a:extLst>
            </p:cNvPr>
            <p:cNvCxnSpPr>
              <a:cxnSpLocks/>
            </p:cNvCxnSpPr>
            <p:nvPr/>
          </p:nvCxnSpPr>
          <p:spPr>
            <a:xfrm>
              <a:off x="5274967" y="1578209"/>
              <a:ext cx="2071998" cy="15195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C3888F0-D744-3940-B654-8C5B70A36A89}"/>
                </a:ext>
              </a:extLst>
            </p:cNvPr>
            <p:cNvCxnSpPr>
              <a:cxnSpLocks/>
            </p:cNvCxnSpPr>
            <p:nvPr/>
          </p:nvCxnSpPr>
          <p:spPr>
            <a:xfrm flipV="1">
              <a:off x="5274967" y="1150515"/>
              <a:ext cx="2071998" cy="42769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AE7B427F-32CC-2849-8DF9-69AB3D1D86AE}"/>
              </a:ext>
            </a:extLst>
          </p:cNvPr>
          <p:cNvSpPr txBox="1"/>
          <p:nvPr/>
        </p:nvSpPr>
        <p:spPr>
          <a:xfrm rot="5400000">
            <a:off x="4767662" y="3591076"/>
            <a:ext cx="453970" cy="415498"/>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t>
            </a:r>
            <a:endParaRPr kumimoji="1" lang="ja-JP" altLang="en-US" sz="21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38" name="円/楕円 37">
            <a:extLst>
              <a:ext uri="{FF2B5EF4-FFF2-40B4-BE49-F238E27FC236}">
                <a16:creationId xmlns:a16="http://schemas.microsoft.com/office/drawing/2014/main" id="{6C72FF6B-2C2D-7744-87E9-0EC6A73CF344}"/>
              </a:ext>
            </a:extLst>
          </p:cNvPr>
          <p:cNvSpPr/>
          <p:nvPr/>
        </p:nvSpPr>
        <p:spPr>
          <a:xfrm flipH="1">
            <a:off x="4098745" y="2678267"/>
            <a:ext cx="74840" cy="91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39" name="円/楕円 38">
            <a:extLst>
              <a:ext uri="{FF2B5EF4-FFF2-40B4-BE49-F238E27FC236}">
                <a16:creationId xmlns:a16="http://schemas.microsoft.com/office/drawing/2014/main" id="{8AFE35B1-7881-F441-B895-081CCF19E94F}"/>
              </a:ext>
            </a:extLst>
          </p:cNvPr>
          <p:cNvSpPr/>
          <p:nvPr/>
        </p:nvSpPr>
        <p:spPr>
          <a:xfrm flipH="1">
            <a:off x="4098744" y="2880338"/>
            <a:ext cx="74840" cy="91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40" name="テキスト ボックス 39">
            <a:extLst>
              <a:ext uri="{FF2B5EF4-FFF2-40B4-BE49-F238E27FC236}">
                <a16:creationId xmlns:a16="http://schemas.microsoft.com/office/drawing/2014/main" id="{3731A859-CFF3-2E44-ADD2-D63738EA01DC}"/>
              </a:ext>
            </a:extLst>
          </p:cNvPr>
          <p:cNvSpPr txBox="1"/>
          <p:nvPr/>
        </p:nvSpPr>
        <p:spPr>
          <a:xfrm>
            <a:off x="3553229" y="2376862"/>
            <a:ext cx="606256"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(get)</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41" name="テキスト ボックス 40">
            <a:extLst>
              <a:ext uri="{FF2B5EF4-FFF2-40B4-BE49-F238E27FC236}">
                <a16:creationId xmlns:a16="http://schemas.microsoft.com/office/drawing/2014/main" id="{8FFC107A-7179-154E-90CE-2346BCDDE40B}"/>
              </a:ext>
            </a:extLst>
          </p:cNvPr>
          <p:cNvSpPr txBox="1"/>
          <p:nvPr/>
        </p:nvSpPr>
        <p:spPr>
          <a:xfrm>
            <a:off x="7828282" y="2333218"/>
            <a:ext cx="974947"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(revenue)</a:t>
            </a:r>
            <a:endParaRPr kumimoji="1" lang="ja-JP" altLang="en-US" sz="135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cxnSp>
        <p:nvCxnSpPr>
          <p:cNvPr id="42" name="曲線コネクタ 41">
            <a:extLst>
              <a:ext uri="{FF2B5EF4-FFF2-40B4-BE49-F238E27FC236}">
                <a16:creationId xmlns:a16="http://schemas.microsoft.com/office/drawing/2014/main" id="{73F2084D-E21B-154B-B078-682F5D91E887}"/>
              </a:ext>
            </a:extLst>
          </p:cNvPr>
          <p:cNvCxnSpPr>
            <a:cxnSpLocks/>
            <a:stCxn id="15" idx="1"/>
            <a:endCxn id="17" idx="1"/>
          </p:cNvCxnSpPr>
          <p:nvPr/>
        </p:nvCxnSpPr>
        <p:spPr>
          <a:xfrm rot="10800000" flipV="1">
            <a:off x="1084790" y="2299288"/>
            <a:ext cx="203060" cy="1015663"/>
          </a:xfrm>
          <a:prstGeom prst="curvedConnector3">
            <a:avLst>
              <a:gd name="adj1" fmla="val 184433"/>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675A2C0-72ED-B143-A9F0-7F72973A66C6}"/>
              </a:ext>
            </a:extLst>
          </p:cNvPr>
          <p:cNvSpPr txBox="1"/>
          <p:nvPr/>
        </p:nvSpPr>
        <p:spPr>
          <a:xfrm rot="16200000">
            <a:off x="-271951" y="2818603"/>
            <a:ext cx="1757212" cy="50783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Generate</a:t>
            </a: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a Frame Candidate</a:t>
            </a:r>
            <a:endParaRPr kumimoji="1" lang="en-US" altLang="ja-JP" sz="135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grpSp>
        <p:nvGrpSpPr>
          <p:cNvPr id="44" name="グループ化 43">
            <a:extLst>
              <a:ext uri="{FF2B5EF4-FFF2-40B4-BE49-F238E27FC236}">
                <a16:creationId xmlns:a16="http://schemas.microsoft.com/office/drawing/2014/main" id="{EC4CEE7B-D738-7349-A0D3-2803AB0CBF99}"/>
              </a:ext>
            </a:extLst>
          </p:cNvPr>
          <p:cNvGrpSpPr/>
          <p:nvPr/>
        </p:nvGrpSpPr>
        <p:grpSpPr>
          <a:xfrm>
            <a:off x="2870127" y="4212744"/>
            <a:ext cx="3665184" cy="2054618"/>
            <a:chOff x="-401143" y="3431217"/>
            <a:chExt cx="7886968" cy="4434695"/>
          </a:xfrm>
        </p:grpSpPr>
        <p:sp>
          <p:nvSpPr>
            <p:cNvPr id="45" name="線吹き出し 1 (枠付き) 44">
              <a:extLst>
                <a:ext uri="{FF2B5EF4-FFF2-40B4-BE49-F238E27FC236}">
                  <a16:creationId xmlns:a16="http://schemas.microsoft.com/office/drawing/2014/main" id="{26D1622A-8A49-2148-8941-B3567D88576F}"/>
                </a:ext>
              </a:extLst>
            </p:cNvPr>
            <p:cNvSpPr/>
            <p:nvPr/>
          </p:nvSpPr>
          <p:spPr>
            <a:xfrm>
              <a:off x="175406" y="3821719"/>
              <a:ext cx="6332343" cy="3035509"/>
            </a:xfrm>
            <a:prstGeom prst="borderCallout1">
              <a:avLst>
                <a:gd name="adj1" fmla="val -1087"/>
                <a:gd name="adj2" fmla="val 8573"/>
                <a:gd name="adj3" fmla="val -122005"/>
                <a:gd name="adj4" fmla="val 61432"/>
              </a:avLst>
            </a:prstGeom>
            <a:solidFill>
              <a:schemeClr val="accent4">
                <a:lumMod val="40000"/>
                <a:lumOff val="60000"/>
                <a:alpha val="2000"/>
              </a:schemeClr>
            </a:solidFill>
            <a:ln w="28575" cmpd="sng">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46" name="テキスト ボックス 45">
              <a:extLst>
                <a:ext uri="{FF2B5EF4-FFF2-40B4-BE49-F238E27FC236}">
                  <a16:creationId xmlns:a16="http://schemas.microsoft.com/office/drawing/2014/main" id="{D0ED48D6-2654-5545-B4E9-947C885ABC0B}"/>
                </a:ext>
              </a:extLst>
            </p:cNvPr>
            <p:cNvSpPr txBox="1"/>
            <p:nvPr/>
          </p:nvSpPr>
          <p:spPr>
            <a:xfrm>
              <a:off x="-317500" y="3431217"/>
              <a:ext cx="7803325" cy="498229"/>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Change_of_quantity_of</a:t>
              </a:r>
              <a:r>
                <a:rPr kumimoji="1" lang="en-US" altLang="ja-JP" sz="9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possession </a:t>
              </a:r>
              <a:r>
                <a:rPr kumimoji="1" lang="ja-JP" altLang="en-US" sz="9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rPr>
                <a:t>→</a:t>
              </a:r>
              <a:r>
                <a:rPr kumimoji="1" lang="en-US" altLang="ja-JP" sz="9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 </a:t>
              </a:r>
              <a:r>
                <a:rPr kumimoji="1" lang="en-US" altLang="ja-JP" sz="900" b="0" i="0" u="none" strike="noStrike" kern="1200" cap="none" spc="0" normalizeH="0" baseline="0" noProof="0" dirty="0" err="1">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Surrending_possession</a:t>
              </a:r>
              <a:endParaRPr kumimoji="1" lang="en-US" altLang="ja-JP" sz="9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endParaRPr>
            </a:p>
          </p:txBody>
        </p:sp>
        <p:grpSp>
          <p:nvGrpSpPr>
            <p:cNvPr id="47" name="グループ化 46">
              <a:extLst>
                <a:ext uri="{FF2B5EF4-FFF2-40B4-BE49-F238E27FC236}">
                  <a16:creationId xmlns:a16="http://schemas.microsoft.com/office/drawing/2014/main" id="{547025C7-BD61-8F4C-AB3B-83A885B41A57}"/>
                </a:ext>
              </a:extLst>
            </p:cNvPr>
            <p:cNvGrpSpPr/>
            <p:nvPr/>
          </p:nvGrpSpPr>
          <p:grpSpPr>
            <a:xfrm>
              <a:off x="504482" y="3798394"/>
              <a:ext cx="5674188" cy="3055067"/>
              <a:chOff x="17099" y="3715582"/>
              <a:chExt cx="6292330" cy="3306372"/>
            </a:xfrm>
          </p:grpSpPr>
          <p:pic>
            <p:nvPicPr>
              <p:cNvPr id="49" name="図 48">
                <a:extLst>
                  <a:ext uri="{FF2B5EF4-FFF2-40B4-BE49-F238E27FC236}">
                    <a16:creationId xmlns:a16="http://schemas.microsoft.com/office/drawing/2014/main" id="{8EBA19AD-C4E5-7441-AEFE-6723F5DA0442}"/>
                  </a:ext>
                </a:extLst>
              </p:cNvPr>
              <p:cNvPicPr>
                <a:picLocks noChangeAspect="1"/>
              </p:cNvPicPr>
              <p:nvPr/>
            </p:nvPicPr>
            <p:blipFill>
              <a:blip r:embed="rId3"/>
              <a:stretch>
                <a:fillRect/>
              </a:stretch>
            </p:blipFill>
            <p:spPr>
              <a:xfrm>
                <a:off x="17099" y="3715582"/>
                <a:ext cx="6292330" cy="3306372"/>
              </a:xfrm>
              <a:prstGeom prst="rect">
                <a:avLst/>
              </a:prstGeom>
              <a:ln>
                <a:noFill/>
              </a:ln>
              <a:effectLst>
                <a:softEdge rad="112500"/>
              </a:effectLst>
            </p:spPr>
          </p:pic>
          <p:sp>
            <p:nvSpPr>
              <p:cNvPr id="50" name="テキスト ボックス 49">
                <a:extLst>
                  <a:ext uri="{FF2B5EF4-FFF2-40B4-BE49-F238E27FC236}">
                    <a16:creationId xmlns:a16="http://schemas.microsoft.com/office/drawing/2014/main" id="{3C10C6EA-C912-F54C-93CD-F528399B46E8}"/>
                  </a:ext>
                </a:extLst>
              </p:cNvPr>
              <p:cNvSpPr txBox="1"/>
              <p:nvPr/>
            </p:nvSpPr>
            <p:spPr>
              <a:xfrm>
                <a:off x="42840" y="4742961"/>
                <a:ext cx="1243963" cy="64705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0.95</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51" name="テキスト ボックス 50">
                <a:extLst>
                  <a:ext uri="{FF2B5EF4-FFF2-40B4-BE49-F238E27FC236}">
                    <a16:creationId xmlns:a16="http://schemas.microsoft.com/office/drawing/2014/main" id="{7BE0B190-5A6B-6340-B2AC-452B511CCD0F}"/>
                  </a:ext>
                </a:extLst>
              </p:cNvPr>
              <p:cNvSpPr txBox="1"/>
              <p:nvPr/>
            </p:nvSpPr>
            <p:spPr>
              <a:xfrm>
                <a:off x="1408427" y="5460203"/>
                <a:ext cx="1014447" cy="64705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0.7</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52" name="テキスト ボックス 51">
                <a:extLst>
                  <a:ext uri="{FF2B5EF4-FFF2-40B4-BE49-F238E27FC236}">
                    <a16:creationId xmlns:a16="http://schemas.microsoft.com/office/drawing/2014/main" id="{BBE76391-085D-BD41-8472-1A30EBDE055D}"/>
                  </a:ext>
                </a:extLst>
              </p:cNvPr>
              <p:cNvSpPr txBox="1"/>
              <p:nvPr/>
            </p:nvSpPr>
            <p:spPr>
              <a:xfrm>
                <a:off x="3285759" y="5478323"/>
                <a:ext cx="1243963" cy="64705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0.95</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53" name="テキスト ボックス 52">
                <a:extLst>
                  <a:ext uri="{FF2B5EF4-FFF2-40B4-BE49-F238E27FC236}">
                    <a16:creationId xmlns:a16="http://schemas.microsoft.com/office/drawing/2014/main" id="{C99F4666-7DC3-F944-AE8F-65B44CE1F340}"/>
                  </a:ext>
                </a:extLst>
              </p:cNvPr>
              <p:cNvSpPr txBox="1"/>
              <p:nvPr/>
            </p:nvSpPr>
            <p:spPr>
              <a:xfrm>
                <a:off x="2434970" y="4784377"/>
                <a:ext cx="1014447" cy="64705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0.9</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sp>
            <p:nvSpPr>
              <p:cNvPr id="54" name="テキスト ボックス 53">
                <a:extLst>
                  <a:ext uri="{FF2B5EF4-FFF2-40B4-BE49-F238E27FC236}">
                    <a16:creationId xmlns:a16="http://schemas.microsoft.com/office/drawing/2014/main" id="{25F76FFC-DFBA-C046-BDA1-176B7D9A023C}"/>
                  </a:ext>
                </a:extLst>
              </p:cNvPr>
              <p:cNvSpPr txBox="1"/>
              <p:nvPr/>
            </p:nvSpPr>
            <p:spPr>
              <a:xfrm>
                <a:off x="4258879" y="4785760"/>
                <a:ext cx="1243963" cy="64705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0.85</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grpSp>
        <p:sp>
          <p:nvSpPr>
            <p:cNvPr id="48" name="テキスト ボックス 47">
              <a:extLst>
                <a:ext uri="{FF2B5EF4-FFF2-40B4-BE49-F238E27FC236}">
                  <a16:creationId xmlns:a16="http://schemas.microsoft.com/office/drawing/2014/main" id="{E3B5AF3D-4ED2-0541-BEC8-745C73768E0C}"/>
                </a:ext>
              </a:extLst>
            </p:cNvPr>
            <p:cNvSpPr txBox="1"/>
            <p:nvPr/>
          </p:nvSpPr>
          <p:spPr>
            <a:xfrm>
              <a:off x="-401143" y="6869453"/>
              <a:ext cx="7324392" cy="99645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Futura Medium" panose="020B0602020204020303" pitchFamily="34" charset="-79"/>
                  <a:ea typeface="Helvetica Neue" panose="02000503000000020004" pitchFamily="2" charset="0"/>
                  <a:cs typeface="Futura Medium" panose="020B0602020204020303" pitchFamily="34" charset="-79"/>
                </a:rPr>
                <a:t>Confidence Value = 0.95*0.7*0.9*0.95*0.85</a:t>
              </a:r>
              <a:endParaRPr kumimoji="1" lang="ja-JP" altLang="en-US" sz="1200" b="0" i="0" u="none" strike="noStrike" kern="1200" cap="none" spc="0" normalizeH="0" baseline="0" noProof="0">
                <a:ln>
                  <a:noFill/>
                </a:ln>
                <a:solidFill>
                  <a:prstClr val="black"/>
                </a:solidFill>
                <a:effectLst/>
                <a:uLnTx/>
                <a:uFillTx/>
                <a:latin typeface="Futura Medium" panose="020B0602020204020303" pitchFamily="34" charset="-79"/>
                <a:ea typeface="ＭＳ Ｐゴシック" panose="020B0600070205080204" pitchFamily="50" charset="-128"/>
                <a:cs typeface="Futura Medium" panose="020B0602020204020303" pitchFamily="34" charset="-79"/>
              </a:endParaRPr>
            </a:p>
          </p:txBody>
        </p:sp>
      </p:grpSp>
      <p:cxnSp>
        <p:nvCxnSpPr>
          <p:cNvPr id="55" name="曲線コネクタ 54">
            <a:extLst>
              <a:ext uri="{FF2B5EF4-FFF2-40B4-BE49-F238E27FC236}">
                <a16:creationId xmlns:a16="http://schemas.microsoft.com/office/drawing/2014/main" id="{39FB9CEE-AA49-0B40-87CB-5B95FA68188C}"/>
              </a:ext>
            </a:extLst>
          </p:cNvPr>
          <p:cNvCxnSpPr>
            <a:cxnSpLocks/>
            <a:stCxn id="16" idx="3"/>
            <a:endCxn id="18" idx="3"/>
          </p:cNvCxnSpPr>
          <p:nvPr/>
        </p:nvCxnSpPr>
        <p:spPr>
          <a:xfrm flipH="1">
            <a:off x="8023645" y="2300354"/>
            <a:ext cx="565256" cy="1014597"/>
          </a:xfrm>
          <a:prstGeom prst="curvedConnector3">
            <a:avLst>
              <a:gd name="adj1" fmla="val -30331"/>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750" b="0" i="0" u="none" strike="noStrike" kern="1200" cap="none" spc="0" normalizeH="0" baseline="0" noProof="0" smtClean="0">
                <a:ln>
                  <a:noFill/>
                </a:ln>
                <a:solidFill>
                  <a:prstClr val="black"/>
                </a:solidFill>
                <a:effectLst/>
                <a:uLnTx/>
                <a:uFillTx/>
                <a:latin typeface="Arial" charset="0"/>
                <a:ea typeface="ＭＳ Ｐゴシック" charset="-128"/>
                <a:cs typeface="+mn-cs"/>
              </a:rPr>
              <a:t>Yoshinobu Kano　　　</a:t>
            </a:r>
            <a:endParaRPr kumimoji="1" lang="en-US" sz="75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01322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DA0B8-4F77-4A7A-A2DE-45AB2ECBBB8E}"/>
              </a:ext>
            </a:extLst>
          </p:cNvPr>
          <p:cNvSpPr>
            <a:spLocks noGrp="1"/>
          </p:cNvSpPr>
          <p:nvPr>
            <p:ph type="title"/>
          </p:nvPr>
        </p:nvSpPr>
        <p:spPr>
          <a:xfrm>
            <a:off x="628650" y="146447"/>
            <a:ext cx="7886700" cy="1325563"/>
          </a:xfrm>
        </p:spPr>
        <p:txBody>
          <a:bodyPr/>
          <a:lstStyle/>
          <a:p>
            <a:r>
              <a:rPr lang="en-US" altLang="ja-JP" dirty="0"/>
              <a:t>Experiment and Results</a:t>
            </a:r>
            <a:br>
              <a:rPr lang="en-US" altLang="ja-JP" dirty="0"/>
            </a:br>
            <a:r>
              <a:rPr lang="en-US" altLang="ja-JP" dirty="0"/>
              <a:t>Result of COLIEE 2019 Formal Run</a:t>
            </a:r>
            <a:endParaRPr kumimoji="1" lang="ja-JP" altLang="en-US" dirty="0"/>
          </a:p>
        </p:txBody>
      </p:sp>
      <p:graphicFrame>
        <p:nvGraphicFramePr>
          <p:cNvPr id="15" name="コンテンツ プレースホルダー 4">
            <a:extLst>
              <a:ext uri="{FF2B5EF4-FFF2-40B4-BE49-F238E27FC236}">
                <a16:creationId xmlns:a16="http://schemas.microsoft.com/office/drawing/2014/main" id="{36FFEAF5-C932-40F9-8773-04F45FCF3026}"/>
              </a:ext>
            </a:extLst>
          </p:cNvPr>
          <p:cNvGraphicFramePr>
            <a:graphicFrameLocks/>
          </p:cNvGraphicFramePr>
          <p:nvPr>
            <p:extLst/>
          </p:nvPr>
        </p:nvGraphicFramePr>
        <p:xfrm>
          <a:off x="24063" y="1520136"/>
          <a:ext cx="4728411" cy="4559505"/>
        </p:xfrm>
        <a:graphic>
          <a:graphicData uri="http://schemas.openxmlformats.org/drawingml/2006/table">
            <a:tbl>
              <a:tblPr firstRow="1" firstCol="1" bandRow="1"/>
              <a:tblGrid>
                <a:gridCol w="1383632">
                  <a:extLst>
                    <a:ext uri="{9D8B030D-6E8A-4147-A177-3AD203B41FA5}">
                      <a16:colId xmlns:a16="http://schemas.microsoft.com/office/drawing/2014/main" val="1385571786"/>
                    </a:ext>
                  </a:extLst>
                </a:gridCol>
                <a:gridCol w="2045369">
                  <a:extLst>
                    <a:ext uri="{9D8B030D-6E8A-4147-A177-3AD203B41FA5}">
                      <a16:colId xmlns:a16="http://schemas.microsoft.com/office/drawing/2014/main" val="3602285031"/>
                    </a:ext>
                  </a:extLst>
                </a:gridCol>
                <a:gridCol w="1299410">
                  <a:extLst>
                    <a:ext uri="{9D8B030D-6E8A-4147-A177-3AD203B41FA5}">
                      <a16:colId xmlns:a16="http://schemas.microsoft.com/office/drawing/2014/main" val="3783310666"/>
                    </a:ext>
                  </a:extLst>
                </a:gridCol>
              </a:tblGrid>
              <a:tr h="786585">
                <a:tc>
                  <a:txBody>
                    <a:bodyPr/>
                    <a:lstStyle/>
                    <a:p>
                      <a:pPr algn="ctr">
                        <a:lnSpc>
                          <a:spcPct val="110000"/>
                        </a:lnSpc>
                        <a:spcAft>
                          <a:spcPts val="0"/>
                        </a:spcAft>
                      </a:pPr>
                      <a:r>
                        <a:rPr lang="en-US" sz="1800" dirty="0">
                          <a:effectLst/>
                          <a:latin typeface="Linux Libertine"/>
                          <a:ea typeface="ＭＳ 明朝" panose="02020609040205080304" pitchFamily="17" charset="-128"/>
                          <a:cs typeface="Linux Libertine"/>
                        </a:rPr>
                        <a:t>Team</a:t>
                      </a:r>
                      <a:endParaRPr lang="ja-JP" sz="18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800" dirty="0">
                          <a:effectLst/>
                          <a:latin typeface="Linux Libertine"/>
                          <a:ea typeface="ＭＳ 明朝" panose="02020609040205080304" pitchFamily="17" charset="-128"/>
                          <a:cs typeface="Linux Libertine"/>
                        </a:rPr>
                        <a:t> Correct Answers</a:t>
                      </a:r>
                    </a:p>
                    <a:p>
                      <a:pPr algn="ctr">
                        <a:lnSpc>
                          <a:spcPct val="110000"/>
                        </a:lnSpc>
                        <a:spcAft>
                          <a:spcPts val="0"/>
                        </a:spcAft>
                      </a:pPr>
                      <a:r>
                        <a:rPr lang="en-US" sz="1800" dirty="0">
                          <a:effectLst/>
                          <a:latin typeface="Linux Libertine"/>
                          <a:ea typeface="ＭＳ 明朝" panose="02020609040205080304" pitchFamily="17" charset="-128"/>
                          <a:cs typeface="Linux Libertine"/>
                        </a:rPr>
                        <a:t> (total 98 )</a:t>
                      </a:r>
                      <a:endParaRPr lang="ja-JP" sz="18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800" dirty="0">
                          <a:effectLst/>
                          <a:latin typeface="Linux Libertine"/>
                          <a:ea typeface="ＭＳ 明朝" panose="02020609040205080304" pitchFamily="17" charset="-128"/>
                          <a:cs typeface="Linux Libertine"/>
                        </a:rPr>
                        <a:t>Accuracy</a:t>
                      </a:r>
                      <a:endParaRPr lang="ja-JP" sz="18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88197"/>
                  </a:ext>
                </a:extLst>
              </a:tr>
              <a:tr h="268374">
                <a:tc>
                  <a:txBody>
                    <a:bodyPr/>
                    <a:lstStyle/>
                    <a:p>
                      <a:pPr algn="ctr">
                        <a:lnSpc>
                          <a:spcPct val="110000"/>
                        </a:lnSpc>
                        <a:spcAft>
                          <a:spcPts val="0"/>
                        </a:spcAft>
                      </a:pPr>
                      <a:r>
                        <a:rPr lang="en-US" sz="2400" dirty="0" err="1">
                          <a:effectLst/>
                          <a:latin typeface="Linux Libertine"/>
                          <a:ea typeface="ＭＳ 明朝" panose="02020609040205080304" pitchFamily="17" charset="-128"/>
                          <a:cs typeface="Linux Libertine"/>
                        </a:rPr>
                        <a:t>BaseLine</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51</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0.5204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557848"/>
                  </a:ext>
                </a:extLst>
              </a:tr>
              <a:tr h="268374">
                <a:tc>
                  <a:txBody>
                    <a:bodyPr/>
                    <a:lstStyle/>
                    <a:p>
                      <a:pPr algn="ctr">
                        <a:lnSpc>
                          <a:spcPct val="110000"/>
                        </a:lnSpc>
                        <a:spcAft>
                          <a:spcPts val="0"/>
                        </a:spcAft>
                      </a:pPr>
                      <a:r>
                        <a:rPr lang="en-US" sz="2400" dirty="0" err="1">
                          <a:effectLst/>
                          <a:latin typeface="Linux Libertine"/>
                          <a:ea typeface="ＭＳ 明朝" panose="02020609040205080304" pitchFamily="17" charset="-128"/>
                          <a:cs typeface="Linux Libertine"/>
                        </a:rPr>
                        <a:t>UA_Ex</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67</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0.6837</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890682"/>
                  </a:ext>
                </a:extLst>
              </a:tr>
              <a:tr h="268374">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KIS_</a:t>
                      </a:r>
                    </a:p>
                    <a:p>
                      <a:pPr algn="ctr">
                        <a:lnSpc>
                          <a:spcPct val="110000"/>
                        </a:lnSpc>
                        <a:spcAft>
                          <a:spcPts val="0"/>
                        </a:spcAft>
                      </a:pPr>
                      <a:r>
                        <a:rPr lang="en-US" sz="2400" dirty="0">
                          <a:effectLst/>
                          <a:latin typeface="Linux Libertine"/>
                          <a:ea typeface="ＭＳ 明朝" panose="02020609040205080304" pitchFamily="17" charset="-128"/>
                          <a:cs typeface="Linux Libertine"/>
                        </a:rPr>
                        <a:t>3module</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61</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0.6224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2427438"/>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IITP</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0.5918</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674631"/>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KIS_dic</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0.5918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6403750"/>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UA_Go</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0.5918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048533"/>
                  </a:ext>
                </a:extLst>
              </a:tr>
              <a:tr h="200573">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KIS_</a:t>
                      </a:r>
                    </a:p>
                    <a:p>
                      <a:pPr algn="ctr">
                        <a:lnSpc>
                          <a:spcPct val="110000"/>
                        </a:lnSpc>
                        <a:spcAft>
                          <a:spcPts val="0"/>
                        </a:spcAft>
                      </a:pPr>
                      <a:r>
                        <a:rPr lang="en-US" sz="2400" dirty="0">
                          <a:effectLst/>
                          <a:latin typeface="Linux Libertine"/>
                          <a:ea typeface="ＭＳ 明朝" panose="02020609040205080304" pitchFamily="17" charset="-128"/>
                          <a:cs typeface="Linux Libertine"/>
                        </a:rPr>
                        <a:t>frame</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57</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0.5816</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489307"/>
                  </a:ext>
                </a:extLst>
              </a:tr>
              <a:tr h="268374">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DBSE</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56</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0.5714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463569"/>
                  </a:ext>
                </a:extLst>
              </a:tr>
            </a:tbl>
          </a:graphicData>
        </a:graphic>
      </p:graphicFrame>
      <p:graphicFrame>
        <p:nvGraphicFramePr>
          <p:cNvPr id="4" name="表 3">
            <a:extLst>
              <a:ext uri="{FF2B5EF4-FFF2-40B4-BE49-F238E27FC236}">
                <a16:creationId xmlns:a16="http://schemas.microsoft.com/office/drawing/2014/main" id="{F5DF8EA9-FA3F-4B2B-BE8D-60654DD7D5D4}"/>
              </a:ext>
            </a:extLst>
          </p:cNvPr>
          <p:cNvGraphicFramePr>
            <a:graphicFrameLocks noGrp="1"/>
          </p:cNvGraphicFramePr>
          <p:nvPr>
            <p:extLst/>
          </p:nvPr>
        </p:nvGraphicFramePr>
        <p:xfrm>
          <a:off x="4872362" y="3803463"/>
          <a:ext cx="4247575" cy="2968248"/>
        </p:xfrm>
        <a:graphic>
          <a:graphicData uri="http://schemas.openxmlformats.org/drawingml/2006/table">
            <a:tbl>
              <a:tblPr firstRow="1" firstCol="1" bandRow="1"/>
              <a:tblGrid>
                <a:gridCol w="1601029">
                  <a:extLst>
                    <a:ext uri="{9D8B030D-6E8A-4147-A177-3AD203B41FA5}">
                      <a16:colId xmlns:a16="http://schemas.microsoft.com/office/drawing/2014/main" val="4111465347"/>
                    </a:ext>
                  </a:extLst>
                </a:gridCol>
                <a:gridCol w="1544854">
                  <a:extLst>
                    <a:ext uri="{9D8B030D-6E8A-4147-A177-3AD203B41FA5}">
                      <a16:colId xmlns:a16="http://schemas.microsoft.com/office/drawing/2014/main" val="1138670546"/>
                    </a:ext>
                  </a:extLst>
                </a:gridCol>
                <a:gridCol w="1101692">
                  <a:extLst>
                    <a:ext uri="{9D8B030D-6E8A-4147-A177-3AD203B41FA5}">
                      <a16:colId xmlns:a16="http://schemas.microsoft.com/office/drawing/2014/main" val="254313483"/>
                    </a:ext>
                  </a:extLst>
                </a:gridCol>
              </a:tblGrid>
              <a:tr h="268374">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JNLP.t=98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56</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0.5714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233320"/>
                  </a:ext>
                </a:extLst>
              </a:tr>
              <a:tr h="268374">
                <a:tc>
                  <a:txBody>
                    <a:bodyPr/>
                    <a:lstStyle/>
                    <a:p>
                      <a:pPr algn="ctr">
                        <a:lnSpc>
                          <a:spcPct val="110000"/>
                        </a:lnSpc>
                        <a:spcAft>
                          <a:spcPts val="0"/>
                        </a:spcAft>
                      </a:pPr>
                      <a:r>
                        <a:rPr lang="en-US" sz="2400" dirty="0" err="1">
                          <a:effectLst/>
                          <a:latin typeface="Linux Libertine"/>
                          <a:ea typeface="ＭＳ 明朝" panose="02020609040205080304" pitchFamily="17" charset="-128"/>
                          <a:cs typeface="Linux Libertine"/>
                        </a:rPr>
                        <a:t>TRAttn</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55</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0.5612</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215190"/>
                  </a:ext>
                </a:extLst>
              </a:tr>
              <a:tr h="268374">
                <a:tc>
                  <a:txBody>
                    <a:bodyPr/>
                    <a:lstStyle/>
                    <a:p>
                      <a:pPr algn="ctr">
                        <a:lnSpc>
                          <a:spcPct val="110000"/>
                        </a:lnSpc>
                        <a:spcAft>
                          <a:spcPts val="0"/>
                        </a:spcAft>
                      </a:pPr>
                      <a:r>
                        <a:rPr lang="en-US" sz="2400" dirty="0" err="1">
                          <a:effectLst/>
                          <a:latin typeface="Linux Libertine"/>
                          <a:ea typeface="ＭＳ 明朝" panose="02020609040205080304" pitchFamily="17" charset="-128"/>
                          <a:cs typeface="Linux Libertine"/>
                        </a:rPr>
                        <a:t>TRSimFeat</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52</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0.5306</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758966"/>
                  </a:ext>
                </a:extLst>
              </a:tr>
              <a:tr h="268374">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JNLP.t=85</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51</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0.5204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485256"/>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EVORA1</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50</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0.5102</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050804"/>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JNLP.t=78</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48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0.4898</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595613"/>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EVORA3</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47</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0.4796</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280781"/>
                  </a:ext>
                </a:extLst>
              </a:tr>
              <a:tr h="268374">
                <a:tc>
                  <a:txBody>
                    <a:bodyPr/>
                    <a:lstStyle/>
                    <a:p>
                      <a:pPr algn="ctr">
                        <a:lnSpc>
                          <a:spcPct val="110000"/>
                        </a:lnSpc>
                        <a:spcAft>
                          <a:spcPts val="0"/>
                        </a:spcAft>
                      </a:pPr>
                      <a:r>
                        <a:rPr lang="en-US" sz="2400">
                          <a:effectLst/>
                          <a:latin typeface="Linux Libertine"/>
                          <a:ea typeface="ＭＳ 明朝" panose="02020609040205080304" pitchFamily="17" charset="-128"/>
                          <a:cs typeface="Linux Libertine"/>
                        </a:rPr>
                        <a:t>EVORA2</a:t>
                      </a:r>
                      <a:endParaRPr lang="ja-JP" sz="240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44</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400" dirty="0">
                          <a:effectLst/>
                          <a:latin typeface="Linux Libertine"/>
                          <a:ea typeface="ＭＳ 明朝" panose="02020609040205080304" pitchFamily="17" charset="-128"/>
                          <a:cs typeface="Linux Libertine"/>
                        </a:rPr>
                        <a:t>0.4490</a:t>
                      </a:r>
                      <a:endParaRPr lang="ja-JP" sz="2400" dirty="0">
                        <a:effectLst/>
                        <a:latin typeface="Linux Libertine"/>
                        <a:ea typeface="Calibri" panose="020F0502020204030204" pitchFamily="34" charset="0"/>
                        <a:cs typeface="Times New Roman" panose="02020603050405020304" pitchFamily="18" charset="0"/>
                      </a:endParaRPr>
                    </a:p>
                  </a:txBody>
                  <a:tcPr marL="95255" marR="95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37959"/>
                  </a:ext>
                </a:extLst>
              </a:tr>
            </a:tbl>
          </a:graphicData>
        </a:graphic>
      </p:graphicFrame>
      <p:cxnSp>
        <p:nvCxnSpPr>
          <p:cNvPr id="5" name="直線矢印コネクタ 4">
            <a:extLst>
              <a:ext uri="{FF2B5EF4-FFF2-40B4-BE49-F238E27FC236}">
                <a16:creationId xmlns:a16="http://schemas.microsoft.com/office/drawing/2014/main" id="{3C85C9D3-750F-4840-82DF-9AC8EA35439D}"/>
              </a:ext>
            </a:extLst>
          </p:cNvPr>
          <p:cNvCxnSpPr>
            <a:cxnSpLocks/>
          </p:cNvCxnSpPr>
          <p:nvPr/>
        </p:nvCxnSpPr>
        <p:spPr>
          <a:xfrm flipH="1">
            <a:off x="4656222" y="2382253"/>
            <a:ext cx="613610" cy="84221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08F60A23-BB6E-4BE0-B238-BE75D437A681}"/>
              </a:ext>
            </a:extLst>
          </p:cNvPr>
          <p:cNvCxnSpPr>
            <a:cxnSpLocks/>
          </p:cNvCxnSpPr>
          <p:nvPr/>
        </p:nvCxnSpPr>
        <p:spPr>
          <a:xfrm flipH="1">
            <a:off x="4656222" y="2382253"/>
            <a:ext cx="613610" cy="1973179"/>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FDF9F196-CAB5-44BF-8F34-B46C13FB7971}"/>
              </a:ext>
            </a:extLst>
          </p:cNvPr>
          <p:cNvCxnSpPr>
            <a:cxnSpLocks/>
          </p:cNvCxnSpPr>
          <p:nvPr/>
        </p:nvCxnSpPr>
        <p:spPr>
          <a:xfrm flipH="1">
            <a:off x="4656222" y="2382253"/>
            <a:ext cx="613610" cy="2923673"/>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17E9A24F-9F81-4E6A-8AB0-C450F8F59B75}"/>
              </a:ext>
            </a:extLst>
          </p:cNvPr>
          <p:cNvSpPr txBox="1"/>
          <p:nvPr/>
        </p:nvSpPr>
        <p:spPr>
          <a:xfrm>
            <a:off x="5266610" y="2268194"/>
            <a:ext cx="3636758" cy="584775"/>
          </a:xfrm>
          <a:prstGeom prst="rect">
            <a:avLst/>
          </a:prstGeom>
          <a:noFill/>
          <a:ln>
            <a:solidFill>
              <a:schemeClr val="tx1"/>
            </a:solidFill>
          </a:ln>
        </p:spPr>
        <p:txBody>
          <a:bodyPr wrap="square" rtlCol="0">
            <a:spAutoFit/>
          </a:bodyPr>
          <a:lstStyle/>
          <a:p>
            <a:r>
              <a:rPr kumimoji="1" lang="en-US" altLang="ja-JP" sz="3200" dirty="0"/>
              <a:t>results of our system</a:t>
            </a:r>
            <a:endParaRPr kumimoji="1" lang="ja-JP" altLang="en-US" sz="3200" dirty="0"/>
          </a:p>
        </p:txBody>
      </p:sp>
    </p:spTree>
    <p:extLst>
      <p:ext uri="{BB962C8B-B14F-4D97-AF65-F5344CB8AC3E}">
        <p14:creationId xmlns:p14="http://schemas.microsoft.com/office/powerpoint/2010/main" val="47351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A6F6A-FD63-40B6-85F5-B82AD831EA22}"/>
              </a:ext>
            </a:extLst>
          </p:cNvPr>
          <p:cNvSpPr>
            <a:spLocks noGrp="1"/>
          </p:cNvSpPr>
          <p:nvPr>
            <p:ph type="title"/>
          </p:nvPr>
        </p:nvSpPr>
        <p:spPr>
          <a:xfrm>
            <a:off x="628650" y="84710"/>
            <a:ext cx="7886700" cy="1325563"/>
          </a:xfrm>
        </p:spPr>
        <p:txBody>
          <a:bodyPr/>
          <a:lstStyle/>
          <a:p>
            <a:r>
              <a:rPr kumimoji="1" lang="en-US" altLang="ja-JP" dirty="0"/>
              <a:t>Result</a:t>
            </a:r>
            <a:r>
              <a:rPr kumimoji="1" lang="ja-JP" altLang="en-US" dirty="0"/>
              <a:t> </a:t>
            </a:r>
            <a:r>
              <a:rPr kumimoji="1" lang="en-US" altLang="ja-JP" dirty="0"/>
              <a:t>on Past Years</a:t>
            </a:r>
            <a:endParaRPr kumimoji="1" lang="ja-JP" altLang="en-US" dirty="0"/>
          </a:p>
        </p:txBody>
      </p:sp>
      <p:graphicFrame>
        <p:nvGraphicFramePr>
          <p:cNvPr id="3" name="表 2">
            <a:extLst>
              <a:ext uri="{FF2B5EF4-FFF2-40B4-BE49-F238E27FC236}">
                <a16:creationId xmlns:a16="http://schemas.microsoft.com/office/drawing/2014/main" id="{DD0CA9B3-E59E-48F2-8B3B-097435D73D8C}"/>
              </a:ext>
            </a:extLst>
          </p:cNvPr>
          <p:cNvGraphicFramePr>
            <a:graphicFrameLocks noGrp="1"/>
          </p:cNvGraphicFramePr>
          <p:nvPr>
            <p:extLst/>
          </p:nvPr>
        </p:nvGraphicFramePr>
        <p:xfrm>
          <a:off x="24063" y="2381441"/>
          <a:ext cx="9095874" cy="3017520"/>
        </p:xfrm>
        <a:graphic>
          <a:graphicData uri="http://schemas.openxmlformats.org/drawingml/2006/table">
            <a:tbl>
              <a:tblPr>
                <a:tableStyleId>{616DA210-FB5B-4158-B5E0-FEB733F419BA}</a:tableStyleId>
              </a:tblPr>
              <a:tblGrid>
                <a:gridCol w="1455821">
                  <a:extLst>
                    <a:ext uri="{9D8B030D-6E8A-4147-A177-3AD203B41FA5}">
                      <a16:colId xmlns:a16="http://schemas.microsoft.com/office/drawing/2014/main" val="2880644413"/>
                    </a:ext>
                  </a:extLst>
                </a:gridCol>
                <a:gridCol w="756000">
                  <a:extLst>
                    <a:ext uri="{9D8B030D-6E8A-4147-A177-3AD203B41FA5}">
                      <a16:colId xmlns:a16="http://schemas.microsoft.com/office/drawing/2014/main" val="4276684498"/>
                    </a:ext>
                  </a:extLst>
                </a:gridCol>
                <a:gridCol w="756000">
                  <a:extLst>
                    <a:ext uri="{9D8B030D-6E8A-4147-A177-3AD203B41FA5}">
                      <a16:colId xmlns:a16="http://schemas.microsoft.com/office/drawing/2014/main" val="355394033"/>
                    </a:ext>
                  </a:extLst>
                </a:gridCol>
                <a:gridCol w="756000">
                  <a:extLst>
                    <a:ext uri="{9D8B030D-6E8A-4147-A177-3AD203B41FA5}">
                      <a16:colId xmlns:a16="http://schemas.microsoft.com/office/drawing/2014/main" val="1892457064"/>
                    </a:ext>
                  </a:extLst>
                </a:gridCol>
                <a:gridCol w="756000">
                  <a:extLst>
                    <a:ext uri="{9D8B030D-6E8A-4147-A177-3AD203B41FA5}">
                      <a16:colId xmlns:a16="http://schemas.microsoft.com/office/drawing/2014/main" val="1799988929"/>
                    </a:ext>
                  </a:extLst>
                </a:gridCol>
                <a:gridCol w="756000">
                  <a:extLst>
                    <a:ext uri="{9D8B030D-6E8A-4147-A177-3AD203B41FA5}">
                      <a16:colId xmlns:a16="http://schemas.microsoft.com/office/drawing/2014/main" val="2932545111"/>
                    </a:ext>
                  </a:extLst>
                </a:gridCol>
                <a:gridCol w="756000">
                  <a:extLst>
                    <a:ext uri="{9D8B030D-6E8A-4147-A177-3AD203B41FA5}">
                      <a16:colId xmlns:a16="http://schemas.microsoft.com/office/drawing/2014/main" val="1323655000"/>
                    </a:ext>
                  </a:extLst>
                </a:gridCol>
                <a:gridCol w="756000">
                  <a:extLst>
                    <a:ext uri="{9D8B030D-6E8A-4147-A177-3AD203B41FA5}">
                      <a16:colId xmlns:a16="http://schemas.microsoft.com/office/drawing/2014/main" val="27022942"/>
                    </a:ext>
                  </a:extLst>
                </a:gridCol>
                <a:gridCol w="756000">
                  <a:extLst>
                    <a:ext uri="{9D8B030D-6E8A-4147-A177-3AD203B41FA5}">
                      <a16:colId xmlns:a16="http://schemas.microsoft.com/office/drawing/2014/main" val="3535358186"/>
                    </a:ext>
                  </a:extLst>
                </a:gridCol>
                <a:gridCol w="756000">
                  <a:extLst>
                    <a:ext uri="{9D8B030D-6E8A-4147-A177-3AD203B41FA5}">
                      <a16:colId xmlns:a16="http://schemas.microsoft.com/office/drawing/2014/main" val="4051671056"/>
                    </a:ext>
                  </a:extLst>
                </a:gridCol>
                <a:gridCol w="836053">
                  <a:extLst>
                    <a:ext uri="{9D8B030D-6E8A-4147-A177-3AD203B41FA5}">
                      <a16:colId xmlns:a16="http://schemas.microsoft.com/office/drawing/2014/main" val="615970740"/>
                    </a:ext>
                  </a:extLst>
                </a:gridCol>
              </a:tblGrid>
              <a:tr h="370840">
                <a:tc>
                  <a:txBody>
                    <a:bodyPr/>
                    <a:lstStyle/>
                    <a:p>
                      <a:pPr algn="ctr"/>
                      <a:endParaRPr kumimoji="1" lang="ja-JP" altLang="en-US" dirty="0"/>
                    </a:p>
                  </a:txBody>
                  <a:tcPr/>
                </a:tc>
                <a:tc>
                  <a:txBody>
                    <a:bodyPr/>
                    <a:lstStyle/>
                    <a:p>
                      <a:r>
                        <a:rPr kumimoji="1" lang="en-US" altLang="ja-JP" sz="2200" dirty="0"/>
                        <a:t>2006</a:t>
                      </a:r>
                      <a:endParaRPr kumimoji="1" lang="ja-JP" altLang="en-US" sz="2200" dirty="0"/>
                    </a:p>
                  </a:txBody>
                  <a:tcPr anchor="ctr"/>
                </a:tc>
                <a:tc>
                  <a:txBody>
                    <a:bodyPr/>
                    <a:lstStyle/>
                    <a:p>
                      <a:r>
                        <a:rPr kumimoji="1" lang="en-US" altLang="ja-JP" sz="2200" dirty="0"/>
                        <a:t>2007</a:t>
                      </a:r>
                      <a:endParaRPr kumimoji="1" lang="ja-JP" altLang="en-US" sz="2200" dirty="0"/>
                    </a:p>
                  </a:txBody>
                  <a:tcPr anchor="ctr"/>
                </a:tc>
                <a:tc>
                  <a:txBody>
                    <a:bodyPr/>
                    <a:lstStyle/>
                    <a:p>
                      <a:r>
                        <a:rPr kumimoji="1" lang="en-US" altLang="ja-JP" sz="2200" dirty="0"/>
                        <a:t>2008</a:t>
                      </a:r>
                      <a:endParaRPr kumimoji="1" lang="ja-JP" altLang="en-US" sz="2200" dirty="0"/>
                    </a:p>
                  </a:txBody>
                  <a:tcPr anchor="ctr"/>
                </a:tc>
                <a:tc>
                  <a:txBody>
                    <a:bodyPr/>
                    <a:lstStyle/>
                    <a:p>
                      <a:r>
                        <a:rPr kumimoji="1" lang="en-US" altLang="ja-JP" sz="2200" dirty="0"/>
                        <a:t>2009</a:t>
                      </a:r>
                      <a:endParaRPr kumimoji="1" lang="ja-JP" altLang="en-US" sz="2200" dirty="0"/>
                    </a:p>
                  </a:txBody>
                  <a:tcPr anchor="ctr"/>
                </a:tc>
                <a:tc>
                  <a:txBody>
                    <a:bodyPr/>
                    <a:lstStyle/>
                    <a:p>
                      <a:r>
                        <a:rPr kumimoji="1" lang="en-US" altLang="ja-JP" sz="2200" dirty="0"/>
                        <a:t>2010</a:t>
                      </a:r>
                      <a:endParaRPr kumimoji="1" lang="ja-JP" altLang="en-US" sz="2200" dirty="0"/>
                    </a:p>
                  </a:txBody>
                  <a:tcPr anchor="ctr"/>
                </a:tc>
                <a:tc>
                  <a:txBody>
                    <a:bodyPr/>
                    <a:lstStyle/>
                    <a:p>
                      <a:r>
                        <a:rPr kumimoji="1" lang="en-US" altLang="ja-JP" sz="2200" dirty="0"/>
                        <a:t>2011</a:t>
                      </a:r>
                      <a:endParaRPr kumimoji="1" lang="ja-JP" altLang="en-US" sz="2200" dirty="0"/>
                    </a:p>
                  </a:txBody>
                  <a:tcPr anchor="ctr"/>
                </a:tc>
                <a:tc>
                  <a:txBody>
                    <a:bodyPr/>
                    <a:lstStyle/>
                    <a:p>
                      <a:r>
                        <a:rPr kumimoji="1" lang="en-US" altLang="ja-JP" sz="2200" dirty="0"/>
                        <a:t>2012</a:t>
                      </a:r>
                      <a:endParaRPr kumimoji="1" lang="ja-JP" altLang="en-US" sz="2200" dirty="0"/>
                    </a:p>
                  </a:txBody>
                  <a:tcPr anchor="ctr"/>
                </a:tc>
                <a:tc>
                  <a:txBody>
                    <a:bodyPr/>
                    <a:lstStyle/>
                    <a:p>
                      <a:r>
                        <a:rPr kumimoji="1" lang="en-US" altLang="ja-JP" sz="2200" dirty="0"/>
                        <a:t>2013</a:t>
                      </a:r>
                      <a:endParaRPr kumimoji="1" lang="ja-JP" altLang="en-US" sz="2200" dirty="0"/>
                    </a:p>
                  </a:txBody>
                  <a:tcPr anchor="ctr"/>
                </a:tc>
                <a:tc>
                  <a:txBody>
                    <a:bodyPr/>
                    <a:lstStyle/>
                    <a:p>
                      <a:r>
                        <a:rPr kumimoji="1" lang="en-US" altLang="ja-JP" sz="2200" dirty="0"/>
                        <a:t>2014</a:t>
                      </a:r>
                      <a:endParaRPr kumimoji="1" lang="ja-JP" altLang="en-US" sz="2200" dirty="0"/>
                    </a:p>
                  </a:txBody>
                  <a:tcPr anchor="ctr"/>
                </a:tc>
                <a:tc>
                  <a:txBody>
                    <a:bodyPr/>
                    <a:lstStyle/>
                    <a:p>
                      <a:r>
                        <a:rPr kumimoji="1" lang="en-US" altLang="ja-JP" sz="2400" dirty="0"/>
                        <a:t>total</a:t>
                      </a:r>
                      <a:endParaRPr kumimoji="1" lang="ja-JP" altLang="en-US" sz="2400" dirty="0"/>
                    </a:p>
                  </a:txBody>
                  <a:tcPr anchor="ctr"/>
                </a:tc>
                <a:extLst>
                  <a:ext uri="{0D108BD9-81ED-4DB2-BD59-A6C34878D82A}">
                    <a16:rowId xmlns:a16="http://schemas.microsoft.com/office/drawing/2014/main" val="3775990136"/>
                  </a:ext>
                </a:extLst>
              </a:tr>
              <a:tr h="370840">
                <a:tc>
                  <a:txBody>
                    <a:bodyPr/>
                    <a:lstStyle/>
                    <a:p>
                      <a:pPr algn="ctr"/>
                      <a:r>
                        <a:rPr kumimoji="1" lang="en-US" altLang="ja-JP" sz="2400" dirty="0"/>
                        <a:t>KIS_3</a:t>
                      </a:r>
                      <a:r>
                        <a:rPr kumimoji="1" lang="ja-JP" altLang="en-US" sz="2400" dirty="0"/>
                        <a:t> </a:t>
                      </a:r>
                      <a:r>
                        <a:rPr kumimoji="1" lang="en-US" altLang="ja-JP" sz="2400" dirty="0"/>
                        <a:t>module</a:t>
                      </a:r>
                      <a:endParaRPr kumimoji="1" lang="ja-JP" altLang="en-US" sz="2400" dirty="0"/>
                    </a:p>
                  </a:txBody>
                  <a:tcPr/>
                </a:tc>
                <a:tc>
                  <a:txBody>
                    <a:bodyPr/>
                    <a:lstStyle/>
                    <a:p>
                      <a:r>
                        <a:rPr kumimoji="1" lang="en-US" altLang="ja-JP" sz="2400" dirty="0"/>
                        <a:t>0.60</a:t>
                      </a:r>
                      <a:endParaRPr kumimoji="1" lang="ja-JP" altLang="en-US" sz="2400" dirty="0"/>
                    </a:p>
                  </a:txBody>
                  <a:tcPr anchor="ctr"/>
                </a:tc>
                <a:tc>
                  <a:txBody>
                    <a:bodyPr/>
                    <a:lstStyle/>
                    <a:p>
                      <a:r>
                        <a:rPr kumimoji="1" lang="en-US" altLang="ja-JP" sz="2400" dirty="0"/>
                        <a:t>0.52</a:t>
                      </a:r>
                      <a:endParaRPr kumimoji="1" lang="ja-JP" altLang="en-US" sz="2400" dirty="0"/>
                    </a:p>
                  </a:txBody>
                  <a:tcPr anchor="ctr"/>
                </a:tc>
                <a:tc>
                  <a:txBody>
                    <a:bodyPr/>
                    <a:lstStyle/>
                    <a:p>
                      <a:r>
                        <a:rPr kumimoji="1" lang="en-US" altLang="ja-JP" sz="2400" dirty="0"/>
                        <a:t>0.58</a:t>
                      </a:r>
                      <a:endParaRPr kumimoji="1" lang="ja-JP" altLang="en-US" sz="2400" dirty="0"/>
                    </a:p>
                  </a:txBody>
                  <a:tcPr anchor="ctr"/>
                </a:tc>
                <a:tc>
                  <a:txBody>
                    <a:bodyPr/>
                    <a:lstStyle/>
                    <a:p>
                      <a:r>
                        <a:rPr kumimoji="1" lang="en-US" altLang="ja-JP" sz="2400" dirty="0"/>
                        <a:t>0.68</a:t>
                      </a:r>
                      <a:endParaRPr kumimoji="1" lang="ja-JP" altLang="en-US" sz="2400" dirty="0"/>
                    </a:p>
                  </a:txBody>
                  <a:tcPr anchor="ctr"/>
                </a:tc>
                <a:tc>
                  <a:txBody>
                    <a:bodyPr/>
                    <a:lstStyle/>
                    <a:p>
                      <a:r>
                        <a:rPr kumimoji="1" lang="en-US" altLang="ja-JP" sz="2400" dirty="0"/>
                        <a:t>0.60</a:t>
                      </a:r>
                      <a:endParaRPr kumimoji="1" lang="ja-JP" altLang="en-US" sz="2400" dirty="0"/>
                    </a:p>
                  </a:txBody>
                  <a:tcPr anchor="ctr"/>
                </a:tc>
                <a:tc>
                  <a:txBody>
                    <a:bodyPr/>
                    <a:lstStyle/>
                    <a:p>
                      <a:r>
                        <a:rPr kumimoji="1" lang="en-US" altLang="ja-JP" sz="2400" dirty="0"/>
                        <a:t>0.63</a:t>
                      </a:r>
                      <a:endParaRPr kumimoji="1" lang="ja-JP" altLang="en-US" sz="2400" dirty="0"/>
                    </a:p>
                  </a:txBody>
                  <a:tcPr anchor="ctr"/>
                </a:tc>
                <a:tc>
                  <a:txBody>
                    <a:bodyPr/>
                    <a:lstStyle/>
                    <a:p>
                      <a:r>
                        <a:rPr kumimoji="1" lang="en-US" altLang="ja-JP" sz="2400" dirty="0"/>
                        <a:t>0.56</a:t>
                      </a:r>
                      <a:endParaRPr kumimoji="1" lang="ja-JP" altLang="en-US" sz="2400" dirty="0"/>
                    </a:p>
                  </a:txBody>
                  <a:tcPr anchor="ctr"/>
                </a:tc>
                <a:tc>
                  <a:txBody>
                    <a:bodyPr/>
                    <a:lstStyle/>
                    <a:p>
                      <a:r>
                        <a:rPr kumimoji="1" lang="en-US" altLang="ja-JP" sz="2400" dirty="0"/>
                        <a:t>0.59</a:t>
                      </a:r>
                      <a:endParaRPr kumimoji="1" lang="ja-JP" altLang="en-US" sz="2400" dirty="0"/>
                    </a:p>
                  </a:txBody>
                  <a:tcPr anchor="ctr"/>
                </a:tc>
                <a:tc>
                  <a:txBody>
                    <a:bodyPr/>
                    <a:lstStyle/>
                    <a:p>
                      <a:r>
                        <a:rPr kumimoji="1" lang="en-US" altLang="ja-JP" sz="2400" dirty="0"/>
                        <a:t>0.57</a:t>
                      </a:r>
                      <a:endParaRPr kumimoji="1" lang="ja-JP" altLang="en-US" sz="2400" dirty="0"/>
                    </a:p>
                  </a:txBody>
                  <a:tcPr anchor="ctr"/>
                </a:tc>
                <a:tc>
                  <a:txBody>
                    <a:bodyPr/>
                    <a:lstStyle/>
                    <a:p>
                      <a:pPr algn="l"/>
                      <a:r>
                        <a:rPr kumimoji="1" lang="en-US" altLang="ja-JP" sz="2200" dirty="0"/>
                        <a:t>0.591</a:t>
                      </a:r>
                      <a:endParaRPr kumimoji="1" lang="ja-JP" altLang="en-US" sz="2200" dirty="0"/>
                    </a:p>
                  </a:txBody>
                  <a:tcPr anchor="ctr"/>
                </a:tc>
                <a:extLst>
                  <a:ext uri="{0D108BD9-81ED-4DB2-BD59-A6C34878D82A}">
                    <a16:rowId xmlns:a16="http://schemas.microsoft.com/office/drawing/2014/main" val="3975796877"/>
                  </a:ext>
                </a:extLst>
              </a:tr>
              <a:tr h="370840">
                <a:tc>
                  <a:txBody>
                    <a:bodyPr/>
                    <a:lstStyle/>
                    <a:p>
                      <a:pPr algn="ctr"/>
                      <a:r>
                        <a:rPr kumimoji="1" lang="en-US" altLang="ja-JP" sz="2400" dirty="0" err="1"/>
                        <a:t>KIS_dic</a:t>
                      </a:r>
                      <a:endParaRPr kumimoji="1" lang="ja-JP" altLang="en-US" sz="2400" dirty="0"/>
                    </a:p>
                  </a:txBody>
                  <a:tcPr/>
                </a:tc>
                <a:tc>
                  <a:txBody>
                    <a:bodyPr/>
                    <a:lstStyle/>
                    <a:p>
                      <a:r>
                        <a:rPr kumimoji="1" lang="en-US" altLang="ja-JP" sz="2400" dirty="0"/>
                        <a:t>0.54</a:t>
                      </a:r>
                      <a:endParaRPr kumimoji="1" lang="ja-JP" altLang="en-US" sz="2400" dirty="0"/>
                    </a:p>
                  </a:txBody>
                  <a:tcPr anchor="ctr"/>
                </a:tc>
                <a:tc>
                  <a:txBody>
                    <a:bodyPr/>
                    <a:lstStyle/>
                    <a:p>
                      <a:r>
                        <a:rPr kumimoji="1" lang="en-US" altLang="ja-JP" sz="2400" dirty="0"/>
                        <a:t>0.50</a:t>
                      </a:r>
                      <a:endParaRPr kumimoji="1" lang="ja-JP" altLang="en-US" sz="2400" dirty="0"/>
                    </a:p>
                  </a:txBody>
                  <a:tcPr anchor="ctr"/>
                </a:tc>
                <a:tc>
                  <a:txBody>
                    <a:bodyPr/>
                    <a:lstStyle/>
                    <a:p>
                      <a:r>
                        <a:rPr kumimoji="1" lang="en-US" altLang="ja-JP" sz="2400" dirty="0"/>
                        <a:t>0.58</a:t>
                      </a:r>
                      <a:endParaRPr kumimoji="1" lang="ja-JP" altLang="en-US" sz="2400" dirty="0"/>
                    </a:p>
                  </a:txBody>
                  <a:tcPr anchor="ctr"/>
                </a:tc>
                <a:tc>
                  <a:txBody>
                    <a:bodyPr/>
                    <a:lstStyle/>
                    <a:p>
                      <a:r>
                        <a:rPr kumimoji="1" lang="en-US" altLang="ja-JP" sz="2400" dirty="0"/>
                        <a:t>0.52</a:t>
                      </a:r>
                      <a:endParaRPr kumimoji="1" lang="ja-JP" altLang="en-US" sz="2400" dirty="0"/>
                    </a:p>
                  </a:txBody>
                  <a:tcPr anchor="ctr"/>
                </a:tc>
                <a:tc>
                  <a:txBody>
                    <a:bodyPr/>
                    <a:lstStyle/>
                    <a:p>
                      <a:r>
                        <a:rPr kumimoji="1" lang="en-US" altLang="ja-JP" sz="2400" dirty="0"/>
                        <a:t>0.60</a:t>
                      </a:r>
                      <a:endParaRPr kumimoji="1" lang="ja-JP" altLang="en-US" sz="2400" dirty="0"/>
                    </a:p>
                  </a:txBody>
                  <a:tcPr anchor="ctr"/>
                </a:tc>
                <a:tc>
                  <a:txBody>
                    <a:bodyPr/>
                    <a:lstStyle/>
                    <a:p>
                      <a:r>
                        <a:rPr kumimoji="1" lang="en-US" altLang="ja-JP" sz="2400" dirty="0"/>
                        <a:t>0.54</a:t>
                      </a:r>
                      <a:endParaRPr kumimoji="1" lang="ja-JP" altLang="en-US" sz="2400" dirty="0"/>
                    </a:p>
                  </a:txBody>
                  <a:tcPr anchor="ctr"/>
                </a:tc>
                <a:tc>
                  <a:txBody>
                    <a:bodyPr/>
                    <a:lstStyle/>
                    <a:p>
                      <a:r>
                        <a:rPr kumimoji="1" lang="en-US" altLang="ja-JP" sz="2400" dirty="0"/>
                        <a:t>0.63</a:t>
                      </a:r>
                      <a:endParaRPr kumimoji="1" lang="ja-JP" altLang="en-US" sz="2400" dirty="0"/>
                    </a:p>
                  </a:txBody>
                  <a:tcPr anchor="ctr"/>
                </a:tc>
                <a:tc>
                  <a:txBody>
                    <a:bodyPr/>
                    <a:lstStyle/>
                    <a:p>
                      <a:r>
                        <a:rPr kumimoji="1" lang="en-US" altLang="ja-JP" sz="2400" dirty="0"/>
                        <a:t>0.68</a:t>
                      </a:r>
                      <a:endParaRPr kumimoji="1" lang="ja-JP" altLang="en-US" sz="2400" dirty="0"/>
                    </a:p>
                  </a:txBody>
                  <a:tcPr anchor="ctr"/>
                </a:tc>
                <a:tc>
                  <a:txBody>
                    <a:bodyPr/>
                    <a:lstStyle/>
                    <a:p>
                      <a:r>
                        <a:rPr kumimoji="1" lang="en-US" altLang="ja-JP" sz="2400" dirty="0"/>
                        <a:t>0.56</a:t>
                      </a:r>
                      <a:endParaRPr kumimoji="1" lang="ja-JP" altLang="en-US" sz="2400" dirty="0"/>
                    </a:p>
                  </a:txBody>
                  <a:tcPr anchor="ctr"/>
                </a:tc>
                <a:tc>
                  <a:txBody>
                    <a:bodyPr/>
                    <a:lstStyle/>
                    <a:p>
                      <a:pPr algn="l"/>
                      <a:r>
                        <a:rPr kumimoji="1" lang="en-US" altLang="ja-JP" sz="2200" dirty="0"/>
                        <a:t>0.679</a:t>
                      </a:r>
                      <a:endParaRPr kumimoji="1" lang="ja-JP" altLang="en-US" sz="2200" dirty="0"/>
                    </a:p>
                  </a:txBody>
                  <a:tcPr anchor="ctr"/>
                </a:tc>
                <a:extLst>
                  <a:ext uri="{0D108BD9-81ED-4DB2-BD59-A6C34878D82A}">
                    <a16:rowId xmlns:a16="http://schemas.microsoft.com/office/drawing/2014/main" val="3654636212"/>
                  </a:ext>
                </a:extLst>
              </a:tr>
              <a:tr h="370840">
                <a:tc>
                  <a:txBody>
                    <a:bodyPr/>
                    <a:lstStyle/>
                    <a:p>
                      <a:pPr algn="ctr"/>
                      <a:r>
                        <a:rPr kumimoji="1" lang="en-US" altLang="ja-JP" sz="2400" dirty="0" err="1"/>
                        <a:t>KIS_frame</a:t>
                      </a:r>
                      <a:endParaRPr kumimoji="1" lang="ja-JP" altLang="en-US" sz="2400" dirty="0"/>
                    </a:p>
                  </a:txBody>
                  <a:tcPr/>
                </a:tc>
                <a:tc>
                  <a:txBody>
                    <a:bodyPr/>
                    <a:lstStyle/>
                    <a:p>
                      <a:r>
                        <a:rPr kumimoji="1" lang="en-US" altLang="ja-JP" sz="2400" dirty="0"/>
                        <a:t>0.57</a:t>
                      </a:r>
                      <a:endParaRPr kumimoji="1" lang="ja-JP" altLang="en-US" sz="2400" dirty="0"/>
                    </a:p>
                  </a:txBody>
                  <a:tcPr anchor="ctr"/>
                </a:tc>
                <a:tc>
                  <a:txBody>
                    <a:bodyPr/>
                    <a:lstStyle/>
                    <a:p>
                      <a:r>
                        <a:rPr kumimoji="1" lang="en-US" altLang="ja-JP" sz="2400" dirty="0"/>
                        <a:t>0.55</a:t>
                      </a:r>
                      <a:endParaRPr kumimoji="1" lang="ja-JP" altLang="en-US" sz="2400" dirty="0"/>
                    </a:p>
                  </a:txBody>
                  <a:tcPr anchor="ctr"/>
                </a:tc>
                <a:tc>
                  <a:txBody>
                    <a:bodyPr/>
                    <a:lstStyle/>
                    <a:p>
                      <a:r>
                        <a:rPr kumimoji="1" lang="en-US" altLang="ja-JP" sz="2400" dirty="0"/>
                        <a:t>0.62</a:t>
                      </a:r>
                      <a:endParaRPr kumimoji="1" lang="ja-JP" altLang="en-US" sz="2400" dirty="0"/>
                    </a:p>
                  </a:txBody>
                  <a:tcPr anchor="ctr"/>
                </a:tc>
                <a:tc>
                  <a:txBody>
                    <a:bodyPr/>
                    <a:lstStyle/>
                    <a:p>
                      <a:r>
                        <a:rPr kumimoji="1" lang="en-US" altLang="ja-JP" sz="2400" dirty="0"/>
                        <a:t>0.64</a:t>
                      </a:r>
                      <a:endParaRPr kumimoji="1" lang="ja-JP" altLang="en-US" sz="2400" dirty="0"/>
                    </a:p>
                  </a:txBody>
                  <a:tcPr anchor="ctr"/>
                </a:tc>
                <a:tc>
                  <a:txBody>
                    <a:bodyPr/>
                    <a:lstStyle/>
                    <a:p>
                      <a:r>
                        <a:rPr kumimoji="1" lang="en-US" altLang="ja-JP" sz="2400" dirty="0"/>
                        <a:t>0.49</a:t>
                      </a:r>
                      <a:endParaRPr kumimoji="1" lang="ja-JP" altLang="en-US" sz="2400" dirty="0"/>
                    </a:p>
                  </a:txBody>
                  <a:tcPr anchor="ctr"/>
                </a:tc>
                <a:tc>
                  <a:txBody>
                    <a:bodyPr/>
                    <a:lstStyle/>
                    <a:p>
                      <a:r>
                        <a:rPr kumimoji="1" lang="en-US" altLang="ja-JP" sz="2400" dirty="0"/>
                        <a:t>0.61</a:t>
                      </a:r>
                      <a:endParaRPr kumimoji="1" lang="ja-JP" altLang="en-US" sz="2400" dirty="0"/>
                    </a:p>
                  </a:txBody>
                  <a:tcPr anchor="ctr"/>
                </a:tc>
                <a:tc>
                  <a:txBody>
                    <a:bodyPr/>
                    <a:lstStyle/>
                    <a:p>
                      <a:r>
                        <a:rPr kumimoji="1" lang="en-US" altLang="ja-JP" sz="2400" dirty="0"/>
                        <a:t>0.58</a:t>
                      </a:r>
                      <a:endParaRPr kumimoji="1" lang="ja-JP" altLang="en-US" sz="2400" dirty="0"/>
                    </a:p>
                  </a:txBody>
                  <a:tcPr anchor="ctr"/>
                </a:tc>
                <a:tc>
                  <a:txBody>
                    <a:bodyPr/>
                    <a:lstStyle/>
                    <a:p>
                      <a:r>
                        <a:rPr kumimoji="1" lang="en-US" altLang="ja-JP" sz="2400" dirty="0"/>
                        <a:t>0.67</a:t>
                      </a:r>
                      <a:endParaRPr kumimoji="1" lang="ja-JP" altLang="en-US" sz="2400" dirty="0"/>
                    </a:p>
                  </a:txBody>
                  <a:tcPr anchor="ctr"/>
                </a:tc>
                <a:tc>
                  <a:txBody>
                    <a:bodyPr/>
                    <a:lstStyle/>
                    <a:p>
                      <a:r>
                        <a:rPr kumimoji="1" lang="en-US" altLang="ja-JP" sz="2400" dirty="0"/>
                        <a:t>0.53</a:t>
                      </a:r>
                      <a:endParaRPr kumimoji="1" lang="ja-JP" altLang="en-US" sz="2400" dirty="0"/>
                    </a:p>
                  </a:txBody>
                  <a:tcPr anchor="ctr"/>
                </a:tc>
                <a:tc>
                  <a:txBody>
                    <a:bodyPr/>
                    <a:lstStyle/>
                    <a:p>
                      <a:pPr algn="l"/>
                      <a:r>
                        <a:rPr kumimoji="1" lang="en-US" altLang="ja-JP" sz="2200" dirty="0"/>
                        <a:t>0.583</a:t>
                      </a:r>
                      <a:endParaRPr kumimoji="1" lang="ja-JP" altLang="en-US" sz="2200" dirty="0"/>
                    </a:p>
                  </a:txBody>
                  <a:tcPr anchor="ctr"/>
                </a:tc>
                <a:extLst>
                  <a:ext uri="{0D108BD9-81ED-4DB2-BD59-A6C34878D82A}">
                    <a16:rowId xmlns:a16="http://schemas.microsoft.com/office/drawing/2014/main" val="2851180028"/>
                  </a:ext>
                </a:extLst>
              </a:tr>
              <a:tr h="370840">
                <a:tc>
                  <a:txBody>
                    <a:bodyPr/>
                    <a:lstStyle/>
                    <a:p>
                      <a:pPr algn="ctr"/>
                      <a:r>
                        <a:rPr kumimoji="1" lang="en-US" altLang="ja-JP" sz="2400" dirty="0"/>
                        <a:t>KIS_SVM</a:t>
                      </a:r>
                    </a:p>
                    <a:p>
                      <a:pPr algn="ctr"/>
                      <a:r>
                        <a:rPr kumimoji="1" lang="en-US" altLang="ja-JP" sz="2400" dirty="0"/>
                        <a:t>(baseline)</a:t>
                      </a:r>
                      <a:endParaRPr kumimoji="1" lang="ja-JP" altLang="en-US" sz="2400" dirty="0"/>
                    </a:p>
                  </a:txBody>
                  <a:tcPr/>
                </a:tc>
                <a:tc>
                  <a:txBody>
                    <a:bodyPr/>
                    <a:lstStyle/>
                    <a:p>
                      <a:r>
                        <a:rPr kumimoji="1" lang="en-US" altLang="ja-JP" sz="2400" dirty="0"/>
                        <a:t>0.54</a:t>
                      </a:r>
                      <a:endParaRPr kumimoji="1" lang="ja-JP" altLang="en-US" sz="2400" dirty="0"/>
                    </a:p>
                  </a:txBody>
                  <a:tcPr anchor="ctr"/>
                </a:tc>
                <a:tc>
                  <a:txBody>
                    <a:bodyPr/>
                    <a:lstStyle/>
                    <a:p>
                      <a:r>
                        <a:rPr kumimoji="1" lang="en-US" altLang="ja-JP" sz="2400" dirty="0"/>
                        <a:t>0.57</a:t>
                      </a:r>
                      <a:endParaRPr kumimoji="1" lang="ja-JP" altLang="en-US" sz="2400" dirty="0"/>
                    </a:p>
                  </a:txBody>
                  <a:tcPr anchor="ctr"/>
                </a:tc>
                <a:tc>
                  <a:txBody>
                    <a:bodyPr/>
                    <a:lstStyle/>
                    <a:p>
                      <a:r>
                        <a:rPr kumimoji="1" lang="en-US" altLang="ja-JP" sz="2400" dirty="0"/>
                        <a:t>0.58</a:t>
                      </a:r>
                      <a:endParaRPr kumimoji="1" lang="ja-JP" altLang="en-US" sz="2400" dirty="0"/>
                    </a:p>
                  </a:txBody>
                  <a:tcPr anchor="ctr"/>
                </a:tc>
                <a:tc>
                  <a:txBody>
                    <a:bodyPr/>
                    <a:lstStyle/>
                    <a:p>
                      <a:r>
                        <a:rPr kumimoji="1" lang="en-US" altLang="ja-JP" sz="2400" dirty="0"/>
                        <a:t>0.63</a:t>
                      </a:r>
                      <a:endParaRPr kumimoji="1" lang="ja-JP" altLang="en-US" sz="2400" dirty="0"/>
                    </a:p>
                  </a:txBody>
                  <a:tcPr anchor="ctr"/>
                </a:tc>
                <a:tc>
                  <a:txBody>
                    <a:bodyPr/>
                    <a:lstStyle/>
                    <a:p>
                      <a:r>
                        <a:rPr kumimoji="1" lang="en-US" altLang="ja-JP" sz="2400" dirty="0"/>
                        <a:t>0.51</a:t>
                      </a:r>
                      <a:endParaRPr kumimoji="1" lang="ja-JP" altLang="en-US" sz="2400" dirty="0"/>
                    </a:p>
                  </a:txBody>
                  <a:tcPr anchor="ctr"/>
                </a:tc>
                <a:tc>
                  <a:txBody>
                    <a:bodyPr/>
                    <a:lstStyle/>
                    <a:p>
                      <a:r>
                        <a:rPr kumimoji="1" lang="en-US" altLang="ja-JP" sz="2400" dirty="0"/>
                        <a:t>0.63</a:t>
                      </a:r>
                      <a:endParaRPr kumimoji="1" lang="ja-JP" altLang="en-US" sz="2400" dirty="0"/>
                    </a:p>
                  </a:txBody>
                  <a:tcPr anchor="ctr"/>
                </a:tc>
                <a:tc>
                  <a:txBody>
                    <a:bodyPr/>
                    <a:lstStyle/>
                    <a:p>
                      <a:r>
                        <a:rPr kumimoji="1" lang="en-US" altLang="ja-JP" sz="2400" dirty="0"/>
                        <a:t>0.54</a:t>
                      </a:r>
                      <a:endParaRPr kumimoji="1" lang="ja-JP" altLang="en-US" sz="2400" dirty="0"/>
                    </a:p>
                  </a:txBody>
                  <a:tcPr anchor="ctr"/>
                </a:tc>
                <a:tc>
                  <a:txBody>
                    <a:bodyPr/>
                    <a:lstStyle/>
                    <a:p>
                      <a:r>
                        <a:rPr kumimoji="1" lang="en-US" altLang="ja-JP" sz="2400" dirty="0"/>
                        <a:t>0.61</a:t>
                      </a:r>
                      <a:endParaRPr kumimoji="1" lang="ja-JP" altLang="en-US" sz="2400" dirty="0"/>
                    </a:p>
                  </a:txBody>
                  <a:tcPr anchor="ctr"/>
                </a:tc>
                <a:tc>
                  <a:txBody>
                    <a:bodyPr/>
                    <a:lstStyle/>
                    <a:p>
                      <a:r>
                        <a:rPr kumimoji="1" lang="en-US" altLang="ja-JP" sz="2400" dirty="0"/>
                        <a:t>0.59</a:t>
                      </a:r>
                      <a:endParaRPr kumimoji="1" lang="ja-JP" altLang="en-US" sz="2400" dirty="0"/>
                    </a:p>
                  </a:txBody>
                  <a:tcPr anchor="ctr"/>
                </a:tc>
                <a:tc>
                  <a:txBody>
                    <a:bodyPr/>
                    <a:lstStyle/>
                    <a:p>
                      <a:pPr algn="l"/>
                      <a:r>
                        <a:rPr kumimoji="1" lang="en-US" altLang="ja-JP" sz="2200" dirty="0"/>
                        <a:t>0.577</a:t>
                      </a:r>
                      <a:endParaRPr kumimoji="1" lang="ja-JP" altLang="en-US" sz="2200" dirty="0"/>
                    </a:p>
                  </a:txBody>
                  <a:tcPr anchor="ctr"/>
                </a:tc>
                <a:extLst>
                  <a:ext uri="{0D108BD9-81ED-4DB2-BD59-A6C34878D82A}">
                    <a16:rowId xmlns:a16="http://schemas.microsoft.com/office/drawing/2014/main" val="3193263326"/>
                  </a:ext>
                </a:extLst>
              </a:tr>
            </a:tbl>
          </a:graphicData>
        </a:graphic>
      </p:graphicFrame>
    </p:spTree>
    <p:extLst>
      <p:ext uri="{BB962C8B-B14F-4D97-AF65-F5344CB8AC3E}">
        <p14:creationId xmlns:p14="http://schemas.microsoft.com/office/powerpoint/2010/main" val="3855221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a:extLst>
              <a:ext uri="{FF2B5EF4-FFF2-40B4-BE49-F238E27FC236}">
                <a16:creationId xmlns:a16="http://schemas.microsoft.com/office/drawing/2014/main" id="{1FC07E8D-B74A-4EDC-B21F-81EF6D8AB199}"/>
              </a:ext>
            </a:extLst>
          </p:cNvPr>
          <p:cNvSpPr>
            <a:spLocks noGrp="1" noChangeArrowheads="1"/>
          </p:cNvSpPr>
          <p:nvPr>
            <p:ph type="title"/>
          </p:nvPr>
        </p:nvSpPr>
        <p:spPr/>
        <p:txBody>
          <a:bodyPr/>
          <a:lstStyle/>
          <a:p>
            <a:pPr eaLnBrk="1" hangingPunct="1"/>
            <a:r>
              <a:rPr lang="ja-JP" altLang="en-US"/>
              <a:t>結果</a:t>
            </a:r>
          </a:p>
        </p:txBody>
      </p:sp>
      <p:graphicFrame>
        <p:nvGraphicFramePr>
          <p:cNvPr id="5" name="コンテンツ プレースホルダー 4">
            <a:extLst>
              <a:ext uri="{FF2B5EF4-FFF2-40B4-BE49-F238E27FC236}">
                <a16:creationId xmlns:a16="http://schemas.microsoft.com/office/drawing/2014/main" id="{E13C97F7-BEB5-44F5-9BD4-D7056919EA83}"/>
              </a:ext>
            </a:extLst>
          </p:cNvPr>
          <p:cNvGraphicFramePr>
            <a:graphicFrameLocks noGrp="1"/>
          </p:cNvGraphicFramePr>
          <p:nvPr>
            <p:ph idx="1"/>
          </p:nvPr>
        </p:nvGraphicFramePr>
        <p:xfrm>
          <a:off x="628650" y="2416969"/>
          <a:ext cx="2618184" cy="3165872"/>
        </p:xfrm>
        <a:graphic>
          <a:graphicData uri="http://schemas.openxmlformats.org/drawingml/2006/table">
            <a:tbl>
              <a:tblPr firstRow="1" firstCol="1" bandRow="1"/>
              <a:tblGrid>
                <a:gridCol w="885737">
                  <a:extLst>
                    <a:ext uri="{9D8B030D-6E8A-4147-A177-3AD203B41FA5}">
                      <a16:colId xmlns:a16="http://schemas.microsoft.com/office/drawing/2014/main" val="1385571786"/>
                    </a:ext>
                  </a:extLst>
                </a:gridCol>
                <a:gridCol w="1010759">
                  <a:extLst>
                    <a:ext uri="{9D8B030D-6E8A-4147-A177-3AD203B41FA5}">
                      <a16:colId xmlns:a16="http://schemas.microsoft.com/office/drawing/2014/main" val="3602285031"/>
                    </a:ext>
                  </a:extLst>
                </a:gridCol>
                <a:gridCol w="721688">
                  <a:extLst>
                    <a:ext uri="{9D8B030D-6E8A-4147-A177-3AD203B41FA5}">
                      <a16:colId xmlns:a16="http://schemas.microsoft.com/office/drawing/2014/main" val="3783310666"/>
                    </a:ext>
                  </a:extLst>
                </a:gridCol>
              </a:tblGrid>
              <a:tr h="490347">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Team</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 Correct Answers (total 98 answers)</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Accuracy</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88197"/>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BaseLine</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51</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0.5204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57848"/>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UA_Ex</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67</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0.6837</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890682"/>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KIS_3module</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61</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0.6224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27438"/>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IITP</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0.5918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674631"/>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KIS_dic</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0.5918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403750"/>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UA_Go</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0.5918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048533"/>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KIS_frame</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57</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0.5816</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9307"/>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DBSE</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56</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0.5714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463569"/>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JNLP.t=98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56</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0.5714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741365"/>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TRAttn</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55</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0.5612</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125878"/>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TRSimFeat</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52</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0.5306</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008462"/>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JNLP.t=85</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51</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0.5204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839703"/>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EVORA1</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50</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0.5102</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426952"/>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JNLP.t=78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48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0.4898</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171089"/>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EVORA3</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47</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0.4796</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66277"/>
                  </a:ext>
                </a:extLst>
              </a:tr>
              <a:tr h="168015">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EVORA2</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a:effectLst/>
                          <a:latin typeface="Linux Libertine"/>
                          <a:ea typeface="ＭＳ 明朝" panose="02020609040205080304" pitchFamily="17" charset="-128"/>
                          <a:cs typeface="Linux Libertine"/>
                        </a:rPr>
                        <a:t>44</a:t>
                      </a:r>
                      <a:endParaRPr lang="ja-JP" sz="100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1000" dirty="0">
                          <a:effectLst/>
                          <a:latin typeface="Linux Libertine"/>
                          <a:ea typeface="ＭＳ 明朝" panose="02020609040205080304" pitchFamily="17" charset="-128"/>
                          <a:cs typeface="Linux Libertine"/>
                        </a:rPr>
                        <a:t>0.4490</a:t>
                      </a:r>
                      <a:endParaRPr lang="ja-JP" sz="1000" dirty="0">
                        <a:effectLst/>
                        <a:latin typeface="Linux Libertine"/>
                        <a:ea typeface="Calibri" panose="020F0502020204030204" pitchFamily="34" charset="0"/>
                        <a:cs typeface="Times New Roman" panose="02020603050405020304" pitchFamily="18" charset="0"/>
                      </a:endParaRPr>
                    </a:p>
                  </a:txBody>
                  <a:tcPr marL="71441" marR="7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42031"/>
                  </a:ext>
                </a:extLst>
              </a:tr>
            </a:tbl>
          </a:graphicData>
        </a:graphic>
      </p:graphicFrame>
      <p:sp>
        <p:nvSpPr>
          <p:cNvPr id="12" name="スライド番号プレースホルダー 11">
            <a:extLst>
              <a:ext uri="{FF2B5EF4-FFF2-40B4-BE49-F238E27FC236}">
                <a16:creationId xmlns:a16="http://schemas.microsoft.com/office/drawing/2014/main" id="{E0A80625-04C9-4289-8064-B64E47B7BCEF}"/>
              </a:ext>
            </a:extLst>
          </p:cNvPr>
          <p:cNvSpPr>
            <a:spLocks noGrp="1"/>
          </p:cNvSpPr>
          <p:nvPr>
            <p:ph type="sldNum" sz="quarter" idx="12"/>
          </p:nvPr>
        </p:nvSpPr>
        <p:spPr/>
        <p:txBody>
          <a:bodyPr/>
          <a:lstStyle/>
          <a:p>
            <a:pPr defTabSz="685800">
              <a:defRPr/>
            </a:pPr>
            <a:fld id="{03EE5C99-8005-4EA5-8019-8FD6F35D1976}" type="slidenum">
              <a:rPr kumimoji="1" lang="ja-JP" altLang="en-US">
                <a:solidFill>
                  <a:prstClr val="black">
                    <a:tint val="75000"/>
                  </a:prstClr>
                </a:solidFill>
                <a:latin typeface="游ゴシック" panose="020F0502020204030204"/>
                <a:ea typeface="游ゴシック" panose="020B0400000000000000" pitchFamily="50" charset="-128"/>
              </a:rPr>
              <a:pPr defTabSz="685800">
                <a:defRPr/>
              </a:pPr>
              <a:t>49</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4654" name="コンテンツ プレースホルダー 2">
            <a:extLst>
              <a:ext uri="{FF2B5EF4-FFF2-40B4-BE49-F238E27FC236}">
                <a16:creationId xmlns:a16="http://schemas.microsoft.com/office/drawing/2014/main" id="{D522665F-E7E4-4408-A10E-0EFD34CE602C}"/>
              </a:ext>
            </a:extLst>
          </p:cNvPr>
          <p:cNvSpPr txBox="1">
            <a:spLocks noChangeArrowheads="1"/>
          </p:cNvSpPr>
          <p:nvPr/>
        </p:nvSpPr>
        <p:spPr bwMode="auto">
          <a:xfrm>
            <a:off x="3988594" y="2368154"/>
            <a:ext cx="4607719" cy="32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marL="171450" indent="-171450" defTabSz="685800" fontAlgn="base">
              <a:spcBef>
                <a:spcPts val="750"/>
              </a:spcBef>
              <a:spcAft>
                <a:spcPct val="0"/>
              </a:spcAft>
              <a:defRPr/>
            </a:pPr>
            <a:r>
              <a:rPr lang="ja-JP" altLang="en-US" sz="2100" dirty="0">
                <a:solidFill>
                  <a:prstClr val="black"/>
                </a:solidFill>
              </a:rPr>
              <a:t>結果は正答率</a:t>
            </a:r>
            <a:r>
              <a:rPr lang="en-US" altLang="ja-JP" sz="2100" dirty="0">
                <a:solidFill>
                  <a:prstClr val="black"/>
                </a:solidFill>
              </a:rPr>
              <a:t>0.62</a:t>
            </a:r>
            <a:r>
              <a:rPr lang="ja-JP" altLang="en-US" sz="2100" dirty="0">
                <a:solidFill>
                  <a:prstClr val="black"/>
                </a:solidFill>
              </a:rPr>
              <a:t>で全チーム中</a:t>
            </a:r>
            <a:r>
              <a:rPr lang="en-US" altLang="ja-JP" sz="2100" dirty="0">
                <a:solidFill>
                  <a:prstClr val="black"/>
                </a:solidFill>
              </a:rPr>
              <a:t>2</a:t>
            </a:r>
            <a:r>
              <a:rPr lang="ja-JP" altLang="en-US" sz="2100" dirty="0">
                <a:solidFill>
                  <a:prstClr val="black"/>
                </a:solidFill>
              </a:rPr>
              <a:t>位</a:t>
            </a:r>
            <a:endParaRPr lang="en-US" altLang="ja-JP" sz="2100" dirty="0">
              <a:solidFill>
                <a:prstClr val="black"/>
              </a:solidFill>
            </a:endParaRPr>
          </a:p>
          <a:p>
            <a:pPr marL="171450" indent="-171450" defTabSz="685800" fontAlgn="base">
              <a:spcBef>
                <a:spcPts val="750"/>
              </a:spcBef>
              <a:spcAft>
                <a:spcPct val="0"/>
              </a:spcAft>
              <a:defRPr/>
            </a:pPr>
            <a:r>
              <a:rPr lang="ja-JP" altLang="en-US" sz="2100" dirty="0">
                <a:solidFill>
                  <a:prstClr val="black"/>
                </a:solidFill>
              </a:rPr>
              <a:t>過去問</a:t>
            </a:r>
            <a:r>
              <a:rPr lang="en-US" altLang="ja-JP" sz="2100" dirty="0">
                <a:solidFill>
                  <a:prstClr val="black"/>
                </a:solidFill>
              </a:rPr>
              <a:t>9</a:t>
            </a:r>
            <a:r>
              <a:rPr lang="ja-JP" altLang="en-US" sz="2100" dirty="0">
                <a:solidFill>
                  <a:prstClr val="black"/>
                </a:solidFill>
              </a:rPr>
              <a:t>年間分で</a:t>
            </a:r>
            <a:r>
              <a:rPr lang="en-US" altLang="ja-JP" sz="2100" dirty="0">
                <a:solidFill>
                  <a:prstClr val="black"/>
                </a:solidFill>
              </a:rPr>
              <a:t>0.577</a:t>
            </a:r>
          </a:p>
          <a:p>
            <a:pPr marL="171450" indent="-171450" defTabSz="685800" fontAlgn="base">
              <a:spcBef>
                <a:spcPts val="750"/>
              </a:spcBef>
              <a:spcAft>
                <a:spcPct val="0"/>
              </a:spcAft>
              <a:defRPr/>
            </a:pPr>
            <a:endParaRPr lang="en-US" altLang="ja-JP" sz="2100" dirty="0">
              <a:solidFill>
                <a:prstClr val="black"/>
              </a:solidFill>
            </a:endParaRPr>
          </a:p>
          <a:p>
            <a:pPr marL="171450" indent="-171450" defTabSz="685800" fontAlgn="base">
              <a:spcBef>
                <a:spcPts val="750"/>
              </a:spcBef>
              <a:spcAft>
                <a:spcPct val="0"/>
              </a:spcAft>
              <a:defRPr/>
            </a:pPr>
            <a:endParaRPr lang="en-US" altLang="ja-JP" sz="2100" dirty="0">
              <a:solidFill>
                <a:prstClr val="black"/>
              </a:solidFill>
            </a:endParaRPr>
          </a:p>
          <a:p>
            <a:pPr marL="171450" indent="-171450" defTabSz="685800" fontAlgn="base">
              <a:spcBef>
                <a:spcPts val="750"/>
              </a:spcBef>
              <a:spcAft>
                <a:spcPct val="0"/>
              </a:spcAft>
              <a:defRPr/>
            </a:pPr>
            <a:endParaRPr lang="ja-JP" altLang="en-US" sz="2100" dirty="0">
              <a:solidFill>
                <a:prstClr val="black"/>
              </a:solidFill>
            </a:endParaRPr>
          </a:p>
        </p:txBody>
      </p:sp>
      <p:cxnSp>
        <p:nvCxnSpPr>
          <p:cNvPr id="9" name="直線コネクタ 8">
            <a:extLst>
              <a:ext uri="{FF2B5EF4-FFF2-40B4-BE49-F238E27FC236}">
                <a16:creationId xmlns:a16="http://schemas.microsoft.com/office/drawing/2014/main" id="{D28FEB37-7BEC-42D9-98E1-91EB08F98E2A}"/>
              </a:ext>
            </a:extLst>
          </p:cNvPr>
          <p:cNvCxnSpPr/>
          <p:nvPr/>
        </p:nvCxnSpPr>
        <p:spPr>
          <a:xfrm>
            <a:off x="696517" y="3359944"/>
            <a:ext cx="239196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線コネクタ 9">
            <a:extLst>
              <a:ext uri="{FF2B5EF4-FFF2-40B4-BE49-F238E27FC236}">
                <a16:creationId xmlns:a16="http://schemas.microsoft.com/office/drawing/2014/main" id="{4CB4C697-7FA9-459A-8EBF-1712A4661823}"/>
              </a:ext>
            </a:extLst>
          </p:cNvPr>
          <p:cNvCxnSpPr/>
          <p:nvPr/>
        </p:nvCxnSpPr>
        <p:spPr>
          <a:xfrm>
            <a:off x="716756" y="3693319"/>
            <a:ext cx="239196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線コネクタ 10">
            <a:extLst>
              <a:ext uri="{FF2B5EF4-FFF2-40B4-BE49-F238E27FC236}">
                <a16:creationId xmlns:a16="http://schemas.microsoft.com/office/drawing/2014/main" id="{0B87D242-9FAF-4D80-944B-3B69EC373E78}"/>
              </a:ext>
            </a:extLst>
          </p:cNvPr>
          <p:cNvCxnSpPr/>
          <p:nvPr/>
        </p:nvCxnSpPr>
        <p:spPr>
          <a:xfrm>
            <a:off x="738188" y="4030266"/>
            <a:ext cx="239196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678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000" dirty="0" smtClean="0"/>
              <a:t>COLIEE 2018</a:t>
            </a:r>
            <a:r>
              <a:rPr kumimoji="1" lang="ja-JP" altLang="en-US" sz="4000" dirty="0" smtClean="0"/>
              <a:t> </a:t>
            </a:r>
            <a:r>
              <a:rPr kumimoji="1" lang="en-US" altLang="ja-JP" sz="4000" dirty="0" smtClean="0"/>
              <a:t>Case</a:t>
            </a:r>
            <a:r>
              <a:rPr kumimoji="1" lang="ja-JP" altLang="en-US" sz="4000" dirty="0" smtClean="0"/>
              <a:t> </a:t>
            </a:r>
            <a:r>
              <a:rPr kumimoji="1" lang="en-US" altLang="ja-JP" sz="4000" dirty="0" smtClean="0"/>
              <a:t>Law</a:t>
            </a:r>
            <a:r>
              <a:rPr kumimoji="1" lang="ja-JP" altLang="en-US" sz="4000" dirty="0" smtClean="0"/>
              <a:t> </a:t>
            </a:r>
            <a:r>
              <a:rPr kumimoji="1" lang="en-US" altLang="ja-JP" sz="4000" dirty="0" smtClean="0"/>
              <a:t>Task 1</a:t>
            </a:r>
            <a:endParaRPr kumimoji="1" lang="ja-JP" altLang="en-US" sz="4000" dirty="0"/>
          </a:p>
        </p:txBody>
      </p:sp>
      <p:sp>
        <p:nvSpPr>
          <p:cNvPr id="5" name="コンテンツ プレースホルダー 4"/>
          <p:cNvSpPr>
            <a:spLocks noGrp="1"/>
          </p:cNvSpPr>
          <p:nvPr>
            <p:ph idx="1"/>
          </p:nvPr>
        </p:nvSpPr>
        <p:spPr>
          <a:xfrm>
            <a:off x="457200" y="1410551"/>
            <a:ext cx="8229600" cy="5342462"/>
          </a:xfrm>
        </p:spPr>
        <p:txBody>
          <a:bodyPr>
            <a:normAutofit fontScale="92500" lnSpcReduction="20000"/>
          </a:bodyPr>
          <a:lstStyle/>
          <a:p>
            <a:r>
              <a:rPr kumimoji="1" lang="en-US" altLang="ja-JP" dirty="0" smtClean="0"/>
              <a:t>Task1</a:t>
            </a:r>
            <a:r>
              <a:rPr kumimoji="1" lang="ja-JP" altLang="en-US" dirty="0" smtClean="0"/>
              <a:t>： 情報抽出</a:t>
            </a:r>
            <a:endParaRPr kumimoji="1" lang="en-US" altLang="ja-JP" dirty="0" smtClean="0"/>
          </a:p>
          <a:p>
            <a:pPr lvl="1"/>
            <a:r>
              <a:rPr lang="ja-JP" altLang="en-US" dirty="0" smtClean="0"/>
              <a:t>判決をサポートする判例を </a:t>
            </a:r>
            <a:r>
              <a:rPr lang="en-US" altLang="ja-JP" dirty="0" smtClean="0"/>
              <a:t>noticed case </a:t>
            </a:r>
            <a:r>
              <a:rPr lang="ja-JP" altLang="en-US" dirty="0" smtClean="0"/>
              <a:t>という</a:t>
            </a:r>
            <a:endParaRPr lang="en-US" altLang="ja-JP" dirty="0" smtClean="0"/>
          </a:p>
          <a:p>
            <a:pPr lvl="1"/>
            <a:r>
              <a:rPr lang="en-US" altLang="ja-JP" dirty="0" smtClean="0"/>
              <a:t>Task 1</a:t>
            </a:r>
            <a:r>
              <a:rPr lang="ja-JP" altLang="en-US" dirty="0" smtClean="0"/>
              <a:t>各問ではクエリと</a:t>
            </a:r>
            <a:r>
              <a:rPr lang="en-US" altLang="ja-JP" dirty="0" smtClean="0"/>
              <a:t>200</a:t>
            </a:r>
            <a:r>
              <a:rPr lang="ja-JP" altLang="en-US" dirty="0" smtClean="0"/>
              <a:t>判例を与えられ、</a:t>
            </a:r>
            <a:r>
              <a:rPr lang="en-US" altLang="ja-JP" dirty="0" smtClean="0"/>
              <a:t>notice case</a:t>
            </a:r>
            <a:r>
              <a:rPr lang="ja-JP" altLang="en-US" dirty="0" smtClean="0"/>
              <a:t>を当てる（複数回答あり）</a:t>
            </a:r>
            <a:endParaRPr lang="en-US" altLang="ja-JP" dirty="0" smtClean="0"/>
          </a:p>
          <a:p>
            <a:pPr lvl="1"/>
            <a:r>
              <a:rPr lang="ja-JP" altLang="en-US" dirty="0" smtClean="0"/>
              <a:t>クエリ例 </a:t>
            </a:r>
            <a:endParaRPr lang="en-US" altLang="ja-JP" dirty="0"/>
          </a:p>
          <a:p>
            <a:pPr lvl="2"/>
            <a:r>
              <a:rPr lang="en-US" altLang="ja-JP" dirty="0" smtClean="0"/>
              <a:t>summary: </a:t>
            </a:r>
            <a:r>
              <a:rPr lang="en-US" altLang="ja-JP" dirty="0">
                <a:latin typeface="TimesNewRomanPSMT"/>
              </a:rPr>
              <a:t>The parties to this consolidated litigation over the drug at issue brought </a:t>
            </a:r>
            <a:r>
              <a:rPr lang="en-US" altLang="ja-JP" dirty="0" smtClean="0">
                <a:latin typeface="TimesNewRomanPSMT"/>
              </a:rPr>
              <a:t>reciprocal motions</a:t>
            </a:r>
            <a:r>
              <a:rPr lang="en-US" altLang="ja-JP" dirty="0">
                <a:latin typeface="TimesNewRomanPSMT"/>
              </a:rPr>
              <a:t>, seeking that the opposing party be compelled to provide a further and </a:t>
            </a:r>
            <a:r>
              <a:rPr lang="en-US" altLang="ja-JP" dirty="0" smtClean="0">
                <a:latin typeface="TimesNewRomanPSMT"/>
              </a:rPr>
              <a:t>better affidavit </a:t>
            </a:r>
            <a:r>
              <a:rPr lang="en-US" altLang="ja-JP" dirty="0">
                <a:latin typeface="TimesNewRomanPSMT"/>
              </a:rPr>
              <a:t>of documents ... (</a:t>
            </a:r>
            <a:r>
              <a:rPr lang="en-US" altLang="ja-JP" dirty="0" smtClean="0">
                <a:latin typeface="TimesNewRomanPSMT"/>
              </a:rPr>
              <a:t>omitted)</a:t>
            </a:r>
          </a:p>
          <a:p>
            <a:pPr lvl="2"/>
            <a:r>
              <a:rPr lang="en-US" altLang="ja-JP" dirty="0" smtClean="0">
                <a:latin typeface="TimesNewRomanPSMT"/>
              </a:rPr>
              <a:t>f</a:t>
            </a:r>
            <a:r>
              <a:rPr lang="en-US" altLang="ja-JP" dirty="0" smtClean="0"/>
              <a:t>act: </a:t>
            </a:r>
            <a:r>
              <a:rPr lang="en-US" altLang="ja-JP" dirty="0" smtClean="0">
                <a:latin typeface="TimesNewRomanPSMT"/>
              </a:rPr>
              <a:t>[</a:t>
            </a:r>
            <a:r>
              <a:rPr lang="en-US" altLang="ja-JP" dirty="0">
                <a:latin typeface="TimesNewRomanPSMT"/>
              </a:rPr>
              <a:t>1] </a:t>
            </a:r>
            <a:r>
              <a:rPr lang="en-US" altLang="ja-JP" dirty="0" err="1">
                <a:latin typeface="TimesNewRomanPSMT"/>
              </a:rPr>
              <a:t>Tabib</a:t>
            </a:r>
            <a:r>
              <a:rPr lang="en-US" altLang="ja-JP" dirty="0">
                <a:latin typeface="TimesNewRomanPSMT"/>
              </a:rPr>
              <a:t>, </a:t>
            </a:r>
            <a:r>
              <a:rPr lang="en-US" altLang="ja-JP" dirty="0" err="1">
                <a:latin typeface="TimesNewRomanPSMT"/>
              </a:rPr>
              <a:t>Prothonotary</a:t>
            </a:r>
            <a:r>
              <a:rPr lang="en-US" altLang="ja-JP" dirty="0">
                <a:latin typeface="TimesNewRomanPSMT"/>
              </a:rPr>
              <a:t>: The Rules relating to affidavits of documents should </a:t>
            </a:r>
            <a:r>
              <a:rPr lang="en-US" altLang="ja-JP" dirty="0" smtClean="0">
                <a:latin typeface="TimesNewRomanPSMT"/>
              </a:rPr>
              <a:t>be well </a:t>
            </a:r>
            <a:r>
              <a:rPr lang="en-US" altLang="ja-JP" dirty="0">
                <a:latin typeface="TimesNewRomanPSMT"/>
              </a:rPr>
              <a:t>known by litigants. Yet it seems that parties are either not following </a:t>
            </a:r>
            <a:r>
              <a:rPr lang="en-US" altLang="ja-JP" dirty="0" smtClean="0">
                <a:latin typeface="TimesNewRomanPSMT"/>
              </a:rPr>
              <a:t>them strictly</a:t>
            </a:r>
            <a:r>
              <a:rPr lang="en-US" altLang="ja-JP" dirty="0">
                <a:latin typeface="TimesNewRomanPSMT"/>
              </a:rPr>
              <a:t>, or are assuming that others are not ... (omitted</a:t>
            </a:r>
            <a:r>
              <a:rPr lang="en-US" altLang="ja-JP" dirty="0" smtClean="0">
                <a:latin typeface="TimesNewRomanPSMT"/>
              </a:rPr>
              <a:t>)</a:t>
            </a:r>
          </a:p>
          <a:p>
            <a:pPr lvl="1"/>
            <a:r>
              <a:rPr lang="en-US" altLang="ja-JP" dirty="0" smtClean="0">
                <a:latin typeface="TimesNewRomanPSMT"/>
              </a:rPr>
              <a:t>Notice case</a:t>
            </a:r>
            <a:r>
              <a:rPr lang="ja-JP" altLang="en-US" dirty="0" smtClean="0">
                <a:latin typeface="TimesNewRomanPSMT"/>
              </a:rPr>
              <a:t>候補例</a:t>
            </a:r>
            <a:endParaRPr lang="en-US" altLang="ja-JP" dirty="0" smtClean="0">
              <a:latin typeface="TimesNewRomanPSMT"/>
            </a:endParaRPr>
          </a:p>
          <a:p>
            <a:pPr lvl="2"/>
            <a:r>
              <a:rPr lang="en-US" altLang="ja-JP" dirty="0">
                <a:latin typeface="TimesNewRomanPSMT"/>
              </a:rPr>
              <a:t>Case cited by: 2 cases Charest v. Can. (1993)... (omitted)</a:t>
            </a:r>
          </a:p>
          <a:p>
            <a:pPr lvl="1"/>
            <a:endParaRPr lang="en-US" altLang="ja-JP" dirty="0" smtClean="0"/>
          </a:p>
          <a:p>
            <a:pPr lvl="1"/>
            <a:endParaRPr kumimoji="1" lang="ja-JP" altLang="en-US" dirty="0"/>
          </a:p>
        </p:txBody>
      </p:sp>
    </p:spTree>
    <p:extLst>
      <p:ext uri="{BB962C8B-B14F-4D97-AF65-F5344CB8AC3E}">
        <p14:creationId xmlns:p14="http://schemas.microsoft.com/office/powerpoint/2010/main" val="3555025257"/>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9FA5B-C3B2-4C3A-8FBC-683B1E5DF552}"/>
              </a:ext>
            </a:extLst>
          </p:cNvPr>
          <p:cNvSpPr>
            <a:spLocks noGrp="1"/>
          </p:cNvSpPr>
          <p:nvPr>
            <p:ph type="title"/>
          </p:nvPr>
        </p:nvSpPr>
        <p:spPr/>
        <p:txBody>
          <a:bodyPr/>
          <a:lstStyle/>
          <a:p>
            <a:r>
              <a:rPr kumimoji="1" lang="ja-JP" altLang="en-US" dirty="0"/>
              <a:t>課題と今後の計画</a:t>
            </a:r>
          </a:p>
        </p:txBody>
      </p:sp>
      <p:sp>
        <p:nvSpPr>
          <p:cNvPr id="3" name="テキスト プレースホルダー 2">
            <a:extLst>
              <a:ext uri="{FF2B5EF4-FFF2-40B4-BE49-F238E27FC236}">
                <a16:creationId xmlns:a16="http://schemas.microsoft.com/office/drawing/2014/main" id="{386CD423-4AA8-416C-9F77-F7802F3C4ED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08350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4D4F3-91D6-4648-ADB8-A9BC94482FB4}"/>
              </a:ext>
            </a:extLst>
          </p:cNvPr>
          <p:cNvSpPr>
            <a:spLocks noGrp="1"/>
          </p:cNvSpPr>
          <p:nvPr>
            <p:ph type="title"/>
          </p:nvPr>
        </p:nvSpPr>
        <p:spPr/>
        <p:txBody>
          <a:bodyPr/>
          <a:lstStyle/>
          <a:p>
            <a:r>
              <a:rPr kumimoji="1" lang="ja-JP" altLang="en-US" dirty="0"/>
              <a:t>課題</a:t>
            </a:r>
          </a:p>
        </p:txBody>
      </p:sp>
      <p:sp>
        <p:nvSpPr>
          <p:cNvPr id="3" name="コンテンツ プレースホルダー 2">
            <a:extLst>
              <a:ext uri="{FF2B5EF4-FFF2-40B4-BE49-F238E27FC236}">
                <a16:creationId xmlns:a16="http://schemas.microsoft.com/office/drawing/2014/main" id="{0FCDDC1C-F861-41E9-B6DC-C895B56E4653}"/>
              </a:ext>
            </a:extLst>
          </p:cNvPr>
          <p:cNvSpPr>
            <a:spLocks noGrp="1"/>
          </p:cNvSpPr>
          <p:nvPr>
            <p:ph idx="1"/>
          </p:nvPr>
        </p:nvSpPr>
        <p:spPr/>
        <p:txBody>
          <a:bodyPr/>
          <a:lstStyle/>
          <a:p>
            <a:r>
              <a:rPr lang="ja-JP" altLang="en-US" dirty="0"/>
              <a:t>条件文が重要な問題が出題されることが多いが、私たちのシステムは弱い</a:t>
            </a:r>
            <a:endParaRPr lang="en-US" altLang="ja-JP" dirty="0"/>
          </a:p>
          <a:p>
            <a:pPr marL="0" indent="0">
              <a:buNone/>
            </a:pPr>
            <a:r>
              <a:rPr lang="ja-JP" altLang="en-US" u="sng" dirty="0"/>
              <a:t>文章同士の関係性を無視している</a:t>
            </a:r>
            <a:endParaRPr lang="en-US" altLang="ja-JP" u="sng" dirty="0"/>
          </a:p>
          <a:p>
            <a:pPr marL="0" indent="0">
              <a:buNone/>
            </a:pPr>
            <a:r>
              <a:rPr lang="ja-JP" altLang="en-US" dirty="0"/>
              <a:t>→文脈の汲み取り</a:t>
            </a:r>
            <a:endParaRPr lang="en-US" altLang="ja-JP" dirty="0"/>
          </a:p>
          <a:p>
            <a:pPr marL="0" indent="0">
              <a:buNone/>
            </a:pPr>
            <a:endParaRPr kumimoji="1" lang="en-US" altLang="ja-JP" dirty="0"/>
          </a:p>
          <a:p>
            <a:r>
              <a:rPr lang="ja-JP" altLang="en-US" dirty="0"/>
              <a:t>関連条文を参照しながら司法について学んだことのない人間が解いた場合は正答率は</a:t>
            </a:r>
            <a:r>
              <a:rPr lang="en-US" altLang="ja-JP" dirty="0"/>
              <a:t>8</a:t>
            </a:r>
            <a:r>
              <a:rPr lang="ja-JP" altLang="en-US" dirty="0"/>
              <a:t>割程度</a:t>
            </a:r>
            <a:endParaRPr lang="en-US" altLang="ja-JP" dirty="0"/>
          </a:p>
          <a:p>
            <a:pPr marL="0" indent="0">
              <a:buNone/>
            </a:pPr>
            <a:r>
              <a:rPr kumimoji="1" lang="ja-JP" altLang="en-US" u="sng" dirty="0"/>
              <a:t>条文外の専門知識がなければ解けない問題が存在</a:t>
            </a:r>
            <a:endParaRPr kumimoji="1" lang="en-US" altLang="ja-JP" u="sng" dirty="0"/>
          </a:p>
          <a:p>
            <a:pPr marL="0" indent="0">
              <a:buNone/>
            </a:pPr>
            <a:endParaRPr lang="en-US" altLang="ja-JP" dirty="0"/>
          </a:p>
          <a:p>
            <a:pPr marL="0" indent="0">
              <a:buNone/>
            </a:pPr>
            <a:endParaRPr lang="en-US" altLang="ja-JP" dirty="0"/>
          </a:p>
          <a:p>
            <a:endParaRPr kumimoji="1" lang="ja-JP" altLang="en-US" dirty="0"/>
          </a:p>
        </p:txBody>
      </p:sp>
    </p:spTree>
    <p:extLst>
      <p:ext uri="{BB962C8B-B14F-4D97-AF65-F5344CB8AC3E}">
        <p14:creationId xmlns:p14="http://schemas.microsoft.com/office/powerpoint/2010/main" val="3911160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2EDD4-4AD8-4E3B-8517-A869441FD91F}"/>
              </a:ext>
            </a:extLst>
          </p:cNvPr>
          <p:cNvSpPr>
            <a:spLocks noGrp="1"/>
          </p:cNvSpPr>
          <p:nvPr>
            <p:ph type="title"/>
          </p:nvPr>
        </p:nvSpPr>
        <p:spPr/>
        <p:txBody>
          <a:bodyPr/>
          <a:lstStyle/>
          <a:p>
            <a:r>
              <a:rPr lang="ja-JP" altLang="en-US" dirty="0"/>
              <a:t>今後の計画と進捗状況</a:t>
            </a:r>
            <a:endParaRPr kumimoji="1" lang="ja-JP" altLang="en-US" dirty="0"/>
          </a:p>
        </p:txBody>
      </p:sp>
      <p:sp>
        <p:nvSpPr>
          <p:cNvPr id="3" name="コンテンツ プレースホルダー 2">
            <a:extLst>
              <a:ext uri="{FF2B5EF4-FFF2-40B4-BE49-F238E27FC236}">
                <a16:creationId xmlns:a16="http://schemas.microsoft.com/office/drawing/2014/main" id="{CD384CFD-CBD3-49DC-B8B4-DBFBFA853761}"/>
              </a:ext>
            </a:extLst>
          </p:cNvPr>
          <p:cNvSpPr>
            <a:spLocks noGrp="1"/>
          </p:cNvSpPr>
          <p:nvPr>
            <p:ph idx="1"/>
          </p:nvPr>
        </p:nvSpPr>
        <p:spPr/>
        <p:txBody>
          <a:bodyPr/>
          <a:lstStyle/>
          <a:p>
            <a:r>
              <a:rPr kumimoji="1" lang="ja-JP" altLang="en-US" u="sng" dirty="0"/>
              <a:t>論理判定に</a:t>
            </a:r>
            <a:r>
              <a:rPr lang="ja-JP" altLang="en-US" u="sng" dirty="0"/>
              <a:t>深層</a:t>
            </a:r>
            <a:r>
              <a:rPr kumimoji="1" lang="ja-JP" altLang="en-US" u="sng" dirty="0"/>
              <a:t>学習を導入</a:t>
            </a:r>
            <a:endParaRPr kumimoji="1" lang="en-US" altLang="ja-JP" u="sng" dirty="0"/>
          </a:p>
          <a:p>
            <a:pPr marL="0" indent="0">
              <a:buNone/>
            </a:pPr>
            <a:r>
              <a:rPr lang="ja-JP" altLang="en-US" dirty="0"/>
              <a:t>→文脈の汲み取り</a:t>
            </a:r>
            <a:endParaRPr lang="en-US" altLang="ja-JP" dirty="0"/>
          </a:p>
          <a:p>
            <a:pPr marL="0" indent="0">
              <a:buNone/>
            </a:pPr>
            <a:endParaRPr kumimoji="1" lang="en-US" altLang="ja-JP" dirty="0"/>
          </a:p>
          <a:p>
            <a:r>
              <a:rPr lang="ja-JP" altLang="en-US" u="sng" dirty="0"/>
              <a:t>条文の書き方、決まり文句の調査</a:t>
            </a:r>
            <a:endParaRPr lang="en-US" altLang="ja-JP" u="sng" dirty="0"/>
          </a:p>
          <a:p>
            <a:pPr marL="0" indent="0">
              <a:buNone/>
            </a:pPr>
            <a:r>
              <a:rPr lang="ja-JP" altLang="en-US" dirty="0"/>
              <a:t>→法律文書特有の表現への対応</a:t>
            </a:r>
            <a:endParaRPr kumimoji="1" lang="en-US" altLang="ja-JP" dirty="0"/>
          </a:p>
          <a:p>
            <a:endParaRPr lang="en-US" altLang="ja-JP" dirty="0"/>
          </a:p>
          <a:p>
            <a:endParaRPr kumimoji="1" lang="en-US" altLang="ja-JP" dirty="0"/>
          </a:p>
          <a:p>
            <a:endParaRPr lang="en-US" altLang="ja-JP" dirty="0"/>
          </a:p>
        </p:txBody>
      </p:sp>
    </p:spTree>
    <p:extLst>
      <p:ext uri="{BB962C8B-B14F-4D97-AF65-F5344CB8AC3E}">
        <p14:creationId xmlns:p14="http://schemas.microsoft.com/office/powerpoint/2010/main" val="869343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7A4674-F951-46BF-9CB6-1D92A8BDAD07}"/>
              </a:ext>
            </a:extLst>
          </p:cNvPr>
          <p:cNvSpPr>
            <a:spLocks noGrp="1"/>
          </p:cNvSpPr>
          <p:nvPr>
            <p:ph type="title"/>
          </p:nvPr>
        </p:nvSpPr>
        <p:spPr/>
        <p:txBody>
          <a:bodyPr/>
          <a:lstStyle/>
          <a:p>
            <a:r>
              <a:rPr lang="ja-JP" altLang="en-US" dirty="0"/>
              <a:t>深層学習の導入</a:t>
            </a:r>
            <a:endParaRPr kumimoji="1" lang="ja-JP" altLang="en-US" dirty="0"/>
          </a:p>
        </p:txBody>
      </p:sp>
      <p:sp>
        <p:nvSpPr>
          <p:cNvPr id="3" name="コンテンツ プレースホルダー 2">
            <a:extLst>
              <a:ext uri="{FF2B5EF4-FFF2-40B4-BE49-F238E27FC236}">
                <a16:creationId xmlns:a16="http://schemas.microsoft.com/office/drawing/2014/main" id="{FF860179-B410-48E4-949D-EEB96D929484}"/>
              </a:ext>
            </a:extLst>
          </p:cNvPr>
          <p:cNvSpPr>
            <a:spLocks noGrp="1"/>
          </p:cNvSpPr>
          <p:nvPr>
            <p:ph idx="1"/>
          </p:nvPr>
        </p:nvSpPr>
        <p:spPr/>
        <p:txBody>
          <a:bodyPr/>
          <a:lstStyle/>
          <a:p>
            <a:r>
              <a:rPr lang="ja-JP" altLang="en-US" dirty="0"/>
              <a:t>前後の文脈の関係を学習することを狙う</a:t>
            </a:r>
            <a:endParaRPr lang="en-US" altLang="ja-JP" dirty="0"/>
          </a:p>
          <a:p>
            <a:r>
              <a:rPr lang="ja-JP" altLang="en-US" dirty="0"/>
              <a:t>使用するのは</a:t>
            </a:r>
            <a:r>
              <a:rPr lang="en-US" altLang="ja-JP" dirty="0"/>
              <a:t>BERT</a:t>
            </a:r>
            <a:r>
              <a:rPr lang="ja-JP" altLang="en-US" dirty="0"/>
              <a:t>（</a:t>
            </a:r>
            <a:r>
              <a:rPr lang="en-US" altLang="ja-JP" dirty="0"/>
              <a:t>Jacob, 2018</a:t>
            </a:r>
            <a:r>
              <a:rPr lang="ja-JP" altLang="en-US" dirty="0"/>
              <a:t>）で、「双方向</a:t>
            </a:r>
            <a:r>
              <a:rPr lang="en-US" altLang="ja-JP" dirty="0"/>
              <a:t>Transformer</a:t>
            </a:r>
            <a:r>
              <a:rPr lang="ja-JP" altLang="en-US" dirty="0"/>
              <a:t>」によって言語モデルを事前学習することで汎用性を獲得し、さらに転移学習させることで複数のタスクで最先端の結果を出している</a:t>
            </a:r>
            <a:endParaRPr lang="en-US" altLang="ja-JP" dirty="0"/>
          </a:p>
          <a:p>
            <a:r>
              <a:rPr lang="ja-JP" altLang="en-US" dirty="0"/>
              <a:t>京都大学の「</a:t>
            </a:r>
            <a:r>
              <a:rPr lang="en-US" altLang="ja-JP" dirty="0"/>
              <a:t>BERT</a:t>
            </a:r>
            <a:r>
              <a:rPr lang="ja-JP" altLang="en-US" dirty="0"/>
              <a:t>日本語</a:t>
            </a:r>
            <a:r>
              <a:rPr lang="en-US" altLang="ja-JP" dirty="0"/>
              <a:t>Pretrained</a:t>
            </a:r>
            <a:r>
              <a:rPr lang="ja-JP" altLang="en-US" dirty="0"/>
              <a:t>モデル」を使用</a:t>
            </a:r>
            <a:endParaRPr lang="en-US" altLang="ja-JP" dirty="0"/>
          </a:p>
          <a:p>
            <a:endParaRPr lang="en-US" altLang="ja-JP" dirty="0"/>
          </a:p>
          <a:p>
            <a:r>
              <a:rPr lang="ja-JP" altLang="en-US" dirty="0"/>
              <a:t>条文、問題文など法律文書での転移学習を行う</a:t>
            </a:r>
            <a:endParaRPr lang="en-US" altLang="ja-JP" dirty="0"/>
          </a:p>
          <a:p>
            <a:r>
              <a:rPr lang="en-US" altLang="ja-JP" dirty="0"/>
              <a:t>BERT</a:t>
            </a:r>
            <a:r>
              <a:rPr lang="ja-JP" altLang="en-US" dirty="0"/>
              <a:t>基本モデルで問題文と関連条文をそのまま入力するだけでは正答率は</a:t>
            </a:r>
            <a:r>
              <a:rPr lang="en-US" altLang="ja-JP" dirty="0"/>
              <a:t>5</a:t>
            </a:r>
            <a:r>
              <a:rPr lang="ja-JP" altLang="en-US" dirty="0"/>
              <a:t>割（ベースライン）</a:t>
            </a:r>
            <a:endParaRPr lang="en-US" altLang="ja-JP" dirty="0"/>
          </a:p>
        </p:txBody>
      </p:sp>
    </p:spTree>
    <p:extLst>
      <p:ext uri="{BB962C8B-B14F-4D97-AF65-F5344CB8AC3E}">
        <p14:creationId xmlns:p14="http://schemas.microsoft.com/office/powerpoint/2010/main" val="254028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EAD4A-F919-4EFB-A6A9-EF9C14944045}"/>
              </a:ext>
            </a:extLst>
          </p:cNvPr>
          <p:cNvSpPr>
            <a:spLocks noGrp="1"/>
          </p:cNvSpPr>
          <p:nvPr>
            <p:ph type="title"/>
          </p:nvPr>
        </p:nvSpPr>
        <p:spPr/>
        <p:txBody>
          <a:bodyPr/>
          <a:lstStyle/>
          <a:p>
            <a:r>
              <a:rPr lang="ja-JP" altLang="en-US" dirty="0"/>
              <a:t>深層学習の導入</a:t>
            </a:r>
            <a:endParaRPr kumimoji="1" lang="ja-JP" altLang="en-US" dirty="0"/>
          </a:p>
        </p:txBody>
      </p:sp>
      <p:sp>
        <p:nvSpPr>
          <p:cNvPr id="3" name="コンテンツ プレースホルダー 2">
            <a:extLst>
              <a:ext uri="{FF2B5EF4-FFF2-40B4-BE49-F238E27FC236}">
                <a16:creationId xmlns:a16="http://schemas.microsoft.com/office/drawing/2014/main" id="{7252408A-2D0C-4166-AAAE-1BA1305913A2}"/>
              </a:ext>
            </a:extLst>
          </p:cNvPr>
          <p:cNvSpPr>
            <a:spLocks noGrp="1"/>
          </p:cNvSpPr>
          <p:nvPr>
            <p:ph idx="1"/>
          </p:nvPr>
        </p:nvSpPr>
        <p:spPr/>
        <p:txBody>
          <a:bodyPr/>
          <a:lstStyle/>
          <a:p>
            <a:r>
              <a:rPr lang="ja-JP" altLang="en-US" dirty="0"/>
              <a:t>訓練データの数百問では足りない</a:t>
            </a:r>
            <a:endParaRPr lang="en-US" altLang="ja-JP" dirty="0"/>
          </a:p>
          <a:p>
            <a:pPr marL="0" indent="0">
              <a:buNone/>
            </a:pPr>
            <a:r>
              <a:rPr lang="ja-JP" altLang="en-US" dirty="0"/>
              <a:t>→ </a:t>
            </a:r>
            <a:r>
              <a:rPr lang="ja-JP" altLang="en-US" u="sng" dirty="0"/>
              <a:t>訓練データの拡充</a:t>
            </a:r>
            <a:endParaRPr lang="en-US" altLang="ja-JP" u="sng" dirty="0"/>
          </a:p>
          <a:p>
            <a:pPr marL="0" indent="0">
              <a:buNone/>
            </a:pPr>
            <a:r>
              <a:rPr lang="ja-JP" altLang="en-US" dirty="0"/>
              <a:t>条文について解説している入門書や</a:t>
            </a:r>
            <a:r>
              <a:rPr lang="en-US" altLang="ja-JP" dirty="0"/>
              <a:t>Wikipedia</a:t>
            </a:r>
            <a:r>
              <a:rPr lang="ja-JP" altLang="en-US" dirty="0"/>
              <a:t>等の</a:t>
            </a:r>
            <a:r>
              <a:rPr lang="en-US" altLang="ja-JP" dirty="0"/>
              <a:t>Web</a:t>
            </a:r>
            <a:r>
              <a:rPr lang="ja-JP" altLang="en-US" dirty="0"/>
              <a:t>サイト、実際の判例文など</a:t>
            </a:r>
            <a:endParaRPr lang="en-US" altLang="ja-JP" dirty="0"/>
          </a:p>
          <a:p>
            <a:pPr marL="0" indent="0">
              <a:buNone/>
            </a:pPr>
            <a:r>
              <a:rPr lang="ja-JP" altLang="en-US" dirty="0"/>
              <a:t>（本や判例文は電子データ化されているものは一部）</a:t>
            </a:r>
            <a:endParaRPr lang="en-US" altLang="ja-JP" dirty="0"/>
          </a:p>
          <a:p>
            <a:pPr marL="0" indent="0">
              <a:buNone/>
            </a:pPr>
            <a:endParaRPr lang="en-US" altLang="ja-JP" dirty="0"/>
          </a:p>
          <a:p>
            <a:r>
              <a:rPr lang="ja-JP" altLang="en-US" dirty="0"/>
              <a:t>入力にこれまでのルールベースで</a:t>
            </a:r>
            <a:r>
              <a:rPr lang="ja-JP" altLang="en-US" u="sng" dirty="0"/>
              <a:t>解答する際の情報を加える</a:t>
            </a:r>
            <a:endParaRPr lang="en-US" altLang="ja-JP" u="sng" dirty="0"/>
          </a:p>
          <a:p>
            <a:pPr marL="0" indent="0">
              <a:buNone/>
            </a:pPr>
            <a:r>
              <a:rPr lang="ja-JP" altLang="en-US" dirty="0"/>
              <a:t>格解析の結果、確信度等</a:t>
            </a:r>
            <a:endParaRPr lang="en-US" altLang="ja-JP" dirty="0"/>
          </a:p>
        </p:txBody>
      </p:sp>
    </p:spTree>
    <p:extLst>
      <p:ext uri="{BB962C8B-B14F-4D97-AF65-F5344CB8AC3E}">
        <p14:creationId xmlns:p14="http://schemas.microsoft.com/office/powerpoint/2010/main" val="192998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0A0C1-113F-4557-8BE4-F41458C6AB6B}"/>
              </a:ext>
            </a:extLst>
          </p:cNvPr>
          <p:cNvSpPr>
            <a:spLocks noGrp="1"/>
          </p:cNvSpPr>
          <p:nvPr>
            <p:ph type="title"/>
          </p:nvPr>
        </p:nvSpPr>
        <p:spPr/>
        <p:txBody>
          <a:bodyPr/>
          <a:lstStyle/>
          <a:p>
            <a:r>
              <a:rPr kumimoji="1" lang="ja-JP" altLang="en-US" dirty="0"/>
              <a:t>法律文書特有の表現の調査</a:t>
            </a:r>
          </a:p>
        </p:txBody>
      </p:sp>
      <p:sp>
        <p:nvSpPr>
          <p:cNvPr id="3" name="コンテンツ プレースホルダー 2">
            <a:extLst>
              <a:ext uri="{FF2B5EF4-FFF2-40B4-BE49-F238E27FC236}">
                <a16:creationId xmlns:a16="http://schemas.microsoft.com/office/drawing/2014/main" id="{16201F1C-8E72-4202-9248-1BCCA722F61A}"/>
              </a:ext>
            </a:extLst>
          </p:cNvPr>
          <p:cNvSpPr>
            <a:spLocks noGrp="1"/>
          </p:cNvSpPr>
          <p:nvPr>
            <p:ph idx="1"/>
          </p:nvPr>
        </p:nvSpPr>
        <p:spPr/>
        <p:txBody>
          <a:bodyPr/>
          <a:lstStyle/>
          <a:p>
            <a:r>
              <a:rPr kumimoji="1" lang="ja-JP" altLang="en-US" dirty="0"/>
              <a:t>条文にはある程度の決まり文句が使われている</a:t>
            </a:r>
            <a:endParaRPr kumimoji="1" lang="en-US" altLang="ja-JP" dirty="0"/>
          </a:p>
          <a:p>
            <a:r>
              <a:rPr lang="ja-JP" altLang="en-US" dirty="0"/>
              <a:t>その一定の法則を調査することで、文章の構造化をやりやすくし、ニュアンスの違いをルール化することが可能なのではないか</a:t>
            </a:r>
            <a:endParaRPr kumimoji="1" lang="en-US" altLang="ja-JP" dirty="0"/>
          </a:p>
          <a:p>
            <a:endParaRPr kumimoji="1" lang="ja-JP" altLang="en-US" dirty="0"/>
          </a:p>
        </p:txBody>
      </p:sp>
    </p:spTree>
    <p:extLst>
      <p:ext uri="{BB962C8B-B14F-4D97-AF65-F5344CB8AC3E}">
        <p14:creationId xmlns:p14="http://schemas.microsoft.com/office/powerpoint/2010/main" val="181602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46716-CF8C-4A1C-A612-21C2BD05E00B}"/>
              </a:ext>
            </a:extLst>
          </p:cNvPr>
          <p:cNvSpPr>
            <a:spLocks noGrp="1"/>
          </p:cNvSpPr>
          <p:nvPr>
            <p:ph type="title"/>
          </p:nvPr>
        </p:nvSpPr>
        <p:spPr/>
        <p:txBody>
          <a:bodyPr/>
          <a:lstStyle/>
          <a:p>
            <a:r>
              <a:rPr lang="ja-JP" altLang="en-US" dirty="0"/>
              <a:t>法律文書特有の表現の調査</a:t>
            </a:r>
            <a:endParaRPr kumimoji="1" lang="ja-JP" altLang="en-US" dirty="0"/>
          </a:p>
        </p:txBody>
      </p:sp>
      <p:sp>
        <p:nvSpPr>
          <p:cNvPr id="3" name="コンテンツ プレースホルダー 2">
            <a:extLst>
              <a:ext uri="{FF2B5EF4-FFF2-40B4-BE49-F238E27FC236}">
                <a16:creationId xmlns:a16="http://schemas.microsoft.com/office/drawing/2014/main" id="{24696D7B-616D-4CD9-873C-C39F51682B75}"/>
              </a:ext>
            </a:extLst>
          </p:cNvPr>
          <p:cNvSpPr>
            <a:spLocks noGrp="1"/>
          </p:cNvSpPr>
          <p:nvPr>
            <p:ph idx="1"/>
          </p:nvPr>
        </p:nvSpPr>
        <p:spPr/>
        <p:txBody>
          <a:bodyPr/>
          <a:lstStyle/>
          <a:p>
            <a:pPr marL="0" indent="0">
              <a:buNone/>
            </a:pPr>
            <a:r>
              <a:rPr lang="ja-JP" altLang="en-US" dirty="0"/>
              <a:t>前提となる条件が重要であると考え、</a:t>
            </a:r>
            <a:endParaRPr lang="en-US" altLang="ja-JP" dirty="0"/>
          </a:p>
          <a:p>
            <a:pPr marL="0" indent="0">
              <a:buNone/>
            </a:pPr>
            <a:r>
              <a:rPr kumimoji="1" lang="ja-JP" altLang="en-US" dirty="0"/>
              <a:t>民法における「例外」の表現の分類を行った</a:t>
            </a:r>
            <a:endParaRPr kumimoji="1" lang="en-US" altLang="ja-JP" dirty="0"/>
          </a:p>
          <a:p>
            <a:pPr marL="0" indent="0">
              <a:buNone/>
            </a:pPr>
            <a:endParaRPr kumimoji="1" lang="en-US" altLang="ja-JP" dirty="0"/>
          </a:p>
          <a:p>
            <a:r>
              <a:rPr lang="ja-JP" altLang="en-US" dirty="0"/>
              <a:t>「前文は適用されない」</a:t>
            </a:r>
            <a:endParaRPr lang="en-US" altLang="ja-JP" dirty="0"/>
          </a:p>
          <a:p>
            <a:pPr marL="0" indent="0">
              <a:buNone/>
            </a:pPr>
            <a:r>
              <a:rPr lang="ja-JP" altLang="en-US" dirty="0"/>
              <a:t>→前文を参照して論理判定を否定する</a:t>
            </a:r>
            <a:endParaRPr lang="en-US" altLang="ja-JP" dirty="0"/>
          </a:p>
          <a:p>
            <a:r>
              <a:rPr kumimoji="1" lang="ja-JP" altLang="en-US" dirty="0"/>
              <a:t>「</a:t>
            </a:r>
            <a:r>
              <a:rPr lang="ja-JP" altLang="en-US" dirty="0"/>
              <a:t>当てはまる場合は、</a:t>
            </a:r>
            <a:r>
              <a:rPr lang="en-US" altLang="ja-JP" dirty="0"/>
              <a:t>…</a:t>
            </a:r>
            <a:r>
              <a:rPr lang="ja-JP" altLang="en-US" dirty="0"/>
              <a:t>する</a:t>
            </a:r>
            <a:r>
              <a:rPr kumimoji="1" lang="ja-JP" altLang="en-US" dirty="0"/>
              <a:t>」</a:t>
            </a:r>
            <a:endParaRPr kumimoji="1" lang="en-US" altLang="ja-JP" dirty="0"/>
          </a:p>
          <a:p>
            <a:pPr marL="0" indent="0">
              <a:buNone/>
            </a:pPr>
            <a:r>
              <a:rPr kumimoji="1" lang="ja-JP" altLang="en-US" dirty="0"/>
              <a:t>→条件に当てはまる場合は前文の論理判定を否定する</a:t>
            </a:r>
          </a:p>
        </p:txBody>
      </p:sp>
    </p:spTree>
    <p:extLst>
      <p:ext uri="{BB962C8B-B14F-4D97-AF65-F5344CB8AC3E}">
        <p14:creationId xmlns:p14="http://schemas.microsoft.com/office/powerpoint/2010/main" val="563906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2EDD4-4AD8-4E3B-8517-A869441FD91F}"/>
              </a:ext>
            </a:extLst>
          </p:cNvPr>
          <p:cNvSpPr>
            <a:spLocks noGrp="1"/>
          </p:cNvSpPr>
          <p:nvPr>
            <p:ph type="title"/>
          </p:nvPr>
        </p:nvSpPr>
        <p:spPr/>
        <p:txBody>
          <a:bodyPr/>
          <a:lstStyle/>
          <a:p>
            <a:r>
              <a:rPr lang="ja-JP" altLang="en-US" dirty="0"/>
              <a:t>現在の進捗</a:t>
            </a:r>
            <a:endParaRPr kumimoji="1" lang="ja-JP" altLang="en-US" dirty="0"/>
          </a:p>
        </p:txBody>
      </p:sp>
      <p:sp>
        <p:nvSpPr>
          <p:cNvPr id="3" name="コンテンツ プレースホルダー 2">
            <a:extLst>
              <a:ext uri="{FF2B5EF4-FFF2-40B4-BE49-F238E27FC236}">
                <a16:creationId xmlns:a16="http://schemas.microsoft.com/office/drawing/2014/main" id="{CD384CFD-CBD3-49DC-B8B4-DBFBFA853761}"/>
              </a:ext>
            </a:extLst>
          </p:cNvPr>
          <p:cNvSpPr>
            <a:spLocks noGrp="1"/>
          </p:cNvSpPr>
          <p:nvPr>
            <p:ph idx="1"/>
          </p:nvPr>
        </p:nvSpPr>
        <p:spPr/>
        <p:txBody>
          <a:bodyPr/>
          <a:lstStyle/>
          <a:p>
            <a:r>
              <a:rPr kumimoji="1" lang="ja-JP" altLang="en-US" u="sng" dirty="0"/>
              <a:t>論理判定に</a:t>
            </a:r>
            <a:r>
              <a:rPr lang="ja-JP" altLang="en-US" u="sng" dirty="0"/>
              <a:t>深層</a:t>
            </a:r>
            <a:r>
              <a:rPr kumimoji="1" lang="ja-JP" altLang="en-US" u="sng" dirty="0"/>
              <a:t>学習を導入</a:t>
            </a:r>
            <a:endParaRPr kumimoji="1" lang="en-US" altLang="ja-JP" u="sng" dirty="0"/>
          </a:p>
          <a:p>
            <a:pPr marL="0" indent="0">
              <a:buNone/>
            </a:pPr>
            <a:r>
              <a:rPr lang="ja-JP" altLang="en-US" dirty="0"/>
              <a:t>→単語埋め込み部分の学習データを拡充</a:t>
            </a:r>
            <a:endParaRPr lang="en-US" altLang="ja-JP" dirty="0"/>
          </a:p>
          <a:p>
            <a:pPr marL="0" indent="0">
              <a:buNone/>
            </a:pPr>
            <a:endParaRPr kumimoji="1" lang="en-US" altLang="ja-JP" dirty="0"/>
          </a:p>
          <a:p>
            <a:r>
              <a:rPr lang="ja-JP" altLang="en-US" u="sng" dirty="0"/>
              <a:t>条文の書き方、決まり文句の調査</a:t>
            </a:r>
            <a:endParaRPr lang="en-US" altLang="ja-JP" u="sng" dirty="0"/>
          </a:p>
          <a:p>
            <a:pPr marL="0" indent="0">
              <a:buNone/>
            </a:pPr>
            <a:r>
              <a:rPr lang="ja-JP" altLang="en-US" dirty="0"/>
              <a:t>→「法制執務詳解」と「ワークブック法制執務」の</a:t>
            </a:r>
            <a:r>
              <a:rPr lang="en-US" altLang="ja-JP" dirty="0"/>
              <a:t>2</a:t>
            </a:r>
            <a:r>
              <a:rPr lang="ja-JP" altLang="en-US" dirty="0"/>
              <a:t>冊を調査</a:t>
            </a:r>
            <a:endParaRPr lang="en-US" altLang="ja-JP" dirty="0"/>
          </a:p>
          <a:p>
            <a:endParaRPr lang="en-US" altLang="ja-JP" dirty="0"/>
          </a:p>
          <a:p>
            <a:endParaRPr kumimoji="1" lang="en-US" altLang="ja-JP" dirty="0"/>
          </a:p>
          <a:p>
            <a:endParaRPr lang="en-US" altLang="ja-JP" dirty="0"/>
          </a:p>
        </p:txBody>
      </p:sp>
    </p:spTree>
    <p:extLst>
      <p:ext uri="{BB962C8B-B14F-4D97-AF65-F5344CB8AC3E}">
        <p14:creationId xmlns:p14="http://schemas.microsoft.com/office/powerpoint/2010/main" val="2545449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4C453-32E7-4A1F-86B9-E67685BD557D}"/>
              </a:ext>
            </a:extLst>
          </p:cNvPr>
          <p:cNvSpPr>
            <a:spLocks noGrp="1"/>
          </p:cNvSpPr>
          <p:nvPr>
            <p:ph type="title"/>
          </p:nvPr>
        </p:nvSpPr>
        <p:spPr>
          <a:xfrm>
            <a:off x="628650" y="1368028"/>
            <a:ext cx="7886700" cy="994172"/>
          </a:xfrm>
        </p:spPr>
        <p:txBody>
          <a:bodyPr/>
          <a:lstStyle/>
          <a:p>
            <a:r>
              <a:rPr lang="ja-JP" altLang="en-US" dirty="0"/>
              <a:t>論理判定に深層学習を導入</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E1E9A1CB-2A75-4084-B602-64C1CA239AC4}"/>
              </a:ext>
            </a:extLst>
          </p:cNvPr>
          <p:cNvSpPr>
            <a:spLocks noGrp="1"/>
          </p:cNvSpPr>
          <p:nvPr>
            <p:ph idx="1"/>
          </p:nvPr>
        </p:nvSpPr>
        <p:spPr>
          <a:xfrm>
            <a:off x="409194" y="2089309"/>
            <a:ext cx="7886700" cy="3263504"/>
          </a:xfrm>
        </p:spPr>
        <p:txBody>
          <a:bodyPr/>
          <a:lstStyle/>
          <a:p>
            <a:r>
              <a:rPr kumimoji="1" lang="en-US" altLang="ja-JP" dirty="0"/>
              <a:t>Web</a:t>
            </a:r>
            <a:r>
              <a:rPr kumimoji="1" lang="ja-JP" altLang="en-US" dirty="0"/>
              <a:t>上でデータを収集しているが、問題形式の物はないため、単語埋め込みの学習用にする</a:t>
            </a:r>
            <a:endParaRPr kumimoji="1" lang="en-US" altLang="ja-JP" dirty="0"/>
          </a:p>
          <a:p>
            <a:endParaRPr lang="en-US" altLang="ja-JP" dirty="0"/>
          </a:p>
          <a:p>
            <a:r>
              <a:rPr kumimoji="1" lang="ja-JP" altLang="en-US" dirty="0"/>
              <a:t>収集するサイト</a:t>
            </a:r>
            <a:endParaRPr kumimoji="1" lang="en-US" altLang="ja-JP" dirty="0"/>
          </a:p>
          <a:p>
            <a:pPr marL="0" indent="0">
              <a:buNone/>
            </a:pPr>
            <a:r>
              <a:rPr kumimoji="1" lang="ja-JP" altLang="en-US" dirty="0"/>
              <a:t>「</a:t>
            </a:r>
            <a:r>
              <a:rPr kumimoji="1" lang="en-US" altLang="ja-JP" dirty="0"/>
              <a:t>Wikipedia</a:t>
            </a:r>
            <a:r>
              <a:rPr kumimoji="1" lang="ja-JP" altLang="en-US" dirty="0"/>
              <a:t>」</a:t>
            </a:r>
            <a:endParaRPr kumimoji="1" lang="en-US" altLang="ja-JP" dirty="0"/>
          </a:p>
          <a:p>
            <a:pPr marL="0" indent="0">
              <a:buNone/>
            </a:pPr>
            <a:r>
              <a:rPr kumimoji="1" lang="ja-JP" altLang="en-US" dirty="0"/>
              <a:t>「</a:t>
            </a:r>
            <a:r>
              <a:rPr kumimoji="1" lang="en-US" altLang="ja-JP" dirty="0"/>
              <a:t>WIKIBOOKS</a:t>
            </a:r>
            <a:r>
              <a:rPr kumimoji="1" lang="ja-JP" altLang="en-US" dirty="0"/>
              <a:t>」</a:t>
            </a:r>
            <a:r>
              <a:rPr kumimoji="1" lang="en-US" altLang="ja-JP" dirty="0"/>
              <a:t>… </a:t>
            </a:r>
            <a:r>
              <a:rPr kumimoji="1" lang="ja-JP" altLang="en-US" dirty="0"/>
              <a:t>解説</a:t>
            </a:r>
            <a:r>
              <a:rPr lang="ja-JP" altLang="en-US" dirty="0"/>
              <a:t>を利用するが、文</a:t>
            </a:r>
            <a:r>
              <a:rPr kumimoji="1" lang="ja-JP" altLang="en-US" dirty="0"/>
              <a:t>量にばらつきがある</a:t>
            </a:r>
            <a:endParaRPr kumimoji="1" lang="en-US" altLang="ja-JP" dirty="0"/>
          </a:p>
          <a:p>
            <a:pPr marL="0" indent="0">
              <a:buNone/>
            </a:pPr>
            <a:r>
              <a:rPr lang="en-US" altLang="ja-JP" dirty="0">
                <a:hlinkClick r:id="rId3"/>
              </a:rPr>
              <a:t>https://ja.wikibooks.org/wiki/%E3%82%B3%E3%83%B3%E3%83%A1%E3%83%B3%E3%82%BF%E3%83%BC%E3%83%AB%E6%B0%91%E6%B3%95</a:t>
            </a:r>
            <a:endParaRPr kumimoji="1" lang="en-US" altLang="ja-JP" dirty="0"/>
          </a:p>
          <a:p>
            <a:r>
              <a:rPr lang="ja-JP" altLang="en-US" dirty="0"/>
              <a:t>使えそうなサイト</a:t>
            </a:r>
            <a:endParaRPr lang="en-US" altLang="ja-JP" dirty="0"/>
          </a:p>
          <a:p>
            <a:pPr marL="0" indent="0">
              <a:buNone/>
            </a:pPr>
            <a:r>
              <a:rPr lang="ja-JP" altLang="en-US" dirty="0"/>
              <a:t>「民法条文解説</a:t>
            </a:r>
            <a:r>
              <a:rPr lang="en-US" altLang="ja-JP" dirty="0"/>
              <a:t>.com</a:t>
            </a:r>
            <a:r>
              <a:rPr lang="ja-JP" altLang="en-US" dirty="0"/>
              <a:t>」</a:t>
            </a:r>
            <a:r>
              <a:rPr lang="en-US" altLang="ja-JP" dirty="0">
                <a:hlinkClick r:id="rId4"/>
              </a:rPr>
              <a:t>https://www.minnpou-sousoku.com/</a:t>
            </a:r>
            <a:endParaRPr lang="en-US" altLang="ja-JP" dirty="0"/>
          </a:p>
          <a:p>
            <a:endParaRPr kumimoji="1" lang="ja-JP" altLang="en-US" dirty="0"/>
          </a:p>
        </p:txBody>
      </p:sp>
    </p:spTree>
    <p:extLst>
      <p:ext uri="{BB962C8B-B14F-4D97-AF65-F5344CB8AC3E}">
        <p14:creationId xmlns:p14="http://schemas.microsoft.com/office/powerpoint/2010/main" val="1311499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5843AB-396F-4505-A531-EE4E070EB684}"/>
              </a:ext>
            </a:extLst>
          </p:cNvPr>
          <p:cNvSpPr>
            <a:spLocks noGrp="1"/>
          </p:cNvSpPr>
          <p:nvPr>
            <p:ph type="title"/>
          </p:nvPr>
        </p:nvSpPr>
        <p:spPr/>
        <p:txBody>
          <a:bodyPr/>
          <a:lstStyle/>
          <a:p>
            <a:r>
              <a:rPr lang="ja-JP" altLang="en-US" dirty="0"/>
              <a:t>条文の書き方、決まり文句の調査</a:t>
            </a:r>
            <a:endParaRPr kumimoji="1" lang="ja-JP" altLang="en-US" dirty="0"/>
          </a:p>
        </p:txBody>
      </p:sp>
      <p:sp>
        <p:nvSpPr>
          <p:cNvPr id="3" name="コンテンツ プレースホルダー 2">
            <a:extLst>
              <a:ext uri="{FF2B5EF4-FFF2-40B4-BE49-F238E27FC236}">
                <a16:creationId xmlns:a16="http://schemas.microsoft.com/office/drawing/2014/main" id="{EF574A47-BFCB-42F2-931C-D510B4E6AA50}"/>
              </a:ext>
            </a:extLst>
          </p:cNvPr>
          <p:cNvSpPr>
            <a:spLocks noGrp="1"/>
          </p:cNvSpPr>
          <p:nvPr>
            <p:ph idx="1"/>
          </p:nvPr>
        </p:nvSpPr>
        <p:spPr/>
        <p:txBody>
          <a:bodyPr/>
          <a:lstStyle/>
          <a:p>
            <a:r>
              <a:rPr kumimoji="1" lang="ja-JP" altLang="en-US" dirty="0"/>
              <a:t>「法制執務詳解」は基本的な部分が書いてあり</a:t>
            </a:r>
            <a:r>
              <a:rPr lang="ja-JP" altLang="en-US" dirty="0"/>
              <a:t>、「ワークブック法制執務」のほうが判断基準などが詳しく載っているが難解</a:t>
            </a:r>
            <a:endParaRPr lang="en-US" altLang="ja-JP" dirty="0"/>
          </a:p>
          <a:p>
            <a:endParaRPr lang="en-US" altLang="ja-JP" dirty="0"/>
          </a:p>
          <a:p>
            <a:r>
              <a:rPr lang="ja-JP" altLang="en-US" dirty="0"/>
              <a:t>特に、述語項解析で条件節を判断するのに使える要素が見つかったので生かしたい</a:t>
            </a:r>
            <a:endParaRPr lang="en-US" altLang="ja-JP" dirty="0"/>
          </a:p>
          <a:p>
            <a:endParaRPr lang="en-US" altLang="ja-JP" dirty="0"/>
          </a:p>
          <a:p>
            <a:r>
              <a:rPr kumimoji="1" lang="ja-JP" altLang="en-US" dirty="0"/>
              <a:t>次のスライドからは具体例</a:t>
            </a:r>
          </a:p>
        </p:txBody>
      </p:sp>
    </p:spTree>
    <p:extLst>
      <p:ext uri="{BB962C8B-B14F-4D97-AF65-F5344CB8AC3E}">
        <p14:creationId xmlns:p14="http://schemas.microsoft.com/office/powerpoint/2010/main" val="235175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000" dirty="0" smtClean="0"/>
              <a:t>Case</a:t>
            </a:r>
            <a:r>
              <a:rPr kumimoji="1" lang="ja-JP" altLang="en-US" sz="4000" dirty="0" smtClean="0"/>
              <a:t> </a:t>
            </a:r>
            <a:r>
              <a:rPr kumimoji="1" lang="en-US" altLang="ja-JP" sz="4000" dirty="0" smtClean="0"/>
              <a:t>Law</a:t>
            </a:r>
            <a:r>
              <a:rPr kumimoji="1" lang="ja-JP" altLang="en-US" sz="4000" dirty="0" smtClean="0"/>
              <a:t> </a:t>
            </a:r>
            <a:r>
              <a:rPr kumimoji="1" lang="en-US" altLang="ja-JP" sz="4000" dirty="0" smtClean="0"/>
              <a:t>Task 1</a:t>
            </a:r>
            <a:r>
              <a:rPr lang="ja-JP" altLang="en-US" sz="4000" dirty="0"/>
              <a:t> </a:t>
            </a:r>
            <a:r>
              <a:rPr lang="ja-JP" altLang="en-US" sz="4000" dirty="0" smtClean="0"/>
              <a:t>参加チーム結果</a:t>
            </a:r>
            <a:endParaRPr kumimoji="1" lang="ja-JP" altLang="en-US" sz="4000" dirty="0"/>
          </a:p>
        </p:txBody>
      </p:sp>
      <p:sp>
        <p:nvSpPr>
          <p:cNvPr id="2" name="コンテンツ プレースホルダー 1"/>
          <p:cNvSpPr>
            <a:spLocks noGrp="1"/>
          </p:cNvSpPr>
          <p:nvPr>
            <p:ph idx="1"/>
          </p:nvPr>
        </p:nvSpPr>
        <p:spPr/>
        <p:txBody>
          <a:bodyPr/>
          <a:lstStyle/>
          <a:p>
            <a:endParaRPr kumimoji="1" lang="ja-JP" altLang="en-US"/>
          </a:p>
        </p:txBody>
      </p:sp>
      <p:pic>
        <p:nvPicPr>
          <p:cNvPr id="3" name="図 2"/>
          <p:cNvPicPr>
            <a:picLocks noChangeAspect="1"/>
          </p:cNvPicPr>
          <p:nvPr/>
        </p:nvPicPr>
        <p:blipFill>
          <a:blip r:embed="rId2"/>
          <a:stretch>
            <a:fillRect/>
          </a:stretch>
        </p:blipFill>
        <p:spPr>
          <a:xfrm>
            <a:off x="306119" y="1651080"/>
            <a:ext cx="8708425" cy="4733243"/>
          </a:xfrm>
          <a:prstGeom prst="rect">
            <a:avLst/>
          </a:prstGeom>
        </p:spPr>
      </p:pic>
    </p:spTree>
    <p:extLst>
      <p:ext uri="{BB962C8B-B14F-4D97-AF65-F5344CB8AC3E}">
        <p14:creationId xmlns:p14="http://schemas.microsoft.com/office/powerpoint/2010/main" val="2145560771"/>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1DC96C-02E7-4E88-A8F9-B510B1261986}"/>
              </a:ext>
            </a:extLst>
          </p:cNvPr>
          <p:cNvSpPr>
            <a:spLocks noGrp="1"/>
          </p:cNvSpPr>
          <p:nvPr>
            <p:ph type="title"/>
          </p:nvPr>
        </p:nvSpPr>
        <p:spPr/>
        <p:txBody>
          <a:bodyPr/>
          <a:lstStyle/>
          <a:p>
            <a:r>
              <a:rPr kumimoji="1" lang="ja-JP" altLang="en-US" dirty="0"/>
              <a:t>直感では分からない表現</a:t>
            </a:r>
          </a:p>
        </p:txBody>
      </p:sp>
      <p:sp>
        <p:nvSpPr>
          <p:cNvPr id="3" name="コンテンツ プレースホルダー 2">
            <a:extLst>
              <a:ext uri="{FF2B5EF4-FFF2-40B4-BE49-F238E27FC236}">
                <a16:creationId xmlns:a16="http://schemas.microsoft.com/office/drawing/2014/main" id="{18DF29D6-8C7E-4A9E-A42D-F769EAA14EDE}"/>
              </a:ext>
            </a:extLst>
          </p:cNvPr>
          <p:cNvSpPr>
            <a:spLocks noGrp="1"/>
          </p:cNvSpPr>
          <p:nvPr>
            <p:ph idx="1"/>
          </p:nvPr>
        </p:nvSpPr>
        <p:spPr>
          <a:xfrm>
            <a:off x="402336" y="2226469"/>
            <a:ext cx="8113014" cy="3263504"/>
          </a:xfrm>
        </p:spPr>
        <p:txBody>
          <a:bodyPr/>
          <a:lstStyle/>
          <a:p>
            <a:r>
              <a:rPr lang="ja-JP" altLang="en-US" dirty="0"/>
              <a:t>「</a:t>
            </a:r>
            <a:r>
              <a:rPr lang="en-US" altLang="ja-JP" dirty="0"/>
              <a:t>……</a:t>
            </a:r>
            <a:r>
              <a:rPr lang="ja-JP" altLang="en-US" dirty="0"/>
              <a:t>してはならない」は禁止を表し、不作為の義務を命ずる。</a:t>
            </a:r>
            <a:r>
              <a:rPr lang="ja-JP" altLang="en-US" u="sng" dirty="0">
                <a:highlight>
                  <a:srgbClr val="FFFF00"/>
                </a:highlight>
              </a:rPr>
              <a:t>処罰の原因となることがある</a:t>
            </a:r>
            <a:r>
              <a:rPr lang="ja-JP" altLang="en-US" dirty="0"/>
              <a:t>。</a:t>
            </a:r>
            <a:endParaRPr lang="en-US" altLang="ja-JP" dirty="0"/>
          </a:p>
          <a:p>
            <a:endParaRPr lang="ja-JP" altLang="en-US" dirty="0"/>
          </a:p>
          <a:p>
            <a:r>
              <a:rPr lang="ja-JP" altLang="en-US" dirty="0"/>
              <a:t>「</a:t>
            </a:r>
            <a:r>
              <a:rPr lang="en-US" altLang="ja-JP" dirty="0"/>
              <a:t>……</a:t>
            </a:r>
            <a:r>
              <a:rPr lang="ja-JP" altLang="en-US" dirty="0"/>
              <a:t>することができない」は法律上の能力ないし権利がないことを表現する、</a:t>
            </a:r>
            <a:r>
              <a:rPr lang="ja-JP" altLang="en-US" u="sng" dirty="0">
                <a:highlight>
                  <a:srgbClr val="FFFF00"/>
                </a:highlight>
              </a:rPr>
              <a:t>罰則の対象とされることは少ない</a:t>
            </a:r>
            <a:r>
              <a:rPr lang="ja-JP" altLang="en-US" dirty="0"/>
              <a:t>が、法律上の行為として瑕疵があることになる。</a:t>
            </a:r>
          </a:p>
          <a:p>
            <a:endParaRPr kumimoji="1" lang="en-US" altLang="ja-JP" dirty="0"/>
          </a:p>
        </p:txBody>
      </p:sp>
    </p:spTree>
    <p:extLst>
      <p:ext uri="{BB962C8B-B14F-4D97-AF65-F5344CB8AC3E}">
        <p14:creationId xmlns:p14="http://schemas.microsoft.com/office/powerpoint/2010/main" val="949944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56EA3-B3C3-4EC6-922D-2E2C21E4B5EC}"/>
              </a:ext>
            </a:extLst>
          </p:cNvPr>
          <p:cNvSpPr>
            <a:spLocks noGrp="1"/>
          </p:cNvSpPr>
          <p:nvPr>
            <p:ph type="title"/>
          </p:nvPr>
        </p:nvSpPr>
        <p:spPr>
          <a:xfrm>
            <a:off x="628650" y="1131094"/>
            <a:ext cx="8051292" cy="994172"/>
          </a:xfrm>
        </p:spPr>
        <p:txBody>
          <a:bodyPr/>
          <a:lstStyle/>
          <a:p>
            <a:r>
              <a:rPr kumimoji="1" lang="ja-JP" altLang="en-US" dirty="0"/>
              <a:t>現在の実装との比較（実装したい部分）</a:t>
            </a:r>
          </a:p>
        </p:txBody>
      </p:sp>
      <p:sp>
        <p:nvSpPr>
          <p:cNvPr id="3" name="コンテンツ プレースホルダー 2">
            <a:extLst>
              <a:ext uri="{FF2B5EF4-FFF2-40B4-BE49-F238E27FC236}">
                <a16:creationId xmlns:a16="http://schemas.microsoft.com/office/drawing/2014/main" id="{B9C9B4B9-B0E1-431B-9063-105847417D86}"/>
              </a:ext>
            </a:extLst>
          </p:cNvPr>
          <p:cNvSpPr>
            <a:spLocks noGrp="1"/>
          </p:cNvSpPr>
          <p:nvPr>
            <p:ph idx="1"/>
          </p:nvPr>
        </p:nvSpPr>
        <p:spPr>
          <a:xfrm>
            <a:off x="356616" y="2125266"/>
            <a:ext cx="8323326" cy="3263504"/>
          </a:xfrm>
          <a:noFill/>
        </p:spPr>
        <p:txBody>
          <a:bodyPr/>
          <a:lstStyle/>
          <a:p>
            <a:r>
              <a:rPr kumimoji="1" lang="ja-JP" altLang="en-US" dirty="0"/>
              <a:t>現状のシステムでは句点は文章の終わりを示しているとし、句読点はほぼ無視している</a:t>
            </a:r>
            <a:endParaRPr lang="en-US" altLang="ja-JP" dirty="0"/>
          </a:p>
          <a:p>
            <a:r>
              <a:rPr lang="ja-JP" altLang="en-US" dirty="0"/>
              <a:t>実際の句読点の使い方には一定のルールがある</a:t>
            </a:r>
            <a:endParaRPr lang="en-US" altLang="ja-JP" dirty="0"/>
          </a:p>
          <a:p>
            <a:endParaRPr kumimoji="1" lang="en-US" altLang="ja-JP" dirty="0"/>
          </a:p>
          <a:p>
            <a:r>
              <a:rPr lang="ja-JP" altLang="en-US" dirty="0"/>
              <a:t>主語の後には読点をつける。</a:t>
            </a:r>
            <a:r>
              <a:rPr lang="ja-JP" altLang="en-US" u="sng" dirty="0">
                <a:highlight>
                  <a:srgbClr val="FFFF00"/>
                </a:highlight>
              </a:rPr>
              <a:t>条件句や条件文章の中に出てくる主語の後には読点をつけない。</a:t>
            </a:r>
            <a:endParaRPr lang="en-US" altLang="ja-JP" u="sng" dirty="0">
              <a:highlight>
                <a:srgbClr val="FFFF00"/>
              </a:highlight>
            </a:endParaRPr>
          </a:p>
          <a:p>
            <a:r>
              <a:rPr lang="ja-JP" altLang="ja-JP" dirty="0"/>
              <a:t>名詞を並列するとき、</a:t>
            </a:r>
            <a:r>
              <a:rPr lang="en-US" altLang="ja-JP" dirty="0"/>
              <a:t>3</a:t>
            </a:r>
            <a:r>
              <a:rPr lang="ja-JP" altLang="ja-JP" dirty="0"/>
              <a:t>個以上続く場合に、最後の名刺は読点を用いずに接続詞で繋ぎ、その前に並列する名詞は読点で結</a:t>
            </a:r>
            <a:r>
              <a:rPr lang="ja-JP" altLang="en-US" dirty="0"/>
              <a:t>ぶ。</a:t>
            </a:r>
            <a:endParaRPr lang="en-US" altLang="ja-JP" dirty="0"/>
          </a:p>
          <a:p>
            <a:r>
              <a:rPr lang="ja-JP" altLang="ja-JP" u="sng" dirty="0">
                <a:highlight>
                  <a:srgbClr val="FFFF00"/>
                </a:highlight>
              </a:rPr>
              <a:t>条件句の前後には読点をつける</a:t>
            </a:r>
            <a:r>
              <a:rPr lang="ja-JP" altLang="en-US" u="sng" dirty="0">
                <a:highlight>
                  <a:srgbClr val="FFFF00"/>
                </a:highlight>
              </a:rPr>
              <a:t>。</a:t>
            </a:r>
            <a:r>
              <a:rPr lang="en-US" altLang="ja-JP" dirty="0">
                <a:highlight>
                  <a:srgbClr val="FFFF00"/>
                </a:highlight>
              </a:rPr>
              <a:t> </a:t>
            </a:r>
            <a:r>
              <a:rPr lang="ja-JP" altLang="en-US" dirty="0"/>
              <a:t> 等</a:t>
            </a:r>
            <a:endParaRPr lang="ja-JP" altLang="ja-JP" u="sng" dirty="0"/>
          </a:p>
          <a:p>
            <a:endParaRPr lang="en-US" altLang="ja-JP" dirty="0"/>
          </a:p>
          <a:p>
            <a:endParaRPr lang="ja-JP" altLang="ja-JP" dirty="0"/>
          </a:p>
          <a:p>
            <a:endParaRPr kumimoji="1" lang="ja-JP" altLang="en-US" u="sng" dirty="0">
              <a:highlight>
                <a:srgbClr val="FFFF00"/>
              </a:highlight>
            </a:endParaRPr>
          </a:p>
        </p:txBody>
      </p:sp>
    </p:spTree>
    <p:extLst>
      <p:ext uri="{BB962C8B-B14F-4D97-AF65-F5344CB8AC3E}">
        <p14:creationId xmlns:p14="http://schemas.microsoft.com/office/powerpoint/2010/main" val="3210552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56EA3-B3C3-4EC6-922D-2E2C21E4B5EC}"/>
              </a:ext>
            </a:extLst>
          </p:cNvPr>
          <p:cNvSpPr>
            <a:spLocks noGrp="1"/>
          </p:cNvSpPr>
          <p:nvPr>
            <p:ph type="title"/>
          </p:nvPr>
        </p:nvSpPr>
        <p:spPr>
          <a:xfrm>
            <a:off x="628650" y="1131094"/>
            <a:ext cx="8051292" cy="994172"/>
          </a:xfrm>
        </p:spPr>
        <p:txBody>
          <a:bodyPr/>
          <a:lstStyle/>
          <a:p>
            <a:r>
              <a:rPr kumimoji="1" lang="ja-JP" altLang="en-US" dirty="0"/>
              <a:t>現在の実装との比較（困難なこと）</a:t>
            </a:r>
          </a:p>
        </p:txBody>
      </p:sp>
      <p:sp>
        <p:nvSpPr>
          <p:cNvPr id="3" name="コンテンツ プレースホルダー 2">
            <a:extLst>
              <a:ext uri="{FF2B5EF4-FFF2-40B4-BE49-F238E27FC236}">
                <a16:creationId xmlns:a16="http://schemas.microsoft.com/office/drawing/2014/main" id="{B9C9B4B9-B0E1-431B-9063-105847417D86}"/>
              </a:ext>
            </a:extLst>
          </p:cNvPr>
          <p:cNvSpPr>
            <a:spLocks noGrp="1"/>
          </p:cNvSpPr>
          <p:nvPr>
            <p:ph idx="1"/>
          </p:nvPr>
        </p:nvSpPr>
        <p:spPr>
          <a:xfrm>
            <a:off x="464058" y="2125266"/>
            <a:ext cx="7886700" cy="3263504"/>
          </a:xfrm>
        </p:spPr>
        <p:txBody>
          <a:bodyPr/>
          <a:lstStyle/>
          <a:p>
            <a:r>
              <a:rPr kumimoji="1" lang="ja-JP" altLang="en-US" dirty="0"/>
              <a:t>現在、条文中の括弧（）をシステムは無視しているが、分類すると以下のような複数の用法がある</a:t>
            </a:r>
            <a:endParaRPr kumimoji="1" lang="en-US" altLang="ja-JP" dirty="0"/>
          </a:p>
          <a:p>
            <a:endParaRPr kumimoji="1" lang="en-US" altLang="ja-JP" dirty="0"/>
          </a:p>
          <a:p>
            <a:r>
              <a:rPr lang="ja-JP" altLang="en-US" sz="1500" dirty="0"/>
              <a:t>括弧の上の字句から特定の範囲の物を除外、含ませる、範囲を限定させる場合</a:t>
            </a:r>
          </a:p>
          <a:p>
            <a:r>
              <a:rPr lang="ja-JP" altLang="en-US" sz="1500" dirty="0"/>
              <a:t>括弧の上の字句を特定の場合に別の字句に置き換える</a:t>
            </a:r>
          </a:p>
          <a:p>
            <a:r>
              <a:rPr lang="ja-JP" altLang="en-US" sz="1500" dirty="0"/>
              <a:t>括弧の上の字句を定義する</a:t>
            </a:r>
          </a:p>
          <a:p>
            <a:r>
              <a:rPr lang="ja-JP" altLang="en-US" sz="1500" dirty="0"/>
              <a:t>括弧の上の字句の略称を定める</a:t>
            </a:r>
          </a:p>
          <a:p>
            <a:r>
              <a:rPr lang="ja-JP" altLang="en-US" sz="1500" dirty="0"/>
              <a:t>目次において含まれる条の範囲を示す</a:t>
            </a:r>
          </a:p>
          <a:p>
            <a:r>
              <a:rPr lang="ja-JP" altLang="en-US" sz="1500" dirty="0"/>
              <a:t>法令文に見出しを付ける</a:t>
            </a:r>
          </a:p>
          <a:p>
            <a:r>
              <a:rPr lang="ja-JP" altLang="en-US" sz="1500" dirty="0"/>
              <a:t>他の条項を引用する際にその引用条文の要旨を示す</a:t>
            </a:r>
          </a:p>
          <a:p>
            <a:r>
              <a:rPr lang="ja-JP" altLang="en-US" sz="1500" dirty="0"/>
              <a:t>別表、様式または付録において本則中の規定との関係を明らかにするため本則中の規定を示す</a:t>
            </a:r>
          </a:p>
          <a:p>
            <a:endParaRPr kumimoji="1" lang="ja-JP" altLang="en-US" dirty="0"/>
          </a:p>
        </p:txBody>
      </p:sp>
    </p:spTree>
    <p:extLst>
      <p:ext uri="{BB962C8B-B14F-4D97-AF65-F5344CB8AC3E}">
        <p14:creationId xmlns:p14="http://schemas.microsoft.com/office/powerpoint/2010/main" val="114353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4EA053-6012-43AC-98FC-DD48BF6A00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314087" y="1262481"/>
            <a:ext cx="4426417" cy="4389246"/>
          </a:xfrm>
          <a:prstGeom prst="rect">
            <a:avLst/>
          </a:prstGeom>
        </p:spPr>
      </p:pic>
      <p:sp>
        <p:nvSpPr>
          <p:cNvPr id="2" name="タイトル 1">
            <a:extLst>
              <a:ext uri="{FF2B5EF4-FFF2-40B4-BE49-F238E27FC236}">
                <a16:creationId xmlns:a16="http://schemas.microsoft.com/office/drawing/2014/main" id="{5395E810-5E04-457B-B6F8-24AC90130A4F}"/>
              </a:ext>
            </a:extLst>
          </p:cNvPr>
          <p:cNvSpPr>
            <a:spLocks noGrp="1"/>
          </p:cNvSpPr>
          <p:nvPr>
            <p:ph type="ctrTitle"/>
          </p:nvPr>
        </p:nvSpPr>
        <p:spPr/>
        <p:txBody>
          <a:bodyPr>
            <a:normAutofit/>
          </a:bodyPr>
          <a:lstStyle/>
          <a:p>
            <a:r>
              <a:rPr lang="ja-JP" altLang="en-US" sz="3300" dirty="0">
                <a:latin typeface="ＭＳ Ｐゴシック" panose="020B0600070205080204" pitchFamily="50" charset="-128"/>
                <a:ea typeface="ＭＳ Ｐゴシック" panose="020B0600070205080204" pitchFamily="50" charset="-128"/>
              </a:rPr>
              <a:t>司法試験の問題分類と</a:t>
            </a:r>
            <a:r>
              <a:rPr lang="en-US" altLang="ja-JP" sz="3300" dirty="0">
                <a:latin typeface="ＭＳ Ｐゴシック" panose="020B0600070205080204" pitchFamily="50" charset="-128"/>
                <a:ea typeface="ＭＳ Ｐゴシック" panose="020B0600070205080204" pitchFamily="50" charset="-128"/>
              </a:rPr>
              <a:t/>
            </a:r>
            <a:br>
              <a:rPr lang="en-US" altLang="ja-JP" sz="3300" dirty="0">
                <a:latin typeface="ＭＳ Ｐゴシック" panose="020B0600070205080204" pitchFamily="50" charset="-128"/>
                <a:ea typeface="ＭＳ Ｐゴシック" panose="020B0600070205080204" pitchFamily="50" charset="-128"/>
              </a:rPr>
            </a:br>
            <a:r>
              <a:rPr lang="ja-JP" altLang="en-US" sz="3300" dirty="0">
                <a:latin typeface="ＭＳ Ｐゴシック" panose="020B0600070205080204" pitchFamily="50" charset="-128"/>
                <a:ea typeface="ＭＳ Ｐゴシック" panose="020B0600070205080204" pitchFamily="50" charset="-128"/>
              </a:rPr>
              <a:t>法律文書における人物関係の</a:t>
            </a:r>
            <a:r>
              <a:rPr lang="en-US" altLang="ja-JP" sz="3300" dirty="0">
                <a:latin typeface="ＭＳ Ｐゴシック" panose="020B0600070205080204" pitchFamily="50" charset="-128"/>
                <a:ea typeface="ＭＳ Ｐゴシック" panose="020B0600070205080204" pitchFamily="50" charset="-128"/>
              </a:rPr>
              <a:t/>
            </a:r>
            <a:br>
              <a:rPr lang="en-US" altLang="ja-JP" sz="3300" dirty="0">
                <a:latin typeface="ＭＳ Ｐゴシック" panose="020B0600070205080204" pitchFamily="50" charset="-128"/>
                <a:ea typeface="ＭＳ Ｐゴシック" panose="020B0600070205080204" pitchFamily="50" charset="-128"/>
              </a:rPr>
            </a:br>
            <a:r>
              <a:rPr lang="ja-JP" altLang="en-US" sz="3300" dirty="0">
                <a:latin typeface="ＭＳ Ｐゴシック" panose="020B0600070205080204" pitchFamily="50" charset="-128"/>
                <a:ea typeface="ＭＳ Ｐゴシック" panose="020B0600070205080204" pitchFamily="50" charset="-128"/>
              </a:rPr>
              <a:t>構造化辞書</a:t>
            </a:r>
          </a:p>
        </p:txBody>
      </p:sp>
      <p:sp>
        <p:nvSpPr>
          <p:cNvPr id="3" name="字幕 2">
            <a:extLst>
              <a:ext uri="{FF2B5EF4-FFF2-40B4-BE49-F238E27FC236}">
                <a16:creationId xmlns:a16="http://schemas.microsoft.com/office/drawing/2014/main" id="{802BED8E-87A5-4469-BCB6-1345B52E0E46}"/>
              </a:ext>
            </a:extLst>
          </p:cNvPr>
          <p:cNvSpPr>
            <a:spLocks noGrp="1"/>
          </p:cNvSpPr>
          <p:nvPr>
            <p:ph type="subTitle" idx="1"/>
          </p:nvPr>
        </p:nvSpPr>
        <p:spPr/>
        <p:txBody>
          <a:bodyPr/>
          <a:lstStyle/>
          <a:p>
            <a:r>
              <a:rPr kumimoji="1" lang="ja-JP" altLang="en-US" dirty="0"/>
              <a:t>静岡大学　情報学部　情報社会学科</a:t>
            </a:r>
            <a:r>
              <a:rPr kumimoji="1" lang="en-US" altLang="ja-JP" dirty="0"/>
              <a:t>4</a:t>
            </a:r>
            <a:r>
              <a:rPr kumimoji="1" lang="ja-JP" altLang="en-US" dirty="0"/>
              <a:t>年　</a:t>
            </a:r>
            <a:endParaRPr kumimoji="1" lang="en-US" altLang="ja-JP" dirty="0"/>
          </a:p>
          <a:p>
            <a:r>
              <a:rPr kumimoji="1" lang="ja-JP" altLang="en-US" dirty="0"/>
              <a:t>清田直希</a:t>
            </a:r>
          </a:p>
        </p:txBody>
      </p:sp>
      <p:sp>
        <p:nvSpPr>
          <p:cNvPr id="7" name="スライド番号プレースホルダー 6">
            <a:extLst>
              <a:ext uri="{FF2B5EF4-FFF2-40B4-BE49-F238E27FC236}">
                <a16:creationId xmlns:a16="http://schemas.microsoft.com/office/drawing/2014/main" id="{999063C1-518C-4FBF-9616-BF52C9E040DF}"/>
              </a:ext>
            </a:extLst>
          </p:cNvPr>
          <p:cNvSpPr>
            <a:spLocks noGrp="1"/>
          </p:cNvSpPr>
          <p:nvPr>
            <p:ph type="sldNum" sz="quarter" idx="12"/>
          </p:nvPr>
        </p:nvSpPr>
        <p:spPr/>
        <p:txBody>
          <a:bodyPr/>
          <a:lstStyle/>
          <a:p>
            <a:fld id="{B16E429C-01CF-4EB7-B1FA-2AE22ECA57CB}" type="slidenum">
              <a:rPr kumimoji="1" lang="ja-JP" altLang="en-US" smtClean="0"/>
              <a:t>63</a:t>
            </a:fld>
            <a:endParaRPr kumimoji="1" lang="ja-JP" altLang="en-US" dirty="0"/>
          </a:p>
        </p:txBody>
      </p:sp>
      <p:pic>
        <p:nvPicPr>
          <p:cNvPr id="6" name="図 5">
            <a:extLst>
              <a:ext uri="{FF2B5EF4-FFF2-40B4-BE49-F238E27FC236}">
                <a16:creationId xmlns:a16="http://schemas.microsoft.com/office/drawing/2014/main" id="{8CF65E35-A4AF-4247-9FBD-6F705B4B898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spTree>
    <p:extLst>
      <p:ext uri="{BB962C8B-B14F-4D97-AF65-F5344CB8AC3E}">
        <p14:creationId xmlns:p14="http://schemas.microsoft.com/office/powerpoint/2010/main" val="2156806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4EA053-6012-43AC-98FC-DD48BF6A00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目次</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研究概要</a:t>
            </a:r>
            <a:endParaRPr kumimoji="1" lang="en-US" altLang="ja-JP" dirty="0"/>
          </a:p>
          <a:p>
            <a:r>
              <a:rPr lang="ja-JP" altLang="en-US" dirty="0"/>
              <a:t>司法試験の要求要素技術別問題分類</a:t>
            </a:r>
            <a:endParaRPr lang="en-US" altLang="ja-JP" dirty="0"/>
          </a:p>
          <a:p>
            <a:r>
              <a:rPr kumimoji="1" lang="ja-JP" altLang="en-US" dirty="0"/>
              <a:t>人物関係</a:t>
            </a:r>
            <a:r>
              <a:rPr lang="ja-JP" altLang="en-US" dirty="0"/>
              <a:t>抽出・人物役割付与</a:t>
            </a:r>
            <a:endParaRPr lang="en-US" altLang="ja-JP" dirty="0"/>
          </a:p>
          <a:p>
            <a:r>
              <a:rPr lang="ja-JP" altLang="en-US" dirty="0"/>
              <a:t>法律文書処理のための構造化辞書</a:t>
            </a:r>
            <a:endParaRPr lang="en-US" altLang="ja-JP" dirty="0"/>
          </a:p>
          <a:p>
            <a:r>
              <a:rPr lang="ja-JP" altLang="en-US" dirty="0"/>
              <a:t>構造化の課題と展望</a:t>
            </a:r>
            <a:endParaRPr lang="en-US" altLang="ja-JP" dirty="0"/>
          </a:p>
          <a:p>
            <a:r>
              <a:rPr kumimoji="1" lang="ja-JP" altLang="en-US" dirty="0"/>
              <a:t>まとめ</a:t>
            </a:r>
            <a:endParaRPr kumimoji="1" lang="en-US" altLang="ja-JP" dirty="0"/>
          </a:p>
        </p:txBody>
      </p:sp>
      <p:sp>
        <p:nvSpPr>
          <p:cNvPr id="2" name="スライド番号プレースホルダー 1">
            <a:extLst>
              <a:ext uri="{FF2B5EF4-FFF2-40B4-BE49-F238E27FC236}">
                <a16:creationId xmlns:a16="http://schemas.microsoft.com/office/drawing/2014/main" id="{5A746FCF-21C4-4A7D-9053-56BC1DE7B08D}"/>
              </a:ext>
            </a:extLst>
          </p:cNvPr>
          <p:cNvSpPr>
            <a:spLocks noGrp="1"/>
          </p:cNvSpPr>
          <p:nvPr>
            <p:ph type="sldNum" sz="quarter" idx="12"/>
          </p:nvPr>
        </p:nvSpPr>
        <p:spPr/>
        <p:txBody>
          <a:bodyPr/>
          <a:lstStyle/>
          <a:p>
            <a:fld id="{B16E429C-01CF-4EB7-B1FA-2AE22ECA57CB}" type="slidenum">
              <a:rPr kumimoji="1" lang="ja-JP" altLang="en-US" smtClean="0"/>
              <a:t>64</a:t>
            </a:fld>
            <a:endParaRPr kumimoji="1" lang="ja-JP" altLang="en-US"/>
          </a:p>
        </p:txBody>
      </p:sp>
      <p:pic>
        <p:nvPicPr>
          <p:cNvPr id="8" name="図 7">
            <a:extLst>
              <a:ext uri="{FF2B5EF4-FFF2-40B4-BE49-F238E27FC236}">
                <a16:creationId xmlns:a16="http://schemas.microsoft.com/office/drawing/2014/main" id="{FEAE5633-CE81-44A5-B998-9E9ABD4BC04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spTree>
    <p:extLst>
      <p:ext uri="{BB962C8B-B14F-4D97-AF65-F5344CB8AC3E}">
        <p14:creationId xmlns:p14="http://schemas.microsoft.com/office/powerpoint/2010/main" val="2178466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研究概要</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lang="ja-JP" altLang="en-US" sz="2000" dirty="0"/>
              <a:t>本研究では</a:t>
            </a:r>
            <a:r>
              <a:rPr lang="en-US" altLang="ja-JP" sz="2000" dirty="0"/>
              <a:t>COLIEE(</a:t>
            </a:r>
            <a:r>
              <a:rPr lang="ja-JP" altLang="en-US" sz="2000" dirty="0"/>
              <a:t>司法試験自動解答を行うコンテスト型ワークショップ</a:t>
            </a:r>
            <a:r>
              <a:rPr lang="en-US" altLang="ja-JP" sz="2000" dirty="0"/>
              <a:t>)</a:t>
            </a:r>
            <a:r>
              <a:rPr lang="ja-JP" altLang="en-US" sz="2000" dirty="0"/>
              <a:t>で配布された</a:t>
            </a:r>
            <a:r>
              <a:rPr lang="ja-JP" altLang="en-US" sz="2000" b="1" dirty="0"/>
              <a:t>司法試験</a:t>
            </a:r>
            <a:r>
              <a:rPr lang="ja-JP" altLang="en-US" sz="2000" dirty="0"/>
              <a:t>を基にしたデータを使用する</a:t>
            </a:r>
            <a:endParaRPr kumimoji="1" lang="en-US" altLang="ja-JP" sz="2000" dirty="0"/>
          </a:p>
          <a:p>
            <a:r>
              <a:rPr lang="ja-JP" altLang="en-US" sz="2000" dirty="0"/>
              <a:t>法律文書は専門性の高い言語に加え、構文、言い換え表現や人物関係などの多様な解析技術を必要とする</a:t>
            </a:r>
            <a:endParaRPr lang="en-US" altLang="ja-JP" sz="2000" dirty="0"/>
          </a:p>
          <a:p>
            <a:r>
              <a:rPr lang="ja-JP" altLang="en-US" sz="2000" dirty="0"/>
              <a:t>本研究ではまず、司法試験のテストデータの問題に</a:t>
            </a:r>
            <a:r>
              <a:rPr lang="ja-JP" altLang="en-US" sz="2000" b="1" dirty="0"/>
              <a:t>それぞれ解答に必要なタスク</a:t>
            </a:r>
            <a:r>
              <a:rPr lang="ja-JP" altLang="en-US" sz="2000" dirty="0"/>
              <a:t>を考慮し、分類した</a:t>
            </a:r>
            <a:endParaRPr lang="en-US" altLang="ja-JP" sz="2000" dirty="0"/>
          </a:p>
          <a:p>
            <a:endParaRPr kumimoji="1" lang="en-US" altLang="ja-JP" sz="2000" dirty="0"/>
          </a:p>
          <a:p>
            <a:endParaRPr lang="en-US" altLang="ja-JP" sz="2000" dirty="0"/>
          </a:p>
          <a:p>
            <a:r>
              <a:rPr kumimoji="1" lang="ja-JP" altLang="en-US" sz="2000" dirty="0"/>
              <a:t>そのうえで</a:t>
            </a:r>
            <a:r>
              <a:rPr kumimoji="1" lang="ja-JP" altLang="en-US" sz="2000" b="1" dirty="0"/>
              <a:t>、人物関係</a:t>
            </a:r>
            <a:r>
              <a:rPr kumimoji="1" lang="ja-JP" altLang="en-US" sz="2000" dirty="0"/>
              <a:t>は司法試験を解くうえで重要な問題分類の</a:t>
            </a:r>
            <a:r>
              <a:rPr kumimoji="1" lang="en-US" altLang="ja-JP" sz="2000" dirty="0"/>
              <a:t>1</a:t>
            </a:r>
            <a:r>
              <a:rPr kumimoji="1" lang="ja-JP" altLang="en-US" sz="2000" dirty="0" err="1"/>
              <a:t>つで</a:t>
            </a:r>
            <a:r>
              <a:rPr kumimoji="1" lang="ja-JP" altLang="en-US" sz="2000" dirty="0"/>
              <a:t>あることがわかった</a:t>
            </a:r>
            <a:endParaRPr kumimoji="1" lang="en-US" altLang="ja-JP" sz="2000" dirty="0"/>
          </a:p>
          <a:p>
            <a:r>
              <a:rPr lang="ja-JP" altLang="en-US" sz="2000" dirty="0"/>
              <a:t>そこで人物関係を解く処理には、用語の構造化された整理が必要と考えたため、</a:t>
            </a:r>
            <a:r>
              <a:rPr lang="ja-JP" altLang="en-US" sz="2000" b="1" dirty="0"/>
              <a:t>人物関係に着目した構造化辞書の提案</a:t>
            </a:r>
            <a:r>
              <a:rPr lang="ja-JP" altLang="en-US" sz="2000" dirty="0"/>
              <a:t>を行う</a:t>
            </a:r>
            <a:endParaRPr kumimoji="1" lang="ja-JP" altLang="en-US" sz="2000" dirty="0"/>
          </a:p>
        </p:txBody>
      </p:sp>
      <p:sp>
        <p:nvSpPr>
          <p:cNvPr id="2" name="スライド番号プレースホルダー 1">
            <a:extLst>
              <a:ext uri="{FF2B5EF4-FFF2-40B4-BE49-F238E27FC236}">
                <a16:creationId xmlns:a16="http://schemas.microsoft.com/office/drawing/2014/main" id="{58367AF0-7A4D-487A-A86B-CCA3FD56FFEC}"/>
              </a:ext>
            </a:extLst>
          </p:cNvPr>
          <p:cNvSpPr>
            <a:spLocks noGrp="1"/>
          </p:cNvSpPr>
          <p:nvPr>
            <p:ph type="sldNum" sz="quarter" idx="12"/>
          </p:nvPr>
        </p:nvSpPr>
        <p:spPr/>
        <p:txBody>
          <a:bodyPr/>
          <a:lstStyle/>
          <a:p>
            <a:fld id="{B16E429C-01CF-4EB7-B1FA-2AE22ECA57CB}" type="slidenum">
              <a:rPr kumimoji="1" lang="ja-JP" altLang="en-US" smtClean="0"/>
              <a:t>65</a:t>
            </a:fld>
            <a:endParaRPr kumimoji="1" lang="ja-JP" altLang="en-US"/>
          </a:p>
        </p:txBody>
      </p:sp>
      <p:pic>
        <p:nvPicPr>
          <p:cNvPr id="9" name="図 8">
            <a:extLst>
              <a:ext uri="{FF2B5EF4-FFF2-40B4-BE49-F238E27FC236}">
                <a16:creationId xmlns:a16="http://schemas.microsoft.com/office/drawing/2014/main" id="{209D20A0-0F41-489D-BF10-3FCD87D9FBD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12D28013-083B-447C-B25B-A876992E40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pic>
        <p:nvPicPr>
          <p:cNvPr id="5" name="図 4">
            <a:extLst>
              <a:ext uri="{FF2B5EF4-FFF2-40B4-BE49-F238E27FC236}">
                <a16:creationId xmlns:a16="http://schemas.microsoft.com/office/drawing/2014/main" id="{D748FD58-DDB7-454B-8FB2-5D484E3ADAB7}"/>
              </a:ext>
            </a:extLst>
          </p:cNvPr>
          <p:cNvPicPr>
            <a:picLocks noChangeAspect="1"/>
          </p:cNvPicPr>
          <p:nvPr/>
        </p:nvPicPr>
        <p:blipFill rotWithShape="1">
          <a:blip r:embed="rId6"/>
          <a:srcRect b="27064"/>
          <a:stretch/>
        </p:blipFill>
        <p:spPr>
          <a:xfrm>
            <a:off x="591701" y="3767962"/>
            <a:ext cx="7960598" cy="895477"/>
          </a:xfrm>
          <a:prstGeom prst="rect">
            <a:avLst/>
          </a:prstGeom>
        </p:spPr>
      </p:pic>
    </p:spTree>
    <p:extLst>
      <p:ext uri="{BB962C8B-B14F-4D97-AF65-F5344CB8AC3E}">
        <p14:creationId xmlns:p14="http://schemas.microsoft.com/office/powerpoint/2010/main" val="1804681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司法試験の要求要素技術別問題分類</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司法試験を解答するうえで、背後にある構文構造、人物の役割や関係性、論理、抽象性など多様で複雑な構造を的確に処理する必要がある</a:t>
            </a:r>
            <a:endParaRPr kumimoji="1" lang="en-US" altLang="ja-JP" dirty="0"/>
          </a:p>
          <a:p>
            <a:r>
              <a:rPr kumimoji="1" lang="ja-JP" altLang="en-US" dirty="0"/>
              <a:t>そこで平成</a:t>
            </a:r>
            <a:r>
              <a:rPr kumimoji="1" lang="en-US" altLang="ja-JP" dirty="0"/>
              <a:t>29</a:t>
            </a:r>
            <a:r>
              <a:rPr kumimoji="1" lang="ja-JP" altLang="en-US" dirty="0"/>
              <a:t>年の民法短答式のテストデータを対象に、解答に必要な要素を設定した基準を基に分類した</a:t>
            </a:r>
            <a:endParaRPr kumimoji="1" lang="en-US" altLang="ja-JP" dirty="0"/>
          </a:p>
          <a:p>
            <a:endParaRPr kumimoji="1" lang="ja-JP" altLang="en-US" dirty="0"/>
          </a:p>
        </p:txBody>
      </p:sp>
      <p:sp>
        <p:nvSpPr>
          <p:cNvPr id="2" name="スライド番号プレースホルダー 1">
            <a:extLst>
              <a:ext uri="{FF2B5EF4-FFF2-40B4-BE49-F238E27FC236}">
                <a16:creationId xmlns:a16="http://schemas.microsoft.com/office/drawing/2014/main" id="{319FA713-266B-40BC-9672-BFFC9CB2C376}"/>
              </a:ext>
            </a:extLst>
          </p:cNvPr>
          <p:cNvSpPr>
            <a:spLocks noGrp="1"/>
          </p:cNvSpPr>
          <p:nvPr>
            <p:ph type="sldNum" sz="quarter" idx="12"/>
          </p:nvPr>
        </p:nvSpPr>
        <p:spPr/>
        <p:txBody>
          <a:bodyPr/>
          <a:lstStyle/>
          <a:p>
            <a:fld id="{B16E429C-01CF-4EB7-B1FA-2AE22ECA57CB}" type="slidenum">
              <a:rPr kumimoji="1" lang="ja-JP" altLang="en-US" smtClean="0"/>
              <a:t>66</a:t>
            </a:fld>
            <a:endParaRPr kumimoji="1" lang="ja-JP" altLang="en-US"/>
          </a:p>
        </p:txBody>
      </p:sp>
      <p:pic>
        <p:nvPicPr>
          <p:cNvPr id="9" name="図 8">
            <a:extLst>
              <a:ext uri="{FF2B5EF4-FFF2-40B4-BE49-F238E27FC236}">
                <a16:creationId xmlns:a16="http://schemas.microsoft.com/office/drawing/2014/main" id="{D3BDD664-4FA9-4A5E-86C4-4F38F0BA93F2}"/>
              </a:ext>
            </a:extLst>
          </p:cNvPr>
          <p:cNvPicPr>
            <a:picLocks noChangeAspect="1"/>
          </p:cNvPicPr>
          <p:nvPr/>
        </p:nvPicPr>
        <p:blipFill>
          <a:blip r:embed="rId3"/>
          <a:stretch>
            <a:fillRect/>
          </a:stretch>
        </p:blipFill>
        <p:spPr>
          <a:xfrm>
            <a:off x="347757" y="4362316"/>
            <a:ext cx="5487607" cy="2176597"/>
          </a:xfrm>
          <a:prstGeom prst="rect">
            <a:avLst/>
          </a:prstGeom>
        </p:spPr>
      </p:pic>
      <p:sp>
        <p:nvSpPr>
          <p:cNvPr id="3" name="楕円 2">
            <a:extLst>
              <a:ext uri="{FF2B5EF4-FFF2-40B4-BE49-F238E27FC236}">
                <a16:creationId xmlns:a16="http://schemas.microsoft.com/office/drawing/2014/main" id="{041BA257-2B65-49C9-964E-22EB73AB8FEF}"/>
              </a:ext>
            </a:extLst>
          </p:cNvPr>
          <p:cNvSpPr/>
          <p:nvPr/>
        </p:nvSpPr>
        <p:spPr>
          <a:xfrm>
            <a:off x="1514911" y="4333845"/>
            <a:ext cx="297612" cy="304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右中かっこ 4">
            <a:extLst>
              <a:ext uri="{FF2B5EF4-FFF2-40B4-BE49-F238E27FC236}">
                <a16:creationId xmlns:a16="http://schemas.microsoft.com/office/drawing/2014/main" id="{18D2FA61-07D7-4194-956B-F0195D5B3D3E}"/>
              </a:ext>
            </a:extLst>
          </p:cNvPr>
          <p:cNvSpPr/>
          <p:nvPr/>
        </p:nvSpPr>
        <p:spPr>
          <a:xfrm>
            <a:off x="5823222" y="4747148"/>
            <a:ext cx="179081" cy="646982"/>
          </a:xfrm>
          <a:prstGeom prst="rightBrace">
            <a:avLst>
              <a:gd name="adj1" fmla="val 62525"/>
              <a:gd name="adj2" fmla="val 51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0" name="右中かっこ 9">
            <a:extLst>
              <a:ext uri="{FF2B5EF4-FFF2-40B4-BE49-F238E27FC236}">
                <a16:creationId xmlns:a16="http://schemas.microsoft.com/office/drawing/2014/main" id="{6B4FC389-6CCA-407B-848C-1C5E3DEF8314}"/>
              </a:ext>
            </a:extLst>
          </p:cNvPr>
          <p:cNvSpPr/>
          <p:nvPr/>
        </p:nvSpPr>
        <p:spPr>
          <a:xfrm>
            <a:off x="5843213" y="5709719"/>
            <a:ext cx="179081" cy="473948"/>
          </a:xfrm>
          <a:prstGeom prst="rightBrace">
            <a:avLst>
              <a:gd name="adj1" fmla="val 62525"/>
              <a:gd name="adj2" fmla="val 51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1" name="テキスト ボックス 10">
            <a:extLst>
              <a:ext uri="{FF2B5EF4-FFF2-40B4-BE49-F238E27FC236}">
                <a16:creationId xmlns:a16="http://schemas.microsoft.com/office/drawing/2014/main" id="{4A438A3E-DEF3-4D7B-8716-23C2F9F7024D}"/>
              </a:ext>
            </a:extLst>
          </p:cNvPr>
          <p:cNvSpPr txBox="1"/>
          <p:nvPr/>
        </p:nvSpPr>
        <p:spPr>
          <a:xfrm>
            <a:off x="6278229" y="4873872"/>
            <a:ext cx="3351362" cy="369332"/>
          </a:xfrm>
          <a:prstGeom prst="rect">
            <a:avLst/>
          </a:prstGeom>
          <a:noFill/>
        </p:spPr>
        <p:txBody>
          <a:bodyPr wrap="square" rtlCol="0">
            <a:spAutoFit/>
          </a:bodyPr>
          <a:lstStyle/>
          <a:p>
            <a:r>
              <a:rPr lang="ja-JP" altLang="en-US" dirty="0"/>
              <a:t>関連民法条文</a:t>
            </a:r>
          </a:p>
        </p:txBody>
      </p:sp>
      <p:sp>
        <p:nvSpPr>
          <p:cNvPr id="12" name="テキスト ボックス 11">
            <a:extLst>
              <a:ext uri="{FF2B5EF4-FFF2-40B4-BE49-F238E27FC236}">
                <a16:creationId xmlns:a16="http://schemas.microsoft.com/office/drawing/2014/main" id="{940F44BD-9A26-4088-91A1-ED349316CFD4}"/>
              </a:ext>
            </a:extLst>
          </p:cNvPr>
          <p:cNvSpPr txBox="1"/>
          <p:nvPr/>
        </p:nvSpPr>
        <p:spPr>
          <a:xfrm>
            <a:off x="6278229" y="5777203"/>
            <a:ext cx="3351362" cy="369332"/>
          </a:xfrm>
          <a:prstGeom prst="rect">
            <a:avLst/>
          </a:prstGeom>
          <a:noFill/>
        </p:spPr>
        <p:txBody>
          <a:bodyPr wrap="square" rtlCol="0">
            <a:spAutoFit/>
          </a:bodyPr>
          <a:lstStyle/>
          <a:p>
            <a:r>
              <a:rPr lang="ja-JP" altLang="en-US" dirty="0"/>
              <a:t>司法試験問題文</a:t>
            </a:r>
          </a:p>
        </p:txBody>
      </p:sp>
      <p:cxnSp>
        <p:nvCxnSpPr>
          <p:cNvPr id="14" name="直線矢印コネクタ 13">
            <a:extLst>
              <a:ext uri="{FF2B5EF4-FFF2-40B4-BE49-F238E27FC236}">
                <a16:creationId xmlns:a16="http://schemas.microsoft.com/office/drawing/2014/main" id="{92AD9C43-D128-4CDE-9056-6EA6B7ACD0C0}"/>
              </a:ext>
            </a:extLst>
          </p:cNvPr>
          <p:cNvCxnSpPr>
            <a:cxnSpLocks/>
            <a:stCxn id="16" idx="1"/>
          </p:cNvCxnSpPr>
          <p:nvPr/>
        </p:nvCxnSpPr>
        <p:spPr>
          <a:xfrm flipH="1">
            <a:off x="1844875" y="4355612"/>
            <a:ext cx="3990489" cy="1302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CC9F6AE-9170-4BFA-A0ED-CC48B4D8AE09}"/>
              </a:ext>
            </a:extLst>
          </p:cNvPr>
          <p:cNvSpPr txBox="1"/>
          <p:nvPr/>
        </p:nvSpPr>
        <p:spPr>
          <a:xfrm>
            <a:off x="5835364" y="4032446"/>
            <a:ext cx="4009542" cy="646331"/>
          </a:xfrm>
          <a:prstGeom prst="rect">
            <a:avLst/>
          </a:prstGeom>
          <a:noFill/>
        </p:spPr>
        <p:txBody>
          <a:bodyPr wrap="square" rtlCol="0">
            <a:spAutoFit/>
          </a:bodyPr>
          <a:lstStyle/>
          <a:p>
            <a:r>
              <a:rPr lang="ja-JP" altLang="en-US" dirty="0"/>
              <a:t>正解：</a:t>
            </a:r>
            <a:r>
              <a:rPr lang="en-US" altLang="ja-JP" dirty="0"/>
              <a:t>COLIEE</a:t>
            </a:r>
            <a:r>
              <a:rPr lang="ja-JP" altLang="en-US" dirty="0"/>
              <a:t>では、</a:t>
            </a:r>
            <a:r>
              <a:rPr lang="en-US" altLang="ja-JP" dirty="0"/>
              <a:t>Y/N</a:t>
            </a:r>
            <a:r>
              <a:rPr lang="ja-JP" altLang="en-US" dirty="0"/>
              <a:t>の</a:t>
            </a:r>
            <a:r>
              <a:rPr lang="en-US" altLang="ja-JP" dirty="0"/>
              <a:t>2</a:t>
            </a:r>
            <a:r>
              <a:rPr lang="ja-JP" altLang="en-US" dirty="0"/>
              <a:t>択に</a:t>
            </a:r>
            <a:endParaRPr lang="en-US" altLang="ja-JP" dirty="0"/>
          </a:p>
          <a:p>
            <a:r>
              <a:rPr lang="ja-JP" altLang="en-US" dirty="0"/>
              <a:t>ブレークダウン</a:t>
            </a:r>
          </a:p>
        </p:txBody>
      </p:sp>
      <p:pic>
        <p:nvPicPr>
          <p:cNvPr id="15" name="図 14">
            <a:extLst>
              <a:ext uri="{FF2B5EF4-FFF2-40B4-BE49-F238E27FC236}">
                <a16:creationId xmlns:a16="http://schemas.microsoft.com/office/drawing/2014/main" id="{00DAFC2A-FA39-42D1-9B4C-90C69FCB3DF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8" name="図 17">
            <a:extLst>
              <a:ext uri="{FF2B5EF4-FFF2-40B4-BE49-F238E27FC236}">
                <a16:creationId xmlns:a16="http://schemas.microsoft.com/office/drawing/2014/main" id="{A175456F-8044-4EEC-81DB-0B9597FAA3E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929257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司法試験の要求要素技術別問題分類</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平成</a:t>
            </a:r>
            <a:r>
              <a:rPr kumimoji="1" lang="en-US" altLang="ja-JP" dirty="0"/>
              <a:t>29</a:t>
            </a:r>
            <a:r>
              <a:rPr kumimoji="1" lang="ja-JP" altLang="en-US" dirty="0"/>
              <a:t>年度の</a:t>
            </a:r>
            <a:r>
              <a:rPr kumimoji="1" lang="en-US" altLang="ja-JP" dirty="0"/>
              <a:t>COLIEE</a:t>
            </a:r>
            <a:r>
              <a:rPr kumimoji="1" lang="ja-JP" altLang="en-US" dirty="0"/>
              <a:t>参加チームの正解数は以下の通りである</a:t>
            </a:r>
            <a:endParaRPr kumimoji="1" lang="en-US" altLang="ja-JP" dirty="0"/>
          </a:p>
          <a:p>
            <a:endParaRPr lang="en-US" altLang="ja-JP" dirty="0"/>
          </a:p>
        </p:txBody>
      </p:sp>
      <p:sp>
        <p:nvSpPr>
          <p:cNvPr id="2" name="スライド番号プレースホルダー 1">
            <a:extLst>
              <a:ext uri="{FF2B5EF4-FFF2-40B4-BE49-F238E27FC236}">
                <a16:creationId xmlns:a16="http://schemas.microsoft.com/office/drawing/2014/main" id="{319FA713-266B-40BC-9672-BFFC9CB2C376}"/>
              </a:ext>
            </a:extLst>
          </p:cNvPr>
          <p:cNvSpPr>
            <a:spLocks noGrp="1"/>
          </p:cNvSpPr>
          <p:nvPr>
            <p:ph type="sldNum" sz="quarter" idx="12"/>
          </p:nvPr>
        </p:nvSpPr>
        <p:spPr/>
        <p:txBody>
          <a:bodyPr/>
          <a:lstStyle/>
          <a:p>
            <a:fld id="{B16E429C-01CF-4EB7-B1FA-2AE22ECA57CB}" type="slidenum">
              <a:rPr kumimoji="1" lang="ja-JP" altLang="en-US" smtClean="0"/>
              <a:t>67</a:t>
            </a:fld>
            <a:endParaRPr kumimoji="1" lang="ja-JP" altLang="en-US" dirty="0"/>
          </a:p>
        </p:txBody>
      </p:sp>
      <p:graphicFrame>
        <p:nvGraphicFramePr>
          <p:cNvPr id="5" name="表 4">
            <a:extLst>
              <a:ext uri="{FF2B5EF4-FFF2-40B4-BE49-F238E27FC236}">
                <a16:creationId xmlns:a16="http://schemas.microsoft.com/office/drawing/2014/main" id="{11A4ACBB-9D18-47FC-BFFD-CFA33B7F2487}"/>
              </a:ext>
            </a:extLst>
          </p:cNvPr>
          <p:cNvGraphicFramePr>
            <a:graphicFrameLocks noGrp="1"/>
          </p:cNvGraphicFramePr>
          <p:nvPr>
            <p:extLst/>
          </p:nvPr>
        </p:nvGraphicFramePr>
        <p:xfrm>
          <a:off x="869534" y="2731619"/>
          <a:ext cx="7798976" cy="3467991"/>
        </p:xfrm>
        <a:graphic>
          <a:graphicData uri="http://schemas.openxmlformats.org/drawingml/2006/table">
            <a:tbl>
              <a:tblPr>
                <a:tableStyleId>{616DA210-FB5B-4158-B5E0-FEB733F419BA}</a:tableStyleId>
              </a:tblPr>
              <a:tblGrid>
                <a:gridCol w="1949744">
                  <a:extLst>
                    <a:ext uri="{9D8B030D-6E8A-4147-A177-3AD203B41FA5}">
                      <a16:colId xmlns:a16="http://schemas.microsoft.com/office/drawing/2014/main" val="581326351"/>
                    </a:ext>
                  </a:extLst>
                </a:gridCol>
                <a:gridCol w="1949744">
                  <a:extLst>
                    <a:ext uri="{9D8B030D-6E8A-4147-A177-3AD203B41FA5}">
                      <a16:colId xmlns:a16="http://schemas.microsoft.com/office/drawing/2014/main" val="939745287"/>
                    </a:ext>
                  </a:extLst>
                </a:gridCol>
                <a:gridCol w="1949744">
                  <a:extLst>
                    <a:ext uri="{9D8B030D-6E8A-4147-A177-3AD203B41FA5}">
                      <a16:colId xmlns:a16="http://schemas.microsoft.com/office/drawing/2014/main" val="888957455"/>
                    </a:ext>
                  </a:extLst>
                </a:gridCol>
                <a:gridCol w="1949744">
                  <a:extLst>
                    <a:ext uri="{9D8B030D-6E8A-4147-A177-3AD203B41FA5}">
                      <a16:colId xmlns:a16="http://schemas.microsoft.com/office/drawing/2014/main" val="2744606058"/>
                    </a:ext>
                  </a:extLst>
                </a:gridCol>
              </a:tblGrid>
              <a:tr h="762428">
                <a:tc>
                  <a:txBody>
                    <a:bodyPr/>
                    <a:lstStyle/>
                    <a:p>
                      <a:pPr algn="ctr" fontAlgn="ctr"/>
                      <a:r>
                        <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rPr>
                        <a:t>チーム名</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ja-JP" altLang="en-US" sz="2400" u="none" strike="noStrike" dirty="0">
                          <a:effectLst/>
                        </a:rPr>
                        <a:t>言語</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ja-JP" altLang="en-US" sz="2400" u="none" strike="noStrike" dirty="0">
                          <a:effectLst/>
                        </a:rPr>
                        <a:t>正解数</a:t>
                      </a:r>
                      <a:endParaRPr lang="en-US" altLang="ja-JP" sz="2400" u="none" strike="noStrike" dirty="0">
                        <a:effectLst/>
                      </a:endParaRPr>
                    </a:p>
                    <a:p>
                      <a:pPr algn="ctr" fontAlgn="ctr"/>
                      <a:r>
                        <a:rPr lang="en-US" sz="2400" u="none" strike="noStrike" dirty="0">
                          <a:effectLst/>
                        </a:rPr>
                        <a:t>(/</a:t>
                      </a:r>
                      <a:r>
                        <a:rPr lang="ja-JP" altLang="en-US" sz="2400" u="none" strike="noStrike" dirty="0">
                          <a:effectLst/>
                        </a:rPr>
                        <a:t>全</a:t>
                      </a:r>
                      <a:r>
                        <a:rPr lang="en-US" sz="2400" u="none" strike="noStrike" dirty="0">
                          <a:effectLst/>
                        </a:rPr>
                        <a:t>69</a:t>
                      </a:r>
                      <a:r>
                        <a:rPr lang="ja-JP" altLang="en-US" sz="2400" u="none" strike="noStrike" dirty="0">
                          <a:effectLst/>
                        </a:rPr>
                        <a:t>問</a:t>
                      </a:r>
                      <a:r>
                        <a:rPr lang="en-US" sz="2400" u="none" strike="noStrike" dirty="0">
                          <a:effectLst/>
                        </a:rPr>
                        <a:t>)</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ja-JP" altLang="en-US" sz="2400" b="0" i="0" u="none" strike="noStrike" dirty="0">
                          <a:solidFill>
                            <a:srgbClr val="000000"/>
                          </a:solidFill>
                          <a:effectLst/>
                          <a:latin typeface="游ゴシック" panose="020B0400000000000000" pitchFamily="34" charset="-128"/>
                          <a:ea typeface="游ゴシック" panose="020B0400000000000000" pitchFamily="34" charset="-128"/>
                        </a:rPr>
                        <a:t>正答率</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232591766"/>
                  </a:ext>
                </a:extLst>
              </a:tr>
              <a:tr h="386509">
                <a:tc>
                  <a:txBody>
                    <a:bodyPr/>
                    <a:lstStyle/>
                    <a:p>
                      <a:pPr algn="ctr" fontAlgn="ctr"/>
                      <a:r>
                        <a:rPr lang="en-US" sz="2400" u="none" strike="noStrike" dirty="0">
                          <a:effectLst/>
                        </a:rPr>
                        <a:t>YA</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altLang="ja-JP" sz="2400" u="none" strike="noStrike" dirty="0">
                          <a:effectLst/>
                        </a:rPr>
                        <a:t>?</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altLang="ja-JP" sz="2400" u="none" strike="noStrike">
                          <a:effectLst/>
                        </a:rPr>
                        <a:t>44</a:t>
                      </a:r>
                      <a:endParaRPr lang="en-US" altLang="ja-JP"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altLang="ja-JP" sz="2400" u="none" strike="noStrike">
                          <a:effectLst/>
                        </a:rPr>
                        <a:t>0.6377</a:t>
                      </a:r>
                      <a:endParaRPr lang="en-US" altLang="ja-JP"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65308743"/>
                  </a:ext>
                </a:extLst>
              </a:tr>
              <a:tr h="386509">
                <a:tc>
                  <a:txBody>
                    <a:bodyPr/>
                    <a:lstStyle/>
                    <a:p>
                      <a:pPr algn="ctr" fontAlgn="ctr"/>
                      <a:r>
                        <a:rPr lang="en-US" sz="2400" u="none" strike="noStrike" dirty="0" err="1">
                          <a:effectLst/>
                        </a:rPr>
                        <a:t>KIS_Frame</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sz="2400" u="none" strike="noStrike" dirty="0">
                          <a:effectLst/>
                        </a:rPr>
                        <a:t>J</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39</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0.5652</a:t>
                      </a:r>
                      <a:endParaRPr lang="en-US" altLang="ja-JP" sz="24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2424648690"/>
                  </a:ext>
                </a:extLst>
              </a:tr>
              <a:tr h="386509">
                <a:tc>
                  <a:txBody>
                    <a:bodyPr/>
                    <a:lstStyle/>
                    <a:p>
                      <a:pPr algn="ctr" fontAlgn="ctr"/>
                      <a:r>
                        <a:rPr lang="en-US" sz="2400" u="none" strike="noStrike" dirty="0">
                          <a:effectLst/>
                        </a:rPr>
                        <a:t>KIS_mo3</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sz="2400" u="none" strike="noStrike" dirty="0">
                          <a:effectLst/>
                        </a:rPr>
                        <a:t>J</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38</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0.5507</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790756993"/>
                  </a:ext>
                </a:extLst>
              </a:tr>
              <a:tr h="386509">
                <a:tc>
                  <a:txBody>
                    <a:bodyPr/>
                    <a:lstStyle/>
                    <a:p>
                      <a:pPr algn="ctr" fontAlgn="ctr"/>
                      <a:r>
                        <a:rPr lang="en-US" sz="2400" u="none" strike="noStrike">
                          <a:effectLst/>
                        </a:rPr>
                        <a:t>KIS_dict</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sz="2400" u="none" strike="noStrike" dirty="0">
                          <a:effectLst/>
                        </a:rPr>
                        <a:t>J</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37</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0.5362</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3707880973"/>
                  </a:ext>
                </a:extLst>
              </a:tr>
              <a:tr h="386509">
                <a:tc>
                  <a:txBody>
                    <a:bodyPr/>
                    <a:lstStyle/>
                    <a:p>
                      <a:pPr algn="ctr" fontAlgn="ctr"/>
                      <a:r>
                        <a:rPr lang="en-US" sz="2400" u="none" strike="noStrike">
                          <a:effectLst/>
                        </a:rPr>
                        <a:t>KIS_SVM</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sz="2400" u="none" strike="noStrike">
                          <a:effectLst/>
                        </a:rPr>
                        <a:t>J</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36</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0.5217</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2912430773"/>
                  </a:ext>
                </a:extLst>
              </a:tr>
              <a:tr h="386509">
                <a:tc>
                  <a:txBody>
                    <a:bodyPr/>
                    <a:lstStyle/>
                    <a:p>
                      <a:pPr algn="ctr" fontAlgn="ctr"/>
                      <a:r>
                        <a:rPr lang="en-US" sz="2400" u="none" strike="noStrike">
                          <a:effectLst/>
                        </a:rPr>
                        <a:t>KIS_Frame2</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sz="2400" u="none" strike="noStrike">
                          <a:effectLst/>
                        </a:rPr>
                        <a:t>J</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35</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tc>
                  <a:txBody>
                    <a:bodyPr/>
                    <a:lstStyle/>
                    <a:p>
                      <a:pPr algn="ctr" fontAlgn="ctr"/>
                      <a:r>
                        <a:rPr lang="en-US" altLang="ja-JP" sz="2400" u="none" strike="noStrike" dirty="0">
                          <a:effectLst/>
                        </a:rPr>
                        <a:t>0.5072</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279266054"/>
                  </a:ext>
                </a:extLst>
              </a:tr>
              <a:tr h="386509">
                <a:tc>
                  <a:txBody>
                    <a:bodyPr/>
                    <a:lstStyle/>
                    <a:p>
                      <a:pPr algn="ctr" fontAlgn="ctr"/>
                      <a:r>
                        <a:rPr lang="en-US" sz="2400" u="none" strike="noStrike" dirty="0">
                          <a:effectLst/>
                        </a:rPr>
                        <a:t>UE</a:t>
                      </a:r>
                      <a:endParaRPr lang="en-US"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sz="2400" u="none" strike="noStrike">
                          <a:effectLst/>
                        </a:rPr>
                        <a:t>E</a:t>
                      </a:r>
                      <a:endParaRPr lang="en-US" sz="2400" b="0" i="0" u="none" strike="noStrike">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altLang="ja-JP" sz="2400" u="none" strike="noStrike" dirty="0">
                          <a:effectLst/>
                        </a:rPr>
                        <a:t>33</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ctr" fontAlgn="ctr"/>
                      <a:r>
                        <a:rPr lang="en-US" altLang="ja-JP" sz="2400" u="none" strike="noStrike" dirty="0">
                          <a:effectLst/>
                        </a:rPr>
                        <a:t>0.4783</a:t>
                      </a:r>
                      <a:endParaRPr lang="en-US" altLang="ja-JP" sz="2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1031233"/>
                  </a:ext>
                </a:extLst>
              </a:tr>
            </a:tbl>
          </a:graphicData>
        </a:graphic>
      </p:graphicFrame>
      <p:pic>
        <p:nvPicPr>
          <p:cNvPr id="9" name="図 8">
            <a:extLst>
              <a:ext uri="{FF2B5EF4-FFF2-40B4-BE49-F238E27FC236}">
                <a16:creationId xmlns:a16="http://schemas.microsoft.com/office/drawing/2014/main" id="{68538193-A47E-4604-9619-85381630520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1AB33D0C-0BC1-4419-8072-7EECCB67C6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1197233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48E6634-27DB-4B85-A743-915B8B2C49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graphicFrame>
        <p:nvGraphicFramePr>
          <p:cNvPr id="3" name="コンテンツ プレースホルダー 2">
            <a:extLst>
              <a:ext uri="{FF2B5EF4-FFF2-40B4-BE49-F238E27FC236}">
                <a16:creationId xmlns:a16="http://schemas.microsoft.com/office/drawing/2014/main" id="{B62A72DB-35DE-4707-AC0E-F0B4F08B24D4}"/>
              </a:ext>
            </a:extLst>
          </p:cNvPr>
          <p:cNvGraphicFramePr>
            <a:graphicFrameLocks noGrp="1"/>
          </p:cNvGraphicFramePr>
          <p:nvPr>
            <p:ph idx="1"/>
            <p:extLst/>
          </p:nvPr>
        </p:nvGraphicFramePr>
        <p:xfrm>
          <a:off x="164592" y="1381068"/>
          <a:ext cx="8660015" cy="5298876"/>
        </p:xfrm>
        <a:graphic>
          <a:graphicData uri="http://schemas.openxmlformats.org/drawingml/2006/table">
            <a:tbl>
              <a:tblPr/>
              <a:tblGrid>
                <a:gridCol w="1399032">
                  <a:extLst>
                    <a:ext uri="{9D8B030D-6E8A-4147-A177-3AD203B41FA5}">
                      <a16:colId xmlns:a16="http://schemas.microsoft.com/office/drawing/2014/main" val="653528221"/>
                    </a:ext>
                  </a:extLst>
                </a:gridCol>
                <a:gridCol w="828345">
                  <a:extLst>
                    <a:ext uri="{9D8B030D-6E8A-4147-A177-3AD203B41FA5}">
                      <a16:colId xmlns:a16="http://schemas.microsoft.com/office/drawing/2014/main" val="2697934617"/>
                    </a:ext>
                  </a:extLst>
                </a:gridCol>
                <a:gridCol w="685692">
                  <a:extLst>
                    <a:ext uri="{9D8B030D-6E8A-4147-A177-3AD203B41FA5}">
                      <a16:colId xmlns:a16="http://schemas.microsoft.com/office/drawing/2014/main" val="3138890367"/>
                    </a:ext>
                  </a:extLst>
                </a:gridCol>
                <a:gridCol w="820992">
                  <a:extLst>
                    <a:ext uri="{9D8B030D-6E8A-4147-A177-3AD203B41FA5}">
                      <a16:colId xmlns:a16="http://schemas.microsoft.com/office/drawing/2014/main" val="423363426"/>
                    </a:ext>
                  </a:extLst>
                </a:gridCol>
                <a:gridCol w="820992">
                  <a:extLst>
                    <a:ext uri="{9D8B030D-6E8A-4147-A177-3AD203B41FA5}">
                      <a16:colId xmlns:a16="http://schemas.microsoft.com/office/drawing/2014/main" val="1579040833"/>
                    </a:ext>
                  </a:extLst>
                </a:gridCol>
                <a:gridCol w="820992">
                  <a:extLst>
                    <a:ext uri="{9D8B030D-6E8A-4147-A177-3AD203B41FA5}">
                      <a16:colId xmlns:a16="http://schemas.microsoft.com/office/drawing/2014/main" val="2442098334"/>
                    </a:ext>
                  </a:extLst>
                </a:gridCol>
                <a:gridCol w="820992">
                  <a:extLst>
                    <a:ext uri="{9D8B030D-6E8A-4147-A177-3AD203B41FA5}">
                      <a16:colId xmlns:a16="http://schemas.microsoft.com/office/drawing/2014/main" val="2444119364"/>
                    </a:ext>
                  </a:extLst>
                </a:gridCol>
                <a:gridCol w="820992">
                  <a:extLst>
                    <a:ext uri="{9D8B030D-6E8A-4147-A177-3AD203B41FA5}">
                      <a16:colId xmlns:a16="http://schemas.microsoft.com/office/drawing/2014/main" val="3237365943"/>
                    </a:ext>
                  </a:extLst>
                </a:gridCol>
                <a:gridCol w="940520">
                  <a:extLst>
                    <a:ext uri="{9D8B030D-6E8A-4147-A177-3AD203B41FA5}">
                      <a16:colId xmlns:a16="http://schemas.microsoft.com/office/drawing/2014/main" val="4064933450"/>
                    </a:ext>
                  </a:extLst>
                </a:gridCol>
                <a:gridCol w="701466">
                  <a:extLst>
                    <a:ext uri="{9D8B030D-6E8A-4147-A177-3AD203B41FA5}">
                      <a16:colId xmlns:a16="http://schemas.microsoft.com/office/drawing/2014/main" val="4215765938"/>
                    </a:ext>
                  </a:extLst>
                </a:gridCol>
              </a:tblGrid>
              <a:tr h="412431">
                <a:tc>
                  <a:txBody>
                    <a:bodyPr/>
                    <a:lstStyle/>
                    <a:p>
                      <a:pPr rtl="0" fontAlgn="b"/>
                      <a:endParaRPr lang="ja-JP" altLang="en-US" sz="2400" dirty="0">
                        <a:effectLst/>
                        <a:latin typeface="+mn-lt"/>
                        <a:ea typeface="ＭＳ 明朝" panose="02020609040205080304" pitchFamily="17" charset="-128"/>
                      </a:endParaRP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ja-JP" altLang="en-US" sz="1800" b="1" dirty="0">
                          <a:effectLst/>
                          <a:latin typeface="+mn-lt"/>
                          <a:ea typeface="ＭＳ 明朝" panose="02020609040205080304" pitchFamily="17" charset="-128"/>
                        </a:rPr>
                        <a:t>該当</a:t>
                      </a:r>
                      <a:endParaRPr lang="en-US" altLang="ja-JP" sz="1800" b="1" dirty="0">
                        <a:effectLst/>
                        <a:latin typeface="+mn-lt"/>
                        <a:ea typeface="ＭＳ 明朝" panose="02020609040205080304" pitchFamily="17" charset="-128"/>
                      </a:endParaRPr>
                    </a:p>
                    <a:p>
                      <a:pPr algn="ctr" rtl="0" fontAlgn="b"/>
                      <a:r>
                        <a:rPr lang="ja-JP" altLang="en-US" sz="1800" b="1" dirty="0">
                          <a:effectLst/>
                          <a:latin typeface="+mn-lt"/>
                          <a:ea typeface="ＭＳ 明朝" panose="02020609040205080304" pitchFamily="17" charset="-128"/>
                        </a:rPr>
                        <a:t>問題数</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s-ES_tradnl" sz="1800" b="1" dirty="0">
                          <a:effectLst/>
                          <a:latin typeface="+mj-lt"/>
                          <a:ea typeface="ＭＳ 明朝" panose="02020609040205080304" pitchFamily="17" charset="-128"/>
                        </a:rPr>
                        <a:t>UA</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ja-JP" altLang="en-US" sz="1800" b="1" dirty="0">
                          <a:effectLst/>
                          <a:latin typeface="+mj-lt"/>
                          <a:ea typeface="ＭＳ 明朝" panose="02020609040205080304" pitchFamily="17" charset="-128"/>
                        </a:rPr>
                        <a:t>正答率</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s-ES_tradnl" sz="1800" b="1" dirty="0">
                          <a:effectLst/>
                          <a:latin typeface="+mj-lt"/>
                          <a:ea typeface="ＭＳ 明朝" panose="02020609040205080304" pitchFamily="17" charset="-128"/>
                        </a:rPr>
                        <a:t>UE</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ja-JP" altLang="en-US" sz="1800" b="1" dirty="0">
                          <a:effectLst/>
                          <a:latin typeface="+mj-lt"/>
                          <a:ea typeface="ＭＳ 明朝" panose="02020609040205080304" pitchFamily="17" charset="-128"/>
                        </a:rPr>
                        <a:t>正答率</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s-ES_tradnl" sz="1800" b="1" dirty="0">
                          <a:effectLst/>
                          <a:latin typeface="+mj-lt"/>
                          <a:ea typeface="ＭＳ 明朝" panose="02020609040205080304" pitchFamily="17" charset="-128"/>
                        </a:rPr>
                        <a:t>KIS_mo3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ctr" rtl="0" fontAlgn="b"/>
                      <a:r>
                        <a:rPr lang="ja-JP" altLang="en-US" sz="1800" b="1" dirty="0">
                          <a:effectLst/>
                          <a:latin typeface="+mj-lt"/>
                          <a:ea typeface="ＭＳ 明朝" panose="02020609040205080304" pitchFamily="17" charset="-128"/>
                        </a:rPr>
                        <a:t>正答率</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ctr" rtl="0" fontAlgn="b"/>
                      <a:r>
                        <a:rPr lang="es-ES_tradnl" sz="1800" b="1" dirty="0">
                          <a:effectLst/>
                          <a:latin typeface="+mj-lt"/>
                          <a:ea typeface="ＭＳ 明朝" panose="02020609040205080304" pitchFamily="17" charset="-128"/>
                        </a:rPr>
                        <a:t>KIS_Frame</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ctr" rtl="0" fontAlgn="b"/>
                      <a:r>
                        <a:rPr lang="ja-JP" altLang="en-US" sz="1800" b="1" dirty="0">
                          <a:effectLst/>
                          <a:latin typeface="+mj-lt"/>
                          <a:ea typeface="ＭＳ 明朝" panose="02020609040205080304" pitchFamily="17" charset="-128"/>
                        </a:rPr>
                        <a:t>正答率</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8324364"/>
                  </a:ext>
                </a:extLst>
              </a:tr>
              <a:tr h="221993">
                <a:tc>
                  <a:txBody>
                    <a:bodyPr/>
                    <a:lstStyle/>
                    <a:p>
                      <a:pPr rtl="0" fontAlgn="b"/>
                      <a:r>
                        <a:rPr lang="ja-JP" altLang="en-US" sz="1800" b="1" dirty="0">
                          <a:effectLst/>
                          <a:latin typeface="+mj-ea"/>
                          <a:ea typeface="+mj-ea"/>
                        </a:rPr>
                        <a:t>箇条書き解析</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0.33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0.67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0.33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0.67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99413891"/>
                  </a:ext>
                </a:extLst>
              </a:tr>
              <a:tr h="221993">
                <a:tc>
                  <a:txBody>
                    <a:bodyPr/>
                    <a:lstStyle/>
                    <a:p>
                      <a:pPr rtl="0" fontAlgn="b"/>
                      <a:r>
                        <a:rPr lang="ja-JP" altLang="en-US" sz="1800" b="1">
                          <a:effectLst/>
                          <a:latin typeface="+mj-ea"/>
                          <a:ea typeface="+mj-ea"/>
                        </a:rPr>
                        <a:t>含意関係</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0.20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45839548"/>
                  </a:ext>
                </a:extLst>
              </a:tr>
              <a:tr h="221993">
                <a:tc>
                  <a:txBody>
                    <a:bodyPr/>
                    <a:lstStyle/>
                    <a:p>
                      <a:pPr rtl="0" fontAlgn="b"/>
                      <a:r>
                        <a:rPr lang="ja-JP" altLang="en-US" sz="1800" b="1">
                          <a:effectLst/>
                          <a:latin typeface="+mj-ea"/>
                          <a:ea typeface="+mj-ea"/>
                        </a:rPr>
                        <a:t>係り受け</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0.20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0.80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39993415"/>
                  </a:ext>
                </a:extLst>
              </a:tr>
              <a:tr h="221993">
                <a:tc>
                  <a:txBody>
                    <a:bodyPr/>
                    <a:lstStyle/>
                    <a:p>
                      <a:pPr rtl="0" fontAlgn="b"/>
                      <a:r>
                        <a:rPr lang="ja-JP" altLang="en-US" sz="1800" b="1">
                          <a:effectLst/>
                          <a:latin typeface="+mj-ea"/>
                          <a:ea typeface="+mj-ea"/>
                        </a:rPr>
                        <a:t>条文検索</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0.80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20141606"/>
                  </a:ext>
                </a:extLst>
              </a:tr>
              <a:tr h="221993">
                <a:tc>
                  <a:txBody>
                    <a:bodyPr/>
                    <a:lstStyle/>
                    <a:p>
                      <a:pPr rtl="0" fontAlgn="b"/>
                      <a:r>
                        <a:rPr lang="ja-JP" altLang="en-US" sz="1800" b="1">
                          <a:effectLst/>
                          <a:latin typeface="+mj-ea"/>
                          <a:ea typeface="+mj-ea"/>
                        </a:rPr>
                        <a:t>言い換え</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0.80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65875482"/>
                  </a:ext>
                </a:extLst>
              </a:tr>
              <a:tr h="221993">
                <a:tc>
                  <a:txBody>
                    <a:bodyPr/>
                    <a:lstStyle/>
                    <a:p>
                      <a:pPr rtl="0" fontAlgn="b"/>
                      <a:r>
                        <a:rPr lang="ja-JP" altLang="en-US" sz="1800" b="1" dirty="0">
                          <a:effectLst/>
                          <a:latin typeface="+mj-ea"/>
                          <a:ea typeface="+mj-ea"/>
                        </a:rPr>
                        <a:t>否定形解釈</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0.71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0.43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0.71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1.00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75736931"/>
                  </a:ext>
                </a:extLst>
              </a:tr>
              <a:tr h="221993">
                <a:tc>
                  <a:txBody>
                    <a:bodyPr/>
                    <a:lstStyle/>
                    <a:p>
                      <a:pPr rtl="0" fontAlgn="b"/>
                      <a:r>
                        <a:rPr lang="ja-JP" altLang="en-US" sz="1600" b="1" dirty="0">
                          <a:effectLst/>
                          <a:latin typeface="+mj-lt"/>
                          <a:ea typeface="+mj-ea"/>
                        </a:rPr>
                        <a:t>法律系用語</a:t>
                      </a:r>
                      <a:endParaRPr lang="zh-TW" altLang="en-US" sz="1600" b="1" dirty="0">
                        <a:effectLst/>
                        <a:latin typeface="+mj-lt"/>
                        <a:ea typeface="+mj-ea"/>
                      </a:endParaRP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0.57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0.29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0.29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47455461"/>
                  </a:ext>
                </a:extLst>
              </a:tr>
              <a:tr h="221993">
                <a:tc>
                  <a:txBody>
                    <a:bodyPr/>
                    <a:lstStyle/>
                    <a:p>
                      <a:pPr rtl="0" fontAlgn="b"/>
                      <a:r>
                        <a:rPr lang="ja-JP" altLang="en-US" sz="1800" b="1" dirty="0">
                          <a:effectLst/>
                          <a:latin typeface="+mj-ea"/>
                          <a:ea typeface="+mj-ea"/>
                        </a:rPr>
                        <a:t>一般辞書</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0.56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0.56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67605030"/>
                  </a:ext>
                </a:extLst>
              </a:tr>
              <a:tr h="221993">
                <a:tc>
                  <a:txBody>
                    <a:bodyPr/>
                    <a:lstStyle/>
                    <a:p>
                      <a:pPr rtl="0" fontAlgn="b"/>
                      <a:r>
                        <a:rPr lang="ja-JP" altLang="en-US" sz="1800" b="1">
                          <a:effectLst/>
                          <a:latin typeface="+mj-ea"/>
                          <a:ea typeface="+mj-ea"/>
                        </a:rPr>
                        <a:t>述語項解析</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0.89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0.33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0.56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0.56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5414231"/>
                  </a:ext>
                </a:extLst>
              </a:tr>
              <a:tr h="221993">
                <a:tc>
                  <a:txBody>
                    <a:bodyPr/>
                    <a:lstStyle/>
                    <a:p>
                      <a:pPr rtl="0" fontAlgn="b"/>
                      <a:r>
                        <a:rPr lang="ja-JP" altLang="en-US" sz="1800" b="1">
                          <a:effectLst/>
                          <a:latin typeface="+mj-ea"/>
                          <a:ea typeface="+mj-ea"/>
                        </a:rPr>
                        <a:t>動詞言い換え</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0.54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0.46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0.54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0.31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44789473"/>
                  </a:ext>
                </a:extLst>
              </a:tr>
              <a:tr h="221993">
                <a:tc>
                  <a:txBody>
                    <a:bodyPr/>
                    <a:lstStyle/>
                    <a:p>
                      <a:pPr rtl="0" fontAlgn="b"/>
                      <a:r>
                        <a:rPr lang="ja-JP" altLang="en-US" sz="1800" b="1">
                          <a:effectLst/>
                          <a:latin typeface="+mj-ea"/>
                          <a:ea typeface="+mj-ea"/>
                        </a:rPr>
                        <a:t>意味役割付与</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15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0.53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0.40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49235605"/>
                  </a:ext>
                </a:extLst>
              </a:tr>
              <a:tr h="221993">
                <a:tc>
                  <a:txBody>
                    <a:bodyPr/>
                    <a:lstStyle/>
                    <a:p>
                      <a:pPr rtl="0" fontAlgn="b"/>
                      <a:r>
                        <a:rPr lang="ja-JP" altLang="en-US" sz="1800" b="1">
                          <a:effectLst/>
                          <a:latin typeface="+mj-ea"/>
                          <a:ea typeface="+mj-ea"/>
                        </a:rPr>
                        <a:t>曖昧性解消</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17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0.53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0.41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0.47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0.53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09591484"/>
                  </a:ext>
                </a:extLst>
              </a:tr>
              <a:tr h="221993">
                <a:tc>
                  <a:txBody>
                    <a:bodyPr/>
                    <a:lstStyle/>
                    <a:p>
                      <a:pPr rtl="0" fontAlgn="b"/>
                      <a:r>
                        <a:rPr lang="ja-JP" altLang="en-US" sz="1800" b="1">
                          <a:effectLst/>
                          <a:latin typeface="+mj-ea"/>
                          <a:ea typeface="+mj-ea"/>
                        </a:rPr>
                        <a:t>照応解析</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20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0.65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0.25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12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0.60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0.65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57519443"/>
                  </a:ext>
                </a:extLst>
              </a:tr>
              <a:tr h="221993">
                <a:tc>
                  <a:txBody>
                    <a:bodyPr/>
                    <a:lstStyle/>
                    <a:p>
                      <a:pPr rtl="0" fontAlgn="b"/>
                      <a:r>
                        <a:rPr lang="ja-JP" altLang="en-US" sz="1800" b="1" dirty="0">
                          <a:effectLst/>
                          <a:latin typeface="+mj-ea"/>
                          <a:ea typeface="+mj-ea"/>
                        </a:rPr>
                        <a:t>形態素解析</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25</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18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0.72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0.64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20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0.80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16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0.64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22144385"/>
                  </a:ext>
                </a:extLst>
              </a:tr>
              <a:tr h="221993">
                <a:tc>
                  <a:txBody>
                    <a:bodyPr/>
                    <a:lstStyle/>
                    <a:p>
                      <a:pPr rtl="0" fontAlgn="b"/>
                      <a:r>
                        <a:rPr lang="ja-JP" altLang="en-US" sz="1800" b="1" dirty="0">
                          <a:effectLst/>
                          <a:latin typeface="+mj-ea"/>
                          <a:ea typeface="+mj-ea"/>
                        </a:rPr>
                        <a:t>人物関係抽出</a:t>
                      </a:r>
                      <a:endParaRPr lang="zh-TW" altLang="en-US" sz="1800" b="1" dirty="0">
                        <a:effectLst/>
                        <a:latin typeface="+mj-ea"/>
                        <a:ea typeface="+mj-ea"/>
                      </a:endParaRP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26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14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0.54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0.42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0.50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a:effectLst/>
                          <a:latin typeface="+mn-lt"/>
                          <a:ea typeface="ＭＳ 明朝" panose="02020609040205080304" pitchFamily="17" charset="-128"/>
                        </a:rPr>
                        <a:t>10</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0.38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40649105"/>
                  </a:ext>
                </a:extLst>
              </a:tr>
              <a:tr h="221993">
                <a:tc>
                  <a:txBody>
                    <a:bodyPr/>
                    <a:lstStyle/>
                    <a:p>
                      <a:pPr rtl="0" fontAlgn="b"/>
                      <a:r>
                        <a:rPr lang="ja-JP" altLang="en-US" sz="1800" b="1" dirty="0">
                          <a:effectLst/>
                          <a:latin typeface="+mj-ea"/>
                          <a:ea typeface="+mj-ea"/>
                        </a:rPr>
                        <a:t>人物役割付与</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27</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altLang="ja-JP" sz="1800" dirty="0">
                          <a:effectLst/>
                          <a:latin typeface="+mn-lt"/>
                          <a:ea typeface="ＭＳ 明朝" panose="02020609040205080304" pitchFamily="17" charset="-128"/>
                        </a:rPr>
                        <a:t>16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0.59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0.44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14</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0.52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0.48</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06276174"/>
                  </a:ext>
                </a:extLst>
              </a:tr>
              <a:tr h="221993">
                <a:tc>
                  <a:txBody>
                    <a:bodyPr/>
                    <a:lstStyle/>
                    <a:p>
                      <a:pPr rtl="0" fontAlgn="b"/>
                      <a:r>
                        <a:rPr lang="ja-JP" altLang="en-US" sz="1800" b="1" dirty="0">
                          <a:effectLst/>
                          <a:latin typeface="+mj-ea"/>
                          <a:ea typeface="+mj-ea"/>
                        </a:rPr>
                        <a:t>条件文抽出</a:t>
                      </a:r>
                    </a:p>
                  </a:txBody>
                  <a:tcPr marL="3617" marR="3617" marT="2411" marB="2411"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31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altLang="ja-JP" sz="1800">
                          <a:effectLst/>
                          <a:latin typeface="+mn-lt"/>
                          <a:ea typeface="ＭＳ 明朝" panose="02020609040205080304" pitchFamily="17" charset="-128"/>
                        </a:rPr>
                        <a:t>19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0.61</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altLang="ja-JP" sz="1800">
                          <a:effectLst/>
                          <a:latin typeface="+mn-lt"/>
                          <a:ea typeface="ＭＳ 明朝" panose="02020609040205080304" pitchFamily="17" charset="-128"/>
                        </a:rPr>
                        <a:t>0.29</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altLang="ja-JP" sz="1800" dirty="0">
                          <a:effectLst/>
                          <a:latin typeface="+mn-lt"/>
                          <a:ea typeface="ＭＳ 明朝" panose="02020609040205080304" pitchFamily="17" charset="-128"/>
                        </a:rPr>
                        <a:t>13</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0.42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16</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0" fontAlgn="b"/>
                      <a:r>
                        <a:rPr lang="en-US" altLang="ja-JP" sz="1800" dirty="0">
                          <a:effectLst/>
                          <a:latin typeface="+mn-lt"/>
                          <a:ea typeface="ＭＳ 明朝" panose="02020609040205080304" pitchFamily="17" charset="-128"/>
                        </a:rPr>
                        <a:t>0.52</a:t>
                      </a:r>
                    </a:p>
                  </a:txBody>
                  <a:tcPr marL="3617" marR="3617" marT="2411" marB="2411"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2361692"/>
                  </a:ext>
                </a:extLst>
              </a:tr>
            </a:tbl>
          </a:graphicData>
        </a:graphic>
      </p:graphicFrame>
      <p:sp>
        <p:nvSpPr>
          <p:cNvPr id="2" name="スライド番号プレースホルダー 1">
            <a:extLst>
              <a:ext uri="{FF2B5EF4-FFF2-40B4-BE49-F238E27FC236}">
                <a16:creationId xmlns:a16="http://schemas.microsoft.com/office/drawing/2014/main" id="{097AC6A3-28CD-4D73-B76C-47B2A1EEE3E3}"/>
              </a:ext>
            </a:extLst>
          </p:cNvPr>
          <p:cNvSpPr>
            <a:spLocks noGrp="1"/>
          </p:cNvSpPr>
          <p:nvPr>
            <p:ph type="sldNum" sz="quarter" idx="12"/>
          </p:nvPr>
        </p:nvSpPr>
        <p:spPr/>
        <p:txBody>
          <a:bodyPr/>
          <a:lstStyle/>
          <a:p>
            <a:fld id="{B16E429C-01CF-4EB7-B1FA-2AE22ECA57CB}" type="slidenum">
              <a:rPr kumimoji="1" lang="ja-JP" altLang="en-US" smtClean="0"/>
              <a:t>68</a:t>
            </a:fld>
            <a:endParaRPr kumimoji="1" lang="ja-JP" altLang="en-US"/>
          </a:p>
        </p:txBody>
      </p:sp>
      <p:cxnSp>
        <p:nvCxnSpPr>
          <p:cNvPr id="6" name="直線コネクタ 5">
            <a:extLst>
              <a:ext uri="{FF2B5EF4-FFF2-40B4-BE49-F238E27FC236}">
                <a16:creationId xmlns:a16="http://schemas.microsoft.com/office/drawing/2014/main" id="{620EA84E-68EC-422E-8566-8EF9AF6DC50D}"/>
              </a:ext>
            </a:extLst>
          </p:cNvPr>
          <p:cNvCxnSpPr>
            <a:cxnSpLocks/>
          </p:cNvCxnSpPr>
          <p:nvPr/>
        </p:nvCxnSpPr>
        <p:spPr>
          <a:xfrm>
            <a:off x="164592" y="1381068"/>
            <a:ext cx="1125746" cy="235426"/>
          </a:xfrm>
          <a:prstGeom prst="line">
            <a:avLst/>
          </a:prstGeom>
        </p:spPr>
        <p:style>
          <a:lnRef idx="1">
            <a:schemeClr val="dk1"/>
          </a:lnRef>
          <a:fillRef idx="0">
            <a:schemeClr val="dk1"/>
          </a:fillRef>
          <a:effectRef idx="0">
            <a:schemeClr val="dk1"/>
          </a:effectRef>
          <a:fontRef idx="minor">
            <a:schemeClr val="tx1"/>
          </a:fontRef>
        </p:style>
      </p:cxnSp>
      <p:pic>
        <p:nvPicPr>
          <p:cNvPr id="12" name="図 11">
            <a:extLst>
              <a:ext uri="{FF2B5EF4-FFF2-40B4-BE49-F238E27FC236}">
                <a16:creationId xmlns:a16="http://schemas.microsoft.com/office/drawing/2014/main" id="{B2F312B7-CBA4-4A5A-9C9E-3C70C13C3E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761917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kumimoji="1" lang="ja-JP" altLang="en-US" dirty="0"/>
              <a:t>条件文抽出</a:t>
            </a:r>
            <a:endParaRPr kumimoji="1" lang="en-US" altLang="ja-JP" dirty="0"/>
          </a:p>
          <a:p>
            <a:pPr lvl="1"/>
            <a:r>
              <a:rPr lang="ja-JP" altLang="en-US" sz="2000" dirty="0"/>
              <a:t>司法試験の問題文及び条文のそれぞれの条件文で正誤判定ができる可能性がある問題</a:t>
            </a:r>
            <a:endParaRPr lang="en-US" altLang="ja-JP" sz="2000" dirty="0"/>
          </a:p>
          <a:p>
            <a:pPr lvl="1"/>
            <a:endParaRPr lang="en-US" altLang="ja-JP" sz="2000" dirty="0"/>
          </a:p>
          <a:p>
            <a:pPr lvl="1"/>
            <a:r>
              <a:rPr lang="ja-JP" altLang="en-US" sz="2000" dirty="0"/>
              <a:t>例</a:t>
            </a:r>
            <a:r>
              <a:rPr lang="en-US" altLang="ja-JP" sz="2000" dirty="0"/>
              <a:t>(</a:t>
            </a:r>
            <a:r>
              <a:rPr lang="ja-JP" altLang="en-US" sz="2000" dirty="0"/>
              <a:t>問題文</a:t>
            </a:r>
            <a:r>
              <a:rPr lang="en-US" altLang="ja-JP" sz="2000" dirty="0"/>
              <a:t>)</a:t>
            </a:r>
            <a:r>
              <a:rPr lang="ja-JP" altLang="en-US" sz="2000" dirty="0"/>
              <a:t>：相続財産に関しては，</a:t>
            </a:r>
            <a:r>
              <a:rPr lang="en-US" altLang="ja-JP" sz="2000" dirty="0"/>
              <a:t>[</a:t>
            </a:r>
            <a:r>
              <a:rPr lang="ja-JP" altLang="en-US" sz="2000" dirty="0">
                <a:solidFill>
                  <a:srgbClr val="FF0000"/>
                </a:solidFill>
              </a:rPr>
              <a:t>相続財産管理人が選任された場合</a:t>
            </a:r>
            <a:r>
              <a:rPr lang="ja-JP" altLang="en-US" sz="2000" dirty="0"/>
              <a:t>でも，</a:t>
            </a:r>
            <a:r>
              <a:rPr lang="ja-JP" altLang="en-US" sz="2000" b="1" dirty="0">
                <a:solidFill>
                  <a:srgbClr val="0070C0"/>
                </a:solidFill>
              </a:rPr>
              <a:t>相続人が確定するまでの間</a:t>
            </a:r>
            <a:r>
              <a:rPr lang="en-US" altLang="ja-JP" sz="2000" dirty="0"/>
              <a:t>]</a:t>
            </a:r>
            <a:r>
              <a:rPr lang="ja-JP" altLang="en-US" sz="2000" dirty="0"/>
              <a:t>は，時効は完成しない。</a:t>
            </a:r>
            <a:endParaRPr lang="en-US" altLang="ja-JP" sz="2000" dirty="0"/>
          </a:p>
          <a:p>
            <a:pPr lvl="1"/>
            <a:r>
              <a:rPr lang="ja-JP" altLang="en-US" sz="2000" dirty="0"/>
              <a:t>例</a:t>
            </a:r>
            <a:r>
              <a:rPr lang="en-US" altLang="ja-JP" sz="2000" dirty="0"/>
              <a:t>(</a:t>
            </a:r>
            <a:r>
              <a:rPr lang="ja-JP" altLang="en-US" sz="2000" dirty="0"/>
              <a:t>条文</a:t>
            </a:r>
            <a:r>
              <a:rPr lang="en-US" altLang="ja-JP" sz="2000" dirty="0"/>
              <a:t>)</a:t>
            </a:r>
            <a:r>
              <a:rPr lang="ja-JP" altLang="en-US" sz="2000" dirty="0"/>
              <a:t>：第百六十条 相続財産に関しては、</a:t>
            </a:r>
            <a:r>
              <a:rPr lang="en-US" altLang="ja-JP" sz="2000" dirty="0"/>
              <a:t>[</a:t>
            </a:r>
            <a:r>
              <a:rPr lang="ja-JP" altLang="en-US" sz="2000" dirty="0">
                <a:solidFill>
                  <a:srgbClr val="FF0000"/>
                </a:solidFill>
              </a:rPr>
              <a:t>相続人が確定した時</a:t>
            </a:r>
            <a:r>
              <a:rPr lang="ja-JP" altLang="en-US" sz="2000" dirty="0"/>
              <a:t>、</a:t>
            </a:r>
            <a:r>
              <a:rPr lang="ja-JP" altLang="en-US" sz="2000" dirty="0">
                <a:solidFill>
                  <a:srgbClr val="FF0000"/>
                </a:solidFill>
              </a:rPr>
              <a:t>管理人が選任された時</a:t>
            </a:r>
            <a:r>
              <a:rPr lang="ja-JP" altLang="en-US" sz="2000" dirty="0"/>
              <a:t>又は</a:t>
            </a:r>
            <a:r>
              <a:rPr lang="ja-JP" altLang="en-US" sz="2000" dirty="0">
                <a:solidFill>
                  <a:srgbClr val="FF0000"/>
                </a:solidFill>
              </a:rPr>
              <a:t>破産手続開始の決定があった時</a:t>
            </a:r>
            <a:r>
              <a:rPr lang="ja-JP" altLang="en-US" sz="2000" dirty="0"/>
              <a:t>から</a:t>
            </a:r>
            <a:r>
              <a:rPr lang="ja-JP" altLang="en-US" sz="2000" b="1" dirty="0">
                <a:solidFill>
                  <a:srgbClr val="0070C0"/>
                </a:solidFill>
              </a:rPr>
              <a:t>六箇月を経過するまでの間</a:t>
            </a:r>
            <a:r>
              <a:rPr lang="en-US" altLang="ja-JP" sz="2000" dirty="0"/>
              <a:t>]</a:t>
            </a:r>
            <a:r>
              <a:rPr lang="ja-JP" altLang="en-US" sz="2000" dirty="0"/>
              <a:t>は、時効は、完成しない。</a:t>
            </a:r>
            <a:endParaRPr lang="en-US" altLang="ja-JP" sz="2000" dirty="0"/>
          </a:p>
          <a:p>
            <a:pPr lvl="1"/>
            <a:endParaRPr lang="en-US" altLang="ja-JP" sz="2000" dirty="0"/>
          </a:p>
          <a:p>
            <a:pPr lvl="1"/>
            <a:r>
              <a:rPr lang="ja-JP" altLang="en-US" sz="2000" dirty="0"/>
              <a:t>解答の根拠となる部分は条件文であることがわかる</a:t>
            </a:r>
            <a:endParaRPr lang="en-US" altLang="ja-JP" sz="2000" dirty="0"/>
          </a:p>
          <a:p>
            <a:pPr lvl="1"/>
            <a:r>
              <a:rPr lang="ja-JP" altLang="en-US" sz="2000" dirty="0"/>
              <a:t>このように条件文を適切に抽出するべき要素を必要とする問題</a:t>
            </a:r>
            <a:endParaRPr lang="en-US" altLang="ja-JP" sz="2000" dirty="0"/>
          </a:p>
          <a:p>
            <a:pPr lvl="1"/>
            <a:endParaRPr lang="en-US" altLang="ja-JP" sz="1500" dirty="0"/>
          </a:p>
          <a:p>
            <a:pPr lvl="1"/>
            <a:endParaRPr lang="ja-JP" altLang="en-US" sz="1500" dirty="0"/>
          </a:p>
        </p:txBody>
      </p:sp>
      <p:sp>
        <p:nvSpPr>
          <p:cNvPr id="3" name="スライド番号プレースホルダー 2">
            <a:extLst>
              <a:ext uri="{FF2B5EF4-FFF2-40B4-BE49-F238E27FC236}">
                <a16:creationId xmlns:a16="http://schemas.microsoft.com/office/drawing/2014/main" id="{6272DABD-7488-4BFD-883A-92DA33B5F32C}"/>
              </a:ext>
            </a:extLst>
          </p:cNvPr>
          <p:cNvSpPr>
            <a:spLocks noGrp="1"/>
          </p:cNvSpPr>
          <p:nvPr>
            <p:ph type="sldNum" sz="quarter" idx="12"/>
          </p:nvPr>
        </p:nvSpPr>
        <p:spPr/>
        <p:txBody>
          <a:bodyPr/>
          <a:lstStyle/>
          <a:p>
            <a:fld id="{B16E429C-01CF-4EB7-B1FA-2AE22ECA57CB}" type="slidenum">
              <a:rPr kumimoji="1" lang="ja-JP" altLang="en-US" smtClean="0"/>
              <a:t>69</a:t>
            </a:fld>
            <a:endParaRPr kumimoji="1" lang="ja-JP" altLang="en-US"/>
          </a:p>
        </p:txBody>
      </p:sp>
      <p:sp>
        <p:nvSpPr>
          <p:cNvPr id="2" name="テキスト ボックス 1">
            <a:extLst>
              <a:ext uri="{FF2B5EF4-FFF2-40B4-BE49-F238E27FC236}">
                <a16:creationId xmlns:a16="http://schemas.microsoft.com/office/drawing/2014/main" id="{DC9B1F5E-0DB8-4F0D-89EB-E28B080AA2A7}"/>
              </a:ext>
            </a:extLst>
          </p:cNvPr>
          <p:cNvSpPr txBox="1"/>
          <p:nvPr/>
        </p:nvSpPr>
        <p:spPr>
          <a:xfrm>
            <a:off x="1971511" y="3536718"/>
            <a:ext cx="808265" cy="400110"/>
          </a:xfrm>
          <a:prstGeom prst="rect">
            <a:avLst/>
          </a:prstGeom>
          <a:noFill/>
        </p:spPr>
        <p:txBody>
          <a:bodyPr wrap="square" rtlCol="0">
            <a:spAutoFit/>
          </a:bodyPr>
          <a:lstStyle/>
          <a:p>
            <a:r>
              <a:rPr lang="en-US" altLang="ja-JP" sz="2000" dirty="0"/>
              <a:t>(</a:t>
            </a:r>
            <a:r>
              <a:rPr lang="ja-JP" altLang="en-US" sz="2000" dirty="0"/>
              <a:t>誤</a:t>
            </a:r>
            <a:r>
              <a:rPr lang="en-US" altLang="ja-JP" sz="2000" dirty="0"/>
              <a:t>)</a:t>
            </a:r>
            <a:endParaRPr lang="ja-JP" altLang="en-US" sz="2000" dirty="0"/>
          </a:p>
        </p:txBody>
      </p:sp>
      <p:pic>
        <p:nvPicPr>
          <p:cNvPr id="9" name="図 8">
            <a:extLst>
              <a:ext uri="{FF2B5EF4-FFF2-40B4-BE49-F238E27FC236}">
                <a16:creationId xmlns:a16="http://schemas.microsoft.com/office/drawing/2014/main" id="{2A2D86A5-90CD-44AE-8A89-A3470273BD6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90DF6E63-1A35-4ACB-B32E-74A3C38BD5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5336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000" dirty="0" smtClean="0"/>
              <a:t>Case</a:t>
            </a:r>
            <a:r>
              <a:rPr kumimoji="1" lang="ja-JP" altLang="en-US" sz="4000" dirty="0" smtClean="0"/>
              <a:t> </a:t>
            </a:r>
            <a:r>
              <a:rPr kumimoji="1" lang="en-US" altLang="ja-JP" sz="4000" dirty="0" smtClean="0"/>
              <a:t>Law</a:t>
            </a:r>
            <a:r>
              <a:rPr kumimoji="1" lang="ja-JP" altLang="en-US" sz="4000" dirty="0" smtClean="0"/>
              <a:t> </a:t>
            </a:r>
            <a:r>
              <a:rPr kumimoji="1" lang="en-US" altLang="ja-JP" sz="4000" dirty="0" smtClean="0"/>
              <a:t>Task 2 </a:t>
            </a:r>
            <a:r>
              <a:rPr lang="ja-JP" altLang="en-US" sz="4000" dirty="0" smtClean="0"/>
              <a:t>参加</a:t>
            </a:r>
            <a:r>
              <a:rPr lang="ja-JP" altLang="en-US" sz="4000" dirty="0"/>
              <a:t>チーム結果</a:t>
            </a:r>
            <a:endParaRPr kumimoji="1" lang="ja-JP" altLang="en-US" sz="4000" dirty="0"/>
          </a:p>
        </p:txBody>
      </p:sp>
      <p:sp>
        <p:nvSpPr>
          <p:cNvPr id="2" name="コンテンツ プレースホルダー 1"/>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198168" y="1683928"/>
            <a:ext cx="8747663" cy="4263789"/>
          </a:xfrm>
          <a:prstGeom prst="rect">
            <a:avLst/>
          </a:prstGeom>
        </p:spPr>
      </p:pic>
      <p:sp>
        <p:nvSpPr>
          <p:cNvPr id="3" name="テキスト ボックス 2"/>
          <p:cNvSpPr txBox="1"/>
          <p:nvPr/>
        </p:nvSpPr>
        <p:spPr>
          <a:xfrm>
            <a:off x="4571999" y="5305167"/>
            <a:ext cx="3754810" cy="369332"/>
          </a:xfrm>
          <a:prstGeom prst="rect">
            <a:avLst/>
          </a:prstGeom>
          <a:noFill/>
        </p:spPr>
        <p:txBody>
          <a:bodyPr wrap="none" rtlCol="0">
            <a:spAutoFit/>
          </a:bodyPr>
          <a:lstStyle/>
          <a:p>
            <a:r>
              <a:rPr kumimoji="1" lang="en-US" altLang="ja-JP" dirty="0" smtClean="0"/>
              <a:t>SMOTE, </a:t>
            </a:r>
            <a:r>
              <a:rPr kumimoji="1" lang="ja-JP" altLang="en-US" dirty="0" smtClean="0"/>
              <a:t>類似度、</a:t>
            </a:r>
            <a:r>
              <a:rPr kumimoji="1" lang="en-US" altLang="ja-JP" dirty="0" smtClean="0"/>
              <a:t>Random Forest</a:t>
            </a:r>
            <a:endParaRPr kumimoji="1" lang="ja-JP" altLang="en-US" dirty="0"/>
          </a:p>
        </p:txBody>
      </p:sp>
    </p:spTree>
    <p:extLst>
      <p:ext uri="{BB962C8B-B14F-4D97-AF65-F5344CB8AC3E}">
        <p14:creationId xmlns:p14="http://schemas.microsoft.com/office/powerpoint/2010/main" val="3172045333"/>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形態素解析</a:t>
            </a:r>
            <a:endParaRPr kumimoji="1" lang="en-US" altLang="ja-JP" dirty="0"/>
          </a:p>
          <a:p>
            <a:pPr lvl="1"/>
            <a:r>
              <a:rPr lang="ja-JP" altLang="en-US" sz="2000" dirty="0"/>
              <a:t>文を言語で意味を持つ最小単位に分割して解析する必要のある問題</a:t>
            </a:r>
            <a:endParaRPr lang="en-US" altLang="ja-JP" sz="2000" dirty="0"/>
          </a:p>
          <a:p>
            <a:pPr lvl="1"/>
            <a:r>
              <a:rPr lang="ja-JP" altLang="en-US" sz="2000" dirty="0"/>
              <a:t>条文と問題文がおおむね同じ問題の他、</a:t>
            </a:r>
            <a:r>
              <a:rPr lang="ja-JP" altLang="en-US" sz="2000" b="1" dirty="0"/>
              <a:t>係り受け</a:t>
            </a:r>
            <a:r>
              <a:rPr lang="ja-JP" altLang="en-US" sz="2000" dirty="0"/>
              <a:t>の関係や</a:t>
            </a:r>
            <a:r>
              <a:rPr lang="ja-JP" altLang="en-US" sz="2000" b="1" dirty="0"/>
              <a:t>助詞の挿入</a:t>
            </a:r>
            <a:r>
              <a:rPr lang="ja-JP" altLang="en-US" sz="2000" dirty="0"/>
              <a:t>が必要な問題など特に必要なものに関してのみ要素として記述をした</a:t>
            </a:r>
            <a:endParaRPr lang="en-US" altLang="ja-JP" sz="2000" dirty="0"/>
          </a:p>
          <a:p>
            <a:endParaRPr lang="en-US" altLang="ja-JP" sz="1800" dirty="0"/>
          </a:p>
          <a:p>
            <a:r>
              <a:rPr lang="ja-JP" altLang="en-US" dirty="0"/>
              <a:t>照応解析</a:t>
            </a:r>
            <a:endParaRPr lang="en-US" altLang="ja-JP" dirty="0"/>
          </a:p>
          <a:p>
            <a:pPr lvl="1"/>
            <a:r>
              <a:rPr lang="ja-JP" altLang="en-US" sz="2000" dirty="0"/>
              <a:t>文章中の「これ」や「あの」などの指示内容を明確に解析する必要のある問題</a:t>
            </a:r>
            <a:endParaRPr lang="en-US" altLang="ja-JP" sz="2000" dirty="0"/>
          </a:p>
          <a:p>
            <a:pPr lvl="1"/>
            <a:r>
              <a:rPr lang="ja-JP" altLang="en-US" sz="2000" dirty="0"/>
              <a:t>上述以外にも「</a:t>
            </a:r>
            <a:r>
              <a:rPr lang="ja-JP" altLang="en-US" sz="2000" b="1" dirty="0"/>
              <a:t>前章</a:t>
            </a:r>
            <a:r>
              <a:rPr lang="ja-JP" altLang="en-US" sz="2000" dirty="0"/>
              <a:t>」や「</a:t>
            </a:r>
            <a:r>
              <a:rPr lang="ja-JP" altLang="en-US" sz="2000" b="1" dirty="0"/>
              <a:t>同項</a:t>
            </a:r>
            <a:r>
              <a:rPr lang="ja-JP" altLang="en-US" sz="2000" dirty="0"/>
              <a:t>」といった司法試験特有の指示表現もある</a:t>
            </a:r>
          </a:p>
        </p:txBody>
      </p:sp>
      <p:sp>
        <p:nvSpPr>
          <p:cNvPr id="2" name="スライド番号プレースホルダー 1">
            <a:extLst>
              <a:ext uri="{FF2B5EF4-FFF2-40B4-BE49-F238E27FC236}">
                <a16:creationId xmlns:a16="http://schemas.microsoft.com/office/drawing/2014/main" id="{9C9B9C41-A97D-4914-A3F4-C71929332F6D}"/>
              </a:ext>
            </a:extLst>
          </p:cNvPr>
          <p:cNvSpPr>
            <a:spLocks noGrp="1"/>
          </p:cNvSpPr>
          <p:nvPr>
            <p:ph type="sldNum" sz="quarter" idx="12"/>
          </p:nvPr>
        </p:nvSpPr>
        <p:spPr/>
        <p:txBody>
          <a:bodyPr/>
          <a:lstStyle/>
          <a:p>
            <a:fld id="{B16E429C-01CF-4EB7-B1FA-2AE22ECA57CB}" type="slidenum">
              <a:rPr kumimoji="1" lang="ja-JP" altLang="en-US" smtClean="0"/>
              <a:t>70</a:t>
            </a:fld>
            <a:endParaRPr kumimoji="1" lang="ja-JP" altLang="en-US"/>
          </a:p>
        </p:txBody>
      </p:sp>
      <p:pic>
        <p:nvPicPr>
          <p:cNvPr id="9" name="図 8">
            <a:extLst>
              <a:ext uri="{FF2B5EF4-FFF2-40B4-BE49-F238E27FC236}">
                <a16:creationId xmlns:a16="http://schemas.microsoft.com/office/drawing/2014/main" id="{392F7252-56BA-4B05-9307-5EF8DDE224B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7E381BC9-35C2-4240-A2FC-FBE12B5038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1174593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kumimoji="1" lang="ja-JP" altLang="en-US" dirty="0"/>
              <a:t>曖昧性解消</a:t>
            </a:r>
            <a:endParaRPr kumimoji="1" lang="en-US" altLang="ja-JP" dirty="0"/>
          </a:p>
          <a:p>
            <a:pPr lvl="1"/>
            <a:r>
              <a:rPr lang="ja-JP" altLang="en-US" sz="2000" dirty="0"/>
              <a:t>文章中に登場する意味的に曖昧な用語を適切に捉える必要がある問題</a:t>
            </a:r>
            <a:endParaRPr lang="en-US" altLang="ja-JP" sz="2000" dirty="0"/>
          </a:p>
          <a:p>
            <a:pPr lvl="1"/>
            <a:endParaRPr lang="en-US" altLang="ja-JP" sz="2000" dirty="0"/>
          </a:p>
          <a:p>
            <a:pPr lvl="1"/>
            <a:r>
              <a:rPr lang="ja-JP" altLang="en-US" sz="2000" dirty="0"/>
              <a:t>例</a:t>
            </a:r>
            <a:r>
              <a:rPr lang="en-US" altLang="ja-JP" sz="2000" dirty="0"/>
              <a:t>(</a:t>
            </a:r>
            <a:r>
              <a:rPr lang="ja-JP" altLang="en-US" sz="2000" dirty="0"/>
              <a:t>条文</a:t>
            </a:r>
            <a:r>
              <a:rPr lang="en-US" altLang="ja-JP" sz="2000" dirty="0"/>
              <a:t>)</a:t>
            </a:r>
            <a:r>
              <a:rPr lang="ja-JP" altLang="en-US" sz="2000" dirty="0"/>
              <a:t>：第四百四十条　第四百三十四条から前条までに規定する場合を除き、連帯債務者の一人について生じた</a:t>
            </a:r>
            <a:r>
              <a:rPr lang="ja-JP" altLang="en-US" sz="2000" b="1" dirty="0">
                <a:solidFill>
                  <a:srgbClr val="FF0000"/>
                </a:solidFill>
              </a:rPr>
              <a:t>事由</a:t>
            </a:r>
            <a:r>
              <a:rPr lang="ja-JP" altLang="en-US" sz="2000" dirty="0"/>
              <a:t>は、他の連帯債務者に対してその効力を生じない。</a:t>
            </a:r>
            <a:endParaRPr lang="en-US" altLang="ja-JP" sz="2000" dirty="0"/>
          </a:p>
          <a:p>
            <a:pPr lvl="1"/>
            <a:endParaRPr lang="en-US" altLang="ja-JP" sz="2000" dirty="0"/>
          </a:p>
          <a:p>
            <a:pPr lvl="1"/>
            <a:r>
              <a:rPr lang="ja-JP" altLang="en-US" sz="2000" dirty="0"/>
              <a:t>条文中の「事由」は、問題文中では具体的な行為に置き換えられる可能性が十分に高く、曖昧性が高いと考えられる</a:t>
            </a:r>
            <a:endParaRPr lang="en-US" altLang="ja-JP" sz="2000" dirty="0"/>
          </a:p>
          <a:p>
            <a:pPr lvl="1"/>
            <a:r>
              <a:rPr lang="ja-JP" altLang="en-US" sz="2000" dirty="0"/>
              <a:t>その他、名詞であれば「事由」「意思」、動詞であれば「する」「ある」といったものが該当する</a:t>
            </a:r>
            <a:endParaRPr lang="en-US" altLang="ja-JP" sz="2000" dirty="0"/>
          </a:p>
          <a:p>
            <a:pPr lvl="1"/>
            <a:r>
              <a:rPr lang="ja-JP" altLang="en-US" sz="2000" dirty="0"/>
              <a:t>こうした曖昧性は、</a:t>
            </a:r>
            <a:r>
              <a:rPr lang="ja-JP" altLang="en-US" sz="2000" b="1" dirty="0"/>
              <a:t>複数の対象</a:t>
            </a:r>
            <a:r>
              <a:rPr lang="ja-JP" altLang="en-US" sz="2000" dirty="0"/>
              <a:t>あるいは</a:t>
            </a:r>
            <a:r>
              <a:rPr lang="ja-JP" altLang="en-US" sz="2000" b="1" dirty="0"/>
              <a:t>幅広い語義</a:t>
            </a:r>
            <a:r>
              <a:rPr lang="ja-JP" altLang="en-US" sz="2000" dirty="0"/>
              <a:t>を含み、文章理解が困難なため要素として追加した</a:t>
            </a:r>
          </a:p>
        </p:txBody>
      </p:sp>
      <p:sp>
        <p:nvSpPr>
          <p:cNvPr id="2" name="スライド番号プレースホルダー 1">
            <a:extLst>
              <a:ext uri="{FF2B5EF4-FFF2-40B4-BE49-F238E27FC236}">
                <a16:creationId xmlns:a16="http://schemas.microsoft.com/office/drawing/2014/main" id="{097AC6A3-28CD-4D73-B76C-47B2A1EEE3E3}"/>
              </a:ext>
            </a:extLst>
          </p:cNvPr>
          <p:cNvSpPr>
            <a:spLocks noGrp="1"/>
          </p:cNvSpPr>
          <p:nvPr>
            <p:ph type="sldNum" sz="quarter" idx="12"/>
          </p:nvPr>
        </p:nvSpPr>
        <p:spPr/>
        <p:txBody>
          <a:bodyPr/>
          <a:lstStyle/>
          <a:p>
            <a:fld id="{B16E429C-01CF-4EB7-B1FA-2AE22ECA57CB}" type="slidenum">
              <a:rPr kumimoji="1" lang="ja-JP" altLang="en-US" smtClean="0"/>
              <a:t>71</a:t>
            </a:fld>
            <a:endParaRPr kumimoji="1" lang="ja-JP" altLang="en-US"/>
          </a:p>
        </p:txBody>
      </p:sp>
      <p:pic>
        <p:nvPicPr>
          <p:cNvPr id="9" name="図 8">
            <a:extLst>
              <a:ext uri="{FF2B5EF4-FFF2-40B4-BE49-F238E27FC236}">
                <a16:creationId xmlns:a16="http://schemas.microsoft.com/office/drawing/2014/main" id="{08C4A83D-7E0B-4674-AC20-C6364410BC8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1EF54A37-1735-4116-A8F8-64FAA45B34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3325621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kumimoji="1" lang="ja-JP" altLang="en-US" dirty="0"/>
              <a:t>意味役割付与</a:t>
            </a:r>
            <a:endParaRPr kumimoji="1" lang="en-US" altLang="ja-JP" dirty="0"/>
          </a:p>
          <a:p>
            <a:pPr lvl="1"/>
            <a:r>
              <a:rPr lang="ja-JP" altLang="en-US" sz="2000" dirty="0"/>
              <a:t>文章中の語彙に動作主や場所、対象といった意味的な関係を付与するタスク</a:t>
            </a:r>
            <a:endParaRPr lang="en-US" altLang="ja-JP" sz="2000" dirty="0"/>
          </a:p>
          <a:p>
            <a:pPr lvl="1"/>
            <a:r>
              <a:rPr lang="ja-JP" altLang="en-US" sz="2000" dirty="0"/>
              <a:t>例</a:t>
            </a:r>
            <a:r>
              <a:rPr lang="en-US" altLang="ja-JP" sz="2000" dirty="0"/>
              <a:t>(</a:t>
            </a:r>
            <a:r>
              <a:rPr lang="ja-JP" altLang="en-US" sz="2000" dirty="0"/>
              <a:t>問題文</a:t>
            </a:r>
            <a:r>
              <a:rPr lang="en-US" altLang="ja-JP" sz="2000" dirty="0"/>
              <a:t>)</a:t>
            </a:r>
            <a:r>
              <a:rPr lang="ja-JP" altLang="en-US" sz="2000" dirty="0"/>
              <a:t>：</a:t>
            </a:r>
            <a:r>
              <a:rPr lang="en-US" altLang="ja-JP" sz="2000" dirty="0"/>
              <a:t>A</a:t>
            </a:r>
            <a:r>
              <a:rPr lang="ja-JP" altLang="en-US" sz="2000" dirty="0"/>
              <a:t>が所有する甲建物に</a:t>
            </a:r>
            <a:r>
              <a:rPr lang="en-US" altLang="ja-JP" sz="2000" dirty="0"/>
              <a:t>A</a:t>
            </a:r>
            <a:r>
              <a:rPr lang="ja-JP" altLang="en-US" sz="2000" dirty="0"/>
              <a:t>と同居している</a:t>
            </a:r>
            <a:r>
              <a:rPr lang="en-US" altLang="ja-JP" sz="2000" dirty="0"/>
              <a:t>A</a:t>
            </a:r>
            <a:r>
              <a:rPr lang="ja-JP" altLang="en-US" sz="2000" dirty="0"/>
              <a:t>の未成年の子は</a:t>
            </a:r>
            <a:r>
              <a:rPr lang="en-US" altLang="ja-JP" sz="2000" dirty="0"/>
              <a:t>,</a:t>
            </a:r>
            <a:r>
              <a:rPr lang="ja-JP" altLang="en-US" sz="2000" dirty="0"/>
              <a:t>甲建物の占有権を有しない</a:t>
            </a:r>
            <a:endParaRPr lang="en-US" altLang="ja-JP" sz="2000" dirty="0"/>
          </a:p>
          <a:p>
            <a:pPr lvl="1"/>
            <a:r>
              <a:rPr lang="en-US" altLang="ja-JP" sz="2000" dirty="0"/>
              <a:t>[</a:t>
            </a:r>
            <a:r>
              <a:rPr lang="ja-JP" altLang="en-US" sz="2000" dirty="0">
                <a:solidFill>
                  <a:srgbClr val="FF0000"/>
                </a:solidFill>
              </a:rPr>
              <a:t>Ａ</a:t>
            </a:r>
            <a:r>
              <a:rPr lang="ja-JP" altLang="en-US" sz="2000" dirty="0"/>
              <a:t>が所有する甲建物</a:t>
            </a:r>
            <a:r>
              <a:rPr lang="en-US" altLang="ja-JP" sz="2000" dirty="0"/>
              <a:t>:</a:t>
            </a:r>
            <a:r>
              <a:rPr lang="ja-JP" altLang="en-US" sz="2000" dirty="0"/>
              <a:t>場所</a:t>
            </a:r>
            <a:r>
              <a:rPr lang="en-US" altLang="ja-JP" sz="2000" dirty="0"/>
              <a:t>]</a:t>
            </a:r>
            <a:r>
              <a:rPr lang="ja-JP" altLang="en-US" sz="2000" dirty="0"/>
              <a:t>に</a:t>
            </a:r>
            <a:r>
              <a:rPr lang="ja-JP" altLang="en-US" sz="2000" dirty="0">
                <a:solidFill>
                  <a:srgbClr val="FF0000"/>
                </a:solidFill>
              </a:rPr>
              <a:t>Ａ</a:t>
            </a:r>
            <a:r>
              <a:rPr lang="ja-JP" altLang="en-US" sz="2000" dirty="0"/>
              <a:t>と同居している</a:t>
            </a:r>
            <a:r>
              <a:rPr lang="en-US" altLang="ja-JP" sz="2000" dirty="0"/>
              <a:t>[</a:t>
            </a:r>
            <a:r>
              <a:rPr lang="ja-JP" altLang="en-US" sz="2000" dirty="0">
                <a:solidFill>
                  <a:srgbClr val="FF0000"/>
                </a:solidFill>
              </a:rPr>
              <a:t>Ａ</a:t>
            </a:r>
            <a:r>
              <a:rPr lang="ja-JP" altLang="en-US" sz="2000" dirty="0"/>
              <a:t>の</a:t>
            </a:r>
            <a:r>
              <a:rPr lang="ja-JP" altLang="en-US" sz="2000" dirty="0">
                <a:solidFill>
                  <a:srgbClr val="0070C0"/>
                </a:solidFill>
              </a:rPr>
              <a:t>未成年の子Ｂ</a:t>
            </a:r>
            <a:r>
              <a:rPr lang="en-US" altLang="ja-JP" sz="2000" dirty="0">
                <a:solidFill>
                  <a:srgbClr val="0070C0"/>
                </a:solidFill>
              </a:rPr>
              <a:t>:</a:t>
            </a:r>
            <a:r>
              <a:rPr lang="ja-JP" altLang="en-US" sz="2000" dirty="0">
                <a:solidFill>
                  <a:srgbClr val="0070C0"/>
                </a:solidFill>
              </a:rPr>
              <a:t>主語</a:t>
            </a:r>
            <a:r>
              <a:rPr lang="en-US" altLang="ja-JP" sz="2000" dirty="0"/>
              <a:t>]</a:t>
            </a:r>
            <a:r>
              <a:rPr lang="ja-JP" altLang="en-US" sz="2000" dirty="0"/>
              <a:t>は，</a:t>
            </a:r>
            <a:r>
              <a:rPr lang="en-US" altLang="ja-JP" sz="2000" dirty="0"/>
              <a:t>[</a:t>
            </a:r>
            <a:r>
              <a:rPr lang="ja-JP" altLang="en-US" sz="2000" dirty="0"/>
              <a:t>甲建物の占有権</a:t>
            </a:r>
            <a:r>
              <a:rPr lang="en-US" altLang="ja-JP" sz="2000" dirty="0"/>
              <a:t>:</a:t>
            </a:r>
            <a:r>
              <a:rPr lang="ja-JP" altLang="en-US" sz="2000" dirty="0"/>
              <a:t>対象</a:t>
            </a:r>
            <a:r>
              <a:rPr lang="en-US" altLang="ja-JP" sz="2000" dirty="0"/>
              <a:t>]</a:t>
            </a:r>
            <a:r>
              <a:rPr lang="ja-JP" altLang="en-US" sz="2000" dirty="0"/>
              <a:t>を有しない</a:t>
            </a:r>
            <a:endParaRPr lang="en-US" altLang="ja-JP" sz="2000" dirty="0"/>
          </a:p>
          <a:p>
            <a:pPr lvl="1"/>
            <a:r>
              <a:rPr lang="ja-JP" altLang="en-US" sz="2000" dirty="0"/>
              <a:t>「建物」が</a:t>
            </a:r>
            <a:r>
              <a:rPr lang="ja-JP" altLang="en-US" sz="2000" b="1" dirty="0"/>
              <a:t>対象</a:t>
            </a:r>
            <a:r>
              <a:rPr lang="ja-JP" altLang="en-US" sz="2000" dirty="0"/>
              <a:t>を表すか、</a:t>
            </a:r>
            <a:r>
              <a:rPr lang="ja-JP" altLang="en-US" sz="2000" b="1" dirty="0"/>
              <a:t>場所</a:t>
            </a:r>
            <a:r>
              <a:rPr lang="ja-JP" altLang="en-US" sz="2000" dirty="0"/>
              <a:t>を表すかで意味が異なる</a:t>
            </a:r>
            <a:endParaRPr lang="en-US" altLang="ja-JP" sz="2000" dirty="0"/>
          </a:p>
          <a:p>
            <a:r>
              <a:rPr lang="ja-JP" altLang="en-US" dirty="0"/>
              <a:t>含意関係</a:t>
            </a:r>
            <a:endParaRPr lang="en-US" altLang="ja-JP" dirty="0"/>
          </a:p>
          <a:p>
            <a:pPr lvl="1"/>
            <a:r>
              <a:rPr lang="ja-JP" altLang="en-US" sz="2000" dirty="0"/>
              <a:t>条文が成立する場合、問題文も成立する論理関係</a:t>
            </a:r>
            <a:endParaRPr lang="en-US" altLang="ja-JP" sz="2000" dirty="0"/>
          </a:p>
          <a:p>
            <a:pPr lvl="1"/>
            <a:r>
              <a:rPr lang="ja-JP" altLang="en-US" sz="2000" dirty="0"/>
              <a:t>例</a:t>
            </a:r>
            <a:r>
              <a:rPr lang="en-US" altLang="ja-JP" sz="2000" dirty="0"/>
              <a:t>(</a:t>
            </a:r>
            <a:r>
              <a:rPr lang="ja-JP" altLang="en-US" sz="2000" dirty="0"/>
              <a:t>条文</a:t>
            </a:r>
            <a:r>
              <a:rPr lang="en-US" altLang="ja-JP" sz="2000" dirty="0"/>
              <a:t>)</a:t>
            </a:r>
            <a:r>
              <a:rPr lang="ja-JP" altLang="en-US" sz="2000" dirty="0"/>
              <a:t>：第千九条　</a:t>
            </a:r>
            <a:r>
              <a:rPr lang="ja-JP" altLang="en-US" sz="2000" dirty="0">
                <a:solidFill>
                  <a:srgbClr val="FF0000"/>
                </a:solidFill>
              </a:rPr>
              <a:t>未成年者</a:t>
            </a:r>
            <a:r>
              <a:rPr lang="ja-JP" altLang="en-US" sz="2000" dirty="0"/>
              <a:t>及び</a:t>
            </a:r>
            <a:r>
              <a:rPr lang="ja-JP" altLang="en-US" sz="2000" dirty="0">
                <a:solidFill>
                  <a:srgbClr val="FF0000"/>
                </a:solidFill>
              </a:rPr>
              <a:t>破産者</a:t>
            </a:r>
            <a:r>
              <a:rPr lang="ja-JP" altLang="en-US" sz="2000" dirty="0"/>
              <a:t>は、遺言執行者となることができない。</a:t>
            </a:r>
          </a:p>
          <a:p>
            <a:pPr lvl="1"/>
            <a:r>
              <a:rPr lang="ja-JP" altLang="en-US" sz="2000" dirty="0"/>
              <a:t>例</a:t>
            </a:r>
            <a:r>
              <a:rPr lang="en-US" altLang="ja-JP" sz="2000" dirty="0"/>
              <a:t>(</a:t>
            </a:r>
            <a:r>
              <a:rPr lang="ja-JP" altLang="en-US" sz="2000" dirty="0"/>
              <a:t>問題文</a:t>
            </a:r>
            <a:r>
              <a:rPr lang="en-US" altLang="ja-JP" sz="2000" dirty="0"/>
              <a:t>)</a:t>
            </a:r>
            <a:r>
              <a:rPr lang="ja-JP" altLang="en-US" sz="2000" dirty="0"/>
              <a:t>： </a:t>
            </a:r>
            <a:r>
              <a:rPr lang="ja-JP" altLang="en-US" sz="2000" dirty="0">
                <a:solidFill>
                  <a:srgbClr val="0070C0"/>
                </a:solidFill>
              </a:rPr>
              <a:t>法人</a:t>
            </a:r>
            <a:r>
              <a:rPr lang="ja-JP" altLang="en-US" sz="2000" dirty="0"/>
              <a:t>は遺言執行者になることができる。</a:t>
            </a:r>
          </a:p>
        </p:txBody>
      </p:sp>
      <p:sp>
        <p:nvSpPr>
          <p:cNvPr id="2" name="スライド番号プレースホルダー 1">
            <a:extLst>
              <a:ext uri="{FF2B5EF4-FFF2-40B4-BE49-F238E27FC236}">
                <a16:creationId xmlns:a16="http://schemas.microsoft.com/office/drawing/2014/main" id="{EB06D2A9-56F8-4300-8F14-AE3BBD811AA8}"/>
              </a:ext>
            </a:extLst>
          </p:cNvPr>
          <p:cNvSpPr>
            <a:spLocks noGrp="1"/>
          </p:cNvSpPr>
          <p:nvPr>
            <p:ph type="sldNum" sz="quarter" idx="12"/>
          </p:nvPr>
        </p:nvSpPr>
        <p:spPr/>
        <p:txBody>
          <a:bodyPr/>
          <a:lstStyle/>
          <a:p>
            <a:fld id="{B16E429C-01CF-4EB7-B1FA-2AE22ECA57CB}" type="slidenum">
              <a:rPr kumimoji="1" lang="ja-JP" altLang="en-US" smtClean="0"/>
              <a:t>72</a:t>
            </a:fld>
            <a:endParaRPr kumimoji="1" lang="ja-JP" altLang="en-US" dirty="0"/>
          </a:p>
        </p:txBody>
      </p:sp>
      <p:sp>
        <p:nvSpPr>
          <p:cNvPr id="3" name="正方形/長方形 2">
            <a:extLst>
              <a:ext uri="{FF2B5EF4-FFF2-40B4-BE49-F238E27FC236}">
                <a16:creationId xmlns:a16="http://schemas.microsoft.com/office/drawing/2014/main" id="{0DD1B6FB-FCBD-41FA-AD03-3E4D1C5BC0D4}"/>
              </a:ext>
            </a:extLst>
          </p:cNvPr>
          <p:cNvSpPr/>
          <p:nvPr/>
        </p:nvSpPr>
        <p:spPr>
          <a:xfrm>
            <a:off x="7274718" y="5442318"/>
            <a:ext cx="872585" cy="400110"/>
          </a:xfrm>
          <a:prstGeom prst="rect">
            <a:avLst/>
          </a:prstGeom>
        </p:spPr>
        <p:txBody>
          <a:bodyPr wrap="square">
            <a:spAutoFit/>
          </a:bodyPr>
          <a:lstStyle/>
          <a:p>
            <a:r>
              <a:rPr lang="en-US" altLang="ja-JP" sz="2000" dirty="0">
                <a:solidFill>
                  <a:srgbClr val="000000"/>
                </a:solidFill>
              </a:rPr>
              <a:t>(</a:t>
            </a:r>
            <a:r>
              <a:rPr lang="ja-JP" altLang="en-US" sz="2000" dirty="0">
                <a:solidFill>
                  <a:srgbClr val="000000"/>
                </a:solidFill>
              </a:rPr>
              <a:t>正</a:t>
            </a:r>
            <a:r>
              <a:rPr lang="en-US" altLang="ja-JP" sz="2000" dirty="0">
                <a:solidFill>
                  <a:srgbClr val="000000"/>
                </a:solidFill>
              </a:rPr>
              <a:t>)</a:t>
            </a:r>
            <a:endParaRPr lang="ja-JP" altLang="en-US" sz="2000" dirty="0"/>
          </a:p>
        </p:txBody>
      </p:sp>
      <p:pic>
        <p:nvPicPr>
          <p:cNvPr id="9" name="図 8">
            <a:extLst>
              <a:ext uri="{FF2B5EF4-FFF2-40B4-BE49-F238E27FC236}">
                <a16:creationId xmlns:a16="http://schemas.microsoft.com/office/drawing/2014/main" id="{C1B99C25-7940-49C0-ADA3-B4B0E93226C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F0164298-AFF7-4622-8C0B-C1FB2A0182E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6391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司法試験の要求要素技術別問題分類</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fontScale="92500" lnSpcReduction="10000"/>
          </a:bodyPr>
          <a:lstStyle/>
          <a:p>
            <a:r>
              <a:rPr kumimoji="1" lang="ja-JP" altLang="en-US" dirty="0"/>
              <a:t>否定形解釈</a:t>
            </a:r>
            <a:endParaRPr kumimoji="1" lang="en-US" altLang="ja-JP" dirty="0"/>
          </a:p>
          <a:p>
            <a:pPr lvl="1"/>
            <a:r>
              <a:rPr lang="ja-JP" altLang="en-US" sz="2000" dirty="0"/>
              <a:t>条文又は問題文中の「否定形」を正しく解釈して、正誤の判断をするタスク</a:t>
            </a:r>
            <a:endParaRPr lang="en-US" altLang="ja-JP" sz="2000" dirty="0"/>
          </a:p>
          <a:p>
            <a:pPr lvl="1"/>
            <a:r>
              <a:rPr lang="ja-JP" altLang="en-US" sz="2000" dirty="0"/>
              <a:t>例</a:t>
            </a:r>
            <a:r>
              <a:rPr lang="en-US" altLang="ja-JP" sz="2000" dirty="0"/>
              <a:t>(</a:t>
            </a:r>
            <a:r>
              <a:rPr lang="ja-JP" altLang="en-US" sz="2000" dirty="0"/>
              <a:t>条文</a:t>
            </a:r>
            <a:r>
              <a:rPr lang="en-US" altLang="ja-JP" sz="2000" dirty="0"/>
              <a:t>)</a:t>
            </a:r>
            <a:r>
              <a:rPr lang="ja-JP" altLang="en-US" sz="2000" dirty="0"/>
              <a:t>：第六百七十五条 </a:t>
            </a:r>
            <a:r>
              <a:rPr lang="ja-JP" altLang="en-US" sz="2000" dirty="0">
                <a:solidFill>
                  <a:srgbClr val="0070C0"/>
                </a:solidFill>
              </a:rPr>
              <a:t>組合の債権者</a:t>
            </a:r>
            <a:r>
              <a:rPr lang="ja-JP" altLang="en-US" sz="2000" dirty="0"/>
              <a:t>は、その債権の発生の時に組合員の損失分担の割合を知らなかったときは、各組合員に対して等しい割合で</a:t>
            </a:r>
            <a:r>
              <a:rPr lang="ja-JP" altLang="en-US" sz="2000" dirty="0">
                <a:solidFill>
                  <a:srgbClr val="0070C0"/>
                </a:solidFill>
              </a:rPr>
              <a:t>その権利を行使することができる</a:t>
            </a:r>
            <a:r>
              <a:rPr lang="ja-JP" altLang="en-US" sz="2000" dirty="0"/>
              <a:t>。</a:t>
            </a:r>
            <a:endParaRPr lang="en-US" altLang="ja-JP" sz="2000" dirty="0"/>
          </a:p>
          <a:p>
            <a:pPr lvl="1"/>
            <a:r>
              <a:rPr lang="ja-JP" altLang="en-US" sz="2000" dirty="0"/>
              <a:t>例</a:t>
            </a:r>
            <a:r>
              <a:rPr lang="en-US" altLang="ja-JP" sz="2000" dirty="0"/>
              <a:t>(</a:t>
            </a:r>
            <a:r>
              <a:rPr lang="ja-JP" altLang="en-US" sz="2000" dirty="0"/>
              <a:t>問題文</a:t>
            </a:r>
            <a:r>
              <a:rPr lang="en-US" altLang="ja-JP" sz="2000" dirty="0"/>
              <a:t>)</a:t>
            </a:r>
            <a:r>
              <a:rPr lang="ja-JP" altLang="en-US" sz="2000" dirty="0"/>
              <a:t>：</a:t>
            </a:r>
            <a:r>
              <a:rPr lang="ja-JP" altLang="en-US" sz="2000" dirty="0">
                <a:solidFill>
                  <a:srgbClr val="0070C0"/>
                </a:solidFill>
              </a:rPr>
              <a:t>組合の債権者</a:t>
            </a:r>
            <a:r>
              <a:rPr lang="ja-JP" altLang="en-US" sz="2000" dirty="0"/>
              <a:t>は，各組合員に対して，</a:t>
            </a:r>
            <a:r>
              <a:rPr lang="ja-JP" altLang="en-US" sz="2000" dirty="0">
                <a:solidFill>
                  <a:srgbClr val="0070C0"/>
                </a:solidFill>
              </a:rPr>
              <a:t>その権利を行使する</a:t>
            </a:r>
            <a:r>
              <a:rPr lang="ja-JP" altLang="en-US" sz="2000" dirty="0"/>
              <a:t>ことができ</a:t>
            </a:r>
            <a:r>
              <a:rPr lang="ja-JP" altLang="en-US" sz="2000" dirty="0">
                <a:solidFill>
                  <a:srgbClr val="FF0000"/>
                </a:solidFill>
              </a:rPr>
              <a:t>ない</a:t>
            </a:r>
            <a:r>
              <a:rPr lang="ja-JP" altLang="en-US" sz="2000" dirty="0"/>
              <a:t>。</a:t>
            </a:r>
            <a:r>
              <a:rPr lang="en-US" altLang="ja-JP" sz="2000" dirty="0"/>
              <a:t>(</a:t>
            </a:r>
            <a:r>
              <a:rPr lang="ja-JP" altLang="en-US" sz="2000" dirty="0"/>
              <a:t>誤</a:t>
            </a:r>
            <a:r>
              <a:rPr lang="en-US" altLang="ja-JP" sz="2000" dirty="0"/>
              <a:t>)</a:t>
            </a:r>
          </a:p>
          <a:p>
            <a:pPr lvl="1"/>
            <a:r>
              <a:rPr lang="ja-JP" altLang="en-US" sz="2000" b="1" dirty="0"/>
              <a:t>「ない」を認識すればよいというわけではない</a:t>
            </a:r>
            <a:endParaRPr lang="en-US" altLang="ja-JP" sz="2000" b="1" dirty="0"/>
          </a:p>
          <a:p>
            <a:pPr lvl="1"/>
            <a:r>
              <a:rPr lang="ja-JP" altLang="en-US" sz="2000" dirty="0"/>
              <a:t>例</a:t>
            </a:r>
            <a:r>
              <a:rPr lang="en-US" altLang="ja-JP" sz="2000" dirty="0"/>
              <a:t>(</a:t>
            </a:r>
            <a:r>
              <a:rPr lang="ja-JP" altLang="en-US" sz="2000" dirty="0"/>
              <a:t>条文</a:t>
            </a:r>
            <a:r>
              <a:rPr lang="en-US" altLang="ja-JP" sz="2000" dirty="0"/>
              <a:t>)</a:t>
            </a:r>
            <a:r>
              <a:rPr lang="ja-JP" altLang="en-US" sz="2000" dirty="0"/>
              <a:t>：第六百三十三条 </a:t>
            </a:r>
            <a:r>
              <a:rPr lang="ja-JP" altLang="en-US" sz="2000" dirty="0">
                <a:solidFill>
                  <a:srgbClr val="0070C0"/>
                </a:solidFill>
              </a:rPr>
              <a:t>報酬</a:t>
            </a:r>
            <a:r>
              <a:rPr lang="ja-JP" altLang="en-US" sz="2000" dirty="0"/>
              <a:t>は、仕事の目的物の引渡しと同時に、</a:t>
            </a:r>
            <a:r>
              <a:rPr lang="ja-JP" altLang="en-US" sz="2000" dirty="0">
                <a:solidFill>
                  <a:srgbClr val="0070C0"/>
                </a:solidFill>
              </a:rPr>
              <a:t>支払わなければなら</a:t>
            </a:r>
            <a:r>
              <a:rPr lang="ja-JP" altLang="en-US" sz="2000" dirty="0">
                <a:solidFill>
                  <a:srgbClr val="FF0000"/>
                </a:solidFill>
              </a:rPr>
              <a:t>ない</a:t>
            </a:r>
            <a:r>
              <a:rPr lang="en-US" altLang="ja-JP" sz="2000" dirty="0">
                <a:solidFill>
                  <a:srgbClr val="FF0000"/>
                </a:solidFill>
              </a:rPr>
              <a:t>(</a:t>
            </a:r>
            <a:r>
              <a:rPr lang="ja-JP" altLang="en-US" sz="2000" dirty="0">
                <a:solidFill>
                  <a:srgbClr val="FF0000"/>
                </a:solidFill>
              </a:rPr>
              <a:t>義務</a:t>
            </a:r>
            <a:r>
              <a:rPr lang="en-US" altLang="ja-JP" sz="2000" dirty="0">
                <a:solidFill>
                  <a:srgbClr val="FF0000"/>
                </a:solidFill>
              </a:rPr>
              <a:t>)</a:t>
            </a:r>
            <a:r>
              <a:rPr lang="ja-JP" altLang="en-US" sz="2000" dirty="0" err="1"/>
              <a:t>。</a:t>
            </a:r>
            <a:r>
              <a:rPr lang="ja-JP" altLang="en-US" sz="2000" dirty="0"/>
              <a:t>ただし、物の引渡しを要しないときは、第六百二十四条第一項の規定を準用する。</a:t>
            </a:r>
            <a:endParaRPr lang="en-US" altLang="ja-JP" sz="2000" dirty="0"/>
          </a:p>
          <a:p>
            <a:pPr lvl="1"/>
            <a:r>
              <a:rPr lang="ja-JP" altLang="en-US" sz="2000" dirty="0"/>
              <a:t>例</a:t>
            </a:r>
            <a:r>
              <a:rPr lang="en-US" altLang="ja-JP" sz="2000" dirty="0"/>
              <a:t>(</a:t>
            </a:r>
            <a:r>
              <a:rPr lang="ja-JP" altLang="en-US" sz="2000" dirty="0"/>
              <a:t>問題文</a:t>
            </a:r>
            <a:r>
              <a:rPr lang="en-US" altLang="ja-JP" sz="2000" dirty="0"/>
              <a:t>)</a:t>
            </a:r>
            <a:r>
              <a:rPr lang="ja-JP" altLang="en-US" sz="2000" dirty="0"/>
              <a:t>：請負人は，仕事の目的物の引渡しを要する場合には，これを引き渡した後でなければ，</a:t>
            </a:r>
            <a:r>
              <a:rPr lang="ja-JP" altLang="en-US" sz="2000" dirty="0">
                <a:solidFill>
                  <a:schemeClr val="accent1"/>
                </a:solidFill>
              </a:rPr>
              <a:t>報酬を請求することができ</a:t>
            </a:r>
            <a:r>
              <a:rPr lang="ja-JP" altLang="en-US" sz="2000" dirty="0">
                <a:solidFill>
                  <a:srgbClr val="FF0000"/>
                </a:solidFill>
              </a:rPr>
              <a:t>ない</a:t>
            </a:r>
            <a:r>
              <a:rPr lang="en-US" altLang="ja-JP" sz="2000" dirty="0">
                <a:solidFill>
                  <a:srgbClr val="FF0000"/>
                </a:solidFill>
              </a:rPr>
              <a:t>(</a:t>
            </a:r>
            <a:r>
              <a:rPr lang="ja-JP" altLang="en-US" sz="2000" dirty="0">
                <a:solidFill>
                  <a:srgbClr val="FF0000"/>
                </a:solidFill>
              </a:rPr>
              <a:t>否定</a:t>
            </a:r>
            <a:r>
              <a:rPr lang="en-US" altLang="ja-JP" sz="2000" dirty="0">
                <a:solidFill>
                  <a:srgbClr val="FF0000"/>
                </a:solidFill>
              </a:rPr>
              <a:t>)</a:t>
            </a:r>
            <a:r>
              <a:rPr lang="ja-JP" altLang="en-US" sz="2000" dirty="0" err="1"/>
              <a:t>。</a:t>
            </a:r>
            <a:r>
              <a:rPr lang="en-US" altLang="ja-JP" sz="2000" dirty="0"/>
              <a:t>(</a:t>
            </a:r>
            <a:r>
              <a:rPr lang="ja-JP" altLang="en-US" sz="2000" dirty="0"/>
              <a:t>誤</a:t>
            </a:r>
            <a:r>
              <a:rPr lang="en-US" altLang="ja-JP" sz="2000" dirty="0"/>
              <a:t>)</a:t>
            </a:r>
          </a:p>
          <a:p>
            <a:pPr lvl="1"/>
            <a:r>
              <a:rPr lang="ja-JP" altLang="en-US" sz="2000" dirty="0"/>
              <a:t>つまり「ない」に</a:t>
            </a:r>
            <a:r>
              <a:rPr lang="ja-JP" altLang="en-US" sz="2000" b="1" dirty="0"/>
              <a:t>内在されている意味</a:t>
            </a:r>
            <a:r>
              <a:rPr lang="ja-JP" altLang="en-US" sz="2000" dirty="0"/>
              <a:t>を把握する必要がある</a:t>
            </a:r>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73</a:t>
            </a:fld>
            <a:endParaRPr kumimoji="1" lang="ja-JP" altLang="en-US"/>
          </a:p>
        </p:txBody>
      </p:sp>
      <p:pic>
        <p:nvPicPr>
          <p:cNvPr id="9" name="図 8">
            <a:extLst>
              <a:ext uri="{FF2B5EF4-FFF2-40B4-BE49-F238E27FC236}">
                <a16:creationId xmlns:a16="http://schemas.microsoft.com/office/drawing/2014/main" id="{398A8FA9-1210-47AB-8CD3-64BDFEFC681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5C09EF26-15DA-440E-9330-51F7387CF5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34620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fade">
                                      <p:cBhvr>
                                        <p:cTn id="1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人物関係抽出・人物役割付与</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lang="ja-JP" altLang="en-US" dirty="0"/>
              <a:t>人物関係抽出</a:t>
            </a:r>
            <a:endParaRPr lang="en-US" altLang="ja-JP" dirty="0"/>
          </a:p>
          <a:p>
            <a:pPr lvl="1"/>
            <a:r>
              <a:rPr lang="ja-JP" altLang="en-US" sz="2200" dirty="0"/>
              <a:t>条文や問題文中に</a:t>
            </a:r>
            <a:r>
              <a:rPr lang="ja-JP" altLang="en-US" sz="2200" b="1" dirty="0"/>
              <a:t>複数の</a:t>
            </a:r>
            <a:r>
              <a:rPr lang="ja-JP" altLang="en-US" sz="2200" dirty="0"/>
              <a:t>人物間の立場や役割を明確にするタスク</a:t>
            </a:r>
            <a:endParaRPr lang="en-US" altLang="ja-JP" sz="2200" dirty="0"/>
          </a:p>
          <a:p>
            <a:pPr lvl="1"/>
            <a:r>
              <a:rPr lang="ja-JP" altLang="en-US" sz="2200" dirty="0"/>
              <a:t>人物関係を抽出する必要のある問いは</a:t>
            </a:r>
            <a:r>
              <a:rPr lang="en-US" altLang="ja-JP" sz="2200" b="1" dirty="0"/>
              <a:t>26</a:t>
            </a:r>
            <a:r>
              <a:rPr lang="ja-JP" altLang="en-US" sz="2200" b="1" dirty="0"/>
              <a:t>問</a:t>
            </a:r>
            <a:r>
              <a:rPr lang="en-US" altLang="ja-JP" sz="2200" dirty="0"/>
              <a:t>/69</a:t>
            </a:r>
            <a:r>
              <a:rPr lang="ja-JP" altLang="en-US" sz="2200" dirty="0"/>
              <a:t>問</a:t>
            </a:r>
            <a:endParaRPr lang="en-US" altLang="ja-JP" sz="2200" dirty="0"/>
          </a:p>
          <a:p>
            <a:r>
              <a:rPr kumimoji="1" lang="ja-JP" altLang="en-US" dirty="0"/>
              <a:t>人物役割付与</a:t>
            </a:r>
            <a:endParaRPr kumimoji="1" lang="en-US" altLang="ja-JP" dirty="0"/>
          </a:p>
          <a:p>
            <a:pPr lvl="1"/>
            <a:r>
              <a:rPr lang="ja-JP" altLang="en-US" sz="2200" dirty="0"/>
              <a:t>問題文に出てきた人物</a:t>
            </a:r>
            <a:r>
              <a:rPr lang="en-US" altLang="ja-JP" sz="2200" dirty="0"/>
              <a:t>(A</a:t>
            </a:r>
            <a:r>
              <a:rPr lang="ja-JP" altLang="en-US" sz="2200" dirty="0"/>
              <a:t>や甲などに置き換えられているものも含む</a:t>
            </a:r>
            <a:r>
              <a:rPr lang="en-US" altLang="ja-JP" sz="2200" dirty="0"/>
              <a:t>)</a:t>
            </a:r>
            <a:r>
              <a:rPr lang="ja-JP" altLang="en-US" sz="2200" dirty="0"/>
              <a:t>がどのような</a:t>
            </a:r>
            <a:r>
              <a:rPr lang="ja-JP" altLang="en-US" sz="2200" b="1" dirty="0"/>
              <a:t>特徴</a:t>
            </a:r>
            <a:r>
              <a:rPr lang="en-US" altLang="ja-JP" sz="2200" b="1" dirty="0"/>
              <a:t>(</a:t>
            </a:r>
            <a:r>
              <a:rPr lang="ja-JP" altLang="en-US" sz="2200" b="1" dirty="0"/>
              <a:t>未成年</a:t>
            </a:r>
            <a:r>
              <a:rPr lang="en-US" altLang="ja-JP" sz="2200" b="1" dirty="0"/>
              <a:t>,</a:t>
            </a:r>
            <a:r>
              <a:rPr lang="ja-JP" altLang="en-US" sz="2200" b="1" dirty="0"/>
              <a:t>買主</a:t>
            </a:r>
            <a:r>
              <a:rPr lang="en-US" altLang="ja-JP" sz="2200" b="1" dirty="0"/>
              <a:t>,</a:t>
            </a:r>
            <a:r>
              <a:rPr lang="ja-JP" altLang="en-US" sz="2200" b="1" dirty="0"/>
              <a:t>債務者など</a:t>
            </a:r>
            <a:r>
              <a:rPr lang="en-US" altLang="ja-JP" sz="2200" b="1" dirty="0"/>
              <a:t>)</a:t>
            </a:r>
            <a:r>
              <a:rPr lang="ja-JP" altLang="en-US" sz="2200" dirty="0"/>
              <a:t>を担っているかを明確にするタスク</a:t>
            </a:r>
            <a:endParaRPr lang="en-US" altLang="ja-JP" sz="2200" dirty="0"/>
          </a:p>
          <a:p>
            <a:pPr lvl="1"/>
            <a:r>
              <a:rPr lang="ja-JP" altLang="en-US" sz="2200" dirty="0"/>
              <a:t>人物役割を付与する必要のある問いは</a:t>
            </a:r>
            <a:r>
              <a:rPr lang="en-US" altLang="ja-JP" sz="2200" b="1" dirty="0"/>
              <a:t>27</a:t>
            </a:r>
            <a:r>
              <a:rPr lang="ja-JP" altLang="en-US" sz="2200" b="1" dirty="0"/>
              <a:t>問</a:t>
            </a:r>
            <a:r>
              <a:rPr lang="en-US" altLang="ja-JP" sz="2200" dirty="0"/>
              <a:t>/69</a:t>
            </a:r>
            <a:r>
              <a:rPr lang="ja-JP" altLang="en-US" sz="2200" dirty="0"/>
              <a:t>問</a:t>
            </a:r>
            <a:endParaRPr lang="en-US" altLang="ja-JP" sz="2200" dirty="0"/>
          </a:p>
          <a:p>
            <a:r>
              <a:rPr lang="ja-JP" altLang="en-US" dirty="0"/>
              <a:t>現状の解答器では人物間の関係はほとんど考慮されておらず、表層的な処理のみであり、人物関係を抽出するタスクの解決は有用であると考える</a:t>
            </a:r>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74</a:t>
            </a:fld>
            <a:endParaRPr kumimoji="1" lang="ja-JP" altLang="en-US"/>
          </a:p>
        </p:txBody>
      </p:sp>
      <p:pic>
        <p:nvPicPr>
          <p:cNvPr id="9" name="図 8">
            <a:extLst>
              <a:ext uri="{FF2B5EF4-FFF2-40B4-BE49-F238E27FC236}">
                <a16:creationId xmlns:a16="http://schemas.microsoft.com/office/drawing/2014/main" id="{1371BCB8-D8F9-4699-9DA4-6585CE19EC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B71C8D8A-E9D5-4D99-83A9-90F31870F1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2079427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法律文書処理のための構造化辞書</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例</a:t>
            </a:r>
            <a:r>
              <a:rPr lang="en-US" altLang="ja-JP" dirty="0"/>
              <a:t>(</a:t>
            </a:r>
            <a:r>
              <a:rPr lang="ja-JP" altLang="en-US" dirty="0"/>
              <a:t>問題文</a:t>
            </a:r>
            <a:r>
              <a:rPr lang="en-US" altLang="ja-JP" dirty="0"/>
              <a:t>)</a:t>
            </a:r>
            <a:r>
              <a:rPr lang="ja-JP" altLang="en-US" dirty="0"/>
              <a:t>：</a:t>
            </a:r>
            <a:endParaRPr lang="en-US" altLang="ja-JP" dirty="0"/>
          </a:p>
          <a:p>
            <a:pPr marL="342884" lvl="1" indent="0">
              <a:buNone/>
            </a:pPr>
            <a:r>
              <a:rPr lang="ja-JP" altLang="en-US" sz="2000" dirty="0"/>
              <a:t>動産の引渡債務を負うＡが，債権者Ｂに対し，他人の所有する動産を弁済として引き渡し，その動産が他人の物であることを知らずにＢがその動産を消費した場合，その弁済は有効となる。</a:t>
            </a:r>
            <a:endParaRPr lang="en-US" altLang="ja-JP" sz="2000" dirty="0"/>
          </a:p>
          <a:p>
            <a:endParaRPr lang="en-US" altLang="ja-JP" sz="1800" dirty="0"/>
          </a:p>
          <a:p>
            <a:pPr marL="342884" lvl="1" indent="0">
              <a:buNone/>
            </a:pPr>
            <a:r>
              <a:rPr lang="ja-JP" altLang="en-US" sz="2000" dirty="0">
                <a:solidFill>
                  <a:srgbClr val="FF0000"/>
                </a:solidFill>
              </a:rPr>
              <a:t>動産の引渡債務を負うＡ</a:t>
            </a:r>
            <a:r>
              <a:rPr lang="ja-JP" altLang="en-US" sz="2000" dirty="0"/>
              <a:t>が，</a:t>
            </a:r>
            <a:r>
              <a:rPr lang="ja-JP" altLang="en-US" sz="2000" dirty="0">
                <a:solidFill>
                  <a:srgbClr val="0070C0"/>
                </a:solidFill>
              </a:rPr>
              <a:t>債権者Ｂ</a:t>
            </a:r>
            <a:r>
              <a:rPr lang="ja-JP" altLang="en-US" sz="2000" dirty="0"/>
              <a:t>に対し，他人の所有する動産を</a:t>
            </a:r>
            <a:r>
              <a:rPr lang="ja-JP" altLang="en-US" sz="2000" dirty="0">
                <a:solidFill>
                  <a:srgbClr val="FF0000"/>
                </a:solidFill>
              </a:rPr>
              <a:t>弁済として引き渡し</a:t>
            </a:r>
            <a:r>
              <a:rPr lang="en-US" altLang="ja-JP" sz="2000" dirty="0"/>
              <a:t>[</a:t>
            </a:r>
            <a:r>
              <a:rPr lang="ja-JP" altLang="en-US" sz="2000" dirty="0"/>
              <a:t>動作主：</a:t>
            </a:r>
            <a:r>
              <a:rPr lang="en-US" altLang="ja-JP" sz="2000" dirty="0"/>
              <a:t>A,</a:t>
            </a:r>
            <a:r>
              <a:rPr lang="ja-JP" altLang="en-US" sz="2000" dirty="0"/>
              <a:t>被動作主：</a:t>
            </a:r>
            <a:r>
              <a:rPr lang="en-US" altLang="ja-JP" sz="2000" dirty="0"/>
              <a:t>B]</a:t>
            </a:r>
            <a:r>
              <a:rPr lang="ja-JP" altLang="en-US" sz="2000" dirty="0" err="1"/>
              <a:t>，</a:t>
            </a:r>
            <a:r>
              <a:rPr lang="ja-JP" altLang="en-US" sz="2000" dirty="0"/>
              <a:t>その動産が他人の物であることを知らずにＢがその動産を</a:t>
            </a:r>
            <a:r>
              <a:rPr lang="ja-JP" altLang="en-US" sz="2000" dirty="0">
                <a:solidFill>
                  <a:srgbClr val="0070C0"/>
                </a:solidFill>
              </a:rPr>
              <a:t>消費した</a:t>
            </a:r>
            <a:r>
              <a:rPr lang="en-US" altLang="ja-JP" sz="2000" dirty="0">
                <a:solidFill>
                  <a:srgbClr val="0070C0"/>
                </a:solidFill>
              </a:rPr>
              <a:t>(</a:t>
            </a:r>
            <a:r>
              <a:rPr lang="ja-JP" altLang="en-US" sz="2000" dirty="0">
                <a:solidFill>
                  <a:srgbClr val="0070C0"/>
                </a:solidFill>
              </a:rPr>
              <a:t>動作主：</a:t>
            </a:r>
            <a:r>
              <a:rPr lang="en-US" altLang="ja-JP" sz="2000" dirty="0">
                <a:solidFill>
                  <a:srgbClr val="0070C0"/>
                </a:solidFill>
              </a:rPr>
              <a:t>B)</a:t>
            </a:r>
            <a:r>
              <a:rPr lang="ja-JP" altLang="en-US" sz="2000" dirty="0"/>
              <a:t>場合，その弁済は有効となる</a:t>
            </a:r>
            <a:endParaRPr lang="en-US" altLang="ja-JP" sz="2000" dirty="0"/>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75</a:t>
            </a:fld>
            <a:endParaRPr kumimoji="1" lang="ja-JP" altLang="en-US"/>
          </a:p>
        </p:txBody>
      </p:sp>
      <p:pic>
        <p:nvPicPr>
          <p:cNvPr id="9" name="図 8">
            <a:extLst>
              <a:ext uri="{FF2B5EF4-FFF2-40B4-BE49-F238E27FC236}">
                <a16:creationId xmlns:a16="http://schemas.microsoft.com/office/drawing/2014/main" id="{30FDDA90-EE31-450C-83DE-05BD45641F1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5CBE6E33-44D5-4FA8-86E7-755297431A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12557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63C07D5-E704-4E59-9C1E-BDECE8CA42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法律文書処理のための構造化辞書</a:t>
            </a:r>
          </a:p>
        </p:txBody>
      </p:sp>
      <p:graphicFrame>
        <p:nvGraphicFramePr>
          <p:cNvPr id="11" name="コンテンツ プレースホルダー 10">
            <a:extLst>
              <a:ext uri="{FF2B5EF4-FFF2-40B4-BE49-F238E27FC236}">
                <a16:creationId xmlns:a16="http://schemas.microsoft.com/office/drawing/2014/main" id="{D4BB8C15-95EC-444A-B8F6-0AB2557B90D6}"/>
              </a:ext>
            </a:extLst>
          </p:cNvPr>
          <p:cNvGraphicFramePr>
            <a:graphicFrameLocks noGrp="1"/>
          </p:cNvGraphicFramePr>
          <p:nvPr>
            <p:ph idx="1"/>
            <p:extLst/>
          </p:nvPr>
        </p:nvGraphicFramePr>
        <p:xfrm>
          <a:off x="100584" y="1381205"/>
          <a:ext cx="8942832" cy="5340271"/>
        </p:xfrm>
        <a:graphic>
          <a:graphicData uri="http://schemas.openxmlformats.org/drawingml/2006/table">
            <a:tbl>
              <a:tblPr/>
              <a:tblGrid>
                <a:gridCol w="1289304">
                  <a:extLst>
                    <a:ext uri="{9D8B030D-6E8A-4147-A177-3AD203B41FA5}">
                      <a16:colId xmlns:a16="http://schemas.microsoft.com/office/drawing/2014/main" val="1823423416"/>
                    </a:ext>
                  </a:extLst>
                </a:gridCol>
                <a:gridCol w="1909432">
                  <a:extLst>
                    <a:ext uri="{9D8B030D-6E8A-4147-A177-3AD203B41FA5}">
                      <a16:colId xmlns:a16="http://schemas.microsoft.com/office/drawing/2014/main" val="826395865"/>
                    </a:ext>
                  </a:extLst>
                </a:gridCol>
                <a:gridCol w="1135014">
                  <a:extLst>
                    <a:ext uri="{9D8B030D-6E8A-4147-A177-3AD203B41FA5}">
                      <a16:colId xmlns:a16="http://schemas.microsoft.com/office/drawing/2014/main" val="2137782658"/>
                    </a:ext>
                  </a:extLst>
                </a:gridCol>
                <a:gridCol w="1127000">
                  <a:extLst>
                    <a:ext uri="{9D8B030D-6E8A-4147-A177-3AD203B41FA5}">
                      <a16:colId xmlns:a16="http://schemas.microsoft.com/office/drawing/2014/main" val="932128532"/>
                    </a:ext>
                  </a:extLst>
                </a:gridCol>
                <a:gridCol w="1355646">
                  <a:extLst>
                    <a:ext uri="{9D8B030D-6E8A-4147-A177-3AD203B41FA5}">
                      <a16:colId xmlns:a16="http://schemas.microsoft.com/office/drawing/2014/main" val="2188603037"/>
                    </a:ext>
                  </a:extLst>
                </a:gridCol>
                <a:gridCol w="2126436">
                  <a:extLst>
                    <a:ext uri="{9D8B030D-6E8A-4147-A177-3AD203B41FA5}">
                      <a16:colId xmlns:a16="http://schemas.microsoft.com/office/drawing/2014/main" val="1399146333"/>
                    </a:ext>
                  </a:extLst>
                </a:gridCol>
              </a:tblGrid>
              <a:tr h="551000">
                <a:tc>
                  <a:txBody>
                    <a:bodyPr/>
                    <a:lstStyle/>
                    <a:p>
                      <a:pPr algn="ctr" rtl="0" fontAlgn="ctr"/>
                      <a:r>
                        <a:rPr lang="ja-JP" altLang="en-US" sz="1600" dirty="0">
                          <a:effectLst/>
                          <a:latin typeface="+mj-ea"/>
                          <a:ea typeface="+mj-ea"/>
                        </a:rPr>
                        <a:t>関係そのものを表す行為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ja-JP" altLang="en-US" sz="1600" dirty="0">
                          <a:effectLst/>
                          <a:latin typeface="+mj-ea"/>
                          <a:ea typeface="+mj-ea"/>
                        </a:rPr>
                        <a:t>その他とりうる行為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ja-JP" altLang="en-US" sz="1800" dirty="0">
                          <a:effectLst/>
                          <a:latin typeface="+mj-ea"/>
                          <a:ea typeface="+mj-ea"/>
                        </a:rPr>
                        <a:t>動作主</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ja-JP" altLang="en-US" sz="1800" dirty="0">
                          <a:effectLst/>
                          <a:latin typeface="+mj-ea"/>
                          <a:ea typeface="+mj-ea"/>
                        </a:rPr>
                        <a:t>被動作主</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ja-JP" altLang="en-US" sz="1800" dirty="0">
                          <a:effectLst/>
                          <a:latin typeface="+mj-ea"/>
                          <a:ea typeface="+mj-ea"/>
                        </a:rPr>
                        <a:t>第三者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ja-JP" altLang="en-US" sz="1800" dirty="0">
                          <a:effectLst/>
                          <a:latin typeface="+mj-ea"/>
                          <a:ea typeface="+mj-ea"/>
                        </a:rPr>
                        <a:t>第三者の行為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62525"/>
                  </a:ext>
                </a:extLst>
              </a:tr>
              <a:tr h="578780">
                <a:tc rowSpan="2">
                  <a:txBody>
                    <a:bodyPr/>
                    <a:lstStyle/>
                    <a:p>
                      <a:pPr rtl="0" fontAlgn="ctr"/>
                      <a:r>
                        <a:rPr lang="ja-JP" altLang="en-US" sz="1600" dirty="0">
                          <a:effectLst/>
                          <a:latin typeface="+mj-ea"/>
                          <a:ea typeface="+mj-ea"/>
                        </a:rPr>
                        <a:t>代理する</a:t>
                      </a:r>
                      <a:r>
                        <a:rPr lang="en-US" altLang="ja-JP" sz="1600" dirty="0">
                          <a:effectLst/>
                          <a:latin typeface="+mj-ea"/>
                          <a:ea typeface="+mj-ea"/>
                        </a:rPr>
                        <a:t>,</a:t>
                      </a:r>
                    </a:p>
                    <a:p>
                      <a:pPr rtl="0" fontAlgn="ctr"/>
                      <a:r>
                        <a:rPr lang="ja-JP" altLang="en-US" sz="1600" dirty="0">
                          <a:effectLst/>
                          <a:latin typeface="+mj-ea"/>
                          <a:ea typeface="+mj-ea"/>
                        </a:rPr>
                        <a:t>代表する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責任を負う</a:t>
                      </a:r>
                      <a:r>
                        <a:rPr lang="en-US" altLang="ja-JP" sz="1600" dirty="0">
                          <a:effectLst/>
                          <a:latin typeface="+mj-ea"/>
                          <a:ea typeface="+mj-ea"/>
                        </a:rPr>
                        <a:t>,</a:t>
                      </a:r>
                      <a:r>
                        <a:rPr lang="ja-JP" altLang="en-US" sz="1600" dirty="0">
                          <a:effectLst/>
                          <a:latin typeface="+mj-ea"/>
                          <a:ea typeface="+mj-ea"/>
                        </a:rPr>
                        <a:t>同意する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代理人</a:t>
                      </a:r>
                      <a:r>
                        <a:rPr lang="en-US" altLang="ja-JP" sz="1600" dirty="0">
                          <a:effectLst/>
                          <a:latin typeface="+mj-ea"/>
                          <a:ea typeface="+mj-ea"/>
                        </a:rPr>
                        <a:t>,</a:t>
                      </a:r>
                      <a:r>
                        <a:rPr lang="ja-JP" altLang="en-US" sz="1600" dirty="0">
                          <a:effectLst/>
                          <a:latin typeface="+mj-ea"/>
                          <a:ea typeface="+mj-ea"/>
                        </a:rPr>
                        <a:t>法廷代理人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en-US" altLang="ja-JP" sz="1600" dirty="0">
                          <a:effectLst/>
                          <a:latin typeface="+mj-ea"/>
                          <a:ea typeface="+mj-ea"/>
                        </a:rPr>
                        <a:t>(</a:t>
                      </a:r>
                      <a:r>
                        <a:rPr lang="ja-JP" altLang="en-US" sz="1600" dirty="0">
                          <a:effectLst/>
                          <a:latin typeface="+mj-ea"/>
                          <a:ea typeface="+mj-ea"/>
                        </a:rPr>
                        <a:t>本人</a:t>
                      </a:r>
                      <a:r>
                        <a:rPr lang="en-US" altLang="ja-JP" sz="1600" dirty="0">
                          <a:effectLst/>
                          <a:latin typeface="+mj-ea"/>
                          <a:ea typeface="+mj-ea"/>
                        </a:rPr>
                        <a:t>)</a:t>
                      </a:r>
                      <a:r>
                        <a:rPr lang="en-US" altLang="zh-TW" sz="1600" dirty="0">
                          <a:effectLst/>
                          <a:latin typeface="+mj-ea"/>
                          <a:ea typeface="+mj-ea"/>
                        </a:rPr>
                        <a:t>,</a:t>
                      </a:r>
                      <a:r>
                        <a:rPr lang="ja-JP" altLang="en-US" sz="1600" dirty="0">
                          <a:effectLst/>
                          <a:latin typeface="+mj-ea"/>
                          <a:ea typeface="+mj-ea"/>
                        </a:rPr>
                        <a:t>未成年者</a:t>
                      </a:r>
                      <a:r>
                        <a:rPr lang="en-US" altLang="zh-TW" sz="1600" dirty="0">
                          <a:effectLst/>
                          <a:latin typeface="+mj-ea"/>
                          <a:ea typeface="+mj-ea"/>
                        </a:rPr>
                        <a:t>,</a:t>
                      </a:r>
                      <a:r>
                        <a:rPr lang="ja-JP" altLang="en-US" sz="1600" dirty="0">
                          <a:effectLst/>
                          <a:latin typeface="+mj-ea"/>
                          <a:ea typeface="+mj-ea"/>
                        </a:rPr>
                        <a:t>制限行為能力者</a:t>
                      </a:r>
                      <a:endParaRPr lang="zh-TW"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家庭裁判所</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認める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000697"/>
                  </a:ext>
                </a:extLst>
              </a:tr>
              <a:tr h="551000">
                <a:tc vMerge="1">
                  <a:txBody>
                    <a:bodyPr/>
                    <a:lstStyle/>
                    <a:p>
                      <a:endParaRPr kumimoji="1" lang="ja-JP" altLang="en-US"/>
                    </a:p>
                  </a:txBody>
                  <a:tcPr/>
                </a:tc>
                <a:tc>
                  <a:txBody>
                    <a:bodyPr/>
                    <a:lstStyle/>
                    <a:p>
                      <a:pPr rtl="0" fontAlgn="ctr"/>
                      <a:r>
                        <a:rPr lang="ja-JP" altLang="en-US" sz="1600" dirty="0">
                          <a:effectLst/>
                          <a:latin typeface="+mj-ea"/>
                          <a:ea typeface="+mj-ea"/>
                        </a:rPr>
                        <a:t>同意を得る</a:t>
                      </a:r>
                      <a:r>
                        <a:rPr lang="en-US" altLang="ja-JP" sz="1600" dirty="0">
                          <a:effectLst/>
                          <a:latin typeface="+mj-ea"/>
                          <a:ea typeface="+mj-ea"/>
                        </a:rPr>
                        <a:t>,</a:t>
                      </a:r>
                      <a:r>
                        <a:rPr lang="ja-JP" altLang="en-US" sz="1600" dirty="0">
                          <a:effectLst/>
                          <a:latin typeface="+mj-ea"/>
                          <a:ea typeface="+mj-ea"/>
                        </a:rPr>
                        <a:t>財産を処分する</a:t>
                      </a:r>
                      <a:r>
                        <a:rPr lang="en-US" altLang="ja-JP" sz="1600" dirty="0">
                          <a:effectLst/>
                          <a:latin typeface="+mj-ea"/>
                          <a:ea typeface="+mj-ea"/>
                        </a:rPr>
                        <a:t>,</a:t>
                      </a:r>
                      <a:r>
                        <a:rPr lang="ja-JP" altLang="en-US" sz="1600" dirty="0">
                          <a:effectLst/>
                          <a:latin typeface="+mj-ea"/>
                          <a:ea typeface="+mj-ea"/>
                        </a:rPr>
                        <a:t>通知を発する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en-US" altLang="ja-JP" sz="1600" dirty="0">
                          <a:effectLst/>
                          <a:latin typeface="+mj-ea"/>
                          <a:ea typeface="+mj-ea"/>
                        </a:rPr>
                        <a:t>(</a:t>
                      </a:r>
                      <a:r>
                        <a:rPr lang="ja-JP" altLang="en-US" sz="1600" dirty="0">
                          <a:effectLst/>
                          <a:latin typeface="+mj-ea"/>
                          <a:ea typeface="+mj-ea"/>
                        </a:rPr>
                        <a:t>本人</a:t>
                      </a:r>
                      <a:r>
                        <a:rPr lang="en-US" altLang="ja-JP" sz="1600" dirty="0">
                          <a:effectLst/>
                          <a:latin typeface="+mj-ea"/>
                          <a:ea typeface="+mj-ea"/>
                        </a:rPr>
                        <a:t>)</a:t>
                      </a:r>
                      <a:r>
                        <a:rPr lang="en-US" altLang="zh-TW" sz="1600" dirty="0">
                          <a:effectLst/>
                          <a:latin typeface="+mj-ea"/>
                          <a:ea typeface="+mj-ea"/>
                        </a:rPr>
                        <a:t>,</a:t>
                      </a:r>
                      <a:r>
                        <a:rPr lang="ja-JP" altLang="en-US" sz="1600" dirty="0">
                          <a:effectLst/>
                          <a:latin typeface="+mj-ea"/>
                          <a:ea typeface="+mj-ea"/>
                        </a:rPr>
                        <a:t>未成年者</a:t>
                      </a:r>
                      <a:r>
                        <a:rPr lang="en-US" altLang="zh-TW" sz="1600" dirty="0">
                          <a:effectLst/>
                          <a:latin typeface="+mj-ea"/>
                          <a:ea typeface="+mj-ea"/>
                        </a:rPr>
                        <a:t>,</a:t>
                      </a:r>
                      <a:r>
                        <a:rPr lang="ja-JP" altLang="en-US" sz="1600" dirty="0">
                          <a:effectLst/>
                          <a:latin typeface="+mj-ea"/>
                          <a:ea typeface="+mj-ea"/>
                        </a:rPr>
                        <a:t>制限行為能力者</a:t>
                      </a:r>
                      <a:endParaRPr lang="zh-TW"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代理人</a:t>
                      </a:r>
                      <a:r>
                        <a:rPr lang="en-US" altLang="ja-JP" sz="1600" dirty="0">
                          <a:effectLst/>
                          <a:latin typeface="+mj-ea"/>
                          <a:ea typeface="+mj-ea"/>
                        </a:rPr>
                        <a:t>,</a:t>
                      </a:r>
                    </a:p>
                    <a:p>
                      <a:pPr rtl="0" fontAlgn="ctr"/>
                      <a:r>
                        <a:rPr lang="ja-JP" altLang="en-US" sz="1600" dirty="0">
                          <a:effectLst/>
                          <a:latin typeface="+mj-ea"/>
                          <a:ea typeface="+mj-ea"/>
                        </a:rPr>
                        <a:t>法定代理人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endParaRPr lang="ja-JP" altLang="en-US" sz="160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endParaRPr lang="ja-JP"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318064"/>
                  </a:ext>
                </a:extLst>
              </a:tr>
              <a:tr h="822102">
                <a:tc>
                  <a:txBody>
                    <a:bodyPr/>
                    <a:lstStyle/>
                    <a:p>
                      <a:pPr rtl="0" fontAlgn="ctr"/>
                      <a:r>
                        <a:rPr lang="ja-JP" altLang="en-US" sz="1600" dirty="0">
                          <a:effectLst/>
                          <a:latin typeface="+mj-ea"/>
                          <a:ea typeface="+mj-ea"/>
                        </a:rPr>
                        <a:t>保佐する・</a:t>
                      </a:r>
                      <a:endParaRPr lang="en-US" altLang="ja-JP" sz="1600" dirty="0">
                        <a:effectLst/>
                        <a:latin typeface="+mj-ea"/>
                        <a:ea typeface="+mj-ea"/>
                      </a:endParaRPr>
                    </a:p>
                    <a:p>
                      <a:pPr rtl="0" fontAlgn="ctr"/>
                      <a:r>
                        <a:rPr lang="ja-JP" altLang="en-US" sz="1600" dirty="0">
                          <a:effectLst/>
                          <a:latin typeface="+mj-ea"/>
                          <a:ea typeface="+mj-ea"/>
                        </a:rPr>
                        <a:t>補助する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追認する</a:t>
                      </a:r>
                      <a:endParaRPr lang="en-US" altLang="ja-JP"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a:effectLst/>
                          <a:latin typeface="+mj-ea"/>
                          <a:ea typeface="+mj-ea"/>
                        </a:rPr>
                        <a:t>保佐人・補助人</a:t>
                      </a:r>
                      <a:br>
                        <a:rPr lang="ja-JP" altLang="en-US" sz="1600">
                          <a:effectLst/>
                          <a:latin typeface="+mj-ea"/>
                          <a:ea typeface="+mj-ea"/>
                        </a:rPr>
                      </a:br>
                      <a:r>
                        <a:rPr lang="ja-JP" altLang="en-US" sz="1600">
                          <a:effectLst/>
                          <a:latin typeface="+mj-ea"/>
                          <a:ea typeface="+mj-ea"/>
                        </a:rPr>
                        <a:t>法定代理人</a:t>
                      </a:r>
                      <a:endParaRPr lang="ja-JP"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制限行為</a:t>
                      </a:r>
                      <a:endParaRPr lang="en-US" altLang="ja-JP" sz="1600" dirty="0">
                        <a:effectLst/>
                        <a:latin typeface="+mj-ea"/>
                        <a:ea typeface="+mj-ea"/>
                      </a:endParaRPr>
                    </a:p>
                    <a:p>
                      <a:pPr rtl="0" fontAlgn="ctr"/>
                      <a:r>
                        <a:rPr lang="ja-JP" altLang="en-US" sz="1600" dirty="0">
                          <a:effectLst/>
                          <a:latin typeface="+mj-ea"/>
                          <a:ea typeface="+mj-ea"/>
                        </a:rPr>
                        <a:t>能力者</a:t>
                      </a:r>
                      <a:endParaRPr lang="zh-TW"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a:effectLst/>
                          <a:latin typeface="+mj-ea"/>
                          <a:ea typeface="+mj-ea"/>
                        </a:rPr>
                        <a:t>制限行為能力者の相手方</a:t>
                      </a:r>
                      <a:endParaRPr lang="ja-JP"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en-US" altLang="ja-JP" sz="1600" dirty="0">
                          <a:effectLst/>
                          <a:latin typeface="+mj-ea"/>
                          <a:ea typeface="+mj-ea"/>
                        </a:rPr>
                        <a:t>(</a:t>
                      </a:r>
                      <a:r>
                        <a:rPr lang="ja-JP" altLang="en-US" sz="1600" dirty="0">
                          <a:effectLst/>
                          <a:latin typeface="+mj-ea"/>
                          <a:ea typeface="+mj-ea"/>
                        </a:rPr>
                        <a:t>制限行為能力者に</a:t>
                      </a:r>
                      <a:r>
                        <a:rPr lang="en-US" altLang="ja-JP" sz="1600" dirty="0">
                          <a:effectLst/>
                          <a:latin typeface="+mj-ea"/>
                          <a:ea typeface="+mj-ea"/>
                        </a:rPr>
                        <a:t>)</a:t>
                      </a:r>
                      <a:r>
                        <a:rPr lang="ja-JP" altLang="en-US" sz="1600" dirty="0">
                          <a:effectLst/>
                          <a:latin typeface="+mj-ea"/>
                          <a:ea typeface="+mj-ea"/>
                        </a:rPr>
                        <a:t>催告する</a:t>
                      </a:r>
                      <a:r>
                        <a:rPr lang="en-US" altLang="ja-JP" sz="1600" dirty="0">
                          <a:effectLst/>
                          <a:latin typeface="+mj-ea"/>
                          <a:ea typeface="+mj-ea"/>
                        </a:rPr>
                        <a:t>,(</a:t>
                      </a:r>
                      <a:r>
                        <a:rPr lang="ja-JP" altLang="en-US" sz="1600" dirty="0">
                          <a:effectLst/>
                          <a:latin typeface="+mj-ea"/>
                          <a:ea typeface="+mj-ea"/>
                        </a:rPr>
                        <a:t>保佐人・補助人に</a:t>
                      </a:r>
                      <a:r>
                        <a:rPr lang="en-US" altLang="ja-JP" sz="1600" dirty="0">
                          <a:effectLst/>
                          <a:latin typeface="+mj-ea"/>
                          <a:ea typeface="+mj-ea"/>
                        </a:rPr>
                        <a:t>)</a:t>
                      </a:r>
                      <a:r>
                        <a:rPr lang="ja-JP" altLang="en-US" sz="1600" dirty="0">
                          <a:effectLst/>
                          <a:latin typeface="+mj-ea"/>
                          <a:ea typeface="+mj-ea"/>
                        </a:rPr>
                        <a:t>行為を取り消す</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579647"/>
                  </a:ext>
                </a:extLst>
              </a:tr>
              <a:tr h="279899">
                <a:tc>
                  <a:txBody>
                    <a:bodyPr/>
                    <a:lstStyle/>
                    <a:p>
                      <a:pPr rtl="0" fontAlgn="ctr"/>
                      <a:r>
                        <a:rPr lang="ja-JP" altLang="en-US" sz="1600" dirty="0">
                          <a:effectLst/>
                          <a:latin typeface="+mj-ea"/>
                          <a:ea typeface="+mj-ea"/>
                        </a:rPr>
                        <a:t>後見する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追認する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成年後見人</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成年被後見人</a:t>
                      </a:r>
                      <a:endParaRPr lang="zh-TW"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a:effectLst/>
                          <a:latin typeface="+mj-ea"/>
                          <a:ea typeface="+mj-ea"/>
                        </a:rPr>
                        <a:t>家庭裁判所</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a:effectLst/>
                          <a:latin typeface="+mj-ea"/>
                          <a:ea typeface="+mj-ea"/>
                        </a:rPr>
                        <a:t>審判をする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531957"/>
                  </a:ext>
                </a:extLst>
              </a:tr>
              <a:tr h="483224">
                <a:tc rowSpan="3">
                  <a:txBody>
                    <a:bodyPr/>
                    <a:lstStyle/>
                    <a:p>
                      <a:pPr rtl="0" fontAlgn="ctr"/>
                      <a:r>
                        <a:rPr lang="ja-JP" altLang="en-US" sz="1600" dirty="0">
                          <a:effectLst/>
                          <a:latin typeface="+mj-ea"/>
                          <a:ea typeface="+mj-ea"/>
                        </a:rPr>
                        <a:t>債権を有する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取り立てる</a:t>
                      </a:r>
                      <a:r>
                        <a:rPr lang="en-US" altLang="ja-JP" sz="1600" dirty="0">
                          <a:effectLst/>
                          <a:latin typeface="+mj-ea"/>
                          <a:ea typeface="+mj-ea"/>
                        </a:rPr>
                        <a:t>,(</a:t>
                      </a:r>
                      <a:r>
                        <a:rPr lang="ja-JP" altLang="en-US" sz="1600" dirty="0">
                          <a:effectLst/>
                          <a:latin typeface="+mj-ea"/>
                          <a:ea typeface="+mj-ea"/>
                        </a:rPr>
                        <a:t>第三債務者に</a:t>
                      </a:r>
                      <a:r>
                        <a:rPr lang="en-US" altLang="ja-JP" sz="1600" dirty="0">
                          <a:effectLst/>
                          <a:latin typeface="+mj-ea"/>
                          <a:ea typeface="+mj-ea"/>
                        </a:rPr>
                        <a:t>)</a:t>
                      </a:r>
                      <a:r>
                        <a:rPr lang="ja-JP" altLang="en-US" sz="1600" dirty="0">
                          <a:effectLst/>
                          <a:latin typeface="+mj-ea"/>
                          <a:ea typeface="+mj-ea"/>
                        </a:rPr>
                        <a:t>供託させる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質権者</a:t>
                      </a:r>
                      <a:r>
                        <a:rPr lang="en-US" altLang="zh-TW" sz="1600" dirty="0">
                          <a:effectLst/>
                          <a:latin typeface="+mj-ea"/>
                          <a:ea typeface="+mj-ea"/>
                        </a:rPr>
                        <a:t>,</a:t>
                      </a:r>
                      <a:r>
                        <a:rPr lang="ja-JP" altLang="en-US" sz="1600" dirty="0">
                          <a:effectLst/>
                          <a:latin typeface="+mj-ea"/>
                          <a:ea typeface="+mj-ea"/>
                        </a:rPr>
                        <a:t>債権者</a:t>
                      </a:r>
                      <a:endParaRPr lang="zh-TW"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債務者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第三債務者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endParaRPr lang="ja-JP" altLang="en-US"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179597"/>
                  </a:ext>
                </a:extLst>
              </a:tr>
              <a:tr h="279899">
                <a:tc vMerge="1">
                  <a:txBody>
                    <a:bodyPr/>
                    <a:lstStyle/>
                    <a:p>
                      <a:endParaRPr kumimoji="1" lang="ja-JP" altLang="en-US"/>
                    </a:p>
                  </a:txBody>
                  <a:tcPr/>
                </a:tc>
                <a:tc>
                  <a:txBody>
                    <a:bodyPr/>
                    <a:lstStyle/>
                    <a:p>
                      <a:pPr rtl="0" fontAlgn="ctr"/>
                      <a:r>
                        <a:rPr lang="ja-JP" altLang="en-US" sz="1600" dirty="0">
                          <a:effectLst/>
                          <a:latin typeface="+mj-ea"/>
                          <a:ea typeface="+mj-ea"/>
                        </a:rPr>
                        <a:t>譲り渡す</a:t>
                      </a:r>
                      <a:endParaRPr lang="en-US" altLang="ja-JP" sz="1600" dirty="0">
                        <a:effectLst/>
                        <a:latin typeface="+mj-ea"/>
                        <a:ea typeface="+mj-ea"/>
                      </a:endParaRP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債務者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rtl="0" fontAlgn="ctr"/>
                      <a:r>
                        <a:rPr lang="ja-JP" altLang="en-US" sz="1600">
                          <a:effectLst/>
                          <a:latin typeface="+mj-ea"/>
                          <a:ea typeface="+mj-ea"/>
                        </a:rPr>
                        <a:t>債権者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連帯債務者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a:effectLst/>
                          <a:latin typeface="+mj-ea"/>
                          <a:ea typeface="+mj-ea"/>
                        </a:rPr>
                        <a:t>更改する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206313"/>
                  </a:ext>
                </a:extLst>
              </a:tr>
              <a:tr h="720441">
                <a:tc vMerge="1">
                  <a:txBody>
                    <a:bodyPr/>
                    <a:lstStyle/>
                    <a:p>
                      <a:endParaRPr kumimoji="1" lang="ja-JP" altLang="en-US"/>
                    </a:p>
                  </a:txBody>
                  <a:tcPr/>
                </a:tc>
                <a:tc>
                  <a:txBody>
                    <a:bodyPr/>
                    <a:lstStyle/>
                    <a:p>
                      <a:pPr rtl="0" fontAlgn="ctr"/>
                      <a:r>
                        <a:rPr lang="en-US" altLang="ja-JP" sz="1600" dirty="0">
                          <a:effectLst/>
                          <a:latin typeface="+mj-ea"/>
                          <a:ea typeface="+mj-ea"/>
                        </a:rPr>
                        <a:t>(</a:t>
                      </a:r>
                      <a:r>
                        <a:rPr lang="ja-JP" altLang="en-US" sz="1600" dirty="0">
                          <a:effectLst/>
                          <a:latin typeface="+mj-ea"/>
                          <a:ea typeface="+mj-ea"/>
                        </a:rPr>
                        <a:t>動作主が</a:t>
                      </a:r>
                      <a:r>
                        <a:rPr lang="en-US" altLang="ja-JP" sz="1600" dirty="0">
                          <a:effectLst/>
                          <a:latin typeface="+mj-ea"/>
                          <a:ea typeface="+mj-ea"/>
                        </a:rPr>
                        <a:t>)</a:t>
                      </a:r>
                      <a:r>
                        <a:rPr lang="ja-JP" altLang="en-US" sz="1600" dirty="0">
                          <a:effectLst/>
                          <a:latin typeface="+mj-ea"/>
                          <a:ea typeface="+mj-ea"/>
                        </a:rPr>
                        <a:t>取り戻す</a:t>
                      </a:r>
                      <a:r>
                        <a:rPr lang="en-US" altLang="ja-JP" sz="1600" dirty="0">
                          <a:effectLst/>
                          <a:latin typeface="+mj-ea"/>
                          <a:ea typeface="+mj-ea"/>
                        </a:rPr>
                        <a:t>,(</a:t>
                      </a:r>
                      <a:r>
                        <a:rPr lang="ja-JP" altLang="en-US" sz="1600" dirty="0">
                          <a:effectLst/>
                          <a:latin typeface="+mj-ea"/>
                          <a:ea typeface="+mj-ea"/>
                        </a:rPr>
                        <a:t>債権者が</a:t>
                      </a:r>
                      <a:r>
                        <a:rPr lang="en-US" altLang="ja-JP" sz="1600" dirty="0">
                          <a:effectLst/>
                          <a:latin typeface="+mj-ea"/>
                          <a:ea typeface="+mj-ea"/>
                        </a:rPr>
                        <a:t>)</a:t>
                      </a:r>
                      <a:r>
                        <a:rPr lang="ja-JP" altLang="en-US" sz="1600" dirty="0">
                          <a:effectLst/>
                          <a:latin typeface="+mj-ea"/>
                          <a:ea typeface="+mj-ea"/>
                        </a:rPr>
                        <a:t>消費する</a:t>
                      </a:r>
                      <a:r>
                        <a:rPr lang="en-US" altLang="ja-JP" sz="1600" dirty="0">
                          <a:effectLst/>
                          <a:latin typeface="+mj-ea"/>
                          <a:ea typeface="+mj-ea"/>
                        </a:rPr>
                        <a:t>,(</a:t>
                      </a:r>
                      <a:r>
                        <a:rPr lang="ja-JP" altLang="en-US" sz="1600" dirty="0">
                          <a:effectLst/>
                          <a:latin typeface="+mj-ea"/>
                          <a:ea typeface="+mj-ea"/>
                        </a:rPr>
                        <a:t>債権者が</a:t>
                      </a:r>
                      <a:r>
                        <a:rPr lang="en-US" altLang="ja-JP" sz="1600" dirty="0">
                          <a:effectLst/>
                          <a:latin typeface="+mj-ea"/>
                          <a:ea typeface="+mj-ea"/>
                        </a:rPr>
                        <a:t>)</a:t>
                      </a:r>
                      <a:r>
                        <a:rPr lang="ja-JP" altLang="en-US" sz="1600" dirty="0">
                          <a:effectLst/>
                          <a:latin typeface="+mj-ea"/>
                          <a:ea typeface="+mj-ea"/>
                        </a:rPr>
                        <a:t>譲渡する</a:t>
                      </a:r>
                      <a:r>
                        <a:rPr lang="en-US" altLang="ja-JP" sz="1600" dirty="0">
                          <a:effectLst/>
                          <a:latin typeface="+mj-ea"/>
                          <a:ea typeface="+mj-ea"/>
                        </a:rPr>
                        <a:t>,(</a:t>
                      </a:r>
                      <a:r>
                        <a:rPr lang="ja-JP" altLang="en-US" sz="1600" dirty="0">
                          <a:effectLst/>
                          <a:latin typeface="+mj-ea"/>
                          <a:ea typeface="+mj-ea"/>
                        </a:rPr>
                        <a:t>動作主に</a:t>
                      </a:r>
                      <a:r>
                        <a:rPr lang="en-US" altLang="ja-JP" sz="1600" dirty="0">
                          <a:effectLst/>
                          <a:latin typeface="+mj-ea"/>
                          <a:ea typeface="+mj-ea"/>
                        </a:rPr>
                        <a:t>)</a:t>
                      </a:r>
                      <a:r>
                        <a:rPr lang="ja-JP" altLang="en-US" sz="1600" dirty="0">
                          <a:effectLst/>
                          <a:latin typeface="+mj-ea"/>
                          <a:ea typeface="+mj-ea"/>
                        </a:rPr>
                        <a:t>求償する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弁済をした者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rtl="0" fontAlgn="ctr"/>
                      <a:r>
                        <a:rPr lang="ja-JP" altLang="en-US" sz="1600" dirty="0">
                          <a:effectLst/>
                          <a:latin typeface="+mj-ea"/>
                          <a:ea typeface="+mj-ea"/>
                        </a:rPr>
                        <a:t>第三者</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r>
                        <a:rPr lang="ja-JP" altLang="en-US" sz="1600" dirty="0">
                          <a:effectLst/>
                          <a:latin typeface="+mj-ea"/>
                          <a:ea typeface="+mj-ea"/>
                        </a:rPr>
                        <a:t>物を引き渡される</a:t>
                      </a:r>
                      <a:r>
                        <a:rPr lang="en-US" altLang="ja-JP" sz="1600" dirty="0">
                          <a:effectLst/>
                          <a:latin typeface="+mj-ea"/>
                          <a:ea typeface="+mj-ea"/>
                        </a:rPr>
                        <a:t>,</a:t>
                      </a:r>
                      <a:r>
                        <a:rPr lang="ja-JP" altLang="en-US" sz="1600" dirty="0">
                          <a:effectLst/>
                          <a:latin typeface="+mj-ea"/>
                          <a:ea typeface="+mj-ea"/>
                        </a:rPr>
                        <a:t>賠償の請求をする</a:t>
                      </a:r>
                    </a:p>
                  </a:txBody>
                  <a:tcPr marL="4451" marR="4451" marT="2967" marB="2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0086"/>
                  </a:ext>
                </a:extLst>
              </a:tr>
            </a:tbl>
          </a:graphicData>
        </a:graphic>
      </p:graphicFrame>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76</a:t>
            </a:fld>
            <a:endParaRPr kumimoji="1" lang="ja-JP" altLang="en-US"/>
          </a:p>
        </p:txBody>
      </p:sp>
      <p:sp>
        <p:nvSpPr>
          <p:cNvPr id="3" name="楕円 2">
            <a:extLst>
              <a:ext uri="{FF2B5EF4-FFF2-40B4-BE49-F238E27FC236}">
                <a16:creationId xmlns:a16="http://schemas.microsoft.com/office/drawing/2014/main" id="{9B9518E3-21CF-49E2-8862-4BD4A028F19E}"/>
              </a:ext>
            </a:extLst>
          </p:cNvPr>
          <p:cNvSpPr/>
          <p:nvPr/>
        </p:nvSpPr>
        <p:spPr>
          <a:xfrm>
            <a:off x="3200400" y="5568697"/>
            <a:ext cx="1248676" cy="1060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楕円 8">
            <a:extLst>
              <a:ext uri="{FF2B5EF4-FFF2-40B4-BE49-F238E27FC236}">
                <a16:creationId xmlns:a16="http://schemas.microsoft.com/office/drawing/2014/main" id="{124A4072-8C04-4D44-A2F1-D8DEB64E6D99}"/>
              </a:ext>
            </a:extLst>
          </p:cNvPr>
          <p:cNvSpPr/>
          <p:nvPr/>
        </p:nvSpPr>
        <p:spPr>
          <a:xfrm>
            <a:off x="4449076" y="5696712"/>
            <a:ext cx="759167" cy="66951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吹き出し: 四角形 12">
            <a:extLst>
              <a:ext uri="{FF2B5EF4-FFF2-40B4-BE49-F238E27FC236}">
                <a16:creationId xmlns:a16="http://schemas.microsoft.com/office/drawing/2014/main" id="{73C1C3F1-CF8C-42C8-BE92-9BF9520F908B}"/>
              </a:ext>
            </a:extLst>
          </p:cNvPr>
          <p:cNvSpPr/>
          <p:nvPr/>
        </p:nvSpPr>
        <p:spPr>
          <a:xfrm>
            <a:off x="3207992" y="4853884"/>
            <a:ext cx="711680" cy="547755"/>
          </a:xfrm>
          <a:prstGeom prst="wedgeRectCallout">
            <a:avLst>
              <a:gd name="adj1" fmla="val -3825"/>
              <a:gd name="adj2" fmla="val 8137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3300" dirty="0">
                <a:solidFill>
                  <a:srgbClr val="FF0000"/>
                </a:solidFill>
              </a:rPr>
              <a:t>A</a:t>
            </a:r>
            <a:endParaRPr lang="ja-JP" altLang="en-US" sz="3300" dirty="0">
              <a:solidFill>
                <a:srgbClr val="FF0000"/>
              </a:solidFill>
            </a:endParaRPr>
          </a:p>
        </p:txBody>
      </p:sp>
      <p:sp>
        <p:nvSpPr>
          <p:cNvPr id="14" name="吹き出し: 四角形 13">
            <a:extLst>
              <a:ext uri="{FF2B5EF4-FFF2-40B4-BE49-F238E27FC236}">
                <a16:creationId xmlns:a16="http://schemas.microsoft.com/office/drawing/2014/main" id="{B2A016C2-A56B-42A0-BB89-C0D51DF74348}"/>
              </a:ext>
            </a:extLst>
          </p:cNvPr>
          <p:cNvSpPr/>
          <p:nvPr/>
        </p:nvSpPr>
        <p:spPr>
          <a:xfrm>
            <a:off x="4868490" y="4929040"/>
            <a:ext cx="711680" cy="547755"/>
          </a:xfrm>
          <a:prstGeom prst="wedgeRectCallout">
            <a:avLst>
              <a:gd name="adj1" fmla="val -46225"/>
              <a:gd name="adj2" fmla="val 9138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3300" dirty="0">
                <a:solidFill>
                  <a:srgbClr val="0070C0"/>
                </a:solidFill>
              </a:rPr>
              <a:t>B</a:t>
            </a:r>
            <a:endParaRPr lang="ja-JP" altLang="en-US" sz="3300" dirty="0">
              <a:solidFill>
                <a:srgbClr val="0070C0"/>
              </a:solidFill>
            </a:endParaRPr>
          </a:p>
        </p:txBody>
      </p:sp>
      <p:pic>
        <p:nvPicPr>
          <p:cNvPr id="15" name="図 14">
            <a:extLst>
              <a:ext uri="{FF2B5EF4-FFF2-40B4-BE49-F238E27FC236}">
                <a16:creationId xmlns:a16="http://schemas.microsoft.com/office/drawing/2014/main" id="{0553E138-B2D2-4D20-9115-02AAF25BD6C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17833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法律文書処理のための構造化辞書</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lstStyle/>
          <a:p>
            <a:r>
              <a:rPr kumimoji="1" lang="ja-JP" altLang="en-US" dirty="0"/>
              <a:t>例</a:t>
            </a:r>
            <a:r>
              <a:rPr lang="en-US" altLang="ja-JP" dirty="0"/>
              <a:t>(</a:t>
            </a:r>
            <a:r>
              <a:rPr lang="ja-JP" altLang="en-US" dirty="0"/>
              <a:t>問題文</a:t>
            </a:r>
            <a:r>
              <a:rPr lang="en-US" altLang="ja-JP" dirty="0"/>
              <a:t>)</a:t>
            </a:r>
            <a:r>
              <a:rPr lang="ja-JP" altLang="en-US" dirty="0"/>
              <a:t>：</a:t>
            </a:r>
            <a:endParaRPr lang="en-US" altLang="ja-JP" dirty="0"/>
          </a:p>
          <a:p>
            <a:pPr marL="342884" lvl="1" indent="0">
              <a:buNone/>
            </a:pPr>
            <a:r>
              <a:rPr lang="ja-JP" altLang="en-US" sz="2000" dirty="0">
                <a:solidFill>
                  <a:srgbClr val="FF0000"/>
                </a:solidFill>
              </a:rPr>
              <a:t>動産の引渡債務を負うＡ</a:t>
            </a:r>
            <a:r>
              <a:rPr lang="ja-JP" altLang="en-US" sz="2000" dirty="0"/>
              <a:t>が，</a:t>
            </a:r>
            <a:r>
              <a:rPr lang="ja-JP" altLang="en-US" sz="2000" dirty="0">
                <a:solidFill>
                  <a:srgbClr val="0070C0"/>
                </a:solidFill>
              </a:rPr>
              <a:t>債権者Ｂ</a:t>
            </a:r>
            <a:r>
              <a:rPr lang="ja-JP" altLang="en-US" sz="2000" dirty="0"/>
              <a:t>に対し，他人の所有する動産を</a:t>
            </a:r>
            <a:r>
              <a:rPr lang="ja-JP" altLang="en-US" sz="2000" dirty="0">
                <a:solidFill>
                  <a:srgbClr val="FF0000"/>
                </a:solidFill>
              </a:rPr>
              <a:t>弁済として引き渡し</a:t>
            </a:r>
            <a:r>
              <a:rPr lang="en-US" altLang="ja-JP" sz="2000" dirty="0"/>
              <a:t>[</a:t>
            </a:r>
            <a:r>
              <a:rPr lang="ja-JP" altLang="en-US" sz="2000" dirty="0"/>
              <a:t>動作主：</a:t>
            </a:r>
            <a:r>
              <a:rPr lang="en-US" altLang="ja-JP" sz="2000" dirty="0"/>
              <a:t>A,</a:t>
            </a:r>
            <a:r>
              <a:rPr lang="ja-JP" altLang="en-US" sz="2000" dirty="0"/>
              <a:t>被動作主：</a:t>
            </a:r>
            <a:r>
              <a:rPr lang="en-US" altLang="ja-JP" sz="2000" dirty="0"/>
              <a:t>B]</a:t>
            </a:r>
            <a:r>
              <a:rPr lang="ja-JP" altLang="en-US" sz="2000" dirty="0" err="1"/>
              <a:t>，</a:t>
            </a:r>
            <a:r>
              <a:rPr lang="ja-JP" altLang="en-US" sz="2000" dirty="0"/>
              <a:t>その動産が他人の物であることを知らずにＢがその動産を</a:t>
            </a:r>
            <a:r>
              <a:rPr lang="ja-JP" altLang="en-US" sz="2000" dirty="0">
                <a:solidFill>
                  <a:srgbClr val="0070C0"/>
                </a:solidFill>
              </a:rPr>
              <a:t>消費した</a:t>
            </a:r>
            <a:r>
              <a:rPr lang="en-US" altLang="ja-JP" sz="2000" dirty="0">
                <a:solidFill>
                  <a:srgbClr val="0070C0"/>
                </a:solidFill>
              </a:rPr>
              <a:t>(</a:t>
            </a:r>
            <a:r>
              <a:rPr lang="ja-JP" altLang="en-US" sz="2000" dirty="0">
                <a:solidFill>
                  <a:srgbClr val="0070C0"/>
                </a:solidFill>
              </a:rPr>
              <a:t>動作主：</a:t>
            </a:r>
            <a:r>
              <a:rPr lang="en-US" altLang="ja-JP" sz="2000" dirty="0">
                <a:solidFill>
                  <a:srgbClr val="0070C0"/>
                </a:solidFill>
              </a:rPr>
              <a:t>B)</a:t>
            </a:r>
            <a:r>
              <a:rPr lang="ja-JP" altLang="en-US" sz="2000" dirty="0"/>
              <a:t>場合，その弁済は有効となる。</a:t>
            </a:r>
            <a:endParaRPr lang="en-US" altLang="ja-JP" sz="2000" dirty="0"/>
          </a:p>
          <a:p>
            <a:r>
              <a:rPr lang="ja-JP" altLang="en-US" sz="1800" dirty="0"/>
              <a:t>根拠：</a:t>
            </a:r>
            <a:endParaRPr lang="en-US" altLang="ja-JP" sz="1800" dirty="0"/>
          </a:p>
          <a:p>
            <a:pPr marL="342884" lvl="1" indent="0">
              <a:buNone/>
            </a:pPr>
            <a:r>
              <a:rPr lang="ja-JP" altLang="en-US" sz="2000" dirty="0"/>
              <a:t>第四百七十五条　弁済をした者が弁済として他人の物を引き渡したときは、その弁済をした者は、更に有効な弁済をしなければ、その物を取り戻すことができない。</a:t>
            </a:r>
          </a:p>
          <a:p>
            <a:pPr marL="342884" lvl="1" indent="0">
              <a:buNone/>
            </a:pPr>
            <a:r>
              <a:rPr lang="ja-JP" altLang="en-US" sz="2000" dirty="0"/>
              <a:t>第四百七十七条　前二条の場合において、債権者が弁済として受領した物を善意で消費し、又は譲り渡したときは、その弁済は、有効とする。この場合において、債権者が第三者から賠償の請求を受けたときは、弁済をした者に対して求償をすることを妨げない</a:t>
            </a:r>
          </a:p>
          <a:p>
            <a:pPr marL="342884" lvl="1" indent="0">
              <a:buNone/>
            </a:pPr>
            <a:endParaRPr lang="ja-JP" altLang="en-US" sz="1500" dirty="0"/>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77</a:t>
            </a:fld>
            <a:endParaRPr kumimoji="1" lang="ja-JP" altLang="en-US"/>
          </a:p>
        </p:txBody>
      </p:sp>
      <p:sp>
        <p:nvSpPr>
          <p:cNvPr id="9" name="テキスト ボックス 8">
            <a:extLst>
              <a:ext uri="{FF2B5EF4-FFF2-40B4-BE49-F238E27FC236}">
                <a16:creationId xmlns:a16="http://schemas.microsoft.com/office/drawing/2014/main" id="{E5FCA176-4CC6-4911-A741-C9D56F7D7214}"/>
              </a:ext>
            </a:extLst>
          </p:cNvPr>
          <p:cNvSpPr txBox="1"/>
          <p:nvPr/>
        </p:nvSpPr>
        <p:spPr>
          <a:xfrm>
            <a:off x="5163584" y="3028890"/>
            <a:ext cx="828022" cy="400110"/>
          </a:xfrm>
          <a:prstGeom prst="rect">
            <a:avLst/>
          </a:prstGeom>
          <a:noFill/>
        </p:spPr>
        <p:txBody>
          <a:bodyPr wrap="square" rtlCol="0">
            <a:spAutoFit/>
          </a:bodyPr>
          <a:lstStyle/>
          <a:p>
            <a:r>
              <a:rPr lang="en-US" altLang="ja-JP" sz="2000" dirty="0"/>
              <a:t>(</a:t>
            </a:r>
            <a:r>
              <a:rPr lang="ja-JP" altLang="en-US" sz="2000" dirty="0"/>
              <a:t>正</a:t>
            </a:r>
            <a:r>
              <a:rPr lang="en-US" altLang="ja-JP" sz="2000" dirty="0"/>
              <a:t>)</a:t>
            </a:r>
            <a:endParaRPr lang="ja-JP" altLang="en-US" sz="2000" dirty="0"/>
          </a:p>
        </p:txBody>
      </p:sp>
      <p:pic>
        <p:nvPicPr>
          <p:cNvPr id="10" name="図 9">
            <a:extLst>
              <a:ext uri="{FF2B5EF4-FFF2-40B4-BE49-F238E27FC236}">
                <a16:creationId xmlns:a16="http://schemas.microsoft.com/office/drawing/2014/main" id="{BA17E961-378F-4348-84BC-02D1D3ADA6E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1" name="図 10">
            <a:extLst>
              <a:ext uri="{FF2B5EF4-FFF2-40B4-BE49-F238E27FC236}">
                <a16:creationId xmlns:a16="http://schemas.microsoft.com/office/drawing/2014/main" id="{1D523BFA-4F1F-4313-BE26-D6486EC5EA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358582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構造化の課題と展望</a:t>
            </a: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kumimoji="1" lang="ja-JP" altLang="en-US" b="1" dirty="0"/>
              <a:t>課題点</a:t>
            </a:r>
            <a:r>
              <a:rPr kumimoji="1" lang="en-US" altLang="ja-JP" b="1" dirty="0"/>
              <a:t>1</a:t>
            </a:r>
            <a:r>
              <a:rPr kumimoji="1" lang="ja-JP" altLang="en-US" b="1" dirty="0"/>
              <a:t>：抽象的な表現</a:t>
            </a:r>
            <a:endParaRPr kumimoji="1" lang="en-US" altLang="ja-JP" dirty="0"/>
          </a:p>
          <a:p>
            <a:pPr lvl="1"/>
            <a:r>
              <a:rPr lang="ja-JP" altLang="en-US" sz="2000" dirty="0"/>
              <a:t>曖昧性解消の部分でも述べた表現の他、「</a:t>
            </a:r>
            <a:r>
              <a:rPr lang="ja-JP" altLang="en-US" sz="2000" b="1" dirty="0"/>
              <a:t>後見する</a:t>
            </a:r>
            <a:r>
              <a:rPr lang="ja-JP" altLang="en-US" sz="2000" dirty="0"/>
              <a:t>」や「</a:t>
            </a:r>
            <a:r>
              <a:rPr lang="ja-JP" altLang="en-US" sz="2000" b="1" dirty="0"/>
              <a:t>補助する</a:t>
            </a:r>
            <a:r>
              <a:rPr lang="ja-JP" altLang="en-US" sz="2000" dirty="0"/>
              <a:t>」といった関係性はその他の法律行為と併用することが多く、複雑な構造になる</a:t>
            </a:r>
            <a:endParaRPr lang="en-US" altLang="ja-JP" sz="2000" dirty="0"/>
          </a:p>
          <a:p>
            <a:pPr lvl="1"/>
            <a:r>
              <a:rPr lang="ja-JP" altLang="en-US" sz="2000" dirty="0"/>
              <a:t>エントリ数を増やして</a:t>
            </a:r>
            <a:r>
              <a:rPr lang="ja-JP" altLang="en-US" sz="2000" b="1" dirty="0"/>
              <a:t>要素ごとのつながり</a:t>
            </a:r>
            <a:r>
              <a:rPr lang="ja-JP" altLang="en-US" sz="2000" dirty="0"/>
              <a:t>についても検討したい</a:t>
            </a:r>
            <a:endParaRPr lang="en-US" altLang="ja-JP" sz="2000" dirty="0"/>
          </a:p>
          <a:p>
            <a:r>
              <a:rPr lang="ja-JP" altLang="en-US" b="1" dirty="0"/>
              <a:t>課題点</a:t>
            </a:r>
            <a:r>
              <a:rPr lang="en-US" altLang="ja-JP" b="1" dirty="0"/>
              <a:t>2</a:t>
            </a:r>
            <a:r>
              <a:rPr lang="ja-JP" altLang="en-US" b="1" dirty="0"/>
              <a:t>：第三者の扱い</a:t>
            </a:r>
            <a:endParaRPr lang="en-US" altLang="ja-JP" b="1" dirty="0"/>
          </a:p>
          <a:p>
            <a:pPr lvl="1"/>
            <a:r>
              <a:rPr lang="ja-JP" altLang="en-US" sz="2000" dirty="0"/>
              <a:t>動作主・被動作主とは異なり、動作を行う立場と動作が及ぶ立場の両方が考えられ、行為が多種多様</a:t>
            </a:r>
            <a:endParaRPr lang="en-US" altLang="ja-JP" sz="2000" dirty="0"/>
          </a:p>
          <a:p>
            <a:pPr lvl="1"/>
            <a:r>
              <a:rPr lang="ja-JP" altLang="en-US" sz="2000" dirty="0"/>
              <a:t>行為の手がかりとしてまずは表層格を用いた判断を検討する</a:t>
            </a:r>
            <a:endParaRPr lang="en-US" altLang="ja-JP" sz="2000" dirty="0"/>
          </a:p>
          <a:p>
            <a:r>
              <a:rPr lang="ja-JP" altLang="en-US" dirty="0"/>
              <a:t>以上の課題点を踏まえ、今後はサンプルとする条文の数を増やし、構造化辞書を用いた人物関係認識の自動化を実装したい</a:t>
            </a:r>
            <a:endParaRPr lang="en-US" altLang="ja-JP" dirty="0"/>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78</a:t>
            </a:fld>
            <a:endParaRPr kumimoji="1" lang="ja-JP" altLang="en-US"/>
          </a:p>
        </p:txBody>
      </p:sp>
      <p:pic>
        <p:nvPicPr>
          <p:cNvPr id="9" name="図 8">
            <a:extLst>
              <a:ext uri="{FF2B5EF4-FFF2-40B4-BE49-F238E27FC236}">
                <a16:creationId xmlns:a16="http://schemas.microsoft.com/office/drawing/2014/main" id="{8BAAA506-0BEF-447E-8D67-E91A7D3747A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5F7C7B25-EDD5-4AA9-93AF-415A0A3430D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3442124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4F7668-85DF-4A4E-A03C-EBFC49129A7D}"/>
              </a:ext>
            </a:extLst>
          </p:cNvPr>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まとめ</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5">
            <a:extLst>
              <a:ext uri="{FF2B5EF4-FFF2-40B4-BE49-F238E27FC236}">
                <a16:creationId xmlns:a16="http://schemas.microsoft.com/office/drawing/2014/main" id="{A4D1D6E7-EBD5-40F8-A71B-2DA9753D53F4}"/>
              </a:ext>
            </a:extLst>
          </p:cNvPr>
          <p:cNvSpPr>
            <a:spLocks noGrp="1"/>
          </p:cNvSpPr>
          <p:nvPr>
            <p:ph idx="1"/>
          </p:nvPr>
        </p:nvSpPr>
        <p:spPr/>
        <p:txBody>
          <a:bodyPr>
            <a:normAutofit/>
          </a:bodyPr>
          <a:lstStyle/>
          <a:p>
            <a:r>
              <a:rPr lang="ja-JP" altLang="en-US" dirty="0"/>
              <a:t>本研究では以下のことを行った</a:t>
            </a:r>
            <a:endParaRPr lang="en-US" altLang="ja-JP" dirty="0"/>
          </a:p>
          <a:p>
            <a:pPr lvl="1"/>
            <a:r>
              <a:rPr lang="ja-JP" altLang="en-US" dirty="0"/>
              <a:t>司法試験の問題ごとに、解答に必要なタスクの付与・タスク別の問題分類</a:t>
            </a:r>
            <a:endParaRPr lang="en-US" altLang="ja-JP" dirty="0"/>
          </a:p>
          <a:p>
            <a:pPr lvl="1"/>
            <a:r>
              <a:rPr lang="ja-JP" altLang="en-US" dirty="0"/>
              <a:t>人物関係に着目した辞書の設計</a:t>
            </a:r>
            <a:endParaRPr lang="en-US" altLang="ja-JP" dirty="0"/>
          </a:p>
          <a:p>
            <a:pPr lvl="1"/>
            <a:r>
              <a:rPr lang="ja-JP" altLang="en-US" dirty="0"/>
              <a:t>構造化辞書のプロトタイプの作成・提案</a:t>
            </a:r>
            <a:endParaRPr lang="en-US" altLang="ja-JP" dirty="0"/>
          </a:p>
          <a:p>
            <a:r>
              <a:rPr lang="ja-JP" altLang="en-US" dirty="0"/>
              <a:t>今後は辞書のエントリ数を増やし、人物関係の自動認識を目指したい</a:t>
            </a:r>
          </a:p>
        </p:txBody>
      </p:sp>
      <p:sp>
        <p:nvSpPr>
          <p:cNvPr id="2" name="スライド番号プレースホルダー 1">
            <a:extLst>
              <a:ext uri="{FF2B5EF4-FFF2-40B4-BE49-F238E27FC236}">
                <a16:creationId xmlns:a16="http://schemas.microsoft.com/office/drawing/2014/main" id="{2171AEB3-35A8-43F7-AD2F-7B910F28A9E9}"/>
              </a:ext>
            </a:extLst>
          </p:cNvPr>
          <p:cNvSpPr>
            <a:spLocks noGrp="1"/>
          </p:cNvSpPr>
          <p:nvPr>
            <p:ph type="sldNum" sz="quarter" idx="12"/>
          </p:nvPr>
        </p:nvSpPr>
        <p:spPr/>
        <p:txBody>
          <a:bodyPr/>
          <a:lstStyle/>
          <a:p>
            <a:fld id="{B16E429C-01CF-4EB7-B1FA-2AE22ECA57CB}" type="slidenum">
              <a:rPr kumimoji="1" lang="ja-JP" altLang="en-US" smtClean="0"/>
              <a:t>79</a:t>
            </a:fld>
            <a:endParaRPr kumimoji="1" lang="ja-JP" altLang="en-US"/>
          </a:p>
        </p:txBody>
      </p:sp>
      <p:pic>
        <p:nvPicPr>
          <p:cNvPr id="9" name="図 8">
            <a:extLst>
              <a:ext uri="{FF2B5EF4-FFF2-40B4-BE49-F238E27FC236}">
                <a16:creationId xmlns:a16="http://schemas.microsoft.com/office/drawing/2014/main" id="{8BAAA506-0BEF-447E-8D67-E91A7D3747A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366230"/>
            <a:ext cx="2108427" cy="348239"/>
          </a:xfrm>
          <a:prstGeom prst="rect">
            <a:avLst/>
          </a:prstGeom>
        </p:spPr>
      </p:pic>
      <p:pic>
        <p:nvPicPr>
          <p:cNvPr id="10" name="図 9">
            <a:extLst>
              <a:ext uri="{FF2B5EF4-FFF2-40B4-BE49-F238E27FC236}">
                <a16:creationId xmlns:a16="http://schemas.microsoft.com/office/drawing/2014/main" id="{5F7C7B25-EDD5-4AA9-93AF-415A0A3430D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9705" y="0"/>
            <a:ext cx="1431290" cy="1419270"/>
          </a:xfrm>
          <a:prstGeom prst="rect">
            <a:avLst/>
          </a:prstGeom>
        </p:spPr>
      </p:pic>
    </p:spTree>
    <p:extLst>
      <p:ext uri="{BB962C8B-B14F-4D97-AF65-F5344CB8AC3E}">
        <p14:creationId xmlns:p14="http://schemas.microsoft.com/office/powerpoint/2010/main" val="135034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000" dirty="0" smtClean="0"/>
              <a:t>COLIEE 2018</a:t>
            </a:r>
            <a:r>
              <a:rPr kumimoji="1" lang="ja-JP" altLang="en-US" sz="4000" dirty="0" smtClean="0"/>
              <a:t> </a:t>
            </a:r>
            <a:r>
              <a:rPr kumimoji="1" lang="en-US" altLang="ja-JP" sz="4000" dirty="0" smtClean="0"/>
              <a:t>Case</a:t>
            </a:r>
            <a:r>
              <a:rPr kumimoji="1" lang="ja-JP" altLang="en-US" sz="4000" dirty="0" smtClean="0"/>
              <a:t> </a:t>
            </a:r>
            <a:r>
              <a:rPr kumimoji="1" lang="en-US" altLang="ja-JP" sz="4000" dirty="0" smtClean="0"/>
              <a:t>Law</a:t>
            </a:r>
            <a:r>
              <a:rPr kumimoji="1" lang="ja-JP" altLang="en-US" sz="4000" dirty="0" smtClean="0"/>
              <a:t> </a:t>
            </a:r>
            <a:r>
              <a:rPr kumimoji="1" lang="en-US" altLang="ja-JP" sz="4000" dirty="0" smtClean="0"/>
              <a:t>Task 2</a:t>
            </a:r>
            <a:endParaRPr kumimoji="1" lang="ja-JP" altLang="en-US" sz="4000" dirty="0"/>
          </a:p>
        </p:txBody>
      </p:sp>
      <p:sp>
        <p:nvSpPr>
          <p:cNvPr id="5" name="コンテンツ プレースホルダー 4"/>
          <p:cNvSpPr>
            <a:spLocks noGrp="1"/>
          </p:cNvSpPr>
          <p:nvPr>
            <p:ph idx="1"/>
          </p:nvPr>
        </p:nvSpPr>
        <p:spPr>
          <a:xfrm>
            <a:off x="457200" y="1351004"/>
            <a:ext cx="8229600" cy="5415555"/>
          </a:xfrm>
        </p:spPr>
        <p:txBody>
          <a:bodyPr>
            <a:normAutofit fontScale="77500" lnSpcReduction="20000"/>
          </a:bodyPr>
          <a:lstStyle/>
          <a:p>
            <a:r>
              <a:rPr lang="en-US" altLang="ja-JP" dirty="0" smtClean="0"/>
              <a:t>Task 2 noticed case </a:t>
            </a:r>
            <a:r>
              <a:rPr lang="ja-JP" altLang="en-US" dirty="0" smtClean="0"/>
              <a:t>内のどのパラグラフが判決を含意するか当てる</a:t>
            </a:r>
            <a:endParaRPr lang="en-US" altLang="ja-JP" dirty="0" smtClean="0"/>
          </a:p>
          <a:p>
            <a:r>
              <a:rPr lang="ja-JP" altLang="en-US" dirty="0" smtClean="0"/>
              <a:t>パラグラフの例</a:t>
            </a:r>
            <a:endParaRPr lang="en-US" altLang="ja-JP" dirty="0"/>
          </a:p>
          <a:p>
            <a:pPr lvl="1"/>
            <a:r>
              <a:rPr lang="en-US" altLang="ja-JP" dirty="0" smtClean="0"/>
              <a:t>[</a:t>
            </a:r>
            <a:r>
              <a:rPr lang="en-US" altLang="ja-JP" dirty="0"/>
              <a:t>26] I would, therefore, dismiss the appeal. </a:t>
            </a:r>
            <a:r>
              <a:rPr lang="en-US" altLang="ja-JP" dirty="0" smtClean="0"/>
              <a:t>Appeal </a:t>
            </a:r>
            <a:r>
              <a:rPr lang="en-US" altLang="ja-JP" dirty="0"/>
              <a:t>dismissed. Editor: Steven </a:t>
            </a:r>
            <a:r>
              <a:rPr lang="en-US" altLang="ja-JP" dirty="0" smtClean="0"/>
              <a:t>C. </a:t>
            </a:r>
            <a:r>
              <a:rPr lang="en-US" altLang="ja-JP" dirty="0" err="1" smtClean="0"/>
              <a:t>McMinniman</a:t>
            </a:r>
            <a:r>
              <a:rPr lang="en-US" altLang="ja-JP" dirty="0" smtClean="0"/>
              <a:t>/</a:t>
            </a:r>
            <a:r>
              <a:rPr lang="en-US" altLang="ja-JP" dirty="0" err="1" smtClean="0"/>
              <a:t>vem</a:t>
            </a:r>
            <a:r>
              <a:rPr lang="en-US" altLang="ja-JP" dirty="0" smtClean="0"/>
              <a:t> </a:t>
            </a:r>
            <a:r>
              <a:rPr lang="en-US" altLang="ja-JP" dirty="0"/>
              <a:t>[End of document</a:t>
            </a:r>
            <a:r>
              <a:rPr lang="en-US" altLang="ja-JP" dirty="0" smtClean="0"/>
              <a:t>]</a:t>
            </a:r>
          </a:p>
          <a:p>
            <a:endParaRPr lang="en-US" altLang="ja-JP" dirty="0" smtClean="0"/>
          </a:p>
          <a:p>
            <a:r>
              <a:rPr lang="en-US" altLang="ja-JP" dirty="0" smtClean="0"/>
              <a:t>Task 1</a:t>
            </a:r>
          </a:p>
          <a:p>
            <a:pPr lvl="1"/>
            <a:r>
              <a:rPr lang="ja-JP" altLang="en-US" dirty="0" smtClean="0"/>
              <a:t>訓練データ </a:t>
            </a:r>
            <a:r>
              <a:rPr lang="en-US" altLang="ja-JP" dirty="0" smtClean="0"/>
              <a:t>285</a:t>
            </a:r>
            <a:r>
              <a:rPr lang="ja-JP" altLang="en-US" dirty="0" smtClean="0"/>
              <a:t>クエリ</a:t>
            </a:r>
            <a:r>
              <a:rPr lang="en-US" altLang="ja-JP" dirty="0" smtClean="0"/>
              <a:t>x200</a:t>
            </a:r>
            <a:r>
              <a:rPr lang="ja-JP" altLang="en-US" dirty="0" smtClean="0"/>
              <a:t>候補（</a:t>
            </a:r>
            <a:r>
              <a:rPr lang="en-US" altLang="ja-JP" dirty="0" smtClean="0"/>
              <a:t>noticed case </a:t>
            </a:r>
            <a:r>
              <a:rPr lang="ja-JP" altLang="en-US" dirty="0" smtClean="0"/>
              <a:t>平均</a:t>
            </a:r>
            <a:r>
              <a:rPr lang="en-US" altLang="ja-JP" dirty="0" smtClean="0"/>
              <a:t>9.87</a:t>
            </a:r>
            <a:r>
              <a:rPr lang="ja-JP" altLang="en-US" dirty="0" smtClean="0"/>
              <a:t>）</a:t>
            </a:r>
            <a:endParaRPr lang="en-US" altLang="ja-JP" dirty="0" smtClean="0"/>
          </a:p>
          <a:p>
            <a:pPr lvl="1"/>
            <a:r>
              <a:rPr lang="ja-JP" altLang="en-US" dirty="0" smtClean="0"/>
              <a:t>テストデータ </a:t>
            </a:r>
            <a:r>
              <a:rPr lang="en-US" altLang="ja-JP" dirty="0" smtClean="0"/>
              <a:t>59</a:t>
            </a:r>
            <a:r>
              <a:rPr lang="ja-JP" altLang="en-US" dirty="0" smtClean="0"/>
              <a:t>クエリ</a:t>
            </a:r>
            <a:r>
              <a:rPr lang="en-US" altLang="ja-JP" dirty="0"/>
              <a:t>x200</a:t>
            </a:r>
            <a:r>
              <a:rPr lang="ja-JP" altLang="en-US" dirty="0"/>
              <a:t>候補（</a:t>
            </a:r>
            <a:r>
              <a:rPr lang="en-US" altLang="ja-JP" dirty="0"/>
              <a:t>noticed case </a:t>
            </a:r>
            <a:r>
              <a:rPr lang="ja-JP" altLang="en-US" dirty="0" smtClean="0"/>
              <a:t>平均</a:t>
            </a:r>
            <a:r>
              <a:rPr lang="en-US" altLang="ja-JP" dirty="0" smtClean="0"/>
              <a:t>10.66</a:t>
            </a:r>
            <a:r>
              <a:rPr lang="ja-JP" altLang="en-US" dirty="0" smtClean="0"/>
              <a:t>）</a:t>
            </a:r>
            <a:endParaRPr lang="en-US" altLang="ja-JP" dirty="0"/>
          </a:p>
          <a:p>
            <a:r>
              <a:rPr lang="en-US" altLang="ja-JP" dirty="0" smtClean="0"/>
              <a:t>Task 2</a:t>
            </a:r>
          </a:p>
          <a:p>
            <a:pPr lvl="1"/>
            <a:r>
              <a:rPr lang="ja-JP" altLang="en-US" dirty="0"/>
              <a:t>訓練データ </a:t>
            </a:r>
            <a:r>
              <a:rPr lang="en-US" altLang="ja-JP" dirty="0"/>
              <a:t>181</a:t>
            </a:r>
            <a:r>
              <a:rPr lang="ja-JP" altLang="en-US" dirty="0" smtClean="0"/>
              <a:t>クエリ パラグラフ数</a:t>
            </a:r>
            <a:r>
              <a:rPr lang="ja-JP" altLang="en-US" dirty="0"/>
              <a:t>平均</a:t>
            </a:r>
            <a:r>
              <a:rPr lang="en-US" altLang="ja-JP" dirty="0"/>
              <a:t>48.59 (noticed case 1.32)</a:t>
            </a:r>
            <a:r>
              <a:rPr lang="ja-JP" altLang="en-US" dirty="0"/>
              <a:t> </a:t>
            </a:r>
            <a:endParaRPr lang="en-US" altLang="ja-JP" dirty="0"/>
          </a:p>
          <a:p>
            <a:pPr lvl="1"/>
            <a:r>
              <a:rPr lang="ja-JP" altLang="en-US" dirty="0"/>
              <a:t>テストデータ </a:t>
            </a:r>
            <a:r>
              <a:rPr lang="en-US" altLang="ja-JP" dirty="0"/>
              <a:t>43</a:t>
            </a:r>
            <a:r>
              <a:rPr lang="ja-JP" altLang="en-US" dirty="0" smtClean="0"/>
              <a:t>クエリ パラグラフ数</a:t>
            </a:r>
            <a:r>
              <a:rPr lang="ja-JP" altLang="en-US" dirty="0"/>
              <a:t>平均</a:t>
            </a:r>
            <a:r>
              <a:rPr lang="en-US" altLang="ja-JP" dirty="0"/>
              <a:t>47.19 (noticed case 1.23)</a:t>
            </a:r>
            <a:r>
              <a:rPr lang="en-US" altLang="ja-JP" dirty="0" smtClean="0"/>
              <a:t/>
            </a:r>
            <a:br>
              <a:rPr lang="en-US" altLang="ja-JP" dirty="0" smtClean="0"/>
            </a:br>
            <a:endParaRPr kumimoji="1" lang="ja-JP" altLang="en-US" dirty="0"/>
          </a:p>
        </p:txBody>
      </p:sp>
    </p:spTree>
    <p:extLst>
      <p:ext uri="{BB962C8B-B14F-4D97-AF65-F5344CB8AC3E}">
        <p14:creationId xmlns:p14="http://schemas.microsoft.com/office/powerpoint/2010/main" val="1354068689"/>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z="4000" dirty="0">
                <a:latin typeface="Meiryo UI" panose="020B0604030504040204" pitchFamily="50" charset="-128"/>
                <a:ea typeface="Meiryo UI" panose="020B0604030504040204" pitchFamily="50" charset="-128"/>
              </a:rPr>
              <a:t>COLIEE: </a:t>
            </a:r>
            <a:r>
              <a:rPr lang="ja-JP" altLang="en-US" sz="4000" dirty="0" smtClean="0">
                <a:latin typeface="Meiryo UI" panose="020B0604030504040204" pitchFamily="50" charset="-128"/>
                <a:ea typeface="Meiryo UI" panose="020B0604030504040204" pitchFamily="50" charset="-128"/>
              </a:rPr>
              <a:t>難しい問題と条文の</a:t>
            </a:r>
            <a:r>
              <a:rPr lang="ja-JP" altLang="en-US" sz="4000" dirty="0">
                <a:latin typeface="Meiryo UI" panose="020B0604030504040204" pitchFamily="50" charset="-128"/>
                <a:ea typeface="Meiryo UI" panose="020B0604030504040204" pitchFamily="50" charset="-128"/>
              </a:rPr>
              <a:t>例</a:t>
            </a:r>
          </a:p>
        </p:txBody>
      </p:sp>
      <p:sp>
        <p:nvSpPr>
          <p:cNvPr id="5" name="コンテンツ プレースホルダー 4"/>
          <p:cNvSpPr>
            <a:spLocks noGrp="1"/>
          </p:cNvSpPr>
          <p:nvPr>
            <p:ph idx="1"/>
          </p:nvPr>
        </p:nvSpPr>
        <p:spPr>
          <a:xfrm>
            <a:off x="457200" y="1340768"/>
            <a:ext cx="8229600" cy="4320480"/>
          </a:xfrm>
        </p:spPr>
        <p:txBody>
          <a:bodyPr>
            <a:normAutofit fontScale="85000" lnSpcReduction="20000"/>
          </a:bodyPr>
          <a:lstStyle/>
          <a:p>
            <a:r>
              <a:rPr lang="ja-JP" altLang="en-US" dirty="0" smtClean="0"/>
              <a:t>以下の文章は民法に照らして正しいか。</a:t>
            </a:r>
            <a:endParaRPr lang="en-US" altLang="ja-JP" dirty="0" smtClean="0"/>
          </a:p>
          <a:p>
            <a:pPr lvl="1"/>
            <a:r>
              <a:rPr lang="ja-JP" altLang="en-US" dirty="0"/>
              <a:t>Ａの代理人として土地を購入する権限を与えられたＢが，Ｃから甲土地を売却する権限を与えられてＣの代理人にもなり，Ａ及びＣを代理してＡＣ間の甲土地の売買契約を締結した場合，Ｂが双方代理であることをＡ及びＣの双方にあらかじめ通知したときは，ＡＣ間に売買契約の効力が生ずる。</a:t>
            </a:r>
            <a:endParaRPr lang="en-US" altLang="ja-JP"/>
          </a:p>
          <a:p>
            <a:r>
              <a:rPr lang="ja-JP" altLang="en-US" smtClean="0"/>
              <a:t>第百八条 </a:t>
            </a:r>
            <a:endParaRPr lang="en-US" altLang="ja-JP" dirty="0" smtClean="0"/>
          </a:p>
          <a:p>
            <a:pPr lvl="1"/>
            <a:r>
              <a:rPr lang="ja-JP" altLang="en-US" dirty="0" smtClean="0"/>
              <a:t>同一</a:t>
            </a:r>
            <a:r>
              <a:rPr lang="ja-JP" altLang="en-US" dirty="0"/>
              <a:t>の法律行為については、相手方の代理人となり、又は当事者双方の代理人となることはできない。ただし、債務の履行及び本人があらかじめ許諾した行為については、この限りでない。</a:t>
            </a:r>
            <a:endParaRPr lang="ja-JP" altLang="en-US" dirty="0" smtClean="0"/>
          </a:p>
        </p:txBody>
      </p:sp>
    </p:spTree>
    <p:extLst>
      <p:ext uri="{BB962C8B-B14F-4D97-AF65-F5344CB8AC3E}">
        <p14:creationId xmlns:p14="http://schemas.microsoft.com/office/powerpoint/2010/main" val="158044272"/>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z="4000" dirty="0">
                <a:latin typeface="Meiryo UI" panose="020B0604030504040204" pitchFamily="50" charset="-128"/>
                <a:ea typeface="Meiryo UI" panose="020B0604030504040204" pitchFamily="50" charset="-128"/>
              </a:rPr>
              <a:t>COLIEE: </a:t>
            </a:r>
            <a:r>
              <a:rPr lang="ja-JP" altLang="en-US" sz="4000" dirty="0">
                <a:latin typeface="Meiryo UI" panose="020B0604030504040204" pitchFamily="50" charset="-128"/>
                <a:ea typeface="Meiryo UI" panose="020B0604030504040204" pitchFamily="50" charset="-128"/>
              </a:rPr>
              <a:t>難しい問題と条文の例</a:t>
            </a:r>
            <a:endParaRPr kumimoji="1" lang="ja-JP" altLang="en-US" sz="4000" dirty="0"/>
          </a:p>
        </p:txBody>
      </p:sp>
      <p:sp>
        <p:nvSpPr>
          <p:cNvPr id="5" name="コンテンツ プレースホルダー 4"/>
          <p:cNvSpPr>
            <a:spLocks noGrp="1"/>
          </p:cNvSpPr>
          <p:nvPr>
            <p:ph idx="1"/>
          </p:nvPr>
        </p:nvSpPr>
        <p:spPr>
          <a:xfrm>
            <a:off x="457200" y="1268760"/>
            <a:ext cx="8229600" cy="5400600"/>
          </a:xfrm>
        </p:spPr>
        <p:txBody>
          <a:bodyPr>
            <a:normAutofit fontScale="92500" lnSpcReduction="20000"/>
          </a:bodyPr>
          <a:lstStyle/>
          <a:p>
            <a:r>
              <a:rPr lang="ja-JP" altLang="en-US" dirty="0"/>
              <a:t>以下の文章は民法に照らして正しいか。</a:t>
            </a:r>
            <a:endParaRPr lang="en-US" altLang="ja-JP" dirty="0"/>
          </a:p>
          <a:p>
            <a:pPr lvl="1"/>
            <a:r>
              <a:rPr lang="ja-JP" altLang="en-US" dirty="0" smtClean="0"/>
              <a:t>Ａの代理人として土地を購入する権限を与えられたＢが，Ｃから甲土地を売却する権限を与えられてＣの代理人にもなり，Ａ及びＣを代理してＡＣ間の甲土地の売買契約を締結した場合，Ｂが双方代理であることをＡ及びＣの双方にあらかじめ通知したときは，ＡＣ間に売買契約の効力が生ずる。</a:t>
            </a:r>
            <a:endParaRPr lang="en-US" altLang="ja-JP" dirty="0" smtClean="0"/>
          </a:p>
          <a:p>
            <a:r>
              <a:rPr lang="ja-JP" altLang="en-US" dirty="0" smtClean="0"/>
              <a:t>第百八条 </a:t>
            </a:r>
            <a:endParaRPr lang="en-US" altLang="ja-JP" dirty="0"/>
          </a:p>
          <a:p>
            <a:pPr lvl="1"/>
            <a:r>
              <a:rPr lang="ja-JP" altLang="en-US" dirty="0"/>
              <a:t>同一の法律行為については、相手方の代理人となり、又は当事者双方の代理人となることはできない。ただし、債務の履行及び本人があらかじめ許諾した行為については、この限りでない。</a:t>
            </a:r>
          </a:p>
          <a:p>
            <a:r>
              <a:rPr lang="ja-JP" altLang="en-US" dirty="0" smtClean="0">
                <a:solidFill>
                  <a:schemeClr val="accent1"/>
                </a:solidFill>
              </a:rPr>
              <a:t>答えは「正しくない」</a:t>
            </a:r>
            <a:r>
              <a:rPr lang="en-US" altLang="ja-JP" dirty="0" smtClean="0">
                <a:solidFill>
                  <a:schemeClr val="accent1"/>
                </a:solidFill>
              </a:rPr>
              <a:t>…</a:t>
            </a:r>
            <a:r>
              <a:rPr lang="ja-JP" altLang="en-US" dirty="0" err="1" smtClean="0">
                <a:solidFill>
                  <a:schemeClr val="accent1"/>
                </a:solidFill>
              </a:rPr>
              <a:t>のです</a:t>
            </a:r>
            <a:r>
              <a:rPr lang="ja-JP" altLang="en-US" dirty="0" smtClean="0">
                <a:solidFill>
                  <a:schemeClr val="accent1"/>
                </a:solidFill>
              </a:rPr>
              <a:t>が</a:t>
            </a:r>
            <a:endParaRPr lang="en-US" altLang="ja-JP" dirty="0" smtClean="0">
              <a:solidFill>
                <a:schemeClr val="accent1"/>
              </a:solidFill>
            </a:endParaRPr>
          </a:p>
          <a:p>
            <a:pPr lvl="1"/>
            <a:r>
              <a:rPr lang="ja-JP" altLang="en-US" dirty="0" smtClean="0"/>
              <a:t>抽象性、論理、登場人物の役割、条件文、長い文</a:t>
            </a:r>
            <a:r>
              <a:rPr lang="ja-JP" altLang="en-US" dirty="0" err="1" smtClean="0"/>
              <a:t>、、</a:t>
            </a:r>
            <a:endParaRPr lang="en-US" altLang="ja-JP" dirty="0" smtClean="0"/>
          </a:p>
        </p:txBody>
      </p:sp>
    </p:spTree>
    <p:extLst>
      <p:ext uri="{BB962C8B-B14F-4D97-AF65-F5344CB8AC3E}">
        <p14:creationId xmlns:p14="http://schemas.microsoft.com/office/powerpoint/2010/main" val="38531509"/>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論理構造への変換</a:t>
            </a:r>
            <a:endParaRPr kumimoji="1" lang="ja-JP" altLang="en-US" dirty="0"/>
          </a:p>
        </p:txBody>
      </p:sp>
      <p:sp>
        <p:nvSpPr>
          <p:cNvPr id="3" name="コンテンツ プレースホルダー 2"/>
          <p:cNvSpPr>
            <a:spLocks noGrp="1"/>
          </p:cNvSpPr>
          <p:nvPr>
            <p:ph idx="1"/>
          </p:nvPr>
        </p:nvSpPr>
        <p:spPr>
          <a:xfrm>
            <a:off x="457200" y="1340768"/>
            <a:ext cx="8229600" cy="5517232"/>
          </a:xfrm>
        </p:spPr>
        <p:txBody>
          <a:bodyPr>
            <a:normAutofit fontScale="77500" lnSpcReduction="20000"/>
          </a:bodyPr>
          <a:lstStyle/>
          <a:p>
            <a:r>
              <a:rPr lang="ja-JP" altLang="en-US" dirty="0" smtClean="0"/>
              <a:t>「</a:t>
            </a:r>
            <a:r>
              <a:rPr lang="ja-JP" altLang="en-US" dirty="0"/>
              <a:t>１００万円借りるが出世したら返す」という約束をした場合，出世しないことが確定したときには，借主は返還義務を免れる。（誤</a:t>
            </a:r>
            <a:r>
              <a:rPr lang="ja-JP" altLang="en-US" dirty="0" smtClean="0"/>
              <a:t>）</a:t>
            </a:r>
            <a:endParaRPr lang="ja-JP" altLang="en-US" dirty="0"/>
          </a:p>
          <a:p>
            <a:r>
              <a:rPr lang="ja-JP" altLang="en-US" dirty="0" smtClean="0"/>
              <a:t>貸金</a:t>
            </a:r>
            <a:r>
              <a:rPr lang="ja-JP" altLang="en-US" dirty="0"/>
              <a:t>返還請求権</a:t>
            </a:r>
            <a:r>
              <a:rPr lang="en-US" altLang="ja-JP" dirty="0"/>
              <a:t>(_</a:t>
            </a:r>
            <a:r>
              <a:rPr lang="ja-JP" altLang="en-US" dirty="0"/>
              <a:t>貸主</a:t>
            </a:r>
            <a:r>
              <a:rPr lang="en-US" altLang="ja-JP" dirty="0"/>
              <a:t>,_</a:t>
            </a:r>
            <a:r>
              <a:rPr lang="ja-JP" altLang="en-US" dirty="0"/>
              <a:t>借主</a:t>
            </a:r>
            <a:r>
              <a:rPr lang="en-US" altLang="ja-JP" dirty="0"/>
              <a:t>,</a:t>
            </a:r>
            <a:r>
              <a:rPr lang="ja-JP" altLang="en-US" dirty="0"/>
              <a:t>契約</a:t>
            </a:r>
            <a:r>
              <a:rPr lang="en-US" altLang="ja-JP" dirty="0"/>
              <a:t>(</a:t>
            </a:r>
            <a:r>
              <a:rPr lang="ja-JP" altLang="en-US" dirty="0"/>
              <a:t>消費貸借</a:t>
            </a:r>
            <a:r>
              <a:rPr lang="en-US" altLang="ja-JP" dirty="0"/>
              <a:t>,_</a:t>
            </a:r>
            <a:r>
              <a:rPr lang="ja-JP" altLang="en-US" dirty="0"/>
              <a:t>貸主</a:t>
            </a:r>
            <a:r>
              <a:rPr lang="en-US" altLang="ja-JP" dirty="0"/>
              <a:t>,_</a:t>
            </a:r>
            <a:r>
              <a:rPr lang="ja-JP" altLang="en-US" dirty="0"/>
              <a:t>借主</a:t>
            </a:r>
            <a:r>
              <a:rPr lang="en-US" altLang="ja-JP" dirty="0"/>
              <a:t>,_</a:t>
            </a:r>
            <a:r>
              <a:rPr lang="ja-JP" altLang="en-US" dirty="0"/>
              <a:t>対象物</a:t>
            </a:r>
            <a:r>
              <a:rPr lang="en-US" altLang="ja-JP" dirty="0"/>
              <a:t>,_</a:t>
            </a:r>
            <a:r>
              <a:rPr lang="ja-JP" altLang="en-US" dirty="0"/>
              <a:t>合意時</a:t>
            </a:r>
            <a:r>
              <a:rPr lang="en-US" altLang="ja-JP" dirty="0"/>
              <a:t>),_</a:t>
            </a:r>
            <a:r>
              <a:rPr lang="ja-JP" altLang="en-US" dirty="0"/>
              <a:t>確定時</a:t>
            </a:r>
            <a:r>
              <a:rPr lang="en-US" altLang="ja-JP" dirty="0" smtClean="0"/>
              <a:t>)&lt;=</a:t>
            </a:r>
            <a:br>
              <a:rPr lang="en-US" altLang="ja-JP" dirty="0" smtClean="0"/>
            </a:br>
            <a:r>
              <a:rPr lang="en-US" altLang="ja-JP" dirty="0" smtClean="0"/>
              <a:t>	</a:t>
            </a:r>
            <a:r>
              <a:rPr lang="ja-JP" altLang="en-US" dirty="0" smtClean="0"/>
              <a:t>合意</a:t>
            </a:r>
            <a:r>
              <a:rPr lang="en-US" altLang="ja-JP" dirty="0"/>
              <a:t>(</a:t>
            </a:r>
            <a:r>
              <a:rPr lang="ja-JP" altLang="en-US" dirty="0"/>
              <a:t>消費貸借</a:t>
            </a:r>
            <a:r>
              <a:rPr lang="en-US" altLang="ja-JP" dirty="0"/>
              <a:t>,_</a:t>
            </a:r>
            <a:r>
              <a:rPr lang="ja-JP" altLang="en-US" dirty="0"/>
              <a:t>貸主</a:t>
            </a:r>
            <a:r>
              <a:rPr lang="en-US" altLang="ja-JP" dirty="0"/>
              <a:t>,_</a:t>
            </a:r>
            <a:r>
              <a:rPr lang="ja-JP" altLang="en-US" dirty="0"/>
              <a:t>借主</a:t>
            </a:r>
            <a:r>
              <a:rPr lang="en-US" altLang="ja-JP" dirty="0"/>
              <a:t>,_</a:t>
            </a:r>
            <a:r>
              <a:rPr lang="ja-JP" altLang="en-US" dirty="0"/>
              <a:t>対象物</a:t>
            </a:r>
            <a:r>
              <a:rPr lang="en-US" altLang="ja-JP" dirty="0"/>
              <a:t>,_</a:t>
            </a:r>
            <a:r>
              <a:rPr lang="ja-JP" altLang="en-US" dirty="0"/>
              <a:t>合意時</a:t>
            </a:r>
            <a:r>
              <a:rPr lang="en-US" altLang="ja-JP" dirty="0" smtClean="0"/>
              <a:t>),</a:t>
            </a:r>
            <a:br>
              <a:rPr lang="en-US" altLang="ja-JP" dirty="0" smtClean="0"/>
            </a:br>
            <a:r>
              <a:rPr lang="en-US" altLang="ja-JP" dirty="0" smtClean="0"/>
              <a:t>	</a:t>
            </a:r>
            <a:r>
              <a:rPr lang="ja-JP" altLang="en-US" dirty="0" smtClean="0"/>
              <a:t>合意</a:t>
            </a:r>
            <a:r>
              <a:rPr lang="en-US" altLang="ja-JP" dirty="0"/>
              <a:t>(</a:t>
            </a:r>
            <a:r>
              <a:rPr lang="ja-JP" altLang="en-US" dirty="0"/>
              <a:t>出世払いの約束</a:t>
            </a:r>
            <a:r>
              <a:rPr lang="en-US" altLang="ja-JP" dirty="0"/>
              <a:t>,_</a:t>
            </a:r>
            <a:r>
              <a:rPr lang="ja-JP" altLang="en-US" dirty="0"/>
              <a:t>貸主</a:t>
            </a:r>
            <a:r>
              <a:rPr lang="en-US" altLang="ja-JP" dirty="0"/>
              <a:t>,_</a:t>
            </a:r>
            <a:r>
              <a:rPr lang="ja-JP" altLang="en-US" dirty="0"/>
              <a:t>借主</a:t>
            </a:r>
            <a:r>
              <a:rPr lang="en-US" altLang="ja-JP" dirty="0"/>
              <a:t>,</a:t>
            </a:r>
            <a:r>
              <a:rPr lang="ja-JP" altLang="en-US" dirty="0"/>
              <a:t>契約</a:t>
            </a:r>
            <a:r>
              <a:rPr lang="en-US" altLang="ja-JP" dirty="0"/>
              <a:t>(</a:t>
            </a:r>
            <a:r>
              <a:rPr lang="ja-JP" altLang="en-US" dirty="0"/>
              <a:t>消費貸借</a:t>
            </a:r>
            <a:r>
              <a:rPr lang="en-US" altLang="ja-JP" dirty="0"/>
              <a:t>,_</a:t>
            </a:r>
            <a:r>
              <a:rPr lang="ja-JP" altLang="en-US" dirty="0"/>
              <a:t>貸主</a:t>
            </a:r>
            <a:r>
              <a:rPr lang="en-US" altLang="ja-JP" dirty="0"/>
              <a:t>,_</a:t>
            </a:r>
            <a:r>
              <a:rPr lang="ja-JP" altLang="en-US" dirty="0"/>
              <a:t>借主</a:t>
            </a:r>
            <a:r>
              <a:rPr lang="en-US" altLang="ja-JP" dirty="0"/>
              <a:t>,_</a:t>
            </a:r>
            <a:r>
              <a:rPr lang="ja-JP" altLang="en-US" dirty="0"/>
              <a:t>対象物</a:t>
            </a:r>
            <a:r>
              <a:rPr lang="en-US" altLang="ja-JP" dirty="0"/>
              <a:t>,_</a:t>
            </a:r>
            <a:r>
              <a:rPr lang="ja-JP" altLang="en-US" dirty="0"/>
              <a:t>合意時</a:t>
            </a:r>
            <a:r>
              <a:rPr lang="en-US" altLang="ja-JP" dirty="0" smtClean="0"/>
              <a:t>)),</a:t>
            </a:r>
            <a:br>
              <a:rPr lang="en-US" altLang="ja-JP" dirty="0" smtClean="0"/>
            </a:br>
            <a:r>
              <a:rPr lang="en-US" altLang="ja-JP" dirty="0" smtClean="0"/>
              <a:t>	</a:t>
            </a:r>
            <a:r>
              <a:rPr lang="ja-JP" altLang="en-US" dirty="0" smtClean="0"/>
              <a:t>到来</a:t>
            </a:r>
            <a:r>
              <a:rPr lang="en-US" altLang="ja-JP" dirty="0"/>
              <a:t>(</a:t>
            </a:r>
            <a:r>
              <a:rPr lang="ja-JP" altLang="en-US" dirty="0"/>
              <a:t>出世しないことが確定</a:t>
            </a:r>
            <a:r>
              <a:rPr lang="en-US" altLang="ja-JP" dirty="0"/>
              <a:t>,_</a:t>
            </a:r>
            <a:r>
              <a:rPr lang="ja-JP" altLang="en-US" dirty="0"/>
              <a:t>確定時</a:t>
            </a:r>
            <a:r>
              <a:rPr lang="en-US" altLang="ja-JP" dirty="0" smtClean="0"/>
              <a:t>).</a:t>
            </a:r>
            <a:endParaRPr lang="en-US" altLang="ja-JP" dirty="0"/>
          </a:p>
          <a:p>
            <a:r>
              <a:rPr lang="ja-JP" altLang="en-US" dirty="0" smtClean="0"/>
              <a:t>主証</a:t>
            </a:r>
            <a:r>
              <a:rPr lang="en-US" altLang="ja-JP" dirty="0"/>
              <a:t>(</a:t>
            </a:r>
            <a:r>
              <a:rPr lang="ja-JP" altLang="en-US" dirty="0"/>
              <a:t>合意</a:t>
            </a:r>
            <a:r>
              <a:rPr lang="en-US" altLang="ja-JP" dirty="0"/>
              <a:t>(</a:t>
            </a:r>
            <a:r>
              <a:rPr lang="ja-JP" altLang="en-US" dirty="0"/>
              <a:t>消費貸借</a:t>
            </a:r>
            <a:r>
              <a:rPr lang="en-US" altLang="ja-JP" dirty="0"/>
              <a:t>,</a:t>
            </a:r>
            <a:r>
              <a:rPr lang="ja-JP" altLang="en-US" dirty="0"/>
              <a:t>貸主</a:t>
            </a:r>
            <a:r>
              <a:rPr lang="en-US" altLang="ja-JP" dirty="0"/>
              <a:t>,</a:t>
            </a:r>
            <a:r>
              <a:rPr lang="ja-JP" altLang="en-US" dirty="0"/>
              <a:t>借主</a:t>
            </a:r>
            <a:r>
              <a:rPr lang="en-US" altLang="ja-JP" dirty="0"/>
              <a:t>,100</a:t>
            </a:r>
            <a:r>
              <a:rPr lang="ja-JP" altLang="en-US" dirty="0"/>
              <a:t>万円</a:t>
            </a:r>
            <a:r>
              <a:rPr lang="en-US" altLang="ja-JP" dirty="0"/>
              <a:t>,_</a:t>
            </a:r>
            <a:r>
              <a:rPr lang="ja-JP" altLang="en-US" dirty="0"/>
              <a:t>契約成立時</a:t>
            </a:r>
            <a:r>
              <a:rPr lang="en-US" altLang="ja-JP" dirty="0"/>
              <a:t>)).</a:t>
            </a:r>
          </a:p>
          <a:p>
            <a:r>
              <a:rPr lang="ja-JP" altLang="en-US" dirty="0"/>
              <a:t>主証</a:t>
            </a:r>
            <a:r>
              <a:rPr lang="en-US" altLang="ja-JP" dirty="0"/>
              <a:t>(</a:t>
            </a:r>
            <a:r>
              <a:rPr lang="ja-JP" altLang="en-US" dirty="0"/>
              <a:t>合意</a:t>
            </a:r>
            <a:r>
              <a:rPr lang="en-US" altLang="ja-JP" dirty="0"/>
              <a:t>(</a:t>
            </a:r>
            <a:r>
              <a:rPr lang="ja-JP" altLang="en-US" dirty="0"/>
              <a:t>出世払いの約束</a:t>
            </a:r>
            <a:r>
              <a:rPr lang="en-US" altLang="ja-JP" dirty="0"/>
              <a:t>,</a:t>
            </a:r>
            <a:r>
              <a:rPr lang="ja-JP" altLang="en-US" dirty="0"/>
              <a:t>貸主</a:t>
            </a:r>
            <a:r>
              <a:rPr lang="en-US" altLang="ja-JP" dirty="0"/>
              <a:t>,</a:t>
            </a:r>
            <a:r>
              <a:rPr lang="ja-JP" altLang="en-US" dirty="0"/>
              <a:t>借主</a:t>
            </a:r>
            <a:r>
              <a:rPr lang="en-US" altLang="ja-JP" dirty="0"/>
              <a:t>,</a:t>
            </a:r>
            <a:r>
              <a:rPr lang="ja-JP" altLang="en-US" dirty="0"/>
              <a:t>契約</a:t>
            </a:r>
            <a:r>
              <a:rPr lang="en-US" altLang="ja-JP" dirty="0"/>
              <a:t>(</a:t>
            </a:r>
            <a:r>
              <a:rPr lang="ja-JP" altLang="en-US" dirty="0"/>
              <a:t>消費貸借</a:t>
            </a:r>
            <a:r>
              <a:rPr lang="en-US" altLang="ja-JP" dirty="0"/>
              <a:t>,</a:t>
            </a:r>
            <a:r>
              <a:rPr lang="ja-JP" altLang="en-US" dirty="0"/>
              <a:t>貸主</a:t>
            </a:r>
            <a:r>
              <a:rPr lang="en-US" altLang="ja-JP" dirty="0"/>
              <a:t>,</a:t>
            </a:r>
            <a:r>
              <a:rPr lang="ja-JP" altLang="en-US" dirty="0"/>
              <a:t>借主</a:t>
            </a:r>
            <a:r>
              <a:rPr lang="en-US" altLang="ja-JP" dirty="0"/>
              <a:t>,100</a:t>
            </a:r>
            <a:r>
              <a:rPr lang="ja-JP" altLang="en-US" dirty="0"/>
              <a:t>万円</a:t>
            </a:r>
            <a:r>
              <a:rPr lang="en-US" altLang="ja-JP" dirty="0"/>
              <a:t>,_</a:t>
            </a:r>
            <a:r>
              <a:rPr lang="ja-JP" altLang="en-US" dirty="0"/>
              <a:t>契約成立時</a:t>
            </a:r>
            <a:r>
              <a:rPr lang="en-US" altLang="ja-JP" dirty="0"/>
              <a:t>))).</a:t>
            </a:r>
          </a:p>
          <a:p>
            <a:r>
              <a:rPr lang="ja-JP" altLang="en-US" dirty="0"/>
              <a:t>主証</a:t>
            </a:r>
            <a:r>
              <a:rPr lang="en-US" altLang="ja-JP" dirty="0"/>
              <a:t>(</a:t>
            </a:r>
            <a:r>
              <a:rPr lang="ja-JP" altLang="en-US" dirty="0"/>
              <a:t>到来</a:t>
            </a:r>
            <a:r>
              <a:rPr lang="en-US" altLang="ja-JP" dirty="0"/>
              <a:t>(</a:t>
            </a:r>
            <a:r>
              <a:rPr lang="ja-JP" altLang="en-US" dirty="0"/>
              <a:t>出世しないことが確定</a:t>
            </a:r>
            <a:r>
              <a:rPr lang="en-US" altLang="ja-JP" dirty="0"/>
              <a:t>,_</a:t>
            </a:r>
            <a:r>
              <a:rPr lang="ja-JP" altLang="en-US" dirty="0"/>
              <a:t>確定時</a:t>
            </a:r>
            <a:r>
              <a:rPr lang="en-US" altLang="ja-JP" dirty="0" smtClean="0"/>
              <a:t>)).</a:t>
            </a:r>
            <a:endParaRPr lang="en-US" altLang="ja-JP" dirty="0"/>
          </a:p>
          <a:p>
            <a:r>
              <a:rPr lang="ja-JP" altLang="en-US" dirty="0" smtClean="0"/>
              <a:t>設問</a:t>
            </a:r>
            <a:r>
              <a:rPr lang="ja-JP" altLang="en-US" dirty="0"/>
              <a:t>のような出世払い約款は、</a:t>
            </a:r>
            <a:r>
              <a:rPr lang="ja-JP" altLang="en-US" dirty="0">
                <a:solidFill>
                  <a:srgbClr val="FF0000"/>
                </a:solidFill>
              </a:rPr>
              <a:t>不確定期限</a:t>
            </a:r>
            <a:r>
              <a:rPr lang="ja-JP" altLang="en-US" dirty="0"/>
              <a:t>である（と判例は解している</a:t>
            </a:r>
            <a:r>
              <a:rPr lang="ja-JP" altLang="en-US" dirty="0" smtClean="0"/>
              <a:t>）：「出世した」</a:t>
            </a:r>
            <a:r>
              <a:rPr lang="ja-JP" altLang="en-US" dirty="0" err="1" smtClean="0"/>
              <a:t>か</a:t>
            </a:r>
            <a:r>
              <a:rPr lang="ja-JP" altLang="en-US" dirty="0" smtClean="0"/>
              <a:t>、「出世する見込みがなくなった」時点で返済しなければならない</a:t>
            </a:r>
            <a:endParaRPr lang="ja-JP" altLang="en-US" dirty="0"/>
          </a:p>
          <a:p>
            <a:pPr marL="0" indent="0">
              <a:buNone/>
            </a:pPr>
            <a:endParaRPr kumimoji="1" lang="ja-JP" altLang="en-US" dirty="0"/>
          </a:p>
        </p:txBody>
      </p:sp>
    </p:spTree>
    <p:extLst>
      <p:ext uri="{BB962C8B-B14F-4D97-AF65-F5344CB8AC3E}">
        <p14:creationId xmlns:p14="http://schemas.microsoft.com/office/powerpoint/2010/main" val="2951057279"/>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Convert Text into Logics</a:t>
            </a:r>
            <a:endParaRPr kumimoji="1" lang="ja-JP" altLang="en-US" dirty="0"/>
          </a:p>
        </p:txBody>
      </p:sp>
      <p:sp>
        <p:nvSpPr>
          <p:cNvPr id="3" name="コンテンツ プレースホルダー 2"/>
          <p:cNvSpPr>
            <a:spLocks noGrp="1"/>
          </p:cNvSpPr>
          <p:nvPr>
            <p:ph idx="1"/>
          </p:nvPr>
        </p:nvSpPr>
        <p:spPr>
          <a:xfrm>
            <a:off x="251520" y="1340768"/>
            <a:ext cx="8712968" cy="5517232"/>
          </a:xfrm>
        </p:spPr>
        <p:txBody>
          <a:bodyPr>
            <a:normAutofit/>
          </a:bodyPr>
          <a:lstStyle/>
          <a:p>
            <a:r>
              <a:rPr lang="en-US" altLang="ja-JP" dirty="0" smtClean="0"/>
              <a:t>Suppose a following case: </a:t>
            </a:r>
            <a:br>
              <a:rPr lang="en-US" altLang="ja-JP" dirty="0" smtClean="0"/>
            </a:br>
            <a:r>
              <a:rPr lang="en-US" altLang="ja-JP" i="1" dirty="0" smtClean="0"/>
              <a:t>If a borrower </a:t>
            </a:r>
            <a:r>
              <a:rPr lang="en-US" altLang="ja-JP" i="1" dirty="0"/>
              <a:t>promise to return 1 million </a:t>
            </a:r>
            <a:r>
              <a:rPr lang="en-US" altLang="ja-JP" i="1" dirty="0" smtClean="0"/>
              <a:t>yen when he/she becomes rich, </a:t>
            </a:r>
            <a:r>
              <a:rPr lang="en-US" altLang="ja-JP" i="1" dirty="0"/>
              <a:t>the borrower will not be obliged to return when it is determined that you </a:t>
            </a:r>
            <a:r>
              <a:rPr lang="en-US" altLang="ja-JP" i="1" dirty="0" smtClean="0"/>
              <a:t>will not become rich.</a:t>
            </a:r>
          </a:p>
          <a:p>
            <a:pPr lvl="1"/>
            <a:r>
              <a:rPr lang="en-US" altLang="ja-JP" dirty="0" smtClean="0"/>
              <a:t>Japanese court judgement (a hundred of years ago) was </a:t>
            </a:r>
            <a:r>
              <a:rPr lang="en-US" altLang="ja-JP" dirty="0" smtClean="0">
                <a:solidFill>
                  <a:schemeClr val="accent1"/>
                </a:solidFill>
              </a:rPr>
              <a:t>wrong</a:t>
            </a:r>
            <a:r>
              <a:rPr lang="ja-JP" altLang="en-US" dirty="0"/>
              <a:t> </a:t>
            </a:r>
            <a:r>
              <a:rPr lang="en-US" altLang="ja-JP" dirty="0" smtClean="0"/>
              <a:t>because this promise has </a:t>
            </a:r>
            <a:r>
              <a:rPr lang="en-US" altLang="ja-JP" dirty="0" smtClean="0">
                <a:solidFill>
                  <a:schemeClr val="accent1"/>
                </a:solidFill>
              </a:rPr>
              <a:t>uncertain due date</a:t>
            </a:r>
            <a:r>
              <a:rPr lang="en-US" altLang="ja-JP" dirty="0" smtClean="0">
                <a:solidFill>
                  <a:schemeClr val="tx2"/>
                </a:solidFill>
              </a:rPr>
              <a:t>, he/she should return the money when he/she has got rich or determined not to be rich.</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Yoshinobu Kano</a:t>
            </a:r>
            <a:r>
              <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560338"/>
      </p:ext>
    </p:extLst>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Convert Text into Logics</a:t>
            </a:r>
            <a:endParaRPr kumimoji="1" lang="ja-JP" altLang="en-US" dirty="0"/>
          </a:p>
        </p:txBody>
      </p:sp>
      <p:sp>
        <p:nvSpPr>
          <p:cNvPr id="3" name="コンテンツ プレースホルダー 2"/>
          <p:cNvSpPr>
            <a:spLocks noGrp="1"/>
          </p:cNvSpPr>
          <p:nvPr>
            <p:ph idx="1"/>
          </p:nvPr>
        </p:nvSpPr>
        <p:spPr>
          <a:xfrm>
            <a:off x="251520" y="1340768"/>
            <a:ext cx="8568952" cy="5616624"/>
          </a:xfrm>
        </p:spPr>
        <p:txBody>
          <a:bodyPr>
            <a:normAutofit fontScale="70000" lnSpcReduction="20000"/>
          </a:bodyPr>
          <a:lstStyle/>
          <a:p>
            <a:r>
              <a:rPr lang="en-US" altLang="ja-JP" dirty="0" smtClean="0">
                <a:solidFill>
                  <a:schemeClr val="tx2"/>
                </a:solidFill>
              </a:rPr>
              <a:t>What happens when converted into logic form (PROLEG):</a:t>
            </a:r>
          </a:p>
          <a:p>
            <a:pPr lvl="1" eaLnBrk="0" hangingPunct="0"/>
            <a:r>
              <a:rPr lang="en-US" altLang="ja-JP" dirty="0" err="1">
                <a:latin typeface="Courier New" panose="02070309020205020404" pitchFamily="49" charset="0"/>
                <a:cs typeface="Courier New" panose="02070309020205020404" pitchFamily="49" charset="0"/>
              </a:rPr>
              <a:t>r</a:t>
            </a:r>
            <a:r>
              <a:rPr lang="en-US" altLang="ja-JP" dirty="0" err="1" smtClean="0">
                <a:latin typeface="Courier New" panose="02070309020205020404" pitchFamily="49" charset="0"/>
                <a:cs typeface="Courier New" panose="02070309020205020404" pitchFamily="49" charset="0"/>
              </a:rPr>
              <a:t>ight_asking_return_money</a:t>
            </a:r>
            <a:r>
              <a:rPr lang="ja-JP" altLang="en-US" dirty="0" smtClean="0">
                <a:latin typeface="Courier New" panose="02070309020205020404" pitchFamily="49" charset="0"/>
                <a:cs typeface="Courier New" panose="02070309020205020404" pitchFamily="49" charset="0"/>
              </a:rPr>
              <a:t> </a:t>
            </a:r>
            <a:r>
              <a:rPr lang="en-US" altLang="ja-JP" dirty="0" smtClean="0">
                <a:latin typeface="Courier New" panose="02070309020205020404" pitchFamily="49" charset="0"/>
                <a:cs typeface="Courier New" panose="02070309020205020404" pitchFamily="49" charset="0"/>
              </a:rPr>
              <a:t>(_rent,_</a:t>
            </a:r>
            <a:r>
              <a:rPr lang="en-US" altLang="ja-JP" dirty="0" err="1" smtClean="0">
                <a:latin typeface="Courier New" panose="02070309020205020404" pitchFamily="49" charset="0"/>
                <a:cs typeface="Courier New" panose="02070309020205020404" pitchFamily="49" charset="0"/>
              </a:rPr>
              <a:t>borrower,contract</a:t>
            </a:r>
            <a:r>
              <a:rPr lang="en-US" altLang="ja-JP" dirty="0" smtClean="0">
                <a:latin typeface="Courier New" panose="02070309020205020404" pitchFamily="49" charset="0"/>
                <a:cs typeface="Courier New" panose="02070309020205020404" pitchFamily="49" charset="0"/>
              </a:rPr>
              <a:t>(loan_for_consumption,_rent,_borrower,_object,_</a:t>
            </a:r>
            <a:r>
              <a:rPr lang="en-US" altLang="ja-JP" dirty="0" err="1" smtClean="0">
                <a:latin typeface="Courier New" panose="02070309020205020404" pitchFamily="49" charset="0"/>
                <a:cs typeface="Courier New" panose="02070309020205020404" pitchFamily="49" charset="0"/>
              </a:rPr>
              <a:t>time_agreement</a:t>
            </a:r>
            <a:r>
              <a:rPr lang="en-US" altLang="ja-JP" dirty="0" smtClean="0">
                <a:latin typeface="Courier New" panose="02070309020205020404" pitchFamily="49" charset="0"/>
                <a:cs typeface="Courier New" panose="02070309020205020404" pitchFamily="49" charset="0"/>
              </a:rPr>
              <a:t>),_</a:t>
            </a:r>
            <a:r>
              <a:rPr lang="en-US" altLang="ja-JP" dirty="0" err="1" smtClean="0">
                <a:latin typeface="Courier New" panose="02070309020205020404" pitchFamily="49" charset="0"/>
                <a:cs typeface="Courier New" panose="02070309020205020404" pitchFamily="49" charset="0"/>
              </a:rPr>
              <a:t>time_confirmed</a:t>
            </a:r>
            <a:r>
              <a:rPr lang="en-US" altLang="ja-JP" dirty="0" smtClean="0">
                <a:latin typeface="Courier New" panose="02070309020205020404" pitchFamily="49" charset="0"/>
                <a:cs typeface="Courier New" panose="02070309020205020404" pitchFamily="49" charset="0"/>
              </a:rPr>
              <a:t>) &lt;= agreement(</a:t>
            </a:r>
            <a:r>
              <a:rPr lang="en-US" altLang="ja-JP" dirty="0" err="1" smtClean="0">
                <a:latin typeface="Courier New" panose="02070309020205020404" pitchFamily="49" charset="0"/>
                <a:cs typeface="Courier New" panose="02070309020205020404" pitchFamily="49" charset="0"/>
              </a:rPr>
              <a:t>loan_for_consumption,loan_for_consumption</a:t>
            </a:r>
            <a:r>
              <a:rPr lang="en-US" altLang="ja-JP" dirty="0" smtClean="0">
                <a:latin typeface="Courier New" panose="02070309020205020404" pitchFamily="49" charset="0"/>
                <a:cs typeface="Courier New" panose="02070309020205020404" pitchFamily="49" charset="0"/>
              </a:rPr>
              <a:t>),agreement(promise_return_when_got_rich,_</a:t>
            </a:r>
            <a:r>
              <a:rPr lang="en-US" altLang="ja-JP" dirty="0">
                <a:latin typeface="Courier New" panose="02070309020205020404" pitchFamily="49" charset="0"/>
                <a:cs typeface="Courier New" panose="02070309020205020404" pitchFamily="49" charset="0"/>
              </a:rPr>
              <a:t>rent,_</a:t>
            </a:r>
            <a:r>
              <a:rPr lang="en-US" altLang="ja-JP" dirty="0" err="1" smtClean="0">
                <a:latin typeface="Courier New" panose="02070309020205020404" pitchFamily="49" charset="0"/>
                <a:cs typeface="Courier New" panose="02070309020205020404" pitchFamily="49" charset="0"/>
              </a:rPr>
              <a:t>borrower,contract</a:t>
            </a:r>
            <a:r>
              <a:rPr lang="en-US" altLang="ja-JP" dirty="0" smtClean="0">
                <a:latin typeface="Courier New" panose="02070309020205020404" pitchFamily="49" charset="0"/>
                <a:cs typeface="Courier New" panose="02070309020205020404" pitchFamily="49" charset="0"/>
              </a:rPr>
              <a:t>(loan_for_consumption</a:t>
            </a:r>
            <a:r>
              <a:rPr lang="en-US" altLang="ja-JP" dirty="0">
                <a:latin typeface="Courier New" panose="02070309020205020404" pitchFamily="49" charset="0"/>
                <a:cs typeface="Courier New" panose="02070309020205020404" pitchFamily="49" charset="0"/>
              </a:rPr>
              <a:t>,_rent,_borrower,_object,_</a:t>
            </a:r>
            <a:r>
              <a:rPr lang="en-US" altLang="ja-JP" dirty="0" err="1">
                <a:latin typeface="Courier New" panose="02070309020205020404" pitchFamily="49" charset="0"/>
                <a:cs typeface="Courier New" panose="02070309020205020404" pitchFamily="49" charset="0"/>
              </a:rPr>
              <a:t>time_agreement</a:t>
            </a:r>
            <a:r>
              <a:rPr lang="en-US" altLang="ja-JP" dirty="0" smtClean="0">
                <a:latin typeface="Courier New" panose="02070309020205020404" pitchFamily="49" charset="0"/>
                <a:cs typeface="Courier New" panose="02070309020205020404" pitchFamily="49" charset="0"/>
              </a:rPr>
              <a:t>)),arrive(determined_not_be_rich,_</a:t>
            </a:r>
            <a:r>
              <a:rPr lang="en-US" altLang="ja-JP" dirty="0" err="1" smtClean="0">
                <a:latin typeface="Courier New" panose="02070309020205020404" pitchFamily="49" charset="0"/>
                <a:cs typeface="Courier New" panose="02070309020205020404" pitchFamily="49" charset="0"/>
              </a:rPr>
              <a:t>time_determined</a:t>
            </a:r>
            <a:r>
              <a:rPr lang="en-US" altLang="ja-JP" dirty="0" smtClean="0">
                <a:latin typeface="Courier New" panose="02070309020205020404" pitchFamily="49" charset="0"/>
                <a:cs typeface="Courier New" panose="02070309020205020404" pitchFamily="49" charset="0"/>
              </a:rPr>
              <a:t>).</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smtClean="0">
                <a:latin typeface="Courier New" panose="02070309020205020404" pitchFamily="49" charset="0"/>
                <a:cs typeface="Courier New" panose="02070309020205020404" pitchFamily="49" charset="0"/>
              </a:rPr>
              <a:t>evidence(agreement(loan_for_consumption</a:t>
            </a:r>
            <a:r>
              <a:rPr lang="en-US" altLang="ja-JP" dirty="0">
                <a:latin typeface="Courier New" panose="02070309020205020404" pitchFamily="49" charset="0"/>
                <a:cs typeface="Courier New" panose="02070309020205020404" pitchFamily="49" charset="0"/>
              </a:rPr>
              <a:t>,_rent,_</a:t>
            </a:r>
            <a:r>
              <a:rPr lang="en-US" altLang="ja-JP" dirty="0" smtClean="0">
                <a:latin typeface="Courier New" panose="02070309020205020404" pitchFamily="49" charset="0"/>
                <a:cs typeface="Courier New" panose="02070309020205020404" pitchFamily="49" charset="0"/>
              </a:rPr>
              <a:t>borrower,1MYen,_time_contracted)).</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a:latin typeface="Courier New" panose="02070309020205020404" pitchFamily="49" charset="0"/>
                <a:cs typeface="Courier New" panose="02070309020205020404" pitchFamily="49" charset="0"/>
              </a:rPr>
              <a:t>evidence</a:t>
            </a:r>
            <a:r>
              <a:rPr lang="en-US" altLang="ja-JP" dirty="0" smtClean="0">
                <a:latin typeface="Courier New" panose="02070309020205020404" pitchFamily="49" charset="0"/>
                <a:cs typeface="Courier New" panose="02070309020205020404" pitchFamily="49" charset="0"/>
              </a:rPr>
              <a:t>(agreement(</a:t>
            </a:r>
            <a:r>
              <a:rPr lang="en-US" altLang="ja-JP" dirty="0" err="1" smtClean="0">
                <a:latin typeface="Courier New" panose="02070309020205020404" pitchFamily="49" charset="0"/>
                <a:cs typeface="Courier New" panose="02070309020205020404" pitchFamily="49" charset="0"/>
              </a:rPr>
              <a:t>promise_return_when_got_rich</a:t>
            </a:r>
            <a:r>
              <a:rPr lang="en-US" altLang="ja-JP" dirty="0" smtClean="0">
                <a:latin typeface="Courier New" panose="02070309020205020404" pitchFamily="49" charset="0"/>
                <a:cs typeface="Courier New" panose="02070309020205020404" pitchFamily="49" charset="0"/>
              </a:rPr>
              <a:t>,</a:t>
            </a:r>
            <a:r>
              <a:rPr lang="en-US" altLang="ja-JP" dirty="0">
                <a:latin typeface="Courier New" panose="02070309020205020404" pitchFamily="49" charset="0"/>
                <a:cs typeface="Courier New" panose="02070309020205020404" pitchFamily="49" charset="0"/>
              </a:rPr>
              <a:t> _</a:t>
            </a:r>
            <a:r>
              <a:rPr lang="en-US" altLang="ja-JP" dirty="0" err="1">
                <a:latin typeface="Courier New" panose="02070309020205020404" pitchFamily="49" charset="0"/>
                <a:cs typeface="Courier New" panose="02070309020205020404" pitchFamily="49" charset="0"/>
              </a:rPr>
              <a:t>rent,_borrower</a:t>
            </a:r>
            <a:r>
              <a:rPr lang="en-US" altLang="ja-JP" dirty="0" smtClean="0">
                <a:latin typeface="Courier New" panose="02070309020205020404" pitchFamily="49" charset="0"/>
                <a:cs typeface="Courier New" panose="02070309020205020404" pitchFamily="49" charset="0"/>
              </a:rPr>
              <a:t>,</a:t>
            </a:r>
            <a:r>
              <a:rPr lang="en-US" altLang="ja-JP" dirty="0">
                <a:latin typeface="Courier New" panose="02070309020205020404" pitchFamily="49" charset="0"/>
                <a:cs typeface="Courier New" panose="02070309020205020404" pitchFamily="49" charset="0"/>
              </a:rPr>
              <a:t> contract(loan_for_consumption,_rent,_</a:t>
            </a:r>
            <a:r>
              <a:rPr lang="en-US" altLang="ja-JP" dirty="0" smtClean="0">
                <a:latin typeface="Courier New" panose="02070309020205020404" pitchFamily="49" charset="0"/>
                <a:cs typeface="Courier New" panose="02070309020205020404" pitchFamily="49" charset="0"/>
              </a:rPr>
              <a:t>borrower,1MYen,_time_contracted))).</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smtClean="0">
                <a:latin typeface="Courier New" panose="02070309020205020404" pitchFamily="49" charset="0"/>
                <a:cs typeface="Courier New" panose="02070309020205020404" pitchFamily="49" charset="0"/>
              </a:rPr>
              <a:t>evidence(</a:t>
            </a:r>
            <a:r>
              <a:rPr lang="en-US" altLang="ja-JP" dirty="0">
                <a:latin typeface="Courier New" panose="02070309020205020404" pitchFamily="49" charset="0"/>
                <a:cs typeface="Courier New" panose="02070309020205020404" pitchFamily="49" charset="0"/>
              </a:rPr>
              <a:t>arrive(determined_not_be_rich,_</a:t>
            </a:r>
            <a:r>
              <a:rPr lang="en-US" altLang="ja-JP" dirty="0" err="1">
                <a:latin typeface="Courier New" panose="02070309020205020404" pitchFamily="49" charset="0"/>
                <a:cs typeface="Courier New" panose="02070309020205020404" pitchFamily="49" charset="0"/>
              </a:rPr>
              <a:t>time_determined</a:t>
            </a:r>
            <a:r>
              <a:rPr lang="en-US" altLang="ja-JP" dirty="0">
                <a:latin typeface="Courier New" panose="02070309020205020404" pitchFamily="49" charset="0"/>
                <a:cs typeface="Courier New" panose="02070309020205020404" pitchFamily="49" charset="0"/>
              </a:rPr>
              <a:t>)).</a:t>
            </a:r>
            <a:endParaRPr lang="en-US" altLang="ja-JP" dirty="0" smtClean="0">
              <a:latin typeface="Courier New" panose="02070309020205020404" pitchFamily="49" charset="0"/>
              <a:cs typeface="Courier New" panose="02070309020205020404" pitchFamily="49" charset="0"/>
            </a:endParaRPr>
          </a:p>
          <a:p>
            <a:r>
              <a:rPr lang="en-US" altLang="ja-JP" dirty="0" smtClean="0"/>
              <a:t>We currently tackle this conversion, though very difficult</a:t>
            </a:r>
            <a:endParaRPr lang="en-US" altLang="ja-JP" dirty="0"/>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Yoshinobu Kano</a:t>
            </a:r>
            <a:r>
              <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83781203"/>
      </p:ext>
    </p:extLst>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Convert Text into Logics</a:t>
            </a:r>
            <a:endParaRPr kumimoji="1" lang="ja-JP" altLang="en-US" dirty="0"/>
          </a:p>
        </p:txBody>
      </p:sp>
      <p:sp>
        <p:nvSpPr>
          <p:cNvPr id="3" name="コンテンツ プレースホルダー 2"/>
          <p:cNvSpPr>
            <a:spLocks noGrp="1"/>
          </p:cNvSpPr>
          <p:nvPr>
            <p:ph idx="1"/>
          </p:nvPr>
        </p:nvSpPr>
        <p:spPr>
          <a:xfrm>
            <a:off x="251520" y="1340768"/>
            <a:ext cx="8568952" cy="5616624"/>
          </a:xfrm>
        </p:spPr>
        <p:txBody>
          <a:bodyPr>
            <a:normAutofit fontScale="70000" lnSpcReduction="20000"/>
          </a:bodyPr>
          <a:lstStyle/>
          <a:p>
            <a:r>
              <a:rPr lang="en-US" altLang="ja-JP" dirty="0" smtClean="0">
                <a:solidFill>
                  <a:schemeClr val="tx2"/>
                </a:solidFill>
              </a:rPr>
              <a:t>What happens when converted into logic form (PROLEG):</a:t>
            </a:r>
          </a:p>
          <a:p>
            <a:pPr lvl="1" eaLnBrk="0" hangingPunct="0"/>
            <a:r>
              <a:rPr lang="en-US" altLang="ja-JP" b="1" dirty="0" err="1">
                <a:solidFill>
                  <a:schemeClr val="bg2"/>
                </a:solidFill>
                <a:latin typeface="Courier New" panose="02070309020205020404" pitchFamily="49" charset="0"/>
                <a:cs typeface="Courier New" panose="02070309020205020404" pitchFamily="49" charset="0"/>
              </a:rPr>
              <a:t>r</a:t>
            </a:r>
            <a:r>
              <a:rPr lang="en-US" altLang="ja-JP" b="1" dirty="0" err="1" smtClean="0">
                <a:solidFill>
                  <a:schemeClr val="bg2"/>
                </a:solidFill>
                <a:latin typeface="Courier New" panose="02070309020205020404" pitchFamily="49" charset="0"/>
                <a:cs typeface="Courier New" panose="02070309020205020404" pitchFamily="49" charset="0"/>
              </a:rPr>
              <a:t>ight_asking_return_money</a:t>
            </a:r>
            <a:r>
              <a:rPr lang="ja-JP" altLang="en-US" b="1" dirty="0" smtClean="0">
                <a:solidFill>
                  <a:schemeClr val="bg2"/>
                </a:solidFill>
                <a:latin typeface="Courier New" panose="02070309020205020404" pitchFamily="49" charset="0"/>
                <a:cs typeface="Courier New" panose="02070309020205020404" pitchFamily="49" charset="0"/>
              </a:rPr>
              <a:t> </a:t>
            </a:r>
            <a:r>
              <a:rPr lang="en-US" altLang="ja-JP" b="1" dirty="0" smtClean="0">
                <a:solidFill>
                  <a:schemeClr val="bg2"/>
                </a:solidFill>
                <a:latin typeface="Courier New" panose="02070309020205020404" pitchFamily="49" charset="0"/>
                <a:cs typeface="Courier New" panose="02070309020205020404" pitchFamily="49" charset="0"/>
              </a:rPr>
              <a:t>(_rent,_</a:t>
            </a:r>
            <a:r>
              <a:rPr lang="en-US" altLang="ja-JP" b="1" dirty="0" err="1" smtClean="0">
                <a:solidFill>
                  <a:schemeClr val="bg2"/>
                </a:solidFill>
                <a:latin typeface="Courier New" panose="02070309020205020404" pitchFamily="49" charset="0"/>
                <a:cs typeface="Courier New" panose="02070309020205020404" pitchFamily="49" charset="0"/>
              </a:rPr>
              <a:t>borrower,contract</a:t>
            </a:r>
            <a:r>
              <a:rPr lang="en-US" altLang="ja-JP" b="1" dirty="0" smtClean="0">
                <a:solidFill>
                  <a:schemeClr val="bg2"/>
                </a:solidFill>
                <a:latin typeface="Courier New" panose="02070309020205020404" pitchFamily="49" charset="0"/>
                <a:cs typeface="Courier New" panose="02070309020205020404" pitchFamily="49" charset="0"/>
              </a:rPr>
              <a:t>(loan_for_consumption,_rent,_borrower,_object,_</a:t>
            </a:r>
            <a:r>
              <a:rPr lang="en-US" altLang="ja-JP" b="1" dirty="0" err="1" smtClean="0">
                <a:solidFill>
                  <a:schemeClr val="bg2"/>
                </a:solidFill>
                <a:latin typeface="Courier New" panose="02070309020205020404" pitchFamily="49" charset="0"/>
                <a:cs typeface="Courier New" panose="02070309020205020404" pitchFamily="49" charset="0"/>
              </a:rPr>
              <a:t>time_agreement</a:t>
            </a:r>
            <a:r>
              <a:rPr lang="en-US" altLang="ja-JP" b="1" dirty="0" smtClean="0">
                <a:solidFill>
                  <a:schemeClr val="bg2"/>
                </a:solidFill>
                <a:latin typeface="Courier New" panose="02070309020205020404" pitchFamily="49" charset="0"/>
                <a:cs typeface="Courier New" panose="02070309020205020404" pitchFamily="49" charset="0"/>
              </a:rPr>
              <a:t>),_</a:t>
            </a:r>
            <a:r>
              <a:rPr lang="en-US" altLang="ja-JP" b="1" dirty="0" err="1" smtClean="0">
                <a:solidFill>
                  <a:schemeClr val="bg2"/>
                </a:solidFill>
                <a:latin typeface="Courier New" panose="02070309020205020404" pitchFamily="49" charset="0"/>
                <a:cs typeface="Courier New" panose="02070309020205020404" pitchFamily="49" charset="0"/>
              </a:rPr>
              <a:t>time_confirmed</a:t>
            </a:r>
            <a:r>
              <a:rPr lang="en-US" altLang="ja-JP" b="1" dirty="0" smtClean="0">
                <a:solidFill>
                  <a:schemeClr val="bg2"/>
                </a:solidFill>
                <a:latin typeface="Courier New" panose="02070309020205020404" pitchFamily="49" charset="0"/>
                <a:cs typeface="Courier New" panose="02070309020205020404" pitchFamily="49" charset="0"/>
              </a:rPr>
              <a:t>) </a:t>
            </a:r>
            <a:r>
              <a:rPr lang="en-US" altLang="ja-JP" dirty="0" smtClean="0">
                <a:latin typeface="Courier New" panose="02070309020205020404" pitchFamily="49" charset="0"/>
                <a:cs typeface="Courier New" panose="02070309020205020404" pitchFamily="49" charset="0"/>
              </a:rPr>
              <a:t>&lt;= agreement(</a:t>
            </a:r>
            <a:r>
              <a:rPr lang="en-US" altLang="ja-JP" dirty="0" err="1" smtClean="0">
                <a:latin typeface="Courier New" panose="02070309020205020404" pitchFamily="49" charset="0"/>
                <a:cs typeface="Courier New" panose="02070309020205020404" pitchFamily="49" charset="0"/>
              </a:rPr>
              <a:t>loan_for_consumption,loan_for_consumption</a:t>
            </a:r>
            <a:r>
              <a:rPr lang="en-US" altLang="ja-JP" dirty="0" smtClean="0">
                <a:latin typeface="Courier New" panose="02070309020205020404" pitchFamily="49" charset="0"/>
                <a:cs typeface="Courier New" panose="02070309020205020404" pitchFamily="49" charset="0"/>
              </a:rPr>
              <a:t>),agreement(promise_return_when_got_rich,_</a:t>
            </a:r>
            <a:r>
              <a:rPr lang="en-US" altLang="ja-JP" dirty="0">
                <a:latin typeface="Courier New" panose="02070309020205020404" pitchFamily="49" charset="0"/>
                <a:cs typeface="Courier New" panose="02070309020205020404" pitchFamily="49" charset="0"/>
              </a:rPr>
              <a:t>rent,_</a:t>
            </a:r>
            <a:r>
              <a:rPr lang="en-US" altLang="ja-JP" dirty="0" err="1" smtClean="0">
                <a:latin typeface="Courier New" panose="02070309020205020404" pitchFamily="49" charset="0"/>
                <a:cs typeface="Courier New" panose="02070309020205020404" pitchFamily="49" charset="0"/>
              </a:rPr>
              <a:t>borrower,contract</a:t>
            </a:r>
            <a:r>
              <a:rPr lang="en-US" altLang="ja-JP" dirty="0" smtClean="0">
                <a:latin typeface="Courier New" panose="02070309020205020404" pitchFamily="49" charset="0"/>
                <a:cs typeface="Courier New" panose="02070309020205020404" pitchFamily="49" charset="0"/>
              </a:rPr>
              <a:t>(loan_for_consumption</a:t>
            </a:r>
            <a:r>
              <a:rPr lang="en-US" altLang="ja-JP" dirty="0">
                <a:latin typeface="Courier New" panose="02070309020205020404" pitchFamily="49" charset="0"/>
                <a:cs typeface="Courier New" panose="02070309020205020404" pitchFamily="49" charset="0"/>
              </a:rPr>
              <a:t>,_rent,_borrower,_object,_</a:t>
            </a:r>
            <a:r>
              <a:rPr lang="en-US" altLang="ja-JP" dirty="0" err="1">
                <a:latin typeface="Courier New" panose="02070309020205020404" pitchFamily="49" charset="0"/>
                <a:cs typeface="Courier New" panose="02070309020205020404" pitchFamily="49" charset="0"/>
              </a:rPr>
              <a:t>time_agreement</a:t>
            </a:r>
            <a:r>
              <a:rPr lang="en-US" altLang="ja-JP" dirty="0" smtClean="0">
                <a:latin typeface="Courier New" panose="02070309020205020404" pitchFamily="49" charset="0"/>
                <a:cs typeface="Courier New" panose="02070309020205020404" pitchFamily="49" charset="0"/>
              </a:rPr>
              <a:t>)),arrive(determined_not_be_rich,_</a:t>
            </a:r>
            <a:r>
              <a:rPr lang="en-US" altLang="ja-JP" dirty="0" err="1" smtClean="0">
                <a:latin typeface="Courier New" panose="02070309020205020404" pitchFamily="49" charset="0"/>
                <a:cs typeface="Courier New" panose="02070309020205020404" pitchFamily="49" charset="0"/>
              </a:rPr>
              <a:t>time_determined</a:t>
            </a:r>
            <a:r>
              <a:rPr lang="en-US" altLang="ja-JP" dirty="0" smtClean="0">
                <a:latin typeface="Courier New" panose="02070309020205020404" pitchFamily="49" charset="0"/>
                <a:cs typeface="Courier New" panose="02070309020205020404" pitchFamily="49" charset="0"/>
              </a:rPr>
              <a:t>).</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smtClean="0">
                <a:latin typeface="Courier New" panose="02070309020205020404" pitchFamily="49" charset="0"/>
                <a:cs typeface="Courier New" panose="02070309020205020404" pitchFamily="49" charset="0"/>
              </a:rPr>
              <a:t>evidence(agreement(loan_for_consumption</a:t>
            </a:r>
            <a:r>
              <a:rPr lang="en-US" altLang="ja-JP" dirty="0">
                <a:latin typeface="Courier New" panose="02070309020205020404" pitchFamily="49" charset="0"/>
                <a:cs typeface="Courier New" panose="02070309020205020404" pitchFamily="49" charset="0"/>
              </a:rPr>
              <a:t>,_rent,_</a:t>
            </a:r>
            <a:r>
              <a:rPr lang="en-US" altLang="ja-JP" dirty="0" smtClean="0">
                <a:latin typeface="Courier New" panose="02070309020205020404" pitchFamily="49" charset="0"/>
                <a:cs typeface="Courier New" panose="02070309020205020404" pitchFamily="49" charset="0"/>
              </a:rPr>
              <a:t>borrower,1MYen,_time_contracted)).</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a:latin typeface="Courier New" panose="02070309020205020404" pitchFamily="49" charset="0"/>
                <a:cs typeface="Courier New" panose="02070309020205020404" pitchFamily="49" charset="0"/>
              </a:rPr>
              <a:t>evidence</a:t>
            </a:r>
            <a:r>
              <a:rPr lang="en-US" altLang="ja-JP" dirty="0" smtClean="0">
                <a:latin typeface="Courier New" panose="02070309020205020404" pitchFamily="49" charset="0"/>
                <a:cs typeface="Courier New" panose="02070309020205020404" pitchFamily="49" charset="0"/>
              </a:rPr>
              <a:t>(agreement(</a:t>
            </a:r>
            <a:r>
              <a:rPr lang="en-US" altLang="ja-JP" dirty="0" err="1" smtClean="0">
                <a:latin typeface="Courier New" panose="02070309020205020404" pitchFamily="49" charset="0"/>
                <a:cs typeface="Courier New" panose="02070309020205020404" pitchFamily="49" charset="0"/>
              </a:rPr>
              <a:t>promise_return_when_got_rich</a:t>
            </a:r>
            <a:r>
              <a:rPr lang="en-US" altLang="ja-JP" dirty="0" smtClean="0">
                <a:latin typeface="Courier New" panose="02070309020205020404" pitchFamily="49" charset="0"/>
                <a:cs typeface="Courier New" panose="02070309020205020404" pitchFamily="49" charset="0"/>
              </a:rPr>
              <a:t>,</a:t>
            </a:r>
            <a:r>
              <a:rPr lang="en-US" altLang="ja-JP" dirty="0">
                <a:latin typeface="Courier New" panose="02070309020205020404" pitchFamily="49" charset="0"/>
                <a:cs typeface="Courier New" panose="02070309020205020404" pitchFamily="49" charset="0"/>
              </a:rPr>
              <a:t> _</a:t>
            </a:r>
            <a:r>
              <a:rPr lang="en-US" altLang="ja-JP" dirty="0" err="1">
                <a:latin typeface="Courier New" panose="02070309020205020404" pitchFamily="49" charset="0"/>
                <a:cs typeface="Courier New" panose="02070309020205020404" pitchFamily="49" charset="0"/>
              </a:rPr>
              <a:t>rent,_borrower</a:t>
            </a:r>
            <a:r>
              <a:rPr lang="en-US" altLang="ja-JP" dirty="0" smtClean="0">
                <a:latin typeface="Courier New" panose="02070309020205020404" pitchFamily="49" charset="0"/>
                <a:cs typeface="Courier New" panose="02070309020205020404" pitchFamily="49" charset="0"/>
              </a:rPr>
              <a:t>,</a:t>
            </a:r>
            <a:r>
              <a:rPr lang="en-US" altLang="ja-JP" dirty="0">
                <a:latin typeface="Courier New" panose="02070309020205020404" pitchFamily="49" charset="0"/>
                <a:cs typeface="Courier New" panose="02070309020205020404" pitchFamily="49" charset="0"/>
              </a:rPr>
              <a:t> contract(loan_for_consumption,_rent,_</a:t>
            </a:r>
            <a:r>
              <a:rPr lang="en-US" altLang="ja-JP" dirty="0" smtClean="0">
                <a:latin typeface="Courier New" panose="02070309020205020404" pitchFamily="49" charset="0"/>
                <a:cs typeface="Courier New" panose="02070309020205020404" pitchFamily="49" charset="0"/>
              </a:rPr>
              <a:t>borrower,1MYen,_time_contracted))).</a:t>
            </a:r>
            <a:endParaRPr lang="en-US" altLang="ja-JP" dirty="0">
              <a:latin typeface="Courier New" panose="02070309020205020404" pitchFamily="49" charset="0"/>
              <a:cs typeface="Courier New" panose="02070309020205020404" pitchFamily="49" charset="0"/>
            </a:endParaRPr>
          </a:p>
          <a:p>
            <a:pPr lvl="1" algn="just" eaLnBrk="0" hangingPunct="0"/>
            <a:r>
              <a:rPr lang="en-US" altLang="ja-JP" dirty="0" smtClean="0">
                <a:latin typeface="Courier New" panose="02070309020205020404" pitchFamily="49" charset="0"/>
                <a:cs typeface="Courier New" panose="02070309020205020404" pitchFamily="49" charset="0"/>
              </a:rPr>
              <a:t>evidence(</a:t>
            </a:r>
            <a:r>
              <a:rPr lang="en-US" altLang="ja-JP" dirty="0">
                <a:latin typeface="Courier New" panose="02070309020205020404" pitchFamily="49" charset="0"/>
                <a:cs typeface="Courier New" panose="02070309020205020404" pitchFamily="49" charset="0"/>
              </a:rPr>
              <a:t>arrive(determined_not_be_rich,_</a:t>
            </a:r>
            <a:r>
              <a:rPr lang="en-US" altLang="ja-JP" dirty="0" err="1">
                <a:latin typeface="Courier New" panose="02070309020205020404" pitchFamily="49" charset="0"/>
                <a:cs typeface="Courier New" panose="02070309020205020404" pitchFamily="49" charset="0"/>
              </a:rPr>
              <a:t>time_determined</a:t>
            </a:r>
            <a:r>
              <a:rPr lang="en-US" altLang="ja-JP" dirty="0">
                <a:latin typeface="Courier New" panose="02070309020205020404" pitchFamily="49" charset="0"/>
                <a:cs typeface="Courier New" panose="02070309020205020404" pitchFamily="49" charset="0"/>
              </a:rPr>
              <a:t>)).</a:t>
            </a:r>
            <a:endParaRPr lang="en-US" altLang="ja-JP" dirty="0" smtClean="0">
              <a:latin typeface="Courier New" panose="02070309020205020404" pitchFamily="49" charset="0"/>
              <a:cs typeface="Courier New" panose="02070309020205020404" pitchFamily="49" charset="0"/>
            </a:endParaRPr>
          </a:p>
          <a:p>
            <a:r>
              <a:rPr lang="en-US" altLang="ja-JP" dirty="0" smtClean="0"/>
              <a:t>We currently tackle this conversion, though very difficult</a:t>
            </a:r>
            <a:endParaRPr lang="en-US" altLang="ja-JP" dirty="0"/>
          </a:p>
          <a:p>
            <a:pPr marL="0" indent="0">
              <a:buNone/>
            </a:pPr>
            <a:endParaRPr kumimoji="1" lang="ja-JP" altLang="en-US" dirty="0"/>
          </a:p>
        </p:txBody>
      </p:sp>
      <p:sp>
        <p:nvSpPr>
          <p:cNvPr id="4" name="四角形吹き出し 3"/>
          <p:cNvSpPr/>
          <p:nvPr/>
        </p:nvSpPr>
        <p:spPr>
          <a:xfrm>
            <a:off x="179512" y="3616720"/>
            <a:ext cx="2664296" cy="964407"/>
          </a:xfrm>
          <a:prstGeom prst="wedgeRectCallout">
            <a:avLst>
              <a:gd name="adj1" fmla="val 89660"/>
              <a:gd name="adj2" fmla="val -1967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Verdana"/>
                <a:ea typeface="ＭＳ Ｐゴシック"/>
                <a:cs typeface="+mn-cs"/>
              </a:rPr>
              <a:t>p</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redicate “</a:t>
            </a:r>
            <a:r>
              <a:rPr kumimoji="1" lang="en-US" altLang="ja-JP" sz="1800" b="1" i="0" u="none" strike="noStrike" kern="1200" cap="none" spc="0" normalizeH="0" baseline="0" noProof="0" dirty="0">
                <a:ln>
                  <a:noFill/>
                </a:ln>
                <a:solidFill>
                  <a:srgbClr val="FF0000"/>
                </a:solidFill>
                <a:effectLst/>
                <a:uLnTx/>
                <a:uFillTx/>
                <a:latin typeface="Courier New" panose="02070309020205020404" pitchFamily="49" charset="0"/>
                <a:ea typeface="ＭＳ Ｐゴシック"/>
                <a:cs typeface="Courier New" panose="02070309020205020404" pitchFamily="49" charset="0"/>
              </a:rPr>
              <a:t>contract</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is implicit in the problem text</a:t>
            </a:r>
            <a:endParaRPr kumimoji="1" lang="ja-JP" altLang="en-US" sz="18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5" name="四角形吹き出し 4"/>
          <p:cNvSpPr/>
          <p:nvPr/>
        </p:nvSpPr>
        <p:spPr>
          <a:xfrm>
            <a:off x="6156176" y="4293096"/>
            <a:ext cx="2448272" cy="1152128"/>
          </a:xfrm>
          <a:prstGeom prst="wedgeRectCallout">
            <a:avLst>
              <a:gd name="adj1" fmla="val 47771"/>
              <a:gd name="adj2" fmla="val -23245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Verdana"/>
                <a:ea typeface="ＭＳ Ｐゴシック"/>
                <a:cs typeface="+mn-cs"/>
              </a:rPr>
              <a:t>a</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rgument “</a:t>
            </a:r>
            <a:r>
              <a:rPr kumimoji="1" lang="en-US" altLang="ja-JP" sz="1800" b="1" i="0" u="none" strike="noStrike" kern="1200" cap="none" spc="0" normalizeH="0" baseline="0" noProof="0" dirty="0">
                <a:ln>
                  <a:noFill/>
                </a:ln>
                <a:solidFill>
                  <a:srgbClr val="FF0000"/>
                </a:solidFill>
                <a:effectLst/>
                <a:uLnTx/>
                <a:uFillTx/>
                <a:latin typeface="Courier New" panose="02070309020205020404" pitchFamily="49" charset="0"/>
                <a:ea typeface="ＭＳ Ｐゴシック"/>
                <a:cs typeface="Courier New" panose="02070309020205020404" pitchFamily="49" charset="0"/>
              </a:rPr>
              <a:t>rent</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omitted, not appear in text</a:t>
            </a:r>
            <a:endParaRPr kumimoji="1" lang="ja-JP" altLang="en-US" sz="18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6" name="四角形吹き出し 5"/>
          <p:cNvSpPr/>
          <p:nvPr/>
        </p:nvSpPr>
        <p:spPr>
          <a:xfrm>
            <a:off x="3707904" y="2896640"/>
            <a:ext cx="3600400" cy="964408"/>
          </a:xfrm>
          <a:prstGeom prst="wedgeRectCallout">
            <a:avLst>
              <a:gd name="adj1" fmla="val 122"/>
              <a:gd name="adj2" fmla="val -1100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arguments “</a:t>
            </a:r>
            <a:r>
              <a:rPr kumimoji="1" lang="en-US" altLang="ja-JP" sz="1800" b="1" i="0" u="none" strike="noStrike" kern="1200" cap="none" spc="0" normalizeH="0" baseline="0" noProof="0" dirty="0" err="1">
                <a:ln>
                  <a:noFill/>
                </a:ln>
                <a:solidFill>
                  <a:srgbClr val="FF0000"/>
                </a:solidFill>
                <a:effectLst/>
                <a:uLnTx/>
                <a:uFillTx/>
                <a:latin typeface="Courier New" panose="02070309020205020404" pitchFamily="49" charset="0"/>
                <a:ea typeface="ＭＳ Ｐゴシック"/>
                <a:cs typeface="Courier New" panose="02070309020205020404" pitchFamily="49" charset="0"/>
              </a:rPr>
              <a:t>time_agreement</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a:t>
            </a:r>
            <a:r>
              <a:rPr kumimoji="1" lang="en-US" altLang="ja-JP" sz="1800" b="1" i="0" u="none" strike="noStrike" kern="1200" cap="none" spc="0" normalizeH="0" baseline="0" noProof="0" dirty="0" err="1">
                <a:ln>
                  <a:noFill/>
                </a:ln>
                <a:solidFill>
                  <a:srgbClr val="FF0000"/>
                </a:solidFill>
                <a:effectLst/>
                <a:uLnTx/>
                <a:uFillTx/>
                <a:latin typeface="Courier New" panose="02070309020205020404" pitchFamily="49" charset="0"/>
                <a:ea typeface="ＭＳ Ｐゴシック"/>
                <a:cs typeface="Courier New" panose="02070309020205020404" pitchFamily="49" charset="0"/>
              </a:rPr>
              <a:t>time_confirmed</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a:t>
            </a:r>
            <a:r>
              <a:rPr kumimoji="1" lang="en-US" altLang="ja-JP" sz="1800" b="0" i="0" u="none" strike="noStrike" kern="1200" cap="none" spc="0" normalizeH="0" baseline="0" noProof="0" dirty="0" err="1" smtClean="0">
                <a:ln>
                  <a:noFill/>
                </a:ln>
                <a:solidFill>
                  <a:srgbClr val="000000"/>
                </a:solidFill>
                <a:effectLst/>
                <a:uLnTx/>
                <a:uFillTx/>
                <a:latin typeface="Verdana"/>
                <a:ea typeface="ＭＳ Ｐゴシック"/>
                <a:cs typeface="+mn-cs"/>
              </a:rPr>
              <a:t>etc</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implicit</a:t>
            </a:r>
            <a:endParaRPr kumimoji="1" lang="ja-JP" altLang="en-US" sz="18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7" name="四角形吹き出し 6"/>
          <p:cNvSpPr/>
          <p:nvPr/>
        </p:nvSpPr>
        <p:spPr>
          <a:xfrm>
            <a:off x="2267744" y="4739206"/>
            <a:ext cx="3816424" cy="1714130"/>
          </a:xfrm>
          <a:prstGeom prst="wedgeRectCallout">
            <a:avLst>
              <a:gd name="adj1" fmla="val -24042"/>
              <a:gd name="adj2" fmla="val -22589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predicate “</a:t>
            </a:r>
            <a:r>
              <a:rPr kumimoji="1" lang="en-US" altLang="ja-JP" sz="1800" b="1" i="0" u="none" strike="noStrike" kern="1200" cap="none" spc="0" normalizeH="0" baseline="0" noProof="0" dirty="0" err="1">
                <a:ln>
                  <a:noFill/>
                </a:ln>
                <a:solidFill>
                  <a:srgbClr val="FF0000"/>
                </a:solidFill>
                <a:effectLst/>
                <a:uLnTx/>
                <a:uFillTx/>
                <a:latin typeface="Courier New" panose="02070309020205020404" pitchFamily="49" charset="0"/>
                <a:ea typeface="ＭＳ Ｐゴシック"/>
                <a:cs typeface="Courier New" panose="02070309020205020404" pitchFamily="49" charset="0"/>
              </a:rPr>
              <a:t>right_asking_return_money</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argument “</a:t>
            </a:r>
            <a:r>
              <a:rPr kumimoji="1" lang="en-US" altLang="ja-JP" sz="1800" b="1" i="0" u="none" strike="noStrike" kern="1200" cap="none" spc="0" normalizeH="0" baseline="0" noProof="0" dirty="0" err="1">
                <a:ln>
                  <a:noFill/>
                </a:ln>
                <a:solidFill>
                  <a:srgbClr val="FF0000"/>
                </a:solidFill>
                <a:effectLst/>
                <a:uLnTx/>
                <a:uFillTx/>
                <a:latin typeface="Courier New" panose="02070309020205020404" pitchFamily="49" charset="0"/>
                <a:ea typeface="ＭＳ Ｐゴシック"/>
                <a:cs typeface="Courier New" panose="02070309020205020404" pitchFamily="49" charset="0"/>
              </a:rPr>
              <a:t>loan_for_consumption</a:t>
            </a:r>
            <a:r>
              <a:rPr kumimoji="1" lang="en-US" altLang="ja-JP" sz="1800" b="0" i="0" u="none" strike="noStrike" kern="1200" cap="none" spc="0" normalizeH="0" baseline="0" noProof="0" dirty="0" smtClean="0">
                <a:ln>
                  <a:noFill/>
                </a:ln>
                <a:solidFill>
                  <a:srgbClr val="000000"/>
                </a:solidFill>
                <a:effectLst/>
                <a:uLnTx/>
                <a:uFillTx/>
                <a:latin typeface="Verdana"/>
                <a:ea typeface="ＭＳ Ｐゴシック"/>
                <a:cs typeface="+mn-cs"/>
              </a:rPr>
              <a:t>” too arbitrary as a name to map from expressions in text</a:t>
            </a:r>
            <a:endParaRPr kumimoji="1" lang="ja-JP" altLang="en-US" sz="18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Yoshinobu Kano</a:t>
            </a:r>
            <a:r>
              <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81983281"/>
      </p:ext>
    </p:extLst>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ja-JP" sz="3300" dirty="0"/>
              <a:t>司法試験自動解答における</a:t>
            </a:r>
            <a:r>
              <a:rPr lang="en-US" altLang="ja-JP" sz="3300" dirty="0"/>
              <a:t/>
            </a:r>
            <a:br>
              <a:rPr lang="en-US" altLang="ja-JP" sz="3300" dirty="0"/>
            </a:br>
            <a:r>
              <a:rPr lang="ja-JP" altLang="ja-JP" sz="3300" dirty="0"/>
              <a:t>論理型言語</a:t>
            </a:r>
            <a:r>
              <a:rPr lang="en-US" altLang="ja-JP" sz="3300" dirty="0"/>
              <a:t>PROLEG</a:t>
            </a:r>
            <a:r>
              <a:rPr lang="ja-JP" altLang="ja-JP" sz="3300" dirty="0"/>
              <a:t>の生成のための</a:t>
            </a:r>
            <a:br>
              <a:rPr lang="ja-JP" altLang="ja-JP" sz="3300" dirty="0"/>
            </a:br>
            <a:r>
              <a:rPr lang="ja-JP" altLang="ja-JP" sz="3300" dirty="0"/>
              <a:t>過去問分析とルール設計</a:t>
            </a:r>
            <a:endParaRPr lang="ja-JP" altLang="en-US" sz="3300" dirty="0"/>
          </a:p>
        </p:txBody>
      </p:sp>
      <p:sp>
        <p:nvSpPr>
          <p:cNvPr id="3" name="サブタイトル 2"/>
          <p:cNvSpPr>
            <a:spLocks noGrp="1"/>
          </p:cNvSpPr>
          <p:nvPr>
            <p:ph type="subTitle" idx="1"/>
          </p:nvPr>
        </p:nvSpPr>
        <p:spPr/>
        <p:txBody>
          <a:bodyPr/>
          <a:lstStyle/>
          <a:p>
            <a:r>
              <a:rPr lang="ja-JP" altLang="en-US" dirty="0" smtClean="0"/>
              <a:t>静岡大学 情報学専攻 </a:t>
            </a:r>
            <a:r>
              <a:rPr lang="en-US" altLang="ja-JP" dirty="0" smtClean="0"/>
              <a:t>1</a:t>
            </a:r>
            <a:r>
              <a:rPr lang="ja-JP" altLang="en-US" dirty="0" smtClean="0"/>
              <a:t>年 林隆児</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570435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はじめに</a:t>
            </a:r>
            <a:endParaRPr kumimoji="1" lang="en-US" altLang="ja-JP" dirty="0" smtClean="0"/>
          </a:p>
          <a:p>
            <a:r>
              <a:rPr kumimoji="1" lang="ja-JP" altLang="en-US" dirty="0" smtClean="0"/>
              <a:t>背景知識</a:t>
            </a:r>
            <a:endParaRPr kumimoji="1" lang="en-US" altLang="ja-JP" dirty="0" smtClean="0"/>
          </a:p>
          <a:p>
            <a:r>
              <a:rPr lang="ja-JP" altLang="en-US" dirty="0" smtClean="0"/>
              <a:t>提案手法</a:t>
            </a:r>
            <a:endParaRPr lang="en-US" altLang="ja-JP" dirty="0" smtClean="0"/>
          </a:p>
          <a:p>
            <a:r>
              <a:rPr kumimoji="1" lang="ja-JP" altLang="en-US" dirty="0" smtClean="0"/>
              <a:t>実験</a:t>
            </a:r>
            <a:endParaRPr kumimoji="1" lang="en-US" altLang="ja-JP" dirty="0" smtClean="0"/>
          </a:p>
          <a:p>
            <a:r>
              <a:rPr lang="ja-JP" altLang="en-US" dirty="0" smtClean="0"/>
              <a:t>分析</a:t>
            </a:r>
            <a:endParaRPr lang="en-US" altLang="ja-JP" dirty="0" smtClean="0"/>
          </a:p>
          <a:p>
            <a:r>
              <a:rPr kumimoji="1" lang="ja-JP" altLang="en-US" dirty="0" smtClean="0"/>
              <a:t>議論と</a:t>
            </a:r>
            <a:r>
              <a:rPr lang="ja-JP" altLang="en-US" dirty="0" smtClean="0"/>
              <a:t>展望</a:t>
            </a:r>
            <a:endParaRPr lang="en-US" altLang="ja-JP" dirty="0" smtClean="0"/>
          </a:p>
          <a:p>
            <a:r>
              <a:rPr lang="ja-JP" altLang="en-US" dirty="0" smtClean="0"/>
              <a:t>まと</a:t>
            </a:r>
            <a:r>
              <a:rPr lang="ja-JP" altLang="en-US" dirty="0"/>
              <a:t>め</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874307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r>
              <a:rPr lang="en-US" altLang="ja-JP" dirty="0"/>
              <a:t>COLIEE</a:t>
            </a:r>
            <a:r>
              <a:rPr lang="ja-JP" altLang="en-US"/>
              <a:t>という司法試験に関する自動解答のコンテストで、</a:t>
            </a:r>
            <a:r>
              <a:rPr kumimoji="1" lang="ja-JP" altLang="en-US" smtClean="0">
                <a:solidFill>
                  <a:srgbClr val="FF0000"/>
                </a:solidFill>
              </a:rPr>
              <a:t>関連</a:t>
            </a:r>
            <a:r>
              <a:rPr kumimoji="1" lang="ja-JP" altLang="en-US" dirty="0" smtClean="0">
                <a:solidFill>
                  <a:srgbClr val="FF0000"/>
                </a:solidFill>
              </a:rPr>
              <a:t>する条文が分からない状態で、法的質問に答える</a:t>
            </a:r>
            <a:r>
              <a:rPr kumimoji="1" lang="ja-JP" altLang="en-US" dirty="0" smtClean="0"/>
              <a:t>タスクがある。</a:t>
            </a:r>
            <a:endParaRPr kumimoji="1" lang="en-US" altLang="ja-JP" dirty="0" smtClean="0"/>
          </a:p>
          <a:p>
            <a:r>
              <a:rPr lang="ja-JP" altLang="en-US" dirty="0" smtClean="0"/>
              <a:t>司法</a:t>
            </a:r>
            <a:r>
              <a:rPr lang="ja-JP" altLang="en-US" dirty="0"/>
              <a:t>試験</a:t>
            </a:r>
            <a:r>
              <a:rPr lang="ja-JP" altLang="en-US" dirty="0" smtClean="0"/>
              <a:t>の解答は、問題文について</a:t>
            </a:r>
            <a:r>
              <a:rPr lang="ja-JP" altLang="en-US" dirty="0" smtClean="0">
                <a:solidFill>
                  <a:srgbClr val="FF0000"/>
                </a:solidFill>
              </a:rPr>
              <a:t>真偽判定</a:t>
            </a:r>
            <a:r>
              <a:rPr lang="ja-JP" altLang="en-US" dirty="0" smtClean="0"/>
              <a:t>を行えばよい。</a:t>
            </a:r>
            <a:endParaRPr kumimoji="1" lang="en-US" altLang="ja-JP" dirty="0" smtClean="0"/>
          </a:p>
          <a:p>
            <a:r>
              <a:rPr kumimoji="1" lang="ja-JP" altLang="en-US" dirty="0" smtClean="0"/>
              <a:t>自動解答について、論理的言語</a:t>
            </a:r>
            <a:r>
              <a:rPr kumimoji="1" lang="en-US" altLang="ja-JP" dirty="0" smtClean="0">
                <a:solidFill>
                  <a:srgbClr val="FF0000"/>
                </a:solidFill>
              </a:rPr>
              <a:t>PROLEG</a:t>
            </a:r>
            <a:r>
              <a:rPr kumimoji="1" lang="ja-JP" altLang="en-US" dirty="0" smtClean="0"/>
              <a:t>を用いる。</a:t>
            </a:r>
            <a:endParaRPr kumimoji="1" lang="en-US" altLang="ja-JP" dirty="0" smtClean="0"/>
          </a:p>
          <a:p>
            <a:r>
              <a:rPr lang="en-US" altLang="ja-JP" dirty="0" smtClean="0"/>
              <a:t>PROLEG</a:t>
            </a:r>
            <a:r>
              <a:rPr lang="ja-JP" altLang="en-US" dirty="0" smtClean="0"/>
              <a:t>は、法的知識をルールとして記述し、問題文の事実もルール化することによって法的な推論を行うことができる。</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52187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はじめ</a:t>
            </a:r>
            <a:r>
              <a:rPr lang="ja-JP" altLang="en-US" dirty="0"/>
              <a:t>に</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先行研究として、佐藤ら</a:t>
            </a:r>
            <a:r>
              <a:rPr lang="en-US" altLang="ja-JP" dirty="0"/>
              <a:t>(2018)</a:t>
            </a:r>
            <a:r>
              <a:rPr lang="ja-JP" altLang="en-US" dirty="0" smtClean="0"/>
              <a:t>は一般的な売買契約文書に対して独自のフレームを作成し、言語処理によって</a:t>
            </a:r>
            <a:r>
              <a:rPr lang="en-US" altLang="ja-JP" dirty="0" smtClean="0"/>
              <a:t>PROLEG</a:t>
            </a:r>
            <a:r>
              <a:rPr lang="ja-JP" altLang="en-US" dirty="0" err="1" smtClean="0"/>
              <a:t>への</a:t>
            </a:r>
            <a:r>
              <a:rPr lang="ja-JP" altLang="en-US" dirty="0"/>
              <a:t>変換</a:t>
            </a:r>
            <a:r>
              <a:rPr lang="ja-JP" altLang="en-US" dirty="0" smtClean="0"/>
              <a:t>を行った。</a:t>
            </a:r>
            <a:endParaRPr lang="en-US" altLang="ja-JP" dirty="0" smtClean="0"/>
          </a:p>
          <a:p>
            <a:r>
              <a:rPr lang="ja-JP" altLang="en-US" dirty="0" smtClean="0"/>
              <a:t>司法試験の問題は売買契約に限らず、全てに適用するにはフレームの膨大な設計が必要であることが考えられる。</a:t>
            </a:r>
            <a:endParaRPr lang="en-US" altLang="ja-JP" dirty="0" smtClean="0"/>
          </a:p>
          <a:p>
            <a:r>
              <a:rPr lang="ja-JP" altLang="en-US" dirty="0" smtClean="0"/>
              <a:t>本研究では、法的知識は</a:t>
            </a:r>
            <a:r>
              <a:rPr lang="en-US" altLang="ja-JP" dirty="0" smtClean="0"/>
              <a:t>PROLEG</a:t>
            </a:r>
            <a:r>
              <a:rPr lang="ja-JP" altLang="en-US" dirty="0" smtClean="0"/>
              <a:t>ルールに組み込まれていることを前提とし、</a:t>
            </a:r>
            <a:r>
              <a:rPr lang="ja-JP" altLang="en-US" dirty="0" smtClean="0">
                <a:solidFill>
                  <a:srgbClr val="FF0000"/>
                </a:solidFill>
              </a:rPr>
              <a:t>問題文と</a:t>
            </a:r>
            <a:r>
              <a:rPr lang="en-US" altLang="ja-JP" dirty="0" smtClean="0">
                <a:solidFill>
                  <a:srgbClr val="FF0000"/>
                </a:solidFill>
              </a:rPr>
              <a:t>PROLEG</a:t>
            </a:r>
            <a:r>
              <a:rPr lang="ja-JP" altLang="en-US" dirty="0" smtClean="0">
                <a:solidFill>
                  <a:srgbClr val="FF0000"/>
                </a:solidFill>
              </a:rPr>
              <a:t>の単語同士の結びつき</a:t>
            </a:r>
            <a:r>
              <a:rPr lang="ja-JP" altLang="en-US" dirty="0" smtClean="0"/>
              <a:t>に焦点をおいて取り組む。</a:t>
            </a:r>
            <a:endParaRPr lang="en-US" altLang="ja-JP" dirty="0" smtClean="0"/>
          </a:p>
          <a:p>
            <a:r>
              <a:rPr lang="ja-JP" altLang="en-US" dirty="0"/>
              <a:t>自動化</a:t>
            </a:r>
            <a:r>
              <a:rPr lang="ja-JP" altLang="en-US" dirty="0" smtClean="0"/>
              <a:t>はできていないが、そのために、</a:t>
            </a:r>
            <a:r>
              <a:rPr lang="en-US" altLang="ja-JP" dirty="0"/>
              <a:t> PROLEG</a:t>
            </a:r>
            <a:r>
              <a:rPr lang="ja-JP" altLang="ja-JP" dirty="0"/>
              <a:t>に変換するための手法を提案し、</a:t>
            </a:r>
            <a:r>
              <a:rPr lang="en-US" altLang="ja-JP" dirty="0"/>
              <a:t>PROLEG</a:t>
            </a:r>
            <a:r>
              <a:rPr lang="ja-JP" altLang="ja-JP" dirty="0"/>
              <a:t>自動生成のプログラムの作成を進め、さらにこの手法に基づいた自動解答の可能性について分析を行う。</a:t>
            </a:r>
            <a:endParaRPr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0638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ja-JP" sz="3600" dirty="0" smtClean="0">
                <a:latin typeface="Meiryo UI" panose="020B0604030504040204" pitchFamily="50" charset="-128"/>
                <a:ea typeface="Meiryo UI" panose="020B0604030504040204" pitchFamily="50" charset="-128"/>
              </a:rPr>
              <a:t>COLIEE Statute Law Tasks: </a:t>
            </a:r>
            <a:r>
              <a:rPr lang="ja-JP" altLang="en-US" sz="3600" dirty="0" smtClean="0">
                <a:latin typeface="Meiryo UI" panose="020B0604030504040204" pitchFamily="50" charset="-128"/>
                <a:ea typeface="Meiryo UI" panose="020B0604030504040204" pitchFamily="50" charset="-128"/>
              </a:rPr>
              <a:t>司法試験</a:t>
            </a:r>
            <a:endParaRPr lang="en-CA" sz="3600" dirty="0">
              <a:latin typeface="Meiryo UI" panose="020B0604030504040204" pitchFamily="50" charset="-128"/>
              <a:ea typeface="Meiryo UI" panose="020B0604030504040204" pitchFamily="50" charset="-128"/>
            </a:endParaRPr>
          </a:p>
        </p:txBody>
      </p:sp>
      <p:sp>
        <p:nvSpPr>
          <p:cNvPr id="3" name="내용 개체 틀 2"/>
          <p:cNvSpPr>
            <a:spLocks noGrp="1"/>
          </p:cNvSpPr>
          <p:nvPr>
            <p:ph idx="1"/>
          </p:nvPr>
        </p:nvSpPr>
        <p:spPr/>
        <p:txBody>
          <a:bodyPr>
            <a:normAutofit fontScale="92500" lnSpcReduction="20000"/>
          </a:bodyPr>
          <a:lstStyle/>
          <a:p>
            <a:r>
              <a:rPr lang="ja-JP" altLang="en-US" dirty="0" smtClean="0"/>
              <a:t>我が国の司法試験のうち、民法短答式を利用</a:t>
            </a:r>
            <a:endParaRPr lang="en-US" altLang="ja-JP" dirty="0" smtClean="0"/>
          </a:p>
          <a:p>
            <a:pPr lvl="1"/>
            <a:r>
              <a:rPr lang="ja-JP" altLang="en-US" dirty="0" smtClean="0"/>
              <a:t>短答式は多択解答（ほかに記述式もある）</a:t>
            </a:r>
            <a:endParaRPr lang="en-US" altLang="ja-JP" dirty="0" smtClean="0"/>
          </a:p>
          <a:p>
            <a:pPr lvl="1"/>
            <a:r>
              <a:rPr lang="ja-JP" altLang="en-US" dirty="0" smtClean="0"/>
              <a:t>二択の</a:t>
            </a:r>
            <a:r>
              <a:rPr lang="en-US" altLang="ja-JP" dirty="0" smtClean="0"/>
              <a:t>Yes/No</a:t>
            </a:r>
            <a:r>
              <a:rPr lang="ja-JP" altLang="en-US" dirty="0" smtClean="0"/>
              <a:t>質問応答に変換</a:t>
            </a:r>
            <a:endParaRPr lang="en-US" altLang="ja-JP" dirty="0" smtClean="0"/>
          </a:p>
          <a:p>
            <a:r>
              <a:rPr lang="en-US" altLang="ja-JP" dirty="0" smtClean="0"/>
              <a:t>Task</a:t>
            </a:r>
            <a:r>
              <a:rPr lang="ja-JP" altLang="en-US" dirty="0" smtClean="0"/>
              <a:t> </a:t>
            </a:r>
            <a:r>
              <a:rPr lang="en-US" altLang="ja-JP" dirty="0" smtClean="0"/>
              <a:t>3: </a:t>
            </a:r>
            <a:r>
              <a:rPr lang="ja-JP" altLang="en-US" dirty="0" smtClean="0"/>
              <a:t>情報抽出</a:t>
            </a:r>
            <a:endParaRPr lang="en-US" altLang="ja-JP" dirty="0" smtClean="0"/>
          </a:p>
          <a:p>
            <a:pPr lvl="1"/>
            <a:r>
              <a:rPr lang="ja-JP" altLang="en-US" dirty="0" smtClean="0"/>
              <a:t>与えられた</a:t>
            </a:r>
            <a:r>
              <a:rPr lang="ja-JP" altLang="en-US" dirty="0"/>
              <a:t>問題</a:t>
            </a:r>
            <a:r>
              <a:rPr lang="ja-JP" altLang="en-US" dirty="0" smtClean="0"/>
              <a:t>文を解答するのに必要な条文を探す</a:t>
            </a:r>
            <a:endParaRPr lang="en-US" altLang="ja-JP" dirty="0" smtClean="0"/>
          </a:p>
          <a:p>
            <a:r>
              <a:rPr lang="en-US" altLang="ja-JP" dirty="0" smtClean="0"/>
              <a:t>Task</a:t>
            </a:r>
            <a:r>
              <a:rPr lang="ja-JP" altLang="en-US" dirty="0"/>
              <a:t> </a:t>
            </a:r>
            <a:r>
              <a:rPr lang="en-US" altLang="ja-JP" dirty="0" smtClean="0"/>
              <a:t>4: </a:t>
            </a:r>
            <a:r>
              <a:rPr lang="ja-JP" altLang="en-US" dirty="0" smtClean="0"/>
              <a:t>質問応答</a:t>
            </a:r>
            <a:endParaRPr lang="en-US" altLang="ja-JP" dirty="0" smtClean="0"/>
          </a:p>
          <a:p>
            <a:pPr lvl="1"/>
            <a:r>
              <a:rPr lang="ja-JP" altLang="en-US" dirty="0" smtClean="0"/>
              <a:t>与えられた</a:t>
            </a:r>
            <a:r>
              <a:rPr lang="ja-JP" altLang="en-US" dirty="0"/>
              <a:t>問題</a:t>
            </a:r>
            <a:r>
              <a:rPr lang="ja-JP" altLang="en-US" dirty="0" smtClean="0"/>
              <a:t>文の</a:t>
            </a:r>
            <a:r>
              <a:rPr lang="ja-JP" altLang="en-US" dirty="0"/>
              <a:t>正誤</a:t>
            </a:r>
            <a:r>
              <a:rPr lang="ja-JP" altLang="en-US" dirty="0" smtClean="0"/>
              <a:t>を民法条文に照らして答える</a:t>
            </a:r>
            <a:endParaRPr lang="en-US" altLang="ja-JP" dirty="0" smtClean="0"/>
          </a:p>
          <a:p>
            <a:r>
              <a:rPr lang="ja-JP" altLang="en-US" dirty="0" smtClean="0"/>
              <a:t>（</a:t>
            </a:r>
            <a:r>
              <a:rPr lang="en-US" altLang="ja-JP" dirty="0" smtClean="0"/>
              <a:t>Task</a:t>
            </a:r>
            <a:r>
              <a:rPr lang="ja-JP" altLang="en-US" dirty="0" smtClean="0"/>
              <a:t> </a:t>
            </a:r>
            <a:r>
              <a:rPr lang="en-US" altLang="ja-JP" dirty="0" smtClean="0"/>
              <a:t>5: </a:t>
            </a:r>
            <a:r>
              <a:rPr lang="ja-JP" altLang="en-US" dirty="0" smtClean="0"/>
              <a:t>含意</a:t>
            </a:r>
            <a:r>
              <a:rPr lang="ja-JP" altLang="en-US" dirty="0"/>
              <a:t>関係</a:t>
            </a:r>
            <a:r>
              <a:rPr lang="ja-JP" altLang="en-US" dirty="0" smtClean="0"/>
              <a:t>認識</a:t>
            </a:r>
            <a:r>
              <a:rPr lang="en-US" altLang="ja-JP" dirty="0" smtClean="0"/>
              <a:t>)</a:t>
            </a:r>
          </a:p>
          <a:p>
            <a:pPr lvl="1"/>
            <a:r>
              <a:rPr lang="en-US" altLang="ja-JP" dirty="0" smtClean="0"/>
              <a:t>(</a:t>
            </a:r>
            <a:r>
              <a:rPr lang="ja-JP" altLang="en-US" dirty="0" smtClean="0"/>
              <a:t>与えられた問題文の正誤を、与えられた民法条文（～</a:t>
            </a:r>
            <a:r>
              <a:rPr lang="en-US" altLang="ja-JP" dirty="0" smtClean="0"/>
              <a:t>Task3</a:t>
            </a:r>
            <a:r>
              <a:rPr lang="ja-JP" altLang="en-US" dirty="0" smtClean="0"/>
              <a:t>の結果に相当）を用いて答える）</a:t>
            </a:r>
            <a:endParaRPr lang="en-CA" dirty="0" smtClean="0"/>
          </a:p>
        </p:txBody>
      </p:sp>
      <p:sp>
        <p:nvSpPr>
          <p:cNvPr id="4" name="슬라이드 번호 개체 틀 3"/>
          <p:cNvSpPr>
            <a:spLocks noGrp="1"/>
          </p:cNvSpPr>
          <p:nvPr>
            <p:ph type="sldNum" sz="quarter" idx="12"/>
          </p:nvPr>
        </p:nvSpPr>
        <p:spPr/>
        <p:txBody>
          <a:bodyPr/>
          <a:lstStyle/>
          <a:p>
            <a:fld id="{7626FE20-70AD-430E-9D9A-58FA489B3DDA}" type="slidenum">
              <a:rPr lang="en-CA" smtClean="0"/>
              <a:pPr/>
              <a:t>9</a:t>
            </a:fld>
            <a:endParaRPr lang="en-CA"/>
          </a:p>
        </p:txBody>
      </p:sp>
    </p:spTree>
    <p:extLst>
      <p:ext uri="{BB962C8B-B14F-4D97-AF65-F5344CB8AC3E}">
        <p14:creationId xmlns:p14="http://schemas.microsoft.com/office/powerpoint/2010/main" val="1405814402"/>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r>
              <a:rPr kumimoji="1" lang="ja-JP" altLang="en-US" dirty="0" smtClean="0"/>
              <a:t>知識</a:t>
            </a:r>
            <a:r>
              <a:rPr kumimoji="1" lang="en-US" altLang="ja-JP" dirty="0" smtClean="0"/>
              <a:t>-PROLOG-</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PROLOG</a:t>
            </a:r>
            <a:r>
              <a:rPr lang="ja-JP" altLang="en-US" dirty="0" smtClean="0"/>
              <a:t>とは、ルールや事実を作成し、それに対して質問をすると、</a:t>
            </a:r>
            <a:r>
              <a:rPr lang="ja-JP" altLang="en-US" dirty="0"/>
              <a:t>ルール</a:t>
            </a:r>
            <a:r>
              <a:rPr lang="ja-JP" altLang="en-US" dirty="0" smtClean="0"/>
              <a:t>に基づいて推論をし、返答をするものである。</a:t>
            </a:r>
            <a:endParaRPr lang="en-US" altLang="ja-JP" dirty="0" smtClean="0"/>
          </a:p>
          <a:p>
            <a:r>
              <a:rPr kumimoji="1" lang="ja-JP" altLang="en-US" dirty="0"/>
              <a:t>例</a:t>
            </a:r>
            <a:r>
              <a:rPr kumimoji="1" lang="ja-JP" altLang="en-US" dirty="0" smtClean="0"/>
              <a:t>として、</a:t>
            </a:r>
            <a:endParaRPr kumimoji="1" lang="en-US" altLang="ja-JP" dirty="0" smtClean="0"/>
          </a:p>
          <a:p>
            <a:pPr lvl="1"/>
            <a:r>
              <a:rPr lang="ja-JP" altLang="en-US" dirty="0" smtClean="0"/>
              <a:t>「</a:t>
            </a:r>
            <a:r>
              <a:rPr lang="ja-JP" altLang="en-US" dirty="0" smtClean="0">
                <a:solidFill>
                  <a:srgbClr val="FF0000"/>
                </a:solidFill>
              </a:rPr>
              <a:t>カツオはマスオの子供だ</a:t>
            </a:r>
            <a:r>
              <a:rPr lang="ja-JP" altLang="en-US" dirty="0" smtClean="0"/>
              <a:t>」   </a:t>
            </a:r>
            <a:r>
              <a:rPr lang="en-US" altLang="ja-JP" dirty="0" smtClean="0"/>
              <a:t>PROLOG</a:t>
            </a:r>
            <a:r>
              <a:rPr lang="ja-JP" altLang="en-US" dirty="0" smtClean="0"/>
              <a:t>記法 </a:t>
            </a:r>
            <a:r>
              <a:rPr lang="en-US" altLang="ja-JP" dirty="0" smtClean="0"/>
              <a:t>: </a:t>
            </a:r>
            <a:r>
              <a:rPr lang="ja-JP" altLang="en-US" dirty="0" smtClean="0">
                <a:solidFill>
                  <a:srgbClr val="FF0000"/>
                </a:solidFill>
              </a:rPr>
              <a:t>子供</a:t>
            </a:r>
            <a:r>
              <a:rPr lang="en-US" altLang="ja-JP" dirty="0" smtClean="0">
                <a:solidFill>
                  <a:srgbClr val="FF0000"/>
                </a:solidFill>
              </a:rPr>
              <a:t>(</a:t>
            </a:r>
            <a:r>
              <a:rPr lang="ja-JP" altLang="en-US" dirty="0" smtClean="0">
                <a:solidFill>
                  <a:srgbClr val="FF0000"/>
                </a:solidFill>
              </a:rPr>
              <a:t>カツオ</a:t>
            </a:r>
            <a:r>
              <a:rPr lang="en-US" altLang="ja-JP" dirty="0" smtClean="0">
                <a:solidFill>
                  <a:srgbClr val="FF0000"/>
                </a:solidFill>
              </a:rPr>
              <a:t>,</a:t>
            </a:r>
            <a:r>
              <a:rPr lang="ja-JP" altLang="en-US" dirty="0" smtClean="0">
                <a:solidFill>
                  <a:srgbClr val="FF0000"/>
                </a:solidFill>
              </a:rPr>
              <a:t>マスオ</a:t>
            </a:r>
            <a:r>
              <a:rPr lang="en-US" altLang="ja-JP" dirty="0" smtClean="0">
                <a:solidFill>
                  <a:srgbClr val="FF0000"/>
                </a:solidFill>
              </a:rPr>
              <a:t>).</a:t>
            </a:r>
          </a:p>
          <a:p>
            <a:pPr lvl="1"/>
            <a:r>
              <a:rPr lang="ja-JP" altLang="en-US" dirty="0" smtClean="0"/>
              <a:t>「</a:t>
            </a:r>
            <a:r>
              <a:rPr lang="ja-JP" altLang="en-US" dirty="0" smtClean="0">
                <a:solidFill>
                  <a:srgbClr val="FF0000"/>
                </a:solidFill>
              </a:rPr>
              <a:t>ワカメはマスオの子供だ</a:t>
            </a:r>
            <a:r>
              <a:rPr lang="ja-JP" altLang="en-US" dirty="0" smtClean="0"/>
              <a:t>」    </a:t>
            </a:r>
            <a:r>
              <a:rPr lang="en-US" altLang="ja-JP" dirty="0" smtClean="0"/>
              <a:t>PROLOG</a:t>
            </a:r>
            <a:r>
              <a:rPr lang="ja-JP" altLang="en-US" dirty="0"/>
              <a:t>記法 </a:t>
            </a:r>
            <a:r>
              <a:rPr lang="en-US" altLang="ja-JP" dirty="0"/>
              <a:t>:</a:t>
            </a:r>
            <a:r>
              <a:rPr lang="ja-JP" altLang="en-US" dirty="0" smtClean="0">
                <a:solidFill>
                  <a:srgbClr val="FF0000"/>
                </a:solidFill>
              </a:rPr>
              <a:t>子供</a:t>
            </a:r>
            <a:r>
              <a:rPr lang="en-US" altLang="ja-JP" dirty="0" smtClean="0">
                <a:solidFill>
                  <a:srgbClr val="FF0000"/>
                </a:solidFill>
              </a:rPr>
              <a:t>(</a:t>
            </a:r>
            <a:r>
              <a:rPr lang="ja-JP" altLang="en-US" dirty="0" smtClean="0">
                <a:solidFill>
                  <a:srgbClr val="FF0000"/>
                </a:solidFill>
              </a:rPr>
              <a:t>ワカメ</a:t>
            </a:r>
            <a:r>
              <a:rPr lang="en-US" altLang="ja-JP" dirty="0" smtClean="0">
                <a:solidFill>
                  <a:srgbClr val="FF0000"/>
                </a:solidFill>
              </a:rPr>
              <a:t>,</a:t>
            </a:r>
            <a:r>
              <a:rPr lang="ja-JP" altLang="en-US" dirty="0" smtClean="0">
                <a:solidFill>
                  <a:srgbClr val="FF0000"/>
                </a:solidFill>
              </a:rPr>
              <a:t>マスオ</a:t>
            </a:r>
            <a:r>
              <a:rPr lang="en-US" altLang="ja-JP" dirty="0" smtClean="0">
                <a:solidFill>
                  <a:srgbClr val="FF0000"/>
                </a:solidFill>
              </a:rPr>
              <a:t>).</a:t>
            </a:r>
          </a:p>
          <a:p>
            <a:pPr marL="205740" lvl="1" indent="0">
              <a:buNone/>
            </a:pPr>
            <a:r>
              <a:rPr lang="ja-JP" altLang="en-US" dirty="0" smtClean="0"/>
              <a:t>に対して、</a:t>
            </a:r>
            <a:endParaRPr lang="en-US" altLang="ja-JP" dirty="0" smtClean="0"/>
          </a:p>
          <a:p>
            <a:pPr lvl="1"/>
            <a:r>
              <a:rPr lang="ja-JP" altLang="en-US" dirty="0" smtClean="0"/>
              <a:t>質問「</a:t>
            </a:r>
            <a:r>
              <a:rPr lang="ja-JP" altLang="en-US" dirty="0" smtClean="0">
                <a:solidFill>
                  <a:srgbClr val="FF0000"/>
                </a:solidFill>
              </a:rPr>
              <a:t>カツオとワカメは兄弟か？</a:t>
            </a:r>
            <a:r>
              <a:rPr lang="ja-JP" altLang="en-US" dirty="0" smtClean="0"/>
              <a:t>」    </a:t>
            </a:r>
            <a:r>
              <a:rPr lang="en-US" altLang="ja-JP" dirty="0" smtClean="0"/>
              <a:t>PROLOG</a:t>
            </a:r>
            <a:r>
              <a:rPr lang="ja-JP" altLang="en-US" dirty="0"/>
              <a:t>記法 </a:t>
            </a:r>
            <a:r>
              <a:rPr lang="en-US" altLang="ja-JP" dirty="0"/>
              <a:t>: </a:t>
            </a:r>
            <a:r>
              <a:rPr lang="en-US" altLang="ja-JP" dirty="0">
                <a:solidFill>
                  <a:srgbClr val="FF0000"/>
                </a:solidFill>
              </a:rPr>
              <a:t>?</a:t>
            </a:r>
            <a:r>
              <a:rPr lang="ja-JP" altLang="en-US" dirty="0" smtClean="0">
                <a:solidFill>
                  <a:srgbClr val="FF0000"/>
                </a:solidFill>
              </a:rPr>
              <a:t>兄弟</a:t>
            </a:r>
            <a:r>
              <a:rPr lang="en-US" altLang="ja-JP" dirty="0" smtClean="0">
                <a:solidFill>
                  <a:srgbClr val="FF0000"/>
                </a:solidFill>
              </a:rPr>
              <a:t>(</a:t>
            </a:r>
            <a:r>
              <a:rPr lang="ja-JP" altLang="en-US" dirty="0" smtClean="0">
                <a:solidFill>
                  <a:srgbClr val="FF0000"/>
                </a:solidFill>
              </a:rPr>
              <a:t>カツオ</a:t>
            </a:r>
            <a:r>
              <a:rPr lang="en-US" altLang="ja-JP" dirty="0" smtClean="0">
                <a:solidFill>
                  <a:srgbClr val="FF0000"/>
                </a:solidFill>
              </a:rPr>
              <a:t>,</a:t>
            </a:r>
            <a:r>
              <a:rPr lang="ja-JP" altLang="en-US" dirty="0" smtClean="0">
                <a:solidFill>
                  <a:srgbClr val="FF0000"/>
                </a:solidFill>
              </a:rPr>
              <a:t>ワカメ</a:t>
            </a:r>
            <a:r>
              <a:rPr lang="en-US" altLang="ja-JP" dirty="0" smtClean="0">
                <a:solidFill>
                  <a:srgbClr val="FF0000"/>
                </a:solidFill>
              </a:rPr>
              <a:t>).</a:t>
            </a:r>
          </a:p>
          <a:p>
            <a:pPr marL="205740" lvl="1" indent="0">
              <a:buNone/>
            </a:pPr>
            <a:r>
              <a:rPr lang="ja-JP" altLang="en-US" dirty="0" smtClean="0"/>
              <a:t>と質問すると「</a:t>
            </a:r>
            <a:r>
              <a:rPr lang="en-US" altLang="ja-JP" dirty="0" smtClean="0"/>
              <a:t>yes</a:t>
            </a:r>
            <a:r>
              <a:rPr lang="ja-JP" altLang="en-US" dirty="0" smtClean="0"/>
              <a:t>」と返答することができる。</a:t>
            </a:r>
            <a:endParaRPr lang="en-US" altLang="ja-JP" dirty="0" smtClean="0"/>
          </a:p>
          <a:p>
            <a:r>
              <a:rPr lang="ja-JP" altLang="en-US" dirty="0" smtClean="0"/>
              <a:t>これをルールに関して法律用に</a:t>
            </a:r>
            <a:r>
              <a:rPr lang="ja-JP" altLang="en-US" dirty="0"/>
              <a:t>拡張</a:t>
            </a:r>
            <a:r>
              <a:rPr lang="ja-JP" altLang="en-US" dirty="0" smtClean="0"/>
              <a:t>したものを</a:t>
            </a:r>
            <a:r>
              <a:rPr lang="en-US" altLang="ja-JP" dirty="0" smtClean="0"/>
              <a:t>”PROLEG”</a:t>
            </a:r>
            <a:r>
              <a:rPr lang="ja-JP" altLang="en-US" dirty="0" smtClean="0"/>
              <a:t>と呼ぶ。</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38D03-DFB6-46C2-A98D-6BEBD54DAFD6}" type="slidenum">
              <a:rPr kumimoji="1" lang="ja-JP" altLang="en-US" sz="825"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825"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25950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a:t>
            </a:r>
            <a:r>
              <a:rPr kumimoji="1" lang="en-US" altLang="ja-JP" dirty="0" smtClean="0"/>
              <a:t>-PROLEG-</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Rule Base : </a:t>
            </a:r>
            <a:r>
              <a:rPr lang="ja-JP" altLang="en-US" dirty="0" smtClean="0"/>
              <a:t>民法と裁判例をルール化したもの</a:t>
            </a:r>
            <a:endParaRPr lang="en-US" altLang="ja-JP" dirty="0" smtClean="0"/>
          </a:p>
          <a:p>
            <a:r>
              <a:rPr lang="en-US" altLang="ja-JP" dirty="0" smtClean="0"/>
              <a:t>Fact Base : </a:t>
            </a:r>
            <a:r>
              <a:rPr lang="ja-JP" altLang="en-US" dirty="0" smtClean="0"/>
              <a:t>問題における事件の事実をルール化したもの</a:t>
            </a:r>
            <a:endParaRPr lang="en-US" altLang="ja-JP" dirty="0" smtClean="0"/>
          </a:p>
          <a:p>
            <a:endParaRPr lang="en-US" altLang="ja-JP" dirty="0" smtClean="0"/>
          </a:p>
          <a:p>
            <a:r>
              <a:rPr lang="ja-JP" altLang="en-US" dirty="0" smtClean="0"/>
              <a:t>法的</a:t>
            </a:r>
            <a:r>
              <a:rPr lang="ja-JP" altLang="en-US" dirty="0"/>
              <a:t>知識</a:t>
            </a:r>
            <a:r>
              <a:rPr lang="ja-JP" altLang="en-US" dirty="0" smtClean="0"/>
              <a:t>を</a:t>
            </a:r>
            <a:r>
              <a:rPr lang="ja-JP" altLang="en-US" dirty="0"/>
              <a:t>ルール</a:t>
            </a:r>
            <a:r>
              <a:rPr lang="ja-JP" altLang="en-US" dirty="0" smtClean="0"/>
              <a:t>としてまとめたデータベースがあり、</a:t>
            </a:r>
            <a:r>
              <a:rPr lang="en-US" altLang="ja-JP" dirty="0" smtClean="0"/>
              <a:t>Rule Base</a:t>
            </a:r>
            <a:r>
              <a:rPr lang="ja-JP" altLang="en-US" dirty="0" smtClean="0"/>
              <a:t>はその中からルールを取り出して作成する。</a:t>
            </a:r>
            <a:endParaRPr lang="en-US" altLang="ja-JP" dirty="0" smtClean="0"/>
          </a:p>
          <a:p>
            <a:r>
              <a:rPr lang="ja-JP" altLang="en-US" dirty="0" smtClean="0"/>
              <a:t>○○について問う問題があった場合、</a:t>
            </a:r>
            <a:r>
              <a:rPr lang="en-US" altLang="ja-JP" dirty="0" smtClean="0"/>
              <a:t>Rule Base</a:t>
            </a:r>
            <a:r>
              <a:rPr lang="ja-JP" altLang="en-US" dirty="0" smtClean="0"/>
              <a:t>は○○</a:t>
            </a:r>
            <a:r>
              <a:rPr lang="en-US" altLang="ja-JP" dirty="0" smtClean="0"/>
              <a:t>&lt;=</a:t>
            </a:r>
            <a:r>
              <a:rPr lang="ja-JP" altLang="en-US" dirty="0" smtClean="0"/>
              <a:t>△△</a:t>
            </a:r>
            <a:r>
              <a:rPr lang="en-US" altLang="ja-JP" dirty="0" smtClean="0"/>
              <a:t>, </a:t>
            </a:r>
            <a:r>
              <a:rPr lang="ja-JP" altLang="en-US" dirty="0" smtClean="0"/>
              <a:t>□□のような形になり、△△と□□は○○のために必要な要件である。</a:t>
            </a:r>
            <a:endParaRPr lang="en-US" altLang="ja-JP" dirty="0" smtClean="0"/>
          </a:p>
          <a:p>
            <a:r>
              <a:rPr lang="en-US" altLang="ja-JP" dirty="0" smtClean="0"/>
              <a:t>&lt;=</a:t>
            </a:r>
            <a:r>
              <a:rPr lang="ja-JP" altLang="en-US" dirty="0" smtClean="0"/>
              <a:t>記号によって展開されている最下層のルールを</a:t>
            </a:r>
            <a:r>
              <a:rPr lang="en-US" altLang="ja-JP" dirty="0" smtClean="0"/>
              <a:t>Fact Base</a:t>
            </a:r>
            <a:r>
              <a:rPr lang="ja-JP" altLang="en-US" dirty="0" smtClean="0"/>
              <a:t>に記述する。</a:t>
            </a:r>
            <a:endParaRPr lang="en-US" altLang="ja-JP" dirty="0" smtClean="0"/>
          </a:p>
          <a:p>
            <a:r>
              <a:rPr lang="ja-JP" altLang="en-US" dirty="0" smtClean="0"/>
              <a:t>具体</a:t>
            </a:r>
            <a:r>
              <a:rPr lang="ja-JP" altLang="en-US" dirty="0"/>
              <a:t>例</a:t>
            </a:r>
            <a:r>
              <a:rPr lang="ja-JP" altLang="en-US" dirty="0" smtClean="0"/>
              <a:t>を次に示す。</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598432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 実際の例</a:t>
            </a:r>
            <a:endParaRPr kumimoji="1" lang="ja-JP" altLang="en-US" dirty="0"/>
          </a:p>
        </p:txBody>
      </p:sp>
      <p:sp>
        <p:nvSpPr>
          <p:cNvPr id="3" name="コンテンツ プレースホルダー 2"/>
          <p:cNvSpPr>
            <a:spLocks noGrp="1"/>
          </p:cNvSpPr>
          <p:nvPr>
            <p:ph idx="1"/>
          </p:nvPr>
        </p:nvSpPr>
        <p:spPr/>
        <p:txBody>
          <a:bodyPr/>
          <a:lstStyle/>
          <a:p>
            <a:endParaRPr lang="en-US" altLang="ja-JP" dirty="0" smtClean="0"/>
          </a:p>
          <a:p>
            <a:endParaRPr lang="en-US" altLang="ja-JP" dirty="0"/>
          </a:p>
          <a:p>
            <a:pPr marL="0" indent="0">
              <a:buNone/>
            </a:pPr>
            <a:r>
              <a:rPr lang="ja-JP" altLang="en-US" dirty="0" smtClean="0"/>
              <a:t>　と</a:t>
            </a:r>
            <a:r>
              <a:rPr lang="ja-JP" altLang="en-US" dirty="0"/>
              <a:t>いう問題についてのルールを作成</a:t>
            </a:r>
            <a:r>
              <a:rPr lang="ja-JP" altLang="en-US" dirty="0" smtClean="0"/>
              <a:t>する</a:t>
            </a:r>
            <a:endParaRPr lang="en-US" altLang="ja-JP" dirty="0" smtClean="0"/>
          </a:p>
          <a:p>
            <a:endParaRPr lang="en-US" altLang="ja-JP" dirty="0"/>
          </a:p>
          <a:p>
            <a:r>
              <a:rPr lang="ja-JP" altLang="en-US" dirty="0" smtClean="0"/>
              <a:t>この問題は「物権的返還請求権」を求める問題となる。</a:t>
            </a:r>
            <a:endParaRPr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726948" y="2259807"/>
            <a:ext cx="7536942" cy="5990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2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土地の所有者は、同土地を不法に占有する者に対して、</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2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所有権に基づき土地の明け渡しを求めることができる。</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74296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r>
              <a:rPr lang="ja-JP" altLang="en-US" dirty="0" smtClean="0"/>
              <a:t>知識 実際</a:t>
            </a:r>
            <a:r>
              <a:rPr lang="ja-JP" altLang="en-US" dirty="0"/>
              <a:t>の例</a:t>
            </a:r>
            <a:r>
              <a:rPr kumimoji="1" lang="en-US" altLang="ja-JP" dirty="0" smtClean="0"/>
              <a:t>-Rule Base-</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物権的返還請求権</a:t>
            </a:r>
            <a:r>
              <a:rPr lang="en-US" altLang="ja-JP" dirty="0" smtClean="0"/>
              <a:t>()</a:t>
            </a:r>
            <a:r>
              <a:rPr lang="ja-JP" altLang="en-US" dirty="0" smtClean="0"/>
              <a:t>に関して必要な要件を、要件をまとめたデータ群から検索する</a:t>
            </a: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822960" y="2862049"/>
            <a:ext cx="5747004" cy="26951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%Rule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物権的返還請求権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所有権に基づく返還請求権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所有権に基づく返還請求権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占有時</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占有</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対象物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占有時</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もと所有時</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もと所有時</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問題となる時点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もと所有</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所有者</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もと所有時</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問題となる時点</a:t>
            </a:r>
            <a:r>
              <a:rPr kumimoji="1" lang="en-US" altLang="ja-JP"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6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86043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背景知識 </a:t>
            </a:r>
            <a:r>
              <a:rPr kumimoji="1" lang="ja-JP" altLang="en-US" dirty="0" smtClean="0"/>
              <a:t>実際の例</a:t>
            </a:r>
            <a:r>
              <a:rPr kumimoji="1" lang="en-US" altLang="ja-JP" dirty="0" smtClean="0"/>
              <a:t>-Rule Base-</a:t>
            </a:r>
            <a:endParaRPr kumimoji="1" lang="ja-JP" altLang="en-US" dirty="0"/>
          </a:p>
        </p:txBody>
      </p:sp>
      <p:sp>
        <p:nvSpPr>
          <p:cNvPr id="3" name="コンテンツ プレースホルダー 2"/>
          <p:cNvSpPr>
            <a:spLocks noGrp="1"/>
          </p:cNvSpPr>
          <p:nvPr>
            <p:ph idx="1"/>
          </p:nvPr>
        </p:nvSpPr>
        <p:spPr/>
        <p:txBody>
          <a:bodyPr>
            <a:normAutofit fontScale="25000" lnSpcReduction="20000"/>
          </a:bodyPr>
          <a:lstStyle/>
          <a:p>
            <a:pPr marL="0" indent="0">
              <a:buNone/>
            </a:pPr>
            <a:r>
              <a:rPr lang="ja-JP" altLang="en-US" sz="6000" dirty="0"/>
              <a:t>    </a:t>
            </a:r>
            <a:r>
              <a:rPr lang="en-US" altLang="ja-JP" sz="6000" dirty="0"/>
              <a:t>%Rule Base</a:t>
            </a:r>
          </a:p>
          <a:p>
            <a:pPr marL="0" indent="0">
              <a:buNone/>
            </a:pPr>
            <a:r>
              <a:rPr lang="en-US" altLang="ja-JP" sz="6000" dirty="0"/>
              <a:t>    </a:t>
            </a:r>
            <a:r>
              <a:rPr lang="ja-JP" altLang="ja-JP" sz="6000" dirty="0"/>
              <a:t>物権的返還請求権</a:t>
            </a:r>
            <a:r>
              <a:rPr lang="en-US" altLang="ja-JP" sz="6000" dirty="0"/>
              <a:t>(_</a:t>
            </a:r>
            <a:r>
              <a:rPr lang="ja-JP" altLang="ja-JP" sz="6000" dirty="0"/>
              <a:t>所有権者</a:t>
            </a:r>
            <a:r>
              <a:rPr lang="en-US" altLang="ja-JP" sz="6000" dirty="0"/>
              <a:t>,_</a:t>
            </a:r>
            <a:r>
              <a:rPr lang="ja-JP" altLang="ja-JP" sz="6000" dirty="0"/>
              <a:t>相手方</a:t>
            </a:r>
            <a:r>
              <a:rPr lang="en-US" altLang="ja-JP" sz="6000" dirty="0"/>
              <a:t>,_</a:t>
            </a:r>
            <a:r>
              <a:rPr lang="ja-JP" altLang="ja-JP" sz="6000" dirty="0"/>
              <a:t>対象物</a:t>
            </a:r>
            <a:r>
              <a:rPr lang="en-US" altLang="ja-JP" sz="6000" dirty="0"/>
              <a:t>)&lt;=</a:t>
            </a:r>
          </a:p>
          <a:p>
            <a:pPr marL="0" indent="0">
              <a:buNone/>
            </a:pPr>
            <a:r>
              <a:rPr lang="ja-JP" altLang="en-US" sz="6000" dirty="0"/>
              <a:t>　　　</a:t>
            </a:r>
            <a:r>
              <a:rPr lang="ja-JP" altLang="ja-JP" sz="6000" u="heavy" dirty="0">
                <a:uFill>
                  <a:solidFill>
                    <a:srgbClr val="0070C0"/>
                  </a:solidFill>
                </a:uFill>
              </a:rPr>
              <a:t>所有権に基づく返還請求権</a:t>
            </a:r>
            <a:r>
              <a:rPr lang="en-US" altLang="ja-JP" sz="6000" u="heavy" dirty="0">
                <a:uFill>
                  <a:solidFill>
                    <a:srgbClr val="0070C0"/>
                  </a:solidFill>
                </a:uFill>
              </a:rPr>
              <a:t>(_</a:t>
            </a:r>
            <a:r>
              <a:rPr lang="ja-JP" altLang="ja-JP" sz="6000" u="heavy" dirty="0">
                <a:uFill>
                  <a:solidFill>
                    <a:srgbClr val="0070C0"/>
                  </a:solidFill>
                </a:uFill>
              </a:rPr>
              <a:t>所有権者</a:t>
            </a:r>
            <a:r>
              <a:rPr lang="en-US" altLang="ja-JP" sz="6000" u="heavy" dirty="0">
                <a:uFill>
                  <a:solidFill>
                    <a:srgbClr val="0070C0"/>
                  </a:solidFill>
                </a:uFill>
              </a:rPr>
              <a:t>,_</a:t>
            </a:r>
            <a:r>
              <a:rPr lang="ja-JP" altLang="ja-JP" sz="6000" u="heavy" dirty="0">
                <a:uFill>
                  <a:solidFill>
                    <a:srgbClr val="0070C0"/>
                  </a:solidFill>
                </a:uFill>
              </a:rPr>
              <a:t>相手方</a:t>
            </a:r>
            <a:r>
              <a:rPr lang="en-US" altLang="ja-JP" sz="6000" u="heavy" dirty="0">
                <a:uFill>
                  <a:solidFill>
                    <a:srgbClr val="0070C0"/>
                  </a:solidFill>
                </a:uFill>
              </a:rPr>
              <a:t>,_</a:t>
            </a:r>
            <a:r>
              <a:rPr lang="ja-JP" altLang="ja-JP" sz="6000" u="heavy" dirty="0">
                <a:uFill>
                  <a:solidFill>
                    <a:srgbClr val="0070C0"/>
                  </a:solidFill>
                </a:uFill>
              </a:rPr>
              <a:t>対象物</a:t>
            </a:r>
            <a:r>
              <a:rPr lang="en-US" altLang="ja-JP" sz="6000" u="heavy" dirty="0">
                <a:uFill>
                  <a:solidFill>
                    <a:srgbClr val="0070C0"/>
                  </a:solidFill>
                </a:uFill>
              </a:rPr>
              <a:t>).</a:t>
            </a:r>
            <a:endParaRPr lang="ja-JP" altLang="ja-JP" sz="6000" u="heavy" dirty="0">
              <a:uFill>
                <a:solidFill>
                  <a:srgbClr val="0070C0"/>
                </a:solidFill>
              </a:uFill>
            </a:endParaRPr>
          </a:p>
          <a:p>
            <a:pPr marL="0" indent="0">
              <a:buNone/>
            </a:pPr>
            <a:r>
              <a:rPr lang="en-US" altLang="ja-JP" sz="6000" dirty="0">
                <a:uFill>
                  <a:solidFill>
                    <a:srgbClr val="0070C0"/>
                  </a:solidFill>
                </a:uFill>
              </a:rPr>
              <a:t>    </a:t>
            </a:r>
          </a:p>
          <a:p>
            <a:pPr marL="0" indent="0">
              <a:buNone/>
            </a:pPr>
            <a:r>
              <a:rPr lang="en-US" altLang="ja-JP" sz="6000" dirty="0">
                <a:uFill>
                  <a:solidFill>
                    <a:srgbClr val="0070C0"/>
                  </a:solidFill>
                </a:uFill>
              </a:rPr>
              <a:t>    </a:t>
            </a:r>
            <a:r>
              <a:rPr lang="ja-JP" altLang="ja-JP" sz="6000" u="heavy" dirty="0">
                <a:uFill>
                  <a:solidFill>
                    <a:srgbClr val="0070C0"/>
                  </a:solidFill>
                </a:uFill>
              </a:rPr>
              <a:t>所有権に基づく返還請求権</a:t>
            </a:r>
            <a:r>
              <a:rPr lang="en-US" altLang="ja-JP" sz="6000" u="heavy" dirty="0">
                <a:uFill>
                  <a:solidFill>
                    <a:srgbClr val="0070C0"/>
                  </a:solidFill>
                </a:uFill>
              </a:rPr>
              <a:t>(_</a:t>
            </a:r>
            <a:r>
              <a:rPr lang="ja-JP" altLang="ja-JP" sz="6000" u="heavy" dirty="0">
                <a:uFill>
                  <a:solidFill>
                    <a:srgbClr val="0070C0"/>
                  </a:solidFill>
                </a:uFill>
              </a:rPr>
              <a:t>所有権者</a:t>
            </a:r>
            <a:r>
              <a:rPr lang="en-US" altLang="ja-JP" sz="6000" u="heavy" dirty="0">
                <a:uFill>
                  <a:solidFill>
                    <a:srgbClr val="0070C0"/>
                  </a:solidFill>
                </a:uFill>
              </a:rPr>
              <a:t>,_</a:t>
            </a:r>
            <a:r>
              <a:rPr lang="ja-JP" altLang="ja-JP" sz="6000" u="heavy" dirty="0">
                <a:uFill>
                  <a:solidFill>
                    <a:srgbClr val="0070C0"/>
                  </a:solidFill>
                </a:uFill>
              </a:rPr>
              <a:t>相手方</a:t>
            </a:r>
            <a:r>
              <a:rPr lang="en-US" altLang="ja-JP" sz="6000" u="heavy" dirty="0">
                <a:uFill>
                  <a:solidFill>
                    <a:srgbClr val="0070C0"/>
                  </a:solidFill>
                </a:uFill>
              </a:rPr>
              <a:t>,_</a:t>
            </a:r>
            <a:r>
              <a:rPr lang="ja-JP" altLang="ja-JP" sz="6000" u="heavy" dirty="0">
                <a:uFill>
                  <a:solidFill>
                    <a:srgbClr val="0070C0"/>
                  </a:solidFill>
                </a:uFill>
              </a:rPr>
              <a:t>対象物</a:t>
            </a:r>
            <a:r>
              <a:rPr lang="en-US" altLang="ja-JP" sz="6000" u="heavy" dirty="0">
                <a:uFill>
                  <a:solidFill>
                    <a:srgbClr val="0070C0"/>
                  </a:solidFill>
                </a:uFill>
              </a:rPr>
              <a:t>)</a:t>
            </a:r>
            <a:r>
              <a:rPr lang="en-US" altLang="ja-JP" sz="6000" dirty="0"/>
              <a:t>&lt;=</a:t>
            </a:r>
            <a:endParaRPr lang="ja-JP" altLang="ja-JP" sz="6000" dirty="0">
              <a:solidFill>
                <a:srgbClr val="FF0000"/>
              </a:solidFill>
            </a:endParaRPr>
          </a:p>
          <a:p>
            <a:pPr marL="0" indent="0">
              <a:buNone/>
            </a:pPr>
            <a:r>
              <a:rPr lang="ja-JP" altLang="en-US" sz="6000" dirty="0"/>
              <a:t>　　　</a:t>
            </a:r>
            <a:r>
              <a:rPr lang="ja-JP" altLang="ja-JP" sz="6000" u="heavy" dirty="0">
                <a:uFill>
                  <a:solidFill>
                    <a:srgbClr val="00B050"/>
                  </a:solidFill>
                </a:uFill>
              </a:rPr>
              <a:t>所有権</a:t>
            </a:r>
            <a:r>
              <a:rPr lang="en-US" altLang="ja-JP" sz="6000" u="heavy" dirty="0">
                <a:uFill>
                  <a:solidFill>
                    <a:srgbClr val="00B050"/>
                  </a:solidFill>
                </a:uFill>
              </a:rPr>
              <a:t>(_</a:t>
            </a:r>
            <a:r>
              <a:rPr lang="ja-JP" altLang="ja-JP" sz="6000" u="heavy" dirty="0">
                <a:uFill>
                  <a:solidFill>
                    <a:srgbClr val="00B050"/>
                  </a:solidFill>
                </a:uFill>
              </a:rPr>
              <a:t>所有権者</a:t>
            </a:r>
            <a:r>
              <a:rPr lang="en-US" altLang="ja-JP" sz="6000" u="heavy" dirty="0">
                <a:uFill>
                  <a:solidFill>
                    <a:srgbClr val="00B050"/>
                  </a:solidFill>
                </a:uFill>
              </a:rPr>
              <a:t>,_</a:t>
            </a:r>
            <a:r>
              <a:rPr lang="ja-JP" altLang="ja-JP" sz="6000" u="heavy" dirty="0">
                <a:uFill>
                  <a:solidFill>
                    <a:srgbClr val="00B050"/>
                  </a:solidFill>
                </a:uFill>
              </a:rPr>
              <a:t>対象物</a:t>
            </a:r>
            <a:r>
              <a:rPr lang="en-US" altLang="ja-JP" sz="6000" u="heavy" dirty="0">
                <a:uFill>
                  <a:solidFill>
                    <a:srgbClr val="00B050"/>
                  </a:solidFill>
                </a:uFill>
              </a:rPr>
              <a:t>,_</a:t>
            </a:r>
            <a:r>
              <a:rPr lang="ja-JP" altLang="ja-JP" sz="6000" u="heavy" dirty="0">
                <a:uFill>
                  <a:solidFill>
                    <a:srgbClr val="00B050"/>
                  </a:solidFill>
                </a:uFill>
              </a:rPr>
              <a:t>占有時</a:t>
            </a:r>
            <a:r>
              <a:rPr lang="en-US" altLang="ja-JP" sz="6000" u="heavy" dirty="0">
                <a:uFill>
                  <a:solidFill>
                    <a:srgbClr val="00B050"/>
                  </a:solidFill>
                </a:uFill>
              </a:rPr>
              <a:t>)</a:t>
            </a:r>
            <a:r>
              <a:rPr lang="en-US" altLang="ja-JP" sz="6000" dirty="0"/>
              <a:t>,</a:t>
            </a:r>
            <a:endParaRPr lang="ja-JP" altLang="ja-JP" sz="6000" dirty="0"/>
          </a:p>
          <a:p>
            <a:pPr marL="0" indent="0">
              <a:buNone/>
            </a:pPr>
            <a:r>
              <a:rPr lang="ja-JP" altLang="en-US" sz="6000" dirty="0"/>
              <a:t>　　　</a:t>
            </a:r>
            <a:r>
              <a:rPr lang="ja-JP" altLang="ja-JP" sz="6000" dirty="0">
                <a:solidFill>
                  <a:srgbClr val="FF0000"/>
                </a:solidFill>
              </a:rPr>
              <a:t>占有</a:t>
            </a:r>
            <a:r>
              <a:rPr lang="en-US" altLang="ja-JP" sz="6000" dirty="0">
                <a:solidFill>
                  <a:srgbClr val="FF0000"/>
                </a:solidFill>
              </a:rPr>
              <a:t>(_</a:t>
            </a:r>
            <a:r>
              <a:rPr lang="ja-JP" altLang="ja-JP" sz="6000" dirty="0">
                <a:solidFill>
                  <a:srgbClr val="FF0000"/>
                </a:solidFill>
              </a:rPr>
              <a:t>相手方</a:t>
            </a:r>
            <a:r>
              <a:rPr lang="en-US" altLang="ja-JP" sz="6000" dirty="0">
                <a:solidFill>
                  <a:srgbClr val="FF0000"/>
                </a:solidFill>
              </a:rPr>
              <a:t>,_</a:t>
            </a:r>
            <a:r>
              <a:rPr lang="ja-JP" altLang="ja-JP" sz="6000" dirty="0">
                <a:solidFill>
                  <a:srgbClr val="FF0000"/>
                </a:solidFill>
              </a:rPr>
              <a:t>対象物</a:t>
            </a:r>
            <a:r>
              <a:rPr lang="en-US" altLang="ja-JP" sz="6000" dirty="0">
                <a:solidFill>
                  <a:srgbClr val="FF0000"/>
                </a:solidFill>
              </a:rPr>
              <a:t>,_</a:t>
            </a:r>
            <a:r>
              <a:rPr lang="ja-JP" altLang="ja-JP" sz="6000" dirty="0">
                <a:solidFill>
                  <a:srgbClr val="FF0000"/>
                </a:solidFill>
              </a:rPr>
              <a:t>占有時</a:t>
            </a:r>
            <a:r>
              <a:rPr lang="en-US" altLang="ja-JP" sz="6000" dirty="0">
                <a:solidFill>
                  <a:srgbClr val="FF0000"/>
                </a:solidFill>
              </a:rPr>
              <a:t>).</a:t>
            </a:r>
          </a:p>
          <a:p>
            <a:pPr marL="0" indent="0">
              <a:buNone/>
            </a:pPr>
            <a:r>
              <a:rPr lang="en-US" altLang="ja-JP" sz="6000" dirty="0">
                <a:uFill>
                  <a:solidFill>
                    <a:srgbClr val="00B050"/>
                  </a:solidFill>
                </a:uFill>
              </a:rPr>
              <a:t>    </a:t>
            </a:r>
          </a:p>
          <a:p>
            <a:pPr marL="0" indent="0">
              <a:buNone/>
            </a:pPr>
            <a:r>
              <a:rPr lang="en-US" altLang="ja-JP" sz="6000" dirty="0">
                <a:uFill>
                  <a:solidFill>
                    <a:srgbClr val="00B050"/>
                  </a:solidFill>
                </a:uFill>
              </a:rPr>
              <a:t>    </a:t>
            </a:r>
            <a:r>
              <a:rPr lang="ja-JP" altLang="ja-JP" sz="6000" u="heavy" dirty="0">
                <a:uFill>
                  <a:solidFill>
                    <a:srgbClr val="00B050"/>
                  </a:solidFill>
                </a:uFill>
              </a:rPr>
              <a:t>所有権</a:t>
            </a:r>
            <a:r>
              <a:rPr lang="en-US" altLang="ja-JP" sz="6000" u="heavy" dirty="0">
                <a:uFill>
                  <a:solidFill>
                    <a:srgbClr val="00B050"/>
                  </a:solidFill>
                </a:uFill>
              </a:rPr>
              <a:t>(_</a:t>
            </a:r>
            <a:r>
              <a:rPr lang="ja-JP" altLang="ja-JP" sz="6000" u="heavy" dirty="0">
                <a:uFill>
                  <a:solidFill>
                    <a:srgbClr val="00B050"/>
                  </a:solidFill>
                </a:uFill>
              </a:rPr>
              <a:t>所有者</a:t>
            </a:r>
            <a:r>
              <a:rPr lang="en-US" altLang="ja-JP" sz="6000" u="heavy" dirty="0">
                <a:uFill>
                  <a:solidFill>
                    <a:srgbClr val="00B050"/>
                  </a:solidFill>
                </a:uFill>
              </a:rPr>
              <a:t>,_</a:t>
            </a:r>
            <a:r>
              <a:rPr lang="ja-JP" altLang="ja-JP" sz="6000" u="heavy" dirty="0">
                <a:uFill>
                  <a:solidFill>
                    <a:srgbClr val="00B050"/>
                  </a:solidFill>
                </a:uFill>
              </a:rPr>
              <a:t>物</a:t>
            </a:r>
            <a:r>
              <a:rPr lang="en-US" altLang="ja-JP" sz="6000" u="heavy" dirty="0">
                <a:uFill>
                  <a:solidFill>
                    <a:srgbClr val="00B050"/>
                  </a:solidFill>
                </a:uFill>
              </a:rPr>
              <a:t>,_</a:t>
            </a:r>
            <a:r>
              <a:rPr lang="ja-JP" altLang="ja-JP" sz="6000" u="heavy" dirty="0">
                <a:uFill>
                  <a:solidFill>
                    <a:srgbClr val="00B050"/>
                  </a:solidFill>
                </a:uFill>
              </a:rPr>
              <a:t>時点</a:t>
            </a:r>
            <a:r>
              <a:rPr lang="en-US" altLang="ja-JP" sz="6000" u="heavy" dirty="0">
                <a:uFill>
                  <a:solidFill>
                    <a:srgbClr val="00B050"/>
                  </a:solidFill>
                </a:uFill>
              </a:rPr>
              <a:t>)</a:t>
            </a:r>
            <a:r>
              <a:rPr lang="en-US" altLang="ja-JP" sz="6000" dirty="0"/>
              <a:t>&lt;=</a:t>
            </a:r>
          </a:p>
          <a:p>
            <a:pPr marL="0" indent="0">
              <a:buNone/>
            </a:pPr>
            <a:r>
              <a:rPr lang="ja-JP" altLang="en-US" sz="6000" dirty="0"/>
              <a:t>　　　</a:t>
            </a:r>
            <a:r>
              <a:rPr lang="ja-JP" altLang="ja-JP" sz="6000" u="heavy" dirty="0">
                <a:uFill>
                  <a:solidFill>
                    <a:srgbClr val="FFC000"/>
                  </a:solidFill>
                </a:uFill>
              </a:rPr>
              <a:t>所有権</a:t>
            </a:r>
            <a:r>
              <a:rPr lang="en-US" altLang="ja-JP" sz="6000" u="heavy" dirty="0">
                <a:uFill>
                  <a:solidFill>
                    <a:srgbClr val="FFC000"/>
                  </a:solidFill>
                </a:uFill>
              </a:rPr>
              <a:t>(_</a:t>
            </a:r>
            <a:r>
              <a:rPr lang="ja-JP" altLang="ja-JP" sz="6000" u="heavy" dirty="0">
                <a:uFill>
                  <a:solidFill>
                    <a:srgbClr val="FFC000"/>
                  </a:solidFill>
                </a:uFill>
              </a:rPr>
              <a:t>所有者</a:t>
            </a:r>
            <a:r>
              <a:rPr lang="en-US" altLang="ja-JP" sz="6000" u="heavy" dirty="0">
                <a:uFill>
                  <a:solidFill>
                    <a:srgbClr val="FFC000"/>
                  </a:solidFill>
                </a:uFill>
              </a:rPr>
              <a:t>,_</a:t>
            </a:r>
            <a:r>
              <a:rPr lang="ja-JP" altLang="ja-JP" sz="6000" u="heavy" dirty="0">
                <a:uFill>
                  <a:solidFill>
                    <a:srgbClr val="FFC000"/>
                  </a:solidFill>
                </a:uFill>
              </a:rPr>
              <a:t>物</a:t>
            </a:r>
            <a:r>
              <a:rPr lang="en-US" altLang="ja-JP" sz="6000" u="heavy" dirty="0">
                <a:uFill>
                  <a:solidFill>
                    <a:srgbClr val="FFC000"/>
                  </a:solidFill>
                </a:uFill>
              </a:rPr>
              <a:t>,_</a:t>
            </a:r>
            <a:r>
              <a:rPr lang="ja-JP" altLang="ja-JP" sz="6000" u="heavy" dirty="0">
                <a:uFill>
                  <a:solidFill>
                    <a:srgbClr val="FFC000"/>
                  </a:solidFill>
                </a:uFill>
              </a:rPr>
              <a:t>もと所有時</a:t>
            </a:r>
            <a:r>
              <a:rPr lang="en-US" altLang="ja-JP" sz="6000" u="heavy" dirty="0">
                <a:uFill>
                  <a:solidFill>
                    <a:srgbClr val="FFC000"/>
                  </a:solidFill>
                </a:uFill>
              </a:rPr>
              <a:t>,_</a:t>
            </a:r>
            <a:r>
              <a:rPr lang="ja-JP" altLang="ja-JP" sz="6000" u="heavy" dirty="0">
                <a:uFill>
                  <a:solidFill>
                    <a:srgbClr val="FFC000"/>
                  </a:solidFill>
                </a:uFill>
              </a:rPr>
              <a:t>時点</a:t>
            </a:r>
            <a:r>
              <a:rPr lang="en-US" altLang="ja-JP" sz="6000" u="heavy" dirty="0">
                <a:uFill>
                  <a:solidFill>
                    <a:srgbClr val="FFC000"/>
                  </a:solidFill>
                </a:uFill>
              </a:rPr>
              <a:t>).</a:t>
            </a:r>
          </a:p>
          <a:p>
            <a:pPr marL="0" indent="0">
              <a:buNone/>
            </a:pPr>
            <a:r>
              <a:rPr lang="en-US" altLang="ja-JP" sz="6000" dirty="0">
                <a:uFill>
                  <a:solidFill>
                    <a:srgbClr val="FFC000"/>
                  </a:solidFill>
                </a:uFill>
              </a:rPr>
              <a:t>    </a:t>
            </a:r>
          </a:p>
          <a:p>
            <a:pPr marL="0" indent="0">
              <a:buNone/>
            </a:pPr>
            <a:r>
              <a:rPr lang="en-US" altLang="ja-JP" sz="6000" dirty="0">
                <a:uFill>
                  <a:solidFill>
                    <a:srgbClr val="FFC000"/>
                  </a:solidFill>
                </a:uFill>
              </a:rPr>
              <a:t>    </a:t>
            </a:r>
            <a:r>
              <a:rPr lang="ja-JP" altLang="ja-JP" sz="6000" u="heavy" dirty="0">
                <a:uFill>
                  <a:solidFill>
                    <a:srgbClr val="FFC000"/>
                  </a:solidFill>
                </a:uFill>
              </a:rPr>
              <a:t>所有権</a:t>
            </a:r>
            <a:r>
              <a:rPr lang="en-US" altLang="ja-JP" sz="6000" u="heavy" dirty="0">
                <a:uFill>
                  <a:solidFill>
                    <a:srgbClr val="FFC000"/>
                  </a:solidFill>
                </a:uFill>
              </a:rPr>
              <a:t>(_</a:t>
            </a:r>
            <a:r>
              <a:rPr lang="ja-JP" altLang="ja-JP" sz="6000" u="heavy" dirty="0">
                <a:uFill>
                  <a:solidFill>
                    <a:srgbClr val="FFC000"/>
                  </a:solidFill>
                </a:uFill>
              </a:rPr>
              <a:t>所有者</a:t>
            </a:r>
            <a:r>
              <a:rPr lang="en-US" altLang="ja-JP" sz="6000" u="heavy" dirty="0">
                <a:uFill>
                  <a:solidFill>
                    <a:srgbClr val="FFC000"/>
                  </a:solidFill>
                </a:uFill>
              </a:rPr>
              <a:t>,_</a:t>
            </a:r>
            <a:r>
              <a:rPr lang="ja-JP" altLang="ja-JP" sz="6000" u="heavy" dirty="0">
                <a:uFill>
                  <a:solidFill>
                    <a:srgbClr val="FFC000"/>
                  </a:solidFill>
                </a:uFill>
              </a:rPr>
              <a:t>物</a:t>
            </a:r>
            <a:r>
              <a:rPr lang="en-US" altLang="ja-JP" sz="6000" u="heavy" dirty="0">
                <a:uFill>
                  <a:solidFill>
                    <a:srgbClr val="FFC000"/>
                  </a:solidFill>
                </a:uFill>
              </a:rPr>
              <a:t>,_</a:t>
            </a:r>
            <a:r>
              <a:rPr lang="ja-JP" altLang="ja-JP" sz="6000" u="heavy" dirty="0">
                <a:uFill>
                  <a:solidFill>
                    <a:srgbClr val="FFC000"/>
                  </a:solidFill>
                </a:uFill>
              </a:rPr>
              <a:t>もと所有時</a:t>
            </a:r>
            <a:r>
              <a:rPr lang="en-US" altLang="ja-JP" sz="6000" u="heavy" dirty="0">
                <a:uFill>
                  <a:solidFill>
                    <a:srgbClr val="FFC000"/>
                  </a:solidFill>
                </a:uFill>
              </a:rPr>
              <a:t>,_</a:t>
            </a:r>
            <a:r>
              <a:rPr lang="ja-JP" altLang="ja-JP" sz="6000" u="heavy" dirty="0">
                <a:uFill>
                  <a:solidFill>
                    <a:srgbClr val="FFC000"/>
                  </a:solidFill>
                </a:uFill>
              </a:rPr>
              <a:t>問題となる時点</a:t>
            </a:r>
            <a:r>
              <a:rPr lang="en-US" altLang="ja-JP" sz="6000" u="heavy" dirty="0">
                <a:uFill>
                  <a:solidFill>
                    <a:srgbClr val="FFC000"/>
                  </a:solidFill>
                </a:uFill>
              </a:rPr>
              <a:t>)</a:t>
            </a:r>
            <a:r>
              <a:rPr lang="en-US" altLang="ja-JP" sz="6000" dirty="0"/>
              <a:t>&lt;=</a:t>
            </a:r>
          </a:p>
          <a:p>
            <a:pPr marL="0" indent="0">
              <a:buNone/>
            </a:pPr>
            <a:r>
              <a:rPr lang="ja-JP" altLang="en-US" sz="6000" dirty="0"/>
              <a:t>　　　</a:t>
            </a:r>
            <a:r>
              <a:rPr lang="ja-JP" altLang="ja-JP" sz="6000" dirty="0">
                <a:solidFill>
                  <a:srgbClr val="FF0000"/>
                </a:solidFill>
              </a:rPr>
              <a:t>もと所有</a:t>
            </a:r>
            <a:r>
              <a:rPr lang="en-US" altLang="ja-JP" sz="6000" dirty="0">
                <a:solidFill>
                  <a:srgbClr val="FF0000"/>
                </a:solidFill>
              </a:rPr>
              <a:t>(_</a:t>
            </a:r>
            <a:r>
              <a:rPr lang="ja-JP" altLang="ja-JP" sz="6000" dirty="0">
                <a:solidFill>
                  <a:srgbClr val="FF0000"/>
                </a:solidFill>
              </a:rPr>
              <a:t>所有者</a:t>
            </a:r>
            <a:r>
              <a:rPr lang="en-US" altLang="ja-JP" sz="6000" dirty="0">
                <a:solidFill>
                  <a:srgbClr val="FF0000"/>
                </a:solidFill>
              </a:rPr>
              <a:t>,_</a:t>
            </a:r>
            <a:r>
              <a:rPr lang="ja-JP" altLang="ja-JP" sz="6000" dirty="0">
                <a:solidFill>
                  <a:srgbClr val="FF0000"/>
                </a:solidFill>
              </a:rPr>
              <a:t>物</a:t>
            </a:r>
            <a:r>
              <a:rPr lang="en-US" altLang="ja-JP" sz="6000" dirty="0">
                <a:solidFill>
                  <a:srgbClr val="FF0000"/>
                </a:solidFill>
              </a:rPr>
              <a:t>,_</a:t>
            </a:r>
            <a:r>
              <a:rPr lang="ja-JP" altLang="ja-JP" sz="6000" dirty="0">
                <a:solidFill>
                  <a:srgbClr val="FF0000"/>
                </a:solidFill>
              </a:rPr>
              <a:t>もと所有時</a:t>
            </a:r>
            <a:r>
              <a:rPr lang="en-US" altLang="ja-JP" sz="6000" dirty="0">
                <a:solidFill>
                  <a:srgbClr val="FF0000"/>
                </a:solidFill>
              </a:rPr>
              <a:t>,_</a:t>
            </a:r>
            <a:r>
              <a:rPr lang="ja-JP" altLang="ja-JP" sz="6000" dirty="0">
                <a:solidFill>
                  <a:srgbClr val="FF0000"/>
                </a:solidFill>
              </a:rPr>
              <a:t>問題となる時点</a:t>
            </a:r>
            <a:r>
              <a:rPr lang="en-US" altLang="ja-JP" sz="6000" dirty="0">
                <a:solidFill>
                  <a:srgbClr val="FF0000"/>
                </a:solidFill>
              </a:rPr>
              <a:t>).</a:t>
            </a:r>
            <a:endParaRPr lang="ja-JP" altLang="ja-JP" sz="6000"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76420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背景知識 実際の例</a:t>
            </a:r>
            <a:r>
              <a:rPr lang="en-US" altLang="ja-JP" dirty="0" smtClean="0"/>
              <a:t>-Fact</a:t>
            </a:r>
            <a:r>
              <a:rPr lang="ja-JP" altLang="en-US" dirty="0" smtClean="0"/>
              <a:t> </a:t>
            </a:r>
            <a:r>
              <a:rPr lang="en-US" altLang="ja-JP" dirty="0" smtClean="0"/>
              <a:t>Base-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endParaRPr lang="en-US" altLang="ja-JP" dirty="0" smtClean="0">
              <a:solidFill>
                <a:srgbClr val="FF0000"/>
              </a:solidFill>
            </a:endParaRPr>
          </a:p>
          <a:p>
            <a:endParaRPr lang="en-US" altLang="ja-JP" dirty="0">
              <a:solidFill>
                <a:srgbClr val="FF0000"/>
              </a:solidFill>
            </a:endParaRPr>
          </a:p>
          <a:p>
            <a:pPr marL="0" indent="0">
              <a:buNone/>
            </a:pPr>
            <a:endParaRPr lang="en-US" altLang="ja-JP" dirty="0" smtClean="0">
              <a:solidFill>
                <a:srgbClr val="FF0000"/>
              </a:solidFill>
            </a:endParaRPr>
          </a:p>
          <a:p>
            <a:endParaRPr lang="en-US" altLang="ja-JP" dirty="0">
              <a:solidFill>
                <a:srgbClr val="FF0000"/>
              </a:solidFill>
            </a:endParaRPr>
          </a:p>
          <a:p>
            <a:endParaRPr lang="en-US" altLang="ja-JP" dirty="0"/>
          </a:p>
          <a:p>
            <a:r>
              <a:rPr lang="en-US" altLang="ja-JP" dirty="0" smtClean="0"/>
              <a:t>“</a:t>
            </a:r>
            <a:r>
              <a:rPr lang="ja-JP" altLang="en-US" dirty="0" smtClean="0"/>
              <a:t>占有</a:t>
            </a:r>
            <a:r>
              <a:rPr lang="en-US" altLang="ja-JP" dirty="0" smtClean="0"/>
              <a:t>”</a:t>
            </a:r>
            <a:r>
              <a:rPr lang="ja-JP" altLang="en-US" dirty="0" smtClean="0"/>
              <a:t>や</a:t>
            </a:r>
            <a:r>
              <a:rPr lang="en-US" altLang="ja-JP" dirty="0" smtClean="0"/>
              <a:t>”</a:t>
            </a:r>
            <a:r>
              <a:rPr lang="ja-JP" altLang="en-US" dirty="0" smtClean="0"/>
              <a:t>もと所有</a:t>
            </a:r>
            <a:r>
              <a:rPr lang="en-US" altLang="ja-JP" dirty="0" smtClean="0"/>
              <a:t>”</a:t>
            </a:r>
            <a:r>
              <a:rPr lang="ja-JP" altLang="en-US" dirty="0" smtClean="0"/>
              <a:t>に関しては、</a:t>
            </a:r>
            <a:r>
              <a:rPr lang="en-US" altLang="ja-JP" dirty="0" smtClean="0"/>
              <a:t>”</a:t>
            </a:r>
            <a:r>
              <a:rPr lang="ja-JP" altLang="en-US" dirty="0" smtClean="0"/>
              <a:t>主</a:t>
            </a:r>
            <a:r>
              <a:rPr lang="ja-JP" altLang="en-US" dirty="0"/>
              <a:t>証</a:t>
            </a:r>
            <a:r>
              <a:rPr lang="en-US" altLang="ja-JP" dirty="0" smtClean="0"/>
              <a:t>”</a:t>
            </a:r>
            <a:r>
              <a:rPr lang="ja-JP" altLang="en-US" dirty="0" smtClean="0"/>
              <a:t>という述語で囲む。</a:t>
            </a:r>
            <a:endParaRPr lang="en-US" altLang="ja-JP" dirty="0" smtClean="0"/>
          </a:p>
          <a:p>
            <a:r>
              <a:rPr lang="ja-JP" altLang="en-US" dirty="0" smtClean="0"/>
              <a:t>引数について、</a:t>
            </a:r>
            <a:r>
              <a:rPr lang="en-US" altLang="ja-JP" dirty="0" smtClean="0"/>
              <a:t>”_”</a:t>
            </a:r>
            <a:r>
              <a:rPr lang="ja-JP" altLang="en-US" dirty="0" smtClean="0"/>
              <a:t>のつくものを変数、そうでないものを定数と呼び、</a:t>
            </a:r>
            <a:r>
              <a:rPr lang="en-US" altLang="ja-JP" dirty="0" smtClean="0"/>
              <a:t>Fact Base</a:t>
            </a:r>
            <a:r>
              <a:rPr lang="ja-JP" altLang="en-US" dirty="0" smtClean="0"/>
              <a:t>では</a:t>
            </a:r>
            <a:r>
              <a:rPr lang="ja-JP" altLang="en-US" dirty="0"/>
              <a:t>基本的</a:t>
            </a:r>
            <a:r>
              <a:rPr lang="ja-JP" altLang="en-US" dirty="0" smtClean="0"/>
              <a:t>に定数</a:t>
            </a:r>
            <a:endParaRPr lang="en-US" altLang="ja-JP" dirty="0" smtClean="0"/>
          </a:p>
          <a:p>
            <a:r>
              <a:rPr lang="ja-JP" altLang="en-US" u="sng" dirty="0" smtClean="0"/>
              <a:t>それぞれの単語について、事実に基づく単語に置き換える。</a:t>
            </a:r>
            <a:endParaRPr lang="en-US" altLang="ja-JP" u="sng" dirty="0" smtClean="0"/>
          </a:p>
          <a:p>
            <a:pPr lvl="1"/>
            <a:r>
              <a:rPr lang="en-US" altLang="ja-JP" dirty="0" smtClean="0"/>
              <a:t>(</a:t>
            </a:r>
            <a:r>
              <a:rPr lang="ja-JP" altLang="en-US" dirty="0" smtClean="0"/>
              <a:t>相手方→</a:t>
            </a:r>
            <a:r>
              <a:rPr lang="en-US" altLang="ja-JP" dirty="0" smtClean="0"/>
              <a:t>A</a:t>
            </a:r>
            <a:r>
              <a:rPr lang="ja-JP" altLang="en-US" dirty="0" err="1" smtClean="0"/>
              <a:t>、</a:t>
            </a:r>
            <a:r>
              <a:rPr lang="ja-JP" altLang="en-US" dirty="0" smtClean="0"/>
              <a:t>物→土地など</a:t>
            </a:r>
            <a:r>
              <a:rPr lang="en-US" altLang="ja-JP" dirty="0" smtClean="0"/>
              <a:t>)</a:t>
            </a:r>
            <a:endParaRPr lang="ja-JP" altLang="ja-JP" dirty="0"/>
          </a:p>
          <a:p>
            <a:endParaRPr lang="ja-JP" altLang="ja-JP" dirty="0">
              <a:solidFill>
                <a:srgbClr val="FF0000"/>
              </a:solidFill>
            </a:endParaRPr>
          </a:p>
          <a:p>
            <a:endParaRPr lang="en-US" altLang="ja-JP" dirty="0" smtClean="0">
              <a:solidFill>
                <a:srgbClr val="FF0000"/>
              </a:solidFill>
            </a:endParaRPr>
          </a:p>
          <a:p>
            <a:endParaRPr lang="en-US" altLang="ja-JP" dirty="0">
              <a:solidFill>
                <a:srgbClr val="FF0000"/>
              </a:solidFill>
            </a:endParaRPr>
          </a:p>
          <a:p>
            <a:endParaRPr lang="en-US" altLang="ja-JP" dirty="0" smtClean="0">
              <a:solidFill>
                <a:srgbClr val="FF0000"/>
              </a:solidFill>
            </a:endParaRPr>
          </a:p>
          <a:p>
            <a:endParaRPr kumimoji="1" lang="ja-JP" altLang="en-US"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下矢印 3"/>
          <p:cNvSpPr/>
          <p:nvPr/>
        </p:nvSpPr>
        <p:spPr>
          <a:xfrm>
            <a:off x="2517743" y="2870359"/>
            <a:ext cx="675513" cy="222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628650" y="2215134"/>
            <a:ext cx="5646420" cy="5692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占有</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相手方</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対象物</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占有時</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所有者</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物</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もと所有時</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,_</a:t>
            </a:r>
            <a:r>
              <a:rPr kumimoji="1" lang="ja-JP"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問題となる時点</a:t>
            </a:r>
            <a:r>
              <a:rPr kumimoji="1" lang="en-US" altLang="ja-JP" sz="195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endParaRPr kumimoji="1" lang="ja-JP" altLang="en-US" sz="19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628650" y="3179255"/>
            <a:ext cx="6812280" cy="596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主証</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占有</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('B',</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主証</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もと所有</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1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1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1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5 </a:t>
            </a:r>
            <a:r>
              <a:rPr kumimoji="1" lang="ja-JP"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9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Tree>
    <p:extLst>
      <p:ext uri="{BB962C8B-B14F-4D97-AF65-F5344CB8AC3E}">
        <p14:creationId xmlns:p14="http://schemas.microsoft.com/office/powerpoint/2010/main" val="40457486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背景知識 実際の例</a:t>
            </a:r>
            <a:r>
              <a:rPr lang="en-US" altLang="ja-JP" dirty="0" smtClean="0"/>
              <a:t>-</a:t>
            </a:r>
            <a:r>
              <a:rPr lang="ja-JP" altLang="en-US" dirty="0" smtClean="0"/>
              <a:t>質問文</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この問題は、物件的返還請求権が成り立つかどうかが問題となる。</a:t>
            </a:r>
            <a:endParaRPr lang="en-US" altLang="ja-JP" dirty="0"/>
          </a:p>
          <a:p>
            <a:pPr marL="342900" lvl="1" indent="0">
              <a:buNone/>
            </a:pPr>
            <a:endParaRPr lang="en-US" altLang="ja-JP" dirty="0" smtClean="0"/>
          </a:p>
          <a:p>
            <a:pPr marL="342900" lvl="1" indent="0">
              <a:buNone/>
            </a:pPr>
            <a:r>
              <a:rPr lang="ja-JP" altLang="en-US" dirty="0" smtClean="0"/>
              <a:t>「</a:t>
            </a:r>
            <a:r>
              <a:rPr lang="en-US" altLang="ja-JP" dirty="0" smtClean="0"/>
              <a:t>A</a:t>
            </a:r>
            <a:r>
              <a:rPr lang="ja-JP" altLang="en-US" dirty="0" smtClean="0"/>
              <a:t>は</a:t>
            </a:r>
            <a:r>
              <a:rPr lang="en-US" altLang="ja-JP" dirty="0" smtClean="0"/>
              <a:t>B</a:t>
            </a:r>
            <a:r>
              <a:rPr lang="ja-JP" altLang="en-US" dirty="0" smtClean="0"/>
              <a:t>に対して甲土地に関する物件的返還請求権を持つか？」と読める。</a:t>
            </a:r>
            <a:endParaRPr lang="en-US" altLang="ja-JP" dirty="0" smtClean="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012698" y="2674620"/>
            <a:ext cx="5095494" cy="2971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s:-</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請求権存在</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物権的返還請求権</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('A','B',</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土地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06812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 </a:t>
            </a:r>
            <a:r>
              <a:rPr kumimoji="1" lang="en-US" altLang="ja-JP" dirty="0" smtClean="0"/>
              <a:t>–</a:t>
            </a:r>
            <a:r>
              <a:rPr kumimoji="1" lang="ja-JP" altLang="en-US" dirty="0" smtClean="0"/>
              <a:t>例外事由</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smtClean="0"/>
              <a:t>あるルールが成り立たないための例外を記述できる</a:t>
            </a:r>
            <a:endParaRPr lang="en-US" altLang="ja-JP" dirty="0" smtClean="0"/>
          </a:p>
          <a:p>
            <a:endParaRPr lang="en-US" altLang="ja-JP" dirty="0" smtClean="0"/>
          </a:p>
          <a:p>
            <a:r>
              <a:rPr lang="ja-JP" altLang="ja-JP" dirty="0" smtClean="0"/>
              <a:t>被告</a:t>
            </a:r>
            <a:r>
              <a:rPr lang="ja-JP" altLang="ja-JP" dirty="0"/>
              <a:t>が抗弁として同時履行の抗弁を主張した場合，原告は，代金支払を目的物引渡しの</a:t>
            </a:r>
            <a:r>
              <a:rPr lang="ja-JP" altLang="ja-JP" dirty="0">
                <a:solidFill>
                  <a:schemeClr val="accent5"/>
                </a:solidFill>
              </a:rPr>
              <a:t>先履行</a:t>
            </a:r>
            <a:r>
              <a:rPr lang="ja-JP" altLang="ja-JP" dirty="0"/>
              <a:t>とする旨の合意があったことを再抗弁として主張することができる</a:t>
            </a:r>
            <a:r>
              <a:rPr lang="ja-JP" altLang="ja-JP" dirty="0" smtClean="0"/>
              <a:t>。</a:t>
            </a:r>
            <a:endParaRPr lang="en-US" altLang="ja-JP" dirty="0" smtClean="0"/>
          </a:p>
          <a:p>
            <a:endParaRPr lang="en-US" altLang="ja-JP" dirty="0"/>
          </a:p>
          <a:p>
            <a:endParaRPr lang="en-US" altLang="ja-JP" dirty="0" smtClean="0"/>
          </a:p>
          <a:p>
            <a:endParaRPr lang="en-US" altLang="ja-JP" dirty="0"/>
          </a:p>
          <a:p>
            <a:pPr marL="0" indent="0">
              <a:buNone/>
            </a:pPr>
            <a:endParaRPr lang="ja-JP" altLang="ja-JP" dirty="0"/>
          </a:p>
          <a:p>
            <a:endParaRPr lang="en-US" altLang="ja-JP" dirty="0" smtClean="0"/>
          </a:p>
          <a:p>
            <a:r>
              <a:rPr lang="ja-JP" altLang="en-US" dirty="0" smtClean="0"/>
              <a:t>「同時履行の抗弁」に対する例外事由が「先履行特約」</a:t>
            </a:r>
            <a:endParaRPr lang="en-US" altLang="ja-JP" dirty="0" smtClean="0"/>
          </a:p>
          <a:p>
            <a:r>
              <a:rPr lang="ja-JP" altLang="en-US" dirty="0" smtClean="0"/>
              <a:t>「先履行特約が成り立つならば、同時履行の抗弁は成り立たない」</a:t>
            </a:r>
            <a:endParaRPr lang="en-US" altLang="ja-JP" dirty="0"/>
          </a:p>
          <a:p>
            <a:r>
              <a:rPr lang="ja-JP" altLang="en-US" dirty="0" smtClean="0"/>
              <a:t>問題文から、例外事由となる述語</a:t>
            </a:r>
            <a:r>
              <a:rPr lang="en-US" altLang="ja-JP" dirty="0" smtClean="0"/>
              <a:t>(</a:t>
            </a:r>
            <a:r>
              <a:rPr lang="ja-JP" altLang="en-US" dirty="0" smtClean="0">
                <a:solidFill>
                  <a:schemeClr val="accent5"/>
                </a:solidFill>
              </a:rPr>
              <a:t>先履行</a:t>
            </a:r>
            <a:r>
              <a:rPr lang="en-US" altLang="ja-JP" dirty="0" smtClean="0"/>
              <a:t>)</a:t>
            </a:r>
            <a:r>
              <a:rPr lang="ja-JP" altLang="en-US" dirty="0" err="1" smtClean="0"/>
              <a:t>を照</a:t>
            </a:r>
            <a:r>
              <a:rPr lang="ja-JP" altLang="en-US" dirty="0" smtClean="0"/>
              <a:t>合する</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834390" y="3222617"/>
            <a:ext cx="6455664" cy="3566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同時履行の抗弁</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抗弁権者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発生原因</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発生原因</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2)&lt;=</a:t>
            </a:r>
          </a:p>
        </p:txBody>
      </p:sp>
      <p:sp>
        <p:nvSpPr>
          <p:cNvPr id="6" name="正方形/長方形 5"/>
          <p:cNvSpPr/>
          <p:nvPr/>
        </p:nvSpPr>
        <p:spPr>
          <a:xfrm>
            <a:off x="834390" y="3809572"/>
            <a:ext cx="6622542" cy="61950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例外事由</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同時履行の抗弁</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抗弁権者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発生原因</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発生原因</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ja-JP" sz="1800" b="0" i="0" u="none" strike="noStrike" kern="1200" cap="none" spc="0" normalizeH="0" baseline="0" noProof="0" dirty="0">
                <a:ln>
                  <a:noFill/>
                </a:ln>
                <a:solidFill>
                  <a:srgbClr val="4472C4"/>
                </a:solidFill>
                <a:effectLst/>
                <a:uLnTx/>
                <a:uFillTx/>
                <a:latin typeface="Calibri" panose="020F0502020204030204"/>
                <a:ea typeface="ＭＳ Ｐゴシック" panose="020B0600070205080204" pitchFamily="50" charset="-128"/>
                <a:cs typeface="+mn-cs"/>
              </a:rPr>
              <a:t>先履行特約</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相手方</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抗弁権者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,_</a:t>
            </a:r>
            <a:r>
              <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発生原因</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p>
        </p:txBody>
      </p:sp>
    </p:spTree>
    <p:extLst>
      <p:ext uri="{BB962C8B-B14F-4D97-AF65-F5344CB8AC3E}">
        <p14:creationId xmlns:p14="http://schemas.microsoft.com/office/powerpoint/2010/main" val="14583469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背景知識 </a:t>
            </a:r>
            <a:r>
              <a:rPr kumimoji="1" lang="en-US" altLang="ja-JP" dirty="0" smtClean="0"/>
              <a:t>–</a:t>
            </a:r>
            <a:r>
              <a:rPr kumimoji="1" lang="ja-JP" altLang="en-US" dirty="0" smtClean="0"/>
              <a:t>出力結果</a:t>
            </a:r>
            <a:r>
              <a:rPr kumimoji="1" lang="en-US" altLang="ja-JP" dirty="0" smtClean="0"/>
              <a:t>-</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56136"/>
            <a:ext cx="7886700" cy="3690316"/>
          </a:xfr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253895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a:t>
            </a:r>
            <a:r>
              <a:rPr lang="ja-JP" altLang="en-US" dirty="0"/>
              <a:t>手法</a:t>
            </a:r>
            <a:endParaRPr kumimoji="1" lang="ja-JP" altLang="en-US" dirty="0"/>
          </a:p>
        </p:txBody>
      </p:sp>
      <p:sp>
        <p:nvSpPr>
          <p:cNvPr id="3" name="コンテンツ プレースホルダー 2"/>
          <p:cNvSpPr>
            <a:spLocks noGrp="1"/>
          </p:cNvSpPr>
          <p:nvPr>
            <p:ph idx="1"/>
          </p:nvPr>
        </p:nvSpPr>
        <p:spPr/>
        <p:txBody>
          <a:bodyPr>
            <a:normAutofit/>
          </a:bodyPr>
          <a:lstStyle/>
          <a:p>
            <a:pPr lvl="0"/>
            <a:r>
              <a:rPr lang="ja-JP" altLang="ja-JP" dirty="0"/>
              <a:t>問題文を自然言語解析し、</a:t>
            </a:r>
            <a:r>
              <a:rPr lang="en-US" altLang="ja-JP" dirty="0"/>
              <a:t>Rule Base</a:t>
            </a:r>
            <a:r>
              <a:rPr lang="ja-JP" altLang="ja-JP" dirty="0"/>
              <a:t>のトップルール</a:t>
            </a:r>
            <a:r>
              <a:rPr lang="en-US" altLang="ja-JP" dirty="0" smtClean="0"/>
              <a:t>(</a:t>
            </a:r>
            <a:r>
              <a:rPr lang="ja-JP" altLang="en-US" dirty="0" smtClean="0"/>
              <a:t>質問文の</a:t>
            </a:r>
            <a:r>
              <a:rPr lang="ja-JP" altLang="ja-JP" dirty="0" smtClean="0"/>
              <a:t>述語名</a:t>
            </a:r>
            <a:r>
              <a:rPr lang="en-US" altLang="ja-JP" dirty="0"/>
              <a:t>)</a:t>
            </a:r>
            <a:r>
              <a:rPr lang="ja-JP" altLang="ja-JP" dirty="0"/>
              <a:t>を特定する</a:t>
            </a:r>
          </a:p>
          <a:p>
            <a:pPr lvl="0"/>
            <a:r>
              <a:rPr lang="ja-JP" altLang="ja-JP" dirty="0"/>
              <a:t>上記で特定した述語の要件事実を、要件事実群をまとめたファイルから検索して</a:t>
            </a:r>
            <a:r>
              <a:rPr lang="en-US" altLang="ja-JP" dirty="0"/>
              <a:t>Rule Base</a:t>
            </a:r>
            <a:r>
              <a:rPr lang="ja-JP" altLang="ja-JP" dirty="0"/>
              <a:t>を生成する。</a:t>
            </a:r>
          </a:p>
          <a:p>
            <a:pPr lvl="0"/>
            <a:r>
              <a:rPr lang="ja-JP" altLang="ja-JP" dirty="0"/>
              <a:t>生成した</a:t>
            </a:r>
            <a:r>
              <a:rPr lang="en-US" altLang="ja-JP" dirty="0"/>
              <a:t>Rule Base</a:t>
            </a:r>
            <a:r>
              <a:rPr lang="ja-JP" altLang="ja-JP" dirty="0"/>
              <a:t>から、</a:t>
            </a:r>
            <a:r>
              <a:rPr lang="en-US" altLang="ja-JP" dirty="0"/>
              <a:t>Fact Base</a:t>
            </a:r>
            <a:r>
              <a:rPr lang="ja-JP" altLang="ja-JP" dirty="0"/>
              <a:t>で記述すべき述語を抜き出し、引数などを</a:t>
            </a:r>
            <a:r>
              <a:rPr lang="en-US" altLang="ja-JP" dirty="0"/>
              <a:t>Fact Base</a:t>
            </a:r>
            <a:r>
              <a:rPr lang="ja-JP" altLang="ja-JP" dirty="0"/>
              <a:t>の形式に変換する</a:t>
            </a:r>
            <a:r>
              <a:rPr lang="ja-JP" altLang="ja-JP" dirty="0" smtClean="0"/>
              <a:t>。</a:t>
            </a:r>
            <a:endParaRPr lang="en-US" altLang="ja-JP" dirty="0" smtClean="0"/>
          </a:p>
          <a:p>
            <a:pPr lvl="0"/>
            <a:r>
              <a:rPr lang="ja-JP" altLang="ja-JP" dirty="0" smtClean="0"/>
              <a:t>完成した</a:t>
            </a:r>
            <a:r>
              <a:rPr lang="ja-JP" altLang="en-US" dirty="0" smtClean="0"/>
              <a:t>質問</a:t>
            </a:r>
            <a:r>
              <a:rPr lang="ja-JP" altLang="en-US" dirty="0"/>
              <a:t>述語</a:t>
            </a:r>
            <a:r>
              <a:rPr lang="ja-JP" altLang="ja-JP" dirty="0" smtClean="0"/>
              <a:t>、</a:t>
            </a:r>
            <a:r>
              <a:rPr lang="en-US" altLang="ja-JP" dirty="0"/>
              <a:t>Rule Base</a:t>
            </a:r>
            <a:r>
              <a:rPr lang="ja-JP" altLang="ja-JP" dirty="0" err="1"/>
              <a:t>、</a:t>
            </a:r>
            <a:r>
              <a:rPr lang="en-US" altLang="ja-JP" dirty="0"/>
              <a:t>Fact Base</a:t>
            </a:r>
            <a:r>
              <a:rPr lang="ja-JP" altLang="ja-JP" dirty="0"/>
              <a:t>を</a:t>
            </a:r>
            <a:r>
              <a:rPr lang="en-US" altLang="ja-JP" dirty="0"/>
              <a:t>Prolog</a:t>
            </a:r>
            <a:r>
              <a:rPr lang="ja-JP" altLang="ja-JP" dirty="0"/>
              <a:t>実行系で実行する。</a:t>
            </a:r>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69BA1-BCC3-4B46-8146-DC7FFA6F718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57697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o20160328">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o20160328" id="{5FC67C9A-914F-4B5C-B31B-996461C2838F}" vid="{2A573FC8-0D01-43AF-9193-7B43590EC83F}"/>
    </a:ext>
  </a:extLst>
</a:theme>
</file>

<file path=ppt/theme/theme10.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o20160328">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o20160328" id="{5FC67C9A-914F-4B5C-B31B-996461C2838F}" vid="{2A573FC8-0D01-43AF-9193-7B43590EC83F}"/>
    </a:ext>
  </a:extLst>
</a:theme>
</file>

<file path=ppt/theme/theme3.xml><?xml version="1.0" encoding="utf-8"?>
<a:theme xmlns:a="http://schemas.openxmlformats.org/drawingml/2006/main" name="JSAI2011-wiki">
  <a:themeElements>
    <a:clrScheme name="My 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My Dads Ti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My 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My 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My 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My 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My 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8BBDEB88-A485-6544-B408-EC8DF177007B}" vid="{B00C8DA9-FA78-9A48-B2DB-FF7200B5EE56}"/>
    </a:ext>
  </a:extLst>
</a:theme>
</file>

<file path=ppt/theme/theme5.xml><?xml version="1.0" encoding="utf-8"?>
<a:theme xmlns:a="http://schemas.openxmlformats.org/drawingml/2006/main" name="kano-2011">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2" id="{590E100E-845B-4217-9DF1-F32E0EB54473}" vid="{EB6C218A-4D1A-4FF5-9323-BAF3E465F50A}"/>
    </a:ext>
  </a:extLst>
</a:theme>
</file>

<file path=ppt/theme/theme6.xml><?xml version="1.0" encoding="utf-8"?>
<a:theme xmlns:a="http://schemas.openxmlformats.org/drawingml/2006/main" name="1_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8BBDEB88-A485-6544-B408-EC8DF177007B}" vid="{B00C8DA9-FA78-9A48-B2DB-FF7200B5EE56}"/>
    </a:ext>
  </a:extLst>
</a:theme>
</file>

<file path=ppt/theme/theme7.xml><?xml version="1.0" encoding="utf-8"?>
<a:theme xmlns:a="http://schemas.openxmlformats.org/drawingml/2006/main" name="1_kano-2011">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10305</TotalTime>
  <Words>12654</Words>
  <Application>Microsoft Office PowerPoint</Application>
  <PresentationFormat>画面に合わせる (4:3)</PresentationFormat>
  <Paragraphs>1822</Paragraphs>
  <Slides>119</Slides>
  <Notes>44</Notes>
  <HiddenSlides>0</HiddenSlides>
  <MMClips>0</MMClips>
  <ScaleCrop>false</ScaleCrop>
  <HeadingPairs>
    <vt:vector size="6" baseType="variant">
      <vt:variant>
        <vt:lpstr>使用されているフォント</vt:lpstr>
      </vt:variant>
      <vt:variant>
        <vt:i4>36</vt:i4>
      </vt:variant>
      <vt:variant>
        <vt:lpstr>テーマ</vt:lpstr>
      </vt:variant>
      <vt:variant>
        <vt:i4>10</vt:i4>
      </vt:variant>
      <vt:variant>
        <vt:lpstr>スライド タイトル</vt:lpstr>
      </vt:variant>
      <vt:variant>
        <vt:i4>119</vt:i4>
      </vt:variant>
    </vt:vector>
  </HeadingPairs>
  <TitlesOfParts>
    <vt:vector size="165" baseType="lpstr">
      <vt:lpstr>AppleMyungjo</vt:lpstr>
      <vt:lpstr>Arial Unicode MS</vt:lpstr>
      <vt:lpstr>Futura Medium</vt:lpstr>
      <vt:lpstr>Helvetica Neue</vt:lpstr>
      <vt:lpstr>HGS明朝E</vt:lpstr>
      <vt:lpstr>HGMaruGothicMPRO</vt:lpstr>
      <vt:lpstr>Hiragino Kaku Gothic ProN W3</vt:lpstr>
      <vt:lpstr>Hiragino Maru Gothic Pro W4</vt:lpstr>
      <vt:lpstr>Hiragino Maru Gothic ProN W4</vt:lpstr>
      <vt:lpstr>Linux Libertine</vt:lpstr>
      <vt:lpstr>Meiryo UI</vt:lpstr>
      <vt:lpstr>ＭＳ Ｐゴシック</vt:lpstr>
      <vt:lpstr>ＭＳ Ｐ明朝</vt:lpstr>
      <vt:lpstr>ＭＳ 明朝</vt:lpstr>
      <vt:lpstr>新細明體</vt:lpstr>
      <vt:lpstr>SimSun</vt:lpstr>
      <vt:lpstr>TBPｺﾞｼｯｸB</vt:lpstr>
      <vt:lpstr>TimesNewRomanPSMT</vt:lpstr>
      <vt:lpstr>Yuppy TC</vt:lpstr>
      <vt:lpstr>ヒラギノ角ゴ Pro W6</vt:lpstr>
      <vt:lpstr>メイリオ</vt:lpstr>
      <vt:lpstr>游ゴシック</vt:lpstr>
      <vt:lpstr>游ゴシック Light</vt:lpstr>
      <vt:lpstr>游明朝</vt:lpstr>
      <vt:lpstr>Arial</vt:lpstr>
      <vt:lpstr>Arial Black</vt:lpstr>
      <vt:lpstr>Calibri</vt:lpstr>
      <vt:lpstr>Calibri Light</vt:lpstr>
      <vt:lpstr>Century Gothic</vt:lpstr>
      <vt:lpstr>Courier New</vt:lpstr>
      <vt:lpstr>Tahoma</vt:lpstr>
      <vt:lpstr>Times New Roman</vt:lpstr>
      <vt:lpstr>Tw Cen MT</vt:lpstr>
      <vt:lpstr>Verdana</vt:lpstr>
      <vt:lpstr>Wingdings</vt:lpstr>
      <vt:lpstr>Wingdings 2</vt:lpstr>
      <vt:lpstr>kano20160328</vt:lpstr>
      <vt:lpstr>1_kano20160328</vt:lpstr>
      <vt:lpstr>JSAI2011-wiki</vt:lpstr>
      <vt:lpstr>しずく</vt:lpstr>
      <vt:lpstr>kano-2011</vt:lpstr>
      <vt:lpstr>1_しずく</vt:lpstr>
      <vt:lpstr>1_kano-2011</vt:lpstr>
      <vt:lpstr>2_Office テーマ</vt:lpstr>
      <vt:lpstr>1_Office テーマ</vt:lpstr>
      <vt:lpstr>HDOfficeLightV0</vt:lpstr>
      <vt:lpstr>司法試験の自動解答を題材とした 法律文書の自然言語処理</vt:lpstr>
      <vt:lpstr>研究テーマと（個人的な）位置づけ</vt:lpstr>
      <vt:lpstr>COLIEE: 法律文書の自動処理タスク</vt:lpstr>
      <vt:lpstr>COLIEE: タスク概要</vt:lpstr>
      <vt:lpstr>COLIEE 2018 Case Law Task 1</vt:lpstr>
      <vt:lpstr>Case Law Task 1 参加チーム結果</vt:lpstr>
      <vt:lpstr>Case Law Task 2 参加チーム結果</vt:lpstr>
      <vt:lpstr>COLIEE 2018 Case Law Task 2</vt:lpstr>
      <vt:lpstr>COLIEE Statute Law Tasks: 司法試験</vt:lpstr>
      <vt:lpstr>COLIEE: 知識源としての民法条文</vt:lpstr>
      <vt:lpstr>COLIEE: 実際の短答式問題の例</vt:lpstr>
      <vt:lpstr>COLIEE 2018: 訓練・評価データ</vt:lpstr>
      <vt:lpstr>Task 3 （IR） 参加チームの結果</vt:lpstr>
      <vt:lpstr>Example of Statute Task </vt:lpstr>
      <vt:lpstr>COLIEE 2017 Task 4 各チームの手法概要</vt:lpstr>
      <vt:lpstr>COLIEE 2017 Task 4 の結果</vt:lpstr>
      <vt:lpstr>COLIEE 2018 Task 4 の結果</vt:lpstr>
      <vt:lpstr>Training and Evaluation data</vt:lpstr>
      <vt:lpstr>15 runs: Approaches of submitted systems (Task 4 textual entailment)</vt:lpstr>
      <vt:lpstr>Results for Textual Entailment (Task 4)</vt:lpstr>
      <vt:lpstr>過去のCOLIEEシリーズとの比較</vt:lpstr>
      <vt:lpstr>単純な機械学習でできるか？</vt:lpstr>
      <vt:lpstr>述語項構造の抽出と比較</vt:lpstr>
      <vt:lpstr>比較すべき述語の判定と発見</vt:lpstr>
      <vt:lpstr>潜在的な述語の抽出</vt:lpstr>
      <vt:lpstr>手法</vt:lpstr>
      <vt:lpstr>使用しているデータ</vt:lpstr>
      <vt:lpstr>現状のシステム構成</vt:lpstr>
      <vt:lpstr>2. System Architecture</vt:lpstr>
      <vt:lpstr>System Architecture Overview</vt:lpstr>
      <vt:lpstr>Sentence Preprocessing</vt:lpstr>
      <vt:lpstr>Morphological Analysis and  Case Analysis</vt:lpstr>
      <vt:lpstr>Dictionary for Morphological Analysis and  Case Analysis</vt:lpstr>
      <vt:lpstr>Exception Conditions</vt:lpstr>
      <vt:lpstr>System Architecture Overview</vt:lpstr>
      <vt:lpstr>Precise match module</vt:lpstr>
      <vt:lpstr>述語項解析</vt:lpstr>
      <vt:lpstr>述語項解析</vt:lpstr>
      <vt:lpstr>述語項解析</vt:lpstr>
      <vt:lpstr>Loose match module</vt:lpstr>
      <vt:lpstr>Rough match module</vt:lpstr>
      <vt:lpstr>FrameNet module</vt:lpstr>
      <vt:lpstr>System Architecture Overview</vt:lpstr>
      <vt:lpstr>類義語表現への対応</vt:lpstr>
      <vt:lpstr>PowerPoint プレゼンテーション</vt:lpstr>
      <vt:lpstr>PowerPoint プレゼンテーション</vt:lpstr>
      <vt:lpstr>Experiment and Results Result of COLIEE 2019 Formal Run</vt:lpstr>
      <vt:lpstr>Result on Past Years</vt:lpstr>
      <vt:lpstr>結果</vt:lpstr>
      <vt:lpstr>課題と今後の計画</vt:lpstr>
      <vt:lpstr>課題</vt:lpstr>
      <vt:lpstr>今後の計画と進捗状況</vt:lpstr>
      <vt:lpstr>深層学習の導入</vt:lpstr>
      <vt:lpstr>深層学習の導入</vt:lpstr>
      <vt:lpstr>法律文書特有の表現の調査</vt:lpstr>
      <vt:lpstr>法律文書特有の表現の調査</vt:lpstr>
      <vt:lpstr>現在の進捗</vt:lpstr>
      <vt:lpstr>論理判定に深層学習を導入 </vt:lpstr>
      <vt:lpstr>条文の書き方、決まり文句の調査</vt:lpstr>
      <vt:lpstr>直感では分からない表現</vt:lpstr>
      <vt:lpstr>現在の実装との比較（実装したい部分）</vt:lpstr>
      <vt:lpstr>現在の実装との比較（困難なこと）</vt:lpstr>
      <vt:lpstr>司法試験の問題分類と 法律文書における人物関係の 構造化辞書</vt:lpstr>
      <vt:lpstr>目次</vt:lpstr>
      <vt:lpstr>研究概要</vt:lpstr>
      <vt:lpstr>司法試験の要求要素技術別問題分類</vt:lpstr>
      <vt:lpstr>司法試験の要求要素技術別問題分類</vt:lpstr>
      <vt:lpstr>司法試験の要求要素技術別問題分類</vt:lpstr>
      <vt:lpstr>司法試験の要求要素技術別問題分類</vt:lpstr>
      <vt:lpstr>司法試験の要求要素技術別問題分類</vt:lpstr>
      <vt:lpstr>司法試験の要求要素技術別問題分類</vt:lpstr>
      <vt:lpstr>司法試験の要求要素技術別問題分類</vt:lpstr>
      <vt:lpstr>司法試験の要求要素技術別問題分類</vt:lpstr>
      <vt:lpstr>人物関係抽出・人物役割付与</vt:lpstr>
      <vt:lpstr>法律文書処理のための構造化辞書</vt:lpstr>
      <vt:lpstr>法律文書処理のための構造化辞書</vt:lpstr>
      <vt:lpstr>法律文書処理のための構造化辞書</vt:lpstr>
      <vt:lpstr>構造化の課題と展望</vt:lpstr>
      <vt:lpstr>まとめ</vt:lpstr>
      <vt:lpstr>COLIEE: 難しい問題と条文の例</vt:lpstr>
      <vt:lpstr>COLIEE: 難しい問題と条文の例</vt:lpstr>
      <vt:lpstr>論理構造への変換</vt:lpstr>
      <vt:lpstr>Convert Text into Logics</vt:lpstr>
      <vt:lpstr>Convert Text into Logics</vt:lpstr>
      <vt:lpstr>Convert Text into Logics</vt:lpstr>
      <vt:lpstr>司法試験自動解答における 論理型言語PROLEGの生成のための 過去問分析とルール設計</vt:lpstr>
      <vt:lpstr>目次</vt:lpstr>
      <vt:lpstr>はじめに</vt:lpstr>
      <vt:lpstr>はじめに</vt:lpstr>
      <vt:lpstr>背景知識-PROLOG-</vt:lpstr>
      <vt:lpstr>背景知識-PROLEG-</vt:lpstr>
      <vt:lpstr>背景知識 実際の例</vt:lpstr>
      <vt:lpstr>背景知識 実際の例-Rule Base-</vt:lpstr>
      <vt:lpstr>背景知識 実際の例-Rule Base-</vt:lpstr>
      <vt:lpstr>背景知識 実際の例-Fact Base-</vt:lpstr>
      <vt:lpstr>背景知識 実際の例-質問文-</vt:lpstr>
      <vt:lpstr>背景知識 –例外事由-</vt:lpstr>
      <vt:lpstr>背景知識 –出力結果-</vt:lpstr>
      <vt:lpstr>提案手法</vt:lpstr>
      <vt:lpstr>提案手法</vt:lpstr>
      <vt:lpstr>実験</vt:lpstr>
      <vt:lpstr>分析</vt:lpstr>
      <vt:lpstr>Rule Baseトップルールの分析の例</vt:lpstr>
      <vt:lpstr>Rule Baseトップルールの分析の例</vt:lpstr>
      <vt:lpstr>Rule Baseトップルールの分析の例</vt:lpstr>
      <vt:lpstr>分析</vt:lpstr>
      <vt:lpstr>分析</vt:lpstr>
      <vt:lpstr>分析</vt:lpstr>
      <vt:lpstr>分析</vt:lpstr>
      <vt:lpstr>議論と展望</vt:lpstr>
      <vt:lpstr>議論と展望</vt:lpstr>
      <vt:lpstr>議論と展望</vt:lpstr>
      <vt:lpstr>議論と展望</vt:lpstr>
      <vt:lpstr>まとめ</vt:lpstr>
      <vt:lpstr>東ロボ社会科の場合でも：暗記すれば解ける？</vt:lpstr>
      <vt:lpstr>何が難しいのか：動詞、さらに</vt:lpstr>
      <vt:lpstr>End-to-endの深層学習でとけるか</vt:lpstr>
      <vt:lpstr>深層学習（およびANN）の課題</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中間発表 「法律文書の解析における類義語・言い換え表現の変換」</dc:title>
  <dc:creator>ia14071</dc:creator>
  <cp:lastModifiedBy>Kano Yoshinobu</cp:lastModifiedBy>
  <cp:revision>252</cp:revision>
  <cp:lastPrinted>2018-02-07T04:35:28Z</cp:lastPrinted>
  <dcterms:created xsi:type="dcterms:W3CDTF">2017-10-30T19:16:42Z</dcterms:created>
  <dcterms:modified xsi:type="dcterms:W3CDTF">2019-10-14T00:54:17Z</dcterms:modified>
</cp:coreProperties>
</file>