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 id="2147483732" r:id="rId2"/>
    <p:sldMasterId id="2147483801" r:id="rId3"/>
  </p:sldMasterIdLst>
  <p:notesMasterIdLst>
    <p:notesMasterId r:id="rId23"/>
  </p:notesMasterIdLst>
  <p:handoutMasterIdLst>
    <p:handoutMasterId r:id="rId24"/>
  </p:handoutMasterIdLst>
  <p:sldIdLst>
    <p:sldId id="369" r:id="rId4"/>
    <p:sldId id="408" r:id="rId5"/>
    <p:sldId id="384" r:id="rId6"/>
    <p:sldId id="415" r:id="rId7"/>
    <p:sldId id="410" r:id="rId8"/>
    <p:sldId id="413" r:id="rId9"/>
    <p:sldId id="412" r:id="rId10"/>
    <p:sldId id="414" r:id="rId11"/>
    <p:sldId id="387" r:id="rId12"/>
    <p:sldId id="385" r:id="rId13"/>
    <p:sldId id="386" r:id="rId14"/>
    <p:sldId id="392" r:id="rId15"/>
    <p:sldId id="541" r:id="rId16"/>
    <p:sldId id="451" r:id="rId17"/>
    <p:sldId id="364" r:id="rId18"/>
    <p:sldId id="401" r:id="rId19"/>
    <p:sldId id="542" r:id="rId20"/>
    <p:sldId id="543" r:id="rId21"/>
    <p:sldId id="544" r:id="rId2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A3510666-F2FA-44AB-9C89-3AACDF6F9616}">
          <p14:sldIdLst>
            <p14:sldId id="369"/>
            <p14:sldId id="408"/>
          </p14:sldIdLst>
        </p14:section>
        <p14:section name="タイトルなしのセクション" id="{03F16EEA-3C06-4100-B89D-BD1B385F07D4}">
          <p14:sldIdLst>
            <p14:sldId id="384"/>
            <p14:sldId id="415"/>
            <p14:sldId id="410"/>
            <p14:sldId id="413"/>
            <p14:sldId id="412"/>
            <p14:sldId id="414"/>
          </p14:sldIdLst>
        </p14:section>
        <p14:section name="タイトルなしのセクション" id="{B976659D-428D-4B07-BF25-0A9A7F3822C7}">
          <p14:sldIdLst>
            <p14:sldId id="387"/>
            <p14:sldId id="385"/>
            <p14:sldId id="386"/>
            <p14:sldId id="392"/>
            <p14:sldId id="541"/>
            <p14:sldId id="451"/>
            <p14:sldId id="364"/>
            <p14:sldId id="401"/>
            <p14:sldId id="542"/>
            <p14:sldId id="543"/>
            <p14:sldId id="544"/>
          </p14:sldIdLst>
        </p14:section>
        <p14:section name="タイトルなしのセクション" id="{2FB53692-E0A3-4DCF-AFC8-F9D634696DC9}">
          <p14:sldIdLst/>
        </p14:section>
        <p14:section name="タイトルなしのセクション" id="{385EE751-6C74-4751-A6B1-F88744077ED6}">
          <p14:sldIdLst/>
        </p14:section>
        <p14:section name="タイトルなしのセクション" id="{9136CE9C-22D8-4897-9F1A-4282ECF156E2}">
          <p14:sldIdLst/>
        </p14:section>
        <p14:section name="タイトルなしのセクション" id="{4AD12AE8-AB79-4FC3-9485-F8340D5BD611}">
          <p14:sldIdLst/>
        </p14:section>
        <p14:section name="タイトルなしのセクション" id="{6EB6CFCC-9914-4010-B24C-9F998591B6D0}">
          <p14:sldIdLst/>
        </p14:section>
        <p14:section name="タイトルなしのセクション" id="{7DE243BB-A9B4-497D-8F18-2710C79A86ED}">
          <p14:sldIdLst/>
        </p14:section>
        <p14:section name="タイトルなしのセクション" id="{5CBC47D2-17F1-4998-BEFA-08F29AD52E10}">
          <p14:sldIdLst/>
        </p14:section>
        <p14:section name="タイトルなしのセクション" id="{8E2A93A0-2F5C-49D0-BB01-65E38645FB1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69" autoAdjust="0"/>
    <p:restoredTop sz="95587" autoAdjust="0"/>
  </p:normalViewPr>
  <p:slideViewPr>
    <p:cSldViewPr snapToGrid="0">
      <p:cViewPr>
        <p:scale>
          <a:sx n="70" d="100"/>
          <a:sy n="70" d="100"/>
        </p:scale>
        <p:origin x="972" y="124"/>
      </p:cViewPr>
      <p:guideLst/>
    </p:cSldViewPr>
  </p:slideViewPr>
  <p:notesTextViewPr>
    <p:cViewPr>
      <p:scale>
        <a:sx n="1" d="1"/>
        <a:sy n="1" d="1"/>
      </p:scale>
      <p:origin x="0" y="0"/>
    </p:cViewPr>
  </p:notesTextViewPr>
  <p:sorterViewPr>
    <p:cViewPr varScale="1">
      <p:scale>
        <a:sx n="1" d="1"/>
        <a:sy n="1" d="1"/>
      </p:scale>
      <p:origin x="0" y="-666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68624384-5C36-4F03-9EF9-6CDFDFE046F0}"/>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474297D-22AF-462E-890A-CAE1F614D72F}"/>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7291468-1968-46EF-B757-466787A9B907}" type="datetimeFigureOut">
              <a:rPr kumimoji="1" lang="ja-JP" altLang="en-US" smtClean="0"/>
              <a:t>2020/10/24</a:t>
            </a:fld>
            <a:endParaRPr kumimoji="1" lang="ja-JP" altLang="en-US"/>
          </a:p>
        </p:txBody>
      </p:sp>
      <p:sp>
        <p:nvSpPr>
          <p:cNvPr id="4" name="フッター プレースホルダー 3">
            <a:extLst>
              <a:ext uri="{FF2B5EF4-FFF2-40B4-BE49-F238E27FC236}">
                <a16:creationId xmlns:a16="http://schemas.microsoft.com/office/drawing/2014/main" id="{72D43F62-99A2-44AD-91D8-2BEF7B6EC61F}"/>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FBFD54E0-02EF-45C6-A8C2-9C17A0BE7314}"/>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69E43D5-EBB2-4084-976D-AAEAB9E69828}" type="slidenum">
              <a:rPr kumimoji="1" lang="ja-JP" altLang="en-US" smtClean="0"/>
              <a:t>‹#›</a:t>
            </a:fld>
            <a:endParaRPr kumimoji="1" lang="ja-JP" altLang="en-US"/>
          </a:p>
        </p:txBody>
      </p:sp>
    </p:spTree>
    <p:extLst>
      <p:ext uri="{BB962C8B-B14F-4D97-AF65-F5344CB8AC3E}">
        <p14:creationId xmlns:p14="http://schemas.microsoft.com/office/powerpoint/2010/main" val="13790131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980FE93C-7B70-40FD-89E9-081DD9FFC322}" type="datetimeFigureOut">
              <a:rPr kumimoji="1" lang="ja-JP" altLang="en-US" smtClean="0"/>
              <a:t>2020/10/24</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D4C1149-D30C-4C03-AEF7-07585BA66BD9}" type="slidenum">
              <a:rPr kumimoji="1" lang="ja-JP" altLang="en-US" smtClean="0"/>
              <a:t>‹#›</a:t>
            </a:fld>
            <a:endParaRPr kumimoji="1" lang="ja-JP" altLang="en-US"/>
          </a:p>
        </p:txBody>
      </p:sp>
    </p:spTree>
    <p:extLst>
      <p:ext uri="{BB962C8B-B14F-4D97-AF65-F5344CB8AC3E}">
        <p14:creationId xmlns:p14="http://schemas.microsoft.com/office/powerpoint/2010/main" val="234803843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D182E1-4C88-4602-8C1C-56664FDEA7B6}" type="slidenum">
              <a:rPr lang="en-US" altLang="ja-JP" smtClean="0">
                <a:solidFill>
                  <a:srgbClr val="000000"/>
                </a:solidFill>
              </a:rPr>
              <a:pPr/>
              <a:t>2</a:t>
            </a:fld>
            <a:endParaRPr lang="en-US" altLang="ja-JP">
              <a:solidFill>
                <a:srgbClr val="000000"/>
              </a:solidFill>
            </a:endParaRPr>
          </a:p>
        </p:txBody>
      </p:sp>
    </p:spTree>
    <p:extLst>
      <p:ext uri="{BB962C8B-B14F-4D97-AF65-F5344CB8AC3E}">
        <p14:creationId xmlns:p14="http://schemas.microsoft.com/office/powerpoint/2010/main" val="7066921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gif"/><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a:xfrm>
            <a:off x="457200" y="1600201"/>
            <a:ext cx="8229600" cy="4616568"/>
          </a:xfrm>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08304" y="6485748"/>
            <a:ext cx="1378496" cy="320008"/>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76256" y="6415316"/>
            <a:ext cx="412204" cy="412204"/>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672" y="5979742"/>
            <a:ext cx="1044312" cy="1035543"/>
          </a:xfrm>
          <a:prstGeom prst="rect">
            <a:avLst/>
          </a:prstGeom>
          <a:effectLst>
            <a:softEdge rad="0"/>
          </a:effectLst>
        </p:spPr>
      </p:pic>
      <p:sp>
        <p:nvSpPr>
          <p:cNvPr id="7" name="テキスト ボックス 6"/>
          <p:cNvSpPr txBox="1"/>
          <p:nvPr/>
        </p:nvSpPr>
        <p:spPr>
          <a:xfrm>
            <a:off x="2803964" y="6561853"/>
            <a:ext cx="3322712" cy="276999"/>
          </a:xfrm>
          <a:prstGeom prst="rect">
            <a:avLst/>
          </a:prstGeom>
          <a:noFill/>
        </p:spPr>
        <p:txBody>
          <a:bodyPr wrap="square" rtlCol="0">
            <a:spAutoFit/>
          </a:bodyPr>
          <a:lstStyle/>
          <a:p>
            <a:r>
              <a:rPr kumimoji="1" lang="ja-JP" altLang="en-US" sz="1200" dirty="0">
                <a:latin typeface="HGS明朝E" panose="02020900000000000000" pitchFamily="18" charset="-128"/>
                <a:ea typeface="HGS明朝E" panose="02020900000000000000" pitchFamily="18" charset="-128"/>
              </a:rPr>
              <a:t>静岡大学 情報学部 行動情報学科 狩野研究室</a:t>
            </a:r>
          </a:p>
        </p:txBody>
      </p:sp>
      <p:sp>
        <p:nvSpPr>
          <p:cNvPr id="6" name="スライド番号プレースホルダ 5"/>
          <p:cNvSpPr>
            <a:spLocks noGrp="1"/>
          </p:cNvSpPr>
          <p:nvPr>
            <p:ph type="sldNum" sz="quarter" idx="12"/>
          </p:nvPr>
        </p:nvSpPr>
        <p:spPr>
          <a:xfrm>
            <a:off x="7239724" y="6411036"/>
            <a:ext cx="1944216" cy="398147"/>
          </a:xfrm>
        </p:spPr>
        <p:txBody>
          <a:bodyPr/>
          <a:lstStyle>
            <a:lvl1pPr>
              <a:defRPr sz="2400" b="1">
                <a:latin typeface="Times New Roman" panose="02020603050405020304" pitchFamily="18" charset="0"/>
                <a:cs typeface="Times New Roman" panose="02020603050405020304" pitchFamily="18" charset="0"/>
              </a:defRPr>
            </a:lvl1pPr>
          </a:lstStyle>
          <a:p>
            <a:fld id="{53C06E80-4058-4F4B-ABCA-37AB2E99A4EA}" type="slidenum">
              <a:rPr kumimoji="1" lang="ja-JP" altLang="en-US" smtClean="0"/>
              <a:t>‹#›</a:t>
            </a:fld>
            <a:endParaRPr kumimoji="1" lang="ja-JP" altLang="en-US"/>
          </a:p>
        </p:txBody>
      </p:sp>
      <p:sp>
        <p:nvSpPr>
          <p:cNvPr id="5" name="フッター プレースホルダー 4"/>
          <p:cNvSpPr>
            <a:spLocks noGrp="1"/>
          </p:cNvSpPr>
          <p:nvPr>
            <p:ph type="ftr" sz="quarter" idx="13"/>
          </p:nvPr>
        </p:nvSpPr>
        <p:spPr/>
        <p:txBody>
          <a:bodyPr/>
          <a:lstStyle/>
          <a:p>
            <a:endParaRPr kumimoji="1" lang="ja-JP" altLang="en-US"/>
          </a:p>
        </p:txBody>
      </p:sp>
    </p:spTree>
    <p:extLst>
      <p:ext uri="{BB962C8B-B14F-4D97-AF65-F5344CB8AC3E}">
        <p14:creationId xmlns:p14="http://schemas.microsoft.com/office/powerpoint/2010/main" val="154331773"/>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042713-C47C-41BF-BE84-9A6BDA0BF0F0}"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51922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1DBCBE7-489C-4DB9-90E5-DE764837E81C}"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785814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C084E18-2AFC-4F6C-851F-67D698BAB851}"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904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0590034-3981-4671-8D66-D328067DFD0A}"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22682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633845" y="2507551"/>
            <a:ext cx="386715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7551"/>
            <a:ext cx="38862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47410153-68CE-495D-9F77-E5826EB56425}"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42358898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DDBDB1D-6F34-45B3-AD5E-0F366E211F3E}"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3891038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EC1828-A3D4-42AE-8CD6-A9479B3A4CDF}"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60805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2CB65A-5335-4750-B0D3-04DEFAC14233}"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25250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98BF27A-373F-4529-8387-41A43697894D}"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2849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E254F94-726B-4B01-8802-4F4C4EC84F60}"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392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title" preserve="1">
  <p:cSld name="6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870142"/>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solidFill>
                <a:srgbClr val="000000"/>
              </a:solidFill>
            </a:endParaRPr>
          </a:p>
        </p:txBody>
      </p:sp>
      <p:sp>
        <p:nvSpPr>
          <p:cNvPr id="7182" name="Rectangle 14"/>
          <p:cNvSpPr>
            <a:spLocks noGrp="1" noChangeArrowheads="1"/>
          </p:cNvSpPr>
          <p:nvPr>
            <p:ph type="ctrTitle" sz="quarter"/>
          </p:nvPr>
        </p:nvSpPr>
        <p:spPr>
          <a:xfrm>
            <a:off x="179388" y="188913"/>
            <a:ext cx="8851900" cy="2447925"/>
          </a:xfrm>
        </p:spPr>
        <p:txBody>
          <a:bodyPr/>
          <a:lstStyle>
            <a:lvl1pPr algn="ctr">
              <a:defRPr sz="4000">
                <a:latin typeface="Arial Black" pitchFamily="34" charset="0"/>
              </a:defRPr>
            </a:lvl1pPr>
          </a:lstStyle>
          <a:p>
            <a:r>
              <a:rPr lang="ja-JP" altLang="en-US"/>
              <a:t>マスター タイトルの書式設定</a:t>
            </a:r>
            <a:endParaRPr lang="ja-JP" altLang="en-US" dirty="0"/>
          </a:p>
        </p:txBody>
      </p:sp>
      <p:sp>
        <p:nvSpPr>
          <p:cNvPr id="7184" name="Rectangle 16"/>
          <p:cNvSpPr>
            <a:spLocks noGrp="1" noChangeArrowheads="1"/>
          </p:cNvSpPr>
          <p:nvPr>
            <p:ph type="subTitle" sz="quarter" idx="1"/>
          </p:nvPr>
        </p:nvSpPr>
        <p:spPr>
          <a:xfrm>
            <a:off x="179388" y="2708275"/>
            <a:ext cx="8777287" cy="576263"/>
          </a:xfrm>
        </p:spPr>
        <p:txBody>
          <a:bodyPr/>
          <a:lstStyle>
            <a:lvl1pPr marL="0" indent="0" algn="ctr">
              <a:buFont typeface="ＭＳ Ｐゴシック" charset="-128"/>
              <a:buNone/>
              <a:defRPr b="1"/>
            </a:lvl1pPr>
          </a:lstStyle>
          <a:p>
            <a:r>
              <a:rPr lang="ja-JP" altLang="en-US"/>
              <a:t>マスター サブタイトルの書式設定</a:t>
            </a:r>
            <a:endParaRPr lang="ja-JP" altLang="en-US" dirty="0"/>
          </a:p>
        </p:txBody>
      </p:sp>
      <p:sp>
        <p:nvSpPr>
          <p:cNvPr id="12" name="Text Box 18"/>
          <p:cNvSpPr txBox="1">
            <a:spLocks noChangeArrowheads="1"/>
          </p:cNvSpPr>
          <p:nvPr/>
        </p:nvSpPr>
        <p:spPr bwMode="auto">
          <a:xfrm>
            <a:off x="3124935" y="3841169"/>
            <a:ext cx="2948382" cy="1569660"/>
          </a:xfrm>
          <a:prstGeom prst="rect">
            <a:avLst/>
          </a:prstGeom>
          <a:noFill/>
          <a:ln w="9525">
            <a:noFill/>
            <a:miter lim="800000"/>
            <a:headEnd/>
            <a:tailEnd/>
          </a:ln>
          <a:effectLst/>
        </p:spPr>
        <p:txBody>
          <a:bodyPr wrap="square">
            <a:spAutoFit/>
          </a:bodyPr>
          <a:lstStyle/>
          <a:p>
            <a:pPr algn="dist"/>
            <a:r>
              <a:rPr lang="ja-JP" altLang="en-US" sz="2400" b="1" dirty="0">
                <a:solidFill>
                  <a:srgbClr val="000000"/>
                </a:solidFill>
              </a:rPr>
              <a:t>狩野　芳伸</a:t>
            </a:r>
            <a:endParaRPr lang="en-US" altLang="ja-JP" sz="2400" b="1" dirty="0">
              <a:solidFill>
                <a:srgbClr val="000000"/>
              </a:solidFill>
            </a:endParaRPr>
          </a:p>
          <a:p>
            <a:pPr algn="dist"/>
            <a:r>
              <a:rPr lang="en-US" altLang="ja-JP" sz="2400" b="1" dirty="0" err="1">
                <a:solidFill>
                  <a:srgbClr val="000000"/>
                </a:solidFill>
              </a:rPr>
              <a:t>Yoshinobu</a:t>
            </a:r>
            <a:r>
              <a:rPr lang="en-US" altLang="ja-JP" sz="2400" b="1" dirty="0">
                <a:solidFill>
                  <a:srgbClr val="000000"/>
                </a:solidFill>
              </a:rPr>
              <a:t> Kano</a:t>
            </a:r>
          </a:p>
          <a:p>
            <a:pPr algn="dist">
              <a:defRPr/>
            </a:pPr>
            <a:r>
              <a:rPr lang="ja-JP" altLang="en-US" sz="2400" b="1" dirty="0">
                <a:solidFill>
                  <a:srgbClr val="000000"/>
                </a:solidFill>
              </a:rPr>
              <a:t>静岡大学　情報学部</a:t>
            </a:r>
            <a:endParaRPr lang="en-US" altLang="ja-JP" sz="2400" b="1" dirty="0">
              <a:solidFill>
                <a:srgbClr val="000000"/>
              </a:solidFill>
            </a:endParaRPr>
          </a:p>
          <a:p>
            <a:pPr algn="dist">
              <a:defRPr/>
            </a:pPr>
            <a:r>
              <a:rPr lang="ja-JP" altLang="en-US" sz="2400" b="1" dirty="0">
                <a:solidFill>
                  <a:srgbClr val="000000"/>
                </a:solidFill>
              </a:rPr>
              <a:t>行動情報学科</a:t>
            </a:r>
            <a:endParaRPr lang="en-US" altLang="ja-JP" sz="2400" b="1" dirty="0">
              <a:solidFill>
                <a:srgbClr val="000000"/>
              </a:solidFill>
            </a:endParaRPr>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773" y="6165304"/>
            <a:ext cx="592870" cy="592870"/>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071" y="6208421"/>
            <a:ext cx="1474689" cy="516141"/>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6237312"/>
            <a:ext cx="2386926" cy="554108"/>
          </a:xfrm>
          <a:prstGeom prst="rect">
            <a:avLst/>
          </a:prstGeom>
        </p:spPr>
      </p:pic>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91880" y="5073377"/>
            <a:ext cx="2202348" cy="2183854"/>
          </a:xfrm>
          <a:prstGeom prst="rect">
            <a:avLst/>
          </a:prstGeom>
        </p:spPr>
      </p:pic>
    </p:spTree>
    <p:extLst>
      <p:ext uri="{BB962C8B-B14F-4D97-AF65-F5344CB8AC3E}">
        <p14:creationId xmlns:p14="http://schemas.microsoft.com/office/powerpoint/2010/main" val="3129506335"/>
      </p:ext>
    </p:extLst>
  </p:cSld>
  <p:clrMapOvr>
    <a:masterClrMapping/>
  </p:clrMapOvr>
  <p:transition>
    <p:fade thruBlk="1"/>
  </p:transition>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C6DC0468-0729-44EE-AEF4-C8E846A3B88F}"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52370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p:cSld name="1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467544"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1000">
                <a:srgbClr val="80B8E0"/>
              </a:gs>
              <a:gs pos="0">
                <a:srgbClr val="0070C0"/>
              </a:gs>
              <a:gs pos="90000">
                <a:schemeClr val="bg1">
                  <a:lumMod val="95000"/>
                </a:schemeClr>
              </a:gs>
            </a:gsLst>
            <a:lin ang="5400000" scaled="1"/>
            <a:tileRect/>
          </a:gradFill>
          <a:ln w="9525">
            <a:noFill/>
            <a:miter lim="800000"/>
            <a:headEnd/>
            <a:tailEnd/>
          </a:ln>
          <a:effectLst/>
        </p:spPr>
        <p:txBody>
          <a:bodyPr wrap="none" anchor="ctr"/>
          <a:lstStyle/>
          <a:p>
            <a:endParaRPr lang="ja-JP" altLang="en-US">
              <a:solidFill>
                <a:srgbClr val="000000"/>
              </a:solidFill>
            </a:endParaRP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ctr">
              <a:buFont typeface="ＭＳ Ｐゴシック" charset="-128"/>
              <a:buNone/>
              <a:defRPr b="1"/>
            </a:lvl1pPr>
          </a:lstStyle>
          <a:p>
            <a:r>
              <a:rPr lang="ja-JP" altLang="en-US" dirty="0"/>
              <a:t>マスター サブタイトルの書式設定</a:t>
            </a:r>
          </a:p>
        </p:txBody>
      </p:sp>
    </p:spTree>
    <p:extLst>
      <p:ext uri="{BB962C8B-B14F-4D97-AF65-F5344CB8AC3E}">
        <p14:creationId xmlns:p14="http://schemas.microsoft.com/office/powerpoint/2010/main" val="3549588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7184">
                                            <p:txEl>
                                              <p:pRg st="0" end="0"/>
                                            </p:txEl>
                                          </p:spTgt>
                                        </p:tgtEl>
                                        <p:attrNameLst>
                                          <p:attrName>style.visibility</p:attrName>
                                        </p:attrNameLst>
                                      </p:cBhvr>
                                      <p:to>
                                        <p:strVal val="visible"/>
                                      </p:to>
                                    </p:set>
                                    <p:animEffect transition="in" filter="dissolve">
                                      <p:cBhvr>
                                        <p:cTn id="12"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フッター プレースホルダ 4"/>
          <p:cNvSpPr>
            <a:spLocks noGrp="1"/>
          </p:cNvSpPr>
          <p:nvPr>
            <p:ph type="ftr" sz="quarter" idx="11"/>
          </p:nvPr>
        </p:nvSpPr>
        <p:spPr>
          <a:xfrm>
            <a:off x="3124200" y="6572272"/>
            <a:ext cx="2895600" cy="476250"/>
          </a:xfrm>
        </p:spPr>
        <p:txBody>
          <a:bodyPr/>
          <a:lstStyle>
            <a:lvl1pPr>
              <a:defRPr/>
            </a:lvl1pPr>
          </a:lstStyle>
          <a:p>
            <a:r>
              <a:rPr lang="en-US" altLang="ja-JP"/>
              <a:t>Yoshinobu Kano</a:t>
            </a:r>
            <a:r>
              <a:rPr lang="ja-JP" altLang="en-US"/>
              <a:t>　　　</a:t>
            </a:r>
            <a:endParaRPr lang="en-US" altLang="ja-JP"/>
          </a:p>
        </p:txBody>
      </p:sp>
      <p:sp>
        <p:nvSpPr>
          <p:cNvPr id="6" name="スライド番号プレースホルダ 5"/>
          <p:cNvSpPr>
            <a:spLocks noGrp="1"/>
          </p:cNvSpPr>
          <p:nvPr>
            <p:ph type="sldNum" sz="quarter" idx="12"/>
          </p:nvPr>
        </p:nvSpPr>
        <p:spPr>
          <a:xfrm>
            <a:off x="7118920" y="6409134"/>
            <a:ext cx="2133600" cy="476250"/>
          </a:xfrm>
        </p:spPr>
        <p:txBody>
          <a:bodyPr/>
          <a:lstStyle>
            <a:lvl1pPr>
              <a:defRPr sz="2400" b="1"/>
            </a:lvl1pPr>
          </a:lstStyle>
          <a:p>
            <a:fld id="{F65EB71C-EC3A-4BD6-A8CE-D603DDEA4C2A}" type="slidenum">
              <a:rPr lang="en-US" altLang="ja-JP" smtClean="0"/>
              <a:pPr/>
              <a:t>‹#›</a:t>
            </a:fld>
            <a:endParaRPr lang="en-US" altLang="ja-JP"/>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920" y="6487237"/>
            <a:ext cx="1567880" cy="363972"/>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85" y="6476172"/>
            <a:ext cx="312980" cy="31298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963" y="6497049"/>
            <a:ext cx="774933" cy="271226"/>
          </a:xfrm>
          <a:prstGeom prst="rect">
            <a:avLst/>
          </a:prstGeom>
        </p:spPr>
      </p:pic>
    </p:spTree>
    <p:extLst>
      <p:ext uri="{BB962C8B-B14F-4D97-AF65-F5344CB8AC3E}">
        <p14:creationId xmlns:p14="http://schemas.microsoft.com/office/powerpoint/2010/main" val="1238878389"/>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1" i="0" baseline="0">
                <a:latin typeface="ＭＳ Ｐゴシック" panose="020B0600070205080204" pitchFamily="50" charset="-128"/>
                <a:ea typeface="ＭＳ Ｐゴシック" panose="020B0600070205080204" pitchFamily="50" charset="-128"/>
              </a:defRPr>
            </a:lvl1pPr>
          </a:lstStyle>
          <a:p>
            <a:r>
              <a:rPr lang="ja-JP" altLang="en-US"/>
              <a:t>マスター タイトルの書式設定</a:t>
            </a:r>
            <a:endParaRPr lang="ja-JP" altLang="en-US" dirty="0"/>
          </a:p>
        </p:txBody>
      </p:sp>
      <p:sp>
        <p:nvSpPr>
          <p:cNvPr id="3" name="コンテンツ プレースホルダ 2"/>
          <p:cNvSpPr>
            <a:spLocks noGrp="1"/>
          </p:cNvSpPr>
          <p:nvPr>
            <p:ph idx="1"/>
          </p:nvPr>
        </p:nvSpPr>
        <p:spPr/>
        <p:txBody>
          <a:bodyPr>
            <a:normAutofit/>
          </a:bodyPr>
          <a:lstStyle>
            <a:lvl1pPr>
              <a:defRPr b="0" i="0" baseline="0">
                <a:latin typeface="+mn-ea"/>
                <a:ea typeface="+mn-ea"/>
              </a:defRPr>
            </a:lvl1pPr>
            <a:lvl2pPr>
              <a:defRPr b="0" i="0" baseline="0">
                <a:latin typeface="+mn-ea"/>
                <a:ea typeface="+mn-ea"/>
              </a:defRPr>
            </a:lvl2pPr>
            <a:lvl3pPr>
              <a:defRPr b="0" i="0" baseline="0">
                <a:latin typeface="+mn-ea"/>
                <a:ea typeface="+mn-ea"/>
              </a:defRPr>
            </a:lvl3pPr>
            <a:lvl4pPr>
              <a:defRPr b="0" i="0" baseline="0">
                <a:latin typeface="+mn-ea"/>
                <a:ea typeface="+mn-ea"/>
              </a:defRPr>
            </a:lvl4pPr>
            <a:lvl5pPr>
              <a:defRPr b="0" i="0" baseline="0">
                <a:latin typeface="+mn-ea"/>
                <a:ea typeface="+mn-ea"/>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ja-JP" altLang="en-US" dirty="0"/>
          </a:p>
        </p:txBody>
      </p:sp>
      <p:sp>
        <p:nvSpPr>
          <p:cNvPr id="5" name="フッター プレースホルダ 4"/>
          <p:cNvSpPr>
            <a:spLocks noGrp="1"/>
          </p:cNvSpPr>
          <p:nvPr>
            <p:ph type="ftr" sz="quarter" idx="11"/>
          </p:nvPr>
        </p:nvSpPr>
        <p:spPr>
          <a:xfrm>
            <a:off x="3124200" y="6572272"/>
            <a:ext cx="2895600" cy="476250"/>
          </a:xfrm>
        </p:spPr>
        <p:txBody>
          <a:bodyPr/>
          <a:lstStyle>
            <a:lvl1pPr>
              <a:defRPr/>
            </a:lvl1pPr>
          </a:lstStyle>
          <a:p>
            <a:r>
              <a:rPr lang="en-US" altLang="ja-JP"/>
              <a:t>Yoshinobu Kano</a:t>
            </a:r>
            <a:r>
              <a:rPr lang="ja-JP" altLang="en-US"/>
              <a:t>　　　</a:t>
            </a:r>
            <a:endParaRPr lang="en-US" altLang="ja-JP"/>
          </a:p>
        </p:txBody>
      </p:sp>
      <p:sp>
        <p:nvSpPr>
          <p:cNvPr id="6" name="スライド番号プレースホルダ 5"/>
          <p:cNvSpPr>
            <a:spLocks noGrp="1"/>
          </p:cNvSpPr>
          <p:nvPr>
            <p:ph type="sldNum" sz="quarter" idx="12"/>
          </p:nvPr>
        </p:nvSpPr>
        <p:spPr>
          <a:xfrm>
            <a:off x="7091225" y="6381328"/>
            <a:ext cx="2133600" cy="476250"/>
          </a:xfrm>
        </p:spPr>
        <p:txBody>
          <a:bodyPr/>
          <a:lstStyle>
            <a:lvl1pPr>
              <a:defRPr sz="2400" b="1"/>
            </a:lvl1pPr>
          </a:lstStyle>
          <a:p>
            <a:fld id="{F65EB71C-EC3A-4BD6-A8CE-D603DDEA4C2A}" type="slidenum">
              <a:rPr lang="en-US" altLang="ja-JP" smtClean="0"/>
              <a:pPr/>
              <a:t>‹#›</a:t>
            </a:fld>
            <a:endParaRPr lang="en-US" altLang="ja-JP"/>
          </a:p>
        </p:txBody>
      </p:sp>
      <p:pic>
        <p:nvPicPr>
          <p:cNvPr id="10" name="図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18920" y="6487237"/>
            <a:ext cx="1567880" cy="363972"/>
          </a:xfrm>
          <a:prstGeom prst="rect">
            <a:avLst/>
          </a:prstGeom>
        </p:spPr>
      </p:pic>
      <p:pic>
        <p:nvPicPr>
          <p:cNvPr id="11" name="図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4185" y="6476172"/>
            <a:ext cx="312980" cy="312980"/>
          </a:xfrm>
          <a:prstGeom prst="rect">
            <a:avLst/>
          </a:prstGeom>
        </p:spPr>
      </p:pic>
      <p:pic>
        <p:nvPicPr>
          <p:cNvPr id="12" name="図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7963" y="6497049"/>
            <a:ext cx="774933" cy="271226"/>
          </a:xfrm>
          <a:prstGeom prst="rect">
            <a:avLst/>
          </a:prstGeom>
        </p:spPr>
      </p:pic>
    </p:spTree>
    <p:extLst>
      <p:ext uri="{BB962C8B-B14F-4D97-AF65-F5344CB8AC3E}">
        <p14:creationId xmlns:p14="http://schemas.microsoft.com/office/powerpoint/2010/main" val="1602073426"/>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 preserve="1">
  <p:cSld name="6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p>
        </p:txBody>
      </p:sp>
      <p:sp>
        <p:nvSpPr>
          <p:cNvPr id="7182" name="Rectangle 14"/>
          <p:cNvSpPr>
            <a:spLocks noGrp="1" noChangeArrowheads="1"/>
          </p:cNvSpPr>
          <p:nvPr>
            <p:ph type="ctrTitle" sz="quarter"/>
          </p:nvPr>
        </p:nvSpPr>
        <p:spPr>
          <a:xfrm>
            <a:off x="179388" y="188915"/>
            <a:ext cx="8851900" cy="2447925"/>
          </a:xfrm>
        </p:spPr>
        <p:txBody>
          <a:bodyPr/>
          <a:lstStyle>
            <a:lvl1pPr algn="r">
              <a:defRPr sz="4000">
                <a:latin typeface="Arial Black" pitchFamily="34" charset="0"/>
              </a:defRPr>
            </a:lvl1pPr>
          </a:lstStyle>
          <a:p>
            <a:r>
              <a:rPr lang="ja-JP" altLang="en-US"/>
              <a:t>マスター タイトルの書式設定</a:t>
            </a: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r">
              <a:buFont typeface="ＭＳ Ｐゴシック" charset="-128"/>
              <a:buNone/>
              <a:defRPr b="1"/>
            </a:lvl1pPr>
          </a:lstStyle>
          <a:p>
            <a:r>
              <a:rPr lang="ja-JP" altLang="en-US"/>
              <a:t>マスター サブタイトルの書式設定</a:t>
            </a:r>
          </a:p>
        </p:txBody>
      </p:sp>
      <p:sp>
        <p:nvSpPr>
          <p:cNvPr id="12" name="Text Box 18"/>
          <p:cNvSpPr txBox="1">
            <a:spLocks noChangeArrowheads="1"/>
          </p:cNvSpPr>
          <p:nvPr/>
        </p:nvSpPr>
        <p:spPr bwMode="auto">
          <a:xfrm>
            <a:off x="3019294" y="4437113"/>
            <a:ext cx="3496923" cy="1569660"/>
          </a:xfrm>
          <a:prstGeom prst="rect">
            <a:avLst/>
          </a:prstGeom>
          <a:noFill/>
          <a:ln w="9525">
            <a:noFill/>
            <a:miter lim="800000"/>
            <a:headEnd/>
            <a:tailEnd/>
          </a:ln>
          <a:effectLst/>
        </p:spPr>
        <p:txBody>
          <a:bodyPr wrap="square">
            <a:spAutoFit/>
          </a:bodyPr>
          <a:lstStyle/>
          <a:p>
            <a:pPr algn="dist"/>
            <a:r>
              <a:rPr lang="ja-JP" altLang="en-US" sz="2400" b="1" dirty="0"/>
              <a:t>狩野　芳伸</a:t>
            </a:r>
            <a:endParaRPr lang="en-US" altLang="ja-JP" sz="2400" b="1" dirty="0"/>
          </a:p>
          <a:p>
            <a:pPr algn="dist"/>
            <a:r>
              <a:rPr lang="en-US" altLang="ja-JP" sz="2400" b="1" dirty="0" err="1"/>
              <a:t>Yoshinobu</a:t>
            </a:r>
            <a:r>
              <a:rPr lang="en-US" altLang="ja-JP" sz="2400" b="1" dirty="0"/>
              <a:t> Kano</a:t>
            </a:r>
          </a:p>
          <a:p>
            <a:pPr marL="0" marR="0" indent="0" algn="dist" defTabSz="914395" rtl="0" eaLnBrk="1" fontAlgn="base" latinLnBrk="0" hangingPunct="1">
              <a:lnSpc>
                <a:spcPct val="100000"/>
              </a:lnSpc>
              <a:spcBef>
                <a:spcPct val="0"/>
              </a:spcBef>
              <a:spcAft>
                <a:spcPct val="0"/>
              </a:spcAft>
              <a:buClrTx/>
              <a:buSzTx/>
              <a:buFontTx/>
              <a:buNone/>
              <a:tabLst/>
              <a:defRPr/>
            </a:pPr>
            <a:r>
              <a:rPr lang="ja-JP" altLang="en-US" sz="2400" b="1" dirty="0"/>
              <a:t>静岡大学　情報学研究科</a:t>
            </a:r>
            <a:endParaRPr lang="en-US" altLang="ja-JP" sz="2400" b="1" dirty="0"/>
          </a:p>
          <a:p>
            <a:pPr algn="dist"/>
            <a:endParaRPr lang="en-US" altLang="ja-JP" sz="2400" b="1" dirty="0"/>
          </a:p>
        </p:txBody>
      </p:sp>
      <p:pic>
        <p:nvPicPr>
          <p:cNvPr id="8" name="図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2773" y="6165304"/>
            <a:ext cx="592870" cy="592870"/>
          </a:xfrm>
          <a:prstGeom prst="rect">
            <a:avLst/>
          </a:prstGeom>
        </p:spPr>
      </p:pic>
      <p:pic>
        <p:nvPicPr>
          <p:cNvPr id="9" name="図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37072" y="6208423"/>
            <a:ext cx="1474689" cy="516141"/>
          </a:xfrm>
          <a:prstGeom prst="rect">
            <a:avLst/>
          </a:prstGeom>
        </p:spPr>
      </p:pic>
      <p:pic>
        <p:nvPicPr>
          <p:cNvPr id="10" name="図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88224" y="6237312"/>
            <a:ext cx="2386926" cy="554108"/>
          </a:xfrm>
          <a:prstGeom prst="rect">
            <a:avLst/>
          </a:prstGeom>
        </p:spPr>
      </p:pic>
    </p:spTree>
    <p:extLst>
      <p:ext uri="{BB962C8B-B14F-4D97-AF65-F5344CB8AC3E}">
        <p14:creationId xmlns:p14="http://schemas.microsoft.com/office/powerpoint/2010/main" val="1549820800"/>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title" preserve="1">
  <p:cSld name="5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685800" y="1752600"/>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flip="none" rotWithShape="1">
            <a:gsLst>
              <a:gs pos="50000">
                <a:srgbClr val="FF8080"/>
              </a:gs>
              <a:gs pos="20000">
                <a:srgbClr val="FF0000"/>
              </a:gs>
              <a:gs pos="92000">
                <a:schemeClr val="bg1">
                  <a:lumMod val="95000"/>
                </a:schemeClr>
              </a:gs>
            </a:gsLst>
            <a:lin ang="5400000" scaled="1"/>
            <a:tileRect/>
          </a:gradFill>
          <a:ln w="9525">
            <a:noFill/>
            <a:miter lim="800000"/>
            <a:headEnd/>
            <a:tailEnd/>
          </a:ln>
          <a:effectLst/>
        </p:spPr>
        <p:txBody>
          <a:bodyPr wrap="none" anchor="ctr"/>
          <a:lstStyle/>
          <a:p>
            <a:endParaRPr lang="ja-JP" altLang="en-US"/>
          </a:p>
        </p:txBody>
      </p:sp>
      <p:sp>
        <p:nvSpPr>
          <p:cNvPr id="7182" name="Rectangle 14"/>
          <p:cNvSpPr>
            <a:spLocks noGrp="1" noChangeArrowheads="1"/>
          </p:cNvSpPr>
          <p:nvPr>
            <p:ph type="ctrTitle" sz="quarter"/>
          </p:nvPr>
        </p:nvSpPr>
        <p:spPr>
          <a:xfrm>
            <a:off x="179388" y="188915"/>
            <a:ext cx="8851900" cy="2447925"/>
          </a:xfrm>
        </p:spPr>
        <p:txBody>
          <a:bodyPr/>
          <a:lstStyle>
            <a:lvl1pPr algn="r">
              <a:defRPr sz="4000">
                <a:latin typeface="Arial Black" pitchFamily="34" charset="0"/>
              </a:defRPr>
            </a:lvl1pPr>
          </a:lstStyle>
          <a:p>
            <a:r>
              <a:rPr lang="ja-JP" altLang="en-US"/>
              <a:t>マスター タイトルの書式設定</a:t>
            </a:r>
          </a:p>
        </p:txBody>
      </p:sp>
      <p:sp>
        <p:nvSpPr>
          <p:cNvPr id="7184" name="Rectangle 16"/>
          <p:cNvSpPr>
            <a:spLocks noGrp="1" noChangeArrowheads="1"/>
          </p:cNvSpPr>
          <p:nvPr>
            <p:ph type="subTitle" sz="quarter" idx="1"/>
          </p:nvPr>
        </p:nvSpPr>
        <p:spPr>
          <a:xfrm>
            <a:off x="179388" y="2708277"/>
            <a:ext cx="8777287" cy="576263"/>
          </a:xfrm>
        </p:spPr>
        <p:txBody>
          <a:bodyPr/>
          <a:lstStyle>
            <a:lvl1pPr marL="0" indent="0" algn="r">
              <a:buFont typeface="ＭＳ Ｐゴシック" charset="-128"/>
              <a:buNone/>
              <a:defRPr b="1"/>
            </a:lvl1pPr>
          </a:lstStyle>
          <a:p>
            <a:r>
              <a:rPr lang="ja-JP" altLang="en-US"/>
              <a:t>マスター サブタイトルの書式設定</a:t>
            </a:r>
          </a:p>
        </p:txBody>
      </p:sp>
      <p:sp>
        <p:nvSpPr>
          <p:cNvPr id="12" name="Text Box 18"/>
          <p:cNvSpPr txBox="1">
            <a:spLocks noChangeArrowheads="1"/>
          </p:cNvSpPr>
          <p:nvPr/>
        </p:nvSpPr>
        <p:spPr bwMode="auto">
          <a:xfrm>
            <a:off x="3329500" y="4882325"/>
            <a:ext cx="2866001" cy="738664"/>
          </a:xfrm>
          <a:prstGeom prst="rect">
            <a:avLst/>
          </a:prstGeom>
          <a:noFill/>
          <a:ln w="9525">
            <a:noFill/>
            <a:miter lim="800000"/>
            <a:headEnd/>
            <a:tailEnd/>
          </a:ln>
          <a:effectLst/>
        </p:spPr>
        <p:txBody>
          <a:bodyPr wrap="square">
            <a:spAutoFit/>
          </a:bodyPr>
          <a:lstStyle/>
          <a:p>
            <a:pPr algn="dist"/>
            <a:r>
              <a:rPr lang="en-US" altLang="ja-JP" sz="2400" b="1" dirty="0"/>
              <a:t>Yoshinobu Kano</a:t>
            </a:r>
          </a:p>
          <a:p>
            <a:pPr algn="dist"/>
            <a:r>
              <a:rPr lang="en-US" altLang="ja-JP" sz="1800" b="1" dirty="0"/>
              <a:t>PRESTO,</a:t>
            </a:r>
            <a:r>
              <a:rPr lang="en-US" altLang="ja-JP" sz="1800" b="1" baseline="0" dirty="0"/>
              <a:t> JST</a:t>
            </a:r>
            <a:endParaRPr lang="en-US" altLang="ja-JP" sz="1800" b="1" dirty="0"/>
          </a:p>
        </p:txBody>
      </p:sp>
      <p:pic>
        <p:nvPicPr>
          <p:cNvPr id="27652" name="Picture 4" descr="C:\Users\kano\Documents\職\名刺\jst-logol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5688" y="6251165"/>
            <a:ext cx="2660328" cy="490205"/>
          </a:xfrm>
          <a:prstGeom prst="rect">
            <a:avLst/>
          </a:prstGeom>
          <a:noFill/>
          <a:extLst>
            <a:ext uri="{909E8E84-426E-40DD-AFC4-6F175D3DCCD1}">
              <a14:hiddenFill xmlns:a14="http://schemas.microsoft.com/office/drawing/2010/main">
                <a:solidFill>
                  <a:srgbClr val="FFFFFF"/>
                </a:solidFill>
              </a14:hiddenFill>
            </a:ext>
          </a:extLst>
        </p:spPr>
      </p:pic>
      <p:pic>
        <p:nvPicPr>
          <p:cNvPr id="27655" name="Picture 7" descr="C:\Users\kano\Documents\職\名刺\presto_head.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1993" y="6237314"/>
            <a:ext cx="1342256" cy="600143"/>
          </a:xfrm>
          <a:prstGeom prst="rect">
            <a:avLst/>
          </a:prstGeom>
          <a:noFill/>
          <a:extLst>
            <a:ext uri="{909E8E84-426E-40DD-AFC4-6F175D3DCCD1}">
              <a14:hiddenFill xmlns:a14="http://schemas.microsoft.com/office/drawing/2010/main">
                <a:solidFill>
                  <a:srgbClr val="FFFFFF"/>
                </a:solidFill>
              </a14:hiddenFill>
            </a:ext>
          </a:extLst>
        </p:spPr>
      </p:pic>
      <p:sp>
        <p:nvSpPr>
          <p:cNvPr id="8" name="Text Box 18"/>
          <p:cNvSpPr txBox="1">
            <a:spLocks noChangeArrowheads="1"/>
          </p:cNvSpPr>
          <p:nvPr userDrawn="1"/>
        </p:nvSpPr>
        <p:spPr bwMode="auto">
          <a:xfrm>
            <a:off x="3329499" y="4882324"/>
            <a:ext cx="2866001" cy="738664"/>
          </a:xfrm>
          <a:prstGeom prst="rect">
            <a:avLst/>
          </a:prstGeom>
          <a:noFill/>
          <a:ln w="9525">
            <a:noFill/>
            <a:miter lim="800000"/>
            <a:headEnd/>
            <a:tailEnd/>
          </a:ln>
          <a:effectLst/>
        </p:spPr>
        <p:txBody>
          <a:bodyPr wrap="square">
            <a:spAutoFit/>
          </a:bodyPr>
          <a:lstStyle/>
          <a:p>
            <a:pPr algn="dist"/>
            <a:r>
              <a:rPr lang="en-US" altLang="ja-JP" sz="2400" b="1" dirty="0"/>
              <a:t>Yoshinobu Kano</a:t>
            </a:r>
          </a:p>
          <a:p>
            <a:pPr algn="dist"/>
            <a:r>
              <a:rPr lang="en-US" altLang="ja-JP" sz="1800" b="1" dirty="0"/>
              <a:t>PRESTO,</a:t>
            </a:r>
            <a:r>
              <a:rPr lang="en-US" altLang="ja-JP" sz="1800" b="1" baseline="0" dirty="0"/>
              <a:t> JST</a:t>
            </a:r>
            <a:endParaRPr lang="en-US" altLang="ja-JP" sz="1800" b="1" dirty="0"/>
          </a:p>
        </p:txBody>
      </p:sp>
      <p:pic>
        <p:nvPicPr>
          <p:cNvPr id="9" name="Picture 4" descr="C:\Users\kano\Documents\職\名刺\jst-logol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055688" y="6251163"/>
            <a:ext cx="2660328" cy="49020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7" descr="C:\Users\kano\Documents\職\名刺\presto_head.gif"/>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461992" y="6237312"/>
            <a:ext cx="1342256" cy="600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000664"/>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3_タイトル スライド">
    <p:spTree>
      <p:nvGrpSpPr>
        <p:cNvPr id="1" name=""/>
        <p:cNvGrpSpPr/>
        <p:nvPr/>
      </p:nvGrpSpPr>
      <p:grpSpPr>
        <a:xfrm>
          <a:off x="0" y="0"/>
          <a:ext cx="0" cy="0"/>
          <a:chOff x="0" y="0"/>
          <a:chExt cx="0" cy="0"/>
        </a:xfrm>
      </p:grpSpPr>
      <p:sp>
        <p:nvSpPr>
          <p:cNvPr id="7178" name="AutoShape 10"/>
          <p:cNvSpPr>
            <a:spLocks noChangeArrowheads="1"/>
          </p:cNvSpPr>
          <p:nvPr/>
        </p:nvSpPr>
        <p:spPr bwMode="auto">
          <a:xfrm flipV="1">
            <a:off x="785786" y="1214422"/>
            <a:ext cx="8153400" cy="4419600"/>
          </a:xfrm>
          <a:custGeom>
            <a:avLst/>
            <a:gdLst>
              <a:gd name="G0" fmla="+- 8754 0 0"/>
              <a:gd name="G1" fmla="+- 7621943 0 0"/>
              <a:gd name="G2" fmla="+- 0 0 7621943"/>
              <a:gd name="T0" fmla="*/ 0 256 1"/>
              <a:gd name="T1" fmla="*/ 180 256 1"/>
              <a:gd name="G3" fmla="+- 7621943 T0 T1"/>
              <a:gd name="T2" fmla="*/ 0 256 1"/>
              <a:gd name="T3" fmla="*/ 90 256 1"/>
              <a:gd name="G4" fmla="+- 7621943 T2 T3"/>
              <a:gd name="G5" fmla="*/ G4 2 1"/>
              <a:gd name="T4" fmla="*/ 90 256 1"/>
              <a:gd name="T5" fmla="*/ 0 256 1"/>
              <a:gd name="G6" fmla="+- 7621943 T4 T5"/>
              <a:gd name="G7" fmla="*/ G6 2 1"/>
              <a:gd name="G8" fmla="abs 762194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8754"/>
              <a:gd name="G18" fmla="*/ 8754 1 2"/>
              <a:gd name="G19" fmla="+- G18 5400 0"/>
              <a:gd name="G20" fmla="cos G19 7621943"/>
              <a:gd name="G21" fmla="sin G19 7621943"/>
              <a:gd name="G22" fmla="+- G20 10800 0"/>
              <a:gd name="G23" fmla="+- G21 10800 0"/>
              <a:gd name="G24" fmla="+- 10800 0 G20"/>
              <a:gd name="G25" fmla="+- 8754 10800 0"/>
              <a:gd name="G26" fmla="?: G9 G17 G25"/>
              <a:gd name="G27" fmla="?: G9 0 21600"/>
              <a:gd name="G28" fmla="cos 10800 7621943"/>
              <a:gd name="G29" fmla="sin 10800 7621943"/>
              <a:gd name="G30" fmla="sin 8754 7621943"/>
              <a:gd name="G31" fmla="+- G28 10800 0"/>
              <a:gd name="G32" fmla="+- G29 10800 0"/>
              <a:gd name="G33" fmla="+- G30 10800 0"/>
              <a:gd name="G34" fmla="?: G4 0 G31"/>
              <a:gd name="G35" fmla="?: 7621943 G34 0"/>
              <a:gd name="G36" fmla="?: G6 G35 G31"/>
              <a:gd name="G37" fmla="+- 21600 0 G36"/>
              <a:gd name="G38" fmla="?: G4 0 G33"/>
              <a:gd name="G39" fmla="?: 7621943 G38 G32"/>
              <a:gd name="G40" fmla="?: G6 G39 0"/>
              <a:gd name="G41" fmla="?: G4 G32 21600"/>
              <a:gd name="G42" fmla="?: G6 G41 G33"/>
              <a:gd name="T12" fmla="*/ 10800 w 21600"/>
              <a:gd name="T13" fmla="*/ 0 h 21600"/>
              <a:gd name="T14" fmla="*/ 6467 w 21600"/>
              <a:gd name="T15" fmla="*/ 19564 h 21600"/>
              <a:gd name="T16" fmla="*/ 10800 w 21600"/>
              <a:gd name="T17" fmla="*/ 2046 h 21600"/>
              <a:gd name="T18" fmla="*/ 15133 w 21600"/>
              <a:gd name="T19" fmla="*/ 19564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6921" y="18647"/>
                </a:moveTo>
                <a:cubicBezTo>
                  <a:pt x="3935" y="17172"/>
                  <a:pt x="2046" y="14130"/>
                  <a:pt x="2046" y="10800"/>
                </a:cubicBezTo>
                <a:cubicBezTo>
                  <a:pt x="2046" y="5965"/>
                  <a:pt x="5965" y="2046"/>
                  <a:pt x="10800" y="2046"/>
                </a:cubicBezTo>
                <a:cubicBezTo>
                  <a:pt x="15634" y="2046"/>
                  <a:pt x="19554" y="5965"/>
                  <a:pt x="19554" y="10800"/>
                </a:cubicBezTo>
                <a:cubicBezTo>
                  <a:pt x="19554" y="14130"/>
                  <a:pt x="17664" y="17172"/>
                  <a:pt x="14678" y="18647"/>
                </a:cubicBezTo>
                <a:lnTo>
                  <a:pt x="15585" y="20481"/>
                </a:lnTo>
                <a:cubicBezTo>
                  <a:pt x="19268" y="18661"/>
                  <a:pt x="21600" y="14908"/>
                  <a:pt x="21600" y="10800"/>
                </a:cubicBezTo>
                <a:cubicBezTo>
                  <a:pt x="21600" y="4835"/>
                  <a:pt x="16764" y="0"/>
                  <a:pt x="10800" y="0"/>
                </a:cubicBezTo>
                <a:cubicBezTo>
                  <a:pt x="4835" y="0"/>
                  <a:pt x="0" y="4835"/>
                  <a:pt x="0" y="10800"/>
                </a:cubicBezTo>
                <a:cubicBezTo>
                  <a:pt x="-1" y="14908"/>
                  <a:pt x="2331" y="18661"/>
                  <a:pt x="6014" y="20481"/>
                </a:cubicBezTo>
                <a:close/>
              </a:path>
            </a:pathLst>
          </a:custGeom>
          <a:gradFill rotWithShape="0">
            <a:gsLst>
              <a:gs pos="0">
                <a:srgbClr val="002060"/>
              </a:gs>
              <a:gs pos="100000">
                <a:schemeClr val="bg1"/>
              </a:gs>
            </a:gsLst>
            <a:path path="rect">
              <a:fillToRect l="100000" t="100000"/>
            </a:path>
          </a:gradFill>
          <a:ln w="9525">
            <a:noFill/>
            <a:miter lim="800000"/>
            <a:headEnd/>
            <a:tailEnd/>
          </a:ln>
          <a:effectLst/>
        </p:spPr>
        <p:txBody>
          <a:bodyPr wrap="none" anchor="ctr"/>
          <a:lstStyle/>
          <a:p>
            <a:endParaRPr lang="ja-JP" altLang="en-US"/>
          </a:p>
        </p:txBody>
      </p:sp>
      <p:sp>
        <p:nvSpPr>
          <p:cNvPr id="7180" name="AutoShape 12"/>
          <p:cNvSpPr>
            <a:spLocks noChangeArrowheads="1"/>
          </p:cNvSpPr>
          <p:nvPr/>
        </p:nvSpPr>
        <p:spPr bwMode="auto">
          <a:xfrm>
            <a:off x="-32" y="3581400"/>
            <a:ext cx="7543800" cy="1600200"/>
          </a:xfrm>
          <a:prstGeom prst="homePlate">
            <a:avLst>
              <a:gd name="adj" fmla="val 285411"/>
            </a:avLst>
          </a:prstGeom>
          <a:gradFill rotWithShape="0">
            <a:gsLst>
              <a:gs pos="0">
                <a:schemeClr val="bg2">
                  <a:lumMod val="50000"/>
                  <a:lumOff val="50000"/>
                </a:schemeClr>
              </a:gs>
              <a:gs pos="100000">
                <a:schemeClr val="bg1"/>
              </a:gs>
            </a:gsLst>
            <a:path path="rect">
              <a:fillToRect l="100000" t="100000"/>
            </a:path>
          </a:gradFill>
          <a:ln w="9525">
            <a:noFill/>
            <a:miter lim="800000"/>
            <a:headEnd/>
            <a:tailEnd/>
          </a:ln>
          <a:effectLst/>
        </p:spPr>
        <p:txBody>
          <a:bodyPr wrap="none" anchor="ctr"/>
          <a:lstStyle/>
          <a:p>
            <a:endParaRPr lang="ja-JP" altLang="en-US"/>
          </a:p>
        </p:txBody>
      </p:sp>
      <p:sp>
        <p:nvSpPr>
          <p:cNvPr id="7184" name="Rectangle 16"/>
          <p:cNvSpPr>
            <a:spLocks noGrp="1" noChangeArrowheads="1"/>
          </p:cNvSpPr>
          <p:nvPr>
            <p:ph type="subTitle" sz="quarter" idx="1"/>
          </p:nvPr>
        </p:nvSpPr>
        <p:spPr>
          <a:xfrm>
            <a:off x="179388" y="2708275"/>
            <a:ext cx="8777287" cy="576263"/>
          </a:xfrm>
        </p:spPr>
        <p:txBody>
          <a:bodyPr/>
          <a:lstStyle>
            <a:lvl1pPr marL="0" indent="0" algn="r">
              <a:buFont typeface="ＭＳ Ｐゴシック" charset="-128"/>
              <a:buNone/>
              <a:defRPr b="1"/>
            </a:lvl1pPr>
          </a:lstStyle>
          <a:p>
            <a:r>
              <a:rPr lang="ja-JP" altLang="en-US"/>
              <a:t>マスタ サブタイトルの書式設定</a:t>
            </a:r>
          </a:p>
        </p:txBody>
      </p:sp>
    </p:spTree>
    <p:extLst>
      <p:ext uri="{BB962C8B-B14F-4D97-AF65-F5344CB8AC3E}">
        <p14:creationId xmlns:p14="http://schemas.microsoft.com/office/powerpoint/2010/main" val="2252996913"/>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78"/>
                                        </p:tgtEl>
                                        <p:attrNameLst>
                                          <p:attrName>style.visibility</p:attrName>
                                        </p:attrNameLst>
                                      </p:cBhvr>
                                      <p:to>
                                        <p:strVal val="visible"/>
                                      </p:to>
                                    </p:set>
                                    <p:animEffect transition="in" filter="dissolve">
                                      <p:cBhvr>
                                        <p:cTn id="7" dur="500"/>
                                        <p:tgtEl>
                                          <p:spTgt spid="7178"/>
                                        </p:tgtEl>
                                      </p:cBhvr>
                                    </p:animEffect>
                                  </p:childTnLst>
                                </p:cTn>
                              </p:par>
                            </p:childTnLst>
                          </p:cTn>
                        </p:par>
                        <p:par>
                          <p:cTn id="8" fill="hold">
                            <p:stCondLst>
                              <p:cond delay="500"/>
                            </p:stCondLst>
                            <p:childTnLst>
                              <p:par>
                                <p:cTn id="9" presetID="23" presetClass="entr" presetSubtype="272" fill="hold" grpId="0" nodeType="afterEffect">
                                  <p:stCondLst>
                                    <p:cond delay="1000"/>
                                  </p:stCondLst>
                                  <p:childTnLst>
                                    <p:set>
                                      <p:cBhvr>
                                        <p:cTn id="10" dur="1" fill="hold">
                                          <p:stCondLst>
                                            <p:cond delay="0"/>
                                          </p:stCondLst>
                                        </p:cTn>
                                        <p:tgtEl>
                                          <p:spTgt spid="7180"/>
                                        </p:tgtEl>
                                        <p:attrNameLst>
                                          <p:attrName>style.visibility</p:attrName>
                                        </p:attrNameLst>
                                      </p:cBhvr>
                                      <p:to>
                                        <p:strVal val="visible"/>
                                      </p:to>
                                    </p:set>
                                    <p:anim calcmode="lin" valueType="num">
                                      <p:cBhvr>
                                        <p:cTn id="11" dur="500" fill="hold"/>
                                        <p:tgtEl>
                                          <p:spTgt spid="7180"/>
                                        </p:tgtEl>
                                        <p:attrNameLst>
                                          <p:attrName>ppt_w</p:attrName>
                                        </p:attrNameLst>
                                      </p:cBhvr>
                                      <p:tavLst>
                                        <p:tav tm="0">
                                          <p:val>
                                            <p:strVal val="2/3*#ppt_w"/>
                                          </p:val>
                                        </p:tav>
                                        <p:tav tm="100000">
                                          <p:val>
                                            <p:strVal val="#ppt_w"/>
                                          </p:val>
                                        </p:tav>
                                      </p:tavLst>
                                    </p:anim>
                                    <p:anim calcmode="lin" valueType="num">
                                      <p:cBhvr>
                                        <p:cTn id="12" dur="500" fill="hold"/>
                                        <p:tgtEl>
                                          <p:spTgt spid="7180"/>
                                        </p:tgtEl>
                                        <p:attrNameLst>
                                          <p:attrName>ppt_h</p:attrName>
                                        </p:attrNameLst>
                                      </p:cBhvr>
                                      <p:tavLst>
                                        <p:tav tm="0">
                                          <p:val>
                                            <p:strVal val="2/3*#ppt_h"/>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7184">
                                            <p:txEl>
                                              <p:pRg st="0" end="0"/>
                                            </p:txEl>
                                          </p:spTgt>
                                        </p:tgtEl>
                                        <p:attrNameLst>
                                          <p:attrName>style.visibility</p:attrName>
                                        </p:attrNameLst>
                                      </p:cBhvr>
                                      <p:to>
                                        <p:strVal val="visible"/>
                                      </p:to>
                                    </p:set>
                                    <p:animEffect transition="in" filter="dissolve">
                                      <p:cBhvr>
                                        <p:cTn id="17"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8" grpId="0" animBg="1"/>
      <p:bldP spid="7180" grpId="0" animBg="1"/>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4_タイトル スライド">
    <p:spTree>
      <p:nvGrpSpPr>
        <p:cNvPr id="1" name=""/>
        <p:cNvGrpSpPr/>
        <p:nvPr/>
      </p:nvGrpSpPr>
      <p:grpSpPr>
        <a:xfrm>
          <a:off x="0" y="0"/>
          <a:ext cx="0" cy="0"/>
          <a:chOff x="0" y="0"/>
          <a:chExt cx="0" cy="0"/>
        </a:xfrm>
      </p:grpSpPr>
      <p:sp>
        <p:nvSpPr>
          <p:cNvPr id="7184" name="Rectangle 16"/>
          <p:cNvSpPr>
            <a:spLocks noGrp="1" noChangeArrowheads="1"/>
          </p:cNvSpPr>
          <p:nvPr>
            <p:ph type="subTitle" sz="quarter" idx="1"/>
          </p:nvPr>
        </p:nvSpPr>
        <p:spPr>
          <a:xfrm>
            <a:off x="179388" y="2708275"/>
            <a:ext cx="8777287" cy="576263"/>
          </a:xfrm>
        </p:spPr>
        <p:txBody>
          <a:bodyPr/>
          <a:lstStyle>
            <a:lvl1pPr marL="0" indent="0" algn="ctr">
              <a:buFont typeface="ＭＳ Ｐゴシック" charset="-128"/>
              <a:buNone/>
              <a:defRPr b="1"/>
            </a:lvl1pPr>
          </a:lstStyle>
          <a:p>
            <a:r>
              <a:rPr lang="ja-JP" altLang="en-US"/>
              <a:t>マスタ サブタイトルの書式設定</a:t>
            </a:r>
            <a:endParaRPr lang="ja-JP" altLang="en-US" dirty="0"/>
          </a:p>
        </p:txBody>
      </p:sp>
    </p:spTree>
    <p:extLst>
      <p:ext uri="{BB962C8B-B14F-4D97-AF65-F5344CB8AC3E}">
        <p14:creationId xmlns:p14="http://schemas.microsoft.com/office/powerpoint/2010/main" val="2008526980"/>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7184">
                                            <p:txEl>
                                              <p:pRg st="0" end="0"/>
                                            </p:txEl>
                                          </p:spTgt>
                                        </p:tgtEl>
                                        <p:attrNameLst>
                                          <p:attrName>style.visibility</p:attrName>
                                        </p:attrNameLst>
                                      </p:cBhvr>
                                      <p:to>
                                        <p:strVal val="visible"/>
                                      </p:to>
                                    </p:set>
                                    <p:animEffect transition="in" filter="dissolve">
                                      <p:cBhvr>
                                        <p:cTn id="7" dur="500"/>
                                        <p:tgtEl>
                                          <p:spTgt spid="718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4" grpId="0" build="p">
        <p:tmplLst>
          <p:tmpl lvl="1">
            <p:tnLst>
              <p:par>
                <p:cTn presetID="9" presetClass="entr" presetSubtype="0" fill="hold" nodeType="clickEffect">
                  <p:stCondLst>
                    <p:cond delay="0"/>
                  </p:stCondLst>
                  <p:childTnLst>
                    <p:set>
                      <p:cBhvr>
                        <p:cTn dur="1" fill="hold">
                          <p:stCondLst>
                            <p:cond delay="0"/>
                          </p:stCondLst>
                        </p:cTn>
                        <p:tgtEl>
                          <p:spTgt spid="7184"/>
                        </p:tgtEl>
                        <p:attrNameLst>
                          <p:attrName>style.visibility</p:attrName>
                        </p:attrNameLst>
                      </p:cBhvr>
                      <p:to>
                        <p:strVal val="visible"/>
                      </p:to>
                    </p:set>
                    <p:animEffect transition="in" filter="dissolve">
                      <p:cBhvr>
                        <p:cTn dur="500"/>
                        <p:tgtEl>
                          <p:spTgt spid="7184"/>
                        </p:tgtEl>
                      </p:cBhvr>
                    </p:animEffect>
                  </p:childTnLst>
                </p:cTn>
              </p:par>
            </p:tnLst>
          </p:tmpl>
        </p:tmplLst>
      </p:bldP>
    </p:bld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5" Type="http://schemas.openxmlformats.org/officeDocument/2006/relationships/slideLayout" Target="../slideLayouts/slideLayout8.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3.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 </a:t>
            </a:r>
            <a:r>
              <a:rPr lang="en-US" altLang="ja-JP" dirty="0"/>
              <a:t>fonts</a:t>
            </a:r>
          </a:p>
          <a:p>
            <a:pPr lvl="1"/>
            <a:r>
              <a:rPr lang="ja-JP" altLang="en-US" dirty="0"/>
              <a:t>第 </a:t>
            </a:r>
            <a:r>
              <a:rPr lang="en-US" altLang="ja-JP" dirty="0"/>
              <a:t>2 </a:t>
            </a:r>
            <a:r>
              <a:rPr lang="ja-JP" altLang="en-US" dirty="0"/>
              <a:t>レベル </a:t>
            </a:r>
            <a:r>
              <a:rPr lang="en-US" altLang="ja-JP" dirty="0"/>
              <a:t>second level</a:t>
            </a:r>
          </a:p>
          <a:p>
            <a:pPr lvl="2"/>
            <a:r>
              <a:rPr lang="ja-JP" altLang="en-US" dirty="0"/>
              <a:t>第 </a:t>
            </a:r>
            <a:r>
              <a:rPr lang="en-US" altLang="ja-JP" dirty="0"/>
              <a:t>3 </a:t>
            </a:r>
            <a:r>
              <a:rPr lang="ja-JP" altLang="en-US" dirty="0"/>
              <a:t>レベル </a:t>
            </a:r>
            <a:r>
              <a:rPr lang="en-US" altLang="ja-JP" dirty="0"/>
              <a:t>third level</a:t>
            </a:r>
          </a:p>
          <a:p>
            <a:pPr lvl="3"/>
            <a:r>
              <a:rPr lang="ja-JP" altLang="en-US" dirty="0"/>
              <a:t>第 </a:t>
            </a:r>
            <a:r>
              <a:rPr lang="en-US" altLang="ja-JP" dirty="0"/>
              <a:t>4 </a:t>
            </a:r>
            <a:r>
              <a:rPr lang="ja-JP" altLang="en-US" dirty="0"/>
              <a:t>レベル </a:t>
            </a:r>
            <a:r>
              <a:rPr lang="en-US" altLang="ja-JP" dirty="0"/>
              <a:t>fourth level</a:t>
            </a:r>
          </a:p>
          <a:p>
            <a:pPr lvl="4"/>
            <a:r>
              <a:rPr lang="ja-JP" altLang="en-US" dirty="0"/>
              <a:t>第 </a:t>
            </a:r>
            <a:r>
              <a:rPr lang="en-US" altLang="ja-JP" dirty="0"/>
              <a:t>5 </a:t>
            </a:r>
            <a:r>
              <a:rPr lang="ja-JP" altLang="en-US" dirty="0"/>
              <a:t>レベル </a:t>
            </a:r>
            <a:r>
              <a:rPr lang="en-US" altLang="ja-JP" dirty="0"/>
              <a:t>fifth level</a:t>
            </a:r>
          </a:p>
        </p:txBody>
      </p:sp>
      <p:sp>
        <p:nvSpPr>
          <p:cNvPr id="1029" name="Rectangle 5"/>
          <p:cNvSpPr>
            <a:spLocks noGrp="1" noChangeArrowheads="1"/>
          </p:cNvSpPr>
          <p:nvPr>
            <p:ph type="ftr" sz="quarter" idx="3"/>
          </p:nvPr>
        </p:nvSpPr>
        <p:spPr bwMode="auto">
          <a:xfrm>
            <a:off x="3124200" y="6453336"/>
            <a:ext cx="2895600" cy="404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ea"/>
                <a:ea typeface="+mn-ea"/>
              </a:defRPr>
            </a:lvl1pPr>
          </a:lstStyle>
          <a:p>
            <a:endParaRPr kumimoji="1" lang="ja-JP" altLang="en-US"/>
          </a:p>
        </p:txBody>
      </p:sp>
      <p:sp>
        <p:nvSpPr>
          <p:cNvPr id="1030" name="Rectangle 6"/>
          <p:cNvSpPr>
            <a:spLocks noGrp="1" noChangeArrowheads="1"/>
          </p:cNvSpPr>
          <p:nvPr>
            <p:ph type="sldNum" sz="quarter" idx="4"/>
          </p:nvPr>
        </p:nvSpPr>
        <p:spPr bwMode="auto">
          <a:xfrm>
            <a:off x="7046912" y="6525344"/>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ea"/>
                <a:ea typeface="+mn-ea"/>
              </a:defRPr>
            </a:lvl1pPr>
          </a:lstStyle>
          <a:p>
            <a:fld id="{53C06E80-4058-4F4B-ABCA-37AB2E99A4EA}" type="slidenum">
              <a:rPr kumimoji="1" lang="ja-JP" altLang="en-US" smtClean="0"/>
              <a:t>‹#›</a:t>
            </a:fld>
            <a:endParaRPr kumimoji="1" lang="ja-JP" altLang="en-US"/>
          </a:p>
        </p:txBody>
      </p:sp>
      <p:sp>
        <p:nvSpPr>
          <p:cNvPr id="1026" name="Rectangle 2"/>
          <p:cNvSpPr>
            <a:spLocks noGrp="1" noChangeArrowheads="1"/>
          </p:cNvSpPr>
          <p:nvPr>
            <p:ph type="title"/>
          </p:nvPr>
        </p:nvSpPr>
        <p:spPr bwMode="auto">
          <a:xfrm>
            <a:off x="827088" y="260350"/>
            <a:ext cx="7859712" cy="92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dirty="0"/>
              <a:t>Title </a:t>
            </a:r>
            <a:r>
              <a:rPr lang="ja-JP" altLang="en-US" dirty="0"/>
              <a:t>タイトル</a:t>
            </a:r>
          </a:p>
        </p:txBody>
      </p:sp>
      <p:grpSp>
        <p:nvGrpSpPr>
          <p:cNvPr id="1038" name="Group 14"/>
          <p:cNvGrpSpPr>
            <a:grpSpLocks/>
          </p:cNvGrpSpPr>
          <p:nvPr/>
        </p:nvGrpSpPr>
        <p:grpSpPr bwMode="auto">
          <a:xfrm>
            <a:off x="466725" y="260350"/>
            <a:ext cx="8208963" cy="936625"/>
            <a:chOff x="294" y="164"/>
            <a:chExt cx="5171" cy="590"/>
          </a:xfrm>
        </p:grpSpPr>
        <p:sp>
          <p:nvSpPr>
            <p:cNvPr id="1031" name="Rectangle 7"/>
            <p:cNvSpPr>
              <a:spLocks noChangeArrowheads="1"/>
            </p:cNvSpPr>
            <p:nvPr/>
          </p:nvSpPr>
          <p:spPr bwMode="auto">
            <a:xfrm>
              <a:off x="294" y="164"/>
              <a:ext cx="91" cy="590"/>
            </a:xfrm>
            <a:prstGeom prst="rect">
              <a:avLst/>
            </a:prstGeom>
            <a:solidFill>
              <a:srgbClr val="FF0000"/>
            </a:solidFill>
            <a:ln w="9525">
              <a:solidFill>
                <a:srgbClr val="FF0000"/>
              </a:solidFill>
              <a:miter lim="800000"/>
              <a:headEnd/>
              <a:tailEnd/>
            </a:ln>
            <a:effectLst/>
          </p:spPr>
          <p:txBody>
            <a:bodyPr wrap="none" anchor="ctr"/>
            <a:lstStyle/>
            <a:p>
              <a:endParaRPr lang="ja-JP" altLang="en-US">
                <a:solidFill>
                  <a:srgbClr val="000000"/>
                </a:solidFill>
                <a:latin typeface="ＭＳ Ｐゴシック"/>
                <a:ea typeface="ＭＳ Ｐゴシック"/>
              </a:endParaRPr>
            </a:p>
          </p:txBody>
        </p:sp>
        <p:sp>
          <p:nvSpPr>
            <p:cNvPr id="1037" name="Line 13"/>
            <p:cNvSpPr>
              <a:spLocks noChangeShapeType="1"/>
            </p:cNvSpPr>
            <p:nvPr/>
          </p:nvSpPr>
          <p:spPr bwMode="auto">
            <a:xfrm>
              <a:off x="295" y="754"/>
              <a:ext cx="5170" cy="0"/>
            </a:xfrm>
            <a:prstGeom prst="line">
              <a:avLst/>
            </a:prstGeom>
            <a:noFill/>
            <a:ln w="9525">
              <a:solidFill>
                <a:srgbClr val="FF0000"/>
              </a:solidFill>
              <a:round/>
              <a:headEnd/>
              <a:tailEnd/>
            </a:ln>
            <a:effectLst/>
          </p:spPr>
          <p:txBody>
            <a:bodyPr/>
            <a:lstStyle/>
            <a:p>
              <a:endParaRPr lang="ja-JP" altLang="en-US">
                <a:solidFill>
                  <a:srgbClr val="000000"/>
                </a:solidFill>
                <a:latin typeface="ＭＳ Ｐゴシック"/>
                <a:ea typeface="ＭＳ Ｐゴシック"/>
              </a:endParaRPr>
            </a:p>
          </p:txBody>
        </p:sp>
      </p:grpSp>
    </p:spTree>
    <p:extLst>
      <p:ext uri="{BB962C8B-B14F-4D97-AF65-F5344CB8AC3E}">
        <p14:creationId xmlns:p14="http://schemas.microsoft.com/office/powerpoint/2010/main" val="210113608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Lst>
  <p:transition>
    <p:fade thruBlk="1"/>
  </p:transition>
  <p:hf hdr="0" ftr="0" dt="0"/>
  <p:txStyles>
    <p:titleStyle>
      <a:lvl1pPr algn="l" rtl="0" eaLnBrk="1" fontAlgn="base" hangingPunct="1">
        <a:spcBef>
          <a:spcPct val="0"/>
        </a:spcBef>
        <a:spcAft>
          <a:spcPct val="0"/>
        </a:spcAft>
        <a:defRPr kumimoji="1" sz="4400" b="1">
          <a:solidFill>
            <a:schemeClr val="tx1"/>
          </a:solidFill>
          <a:latin typeface="+mn-ea"/>
          <a:ea typeface="+mn-ea"/>
          <a:cs typeface="+mj-cs"/>
        </a:defRPr>
      </a:lvl1pPr>
      <a:lvl2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2pPr>
      <a:lvl3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3pPr>
      <a:lvl4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4pPr>
      <a:lvl5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5pPr>
      <a:lvl6pPr marL="4572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6pPr>
      <a:lvl7pPr marL="9144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7pPr>
      <a:lvl8pPr marL="13716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8pPr>
      <a:lvl9pPr marL="1828800"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9pPr>
    </p:titleStyle>
    <p:bodyStyle>
      <a:lvl1pPr marL="342900" indent="-342900" algn="l" rtl="0" eaLnBrk="1" fontAlgn="base" hangingPunct="1">
        <a:spcBef>
          <a:spcPct val="25000"/>
        </a:spcBef>
        <a:spcAft>
          <a:spcPct val="0"/>
        </a:spcAft>
        <a:buClr>
          <a:srgbClr val="FF0000"/>
        </a:buClr>
        <a:buFont typeface="ＭＳ Ｐゴシック" charset="-128"/>
        <a:buChar char="￭"/>
        <a:defRPr kumimoji="1" sz="3200">
          <a:solidFill>
            <a:schemeClr val="tx1"/>
          </a:solidFill>
          <a:latin typeface="+mn-ea"/>
          <a:ea typeface="+mn-ea"/>
          <a:cs typeface="+mn-cs"/>
        </a:defRPr>
      </a:lvl1pPr>
      <a:lvl2pPr marL="742950" indent="-285750" algn="l" rtl="0" eaLnBrk="1" fontAlgn="base" hangingPunct="1">
        <a:spcBef>
          <a:spcPct val="25000"/>
        </a:spcBef>
        <a:spcAft>
          <a:spcPct val="0"/>
        </a:spcAft>
        <a:buClr>
          <a:srgbClr val="FF0000"/>
        </a:buClr>
        <a:buFont typeface="ＭＳ Ｐゴシック" charset="-128"/>
        <a:buChar char="◨"/>
        <a:defRPr kumimoji="1" sz="2800">
          <a:solidFill>
            <a:schemeClr val="tx1"/>
          </a:solidFill>
          <a:latin typeface="+mn-ea"/>
          <a:ea typeface="+mn-ea"/>
        </a:defRPr>
      </a:lvl2pPr>
      <a:lvl3pPr marL="1143000" indent="-228600" algn="l" rtl="0" eaLnBrk="1" fontAlgn="base" hangingPunct="1">
        <a:spcBef>
          <a:spcPct val="25000"/>
        </a:spcBef>
        <a:spcAft>
          <a:spcPct val="0"/>
        </a:spcAft>
        <a:buClr>
          <a:schemeClr val="tx1"/>
        </a:buClr>
        <a:buFont typeface="ＭＳ Ｐゴシック" charset="-128"/>
        <a:buChar char="-"/>
        <a:defRPr kumimoji="1" sz="2400" b="1">
          <a:solidFill>
            <a:schemeClr val="tx1"/>
          </a:solidFill>
          <a:latin typeface="+mn-ea"/>
          <a:ea typeface="+mn-ea"/>
        </a:defRPr>
      </a:lvl3pPr>
      <a:lvl4pPr marL="1600200" indent="-228600"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4pPr>
      <a:lvl5pPr marL="2057400" indent="-228600"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5pPr>
      <a:lvl6pPr marL="25146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6pPr>
      <a:lvl7pPr marL="29718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7pPr>
      <a:lvl8pPr marL="34290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8pPr>
      <a:lvl9pPr marL="3886200" indent="-228600"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7200" y="1600202"/>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 </a:t>
            </a:r>
            <a:r>
              <a:rPr lang="en-US" altLang="ja-JP" dirty="0"/>
              <a:t>fonts</a:t>
            </a:r>
          </a:p>
          <a:p>
            <a:pPr lvl="1"/>
            <a:r>
              <a:rPr lang="ja-JP" altLang="en-US" dirty="0"/>
              <a:t>第 </a:t>
            </a:r>
            <a:r>
              <a:rPr lang="en-US" altLang="ja-JP" dirty="0"/>
              <a:t>2 </a:t>
            </a:r>
            <a:r>
              <a:rPr lang="ja-JP" altLang="en-US" dirty="0"/>
              <a:t>レベル </a:t>
            </a:r>
            <a:r>
              <a:rPr lang="en-US" altLang="ja-JP" dirty="0"/>
              <a:t>second level</a:t>
            </a:r>
          </a:p>
          <a:p>
            <a:pPr lvl="2"/>
            <a:r>
              <a:rPr lang="ja-JP" altLang="en-US" dirty="0"/>
              <a:t>第 </a:t>
            </a:r>
            <a:r>
              <a:rPr lang="en-US" altLang="ja-JP" dirty="0"/>
              <a:t>3 </a:t>
            </a:r>
            <a:r>
              <a:rPr lang="ja-JP" altLang="en-US" dirty="0"/>
              <a:t>レベル </a:t>
            </a:r>
            <a:r>
              <a:rPr lang="en-US" altLang="ja-JP" dirty="0"/>
              <a:t>third level</a:t>
            </a:r>
          </a:p>
          <a:p>
            <a:pPr lvl="3"/>
            <a:r>
              <a:rPr lang="ja-JP" altLang="en-US" dirty="0"/>
              <a:t>第 </a:t>
            </a:r>
            <a:r>
              <a:rPr lang="en-US" altLang="ja-JP" dirty="0"/>
              <a:t>4 </a:t>
            </a:r>
            <a:r>
              <a:rPr lang="ja-JP" altLang="en-US" dirty="0"/>
              <a:t>レベル </a:t>
            </a:r>
            <a:r>
              <a:rPr lang="en-US" altLang="ja-JP" dirty="0"/>
              <a:t>fourth level</a:t>
            </a:r>
          </a:p>
          <a:p>
            <a:pPr lvl="4"/>
            <a:r>
              <a:rPr lang="ja-JP" altLang="en-US" dirty="0"/>
              <a:t>第 </a:t>
            </a:r>
            <a:r>
              <a:rPr lang="en-US" altLang="ja-JP" dirty="0"/>
              <a:t>5 </a:t>
            </a:r>
            <a:r>
              <a:rPr lang="ja-JP" altLang="en-US" dirty="0"/>
              <a:t>レベル </a:t>
            </a:r>
            <a:r>
              <a:rPr lang="en-US" altLang="ja-JP" dirty="0"/>
              <a:t>fifth level</a:t>
            </a:r>
          </a:p>
        </p:txBody>
      </p:sp>
      <p:sp>
        <p:nvSpPr>
          <p:cNvPr id="1029" name="Rectangle 5"/>
          <p:cNvSpPr>
            <a:spLocks noGrp="1" noChangeArrowheads="1"/>
          </p:cNvSpPr>
          <p:nvPr>
            <p:ph type="ftr" sz="quarter" idx="3"/>
          </p:nvPr>
        </p:nvSpPr>
        <p:spPr bwMode="auto">
          <a:xfrm>
            <a:off x="3124200" y="6453336"/>
            <a:ext cx="2895600" cy="40466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ea"/>
                <a:ea typeface="+mn-ea"/>
              </a:defRPr>
            </a:lvl1pPr>
          </a:lstStyle>
          <a:p>
            <a:r>
              <a:rPr lang="en-US" altLang="ja-JP"/>
              <a:t>Yoshinobu Kano</a:t>
            </a:r>
            <a:r>
              <a:rPr lang="ja-JP" altLang="en-US"/>
              <a:t>　　　</a:t>
            </a:r>
            <a:endParaRPr lang="en-US" altLang="ja-JP"/>
          </a:p>
        </p:txBody>
      </p:sp>
      <p:sp>
        <p:nvSpPr>
          <p:cNvPr id="1030" name="Rectangle 6"/>
          <p:cNvSpPr>
            <a:spLocks noGrp="1" noChangeArrowheads="1"/>
          </p:cNvSpPr>
          <p:nvPr>
            <p:ph type="sldNum" sz="quarter" idx="4"/>
          </p:nvPr>
        </p:nvSpPr>
        <p:spPr bwMode="auto">
          <a:xfrm>
            <a:off x="7046912" y="6525344"/>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ea"/>
                <a:ea typeface="+mn-ea"/>
              </a:defRPr>
            </a:lvl1pPr>
          </a:lstStyle>
          <a:p>
            <a:fld id="{F65EB71C-EC3A-4BD6-A8CE-D603DDEA4C2A}" type="slidenum">
              <a:rPr lang="en-US" altLang="ja-JP" smtClean="0"/>
              <a:pPr/>
              <a:t>‹#›</a:t>
            </a:fld>
            <a:endParaRPr lang="en-US" altLang="ja-JP"/>
          </a:p>
        </p:txBody>
      </p:sp>
      <p:sp>
        <p:nvSpPr>
          <p:cNvPr id="1026" name="Rectangle 2"/>
          <p:cNvSpPr>
            <a:spLocks noGrp="1" noChangeArrowheads="1"/>
          </p:cNvSpPr>
          <p:nvPr>
            <p:ph type="title"/>
          </p:nvPr>
        </p:nvSpPr>
        <p:spPr bwMode="auto">
          <a:xfrm>
            <a:off x="827088" y="260350"/>
            <a:ext cx="7859712" cy="9223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ja-JP" dirty="0"/>
              <a:t>Title </a:t>
            </a:r>
            <a:r>
              <a:rPr lang="ja-JP" altLang="en-US" dirty="0"/>
              <a:t>タイトル</a:t>
            </a:r>
          </a:p>
        </p:txBody>
      </p:sp>
      <p:grpSp>
        <p:nvGrpSpPr>
          <p:cNvPr id="1038" name="Group 14"/>
          <p:cNvGrpSpPr>
            <a:grpSpLocks/>
          </p:cNvGrpSpPr>
          <p:nvPr/>
        </p:nvGrpSpPr>
        <p:grpSpPr bwMode="auto">
          <a:xfrm>
            <a:off x="466726" y="260352"/>
            <a:ext cx="8208963" cy="936625"/>
            <a:chOff x="294" y="164"/>
            <a:chExt cx="5171" cy="590"/>
          </a:xfrm>
        </p:grpSpPr>
        <p:sp>
          <p:nvSpPr>
            <p:cNvPr id="1031" name="Rectangle 7"/>
            <p:cNvSpPr>
              <a:spLocks noChangeArrowheads="1"/>
            </p:cNvSpPr>
            <p:nvPr userDrawn="1"/>
          </p:nvSpPr>
          <p:spPr bwMode="auto">
            <a:xfrm>
              <a:off x="294" y="164"/>
              <a:ext cx="91" cy="590"/>
            </a:xfrm>
            <a:prstGeom prst="rect">
              <a:avLst/>
            </a:prstGeom>
            <a:solidFill>
              <a:srgbClr val="FF0000"/>
            </a:solidFill>
            <a:ln w="9525">
              <a:solidFill>
                <a:srgbClr val="FF0000"/>
              </a:solidFill>
              <a:miter lim="800000"/>
              <a:headEnd/>
              <a:tailEnd/>
            </a:ln>
            <a:effectLst/>
          </p:spPr>
          <p:txBody>
            <a:bodyPr wrap="none" anchor="ctr"/>
            <a:lstStyle/>
            <a:p>
              <a:endParaRPr lang="ja-JP" altLang="en-US">
                <a:latin typeface="+mn-ea"/>
                <a:ea typeface="+mn-ea"/>
              </a:endParaRPr>
            </a:p>
          </p:txBody>
        </p:sp>
        <p:sp>
          <p:nvSpPr>
            <p:cNvPr id="1037" name="Line 13"/>
            <p:cNvSpPr>
              <a:spLocks noChangeShapeType="1"/>
            </p:cNvSpPr>
            <p:nvPr userDrawn="1"/>
          </p:nvSpPr>
          <p:spPr bwMode="auto">
            <a:xfrm>
              <a:off x="295" y="754"/>
              <a:ext cx="5170" cy="0"/>
            </a:xfrm>
            <a:prstGeom prst="line">
              <a:avLst/>
            </a:prstGeom>
            <a:noFill/>
            <a:ln w="9525">
              <a:solidFill>
                <a:srgbClr val="FF0000"/>
              </a:solidFill>
              <a:round/>
              <a:headEnd/>
              <a:tailEnd/>
            </a:ln>
            <a:effectLst/>
          </p:spPr>
          <p:txBody>
            <a:bodyPr/>
            <a:lstStyle/>
            <a:p>
              <a:endParaRPr lang="ja-JP" altLang="en-US">
                <a:latin typeface="+mn-ea"/>
                <a:ea typeface="+mn-ea"/>
              </a:endParaRPr>
            </a:p>
          </p:txBody>
        </p:sp>
      </p:grpSp>
    </p:spTree>
    <p:extLst>
      <p:ext uri="{BB962C8B-B14F-4D97-AF65-F5344CB8AC3E}">
        <p14:creationId xmlns:p14="http://schemas.microsoft.com/office/powerpoint/2010/main" val="1448356932"/>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Lst>
  <p:transition>
    <p:fade thruBlk="1"/>
  </p:transition>
  <p:hf sldNum="0" hdr="0" ftr="0" dt="0"/>
  <p:txStyles>
    <p:titleStyle>
      <a:lvl1pPr algn="l" rtl="0" eaLnBrk="1" fontAlgn="base" hangingPunct="1">
        <a:spcBef>
          <a:spcPct val="0"/>
        </a:spcBef>
        <a:spcAft>
          <a:spcPct val="0"/>
        </a:spcAft>
        <a:defRPr kumimoji="1" sz="4400" b="1">
          <a:solidFill>
            <a:schemeClr val="tx1"/>
          </a:solidFill>
          <a:latin typeface="+mn-ea"/>
          <a:ea typeface="+mn-ea"/>
          <a:cs typeface="+mj-cs"/>
        </a:defRPr>
      </a:lvl1pPr>
      <a:lvl2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2pPr>
      <a:lvl3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3pPr>
      <a:lvl4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4pPr>
      <a:lvl5pPr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5pPr>
      <a:lvl6pPr marL="457198"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6pPr>
      <a:lvl7pPr marL="914395"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7pPr>
      <a:lvl8pPr marL="1371592"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8pPr>
      <a:lvl9pPr marL="1828789" algn="l" rtl="0" eaLnBrk="1" fontAlgn="base" hangingPunct="1">
        <a:spcBef>
          <a:spcPct val="0"/>
        </a:spcBef>
        <a:spcAft>
          <a:spcPct val="0"/>
        </a:spcAft>
        <a:defRPr kumimoji="1" sz="4400" b="1">
          <a:solidFill>
            <a:schemeClr val="tx1"/>
          </a:solidFill>
          <a:latin typeface="Verdana" pitchFamily="34" charset="0"/>
          <a:ea typeface="TBPｺﾞｼｯｸB" pitchFamily="50" charset="-128"/>
        </a:defRPr>
      </a:lvl9pPr>
    </p:titleStyle>
    <p:bodyStyle>
      <a:lvl1pPr marL="342898" indent="-342898" algn="l" rtl="0" eaLnBrk="1" fontAlgn="base" hangingPunct="1">
        <a:spcBef>
          <a:spcPct val="25000"/>
        </a:spcBef>
        <a:spcAft>
          <a:spcPct val="0"/>
        </a:spcAft>
        <a:buClr>
          <a:srgbClr val="FF0000"/>
        </a:buClr>
        <a:buFont typeface="ＭＳ Ｐゴシック" charset="-128"/>
        <a:buChar char="￭"/>
        <a:defRPr kumimoji="1" sz="3200">
          <a:solidFill>
            <a:schemeClr val="tx1"/>
          </a:solidFill>
          <a:latin typeface="+mn-ea"/>
          <a:ea typeface="+mn-ea"/>
          <a:cs typeface="+mn-cs"/>
        </a:defRPr>
      </a:lvl1pPr>
      <a:lvl2pPr marL="742946" indent="-285748" algn="l" rtl="0" eaLnBrk="1" fontAlgn="base" hangingPunct="1">
        <a:spcBef>
          <a:spcPct val="25000"/>
        </a:spcBef>
        <a:spcAft>
          <a:spcPct val="0"/>
        </a:spcAft>
        <a:buClr>
          <a:srgbClr val="FF0000"/>
        </a:buClr>
        <a:buFont typeface="ＭＳ Ｐゴシック" charset="-128"/>
        <a:buChar char="◨"/>
        <a:defRPr kumimoji="1" sz="2800">
          <a:solidFill>
            <a:schemeClr val="tx1"/>
          </a:solidFill>
          <a:latin typeface="+mn-ea"/>
          <a:ea typeface="+mn-ea"/>
        </a:defRPr>
      </a:lvl2pPr>
      <a:lvl3pPr marL="1142993" indent="-228598" algn="l" rtl="0" eaLnBrk="1" fontAlgn="base" hangingPunct="1">
        <a:spcBef>
          <a:spcPct val="25000"/>
        </a:spcBef>
        <a:spcAft>
          <a:spcPct val="0"/>
        </a:spcAft>
        <a:buClr>
          <a:schemeClr val="tx1"/>
        </a:buClr>
        <a:buFont typeface="ＭＳ Ｐゴシック" charset="-128"/>
        <a:buChar char="-"/>
        <a:defRPr kumimoji="1" sz="2400" b="1">
          <a:solidFill>
            <a:schemeClr val="tx1"/>
          </a:solidFill>
          <a:latin typeface="+mn-ea"/>
          <a:ea typeface="+mn-ea"/>
        </a:defRPr>
      </a:lvl3pPr>
      <a:lvl4pPr marL="1600191" indent="-228598"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4pPr>
      <a:lvl5pPr marL="2057388" indent="-228598" algn="l" rtl="0" eaLnBrk="1" fontAlgn="base" hangingPunct="1">
        <a:spcBef>
          <a:spcPct val="25000"/>
        </a:spcBef>
        <a:spcAft>
          <a:spcPct val="0"/>
        </a:spcAft>
        <a:buClr>
          <a:srgbClr val="FF0000"/>
        </a:buClr>
        <a:buFont typeface="ＭＳ Ｐゴシック" charset="-128"/>
        <a:buChar char="￭"/>
        <a:defRPr kumimoji="1" sz="2000" b="1">
          <a:solidFill>
            <a:schemeClr val="tx1"/>
          </a:solidFill>
          <a:latin typeface="+mn-ea"/>
          <a:ea typeface="+mn-ea"/>
        </a:defRPr>
      </a:lvl5pPr>
      <a:lvl6pPr marL="2514585"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6pPr>
      <a:lvl7pPr marL="2971783"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7pPr>
      <a:lvl8pPr marL="3428980"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8pPr>
      <a:lvl9pPr marL="3886177" indent="-228598" algn="l" rtl="0" eaLnBrk="1" fontAlgn="base" hangingPunct="1">
        <a:spcBef>
          <a:spcPct val="25000"/>
        </a:spcBef>
        <a:spcAft>
          <a:spcPct val="0"/>
        </a:spcAft>
        <a:buClr>
          <a:srgbClr val="FF0000"/>
        </a:buClr>
        <a:buFont typeface="ＭＳ Ｐゴシック" charset="-128"/>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514B186-7FE2-4679-97E7-02F8A45DC669}" type="datetime1">
              <a:rPr lang="ja-JP" altLang="en-US" smtClean="0">
                <a:solidFill>
                  <a:prstClr val="black">
                    <a:lumMod val="65000"/>
                    <a:lumOff val="35000"/>
                  </a:prstClr>
                </a:solidFill>
              </a:rPr>
              <a:t>2020/10/24</a:t>
            </a:fld>
            <a:endParaRPr lang="ja-JP" altLang="en-US">
              <a:solidFill>
                <a:prstClr val="black">
                  <a:lumMod val="65000"/>
                  <a:lumOff val="35000"/>
                </a:prst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ja-JP" altLang="en-US">
              <a:solidFill>
                <a:prstClr val="black">
                  <a:lumMod val="65000"/>
                  <a:lumOff val="35000"/>
                </a:prstClr>
              </a:solidFill>
            </a:endParaRPr>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87E38D03-DFB6-46C2-A98D-6BEBD54DAFD6}"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3897730"/>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kumimoji="1"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sz="quarter"/>
          </p:nvPr>
        </p:nvSpPr>
        <p:spPr/>
        <p:txBody>
          <a:bodyPr/>
          <a:lstStyle/>
          <a:p>
            <a:r>
              <a:rPr lang="ja-JP" altLang="en-US" dirty="0"/>
              <a:t>司法試験の自動解答を題材とした</a:t>
            </a:r>
            <a:br>
              <a:rPr lang="en-US" altLang="ja-JP" dirty="0"/>
            </a:br>
            <a:r>
              <a:rPr lang="ja-JP" altLang="en-US" dirty="0"/>
              <a:t>法律文書の自然言語処理</a:t>
            </a:r>
            <a:endParaRPr kumimoji="1" lang="ja-JP" altLang="en-US" dirty="0"/>
          </a:p>
        </p:txBody>
      </p:sp>
      <p:sp>
        <p:nvSpPr>
          <p:cNvPr id="3" name="サブタイトル 2"/>
          <p:cNvSpPr>
            <a:spLocks noGrp="1"/>
          </p:cNvSpPr>
          <p:nvPr>
            <p:ph type="subTitle" sz="quarter" idx="1"/>
          </p:nvPr>
        </p:nvSpPr>
        <p:spPr>
          <a:xfrm>
            <a:off x="179388" y="2411711"/>
            <a:ext cx="8777287" cy="576263"/>
          </a:xfrm>
        </p:spPr>
        <p:txBody>
          <a:bodyPr/>
          <a:lstStyle/>
          <a:p>
            <a:r>
              <a:rPr kumimoji="1" lang="en-US" altLang="ja-JP" sz="2800" dirty="0"/>
              <a:t>COLIEE 2020 </a:t>
            </a:r>
            <a:r>
              <a:rPr kumimoji="1" lang="ja-JP" altLang="en-US" sz="2800" dirty="0"/>
              <a:t>開催報告</a:t>
            </a:r>
          </a:p>
        </p:txBody>
      </p:sp>
      <p:sp>
        <p:nvSpPr>
          <p:cNvPr id="4" name="スライド番号プレースホルダー 3"/>
          <p:cNvSpPr>
            <a:spLocks noGrp="1"/>
          </p:cNvSpPr>
          <p:nvPr>
            <p:ph type="sldNum" sz="quarter" idx="4294967295"/>
          </p:nvPr>
        </p:nvSpPr>
        <p:spPr>
          <a:xfrm>
            <a:off x="7086600" y="6356350"/>
            <a:ext cx="2057400" cy="365125"/>
          </a:xfrm>
        </p:spPr>
        <p:txBody>
          <a:bodyPr/>
          <a:lstStyle/>
          <a:p>
            <a:fld id="{53C06E80-4058-4F4B-ABCA-37AB2E99A4EA}" type="slidenum">
              <a:rPr kumimoji="1" lang="ja-JP" altLang="en-US" smtClean="0"/>
              <a:t>1</a:t>
            </a:fld>
            <a:endParaRPr kumimoji="1" lang="ja-JP" altLang="en-US"/>
          </a:p>
        </p:txBody>
      </p:sp>
    </p:spTree>
    <p:extLst>
      <p:ext uri="{BB962C8B-B14F-4D97-AF65-F5344CB8AC3E}">
        <p14:creationId xmlns:p14="http://schemas.microsoft.com/office/powerpoint/2010/main" val="2505995567"/>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ja-JP" sz="3600" dirty="0">
                <a:latin typeface="Meiryo UI" panose="020B0604030504040204" pitchFamily="50" charset="-128"/>
                <a:ea typeface="Meiryo UI" panose="020B0604030504040204" pitchFamily="50" charset="-128"/>
              </a:rPr>
              <a:t>COLIEE: </a:t>
            </a:r>
            <a:r>
              <a:rPr lang="ja-JP" altLang="en-US" sz="3600" dirty="0">
                <a:latin typeface="Meiryo UI" panose="020B0604030504040204" pitchFamily="50" charset="-128"/>
                <a:ea typeface="Meiryo UI" panose="020B0604030504040204" pitchFamily="50" charset="-128"/>
              </a:rPr>
              <a:t>知識源としての民法条文</a:t>
            </a:r>
            <a:endParaRPr lang="en-CA" sz="3600" dirty="0">
              <a:latin typeface="Meiryo UI" panose="020B0604030504040204" pitchFamily="50" charset="-128"/>
              <a:ea typeface="Meiryo UI" panose="020B0604030504040204" pitchFamily="50" charset="-128"/>
            </a:endParaRPr>
          </a:p>
        </p:txBody>
      </p:sp>
      <p:sp>
        <p:nvSpPr>
          <p:cNvPr id="3" name="내용 개체 틀 2"/>
          <p:cNvSpPr>
            <a:spLocks noGrp="1"/>
          </p:cNvSpPr>
          <p:nvPr>
            <p:ph idx="1"/>
          </p:nvPr>
        </p:nvSpPr>
        <p:spPr>
          <a:xfrm>
            <a:off x="457200" y="1196752"/>
            <a:ext cx="8229600" cy="4616568"/>
          </a:xfrm>
        </p:spPr>
        <p:txBody>
          <a:bodyPr>
            <a:normAutofit/>
          </a:bodyPr>
          <a:lstStyle/>
          <a:p>
            <a:r>
              <a:rPr lang="ja-JP" altLang="en-US" dirty="0"/>
              <a:t>民法は</a:t>
            </a:r>
            <a:r>
              <a:rPr lang="en-US" altLang="ja-JP" dirty="0"/>
              <a:t>1044</a:t>
            </a:r>
            <a:r>
              <a:rPr lang="ja-JP" altLang="en-US" dirty="0"/>
              <a:t>条ある</a:t>
            </a:r>
            <a:endParaRPr lang="en-US" altLang="ja-JP" dirty="0"/>
          </a:p>
          <a:p>
            <a:pPr lvl="1"/>
            <a:r>
              <a:rPr lang="ja-JP" altLang="en-US" dirty="0"/>
              <a:t>法律条文は編・章・節・款・目の文書階層、条・項・号の階層的区分、（）による見出しからなる</a:t>
            </a:r>
            <a:endParaRPr lang="en-US" altLang="ja-JP" dirty="0"/>
          </a:p>
          <a:p>
            <a:r>
              <a:rPr lang="ja-JP" altLang="en-US" dirty="0"/>
              <a:t>例（民法冒頭部）</a:t>
            </a:r>
            <a:endParaRPr lang="en-US" altLang="ja-JP" dirty="0"/>
          </a:p>
          <a:p>
            <a:pPr lvl="1"/>
            <a:endParaRPr lang="en-CA" dirty="0"/>
          </a:p>
        </p:txBody>
      </p:sp>
      <p:sp>
        <p:nvSpPr>
          <p:cNvPr id="4" name="슬라이드 번호 개체 틀 3"/>
          <p:cNvSpPr>
            <a:spLocks noGrp="1"/>
          </p:cNvSpPr>
          <p:nvPr>
            <p:ph type="sldNum" sz="quarter" idx="12"/>
          </p:nvPr>
        </p:nvSpPr>
        <p:spPr/>
        <p:txBody>
          <a:bodyPr/>
          <a:lstStyle/>
          <a:p>
            <a:fld id="{7626FE20-70AD-430E-9D9A-58FA489B3DDA}" type="slidenum">
              <a:rPr lang="en-CA" smtClean="0"/>
              <a:pPr/>
              <a:t>10</a:t>
            </a:fld>
            <a:endParaRPr lang="en-CA"/>
          </a:p>
        </p:txBody>
      </p:sp>
      <p:sp>
        <p:nvSpPr>
          <p:cNvPr id="5" name="テキスト ボックス 4"/>
          <p:cNvSpPr txBox="1"/>
          <p:nvPr/>
        </p:nvSpPr>
        <p:spPr>
          <a:xfrm>
            <a:off x="611560" y="3325048"/>
            <a:ext cx="8051044" cy="3416320"/>
          </a:xfrm>
          <a:prstGeom prst="rect">
            <a:avLst/>
          </a:prstGeom>
          <a:noFill/>
        </p:spPr>
        <p:txBody>
          <a:bodyPr wrap="square" rtlCol="0">
            <a:spAutoFit/>
          </a:bodyPr>
          <a:lstStyle/>
          <a:p>
            <a:r>
              <a:rPr lang="ja-JP" altLang="en-US" sz="2400" dirty="0"/>
              <a:t>第一章  通則</a:t>
            </a:r>
          </a:p>
          <a:p>
            <a:r>
              <a:rPr lang="ja-JP" altLang="en-US" sz="2400" dirty="0"/>
              <a:t>（基本原則）</a:t>
            </a:r>
          </a:p>
          <a:p>
            <a:r>
              <a:rPr lang="ja-JP" altLang="en-US" sz="2400" dirty="0"/>
              <a:t>第一条 私権は、公共の福祉に適合しなければならない。</a:t>
            </a:r>
          </a:p>
          <a:p>
            <a:r>
              <a:rPr lang="ja-JP" altLang="en-US" sz="2400" dirty="0"/>
              <a:t>２ 権利の行使及び義務の履行は、信義に従い誠実に行わなければならない。</a:t>
            </a:r>
          </a:p>
          <a:p>
            <a:r>
              <a:rPr lang="ja-JP" altLang="en-US" sz="2400" dirty="0"/>
              <a:t>３ 権利の濫用は、これを許さない。</a:t>
            </a:r>
          </a:p>
          <a:p>
            <a:r>
              <a:rPr lang="ja-JP" altLang="en-US" sz="2400" dirty="0"/>
              <a:t>（解釈の基準）</a:t>
            </a:r>
          </a:p>
          <a:p>
            <a:r>
              <a:rPr lang="ja-JP" altLang="en-US" sz="2400" dirty="0"/>
              <a:t>第二条 この法律は、個人の尊厳と両性の本質的平等を旨として、解釈しなければならない。</a:t>
            </a:r>
          </a:p>
        </p:txBody>
      </p:sp>
    </p:spTree>
    <p:extLst>
      <p:ext uri="{BB962C8B-B14F-4D97-AF65-F5344CB8AC3E}">
        <p14:creationId xmlns:p14="http://schemas.microsoft.com/office/powerpoint/2010/main" val="669416680"/>
      </p:ext>
    </p:extLst>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ja-JP" sz="3600" dirty="0">
                <a:latin typeface="Meiryo UI" panose="020B0604030504040204" pitchFamily="50" charset="-128"/>
                <a:ea typeface="Meiryo UI" panose="020B0604030504040204" pitchFamily="50" charset="-128"/>
              </a:rPr>
              <a:t>COLIEE: </a:t>
            </a:r>
            <a:r>
              <a:rPr lang="ja-JP" altLang="en-US" sz="3600" dirty="0">
                <a:latin typeface="Meiryo UI" panose="020B0604030504040204" pitchFamily="50" charset="-128"/>
                <a:ea typeface="Meiryo UI" panose="020B0604030504040204" pitchFamily="50" charset="-128"/>
              </a:rPr>
              <a:t>実際の短答式問題の例</a:t>
            </a:r>
            <a:endParaRPr lang="en-CA" sz="3600" dirty="0">
              <a:latin typeface="Meiryo UI" panose="020B0604030504040204" pitchFamily="50" charset="-128"/>
              <a:ea typeface="Meiryo UI" panose="020B0604030504040204" pitchFamily="50" charset="-128"/>
            </a:endParaRPr>
          </a:p>
        </p:txBody>
      </p:sp>
      <p:sp>
        <p:nvSpPr>
          <p:cNvPr id="3" name="내용 개체 틀 2"/>
          <p:cNvSpPr>
            <a:spLocks noGrp="1"/>
          </p:cNvSpPr>
          <p:nvPr>
            <p:ph idx="1"/>
          </p:nvPr>
        </p:nvSpPr>
        <p:spPr>
          <a:xfrm>
            <a:off x="457200" y="1340768"/>
            <a:ext cx="8229600" cy="2056288"/>
          </a:xfrm>
        </p:spPr>
        <p:txBody>
          <a:bodyPr>
            <a:normAutofit fontScale="92500" lnSpcReduction="10000"/>
          </a:bodyPr>
          <a:lstStyle/>
          <a:p>
            <a:r>
              <a:rPr lang="ja-JP" altLang="en-US" dirty="0"/>
              <a:t>以下のような多択式の問題を、各選択肢ごとに</a:t>
            </a:r>
            <a:r>
              <a:rPr lang="en-US" altLang="ja-JP" dirty="0"/>
              <a:t>Yes/No</a:t>
            </a:r>
            <a:r>
              <a:rPr lang="ja-JP" altLang="en-US" dirty="0" err="1"/>
              <a:t>の二択に</a:t>
            </a:r>
            <a:r>
              <a:rPr lang="ja-JP" altLang="en-US" dirty="0"/>
              <a:t>変換</a:t>
            </a:r>
            <a:endParaRPr lang="en-US" altLang="ja-JP" dirty="0"/>
          </a:p>
          <a:p>
            <a:pPr lvl="1"/>
            <a:r>
              <a:rPr lang="ja-JP" altLang="en-US" dirty="0"/>
              <a:t>英訳も作成</a:t>
            </a:r>
            <a:endParaRPr lang="en-US" altLang="ja-JP" dirty="0"/>
          </a:p>
          <a:p>
            <a:r>
              <a:rPr lang="ja-JP" altLang="en-US" dirty="0"/>
              <a:t>平成</a:t>
            </a:r>
            <a:r>
              <a:rPr lang="en-US" altLang="ja-JP" dirty="0"/>
              <a:t>25</a:t>
            </a:r>
            <a:r>
              <a:rPr lang="ja-JP" altLang="en-US" dirty="0"/>
              <a:t>年民事系科目より</a:t>
            </a:r>
            <a:endParaRPr lang="en-CA" dirty="0"/>
          </a:p>
        </p:txBody>
      </p:sp>
      <p:sp>
        <p:nvSpPr>
          <p:cNvPr id="4" name="슬라이드 번호 개체 틀 3"/>
          <p:cNvSpPr>
            <a:spLocks noGrp="1"/>
          </p:cNvSpPr>
          <p:nvPr>
            <p:ph type="sldNum" sz="quarter" idx="12"/>
          </p:nvPr>
        </p:nvSpPr>
        <p:spPr/>
        <p:txBody>
          <a:bodyPr/>
          <a:lstStyle/>
          <a:p>
            <a:fld id="{7626FE20-70AD-430E-9D9A-58FA489B3DDA}" type="slidenum">
              <a:rPr lang="en-CA" smtClean="0"/>
              <a:pPr/>
              <a:t>11</a:t>
            </a:fld>
            <a:endParaRPr lang="en-CA"/>
          </a:p>
        </p:txBody>
      </p:sp>
      <p:sp>
        <p:nvSpPr>
          <p:cNvPr id="5" name="テキスト ボックス 4"/>
          <p:cNvSpPr txBox="1"/>
          <p:nvPr/>
        </p:nvSpPr>
        <p:spPr>
          <a:xfrm>
            <a:off x="625412" y="3253040"/>
            <a:ext cx="8051044" cy="3416320"/>
          </a:xfrm>
          <a:prstGeom prst="rect">
            <a:avLst/>
          </a:prstGeom>
          <a:noFill/>
        </p:spPr>
        <p:txBody>
          <a:bodyPr wrap="square" rtlCol="0">
            <a:spAutoFit/>
          </a:bodyPr>
          <a:lstStyle/>
          <a:p>
            <a:r>
              <a:rPr lang="en-US" altLang="ja-JP" sz="2400" dirty="0"/>
              <a:t>〔</a:t>
            </a:r>
            <a:r>
              <a:rPr lang="ja-JP" altLang="en-US" sz="2400" dirty="0"/>
              <a:t>第１問</a:t>
            </a:r>
            <a:r>
              <a:rPr lang="en-US" altLang="ja-JP" sz="2400" dirty="0"/>
              <a:t>〕</a:t>
            </a:r>
            <a:r>
              <a:rPr lang="ja-JP" altLang="en-US" sz="2400" dirty="0"/>
              <a:t>（配点：２） 次の各記述のうち公序良俗に違反することを根拠とするものは，後記１から４までのうちどれか。</a:t>
            </a:r>
            <a:endParaRPr lang="en-US" altLang="ja-JP" sz="2400" dirty="0"/>
          </a:p>
          <a:p>
            <a:endParaRPr lang="en-US" altLang="ja-JP" sz="2400" dirty="0"/>
          </a:p>
          <a:p>
            <a:r>
              <a:rPr lang="ja-JP" altLang="en-US" sz="2400" dirty="0"/>
              <a:t>１．土地の売買契約により，買主が所有権を取得し，その引渡しを受けた後に，売主がその土地 に第三者のため地上権の設定登記をした場合には，売主が買主に対して残代金の支払を催告し， その不払を理由に売買契約を解除する旨の意思表示をしても，解除の効力は生じない。</a:t>
            </a:r>
            <a:endParaRPr lang="en-US" altLang="ja-JP" sz="2400" dirty="0"/>
          </a:p>
          <a:p>
            <a:r>
              <a:rPr lang="en-US" altLang="ja-JP" sz="2400" dirty="0"/>
              <a:t>… (</a:t>
            </a:r>
            <a:r>
              <a:rPr lang="ja-JP" altLang="en-US" sz="2400" dirty="0"/>
              <a:t>以下選択肢が</a:t>
            </a:r>
            <a:r>
              <a:rPr lang="en-US" altLang="ja-JP" sz="2400" dirty="0"/>
              <a:t>3</a:t>
            </a:r>
            <a:r>
              <a:rPr lang="ja-JP" altLang="en-US" sz="2400" dirty="0"/>
              <a:t>つ、</a:t>
            </a:r>
            <a:r>
              <a:rPr lang="en-US" altLang="ja-JP" sz="2400" dirty="0"/>
              <a:t>4</a:t>
            </a:r>
            <a:r>
              <a:rPr lang="ja-JP" altLang="en-US" sz="2400" dirty="0"/>
              <a:t>択</a:t>
            </a:r>
            <a:r>
              <a:rPr lang="en-US" altLang="ja-JP" sz="2400" dirty="0"/>
              <a:t>)</a:t>
            </a:r>
            <a:endParaRPr lang="ja-JP" altLang="en-US" sz="2400" dirty="0"/>
          </a:p>
        </p:txBody>
      </p:sp>
    </p:spTree>
    <p:extLst>
      <p:ext uri="{BB962C8B-B14F-4D97-AF65-F5344CB8AC3E}">
        <p14:creationId xmlns:p14="http://schemas.microsoft.com/office/powerpoint/2010/main" val="651229515"/>
      </p:ext>
    </p:extLst>
  </p:cSld>
  <p:clrMapOvr>
    <a:masterClrMapping/>
  </p:clrMapOvr>
  <p:transition>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z="3600" dirty="0"/>
              <a:t>COLIEE</a:t>
            </a:r>
            <a:r>
              <a:rPr kumimoji="1" lang="ja-JP" altLang="en-US" sz="3600" dirty="0"/>
              <a:t> </a:t>
            </a:r>
            <a:r>
              <a:rPr kumimoji="1" lang="en-US" altLang="ja-JP" sz="3600" dirty="0"/>
              <a:t>2020: </a:t>
            </a:r>
            <a:r>
              <a:rPr kumimoji="1" lang="ja-JP" altLang="en-US" sz="3600" dirty="0"/>
              <a:t>訓練・評価データ</a:t>
            </a:r>
          </a:p>
        </p:txBody>
      </p:sp>
      <p:sp>
        <p:nvSpPr>
          <p:cNvPr id="3" name="Content Placeholder 2"/>
          <p:cNvSpPr>
            <a:spLocks noGrp="1"/>
          </p:cNvSpPr>
          <p:nvPr>
            <p:ph idx="1"/>
          </p:nvPr>
        </p:nvSpPr>
        <p:spPr>
          <a:xfrm>
            <a:off x="457200" y="1600202"/>
            <a:ext cx="8229600" cy="4972070"/>
          </a:xfrm>
        </p:spPr>
        <p:txBody>
          <a:bodyPr>
            <a:normAutofit fontScale="92500" lnSpcReduction="20000"/>
          </a:bodyPr>
          <a:lstStyle/>
          <a:p>
            <a:r>
              <a:rPr lang="en-US" altLang="ja-JP" dirty="0"/>
              <a:t>Task3/4</a:t>
            </a:r>
            <a:r>
              <a:rPr lang="ja-JP" altLang="en-US" dirty="0"/>
              <a:t>共通</a:t>
            </a:r>
            <a:endParaRPr lang="en-US" altLang="ja-JP" dirty="0"/>
          </a:p>
          <a:p>
            <a:r>
              <a:rPr lang="ja-JP" altLang="en-US" dirty="0"/>
              <a:t>訓練データ：</a:t>
            </a:r>
            <a:r>
              <a:rPr lang="en-US" altLang="ja-JP" dirty="0"/>
              <a:t>2006-2018</a:t>
            </a:r>
            <a:r>
              <a:rPr lang="ja-JP" altLang="en-US" dirty="0"/>
              <a:t>年の短答式民事系問題より作成</a:t>
            </a:r>
            <a:endParaRPr lang="en-US" altLang="ja-JP" dirty="0"/>
          </a:p>
          <a:p>
            <a:pPr lvl="1"/>
            <a:r>
              <a:rPr lang="ja-JP" altLang="en-US" dirty="0"/>
              <a:t>総計 </a:t>
            </a:r>
            <a:r>
              <a:rPr lang="en-US" altLang="ja-JP" dirty="0"/>
              <a:t>768 </a:t>
            </a:r>
            <a:r>
              <a:rPr lang="ja-JP" altLang="en-US" dirty="0"/>
              <a:t>クエリ</a:t>
            </a:r>
            <a:endParaRPr lang="en-US" altLang="ja-JP" dirty="0"/>
          </a:p>
          <a:p>
            <a:pPr lvl="2"/>
            <a:r>
              <a:rPr lang="ja-JP" altLang="en-US" dirty="0"/>
              <a:t>毎年前年に使った評価データを訓練データとして追加</a:t>
            </a:r>
            <a:endParaRPr lang="en-US" altLang="ja-JP" dirty="0"/>
          </a:p>
          <a:p>
            <a:r>
              <a:rPr lang="ja-JP" altLang="en-US" dirty="0"/>
              <a:t>評価データ：</a:t>
            </a:r>
            <a:r>
              <a:rPr lang="en-US" altLang="ja-JP" dirty="0"/>
              <a:t>2019</a:t>
            </a:r>
            <a:r>
              <a:rPr lang="ja-JP" altLang="en-US" dirty="0"/>
              <a:t>年を評価データとして利用</a:t>
            </a:r>
            <a:endParaRPr lang="en-US" altLang="ja-JP" dirty="0"/>
          </a:p>
          <a:p>
            <a:pPr lvl="1"/>
            <a:r>
              <a:rPr lang="ja-JP" altLang="en-US" dirty="0"/>
              <a:t>総計 </a:t>
            </a:r>
            <a:r>
              <a:rPr lang="en-US" altLang="ja-JP" dirty="0"/>
              <a:t>112</a:t>
            </a:r>
            <a:r>
              <a:rPr lang="ja-JP" altLang="en-US" dirty="0"/>
              <a:t>クエリ</a:t>
            </a:r>
            <a:endParaRPr lang="en-US" altLang="ja-JP" dirty="0"/>
          </a:p>
          <a:p>
            <a:pPr lvl="2"/>
            <a:r>
              <a:rPr lang="ja-JP" altLang="en-US" dirty="0"/>
              <a:t>毎年最新のものを評価データとする</a:t>
            </a:r>
            <a:endParaRPr lang="en-US" altLang="ja-JP" dirty="0"/>
          </a:p>
          <a:p>
            <a:r>
              <a:rPr lang="ja-JP" altLang="en-US" dirty="0"/>
              <a:t>評価手法</a:t>
            </a:r>
            <a:endParaRPr lang="en-US" altLang="ja-JP" dirty="0"/>
          </a:p>
          <a:p>
            <a:pPr lvl="1"/>
            <a:r>
              <a:rPr lang="ja-JP" altLang="en-US" dirty="0"/>
              <a:t>情報抽出タスク： </a:t>
            </a:r>
            <a:r>
              <a:rPr lang="en-US" altLang="ja-JP" dirty="0"/>
              <a:t>P,</a:t>
            </a:r>
            <a:r>
              <a:rPr lang="ja-JP" altLang="en-US" dirty="0"/>
              <a:t> </a:t>
            </a:r>
            <a:r>
              <a:rPr lang="en-US" altLang="ja-JP" dirty="0"/>
              <a:t>R,</a:t>
            </a:r>
            <a:r>
              <a:rPr lang="ja-JP" altLang="en-US" dirty="0"/>
              <a:t> </a:t>
            </a:r>
            <a:r>
              <a:rPr lang="en-US" altLang="ja-JP" dirty="0"/>
              <a:t>F2</a:t>
            </a:r>
            <a:r>
              <a:rPr lang="ja-JP" altLang="en-US" dirty="0"/>
              <a:t> （マクロ平均、複数正解あり）</a:t>
            </a:r>
            <a:endParaRPr lang="en-US" altLang="ja-JP" dirty="0"/>
          </a:p>
          <a:p>
            <a:pPr lvl="1"/>
            <a:r>
              <a:rPr lang="ja-JP" altLang="en-US" dirty="0"/>
              <a:t>質問応答タスク： </a:t>
            </a:r>
            <a:r>
              <a:rPr lang="en-US" altLang="ja-JP" dirty="0"/>
              <a:t>Accuracy</a:t>
            </a:r>
          </a:p>
          <a:p>
            <a:pPr marL="457198" lvl="1" indent="0">
              <a:buNone/>
            </a:pPr>
            <a:endParaRPr lang="en-US" altLang="ja-JP" dirty="0"/>
          </a:p>
        </p:txBody>
      </p:sp>
      <p:sp>
        <p:nvSpPr>
          <p:cNvPr id="4" name="Footer Placeholder 3"/>
          <p:cNvSpPr>
            <a:spLocks noGrp="1"/>
          </p:cNvSpPr>
          <p:nvPr>
            <p:ph type="ftr" sz="quarter" idx="4294967295"/>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CA" sz="1400" b="0" i="0" u="none" strike="noStrike" kern="1200" cap="none" spc="0" normalizeH="0" baseline="0" noProof="0" dirty="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1593474594"/>
      </p:ext>
    </p:extLst>
  </p:cSld>
  <p:clrMapOvr>
    <a:masterClrMapping/>
  </p:clrMapOvr>
  <p:transitio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altLang="ja-JP" sz="3600" dirty="0"/>
              <a:t>Task</a:t>
            </a:r>
            <a:r>
              <a:rPr kumimoji="1" lang="ja-JP" altLang="en-US" sz="3600" dirty="0"/>
              <a:t> </a:t>
            </a:r>
            <a:r>
              <a:rPr kumimoji="1" lang="en-US" altLang="ja-JP" sz="3600" dirty="0"/>
              <a:t>3</a:t>
            </a:r>
            <a:r>
              <a:rPr kumimoji="1" lang="ja-JP" altLang="en-US" sz="3600" dirty="0"/>
              <a:t> （</a:t>
            </a:r>
            <a:r>
              <a:rPr kumimoji="1" lang="en-US" altLang="ja-JP" sz="3600" dirty="0"/>
              <a:t>IR</a:t>
            </a:r>
            <a:r>
              <a:rPr kumimoji="1" lang="ja-JP" altLang="en-US" sz="3600" dirty="0"/>
              <a:t>）</a:t>
            </a:r>
            <a:r>
              <a:rPr lang="ja-JP" altLang="en-US" sz="3600" dirty="0"/>
              <a:t> 参加チームと結果</a:t>
            </a:r>
            <a:endParaRPr kumimoji="1" lang="ja-JP" altLang="en-US" sz="3600" dirty="0"/>
          </a:p>
        </p:txBody>
      </p:sp>
      <p:sp>
        <p:nvSpPr>
          <p:cNvPr id="3" name="Content Placeholder 2"/>
          <p:cNvSpPr>
            <a:spLocks noGrp="1"/>
          </p:cNvSpPr>
          <p:nvPr>
            <p:ph idx="1"/>
          </p:nvPr>
        </p:nvSpPr>
        <p:spPr>
          <a:xfrm>
            <a:off x="457200" y="1600202"/>
            <a:ext cx="8229600" cy="4972070"/>
          </a:xfrm>
        </p:spPr>
        <p:txBody>
          <a:bodyPr>
            <a:normAutofit/>
          </a:bodyPr>
          <a:lstStyle/>
          <a:p>
            <a:pPr marL="457198" lvl="1" indent="0">
              <a:buNone/>
            </a:pPr>
            <a:endParaRPr lang="en-US" altLang="ja-JP" dirty="0"/>
          </a:p>
        </p:txBody>
      </p:sp>
      <p:sp>
        <p:nvSpPr>
          <p:cNvPr id="4" name="Footer Placeholder 3"/>
          <p:cNvSpPr>
            <a:spLocks noGrp="1"/>
          </p:cNvSpPr>
          <p:nvPr>
            <p:ph type="ftr" sz="quarter" idx="4294967295"/>
          </p:nvPr>
        </p:nvSpPr>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n-CA" sz="1400" b="0" i="0" u="none" strike="noStrike" kern="1200" cap="none" spc="0" normalizeH="0" baseline="0" noProof="0" dirty="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pic>
        <p:nvPicPr>
          <p:cNvPr id="6" name="図 5">
            <a:extLst>
              <a:ext uri="{FF2B5EF4-FFF2-40B4-BE49-F238E27FC236}">
                <a16:creationId xmlns:a16="http://schemas.microsoft.com/office/drawing/2014/main" id="{81DFB2A7-492E-4000-945A-D9BAA74F6263}"/>
              </a:ext>
            </a:extLst>
          </p:cNvPr>
          <p:cNvPicPr>
            <a:picLocks noChangeAspect="1"/>
          </p:cNvPicPr>
          <p:nvPr/>
        </p:nvPicPr>
        <p:blipFill>
          <a:blip r:embed="rId2"/>
          <a:stretch>
            <a:fillRect/>
          </a:stretch>
        </p:blipFill>
        <p:spPr>
          <a:xfrm>
            <a:off x="112687" y="2680570"/>
            <a:ext cx="8949341" cy="4066398"/>
          </a:xfrm>
          <a:prstGeom prst="rect">
            <a:avLst/>
          </a:prstGeom>
        </p:spPr>
      </p:pic>
    </p:spTree>
    <p:extLst>
      <p:ext uri="{BB962C8B-B14F-4D97-AF65-F5344CB8AC3E}">
        <p14:creationId xmlns:p14="http://schemas.microsoft.com/office/powerpoint/2010/main" val="4047584349"/>
      </p:ext>
    </p:extLst>
  </p:cSld>
  <p:clrMapOvr>
    <a:masterClrMapping/>
  </p:clrMapOvr>
  <p:transitio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nvPr>
        </p:nvGraphicFramePr>
        <p:xfrm>
          <a:off x="179512" y="1412776"/>
          <a:ext cx="8820472" cy="4846320"/>
        </p:xfrm>
        <a:graphic>
          <a:graphicData uri="http://schemas.openxmlformats.org/drawingml/2006/table">
            <a:tbl>
              <a:tblPr firstRow="1" bandRow="1">
                <a:tableStyleId>{5C22544A-7EE6-4342-B048-85BDC9FD1C3A}</a:tableStyleId>
              </a:tblPr>
              <a:tblGrid>
                <a:gridCol w="1512168">
                  <a:extLst>
                    <a:ext uri="{9D8B030D-6E8A-4147-A177-3AD203B41FA5}">
                      <a16:colId xmlns:a16="http://schemas.microsoft.com/office/drawing/2014/main" val="20000"/>
                    </a:ext>
                  </a:extLst>
                </a:gridCol>
                <a:gridCol w="7308304">
                  <a:extLst>
                    <a:ext uri="{9D8B030D-6E8A-4147-A177-3AD203B41FA5}">
                      <a16:colId xmlns:a16="http://schemas.microsoft.com/office/drawing/2014/main" val="20001"/>
                    </a:ext>
                  </a:extLst>
                </a:gridCol>
              </a:tblGrid>
              <a:tr h="360040">
                <a:tc>
                  <a:txBody>
                    <a:bodyPr/>
                    <a:lstStyle/>
                    <a:p>
                      <a:r>
                        <a:rPr lang="en-US" altLang="ja-JP" sz="2000" b="1" i="0" u="none" strike="noStrike" baseline="0" dirty="0">
                          <a:solidFill>
                            <a:schemeClr val="tx1"/>
                          </a:solidFill>
                          <a:latin typeface="+mj-lt"/>
                        </a:rPr>
                        <a:t>Question</a:t>
                      </a:r>
                      <a:endParaRPr kumimoji="1" lang="ja-JP" altLang="en-US" sz="2000" b="1" dirty="0">
                        <a:solidFill>
                          <a:schemeClr val="tx1"/>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a:txBody>
                    <a:bodyPr/>
                    <a:lstStyle/>
                    <a:p>
                      <a:r>
                        <a:rPr lang="en-US" altLang="ja-JP" sz="2000" b="0" i="0" u="none" strike="noStrike" baseline="0" dirty="0">
                          <a:solidFill>
                            <a:schemeClr val="tx1"/>
                          </a:solidFill>
                          <a:latin typeface="+mj-lt"/>
                        </a:rPr>
                        <a:t>A special provision that releases warranty can be made, but in that situation, when there are rights that the seller establishes on his/her own for a third party, the seller is not released of warranty.</a:t>
                      </a:r>
                      <a:endParaRPr kumimoji="1" lang="ja-JP" altLang="en-US" sz="2000" dirty="0">
                        <a:solidFill>
                          <a:schemeClr val="tx1"/>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extLst>
                  <a:ext uri="{0D108BD9-81ED-4DB2-BD59-A6C34878D82A}">
                    <a16:rowId xmlns:a16="http://schemas.microsoft.com/office/drawing/2014/main" val="10000"/>
                  </a:ext>
                </a:extLst>
              </a:tr>
              <a:tr h="415768">
                <a:tc>
                  <a:txBody>
                    <a:bodyPr/>
                    <a:lstStyle/>
                    <a:p>
                      <a:r>
                        <a:rPr lang="en-US" altLang="ja-JP" sz="2000" b="1" i="0" u="none" strike="noStrike" kern="1200" baseline="0" dirty="0">
                          <a:solidFill>
                            <a:srgbClr val="1F497D"/>
                          </a:solidFill>
                          <a:latin typeface="+mj-lt"/>
                          <a:ea typeface="+mn-ea"/>
                          <a:cs typeface="+mn-cs"/>
                        </a:rPr>
                        <a:t>Related Article</a:t>
                      </a:r>
                    </a:p>
                    <a:p>
                      <a:r>
                        <a:rPr kumimoji="1" lang="en-US" altLang="ja-JP" sz="2000" b="1" i="0" u="none" strike="noStrike" kern="1200" baseline="0" dirty="0">
                          <a:solidFill>
                            <a:srgbClr val="FF0000"/>
                          </a:solidFill>
                          <a:latin typeface="+mj-lt"/>
                          <a:ea typeface="+mn-ea"/>
                          <a:cs typeface="+mn-cs"/>
                        </a:rPr>
                        <a:t>(Task1)</a:t>
                      </a:r>
                      <a:endParaRPr kumimoji="1" lang="ja-JP" altLang="en-US" sz="2000" b="1" dirty="0">
                        <a:solidFill>
                          <a:srgbClr val="FF0000"/>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FBA"/>
                    </a:solidFill>
                  </a:tcPr>
                </a:tc>
                <a:tc>
                  <a:txBody>
                    <a:bodyPr/>
                    <a:lstStyle/>
                    <a:p>
                      <a:r>
                        <a:rPr kumimoji="1" lang="en-US" altLang="ja-JP" sz="2000" dirty="0">
                          <a:solidFill>
                            <a:schemeClr val="tx1"/>
                          </a:solidFill>
                          <a:latin typeface="+mj-lt"/>
                        </a:rPr>
                        <a:t>(Special Agreement Disclaiming Warranty) </a:t>
                      </a:r>
                      <a:r>
                        <a:rPr kumimoji="1" lang="en-US" altLang="ja-JP" sz="2000" b="1" dirty="0">
                          <a:solidFill>
                            <a:srgbClr val="FF0000"/>
                          </a:solidFill>
                          <a:latin typeface="+mj-lt"/>
                        </a:rPr>
                        <a:t>Article 572</a:t>
                      </a:r>
                    </a:p>
                    <a:p>
                      <a:r>
                        <a:rPr kumimoji="1" lang="en-US" altLang="ja-JP" sz="2000" dirty="0">
                          <a:solidFill>
                            <a:schemeClr val="tx1"/>
                          </a:solidFill>
                          <a:latin typeface="+mj-lt"/>
                        </a:rPr>
                        <a:t>Even if the seller makes a special agreement to the effect that the seller</a:t>
                      </a:r>
                      <a:r>
                        <a:rPr kumimoji="1" lang="en-US" altLang="ja-JP" sz="2000" baseline="0" dirty="0">
                          <a:solidFill>
                            <a:schemeClr val="tx1"/>
                          </a:solidFill>
                          <a:latin typeface="+mj-lt"/>
                        </a:rPr>
                        <a:t> </a:t>
                      </a:r>
                      <a:r>
                        <a:rPr kumimoji="1" lang="en-US" altLang="ja-JP" sz="2000" dirty="0">
                          <a:solidFill>
                            <a:schemeClr val="tx1"/>
                          </a:solidFill>
                          <a:latin typeface="+mj-lt"/>
                        </a:rPr>
                        <a:t>will not provide the warranties set forth from Article 560 through to the</a:t>
                      </a:r>
                      <a:r>
                        <a:rPr kumimoji="1" lang="en-US" altLang="ja-JP" sz="2000" baseline="0" dirty="0">
                          <a:solidFill>
                            <a:schemeClr val="tx1"/>
                          </a:solidFill>
                          <a:latin typeface="+mj-lt"/>
                        </a:rPr>
                        <a:t> </a:t>
                      </a:r>
                      <a:r>
                        <a:rPr kumimoji="1" lang="en-US" altLang="ja-JP" sz="2000" dirty="0">
                          <a:solidFill>
                            <a:schemeClr val="tx1"/>
                          </a:solidFill>
                          <a:latin typeface="+mj-lt"/>
                        </a:rPr>
                        <a:t>preceding Article, the seller may not be released from that responsibility</a:t>
                      </a:r>
                      <a:r>
                        <a:rPr kumimoji="1" lang="en-US" altLang="ja-JP" sz="2000" baseline="0" dirty="0">
                          <a:solidFill>
                            <a:schemeClr val="tx1"/>
                          </a:solidFill>
                          <a:latin typeface="+mj-lt"/>
                        </a:rPr>
                        <a:t> </a:t>
                      </a:r>
                      <a:r>
                        <a:rPr kumimoji="1" lang="en-US" altLang="ja-JP" sz="2000" dirty="0">
                          <a:solidFill>
                            <a:schemeClr val="tx1"/>
                          </a:solidFill>
                          <a:latin typeface="+mj-lt"/>
                        </a:rPr>
                        <a:t>with respect to any fact that the seller knew but did not disclose, and</a:t>
                      </a:r>
                      <a:r>
                        <a:rPr kumimoji="1" lang="en-US" altLang="ja-JP" sz="2000" baseline="0" dirty="0">
                          <a:solidFill>
                            <a:schemeClr val="tx1"/>
                          </a:solidFill>
                          <a:latin typeface="+mj-lt"/>
                        </a:rPr>
                        <a:t> </a:t>
                      </a:r>
                      <a:r>
                        <a:rPr kumimoji="1" lang="en-US" altLang="ja-JP" sz="2000" dirty="0">
                          <a:solidFill>
                            <a:schemeClr val="tx1"/>
                          </a:solidFill>
                          <a:latin typeface="+mj-lt"/>
                        </a:rPr>
                        <a:t>with respect to any right that the seller himself/herself created for or</a:t>
                      </a:r>
                      <a:r>
                        <a:rPr kumimoji="1" lang="en-US" altLang="ja-JP" sz="2000" baseline="0" dirty="0">
                          <a:solidFill>
                            <a:schemeClr val="tx1"/>
                          </a:solidFill>
                          <a:latin typeface="+mj-lt"/>
                        </a:rPr>
                        <a:t> </a:t>
                      </a:r>
                      <a:r>
                        <a:rPr kumimoji="1" lang="en-US" altLang="ja-JP" sz="2000" dirty="0">
                          <a:solidFill>
                            <a:schemeClr val="tx1"/>
                          </a:solidFill>
                          <a:latin typeface="+mj-lt"/>
                        </a:rPr>
                        <a:t>assigned to a third party.</a:t>
                      </a:r>
                      <a:endParaRPr kumimoji="1" lang="ja-JP" altLang="en-US" sz="2000" dirty="0">
                        <a:solidFill>
                          <a:schemeClr val="tx1"/>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FFBA"/>
                    </a:solidFill>
                  </a:tcPr>
                </a:tc>
                <a:extLst>
                  <a:ext uri="{0D108BD9-81ED-4DB2-BD59-A6C34878D82A}">
                    <a16:rowId xmlns:a16="http://schemas.microsoft.com/office/drawing/2014/main" val="10001"/>
                  </a:ext>
                </a:extLst>
              </a:tr>
              <a:tr h="415768">
                <a:tc>
                  <a:txBody>
                    <a:bodyPr/>
                    <a:lstStyle/>
                    <a:p>
                      <a:r>
                        <a:rPr kumimoji="1" lang="en-US" altLang="ja-JP" sz="2000" b="1" dirty="0">
                          <a:solidFill>
                            <a:schemeClr val="tx2"/>
                          </a:solidFill>
                          <a:latin typeface="+mj-lt"/>
                        </a:rPr>
                        <a:t>Label</a:t>
                      </a:r>
                    </a:p>
                    <a:p>
                      <a:r>
                        <a:rPr kumimoji="1" lang="en-US" altLang="ja-JP" sz="2000" b="1" dirty="0">
                          <a:solidFill>
                            <a:srgbClr val="FF0000"/>
                          </a:solidFill>
                          <a:latin typeface="+mj-lt"/>
                        </a:rPr>
                        <a:t>(Task2)</a:t>
                      </a:r>
                      <a:endParaRPr kumimoji="1" lang="ja-JP" altLang="en-US" sz="2000" b="1" dirty="0">
                        <a:solidFill>
                          <a:srgbClr val="FF0000"/>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0E0"/>
                    </a:solidFill>
                  </a:tcPr>
                </a:tc>
                <a:tc>
                  <a:txBody>
                    <a:bodyPr/>
                    <a:lstStyle/>
                    <a:p>
                      <a:r>
                        <a:rPr kumimoji="1" lang="en-US" altLang="ja-JP" sz="2000" b="1" dirty="0">
                          <a:solidFill>
                            <a:srgbClr val="FF0000"/>
                          </a:solidFill>
                          <a:latin typeface="+mj-lt"/>
                        </a:rPr>
                        <a:t>Yes</a:t>
                      </a:r>
                      <a:endParaRPr kumimoji="1" lang="ja-JP" altLang="en-US" sz="2000" b="1" dirty="0">
                        <a:solidFill>
                          <a:srgbClr val="FF0000"/>
                        </a:solidFill>
                        <a:latin typeface="+mj-lt"/>
                      </a:endParaRPr>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FFE0E0"/>
                    </a:solidFill>
                  </a:tcPr>
                </a:tc>
                <a:extLst>
                  <a:ext uri="{0D108BD9-81ED-4DB2-BD59-A6C34878D82A}">
                    <a16:rowId xmlns:a16="http://schemas.microsoft.com/office/drawing/2014/main" val="10002"/>
                  </a:ext>
                </a:extLst>
              </a:tr>
            </a:tbl>
          </a:graphicData>
        </a:graphic>
      </p:graphicFrame>
      <p:sp>
        <p:nvSpPr>
          <p:cNvPr id="2" name="Title 1"/>
          <p:cNvSpPr>
            <a:spLocks noGrp="1"/>
          </p:cNvSpPr>
          <p:nvPr>
            <p:ph type="title"/>
          </p:nvPr>
        </p:nvSpPr>
        <p:spPr/>
        <p:txBody>
          <a:bodyPr/>
          <a:lstStyle/>
          <a:p>
            <a:r>
              <a:rPr kumimoji="1" lang="en-US" altLang="ja-JP" dirty="0"/>
              <a:t>Example of Statute Task </a:t>
            </a:r>
            <a:endParaRPr kumimoji="1" lang="ja-JP" altLang="en-US" dirty="0"/>
          </a:p>
        </p:txBody>
      </p:sp>
      <p:sp>
        <p:nvSpPr>
          <p:cNvPr id="7" name="내용 개체 틀 2"/>
          <p:cNvSpPr>
            <a:spLocks noGrp="1"/>
          </p:cNvSpPr>
          <p:nvPr>
            <p:ph idx="1"/>
          </p:nvPr>
        </p:nvSpPr>
        <p:spPr>
          <a:xfrm>
            <a:off x="214995" y="6259096"/>
            <a:ext cx="8229600" cy="4525963"/>
          </a:xfrm>
        </p:spPr>
        <p:txBody>
          <a:bodyPr>
            <a:normAutofit/>
          </a:bodyPr>
          <a:lstStyle/>
          <a:p>
            <a:r>
              <a:rPr lang="en-CA" sz="2800" dirty="0"/>
              <a:t>Too long sentence for NLP; where to compare?</a:t>
            </a:r>
          </a:p>
        </p:txBody>
      </p:sp>
      <p:sp>
        <p:nvSpPr>
          <p:cNvPr id="3" name="フッター プレースホルダー 2"/>
          <p:cNvSpPr>
            <a:spLocks noGrp="1"/>
          </p:cNvSpPr>
          <p:nvPr>
            <p:ph type="ftr" sz="quarter" idx="4294967295"/>
          </p:nvPr>
        </p:nvSpPr>
        <p:spPr/>
        <p:txBody>
          <a:bodyPr/>
          <a:lstStyle/>
          <a:p>
            <a:r>
              <a:rPr lang="en-US" altLang="ja-JP"/>
              <a:t>Yoshinobu Kano</a:t>
            </a:r>
            <a:r>
              <a:rPr lang="ja-JP" altLang="en-US"/>
              <a:t>　　　</a:t>
            </a:r>
            <a:endParaRPr lang="en-US" altLang="ja-JP" dirty="0"/>
          </a:p>
        </p:txBody>
      </p:sp>
    </p:spTree>
    <p:extLst>
      <p:ext uri="{BB962C8B-B14F-4D97-AF65-F5344CB8AC3E}">
        <p14:creationId xmlns:p14="http://schemas.microsoft.com/office/powerpoint/2010/main" val="1566562183"/>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dirty="0"/>
              <a:t>COLIEE Task 4 </a:t>
            </a:r>
            <a:r>
              <a:rPr kumimoji="1" lang="ja-JP" altLang="en-US" dirty="0"/>
              <a:t>の結果</a:t>
            </a:r>
          </a:p>
        </p:txBody>
      </p:sp>
      <p:sp>
        <p:nvSpPr>
          <p:cNvPr id="5" name="コンテンツ プレースホルダー 4"/>
          <p:cNvSpPr>
            <a:spLocks noGrp="1"/>
          </p:cNvSpPr>
          <p:nvPr>
            <p:ph idx="1"/>
          </p:nvPr>
        </p:nvSpPr>
        <p:spPr>
          <a:xfrm>
            <a:off x="457200" y="1289305"/>
            <a:ext cx="8229600" cy="1271015"/>
          </a:xfrm>
        </p:spPr>
        <p:txBody>
          <a:bodyPr>
            <a:normAutofit fontScale="70000" lnSpcReduction="20000"/>
          </a:bodyPr>
          <a:lstStyle/>
          <a:p>
            <a:r>
              <a:rPr kumimoji="1" lang="en-US" altLang="ja-JP" dirty="0"/>
              <a:t>JNLP</a:t>
            </a:r>
            <a:r>
              <a:rPr lang="ja-JP" altLang="en-US" dirty="0"/>
              <a:t>：</a:t>
            </a:r>
            <a:r>
              <a:rPr kumimoji="1" lang="en-US" altLang="ja-JP" dirty="0"/>
              <a:t>BERT</a:t>
            </a:r>
            <a:r>
              <a:rPr kumimoji="1" lang="ja-JP" altLang="en-US" dirty="0"/>
              <a:t>を</a:t>
            </a:r>
            <a:r>
              <a:rPr lang="ja-JP" altLang="en-US" dirty="0"/>
              <a:t>民法＋訓練データの</a:t>
            </a:r>
            <a:r>
              <a:rPr lang="en-US" altLang="ja-JP" dirty="0"/>
              <a:t>lawfulness</a:t>
            </a:r>
            <a:r>
              <a:rPr lang="ja-JP" altLang="en-US" dirty="0"/>
              <a:t>なもので</a:t>
            </a:r>
            <a:r>
              <a:rPr lang="en-US" altLang="ja-JP" dirty="0"/>
              <a:t>fine-tune</a:t>
            </a:r>
          </a:p>
          <a:p>
            <a:pPr lvl="1"/>
            <a:r>
              <a:rPr lang="en-US" altLang="ja-JP" dirty="0" err="1"/>
              <a:t>JNLP.BERTLaw</a:t>
            </a:r>
            <a:r>
              <a:rPr lang="ja-JP" altLang="en-US" dirty="0"/>
              <a:t>＝</a:t>
            </a:r>
            <a:r>
              <a:rPr lang="en-US" altLang="ja-JP" dirty="0"/>
              <a:t>JNLP.BERT</a:t>
            </a:r>
            <a:r>
              <a:rPr lang="ja-JP" altLang="en-US" dirty="0"/>
              <a:t>の事前学習をアメリカ判例に変更</a:t>
            </a:r>
            <a:endParaRPr lang="en-US" altLang="ja-JP" dirty="0"/>
          </a:p>
          <a:p>
            <a:r>
              <a:rPr lang="ja-JP" altLang="en-US" dirty="0"/>
              <a:t>実際解けているのか、個別問題の分析</a:t>
            </a:r>
            <a:r>
              <a:rPr lang="ja-JP" altLang="en-US"/>
              <a:t>が必要</a:t>
            </a:r>
            <a:endParaRPr lang="en-US" altLang="ja-JP" dirty="0"/>
          </a:p>
          <a:p>
            <a:endParaRPr kumimoji="1" lang="ja-JP" altLang="en-US" dirty="0"/>
          </a:p>
        </p:txBody>
      </p:sp>
      <p:pic>
        <p:nvPicPr>
          <p:cNvPr id="3" name="図 2">
            <a:extLst>
              <a:ext uri="{FF2B5EF4-FFF2-40B4-BE49-F238E27FC236}">
                <a16:creationId xmlns:a16="http://schemas.microsoft.com/office/drawing/2014/main" id="{71CAB929-AADE-4D31-A73A-2FC043A3FFAF}"/>
              </a:ext>
            </a:extLst>
          </p:cNvPr>
          <p:cNvPicPr>
            <a:picLocks noChangeAspect="1"/>
          </p:cNvPicPr>
          <p:nvPr/>
        </p:nvPicPr>
        <p:blipFill>
          <a:blip r:embed="rId2"/>
          <a:stretch>
            <a:fillRect/>
          </a:stretch>
        </p:blipFill>
        <p:spPr>
          <a:xfrm>
            <a:off x="163286" y="2453096"/>
            <a:ext cx="8906519" cy="4384109"/>
          </a:xfrm>
          <a:prstGeom prst="rect">
            <a:avLst/>
          </a:prstGeom>
        </p:spPr>
      </p:pic>
    </p:spTree>
    <p:extLst>
      <p:ext uri="{BB962C8B-B14F-4D97-AF65-F5344CB8AC3E}">
        <p14:creationId xmlns:p14="http://schemas.microsoft.com/office/powerpoint/2010/main" val="2222462212"/>
      </p:ext>
    </p:extLst>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kumimoji="1" lang="ja-JP" altLang="en-US" sz="3600" dirty="0"/>
              <a:t>過去の</a:t>
            </a:r>
            <a:r>
              <a:rPr kumimoji="1" lang="en-US" altLang="ja-JP" sz="3600" dirty="0"/>
              <a:t>COLIEE</a:t>
            </a:r>
            <a:r>
              <a:rPr kumimoji="1" lang="ja-JP" altLang="en-US" sz="3600" dirty="0"/>
              <a:t>シリーズとの比較</a:t>
            </a:r>
          </a:p>
        </p:txBody>
      </p:sp>
      <p:sp>
        <p:nvSpPr>
          <p:cNvPr id="3" name="Content Placeholder 2"/>
          <p:cNvSpPr>
            <a:spLocks noGrp="1"/>
          </p:cNvSpPr>
          <p:nvPr>
            <p:ph idx="1"/>
          </p:nvPr>
        </p:nvSpPr>
        <p:spPr/>
        <p:txBody>
          <a:bodyPr>
            <a:normAutofit fontScale="70000" lnSpcReduction="20000"/>
          </a:bodyPr>
          <a:lstStyle/>
          <a:p>
            <a:r>
              <a:rPr kumimoji="1" lang="ja-JP" altLang="en-US" dirty="0"/>
              <a:t>評価データは毎年異なるので直接の比較はできない</a:t>
            </a:r>
            <a:endParaRPr lang="en-US" altLang="ja-JP" dirty="0"/>
          </a:p>
          <a:p>
            <a:r>
              <a:rPr lang="ja-JP" altLang="en-US" dirty="0"/>
              <a:t>過去のベスト結果</a:t>
            </a:r>
            <a:endParaRPr lang="en-US" altLang="ja-JP" dirty="0"/>
          </a:p>
          <a:p>
            <a:pPr lvl="1"/>
            <a:r>
              <a:rPr lang="ja-JP" altLang="en-US" dirty="0"/>
              <a:t>情報抽出</a:t>
            </a:r>
            <a:r>
              <a:rPr lang="en-US" altLang="ja-JP" dirty="0"/>
              <a:t>(Task3)/</a:t>
            </a:r>
            <a:r>
              <a:rPr lang="ja-JP" altLang="en-US" dirty="0"/>
              <a:t>質問応答</a:t>
            </a:r>
            <a:r>
              <a:rPr lang="en-US" altLang="ja-JP" dirty="0"/>
              <a:t>(Task4)</a:t>
            </a:r>
            <a:endParaRPr kumimoji="1" lang="en-US" altLang="ja-JP" dirty="0"/>
          </a:p>
          <a:p>
            <a:pPr lvl="1"/>
            <a:r>
              <a:rPr kumimoji="1" lang="en-US" altLang="ja-JP" dirty="0"/>
              <a:t>COLIEE 2014: 0.660/0.658</a:t>
            </a:r>
          </a:p>
          <a:p>
            <a:pPr lvl="1"/>
            <a:r>
              <a:rPr lang="en-US" altLang="ja-JP" dirty="0"/>
              <a:t>COLIEE 2015: 0.552/0.658</a:t>
            </a:r>
          </a:p>
          <a:p>
            <a:pPr lvl="1"/>
            <a:r>
              <a:rPr kumimoji="1" lang="en-US" altLang="ja-JP" dirty="0"/>
              <a:t>COLIEE 2016: 0.626/0.557</a:t>
            </a:r>
          </a:p>
          <a:p>
            <a:pPr lvl="1"/>
            <a:r>
              <a:rPr lang="en-US" altLang="ja-JP" dirty="0"/>
              <a:t>COLIEE 2017: 0.632/0.717</a:t>
            </a:r>
          </a:p>
          <a:p>
            <a:pPr lvl="1"/>
            <a:r>
              <a:rPr lang="en-US" altLang="ja-JP" dirty="0"/>
              <a:t>COLIEE 2018: 0.696/0.637</a:t>
            </a:r>
          </a:p>
          <a:p>
            <a:pPr lvl="1"/>
            <a:r>
              <a:rPr lang="en-US" altLang="ja-JP" dirty="0"/>
              <a:t>COLIEE 2019: 0.549/0.683</a:t>
            </a:r>
          </a:p>
          <a:p>
            <a:pPr lvl="1"/>
            <a:r>
              <a:rPr lang="en-US" altLang="ja-JP" dirty="0"/>
              <a:t>COLIEE</a:t>
            </a:r>
            <a:r>
              <a:rPr lang="ja-JP" altLang="en-US" dirty="0"/>
              <a:t> </a:t>
            </a:r>
            <a:r>
              <a:rPr lang="en-US" altLang="ja-JP" dirty="0"/>
              <a:t>2020:</a:t>
            </a:r>
            <a:r>
              <a:rPr lang="ja-JP" altLang="en-US" dirty="0"/>
              <a:t> </a:t>
            </a:r>
            <a:r>
              <a:rPr lang="en-US" altLang="ja-JP" dirty="0"/>
              <a:t>0.659/0.723</a:t>
            </a:r>
          </a:p>
          <a:p>
            <a:r>
              <a:rPr lang="ja-JP" altLang="en-US" dirty="0"/>
              <a:t>議論</a:t>
            </a:r>
            <a:endParaRPr kumimoji="1" lang="en-US" altLang="ja-JP" dirty="0"/>
          </a:p>
          <a:p>
            <a:pPr lvl="1"/>
            <a:r>
              <a:rPr lang="ja-JP" altLang="en-US" dirty="0"/>
              <a:t>評価データ数が少なく、評価値が安定していない？</a:t>
            </a:r>
            <a:endParaRPr lang="en-US" altLang="ja-JP" dirty="0"/>
          </a:p>
          <a:p>
            <a:pPr lvl="1"/>
            <a:r>
              <a:rPr kumimoji="1" lang="en-US" altLang="ja-JP" dirty="0"/>
              <a:t>10</a:t>
            </a:r>
            <a:r>
              <a:rPr kumimoji="1" lang="ja-JP" altLang="en-US" dirty="0"/>
              <a:t>ポイントぐらいの揺れがある？</a:t>
            </a:r>
          </a:p>
        </p:txBody>
      </p:sp>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2276008701"/>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088" y="260350"/>
            <a:ext cx="7859712" cy="123698"/>
          </a:xfrm>
        </p:spPr>
        <p:txBody>
          <a:bodyPr>
            <a:noAutofit/>
          </a:bodyPr>
          <a:lstStyle/>
          <a:p>
            <a:r>
              <a:rPr kumimoji="1" lang="ja-JP" altLang="en-US" sz="3600" dirty="0"/>
              <a:t>問題解答要素技術ごと統計（上位抜粋）</a:t>
            </a:r>
          </a:p>
        </p:txBody>
      </p:sp>
      <p:graphicFrame>
        <p:nvGraphicFramePr>
          <p:cNvPr id="6" name="コンテンツ プレースホルダー 5">
            <a:extLst>
              <a:ext uri="{FF2B5EF4-FFF2-40B4-BE49-F238E27FC236}">
                <a16:creationId xmlns:a16="http://schemas.microsoft.com/office/drawing/2014/main" id="{B8A9FD34-C8D1-4B51-8AAA-728D9FFF7402}"/>
              </a:ext>
            </a:extLst>
          </p:cNvPr>
          <p:cNvGraphicFramePr>
            <a:graphicFrameLocks noGrp="1"/>
          </p:cNvGraphicFramePr>
          <p:nvPr>
            <p:ph idx="1"/>
            <p:extLst>
              <p:ext uri="{D42A27DB-BD31-4B8C-83A1-F6EECF244321}">
                <p14:modId xmlns:p14="http://schemas.microsoft.com/office/powerpoint/2010/main" val="4222641599"/>
              </p:ext>
            </p:extLst>
          </p:nvPr>
        </p:nvGraphicFramePr>
        <p:xfrm>
          <a:off x="221533" y="632236"/>
          <a:ext cx="8700934" cy="6197267"/>
        </p:xfrm>
        <a:graphic>
          <a:graphicData uri="http://schemas.openxmlformats.org/drawingml/2006/table">
            <a:tbl>
              <a:tblPr/>
              <a:tblGrid>
                <a:gridCol w="1630294">
                  <a:extLst>
                    <a:ext uri="{9D8B030D-6E8A-4147-A177-3AD203B41FA5}">
                      <a16:colId xmlns:a16="http://schemas.microsoft.com/office/drawing/2014/main" val="3379677611"/>
                    </a:ext>
                  </a:extLst>
                </a:gridCol>
                <a:gridCol w="1332000">
                  <a:extLst>
                    <a:ext uri="{9D8B030D-6E8A-4147-A177-3AD203B41FA5}">
                      <a16:colId xmlns:a16="http://schemas.microsoft.com/office/drawing/2014/main" val="3727574574"/>
                    </a:ext>
                  </a:extLst>
                </a:gridCol>
                <a:gridCol w="358665">
                  <a:extLst>
                    <a:ext uri="{9D8B030D-6E8A-4147-A177-3AD203B41FA5}">
                      <a16:colId xmlns:a16="http://schemas.microsoft.com/office/drawing/2014/main" val="1959230591"/>
                    </a:ext>
                  </a:extLst>
                </a:gridCol>
                <a:gridCol w="358665">
                  <a:extLst>
                    <a:ext uri="{9D8B030D-6E8A-4147-A177-3AD203B41FA5}">
                      <a16:colId xmlns:a16="http://schemas.microsoft.com/office/drawing/2014/main" val="4057312735"/>
                    </a:ext>
                  </a:extLst>
                </a:gridCol>
                <a:gridCol w="358665">
                  <a:extLst>
                    <a:ext uri="{9D8B030D-6E8A-4147-A177-3AD203B41FA5}">
                      <a16:colId xmlns:a16="http://schemas.microsoft.com/office/drawing/2014/main" val="1023949544"/>
                    </a:ext>
                  </a:extLst>
                </a:gridCol>
                <a:gridCol w="358665">
                  <a:extLst>
                    <a:ext uri="{9D8B030D-6E8A-4147-A177-3AD203B41FA5}">
                      <a16:colId xmlns:a16="http://schemas.microsoft.com/office/drawing/2014/main" val="3094847506"/>
                    </a:ext>
                  </a:extLst>
                </a:gridCol>
                <a:gridCol w="358665">
                  <a:extLst>
                    <a:ext uri="{9D8B030D-6E8A-4147-A177-3AD203B41FA5}">
                      <a16:colId xmlns:a16="http://schemas.microsoft.com/office/drawing/2014/main" val="863246583"/>
                    </a:ext>
                  </a:extLst>
                </a:gridCol>
                <a:gridCol w="358665">
                  <a:extLst>
                    <a:ext uri="{9D8B030D-6E8A-4147-A177-3AD203B41FA5}">
                      <a16:colId xmlns:a16="http://schemas.microsoft.com/office/drawing/2014/main" val="2811525884"/>
                    </a:ext>
                  </a:extLst>
                </a:gridCol>
                <a:gridCol w="358665">
                  <a:extLst>
                    <a:ext uri="{9D8B030D-6E8A-4147-A177-3AD203B41FA5}">
                      <a16:colId xmlns:a16="http://schemas.microsoft.com/office/drawing/2014/main" val="4195869919"/>
                    </a:ext>
                  </a:extLst>
                </a:gridCol>
                <a:gridCol w="358665">
                  <a:extLst>
                    <a:ext uri="{9D8B030D-6E8A-4147-A177-3AD203B41FA5}">
                      <a16:colId xmlns:a16="http://schemas.microsoft.com/office/drawing/2014/main" val="2892626606"/>
                    </a:ext>
                  </a:extLst>
                </a:gridCol>
                <a:gridCol w="358665">
                  <a:extLst>
                    <a:ext uri="{9D8B030D-6E8A-4147-A177-3AD203B41FA5}">
                      <a16:colId xmlns:a16="http://schemas.microsoft.com/office/drawing/2014/main" val="2515318694"/>
                    </a:ext>
                  </a:extLst>
                </a:gridCol>
                <a:gridCol w="358665">
                  <a:extLst>
                    <a:ext uri="{9D8B030D-6E8A-4147-A177-3AD203B41FA5}">
                      <a16:colId xmlns:a16="http://schemas.microsoft.com/office/drawing/2014/main" val="849322311"/>
                    </a:ext>
                  </a:extLst>
                </a:gridCol>
                <a:gridCol w="358665">
                  <a:extLst>
                    <a:ext uri="{9D8B030D-6E8A-4147-A177-3AD203B41FA5}">
                      <a16:colId xmlns:a16="http://schemas.microsoft.com/office/drawing/2014/main" val="637614304"/>
                    </a:ext>
                  </a:extLst>
                </a:gridCol>
                <a:gridCol w="358665">
                  <a:extLst>
                    <a:ext uri="{9D8B030D-6E8A-4147-A177-3AD203B41FA5}">
                      <a16:colId xmlns:a16="http://schemas.microsoft.com/office/drawing/2014/main" val="222504604"/>
                    </a:ext>
                  </a:extLst>
                </a:gridCol>
                <a:gridCol w="358665">
                  <a:extLst>
                    <a:ext uri="{9D8B030D-6E8A-4147-A177-3AD203B41FA5}">
                      <a16:colId xmlns:a16="http://schemas.microsoft.com/office/drawing/2014/main" val="4113320708"/>
                    </a:ext>
                  </a:extLst>
                </a:gridCol>
                <a:gridCol w="358665">
                  <a:extLst>
                    <a:ext uri="{9D8B030D-6E8A-4147-A177-3AD203B41FA5}">
                      <a16:colId xmlns:a16="http://schemas.microsoft.com/office/drawing/2014/main" val="3653936019"/>
                    </a:ext>
                  </a:extLst>
                </a:gridCol>
                <a:gridCol w="358665">
                  <a:extLst>
                    <a:ext uri="{9D8B030D-6E8A-4147-A177-3AD203B41FA5}">
                      <a16:colId xmlns:a16="http://schemas.microsoft.com/office/drawing/2014/main" val="958168968"/>
                    </a:ext>
                  </a:extLst>
                </a:gridCol>
                <a:gridCol w="358665">
                  <a:extLst>
                    <a:ext uri="{9D8B030D-6E8A-4147-A177-3AD203B41FA5}">
                      <a16:colId xmlns:a16="http://schemas.microsoft.com/office/drawing/2014/main" val="753670551"/>
                    </a:ext>
                  </a:extLst>
                </a:gridCol>
              </a:tblGrid>
              <a:tr h="425387">
                <a:tc>
                  <a:txBody>
                    <a:bodyPr/>
                    <a:lstStyle/>
                    <a:p>
                      <a:pPr algn="ctr" rtl="0" fontAlgn="ctr"/>
                      <a:r>
                        <a:rPr lang="en-US" sz="1800" b="1">
                          <a:solidFill>
                            <a:srgbClr val="000000"/>
                          </a:solidFill>
                          <a:effectLst/>
                        </a:rPr>
                        <a:t>task</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800" b="1" dirty="0">
                          <a:effectLst/>
                        </a:rPr>
                        <a:t># prob</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dirty="0">
                          <a:effectLst/>
                        </a:rPr>
                        <a:t>11</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altLang="ja-JP" sz="1800" b="1">
                          <a:effectLst/>
                        </a:rPr>
                        <a:t>23</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24</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25</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26</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dirty="0">
                          <a:effectLst/>
                        </a:rPr>
                        <a:t>5</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dirty="0">
                          <a:effectLst/>
                        </a:rPr>
                        <a:t>14</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800" b="1">
                          <a:effectLst/>
                        </a:rPr>
                        <a:t>16</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27</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6</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7</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dirty="0">
                          <a:effectLst/>
                        </a:rPr>
                        <a:t>10</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rtl="0" fontAlgn="ctr"/>
                      <a:r>
                        <a:rPr lang="en-US" altLang="ja-JP" sz="1800" b="1" dirty="0">
                          <a:effectLst/>
                        </a:rPr>
                        <a:t>13</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rtl="0" fontAlgn="ctr"/>
                      <a:r>
                        <a:rPr lang="en-US" altLang="ja-JP" sz="1800" b="1">
                          <a:effectLst/>
                        </a:rPr>
                        <a:t>8</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a:effectLst/>
                        </a:rPr>
                        <a:t>12</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altLang="ja-JP" sz="1800" b="1" dirty="0">
                          <a:effectLst/>
                        </a:rPr>
                        <a:t>15</a:t>
                      </a:r>
                    </a:p>
                  </a:txBody>
                  <a:tcPr marL="10706" marR="10706" marT="7137" marB="713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708623617"/>
                  </a:ext>
                </a:extLst>
              </a:tr>
              <a:tr h="219831">
                <a:tc>
                  <a:txBody>
                    <a:bodyPr/>
                    <a:lstStyle/>
                    <a:p>
                      <a:pPr rtl="0" fontAlgn="b"/>
                      <a:r>
                        <a:rPr lang="ja-JP" altLang="en-US" sz="1800" b="1" dirty="0">
                          <a:effectLst/>
                        </a:rPr>
                        <a:t>正解数</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endParaRPr lang="ja-JP" altLang="en-US" sz="1800" dirty="0">
                        <a:effectLst/>
                      </a:endParaRP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81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70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70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69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69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68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63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63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63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62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51887114"/>
                  </a:ext>
                </a:extLst>
              </a:tr>
              <a:tr h="219831">
                <a:tc>
                  <a:txBody>
                    <a:bodyPr/>
                    <a:lstStyle/>
                    <a:p>
                      <a:pPr rtl="0" fontAlgn="b"/>
                      <a:r>
                        <a:rPr lang="ja-JP" altLang="en-US" sz="1800" dirty="0">
                          <a:effectLst/>
                        </a:rPr>
                        <a:t>言語</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endParaRPr lang="ja-JP" altLang="en-US" sz="1800" dirty="0">
                        <a:effectLst/>
                      </a:endParaRP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a:effectLst/>
                        </a:rPr>
                        <a:t>J</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rtl="0" fontAlgn="b"/>
                      <a:r>
                        <a:rPr lang="en-US" sz="1800">
                          <a:effectLst/>
                        </a:rPr>
                        <a:t>J</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endParaRPr lang="ja-JP" altLang="en-US" sz="1800">
                        <a:effectLst/>
                      </a:endParaRP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endParaRPr lang="ja-JP" altLang="en-US" sz="1800">
                        <a:effectLst/>
                      </a:endParaRP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dirty="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dirty="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rtl="0" fontAlgn="b"/>
                      <a:r>
                        <a:rPr lang="en-US" sz="1800" dirty="0">
                          <a:effectLst/>
                        </a:rPr>
                        <a:t>J</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rtl="0" fontAlgn="b"/>
                      <a:r>
                        <a:rPr lang="en-US" sz="1800" dirty="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dirty="0">
                          <a:effectLst/>
                        </a:rPr>
                        <a:t>E</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rtl="0" fontAlgn="b"/>
                      <a:r>
                        <a:rPr lang="en-US" sz="1800" dirty="0">
                          <a:effectLst/>
                        </a:rPr>
                        <a:t>J</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74998516"/>
                  </a:ext>
                </a:extLst>
              </a:tr>
              <a:tr h="219831">
                <a:tc>
                  <a:txBody>
                    <a:bodyPr/>
                    <a:lstStyle/>
                    <a:p>
                      <a:pPr algn="ctr" rtl="0" fontAlgn="b"/>
                      <a:r>
                        <a:rPr lang="ja-JP" altLang="en-US" sz="1800" b="1" dirty="0">
                          <a:solidFill>
                            <a:srgbClr val="000000"/>
                          </a:solidFill>
                          <a:effectLst/>
                        </a:rPr>
                        <a:t>条件</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74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47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b="1" i="1" dirty="0">
                          <a:effectLst/>
                        </a:rPr>
                        <a:t>46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39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46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39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44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518411145"/>
                  </a:ext>
                </a:extLst>
              </a:tr>
              <a:tr h="219831">
                <a:tc>
                  <a:txBody>
                    <a:bodyPr/>
                    <a:lstStyle/>
                    <a:p>
                      <a:pPr algn="ctr" rtl="0" fontAlgn="b"/>
                      <a:r>
                        <a:rPr lang="ja-JP" altLang="en-US" sz="1800" b="1">
                          <a:effectLst/>
                        </a:rPr>
                        <a:t>人物役割</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48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35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406894574"/>
                  </a:ext>
                </a:extLst>
              </a:tr>
              <a:tr h="219831">
                <a:tc>
                  <a:txBody>
                    <a:bodyPr/>
                    <a:lstStyle/>
                    <a:p>
                      <a:pPr algn="ctr" rtl="0" fontAlgn="b"/>
                      <a:r>
                        <a:rPr lang="ja-JP" altLang="en-US" sz="1800" b="1">
                          <a:solidFill>
                            <a:srgbClr val="000000"/>
                          </a:solidFill>
                          <a:effectLst/>
                        </a:rPr>
                        <a:t>人物関係</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48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0" dirty="0">
                          <a:effectLst/>
                        </a:rPr>
                        <a:t>35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70787800"/>
                  </a:ext>
                </a:extLst>
              </a:tr>
              <a:tr h="219831">
                <a:tc>
                  <a:txBody>
                    <a:bodyPr/>
                    <a:lstStyle/>
                    <a:p>
                      <a:pPr algn="ctr" rtl="0" fontAlgn="b"/>
                      <a:r>
                        <a:rPr lang="ja-JP" altLang="en-US" sz="1800" b="1" dirty="0">
                          <a:solidFill>
                            <a:srgbClr val="000000"/>
                          </a:solidFill>
                          <a:effectLst/>
                        </a:rPr>
                        <a:t>形態素解析</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33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27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21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64032680"/>
                  </a:ext>
                </a:extLst>
              </a:tr>
              <a:tr h="219831">
                <a:tc>
                  <a:txBody>
                    <a:bodyPr/>
                    <a:lstStyle/>
                    <a:p>
                      <a:pPr algn="ctr" rtl="0" fontAlgn="b"/>
                      <a:r>
                        <a:rPr lang="ja-JP" altLang="en-US" sz="1800" b="1">
                          <a:solidFill>
                            <a:srgbClr val="000000"/>
                          </a:solidFill>
                          <a:effectLst/>
                        </a:rPr>
                        <a:t>照応解析</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13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920912466"/>
                  </a:ext>
                </a:extLst>
              </a:tr>
              <a:tr h="219831">
                <a:tc>
                  <a:txBody>
                    <a:bodyPr/>
                    <a:lstStyle/>
                    <a:p>
                      <a:pPr algn="ctr" rtl="0" fontAlgn="b"/>
                      <a:r>
                        <a:rPr lang="ja-JP" altLang="en-US" sz="1800" b="1">
                          <a:effectLst/>
                        </a:rPr>
                        <a:t>曖昧性解消</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94857879"/>
                  </a:ext>
                </a:extLst>
              </a:tr>
              <a:tr h="219831">
                <a:tc>
                  <a:txBody>
                    <a:bodyPr/>
                    <a:lstStyle/>
                    <a:p>
                      <a:pPr algn="ctr" rtl="0" fontAlgn="b"/>
                      <a:r>
                        <a:rPr lang="ja-JP" altLang="en-US" sz="1800" b="1">
                          <a:effectLst/>
                        </a:rPr>
                        <a:t>意味役割付与</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4128662704"/>
                  </a:ext>
                </a:extLst>
              </a:tr>
              <a:tr h="219831">
                <a:tc>
                  <a:txBody>
                    <a:bodyPr/>
                    <a:lstStyle/>
                    <a:p>
                      <a:pPr algn="ctr" rtl="0" fontAlgn="b"/>
                      <a:r>
                        <a:rPr lang="ja-JP" altLang="en-US" sz="1800" b="1">
                          <a:effectLst/>
                        </a:rPr>
                        <a:t>動詞言換</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41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32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b="1" i="1" dirty="0">
                          <a:effectLst/>
                        </a:rPr>
                        <a:t>27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21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37955796"/>
                  </a:ext>
                </a:extLst>
              </a:tr>
              <a:tr h="219831">
                <a:tc>
                  <a:txBody>
                    <a:bodyPr/>
                    <a:lstStyle/>
                    <a:p>
                      <a:pPr algn="ctr" rtl="0" fontAlgn="b"/>
                      <a:r>
                        <a:rPr lang="ja-JP" altLang="en-US" sz="1800" b="1">
                          <a:effectLst/>
                        </a:rPr>
                        <a:t>一般辞書</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786045656"/>
                  </a:ext>
                </a:extLst>
              </a:tr>
              <a:tr h="219831">
                <a:tc>
                  <a:txBody>
                    <a:bodyPr/>
                    <a:lstStyle/>
                    <a:p>
                      <a:pPr algn="ctr" rtl="0" fontAlgn="b"/>
                      <a:r>
                        <a:rPr lang="ja-JP" altLang="en-US" sz="1800" b="1" dirty="0">
                          <a:effectLst/>
                        </a:rPr>
                        <a:t>述語項構造</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73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57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48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47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46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39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32569300"/>
                  </a:ext>
                </a:extLst>
              </a:tr>
              <a:tr h="219831">
                <a:tc>
                  <a:txBody>
                    <a:bodyPr/>
                    <a:lstStyle/>
                    <a:p>
                      <a:pPr algn="ctr" rtl="0" fontAlgn="b"/>
                      <a:r>
                        <a:rPr lang="ja-JP" altLang="en-US" sz="1800" b="1">
                          <a:effectLst/>
                        </a:rPr>
                        <a:t>否定形</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69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47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b="1" i="1" dirty="0">
                          <a:effectLst/>
                        </a:rPr>
                        <a:t>46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48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41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42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37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8909431"/>
                  </a:ext>
                </a:extLst>
              </a:tr>
              <a:tr h="219831">
                <a:tc>
                  <a:txBody>
                    <a:bodyPr/>
                    <a:lstStyle/>
                    <a:p>
                      <a:pPr algn="ctr" rtl="0" fontAlgn="b"/>
                      <a:r>
                        <a:rPr lang="zh-TW" altLang="en-US" sz="1800" b="1" dirty="0">
                          <a:effectLst/>
                        </a:rPr>
                        <a:t>法律事実関係</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55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37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33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34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33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29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26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130389657"/>
                  </a:ext>
                </a:extLst>
              </a:tr>
              <a:tr h="219831">
                <a:tc>
                  <a:txBody>
                    <a:bodyPr/>
                    <a:lstStyle/>
                    <a:p>
                      <a:pPr algn="ctr" rtl="0" fontAlgn="b"/>
                      <a:r>
                        <a:rPr lang="ja-JP" altLang="en-US" sz="1800" b="1">
                          <a:effectLst/>
                        </a:rPr>
                        <a:t>含意関係</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20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215512335"/>
                  </a:ext>
                </a:extLst>
              </a:tr>
              <a:tr h="219831">
                <a:tc>
                  <a:txBody>
                    <a:bodyPr/>
                    <a:lstStyle/>
                    <a:p>
                      <a:pPr algn="ctr" rtl="0" fontAlgn="b"/>
                      <a:r>
                        <a:rPr lang="ja-JP" altLang="en-US" sz="1800" b="1">
                          <a:effectLst/>
                        </a:rPr>
                        <a:t>係り受け</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24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dirty="0">
                          <a:effectLst/>
                        </a:rPr>
                        <a:t>18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b="1" i="1" dirty="0">
                          <a:effectLst/>
                        </a:rPr>
                        <a:t>17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b="1" i="1" dirty="0">
                          <a:effectLst/>
                        </a:rPr>
                        <a:t>17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14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13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05881897"/>
                  </a:ext>
                </a:extLst>
              </a:tr>
              <a:tr h="219831">
                <a:tc>
                  <a:txBody>
                    <a:bodyPr/>
                    <a:lstStyle/>
                    <a:p>
                      <a:pPr algn="ctr" rtl="0" fontAlgn="b"/>
                      <a:r>
                        <a:rPr lang="ja-JP" altLang="en-US" sz="1800" b="1">
                          <a:effectLst/>
                        </a:rPr>
                        <a:t>条文検索</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8</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9</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71050614"/>
                  </a:ext>
                </a:extLst>
              </a:tr>
              <a:tr h="219831">
                <a:tc>
                  <a:txBody>
                    <a:bodyPr/>
                    <a:lstStyle/>
                    <a:p>
                      <a:pPr algn="ctr" rtl="0" fontAlgn="b"/>
                      <a:r>
                        <a:rPr lang="ja-JP" altLang="en-US" sz="1800" b="1" dirty="0">
                          <a:effectLst/>
                        </a:rPr>
                        <a:t>一般言換</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3</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2</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09965621"/>
                  </a:ext>
                </a:extLst>
              </a:tr>
              <a:tr h="117053">
                <a:tc>
                  <a:txBody>
                    <a:bodyPr/>
                    <a:lstStyle/>
                    <a:p>
                      <a:pPr algn="ctr" rtl="0" fontAlgn="b"/>
                      <a:r>
                        <a:rPr lang="ja-JP" altLang="en-US" sz="1800" b="1" dirty="0">
                          <a:effectLst/>
                        </a:rPr>
                        <a:t>箇条書き</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6</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dirty="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4</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7</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5</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983868475"/>
                  </a:ext>
                </a:extLst>
              </a:tr>
              <a:tr h="219831">
                <a:tc>
                  <a:txBody>
                    <a:bodyPr/>
                    <a:lstStyle/>
                    <a:p>
                      <a:pPr algn="ctr" rtl="0" fontAlgn="b"/>
                      <a:r>
                        <a:rPr lang="ja-JP" altLang="en-US" sz="1800" b="1" dirty="0">
                          <a:effectLst/>
                        </a:rPr>
                        <a:t>数値計算</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
                      <a:r>
                        <a:rPr lang="en-US" altLang="ja-JP" sz="1800" b="1" dirty="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r" rtl="0" fontAlgn="b"/>
                      <a:r>
                        <a:rPr lang="en-US" altLang="ja-JP" sz="1800" dirty="0">
                          <a:effectLst/>
                        </a:rPr>
                        <a:t>1</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r" rtl="0" fontAlgn="b"/>
                      <a:r>
                        <a:rPr lang="en-US" altLang="ja-JP" sz="1800" dirty="0">
                          <a:effectLst/>
                        </a:rPr>
                        <a:t>0</a:t>
                      </a:r>
                    </a:p>
                  </a:txBody>
                  <a:tcPr marL="10706" marR="10706" marT="7137" marB="7137"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331299791"/>
                  </a:ext>
                </a:extLst>
              </a:tr>
            </a:tbl>
          </a:graphicData>
        </a:graphic>
      </p:graphicFrame>
      <p:sp>
        <p:nvSpPr>
          <p:cNvPr id="5" name="Slide Number Placeholder 4"/>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7626FE20-70AD-430E-9D9A-58FA489B3DDA}" type="slidenum">
              <a:rPr kumimoji="1" lang="en-CA" sz="2400" b="1" i="0" u="none" strike="noStrike" kern="1200" cap="none" spc="0" normalizeH="0" baseline="0" noProof="0" smtClean="0">
                <a:ln>
                  <a:noFill/>
                </a:ln>
                <a:solidFill>
                  <a:srgbClr val="000000"/>
                </a:solidFill>
                <a:effectLst/>
                <a:uLnTx/>
                <a:uFillTx/>
                <a:latin typeface="Arial Unicode MS" panose="020B0604020202020204" pitchFamily="50" charset="-128"/>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1" lang="en-CA" sz="2400" b="1" i="0" u="none" strike="noStrike" kern="1200" cap="none" spc="0" normalizeH="0" baseline="0" noProof="0">
              <a:ln>
                <a:noFill/>
              </a:ln>
              <a:solidFill>
                <a:srgbClr val="000000"/>
              </a:solidFill>
              <a:effectLst/>
              <a:uLnTx/>
              <a:uFillTx/>
              <a:latin typeface="Arial Unicode MS" panose="020B060402020202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52109377"/>
      </p:ext>
    </p:extLst>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a:extLst>
              <a:ext uri="{FF2B5EF4-FFF2-40B4-BE49-F238E27FC236}">
                <a16:creationId xmlns:a16="http://schemas.microsoft.com/office/drawing/2014/main" id="{367B3E78-3B6A-4240-8568-0564B4C17BA2}"/>
              </a:ext>
            </a:extLst>
          </p:cNvPr>
          <p:cNvGraphicFramePr>
            <a:graphicFrameLocks noGrp="1"/>
          </p:cNvGraphicFramePr>
          <p:nvPr>
            <p:ph idx="4294967295"/>
            <p:extLst>
              <p:ext uri="{D42A27DB-BD31-4B8C-83A1-F6EECF244321}">
                <p14:modId xmlns:p14="http://schemas.microsoft.com/office/powerpoint/2010/main" val="3194409348"/>
              </p:ext>
            </p:extLst>
          </p:nvPr>
        </p:nvGraphicFramePr>
        <p:xfrm>
          <a:off x="36576" y="27432"/>
          <a:ext cx="9107424" cy="6411720"/>
        </p:xfrm>
        <a:graphic>
          <a:graphicData uri="http://schemas.openxmlformats.org/drawingml/2006/table">
            <a:tbl>
              <a:tblPr/>
              <a:tblGrid>
                <a:gridCol w="1536047">
                  <a:extLst>
                    <a:ext uri="{9D8B030D-6E8A-4147-A177-3AD203B41FA5}">
                      <a16:colId xmlns:a16="http://schemas.microsoft.com/office/drawing/2014/main" val="1389548505"/>
                    </a:ext>
                  </a:extLst>
                </a:gridCol>
                <a:gridCol w="7571377">
                  <a:extLst>
                    <a:ext uri="{9D8B030D-6E8A-4147-A177-3AD203B41FA5}">
                      <a16:colId xmlns:a16="http://schemas.microsoft.com/office/drawing/2014/main" val="2218107432"/>
                    </a:ext>
                  </a:extLst>
                </a:gridCol>
              </a:tblGrid>
              <a:tr h="765707">
                <a:tc>
                  <a:txBody>
                    <a:bodyPr/>
                    <a:lstStyle/>
                    <a:p>
                      <a:pPr rtl="0" fontAlgn="b"/>
                      <a:r>
                        <a:rPr lang="ja-JP" altLang="en-US" sz="1800" dirty="0">
                          <a:solidFill>
                            <a:srgbClr val="000000"/>
                          </a:solidFill>
                          <a:effectLst/>
                        </a:rPr>
                        <a:t>条件文抽出・判断</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問題文・条文のそれぞれの条件文を調べることで正誤が判断できる可能性がある問題 例：</a:t>
                      </a:r>
                      <a:r>
                        <a:rPr lang="en-US" altLang="ja-JP" sz="1800">
                          <a:solidFill>
                            <a:srgbClr val="000000"/>
                          </a:solidFill>
                          <a:effectLst/>
                        </a:rPr>
                        <a:t>H29-6-U label='N' &lt;t1&gt; </a:t>
                      </a:r>
                      <a:r>
                        <a:rPr lang="ja-JP" altLang="en-US" sz="1800">
                          <a:solidFill>
                            <a:srgbClr val="000000"/>
                          </a:solidFill>
                          <a:effectLst/>
                        </a:rPr>
                        <a:t>第百六十条 相続財産に関しては、相続人が確定した時、管理人が選任された時又は破産手続開始の決定があった時から六箇月を経過するまでの間は、時効は、完成しない。 </a:t>
                      </a:r>
                      <a:r>
                        <a:rPr lang="en-US" altLang="ja-JP" sz="1800">
                          <a:solidFill>
                            <a:srgbClr val="000000"/>
                          </a:solidFill>
                          <a:effectLst/>
                        </a:rPr>
                        <a:t>&lt;/t1&gt; &lt;t2&gt; </a:t>
                      </a:r>
                      <a:r>
                        <a:rPr lang="ja-JP" altLang="en-US" sz="1800">
                          <a:solidFill>
                            <a:srgbClr val="000000"/>
                          </a:solidFill>
                          <a:effectLst/>
                        </a:rPr>
                        <a:t>相続財産に関しては，相続財産管理人が選任された場合でも，相続人が確定するまでの間は，時効は完成しない。 </a:t>
                      </a:r>
                      <a:r>
                        <a:rPr lang="en-US" altLang="ja-JP" sz="1800">
                          <a:solidFill>
                            <a:srgbClr val="000000"/>
                          </a:solidFill>
                          <a:effectLst/>
                        </a:rPr>
                        <a:t>&lt;/t2&gt;</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637971965"/>
                  </a:ext>
                </a:extLst>
              </a:tr>
              <a:tr h="201227">
                <a:tc>
                  <a:txBody>
                    <a:bodyPr/>
                    <a:lstStyle/>
                    <a:p>
                      <a:pPr rtl="0" fontAlgn="b"/>
                      <a:r>
                        <a:rPr lang="ja-JP" altLang="en-US" sz="1800">
                          <a:solidFill>
                            <a:srgbClr val="000000"/>
                          </a:solidFill>
                          <a:effectLst/>
                        </a:rPr>
                        <a:t>人物役割付与</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問題文に出てきた人物</a:t>
                      </a:r>
                      <a:r>
                        <a:rPr lang="en-US" altLang="ja-JP" sz="1800">
                          <a:solidFill>
                            <a:srgbClr val="000000"/>
                          </a:solidFill>
                          <a:effectLst/>
                        </a:rPr>
                        <a:t>(A</a:t>
                      </a:r>
                      <a:r>
                        <a:rPr lang="ja-JP" altLang="en-US" sz="1800">
                          <a:solidFill>
                            <a:srgbClr val="000000"/>
                          </a:solidFill>
                          <a:effectLst/>
                        </a:rPr>
                        <a:t>など</a:t>
                      </a:r>
                      <a:r>
                        <a:rPr lang="en-US" altLang="ja-JP" sz="1800">
                          <a:solidFill>
                            <a:srgbClr val="000000"/>
                          </a:solidFill>
                          <a:effectLst/>
                        </a:rPr>
                        <a:t>)</a:t>
                      </a:r>
                      <a:r>
                        <a:rPr lang="ja-JP" altLang="en-US" sz="1800">
                          <a:solidFill>
                            <a:srgbClr val="000000"/>
                          </a:solidFill>
                          <a:effectLst/>
                        </a:rPr>
                        <a:t>がどの役割</a:t>
                      </a:r>
                      <a:r>
                        <a:rPr lang="en-US" altLang="ja-JP" sz="1800">
                          <a:solidFill>
                            <a:srgbClr val="000000"/>
                          </a:solidFill>
                          <a:effectLst/>
                        </a:rPr>
                        <a:t>(</a:t>
                      </a:r>
                      <a:r>
                        <a:rPr lang="ja-JP" altLang="en-US" sz="1800">
                          <a:solidFill>
                            <a:srgbClr val="000000"/>
                          </a:solidFill>
                          <a:effectLst/>
                        </a:rPr>
                        <a:t>未成年</a:t>
                      </a:r>
                      <a:r>
                        <a:rPr lang="en-US" altLang="ja-JP" sz="1800">
                          <a:solidFill>
                            <a:srgbClr val="000000"/>
                          </a:solidFill>
                          <a:effectLst/>
                        </a:rPr>
                        <a:t>,</a:t>
                      </a:r>
                      <a:r>
                        <a:rPr lang="ja-JP" altLang="en-US" sz="1800">
                          <a:solidFill>
                            <a:srgbClr val="000000"/>
                          </a:solidFill>
                          <a:effectLst/>
                        </a:rPr>
                        <a:t>買主</a:t>
                      </a:r>
                      <a:r>
                        <a:rPr lang="en-US" altLang="ja-JP" sz="1800">
                          <a:solidFill>
                            <a:srgbClr val="000000"/>
                          </a:solidFill>
                          <a:effectLst/>
                        </a:rPr>
                        <a:t>,</a:t>
                      </a:r>
                      <a:r>
                        <a:rPr lang="ja-JP" altLang="en-US" sz="1800">
                          <a:solidFill>
                            <a:srgbClr val="000000"/>
                          </a:solidFill>
                          <a:effectLst/>
                        </a:rPr>
                        <a:t>債務者 等</a:t>
                      </a:r>
                      <a:r>
                        <a:rPr lang="en-US" altLang="ja-JP" sz="1800">
                          <a:solidFill>
                            <a:srgbClr val="000000"/>
                          </a:solidFill>
                          <a:effectLst/>
                        </a:rPr>
                        <a:t>)</a:t>
                      </a:r>
                      <a:r>
                        <a:rPr lang="ja-JP" altLang="en-US" sz="1800">
                          <a:solidFill>
                            <a:srgbClr val="000000"/>
                          </a:solidFill>
                          <a:effectLst/>
                        </a:rPr>
                        <a:t>を担っているのかを明確にする必要がある問題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287539352"/>
                  </a:ext>
                </a:extLst>
              </a:tr>
              <a:tr h="201227">
                <a:tc>
                  <a:txBody>
                    <a:bodyPr/>
                    <a:lstStyle/>
                    <a:p>
                      <a:pPr rtl="0" fontAlgn="b"/>
                      <a:r>
                        <a:rPr lang="zh-TW" altLang="en-US" sz="1800" dirty="0">
                          <a:solidFill>
                            <a:srgbClr val="000000"/>
                          </a:solidFill>
                          <a:effectLst/>
                        </a:rPr>
                        <a:t>人物関係抽出</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複数の人物間の立場や役割を明確にする必要がある問題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73629590"/>
                  </a:ext>
                </a:extLst>
              </a:tr>
              <a:tr h="201227">
                <a:tc>
                  <a:txBody>
                    <a:bodyPr/>
                    <a:lstStyle/>
                    <a:p>
                      <a:pPr rtl="0" fontAlgn="b"/>
                      <a:r>
                        <a:rPr lang="ja-JP" altLang="en-US" sz="1800" dirty="0">
                          <a:solidFill>
                            <a:srgbClr val="000000"/>
                          </a:solidFill>
                          <a:effectLst/>
                        </a:rPr>
                        <a:t>形態素解析</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おおむね同じような文章である問題 又は文章を解析しやすくするために特定の格助詞などを入れるのに用いる</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248102909"/>
                  </a:ext>
                </a:extLst>
              </a:tr>
              <a:tr h="295307">
                <a:tc>
                  <a:txBody>
                    <a:bodyPr/>
                    <a:lstStyle/>
                    <a:p>
                      <a:pPr rtl="0" fontAlgn="b"/>
                      <a:r>
                        <a:rPr lang="ja-JP" altLang="en-US" sz="1800">
                          <a:solidFill>
                            <a:srgbClr val="000000"/>
                          </a:solidFill>
                          <a:effectLst/>
                        </a:rPr>
                        <a:t>照応解析</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文章の一部を省略している際に、それが何を指しているのかを明確にする際に用いる。「こそあど言葉」のみだけではなく「前文」「同項」なども対象となる</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215711403"/>
                  </a:ext>
                </a:extLst>
              </a:tr>
              <a:tr h="389388">
                <a:tc>
                  <a:txBody>
                    <a:bodyPr/>
                    <a:lstStyle/>
                    <a:p>
                      <a:pPr rtl="0" fontAlgn="b"/>
                      <a:r>
                        <a:rPr lang="ja-JP" altLang="en-US" sz="1800">
                          <a:solidFill>
                            <a:srgbClr val="000000"/>
                          </a:solidFill>
                          <a:effectLst/>
                        </a:rPr>
                        <a:t>曖昧性解消</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曖昧な表現が用いられている文を解析するのに用いる 例：</a:t>
                      </a:r>
                      <a:r>
                        <a:rPr lang="en-US" altLang="ja-JP" sz="1800">
                          <a:solidFill>
                            <a:srgbClr val="000000"/>
                          </a:solidFill>
                          <a:effectLst/>
                        </a:rPr>
                        <a:t>H29-4-A </a:t>
                      </a:r>
                      <a:r>
                        <a:rPr lang="ja-JP" altLang="en-US" sz="1800">
                          <a:solidFill>
                            <a:srgbClr val="000000"/>
                          </a:solidFill>
                          <a:effectLst/>
                        </a:rPr>
                        <a:t>第九十四条 相手方と通じてした虚偽の意思表示は、無効とする。 ２ 前項の規定による意思表示の無効は、善意の第三者に対抗することができない。</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40585889"/>
                  </a:ext>
                </a:extLst>
              </a:tr>
              <a:tr h="201227">
                <a:tc>
                  <a:txBody>
                    <a:bodyPr/>
                    <a:lstStyle/>
                    <a:p>
                      <a:pPr rtl="0" fontAlgn="b"/>
                      <a:r>
                        <a:rPr lang="ja-JP" altLang="en-US" sz="1800">
                          <a:solidFill>
                            <a:srgbClr val="000000"/>
                          </a:solidFill>
                          <a:effectLst/>
                        </a:rPr>
                        <a:t>意味役割付与</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問題文の中で用いられている名詞が動作主なのか・その動作の対象なのか、手段なのか等を特定する必要がある問題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896001234"/>
                  </a:ext>
                </a:extLst>
              </a:tr>
              <a:tr h="201227">
                <a:tc>
                  <a:txBody>
                    <a:bodyPr/>
                    <a:lstStyle/>
                    <a:p>
                      <a:pPr rtl="0" fontAlgn="b"/>
                      <a:r>
                        <a:rPr lang="ja-JP" altLang="en-US" sz="1800">
                          <a:solidFill>
                            <a:srgbClr val="000000"/>
                          </a:solidFill>
                          <a:effectLst/>
                        </a:rPr>
                        <a:t>動詞言い換え</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動詞が言い換えられている問題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083833800"/>
                  </a:ext>
                </a:extLst>
              </a:tr>
              <a:tr h="201227">
                <a:tc>
                  <a:txBody>
                    <a:bodyPr/>
                    <a:lstStyle/>
                    <a:p>
                      <a:pPr rtl="0" fontAlgn="b"/>
                      <a:r>
                        <a:rPr lang="ja-JP" altLang="en-US" sz="1800">
                          <a:solidFill>
                            <a:srgbClr val="000000"/>
                          </a:solidFill>
                          <a:effectLst/>
                        </a:rPr>
                        <a:t>一般辞書</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a:solidFill>
                            <a:srgbClr val="000000"/>
                          </a:solidFill>
                          <a:effectLst/>
                        </a:rPr>
                        <a:t>法律系の言語ではない一般生活で用いられるような事物が出てきている問題</a:t>
                      </a:r>
                      <a:r>
                        <a:rPr lang="en-US" altLang="ja-JP" sz="1800">
                          <a:solidFill>
                            <a:srgbClr val="000000"/>
                          </a:solidFill>
                          <a:effectLst/>
                        </a:rPr>
                        <a:t>(</a:t>
                      </a:r>
                      <a:r>
                        <a:rPr lang="ja-JP" altLang="en-US" sz="1800">
                          <a:solidFill>
                            <a:srgbClr val="000000"/>
                          </a:solidFill>
                          <a:effectLst/>
                        </a:rPr>
                        <a:t>例：冷蔵庫、会社</a:t>
                      </a:r>
                      <a:r>
                        <a:rPr lang="en-US" altLang="ja-JP" sz="1800">
                          <a:solidFill>
                            <a:srgbClr val="000000"/>
                          </a:solidFill>
                          <a:effectLst/>
                        </a:rPr>
                        <a:t>)</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780581953"/>
                  </a:ext>
                </a:extLst>
              </a:tr>
              <a:tr h="295307">
                <a:tc>
                  <a:txBody>
                    <a:bodyPr/>
                    <a:lstStyle/>
                    <a:p>
                      <a:pPr rtl="0" fontAlgn="b"/>
                      <a:r>
                        <a:rPr lang="ja-JP" altLang="en-US" sz="1800">
                          <a:solidFill>
                            <a:srgbClr val="000000"/>
                          </a:solidFill>
                          <a:effectLst/>
                        </a:rPr>
                        <a:t>述語項解析</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rtl="0" fontAlgn="b"/>
                      <a:r>
                        <a:rPr lang="ja-JP" altLang="en-US" sz="1800" dirty="0">
                          <a:solidFill>
                            <a:srgbClr val="000000"/>
                          </a:solidFill>
                          <a:effectLst/>
                        </a:rPr>
                        <a:t>その問題の動作を明確にする必要がある問題。特に「</a:t>
                      </a:r>
                      <a:r>
                        <a:rPr lang="ja-JP" altLang="en-US" sz="1800" dirty="0" err="1">
                          <a:solidFill>
                            <a:srgbClr val="000000"/>
                          </a:solidFill>
                          <a:effectLst/>
                        </a:rPr>
                        <a:t>～した</a:t>
                      </a:r>
                      <a:r>
                        <a:rPr lang="ja-JP" altLang="en-US" sz="1800" dirty="0">
                          <a:solidFill>
                            <a:srgbClr val="000000"/>
                          </a:solidFill>
                          <a:effectLst/>
                        </a:rPr>
                        <a:t>」「～できる」などはこうした動詞を抜き出すのではなく、その行為を抜き出す必要がある</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360463571"/>
                  </a:ext>
                </a:extLst>
              </a:tr>
            </a:tbl>
          </a:graphicData>
        </a:graphic>
      </p:graphicFrame>
    </p:spTree>
    <p:extLst>
      <p:ext uri="{BB962C8B-B14F-4D97-AF65-F5344CB8AC3E}">
        <p14:creationId xmlns:p14="http://schemas.microsoft.com/office/powerpoint/2010/main" val="14414923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a:extLst>
              <a:ext uri="{FF2B5EF4-FFF2-40B4-BE49-F238E27FC236}">
                <a16:creationId xmlns:a16="http://schemas.microsoft.com/office/drawing/2014/main" id="{367B3E78-3B6A-4240-8568-0564B4C17BA2}"/>
              </a:ext>
            </a:extLst>
          </p:cNvPr>
          <p:cNvGraphicFramePr>
            <a:graphicFrameLocks noGrp="1"/>
          </p:cNvGraphicFramePr>
          <p:nvPr>
            <p:ph idx="4294967295"/>
            <p:extLst>
              <p:ext uri="{D42A27DB-BD31-4B8C-83A1-F6EECF244321}">
                <p14:modId xmlns:p14="http://schemas.microsoft.com/office/powerpoint/2010/main" val="1270015171"/>
              </p:ext>
            </p:extLst>
          </p:nvPr>
        </p:nvGraphicFramePr>
        <p:xfrm>
          <a:off x="36576" y="27432"/>
          <a:ext cx="9107424" cy="6950124"/>
        </p:xfrm>
        <a:graphic>
          <a:graphicData uri="http://schemas.openxmlformats.org/drawingml/2006/table">
            <a:tbl>
              <a:tblPr/>
              <a:tblGrid>
                <a:gridCol w="1536047">
                  <a:extLst>
                    <a:ext uri="{9D8B030D-6E8A-4147-A177-3AD203B41FA5}">
                      <a16:colId xmlns:a16="http://schemas.microsoft.com/office/drawing/2014/main" val="1389548505"/>
                    </a:ext>
                  </a:extLst>
                </a:gridCol>
                <a:gridCol w="7571377">
                  <a:extLst>
                    <a:ext uri="{9D8B030D-6E8A-4147-A177-3AD203B41FA5}">
                      <a16:colId xmlns:a16="http://schemas.microsoft.com/office/drawing/2014/main" val="2218107432"/>
                    </a:ext>
                  </a:extLst>
                </a:gridCol>
              </a:tblGrid>
              <a:tr h="295307">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否定形解釈</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dirty="0">
                          <a:solidFill>
                            <a:srgbClr val="000000"/>
                          </a:solidFill>
                          <a:effectLst/>
                          <a:latin typeface="+mn-lt"/>
                          <a:ea typeface="+mn-ea"/>
                          <a:cs typeface="+mn-cs"/>
                        </a:rPr>
                        <a:t>否定形になっていて正誤判定をする問題 又は「～できない</a:t>
                      </a:r>
                      <a:r>
                        <a:rPr kumimoji="1" lang="en-US" altLang="ja-JP" sz="1800" kern="1200" dirty="0">
                          <a:solidFill>
                            <a:srgbClr val="000000"/>
                          </a:solidFill>
                          <a:effectLst/>
                          <a:latin typeface="+mn-lt"/>
                          <a:ea typeface="+mn-ea"/>
                          <a:cs typeface="+mn-cs"/>
                        </a:rPr>
                        <a:t>(</a:t>
                      </a:r>
                      <a:r>
                        <a:rPr kumimoji="1" lang="ja-JP" altLang="en-US" sz="1800" kern="1200" dirty="0">
                          <a:solidFill>
                            <a:srgbClr val="000000"/>
                          </a:solidFill>
                          <a:effectLst/>
                          <a:latin typeface="+mn-lt"/>
                          <a:ea typeface="+mn-ea"/>
                          <a:cs typeface="+mn-cs"/>
                        </a:rPr>
                        <a:t>不可能</a:t>
                      </a:r>
                      <a:r>
                        <a:rPr kumimoji="1" lang="en-US" altLang="ja-JP" sz="1800" kern="1200" dirty="0">
                          <a:solidFill>
                            <a:srgbClr val="000000"/>
                          </a:solidFill>
                          <a:effectLst/>
                          <a:latin typeface="+mn-lt"/>
                          <a:ea typeface="+mn-ea"/>
                          <a:cs typeface="+mn-cs"/>
                        </a:rPr>
                        <a:t>)</a:t>
                      </a:r>
                      <a:r>
                        <a:rPr kumimoji="1" lang="ja-JP" altLang="en-US" sz="1800" kern="1200" dirty="0">
                          <a:solidFill>
                            <a:srgbClr val="000000"/>
                          </a:solidFill>
                          <a:effectLst/>
                          <a:latin typeface="+mn-lt"/>
                          <a:ea typeface="+mn-ea"/>
                          <a:cs typeface="+mn-cs"/>
                        </a:rPr>
                        <a:t>」「</a:t>
                      </a:r>
                      <a:r>
                        <a:rPr kumimoji="1" lang="ja-JP" altLang="en-US" sz="1800" kern="1200" dirty="0" err="1">
                          <a:solidFill>
                            <a:srgbClr val="000000"/>
                          </a:solidFill>
                          <a:effectLst/>
                          <a:latin typeface="+mn-lt"/>
                          <a:ea typeface="+mn-ea"/>
                          <a:cs typeface="+mn-cs"/>
                        </a:rPr>
                        <a:t>～しなければ</a:t>
                      </a:r>
                      <a:r>
                        <a:rPr kumimoji="1" lang="ja-JP" altLang="en-US" sz="1800" kern="1200" dirty="0">
                          <a:solidFill>
                            <a:srgbClr val="000000"/>
                          </a:solidFill>
                          <a:effectLst/>
                          <a:latin typeface="+mn-lt"/>
                          <a:ea typeface="+mn-ea"/>
                          <a:cs typeface="+mn-cs"/>
                        </a:rPr>
                        <a:t>ならない</a:t>
                      </a:r>
                      <a:r>
                        <a:rPr kumimoji="1" lang="en-US" altLang="ja-JP" sz="1800" kern="1200" dirty="0">
                          <a:solidFill>
                            <a:srgbClr val="000000"/>
                          </a:solidFill>
                          <a:effectLst/>
                          <a:latin typeface="+mn-lt"/>
                          <a:ea typeface="+mn-ea"/>
                          <a:cs typeface="+mn-cs"/>
                        </a:rPr>
                        <a:t>(</a:t>
                      </a:r>
                      <a:r>
                        <a:rPr kumimoji="1" lang="ja-JP" altLang="en-US" sz="1800" kern="1200" dirty="0">
                          <a:solidFill>
                            <a:srgbClr val="000000"/>
                          </a:solidFill>
                          <a:effectLst/>
                          <a:latin typeface="+mn-lt"/>
                          <a:ea typeface="+mn-ea"/>
                          <a:cs typeface="+mn-cs"/>
                        </a:rPr>
                        <a:t>義務</a:t>
                      </a:r>
                      <a:r>
                        <a:rPr kumimoji="1" lang="en-US" altLang="ja-JP" sz="1800" kern="1200" dirty="0">
                          <a:solidFill>
                            <a:srgbClr val="000000"/>
                          </a:solidFill>
                          <a:effectLst/>
                          <a:latin typeface="+mn-lt"/>
                          <a:ea typeface="+mn-ea"/>
                          <a:cs typeface="+mn-cs"/>
                        </a:rPr>
                        <a:t>)</a:t>
                      </a:r>
                      <a:r>
                        <a:rPr kumimoji="1" lang="ja-JP" altLang="en-US" sz="1800" kern="1200" dirty="0">
                          <a:solidFill>
                            <a:srgbClr val="000000"/>
                          </a:solidFill>
                          <a:effectLst/>
                          <a:latin typeface="+mn-lt"/>
                          <a:ea typeface="+mn-ea"/>
                          <a:cs typeface="+mn-cs"/>
                        </a:rPr>
                        <a:t>」など「ない」が用いられていてもその意味が異なる問題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383159166"/>
                  </a:ext>
                </a:extLst>
              </a:tr>
              <a:tr h="1330189">
                <a:tc>
                  <a:txBody>
                    <a:bodyPr/>
                    <a:lstStyle/>
                    <a:p>
                      <a:pPr marL="0" algn="l" defTabSz="685800" rtl="0" eaLnBrk="1" fontAlgn="b" latinLnBrk="0" hangingPunct="1"/>
                      <a:r>
                        <a:rPr kumimoji="1" lang="zh-TW" altLang="en-US" sz="1800" kern="1200" dirty="0">
                          <a:solidFill>
                            <a:srgbClr val="000000"/>
                          </a:solidFill>
                          <a:effectLst/>
                          <a:latin typeface="+mn-lt"/>
                          <a:ea typeface="+mn-ea"/>
                          <a:cs typeface="+mn-cs"/>
                        </a:rPr>
                        <a:t>法律系用語事実関係</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dirty="0">
                          <a:solidFill>
                            <a:srgbClr val="000000"/>
                          </a:solidFill>
                          <a:effectLst/>
                          <a:latin typeface="+mn-lt"/>
                          <a:ea typeface="+mn-ea"/>
                          <a:cs typeface="+mn-cs"/>
                        </a:rPr>
                        <a:t>民法に記載されている文章と司法試験中での言動についての事実関係を示す必要がある問題。</a:t>
                      </a:r>
                      <a:br>
                        <a:rPr kumimoji="1" lang="ja-JP" altLang="en-US" sz="1800" kern="1200" dirty="0">
                          <a:solidFill>
                            <a:srgbClr val="000000"/>
                          </a:solidFill>
                          <a:effectLst/>
                          <a:latin typeface="+mn-lt"/>
                          <a:ea typeface="+mn-ea"/>
                          <a:cs typeface="+mn-cs"/>
                        </a:rPr>
                      </a:br>
                      <a:r>
                        <a:rPr kumimoji="1" lang="ja-JP" altLang="en-US" sz="1800" kern="1200" dirty="0">
                          <a:solidFill>
                            <a:srgbClr val="000000"/>
                          </a:solidFill>
                          <a:effectLst/>
                          <a:latin typeface="+mn-lt"/>
                          <a:ea typeface="+mn-ea"/>
                          <a:cs typeface="+mn-cs"/>
                        </a:rPr>
                        <a:t>例：Ａは、その所有する動産甲をＢに保管させていた。Ｂが死亡し、その唯一の相続人Ｄは、甲がＢの相続財産に属すると過失なく信じて、現実に占有を開始した。甲が宝石であった場合、Ｄは、即時取得により甲の所有権を取得する。</a:t>
                      </a:r>
                      <a:br>
                        <a:rPr kumimoji="1" lang="ja-JP" altLang="en-US" sz="1800" kern="1200" dirty="0">
                          <a:solidFill>
                            <a:srgbClr val="000000"/>
                          </a:solidFill>
                          <a:effectLst/>
                          <a:latin typeface="+mn-lt"/>
                          <a:ea typeface="+mn-ea"/>
                          <a:cs typeface="+mn-cs"/>
                        </a:rPr>
                      </a:br>
                      <a:r>
                        <a:rPr kumimoji="1" lang="ja-JP" altLang="en-US" sz="1800" kern="1200" dirty="0">
                          <a:solidFill>
                            <a:srgbClr val="000000"/>
                          </a:solidFill>
                          <a:effectLst/>
                          <a:latin typeface="+mn-lt"/>
                          <a:ea typeface="+mn-ea"/>
                          <a:cs typeface="+mn-cs"/>
                        </a:rPr>
                        <a:t>＜参考条文＞</a:t>
                      </a:r>
                      <a:br>
                        <a:rPr kumimoji="1" lang="ja-JP" altLang="en-US" sz="1800" kern="1200" dirty="0">
                          <a:solidFill>
                            <a:srgbClr val="000000"/>
                          </a:solidFill>
                          <a:effectLst/>
                          <a:latin typeface="+mn-lt"/>
                          <a:ea typeface="+mn-ea"/>
                          <a:cs typeface="+mn-cs"/>
                        </a:rPr>
                      </a:br>
                      <a:r>
                        <a:rPr kumimoji="1" lang="ja-JP" altLang="en-US" sz="1800" kern="1200" dirty="0">
                          <a:solidFill>
                            <a:srgbClr val="000000"/>
                          </a:solidFill>
                          <a:effectLst/>
                          <a:latin typeface="+mn-lt"/>
                          <a:ea typeface="+mn-ea"/>
                          <a:cs typeface="+mn-cs"/>
                        </a:rPr>
                        <a:t>第百九十二条　取引行為によって、平穏に、かつ、公然と動産の占有を始めた者は、善意であり、かつ、過失がないときは、即時にその動産について行使する権利を取得する。</a:t>
                      </a:r>
                      <a:br>
                        <a:rPr kumimoji="1" lang="ja-JP" altLang="en-US" sz="1800" kern="1200" dirty="0">
                          <a:solidFill>
                            <a:srgbClr val="000000"/>
                          </a:solidFill>
                          <a:effectLst/>
                          <a:latin typeface="+mn-lt"/>
                          <a:ea typeface="+mn-ea"/>
                          <a:cs typeface="+mn-cs"/>
                        </a:rPr>
                      </a:br>
                      <a:r>
                        <a:rPr kumimoji="1" lang="ja-JP" altLang="en-US" sz="1800" kern="1200" dirty="0">
                          <a:solidFill>
                            <a:srgbClr val="000000"/>
                          </a:solidFill>
                          <a:effectLst/>
                          <a:latin typeface="+mn-lt"/>
                          <a:ea typeface="+mn-ea"/>
                          <a:cs typeface="+mn-cs"/>
                        </a:rPr>
                        <a:t>この際、相続が取引行為でないという事実関係を明確にしなければならない。</a:t>
                      </a:r>
                      <a:br>
                        <a:rPr kumimoji="1" lang="ja-JP" altLang="en-US" sz="1800" kern="1200" dirty="0">
                          <a:solidFill>
                            <a:srgbClr val="000000"/>
                          </a:solidFill>
                          <a:effectLst/>
                          <a:latin typeface="+mn-lt"/>
                          <a:ea typeface="+mn-ea"/>
                          <a:cs typeface="+mn-cs"/>
                        </a:rPr>
                      </a:br>
                      <a:r>
                        <a:rPr kumimoji="1" lang="ja-JP" altLang="en-US" sz="1800" kern="1200" dirty="0">
                          <a:solidFill>
                            <a:srgbClr val="000000"/>
                          </a:solidFill>
                          <a:effectLst/>
                          <a:latin typeface="+mn-lt"/>
                          <a:ea typeface="+mn-ea"/>
                          <a:cs typeface="+mn-cs"/>
                        </a:rPr>
                        <a:t>法律に関する用語が言い換えられている場合もこれに該当する</a:t>
                      </a:r>
                      <a:r>
                        <a:rPr kumimoji="1" lang="en-US" altLang="ja-JP" sz="1800" kern="1200" dirty="0">
                          <a:solidFill>
                            <a:srgbClr val="000000"/>
                          </a:solidFill>
                          <a:effectLst/>
                          <a:latin typeface="+mn-lt"/>
                          <a:ea typeface="+mn-ea"/>
                          <a:cs typeface="+mn-cs"/>
                        </a:rPr>
                        <a:t>(</a:t>
                      </a:r>
                      <a:r>
                        <a:rPr kumimoji="1" lang="ja-JP" altLang="en-US" sz="1800" kern="1200" dirty="0">
                          <a:solidFill>
                            <a:srgbClr val="000000"/>
                          </a:solidFill>
                          <a:effectLst/>
                          <a:latin typeface="+mn-lt"/>
                          <a:ea typeface="+mn-ea"/>
                          <a:cs typeface="+mn-cs"/>
                        </a:rPr>
                        <a:t>例：制限行為能力者→未成年</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517329800"/>
                  </a:ext>
                </a:extLst>
              </a:tr>
              <a:tr h="389388">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含意関係</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ピカソはキュビズムの原点とされる</a:t>
                      </a:r>
                      <a:r>
                        <a:rPr kumimoji="1" lang="en-US" altLang="ja-JP" sz="1800" kern="1200">
                          <a:solidFill>
                            <a:srgbClr val="000000"/>
                          </a:solidFill>
                          <a:effectLst/>
                          <a:latin typeface="+mn-lt"/>
                          <a:ea typeface="+mn-ea"/>
                          <a:cs typeface="+mn-cs"/>
                        </a:rPr>
                        <a:t>『</a:t>
                      </a:r>
                      <a:r>
                        <a:rPr kumimoji="1" lang="ja-JP" altLang="en-US" sz="1800" kern="1200">
                          <a:solidFill>
                            <a:srgbClr val="000000"/>
                          </a:solidFill>
                          <a:effectLst/>
                          <a:latin typeface="+mn-lt"/>
                          <a:ea typeface="+mn-ea"/>
                          <a:cs typeface="+mn-cs"/>
                        </a:rPr>
                        <a:t>アヴィニョンの娘たち</a:t>
                      </a:r>
                      <a:r>
                        <a:rPr kumimoji="1" lang="en-US" altLang="ja-JP" sz="1800" kern="1200">
                          <a:solidFill>
                            <a:srgbClr val="000000"/>
                          </a:solidFill>
                          <a:effectLst/>
                          <a:latin typeface="+mn-lt"/>
                          <a:ea typeface="+mn-ea"/>
                          <a:cs typeface="+mn-cs"/>
                        </a:rPr>
                        <a:t>』</a:t>
                      </a:r>
                      <a:r>
                        <a:rPr kumimoji="1" lang="ja-JP" altLang="en-US" sz="1800" kern="1200">
                          <a:solidFill>
                            <a:srgbClr val="000000"/>
                          </a:solidFill>
                          <a:effectLst/>
                          <a:latin typeface="+mn-lt"/>
                          <a:ea typeface="+mn-ea"/>
                          <a:cs typeface="+mn-cs"/>
                        </a:rPr>
                        <a:t>を発表した」という文が成り立つとき「ピカソは</a:t>
                      </a:r>
                      <a:r>
                        <a:rPr kumimoji="1" lang="en-US" altLang="ja-JP" sz="1800" kern="1200">
                          <a:solidFill>
                            <a:srgbClr val="000000"/>
                          </a:solidFill>
                          <a:effectLst/>
                          <a:latin typeface="+mn-lt"/>
                          <a:ea typeface="+mn-ea"/>
                          <a:cs typeface="+mn-cs"/>
                        </a:rPr>
                        <a:t>『</a:t>
                      </a:r>
                      <a:r>
                        <a:rPr kumimoji="1" lang="ja-JP" altLang="en-US" sz="1800" kern="1200">
                          <a:solidFill>
                            <a:srgbClr val="000000"/>
                          </a:solidFill>
                          <a:effectLst/>
                          <a:latin typeface="+mn-lt"/>
                          <a:ea typeface="+mn-ea"/>
                          <a:cs typeface="+mn-cs"/>
                        </a:rPr>
                        <a:t>アヴィニョンの娘たち</a:t>
                      </a:r>
                      <a:r>
                        <a:rPr kumimoji="1" lang="en-US" altLang="ja-JP" sz="1800" kern="1200">
                          <a:solidFill>
                            <a:srgbClr val="000000"/>
                          </a:solidFill>
                          <a:effectLst/>
                          <a:latin typeface="+mn-lt"/>
                          <a:ea typeface="+mn-ea"/>
                          <a:cs typeface="+mn-cs"/>
                        </a:rPr>
                        <a:t>』</a:t>
                      </a:r>
                      <a:r>
                        <a:rPr kumimoji="1" lang="ja-JP" altLang="en-US" sz="1800" kern="1200">
                          <a:solidFill>
                            <a:srgbClr val="000000"/>
                          </a:solidFill>
                          <a:effectLst/>
                          <a:latin typeface="+mn-lt"/>
                          <a:ea typeface="+mn-ea"/>
                          <a:cs typeface="+mn-cs"/>
                        </a:rPr>
                        <a:t>の作者」という文も成り立つといった、条文から隠された意図を把握する必要がある問題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2917203443"/>
                  </a:ext>
                </a:extLst>
              </a:tr>
              <a:tr h="201227">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係り受け</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主語と述語の関係 又は文の並列関係に着目する必要がある問題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931800829"/>
                  </a:ext>
                </a:extLst>
              </a:tr>
              <a:tr h="110339">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条文検索</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条文中に別の条文が指定されている問題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3108297747"/>
                  </a:ext>
                </a:extLst>
              </a:tr>
              <a:tr h="110339">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言い換え</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動詞以外で言い換えがされている問題</a:t>
                      </a:r>
                      <a:r>
                        <a:rPr kumimoji="1" lang="en-US" altLang="ja-JP" sz="1800" kern="1200">
                          <a:solidFill>
                            <a:srgbClr val="000000"/>
                          </a:solidFill>
                          <a:effectLst/>
                          <a:latin typeface="+mn-lt"/>
                          <a:ea typeface="+mn-ea"/>
                          <a:cs typeface="+mn-cs"/>
                        </a:rPr>
                        <a:t>(</a:t>
                      </a:r>
                      <a:r>
                        <a:rPr kumimoji="1" lang="ja-JP" altLang="en-US" sz="1800" kern="1200">
                          <a:solidFill>
                            <a:srgbClr val="000000"/>
                          </a:solidFill>
                          <a:effectLst/>
                          <a:latin typeface="+mn-lt"/>
                          <a:ea typeface="+mn-ea"/>
                          <a:cs typeface="+mn-cs"/>
                        </a:rPr>
                        <a:t>例：一→</a:t>
                      </a:r>
                      <a:r>
                        <a:rPr kumimoji="1" lang="en-US" altLang="ja-JP" sz="1800" kern="1200">
                          <a:solidFill>
                            <a:srgbClr val="000000"/>
                          </a:solidFill>
                          <a:effectLst/>
                          <a:latin typeface="+mn-lt"/>
                          <a:ea typeface="+mn-ea"/>
                          <a:cs typeface="+mn-cs"/>
                        </a:rPr>
                        <a:t>1)</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450991965"/>
                  </a:ext>
                </a:extLst>
              </a:tr>
              <a:tr h="201227">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箇条書き解析</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条文で箇条書きが用いられている問題。主に箇条書きに書かれているものは条件を満たす変数とみなしてよいと考える。</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966936942"/>
                  </a:ext>
                </a:extLst>
              </a:tr>
              <a:tr h="201227">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優先順位の数値化</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条文で効力の優先順位が主に箇条書きで示されている問題。</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CCCCCC"/>
                      </a:solidFill>
                      <a:prstDash val="solid"/>
                      <a:round/>
                      <a:headEnd type="none" w="med" len="med"/>
                      <a:tailEnd type="none" w="med" len="med"/>
                    </a:lnB>
                  </a:tcPr>
                </a:tc>
                <a:extLst>
                  <a:ext uri="{0D108BD9-81ED-4DB2-BD59-A6C34878D82A}">
                    <a16:rowId xmlns:a16="http://schemas.microsoft.com/office/drawing/2014/main" val="1556668616"/>
                  </a:ext>
                </a:extLst>
              </a:tr>
              <a:tr h="110339">
                <a:tc>
                  <a:txBody>
                    <a:bodyPr/>
                    <a:lstStyle/>
                    <a:p>
                      <a:pPr marL="0" algn="l" defTabSz="685800" rtl="0" eaLnBrk="1" fontAlgn="b" latinLnBrk="0" hangingPunct="1"/>
                      <a:r>
                        <a:rPr kumimoji="1" lang="ja-JP" altLang="en-US" sz="1800" kern="1200">
                          <a:solidFill>
                            <a:srgbClr val="000000"/>
                          </a:solidFill>
                          <a:effectLst/>
                          <a:latin typeface="+mn-lt"/>
                          <a:ea typeface="+mn-ea"/>
                          <a:cs typeface="+mn-cs"/>
                        </a:rPr>
                        <a:t>数値計算</a:t>
                      </a:r>
                    </a:p>
                  </a:txBody>
                  <a:tcPr marL="7677" marR="7677" marT="5118" marB="5118" anchor="b">
                    <a:lnL w="9525" cap="flat" cmpd="sng" algn="ctr">
                      <a:solidFill>
                        <a:srgbClr val="000000"/>
                      </a:solidFill>
                      <a:prstDash val="solid"/>
                      <a:round/>
                      <a:headEnd type="none" w="med" len="med"/>
                      <a:tailEnd type="none" w="med" len="med"/>
                    </a:lnL>
                    <a:lnR w="9525" cap="flat" cmpd="sng" algn="ctr">
                      <a:solidFill>
                        <a:srgbClr val="CCCCCC"/>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tc>
                  <a:txBody>
                    <a:bodyPr/>
                    <a:lstStyle/>
                    <a:p>
                      <a:pPr marL="0" algn="l" defTabSz="685800" rtl="0" eaLnBrk="1" fontAlgn="b" latinLnBrk="0" hangingPunct="1"/>
                      <a:r>
                        <a:rPr kumimoji="1" lang="ja-JP" altLang="en-US" sz="1800" kern="1200" dirty="0">
                          <a:solidFill>
                            <a:srgbClr val="000000"/>
                          </a:solidFill>
                          <a:effectLst/>
                          <a:latin typeface="+mn-lt"/>
                          <a:ea typeface="+mn-ea"/>
                          <a:cs typeface="+mn-cs"/>
                        </a:rPr>
                        <a:t>問題を解く際に数値を使って計算をする必要があるもの。</a:t>
                      </a:r>
                    </a:p>
                  </a:txBody>
                  <a:tcPr marL="7677" marR="7677" marT="5118" marB="5118" anchor="b">
                    <a:lnL w="9525" cap="flat" cmpd="sng" algn="ctr">
                      <a:solidFill>
                        <a:srgbClr val="CCCCC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CCCCCC"/>
                      </a:solidFill>
                      <a:prstDash val="solid"/>
                      <a:round/>
                      <a:headEnd type="none" w="med" len="med"/>
                      <a:tailEnd type="none" w="med" len="med"/>
                    </a:lnT>
                    <a:lnB w="952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48188977"/>
                  </a:ext>
                </a:extLst>
              </a:tr>
            </a:tbl>
          </a:graphicData>
        </a:graphic>
      </p:graphicFrame>
    </p:spTree>
    <p:extLst>
      <p:ext uri="{BB962C8B-B14F-4D97-AF65-F5344CB8AC3E}">
        <p14:creationId xmlns:p14="http://schemas.microsoft.com/office/powerpoint/2010/main" val="8781925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27088" y="260350"/>
            <a:ext cx="7859712" cy="922338"/>
          </a:xfrm>
        </p:spPr>
        <p:txBody>
          <a:bodyPr/>
          <a:lstStyle/>
          <a:p>
            <a:r>
              <a:rPr kumimoji="1" lang="ja-JP" altLang="en-US" sz="4000" dirty="0">
                <a:latin typeface="+mn-ea"/>
                <a:ea typeface="+mn-ea"/>
              </a:rPr>
              <a:t>研究テーマと（個人的な）位置づけ</a:t>
            </a:r>
          </a:p>
        </p:txBody>
      </p:sp>
      <p:sp>
        <p:nvSpPr>
          <p:cNvPr id="3" name="コンテンツ プレースホルダー 2"/>
          <p:cNvSpPr>
            <a:spLocks noGrp="1"/>
          </p:cNvSpPr>
          <p:nvPr>
            <p:ph idx="1"/>
          </p:nvPr>
        </p:nvSpPr>
        <p:spPr>
          <a:xfrm>
            <a:off x="323528" y="1268760"/>
            <a:ext cx="8363272" cy="5373216"/>
          </a:xfrm>
        </p:spPr>
        <p:txBody>
          <a:bodyPr>
            <a:normAutofit fontScale="55000" lnSpcReduction="20000"/>
          </a:bodyPr>
          <a:lstStyle/>
          <a:p>
            <a:r>
              <a:rPr lang="ja-JP" altLang="en-US" dirty="0"/>
              <a:t>「より人間に近い言語処理」と「各分野での「難しい」応用」</a:t>
            </a:r>
            <a:endParaRPr lang="en-US" altLang="ja-JP" dirty="0"/>
          </a:p>
          <a:p>
            <a:r>
              <a:rPr lang="ja-JP" altLang="en-US" dirty="0"/>
              <a:t>自然言語処理の全自動プラットフォーム（さきがけ、若手</a:t>
            </a:r>
            <a:r>
              <a:rPr lang="en-US" altLang="ja-JP" dirty="0"/>
              <a:t>A</a:t>
            </a:r>
            <a:r>
              <a:rPr lang="ja-JP" altLang="en-US" dirty="0"/>
              <a:t>）</a:t>
            </a:r>
            <a:endParaRPr lang="en-US" altLang="ja-JP" dirty="0"/>
          </a:p>
          <a:p>
            <a:r>
              <a:rPr lang="ja-JP" altLang="en-US" dirty="0"/>
              <a:t>心理学的に妥当な言語処理モデルと応用（さきがけ、萌芽、萌芽）</a:t>
            </a:r>
            <a:endParaRPr lang="en-US" altLang="ja-JP" dirty="0"/>
          </a:p>
          <a:p>
            <a:pPr lvl="1"/>
            <a:r>
              <a:rPr lang="ja-JP" altLang="en-US" dirty="0"/>
              <a:t>文生成：キャッチコピー、新聞見出し、原作の自動生成</a:t>
            </a:r>
            <a:endParaRPr lang="en-US" altLang="ja-JP" dirty="0"/>
          </a:p>
          <a:p>
            <a:pPr lvl="1"/>
            <a:r>
              <a:rPr lang="ja-JP" altLang="en-US" dirty="0"/>
              <a:t>対話システム：人狼知能プロジェクト 自然言語部門オーガナイザ</a:t>
            </a:r>
            <a:endParaRPr lang="en-US" altLang="ja-JP" dirty="0"/>
          </a:p>
          <a:p>
            <a:r>
              <a:rPr lang="ja-JP" altLang="en-US" dirty="0"/>
              <a:t>脳科学論文のテキストマイニング（ビッグデータ応用領域 松本論文</a:t>
            </a:r>
            <a:r>
              <a:rPr lang="en-US" altLang="ja-JP" dirty="0"/>
              <a:t>CREST</a:t>
            </a:r>
            <a:r>
              <a:rPr lang="ja-JP" altLang="en-US" dirty="0"/>
              <a:t>）</a:t>
            </a:r>
            <a:endParaRPr lang="en-US" altLang="ja-JP" dirty="0"/>
          </a:p>
          <a:p>
            <a:r>
              <a:rPr lang="ja-JP" altLang="en-US" dirty="0"/>
              <a:t>医療言語処理：電子カルテの処理と自動診断</a:t>
            </a:r>
            <a:endParaRPr lang="en-US" altLang="ja-JP" dirty="0"/>
          </a:p>
          <a:p>
            <a:pPr lvl="1"/>
            <a:r>
              <a:rPr lang="en-US" altLang="ja-JP" dirty="0"/>
              <a:t>NTCIR</a:t>
            </a:r>
            <a:r>
              <a:rPr lang="ja-JP" altLang="en-US" dirty="0"/>
              <a:t> </a:t>
            </a:r>
            <a:r>
              <a:rPr lang="en-US" altLang="ja-JP" dirty="0" err="1"/>
              <a:t>MedNLP</a:t>
            </a:r>
            <a:r>
              <a:rPr lang="ja-JP" altLang="en-US" dirty="0"/>
              <a:t>タスクシリーズ</a:t>
            </a:r>
            <a:endParaRPr lang="en-US" altLang="ja-JP" dirty="0"/>
          </a:p>
          <a:p>
            <a:pPr lvl="1"/>
            <a:r>
              <a:rPr lang="ja-JP" altLang="en-US" dirty="0"/>
              <a:t>精神疾患の自動診断（人工知能イノベ領域 精神科</a:t>
            </a:r>
            <a:r>
              <a:rPr lang="en-US" altLang="ja-JP" dirty="0"/>
              <a:t>CREST</a:t>
            </a:r>
            <a:r>
              <a:rPr lang="ja-JP" altLang="en-US" dirty="0"/>
              <a:t> 慶應義塾大学、東京大学、東京医科歯科大学、国立情報学研究所</a:t>
            </a:r>
            <a:r>
              <a:rPr lang="en-US" altLang="ja-JP" dirty="0"/>
              <a:t>)</a:t>
            </a:r>
          </a:p>
          <a:p>
            <a:pPr lvl="1"/>
            <a:r>
              <a:rPr lang="ja-JP" altLang="en-US" dirty="0"/>
              <a:t>退院サマリの自動生成（厚労科研 堀口班）</a:t>
            </a:r>
            <a:endParaRPr lang="en-US" altLang="ja-JP" dirty="0"/>
          </a:p>
          <a:p>
            <a:pPr lvl="1"/>
            <a:r>
              <a:rPr lang="ja-JP" altLang="en-US" dirty="0"/>
              <a:t>効果・副作用の発見と治療方針（浜松医科大・国立病院機構）</a:t>
            </a:r>
            <a:endParaRPr lang="en-US" altLang="ja-JP" dirty="0"/>
          </a:p>
          <a:p>
            <a:pPr lvl="1"/>
            <a:r>
              <a:rPr lang="ja-JP" altLang="en-US" dirty="0"/>
              <a:t>発達障害・</a:t>
            </a:r>
            <a:r>
              <a:rPr lang="en-US" altLang="ja-JP" dirty="0"/>
              <a:t>ASD</a:t>
            </a:r>
            <a:r>
              <a:rPr lang="ja-JP" altLang="en-US" dirty="0"/>
              <a:t>の自動診断（浜松医科大・志學館大）</a:t>
            </a:r>
            <a:endParaRPr lang="en-US" altLang="ja-JP" dirty="0"/>
          </a:p>
          <a:p>
            <a:pPr lvl="1"/>
            <a:r>
              <a:rPr lang="ja-JP" altLang="en-US" dirty="0"/>
              <a:t>脳外科手術前後の治療効果推定（聖隷浜松病院）</a:t>
            </a:r>
            <a:endParaRPr lang="en-US" altLang="ja-JP" dirty="0"/>
          </a:p>
          <a:p>
            <a:pPr lvl="1"/>
            <a:r>
              <a:rPr lang="ja-JP" altLang="en-US" dirty="0"/>
              <a:t>病理所見の匿名化と自然言語処理（</a:t>
            </a:r>
            <a:r>
              <a:rPr lang="en-US" altLang="ja-JP" dirty="0"/>
              <a:t>AMED</a:t>
            </a:r>
            <a:r>
              <a:rPr lang="ja-JP" altLang="en-US" dirty="0"/>
              <a:t> </a:t>
            </a:r>
            <a:r>
              <a:rPr lang="en-US" altLang="ja-JP" dirty="0"/>
              <a:t>JP-AID</a:t>
            </a:r>
            <a:r>
              <a:rPr lang="ja-JP" altLang="en-US" dirty="0"/>
              <a:t>プロジェクト）</a:t>
            </a:r>
            <a:endParaRPr lang="en-US" altLang="ja-JP" dirty="0"/>
          </a:p>
          <a:p>
            <a:r>
              <a:rPr lang="ja-JP" altLang="en-US" dirty="0"/>
              <a:t>議会議事録の大規模自動分析（挑戦的開拓 学習院大）</a:t>
            </a:r>
            <a:endParaRPr lang="en-US" altLang="ja-JP" dirty="0"/>
          </a:p>
          <a:p>
            <a:r>
              <a:rPr lang="ja-JP" altLang="en-US" dirty="0"/>
              <a:t>試験問題の自動解答・質問応答（東ロボ：大学入試）</a:t>
            </a:r>
            <a:endParaRPr lang="en-US" altLang="ja-JP" dirty="0"/>
          </a:p>
          <a:p>
            <a:r>
              <a:rPr lang="ja-JP" altLang="en-US" dirty="0">
                <a:solidFill>
                  <a:srgbClr val="FF0000"/>
                </a:solidFill>
              </a:rPr>
              <a:t>法律文書の処理と裁判の自動化支援（基盤</a:t>
            </a:r>
            <a:r>
              <a:rPr lang="en-US" altLang="ja-JP" dirty="0">
                <a:solidFill>
                  <a:srgbClr val="FF0000"/>
                </a:solidFill>
              </a:rPr>
              <a:t>S</a:t>
            </a:r>
            <a:r>
              <a:rPr lang="ja-JP" altLang="en-US" dirty="0">
                <a:solidFill>
                  <a:srgbClr val="FF0000"/>
                </a:solidFill>
              </a:rPr>
              <a:t>分担）</a:t>
            </a:r>
            <a:endParaRPr lang="en-US" altLang="ja-JP" dirty="0">
              <a:solidFill>
                <a:srgbClr val="FF0000"/>
              </a:solidFill>
            </a:endParaRPr>
          </a:p>
          <a:p>
            <a:pPr lvl="1"/>
            <a:r>
              <a:rPr lang="en-US" altLang="ja-JP" dirty="0">
                <a:solidFill>
                  <a:srgbClr val="FF0000"/>
                </a:solidFill>
              </a:rPr>
              <a:t>COLIEE</a:t>
            </a:r>
            <a:r>
              <a:rPr lang="ja-JP" altLang="en-US" dirty="0">
                <a:solidFill>
                  <a:srgbClr val="FF0000"/>
                </a:solidFill>
              </a:rPr>
              <a:t> 司法試験自動解答の国際タスク</a:t>
            </a:r>
            <a:endParaRPr lang="en-US" altLang="ja-JP" dirty="0">
              <a:solidFill>
                <a:srgbClr val="FF0000"/>
              </a:solidFill>
            </a:endParaRPr>
          </a:p>
          <a:p>
            <a:pPr lvl="1"/>
            <a:endParaRPr lang="en-US" altLang="ja-JP" dirty="0"/>
          </a:p>
          <a:p>
            <a:pPr lvl="1"/>
            <a:endParaRPr lang="en-US" altLang="ja-JP" dirty="0"/>
          </a:p>
          <a:p>
            <a:pPr lvl="1"/>
            <a:endParaRPr kumimoji="1" lang="ja-JP" altLang="en-US" dirty="0">
              <a:latin typeface="+mn-ea"/>
              <a:ea typeface="+mn-ea"/>
            </a:endParaRPr>
          </a:p>
        </p:txBody>
      </p:sp>
    </p:spTree>
    <p:extLst>
      <p:ext uri="{BB962C8B-B14F-4D97-AF65-F5344CB8AC3E}">
        <p14:creationId xmlns:p14="http://schemas.microsoft.com/office/powerpoint/2010/main" val="3948473429"/>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ja-JP" sz="3600" dirty="0">
                <a:latin typeface="Meiryo UI" panose="020B0604030504040204" pitchFamily="50" charset="-128"/>
                <a:ea typeface="Meiryo UI" panose="020B0604030504040204" pitchFamily="50" charset="-128"/>
              </a:rPr>
              <a:t>COLIEE: </a:t>
            </a:r>
            <a:r>
              <a:rPr lang="ja-JP" altLang="en-US" sz="3600" dirty="0">
                <a:latin typeface="Meiryo UI" panose="020B0604030504040204" pitchFamily="50" charset="-128"/>
                <a:ea typeface="Meiryo UI" panose="020B0604030504040204" pitchFamily="50" charset="-128"/>
              </a:rPr>
              <a:t>法律文書の自動処理タスク</a:t>
            </a:r>
            <a:endParaRPr lang="en-CA" sz="3600" dirty="0">
              <a:latin typeface="Meiryo UI" panose="020B0604030504040204" pitchFamily="50" charset="-128"/>
              <a:ea typeface="Meiryo UI" panose="020B0604030504040204" pitchFamily="50" charset="-128"/>
            </a:endParaRPr>
          </a:p>
        </p:txBody>
      </p:sp>
      <p:sp>
        <p:nvSpPr>
          <p:cNvPr id="3" name="내용 개체 틀 2"/>
          <p:cNvSpPr>
            <a:spLocks noGrp="1"/>
          </p:cNvSpPr>
          <p:nvPr>
            <p:ph idx="1"/>
          </p:nvPr>
        </p:nvSpPr>
        <p:spPr>
          <a:xfrm>
            <a:off x="457200" y="1241232"/>
            <a:ext cx="8229600" cy="5356000"/>
          </a:xfrm>
        </p:spPr>
        <p:txBody>
          <a:bodyPr>
            <a:normAutofit fontScale="92500"/>
          </a:bodyPr>
          <a:lstStyle/>
          <a:p>
            <a:r>
              <a:rPr lang="en-US" altLang="ja-JP" dirty="0"/>
              <a:t>COLIEE</a:t>
            </a:r>
            <a:r>
              <a:rPr lang="ja-JP" altLang="en-US" dirty="0"/>
              <a:t> </a:t>
            </a:r>
            <a:r>
              <a:rPr lang="en-US" altLang="ja-JP" dirty="0"/>
              <a:t>(Competition of Legal Information Extraction/Entailment) </a:t>
            </a:r>
          </a:p>
          <a:p>
            <a:pPr lvl="1"/>
            <a:r>
              <a:rPr lang="ja-JP" altLang="en-US" dirty="0"/>
              <a:t>具体的なタスクの共有による法律文書処理研究コミュニティ形成が目標</a:t>
            </a:r>
            <a:endParaRPr lang="en-US" altLang="ja-JP" dirty="0"/>
          </a:p>
          <a:p>
            <a:pPr lvl="1"/>
            <a:r>
              <a:rPr lang="ja-JP" altLang="en-US" dirty="0"/>
              <a:t>毎年国際コンテスト型ワークショップとして開催</a:t>
            </a:r>
            <a:endParaRPr lang="en-US" altLang="ja-JP" dirty="0"/>
          </a:p>
          <a:p>
            <a:pPr lvl="2"/>
            <a:r>
              <a:rPr lang="en-US" altLang="ja-JP" dirty="0"/>
              <a:t>COLIEE 2015, 2016, 2017, 2018, 2019</a:t>
            </a:r>
          </a:p>
          <a:p>
            <a:pPr lvl="2"/>
            <a:r>
              <a:rPr lang="en-US" altLang="ja-JP" dirty="0"/>
              <a:t>2017, 2019 </a:t>
            </a:r>
            <a:r>
              <a:rPr lang="ja-JP" altLang="en-US" dirty="0"/>
              <a:t>は法律と</a:t>
            </a:r>
            <a:r>
              <a:rPr lang="en-US" altLang="ja-JP" dirty="0"/>
              <a:t>AI</a:t>
            </a:r>
            <a:r>
              <a:rPr lang="ja-JP" altLang="en-US" dirty="0"/>
              <a:t>のトップカンファレンス </a:t>
            </a:r>
            <a:r>
              <a:rPr lang="en-US" altLang="ja-JP" dirty="0"/>
              <a:t>ICAIL</a:t>
            </a:r>
            <a:r>
              <a:rPr lang="ja-JP" altLang="en-US" dirty="0"/>
              <a:t>の併設</a:t>
            </a:r>
            <a:r>
              <a:rPr lang="en-US" altLang="ja-JP" dirty="0"/>
              <a:t>WS</a:t>
            </a:r>
          </a:p>
          <a:p>
            <a:pPr lvl="2"/>
            <a:r>
              <a:rPr lang="ja-JP" altLang="en-US" dirty="0"/>
              <a:t>ほかは人工知能学会国際シンポジア </a:t>
            </a:r>
            <a:r>
              <a:rPr lang="en-US" altLang="ja-JP" dirty="0"/>
              <a:t>JURISIN </a:t>
            </a:r>
            <a:r>
              <a:rPr lang="ja-JP" altLang="en-US" dirty="0"/>
              <a:t>の併設</a:t>
            </a:r>
            <a:r>
              <a:rPr lang="en-US" altLang="ja-JP" dirty="0"/>
              <a:t>WS</a:t>
            </a:r>
          </a:p>
          <a:p>
            <a:pPr lvl="1"/>
            <a:r>
              <a:rPr lang="ja-JP" altLang="en-US" dirty="0"/>
              <a:t>オーガナイザー</a:t>
            </a:r>
            <a:endParaRPr lang="en-US" altLang="ja-JP"/>
          </a:p>
          <a:p>
            <a:pPr lvl="2"/>
            <a:r>
              <a:rPr lang="ja-JP" altLang="en-US"/>
              <a:t>佐藤</a:t>
            </a:r>
            <a:r>
              <a:rPr lang="ja-JP" altLang="en-US" dirty="0"/>
              <a:t>健（</a:t>
            </a:r>
            <a:r>
              <a:rPr lang="en-US" altLang="ja-JP" dirty="0"/>
              <a:t>NII</a:t>
            </a:r>
            <a:r>
              <a:rPr lang="ja-JP" altLang="en-US" dirty="0"/>
              <a:t>）、</a:t>
            </a:r>
            <a:r>
              <a:rPr lang="en-US" altLang="ja-JP" dirty="0"/>
              <a:t>Randy</a:t>
            </a:r>
            <a:r>
              <a:rPr lang="ja-JP" altLang="en-US" dirty="0"/>
              <a:t> </a:t>
            </a:r>
            <a:r>
              <a:rPr lang="en-US" altLang="ja-JP" dirty="0" err="1"/>
              <a:t>Goeble</a:t>
            </a:r>
            <a:r>
              <a:rPr lang="en-US" altLang="ja-JP" dirty="0"/>
              <a:t>,</a:t>
            </a:r>
            <a:r>
              <a:rPr lang="ja-JP" altLang="en-US" dirty="0"/>
              <a:t> </a:t>
            </a:r>
            <a:r>
              <a:rPr lang="en-US" altLang="ja-JP" dirty="0" err="1"/>
              <a:t>Mi</a:t>
            </a:r>
            <a:r>
              <a:rPr lang="en-US" altLang="ja-JP" dirty="0"/>
              <a:t>-Young Kim, </a:t>
            </a:r>
            <a:r>
              <a:rPr lang="en-US" altLang="ja-JP" dirty="0" err="1"/>
              <a:t>Juliano</a:t>
            </a:r>
            <a:r>
              <a:rPr lang="en-US" altLang="ja-JP" dirty="0"/>
              <a:t> </a:t>
            </a:r>
            <a:r>
              <a:rPr lang="en-US" altLang="ja-JP" dirty="0" err="1"/>
              <a:t>Rabelo</a:t>
            </a:r>
            <a:r>
              <a:rPr lang="en-US" altLang="ja-JP" dirty="0"/>
              <a:t>, Yao Lu (U-Alberta), </a:t>
            </a:r>
            <a:r>
              <a:rPr lang="ja-JP" altLang="en-US" dirty="0"/>
              <a:t>狩野芳伸（静岡大）</a:t>
            </a:r>
            <a:r>
              <a:rPr lang="en-US" altLang="ja-JP" dirty="0"/>
              <a:t>, </a:t>
            </a:r>
            <a:r>
              <a:rPr lang="ja-JP" altLang="en-US" dirty="0"/>
              <a:t>吉岡真治（北大）</a:t>
            </a:r>
            <a:endParaRPr lang="en-US" altLang="ja-JP" dirty="0"/>
          </a:p>
        </p:txBody>
      </p:sp>
      <p:sp>
        <p:nvSpPr>
          <p:cNvPr id="4" name="슬라이드 번호 개체 틀 3"/>
          <p:cNvSpPr>
            <a:spLocks noGrp="1"/>
          </p:cNvSpPr>
          <p:nvPr>
            <p:ph type="sldNum" sz="quarter" idx="12"/>
          </p:nvPr>
        </p:nvSpPr>
        <p:spPr/>
        <p:txBody>
          <a:bodyPr/>
          <a:lstStyle/>
          <a:p>
            <a:fld id="{7626FE20-70AD-430E-9D9A-58FA489B3DDA}" type="slidenum">
              <a:rPr lang="en-CA" smtClean="0"/>
              <a:pPr/>
              <a:t>3</a:t>
            </a:fld>
            <a:endParaRPr lang="en-CA"/>
          </a:p>
        </p:txBody>
      </p:sp>
    </p:spTree>
    <p:extLst>
      <p:ext uri="{BB962C8B-B14F-4D97-AF65-F5344CB8AC3E}">
        <p14:creationId xmlns:p14="http://schemas.microsoft.com/office/powerpoint/2010/main" val="395438695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ja-JP" sz="3600" dirty="0">
                <a:latin typeface="Meiryo UI" panose="020B0604030504040204" pitchFamily="50" charset="-128"/>
                <a:ea typeface="Meiryo UI" panose="020B0604030504040204" pitchFamily="50" charset="-128"/>
              </a:rPr>
              <a:t>COLIEE: </a:t>
            </a:r>
            <a:r>
              <a:rPr lang="ja-JP" altLang="en-US" sz="3600" dirty="0">
                <a:latin typeface="Meiryo UI" panose="020B0604030504040204" pitchFamily="50" charset="-128"/>
                <a:ea typeface="Meiryo UI" panose="020B0604030504040204" pitchFamily="50" charset="-128"/>
              </a:rPr>
              <a:t>タスク概要</a:t>
            </a:r>
            <a:endParaRPr lang="en-CA" sz="3600" dirty="0">
              <a:latin typeface="Meiryo UI" panose="020B0604030504040204" pitchFamily="50" charset="-128"/>
              <a:ea typeface="Meiryo UI" panose="020B0604030504040204" pitchFamily="50" charset="-128"/>
            </a:endParaRPr>
          </a:p>
        </p:txBody>
      </p:sp>
      <p:sp>
        <p:nvSpPr>
          <p:cNvPr id="3" name="내용 개체 틀 2"/>
          <p:cNvSpPr>
            <a:spLocks noGrp="1"/>
          </p:cNvSpPr>
          <p:nvPr>
            <p:ph idx="1"/>
          </p:nvPr>
        </p:nvSpPr>
        <p:spPr>
          <a:xfrm>
            <a:off x="457200" y="1241232"/>
            <a:ext cx="8229600" cy="5356000"/>
          </a:xfrm>
        </p:spPr>
        <p:txBody>
          <a:bodyPr>
            <a:normAutofit/>
          </a:bodyPr>
          <a:lstStyle/>
          <a:p>
            <a:r>
              <a:rPr lang="ja-JP" altLang="en-US" dirty="0"/>
              <a:t>法律文書処理における情報抽出（</a:t>
            </a:r>
            <a:r>
              <a:rPr lang="en-US" altLang="ja-JP" dirty="0"/>
              <a:t>IR</a:t>
            </a:r>
            <a:r>
              <a:rPr lang="ja-JP" altLang="en-US" dirty="0"/>
              <a:t>）と含意関係認識</a:t>
            </a:r>
            <a:endParaRPr lang="en-US" altLang="ja-JP" dirty="0"/>
          </a:p>
          <a:p>
            <a:pPr lvl="1"/>
            <a:r>
              <a:rPr lang="ja-JP" altLang="en-US" dirty="0"/>
              <a:t>大きく情報抽出と含意関係認識の２タスクに分割</a:t>
            </a:r>
            <a:endParaRPr lang="en-US" altLang="ja-JP" dirty="0"/>
          </a:p>
          <a:p>
            <a:pPr lvl="1"/>
            <a:r>
              <a:rPr lang="en-US" altLang="ja-JP" dirty="0"/>
              <a:t>Case Law (</a:t>
            </a:r>
            <a:r>
              <a:rPr lang="ja-JP" altLang="en-US" dirty="0"/>
              <a:t>判例法、カナダ</a:t>
            </a:r>
            <a:r>
              <a:rPr lang="en-US" altLang="ja-JP" dirty="0"/>
              <a:t>): Task1, Task2 </a:t>
            </a:r>
            <a:r>
              <a:rPr lang="ja-JP" altLang="en-US" dirty="0"/>
              <a:t>（</a:t>
            </a:r>
            <a:r>
              <a:rPr lang="en-US" altLang="ja-JP" dirty="0"/>
              <a:t>COLIEE 2018</a:t>
            </a:r>
            <a:r>
              <a:rPr lang="ja-JP" altLang="en-US" dirty="0"/>
              <a:t>より新設）</a:t>
            </a:r>
            <a:endParaRPr lang="en-US" altLang="ja-JP" dirty="0"/>
          </a:p>
          <a:p>
            <a:pPr lvl="2"/>
            <a:r>
              <a:rPr lang="ja-JP" altLang="en-US" dirty="0"/>
              <a:t>カナダ連邦裁判所の判例</a:t>
            </a:r>
            <a:r>
              <a:rPr lang="en-US" altLang="ja-JP" dirty="0"/>
              <a:t>DB</a:t>
            </a:r>
            <a:r>
              <a:rPr lang="ja-JP" altLang="en-US" dirty="0"/>
              <a:t>を利用</a:t>
            </a:r>
            <a:endParaRPr lang="en-US" altLang="ja-JP" dirty="0"/>
          </a:p>
          <a:p>
            <a:pPr lvl="2"/>
            <a:r>
              <a:rPr lang="en-US" altLang="ja-JP" dirty="0" err="1"/>
              <a:t>vLex</a:t>
            </a:r>
            <a:r>
              <a:rPr lang="ja-JP" altLang="en-US" dirty="0"/>
              <a:t>社の提供による</a:t>
            </a:r>
            <a:r>
              <a:rPr lang="en-US" altLang="ja-JP" dirty="0"/>
              <a:t> </a:t>
            </a:r>
            <a:endParaRPr lang="en-CA" altLang="ja-JP" dirty="0"/>
          </a:p>
          <a:p>
            <a:pPr lvl="1"/>
            <a:r>
              <a:rPr lang="en-US" altLang="ja-JP" dirty="0"/>
              <a:t>Statute Law</a:t>
            </a:r>
            <a:r>
              <a:rPr lang="ja-JP" altLang="en-US" dirty="0"/>
              <a:t>（成文法、日本）</a:t>
            </a:r>
            <a:r>
              <a:rPr lang="en-US" altLang="ja-JP" dirty="0"/>
              <a:t>: Task3, Task4</a:t>
            </a:r>
          </a:p>
          <a:p>
            <a:pPr lvl="2"/>
            <a:r>
              <a:rPr lang="ja-JP" altLang="en-US" dirty="0"/>
              <a:t>司法試験の民法短答式を利用</a:t>
            </a:r>
            <a:r>
              <a:rPr lang="en-US" altLang="ja-JP" dirty="0"/>
              <a:t> </a:t>
            </a:r>
          </a:p>
          <a:p>
            <a:pPr lvl="2"/>
            <a:r>
              <a:rPr lang="ja-JP" altLang="en-US" dirty="0"/>
              <a:t>オーガナイザーは試験問題と法律条文を日英両言語で提供</a:t>
            </a:r>
            <a:endParaRPr lang="en-CA" dirty="0"/>
          </a:p>
        </p:txBody>
      </p:sp>
      <p:sp>
        <p:nvSpPr>
          <p:cNvPr id="4" name="슬라이드 번호 개체 틀 3"/>
          <p:cNvSpPr>
            <a:spLocks noGrp="1"/>
          </p:cNvSpPr>
          <p:nvPr>
            <p:ph type="sldNum" sz="quarter" idx="12"/>
          </p:nvPr>
        </p:nvSpPr>
        <p:spPr/>
        <p:txBody>
          <a:bodyPr/>
          <a:lstStyle/>
          <a:p>
            <a:fld id="{7626FE20-70AD-430E-9D9A-58FA489B3DDA}" type="slidenum">
              <a:rPr lang="en-CA" smtClean="0"/>
              <a:pPr/>
              <a:t>4</a:t>
            </a:fld>
            <a:endParaRPr lang="en-CA"/>
          </a:p>
        </p:txBody>
      </p:sp>
    </p:spTree>
    <p:extLst>
      <p:ext uri="{BB962C8B-B14F-4D97-AF65-F5344CB8AC3E}">
        <p14:creationId xmlns:p14="http://schemas.microsoft.com/office/powerpoint/2010/main" val="3410309781"/>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4000" dirty="0"/>
              <a:t>COLIEE</a:t>
            </a:r>
            <a:r>
              <a:rPr kumimoji="1" lang="ja-JP" altLang="en-US" sz="4000" dirty="0"/>
              <a:t> </a:t>
            </a:r>
            <a:r>
              <a:rPr kumimoji="1" lang="en-US" altLang="ja-JP" sz="4000" dirty="0"/>
              <a:t>Case</a:t>
            </a:r>
            <a:r>
              <a:rPr kumimoji="1" lang="ja-JP" altLang="en-US" sz="4000" dirty="0"/>
              <a:t> </a:t>
            </a:r>
            <a:r>
              <a:rPr kumimoji="1" lang="en-US" altLang="ja-JP" sz="4000" dirty="0"/>
              <a:t>Law</a:t>
            </a:r>
            <a:r>
              <a:rPr kumimoji="1" lang="ja-JP" altLang="en-US" sz="4000" dirty="0"/>
              <a:t> </a:t>
            </a:r>
            <a:r>
              <a:rPr kumimoji="1" lang="en-US" altLang="ja-JP" sz="4000" dirty="0"/>
              <a:t>Task 1</a:t>
            </a:r>
            <a:endParaRPr kumimoji="1" lang="ja-JP" altLang="en-US" sz="4000" dirty="0"/>
          </a:p>
        </p:txBody>
      </p:sp>
      <p:sp>
        <p:nvSpPr>
          <p:cNvPr id="5" name="コンテンツ プレースホルダー 4"/>
          <p:cNvSpPr>
            <a:spLocks noGrp="1"/>
          </p:cNvSpPr>
          <p:nvPr>
            <p:ph idx="1"/>
          </p:nvPr>
        </p:nvSpPr>
        <p:spPr>
          <a:xfrm>
            <a:off x="457200" y="1410551"/>
            <a:ext cx="8229600" cy="5342462"/>
          </a:xfrm>
        </p:spPr>
        <p:txBody>
          <a:bodyPr>
            <a:normAutofit fontScale="85000" lnSpcReduction="20000"/>
          </a:bodyPr>
          <a:lstStyle/>
          <a:p>
            <a:r>
              <a:rPr kumimoji="1" lang="en-US" altLang="ja-JP" dirty="0"/>
              <a:t>Task1</a:t>
            </a:r>
            <a:r>
              <a:rPr kumimoji="1" lang="ja-JP" altLang="en-US" dirty="0"/>
              <a:t>： 情報抽出</a:t>
            </a:r>
            <a:endParaRPr kumimoji="1" lang="en-US" altLang="ja-JP" dirty="0"/>
          </a:p>
          <a:p>
            <a:pPr lvl="1"/>
            <a:r>
              <a:rPr lang="ja-JP" altLang="en-US" dirty="0"/>
              <a:t>判決をサポートする判例を </a:t>
            </a:r>
            <a:r>
              <a:rPr lang="en-US" altLang="ja-JP" dirty="0"/>
              <a:t>noticed case </a:t>
            </a:r>
            <a:r>
              <a:rPr lang="ja-JP" altLang="en-US" dirty="0"/>
              <a:t>という</a:t>
            </a:r>
            <a:endParaRPr lang="en-US" altLang="ja-JP" dirty="0"/>
          </a:p>
          <a:p>
            <a:pPr lvl="1"/>
            <a:r>
              <a:rPr lang="ja-JP" altLang="en-US" dirty="0"/>
              <a:t>クエリそれぞれに</a:t>
            </a:r>
            <a:r>
              <a:rPr lang="en-US" altLang="ja-JP" dirty="0"/>
              <a:t>200</a:t>
            </a:r>
            <a:r>
              <a:rPr lang="ja-JP" altLang="en-US" dirty="0"/>
              <a:t>判例を与えられ、</a:t>
            </a:r>
            <a:r>
              <a:rPr lang="en-US" altLang="ja-JP" dirty="0"/>
              <a:t>notice case</a:t>
            </a:r>
            <a:r>
              <a:rPr lang="ja-JP" altLang="en-US" dirty="0"/>
              <a:t>を当てる（複数回答あり）</a:t>
            </a:r>
            <a:endParaRPr lang="en-US" altLang="ja-JP" dirty="0"/>
          </a:p>
          <a:p>
            <a:pPr lvl="2"/>
            <a:r>
              <a:rPr lang="ja-JP" altLang="en-US" dirty="0"/>
              <a:t>訓練データ</a:t>
            </a:r>
            <a:r>
              <a:rPr lang="en-US" altLang="ja-JP" dirty="0"/>
              <a:t>520</a:t>
            </a:r>
            <a:r>
              <a:rPr lang="ja-JP" altLang="en-US" dirty="0"/>
              <a:t>クエリ（</a:t>
            </a:r>
            <a:r>
              <a:rPr lang="en-US" altLang="ja-JP" dirty="0"/>
              <a:t>2,680/104,000 NC2.57%</a:t>
            </a:r>
            <a:r>
              <a:rPr lang="ja-JP" altLang="en-US" dirty="0"/>
              <a:t>）</a:t>
            </a:r>
            <a:endParaRPr lang="en-US" altLang="ja-JP" dirty="0"/>
          </a:p>
          <a:p>
            <a:pPr lvl="2"/>
            <a:r>
              <a:rPr lang="ja-JP" altLang="en-US" dirty="0"/>
              <a:t>テストデータ</a:t>
            </a:r>
            <a:r>
              <a:rPr lang="en-US" altLang="ja-JP" dirty="0"/>
              <a:t>130</a:t>
            </a:r>
            <a:r>
              <a:rPr lang="ja-JP" altLang="en-US" dirty="0"/>
              <a:t>クエリ（</a:t>
            </a:r>
            <a:r>
              <a:rPr lang="en-US" altLang="ja-JP" dirty="0"/>
              <a:t>636/26,000 NC2.44</a:t>
            </a:r>
            <a:r>
              <a:rPr lang="ja-JP" altLang="en-US" dirty="0"/>
              <a:t>％）</a:t>
            </a:r>
            <a:endParaRPr lang="en-US" altLang="ja-JP" dirty="0"/>
          </a:p>
          <a:p>
            <a:pPr lvl="1"/>
            <a:r>
              <a:rPr lang="ja-JP" altLang="en-US" dirty="0"/>
              <a:t>クエリ例 </a:t>
            </a:r>
            <a:endParaRPr lang="en-US" altLang="ja-JP" dirty="0"/>
          </a:p>
          <a:p>
            <a:pPr lvl="2"/>
            <a:r>
              <a:rPr lang="en-US" altLang="ja-JP" dirty="0"/>
              <a:t>summary: </a:t>
            </a:r>
            <a:r>
              <a:rPr lang="en-US" altLang="ja-JP" dirty="0">
                <a:latin typeface="TimesNewRomanPSMT"/>
              </a:rPr>
              <a:t>The parties to this consolidated litigation over the drug at issue brought reciprocal motions, seeking that the opposing party be compelled to provide a further and better affidavit of documents ... (omitted)</a:t>
            </a:r>
          </a:p>
          <a:p>
            <a:pPr lvl="2"/>
            <a:r>
              <a:rPr lang="en-US" altLang="ja-JP" dirty="0">
                <a:latin typeface="TimesNewRomanPSMT"/>
              </a:rPr>
              <a:t>f</a:t>
            </a:r>
            <a:r>
              <a:rPr lang="en-US" altLang="ja-JP" dirty="0"/>
              <a:t>act: </a:t>
            </a:r>
            <a:r>
              <a:rPr lang="en-US" altLang="ja-JP" dirty="0">
                <a:latin typeface="TimesNewRomanPSMT"/>
              </a:rPr>
              <a:t>[1] </a:t>
            </a:r>
            <a:r>
              <a:rPr lang="en-US" altLang="ja-JP" dirty="0" err="1">
                <a:latin typeface="TimesNewRomanPSMT"/>
              </a:rPr>
              <a:t>Tabib</a:t>
            </a:r>
            <a:r>
              <a:rPr lang="en-US" altLang="ja-JP" dirty="0">
                <a:latin typeface="TimesNewRomanPSMT"/>
              </a:rPr>
              <a:t>, </a:t>
            </a:r>
            <a:r>
              <a:rPr lang="en-US" altLang="ja-JP" dirty="0" err="1">
                <a:latin typeface="TimesNewRomanPSMT"/>
              </a:rPr>
              <a:t>Prothonotary</a:t>
            </a:r>
            <a:r>
              <a:rPr lang="en-US" altLang="ja-JP" dirty="0">
                <a:latin typeface="TimesNewRomanPSMT"/>
              </a:rPr>
              <a:t>: The Rules relating to affidavits of documents should be well known by litigants. Yet it seems that parties are either not following them strictly, or are assuming that others are not ... (omitted)</a:t>
            </a:r>
          </a:p>
          <a:p>
            <a:pPr lvl="1"/>
            <a:r>
              <a:rPr lang="en-US" altLang="ja-JP" dirty="0">
                <a:latin typeface="TimesNewRomanPSMT"/>
              </a:rPr>
              <a:t>Notice case</a:t>
            </a:r>
            <a:r>
              <a:rPr lang="ja-JP" altLang="en-US" dirty="0">
                <a:latin typeface="TimesNewRomanPSMT"/>
              </a:rPr>
              <a:t>候補例</a:t>
            </a:r>
            <a:endParaRPr lang="en-US" altLang="ja-JP" dirty="0">
              <a:latin typeface="TimesNewRomanPSMT"/>
            </a:endParaRPr>
          </a:p>
          <a:p>
            <a:pPr lvl="2"/>
            <a:r>
              <a:rPr lang="en-US" altLang="ja-JP" dirty="0">
                <a:latin typeface="TimesNewRomanPSMT"/>
              </a:rPr>
              <a:t>Case cited by: 2 cases Charest v. Can. (1993)... (omitted)</a:t>
            </a:r>
          </a:p>
          <a:p>
            <a:pPr lvl="1"/>
            <a:endParaRPr lang="en-US" altLang="ja-JP" dirty="0"/>
          </a:p>
          <a:p>
            <a:pPr lvl="1"/>
            <a:endParaRPr kumimoji="1" lang="ja-JP" altLang="en-US" dirty="0"/>
          </a:p>
        </p:txBody>
      </p:sp>
    </p:spTree>
    <p:extLst>
      <p:ext uri="{BB962C8B-B14F-4D97-AF65-F5344CB8AC3E}">
        <p14:creationId xmlns:p14="http://schemas.microsoft.com/office/powerpoint/2010/main" val="3555025257"/>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4000" dirty="0"/>
              <a:t>Case</a:t>
            </a:r>
            <a:r>
              <a:rPr kumimoji="1" lang="ja-JP" altLang="en-US" sz="4000" dirty="0"/>
              <a:t> </a:t>
            </a:r>
            <a:r>
              <a:rPr kumimoji="1" lang="en-US" altLang="ja-JP" sz="4000" dirty="0"/>
              <a:t>Law</a:t>
            </a:r>
            <a:r>
              <a:rPr kumimoji="1" lang="ja-JP" altLang="en-US" sz="4000" dirty="0"/>
              <a:t> </a:t>
            </a:r>
            <a:r>
              <a:rPr kumimoji="1" lang="en-US" altLang="ja-JP" sz="4000" dirty="0"/>
              <a:t>Task 1</a:t>
            </a:r>
            <a:r>
              <a:rPr lang="ja-JP" altLang="en-US" sz="4000" dirty="0"/>
              <a:t> </a:t>
            </a:r>
            <a:r>
              <a:rPr lang="en-US" altLang="ja-JP" sz="4000" dirty="0"/>
              <a:t>(22 runs)</a:t>
            </a:r>
            <a:endParaRPr kumimoji="1" lang="ja-JP" altLang="en-US" sz="4000" dirty="0"/>
          </a:p>
        </p:txBody>
      </p:sp>
      <p:sp>
        <p:nvSpPr>
          <p:cNvPr id="2" name="コンテンツ プレースホルダー 1"/>
          <p:cNvSpPr>
            <a:spLocks noGrp="1"/>
          </p:cNvSpPr>
          <p:nvPr>
            <p:ph idx="1"/>
          </p:nvPr>
        </p:nvSpPr>
        <p:spPr>
          <a:xfrm>
            <a:off x="457200" y="1600201"/>
            <a:ext cx="8229600" cy="1533245"/>
          </a:xfrm>
        </p:spPr>
        <p:txBody>
          <a:bodyPr>
            <a:normAutofit fontScale="85000" lnSpcReduction="20000"/>
          </a:bodyPr>
          <a:lstStyle/>
          <a:p>
            <a:r>
              <a:rPr kumimoji="1" lang="en-US" altLang="ja-JP" dirty="0"/>
              <a:t>Cyber: </a:t>
            </a:r>
            <a:r>
              <a:rPr lang="en-US" altLang="ja-JP" dirty="0"/>
              <a:t>Learning to Rank, SVM, BM25 and TF-IDF, text similarity and distance metrics’ generated features </a:t>
            </a:r>
          </a:p>
          <a:p>
            <a:r>
              <a:rPr kumimoji="1" lang="en-US" altLang="ja-JP" dirty="0"/>
              <a:t>Classic </a:t>
            </a:r>
            <a:r>
              <a:rPr kumimoji="1" lang="ja-JP" altLang="en-US" dirty="0"/>
              <a:t>な手法が主流</a:t>
            </a:r>
          </a:p>
        </p:txBody>
      </p:sp>
      <p:pic>
        <p:nvPicPr>
          <p:cNvPr id="5" name="図 4">
            <a:extLst>
              <a:ext uri="{FF2B5EF4-FFF2-40B4-BE49-F238E27FC236}">
                <a16:creationId xmlns:a16="http://schemas.microsoft.com/office/drawing/2014/main" id="{A1A7CDFF-4702-4438-B174-C25302D749FA}"/>
              </a:ext>
            </a:extLst>
          </p:cNvPr>
          <p:cNvPicPr>
            <a:picLocks noChangeAspect="1"/>
          </p:cNvPicPr>
          <p:nvPr/>
        </p:nvPicPr>
        <p:blipFill>
          <a:blip r:embed="rId2"/>
          <a:stretch>
            <a:fillRect/>
          </a:stretch>
        </p:blipFill>
        <p:spPr>
          <a:xfrm>
            <a:off x="288407" y="3133446"/>
            <a:ext cx="8742551" cy="3657598"/>
          </a:xfrm>
          <a:prstGeom prst="rect">
            <a:avLst/>
          </a:prstGeom>
        </p:spPr>
      </p:pic>
    </p:spTree>
    <p:extLst>
      <p:ext uri="{BB962C8B-B14F-4D97-AF65-F5344CB8AC3E}">
        <p14:creationId xmlns:p14="http://schemas.microsoft.com/office/powerpoint/2010/main" val="2145560771"/>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4000" dirty="0"/>
              <a:t>COLIEE 2018</a:t>
            </a:r>
            <a:r>
              <a:rPr kumimoji="1" lang="ja-JP" altLang="en-US" sz="4000" dirty="0"/>
              <a:t> </a:t>
            </a:r>
            <a:r>
              <a:rPr kumimoji="1" lang="en-US" altLang="ja-JP" sz="4000" dirty="0"/>
              <a:t>Case</a:t>
            </a:r>
            <a:r>
              <a:rPr kumimoji="1" lang="ja-JP" altLang="en-US" sz="4000" dirty="0"/>
              <a:t> </a:t>
            </a:r>
            <a:r>
              <a:rPr kumimoji="1" lang="en-US" altLang="ja-JP" sz="4000" dirty="0"/>
              <a:t>Law</a:t>
            </a:r>
            <a:r>
              <a:rPr kumimoji="1" lang="ja-JP" altLang="en-US" sz="4000" dirty="0"/>
              <a:t> </a:t>
            </a:r>
            <a:r>
              <a:rPr kumimoji="1" lang="en-US" altLang="ja-JP" sz="4000" dirty="0"/>
              <a:t>Task 2</a:t>
            </a:r>
            <a:endParaRPr kumimoji="1" lang="ja-JP" altLang="en-US" sz="4000" dirty="0"/>
          </a:p>
        </p:txBody>
      </p:sp>
      <p:sp>
        <p:nvSpPr>
          <p:cNvPr id="5" name="コンテンツ プレースホルダー 4"/>
          <p:cNvSpPr>
            <a:spLocks noGrp="1"/>
          </p:cNvSpPr>
          <p:nvPr>
            <p:ph idx="1"/>
          </p:nvPr>
        </p:nvSpPr>
        <p:spPr>
          <a:xfrm>
            <a:off x="457200" y="1351004"/>
            <a:ext cx="8229600" cy="5415555"/>
          </a:xfrm>
        </p:spPr>
        <p:txBody>
          <a:bodyPr>
            <a:normAutofit fontScale="92500" lnSpcReduction="10000"/>
          </a:bodyPr>
          <a:lstStyle/>
          <a:p>
            <a:r>
              <a:rPr lang="en-US" altLang="ja-JP" dirty="0"/>
              <a:t>Task 2 noticed case </a:t>
            </a:r>
            <a:r>
              <a:rPr lang="ja-JP" altLang="en-US" dirty="0"/>
              <a:t>内のどのパラグラフが判決を含意するか当てる</a:t>
            </a:r>
            <a:endParaRPr lang="en-US" altLang="ja-JP" dirty="0"/>
          </a:p>
          <a:p>
            <a:r>
              <a:rPr lang="ja-JP" altLang="en-US" dirty="0"/>
              <a:t>パラグラフの例</a:t>
            </a:r>
            <a:endParaRPr lang="en-US" altLang="ja-JP" dirty="0"/>
          </a:p>
          <a:p>
            <a:pPr lvl="1"/>
            <a:r>
              <a:rPr lang="en-US" altLang="ja-JP" dirty="0"/>
              <a:t>[26] I would, therefore, dismiss the appeal. Appeal dismissed. Editor: Steven C. </a:t>
            </a:r>
            <a:r>
              <a:rPr lang="en-US" altLang="ja-JP" dirty="0" err="1"/>
              <a:t>McMinniman</a:t>
            </a:r>
            <a:r>
              <a:rPr lang="en-US" altLang="ja-JP" dirty="0"/>
              <a:t>/</a:t>
            </a:r>
            <a:r>
              <a:rPr lang="en-US" altLang="ja-JP" dirty="0" err="1"/>
              <a:t>vem</a:t>
            </a:r>
            <a:r>
              <a:rPr lang="en-US" altLang="ja-JP" dirty="0"/>
              <a:t> [End of document]</a:t>
            </a:r>
          </a:p>
          <a:p>
            <a:r>
              <a:rPr lang="en-US" altLang="ja-JP" dirty="0"/>
              <a:t>Task 2</a:t>
            </a:r>
          </a:p>
          <a:p>
            <a:pPr lvl="1"/>
            <a:r>
              <a:rPr lang="ja-JP" altLang="en-US" dirty="0"/>
              <a:t>訓練データ </a:t>
            </a:r>
            <a:r>
              <a:rPr lang="en-US" altLang="ja-JP" dirty="0"/>
              <a:t>325</a:t>
            </a:r>
            <a:r>
              <a:rPr lang="ja-JP" altLang="en-US" dirty="0"/>
              <a:t> </a:t>
            </a:r>
            <a:r>
              <a:rPr lang="en-US" altLang="ja-JP" dirty="0"/>
              <a:t>cases</a:t>
            </a:r>
            <a:r>
              <a:rPr lang="ja-JP" altLang="en-US" dirty="0"/>
              <a:t> </a:t>
            </a:r>
            <a:endParaRPr lang="en-US" altLang="ja-JP" dirty="0"/>
          </a:p>
          <a:p>
            <a:pPr lvl="2"/>
            <a:r>
              <a:rPr lang="en-US" altLang="ja-JP" dirty="0"/>
              <a:t>entailing paragraphs 374/11,494 = 3.25%)</a:t>
            </a:r>
          </a:p>
          <a:p>
            <a:pPr lvl="1"/>
            <a:r>
              <a:rPr lang="ja-JP" altLang="en-US" dirty="0"/>
              <a:t>テストデータ </a:t>
            </a:r>
            <a:r>
              <a:rPr lang="en-US" altLang="ja-JP" dirty="0"/>
              <a:t>100</a:t>
            </a:r>
            <a:r>
              <a:rPr lang="ja-JP" altLang="en-US" dirty="0"/>
              <a:t> </a:t>
            </a:r>
            <a:r>
              <a:rPr lang="en-US" altLang="ja-JP" dirty="0"/>
              <a:t>cases</a:t>
            </a:r>
          </a:p>
          <a:p>
            <a:pPr lvl="2"/>
            <a:r>
              <a:rPr lang="en-US" altLang="ja-JP" dirty="0"/>
              <a:t>entailing paragraphs 125/3,672 = 3.40%)</a:t>
            </a:r>
            <a:br>
              <a:rPr lang="en-US" altLang="ja-JP" dirty="0"/>
            </a:br>
            <a:endParaRPr kumimoji="1" lang="ja-JP" altLang="en-US" dirty="0"/>
          </a:p>
        </p:txBody>
      </p:sp>
    </p:spTree>
    <p:extLst>
      <p:ext uri="{BB962C8B-B14F-4D97-AF65-F5344CB8AC3E}">
        <p14:creationId xmlns:p14="http://schemas.microsoft.com/office/powerpoint/2010/main" val="1354068689"/>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p:txBody>
          <a:bodyPr/>
          <a:lstStyle/>
          <a:p>
            <a:r>
              <a:rPr kumimoji="1" lang="en-US" altLang="ja-JP" sz="4000" dirty="0"/>
              <a:t>Case</a:t>
            </a:r>
            <a:r>
              <a:rPr kumimoji="1" lang="ja-JP" altLang="en-US" sz="4000" dirty="0"/>
              <a:t> </a:t>
            </a:r>
            <a:r>
              <a:rPr kumimoji="1" lang="en-US" altLang="ja-JP" sz="4000" dirty="0"/>
              <a:t>Law</a:t>
            </a:r>
            <a:r>
              <a:rPr kumimoji="1" lang="ja-JP" altLang="en-US" sz="4000" dirty="0"/>
              <a:t> </a:t>
            </a:r>
            <a:r>
              <a:rPr kumimoji="1" lang="en-US" altLang="ja-JP" sz="4000" dirty="0"/>
              <a:t>Task 2 (22 runs)</a:t>
            </a:r>
            <a:endParaRPr kumimoji="1" lang="ja-JP" altLang="en-US" sz="4000" dirty="0"/>
          </a:p>
        </p:txBody>
      </p:sp>
      <p:sp>
        <p:nvSpPr>
          <p:cNvPr id="2" name="コンテンツ プレースホルダー 1"/>
          <p:cNvSpPr>
            <a:spLocks noGrp="1"/>
          </p:cNvSpPr>
          <p:nvPr>
            <p:ph idx="1"/>
          </p:nvPr>
        </p:nvSpPr>
        <p:spPr>
          <a:xfrm>
            <a:off x="457200" y="1382482"/>
            <a:ext cx="8229600" cy="1459955"/>
          </a:xfrm>
        </p:spPr>
        <p:txBody>
          <a:bodyPr>
            <a:normAutofit fontScale="77500" lnSpcReduction="20000"/>
          </a:bodyPr>
          <a:lstStyle/>
          <a:p>
            <a:r>
              <a:rPr lang="en-US" altLang="ja-JP" dirty="0"/>
              <a:t>BERT,</a:t>
            </a:r>
            <a:r>
              <a:rPr lang="ja-JP" altLang="en-US" dirty="0"/>
              <a:t> </a:t>
            </a:r>
            <a:r>
              <a:rPr lang="en-US" altLang="ja-JP" dirty="0" err="1"/>
              <a:t>ELMo</a:t>
            </a:r>
            <a:r>
              <a:rPr lang="ja-JP" altLang="en-US" dirty="0"/>
              <a:t>など</a:t>
            </a:r>
            <a:r>
              <a:rPr lang="en-US" altLang="ja-JP" dirty="0"/>
              <a:t>Transformer</a:t>
            </a:r>
            <a:r>
              <a:rPr lang="ja-JP" altLang="en-US" dirty="0"/>
              <a:t>系が多い</a:t>
            </a:r>
            <a:endParaRPr lang="en-US" altLang="ja-JP" dirty="0"/>
          </a:p>
          <a:p>
            <a:r>
              <a:rPr lang="en-US" altLang="ja-JP" dirty="0"/>
              <a:t>JNLP:</a:t>
            </a:r>
            <a:r>
              <a:rPr lang="ja-JP" altLang="en-US" dirty="0"/>
              <a:t> </a:t>
            </a:r>
            <a:r>
              <a:rPr lang="en-US" altLang="ja-JP" dirty="0"/>
              <a:t>BM25 + BERT</a:t>
            </a:r>
            <a:r>
              <a:rPr lang="ja-JP" altLang="en-US" dirty="0"/>
              <a:t> </a:t>
            </a:r>
            <a:r>
              <a:rPr lang="en-US" altLang="ja-JP" dirty="0"/>
              <a:t>with text-pair</a:t>
            </a:r>
            <a:r>
              <a:rPr lang="ja-JP" altLang="en-US" dirty="0"/>
              <a:t> </a:t>
            </a:r>
            <a:r>
              <a:rPr lang="en-US" altLang="ja-JP" dirty="0"/>
              <a:t>classification task. Pretrain was base-model and tuned on </a:t>
            </a:r>
            <a:r>
              <a:rPr lang="en-US" altLang="ja-JP" dirty="0" err="1"/>
              <a:t>SigmaLaw</a:t>
            </a:r>
            <a:r>
              <a:rPr lang="en-US" altLang="ja-JP" dirty="0"/>
              <a:t> (a law dataset) </a:t>
            </a:r>
            <a:endParaRPr kumimoji="1" lang="ja-JP" altLang="en-US" dirty="0"/>
          </a:p>
        </p:txBody>
      </p:sp>
      <p:sp>
        <p:nvSpPr>
          <p:cNvPr id="3" name="テキスト ボックス 2"/>
          <p:cNvSpPr txBox="1"/>
          <p:nvPr/>
        </p:nvSpPr>
        <p:spPr>
          <a:xfrm>
            <a:off x="4571999" y="5305167"/>
            <a:ext cx="3754810" cy="369332"/>
          </a:xfrm>
          <a:prstGeom prst="rect">
            <a:avLst/>
          </a:prstGeom>
          <a:noFill/>
        </p:spPr>
        <p:txBody>
          <a:bodyPr wrap="none" rtlCol="0">
            <a:spAutoFit/>
          </a:bodyPr>
          <a:lstStyle/>
          <a:p>
            <a:r>
              <a:rPr kumimoji="1" lang="en-US" altLang="ja-JP" dirty="0"/>
              <a:t>SMOTE, </a:t>
            </a:r>
            <a:r>
              <a:rPr kumimoji="1" lang="ja-JP" altLang="en-US" dirty="0"/>
              <a:t>類似度、</a:t>
            </a:r>
            <a:r>
              <a:rPr kumimoji="1" lang="en-US" altLang="ja-JP" dirty="0"/>
              <a:t>Random Forest</a:t>
            </a:r>
            <a:endParaRPr kumimoji="1" lang="ja-JP" altLang="en-US" dirty="0"/>
          </a:p>
        </p:txBody>
      </p:sp>
      <p:pic>
        <p:nvPicPr>
          <p:cNvPr id="6" name="図 5">
            <a:extLst>
              <a:ext uri="{FF2B5EF4-FFF2-40B4-BE49-F238E27FC236}">
                <a16:creationId xmlns:a16="http://schemas.microsoft.com/office/drawing/2014/main" id="{982F557A-2B10-41D4-BF0E-6A0C1B3FB0C9}"/>
              </a:ext>
            </a:extLst>
          </p:cNvPr>
          <p:cNvPicPr>
            <a:picLocks noChangeAspect="1"/>
          </p:cNvPicPr>
          <p:nvPr/>
        </p:nvPicPr>
        <p:blipFill>
          <a:blip r:embed="rId2"/>
          <a:stretch>
            <a:fillRect/>
          </a:stretch>
        </p:blipFill>
        <p:spPr>
          <a:xfrm>
            <a:off x="290199" y="2759526"/>
            <a:ext cx="8853801" cy="4049792"/>
          </a:xfrm>
          <a:prstGeom prst="rect">
            <a:avLst/>
          </a:prstGeom>
        </p:spPr>
      </p:pic>
    </p:spTree>
    <p:extLst>
      <p:ext uri="{BB962C8B-B14F-4D97-AF65-F5344CB8AC3E}">
        <p14:creationId xmlns:p14="http://schemas.microsoft.com/office/powerpoint/2010/main" val="3172045333"/>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ja-JP" sz="3600" dirty="0">
                <a:latin typeface="Meiryo UI" panose="020B0604030504040204" pitchFamily="50" charset="-128"/>
                <a:ea typeface="Meiryo UI" panose="020B0604030504040204" pitchFamily="50" charset="-128"/>
              </a:rPr>
              <a:t>COLIEE Statute Law Tasks: </a:t>
            </a:r>
            <a:r>
              <a:rPr lang="ja-JP" altLang="en-US" sz="3600" dirty="0">
                <a:latin typeface="Meiryo UI" panose="020B0604030504040204" pitchFamily="50" charset="-128"/>
                <a:ea typeface="Meiryo UI" panose="020B0604030504040204" pitchFamily="50" charset="-128"/>
              </a:rPr>
              <a:t>司法試験</a:t>
            </a:r>
            <a:endParaRPr lang="en-CA" sz="3600" dirty="0">
              <a:latin typeface="Meiryo UI" panose="020B0604030504040204" pitchFamily="50" charset="-128"/>
              <a:ea typeface="Meiryo UI" panose="020B0604030504040204" pitchFamily="50" charset="-128"/>
            </a:endParaRPr>
          </a:p>
        </p:txBody>
      </p:sp>
      <p:sp>
        <p:nvSpPr>
          <p:cNvPr id="3" name="내용 개체 틀 2"/>
          <p:cNvSpPr>
            <a:spLocks noGrp="1"/>
          </p:cNvSpPr>
          <p:nvPr>
            <p:ph idx="1"/>
          </p:nvPr>
        </p:nvSpPr>
        <p:spPr/>
        <p:txBody>
          <a:bodyPr>
            <a:normAutofit fontScale="92500" lnSpcReduction="20000"/>
          </a:bodyPr>
          <a:lstStyle/>
          <a:p>
            <a:r>
              <a:rPr lang="ja-JP" altLang="en-US" dirty="0"/>
              <a:t>我が国の司法試験のうち、民法短答式を利用</a:t>
            </a:r>
            <a:endParaRPr lang="en-US" altLang="ja-JP" dirty="0"/>
          </a:p>
          <a:p>
            <a:pPr lvl="1"/>
            <a:r>
              <a:rPr lang="ja-JP" altLang="en-US" dirty="0"/>
              <a:t>短答式は多択解答（ほかに記述式もある）</a:t>
            </a:r>
            <a:endParaRPr lang="en-US" altLang="ja-JP" dirty="0"/>
          </a:p>
          <a:p>
            <a:pPr lvl="1"/>
            <a:r>
              <a:rPr lang="ja-JP" altLang="en-US" dirty="0"/>
              <a:t>二択の</a:t>
            </a:r>
            <a:r>
              <a:rPr lang="en-US" altLang="ja-JP" dirty="0"/>
              <a:t>Yes/No</a:t>
            </a:r>
            <a:r>
              <a:rPr lang="ja-JP" altLang="en-US" dirty="0"/>
              <a:t>質問応答に変換</a:t>
            </a:r>
            <a:endParaRPr lang="en-US" altLang="ja-JP" dirty="0"/>
          </a:p>
          <a:p>
            <a:r>
              <a:rPr lang="en-US" altLang="ja-JP" dirty="0"/>
              <a:t>Task</a:t>
            </a:r>
            <a:r>
              <a:rPr lang="ja-JP" altLang="en-US" dirty="0"/>
              <a:t> </a:t>
            </a:r>
            <a:r>
              <a:rPr lang="en-US" altLang="ja-JP" dirty="0"/>
              <a:t>3: </a:t>
            </a:r>
            <a:r>
              <a:rPr lang="ja-JP" altLang="en-US" dirty="0"/>
              <a:t>情報抽出</a:t>
            </a:r>
            <a:endParaRPr lang="en-US" altLang="ja-JP" dirty="0"/>
          </a:p>
          <a:p>
            <a:pPr lvl="1"/>
            <a:r>
              <a:rPr lang="ja-JP" altLang="en-US" dirty="0"/>
              <a:t>与えられた問題文を解答するのに必要な条文を探す</a:t>
            </a:r>
            <a:endParaRPr lang="en-US" altLang="ja-JP" dirty="0"/>
          </a:p>
          <a:p>
            <a:r>
              <a:rPr lang="en-US" altLang="ja-JP" dirty="0"/>
              <a:t>Task</a:t>
            </a:r>
            <a:r>
              <a:rPr lang="ja-JP" altLang="en-US" dirty="0"/>
              <a:t> </a:t>
            </a:r>
            <a:r>
              <a:rPr lang="en-US" altLang="ja-JP" dirty="0"/>
              <a:t>4: </a:t>
            </a:r>
            <a:r>
              <a:rPr lang="ja-JP" altLang="en-US" dirty="0"/>
              <a:t>含意関係認識</a:t>
            </a:r>
            <a:endParaRPr lang="en-US" altLang="ja-JP" dirty="0"/>
          </a:p>
          <a:p>
            <a:pPr lvl="1"/>
            <a:r>
              <a:rPr lang="ja-JP" altLang="en-US" dirty="0"/>
              <a:t>与えられた問題文の正誤を、与えられた民法条文（～</a:t>
            </a:r>
            <a:r>
              <a:rPr lang="en-US" altLang="ja-JP" dirty="0"/>
              <a:t>Task3</a:t>
            </a:r>
            <a:r>
              <a:rPr lang="ja-JP" altLang="en-US" dirty="0"/>
              <a:t>の結果に相当）を用いて答える</a:t>
            </a:r>
            <a:endParaRPr lang="en-CA" altLang="ja-JP" dirty="0"/>
          </a:p>
          <a:p>
            <a:r>
              <a:rPr lang="en-US" altLang="ja-JP" dirty="0"/>
              <a:t># Task</a:t>
            </a:r>
            <a:r>
              <a:rPr lang="ja-JP" altLang="en-US" dirty="0"/>
              <a:t> </a:t>
            </a:r>
            <a:r>
              <a:rPr lang="en-US" altLang="ja-JP" dirty="0"/>
              <a:t>*: </a:t>
            </a:r>
            <a:r>
              <a:rPr lang="ja-JP" altLang="en-US" dirty="0"/>
              <a:t>質問応答</a:t>
            </a:r>
            <a:endParaRPr lang="en-US" altLang="ja-JP" dirty="0"/>
          </a:p>
          <a:p>
            <a:pPr lvl="1"/>
            <a:r>
              <a:rPr lang="ja-JP" altLang="en-US" dirty="0"/>
              <a:t>与えられた問題文の正誤を民法条文に照らして答える</a:t>
            </a:r>
            <a:endParaRPr lang="en-US" altLang="ja-JP" dirty="0"/>
          </a:p>
        </p:txBody>
      </p:sp>
      <p:sp>
        <p:nvSpPr>
          <p:cNvPr id="4" name="슬라이드 번호 개체 틀 3"/>
          <p:cNvSpPr>
            <a:spLocks noGrp="1"/>
          </p:cNvSpPr>
          <p:nvPr>
            <p:ph type="sldNum" sz="quarter" idx="12"/>
          </p:nvPr>
        </p:nvSpPr>
        <p:spPr/>
        <p:txBody>
          <a:bodyPr/>
          <a:lstStyle/>
          <a:p>
            <a:fld id="{7626FE20-70AD-430E-9D9A-58FA489B3DDA}" type="slidenum">
              <a:rPr lang="en-CA" smtClean="0"/>
              <a:pPr/>
              <a:t>9</a:t>
            </a:fld>
            <a:endParaRPr lang="en-CA"/>
          </a:p>
        </p:txBody>
      </p:sp>
    </p:spTree>
    <p:extLst>
      <p:ext uri="{BB962C8B-B14F-4D97-AF65-F5344CB8AC3E}">
        <p14:creationId xmlns:p14="http://schemas.microsoft.com/office/powerpoint/2010/main" val="1405814402"/>
      </p:ext>
    </p:extLst>
  </p:cSld>
  <p:clrMapOvr>
    <a:masterClrMapping/>
  </p:clrMapOvr>
  <p:transition>
    <p:fade thruBlk="1"/>
  </p:transition>
</p:sld>
</file>

<file path=ppt/theme/theme1.xml><?xml version="1.0" encoding="utf-8"?>
<a:theme xmlns:a="http://schemas.openxmlformats.org/drawingml/2006/main" name="kano20160328">
  <a:themeElements>
    <a:clrScheme name="ユーザー定義 1">
      <a:dk1>
        <a:srgbClr val="000000"/>
      </a:dk1>
      <a:lt1>
        <a:srgbClr val="FFFFFF"/>
      </a:lt1>
      <a:dk2>
        <a:srgbClr val="000000"/>
      </a:dk2>
      <a:lt2>
        <a:srgbClr val="000000"/>
      </a:lt2>
      <a:accent1>
        <a:srgbClr val="FF0000"/>
      </a:accent1>
      <a:accent2>
        <a:srgbClr val="CC9900"/>
      </a:accent2>
      <a:accent3>
        <a:srgbClr val="FF9900"/>
      </a:accent3>
      <a:accent4>
        <a:srgbClr val="92D050"/>
      </a:accent4>
      <a:accent5>
        <a:srgbClr val="00B050"/>
      </a:accent5>
      <a:accent6>
        <a:srgbClr val="00B0F0"/>
      </a:accent6>
      <a:hlink>
        <a:srgbClr val="3399FF"/>
      </a:hlink>
      <a:folHlink>
        <a:srgbClr val="C00000"/>
      </a:folHlink>
    </a:clrScheme>
    <a:fontScheme name="kano-template">
      <a:majorFont>
        <a:latin typeface="Verdana"/>
        <a:ea typeface="TBPｺﾞｼｯｸB"/>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o-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ano-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ano-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ano-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ano-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ano-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ano-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ano-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ano-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ano-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ano-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ano-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ano-template 13">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kano20160328" id="{5FC67C9A-914F-4B5C-B31B-996461C2838F}" vid="{2A573FC8-0D01-43AF-9193-7B43590EC83F}"/>
    </a:ext>
  </a:extLst>
</a:theme>
</file>

<file path=ppt/theme/theme2.xml><?xml version="1.0" encoding="utf-8"?>
<a:theme xmlns:a="http://schemas.openxmlformats.org/drawingml/2006/main" name="kano-2011">
  <a:themeElements>
    <a:clrScheme name="ユーザー定義 1">
      <a:dk1>
        <a:srgbClr val="000000"/>
      </a:dk1>
      <a:lt1>
        <a:srgbClr val="FFFFFF"/>
      </a:lt1>
      <a:dk2>
        <a:srgbClr val="000000"/>
      </a:dk2>
      <a:lt2>
        <a:srgbClr val="000000"/>
      </a:lt2>
      <a:accent1>
        <a:srgbClr val="FF0000"/>
      </a:accent1>
      <a:accent2>
        <a:srgbClr val="CC9900"/>
      </a:accent2>
      <a:accent3>
        <a:srgbClr val="FF9900"/>
      </a:accent3>
      <a:accent4>
        <a:srgbClr val="92D050"/>
      </a:accent4>
      <a:accent5>
        <a:srgbClr val="00B050"/>
      </a:accent5>
      <a:accent6>
        <a:srgbClr val="00B0F0"/>
      </a:accent6>
      <a:hlink>
        <a:srgbClr val="3399FF"/>
      </a:hlink>
      <a:folHlink>
        <a:srgbClr val="C00000"/>
      </a:folHlink>
    </a:clrScheme>
    <a:fontScheme name="kano-template">
      <a:majorFont>
        <a:latin typeface="Verdana"/>
        <a:ea typeface="TBPｺﾞｼｯｸB"/>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o-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ano-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ano-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ano-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ano-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ano-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ano-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ano-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ano-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ano-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ano-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ano-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kano-template 13">
        <a:dk1>
          <a:srgbClr val="808080"/>
        </a:dk1>
        <a:lt1>
          <a:srgbClr val="FFFFFF"/>
        </a:lt1>
        <a:dk2>
          <a:srgbClr val="000000"/>
        </a:dk2>
        <a:lt2>
          <a:srgbClr val="000000"/>
        </a:lt2>
        <a:accent1>
          <a:srgbClr val="BBE0E3"/>
        </a:accent1>
        <a:accent2>
          <a:srgbClr val="333399"/>
        </a:accent2>
        <a:accent3>
          <a:srgbClr val="AAAAAA"/>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2" id="{590E100E-845B-4217-9DF1-F32E0EB54473}" vid="{EB6C218A-4D1A-4FF5-9323-BAF3E465F50A}"/>
    </a:ext>
  </a:extLst>
</a:theme>
</file>

<file path=ppt/theme/theme3.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14621</TotalTime>
  <Words>2770</Words>
  <Application>Microsoft Office PowerPoint</Application>
  <PresentationFormat>画面に合わせる (4:3)</PresentationFormat>
  <Paragraphs>562</Paragraphs>
  <Slides>19</Slides>
  <Notes>1</Notes>
  <HiddenSlides>0</HiddenSlides>
  <MMClips>0</MMClips>
  <ScaleCrop>false</ScaleCrop>
  <HeadingPairs>
    <vt:vector size="6" baseType="variant">
      <vt:variant>
        <vt:lpstr>使用されているフォント</vt:lpstr>
      </vt:variant>
      <vt:variant>
        <vt:i4>13</vt:i4>
      </vt:variant>
      <vt:variant>
        <vt:lpstr>テーマ</vt:lpstr>
      </vt:variant>
      <vt:variant>
        <vt:i4>3</vt:i4>
      </vt:variant>
      <vt:variant>
        <vt:lpstr>スライド タイトル</vt:lpstr>
      </vt:variant>
      <vt:variant>
        <vt:i4>19</vt:i4>
      </vt:variant>
    </vt:vector>
  </HeadingPairs>
  <TitlesOfParts>
    <vt:vector size="35" baseType="lpstr">
      <vt:lpstr>Arial Unicode MS</vt:lpstr>
      <vt:lpstr>HGS明朝E</vt:lpstr>
      <vt:lpstr>Meiryo UI</vt:lpstr>
      <vt:lpstr>ＭＳ Ｐゴシック</vt:lpstr>
      <vt:lpstr>TBPｺﾞｼｯｸB</vt:lpstr>
      <vt:lpstr>TimesNewRomanPSMT</vt:lpstr>
      <vt:lpstr>游ゴシック</vt:lpstr>
      <vt:lpstr>Arial Black</vt:lpstr>
      <vt:lpstr>Calibri</vt:lpstr>
      <vt:lpstr>Calibri Light</vt:lpstr>
      <vt:lpstr>Times New Roman</vt:lpstr>
      <vt:lpstr>Verdana</vt:lpstr>
      <vt:lpstr>Wingdings 2</vt:lpstr>
      <vt:lpstr>kano20160328</vt:lpstr>
      <vt:lpstr>kano-2011</vt:lpstr>
      <vt:lpstr>HDOfficeLightV0</vt:lpstr>
      <vt:lpstr>司法試験の自動解答を題材とした 法律文書の自然言語処理</vt:lpstr>
      <vt:lpstr>研究テーマと（個人的な）位置づけ</vt:lpstr>
      <vt:lpstr>COLIEE: 法律文書の自動処理タスク</vt:lpstr>
      <vt:lpstr>COLIEE: タスク概要</vt:lpstr>
      <vt:lpstr>COLIEE Case Law Task 1</vt:lpstr>
      <vt:lpstr>Case Law Task 1 (22 runs)</vt:lpstr>
      <vt:lpstr>COLIEE 2018 Case Law Task 2</vt:lpstr>
      <vt:lpstr>Case Law Task 2 (22 runs)</vt:lpstr>
      <vt:lpstr>COLIEE Statute Law Tasks: 司法試験</vt:lpstr>
      <vt:lpstr>COLIEE: 知識源としての民法条文</vt:lpstr>
      <vt:lpstr>COLIEE: 実際の短答式問題の例</vt:lpstr>
      <vt:lpstr>COLIEE 2020: 訓練・評価データ</vt:lpstr>
      <vt:lpstr>Task 3 （IR） 参加チームと結果</vt:lpstr>
      <vt:lpstr>Example of Statute Task </vt:lpstr>
      <vt:lpstr>COLIEE Task 4 の結果</vt:lpstr>
      <vt:lpstr>過去のCOLIEEシリーズとの比較</vt:lpstr>
      <vt:lpstr>問題解答要素技術ごと統計（上位抜粋）</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中間発表 「法律文書の解析における類義語・言い換え表現の変換」</dc:title>
  <dc:creator>ia14071</dc:creator>
  <cp:lastModifiedBy>kano.yoshinobu</cp:lastModifiedBy>
  <cp:revision>338</cp:revision>
  <cp:lastPrinted>2018-02-07T04:35:28Z</cp:lastPrinted>
  <dcterms:created xsi:type="dcterms:W3CDTF">2017-10-30T19:16:42Z</dcterms:created>
  <dcterms:modified xsi:type="dcterms:W3CDTF">2020-10-27T01:30:09Z</dcterms:modified>
</cp:coreProperties>
</file>