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8"/>
  </p:notesMasterIdLst>
  <p:handoutMasterIdLst>
    <p:handoutMasterId r:id="rId49"/>
  </p:handoutMasterIdLst>
  <p:sldIdLst>
    <p:sldId id="1849" r:id="rId2"/>
    <p:sldId id="2383" r:id="rId3"/>
    <p:sldId id="2384" r:id="rId4"/>
    <p:sldId id="2332" r:id="rId5"/>
    <p:sldId id="2160" r:id="rId6"/>
    <p:sldId id="2284" r:id="rId7"/>
    <p:sldId id="2162" r:id="rId8"/>
    <p:sldId id="2378" r:id="rId9"/>
    <p:sldId id="2331" r:id="rId10"/>
    <p:sldId id="2321" r:id="rId11"/>
    <p:sldId id="2386" r:id="rId12"/>
    <p:sldId id="2385" r:id="rId13"/>
    <p:sldId id="2398" r:id="rId14"/>
    <p:sldId id="1908" r:id="rId15"/>
    <p:sldId id="2340" r:id="rId16"/>
    <p:sldId id="2380" r:id="rId17"/>
    <p:sldId id="308" r:id="rId18"/>
    <p:sldId id="276" r:id="rId19"/>
    <p:sldId id="310" r:id="rId20"/>
    <p:sldId id="311" r:id="rId21"/>
    <p:sldId id="314" r:id="rId22"/>
    <p:sldId id="293" r:id="rId23"/>
    <p:sldId id="275" r:id="rId24"/>
    <p:sldId id="278" r:id="rId25"/>
    <p:sldId id="283" r:id="rId26"/>
    <p:sldId id="279" r:id="rId27"/>
    <p:sldId id="317" r:id="rId28"/>
    <p:sldId id="320" r:id="rId29"/>
    <p:sldId id="2399" r:id="rId30"/>
    <p:sldId id="2400" r:id="rId31"/>
    <p:sldId id="2381" r:id="rId32"/>
    <p:sldId id="2401" r:id="rId33"/>
    <p:sldId id="2402" r:id="rId34"/>
    <p:sldId id="2387" r:id="rId35"/>
    <p:sldId id="2388" r:id="rId36"/>
    <p:sldId id="2389" r:id="rId37"/>
    <p:sldId id="2403" r:id="rId38"/>
    <p:sldId id="2390" r:id="rId39"/>
    <p:sldId id="2391" r:id="rId40"/>
    <p:sldId id="2392" r:id="rId41"/>
    <p:sldId id="2395" r:id="rId42"/>
    <p:sldId id="2396" r:id="rId43"/>
    <p:sldId id="2393" r:id="rId44"/>
    <p:sldId id="2394" r:id="rId45"/>
    <p:sldId id="2397" r:id="rId46"/>
    <p:sldId id="2404" r:id="rId47"/>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5" autoAdjust="0"/>
    <p:restoredTop sz="91579" autoAdjust="0"/>
  </p:normalViewPr>
  <p:slideViewPr>
    <p:cSldViewPr>
      <p:cViewPr varScale="1">
        <p:scale>
          <a:sx n="104" d="100"/>
          <a:sy n="104" d="100"/>
        </p:scale>
        <p:origin x="475"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606"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当事者主張（定年後再雇用）</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'(I)定年後再雇用グループ'!$J$2</c:f>
              <c:strCache>
                <c:ptCount val="1"/>
                <c:pt idx="0">
                  <c:v>原告勝訴</c:v>
                </c:pt>
              </c:strCache>
            </c:strRef>
          </c:tx>
          <c:spPr>
            <a:solidFill>
              <a:schemeClr val="accent1"/>
            </a:solidFill>
            <a:ln>
              <a:noFill/>
            </a:ln>
            <a:effectLst/>
          </c:spPr>
          <c:invertIfNegative val="0"/>
          <c:cat>
            <c:strRef>
              <c:f>'(I)定年後再雇用グループ'!$I$3:$I$72</c:f>
              <c:strCache>
                <c:ptCount val="7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15_2</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64_2</c:v>
                </c:pt>
                <c:pt idx="66">
                  <c:v>65</c:v>
                </c:pt>
                <c:pt idx="67">
                  <c:v>66</c:v>
                </c:pt>
                <c:pt idx="68">
                  <c:v>67</c:v>
                </c:pt>
                <c:pt idx="69">
                  <c:v>68</c:v>
                </c:pt>
              </c:strCache>
            </c:strRef>
          </c:cat>
          <c:val>
            <c:numRef>
              <c:f>'(I)定年後再雇用グループ'!$J$3:$J$72</c:f>
              <c:numCache>
                <c:formatCode>General</c:formatCode>
                <c:ptCount val="70"/>
                <c:pt idx="0">
                  <c:v>0</c:v>
                </c:pt>
                <c:pt idx="1">
                  <c:v>2</c:v>
                </c:pt>
                <c:pt idx="2">
                  <c:v>2</c:v>
                </c:pt>
                <c:pt idx="3">
                  <c:v>1</c:v>
                </c:pt>
                <c:pt idx="4">
                  <c:v>0</c:v>
                </c:pt>
                <c:pt idx="5">
                  <c:v>0</c:v>
                </c:pt>
                <c:pt idx="6">
                  <c:v>0</c:v>
                </c:pt>
                <c:pt idx="7">
                  <c:v>0</c:v>
                </c:pt>
                <c:pt idx="8">
                  <c:v>1</c:v>
                </c:pt>
                <c:pt idx="9">
                  <c:v>0</c:v>
                </c:pt>
                <c:pt idx="10">
                  <c:v>0</c:v>
                </c:pt>
                <c:pt idx="11">
                  <c:v>0</c:v>
                </c:pt>
                <c:pt idx="12">
                  <c:v>0</c:v>
                </c:pt>
                <c:pt idx="13">
                  <c:v>0</c:v>
                </c:pt>
                <c:pt idx="14">
                  <c:v>2</c:v>
                </c:pt>
                <c:pt idx="15">
                  <c:v>2</c:v>
                </c:pt>
                <c:pt idx="16">
                  <c:v>1</c:v>
                </c:pt>
                <c:pt idx="17">
                  <c:v>1</c:v>
                </c:pt>
                <c:pt idx="18">
                  <c:v>0</c:v>
                </c:pt>
                <c:pt idx="19">
                  <c:v>0</c:v>
                </c:pt>
                <c:pt idx="20">
                  <c:v>0</c:v>
                </c:pt>
                <c:pt idx="21">
                  <c:v>0</c:v>
                </c:pt>
                <c:pt idx="22">
                  <c:v>0</c:v>
                </c:pt>
                <c:pt idx="23">
                  <c:v>0</c:v>
                </c:pt>
                <c:pt idx="24">
                  <c:v>0</c:v>
                </c:pt>
                <c:pt idx="25">
                  <c:v>1</c:v>
                </c:pt>
                <c:pt idx="26">
                  <c:v>0</c:v>
                </c:pt>
                <c:pt idx="27">
                  <c:v>0</c:v>
                </c:pt>
                <c:pt idx="28">
                  <c:v>0</c:v>
                </c:pt>
                <c:pt idx="29">
                  <c:v>0</c:v>
                </c:pt>
                <c:pt idx="30">
                  <c:v>0</c:v>
                </c:pt>
                <c:pt idx="31">
                  <c:v>0</c:v>
                </c:pt>
                <c:pt idx="32">
                  <c:v>0</c:v>
                </c:pt>
                <c:pt idx="33">
                  <c:v>0</c:v>
                </c:pt>
                <c:pt idx="34">
                  <c:v>0</c:v>
                </c:pt>
                <c:pt idx="35">
                  <c:v>1</c:v>
                </c:pt>
                <c:pt idx="36">
                  <c:v>0</c:v>
                </c:pt>
                <c:pt idx="37">
                  <c:v>0</c:v>
                </c:pt>
                <c:pt idx="38">
                  <c:v>0</c:v>
                </c:pt>
                <c:pt idx="39">
                  <c:v>0</c:v>
                </c:pt>
                <c:pt idx="40">
                  <c:v>0</c:v>
                </c:pt>
                <c:pt idx="41">
                  <c:v>0</c:v>
                </c:pt>
                <c:pt idx="42">
                  <c:v>0</c:v>
                </c:pt>
                <c:pt idx="43">
                  <c:v>0</c:v>
                </c:pt>
                <c:pt idx="44">
                  <c:v>2</c:v>
                </c:pt>
                <c:pt idx="45">
                  <c:v>2</c:v>
                </c:pt>
                <c:pt idx="46">
                  <c:v>2</c:v>
                </c:pt>
                <c:pt idx="47">
                  <c:v>0</c:v>
                </c:pt>
                <c:pt idx="48">
                  <c:v>0</c:v>
                </c:pt>
                <c:pt idx="49">
                  <c:v>0</c:v>
                </c:pt>
                <c:pt idx="50">
                  <c:v>2</c:v>
                </c:pt>
                <c:pt idx="51">
                  <c:v>2</c:v>
                </c:pt>
                <c:pt idx="52">
                  <c:v>2</c:v>
                </c:pt>
                <c:pt idx="53">
                  <c:v>0</c:v>
                </c:pt>
                <c:pt idx="54">
                  <c:v>0</c:v>
                </c:pt>
                <c:pt idx="55">
                  <c:v>0</c:v>
                </c:pt>
                <c:pt idx="56">
                  <c:v>0</c:v>
                </c:pt>
                <c:pt idx="57">
                  <c:v>2</c:v>
                </c:pt>
                <c:pt idx="58">
                  <c:v>2</c:v>
                </c:pt>
                <c:pt idx="59">
                  <c:v>0</c:v>
                </c:pt>
                <c:pt idx="60">
                  <c:v>2</c:v>
                </c:pt>
                <c:pt idx="61">
                  <c:v>0</c:v>
                </c:pt>
                <c:pt idx="62">
                  <c:v>2</c:v>
                </c:pt>
                <c:pt idx="63">
                  <c:v>2</c:v>
                </c:pt>
                <c:pt idx="64">
                  <c:v>0</c:v>
                </c:pt>
                <c:pt idx="65">
                  <c:v>0</c:v>
                </c:pt>
                <c:pt idx="66">
                  <c:v>2</c:v>
                </c:pt>
                <c:pt idx="67">
                  <c:v>2</c:v>
                </c:pt>
                <c:pt idx="68">
                  <c:v>2</c:v>
                </c:pt>
                <c:pt idx="69">
                  <c:v>0</c:v>
                </c:pt>
              </c:numCache>
            </c:numRef>
          </c:val>
          <c:extLst>
            <c:ext xmlns:c16="http://schemas.microsoft.com/office/drawing/2014/chart" uri="{C3380CC4-5D6E-409C-BE32-E72D297353CC}">
              <c16:uniqueId val="{00000000-99F3-4097-924E-C68B9696488F}"/>
            </c:ext>
          </c:extLst>
        </c:ser>
        <c:ser>
          <c:idx val="1"/>
          <c:order val="1"/>
          <c:tx>
            <c:strRef>
              <c:f>'(I)定年後再雇用グループ'!$K$2</c:f>
              <c:strCache>
                <c:ptCount val="1"/>
                <c:pt idx="0">
                  <c:v>被告勝訴</c:v>
                </c:pt>
              </c:strCache>
            </c:strRef>
          </c:tx>
          <c:spPr>
            <a:solidFill>
              <a:schemeClr val="accent2"/>
            </a:solidFill>
            <a:ln>
              <a:noFill/>
            </a:ln>
            <a:effectLst/>
          </c:spPr>
          <c:invertIfNegative val="0"/>
          <c:cat>
            <c:strRef>
              <c:f>'(I)定年後再雇用グループ'!$I$3:$I$72</c:f>
              <c:strCache>
                <c:ptCount val="7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15_2</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64_2</c:v>
                </c:pt>
                <c:pt idx="66">
                  <c:v>65</c:v>
                </c:pt>
                <c:pt idx="67">
                  <c:v>66</c:v>
                </c:pt>
                <c:pt idx="68">
                  <c:v>67</c:v>
                </c:pt>
                <c:pt idx="69">
                  <c:v>68</c:v>
                </c:pt>
              </c:strCache>
            </c:strRef>
          </c:cat>
          <c:val>
            <c:numRef>
              <c:f>'(I)定年後再雇用グループ'!$K$3:$K$72</c:f>
              <c:numCache>
                <c:formatCode>General</c:formatCode>
                <c:ptCount val="70"/>
                <c:pt idx="0">
                  <c:v>0</c:v>
                </c:pt>
                <c:pt idx="1">
                  <c:v>2</c:v>
                </c:pt>
                <c:pt idx="2">
                  <c:v>4</c:v>
                </c:pt>
                <c:pt idx="3">
                  <c:v>2</c:v>
                </c:pt>
                <c:pt idx="4">
                  <c:v>4</c:v>
                </c:pt>
                <c:pt idx="5">
                  <c:v>0</c:v>
                </c:pt>
                <c:pt idx="6">
                  <c:v>0</c:v>
                </c:pt>
                <c:pt idx="7">
                  <c:v>2</c:v>
                </c:pt>
                <c:pt idx="8">
                  <c:v>2</c:v>
                </c:pt>
                <c:pt idx="9">
                  <c:v>2</c:v>
                </c:pt>
                <c:pt idx="10">
                  <c:v>0</c:v>
                </c:pt>
                <c:pt idx="11">
                  <c:v>0</c:v>
                </c:pt>
                <c:pt idx="12">
                  <c:v>0</c:v>
                </c:pt>
                <c:pt idx="13">
                  <c:v>0</c:v>
                </c:pt>
                <c:pt idx="14">
                  <c:v>4</c:v>
                </c:pt>
                <c:pt idx="15">
                  <c:v>4</c:v>
                </c:pt>
                <c:pt idx="16">
                  <c:v>3</c:v>
                </c:pt>
                <c:pt idx="17">
                  <c:v>3</c:v>
                </c:pt>
                <c:pt idx="18">
                  <c:v>0</c:v>
                </c:pt>
                <c:pt idx="19">
                  <c:v>0</c:v>
                </c:pt>
                <c:pt idx="20">
                  <c:v>0</c:v>
                </c:pt>
                <c:pt idx="21">
                  <c:v>0</c:v>
                </c:pt>
                <c:pt idx="22">
                  <c:v>0</c:v>
                </c:pt>
                <c:pt idx="23">
                  <c:v>0</c:v>
                </c:pt>
                <c:pt idx="24">
                  <c:v>0</c:v>
                </c:pt>
                <c:pt idx="25">
                  <c:v>4</c:v>
                </c:pt>
                <c:pt idx="26">
                  <c:v>0</c:v>
                </c:pt>
                <c:pt idx="27">
                  <c:v>1</c:v>
                </c:pt>
                <c:pt idx="28">
                  <c:v>2</c:v>
                </c:pt>
                <c:pt idx="29">
                  <c:v>1</c:v>
                </c:pt>
                <c:pt idx="30">
                  <c:v>0</c:v>
                </c:pt>
                <c:pt idx="31">
                  <c:v>0</c:v>
                </c:pt>
                <c:pt idx="32">
                  <c:v>0</c:v>
                </c:pt>
                <c:pt idx="33">
                  <c:v>0</c:v>
                </c:pt>
                <c:pt idx="34">
                  <c:v>1</c:v>
                </c:pt>
                <c:pt idx="35">
                  <c:v>0</c:v>
                </c:pt>
                <c:pt idx="36">
                  <c:v>0</c:v>
                </c:pt>
                <c:pt idx="37">
                  <c:v>0</c:v>
                </c:pt>
                <c:pt idx="38">
                  <c:v>0</c:v>
                </c:pt>
                <c:pt idx="39">
                  <c:v>0</c:v>
                </c:pt>
                <c:pt idx="40">
                  <c:v>0</c:v>
                </c:pt>
                <c:pt idx="41">
                  <c:v>0</c:v>
                </c:pt>
                <c:pt idx="42">
                  <c:v>0</c:v>
                </c:pt>
                <c:pt idx="43">
                  <c:v>0</c:v>
                </c:pt>
                <c:pt idx="44">
                  <c:v>4</c:v>
                </c:pt>
                <c:pt idx="45">
                  <c:v>2</c:v>
                </c:pt>
                <c:pt idx="46">
                  <c:v>2</c:v>
                </c:pt>
                <c:pt idx="47">
                  <c:v>0</c:v>
                </c:pt>
                <c:pt idx="48">
                  <c:v>0</c:v>
                </c:pt>
                <c:pt idx="49">
                  <c:v>0</c:v>
                </c:pt>
                <c:pt idx="50">
                  <c:v>2</c:v>
                </c:pt>
                <c:pt idx="51">
                  <c:v>2</c:v>
                </c:pt>
                <c:pt idx="52">
                  <c:v>2</c:v>
                </c:pt>
                <c:pt idx="53">
                  <c:v>2</c:v>
                </c:pt>
                <c:pt idx="54">
                  <c:v>2</c:v>
                </c:pt>
                <c:pt idx="55">
                  <c:v>2</c:v>
                </c:pt>
                <c:pt idx="56">
                  <c:v>2</c:v>
                </c:pt>
                <c:pt idx="57">
                  <c:v>4</c:v>
                </c:pt>
                <c:pt idx="58">
                  <c:v>4</c:v>
                </c:pt>
                <c:pt idx="59">
                  <c:v>0</c:v>
                </c:pt>
                <c:pt idx="60">
                  <c:v>4</c:v>
                </c:pt>
                <c:pt idx="61">
                  <c:v>0</c:v>
                </c:pt>
                <c:pt idx="62">
                  <c:v>2</c:v>
                </c:pt>
                <c:pt idx="63">
                  <c:v>2</c:v>
                </c:pt>
                <c:pt idx="64">
                  <c:v>0</c:v>
                </c:pt>
                <c:pt idx="65">
                  <c:v>0</c:v>
                </c:pt>
                <c:pt idx="66">
                  <c:v>2</c:v>
                </c:pt>
                <c:pt idx="67">
                  <c:v>4</c:v>
                </c:pt>
                <c:pt idx="68">
                  <c:v>4</c:v>
                </c:pt>
                <c:pt idx="69">
                  <c:v>0</c:v>
                </c:pt>
              </c:numCache>
            </c:numRef>
          </c:val>
          <c:extLst>
            <c:ext xmlns:c16="http://schemas.microsoft.com/office/drawing/2014/chart" uri="{C3380CC4-5D6E-409C-BE32-E72D297353CC}">
              <c16:uniqueId val="{00000001-99F3-4097-924E-C68B9696488F}"/>
            </c:ext>
          </c:extLst>
        </c:ser>
        <c:dLbls>
          <c:showLegendKey val="0"/>
          <c:showVal val="0"/>
          <c:showCatName val="0"/>
          <c:showSerName val="0"/>
          <c:showPercent val="0"/>
          <c:showBubbleSize val="0"/>
        </c:dLbls>
        <c:gapWidth val="150"/>
        <c:axId val="1123216383"/>
        <c:axId val="564727247"/>
      </c:barChart>
      <c:catAx>
        <c:axId val="112321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4727247"/>
        <c:crosses val="autoZero"/>
        <c:auto val="1"/>
        <c:lblAlgn val="ctr"/>
        <c:lblOffset val="100"/>
        <c:noMultiLvlLbl val="0"/>
      </c:catAx>
      <c:valAx>
        <c:axId val="564727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321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4" y="0"/>
            <a:ext cx="2945659" cy="496332"/>
          </a:xfrm>
          <a:prstGeom prst="rect">
            <a:avLst/>
          </a:prstGeom>
        </p:spPr>
        <p:txBody>
          <a:bodyPr vert="horz" lIns="90992" tIns="45496" rIns="90992" bIns="45496" rtlCol="0"/>
          <a:lstStyle>
            <a:lvl1pPr algn="r">
              <a:defRPr sz="1200"/>
            </a:lvl1pPr>
          </a:lstStyle>
          <a:p>
            <a:fld id="{6B44E0CC-06DC-45B3-A75A-7B65969B07FE}" type="datetimeFigureOut">
              <a:rPr kumimoji="1" lang="ja-JP" altLang="en-US" smtClean="0"/>
              <a:pPr/>
              <a:t>2020/10/26</a:t>
            </a:fld>
            <a:endParaRPr kumimoji="1" lang="ja-JP" altLang="en-US"/>
          </a:p>
        </p:txBody>
      </p:sp>
      <p:sp>
        <p:nvSpPr>
          <p:cNvPr id="4" name="フッター プレースホルダ 3"/>
          <p:cNvSpPr>
            <a:spLocks noGrp="1"/>
          </p:cNvSpPr>
          <p:nvPr>
            <p:ph type="ftr" sz="quarter" idx="2"/>
          </p:nvPr>
        </p:nvSpPr>
        <p:spPr>
          <a:xfrm>
            <a:off x="0" y="9428584"/>
            <a:ext cx="2945659" cy="496332"/>
          </a:xfrm>
          <a:prstGeom prst="rect">
            <a:avLst/>
          </a:prstGeom>
        </p:spPr>
        <p:txBody>
          <a:bodyPr vert="horz" lIns="90992" tIns="45496" rIns="90992" bIns="4549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4" y="9428584"/>
            <a:ext cx="2945659" cy="496332"/>
          </a:xfrm>
          <a:prstGeom prst="rect">
            <a:avLst/>
          </a:prstGeom>
        </p:spPr>
        <p:txBody>
          <a:bodyPr vert="horz" lIns="90992" tIns="45496" rIns="90992" bIns="45496" rtlCol="0" anchor="b"/>
          <a:lstStyle>
            <a:lvl1pPr algn="r">
              <a:defRPr sz="1200"/>
            </a:lvl1pPr>
          </a:lstStyle>
          <a:p>
            <a:fld id="{8F9C03AE-A792-49BC-A024-00681A6DD80A}" type="slidenum">
              <a:rPr kumimoji="1" lang="ja-JP" altLang="en-US" smtClean="0"/>
              <a:pPr/>
              <a:t>‹#›</a:t>
            </a:fld>
            <a:endParaRPr kumimoji="1" lang="ja-JP" altLang="en-US"/>
          </a:p>
        </p:txBody>
      </p:sp>
    </p:spTree>
    <p:extLst>
      <p:ext uri="{BB962C8B-B14F-4D97-AF65-F5344CB8AC3E}">
        <p14:creationId xmlns:p14="http://schemas.microsoft.com/office/powerpoint/2010/main" val="149430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0992" tIns="45496" rIns="90992" bIns="45496" numCol="1" anchor="t" anchorCtr="0" compatLnSpc="1">
            <a:prstTxWarp prst="textNoShape">
              <a:avLst/>
            </a:prstTxWarp>
          </a:bodyPr>
          <a:lstStyle>
            <a:lvl1pPr>
              <a:defRPr sz="1200">
                <a:latin typeface="Times New Roman" pitchFamily="18" charset="0"/>
              </a:defRPr>
            </a:lvl1pPr>
          </a:lstStyle>
          <a:p>
            <a:endParaRPr lang="en-US" altLang="ja-JP"/>
          </a:p>
        </p:txBody>
      </p:sp>
      <p:sp>
        <p:nvSpPr>
          <p:cNvPr id="65539" name="Rectangle 3"/>
          <p:cNvSpPr>
            <a:spLocks noGrp="1" noChangeArrowheads="1"/>
          </p:cNvSpPr>
          <p:nvPr>
            <p:ph type="dt" idx="1"/>
          </p:nvPr>
        </p:nvSpPr>
        <p:spPr bwMode="auto">
          <a:xfrm>
            <a:off x="3852017" y="0"/>
            <a:ext cx="2945659" cy="496332"/>
          </a:xfrm>
          <a:prstGeom prst="rect">
            <a:avLst/>
          </a:prstGeom>
          <a:noFill/>
          <a:ln w="9525">
            <a:noFill/>
            <a:miter lim="800000"/>
            <a:headEnd/>
            <a:tailEnd/>
          </a:ln>
          <a:effectLst/>
        </p:spPr>
        <p:txBody>
          <a:bodyPr vert="horz" wrap="square" lIns="90992" tIns="45496" rIns="90992" bIns="45496" numCol="1" anchor="t" anchorCtr="0" compatLnSpc="1">
            <a:prstTxWarp prst="textNoShape">
              <a:avLst/>
            </a:prstTxWarp>
          </a:bodyPr>
          <a:lstStyle>
            <a:lvl1pPr algn="r">
              <a:defRPr sz="1200">
                <a:latin typeface="Times New Roman" pitchFamily="18" charset="0"/>
              </a:defRPr>
            </a:lvl1pPr>
          </a:lstStyle>
          <a:p>
            <a:endParaRPr lang="en-US" altLang="ja-JP"/>
          </a:p>
        </p:txBody>
      </p:sp>
      <p:sp>
        <p:nvSpPr>
          <p:cNvPr id="65540"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906357" y="4715153"/>
            <a:ext cx="4984962" cy="4466988"/>
          </a:xfrm>
          <a:prstGeom prst="rect">
            <a:avLst/>
          </a:prstGeom>
          <a:noFill/>
          <a:ln w="9525">
            <a:noFill/>
            <a:miter lim="800000"/>
            <a:headEnd/>
            <a:tailEnd/>
          </a:ln>
          <a:effectLst/>
        </p:spPr>
        <p:txBody>
          <a:bodyPr vert="horz" wrap="square" lIns="90992" tIns="45496" rIns="90992" bIns="454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5542" name="Rectangle 6"/>
          <p:cNvSpPr>
            <a:spLocks noGrp="1" noChangeArrowheads="1"/>
          </p:cNvSpPr>
          <p:nvPr>
            <p:ph type="ftr" sz="quarter" idx="4"/>
          </p:nvPr>
        </p:nvSpPr>
        <p:spPr bwMode="auto">
          <a:xfrm>
            <a:off x="0" y="9430307"/>
            <a:ext cx="2945659" cy="496332"/>
          </a:xfrm>
          <a:prstGeom prst="rect">
            <a:avLst/>
          </a:prstGeom>
          <a:noFill/>
          <a:ln w="9525">
            <a:noFill/>
            <a:miter lim="800000"/>
            <a:headEnd/>
            <a:tailEnd/>
          </a:ln>
          <a:effectLst/>
        </p:spPr>
        <p:txBody>
          <a:bodyPr vert="horz" wrap="square" lIns="90992" tIns="45496" rIns="90992" bIns="45496" numCol="1" anchor="b" anchorCtr="0" compatLnSpc="1">
            <a:prstTxWarp prst="textNoShape">
              <a:avLst/>
            </a:prstTxWarp>
          </a:bodyPr>
          <a:lstStyle>
            <a:lvl1pPr>
              <a:defRPr sz="1200">
                <a:latin typeface="Times New Roman" pitchFamily="18" charset="0"/>
              </a:defRPr>
            </a:lvl1pPr>
          </a:lstStyle>
          <a:p>
            <a:endParaRPr lang="en-US" altLang="ja-JP"/>
          </a:p>
        </p:txBody>
      </p:sp>
      <p:sp>
        <p:nvSpPr>
          <p:cNvPr id="65543" name="Rectangle 7"/>
          <p:cNvSpPr>
            <a:spLocks noGrp="1" noChangeArrowheads="1"/>
          </p:cNvSpPr>
          <p:nvPr>
            <p:ph type="sldNum" sz="quarter" idx="5"/>
          </p:nvPr>
        </p:nvSpPr>
        <p:spPr bwMode="auto">
          <a:xfrm>
            <a:off x="3852017" y="9430307"/>
            <a:ext cx="2945659" cy="496332"/>
          </a:xfrm>
          <a:prstGeom prst="rect">
            <a:avLst/>
          </a:prstGeom>
          <a:noFill/>
          <a:ln w="9525">
            <a:noFill/>
            <a:miter lim="800000"/>
            <a:headEnd/>
            <a:tailEnd/>
          </a:ln>
          <a:effectLst/>
        </p:spPr>
        <p:txBody>
          <a:bodyPr vert="horz" wrap="square" lIns="90992" tIns="45496" rIns="90992" bIns="45496" numCol="1" anchor="b" anchorCtr="0" compatLnSpc="1">
            <a:prstTxWarp prst="textNoShape">
              <a:avLst/>
            </a:prstTxWarp>
          </a:bodyPr>
          <a:lstStyle>
            <a:lvl1pPr algn="r">
              <a:defRPr sz="1200">
                <a:latin typeface="Times New Roman" pitchFamily="18" charset="0"/>
              </a:defRPr>
            </a:lvl1pPr>
          </a:lstStyle>
          <a:p>
            <a:fld id="{568F736D-B84C-4A0E-886E-3691BFB63F20}" type="slidenum">
              <a:rPr lang="en-US" altLang="ja-JP"/>
              <a:pPr/>
              <a:t>‹#›</a:t>
            </a:fld>
            <a:endParaRPr lang="en-US" altLang="ja-JP"/>
          </a:p>
        </p:txBody>
      </p:sp>
    </p:spTree>
    <p:extLst>
      <p:ext uri="{BB962C8B-B14F-4D97-AF65-F5344CB8AC3E}">
        <p14:creationId xmlns:p14="http://schemas.microsoft.com/office/powerpoint/2010/main" val="20267981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1C731-49B6-4BAF-8BFC-443921D19364}" type="slidenum">
              <a:rPr lang="en-US" altLang="ja-JP"/>
              <a:pPr/>
              <a:t>1</a:t>
            </a:fld>
            <a:endParaRPr lang="en-US" altLang="ja-JP"/>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15540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支援ツールの基本機能と要約機能</a:t>
            </a:r>
            <a:endParaRPr kumimoji="1" lang="en-US" altLang="ja-JP" dirty="0"/>
          </a:p>
          <a:p>
            <a:r>
              <a:rPr kumimoji="1" lang="en-US" altLang="ja-JP" dirty="0"/>
              <a:t>BAF</a:t>
            </a:r>
            <a:r>
              <a:rPr kumimoji="1" lang="ja-JP" altLang="en-US"/>
              <a:t>のダイアグラムと変更する</a:t>
            </a:r>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20</a:t>
            </a:fld>
            <a:endParaRPr kumimoji="1" lang="ja-JP" altLang="en-US"/>
          </a:p>
        </p:txBody>
      </p:sp>
    </p:spTree>
    <p:extLst>
      <p:ext uri="{BB962C8B-B14F-4D97-AF65-F5344CB8AC3E}">
        <p14:creationId xmlns:p14="http://schemas.microsoft.com/office/powerpoint/2010/main" val="2559710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支援ツールの基本機能と要約機能</a:t>
            </a:r>
            <a:endParaRPr kumimoji="1" lang="en-US" altLang="ja-JP" dirty="0"/>
          </a:p>
          <a:p>
            <a:r>
              <a:rPr kumimoji="1" lang="en-US" altLang="ja-JP" dirty="0"/>
              <a:t>BAF</a:t>
            </a:r>
            <a:r>
              <a:rPr kumimoji="1" lang="ja-JP" altLang="en-US"/>
              <a:t>のダイアグラムと変更する</a:t>
            </a:r>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21</a:t>
            </a:fld>
            <a:endParaRPr kumimoji="1" lang="ja-JP" altLang="en-US"/>
          </a:p>
        </p:txBody>
      </p:sp>
    </p:spTree>
    <p:extLst>
      <p:ext uri="{BB962C8B-B14F-4D97-AF65-F5344CB8AC3E}">
        <p14:creationId xmlns:p14="http://schemas.microsoft.com/office/powerpoint/2010/main" val="372927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22</a:t>
            </a:fld>
            <a:endParaRPr kumimoji="1" lang="ja-JP" altLang="en-US"/>
          </a:p>
        </p:txBody>
      </p:sp>
    </p:spTree>
    <p:extLst>
      <p:ext uri="{BB962C8B-B14F-4D97-AF65-F5344CB8AC3E}">
        <p14:creationId xmlns:p14="http://schemas.microsoft.com/office/powerpoint/2010/main" val="367686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表示して意味論評価結果</a:t>
            </a:r>
            <a:endParaRPr kumimoji="1" lang="en-US" altLang="ja-JP" dirty="0"/>
          </a:p>
          <a:p>
            <a:r>
              <a:rPr kumimoji="1" lang="ja-JP" altLang="en-US"/>
              <a:t>結論の候補</a:t>
            </a:r>
            <a:endParaRPr kumimoji="1" lang="en-US" altLang="ja-JP" dirty="0"/>
          </a:p>
          <a:p>
            <a:r>
              <a:rPr kumimoji="1" lang="ja-JP" altLang="en-US"/>
              <a:t>基礎一番確実な結論</a:t>
            </a:r>
            <a:endParaRPr kumimoji="1" lang="en-US" altLang="ja-JP" dirty="0"/>
          </a:p>
          <a:p>
            <a:r>
              <a:rPr kumimoji="1" lang="ja-JP" altLang="en-US"/>
              <a:t>完全論破されていない意見</a:t>
            </a:r>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23</a:t>
            </a:fld>
            <a:endParaRPr kumimoji="1" lang="ja-JP" altLang="en-US"/>
          </a:p>
        </p:txBody>
      </p:sp>
    </p:spTree>
    <p:extLst>
      <p:ext uri="{BB962C8B-B14F-4D97-AF65-F5344CB8AC3E}">
        <p14:creationId xmlns:p14="http://schemas.microsoft.com/office/powerpoint/2010/main" val="181977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四角の１個に</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C1={</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 3, 4}</a:t>
            </a:r>
            <a:r>
              <a:rPr kumimoji="1" lang="ja-JP" altLang="ja-JP" sz="1200" kern="1200">
                <a:solidFill>
                  <a:schemeClr val="tx1"/>
                </a:solidFill>
                <a:effectLst/>
                <a:latin typeface="+mn-lt"/>
                <a:ea typeface="+mn-ea"/>
                <a:cs typeface="+mn-cs"/>
              </a:rPr>
              <a:t>，　</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C2={</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 11, 13, 14, 15}</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C3={</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5, 6}</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C4={</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7, 8, 9}</a:t>
            </a:r>
            <a:r>
              <a:rPr kumimoji="1" lang="ja-JP" altLang="ja-JP" sz="1200" kern="1200">
                <a:solidFill>
                  <a:schemeClr val="tx1"/>
                </a:solidFill>
                <a:effectLst/>
                <a:latin typeface="+mn-lt"/>
                <a:ea typeface="+mn-ea"/>
                <a:cs typeface="+mn-cs"/>
              </a:rPr>
              <a:t>，　</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C5={</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10}</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C6={</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16, 19}</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C7={</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17}</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C8={</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18}</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C9={</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20}</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C10={</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12, 21}</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C11={</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22, 23}</a:t>
            </a:r>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C12={</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24, 25}</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C13={</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26}</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  C14={</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27}</a:t>
            </a:r>
            <a:r>
              <a:rPr lang="ja-JP" altLang="ja-JP">
                <a:effectLst/>
              </a:rPr>
              <a:t> </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24</a:t>
            </a:fld>
            <a:endParaRPr kumimoji="1" lang="ja-JP" altLang="en-US"/>
          </a:p>
        </p:txBody>
      </p:sp>
    </p:spTree>
    <p:extLst>
      <p:ext uri="{BB962C8B-B14F-4D97-AF65-F5344CB8AC3E}">
        <p14:creationId xmlns:p14="http://schemas.microsoft.com/office/powerpoint/2010/main" val="171696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C1={</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 3, 4}</a:t>
            </a:r>
            <a:r>
              <a:rPr kumimoji="1" lang="ja-JP" altLang="ja-JP" sz="1200" kern="1200">
                <a:solidFill>
                  <a:schemeClr val="tx1"/>
                </a:solidFill>
                <a:effectLst/>
                <a:latin typeface="+mn-lt"/>
                <a:ea typeface="+mn-ea"/>
                <a:cs typeface="+mn-cs"/>
              </a:rPr>
              <a:t>，　</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C2={</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 11, 13, 14, 15}</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C3={</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5, 6}</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C4={</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7, 8, 9}</a:t>
            </a:r>
            <a:r>
              <a:rPr kumimoji="1" lang="ja-JP" altLang="ja-JP" sz="1200" kern="1200">
                <a:solidFill>
                  <a:schemeClr val="tx1"/>
                </a:solidFill>
                <a:effectLst/>
                <a:latin typeface="+mn-lt"/>
                <a:ea typeface="+mn-ea"/>
                <a:cs typeface="+mn-cs"/>
              </a:rPr>
              <a:t>，　</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C5={</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10}</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C6={</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16, 19}</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C7={</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17}</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C8={</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18}</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C9={</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20}</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C10={</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12, 21}</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C11={</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22, 23}</a:t>
            </a:r>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C12={</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24, 25}</a:t>
            </a:r>
            <a:r>
              <a:rPr kumimoji="1" lang="ja-JP" altLang="ja-JP" sz="1200" kern="1200">
                <a:solidFill>
                  <a:schemeClr val="tx1"/>
                </a:solidFill>
                <a:effectLst/>
                <a:latin typeface="+mn-lt"/>
                <a:ea typeface="+mn-ea"/>
                <a:cs typeface="+mn-cs"/>
              </a:rPr>
              <a:t>，</a:t>
            </a:r>
          </a:p>
          <a:p>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C13={</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26}</a:t>
            </a:r>
            <a:r>
              <a:rPr kumimoji="1" lang="ja-JP" altLang="ja-JP"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  C14={</a:t>
            </a:r>
            <a:r>
              <a:rPr kumimoji="1" lang="ja-JP" altLang="ja-JP" sz="1200" kern="1200">
                <a:solidFill>
                  <a:schemeClr val="tx1"/>
                </a:solidFill>
                <a:effectLst/>
                <a:latin typeface="+mn-lt"/>
                <a:ea typeface="+mn-ea"/>
                <a:cs typeface="+mn-cs"/>
              </a:rPr>
              <a:t>論証</a:t>
            </a:r>
            <a:r>
              <a:rPr kumimoji="1" lang="en-US" altLang="ja-JP" sz="1200" kern="1200" dirty="0">
                <a:solidFill>
                  <a:schemeClr val="tx1"/>
                </a:solidFill>
                <a:effectLst/>
                <a:latin typeface="+mn-lt"/>
                <a:ea typeface="+mn-ea"/>
                <a:cs typeface="+mn-cs"/>
              </a:rPr>
              <a:t>27}</a:t>
            </a:r>
            <a:r>
              <a:rPr lang="ja-JP" altLang="ja-JP">
                <a:effectLst/>
              </a:rPr>
              <a:t> </a:t>
            </a:r>
            <a:endParaRPr kumimoji="1" lang="ja-JP" altLang="en-US"/>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25</a:t>
            </a:fld>
            <a:endParaRPr kumimoji="1" lang="ja-JP" altLang="en-US"/>
          </a:p>
        </p:txBody>
      </p:sp>
    </p:spTree>
    <p:extLst>
      <p:ext uri="{BB962C8B-B14F-4D97-AF65-F5344CB8AC3E}">
        <p14:creationId xmlns:p14="http://schemas.microsoft.com/office/powerpoint/2010/main" val="1689119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javascript</a:t>
            </a:r>
            <a:r>
              <a:rPr kumimoji="1" lang="ja-JP" altLang="en-US"/>
              <a:t>でダイアグラムを</a:t>
            </a:r>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26</a:t>
            </a:fld>
            <a:endParaRPr kumimoji="1" lang="ja-JP" altLang="en-US"/>
          </a:p>
        </p:txBody>
      </p:sp>
    </p:spTree>
    <p:extLst>
      <p:ext uri="{BB962C8B-B14F-4D97-AF65-F5344CB8AC3E}">
        <p14:creationId xmlns:p14="http://schemas.microsoft.com/office/powerpoint/2010/main" val="248099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javascript</a:t>
            </a:r>
            <a:r>
              <a:rPr kumimoji="1" lang="ja-JP" altLang="en-US"/>
              <a:t>でダイアグラムを</a:t>
            </a:r>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27</a:t>
            </a:fld>
            <a:endParaRPr kumimoji="1" lang="ja-JP" altLang="en-US"/>
          </a:p>
        </p:txBody>
      </p:sp>
    </p:spTree>
    <p:extLst>
      <p:ext uri="{BB962C8B-B14F-4D97-AF65-F5344CB8AC3E}">
        <p14:creationId xmlns:p14="http://schemas.microsoft.com/office/powerpoint/2010/main" val="306840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房の中に房が存在する</a:t>
            </a:r>
            <a:endParaRPr kumimoji="1" lang="en-US" altLang="ja-JP" dirty="0"/>
          </a:p>
          <a:p>
            <a:r>
              <a:rPr kumimoji="1" lang="ja-JP" altLang="en-US"/>
              <a:t>説明用のスライド</a:t>
            </a:r>
            <a:r>
              <a:rPr kumimoji="1" lang="en-US" altLang="ja-JP" dirty="0"/>
              <a:t>20</a:t>
            </a:r>
            <a:r>
              <a:rPr kumimoji="1" lang="ja-JP" altLang="en-US"/>
              <a:t>ページ以内でまとめる</a:t>
            </a:r>
            <a:endParaRPr kumimoji="1" lang="en-US" altLang="ja-JP" dirty="0"/>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28</a:t>
            </a:fld>
            <a:endParaRPr kumimoji="1" lang="ja-JP" altLang="en-US"/>
          </a:p>
        </p:txBody>
      </p:sp>
    </p:spTree>
    <p:extLst>
      <p:ext uri="{BB962C8B-B14F-4D97-AF65-F5344CB8AC3E}">
        <p14:creationId xmlns:p14="http://schemas.microsoft.com/office/powerpoint/2010/main" val="2113148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房の中に房が存在する</a:t>
            </a:r>
            <a:endParaRPr kumimoji="1" lang="en-US" altLang="ja-JP" dirty="0"/>
          </a:p>
          <a:p>
            <a:r>
              <a:rPr kumimoji="1" lang="ja-JP" altLang="en-US"/>
              <a:t>説明用のスライド</a:t>
            </a:r>
            <a:r>
              <a:rPr kumimoji="1" lang="en-US" altLang="ja-JP" dirty="0"/>
              <a:t>20</a:t>
            </a:r>
            <a:r>
              <a:rPr kumimoji="1" lang="ja-JP" altLang="en-US"/>
              <a:t>ページ以内でまとめる</a:t>
            </a:r>
            <a:endParaRPr kumimoji="1" lang="en-US" altLang="ja-JP" dirty="0"/>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29</a:t>
            </a:fld>
            <a:endParaRPr kumimoji="1" lang="ja-JP" altLang="en-US"/>
          </a:p>
        </p:txBody>
      </p:sp>
    </p:spTree>
    <p:extLst>
      <p:ext uri="{BB962C8B-B14F-4D97-AF65-F5344CB8AC3E}">
        <p14:creationId xmlns:p14="http://schemas.microsoft.com/office/powerpoint/2010/main" val="253215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6995">
              <a:defRPr kumimoji="1" sz="2500" u="sng">
                <a:solidFill>
                  <a:schemeClr val="tx1"/>
                </a:solidFill>
                <a:latin typeface="Tahoma" panose="020B0604030504040204" pitchFamily="34" charset="0"/>
                <a:ea typeface="ＭＳ Ｐゴシック" panose="020B0600070205080204" pitchFamily="50" charset="-128"/>
              </a:defRPr>
            </a:lvl1pPr>
            <a:lvl2pPr marL="738191" indent="-283542" defTabSz="936995">
              <a:defRPr kumimoji="1" sz="2500" u="sng">
                <a:solidFill>
                  <a:schemeClr val="tx1"/>
                </a:solidFill>
                <a:latin typeface="Tahoma" panose="020B0604030504040204" pitchFamily="34" charset="0"/>
                <a:ea typeface="ＭＳ Ｐゴシック" panose="020B0600070205080204" pitchFamily="50" charset="-128"/>
              </a:defRPr>
            </a:lvl2pPr>
            <a:lvl3pPr marL="1135800" indent="-226509" defTabSz="936995">
              <a:defRPr kumimoji="1" sz="2500" u="sng">
                <a:solidFill>
                  <a:schemeClr val="tx1"/>
                </a:solidFill>
                <a:latin typeface="Tahoma" panose="020B0604030504040204" pitchFamily="34" charset="0"/>
                <a:ea typeface="ＭＳ Ｐゴシック" panose="020B0600070205080204" pitchFamily="50" charset="-128"/>
              </a:defRPr>
            </a:lvl3pPr>
            <a:lvl4pPr marL="1592076" indent="-226509" defTabSz="936995">
              <a:defRPr kumimoji="1" sz="2500" u="sng">
                <a:solidFill>
                  <a:schemeClr val="tx1"/>
                </a:solidFill>
                <a:latin typeface="Tahoma" panose="020B0604030504040204" pitchFamily="34" charset="0"/>
                <a:ea typeface="ＭＳ Ｐゴシック" panose="020B0600070205080204" pitchFamily="50" charset="-128"/>
              </a:defRPr>
            </a:lvl4pPr>
            <a:lvl5pPr marL="2046722" indent="-226509" defTabSz="936995">
              <a:defRPr kumimoji="1" sz="2500" u="sng">
                <a:solidFill>
                  <a:schemeClr val="tx1"/>
                </a:solidFill>
                <a:latin typeface="Tahoma" panose="020B0604030504040204" pitchFamily="34" charset="0"/>
                <a:ea typeface="ＭＳ Ｐゴシック" panose="020B0600070205080204" pitchFamily="50" charset="-128"/>
              </a:defRPr>
            </a:lvl5pPr>
            <a:lvl6pPr marL="2516035"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6pPr>
            <a:lvl7pPr marL="2985346"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7pPr>
            <a:lvl8pPr marL="3454659"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8pPr>
            <a:lvl9pPr marL="3923972"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9pPr>
          </a:lstStyle>
          <a:p>
            <a:fld id="{8652E4D6-16C1-4C4C-A654-F9F8600BD9BC}" type="slidenum">
              <a:rPr lang="en-US" altLang="ja-JP" sz="1200" u="none">
                <a:latin typeface="Times New Roman" panose="02020603050405020304" pitchFamily="18" charset="0"/>
              </a:rPr>
              <a:pPr/>
              <a:t>7</a:t>
            </a:fld>
            <a:endParaRPr lang="en-US" altLang="ja-JP" sz="1200" u="none">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ja-JP" sz="1700"/>
              <a:t>Let’s compare Jane’s case and Urata’s case.</a:t>
            </a:r>
          </a:p>
          <a:p>
            <a:pPr eaLnBrk="1" hangingPunct="1"/>
            <a:r>
              <a:rPr lang="en-US" altLang="ja-JP" sz="1700"/>
              <a:t>In both cases, there are common actions - misunderstanding and running away.</a:t>
            </a:r>
          </a:p>
          <a:p>
            <a:pPr eaLnBrk="1" hangingPunct="1"/>
            <a:r>
              <a:rPr lang="en-US" altLang="ja-JP" sz="1700"/>
              <a:t>So, two cases may be judged similar,  and  causal relation may be recognized. But, there is important difference between two cases.</a:t>
            </a:r>
          </a:p>
          <a:p>
            <a:pPr eaLnBrk="1" hangingPunct="1"/>
            <a:r>
              <a:rPr lang="en-US" altLang="ja-JP" sz="1700"/>
              <a:t>Jane’s traffic accident was caused by negligence, and Urata’s strangling was executed with intent to kill.</a:t>
            </a:r>
          </a:p>
          <a:p>
            <a:pPr eaLnBrk="1" hangingPunct="1"/>
            <a:r>
              <a:rPr lang="en-US" altLang="ja-JP" sz="1400"/>
              <a:t> </a:t>
            </a:r>
            <a:endParaRPr lang="en-US" altLang="ja-JP"/>
          </a:p>
        </p:txBody>
      </p:sp>
    </p:spTree>
    <p:extLst>
      <p:ext uri="{BB962C8B-B14F-4D97-AF65-F5344CB8AC3E}">
        <p14:creationId xmlns:p14="http://schemas.microsoft.com/office/powerpoint/2010/main" val="215751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6995">
              <a:defRPr kumimoji="1" sz="2500" u="sng">
                <a:solidFill>
                  <a:schemeClr val="tx1"/>
                </a:solidFill>
                <a:latin typeface="Tahoma" panose="020B0604030504040204" pitchFamily="34" charset="0"/>
                <a:ea typeface="ＭＳ Ｐゴシック" panose="020B0600070205080204" pitchFamily="50" charset="-128"/>
              </a:defRPr>
            </a:lvl1pPr>
            <a:lvl2pPr marL="738191" indent="-283542" defTabSz="936995">
              <a:defRPr kumimoji="1" sz="2500" u="sng">
                <a:solidFill>
                  <a:schemeClr val="tx1"/>
                </a:solidFill>
                <a:latin typeface="Tahoma" panose="020B0604030504040204" pitchFamily="34" charset="0"/>
                <a:ea typeface="ＭＳ Ｐゴシック" panose="020B0600070205080204" pitchFamily="50" charset="-128"/>
              </a:defRPr>
            </a:lvl2pPr>
            <a:lvl3pPr marL="1135800" indent="-226509" defTabSz="936995">
              <a:defRPr kumimoji="1" sz="2500" u="sng">
                <a:solidFill>
                  <a:schemeClr val="tx1"/>
                </a:solidFill>
                <a:latin typeface="Tahoma" panose="020B0604030504040204" pitchFamily="34" charset="0"/>
                <a:ea typeface="ＭＳ Ｐゴシック" panose="020B0600070205080204" pitchFamily="50" charset="-128"/>
              </a:defRPr>
            </a:lvl3pPr>
            <a:lvl4pPr marL="1592076" indent="-226509" defTabSz="936995">
              <a:defRPr kumimoji="1" sz="2500" u="sng">
                <a:solidFill>
                  <a:schemeClr val="tx1"/>
                </a:solidFill>
                <a:latin typeface="Tahoma" panose="020B0604030504040204" pitchFamily="34" charset="0"/>
                <a:ea typeface="ＭＳ Ｐゴシック" panose="020B0600070205080204" pitchFamily="50" charset="-128"/>
              </a:defRPr>
            </a:lvl4pPr>
            <a:lvl5pPr marL="2046722" indent="-226509" defTabSz="936995">
              <a:defRPr kumimoji="1" sz="2500" u="sng">
                <a:solidFill>
                  <a:schemeClr val="tx1"/>
                </a:solidFill>
                <a:latin typeface="Tahoma" panose="020B0604030504040204" pitchFamily="34" charset="0"/>
                <a:ea typeface="ＭＳ Ｐゴシック" panose="020B0600070205080204" pitchFamily="50" charset="-128"/>
              </a:defRPr>
            </a:lvl5pPr>
            <a:lvl6pPr marL="2516035"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6pPr>
            <a:lvl7pPr marL="2985346"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7pPr>
            <a:lvl8pPr marL="3454659"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8pPr>
            <a:lvl9pPr marL="3923972" indent="-226509" defTabSz="936995" eaLnBrk="0" fontAlgn="base" hangingPunct="0">
              <a:spcBef>
                <a:spcPct val="0"/>
              </a:spcBef>
              <a:spcAft>
                <a:spcPct val="0"/>
              </a:spcAft>
              <a:defRPr kumimoji="1" sz="2500" u="sng">
                <a:solidFill>
                  <a:schemeClr val="tx1"/>
                </a:solidFill>
                <a:latin typeface="Tahoma" panose="020B0604030504040204" pitchFamily="34" charset="0"/>
                <a:ea typeface="ＭＳ Ｐゴシック" panose="020B0600070205080204" pitchFamily="50" charset="-128"/>
              </a:defRPr>
            </a:lvl9pPr>
          </a:lstStyle>
          <a:p>
            <a:fld id="{8652E4D6-16C1-4C4C-A654-F9F8600BD9BC}" type="slidenum">
              <a:rPr lang="en-US" altLang="ja-JP" sz="1200" u="none">
                <a:latin typeface="Times New Roman" panose="02020603050405020304" pitchFamily="18" charset="0"/>
              </a:rPr>
              <a:pPr/>
              <a:t>8</a:t>
            </a:fld>
            <a:endParaRPr lang="en-US" altLang="ja-JP" sz="1200" u="none">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ja-JP" sz="1700"/>
              <a:t>Let’s compare Jane’s case and Urata’s case.</a:t>
            </a:r>
          </a:p>
          <a:p>
            <a:pPr eaLnBrk="1" hangingPunct="1"/>
            <a:r>
              <a:rPr lang="en-US" altLang="ja-JP" sz="1700"/>
              <a:t>In both cases, there are common actions - misunderstanding and running away.</a:t>
            </a:r>
          </a:p>
          <a:p>
            <a:pPr eaLnBrk="1" hangingPunct="1"/>
            <a:r>
              <a:rPr lang="en-US" altLang="ja-JP" sz="1700"/>
              <a:t>So, two cases may be judged similar,  and  causal relation may be recognized. But, there is important difference between two cases.</a:t>
            </a:r>
          </a:p>
          <a:p>
            <a:pPr eaLnBrk="1" hangingPunct="1"/>
            <a:r>
              <a:rPr lang="en-US" altLang="ja-JP" sz="1700"/>
              <a:t>Jane’s traffic accident was caused by negligence, and Urata’s strangling was executed with intent to kill.</a:t>
            </a:r>
          </a:p>
          <a:p>
            <a:pPr eaLnBrk="1" hangingPunct="1"/>
            <a:r>
              <a:rPr lang="en-US" altLang="ja-JP" sz="1400"/>
              <a:t> </a:t>
            </a:r>
            <a:endParaRPr lang="en-US" altLang="ja-JP"/>
          </a:p>
        </p:txBody>
      </p:sp>
    </p:spTree>
    <p:extLst>
      <p:ext uri="{BB962C8B-B14F-4D97-AF65-F5344CB8AC3E}">
        <p14:creationId xmlns:p14="http://schemas.microsoft.com/office/powerpoint/2010/main" val="89898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p:spPr>
        <p:txBody>
          <a:bodyPr/>
          <a:lstStyle/>
          <a:p>
            <a:r>
              <a:rPr lang="en-US" altLang="ja-JP" sz="1600"/>
              <a:t>HELIC-II has two inference engines –a rule based reasoner and a case based reasoner. There were already several legal reasoning systems which had two inference engines. CABARET and GREBE are examples.</a:t>
            </a:r>
          </a:p>
          <a:p>
            <a:endParaRPr lang="en-US" altLang="ja-JP" sz="1600"/>
          </a:p>
          <a:p>
            <a:r>
              <a:rPr lang="en-US" altLang="ja-JP" sz="1600"/>
              <a:t>To judge the ambiguous condition is met or not,  Case Based Reasoner searches for similar cases from the database of old cases. And the solution of similar old case  is reused for the current case.</a:t>
            </a:r>
          </a:p>
          <a:p>
            <a:endParaRPr lang="ja-JP" altLang="en-US" sz="1600"/>
          </a:p>
        </p:txBody>
      </p:sp>
      <p:sp>
        <p:nvSpPr>
          <p:cNvPr id="26628" name="スライド番号プレースホルダー 3"/>
          <p:cNvSpPr>
            <a:spLocks noGrp="1"/>
          </p:cNvSpPr>
          <p:nvPr>
            <p:ph type="sldNum" sz="quarter" idx="5"/>
          </p:nvPr>
        </p:nvSpPr>
        <p:spPr>
          <a:noFill/>
        </p:spPr>
        <p:txBody>
          <a:bodyPr/>
          <a:lstStyle>
            <a:lvl1pPr defTabSz="908042">
              <a:defRPr kumimoji="1" sz="2400" u="sng">
                <a:solidFill>
                  <a:schemeClr val="tx1"/>
                </a:solidFill>
                <a:latin typeface="Tahoma" panose="020B0604030504040204" pitchFamily="34" charset="0"/>
                <a:ea typeface="ＭＳ Ｐゴシック" panose="020B0600070205080204" pitchFamily="50" charset="-128"/>
              </a:defRPr>
            </a:lvl1pPr>
            <a:lvl2pPr marL="739069" indent="-284258" defTabSz="908042">
              <a:defRPr kumimoji="1" sz="2400" u="sng">
                <a:solidFill>
                  <a:schemeClr val="tx1"/>
                </a:solidFill>
                <a:latin typeface="Tahoma" panose="020B0604030504040204" pitchFamily="34" charset="0"/>
                <a:ea typeface="ＭＳ Ｐゴシック" panose="020B0600070205080204" pitchFamily="50" charset="-128"/>
              </a:defRPr>
            </a:lvl2pPr>
            <a:lvl3pPr marL="1137023" indent="-227405" defTabSz="908042">
              <a:defRPr kumimoji="1" sz="2400" u="sng">
                <a:solidFill>
                  <a:schemeClr val="tx1"/>
                </a:solidFill>
                <a:latin typeface="Tahoma" panose="020B0604030504040204" pitchFamily="34" charset="0"/>
                <a:ea typeface="ＭＳ Ｐゴシック" panose="020B0600070205080204" pitchFamily="50" charset="-128"/>
              </a:defRPr>
            </a:lvl3pPr>
            <a:lvl4pPr marL="1591836" indent="-227405" defTabSz="908042">
              <a:defRPr kumimoji="1" sz="2400" u="sng">
                <a:solidFill>
                  <a:schemeClr val="tx1"/>
                </a:solidFill>
                <a:latin typeface="Tahoma" panose="020B0604030504040204" pitchFamily="34" charset="0"/>
                <a:ea typeface="ＭＳ Ｐゴシック" panose="020B0600070205080204" pitchFamily="50" charset="-128"/>
              </a:defRPr>
            </a:lvl4pPr>
            <a:lvl5pPr marL="2046648" indent="-227405" defTabSz="908042">
              <a:defRPr kumimoji="1" sz="2400" u="sng">
                <a:solidFill>
                  <a:schemeClr val="tx1"/>
                </a:solidFill>
                <a:latin typeface="Tahoma" panose="020B0604030504040204" pitchFamily="34" charset="0"/>
                <a:ea typeface="ＭＳ Ｐゴシック" panose="020B0600070205080204" pitchFamily="50" charset="-128"/>
              </a:defRPr>
            </a:lvl5pPr>
            <a:lvl6pPr marL="2501457"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6pPr>
            <a:lvl7pPr marL="2956268"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7pPr>
            <a:lvl8pPr marL="3411080"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8pPr>
            <a:lvl9pPr marL="3865889"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9pPr>
          </a:lstStyle>
          <a:p>
            <a:fld id="{950E7FC4-422F-4EF8-8B57-A0BC5B83B029}" type="slidenum">
              <a:rPr lang="en-US" altLang="ja-JP" sz="1200" u="none">
                <a:latin typeface="Times New Roman" panose="02020603050405020304" pitchFamily="18" charset="0"/>
              </a:rPr>
              <a:pPr/>
              <a:t>11</a:t>
            </a:fld>
            <a:endParaRPr lang="en-US" altLang="ja-JP" sz="1200" u="none">
              <a:latin typeface="Times New Roman" panose="02020603050405020304" pitchFamily="18" charset="0"/>
            </a:endParaRPr>
          </a:p>
        </p:txBody>
      </p:sp>
    </p:spTree>
    <p:extLst>
      <p:ext uri="{BB962C8B-B14F-4D97-AF65-F5344CB8AC3E}">
        <p14:creationId xmlns:p14="http://schemas.microsoft.com/office/powerpoint/2010/main" val="87345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p:spPr>
        <p:txBody>
          <a:bodyPr/>
          <a:lstStyle/>
          <a:p>
            <a:r>
              <a:rPr lang="en-US" altLang="ja-JP" sz="1600"/>
              <a:t>HELIC-II has two inference engines –a rule based reasoner and a case based reasoner. There were already several legal reasoning systems which had two inference engines. CABARET and GREBE are examples.</a:t>
            </a:r>
          </a:p>
          <a:p>
            <a:endParaRPr lang="en-US" altLang="ja-JP" sz="1600"/>
          </a:p>
          <a:p>
            <a:r>
              <a:rPr lang="en-US" altLang="ja-JP" sz="1600"/>
              <a:t>To judge the ambiguous condition is met or not,  Case Based Reasoner searches for similar cases from the database of old cases. And the solution of similar old case  is reused for the current case.</a:t>
            </a:r>
          </a:p>
          <a:p>
            <a:endParaRPr lang="ja-JP" altLang="en-US" sz="1600"/>
          </a:p>
        </p:txBody>
      </p:sp>
      <p:sp>
        <p:nvSpPr>
          <p:cNvPr id="26628" name="スライド番号プレースホルダー 3"/>
          <p:cNvSpPr>
            <a:spLocks noGrp="1"/>
          </p:cNvSpPr>
          <p:nvPr>
            <p:ph type="sldNum" sz="quarter" idx="5"/>
          </p:nvPr>
        </p:nvSpPr>
        <p:spPr>
          <a:noFill/>
        </p:spPr>
        <p:txBody>
          <a:bodyPr/>
          <a:lstStyle>
            <a:lvl1pPr defTabSz="908042">
              <a:defRPr kumimoji="1" sz="2400" u="sng">
                <a:solidFill>
                  <a:schemeClr val="tx1"/>
                </a:solidFill>
                <a:latin typeface="Tahoma" panose="020B0604030504040204" pitchFamily="34" charset="0"/>
                <a:ea typeface="ＭＳ Ｐゴシック" panose="020B0600070205080204" pitchFamily="50" charset="-128"/>
              </a:defRPr>
            </a:lvl1pPr>
            <a:lvl2pPr marL="739069" indent="-284258" defTabSz="908042">
              <a:defRPr kumimoji="1" sz="2400" u="sng">
                <a:solidFill>
                  <a:schemeClr val="tx1"/>
                </a:solidFill>
                <a:latin typeface="Tahoma" panose="020B0604030504040204" pitchFamily="34" charset="0"/>
                <a:ea typeface="ＭＳ Ｐゴシック" panose="020B0600070205080204" pitchFamily="50" charset="-128"/>
              </a:defRPr>
            </a:lvl2pPr>
            <a:lvl3pPr marL="1137023" indent="-227405" defTabSz="908042">
              <a:defRPr kumimoji="1" sz="2400" u="sng">
                <a:solidFill>
                  <a:schemeClr val="tx1"/>
                </a:solidFill>
                <a:latin typeface="Tahoma" panose="020B0604030504040204" pitchFamily="34" charset="0"/>
                <a:ea typeface="ＭＳ Ｐゴシック" panose="020B0600070205080204" pitchFamily="50" charset="-128"/>
              </a:defRPr>
            </a:lvl3pPr>
            <a:lvl4pPr marL="1591836" indent="-227405" defTabSz="908042">
              <a:defRPr kumimoji="1" sz="2400" u="sng">
                <a:solidFill>
                  <a:schemeClr val="tx1"/>
                </a:solidFill>
                <a:latin typeface="Tahoma" panose="020B0604030504040204" pitchFamily="34" charset="0"/>
                <a:ea typeface="ＭＳ Ｐゴシック" panose="020B0600070205080204" pitchFamily="50" charset="-128"/>
              </a:defRPr>
            </a:lvl4pPr>
            <a:lvl5pPr marL="2046648" indent="-227405" defTabSz="908042">
              <a:defRPr kumimoji="1" sz="2400" u="sng">
                <a:solidFill>
                  <a:schemeClr val="tx1"/>
                </a:solidFill>
                <a:latin typeface="Tahoma" panose="020B0604030504040204" pitchFamily="34" charset="0"/>
                <a:ea typeface="ＭＳ Ｐゴシック" panose="020B0600070205080204" pitchFamily="50" charset="-128"/>
              </a:defRPr>
            </a:lvl5pPr>
            <a:lvl6pPr marL="2501457"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6pPr>
            <a:lvl7pPr marL="2956268"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7pPr>
            <a:lvl8pPr marL="3411080"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8pPr>
            <a:lvl9pPr marL="3865889"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9pPr>
          </a:lstStyle>
          <a:p>
            <a:fld id="{950E7FC4-422F-4EF8-8B57-A0BC5B83B029}" type="slidenum">
              <a:rPr lang="en-US" altLang="ja-JP" sz="1200" u="none">
                <a:latin typeface="Times New Roman" panose="02020603050405020304" pitchFamily="18" charset="0"/>
              </a:rPr>
              <a:pPr/>
              <a:t>12</a:t>
            </a:fld>
            <a:endParaRPr lang="en-US" altLang="ja-JP" sz="1200" u="none">
              <a:latin typeface="Times New Roman" panose="02020603050405020304" pitchFamily="18" charset="0"/>
            </a:endParaRPr>
          </a:p>
        </p:txBody>
      </p:sp>
    </p:spTree>
    <p:extLst>
      <p:ext uri="{BB962C8B-B14F-4D97-AF65-F5344CB8AC3E}">
        <p14:creationId xmlns:p14="http://schemas.microsoft.com/office/powerpoint/2010/main" val="254383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p:spPr>
        <p:txBody>
          <a:bodyPr/>
          <a:lstStyle/>
          <a:p>
            <a:r>
              <a:rPr lang="en-US" altLang="ja-JP" sz="1600"/>
              <a:t>HELIC-II has two inference engines –a rule based reasoner and a case based reasoner. There were already several legal reasoning systems which had two inference engines. CABARET and GREBE are examples.</a:t>
            </a:r>
          </a:p>
          <a:p>
            <a:endParaRPr lang="en-US" altLang="ja-JP" sz="1600"/>
          </a:p>
          <a:p>
            <a:r>
              <a:rPr lang="en-US" altLang="ja-JP" sz="1600"/>
              <a:t>To judge the ambiguous condition is met or not,  Case Based Reasoner searches for similar cases from the database of old cases. And the solution of similar old case  is reused for the current case.</a:t>
            </a:r>
          </a:p>
          <a:p>
            <a:endParaRPr lang="ja-JP" altLang="en-US" sz="1600"/>
          </a:p>
        </p:txBody>
      </p:sp>
      <p:sp>
        <p:nvSpPr>
          <p:cNvPr id="26628" name="スライド番号プレースホルダー 3"/>
          <p:cNvSpPr>
            <a:spLocks noGrp="1"/>
          </p:cNvSpPr>
          <p:nvPr>
            <p:ph type="sldNum" sz="quarter" idx="5"/>
          </p:nvPr>
        </p:nvSpPr>
        <p:spPr>
          <a:noFill/>
        </p:spPr>
        <p:txBody>
          <a:bodyPr/>
          <a:lstStyle>
            <a:lvl1pPr defTabSz="908042">
              <a:defRPr kumimoji="1" sz="2400" u="sng">
                <a:solidFill>
                  <a:schemeClr val="tx1"/>
                </a:solidFill>
                <a:latin typeface="Tahoma" panose="020B0604030504040204" pitchFamily="34" charset="0"/>
                <a:ea typeface="ＭＳ Ｐゴシック" panose="020B0600070205080204" pitchFamily="50" charset="-128"/>
              </a:defRPr>
            </a:lvl1pPr>
            <a:lvl2pPr marL="739069" indent="-284258" defTabSz="908042">
              <a:defRPr kumimoji="1" sz="2400" u="sng">
                <a:solidFill>
                  <a:schemeClr val="tx1"/>
                </a:solidFill>
                <a:latin typeface="Tahoma" panose="020B0604030504040204" pitchFamily="34" charset="0"/>
                <a:ea typeface="ＭＳ Ｐゴシック" panose="020B0600070205080204" pitchFamily="50" charset="-128"/>
              </a:defRPr>
            </a:lvl2pPr>
            <a:lvl3pPr marL="1137023" indent="-227405" defTabSz="908042">
              <a:defRPr kumimoji="1" sz="2400" u="sng">
                <a:solidFill>
                  <a:schemeClr val="tx1"/>
                </a:solidFill>
                <a:latin typeface="Tahoma" panose="020B0604030504040204" pitchFamily="34" charset="0"/>
                <a:ea typeface="ＭＳ Ｐゴシック" panose="020B0600070205080204" pitchFamily="50" charset="-128"/>
              </a:defRPr>
            </a:lvl3pPr>
            <a:lvl4pPr marL="1591836" indent="-227405" defTabSz="908042">
              <a:defRPr kumimoji="1" sz="2400" u="sng">
                <a:solidFill>
                  <a:schemeClr val="tx1"/>
                </a:solidFill>
                <a:latin typeface="Tahoma" panose="020B0604030504040204" pitchFamily="34" charset="0"/>
                <a:ea typeface="ＭＳ Ｐゴシック" panose="020B0600070205080204" pitchFamily="50" charset="-128"/>
              </a:defRPr>
            </a:lvl4pPr>
            <a:lvl5pPr marL="2046648" indent="-227405" defTabSz="908042">
              <a:defRPr kumimoji="1" sz="2400" u="sng">
                <a:solidFill>
                  <a:schemeClr val="tx1"/>
                </a:solidFill>
                <a:latin typeface="Tahoma" panose="020B0604030504040204" pitchFamily="34" charset="0"/>
                <a:ea typeface="ＭＳ Ｐゴシック" panose="020B0600070205080204" pitchFamily="50" charset="-128"/>
              </a:defRPr>
            </a:lvl5pPr>
            <a:lvl6pPr marL="2501457"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6pPr>
            <a:lvl7pPr marL="2956268"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7pPr>
            <a:lvl8pPr marL="3411080"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8pPr>
            <a:lvl9pPr marL="3865889" indent="-227405" defTabSz="908042" eaLnBrk="0" fontAlgn="base" hangingPunct="0">
              <a:spcBef>
                <a:spcPct val="0"/>
              </a:spcBef>
              <a:spcAft>
                <a:spcPct val="0"/>
              </a:spcAft>
              <a:defRPr kumimoji="1" sz="2400" u="sng">
                <a:solidFill>
                  <a:schemeClr val="tx1"/>
                </a:solidFill>
                <a:latin typeface="Tahoma" panose="020B0604030504040204" pitchFamily="34" charset="0"/>
                <a:ea typeface="ＭＳ Ｐゴシック" panose="020B0600070205080204" pitchFamily="50" charset="-128"/>
              </a:defRPr>
            </a:lvl9pPr>
          </a:lstStyle>
          <a:p>
            <a:fld id="{950E7FC4-422F-4EF8-8B57-A0BC5B83B029}" type="slidenum">
              <a:rPr lang="en-US" altLang="ja-JP" sz="1200" u="none">
                <a:latin typeface="Times New Roman" panose="02020603050405020304" pitchFamily="18" charset="0"/>
              </a:rPr>
              <a:pPr/>
              <a:t>13</a:t>
            </a:fld>
            <a:endParaRPr lang="en-US" altLang="ja-JP" sz="1200" u="none">
              <a:latin typeface="Times New Roman" panose="02020603050405020304" pitchFamily="18" charset="0"/>
            </a:endParaRPr>
          </a:p>
        </p:txBody>
      </p:sp>
    </p:spTree>
    <p:extLst>
      <p:ext uri="{BB962C8B-B14F-4D97-AF65-F5344CB8AC3E}">
        <p14:creationId xmlns:p14="http://schemas.microsoft.com/office/powerpoint/2010/main" val="70844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しかし，ダイアグラムやツールの提案にも関わらず，これら</a:t>
            </a:r>
            <a:r>
              <a:rPr lang="ja-JP" altLang="en-US"/>
              <a:t>は必ずしも普及していません．</a:t>
            </a:r>
            <a:endParaRPr lang="en-US" altLang="ja-JP" dirty="0"/>
          </a:p>
          <a:p>
            <a:endParaRPr kumimoji="1" lang="en-US" altLang="ja-JP" dirty="0"/>
          </a:p>
          <a:p>
            <a:r>
              <a:rPr kumimoji="1" lang="ja-JP" altLang="en-US"/>
              <a:t>１つは，ユーザーに支援機能のメリットが理解されていないという問題があります．</a:t>
            </a:r>
            <a:endParaRPr kumimoji="1" lang="en-US" altLang="ja-JP" dirty="0"/>
          </a:p>
          <a:p>
            <a:r>
              <a:rPr kumimoji="1" lang="ja-JP" altLang="en-US"/>
              <a:t>例えば，先ほどのツールミンダイアグラムは意見の論理構造は理解できるものの，</a:t>
            </a:r>
            <a:endParaRPr kumimoji="1" lang="en-US" altLang="ja-JP" dirty="0"/>
          </a:p>
          <a:p>
            <a:r>
              <a:rPr kumimoji="1" lang="ja-JP" altLang="en-US"/>
              <a:t>それが議論全体にどのような影響をもたらすかを見いだすのは議論の当事者次第です．</a:t>
            </a:r>
            <a:endParaRPr kumimoji="1" lang="en-US" altLang="ja-JP" dirty="0"/>
          </a:p>
          <a:p>
            <a:endParaRPr kumimoji="1" lang="en-US" altLang="ja-JP" dirty="0"/>
          </a:p>
          <a:p>
            <a:r>
              <a:rPr kumimoji="1" lang="ja-JP" altLang="en-US"/>
              <a:t>また，</a:t>
            </a:r>
            <a:r>
              <a:rPr kumimoji="1" lang="en-US" altLang="ja-JP" dirty="0"/>
              <a:t>2</a:t>
            </a:r>
            <a:r>
              <a:rPr kumimoji="1" lang="ja-JP" altLang="en-US"/>
              <a:t>つめとして，ダイアグラム表示によって支援ツールでは，</a:t>
            </a:r>
            <a:endParaRPr kumimoji="1" lang="en-US" altLang="ja-JP" dirty="0"/>
          </a:p>
          <a:p>
            <a:r>
              <a:rPr kumimoji="1" lang="ja-JP" altLang="en-US"/>
              <a:t>インターフェイスで表示されるダイアグラムは詳細な情報を表現できるものの，</a:t>
            </a:r>
            <a:endParaRPr kumimoji="1" lang="en-US" altLang="ja-JP" dirty="0"/>
          </a:p>
          <a:p>
            <a:r>
              <a:rPr kumimoji="1" lang="ja-JP" altLang="en-US"/>
              <a:t>ノードやリンクの種類が多く把握することが難しいです．</a:t>
            </a:r>
            <a:endParaRPr kumimoji="1" lang="en-US" altLang="ja-JP" dirty="0"/>
          </a:p>
          <a:p>
            <a:endParaRPr kumimoji="1" lang="en-US" altLang="ja-JP" dirty="0"/>
          </a:p>
          <a:p>
            <a:r>
              <a:rPr kumimoji="1" lang="ja-JP" altLang="en-US"/>
              <a:t>最後に，</a:t>
            </a:r>
            <a:r>
              <a:rPr kumimoji="1" lang="en-US" altLang="ja-JP" dirty="0"/>
              <a:t>3</a:t>
            </a:r>
            <a:r>
              <a:rPr kumimoji="1" lang="ja-JP" altLang="en-US"/>
              <a:t>つめとして，ダイアグラムを表記する上での問題として，難しい議論をダイアグラムで表現すると，</a:t>
            </a:r>
            <a:endParaRPr kumimoji="1" lang="en-US" altLang="ja-JP" dirty="0"/>
          </a:p>
          <a:p>
            <a:r>
              <a:rPr kumimoji="1" lang="ja-JP" altLang="en-US"/>
              <a:t>それ自体が複雑になり，情報整理としての恩恵が得られるような視認性が損なわれてしまいます．</a:t>
            </a:r>
            <a:endParaRPr kumimoji="1" lang="en-US" altLang="ja-JP" dirty="0"/>
          </a:p>
          <a:p>
            <a:r>
              <a:rPr kumimoji="1" lang="ja-JP" altLang="en-US"/>
              <a:t>さきほどの</a:t>
            </a:r>
            <a:r>
              <a:rPr kumimoji="1" lang="en-US" altLang="ja-JP" dirty="0"/>
              <a:t>LARGO</a:t>
            </a:r>
            <a:r>
              <a:rPr kumimoji="1" lang="ja-JP" altLang="en-US"/>
              <a:t>の方式で長い弁論を再現するとノードとリンクの数の多いダイアグラムが出来上がるため，</a:t>
            </a:r>
            <a:endParaRPr kumimoji="1" lang="en-US" altLang="ja-JP" dirty="0"/>
          </a:p>
          <a:p>
            <a:r>
              <a:rPr kumimoji="1" lang="ja-JP" altLang="en-US"/>
              <a:t>内容の把握を瞬時に行うことは困難です．</a:t>
            </a:r>
            <a:endParaRPr kumimoji="1" lang="en-US" altLang="ja-JP" dirty="0"/>
          </a:p>
          <a:p>
            <a:endParaRPr kumimoji="1" lang="en-US" altLang="ja-JP" dirty="0"/>
          </a:p>
          <a:p>
            <a:r>
              <a:rPr kumimoji="1" lang="ja-JP" altLang="en-US"/>
              <a:t>例を出す．</a:t>
            </a:r>
            <a:endParaRPr kumimoji="1" lang="en-US" altLang="ja-JP" dirty="0"/>
          </a:p>
          <a:p>
            <a:endParaRPr kumimoji="1" lang="en-US" altLang="ja-JP" dirty="0"/>
          </a:p>
          <a:p>
            <a:r>
              <a:rPr kumimoji="1" lang="ja-JP" altLang="en-US"/>
              <a:t>他のツールの問題を指摘する</a:t>
            </a:r>
            <a:endParaRPr kumimoji="1" lang="en-US" altLang="ja-JP" dirty="0"/>
          </a:p>
          <a:p>
            <a:r>
              <a:rPr kumimoji="1" lang="ja-JP" altLang="en-US"/>
              <a:t>役に立つかわからない</a:t>
            </a:r>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17</a:t>
            </a:fld>
            <a:endParaRPr kumimoji="1" lang="ja-JP" altLang="en-US"/>
          </a:p>
        </p:txBody>
      </p:sp>
    </p:spTree>
    <p:extLst>
      <p:ext uri="{BB962C8B-B14F-4D97-AF65-F5344CB8AC3E}">
        <p14:creationId xmlns:p14="http://schemas.microsoft.com/office/powerpoint/2010/main" val="135800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しかし，ダイアグラムやツールの提案にも関わらず，これら</a:t>
            </a:r>
            <a:r>
              <a:rPr lang="ja-JP" altLang="en-US"/>
              <a:t>は必ずしも普及していません．</a:t>
            </a:r>
            <a:endParaRPr lang="en-US" altLang="ja-JP" dirty="0"/>
          </a:p>
          <a:p>
            <a:endParaRPr kumimoji="1" lang="en-US" altLang="ja-JP" dirty="0"/>
          </a:p>
          <a:p>
            <a:r>
              <a:rPr kumimoji="1" lang="ja-JP" altLang="en-US"/>
              <a:t>１つは，ユーザーに支援機能のメリットが理解されていないという問題があります．</a:t>
            </a:r>
            <a:endParaRPr kumimoji="1" lang="en-US" altLang="ja-JP" dirty="0"/>
          </a:p>
          <a:p>
            <a:r>
              <a:rPr kumimoji="1" lang="ja-JP" altLang="en-US"/>
              <a:t>例えば，先ほどのツールミンダイアグラムは意見の論理構造は理解できるものの，</a:t>
            </a:r>
            <a:endParaRPr kumimoji="1" lang="en-US" altLang="ja-JP" dirty="0"/>
          </a:p>
          <a:p>
            <a:r>
              <a:rPr kumimoji="1" lang="ja-JP" altLang="en-US"/>
              <a:t>それが議論全体にどのような影響をもたらすかを見いだすのは議論の当事者次第です．</a:t>
            </a:r>
            <a:endParaRPr kumimoji="1" lang="en-US" altLang="ja-JP" dirty="0"/>
          </a:p>
          <a:p>
            <a:endParaRPr kumimoji="1" lang="en-US" altLang="ja-JP" dirty="0"/>
          </a:p>
          <a:p>
            <a:r>
              <a:rPr kumimoji="1" lang="ja-JP" altLang="en-US"/>
              <a:t>また，</a:t>
            </a:r>
            <a:r>
              <a:rPr kumimoji="1" lang="en-US" altLang="ja-JP" dirty="0"/>
              <a:t>2</a:t>
            </a:r>
            <a:r>
              <a:rPr kumimoji="1" lang="ja-JP" altLang="en-US"/>
              <a:t>つめとして，ダイアグラム表示によって支援ツールでは，</a:t>
            </a:r>
            <a:endParaRPr kumimoji="1" lang="en-US" altLang="ja-JP" dirty="0"/>
          </a:p>
          <a:p>
            <a:r>
              <a:rPr kumimoji="1" lang="ja-JP" altLang="en-US"/>
              <a:t>インターフェイスで表示されるダイアグラムは詳細な情報を表現できるものの，</a:t>
            </a:r>
            <a:endParaRPr kumimoji="1" lang="en-US" altLang="ja-JP" dirty="0"/>
          </a:p>
          <a:p>
            <a:r>
              <a:rPr kumimoji="1" lang="ja-JP" altLang="en-US"/>
              <a:t>ノードやリンクの種類が多く把握することが難しいです．</a:t>
            </a:r>
            <a:endParaRPr kumimoji="1" lang="en-US" altLang="ja-JP" dirty="0"/>
          </a:p>
          <a:p>
            <a:endParaRPr kumimoji="1" lang="en-US" altLang="ja-JP" dirty="0"/>
          </a:p>
          <a:p>
            <a:r>
              <a:rPr kumimoji="1" lang="ja-JP" altLang="en-US"/>
              <a:t>最後に，</a:t>
            </a:r>
            <a:r>
              <a:rPr kumimoji="1" lang="en-US" altLang="ja-JP" dirty="0"/>
              <a:t>3</a:t>
            </a:r>
            <a:r>
              <a:rPr kumimoji="1" lang="ja-JP" altLang="en-US"/>
              <a:t>つめとして，ダイアグラムを表記する上での問題として，難しい議論をダイアグラムで表現すると，</a:t>
            </a:r>
            <a:endParaRPr kumimoji="1" lang="en-US" altLang="ja-JP" dirty="0"/>
          </a:p>
          <a:p>
            <a:r>
              <a:rPr kumimoji="1" lang="ja-JP" altLang="en-US"/>
              <a:t>それ自体が複雑になり，情報整理としての恩恵が得られるような視認性が損なわれてしまいます．</a:t>
            </a:r>
            <a:endParaRPr kumimoji="1" lang="en-US" altLang="ja-JP" dirty="0"/>
          </a:p>
          <a:p>
            <a:r>
              <a:rPr kumimoji="1" lang="ja-JP" altLang="en-US"/>
              <a:t>さきほどの</a:t>
            </a:r>
            <a:r>
              <a:rPr kumimoji="1" lang="en-US" altLang="ja-JP" dirty="0"/>
              <a:t>LARGO</a:t>
            </a:r>
            <a:r>
              <a:rPr kumimoji="1" lang="ja-JP" altLang="en-US"/>
              <a:t>の方式で長い弁論を再現するとノードとリンクの数の多いダイアグラムが出来上がるため，</a:t>
            </a:r>
            <a:endParaRPr kumimoji="1" lang="en-US" altLang="ja-JP" dirty="0"/>
          </a:p>
          <a:p>
            <a:r>
              <a:rPr kumimoji="1" lang="ja-JP" altLang="en-US"/>
              <a:t>内容の把握を瞬時に行うことは困難です．</a:t>
            </a:r>
            <a:endParaRPr kumimoji="1" lang="en-US" altLang="ja-JP" dirty="0"/>
          </a:p>
          <a:p>
            <a:endParaRPr kumimoji="1" lang="en-US" altLang="ja-JP" dirty="0"/>
          </a:p>
          <a:p>
            <a:r>
              <a:rPr kumimoji="1" lang="ja-JP" altLang="en-US"/>
              <a:t>例を出す．</a:t>
            </a:r>
            <a:endParaRPr kumimoji="1" lang="en-US" altLang="ja-JP" dirty="0"/>
          </a:p>
          <a:p>
            <a:endParaRPr kumimoji="1" lang="en-US" altLang="ja-JP" dirty="0"/>
          </a:p>
          <a:p>
            <a:r>
              <a:rPr kumimoji="1" lang="ja-JP" altLang="en-US"/>
              <a:t>他のツールの問題を指摘する</a:t>
            </a:r>
            <a:endParaRPr kumimoji="1" lang="en-US" altLang="ja-JP" dirty="0"/>
          </a:p>
          <a:p>
            <a:r>
              <a:rPr kumimoji="1" lang="ja-JP" altLang="en-US"/>
              <a:t>役に立つかわからない</a:t>
            </a:r>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18</a:t>
            </a:fld>
            <a:endParaRPr kumimoji="1" lang="ja-JP" altLang="en-US"/>
          </a:p>
        </p:txBody>
      </p:sp>
    </p:spTree>
    <p:extLst>
      <p:ext uri="{BB962C8B-B14F-4D97-AF65-F5344CB8AC3E}">
        <p14:creationId xmlns:p14="http://schemas.microsoft.com/office/powerpoint/2010/main" val="240111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これまでの問題を踏まえて，今回の研究目的を述べます．</a:t>
            </a:r>
            <a:endParaRPr kumimoji="1" lang="en-US" altLang="ja-JP" dirty="0"/>
          </a:p>
          <a:p>
            <a:r>
              <a:rPr kumimoji="1" lang="ja-JP" altLang="en-US"/>
              <a:t>我々は次のような議論支援ツールを提案します．</a:t>
            </a:r>
            <a:endParaRPr kumimoji="1" lang="en-US" altLang="ja-JP" dirty="0"/>
          </a:p>
          <a:p>
            <a:r>
              <a:rPr kumimoji="1" lang="ja-JP" altLang="en-US"/>
              <a:t>シンプルで使い勝手のよいユーザーインターフェースを持ち，</a:t>
            </a:r>
            <a:endParaRPr kumimoji="1" lang="en-US" altLang="ja-JP" dirty="0"/>
          </a:p>
          <a:p>
            <a:r>
              <a:rPr kumimoji="1" lang="ja-JP" altLang="en-US"/>
              <a:t>意見間の論理関係を表現するダイアグラムを表示させます．</a:t>
            </a:r>
            <a:endParaRPr kumimoji="1" lang="en-US" altLang="ja-JP" dirty="0"/>
          </a:p>
          <a:p>
            <a:r>
              <a:rPr kumimoji="1" lang="ja-JP" altLang="en-US"/>
              <a:t>また，どの意見が成立するかを決定する手法，意味論を計算する機能を実装します．</a:t>
            </a:r>
            <a:endParaRPr kumimoji="1" lang="en-US" altLang="ja-JP" dirty="0"/>
          </a:p>
          <a:p>
            <a:r>
              <a:rPr kumimoji="1" lang="ja-JP" altLang="en-US"/>
              <a:t>最後に，ダイアグラムの構造が複雑になることを防ぐために，</a:t>
            </a:r>
            <a:endParaRPr kumimoji="1" lang="en-US" altLang="ja-JP" dirty="0"/>
          </a:p>
          <a:p>
            <a:r>
              <a:rPr kumimoji="1" lang="ja-JP" altLang="en-US"/>
              <a:t>ダイアグラムの要部のみを表示する要約機能を持たせます．</a:t>
            </a:r>
            <a:endParaRPr kumimoji="1" lang="en-US" altLang="ja-JP" dirty="0"/>
          </a:p>
          <a:p>
            <a:r>
              <a:rPr kumimoji="1" lang="ja-JP" altLang="en-US"/>
              <a:t>また，この要約によって，意味論の結果が変わらないようにします．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19</a:t>
            </a:fld>
            <a:endParaRPr kumimoji="1" lang="ja-JP" altLang="en-US"/>
          </a:p>
        </p:txBody>
      </p:sp>
    </p:spTree>
    <p:extLst>
      <p:ext uri="{BB962C8B-B14F-4D97-AF65-F5344CB8AC3E}">
        <p14:creationId xmlns:p14="http://schemas.microsoft.com/office/powerpoint/2010/main" val="60076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36898" name="Group 2"/>
          <p:cNvGrpSpPr>
            <a:grpSpLocks/>
          </p:cNvGrpSpPr>
          <p:nvPr/>
        </p:nvGrpSpPr>
        <p:grpSpPr bwMode="auto">
          <a:xfrm>
            <a:off x="0" y="2438400"/>
            <a:ext cx="9009063" cy="1052513"/>
            <a:chOff x="0" y="1536"/>
            <a:chExt cx="5675" cy="663"/>
          </a:xfrm>
        </p:grpSpPr>
        <p:grpSp>
          <p:nvGrpSpPr>
            <p:cNvPr id="336899" name="Group 3"/>
            <p:cNvGrpSpPr>
              <a:grpSpLocks/>
            </p:cNvGrpSpPr>
            <p:nvPr/>
          </p:nvGrpSpPr>
          <p:grpSpPr bwMode="auto">
            <a:xfrm>
              <a:off x="183" y="1604"/>
              <a:ext cx="448" cy="299"/>
              <a:chOff x="720" y="336"/>
              <a:chExt cx="624" cy="432"/>
            </a:xfrm>
          </p:grpSpPr>
          <p:sp>
            <p:nvSpPr>
              <p:cNvPr id="336900"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ja-JP" altLang="en-US"/>
              </a:p>
            </p:txBody>
          </p:sp>
          <p:sp>
            <p:nvSpPr>
              <p:cNvPr id="33690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ja-JP" altLang="en-US"/>
              </a:p>
            </p:txBody>
          </p:sp>
        </p:grpSp>
        <p:grpSp>
          <p:nvGrpSpPr>
            <p:cNvPr id="336902" name="Group 6"/>
            <p:cNvGrpSpPr>
              <a:grpSpLocks/>
            </p:cNvGrpSpPr>
            <p:nvPr/>
          </p:nvGrpSpPr>
          <p:grpSpPr bwMode="auto">
            <a:xfrm>
              <a:off x="261" y="1870"/>
              <a:ext cx="465" cy="299"/>
              <a:chOff x="912" y="2640"/>
              <a:chExt cx="672" cy="432"/>
            </a:xfrm>
          </p:grpSpPr>
          <p:sp>
            <p:nvSpPr>
              <p:cNvPr id="336903"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ja-JP" altLang="en-US"/>
              </a:p>
            </p:txBody>
          </p:sp>
          <p:sp>
            <p:nvSpPr>
              <p:cNvPr id="33690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ja-JP" altLang="en-US"/>
              </a:p>
            </p:txBody>
          </p:sp>
        </p:grpSp>
        <p:sp>
          <p:nvSpPr>
            <p:cNvPr id="33690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ja-JP" altLang="en-US"/>
            </a:p>
          </p:txBody>
        </p:sp>
        <p:sp>
          <p:nvSpPr>
            <p:cNvPr id="336906"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ja-JP" altLang="en-US"/>
            </a:p>
          </p:txBody>
        </p:sp>
        <p:sp>
          <p:nvSpPr>
            <p:cNvPr id="33690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ja-JP" altLang="en-US"/>
            </a:p>
          </p:txBody>
        </p:sp>
      </p:grpSp>
      <p:sp>
        <p:nvSpPr>
          <p:cNvPr id="336908" name="Rectangle 12"/>
          <p:cNvSpPr>
            <a:spLocks noGrp="1" noChangeArrowheads="1"/>
          </p:cNvSpPr>
          <p:nvPr>
            <p:ph type="ctrTitle"/>
          </p:nvPr>
        </p:nvSpPr>
        <p:spPr>
          <a:xfrm>
            <a:off x="990600" y="1676400"/>
            <a:ext cx="7772400" cy="1462088"/>
          </a:xfrm>
        </p:spPr>
        <p:txBody>
          <a:bodyPr/>
          <a:lstStyle>
            <a:lvl1pPr>
              <a:defRPr/>
            </a:lvl1pPr>
          </a:lstStyle>
          <a:p>
            <a:r>
              <a:rPr lang="ja-JP" altLang="en-US"/>
              <a:t>マスタ タイトルの書式設定</a:t>
            </a:r>
          </a:p>
        </p:txBody>
      </p:sp>
      <p:sp>
        <p:nvSpPr>
          <p:cNvPr id="3369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33691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ja-JP"/>
          </a:p>
        </p:txBody>
      </p:sp>
      <p:sp>
        <p:nvSpPr>
          <p:cNvPr id="33691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ja-JP"/>
          </a:p>
        </p:txBody>
      </p:sp>
      <p:sp>
        <p:nvSpPr>
          <p:cNvPr id="33691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E4B67DD-0826-457F-AA60-47EA9D9E637A}"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C7B1DE0-E256-4CF1-9A14-73186F6D7089}"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214313"/>
            <a:ext cx="1951038" cy="5918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938" y="214313"/>
            <a:ext cx="5700712" cy="5918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75C8C9C-91D3-4B43-8DBD-F68D7DA81C39}"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1182688" y="2017713"/>
            <a:ext cx="7772400" cy="4114800"/>
          </a:xfrm>
        </p:spPr>
        <p:txBody>
          <a:bodyPr/>
          <a:lstStyle/>
          <a:p>
            <a:endParaRPr lang="ja-JP" altLang="en-US"/>
          </a:p>
        </p:txBody>
      </p:sp>
      <p:sp>
        <p:nvSpPr>
          <p:cNvPr id="4" name="日付プレースホルダ 3"/>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7042150" y="6243638"/>
            <a:ext cx="1905000" cy="457200"/>
          </a:xfrm>
        </p:spPr>
        <p:txBody>
          <a:bodyPr/>
          <a:lstStyle>
            <a:lvl1pPr>
              <a:defRPr/>
            </a:lvl1pPr>
          </a:lstStyle>
          <a:p>
            <a:fld id="{AA9A502A-6704-45FE-B0C3-1C883D929E47}"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a:t>マスタ タイトルの書式設定</a:t>
            </a:r>
          </a:p>
        </p:txBody>
      </p:sp>
      <p:sp>
        <p:nvSpPr>
          <p:cNvPr id="3" name="表プレースホルダ 2"/>
          <p:cNvSpPr>
            <a:spLocks noGrp="1"/>
          </p:cNvSpPr>
          <p:nvPr>
            <p:ph type="tbl" idx="1"/>
          </p:nvPr>
        </p:nvSpPr>
        <p:spPr>
          <a:xfrm>
            <a:off x="1182688" y="2017713"/>
            <a:ext cx="7772400" cy="4114800"/>
          </a:xfrm>
        </p:spPr>
        <p:txBody>
          <a:bodyPr/>
          <a:lstStyle/>
          <a:p>
            <a:endParaRPr lang="ja-JP" altLang="en-US"/>
          </a:p>
        </p:txBody>
      </p:sp>
      <p:sp>
        <p:nvSpPr>
          <p:cNvPr id="4" name="日付プレースホルダ 3"/>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7042150" y="6243638"/>
            <a:ext cx="1905000" cy="457200"/>
          </a:xfrm>
        </p:spPr>
        <p:txBody>
          <a:bodyPr/>
          <a:lstStyle>
            <a:lvl1pPr>
              <a:defRPr/>
            </a:lvl1pPr>
          </a:lstStyle>
          <a:p>
            <a:fld id="{61929B59-4617-41D7-ACD4-FC06A63B4242}" type="slidenum">
              <a:rPr lang="en-US" altLang="ja-JP"/>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182688" y="2017713"/>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145088" y="20177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145088" y="41513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7" name="フッター プレースホルダ 6"/>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8" name="スライド番号プレースホルダ 7"/>
          <p:cNvSpPr>
            <a:spLocks noGrp="1"/>
          </p:cNvSpPr>
          <p:nvPr>
            <p:ph type="sldNum" sz="quarter" idx="12"/>
          </p:nvPr>
        </p:nvSpPr>
        <p:spPr>
          <a:xfrm>
            <a:off x="7042150" y="6243638"/>
            <a:ext cx="1905000" cy="457200"/>
          </a:xfrm>
        </p:spPr>
        <p:txBody>
          <a:bodyPr/>
          <a:lstStyle>
            <a:lvl1pPr>
              <a:defRPr/>
            </a:lvl1pPr>
          </a:lstStyle>
          <a:p>
            <a:fld id="{8BE4BFE0-3B87-465B-B6D0-375C4106F049}" type="slidenum">
              <a:rPr lang="en-US"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タイトル、テキスト、メディア クリップ">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182688" y="2017713"/>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メディア プレースホルダ 3"/>
          <p:cNvSpPr>
            <a:spLocks noGrp="1"/>
          </p:cNvSpPr>
          <p:nvPr>
            <p:ph type="media" sz="half" idx="2"/>
          </p:nvPr>
        </p:nvSpPr>
        <p:spPr>
          <a:xfrm>
            <a:off x="5145088" y="2017713"/>
            <a:ext cx="3810000" cy="4114800"/>
          </a:xfrm>
        </p:spPr>
        <p:txBody>
          <a:bodyPr/>
          <a:lstStyle/>
          <a:p>
            <a:endParaRPr lang="ja-JP" altLang="en-US"/>
          </a:p>
        </p:txBody>
      </p:sp>
      <p:sp>
        <p:nvSpPr>
          <p:cNvPr id="5" name="日付プレースホルダ 4"/>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7042150" y="6243638"/>
            <a:ext cx="1905000" cy="457200"/>
          </a:xfrm>
        </p:spPr>
        <p:txBody>
          <a:bodyPr/>
          <a:lstStyle>
            <a:lvl1pPr>
              <a:defRPr/>
            </a:lvl1pPr>
          </a:lstStyle>
          <a:p>
            <a:fld id="{8B4512FB-78BA-4968-88F4-831FFF418257}" type="slidenum">
              <a:rPr lang="en-US" altLang="ja-JP"/>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150938" y="214313"/>
            <a:ext cx="7804150" cy="5918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042150" y="6243638"/>
            <a:ext cx="1905000" cy="457200"/>
          </a:xfrm>
        </p:spPr>
        <p:txBody>
          <a:bodyPr/>
          <a:lstStyle>
            <a:lvl1pPr>
              <a:defRPr/>
            </a:lvl1pPr>
          </a:lstStyle>
          <a:p>
            <a:fld id="{65386751-7383-4603-A12B-38403D1D754B}"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B6837A8-BF27-44ED-B009-14856A22389E}"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6B84930-6C24-43D6-B100-4E7D8CACA47A}"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C9CB4AB-FBDB-45BB-9D30-645DC82D3033}"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A25DC262-5CA4-4B8E-B3AE-BAE31F02695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63E192E5-AF3D-44D0-8CCF-FCED1482A9DA}"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DD35774-7701-49BF-A4D4-D469D7D5E08B}"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4E33304D-ACE0-4A41-AB6C-AEB07673DE3A}"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A3E7E766-B4F0-47F8-8420-15358C751DD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lang="ja-JP" altLang="ja-JP" sz="2400"/>
          </a:p>
        </p:txBody>
      </p:sp>
      <p:sp>
        <p:nvSpPr>
          <p:cNvPr id="3358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ja-JP" altLang="ja-JP" sz="2400"/>
          </a:p>
        </p:txBody>
      </p:sp>
      <p:sp>
        <p:nvSpPr>
          <p:cNvPr id="3358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lang="ja-JP" altLang="ja-JP" sz="2400"/>
          </a:p>
        </p:txBody>
      </p:sp>
      <p:sp>
        <p:nvSpPr>
          <p:cNvPr id="3358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ja-JP" altLang="ja-JP" sz="2400"/>
          </a:p>
        </p:txBody>
      </p:sp>
      <p:sp>
        <p:nvSpPr>
          <p:cNvPr id="3358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lang="ja-JP" altLang="ja-JP" sz="2400"/>
          </a:p>
        </p:txBody>
      </p:sp>
      <p:sp>
        <p:nvSpPr>
          <p:cNvPr id="3358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lang="ja-JP" altLang="ja-JP" sz="2400"/>
          </a:p>
        </p:txBody>
      </p:sp>
      <p:sp>
        <p:nvSpPr>
          <p:cNvPr id="3358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lang="ja-JP" altLang="ja-JP" sz="2400"/>
          </a:p>
        </p:txBody>
      </p:sp>
      <p:sp>
        <p:nvSpPr>
          <p:cNvPr id="3358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358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3588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endParaRPr lang="en-US" altLang="ja-JP"/>
          </a:p>
        </p:txBody>
      </p:sp>
      <p:sp>
        <p:nvSpPr>
          <p:cNvPr id="33588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ja-JP"/>
          </a:p>
        </p:txBody>
      </p:sp>
      <p:sp>
        <p:nvSpPr>
          <p:cNvPr id="33588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7D21D250-A1A7-4681-9DAE-A4C1E8425DDD}"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pitchFamily="50" charset="-128"/>
        </a:defRPr>
      </a:lvl2pPr>
      <a:lvl3pPr algn="l" rtl="0" fontAlgn="base">
        <a:spcBef>
          <a:spcPct val="0"/>
        </a:spcBef>
        <a:spcAft>
          <a:spcPct val="0"/>
        </a:spcAft>
        <a:defRPr kumimoji="1" sz="4400">
          <a:solidFill>
            <a:schemeClr val="tx2"/>
          </a:solidFill>
          <a:latin typeface="Tahoma" pitchFamily="34" charset="0"/>
          <a:ea typeface="ＭＳ Ｐゴシック" pitchFamily="50" charset="-128"/>
        </a:defRPr>
      </a:lvl3pPr>
      <a:lvl4pPr algn="l" rtl="0" fontAlgn="base">
        <a:spcBef>
          <a:spcPct val="0"/>
        </a:spcBef>
        <a:spcAft>
          <a:spcPct val="0"/>
        </a:spcAft>
        <a:defRPr kumimoji="1" sz="4400">
          <a:solidFill>
            <a:schemeClr val="tx2"/>
          </a:solidFill>
          <a:latin typeface="Tahoma" pitchFamily="34" charset="0"/>
          <a:ea typeface="ＭＳ Ｐゴシック" pitchFamily="50" charset="-128"/>
        </a:defRPr>
      </a:lvl4pPr>
      <a:lvl5pPr algn="l" rtl="0" fontAlgn="base">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50217" y="1556792"/>
            <a:ext cx="8060382" cy="1800200"/>
          </a:xfrm>
        </p:spPr>
        <p:txBody>
          <a:bodyPr/>
          <a:lstStyle/>
          <a:p>
            <a:br>
              <a:rPr lang="en-US" altLang="ja-JP" sz="4000" dirty="0"/>
            </a:br>
            <a:r>
              <a:rPr lang="ja-JP" altLang="en-US" dirty="0"/>
              <a:t>議論班報告 </a:t>
            </a:r>
            <a:r>
              <a:rPr lang="en-US" altLang="ja-JP" dirty="0"/>
              <a:t>(part2)</a:t>
            </a:r>
            <a:endParaRPr lang="ja-JP" altLang="en-US" sz="2800" dirty="0"/>
          </a:p>
        </p:txBody>
      </p:sp>
      <p:sp>
        <p:nvSpPr>
          <p:cNvPr id="2051" name="Rectangle 3"/>
          <p:cNvSpPr>
            <a:spLocks noGrp="1" noChangeArrowheads="1"/>
          </p:cNvSpPr>
          <p:nvPr>
            <p:ph type="subTitle" idx="1"/>
          </p:nvPr>
        </p:nvSpPr>
        <p:spPr>
          <a:xfrm>
            <a:off x="1619672" y="4509120"/>
            <a:ext cx="6400800" cy="1771650"/>
          </a:xfrm>
        </p:spPr>
        <p:txBody>
          <a:bodyPr/>
          <a:lstStyle/>
          <a:p>
            <a:r>
              <a:rPr lang="ja-JP" altLang="en-US" dirty="0"/>
              <a:t>新田克己</a:t>
            </a:r>
            <a:endParaRPr lang="en-US" altLang="ja-JP" dirty="0"/>
          </a:p>
          <a:p>
            <a:endParaRPr lang="ja-JP" altLang="en-US" sz="2000" dirty="0"/>
          </a:p>
        </p:txBody>
      </p:sp>
      <p:sp>
        <p:nvSpPr>
          <p:cNvPr id="5" name="Text Box 4"/>
          <p:cNvSpPr txBox="1">
            <a:spLocks noChangeArrowheads="1"/>
          </p:cNvSpPr>
          <p:nvPr/>
        </p:nvSpPr>
        <p:spPr bwMode="auto">
          <a:xfrm>
            <a:off x="5220072" y="476672"/>
            <a:ext cx="2549096" cy="707886"/>
          </a:xfrm>
          <a:prstGeom prst="rect">
            <a:avLst/>
          </a:prstGeom>
          <a:noFill/>
          <a:ln w="9525">
            <a:noFill/>
            <a:miter lim="800000"/>
            <a:headEnd/>
            <a:tailEnd/>
          </a:ln>
          <a:effectLst/>
        </p:spPr>
        <p:txBody>
          <a:bodyPr wrap="none">
            <a:spAutoFit/>
          </a:bodyPr>
          <a:lstStyle/>
          <a:p>
            <a:r>
              <a:rPr lang="ja-JP" altLang="en-US" sz="2000" dirty="0">
                <a:latin typeface="Times New Roman" pitchFamily="18" charset="0"/>
              </a:rPr>
              <a:t>科研基盤</a:t>
            </a:r>
            <a:r>
              <a:rPr lang="en-US" altLang="ja-JP" sz="2000" dirty="0">
                <a:latin typeface="Times New Roman" pitchFamily="18" charset="0"/>
              </a:rPr>
              <a:t>S</a:t>
            </a:r>
            <a:r>
              <a:rPr lang="ja-JP" altLang="en-US" sz="2000" dirty="0">
                <a:latin typeface="Times New Roman" pitchFamily="18" charset="0"/>
              </a:rPr>
              <a:t>　中間報告</a:t>
            </a:r>
            <a:endParaRPr lang="en-US" altLang="ja-JP" sz="2000" dirty="0">
              <a:latin typeface="Times New Roman" pitchFamily="18" charset="0"/>
            </a:endParaRPr>
          </a:p>
          <a:p>
            <a:r>
              <a:rPr lang="en-US" altLang="ja-JP" sz="2000" dirty="0">
                <a:latin typeface="Times New Roman" pitchFamily="18" charset="0"/>
              </a:rPr>
              <a:t>2020-10-26</a:t>
            </a:r>
            <a:endParaRPr lang="ja-JP" altLang="en-US" sz="2000" dirty="0">
              <a:latin typeface="Times New Roman" pitchFamily="18" charset="0"/>
            </a:endParaRPr>
          </a:p>
        </p:txBody>
      </p:sp>
    </p:spTree>
    <p:extLst>
      <p:ext uri="{BB962C8B-B14F-4D97-AF65-F5344CB8AC3E}">
        <p14:creationId xmlns:p14="http://schemas.microsoft.com/office/powerpoint/2010/main" val="2991192840"/>
      </p:ext>
    </p:extLst>
  </p:cSld>
  <p:clrMapOvr>
    <a:masterClrMapping/>
  </p:clrMapOvr>
  <mc:AlternateContent xmlns:mc="http://schemas.openxmlformats.org/markup-compatibility/2006" xmlns:p14="http://schemas.microsoft.com/office/powerpoint/2010/main">
    <mc:Choice Requires="p14">
      <p:transition spd="slow" p14:dur="2000" advTm="13686"/>
    </mc:Choice>
    <mc:Fallback xmlns="">
      <p:transition spd="slow" advTm="136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968E9-62B4-48EB-8860-F38E5086C70C}"/>
              </a:ext>
            </a:extLst>
          </p:cNvPr>
          <p:cNvSpPr>
            <a:spLocks noGrp="1"/>
          </p:cNvSpPr>
          <p:nvPr>
            <p:ph type="title"/>
          </p:nvPr>
        </p:nvSpPr>
        <p:spPr/>
        <p:txBody>
          <a:bodyPr/>
          <a:lstStyle/>
          <a:p>
            <a:r>
              <a:rPr lang="ja-JP" altLang="en-US" sz="4000" dirty="0"/>
              <a:t>難しい問題の例　</a:t>
            </a:r>
            <a:r>
              <a:rPr lang="ja-JP" altLang="en-US" sz="3200" dirty="0"/>
              <a:t>「東名あおり事件」</a:t>
            </a:r>
            <a:endParaRPr kumimoji="1" lang="ja-JP" altLang="en-US" dirty="0"/>
          </a:p>
        </p:txBody>
      </p:sp>
      <p:pic>
        <p:nvPicPr>
          <p:cNvPr id="4" name="図 3">
            <a:extLst>
              <a:ext uri="{FF2B5EF4-FFF2-40B4-BE49-F238E27FC236}">
                <a16:creationId xmlns:a16="http://schemas.microsoft.com/office/drawing/2014/main" id="{1004176E-B5D8-4AF3-8225-6F114046AFCB}"/>
              </a:ext>
            </a:extLst>
          </p:cNvPr>
          <p:cNvPicPr>
            <a:picLocks noChangeAspect="1"/>
          </p:cNvPicPr>
          <p:nvPr/>
        </p:nvPicPr>
        <p:blipFill>
          <a:blip r:embed="rId2"/>
          <a:stretch>
            <a:fillRect/>
          </a:stretch>
        </p:blipFill>
        <p:spPr>
          <a:xfrm>
            <a:off x="1286788" y="1916832"/>
            <a:ext cx="7380312" cy="4585464"/>
          </a:xfrm>
          <a:prstGeom prst="rect">
            <a:avLst/>
          </a:prstGeom>
        </p:spPr>
      </p:pic>
      <p:sp>
        <p:nvSpPr>
          <p:cNvPr id="5" name="テキスト ボックス 4">
            <a:extLst>
              <a:ext uri="{FF2B5EF4-FFF2-40B4-BE49-F238E27FC236}">
                <a16:creationId xmlns:a16="http://schemas.microsoft.com/office/drawing/2014/main" id="{C7E2A85E-9D0E-4F97-A0E1-B5F77A6FBEAB}"/>
              </a:ext>
            </a:extLst>
          </p:cNvPr>
          <p:cNvSpPr txBox="1"/>
          <p:nvPr/>
        </p:nvSpPr>
        <p:spPr>
          <a:xfrm>
            <a:off x="91631" y="2416532"/>
            <a:ext cx="1127232" cy="584775"/>
          </a:xfrm>
          <a:prstGeom prst="rect">
            <a:avLst/>
          </a:prstGeom>
          <a:noFill/>
        </p:spPr>
        <p:txBody>
          <a:bodyPr wrap="none" rtlCol="0">
            <a:spAutoFit/>
          </a:bodyPr>
          <a:lstStyle/>
          <a:p>
            <a:r>
              <a:rPr kumimoji="1" lang="en-US" altLang="ja-JP" sz="1600" dirty="0"/>
              <a:t>2020/6/30</a:t>
            </a:r>
          </a:p>
          <a:p>
            <a:r>
              <a:rPr kumimoji="1" lang="ja-JP" altLang="en-US" sz="1600" dirty="0"/>
              <a:t>から</a:t>
            </a:r>
          </a:p>
        </p:txBody>
      </p:sp>
      <p:sp>
        <p:nvSpPr>
          <p:cNvPr id="6" name="テキスト ボックス 5">
            <a:extLst>
              <a:ext uri="{FF2B5EF4-FFF2-40B4-BE49-F238E27FC236}">
                <a16:creationId xmlns:a16="http://schemas.microsoft.com/office/drawing/2014/main" id="{8B6ED2BA-6669-46E6-AC03-0C30E26EE17C}"/>
              </a:ext>
            </a:extLst>
          </p:cNvPr>
          <p:cNvSpPr txBox="1"/>
          <p:nvPr/>
        </p:nvSpPr>
        <p:spPr>
          <a:xfrm>
            <a:off x="248127" y="406080"/>
            <a:ext cx="902811" cy="523220"/>
          </a:xfrm>
          <a:prstGeom prst="rect">
            <a:avLst/>
          </a:prstGeom>
          <a:noFill/>
          <a:ln>
            <a:solidFill>
              <a:schemeClr val="tx1"/>
            </a:solidFill>
          </a:ln>
        </p:spPr>
        <p:txBody>
          <a:bodyPr wrap="none" rtlCol="0">
            <a:spAutoFit/>
          </a:bodyPr>
          <a:lstStyle/>
          <a:p>
            <a:r>
              <a:rPr kumimoji="1" lang="ja-JP" altLang="en-US" sz="2800" dirty="0"/>
              <a:t>参考</a:t>
            </a:r>
          </a:p>
        </p:txBody>
      </p:sp>
      <p:sp>
        <p:nvSpPr>
          <p:cNvPr id="7" name="テキスト ボックス 6">
            <a:extLst>
              <a:ext uri="{FF2B5EF4-FFF2-40B4-BE49-F238E27FC236}">
                <a16:creationId xmlns:a16="http://schemas.microsoft.com/office/drawing/2014/main" id="{D6F7B77B-DBBB-40F1-9FD0-A6302338EAB9}"/>
              </a:ext>
            </a:extLst>
          </p:cNvPr>
          <p:cNvSpPr txBox="1"/>
          <p:nvPr/>
        </p:nvSpPr>
        <p:spPr>
          <a:xfrm>
            <a:off x="5868144" y="6488211"/>
            <a:ext cx="1816523" cy="307777"/>
          </a:xfrm>
          <a:prstGeom prst="rect">
            <a:avLst/>
          </a:prstGeom>
          <a:noFill/>
        </p:spPr>
        <p:txBody>
          <a:bodyPr wrap="none" rtlCol="0">
            <a:spAutoFit/>
          </a:bodyPr>
          <a:lstStyle/>
          <a:p>
            <a:r>
              <a:rPr kumimoji="1" lang="ja-JP" altLang="en-US" sz="1400" dirty="0"/>
              <a:t>読売新聞</a:t>
            </a:r>
            <a:r>
              <a:rPr kumimoji="1" lang="en-US" altLang="ja-JP" sz="1400" dirty="0"/>
              <a:t>2020-06-05</a:t>
            </a:r>
            <a:endParaRPr kumimoji="1" lang="ja-JP" altLang="en-US" sz="1400" dirty="0"/>
          </a:p>
        </p:txBody>
      </p:sp>
      <p:sp>
        <p:nvSpPr>
          <p:cNvPr id="8" name="正方形/長方形 7">
            <a:extLst>
              <a:ext uri="{FF2B5EF4-FFF2-40B4-BE49-F238E27FC236}">
                <a16:creationId xmlns:a16="http://schemas.microsoft.com/office/drawing/2014/main" id="{CABC46E2-1520-4DE5-83D2-9859649BD888}"/>
              </a:ext>
            </a:extLst>
          </p:cNvPr>
          <p:cNvSpPr/>
          <p:nvPr/>
        </p:nvSpPr>
        <p:spPr bwMode="auto">
          <a:xfrm>
            <a:off x="1150938" y="4365104"/>
            <a:ext cx="3925118" cy="22322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0" name="正方形/長方形 9">
            <a:extLst>
              <a:ext uri="{FF2B5EF4-FFF2-40B4-BE49-F238E27FC236}">
                <a16:creationId xmlns:a16="http://schemas.microsoft.com/office/drawing/2014/main" id="{31CADC7A-14E1-433B-A298-F63262A22BFA}"/>
              </a:ext>
            </a:extLst>
          </p:cNvPr>
          <p:cNvSpPr/>
          <p:nvPr/>
        </p:nvSpPr>
        <p:spPr bwMode="auto">
          <a:xfrm>
            <a:off x="1547664" y="2708920"/>
            <a:ext cx="1368152" cy="368751"/>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207421971"/>
      </p:ext>
    </p:extLst>
  </p:cSld>
  <p:clrMapOvr>
    <a:masterClrMapping/>
  </p:clrMapOvr>
  <mc:AlternateContent xmlns:mc="http://schemas.openxmlformats.org/markup-compatibility/2006" xmlns:p14="http://schemas.microsoft.com/office/powerpoint/2010/main">
    <mc:Choice Requires="p14">
      <p:transition spd="slow" p14:dur="2000" advTm="25279"/>
    </mc:Choice>
    <mc:Fallback xmlns="">
      <p:transition spd="slow" advTm="252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1150937" y="214313"/>
            <a:ext cx="7813551" cy="1462087"/>
          </a:xfrm>
        </p:spPr>
        <p:txBody>
          <a:bodyPr/>
          <a:lstStyle/>
          <a:p>
            <a:r>
              <a:rPr lang="ja-JP" altLang="en-US" sz="4000" dirty="0"/>
              <a:t>法律の問題解決モデル</a:t>
            </a:r>
            <a:endParaRPr lang="ja-JP" altLang="en-US" sz="3200" dirty="0"/>
          </a:p>
        </p:txBody>
      </p:sp>
      <p:sp>
        <p:nvSpPr>
          <p:cNvPr id="25603" name="テキスト ボックス 5"/>
          <p:cNvSpPr txBox="1">
            <a:spLocks noChangeArrowheads="1"/>
          </p:cNvSpPr>
          <p:nvPr/>
        </p:nvSpPr>
        <p:spPr bwMode="auto">
          <a:xfrm>
            <a:off x="619450" y="3962180"/>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事件</a:t>
            </a:r>
          </a:p>
        </p:txBody>
      </p:sp>
      <p:cxnSp>
        <p:nvCxnSpPr>
          <p:cNvPr id="25606" name="直線矢印コネクタ 9"/>
          <p:cNvCxnSpPr>
            <a:cxnSpLocks noChangeShapeType="1"/>
            <a:endCxn id="7" idx="2"/>
          </p:cNvCxnSpPr>
          <p:nvPr/>
        </p:nvCxnSpPr>
        <p:spPr bwMode="auto">
          <a:xfrm flipV="1">
            <a:off x="1321259" y="4179112"/>
            <a:ext cx="2032172" cy="0"/>
          </a:xfrm>
          <a:prstGeom prst="straightConnector1">
            <a:avLst/>
          </a:prstGeom>
          <a:noFill/>
          <a:ln w="571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7" name="テキスト ボックス 3"/>
          <p:cNvSpPr txBox="1">
            <a:spLocks noChangeArrowheads="1"/>
          </p:cNvSpPr>
          <p:nvPr/>
        </p:nvSpPr>
        <p:spPr bwMode="auto">
          <a:xfrm>
            <a:off x="2793680" y="3155423"/>
            <a:ext cx="2696803" cy="369332"/>
          </a:xfrm>
          <a:prstGeom prst="rect">
            <a:avLst/>
          </a:prstGeom>
          <a:solidFill>
            <a:schemeClr val="bg2">
              <a:lumMod val="10000"/>
              <a:lumOff val="90000"/>
            </a:schemeClr>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ルールベース推論（演繹）</a:t>
            </a:r>
            <a:endParaRPr lang="en-US" altLang="ja-JP" sz="1800" u="none" dirty="0"/>
          </a:p>
        </p:txBody>
      </p:sp>
      <p:sp>
        <p:nvSpPr>
          <p:cNvPr id="25612" name="テキスト ボックス 10"/>
          <p:cNvSpPr txBox="1">
            <a:spLocks noChangeArrowheads="1"/>
          </p:cNvSpPr>
          <p:nvPr/>
        </p:nvSpPr>
        <p:spPr bwMode="auto">
          <a:xfrm>
            <a:off x="7320822" y="3933941"/>
            <a:ext cx="823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600" u="none" dirty="0"/>
              <a:t>結論</a:t>
            </a:r>
          </a:p>
        </p:txBody>
      </p:sp>
      <p:cxnSp>
        <p:nvCxnSpPr>
          <p:cNvPr id="25613" name="直線矢印コネクタ 20"/>
          <p:cNvCxnSpPr>
            <a:cxnSpLocks noChangeShapeType="1"/>
          </p:cNvCxnSpPr>
          <p:nvPr/>
        </p:nvCxnSpPr>
        <p:spPr bwMode="auto">
          <a:xfrm flipV="1">
            <a:off x="4972543" y="4179113"/>
            <a:ext cx="2263753" cy="1"/>
          </a:xfrm>
          <a:prstGeom prst="straightConnector1">
            <a:avLst/>
          </a:prstGeom>
          <a:noFill/>
          <a:ln w="571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bwMode="auto">
          <a:xfrm>
            <a:off x="1598853" y="2853111"/>
            <a:ext cx="6209380" cy="283876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Tahoma" pitchFamily="34" charset="0"/>
              <a:ea typeface="ＭＳ Ｐゴシック" pitchFamily="50" charset="-128"/>
            </a:endParaRPr>
          </a:p>
        </p:txBody>
      </p:sp>
      <p:grpSp>
        <p:nvGrpSpPr>
          <p:cNvPr id="10" name="グループ化 9">
            <a:extLst>
              <a:ext uri="{FF2B5EF4-FFF2-40B4-BE49-F238E27FC236}">
                <a16:creationId xmlns:a16="http://schemas.microsoft.com/office/drawing/2014/main" id="{63265C0D-6C33-455B-8D41-AA09BF01061E}"/>
              </a:ext>
            </a:extLst>
          </p:cNvPr>
          <p:cNvGrpSpPr/>
          <p:nvPr/>
        </p:nvGrpSpPr>
        <p:grpSpPr>
          <a:xfrm>
            <a:off x="3353431" y="3963088"/>
            <a:ext cx="1602898" cy="432048"/>
            <a:chOff x="5497513" y="548680"/>
            <a:chExt cx="1602898" cy="432048"/>
          </a:xfrm>
        </p:grpSpPr>
        <p:sp>
          <p:nvSpPr>
            <p:cNvPr id="5" name="テキスト ボックス 4">
              <a:extLst>
                <a:ext uri="{FF2B5EF4-FFF2-40B4-BE49-F238E27FC236}">
                  <a16:creationId xmlns:a16="http://schemas.microsoft.com/office/drawing/2014/main" id="{5BF0C2D1-5466-4960-BFF5-F01AF97CC69B}"/>
                </a:ext>
              </a:extLst>
            </p:cNvPr>
            <p:cNvSpPr txBox="1"/>
            <p:nvPr/>
          </p:nvSpPr>
          <p:spPr>
            <a:xfrm>
              <a:off x="5710749" y="603710"/>
              <a:ext cx="1149674" cy="307777"/>
            </a:xfrm>
            <a:prstGeom prst="rect">
              <a:avLst/>
            </a:prstGeom>
            <a:noFill/>
          </p:spPr>
          <p:txBody>
            <a:bodyPr wrap="none" rtlCol="0">
              <a:spAutoFit/>
            </a:bodyPr>
            <a:lstStyle/>
            <a:p>
              <a:r>
                <a:rPr kumimoji="1" lang="ja-JP" altLang="en-US" sz="1400" dirty="0"/>
                <a:t>作業用メモリ</a:t>
              </a:r>
            </a:p>
          </p:txBody>
        </p:sp>
        <p:sp>
          <p:nvSpPr>
            <p:cNvPr id="7" name="楕円 6">
              <a:extLst>
                <a:ext uri="{FF2B5EF4-FFF2-40B4-BE49-F238E27FC236}">
                  <a16:creationId xmlns:a16="http://schemas.microsoft.com/office/drawing/2014/main" id="{95EBB953-ED93-4DD3-931D-01A91F35D7D0}"/>
                </a:ext>
              </a:extLst>
            </p:cNvPr>
            <p:cNvSpPr/>
            <p:nvPr/>
          </p:nvSpPr>
          <p:spPr bwMode="auto">
            <a:xfrm>
              <a:off x="5497513" y="548680"/>
              <a:ext cx="1602898" cy="432048"/>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23" name="グループ化 22">
            <a:extLst>
              <a:ext uri="{FF2B5EF4-FFF2-40B4-BE49-F238E27FC236}">
                <a16:creationId xmlns:a16="http://schemas.microsoft.com/office/drawing/2014/main" id="{A15452E2-CAF7-4466-A2A4-5D8E6E4C762C}"/>
              </a:ext>
            </a:extLst>
          </p:cNvPr>
          <p:cNvGrpSpPr/>
          <p:nvPr/>
        </p:nvGrpSpPr>
        <p:grpSpPr>
          <a:xfrm>
            <a:off x="3774388" y="1873541"/>
            <a:ext cx="646331" cy="790347"/>
            <a:chOff x="6876690" y="1268760"/>
            <a:chExt cx="646331" cy="790347"/>
          </a:xfrm>
        </p:grpSpPr>
        <p:sp>
          <p:nvSpPr>
            <p:cNvPr id="25604" name="テキスト ボックス 6"/>
            <p:cNvSpPr txBox="1">
              <a:spLocks noChangeArrowheads="1"/>
            </p:cNvSpPr>
            <p:nvPr/>
          </p:nvSpPr>
          <p:spPr bwMode="auto">
            <a:xfrm>
              <a:off x="6876690" y="1412776"/>
              <a:ext cx="64633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endParaRPr lang="en-US" altLang="ja-JP" sz="1800" u="none" dirty="0"/>
            </a:p>
            <a:p>
              <a:pPr>
                <a:spcBef>
                  <a:spcPct val="0"/>
                </a:spcBef>
                <a:buClrTx/>
                <a:buSzTx/>
                <a:buFontTx/>
                <a:buNone/>
              </a:pPr>
              <a:r>
                <a:rPr lang="ja-JP" altLang="en-US" sz="1800" u="none" dirty="0"/>
                <a:t>法令</a:t>
              </a:r>
            </a:p>
          </p:txBody>
        </p:sp>
        <p:sp>
          <p:nvSpPr>
            <p:cNvPr id="22" name="楕円 21">
              <a:extLst>
                <a:ext uri="{FF2B5EF4-FFF2-40B4-BE49-F238E27FC236}">
                  <a16:creationId xmlns:a16="http://schemas.microsoft.com/office/drawing/2014/main" id="{B05829BA-61F1-4663-A4E1-1C3F4A5CEB9F}"/>
                </a:ext>
              </a:extLst>
            </p:cNvPr>
            <p:cNvSpPr/>
            <p:nvPr/>
          </p:nvSpPr>
          <p:spPr bwMode="auto">
            <a:xfrm>
              <a:off x="6876690" y="1268760"/>
              <a:ext cx="646331" cy="3600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cxnSp>
        <p:nvCxnSpPr>
          <p:cNvPr id="25615" name="直線矢印コネクタ 25614">
            <a:extLst>
              <a:ext uri="{FF2B5EF4-FFF2-40B4-BE49-F238E27FC236}">
                <a16:creationId xmlns:a16="http://schemas.microsoft.com/office/drawing/2014/main" id="{AA26C404-A080-4CD1-A0CF-5DC13388800D}"/>
              </a:ext>
            </a:extLst>
          </p:cNvPr>
          <p:cNvCxnSpPr>
            <a:cxnSpLocks/>
          </p:cNvCxnSpPr>
          <p:nvPr/>
        </p:nvCxnSpPr>
        <p:spPr bwMode="auto">
          <a:xfrm flipV="1">
            <a:off x="3864972" y="3524755"/>
            <a:ext cx="0" cy="438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617" name="直線矢印コネクタ 25616">
            <a:extLst>
              <a:ext uri="{FF2B5EF4-FFF2-40B4-BE49-F238E27FC236}">
                <a16:creationId xmlns:a16="http://schemas.microsoft.com/office/drawing/2014/main" id="{112FA7C7-4606-4041-AADE-566D402C0B02}"/>
              </a:ext>
            </a:extLst>
          </p:cNvPr>
          <p:cNvCxnSpPr>
            <a:cxnSpLocks/>
          </p:cNvCxnSpPr>
          <p:nvPr/>
        </p:nvCxnSpPr>
        <p:spPr bwMode="auto">
          <a:xfrm>
            <a:off x="4284010" y="3524755"/>
            <a:ext cx="0" cy="438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直線矢印コネクタ 29">
            <a:extLst>
              <a:ext uri="{FF2B5EF4-FFF2-40B4-BE49-F238E27FC236}">
                <a16:creationId xmlns:a16="http://schemas.microsoft.com/office/drawing/2014/main" id="{4AC329C5-9FC4-44F5-B42C-37543C35145F}"/>
              </a:ext>
            </a:extLst>
          </p:cNvPr>
          <p:cNvCxnSpPr>
            <a:stCxn id="25604" idx="2"/>
            <a:endCxn id="25607" idx="0"/>
          </p:cNvCxnSpPr>
          <p:nvPr/>
        </p:nvCxnSpPr>
        <p:spPr bwMode="auto">
          <a:xfrm>
            <a:off x="4097554" y="2663888"/>
            <a:ext cx="0" cy="4915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55501700"/>
      </p:ext>
    </p:extLst>
  </p:cSld>
  <p:clrMapOvr>
    <a:masterClrMapping/>
  </p:clrMapOvr>
  <mc:AlternateContent xmlns:mc="http://schemas.openxmlformats.org/markup-compatibility/2006" xmlns:p14="http://schemas.microsoft.com/office/powerpoint/2010/main">
    <mc:Choice Requires="p14">
      <p:transition spd="slow" p14:dur="2000" advTm="72907"/>
    </mc:Choice>
    <mc:Fallback xmlns="">
      <p:transition spd="slow" advTm="7290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1150937" y="214313"/>
            <a:ext cx="7813551" cy="1462087"/>
          </a:xfrm>
        </p:spPr>
        <p:txBody>
          <a:bodyPr/>
          <a:lstStyle/>
          <a:p>
            <a:r>
              <a:rPr lang="ja-JP" altLang="en-US" sz="4000" dirty="0"/>
              <a:t>法律の問題解決モデル</a:t>
            </a:r>
            <a:endParaRPr lang="ja-JP" altLang="en-US" sz="3200" dirty="0"/>
          </a:p>
        </p:txBody>
      </p:sp>
      <p:sp>
        <p:nvSpPr>
          <p:cNvPr id="25603" name="テキスト ボックス 5"/>
          <p:cNvSpPr txBox="1">
            <a:spLocks noChangeArrowheads="1"/>
          </p:cNvSpPr>
          <p:nvPr/>
        </p:nvSpPr>
        <p:spPr bwMode="auto">
          <a:xfrm>
            <a:off x="619450" y="3962180"/>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事件</a:t>
            </a:r>
          </a:p>
        </p:txBody>
      </p:sp>
      <p:cxnSp>
        <p:nvCxnSpPr>
          <p:cNvPr id="25606" name="直線矢印コネクタ 9"/>
          <p:cNvCxnSpPr>
            <a:cxnSpLocks noChangeShapeType="1"/>
            <a:endCxn id="7" idx="2"/>
          </p:cNvCxnSpPr>
          <p:nvPr/>
        </p:nvCxnSpPr>
        <p:spPr bwMode="auto">
          <a:xfrm flipV="1">
            <a:off x="1321259" y="4179112"/>
            <a:ext cx="2032172" cy="0"/>
          </a:xfrm>
          <a:prstGeom prst="straightConnector1">
            <a:avLst/>
          </a:prstGeom>
          <a:noFill/>
          <a:ln w="571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7" name="テキスト ボックス 3"/>
          <p:cNvSpPr txBox="1">
            <a:spLocks noChangeArrowheads="1"/>
          </p:cNvSpPr>
          <p:nvPr/>
        </p:nvSpPr>
        <p:spPr bwMode="auto">
          <a:xfrm>
            <a:off x="2793680" y="3155423"/>
            <a:ext cx="2696803" cy="369332"/>
          </a:xfrm>
          <a:prstGeom prst="rect">
            <a:avLst/>
          </a:prstGeom>
          <a:solidFill>
            <a:schemeClr val="bg2">
              <a:lumMod val="10000"/>
              <a:lumOff val="90000"/>
            </a:schemeClr>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ルールベース推論（演繹）</a:t>
            </a:r>
            <a:endParaRPr lang="en-US" altLang="ja-JP" sz="1800" u="none" dirty="0"/>
          </a:p>
        </p:txBody>
      </p:sp>
      <p:sp>
        <p:nvSpPr>
          <p:cNvPr id="25608" name="テキスト ボックス 4"/>
          <p:cNvSpPr txBox="1">
            <a:spLocks noChangeArrowheads="1"/>
          </p:cNvSpPr>
          <p:nvPr/>
        </p:nvSpPr>
        <p:spPr bwMode="auto">
          <a:xfrm>
            <a:off x="1788462" y="4877214"/>
            <a:ext cx="1395343" cy="646331"/>
          </a:xfrm>
          <a:prstGeom prst="rect">
            <a:avLst/>
          </a:prstGeom>
          <a:solidFill>
            <a:schemeClr val="bg2">
              <a:lumMod val="10000"/>
              <a:lumOff val="90000"/>
            </a:schemeClr>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事例ベース推論</a:t>
            </a:r>
            <a:endParaRPr lang="en-US" altLang="ja-JP" sz="1800" u="none" dirty="0"/>
          </a:p>
        </p:txBody>
      </p:sp>
      <p:sp>
        <p:nvSpPr>
          <p:cNvPr id="25612" name="テキスト ボックス 10"/>
          <p:cNvSpPr txBox="1">
            <a:spLocks noChangeArrowheads="1"/>
          </p:cNvSpPr>
          <p:nvPr/>
        </p:nvSpPr>
        <p:spPr bwMode="auto">
          <a:xfrm>
            <a:off x="7320822" y="3933941"/>
            <a:ext cx="823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600" u="none" dirty="0"/>
              <a:t>結論</a:t>
            </a:r>
          </a:p>
        </p:txBody>
      </p:sp>
      <p:cxnSp>
        <p:nvCxnSpPr>
          <p:cNvPr id="25613" name="直線矢印コネクタ 20"/>
          <p:cNvCxnSpPr>
            <a:cxnSpLocks noChangeShapeType="1"/>
          </p:cNvCxnSpPr>
          <p:nvPr/>
        </p:nvCxnSpPr>
        <p:spPr bwMode="auto">
          <a:xfrm flipV="1">
            <a:off x="4972543" y="4179113"/>
            <a:ext cx="2263753" cy="1"/>
          </a:xfrm>
          <a:prstGeom prst="straightConnector1">
            <a:avLst/>
          </a:prstGeom>
          <a:noFill/>
          <a:ln w="571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bwMode="auto">
          <a:xfrm>
            <a:off x="1598853" y="2853111"/>
            <a:ext cx="6209380" cy="283876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Tahoma" pitchFamily="34" charset="0"/>
              <a:ea typeface="ＭＳ Ｐゴシック" pitchFamily="50" charset="-128"/>
            </a:endParaRPr>
          </a:p>
        </p:txBody>
      </p:sp>
      <p:grpSp>
        <p:nvGrpSpPr>
          <p:cNvPr id="10" name="グループ化 9">
            <a:extLst>
              <a:ext uri="{FF2B5EF4-FFF2-40B4-BE49-F238E27FC236}">
                <a16:creationId xmlns:a16="http://schemas.microsoft.com/office/drawing/2014/main" id="{63265C0D-6C33-455B-8D41-AA09BF01061E}"/>
              </a:ext>
            </a:extLst>
          </p:cNvPr>
          <p:cNvGrpSpPr/>
          <p:nvPr/>
        </p:nvGrpSpPr>
        <p:grpSpPr>
          <a:xfrm>
            <a:off x="3353431" y="3963088"/>
            <a:ext cx="1602898" cy="432048"/>
            <a:chOff x="5497513" y="548680"/>
            <a:chExt cx="1602898" cy="432048"/>
          </a:xfrm>
        </p:grpSpPr>
        <p:sp>
          <p:nvSpPr>
            <p:cNvPr id="5" name="テキスト ボックス 4">
              <a:extLst>
                <a:ext uri="{FF2B5EF4-FFF2-40B4-BE49-F238E27FC236}">
                  <a16:creationId xmlns:a16="http://schemas.microsoft.com/office/drawing/2014/main" id="{5BF0C2D1-5466-4960-BFF5-F01AF97CC69B}"/>
                </a:ext>
              </a:extLst>
            </p:cNvPr>
            <p:cNvSpPr txBox="1"/>
            <p:nvPr/>
          </p:nvSpPr>
          <p:spPr>
            <a:xfrm>
              <a:off x="5710749" y="603710"/>
              <a:ext cx="1149674" cy="307777"/>
            </a:xfrm>
            <a:prstGeom prst="rect">
              <a:avLst/>
            </a:prstGeom>
            <a:noFill/>
          </p:spPr>
          <p:txBody>
            <a:bodyPr wrap="none" rtlCol="0">
              <a:spAutoFit/>
            </a:bodyPr>
            <a:lstStyle/>
            <a:p>
              <a:r>
                <a:rPr kumimoji="1" lang="ja-JP" altLang="en-US" sz="1400" dirty="0"/>
                <a:t>作業用メモリ</a:t>
              </a:r>
            </a:p>
          </p:txBody>
        </p:sp>
        <p:sp>
          <p:nvSpPr>
            <p:cNvPr id="7" name="楕円 6">
              <a:extLst>
                <a:ext uri="{FF2B5EF4-FFF2-40B4-BE49-F238E27FC236}">
                  <a16:creationId xmlns:a16="http://schemas.microsoft.com/office/drawing/2014/main" id="{95EBB953-ED93-4DD3-931D-01A91F35D7D0}"/>
                </a:ext>
              </a:extLst>
            </p:cNvPr>
            <p:cNvSpPr/>
            <p:nvPr/>
          </p:nvSpPr>
          <p:spPr bwMode="auto">
            <a:xfrm>
              <a:off x="5497513" y="548680"/>
              <a:ext cx="1602898" cy="432048"/>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13" name="グループ化 12">
            <a:extLst>
              <a:ext uri="{FF2B5EF4-FFF2-40B4-BE49-F238E27FC236}">
                <a16:creationId xmlns:a16="http://schemas.microsoft.com/office/drawing/2014/main" id="{ED27C686-5AD0-45FA-ACE5-C6C43D37694F}"/>
              </a:ext>
            </a:extLst>
          </p:cNvPr>
          <p:cNvGrpSpPr/>
          <p:nvPr/>
        </p:nvGrpSpPr>
        <p:grpSpPr>
          <a:xfrm>
            <a:off x="3566667" y="5918114"/>
            <a:ext cx="646334" cy="769602"/>
            <a:chOff x="2425280" y="5912520"/>
            <a:chExt cx="646334" cy="769602"/>
          </a:xfrm>
        </p:grpSpPr>
        <p:sp>
          <p:nvSpPr>
            <p:cNvPr id="25605" name="テキスト ボックス 7"/>
            <p:cNvSpPr txBox="1">
              <a:spLocks noChangeArrowheads="1"/>
            </p:cNvSpPr>
            <p:nvPr/>
          </p:nvSpPr>
          <p:spPr bwMode="auto">
            <a:xfrm>
              <a:off x="2425283" y="6035791"/>
              <a:ext cx="64633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endParaRPr lang="en-US" altLang="ja-JP" sz="1800" dirty="0"/>
            </a:p>
            <a:p>
              <a:pPr>
                <a:spcBef>
                  <a:spcPct val="0"/>
                </a:spcBef>
                <a:buClrTx/>
                <a:buSzTx/>
                <a:buFontTx/>
                <a:buNone/>
              </a:pPr>
              <a:r>
                <a:rPr lang="ja-JP" altLang="en-US" sz="1800" u="none" dirty="0"/>
                <a:t>判例</a:t>
              </a:r>
            </a:p>
          </p:txBody>
        </p:sp>
        <p:sp>
          <p:nvSpPr>
            <p:cNvPr id="12" name="楕円 11">
              <a:extLst>
                <a:ext uri="{FF2B5EF4-FFF2-40B4-BE49-F238E27FC236}">
                  <a16:creationId xmlns:a16="http://schemas.microsoft.com/office/drawing/2014/main" id="{2363D965-4E54-4018-9638-3608BB23B639}"/>
                </a:ext>
              </a:extLst>
            </p:cNvPr>
            <p:cNvSpPr/>
            <p:nvPr/>
          </p:nvSpPr>
          <p:spPr bwMode="auto">
            <a:xfrm>
              <a:off x="2425280" y="5912520"/>
              <a:ext cx="646332" cy="29876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23" name="グループ化 22">
            <a:extLst>
              <a:ext uri="{FF2B5EF4-FFF2-40B4-BE49-F238E27FC236}">
                <a16:creationId xmlns:a16="http://schemas.microsoft.com/office/drawing/2014/main" id="{A15452E2-CAF7-4466-A2A4-5D8E6E4C762C}"/>
              </a:ext>
            </a:extLst>
          </p:cNvPr>
          <p:cNvGrpSpPr/>
          <p:nvPr/>
        </p:nvGrpSpPr>
        <p:grpSpPr>
          <a:xfrm>
            <a:off x="3774388" y="1873541"/>
            <a:ext cx="646331" cy="790347"/>
            <a:chOff x="6876690" y="1268760"/>
            <a:chExt cx="646331" cy="790347"/>
          </a:xfrm>
        </p:grpSpPr>
        <p:sp>
          <p:nvSpPr>
            <p:cNvPr id="25604" name="テキスト ボックス 6"/>
            <p:cNvSpPr txBox="1">
              <a:spLocks noChangeArrowheads="1"/>
            </p:cNvSpPr>
            <p:nvPr/>
          </p:nvSpPr>
          <p:spPr bwMode="auto">
            <a:xfrm>
              <a:off x="6876690" y="1412776"/>
              <a:ext cx="64633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endParaRPr lang="en-US" altLang="ja-JP" sz="1800" u="none" dirty="0"/>
            </a:p>
            <a:p>
              <a:pPr>
                <a:spcBef>
                  <a:spcPct val="0"/>
                </a:spcBef>
                <a:buClrTx/>
                <a:buSzTx/>
                <a:buFontTx/>
                <a:buNone/>
              </a:pPr>
              <a:r>
                <a:rPr lang="ja-JP" altLang="en-US" sz="1800" u="none" dirty="0"/>
                <a:t>法令</a:t>
              </a:r>
            </a:p>
          </p:txBody>
        </p:sp>
        <p:sp>
          <p:nvSpPr>
            <p:cNvPr id="22" name="楕円 21">
              <a:extLst>
                <a:ext uri="{FF2B5EF4-FFF2-40B4-BE49-F238E27FC236}">
                  <a16:creationId xmlns:a16="http://schemas.microsoft.com/office/drawing/2014/main" id="{B05829BA-61F1-4663-A4E1-1C3F4A5CEB9F}"/>
                </a:ext>
              </a:extLst>
            </p:cNvPr>
            <p:cNvSpPr/>
            <p:nvPr/>
          </p:nvSpPr>
          <p:spPr bwMode="auto">
            <a:xfrm>
              <a:off x="6876690" y="1268760"/>
              <a:ext cx="646331" cy="3600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cxnSp>
        <p:nvCxnSpPr>
          <p:cNvPr id="25615" name="直線矢印コネクタ 25614">
            <a:extLst>
              <a:ext uri="{FF2B5EF4-FFF2-40B4-BE49-F238E27FC236}">
                <a16:creationId xmlns:a16="http://schemas.microsoft.com/office/drawing/2014/main" id="{AA26C404-A080-4CD1-A0CF-5DC13388800D}"/>
              </a:ext>
            </a:extLst>
          </p:cNvPr>
          <p:cNvCxnSpPr>
            <a:cxnSpLocks/>
          </p:cNvCxnSpPr>
          <p:nvPr/>
        </p:nvCxnSpPr>
        <p:spPr bwMode="auto">
          <a:xfrm flipV="1">
            <a:off x="3864972" y="3524755"/>
            <a:ext cx="0" cy="438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617" name="直線矢印コネクタ 25616">
            <a:extLst>
              <a:ext uri="{FF2B5EF4-FFF2-40B4-BE49-F238E27FC236}">
                <a16:creationId xmlns:a16="http://schemas.microsoft.com/office/drawing/2014/main" id="{112FA7C7-4606-4041-AADE-566D402C0B02}"/>
              </a:ext>
            </a:extLst>
          </p:cNvPr>
          <p:cNvCxnSpPr>
            <a:cxnSpLocks/>
          </p:cNvCxnSpPr>
          <p:nvPr/>
        </p:nvCxnSpPr>
        <p:spPr bwMode="auto">
          <a:xfrm>
            <a:off x="4284010" y="3524755"/>
            <a:ext cx="0" cy="438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直線矢印コネクタ 29">
            <a:extLst>
              <a:ext uri="{FF2B5EF4-FFF2-40B4-BE49-F238E27FC236}">
                <a16:creationId xmlns:a16="http://schemas.microsoft.com/office/drawing/2014/main" id="{4AC329C5-9FC4-44F5-B42C-37543C35145F}"/>
              </a:ext>
            </a:extLst>
          </p:cNvPr>
          <p:cNvCxnSpPr>
            <a:stCxn id="25604" idx="2"/>
            <a:endCxn id="25607" idx="0"/>
          </p:cNvCxnSpPr>
          <p:nvPr/>
        </p:nvCxnSpPr>
        <p:spPr bwMode="auto">
          <a:xfrm>
            <a:off x="4097554" y="2663888"/>
            <a:ext cx="0" cy="4915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601" name="直線矢印コネクタ 25600">
            <a:extLst>
              <a:ext uri="{FF2B5EF4-FFF2-40B4-BE49-F238E27FC236}">
                <a16:creationId xmlns:a16="http://schemas.microsoft.com/office/drawing/2014/main" id="{DAE282CF-A480-404A-A7DD-6B6BEE3935DA}"/>
              </a:ext>
            </a:extLst>
          </p:cNvPr>
          <p:cNvCxnSpPr>
            <a:cxnSpLocks/>
          </p:cNvCxnSpPr>
          <p:nvPr/>
        </p:nvCxnSpPr>
        <p:spPr bwMode="auto">
          <a:xfrm flipV="1">
            <a:off x="3889833" y="5564829"/>
            <a:ext cx="0" cy="3522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A10290C-3D24-4C9D-A9CF-A68DB8C505A1}"/>
              </a:ext>
            </a:extLst>
          </p:cNvPr>
          <p:cNvSpPr txBox="1"/>
          <p:nvPr/>
        </p:nvSpPr>
        <p:spPr>
          <a:xfrm>
            <a:off x="3330063" y="4850756"/>
            <a:ext cx="1205779" cy="646331"/>
          </a:xfrm>
          <a:prstGeom prst="rect">
            <a:avLst/>
          </a:prstGeom>
          <a:solidFill>
            <a:schemeClr val="bg2">
              <a:lumMod val="10000"/>
              <a:lumOff val="90000"/>
            </a:schemeClr>
          </a:solidFill>
          <a:ln>
            <a:solidFill>
              <a:schemeClr val="tx1"/>
            </a:solidFill>
          </a:ln>
        </p:spPr>
        <p:txBody>
          <a:bodyPr wrap="none" rtlCol="0">
            <a:spAutoFit/>
          </a:bodyPr>
          <a:lstStyle/>
          <a:p>
            <a:r>
              <a:rPr kumimoji="1" lang="ja-JP" altLang="en-US" dirty="0"/>
              <a:t>ベイジアン</a:t>
            </a:r>
            <a:endParaRPr kumimoji="1" lang="en-US" altLang="ja-JP" dirty="0"/>
          </a:p>
          <a:p>
            <a:r>
              <a:rPr kumimoji="1" lang="ja-JP" altLang="en-US" dirty="0"/>
              <a:t>ネット</a:t>
            </a:r>
          </a:p>
        </p:txBody>
      </p:sp>
      <p:sp>
        <p:nvSpPr>
          <p:cNvPr id="14" name="テキスト ボックス 13">
            <a:extLst>
              <a:ext uri="{FF2B5EF4-FFF2-40B4-BE49-F238E27FC236}">
                <a16:creationId xmlns:a16="http://schemas.microsoft.com/office/drawing/2014/main" id="{80A2F98B-F58C-4A68-B21F-75836AEF0086}"/>
              </a:ext>
            </a:extLst>
          </p:cNvPr>
          <p:cNvSpPr txBox="1"/>
          <p:nvPr/>
        </p:nvSpPr>
        <p:spPr>
          <a:xfrm>
            <a:off x="4656686" y="4828353"/>
            <a:ext cx="1107996" cy="646331"/>
          </a:xfrm>
          <a:prstGeom prst="rect">
            <a:avLst/>
          </a:prstGeom>
          <a:solidFill>
            <a:schemeClr val="bg2">
              <a:lumMod val="10000"/>
              <a:lumOff val="90000"/>
            </a:schemeClr>
          </a:solidFill>
          <a:ln>
            <a:solidFill>
              <a:schemeClr val="tx1"/>
            </a:solidFill>
          </a:ln>
        </p:spPr>
        <p:txBody>
          <a:bodyPr wrap="none" rtlCol="0">
            <a:spAutoFit/>
          </a:bodyPr>
          <a:lstStyle/>
          <a:p>
            <a:r>
              <a:rPr kumimoji="1" lang="ja-JP" altLang="en-US" dirty="0"/>
              <a:t>自然言語</a:t>
            </a:r>
            <a:endParaRPr kumimoji="1" lang="en-US" altLang="ja-JP" dirty="0"/>
          </a:p>
          <a:p>
            <a:r>
              <a:rPr kumimoji="1" lang="ja-JP" altLang="en-US" dirty="0"/>
              <a:t>処理</a:t>
            </a:r>
          </a:p>
        </p:txBody>
      </p:sp>
      <p:cxnSp>
        <p:nvCxnSpPr>
          <p:cNvPr id="19" name="直線矢印コネクタ 18">
            <a:extLst>
              <a:ext uri="{FF2B5EF4-FFF2-40B4-BE49-F238E27FC236}">
                <a16:creationId xmlns:a16="http://schemas.microsoft.com/office/drawing/2014/main" id="{53D05891-78E8-4998-9AF7-1E2D212C01CF}"/>
              </a:ext>
            </a:extLst>
          </p:cNvPr>
          <p:cNvCxnSpPr>
            <a:endCxn id="7" idx="3"/>
          </p:cNvCxnSpPr>
          <p:nvPr/>
        </p:nvCxnSpPr>
        <p:spPr bwMode="auto">
          <a:xfrm flipV="1">
            <a:off x="2674507" y="4331864"/>
            <a:ext cx="913663" cy="54535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1" name="直線矢印コネクタ 20">
            <a:extLst>
              <a:ext uri="{FF2B5EF4-FFF2-40B4-BE49-F238E27FC236}">
                <a16:creationId xmlns:a16="http://schemas.microsoft.com/office/drawing/2014/main" id="{406FC5CB-AD31-4DB1-B108-EC9F52E87151}"/>
              </a:ext>
            </a:extLst>
          </p:cNvPr>
          <p:cNvCxnSpPr>
            <a:stCxn id="11" idx="0"/>
          </p:cNvCxnSpPr>
          <p:nvPr/>
        </p:nvCxnSpPr>
        <p:spPr bwMode="auto">
          <a:xfrm flipV="1">
            <a:off x="3932953" y="4407326"/>
            <a:ext cx="62983" cy="44343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5" name="直線矢印コネクタ 24">
            <a:extLst>
              <a:ext uri="{FF2B5EF4-FFF2-40B4-BE49-F238E27FC236}">
                <a16:creationId xmlns:a16="http://schemas.microsoft.com/office/drawing/2014/main" id="{17E8B024-74D3-485F-B16A-61A57D3A25B5}"/>
              </a:ext>
            </a:extLst>
          </p:cNvPr>
          <p:cNvCxnSpPr/>
          <p:nvPr/>
        </p:nvCxnSpPr>
        <p:spPr bwMode="auto">
          <a:xfrm flipH="1" flipV="1">
            <a:off x="4564772" y="4401231"/>
            <a:ext cx="522948" cy="420487"/>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3" name="直線矢印コネクタ 2">
            <a:extLst>
              <a:ext uri="{FF2B5EF4-FFF2-40B4-BE49-F238E27FC236}">
                <a16:creationId xmlns:a16="http://schemas.microsoft.com/office/drawing/2014/main" id="{DA19C19B-34D0-446A-BF36-DE7010694CEB}"/>
              </a:ext>
            </a:extLst>
          </p:cNvPr>
          <p:cNvCxnSpPr>
            <a:cxnSpLocks/>
            <a:endCxn id="14" idx="2"/>
          </p:cNvCxnSpPr>
          <p:nvPr/>
        </p:nvCxnSpPr>
        <p:spPr bwMode="auto">
          <a:xfrm flipV="1">
            <a:off x="4212999" y="5474684"/>
            <a:ext cx="997685" cy="7368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991E7919-6C67-4B6C-BDD5-A3BF91612ABC}"/>
              </a:ext>
            </a:extLst>
          </p:cNvPr>
          <p:cNvCxnSpPr>
            <a:endCxn id="25608" idx="2"/>
          </p:cNvCxnSpPr>
          <p:nvPr/>
        </p:nvCxnSpPr>
        <p:spPr bwMode="auto">
          <a:xfrm flipH="1" flipV="1">
            <a:off x="2486134" y="5523545"/>
            <a:ext cx="1054886" cy="6872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92132741"/>
      </p:ext>
    </p:extLst>
  </p:cSld>
  <p:clrMapOvr>
    <a:masterClrMapping/>
  </p:clrMapOvr>
  <mc:AlternateContent xmlns:mc="http://schemas.openxmlformats.org/markup-compatibility/2006" xmlns:p14="http://schemas.microsoft.com/office/powerpoint/2010/main">
    <mc:Choice Requires="p14">
      <p:transition spd="slow" p14:dur="2000" advTm="72907"/>
    </mc:Choice>
    <mc:Fallback xmlns="">
      <p:transition spd="slow" advTm="7290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1150937" y="214313"/>
            <a:ext cx="7813551" cy="1462087"/>
          </a:xfrm>
        </p:spPr>
        <p:txBody>
          <a:bodyPr/>
          <a:lstStyle/>
          <a:p>
            <a:r>
              <a:rPr lang="ja-JP" altLang="en-US" sz="4000" dirty="0"/>
              <a:t>法律の問題解決モデル</a:t>
            </a:r>
            <a:endParaRPr lang="ja-JP" altLang="en-US" sz="3200" dirty="0"/>
          </a:p>
        </p:txBody>
      </p:sp>
      <p:sp>
        <p:nvSpPr>
          <p:cNvPr id="25603" name="テキスト ボックス 5"/>
          <p:cNvSpPr txBox="1">
            <a:spLocks noChangeArrowheads="1"/>
          </p:cNvSpPr>
          <p:nvPr/>
        </p:nvSpPr>
        <p:spPr bwMode="auto">
          <a:xfrm>
            <a:off x="619450" y="3962180"/>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事件</a:t>
            </a:r>
          </a:p>
        </p:txBody>
      </p:sp>
      <p:cxnSp>
        <p:nvCxnSpPr>
          <p:cNvPr id="25606" name="直線矢印コネクタ 9"/>
          <p:cNvCxnSpPr>
            <a:cxnSpLocks noChangeShapeType="1"/>
            <a:endCxn id="7" idx="2"/>
          </p:cNvCxnSpPr>
          <p:nvPr/>
        </p:nvCxnSpPr>
        <p:spPr bwMode="auto">
          <a:xfrm flipV="1">
            <a:off x="1365898" y="4216276"/>
            <a:ext cx="2032172" cy="0"/>
          </a:xfrm>
          <a:prstGeom prst="straightConnector1">
            <a:avLst/>
          </a:prstGeom>
          <a:noFill/>
          <a:ln w="571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7" name="テキスト ボックス 3"/>
          <p:cNvSpPr txBox="1">
            <a:spLocks noChangeArrowheads="1"/>
          </p:cNvSpPr>
          <p:nvPr/>
        </p:nvSpPr>
        <p:spPr bwMode="auto">
          <a:xfrm>
            <a:off x="2793680" y="3155423"/>
            <a:ext cx="2696803" cy="369332"/>
          </a:xfrm>
          <a:prstGeom prst="rect">
            <a:avLst/>
          </a:prstGeom>
          <a:solidFill>
            <a:schemeClr val="bg2">
              <a:lumMod val="10000"/>
              <a:lumOff val="90000"/>
            </a:schemeClr>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ルールベース推論（演繹）</a:t>
            </a:r>
            <a:endParaRPr lang="en-US" altLang="ja-JP" sz="1800" u="none" dirty="0"/>
          </a:p>
        </p:txBody>
      </p:sp>
      <p:sp>
        <p:nvSpPr>
          <p:cNvPr id="25608" name="テキスト ボックス 4"/>
          <p:cNvSpPr txBox="1">
            <a:spLocks noChangeArrowheads="1"/>
          </p:cNvSpPr>
          <p:nvPr/>
        </p:nvSpPr>
        <p:spPr bwMode="auto">
          <a:xfrm>
            <a:off x="1788462" y="4877214"/>
            <a:ext cx="1395343" cy="646331"/>
          </a:xfrm>
          <a:prstGeom prst="rect">
            <a:avLst/>
          </a:prstGeom>
          <a:solidFill>
            <a:schemeClr val="bg2">
              <a:lumMod val="10000"/>
              <a:lumOff val="90000"/>
            </a:schemeClr>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800" u="none" dirty="0"/>
              <a:t>事例ベース推論</a:t>
            </a:r>
            <a:endParaRPr lang="en-US" altLang="ja-JP" sz="1800" u="none" dirty="0"/>
          </a:p>
        </p:txBody>
      </p:sp>
      <p:sp>
        <p:nvSpPr>
          <p:cNvPr id="25612" name="テキスト ボックス 10"/>
          <p:cNvSpPr txBox="1">
            <a:spLocks noChangeArrowheads="1"/>
          </p:cNvSpPr>
          <p:nvPr/>
        </p:nvSpPr>
        <p:spPr bwMode="auto">
          <a:xfrm>
            <a:off x="7320822" y="3933941"/>
            <a:ext cx="823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600" u="none" dirty="0"/>
              <a:t>結論</a:t>
            </a:r>
          </a:p>
        </p:txBody>
      </p:sp>
      <p:cxnSp>
        <p:nvCxnSpPr>
          <p:cNvPr id="25613" name="直線矢印コネクタ 20"/>
          <p:cNvCxnSpPr>
            <a:cxnSpLocks noChangeShapeType="1"/>
          </p:cNvCxnSpPr>
          <p:nvPr/>
        </p:nvCxnSpPr>
        <p:spPr bwMode="auto">
          <a:xfrm flipV="1">
            <a:off x="4972543" y="4179113"/>
            <a:ext cx="2263753" cy="1"/>
          </a:xfrm>
          <a:prstGeom prst="straightConnector1">
            <a:avLst/>
          </a:prstGeom>
          <a:noFill/>
          <a:ln w="571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bwMode="auto">
          <a:xfrm>
            <a:off x="1598853" y="2853111"/>
            <a:ext cx="6209380" cy="283876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Tahoma" pitchFamily="34" charset="0"/>
              <a:ea typeface="ＭＳ Ｐゴシック" pitchFamily="50" charset="-128"/>
            </a:endParaRPr>
          </a:p>
        </p:txBody>
      </p:sp>
      <p:grpSp>
        <p:nvGrpSpPr>
          <p:cNvPr id="10" name="グループ化 9">
            <a:extLst>
              <a:ext uri="{FF2B5EF4-FFF2-40B4-BE49-F238E27FC236}">
                <a16:creationId xmlns:a16="http://schemas.microsoft.com/office/drawing/2014/main" id="{63265C0D-6C33-455B-8D41-AA09BF01061E}"/>
              </a:ext>
            </a:extLst>
          </p:cNvPr>
          <p:cNvGrpSpPr/>
          <p:nvPr/>
        </p:nvGrpSpPr>
        <p:grpSpPr>
          <a:xfrm>
            <a:off x="3398070" y="4000252"/>
            <a:ext cx="1602898" cy="432048"/>
            <a:chOff x="5497513" y="548680"/>
            <a:chExt cx="1602898" cy="432048"/>
          </a:xfrm>
        </p:grpSpPr>
        <p:sp>
          <p:nvSpPr>
            <p:cNvPr id="5" name="テキスト ボックス 4">
              <a:extLst>
                <a:ext uri="{FF2B5EF4-FFF2-40B4-BE49-F238E27FC236}">
                  <a16:creationId xmlns:a16="http://schemas.microsoft.com/office/drawing/2014/main" id="{5BF0C2D1-5466-4960-BFF5-F01AF97CC69B}"/>
                </a:ext>
              </a:extLst>
            </p:cNvPr>
            <p:cNvSpPr txBox="1"/>
            <p:nvPr/>
          </p:nvSpPr>
          <p:spPr>
            <a:xfrm>
              <a:off x="5710749" y="603710"/>
              <a:ext cx="1149674" cy="307777"/>
            </a:xfrm>
            <a:prstGeom prst="rect">
              <a:avLst/>
            </a:prstGeom>
            <a:noFill/>
          </p:spPr>
          <p:txBody>
            <a:bodyPr wrap="none" rtlCol="0">
              <a:spAutoFit/>
            </a:bodyPr>
            <a:lstStyle/>
            <a:p>
              <a:r>
                <a:rPr kumimoji="1" lang="ja-JP" altLang="en-US" sz="1400" dirty="0"/>
                <a:t>作業用メモリ</a:t>
              </a:r>
            </a:p>
          </p:txBody>
        </p:sp>
        <p:sp>
          <p:nvSpPr>
            <p:cNvPr id="7" name="楕円 6">
              <a:extLst>
                <a:ext uri="{FF2B5EF4-FFF2-40B4-BE49-F238E27FC236}">
                  <a16:creationId xmlns:a16="http://schemas.microsoft.com/office/drawing/2014/main" id="{95EBB953-ED93-4DD3-931D-01A91F35D7D0}"/>
                </a:ext>
              </a:extLst>
            </p:cNvPr>
            <p:cNvSpPr/>
            <p:nvPr/>
          </p:nvSpPr>
          <p:spPr bwMode="auto">
            <a:xfrm>
              <a:off x="5497513" y="548680"/>
              <a:ext cx="1602898" cy="432048"/>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13" name="グループ化 12">
            <a:extLst>
              <a:ext uri="{FF2B5EF4-FFF2-40B4-BE49-F238E27FC236}">
                <a16:creationId xmlns:a16="http://schemas.microsoft.com/office/drawing/2014/main" id="{ED27C686-5AD0-45FA-ACE5-C6C43D37694F}"/>
              </a:ext>
            </a:extLst>
          </p:cNvPr>
          <p:cNvGrpSpPr/>
          <p:nvPr/>
        </p:nvGrpSpPr>
        <p:grpSpPr>
          <a:xfrm>
            <a:off x="3566667" y="5918114"/>
            <a:ext cx="646334" cy="769602"/>
            <a:chOff x="2425280" y="5912520"/>
            <a:chExt cx="646334" cy="769602"/>
          </a:xfrm>
        </p:grpSpPr>
        <p:sp>
          <p:nvSpPr>
            <p:cNvPr id="25605" name="テキスト ボックス 7"/>
            <p:cNvSpPr txBox="1">
              <a:spLocks noChangeArrowheads="1"/>
            </p:cNvSpPr>
            <p:nvPr/>
          </p:nvSpPr>
          <p:spPr bwMode="auto">
            <a:xfrm>
              <a:off x="2425283" y="6035791"/>
              <a:ext cx="64633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endParaRPr lang="en-US" altLang="ja-JP" sz="1800" dirty="0"/>
            </a:p>
            <a:p>
              <a:pPr>
                <a:spcBef>
                  <a:spcPct val="0"/>
                </a:spcBef>
                <a:buClrTx/>
                <a:buSzTx/>
                <a:buFontTx/>
                <a:buNone/>
              </a:pPr>
              <a:r>
                <a:rPr lang="ja-JP" altLang="en-US" sz="1800" u="none" dirty="0"/>
                <a:t>判例</a:t>
              </a:r>
            </a:p>
          </p:txBody>
        </p:sp>
        <p:sp>
          <p:nvSpPr>
            <p:cNvPr id="12" name="楕円 11">
              <a:extLst>
                <a:ext uri="{FF2B5EF4-FFF2-40B4-BE49-F238E27FC236}">
                  <a16:creationId xmlns:a16="http://schemas.microsoft.com/office/drawing/2014/main" id="{2363D965-4E54-4018-9638-3608BB23B639}"/>
                </a:ext>
              </a:extLst>
            </p:cNvPr>
            <p:cNvSpPr/>
            <p:nvPr/>
          </p:nvSpPr>
          <p:spPr bwMode="auto">
            <a:xfrm>
              <a:off x="2425280" y="5912520"/>
              <a:ext cx="646332" cy="29876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23" name="グループ化 22">
            <a:extLst>
              <a:ext uri="{FF2B5EF4-FFF2-40B4-BE49-F238E27FC236}">
                <a16:creationId xmlns:a16="http://schemas.microsoft.com/office/drawing/2014/main" id="{A15452E2-CAF7-4466-A2A4-5D8E6E4C762C}"/>
              </a:ext>
            </a:extLst>
          </p:cNvPr>
          <p:cNvGrpSpPr/>
          <p:nvPr/>
        </p:nvGrpSpPr>
        <p:grpSpPr>
          <a:xfrm>
            <a:off x="3774388" y="1873541"/>
            <a:ext cx="646331" cy="790347"/>
            <a:chOff x="6876690" y="1268760"/>
            <a:chExt cx="646331" cy="790347"/>
          </a:xfrm>
        </p:grpSpPr>
        <p:sp>
          <p:nvSpPr>
            <p:cNvPr id="25604" name="テキスト ボックス 6"/>
            <p:cNvSpPr txBox="1">
              <a:spLocks noChangeArrowheads="1"/>
            </p:cNvSpPr>
            <p:nvPr/>
          </p:nvSpPr>
          <p:spPr bwMode="auto">
            <a:xfrm>
              <a:off x="6876690" y="1412776"/>
              <a:ext cx="64633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endParaRPr lang="en-US" altLang="ja-JP" sz="1800" u="none" dirty="0"/>
            </a:p>
            <a:p>
              <a:pPr>
                <a:spcBef>
                  <a:spcPct val="0"/>
                </a:spcBef>
                <a:buClrTx/>
                <a:buSzTx/>
                <a:buFontTx/>
                <a:buNone/>
              </a:pPr>
              <a:r>
                <a:rPr lang="ja-JP" altLang="en-US" sz="1800" u="none" dirty="0"/>
                <a:t>法令</a:t>
              </a:r>
            </a:p>
          </p:txBody>
        </p:sp>
        <p:sp>
          <p:nvSpPr>
            <p:cNvPr id="22" name="楕円 21">
              <a:extLst>
                <a:ext uri="{FF2B5EF4-FFF2-40B4-BE49-F238E27FC236}">
                  <a16:creationId xmlns:a16="http://schemas.microsoft.com/office/drawing/2014/main" id="{B05829BA-61F1-4663-A4E1-1C3F4A5CEB9F}"/>
                </a:ext>
              </a:extLst>
            </p:cNvPr>
            <p:cNvSpPr/>
            <p:nvPr/>
          </p:nvSpPr>
          <p:spPr bwMode="auto">
            <a:xfrm>
              <a:off x="6876690" y="1268760"/>
              <a:ext cx="646331" cy="3600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ahoma" pitchFamily="34" charset="0"/>
                <a:ea typeface="ＭＳ Ｐゴシック" pitchFamily="50" charset="-128"/>
              </a:endParaRPr>
            </a:p>
          </p:txBody>
        </p:sp>
      </p:grpSp>
      <p:cxnSp>
        <p:nvCxnSpPr>
          <p:cNvPr id="25615" name="直線矢印コネクタ 25614">
            <a:extLst>
              <a:ext uri="{FF2B5EF4-FFF2-40B4-BE49-F238E27FC236}">
                <a16:creationId xmlns:a16="http://schemas.microsoft.com/office/drawing/2014/main" id="{AA26C404-A080-4CD1-A0CF-5DC13388800D}"/>
              </a:ext>
            </a:extLst>
          </p:cNvPr>
          <p:cNvCxnSpPr>
            <a:cxnSpLocks/>
          </p:cNvCxnSpPr>
          <p:nvPr/>
        </p:nvCxnSpPr>
        <p:spPr bwMode="auto">
          <a:xfrm flipV="1">
            <a:off x="3864972" y="3524755"/>
            <a:ext cx="0" cy="438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617" name="直線矢印コネクタ 25616">
            <a:extLst>
              <a:ext uri="{FF2B5EF4-FFF2-40B4-BE49-F238E27FC236}">
                <a16:creationId xmlns:a16="http://schemas.microsoft.com/office/drawing/2014/main" id="{112FA7C7-4606-4041-AADE-566D402C0B02}"/>
              </a:ext>
            </a:extLst>
          </p:cNvPr>
          <p:cNvCxnSpPr>
            <a:cxnSpLocks/>
          </p:cNvCxnSpPr>
          <p:nvPr/>
        </p:nvCxnSpPr>
        <p:spPr bwMode="auto">
          <a:xfrm>
            <a:off x="4284010" y="3524755"/>
            <a:ext cx="0" cy="438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直線矢印コネクタ 29">
            <a:extLst>
              <a:ext uri="{FF2B5EF4-FFF2-40B4-BE49-F238E27FC236}">
                <a16:creationId xmlns:a16="http://schemas.microsoft.com/office/drawing/2014/main" id="{4AC329C5-9FC4-44F5-B42C-37543C35145F}"/>
              </a:ext>
            </a:extLst>
          </p:cNvPr>
          <p:cNvCxnSpPr>
            <a:stCxn id="25604" idx="2"/>
            <a:endCxn id="25607" idx="0"/>
          </p:cNvCxnSpPr>
          <p:nvPr/>
        </p:nvCxnSpPr>
        <p:spPr bwMode="auto">
          <a:xfrm>
            <a:off x="4097554" y="2663888"/>
            <a:ext cx="0" cy="4915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601" name="直線矢印コネクタ 25600">
            <a:extLst>
              <a:ext uri="{FF2B5EF4-FFF2-40B4-BE49-F238E27FC236}">
                <a16:creationId xmlns:a16="http://schemas.microsoft.com/office/drawing/2014/main" id="{DAE282CF-A480-404A-A7DD-6B6BEE3935DA}"/>
              </a:ext>
            </a:extLst>
          </p:cNvPr>
          <p:cNvCxnSpPr>
            <a:cxnSpLocks/>
          </p:cNvCxnSpPr>
          <p:nvPr/>
        </p:nvCxnSpPr>
        <p:spPr bwMode="auto">
          <a:xfrm flipV="1">
            <a:off x="3889833" y="5564829"/>
            <a:ext cx="0" cy="3522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A10290C-3D24-4C9D-A9CF-A68DB8C505A1}"/>
              </a:ext>
            </a:extLst>
          </p:cNvPr>
          <p:cNvSpPr txBox="1"/>
          <p:nvPr/>
        </p:nvSpPr>
        <p:spPr>
          <a:xfrm>
            <a:off x="3330063" y="4850756"/>
            <a:ext cx="1205779" cy="646331"/>
          </a:xfrm>
          <a:prstGeom prst="rect">
            <a:avLst/>
          </a:prstGeom>
          <a:solidFill>
            <a:schemeClr val="bg2">
              <a:lumMod val="10000"/>
              <a:lumOff val="90000"/>
            </a:schemeClr>
          </a:solidFill>
          <a:ln>
            <a:solidFill>
              <a:schemeClr val="tx1"/>
            </a:solidFill>
          </a:ln>
        </p:spPr>
        <p:txBody>
          <a:bodyPr wrap="none" rtlCol="0">
            <a:spAutoFit/>
          </a:bodyPr>
          <a:lstStyle/>
          <a:p>
            <a:r>
              <a:rPr kumimoji="1" lang="ja-JP" altLang="en-US" dirty="0"/>
              <a:t>ベイジアン</a:t>
            </a:r>
            <a:endParaRPr kumimoji="1" lang="en-US" altLang="ja-JP" dirty="0"/>
          </a:p>
          <a:p>
            <a:r>
              <a:rPr kumimoji="1" lang="ja-JP" altLang="en-US" dirty="0"/>
              <a:t>ネット</a:t>
            </a:r>
          </a:p>
        </p:txBody>
      </p:sp>
      <p:sp>
        <p:nvSpPr>
          <p:cNvPr id="14" name="テキスト ボックス 13">
            <a:extLst>
              <a:ext uri="{FF2B5EF4-FFF2-40B4-BE49-F238E27FC236}">
                <a16:creationId xmlns:a16="http://schemas.microsoft.com/office/drawing/2014/main" id="{80A2F98B-F58C-4A68-B21F-75836AEF0086}"/>
              </a:ext>
            </a:extLst>
          </p:cNvPr>
          <p:cNvSpPr txBox="1"/>
          <p:nvPr/>
        </p:nvSpPr>
        <p:spPr>
          <a:xfrm>
            <a:off x="4656686" y="4828353"/>
            <a:ext cx="1107996" cy="646331"/>
          </a:xfrm>
          <a:prstGeom prst="rect">
            <a:avLst/>
          </a:prstGeom>
          <a:solidFill>
            <a:schemeClr val="bg2">
              <a:lumMod val="10000"/>
              <a:lumOff val="90000"/>
            </a:schemeClr>
          </a:solidFill>
          <a:ln>
            <a:solidFill>
              <a:schemeClr val="tx1"/>
            </a:solidFill>
          </a:ln>
        </p:spPr>
        <p:txBody>
          <a:bodyPr wrap="none" rtlCol="0">
            <a:spAutoFit/>
          </a:bodyPr>
          <a:lstStyle/>
          <a:p>
            <a:r>
              <a:rPr kumimoji="1" lang="ja-JP" altLang="en-US" dirty="0"/>
              <a:t>自然言語</a:t>
            </a:r>
            <a:endParaRPr kumimoji="1" lang="en-US" altLang="ja-JP" dirty="0"/>
          </a:p>
          <a:p>
            <a:r>
              <a:rPr kumimoji="1" lang="ja-JP" altLang="en-US" dirty="0"/>
              <a:t>処理</a:t>
            </a:r>
          </a:p>
        </p:txBody>
      </p:sp>
      <p:sp>
        <p:nvSpPr>
          <p:cNvPr id="16" name="テキスト ボックス 15">
            <a:extLst>
              <a:ext uri="{FF2B5EF4-FFF2-40B4-BE49-F238E27FC236}">
                <a16:creationId xmlns:a16="http://schemas.microsoft.com/office/drawing/2014/main" id="{60E4D158-FDBA-4DE2-8D77-39985860193E}"/>
              </a:ext>
            </a:extLst>
          </p:cNvPr>
          <p:cNvSpPr txBox="1"/>
          <p:nvPr/>
        </p:nvSpPr>
        <p:spPr>
          <a:xfrm>
            <a:off x="6487413" y="4455672"/>
            <a:ext cx="697627" cy="1015663"/>
          </a:xfrm>
          <a:prstGeom prst="rect">
            <a:avLst/>
          </a:prstGeom>
          <a:solidFill>
            <a:schemeClr val="bg2">
              <a:lumMod val="10000"/>
              <a:lumOff val="90000"/>
            </a:schemeClr>
          </a:solidFill>
          <a:ln>
            <a:solidFill>
              <a:schemeClr val="tx1"/>
            </a:solidFill>
          </a:ln>
        </p:spPr>
        <p:txBody>
          <a:bodyPr wrap="none" rtlCol="0">
            <a:spAutoFit/>
          </a:bodyPr>
          <a:lstStyle/>
          <a:p>
            <a:endParaRPr kumimoji="1" lang="en-US" altLang="ja-JP" sz="2000" dirty="0"/>
          </a:p>
          <a:p>
            <a:r>
              <a:rPr kumimoji="1" lang="ja-JP" altLang="en-US" sz="2000" dirty="0"/>
              <a:t>議論</a:t>
            </a:r>
            <a:endParaRPr kumimoji="1" lang="en-US" altLang="ja-JP" sz="2000" dirty="0"/>
          </a:p>
          <a:p>
            <a:endParaRPr kumimoji="1" lang="ja-JP" altLang="en-US" sz="2000" dirty="0"/>
          </a:p>
        </p:txBody>
      </p:sp>
      <p:cxnSp>
        <p:nvCxnSpPr>
          <p:cNvPr id="19" name="直線矢印コネクタ 18">
            <a:extLst>
              <a:ext uri="{FF2B5EF4-FFF2-40B4-BE49-F238E27FC236}">
                <a16:creationId xmlns:a16="http://schemas.microsoft.com/office/drawing/2014/main" id="{53D05891-78E8-4998-9AF7-1E2D212C01CF}"/>
              </a:ext>
            </a:extLst>
          </p:cNvPr>
          <p:cNvCxnSpPr>
            <a:cxnSpLocks/>
          </p:cNvCxnSpPr>
          <p:nvPr/>
        </p:nvCxnSpPr>
        <p:spPr bwMode="auto">
          <a:xfrm flipV="1">
            <a:off x="3241120" y="4634734"/>
            <a:ext cx="3184394" cy="457268"/>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1" name="直線矢印コネクタ 20">
            <a:extLst>
              <a:ext uri="{FF2B5EF4-FFF2-40B4-BE49-F238E27FC236}">
                <a16:creationId xmlns:a16="http://schemas.microsoft.com/office/drawing/2014/main" id="{406FC5CB-AD31-4DB1-B108-EC9F52E87151}"/>
              </a:ext>
            </a:extLst>
          </p:cNvPr>
          <p:cNvCxnSpPr>
            <a:cxnSpLocks/>
          </p:cNvCxnSpPr>
          <p:nvPr/>
        </p:nvCxnSpPr>
        <p:spPr bwMode="auto">
          <a:xfrm flipV="1">
            <a:off x="4541817" y="4688343"/>
            <a:ext cx="1945596" cy="491709"/>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5" name="直線矢印コネクタ 24">
            <a:extLst>
              <a:ext uri="{FF2B5EF4-FFF2-40B4-BE49-F238E27FC236}">
                <a16:creationId xmlns:a16="http://schemas.microsoft.com/office/drawing/2014/main" id="{17E8B024-74D3-485F-B16A-61A57D3A25B5}"/>
              </a:ext>
            </a:extLst>
          </p:cNvPr>
          <p:cNvCxnSpPr>
            <a:cxnSpLocks/>
            <a:stCxn id="14" idx="3"/>
            <a:endCxn id="16" idx="1"/>
          </p:cNvCxnSpPr>
          <p:nvPr/>
        </p:nvCxnSpPr>
        <p:spPr bwMode="auto">
          <a:xfrm flipV="1">
            <a:off x="5764682" y="4963504"/>
            <a:ext cx="722731" cy="188015"/>
          </a:xfrm>
          <a:prstGeom prst="straightConnector1">
            <a:avLst/>
          </a:prstGeom>
          <a:solidFill>
            <a:schemeClr val="accent1"/>
          </a:solidFill>
          <a:ln w="9525" cap="flat" cmpd="sng" algn="ctr">
            <a:solidFill>
              <a:schemeClr val="tx1"/>
            </a:solidFill>
            <a:prstDash val="solid"/>
            <a:round/>
            <a:headEnd type="triangle"/>
            <a:tailEnd type="triangle"/>
          </a:ln>
          <a:effectLst/>
        </p:spPr>
      </p:cxnSp>
      <p:grpSp>
        <p:nvGrpSpPr>
          <p:cNvPr id="34" name="グループ化 33">
            <a:extLst>
              <a:ext uri="{FF2B5EF4-FFF2-40B4-BE49-F238E27FC236}">
                <a16:creationId xmlns:a16="http://schemas.microsoft.com/office/drawing/2014/main" id="{A03DE373-6F46-46E5-938E-20DE6EED077C}"/>
              </a:ext>
            </a:extLst>
          </p:cNvPr>
          <p:cNvGrpSpPr/>
          <p:nvPr/>
        </p:nvGrpSpPr>
        <p:grpSpPr>
          <a:xfrm>
            <a:off x="6827949" y="5991605"/>
            <a:ext cx="383334" cy="438332"/>
            <a:chOff x="1619672" y="2788363"/>
            <a:chExt cx="766736" cy="762000"/>
          </a:xfrm>
        </p:grpSpPr>
        <p:pic>
          <p:nvPicPr>
            <p:cNvPr id="35" name="図 34">
              <a:extLst>
                <a:ext uri="{FF2B5EF4-FFF2-40B4-BE49-F238E27FC236}">
                  <a16:creationId xmlns:a16="http://schemas.microsoft.com/office/drawing/2014/main" id="{ECD4455A-1456-4F19-8533-186E8DC517E5}"/>
                </a:ext>
              </a:extLst>
            </p:cNvPr>
            <p:cNvPicPr>
              <a:picLocks noChangeAspect="1"/>
            </p:cNvPicPr>
            <p:nvPr/>
          </p:nvPicPr>
          <p:blipFill>
            <a:blip r:embed="rId3"/>
            <a:stretch>
              <a:fillRect/>
            </a:stretch>
          </p:blipFill>
          <p:spPr>
            <a:xfrm>
              <a:off x="1619672" y="2788363"/>
              <a:ext cx="638175" cy="762000"/>
            </a:xfrm>
            <a:prstGeom prst="rect">
              <a:avLst/>
            </a:prstGeom>
          </p:spPr>
        </p:pic>
        <p:sp>
          <p:nvSpPr>
            <p:cNvPr id="36" name="正方形/長方形 35">
              <a:extLst>
                <a:ext uri="{FF2B5EF4-FFF2-40B4-BE49-F238E27FC236}">
                  <a16:creationId xmlns:a16="http://schemas.microsoft.com/office/drawing/2014/main" id="{E1C66213-215A-458D-9128-2D09109D2B73}"/>
                </a:ext>
              </a:extLst>
            </p:cNvPr>
            <p:cNvSpPr/>
            <p:nvPr/>
          </p:nvSpPr>
          <p:spPr bwMode="auto">
            <a:xfrm>
              <a:off x="2170384" y="2877614"/>
              <a:ext cx="216024"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37" name="グループ化 36">
            <a:extLst>
              <a:ext uri="{FF2B5EF4-FFF2-40B4-BE49-F238E27FC236}">
                <a16:creationId xmlns:a16="http://schemas.microsoft.com/office/drawing/2014/main" id="{6C44BDD2-8708-42E1-8835-AFD94CF283C3}"/>
              </a:ext>
            </a:extLst>
          </p:cNvPr>
          <p:cNvGrpSpPr/>
          <p:nvPr/>
        </p:nvGrpSpPr>
        <p:grpSpPr>
          <a:xfrm>
            <a:off x="7343502" y="5956162"/>
            <a:ext cx="388569" cy="469171"/>
            <a:chOff x="1015331" y="4330856"/>
            <a:chExt cx="658724" cy="809737"/>
          </a:xfrm>
        </p:grpSpPr>
        <p:pic>
          <p:nvPicPr>
            <p:cNvPr id="38" name="図 37">
              <a:extLst>
                <a:ext uri="{FF2B5EF4-FFF2-40B4-BE49-F238E27FC236}">
                  <a16:creationId xmlns:a16="http://schemas.microsoft.com/office/drawing/2014/main" id="{2F7DFEEA-0369-42C4-BAA2-E281F7F0ED96}"/>
                </a:ext>
              </a:extLst>
            </p:cNvPr>
            <p:cNvPicPr>
              <a:picLocks noChangeAspect="1"/>
            </p:cNvPicPr>
            <p:nvPr/>
          </p:nvPicPr>
          <p:blipFill>
            <a:blip r:embed="rId4"/>
            <a:stretch>
              <a:fillRect/>
            </a:stretch>
          </p:blipFill>
          <p:spPr>
            <a:xfrm>
              <a:off x="1015331" y="4438868"/>
              <a:ext cx="550712" cy="701725"/>
            </a:xfrm>
            <a:prstGeom prst="rect">
              <a:avLst/>
            </a:prstGeom>
          </p:spPr>
        </p:pic>
        <p:sp>
          <p:nvSpPr>
            <p:cNvPr id="39" name="正方形/長方形 38">
              <a:extLst>
                <a:ext uri="{FF2B5EF4-FFF2-40B4-BE49-F238E27FC236}">
                  <a16:creationId xmlns:a16="http://schemas.microsoft.com/office/drawing/2014/main" id="{61A8A679-0EDF-4A62-9AA5-0EDC264A4A47}"/>
                </a:ext>
              </a:extLst>
            </p:cNvPr>
            <p:cNvSpPr/>
            <p:nvPr/>
          </p:nvSpPr>
          <p:spPr bwMode="auto">
            <a:xfrm>
              <a:off x="1458031" y="4330856"/>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grpSp>
      <p:cxnSp>
        <p:nvCxnSpPr>
          <p:cNvPr id="3" name="直線矢印コネクタ 2">
            <a:extLst>
              <a:ext uri="{FF2B5EF4-FFF2-40B4-BE49-F238E27FC236}">
                <a16:creationId xmlns:a16="http://schemas.microsoft.com/office/drawing/2014/main" id="{DA19C19B-34D0-446A-BF36-DE7010694CEB}"/>
              </a:ext>
            </a:extLst>
          </p:cNvPr>
          <p:cNvCxnSpPr>
            <a:cxnSpLocks/>
            <a:endCxn id="14" idx="2"/>
          </p:cNvCxnSpPr>
          <p:nvPr/>
        </p:nvCxnSpPr>
        <p:spPr bwMode="auto">
          <a:xfrm flipV="1">
            <a:off x="4212999" y="5474684"/>
            <a:ext cx="997685" cy="7368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991E7919-6C67-4B6C-BDD5-A3BF91612ABC}"/>
              </a:ext>
            </a:extLst>
          </p:cNvPr>
          <p:cNvCxnSpPr>
            <a:endCxn id="25608" idx="2"/>
          </p:cNvCxnSpPr>
          <p:nvPr/>
        </p:nvCxnSpPr>
        <p:spPr bwMode="auto">
          <a:xfrm flipH="1" flipV="1">
            <a:off x="2486134" y="5523545"/>
            <a:ext cx="1054886" cy="6872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直線矢印コネクタ 19">
            <a:extLst>
              <a:ext uri="{FF2B5EF4-FFF2-40B4-BE49-F238E27FC236}">
                <a16:creationId xmlns:a16="http://schemas.microsoft.com/office/drawing/2014/main" id="{F48630E1-AC58-46CF-8AE9-2F24F84C840A}"/>
              </a:ext>
            </a:extLst>
          </p:cNvPr>
          <p:cNvCxnSpPr>
            <a:cxnSpLocks/>
            <a:stCxn id="25605" idx="3"/>
          </p:cNvCxnSpPr>
          <p:nvPr/>
        </p:nvCxnSpPr>
        <p:spPr bwMode="auto">
          <a:xfrm flipV="1">
            <a:off x="4213001" y="5207964"/>
            <a:ext cx="2274412" cy="11565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A86AB9BE-36C5-4974-A02B-A69C5B39F6E8}"/>
              </a:ext>
            </a:extLst>
          </p:cNvPr>
          <p:cNvCxnSpPr>
            <a:cxnSpLocks/>
          </p:cNvCxnSpPr>
          <p:nvPr/>
        </p:nvCxnSpPr>
        <p:spPr bwMode="auto">
          <a:xfrm flipH="1" flipV="1">
            <a:off x="4884655" y="4325895"/>
            <a:ext cx="1545443" cy="2568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直線矢印コネクタ 5">
            <a:extLst>
              <a:ext uri="{FF2B5EF4-FFF2-40B4-BE49-F238E27FC236}">
                <a16:creationId xmlns:a16="http://schemas.microsoft.com/office/drawing/2014/main" id="{95323325-2C76-4021-826B-F550BD566C32}"/>
              </a:ext>
            </a:extLst>
          </p:cNvPr>
          <p:cNvCxnSpPr>
            <a:endCxn id="16" idx="2"/>
          </p:cNvCxnSpPr>
          <p:nvPr/>
        </p:nvCxnSpPr>
        <p:spPr bwMode="auto">
          <a:xfrm flipH="1" flipV="1">
            <a:off x="6836227" y="5471335"/>
            <a:ext cx="267054" cy="3717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104355912"/>
      </p:ext>
    </p:extLst>
  </p:cSld>
  <p:clrMapOvr>
    <a:masterClrMapping/>
  </p:clrMapOvr>
  <mc:AlternateContent xmlns:mc="http://schemas.openxmlformats.org/markup-compatibility/2006" xmlns:p14="http://schemas.microsoft.com/office/powerpoint/2010/main">
    <mc:Choice Requires="p14">
      <p:transition spd="slow" p14:dur="2000" advTm="72907"/>
    </mc:Choice>
    <mc:Fallback xmlns="">
      <p:transition spd="slow" advTm="729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2. </a:t>
            </a:r>
            <a:r>
              <a:rPr kumimoji="1" lang="ja-JP" altLang="en-US" dirty="0"/>
              <a:t>議論インタフェースと要約</a:t>
            </a:r>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22524767"/>
      </p:ext>
    </p:extLst>
  </p:cSld>
  <p:clrMapOvr>
    <a:masterClrMapping/>
  </p:clrMapOvr>
  <mc:AlternateContent xmlns:mc="http://schemas.openxmlformats.org/markup-compatibility/2006" xmlns:p14="http://schemas.microsoft.com/office/powerpoint/2010/main">
    <mc:Choice Requires="p14">
      <p:transition spd="slow" p14:dur="2000" advTm="7936"/>
    </mc:Choice>
    <mc:Fallback xmlns="">
      <p:transition spd="slow" advTm="793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41608-E962-429B-979B-8BD7CD42303C}"/>
              </a:ext>
            </a:extLst>
          </p:cNvPr>
          <p:cNvSpPr>
            <a:spLocks noGrp="1"/>
          </p:cNvSpPr>
          <p:nvPr>
            <p:ph type="title"/>
          </p:nvPr>
        </p:nvSpPr>
        <p:spPr/>
        <p:txBody>
          <a:bodyPr/>
          <a:lstStyle/>
          <a:p>
            <a:r>
              <a:rPr kumimoji="1" lang="ja-JP" altLang="en-US" sz="4000" dirty="0"/>
              <a:t>民事トラブルの解決フロー</a:t>
            </a:r>
          </a:p>
        </p:txBody>
      </p:sp>
      <p:grpSp>
        <p:nvGrpSpPr>
          <p:cNvPr id="9" name="グループ化 8">
            <a:extLst>
              <a:ext uri="{FF2B5EF4-FFF2-40B4-BE49-F238E27FC236}">
                <a16:creationId xmlns:a16="http://schemas.microsoft.com/office/drawing/2014/main" id="{44656A81-544C-4A4B-9406-22FB984F66A5}"/>
              </a:ext>
            </a:extLst>
          </p:cNvPr>
          <p:cNvGrpSpPr/>
          <p:nvPr/>
        </p:nvGrpSpPr>
        <p:grpSpPr>
          <a:xfrm>
            <a:off x="905012" y="3217233"/>
            <a:ext cx="766736" cy="762000"/>
            <a:chOff x="1619672" y="2788363"/>
            <a:chExt cx="766736" cy="762000"/>
          </a:xfrm>
        </p:grpSpPr>
        <p:pic>
          <p:nvPicPr>
            <p:cNvPr id="7" name="図 6">
              <a:extLst>
                <a:ext uri="{FF2B5EF4-FFF2-40B4-BE49-F238E27FC236}">
                  <a16:creationId xmlns:a16="http://schemas.microsoft.com/office/drawing/2014/main" id="{20892B02-CAB8-4C93-B9D3-31D82D47CEEB}"/>
                </a:ext>
              </a:extLst>
            </p:cNvPr>
            <p:cNvPicPr>
              <a:picLocks noChangeAspect="1"/>
            </p:cNvPicPr>
            <p:nvPr/>
          </p:nvPicPr>
          <p:blipFill>
            <a:blip r:embed="rId2"/>
            <a:stretch>
              <a:fillRect/>
            </a:stretch>
          </p:blipFill>
          <p:spPr>
            <a:xfrm>
              <a:off x="1619672" y="2788363"/>
              <a:ext cx="638175" cy="762000"/>
            </a:xfrm>
            <a:prstGeom prst="rect">
              <a:avLst/>
            </a:prstGeom>
          </p:spPr>
        </p:pic>
        <p:sp>
          <p:nvSpPr>
            <p:cNvPr id="8" name="正方形/長方形 7">
              <a:extLst>
                <a:ext uri="{FF2B5EF4-FFF2-40B4-BE49-F238E27FC236}">
                  <a16:creationId xmlns:a16="http://schemas.microsoft.com/office/drawing/2014/main" id="{46FB6AAB-7CD2-4620-BE77-557B237C1ED6}"/>
                </a:ext>
              </a:extLst>
            </p:cNvPr>
            <p:cNvSpPr/>
            <p:nvPr/>
          </p:nvSpPr>
          <p:spPr bwMode="auto">
            <a:xfrm>
              <a:off x="2170384" y="2877614"/>
              <a:ext cx="216024"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grpSp>
      <p:grpSp>
        <p:nvGrpSpPr>
          <p:cNvPr id="12" name="グループ化 11">
            <a:extLst>
              <a:ext uri="{FF2B5EF4-FFF2-40B4-BE49-F238E27FC236}">
                <a16:creationId xmlns:a16="http://schemas.microsoft.com/office/drawing/2014/main" id="{8E90E072-B257-42B8-B5AC-1152B8165C92}"/>
              </a:ext>
            </a:extLst>
          </p:cNvPr>
          <p:cNvGrpSpPr/>
          <p:nvPr/>
        </p:nvGrpSpPr>
        <p:grpSpPr>
          <a:xfrm>
            <a:off x="908211" y="5104659"/>
            <a:ext cx="658724" cy="809737"/>
            <a:chOff x="1015331" y="4330856"/>
            <a:chExt cx="658724" cy="809737"/>
          </a:xfrm>
        </p:grpSpPr>
        <p:pic>
          <p:nvPicPr>
            <p:cNvPr id="10" name="図 9">
              <a:extLst>
                <a:ext uri="{FF2B5EF4-FFF2-40B4-BE49-F238E27FC236}">
                  <a16:creationId xmlns:a16="http://schemas.microsoft.com/office/drawing/2014/main" id="{8C99CD5B-99F9-48B5-A8FD-751364B5F335}"/>
                </a:ext>
              </a:extLst>
            </p:cNvPr>
            <p:cNvPicPr>
              <a:picLocks noChangeAspect="1"/>
            </p:cNvPicPr>
            <p:nvPr/>
          </p:nvPicPr>
          <p:blipFill>
            <a:blip r:embed="rId3"/>
            <a:stretch>
              <a:fillRect/>
            </a:stretch>
          </p:blipFill>
          <p:spPr>
            <a:xfrm>
              <a:off x="1015331" y="4438868"/>
              <a:ext cx="550712" cy="701725"/>
            </a:xfrm>
            <a:prstGeom prst="rect">
              <a:avLst/>
            </a:prstGeom>
          </p:spPr>
        </p:pic>
        <p:sp>
          <p:nvSpPr>
            <p:cNvPr id="11" name="正方形/長方形 10">
              <a:extLst>
                <a:ext uri="{FF2B5EF4-FFF2-40B4-BE49-F238E27FC236}">
                  <a16:creationId xmlns:a16="http://schemas.microsoft.com/office/drawing/2014/main" id="{9FE78CFA-C219-4805-9FC2-692040428289}"/>
                </a:ext>
              </a:extLst>
            </p:cNvPr>
            <p:cNvSpPr/>
            <p:nvPr/>
          </p:nvSpPr>
          <p:spPr bwMode="auto">
            <a:xfrm>
              <a:off x="1458031" y="4330856"/>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grpSp>
      <p:sp>
        <p:nvSpPr>
          <p:cNvPr id="13" name="爆発: 8 pt 12">
            <a:extLst>
              <a:ext uri="{FF2B5EF4-FFF2-40B4-BE49-F238E27FC236}">
                <a16:creationId xmlns:a16="http://schemas.microsoft.com/office/drawing/2014/main" id="{F7A8A0F3-D9E7-4D71-8131-278631927F87}"/>
              </a:ext>
            </a:extLst>
          </p:cNvPr>
          <p:cNvSpPr/>
          <p:nvPr/>
        </p:nvSpPr>
        <p:spPr bwMode="auto">
          <a:xfrm>
            <a:off x="616980" y="4145902"/>
            <a:ext cx="1368152" cy="792088"/>
          </a:xfrm>
          <a:prstGeom prst="irregularSeal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4" name="テキスト ボックス 13">
            <a:extLst>
              <a:ext uri="{FF2B5EF4-FFF2-40B4-BE49-F238E27FC236}">
                <a16:creationId xmlns:a16="http://schemas.microsoft.com/office/drawing/2014/main" id="{0D7FCA54-AD47-43B4-9B5B-097B3A011439}"/>
              </a:ext>
            </a:extLst>
          </p:cNvPr>
          <p:cNvSpPr txBox="1"/>
          <p:nvPr/>
        </p:nvSpPr>
        <p:spPr>
          <a:xfrm>
            <a:off x="917996" y="4326280"/>
            <a:ext cx="646331" cy="369332"/>
          </a:xfrm>
          <a:prstGeom prst="rect">
            <a:avLst/>
          </a:prstGeom>
          <a:noFill/>
        </p:spPr>
        <p:txBody>
          <a:bodyPr wrap="none" rtlCol="0">
            <a:spAutoFit/>
          </a:bodyPr>
          <a:lstStyle/>
          <a:p>
            <a:r>
              <a:rPr kumimoji="1" lang="ja-JP" altLang="en-US" dirty="0"/>
              <a:t>紛争</a:t>
            </a:r>
          </a:p>
        </p:txBody>
      </p:sp>
      <p:sp>
        <p:nvSpPr>
          <p:cNvPr id="15" name="テキスト ボックス 14">
            <a:extLst>
              <a:ext uri="{FF2B5EF4-FFF2-40B4-BE49-F238E27FC236}">
                <a16:creationId xmlns:a16="http://schemas.microsoft.com/office/drawing/2014/main" id="{E1EB22C7-72C0-478F-8144-CF1F462C7D33}"/>
              </a:ext>
            </a:extLst>
          </p:cNvPr>
          <p:cNvSpPr txBox="1"/>
          <p:nvPr/>
        </p:nvSpPr>
        <p:spPr>
          <a:xfrm>
            <a:off x="2633204" y="4003114"/>
            <a:ext cx="1210588" cy="1015663"/>
          </a:xfrm>
          <a:prstGeom prst="rect">
            <a:avLst/>
          </a:prstGeom>
          <a:noFill/>
          <a:ln>
            <a:solidFill>
              <a:schemeClr val="tx1"/>
            </a:solidFill>
          </a:ln>
        </p:spPr>
        <p:txBody>
          <a:bodyPr wrap="none" rtlCol="0">
            <a:spAutoFit/>
          </a:bodyPr>
          <a:lstStyle/>
          <a:p>
            <a:endParaRPr kumimoji="1" lang="en-US" altLang="ja-JP" sz="2000" dirty="0"/>
          </a:p>
          <a:p>
            <a:r>
              <a:rPr kumimoji="1" lang="ja-JP" altLang="en-US" sz="2000" dirty="0"/>
              <a:t>自主交渉</a:t>
            </a:r>
            <a:endParaRPr kumimoji="1" lang="en-US" altLang="ja-JP" sz="2000" dirty="0"/>
          </a:p>
          <a:p>
            <a:endParaRPr kumimoji="1" lang="ja-JP" altLang="en-US" sz="2000" dirty="0"/>
          </a:p>
        </p:txBody>
      </p:sp>
      <p:sp>
        <p:nvSpPr>
          <p:cNvPr id="16" name="テキスト ボックス 15">
            <a:extLst>
              <a:ext uri="{FF2B5EF4-FFF2-40B4-BE49-F238E27FC236}">
                <a16:creationId xmlns:a16="http://schemas.microsoft.com/office/drawing/2014/main" id="{9DF6CC4C-D6F3-41CE-A49F-8CE5DF9AE340}"/>
              </a:ext>
            </a:extLst>
          </p:cNvPr>
          <p:cNvSpPr txBox="1"/>
          <p:nvPr/>
        </p:nvSpPr>
        <p:spPr>
          <a:xfrm>
            <a:off x="4644008" y="3429000"/>
            <a:ext cx="1005403" cy="954107"/>
          </a:xfrm>
          <a:prstGeom prst="rect">
            <a:avLst/>
          </a:prstGeom>
          <a:noFill/>
          <a:ln>
            <a:solidFill>
              <a:schemeClr val="bg2"/>
            </a:solidFill>
          </a:ln>
        </p:spPr>
        <p:txBody>
          <a:bodyPr wrap="none" rtlCol="0">
            <a:spAutoFit/>
          </a:bodyPr>
          <a:lstStyle/>
          <a:p>
            <a:endParaRPr kumimoji="1" lang="en-US" altLang="ja-JP" dirty="0"/>
          </a:p>
          <a:p>
            <a:r>
              <a:rPr kumimoji="1" lang="ja-JP" altLang="en-US" dirty="0"/>
              <a:t>　</a:t>
            </a:r>
            <a:r>
              <a:rPr kumimoji="1" lang="ja-JP" altLang="en-US" sz="2000" dirty="0"/>
              <a:t>調停</a:t>
            </a:r>
            <a:r>
              <a:rPr kumimoji="1" lang="ja-JP" altLang="en-US" dirty="0"/>
              <a:t>　</a:t>
            </a:r>
            <a:endParaRPr kumimoji="1" lang="en-US" altLang="ja-JP" dirty="0"/>
          </a:p>
          <a:p>
            <a:endParaRPr kumimoji="1" lang="ja-JP" altLang="en-US" dirty="0"/>
          </a:p>
        </p:txBody>
      </p:sp>
      <p:sp>
        <p:nvSpPr>
          <p:cNvPr id="17" name="テキスト ボックス 16">
            <a:extLst>
              <a:ext uri="{FF2B5EF4-FFF2-40B4-BE49-F238E27FC236}">
                <a16:creationId xmlns:a16="http://schemas.microsoft.com/office/drawing/2014/main" id="{9704BAC5-C9AC-492B-B25E-5020A37496B8}"/>
              </a:ext>
            </a:extLst>
          </p:cNvPr>
          <p:cNvSpPr txBox="1"/>
          <p:nvPr/>
        </p:nvSpPr>
        <p:spPr>
          <a:xfrm>
            <a:off x="6449628" y="4034114"/>
            <a:ext cx="1210588" cy="1015663"/>
          </a:xfrm>
          <a:prstGeom prst="rect">
            <a:avLst/>
          </a:prstGeom>
          <a:noFill/>
          <a:ln>
            <a:solidFill>
              <a:schemeClr val="tx1"/>
            </a:solidFill>
          </a:ln>
        </p:spPr>
        <p:txBody>
          <a:bodyPr wrap="none" rtlCol="0">
            <a:spAutoFit/>
          </a:bodyPr>
          <a:lstStyle/>
          <a:p>
            <a:endParaRPr kumimoji="1" lang="en-US" altLang="ja-JP" sz="2000" dirty="0"/>
          </a:p>
          <a:p>
            <a:r>
              <a:rPr kumimoji="1" lang="ja-JP" altLang="en-US" sz="2000" dirty="0"/>
              <a:t>民事訴訟</a:t>
            </a:r>
            <a:endParaRPr kumimoji="1" lang="en-US" altLang="ja-JP" sz="2000" dirty="0"/>
          </a:p>
          <a:p>
            <a:endParaRPr kumimoji="1" lang="ja-JP" altLang="en-US" sz="2000" dirty="0"/>
          </a:p>
        </p:txBody>
      </p:sp>
      <p:sp>
        <p:nvSpPr>
          <p:cNvPr id="18" name="矢印: 右 17">
            <a:extLst>
              <a:ext uri="{FF2B5EF4-FFF2-40B4-BE49-F238E27FC236}">
                <a16:creationId xmlns:a16="http://schemas.microsoft.com/office/drawing/2014/main" id="{009D0D53-AC11-4699-8633-88260A03DBB3}"/>
              </a:ext>
            </a:extLst>
          </p:cNvPr>
          <p:cNvSpPr/>
          <p:nvPr/>
        </p:nvSpPr>
        <p:spPr bwMode="auto">
          <a:xfrm>
            <a:off x="2093899" y="4361926"/>
            <a:ext cx="539305" cy="33368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9" name="矢印: 右 18">
            <a:extLst>
              <a:ext uri="{FF2B5EF4-FFF2-40B4-BE49-F238E27FC236}">
                <a16:creationId xmlns:a16="http://schemas.microsoft.com/office/drawing/2014/main" id="{28FD4F46-908F-4AE2-A0A1-CB1E18E998D3}"/>
              </a:ext>
            </a:extLst>
          </p:cNvPr>
          <p:cNvSpPr/>
          <p:nvPr/>
        </p:nvSpPr>
        <p:spPr bwMode="auto">
          <a:xfrm>
            <a:off x="3843792" y="4034114"/>
            <a:ext cx="779893" cy="21286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0" name="矢印: 右 19">
            <a:extLst>
              <a:ext uri="{FF2B5EF4-FFF2-40B4-BE49-F238E27FC236}">
                <a16:creationId xmlns:a16="http://schemas.microsoft.com/office/drawing/2014/main" id="{5227AADC-1225-4A1A-9421-D8C89D4BB48C}"/>
              </a:ext>
            </a:extLst>
          </p:cNvPr>
          <p:cNvSpPr/>
          <p:nvPr/>
        </p:nvSpPr>
        <p:spPr bwMode="auto">
          <a:xfrm>
            <a:off x="3843792" y="4437197"/>
            <a:ext cx="2605836" cy="21286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1" name="矢印: 右 20">
            <a:extLst>
              <a:ext uri="{FF2B5EF4-FFF2-40B4-BE49-F238E27FC236}">
                <a16:creationId xmlns:a16="http://schemas.microsoft.com/office/drawing/2014/main" id="{65B384FE-CE69-4034-8067-7A27D3D6F901}"/>
              </a:ext>
            </a:extLst>
          </p:cNvPr>
          <p:cNvSpPr/>
          <p:nvPr/>
        </p:nvSpPr>
        <p:spPr bwMode="auto">
          <a:xfrm>
            <a:off x="5669735" y="4034114"/>
            <a:ext cx="779893" cy="21286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2" name="テキスト ボックス 21">
            <a:extLst>
              <a:ext uri="{FF2B5EF4-FFF2-40B4-BE49-F238E27FC236}">
                <a16:creationId xmlns:a16="http://schemas.microsoft.com/office/drawing/2014/main" id="{FC78F5C8-C681-4172-9C92-9414AE137318}"/>
              </a:ext>
            </a:extLst>
          </p:cNvPr>
          <p:cNvSpPr txBox="1"/>
          <p:nvPr/>
        </p:nvSpPr>
        <p:spPr>
          <a:xfrm>
            <a:off x="7980641" y="4140545"/>
            <a:ext cx="646331" cy="369332"/>
          </a:xfrm>
          <a:prstGeom prst="rect">
            <a:avLst/>
          </a:prstGeom>
          <a:noFill/>
        </p:spPr>
        <p:txBody>
          <a:bodyPr wrap="none" rtlCol="0">
            <a:spAutoFit/>
          </a:bodyPr>
          <a:lstStyle/>
          <a:p>
            <a:r>
              <a:rPr kumimoji="1" lang="ja-JP" altLang="en-US" dirty="0"/>
              <a:t>判決</a:t>
            </a:r>
          </a:p>
        </p:txBody>
      </p:sp>
      <p:sp>
        <p:nvSpPr>
          <p:cNvPr id="23" name="テキスト ボックス 22">
            <a:extLst>
              <a:ext uri="{FF2B5EF4-FFF2-40B4-BE49-F238E27FC236}">
                <a16:creationId xmlns:a16="http://schemas.microsoft.com/office/drawing/2014/main" id="{E3E79F62-D6EC-47FD-9AD9-505281BD29A6}"/>
              </a:ext>
            </a:extLst>
          </p:cNvPr>
          <p:cNvSpPr txBox="1"/>
          <p:nvPr/>
        </p:nvSpPr>
        <p:spPr>
          <a:xfrm>
            <a:off x="7980641" y="4606147"/>
            <a:ext cx="646331" cy="369332"/>
          </a:xfrm>
          <a:prstGeom prst="rect">
            <a:avLst/>
          </a:prstGeom>
          <a:noFill/>
        </p:spPr>
        <p:txBody>
          <a:bodyPr wrap="none" rtlCol="0">
            <a:spAutoFit/>
          </a:bodyPr>
          <a:lstStyle/>
          <a:p>
            <a:r>
              <a:rPr kumimoji="1" lang="ja-JP" altLang="en-US" dirty="0"/>
              <a:t>和解</a:t>
            </a:r>
          </a:p>
        </p:txBody>
      </p:sp>
      <p:sp>
        <p:nvSpPr>
          <p:cNvPr id="24" name="矢印: 右 23">
            <a:extLst>
              <a:ext uri="{FF2B5EF4-FFF2-40B4-BE49-F238E27FC236}">
                <a16:creationId xmlns:a16="http://schemas.microsoft.com/office/drawing/2014/main" id="{77DE3EF8-1C33-4100-ADD3-93BBD9B3E884}"/>
              </a:ext>
            </a:extLst>
          </p:cNvPr>
          <p:cNvSpPr/>
          <p:nvPr/>
        </p:nvSpPr>
        <p:spPr bwMode="auto">
          <a:xfrm>
            <a:off x="3843792" y="4790813"/>
            <a:ext cx="539305" cy="18466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5" name="テキスト ボックス 24">
            <a:extLst>
              <a:ext uri="{FF2B5EF4-FFF2-40B4-BE49-F238E27FC236}">
                <a16:creationId xmlns:a16="http://schemas.microsoft.com/office/drawing/2014/main" id="{4CBD5FE2-039B-44E2-8F73-EA6B1D6188CF}"/>
              </a:ext>
            </a:extLst>
          </p:cNvPr>
          <p:cNvSpPr txBox="1"/>
          <p:nvPr/>
        </p:nvSpPr>
        <p:spPr>
          <a:xfrm>
            <a:off x="4446866" y="4680445"/>
            <a:ext cx="646331" cy="369332"/>
          </a:xfrm>
          <a:prstGeom prst="rect">
            <a:avLst/>
          </a:prstGeom>
          <a:noFill/>
        </p:spPr>
        <p:txBody>
          <a:bodyPr wrap="none" rtlCol="0">
            <a:spAutoFit/>
          </a:bodyPr>
          <a:lstStyle/>
          <a:p>
            <a:r>
              <a:rPr kumimoji="1" lang="ja-JP" altLang="en-US" dirty="0"/>
              <a:t>合意</a:t>
            </a:r>
          </a:p>
        </p:txBody>
      </p:sp>
      <p:sp>
        <p:nvSpPr>
          <p:cNvPr id="26" name="矢印: 右 25">
            <a:extLst>
              <a:ext uri="{FF2B5EF4-FFF2-40B4-BE49-F238E27FC236}">
                <a16:creationId xmlns:a16="http://schemas.microsoft.com/office/drawing/2014/main" id="{D8A0E459-5D88-40B4-A055-EAA27B7EB3E1}"/>
              </a:ext>
            </a:extLst>
          </p:cNvPr>
          <p:cNvSpPr/>
          <p:nvPr/>
        </p:nvSpPr>
        <p:spPr bwMode="auto">
          <a:xfrm>
            <a:off x="5649411" y="3666524"/>
            <a:ext cx="440177" cy="17737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7" name="テキスト ボックス 26">
            <a:extLst>
              <a:ext uri="{FF2B5EF4-FFF2-40B4-BE49-F238E27FC236}">
                <a16:creationId xmlns:a16="http://schemas.microsoft.com/office/drawing/2014/main" id="{A77713DE-50B0-403E-BF54-5EB47B2942A8}"/>
              </a:ext>
            </a:extLst>
          </p:cNvPr>
          <p:cNvSpPr txBox="1"/>
          <p:nvPr/>
        </p:nvSpPr>
        <p:spPr>
          <a:xfrm>
            <a:off x="6113197" y="3552797"/>
            <a:ext cx="646331" cy="369332"/>
          </a:xfrm>
          <a:prstGeom prst="rect">
            <a:avLst/>
          </a:prstGeom>
          <a:noFill/>
        </p:spPr>
        <p:txBody>
          <a:bodyPr wrap="none" rtlCol="0">
            <a:spAutoFit/>
          </a:bodyPr>
          <a:lstStyle/>
          <a:p>
            <a:r>
              <a:rPr kumimoji="1" lang="ja-JP" altLang="en-US" dirty="0"/>
              <a:t>合意</a:t>
            </a:r>
          </a:p>
        </p:txBody>
      </p:sp>
      <p:sp>
        <p:nvSpPr>
          <p:cNvPr id="28" name="矢印: 右 27">
            <a:extLst>
              <a:ext uri="{FF2B5EF4-FFF2-40B4-BE49-F238E27FC236}">
                <a16:creationId xmlns:a16="http://schemas.microsoft.com/office/drawing/2014/main" id="{50E2B7ED-BF36-44B1-8A40-6081F6C415D0}"/>
              </a:ext>
            </a:extLst>
          </p:cNvPr>
          <p:cNvSpPr/>
          <p:nvPr/>
        </p:nvSpPr>
        <p:spPr bwMode="auto">
          <a:xfrm>
            <a:off x="7660216" y="4695703"/>
            <a:ext cx="320425" cy="1902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9" name="矢印: 右 28">
            <a:extLst>
              <a:ext uri="{FF2B5EF4-FFF2-40B4-BE49-F238E27FC236}">
                <a16:creationId xmlns:a16="http://schemas.microsoft.com/office/drawing/2014/main" id="{5EE75AC6-91BC-41C7-98F3-37F1387DF916}"/>
              </a:ext>
            </a:extLst>
          </p:cNvPr>
          <p:cNvSpPr/>
          <p:nvPr/>
        </p:nvSpPr>
        <p:spPr bwMode="auto">
          <a:xfrm>
            <a:off x="7660216" y="4246977"/>
            <a:ext cx="320425" cy="1902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1" name="テキスト ボックス 30">
            <a:extLst>
              <a:ext uri="{FF2B5EF4-FFF2-40B4-BE49-F238E27FC236}">
                <a16:creationId xmlns:a16="http://schemas.microsoft.com/office/drawing/2014/main" id="{525B5A79-7BC8-4670-904A-2394CB022FD2}"/>
              </a:ext>
            </a:extLst>
          </p:cNvPr>
          <p:cNvSpPr txBox="1"/>
          <p:nvPr/>
        </p:nvSpPr>
        <p:spPr>
          <a:xfrm>
            <a:off x="4684665" y="1978964"/>
            <a:ext cx="3316805" cy="1138773"/>
          </a:xfrm>
          <a:prstGeom prst="rect">
            <a:avLst/>
          </a:prstGeom>
          <a:noFill/>
        </p:spPr>
        <p:txBody>
          <a:bodyPr wrap="none" rtlCol="0">
            <a:spAutoFit/>
          </a:bodyPr>
          <a:lstStyle/>
          <a:p>
            <a:r>
              <a:rPr kumimoji="1" lang="en-US" altLang="ja-JP" dirty="0"/>
              <a:t>ADR</a:t>
            </a:r>
            <a:r>
              <a:rPr kumimoji="1" lang="ja-JP" altLang="en-US" dirty="0"/>
              <a:t>　</a:t>
            </a:r>
            <a:r>
              <a:rPr lang="en-US" altLang="ja-JP" dirty="0"/>
              <a:t>=</a:t>
            </a:r>
            <a:r>
              <a:rPr lang="ja-JP" altLang="en-US" dirty="0"/>
              <a:t>調停、仲裁</a:t>
            </a:r>
            <a:endParaRPr kumimoji="1" lang="en-US" altLang="ja-JP" dirty="0"/>
          </a:p>
          <a:p>
            <a:r>
              <a:rPr kumimoji="1" lang="ja-JP" altLang="en-US" sz="1600" dirty="0"/>
              <a:t>　 </a:t>
            </a:r>
            <a:r>
              <a:rPr kumimoji="1" lang="en-US" altLang="ja-JP" sz="1600" dirty="0"/>
              <a:t> (Alternative </a:t>
            </a:r>
            <a:r>
              <a:rPr lang="en-US" altLang="ja-JP" sz="1600" dirty="0"/>
              <a:t>Dispute Re</a:t>
            </a:r>
            <a:r>
              <a:rPr kumimoji="1" lang="en-US" altLang="ja-JP" sz="1600" dirty="0"/>
              <a:t>solution)</a:t>
            </a:r>
          </a:p>
          <a:p>
            <a:r>
              <a:rPr lang="en-US" altLang="ja-JP" dirty="0"/>
              <a:t>ODR</a:t>
            </a:r>
            <a:br>
              <a:rPr lang="en-US" altLang="ja-JP" dirty="0"/>
            </a:br>
            <a:r>
              <a:rPr lang="en-US" altLang="ja-JP" sz="1600" dirty="0"/>
              <a:t>     (Online Dispute Resolution)</a:t>
            </a:r>
            <a:endParaRPr kumimoji="1" lang="ja-JP" altLang="en-US" dirty="0"/>
          </a:p>
        </p:txBody>
      </p:sp>
    </p:spTree>
    <p:extLst>
      <p:ext uri="{BB962C8B-B14F-4D97-AF65-F5344CB8AC3E}">
        <p14:creationId xmlns:p14="http://schemas.microsoft.com/office/powerpoint/2010/main" val="4169280778"/>
      </p:ext>
    </p:extLst>
  </p:cSld>
  <p:clrMapOvr>
    <a:masterClrMapping/>
  </p:clrMapOvr>
  <mc:AlternateContent xmlns:mc="http://schemas.openxmlformats.org/markup-compatibility/2006" xmlns:p14="http://schemas.microsoft.com/office/powerpoint/2010/main">
    <mc:Choice Requires="p14">
      <p:transition spd="slow" p14:dur="2000" advTm="63496"/>
    </mc:Choice>
    <mc:Fallback xmlns="">
      <p:transition spd="slow" advTm="6349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96358-D8BB-411C-84A1-57362753350F}"/>
              </a:ext>
            </a:extLst>
          </p:cNvPr>
          <p:cNvSpPr>
            <a:spLocks noGrp="1"/>
          </p:cNvSpPr>
          <p:nvPr>
            <p:ph type="title"/>
          </p:nvPr>
        </p:nvSpPr>
        <p:spPr/>
        <p:txBody>
          <a:bodyPr/>
          <a:lstStyle/>
          <a:p>
            <a:r>
              <a:rPr kumimoji="1" lang="en-US" altLang="ja-JP" dirty="0"/>
              <a:t>ODR</a:t>
            </a:r>
            <a:r>
              <a:rPr kumimoji="1" lang="ja-JP" altLang="en-US" dirty="0"/>
              <a:t>の活性化</a:t>
            </a:r>
          </a:p>
        </p:txBody>
      </p:sp>
      <p:pic>
        <p:nvPicPr>
          <p:cNvPr id="4" name="図 3">
            <a:extLst>
              <a:ext uri="{FF2B5EF4-FFF2-40B4-BE49-F238E27FC236}">
                <a16:creationId xmlns:a16="http://schemas.microsoft.com/office/drawing/2014/main" id="{8DA1EE8D-F0ED-45AF-93BD-810A591C69D9}"/>
              </a:ext>
            </a:extLst>
          </p:cNvPr>
          <p:cNvPicPr>
            <a:picLocks noChangeAspect="1"/>
          </p:cNvPicPr>
          <p:nvPr/>
        </p:nvPicPr>
        <p:blipFill>
          <a:blip r:embed="rId2"/>
          <a:stretch>
            <a:fillRect/>
          </a:stretch>
        </p:blipFill>
        <p:spPr>
          <a:xfrm>
            <a:off x="798042" y="1880704"/>
            <a:ext cx="8172400" cy="4584352"/>
          </a:xfrm>
          <a:prstGeom prst="rect">
            <a:avLst/>
          </a:prstGeom>
        </p:spPr>
      </p:pic>
      <p:sp>
        <p:nvSpPr>
          <p:cNvPr id="5" name="テキスト ボックス 4">
            <a:extLst>
              <a:ext uri="{FF2B5EF4-FFF2-40B4-BE49-F238E27FC236}">
                <a16:creationId xmlns:a16="http://schemas.microsoft.com/office/drawing/2014/main" id="{0BA25D39-2C25-4B4A-8AFA-BB2AF8E3695E}"/>
              </a:ext>
            </a:extLst>
          </p:cNvPr>
          <p:cNvSpPr txBox="1"/>
          <p:nvPr/>
        </p:nvSpPr>
        <p:spPr>
          <a:xfrm>
            <a:off x="5220072" y="6460771"/>
            <a:ext cx="2032929" cy="369332"/>
          </a:xfrm>
          <a:prstGeom prst="rect">
            <a:avLst/>
          </a:prstGeom>
          <a:noFill/>
        </p:spPr>
        <p:txBody>
          <a:bodyPr wrap="none" rtlCol="0">
            <a:spAutoFit/>
          </a:bodyPr>
          <a:lstStyle/>
          <a:p>
            <a:r>
              <a:rPr kumimoji="1" lang="en-US" altLang="ja-JP" dirty="0"/>
              <a:t>ODR</a:t>
            </a:r>
            <a:r>
              <a:rPr kumimoji="1" lang="ja-JP" altLang="en-US" dirty="0"/>
              <a:t>活性化委員会</a:t>
            </a:r>
          </a:p>
        </p:txBody>
      </p:sp>
    </p:spTree>
    <p:extLst>
      <p:ext uri="{BB962C8B-B14F-4D97-AF65-F5344CB8AC3E}">
        <p14:creationId xmlns:p14="http://schemas.microsoft.com/office/powerpoint/2010/main" val="826000332"/>
      </p:ext>
    </p:extLst>
  </p:cSld>
  <p:clrMapOvr>
    <a:masterClrMapping/>
  </p:clrMapOvr>
  <mc:AlternateContent xmlns:mc="http://schemas.openxmlformats.org/markup-compatibility/2006" xmlns:p14="http://schemas.microsoft.com/office/powerpoint/2010/main">
    <mc:Choice Requires="p14">
      <p:transition spd="slow" p14:dur="2000" advTm="108038"/>
    </mc:Choice>
    <mc:Fallback xmlns="">
      <p:transition spd="slow" advTm="10803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E54EF-8373-D243-A049-058A4E85AD0D}"/>
              </a:ext>
            </a:extLst>
          </p:cNvPr>
          <p:cNvSpPr>
            <a:spLocks noGrp="1"/>
          </p:cNvSpPr>
          <p:nvPr>
            <p:ph type="title"/>
          </p:nvPr>
        </p:nvSpPr>
        <p:spPr/>
        <p:txBody>
          <a:bodyPr/>
          <a:lstStyle/>
          <a:p>
            <a:r>
              <a:rPr lang="en-US" altLang="ja-JP" dirty="0"/>
              <a:t>2</a:t>
            </a:r>
            <a:r>
              <a:rPr lang="ja-JP" altLang="en-US" dirty="0"/>
              <a:t>．</a:t>
            </a:r>
            <a:r>
              <a:rPr lang="en-US" altLang="ja-JP" dirty="0"/>
              <a:t>1 </a:t>
            </a:r>
            <a:r>
              <a:rPr lang="ja-JP" altLang="en-US" dirty="0"/>
              <a:t>はじめに：ダイアグラム</a:t>
            </a:r>
            <a:endParaRPr kumimoji="1" lang="ja-JP" altLang="en-US" dirty="0"/>
          </a:p>
        </p:txBody>
      </p:sp>
      <p:sp>
        <p:nvSpPr>
          <p:cNvPr id="3" name="コンテンツ プレースホルダー 2">
            <a:extLst>
              <a:ext uri="{FF2B5EF4-FFF2-40B4-BE49-F238E27FC236}">
                <a16:creationId xmlns:a16="http://schemas.microsoft.com/office/drawing/2014/main" id="{BFA5F138-1AB5-1044-A6B9-93FA17447B69}"/>
              </a:ext>
            </a:extLst>
          </p:cNvPr>
          <p:cNvSpPr>
            <a:spLocks noGrp="1"/>
          </p:cNvSpPr>
          <p:nvPr>
            <p:ph idx="1"/>
          </p:nvPr>
        </p:nvSpPr>
        <p:spPr>
          <a:xfrm>
            <a:off x="628650" y="2226469"/>
            <a:ext cx="8152572" cy="3263504"/>
          </a:xfrm>
        </p:spPr>
        <p:txBody>
          <a:bodyPr>
            <a:normAutofit fontScale="70000" lnSpcReduction="20000"/>
          </a:bodyPr>
          <a:lstStyle/>
          <a:p>
            <a:pPr marL="0" indent="0">
              <a:buNone/>
            </a:pPr>
            <a:r>
              <a:rPr lang="ja-JP" altLang="en-US" dirty="0"/>
              <a:t>ダイアグラムによる議論支援</a:t>
            </a:r>
            <a:endParaRPr lang="en-US" altLang="ja-JP" dirty="0"/>
          </a:p>
          <a:p>
            <a:pPr marL="0" indent="0">
              <a:buNone/>
            </a:pPr>
            <a:r>
              <a:rPr lang="ja-JP" altLang="en-US" dirty="0"/>
              <a:t>　　発言内容をノードで表現し、発言間の関係をリンクで表現。</a:t>
            </a:r>
            <a:endParaRPr lang="en-US" altLang="ja-JP" dirty="0"/>
          </a:p>
          <a:p>
            <a:pPr marL="0" indent="0">
              <a:buNone/>
            </a:pPr>
            <a:r>
              <a:rPr lang="ja-JP" altLang="en-US" dirty="0"/>
              <a:t>　　分析の目的によって、さまざまな種類のノードやリンクを導入。</a:t>
            </a:r>
            <a:endParaRPr lang="en-US" altLang="ja-JP" dirty="0"/>
          </a:p>
          <a:p>
            <a:pPr marL="0" indent="0">
              <a:buNone/>
            </a:pPr>
            <a:endParaRPr lang="en-US" altLang="ja-JP" dirty="0"/>
          </a:p>
          <a:p>
            <a:pPr marL="0" indent="0">
              <a:buNone/>
            </a:pPr>
            <a:r>
              <a:rPr lang="ja-JP" altLang="en-US" dirty="0"/>
              <a:t>ダイアグラムの例</a:t>
            </a:r>
            <a:endParaRPr lang="en-US" altLang="ja-JP" dirty="0"/>
          </a:p>
          <a:p>
            <a:pPr marL="0" indent="0">
              <a:buNone/>
            </a:pPr>
            <a:r>
              <a:rPr lang="ja-JP" altLang="en-US" dirty="0"/>
              <a:t>　</a:t>
            </a:r>
            <a:r>
              <a:rPr lang="en-US" altLang="ja-JP" dirty="0"/>
              <a:t>Toulmin</a:t>
            </a:r>
          </a:p>
          <a:p>
            <a:pPr marL="0" indent="0">
              <a:buNone/>
            </a:pPr>
            <a:r>
              <a:rPr lang="ja-JP" altLang="en-US" dirty="0"/>
              <a:t>　</a:t>
            </a:r>
            <a:r>
              <a:rPr lang="ja-JP" altLang="en-US" sz="1800" dirty="0"/>
              <a:t>　　</a:t>
            </a:r>
            <a:r>
              <a:rPr lang="ja-JP" altLang="en-US" sz="2300" dirty="0"/>
              <a:t>ノード：</a:t>
            </a:r>
            <a:r>
              <a:rPr lang="en-US" altLang="ja-JP" sz="2300" dirty="0"/>
              <a:t>Claim</a:t>
            </a:r>
            <a:r>
              <a:rPr lang="ja-JP" altLang="en-US" sz="2300" dirty="0"/>
              <a:t>、</a:t>
            </a:r>
            <a:r>
              <a:rPr lang="en-US" altLang="ja-JP" sz="2300" dirty="0"/>
              <a:t>Warrant,</a:t>
            </a:r>
            <a:r>
              <a:rPr lang="ja-JP" altLang="en-US" sz="2300" dirty="0"/>
              <a:t>など　　リンク：</a:t>
            </a:r>
            <a:r>
              <a:rPr lang="en-US" altLang="ja-JP" sz="2300" dirty="0"/>
              <a:t>support, attack</a:t>
            </a:r>
            <a:endParaRPr lang="ja-JP" altLang="en-US" dirty="0"/>
          </a:p>
          <a:p>
            <a:pPr marL="0" indent="0">
              <a:buNone/>
            </a:pPr>
            <a:r>
              <a:rPr lang="en-US" altLang="ja-JP" sz="2900" dirty="0"/>
              <a:t>   </a:t>
            </a:r>
            <a:r>
              <a:rPr lang="en-US" altLang="ja-JP" sz="2900" dirty="0" err="1"/>
              <a:t>Wigmore</a:t>
            </a:r>
            <a:endParaRPr lang="en-US" altLang="ja-JP" sz="2900" dirty="0"/>
          </a:p>
          <a:p>
            <a:pPr marL="0" indent="0">
              <a:buNone/>
            </a:pPr>
            <a:r>
              <a:rPr lang="en-US" altLang="ja-JP" sz="2600" dirty="0"/>
              <a:t>     8</a:t>
            </a:r>
            <a:r>
              <a:rPr lang="ja-JP" altLang="en-US" sz="2600" dirty="0"/>
              <a:t>種類のノード</a:t>
            </a:r>
            <a:r>
              <a:rPr lang="en-US" altLang="ja-JP" sz="2600" dirty="0"/>
              <a:t> </a:t>
            </a:r>
            <a:endParaRPr lang="en-US" altLang="ja-JP" sz="1700" dirty="0"/>
          </a:p>
          <a:p>
            <a:pPr marL="0" indent="0">
              <a:buNone/>
            </a:pPr>
            <a:endParaRPr kumimoji="1" lang="ja-JP" altLang="en-US" dirty="0"/>
          </a:p>
        </p:txBody>
      </p:sp>
      <p:pic>
        <p:nvPicPr>
          <p:cNvPr id="4" name="図 3">
            <a:extLst>
              <a:ext uri="{FF2B5EF4-FFF2-40B4-BE49-F238E27FC236}">
                <a16:creationId xmlns:a16="http://schemas.microsoft.com/office/drawing/2014/main" id="{0922B9C0-13A6-4C9F-8D40-1FBB5E3266B0}"/>
              </a:ext>
            </a:extLst>
          </p:cNvPr>
          <p:cNvPicPr>
            <a:picLocks noChangeAspect="1"/>
          </p:cNvPicPr>
          <p:nvPr/>
        </p:nvPicPr>
        <p:blipFill>
          <a:blip r:embed="rId3"/>
          <a:stretch>
            <a:fillRect/>
          </a:stretch>
        </p:blipFill>
        <p:spPr>
          <a:xfrm>
            <a:off x="2843808" y="4872882"/>
            <a:ext cx="2376264" cy="1770805"/>
          </a:xfrm>
          <a:prstGeom prst="rect">
            <a:avLst/>
          </a:prstGeom>
        </p:spPr>
      </p:pic>
    </p:spTree>
    <p:extLst>
      <p:ext uri="{BB962C8B-B14F-4D97-AF65-F5344CB8AC3E}">
        <p14:creationId xmlns:p14="http://schemas.microsoft.com/office/powerpoint/2010/main" val="220812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E54EF-8373-D243-A049-058A4E85AD0D}"/>
              </a:ext>
            </a:extLst>
          </p:cNvPr>
          <p:cNvSpPr>
            <a:spLocks noGrp="1"/>
          </p:cNvSpPr>
          <p:nvPr>
            <p:ph type="title"/>
          </p:nvPr>
        </p:nvSpPr>
        <p:spPr/>
        <p:txBody>
          <a:bodyPr/>
          <a:lstStyle/>
          <a:p>
            <a:r>
              <a:rPr lang="en-US" altLang="ja-JP" dirty="0"/>
              <a:t>2.1 </a:t>
            </a:r>
            <a:r>
              <a:rPr lang="ja-JP" altLang="en-US" dirty="0"/>
              <a:t>はじめに：ダイアグラムの問題点</a:t>
            </a:r>
            <a:endParaRPr kumimoji="1" lang="ja-JP" altLang="en-US" dirty="0"/>
          </a:p>
        </p:txBody>
      </p:sp>
      <p:sp>
        <p:nvSpPr>
          <p:cNvPr id="3" name="コンテンツ プレースホルダー 2">
            <a:extLst>
              <a:ext uri="{FF2B5EF4-FFF2-40B4-BE49-F238E27FC236}">
                <a16:creationId xmlns:a16="http://schemas.microsoft.com/office/drawing/2014/main" id="{BFA5F138-1AB5-1044-A6B9-93FA17447B69}"/>
              </a:ext>
            </a:extLst>
          </p:cNvPr>
          <p:cNvSpPr>
            <a:spLocks noGrp="1"/>
          </p:cNvSpPr>
          <p:nvPr>
            <p:ph idx="1"/>
          </p:nvPr>
        </p:nvSpPr>
        <p:spPr>
          <a:xfrm>
            <a:off x="628650" y="2226469"/>
            <a:ext cx="8152572" cy="2714699"/>
          </a:xfrm>
        </p:spPr>
        <p:txBody>
          <a:bodyPr>
            <a:normAutofit/>
          </a:bodyPr>
          <a:lstStyle/>
          <a:p>
            <a:r>
              <a:rPr lang="ja-JP" altLang="en-US" sz="2400" dirty="0"/>
              <a:t>もとの発言からのダイアグラム構築が困難</a:t>
            </a:r>
            <a:endParaRPr lang="en-US" altLang="ja-JP" sz="2400" dirty="0"/>
          </a:p>
          <a:p>
            <a:pPr marL="0" indent="0">
              <a:buNone/>
            </a:pPr>
            <a:r>
              <a:rPr lang="ja-JP" altLang="en-US" sz="2400" dirty="0"/>
              <a:t>　　　</a:t>
            </a:r>
            <a:r>
              <a:rPr lang="ja-JP" altLang="en-US" sz="2000" dirty="0"/>
              <a:t>ダイアグラムの構築のコストに見合う利益が得られるか。</a:t>
            </a:r>
            <a:endParaRPr lang="en-US" altLang="ja-JP" sz="2000" dirty="0"/>
          </a:p>
          <a:p>
            <a:r>
              <a:rPr lang="ja-JP" altLang="en-US" sz="2400" dirty="0"/>
              <a:t>難しい議論ではダイアグラムが複雑</a:t>
            </a:r>
            <a:endParaRPr lang="en-US" altLang="ja-JP" sz="2400" dirty="0"/>
          </a:p>
          <a:p>
            <a:pPr marL="342900" lvl="1" indent="0">
              <a:buNone/>
            </a:pPr>
            <a:r>
              <a:rPr lang="ja-JP" altLang="en-US" sz="2100" dirty="0"/>
              <a:t>　視認性が損なわれる</a:t>
            </a:r>
            <a:r>
              <a:rPr lang="en-US" altLang="ja-JP" sz="2100" dirty="0"/>
              <a:t>. </a:t>
            </a:r>
          </a:p>
          <a:p>
            <a:pPr marL="342900" lvl="1" indent="0">
              <a:buNone/>
            </a:pPr>
            <a:r>
              <a:rPr lang="ja-JP" altLang="en-US" sz="2100" dirty="0"/>
              <a:t>　結論の検証が難しい．</a:t>
            </a:r>
            <a:endParaRPr lang="en-US" altLang="ja-JP" sz="2100" dirty="0"/>
          </a:p>
          <a:p>
            <a:pPr marL="0" indent="0">
              <a:buNone/>
            </a:pPr>
            <a:endParaRPr lang="en-US" altLang="ja-JP" sz="2400" dirty="0"/>
          </a:p>
          <a:p>
            <a:pPr marL="0" indent="0">
              <a:buNone/>
            </a:pPr>
            <a:endParaRPr lang="ja-JP" altLang="en-US" sz="2400" dirty="0"/>
          </a:p>
          <a:p>
            <a:pPr marL="0" indent="0">
              <a:buNone/>
            </a:pPr>
            <a:endParaRPr kumimoji="1" lang="en-US" altLang="ja-JP" dirty="0"/>
          </a:p>
          <a:p>
            <a:pPr marL="0" indent="0">
              <a:buNone/>
            </a:pPr>
            <a:endParaRPr kumimoji="1" lang="ja-JP" altLang="en-US" dirty="0"/>
          </a:p>
        </p:txBody>
      </p:sp>
      <p:pic>
        <p:nvPicPr>
          <p:cNvPr id="4" name="Picture 4">
            <a:extLst>
              <a:ext uri="{FF2B5EF4-FFF2-40B4-BE49-F238E27FC236}">
                <a16:creationId xmlns:a16="http://schemas.microsoft.com/office/drawing/2014/main" id="{33CDBD3A-355F-4FCE-90FD-D5BF99F78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789040"/>
            <a:ext cx="3553430" cy="266528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953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C0880-C6A0-0D47-95A6-3A9CD72A34A3}"/>
              </a:ext>
            </a:extLst>
          </p:cNvPr>
          <p:cNvSpPr>
            <a:spLocks noGrp="1"/>
          </p:cNvSpPr>
          <p:nvPr>
            <p:ph type="title"/>
          </p:nvPr>
        </p:nvSpPr>
        <p:spPr/>
        <p:txBody>
          <a:bodyPr/>
          <a:lstStyle/>
          <a:p>
            <a:r>
              <a:rPr lang="en-US" altLang="ja-JP" dirty="0">
                <a:solidFill>
                  <a:prstClr val="black"/>
                </a:solidFill>
              </a:rPr>
              <a:t>2.1 </a:t>
            </a:r>
            <a:r>
              <a:rPr lang="ja-JP" altLang="en-US" dirty="0">
                <a:solidFill>
                  <a:prstClr val="black"/>
                </a:solidFill>
              </a:rPr>
              <a:t>はじめに：研究目的</a:t>
            </a:r>
            <a:endParaRPr kumimoji="1" lang="ja-JP" altLang="en-US" dirty="0"/>
          </a:p>
        </p:txBody>
      </p:sp>
      <p:sp>
        <p:nvSpPr>
          <p:cNvPr id="3" name="コンテンツ プレースホルダー 2">
            <a:extLst>
              <a:ext uri="{FF2B5EF4-FFF2-40B4-BE49-F238E27FC236}">
                <a16:creationId xmlns:a16="http://schemas.microsoft.com/office/drawing/2014/main" id="{75D35020-2285-E648-8B2A-2EE351B749D9}"/>
              </a:ext>
            </a:extLst>
          </p:cNvPr>
          <p:cNvSpPr>
            <a:spLocks noGrp="1"/>
          </p:cNvSpPr>
          <p:nvPr>
            <p:ph idx="1"/>
          </p:nvPr>
        </p:nvSpPr>
        <p:spPr>
          <a:xfrm>
            <a:off x="755576" y="2060848"/>
            <a:ext cx="7848872" cy="2923455"/>
          </a:xfrm>
        </p:spPr>
        <p:txBody>
          <a:bodyPr>
            <a:normAutofit/>
          </a:bodyPr>
          <a:lstStyle/>
          <a:p>
            <a:pPr marL="0" indent="0">
              <a:buNone/>
            </a:pPr>
            <a:r>
              <a:rPr lang="ja-JP" altLang="en-US" sz="2400" dirty="0"/>
              <a:t>ダイアグラムの問題点を改善した議論インタフェース．</a:t>
            </a:r>
            <a:endParaRPr lang="en-US" altLang="ja-JP" sz="2400" dirty="0"/>
          </a:p>
          <a:p>
            <a:pPr lvl="1"/>
            <a:r>
              <a:rPr lang="ja-JP" altLang="en-US" sz="2100" dirty="0"/>
              <a:t>チャットからシンプルなダイアグラムの生成</a:t>
            </a:r>
            <a:endParaRPr lang="en-US" altLang="ja-JP" sz="2100" dirty="0"/>
          </a:p>
          <a:p>
            <a:pPr marL="342900" lvl="1" indent="0">
              <a:buNone/>
            </a:pPr>
            <a:r>
              <a:rPr lang="ja-JP" altLang="en-US" sz="2100" dirty="0"/>
              <a:t>　　     発言間の攻撃</a:t>
            </a:r>
            <a:r>
              <a:rPr lang="en-US" altLang="ja-JP" sz="2100" dirty="0"/>
              <a:t>/</a:t>
            </a:r>
            <a:r>
              <a:rPr lang="ja-JP" altLang="en-US" sz="2100" dirty="0"/>
              <a:t>支持関係のみを表現</a:t>
            </a:r>
            <a:endParaRPr lang="en-US" altLang="ja-JP" sz="2100" dirty="0"/>
          </a:p>
          <a:p>
            <a:pPr lvl="1"/>
            <a:r>
              <a:rPr lang="ja-JP" altLang="en-US" sz="2100" dirty="0"/>
              <a:t>ダイアグラムの形状から結論の正当性の判断</a:t>
            </a:r>
            <a:r>
              <a:rPr lang="en-US" altLang="ja-JP" sz="2100" dirty="0"/>
              <a:t>(</a:t>
            </a:r>
            <a:r>
              <a:rPr lang="ja-JP" altLang="en-US" sz="2100" dirty="0"/>
              <a:t>数理議論学）．</a:t>
            </a:r>
            <a:endParaRPr lang="en-US" altLang="ja-JP" sz="2100" dirty="0"/>
          </a:p>
          <a:p>
            <a:pPr lvl="1"/>
            <a:r>
              <a:rPr lang="ja-JP" altLang="en-US" sz="2100" dirty="0"/>
              <a:t>ダイアグラムの要約による視認性の向上．</a:t>
            </a:r>
            <a:endParaRPr lang="en-US" altLang="ja-JP" sz="2100" dirty="0"/>
          </a:p>
          <a:p>
            <a:endParaRPr lang="en-US" altLang="ja-JP" sz="2400" dirty="0"/>
          </a:p>
          <a:p>
            <a:pPr marL="0" indent="0">
              <a:buNone/>
            </a:pPr>
            <a:endParaRPr kumimoji="1" lang="ja-JP" altLang="en-US" dirty="0"/>
          </a:p>
        </p:txBody>
      </p:sp>
      <p:pic>
        <p:nvPicPr>
          <p:cNvPr id="4" name="図 3">
            <a:extLst>
              <a:ext uri="{FF2B5EF4-FFF2-40B4-BE49-F238E27FC236}">
                <a16:creationId xmlns:a16="http://schemas.microsoft.com/office/drawing/2014/main" id="{F6AB0B2A-BF0E-4ED1-8EE5-AD515972BE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432646"/>
            <a:ext cx="3312368" cy="1948681"/>
          </a:xfrm>
          <a:prstGeom prst="rect">
            <a:avLst/>
          </a:prstGeom>
          <a:noFill/>
          <a:ln>
            <a:noFill/>
          </a:ln>
        </p:spPr>
      </p:pic>
    </p:spTree>
    <p:extLst>
      <p:ext uri="{BB962C8B-B14F-4D97-AF65-F5344CB8AC3E}">
        <p14:creationId xmlns:p14="http://schemas.microsoft.com/office/powerpoint/2010/main" val="363003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B59B37-ACB5-4640-ABAD-6771C328152A}"/>
              </a:ext>
            </a:extLst>
          </p:cNvPr>
          <p:cNvSpPr>
            <a:spLocks noGrp="1"/>
          </p:cNvSpPr>
          <p:nvPr>
            <p:ph type="title"/>
          </p:nvPr>
        </p:nvSpPr>
        <p:spPr/>
        <p:txBody>
          <a:bodyPr/>
          <a:lstStyle/>
          <a:p>
            <a:r>
              <a:rPr kumimoji="1" lang="ja-JP" altLang="en-US" dirty="0"/>
              <a:t>報告内容</a:t>
            </a:r>
          </a:p>
        </p:txBody>
      </p:sp>
      <p:sp>
        <p:nvSpPr>
          <p:cNvPr id="3" name="コンテンツ プレースホルダー 2">
            <a:extLst>
              <a:ext uri="{FF2B5EF4-FFF2-40B4-BE49-F238E27FC236}">
                <a16:creationId xmlns:a16="http://schemas.microsoft.com/office/drawing/2014/main" id="{8201591B-CB36-48FE-A12D-393F7DA6BE4A}"/>
              </a:ext>
            </a:extLst>
          </p:cNvPr>
          <p:cNvSpPr>
            <a:spLocks noGrp="1"/>
          </p:cNvSpPr>
          <p:nvPr>
            <p:ph idx="1"/>
          </p:nvPr>
        </p:nvSpPr>
        <p:spPr/>
        <p:txBody>
          <a:bodyPr/>
          <a:lstStyle/>
          <a:p>
            <a:pPr marL="0" indent="0">
              <a:buNone/>
            </a:pPr>
            <a:r>
              <a:rPr kumimoji="1" lang="en-US" altLang="ja-JP" dirty="0"/>
              <a:t>1</a:t>
            </a:r>
            <a:r>
              <a:rPr kumimoji="1" lang="ja-JP" altLang="en-US" dirty="0"/>
              <a:t>．プロジェクトにおける議論の位置づけ</a:t>
            </a:r>
            <a:endParaRPr kumimoji="1" lang="en-US" altLang="ja-JP" dirty="0"/>
          </a:p>
          <a:p>
            <a:pPr marL="0" indent="0">
              <a:buNone/>
            </a:pPr>
            <a:r>
              <a:rPr kumimoji="1" lang="en-US" altLang="ja-JP" dirty="0"/>
              <a:t>2</a:t>
            </a:r>
            <a:r>
              <a:rPr kumimoji="1" lang="ja-JP" altLang="en-US" dirty="0"/>
              <a:t>．議論インタフェースと要約　</a:t>
            </a:r>
            <a:r>
              <a:rPr kumimoji="1" lang="ja-JP" altLang="en-US" sz="2400" dirty="0"/>
              <a:t>仁科慧君</a:t>
            </a:r>
            <a:endParaRPr kumimoji="1" lang="en-US" altLang="ja-JP" dirty="0"/>
          </a:p>
          <a:p>
            <a:pPr marL="0" indent="0">
              <a:buNone/>
            </a:pPr>
            <a:r>
              <a:rPr kumimoji="1" lang="en-US" altLang="ja-JP" dirty="0"/>
              <a:t>3</a:t>
            </a:r>
            <a:r>
              <a:rPr kumimoji="1" lang="ja-JP" altLang="en-US" dirty="0"/>
              <a:t>．判例における議論分析　</a:t>
            </a:r>
            <a:r>
              <a:rPr kumimoji="1" lang="ja-JP" altLang="en-US" sz="2400" dirty="0"/>
              <a:t>平田勇人先生</a:t>
            </a:r>
            <a:endParaRPr kumimoji="1" lang="ja-JP" altLang="en-US" dirty="0"/>
          </a:p>
        </p:txBody>
      </p:sp>
    </p:spTree>
    <p:extLst>
      <p:ext uri="{BB962C8B-B14F-4D97-AF65-F5344CB8AC3E}">
        <p14:creationId xmlns:p14="http://schemas.microsoft.com/office/powerpoint/2010/main" val="1710969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956B29-2130-B74C-AE86-B0DE26EB533A}"/>
              </a:ext>
            </a:extLst>
          </p:cNvPr>
          <p:cNvSpPr>
            <a:spLocks noGrp="1"/>
          </p:cNvSpPr>
          <p:nvPr>
            <p:ph type="title"/>
          </p:nvPr>
        </p:nvSpPr>
        <p:spPr/>
        <p:txBody>
          <a:bodyPr/>
          <a:lstStyle/>
          <a:p>
            <a:r>
              <a:rPr lang="en-US" altLang="ja-JP" dirty="0"/>
              <a:t>2.2</a:t>
            </a:r>
            <a:r>
              <a:rPr lang="ja-JP" altLang="en-US" dirty="0"/>
              <a:t> 議論支援のインタフェース：概要</a:t>
            </a:r>
            <a:endParaRPr kumimoji="1" lang="ja-JP" altLang="en-US" dirty="0"/>
          </a:p>
        </p:txBody>
      </p:sp>
      <p:sp>
        <p:nvSpPr>
          <p:cNvPr id="3" name="コンテンツ プレースホルダー 2">
            <a:extLst>
              <a:ext uri="{FF2B5EF4-FFF2-40B4-BE49-F238E27FC236}">
                <a16:creationId xmlns:a16="http://schemas.microsoft.com/office/drawing/2014/main" id="{08D576D8-05EA-0446-8039-BFCC1641942A}"/>
              </a:ext>
            </a:extLst>
          </p:cNvPr>
          <p:cNvSpPr>
            <a:spLocks noGrp="1"/>
          </p:cNvSpPr>
          <p:nvPr>
            <p:ph idx="1"/>
          </p:nvPr>
        </p:nvSpPr>
        <p:spPr/>
        <p:txBody>
          <a:bodyPr>
            <a:normAutofit/>
          </a:bodyPr>
          <a:lstStyle/>
          <a:p>
            <a:r>
              <a:rPr lang="ja-JP" altLang="en-US" sz="2000" dirty="0"/>
              <a:t>議論参加者は、議論支援インタフェースを用いて発言メッセージを交換。発言間の関係は双極性議論フレームワーク</a:t>
            </a:r>
            <a:r>
              <a:rPr lang="en-US" altLang="ja-JP" sz="2000" dirty="0"/>
              <a:t>BAF</a:t>
            </a:r>
            <a:r>
              <a:rPr lang="ja-JP" altLang="en-US" sz="2000" dirty="0"/>
              <a:t>のダイアグラムとして表示される。</a:t>
            </a:r>
            <a:r>
              <a:rPr lang="en-US" altLang="ja-JP" sz="2000" dirty="0"/>
              <a:t>BAF</a:t>
            </a:r>
            <a:r>
              <a:rPr lang="ja-JP" altLang="en-US" sz="2000" dirty="0"/>
              <a:t>はさらに</a:t>
            </a:r>
            <a:r>
              <a:rPr lang="en-US" altLang="ja-JP" sz="2000" dirty="0"/>
              <a:t>m-AF</a:t>
            </a:r>
            <a:r>
              <a:rPr lang="ja-JP" altLang="en-US" sz="2000" dirty="0"/>
              <a:t>のダイアグラム</a:t>
            </a:r>
            <a:r>
              <a:rPr lang="en-US" altLang="ja-JP" sz="2000" dirty="0"/>
              <a:t>, RAF</a:t>
            </a:r>
            <a:r>
              <a:rPr lang="ja-JP" altLang="en-US" sz="2000" dirty="0"/>
              <a:t>のダイアグラムへと要約される。</a:t>
            </a:r>
            <a:endParaRPr lang="en-US" altLang="ja-JP" sz="2000" dirty="0"/>
          </a:p>
          <a:p>
            <a:pPr marL="0" indent="0">
              <a:buNone/>
            </a:pPr>
            <a:r>
              <a:rPr lang="en-US" altLang="ja-JP" sz="2400" dirty="0"/>
              <a:t> </a:t>
            </a:r>
          </a:p>
          <a:p>
            <a:pPr marL="0" indent="0">
              <a:buNone/>
            </a:pPr>
            <a:endParaRPr lang="en-US" altLang="ja-JP" dirty="0"/>
          </a:p>
          <a:p>
            <a:endParaRPr lang="ja-JP" altLang="en-US" dirty="0"/>
          </a:p>
        </p:txBody>
      </p:sp>
      <p:pic>
        <p:nvPicPr>
          <p:cNvPr id="5" name="図 4">
            <a:extLst>
              <a:ext uri="{FF2B5EF4-FFF2-40B4-BE49-F238E27FC236}">
                <a16:creationId xmlns:a16="http://schemas.microsoft.com/office/drawing/2014/main" id="{57CC4F90-72D4-834C-9550-8256F26AAF30}"/>
              </a:ext>
            </a:extLst>
          </p:cNvPr>
          <p:cNvPicPr>
            <a:picLocks noChangeAspect="1"/>
          </p:cNvPicPr>
          <p:nvPr/>
        </p:nvPicPr>
        <p:blipFill>
          <a:blip r:embed="rId3"/>
          <a:stretch>
            <a:fillRect/>
          </a:stretch>
        </p:blipFill>
        <p:spPr>
          <a:xfrm>
            <a:off x="1295404" y="4034279"/>
            <a:ext cx="4620428" cy="1657638"/>
          </a:xfrm>
          <a:prstGeom prst="rect">
            <a:avLst/>
          </a:prstGeom>
        </p:spPr>
      </p:pic>
      <p:sp>
        <p:nvSpPr>
          <p:cNvPr id="4" name="右中かっこ 3">
            <a:extLst>
              <a:ext uri="{FF2B5EF4-FFF2-40B4-BE49-F238E27FC236}">
                <a16:creationId xmlns:a16="http://schemas.microsoft.com/office/drawing/2014/main" id="{F7E1306D-33C4-4D3B-AFF3-4A4ABB38573C}"/>
              </a:ext>
            </a:extLst>
          </p:cNvPr>
          <p:cNvSpPr/>
          <p:nvPr/>
        </p:nvSpPr>
        <p:spPr>
          <a:xfrm>
            <a:off x="5626359" y="4531179"/>
            <a:ext cx="226491" cy="84675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6838C1E-6E21-448C-8014-46DA4BF245B7}"/>
              </a:ext>
            </a:extLst>
          </p:cNvPr>
          <p:cNvSpPr txBox="1"/>
          <p:nvPr/>
        </p:nvSpPr>
        <p:spPr>
          <a:xfrm>
            <a:off x="6053235" y="4781430"/>
            <a:ext cx="2117887" cy="369332"/>
          </a:xfrm>
          <a:prstGeom prst="rect">
            <a:avLst/>
          </a:prstGeom>
          <a:noFill/>
        </p:spPr>
        <p:txBody>
          <a:bodyPr wrap="none" rtlCol="0">
            <a:spAutoFit/>
          </a:bodyPr>
          <a:lstStyle/>
          <a:p>
            <a:r>
              <a:rPr lang="ja-JP" altLang="en-US" dirty="0"/>
              <a:t>ダイアグラムの要約</a:t>
            </a:r>
          </a:p>
        </p:txBody>
      </p:sp>
    </p:spTree>
    <p:extLst>
      <p:ext uri="{BB962C8B-B14F-4D97-AF65-F5344CB8AC3E}">
        <p14:creationId xmlns:p14="http://schemas.microsoft.com/office/powerpoint/2010/main" val="182978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956B29-2130-B74C-AE86-B0DE26EB533A}"/>
              </a:ext>
            </a:extLst>
          </p:cNvPr>
          <p:cNvSpPr>
            <a:spLocks noGrp="1"/>
          </p:cNvSpPr>
          <p:nvPr>
            <p:ph type="title"/>
          </p:nvPr>
        </p:nvSpPr>
        <p:spPr/>
        <p:txBody>
          <a:bodyPr/>
          <a:lstStyle/>
          <a:p>
            <a:r>
              <a:rPr lang="en-US" altLang="ja-JP" dirty="0"/>
              <a:t>2.2 </a:t>
            </a:r>
            <a:r>
              <a:rPr lang="ja-JP" altLang="en-US" dirty="0"/>
              <a:t>議論支援のインタフェース：概要</a:t>
            </a:r>
            <a:endParaRPr kumimoji="1" lang="ja-JP" altLang="en-US" dirty="0"/>
          </a:p>
        </p:txBody>
      </p:sp>
      <p:pic>
        <p:nvPicPr>
          <p:cNvPr id="8" name="図 7">
            <a:extLst>
              <a:ext uri="{FF2B5EF4-FFF2-40B4-BE49-F238E27FC236}">
                <a16:creationId xmlns:a16="http://schemas.microsoft.com/office/drawing/2014/main" id="{2593F178-8C57-49E4-B96E-983E6FF9DBA9}"/>
              </a:ext>
            </a:extLst>
          </p:cNvPr>
          <p:cNvPicPr>
            <a:picLocks noChangeAspect="1"/>
          </p:cNvPicPr>
          <p:nvPr/>
        </p:nvPicPr>
        <p:blipFill>
          <a:blip r:embed="rId3"/>
          <a:stretch>
            <a:fillRect/>
          </a:stretch>
        </p:blipFill>
        <p:spPr>
          <a:xfrm>
            <a:off x="715755" y="2206108"/>
            <a:ext cx="2809993" cy="1969925"/>
          </a:xfrm>
          <a:prstGeom prst="rect">
            <a:avLst/>
          </a:prstGeom>
        </p:spPr>
      </p:pic>
      <p:pic>
        <p:nvPicPr>
          <p:cNvPr id="10" name="図 9">
            <a:extLst>
              <a:ext uri="{FF2B5EF4-FFF2-40B4-BE49-F238E27FC236}">
                <a16:creationId xmlns:a16="http://schemas.microsoft.com/office/drawing/2014/main" id="{185FB603-2661-4FF6-AEFE-E801C104D8D4}"/>
              </a:ext>
            </a:extLst>
          </p:cNvPr>
          <p:cNvPicPr>
            <a:picLocks noChangeAspect="1"/>
          </p:cNvPicPr>
          <p:nvPr/>
        </p:nvPicPr>
        <p:blipFill>
          <a:blip r:embed="rId4"/>
          <a:stretch>
            <a:fillRect/>
          </a:stretch>
        </p:blipFill>
        <p:spPr>
          <a:xfrm>
            <a:off x="4938310" y="2327075"/>
            <a:ext cx="3302954" cy="1101924"/>
          </a:xfrm>
          <a:prstGeom prst="rect">
            <a:avLst/>
          </a:prstGeom>
        </p:spPr>
      </p:pic>
      <p:pic>
        <p:nvPicPr>
          <p:cNvPr id="13" name="図 12">
            <a:extLst>
              <a:ext uri="{FF2B5EF4-FFF2-40B4-BE49-F238E27FC236}">
                <a16:creationId xmlns:a16="http://schemas.microsoft.com/office/drawing/2014/main" id="{195CFA1F-E088-4FBC-AFF7-9ED8F91AC11A}"/>
              </a:ext>
            </a:extLst>
          </p:cNvPr>
          <p:cNvPicPr>
            <a:picLocks noChangeAspect="1"/>
          </p:cNvPicPr>
          <p:nvPr/>
        </p:nvPicPr>
        <p:blipFill>
          <a:blip r:embed="rId5"/>
          <a:stretch>
            <a:fillRect/>
          </a:stretch>
        </p:blipFill>
        <p:spPr>
          <a:xfrm>
            <a:off x="5665687" y="4525930"/>
            <a:ext cx="2221085" cy="680187"/>
          </a:xfrm>
          <a:prstGeom prst="rect">
            <a:avLst/>
          </a:prstGeom>
        </p:spPr>
      </p:pic>
      <p:sp>
        <p:nvSpPr>
          <p:cNvPr id="14" name="矢印: 右 13">
            <a:extLst>
              <a:ext uri="{FF2B5EF4-FFF2-40B4-BE49-F238E27FC236}">
                <a16:creationId xmlns:a16="http://schemas.microsoft.com/office/drawing/2014/main" id="{AF0429EA-B8E2-4977-84E9-C8BE99769EA2}"/>
              </a:ext>
            </a:extLst>
          </p:cNvPr>
          <p:cNvSpPr/>
          <p:nvPr/>
        </p:nvSpPr>
        <p:spPr>
          <a:xfrm>
            <a:off x="3925856" y="2710086"/>
            <a:ext cx="391803" cy="335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3CCA2576-0B57-42EF-9250-CA1AB0BF9F48}"/>
              </a:ext>
            </a:extLst>
          </p:cNvPr>
          <p:cNvSpPr/>
          <p:nvPr/>
        </p:nvSpPr>
        <p:spPr>
          <a:xfrm>
            <a:off x="6406632" y="3952972"/>
            <a:ext cx="328904" cy="293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49ED614-7D4E-4D1E-8D2D-00356A87806C}"/>
              </a:ext>
            </a:extLst>
          </p:cNvPr>
          <p:cNvSpPr txBox="1"/>
          <p:nvPr/>
        </p:nvSpPr>
        <p:spPr>
          <a:xfrm>
            <a:off x="1791478" y="4266136"/>
            <a:ext cx="579005" cy="369332"/>
          </a:xfrm>
          <a:prstGeom prst="rect">
            <a:avLst/>
          </a:prstGeom>
          <a:noFill/>
        </p:spPr>
        <p:txBody>
          <a:bodyPr wrap="none" rtlCol="0">
            <a:spAutoFit/>
          </a:bodyPr>
          <a:lstStyle/>
          <a:p>
            <a:r>
              <a:rPr kumimoji="1" lang="en-US" altLang="ja-JP" dirty="0"/>
              <a:t>BAF</a:t>
            </a:r>
            <a:endParaRPr kumimoji="1" lang="ja-JP" altLang="en-US" dirty="0"/>
          </a:p>
        </p:txBody>
      </p:sp>
      <p:sp>
        <p:nvSpPr>
          <p:cNvPr id="17" name="テキスト ボックス 16">
            <a:extLst>
              <a:ext uri="{FF2B5EF4-FFF2-40B4-BE49-F238E27FC236}">
                <a16:creationId xmlns:a16="http://schemas.microsoft.com/office/drawing/2014/main" id="{807B8DF7-86CA-4EA7-9AFA-0535438C0460}"/>
              </a:ext>
            </a:extLst>
          </p:cNvPr>
          <p:cNvSpPr txBox="1"/>
          <p:nvPr/>
        </p:nvSpPr>
        <p:spPr>
          <a:xfrm>
            <a:off x="6277613" y="3538928"/>
            <a:ext cx="720069" cy="369332"/>
          </a:xfrm>
          <a:prstGeom prst="rect">
            <a:avLst/>
          </a:prstGeom>
          <a:noFill/>
        </p:spPr>
        <p:txBody>
          <a:bodyPr wrap="none" rtlCol="0">
            <a:spAutoFit/>
          </a:bodyPr>
          <a:lstStyle/>
          <a:p>
            <a:r>
              <a:rPr lang="en-US" altLang="ja-JP" dirty="0"/>
              <a:t>m</a:t>
            </a:r>
            <a:r>
              <a:rPr kumimoji="1" lang="en-US" altLang="ja-JP" dirty="0"/>
              <a:t>-AF</a:t>
            </a:r>
            <a:endParaRPr kumimoji="1" lang="ja-JP" altLang="en-US" dirty="0"/>
          </a:p>
        </p:txBody>
      </p:sp>
      <p:sp>
        <p:nvSpPr>
          <p:cNvPr id="18" name="テキスト ボックス 17">
            <a:extLst>
              <a:ext uri="{FF2B5EF4-FFF2-40B4-BE49-F238E27FC236}">
                <a16:creationId xmlns:a16="http://schemas.microsoft.com/office/drawing/2014/main" id="{51D2DB58-440E-4A31-8457-7A35A0CA4496}"/>
              </a:ext>
            </a:extLst>
          </p:cNvPr>
          <p:cNvSpPr txBox="1"/>
          <p:nvPr/>
        </p:nvSpPr>
        <p:spPr>
          <a:xfrm>
            <a:off x="6406631" y="5426918"/>
            <a:ext cx="585417" cy="369332"/>
          </a:xfrm>
          <a:prstGeom prst="rect">
            <a:avLst/>
          </a:prstGeom>
          <a:noFill/>
        </p:spPr>
        <p:txBody>
          <a:bodyPr wrap="none" rtlCol="0">
            <a:spAutoFit/>
          </a:bodyPr>
          <a:lstStyle/>
          <a:p>
            <a:r>
              <a:rPr kumimoji="1" lang="en-US" altLang="ja-JP" dirty="0"/>
              <a:t>RAF</a:t>
            </a:r>
          </a:p>
        </p:txBody>
      </p:sp>
      <p:sp>
        <p:nvSpPr>
          <p:cNvPr id="4" name="テキスト ボックス 3">
            <a:extLst>
              <a:ext uri="{FF2B5EF4-FFF2-40B4-BE49-F238E27FC236}">
                <a16:creationId xmlns:a16="http://schemas.microsoft.com/office/drawing/2014/main" id="{D0FFAB0A-15E6-4013-BB09-FAB5427FDD42}"/>
              </a:ext>
            </a:extLst>
          </p:cNvPr>
          <p:cNvSpPr txBox="1"/>
          <p:nvPr/>
        </p:nvSpPr>
        <p:spPr>
          <a:xfrm>
            <a:off x="416241" y="4866024"/>
            <a:ext cx="4236544" cy="646331"/>
          </a:xfrm>
          <a:prstGeom prst="rect">
            <a:avLst/>
          </a:prstGeom>
          <a:noFill/>
        </p:spPr>
        <p:txBody>
          <a:bodyPr wrap="none" rtlCol="0">
            <a:spAutoFit/>
          </a:bodyPr>
          <a:lstStyle/>
          <a:p>
            <a:r>
              <a:rPr kumimoji="1" lang="en-US" altLang="ja-JP" dirty="0"/>
              <a:t>BAF</a:t>
            </a:r>
            <a:r>
              <a:rPr kumimoji="1" lang="ja-JP" altLang="en-US" dirty="0"/>
              <a:t>、</a:t>
            </a:r>
            <a:r>
              <a:rPr kumimoji="1" lang="en-US" altLang="ja-JP" dirty="0"/>
              <a:t>M-AF</a:t>
            </a:r>
            <a:r>
              <a:rPr kumimoji="1" lang="ja-JP" altLang="en-US" dirty="0"/>
              <a:t>、</a:t>
            </a:r>
            <a:r>
              <a:rPr kumimoji="1" lang="en-US" altLang="ja-JP" dirty="0"/>
              <a:t>RAF</a:t>
            </a:r>
            <a:r>
              <a:rPr kumimoji="1" lang="ja-JP" altLang="en-US" dirty="0"/>
              <a:t>のそれぞれから導かれる</a:t>
            </a:r>
            <a:endParaRPr kumimoji="1" lang="en-US" altLang="ja-JP" dirty="0"/>
          </a:p>
          <a:p>
            <a:r>
              <a:rPr kumimoji="1" lang="ja-JP" altLang="en-US" dirty="0"/>
              <a:t>結論が矛盾しないことが重要</a:t>
            </a:r>
          </a:p>
        </p:txBody>
      </p:sp>
      <p:sp>
        <p:nvSpPr>
          <p:cNvPr id="5" name="テキスト ボックス 4">
            <a:extLst>
              <a:ext uri="{FF2B5EF4-FFF2-40B4-BE49-F238E27FC236}">
                <a16:creationId xmlns:a16="http://schemas.microsoft.com/office/drawing/2014/main" id="{1694EFB4-F214-4176-9FB5-058C3668E7B6}"/>
              </a:ext>
            </a:extLst>
          </p:cNvPr>
          <p:cNvSpPr txBox="1"/>
          <p:nvPr/>
        </p:nvSpPr>
        <p:spPr>
          <a:xfrm>
            <a:off x="3501209" y="3206965"/>
            <a:ext cx="2013693" cy="369332"/>
          </a:xfrm>
          <a:prstGeom prst="rect">
            <a:avLst/>
          </a:prstGeom>
          <a:noFill/>
        </p:spPr>
        <p:txBody>
          <a:bodyPr wrap="none" rtlCol="0">
            <a:spAutoFit/>
          </a:bodyPr>
          <a:lstStyle/>
          <a:p>
            <a:r>
              <a:rPr kumimoji="1" lang="en-US" altLang="ja-JP" dirty="0"/>
              <a:t>BAF</a:t>
            </a:r>
            <a:r>
              <a:rPr kumimoji="1" lang="ja-JP" altLang="en-US" dirty="0"/>
              <a:t>をｍ</a:t>
            </a:r>
            <a:r>
              <a:rPr kumimoji="1" lang="en-US" altLang="ja-JP" dirty="0"/>
              <a:t>-AF</a:t>
            </a:r>
            <a:r>
              <a:rPr kumimoji="1" lang="ja-JP" altLang="en-US" dirty="0"/>
              <a:t>に要約</a:t>
            </a:r>
          </a:p>
        </p:txBody>
      </p:sp>
      <p:sp>
        <p:nvSpPr>
          <p:cNvPr id="6" name="テキスト ボックス 5">
            <a:extLst>
              <a:ext uri="{FF2B5EF4-FFF2-40B4-BE49-F238E27FC236}">
                <a16:creationId xmlns:a16="http://schemas.microsoft.com/office/drawing/2014/main" id="{9886FC58-8BDF-4936-9793-A313A82A3E24}"/>
              </a:ext>
            </a:extLst>
          </p:cNvPr>
          <p:cNvSpPr txBox="1"/>
          <p:nvPr/>
        </p:nvSpPr>
        <p:spPr>
          <a:xfrm>
            <a:off x="6776230" y="3958514"/>
            <a:ext cx="1997663" cy="369332"/>
          </a:xfrm>
          <a:prstGeom prst="rect">
            <a:avLst/>
          </a:prstGeom>
          <a:noFill/>
        </p:spPr>
        <p:txBody>
          <a:bodyPr wrap="none" rtlCol="0">
            <a:spAutoFit/>
          </a:bodyPr>
          <a:lstStyle/>
          <a:p>
            <a:r>
              <a:rPr lang="en-US" altLang="ja-JP" dirty="0"/>
              <a:t>m-AF</a:t>
            </a:r>
            <a:r>
              <a:rPr lang="ja-JP" altLang="en-US" dirty="0"/>
              <a:t>を</a:t>
            </a:r>
            <a:r>
              <a:rPr lang="en-US" altLang="ja-JP" dirty="0"/>
              <a:t>RAF</a:t>
            </a:r>
            <a:r>
              <a:rPr lang="ja-JP" altLang="en-US" dirty="0"/>
              <a:t>に要約</a:t>
            </a:r>
            <a:endParaRPr kumimoji="1" lang="ja-JP" altLang="en-US" dirty="0"/>
          </a:p>
        </p:txBody>
      </p:sp>
    </p:spTree>
    <p:extLst>
      <p:ext uri="{BB962C8B-B14F-4D97-AF65-F5344CB8AC3E}">
        <p14:creationId xmlns:p14="http://schemas.microsoft.com/office/powerpoint/2010/main" val="408527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C976F4-C067-1043-BD42-872DFD17D3DC}"/>
              </a:ext>
            </a:extLst>
          </p:cNvPr>
          <p:cNvSpPr>
            <a:spLocks noGrp="1"/>
          </p:cNvSpPr>
          <p:nvPr>
            <p:ph type="title"/>
          </p:nvPr>
        </p:nvSpPr>
        <p:spPr/>
        <p:txBody>
          <a:bodyPr/>
          <a:lstStyle/>
          <a:p>
            <a:r>
              <a:rPr lang="en-US" altLang="ja-JP" dirty="0"/>
              <a:t>2.2(1)</a:t>
            </a:r>
            <a:r>
              <a:rPr lang="ja-JP" altLang="en-US" dirty="0"/>
              <a:t>議論支援のインタフェース：</a:t>
            </a:r>
            <a:r>
              <a:rPr lang="en-US" altLang="ja-JP" dirty="0"/>
              <a:t>BAF</a:t>
            </a:r>
            <a:r>
              <a:rPr lang="ja-JP" altLang="en-US" dirty="0"/>
              <a:t>生成 </a:t>
            </a:r>
            <a:endParaRPr kumimoji="1" lang="ja-JP" altLang="en-US" dirty="0"/>
          </a:p>
        </p:txBody>
      </p:sp>
      <p:sp>
        <p:nvSpPr>
          <p:cNvPr id="3" name="コンテンツ プレースホルダー 2">
            <a:extLst>
              <a:ext uri="{FF2B5EF4-FFF2-40B4-BE49-F238E27FC236}">
                <a16:creationId xmlns:a16="http://schemas.microsoft.com/office/drawing/2014/main" id="{BACA38E1-A6C8-3E4F-ACB3-9451D162AE67}"/>
              </a:ext>
            </a:extLst>
          </p:cNvPr>
          <p:cNvSpPr>
            <a:spLocks noGrp="1"/>
          </p:cNvSpPr>
          <p:nvPr>
            <p:ph idx="1"/>
          </p:nvPr>
        </p:nvSpPr>
        <p:spPr/>
        <p:txBody>
          <a:bodyPr/>
          <a:lstStyle/>
          <a:p>
            <a:r>
              <a:rPr lang="ja-JP" altLang="en-US" sz="2400" dirty="0"/>
              <a:t>発言テキストの入力＋</a:t>
            </a:r>
            <a:r>
              <a:rPr lang="en-US" altLang="ja-JP" sz="2400" dirty="0"/>
              <a:t>BAF</a:t>
            </a:r>
            <a:r>
              <a:rPr lang="ja-JP" altLang="en-US" sz="2400" dirty="0"/>
              <a:t>の生成</a:t>
            </a:r>
            <a:endParaRPr lang="en-US" altLang="ja-JP" sz="2400" dirty="0"/>
          </a:p>
          <a:p>
            <a:r>
              <a:rPr lang="en-US" altLang="ja-JP" sz="2400" dirty="0"/>
              <a:t>BAF</a:t>
            </a:r>
            <a:r>
              <a:rPr lang="ja-JP" altLang="en-US" sz="2400" dirty="0"/>
              <a:t>の</a:t>
            </a:r>
            <a:r>
              <a:rPr lang="en-US" altLang="ja-JP" sz="2400" dirty="0"/>
              <a:t>m-AF</a:t>
            </a:r>
            <a:r>
              <a:rPr lang="ja-JP" altLang="en-US" sz="2400" dirty="0"/>
              <a:t>への変換＋ｍ</a:t>
            </a:r>
            <a:r>
              <a:rPr lang="en-US" altLang="ja-JP" sz="2400" dirty="0"/>
              <a:t>-AF</a:t>
            </a:r>
            <a:r>
              <a:rPr lang="ja-JP" altLang="en-US" sz="2400" dirty="0"/>
              <a:t>の意味論計算</a:t>
            </a:r>
            <a:endParaRPr lang="en-US" altLang="ja-JP" sz="2400" dirty="0"/>
          </a:p>
        </p:txBody>
      </p:sp>
      <p:pic>
        <p:nvPicPr>
          <p:cNvPr id="5" name="図 4">
            <a:extLst>
              <a:ext uri="{FF2B5EF4-FFF2-40B4-BE49-F238E27FC236}">
                <a16:creationId xmlns:a16="http://schemas.microsoft.com/office/drawing/2014/main" id="{A9C38DB8-29B3-9449-B878-3351ABDDEE4C}"/>
              </a:ext>
            </a:extLst>
          </p:cNvPr>
          <p:cNvPicPr>
            <a:picLocks noChangeAspect="1"/>
          </p:cNvPicPr>
          <p:nvPr/>
        </p:nvPicPr>
        <p:blipFill>
          <a:blip r:embed="rId3"/>
          <a:stretch>
            <a:fillRect/>
          </a:stretch>
        </p:blipFill>
        <p:spPr>
          <a:xfrm>
            <a:off x="4897791" y="3326252"/>
            <a:ext cx="3966505" cy="2129667"/>
          </a:xfrm>
          <a:prstGeom prst="rect">
            <a:avLst/>
          </a:prstGeom>
        </p:spPr>
      </p:pic>
      <p:pic>
        <p:nvPicPr>
          <p:cNvPr id="11" name="図 10">
            <a:extLst>
              <a:ext uri="{FF2B5EF4-FFF2-40B4-BE49-F238E27FC236}">
                <a16:creationId xmlns:a16="http://schemas.microsoft.com/office/drawing/2014/main" id="{0B611B46-D141-C04D-896D-7FB941A1C341}"/>
              </a:ext>
            </a:extLst>
          </p:cNvPr>
          <p:cNvPicPr>
            <a:picLocks noChangeAspect="1"/>
          </p:cNvPicPr>
          <p:nvPr/>
        </p:nvPicPr>
        <p:blipFill>
          <a:blip r:embed="rId4"/>
          <a:stretch>
            <a:fillRect/>
          </a:stretch>
        </p:blipFill>
        <p:spPr>
          <a:xfrm>
            <a:off x="91134" y="3285263"/>
            <a:ext cx="4625288" cy="1729657"/>
          </a:xfrm>
          <a:prstGeom prst="rect">
            <a:avLst/>
          </a:prstGeom>
        </p:spPr>
      </p:pic>
      <p:sp>
        <p:nvSpPr>
          <p:cNvPr id="12" name="正方形/長方形 11">
            <a:extLst>
              <a:ext uri="{FF2B5EF4-FFF2-40B4-BE49-F238E27FC236}">
                <a16:creationId xmlns:a16="http://schemas.microsoft.com/office/drawing/2014/main" id="{E9A924D5-1815-7147-8ABA-9E7883E55EBB}"/>
              </a:ext>
            </a:extLst>
          </p:cNvPr>
          <p:cNvSpPr/>
          <p:nvPr/>
        </p:nvSpPr>
        <p:spPr>
          <a:xfrm>
            <a:off x="4897791" y="3243528"/>
            <a:ext cx="4155075" cy="2346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122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7B38289-69D9-FF48-9C51-638CE3B6C05E}"/>
              </a:ext>
            </a:extLst>
          </p:cNvPr>
          <p:cNvPicPr>
            <a:picLocks noChangeAspect="1"/>
          </p:cNvPicPr>
          <p:nvPr/>
        </p:nvPicPr>
        <p:blipFill>
          <a:blip r:embed="rId3"/>
          <a:stretch>
            <a:fillRect/>
          </a:stretch>
        </p:blipFill>
        <p:spPr>
          <a:xfrm>
            <a:off x="1403648" y="1628800"/>
            <a:ext cx="7336927" cy="5143500"/>
          </a:xfrm>
          <a:prstGeom prst="rect">
            <a:avLst/>
          </a:prstGeom>
        </p:spPr>
      </p:pic>
      <p:sp>
        <p:nvSpPr>
          <p:cNvPr id="3" name="コンテンツ プレースホルダー 2">
            <a:extLst>
              <a:ext uri="{FF2B5EF4-FFF2-40B4-BE49-F238E27FC236}">
                <a16:creationId xmlns:a16="http://schemas.microsoft.com/office/drawing/2014/main" id="{BACA38E1-A6C8-3E4F-ACB3-9451D162AE67}"/>
              </a:ext>
            </a:extLst>
          </p:cNvPr>
          <p:cNvSpPr>
            <a:spLocks noGrp="1"/>
          </p:cNvSpPr>
          <p:nvPr>
            <p:ph idx="1"/>
          </p:nvPr>
        </p:nvSpPr>
        <p:spPr>
          <a:xfrm>
            <a:off x="702129" y="1026319"/>
            <a:ext cx="7886700" cy="3263504"/>
          </a:xfrm>
        </p:spPr>
        <p:txBody>
          <a:bodyPr/>
          <a:lstStyle/>
          <a:p>
            <a:pPr marL="0" indent="0">
              <a:buNone/>
            </a:pPr>
            <a:r>
              <a:rPr lang="en-US" altLang="ja-JP" dirty="0"/>
              <a:t>BAF</a:t>
            </a:r>
            <a:r>
              <a:rPr lang="ja-JP" altLang="en-US"/>
              <a:t>の例</a:t>
            </a:r>
            <a:endParaRPr lang="en-US" altLang="ja-JP" dirty="0"/>
          </a:p>
          <a:p>
            <a:endParaRPr kumimoji="1" lang="ja-JP" altLang="en-US"/>
          </a:p>
        </p:txBody>
      </p:sp>
    </p:spTree>
    <p:extLst>
      <p:ext uri="{BB962C8B-B14F-4D97-AF65-F5344CB8AC3E}">
        <p14:creationId xmlns:p14="http://schemas.microsoft.com/office/powerpoint/2010/main" val="64422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81DF4B4A-E2DA-C44D-9867-37B15709190E}"/>
              </a:ext>
            </a:extLst>
          </p:cNvPr>
          <p:cNvPicPr>
            <a:picLocks noChangeAspect="1"/>
          </p:cNvPicPr>
          <p:nvPr/>
        </p:nvPicPr>
        <p:blipFill>
          <a:blip r:embed="rId3"/>
          <a:stretch>
            <a:fillRect/>
          </a:stretch>
        </p:blipFill>
        <p:spPr>
          <a:xfrm>
            <a:off x="2069647" y="1719562"/>
            <a:ext cx="6106886" cy="4281188"/>
          </a:xfrm>
          <a:prstGeom prst="rect">
            <a:avLst/>
          </a:prstGeom>
        </p:spPr>
      </p:pic>
      <p:sp>
        <p:nvSpPr>
          <p:cNvPr id="2" name="タイトル 1">
            <a:extLst>
              <a:ext uri="{FF2B5EF4-FFF2-40B4-BE49-F238E27FC236}">
                <a16:creationId xmlns:a16="http://schemas.microsoft.com/office/drawing/2014/main" id="{0A52BB16-F0AB-7E44-9B8B-46157B69A26B}"/>
              </a:ext>
            </a:extLst>
          </p:cNvPr>
          <p:cNvSpPr>
            <a:spLocks noGrp="1"/>
          </p:cNvSpPr>
          <p:nvPr>
            <p:ph type="title"/>
          </p:nvPr>
        </p:nvSpPr>
        <p:spPr>
          <a:xfrm>
            <a:off x="854787" y="673871"/>
            <a:ext cx="8041822" cy="994172"/>
          </a:xfrm>
        </p:spPr>
        <p:txBody>
          <a:bodyPr/>
          <a:lstStyle/>
          <a:p>
            <a:r>
              <a:rPr lang="en-US" altLang="ja-JP" sz="3600" dirty="0"/>
              <a:t>2.2(2)</a:t>
            </a:r>
            <a:r>
              <a:rPr lang="ja-JP" altLang="en-US" sz="3600" dirty="0"/>
              <a:t>議論支援のインタフェース：</a:t>
            </a:r>
            <a:r>
              <a:rPr lang="en-US" altLang="ja-JP" sz="3600" dirty="0"/>
              <a:t>meta-AF</a:t>
            </a:r>
            <a:r>
              <a:rPr lang="ja-JP" altLang="en-US" sz="3600" dirty="0"/>
              <a:t>生成 </a:t>
            </a:r>
            <a:endParaRPr kumimoji="1" lang="ja-JP" altLang="en-US" sz="3600" dirty="0"/>
          </a:p>
        </p:txBody>
      </p:sp>
      <p:sp>
        <p:nvSpPr>
          <p:cNvPr id="21" name="円/楕円 20">
            <a:extLst>
              <a:ext uri="{FF2B5EF4-FFF2-40B4-BE49-F238E27FC236}">
                <a16:creationId xmlns:a16="http://schemas.microsoft.com/office/drawing/2014/main" id="{E7CDA624-15E3-D442-88DC-04986D322099}"/>
              </a:ext>
            </a:extLst>
          </p:cNvPr>
          <p:cNvSpPr/>
          <p:nvPr/>
        </p:nvSpPr>
        <p:spPr>
          <a:xfrm rot="20220639">
            <a:off x="3080744" y="1875324"/>
            <a:ext cx="1492724" cy="1116912"/>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C807C687-F1BB-3B4B-8C3B-7223B9EE79CB}"/>
              </a:ext>
            </a:extLst>
          </p:cNvPr>
          <p:cNvSpPr/>
          <p:nvPr/>
        </p:nvSpPr>
        <p:spPr>
          <a:xfrm rot="19395567">
            <a:off x="2279677" y="3613973"/>
            <a:ext cx="1259936" cy="1504292"/>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円/楕円 23">
            <a:extLst>
              <a:ext uri="{FF2B5EF4-FFF2-40B4-BE49-F238E27FC236}">
                <a16:creationId xmlns:a16="http://schemas.microsoft.com/office/drawing/2014/main" id="{68F7A59E-A561-0243-9177-A6912A90B5EB}"/>
              </a:ext>
            </a:extLst>
          </p:cNvPr>
          <p:cNvSpPr/>
          <p:nvPr/>
        </p:nvSpPr>
        <p:spPr>
          <a:xfrm>
            <a:off x="3526972" y="3239381"/>
            <a:ext cx="769820" cy="728462"/>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円/楕円 24">
            <a:extLst>
              <a:ext uri="{FF2B5EF4-FFF2-40B4-BE49-F238E27FC236}">
                <a16:creationId xmlns:a16="http://schemas.microsoft.com/office/drawing/2014/main" id="{00D50E38-EB7E-884B-A264-965019F1B40B}"/>
              </a:ext>
            </a:extLst>
          </p:cNvPr>
          <p:cNvSpPr/>
          <p:nvPr/>
        </p:nvSpPr>
        <p:spPr>
          <a:xfrm>
            <a:off x="5123089" y="1852418"/>
            <a:ext cx="769820" cy="2678761"/>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円/楕円 25">
            <a:extLst>
              <a:ext uri="{FF2B5EF4-FFF2-40B4-BE49-F238E27FC236}">
                <a16:creationId xmlns:a16="http://schemas.microsoft.com/office/drawing/2014/main" id="{EB215B47-02A1-5544-ABCA-F2E1E641684E}"/>
              </a:ext>
            </a:extLst>
          </p:cNvPr>
          <p:cNvSpPr/>
          <p:nvPr/>
        </p:nvSpPr>
        <p:spPr>
          <a:xfrm rot="4599075">
            <a:off x="4681167" y="4304533"/>
            <a:ext cx="389062" cy="1741336"/>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円/楕円 26">
            <a:extLst>
              <a:ext uri="{FF2B5EF4-FFF2-40B4-BE49-F238E27FC236}">
                <a16:creationId xmlns:a16="http://schemas.microsoft.com/office/drawing/2014/main" id="{9B8F058E-B9C5-664A-AA3F-94CC1F02F606}"/>
              </a:ext>
            </a:extLst>
          </p:cNvPr>
          <p:cNvSpPr/>
          <p:nvPr/>
        </p:nvSpPr>
        <p:spPr>
          <a:xfrm>
            <a:off x="6090557" y="4660308"/>
            <a:ext cx="769820" cy="905186"/>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円/楕円 27">
            <a:extLst>
              <a:ext uri="{FF2B5EF4-FFF2-40B4-BE49-F238E27FC236}">
                <a16:creationId xmlns:a16="http://schemas.microsoft.com/office/drawing/2014/main" id="{4D72637D-3A54-1C40-B2DF-F4C407601FC7}"/>
              </a:ext>
            </a:extLst>
          </p:cNvPr>
          <p:cNvSpPr/>
          <p:nvPr/>
        </p:nvSpPr>
        <p:spPr>
          <a:xfrm rot="19324500">
            <a:off x="6405034" y="3823300"/>
            <a:ext cx="605081" cy="905186"/>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a:extLst>
              <a:ext uri="{FF2B5EF4-FFF2-40B4-BE49-F238E27FC236}">
                <a16:creationId xmlns:a16="http://schemas.microsoft.com/office/drawing/2014/main" id="{AA6D90F5-FDBE-2D40-914D-816C66BFE8F2}"/>
              </a:ext>
            </a:extLst>
          </p:cNvPr>
          <p:cNvSpPr/>
          <p:nvPr/>
        </p:nvSpPr>
        <p:spPr>
          <a:xfrm>
            <a:off x="6111788" y="2551035"/>
            <a:ext cx="748589" cy="1245359"/>
          </a:xfrm>
          <a:prstGeom prst="ellipse">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008E92D2-E4E6-4D5B-914E-26D02F6F5452}"/>
              </a:ext>
            </a:extLst>
          </p:cNvPr>
          <p:cNvSpPr txBox="1"/>
          <p:nvPr/>
        </p:nvSpPr>
        <p:spPr>
          <a:xfrm>
            <a:off x="2032103" y="3056641"/>
            <a:ext cx="1298753" cy="369332"/>
          </a:xfrm>
          <a:prstGeom prst="rect">
            <a:avLst/>
          </a:prstGeom>
          <a:noFill/>
        </p:spPr>
        <p:txBody>
          <a:bodyPr wrap="none" rtlCol="0">
            <a:spAutoFit/>
          </a:bodyPr>
          <a:lstStyle/>
          <a:p>
            <a:r>
              <a:rPr kumimoji="1" lang="ja-JP" altLang="en-US" dirty="0"/>
              <a:t>コアリション</a:t>
            </a:r>
          </a:p>
        </p:txBody>
      </p:sp>
      <p:sp>
        <p:nvSpPr>
          <p:cNvPr id="7" name="吹き出し: 円形 6">
            <a:extLst>
              <a:ext uri="{FF2B5EF4-FFF2-40B4-BE49-F238E27FC236}">
                <a16:creationId xmlns:a16="http://schemas.microsoft.com/office/drawing/2014/main" id="{83D0F3FC-F3C5-4E39-BAE7-2E333F84F748}"/>
              </a:ext>
            </a:extLst>
          </p:cNvPr>
          <p:cNvSpPr/>
          <p:nvPr/>
        </p:nvSpPr>
        <p:spPr>
          <a:xfrm>
            <a:off x="1903867" y="3006465"/>
            <a:ext cx="1440413" cy="334386"/>
          </a:xfrm>
          <a:prstGeom prst="wedgeEllipseCallout">
            <a:avLst>
              <a:gd name="adj1" fmla="val 53985"/>
              <a:gd name="adj2" fmla="val 750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DA7DAE0-4E30-40BE-A84F-1224C4D628B4}"/>
              </a:ext>
            </a:extLst>
          </p:cNvPr>
          <p:cNvSpPr txBox="1"/>
          <p:nvPr/>
        </p:nvSpPr>
        <p:spPr>
          <a:xfrm>
            <a:off x="7115768" y="3628586"/>
            <a:ext cx="1298753" cy="369332"/>
          </a:xfrm>
          <a:prstGeom prst="rect">
            <a:avLst/>
          </a:prstGeom>
          <a:noFill/>
        </p:spPr>
        <p:txBody>
          <a:bodyPr wrap="none" rtlCol="0">
            <a:spAutoFit/>
          </a:bodyPr>
          <a:lstStyle/>
          <a:p>
            <a:r>
              <a:rPr kumimoji="1" lang="ja-JP" altLang="en-US" dirty="0"/>
              <a:t>コアリション</a:t>
            </a:r>
          </a:p>
        </p:txBody>
      </p:sp>
      <p:sp>
        <p:nvSpPr>
          <p:cNvPr id="9" name="吹き出し: 円形 8">
            <a:extLst>
              <a:ext uri="{FF2B5EF4-FFF2-40B4-BE49-F238E27FC236}">
                <a16:creationId xmlns:a16="http://schemas.microsoft.com/office/drawing/2014/main" id="{4FF9DD11-E2E2-4717-9739-5DA778AFB96B}"/>
              </a:ext>
            </a:extLst>
          </p:cNvPr>
          <p:cNvSpPr/>
          <p:nvPr/>
        </p:nvSpPr>
        <p:spPr>
          <a:xfrm>
            <a:off x="6960567" y="3578410"/>
            <a:ext cx="1440413" cy="334386"/>
          </a:xfrm>
          <a:prstGeom prst="wedgeEllipseCallout">
            <a:avLst>
              <a:gd name="adj1" fmla="val -50954"/>
              <a:gd name="adj2" fmla="val 917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3932BE5-583C-4629-AD3E-7DDF250653B6}"/>
              </a:ext>
            </a:extLst>
          </p:cNvPr>
          <p:cNvSpPr txBox="1"/>
          <p:nvPr/>
        </p:nvSpPr>
        <p:spPr>
          <a:xfrm>
            <a:off x="1703944" y="2266825"/>
            <a:ext cx="1298753" cy="369332"/>
          </a:xfrm>
          <a:prstGeom prst="rect">
            <a:avLst/>
          </a:prstGeom>
          <a:noFill/>
        </p:spPr>
        <p:txBody>
          <a:bodyPr wrap="none" rtlCol="0">
            <a:spAutoFit/>
          </a:bodyPr>
          <a:lstStyle/>
          <a:p>
            <a:r>
              <a:rPr kumimoji="1" lang="ja-JP" altLang="en-US" dirty="0"/>
              <a:t>コアリション</a:t>
            </a:r>
          </a:p>
        </p:txBody>
      </p:sp>
      <p:sp>
        <p:nvSpPr>
          <p:cNvPr id="13" name="吹き出し: 円形 12">
            <a:extLst>
              <a:ext uri="{FF2B5EF4-FFF2-40B4-BE49-F238E27FC236}">
                <a16:creationId xmlns:a16="http://schemas.microsoft.com/office/drawing/2014/main" id="{E054360A-9F5A-4C0F-B19B-102808AAF0DC}"/>
              </a:ext>
            </a:extLst>
          </p:cNvPr>
          <p:cNvSpPr/>
          <p:nvPr/>
        </p:nvSpPr>
        <p:spPr>
          <a:xfrm>
            <a:off x="1690008" y="2330949"/>
            <a:ext cx="1440413" cy="334386"/>
          </a:xfrm>
          <a:prstGeom prst="wedgeEllipseCallout">
            <a:avLst>
              <a:gd name="adj1" fmla="val 53985"/>
              <a:gd name="adj2" fmla="val 750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C45A080-7C7A-4BF0-9B4D-C624B697A16D}"/>
              </a:ext>
            </a:extLst>
          </p:cNvPr>
          <p:cNvSpPr txBox="1"/>
          <p:nvPr/>
        </p:nvSpPr>
        <p:spPr>
          <a:xfrm>
            <a:off x="7214123" y="5395871"/>
            <a:ext cx="1298753" cy="369332"/>
          </a:xfrm>
          <a:prstGeom prst="rect">
            <a:avLst/>
          </a:prstGeom>
          <a:noFill/>
        </p:spPr>
        <p:txBody>
          <a:bodyPr wrap="none" rtlCol="0">
            <a:spAutoFit/>
          </a:bodyPr>
          <a:lstStyle/>
          <a:p>
            <a:r>
              <a:rPr kumimoji="1" lang="ja-JP" altLang="en-US" dirty="0"/>
              <a:t>コアリション</a:t>
            </a:r>
          </a:p>
        </p:txBody>
      </p:sp>
      <p:sp>
        <p:nvSpPr>
          <p:cNvPr id="40" name="吹き出し: 円形 39">
            <a:extLst>
              <a:ext uri="{FF2B5EF4-FFF2-40B4-BE49-F238E27FC236}">
                <a16:creationId xmlns:a16="http://schemas.microsoft.com/office/drawing/2014/main" id="{80218927-448E-478D-B496-4760AB5A62CE}"/>
              </a:ext>
            </a:extLst>
          </p:cNvPr>
          <p:cNvSpPr/>
          <p:nvPr/>
        </p:nvSpPr>
        <p:spPr>
          <a:xfrm>
            <a:off x="7058922" y="5335232"/>
            <a:ext cx="1440413" cy="334386"/>
          </a:xfrm>
          <a:prstGeom prst="wedgeEllipseCallout">
            <a:avLst>
              <a:gd name="adj1" fmla="val -66501"/>
              <a:gd name="adj2" fmla="val -1049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FC2A80-7B41-4F34-8BD4-1E3E5D0623D3}"/>
              </a:ext>
            </a:extLst>
          </p:cNvPr>
          <p:cNvSpPr txBox="1"/>
          <p:nvPr/>
        </p:nvSpPr>
        <p:spPr>
          <a:xfrm>
            <a:off x="6048110" y="1864556"/>
            <a:ext cx="1298753" cy="369332"/>
          </a:xfrm>
          <a:prstGeom prst="rect">
            <a:avLst/>
          </a:prstGeom>
          <a:noFill/>
        </p:spPr>
        <p:txBody>
          <a:bodyPr wrap="none" rtlCol="0">
            <a:spAutoFit/>
          </a:bodyPr>
          <a:lstStyle/>
          <a:p>
            <a:r>
              <a:rPr kumimoji="1" lang="ja-JP" altLang="en-US" dirty="0"/>
              <a:t>コアリション</a:t>
            </a:r>
          </a:p>
        </p:txBody>
      </p:sp>
      <p:sp>
        <p:nvSpPr>
          <p:cNvPr id="44" name="吹き出し: 円形 43">
            <a:extLst>
              <a:ext uri="{FF2B5EF4-FFF2-40B4-BE49-F238E27FC236}">
                <a16:creationId xmlns:a16="http://schemas.microsoft.com/office/drawing/2014/main" id="{7A0F3277-3EEC-470A-A31C-014649B8B861}"/>
              </a:ext>
            </a:extLst>
          </p:cNvPr>
          <p:cNvSpPr/>
          <p:nvPr/>
        </p:nvSpPr>
        <p:spPr>
          <a:xfrm>
            <a:off x="5892909" y="1814381"/>
            <a:ext cx="1440413" cy="334386"/>
          </a:xfrm>
          <a:prstGeom prst="wedgeEllipseCallout">
            <a:avLst>
              <a:gd name="adj1" fmla="val -50954"/>
              <a:gd name="adj2" fmla="val 917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2E8E16E2-9993-4EDE-A4ED-B19949A4E1EC}"/>
              </a:ext>
            </a:extLst>
          </p:cNvPr>
          <p:cNvSpPr txBox="1"/>
          <p:nvPr/>
        </p:nvSpPr>
        <p:spPr>
          <a:xfrm>
            <a:off x="2744915" y="5498912"/>
            <a:ext cx="1298753" cy="369332"/>
          </a:xfrm>
          <a:prstGeom prst="rect">
            <a:avLst/>
          </a:prstGeom>
          <a:noFill/>
        </p:spPr>
        <p:txBody>
          <a:bodyPr wrap="none" rtlCol="0">
            <a:spAutoFit/>
          </a:bodyPr>
          <a:lstStyle/>
          <a:p>
            <a:r>
              <a:rPr kumimoji="1" lang="ja-JP" altLang="en-US" dirty="0"/>
              <a:t>コアリション</a:t>
            </a:r>
          </a:p>
        </p:txBody>
      </p:sp>
      <p:sp>
        <p:nvSpPr>
          <p:cNvPr id="48" name="吹き出し: 円形 47">
            <a:extLst>
              <a:ext uri="{FF2B5EF4-FFF2-40B4-BE49-F238E27FC236}">
                <a16:creationId xmlns:a16="http://schemas.microsoft.com/office/drawing/2014/main" id="{C1D8701D-480B-472C-9C7E-20A6E7E081A9}"/>
              </a:ext>
            </a:extLst>
          </p:cNvPr>
          <p:cNvSpPr/>
          <p:nvPr/>
        </p:nvSpPr>
        <p:spPr>
          <a:xfrm>
            <a:off x="2589714" y="5448736"/>
            <a:ext cx="1440413" cy="334386"/>
          </a:xfrm>
          <a:prstGeom prst="wedgeEllipseCallout">
            <a:avLst>
              <a:gd name="adj1" fmla="val 45240"/>
              <a:gd name="adj2" fmla="val -881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313D4737-5F0C-4D8A-ADC3-07480C267B0D}"/>
              </a:ext>
            </a:extLst>
          </p:cNvPr>
          <p:cNvSpPr txBox="1"/>
          <p:nvPr/>
        </p:nvSpPr>
        <p:spPr>
          <a:xfrm>
            <a:off x="7006078" y="2317001"/>
            <a:ext cx="1298753" cy="369332"/>
          </a:xfrm>
          <a:prstGeom prst="rect">
            <a:avLst/>
          </a:prstGeom>
          <a:noFill/>
        </p:spPr>
        <p:txBody>
          <a:bodyPr wrap="none" rtlCol="0">
            <a:spAutoFit/>
          </a:bodyPr>
          <a:lstStyle/>
          <a:p>
            <a:r>
              <a:rPr kumimoji="1" lang="ja-JP" altLang="en-US" dirty="0"/>
              <a:t>コアリション</a:t>
            </a:r>
          </a:p>
        </p:txBody>
      </p:sp>
      <p:sp>
        <p:nvSpPr>
          <p:cNvPr id="52" name="吹き出し: 円形 51">
            <a:extLst>
              <a:ext uri="{FF2B5EF4-FFF2-40B4-BE49-F238E27FC236}">
                <a16:creationId xmlns:a16="http://schemas.microsoft.com/office/drawing/2014/main" id="{8EA993B3-8207-4A6B-97C3-888B03A80E91}"/>
              </a:ext>
            </a:extLst>
          </p:cNvPr>
          <p:cNvSpPr/>
          <p:nvPr/>
        </p:nvSpPr>
        <p:spPr>
          <a:xfrm>
            <a:off x="6850877" y="2266825"/>
            <a:ext cx="1440413" cy="334386"/>
          </a:xfrm>
          <a:prstGeom prst="wedgeEllipseCallout">
            <a:avLst>
              <a:gd name="adj1" fmla="val -50954"/>
              <a:gd name="adj2" fmla="val 917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36F7A855-2FC0-4D2E-9B49-12CACA5ECCDF}"/>
              </a:ext>
            </a:extLst>
          </p:cNvPr>
          <p:cNvSpPr txBox="1"/>
          <p:nvPr/>
        </p:nvSpPr>
        <p:spPr>
          <a:xfrm>
            <a:off x="1112112" y="4936252"/>
            <a:ext cx="1298753" cy="369332"/>
          </a:xfrm>
          <a:prstGeom prst="rect">
            <a:avLst/>
          </a:prstGeom>
          <a:noFill/>
        </p:spPr>
        <p:txBody>
          <a:bodyPr wrap="none" rtlCol="0">
            <a:spAutoFit/>
          </a:bodyPr>
          <a:lstStyle/>
          <a:p>
            <a:r>
              <a:rPr kumimoji="1" lang="ja-JP" altLang="en-US" dirty="0"/>
              <a:t>コアリション</a:t>
            </a:r>
          </a:p>
        </p:txBody>
      </p:sp>
      <p:sp>
        <p:nvSpPr>
          <p:cNvPr id="56" name="吹き出し: 円形 55">
            <a:extLst>
              <a:ext uri="{FF2B5EF4-FFF2-40B4-BE49-F238E27FC236}">
                <a16:creationId xmlns:a16="http://schemas.microsoft.com/office/drawing/2014/main" id="{954440EE-DE02-440A-A4F7-41CEA2A6955C}"/>
              </a:ext>
            </a:extLst>
          </p:cNvPr>
          <p:cNvSpPr/>
          <p:nvPr/>
        </p:nvSpPr>
        <p:spPr>
          <a:xfrm>
            <a:off x="956911" y="4886076"/>
            <a:ext cx="1440413" cy="334386"/>
          </a:xfrm>
          <a:prstGeom prst="wedgeEllipseCallout">
            <a:avLst>
              <a:gd name="adj1" fmla="val 45240"/>
              <a:gd name="adj2" fmla="val -881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4451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9CBC8DE-4506-E346-AB04-DDA45F6DA7B7}"/>
              </a:ext>
            </a:extLst>
          </p:cNvPr>
          <p:cNvPicPr>
            <a:picLocks noChangeAspect="1"/>
          </p:cNvPicPr>
          <p:nvPr/>
        </p:nvPicPr>
        <p:blipFill>
          <a:blip r:embed="rId3"/>
          <a:stretch>
            <a:fillRect/>
          </a:stretch>
        </p:blipFill>
        <p:spPr>
          <a:xfrm>
            <a:off x="-50277" y="1995763"/>
            <a:ext cx="9144000" cy="3050601"/>
          </a:xfrm>
          <a:prstGeom prst="rect">
            <a:avLst/>
          </a:prstGeom>
        </p:spPr>
      </p:pic>
      <p:sp>
        <p:nvSpPr>
          <p:cNvPr id="2" name="タイトル 1">
            <a:extLst>
              <a:ext uri="{FF2B5EF4-FFF2-40B4-BE49-F238E27FC236}">
                <a16:creationId xmlns:a16="http://schemas.microsoft.com/office/drawing/2014/main" id="{2E087B11-48D9-244D-B6E3-FE9E7F41B5C6}"/>
              </a:ext>
            </a:extLst>
          </p:cNvPr>
          <p:cNvSpPr>
            <a:spLocks noGrp="1"/>
          </p:cNvSpPr>
          <p:nvPr>
            <p:ph type="title"/>
          </p:nvPr>
        </p:nvSpPr>
        <p:spPr>
          <a:xfrm>
            <a:off x="774744" y="798732"/>
            <a:ext cx="8293748" cy="994172"/>
          </a:xfrm>
        </p:spPr>
        <p:txBody>
          <a:bodyPr/>
          <a:lstStyle/>
          <a:p>
            <a:r>
              <a:rPr lang="en-US" altLang="ja-JP" sz="4000" dirty="0"/>
              <a:t>2.2(2)</a:t>
            </a:r>
            <a:r>
              <a:rPr lang="ja-JP" altLang="en-US" sz="4000" dirty="0"/>
              <a:t>議論支援のインタフェース：</a:t>
            </a:r>
            <a:r>
              <a:rPr lang="en-US" altLang="ja-JP" sz="4000" dirty="0"/>
              <a:t>m-AF</a:t>
            </a:r>
            <a:r>
              <a:rPr lang="ja-JP" altLang="en-US" sz="4000" dirty="0"/>
              <a:t> </a:t>
            </a:r>
            <a:endParaRPr kumimoji="1" lang="ja-JP" altLang="en-US" sz="4000" dirty="0"/>
          </a:p>
        </p:txBody>
      </p:sp>
      <p:sp>
        <p:nvSpPr>
          <p:cNvPr id="98" name="テキスト ボックス 97">
            <a:extLst>
              <a:ext uri="{FF2B5EF4-FFF2-40B4-BE49-F238E27FC236}">
                <a16:creationId xmlns:a16="http://schemas.microsoft.com/office/drawing/2014/main" id="{0988AA26-785D-DE4D-80A1-E588264F99A2}"/>
              </a:ext>
            </a:extLst>
          </p:cNvPr>
          <p:cNvSpPr txBox="1"/>
          <p:nvPr/>
        </p:nvSpPr>
        <p:spPr>
          <a:xfrm>
            <a:off x="2257876" y="1964260"/>
            <a:ext cx="1741182" cy="307777"/>
          </a:xfrm>
          <a:prstGeom prst="rect">
            <a:avLst/>
          </a:prstGeom>
          <a:noFill/>
        </p:spPr>
        <p:txBody>
          <a:bodyPr wrap="none" rtlCol="0">
            <a:spAutoFit/>
          </a:bodyPr>
          <a:lstStyle/>
          <a:p>
            <a:r>
              <a:rPr lang="en-US" altLang="ja-JP" sz="1400" dirty="0"/>
              <a:t>C1={</a:t>
            </a:r>
            <a:r>
              <a:rPr lang="ja-JP" altLang="ja-JP" sz="1400" dirty="0"/>
              <a:t>論証</a:t>
            </a:r>
            <a:r>
              <a:rPr lang="en-US" altLang="ja-JP" sz="1400" dirty="0"/>
              <a:t>1, 3, 4}</a:t>
            </a:r>
            <a:r>
              <a:rPr lang="ja-JP" altLang="en-US" sz="1400" dirty="0"/>
              <a:t> </a:t>
            </a:r>
            <a:r>
              <a:rPr lang="ja-JP" altLang="ja-JP" sz="1400" dirty="0"/>
              <a:t>　</a:t>
            </a:r>
          </a:p>
        </p:txBody>
      </p:sp>
      <p:sp>
        <p:nvSpPr>
          <p:cNvPr id="99" name="テキスト ボックス 98">
            <a:extLst>
              <a:ext uri="{FF2B5EF4-FFF2-40B4-BE49-F238E27FC236}">
                <a16:creationId xmlns:a16="http://schemas.microsoft.com/office/drawing/2014/main" id="{045A613A-2906-614B-8B11-CE50875DB908}"/>
              </a:ext>
            </a:extLst>
          </p:cNvPr>
          <p:cNvSpPr txBox="1"/>
          <p:nvPr/>
        </p:nvSpPr>
        <p:spPr>
          <a:xfrm>
            <a:off x="4903379" y="1986767"/>
            <a:ext cx="2492990" cy="307777"/>
          </a:xfrm>
          <a:prstGeom prst="rect">
            <a:avLst/>
          </a:prstGeom>
          <a:noFill/>
        </p:spPr>
        <p:txBody>
          <a:bodyPr wrap="none" rtlCol="0">
            <a:spAutoFit/>
          </a:bodyPr>
          <a:lstStyle/>
          <a:p>
            <a:r>
              <a:rPr lang="en-US" altLang="ja-JP" sz="1400" dirty="0"/>
              <a:t>C2={</a:t>
            </a:r>
            <a:r>
              <a:rPr lang="ja-JP" altLang="ja-JP" sz="1400"/>
              <a:t>論証</a:t>
            </a:r>
            <a:r>
              <a:rPr lang="en-US" altLang="ja-JP" sz="1400" dirty="0"/>
              <a:t>2, 11, 13, 14, 15}</a:t>
            </a:r>
            <a:r>
              <a:rPr lang="ja-JP" altLang="ja-JP" sz="1400"/>
              <a:t>　</a:t>
            </a:r>
          </a:p>
        </p:txBody>
      </p:sp>
      <p:sp>
        <p:nvSpPr>
          <p:cNvPr id="101" name="テキスト ボックス 100">
            <a:extLst>
              <a:ext uri="{FF2B5EF4-FFF2-40B4-BE49-F238E27FC236}">
                <a16:creationId xmlns:a16="http://schemas.microsoft.com/office/drawing/2014/main" id="{D4BA6123-993A-5C4F-9D6A-5F37FF84550D}"/>
              </a:ext>
            </a:extLst>
          </p:cNvPr>
          <p:cNvSpPr txBox="1"/>
          <p:nvPr/>
        </p:nvSpPr>
        <p:spPr>
          <a:xfrm>
            <a:off x="2548449" y="2922845"/>
            <a:ext cx="1358064" cy="307777"/>
          </a:xfrm>
          <a:prstGeom prst="rect">
            <a:avLst/>
          </a:prstGeom>
          <a:noFill/>
        </p:spPr>
        <p:txBody>
          <a:bodyPr wrap="none" rtlCol="0">
            <a:spAutoFit/>
          </a:bodyPr>
          <a:lstStyle/>
          <a:p>
            <a:r>
              <a:rPr lang="en-US" altLang="ja-JP" sz="1400" dirty="0"/>
              <a:t>C3={</a:t>
            </a:r>
            <a:r>
              <a:rPr lang="ja-JP" altLang="ja-JP" sz="1400"/>
              <a:t>論証</a:t>
            </a:r>
            <a:r>
              <a:rPr lang="en-US" altLang="ja-JP" sz="1400" dirty="0"/>
              <a:t>5, 6}</a:t>
            </a:r>
            <a:endParaRPr kumimoji="1" lang="ja-JP" altLang="en-US" sz="1400"/>
          </a:p>
        </p:txBody>
      </p:sp>
      <p:sp>
        <p:nvSpPr>
          <p:cNvPr id="102" name="テキスト ボックス 101">
            <a:extLst>
              <a:ext uri="{FF2B5EF4-FFF2-40B4-BE49-F238E27FC236}">
                <a16:creationId xmlns:a16="http://schemas.microsoft.com/office/drawing/2014/main" id="{F90E565C-A3DC-324D-95D1-771B068118D5}"/>
              </a:ext>
            </a:extLst>
          </p:cNvPr>
          <p:cNvSpPr txBox="1"/>
          <p:nvPr/>
        </p:nvSpPr>
        <p:spPr>
          <a:xfrm>
            <a:off x="1973050" y="4384178"/>
            <a:ext cx="1247457" cy="307777"/>
          </a:xfrm>
          <a:prstGeom prst="rect">
            <a:avLst/>
          </a:prstGeom>
          <a:noFill/>
        </p:spPr>
        <p:txBody>
          <a:bodyPr wrap="none" rtlCol="0">
            <a:spAutoFit/>
          </a:bodyPr>
          <a:lstStyle/>
          <a:p>
            <a:r>
              <a:rPr lang="en-US" altLang="ja-JP" sz="1400" dirty="0"/>
              <a:t>C5={</a:t>
            </a:r>
            <a:r>
              <a:rPr lang="ja-JP" altLang="ja-JP" sz="1400"/>
              <a:t>論証</a:t>
            </a:r>
            <a:r>
              <a:rPr lang="en-US" altLang="ja-JP" sz="1400" dirty="0"/>
              <a:t>10}</a:t>
            </a:r>
            <a:endParaRPr kumimoji="1" lang="ja-JP" altLang="en-US" sz="1400"/>
          </a:p>
        </p:txBody>
      </p:sp>
      <p:sp>
        <p:nvSpPr>
          <p:cNvPr id="103" name="テキスト ボックス 102">
            <a:extLst>
              <a:ext uri="{FF2B5EF4-FFF2-40B4-BE49-F238E27FC236}">
                <a16:creationId xmlns:a16="http://schemas.microsoft.com/office/drawing/2014/main" id="{A5BE9137-9A87-DE45-A4BE-9E3E17992F9F}"/>
              </a:ext>
            </a:extLst>
          </p:cNvPr>
          <p:cNvSpPr txBox="1"/>
          <p:nvPr/>
        </p:nvSpPr>
        <p:spPr>
          <a:xfrm>
            <a:off x="538524" y="2759372"/>
            <a:ext cx="1553310" cy="307777"/>
          </a:xfrm>
          <a:prstGeom prst="rect">
            <a:avLst/>
          </a:prstGeom>
          <a:noFill/>
        </p:spPr>
        <p:txBody>
          <a:bodyPr wrap="none" rtlCol="0">
            <a:spAutoFit/>
          </a:bodyPr>
          <a:lstStyle/>
          <a:p>
            <a:r>
              <a:rPr lang="en-US" altLang="ja-JP" sz="1400" dirty="0"/>
              <a:t>C4={</a:t>
            </a:r>
            <a:r>
              <a:rPr lang="ja-JP" altLang="ja-JP" sz="1400"/>
              <a:t>論証</a:t>
            </a:r>
            <a:r>
              <a:rPr lang="en-US" altLang="ja-JP" sz="1400" dirty="0"/>
              <a:t>7, 8, 9}</a:t>
            </a:r>
            <a:endParaRPr kumimoji="1" lang="ja-JP" altLang="en-US" sz="1400"/>
          </a:p>
        </p:txBody>
      </p:sp>
      <p:sp>
        <p:nvSpPr>
          <p:cNvPr id="8" name="テキスト ボックス 7">
            <a:extLst>
              <a:ext uri="{FF2B5EF4-FFF2-40B4-BE49-F238E27FC236}">
                <a16:creationId xmlns:a16="http://schemas.microsoft.com/office/drawing/2014/main" id="{58A52152-C790-3A46-8AC8-8E00C11F7247}"/>
              </a:ext>
            </a:extLst>
          </p:cNvPr>
          <p:cNvSpPr txBox="1"/>
          <p:nvPr/>
        </p:nvSpPr>
        <p:spPr>
          <a:xfrm>
            <a:off x="4572000" y="2977723"/>
            <a:ext cx="1553630" cy="307777"/>
          </a:xfrm>
          <a:prstGeom prst="rect">
            <a:avLst/>
          </a:prstGeom>
          <a:noFill/>
        </p:spPr>
        <p:txBody>
          <a:bodyPr wrap="none" rtlCol="0">
            <a:spAutoFit/>
          </a:bodyPr>
          <a:lstStyle/>
          <a:p>
            <a:r>
              <a:rPr lang="en-US" altLang="ja-JP" sz="1400" dirty="0"/>
              <a:t>C6={</a:t>
            </a:r>
            <a:r>
              <a:rPr lang="ja-JP" altLang="ja-JP" sz="1400"/>
              <a:t>論証</a:t>
            </a:r>
            <a:r>
              <a:rPr lang="en-US" altLang="ja-JP" sz="1400" dirty="0"/>
              <a:t>16, 19}</a:t>
            </a:r>
            <a:endParaRPr kumimoji="1" lang="ja-JP" altLang="en-US" sz="1400"/>
          </a:p>
        </p:txBody>
      </p:sp>
      <p:sp>
        <p:nvSpPr>
          <p:cNvPr id="9" name="テキスト ボックス 8">
            <a:extLst>
              <a:ext uri="{FF2B5EF4-FFF2-40B4-BE49-F238E27FC236}">
                <a16:creationId xmlns:a16="http://schemas.microsoft.com/office/drawing/2014/main" id="{97F19C98-B732-DE4F-B598-CAFCBD3DAB01}"/>
              </a:ext>
            </a:extLst>
          </p:cNvPr>
          <p:cNvSpPr txBox="1"/>
          <p:nvPr/>
        </p:nvSpPr>
        <p:spPr>
          <a:xfrm>
            <a:off x="3000827" y="3594622"/>
            <a:ext cx="1247457" cy="307777"/>
          </a:xfrm>
          <a:prstGeom prst="rect">
            <a:avLst/>
          </a:prstGeom>
          <a:noFill/>
        </p:spPr>
        <p:txBody>
          <a:bodyPr wrap="none" rtlCol="0">
            <a:spAutoFit/>
          </a:bodyPr>
          <a:lstStyle/>
          <a:p>
            <a:r>
              <a:rPr lang="en-US" altLang="ja-JP" sz="1400" dirty="0"/>
              <a:t>C7={</a:t>
            </a:r>
            <a:r>
              <a:rPr lang="ja-JP" altLang="ja-JP" sz="1400"/>
              <a:t>論証</a:t>
            </a:r>
            <a:r>
              <a:rPr lang="en-US" altLang="ja-JP" sz="1400" dirty="0"/>
              <a:t>17}</a:t>
            </a:r>
            <a:endParaRPr kumimoji="1" lang="ja-JP" altLang="en-US" sz="1400"/>
          </a:p>
        </p:txBody>
      </p:sp>
      <p:sp>
        <p:nvSpPr>
          <p:cNvPr id="10" name="テキスト ボックス 9">
            <a:extLst>
              <a:ext uri="{FF2B5EF4-FFF2-40B4-BE49-F238E27FC236}">
                <a16:creationId xmlns:a16="http://schemas.microsoft.com/office/drawing/2014/main" id="{C3632D65-44D1-5146-8680-D2291319FA33}"/>
              </a:ext>
            </a:extLst>
          </p:cNvPr>
          <p:cNvSpPr txBox="1"/>
          <p:nvPr/>
        </p:nvSpPr>
        <p:spPr>
          <a:xfrm>
            <a:off x="4921618" y="3594622"/>
            <a:ext cx="1247457" cy="307777"/>
          </a:xfrm>
          <a:prstGeom prst="rect">
            <a:avLst/>
          </a:prstGeom>
          <a:noFill/>
        </p:spPr>
        <p:txBody>
          <a:bodyPr wrap="none" rtlCol="0">
            <a:spAutoFit/>
          </a:bodyPr>
          <a:lstStyle/>
          <a:p>
            <a:r>
              <a:rPr lang="en-US" altLang="ja-JP" sz="1400" dirty="0"/>
              <a:t>C8={</a:t>
            </a:r>
            <a:r>
              <a:rPr lang="ja-JP" altLang="ja-JP" sz="1400"/>
              <a:t>論証</a:t>
            </a:r>
            <a:r>
              <a:rPr lang="en-US" altLang="ja-JP" sz="1400" dirty="0"/>
              <a:t>18}</a:t>
            </a:r>
            <a:endParaRPr kumimoji="1" lang="ja-JP" altLang="en-US" sz="1400"/>
          </a:p>
        </p:txBody>
      </p:sp>
      <p:sp>
        <p:nvSpPr>
          <p:cNvPr id="11" name="テキスト ボックス 10">
            <a:extLst>
              <a:ext uri="{FF2B5EF4-FFF2-40B4-BE49-F238E27FC236}">
                <a16:creationId xmlns:a16="http://schemas.microsoft.com/office/drawing/2014/main" id="{E0071ABC-D4B0-2841-BD68-8175B3E498D5}"/>
              </a:ext>
            </a:extLst>
          </p:cNvPr>
          <p:cNvSpPr txBox="1"/>
          <p:nvPr/>
        </p:nvSpPr>
        <p:spPr>
          <a:xfrm>
            <a:off x="3996602" y="4925478"/>
            <a:ext cx="1247457" cy="307777"/>
          </a:xfrm>
          <a:prstGeom prst="rect">
            <a:avLst/>
          </a:prstGeom>
          <a:noFill/>
        </p:spPr>
        <p:txBody>
          <a:bodyPr wrap="none" rtlCol="0">
            <a:spAutoFit/>
          </a:bodyPr>
          <a:lstStyle/>
          <a:p>
            <a:r>
              <a:rPr lang="en-US" altLang="ja-JP" sz="1400" dirty="0"/>
              <a:t>C9={</a:t>
            </a:r>
            <a:r>
              <a:rPr lang="ja-JP" altLang="ja-JP" sz="1400"/>
              <a:t>論証</a:t>
            </a:r>
            <a:r>
              <a:rPr lang="en-US" altLang="ja-JP" sz="1400" dirty="0"/>
              <a:t>20}</a:t>
            </a:r>
            <a:endParaRPr kumimoji="1" lang="ja-JP" altLang="en-US" sz="1400"/>
          </a:p>
        </p:txBody>
      </p:sp>
      <p:sp>
        <p:nvSpPr>
          <p:cNvPr id="12" name="テキスト ボックス 11">
            <a:extLst>
              <a:ext uri="{FF2B5EF4-FFF2-40B4-BE49-F238E27FC236}">
                <a16:creationId xmlns:a16="http://schemas.microsoft.com/office/drawing/2014/main" id="{3B72B2FB-1658-6C42-9543-B17DA8BD0CE4}"/>
              </a:ext>
            </a:extLst>
          </p:cNvPr>
          <p:cNvSpPr txBox="1"/>
          <p:nvPr/>
        </p:nvSpPr>
        <p:spPr>
          <a:xfrm>
            <a:off x="6509106" y="2916601"/>
            <a:ext cx="1651414" cy="307777"/>
          </a:xfrm>
          <a:prstGeom prst="rect">
            <a:avLst/>
          </a:prstGeom>
          <a:noFill/>
        </p:spPr>
        <p:txBody>
          <a:bodyPr wrap="none" rtlCol="0">
            <a:spAutoFit/>
          </a:bodyPr>
          <a:lstStyle/>
          <a:p>
            <a:r>
              <a:rPr lang="en-US" altLang="ja-JP" sz="1400" dirty="0"/>
              <a:t>C10={</a:t>
            </a:r>
            <a:r>
              <a:rPr lang="ja-JP" altLang="ja-JP" sz="1400"/>
              <a:t>論証</a:t>
            </a:r>
            <a:r>
              <a:rPr lang="en-US" altLang="ja-JP" sz="1400" dirty="0"/>
              <a:t>12, 21}</a:t>
            </a:r>
            <a:endParaRPr kumimoji="1" lang="ja-JP" altLang="en-US" sz="1400"/>
          </a:p>
        </p:txBody>
      </p:sp>
      <p:sp>
        <p:nvSpPr>
          <p:cNvPr id="13" name="テキスト ボックス 12">
            <a:extLst>
              <a:ext uri="{FF2B5EF4-FFF2-40B4-BE49-F238E27FC236}">
                <a16:creationId xmlns:a16="http://schemas.microsoft.com/office/drawing/2014/main" id="{3D34B65D-6B2B-8E43-B780-98D5EFADCA5F}"/>
              </a:ext>
            </a:extLst>
          </p:cNvPr>
          <p:cNvSpPr txBox="1"/>
          <p:nvPr/>
        </p:nvSpPr>
        <p:spPr>
          <a:xfrm>
            <a:off x="6684396" y="4123677"/>
            <a:ext cx="1651414" cy="307777"/>
          </a:xfrm>
          <a:prstGeom prst="rect">
            <a:avLst/>
          </a:prstGeom>
          <a:noFill/>
        </p:spPr>
        <p:txBody>
          <a:bodyPr wrap="none" rtlCol="0">
            <a:spAutoFit/>
          </a:bodyPr>
          <a:lstStyle/>
          <a:p>
            <a:r>
              <a:rPr lang="en-US" altLang="ja-JP" sz="1400" dirty="0"/>
              <a:t>C11={</a:t>
            </a:r>
            <a:r>
              <a:rPr lang="ja-JP" altLang="ja-JP" sz="1400"/>
              <a:t>論証</a:t>
            </a:r>
            <a:r>
              <a:rPr lang="en-US" altLang="ja-JP" sz="1400" dirty="0"/>
              <a:t>22, 23}</a:t>
            </a:r>
            <a:endParaRPr kumimoji="1" lang="ja-JP" altLang="en-US" sz="1400"/>
          </a:p>
        </p:txBody>
      </p:sp>
      <p:sp>
        <p:nvSpPr>
          <p:cNvPr id="14" name="テキスト ボックス 13">
            <a:extLst>
              <a:ext uri="{FF2B5EF4-FFF2-40B4-BE49-F238E27FC236}">
                <a16:creationId xmlns:a16="http://schemas.microsoft.com/office/drawing/2014/main" id="{38E5E931-50A2-F240-AC0A-BEDF490F3EAB}"/>
              </a:ext>
            </a:extLst>
          </p:cNvPr>
          <p:cNvSpPr txBox="1"/>
          <p:nvPr/>
        </p:nvSpPr>
        <p:spPr>
          <a:xfrm>
            <a:off x="6008931" y="4925478"/>
            <a:ext cx="1651414" cy="307777"/>
          </a:xfrm>
          <a:prstGeom prst="rect">
            <a:avLst/>
          </a:prstGeom>
          <a:noFill/>
        </p:spPr>
        <p:txBody>
          <a:bodyPr wrap="none" rtlCol="0">
            <a:spAutoFit/>
          </a:bodyPr>
          <a:lstStyle/>
          <a:p>
            <a:r>
              <a:rPr lang="en-US" altLang="ja-JP" sz="1400" dirty="0"/>
              <a:t>C12={</a:t>
            </a:r>
            <a:r>
              <a:rPr lang="ja-JP" altLang="ja-JP" sz="1400"/>
              <a:t>論証</a:t>
            </a:r>
            <a:r>
              <a:rPr lang="en-US" altLang="ja-JP" sz="1400" dirty="0"/>
              <a:t>24, 25}</a:t>
            </a:r>
            <a:endParaRPr kumimoji="1" lang="ja-JP" altLang="en-US" sz="1400"/>
          </a:p>
        </p:txBody>
      </p:sp>
      <p:sp>
        <p:nvSpPr>
          <p:cNvPr id="15" name="正方形/長方形 14">
            <a:extLst>
              <a:ext uri="{FF2B5EF4-FFF2-40B4-BE49-F238E27FC236}">
                <a16:creationId xmlns:a16="http://schemas.microsoft.com/office/drawing/2014/main" id="{C6F9FA7C-F107-0F40-B7C0-129E14A70C4C}"/>
              </a:ext>
            </a:extLst>
          </p:cNvPr>
          <p:cNvSpPr/>
          <p:nvPr/>
        </p:nvSpPr>
        <p:spPr>
          <a:xfrm>
            <a:off x="7770707" y="3607014"/>
            <a:ext cx="1345240" cy="307777"/>
          </a:xfrm>
          <a:prstGeom prst="rect">
            <a:avLst/>
          </a:prstGeom>
        </p:spPr>
        <p:txBody>
          <a:bodyPr wrap="none">
            <a:spAutoFit/>
          </a:bodyPr>
          <a:lstStyle/>
          <a:p>
            <a:r>
              <a:rPr lang="en-US" altLang="ja-JP" sz="1400" dirty="0"/>
              <a:t>C13={</a:t>
            </a:r>
            <a:r>
              <a:rPr lang="ja-JP" altLang="ja-JP" sz="1400" dirty="0"/>
              <a:t>論証</a:t>
            </a:r>
            <a:r>
              <a:rPr lang="en-US" altLang="ja-JP" sz="1400" dirty="0"/>
              <a:t>26}</a:t>
            </a:r>
            <a:endParaRPr lang="ja-JP" altLang="en-US" sz="1400" dirty="0"/>
          </a:p>
        </p:txBody>
      </p:sp>
      <p:sp>
        <p:nvSpPr>
          <p:cNvPr id="16" name="正方形/長方形 15">
            <a:extLst>
              <a:ext uri="{FF2B5EF4-FFF2-40B4-BE49-F238E27FC236}">
                <a16:creationId xmlns:a16="http://schemas.microsoft.com/office/drawing/2014/main" id="{7409422B-4F94-4142-9D72-1340C9B6D3EB}"/>
              </a:ext>
            </a:extLst>
          </p:cNvPr>
          <p:cNvSpPr/>
          <p:nvPr/>
        </p:nvSpPr>
        <p:spPr>
          <a:xfrm>
            <a:off x="7742654" y="4849226"/>
            <a:ext cx="1401346" cy="307777"/>
          </a:xfrm>
          <a:prstGeom prst="rect">
            <a:avLst/>
          </a:prstGeom>
        </p:spPr>
        <p:txBody>
          <a:bodyPr wrap="none">
            <a:spAutoFit/>
          </a:bodyPr>
          <a:lstStyle/>
          <a:p>
            <a:r>
              <a:rPr lang="en-US" altLang="ja-JP" sz="1400" dirty="0"/>
              <a:t>C14={</a:t>
            </a:r>
            <a:r>
              <a:rPr lang="ja-JP" altLang="ja-JP" sz="1400" dirty="0"/>
              <a:t>論証</a:t>
            </a:r>
            <a:r>
              <a:rPr lang="en-US" altLang="ja-JP" sz="1400" dirty="0"/>
              <a:t>27}</a:t>
            </a:r>
            <a:r>
              <a:rPr lang="ja-JP" altLang="ja-JP" sz="1400" dirty="0"/>
              <a:t> </a:t>
            </a:r>
            <a:endParaRPr lang="ja-JP" altLang="en-US" sz="1400" dirty="0"/>
          </a:p>
        </p:txBody>
      </p:sp>
    </p:spTree>
    <p:extLst>
      <p:ext uri="{BB962C8B-B14F-4D97-AF65-F5344CB8AC3E}">
        <p14:creationId xmlns:p14="http://schemas.microsoft.com/office/powerpoint/2010/main" val="244281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2BB16-F0AB-7E44-9B8B-46157B69A26B}"/>
              </a:ext>
            </a:extLst>
          </p:cNvPr>
          <p:cNvSpPr>
            <a:spLocks noGrp="1"/>
          </p:cNvSpPr>
          <p:nvPr>
            <p:ph type="title"/>
          </p:nvPr>
        </p:nvSpPr>
        <p:spPr/>
        <p:txBody>
          <a:bodyPr/>
          <a:lstStyle/>
          <a:p>
            <a:r>
              <a:rPr lang="en-US" altLang="ja-JP" sz="4000" dirty="0"/>
              <a:t>2.2(3)</a:t>
            </a:r>
            <a:r>
              <a:rPr lang="ja-JP" altLang="en-US" sz="4000" dirty="0"/>
              <a:t>議論支援のインタフェース：</a:t>
            </a:r>
            <a:r>
              <a:rPr lang="en-US" altLang="ja-JP" sz="4000" dirty="0"/>
              <a:t>m-AF</a:t>
            </a:r>
            <a:r>
              <a:rPr lang="ja-JP" altLang="en-US" sz="4000" dirty="0"/>
              <a:t>の要約 </a:t>
            </a:r>
            <a:endParaRPr kumimoji="1" lang="ja-JP" altLang="en-US" sz="4000" dirty="0"/>
          </a:p>
        </p:txBody>
      </p:sp>
      <p:sp>
        <p:nvSpPr>
          <p:cNvPr id="3" name="コンテンツ プレースホルダー 2">
            <a:extLst>
              <a:ext uri="{FF2B5EF4-FFF2-40B4-BE49-F238E27FC236}">
                <a16:creationId xmlns:a16="http://schemas.microsoft.com/office/drawing/2014/main" id="{81C1DB62-C811-7849-BF08-F5CDAE751986}"/>
              </a:ext>
            </a:extLst>
          </p:cNvPr>
          <p:cNvSpPr>
            <a:spLocks noGrp="1"/>
          </p:cNvSpPr>
          <p:nvPr>
            <p:ph idx="1"/>
          </p:nvPr>
        </p:nvSpPr>
        <p:spPr/>
        <p:txBody>
          <a:bodyPr>
            <a:normAutofit fontScale="92500" lnSpcReduction="10000"/>
          </a:bodyPr>
          <a:lstStyle/>
          <a:p>
            <a:pPr marL="0" indent="0">
              <a:buNone/>
            </a:pPr>
            <a:r>
              <a:rPr lang="en-US" altLang="ja-JP" dirty="0"/>
              <a:t>m</a:t>
            </a:r>
            <a:r>
              <a:rPr kumimoji="1" lang="en-US" altLang="ja-JP" dirty="0"/>
              <a:t>-AF</a:t>
            </a:r>
            <a:r>
              <a:rPr kumimoji="1" lang="ja-JP" altLang="en-US" dirty="0"/>
              <a:t>ダイアグラムに対し、以下の操作を行って、要約された</a:t>
            </a:r>
            <a:r>
              <a:rPr kumimoji="1" lang="en-US" altLang="ja-JP" dirty="0"/>
              <a:t>RAF</a:t>
            </a:r>
            <a:r>
              <a:rPr kumimoji="1" lang="ja-JP" altLang="en-US" dirty="0"/>
              <a:t>ダイアグラムを生成する。</a:t>
            </a:r>
            <a:endParaRPr kumimoji="1" lang="en-US" altLang="ja-JP" dirty="0"/>
          </a:p>
          <a:p>
            <a:pPr marL="0" indent="0">
              <a:buNone/>
            </a:pPr>
            <a:endParaRPr lang="en-US" altLang="ja-JP" dirty="0"/>
          </a:p>
          <a:p>
            <a:pPr marL="0" indent="0">
              <a:buNone/>
            </a:pPr>
            <a:r>
              <a:rPr kumimoji="1" lang="en-US" altLang="ja-JP" sz="2600" dirty="0"/>
              <a:t>1</a:t>
            </a:r>
            <a:r>
              <a:rPr kumimoji="1" lang="ja-JP" altLang="en-US" sz="2600" dirty="0"/>
              <a:t>．房構造の検出</a:t>
            </a:r>
            <a:endParaRPr kumimoji="1" lang="en-US" altLang="ja-JP" sz="2600" dirty="0"/>
          </a:p>
          <a:p>
            <a:pPr marL="0" indent="0">
              <a:buNone/>
            </a:pPr>
            <a:r>
              <a:rPr kumimoji="1" lang="ja-JP" altLang="en-US" sz="2600" dirty="0"/>
              <a:t>　　　房構造：ダイアグラムの中の部分ダイアグラムで、</a:t>
            </a:r>
            <a:endParaRPr kumimoji="1" lang="en-US" altLang="ja-JP" sz="2600" dirty="0"/>
          </a:p>
          <a:p>
            <a:pPr marL="0" indent="0">
              <a:buNone/>
            </a:pPr>
            <a:r>
              <a:rPr kumimoji="1" lang="ja-JP" altLang="en-US" sz="2600" dirty="0"/>
              <a:t>　　　その中の</a:t>
            </a:r>
            <a:r>
              <a:rPr kumimoji="1" lang="en-US" altLang="ja-JP" sz="2600" dirty="0"/>
              <a:t>1</a:t>
            </a:r>
            <a:r>
              <a:rPr kumimoji="1" lang="ja-JP" altLang="en-US" sz="2600" dirty="0"/>
              <a:t>つのノード（根ノードと呼ぶ）以外は外部とリ</a:t>
            </a:r>
            <a:endParaRPr kumimoji="1" lang="en-US" altLang="ja-JP" sz="2600" dirty="0"/>
          </a:p>
          <a:p>
            <a:pPr marL="0" indent="0">
              <a:buNone/>
            </a:pPr>
            <a:r>
              <a:rPr kumimoji="1" lang="ja-JP" altLang="en-US" sz="2600" dirty="0"/>
              <a:t>　　　ンクがないもの。</a:t>
            </a:r>
            <a:endParaRPr kumimoji="1" lang="en-US" altLang="ja-JP" sz="2600" dirty="0"/>
          </a:p>
          <a:p>
            <a:pPr marL="0" indent="0">
              <a:buNone/>
            </a:pPr>
            <a:r>
              <a:rPr kumimoji="1" lang="en-US" altLang="ja-JP" sz="2600" dirty="0"/>
              <a:t>2</a:t>
            </a:r>
            <a:r>
              <a:rPr kumimoji="1" lang="ja-JP" altLang="en-US" sz="2600" dirty="0"/>
              <a:t>．房の根ノードの信頼度の計算</a:t>
            </a:r>
            <a:endParaRPr kumimoji="1" lang="en-US" altLang="ja-JP" sz="2600" dirty="0"/>
          </a:p>
          <a:p>
            <a:pPr marL="0" indent="0">
              <a:buNone/>
            </a:pPr>
            <a:r>
              <a:rPr kumimoji="1" lang="en-US" altLang="ja-JP" sz="2600" dirty="0"/>
              <a:t>3</a:t>
            </a:r>
            <a:r>
              <a:rPr kumimoji="1" lang="ja-JP" altLang="en-US" sz="2600" dirty="0"/>
              <a:t>．房構造の根ノード以外のノードを除去</a:t>
            </a:r>
            <a:endParaRPr kumimoji="1" lang="ja-JP" altLang="en-US" dirty="0"/>
          </a:p>
        </p:txBody>
      </p:sp>
    </p:spTree>
    <p:extLst>
      <p:ext uri="{BB962C8B-B14F-4D97-AF65-F5344CB8AC3E}">
        <p14:creationId xmlns:p14="http://schemas.microsoft.com/office/powerpoint/2010/main" val="167392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E09659C-78BE-E741-96AF-24DF77CBD9E8}"/>
              </a:ext>
            </a:extLst>
          </p:cNvPr>
          <p:cNvPicPr>
            <a:picLocks noChangeAspect="1"/>
          </p:cNvPicPr>
          <p:nvPr/>
        </p:nvPicPr>
        <p:blipFill>
          <a:blip r:embed="rId3"/>
          <a:stretch>
            <a:fillRect/>
          </a:stretch>
        </p:blipFill>
        <p:spPr>
          <a:xfrm>
            <a:off x="913108" y="2568217"/>
            <a:ext cx="7378700" cy="2459567"/>
          </a:xfrm>
          <a:prstGeom prst="rect">
            <a:avLst/>
          </a:prstGeom>
        </p:spPr>
      </p:pic>
      <p:sp>
        <p:nvSpPr>
          <p:cNvPr id="2" name="タイトル 1">
            <a:extLst>
              <a:ext uri="{FF2B5EF4-FFF2-40B4-BE49-F238E27FC236}">
                <a16:creationId xmlns:a16="http://schemas.microsoft.com/office/drawing/2014/main" id="{0A52BB16-F0AB-7E44-9B8B-46157B69A26B}"/>
              </a:ext>
            </a:extLst>
          </p:cNvPr>
          <p:cNvSpPr>
            <a:spLocks noGrp="1"/>
          </p:cNvSpPr>
          <p:nvPr>
            <p:ph type="title"/>
          </p:nvPr>
        </p:nvSpPr>
        <p:spPr/>
        <p:txBody>
          <a:bodyPr/>
          <a:lstStyle/>
          <a:p>
            <a:r>
              <a:rPr lang="en-US" altLang="ja-JP" dirty="0"/>
              <a:t>2.2(3)</a:t>
            </a:r>
            <a:r>
              <a:rPr lang="ja-JP" altLang="en-US" dirty="0"/>
              <a:t>議論支援のインタフェース：</a:t>
            </a:r>
            <a:r>
              <a:rPr lang="en-US" altLang="ja-JP" dirty="0"/>
              <a:t>m-AF</a:t>
            </a:r>
            <a:r>
              <a:rPr lang="ja-JP" altLang="en-US" dirty="0"/>
              <a:t>の房構造</a:t>
            </a:r>
            <a:endParaRPr kumimoji="1" lang="ja-JP" altLang="en-US" dirty="0"/>
          </a:p>
        </p:txBody>
      </p:sp>
      <p:sp>
        <p:nvSpPr>
          <p:cNvPr id="100" name="円/楕円 99">
            <a:extLst>
              <a:ext uri="{FF2B5EF4-FFF2-40B4-BE49-F238E27FC236}">
                <a16:creationId xmlns:a16="http://schemas.microsoft.com/office/drawing/2014/main" id="{58FDA54D-C1A6-A94B-BB12-CC5D8358ED83}"/>
              </a:ext>
            </a:extLst>
          </p:cNvPr>
          <p:cNvSpPr/>
          <p:nvPr/>
        </p:nvSpPr>
        <p:spPr>
          <a:xfrm>
            <a:off x="2502201" y="3590386"/>
            <a:ext cx="1001706" cy="29945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a:extLst>
              <a:ext uri="{FF2B5EF4-FFF2-40B4-BE49-F238E27FC236}">
                <a16:creationId xmlns:a16="http://schemas.microsoft.com/office/drawing/2014/main" id="{C4EDA7AE-005D-EE45-82CE-EA9C4A006E6B}"/>
              </a:ext>
            </a:extLst>
          </p:cNvPr>
          <p:cNvSpPr/>
          <p:nvPr/>
        </p:nvSpPr>
        <p:spPr>
          <a:xfrm>
            <a:off x="3985397" y="3621747"/>
            <a:ext cx="1234120" cy="26809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a:extLst>
              <a:ext uri="{FF2B5EF4-FFF2-40B4-BE49-F238E27FC236}">
                <a16:creationId xmlns:a16="http://schemas.microsoft.com/office/drawing/2014/main" id="{24BEFA1B-DDC4-5646-AF90-5BB3B765A6AE}"/>
              </a:ext>
            </a:extLst>
          </p:cNvPr>
          <p:cNvSpPr/>
          <p:nvPr/>
        </p:nvSpPr>
        <p:spPr>
          <a:xfrm>
            <a:off x="5922769" y="3590387"/>
            <a:ext cx="1099040" cy="29945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45190F4-7CD2-C94D-8C84-A7291C3BEE9D}"/>
              </a:ext>
            </a:extLst>
          </p:cNvPr>
          <p:cNvSpPr/>
          <p:nvPr/>
        </p:nvSpPr>
        <p:spPr>
          <a:xfrm>
            <a:off x="807726" y="3250797"/>
            <a:ext cx="2696182" cy="188758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A415F53-9C47-5346-8559-E2F9E528F25A}"/>
              </a:ext>
            </a:extLst>
          </p:cNvPr>
          <p:cNvSpPr/>
          <p:nvPr/>
        </p:nvSpPr>
        <p:spPr>
          <a:xfrm>
            <a:off x="3694409" y="3352398"/>
            <a:ext cx="1752600" cy="178598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A7CE593-7C9E-A04F-952F-189F966CC644}"/>
              </a:ext>
            </a:extLst>
          </p:cNvPr>
          <p:cNvSpPr/>
          <p:nvPr/>
        </p:nvSpPr>
        <p:spPr>
          <a:xfrm>
            <a:off x="5637510" y="3352398"/>
            <a:ext cx="2654297" cy="1785983"/>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CAB2037-EDD2-694D-8E61-6A25DDE54EAB}"/>
              </a:ext>
            </a:extLst>
          </p:cNvPr>
          <p:cNvSpPr/>
          <p:nvPr/>
        </p:nvSpPr>
        <p:spPr>
          <a:xfrm>
            <a:off x="5777208" y="3958336"/>
            <a:ext cx="1079500" cy="1069447"/>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20B9EE8-8AF5-6745-96EE-977E4CF34DCD}"/>
              </a:ext>
            </a:extLst>
          </p:cNvPr>
          <p:cNvSpPr/>
          <p:nvPr/>
        </p:nvSpPr>
        <p:spPr>
          <a:xfrm>
            <a:off x="7075783" y="3958337"/>
            <a:ext cx="1079500" cy="968861"/>
          </a:xfrm>
          <a:prstGeom prst="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円形 18">
            <a:extLst>
              <a:ext uri="{FF2B5EF4-FFF2-40B4-BE49-F238E27FC236}">
                <a16:creationId xmlns:a16="http://schemas.microsoft.com/office/drawing/2014/main" id="{3F053C41-245C-4E11-97B1-215BA5B798A2}"/>
              </a:ext>
            </a:extLst>
          </p:cNvPr>
          <p:cNvSpPr/>
          <p:nvPr/>
        </p:nvSpPr>
        <p:spPr>
          <a:xfrm>
            <a:off x="6864032" y="5389157"/>
            <a:ext cx="1291251" cy="449183"/>
          </a:xfrm>
          <a:prstGeom prst="wedgeEllipseCallout">
            <a:avLst>
              <a:gd name="adj1" fmla="val 19271"/>
              <a:gd name="adj2" fmla="val -1260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09835B9-B333-4958-8CF1-888AE2275BB3}"/>
              </a:ext>
            </a:extLst>
          </p:cNvPr>
          <p:cNvSpPr txBox="1"/>
          <p:nvPr/>
        </p:nvSpPr>
        <p:spPr>
          <a:xfrm>
            <a:off x="7119584" y="5479301"/>
            <a:ext cx="877163" cy="369332"/>
          </a:xfrm>
          <a:prstGeom prst="rect">
            <a:avLst/>
          </a:prstGeom>
          <a:noFill/>
        </p:spPr>
        <p:txBody>
          <a:bodyPr wrap="none" rtlCol="0">
            <a:spAutoFit/>
          </a:bodyPr>
          <a:lstStyle/>
          <a:p>
            <a:r>
              <a:rPr kumimoji="1" lang="ja-JP" altLang="en-US" dirty="0"/>
              <a:t>房構造</a:t>
            </a:r>
          </a:p>
        </p:txBody>
      </p:sp>
      <p:grpSp>
        <p:nvGrpSpPr>
          <p:cNvPr id="21" name="グループ化 20">
            <a:extLst>
              <a:ext uri="{FF2B5EF4-FFF2-40B4-BE49-F238E27FC236}">
                <a16:creationId xmlns:a16="http://schemas.microsoft.com/office/drawing/2014/main" id="{41FC2E07-68A6-44CD-8E29-0CD5FBBA7AEC}"/>
              </a:ext>
            </a:extLst>
          </p:cNvPr>
          <p:cNvGrpSpPr/>
          <p:nvPr/>
        </p:nvGrpSpPr>
        <p:grpSpPr>
          <a:xfrm>
            <a:off x="6376183" y="2735716"/>
            <a:ext cx="1291251" cy="459476"/>
            <a:chOff x="1217476" y="2600795"/>
            <a:chExt cx="1721668" cy="612635"/>
          </a:xfrm>
        </p:grpSpPr>
        <p:sp>
          <p:nvSpPr>
            <p:cNvPr id="22" name="吹き出し: 円形 21">
              <a:extLst>
                <a:ext uri="{FF2B5EF4-FFF2-40B4-BE49-F238E27FC236}">
                  <a16:creationId xmlns:a16="http://schemas.microsoft.com/office/drawing/2014/main" id="{AB682907-D826-4A1D-8420-D9C5E5D0D4BD}"/>
                </a:ext>
              </a:extLst>
            </p:cNvPr>
            <p:cNvSpPr/>
            <p:nvPr/>
          </p:nvSpPr>
          <p:spPr>
            <a:xfrm>
              <a:off x="1217476" y="2600795"/>
              <a:ext cx="1721668" cy="59891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7CD88E2-2102-4425-87D3-D4585757B71B}"/>
                </a:ext>
              </a:extLst>
            </p:cNvPr>
            <p:cNvSpPr txBox="1"/>
            <p:nvPr/>
          </p:nvSpPr>
          <p:spPr>
            <a:xfrm>
              <a:off x="1558212" y="2720987"/>
              <a:ext cx="1169551" cy="492443"/>
            </a:xfrm>
            <a:prstGeom prst="rect">
              <a:avLst/>
            </a:prstGeom>
            <a:noFill/>
          </p:spPr>
          <p:txBody>
            <a:bodyPr wrap="none" rtlCol="0">
              <a:spAutoFit/>
            </a:bodyPr>
            <a:lstStyle/>
            <a:p>
              <a:r>
                <a:rPr kumimoji="1" lang="ja-JP" altLang="en-US" dirty="0"/>
                <a:t>房構造</a:t>
              </a:r>
            </a:p>
          </p:txBody>
        </p:sp>
      </p:grpSp>
      <p:sp>
        <p:nvSpPr>
          <p:cNvPr id="15" name="吹き出し: 円形 14">
            <a:extLst>
              <a:ext uri="{FF2B5EF4-FFF2-40B4-BE49-F238E27FC236}">
                <a16:creationId xmlns:a16="http://schemas.microsoft.com/office/drawing/2014/main" id="{72A0773F-3B2F-4FDB-8DD1-6BB61DFAFE0A}"/>
              </a:ext>
            </a:extLst>
          </p:cNvPr>
          <p:cNvSpPr/>
          <p:nvPr/>
        </p:nvSpPr>
        <p:spPr>
          <a:xfrm>
            <a:off x="1366544" y="5469527"/>
            <a:ext cx="1291251" cy="449183"/>
          </a:xfrm>
          <a:prstGeom prst="wedgeEllipseCallout">
            <a:avLst>
              <a:gd name="adj1" fmla="val 19271"/>
              <a:gd name="adj2" fmla="val -1104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18E5BD7-8C34-4F92-B274-EBD3C0BB662B}"/>
              </a:ext>
            </a:extLst>
          </p:cNvPr>
          <p:cNvSpPr txBox="1"/>
          <p:nvPr/>
        </p:nvSpPr>
        <p:spPr>
          <a:xfrm>
            <a:off x="1683234" y="5559197"/>
            <a:ext cx="877163" cy="369332"/>
          </a:xfrm>
          <a:prstGeom prst="rect">
            <a:avLst/>
          </a:prstGeom>
          <a:noFill/>
        </p:spPr>
        <p:txBody>
          <a:bodyPr wrap="none" rtlCol="0">
            <a:spAutoFit/>
          </a:bodyPr>
          <a:lstStyle/>
          <a:p>
            <a:r>
              <a:rPr kumimoji="1" lang="ja-JP" altLang="en-US" dirty="0"/>
              <a:t>房構造</a:t>
            </a:r>
          </a:p>
        </p:txBody>
      </p:sp>
      <p:sp>
        <p:nvSpPr>
          <p:cNvPr id="27" name="吹き出し: 円形 26">
            <a:extLst>
              <a:ext uri="{FF2B5EF4-FFF2-40B4-BE49-F238E27FC236}">
                <a16:creationId xmlns:a16="http://schemas.microsoft.com/office/drawing/2014/main" id="{32982197-BCFC-4420-A22D-B2F44FD39758}"/>
              </a:ext>
            </a:extLst>
          </p:cNvPr>
          <p:cNvSpPr/>
          <p:nvPr/>
        </p:nvSpPr>
        <p:spPr>
          <a:xfrm>
            <a:off x="5131582" y="5334606"/>
            <a:ext cx="1291251" cy="449183"/>
          </a:xfrm>
          <a:prstGeom prst="wedgeEllipseCallout">
            <a:avLst>
              <a:gd name="adj1" fmla="val 19271"/>
              <a:gd name="adj2" fmla="val -1104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4363F4A-724E-477C-9806-F6015CB177A9}"/>
              </a:ext>
            </a:extLst>
          </p:cNvPr>
          <p:cNvSpPr txBox="1"/>
          <p:nvPr/>
        </p:nvSpPr>
        <p:spPr>
          <a:xfrm>
            <a:off x="5448271" y="5424276"/>
            <a:ext cx="877163" cy="369332"/>
          </a:xfrm>
          <a:prstGeom prst="rect">
            <a:avLst/>
          </a:prstGeom>
          <a:noFill/>
        </p:spPr>
        <p:txBody>
          <a:bodyPr wrap="none" rtlCol="0">
            <a:spAutoFit/>
          </a:bodyPr>
          <a:lstStyle/>
          <a:p>
            <a:r>
              <a:rPr kumimoji="1" lang="ja-JP" altLang="en-US" dirty="0"/>
              <a:t>房構造</a:t>
            </a:r>
          </a:p>
        </p:txBody>
      </p:sp>
      <p:sp>
        <p:nvSpPr>
          <p:cNvPr id="31" name="吹き出し: 円形 30">
            <a:extLst>
              <a:ext uri="{FF2B5EF4-FFF2-40B4-BE49-F238E27FC236}">
                <a16:creationId xmlns:a16="http://schemas.microsoft.com/office/drawing/2014/main" id="{10C20210-8C6F-4DC1-967A-8F599613FC59}"/>
              </a:ext>
            </a:extLst>
          </p:cNvPr>
          <p:cNvSpPr/>
          <p:nvPr/>
        </p:nvSpPr>
        <p:spPr>
          <a:xfrm>
            <a:off x="3416748" y="5408351"/>
            <a:ext cx="1291251" cy="449183"/>
          </a:xfrm>
          <a:prstGeom prst="wedgeEllipseCallout">
            <a:avLst>
              <a:gd name="adj1" fmla="val 19271"/>
              <a:gd name="adj2" fmla="val -1104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E86C076-6720-4008-8582-23AEF9D168FF}"/>
              </a:ext>
            </a:extLst>
          </p:cNvPr>
          <p:cNvSpPr txBox="1"/>
          <p:nvPr/>
        </p:nvSpPr>
        <p:spPr>
          <a:xfrm>
            <a:off x="3733438" y="5498021"/>
            <a:ext cx="877163" cy="369332"/>
          </a:xfrm>
          <a:prstGeom prst="rect">
            <a:avLst/>
          </a:prstGeom>
          <a:noFill/>
        </p:spPr>
        <p:txBody>
          <a:bodyPr wrap="none" rtlCol="0">
            <a:spAutoFit/>
          </a:bodyPr>
          <a:lstStyle/>
          <a:p>
            <a:r>
              <a:rPr kumimoji="1" lang="ja-JP" altLang="en-US" dirty="0"/>
              <a:t>房構造</a:t>
            </a:r>
          </a:p>
        </p:txBody>
      </p:sp>
    </p:spTree>
    <p:extLst>
      <p:ext uri="{BB962C8B-B14F-4D97-AF65-F5344CB8AC3E}">
        <p14:creationId xmlns:p14="http://schemas.microsoft.com/office/powerpoint/2010/main" val="139250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2BB16-F0AB-7E44-9B8B-46157B69A26B}"/>
              </a:ext>
            </a:extLst>
          </p:cNvPr>
          <p:cNvSpPr>
            <a:spLocks noGrp="1"/>
          </p:cNvSpPr>
          <p:nvPr>
            <p:ph type="title"/>
          </p:nvPr>
        </p:nvSpPr>
        <p:spPr/>
        <p:txBody>
          <a:bodyPr/>
          <a:lstStyle/>
          <a:p>
            <a:r>
              <a:rPr lang="en-US" altLang="ja-JP" dirty="0"/>
              <a:t>2.2(3)</a:t>
            </a:r>
            <a:r>
              <a:rPr lang="ja-JP" altLang="en-US" dirty="0"/>
              <a:t>議論支援のインタフェース：房構造の縮約と</a:t>
            </a:r>
            <a:r>
              <a:rPr lang="en-US" altLang="ja-JP" dirty="0"/>
              <a:t>RAF</a:t>
            </a:r>
            <a:endParaRPr kumimoji="1" lang="ja-JP" altLang="en-US" dirty="0"/>
          </a:p>
        </p:txBody>
      </p:sp>
      <p:grpSp>
        <p:nvGrpSpPr>
          <p:cNvPr id="3" name="グループ化 2">
            <a:extLst>
              <a:ext uri="{FF2B5EF4-FFF2-40B4-BE49-F238E27FC236}">
                <a16:creationId xmlns:a16="http://schemas.microsoft.com/office/drawing/2014/main" id="{86A55BAC-5035-4BD9-9248-D628E193DFB4}"/>
              </a:ext>
            </a:extLst>
          </p:cNvPr>
          <p:cNvGrpSpPr/>
          <p:nvPr/>
        </p:nvGrpSpPr>
        <p:grpSpPr>
          <a:xfrm>
            <a:off x="285330" y="2490970"/>
            <a:ext cx="4410099" cy="1550352"/>
            <a:chOff x="1217476" y="2281289"/>
            <a:chExt cx="9838267" cy="3279422"/>
          </a:xfrm>
        </p:grpSpPr>
        <p:pic>
          <p:nvPicPr>
            <p:cNvPr id="19" name="図 18">
              <a:extLst>
                <a:ext uri="{FF2B5EF4-FFF2-40B4-BE49-F238E27FC236}">
                  <a16:creationId xmlns:a16="http://schemas.microsoft.com/office/drawing/2014/main" id="{6B4B9E88-7299-4979-B3B7-7E7DC6B42516}"/>
                </a:ext>
              </a:extLst>
            </p:cNvPr>
            <p:cNvPicPr>
              <a:picLocks noChangeAspect="1"/>
            </p:cNvPicPr>
            <p:nvPr/>
          </p:nvPicPr>
          <p:blipFill>
            <a:blip r:embed="rId3"/>
            <a:stretch>
              <a:fillRect/>
            </a:stretch>
          </p:blipFill>
          <p:spPr>
            <a:xfrm>
              <a:off x="1217476" y="2281289"/>
              <a:ext cx="9838267" cy="3279422"/>
            </a:xfrm>
            <a:prstGeom prst="rect">
              <a:avLst/>
            </a:prstGeom>
          </p:spPr>
        </p:pic>
        <p:sp>
          <p:nvSpPr>
            <p:cNvPr id="20" name="円/楕円 99">
              <a:extLst>
                <a:ext uri="{FF2B5EF4-FFF2-40B4-BE49-F238E27FC236}">
                  <a16:creationId xmlns:a16="http://schemas.microsoft.com/office/drawing/2014/main" id="{6631019D-E5FD-4B92-A4A7-5A1D705D9A27}"/>
                </a:ext>
              </a:extLst>
            </p:cNvPr>
            <p:cNvSpPr/>
            <p:nvPr/>
          </p:nvSpPr>
          <p:spPr>
            <a:xfrm>
              <a:off x="3336268" y="3644181"/>
              <a:ext cx="1335608" cy="39926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00">
              <a:extLst>
                <a:ext uri="{FF2B5EF4-FFF2-40B4-BE49-F238E27FC236}">
                  <a16:creationId xmlns:a16="http://schemas.microsoft.com/office/drawing/2014/main" id="{B77745EE-E7DD-40DB-9C74-DCF74A1C7D78}"/>
                </a:ext>
              </a:extLst>
            </p:cNvPr>
            <p:cNvSpPr/>
            <p:nvPr/>
          </p:nvSpPr>
          <p:spPr>
            <a:xfrm>
              <a:off x="5313862" y="3685996"/>
              <a:ext cx="1645493" cy="35745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01">
              <a:extLst>
                <a:ext uri="{FF2B5EF4-FFF2-40B4-BE49-F238E27FC236}">
                  <a16:creationId xmlns:a16="http://schemas.microsoft.com/office/drawing/2014/main" id="{5A01F30C-7811-4175-A0CF-5A1DDED5CB2A}"/>
                </a:ext>
              </a:extLst>
            </p:cNvPr>
            <p:cNvSpPr/>
            <p:nvPr/>
          </p:nvSpPr>
          <p:spPr>
            <a:xfrm>
              <a:off x="7897025" y="3644182"/>
              <a:ext cx="1465386" cy="39926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06FF7A09-653B-4A0B-9EB5-C4ABAF05812F}"/>
              </a:ext>
            </a:extLst>
          </p:cNvPr>
          <p:cNvPicPr>
            <a:picLocks noChangeAspect="1"/>
          </p:cNvPicPr>
          <p:nvPr/>
        </p:nvPicPr>
        <p:blipFill>
          <a:blip r:embed="rId4"/>
          <a:stretch>
            <a:fillRect/>
          </a:stretch>
        </p:blipFill>
        <p:spPr>
          <a:xfrm>
            <a:off x="5510000" y="2622339"/>
            <a:ext cx="3460638" cy="1174054"/>
          </a:xfrm>
          <a:prstGeom prst="rect">
            <a:avLst/>
          </a:prstGeom>
        </p:spPr>
      </p:pic>
      <p:sp>
        <p:nvSpPr>
          <p:cNvPr id="5" name="矢印: 右 4">
            <a:extLst>
              <a:ext uri="{FF2B5EF4-FFF2-40B4-BE49-F238E27FC236}">
                <a16:creationId xmlns:a16="http://schemas.microsoft.com/office/drawing/2014/main" id="{10FB947A-5E84-4C77-B164-1152A33CACA5}"/>
              </a:ext>
            </a:extLst>
          </p:cNvPr>
          <p:cNvSpPr/>
          <p:nvPr/>
        </p:nvSpPr>
        <p:spPr>
          <a:xfrm>
            <a:off x="4786604" y="3047611"/>
            <a:ext cx="363894" cy="38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DBDC738-D28B-4FEE-BE20-C2F2FFB1FD98}"/>
              </a:ext>
            </a:extLst>
          </p:cNvPr>
          <p:cNvSpPr txBox="1"/>
          <p:nvPr/>
        </p:nvSpPr>
        <p:spPr>
          <a:xfrm>
            <a:off x="541861" y="2309440"/>
            <a:ext cx="704039" cy="369332"/>
          </a:xfrm>
          <a:prstGeom prst="rect">
            <a:avLst/>
          </a:prstGeom>
          <a:noFill/>
        </p:spPr>
        <p:txBody>
          <a:bodyPr wrap="none" rtlCol="0">
            <a:spAutoFit/>
          </a:bodyPr>
          <a:lstStyle/>
          <a:p>
            <a:r>
              <a:rPr kumimoji="1" lang="en-US" altLang="ja-JP" dirty="0"/>
              <a:t>M-AF</a:t>
            </a:r>
            <a:endParaRPr kumimoji="1" lang="ja-JP" altLang="en-US" dirty="0"/>
          </a:p>
        </p:txBody>
      </p:sp>
      <p:sp>
        <p:nvSpPr>
          <p:cNvPr id="9" name="テキスト ボックス 8">
            <a:extLst>
              <a:ext uri="{FF2B5EF4-FFF2-40B4-BE49-F238E27FC236}">
                <a16:creationId xmlns:a16="http://schemas.microsoft.com/office/drawing/2014/main" id="{DDE53FD9-43B8-4B98-85EF-A2F715631FE1}"/>
              </a:ext>
            </a:extLst>
          </p:cNvPr>
          <p:cNvSpPr txBox="1"/>
          <p:nvPr/>
        </p:nvSpPr>
        <p:spPr>
          <a:xfrm>
            <a:off x="5311451" y="2263766"/>
            <a:ext cx="585417" cy="369332"/>
          </a:xfrm>
          <a:prstGeom prst="rect">
            <a:avLst/>
          </a:prstGeom>
          <a:noFill/>
        </p:spPr>
        <p:txBody>
          <a:bodyPr wrap="none" rtlCol="0">
            <a:spAutoFit/>
          </a:bodyPr>
          <a:lstStyle/>
          <a:p>
            <a:r>
              <a:rPr kumimoji="1" lang="en-US" altLang="ja-JP" dirty="0"/>
              <a:t>RAF</a:t>
            </a:r>
            <a:endParaRPr kumimoji="1" lang="ja-JP" altLang="en-US" dirty="0"/>
          </a:p>
        </p:txBody>
      </p:sp>
      <p:sp>
        <p:nvSpPr>
          <p:cNvPr id="10" name="テキスト ボックス 9">
            <a:extLst>
              <a:ext uri="{FF2B5EF4-FFF2-40B4-BE49-F238E27FC236}">
                <a16:creationId xmlns:a16="http://schemas.microsoft.com/office/drawing/2014/main" id="{7E3DC992-5FF9-42EC-AAFF-22C335ACA20A}"/>
              </a:ext>
            </a:extLst>
          </p:cNvPr>
          <p:cNvSpPr txBox="1"/>
          <p:nvPr/>
        </p:nvSpPr>
        <p:spPr>
          <a:xfrm>
            <a:off x="971600" y="4653136"/>
            <a:ext cx="6717929" cy="1477328"/>
          </a:xfrm>
          <a:prstGeom prst="rect">
            <a:avLst/>
          </a:prstGeom>
          <a:noFill/>
        </p:spPr>
        <p:txBody>
          <a:bodyPr wrap="none" rtlCol="0">
            <a:spAutoFit/>
          </a:bodyPr>
          <a:lstStyle/>
          <a:p>
            <a:r>
              <a:rPr kumimoji="1" lang="en-US" altLang="ja-JP" dirty="0"/>
              <a:t>RAF</a:t>
            </a:r>
            <a:r>
              <a:rPr kumimoji="1" lang="ja-JP" altLang="en-US" dirty="0"/>
              <a:t>：　</a:t>
            </a:r>
            <a:r>
              <a:rPr kumimoji="1" lang="en-US" altLang="ja-JP" dirty="0"/>
              <a:t>AF</a:t>
            </a:r>
            <a:r>
              <a:rPr kumimoji="1" lang="ja-JP" altLang="en-US" dirty="0"/>
              <a:t>の各ノードに信頼度のラベル（</a:t>
            </a:r>
            <a:r>
              <a:rPr kumimoji="1" lang="en-US" altLang="ja-JP" dirty="0" err="1"/>
              <a:t>sk</a:t>
            </a:r>
            <a:r>
              <a:rPr kumimoji="1" lang="en-US" altLang="ja-JP" dirty="0"/>
              <a:t>, </a:t>
            </a:r>
            <a:r>
              <a:rPr kumimoji="1" lang="en-US" altLang="ja-JP" dirty="0" err="1"/>
              <a:t>cr</a:t>
            </a:r>
            <a:r>
              <a:rPr kumimoji="1" lang="en-US" altLang="ja-JP" dirty="0"/>
              <a:t>, def)</a:t>
            </a:r>
            <a:r>
              <a:rPr kumimoji="1" lang="ja-JP" altLang="en-US" dirty="0"/>
              <a:t>を付与したもの。</a:t>
            </a:r>
            <a:endParaRPr kumimoji="1" lang="en-US" altLang="ja-JP" dirty="0"/>
          </a:p>
          <a:p>
            <a:endParaRPr lang="en-US" altLang="ja-JP" dirty="0"/>
          </a:p>
          <a:p>
            <a:r>
              <a:rPr kumimoji="1" lang="en-US" altLang="ja-JP" dirty="0"/>
              <a:t>AF</a:t>
            </a:r>
            <a:r>
              <a:rPr kumimoji="1" lang="ja-JP" altLang="en-US" dirty="0"/>
              <a:t>意味論：　完全拡大、選好拡大、基礎拡大</a:t>
            </a:r>
            <a:endParaRPr kumimoji="1" lang="en-US" altLang="ja-JP" dirty="0"/>
          </a:p>
          <a:p>
            <a:r>
              <a:rPr kumimoji="1" lang="en-US" altLang="ja-JP" dirty="0"/>
              <a:t>RAF</a:t>
            </a:r>
            <a:r>
              <a:rPr kumimoji="1" lang="ja-JP" altLang="en-US" dirty="0"/>
              <a:t>意味論：　楽観完全拡大、楽観選好拡大、楽観基礎拡大</a:t>
            </a:r>
            <a:br>
              <a:rPr kumimoji="1" lang="en-US" altLang="ja-JP" dirty="0"/>
            </a:br>
            <a:r>
              <a:rPr kumimoji="1" lang="ja-JP" altLang="en-US" dirty="0"/>
              <a:t>　　　　　　　　　悲観完全拡大、悲観選好拡大、悲観基礎拡大</a:t>
            </a:r>
          </a:p>
        </p:txBody>
      </p:sp>
    </p:spTree>
    <p:extLst>
      <p:ext uri="{BB962C8B-B14F-4D97-AF65-F5344CB8AC3E}">
        <p14:creationId xmlns:p14="http://schemas.microsoft.com/office/powerpoint/2010/main" val="213622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2BB16-F0AB-7E44-9B8B-46157B69A26B}"/>
              </a:ext>
            </a:extLst>
          </p:cNvPr>
          <p:cNvSpPr>
            <a:spLocks noGrp="1"/>
          </p:cNvSpPr>
          <p:nvPr>
            <p:ph type="title"/>
          </p:nvPr>
        </p:nvSpPr>
        <p:spPr/>
        <p:txBody>
          <a:bodyPr/>
          <a:lstStyle/>
          <a:p>
            <a:r>
              <a:rPr lang="en-US" altLang="ja-JP" dirty="0"/>
              <a:t>2.2(4)</a:t>
            </a:r>
            <a:r>
              <a:rPr lang="ja-JP" altLang="en-US" dirty="0"/>
              <a:t>議論支援のインタフェース：意味論の保存</a:t>
            </a:r>
            <a:endParaRPr kumimoji="1" lang="ja-JP" altLang="en-US" dirty="0"/>
          </a:p>
        </p:txBody>
      </p:sp>
      <p:grpSp>
        <p:nvGrpSpPr>
          <p:cNvPr id="3" name="グループ化 2">
            <a:extLst>
              <a:ext uri="{FF2B5EF4-FFF2-40B4-BE49-F238E27FC236}">
                <a16:creationId xmlns:a16="http://schemas.microsoft.com/office/drawing/2014/main" id="{86A55BAC-5035-4BD9-9248-D628E193DFB4}"/>
              </a:ext>
            </a:extLst>
          </p:cNvPr>
          <p:cNvGrpSpPr/>
          <p:nvPr/>
        </p:nvGrpSpPr>
        <p:grpSpPr>
          <a:xfrm>
            <a:off x="285330" y="2490970"/>
            <a:ext cx="4410099" cy="1550352"/>
            <a:chOff x="1217476" y="2281289"/>
            <a:chExt cx="9838267" cy="3279422"/>
          </a:xfrm>
        </p:grpSpPr>
        <p:pic>
          <p:nvPicPr>
            <p:cNvPr id="19" name="図 18">
              <a:extLst>
                <a:ext uri="{FF2B5EF4-FFF2-40B4-BE49-F238E27FC236}">
                  <a16:creationId xmlns:a16="http://schemas.microsoft.com/office/drawing/2014/main" id="{6B4B9E88-7299-4979-B3B7-7E7DC6B42516}"/>
                </a:ext>
              </a:extLst>
            </p:cNvPr>
            <p:cNvPicPr>
              <a:picLocks noChangeAspect="1"/>
            </p:cNvPicPr>
            <p:nvPr/>
          </p:nvPicPr>
          <p:blipFill>
            <a:blip r:embed="rId3"/>
            <a:stretch>
              <a:fillRect/>
            </a:stretch>
          </p:blipFill>
          <p:spPr>
            <a:xfrm>
              <a:off x="1217476" y="2281289"/>
              <a:ext cx="9838267" cy="3279422"/>
            </a:xfrm>
            <a:prstGeom prst="rect">
              <a:avLst/>
            </a:prstGeom>
          </p:spPr>
        </p:pic>
        <p:sp>
          <p:nvSpPr>
            <p:cNvPr id="20" name="円/楕円 99">
              <a:extLst>
                <a:ext uri="{FF2B5EF4-FFF2-40B4-BE49-F238E27FC236}">
                  <a16:creationId xmlns:a16="http://schemas.microsoft.com/office/drawing/2014/main" id="{6631019D-E5FD-4B92-A4A7-5A1D705D9A27}"/>
                </a:ext>
              </a:extLst>
            </p:cNvPr>
            <p:cNvSpPr/>
            <p:nvPr/>
          </p:nvSpPr>
          <p:spPr>
            <a:xfrm>
              <a:off x="3336268" y="3644181"/>
              <a:ext cx="1335608" cy="39926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00">
              <a:extLst>
                <a:ext uri="{FF2B5EF4-FFF2-40B4-BE49-F238E27FC236}">
                  <a16:creationId xmlns:a16="http://schemas.microsoft.com/office/drawing/2014/main" id="{B77745EE-E7DD-40DB-9C74-DCF74A1C7D78}"/>
                </a:ext>
              </a:extLst>
            </p:cNvPr>
            <p:cNvSpPr/>
            <p:nvPr/>
          </p:nvSpPr>
          <p:spPr>
            <a:xfrm>
              <a:off x="5313862" y="3685996"/>
              <a:ext cx="1645493" cy="35745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01">
              <a:extLst>
                <a:ext uri="{FF2B5EF4-FFF2-40B4-BE49-F238E27FC236}">
                  <a16:creationId xmlns:a16="http://schemas.microsoft.com/office/drawing/2014/main" id="{5A01F30C-7811-4175-A0CF-5A1DDED5CB2A}"/>
                </a:ext>
              </a:extLst>
            </p:cNvPr>
            <p:cNvSpPr/>
            <p:nvPr/>
          </p:nvSpPr>
          <p:spPr>
            <a:xfrm>
              <a:off x="7897025" y="3644182"/>
              <a:ext cx="1465386" cy="39926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06FF7A09-653B-4A0B-9EB5-C4ABAF05812F}"/>
              </a:ext>
            </a:extLst>
          </p:cNvPr>
          <p:cNvPicPr>
            <a:picLocks noChangeAspect="1"/>
          </p:cNvPicPr>
          <p:nvPr/>
        </p:nvPicPr>
        <p:blipFill>
          <a:blip r:embed="rId4"/>
          <a:stretch>
            <a:fillRect/>
          </a:stretch>
        </p:blipFill>
        <p:spPr>
          <a:xfrm>
            <a:off x="5510000" y="2622339"/>
            <a:ext cx="3460638" cy="1174054"/>
          </a:xfrm>
          <a:prstGeom prst="rect">
            <a:avLst/>
          </a:prstGeom>
        </p:spPr>
      </p:pic>
      <p:sp>
        <p:nvSpPr>
          <p:cNvPr id="5" name="矢印: 右 4">
            <a:extLst>
              <a:ext uri="{FF2B5EF4-FFF2-40B4-BE49-F238E27FC236}">
                <a16:creationId xmlns:a16="http://schemas.microsoft.com/office/drawing/2014/main" id="{10FB947A-5E84-4C77-B164-1152A33CACA5}"/>
              </a:ext>
            </a:extLst>
          </p:cNvPr>
          <p:cNvSpPr/>
          <p:nvPr/>
        </p:nvSpPr>
        <p:spPr>
          <a:xfrm>
            <a:off x="4786604" y="3047611"/>
            <a:ext cx="363894" cy="38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53470EA-011A-4749-B41B-25F5FDE46E9A}"/>
              </a:ext>
            </a:extLst>
          </p:cNvPr>
          <p:cNvSpPr txBox="1"/>
          <p:nvPr/>
        </p:nvSpPr>
        <p:spPr>
          <a:xfrm>
            <a:off x="541860" y="4268526"/>
            <a:ext cx="3600666" cy="369332"/>
          </a:xfrm>
          <a:prstGeom prst="rect">
            <a:avLst/>
          </a:prstGeom>
          <a:noFill/>
        </p:spPr>
        <p:txBody>
          <a:bodyPr wrap="none" rtlCol="0">
            <a:spAutoFit/>
          </a:bodyPr>
          <a:lstStyle/>
          <a:p>
            <a:r>
              <a:rPr kumimoji="1" lang="ja-JP" altLang="en-US" dirty="0"/>
              <a:t>完全外延：</a:t>
            </a:r>
            <a:r>
              <a:rPr kumimoji="1" lang="en-US" altLang="ja-JP" dirty="0"/>
              <a:t>{C1,C5},{C1,C4,C5},….</a:t>
            </a:r>
            <a:endParaRPr kumimoji="1" lang="ja-JP" altLang="en-US" dirty="0"/>
          </a:p>
        </p:txBody>
      </p:sp>
      <p:sp>
        <p:nvSpPr>
          <p:cNvPr id="7" name="テキスト ボックス 6">
            <a:extLst>
              <a:ext uri="{FF2B5EF4-FFF2-40B4-BE49-F238E27FC236}">
                <a16:creationId xmlns:a16="http://schemas.microsoft.com/office/drawing/2014/main" id="{0D841576-2165-4DCE-8248-277734F28605}"/>
              </a:ext>
            </a:extLst>
          </p:cNvPr>
          <p:cNvSpPr txBox="1"/>
          <p:nvPr/>
        </p:nvSpPr>
        <p:spPr>
          <a:xfrm>
            <a:off x="5689341" y="4194407"/>
            <a:ext cx="2986715" cy="369332"/>
          </a:xfrm>
          <a:prstGeom prst="rect">
            <a:avLst/>
          </a:prstGeom>
          <a:noFill/>
        </p:spPr>
        <p:txBody>
          <a:bodyPr wrap="none" rtlCol="0">
            <a:spAutoFit/>
          </a:bodyPr>
          <a:lstStyle/>
          <a:p>
            <a:r>
              <a:rPr kumimoji="1" lang="ja-JP" altLang="en-US" dirty="0"/>
              <a:t>楽観完全外延：</a:t>
            </a:r>
            <a:r>
              <a:rPr kumimoji="1" lang="en-US" altLang="ja-JP" dirty="0"/>
              <a:t>{C1},{C2},…</a:t>
            </a:r>
            <a:endParaRPr kumimoji="1" lang="ja-JP" altLang="en-US" dirty="0"/>
          </a:p>
        </p:txBody>
      </p:sp>
      <p:sp>
        <p:nvSpPr>
          <p:cNvPr id="8" name="テキスト ボックス 7">
            <a:extLst>
              <a:ext uri="{FF2B5EF4-FFF2-40B4-BE49-F238E27FC236}">
                <a16:creationId xmlns:a16="http://schemas.microsoft.com/office/drawing/2014/main" id="{BDBDC738-D28B-4FEE-BE20-C2F2FFB1FD98}"/>
              </a:ext>
            </a:extLst>
          </p:cNvPr>
          <p:cNvSpPr txBox="1"/>
          <p:nvPr/>
        </p:nvSpPr>
        <p:spPr>
          <a:xfrm>
            <a:off x="541861" y="2309440"/>
            <a:ext cx="704039" cy="369332"/>
          </a:xfrm>
          <a:prstGeom prst="rect">
            <a:avLst/>
          </a:prstGeom>
          <a:noFill/>
        </p:spPr>
        <p:txBody>
          <a:bodyPr wrap="none" rtlCol="0">
            <a:spAutoFit/>
          </a:bodyPr>
          <a:lstStyle/>
          <a:p>
            <a:r>
              <a:rPr kumimoji="1" lang="en-US" altLang="ja-JP" dirty="0"/>
              <a:t>M-AF</a:t>
            </a:r>
            <a:endParaRPr kumimoji="1" lang="ja-JP" altLang="en-US" dirty="0"/>
          </a:p>
        </p:txBody>
      </p:sp>
      <p:sp>
        <p:nvSpPr>
          <p:cNvPr id="9" name="テキスト ボックス 8">
            <a:extLst>
              <a:ext uri="{FF2B5EF4-FFF2-40B4-BE49-F238E27FC236}">
                <a16:creationId xmlns:a16="http://schemas.microsoft.com/office/drawing/2014/main" id="{DDE53FD9-43B8-4B98-85EF-A2F715631FE1}"/>
              </a:ext>
            </a:extLst>
          </p:cNvPr>
          <p:cNvSpPr txBox="1"/>
          <p:nvPr/>
        </p:nvSpPr>
        <p:spPr>
          <a:xfrm>
            <a:off x="5311451" y="2263766"/>
            <a:ext cx="585417" cy="369332"/>
          </a:xfrm>
          <a:prstGeom prst="rect">
            <a:avLst/>
          </a:prstGeom>
          <a:noFill/>
        </p:spPr>
        <p:txBody>
          <a:bodyPr wrap="none" rtlCol="0">
            <a:spAutoFit/>
          </a:bodyPr>
          <a:lstStyle/>
          <a:p>
            <a:r>
              <a:rPr kumimoji="1" lang="en-US" altLang="ja-JP" dirty="0"/>
              <a:t>RAF</a:t>
            </a:r>
            <a:endParaRPr kumimoji="1" lang="ja-JP" altLang="en-US" dirty="0"/>
          </a:p>
        </p:txBody>
      </p:sp>
      <p:sp>
        <p:nvSpPr>
          <p:cNvPr id="11" name="テキスト ボックス 10">
            <a:extLst>
              <a:ext uri="{FF2B5EF4-FFF2-40B4-BE49-F238E27FC236}">
                <a16:creationId xmlns:a16="http://schemas.microsoft.com/office/drawing/2014/main" id="{B1701CF8-75CE-4494-B9C9-3AB48EC4AECD}"/>
              </a:ext>
            </a:extLst>
          </p:cNvPr>
          <p:cNvSpPr txBox="1"/>
          <p:nvPr/>
        </p:nvSpPr>
        <p:spPr>
          <a:xfrm>
            <a:off x="2442677" y="5202983"/>
            <a:ext cx="4785284" cy="369332"/>
          </a:xfrm>
          <a:prstGeom prst="rect">
            <a:avLst/>
          </a:prstGeom>
          <a:noFill/>
        </p:spPr>
        <p:txBody>
          <a:bodyPr wrap="none" rtlCol="0">
            <a:spAutoFit/>
          </a:bodyPr>
          <a:lstStyle/>
          <a:p>
            <a:r>
              <a:rPr kumimoji="1" lang="en-US" altLang="ja-JP" dirty="0"/>
              <a:t>M-AF</a:t>
            </a:r>
            <a:r>
              <a:rPr kumimoji="1" lang="ja-JP" altLang="en-US" dirty="0"/>
              <a:t>の完全拡大は</a:t>
            </a:r>
            <a:r>
              <a:rPr kumimoji="1" lang="en-US" altLang="ja-JP" dirty="0"/>
              <a:t>RAF</a:t>
            </a:r>
            <a:r>
              <a:rPr kumimoji="1" lang="ja-JP" altLang="en-US" dirty="0"/>
              <a:t>の楽観完全拡大に対応</a:t>
            </a:r>
            <a:endParaRPr kumimoji="1" lang="en-US" altLang="ja-JP" dirty="0"/>
          </a:p>
        </p:txBody>
      </p:sp>
      <p:cxnSp>
        <p:nvCxnSpPr>
          <p:cNvPr id="13" name="直線矢印コネクタ 12">
            <a:extLst>
              <a:ext uri="{FF2B5EF4-FFF2-40B4-BE49-F238E27FC236}">
                <a16:creationId xmlns:a16="http://schemas.microsoft.com/office/drawing/2014/main" id="{561F1A18-3FB4-4814-BE42-152BD84F23EC}"/>
              </a:ext>
            </a:extLst>
          </p:cNvPr>
          <p:cNvCxnSpPr/>
          <p:nvPr/>
        </p:nvCxnSpPr>
        <p:spPr>
          <a:xfrm flipH="1" flipV="1">
            <a:off x="2490380" y="4545525"/>
            <a:ext cx="952616" cy="608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1AC105E2-BC9D-4BF2-8B59-66A830C44CCE}"/>
              </a:ext>
            </a:extLst>
          </p:cNvPr>
          <p:cNvCxnSpPr>
            <a:cxnSpLocks/>
          </p:cNvCxnSpPr>
          <p:nvPr/>
        </p:nvCxnSpPr>
        <p:spPr>
          <a:xfrm flipV="1">
            <a:off x="5302200" y="4468197"/>
            <a:ext cx="585763" cy="62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9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454D874-CB56-49D1-B001-7DAEFC3A6F87}"/>
              </a:ext>
            </a:extLst>
          </p:cNvPr>
          <p:cNvSpPr>
            <a:spLocks noGrp="1"/>
          </p:cNvSpPr>
          <p:nvPr>
            <p:ph type="title"/>
          </p:nvPr>
        </p:nvSpPr>
        <p:spPr/>
        <p:txBody>
          <a:bodyPr/>
          <a:lstStyle/>
          <a:p>
            <a:r>
              <a:rPr lang="en-US" altLang="ja-JP" dirty="0"/>
              <a:t>1</a:t>
            </a:r>
            <a:r>
              <a:rPr lang="ja-JP" altLang="en-US" dirty="0"/>
              <a:t>．プロジェクトにおける議論の位置づけ</a:t>
            </a:r>
          </a:p>
        </p:txBody>
      </p:sp>
      <p:sp>
        <p:nvSpPr>
          <p:cNvPr id="5" name="テキスト プレースホルダー 4">
            <a:extLst>
              <a:ext uri="{FF2B5EF4-FFF2-40B4-BE49-F238E27FC236}">
                <a16:creationId xmlns:a16="http://schemas.microsoft.com/office/drawing/2014/main" id="{C3C60AC0-6ECC-43ED-B3DB-0B4A5279DAEF}"/>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50115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0C99F-4F01-4E48-8065-BFEB3DCB8D30}"/>
              </a:ext>
            </a:extLst>
          </p:cNvPr>
          <p:cNvSpPr>
            <a:spLocks noGrp="1"/>
          </p:cNvSpPr>
          <p:nvPr>
            <p:ph type="title"/>
          </p:nvPr>
        </p:nvSpPr>
        <p:spPr/>
        <p:txBody>
          <a:bodyPr/>
          <a:lstStyle/>
          <a:p>
            <a:r>
              <a:rPr kumimoji="1" lang="en-US" altLang="ja-JP" dirty="0"/>
              <a:t>2.3 </a:t>
            </a:r>
            <a:r>
              <a:rPr kumimoji="1" lang="ja-JP" altLang="en-US" dirty="0"/>
              <a:t>現状</a:t>
            </a:r>
          </a:p>
        </p:txBody>
      </p:sp>
      <p:sp>
        <p:nvSpPr>
          <p:cNvPr id="3" name="コンテンツ プレースホルダー 2">
            <a:extLst>
              <a:ext uri="{FF2B5EF4-FFF2-40B4-BE49-F238E27FC236}">
                <a16:creationId xmlns:a16="http://schemas.microsoft.com/office/drawing/2014/main" id="{692843FF-1DE6-441A-B4FA-C86285011BC1}"/>
              </a:ext>
            </a:extLst>
          </p:cNvPr>
          <p:cNvSpPr>
            <a:spLocks noGrp="1"/>
          </p:cNvSpPr>
          <p:nvPr>
            <p:ph idx="1"/>
          </p:nvPr>
        </p:nvSpPr>
        <p:spPr/>
        <p:txBody>
          <a:bodyPr/>
          <a:lstStyle/>
          <a:p>
            <a:r>
              <a:rPr kumimoji="1" lang="ja-JP" altLang="en-US" sz="2800" dirty="0"/>
              <a:t>議論インタフェースの基本設計が終了し、現在は実装中（</a:t>
            </a:r>
            <a:r>
              <a:rPr kumimoji="1" lang="en-US" altLang="ja-JP" sz="2800" dirty="0"/>
              <a:t>12</a:t>
            </a:r>
            <a:r>
              <a:rPr kumimoji="1" lang="ja-JP" altLang="en-US" sz="2800" dirty="0"/>
              <a:t>月まで）。</a:t>
            </a:r>
            <a:r>
              <a:rPr kumimoji="1" lang="en-US" altLang="ja-JP" sz="2800" dirty="0"/>
              <a:t>1</a:t>
            </a:r>
            <a:r>
              <a:rPr kumimoji="1" lang="ja-JP" altLang="en-US" sz="2800" dirty="0"/>
              <a:t>月から評価。</a:t>
            </a:r>
            <a:endParaRPr kumimoji="1" lang="en-US" altLang="ja-JP" sz="2800" dirty="0"/>
          </a:p>
          <a:p>
            <a:r>
              <a:rPr kumimoji="1" lang="ja-JP" altLang="en-US" sz="2800" dirty="0"/>
              <a:t>人工知能学会論文誌に投稿予定</a:t>
            </a:r>
          </a:p>
        </p:txBody>
      </p:sp>
    </p:spTree>
    <p:extLst>
      <p:ext uri="{BB962C8B-B14F-4D97-AF65-F5344CB8AC3E}">
        <p14:creationId xmlns:p14="http://schemas.microsoft.com/office/powerpoint/2010/main" val="62551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3</a:t>
            </a:r>
            <a:r>
              <a:rPr kumimoji="1" lang="en-US" altLang="ja-JP" dirty="0"/>
              <a:t>. </a:t>
            </a:r>
            <a:r>
              <a:rPr kumimoji="1" lang="ja-JP" altLang="en-US" dirty="0"/>
              <a:t>判例の議論解析</a:t>
            </a:r>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60753061"/>
      </p:ext>
    </p:extLst>
  </p:cSld>
  <p:clrMapOvr>
    <a:masterClrMapping/>
  </p:clrMapOvr>
  <mc:AlternateContent xmlns:mc="http://schemas.openxmlformats.org/markup-compatibility/2006" xmlns:p14="http://schemas.microsoft.com/office/powerpoint/2010/main">
    <mc:Choice Requires="p14">
      <p:transition spd="slow" p14:dur="2000" advTm="7936"/>
    </mc:Choice>
    <mc:Fallback xmlns="">
      <p:transition spd="slow" advTm="793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F17E87B-8CF0-42A4-A3B9-0EFDA501401A}"/>
              </a:ext>
            </a:extLst>
          </p:cNvPr>
          <p:cNvSpPr>
            <a:spLocks noGrp="1"/>
          </p:cNvSpPr>
          <p:nvPr>
            <p:ph type="title"/>
          </p:nvPr>
        </p:nvSpPr>
        <p:spPr/>
        <p:txBody>
          <a:bodyPr/>
          <a:lstStyle/>
          <a:p>
            <a:r>
              <a:rPr lang="en-US" altLang="ja-JP" dirty="0"/>
              <a:t>3.1 </a:t>
            </a:r>
            <a:r>
              <a:rPr lang="ja-JP" altLang="en-US" dirty="0"/>
              <a:t>判例解析の目的</a:t>
            </a:r>
          </a:p>
        </p:txBody>
      </p:sp>
      <p:sp>
        <p:nvSpPr>
          <p:cNvPr id="5" name="コンテンツ プレースホルダー 4">
            <a:extLst>
              <a:ext uri="{FF2B5EF4-FFF2-40B4-BE49-F238E27FC236}">
                <a16:creationId xmlns:a16="http://schemas.microsoft.com/office/drawing/2014/main" id="{A63B5B68-11F3-4136-965C-8EA3F350A716}"/>
              </a:ext>
            </a:extLst>
          </p:cNvPr>
          <p:cNvSpPr>
            <a:spLocks noGrp="1"/>
          </p:cNvSpPr>
          <p:nvPr>
            <p:ph idx="1"/>
          </p:nvPr>
        </p:nvSpPr>
        <p:spPr/>
        <p:txBody>
          <a:bodyPr/>
          <a:lstStyle/>
          <a:p>
            <a:r>
              <a:rPr lang="ja-JP" altLang="en-US" sz="2800" dirty="0"/>
              <a:t>個別の判例の解析</a:t>
            </a:r>
            <a:endParaRPr lang="en-US" altLang="ja-JP" sz="2800" dirty="0"/>
          </a:p>
          <a:p>
            <a:pPr lvl="1"/>
            <a:r>
              <a:rPr lang="ja-JP" altLang="en-US" sz="2400" dirty="0"/>
              <a:t>判例の論理分析</a:t>
            </a:r>
            <a:endParaRPr lang="en-US" altLang="ja-JP" sz="2400" dirty="0"/>
          </a:p>
          <a:p>
            <a:pPr marL="457200" lvl="1" indent="0">
              <a:buNone/>
            </a:pPr>
            <a:r>
              <a:rPr lang="ja-JP" altLang="en-US" sz="2400" dirty="0"/>
              <a:t>　　　　原告と被告の主張、裁判官の判断を論理的に</a:t>
            </a:r>
            <a:endParaRPr lang="en-US" altLang="ja-JP" sz="2400" dirty="0"/>
          </a:p>
          <a:p>
            <a:pPr marL="457200" lvl="1" indent="0">
              <a:buNone/>
            </a:pPr>
            <a:r>
              <a:rPr lang="ja-JP" altLang="en-US" sz="2400" dirty="0"/>
              <a:t>　　　　解析</a:t>
            </a:r>
            <a:endParaRPr lang="en-US" altLang="ja-JP" sz="2400" dirty="0"/>
          </a:p>
          <a:p>
            <a:pPr marL="457200" lvl="1" indent="0">
              <a:buNone/>
            </a:pPr>
            <a:r>
              <a:rPr lang="ja-JP" altLang="en-US" sz="2400" dirty="0"/>
              <a:t>　　　　　　</a:t>
            </a:r>
            <a:r>
              <a:rPr lang="ja-JP" altLang="en-US" sz="2400" dirty="0">
                <a:sym typeface="Wingdings" panose="05000000000000000000" pitchFamily="2" charset="2"/>
              </a:rPr>
              <a:t>　</a:t>
            </a:r>
            <a:r>
              <a:rPr lang="en-US" altLang="ja-JP" sz="2400" dirty="0">
                <a:sym typeface="Wingdings" panose="05000000000000000000" pitchFamily="2" charset="2"/>
              </a:rPr>
              <a:t>BAF</a:t>
            </a:r>
            <a:r>
              <a:rPr lang="ja-JP" altLang="en-US" sz="2400" dirty="0">
                <a:sym typeface="Wingdings" panose="05000000000000000000" pitchFamily="2" charset="2"/>
              </a:rPr>
              <a:t>による論理検証</a:t>
            </a:r>
            <a:endParaRPr lang="en-US" altLang="ja-JP" sz="2400" dirty="0"/>
          </a:p>
          <a:p>
            <a:r>
              <a:rPr lang="ja-JP" altLang="en-US" sz="2800" dirty="0"/>
              <a:t>判例群の解析</a:t>
            </a:r>
            <a:endParaRPr lang="en-US" altLang="ja-JP" sz="2800" dirty="0"/>
          </a:p>
          <a:p>
            <a:pPr lvl="1"/>
            <a:r>
              <a:rPr lang="ja-JP" altLang="en-US" sz="2400" dirty="0"/>
              <a:t>判決動向分析</a:t>
            </a:r>
            <a:endParaRPr lang="en-US" altLang="ja-JP" sz="2400" dirty="0"/>
          </a:p>
          <a:p>
            <a:pPr marL="457200" lvl="1" indent="0">
              <a:buNone/>
            </a:pPr>
            <a:r>
              <a:rPr lang="ja-JP" altLang="en-US" sz="2400" dirty="0"/>
              <a:t>　　　　どのような主張が勝訴に結びつくか。</a:t>
            </a:r>
            <a:br>
              <a:rPr lang="en-US" altLang="ja-JP" sz="2400" dirty="0"/>
            </a:br>
            <a:r>
              <a:rPr lang="ja-JP" altLang="en-US" sz="2400" dirty="0"/>
              <a:t>　　　　　　</a:t>
            </a:r>
            <a:r>
              <a:rPr lang="ja-JP" altLang="en-US" sz="2400" dirty="0">
                <a:sym typeface="Wingdings" panose="05000000000000000000" pitchFamily="2" charset="2"/>
              </a:rPr>
              <a:t>　ファクタと</a:t>
            </a:r>
            <a:r>
              <a:rPr lang="en-US" altLang="ja-JP" sz="2400" dirty="0">
                <a:sym typeface="Wingdings" panose="05000000000000000000" pitchFamily="2" charset="2"/>
              </a:rPr>
              <a:t>BAF</a:t>
            </a:r>
            <a:r>
              <a:rPr lang="ja-JP" altLang="en-US" sz="2400" dirty="0">
                <a:sym typeface="Wingdings" panose="05000000000000000000" pitchFamily="2" charset="2"/>
              </a:rPr>
              <a:t>によるによる結論予測</a:t>
            </a:r>
            <a:endParaRPr lang="ja-JP" altLang="en-US" sz="2400" dirty="0"/>
          </a:p>
        </p:txBody>
      </p:sp>
    </p:spTree>
    <p:extLst>
      <p:ext uri="{BB962C8B-B14F-4D97-AF65-F5344CB8AC3E}">
        <p14:creationId xmlns:p14="http://schemas.microsoft.com/office/powerpoint/2010/main" val="3268371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E570D-2D3B-42E1-AD62-A7DB9CC02F47}"/>
              </a:ext>
            </a:extLst>
          </p:cNvPr>
          <p:cNvSpPr>
            <a:spLocks noGrp="1"/>
          </p:cNvSpPr>
          <p:nvPr>
            <p:ph type="title"/>
          </p:nvPr>
        </p:nvSpPr>
        <p:spPr/>
        <p:txBody>
          <a:bodyPr/>
          <a:lstStyle/>
          <a:p>
            <a:r>
              <a:rPr kumimoji="1" lang="en-US" altLang="ja-JP" dirty="0"/>
              <a:t>3.2</a:t>
            </a:r>
            <a:r>
              <a:rPr lang="ja-JP" altLang="en-US" dirty="0"/>
              <a:t> </a:t>
            </a:r>
            <a:r>
              <a:rPr kumimoji="1" lang="ja-JP" altLang="en-US" dirty="0"/>
              <a:t>ファクタ</a:t>
            </a:r>
          </a:p>
        </p:txBody>
      </p:sp>
      <p:pic>
        <p:nvPicPr>
          <p:cNvPr id="4" name="図 3">
            <a:extLst>
              <a:ext uri="{FF2B5EF4-FFF2-40B4-BE49-F238E27FC236}">
                <a16:creationId xmlns:a16="http://schemas.microsoft.com/office/drawing/2014/main" id="{1E9D9CCC-865F-4014-A4D7-AA29F8AA19F8}"/>
              </a:ext>
            </a:extLst>
          </p:cNvPr>
          <p:cNvPicPr/>
          <p:nvPr/>
        </p:nvPicPr>
        <p:blipFill>
          <a:blip r:embed="rId2" cstate="print"/>
          <a:srcRect/>
          <a:stretch>
            <a:fillRect/>
          </a:stretch>
        </p:blipFill>
        <p:spPr bwMode="auto">
          <a:xfrm>
            <a:off x="1142687" y="2611239"/>
            <a:ext cx="6048672" cy="4032448"/>
          </a:xfrm>
          <a:prstGeom prst="rect">
            <a:avLst/>
          </a:prstGeom>
          <a:noFill/>
          <a:ln w="9525">
            <a:noFill/>
            <a:miter lim="800000"/>
            <a:headEnd/>
            <a:tailEnd/>
          </a:ln>
          <a:effectLst/>
        </p:spPr>
      </p:pic>
      <p:sp>
        <p:nvSpPr>
          <p:cNvPr id="5" name="テキスト ボックス 4">
            <a:extLst>
              <a:ext uri="{FF2B5EF4-FFF2-40B4-BE49-F238E27FC236}">
                <a16:creationId xmlns:a16="http://schemas.microsoft.com/office/drawing/2014/main" id="{7EDAC3A8-4B7B-4598-8ECB-6393BF89C481}"/>
              </a:ext>
            </a:extLst>
          </p:cNvPr>
          <p:cNvSpPr txBox="1"/>
          <p:nvPr/>
        </p:nvSpPr>
        <p:spPr>
          <a:xfrm>
            <a:off x="1017763" y="2060848"/>
            <a:ext cx="6298519" cy="461665"/>
          </a:xfrm>
          <a:prstGeom prst="rect">
            <a:avLst/>
          </a:prstGeom>
          <a:noFill/>
        </p:spPr>
        <p:txBody>
          <a:bodyPr wrap="none" rtlCol="0">
            <a:spAutoFit/>
          </a:bodyPr>
          <a:lstStyle/>
          <a:p>
            <a:r>
              <a:rPr kumimoji="1" lang="ja-JP" altLang="en-US" sz="2400" dirty="0"/>
              <a:t>事実を抽象的に表現したもの　</a:t>
            </a:r>
            <a:r>
              <a:rPr kumimoji="1" lang="en-US" altLang="ja-JP" sz="2400" dirty="0"/>
              <a:t>Hypo</a:t>
            </a:r>
            <a:r>
              <a:rPr kumimoji="1" lang="ja-JP" altLang="en-US" sz="2400" dirty="0"/>
              <a:t>（</a:t>
            </a:r>
            <a:r>
              <a:rPr kumimoji="1" lang="en-US" altLang="ja-JP" sz="2400" dirty="0" err="1"/>
              <a:t>K.Ashley</a:t>
            </a:r>
            <a:r>
              <a:rPr kumimoji="1" lang="en-US" altLang="ja-JP" sz="2400" dirty="0"/>
              <a:t>)</a:t>
            </a:r>
            <a:endParaRPr kumimoji="1" lang="ja-JP" altLang="en-US" sz="2400" dirty="0"/>
          </a:p>
        </p:txBody>
      </p:sp>
    </p:spTree>
    <p:extLst>
      <p:ext uri="{BB962C8B-B14F-4D97-AF65-F5344CB8AC3E}">
        <p14:creationId xmlns:p14="http://schemas.microsoft.com/office/powerpoint/2010/main" val="345858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5141E3-8873-489A-8FC6-1F9C241339E1}"/>
              </a:ext>
            </a:extLst>
          </p:cNvPr>
          <p:cNvSpPr>
            <a:spLocks noGrp="1"/>
          </p:cNvSpPr>
          <p:nvPr>
            <p:ph type="title"/>
          </p:nvPr>
        </p:nvSpPr>
        <p:spPr/>
        <p:txBody>
          <a:bodyPr/>
          <a:lstStyle/>
          <a:p>
            <a:r>
              <a:rPr lang="en-US" altLang="ja-JP" dirty="0"/>
              <a:t>3.3 BAF</a:t>
            </a:r>
            <a:r>
              <a:rPr lang="ja-JP" altLang="en-US" dirty="0"/>
              <a:t>とファクタによる判例解析</a:t>
            </a:r>
          </a:p>
        </p:txBody>
      </p:sp>
      <p:pic>
        <p:nvPicPr>
          <p:cNvPr id="6" name="図 5">
            <a:extLst>
              <a:ext uri="{FF2B5EF4-FFF2-40B4-BE49-F238E27FC236}">
                <a16:creationId xmlns:a16="http://schemas.microsoft.com/office/drawing/2014/main" id="{A1FA02C8-29D1-4F6C-ADD1-D00883CAB2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420888"/>
            <a:ext cx="6624736" cy="3600400"/>
          </a:xfrm>
          <a:prstGeom prst="rect">
            <a:avLst/>
          </a:prstGeom>
          <a:noFill/>
          <a:ln>
            <a:noFill/>
          </a:ln>
        </p:spPr>
      </p:pic>
    </p:spTree>
    <p:extLst>
      <p:ext uri="{BB962C8B-B14F-4D97-AF65-F5344CB8AC3E}">
        <p14:creationId xmlns:p14="http://schemas.microsoft.com/office/powerpoint/2010/main" val="234600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5F85D-B24D-4337-82F8-C23011D11CEC}"/>
              </a:ext>
            </a:extLst>
          </p:cNvPr>
          <p:cNvSpPr>
            <a:spLocks noGrp="1"/>
          </p:cNvSpPr>
          <p:nvPr>
            <p:ph type="title"/>
          </p:nvPr>
        </p:nvSpPr>
        <p:spPr/>
        <p:txBody>
          <a:bodyPr/>
          <a:lstStyle/>
          <a:p>
            <a:r>
              <a:rPr kumimoji="1" lang="ja-JP" altLang="en-US" dirty="0"/>
              <a:t>注目される労働判例</a:t>
            </a:r>
          </a:p>
        </p:txBody>
      </p:sp>
      <p:pic>
        <p:nvPicPr>
          <p:cNvPr id="5" name="図 4">
            <a:extLst>
              <a:ext uri="{FF2B5EF4-FFF2-40B4-BE49-F238E27FC236}">
                <a16:creationId xmlns:a16="http://schemas.microsoft.com/office/drawing/2014/main" id="{4C812DA5-D7F1-43DC-89B6-53A52E08E7DC}"/>
              </a:ext>
            </a:extLst>
          </p:cNvPr>
          <p:cNvPicPr>
            <a:picLocks noChangeAspect="1"/>
          </p:cNvPicPr>
          <p:nvPr/>
        </p:nvPicPr>
        <p:blipFill>
          <a:blip r:embed="rId2"/>
          <a:stretch>
            <a:fillRect/>
          </a:stretch>
        </p:blipFill>
        <p:spPr>
          <a:xfrm>
            <a:off x="3851920" y="2348880"/>
            <a:ext cx="5208837" cy="3533822"/>
          </a:xfrm>
          <a:prstGeom prst="rect">
            <a:avLst/>
          </a:prstGeom>
        </p:spPr>
      </p:pic>
      <p:pic>
        <p:nvPicPr>
          <p:cNvPr id="4" name="図 3">
            <a:extLst>
              <a:ext uri="{FF2B5EF4-FFF2-40B4-BE49-F238E27FC236}">
                <a16:creationId xmlns:a16="http://schemas.microsoft.com/office/drawing/2014/main" id="{2CFFFAC0-673D-4D73-9260-E2CFCF1CDE09}"/>
              </a:ext>
            </a:extLst>
          </p:cNvPr>
          <p:cNvPicPr>
            <a:picLocks noChangeAspect="1"/>
          </p:cNvPicPr>
          <p:nvPr/>
        </p:nvPicPr>
        <p:blipFill>
          <a:blip r:embed="rId3"/>
          <a:stretch>
            <a:fillRect/>
          </a:stretch>
        </p:blipFill>
        <p:spPr>
          <a:xfrm>
            <a:off x="382364" y="1916832"/>
            <a:ext cx="4229098" cy="4825877"/>
          </a:xfrm>
          <a:prstGeom prst="rect">
            <a:avLst/>
          </a:prstGeom>
        </p:spPr>
      </p:pic>
    </p:spTree>
    <p:extLst>
      <p:ext uri="{BB962C8B-B14F-4D97-AF65-F5344CB8AC3E}">
        <p14:creationId xmlns:p14="http://schemas.microsoft.com/office/powerpoint/2010/main" val="1701659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6B2EE6-BF4D-4B44-AFFE-E572714D049B}"/>
              </a:ext>
            </a:extLst>
          </p:cNvPr>
          <p:cNvSpPr>
            <a:spLocks noGrp="1"/>
          </p:cNvSpPr>
          <p:nvPr>
            <p:ph type="title"/>
          </p:nvPr>
        </p:nvSpPr>
        <p:spPr/>
        <p:txBody>
          <a:bodyPr/>
          <a:lstStyle/>
          <a:p>
            <a:r>
              <a:rPr kumimoji="1" lang="en-US" altLang="ja-JP" dirty="0"/>
              <a:t>3.4 3</a:t>
            </a:r>
            <a:r>
              <a:rPr kumimoji="1" lang="ja-JP" altLang="en-US" dirty="0"/>
              <a:t>種類の労働判例の分析</a:t>
            </a:r>
          </a:p>
        </p:txBody>
      </p:sp>
      <p:sp>
        <p:nvSpPr>
          <p:cNvPr id="3" name="コンテンツ プレースホルダー 2">
            <a:extLst>
              <a:ext uri="{FF2B5EF4-FFF2-40B4-BE49-F238E27FC236}">
                <a16:creationId xmlns:a16="http://schemas.microsoft.com/office/drawing/2014/main" id="{40854E31-9BBB-4E75-9D48-477858ED7ADF}"/>
              </a:ext>
            </a:extLst>
          </p:cNvPr>
          <p:cNvSpPr>
            <a:spLocks noGrp="1"/>
          </p:cNvSpPr>
          <p:nvPr>
            <p:ph idx="1"/>
          </p:nvPr>
        </p:nvSpPr>
        <p:spPr/>
        <p:txBody>
          <a:bodyPr/>
          <a:lstStyle/>
          <a:p>
            <a:r>
              <a:rPr kumimoji="1" lang="ja-JP" altLang="en-US" sz="2800" dirty="0"/>
              <a:t>正規</a:t>
            </a:r>
            <a:r>
              <a:rPr kumimoji="1" lang="en-US" altLang="ja-JP" sz="2800" dirty="0"/>
              <a:t>/</a:t>
            </a:r>
            <a:r>
              <a:rPr kumimoji="1" lang="ja-JP" altLang="en-US" sz="2800" dirty="0"/>
              <a:t>非正規格差</a:t>
            </a:r>
            <a:endParaRPr kumimoji="1" lang="en-US" altLang="ja-JP" sz="2800" dirty="0"/>
          </a:p>
          <a:p>
            <a:r>
              <a:rPr kumimoji="1" lang="ja-JP" altLang="en-US" sz="2800" dirty="0"/>
              <a:t>定年後再雇用格差</a:t>
            </a:r>
            <a:endParaRPr kumimoji="1" lang="en-US" altLang="ja-JP" sz="2800" dirty="0"/>
          </a:p>
          <a:p>
            <a:r>
              <a:rPr kumimoji="1" lang="ja-JP" altLang="en-US" sz="2800" dirty="0"/>
              <a:t>男女格差</a:t>
            </a:r>
            <a:endParaRPr kumimoji="1" lang="en-US" altLang="ja-JP" sz="2800" dirty="0"/>
          </a:p>
          <a:p>
            <a:endParaRPr lang="en-US" altLang="ja-JP" sz="2800" dirty="0"/>
          </a:p>
          <a:p>
            <a:r>
              <a:rPr kumimoji="1" lang="ja-JP" altLang="en-US" sz="2400" dirty="0"/>
              <a:t>給与格差</a:t>
            </a:r>
            <a:endParaRPr kumimoji="1" lang="en-US" altLang="ja-JP" sz="2400" dirty="0"/>
          </a:p>
          <a:p>
            <a:r>
              <a:rPr kumimoji="1" lang="ja-JP" altLang="en-US" sz="2400" dirty="0"/>
              <a:t>手当格差、賞与格差、退職金格差</a:t>
            </a:r>
            <a:endParaRPr kumimoji="1" lang="en-US" altLang="ja-JP" sz="2400" dirty="0"/>
          </a:p>
          <a:p>
            <a:r>
              <a:rPr kumimoji="1" lang="ja-JP" altLang="en-US" sz="2400" dirty="0"/>
              <a:t>昇進格差</a:t>
            </a:r>
            <a:endParaRPr kumimoji="1" lang="ja-JP" altLang="en-US" sz="2800" dirty="0"/>
          </a:p>
        </p:txBody>
      </p:sp>
    </p:spTree>
    <p:extLst>
      <p:ext uri="{BB962C8B-B14F-4D97-AF65-F5344CB8AC3E}">
        <p14:creationId xmlns:p14="http://schemas.microsoft.com/office/powerpoint/2010/main" val="3513494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0BB0D-EA03-49B2-84D5-EFFD2CD86ABF}"/>
              </a:ext>
            </a:extLst>
          </p:cNvPr>
          <p:cNvSpPr>
            <a:spLocks noGrp="1"/>
          </p:cNvSpPr>
          <p:nvPr>
            <p:ph type="title"/>
          </p:nvPr>
        </p:nvSpPr>
        <p:spPr/>
        <p:txBody>
          <a:bodyPr/>
          <a:lstStyle/>
          <a:p>
            <a:r>
              <a:rPr kumimoji="1" lang="en-US" altLang="ja-JP" dirty="0"/>
              <a:t>3.4 </a:t>
            </a:r>
            <a:r>
              <a:rPr kumimoji="1" lang="ja-JP" altLang="en-US" dirty="0"/>
              <a:t>関連法令</a:t>
            </a:r>
          </a:p>
        </p:txBody>
      </p:sp>
      <p:sp>
        <p:nvSpPr>
          <p:cNvPr id="3" name="コンテンツ プレースホルダー 2">
            <a:extLst>
              <a:ext uri="{FF2B5EF4-FFF2-40B4-BE49-F238E27FC236}">
                <a16:creationId xmlns:a16="http://schemas.microsoft.com/office/drawing/2014/main" id="{94CAB988-C675-4214-B32F-B25A1536DC05}"/>
              </a:ext>
            </a:extLst>
          </p:cNvPr>
          <p:cNvSpPr>
            <a:spLocks noGrp="1"/>
          </p:cNvSpPr>
          <p:nvPr>
            <p:ph idx="1"/>
          </p:nvPr>
        </p:nvSpPr>
        <p:spPr/>
        <p:txBody>
          <a:bodyPr/>
          <a:lstStyle/>
          <a:p>
            <a:r>
              <a:rPr kumimoji="1" lang="ja-JP" altLang="en-US" sz="2800" dirty="0"/>
              <a:t>労働契約法第</a:t>
            </a:r>
            <a:r>
              <a:rPr kumimoji="1" lang="en-US" altLang="ja-JP" sz="2800" dirty="0"/>
              <a:t>20</a:t>
            </a:r>
            <a:r>
              <a:rPr kumimoji="1" lang="ja-JP" altLang="en-US" sz="2800" dirty="0"/>
              <a:t>条</a:t>
            </a:r>
            <a:endParaRPr kumimoji="1" lang="en-US" altLang="ja-JP" sz="2800" dirty="0"/>
          </a:p>
          <a:p>
            <a:pPr marL="0" indent="0">
              <a:buNone/>
            </a:pPr>
            <a:r>
              <a:rPr lang="ja-JP" altLang="ja-JP" sz="1800" kern="100" dirty="0">
                <a:effectLst/>
                <a:latin typeface="+mn-ea"/>
                <a:cs typeface="Times New Roman" panose="02020603050405020304" pitchFamily="18" charset="0"/>
              </a:rPr>
              <a:t>「有期労働契約を締結している労働者の労働契約の内容である労働条件が，期間の定めがあることにより同一の使用者と期間の定めのない労働契約を締結している労働者の労働契約の内容である労働条件と相違する場合においては，当該労働条件の相違は，労働者の業務の内容及び当該業務に伴う責任の程度（以下この条において「職務の内容」という。），当該職務の内容及び配置の変更の範囲その他の事情を考慮して，</a:t>
            </a:r>
            <a:r>
              <a:rPr lang="ja-JP" altLang="ja-JP" sz="1800" u="sng" kern="100" dirty="0">
                <a:effectLst/>
                <a:latin typeface="+mn-ea"/>
                <a:cs typeface="Times New Roman" panose="02020603050405020304" pitchFamily="18" charset="0"/>
              </a:rPr>
              <a:t>不合理と認められるもの</a:t>
            </a:r>
            <a:r>
              <a:rPr lang="ja-JP" altLang="ja-JP" sz="1800" kern="100" dirty="0">
                <a:effectLst/>
                <a:latin typeface="+mn-ea"/>
                <a:cs typeface="Times New Roman" panose="02020603050405020304" pitchFamily="18" charset="0"/>
              </a:rPr>
              <a:t>であってはならない」</a:t>
            </a:r>
            <a:endParaRPr lang="en-US" altLang="ja-JP" dirty="0">
              <a:latin typeface="+mn-ea"/>
            </a:endParaRPr>
          </a:p>
          <a:p>
            <a:r>
              <a:rPr kumimoji="1" lang="ja-JP" altLang="en-US" sz="2800" dirty="0"/>
              <a:t>労働基準法第</a:t>
            </a:r>
            <a:r>
              <a:rPr kumimoji="1" lang="en-US" altLang="ja-JP" sz="2800" dirty="0"/>
              <a:t>4</a:t>
            </a:r>
            <a:r>
              <a:rPr kumimoji="1" lang="ja-JP" altLang="en-US" sz="2800" dirty="0"/>
              <a:t>条</a:t>
            </a:r>
            <a:endParaRPr kumimoji="1" lang="en-US" altLang="ja-JP" sz="2800" dirty="0"/>
          </a:p>
          <a:p>
            <a:pPr marL="0" indent="0">
              <a:buNone/>
            </a:pPr>
            <a:r>
              <a:rPr lang="ja-JP" altLang="en-US"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使用者は，労働者が女性であることを理由として，賃金について，男性と</a:t>
            </a:r>
            <a:r>
              <a:rPr lang="ja-JP" altLang="ja-JP" sz="18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差別的取扱い</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をしてはならない」</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83885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B171B-C5B0-4658-B5F3-DE3DB0CCE748}"/>
              </a:ext>
            </a:extLst>
          </p:cNvPr>
          <p:cNvSpPr>
            <a:spLocks noGrp="1"/>
          </p:cNvSpPr>
          <p:nvPr>
            <p:ph type="title"/>
          </p:nvPr>
        </p:nvSpPr>
        <p:spPr/>
        <p:txBody>
          <a:bodyPr/>
          <a:lstStyle/>
          <a:p>
            <a:r>
              <a:rPr kumimoji="1" lang="en-US" altLang="ja-JP" dirty="0"/>
              <a:t>3.4 </a:t>
            </a:r>
            <a:r>
              <a:rPr kumimoji="1" lang="ja-JP" altLang="en-US" dirty="0"/>
              <a:t>労働問題とファクタ</a:t>
            </a:r>
          </a:p>
        </p:txBody>
      </p:sp>
      <p:pic>
        <p:nvPicPr>
          <p:cNvPr id="4" name="図 3">
            <a:extLst>
              <a:ext uri="{FF2B5EF4-FFF2-40B4-BE49-F238E27FC236}">
                <a16:creationId xmlns:a16="http://schemas.microsoft.com/office/drawing/2014/main" id="{AD5F8525-F580-4A50-AB1A-213919905D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132856"/>
            <a:ext cx="5904656" cy="4248472"/>
          </a:xfrm>
          <a:prstGeom prst="rect">
            <a:avLst/>
          </a:prstGeom>
          <a:noFill/>
          <a:ln>
            <a:noFill/>
          </a:ln>
        </p:spPr>
      </p:pic>
    </p:spTree>
    <p:extLst>
      <p:ext uri="{BB962C8B-B14F-4D97-AF65-F5344CB8AC3E}">
        <p14:creationId xmlns:p14="http://schemas.microsoft.com/office/powerpoint/2010/main" val="57097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D06C8C-9880-4BB9-BEC6-0E0816A0DE08}"/>
              </a:ext>
            </a:extLst>
          </p:cNvPr>
          <p:cNvSpPr>
            <a:spLocks noGrp="1"/>
          </p:cNvSpPr>
          <p:nvPr>
            <p:ph type="title"/>
          </p:nvPr>
        </p:nvSpPr>
        <p:spPr/>
        <p:txBody>
          <a:bodyPr/>
          <a:lstStyle/>
          <a:p>
            <a:r>
              <a:rPr kumimoji="1" lang="en-US" altLang="ja-JP" dirty="0"/>
              <a:t>3.4 </a:t>
            </a:r>
            <a:r>
              <a:rPr kumimoji="1" lang="ja-JP" altLang="en-US" dirty="0"/>
              <a:t>労働問題とファクタ</a:t>
            </a:r>
          </a:p>
        </p:txBody>
      </p:sp>
      <p:pic>
        <p:nvPicPr>
          <p:cNvPr id="4" name="図 3">
            <a:extLst>
              <a:ext uri="{FF2B5EF4-FFF2-40B4-BE49-F238E27FC236}">
                <a16:creationId xmlns:a16="http://schemas.microsoft.com/office/drawing/2014/main" id="{8B4BD91B-1CB5-4FD1-B024-DB6CC07826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204864"/>
            <a:ext cx="5688632" cy="4032448"/>
          </a:xfrm>
          <a:prstGeom prst="rect">
            <a:avLst/>
          </a:prstGeom>
          <a:noFill/>
          <a:ln>
            <a:noFill/>
          </a:ln>
        </p:spPr>
      </p:pic>
    </p:spTree>
    <p:extLst>
      <p:ext uri="{BB962C8B-B14F-4D97-AF65-F5344CB8AC3E}">
        <p14:creationId xmlns:p14="http://schemas.microsoft.com/office/powerpoint/2010/main" val="123255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6C904-C468-45BC-A8A1-A2CDBC1CE5BB}"/>
              </a:ext>
            </a:extLst>
          </p:cNvPr>
          <p:cNvSpPr>
            <a:spLocks noGrp="1"/>
          </p:cNvSpPr>
          <p:nvPr>
            <p:ph type="title"/>
          </p:nvPr>
        </p:nvSpPr>
        <p:spPr/>
        <p:txBody>
          <a:bodyPr/>
          <a:lstStyle/>
          <a:p>
            <a:r>
              <a:rPr kumimoji="1" lang="en-US" altLang="ja-JP" sz="4000" dirty="0"/>
              <a:t>2</a:t>
            </a:r>
            <a:r>
              <a:rPr kumimoji="1" lang="ja-JP" altLang="en-US" sz="4000" dirty="0"/>
              <a:t>種類の法律問題</a:t>
            </a:r>
          </a:p>
        </p:txBody>
      </p:sp>
      <p:sp>
        <p:nvSpPr>
          <p:cNvPr id="3" name="コンテンツ プレースホルダー 2">
            <a:extLst>
              <a:ext uri="{FF2B5EF4-FFF2-40B4-BE49-F238E27FC236}">
                <a16:creationId xmlns:a16="http://schemas.microsoft.com/office/drawing/2014/main" id="{52FFD97A-41C0-4AB1-9A1D-66D5E817A138}"/>
              </a:ext>
            </a:extLst>
          </p:cNvPr>
          <p:cNvSpPr>
            <a:spLocks noGrp="1"/>
          </p:cNvSpPr>
          <p:nvPr>
            <p:ph idx="1"/>
          </p:nvPr>
        </p:nvSpPr>
        <p:spPr/>
        <p:txBody>
          <a:bodyPr/>
          <a:lstStyle/>
          <a:p>
            <a:r>
              <a:rPr kumimoji="1" lang="ja-JP" altLang="en-US" sz="2800" dirty="0"/>
              <a:t>標準問題</a:t>
            </a:r>
            <a:endParaRPr kumimoji="1" lang="en-US" altLang="ja-JP" sz="2800" dirty="0"/>
          </a:p>
          <a:p>
            <a:pPr lvl="1"/>
            <a:r>
              <a:rPr lang="ja-JP" altLang="en-US" dirty="0"/>
              <a:t>法令</a:t>
            </a:r>
            <a:r>
              <a:rPr lang="ja-JP" altLang="en-US" sz="2400" dirty="0"/>
              <a:t>（重要判例含む）</a:t>
            </a:r>
            <a:r>
              <a:rPr lang="ja-JP" altLang="en-US" dirty="0"/>
              <a:t>で論理的に解ける問題</a:t>
            </a:r>
            <a:endParaRPr lang="en-US" altLang="ja-JP" dirty="0"/>
          </a:p>
          <a:p>
            <a:pPr marL="457200" lvl="1" indent="0">
              <a:buNone/>
            </a:pPr>
            <a:r>
              <a:rPr lang="ja-JP" altLang="en-US" sz="2400" dirty="0"/>
              <a:t>　　（司法試験</a:t>
            </a:r>
            <a:r>
              <a:rPr lang="en-US" altLang="ja-JP" sz="2400" dirty="0"/>
              <a:t>1</a:t>
            </a:r>
            <a:r>
              <a:rPr lang="ja-JP" altLang="en-US" sz="2400" dirty="0"/>
              <a:t>次試験）</a:t>
            </a:r>
            <a:endParaRPr lang="en-US" altLang="ja-JP" sz="2400" dirty="0"/>
          </a:p>
          <a:p>
            <a:r>
              <a:rPr kumimoji="1" lang="ja-JP" altLang="en-US" sz="2800" dirty="0"/>
              <a:t>難しい問題</a:t>
            </a:r>
            <a:endParaRPr kumimoji="1" lang="en-US" altLang="ja-JP" sz="2800" dirty="0"/>
          </a:p>
          <a:p>
            <a:pPr lvl="1"/>
            <a:r>
              <a:rPr kumimoji="1" lang="ja-JP" altLang="en-US" dirty="0"/>
              <a:t>法令以外の知識が必要な問題</a:t>
            </a:r>
            <a:endParaRPr kumimoji="1" lang="en-US" altLang="ja-JP" dirty="0"/>
          </a:p>
          <a:p>
            <a:pPr marL="457200" lvl="1" indent="0">
              <a:buNone/>
            </a:pPr>
            <a:r>
              <a:rPr kumimoji="1" lang="ja-JP" altLang="en-US" sz="2400" dirty="0"/>
              <a:t>　　　　　例）医学知識、商慣習、社会常識、。。。</a:t>
            </a:r>
            <a:endParaRPr kumimoji="1" lang="en-US" altLang="ja-JP" sz="2400" dirty="0"/>
          </a:p>
          <a:p>
            <a:pPr lvl="1"/>
            <a:r>
              <a:rPr kumimoji="1" lang="ja-JP" altLang="en-US" dirty="0"/>
              <a:t>要件に該当するかの判断が難しい問題</a:t>
            </a:r>
            <a:endParaRPr kumimoji="1" lang="en-US" altLang="ja-JP" dirty="0"/>
          </a:p>
          <a:p>
            <a:pPr marL="457200" lvl="1" indent="0">
              <a:buNone/>
            </a:pPr>
            <a:r>
              <a:rPr kumimoji="1" lang="ja-JP" altLang="en-US" dirty="0"/>
              <a:t>　　　　 </a:t>
            </a:r>
            <a:r>
              <a:rPr kumimoji="1" lang="ja-JP" altLang="en-US" sz="2400" dirty="0"/>
              <a:t>例）事実と認識のギャップ</a:t>
            </a:r>
            <a:endParaRPr kumimoji="1" lang="en-US" altLang="ja-JP" dirty="0"/>
          </a:p>
          <a:p>
            <a:pPr marL="457200" lvl="1" indent="0">
              <a:buNone/>
            </a:pPr>
            <a:r>
              <a:rPr kumimoji="1" lang="ja-JP" altLang="en-US" sz="2000" dirty="0"/>
              <a:t>　</a:t>
            </a:r>
            <a:r>
              <a:rPr kumimoji="1" lang="ja-JP" altLang="en-US" sz="2400" dirty="0"/>
              <a:t>　　　　　</a:t>
            </a:r>
            <a:endParaRPr kumimoji="1" lang="en-US" altLang="ja-JP" sz="2400" dirty="0"/>
          </a:p>
          <a:p>
            <a:pPr marL="457200" lvl="1" indent="0">
              <a:buNone/>
            </a:pPr>
            <a:endParaRPr kumimoji="1" lang="en-US" altLang="ja-JP" sz="2400" dirty="0"/>
          </a:p>
        </p:txBody>
      </p:sp>
      <p:sp>
        <p:nvSpPr>
          <p:cNvPr id="4" name="テキスト ボックス 3">
            <a:extLst>
              <a:ext uri="{FF2B5EF4-FFF2-40B4-BE49-F238E27FC236}">
                <a16:creationId xmlns:a16="http://schemas.microsoft.com/office/drawing/2014/main" id="{825DF128-AF0D-464A-A8AE-C1A8D692ED36}"/>
              </a:ext>
            </a:extLst>
          </p:cNvPr>
          <p:cNvSpPr txBox="1"/>
          <p:nvPr/>
        </p:nvSpPr>
        <p:spPr>
          <a:xfrm>
            <a:off x="3275856" y="3501008"/>
            <a:ext cx="296876"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6" name="テキスト ボックス 5">
            <a:extLst>
              <a:ext uri="{FF2B5EF4-FFF2-40B4-BE49-F238E27FC236}">
                <a16:creationId xmlns:a16="http://schemas.microsoft.com/office/drawing/2014/main" id="{8A72AB2A-EB0B-4833-9EF6-F4B22ACBAC13}"/>
              </a:ext>
            </a:extLst>
          </p:cNvPr>
          <p:cNvSpPr txBox="1"/>
          <p:nvPr/>
        </p:nvSpPr>
        <p:spPr>
          <a:xfrm>
            <a:off x="2987824" y="2027432"/>
            <a:ext cx="296876" cy="338554"/>
          </a:xfrm>
          <a:prstGeom prst="rect">
            <a:avLst/>
          </a:prstGeom>
          <a:noFill/>
        </p:spPr>
        <p:txBody>
          <a:bodyPr wrap="none" rtlCol="0">
            <a:spAutoFit/>
          </a:bodyPr>
          <a:lstStyle/>
          <a:p>
            <a:r>
              <a:rPr kumimoji="1" lang="en-US" altLang="ja-JP" sz="1600" dirty="0"/>
              <a:t>*</a:t>
            </a:r>
            <a:endParaRPr kumimoji="1" lang="ja-JP" altLang="en-US" sz="1600" dirty="0"/>
          </a:p>
        </p:txBody>
      </p:sp>
    </p:spTree>
    <p:extLst>
      <p:ext uri="{BB962C8B-B14F-4D97-AF65-F5344CB8AC3E}">
        <p14:creationId xmlns:p14="http://schemas.microsoft.com/office/powerpoint/2010/main" val="1210221069"/>
      </p:ext>
    </p:extLst>
  </p:cSld>
  <p:clrMapOvr>
    <a:masterClrMapping/>
  </p:clrMapOvr>
  <mc:AlternateContent xmlns:mc="http://schemas.openxmlformats.org/markup-compatibility/2006" xmlns:p14="http://schemas.microsoft.com/office/powerpoint/2010/main">
    <mc:Choice Requires="p14">
      <p:transition spd="slow" p14:dur="2000" advTm="46577"/>
    </mc:Choice>
    <mc:Fallback xmlns="">
      <p:transition spd="slow" advTm="4657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D930C-C2E3-434E-86AE-87D48E36CA4C}"/>
              </a:ext>
            </a:extLst>
          </p:cNvPr>
          <p:cNvSpPr>
            <a:spLocks noGrp="1"/>
          </p:cNvSpPr>
          <p:nvPr>
            <p:ph type="title"/>
          </p:nvPr>
        </p:nvSpPr>
        <p:spPr/>
        <p:txBody>
          <a:bodyPr/>
          <a:lstStyle/>
          <a:p>
            <a:r>
              <a:rPr kumimoji="1" lang="en-US" altLang="ja-JP" dirty="0"/>
              <a:t>3.5(1) </a:t>
            </a:r>
            <a:r>
              <a:rPr kumimoji="1" lang="ja-JP" altLang="en-US" dirty="0"/>
              <a:t>解析例：判決と関連が深いファクタ</a:t>
            </a:r>
          </a:p>
        </p:txBody>
      </p:sp>
      <p:graphicFrame>
        <p:nvGraphicFramePr>
          <p:cNvPr id="4" name="グラフ 3">
            <a:extLst>
              <a:ext uri="{FF2B5EF4-FFF2-40B4-BE49-F238E27FC236}">
                <a16:creationId xmlns:a16="http://schemas.microsoft.com/office/drawing/2014/main" id="{F21EC278-A359-4D71-BBFE-C24A9E48A930}"/>
              </a:ext>
            </a:extLst>
          </p:cNvPr>
          <p:cNvGraphicFramePr/>
          <p:nvPr>
            <p:extLst>
              <p:ext uri="{D42A27DB-BD31-4B8C-83A1-F6EECF244321}">
                <p14:modId xmlns:p14="http://schemas.microsoft.com/office/powerpoint/2010/main" val="3418703345"/>
              </p:ext>
            </p:extLst>
          </p:nvPr>
        </p:nvGraphicFramePr>
        <p:xfrm>
          <a:off x="2411760" y="2074925"/>
          <a:ext cx="4320480"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1DDEACE4-7C23-4907-94D8-C549EB0F37D4}"/>
              </a:ext>
            </a:extLst>
          </p:cNvPr>
          <p:cNvSpPr txBox="1"/>
          <p:nvPr/>
        </p:nvSpPr>
        <p:spPr>
          <a:xfrm>
            <a:off x="611560" y="5085184"/>
            <a:ext cx="8047396" cy="923330"/>
          </a:xfrm>
          <a:prstGeom prst="rect">
            <a:avLst/>
          </a:prstGeom>
          <a:noFill/>
        </p:spPr>
        <p:txBody>
          <a:bodyPr wrap="none" rtlCol="0">
            <a:spAutoFit/>
          </a:bodyPr>
          <a:lstStyle/>
          <a:p>
            <a:r>
              <a:rPr kumimoji="1" lang="ja-JP" altLang="en-US" dirty="0"/>
              <a:t>正規</a:t>
            </a:r>
            <a:r>
              <a:rPr kumimoji="1" lang="en-US" altLang="ja-JP" dirty="0"/>
              <a:t>/</a:t>
            </a:r>
            <a:r>
              <a:rPr kumimoji="1" lang="ja-JP" altLang="en-US" dirty="0"/>
              <a:t>非正規　　→　賞与は被告が有利。手当は原告が有利。</a:t>
            </a:r>
            <a:endParaRPr kumimoji="1" lang="en-US" altLang="ja-JP" dirty="0"/>
          </a:p>
          <a:p>
            <a:r>
              <a:rPr kumimoji="1" lang="ja-JP" altLang="en-US" dirty="0"/>
              <a:t>定年後再雇用　→　「格差は</a:t>
            </a:r>
            <a:r>
              <a:rPr kumimoji="1" lang="en-US" altLang="ja-JP" dirty="0"/>
              <a:t>2</a:t>
            </a:r>
            <a:r>
              <a:rPr kumimoji="1" lang="ja-JP" altLang="en-US" dirty="0"/>
              <a:t>割に過ぎない」と「制度上の違い」は被告が有利。</a:t>
            </a:r>
            <a:endParaRPr kumimoji="1" lang="en-US" altLang="ja-JP" dirty="0"/>
          </a:p>
          <a:p>
            <a:r>
              <a:rPr kumimoji="1" lang="ja-JP" altLang="en-US" dirty="0"/>
              <a:t>男女　　　　　　　→　「制度の差ではなく、個人の勤務成績が問題」は被告が有利。</a:t>
            </a:r>
          </a:p>
        </p:txBody>
      </p:sp>
    </p:spTree>
    <p:extLst>
      <p:ext uri="{BB962C8B-B14F-4D97-AF65-F5344CB8AC3E}">
        <p14:creationId xmlns:p14="http://schemas.microsoft.com/office/powerpoint/2010/main" val="2893945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DE4C5-7A53-4626-8994-35DB28B2D279}"/>
              </a:ext>
            </a:extLst>
          </p:cNvPr>
          <p:cNvSpPr>
            <a:spLocks noGrp="1"/>
          </p:cNvSpPr>
          <p:nvPr>
            <p:ph type="title"/>
          </p:nvPr>
        </p:nvSpPr>
        <p:spPr/>
        <p:txBody>
          <a:bodyPr/>
          <a:lstStyle/>
          <a:p>
            <a:r>
              <a:rPr kumimoji="1" lang="en-US" altLang="ja-JP" dirty="0"/>
              <a:t>3.5(2)</a:t>
            </a:r>
            <a:r>
              <a:rPr kumimoji="1" lang="ja-JP" altLang="en-US" dirty="0"/>
              <a:t>解析例：定年再雇用：</a:t>
            </a:r>
            <a:r>
              <a:rPr kumimoji="1" lang="ja-JP" altLang="en-US" sz="3600" dirty="0"/>
              <a:t>長澤運輸（被告勝訴）</a:t>
            </a:r>
            <a:endParaRPr kumimoji="1" lang="ja-JP" altLang="en-US" dirty="0"/>
          </a:p>
        </p:txBody>
      </p:sp>
      <p:pic>
        <p:nvPicPr>
          <p:cNvPr id="4" name="図 3">
            <a:extLst>
              <a:ext uri="{FF2B5EF4-FFF2-40B4-BE49-F238E27FC236}">
                <a16:creationId xmlns:a16="http://schemas.microsoft.com/office/drawing/2014/main" id="{F084A114-9D41-45AC-B357-9A765C3BF6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668" y="2132856"/>
            <a:ext cx="6156684" cy="3960440"/>
          </a:xfrm>
          <a:prstGeom prst="rect">
            <a:avLst/>
          </a:prstGeom>
          <a:noFill/>
          <a:ln>
            <a:noFill/>
          </a:ln>
        </p:spPr>
      </p:pic>
    </p:spTree>
    <p:extLst>
      <p:ext uri="{BB962C8B-B14F-4D97-AF65-F5344CB8AC3E}">
        <p14:creationId xmlns:p14="http://schemas.microsoft.com/office/powerpoint/2010/main" val="1488819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D0EFE-0359-416D-80DF-EA2244C8ECE2}"/>
              </a:ext>
            </a:extLst>
          </p:cNvPr>
          <p:cNvSpPr>
            <a:spLocks noGrp="1"/>
          </p:cNvSpPr>
          <p:nvPr>
            <p:ph type="title"/>
          </p:nvPr>
        </p:nvSpPr>
        <p:spPr/>
        <p:txBody>
          <a:bodyPr/>
          <a:lstStyle/>
          <a:p>
            <a:r>
              <a:rPr kumimoji="1" lang="en-US" altLang="ja-JP" dirty="0"/>
              <a:t>3.5(2)</a:t>
            </a:r>
            <a:r>
              <a:rPr kumimoji="1" lang="ja-JP" altLang="en-US" dirty="0"/>
              <a:t>解析例：定年再雇用：</a:t>
            </a:r>
            <a:r>
              <a:rPr kumimoji="1" lang="ja-JP" altLang="en-US" sz="3600" dirty="0"/>
              <a:t>長澤運輸最高裁</a:t>
            </a:r>
            <a:r>
              <a:rPr kumimoji="1" lang="en-US" altLang="ja-JP" sz="3600" dirty="0"/>
              <a:t>(</a:t>
            </a:r>
            <a:r>
              <a:rPr kumimoji="1" lang="ja-JP" altLang="en-US" sz="3600" dirty="0"/>
              <a:t>原告一部勝訴）</a:t>
            </a:r>
            <a:endParaRPr kumimoji="1" lang="ja-JP" altLang="en-US" dirty="0"/>
          </a:p>
        </p:txBody>
      </p:sp>
      <p:pic>
        <p:nvPicPr>
          <p:cNvPr id="4" name="図 3">
            <a:extLst>
              <a:ext uri="{FF2B5EF4-FFF2-40B4-BE49-F238E27FC236}">
                <a16:creationId xmlns:a16="http://schemas.microsoft.com/office/drawing/2014/main" id="{11270CA0-46D3-4B8F-94B6-9B2C3125C5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24087"/>
            <a:ext cx="4320480" cy="3509169"/>
          </a:xfrm>
          <a:prstGeom prst="rect">
            <a:avLst/>
          </a:prstGeom>
          <a:noFill/>
          <a:ln>
            <a:noFill/>
          </a:ln>
        </p:spPr>
      </p:pic>
    </p:spTree>
    <p:extLst>
      <p:ext uri="{BB962C8B-B14F-4D97-AF65-F5344CB8AC3E}">
        <p14:creationId xmlns:p14="http://schemas.microsoft.com/office/powerpoint/2010/main" val="3463855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FC0563-7206-4AC9-B260-5BE2C4D797F4}"/>
              </a:ext>
            </a:extLst>
          </p:cNvPr>
          <p:cNvSpPr>
            <a:spLocks noGrp="1"/>
          </p:cNvSpPr>
          <p:nvPr>
            <p:ph type="title"/>
          </p:nvPr>
        </p:nvSpPr>
        <p:spPr/>
        <p:txBody>
          <a:bodyPr/>
          <a:lstStyle/>
          <a:p>
            <a:r>
              <a:rPr kumimoji="1" lang="en-US" altLang="ja-JP" dirty="0"/>
              <a:t>3.5(2)</a:t>
            </a:r>
            <a:r>
              <a:rPr kumimoji="1" lang="ja-JP" altLang="en-US" dirty="0"/>
              <a:t>解析例：正規</a:t>
            </a:r>
            <a:r>
              <a:rPr kumimoji="1" lang="en-US" altLang="ja-JP" dirty="0"/>
              <a:t>/</a:t>
            </a:r>
            <a:r>
              <a:rPr kumimoji="1" lang="ja-JP" altLang="en-US" dirty="0"/>
              <a:t>非正規：</a:t>
            </a:r>
            <a:r>
              <a:rPr kumimoji="1" lang="ja-JP" altLang="en-US" sz="3600" dirty="0"/>
              <a:t>日本郵便</a:t>
            </a:r>
            <a:r>
              <a:rPr kumimoji="1" lang="en-US" altLang="ja-JP" sz="3600" dirty="0"/>
              <a:t>(</a:t>
            </a:r>
            <a:r>
              <a:rPr kumimoji="1" lang="ja-JP" altLang="en-US" sz="3600" dirty="0"/>
              <a:t>原告勝訴）</a:t>
            </a:r>
            <a:endParaRPr kumimoji="1" lang="ja-JP" altLang="en-US" dirty="0"/>
          </a:p>
        </p:txBody>
      </p:sp>
      <p:pic>
        <p:nvPicPr>
          <p:cNvPr id="4" name="図 3">
            <a:extLst>
              <a:ext uri="{FF2B5EF4-FFF2-40B4-BE49-F238E27FC236}">
                <a16:creationId xmlns:a16="http://schemas.microsoft.com/office/drawing/2014/main" id="{68216CEA-037B-41A0-8167-E413B627EC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49830"/>
            <a:ext cx="5256584" cy="3787482"/>
          </a:xfrm>
          <a:prstGeom prst="rect">
            <a:avLst/>
          </a:prstGeom>
          <a:noFill/>
          <a:ln>
            <a:noFill/>
          </a:ln>
        </p:spPr>
      </p:pic>
    </p:spTree>
    <p:extLst>
      <p:ext uri="{BB962C8B-B14F-4D97-AF65-F5344CB8AC3E}">
        <p14:creationId xmlns:p14="http://schemas.microsoft.com/office/powerpoint/2010/main" val="4017131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A45038-6185-45A2-B3B5-9F7E071C9463}"/>
              </a:ext>
            </a:extLst>
          </p:cNvPr>
          <p:cNvSpPr>
            <a:spLocks noGrp="1"/>
          </p:cNvSpPr>
          <p:nvPr>
            <p:ph type="title"/>
          </p:nvPr>
        </p:nvSpPr>
        <p:spPr/>
        <p:txBody>
          <a:bodyPr/>
          <a:lstStyle/>
          <a:p>
            <a:r>
              <a:rPr kumimoji="1" lang="en-US" altLang="ja-JP" dirty="0"/>
              <a:t>3.5(2)</a:t>
            </a:r>
            <a:r>
              <a:rPr kumimoji="1" lang="ja-JP" altLang="en-US" dirty="0"/>
              <a:t>解析例：男女：鈴鹿市</a:t>
            </a:r>
            <a:r>
              <a:rPr kumimoji="1" lang="ja-JP" altLang="en-US" sz="3600" dirty="0"/>
              <a:t>（被告勝訴）</a:t>
            </a:r>
            <a:endParaRPr kumimoji="1" lang="ja-JP" altLang="en-US" dirty="0"/>
          </a:p>
        </p:txBody>
      </p:sp>
      <p:pic>
        <p:nvPicPr>
          <p:cNvPr id="4" name="図 3">
            <a:extLst>
              <a:ext uri="{FF2B5EF4-FFF2-40B4-BE49-F238E27FC236}">
                <a16:creationId xmlns:a16="http://schemas.microsoft.com/office/drawing/2014/main" id="{DB02AE17-1594-4892-9289-0C69C05C2C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420888"/>
            <a:ext cx="5688632" cy="3672408"/>
          </a:xfrm>
          <a:prstGeom prst="rect">
            <a:avLst/>
          </a:prstGeom>
          <a:noFill/>
          <a:ln>
            <a:noFill/>
          </a:ln>
        </p:spPr>
      </p:pic>
    </p:spTree>
    <p:extLst>
      <p:ext uri="{BB962C8B-B14F-4D97-AF65-F5344CB8AC3E}">
        <p14:creationId xmlns:p14="http://schemas.microsoft.com/office/powerpoint/2010/main" val="4111522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59B68-FB96-4633-B66C-081BFE431B89}"/>
              </a:ext>
            </a:extLst>
          </p:cNvPr>
          <p:cNvSpPr>
            <a:spLocks noGrp="1"/>
          </p:cNvSpPr>
          <p:nvPr>
            <p:ph type="title"/>
          </p:nvPr>
        </p:nvSpPr>
        <p:spPr/>
        <p:txBody>
          <a:bodyPr/>
          <a:lstStyle/>
          <a:p>
            <a:r>
              <a:rPr kumimoji="1" lang="en-US" altLang="ja-JP" dirty="0"/>
              <a:t>3.5(3)</a:t>
            </a:r>
            <a:r>
              <a:rPr kumimoji="1" lang="ja-JP" altLang="en-US" dirty="0"/>
              <a:t>解析例：裁判官の判断傾向</a:t>
            </a:r>
          </a:p>
        </p:txBody>
      </p:sp>
      <p:pic>
        <p:nvPicPr>
          <p:cNvPr id="4" name="図 3">
            <a:extLst>
              <a:ext uri="{FF2B5EF4-FFF2-40B4-BE49-F238E27FC236}">
                <a16:creationId xmlns:a16="http://schemas.microsoft.com/office/drawing/2014/main" id="{82FED2E9-C5DF-46E1-B129-E19B5B9FA310}"/>
              </a:ext>
            </a:extLst>
          </p:cNvPr>
          <p:cNvPicPr>
            <a:picLocks noChangeAspect="1"/>
          </p:cNvPicPr>
          <p:nvPr/>
        </p:nvPicPr>
        <p:blipFill>
          <a:blip r:embed="rId2"/>
          <a:stretch>
            <a:fillRect/>
          </a:stretch>
        </p:blipFill>
        <p:spPr>
          <a:xfrm>
            <a:off x="3131840" y="1676400"/>
            <a:ext cx="4015350" cy="5085184"/>
          </a:xfrm>
          <a:prstGeom prst="rect">
            <a:avLst/>
          </a:prstGeom>
        </p:spPr>
      </p:pic>
    </p:spTree>
    <p:extLst>
      <p:ext uri="{BB962C8B-B14F-4D97-AF65-F5344CB8AC3E}">
        <p14:creationId xmlns:p14="http://schemas.microsoft.com/office/powerpoint/2010/main" val="1926935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5543B-9B2D-4D6A-8777-29B4E5EA81C5}"/>
              </a:ext>
            </a:extLst>
          </p:cNvPr>
          <p:cNvSpPr>
            <a:spLocks noGrp="1"/>
          </p:cNvSpPr>
          <p:nvPr>
            <p:ph type="title"/>
          </p:nvPr>
        </p:nvSpPr>
        <p:spPr/>
        <p:txBody>
          <a:bodyPr/>
          <a:lstStyle/>
          <a:p>
            <a:r>
              <a:rPr kumimoji="1" lang="en-US" altLang="ja-JP" dirty="0"/>
              <a:t>3.6 </a:t>
            </a:r>
            <a:r>
              <a:rPr kumimoji="1" lang="ja-JP" altLang="en-US" dirty="0"/>
              <a:t>現状</a:t>
            </a:r>
          </a:p>
        </p:txBody>
      </p:sp>
      <p:sp>
        <p:nvSpPr>
          <p:cNvPr id="3" name="コンテンツ プレースホルダー 2">
            <a:extLst>
              <a:ext uri="{FF2B5EF4-FFF2-40B4-BE49-F238E27FC236}">
                <a16:creationId xmlns:a16="http://schemas.microsoft.com/office/drawing/2014/main" id="{B44A3AE9-1698-4B39-AAE1-64CE0AE7C1F9}"/>
              </a:ext>
            </a:extLst>
          </p:cNvPr>
          <p:cNvSpPr>
            <a:spLocks noGrp="1"/>
          </p:cNvSpPr>
          <p:nvPr>
            <p:ph idx="1"/>
          </p:nvPr>
        </p:nvSpPr>
        <p:spPr/>
        <p:txBody>
          <a:bodyPr/>
          <a:lstStyle/>
          <a:p>
            <a:r>
              <a:rPr kumimoji="1" lang="ja-JP" altLang="en-US" sz="2800" dirty="0"/>
              <a:t>社会情報学会論文誌に投稿</a:t>
            </a:r>
            <a:endParaRPr kumimoji="1" lang="en-US" altLang="ja-JP" sz="2800" dirty="0"/>
          </a:p>
          <a:p>
            <a:r>
              <a:rPr kumimoji="1" lang="ja-JP" altLang="en-US" sz="2800" dirty="0"/>
              <a:t>情報処理学会論文誌に投稿するか検討中</a:t>
            </a:r>
          </a:p>
        </p:txBody>
      </p:sp>
    </p:spTree>
    <p:extLst>
      <p:ext uri="{BB962C8B-B14F-4D97-AF65-F5344CB8AC3E}">
        <p14:creationId xmlns:p14="http://schemas.microsoft.com/office/powerpoint/2010/main" val="295335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a:t>難しい問題の例　</a:t>
            </a:r>
            <a:r>
              <a:rPr kumimoji="1" lang="ja-JP" altLang="en-US" sz="3200" dirty="0"/>
              <a:t>「東名あおり事件」</a:t>
            </a:r>
            <a:endParaRPr kumimoji="1" lang="ja-JP" altLang="en-US" dirty="0"/>
          </a:p>
        </p:txBody>
      </p:sp>
      <p:pic>
        <p:nvPicPr>
          <p:cNvPr id="4" name="図 3">
            <a:extLst>
              <a:ext uri="{FF2B5EF4-FFF2-40B4-BE49-F238E27FC236}">
                <a16:creationId xmlns:a16="http://schemas.microsoft.com/office/drawing/2014/main" id="{32239053-63F6-4962-855F-78898B2671F7}"/>
              </a:ext>
            </a:extLst>
          </p:cNvPr>
          <p:cNvPicPr>
            <a:picLocks noChangeAspect="1"/>
          </p:cNvPicPr>
          <p:nvPr/>
        </p:nvPicPr>
        <p:blipFill>
          <a:blip r:embed="rId2"/>
          <a:stretch>
            <a:fillRect/>
          </a:stretch>
        </p:blipFill>
        <p:spPr>
          <a:xfrm>
            <a:off x="467544" y="3068960"/>
            <a:ext cx="3972631" cy="3252154"/>
          </a:xfrm>
          <a:prstGeom prst="rect">
            <a:avLst/>
          </a:prstGeom>
        </p:spPr>
      </p:pic>
      <p:pic>
        <p:nvPicPr>
          <p:cNvPr id="3" name="図 2">
            <a:extLst>
              <a:ext uri="{FF2B5EF4-FFF2-40B4-BE49-F238E27FC236}">
                <a16:creationId xmlns:a16="http://schemas.microsoft.com/office/drawing/2014/main" id="{60D08C25-6270-4AB1-B7C6-FCE3B57FB3A2}"/>
              </a:ext>
            </a:extLst>
          </p:cNvPr>
          <p:cNvPicPr>
            <a:picLocks noChangeAspect="1"/>
          </p:cNvPicPr>
          <p:nvPr/>
        </p:nvPicPr>
        <p:blipFill>
          <a:blip r:embed="rId3"/>
          <a:stretch>
            <a:fillRect/>
          </a:stretch>
        </p:blipFill>
        <p:spPr>
          <a:xfrm>
            <a:off x="4898691" y="3068960"/>
            <a:ext cx="4029409" cy="2736304"/>
          </a:xfrm>
          <a:prstGeom prst="rect">
            <a:avLst/>
          </a:prstGeom>
        </p:spPr>
      </p:pic>
      <p:sp>
        <p:nvSpPr>
          <p:cNvPr id="5" name="テキスト ボックス 4">
            <a:extLst>
              <a:ext uri="{FF2B5EF4-FFF2-40B4-BE49-F238E27FC236}">
                <a16:creationId xmlns:a16="http://schemas.microsoft.com/office/drawing/2014/main" id="{E9662591-F050-4554-8EAF-79F1C16548BF}"/>
              </a:ext>
            </a:extLst>
          </p:cNvPr>
          <p:cNvSpPr txBox="1"/>
          <p:nvPr/>
        </p:nvSpPr>
        <p:spPr>
          <a:xfrm>
            <a:off x="6166058" y="1857234"/>
            <a:ext cx="1027845" cy="369332"/>
          </a:xfrm>
          <a:prstGeom prst="rect">
            <a:avLst/>
          </a:prstGeom>
          <a:noFill/>
        </p:spPr>
        <p:txBody>
          <a:bodyPr wrap="none" rtlCol="0">
            <a:spAutoFit/>
          </a:bodyPr>
          <a:lstStyle/>
          <a:p>
            <a:r>
              <a:rPr kumimoji="1" lang="en-US" altLang="ja-JP" dirty="0"/>
              <a:t>2018</a:t>
            </a:r>
            <a:r>
              <a:rPr lang="en-US" altLang="ja-JP" dirty="0"/>
              <a:t>-</a:t>
            </a:r>
            <a:r>
              <a:rPr kumimoji="1" lang="en-US" altLang="ja-JP" dirty="0"/>
              <a:t>06</a:t>
            </a:r>
            <a:endParaRPr kumimoji="1" lang="ja-JP" altLang="en-US" dirty="0"/>
          </a:p>
        </p:txBody>
      </p:sp>
      <p:sp>
        <p:nvSpPr>
          <p:cNvPr id="7" name="テキスト ボックス 6">
            <a:extLst>
              <a:ext uri="{FF2B5EF4-FFF2-40B4-BE49-F238E27FC236}">
                <a16:creationId xmlns:a16="http://schemas.microsoft.com/office/drawing/2014/main" id="{0A2F6C52-3150-4BDC-BC4C-94ED68C5CF52}"/>
              </a:ext>
            </a:extLst>
          </p:cNvPr>
          <p:cNvSpPr txBox="1"/>
          <p:nvPr/>
        </p:nvSpPr>
        <p:spPr>
          <a:xfrm>
            <a:off x="248127" y="406080"/>
            <a:ext cx="902811" cy="523220"/>
          </a:xfrm>
          <a:prstGeom prst="rect">
            <a:avLst/>
          </a:prstGeom>
          <a:noFill/>
          <a:ln>
            <a:solidFill>
              <a:schemeClr val="tx1"/>
            </a:solidFill>
          </a:ln>
        </p:spPr>
        <p:txBody>
          <a:bodyPr wrap="none" rtlCol="0">
            <a:spAutoFit/>
          </a:bodyPr>
          <a:lstStyle/>
          <a:p>
            <a:r>
              <a:rPr kumimoji="1" lang="ja-JP" altLang="en-US" sz="2800" dirty="0"/>
              <a:t>参考</a:t>
            </a:r>
          </a:p>
        </p:txBody>
      </p:sp>
      <p:sp>
        <p:nvSpPr>
          <p:cNvPr id="9" name="テキスト ボックス 8">
            <a:extLst>
              <a:ext uri="{FF2B5EF4-FFF2-40B4-BE49-F238E27FC236}">
                <a16:creationId xmlns:a16="http://schemas.microsoft.com/office/drawing/2014/main" id="{83F71AA0-3B7F-4553-8ECD-C9B6E17C203C}"/>
              </a:ext>
            </a:extLst>
          </p:cNvPr>
          <p:cNvSpPr txBox="1"/>
          <p:nvPr/>
        </p:nvSpPr>
        <p:spPr>
          <a:xfrm>
            <a:off x="1185594" y="2355375"/>
            <a:ext cx="7645234" cy="584775"/>
          </a:xfrm>
          <a:prstGeom prst="rect">
            <a:avLst/>
          </a:prstGeom>
          <a:noFill/>
        </p:spPr>
        <p:txBody>
          <a:bodyPr wrap="none" rtlCol="0">
            <a:spAutoFit/>
          </a:bodyPr>
          <a:lstStyle/>
          <a:p>
            <a:r>
              <a:rPr kumimoji="1" lang="en-US" altLang="ja-JP" sz="1600" dirty="0"/>
              <a:t>SA</a:t>
            </a:r>
            <a:r>
              <a:rPr kumimoji="1" lang="ja-JP" altLang="en-US" sz="1600" dirty="0"/>
              <a:t>で駐車位置を注意された男が、注意されたことに反発し、追いかけてあおり運転。</a:t>
            </a:r>
            <a:endParaRPr kumimoji="1" lang="en-US" altLang="ja-JP" sz="1600" dirty="0"/>
          </a:p>
          <a:p>
            <a:r>
              <a:rPr kumimoji="1" lang="ja-JP" altLang="en-US" sz="1600" dirty="0"/>
              <a:t>追い越し車線上に停車させ、殴りかかる。そこへトラックが突っ込む。</a:t>
            </a:r>
          </a:p>
        </p:txBody>
      </p:sp>
    </p:spTree>
    <p:extLst>
      <p:ext uri="{BB962C8B-B14F-4D97-AF65-F5344CB8AC3E}">
        <p14:creationId xmlns:p14="http://schemas.microsoft.com/office/powerpoint/2010/main" val="1900014704"/>
      </p:ext>
    </p:extLst>
  </p:cSld>
  <p:clrMapOvr>
    <a:masterClrMapping/>
  </p:clrMapOvr>
  <mc:AlternateContent xmlns:mc="http://schemas.openxmlformats.org/markup-compatibility/2006" xmlns:p14="http://schemas.microsoft.com/office/powerpoint/2010/main">
    <mc:Choice Requires="p14">
      <p:transition spd="slow" p14:dur="2000" advTm="31761"/>
    </mc:Choice>
    <mc:Fallback xmlns="">
      <p:transition spd="slow" advTm="317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難しい問題の例　</a:t>
            </a:r>
            <a:r>
              <a:rPr lang="ja-JP" altLang="en-US" sz="3200" dirty="0"/>
              <a:t>「東名あおり事件」</a:t>
            </a:r>
            <a:endParaRPr kumimoji="1" lang="ja-JP" altLang="en-US" dirty="0"/>
          </a:p>
        </p:txBody>
      </p:sp>
      <p:sp>
        <p:nvSpPr>
          <p:cNvPr id="3" name="コンテンツ プレースホルダー 2">
            <a:extLst>
              <a:ext uri="{FF2B5EF4-FFF2-40B4-BE49-F238E27FC236}">
                <a16:creationId xmlns:a16="http://schemas.microsoft.com/office/drawing/2014/main" id="{F375DCB4-66A1-4EC0-B7FD-FFD3A2952BB4}"/>
              </a:ext>
            </a:extLst>
          </p:cNvPr>
          <p:cNvSpPr>
            <a:spLocks noGrp="1"/>
          </p:cNvSpPr>
          <p:nvPr>
            <p:ph idx="1"/>
          </p:nvPr>
        </p:nvSpPr>
        <p:spPr>
          <a:xfrm>
            <a:off x="746112" y="1916832"/>
            <a:ext cx="8188399" cy="4114800"/>
          </a:xfrm>
        </p:spPr>
        <p:txBody>
          <a:bodyPr/>
          <a:lstStyle/>
          <a:p>
            <a:pPr marL="0" indent="0">
              <a:buNone/>
            </a:pPr>
            <a:r>
              <a:rPr kumimoji="1" lang="ja-JP" altLang="en-US" sz="2800" dirty="0"/>
              <a:t>自動車運転死傷行為処罰法第</a:t>
            </a:r>
            <a:r>
              <a:rPr kumimoji="1" lang="en-US" altLang="ja-JP" sz="2800" dirty="0"/>
              <a:t>2</a:t>
            </a:r>
            <a:r>
              <a:rPr kumimoji="1" lang="ja-JP" altLang="en-US" sz="2800" dirty="0"/>
              <a:t>条</a:t>
            </a:r>
            <a:endParaRPr kumimoji="1" lang="en-US" altLang="ja-JP" sz="2800" dirty="0"/>
          </a:p>
          <a:p>
            <a:pPr marL="0" indent="0">
              <a:buNone/>
            </a:pPr>
            <a:r>
              <a:rPr kumimoji="1" lang="ja-JP" altLang="en-US" sz="2000" dirty="0"/>
              <a:t>　　　 （要件）①危険運転</a:t>
            </a:r>
            <a:r>
              <a:rPr kumimoji="1" lang="en-US" altLang="ja-JP" sz="2000" dirty="0"/>
              <a:t>,  </a:t>
            </a:r>
            <a:r>
              <a:rPr kumimoji="1" lang="ja-JP" altLang="en-US" sz="2000" dirty="0"/>
              <a:t>②被害者死亡</a:t>
            </a:r>
            <a:r>
              <a:rPr kumimoji="1" lang="en-US" altLang="ja-JP" sz="2000" dirty="0"/>
              <a:t>,  </a:t>
            </a:r>
            <a:r>
              <a:rPr kumimoji="1" lang="ja-JP" altLang="en-US" sz="2000" dirty="0"/>
              <a:t>③</a:t>
            </a:r>
            <a:r>
              <a:rPr kumimoji="1" lang="ja-JP" altLang="en-US" sz="2000" u="sng" dirty="0"/>
              <a:t>危険運転による死亡</a:t>
            </a:r>
            <a:endParaRPr kumimoji="1" lang="en-US" altLang="ja-JP" sz="2000" u="sng" dirty="0"/>
          </a:p>
          <a:p>
            <a:pPr marL="0" indent="0">
              <a:buNone/>
            </a:pPr>
            <a:r>
              <a:rPr kumimoji="1" lang="ja-JP" altLang="en-US" sz="2000" dirty="0"/>
              <a:t>　　　　　　　　 →　（効果）自動車運転死傷行為罪</a:t>
            </a:r>
            <a:r>
              <a:rPr kumimoji="1" lang="en-US" altLang="ja-JP" sz="2000" dirty="0"/>
              <a:t>.</a:t>
            </a:r>
          </a:p>
          <a:p>
            <a:pPr marL="0" indent="0">
              <a:buNone/>
            </a:pPr>
            <a:endParaRPr kumimoji="1" lang="en-US" altLang="ja-JP" sz="2000" dirty="0"/>
          </a:p>
          <a:p>
            <a:pPr marL="0" indent="0">
              <a:buNone/>
            </a:pPr>
            <a:r>
              <a:rPr lang="ja-JP" altLang="en-US" sz="2000" dirty="0"/>
              <a:t>本事件</a:t>
            </a:r>
            <a:endParaRPr lang="en-US" altLang="ja-JP" sz="2000" dirty="0"/>
          </a:p>
          <a:p>
            <a:pPr marL="0" indent="0">
              <a:buNone/>
            </a:pPr>
            <a:r>
              <a:rPr lang="ja-JP" altLang="en-US" sz="2000" dirty="0"/>
              <a:t>　　　〇①危険運転</a:t>
            </a:r>
            <a:endParaRPr lang="en-US" altLang="ja-JP" sz="2000" dirty="0"/>
          </a:p>
          <a:p>
            <a:pPr marL="0" indent="0">
              <a:buNone/>
            </a:pPr>
            <a:r>
              <a:rPr lang="ja-JP" altLang="en-US" sz="2000" dirty="0"/>
              <a:t>　　　〇②被害者死亡</a:t>
            </a:r>
            <a:endParaRPr lang="en-US" altLang="ja-JP" sz="2000" dirty="0"/>
          </a:p>
          <a:p>
            <a:pPr marL="0" indent="0">
              <a:buNone/>
            </a:pPr>
            <a:r>
              <a:rPr lang="ja-JP" altLang="en-US" sz="2000" dirty="0"/>
              <a:t>　　　？③危険運転による死亡</a:t>
            </a:r>
            <a:endParaRPr lang="en-US" altLang="ja-JP" sz="2000" dirty="0"/>
          </a:p>
          <a:p>
            <a:pPr marL="0" indent="0">
              <a:buNone/>
            </a:pPr>
            <a:endParaRPr lang="en-US" altLang="ja-JP" sz="2000" dirty="0"/>
          </a:p>
          <a:p>
            <a:pPr marL="0" indent="0">
              <a:buNone/>
            </a:pPr>
            <a:r>
              <a:rPr lang="ja-JP" altLang="en-US" sz="1800" dirty="0"/>
              <a:t>　　（参考）自動車運転死傷行為処罰法第</a:t>
            </a:r>
            <a:r>
              <a:rPr lang="en-US" altLang="ja-JP" sz="1800" dirty="0"/>
              <a:t>2</a:t>
            </a:r>
            <a:r>
              <a:rPr lang="ja-JP" altLang="en-US" sz="1800" dirty="0"/>
              <a:t>条　</a:t>
            </a:r>
            <a:endParaRPr lang="en-US" altLang="ja-JP" sz="1800" dirty="0"/>
          </a:p>
          <a:p>
            <a:pPr marL="0" indent="0">
              <a:buNone/>
            </a:pPr>
            <a:r>
              <a:rPr lang="ja-JP" altLang="en-US" sz="1800" dirty="0"/>
              <a:t>　　　　　　　　　　　　　　負傷→</a:t>
            </a:r>
            <a:r>
              <a:rPr lang="en-US" altLang="ja-JP" sz="1800" dirty="0"/>
              <a:t>15</a:t>
            </a:r>
            <a:r>
              <a:rPr lang="ja-JP" altLang="en-US" sz="1800" dirty="0"/>
              <a:t>年以下の懲役、　死亡→</a:t>
            </a:r>
            <a:r>
              <a:rPr lang="en-US" altLang="ja-JP" sz="1800" dirty="0"/>
              <a:t>1</a:t>
            </a:r>
            <a:r>
              <a:rPr lang="ja-JP" altLang="en-US" sz="1800" dirty="0"/>
              <a:t>年～</a:t>
            </a:r>
            <a:r>
              <a:rPr lang="en-US" altLang="ja-JP" sz="1800" dirty="0"/>
              <a:t>20</a:t>
            </a:r>
            <a:r>
              <a:rPr lang="ja-JP" altLang="en-US" sz="1800" dirty="0"/>
              <a:t>年の懲役</a:t>
            </a:r>
            <a:endParaRPr lang="en-US" altLang="ja-JP" sz="1800" dirty="0"/>
          </a:p>
          <a:p>
            <a:pPr marL="0" indent="0">
              <a:buNone/>
            </a:pPr>
            <a:r>
              <a:rPr lang="ja-JP" altLang="en-US" sz="1800" dirty="0"/>
              <a:t>　　　　　　　刑法</a:t>
            </a:r>
            <a:r>
              <a:rPr lang="en-US" altLang="ja-JP" sz="1800" dirty="0"/>
              <a:t>211</a:t>
            </a:r>
            <a:r>
              <a:rPr lang="ja-JP" altLang="en-US" sz="1800" dirty="0"/>
              <a:t>条（業務上過失致死）</a:t>
            </a:r>
            <a:endParaRPr lang="en-US" altLang="ja-JP" sz="1800" dirty="0"/>
          </a:p>
          <a:p>
            <a:pPr marL="0" indent="0">
              <a:buNone/>
            </a:pPr>
            <a:r>
              <a:rPr lang="ja-JP" altLang="en-US" sz="1800" dirty="0"/>
              <a:t>　　　　　　　　　　　　　　</a:t>
            </a:r>
            <a:r>
              <a:rPr lang="en-US" altLang="ja-JP" sz="1800" dirty="0"/>
              <a:t>5</a:t>
            </a:r>
            <a:r>
              <a:rPr lang="ja-JP" altLang="en-US" sz="1800" dirty="0"/>
              <a:t>年以下の懲役・禁錮、</a:t>
            </a:r>
            <a:r>
              <a:rPr lang="en-US" altLang="ja-JP" sz="1800" dirty="0"/>
              <a:t>100</a:t>
            </a:r>
            <a:r>
              <a:rPr lang="ja-JP" altLang="en-US" sz="1800" dirty="0"/>
              <a:t>万円以下の罰金</a:t>
            </a:r>
            <a:endParaRPr lang="en-US" altLang="ja-JP" sz="1800" dirty="0"/>
          </a:p>
          <a:p>
            <a:pPr marL="0" indent="0">
              <a:buNone/>
            </a:pPr>
            <a:endParaRPr lang="en-US" altLang="ja-JP" sz="2000" dirty="0"/>
          </a:p>
          <a:p>
            <a:pPr marL="0" indent="0">
              <a:buNone/>
            </a:pPr>
            <a:r>
              <a:rPr lang="ja-JP" altLang="en-US" sz="2000" dirty="0"/>
              <a:t>　　　　　　　　　　　　　　　　　　　　　</a:t>
            </a:r>
            <a:br>
              <a:rPr lang="en-US" altLang="ja-JP" sz="2000" dirty="0"/>
            </a:br>
            <a:r>
              <a:rPr lang="ja-JP" altLang="en-US" sz="2000" dirty="0"/>
              <a:t>　　　　　　</a:t>
            </a:r>
            <a:br>
              <a:rPr lang="en-US" altLang="ja-JP" sz="2000" strike="sngStrike" dirty="0"/>
            </a:br>
            <a:r>
              <a:rPr lang="ja-JP" altLang="en-US" sz="2000" dirty="0"/>
              <a:t>　　　　   　　　　　　　　　　　　　　　　　　　　　　　　　　　　</a:t>
            </a:r>
            <a:br>
              <a:rPr lang="en-US" altLang="ja-JP" sz="2000" dirty="0"/>
            </a:br>
            <a:r>
              <a:rPr lang="en-US" altLang="ja-JP" sz="2000" dirty="0"/>
              <a:t>           </a:t>
            </a:r>
            <a:endParaRPr kumimoji="1" lang="en-US" altLang="ja-JP" sz="2000" dirty="0"/>
          </a:p>
          <a:p>
            <a:pPr marL="0" indent="0">
              <a:buNone/>
            </a:pPr>
            <a:r>
              <a:rPr lang="en-US" altLang="ja-JP" sz="2400" dirty="0"/>
              <a:t>             </a:t>
            </a:r>
            <a:endParaRPr kumimoji="1" lang="ja-JP" altLang="en-US" sz="2800" dirty="0"/>
          </a:p>
        </p:txBody>
      </p:sp>
      <p:sp>
        <p:nvSpPr>
          <p:cNvPr id="5" name="テキスト ボックス 4">
            <a:extLst>
              <a:ext uri="{FF2B5EF4-FFF2-40B4-BE49-F238E27FC236}">
                <a16:creationId xmlns:a16="http://schemas.microsoft.com/office/drawing/2014/main" id="{72E46245-857B-4436-9FBF-72946CDCB92A}"/>
              </a:ext>
            </a:extLst>
          </p:cNvPr>
          <p:cNvSpPr txBox="1"/>
          <p:nvPr/>
        </p:nvSpPr>
        <p:spPr>
          <a:xfrm>
            <a:off x="248127" y="406080"/>
            <a:ext cx="902811" cy="523220"/>
          </a:xfrm>
          <a:prstGeom prst="rect">
            <a:avLst/>
          </a:prstGeom>
          <a:noFill/>
          <a:ln>
            <a:solidFill>
              <a:schemeClr val="tx1"/>
            </a:solidFill>
          </a:ln>
        </p:spPr>
        <p:txBody>
          <a:bodyPr wrap="none" rtlCol="0">
            <a:spAutoFit/>
          </a:bodyPr>
          <a:lstStyle/>
          <a:p>
            <a:r>
              <a:rPr kumimoji="1" lang="ja-JP" altLang="en-US" sz="2800" dirty="0"/>
              <a:t>参考</a:t>
            </a:r>
          </a:p>
        </p:txBody>
      </p:sp>
      <p:sp>
        <p:nvSpPr>
          <p:cNvPr id="6" name="正方形/長方形 5">
            <a:extLst>
              <a:ext uri="{FF2B5EF4-FFF2-40B4-BE49-F238E27FC236}">
                <a16:creationId xmlns:a16="http://schemas.microsoft.com/office/drawing/2014/main" id="{82554221-3F13-47F7-9193-D5B421FAA74C}"/>
              </a:ext>
            </a:extLst>
          </p:cNvPr>
          <p:cNvSpPr/>
          <p:nvPr/>
        </p:nvSpPr>
        <p:spPr bwMode="auto">
          <a:xfrm>
            <a:off x="1043608" y="5301208"/>
            <a:ext cx="7272808" cy="1340892"/>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2540201665"/>
      </p:ext>
    </p:extLst>
  </p:cSld>
  <p:clrMapOvr>
    <a:masterClrMapping/>
  </p:clrMapOvr>
  <mc:AlternateContent xmlns:mc="http://schemas.openxmlformats.org/markup-compatibility/2006" xmlns:p14="http://schemas.microsoft.com/office/powerpoint/2010/main">
    <mc:Choice Requires="p14">
      <p:transition spd="slow" p14:dur="2000" advTm="68346"/>
    </mc:Choice>
    <mc:Fallback xmlns="">
      <p:transition spd="slow" advTm="683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ja-JP" altLang="en-US" sz="4000" dirty="0"/>
              <a:t>難しい問題の例 </a:t>
            </a:r>
            <a:r>
              <a:rPr lang="ja-JP" altLang="en-US" sz="3200" dirty="0"/>
              <a:t>「東名あおり事件」</a:t>
            </a:r>
            <a:endParaRPr lang="ja-JP" altLang="en-US" sz="4000" dirty="0"/>
          </a:p>
        </p:txBody>
      </p:sp>
      <p:sp>
        <p:nvSpPr>
          <p:cNvPr id="54283" name="テキスト ボックス 3"/>
          <p:cNvSpPr txBox="1">
            <a:spLocks noChangeArrowheads="1"/>
          </p:cNvSpPr>
          <p:nvPr/>
        </p:nvSpPr>
        <p:spPr bwMode="auto">
          <a:xfrm>
            <a:off x="482380" y="2437410"/>
            <a:ext cx="2432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2400" dirty="0"/>
              <a:t>あおり運転事件　</a:t>
            </a:r>
            <a:endParaRPr lang="en-US" altLang="ja-JP" sz="2400" dirty="0"/>
          </a:p>
        </p:txBody>
      </p:sp>
      <p:sp>
        <p:nvSpPr>
          <p:cNvPr id="62471" name="テキスト ボックス 3"/>
          <p:cNvSpPr txBox="1">
            <a:spLocks noChangeArrowheads="1"/>
          </p:cNvSpPr>
          <p:nvPr/>
        </p:nvSpPr>
        <p:spPr bwMode="auto">
          <a:xfrm>
            <a:off x="1580012" y="3178215"/>
            <a:ext cx="902811" cy="307777"/>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defRPr/>
            </a:pPr>
            <a:r>
              <a:rPr lang="ja-JP" altLang="en-US" sz="1400" u="none" dirty="0"/>
              <a:t>危険運転</a:t>
            </a:r>
          </a:p>
        </p:txBody>
      </p:sp>
      <p:sp>
        <p:nvSpPr>
          <p:cNvPr id="54280" name="テキスト ボックス 4"/>
          <p:cNvSpPr txBox="1">
            <a:spLocks noChangeArrowheads="1"/>
          </p:cNvSpPr>
          <p:nvPr/>
        </p:nvSpPr>
        <p:spPr bwMode="auto">
          <a:xfrm>
            <a:off x="5582599" y="3057539"/>
            <a:ext cx="102624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400" u="none" dirty="0"/>
              <a:t>トラックに</a:t>
            </a:r>
            <a:endParaRPr lang="en-US" altLang="ja-JP" sz="1400" u="none" dirty="0"/>
          </a:p>
          <a:p>
            <a:pPr>
              <a:spcBef>
                <a:spcPct val="0"/>
              </a:spcBef>
              <a:buClrTx/>
              <a:buSzTx/>
              <a:buFontTx/>
              <a:buNone/>
            </a:pPr>
            <a:r>
              <a:rPr lang="ja-JP" altLang="en-US" sz="1400" u="none" dirty="0"/>
              <a:t>衝突された</a:t>
            </a:r>
          </a:p>
        </p:txBody>
      </p:sp>
      <p:sp>
        <p:nvSpPr>
          <p:cNvPr id="43017" name="テキスト ボックス 5"/>
          <p:cNvSpPr txBox="1">
            <a:spLocks noChangeArrowheads="1"/>
          </p:cNvSpPr>
          <p:nvPr/>
        </p:nvSpPr>
        <p:spPr bwMode="auto">
          <a:xfrm>
            <a:off x="7486249" y="3057539"/>
            <a:ext cx="941283" cy="523220"/>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defRPr/>
            </a:pPr>
            <a:r>
              <a:rPr lang="ja-JP" altLang="en-US" sz="1400" u="none" dirty="0"/>
              <a:t>夫婦は</a:t>
            </a:r>
            <a:endParaRPr lang="en-US" altLang="ja-JP" sz="1400" u="none" dirty="0"/>
          </a:p>
          <a:p>
            <a:pPr>
              <a:spcBef>
                <a:spcPct val="0"/>
              </a:spcBef>
              <a:buClrTx/>
              <a:buSzTx/>
              <a:buFontTx/>
              <a:buNone/>
              <a:defRPr/>
            </a:pPr>
            <a:r>
              <a:rPr lang="ja-JP" altLang="en-US" sz="1400" u="none" dirty="0"/>
              <a:t>亡くなった</a:t>
            </a:r>
          </a:p>
        </p:txBody>
      </p:sp>
      <p:sp>
        <p:nvSpPr>
          <p:cNvPr id="54282" name="テキスト ボックス 13"/>
          <p:cNvSpPr txBox="1">
            <a:spLocks noChangeArrowheads="1"/>
          </p:cNvSpPr>
          <p:nvPr/>
        </p:nvSpPr>
        <p:spPr bwMode="auto">
          <a:xfrm>
            <a:off x="3402711" y="3060023"/>
            <a:ext cx="1064715" cy="523220"/>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400" u="none" dirty="0"/>
              <a:t>東名高速で</a:t>
            </a:r>
            <a:endParaRPr lang="en-US" altLang="ja-JP" sz="1400" u="none" dirty="0"/>
          </a:p>
          <a:p>
            <a:pPr>
              <a:spcBef>
                <a:spcPct val="0"/>
              </a:spcBef>
              <a:buClrTx/>
              <a:buSzTx/>
              <a:buFontTx/>
              <a:buNone/>
            </a:pPr>
            <a:r>
              <a:rPr lang="ja-JP" altLang="en-US" sz="1400" u="none" dirty="0"/>
              <a:t>停車させた</a:t>
            </a:r>
          </a:p>
        </p:txBody>
      </p:sp>
      <p:cxnSp>
        <p:nvCxnSpPr>
          <p:cNvPr id="54288" name="直線矢印コネクタ 26"/>
          <p:cNvCxnSpPr>
            <a:cxnSpLocks noChangeShapeType="1"/>
            <a:stCxn id="62471" idx="2"/>
          </p:cNvCxnSpPr>
          <p:nvPr/>
        </p:nvCxnSpPr>
        <p:spPr bwMode="auto">
          <a:xfrm>
            <a:off x="2031418" y="3485992"/>
            <a:ext cx="0" cy="364256"/>
          </a:xfrm>
          <a:prstGeom prst="straightConnector1">
            <a:avLst/>
          </a:prstGeom>
          <a:noFill/>
          <a:ln w="31750" algn="ctr">
            <a:solidFill>
              <a:schemeClr val="tx1"/>
            </a:solidFill>
            <a:prstDash val="sys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9" name="直線矢印コネクタ 28"/>
          <p:cNvCxnSpPr>
            <a:cxnSpLocks noChangeShapeType="1"/>
          </p:cNvCxnSpPr>
          <p:nvPr/>
        </p:nvCxnSpPr>
        <p:spPr bwMode="auto">
          <a:xfrm>
            <a:off x="2084099" y="3849975"/>
            <a:ext cx="5831161" cy="0"/>
          </a:xfrm>
          <a:prstGeom prst="straightConnector1">
            <a:avLst/>
          </a:prstGeom>
          <a:noFill/>
          <a:ln w="31750" algn="ctr">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90" name="直線矢印コネクタ 30"/>
          <p:cNvCxnSpPr>
            <a:cxnSpLocks noChangeShapeType="1"/>
          </p:cNvCxnSpPr>
          <p:nvPr/>
        </p:nvCxnSpPr>
        <p:spPr bwMode="auto">
          <a:xfrm flipH="1" flipV="1">
            <a:off x="7900815" y="3611499"/>
            <a:ext cx="0" cy="238476"/>
          </a:xfrm>
          <a:prstGeom prst="straightConnector1">
            <a:avLst/>
          </a:prstGeom>
          <a:noFill/>
          <a:ln w="31750" algn="ctr">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2" name="テキスト ボックス 19"/>
          <p:cNvSpPr txBox="1">
            <a:spLocks noChangeArrowheads="1"/>
          </p:cNvSpPr>
          <p:nvPr/>
        </p:nvSpPr>
        <p:spPr bwMode="auto">
          <a:xfrm>
            <a:off x="3012786" y="3877045"/>
            <a:ext cx="19591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600" dirty="0"/>
              <a:t>　　  </a:t>
            </a:r>
            <a:r>
              <a:rPr lang="ja-JP" altLang="en-US" sz="1600" u="sng" dirty="0"/>
              <a:t>因果関係あり？</a:t>
            </a:r>
          </a:p>
        </p:txBody>
      </p:sp>
      <p:cxnSp>
        <p:nvCxnSpPr>
          <p:cNvPr id="9" name="直線矢印コネクタ 8">
            <a:extLst>
              <a:ext uri="{FF2B5EF4-FFF2-40B4-BE49-F238E27FC236}">
                <a16:creationId xmlns:a16="http://schemas.microsoft.com/office/drawing/2014/main" id="{703F3C6F-07BA-4A70-870E-88DA8D0AFA11}"/>
              </a:ext>
            </a:extLst>
          </p:cNvPr>
          <p:cNvCxnSpPr>
            <a:stCxn id="54280" idx="3"/>
            <a:endCxn id="43017" idx="1"/>
          </p:cNvCxnSpPr>
          <p:nvPr/>
        </p:nvCxnSpPr>
        <p:spPr bwMode="auto">
          <a:xfrm>
            <a:off x="6608842" y="3319149"/>
            <a:ext cx="8774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テキスト ボックス 32">
            <a:extLst>
              <a:ext uri="{FF2B5EF4-FFF2-40B4-BE49-F238E27FC236}">
                <a16:creationId xmlns:a16="http://schemas.microsoft.com/office/drawing/2014/main" id="{34C8C651-F9BF-4F86-A914-0B5B3AE20D66}"/>
              </a:ext>
            </a:extLst>
          </p:cNvPr>
          <p:cNvSpPr txBox="1"/>
          <p:nvPr/>
        </p:nvSpPr>
        <p:spPr>
          <a:xfrm>
            <a:off x="4769629" y="3026393"/>
            <a:ext cx="492443" cy="276999"/>
          </a:xfrm>
          <a:prstGeom prst="rect">
            <a:avLst/>
          </a:prstGeom>
          <a:noFill/>
        </p:spPr>
        <p:txBody>
          <a:bodyPr wrap="none" rtlCol="0">
            <a:spAutoFit/>
          </a:bodyPr>
          <a:lstStyle/>
          <a:p>
            <a:r>
              <a:rPr kumimoji="1" lang="ja-JP" altLang="en-US" sz="1200" dirty="0"/>
              <a:t>因果</a:t>
            </a:r>
          </a:p>
        </p:txBody>
      </p:sp>
      <p:cxnSp>
        <p:nvCxnSpPr>
          <p:cNvPr id="6" name="直線矢印コネクタ 5">
            <a:extLst>
              <a:ext uri="{FF2B5EF4-FFF2-40B4-BE49-F238E27FC236}">
                <a16:creationId xmlns:a16="http://schemas.microsoft.com/office/drawing/2014/main" id="{7A7DB840-B391-48FB-B48D-593A97AA3214}"/>
              </a:ext>
            </a:extLst>
          </p:cNvPr>
          <p:cNvCxnSpPr>
            <a:stCxn id="54282" idx="3"/>
            <a:endCxn id="54280" idx="1"/>
          </p:cNvCxnSpPr>
          <p:nvPr/>
        </p:nvCxnSpPr>
        <p:spPr bwMode="auto">
          <a:xfrm flipV="1">
            <a:off x="4467426" y="3319149"/>
            <a:ext cx="111517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テキスト ボックス 31">
            <a:extLst>
              <a:ext uri="{FF2B5EF4-FFF2-40B4-BE49-F238E27FC236}">
                <a16:creationId xmlns:a16="http://schemas.microsoft.com/office/drawing/2014/main" id="{4FE49FE0-E4E4-4007-824B-51C34BCA896A}"/>
              </a:ext>
            </a:extLst>
          </p:cNvPr>
          <p:cNvSpPr txBox="1"/>
          <p:nvPr/>
        </p:nvSpPr>
        <p:spPr>
          <a:xfrm>
            <a:off x="6872086" y="2995106"/>
            <a:ext cx="492443" cy="276999"/>
          </a:xfrm>
          <a:prstGeom prst="rect">
            <a:avLst/>
          </a:prstGeom>
          <a:noFill/>
        </p:spPr>
        <p:txBody>
          <a:bodyPr wrap="none" rtlCol="0">
            <a:spAutoFit/>
          </a:bodyPr>
          <a:lstStyle/>
          <a:p>
            <a:r>
              <a:rPr kumimoji="1" lang="ja-JP" altLang="en-US" sz="1200" dirty="0"/>
              <a:t>因果</a:t>
            </a:r>
          </a:p>
        </p:txBody>
      </p:sp>
      <p:sp>
        <p:nvSpPr>
          <p:cNvPr id="31" name="テキスト ボックス 30">
            <a:extLst>
              <a:ext uri="{FF2B5EF4-FFF2-40B4-BE49-F238E27FC236}">
                <a16:creationId xmlns:a16="http://schemas.microsoft.com/office/drawing/2014/main" id="{E69F8825-E7DE-401D-84FD-40E5E6802535}"/>
              </a:ext>
            </a:extLst>
          </p:cNvPr>
          <p:cNvSpPr txBox="1"/>
          <p:nvPr/>
        </p:nvSpPr>
        <p:spPr>
          <a:xfrm>
            <a:off x="248127" y="406080"/>
            <a:ext cx="902811" cy="523220"/>
          </a:xfrm>
          <a:prstGeom prst="rect">
            <a:avLst/>
          </a:prstGeom>
          <a:noFill/>
          <a:ln>
            <a:solidFill>
              <a:schemeClr val="tx1"/>
            </a:solidFill>
          </a:ln>
        </p:spPr>
        <p:txBody>
          <a:bodyPr wrap="none" rtlCol="0">
            <a:spAutoFit/>
          </a:bodyPr>
          <a:lstStyle/>
          <a:p>
            <a:r>
              <a:rPr kumimoji="1" lang="ja-JP" altLang="en-US" sz="2800" dirty="0"/>
              <a:t>参考</a:t>
            </a:r>
          </a:p>
        </p:txBody>
      </p:sp>
    </p:spTree>
    <p:extLst>
      <p:ext uri="{BB962C8B-B14F-4D97-AF65-F5344CB8AC3E}">
        <p14:creationId xmlns:p14="http://schemas.microsoft.com/office/powerpoint/2010/main" val="3648545881"/>
      </p:ext>
    </p:extLst>
  </p:cSld>
  <p:clrMapOvr>
    <a:masterClrMapping/>
  </p:clrMapOvr>
  <mc:AlternateContent xmlns:mc="http://schemas.openxmlformats.org/markup-compatibility/2006" xmlns:p14="http://schemas.microsoft.com/office/powerpoint/2010/main">
    <mc:Choice Requires="p14">
      <p:transition spd="slow" p14:dur="2000" advTm="35093"/>
    </mc:Choice>
    <mc:Fallback xmlns="">
      <p:transition spd="slow" advTm="350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ja-JP" altLang="en-US" sz="4000" dirty="0"/>
              <a:t>難しい問題の例 </a:t>
            </a:r>
            <a:r>
              <a:rPr lang="ja-JP" altLang="en-US" sz="3200" dirty="0"/>
              <a:t>「東名あおり事件」</a:t>
            </a:r>
            <a:endParaRPr lang="ja-JP" altLang="en-US" sz="4000" dirty="0"/>
          </a:p>
        </p:txBody>
      </p:sp>
      <p:sp>
        <p:nvSpPr>
          <p:cNvPr id="54283" name="テキスト ボックス 3"/>
          <p:cNvSpPr txBox="1">
            <a:spLocks noChangeArrowheads="1"/>
          </p:cNvSpPr>
          <p:nvPr/>
        </p:nvSpPr>
        <p:spPr bwMode="auto">
          <a:xfrm>
            <a:off x="482380" y="2437410"/>
            <a:ext cx="2432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2400" dirty="0"/>
              <a:t>あおり運転事件　</a:t>
            </a:r>
            <a:endParaRPr lang="en-US" altLang="ja-JP" sz="2400" dirty="0"/>
          </a:p>
        </p:txBody>
      </p:sp>
      <p:sp>
        <p:nvSpPr>
          <p:cNvPr id="54284" name="テキスト ボックス 9"/>
          <p:cNvSpPr txBox="1">
            <a:spLocks noChangeArrowheads="1"/>
          </p:cNvSpPr>
          <p:nvPr/>
        </p:nvSpPr>
        <p:spPr bwMode="auto">
          <a:xfrm>
            <a:off x="482380" y="4731842"/>
            <a:ext cx="8106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en-US" altLang="ja-JP" sz="2400" dirty="0"/>
              <a:t>U</a:t>
            </a:r>
            <a:r>
              <a:rPr lang="ja-JP" altLang="en-US" sz="2400" dirty="0"/>
              <a:t>事件判例　　</a:t>
            </a:r>
            <a:endParaRPr lang="en-US" altLang="ja-JP" sz="2400" dirty="0"/>
          </a:p>
        </p:txBody>
      </p:sp>
      <p:sp>
        <p:nvSpPr>
          <p:cNvPr id="62471" name="テキスト ボックス 3"/>
          <p:cNvSpPr txBox="1">
            <a:spLocks noChangeArrowheads="1"/>
          </p:cNvSpPr>
          <p:nvPr/>
        </p:nvSpPr>
        <p:spPr bwMode="auto">
          <a:xfrm>
            <a:off x="1580012" y="3178215"/>
            <a:ext cx="902811" cy="307777"/>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defRPr/>
            </a:pPr>
            <a:r>
              <a:rPr lang="ja-JP" altLang="en-US" sz="1400" u="none" dirty="0"/>
              <a:t>危険運転</a:t>
            </a:r>
          </a:p>
        </p:txBody>
      </p:sp>
      <p:sp>
        <p:nvSpPr>
          <p:cNvPr id="54280" name="テキスト ボックス 4"/>
          <p:cNvSpPr txBox="1">
            <a:spLocks noChangeArrowheads="1"/>
          </p:cNvSpPr>
          <p:nvPr/>
        </p:nvSpPr>
        <p:spPr bwMode="auto">
          <a:xfrm>
            <a:off x="5582599" y="3057539"/>
            <a:ext cx="102624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400" u="none" dirty="0"/>
              <a:t>トラックに</a:t>
            </a:r>
            <a:endParaRPr lang="en-US" altLang="ja-JP" sz="1400" u="none" dirty="0"/>
          </a:p>
          <a:p>
            <a:pPr>
              <a:spcBef>
                <a:spcPct val="0"/>
              </a:spcBef>
              <a:buClrTx/>
              <a:buSzTx/>
              <a:buFontTx/>
              <a:buNone/>
            </a:pPr>
            <a:r>
              <a:rPr lang="ja-JP" altLang="en-US" sz="1400" u="none" dirty="0"/>
              <a:t>衝突された</a:t>
            </a:r>
          </a:p>
        </p:txBody>
      </p:sp>
      <p:sp>
        <p:nvSpPr>
          <p:cNvPr id="43017" name="テキスト ボックス 5"/>
          <p:cNvSpPr txBox="1">
            <a:spLocks noChangeArrowheads="1"/>
          </p:cNvSpPr>
          <p:nvPr/>
        </p:nvSpPr>
        <p:spPr bwMode="auto">
          <a:xfrm>
            <a:off x="7486249" y="3057539"/>
            <a:ext cx="941283" cy="523220"/>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defRPr/>
            </a:pPr>
            <a:r>
              <a:rPr lang="ja-JP" altLang="en-US" sz="1400" u="none" dirty="0"/>
              <a:t>夫婦は</a:t>
            </a:r>
            <a:endParaRPr lang="en-US" altLang="ja-JP" sz="1400" u="none" dirty="0"/>
          </a:p>
          <a:p>
            <a:pPr>
              <a:spcBef>
                <a:spcPct val="0"/>
              </a:spcBef>
              <a:buClrTx/>
              <a:buSzTx/>
              <a:buFontTx/>
              <a:buNone/>
              <a:defRPr/>
            </a:pPr>
            <a:r>
              <a:rPr lang="ja-JP" altLang="en-US" sz="1400" u="none" dirty="0"/>
              <a:t>亡くなった</a:t>
            </a:r>
          </a:p>
        </p:txBody>
      </p:sp>
      <p:sp>
        <p:nvSpPr>
          <p:cNvPr id="54282" name="テキスト ボックス 13"/>
          <p:cNvSpPr txBox="1">
            <a:spLocks noChangeArrowheads="1"/>
          </p:cNvSpPr>
          <p:nvPr/>
        </p:nvSpPr>
        <p:spPr bwMode="auto">
          <a:xfrm>
            <a:off x="3402711" y="3060023"/>
            <a:ext cx="1064715" cy="523220"/>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400" u="none" dirty="0"/>
              <a:t>東名高速で</a:t>
            </a:r>
            <a:endParaRPr lang="en-US" altLang="ja-JP" sz="1400" u="none" dirty="0"/>
          </a:p>
          <a:p>
            <a:pPr>
              <a:spcBef>
                <a:spcPct val="0"/>
              </a:spcBef>
              <a:buClrTx/>
              <a:buSzTx/>
              <a:buFontTx/>
              <a:buNone/>
            </a:pPr>
            <a:r>
              <a:rPr lang="ja-JP" altLang="en-US" sz="1400" u="none" dirty="0"/>
              <a:t>停車させた</a:t>
            </a:r>
          </a:p>
        </p:txBody>
      </p:sp>
      <p:cxnSp>
        <p:nvCxnSpPr>
          <p:cNvPr id="54288" name="直線矢印コネクタ 26"/>
          <p:cNvCxnSpPr>
            <a:cxnSpLocks noChangeShapeType="1"/>
            <a:stCxn id="62471" idx="2"/>
          </p:cNvCxnSpPr>
          <p:nvPr/>
        </p:nvCxnSpPr>
        <p:spPr bwMode="auto">
          <a:xfrm>
            <a:off x="2031418" y="3485992"/>
            <a:ext cx="0" cy="364256"/>
          </a:xfrm>
          <a:prstGeom prst="straightConnector1">
            <a:avLst/>
          </a:prstGeom>
          <a:noFill/>
          <a:ln w="31750" algn="ctr">
            <a:solidFill>
              <a:schemeClr val="tx1"/>
            </a:solidFill>
            <a:prstDash val="sys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9" name="直線矢印コネクタ 28"/>
          <p:cNvCxnSpPr>
            <a:cxnSpLocks noChangeShapeType="1"/>
          </p:cNvCxnSpPr>
          <p:nvPr/>
        </p:nvCxnSpPr>
        <p:spPr bwMode="auto">
          <a:xfrm>
            <a:off x="2084099" y="3849975"/>
            <a:ext cx="5831161" cy="0"/>
          </a:xfrm>
          <a:prstGeom prst="straightConnector1">
            <a:avLst/>
          </a:prstGeom>
          <a:noFill/>
          <a:ln w="31750" algn="ctr">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90" name="直線矢印コネクタ 30"/>
          <p:cNvCxnSpPr>
            <a:cxnSpLocks noChangeShapeType="1"/>
          </p:cNvCxnSpPr>
          <p:nvPr/>
        </p:nvCxnSpPr>
        <p:spPr bwMode="auto">
          <a:xfrm flipH="1" flipV="1">
            <a:off x="7900815" y="3611499"/>
            <a:ext cx="0" cy="238476"/>
          </a:xfrm>
          <a:prstGeom prst="straightConnector1">
            <a:avLst/>
          </a:prstGeom>
          <a:noFill/>
          <a:ln w="31750" algn="ctr">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2" name="テキスト ボックス 19"/>
          <p:cNvSpPr txBox="1">
            <a:spLocks noChangeArrowheads="1"/>
          </p:cNvSpPr>
          <p:nvPr/>
        </p:nvSpPr>
        <p:spPr bwMode="auto">
          <a:xfrm>
            <a:off x="3012786" y="3877045"/>
            <a:ext cx="19591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600" dirty="0"/>
              <a:t>　　  </a:t>
            </a:r>
            <a:r>
              <a:rPr lang="ja-JP" altLang="en-US" sz="1600" u="sng" dirty="0"/>
              <a:t>因果関係あり？</a:t>
            </a:r>
          </a:p>
        </p:txBody>
      </p:sp>
      <p:cxnSp>
        <p:nvCxnSpPr>
          <p:cNvPr id="9" name="直線矢印コネクタ 8">
            <a:extLst>
              <a:ext uri="{FF2B5EF4-FFF2-40B4-BE49-F238E27FC236}">
                <a16:creationId xmlns:a16="http://schemas.microsoft.com/office/drawing/2014/main" id="{703F3C6F-07BA-4A70-870E-88DA8D0AFA11}"/>
              </a:ext>
            </a:extLst>
          </p:cNvPr>
          <p:cNvCxnSpPr>
            <a:stCxn id="54280" idx="3"/>
            <a:endCxn id="43017" idx="1"/>
          </p:cNvCxnSpPr>
          <p:nvPr/>
        </p:nvCxnSpPr>
        <p:spPr bwMode="auto">
          <a:xfrm>
            <a:off x="6608842" y="3319149"/>
            <a:ext cx="8774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テキスト ボックス 32">
            <a:extLst>
              <a:ext uri="{FF2B5EF4-FFF2-40B4-BE49-F238E27FC236}">
                <a16:creationId xmlns:a16="http://schemas.microsoft.com/office/drawing/2014/main" id="{34C8C651-F9BF-4F86-A914-0B5B3AE20D66}"/>
              </a:ext>
            </a:extLst>
          </p:cNvPr>
          <p:cNvSpPr txBox="1"/>
          <p:nvPr/>
        </p:nvSpPr>
        <p:spPr>
          <a:xfrm>
            <a:off x="4769629" y="3026393"/>
            <a:ext cx="492443" cy="276999"/>
          </a:xfrm>
          <a:prstGeom prst="rect">
            <a:avLst/>
          </a:prstGeom>
          <a:noFill/>
        </p:spPr>
        <p:txBody>
          <a:bodyPr wrap="none" rtlCol="0">
            <a:spAutoFit/>
          </a:bodyPr>
          <a:lstStyle/>
          <a:p>
            <a:r>
              <a:rPr kumimoji="1" lang="ja-JP" altLang="en-US" sz="1200" dirty="0"/>
              <a:t>因果</a:t>
            </a:r>
          </a:p>
        </p:txBody>
      </p:sp>
      <p:sp>
        <p:nvSpPr>
          <p:cNvPr id="62467" name="テキスト ボックス 3"/>
          <p:cNvSpPr txBox="1">
            <a:spLocks noChangeArrowheads="1"/>
          </p:cNvSpPr>
          <p:nvPr/>
        </p:nvSpPr>
        <p:spPr bwMode="auto">
          <a:xfrm>
            <a:off x="1580012" y="5468701"/>
            <a:ext cx="1019831" cy="523220"/>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defRPr/>
            </a:pPr>
            <a:r>
              <a:rPr lang="en-US" altLang="ja-JP" sz="1400" u="none" dirty="0"/>
              <a:t>U</a:t>
            </a:r>
            <a:r>
              <a:rPr lang="ja-JP" altLang="en-US" sz="1400" u="none" dirty="0"/>
              <a:t>は夫の首</a:t>
            </a:r>
            <a:endParaRPr lang="en-US" altLang="ja-JP" sz="1400" u="none" dirty="0"/>
          </a:p>
          <a:p>
            <a:pPr>
              <a:spcBef>
                <a:spcPct val="0"/>
              </a:spcBef>
              <a:buClrTx/>
              <a:buSzTx/>
              <a:buFontTx/>
              <a:buNone/>
              <a:defRPr/>
            </a:pPr>
            <a:r>
              <a:rPr lang="ja-JP" altLang="en-US" sz="1400" u="none" dirty="0"/>
              <a:t>をしめた</a:t>
            </a:r>
          </a:p>
        </p:txBody>
      </p:sp>
      <p:sp>
        <p:nvSpPr>
          <p:cNvPr id="54276" name="テキスト ボックス 4"/>
          <p:cNvSpPr txBox="1">
            <a:spLocks noChangeArrowheads="1"/>
          </p:cNvSpPr>
          <p:nvPr/>
        </p:nvSpPr>
        <p:spPr bwMode="auto">
          <a:xfrm>
            <a:off x="5392463" y="5462419"/>
            <a:ext cx="1362874"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400" u="none" dirty="0"/>
              <a:t>夫は砂を吸って</a:t>
            </a:r>
            <a:endParaRPr lang="en-US" altLang="ja-JP" sz="1400" u="none" dirty="0"/>
          </a:p>
          <a:p>
            <a:pPr>
              <a:spcBef>
                <a:spcPct val="0"/>
              </a:spcBef>
              <a:buClrTx/>
              <a:buSzTx/>
              <a:buFontTx/>
              <a:buNone/>
            </a:pPr>
            <a:r>
              <a:rPr lang="ja-JP" altLang="en-US" sz="1400" u="none" dirty="0"/>
              <a:t>窒息した</a:t>
            </a:r>
          </a:p>
        </p:txBody>
      </p:sp>
      <p:sp>
        <p:nvSpPr>
          <p:cNvPr id="43013" name="テキスト ボックス 5"/>
          <p:cNvSpPr txBox="1">
            <a:spLocks noChangeArrowheads="1"/>
          </p:cNvSpPr>
          <p:nvPr/>
        </p:nvSpPr>
        <p:spPr bwMode="auto">
          <a:xfrm>
            <a:off x="7534282" y="5468701"/>
            <a:ext cx="941283" cy="523220"/>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defRPr/>
            </a:pPr>
            <a:r>
              <a:rPr lang="ja-JP" altLang="en-US" sz="1400" u="none" dirty="0"/>
              <a:t>夫は</a:t>
            </a:r>
            <a:endParaRPr lang="en-US" altLang="ja-JP" sz="1400" u="none" dirty="0"/>
          </a:p>
          <a:p>
            <a:pPr>
              <a:spcBef>
                <a:spcPct val="0"/>
              </a:spcBef>
              <a:buClrTx/>
              <a:buSzTx/>
              <a:buFontTx/>
              <a:buNone/>
              <a:defRPr/>
            </a:pPr>
            <a:r>
              <a:rPr lang="ja-JP" altLang="en-US" sz="1400" u="none" dirty="0"/>
              <a:t>亡くなった</a:t>
            </a:r>
          </a:p>
        </p:txBody>
      </p:sp>
      <p:sp>
        <p:nvSpPr>
          <p:cNvPr id="54278" name="テキスト ボックス 2"/>
          <p:cNvSpPr txBox="1">
            <a:spLocks noChangeArrowheads="1"/>
          </p:cNvSpPr>
          <p:nvPr/>
        </p:nvSpPr>
        <p:spPr bwMode="auto">
          <a:xfrm>
            <a:off x="3678057" y="5462419"/>
            <a:ext cx="1358064" cy="523220"/>
          </a:xfrm>
          <a:prstGeom prst="rect">
            <a:avLst/>
          </a:prstGeom>
          <a:solidFill>
            <a:schemeClr val="bg2">
              <a:lumMod val="10000"/>
              <a:lumOff val="90000"/>
            </a:schemeClr>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400" u="none" dirty="0"/>
              <a:t>海岸に置き去り</a:t>
            </a:r>
            <a:endParaRPr lang="en-US" altLang="ja-JP" sz="1400" u="none" dirty="0"/>
          </a:p>
          <a:p>
            <a:pPr>
              <a:spcBef>
                <a:spcPct val="0"/>
              </a:spcBef>
              <a:buClrTx/>
              <a:buSzTx/>
              <a:buFontTx/>
              <a:buNone/>
            </a:pPr>
            <a:r>
              <a:rPr lang="ja-JP" altLang="en-US" sz="1400" u="none" dirty="0"/>
              <a:t>にして逃げた</a:t>
            </a:r>
          </a:p>
        </p:txBody>
      </p:sp>
      <p:cxnSp>
        <p:nvCxnSpPr>
          <p:cNvPr id="54285" name="直線矢印コネクタ 19"/>
          <p:cNvCxnSpPr>
            <a:cxnSpLocks noChangeShapeType="1"/>
          </p:cNvCxnSpPr>
          <p:nvPr/>
        </p:nvCxnSpPr>
        <p:spPr bwMode="auto">
          <a:xfrm>
            <a:off x="2168600" y="5969403"/>
            <a:ext cx="0" cy="233495"/>
          </a:xfrm>
          <a:prstGeom prst="straightConnector1">
            <a:avLst/>
          </a:prstGeom>
          <a:noFill/>
          <a:ln w="317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6" name="直線矢印コネクタ 21"/>
          <p:cNvCxnSpPr>
            <a:cxnSpLocks noChangeShapeType="1"/>
          </p:cNvCxnSpPr>
          <p:nvPr/>
        </p:nvCxnSpPr>
        <p:spPr bwMode="auto">
          <a:xfrm>
            <a:off x="2168600" y="6202898"/>
            <a:ext cx="5880534" cy="0"/>
          </a:xfrm>
          <a:prstGeom prst="straightConnector1">
            <a:avLst/>
          </a:prstGeom>
          <a:noFill/>
          <a:ln w="317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7" name="直線矢印コネクタ 23"/>
          <p:cNvCxnSpPr>
            <a:cxnSpLocks noChangeShapeType="1"/>
            <a:endCxn id="43013" idx="2"/>
          </p:cNvCxnSpPr>
          <p:nvPr/>
        </p:nvCxnSpPr>
        <p:spPr bwMode="auto">
          <a:xfrm flipH="1" flipV="1">
            <a:off x="8004924" y="5991921"/>
            <a:ext cx="0" cy="210979"/>
          </a:xfrm>
          <a:prstGeom prst="straightConnector1">
            <a:avLst/>
          </a:prstGeom>
          <a:noFill/>
          <a:ln w="31750"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1" name="テキスト ボックス 1"/>
          <p:cNvSpPr txBox="1">
            <a:spLocks noChangeArrowheads="1"/>
          </p:cNvSpPr>
          <p:nvPr/>
        </p:nvSpPr>
        <p:spPr bwMode="auto">
          <a:xfrm>
            <a:off x="3583146" y="6270080"/>
            <a:ext cx="1353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600" u="sng" dirty="0"/>
              <a:t>因果関係あり</a:t>
            </a:r>
          </a:p>
        </p:txBody>
      </p:sp>
      <p:cxnSp>
        <p:nvCxnSpPr>
          <p:cNvPr id="11" name="直線矢印コネクタ 10">
            <a:extLst>
              <a:ext uri="{FF2B5EF4-FFF2-40B4-BE49-F238E27FC236}">
                <a16:creationId xmlns:a16="http://schemas.microsoft.com/office/drawing/2014/main" id="{B666674F-CAC4-490F-A3D3-AA0082CE0208}"/>
              </a:ext>
            </a:extLst>
          </p:cNvPr>
          <p:cNvCxnSpPr>
            <a:stCxn id="54276" idx="3"/>
            <a:endCxn id="43013" idx="1"/>
          </p:cNvCxnSpPr>
          <p:nvPr/>
        </p:nvCxnSpPr>
        <p:spPr bwMode="auto">
          <a:xfrm>
            <a:off x="6755337" y="5724029"/>
            <a:ext cx="778945" cy="62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テキスト ボックス 12">
            <a:extLst>
              <a:ext uri="{FF2B5EF4-FFF2-40B4-BE49-F238E27FC236}">
                <a16:creationId xmlns:a16="http://schemas.microsoft.com/office/drawing/2014/main" id="{61D838A6-DA02-419A-958B-79AB3C6B738B}"/>
              </a:ext>
            </a:extLst>
          </p:cNvPr>
          <p:cNvSpPr txBox="1"/>
          <p:nvPr/>
        </p:nvSpPr>
        <p:spPr>
          <a:xfrm>
            <a:off x="4968071" y="5218724"/>
            <a:ext cx="492443" cy="276999"/>
          </a:xfrm>
          <a:prstGeom prst="rect">
            <a:avLst/>
          </a:prstGeom>
          <a:noFill/>
        </p:spPr>
        <p:txBody>
          <a:bodyPr wrap="none" rtlCol="0">
            <a:spAutoFit/>
          </a:bodyPr>
          <a:lstStyle/>
          <a:p>
            <a:r>
              <a:rPr kumimoji="1" lang="ja-JP" altLang="en-US" sz="1200" dirty="0"/>
              <a:t>因果</a:t>
            </a:r>
          </a:p>
        </p:txBody>
      </p:sp>
      <p:sp>
        <p:nvSpPr>
          <p:cNvPr id="5" name="テキスト ボックス 4">
            <a:extLst>
              <a:ext uri="{FF2B5EF4-FFF2-40B4-BE49-F238E27FC236}">
                <a16:creationId xmlns:a16="http://schemas.microsoft.com/office/drawing/2014/main" id="{F879BDE4-04B4-4565-A5E2-046F9B55BD0A}"/>
              </a:ext>
            </a:extLst>
          </p:cNvPr>
          <p:cNvSpPr txBox="1"/>
          <p:nvPr/>
        </p:nvSpPr>
        <p:spPr>
          <a:xfrm>
            <a:off x="2926148" y="5462419"/>
            <a:ext cx="543739" cy="523220"/>
          </a:xfrm>
          <a:prstGeom prst="rect">
            <a:avLst/>
          </a:prstGeom>
          <a:noFill/>
          <a:ln>
            <a:solidFill>
              <a:schemeClr val="tx1"/>
            </a:solidFill>
          </a:ln>
        </p:spPr>
        <p:txBody>
          <a:bodyPr wrap="none" rtlCol="0">
            <a:spAutoFit/>
          </a:bodyPr>
          <a:lstStyle/>
          <a:p>
            <a:r>
              <a:rPr kumimoji="1" lang="ja-JP" altLang="en-US" sz="1400" dirty="0"/>
              <a:t>夫は</a:t>
            </a:r>
            <a:endParaRPr kumimoji="1" lang="en-US" altLang="ja-JP" sz="1400" dirty="0"/>
          </a:p>
          <a:p>
            <a:r>
              <a:rPr kumimoji="1" lang="ja-JP" altLang="en-US" sz="1400" dirty="0"/>
              <a:t>気絶</a:t>
            </a:r>
          </a:p>
        </p:txBody>
      </p:sp>
      <p:cxnSp>
        <p:nvCxnSpPr>
          <p:cNvPr id="6" name="直線矢印コネクタ 5">
            <a:extLst>
              <a:ext uri="{FF2B5EF4-FFF2-40B4-BE49-F238E27FC236}">
                <a16:creationId xmlns:a16="http://schemas.microsoft.com/office/drawing/2014/main" id="{7A7DB840-B391-48FB-B48D-593A97AA3214}"/>
              </a:ext>
            </a:extLst>
          </p:cNvPr>
          <p:cNvCxnSpPr>
            <a:stCxn id="54282" idx="3"/>
            <a:endCxn id="54280" idx="1"/>
          </p:cNvCxnSpPr>
          <p:nvPr/>
        </p:nvCxnSpPr>
        <p:spPr bwMode="auto">
          <a:xfrm flipV="1">
            <a:off x="4467426" y="3319149"/>
            <a:ext cx="111517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70E2DBB1-E861-4B9F-A16A-43C1E4E79776}"/>
              </a:ext>
            </a:extLst>
          </p:cNvPr>
          <p:cNvCxnSpPr>
            <a:stCxn id="54278" idx="3"/>
            <a:endCxn id="54276" idx="1"/>
          </p:cNvCxnSpPr>
          <p:nvPr/>
        </p:nvCxnSpPr>
        <p:spPr bwMode="auto">
          <a:xfrm>
            <a:off x="5036121" y="5724029"/>
            <a:ext cx="3563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テキスト ボックス 31">
            <a:extLst>
              <a:ext uri="{FF2B5EF4-FFF2-40B4-BE49-F238E27FC236}">
                <a16:creationId xmlns:a16="http://schemas.microsoft.com/office/drawing/2014/main" id="{4FE49FE0-E4E4-4007-824B-51C34BCA896A}"/>
              </a:ext>
            </a:extLst>
          </p:cNvPr>
          <p:cNvSpPr txBox="1"/>
          <p:nvPr/>
        </p:nvSpPr>
        <p:spPr>
          <a:xfrm>
            <a:off x="6872086" y="2995106"/>
            <a:ext cx="492443" cy="276999"/>
          </a:xfrm>
          <a:prstGeom prst="rect">
            <a:avLst/>
          </a:prstGeom>
          <a:noFill/>
        </p:spPr>
        <p:txBody>
          <a:bodyPr wrap="none" rtlCol="0">
            <a:spAutoFit/>
          </a:bodyPr>
          <a:lstStyle/>
          <a:p>
            <a:r>
              <a:rPr kumimoji="1" lang="ja-JP" altLang="en-US" sz="1200" dirty="0"/>
              <a:t>因果</a:t>
            </a:r>
          </a:p>
        </p:txBody>
      </p:sp>
      <p:sp>
        <p:nvSpPr>
          <p:cNvPr id="34" name="テキスト ボックス 33">
            <a:extLst>
              <a:ext uri="{FF2B5EF4-FFF2-40B4-BE49-F238E27FC236}">
                <a16:creationId xmlns:a16="http://schemas.microsoft.com/office/drawing/2014/main" id="{3FD32530-E8ED-4052-8B34-5522A1CD4E0F}"/>
              </a:ext>
            </a:extLst>
          </p:cNvPr>
          <p:cNvSpPr txBox="1"/>
          <p:nvPr/>
        </p:nvSpPr>
        <p:spPr>
          <a:xfrm>
            <a:off x="6927010" y="5406648"/>
            <a:ext cx="492443" cy="276999"/>
          </a:xfrm>
          <a:prstGeom prst="rect">
            <a:avLst/>
          </a:prstGeom>
          <a:noFill/>
        </p:spPr>
        <p:txBody>
          <a:bodyPr wrap="none" rtlCol="0">
            <a:spAutoFit/>
          </a:bodyPr>
          <a:lstStyle/>
          <a:p>
            <a:r>
              <a:rPr kumimoji="1" lang="ja-JP" altLang="en-US" sz="1200" dirty="0"/>
              <a:t>因果</a:t>
            </a:r>
          </a:p>
        </p:txBody>
      </p:sp>
      <p:cxnSp>
        <p:nvCxnSpPr>
          <p:cNvPr id="12" name="直線矢印コネクタ 11">
            <a:extLst>
              <a:ext uri="{FF2B5EF4-FFF2-40B4-BE49-F238E27FC236}">
                <a16:creationId xmlns:a16="http://schemas.microsoft.com/office/drawing/2014/main" id="{FC611F97-48DE-40A7-B799-C86A1C9D5B50}"/>
              </a:ext>
            </a:extLst>
          </p:cNvPr>
          <p:cNvCxnSpPr>
            <a:stCxn id="62467" idx="3"/>
            <a:endCxn id="5" idx="1"/>
          </p:cNvCxnSpPr>
          <p:nvPr/>
        </p:nvCxnSpPr>
        <p:spPr bwMode="auto">
          <a:xfrm flipV="1">
            <a:off x="2599843" y="5724029"/>
            <a:ext cx="3263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テキスト ボックス 30">
            <a:extLst>
              <a:ext uri="{FF2B5EF4-FFF2-40B4-BE49-F238E27FC236}">
                <a16:creationId xmlns:a16="http://schemas.microsoft.com/office/drawing/2014/main" id="{E69F8825-E7DE-401D-84FD-40E5E6802535}"/>
              </a:ext>
            </a:extLst>
          </p:cNvPr>
          <p:cNvSpPr txBox="1"/>
          <p:nvPr/>
        </p:nvSpPr>
        <p:spPr>
          <a:xfrm>
            <a:off x="248127" y="406080"/>
            <a:ext cx="902811" cy="523220"/>
          </a:xfrm>
          <a:prstGeom prst="rect">
            <a:avLst/>
          </a:prstGeom>
          <a:noFill/>
          <a:ln>
            <a:solidFill>
              <a:schemeClr val="tx1"/>
            </a:solidFill>
          </a:ln>
        </p:spPr>
        <p:txBody>
          <a:bodyPr wrap="none" rtlCol="0">
            <a:spAutoFit/>
          </a:bodyPr>
          <a:lstStyle/>
          <a:p>
            <a:r>
              <a:rPr kumimoji="1" lang="ja-JP" altLang="en-US" sz="2800" dirty="0"/>
              <a:t>参考</a:t>
            </a:r>
          </a:p>
        </p:txBody>
      </p:sp>
    </p:spTree>
    <p:extLst>
      <p:ext uri="{BB962C8B-B14F-4D97-AF65-F5344CB8AC3E}">
        <p14:creationId xmlns:p14="http://schemas.microsoft.com/office/powerpoint/2010/main" val="2805274299"/>
      </p:ext>
    </p:extLst>
  </p:cSld>
  <p:clrMapOvr>
    <a:masterClrMapping/>
  </p:clrMapOvr>
  <mc:AlternateContent xmlns:mc="http://schemas.openxmlformats.org/markup-compatibility/2006" xmlns:p14="http://schemas.microsoft.com/office/powerpoint/2010/main">
    <mc:Choice Requires="p14">
      <p:transition spd="slow" p14:dur="2000" advTm="96830"/>
    </mc:Choice>
    <mc:Fallback xmlns="">
      <p:transition spd="slow" advTm="968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D37827-3070-4D31-8C01-F17DC72F3EC4}"/>
              </a:ext>
            </a:extLst>
          </p:cNvPr>
          <p:cNvSpPr>
            <a:spLocks noGrp="1"/>
          </p:cNvSpPr>
          <p:nvPr>
            <p:ph type="title"/>
          </p:nvPr>
        </p:nvSpPr>
        <p:spPr/>
        <p:txBody>
          <a:bodyPr/>
          <a:lstStyle/>
          <a:p>
            <a:r>
              <a:rPr lang="ja-JP" altLang="en-US" sz="4000" dirty="0"/>
              <a:t>難しい問題の例 </a:t>
            </a:r>
            <a:r>
              <a:rPr lang="ja-JP" altLang="en-US" sz="3200" dirty="0"/>
              <a:t>「東名あおり事件」</a:t>
            </a:r>
            <a:endParaRPr kumimoji="1" lang="ja-JP" altLang="en-US" dirty="0"/>
          </a:p>
        </p:txBody>
      </p:sp>
      <p:pic>
        <p:nvPicPr>
          <p:cNvPr id="4" name="図 3">
            <a:extLst>
              <a:ext uri="{FF2B5EF4-FFF2-40B4-BE49-F238E27FC236}">
                <a16:creationId xmlns:a16="http://schemas.microsoft.com/office/drawing/2014/main" id="{23C2FF43-4135-47D4-B1FB-D205C013DDEC}"/>
              </a:ext>
            </a:extLst>
          </p:cNvPr>
          <p:cNvPicPr>
            <a:picLocks noChangeAspect="1"/>
          </p:cNvPicPr>
          <p:nvPr/>
        </p:nvPicPr>
        <p:blipFill>
          <a:blip r:embed="rId2"/>
          <a:stretch>
            <a:fillRect/>
          </a:stretch>
        </p:blipFill>
        <p:spPr>
          <a:xfrm>
            <a:off x="539552" y="1887358"/>
            <a:ext cx="3960440" cy="4508808"/>
          </a:xfrm>
          <a:prstGeom prst="rect">
            <a:avLst/>
          </a:prstGeom>
        </p:spPr>
      </p:pic>
      <p:pic>
        <p:nvPicPr>
          <p:cNvPr id="5" name="図 4">
            <a:extLst>
              <a:ext uri="{FF2B5EF4-FFF2-40B4-BE49-F238E27FC236}">
                <a16:creationId xmlns:a16="http://schemas.microsoft.com/office/drawing/2014/main" id="{03DF376D-3CC5-46D1-B585-1BDEF08BAA92}"/>
              </a:ext>
            </a:extLst>
          </p:cNvPr>
          <p:cNvPicPr>
            <a:picLocks noChangeAspect="1"/>
          </p:cNvPicPr>
          <p:nvPr/>
        </p:nvPicPr>
        <p:blipFill>
          <a:blip r:embed="rId3"/>
          <a:stretch>
            <a:fillRect/>
          </a:stretch>
        </p:blipFill>
        <p:spPr>
          <a:xfrm>
            <a:off x="5436096" y="2261199"/>
            <a:ext cx="3492004" cy="3893539"/>
          </a:xfrm>
          <a:prstGeom prst="rect">
            <a:avLst/>
          </a:prstGeom>
        </p:spPr>
      </p:pic>
      <p:sp>
        <p:nvSpPr>
          <p:cNvPr id="6" name="テキスト ボックス 5">
            <a:extLst>
              <a:ext uri="{FF2B5EF4-FFF2-40B4-BE49-F238E27FC236}">
                <a16:creationId xmlns:a16="http://schemas.microsoft.com/office/drawing/2014/main" id="{A713F1BE-6740-420F-B536-D7A1620E080A}"/>
              </a:ext>
            </a:extLst>
          </p:cNvPr>
          <p:cNvSpPr txBox="1"/>
          <p:nvPr/>
        </p:nvSpPr>
        <p:spPr>
          <a:xfrm>
            <a:off x="248127" y="406080"/>
            <a:ext cx="902811" cy="523220"/>
          </a:xfrm>
          <a:prstGeom prst="rect">
            <a:avLst/>
          </a:prstGeom>
          <a:noFill/>
          <a:ln>
            <a:solidFill>
              <a:schemeClr val="tx1"/>
            </a:solidFill>
          </a:ln>
        </p:spPr>
        <p:txBody>
          <a:bodyPr wrap="none" rtlCol="0">
            <a:spAutoFit/>
          </a:bodyPr>
          <a:lstStyle/>
          <a:p>
            <a:r>
              <a:rPr kumimoji="1" lang="ja-JP" altLang="en-US" sz="2800" dirty="0"/>
              <a:t>参考</a:t>
            </a:r>
          </a:p>
        </p:txBody>
      </p:sp>
      <p:sp>
        <p:nvSpPr>
          <p:cNvPr id="7" name="テキスト ボックス 6">
            <a:extLst>
              <a:ext uri="{FF2B5EF4-FFF2-40B4-BE49-F238E27FC236}">
                <a16:creationId xmlns:a16="http://schemas.microsoft.com/office/drawing/2014/main" id="{1C8C8560-9790-4EB9-A5D0-F050688A3BD9}"/>
              </a:ext>
            </a:extLst>
          </p:cNvPr>
          <p:cNvSpPr txBox="1"/>
          <p:nvPr/>
        </p:nvSpPr>
        <p:spPr>
          <a:xfrm>
            <a:off x="6045670" y="6435806"/>
            <a:ext cx="1816523" cy="307777"/>
          </a:xfrm>
          <a:prstGeom prst="rect">
            <a:avLst/>
          </a:prstGeom>
          <a:noFill/>
        </p:spPr>
        <p:txBody>
          <a:bodyPr wrap="none" rtlCol="0">
            <a:spAutoFit/>
          </a:bodyPr>
          <a:lstStyle/>
          <a:p>
            <a:r>
              <a:rPr kumimoji="1" lang="ja-JP" altLang="en-US" sz="1400" dirty="0"/>
              <a:t>日経新聞</a:t>
            </a:r>
            <a:r>
              <a:rPr kumimoji="1" lang="en-US" altLang="ja-JP" sz="1400" dirty="0"/>
              <a:t>2019</a:t>
            </a:r>
            <a:r>
              <a:rPr lang="en-US" altLang="ja-JP" sz="1400" dirty="0"/>
              <a:t>-12-07</a:t>
            </a:r>
            <a:endParaRPr kumimoji="1" lang="ja-JP" altLang="en-US" sz="1400" dirty="0"/>
          </a:p>
        </p:txBody>
      </p:sp>
      <p:sp>
        <p:nvSpPr>
          <p:cNvPr id="8" name="テキスト ボックス 7">
            <a:extLst>
              <a:ext uri="{FF2B5EF4-FFF2-40B4-BE49-F238E27FC236}">
                <a16:creationId xmlns:a16="http://schemas.microsoft.com/office/drawing/2014/main" id="{F7C6FBFA-7920-4D3E-B29E-132AAAC9387D}"/>
              </a:ext>
            </a:extLst>
          </p:cNvPr>
          <p:cNvSpPr txBox="1"/>
          <p:nvPr/>
        </p:nvSpPr>
        <p:spPr>
          <a:xfrm>
            <a:off x="1331640" y="6488211"/>
            <a:ext cx="2109873" cy="307777"/>
          </a:xfrm>
          <a:prstGeom prst="rect">
            <a:avLst/>
          </a:prstGeom>
          <a:noFill/>
        </p:spPr>
        <p:txBody>
          <a:bodyPr wrap="none" rtlCol="0">
            <a:spAutoFit/>
          </a:bodyPr>
          <a:lstStyle/>
          <a:p>
            <a:r>
              <a:rPr kumimoji="1" lang="ja-JP" altLang="en-US" sz="1400" dirty="0"/>
              <a:t>朝日デジタル</a:t>
            </a:r>
            <a:r>
              <a:rPr kumimoji="1" lang="en-US" altLang="ja-JP" sz="1400" dirty="0"/>
              <a:t>2018-12-14</a:t>
            </a:r>
            <a:endParaRPr kumimoji="1" lang="ja-JP" altLang="en-US" sz="1400" dirty="0"/>
          </a:p>
        </p:txBody>
      </p:sp>
      <p:sp>
        <p:nvSpPr>
          <p:cNvPr id="9" name="正方形/長方形 8">
            <a:extLst>
              <a:ext uri="{FF2B5EF4-FFF2-40B4-BE49-F238E27FC236}">
                <a16:creationId xmlns:a16="http://schemas.microsoft.com/office/drawing/2014/main" id="{DC5374FC-2D88-45EF-BCEB-62E0A8A76D2F}"/>
              </a:ext>
            </a:extLst>
          </p:cNvPr>
          <p:cNvSpPr/>
          <p:nvPr/>
        </p:nvSpPr>
        <p:spPr bwMode="auto">
          <a:xfrm>
            <a:off x="439613" y="4653384"/>
            <a:ext cx="2016224" cy="181503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1" name="矢印: 右 10">
            <a:extLst>
              <a:ext uri="{FF2B5EF4-FFF2-40B4-BE49-F238E27FC236}">
                <a16:creationId xmlns:a16="http://schemas.microsoft.com/office/drawing/2014/main" id="{26C45827-EB47-4BC9-8209-520C1CE1D28C}"/>
              </a:ext>
            </a:extLst>
          </p:cNvPr>
          <p:cNvSpPr/>
          <p:nvPr/>
        </p:nvSpPr>
        <p:spPr bwMode="auto">
          <a:xfrm>
            <a:off x="4815862" y="4141762"/>
            <a:ext cx="476218" cy="2953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 name="正方形/長方形 2">
            <a:extLst>
              <a:ext uri="{FF2B5EF4-FFF2-40B4-BE49-F238E27FC236}">
                <a16:creationId xmlns:a16="http://schemas.microsoft.com/office/drawing/2014/main" id="{2C0167D8-DE44-4B9F-A3C1-60118A570980}"/>
              </a:ext>
            </a:extLst>
          </p:cNvPr>
          <p:cNvSpPr/>
          <p:nvPr/>
        </p:nvSpPr>
        <p:spPr bwMode="auto">
          <a:xfrm>
            <a:off x="5607950" y="3933056"/>
            <a:ext cx="908266" cy="792088"/>
          </a:xfrm>
          <a:prstGeom prst="rect">
            <a:avLst/>
          </a:prstGeom>
          <a:noFill/>
          <a:ln w="19050" cap="flat" cmpd="sng" algn="ctr">
            <a:solidFill>
              <a:srgbClr val="FF006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2" name="正方形/長方形 11">
            <a:extLst>
              <a:ext uri="{FF2B5EF4-FFF2-40B4-BE49-F238E27FC236}">
                <a16:creationId xmlns:a16="http://schemas.microsoft.com/office/drawing/2014/main" id="{73E72C2C-D738-4758-917A-20DBC6705326}"/>
              </a:ext>
            </a:extLst>
          </p:cNvPr>
          <p:cNvSpPr/>
          <p:nvPr/>
        </p:nvSpPr>
        <p:spPr bwMode="auto">
          <a:xfrm>
            <a:off x="2483768" y="4285778"/>
            <a:ext cx="2016224" cy="295350"/>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908606052"/>
      </p:ext>
    </p:extLst>
  </p:cSld>
  <p:clrMapOvr>
    <a:masterClrMapping/>
  </p:clrMapOvr>
  <mc:AlternateContent xmlns:mc="http://schemas.openxmlformats.org/markup-compatibility/2006" xmlns:p14="http://schemas.microsoft.com/office/powerpoint/2010/main">
    <mc:Choice Requires="p14">
      <p:transition spd="slow" p14:dur="2000" advTm="67121"/>
    </mc:Choice>
    <mc:Fallback xmlns="">
      <p:transition spd="slow" advTm="67121"/>
    </mc:Fallback>
  </mc:AlternateContent>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3132</Words>
  <Application>Microsoft Office PowerPoint</Application>
  <PresentationFormat>画面に合わせる (4:3)</PresentationFormat>
  <Paragraphs>402</Paragraphs>
  <Slides>46</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46</vt:i4>
      </vt:variant>
    </vt:vector>
  </HeadingPairs>
  <TitlesOfParts>
    <vt:vector size="52" baseType="lpstr">
      <vt:lpstr>ＭＳ Ｐゴシック</vt:lpstr>
      <vt:lpstr>Calibri</vt:lpstr>
      <vt:lpstr>Tahoma</vt:lpstr>
      <vt:lpstr>Times New Roman</vt:lpstr>
      <vt:lpstr>Wingdings</vt:lpstr>
      <vt:lpstr>Blends</vt:lpstr>
      <vt:lpstr> 議論班報告 (part2)</vt:lpstr>
      <vt:lpstr>報告内容</vt:lpstr>
      <vt:lpstr>1．プロジェクトにおける議論の位置づけ</vt:lpstr>
      <vt:lpstr>2種類の法律問題</vt:lpstr>
      <vt:lpstr>難しい問題の例　「東名あおり事件」</vt:lpstr>
      <vt:lpstr>難しい問題の例　「東名あおり事件」</vt:lpstr>
      <vt:lpstr>難しい問題の例 「東名あおり事件」</vt:lpstr>
      <vt:lpstr>難しい問題の例 「東名あおり事件」</vt:lpstr>
      <vt:lpstr>難しい問題の例 「東名あおり事件」</vt:lpstr>
      <vt:lpstr>難しい問題の例　「東名あおり事件」</vt:lpstr>
      <vt:lpstr>法律の問題解決モデル</vt:lpstr>
      <vt:lpstr>法律の問題解決モデル</vt:lpstr>
      <vt:lpstr>法律の問題解決モデル</vt:lpstr>
      <vt:lpstr>2. 議論インタフェースと要約</vt:lpstr>
      <vt:lpstr>民事トラブルの解決フロー</vt:lpstr>
      <vt:lpstr>ODRの活性化</vt:lpstr>
      <vt:lpstr>2．1 はじめに：ダイアグラム</vt:lpstr>
      <vt:lpstr>2.1 はじめに：ダイアグラムの問題点</vt:lpstr>
      <vt:lpstr>2.1 はじめに：研究目的</vt:lpstr>
      <vt:lpstr>2.2 議論支援のインタフェース：概要</vt:lpstr>
      <vt:lpstr>2.2 議論支援のインタフェース：概要</vt:lpstr>
      <vt:lpstr>2.2(1)議論支援のインタフェース：BAF生成 </vt:lpstr>
      <vt:lpstr>PowerPoint プレゼンテーション</vt:lpstr>
      <vt:lpstr>2.2(2)議論支援のインタフェース：meta-AF生成 </vt:lpstr>
      <vt:lpstr>2.2(2)議論支援のインタフェース：m-AF </vt:lpstr>
      <vt:lpstr>2.2(3)議論支援のインタフェース：m-AFの要約 </vt:lpstr>
      <vt:lpstr>2.2(3)議論支援のインタフェース：m-AFの房構造</vt:lpstr>
      <vt:lpstr>2.2(3)議論支援のインタフェース：房構造の縮約とRAF</vt:lpstr>
      <vt:lpstr>2.2(4)議論支援のインタフェース：意味論の保存</vt:lpstr>
      <vt:lpstr>2.3 現状</vt:lpstr>
      <vt:lpstr>3. 判例の議論解析</vt:lpstr>
      <vt:lpstr>3.1 判例解析の目的</vt:lpstr>
      <vt:lpstr>3.2 ファクタ</vt:lpstr>
      <vt:lpstr>3.3 BAFとファクタによる判例解析</vt:lpstr>
      <vt:lpstr>注目される労働判例</vt:lpstr>
      <vt:lpstr>3.4 3種類の労働判例の分析</vt:lpstr>
      <vt:lpstr>3.4 関連法令</vt:lpstr>
      <vt:lpstr>3.4 労働問題とファクタ</vt:lpstr>
      <vt:lpstr>3.4 労働問題とファクタ</vt:lpstr>
      <vt:lpstr>3.5(1) 解析例：判決と関連が深いファクタ</vt:lpstr>
      <vt:lpstr>3.5(2)解析例：定年再雇用：長澤運輸（被告勝訴）</vt:lpstr>
      <vt:lpstr>3.5(2)解析例：定年再雇用：長澤運輸最高裁(原告一部勝訴）</vt:lpstr>
      <vt:lpstr>3.5(2)解析例：正規/非正規：日本郵便(原告勝訴）</vt:lpstr>
      <vt:lpstr>3.5(2)解析例：男女：鈴鹿市（被告勝訴）</vt:lpstr>
      <vt:lpstr>3.5(3)解析例：裁判官の判断傾向</vt:lpstr>
      <vt:lpstr>3.6 現状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知識情報処理</dc:title>
  <dc:creator>新田　克己</dc:creator>
  <cp:lastModifiedBy>新田 克己</cp:lastModifiedBy>
  <cp:revision>1754</cp:revision>
  <cp:lastPrinted>2020-07-09T05:28:58Z</cp:lastPrinted>
  <dcterms:created xsi:type="dcterms:W3CDTF">2000-11-23T00:48:52Z</dcterms:created>
  <dcterms:modified xsi:type="dcterms:W3CDTF">2020-10-26T00:35:37Z</dcterms:modified>
</cp:coreProperties>
</file>