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  <p:sldMasterId id="2147484135" r:id="rId2"/>
  </p:sldMasterIdLst>
  <p:notesMasterIdLst>
    <p:notesMasterId r:id="rId12"/>
  </p:notesMasterIdLst>
  <p:sldIdLst>
    <p:sldId id="258" r:id="rId3"/>
    <p:sldId id="293" r:id="rId4"/>
    <p:sldId id="318" r:id="rId5"/>
    <p:sldId id="323" r:id="rId6"/>
    <p:sldId id="324" r:id="rId7"/>
    <p:sldId id="327" r:id="rId8"/>
    <p:sldId id="328" r:id="rId9"/>
    <p:sldId id="329" r:id="rId10"/>
    <p:sldId id="30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toh Ken" initials="SK" lastIdx="2" clrIdx="0">
    <p:extLst>
      <p:ext uri="{19B8F6BF-5375-455C-9EA6-DF929625EA0E}">
        <p15:presenceInfo xmlns:p15="http://schemas.microsoft.com/office/powerpoint/2012/main" userId="69678cfccf16ade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5603" autoAdjust="0"/>
  </p:normalViewPr>
  <p:slideViewPr>
    <p:cSldViewPr snapToGrid="0">
      <p:cViewPr varScale="1">
        <p:scale>
          <a:sx n="51" d="100"/>
          <a:sy n="51" d="100"/>
        </p:scale>
        <p:origin x="125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D16FC5-0163-4028-BC86-521EE17E1591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9D7DF-77F7-4A09-A74D-2C389B4761E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170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9D7DF-77F7-4A09-A74D-2C389B4761E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2822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9D7DF-77F7-4A09-A74D-2C389B4761E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4752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9D7DF-77F7-4A09-A74D-2C389B4761E3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4938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9D7DF-77F7-4A09-A74D-2C389B4761E3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4502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altLang="ja-JP" dirty="0"/>
              <a:t>Je termine ma présentation en disant la contribution de mes recherches.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89D7DF-77F7-4A09-A74D-2C389B4761E3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6157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938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3124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57244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1813" y="-14288"/>
            <a:ext cx="11425767" cy="850901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609600" y="1341446"/>
            <a:ext cx="5384800" cy="47847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341446"/>
            <a:ext cx="5384800" cy="4784725"/>
          </a:xfr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334433" y="6545272"/>
            <a:ext cx="2844800" cy="268287"/>
          </a:xfr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1"/>
          </p:nvPr>
        </p:nvSpPr>
        <p:spPr>
          <a:xfrm>
            <a:off x="9012767" y="6545272"/>
            <a:ext cx="2844800" cy="268287"/>
          </a:xfr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0FF77AD8-300F-4089-9825-E4EC2706B69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7" name="フッター プレースホルダ 6"/>
          <p:cNvSpPr>
            <a:spLocks noGrp="1"/>
          </p:cNvSpPr>
          <p:nvPr>
            <p:ph type="ftr" sz="quarter" idx="12"/>
          </p:nvPr>
        </p:nvSpPr>
        <p:spPr>
          <a:xfrm>
            <a:off x="8413751" y="692150"/>
            <a:ext cx="3572933" cy="215900"/>
          </a:xfrm>
        </p:spPr>
        <p:txBody>
          <a:bodyPr/>
          <a:lstStyle>
            <a:lvl1pPr>
              <a:defRPr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823014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2262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090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48504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5437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23598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28585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189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1565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76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47468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47135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6374627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69965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837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4445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29465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42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8677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89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757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56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432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134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1063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9235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415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D6DC0-BA76-4CA1-ABF5-D1188304A0F8}" type="datetimeFigureOut">
              <a:rPr kumimoji="1" lang="ja-JP" altLang="en-US" smtClean="0"/>
              <a:t>2021/6/22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4A7DAB-160F-4DBA-8E71-1EC5E3B208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5434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36" r:id="rId1"/>
    <p:sldLayoutId id="2147484137" r:id="rId2"/>
    <p:sldLayoutId id="2147484138" r:id="rId3"/>
    <p:sldLayoutId id="2147484139" r:id="rId4"/>
    <p:sldLayoutId id="2147484140" r:id="rId5"/>
    <p:sldLayoutId id="2147484141" r:id="rId6"/>
    <p:sldLayoutId id="2147484142" r:id="rId7"/>
    <p:sldLayoutId id="2147484143" r:id="rId8"/>
    <p:sldLayoutId id="2147484144" r:id="rId9"/>
    <p:sldLayoutId id="2147484145" r:id="rId10"/>
    <p:sldLayoutId id="2147484146" r:id="rId11"/>
    <p:sldLayoutId id="2147484147" r:id="rId12"/>
    <p:sldLayoutId id="2147484148" r:id="rId13"/>
    <p:sldLayoutId id="2147484149" r:id="rId14"/>
    <p:sldLayoutId id="2147484150" r:id="rId15"/>
    <p:sldLayoutId id="2147484151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5365" y="199426"/>
            <a:ext cx="11534624" cy="12579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ja-JP" sz="44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Interactive System for Arranging Issues</a:t>
            </a:r>
            <a:br>
              <a:rPr lang="en-US" altLang="ja-JP" sz="44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lang="en-US" altLang="ja-JP" sz="44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based on PROLEG in Civil Litigation</a:t>
            </a:r>
            <a:endParaRPr kumimoji="1" lang="ja-JP" alt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コンテンツ プレースホルダー 2">
            <a:extLst>
              <a:ext uri="{FF2B5EF4-FFF2-40B4-BE49-F238E27FC236}">
                <a16:creationId xmlns:a16="http://schemas.microsoft.com/office/drawing/2014/main" id="{393A95F4-2CB1-4D82-B595-E17E58853526}"/>
              </a:ext>
            </a:extLst>
          </p:cNvPr>
          <p:cNvSpPr txBox="1">
            <a:spLocks/>
          </p:cNvSpPr>
          <p:nvPr/>
        </p:nvSpPr>
        <p:spPr>
          <a:xfrm>
            <a:off x="1041748" y="1789478"/>
            <a:ext cx="10108504" cy="48552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ClrTx/>
              <a:buNone/>
            </a:pPr>
            <a:r>
              <a:rPr lang="en-US" altLang="ja-JP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Ken Satoh, National Institute of Informatics</a:t>
            </a:r>
          </a:p>
          <a:p>
            <a:pPr marL="0" indent="0" algn="ctr">
              <a:buClrTx/>
              <a:buNone/>
            </a:pPr>
            <a:r>
              <a:rPr lang="en-US" altLang="ja-JP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Kazuko Takahashi, </a:t>
            </a:r>
            <a:r>
              <a:rPr lang="en-US" altLang="ja-JP" sz="36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Kwansei</a:t>
            </a:r>
            <a:r>
              <a:rPr lang="en-US" altLang="ja-JP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Gakuin University</a:t>
            </a:r>
          </a:p>
          <a:p>
            <a:pPr marL="0" indent="0" algn="ctr">
              <a:buClrTx/>
              <a:buNone/>
            </a:pPr>
            <a:r>
              <a:rPr lang="en-US" altLang="ja-JP" sz="3600" dirty="0" err="1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Tatsuki</a:t>
            </a:r>
            <a:r>
              <a:rPr lang="en-US" altLang="ja-JP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Kawasaki, educe Co., Ltd</a:t>
            </a:r>
          </a:p>
          <a:p>
            <a:pPr marL="742950" indent="-742950" algn="just">
              <a:buClrTx/>
              <a:buFont typeface="Wingdings 3" charset="2"/>
              <a:buAutoNum type="arabicPeriod"/>
            </a:pPr>
            <a:r>
              <a:rPr lang="en-US" altLang="ja-JP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Background</a:t>
            </a:r>
            <a:r>
              <a:rPr lang="fr-FR" altLang="ja-JP" sz="3600" dirty="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
</a:t>
            </a:r>
            <a:r>
              <a:rPr lang="en-US" altLang="ja-JP" sz="36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Demonstration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302653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2EC5BF5C-5423-4472-9151-06C711891F97}"/>
              </a:ext>
            </a:extLst>
          </p:cNvPr>
          <p:cNvSpPr txBox="1">
            <a:spLocks/>
          </p:cNvSpPr>
          <p:nvPr/>
        </p:nvSpPr>
        <p:spPr>
          <a:xfrm>
            <a:off x="698362" y="1077239"/>
            <a:ext cx="11124807" cy="63694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Japan, we have the procedure of ``arranging issues'' in civil litigation where we clarify which facts are in dispute and what kind of evidence action should be made.</a:t>
            </a:r>
          </a:p>
          <a:p>
            <a:r>
              <a:rPr lang="en-US" altLang="ja-JP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beginning of 2020, the Japanese court decided to use online meeting software for arranging issues.</a:t>
            </a:r>
          </a:p>
          <a:p>
            <a:r>
              <a:rPr lang="en-US" altLang="ja-JP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usage of IT technology is very superficial and more sophisticated usage would be expected.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8362" y="258723"/>
            <a:ext cx="10336668" cy="1043983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Background</a:t>
            </a:r>
            <a:endParaRPr kumimoji="1" lang="ja-JP" altLang="en-US" sz="4000" dirty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964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2EC5BF5C-5423-4472-9151-06C711891F97}"/>
              </a:ext>
            </a:extLst>
          </p:cNvPr>
          <p:cNvSpPr txBox="1">
            <a:spLocks/>
          </p:cNvSpPr>
          <p:nvPr/>
        </p:nvSpPr>
        <p:spPr>
          <a:xfrm>
            <a:off x="698362" y="876823"/>
            <a:ext cx="11289046" cy="63694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solidFill>
                  <a:schemeClr val="tx1"/>
                </a:solidFill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We have been developed ``PROlog-based LEGal reasoning support system'' (PROLEG) since 2009 to simulate reasoning by judges in litigation..</a:t>
            </a:r>
          </a:p>
          <a:p>
            <a:pPr marL="0" indent="0">
              <a:buNone/>
            </a:pPr>
            <a:r>
              <a:rPr lang="en-US" altLang="ja-JP" sz="3600" b="1" dirty="0">
                <a:solidFill>
                  <a:schemeClr val="tx1"/>
                </a:solidFill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→In this presentation, we extend PROLEG into an interactive system for arranging issues.</a:t>
            </a:r>
          </a:p>
          <a:p>
            <a:pPr marL="0" indent="0">
              <a:buNone/>
            </a:pPr>
            <a:endParaRPr lang="en-US" altLang="ja-JP" sz="3600" dirty="0">
              <a:solidFill>
                <a:schemeClr val="tx1"/>
              </a:solidFill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8362" y="258723"/>
            <a:ext cx="10336668" cy="1043983"/>
          </a:xfrm>
        </p:spPr>
        <p:txBody>
          <a:bodyPr>
            <a:normAutofit/>
          </a:bodyPr>
          <a:lstStyle/>
          <a:p>
            <a:r>
              <a:rPr lang="en-US" altLang="ja-JP" sz="40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Background</a:t>
            </a:r>
            <a:endParaRPr kumimoji="1" lang="ja-JP" altLang="en-US" sz="4000" dirty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814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4EAE1FF7-FFEF-4DE7-B83A-496ECEDFC2C3}"/>
              </a:ext>
            </a:extLst>
          </p:cNvPr>
          <p:cNvSpPr txBox="1">
            <a:spLocks/>
          </p:cNvSpPr>
          <p:nvPr/>
        </p:nvSpPr>
        <p:spPr>
          <a:xfrm>
            <a:off x="575934" y="77937"/>
            <a:ext cx="11040132" cy="13255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40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Extracting Legally Meaningful Claim</a:t>
            </a:r>
            <a:endParaRPr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BD47227F-54B5-4414-B00F-AB249D005E67}"/>
              </a:ext>
            </a:extLst>
          </p:cNvPr>
          <p:cNvSpPr txBox="1">
            <a:spLocks/>
          </p:cNvSpPr>
          <p:nvPr/>
        </p:nvSpPr>
        <p:spPr>
          <a:xfrm>
            <a:off x="575934" y="882629"/>
            <a:ext cx="10515600" cy="47791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solidFill>
                  <a:schemeClr val="tx1"/>
                </a:solidFill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It is necessary to extract the legal facts from various real life facts to form an appropriate argument in the court. </a:t>
            </a:r>
            <a:r>
              <a:rPr lang="fr-FR" altLang="ja-JP" sz="3600" dirty="0">
                <a:solidFill>
                  <a:schemeClr val="tx1"/>
                </a:solidFill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
</a:t>
            </a:r>
            <a:r>
              <a:rPr lang="en-US" altLang="ja-JP" sz="3600" dirty="0">
                <a:solidFill>
                  <a:schemeClr val="tx1"/>
                </a:solidFill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 However, it is not clear which of real life facts should be selected for a certain legal claim.</a:t>
            </a:r>
          </a:p>
          <a:p>
            <a:r>
              <a:rPr lang="en-US" altLang="ja-JP" sz="3600" dirty="0">
                <a:solidFill>
                  <a:schemeClr val="tx1"/>
                </a:solidFill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PROLEG can choose required facts automatically by reasoning about PROLEG rules.</a:t>
            </a:r>
          </a:p>
        </p:txBody>
      </p:sp>
    </p:spTree>
    <p:extLst>
      <p:ext uri="{BB962C8B-B14F-4D97-AF65-F5344CB8AC3E}">
        <p14:creationId xmlns:p14="http://schemas.microsoft.com/office/powerpoint/2010/main" val="2459751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id="{4EAE1FF7-FFEF-4DE7-B83A-496ECEDFC2C3}"/>
              </a:ext>
            </a:extLst>
          </p:cNvPr>
          <p:cNvSpPr txBox="1">
            <a:spLocks/>
          </p:cNvSpPr>
          <p:nvPr/>
        </p:nvSpPr>
        <p:spPr>
          <a:xfrm>
            <a:off x="575934" y="77937"/>
            <a:ext cx="11040132" cy="13255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ja-JP" sz="40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Demonstration</a:t>
            </a:r>
            <a:endParaRPr lang="ja-JP" altLang="en-US" sz="40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BD47227F-54B5-4414-B00F-AB249D005E67}"/>
              </a:ext>
            </a:extLst>
          </p:cNvPr>
          <p:cNvSpPr txBox="1">
            <a:spLocks/>
          </p:cNvSpPr>
          <p:nvPr/>
        </p:nvSpPr>
        <p:spPr>
          <a:xfrm>
            <a:off x="575934" y="882629"/>
            <a:ext cx="10515600" cy="40526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3600" dirty="0">
                <a:solidFill>
                  <a:schemeClr val="tx1"/>
                </a:solidFill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The plaintiff (Alice) requested the defendant (Bob) for the payment of goods according to the purchase contract with Bob.</a:t>
            </a:r>
          </a:p>
          <a:p>
            <a:r>
              <a:rPr lang="en-US" altLang="ja-JP" sz="3600" dirty="0">
                <a:solidFill>
                  <a:schemeClr val="tx1"/>
                </a:solidFill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Bob claimed that Alice threatened Bob to buy the goods for a counter-argument, but Alice did not admit the threatening action.</a:t>
            </a:r>
          </a:p>
        </p:txBody>
      </p:sp>
    </p:spTree>
    <p:extLst>
      <p:ext uri="{BB962C8B-B14F-4D97-AF65-F5344CB8AC3E}">
        <p14:creationId xmlns:p14="http://schemas.microsoft.com/office/powerpoint/2010/main" val="3791938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7EB682-BF10-4444-9F91-07F78B04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0581"/>
          </a:xfrm>
        </p:spPr>
        <p:txBody>
          <a:bodyPr/>
          <a:lstStyle/>
          <a:p>
            <a:r>
              <a:rPr kumimoji="1" lang="en-US" altLang="ja-JP" dirty="0"/>
              <a:t>Interactive PROLEG behavior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ECE695-1143-442D-B6C0-30983C40A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5441"/>
            <a:ext cx="8596668" cy="4625921"/>
          </a:xfrm>
        </p:spPr>
        <p:txBody>
          <a:bodyPr>
            <a:normAutofit lnSpcReduction="10000"/>
          </a:bodyPr>
          <a:lstStyle/>
          <a:p>
            <a:r>
              <a:rPr kumimoji="1" lang="en-US" altLang="ja-JP" sz="3600" dirty="0"/>
              <a:t>Firstly, the </a:t>
            </a:r>
            <a:r>
              <a:rPr kumimoji="1" lang="en-US" altLang="ja-JP" sz="3600" dirty="0" err="1"/>
              <a:t>plantiff</a:t>
            </a:r>
            <a:r>
              <a:rPr kumimoji="1" lang="en-US" altLang="ja-JP" sz="3600" dirty="0"/>
              <a:t> claims his legal right and PROLEG computes which conditions are necessary to satisfy the claim.</a:t>
            </a:r>
          </a:p>
          <a:p>
            <a:r>
              <a:rPr lang="en-US" altLang="ja-JP" sz="3600" dirty="0"/>
              <a:t>PROLEG asks concrete facts for each legal conditions to the plaintiff.</a:t>
            </a:r>
          </a:p>
          <a:p>
            <a:r>
              <a:rPr lang="en-US" altLang="ja-JP" sz="3600" dirty="0"/>
              <a:t>The plaintiff confirms that his right is satisfied with the given facts.</a:t>
            </a:r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45025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7EB682-BF10-4444-9F91-07F78B04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0581"/>
          </a:xfrm>
        </p:spPr>
        <p:txBody>
          <a:bodyPr/>
          <a:lstStyle/>
          <a:p>
            <a:r>
              <a:rPr kumimoji="1" lang="en-US" altLang="ja-JP" dirty="0"/>
              <a:t>Interactive PROLEG behavior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ECE695-1143-442D-B6C0-30983C40A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15441"/>
            <a:ext cx="8596668" cy="4625921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PROLEG computes counter arguments against </a:t>
            </a:r>
            <a:r>
              <a:rPr kumimoji="1" lang="en-US" altLang="ja-JP" sz="3600" dirty="0" err="1"/>
              <a:t>plantiff’s</a:t>
            </a:r>
            <a:r>
              <a:rPr kumimoji="1" lang="en-US" altLang="ja-JP" sz="3600" dirty="0"/>
              <a:t> claim and provid</a:t>
            </a:r>
            <a:r>
              <a:rPr lang="en-US" altLang="ja-JP" sz="3600" dirty="0"/>
              <a:t>e these to the defendant.</a:t>
            </a:r>
          </a:p>
          <a:p>
            <a:r>
              <a:rPr kumimoji="1" lang="en-US" altLang="ja-JP" sz="3600" dirty="0"/>
              <a:t>The defendant chooses appropriate counter arguments and PROLEG asks concrete facts to satisfy these chosen arguments.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2162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7EB682-BF10-4444-9F91-07F78B0465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0581"/>
          </a:xfrm>
        </p:spPr>
        <p:txBody>
          <a:bodyPr/>
          <a:lstStyle/>
          <a:p>
            <a:r>
              <a:rPr kumimoji="1" lang="en-US" altLang="ja-JP" dirty="0"/>
              <a:t>Interactive PROLEG behavior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3ECE695-1143-442D-B6C0-30983C40A9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415441"/>
            <a:ext cx="11360179" cy="4625921"/>
          </a:xfrm>
        </p:spPr>
        <p:txBody>
          <a:bodyPr>
            <a:normAutofit/>
          </a:bodyPr>
          <a:lstStyle/>
          <a:p>
            <a:r>
              <a:rPr kumimoji="1" lang="en-US" altLang="ja-JP" sz="3600" dirty="0"/>
              <a:t>PROLEG also asks the defe</a:t>
            </a:r>
            <a:r>
              <a:rPr lang="en-US" altLang="ja-JP" sz="3600" dirty="0"/>
              <a:t>ndant whether he admits the facts given by plaintiff or not.</a:t>
            </a:r>
          </a:p>
          <a:p>
            <a:r>
              <a:rPr lang="en-US" altLang="ja-JP" sz="3600" dirty="0"/>
              <a:t>If the defendant deny facts, they become </a:t>
            </a:r>
            <a:r>
              <a:rPr lang="en-US" altLang="ja-JP" sz="3600" dirty="0" err="1"/>
              <a:t>diagreements</a:t>
            </a:r>
            <a:r>
              <a:rPr lang="en-US" altLang="ja-JP" sz="3600" dirty="0"/>
              <a:t> for which a judge decides the truth value.</a:t>
            </a:r>
          </a:p>
          <a:p>
            <a:r>
              <a:rPr kumimoji="1" lang="en-US" altLang="ja-JP" sz="3600" dirty="0"/>
              <a:t>We iterate this process </a:t>
            </a:r>
            <a:r>
              <a:rPr kumimoji="1" lang="en-US" altLang="ja-JP" sz="3600"/>
              <a:t>until </a:t>
            </a:r>
            <a:r>
              <a:rPr lang="en-US" altLang="ja-JP" sz="3600"/>
              <a:t>no</a:t>
            </a:r>
            <a:r>
              <a:rPr kumimoji="1" lang="en-US" altLang="ja-JP" sz="3600"/>
              <a:t> </a:t>
            </a:r>
            <a:r>
              <a:rPr kumimoji="1" lang="en-US" altLang="ja-JP" sz="3600" dirty="0"/>
              <a:t>counter arguments are made from either side.</a:t>
            </a:r>
            <a:endParaRPr kumimoji="1" lang="ja-JP" altLang="en-US" sz="3600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3111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CA890A81-6525-49CD-9D2B-AD7159C01366}"/>
              </a:ext>
            </a:extLst>
          </p:cNvPr>
          <p:cNvSpPr txBox="1">
            <a:spLocks/>
          </p:cNvSpPr>
          <p:nvPr/>
        </p:nvSpPr>
        <p:spPr>
          <a:xfrm>
            <a:off x="790181" y="630865"/>
            <a:ext cx="8977029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en-US" altLang="ja-JP" sz="4000" dirty="0">
                <a:latin typeface="Times New Roman" panose="020206030504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Conclusion</a:t>
            </a:r>
            <a:endParaRPr lang="ja-JP" altLang="en-US" sz="4000" dirty="0">
              <a:latin typeface="Times New Roman" panose="02020603050405020304" pitchFamily="18" charset="0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7" name="コンテンツ プレースホルダー 2">
            <a:extLst>
              <a:ext uri="{FF2B5EF4-FFF2-40B4-BE49-F238E27FC236}">
                <a16:creationId xmlns:a16="http://schemas.microsoft.com/office/drawing/2014/main" id="{9D11857E-0EB4-4CEC-A793-92D807EC149F}"/>
              </a:ext>
            </a:extLst>
          </p:cNvPr>
          <p:cNvSpPr txBox="1">
            <a:spLocks/>
          </p:cNvSpPr>
          <p:nvPr/>
        </p:nvSpPr>
        <p:spPr>
          <a:xfrm>
            <a:off x="790181" y="1541720"/>
            <a:ext cx="10476219" cy="495477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kumimoji="1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ja-JP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Extension of PROLEG to Arrange Issues.</a:t>
            </a:r>
          </a:p>
          <a:p>
            <a:pPr lvl="1"/>
            <a:r>
              <a:rPr lang="en-US" altLang="ja-JP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Attorneys can prevent missing claims by using this system for a checking.</a:t>
            </a:r>
          </a:p>
          <a:p>
            <a:pPr lvl="1"/>
            <a:r>
              <a:rPr lang="en-US" altLang="ja-JP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Lay person could make correct legal claims.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Work</a:t>
            </a:r>
          </a:p>
          <a:p>
            <a:pPr lvl="1"/>
            <a:r>
              <a:rPr lang="en-US" altLang="ja-JP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 of the System</a:t>
            </a:r>
          </a:p>
          <a:p>
            <a:pPr lvl="1"/>
            <a:r>
              <a:rPr lang="en-US" altLang="ja-JP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 Information Extraction from Claims written </a:t>
            </a:r>
            <a:r>
              <a:rPr lang="en-US" altLang="ja-JP" sz="3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natural </a:t>
            </a:r>
            <a:r>
              <a:rPr lang="en-US" altLang="ja-JP" sz="3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sentences.</a:t>
            </a:r>
          </a:p>
        </p:txBody>
      </p:sp>
    </p:spTree>
    <p:extLst>
      <p:ext uri="{BB962C8B-B14F-4D97-AF65-F5344CB8AC3E}">
        <p14:creationId xmlns:p14="http://schemas.microsoft.com/office/powerpoint/2010/main" val="2862560572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3551</TotalTime>
  <Words>451</Words>
  <Application>Microsoft Office PowerPoint</Application>
  <PresentationFormat>ワイド画面</PresentationFormat>
  <Paragraphs>42</Paragraphs>
  <Slides>9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9</vt:i4>
      </vt:variant>
    </vt:vector>
  </HeadingPairs>
  <TitlesOfParts>
    <vt:vector size="21" baseType="lpstr">
      <vt:lpstr>ＭＳ ゴシック</vt:lpstr>
      <vt:lpstr>游ゴシック</vt:lpstr>
      <vt:lpstr>Arial</vt:lpstr>
      <vt:lpstr>Calibri</vt:lpstr>
      <vt:lpstr>Calibri Light</vt:lpstr>
      <vt:lpstr>Times New Roman</vt:lpstr>
      <vt:lpstr>Trebuchet MS</vt:lpstr>
      <vt:lpstr>Wingdings</vt:lpstr>
      <vt:lpstr>Wingdings 2</vt:lpstr>
      <vt:lpstr>Wingdings 3</vt:lpstr>
      <vt:lpstr>HDOfficeLightV0</vt:lpstr>
      <vt:lpstr>ファセット</vt:lpstr>
      <vt:lpstr>Interactive System for Arranging Issues based on PROLEG in Civil Litigation</vt:lpstr>
      <vt:lpstr>Background</vt:lpstr>
      <vt:lpstr>Background</vt:lpstr>
      <vt:lpstr>PowerPoint プレゼンテーション</vt:lpstr>
      <vt:lpstr>PowerPoint プレゼンテーション</vt:lpstr>
      <vt:lpstr>Interactive PROLEG behavior</vt:lpstr>
      <vt:lpstr>Interactive PROLEG behavior</vt:lpstr>
      <vt:lpstr>Interactive PROLEG behavior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裁判過程における人工知能による高次推論支援</dc:title>
  <dc:creator>Ken Satoh</dc:creator>
  <cp:lastModifiedBy>Satoh Ken</cp:lastModifiedBy>
  <cp:revision>154</cp:revision>
  <dcterms:created xsi:type="dcterms:W3CDTF">2017-04-15T16:58:37Z</dcterms:created>
  <dcterms:modified xsi:type="dcterms:W3CDTF">2021-06-22T11:00:43Z</dcterms:modified>
</cp:coreProperties>
</file>