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72" r:id="rId14"/>
    <p:sldId id="269" r:id="rId15"/>
    <p:sldId id="270" r:id="rId16"/>
    <p:sldId id="271" r:id="rId17"/>
    <p:sldId id="267" r:id="rId1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74"/>
  </p:normalViewPr>
  <p:slideViewPr>
    <p:cSldViewPr snapToGrid="0" snapToObjects="1">
      <p:cViewPr varScale="1">
        <p:scale>
          <a:sx n="104" d="100"/>
          <a:sy n="104" d="100"/>
        </p:scale>
        <p:origin x="232" y="6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003490-E4BA-C144-9D33-B794BA62581B}"/>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4D6D5E54-F3AF-804A-A91E-8CAE76C6C6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8836C58-202D-1242-9D70-F1B7F3C20A84}"/>
              </a:ext>
            </a:extLst>
          </p:cNvPr>
          <p:cNvSpPr>
            <a:spLocks noGrp="1"/>
          </p:cNvSpPr>
          <p:nvPr>
            <p:ph type="dt" sz="half" idx="10"/>
          </p:nvPr>
        </p:nvSpPr>
        <p:spPr/>
        <p:txBody>
          <a:bodyPr/>
          <a:lstStyle/>
          <a:p>
            <a:fld id="{40B33E2F-DE62-6D46-A665-FECCF41B66E2}" type="datetimeFigureOut">
              <a:rPr kumimoji="1" lang="ja-JP" altLang="en-US" smtClean="0"/>
              <a:t>2021/3/11</a:t>
            </a:fld>
            <a:endParaRPr kumimoji="1" lang="ja-JP" altLang="en-US"/>
          </a:p>
        </p:txBody>
      </p:sp>
      <p:sp>
        <p:nvSpPr>
          <p:cNvPr id="5" name="フッター プレースホルダー 4">
            <a:extLst>
              <a:ext uri="{FF2B5EF4-FFF2-40B4-BE49-F238E27FC236}">
                <a16:creationId xmlns:a16="http://schemas.microsoft.com/office/drawing/2014/main" id="{A2190D54-C6E1-4444-8C07-7E8C67D94E4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AAD565B-98DD-4346-84B9-F633BAFAA0B3}"/>
              </a:ext>
            </a:extLst>
          </p:cNvPr>
          <p:cNvSpPr>
            <a:spLocks noGrp="1"/>
          </p:cNvSpPr>
          <p:nvPr>
            <p:ph type="sldNum" sz="quarter" idx="12"/>
          </p:nvPr>
        </p:nvSpPr>
        <p:spPr/>
        <p:txBody>
          <a:bodyPr/>
          <a:lstStyle/>
          <a:p>
            <a:fld id="{769C8D94-FCF6-474E-BC17-EC75828F3EC2}" type="slidenum">
              <a:rPr kumimoji="1" lang="ja-JP" altLang="en-US" smtClean="0"/>
              <a:t>‹#›</a:t>
            </a:fld>
            <a:endParaRPr kumimoji="1" lang="ja-JP" altLang="en-US"/>
          </a:p>
        </p:txBody>
      </p:sp>
    </p:spTree>
    <p:extLst>
      <p:ext uri="{BB962C8B-B14F-4D97-AF65-F5344CB8AC3E}">
        <p14:creationId xmlns:p14="http://schemas.microsoft.com/office/powerpoint/2010/main" val="2652839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957EAC9-30D7-974E-9A9A-064285A66B43}"/>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1FE750C-75E8-3841-A210-751D3D952A0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7AFE05C-1E06-F042-90D0-C54490E43CB9}"/>
              </a:ext>
            </a:extLst>
          </p:cNvPr>
          <p:cNvSpPr>
            <a:spLocks noGrp="1"/>
          </p:cNvSpPr>
          <p:nvPr>
            <p:ph type="dt" sz="half" idx="10"/>
          </p:nvPr>
        </p:nvSpPr>
        <p:spPr/>
        <p:txBody>
          <a:bodyPr/>
          <a:lstStyle/>
          <a:p>
            <a:fld id="{40B33E2F-DE62-6D46-A665-FECCF41B66E2}" type="datetimeFigureOut">
              <a:rPr kumimoji="1" lang="ja-JP" altLang="en-US" smtClean="0"/>
              <a:t>2021/3/11</a:t>
            </a:fld>
            <a:endParaRPr kumimoji="1" lang="ja-JP" altLang="en-US"/>
          </a:p>
        </p:txBody>
      </p:sp>
      <p:sp>
        <p:nvSpPr>
          <p:cNvPr id="5" name="フッター プレースホルダー 4">
            <a:extLst>
              <a:ext uri="{FF2B5EF4-FFF2-40B4-BE49-F238E27FC236}">
                <a16:creationId xmlns:a16="http://schemas.microsoft.com/office/drawing/2014/main" id="{8287B24F-F684-6741-A692-C62265F2C23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94137D3-A553-4F48-AA88-C1F218DF879C}"/>
              </a:ext>
            </a:extLst>
          </p:cNvPr>
          <p:cNvSpPr>
            <a:spLocks noGrp="1"/>
          </p:cNvSpPr>
          <p:nvPr>
            <p:ph type="sldNum" sz="quarter" idx="12"/>
          </p:nvPr>
        </p:nvSpPr>
        <p:spPr/>
        <p:txBody>
          <a:bodyPr/>
          <a:lstStyle/>
          <a:p>
            <a:fld id="{769C8D94-FCF6-474E-BC17-EC75828F3EC2}" type="slidenum">
              <a:rPr kumimoji="1" lang="ja-JP" altLang="en-US" smtClean="0"/>
              <a:t>‹#›</a:t>
            </a:fld>
            <a:endParaRPr kumimoji="1" lang="ja-JP" altLang="en-US"/>
          </a:p>
        </p:txBody>
      </p:sp>
    </p:spTree>
    <p:extLst>
      <p:ext uri="{BB962C8B-B14F-4D97-AF65-F5344CB8AC3E}">
        <p14:creationId xmlns:p14="http://schemas.microsoft.com/office/powerpoint/2010/main" val="1066673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D33CB77D-E99C-1D4E-8DFB-C7DA524CE1C8}"/>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A741D48-D8A1-8642-8207-3B4D5740FCBC}"/>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1980360-3A48-7F4B-8AF3-B893B4F62793}"/>
              </a:ext>
            </a:extLst>
          </p:cNvPr>
          <p:cNvSpPr>
            <a:spLocks noGrp="1"/>
          </p:cNvSpPr>
          <p:nvPr>
            <p:ph type="dt" sz="half" idx="10"/>
          </p:nvPr>
        </p:nvSpPr>
        <p:spPr/>
        <p:txBody>
          <a:bodyPr/>
          <a:lstStyle/>
          <a:p>
            <a:fld id="{40B33E2F-DE62-6D46-A665-FECCF41B66E2}" type="datetimeFigureOut">
              <a:rPr kumimoji="1" lang="ja-JP" altLang="en-US" smtClean="0"/>
              <a:t>2021/3/11</a:t>
            </a:fld>
            <a:endParaRPr kumimoji="1" lang="ja-JP" altLang="en-US"/>
          </a:p>
        </p:txBody>
      </p:sp>
      <p:sp>
        <p:nvSpPr>
          <p:cNvPr id="5" name="フッター プレースホルダー 4">
            <a:extLst>
              <a:ext uri="{FF2B5EF4-FFF2-40B4-BE49-F238E27FC236}">
                <a16:creationId xmlns:a16="http://schemas.microsoft.com/office/drawing/2014/main" id="{17E4ACC3-625B-C64D-96F4-FB779BD8A62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A3EBB54-5106-8241-BEFE-511C2A8A7D51}"/>
              </a:ext>
            </a:extLst>
          </p:cNvPr>
          <p:cNvSpPr>
            <a:spLocks noGrp="1"/>
          </p:cNvSpPr>
          <p:nvPr>
            <p:ph type="sldNum" sz="quarter" idx="12"/>
          </p:nvPr>
        </p:nvSpPr>
        <p:spPr/>
        <p:txBody>
          <a:bodyPr/>
          <a:lstStyle/>
          <a:p>
            <a:fld id="{769C8D94-FCF6-474E-BC17-EC75828F3EC2}" type="slidenum">
              <a:rPr kumimoji="1" lang="ja-JP" altLang="en-US" smtClean="0"/>
              <a:t>‹#›</a:t>
            </a:fld>
            <a:endParaRPr kumimoji="1" lang="ja-JP" altLang="en-US"/>
          </a:p>
        </p:txBody>
      </p:sp>
    </p:spTree>
    <p:extLst>
      <p:ext uri="{BB962C8B-B14F-4D97-AF65-F5344CB8AC3E}">
        <p14:creationId xmlns:p14="http://schemas.microsoft.com/office/powerpoint/2010/main" val="205528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17D4C5-D4C8-5B47-8A34-BCE3F40C9D9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43107A5-B564-1149-965D-61DF45895F4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9E823FC-03B0-7843-8004-389E49259BF2}"/>
              </a:ext>
            </a:extLst>
          </p:cNvPr>
          <p:cNvSpPr>
            <a:spLocks noGrp="1"/>
          </p:cNvSpPr>
          <p:nvPr>
            <p:ph type="dt" sz="half" idx="10"/>
          </p:nvPr>
        </p:nvSpPr>
        <p:spPr/>
        <p:txBody>
          <a:bodyPr/>
          <a:lstStyle/>
          <a:p>
            <a:fld id="{40B33E2F-DE62-6D46-A665-FECCF41B66E2}" type="datetimeFigureOut">
              <a:rPr kumimoji="1" lang="ja-JP" altLang="en-US" smtClean="0"/>
              <a:t>2021/3/11</a:t>
            </a:fld>
            <a:endParaRPr kumimoji="1" lang="ja-JP" altLang="en-US"/>
          </a:p>
        </p:txBody>
      </p:sp>
      <p:sp>
        <p:nvSpPr>
          <p:cNvPr id="5" name="フッター プレースホルダー 4">
            <a:extLst>
              <a:ext uri="{FF2B5EF4-FFF2-40B4-BE49-F238E27FC236}">
                <a16:creationId xmlns:a16="http://schemas.microsoft.com/office/drawing/2014/main" id="{789CCDA5-443C-F34C-9260-4847E8B6F1F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D0E511F-BAAB-E04E-9AA7-4C1FCDA09CD0}"/>
              </a:ext>
            </a:extLst>
          </p:cNvPr>
          <p:cNvSpPr>
            <a:spLocks noGrp="1"/>
          </p:cNvSpPr>
          <p:nvPr>
            <p:ph type="sldNum" sz="quarter" idx="12"/>
          </p:nvPr>
        </p:nvSpPr>
        <p:spPr/>
        <p:txBody>
          <a:bodyPr/>
          <a:lstStyle/>
          <a:p>
            <a:fld id="{769C8D94-FCF6-474E-BC17-EC75828F3EC2}" type="slidenum">
              <a:rPr kumimoji="1" lang="ja-JP" altLang="en-US" smtClean="0"/>
              <a:t>‹#›</a:t>
            </a:fld>
            <a:endParaRPr kumimoji="1" lang="ja-JP" altLang="en-US"/>
          </a:p>
        </p:txBody>
      </p:sp>
    </p:spTree>
    <p:extLst>
      <p:ext uri="{BB962C8B-B14F-4D97-AF65-F5344CB8AC3E}">
        <p14:creationId xmlns:p14="http://schemas.microsoft.com/office/powerpoint/2010/main" val="3949689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D121A5-0019-3741-80E4-8D9E2734AE54}"/>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6C4BCC1-ECA8-5940-8073-0A4071B856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E5A0B605-2D14-224A-AB12-8E689E9540DB}"/>
              </a:ext>
            </a:extLst>
          </p:cNvPr>
          <p:cNvSpPr>
            <a:spLocks noGrp="1"/>
          </p:cNvSpPr>
          <p:nvPr>
            <p:ph type="dt" sz="half" idx="10"/>
          </p:nvPr>
        </p:nvSpPr>
        <p:spPr/>
        <p:txBody>
          <a:bodyPr/>
          <a:lstStyle/>
          <a:p>
            <a:fld id="{40B33E2F-DE62-6D46-A665-FECCF41B66E2}" type="datetimeFigureOut">
              <a:rPr kumimoji="1" lang="ja-JP" altLang="en-US" smtClean="0"/>
              <a:t>2021/3/11</a:t>
            </a:fld>
            <a:endParaRPr kumimoji="1" lang="ja-JP" altLang="en-US"/>
          </a:p>
        </p:txBody>
      </p:sp>
      <p:sp>
        <p:nvSpPr>
          <p:cNvPr id="5" name="フッター プレースホルダー 4">
            <a:extLst>
              <a:ext uri="{FF2B5EF4-FFF2-40B4-BE49-F238E27FC236}">
                <a16:creationId xmlns:a16="http://schemas.microsoft.com/office/drawing/2014/main" id="{B2226ED1-4595-5645-A000-3C592AB4AD3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9A1607D-138A-E143-B176-AA3E0E047856}"/>
              </a:ext>
            </a:extLst>
          </p:cNvPr>
          <p:cNvSpPr>
            <a:spLocks noGrp="1"/>
          </p:cNvSpPr>
          <p:nvPr>
            <p:ph type="sldNum" sz="quarter" idx="12"/>
          </p:nvPr>
        </p:nvSpPr>
        <p:spPr/>
        <p:txBody>
          <a:bodyPr/>
          <a:lstStyle/>
          <a:p>
            <a:fld id="{769C8D94-FCF6-474E-BC17-EC75828F3EC2}" type="slidenum">
              <a:rPr kumimoji="1" lang="ja-JP" altLang="en-US" smtClean="0"/>
              <a:t>‹#›</a:t>
            </a:fld>
            <a:endParaRPr kumimoji="1" lang="ja-JP" altLang="en-US"/>
          </a:p>
        </p:txBody>
      </p:sp>
    </p:spTree>
    <p:extLst>
      <p:ext uri="{BB962C8B-B14F-4D97-AF65-F5344CB8AC3E}">
        <p14:creationId xmlns:p14="http://schemas.microsoft.com/office/powerpoint/2010/main" val="3865859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693774-600F-0C43-A553-1D5E0EB9A18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6FF29A8-77CD-FE41-9936-F5934474DDF0}"/>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7EA450F-EFCE-3C4D-B874-3632DAE494F7}"/>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6FED60E-4CA9-8145-B9D0-E0B66E128B4F}"/>
              </a:ext>
            </a:extLst>
          </p:cNvPr>
          <p:cNvSpPr>
            <a:spLocks noGrp="1"/>
          </p:cNvSpPr>
          <p:nvPr>
            <p:ph type="dt" sz="half" idx="10"/>
          </p:nvPr>
        </p:nvSpPr>
        <p:spPr/>
        <p:txBody>
          <a:bodyPr/>
          <a:lstStyle/>
          <a:p>
            <a:fld id="{40B33E2F-DE62-6D46-A665-FECCF41B66E2}" type="datetimeFigureOut">
              <a:rPr kumimoji="1" lang="ja-JP" altLang="en-US" smtClean="0"/>
              <a:t>2021/3/11</a:t>
            </a:fld>
            <a:endParaRPr kumimoji="1" lang="ja-JP" altLang="en-US"/>
          </a:p>
        </p:txBody>
      </p:sp>
      <p:sp>
        <p:nvSpPr>
          <p:cNvPr id="6" name="フッター プレースホルダー 5">
            <a:extLst>
              <a:ext uri="{FF2B5EF4-FFF2-40B4-BE49-F238E27FC236}">
                <a16:creationId xmlns:a16="http://schemas.microsoft.com/office/drawing/2014/main" id="{ACC61C68-8048-624D-9323-1681664D12B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ABEA711-A924-3B49-AF1C-FC4B188766D2}"/>
              </a:ext>
            </a:extLst>
          </p:cNvPr>
          <p:cNvSpPr>
            <a:spLocks noGrp="1"/>
          </p:cNvSpPr>
          <p:nvPr>
            <p:ph type="sldNum" sz="quarter" idx="12"/>
          </p:nvPr>
        </p:nvSpPr>
        <p:spPr/>
        <p:txBody>
          <a:bodyPr/>
          <a:lstStyle/>
          <a:p>
            <a:fld id="{769C8D94-FCF6-474E-BC17-EC75828F3EC2}" type="slidenum">
              <a:rPr kumimoji="1" lang="ja-JP" altLang="en-US" smtClean="0"/>
              <a:t>‹#›</a:t>
            </a:fld>
            <a:endParaRPr kumimoji="1" lang="ja-JP" altLang="en-US"/>
          </a:p>
        </p:txBody>
      </p:sp>
    </p:spTree>
    <p:extLst>
      <p:ext uri="{BB962C8B-B14F-4D97-AF65-F5344CB8AC3E}">
        <p14:creationId xmlns:p14="http://schemas.microsoft.com/office/powerpoint/2010/main" val="64746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211545-77AE-B645-B166-788BC8951484}"/>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841FF9F-CC1A-EB48-B9C0-072024B8B5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5581E35D-8D5D-4C4B-BC51-2456C4D98722}"/>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9C7F0E50-B691-D141-813E-2D82AB561A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CEF4A9CD-434D-3147-9C1C-F0AE0D7CEED9}"/>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08B26AB-E123-D54F-BE9D-57C39CA4B00E}"/>
              </a:ext>
            </a:extLst>
          </p:cNvPr>
          <p:cNvSpPr>
            <a:spLocks noGrp="1"/>
          </p:cNvSpPr>
          <p:nvPr>
            <p:ph type="dt" sz="half" idx="10"/>
          </p:nvPr>
        </p:nvSpPr>
        <p:spPr/>
        <p:txBody>
          <a:bodyPr/>
          <a:lstStyle/>
          <a:p>
            <a:fld id="{40B33E2F-DE62-6D46-A665-FECCF41B66E2}" type="datetimeFigureOut">
              <a:rPr kumimoji="1" lang="ja-JP" altLang="en-US" smtClean="0"/>
              <a:t>2021/3/11</a:t>
            </a:fld>
            <a:endParaRPr kumimoji="1" lang="ja-JP" altLang="en-US"/>
          </a:p>
        </p:txBody>
      </p:sp>
      <p:sp>
        <p:nvSpPr>
          <p:cNvPr id="8" name="フッター プレースホルダー 7">
            <a:extLst>
              <a:ext uri="{FF2B5EF4-FFF2-40B4-BE49-F238E27FC236}">
                <a16:creationId xmlns:a16="http://schemas.microsoft.com/office/drawing/2014/main" id="{68358D47-3F6A-9D42-BAB3-A655418C381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490EE663-254D-3F4C-AEF0-AD794FD82F66}"/>
              </a:ext>
            </a:extLst>
          </p:cNvPr>
          <p:cNvSpPr>
            <a:spLocks noGrp="1"/>
          </p:cNvSpPr>
          <p:nvPr>
            <p:ph type="sldNum" sz="quarter" idx="12"/>
          </p:nvPr>
        </p:nvSpPr>
        <p:spPr/>
        <p:txBody>
          <a:bodyPr/>
          <a:lstStyle/>
          <a:p>
            <a:fld id="{769C8D94-FCF6-474E-BC17-EC75828F3EC2}" type="slidenum">
              <a:rPr kumimoji="1" lang="ja-JP" altLang="en-US" smtClean="0"/>
              <a:t>‹#›</a:t>
            </a:fld>
            <a:endParaRPr kumimoji="1" lang="ja-JP" altLang="en-US"/>
          </a:p>
        </p:txBody>
      </p:sp>
    </p:spTree>
    <p:extLst>
      <p:ext uri="{BB962C8B-B14F-4D97-AF65-F5344CB8AC3E}">
        <p14:creationId xmlns:p14="http://schemas.microsoft.com/office/powerpoint/2010/main" val="1346710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4B2037-012B-184B-9113-A949C15F366E}"/>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05297A40-33A1-8F42-AB6C-13DB06C73F02}"/>
              </a:ext>
            </a:extLst>
          </p:cNvPr>
          <p:cNvSpPr>
            <a:spLocks noGrp="1"/>
          </p:cNvSpPr>
          <p:nvPr>
            <p:ph type="dt" sz="half" idx="10"/>
          </p:nvPr>
        </p:nvSpPr>
        <p:spPr/>
        <p:txBody>
          <a:bodyPr/>
          <a:lstStyle/>
          <a:p>
            <a:fld id="{40B33E2F-DE62-6D46-A665-FECCF41B66E2}" type="datetimeFigureOut">
              <a:rPr kumimoji="1" lang="ja-JP" altLang="en-US" smtClean="0"/>
              <a:t>2021/3/11</a:t>
            </a:fld>
            <a:endParaRPr kumimoji="1" lang="ja-JP" altLang="en-US"/>
          </a:p>
        </p:txBody>
      </p:sp>
      <p:sp>
        <p:nvSpPr>
          <p:cNvPr id="4" name="フッター プレースホルダー 3">
            <a:extLst>
              <a:ext uri="{FF2B5EF4-FFF2-40B4-BE49-F238E27FC236}">
                <a16:creationId xmlns:a16="http://schemas.microsoft.com/office/drawing/2014/main" id="{12B21C87-86F4-5945-8AFB-FDCD93835E9D}"/>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0CEAC12A-2322-EE40-BB84-29E61DED0FAC}"/>
              </a:ext>
            </a:extLst>
          </p:cNvPr>
          <p:cNvSpPr>
            <a:spLocks noGrp="1"/>
          </p:cNvSpPr>
          <p:nvPr>
            <p:ph type="sldNum" sz="quarter" idx="12"/>
          </p:nvPr>
        </p:nvSpPr>
        <p:spPr/>
        <p:txBody>
          <a:bodyPr/>
          <a:lstStyle/>
          <a:p>
            <a:fld id="{769C8D94-FCF6-474E-BC17-EC75828F3EC2}" type="slidenum">
              <a:rPr kumimoji="1" lang="ja-JP" altLang="en-US" smtClean="0"/>
              <a:t>‹#›</a:t>
            </a:fld>
            <a:endParaRPr kumimoji="1" lang="ja-JP" altLang="en-US"/>
          </a:p>
        </p:txBody>
      </p:sp>
    </p:spTree>
    <p:extLst>
      <p:ext uri="{BB962C8B-B14F-4D97-AF65-F5344CB8AC3E}">
        <p14:creationId xmlns:p14="http://schemas.microsoft.com/office/powerpoint/2010/main" val="125591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5D042E3-156A-8745-9B17-3ADB1A2AF3FE}"/>
              </a:ext>
            </a:extLst>
          </p:cNvPr>
          <p:cNvSpPr>
            <a:spLocks noGrp="1"/>
          </p:cNvSpPr>
          <p:nvPr>
            <p:ph type="dt" sz="half" idx="10"/>
          </p:nvPr>
        </p:nvSpPr>
        <p:spPr/>
        <p:txBody>
          <a:bodyPr/>
          <a:lstStyle/>
          <a:p>
            <a:fld id="{40B33E2F-DE62-6D46-A665-FECCF41B66E2}" type="datetimeFigureOut">
              <a:rPr kumimoji="1" lang="ja-JP" altLang="en-US" smtClean="0"/>
              <a:t>2021/3/11</a:t>
            </a:fld>
            <a:endParaRPr kumimoji="1" lang="ja-JP" altLang="en-US"/>
          </a:p>
        </p:txBody>
      </p:sp>
      <p:sp>
        <p:nvSpPr>
          <p:cNvPr id="3" name="フッター プレースホルダー 2">
            <a:extLst>
              <a:ext uri="{FF2B5EF4-FFF2-40B4-BE49-F238E27FC236}">
                <a16:creationId xmlns:a16="http://schemas.microsoft.com/office/drawing/2014/main" id="{A6F5010E-424D-B746-8D06-B06B2FFA6627}"/>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E68A0723-E451-A945-A59A-4F8152E07C4F}"/>
              </a:ext>
            </a:extLst>
          </p:cNvPr>
          <p:cNvSpPr>
            <a:spLocks noGrp="1"/>
          </p:cNvSpPr>
          <p:nvPr>
            <p:ph type="sldNum" sz="quarter" idx="12"/>
          </p:nvPr>
        </p:nvSpPr>
        <p:spPr/>
        <p:txBody>
          <a:bodyPr/>
          <a:lstStyle/>
          <a:p>
            <a:fld id="{769C8D94-FCF6-474E-BC17-EC75828F3EC2}" type="slidenum">
              <a:rPr kumimoji="1" lang="ja-JP" altLang="en-US" smtClean="0"/>
              <a:t>‹#›</a:t>
            </a:fld>
            <a:endParaRPr kumimoji="1" lang="ja-JP" altLang="en-US"/>
          </a:p>
        </p:txBody>
      </p:sp>
    </p:spTree>
    <p:extLst>
      <p:ext uri="{BB962C8B-B14F-4D97-AF65-F5344CB8AC3E}">
        <p14:creationId xmlns:p14="http://schemas.microsoft.com/office/powerpoint/2010/main" val="1149913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0A3657-1E9C-204B-909C-C62FFCA64D0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CF17278-E62C-A348-81D5-02F64C30C4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E169608F-4696-6E47-9E01-8581EC129F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365145E-683D-0F4C-9658-0A7396D6F34B}"/>
              </a:ext>
            </a:extLst>
          </p:cNvPr>
          <p:cNvSpPr>
            <a:spLocks noGrp="1"/>
          </p:cNvSpPr>
          <p:nvPr>
            <p:ph type="dt" sz="half" idx="10"/>
          </p:nvPr>
        </p:nvSpPr>
        <p:spPr/>
        <p:txBody>
          <a:bodyPr/>
          <a:lstStyle/>
          <a:p>
            <a:fld id="{40B33E2F-DE62-6D46-A665-FECCF41B66E2}" type="datetimeFigureOut">
              <a:rPr kumimoji="1" lang="ja-JP" altLang="en-US" smtClean="0"/>
              <a:t>2021/3/11</a:t>
            </a:fld>
            <a:endParaRPr kumimoji="1" lang="ja-JP" altLang="en-US"/>
          </a:p>
        </p:txBody>
      </p:sp>
      <p:sp>
        <p:nvSpPr>
          <p:cNvPr id="6" name="フッター プレースホルダー 5">
            <a:extLst>
              <a:ext uri="{FF2B5EF4-FFF2-40B4-BE49-F238E27FC236}">
                <a16:creationId xmlns:a16="http://schemas.microsoft.com/office/drawing/2014/main" id="{DE3EDC54-DDC4-6145-84AF-50FA8D6C508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81B7E0D-23FC-4E43-AF5B-347543DB4E93}"/>
              </a:ext>
            </a:extLst>
          </p:cNvPr>
          <p:cNvSpPr>
            <a:spLocks noGrp="1"/>
          </p:cNvSpPr>
          <p:nvPr>
            <p:ph type="sldNum" sz="quarter" idx="12"/>
          </p:nvPr>
        </p:nvSpPr>
        <p:spPr/>
        <p:txBody>
          <a:bodyPr/>
          <a:lstStyle/>
          <a:p>
            <a:fld id="{769C8D94-FCF6-474E-BC17-EC75828F3EC2}" type="slidenum">
              <a:rPr kumimoji="1" lang="ja-JP" altLang="en-US" smtClean="0"/>
              <a:t>‹#›</a:t>
            </a:fld>
            <a:endParaRPr kumimoji="1" lang="ja-JP" altLang="en-US"/>
          </a:p>
        </p:txBody>
      </p:sp>
    </p:spTree>
    <p:extLst>
      <p:ext uri="{BB962C8B-B14F-4D97-AF65-F5344CB8AC3E}">
        <p14:creationId xmlns:p14="http://schemas.microsoft.com/office/powerpoint/2010/main" val="4148342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8CE16B-FA7D-2846-906A-D66029D1B9F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13D9088-AA8A-4746-BBF0-0A9A032F16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03B1BA4E-ABD3-414B-B7DB-CE14F82DD7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6AE9C09-C087-8347-8F9D-3EA3B428C49E}"/>
              </a:ext>
            </a:extLst>
          </p:cNvPr>
          <p:cNvSpPr>
            <a:spLocks noGrp="1"/>
          </p:cNvSpPr>
          <p:nvPr>
            <p:ph type="dt" sz="half" idx="10"/>
          </p:nvPr>
        </p:nvSpPr>
        <p:spPr/>
        <p:txBody>
          <a:bodyPr/>
          <a:lstStyle/>
          <a:p>
            <a:fld id="{40B33E2F-DE62-6D46-A665-FECCF41B66E2}" type="datetimeFigureOut">
              <a:rPr kumimoji="1" lang="ja-JP" altLang="en-US" smtClean="0"/>
              <a:t>2021/3/11</a:t>
            </a:fld>
            <a:endParaRPr kumimoji="1" lang="ja-JP" altLang="en-US"/>
          </a:p>
        </p:txBody>
      </p:sp>
      <p:sp>
        <p:nvSpPr>
          <p:cNvPr id="6" name="フッター プレースホルダー 5">
            <a:extLst>
              <a:ext uri="{FF2B5EF4-FFF2-40B4-BE49-F238E27FC236}">
                <a16:creationId xmlns:a16="http://schemas.microsoft.com/office/drawing/2014/main" id="{ABC84209-F014-5A4A-8039-C0A24E9005F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7DA54C4-CC21-764D-AF4E-F918236BB3EE}"/>
              </a:ext>
            </a:extLst>
          </p:cNvPr>
          <p:cNvSpPr>
            <a:spLocks noGrp="1"/>
          </p:cNvSpPr>
          <p:nvPr>
            <p:ph type="sldNum" sz="quarter" idx="12"/>
          </p:nvPr>
        </p:nvSpPr>
        <p:spPr/>
        <p:txBody>
          <a:bodyPr/>
          <a:lstStyle/>
          <a:p>
            <a:fld id="{769C8D94-FCF6-474E-BC17-EC75828F3EC2}" type="slidenum">
              <a:rPr kumimoji="1" lang="ja-JP" altLang="en-US" smtClean="0"/>
              <a:t>‹#›</a:t>
            </a:fld>
            <a:endParaRPr kumimoji="1" lang="ja-JP" altLang="en-US"/>
          </a:p>
        </p:txBody>
      </p:sp>
    </p:spTree>
    <p:extLst>
      <p:ext uri="{BB962C8B-B14F-4D97-AF65-F5344CB8AC3E}">
        <p14:creationId xmlns:p14="http://schemas.microsoft.com/office/powerpoint/2010/main" val="2938718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466F261-860C-234B-8F6E-11DB7A8894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67F6DEC-9D3E-0C46-BDB5-949BA820F6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197B481-12DE-1B46-AF23-212F72F70B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B33E2F-DE62-6D46-A665-FECCF41B66E2}" type="datetimeFigureOut">
              <a:rPr kumimoji="1" lang="ja-JP" altLang="en-US" smtClean="0"/>
              <a:t>2021/3/11</a:t>
            </a:fld>
            <a:endParaRPr kumimoji="1" lang="ja-JP" altLang="en-US"/>
          </a:p>
        </p:txBody>
      </p:sp>
      <p:sp>
        <p:nvSpPr>
          <p:cNvPr id="5" name="フッター プレースホルダー 4">
            <a:extLst>
              <a:ext uri="{FF2B5EF4-FFF2-40B4-BE49-F238E27FC236}">
                <a16:creationId xmlns:a16="http://schemas.microsoft.com/office/drawing/2014/main" id="{B954EACC-85B3-004A-AF72-F273C0DDC7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87BEED1-F51E-7648-A416-2E71C43728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9C8D94-FCF6-474E-BC17-EC75828F3EC2}" type="slidenum">
              <a:rPr kumimoji="1" lang="ja-JP" altLang="en-US" smtClean="0"/>
              <a:t>‹#›</a:t>
            </a:fld>
            <a:endParaRPr kumimoji="1" lang="ja-JP" altLang="en-US"/>
          </a:p>
        </p:txBody>
      </p:sp>
    </p:spTree>
    <p:extLst>
      <p:ext uri="{BB962C8B-B14F-4D97-AF65-F5344CB8AC3E}">
        <p14:creationId xmlns:p14="http://schemas.microsoft.com/office/powerpoint/2010/main" val="1208903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B4B6CD-4C1A-0341-9513-D4C35F31B51B}"/>
              </a:ext>
            </a:extLst>
          </p:cNvPr>
          <p:cNvSpPr>
            <a:spLocks noGrp="1"/>
          </p:cNvSpPr>
          <p:nvPr>
            <p:ph type="ctrTitle"/>
          </p:nvPr>
        </p:nvSpPr>
        <p:spPr/>
        <p:txBody>
          <a:bodyPr>
            <a:noAutofit/>
          </a:bodyPr>
          <a:lstStyle/>
          <a:p>
            <a:r>
              <a:rPr lang="ja-JP" altLang="ja-JP" sz="4000"/>
              <a:t>裁判過程におけるベイジアンネットワークを用いた証拠推論：</a:t>
            </a:r>
            <a:br>
              <a:rPr lang="en-US" altLang="ja-JP" sz="4000" dirty="0"/>
            </a:br>
            <a:endParaRPr kumimoji="1" lang="ja-JP" altLang="en-US" sz="4000"/>
          </a:p>
        </p:txBody>
      </p:sp>
      <p:sp>
        <p:nvSpPr>
          <p:cNvPr id="3" name="字幕 2">
            <a:extLst>
              <a:ext uri="{FF2B5EF4-FFF2-40B4-BE49-F238E27FC236}">
                <a16:creationId xmlns:a16="http://schemas.microsoft.com/office/drawing/2014/main" id="{FA9BB71B-44BA-A24E-A0F1-2384029D74F1}"/>
              </a:ext>
            </a:extLst>
          </p:cNvPr>
          <p:cNvSpPr>
            <a:spLocks noGrp="1"/>
          </p:cNvSpPr>
          <p:nvPr>
            <p:ph type="subTitle" idx="1"/>
          </p:nvPr>
        </p:nvSpPr>
        <p:spPr>
          <a:xfrm>
            <a:off x="1524000" y="4567808"/>
            <a:ext cx="9144000" cy="1655762"/>
          </a:xfrm>
        </p:spPr>
        <p:txBody>
          <a:bodyPr/>
          <a:lstStyle/>
          <a:p>
            <a:r>
              <a:rPr lang="ja-JP" altLang="ja-JP"/>
              <a:t>髙岡昂太</a:t>
            </a:r>
            <a:r>
              <a:rPr lang="en-US" altLang="ja-JP" baseline="30000" dirty="0"/>
              <a:t>*1</a:t>
            </a:r>
            <a:r>
              <a:rPr lang="ja-JP" altLang="ja-JP" baseline="30000"/>
              <a:t>　</a:t>
            </a:r>
            <a:r>
              <a:rPr lang="ja-JP" altLang="ja-JP"/>
              <a:t>本村陽一</a:t>
            </a:r>
            <a:r>
              <a:rPr lang="en-US" altLang="ja-JP" baseline="30000" dirty="0"/>
              <a:t>*1</a:t>
            </a:r>
            <a:r>
              <a:rPr lang="ja-JP" altLang="ja-JP"/>
              <a:t>　佐藤健</a:t>
            </a:r>
            <a:r>
              <a:rPr lang="en-US" altLang="ja-JP" baseline="30000" dirty="0"/>
              <a:t>*2</a:t>
            </a:r>
            <a:r>
              <a:rPr lang="ja-JP" altLang="ja-JP"/>
              <a:t>　西貝吉晃</a:t>
            </a:r>
            <a:r>
              <a:rPr lang="en-US" altLang="ja-JP" baseline="30000" dirty="0"/>
              <a:t>*3</a:t>
            </a:r>
            <a:endParaRPr lang="ja-JP" altLang="ja-JP"/>
          </a:p>
          <a:p>
            <a:r>
              <a:rPr lang="en-US" altLang="ja-JP" baseline="30000" dirty="0"/>
              <a:t>*1</a:t>
            </a:r>
            <a:r>
              <a:rPr lang="ja-JP" altLang="ja-JP" baseline="30000"/>
              <a:t>　</a:t>
            </a:r>
            <a:r>
              <a:rPr lang="ja-JP" altLang="ja-JP"/>
              <a:t>産業技術総合研究所</a:t>
            </a:r>
            <a:r>
              <a:rPr lang="en-US" altLang="ja-JP" dirty="0"/>
              <a:t>,</a:t>
            </a:r>
            <a:r>
              <a:rPr lang="ja-JP" altLang="ja-JP"/>
              <a:t>　</a:t>
            </a:r>
            <a:r>
              <a:rPr lang="en-US" altLang="ja-JP" baseline="30000" dirty="0"/>
              <a:t>*2</a:t>
            </a:r>
            <a:r>
              <a:rPr lang="ja-JP" altLang="ja-JP" baseline="30000"/>
              <a:t>　</a:t>
            </a:r>
            <a:r>
              <a:rPr lang="ja-JP" altLang="ja-JP"/>
              <a:t>国立情報学研究所</a:t>
            </a:r>
            <a:r>
              <a:rPr lang="en-US" altLang="ja-JP" dirty="0"/>
              <a:t>,</a:t>
            </a:r>
            <a:r>
              <a:rPr lang="ja-JP" altLang="ja-JP"/>
              <a:t>　</a:t>
            </a:r>
            <a:r>
              <a:rPr lang="en-US" altLang="ja-JP" baseline="30000" dirty="0"/>
              <a:t>*</a:t>
            </a:r>
            <a:r>
              <a:rPr lang="ja-JP" altLang="ja-JP" baseline="30000"/>
              <a:t>３　</a:t>
            </a:r>
            <a:r>
              <a:rPr lang="ja-JP" altLang="ja-JP"/>
              <a:t>千葉大学</a:t>
            </a:r>
          </a:p>
          <a:p>
            <a:endParaRPr kumimoji="1" lang="ja-JP" altLang="en-US"/>
          </a:p>
        </p:txBody>
      </p:sp>
      <p:sp>
        <p:nvSpPr>
          <p:cNvPr id="4" name="正方形/長方形 3">
            <a:extLst>
              <a:ext uri="{FF2B5EF4-FFF2-40B4-BE49-F238E27FC236}">
                <a16:creationId xmlns:a16="http://schemas.microsoft.com/office/drawing/2014/main" id="{E212105F-29F1-6842-9A13-D19F2B3E7E1A}"/>
              </a:ext>
            </a:extLst>
          </p:cNvPr>
          <p:cNvSpPr/>
          <p:nvPr/>
        </p:nvSpPr>
        <p:spPr>
          <a:xfrm>
            <a:off x="2130175" y="3244334"/>
            <a:ext cx="7620000" cy="369332"/>
          </a:xfrm>
          <a:prstGeom prst="rect">
            <a:avLst/>
          </a:prstGeom>
        </p:spPr>
        <p:txBody>
          <a:bodyPr wrap="square">
            <a:spAutoFit/>
          </a:bodyPr>
          <a:lstStyle/>
          <a:p>
            <a:r>
              <a:rPr lang="ja-JP" altLang="ja-JP"/>
              <a:t>児童虐待事例をユースケースとした事実認定過程支援システムの構想</a:t>
            </a:r>
            <a:endParaRPr lang="ja-JP" altLang="en-US"/>
          </a:p>
        </p:txBody>
      </p:sp>
    </p:spTree>
    <p:extLst>
      <p:ext uri="{BB962C8B-B14F-4D97-AF65-F5344CB8AC3E}">
        <p14:creationId xmlns:p14="http://schemas.microsoft.com/office/powerpoint/2010/main" val="3184525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5FD1B9-A23D-7342-A758-1D03A0472710}"/>
              </a:ext>
            </a:extLst>
          </p:cNvPr>
          <p:cNvSpPr>
            <a:spLocks noGrp="1"/>
          </p:cNvSpPr>
          <p:nvPr>
            <p:ph type="title"/>
          </p:nvPr>
        </p:nvSpPr>
        <p:spPr>
          <a:xfrm>
            <a:off x="838200" y="365125"/>
            <a:ext cx="10851292" cy="1325563"/>
          </a:xfrm>
        </p:spPr>
        <p:txBody>
          <a:bodyPr/>
          <a:lstStyle/>
          <a:p>
            <a:r>
              <a:rPr kumimoji="1" lang="ja-JP" altLang="en-US"/>
              <a:t>生成された仮想事例１</a:t>
            </a:r>
          </a:p>
        </p:txBody>
      </p:sp>
      <p:sp>
        <p:nvSpPr>
          <p:cNvPr id="3" name="コンテンツ プレースホルダー 2">
            <a:extLst>
              <a:ext uri="{FF2B5EF4-FFF2-40B4-BE49-F238E27FC236}">
                <a16:creationId xmlns:a16="http://schemas.microsoft.com/office/drawing/2014/main" id="{825829E4-E964-AE48-8814-DC121E2A539D}"/>
              </a:ext>
            </a:extLst>
          </p:cNvPr>
          <p:cNvSpPr>
            <a:spLocks noGrp="1"/>
          </p:cNvSpPr>
          <p:nvPr>
            <p:ph idx="1"/>
          </p:nvPr>
        </p:nvSpPr>
        <p:spPr>
          <a:xfrm>
            <a:off x="838200" y="1445741"/>
            <a:ext cx="10515600" cy="5202194"/>
          </a:xfrm>
        </p:spPr>
        <p:txBody>
          <a:bodyPr>
            <a:normAutofit fontScale="92500" lnSpcReduction="20000"/>
          </a:bodyPr>
          <a:lstStyle/>
          <a:p>
            <a:pPr marL="0" indent="0">
              <a:buNone/>
            </a:pPr>
            <a:r>
              <a:rPr lang="ja-JP" altLang="en-US" sz="1400"/>
              <a:t>■</a:t>
            </a:r>
            <a:r>
              <a:rPr lang="ja-JP" altLang="en-US" sz="1800" b="1"/>
              <a:t>事例内容</a:t>
            </a:r>
            <a:endParaRPr lang="en-US" altLang="ja-JP" sz="1800" b="1" dirty="0"/>
          </a:p>
          <a:p>
            <a:pPr marL="0" indent="0">
              <a:buNone/>
            </a:pPr>
            <a:r>
              <a:rPr lang="ja-JP" altLang="en-US" sz="1400"/>
              <a:t>被告人甲は、高校卒業後、営業職として働いており、Ｍと知り合った。Ｍは離婚していたが長男Ｖ</a:t>
            </a:r>
            <a:r>
              <a:rPr lang="en-US" altLang="ja-JP" sz="1400" dirty="0"/>
              <a:t>(</a:t>
            </a:r>
            <a:r>
              <a:rPr lang="ja-JP" altLang="en-US" sz="1400"/>
              <a:t>当時４歳</a:t>
            </a:r>
            <a:r>
              <a:rPr lang="en-US" altLang="ja-JP" sz="1400" dirty="0"/>
              <a:t>)</a:t>
            </a:r>
            <a:r>
              <a:rPr lang="ja-JP" altLang="en-US" sz="1400"/>
              <a:t>がいた。しばらくして、甲、Ｍ、Ｖと同居を始めた。甲は、リストラに会って会社を辞めてからは、アルバイトをしていたが、Ｍとの口論が絶えない状態が続いた。このため甲もＭもＶに八つ当たりすることがあった。なお、甲もＭも喫煙者である。Ｖ</a:t>
            </a:r>
            <a:r>
              <a:rPr lang="en-US" altLang="ja-JP" sz="1400" dirty="0"/>
              <a:t>(</a:t>
            </a:r>
            <a:r>
              <a:rPr lang="ja-JP" altLang="en-US" sz="1400"/>
              <a:t>事件当時６歳）は近くのＸ市立の保育園に通っていたが、ある日、保育士がＶの左前腕部，右前腕部，右下腿内側に２箇所にやけどらしきもの</a:t>
            </a:r>
            <a:r>
              <a:rPr lang="en-US" altLang="ja-JP" sz="1400" dirty="0"/>
              <a:t>(</a:t>
            </a:r>
            <a:r>
              <a:rPr lang="ja-JP" altLang="en-US" sz="1400"/>
              <a:t>「本件創傷」と呼ぶ</a:t>
            </a:r>
            <a:r>
              <a:rPr lang="en-US" altLang="ja-JP" sz="1400" dirty="0"/>
              <a:t>)</a:t>
            </a:r>
            <a:r>
              <a:rPr lang="ja-JP" altLang="en-US" sz="1400"/>
              <a:t>があるのを発見し、保育園園長はＸ市の福祉部児童課と相談のうえ，翌日，Ｙ児童相談所に虐待の疑いありと通報した。Ｙ児童相談所が甲宅に向かい、Ｖの傷を確認し、保護（現在も保護中）をするとともに、Ｚ警察署に連絡した。同日、Ｖは医師Ｄの診察を受けたところ、Ｄは、本件創傷がいずれも形状が円形であったため、一週間程度前のタバコによるやけどであるという診断を行った。また、ＤはＶに本件創傷について尋ねたところ、「Ｍに（本件創傷４か所を差して）ここと，ここと，ここと，ここを，たばこでじゅっとされた」と述べた。なお、Ｄは裁判所の証言においてこれらの創傷部位は、虫刺されで化膿した傷の可能性があるが低いこと、また、虐待で出てくる頻度の高い部位である旨証言している。そこで、Ｚ警察署は、甲とＭに事情を聴いたところ、甲もＭもそのような創傷については認識していなかった旨を述べ、Ｍは「もしかすると、Ｖが私の手を触った時に持っていたタバコの火が落ちたかもしれない」と述べた。</a:t>
            </a:r>
          </a:p>
          <a:p>
            <a:pPr marL="0" indent="0">
              <a:buNone/>
            </a:pPr>
            <a:r>
              <a:rPr lang="ja-JP" altLang="en-US" sz="1400"/>
              <a:t>その後、Ｚ警察署はＶにも事情を聴いたところ、Ｄに対して行った供述とは異なり、最初は、「Ｍの手を触った時に、Ｍのタバコが手に落ちた」等述べていたが、途中から「じゅっとしたのは甲である。そのあとＭに手当をしてもらった」という供述を行い、それ以降は、この主張を続けた。ただし、Ｍは、Ｖから被害申告を受けたことはなく，火傷の治療をしたこともないと一貫して証言していた。Ｚ警察署はＶの供述から、甲がタバコの火をＶに押し付けて、加療一か月の本件創傷という傷害を与えたとして、傷害罪の疑いで甲を逮捕した。甲は、Ｖに八つ当たりをしたことはあったが、甲にタバコの火を押し付けたことはないと否認している。</a:t>
            </a:r>
          </a:p>
          <a:p>
            <a:pPr marL="0" indent="0">
              <a:buNone/>
            </a:pPr>
            <a:r>
              <a:rPr lang="ja-JP" altLang="en-US" sz="1800" b="1"/>
              <a:t>■争点　因果関係</a:t>
            </a:r>
            <a:endParaRPr lang="en-US" altLang="ja-JP" sz="1800" b="1" dirty="0"/>
          </a:p>
          <a:p>
            <a:r>
              <a:rPr lang="ja-JP" altLang="en-US" sz="1400"/>
              <a:t>創傷はタバコの火によるものか？</a:t>
            </a:r>
            <a:endParaRPr lang="en-US" altLang="ja-JP" sz="1400" dirty="0"/>
          </a:p>
          <a:p>
            <a:r>
              <a:rPr lang="ja-JP" altLang="en-US" sz="1400"/>
              <a:t>虐待による創傷か？過失の可能性はないか？</a:t>
            </a:r>
          </a:p>
          <a:p>
            <a:r>
              <a:rPr lang="ja-JP" altLang="en-US" sz="1400"/>
              <a:t>犯人は誰か？ Ｖの証言の信用性</a:t>
            </a:r>
          </a:p>
          <a:p>
            <a:pPr marL="0" indent="0">
              <a:buNone/>
            </a:pPr>
            <a:r>
              <a:rPr lang="ja-JP" altLang="en-US" sz="1800" b="1"/>
              <a:t>■検察官の主張</a:t>
            </a:r>
            <a:endParaRPr lang="en-US" altLang="ja-JP" sz="1800" b="1" dirty="0"/>
          </a:p>
          <a:p>
            <a:pPr marL="0" indent="0">
              <a:buNone/>
            </a:pPr>
            <a:r>
              <a:rPr lang="ja-JP" altLang="en-US" sz="1400"/>
              <a:t>虐待を受けた児童は人間に対する不信感を抱いていて，なかなか本当のことを言おうとしないが，Ａが当初虚偽の供述をして，その後児童相談所の生活に落ち着いてから真実を一貫して話すようになったのは，この虐待を受けた児童の一般的な供述傾向と合致するから，被告人からタバコの火を押しつけられたとするＡの供述は信用できる</a:t>
            </a:r>
            <a:endParaRPr lang="en-US" altLang="ja-JP" sz="1400" dirty="0">
              <a:highlight>
                <a:srgbClr val="FFFF00"/>
              </a:highlight>
            </a:endParaRPr>
          </a:p>
        </p:txBody>
      </p:sp>
    </p:spTree>
    <p:extLst>
      <p:ext uri="{BB962C8B-B14F-4D97-AF65-F5344CB8AC3E}">
        <p14:creationId xmlns:p14="http://schemas.microsoft.com/office/powerpoint/2010/main" val="3158938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5FD1B9-A23D-7342-A758-1D03A0472710}"/>
              </a:ext>
            </a:extLst>
          </p:cNvPr>
          <p:cNvSpPr>
            <a:spLocks noGrp="1"/>
          </p:cNvSpPr>
          <p:nvPr>
            <p:ph type="title"/>
          </p:nvPr>
        </p:nvSpPr>
        <p:spPr>
          <a:xfrm>
            <a:off x="838200" y="365125"/>
            <a:ext cx="10851292" cy="1325563"/>
          </a:xfrm>
        </p:spPr>
        <p:txBody>
          <a:bodyPr/>
          <a:lstStyle/>
          <a:p>
            <a:r>
              <a:rPr kumimoji="1" lang="ja-JP" altLang="en-US"/>
              <a:t>生成された仮想事例</a:t>
            </a:r>
            <a:r>
              <a:rPr kumimoji="1" lang="en-US" altLang="ja-JP" dirty="0"/>
              <a:t>2</a:t>
            </a:r>
            <a:endParaRPr kumimoji="1" lang="ja-JP" altLang="en-US"/>
          </a:p>
        </p:txBody>
      </p:sp>
      <p:sp>
        <p:nvSpPr>
          <p:cNvPr id="3" name="コンテンツ プレースホルダー 2">
            <a:extLst>
              <a:ext uri="{FF2B5EF4-FFF2-40B4-BE49-F238E27FC236}">
                <a16:creationId xmlns:a16="http://schemas.microsoft.com/office/drawing/2014/main" id="{825829E4-E964-AE48-8814-DC121E2A539D}"/>
              </a:ext>
            </a:extLst>
          </p:cNvPr>
          <p:cNvSpPr>
            <a:spLocks noGrp="1"/>
          </p:cNvSpPr>
          <p:nvPr>
            <p:ph idx="1"/>
          </p:nvPr>
        </p:nvSpPr>
        <p:spPr>
          <a:xfrm>
            <a:off x="308919" y="1309816"/>
            <a:ext cx="11565924" cy="6487298"/>
          </a:xfrm>
        </p:spPr>
        <p:txBody>
          <a:bodyPr>
            <a:normAutofit/>
          </a:bodyPr>
          <a:lstStyle/>
          <a:p>
            <a:pPr marL="0" indent="0">
              <a:buNone/>
            </a:pPr>
            <a:r>
              <a:rPr lang="ja-JP" altLang="en-US" sz="1000"/>
              <a:t>■</a:t>
            </a:r>
            <a:r>
              <a:rPr lang="ja-JP" altLang="en-US" sz="1200" b="1"/>
              <a:t>事例内容</a:t>
            </a:r>
            <a:endParaRPr lang="en-US" altLang="ja-JP" sz="1200" b="1" dirty="0"/>
          </a:p>
          <a:p>
            <a:pPr marL="0" indent="0">
              <a:buNone/>
            </a:pPr>
            <a:r>
              <a:rPr lang="ja-JP" altLang="en-US" sz="1200"/>
              <a:t>被告人甲は、務めていたスナックでＦと知り合った。Ｆはその当時結婚していたが、甲はＦと関係を持ち、平成２１年９月にＡを出産した。Ｆは、その後、離婚し、甲と内縁関係に入った。離婚の際、Ｆの前の妻との二人の子Ｂ（平成１８年１１月生）Ｖ（平成２０年１０月生）を甲とＦが引き取ることになった。しかし、Ｆはほとんど育児にかかわらず、甲のみが３人の子供の面倒を見ていた。平成２３年４月には引っ越しとともに３人とも同じＸ保育園に入園した。Ｂは甲に対して従順な態度をとっていたが、Ｖは甲にまったくなつかず、反抗的な態度をとっていた。同年６月ころには、Ｖの身体にあざが見えるようになったので保育士が甲に尋ねたところ、甲は、「転んだ」とか「Ｂに叩かれた」と答えた。保育士がＢに聞いたところ「甲がＶを叩いた」と答えた。７月には甲は新しい会社に就職し、以前よりもかなり多忙となった。８月になってからは、さらにＶのあざは増えており、保育士が原因を甲に聞くと「よく転ぶから」と答えたが、Ｂに聞いたところ「Ｖがいうことが聞かず甲が怒った」と答えた。同年９月１４日午前８時に、Ｆは仕事に出かけ、Ｆ宅には、甲、Ａ，Ｂ，Ｖがいた。甲は、同日１３時頃「子供が兄弟でテーブルで飛び降りごっこをしていたところ、兄Ｂが弟Ｖの上に飛び降りてしまい、しばらくして意識がなくなった」という１９９番通報をした。Ｖを救急搬送したが、搬送した先の病院で１５時に死亡した。事件当時，Ｆ宅のダイニングには７０センチメートルの高さのテーブルがあり、子供が椅子からテーブルに登れるような形で椅子が置かれていた。Ｖの死因は、門脈・肝動脈枝損傷に基づく出血性ショックであり，これらの損傷は，腹部打撲により心窩部を強打したことにより生じたと認められる。ただし、Ｖの腹部の外表には損傷がなく、他の内臓部にも損傷がなかった。医学的所見によれば、このような損傷は、丸みのある小さな鈍器によるものと考えられ、その方向は、前面から被害者の身体に向けられた，下方からやや上方に向かう前後方向のもので、損傷が限られていることから、損傷行為は１回と考えられるとのことであった。甲は、逮捕後、Ｖに対して虐待をしていないと供述し、また、Ｖの死因についても「ＢがＶの腹の上に飛び降りたからだ」と一貫して供述している。これに対し、Ｂは、当初「僕がＶの上に飛び降りた」と言っていたが、甲のいないときにＢが離婚前からなついている祖母Ｇが事情を聞いたところ、「甲からＶちゃんのことをＦに言っちゃいけないといわれている」といわれ、ＧがＦには言わないと約束したところ、Ｂは「Ｖちゃんは甲に蹴られた」といい、さらにＧが「どこを蹴られたの」と聞くと、Ｂは自分の腹部の下あたりを押さえて「ここ」と言った。なお、甲及びＢの足形を計測したところ、両方ともほぼ同じ形状であり、直立しているＶを蹴上げるか、仰向け寝ているＶを下方から６０度の方向から片足で腹部に飛び降りれば、Ｖの損傷と同様のものが生じることが実験によって示されている。 </a:t>
            </a:r>
            <a:endParaRPr lang="en-US" altLang="ja-JP" sz="1200" dirty="0"/>
          </a:p>
          <a:p>
            <a:pPr marL="0" indent="0">
              <a:buNone/>
            </a:pPr>
            <a:r>
              <a:rPr lang="ja-JP" altLang="en-US" sz="1400" b="1"/>
              <a:t>■争点　因果関係</a:t>
            </a:r>
            <a:endParaRPr lang="en-US" altLang="ja-JP" sz="1400" b="1" dirty="0"/>
          </a:p>
          <a:p>
            <a:r>
              <a:rPr lang="ja-JP" altLang="en-US" sz="1200"/>
              <a:t>①因果関係：創傷は兄の飛び降りか甲の蹴りによるものか？兄の飛び降りだとすると、片足で手加減して踏みつけなければならず（そうでないと他の内臓も損傷してしまう）、５歳児がそのような飛び降りができるとは思えず、甲の蹴りの方が損傷状況を容易に説明する。また、甲は虐待はなかったといっており、弁護人は、連れ子が複数の場合の虐待は、連れ子全員を虐待することが多く、一方だけが虐待されていたというのは不自然であると主張している。</a:t>
            </a:r>
          </a:p>
          <a:p>
            <a:r>
              <a:rPr lang="ja-JP" altLang="en-US" sz="1200"/>
              <a:t>②Ｂの証言の信用性：変遷があり、時間がたった後の記憶が薄れているときに甲がやったというのは信用できないと思われるが、一方、Ｇから誰がやったと言われずに、自発的に甲がやったと言っており、また、甲の蹴った場所が受傷位置と整合している。</a:t>
            </a:r>
          </a:p>
          <a:p>
            <a:r>
              <a:rPr lang="ja-JP" altLang="en-US" sz="1200"/>
              <a:t>③犯人性：Ｆ宅で兄と甲以外にはＶへの損傷行為はできなかったのであり、兄ではないことから甲が犯人となる。</a:t>
            </a:r>
            <a:endParaRPr lang="ja-JP" altLang="en-US" sz="1000" b="1">
              <a:highlight>
                <a:srgbClr val="FFFF00"/>
              </a:highlight>
            </a:endParaRPr>
          </a:p>
        </p:txBody>
      </p:sp>
    </p:spTree>
    <p:extLst>
      <p:ext uri="{BB962C8B-B14F-4D97-AF65-F5344CB8AC3E}">
        <p14:creationId xmlns:p14="http://schemas.microsoft.com/office/powerpoint/2010/main" val="2894588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A72A8C-95C0-DC4A-9381-AD3C53DFD625}"/>
              </a:ext>
            </a:extLst>
          </p:cNvPr>
          <p:cNvSpPr>
            <a:spLocks noGrp="1"/>
          </p:cNvSpPr>
          <p:nvPr>
            <p:ph type="title"/>
          </p:nvPr>
        </p:nvSpPr>
        <p:spPr/>
        <p:txBody>
          <a:bodyPr/>
          <a:lstStyle/>
          <a:p>
            <a:r>
              <a:rPr lang="ja-JP" altLang="en-US"/>
              <a:t>検討課題：</a:t>
            </a:r>
            <a:endParaRPr kumimoji="1" lang="ja-JP" altLang="en-US"/>
          </a:p>
        </p:txBody>
      </p:sp>
      <p:sp>
        <p:nvSpPr>
          <p:cNvPr id="3" name="コンテンツ プレースホルダー 2">
            <a:extLst>
              <a:ext uri="{FF2B5EF4-FFF2-40B4-BE49-F238E27FC236}">
                <a16:creationId xmlns:a16="http://schemas.microsoft.com/office/drawing/2014/main" id="{E9F58F47-B345-594A-A09F-7BC75FEA8FCF}"/>
              </a:ext>
            </a:extLst>
          </p:cNvPr>
          <p:cNvSpPr>
            <a:spLocks noGrp="1"/>
          </p:cNvSpPr>
          <p:nvPr>
            <p:ph idx="1"/>
          </p:nvPr>
        </p:nvSpPr>
        <p:spPr/>
        <p:txBody>
          <a:bodyPr/>
          <a:lstStyle/>
          <a:p>
            <a:r>
              <a:rPr kumimoji="1" lang="ja-JP" altLang="en-US"/>
              <a:t>仮想事例を読みやすく修正する</a:t>
            </a:r>
            <a:br>
              <a:rPr kumimoji="1" lang="en-US" altLang="ja-JP" dirty="0"/>
            </a:br>
            <a:r>
              <a:rPr kumimoji="1" lang="ja-JP" altLang="en-US"/>
              <a:t>例</a:t>
            </a:r>
            <a:r>
              <a:rPr kumimoji="1" lang="en-US" altLang="ja-JP" dirty="0"/>
              <a:t>. </a:t>
            </a:r>
            <a:r>
              <a:rPr kumimoji="1" lang="ja-JP" altLang="en-US"/>
              <a:t>家族図や時系列の事実遷移を図式化するなど</a:t>
            </a:r>
            <a:endParaRPr kumimoji="1" lang="en-US" altLang="ja-JP" dirty="0"/>
          </a:p>
          <a:p>
            <a:r>
              <a:rPr kumimoji="1" lang="ja-JP" altLang="en-US"/>
              <a:t>学習済みモデルは１つのみなので、仮想事例のどの争点をどこまで事実認定で確率推論デモをできるようにするか</a:t>
            </a:r>
            <a:r>
              <a:rPr lang="ja-JP" altLang="en-US"/>
              <a:t>（≒目的変数の設定）の調整が必要</a:t>
            </a:r>
            <a:endParaRPr lang="en-US" altLang="ja-JP" dirty="0"/>
          </a:p>
          <a:p>
            <a:r>
              <a:rPr lang="ja-JP" altLang="en-US"/>
              <a:t>デモ実演に向けたマイルストーンを佐藤先生、狩野先生と相談</a:t>
            </a:r>
            <a:endParaRPr lang="en-US" altLang="ja-JP" dirty="0"/>
          </a:p>
          <a:p>
            <a:endParaRPr kumimoji="1" lang="en-US" altLang="ja-JP" dirty="0"/>
          </a:p>
        </p:txBody>
      </p:sp>
    </p:spTree>
    <p:extLst>
      <p:ext uri="{BB962C8B-B14F-4D97-AF65-F5344CB8AC3E}">
        <p14:creationId xmlns:p14="http://schemas.microsoft.com/office/powerpoint/2010/main" val="1460677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7F1004-9372-C04D-9C97-7212AD4E9AC5}"/>
              </a:ext>
            </a:extLst>
          </p:cNvPr>
          <p:cNvSpPr>
            <a:spLocks noGrp="1"/>
          </p:cNvSpPr>
          <p:nvPr>
            <p:ph type="title"/>
          </p:nvPr>
        </p:nvSpPr>
        <p:spPr/>
        <p:txBody>
          <a:bodyPr>
            <a:normAutofit/>
          </a:bodyPr>
          <a:lstStyle/>
          <a:p>
            <a:r>
              <a:rPr lang="ja-JP" altLang="en-US"/>
              <a:t>事実認定支援</a:t>
            </a:r>
            <a:r>
              <a:rPr kumimoji="1" lang="ja-JP" altLang="en-US"/>
              <a:t>システムが使われる将来をイメージした上で、逆算した検討課題</a:t>
            </a:r>
          </a:p>
        </p:txBody>
      </p:sp>
      <p:sp>
        <p:nvSpPr>
          <p:cNvPr id="3" name="コンテンツ プレースホルダー 2">
            <a:extLst>
              <a:ext uri="{FF2B5EF4-FFF2-40B4-BE49-F238E27FC236}">
                <a16:creationId xmlns:a16="http://schemas.microsoft.com/office/drawing/2014/main" id="{AB969291-6A87-5B4E-BFB3-CC5497075DDA}"/>
              </a:ext>
            </a:extLst>
          </p:cNvPr>
          <p:cNvSpPr>
            <a:spLocks noGrp="1"/>
          </p:cNvSpPr>
          <p:nvPr>
            <p:ph idx="1"/>
          </p:nvPr>
        </p:nvSpPr>
        <p:spPr/>
        <p:txBody>
          <a:bodyPr>
            <a:normAutofit lnSpcReduction="10000"/>
          </a:bodyPr>
          <a:lstStyle/>
          <a:p>
            <a:r>
              <a:rPr lang="ja-JP" altLang="en-US"/>
              <a:t>どのように</a:t>
            </a:r>
            <a:r>
              <a:rPr lang="ja-JP" altLang="ja-JP"/>
              <a:t>事実認定するかは、説明可能な</a:t>
            </a:r>
            <a:r>
              <a:rPr lang="en-US" altLang="ja-JP" dirty="0"/>
              <a:t>AI (explainable AI)</a:t>
            </a:r>
            <a:r>
              <a:rPr lang="ja-JP" altLang="ja-JP"/>
              <a:t>を法曹界に実装していくため</a:t>
            </a:r>
            <a:r>
              <a:rPr lang="ja-JP" altLang="en-US"/>
              <a:t>の端緒となる。属人的に調査・捜査がされてきたため、今後はどのようなデータを標準的に集めるべきかの業務の仕方自体を整理することも重要。</a:t>
            </a:r>
            <a:endParaRPr lang="en-US" altLang="ja-JP" dirty="0"/>
          </a:p>
          <a:p>
            <a:r>
              <a:rPr lang="ja-JP" altLang="ja-JP"/>
              <a:t>特に「人」が判断することによって生じる様々なフレーム問題や不確実性を含んだ現場の文脈を想定することが社会科学領域では不可欠となる。言い換えると、正解となる教師データが文脈に依存し、ノイズとバイアスを含んでいることを前提に設計することが重要である。その上で、判断の質の向上をベースとした上で、業務効率化を進めることが現場実装には必要な視点となる。</a:t>
            </a:r>
          </a:p>
          <a:p>
            <a:endParaRPr kumimoji="1" lang="ja-JP" altLang="en-US"/>
          </a:p>
        </p:txBody>
      </p:sp>
      <p:sp>
        <p:nvSpPr>
          <p:cNvPr id="4" name="右矢印 3">
            <a:extLst>
              <a:ext uri="{FF2B5EF4-FFF2-40B4-BE49-F238E27FC236}">
                <a16:creationId xmlns:a16="http://schemas.microsoft.com/office/drawing/2014/main" id="{7CAC4C93-E925-A04E-A8D4-19AC50658933}"/>
              </a:ext>
            </a:extLst>
          </p:cNvPr>
          <p:cNvSpPr/>
          <p:nvPr/>
        </p:nvSpPr>
        <p:spPr>
          <a:xfrm>
            <a:off x="939114" y="5993027"/>
            <a:ext cx="741405" cy="4998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849F8C89-8F7B-9F41-A740-F2EB09F76D5A}"/>
              </a:ext>
            </a:extLst>
          </p:cNvPr>
          <p:cNvSpPr txBox="1"/>
          <p:nvPr/>
        </p:nvSpPr>
        <p:spPr>
          <a:xfrm>
            <a:off x="1853514" y="5807676"/>
            <a:ext cx="10058400" cy="830997"/>
          </a:xfrm>
          <a:prstGeom prst="rect">
            <a:avLst/>
          </a:prstGeom>
          <a:noFill/>
        </p:spPr>
        <p:txBody>
          <a:bodyPr wrap="square" rtlCol="0">
            <a:spAutoFit/>
          </a:bodyPr>
          <a:lstStyle/>
          <a:p>
            <a:r>
              <a:rPr lang="ja-JP" altLang="en-US" sz="2400" b="1"/>
              <a:t>ただ技術を実装するのではなく、</a:t>
            </a:r>
            <a:endParaRPr lang="en-US" altLang="ja-JP" sz="2400" b="1" dirty="0"/>
          </a:p>
          <a:p>
            <a:r>
              <a:rPr kumimoji="1" lang="ja-JP" altLang="en-US" sz="2400" b="1"/>
              <a:t>　　　　　職員様が使う場面をイメージした上での設計思想が鍵</a:t>
            </a:r>
            <a:endParaRPr kumimoji="1" lang="en-US" altLang="ja-JP" sz="2400" b="1" dirty="0"/>
          </a:p>
        </p:txBody>
      </p:sp>
    </p:spTree>
    <p:extLst>
      <p:ext uri="{BB962C8B-B14F-4D97-AF65-F5344CB8AC3E}">
        <p14:creationId xmlns:p14="http://schemas.microsoft.com/office/powerpoint/2010/main" val="1994303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FB9B1A-009C-0C43-BAD4-E8B069E87E16}"/>
              </a:ext>
            </a:extLst>
          </p:cNvPr>
          <p:cNvSpPr>
            <a:spLocks noGrp="1"/>
          </p:cNvSpPr>
          <p:nvPr>
            <p:ph type="title"/>
          </p:nvPr>
        </p:nvSpPr>
        <p:spPr/>
        <p:txBody>
          <a:bodyPr/>
          <a:lstStyle/>
          <a:p>
            <a:r>
              <a:rPr lang="ja-JP" altLang="en-US" b="1"/>
              <a:t>デモシステムの設計思想</a:t>
            </a:r>
            <a:br>
              <a:rPr lang="en-US" altLang="ja-JP" dirty="0"/>
            </a:br>
            <a:r>
              <a:rPr lang="ja-JP" altLang="en-US" b="1"/>
              <a:t>①弁証法フレームの想定</a:t>
            </a:r>
            <a:endParaRPr kumimoji="1" lang="ja-JP" altLang="en-US" b="1"/>
          </a:p>
        </p:txBody>
      </p:sp>
      <p:sp>
        <p:nvSpPr>
          <p:cNvPr id="3" name="コンテンツ プレースホルダー 2">
            <a:extLst>
              <a:ext uri="{FF2B5EF4-FFF2-40B4-BE49-F238E27FC236}">
                <a16:creationId xmlns:a16="http://schemas.microsoft.com/office/drawing/2014/main" id="{5FF662D9-191A-5248-9C29-0DE09FED4BFF}"/>
              </a:ext>
            </a:extLst>
          </p:cNvPr>
          <p:cNvSpPr>
            <a:spLocks noGrp="1"/>
          </p:cNvSpPr>
          <p:nvPr>
            <p:ph idx="1"/>
          </p:nvPr>
        </p:nvSpPr>
        <p:spPr/>
        <p:txBody>
          <a:bodyPr>
            <a:normAutofit fontScale="85000" lnSpcReduction="10000"/>
          </a:bodyPr>
          <a:lstStyle/>
          <a:p>
            <a:r>
              <a:rPr kumimoji="1" lang="ja-JP" altLang="en-US"/>
              <a:t>今後デモシステムの開発を進め、近い将来現場で使ってもらシーンを想定した設計がリアリティのためには重要</a:t>
            </a:r>
            <a:endParaRPr kumimoji="1" lang="en-US" altLang="ja-JP" dirty="0"/>
          </a:p>
          <a:p>
            <a:r>
              <a:rPr kumimoji="1" lang="ja-JP" altLang="en-US"/>
              <a:t>事実認定デモシステムが示す将来的な価値とは？</a:t>
            </a:r>
            <a:endParaRPr kumimoji="1" lang="en-US" altLang="ja-JP" dirty="0"/>
          </a:p>
          <a:p>
            <a:pPr marL="457200" lvl="1" indent="0">
              <a:buNone/>
            </a:pPr>
            <a:r>
              <a:rPr kumimoji="1" lang="ja-JP" altLang="en-US"/>
              <a:t>ｰ</a:t>
            </a:r>
            <a:r>
              <a:rPr lang="ja-JP" altLang="ja-JP"/>
              <a:t>ベテラン職員の暗黙知を、経験の浅い職員にも理解可能な形式知に置き換え</a:t>
            </a:r>
            <a:r>
              <a:rPr lang="ja-JP" altLang="en-US"/>
              <a:t>られること</a:t>
            </a:r>
            <a:endParaRPr lang="en-US" altLang="ja-JP" dirty="0"/>
          </a:p>
          <a:p>
            <a:pPr marL="457200" lvl="1" indent="0">
              <a:buNone/>
            </a:pPr>
            <a:r>
              <a:rPr lang="ja-JP" altLang="en-US"/>
              <a:t>ｰ事実認定</a:t>
            </a:r>
            <a:r>
              <a:rPr lang="ja-JP" altLang="ja-JP"/>
              <a:t>自体が完全に白か黒かで語れないことがある。専門職の立場や経験により考え方がぶつかり、不確実なグレーゾーンが生じ得る</a:t>
            </a:r>
            <a:endParaRPr lang="en-US" altLang="ja-JP" dirty="0"/>
          </a:p>
          <a:p>
            <a:pPr marL="457200" lvl="1" indent="0">
              <a:buNone/>
            </a:pPr>
            <a:r>
              <a:rPr lang="ja-JP" altLang="en-US">
                <a:effectLst/>
              </a:rPr>
              <a:t>→</a:t>
            </a:r>
            <a:r>
              <a:rPr lang="ja-JP" altLang="ja-JP"/>
              <a:t>弁証法</a:t>
            </a:r>
            <a:r>
              <a:rPr lang="ja-JP" altLang="en-US"/>
              <a:t>の発想を取り入れる：</a:t>
            </a:r>
            <a:r>
              <a:rPr lang="ja-JP" altLang="ja-JP"/>
              <a:t>正反合のように、検察の捜査結果が</a:t>
            </a:r>
            <a:r>
              <a:rPr lang="en-US" altLang="ja-JP" dirty="0"/>
              <a:t>Thesis</a:t>
            </a:r>
            <a:r>
              <a:rPr lang="ja-JP" altLang="ja-JP"/>
              <a:t>（テーゼ）、被告人弁護人の主張が</a:t>
            </a:r>
            <a:r>
              <a:rPr lang="en-US" altLang="ja-JP" dirty="0"/>
              <a:t>Antithesis(</a:t>
            </a:r>
            <a:r>
              <a:rPr lang="ja-JP" altLang="ja-JP"/>
              <a:t>アンチテーゼ</a:t>
            </a:r>
            <a:r>
              <a:rPr lang="en-US" altLang="ja-JP" dirty="0"/>
              <a:t>)</a:t>
            </a:r>
            <a:r>
              <a:rPr lang="ja-JP" altLang="ja-JP"/>
              <a:t>となり、どのような点が確率的に</a:t>
            </a:r>
            <a:r>
              <a:rPr lang="ja-JP" altLang="en-US"/>
              <a:t>認定（合意）</a:t>
            </a:r>
            <a:r>
              <a:rPr lang="ja-JP" altLang="ja-JP"/>
              <a:t>できる</a:t>
            </a:r>
            <a:r>
              <a:rPr lang="en-US" altLang="ja-JP" dirty="0"/>
              <a:t>Synthesis(</a:t>
            </a:r>
            <a:r>
              <a:rPr lang="ja-JP" altLang="ja-JP"/>
              <a:t>ジンテーゼ</a:t>
            </a:r>
            <a:r>
              <a:rPr lang="en-US" altLang="ja-JP" dirty="0"/>
              <a:t>)</a:t>
            </a:r>
            <a:r>
              <a:rPr lang="ja-JP" altLang="ja-JP"/>
              <a:t>となるのかをデータに即して検討</a:t>
            </a:r>
            <a:r>
              <a:rPr lang="ja-JP" altLang="ja-JP">
                <a:effectLst/>
              </a:rPr>
              <a:t> </a:t>
            </a:r>
            <a:r>
              <a:rPr lang="ja-JP" altLang="en-US">
                <a:effectLst/>
              </a:rPr>
              <a:t>する設計思想</a:t>
            </a:r>
            <a:endParaRPr lang="en-US" altLang="ja-JP" dirty="0">
              <a:effectLst/>
            </a:endParaRPr>
          </a:p>
          <a:p>
            <a:pPr marL="457200" lvl="1" indent="0">
              <a:buNone/>
            </a:pPr>
            <a:endParaRPr lang="en-US" altLang="ja-JP" dirty="0"/>
          </a:p>
          <a:p>
            <a:pPr marL="457200" lvl="1" indent="0">
              <a:buNone/>
            </a:pPr>
            <a:r>
              <a:rPr lang="ja-JP" altLang="en-US" b="1"/>
              <a:t>→捜査結果だけでなく、被告人弁護人の主張もノードに組み込むことでリアリティが生まれる</a:t>
            </a:r>
            <a:endParaRPr lang="en-US" altLang="ja-JP" b="1" dirty="0"/>
          </a:p>
          <a:p>
            <a:pPr marL="457200" lvl="1" indent="0">
              <a:buNone/>
            </a:pPr>
            <a:r>
              <a:rPr lang="ja-JP" altLang="en-US" b="1"/>
              <a:t>→争点を目的変数にするか、説明変数にするかは、アウトカムの設計に依存する</a:t>
            </a:r>
            <a:endParaRPr lang="en-US" altLang="ja-JP" b="1" dirty="0"/>
          </a:p>
        </p:txBody>
      </p:sp>
    </p:spTree>
    <p:extLst>
      <p:ext uri="{BB962C8B-B14F-4D97-AF65-F5344CB8AC3E}">
        <p14:creationId xmlns:p14="http://schemas.microsoft.com/office/powerpoint/2010/main" val="586060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61BE85-9AB7-4944-837B-7EB6C31E0CA8}"/>
              </a:ext>
            </a:extLst>
          </p:cNvPr>
          <p:cNvSpPr>
            <a:spLocks noGrp="1"/>
          </p:cNvSpPr>
          <p:nvPr>
            <p:ph type="title"/>
          </p:nvPr>
        </p:nvSpPr>
        <p:spPr/>
        <p:txBody>
          <a:bodyPr>
            <a:normAutofit fontScale="90000"/>
          </a:bodyPr>
          <a:lstStyle/>
          <a:p>
            <a:r>
              <a:rPr kumimoji="1" lang="ja-JP" altLang="en-US" b="1"/>
              <a:t>デモシステムの設計思想</a:t>
            </a:r>
            <a:br>
              <a:rPr kumimoji="1" lang="en-US" altLang="ja-JP" b="1" dirty="0"/>
            </a:br>
            <a:r>
              <a:rPr kumimoji="1" lang="ja-JP" altLang="en-US" b="1"/>
              <a:t>②どんな担当者（組織）かの情報を組み込む</a:t>
            </a:r>
          </a:p>
        </p:txBody>
      </p:sp>
      <p:sp>
        <p:nvSpPr>
          <p:cNvPr id="3" name="コンテンツ プレースホルダー 2">
            <a:extLst>
              <a:ext uri="{FF2B5EF4-FFF2-40B4-BE49-F238E27FC236}">
                <a16:creationId xmlns:a16="http://schemas.microsoft.com/office/drawing/2014/main" id="{7D6F7334-ED44-0A42-8B1A-FED9FC6617A0}"/>
              </a:ext>
            </a:extLst>
          </p:cNvPr>
          <p:cNvSpPr>
            <a:spLocks noGrp="1"/>
          </p:cNvSpPr>
          <p:nvPr>
            <p:ph idx="1"/>
          </p:nvPr>
        </p:nvSpPr>
        <p:spPr>
          <a:xfrm>
            <a:off x="838200" y="1825624"/>
            <a:ext cx="10515600" cy="4772883"/>
          </a:xfrm>
        </p:spPr>
        <p:txBody>
          <a:bodyPr>
            <a:normAutofit fontScale="92500" lnSpcReduction="10000"/>
          </a:bodyPr>
          <a:lstStyle/>
          <a:p>
            <a:r>
              <a:rPr lang="ja-JP" altLang="ja-JP"/>
              <a:t>実際の法律の運用は基準となるルールを明文化した上で、法解釈など「誰が」「どのように」判断するのかによる幅のある解釈が必ず起こりえる。</a:t>
            </a:r>
            <a:endParaRPr lang="en-US" altLang="ja-JP" dirty="0"/>
          </a:p>
          <a:p>
            <a:pPr marL="0" indent="0">
              <a:buNone/>
            </a:pPr>
            <a:r>
              <a:rPr lang="ja-JP" altLang="en-US"/>
              <a:t>例：員面（司法警察職員面前調書）は、現場経験は長いが、児童虐待事案の経験はほとんどなく、子どもの面接を苦手とする警察官によって行われた</a:t>
            </a:r>
            <a:endParaRPr lang="en-US" altLang="ja-JP" dirty="0"/>
          </a:p>
          <a:p>
            <a:pPr marL="0" indent="0">
              <a:buNone/>
            </a:pPr>
            <a:r>
              <a:rPr kumimoji="1" lang="ja-JP" altLang="en-US"/>
              <a:t>例：検面（検察官面前調書）の取得は、経験は浅いが、児童虐待事案の基礎的事項をしっかり把握し、子どもの面接を得意とする検察官によって行われた</a:t>
            </a:r>
            <a:endParaRPr kumimoji="1" lang="en-US" altLang="ja-JP" dirty="0"/>
          </a:p>
          <a:p>
            <a:pPr marL="0" indent="0">
              <a:buNone/>
            </a:pPr>
            <a:endParaRPr lang="en-US" altLang="ja-JP" dirty="0"/>
          </a:p>
          <a:p>
            <a:pPr marL="0" indent="0">
              <a:buNone/>
            </a:pPr>
            <a:r>
              <a:rPr lang="ja-JP" altLang="en-US"/>
              <a:t>→どういう担当者が担当したかの情報は、信頼性の上で価値のある情報。担当者情報をベイジアンネットワークに埋め込むことで、担当者の主観や特性を学習させる（フレーム問題への工夫）</a:t>
            </a:r>
            <a:endParaRPr kumimoji="1" lang="en-US" altLang="ja-JP" dirty="0"/>
          </a:p>
        </p:txBody>
      </p:sp>
    </p:spTree>
    <p:extLst>
      <p:ext uri="{BB962C8B-B14F-4D97-AF65-F5344CB8AC3E}">
        <p14:creationId xmlns:p14="http://schemas.microsoft.com/office/powerpoint/2010/main" val="16148730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61BE85-9AB7-4944-837B-7EB6C31E0CA8}"/>
              </a:ext>
            </a:extLst>
          </p:cNvPr>
          <p:cNvSpPr>
            <a:spLocks noGrp="1"/>
          </p:cNvSpPr>
          <p:nvPr>
            <p:ph type="title"/>
          </p:nvPr>
        </p:nvSpPr>
        <p:spPr/>
        <p:txBody>
          <a:bodyPr>
            <a:normAutofit/>
          </a:bodyPr>
          <a:lstStyle/>
          <a:p>
            <a:r>
              <a:rPr kumimoji="1" lang="ja-JP" altLang="en-US" b="1"/>
              <a:t>デモシステムの設計思想</a:t>
            </a:r>
            <a:br>
              <a:rPr kumimoji="1" lang="en-US" altLang="ja-JP" b="1" dirty="0"/>
            </a:br>
            <a:r>
              <a:rPr lang="ja-JP" altLang="en-US" b="1"/>
              <a:t>③</a:t>
            </a:r>
            <a:r>
              <a:rPr kumimoji="1" lang="ja-JP" altLang="en-US" b="1"/>
              <a:t>管理者のモデリングの組み込み工夫</a:t>
            </a:r>
          </a:p>
        </p:txBody>
      </p:sp>
      <p:sp>
        <p:nvSpPr>
          <p:cNvPr id="3" name="コンテンツ プレースホルダー 2">
            <a:extLst>
              <a:ext uri="{FF2B5EF4-FFF2-40B4-BE49-F238E27FC236}">
                <a16:creationId xmlns:a16="http://schemas.microsoft.com/office/drawing/2014/main" id="{7D6F7334-ED44-0A42-8B1A-FED9FC6617A0}"/>
              </a:ext>
            </a:extLst>
          </p:cNvPr>
          <p:cNvSpPr>
            <a:spLocks noGrp="1"/>
          </p:cNvSpPr>
          <p:nvPr>
            <p:ph idx="1"/>
          </p:nvPr>
        </p:nvSpPr>
        <p:spPr/>
        <p:txBody>
          <a:bodyPr>
            <a:normAutofit fontScale="92500" lnSpcReduction="20000"/>
          </a:bodyPr>
          <a:lstStyle/>
          <a:p>
            <a:r>
              <a:rPr lang="ja-JP" altLang="ja-JP"/>
              <a:t>事実認定過程を振り返る検討会や研修など</a:t>
            </a:r>
            <a:r>
              <a:rPr lang="ja-JP" altLang="en-US"/>
              <a:t>、担当者のリテラシーや専門性を維持・向上するために、管理者の</a:t>
            </a:r>
            <a:r>
              <a:rPr lang="ja-JP" altLang="ja-JP"/>
              <a:t>「管理（マネジメント）」の視点が必ず現場では必要となる</a:t>
            </a:r>
            <a:endParaRPr lang="en-US" altLang="ja-JP" dirty="0"/>
          </a:p>
          <a:p>
            <a:r>
              <a:rPr lang="ja-JP" altLang="ja-JP"/>
              <a:t>管理者が大局的な視点から複数事例における事実認定結果の傾向を抑えたり、ユーザーの業務量や案件の量などとの関連を把握</a:t>
            </a:r>
            <a:r>
              <a:rPr lang="ja-JP" altLang="en-US"/>
              <a:t>する際のデータをベイジアンネットワークに疑似的に盛り込めるか検討する</a:t>
            </a:r>
            <a:endParaRPr lang="en-US" altLang="ja-JP" dirty="0"/>
          </a:p>
          <a:p>
            <a:endParaRPr lang="en-US" altLang="ja-JP" dirty="0"/>
          </a:p>
          <a:p>
            <a:r>
              <a:rPr lang="ja-JP" altLang="en-US"/>
              <a:t>①弁証法フレームと②担当者情報の組み込みは、各事例毎の最適化を踏まえた推論結果である一方、③は組織におけるマネジメントや研修体制など環境面を踏まえた組織上の全体最適を踏まえた推論結果のほうがデータが溜まった時に事実を反映しやすい</a:t>
            </a:r>
            <a:br>
              <a:rPr lang="en-US" altLang="ja-JP" dirty="0"/>
            </a:br>
            <a:r>
              <a:rPr lang="ja-JP" altLang="en-US"/>
              <a:t>（ただし、データが溜まるまでの蓄積時間はかかる）</a:t>
            </a:r>
            <a:endParaRPr lang="en-US" altLang="ja-JP" dirty="0"/>
          </a:p>
        </p:txBody>
      </p:sp>
    </p:spTree>
    <p:extLst>
      <p:ext uri="{BB962C8B-B14F-4D97-AF65-F5344CB8AC3E}">
        <p14:creationId xmlns:p14="http://schemas.microsoft.com/office/powerpoint/2010/main" val="11591403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F9D1B5-D054-444F-A861-6FBF710405EF}"/>
              </a:ext>
            </a:extLst>
          </p:cNvPr>
          <p:cNvSpPr>
            <a:spLocks noGrp="1"/>
          </p:cNvSpPr>
          <p:nvPr>
            <p:ph type="title"/>
          </p:nvPr>
        </p:nvSpPr>
        <p:spPr/>
        <p:txBody>
          <a:bodyPr/>
          <a:lstStyle/>
          <a:p>
            <a:r>
              <a:rPr kumimoji="1" lang="ja-JP" altLang="en-US"/>
              <a:t>今後の作業</a:t>
            </a:r>
          </a:p>
        </p:txBody>
      </p:sp>
      <p:sp>
        <p:nvSpPr>
          <p:cNvPr id="3" name="コンテンツ プレースホルダー 2">
            <a:extLst>
              <a:ext uri="{FF2B5EF4-FFF2-40B4-BE49-F238E27FC236}">
                <a16:creationId xmlns:a16="http://schemas.microsoft.com/office/drawing/2014/main" id="{D22168D0-7567-9A4A-BA75-CA424D299B5B}"/>
              </a:ext>
            </a:extLst>
          </p:cNvPr>
          <p:cNvSpPr>
            <a:spLocks noGrp="1"/>
          </p:cNvSpPr>
          <p:nvPr>
            <p:ph idx="1"/>
          </p:nvPr>
        </p:nvSpPr>
        <p:spPr/>
        <p:txBody>
          <a:bodyPr>
            <a:normAutofit fontScale="92500" lnSpcReduction="10000"/>
          </a:bodyPr>
          <a:lstStyle/>
          <a:p>
            <a:pPr marL="0" indent="0">
              <a:buNone/>
            </a:pPr>
            <a:r>
              <a:rPr lang="en-US" altLang="ja-JP" dirty="0"/>
              <a:t>4</a:t>
            </a:r>
            <a:r>
              <a:rPr kumimoji="1" lang="ja-JP" altLang="en-US"/>
              <a:t>月</a:t>
            </a:r>
            <a:r>
              <a:rPr kumimoji="1" lang="en-US" altLang="ja-JP" dirty="0"/>
              <a:t>16</a:t>
            </a:r>
            <a:r>
              <a:rPr kumimoji="1" lang="ja-JP" altLang="en-US"/>
              <a:t>日までのベイジアンネットワーク班タスク</a:t>
            </a:r>
            <a:endParaRPr kumimoji="1" lang="en-US" altLang="ja-JP" dirty="0"/>
          </a:p>
          <a:p>
            <a:pPr marL="514350" indent="-514350">
              <a:buFont typeface="+mj-ea"/>
              <a:buAutoNum type="circleNumDbPlain"/>
            </a:pPr>
            <a:r>
              <a:rPr kumimoji="1" lang="ja-JP" altLang="en-US"/>
              <a:t>生成された仮想事例についてベイジアンネットワークにおけるノードとの整合性を佐藤先生と確認・調整する。</a:t>
            </a:r>
            <a:endParaRPr lang="en-US" altLang="ja-JP" dirty="0"/>
          </a:p>
          <a:p>
            <a:pPr marL="514350" indent="-514350">
              <a:buFont typeface="+mj-ea"/>
              <a:buAutoNum type="circleNumDbPlain"/>
            </a:pPr>
            <a:r>
              <a:rPr lang="ja-JP" altLang="en-US"/>
              <a:t>仮想事例を事実認定がしやすい形に修正する。</a:t>
            </a:r>
            <a:endParaRPr lang="en-US" altLang="ja-JP" dirty="0"/>
          </a:p>
          <a:p>
            <a:pPr marL="514350" indent="-514350">
              <a:buFont typeface="+mj-ea"/>
              <a:buAutoNum type="circleNumDbPlain"/>
            </a:pPr>
            <a:r>
              <a:rPr lang="ja-JP" altLang="en-US"/>
              <a:t>自然言語処理班と相談の上、ベイジアンネットワークに受け渡す中間ファイルイメージとしてベイジアンネットのノード（列名）となるパターン言語を単語リストを作成し、自然言語処理班にお渡しする。</a:t>
            </a:r>
            <a:endParaRPr lang="en-US" altLang="ja-JP" dirty="0"/>
          </a:p>
          <a:p>
            <a:endParaRPr lang="en-US" altLang="ja-JP" dirty="0"/>
          </a:p>
          <a:p>
            <a:pPr marL="0" indent="0">
              <a:buNone/>
            </a:pPr>
            <a:r>
              <a:rPr lang="en-US" altLang="ja-JP" dirty="0"/>
              <a:t>6</a:t>
            </a:r>
            <a:r>
              <a:rPr lang="ja-JP" altLang="en-US"/>
              <a:t>月</a:t>
            </a:r>
            <a:r>
              <a:rPr lang="en-US" altLang="ja-JP" dirty="0"/>
              <a:t>15</a:t>
            </a:r>
            <a:r>
              <a:rPr lang="ja-JP" altLang="en-US"/>
              <a:t>日までのベイジアンネットワーク班タスク</a:t>
            </a:r>
            <a:endParaRPr lang="en-US" altLang="ja-JP" dirty="0"/>
          </a:p>
          <a:p>
            <a:r>
              <a:rPr lang="ja-JP" altLang="en-US"/>
              <a:t>確定した③の中間ファイルを佐藤先生にお送りする</a:t>
            </a:r>
            <a:endParaRPr lang="en-US" altLang="ja-JP" dirty="0"/>
          </a:p>
          <a:p>
            <a:endParaRPr lang="en-US" altLang="ja-JP" dirty="0"/>
          </a:p>
          <a:p>
            <a:endParaRPr kumimoji="1" lang="en-US" altLang="ja-JP" dirty="0"/>
          </a:p>
        </p:txBody>
      </p:sp>
    </p:spTree>
    <p:extLst>
      <p:ext uri="{BB962C8B-B14F-4D97-AF65-F5344CB8AC3E}">
        <p14:creationId xmlns:p14="http://schemas.microsoft.com/office/powerpoint/2010/main" val="1297634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38B662-F060-CE41-9559-D6E0C06320B2}"/>
              </a:ext>
            </a:extLst>
          </p:cNvPr>
          <p:cNvSpPr>
            <a:spLocks noGrp="1"/>
          </p:cNvSpPr>
          <p:nvPr>
            <p:ph type="title"/>
          </p:nvPr>
        </p:nvSpPr>
        <p:spPr/>
        <p:txBody>
          <a:bodyPr/>
          <a:lstStyle/>
          <a:p>
            <a:r>
              <a:rPr kumimoji="1" lang="ja-JP" altLang="en-US"/>
              <a:t>課題</a:t>
            </a:r>
          </a:p>
        </p:txBody>
      </p:sp>
      <p:sp>
        <p:nvSpPr>
          <p:cNvPr id="4" name="テキスト プレースホルダー 3">
            <a:extLst>
              <a:ext uri="{FF2B5EF4-FFF2-40B4-BE49-F238E27FC236}">
                <a16:creationId xmlns:a16="http://schemas.microsoft.com/office/drawing/2014/main" id="{24DF617C-42DA-3B47-9312-AB1A64A30DEC}"/>
              </a:ext>
            </a:extLst>
          </p:cNvPr>
          <p:cNvSpPr>
            <a:spLocks noGrp="1"/>
          </p:cNvSpPr>
          <p:nvPr>
            <p:ph type="body" idx="1"/>
          </p:nvPr>
        </p:nvSpPr>
        <p:spPr/>
        <p:txBody>
          <a:bodyPr/>
          <a:lstStyle/>
          <a:p>
            <a:r>
              <a:rPr lang="ja-JP" altLang="ja-JP"/>
              <a:t>経験の浅い職員</a:t>
            </a:r>
            <a:endParaRPr lang="ja-JP" altLang="en-US"/>
          </a:p>
        </p:txBody>
      </p:sp>
      <p:sp>
        <p:nvSpPr>
          <p:cNvPr id="3" name="コンテンツ プレースホルダー 2">
            <a:extLst>
              <a:ext uri="{FF2B5EF4-FFF2-40B4-BE49-F238E27FC236}">
                <a16:creationId xmlns:a16="http://schemas.microsoft.com/office/drawing/2014/main" id="{02E1797E-C788-F74B-81B0-00F0EAB5DE90}"/>
              </a:ext>
            </a:extLst>
          </p:cNvPr>
          <p:cNvSpPr>
            <a:spLocks noGrp="1"/>
          </p:cNvSpPr>
          <p:nvPr>
            <p:ph sz="half" idx="2"/>
          </p:nvPr>
        </p:nvSpPr>
        <p:spPr/>
        <p:txBody>
          <a:bodyPr/>
          <a:lstStyle/>
          <a:p>
            <a:r>
              <a:rPr lang="ja-JP" altLang="ja-JP"/>
              <a:t>何から調べるかの蓄積が少ないため、判断に迷う</a:t>
            </a:r>
            <a:endParaRPr lang="en-US" altLang="ja-JP" dirty="0"/>
          </a:p>
        </p:txBody>
      </p:sp>
      <p:sp>
        <p:nvSpPr>
          <p:cNvPr id="5" name="テキスト プレースホルダー 4">
            <a:extLst>
              <a:ext uri="{FF2B5EF4-FFF2-40B4-BE49-F238E27FC236}">
                <a16:creationId xmlns:a16="http://schemas.microsoft.com/office/drawing/2014/main" id="{CF390256-B065-DC4D-B2FF-A5E428222C36}"/>
              </a:ext>
            </a:extLst>
          </p:cNvPr>
          <p:cNvSpPr>
            <a:spLocks noGrp="1"/>
          </p:cNvSpPr>
          <p:nvPr>
            <p:ph type="body" sz="quarter" idx="3"/>
          </p:nvPr>
        </p:nvSpPr>
        <p:spPr/>
        <p:txBody>
          <a:bodyPr/>
          <a:lstStyle/>
          <a:p>
            <a:r>
              <a:rPr lang="ja-JP" altLang="ja-JP"/>
              <a:t>経験のある職員</a:t>
            </a:r>
            <a:endParaRPr lang="ja-JP" altLang="en-US"/>
          </a:p>
        </p:txBody>
      </p:sp>
      <p:sp>
        <p:nvSpPr>
          <p:cNvPr id="6" name="コンテンツ プレースホルダー 5">
            <a:extLst>
              <a:ext uri="{FF2B5EF4-FFF2-40B4-BE49-F238E27FC236}">
                <a16:creationId xmlns:a16="http://schemas.microsoft.com/office/drawing/2014/main" id="{AA0F42F7-B165-C041-8BD1-708BFA45B57B}"/>
              </a:ext>
            </a:extLst>
          </p:cNvPr>
          <p:cNvSpPr>
            <a:spLocks noGrp="1"/>
          </p:cNvSpPr>
          <p:nvPr>
            <p:ph sz="quarter" idx="4"/>
          </p:nvPr>
        </p:nvSpPr>
        <p:spPr/>
        <p:txBody>
          <a:bodyPr/>
          <a:lstStyle/>
          <a:p>
            <a:r>
              <a:rPr lang="ja-JP" altLang="ja-JP"/>
              <a:t>自己流となっていることもあり、担当者によって調査の仕方や着眼点が異なる</a:t>
            </a:r>
            <a:endParaRPr lang="ja-JP" altLang="en-US"/>
          </a:p>
          <a:p>
            <a:endParaRPr lang="ja-JP" altLang="en-US"/>
          </a:p>
        </p:txBody>
      </p:sp>
      <p:sp>
        <p:nvSpPr>
          <p:cNvPr id="7" name="正方形/長方形 6">
            <a:extLst>
              <a:ext uri="{FF2B5EF4-FFF2-40B4-BE49-F238E27FC236}">
                <a16:creationId xmlns:a16="http://schemas.microsoft.com/office/drawing/2014/main" id="{B7332068-2F88-8344-9798-C9520509F9DB}"/>
              </a:ext>
            </a:extLst>
          </p:cNvPr>
          <p:cNvSpPr/>
          <p:nvPr/>
        </p:nvSpPr>
        <p:spPr>
          <a:xfrm>
            <a:off x="1013716" y="5543332"/>
            <a:ext cx="10338495" cy="830997"/>
          </a:xfrm>
          <a:prstGeom prst="rect">
            <a:avLst/>
          </a:prstGeom>
        </p:spPr>
        <p:txBody>
          <a:bodyPr wrap="square">
            <a:spAutoFit/>
          </a:bodyPr>
          <a:lstStyle/>
          <a:p>
            <a:r>
              <a:rPr lang="ja-JP" altLang="ja-JP" sz="2400" b="1" kern="100">
                <a:latin typeface="+mn-ea"/>
                <a:cs typeface="Times New Roman" panose="02020603050405020304" pitchFamily="18" charset="0"/>
              </a:rPr>
              <a:t>判断の質の向上のために、どのような捜査を行うべきかの意思決定支援が事実認定過程では重要</a:t>
            </a:r>
            <a:r>
              <a:rPr lang="ja-JP" altLang="ja-JP" sz="2400" b="1">
                <a:effectLst/>
                <a:latin typeface="+mn-ea"/>
              </a:rPr>
              <a:t> </a:t>
            </a:r>
            <a:endParaRPr lang="ja-JP" altLang="en-US" sz="2400" b="1">
              <a:latin typeface="+mn-ea"/>
            </a:endParaRPr>
          </a:p>
        </p:txBody>
      </p:sp>
    </p:spTree>
    <p:extLst>
      <p:ext uri="{BB962C8B-B14F-4D97-AF65-F5344CB8AC3E}">
        <p14:creationId xmlns:p14="http://schemas.microsoft.com/office/powerpoint/2010/main" val="2227843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DC8D2E32-2562-F545-93B5-A6417FF19ECE}"/>
              </a:ext>
            </a:extLst>
          </p:cNvPr>
          <p:cNvSpPr>
            <a:spLocks noGrp="1"/>
          </p:cNvSpPr>
          <p:nvPr>
            <p:ph type="title"/>
          </p:nvPr>
        </p:nvSpPr>
        <p:spPr/>
        <p:txBody>
          <a:bodyPr/>
          <a:lstStyle/>
          <a:p>
            <a:r>
              <a:rPr lang="ja-JP" altLang="en-US"/>
              <a:t>課題解決と本研究班の目的</a:t>
            </a:r>
          </a:p>
        </p:txBody>
      </p:sp>
      <p:sp>
        <p:nvSpPr>
          <p:cNvPr id="8" name="コンテンツ プレースホルダー 7">
            <a:extLst>
              <a:ext uri="{FF2B5EF4-FFF2-40B4-BE49-F238E27FC236}">
                <a16:creationId xmlns:a16="http://schemas.microsoft.com/office/drawing/2014/main" id="{C93BBA87-95EF-514D-B936-465262DA4903}"/>
              </a:ext>
            </a:extLst>
          </p:cNvPr>
          <p:cNvSpPr>
            <a:spLocks noGrp="1"/>
          </p:cNvSpPr>
          <p:nvPr>
            <p:ph idx="1"/>
          </p:nvPr>
        </p:nvSpPr>
        <p:spPr/>
        <p:txBody>
          <a:bodyPr/>
          <a:lstStyle/>
          <a:p>
            <a:r>
              <a:rPr lang="ja-JP" altLang="ja-JP"/>
              <a:t>合理的で正確な事実認定を行うこと、即ち事実認定の判断の質を向上させることが重要でなる。</a:t>
            </a:r>
            <a:endParaRPr lang="en-US" altLang="ja-JP" dirty="0"/>
          </a:p>
          <a:p>
            <a:r>
              <a:rPr lang="ja-JP" altLang="en-US"/>
              <a:t>正確な</a:t>
            </a:r>
            <a:r>
              <a:rPr lang="ja-JP" altLang="ja-JP"/>
              <a:t>事実認定が行えなければ、適切な判断ができないことにより、真犯人を逃し、他の予防可能な事件を発生させてしまったり、場合によっては冤罪を生み出してしまう可能性もある。</a:t>
            </a:r>
            <a:endParaRPr lang="en-US" altLang="ja-JP" dirty="0"/>
          </a:p>
          <a:p>
            <a:endParaRPr lang="en-US" altLang="ja-JP" dirty="0"/>
          </a:p>
          <a:p>
            <a:r>
              <a:rPr lang="ja-JP" altLang="en-US"/>
              <a:t>現場担当者（</a:t>
            </a:r>
            <a:r>
              <a:rPr lang="en-US" altLang="ja-JP" dirty="0"/>
              <a:t>ex.</a:t>
            </a:r>
            <a:r>
              <a:rPr lang="ja-JP" altLang="en-US"/>
              <a:t>裁判官）</a:t>
            </a:r>
            <a:r>
              <a:rPr lang="ja-JP" altLang="ja-JP"/>
              <a:t>判断の質の向上が求められる</a:t>
            </a:r>
            <a:r>
              <a:rPr lang="ja-JP" altLang="en-US"/>
              <a:t>ため、</a:t>
            </a:r>
            <a:r>
              <a:rPr lang="ja-JP" altLang="ja-JP"/>
              <a:t>データを参照してリアルタイムに事実認定を</a:t>
            </a:r>
            <a:r>
              <a:rPr lang="ja-JP" altLang="en-US"/>
              <a:t>サポートするデモ</a:t>
            </a:r>
            <a:r>
              <a:rPr lang="ja-JP" altLang="ja-JP"/>
              <a:t>システム</a:t>
            </a:r>
            <a:r>
              <a:rPr lang="ja-JP" altLang="en-US"/>
              <a:t>の</a:t>
            </a:r>
            <a:r>
              <a:rPr lang="ja-JP" altLang="ja-JP"/>
              <a:t>構築</a:t>
            </a:r>
            <a:r>
              <a:rPr lang="ja-JP" altLang="en-US"/>
              <a:t>を目的とする</a:t>
            </a:r>
          </a:p>
        </p:txBody>
      </p:sp>
    </p:spTree>
    <p:extLst>
      <p:ext uri="{BB962C8B-B14F-4D97-AF65-F5344CB8AC3E}">
        <p14:creationId xmlns:p14="http://schemas.microsoft.com/office/powerpoint/2010/main" val="1483260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B3D4C-E954-7D4C-BF4F-817515A031A8}"/>
              </a:ext>
            </a:extLst>
          </p:cNvPr>
          <p:cNvSpPr>
            <a:spLocks noGrp="1"/>
          </p:cNvSpPr>
          <p:nvPr>
            <p:ph type="title"/>
          </p:nvPr>
        </p:nvSpPr>
        <p:spPr/>
        <p:txBody>
          <a:bodyPr/>
          <a:lstStyle/>
          <a:p>
            <a:r>
              <a:rPr kumimoji="1" lang="ja-JP" altLang="en-US"/>
              <a:t>デモシステムの導入イメージ</a:t>
            </a:r>
          </a:p>
        </p:txBody>
      </p:sp>
      <p:pic>
        <p:nvPicPr>
          <p:cNvPr id="4" name="図 3">
            <a:extLst>
              <a:ext uri="{FF2B5EF4-FFF2-40B4-BE49-F238E27FC236}">
                <a16:creationId xmlns:a16="http://schemas.microsoft.com/office/drawing/2014/main" id="{BBACAC11-BCF7-024F-AC16-C4CD9148C578}"/>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451173" y="1571311"/>
            <a:ext cx="8298308" cy="4285792"/>
          </a:xfrm>
          <a:prstGeom prst="rect">
            <a:avLst/>
          </a:prstGeom>
        </p:spPr>
      </p:pic>
      <p:sp>
        <p:nvSpPr>
          <p:cNvPr id="5" name="角丸四角形 4">
            <a:extLst>
              <a:ext uri="{FF2B5EF4-FFF2-40B4-BE49-F238E27FC236}">
                <a16:creationId xmlns:a16="http://schemas.microsoft.com/office/drawing/2014/main" id="{7F9526FB-EC75-114D-A107-831DADC04C78}"/>
              </a:ext>
            </a:extLst>
          </p:cNvPr>
          <p:cNvSpPr/>
          <p:nvPr/>
        </p:nvSpPr>
        <p:spPr>
          <a:xfrm>
            <a:off x="2866768" y="3571103"/>
            <a:ext cx="6339016" cy="2286000"/>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95640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B72FDE-0477-9840-81E5-0FF7BA22BB9D}"/>
              </a:ext>
            </a:extLst>
          </p:cNvPr>
          <p:cNvSpPr>
            <a:spLocks noGrp="1"/>
          </p:cNvSpPr>
          <p:nvPr>
            <p:ph type="title"/>
          </p:nvPr>
        </p:nvSpPr>
        <p:spPr>
          <a:xfrm>
            <a:off x="703301" y="-228719"/>
            <a:ext cx="10515600" cy="1325563"/>
          </a:xfrm>
        </p:spPr>
        <p:txBody>
          <a:bodyPr/>
          <a:lstStyle/>
          <a:p>
            <a:r>
              <a:rPr kumimoji="1" lang="ja-JP" altLang="en-US"/>
              <a:t>デモシステムの事実認定手続きイメージ</a:t>
            </a:r>
          </a:p>
        </p:txBody>
      </p:sp>
      <p:grpSp>
        <p:nvGrpSpPr>
          <p:cNvPr id="17" name="グループ化 16">
            <a:extLst>
              <a:ext uri="{FF2B5EF4-FFF2-40B4-BE49-F238E27FC236}">
                <a16:creationId xmlns:a16="http://schemas.microsoft.com/office/drawing/2014/main" id="{435A6198-301E-2545-9F06-590E620A0B81}"/>
              </a:ext>
            </a:extLst>
          </p:cNvPr>
          <p:cNvGrpSpPr/>
          <p:nvPr/>
        </p:nvGrpSpPr>
        <p:grpSpPr>
          <a:xfrm>
            <a:off x="838193" y="951470"/>
            <a:ext cx="10245815" cy="5778908"/>
            <a:chOff x="838193" y="951470"/>
            <a:chExt cx="10245815" cy="5778908"/>
          </a:xfrm>
        </p:grpSpPr>
        <p:grpSp>
          <p:nvGrpSpPr>
            <p:cNvPr id="14" name="グループ化 13">
              <a:extLst>
                <a:ext uri="{FF2B5EF4-FFF2-40B4-BE49-F238E27FC236}">
                  <a16:creationId xmlns:a16="http://schemas.microsoft.com/office/drawing/2014/main" id="{DDF6C1A1-9243-0C4C-9E9F-FD7B5BA68CE9}"/>
                </a:ext>
              </a:extLst>
            </p:cNvPr>
            <p:cNvGrpSpPr/>
            <p:nvPr/>
          </p:nvGrpSpPr>
          <p:grpSpPr>
            <a:xfrm>
              <a:off x="838193" y="951470"/>
              <a:ext cx="10245815" cy="4525989"/>
              <a:chOff x="838196" y="1594022"/>
              <a:chExt cx="10245815" cy="4525989"/>
            </a:xfrm>
          </p:grpSpPr>
          <p:sp>
            <p:nvSpPr>
              <p:cNvPr id="4" name="テキスト ボックス 3">
                <a:extLst>
                  <a:ext uri="{FF2B5EF4-FFF2-40B4-BE49-F238E27FC236}">
                    <a16:creationId xmlns:a16="http://schemas.microsoft.com/office/drawing/2014/main" id="{4A6578E0-03F6-3A40-81EA-B6800E35D850}"/>
                  </a:ext>
                </a:extLst>
              </p:cNvPr>
              <p:cNvSpPr txBox="1"/>
              <p:nvPr/>
            </p:nvSpPr>
            <p:spPr>
              <a:xfrm>
                <a:off x="838200" y="1594022"/>
                <a:ext cx="10245811"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ja-JP"/>
                  <a:t>自然言語で書かれた調書に「“父親が僕を叩いた”という子供の証言があった」との記載</a:t>
                </a:r>
                <a:r>
                  <a:rPr lang="ja-JP" altLang="ja-JP">
                    <a:effectLst/>
                  </a:rPr>
                  <a:t> </a:t>
                </a:r>
                <a:endParaRPr kumimoji="1" lang="ja-JP" altLang="en-US"/>
              </a:p>
            </p:txBody>
          </p:sp>
          <p:sp>
            <p:nvSpPr>
              <p:cNvPr id="5" name="テキスト ボックス 4">
                <a:extLst>
                  <a:ext uri="{FF2B5EF4-FFF2-40B4-BE49-F238E27FC236}">
                    <a16:creationId xmlns:a16="http://schemas.microsoft.com/office/drawing/2014/main" id="{5DDE4342-6F3E-DA43-AD35-80374E83C91A}"/>
                  </a:ext>
                </a:extLst>
              </p:cNvPr>
              <p:cNvSpPr txBox="1"/>
              <p:nvPr/>
            </p:nvSpPr>
            <p:spPr>
              <a:xfrm>
                <a:off x="838199" y="2268921"/>
                <a:ext cx="10245811"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ja-JP"/>
                  <a:t>【手続き１】：ベイジアンネットの「身体的虐待の証言があった」というノードの記載の一種であるという知識を自然言語とベイジアンネットワークの間のオントロジーとしてライブラリを作成してお</a:t>
                </a:r>
                <a:r>
                  <a:rPr lang="ja-JP" altLang="en-US"/>
                  <a:t>く</a:t>
                </a:r>
                <a:r>
                  <a:rPr lang="ja-JP" altLang="en-US" b="1"/>
                  <a:t>（狩野先生と今後ご相談）</a:t>
                </a:r>
                <a:r>
                  <a:rPr lang="ja-JP" altLang="ja-JP"/>
                  <a:t>。</a:t>
                </a:r>
              </a:p>
            </p:txBody>
          </p:sp>
          <p:sp>
            <p:nvSpPr>
              <p:cNvPr id="6" name="テキスト ボックス 5">
                <a:extLst>
                  <a:ext uri="{FF2B5EF4-FFF2-40B4-BE49-F238E27FC236}">
                    <a16:creationId xmlns:a16="http://schemas.microsoft.com/office/drawing/2014/main" id="{13304745-8F01-0844-98D3-1FF6EF0DB1A1}"/>
                  </a:ext>
                </a:extLst>
              </p:cNvPr>
              <p:cNvSpPr txBox="1"/>
              <p:nvPr/>
            </p:nvSpPr>
            <p:spPr>
              <a:xfrm>
                <a:off x="838199" y="3521840"/>
                <a:ext cx="10245811"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ja-JP"/>
                  <a:t>【手続き２】：そのライブラリを使って「身体的虐待の証言：あり」という入力値をベイジアンネットワークに与える。</a:t>
                </a:r>
              </a:p>
            </p:txBody>
          </p:sp>
          <p:sp>
            <p:nvSpPr>
              <p:cNvPr id="8" name="テキスト ボックス 7">
                <a:extLst>
                  <a:ext uri="{FF2B5EF4-FFF2-40B4-BE49-F238E27FC236}">
                    <a16:creationId xmlns:a16="http://schemas.microsoft.com/office/drawing/2014/main" id="{BF302AEA-455E-E845-9311-ADFDC8CD5FDB}"/>
                  </a:ext>
                </a:extLst>
              </p:cNvPr>
              <p:cNvSpPr txBox="1"/>
              <p:nvPr/>
            </p:nvSpPr>
            <p:spPr>
              <a:xfrm>
                <a:off x="838197" y="4497760"/>
                <a:ext cx="10245811"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ja-JP"/>
                  <a:t>【手続き３】：過去データから身体的虐待に関する学習済みモデルを作っておき、事実認定結果を目的変数、その他捜査で明らかになった証拠や証言を説明変数とし、確率的因果推論を行う。</a:t>
                </a:r>
              </a:p>
            </p:txBody>
          </p:sp>
          <p:sp>
            <p:nvSpPr>
              <p:cNvPr id="9" name="テキスト ボックス 8">
                <a:extLst>
                  <a:ext uri="{FF2B5EF4-FFF2-40B4-BE49-F238E27FC236}">
                    <a16:creationId xmlns:a16="http://schemas.microsoft.com/office/drawing/2014/main" id="{B21333B0-87B9-CC4B-884C-168BDEA327E8}"/>
                  </a:ext>
                </a:extLst>
              </p:cNvPr>
              <p:cNvSpPr txBox="1"/>
              <p:nvPr/>
            </p:nvSpPr>
            <p:spPr>
              <a:xfrm>
                <a:off x="838196" y="5473680"/>
                <a:ext cx="10245811"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ja-JP"/>
                  <a:t>【手続き４】：手続き３で計算された事実認定の結果を表示する。もしその他のシステム（PROLEG）などと連動させる場合は、結果をパイプラインで受け渡す。</a:t>
                </a:r>
              </a:p>
            </p:txBody>
          </p:sp>
          <p:sp>
            <p:nvSpPr>
              <p:cNvPr id="10" name="下矢印 9">
                <a:extLst>
                  <a:ext uri="{FF2B5EF4-FFF2-40B4-BE49-F238E27FC236}">
                    <a16:creationId xmlns:a16="http://schemas.microsoft.com/office/drawing/2014/main" id="{74881CBC-B843-864D-AAB2-18446235220A}"/>
                  </a:ext>
                </a:extLst>
              </p:cNvPr>
              <p:cNvSpPr/>
              <p:nvPr/>
            </p:nvSpPr>
            <p:spPr>
              <a:xfrm>
                <a:off x="5214552" y="1975365"/>
                <a:ext cx="518984" cy="3055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下矢印 10">
                <a:extLst>
                  <a:ext uri="{FF2B5EF4-FFF2-40B4-BE49-F238E27FC236}">
                    <a16:creationId xmlns:a16="http://schemas.microsoft.com/office/drawing/2014/main" id="{482A41B4-5BF2-A543-98AF-4C0751E01BBF}"/>
                  </a:ext>
                </a:extLst>
              </p:cNvPr>
              <p:cNvSpPr/>
              <p:nvPr/>
            </p:nvSpPr>
            <p:spPr>
              <a:xfrm>
                <a:off x="5214552" y="3192251"/>
                <a:ext cx="518984" cy="3055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下矢印 11">
                <a:extLst>
                  <a:ext uri="{FF2B5EF4-FFF2-40B4-BE49-F238E27FC236}">
                    <a16:creationId xmlns:a16="http://schemas.microsoft.com/office/drawing/2014/main" id="{35C7B8AC-B5BC-D14A-9F94-0C33412B1EF4}"/>
                  </a:ext>
                </a:extLst>
              </p:cNvPr>
              <p:cNvSpPr/>
              <p:nvPr/>
            </p:nvSpPr>
            <p:spPr>
              <a:xfrm>
                <a:off x="5214552" y="4173658"/>
                <a:ext cx="518984" cy="3055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下矢印 12">
                <a:extLst>
                  <a:ext uri="{FF2B5EF4-FFF2-40B4-BE49-F238E27FC236}">
                    <a16:creationId xmlns:a16="http://schemas.microsoft.com/office/drawing/2014/main" id="{2C739650-D179-FB41-93C0-27F32DC5E723}"/>
                  </a:ext>
                </a:extLst>
              </p:cNvPr>
              <p:cNvSpPr/>
              <p:nvPr/>
            </p:nvSpPr>
            <p:spPr>
              <a:xfrm>
                <a:off x="5239266" y="5144091"/>
                <a:ext cx="518984" cy="3055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5" name="テキスト ボックス 14">
              <a:extLst>
                <a:ext uri="{FF2B5EF4-FFF2-40B4-BE49-F238E27FC236}">
                  <a16:creationId xmlns:a16="http://schemas.microsoft.com/office/drawing/2014/main" id="{BDC57D67-65C9-5749-9530-C6F34B723E98}"/>
                </a:ext>
              </a:extLst>
            </p:cNvPr>
            <p:cNvSpPr txBox="1"/>
            <p:nvPr/>
          </p:nvSpPr>
          <p:spPr>
            <a:xfrm>
              <a:off x="838193" y="5807048"/>
              <a:ext cx="10245811"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ja-JP"/>
                <a:t>【手続き５（オプション）】：まだ明らかになっていない証拠を見つけた場合の事実認定できる確率や、証言があった場合、なかった場合でノードの入力値をユーザーが仮説的に切り替えることで、事実認定に役立つ度合いを探索的なシミュレーション結果として示す。</a:t>
              </a:r>
            </a:p>
          </p:txBody>
        </p:sp>
        <p:sp>
          <p:nvSpPr>
            <p:cNvPr id="16" name="下矢印 15">
              <a:extLst>
                <a:ext uri="{FF2B5EF4-FFF2-40B4-BE49-F238E27FC236}">
                  <a16:creationId xmlns:a16="http://schemas.microsoft.com/office/drawing/2014/main" id="{3E6C1AE5-2214-FC4F-A183-BCB349EB763E}"/>
                </a:ext>
              </a:extLst>
            </p:cNvPr>
            <p:cNvSpPr/>
            <p:nvPr/>
          </p:nvSpPr>
          <p:spPr>
            <a:xfrm>
              <a:off x="5239263" y="5477459"/>
              <a:ext cx="518984" cy="3055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795662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D98FAD-050B-FA47-8D2C-96CE2EEC6212}"/>
              </a:ext>
            </a:extLst>
          </p:cNvPr>
          <p:cNvSpPr>
            <a:spLocks noGrp="1"/>
          </p:cNvSpPr>
          <p:nvPr>
            <p:ph type="title"/>
          </p:nvPr>
        </p:nvSpPr>
        <p:spPr>
          <a:xfrm>
            <a:off x="1" y="204487"/>
            <a:ext cx="12097264" cy="1325563"/>
          </a:xfrm>
        </p:spPr>
        <p:txBody>
          <a:bodyPr>
            <a:normAutofit/>
          </a:bodyPr>
          <a:lstStyle/>
          <a:p>
            <a:r>
              <a:rPr lang="ja-JP" altLang="ja-JP"/>
              <a:t>ベイジアンネットワークによる確率的因果推論</a:t>
            </a:r>
            <a:endParaRPr kumimoji="1" lang="ja-JP" altLang="en-US"/>
          </a:p>
        </p:txBody>
      </p:sp>
      <p:sp>
        <p:nvSpPr>
          <p:cNvPr id="3" name="コンテンツ プレースホルダー 2">
            <a:extLst>
              <a:ext uri="{FF2B5EF4-FFF2-40B4-BE49-F238E27FC236}">
                <a16:creationId xmlns:a16="http://schemas.microsoft.com/office/drawing/2014/main" id="{FA416ECE-ED04-C346-9C38-A6F103C10086}"/>
              </a:ext>
            </a:extLst>
          </p:cNvPr>
          <p:cNvSpPr>
            <a:spLocks noGrp="1"/>
          </p:cNvSpPr>
          <p:nvPr>
            <p:ph idx="1"/>
          </p:nvPr>
        </p:nvSpPr>
        <p:spPr/>
        <p:txBody>
          <a:bodyPr>
            <a:normAutofit fontScale="92500" lnSpcReduction="10000"/>
          </a:bodyPr>
          <a:lstStyle/>
          <a:p>
            <a:r>
              <a:rPr lang="ja-JP" altLang="ja-JP"/>
              <a:t>産総研が開発した児童虐待に関するベイジアンネットワークの学習済みモデルを</a:t>
            </a:r>
            <a:r>
              <a:rPr lang="ja-JP" altLang="en-US"/>
              <a:t>事実認定の近似モデルとして採用す</a:t>
            </a:r>
            <a:r>
              <a:rPr lang="ja-JP" altLang="ja-JP"/>
              <a:t>る</a:t>
            </a:r>
            <a:r>
              <a:rPr lang="en-US" altLang="ja-JP" dirty="0"/>
              <a:t>[</a:t>
            </a:r>
            <a:r>
              <a:rPr lang="ja-JP" altLang="ja-JP"/>
              <a:t>高岡</a:t>
            </a:r>
            <a:r>
              <a:rPr lang="en-US" altLang="ja-JP" dirty="0"/>
              <a:t> 2018]</a:t>
            </a:r>
            <a:r>
              <a:rPr lang="ja-JP" altLang="ja-JP"/>
              <a:t>。</a:t>
            </a:r>
            <a:endParaRPr lang="en-US" altLang="ja-JP" dirty="0"/>
          </a:p>
          <a:p>
            <a:r>
              <a:rPr lang="ja-JP" altLang="ja-JP"/>
              <a:t>学習済みモデルにおけるノードの中で、本研究の事実認定で使う項目と近いノードについて、親しい概念を測った近似ノードと見なし、確率推論を実行するモデルとして活用する。</a:t>
            </a:r>
            <a:endParaRPr lang="en-US" altLang="ja-JP" dirty="0"/>
          </a:p>
          <a:p>
            <a:pPr marL="0" indent="0">
              <a:buNone/>
            </a:pPr>
            <a:r>
              <a:rPr lang="ja-JP" altLang="en-US"/>
              <a:t>例</a:t>
            </a:r>
            <a:r>
              <a:rPr lang="en-US" altLang="ja-JP" dirty="0"/>
              <a:t>. </a:t>
            </a:r>
            <a:r>
              <a:rPr lang="ja-JP" altLang="en-US"/>
              <a:t>調書「顔面に暴行された傷アザあり」→ノード：「顔から上に傷アザあり」に該当のエビデンスを与える</a:t>
            </a:r>
            <a:endParaRPr lang="en-US" altLang="ja-JP" dirty="0"/>
          </a:p>
          <a:p>
            <a:r>
              <a:rPr lang="ja-JP" altLang="ja-JP"/>
              <a:t>デモシステムにおけるベイジアンネットワークはデモシステムの計算コストから、学習済みモデルのノード数は基本情報</a:t>
            </a:r>
            <a:r>
              <a:rPr lang="en-US" altLang="ja-JP" dirty="0"/>
              <a:t>10</a:t>
            </a:r>
            <a:r>
              <a:rPr lang="ja-JP" altLang="ja-JP"/>
              <a:t>程度、自然言語から抽出できるリスク項目を</a:t>
            </a:r>
            <a:r>
              <a:rPr lang="en-US" altLang="ja-JP" dirty="0"/>
              <a:t>30</a:t>
            </a:r>
            <a:r>
              <a:rPr lang="ja-JP" altLang="ja-JP"/>
              <a:t>程度、その他内容を</a:t>
            </a:r>
            <a:r>
              <a:rPr lang="en-US" altLang="ja-JP" dirty="0"/>
              <a:t>10</a:t>
            </a:r>
            <a:r>
              <a:rPr lang="ja-JP" altLang="ja-JP"/>
              <a:t>程度、合計</a:t>
            </a:r>
            <a:r>
              <a:rPr lang="en-US" altLang="ja-JP" dirty="0"/>
              <a:t>50</a:t>
            </a:r>
            <a:r>
              <a:rPr lang="ja-JP" altLang="ja-JP"/>
              <a:t>程度</a:t>
            </a:r>
            <a:r>
              <a:rPr lang="ja-JP" altLang="en-US"/>
              <a:t>と</a:t>
            </a:r>
            <a:r>
              <a:rPr lang="ja-JP" altLang="ja-JP"/>
              <a:t>する。</a:t>
            </a:r>
            <a:r>
              <a:rPr lang="ja-JP" altLang="ja-JP">
                <a:effectLst/>
              </a:rPr>
              <a:t> </a:t>
            </a:r>
            <a:endParaRPr kumimoji="1" lang="ja-JP" altLang="en-US"/>
          </a:p>
        </p:txBody>
      </p:sp>
    </p:spTree>
    <p:extLst>
      <p:ext uri="{BB962C8B-B14F-4D97-AF65-F5344CB8AC3E}">
        <p14:creationId xmlns:p14="http://schemas.microsoft.com/office/powerpoint/2010/main" val="4009412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8C6D40-AC5C-4B41-B9D7-D02B02AAFB77}"/>
              </a:ext>
            </a:extLst>
          </p:cNvPr>
          <p:cNvSpPr>
            <a:spLocks noGrp="1"/>
          </p:cNvSpPr>
          <p:nvPr>
            <p:ph type="title"/>
          </p:nvPr>
        </p:nvSpPr>
        <p:spPr/>
        <p:txBody>
          <a:bodyPr/>
          <a:lstStyle/>
          <a:p>
            <a:r>
              <a:rPr lang="ja-JP" altLang="en-US"/>
              <a:t>仮想</a:t>
            </a:r>
            <a:r>
              <a:rPr kumimoji="1" lang="ja-JP" altLang="en-US"/>
              <a:t>事例の生成</a:t>
            </a:r>
          </a:p>
        </p:txBody>
      </p:sp>
      <p:sp>
        <p:nvSpPr>
          <p:cNvPr id="3" name="コンテンツ プレースホルダー 2">
            <a:extLst>
              <a:ext uri="{FF2B5EF4-FFF2-40B4-BE49-F238E27FC236}">
                <a16:creationId xmlns:a16="http://schemas.microsoft.com/office/drawing/2014/main" id="{6E8C5D6B-08D4-074E-855A-8E0A04FEB3D4}"/>
              </a:ext>
            </a:extLst>
          </p:cNvPr>
          <p:cNvSpPr>
            <a:spLocks noGrp="1"/>
          </p:cNvSpPr>
          <p:nvPr>
            <p:ph idx="1"/>
          </p:nvPr>
        </p:nvSpPr>
        <p:spPr/>
        <p:txBody>
          <a:bodyPr/>
          <a:lstStyle/>
          <a:p>
            <a:r>
              <a:rPr kumimoji="1" lang="ja-JP" altLang="en-US"/>
              <a:t>デモシステムにて事実認定デモを行うため、仮想事例を２つ作成する。</a:t>
            </a:r>
            <a:endParaRPr kumimoji="1" lang="en-US" altLang="ja-JP" dirty="0"/>
          </a:p>
          <a:p>
            <a:r>
              <a:rPr lang="ja-JP" altLang="en-US"/>
              <a:t>仮想事例は実際の裁判における事実認定に近似させるため、平成</a:t>
            </a:r>
            <a:r>
              <a:rPr lang="en-US" altLang="ja-JP" dirty="0"/>
              <a:t>10</a:t>
            </a:r>
            <a:r>
              <a:rPr lang="ja-JP" altLang="en-US"/>
              <a:t>年度から令和</a:t>
            </a:r>
            <a:r>
              <a:rPr lang="en-US" altLang="ja-JP" dirty="0"/>
              <a:t>2</a:t>
            </a:r>
            <a:r>
              <a:rPr lang="ja-JP" altLang="en-US"/>
              <a:t>年度までの虐待事案に関する裁判事例をモデルとして参照する。</a:t>
            </a:r>
            <a:endParaRPr lang="en-US" altLang="ja-JP" dirty="0"/>
          </a:p>
          <a:p>
            <a:pPr marL="0" indent="0">
              <a:buNone/>
            </a:pPr>
            <a:endParaRPr lang="en-US" altLang="ja-JP" dirty="0"/>
          </a:p>
          <a:p>
            <a:endParaRPr kumimoji="1" lang="ja-JP" altLang="en-US"/>
          </a:p>
        </p:txBody>
      </p:sp>
    </p:spTree>
    <p:extLst>
      <p:ext uri="{BB962C8B-B14F-4D97-AF65-F5344CB8AC3E}">
        <p14:creationId xmlns:p14="http://schemas.microsoft.com/office/powerpoint/2010/main" val="794626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7C8834-FA38-A54F-A826-132E4C93A65F}"/>
              </a:ext>
            </a:extLst>
          </p:cNvPr>
          <p:cNvSpPr>
            <a:spLocks noGrp="1"/>
          </p:cNvSpPr>
          <p:nvPr>
            <p:ph type="title"/>
          </p:nvPr>
        </p:nvSpPr>
        <p:spPr/>
        <p:txBody>
          <a:bodyPr/>
          <a:lstStyle/>
          <a:p>
            <a:r>
              <a:rPr lang="ja-JP" altLang="en-US"/>
              <a:t>モデル事例</a:t>
            </a:r>
            <a:r>
              <a:rPr kumimoji="1" lang="ja-JP" altLang="en-US"/>
              <a:t>の選定プロセス</a:t>
            </a:r>
          </a:p>
        </p:txBody>
      </p:sp>
      <p:sp>
        <p:nvSpPr>
          <p:cNvPr id="3" name="コンテンツ プレースホルダー 2">
            <a:extLst>
              <a:ext uri="{FF2B5EF4-FFF2-40B4-BE49-F238E27FC236}">
                <a16:creationId xmlns:a16="http://schemas.microsoft.com/office/drawing/2014/main" id="{82559F10-137D-4E4F-8F87-7BD1EE80A7A6}"/>
              </a:ext>
            </a:extLst>
          </p:cNvPr>
          <p:cNvSpPr>
            <a:spLocks noGrp="1"/>
          </p:cNvSpPr>
          <p:nvPr>
            <p:ph idx="1"/>
          </p:nvPr>
        </p:nvSpPr>
        <p:spPr/>
        <p:txBody>
          <a:bodyPr>
            <a:normAutofit/>
          </a:bodyPr>
          <a:lstStyle/>
          <a:p>
            <a:r>
              <a:rPr lang="ja-JP" altLang="en-US"/>
              <a:t>平成</a:t>
            </a:r>
            <a:r>
              <a:rPr lang="en-US" altLang="ja-JP" dirty="0"/>
              <a:t>10</a:t>
            </a:r>
            <a:r>
              <a:rPr lang="ja-JP" altLang="en-US"/>
              <a:t>年度から令和</a:t>
            </a:r>
            <a:r>
              <a:rPr lang="en-US" altLang="ja-JP" dirty="0"/>
              <a:t>2</a:t>
            </a:r>
            <a:r>
              <a:rPr lang="ja-JP" altLang="en-US"/>
              <a:t>年度までの虐待事案の裁判事例</a:t>
            </a:r>
            <a:r>
              <a:rPr lang="en-US" altLang="ja-JP" dirty="0"/>
              <a:t>101</a:t>
            </a:r>
            <a:r>
              <a:rPr lang="ja-JP" altLang="en-US"/>
              <a:t>事例を佐藤先生に調査頂き、ベイジアンネットワーク研究班において、以下のプロセスに従い、</a:t>
            </a:r>
            <a:r>
              <a:rPr lang="en-US" altLang="ja-JP" dirty="0"/>
              <a:t>2</a:t>
            </a:r>
            <a:r>
              <a:rPr lang="ja-JP" altLang="en-US"/>
              <a:t>事例を選定した。</a:t>
            </a:r>
            <a:endParaRPr lang="en-US" altLang="ja-JP" dirty="0"/>
          </a:p>
        </p:txBody>
      </p:sp>
      <p:pic>
        <p:nvPicPr>
          <p:cNvPr id="6" name="図 5">
            <a:extLst>
              <a:ext uri="{FF2B5EF4-FFF2-40B4-BE49-F238E27FC236}">
                <a16:creationId xmlns:a16="http://schemas.microsoft.com/office/drawing/2014/main" id="{ACD00884-36F9-8D49-AEB6-A4394E7E6097}"/>
              </a:ext>
            </a:extLst>
          </p:cNvPr>
          <p:cNvPicPr/>
          <p:nvPr/>
        </p:nvPicPr>
        <p:blipFill>
          <a:blip r:embed="rId2">
            <a:extLst>
              <a:ext uri="{28A0092B-C50C-407E-A947-70E740481C1C}">
                <a14:useLocalDpi xmlns:a14="http://schemas.microsoft.com/office/drawing/2010/main" val="0"/>
              </a:ext>
            </a:extLst>
          </a:blip>
          <a:stretch>
            <a:fillRect/>
          </a:stretch>
        </p:blipFill>
        <p:spPr>
          <a:xfrm>
            <a:off x="3773273" y="3306453"/>
            <a:ext cx="4645454" cy="2711288"/>
          </a:xfrm>
          <a:prstGeom prst="rect">
            <a:avLst/>
          </a:prstGeom>
        </p:spPr>
      </p:pic>
    </p:spTree>
    <p:extLst>
      <p:ext uri="{BB962C8B-B14F-4D97-AF65-F5344CB8AC3E}">
        <p14:creationId xmlns:p14="http://schemas.microsoft.com/office/powerpoint/2010/main" val="735374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7F3C7A-78A9-9044-944E-CF25A67551B2}"/>
              </a:ext>
            </a:extLst>
          </p:cNvPr>
          <p:cNvSpPr>
            <a:spLocks noGrp="1"/>
          </p:cNvSpPr>
          <p:nvPr>
            <p:ph type="title"/>
          </p:nvPr>
        </p:nvSpPr>
        <p:spPr/>
        <p:txBody>
          <a:bodyPr/>
          <a:lstStyle/>
          <a:p>
            <a:r>
              <a:rPr kumimoji="1" lang="ja-JP" altLang="en-US"/>
              <a:t>モデル事例の選定基準</a:t>
            </a:r>
          </a:p>
        </p:txBody>
      </p:sp>
      <p:sp>
        <p:nvSpPr>
          <p:cNvPr id="3" name="コンテンツ プレースホルダー 2">
            <a:extLst>
              <a:ext uri="{FF2B5EF4-FFF2-40B4-BE49-F238E27FC236}">
                <a16:creationId xmlns:a16="http://schemas.microsoft.com/office/drawing/2014/main" id="{ABC45325-F233-364A-8134-87CF9E0477D1}"/>
              </a:ext>
            </a:extLst>
          </p:cNvPr>
          <p:cNvSpPr>
            <a:spLocks noGrp="1"/>
          </p:cNvSpPr>
          <p:nvPr>
            <p:ph idx="1"/>
          </p:nvPr>
        </p:nvSpPr>
        <p:spPr/>
        <p:txBody>
          <a:bodyPr>
            <a:normAutofit fontScale="70000" lnSpcReduction="20000"/>
          </a:bodyPr>
          <a:lstStyle/>
          <a:p>
            <a:r>
              <a:rPr lang="ja-JP" altLang="ja-JP"/>
              <a:t>【選定者】：裁判事例</a:t>
            </a:r>
            <a:r>
              <a:rPr lang="en-US" altLang="ja-JP" dirty="0"/>
              <a:t>101</a:t>
            </a:r>
            <a:r>
              <a:rPr lang="ja-JP" altLang="ja-JP"/>
              <a:t>事例の抽出は、弁護士資格を持った研究者</a:t>
            </a:r>
            <a:r>
              <a:rPr lang="en-US" altLang="ja-JP" dirty="0"/>
              <a:t>1</a:t>
            </a:r>
            <a:r>
              <a:rPr lang="ja-JP" altLang="ja-JP"/>
              <a:t>名が行い、得られたリストからの選定は公認心理師や司法面接士といった国内外の資格をもった児童虐待対応に関する現場臨床経験</a:t>
            </a:r>
            <a:r>
              <a:rPr lang="en-US" altLang="ja-JP" dirty="0"/>
              <a:t>15</a:t>
            </a:r>
            <a:r>
              <a:rPr lang="ja-JP" altLang="ja-JP"/>
              <a:t>年の研究者</a:t>
            </a:r>
            <a:r>
              <a:rPr lang="en-US" altLang="ja-JP" dirty="0"/>
              <a:t>1</a:t>
            </a:r>
            <a:r>
              <a:rPr lang="ja-JP" altLang="ja-JP"/>
              <a:t>名が行った。</a:t>
            </a:r>
            <a:endParaRPr lang="en-US" altLang="ja-JP" dirty="0"/>
          </a:p>
          <a:p>
            <a:pPr marL="0" indent="0">
              <a:buNone/>
            </a:pPr>
            <a:endParaRPr lang="ja-JP" altLang="ja-JP"/>
          </a:p>
          <a:p>
            <a:r>
              <a:rPr lang="ja-JP" altLang="ja-JP"/>
              <a:t>【組入基準】：</a:t>
            </a:r>
            <a:r>
              <a:rPr lang="en-US" altLang="ja-JP" dirty="0"/>
              <a:t>(1)</a:t>
            </a:r>
            <a:r>
              <a:rPr lang="ja-JP" altLang="ja-JP"/>
              <a:t>争点が明確なもの、</a:t>
            </a:r>
            <a:r>
              <a:rPr lang="en-US" altLang="ja-JP" dirty="0"/>
              <a:t>(2)</a:t>
            </a:r>
            <a:r>
              <a:rPr lang="ja-JP" altLang="ja-JP"/>
              <a:t>裁判所の判断に記載があるもの、</a:t>
            </a:r>
            <a:r>
              <a:rPr lang="en-US" altLang="ja-JP" dirty="0"/>
              <a:t> (3)</a:t>
            </a:r>
            <a:r>
              <a:rPr lang="ja-JP" altLang="ja-JP"/>
              <a:t>児童虐待としてインパクトが強い身体的虐待、かつ有罪判決になったもの、</a:t>
            </a:r>
            <a:r>
              <a:rPr lang="en-US" altLang="ja-JP" dirty="0"/>
              <a:t> (4)</a:t>
            </a:r>
            <a:r>
              <a:rPr lang="ja-JP" altLang="en-US"/>
              <a:t>仮想事例</a:t>
            </a:r>
            <a:r>
              <a:rPr lang="ja-JP" altLang="ja-JP"/>
              <a:t>を作成するために最低限必要と思われる情報（“事案概要”、“争点”、“裁判所の判断”）が記載されていること</a:t>
            </a:r>
            <a:endParaRPr lang="en-US" altLang="ja-JP" dirty="0"/>
          </a:p>
          <a:p>
            <a:endParaRPr lang="ja-JP" altLang="ja-JP"/>
          </a:p>
          <a:p>
            <a:r>
              <a:rPr lang="ja-JP" altLang="ja-JP"/>
              <a:t>【除外基準】</a:t>
            </a:r>
            <a:r>
              <a:rPr lang="en-US" altLang="ja-JP" dirty="0"/>
              <a:t>: (1)</a:t>
            </a:r>
            <a:r>
              <a:rPr lang="ja-JP" altLang="ja-JP"/>
              <a:t>平成</a:t>
            </a:r>
            <a:r>
              <a:rPr lang="en-US" altLang="ja-JP" dirty="0"/>
              <a:t>31</a:t>
            </a:r>
            <a:r>
              <a:rPr lang="ja-JP" altLang="ja-JP"/>
              <a:t>年</a:t>
            </a:r>
            <a:r>
              <a:rPr lang="en-US" altLang="ja-JP" dirty="0"/>
              <a:t>/</a:t>
            </a:r>
            <a:r>
              <a:rPr lang="ja-JP" altLang="ja-JP"/>
              <a:t>令和元年以降の直近事案で、児童が特定される怖れのある事案、</a:t>
            </a:r>
            <a:r>
              <a:rPr lang="en-US" altLang="ja-JP" dirty="0"/>
              <a:t> (2)</a:t>
            </a:r>
            <a:r>
              <a:rPr lang="ja-JP" altLang="ja-JP"/>
              <a:t>現在日本国内で議論となっている乳幼児揺さぶりに関する頭部外傷事案</a:t>
            </a:r>
            <a:endParaRPr lang="en-US" altLang="ja-JP" dirty="0"/>
          </a:p>
          <a:p>
            <a:endParaRPr lang="ja-JP" altLang="ja-JP"/>
          </a:p>
          <a:p>
            <a:r>
              <a:rPr lang="ja-JP" altLang="ja-JP"/>
              <a:t>【選定基準】</a:t>
            </a:r>
            <a:r>
              <a:rPr lang="en-US" altLang="ja-JP" dirty="0"/>
              <a:t>: (1)</a:t>
            </a:r>
            <a:r>
              <a:rPr lang="ja-JP" altLang="en-US"/>
              <a:t>仮想事例</a:t>
            </a:r>
            <a:r>
              <a:rPr lang="ja-JP" altLang="ja-JP"/>
              <a:t>が作りやすい情報が必要十分あるもの、</a:t>
            </a:r>
            <a:r>
              <a:rPr lang="en-US" altLang="ja-JP" dirty="0"/>
              <a:t>(2)</a:t>
            </a:r>
            <a:r>
              <a:rPr lang="ja-JP" altLang="ja-JP"/>
              <a:t>争点が故意や犯人性、因果関係の可能性を議論できるもの（自白の成立や共謀、幇助、心神喪失</a:t>
            </a:r>
            <a:r>
              <a:rPr lang="en-US" altLang="ja-JP" dirty="0"/>
              <a:t>/</a:t>
            </a:r>
            <a:r>
              <a:rPr lang="ja-JP" altLang="ja-JP"/>
              <a:t>耗弱、証言の信用性を除く）</a:t>
            </a:r>
          </a:p>
          <a:p>
            <a:endParaRPr kumimoji="1" lang="ja-JP" altLang="en-US"/>
          </a:p>
        </p:txBody>
      </p:sp>
    </p:spTree>
    <p:extLst>
      <p:ext uri="{BB962C8B-B14F-4D97-AF65-F5344CB8AC3E}">
        <p14:creationId xmlns:p14="http://schemas.microsoft.com/office/powerpoint/2010/main" val="286192634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TotalTime>
  <Words>3649</Words>
  <Application>Microsoft Macintosh PowerPoint</Application>
  <PresentationFormat>ワイド画面</PresentationFormat>
  <Paragraphs>95</Paragraphs>
  <Slides>17</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17</vt:i4>
      </vt:variant>
    </vt:vector>
  </HeadingPairs>
  <TitlesOfParts>
    <vt:vector size="21" baseType="lpstr">
      <vt:lpstr>游ゴシック</vt:lpstr>
      <vt:lpstr>游ゴシック Light</vt:lpstr>
      <vt:lpstr>Arial</vt:lpstr>
      <vt:lpstr>Office テーマ</vt:lpstr>
      <vt:lpstr>裁判過程におけるベイジアンネットワークを用いた証拠推論： </vt:lpstr>
      <vt:lpstr>課題</vt:lpstr>
      <vt:lpstr>課題解決と本研究班の目的</vt:lpstr>
      <vt:lpstr>デモシステムの導入イメージ</vt:lpstr>
      <vt:lpstr>デモシステムの事実認定手続きイメージ</vt:lpstr>
      <vt:lpstr>ベイジアンネットワークによる確率的因果推論</vt:lpstr>
      <vt:lpstr>仮想事例の生成</vt:lpstr>
      <vt:lpstr>モデル事例の選定プロセス</vt:lpstr>
      <vt:lpstr>モデル事例の選定基準</vt:lpstr>
      <vt:lpstr>生成された仮想事例１</vt:lpstr>
      <vt:lpstr>生成された仮想事例2</vt:lpstr>
      <vt:lpstr>検討課題：</vt:lpstr>
      <vt:lpstr>事実認定支援システムが使われる将来をイメージした上で、逆算した検討課題</vt:lpstr>
      <vt:lpstr>デモシステムの設計思想 ①弁証法フレームの想定</vt:lpstr>
      <vt:lpstr>デモシステムの設計思想 ②どんな担当者（組織）かの情報を組み込む</vt:lpstr>
      <vt:lpstr>デモシステムの設計思想 ③管理者のモデリングの組み込み工夫</vt:lpstr>
      <vt:lpstr>今後の作業</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裁判過程におけるベイジアンネットワークを用いた証拠推論： 児童虐待事例をユースケースとした事実認定過程支援システムの構想</dc:title>
  <dc:creator>Takaoka Kota</dc:creator>
  <cp:lastModifiedBy>Takaoka Kota</cp:lastModifiedBy>
  <cp:revision>6</cp:revision>
  <dcterms:created xsi:type="dcterms:W3CDTF">2021-03-10T19:29:53Z</dcterms:created>
  <dcterms:modified xsi:type="dcterms:W3CDTF">2021-03-10T23:10:55Z</dcterms:modified>
</cp:coreProperties>
</file>