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36" r:id="rId3"/>
    <p:sldId id="335" r:id="rId4"/>
    <p:sldId id="257" r:id="rId5"/>
    <p:sldId id="259" r:id="rId6"/>
    <p:sldId id="260" r:id="rId7"/>
    <p:sldId id="262" r:id="rId8"/>
    <p:sldId id="316" r:id="rId9"/>
    <p:sldId id="261" r:id="rId10"/>
    <p:sldId id="263" r:id="rId11"/>
    <p:sldId id="264" r:id="rId12"/>
    <p:sldId id="317" r:id="rId13"/>
    <p:sldId id="334" r:id="rId14"/>
    <p:sldId id="327" r:id="rId15"/>
    <p:sldId id="328" r:id="rId16"/>
    <p:sldId id="332" r:id="rId17"/>
    <p:sldId id="324" r:id="rId18"/>
    <p:sldId id="344"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53"/>
    <p:restoredTop sz="69682"/>
  </p:normalViewPr>
  <p:slideViewPr>
    <p:cSldViewPr snapToGrid="0" snapToObjects="1">
      <p:cViewPr varScale="1">
        <p:scale>
          <a:sx n="98" d="100"/>
          <a:sy n="98" d="100"/>
        </p:scale>
        <p:origin x="192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439E76-8396-5B4F-9EDE-F81BACF6F4A5}" type="datetimeFigureOut">
              <a:rPr kumimoji="1" lang="ja-JP" altLang="en-US" smtClean="0"/>
              <a:t>2021/3/8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ECFBE3-8933-8747-A36C-BEF94EDBC67B}" type="slidenum">
              <a:rPr kumimoji="1" lang="ja-JP" altLang="en-US" smtClean="0"/>
              <a:t>‹#›</a:t>
            </a:fld>
            <a:endParaRPr kumimoji="1" lang="ja-JP" altLang="en-US"/>
          </a:p>
        </p:txBody>
      </p:sp>
    </p:spTree>
    <p:extLst>
      <p:ext uri="{BB962C8B-B14F-4D97-AF65-F5344CB8AC3E}">
        <p14:creationId xmlns:p14="http://schemas.microsoft.com/office/powerpoint/2010/main" val="37136380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BAF</a:t>
            </a:r>
            <a:r>
              <a:rPr kumimoji="1" lang="ja-JP" altLang="en-US"/>
              <a:t>を用いたオンライン議論ツールの要約支援機能について東工大，仁科が発表いたします．</a:t>
            </a:r>
            <a:endParaRPr kumimoji="1" lang="en-US" altLang="ja-JP" dirty="0"/>
          </a:p>
          <a:p>
            <a:r>
              <a:rPr kumimoji="1" lang="en-US" altLang="ja-JP" dirty="0"/>
              <a:t>(10</a:t>
            </a:r>
            <a:r>
              <a:rPr kumimoji="1" lang="ja-JP" altLang="en-US"/>
              <a:t>分</a:t>
            </a:r>
            <a:r>
              <a:rPr kumimoji="1" lang="en-US" altLang="ja-JP" dirty="0"/>
              <a:t>)</a:t>
            </a:r>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a:t>
            </a:fld>
            <a:endParaRPr kumimoji="1" lang="ja-JP" altLang="en-US"/>
          </a:p>
        </p:txBody>
      </p:sp>
    </p:spTree>
    <p:extLst>
      <p:ext uri="{BB962C8B-B14F-4D97-AF65-F5344CB8AC3E}">
        <p14:creationId xmlns:p14="http://schemas.microsoft.com/office/powerpoint/2010/main" val="293108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機能の概要を説明します．</a:t>
            </a:r>
            <a:endParaRPr kumimoji="1" lang="en-US" altLang="ja-JP" dirty="0"/>
          </a:p>
          <a:p>
            <a:r>
              <a:rPr kumimoji="1" lang="ja-JP" altLang="en-US"/>
              <a:t>まず，左のようなチャット画面に意見と関連情報を記入していくことで，ツールは</a:t>
            </a:r>
            <a:r>
              <a:rPr kumimoji="1" lang="en-US" altLang="ja-JP" dirty="0"/>
              <a:t>BAF</a:t>
            </a:r>
            <a:r>
              <a:rPr kumimoji="1" lang="ja-JP" altLang="en-US"/>
              <a:t>と</a:t>
            </a:r>
            <a:r>
              <a:rPr kumimoji="1" lang="en-US" altLang="ja-JP" dirty="0"/>
              <a:t>meta-AF</a:t>
            </a:r>
            <a:r>
              <a:rPr kumimoji="1" lang="ja-JP" altLang="en-US"/>
              <a:t>のダイアグラムを表示します．</a:t>
            </a:r>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10</a:t>
            </a:fld>
            <a:endParaRPr kumimoji="1" lang="ja-JP" altLang="en-US"/>
          </a:p>
        </p:txBody>
      </p:sp>
    </p:spTree>
    <p:extLst>
      <p:ext uri="{BB962C8B-B14F-4D97-AF65-F5344CB8AC3E}">
        <p14:creationId xmlns:p14="http://schemas.microsoft.com/office/powerpoint/2010/main" val="2441817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a:t>次に，</a:t>
            </a:r>
            <a:r>
              <a:rPr kumimoji="1" lang="en-US" altLang="ja-JP" dirty="0"/>
              <a:t>BAF</a:t>
            </a:r>
            <a:r>
              <a:rPr kumimoji="1" lang="ja-JP" altLang="en-US"/>
              <a:t>の構造が複雑になった際には，</a:t>
            </a:r>
            <a:endParaRPr kumimoji="1" lang="en-US" altLang="ja-JP" dirty="0"/>
          </a:p>
          <a:p>
            <a:r>
              <a:rPr kumimoji="1" lang="ja-JP" altLang="en-US"/>
              <a:t>メタ</a:t>
            </a:r>
            <a:r>
              <a:rPr kumimoji="1" lang="en-US" altLang="ja-JP" dirty="0"/>
              <a:t>AF</a:t>
            </a:r>
            <a:r>
              <a:rPr kumimoji="1" lang="ja-JP" altLang="en-US"/>
              <a:t>への要約による整理が可能で，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さらに，</a:t>
            </a:r>
            <a:r>
              <a:rPr kumimoji="1" lang="en-US" altLang="ja-JP" dirty="0"/>
              <a:t>RAF</a:t>
            </a:r>
            <a:r>
              <a:rPr kumimoji="1" lang="ja-JP" altLang="en-US"/>
              <a:t>に要約可能です．</a:t>
            </a:r>
            <a:endParaRPr kumimoji="1" lang="en-US" altLang="ja-JP" dirty="0"/>
          </a:p>
          <a:p>
            <a:r>
              <a:rPr kumimoji="1" lang="ja-JP" altLang="en-US"/>
              <a:t>この要約によって，</a:t>
            </a:r>
            <a:r>
              <a:rPr kumimoji="1" lang="en-US" altLang="ja-JP" dirty="0"/>
              <a:t>BAF</a:t>
            </a:r>
            <a:r>
              <a:rPr kumimoji="1" lang="ja-JP" altLang="en-US"/>
              <a:t>で強かったノードは</a:t>
            </a:r>
            <a:r>
              <a:rPr kumimoji="1" lang="en-US" altLang="ja-JP" dirty="0"/>
              <a:t>,</a:t>
            </a:r>
            <a:r>
              <a:rPr kumimoji="1" lang="ja-JP" altLang="en-US"/>
              <a:t>メタ</a:t>
            </a:r>
            <a:r>
              <a:rPr kumimoji="1" lang="en-US" altLang="ja-JP" dirty="0"/>
              <a:t>AF,RAF</a:t>
            </a:r>
            <a:r>
              <a:rPr kumimoji="1" lang="ja-JP" altLang="en-US"/>
              <a:t>でも強い，というに，</a:t>
            </a:r>
            <a:endParaRPr kumimoji="1" lang="en-US" altLang="ja-JP" dirty="0"/>
          </a:p>
          <a:p>
            <a:r>
              <a:rPr kumimoji="1" lang="ja-JP" altLang="en-US"/>
              <a:t>それらの意味論間で矛盾がないようになっています．</a:t>
            </a:r>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11</a:t>
            </a:fld>
            <a:endParaRPr kumimoji="1" lang="ja-JP" altLang="en-US"/>
          </a:p>
        </p:txBody>
      </p:sp>
    </p:spTree>
    <p:extLst>
      <p:ext uri="{BB962C8B-B14F-4D97-AF65-F5344CB8AC3E}">
        <p14:creationId xmlns:p14="http://schemas.microsoft.com/office/powerpoint/2010/main" val="1633730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次に，支援ツールの機能の詳細について説明します．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このツールは</a:t>
            </a:r>
            <a:r>
              <a:rPr lang="ja-JP" altLang="en-US"/>
              <a:t>各ユーザ</a:t>
            </a:r>
            <a:r>
              <a:rPr lang="en-US" altLang="ja-JP" dirty="0"/>
              <a:t>-</a:t>
            </a:r>
            <a:r>
              <a:rPr lang="ja-JP" altLang="en-US"/>
              <a:t>の </a:t>
            </a:r>
            <a:r>
              <a:rPr lang="en-US" altLang="ja-JP" dirty="0"/>
              <a:t>PC </a:t>
            </a:r>
            <a:r>
              <a:rPr lang="ja-JP" altLang="en-US"/>
              <a:t>が議論サーバに接続された，チャット形式のオンライン議論を行います．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ユーザーの入力から</a:t>
            </a:r>
            <a:r>
              <a:rPr lang="en-US" altLang="ja-JP" dirty="0"/>
              <a:t>BAF, meta-AF</a:t>
            </a:r>
            <a:r>
              <a:rPr lang="ja-JP" altLang="en-US"/>
              <a:t>のダイアグラムが表示され，その構造を</a:t>
            </a:r>
            <a:r>
              <a:rPr lang="en-US" altLang="ja-JP" dirty="0"/>
              <a:t>RAF</a:t>
            </a:r>
            <a:r>
              <a:rPr lang="ja-JP" altLang="en-US"/>
              <a:t>に要約する機能を持っています．</a:t>
            </a:r>
            <a:endParaRPr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12</a:t>
            </a:fld>
            <a:endParaRPr kumimoji="1" lang="ja-JP" altLang="en-US"/>
          </a:p>
        </p:txBody>
      </p:sp>
    </p:spTree>
    <p:extLst>
      <p:ext uri="{BB962C8B-B14F-4D97-AF65-F5344CB8AC3E}">
        <p14:creationId xmlns:p14="http://schemas.microsoft.com/office/powerpoint/2010/main" val="1064168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a:t>
            </a:r>
            <a:r>
              <a:rPr kumimoji="1" lang="en-US" altLang="ja-JP" dirty="0"/>
              <a:t>RAF</a:t>
            </a:r>
            <a:r>
              <a:rPr kumimoji="1" lang="ja-JP" altLang="en-US"/>
              <a:t>から読み取れるのは，次のようなことです．</a:t>
            </a:r>
            <a:endParaRPr kumimoji="1" lang="en-US" altLang="ja-JP" dirty="0"/>
          </a:p>
          <a:p>
            <a:r>
              <a:rPr kumimoji="1" lang="ja-JP" altLang="en-US"/>
              <a:t>これが表す議論は，ロックダウンをするべきかどうかの</a:t>
            </a:r>
            <a:r>
              <a:rPr kumimoji="1" lang="en-US" altLang="ja-JP" dirty="0"/>
              <a:t>EC1</a:t>
            </a:r>
            <a:r>
              <a:rPr kumimoji="1" lang="ja-JP" altLang="en-US"/>
              <a:t>，</a:t>
            </a:r>
            <a:r>
              <a:rPr kumimoji="1" lang="en-US" altLang="ja-JP" dirty="0"/>
              <a:t>2</a:t>
            </a:r>
            <a:r>
              <a:rPr kumimoji="1" lang="ja-JP" altLang="en-US"/>
              <a:t>が対立する議論であり，</a:t>
            </a:r>
            <a:endParaRPr kumimoji="1" lang="en-US" altLang="ja-JP" dirty="0"/>
          </a:p>
          <a:p>
            <a:endParaRPr kumimoji="1" lang="en-US" altLang="ja-JP" dirty="0"/>
          </a:p>
          <a:p>
            <a:r>
              <a:rPr kumimoji="1" lang="ja-JP" altLang="en-US"/>
              <a:t>さらには，</a:t>
            </a:r>
            <a:endParaRPr kumimoji="1" lang="en-US" altLang="ja-JP" dirty="0"/>
          </a:p>
          <a:p>
            <a:r>
              <a:rPr kumimoji="1" lang="en-US" altLang="ja-JP" dirty="0"/>
              <a:t>EC3</a:t>
            </a:r>
            <a:r>
              <a:rPr kumimoji="1" lang="ja-JP" altLang="en-US"/>
              <a:t>を発端とする，補償で救済可能かどうかについての論争に波及しています．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この論点に関わる</a:t>
            </a:r>
            <a:r>
              <a:rPr kumimoji="1" lang="en-US" altLang="ja-JP" dirty="0"/>
              <a:t>EC3,4,5</a:t>
            </a:r>
            <a:r>
              <a:rPr kumimoji="1" lang="ja-JP" altLang="en-US"/>
              <a:t>については，</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EC3</a:t>
            </a:r>
            <a:r>
              <a:rPr kumimoji="1" lang="ja-JP" altLang="en-US"/>
              <a:t>を攻撃している</a:t>
            </a:r>
            <a:r>
              <a:rPr kumimoji="1" lang="en-US" altLang="ja-JP" dirty="0"/>
              <a:t>2</a:t>
            </a:r>
            <a:r>
              <a:rPr kumimoji="1" lang="ja-JP" altLang="en-US"/>
              <a:t>つのエレメンタリーコアリションのうち，</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EC4</a:t>
            </a:r>
            <a:r>
              <a:rPr kumimoji="1" lang="ja-JP" altLang="en-US"/>
              <a:t>はとりあえず信頼できる状態</a:t>
            </a:r>
            <a:r>
              <a:rPr kumimoji="1" lang="en-US" altLang="ja-JP" dirty="0" err="1"/>
              <a:t>cr</a:t>
            </a:r>
            <a:r>
              <a:rPr kumimoji="1" lang="ja-JP" altLang="en-US"/>
              <a:t>，</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EC5</a:t>
            </a:r>
            <a:r>
              <a:rPr kumimoji="1" lang="ja-JP" altLang="en-US"/>
              <a:t>は信頼できない状態</a:t>
            </a:r>
            <a:r>
              <a:rPr kumimoji="1" lang="en-US" altLang="ja-JP" dirty="0"/>
              <a:t>def</a:t>
            </a:r>
            <a:r>
              <a:rPr kumimoji="1" lang="ja-JP" altLang="en-US"/>
              <a:t>になっています．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これは，</a:t>
            </a:r>
            <a:r>
              <a:rPr kumimoji="1" lang="en-US" altLang="ja-JP" dirty="0"/>
              <a:t>EC4</a:t>
            </a:r>
            <a:r>
              <a:rPr kumimoji="1" lang="ja-JP" altLang="en-US"/>
              <a:t>が財源が足りるかどうかの論争で引き分けとなった意見を含み，</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EC5</a:t>
            </a:r>
            <a:r>
              <a:rPr kumimoji="1" lang="ja-JP" altLang="en-US"/>
              <a:t>は補償の基準決定が困難であるかどうかの論争で負けとなった意見を含んでいることを表しています．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以上のように，支援ツールはユーザー全員に対し，チャット上の議論から</a:t>
            </a:r>
            <a:r>
              <a:rPr kumimoji="1" lang="en-US" altLang="ja-JP" dirty="0"/>
              <a:t>BAF</a:t>
            </a:r>
            <a:r>
              <a:rPr kumimoji="1" lang="ja-JP" altLang="en-US"/>
              <a:t>，</a:t>
            </a:r>
            <a:r>
              <a:rPr kumimoji="1" lang="en-US" altLang="ja-JP" dirty="0"/>
              <a:t>meta-AF</a:t>
            </a:r>
            <a:r>
              <a:rPr kumimoji="1" lang="ja-JP" altLang="en-US"/>
              <a:t>を表示します．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さらに各ユーザーが要約レベルを入力することによって，</a:t>
            </a:r>
            <a:r>
              <a:rPr kumimoji="1" lang="en-US" altLang="ja-JP" dirty="0"/>
              <a:t>AF</a:t>
            </a:r>
            <a:r>
              <a:rPr kumimoji="1" lang="ja-JP" altLang="en-US"/>
              <a:t>要約による</a:t>
            </a:r>
            <a:r>
              <a:rPr kumimoji="1" lang="en-US" altLang="ja-JP" dirty="0"/>
              <a:t>meta-AF</a:t>
            </a:r>
            <a:r>
              <a:rPr kumimoji="1" lang="ja-JP" altLang="en-US"/>
              <a:t>の要約結果の</a:t>
            </a:r>
            <a:r>
              <a:rPr kumimoji="1" lang="en-US" altLang="ja-JP" dirty="0"/>
              <a:t>RAF</a:t>
            </a:r>
            <a:r>
              <a:rPr kumimoji="1" lang="ja-JP" altLang="en-US"/>
              <a:t>が表示されます．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13</a:t>
            </a:fld>
            <a:endParaRPr kumimoji="1" lang="ja-JP" altLang="en-US"/>
          </a:p>
        </p:txBody>
      </p:sp>
    </p:spTree>
    <p:extLst>
      <p:ext uri="{BB962C8B-B14F-4D97-AF65-F5344CB8AC3E}">
        <p14:creationId xmlns:p14="http://schemas.microsoft.com/office/powerpoint/2010/main" val="3494896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最後に，要約機能で得られた</a:t>
            </a:r>
            <a:r>
              <a:rPr kumimoji="1" lang="en-US" altLang="ja-JP" dirty="0"/>
              <a:t>RAF</a:t>
            </a:r>
            <a:r>
              <a:rPr kumimoji="1" lang="ja-JP" altLang="en-US"/>
              <a:t>の性質を説明します．</a:t>
            </a:r>
            <a:endParaRPr kumimoji="1" lang="en-US" altLang="ja-JP" dirty="0"/>
          </a:p>
          <a:p>
            <a:r>
              <a:rPr kumimoji="1" lang="ja-JP" altLang="en-US"/>
              <a:t>これは，定理に基づく元のメタ</a:t>
            </a:r>
            <a:r>
              <a:rPr kumimoji="1" lang="en-US" altLang="ja-JP" dirty="0"/>
              <a:t>AF</a:t>
            </a:r>
            <a:r>
              <a:rPr kumimoji="1" lang="ja-JP" altLang="en-US"/>
              <a:t>との間に意味論上の関係があります．</a:t>
            </a:r>
            <a:endParaRPr kumimoji="1" lang="en-US" altLang="ja-JP" dirty="0"/>
          </a:p>
          <a:p>
            <a:r>
              <a:rPr kumimoji="1" lang="ja-JP" altLang="en-US"/>
              <a:t>元のメタ</a:t>
            </a:r>
            <a:r>
              <a:rPr kumimoji="1" lang="en-US" altLang="ja-JP" dirty="0"/>
              <a:t>AF</a:t>
            </a:r>
            <a:r>
              <a:rPr kumimoji="1" lang="ja-JP" altLang="en-US"/>
              <a:t>には左のような完全拡大があり，</a:t>
            </a:r>
            <a:endParaRPr kumimoji="1" lang="en-US" altLang="ja-JP" dirty="0"/>
          </a:p>
          <a:p>
            <a:r>
              <a:rPr kumimoji="1" lang="ja-JP" altLang="en-US"/>
              <a:t>要約結果の</a:t>
            </a:r>
            <a:r>
              <a:rPr kumimoji="1" lang="en-US" altLang="ja-JP" dirty="0"/>
              <a:t>RAF</a:t>
            </a:r>
            <a:r>
              <a:rPr kumimoji="1" lang="ja-JP" altLang="en-US"/>
              <a:t>には右のような楽観完全拡大，悲観基礎拡大があります．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14</a:t>
            </a:fld>
            <a:endParaRPr kumimoji="1" lang="ja-JP" altLang="en-US"/>
          </a:p>
        </p:txBody>
      </p:sp>
    </p:spTree>
    <p:extLst>
      <p:ext uri="{BB962C8B-B14F-4D97-AF65-F5344CB8AC3E}">
        <p14:creationId xmlns:p14="http://schemas.microsoft.com/office/powerpoint/2010/main" val="2609807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a:t>
            </a:r>
            <a:r>
              <a:rPr kumimoji="1" lang="ja-JP" altLang="en-US"/>
              <a:t>つめの定理は，</a:t>
            </a:r>
            <a:r>
              <a:rPr kumimoji="1" lang="en-US" altLang="ja-JP" dirty="0"/>
              <a:t>RAF</a:t>
            </a:r>
            <a:r>
              <a:rPr kumimoji="1" lang="ja-JP" altLang="en-US"/>
              <a:t>の楽観意味論の完全拡大の要素は，</a:t>
            </a:r>
            <a:endParaRPr kumimoji="1" lang="en-US" altLang="ja-JP" dirty="0"/>
          </a:p>
          <a:p>
            <a:r>
              <a:rPr kumimoji="1" lang="ja-JP" altLang="en-US"/>
              <a:t>必ずメタ</a:t>
            </a:r>
            <a:r>
              <a:rPr kumimoji="1" lang="en-US" altLang="ja-JP" dirty="0"/>
              <a:t>AF</a:t>
            </a:r>
            <a:r>
              <a:rPr kumimoji="1" lang="ja-JP" altLang="en-US"/>
              <a:t>の完全拡大のいずれかに含まれるということです．</a:t>
            </a:r>
            <a:endParaRPr kumimoji="1" lang="en-US" altLang="ja-JP" dirty="0"/>
          </a:p>
          <a:p>
            <a:endParaRPr kumimoji="1" lang="en-US" altLang="ja-JP" dirty="0"/>
          </a:p>
          <a:p>
            <a:r>
              <a:rPr kumimoji="1" lang="ja-JP" altLang="en-US"/>
              <a:t>これは言い換えると，</a:t>
            </a:r>
            <a:r>
              <a:rPr kumimoji="1" lang="en-US" altLang="ja-JP" dirty="0"/>
              <a:t>RAF</a:t>
            </a:r>
            <a:r>
              <a:rPr kumimoji="1" lang="ja-JP" altLang="en-US"/>
              <a:t>の楽観完全拡大は，</a:t>
            </a:r>
            <a:endParaRPr kumimoji="1" lang="en-US" altLang="ja-JP" dirty="0"/>
          </a:p>
          <a:p>
            <a:r>
              <a:rPr kumimoji="1" lang="ja-JP" altLang="en-US"/>
              <a:t>メタ</a:t>
            </a:r>
            <a:r>
              <a:rPr kumimoji="1" lang="en-US" altLang="ja-JP" dirty="0"/>
              <a:t>AF</a:t>
            </a:r>
            <a:r>
              <a:rPr kumimoji="1" lang="ja-JP" altLang="en-US"/>
              <a:t>の完全拡大に矛盾しないということです．</a:t>
            </a:r>
            <a:endParaRPr kumimoji="1" lang="en-US" altLang="ja-JP" dirty="0"/>
          </a:p>
          <a:p>
            <a:r>
              <a:rPr kumimoji="1" lang="ja-JP" altLang="en-US"/>
              <a:t>例えば，</a:t>
            </a:r>
            <a:r>
              <a:rPr kumimoji="1" lang="en-US" altLang="ja-JP" dirty="0"/>
              <a:t>RAF</a:t>
            </a:r>
            <a:r>
              <a:rPr kumimoji="1" lang="ja-JP" altLang="en-US"/>
              <a:t>の楽観完全拡大である</a:t>
            </a:r>
            <a:r>
              <a:rPr kumimoji="1" lang="en-US" altLang="ja-JP" dirty="0"/>
              <a:t>{EC1,3}</a:t>
            </a:r>
            <a:r>
              <a:rPr kumimoji="1" lang="ja-JP" altLang="en-US"/>
              <a:t>の要素は，</a:t>
            </a:r>
            <a:endParaRPr kumimoji="1" lang="en-US" altLang="ja-JP" dirty="0"/>
          </a:p>
          <a:p>
            <a:r>
              <a:rPr kumimoji="1" lang="ja-JP" altLang="en-US"/>
              <a:t>メタ</a:t>
            </a:r>
            <a:r>
              <a:rPr kumimoji="1" lang="en-US" altLang="ja-JP" dirty="0"/>
              <a:t>AF</a:t>
            </a:r>
            <a:r>
              <a:rPr kumimoji="1" lang="ja-JP" altLang="en-US"/>
              <a:t>の１つの完全拡大の論証集合</a:t>
            </a:r>
            <a:r>
              <a:rPr kumimoji="1" lang="en-US" altLang="ja-JP" dirty="0"/>
              <a:t>{EC1,3,6,7,8,10}</a:t>
            </a:r>
            <a:r>
              <a:rPr kumimoji="1" lang="ja-JP" altLang="en-US"/>
              <a:t>の要素にもなっています．</a:t>
            </a:r>
            <a:endParaRPr kumimoji="1" lang="en-US" altLang="ja-JP" dirty="0"/>
          </a:p>
          <a:p>
            <a:endParaRPr kumimoji="1" lang="en-US" altLang="ja-JP" dirty="0"/>
          </a:p>
          <a:p>
            <a:r>
              <a:rPr kumimoji="1" lang="ja-JP" altLang="en-US"/>
              <a:t>この性質は</a:t>
            </a:r>
            <a:r>
              <a:rPr kumimoji="1" lang="en-US" altLang="ja-JP" dirty="0"/>
              <a:t>RAF</a:t>
            </a:r>
            <a:r>
              <a:rPr kumimoji="1" lang="ja-JP" altLang="en-US"/>
              <a:t>でなければなりたたず，</a:t>
            </a:r>
            <a:endParaRPr kumimoji="1" lang="en-US" altLang="ja-JP" dirty="0"/>
          </a:p>
          <a:p>
            <a:r>
              <a:rPr kumimoji="1" lang="en-US" altLang="ja-JP" dirty="0"/>
              <a:t>RAF</a:t>
            </a:r>
            <a:r>
              <a:rPr kumimoji="1" lang="ja-JP" altLang="en-US"/>
              <a:t>から信頼度情報を外して</a:t>
            </a:r>
            <a:r>
              <a:rPr kumimoji="1" lang="en-US" altLang="ja-JP" dirty="0"/>
              <a:t>AF</a:t>
            </a:r>
            <a:r>
              <a:rPr kumimoji="1" lang="ja-JP" altLang="en-US"/>
              <a:t>意味論で考えてしまうと，</a:t>
            </a:r>
            <a:endParaRPr kumimoji="1" lang="en-US" altLang="ja-JP" dirty="0"/>
          </a:p>
          <a:p>
            <a:r>
              <a:rPr kumimoji="1" lang="ja-JP" altLang="en-US"/>
              <a:t>元のメタ</a:t>
            </a:r>
            <a:r>
              <a:rPr kumimoji="1" lang="en-US" altLang="ja-JP" dirty="0"/>
              <a:t>AF</a:t>
            </a:r>
            <a:r>
              <a:rPr kumimoji="1" lang="ja-JP" altLang="en-US"/>
              <a:t>の完全拡大には属さない要素が含まれてしまいます．</a:t>
            </a:r>
            <a:endParaRPr kumimoji="1" lang="en-US" altLang="ja-JP" dirty="0"/>
          </a:p>
          <a:p>
            <a:r>
              <a:rPr kumimoji="1" lang="ja-JP" altLang="en-US"/>
              <a:t>例えば</a:t>
            </a:r>
            <a:r>
              <a:rPr kumimoji="1" lang="en-US" altLang="ja-JP" dirty="0"/>
              <a:t>EC5</a:t>
            </a:r>
            <a:r>
              <a:rPr kumimoji="1" lang="ja-JP" altLang="en-US"/>
              <a:t>がそうです．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15</a:t>
            </a:fld>
            <a:endParaRPr kumimoji="1" lang="ja-JP" altLang="en-US"/>
          </a:p>
        </p:txBody>
      </p:sp>
    </p:spTree>
    <p:extLst>
      <p:ext uri="{BB962C8B-B14F-4D97-AF65-F5344CB8AC3E}">
        <p14:creationId xmlns:p14="http://schemas.microsoft.com/office/powerpoint/2010/main" val="2640014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a:t>つめの定理は，</a:t>
            </a:r>
            <a:r>
              <a:rPr kumimoji="1" lang="en-US" altLang="ja-JP" dirty="0"/>
              <a:t>RAF</a:t>
            </a:r>
            <a:r>
              <a:rPr kumimoji="1" lang="ja-JP" altLang="en-US"/>
              <a:t>の悲観意味論の基礎拡大の要素は，</a:t>
            </a:r>
            <a:endParaRPr kumimoji="1" lang="en-US" altLang="ja-JP" dirty="0"/>
          </a:p>
          <a:p>
            <a:r>
              <a:rPr kumimoji="1" lang="ja-JP" altLang="en-US"/>
              <a:t>必ずメタ</a:t>
            </a:r>
            <a:r>
              <a:rPr kumimoji="1" lang="en-US" altLang="ja-JP" dirty="0"/>
              <a:t>AF</a:t>
            </a:r>
            <a:r>
              <a:rPr kumimoji="1" lang="ja-JP" altLang="en-US"/>
              <a:t>の基礎拡大の要素になるということです．</a:t>
            </a:r>
            <a:endParaRPr kumimoji="1" lang="en-US" altLang="ja-JP" dirty="0"/>
          </a:p>
          <a:p>
            <a:r>
              <a:rPr kumimoji="1" lang="ja-JP" altLang="en-US"/>
              <a:t>これは言い換えると，</a:t>
            </a:r>
            <a:r>
              <a:rPr kumimoji="1" lang="en-US" altLang="ja-JP" dirty="0"/>
              <a:t>RAF</a:t>
            </a:r>
            <a:r>
              <a:rPr kumimoji="1" lang="ja-JP" altLang="en-US"/>
              <a:t>の悲観基礎拡大は，</a:t>
            </a:r>
            <a:endParaRPr kumimoji="1" lang="en-US" altLang="ja-JP" dirty="0"/>
          </a:p>
          <a:p>
            <a:r>
              <a:rPr kumimoji="1" lang="ja-JP" altLang="en-US"/>
              <a:t>メタ</a:t>
            </a:r>
            <a:r>
              <a:rPr kumimoji="1" lang="en-US" altLang="ja-JP" dirty="0"/>
              <a:t>AF</a:t>
            </a:r>
            <a:r>
              <a:rPr kumimoji="1" lang="ja-JP" altLang="en-US"/>
              <a:t>の基礎拡大に矛盾しないということです．</a:t>
            </a:r>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16</a:t>
            </a:fld>
            <a:endParaRPr kumimoji="1" lang="ja-JP" altLang="en-US"/>
          </a:p>
        </p:txBody>
      </p:sp>
    </p:spTree>
    <p:extLst>
      <p:ext uri="{BB962C8B-B14F-4D97-AF65-F5344CB8AC3E}">
        <p14:creationId xmlns:p14="http://schemas.microsoft.com/office/powerpoint/2010/main" val="3351605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まとめです．</a:t>
            </a:r>
            <a:endParaRPr kumimoji="1" lang="en-US" altLang="ja-JP" dirty="0"/>
          </a:p>
          <a:p>
            <a:endParaRPr kumimoji="1" lang="en-US" altLang="ja-JP" dirty="0"/>
          </a:p>
          <a:p>
            <a:r>
              <a:rPr kumimoji="1" lang="ja-JP" altLang="en-US"/>
              <a:t>ダイアグラムの一般的な問題点を解消した議論インターフェース機能の検討を行いました．</a:t>
            </a:r>
            <a:endParaRPr kumimoji="1" lang="en-US" altLang="ja-JP" dirty="0"/>
          </a:p>
          <a:p>
            <a:r>
              <a:rPr kumimoji="1" lang="ja-JP" altLang="en-US"/>
              <a:t>まず，チャットからシンプルなダイアグラムを生成しました．</a:t>
            </a:r>
            <a:endParaRPr kumimoji="1" lang="en-US" altLang="ja-JP" dirty="0"/>
          </a:p>
          <a:p>
            <a:r>
              <a:rPr kumimoji="1" lang="ja-JP" altLang="en-US"/>
              <a:t>次に，ダイアグラムの形状から結論を判断する仕組みを採用し，</a:t>
            </a:r>
            <a:endParaRPr kumimoji="1" lang="en-US" altLang="ja-JP" dirty="0"/>
          </a:p>
          <a:p>
            <a:r>
              <a:rPr kumimoji="1" lang="ja-JP" altLang="en-US"/>
              <a:t>さらに，要約結果の結論が，要約前の結論に矛盾しないようにしました．</a:t>
            </a:r>
            <a:endParaRPr kumimoji="1" lang="en-US" altLang="ja-JP" dirty="0"/>
          </a:p>
          <a:p>
            <a:r>
              <a:rPr kumimoji="1" lang="ja-JP" altLang="en-US"/>
              <a:t>最後に，ダイアグラムの二段階の要約機能によって視認性の向上を行いました．</a:t>
            </a:r>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17</a:t>
            </a:fld>
            <a:endParaRPr kumimoji="1" lang="ja-JP" altLang="en-US"/>
          </a:p>
        </p:txBody>
      </p:sp>
    </p:spTree>
    <p:extLst>
      <p:ext uri="{BB962C8B-B14F-4D97-AF65-F5344CB8AC3E}">
        <p14:creationId xmlns:p14="http://schemas.microsoft.com/office/powerpoint/2010/main" val="83613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18</a:t>
            </a:fld>
            <a:endParaRPr kumimoji="1" lang="ja-JP" altLang="en-US"/>
          </a:p>
        </p:txBody>
      </p:sp>
    </p:spTree>
    <p:extLst>
      <p:ext uri="{BB962C8B-B14F-4D97-AF65-F5344CB8AC3E}">
        <p14:creationId xmlns:p14="http://schemas.microsoft.com/office/powerpoint/2010/main" val="3204070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本発表の目次です．</a:t>
            </a:r>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2</a:t>
            </a:fld>
            <a:endParaRPr kumimoji="1" lang="ja-JP" altLang="en-US"/>
          </a:p>
        </p:txBody>
      </p:sp>
    </p:spTree>
    <p:extLst>
      <p:ext uri="{BB962C8B-B14F-4D97-AF65-F5344CB8AC3E}">
        <p14:creationId xmlns:p14="http://schemas.microsoft.com/office/powerpoint/2010/main" val="61785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はじめに研究背景について述べます．</a:t>
            </a:r>
            <a:endParaRPr kumimoji="1" lang="en-US" altLang="ja-JP" dirty="0"/>
          </a:p>
          <a:p>
            <a:r>
              <a:rPr kumimoji="1" lang="ja-JP" altLang="en-US"/>
              <a:t>コロナ禍の影響で，対面の会議を行うことが困難となり，</a:t>
            </a:r>
            <a:endParaRPr kumimoji="1" lang="en-US" altLang="ja-JP" dirty="0"/>
          </a:p>
          <a:p>
            <a:r>
              <a:rPr kumimoji="1" lang="ja-JP" altLang="en-US"/>
              <a:t>代わりとしてオンライン議論が行われるようになりました．</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また，コロナ禍以前から裁判の件数をへらすためにオンライン上で調停や仲裁を行うオンライン議論の一種，</a:t>
            </a:r>
            <a:r>
              <a:rPr kumimoji="1" lang="en-US" altLang="ja-JP" dirty="0"/>
              <a:t>ODR</a:t>
            </a:r>
            <a:r>
              <a:rPr kumimoji="1" lang="ja-JP" altLang="en-US"/>
              <a:t>が推進されています．</a:t>
            </a:r>
            <a:endParaRPr kumimoji="1" lang="en-US" altLang="ja-JP" dirty="0"/>
          </a:p>
          <a:p>
            <a:endParaRPr kumimoji="1" lang="en-US" altLang="ja-JP" dirty="0"/>
          </a:p>
          <a:p>
            <a:r>
              <a:rPr kumimoji="1" lang="ja-JP" altLang="en-US"/>
              <a:t>オンライン議論では，意見のやり取りを活発に行なったり，カメラ撮影の動画から発言者の表情を観察することが困難になりますが，</a:t>
            </a:r>
            <a:endParaRPr kumimoji="1" lang="en-US" altLang="ja-JP" dirty="0"/>
          </a:p>
          <a:p>
            <a:r>
              <a:rPr kumimoji="1" lang="en-US" altLang="ja-JP" dirty="0"/>
              <a:t>PC</a:t>
            </a:r>
            <a:r>
              <a:rPr kumimoji="1" lang="ja-JP" altLang="en-US"/>
              <a:t>環境を活用した迅速な情報共有が可能です．</a:t>
            </a:r>
            <a:endParaRPr kumimoji="1" lang="en-US" altLang="ja-JP" dirty="0"/>
          </a:p>
          <a:p>
            <a:r>
              <a:rPr kumimoji="1" lang="ja-JP" altLang="en-US"/>
              <a:t>この情報共有をする際に，議論支援ツールが貢献することが期待されています．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3</a:t>
            </a:fld>
            <a:endParaRPr kumimoji="1" lang="ja-JP" altLang="en-US"/>
          </a:p>
        </p:txBody>
      </p:sp>
    </p:spTree>
    <p:extLst>
      <p:ext uri="{BB962C8B-B14F-4D97-AF65-F5344CB8AC3E}">
        <p14:creationId xmlns:p14="http://schemas.microsoft.com/office/powerpoint/2010/main" val="2682437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議論の効率化のため，議論のさまざまな段階のための議論支援ツールが開発されてきました．</a:t>
            </a:r>
            <a:endParaRPr kumimoji="1" lang="en-US" altLang="ja-JP" dirty="0"/>
          </a:p>
          <a:p>
            <a:r>
              <a:rPr kumimoji="1" lang="ja-JP" altLang="en-US"/>
              <a:t>開始前に論点を整理するもの，</a:t>
            </a:r>
            <a:endParaRPr kumimoji="1" lang="en-US" altLang="ja-JP" dirty="0"/>
          </a:p>
          <a:p>
            <a:r>
              <a:rPr kumimoji="1" lang="ja-JP" altLang="en-US"/>
              <a:t>議論の途中で構造理解を支援する視覚化を行うもの，</a:t>
            </a:r>
            <a:endParaRPr kumimoji="1" lang="en-US" altLang="ja-JP" dirty="0"/>
          </a:p>
          <a:p>
            <a:r>
              <a:rPr kumimoji="1" lang="ja-JP" altLang="en-US"/>
              <a:t>終了後に結論の検証，発言者のスキル評価を行うものなどがあります．</a:t>
            </a:r>
            <a:endParaRPr kumimoji="1" lang="en-US" altLang="ja-JP" dirty="0"/>
          </a:p>
          <a:p>
            <a:r>
              <a:rPr kumimoji="1" lang="ja-JP" altLang="en-US"/>
              <a:t>とくに，議論の視覚化においては，ダイアグラムやチャートを用いた多数の研究が存在します．</a:t>
            </a:r>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4</a:t>
            </a:fld>
            <a:endParaRPr kumimoji="1" lang="ja-JP" altLang="en-US"/>
          </a:p>
        </p:txBody>
      </p:sp>
    </p:spTree>
    <p:extLst>
      <p:ext uri="{BB962C8B-B14F-4D97-AF65-F5344CB8AC3E}">
        <p14:creationId xmlns:p14="http://schemas.microsoft.com/office/powerpoint/2010/main" val="638649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しかし，従来のダイアグラムやツールには問題があります．</a:t>
            </a:r>
            <a:endParaRPr kumimoji="1" lang="en-US" altLang="ja-JP" dirty="0"/>
          </a:p>
          <a:p>
            <a:endParaRPr kumimoji="1" lang="en-US" altLang="ja-JP" dirty="0"/>
          </a:p>
          <a:p>
            <a:r>
              <a:rPr kumimoji="1" lang="ja-JP" altLang="en-US"/>
              <a:t>１つは，ユーザーがダイアグラムを作るのが難しいということです．</a:t>
            </a:r>
            <a:endParaRPr kumimoji="1" lang="en-US" altLang="ja-JP" dirty="0"/>
          </a:p>
          <a:p>
            <a:r>
              <a:rPr kumimoji="1" lang="ja-JP" altLang="en-US"/>
              <a:t>例えば，先ほどの</a:t>
            </a:r>
            <a:r>
              <a:rPr kumimoji="1" lang="en-US" altLang="ja-JP" dirty="0"/>
              <a:t>Toulmin</a:t>
            </a:r>
            <a:r>
              <a:rPr kumimoji="1" lang="ja-JP" altLang="en-US"/>
              <a:t>ダイアグラムは各意見の論理構造を図示し</a:t>
            </a:r>
            <a:endParaRPr kumimoji="1" lang="en-US" altLang="ja-JP" dirty="0"/>
          </a:p>
          <a:p>
            <a:r>
              <a:rPr kumimoji="1" lang="ja-JP" altLang="en-US"/>
              <a:t>ますが，それを議論にどう役立たせるかは解釈に委ねられます．</a:t>
            </a:r>
            <a:endParaRPr kumimoji="1" lang="en-US" altLang="ja-JP" dirty="0"/>
          </a:p>
          <a:p>
            <a:r>
              <a:rPr kumimoji="1" lang="ja-JP" altLang="en-US"/>
              <a:t>すると，人によっては，手間をかけて作ったダイアグラムから恩恵が得られない可能性があります．</a:t>
            </a:r>
            <a:endParaRPr kumimoji="1" lang="en-US" altLang="ja-JP" dirty="0"/>
          </a:p>
          <a:p>
            <a:endParaRPr kumimoji="1" lang="en-US" altLang="ja-JP" dirty="0"/>
          </a:p>
          <a:p>
            <a:r>
              <a:rPr kumimoji="1" lang="ja-JP" altLang="en-US"/>
              <a:t>２つめは，難しい議論をダイアグラムで表現しようとすると，大きくなって複雑化します．</a:t>
            </a:r>
            <a:endParaRPr kumimoji="1" lang="en-US" altLang="ja-JP" dirty="0"/>
          </a:p>
          <a:p>
            <a:r>
              <a:rPr kumimoji="1" lang="ja-JP" altLang="en-US"/>
              <a:t>この状態では，結論の検証が難しくなります．</a:t>
            </a:r>
            <a:endParaRPr kumimoji="1" lang="en-US" altLang="ja-JP" dirty="0"/>
          </a:p>
          <a:p>
            <a:endParaRPr kumimoji="1" lang="en-US" altLang="ja-JP" dirty="0"/>
          </a:p>
          <a:p>
            <a:r>
              <a:rPr kumimoji="1" lang="en-US" altLang="ja-JP" dirty="0"/>
              <a:t>3</a:t>
            </a:r>
            <a:r>
              <a:rPr kumimoji="1" lang="ja-JP" altLang="en-US"/>
              <a:t>つめは，ノードやリンクの種類が多いダイアグラムの場合，</a:t>
            </a:r>
            <a:endParaRPr kumimoji="1" lang="en-US" altLang="ja-JP" dirty="0"/>
          </a:p>
          <a:p>
            <a:r>
              <a:rPr kumimoji="1" lang="ja-JP" altLang="en-US"/>
              <a:t>内容を把握するための視認性が損なわれます．</a:t>
            </a:r>
            <a:endParaRPr kumimoji="1" lang="en-US" altLang="ja-JP" dirty="0"/>
          </a:p>
          <a:p>
            <a:endParaRPr kumimoji="1" lang="en-US" altLang="ja-JP" dirty="0"/>
          </a:p>
          <a:p>
            <a:r>
              <a:rPr kumimoji="1" lang="ja-JP" altLang="en-US"/>
              <a:t>この</a:t>
            </a:r>
            <a:r>
              <a:rPr kumimoji="1" lang="en-US" altLang="ja-JP" dirty="0"/>
              <a:t>3</a:t>
            </a:r>
            <a:r>
              <a:rPr kumimoji="1" lang="ja-JP" altLang="en-US"/>
              <a:t>つのことが主なダイアグラムの問題です．</a:t>
            </a:r>
            <a:endParaRPr kumimoji="1" lang="en-US" altLang="ja-JP" dirty="0"/>
          </a:p>
          <a:p>
            <a:endParaRPr kumimoji="1" lang="ja-JP" altLang="en-US"/>
          </a:p>
          <a:p>
            <a:endParaRPr kumimoji="1" lang="ja-JP" altLang="en-US"/>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5</a:t>
            </a:fld>
            <a:endParaRPr kumimoji="1" lang="ja-JP" altLang="en-US"/>
          </a:p>
        </p:txBody>
      </p:sp>
    </p:spTree>
    <p:extLst>
      <p:ext uri="{BB962C8B-B14F-4D97-AF65-F5344CB8AC3E}">
        <p14:creationId xmlns:p14="http://schemas.microsoft.com/office/powerpoint/2010/main" val="3776508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研究目的を述べます．</a:t>
            </a:r>
            <a:endParaRPr kumimoji="1" lang="en-US" altLang="ja-JP" dirty="0"/>
          </a:p>
          <a:p>
            <a:endParaRPr kumimoji="1" lang="en-US" altLang="ja-JP" dirty="0"/>
          </a:p>
          <a:p>
            <a:r>
              <a:rPr kumimoji="1" lang="ja-JP" altLang="en-US"/>
              <a:t>ダイアグラムの一般的な問題点を解消した</a:t>
            </a:r>
            <a:endParaRPr kumimoji="1" lang="en-US" altLang="ja-JP" dirty="0"/>
          </a:p>
          <a:p>
            <a:r>
              <a:rPr kumimoji="1" lang="ja-JP" altLang="en-US"/>
              <a:t>インターフェースをもつ議論支援ツールを開発します．</a:t>
            </a:r>
            <a:endParaRPr kumimoji="1" lang="en-US" altLang="ja-JP" dirty="0"/>
          </a:p>
          <a:p>
            <a:r>
              <a:rPr kumimoji="1" lang="ja-JP" altLang="en-US"/>
              <a:t>これは，次のような機能を持ちます．</a:t>
            </a:r>
            <a:endParaRPr kumimoji="1" lang="en-US" altLang="ja-JP" dirty="0"/>
          </a:p>
          <a:p>
            <a:endParaRPr kumimoji="1" lang="en-US" altLang="ja-JP" dirty="0"/>
          </a:p>
          <a:p>
            <a:r>
              <a:rPr kumimoji="1" lang="ja-JP" altLang="en-US"/>
              <a:t>チャットからシンプルなダイアグラム，発言間の攻撃支持を表示するダイアグラムを生成します．</a:t>
            </a:r>
            <a:endParaRPr kumimoji="1" lang="en-US" altLang="ja-JP" dirty="0"/>
          </a:p>
          <a:p>
            <a:endParaRPr kumimoji="1" lang="en-US" altLang="ja-JP" dirty="0"/>
          </a:p>
          <a:p>
            <a:r>
              <a:rPr kumimoji="1" lang="ja-JP" altLang="en-US"/>
              <a:t>このダイアグラムは形状から意見の論理的正当性に基づく結論を判断することが可能です．</a:t>
            </a:r>
            <a:endParaRPr kumimoji="1" lang="en-US" altLang="ja-JP" dirty="0"/>
          </a:p>
          <a:p>
            <a:r>
              <a:rPr kumimoji="1" lang="ja-JP" altLang="en-US"/>
              <a:t>また，ダイアグラムの構造を簡略化して視認性を向上させることが可能です．</a:t>
            </a:r>
            <a:endParaRPr kumimoji="1" lang="en-US" altLang="ja-JP" dirty="0"/>
          </a:p>
          <a:p>
            <a:endParaRPr kumimoji="1" lang="en-US" altLang="ja-JP" dirty="0"/>
          </a:p>
          <a:p>
            <a:r>
              <a:rPr kumimoji="1" lang="ja-JP" altLang="en-US"/>
              <a:t>そのための基盤理論として数理議論学の議論フレームワーク</a:t>
            </a:r>
            <a:r>
              <a:rPr kumimoji="1" lang="en-US" altLang="ja-JP" dirty="0"/>
              <a:t>(</a:t>
            </a:r>
            <a:r>
              <a:rPr kumimoji="1" lang="ja-JP" altLang="en-US"/>
              <a:t>略して</a:t>
            </a:r>
            <a:r>
              <a:rPr kumimoji="1" lang="en-US" altLang="ja-JP" dirty="0"/>
              <a:t>AF)</a:t>
            </a:r>
            <a:r>
              <a:rPr kumimoji="1" lang="ja-JP" altLang="en-US"/>
              <a:t>を利用します．</a:t>
            </a:r>
            <a:endParaRPr kumimoji="1" lang="en-US" altLang="ja-JP" dirty="0"/>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6</a:t>
            </a:fld>
            <a:endParaRPr kumimoji="1" lang="ja-JP" altLang="en-US"/>
          </a:p>
        </p:txBody>
      </p:sp>
    </p:spTree>
    <p:extLst>
      <p:ext uri="{BB962C8B-B14F-4D97-AF65-F5344CB8AC3E}">
        <p14:creationId xmlns:p14="http://schemas.microsoft.com/office/powerpoint/2010/main" val="505958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支援ツールで使用するダイアグラムについて説明します．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抽象議論フレームワーク略して</a:t>
            </a:r>
            <a:r>
              <a:rPr kumimoji="1" lang="en-US" altLang="ja-JP" sz="1200" kern="1200" dirty="0">
                <a:solidFill>
                  <a:schemeClr val="tx1"/>
                </a:solidFill>
                <a:effectLst/>
                <a:latin typeface="+mn-lt"/>
                <a:ea typeface="+mn-ea"/>
                <a:cs typeface="+mn-cs"/>
              </a:rPr>
              <a:t>AF</a:t>
            </a:r>
            <a:r>
              <a:rPr kumimoji="1" lang="ja-JP" altLang="en-US" sz="1200" kern="1200">
                <a:solidFill>
                  <a:schemeClr val="tx1"/>
                </a:solidFill>
                <a:effectLst/>
                <a:latin typeface="+mn-lt"/>
                <a:ea typeface="+mn-ea"/>
                <a:cs typeface="+mn-cs"/>
              </a:rPr>
              <a:t>は，意見の論理的な構造，論証をノード，</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反論を表す論証間の攻撃関係をリンクで表現します．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r>
              <a:rPr kumimoji="1" lang="ja-JP" altLang="en-US"/>
              <a:t>双極性議論フレームワーク略して</a:t>
            </a:r>
            <a:r>
              <a:rPr kumimoji="1" lang="en-US" altLang="ja-JP" dirty="0"/>
              <a:t>BAF</a:t>
            </a:r>
            <a:r>
              <a:rPr kumimoji="1" lang="ja-JP" altLang="en-US"/>
              <a:t>は，</a:t>
            </a:r>
            <a:r>
              <a:rPr kumimoji="1" lang="en-US" altLang="ja-JP" dirty="0"/>
              <a:t>AF</a:t>
            </a:r>
            <a:r>
              <a:rPr kumimoji="1" lang="ja-JP" altLang="en-US"/>
              <a:t>の拡張理論で，</a:t>
            </a:r>
            <a:endParaRPr kumimoji="1" lang="en-US" altLang="ja-JP" dirty="0"/>
          </a:p>
          <a:p>
            <a:r>
              <a:rPr kumimoji="1" lang="en-US" altLang="ja-JP" dirty="0"/>
              <a:t>AF</a:t>
            </a:r>
            <a:r>
              <a:rPr kumimoji="1" lang="ja-JP" altLang="en-US"/>
              <a:t>の構造に加えて</a:t>
            </a:r>
            <a:endParaRPr kumimoji="1" lang="en-US" altLang="ja-JP" dirty="0"/>
          </a:p>
          <a:p>
            <a:r>
              <a:rPr kumimoji="1" lang="ja-JP" altLang="en-US"/>
              <a:t>支持関係を表すもうひとつの種類のリンクを持ちます．</a:t>
            </a:r>
            <a:endParaRPr kumimoji="1" lang="en-US" altLang="ja-JP" dirty="0"/>
          </a:p>
          <a:p>
            <a:endParaRPr kumimoji="1" lang="en-US" altLang="ja-JP" dirty="0"/>
          </a:p>
          <a:p>
            <a:r>
              <a:rPr kumimoji="1" lang="ja-JP" altLang="en-US"/>
              <a:t>最後に，信頼度基準議論フレームワーク略して</a:t>
            </a:r>
            <a:r>
              <a:rPr kumimoji="1" lang="en-US" altLang="ja-JP" dirty="0"/>
              <a:t>RAF</a:t>
            </a:r>
            <a:r>
              <a:rPr kumimoji="1" lang="ja-JP" altLang="en-US"/>
              <a:t>は</a:t>
            </a:r>
            <a:endParaRPr kumimoji="1" lang="en-US" altLang="ja-JP" dirty="0"/>
          </a:p>
          <a:p>
            <a:r>
              <a:rPr kumimoji="1" lang="ja-JP" altLang="en-US"/>
              <a:t>我々の提案した</a:t>
            </a:r>
            <a:r>
              <a:rPr kumimoji="1" lang="en-US" altLang="ja-JP" dirty="0"/>
              <a:t>AF</a:t>
            </a:r>
            <a:r>
              <a:rPr kumimoji="1" lang="ja-JP" altLang="en-US"/>
              <a:t>の拡張理論で，</a:t>
            </a:r>
            <a:endParaRPr kumimoji="1" lang="en-US" altLang="ja-JP" dirty="0"/>
          </a:p>
          <a:p>
            <a:r>
              <a:rPr kumimoji="1" lang="en-US" altLang="ja-JP" dirty="0"/>
              <a:t>AF</a:t>
            </a:r>
            <a:r>
              <a:rPr kumimoji="1" lang="ja-JP" altLang="en-US"/>
              <a:t>の構造に加えて</a:t>
            </a:r>
            <a:endParaRPr kumimoji="1" lang="en-US" altLang="ja-JP" dirty="0"/>
          </a:p>
          <a:p>
            <a:r>
              <a:rPr kumimoji="1" lang="ja-JP" altLang="en-US"/>
              <a:t>論証に信頼度を表すパラメータが付与されています．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a:solidFill>
                  <a:schemeClr val="tx1"/>
                </a:solidFill>
                <a:effectLst/>
                <a:latin typeface="+mn-lt"/>
                <a:ea typeface="+mn-ea"/>
                <a:cs typeface="+mn-cs"/>
              </a:rPr>
              <a:t>これらはみな，結論を</a:t>
            </a:r>
            <a:r>
              <a:rPr lang="ja-JP" altLang="en-US" sz="1200"/>
              <a:t>抽出する</a:t>
            </a:r>
            <a:r>
              <a:rPr kumimoji="1" lang="ja-JP" altLang="en-US" sz="1200" kern="1200">
                <a:solidFill>
                  <a:schemeClr val="tx1"/>
                </a:solidFill>
                <a:effectLst/>
                <a:latin typeface="+mn-lt"/>
                <a:ea typeface="+mn-ea"/>
                <a:cs typeface="+mn-cs"/>
              </a:rPr>
              <a:t>独自の決定規則意味論を持っています．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7</a:t>
            </a:fld>
            <a:endParaRPr kumimoji="1" lang="ja-JP" altLang="en-US"/>
          </a:p>
        </p:txBody>
      </p:sp>
    </p:spTree>
    <p:extLst>
      <p:ext uri="{BB962C8B-B14F-4D97-AF65-F5344CB8AC3E}">
        <p14:creationId xmlns:p14="http://schemas.microsoft.com/office/powerpoint/2010/main" val="18456706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支援ツールは</a:t>
            </a:r>
            <a:r>
              <a:rPr kumimoji="1" lang="en-US" altLang="ja-JP" dirty="0"/>
              <a:t>BAF</a:t>
            </a:r>
            <a:r>
              <a:rPr kumimoji="1" lang="ja-JP" altLang="en-US"/>
              <a:t>から</a:t>
            </a:r>
            <a:r>
              <a:rPr kumimoji="1" lang="en-US" altLang="ja-JP" dirty="0"/>
              <a:t>meta-AF</a:t>
            </a:r>
            <a:r>
              <a:rPr kumimoji="1" lang="ja-JP" altLang="en-US"/>
              <a:t>，さらに</a:t>
            </a:r>
            <a:r>
              <a:rPr kumimoji="1" lang="en-US" altLang="ja-JP" dirty="0"/>
              <a:t>RAF</a:t>
            </a:r>
            <a:r>
              <a:rPr kumimoji="1" lang="ja-JP" altLang="en-US"/>
              <a:t>へと構造を変換しますが，</a:t>
            </a:r>
            <a:endParaRPr kumimoji="1" lang="en-US" altLang="ja-JP" dirty="0"/>
          </a:p>
          <a:p>
            <a:r>
              <a:rPr kumimoji="1" lang="ja-JP" altLang="en-US"/>
              <a:t>変換によって，</a:t>
            </a:r>
            <a:r>
              <a:rPr kumimoji="1" lang="en-US" altLang="ja-JP" dirty="0"/>
              <a:t>BAF</a:t>
            </a:r>
            <a:r>
              <a:rPr kumimoji="1" lang="ja-JP" altLang="en-US"/>
              <a:t>と</a:t>
            </a:r>
            <a:r>
              <a:rPr kumimoji="1" lang="en-US" altLang="ja-JP" dirty="0"/>
              <a:t>RAF</a:t>
            </a:r>
            <a:r>
              <a:rPr kumimoji="1" lang="ja-JP" altLang="en-US"/>
              <a:t>とで意味論に矛盾がないことを目的とします．</a:t>
            </a:r>
            <a:endParaRPr kumimoji="1" lang="en-US" altLang="ja-JP" dirty="0"/>
          </a:p>
          <a:p>
            <a:r>
              <a:rPr kumimoji="1" lang="ja-JP" altLang="en-US"/>
              <a:t>例えば，</a:t>
            </a:r>
            <a:r>
              <a:rPr kumimoji="1" lang="en-US" altLang="ja-JP" dirty="0"/>
              <a:t>AF</a:t>
            </a:r>
            <a:r>
              <a:rPr kumimoji="1" lang="ja-JP" altLang="en-US"/>
              <a:t>意味論は，主に攻撃関係によって攻撃されているかどうかの状況によって勝ち負けが決まります．</a:t>
            </a:r>
            <a:endParaRPr kumimoji="1" lang="en-US" altLang="ja-JP" dirty="0"/>
          </a:p>
          <a:p>
            <a:r>
              <a:rPr kumimoji="1" lang="ja-JP" altLang="en-US"/>
              <a:t>この図では</a:t>
            </a:r>
            <a:r>
              <a:rPr kumimoji="1" lang="en-US" altLang="ja-JP" dirty="0"/>
              <a:t>c</a:t>
            </a:r>
            <a:r>
              <a:rPr kumimoji="1" lang="ja-JP" altLang="en-US"/>
              <a:t>が誰からも攻撃されていないため勝ち，その</a:t>
            </a:r>
            <a:r>
              <a:rPr kumimoji="1" lang="en-US" altLang="ja-JP" dirty="0"/>
              <a:t>c</a:t>
            </a:r>
            <a:r>
              <a:rPr kumimoji="1" lang="ja-JP" altLang="en-US"/>
              <a:t>によって</a:t>
            </a:r>
            <a:r>
              <a:rPr kumimoji="1" lang="en-US" altLang="ja-JP" dirty="0"/>
              <a:t>b</a:t>
            </a:r>
            <a:r>
              <a:rPr kumimoji="1" lang="ja-JP" altLang="en-US"/>
              <a:t>が救われて勝っています．</a:t>
            </a:r>
            <a:endParaRPr kumimoji="1" lang="en-US" altLang="ja-JP" dirty="0"/>
          </a:p>
          <a:p>
            <a:r>
              <a:rPr kumimoji="1" lang="en-US" altLang="ja-JP" dirty="0"/>
              <a:t>BAF</a:t>
            </a:r>
            <a:r>
              <a:rPr kumimoji="1" lang="ja-JP" altLang="en-US"/>
              <a:t>の意味論は色々ありますが，支持関係でつながったものを一つのノードする解釈で</a:t>
            </a:r>
            <a:r>
              <a:rPr kumimoji="1" lang="en-US" altLang="ja-JP" dirty="0"/>
              <a:t>AF</a:t>
            </a:r>
            <a:r>
              <a:rPr kumimoji="1" lang="ja-JP" altLang="en-US"/>
              <a:t>の構造，メタ</a:t>
            </a:r>
            <a:r>
              <a:rPr kumimoji="1" lang="en-US" altLang="ja-JP" dirty="0"/>
              <a:t>AF</a:t>
            </a:r>
            <a:r>
              <a:rPr kumimoji="1" lang="ja-JP" altLang="en-US"/>
              <a:t>に変換して</a:t>
            </a:r>
            <a:r>
              <a:rPr kumimoji="1" lang="en-US" altLang="ja-JP" dirty="0"/>
              <a:t>AF</a:t>
            </a:r>
            <a:r>
              <a:rPr kumimoji="1" lang="ja-JP" altLang="en-US"/>
              <a:t>意味論を適用します．</a:t>
            </a:r>
            <a:endParaRPr kumimoji="1" lang="en-US" altLang="ja-JP" dirty="0"/>
          </a:p>
          <a:p>
            <a:r>
              <a:rPr kumimoji="1" lang="en-US" altLang="ja-JP" dirty="0"/>
              <a:t>RAF</a:t>
            </a:r>
            <a:r>
              <a:rPr kumimoji="1" lang="ja-JP" altLang="en-US"/>
              <a:t>の意味論は攻撃関係と，ノードに付与される確実に信頼，とりあえず信頼，信頼できないの</a:t>
            </a:r>
            <a:r>
              <a:rPr kumimoji="1" lang="en-US" altLang="ja-JP" dirty="0"/>
              <a:t>3</a:t>
            </a:r>
            <a:r>
              <a:rPr kumimoji="1" lang="ja-JP" altLang="en-US"/>
              <a:t>段階の変数を考慮することで求められます．</a:t>
            </a:r>
            <a:endParaRPr kumimoji="1" lang="en-US" altLang="ja-JP" dirty="0"/>
          </a:p>
          <a:p>
            <a:r>
              <a:rPr kumimoji="1" lang="ja-JP" altLang="en-US"/>
              <a:t>詳細はここでは割愛します．</a:t>
            </a:r>
            <a:endParaRPr kumimoji="1" lang="ja-JP" altLang="en-US" dirty="0"/>
          </a:p>
        </p:txBody>
      </p:sp>
      <p:sp>
        <p:nvSpPr>
          <p:cNvPr id="4" name="スライド番号プレースホルダー 3"/>
          <p:cNvSpPr>
            <a:spLocks noGrp="1"/>
          </p:cNvSpPr>
          <p:nvPr>
            <p:ph type="sldNum" sz="quarter" idx="5"/>
          </p:nvPr>
        </p:nvSpPr>
        <p:spPr/>
        <p:txBody>
          <a:bodyPr/>
          <a:lstStyle/>
          <a:p>
            <a:fld id="{BF229774-6C7D-9B42-A4B9-D63ED29A989E}" type="slidenum">
              <a:rPr kumimoji="1" lang="ja-JP" altLang="en-US" smtClean="0"/>
              <a:t>8</a:t>
            </a:fld>
            <a:endParaRPr kumimoji="1" lang="ja-JP" altLang="en-US"/>
          </a:p>
        </p:txBody>
      </p:sp>
    </p:spTree>
    <p:extLst>
      <p:ext uri="{BB962C8B-B14F-4D97-AF65-F5344CB8AC3E}">
        <p14:creationId xmlns:p14="http://schemas.microsoft.com/office/powerpoint/2010/main" val="423007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我々の提案する支援ツールの概要を紹介します．</a:t>
            </a:r>
            <a:endParaRPr kumimoji="1" lang="en-US" altLang="ja-JP" dirty="0"/>
          </a:p>
          <a:p>
            <a:r>
              <a:rPr kumimoji="1" lang="ja-JP" altLang="en-US"/>
              <a:t>この支援ツールはサーバーを介して</a:t>
            </a:r>
            <a:r>
              <a:rPr kumimoji="1" lang="en-US" altLang="ja-JP" dirty="0"/>
              <a:t>PC</a:t>
            </a:r>
            <a:r>
              <a:rPr kumimoji="1" lang="ja-JP" altLang="en-US"/>
              <a:t>間で行うチャット形式の議論を行い，</a:t>
            </a:r>
            <a:endParaRPr kumimoji="1" lang="en-US" altLang="ja-JP" dirty="0"/>
          </a:p>
          <a:p>
            <a:r>
              <a:rPr kumimoji="1" lang="ja-JP" altLang="en-US"/>
              <a:t>その情報からツールが</a:t>
            </a:r>
            <a:r>
              <a:rPr kumimoji="1" lang="en-US" altLang="ja-JP" dirty="0"/>
              <a:t>BAF</a:t>
            </a:r>
            <a:r>
              <a:rPr kumimoji="1" lang="ja-JP" altLang="en-US"/>
              <a:t>のダイアグラムを自動表示します．</a:t>
            </a:r>
            <a:endParaRPr kumimoji="1" lang="en-US" altLang="ja-JP" dirty="0"/>
          </a:p>
          <a:p>
            <a:endParaRPr kumimoji="1" lang="en-US" altLang="ja-JP" dirty="0"/>
          </a:p>
          <a:p>
            <a:r>
              <a:rPr kumimoji="1" lang="ja-JP" altLang="en-US"/>
              <a:t>そして，その構造が見づらい場合には，メタ</a:t>
            </a:r>
            <a:r>
              <a:rPr kumimoji="1" lang="en-US" altLang="ja-JP" dirty="0"/>
              <a:t>AF</a:t>
            </a:r>
            <a:r>
              <a:rPr kumimoji="1" lang="ja-JP" altLang="en-US"/>
              <a:t>，</a:t>
            </a:r>
            <a:endParaRPr kumimoji="1" lang="en-US" altLang="ja-JP" dirty="0"/>
          </a:p>
          <a:p>
            <a:r>
              <a:rPr kumimoji="1" lang="ja-JP" altLang="en-US"/>
              <a:t>さらに，</a:t>
            </a:r>
            <a:r>
              <a:rPr kumimoji="1" lang="en-US" altLang="ja-JP" dirty="0"/>
              <a:t>RAF</a:t>
            </a:r>
            <a:r>
              <a:rPr kumimoji="1" lang="ja-JP" altLang="en-US"/>
              <a:t>へと構造を簡略化していきます．</a:t>
            </a:r>
            <a:endParaRPr kumimoji="1" lang="en-US" altLang="ja-JP" dirty="0"/>
          </a:p>
        </p:txBody>
      </p:sp>
      <p:sp>
        <p:nvSpPr>
          <p:cNvPr id="4" name="スライド番号プレースホルダー 3"/>
          <p:cNvSpPr>
            <a:spLocks noGrp="1"/>
          </p:cNvSpPr>
          <p:nvPr>
            <p:ph type="sldNum" sz="quarter" idx="5"/>
          </p:nvPr>
        </p:nvSpPr>
        <p:spPr/>
        <p:txBody>
          <a:bodyPr/>
          <a:lstStyle/>
          <a:p>
            <a:fld id="{D3ECFBE3-8933-8747-A36C-BEF94EDBC67B}" type="slidenum">
              <a:rPr kumimoji="1" lang="ja-JP" altLang="en-US" smtClean="0"/>
              <a:t>9</a:t>
            </a:fld>
            <a:endParaRPr kumimoji="1" lang="ja-JP" altLang="en-US"/>
          </a:p>
        </p:txBody>
      </p:sp>
    </p:spTree>
    <p:extLst>
      <p:ext uri="{BB962C8B-B14F-4D97-AF65-F5344CB8AC3E}">
        <p14:creationId xmlns:p14="http://schemas.microsoft.com/office/powerpoint/2010/main" val="231379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7C1A93-88FB-E546-9902-E37365AD41E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78BE01E-8D45-534B-9509-DD0AA9B111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102B537-0575-E848-8319-8E196FC73651}"/>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5" name="フッター プレースホルダー 4">
            <a:extLst>
              <a:ext uri="{FF2B5EF4-FFF2-40B4-BE49-F238E27FC236}">
                <a16:creationId xmlns:a16="http://schemas.microsoft.com/office/drawing/2014/main" id="{4BFCFCAA-7F2B-0144-8DB7-201D9B7CD97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CDE707-18C1-D140-B201-398D4D770C67}"/>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134975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1AE775-7161-3341-91BA-822EAED2B5B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02CE8B6-F525-3A4B-BFA0-A8F66AD3F5C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FB7C40-FFAD-7045-B625-02720A605326}"/>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5" name="フッター プレースホルダー 4">
            <a:extLst>
              <a:ext uri="{FF2B5EF4-FFF2-40B4-BE49-F238E27FC236}">
                <a16:creationId xmlns:a16="http://schemas.microsoft.com/office/drawing/2014/main" id="{5FD163B1-E956-7040-A845-38566DC0F9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D3AEC9-9F8D-6244-884A-0AA2138A02DD}"/>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301361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36693D0-1309-A44B-8FBB-130C775A287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23D047-6944-C547-94F5-700F07616F5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89D1B4-1638-6C4F-B966-683A11A86067}"/>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5" name="フッター プレースホルダー 4">
            <a:extLst>
              <a:ext uri="{FF2B5EF4-FFF2-40B4-BE49-F238E27FC236}">
                <a16:creationId xmlns:a16="http://schemas.microsoft.com/office/drawing/2014/main" id="{9D63534F-00F3-EF43-A9DD-EFF488A66A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25DDC7-C300-2C4A-BDC6-6A944C141FE9}"/>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749183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C096D-DADD-8B45-945B-8BAD4DED4F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DC9D6F-86BD-C842-92D8-C64B7F14AC1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EB39871-0354-0144-8213-7856B8B86251}"/>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5" name="フッター プレースホルダー 4">
            <a:extLst>
              <a:ext uri="{FF2B5EF4-FFF2-40B4-BE49-F238E27FC236}">
                <a16:creationId xmlns:a16="http://schemas.microsoft.com/office/drawing/2014/main" id="{AE1F34D9-9A71-A945-A316-159F34E8D3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2B15ED-53AD-7245-A14F-7263677EEAA8}"/>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281458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F5C27C-D749-9B47-8FDC-7050E17A081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1906CF-1DB7-744E-85BA-C95B0FB33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5C7C0E3-E611-6840-B72D-EC923D38278B}"/>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5" name="フッター プレースホルダー 4">
            <a:extLst>
              <a:ext uri="{FF2B5EF4-FFF2-40B4-BE49-F238E27FC236}">
                <a16:creationId xmlns:a16="http://schemas.microsoft.com/office/drawing/2014/main" id="{2AC377F3-E272-434D-8032-7DA334A9FE3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030D2D-1B31-BC4C-AE34-BFD339D0D444}"/>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18512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30E378-0449-7F45-B1E0-7A44013B6F5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D065B81-3016-624D-94E0-ECDF591A661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E2BDC26-BCB0-C143-AF15-16AEB7BD140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4AF64FD-A805-0F43-BCFD-03D1C4485CB0}"/>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6" name="フッター プレースホルダー 5">
            <a:extLst>
              <a:ext uri="{FF2B5EF4-FFF2-40B4-BE49-F238E27FC236}">
                <a16:creationId xmlns:a16="http://schemas.microsoft.com/office/drawing/2014/main" id="{5AE6CDA1-59DC-F44C-886E-5913CDE3D2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5085BB-AA4B-3D48-B57E-C197EC148A20}"/>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267985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466A580-312F-E44F-983B-AAFFAF4DB29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51CCB71-81FA-2C40-B02C-B77D9BBF4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4D59D90-AECB-744B-AF4D-9C6F35D6A1B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6C6F62-1A12-4F48-9B1A-D3FDB1BB6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B662D01-AB90-6744-B291-BB9F224A9E1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56F7DB1-7999-1640-ACC4-C7DFCBD17E1E}"/>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8" name="フッター プレースホルダー 7">
            <a:extLst>
              <a:ext uri="{FF2B5EF4-FFF2-40B4-BE49-F238E27FC236}">
                <a16:creationId xmlns:a16="http://schemas.microsoft.com/office/drawing/2014/main" id="{6707B26E-B3E8-6F48-A4E4-DE2A3315C1C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96DDBB5-5FCA-E142-827F-AD9E8EC6213E}"/>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154130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C1CE99-3C84-5343-A169-B524B1E2CF5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CA723F2-09DD-BE48-A3E0-7F59BD02ED7D}"/>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4" name="フッター プレースホルダー 3">
            <a:extLst>
              <a:ext uri="{FF2B5EF4-FFF2-40B4-BE49-F238E27FC236}">
                <a16:creationId xmlns:a16="http://schemas.microsoft.com/office/drawing/2014/main" id="{729811E6-E314-4048-ADA7-F8C3F0D45CE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67065A2-11A3-EB40-9B01-2D6F4753A26B}"/>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276708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CD721E8-06D2-9642-AEC2-1064942E6583}"/>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3" name="フッター プレースホルダー 2">
            <a:extLst>
              <a:ext uri="{FF2B5EF4-FFF2-40B4-BE49-F238E27FC236}">
                <a16:creationId xmlns:a16="http://schemas.microsoft.com/office/drawing/2014/main" id="{4D1A1E2D-DBA6-FC42-AD0A-FD8CFF094B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C3035BB-F753-BB41-A71A-CC87426873DA}"/>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1732775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6F77D0-B99E-4A49-9523-25E762B8EE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FD3DCE-94CD-FF4F-B798-BB7A859A3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0061CF5B-7268-0548-B77F-5E64E7D04C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27ADF7-20B9-D54C-8907-EE5A4447DBC9}"/>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6" name="フッター プレースホルダー 5">
            <a:extLst>
              <a:ext uri="{FF2B5EF4-FFF2-40B4-BE49-F238E27FC236}">
                <a16:creationId xmlns:a16="http://schemas.microsoft.com/office/drawing/2014/main" id="{60F09099-F972-D543-8E0F-C2FF601C1E7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371E75-A00C-8C41-A89A-FC03DA5A71BE}"/>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2172389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9DF13F-3F79-E845-B466-FA5C74D1D87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5753CCE-2EE9-D843-B1CB-355FA9E095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6F50E38-8322-2E4E-A171-5FD90634A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4278165-4089-924E-92E1-DD5CC965FB63}"/>
              </a:ext>
            </a:extLst>
          </p:cNvPr>
          <p:cNvSpPr>
            <a:spLocks noGrp="1"/>
          </p:cNvSpPr>
          <p:nvPr>
            <p:ph type="dt" sz="half" idx="10"/>
          </p:nvPr>
        </p:nvSpPr>
        <p:spPr/>
        <p:txBody>
          <a:bodyPr/>
          <a:lstStyle/>
          <a:p>
            <a:fld id="{471008DA-E181-184D-B0B2-AD2F6C0B0B84}" type="datetimeFigureOut">
              <a:rPr kumimoji="1" lang="ja-JP" altLang="en-US" smtClean="0"/>
              <a:t>2021/3/8</a:t>
            </a:fld>
            <a:endParaRPr kumimoji="1" lang="ja-JP" altLang="en-US"/>
          </a:p>
        </p:txBody>
      </p:sp>
      <p:sp>
        <p:nvSpPr>
          <p:cNvPr id="6" name="フッター プレースホルダー 5">
            <a:extLst>
              <a:ext uri="{FF2B5EF4-FFF2-40B4-BE49-F238E27FC236}">
                <a16:creationId xmlns:a16="http://schemas.microsoft.com/office/drawing/2014/main" id="{224ECC2A-0801-9947-B39C-CE3FBC580C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681F61-FCE7-5345-8C28-253A1DB0AABA}"/>
              </a:ext>
            </a:extLst>
          </p:cNvPr>
          <p:cNvSpPr>
            <a:spLocks noGrp="1"/>
          </p:cNvSpPr>
          <p:nvPr>
            <p:ph type="sldNum" sz="quarter" idx="12"/>
          </p:nvPr>
        </p:nvSpPr>
        <p:spPr/>
        <p:txBody>
          <a:body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91817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05400E8-5FCA-5644-A500-39276F3527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1888D7-130B-6340-B225-32390722A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4674C36-B22D-2348-AC52-C8CFFC694D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008DA-E181-184D-B0B2-AD2F6C0B0B84}" type="datetimeFigureOut">
              <a:rPr kumimoji="1" lang="ja-JP" altLang="en-US" smtClean="0"/>
              <a:t>2021/3/8</a:t>
            </a:fld>
            <a:endParaRPr kumimoji="1" lang="ja-JP" altLang="en-US"/>
          </a:p>
        </p:txBody>
      </p:sp>
      <p:sp>
        <p:nvSpPr>
          <p:cNvPr id="5" name="フッター プレースホルダー 4">
            <a:extLst>
              <a:ext uri="{FF2B5EF4-FFF2-40B4-BE49-F238E27FC236}">
                <a16:creationId xmlns:a16="http://schemas.microsoft.com/office/drawing/2014/main" id="{4CF0E921-5840-2544-991E-9099369000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71FFD5-18C2-7140-BCDF-CBE3598C36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1CA3C4-1892-7A4F-B4E1-13863F616C9B}" type="slidenum">
              <a:rPr kumimoji="1" lang="ja-JP" altLang="en-US" smtClean="0"/>
              <a:t>‹#›</a:t>
            </a:fld>
            <a:endParaRPr kumimoji="1" lang="ja-JP" altLang="en-US"/>
          </a:p>
        </p:txBody>
      </p:sp>
    </p:spTree>
    <p:extLst>
      <p:ext uri="{BB962C8B-B14F-4D97-AF65-F5344CB8AC3E}">
        <p14:creationId xmlns:p14="http://schemas.microsoft.com/office/powerpoint/2010/main" val="1617422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CADCA5-C58C-5846-916B-95E6804CD152}"/>
              </a:ext>
            </a:extLst>
          </p:cNvPr>
          <p:cNvSpPr>
            <a:spLocks noGrp="1"/>
          </p:cNvSpPr>
          <p:nvPr>
            <p:ph type="ctrTitle"/>
          </p:nvPr>
        </p:nvSpPr>
        <p:spPr/>
        <p:txBody>
          <a:bodyPr>
            <a:normAutofit fontScale="90000"/>
          </a:bodyPr>
          <a:lstStyle/>
          <a:p>
            <a:r>
              <a:rPr lang="en-US" altLang="ja-JP" b="1" dirty="0"/>
              <a:t>BAF</a:t>
            </a:r>
            <a:r>
              <a:rPr lang="ja-JP" altLang="ja-JP" b="1"/>
              <a:t>を用いた</a:t>
            </a:r>
            <a:br>
              <a:rPr lang="en-US" altLang="ja-JP" b="1" dirty="0"/>
            </a:br>
            <a:r>
              <a:rPr lang="ja-JP" altLang="ja-JP" b="1"/>
              <a:t>オンライン議論ツールの</a:t>
            </a:r>
            <a:br>
              <a:rPr lang="ja-JP" altLang="ja-JP" b="1"/>
            </a:br>
            <a:r>
              <a:rPr lang="ja-JP" altLang="ja-JP" b="1"/>
              <a:t>要約支援機能</a:t>
            </a:r>
            <a:endParaRPr kumimoji="1" lang="ja-JP" altLang="en-US" b="1"/>
          </a:p>
        </p:txBody>
      </p:sp>
      <p:sp>
        <p:nvSpPr>
          <p:cNvPr id="3" name="字幕 2">
            <a:extLst>
              <a:ext uri="{FF2B5EF4-FFF2-40B4-BE49-F238E27FC236}">
                <a16:creationId xmlns:a16="http://schemas.microsoft.com/office/drawing/2014/main" id="{1FC1781C-8071-B344-BE52-327E794D8CFF}"/>
              </a:ext>
            </a:extLst>
          </p:cNvPr>
          <p:cNvSpPr>
            <a:spLocks noGrp="1"/>
          </p:cNvSpPr>
          <p:nvPr>
            <p:ph type="subTitle" idx="1"/>
          </p:nvPr>
        </p:nvSpPr>
        <p:spPr/>
        <p:txBody>
          <a:bodyPr/>
          <a:lstStyle/>
          <a:p>
            <a:endParaRPr kumimoji="1" lang="en-US" altLang="ja-JP" dirty="0"/>
          </a:p>
          <a:p>
            <a:r>
              <a:rPr kumimoji="1" lang="ja-JP" altLang="en-US"/>
              <a:t>仁科　慧　</a:t>
            </a:r>
          </a:p>
        </p:txBody>
      </p:sp>
    </p:spTree>
    <p:extLst>
      <p:ext uri="{BB962C8B-B14F-4D97-AF65-F5344CB8AC3E}">
        <p14:creationId xmlns:p14="http://schemas.microsoft.com/office/powerpoint/2010/main" val="1690151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B8ABC-50C0-0942-96D1-F8C9A3776659}"/>
              </a:ext>
            </a:extLst>
          </p:cNvPr>
          <p:cNvSpPr>
            <a:spLocks noGrp="1"/>
          </p:cNvSpPr>
          <p:nvPr>
            <p:ph type="title"/>
          </p:nvPr>
        </p:nvSpPr>
        <p:spPr/>
        <p:txBody>
          <a:bodyPr/>
          <a:lstStyle/>
          <a:p>
            <a:r>
              <a:rPr lang="en-US" altLang="ja-JP" b="1" dirty="0"/>
              <a:t>3</a:t>
            </a:r>
            <a:r>
              <a:rPr lang="ja-JP" altLang="en-US" b="1"/>
              <a:t>．支援ツールの概要</a:t>
            </a:r>
            <a:endParaRPr kumimoji="1" lang="ja-JP" altLang="en-US"/>
          </a:p>
        </p:txBody>
      </p:sp>
      <p:pic>
        <p:nvPicPr>
          <p:cNvPr id="6" name="図 5">
            <a:extLst>
              <a:ext uri="{FF2B5EF4-FFF2-40B4-BE49-F238E27FC236}">
                <a16:creationId xmlns:a16="http://schemas.microsoft.com/office/drawing/2014/main" id="{BB5C6D37-F3D2-B148-84E2-3B52353F37C2}"/>
              </a:ext>
            </a:extLst>
          </p:cNvPr>
          <p:cNvPicPr>
            <a:picLocks noChangeAspect="1"/>
          </p:cNvPicPr>
          <p:nvPr/>
        </p:nvPicPr>
        <p:blipFill>
          <a:blip r:embed="rId3"/>
          <a:stretch>
            <a:fillRect/>
          </a:stretch>
        </p:blipFill>
        <p:spPr>
          <a:xfrm>
            <a:off x="1703003" y="1459010"/>
            <a:ext cx="9383486" cy="5398990"/>
          </a:xfrm>
          <a:prstGeom prst="rect">
            <a:avLst/>
          </a:prstGeom>
        </p:spPr>
      </p:pic>
      <p:sp>
        <p:nvSpPr>
          <p:cNvPr id="7" name="矢印: 右 13">
            <a:extLst>
              <a:ext uri="{FF2B5EF4-FFF2-40B4-BE49-F238E27FC236}">
                <a16:creationId xmlns:a16="http://schemas.microsoft.com/office/drawing/2014/main" id="{BECB42B5-6470-C345-A8CA-C4B62CB86305}"/>
              </a:ext>
            </a:extLst>
          </p:cNvPr>
          <p:cNvSpPr/>
          <p:nvPr/>
        </p:nvSpPr>
        <p:spPr>
          <a:xfrm>
            <a:off x="5471343" y="2470447"/>
            <a:ext cx="522404" cy="4478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6858140-4B62-634F-AFA4-3F88BD5C0E10}"/>
              </a:ext>
            </a:extLst>
          </p:cNvPr>
          <p:cNvSpPr txBox="1"/>
          <p:nvPr/>
        </p:nvSpPr>
        <p:spPr>
          <a:xfrm>
            <a:off x="5070344" y="1993109"/>
            <a:ext cx="1324402" cy="369332"/>
          </a:xfrm>
          <a:prstGeom prst="rect">
            <a:avLst/>
          </a:prstGeom>
          <a:noFill/>
        </p:spPr>
        <p:txBody>
          <a:bodyPr wrap="none" rtlCol="0">
            <a:spAutoFit/>
          </a:bodyPr>
          <a:lstStyle/>
          <a:p>
            <a:r>
              <a:rPr kumimoji="1" lang="en-US" altLang="ja-JP" dirty="0"/>
              <a:t>BAF</a:t>
            </a:r>
            <a:r>
              <a:rPr kumimoji="1" lang="ja-JP" altLang="en-US" dirty="0"/>
              <a:t>の生成</a:t>
            </a:r>
          </a:p>
        </p:txBody>
      </p:sp>
    </p:spTree>
    <p:extLst>
      <p:ext uri="{BB962C8B-B14F-4D97-AF65-F5344CB8AC3E}">
        <p14:creationId xmlns:p14="http://schemas.microsoft.com/office/powerpoint/2010/main" val="222581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71AF8F-D14A-EE49-8EA0-5C0AE3BE3826}"/>
              </a:ext>
            </a:extLst>
          </p:cNvPr>
          <p:cNvSpPr>
            <a:spLocks noGrp="1"/>
          </p:cNvSpPr>
          <p:nvPr>
            <p:ph type="title"/>
          </p:nvPr>
        </p:nvSpPr>
        <p:spPr/>
        <p:txBody>
          <a:bodyPr/>
          <a:lstStyle/>
          <a:p>
            <a:r>
              <a:rPr lang="en-US" altLang="ja-JP" b="1" dirty="0"/>
              <a:t>3</a:t>
            </a:r>
            <a:r>
              <a:rPr lang="ja-JP" altLang="en-US" b="1"/>
              <a:t>．支援ツールの概要</a:t>
            </a:r>
            <a:endParaRPr kumimoji="1" lang="ja-JP" altLang="en-US"/>
          </a:p>
        </p:txBody>
      </p:sp>
      <p:pic>
        <p:nvPicPr>
          <p:cNvPr id="5" name="コンテンツ プレースホルダー 4">
            <a:extLst>
              <a:ext uri="{FF2B5EF4-FFF2-40B4-BE49-F238E27FC236}">
                <a16:creationId xmlns:a16="http://schemas.microsoft.com/office/drawing/2014/main" id="{DA592D10-C96C-3A49-8AC6-293C8C74E268}"/>
              </a:ext>
            </a:extLst>
          </p:cNvPr>
          <p:cNvPicPr>
            <a:picLocks noGrp="1" noChangeAspect="1"/>
          </p:cNvPicPr>
          <p:nvPr>
            <p:ph idx="1"/>
          </p:nvPr>
        </p:nvPicPr>
        <p:blipFill>
          <a:blip r:embed="rId3"/>
          <a:stretch>
            <a:fillRect/>
          </a:stretch>
        </p:blipFill>
        <p:spPr>
          <a:xfrm>
            <a:off x="4135707" y="1838031"/>
            <a:ext cx="3779520" cy="3738880"/>
          </a:xfrm>
        </p:spPr>
      </p:pic>
      <p:sp>
        <p:nvSpPr>
          <p:cNvPr id="9" name="テキスト ボックス 8">
            <a:extLst>
              <a:ext uri="{FF2B5EF4-FFF2-40B4-BE49-F238E27FC236}">
                <a16:creationId xmlns:a16="http://schemas.microsoft.com/office/drawing/2014/main" id="{5FB2BB56-C92B-044C-A78F-4A3050274536}"/>
              </a:ext>
            </a:extLst>
          </p:cNvPr>
          <p:cNvSpPr txBox="1"/>
          <p:nvPr/>
        </p:nvSpPr>
        <p:spPr>
          <a:xfrm>
            <a:off x="7188856" y="5576911"/>
            <a:ext cx="1343638" cy="646331"/>
          </a:xfrm>
          <a:prstGeom prst="rect">
            <a:avLst/>
          </a:prstGeom>
          <a:noFill/>
        </p:spPr>
        <p:txBody>
          <a:bodyPr wrap="none" rtlCol="0">
            <a:spAutoFit/>
          </a:bodyPr>
          <a:lstStyle/>
          <a:p>
            <a:r>
              <a:rPr lang="en-US" altLang="ja-JP" dirty="0"/>
              <a:t>meta-AF</a:t>
            </a:r>
            <a:r>
              <a:rPr lang="ja-JP" altLang="en-US"/>
              <a:t>を</a:t>
            </a:r>
            <a:endParaRPr lang="en-US" altLang="ja-JP" dirty="0"/>
          </a:p>
          <a:p>
            <a:r>
              <a:rPr lang="en-US" altLang="ja-JP" dirty="0"/>
              <a:t>RAF</a:t>
            </a:r>
            <a:r>
              <a:rPr lang="ja-JP" altLang="en-US" dirty="0"/>
              <a:t>に要約</a:t>
            </a:r>
            <a:endParaRPr kumimoji="1" lang="ja-JP" altLang="en-US" dirty="0"/>
          </a:p>
        </p:txBody>
      </p:sp>
      <p:pic>
        <p:nvPicPr>
          <p:cNvPr id="12" name="図 11">
            <a:extLst>
              <a:ext uri="{FF2B5EF4-FFF2-40B4-BE49-F238E27FC236}">
                <a16:creationId xmlns:a16="http://schemas.microsoft.com/office/drawing/2014/main" id="{CE1EF917-AC95-2A41-9885-990344CA6556}"/>
              </a:ext>
            </a:extLst>
          </p:cNvPr>
          <p:cNvPicPr>
            <a:picLocks noChangeAspect="1"/>
          </p:cNvPicPr>
          <p:nvPr/>
        </p:nvPicPr>
        <p:blipFill>
          <a:blip r:embed="rId4"/>
          <a:stretch>
            <a:fillRect/>
          </a:stretch>
        </p:blipFill>
        <p:spPr>
          <a:xfrm>
            <a:off x="0" y="1374580"/>
            <a:ext cx="3362960" cy="2936240"/>
          </a:xfrm>
          <a:prstGeom prst="rect">
            <a:avLst/>
          </a:prstGeom>
        </p:spPr>
      </p:pic>
      <p:sp>
        <p:nvSpPr>
          <p:cNvPr id="14" name="テキスト ボックス 13">
            <a:extLst>
              <a:ext uri="{FF2B5EF4-FFF2-40B4-BE49-F238E27FC236}">
                <a16:creationId xmlns:a16="http://schemas.microsoft.com/office/drawing/2014/main" id="{D0684B66-6FED-4E49-8271-E9188973106A}"/>
              </a:ext>
            </a:extLst>
          </p:cNvPr>
          <p:cNvSpPr txBox="1"/>
          <p:nvPr/>
        </p:nvSpPr>
        <p:spPr>
          <a:xfrm>
            <a:off x="2703121" y="5576911"/>
            <a:ext cx="1933543" cy="646331"/>
          </a:xfrm>
          <a:prstGeom prst="rect">
            <a:avLst/>
          </a:prstGeom>
          <a:noFill/>
        </p:spPr>
        <p:txBody>
          <a:bodyPr wrap="none" rtlCol="0">
            <a:spAutoFit/>
          </a:bodyPr>
          <a:lstStyle/>
          <a:p>
            <a:r>
              <a:rPr lang="en-US" altLang="ja-JP" dirty="0"/>
              <a:t>BAF</a:t>
            </a:r>
            <a:r>
              <a:rPr lang="ja-JP" altLang="en-US"/>
              <a:t>を</a:t>
            </a:r>
            <a:endParaRPr lang="en-US" altLang="ja-JP" dirty="0"/>
          </a:p>
          <a:p>
            <a:r>
              <a:rPr lang="en-US" altLang="ja-JP" dirty="0"/>
              <a:t>meta-AF</a:t>
            </a:r>
            <a:r>
              <a:rPr lang="ja-JP" altLang="en-US"/>
              <a:t>に変換</a:t>
            </a:r>
            <a:endParaRPr kumimoji="1" lang="ja-JP" altLang="en-US" dirty="0"/>
          </a:p>
        </p:txBody>
      </p:sp>
      <p:sp>
        <p:nvSpPr>
          <p:cNvPr id="15" name="テキスト ボックス 14">
            <a:extLst>
              <a:ext uri="{FF2B5EF4-FFF2-40B4-BE49-F238E27FC236}">
                <a16:creationId xmlns:a16="http://schemas.microsoft.com/office/drawing/2014/main" id="{AD3A47AD-CA6F-E947-B76E-7CCE67A7D122}"/>
              </a:ext>
            </a:extLst>
          </p:cNvPr>
          <p:cNvSpPr txBox="1"/>
          <p:nvPr/>
        </p:nvSpPr>
        <p:spPr>
          <a:xfrm>
            <a:off x="3973463" y="1327689"/>
            <a:ext cx="4759636" cy="646331"/>
          </a:xfrm>
          <a:prstGeom prst="rect">
            <a:avLst/>
          </a:prstGeom>
          <a:noFill/>
        </p:spPr>
        <p:txBody>
          <a:bodyPr wrap="none" rtlCol="0">
            <a:spAutoFit/>
          </a:bodyPr>
          <a:lstStyle/>
          <a:p>
            <a:r>
              <a:rPr kumimoji="1" lang="en-US" altLang="ja-JP" b="1" dirty="0" err="1"/>
              <a:t>BAF,meta</a:t>
            </a:r>
            <a:r>
              <a:rPr kumimoji="1" lang="en-US" altLang="ja-JP" b="1" dirty="0"/>
              <a:t>-AF,RAF</a:t>
            </a:r>
            <a:r>
              <a:rPr kumimoji="1" lang="ja-JP" altLang="en-US" b="1" dirty="0"/>
              <a:t>のそれぞれから導かれる</a:t>
            </a:r>
            <a:endParaRPr kumimoji="1" lang="en-US" altLang="ja-JP" b="1" dirty="0"/>
          </a:p>
          <a:p>
            <a:r>
              <a:rPr kumimoji="1" lang="ja-JP" altLang="en-US" b="1" dirty="0"/>
              <a:t>結論</a:t>
            </a:r>
            <a:r>
              <a:rPr kumimoji="1" lang="ja-JP" altLang="en-US" b="1"/>
              <a:t>が矛盾させないようにする</a:t>
            </a:r>
            <a:endParaRPr kumimoji="1" lang="ja-JP" altLang="en-US" b="1" dirty="0"/>
          </a:p>
        </p:txBody>
      </p:sp>
      <p:sp>
        <p:nvSpPr>
          <p:cNvPr id="8" name="矢印: 下 14">
            <a:extLst>
              <a:ext uri="{FF2B5EF4-FFF2-40B4-BE49-F238E27FC236}">
                <a16:creationId xmlns:a16="http://schemas.microsoft.com/office/drawing/2014/main" id="{CB410690-3495-A044-9A67-8DECF15419F4}"/>
              </a:ext>
            </a:extLst>
          </p:cNvPr>
          <p:cNvSpPr/>
          <p:nvPr/>
        </p:nvSpPr>
        <p:spPr>
          <a:xfrm rot="16200000">
            <a:off x="3233828" y="4630631"/>
            <a:ext cx="438539" cy="1040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E72FA10C-44E1-0447-A445-4BF1A8E34B28}"/>
              </a:ext>
            </a:extLst>
          </p:cNvPr>
          <p:cNvPicPr>
            <a:picLocks noChangeAspect="1"/>
          </p:cNvPicPr>
          <p:nvPr/>
        </p:nvPicPr>
        <p:blipFill>
          <a:blip r:embed="rId5"/>
          <a:stretch>
            <a:fillRect/>
          </a:stretch>
        </p:blipFill>
        <p:spPr>
          <a:xfrm>
            <a:off x="8254120" y="1975192"/>
            <a:ext cx="3937880" cy="3601719"/>
          </a:xfrm>
          <a:prstGeom prst="rect">
            <a:avLst/>
          </a:prstGeom>
        </p:spPr>
      </p:pic>
      <p:sp>
        <p:nvSpPr>
          <p:cNvPr id="13" name="矢印: 下 14">
            <a:extLst>
              <a:ext uri="{FF2B5EF4-FFF2-40B4-BE49-F238E27FC236}">
                <a16:creationId xmlns:a16="http://schemas.microsoft.com/office/drawing/2014/main" id="{D89D69B9-2AE6-094B-8B61-45569AA32905}"/>
              </a:ext>
            </a:extLst>
          </p:cNvPr>
          <p:cNvSpPr/>
          <p:nvPr/>
        </p:nvSpPr>
        <p:spPr>
          <a:xfrm rot="16200000">
            <a:off x="7641406" y="4630631"/>
            <a:ext cx="438539" cy="10407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78283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D4A3CB-48FE-8049-9086-FF2CB6150F7F}"/>
              </a:ext>
            </a:extLst>
          </p:cNvPr>
          <p:cNvSpPr>
            <a:spLocks noGrp="1"/>
          </p:cNvSpPr>
          <p:nvPr>
            <p:ph type="title"/>
          </p:nvPr>
        </p:nvSpPr>
        <p:spPr/>
        <p:txBody>
          <a:bodyPr/>
          <a:lstStyle/>
          <a:p>
            <a:r>
              <a:rPr kumimoji="1" lang="en-US" altLang="ja-JP" b="1" dirty="0"/>
              <a:t>4. </a:t>
            </a:r>
            <a:r>
              <a:rPr lang="ja-JP" altLang="en-US" b="1"/>
              <a:t>議論支援ツールの機能</a:t>
            </a:r>
            <a:endParaRPr kumimoji="1" lang="ja-JP" altLang="en-US" b="1" dirty="0"/>
          </a:p>
        </p:txBody>
      </p:sp>
      <p:sp>
        <p:nvSpPr>
          <p:cNvPr id="3" name="コンテンツ プレースホルダー 2">
            <a:extLst>
              <a:ext uri="{FF2B5EF4-FFF2-40B4-BE49-F238E27FC236}">
                <a16:creationId xmlns:a16="http://schemas.microsoft.com/office/drawing/2014/main" id="{B4BF8E87-9717-F641-A417-F89BCF715F0D}"/>
              </a:ext>
            </a:extLst>
          </p:cNvPr>
          <p:cNvSpPr>
            <a:spLocks noGrp="1"/>
          </p:cNvSpPr>
          <p:nvPr>
            <p:ph idx="1"/>
          </p:nvPr>
        </p:nvSpPr>
        <p:spPr>
          <a:xfrm>
            <a:off x="838199" y="1825625"/>
            <a:ext cx="10790583" cy="4351338"/>
          </a:xfrm>
        </p:spPr>
        <p:txBody>
          <a:bodyPr/>
          <a:lstStyle/>
          <a:p>
            <a:r>
              <a:rPr lang="ja-JP" altLang="en-US"/>
              <a:t>議論支援ツールは各ユーザーの </a:t>
            </a:r>
            <a:r>
              <a:rPr lang="en-US" altLang="ja-JP" dirty="0"/>
              <a:t>PC </a:t>
            </a:r>
            <a:r>
              <a:rPr lang="ja-JP" altLang="en-US"/>
              <a:t>を介して議論サーバに接続し，チャット形式で発言テキストを入力することで議論を行う．</a:t>
            </a:r>
            <a:endParaRPr lang="en-US" altLang="ja-JP" dirty="0"/>
          </a:p>
          <a:p>
            <a:endParaRPr lang="en-US" altLang="ja-JP" dirty="0"/>
          </a:p>
          <a:p>
            <a:r>
              <a:rPr lang="ja-JP" altLang="en-US"/>
              <a:t>チャットから</a:t>
            </a:r>
            <a:r>
              <a:rPr lang="en-US" altLang="ja-JP" dirty="0"/>
              <a:t>BAF</a:t>
            </a:r>
            <a:r>
              <a:rPr lang="ja-JP" altLang="en-US"/>
              <a:t>ダイアグラムを自動表示して，その構造の要点のみを表す</a:t>
            </a:r>
            <a:r>
              <a:rPr lang="en-US" altLang="ja-JP" dirty="0"/>
              <a:t>RAF</a:t>
            </a:r>
            <a:r>
              <a:rPr lang="ja-JP" altLang="en-US"/>
              <a:t>にする要約機能を持つ．</a:t>
            </a:r>
            <a:endParaRPr lang="en-US" altLang="ja-JP" dirty="0"/>
          </a:p>
          <a:p>
            <a:pPr marL="0" indent="0">
              <a:buNone/>
            </a:pPr>
            <a:endParaRPr lang="ja-JP" altLang="en-US"/>
          </a:p>
          <a:p>
            <a:endParaRPr kumimoji="1" lang="ja-JP" altLang="en-US"/>
          </a:p>
        </p:txBody>
      </p:sp>
    </p:spTree>
    <p:extLst>
      <p:ext uri="{BB962C8B-B14F-4D97-AF65-F5344CB8AC3E}">
        <p14:creationId xmlns:p14="http://schemas.microsoft.com/office/powerpoint/2010/main" val="1104802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32BA9FE8-6E82-AA44-BFBB-AE369F136A26}"/>
              </a:ext>
            </a:extLst>
          </p:cNvPr>
          <p:cNvSpPr>
            <a:spLocks noGrp="1"/>
          </p:cNvSpPr>
          <p:nvPr>
            <p:ph type="title"/>
          </p:nvPr>
        </p:nvSpPr>
        <p:spPr>
          <a:xfrm>
            <a:off x="838200" y="365125"/>
            <a:ext cx="10515600" cy="1325563"/>
          </a:xfrm>
        </p:spPr>
        <p:txBody>
          <a:bodyPr/>
          <a:lstStyle/>
          <a:p>
            <a:r>
              <a:rPr lang="en-US" altLang="ja-JP" b="1" dirty="0"/>
              <a:t>4.3 </a:t>
            </a:r>
            <a:r>
              <a:rPr lang="ja-JP" altLang="en-US" b="1"/>
              <a:t>議論支援ツールの機能：</a:t>
            </a:r>
            <a:r>
              <a:rPr lang="en-US" altLang="ja-JP" b="1" dirty="0"/>
              <a:t>RAF</a:t>
            </a:r>
            <a:r>
              <a:rPr lang="ja-JP" altLang="en-US" b="1"/>
              <a:t>生成</a:t>
            </a:r>
            <a:endParaRPr kumimoji="1" lang="ja-JP" altLang="en-US"/>
          </a:p>
        </p:txBody>
      </p:sp>
      <p:pic>
        <p:nvPicPr>
          <p:cNvPr id="5" name="図 4">
            <a:extLst>
              <a:ext uri="{FF2B5EF4-FFF2-40B4-BE49-F238E27FC236}">
                <a16:creationId xmlns:a16="http://schemas.microsoft.com/office/drawing/2014/main" id="{504D42DE-B635-F344-80F6-65A02EB007F9}"/>
              </a:ext>
            </a:extLst>
          </p:cNvPr>
          <p:cNvPicPr>
            <a:picLocks noChangeAspect="1"/>
          </p:cNvPicPr>
          <p:nvPr/>
        </p:nvPicPr>
        <p:blipFill>
          <a:blip r:embed="rId3"/>
          <a:stretch>
            <a:fillRect/>
          </a:stretch>
        </p:blipFill>
        <p:spPr>
          <a:xfrm>
            <a:off x="3795068" y="1251408"/>
            <a:ext cx="6130810" cy="5607448"/>
          </a:xfrm>
          <a:prstGeom prst="rect">
            <a:avLst/>
          </a:prstGeom>
        </p:spPr>
      </p:pic>
      <p:pic>
        <p:nvPicPr>
          <p:cNvPr id="6" name="図 5">
            <a:extLst>
              <a:ext uri="{FF2B5EF4-FFF2-40B4-BE49-F238E27FC236}">
                <a16:creationId xmlns:a16="http://schemas.microsoft.com/office/drawing/2014/main" id="{7671D173-F876-3949-BE54-2FDE64590416}"/>
              </a:ext>
            </a:extLst>
          </p:cNvPr>
          <p:cNvPicPr>
            <a:picLocks noChangeAspect="1"/>
          </p:cNvPicPr>
          <p:nvPr/>
        </p:nvPicPr>
        <p:blipFill>
          <a:blip r:embed="rId4"/>
          <a:stretch>
            <a:fillRect/>
          </a:stretch>
        </p:blipFill>
        <p:spPr>
          <a:xfrm>
            <a:off x="0" y="2118976"/>
            <a:ext cx="2235200" cy="2171700"/>
          </a:xfrm>
          <a:prstGeom prst="rect">
            <a:avLst/>
          </a:prstGeom>
        </p:spPr>
      </p:pic>
      <p:sp>
        <p:nvSpPr>
          <p:cNvPr id="7" name="テキスト ボックス 6">
            <a:extLst>
              <a:ext uri="{FF2B5EF4-FFF2-40B4-BE49-F238E27FC236}">
                <a16:creationId xmlns:a16="http://schemas.microsoft.com/office/drawing/2014/main" id="{A20F1FC4-E855-0F40-B083-969B0CB069FA}"/>
              </a:ext>
            </a:extLst>
          </p:cNvPr>
          <p:cNvSpPr txBox="1"/>
          <p:nvPr/>
        </p:nvSpPr>
        <p:spPr>
          <a:xfrm>
            <a:off x="3795068" y="5529478"/>
            <a:ext cx="484428" cy="369332"/>
          </a:xfrm>
          <a:prstGeom prst="rect">
            <a:avLst/>
          </a:prstGeom>
          <a:noFill/>
        </p:spPr>
        <p:txBody>
          <a:bodyPr wrap="none" rtlCol="0">
            <a:spAutoFit/>
          </a:bodyPr>
          <a:lstStyle/>
          <a:p>
            <a:r>
              <a:rPr kumimoji="1" lang="en-US" altLang="ja-JP" dirty="0"/>
              <a:t>EC1</a:t>
            </a:r>
            <a:endParaRPr kumimoji="1" lang="ja-JP" altLang="en-US"/>
          </a:p>
        </p:txBody>
      </p:sp>
      <p:sp>
        <p:nvSpPr>
          <p:cNvPr id="8" name="テキスト ボックス 7">
            <a:extLst>
              <a:ext uri="{FF2B5EF4-FFF2-40B4-BE49-F238E27FC236}">
                <a16:creationId xmlns:a16="http://schemas.microsoft.com/office/drawing/2014/main" id="{5809D674-CC09-4440-B51D-E46A3E544133}"/>
              </a:ext>
            </a:extLst>
          </p:cNvPr>
          <p:cNvSpPr txBox="1"/>
          <p:nvPr/>
        </p:nvSpPr>
        <p:spPr>
          <a:xfrm>
            <a:off x="7673378" y="6123543"/>
            <a:ext cx="484428" cy="369332"/>
          </a:xfrm>
          <a:prstGeom prst="rect">
            <a:avLst/>
          </a:prstGeom>
          <a:noFill/>
        </p:spPr>
        <p:txBody>
          <a:bodyPr wrap="none" rtlCol="0">
            <a:spAutoFit/>
          </a:bodyPr>
          <a:lstStyle/>
          <a:p>
            <a:r>
              <a:rPr kumimoji="1" lang="en-US" altLang="ja-JP" dirty="0"/>
              <a:t>EC2</a:t>
            </a:r>
            <a:endParaRPr kumimoji="1" lang="ja-JP" altLang="en-US"/>
          </a:p>
        </p:txBody>
      </p:sp>
      <p:sp>
        <p:nvSpPr>
          <p:cNvPr id="9" name="テキスト ボックス 8">
            <a:extLst>
              <a:ext uri="{FF2B5EF4-FFF2-40B4-BE49-F238E27FC236}">
                <a16:creationId xmlns:a16="http://schemas.microsoft.com/office/drawing/2014/main" id="{8A0B24EC-CA86-3146-89E8-18B296A8B3F6}"/>
              </a:ext>
            </a:extLst>
          </p:cNvPr>
          <p:cNvSpPr txBox="1"/>
          <p:nvPr/>
        </p:nvSpPr>
        <p:spPr>
          <a:xfrm>
            <a:off x="7673378" y="5344812"/>
            <a:ext cx="484428" cy="369332"/>
          </a:xfrm>
          <a:prstGeom prst="rect">
            <a:avLst/>
          </a:prstGeom>
          <a:noFill/>
        </p:spPr>
        <p:txBody>
          <a:bodyPr wrap="none" rtlCol="0">
            <a:spAutoFit/>
          </a:bodyPr>
          <a:lstStyle/>
          <a:p>
            <a:r>
              <a:rPr kumimoji="1" lang="en-US" altLang="ja-JP" dirty="0"/>
              <a:t>EC3</a:t>
            </a:r>
            <a:endParaRPr kumimoji="1" lang="ja-JP" altLang="en-US"/>
          </a:p>
        </p:txBody>
      </p:sp>
      <p:sp>
        <p:nvSpPr>
          <p:cNvPr id="10" name="テキスト ボックス 9">
            <a:extLst>
              <a:ext uri="{FF2B5EF4-FFF2-40B4-BE49-F238E27FC236}">
                <a16:creationId xmlns:a16="http://schemas.microsoft.com/office/drawing/2014/main" id="{028F06CE-CEDB-9349-8A03-A68DE51A81D0}"/>
              </a:ext>
            </a:extLst>
          </p:cNvPr>
          <p:cNvSpPr txBox="1"/>
          <p:nvPr/>
        </p:nvSpPr>
        <p:spPr>
          <a:xfrm>
            <a:off x="4547705" y="3714427"/>
            <a:ext cx="484428" cy="369332"/>
          </a:xfrm>
          <a:prstGeom prst="rect">
            <a:avLst/>
          </a:prstGeom>
          <a:noFill/>
        </p:spPr>
        <p:txBody>
          <a:bodyPr wrap="none" rtlCol="0">
            <a:spAutoFit/>
          </a:bodyPr>
          <a:lstStyle/>
          <a:p>
            <a:r>
              <a:rPr kumimoji="1" lang="en-US" altLang="ja-JP" dirty="0"/>
              <a:t>EC4</a:t>
            </a:r>
            <a:endParaRPr kumimoji="1" lang="ja-JP" altLang="en-US"/>
          </a:p>
        </p:txBody>
      </p:sp>
      <p:sp>
        <p:nvSpPr>
          <p:cNvPr id="11" name="テキスト ボックス 10">
            <a:extLst>
              <a:ext uri="{FF2B5EF4-FFF2-40B4-BE49-F238E27FC236}">
                <a16:creationId xmlns:a16="http://schemas.microsoft.com/office/drawing/2014/main" id="{3978AC46-C661-6849-B4EE-20B30B4A228A}"/>
              </a:ext>
            </a:extLst>
          </p:cNvPr>
          <p:cNvSpPr txBox="1"/>
          <p:nvPr/>
        </p:nvSpPr>
        <p:spPr>
          <a:xfrm>
            <a:off x="8963229" y="4393087"/>
            <a:ext cx="484428" cy="369332"/>
          </a:xfrm>
          <a:prstGeom prst="rect">
            <a:avLst/>
          </a:prstGeom>
          <a:noFill/>
        </p:spPr>
        <p:txBody>
          <a:bodyPr wrap="none" rtlCol="0">
            <a:spAutoFit/>
          </a:bodyPr>
          <a:lstStyle/>
          <a:p>
            <a:r>
              <a:rPr kumimoji="1" lang="en-US" altLang="ja-JP" dirty="0"/>
              <a:t>EC5</a:t>
            </a:r>
            <a:endParaRPr kumimoji="1" lang="ja-JP" altLang="en-US"/>
          </a:p>
        </p:txBody>
      </p:sp>
      <p:cxnSp>
        <p:nvCxnSpPr>
          <p:cNvPr id="13" name="直線コネクタ 12">
            <a:extLst>
              <a:ext uri="{FF2B5EF4-FFF2-40B4-BE49-F238E27FC236}">
                <a16:creationId xmlns:a16="http://schemas.microsoft.com/office/drawing/2014/main" id="{84846051-96FF-F249-A1AD-777CE550F55F}"/>
              </a:ext>
            </a:extLst>
          </p:cNvPr>
          <p:cNvCxnSpPr>
            <a:cxnSpLocks/>
          </p:cNvCxnSpPr>
          <p:nvPr/>
        </p:nvCxnSpPr>
        <p:spPr>
          <a:xfrm>
            <a:off x="3313043" y="3713572"/>
            <a:ext cx="0" cy="314442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92C046F-C406-C84C-96FF-2CB7D4CDFD9C}"/>
              </a:ext>
            </a:extLst>
          </p:cNvPr>
          <p:cNvCxnSpPr>
            <a:cxnSpLocks/>
          </p:cNvCxnSpPr>
          <p:nvPr/>
        </p:nvCxnSpPr>
        <p:spPr>
          <a:xfrm flipH="1">
            <a:off x="3313043" y="6858000"/>
            <a:ext cx="6612835" cy="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10B7B06-0183-3D4E-9815-C9D4FB20E407}"/>
              </a:ext>
            </a:extLst>
          </p:cNvPr>
          <p:cNvCxnSpPr>
            <a:cxnSpLocks/>
          </p:cNvCxnSpPr>
          <p:nvPr/>
        </p:nvCxnSpPr>
        <p:spPr>
          <a:xfrm flipH="1">
            <a:off x="9906000" y="4041880"/>
            <a:ext cx="19878" cy="280286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C05D54F-42E4-384C-967D-0E1A9D63184A}"/>
              </a:ext>
            </a:extLst>
          </p:cNvPr>
          <p:cNvCxnSpPr>
            <a:cxnSpLocks/>
            <a:stCxn id="5" idx="3"/>
          </p:cNvCxnSpPr>
          <p:nvPr/>
        </p:nvCxnSpPr>
        <p:spPr>
          <a:xfrm flipH="1">
            <a:off x="7159870" y="4055132"/>
            <a:ext cx="2766008" cy="28627"/>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0310FEBA-D9CD-E542-8335-9FBE1A6BC84E}"/>
              </a:ext>
            </a:extLst>
          </p:cNvPr>
          <p:cNvCxnSpPr>
            <a:cxnSpLocks/>
          </p:cNvCxnSpPr>
          <p:nvPr/>
        </p:nvCxnSpPr>
        <p:spPr>
          <a:xfrm>
            <a:off x="7166495" y="4022043"/>
            <a:ext cx="0" cy="1119800"/>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9909AF9E-DA04-9544-ACC7-B59BA76761BF}"/>
              </a:ext>
            </a:extLst>
          </p:cNvPr>
          <p:cNvCxnSpPr>
            <a:cxnSpLocks/>
          </p:cNvCxnSpPr>
          <p:nvPr/>
        </p:nvCxnSpPr>
        <p:spPr>
          <a:xfrm flipH="1" flipV="1">
            <a:off x="5580917" y="5107222"/>
            <a:ext cx="1585580" cy="5518"/>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4C590D3-6AE2-4847-A233-11FEF5E023C2}"/>
              </a:ext>
            </a:extLst>
          </p:cNvPr>
          <p:cNvCxnSpPr>
            <a:cxnSpLocks/>
          </p:cNvCxnSpPr>
          <p:nvPr/>
        </p:nvCxnSpPr>
        <p:spPr>
          <a:xfrm>
            <a:off x="5580917" y="3678951"/>
            <a:ext cx="0" cy="1428271"/>
          </a:xfrm>
          <a:prstGeom prst="line">
            <a:avLst/>
          </a:prstGeom>
          <a:ln w="10160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89D11A7F-1DF8-B048-9BED-79F0EFAA8FAB}"/>
              </a:ext>
            </a:extLst>
          </p:cNvPr>
          <p:cNvCxnSpPr>
            <a:cxnSpLocks/>
          </p:cNvCxnSpPr>
          <p:nvPr/>
        </p:nvCxnSpPr>
        <p:spPr>
          <a:xfrm flipH="1">
            <a:off x="3313044" y="3740077"/>
            <a:ext cx="2267873" cy="0"/>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74392486-6D16-284B-B1BC-B903F1B5A994}"/>
              </a:ext>
            </a:extLst>
          </p:cNvPr>
          <p:cNvSpPr txBox="1"/>
          <p:nvPr/>
        </p:nvSpPr>
        <p:spPr>
          <a:xfrm>
            <a:off x="159026" y="4923214"/>
            <a:ext cx="3061252" cy="1200329"/>
          </a:xfrm>
          <a:prstGeom prst="rect">
            <a:avLst/>
          </a:prstGeom>
          <a:noFill/>
        </p:spPr>
        <p:txBody>
          <a:bodyPr wrap="square" rtlCol="0">
            <a:spAutoFit/>
          </a:bodyPr>
          <a:lstStyle/>
          <a:p>
            <a:r>
              <a:rPr lang="en-US" altLang="ja-JP" b="1" dirty="0"/>
              <a:t>RAF = ( {EC1,2,3,4,5},</a:t>
            </a:r>
          </a:p>
          <a:p>
            <a:r>
              <a:rPr lang="en-US" altLang="ja-JP" b="1" dirty="0"/>
              <a:t>( (EC1,EC3),(EC3,EC1),</a:t>
            </a:r>
          </a:p>
          <a:p>
            <a:r>
              <a:rPr lang="en-US" altLang="ja-JP" b="1" dirty="0"/>
              <a:t>   (EC3,EC2),(EC4,EC3),</a:t>
            </a:r>
          </a:p>
          <a:p>
            <a:r>
              <a:rPr lang="en-US" altLang="ja-JP" b="1" dirty="0"/>
              <a:t>   (EC5,EC3)) )</a:t>
            </a:r>
            <a:endParaRPr kumimoji="1" lang="ja-JP" altLang="en-US" b="1"/>
          </a:p>
        </p:txBody>
      </p:sp>
    </p:spTree>
    <p:extLst>
      <p:ext uri="{BB962C8B-B14F-4D97-AF65-F5344CB8AC3E}">
        <p14:creationId xmlns:p14="http://schemas.microsoft.com/office/powerpoint/2010/main" val="213810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94BFD84F-D01F-B14E-BE44-E707DE94C569}"/>
              </a:ext>
            </a:extLst>
          </p:cNvPr>
          <p:cNvPicPr>
            <a:picLocks noChangeAspect="1"/>
          </p:cNvPicPr>
          <p:nvPr/>
        </p:nvPicPr>
        <p:blipFill>
          <a:blip r:embed="rId3"/>
          <a:stretch>
            <a:fillRect/>
          </a:stretch>
        </p:blipFill>
        <p:spPr>
          <a:xfrm>
            <a:off x="392879" y="1458097"/>
            <a:ext cx="4515533" cy="3512082"/>
          </a:xfrm>
          <a:prstGeom prst="rect">
            <a:avLst/>
          </a:prstGeom>
        </p:spPr>
      </p:pic>
      <p:sp>
        <p:nvSpPr>
          <p:cNvPr id="2" name="タイトル 1">
            <a:extLst>
              <a:ext uri="{FF2B5EF4-FFF2-40B4-BE49-F238E27FC236}">
                <a16:creationId xmlns:a16="http://schemas.microsoft.com/office/drawing/2014/main" id="{CA26550C-8919-D948-99C4-2F274C604282}"/>
              </a:ext>
            </a:extLst>
          </p:cNvPr>
          <p:cNvSpPr>
            <a:spLocks noGrp="1"/>
          </p:cNvSpPr>
          <p:nvPr>
            <p:ph type="title"/>
          </p:nvPr>
        </p:nvSpPr>
        <p:spPr/>
        <p:txBody>
          <a:bodyPr/>
          <a:lstStyle/>
          <a:p>
            <a:r>
              <a:rPr lang="en-US" altLang="ja-JP" b="1" dirty="0"/>
              <a:t>4.4 </a:t>
            </a:r>
            <a:r>
              <a:rPr lang="ja-JP" altLang="en-US" b="1"/>
              <a:t>議論支援ツールの機能：要約における意味論の保存</a:t>
            </a:r>
            <a:endParaRPr kumimoji="1" lang="ja-JP" altLang="en-US"/>
          </a:p>
        </p:txBody>
      </p:sp>
      <p:sp>
        <p:nvSpPr>
          <p:cNvPr id="4" name="テキスト ボックス 3">
            <a:extLst>
              <a:ext uri="{FF2B5EF4-FFF2-40B4-BE49-F238E27FC236}">
                <a16:creationId xmlns:a16="http://schemas.microsoft.com/office/drawing/2014/main" id="{F26C1F58-B0C3-E24E-A296-67149F928003}"/>
              </a:ext>
            </a:extLst>
          </p:cNvPr>
          <p:cNvSpPr txBox="1"/>
          <p:nvPr/>
        </p:nvSpPr>
        <p:spPr>
          <a:xfrm>
            <a:off x="838200" y="4826675"/>
            <a:ext cx="2967479" cy="2031325"/>
          </a:xfrm>
          <a:prstGeom prst="rect">
            <a:avLst/>
          </a:prstGeom>
          <a:noFill/>
          <a:ln>
            <a:solidFill>
              <a:schemeClr val="tx1"/>
            </a:solidFill>
          </a:ln>
        </p:spPr>
        <p:txBody>
          <a:bodyPr wrap="none" rtlCol="0">
            <a:spAutoFit/>
          </a:bodyPr>
          <a:lstStyle/>
          <a:p>
            <a:r>
              <a:rPr lang="en" altLang="ja-JP" dirty="0"/>
              <a:t>meta-AF</a:t>
            </a:r>
            <a:r>
              <a:rPr lang="ja-JP" altLang="en-US"/>
              <a:t>における完全拡大</a:t>
            </a:r>
            <a:endParaRPr lang="en" altLang="ja-JP" dirty="0"/>
          </a:p>
          <a:p>
            <a:r>
              <a:rPr lang="en" altLang="ja-JP" dirty="0"/>
              <a:t>{EC1, 3, 6, 7, 8, 10}</a:t>
            </a:r>
          </a:p>
          <a:p>
            <a:r>
              <a:rPr lang="en" altLang="ja-JP" dirty="0"/>
              <a:t>{EC1, 4, 7, 8, 10}</a:t>
            </a:r>
          </a:p>
          <a:p>
            <a:r>
              <a:rPr lang="en" altLang="ja-JP" dirty="0"/>
              <a:t>{EC1, 7, 8, 10}</a:t>
            </a:r>
          </a:p>
          <a:p>
            <a:r>
              <a:rPr lang="en" altLang="ja-JP" dirty="0"/>
              <a:t>{EC2, 4, 7, 8, 10}</a:t>
            </a:r>
          </a:p>
          <a:p>
            <a:r>
              <a:rPr lang="en" altLang="ja-JP" dirty="0"/>
              <a:t>{EC4, 7, 8, 10}</a:t>
            </a:r>
          </a:p>
          <a:p>
            <a:r>
              <a:rPr lang="en" altLang="ja-JP" dirty="0"/>
              <a:t>{EC7, 8, 10}</a:t>
            </a:r>
            <a:endParaRPr kumimoji="1" lang="ja-JP" altLang="en-US"/>
          </a:p>
        </p:txBody>
      </p:sp>
      <p:sp>
        <p:nvSpPr>
          <p:cNvPr id="18" name="テキスト ボックス 17">
            <a:extLst>
              <a:ext uri="{FF2B5EF4-FFF2-40B4-BE49-F238E27FC236}">
                <a16:creationId xmlns:a16="http://schemas.microsoft.com/office/drawing/2014/main" id="{C6AEE95C-403D-6941-97B1-554CDCB6E16E}"/>
              </a:ext>
            </a:extLst>
          </p:cNvPr>
          <p:cNvSpPr txBox="1"/>
          <p:nvPr/>
        </p:nvSpPr>
        <p:spPr>
          <a:xfrm>
            <a:off x="5589366" y="4892110"/>
            <a:ext cx="2967479" cy="2031325"/>
          </a:xfrm>
          <a:prstGeom prst="rect">
            <a:avLst/>
          </a:prstGeom>
          <a:noFill/>
          <a:ln>
            <a:solidFill>
              <a:schemeClr val="tx1"/>
            </a:solidFill>
          </a:ln>
        </p:spPr>
        <p:txBody>
          <a:bodyPr wrap="square" rtlCol="0">
            <a:spAutoFit/>
          </a:bodyPr>
          <a:lstStyle/>
          <a:p>
            <a:r>
              <a:rPr lang="en" altLang="ja-JP" dirty="0"/>
              <a:t>RAF</a:t>
            </a:r>
            <a:r>
              <a:rPr lang="ja-JP" altLang="en-US"/>
              <a:t>における楽観完全拡大</a:t>
            </a:r>
            <a:endParaRPr lang="en" altLang="ja-JP" dirty="0"/>
          </a:p>
          <a:p>
            <a:r>
              <a:rPr lang="en" altLang="ja-JP" dirty="0"/>
              <a:t>{EC1, 3}</a:t>
            </a:r>
          </a:p>
          <a:p>
            <a:r>
              <a:rPr lang="en" altLang="ja-JP" dirty="0"/>
              <a:t>{EC1, 4}</a:t>
            </a:r>
          </a:p>
          <a:p>
            <a:r>
              <a:rPr lang="en" altLang="ja-JP" dirty="0"/>
              <a:t>{EC2, 4}</a:t>
            </a:r>
          </a:p>
          <a:p>
            <a:r>
              <a:rPr lang="en" altLang="ja-JP" dirty="0"/>
              <a:t>{EC1}</a:t>
            </a:r>
          </a:p>
          <a:p>
            <a:r>
              <a:rPr lang="en" altLang="ja-JP" dirty="0"/>
              <a:t>{EC4}</a:t>
            </a:r>
          </a:p>
          <a:p>
            <a:r>
              <a:rPr lang="en" altLang="ja-JP" dirty="0"/>
              <a:t>{}</a:t>
            </a:r>
          </a:p>
        </p:txBody>
      </p:sp>
      <p:pic>
        <p:nvPicPr>
          <p:cNvPr id="25" name="図 24">
            <a:extLst>
              <a:ext uri="{FF2B5EF4-FFF2-40B4-BE49-F238E27FC236}">
                <a16:creationId xmlns:a16="http://schemas.microsoft.com/office/drawing/2014/main" id="{D4DA06FC-0C2C-AA48-A3C2-D0E534C04FFB}"/>
              </a:ext>
            </a:extLst>
          </p:cNvPr>
          <p:cNvPicPr>
            <a:picLocks noChangeAspect="1"/>
          </p:cNvPicPr>
          <p:nvPr/>
        </p:nvPicPr>
        <p:blipFill>
          <a:blip r:embed="rId4"/>
          <a:stretch>
            <a:fillRect/>
          </a:stretch>
        </p:blipFill>
        <p:spPr>
          <a:xfrm>
            <a:off x="7073106" y="1134893"/>
            <a:ext cx="4069163" cy="3691781"/>
          </a:xfrm>
          <a:prstGeom prst="rect">
            <a:avLst/>
          </a:prstGeom>
        </p:spPr>
      </p:pic>
      <p:sp>
        <p:nvSpPr>
          <p:cNvPr id="26" name="テキスト ボックス 25">
            <a:extLst>
              <a:ext uri="{FF2B5EF4-FFF2-40B4-BE49-F238E27FC236}">
                <a16:creationId xmlns:a16="http://schemas.microsoft.com/office/drawing/2014/main" id="{AE397D5C-34E7-5A42-B049-BC139AF39A5B}"/>
              </a:ext>
            </a:extLst>
          </p:cNvPr>
          <p:cNvSpPr txBox="1"/>
          <p:nvPr/>
        </p:nvSpPr>
        <p:spPr>
          <a:xfrm>
            <a:off x="8738770" y="4892110"/>
            <a:ext cx="2967479" cy="923330"/>
          </a:xfrm>
          <a:prstGeom prst="rect">
            <a:avLst/>
          </a:prstGeom>
          <a:noFill/>
          <a:ln>
            <a:solidFill>
              <a:schemeClr val="tx1"/>
            </a:solidFill>
          </a:ln>
        </p:spPr>
        <p:txBody>
          <a:bodyPr wrap="square" rtlCol="0">
            <a:spAutoFit/>
          </a:bodyPr>
          <a:lstStyle/>
          <a:p>
            <a:r>
              <a:rPr lang="en" altLang="ja-JP" dirty="0"/>
              <a:t>RAF</a:t>
            </a:r>
            <a:r>
              <a:rPr lang="ja-JP" altLang="en-US"/>
              <a:t>における悲観基礎拡大</a:t>
            </a:r>
            <a:endParaRPr lang="en" altLang="ja-JP" dirty="0"/>
          </a:p>
          <a:p>
            <a:r>
              <a:rPr lang="en" altLang="ja-JP" dirty="0"/>
              <a:t>{}</a:t>
            </a:r>
          </a:p>
        </p:txBody>
      </p:sp>
    </p:spTree>
    <p:extLst>
      <p:ext uri="{BB962C8B-B14F-4D97-AF65-F5344CB8AC3E}">
        <p14:creationId xmlns:p14="http://schemas.microsoft.com/office/powerpoint/2010/main" val="31105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6550C-8919-D948-99C4-2F274C604282}"/>
              </a:ext>
            </a:extLst>
          </p:cNvPr>
          <p:cNvSpPr>
            <a:spLocks noGrp="1"/>
          </p:cNvSpPr>
          <p:nvPr>
            <p:ph type="title"/>
          </p:nvPr>
        </p:nvSpPr>
        <p:spPr/>
        <p:txBody>
          <a:bodyPr/>
          <a:lstStyle/>
          <a:p>
            <a:r>
              <a:rPr lang="en-US" altLang="ja-JP" b="1" dirty="0"/>
              <a:t>4.4 </a:t>
            </a:r>
            <a:r>
              <a:rPr lang="ja-JP" altLang="en-US" b="1"/>
              <a:t>議論支援ツールの機能：要約における意味論の保存</a:t>
            </a:r>
            <a:endParaRPr kumimoji="1" lang="ja-JP" altLang="en-US"/>
          </a:p>
        </p:txBody>
      </p:sp>
      <p:sp>
        <p:nvSpPr>
          <p:cNvPr id="4" name="テキスト ボックス 3">
            <a:extLst>
              <a:ext uri="{FF2B5EF4-FFF2-40B4-BE49-F238E27FC236}">
                <a16:creationId xmlns:a16="http://schemas.microsoft.com/office/drawing/2014/main" id="{F26C1F58-B0C3-E24E-A296-67149F928003}"/>
              </a:ext>
            </a:extLst>
          </p:cNvPr>
          <p:cNvSpPr txBox="1"/>
          <p:nvPr/>
        </p:nvSpPr>
        <p:spPr>
          <a:xfrm>
            <a:off x="726989" y="2860785"/>
            <a:ext cx="2967479" cy="2031325"/>
          </a:xfrm>
          <a:prstGeom prst="rect">
            <a:avLst/>
          </a:prstGeom>
          <a:noFill/>
          <a:ln>
            <a:solidFill>
              <a:schemeClr val="tx1"/>
            </a:solidFill>
          </a:ln>
        </p:spPr>
        <p:txBody>
          <a:bodyPr wrap="none" rtlCol="0">
            <a:spAutoFit/>
          </a:bodyPr>
          <a:lstStyle/>
          <a:p>
            <a:r>
              <a:rPr lang="en" altLang="ja-JP" dirty="0"/>
              <a:t>meta-AF</a:t>
            </a:r>
            <a:r>
              <a:rPr lang="ja-JP" altLang="en-US"/>
              <a:t>における完全拡大</a:t>
            </a:r>
            <a:endParaRPr lang="en" altLang="ja-JP" dirty="0"/>
          </a:p>
          <a:p>
            <a:r>
              <a:rPr lang="en" altLang="ja-JP" dirty="0"/>
              <a:t>{</a:t>
            </a:r>
            <a:r>
              <a:rPr lang="en" altLang="ja-JP" b="1" dirty="0"/>
              <a:t>EC1, 3</a:t>
            </a:r>
            <a:r>
              <a:rPr lang="en" altLang="ja-JP" dirty="0"/>
              <a:t>, 6, 7, 8, 10}</a:t>
            </a:r>
          </a:p>
          <a:p>
            <a:r>
              <a:rPr lang="en" altLang="ja-JP" dirty="0"/>
              <a:t>{</a:t>
            </a:r>
            <a:r>
              <a:rPr lang="en" altLang="ja-JP" b="1" dirty="0"/>
              <a:t>EC1, 4</a:t>
            </a:r>
            <a:r>
              <a:rPr lang="en" altLang="ja-JP" dirty="0"/>
              <a:t>, 7, 8, 10}</a:t>
            </a:r>
          </a:p>
          <a:p>
            <a:r>
              <a:rPr lang="en" altLang="ja-JP" dirty="0"/>
              <a:t>{</a:t>
            </a:r>
            <a:r>
              <a:rPr lang="en" altLang="ja-JP" b="1" dirty="0"/>
              <a:t>EC1</a:t>
            </a:r>
            <a:r>
              <a:rPr lang="en" altLang="ja-JP" dirty="0"/>
              <a:t>, 7, 8, 10}</a:t>
            </a:r>
          </a:p>
          <a:p>
            <a:r>
              <a:rPr lang="en" altLang="ja-JP" dirty="0"/>
              <a:t>{</a:t>
            </a:r>
            <a:r>
              <a:rPr lang="en" altLang="ja-JP" b="1" dirty="0"/>
              <a:t>EC2, 4</a:t>
            </a:r>
            <a:r>
              <a:rPr lang="en" altLang="ja-JP" dirty="0"/>
              <a:t>, 7, 8, 10}</a:t>
            </a:r>
          </a:p>
          <a:p>
            <a:r>
              <a:rPr lang="en" altLang="ja-JP" dirty="0"/>
              <a:t>{</a:t>
            </a:r>
            <a:r>
              <a:rPr lang="en" altLang="ja-JP" b="1" dirty="0"/>
              <a:t>EC4</a:t>
            </a:r>
            <a:r>
              <a:rPr lang="en" altLang="ja-JP" dirty="0"/>
              <a:t>, 7, 8, 10}</a:t>
            </a:r>
          </a:p>
          <a:p>
            <a:r>
              <a:rPr lang="en" altLang="ja-JP" dirty="0"/>
              <a:t>{EC7, 8, 10}</a:t>
            </a:r>
            <a:endParaRPr kumimoji="1" lang="ja-JP" altLang="en-US"/>
          </a:p>
        </p:txBody>
      </p:sp>
      <p:sp>
        <p:nvSpPr>
          <p:cNvPr id="3" name="テキスト ボックス 2">
            <a:extLst>
              <a:ext uri="{FF2B5EF4-FFF2-40B4-BE49-F238E27FC236}">
                <a16:creationId xmlns:a16="http://schemas.microsoft.com/office/drawing/2014/main" id="{41383589-ADBC-E841-BF61-8CE9AC690190}"/>
              </a:ext>
            </a:extLst>
          </p:cNvPr>
          <p:cNvSpPr txBox="1"/>
          <p:nvPr/>
        </p:nvSpPr>
        <p:spPr>
          <a:xfrm>
            <a:off x="2496065" y="1781224"/>
            <a:ext cx="6187912" cy="923330"/>
          </a:xfrm>
          <a:prstGeom prst="rect">
            <a:avLst/>
          </a:prstGeom>
          <a:noFill/>
        </p:spPr>
        <p:txBody>
          <a:bodyPr wrap="none" rtlCol="0">
            <a:spAutoFit/>
          </a:bodyPr>
          <a:lstStyle/>
          <a:p>
            <a:r>
              <a:rPr kumimoji="1" lang="ja-JP" altLang="en-US" sz="2000"/>
              <a:t>定理</a:t>
            </a:r>
            <a:r>
              <a:rPr kumimoji="1" lang="en-US" altLang="ja-JP" sz="2000" dirty="0"/>
              <a:t>1: </a:t>
            </a:r>
            <a:r>
              <a:rPr kumimoji="1" lang="ja-JP" altLang="en-US" sz="2000"/>
              <a:t>要約前の</a:t>
            </a:r>
            <a:r>
              <a:rPr kumimoji="1" lang="en-US" altLang="ja-JP" sz="2000" dirty="0"/>
              <a:t>AF</a:t>
            </a:r>
            <a:r>
              <a:rPr kumimoji="1" lang="ja-JP" altLang="en-US" sz="2000"/>
              <a:t>において，完全拡大となる</a:t>
            </a:r>
            <a:r>
              <a:rPr kumimoji="1" lang="en-US" altLang="ja-JP" sz="2000" dirty="0"/>
              <a:t>S</a:t>
            </a:r>
            <a:r>
              <a:rPr kumimoji="1" lang="ja-JP" altLang="en-US" sz="2000"/>
              <a:t>に対して，</a:t>
            </a:r>
            <a:endParaRPr kumimoji="1" lang="en-US" altLang="ja-JP" sz="2000" dirty="0"/>
          </a:p>
          <a:p>
            <a:r>
              <a:rPr lang="ja-JP" altLang="en-US" sz="2000"/>
              <a:t>要約結果の</a:t>
            </a:r>
            <a:r>
              <a:rPr lang="en-US" altLang="ja-JP" sz="2000" dirty="0"/>
              <a:t>RAF</a:t>
            </a:r>
            <a:r>
              <a:rPr lang="ja-JP" altLang="en-US" sz="2000"/>
              <a:t>の論証集合との積集合を</a:t>
            </a:r>
            <a:r>
              <a:rPr lang="en-US" altLang="ja-JP" sz="2000" dirty="0"/>
              <a:t>S’</a:t>
            </a:r>
            <a:r>
              <a:rPr lang="ja-JP" altLang="en-US" sz="2000"/>
              <a:t>とする．</a:t>
            </a:r>
            <a:endParaRPr lang="en-US" altLang="ja-JP" sz="2000" dirty="0"/>
          </a:p>
          <a:p>
            <a:r>
              <a:rPr kumimoji="1" lang="ja-JP" altLang="en-US" sz="2000"/>
              <a:t>このとき，</a:t>
            </a:r>
            <a:r>
              <a:rPr kumimoji="1" lang="en-US" altLang="ja-JP" sz="2000" dirty="0"/>
              <a:t>S’</a:t>
            </a:r>
            <a:r>
              <a:rPr kumimoji="1" lang="ja-JP" altLang="en-US" sz="2000"/>
              <a:t>は楽観完全拡大である．</a:t>
            </a:r>
          </a:p>
        </p:txBody>
      </p:sp>
      <p:sp>
        <p:nvSpPr>
          <p:cNvPr id="9" name="テキスト ボックス 8">
            <a:extLst>
              <a:ext uri="{FF2B5EF4-FFF2-40B4-BE49-F238E27FC236}">
                <a16:creationId xmlns:a16="http://schemas.microsoft.com/office/drawing/2014/main" id="{B28586C3-E41C-F64C-B94C-7FB4A0946F5E}"/>
              </a:ext>
            </a:extLst>
          </p:cNvPr>
          <p:cNvSpPr txBox="1"/>
          <p:nvPr/>
        </p:nvSpPr>
        <p:spPr>
          <a:xfrm>
            <a:off x="726989" y="5048341"/>
            <a:ext cx="5137945" cy="1015663"/>
          </a:xfrm>
          <a:prstGeom prst="rect">
            <a:avLst/>
          </a:prstGeom>
          <a:noFill/>
        </p:spPr>
        <p:txBody>
          <a:bodyPr wrap="none" rtlCol="0">
            <a:spAutoFit/>
          </a:bodyPr>
          <a:lstStyle/>
          <a:p>
            <a:r>
              <a:rPr lang="ja-JP" altLang="en-US" sz="2000" b="1"/>
              <a:t>上の完全拡大を</a:t>
            </a:r>
            <a:r>
              <a:rPr lang="en-US" altLang="ja-JP" sz="2000" b="1" dirty="0"/>
              <a:t>S</a:t>
            </a:r>
            <a:r>
              <a:rPr lang="ja-JP" altLang="en-US" sz="2000" b="1"/>
              <a:t>としたとき，</a:t>
            </a:r>
            <a:endParaRPr lang="en-US" altLang="ja-JP" sz="2000" b="1" dirty="0"/>
          </a:p>
          <a:p>
            <a:r>
              <a:rPr kumimoji="1" lang="en-US" altLang="ja-JP" sz="2000" b="1" dirty="0"/>
              <a:t>S’</a:t>
            </a:r>
            <a:r>
              <a:rPr kumimoji="1" lang="ja-JP" altLang="en-US" sz="2000" b="1"/>
              <a:t>＝</a:t>
            </a:r>
            <a:r>
              <a:rPr kumimoji="1" lang="en-US" altLang="ja-JP" sz="2000" b="1" dirty="0"/>
              <a:t>S∩</a:t>
            </a:r>
            <a:r>
              <a:rPr lang="en-US" altLang="ja-JP" sz="2000" b="1" dirty="0"/>
              <a:t>{</a:t>
            </a:r>
            <a:r>
              <a:rPr kumimoji="1" lang="en-US" altLang="ja-JP" sz="2000" b="1" dirty="0"/>
              <a:t>EC1,2,3,4,5</a:t>
            </a:r>
            <a:r>
              <a:rPr lang="en-US" altLang="ja-JP" sz="2000" b="1" dirty="0"/>
              <a:t>}</a:t>
            </a:r>
          </a:p>
          <a:p>
            <a:r>
              <a:rPr kumimoji="1" lang="en-US" altLang="ja-JP" sz="2000" b="1" dirty="0"/>
              <a:t>={EC1,3},{EC1,4},{EC2,4},{EC1},{EC4},{}</a:t>
            </a:r>
            <a:endParaRPr kumimoji="1" lang="ja-JP" altLang="en-US" sz="2000" b="1"/>
          </a:p>
        </p:txBody>
      </p:sp>
      <p:sp>
        <p:nvSpPr>
          <p:cNvPr id="10" name="テキスト ボックス 9">
            <a:extLst>
              <a:ext uri="{FF2B5EF4-FFF2-40B4-BE49-F238E27FC236}">
                <a16:creationId xmlns:a16="http://schemas.microsoft.com/office/drawing/2014/main" id="{81618206-5675-2F47-8215-E83CD128955C}"/>
              </a:ext>
            </a:extLst>
          </p:cNvPr>
          <p:cNvSpPr txBox="1"/>
          <p:nvPr/>
        </p:nvSpPr>
        <p:spPr>
          <a:xfrm>
            <a:off x="7875366" y="2871976"/>
            <a:ext cx="2967479" cy="2031325"/>
          </a:xfrm>
          <a:prstGeom prst="rect">
            <a:avLst/>
          </a:prstGeom>
          <a:noFill/>
          <a:ln>
            <a:solidFill>
              <a:schemeClr val="tx1"/>
            </a:solidFill>
          </a:ln>
        </p:spPr>
        <p:txBody>
          <a:bodyPr wrap="square" rtlCol="0">
            <a:spAutoFit/>
          </a:bodyPr>
          <a:lstStyle/>
          <a:p>
            <a:r>
              <a:rPr lang="en" altLang="ja-JP" dirty="0"/>
              <a:t>RAF</a:t>
            </a:r>
            <a:r>
              <a:rPr lang="ja-JP" altLang="en-US"/>
              <a:t>における楽観完全拡大</a:t>
            </a:r>
            <a:endParaRPr lang="en" altLang="ja-JP" dirty="0"/>
          </a:p>
          <a:p>
            <a:r>
              <a:rPr lang="en" altLang="ja-JP" b="1" dirty="0"/>
              <a:t>{EC1, 3}</a:t>
            </a:r>
          </a:p>
          <a:p>
            <a:r>
              <a:rPr lang="en" altLang="ja-JP" b="1" dirty="0"/>
              <a:t>{EC1, 4}</a:t>
            </a:r>
          </a:p>
          <a:p>
            <a:r>
              <a:rPr lang="en" altLang="ja-JP" b="1" dirty="0"/>
              <a:t>{EC2, 4}</a:t>
            </a:r>
          </a:p>
          <a:p>
            <a:r>
              <a:rPr lang="en" altLang="ja-JP" b="1" dirty="0"/>
              <a:t>{EC1}</a:t>
            </a:r>
          </a:p>
          <a:p>
            <a:r>
              <a:rPr lang="en" altLang="ja-JP" b="1" dirty="0"/>
              <a:t>{EC4}</a:t>
            </a:r>
          </a:p>
          <a:p>
            <a:r>
              <a:rPr lang="en" altLang="ja-JP" b="1" dirty="0"/>
              <a:t>{}</a:t>
            </a:r>
          </a:p>
        </p:txBody>
      </p:sp>
      <p:sp>
        <p:nvSpPr>
          <p:cNvPr id="6" name="テキスト ボックス 5">
            <a:extLst>
              <a:ext uri="{FF2B5EF4-FFF2-40B4-BE49-F238E27FC236}">
                <a16:creationId xmlns:a16="http://schemas.microsoft.com/office/drawing/2014/main" id="{A52483B6-CDC6-9B45-810D-492272B52339}"/>
              </a:ext>
            </a:extLst>
          </p:cNvPr>
          <p:cNvSpPr txBox="1"/>
          <p:nvPr/>
        </p:nvSpPr>
        <p:spPr>
          <a:xfrm>
            <a:off x="5906530" y="5371506"/>
            <a:ext cx="4801314" cy="369332"/>
          </a:xfrm>
          <a:prstGeom prst="rect">
            <a:avLst/>
          </a:prstGeom>
          <a:noFill/>
        </p:spPr>
        <p:txBody>
          <a:bodyPr wrap="none" rtlCol="0">
            <a:spAutoFit/>
          </a:bodyPr>
          <a:lstStyle/>
          <a:p>
            <a:r>
              <a:rPr kumimoji="1" lang="ja-JP" altLang="en-US" b="1"/>
              <a:t>いずれも楽観完全拡大となる論証集合である</a:t>
            </a:r>
          </a:p>
        </p:txBody>
      </p:sp>
      <p:sp>
        <p:nvSpPr>
          <p:cNvPr id="13" name="上矢印 12">
            <a:extLst>
              <a:ext uri="{FF2B5EF4-FFF2-40B4-BE49-F238E27FC236}">
                <a16:creationId xmlns:a16="http://schemas.microsoft.com/office/drawing/2014/main" id="{D6B0A838-4B07-B840-934C-D8BE73CD24D6}"/>
              </a:ext>
            </a:extLst>
          </p:cNvPr>
          <p:cNvSpPr/>
          <p:nvPr/>
        </p:nvSpPr>
        <p:spPr>
          <a:xfrm rot="4851391">
            <a:off x="5882304" y="3073251"/>
            <a:ext cx="427393" cy="3184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005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26550C-8919-D948-99C4-2F274C604282}"/>
              </a:ext>
            </a:extLst>
          </p:cNvPr>
          <p:cNvSpPr>
            <a:spLocks noGrp="1"/>
          </p:cNvSpPr>
          <p:nvPr>
            <p:ph type="title"/>
          </p:nvPr>
        </p:nvSpPr>
        <p:spPr/>
        <p:txBody>
          <a:bodyPr/>
          <a:lstStyle/>
          <a:p>
            <a:r>
              <a:rPr lang="en-US" altLang="ja-JP" b="1" dirty="0"/>
              <a:t>4.4 </a:t>
            </a:r>
            <a:r>
              <a:rPr lang="ja-JP" altLang="en-US" b="1"/>
              <a:t>議論支援ツールの機能：要約における意味論の保存</a:t>
            </a:r>
            <a:endParaRPr kumimoji="1" lang="ja-JP" altLang="en-US"/>
          </a:p>
        </p:txBody>
      </p:sp>
      <p:sp>
        <p:nvSpPr>
          <p:cNvPr id="4" name="テキスト ボックス 3">
            <a:extLst>
              <a:ext uri="{FF2B5EF4-FFF2-40B4-BE49-F238E27FC236}">
                <a16:creationId xmlns:a16="http://schemas.microsoft.com/office/drawing/2014/main" id="{F26C1F58-B0C3-E24E-A296-67149F928003}"/>
              </a:ext>
            </a:extLst>
          </p:cNvPr>
          <p:cNvSpPr txBox="1"/>
          <p:nvPr/>
        </p:nvSpPr>
        <p:spPr>
          <a:xfrm>
            <a:off x="726989" y="2860785"/>
            <a:ext cx="2959465" cy="2031325"/>
          </a:xfrm>
          <a:prstGeom prst="rect">
            <a:avLst/>
          </a:prstGeom>
          <a:noFill/>
          <a:ln>
            <a:solidFill>
              <a:schemeClr val="tx1"/>
            </a:solidFill>
          </a:ln>
        </p:spPr>
        <p:txBody>
          <a:bodyPr wrap="none" rtlCol="0">
            <a:spAutoFit/>
          </a:bodyPr>
          <a:lstStyle/>
          <a:p>
            <a:r>
              <a:rPr lang="en" altLang="ja-JP" dirty="0"/>
              <a:t>meta-AF</a:t>
            </a:r>
            <a:r>
              <a:rPr lang="ja-JP" altLang="en-US"/>
              <a:t>における基礎拡大</a:t>
            </a:r>
            <a:endParaRPr lang="en" altLang="ja-JP" dirty="0"/>
          </a:p>
          <a:p>
            <a:r>
              <a:rPr lang="en" altLang="ja-JP" dirty="0"/>
              <a:t>{EC7, 8, 10}</a:t>
            </a:r>
            <a:endParaRPr kumimoji="1" lang="ja-JP" altLang="en-US"/>
          </a:p>
        </p:txBody>
      </p:sp>
      <p:sp>
        <p:nvSpPr>
          <p:cNvPr id="3" name="テキスト ボックス 2">
            <a:extLst>
              <a:ext uri="{FF2B5EF4-FFF2-40B4-BE49-F238E27FC236}">
                <a16:creationId xmlns:a16="http://schemas.microsoft.com/office/drawing/2014/main" id="{41383589-ADBC-E841-BF61-8CE9AC690190}"/>
              </a:ext>
            </a:extLst>
          </p:cNvPr>
          <p:cNvSpPr txBox="1"/>
          <p:nvPr/>
        </p:nvSpPr>
        <p:spPr>
          <a:xfrm>
            <a:off x="2496065" y="1781224"/>
            <a:ext cx="6712094" cy="1015663"/>
          </a:xfrm>
          <a:prstGeom prst="rect">
            <a:avLst/>
          </a:prstGeom>
          <a:noFill/>
        </p:spPr>
        <p:txBody>
          <a:bodyPr wrap="none" rtlCol="0">
            <a:spAutoFit/>
          </a:bodyPr>
          <a:lstStyle/>
          <a:p>
            <a:r>
              <a:rPr kumimoji="1" lang="ja-JP" altLang="en-US" sz="2000"/>
              <a:t>定理</a:t>
            </a:r>
            <a:r>
              <a:rPr lang="en-US" altLang="ja-JP" sz="2000" dirty="0"/>
              <a:t>2</a:t>
            </a:r>
            <a:r>
              <a:rPr kumimoji="1" lang="en-US" altLang="ja-JP" sz="2000" dirty="0"/>
              <a:t>: </a:t>
            </a:r>
            <a:r>
              <a:rPr kumimoji="1" lang="ja-JP" altLang="en-US" sz="2000"/>
              <a:t>要約前の</a:t>
            </a:r>
            <a:r>
              <a:rPr kumimoji="1" lang="en-US" altLang="ja-JP" sz="2000" dirty="0"/>
              <a:t>AF</a:t>
            </a:r>
            <a:r>
              <a:rPr kumimoji="1" lang="ja-JP" altLang="en-US" sz="2000"/>
              <a:t>において，完全拡大となる</a:t>
            </a:r>
            <a:r>
              <a:rPr kumimoji="1" lang="en-US" altLang="ja-JP" sz="2000" dirty="0"/>
              <a:t>S</a:t>
            </a:r>
            <a:r>
              <a:rPr kumimoji="1" lang="ja-JP" altLang="en-US" sz="2000"/>
              <a:t>に対して，</a:t>
            </a:r>
            <a:endParaRPr kumimoji="1" lang="en-US" altLang="ja-JP" sz="2000" dirty="0"/>
          </a:p>
          <a:p>
            <a:r>
              <a:rPr lang="ja-JP" altLang="en-US" sz="2000"/>
              <a:t>要約結果の</a:t>
            </a:r>
            <a:r>
              <a:rPr lang="en-US" altLang="ja-JP" sz="2000" dirty="0"/>
              <a:t>RAF</a:t>
            </a:r>
            <a:r>
              <a:rPr lang="ja-JP" altLang="en-US" sz="2000"/>
              <a:t>の論証集合との積集合を</a:t>
            </a:r>
            <a:r>
              <a:rPr lang="en-US" altLang="ja-JP" sz="2000" dirty="0"/>
              <a:t>S’</a:t>
            </a:r>
            <a:r>
              <a:rPr lang="ja-JP" altLang="en-US" sz="2000"/>
              <a:t>とする．</a:t>
            </a:r>
            <a:endParaRPr lang="en-US" altLang="ja-JP" sz="2000" dirty="0"/>
          </a:p>
          <a:p>
            <a:r>
              <a:rPr kumimoji="1" lang="ja-JP" altLang="en-US" sz="2000"/>
              <a:t>このとき，</a:t>
            </a:r>
            <a:r>
              <a:rPr kumimoji="1" lang="en-US" altLang="ja-JP" sz="2000" dirty="0"/>
              <a:t>S’</a:t>
            </a:r>
            <a:r>
              <a:rPr kumimoji="1" lang="ja-JP" altLang="en-US" sz="2000"/>
              <a:t>は楽観完全拡大である．</a:t>
            </a:r>
          </a:p>
        </p:txBody>
      </p:sp>
      <p:sp>
        <p:nvSpPr>
          <p:cNvPr id="9" name="テキスト ボックス 8">
            <a:extLst>
              <a:ext uri="{FF2B5EF4-FFF2-40B4-BE49-F238E27FC236}">
                <a16:creationId xmlns:a16="http://schemas.microsoft.com/office/drawing/2014/main" id="{B28586C3-E41C-F64C-B94C-7FB4A0946F5E}"/>
              </a:ext>
            </a:extLst>
          </p:cNvPr>
          <p:cNvSpPr txBox="1"/>
          <p:nvPr/>
        </p:nvSpPr>
        <p:spPr>
          <a:xfrm>
            <a:off x="726989" y="5048341"/>
            <a:ext cx="3679212" cy="1015663"/>
          </a:xfrm>
          <a:prstGeom prst="rect">
            <a:avLst/>
          </a:prstGeom>
          <a:noFill/>
        </p:spPr>
        <p:txBody>
          <a:bodyPr wrap="none" rtlCol="0">
            <a:spAutoFit/>
          </a:bodyPr>
          <a:lstStyle/>
          <a:p>
            <a:r>
              <a:rPr lang="ja-JP" altLang="en-US" sz="2000" b="1"/>
              <a:t>上の基礎拡大を</a:t>
            </a:r>
            <a:r>
              <a:rPr lang="en-US" altLang="ja-JP" sz="2000" b="1" dirty="0"/>
              <a:t>S</a:t>
            </a:r>
            <a:r>
              <a:rPr lang="ja-JP" altLang="en-US" sz="2000" b="1"/>
              <a:t>としたとき，</a:t>
            </a:r>
            <a:endParaRPr lang="en-US" altLang="ja-JP" sz="2000" b="1" dirty="0"/>
          </a:p>
          <a:p>
            <a:r>
              <a:rPr kumimoji="1" lang="en-US" altLang="ja-JP" sz="2000" b="1" dirty="0"/>
              <a:t>S’</a:t>
            </a:r>
            <a:r>
              <a:rPr kumimoji="1" lang="ja-JP" altLang="en-US" sz="2000" b="1"/>
              <a:t>＝</a:t>
            </a:r>
            <a:r>
              <a:rPr kumimoji="1" lang="en-US" altLang="ja-JP" sz="2000" b="1" dirty="0"/>
              <a:t>S∩</a:t>
            </a:r>
            <a:r>
              <a:rPr lang="en-US" altLang="ja-JP" sz="2000" b="1" dirty="0"/>
              <a:t>{</a:t>
            </a:r>
            <a:r>
              <a:rPr kumimoji="1" lang="en-US" altLang="ja-JP" sz="2000" b="1" dirty="0"/>
              <a:t>EC1,2,3,4,5</a:t>
            </a:r>
            <a:r>
              <a:rPr lang="en-US" altLang="ja-JP" sz="2000" b="1" dirty="0"/>
              <a:t>}</a:t>
            </a:r>
          </a:p>
          <a:p>
            <a:r>
              <a:rPr kumimoji="1" lang="en-US" altLang="ja-JP" sz="2000" b="1" dirty="0"/>
              <a:t>={}</a:t>
            </a:r>
            <a:endParaRPr kumimoji="1" lang="ja-JP" altLang="en-US" sz="2000" b="1"/>
          </a:p>
        </p:txBody>
      </p:sp>
      <p:sp>
        <p:nvSpPr>
          <p:cNvPr id="10" name="テキスト ボックス 9">
            <a:extLst>
              <a:ext uri="{FF2B5EF4-FFF2-40B4-BE49-F238E27FC236}">
                <a16:creationId xmlns:a16="http://schemas.microsoft.com/office/drawing/2014/main" id="{81618206-5675-2F47-8215-E83CD128955C}"/>
              </a:ext>
            </a:extLst>
          </p:cNvPr>
          <p:cNvSpPr txBox="1"/>
          <p:nvPr/>
        </p:nvSpPr>
        <p:spPr>
          <a:xfrm>
            <a:off x="7875366" y="2871976"/>
            <a:ext cx="2967479" cy="2031325"/>
          </a:xfrm>
          <a:prstGeom prst="rect">
            <a:avLst/>
          </a:prstGeom>
          <a:noFill/>
          <a:ln>
            <a:solidFill>
              <a:schemeClr val="tx1"/>
            </a:solidFill>
          </a:ln>
        </p:spPr>
        <p:txBody>
          <a:bodyPr wrap="square" rtlCol="0">
            <a:spAutoFit/>
          </a:bodyPr>
          <a:lstStyle/>
          <a:p>
            <a:r>
              <a:rPr lang="en" altLang="ja-JP" dirty="0"/>
              <a:t>RAF</a:t>
            </a:r>
            <a:r>
              <a:rPr lang="ja-JP" altLang="en-US"/>
              <a:t>における悲観基礎拡大</a:t>
            </a:r>
            <a:endParaRPr lang="en" altLang="ja-JP" dirty="0"/>
          </a:p>
          <a:p>
            <a:r>
              <a:rPr lang="en" altLang="ja-JP" dirty="0"/>
              <a:t>{}</a:t>
            </a:r>
          </a:p>
        </p:txBody>
      </p:sp>
      <p:sp>
        <p:nvSpPr>
          <p:cNvPr id="5" name="上矢印 4">
            <a:extLst>
              <a:ext uri="{FF2B5EF4-FFF2-40B4-BE49-F238E27FC236}">
                <a16:creationId xmlns:a16="http://schemas.microsoft.com/office/drawing/2014/main" id="{661ACCE3-4554-DF47-995B-D65F3674EF1D}"/>
              </a:ext>
            </a:extLst>
          </p:cNvPr>
          <p:cNvSpPr/>
          <p:nvPr/>
        </p:nvSpPr>
        <p:spPr>
          <a:xfrm rot="4851391">
            <a:off x="5882304" y="3073251"/>
            <a:ext cx="427393" cy="3184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52483B6-CDC6-9B45-810D-492272B52339}"/>
              </a:ext>
            </a:extLst>
          </p:cNvPr>
          <p:cNvSpPr txBox="1"/>
          <p:nvPr/>
        </p:nvSpPr>
        <p:spPr>
          <a:xfrm>
            <a:off x="5906530" y="5371506"/>
            <a:ext cx="3877985" cy="369332"/>
          </a:xfrm>
          <a:prstGeom prst="rect">
            <a:avLst/>
          </a:prstGeom>
          <a:noFill/>
        </p:spPr>
        <p:txBody>
          <a:bodyPr wrap="none" rtlCol="0">
            <a:spAutoFit/>
          </a:bodyPr>
          <a:lstStyle/>
          <a:p>
            <a:r>
              <a:rPr kumimoji="1" lang="ja-JP" altLang="en-US" b="1"/>
              <a:t>悲観基礎拡大となる論証集合である</a:t>
            </a:r>
          </a:p>
        </p:txBody>
      </p:sp>
    </p:spTree>
    <p:extLst>
      <p:ext uri="{BB962C8B-B14F-4D97-AF65-F5344CB8AC3E}">
        <p14:creationId xmlns:p14="http://schemas.microsoft.com/office/powerpoint/2010/main" val="2444443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73CEF-9903-9C40-B8A4-CA1EFEFB5A68}"/>
              </a:ext>
            </a:extLst>
          </p:cNvPr>
          <p:cNvSpPr>
            <a:spLocks noGrp="1"/>
          </p:cNvSpPr>
          <p:nvPr>
            <p:ph type="title"/>
          </p:nvPr>
        </p:nvSpPr>
        <p:spPr/>
        <p:txBody>
          <a:bodyPr>
            <a:normAutofit/>
          </a:bodyPr>
          <a:lstStyle/>
          <a:p>
            <a:r>
              <a:rPr lang="en-US" altLang="ja-JP" b="1" dirty="0"/>
              <a:t>5. </a:t>
            </a:r>
            <a:r>
              <a:rPr lang="ja-JP" altLang="en-US" b="1" dirty="0"/>
              <a:t>まとめ</a:t>
            </a:r>
            <a:endParaRPr kumimoji="1" lang="ja-JP" altLang="en-US" dirty="0"/>
          </a:p>
        </p:txBody>
      </p:sp>
      <p:sp>
        <p:nvSpPr>
          <p:cNvPr id="3" name="コンテンツ プレースホルダー 2">
            <a:extLst>
              <a:ext uri="{FF2B5EF4-FFF2-40B4-BE49-F238E27FC236}">
                <a16:creationId xmlns:a16="http://schemas.microsoft.com/office/drawing/2014/main" id="{AD6E8504-3F56-7244-A6E7-E1BEEA414017}"/>
              </a:ext>
            </a:extLst>
          </p:cNvPr>
          <p:cNvSpPr>
            <a:spLocks noGrp="1"/>
          </p:cNvSpPr>
          <p:nvPr>
            <p:ph idx="1"/>
          </p:nvPr>
        </p:nvSpPr>
        <p:spPr/>
        <p:txBody>
          <a:bodyPr>
            <a:normAutofit fontScale="92500" lnSpcReduction="10000"/>
          </a:bodyPr>
          <a:lstStyle/>
          <a:p>
            <a:pPr marL="0" indent="0">
              <a:buNone/>
            </a:pPr>
            <a:r>
              <a:rPr lang="ja-JP" altLang="en-US" dirty="0"/>
              <a:t>ダイアグラムの一般的な問題点を解消</a:t>
            </a:r>
            <a:r>
              <a:rPr lang="ja-JP" altLang="en-US"/>
              <a:t>した議論インタフェースの機能</a:t>
            </a:r>
            <a:r>
              <a:rPr lang="ja-JP" altLang="en-US" dirty="0"/>
              <a:t>の検討を行った．</a:t>
            </a:r>
            <a:endParaRPr lang="en-US" altLang="ja-JP" dirty="0"/>
          </a:p>
          <a:p>
            <a:pPr lvl="1"/>
            <a:r>
              <a:rPr lang="ja-JP" altLang="en-US" sz="2800" dirty="0"/>
              <a:t>チャットからシンプルなダイアグラムの生成</a:t>
            </a:r>
            <a:endParaRPr lang="en-US" altLang="ja-JP" sz="2800" dirty="0"/>
          </a:p>
          <a:p>
            <a:pPr marL="457200" lvl="1" indent="0">
              <a:buNone/>
            </a:pPr>
            <a:r>
              <a:rPr lang="ja-JP" altLang="en-US" sz="2800" dirty="0"/>
              <a:t>　　発言間の攻撃</a:t>
            </a:r>
            <a:r>
              <a:rPr lang="en-US" altLang="ja-JP" sz="2800" dirty="0"/>
              <a:t>/</a:t>
            </a:r>
            <a:r>
              <a:rPr lang="ja-JP" altLang="en-US" sz="2800" dirty="0"/>
              <a:t>支持関係のみを表現する</a:t>
            </a:r>
            <a:r>
              <a:rPr lang="en-US" altLang="ja-JP" sz="2800" dirty="0"/>
              <a:t>BAF</a:t>
            </a:r>
            <a:r>
              <a:rPr lang="ja-JP" altLang="en-US" sz="2800"/>
              <a:t>を採用</a:t>
            </a:r>
            <a:r>
              <a:rPr lang="en-US" altLang="ja-JP" sz="2800" dirty="0"/>
              <a:t>.</a:t>
            </a:r>
          </a:p>
          <a:p>
            <a:pPr marL="457200" lvl="1" indent="0">
              <a:buNone/>
            </a:pPr>
            <a:r>
              <a:rPr lang="ja-JP" altLang="en-US" sz="2800" dirty="0"/>
              <a:t>　　発言から</a:t>
            </a:r>
            <a:r>
              <a:rPr lang="en-US" altLang="ja-JP" sz="2800" dirty="0"/>
              <a:t>BAF</a:t>
            </a:r>
            <a:r>
              <a:rPr lang="ja-JP" altLang="en-US" sz="2800" dirty="0"/>
              <a:t>の生成</a:t>
            </a:r>
            <a:r>
              <a:rPr lang="ja-JP" altLang="en-US" sz="2800"/>
              <a:t>は容易</a:t>
            </a:r>
            <a:r>
              <a:rPr lang="en-US" altLang="ja-JP" sz="2800" dirty="0"/>
              <a:t>.</a:t>
            </a:r>
          </a:p>
          <a:p>
            <a:pPr lvl="1"/>
            <a:r>
              <a:rPr lang="ja-JP" altLang="en-US" sz="2800"/>
              <a:t>ダイアグラムの形状から正当性に基づく結論の判断</a:t>
            </a:r>
            <a:endParaRPr lang="en-US" altLang="ja-JP" sz="2800" dirty="0"/>
          </a:p>
          <a:p>
            <a:pPr marL="457200" lvl="1" indent="0">
              <a:buNone/>
            </a:pPr>
            <a:r>
              <a:rPr lang="ja-JP" altLang="en-US" sz="2800"/>
              <a:t>　　要約しても</a:t>
            </a:r>
            <a:r>
              <a:rPr lang="en-US" altLang="ja-JP" sz="2800" dirty="0"/>
              <a:t>,</a:t>
            </a:r>
            <a:r>
              <a:rPr lang="ja-JP" altLang="en-US" sz="2800"/>
              <a:t>ダイアグラムから得られる結論が元の結論に矛盾しない</a:t>
            </a:r>
            <a:endParaRPr lang="en-US" altLang="ja-JP" sz="2800" dirty="0"/>
          </a:p>
          <a:p>
            <a:pPr lvl="1"/>
            <a:r>
              <a:rPr lang="ja-JP" altLang="en-US" sz="2800" dirty="0"/>
              <a:t>ダイアグラムの</a:t>
            </a:r>
            <a:r>
              <a:rPr lang="en-US" altLang="ja-JP" sz="2800" dirty="0"/>
              <a:t>2</a:t>
            </a:r>
            <a:r>
              <a:rPr lang="ja-JP" altLang="en-US" sz="2800" dirty="0"/>
              <a:t>段階の要約による視認性の向上</a:t>
            </a:r>
            <a:endParaRPr lang="en-US" altLang="ja-JP" sz="2800" dirty="0"/>
          </a:p>
          <a:p>
            <a:pPr marL="457200" lvl="1" indent="0">
              <a:buNone/>
            </a:pPr>
            <a:r>
              <a:rPr lang="ja-JP" altLang="en-US" sz="2800" dirty="0"/>
              <a:t>　　</a:t>
            </a:r>
            <a:r>
              <a:rPr lang="en-US" altLang="ja-JP" sz="2800" dirty="0"/>
              <a:t>BAF</a:t>
            </a:r>
            <a:r>
              <a:rPr lang="ja-JP" altLang="en-US" sz="2800"/>
              <a:t>→ </a:t>
            </a:r>
            <a:r>
              <a:rPr lang="en-US" altLang="ja-JP" sz="2800" dirty="0"/>
              <a:t>meta-AF: support</a:t>
            </a:r>
            <a:r>
              <a:rPr lang="ja-JP" altLang="en-US" sz="2800" dirty="0"/>
              <a:t>関係に着目した要約</a:t>
            </a:r>
            <a:endParaRPr lang="en-US" altLang="ja-JP" sz="2800" dirty="0"/>
          </a:p>
          <a:p>
            <a:pPr marL="457200" lvl="1" indent="0">
              <a:buNone/>
            </a:pPr>
            <a:r>
              <a:rPr lang="ja-JP" altLang="en-US" sz="2800"/>
              <a:t>　　</a:t>
            </a:r>
            <a:r>
              <a:rPr lang="en-US" altLang="ja-JP" sz="2800" dirty="0"/>
              <a:t>meta-AF </a:t>
            </a:r>
            <a:r>
              <a:rPr lang="ja-JP" altLang="en-US" sz="2800" dirty="0"/>
              <a:t>→ </a:t>
            </a:r>
            <a:r>
              <a:rPr lang="en-US" altLang="ja-JP" sz="2800" dirty="0"/>
              <a:t>RAF:</a:t>
            </a:r>
            <a:r>
              <a:rPr lang="ja-JP" altLang="en-US" sz="2800" dirty="0"/>
              <a:t> </a:t>
            </a:r>
            <a:r>
              <a:rPr lang="en-US" altLang="ja-JP" sz="2800" dirty="0"/>
              <a:t>attack</a:t>
            </a:r>
            <a:r>
              <a:rPr lang="ja-JP" altLang="en-US" sz="2800" dirty="0"/>
              <a:t>関係に着目した要約</a:t>
            </a:r>
            <a:r>
              <a:rPr lang="en-US" altLang="ja-JP" sz="2800" dirty="0"/>
              <a:t> </a:t>
            </a:r>
          </a:p>
          <a:p>
            <a:pPr marL="457200" lvl="1" indent="0">
              <a:buNone/>
            </a:pPr>
            <a:endParaRPr lang="en-US" altLang="ja-JP" sz="2800" dirty="0"/>
          </a:p>
          <a:p>
            <a:pPr marL="457200" lvl="1" indent="0">
              <a:buNone/>
            </a:pPr>
            <a:endParaRPr lang="en-US" altLang="ja-JP" sz="2800" dirty="0"/>
          </a:p>
          <a:p>
            <a:endParaRPr kumimoji="1" lang="ja-JP" altLang="en-US" dirty="0"/>
          </a:p>
        </p:txBody>
      </p:sp>
    </p:spTree>
    <p:extLst>
      <p:ext uri="{BB962C8B-B14F-4D97-AF65-F5344CB8AC3E}">
        <p14:creationId xmlns:p14="http://schemas.microsoft.com/office/powerpoint/2010/main" val="172313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FAA367-8D67-8A43-9F25-E5DA18BADB17}"/>
              </a:ext>
            </a:extLst>
          </p:cNvPr>
          <p:cNvSpPr>
            <a:spLocks noGrp="1"/>
          </p:cNvSpPr>
          <p:nvPr>
            <p:ph type="title"/>
          </p:nvPr>
        </p:nvSpPr>
        <p:spPr/>
        <p:txBody>
          <a:bodyPr/>
          <a:lstStyle/>
          <a:p>
            <a:r>
              <a:rPr kumimoji="1" lang="ja-JP" altLang="en-US"/>
              <a:t>今後の課題</a:t>
            </a:r>
          </a:p>
        </p:txBody>
      </p:sp>
      <p:sp>
        <p:nvSpPr>
          <p:cNvPr id="3" name="コンテンツ プレースホルダー 2">
            <a:extLst>
              <a:ext uri="{FF2B5EF4-FFF2-40B4-BE49-F238E27FC236}">
                <a16:creationId xmlns:a16="http://schemas.microsoft.com/office/drawing/2014/main" id="{A1470181-41DA-C645-8321-65DF609FFBB6}"/>
              </a:ext>
            </a:extLst>
          </p:cNvPr>
          <p:cNvSpPr>
            <a:spLocks noGrp="1"/>
          </p:cNvSpPr>
          <p:nvPr>
            <p:ph idx="1"/>
          </p:nvPr>
        </p:nvSpPr>
        <p:spPr/>
        <p:txBody>
          <a:bodyPr/>
          <a:lstStyle/>
          <a:p>
            <a:pPr marL="0" indent="0">
              <a:buNone/>
            </a:pPr>
            <a:endParaRPr kumimoji="1" lang="en-US" altLang="ja-JP" dirty="0"/>
          </a:p>
          <a:p>
            <a:r>
              <a:rPr kumimoji="1" lang="en-US" altLang="ja-JP" dirty="0"/>
              <a:t>AF,RAF</a:t>
            </a:r>
            <a:r>
              <a:rPr kumimoji="1" lang="ja-JP" altLang="en-US"/>
              <a:t>の意味論計算結果の表示</a:t>
            </a:r>
            <a:r>
              <a:rPr kumimoji="1" lang="en-US" altLang="ja-JP" dirty="0"/>
              <a:t>(</a:t>
            </a:r>
            <a:r>
              <a:rPr kumimoji="1" lang="ja-JP" altLang="en-US"/>
              <a:t>基礎拡大のみに限定？</a:t>
            </a:r>
            <a:r>
              <a:rPr kumimoji="1" lang="en-US" altLang="ja-JP" dirty="0"/>
              <a:t>)</a:t>
            </a:r>
          </a:p>
          <a:p>
            <a:endParaRPr lang="en-US" altLang="ja-JP" dirty="0"/>
          </a:p>
          <a:p>
            <a:r>
              <a:rPr kumimoji="1" lang="ja-JP" altLang="en-US"/>
              <a:t>検討中の要約機能の評価：</a:t>
            </a:r>
            <a:endParaRPr kumimoji="1" lang="en-US" altLang="ja-JP" dirty="0"/>
          </a:p>
          <a:p>
            <a:pPr marL="0" indent="0">
              <a:buNone/>
            </a:pPr>
            <a:r>
              <a:rPr kumimoji="1" lang="ja-JP" altLang="en-US"/>
              <a:t>ユーザーに</a:t>
            </a:r>
            <a:r>
              <a:rPr kumimoji="1" lang="en-US" altLang="ja-JP" dirty="0" err="1"/>
              <a:t>BAF,meta</a:t>
            </a:r>
            <a:r>
              <a:rPr kumimoji="1" lang="en-US" altLang="ja-JP" dirty="0"/>
              <a:t>-AF</a:t>
            </a:r>
            <a:r>
              <a:rPr kumimoji="1" lang="ja-JP" altLang="en-US"/>
              <a:t>自動表示機能のみを使った議論をしてもらった後，要約を人手で作成してもらう．</a:t>
            </a:r>
            <a:endParaRPr kumimoji="1" lang="en-US" altLang="ja-JP" dirty="0"/>
          </a:p>
          <a:p>
            <a:pPr marL="0" indent="0">
              <a:buNone/>
            </a:pPr>
            <a:r>
              <a:rPr lang="ja-JP" altLang="en-US"/>
              <a:t>一方，ユーザーによって作られた</a:t>
            </a:r>
            <a:r>
              <a:rPr lang="en-US" altLang="ja-JP" dirty="0"/>
              <a:t>meta-AF</a:t>
            </a:r>
            <a:r>
              <a:rPr lang="ja-JP" altLang="en-US"/>
              <a:t>から要約結果の</a:t>
            </a:r>
            <a:r>
              <a:rPr lang="en-US" altLang="ja-JP" dirty="0"/>
              <a:t>RAF</a:t>
            </a:r>
            <a:r>
              <a:rPr lang="ja-JP" altLang="en-US"/>
              <a:t>を支援ツールで計算させて，それに該当する意見の抄録を作成．</a:t>
            </a:r>
            <a:endParaRPr lang="en-US" altLang="ja-JP" dirty="0"/>
          </a:p>
          <a:p>
            <a:pPr marL="0" indent="0">
              <a:buNone/>
            </a:pPr>
            <a:r>
              <a:rPr kumimoji="1" lang="ja-JP" altLang="en-US"/>
              <a:t>前者と後者を比較する．</a:t>
            </a:r>
          </a:p>
        </p:txBody>
      </p:sp>
    </p:spTree>
    <p:extLst>
      <p:ext uri="{BB962C8B-B14F-4D97-AF65-F5344CB8AC3E}">
        <p14:creationId xmlns:p14="http://schemas.microsoft.com/office/powerpoint/2010/main" val="4113977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068513-77DC-0144-8E5E-ED509A12F9FA}"/>
              </a:ext>
            </a:extLst>
          </p:cNvPr>
          <p:cNvSpPr>
            <a:spLocks noGrp="1"/>
          </p:cNvSpPr>
          <p:nvPr>
            <p:ph type="title"/>
          </p:nvPr>
        </p:nvSpPr>
        <p:spPr/>
        <p:txBody>
          <a:bodyPr/>
          <a:lstStyle/>
          <a:p>
            <a:r>
              <a:rPr kumimoji="1" lang="ja-JP" altLang="en-US"/>
              <a:t>目次</a:t>
            </a:r>
          </a:p>
        </p:txBody>
      </p:sp>
      <p:sp>
        <p:nvSpPr>
          <p:cNvPr id="3" name="コンテンツ プレースホルダー 2">
            <a:extLst>
              <a:ext uri="{FF2B5EF4-FFF2-40B4-BE49-F238E27FC236}">
                <a16:creationId xmlns:a16="http://schemas.microsoft.com/office/drawing/2014/main" id="{10D00A3E-35C1-7244-9D7E-8C42E4F78FB2}"/>
              </a:ext>
            </a:extLst>
          </p:cNvPr>
          <p:cNvSpPr>
            <a:spLocks noGrp="1"/>
          </p:cNvSpPr>
          <p:nvPr>
            <p:ph idx="1"/>
          </p:nvPr>
        </p:nvSpPr>
        <p:spPr/>
        <p:txBody>
          <a:bodyPr>
            <a:normAutofit lnSpcReduction="10000"/>
          </a:bodyPr>
          <a:lstStyle/>
          <a:p>
            <a:pPr marL="514350" indent="-514350">
              <a:buAutoNum type="arabicPeriod"/>
            </a:pPr>
            <a:r>
              <a:rPr kumimoji="1" lang="ja-JP" altLang="en-US"/>
              <a:t>はじめに</a:t>
            </a:r>
            <a:endParaRPr kumimoji="1" lang="en-US" altLang="ja-JP" dirty="0"/>
          </a:p>
          <a:p>
            <a:pPr marL="514350" indent="-514350">
              <a:buAutoNum type="arabicPeriod"/>
            </a:pPr>
            <a:endParaRPr kumimoji="1" lang="en-US" altLang="ja-JP" dirty="0"/>
          </a:p>
          <a:p>
            <a:pPr marL="514350" indent="-514350">
              <a:buAutoNum type="arabicPeriod"/>
            </a:pPr>
            <a:r>
              <a:rPr lang="ja-JP" altLang="en-US"/>
              <a:t>支援ツールで用いるダイアグラムとその意味論</a:t>
            </a:r>
            <a:endParaRPr lang="en-US" altLang="ja-JP" dirty="0"/>
          </a:p>
          <a:p>
            <a:pPr marL="514350" indent="-514350">
              <a:buAutoNum type="arabicPeriod"/>
            </a:pPr>
            <a:endParaRPr lang="en-US" altLang="ja-JP" dirty="0"/>
          </a:p>
          <a:p>
            <a:pPr marL="514350" indent="-514350">
              <a:buAutoNum type="arabicPeriod"/>
            </a:pPr>
            <a:r>
              <a:rPr lang="ja-JP" altLang="en-US"/>
              <a:t>支援ツールの概要</a:t>
            </a:r>
            <a:endParaRPr lang="en-US" altLang="ja-JP" dirty="0"/>
          </a:p>
          <a:p>
            <a:pPr marL="514350" indent="-514350">
              <a:buAutoNum type="arabicPeriod"/>
            </a:pPr>
            <a:endParaRPr lang="en-US" altLang="ja-JP" dirty="0"/>
          </a:p>
          <a:p>
            <a:pPr marL="514350" indent="-514350">
              <a:buAutoNum type="arabicPeriod"/>
            </a:pPr>
            <a:r>
              <a:rPr lang="ja-JP" altLang="en-US"/>
              <a:t>議論の支援ツールの機能</a:t>
            </a:r>
            <a:r>
              <a:rPr lang="en-US" altLang="ja-JP" dirty="0"/>
              <a:t>(</a:t>
            </a:r>
            <a:r>
              <a:rPr lang="ja-JP" altLang="en-US"/>
              <a:t>デモも</a:t>
            </a:r>
            <a:r>
              <a:rPr lang="en-US" altLang="ja-JP" dirty="0"/>
              <a:t>)</a:t>
            </a:r>
          </a:p>
          <a:p>
            <a:pPr marL="514350" indent="-514350">
              <a:buAutoNum type="arabicPeriod"/>
            </a:pPr>
            <a:endParaRPr lang="en-US" altLang="ja-JP" dirty="0"/>
          </a:p>
          <a:p>
            <a:pPr marL="514350" indent="-514350">
              <a:buAutoNum type="arabicPeriod"/>
            </a:pPr>
            <a:r>
              <a:rPr lang="ja-JP" altLang="en-US"/>
              <a:t>まとめ</a:t>
            </a:r>
            <a:endParaRPr lang="en-US" altLang="ja-JP" dirty="0"/>
          </a:p>
          <a:p>
            <a:pPr marL="0" indent="0">
              <a:buNone/>
            </a:pPr>
            <a:endParaRPr lang="en-US" altLang="ja-JP" dirty="0"/>
          </a:p>
          <a:p>
            <a:pPr marL="514350" indent="-514350">
              <a:buAutoNum type="arabicPeriod"/>
            </a:pPr>
            <a:endParaRPr kumimoji="1" lang="ja-JP" altLang="en-US"/>
          </a:p>
        </p:txBody>
      </p:sp>
    </p:spTree>
    <p:extLst>
      <p:ext uri="{BB962C8B-B14F-4D97-AF65-F5344CB8AC3E}">
        <p14:creationId xmlns:p14="http://schemas.microsoft.com/office/powerpoint/2010/main" val="149254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3E54EF-8373-D243-A049-058A4E85AD0D}"/>
              </a:ext>
            </a:extLst>
          </p:cNvPr>
          <p:cNvSpPr>
            <a:spLocks noGrp="1"/>
          </p:cNvSpPr>
          <p:nvPr>
            <p:ph type="title"/>
          </p:nvPr>
        </p:nvSpPr>
        <p:spPr/>
        <p:txBody>
          <a:bodyPr/>
          <a:lstStyle/>
          <a:p>
            <a:r>
              <a:rPr lang="en-US" altLang="ja-JP" b="1" dirty="0"/>
              <a:t>1. </a:t>
            </a:r>
            <a:r>
              <a:rPr lang="ja-JP" altLang="en-US" b="1" dirty="0"/>
              <a:t>はじめに：議論の支援とダイアグラム</a:t>
            </a:r>
            <a:endParaRPr kumimoji="1" lang="ja-JP" altLang="en-US" dirty="0"/>
          </a:p>
        </p:txBody>
      </p:sp>
      <p:sp>
        <p:nvSpPr>
          <p:cNvPr id="3" name="コンテンツ プレースホルダー 2">
            <a:extLst>
              <a:ext uri="{FF2B5EF4-FFF2-40B4-BE49-F238E27FC236}">
                <a16:creationId xmlns:a16="http://schemas.microsoft.com/office/drawing/2014/main" id="{BFA5F138-1AB5-1044-A6B9-93FA17447B69}"/>
              </a:ext>
            </a:extLst>
          </p:cNvPr>
          <p:cNvSpPr>
            <a:spLocks noGrp="1"/>
          </p:cNvSpPr>
          <p:nvPr>
            <p:ph idx="1"/>
          </p:nvPr>
        </p:nvSpPr>
        <p:spPr>
          <a:xfrm>
            <a:off x="838200" y="1825625"/>
            <a:ext cx="10870096" cy="4351338"/>
          </a:xfrm>
        </p:spPr>
        <p:txBody>
          <a:bodyPr>
            <a:normAutofit/>
          </a:bodyPr>
          <a:lstStyle/>
          <a:p>
            <a:r>
              <a:rPr lang="ja-JP" altLang="en-US"/>
              <a:t>コロナ禍によって対面での会議が減少し，代わりにオンラインで議論が行われるようになった</a:t>
            </a:r>
            <a:r>
              <a:rPr lang="en-US" altLang="ja-JP" dirty="0"/>
              <a:t>.</a:t>
            </a:r>
            <a:r>
              <a:rPr lang="ja-JP" altLang="en-US"/>
              <a:t>　</a:t>
            </a:r>
            <a:endParaRPr lang="en-US" altLang="ja-JP" dirty="0"/>
          </a:p>
          <a:p>
            <a:endParaRPr lang="en-US" altLang="ja-JP" dirty="0"/>
          </a:p>
          <a:p>
            <a:r>
              <a:rPr lang="ja-JP" altLang="en-US"/>
              <a:t>オンライン議論では，意見のやり取りの活発さや雰囲気を感じ取るのが困難である一方，</a:t>
            </a:r>
            <a:r>
              <a:rPr lang="en-US" altLang="ja-JP" dirty="0"/>
              <a:t>PC</a:t>
            </a:r>
            <a:r>
              <a:rPr lang="ja-JP" altLang="en-US"/>
              <a:t>環境を活用する様々な情報共有が可能</a:t>
            </a:r>
            <a:endParaRPr lang="en-US" altLang="ja-JP" dirty="0"/>
          </a:p>
          <a:p>
            <a:pPr marL="0" indent="0">
              <a:buNone/>
            </a:pPr>
            <a:endParaRPr lang="en-US" altLang="ja-JP" dirty="0"/>
          </a:p>
          <a:p>
            <a:pPr marL="0" indent="0">
              <a:buNone/>
            </a:pPr>
            <a:r>
              <a:rPr lang="ja-JP" altLang="en-US"/>
              <a:t>＝＞オンライン議論において，情報を提示する議論支援ツールが貢献することが期待される</a:t>
            </a:r>
            <a:endParaRPr lang="en-US" altLang="ja-JP" dirty="0"/>
          </a:p>
          <a:p>
            <a:endParaRPr lang="en-US" altLang="ja-JP" dirty="0"/>
          </a:p>
          <a:p>
            <a:endParaRPr lang="en-US" altLang="ja-JP" dirty="0"/>
          </a:p>
          <a:p>
            <a:endParaRPr lang="en-US" altLang="ja-JP" dirty="0"/>
          </a:p>
          <a:p>
            <a:endParaRPr lang="ja-JP" altLang="en-US" dirty="0"/>
          </a:p>
          <a:p>
            <a:endParaRPr kumimoji="1" lang="ja-JP" altLang="en-US" dirty="0"/>
          </a:p>
        </p:txBody>
      </p:sp>
    </p:spTree>
    <p:extLst>
      <p:ext uri="{BB962C8B-B14F-4D97-AF65-F5344CB8AC3E}">
        <p14:creationId xmlns:p14="http://schemas.microsoft.com/office/powerpoint/2010/main" val="423548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a:extLst>
              <a:ext uri="{FF2B5EF4-FFF2-40B4-BE49-F238E27FC236}">
                <a16:creationId xmlns:a16="http://schemas.microsoft.com/office/drawing/2014/main" id="{ABF73482-6060-AC41-AFFE-60FF3592805D}"/>
              </a:ext>
            </a:extLst>
          </p:cNvPr>
          <p:cNvSpPr>
            <a:spLocks noGrp="1"/>
          </p:cNvSpPr>
          <p:nvPr>
            <p:ph type="title"/>
          </p:nvPr>
        </p:nvSpPr>
        <p:spPr>
          <a:xfrm>
            <a:off x="838200" y="365125"/>
            <a:ext cx="10515600" cy="1325563"/>
          </a:xfrm>
        </p:spPr>
        <p:txBody>
          <a:bodyPr/>
          <a:lstStyle/>
          <a:p>
            <a:r>
              <a:rPr lang="en-US" altLang="ja-JP" b="1" dirty="0"/>
              <a:t>1. </a:t>
            </a:r>
            <a:r>
              <a:rPr lang="ja-JP" altLang="en-US" b="1" dirty="0"/>
              <a:t>はじめに：議論の支援とダイアグラム</a:t>
            </a:r>
            <a:endParaRPr kumimoji="1" lang="ja-JP" altLang="en-US" dirty="0"/>
          </a:p>
        </p:txBody>
      </p:sp>
      <p:sp>
        <p:nvSpPr>
          <p:cNvPr id="7" name="コンテンツ プレースホルダー 2">
            <a:extLst>
              <a:ext uri="{FF2B5EF4-FFF2-40B4-BE49-F238E27FC236}">
                <a16:creationId xmlns:a16="http://schemas.microsoft.com/office/drawing/2014/main" id="{0B0D0306-3DA6-F54A-9C51-9B247B0547D1}"/>
              </a:ext>
            </a:extLst>
          </p:cNvPr>
          <p:cNvSpPr>
            <a:spLocks noGrp="1"/>
          </p:cNvSpPr>
          <p:nvPr>
            <p:ph idx="1"/>
          </p:nvPr>
        </p:nvSpPr>
        <p:spPr>
          <a:xfrm>
            <a:off x="838200" y="1825625"/>
            <a:ext cx="10870096" cy="4351338"/>
          </a:xfrm>
        </p:spPr>
        <p:txBody>
          <a:bodyPr>
            <a:normAutofit/>
          </a:bodyPr>
          <a:lstStyle/>
          <a:p>
            <a:r>
              <a:rPr lang="ja-JP" altLang="en-US"/>
              <a:t>議論を効率的に進めるために議論のさまざまな段階で議論を支援する議論支援ツールが開発されてきた．</a:t>
            </a:r>
            <a:endParaRPr lang="en-US" altLang="ja-JP" dirty="0"/>
          </a:p>
          <a:p>
            <a:pPr lvl="1"/>
            <a:r>
              <a:rPr lang="ja-JP" altLang="en-US"/>
              <a:t>議論</a:t>
            </a:r>
            <a:r>
              <a:rPr lang="ja-JP" altLang="en-US" dirty="0"/>
              <a:t>開始前：論点整理の支援</a:t>
            </a:r>
            <a:endParaRPr lang="en-US" altLang="ja-JP" dirty="0"/>
          </a:p>
          <a:p>
            <a:pPr lvl="1"/>
            <a:r>
              <a:rPr lang="ja-JP" altLang="en-US" dirty="0"/>
              <a:t>議論の最中：議論の視覚化による論理構造理解</a:t>
            </a:r>
            <a:r>
              <a:rPr lang="ja-JP" altLang="en-US"/>
              <a:t>の支援</a:t>
            </a:r>
            <a:endParaRPr lang="en-US" altLang="ja-JP" dirty="0"/>
          </a:p>
          <a:p>
            <a:pPr marL="457200" lvl="1" indent="0">
              <a:buNone/>
            </a:pPr>
            <a:r>
              <a:rPr lang="ja-JP" altLang="en-US" dirty="0"/>
              <a:t>　　　　　　 議論の状況分析による議論進行</a:t>
            </a:r>
            <a:r>
              <a:rPr lang="ja-JP" altLang="en-US"/>
              <a:t>の支援　</a:t>
            </a:r>
            <a:endParaRPr lang="en-US" altLang="ja-JP" dirty="0"/>
          </a:p>
          <a:p>
            <a:pPr lvl="1"/>
            <a:r>
              <a:rPr lang="ja-JP" altLang="en-US"/>
              <a:t>議論の終了後</a:t>
            </a:r>
            <a:r>
              <a:rPr lang="ja-JP" altLang="en-US" dirty="0"/>
              <a:t>：議論の結論</a:t>
            </a:r>
            <a:r>
              <a:rPr lang="ja-JP" altLang="en-US"/>
              <a:t>の検証</a:t>
            </a:r>
            <a:r>
              <a:rPr lang="en-US" altLang="ja-JP" dirty="0"/>
              <a:t>,</a:t>
            </a:r>
            <a:r>
              <a:rPr lang="ja-JP" altLang="en-US"/>
              <a:t>議論</a:t>
            </a:r>
            <a:r>
              <a:rPr lang="ja-JP" altLang="en-US" dirty="0"/>
              <a:t>スキル</a:t>
            </a:r>
            <a:r>
              <a:rPr lang="ja-JP" altLang="en-US"/>
              <a:t>の評価</a:t>
            </a:r>
            <a:endParaRPr lang="en-US" altLang="ja-JP" dirty="0"/>
          </a:p>
          <a:p>
            <a:pPr marL="0" indent="0">
              <a:buNone/>
            </a:pPr>
            <a:endParaRPr lang="en-US" altLang="ja-JP" dirty="0"/>
          </a:p>
          <a:p>
            <a:r>
              <a:rPr lang="ja-JP" altLang="en-US" dirty="0"/>
              <a:t>「議論視覚化」においては，ダイアグラムやチャートの多くの研究がなされてきている</a:t>
            </a:r>
            <a:r>
              <a:rPr lang="en-US" altLang="ja-JP" dirty="0"/>
              <a:t>. </a:t>
            </a:r>
          </a:p>
          <a:p>
            <a:endParaRPr lang="en-US" altLang="ja-JP" dirty="0"/>
          </a:p>
          <a:p>
            <a:endParaRPr lang="ja-JP" altLang="en-US" dirty="0"/>
          </a:p>
          <a:p>
            <a:endParaRPr kumimoji="1" lang="ja-JP" altLang="en-US" dirty="0"/>
          </a:p>
        </p:txBody>
      </p:sp>
    </p:spTree>
    <p:extLst>
      <p:ext uri="{BB962C8B-B14F-4D97-AF65-F5344CB8AC3E}">
        <p14:creationId xmlns:p14="http://schemas.microsoft.com/office/powerpoint/2010/main" val="252350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481236-55BE-884D-9E23-F76934161CA2}"/>
              </a:ext>
            </a:extLst>
          </p:cNvPr>
          <p:cNvSpPr>
            <a:spLocks noGrp="1"/>
          </p:cNvSpPr>
          <p:nvPr>
            <p:ph type="title"/>
          </p:nvPr>
        </p:nvSpPr>
        <p:spPr/>
        <p:txBody>
          <a:bodyPr/>
          <a:lstStyle/>
          <a:p>
            <a:r>
              <a:rPr lang="en-US" altLang="ja-JP" b="1" dirty="0"/>
              <a:t>1. </a:t>
            </a:r>
            <a:r>
              <a:rPr lang="ja-JP" altLang="en-US" b="1"/>
              <a:t>はじめに：ダイアグラムの問題点</a:t>
            </a:r>
            <a:endParaRPr kumimoji="1" lang="ja-JP" altLang="en-US"/>
          </a:p>
        </p:txBody>
      </p:sp>
      <p:sp>
        <p:nvSpPr>
          <p:cNvPr id="3" name="コンテンツ プレースホルダー 2">
            <a:extLst>
              <a:ext uri="{FF2B5EF4-FFF2-40B4-BE49-F238E27FC236}">
                <a16:creationId xmlns:a16="http://schemas.microsoft.com/office/drawing/2014/main" id="{DC182EB2-AD51-384B-8F7C-92B89FB5CAFA}"/>
              </a:ext>
            </a:extLst>
          </p:cNvPr>
          <p:cNvSpPr>
            <a:spLocks noGrp="1"/>
          </p:cNvSpPr>
          <p:nvPr>
            <p:ph idx="1"/>
          </p:nvPr>
        </p:nvSpPr>
        <p:spPr/>
        <p:txBody>
          <a:bodyPr/>
          <a:lstStyle/>
          <a:p>
            <a:pPr marL="0" indent="0">
              <a:buNone/>
            </a:pPr>
            <a:r>
              <a:rPr lang="ja-JP" altLang="en-US"/>
              <a:t>ダイアグラムの一般的な問題点</a:t>
            </a:r>
          </a:p>
          <a:p>
            <a:r>
              <a:rPr lang="ja-JP" altLang="en-US"/>
              <a:t>もとの発言からのダイアグラム構築が困難</a:t>
            </a:r>
            <a:endParaRPr lang="en-US" altLang="ja-JP" dirty="0"/>
          </a:p>
          <a:p>
            <a:pPr marL="0" indent="0">
              <a:buNone/>
            </a:pPr>
            <a:r>
              <a:rPr lang="ja-JP" altLang="en-US"/>
              <a:t>　　ダイアグラムの構築のコストに見合う利益が得られるか．</a:t>
            </a:r>
            <a:endParaRPr lang="en-US" altLang="ja-JP" dirty="0"/>
          </a:p>
          <a:p>
            <a:pPr marL="0" indent="0">
              <a:buNone/>
            </a:pPr>
            <a:endParaRPr lang="en-US" altLang="ja-JP" dirty="0"/>
          </a:p>
          <a:p>
            <a:pPr marL="0" indent="0">
              <a:buNone/>
            </a:pPr>
            <a:r>
              <a:rPr lang="ja-JP" altLang="en-US"/>
              <a:t>難しい議論ではダイアグラムが複雑化</a:t>
            </a:r>
            <a:endParaRPr lang="en-US" altLang="ja-JP" sz="2400" dirty="0"/>
          </a:p>
          <a:p>
            <a:r>
              <a:rPr lang="ja-JP" altLang="en-US"/>
              <a:t>結論の検証が難しい．</a:t>
            </a:r>
            <a:endParaRPr lang="en-US" altLang="ja-JP" dirty="0"/>
          </a:p>
          <a:p>
            <a:r>
              <a:rPr lang="ja-JP" altLang="en-US"/>
              <a:t>視認性が損なわれる</a:t>
            </a:r>
            <a:r>
              <a:rPr lang="en-US" altLang="ja-JP" dirty="0"/>
              <a:t>. </a:t>
            </a:r>
          </a:p>
          <a:p>
            <a:pPr marL="457200" lvl="1" indent="0">
              <a:buNone/>
            </a:pPr>
            <a:r>
              <a:rPr lang="en-US" altLang="ja-JP" sz="2800" dirty="0"/>
              <a:t> </a:t>
            </a:r>
          </a:p>
          <a:p>
            <a:pPr marL="0" indent="0">
              <a:buNone/>
            </a:pPr>
            <a:endParaRPr lang="en-US" altLang="ja-JP" sz="3200" dirty="0"/>
          </a:p>
          <a:p>
            <a:pPr marL="0" indent="0">
              <a:buNone/>
            </a:pPr>
            <a:endParaRPr lang="ja-JP" altLang="en-US" sz="3200"/>
          </a:p>
          <a:p>
            <a:pPr marL="0" indent="0">
              <a:buNone/>
            </a:pPr>
            <a:endParaRPr lang="en-US" altLang="ja-JP" dirty="0"/>
          </a:p>
          <a:p>
            <a:endParaRPr kumimoji="1" lang="ja-JP" altLang="en-US"/>
          </a:p>
        </p:txBody>
      </p:sp>
      <p:pic>
        <p:nvPicPr>
          <p:cNvPr id="8" name="図 7">
            <a:extLst>
              <a:ext uri="{FF2B5EF4-FFF2-40B4-BE49-F238E27FC236}">
                <a16:creationId xmlns:a16="http://schemas.microsoft.com/office/drawing/2014/main" id="{20FEA7C1-85D2-614B-B572-AA211DAEC5E7}"/>
              </a:ext>
            </a:extLst>
          </p:cNvPr>
          <p:cNvPicPr>
            <a:picLocks noChangeAspect="1"/>
          </p:cNvPicPr>
          <p:nvPr/>
        </p:nvPicPr>
        <p:blipFill>
          <a:blip r:embed="rId3"/>
          <a:stretch>
            <a:fillRect/>
          </a:stretch>
        </p:blipFill>
        <p:spPr>
          <a:xfrm>
            <a:off x="4457699" y="4459682"/>
            <a:ext cx="8620125" cy="2405225"/>
          </a:xfrm>
          <a:prstGeom prst="rect">
            <a:avLst/>
          </a:prstGeom>
        </p:spPr>
      </p:pic>
    </p:spTree>
    <p:extLst>
      <p:ext uri="{BB962C8B-B14F-4D97-AF65-F5344CB8AC3E}">
        <p14:creationId xmlns:p14="http://schemas.microsoft.com/office/powerpoint/2010/main" val="3082684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417D77-E47F-0948-976B-27463FD04270}"/>
              </a:ext>
            </a:extLst>
          </p:cNvPr>
          <p:cNvSpPr>
            <a:spLocks noGrp="1"/>
          </p:cNvSpPr>
          <p:nvPr>
            <p:ph type="title"/>
          </p:nvPr>
        </p:nvSpPr>
        <p:spPr/>
        <p:txBody>
          <a:bodyPr/>
          <a:lstStyle/>
          <a:p>
            <a:r>
              <a:rPr lang="en-US" altLang="ja-JP" b="1" dirty="0">
                <a:solidFill>
                  <a:prstClr val="black"/>
                </a:solidFill>
              </a:rPr>
              <a:t>1. </a:t>
            </a:r>
            <a:r>
              <a:rPr lang="ja-JP" altLang="en-US" b="1">
                <a:solidFill>
                  <a:prstClr val="black"/>
                </a:solidFill>
              </a:rPr>
              <a:t>はじめに：研究目的</a:t>
            </a:r>
            <a:endParaRPr kumimoji="1" lang="ja-JP" altLang="en-US"/>
          </a:p>
        </p:txBody>
      </p:sp>
      <p:sp>
        <p:nvSpPr>
          <p:cNvPr id="3" name="コンテンツ プレースホルダー 2">
            <a:extLst>
              <a:ext uri="{FF2B5EF4-FFF2-40B4-BE49-F238E27FC236}">
                <a16:creationId xmlns:a16="http://schemas.microsoft.com/office/drawing/2014/main" id="{48E629F7-4122-EA40-AEAB-1818EFC50CFD}"/>
              </a:ext>
            </a:extLst>
          </p:cNvPr>
          <p:cNvSpPr>
            <a:spLocks noGrp="1"/>
          </p:cNvSpPr>
          <p:nvPr>
            <p:ph idx="1"/>
          </p:nvPr>
        </p:nvSpPr>
        <p:spPr/>
        <p:txBody>
          <a:bodyPr>
            <a:normAutofit lnSpcReduction="10000"/>
          </a:bodyPr>
          <a:lstStyle/>
          <a:p>
            <a:pPr marL="0" indent="0">
              <a:buNone/>
            </a:pPr>
            <a:r>
              <a:rPr lang="ja-JP" altLang="en-US"/>
              <a:t>ダイアグラムの一般的な問題点を解消した議論のインターフェースをもつ議論支援ツールの開発．</a:t>
            </a:r>
            <a:endParaRPr lang="en-US" altLang="ja-JP" dirty="0"/>
          </a:p>
          <a:p>
            <a:pPr lvl="1"/>
            <a:r>
              <a:rPr lang="ja-JP" altLang="en-US" sz="2800"/>
              <a:t>チャットからシンプルなダイアグラムの生成</a:t>
            </a:r>
            <a:endParaRPr lang="en-US" altLang="ja-JP" sz="2800" dirty="0"/>
          </a:p>
          <a:p>
            <a:pPr marL="457200" lvl="1" indent="0">
              <a:buNone/>
            </a:pPr>
            <a:r>
              <a:rPr lang="ja-JP" altLang="en-US" sz="2800"/>
              <a:t>　　発言間の攻撃</a:t>
            </a:r>
            <a:r>
              <a:rPr lang="en-US" altLang="ja-JP" sz="2800" dirty="0"/>
              <a:t>/</a:t>
            </a:r>
            <a:r>
              <a:rPr lang="ja-JP" altLang="en-US" sz="2800"/>
              <a:t>支持関係のみを表現</a:t>
            </a:r>
            <a:endParaRPr lang="en-US" altLang="ja-JP" sz="2800" dirty="0"/>
          </a:p>
          <a:p>
            <a:pPr lvl="1"/>
            <a:r>
              <a:rPr lang="ja-JP" altLang="en-US" sz="2800"/>
              <a:t>ダイアグラムの形状から論理的正当性に基づく結論の判断．</a:t>
            </a:r>
            <a:endParaRPr lang="en-US" altLang="ja-JP" sz="2800" dirty="0"/>
          </a:p>
          <a:p>
            <a:pPr lvl="1"/>
            <a:r>
              <a:rPr lang="ja-JP" altLang="en-US" sz="2800"/>
              <a:t>ダイアグラムの構造簡略化による視認性の向上．</a:t>
            </a:r>
            <a:endParaRPr lang="en-US" altLang="ja-JP" sz="2800" dirty="0"/>
          </a:p>
          <a:p>
            <a:endParaRPr lang="en-US" altLang="ja-JP" sz="3200" dirty="0"/>
          </a:p>
          <a:p>
            <a:pPr marL="0" indent="0">
              <a:buNone/>
            </a:pPr>
            <a:r>
              <a:rPr lang="ja-JP" altLang="en-US"/>
              <a:t>そのための基盤理論として数理議論学の議論フレームワーク</a:t>
            </a:r>
            <a:r>
              <a:rPr lang="en-US" altLang="ja-JP" dirty="0"/>
              <a:t>(Argumentation Framework; AF)</a:t>
            </a:r>
            <a:r>
              <a:rPr lang="ja-JP" altLang="en-US"/>
              <a:t>を利用</a:t>
            </a:r>
            <a:r>
              <a:rPr lang="en-US" altLang="ja-JP" dirty="0"/>
              <a:t>.</a:t>
            </a:r>
            <a:r>
              <a:rPr lang="ja-JP" altLang="en-US"/>
              <a:t>　</a:t>
            </a:r>
            <a:r>
              <a:rPr lang="en-US" altLang="ja-JP" dirty="0"/>
              <a:t>AF</a:t>
            </a:r>
            <a:r>
              <a:rPr lang="ja-JP" altLang="en-US"/>
              <a:t>ではダイアグラムの形状から</a:t>
            </a:r>
            <a:r>
              <a:rPr lang="en-US" altLang="ja-JP" dirty="0"/>
              <a:t>,</a:t>
            </a:r>
            <a:r>
              <a:rPr lang="ja-JP" altLang="en-US"/>
              <a:t>議論で正当化された発言の組を抽出できる</a:t>
            </a:r>
            <a:r>
              <a:rPr lang="en-US" altLang="ja-JP" dirty="0"/>
              <a:t>.</a:t>
            </a:r>
          </a:p>
          <a:p>
            <a:endParaRPr kumimoji="1" lang="ja-JP" altLang="en-US"/>
          </a:p>
        </p:txBody>
      </p:sp>
    </p:spTree>
    <p:extLst>
      <p:ext uri="{BB962C8B-B14F-4D97-AF65-F5344CB8AC3E}">
        <p14:creationId xmlns:p14="http://schemas.microsoft.com/office/powerpoint/2010/main" val="193548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BF026D-8BFC-1742-B0D2-C187934C8E3E}"/>
              </a:ext>
            </a:extLst>
          </p:cNvPr>
          <p:cNvSpPr>
            <a:spLocks noGrp="1"/>
          </p:cNvSpPr>
          <p:nvPr>
            <p:ph type="title"/>
          </p:nvPr>
        </p:nvSpPr>
        <p:spPr/>
        <p:txBody>
          <a:bodyPr/>
          <a:lstStyle/>
          <a:p>
            <a:r>
              <a:rPr lang="en-US" altLang="ja-JP" b="1" dirty="0"/>
              <a:t>2</a:t>
            </a:r>
            <a:r>
              <a:rPr lang="ja-JP" altLang="en-US" b="1"/>
              <a:t>．支援ツールで用いるダイアグラム</a:t>
            </a:r>
            <a:endParaRPr kumimoji="1" lang="ja-JP" altLang="en-US"/>
          </a:p>
        </p:txBody>
      </p:sp>
      <p:sp>
        <p:nvSpPr>
          <p:cNvPr id="4" name="円/楕円 3">
            <a:extLst>
              <a:ext uri="{FF2B5EF4-FFF2-40B4-BE49-F238E27FC236}">
                <a16:creationId xmlns:a16="http://schemas.microsoft.com/office/drawing/2014/main" id="{A66432A7-B842-2641-8F49-D5FC97D7BD4F}"/>
              </a:ext>
            </a:extLst>
          </p:cNvPr>
          <p:cNvSpPr>
            <a:spLocks noChangeAspect="1"/>
          </p:cNvSpPr>
          <p:nvPr/>
        </p:nvSpPr>
        <p:spPr>
          <a:xfrm>
            <a:off x="39441" y="4545549"/>
            <a:ext cx="1186688" cy="52019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a:t>
            </a:r>
            <a:endParaRPr kumimoji="1" lang="ja-JP" altLang="en-US" sz="2400"/>
          </a:p>
        </p:txBody>
      </p:sp>
      <p:sp>
        <p:nvSpPr>
          <p:cNvPr id="5" name="円/楕円 4">
            <a:extLst>
              <a:ext uri="{FF2B5EF4-FFF2-40B4-BE49-F238E27FC236}">
                <a16:creationId xmlns:a16="http://schemas.microsoft.com/office/drawing/2014/main" id="{14BD9CE1-236B-C747-A668-DE101DCBB6C1}"/>
              </a:ext>
            </a:extLst>
          </p:cNvPr>
          <p:cNvSpPr>
            <a:spLocks noChangeAspect="1"/>
          </p:cNvSpPr>
          <p:nvPr/>
        </p:nvSpPr>
        <p:spPr>
          <a:xfrm>
            <a:off x="2345761" y="4545549"/>
            <a:ext cx="1186688" cy="52019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t>b</a:t>
            </a:r>
            <a:endParaRPr kumimoji="1" lang="ja-JP" altLang="en-US" sz="2400"/>
          </a:p>
        </p:txBody>
      </p:sp>
      <p:cxnSp>
        <p:nvCxnSpPr>
          <p:cNvPr id="6" name="直線矢印コネクタ 5">
            <a:extLst>
              <a:ext uri="{FF2B5EF4-FFF2-40B4-BE49-F238E27FC236}">
                <a16:creationId xmlns:a16="http://schemas.microsoft.com/office/drawing/2014/main" id="{9B92FBAD-B0D7-ED48-A132-C57AE7FD1DBE}"/>
              </a:ext>
            </a:extLst>
          </p:cNvPr>
          <p:cNvCxnSpPr>
            <a:cxnSpLocks/>
            <a:stCxn id="4" idx="7"/>
            <a:endCxn id="5" idx="1"/>
          </p:cNvCxnSpPr>
          <p:nvPr/>
        </p:nvCxnSpPr>
        <p:spPr>
          <a:xfrm>
            <a:off x="1052343" y="4621730"/>
            <a:ext cx="146720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7" name="直線矢印コネクタ 6">
            <a:extLst>
              <a:ext uri="{FF2B5EF4-FFF2-40B4-BE49-F238E27FC236}">
                <a16:creationId xmlns:a16="http://schemas.microsoft.com/office/drawing/2014/main" id="{E6D9AAEF-5E5E-D54B-B232-E86A439CB8D7}"/>
              </a:ext>
            </a:extLst>
          </p:cNvPr>
          <p:cNvCxnSpPr>
            <a:cxnSpLocks/>
            <a:stCxn id="5" idx="3"/>
            <a:endCxn id="4" idx="5"/>
          </p:cNvCxnSpPr>
          <p:nvPr/>
        </p:nvCxnSpPr>
        <p:spPr>
          <a:xfrm flipH="1">
            <a:off x="1052343" y="4989561"/>
            <a:ext cx="146720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円/楕円 7">
            <a:extLst>
              <a:ext uri="{FF2B5EF4-FFF2-40B4-BE49-F238E27FC236}">
                <a16:creationId xmlns:a16="http://schemas.microsoft.com/office/drawing/2014/main" id="{25DD360A-F0E7-9243-AE94-0A55D6FA53BC}"/>
              </a:ext>
            </a:extLst>
          </p:cNvPr>
          <p:cNvSpPr>
            <a:spLocks noChangeAspect="1"/>
          </p:cNvSpPr>
          <p:nvPr/>
        </p:nvSpPr>
        <p:spPr>
          <a:xfrm>
            <a:off x="39441" y="5655578"/>
            <a:ext cx="1186688" cy="520193"/>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c</a:t>
            </a:r>
            <a:endParaRPr kumimoji="1" lang="ja-JP" altLang="en-US" sz="2400"/>
          </a:p>
        </p:txBody>
      </p:sp>
      <p:cxnSp>
        <p:nvCxnSpPr>
          <p:cNvPr id="9" name="直線矢印コネクタ 8">
            <a:extLst>
              <a:ext uri="{FF2B5EF4-FFF2-40B4-BE49-F238E27FC236}">
                <a16:creationId xmlns:a16="http://schemas.microsoft.com/office/drawing/2014/main" id="{7FE87BE4-47BD-E346-AE2E-540D6DEFD5AF}"/>
              </a:ext>
            </a:extLst>
          </p:cNvPr>
          <p:cNvCxnSpPr>
            <a:cxnSpLocks/>
            <a:stCxn id="8" idx="0"/>
            <a:endCxn id="4" idx="4"/>
          </p:cNvCxnSpPr>
          <p:nvPr/>
        </p:nvCxnSpPr>
        <p:spPr>
          <a:xfrm flipV="1">
            <a:off x="632785" y="5065742"/>
            <a:ext cx="0" cy="589836"/>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0" name="円/楕円 9">
            <a:extLst>
              <a:ext uri="{FF2B5EF4-FFF2-40B4-BE49-F238E27FC236}">
                <a16:creationId xmlns:a16="http://schemas.microsoft.com/office/drawing/2014/main" id="{2BDC3E0A-2CE6-FB4C-986A-59E77F75AAE3}"/>
              </a:ext>
            </a:extLst>
          </p:cNvPr>
          <p:cNvSpPr>
            <a:spLocks noChangeAspect="1"/>
          </p:cNvSpPr>
          <p:nvPr/>
        </p:nvSpPr>
        <p:spPr>
          <a:xfrm>
            <a:off x="4053441" y="4596908"/>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a:t>
            </a:r>
            <a:endParaRPr kumimoji="1" lang="ja-JP" altLang="en-US" sz="2400"/>
          </a:p>
        </p:txBody>
      </p:sp>
      <p:sp>
        <p:nvSpPr>
          <p:cNvPr id="11" name="円/楕円 10">
            <a:extLst>
              <a:ext uri="{FF2B5EF4-FFF2-40B4-BE49-F238E27FC236}">
                <a16:creationId xmlns:a16="http://schemas.microsoft.com/office/drawing/2014/main" id="{BDD4235C-92BA-DB44-9FDB-F9CDF116F6BE}"/>
              </a:ext>
            </a:extLst>
          </p:cNvPr>
          <p:cNvSpPr>
            <a:spLocks noChangeAspect="1"/>
          </p:cNvSpPr>
          <p:nvPr/>
        </p:nvSpPr>
        <p:spPr>
          <a:xfrm>
            <a:off x="6359761" y="4596908"/>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t>b</a:t>
            </a:r>
            <a:endParaRPr kumimoji="1" lang="ja-JP" altLang="en-US" sz="2400"/>
          </a:p>
        </p:txBody>
      </p:sp>
      <p:cxnSp>
        <p:nvCxnSpPr>
          <p:cNvPr id="12" name="直線矢印コネクタ 11">
            <a:extLst>
              <a:ext uri="{FF2B5EF4-FFF2-40B4-BE49-F238E27FC236}">
                <a16:creationId xmlns:a16="http://schemas.microsoft.com/office/drawing/2014/main" id="{F3DB24CD-EB18-C440-9E66-4E22734797EC}"/>
              </a:ext>
            </a:extLst>
          </p:cNvPr>
          <p:cNvCxnSpPr>
            <a:cxnSpLocks noChangeAspect="1"/>
            <a:stCxn id="10" idx="7"/>
            <a:endCxn id="11" idx="1"/>
          </p:cNvCxnSpPr>
          <p:nvPr/>
        </p:nvCxnSpPr>
        <p:spPr>
          <a:xfrm>
            <a:off x="5066343" y="4673088"/>
            <a:ext cx="146720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3" name="直線矢印コネクタ 12">
            <a:extLst>
              <a:ext uri="{FF2B5EF4-FFF2-40B4-BE49-F238E27FC236}">
                <a16:creationId xmlns:a16="http://schemas.microsoft.com/office/drawing/2014/main" id="{6DA71EE3-5BDD-694C-8298-2EE8A2756513}"/>
              </a:ext>
            </a:extLst>
          </p:cNvPr>
          <p:cNvCxnSpPr>
            <a:cxnSpLocks noChangeAspect="1"/>
            <a:stCxn id="11" idx="3"/>
            <a:endCxn id="10" idx="5"/>
          </p:cNvCxnSpPr>
          <p:nvPr/>
        </p:nvCxnSpPr>
        <p:spPr>
          <a:xfrm flipH="1">
            <a:off x="5066343" y="5040920"/>
            <a:ext cx="146720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円/楕円 13">
            <a:extLst>
              <a:ext uri="{FF2B5EF4-FFF2-40B4-BE49-F238E27FC236}">
                <a16:creationId xmlns:a16="http://schemas.microsoft.com/office/drawing/2014/main" id="{48F2AEAF-8839-0349-BFAC-1B8E2FB11929}"/>
              </a:ext>
            </a:extLst>
          </p:cNvPr>
          <p:cNvSpPr>
            <a:spLocks noChangeAspect="1"/>
          </p:cNvSpPr>
          <p:nvPr/>
        </p:nvSpPr>
        <p:spPr>
          <a:xfrm>
            <a:off x="4053441" y="5706937"/>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t>d</a:t>
            </a:r>
            <a:endParaRPr kumimoji="1" lang="ja-JP" altLang="en-US" sz="2400"/>
          </a:p>
        </p:txBody>
      </p:sp>
      <p:cxnSp>
        <p:nvCxnSpPr>
          <p:cNvPr id="15" name="直線矢印コネクタ 14">
            <a:extLst>
              <a:ext uri="{FF2B5EF4-FFF2-40B4-BE49-F238E27FC236}">
                <a16:creationId xmlns:a16="http://schemas.microsoft.com/office/drawing/2014/main" id="{3B2FF547-29EE-9645-A22F-EB231F318C6D}"/>
              </a:ext>
            </a:extLst>
          </p:cNvPr>
          <p:cNvCxnSpPr>
            <a:cxnSpLocks noChangeAspect="1"/>
            <a:stCxn id="14" idx="0"/>
            <a:endCxn id="10" idx="4"/>
          </p:cNvCxnSpPr>
          <p:nvPr/>
        </p:nvCxnSpPr>
        <p:spPr>
          <a:xfrm flipV="1">
            <a:off x="4646785" y="5117100"/>
            <a:ext cx="0" cy="589837"/>
          </a:xfrm>
          <a:prstGeom prst="straightConnector1">
            <a:avLst/>
          </a:prstGeom>
          <a:ln w="57150">
            <a:solidFill>
              <a:schemeClr val="accent1"/>
            </a:solidFill>
            <a:prstDash val="sysDot"/>
            <a:tailEnd type="triangle"/>
          </a:ln>
        </p:spPr>
        <p:style>
          <a:lnRef idx="1">
            <a:schemeClr val="accent2"/>
          </a:lnRef>
          <a:fillRef idx="0">
            <a:schemeClr val="accent2"/>
          </a:fillRef>
          <a:effectRef idx="0">
            <a:schemeClr val="accent2"/>
          </a:effectRef>
          <a:fontRef idx="minor">
            <a:schemeClr val="tx1"/>
          </a:fontRef>
        </p:style>
      </p:cxnSp>
      <p:sp>
        <p:nvSpPr>
          <p:cNvPr id="16" name="円/楕円 15">
            <a:extLst>
              <a:ext uri="{FF2B5EF4-FFF2-40B4-BE49-F238E27FC236}">
                <a16:creationId xmlns:a16="http://schemas.microsoft.com/office/drawing/2014/main" id="{D9C5D73F-0B83-B44C-83D9-B5E2C3E8AF39}"/>
              </a:ext>
            </a:extLst>
          </p:cNvPr>
          <p:cNvSpPr>
            <a:spLocks noChangeAspect="1"/>
          </p:cNvSpPr>
          <p:nvPr/>
        </p:nvSpPr>
        <p:spPr>
          <a:xfrm>
            <a:off x="6359761" y="5706937"/>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e</a:t>
            </a:r>
            <a:endParaRPr kumimoji="1" lang="ja-JP" altLang="en-US" sz="2400"/>
          </a:p>
        </p:txBody>
      </p:sp>
      <p:cxnSp>
        <p:nvCxnSpPr>
          <p:cNvPr id="17" name="直線矢印コネクタ 16">
            <a:extLst>
              <a:ext uri="{FF2B5EF4-FFF2-40B4-BE49-F238E27FC236}">
                <a16:creationId xmlns:a16="http://schemas.microsoft.com/office/drawing/2014/main" id="{5279CC04-FFD1-1D4C-82EF-2133E84A8A24}"/>
              </a:ext>
            </a:extLst>
          </p:cNvPr>
          <p:cNvCxnSpPr>
            <a:cxnSpLocks noChangeAspect="1"/>
            <a:stCxn id="16" idx="2"/>
            <a:endCxn id="14" idx="6"/>
          </p:cNvCxnSpPr>
          <p:nvPr/>
        </p:nvCxnSpPr>
        <p:spPr>
          <a:xfrm flipH="1">
            <a:off x="5240129" y="5967033"/>
            <a:ext cx="1119632"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円/楕円 17">
            <a:extLst>
              <a:ext uri="{FF2B5EF4-FFF2-40B4-BE49-F238E27FC236}">
                <a16:creationId xmlns:a16="http://schemas.microsoft.com/office/drawing/2014/main" id="{1D6B372E-50EB-B641-B7CD-990EE62C0E71}"/>
              </a:ext>
            </a:extLst>
          </p:cNvPr>
          <p:cNvSpPr>
            <a:spLocks noChangeAspect="1"/>
          </p:cNvSpPr>
          <p:nvPr/>
        </p:nvSpPr>
        <p:spPr>
          <a:xfrm>
            <a:off x="8368364" y="4621730"/>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a</a:t>
            </a:r>
            <a:endParaRPr kumimoji="1" lang="ja-JP" altLang="en-US" sz="2400"/>
          </a:p>
        </p:txBody>
      </p:sp>
      <p:sp>
        <p:nvSpPr>
          <p:cNvPr id="19" name="円/楕円 18">
            <a:extLst>
              <a:ext uri="{FF2B5EF4-FFF2-40B4-BE49-F238E27FC236}">
                <a16:creationId xmlns:a16="http://schemas.microsoft.com/office/drawing/2014/main" id="{0708688E-698D-384D-9025-0023314D6851}"/>
              </a:ext>
            </a:extLst>
          </p:cNvPr>
          <p:cNvSpPr>
            <a:spLocks noChangeAspect="1"/>
          </p:cNvSpPr>
          <p:nvPr/>
        </p:nvSpPr>
        <p:spPr>
          <a:xfrm>
            <a:off x="10674684" y="4621730"/>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2400" dirty="0"/>
              <a:t>b</a:t>
            </a:r>
            <a:endParaRPr kumimoji="1" lang="ja-JP" altLang="en-US" sz="2400"/>
          </a:p>
        </p:txBody>
      </p:sp>
      <p:cxnSp>
        <p:nvCxnSpPr>
          <p:cNvPr id="20" name="直線矢印コネクタ 19">
            <a:extLst>
              <a:ext uri="{FF2B5EF4-FFF2-40B4-BE49-F238E27FC236}">
                <a16:creationId xmlns:a16="http://schemas.microsoft.com/office/drawing/2014/main" id="{B7B7AF64-5D3F-F44F-8586-F25A0398797D}"/>
              </a:ext>
            </a:extLst>
          </p:cNvPr>
          <p:cNvCxnSpPr>
            <a:cxnSpLocks noChangeAspect="1"/>
            <a:stCxn id="18" idx="7"/>
            <a:endCxn id="19" idx="1"/>
          </p:cNvCxnSpPr>
          <p:nvPr/>
        </p:nvCxnSpPr>
        <p:spPr>
          <a:xfrm>
            <a:off x="9381266" y="4697910"/>
            <a:ext cx="146720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直線矢印コネクタ 20">
            <a:extLst>
              <a:ext uri="{FF2B5EF4-FFF2-40B4-BE49-F238E27FC236}">
                <a16:creationId xmlns:a16="http://schemas.microsoft.com/office/drawing/2014/main" id="{B6A5FF12-0ECD-3649-AA61-11EAD7980C1F}"/>
              </a:ext>
            </a:extLst>
          </p:cNvPr>
          <p:cNvCxnSpPr>
            <a:cxnSpLocks noChangeAspect="1"/>
            <a:stCxn id="19" idx="3"/>
            <a:endCxn id="18" idx="5"/>
          </p:cNvCxnSpPr>
          <p:nvPr/>
        </p:nvCxnSpPr>
        <p:spPr>
          <a:xfrm flipH="1">
            <a:off x="9381266" y="5065742"/>
            <a:ext cx="1467204"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円/楕円 21">
            <a:extLst>
              <a:ext uri="{FF2B5EF4-FFF2-40B4-BE49-F238E27FC236}">
                <a16:creationId xmlns:a16="http://schemas.microsoft.com/office/drawing/2014/main" id="{B38E8000-7090-0446-B4C2-05E258F408F1}"/>
              </a:ext>
            </a:extLst>
          </p:cNvPr>
          <p:cNvSpPr>
            <a:spLocks noChangeAspect="1"/>
          </p:cNvSpPr>
          <p:nvPr/>
        </p:nvSpPr>
        <p:spPr>
          <a:xfrm>
            <a:off x="8368364" y="5731759"/>
            <a:ext cx="1186688" cy="520192"/>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dirty="0"/>
              <a:t>c</a:t>
            </a:r>
            <a:endParaRPr kumimoji="1" lang="ja-JP" altLang="en-US" sz="2400"/>
          </a:p>
        </p:txBody>
      </p:sp>
      <p:cxnSp>
        <p:nvCxnSpPr>
          <p:cNvPr id="23" name="直線矢印コネクタ 22">
            <a:extLst>
              <a:ext uri="{FF2B5EF4-FFF2-40B4-BE49-F238E27FC236}">
                <a16:creationId xmlns:a16="http://schemas.microsoft.com/office/drawing/2014/main" id="{31121BE9-7FA3-AA44-9BC1-1BC11C1077A2}"/>
              </a:ext>
            </a:extLst>
          </p:cNvPr>
          <p:cNvCxnSpPr>
            <a:cxnSpLocks noChangeAspect="1"/>
            <a:stCxn id="22" idx="0"/>
            <a:endCxn id="18" idx="4"/>
          </p:cNvCxnSpPr>
          <p:nvPr/>
        </p:nvCxnSpPr>
        <p:spPr>
          <a:xfrm flipV="1">
            <a:off x="8961708" y="5141922"/>
            <a:ext cx="0" cy="589837"/>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4" name="テキスト ボックス 23">
            <a:extLst>
              <a:ext uri="{FF2B5EF4-FFF2-40B4-BE49-F238E27FC236}">
                <a16:creationId xmlns:a16="http://schemas.microsoft.com/office/drawing/2014/main" id="{5637D1EA-B00D-5A4E-8FEF-0733D0219034}"/>
              </a:ext>
            </a:extLst>
          </p:cNvPr>
          <p:cNvSpPr txBox="1">
            <a:spLocks noChangeAspect="1"/>
          </p:cNvSpPr>
          <p:nvPr/>
        </p:nvSpPr>
        <p:spPr>
          <a:xfrm>
            <a:off x="8736326" y="4056691"/>
            <a:ext cx="450764" cy="400110"/>
          </a:xfrm>
          <a:prstGeom prst="rect">
            <a:avLst/>
          </a:prstGeom>
          <a:noFill/>
        </p:spPr>
        <p:txBody>
          <a:bodyPr wrap="none" rtlCol="0">
            <a:spAutoFit/>
          </a:bodyPr>
          <a:lstStyle/>
          <a:p>
            <a:pPr algn="ctr"/>
            <a:r>
              <a:rPr kumimoji="1" lang="en-US" altLang="ja-JP" sz="2400" dirty="0" err="1"/>
              <a:t>sk</a:t>
            </a:r>
            <a:endParaRPr kumimoji="1" lang="ja-JP" altLang="en-US" sz="2400"/>
          </a:p>
        </p:txBody>
      </p:sp>
      <p:sp>
        <p:nvSpPr>
          <p:cNvPr id="25" name="テキスト ボックス 24">
            <a:extLst>
              <a:ext uri="{FF2B5EF4-FFF2-40B4-BE49-F238E27FC236}">
                <a16:creationId xmlns:a16="http://schemas.microsoft.com/office/drawing/2014/main" id="{91A735D4-340F-E649-8C9D-7AFDCACB9448}"/>
              </a:ext>
            </a:extLst>
          </p:cNvPr>
          <p:cNvSpPr txBox="1">
            <a:spLocks noChangeAspect="1"/>
          </p:cNvSpPr>
          <p:nvPr/>
        </p:nvSpPr>
        <p:spPr>
          <a:xfrm>
            <a:off x="11042643" y="4056691"/>
            <a:ext cx="410689" cy="400110"/>
          </a:xfrm>
          <a:prstGeom prst="rect">
            <a:avLst/>
          </a:prstGeom>
          <a:noFill/>
        </p:spPr>
        <p:txBody>
          <a:bodyPr wrap="none" rtlCol="0">
            <a:spAutoFit/>
          </a:bodyPr>
          <a:lstStyle/>
          <a:p>
            <a:pPr algn="ctr"/>
            <a:r>
              <a:rPr lang="en-US" altLang="ja-JP" sz="2400" dirty="0" err="1"/>
              <a:t>cr</a:t>
            </a:r>
            <a:endParaRPr kumimoji="1" lang="ja-JP" altLang="en-US" sz="2400"/>
          </a:p>
        </p:txBody>
      </p:sp>
      <p:sp>
        <p:nvSpPr>
          <p:cNvPr id="26" name="テキスト ボックス 25">
            <a:extLst>
              <a:ext uri="{FF2B5EF4-FFF2-40B4-BE49-F238E27FC236}">
                <a16:creationId xmlns:a16="http://schemas.microsoft.com/office/drawing/2014/main" id="{43711E17-2B00-2A4C-B6D2-19233DA5EF1E}"/>
              </a:ext>
            </a:extLst>
          </p:cNvPr>
          <p:cNvSpPr txBox="1">
            <a:spLocks noChangeAspect="1"/>
          </p:cNvSpPr>
          <p:nvPr/>
        </p:nvSpPr>
        <p:spPr>
          <a:xfrm>
            <a:off x="8661770" y="6404220"/>
            <a:ext cx="564577" cy="400110"/>
          </a:xfrm>
          <a:prstGeom prst="rect">
            <a:avLst/>
          </a:prstGeom>
          <a:noFill/>
        </p:spPr>
        <p:txBody>
          <a:bodyPr wrap="none" rtlCol="0">
            <a:spAutoFit/>
          </a:bodyPr>
          <a:lstStyle/>
          <a:p>
            <a:pPr algn="ctr"/>
            <a:r>
              <a:rPr lang="en-US" altLang="ja-JP" sz="2400" dirty="0"/>
              <a:t>def</a:t>
            </a:r>
            <a:endParaRPr kumimoji="1" lang="ja-JP" altLang="en-US" sz="2400"/>
          </a:p>
        </p:txBody>
      </p:sp>
      <p:sp>
        <p:nvSpPr>
          <p:cNvPr id="27" name="テキスト ボックス 26">
            <a:extLst>
              <a:ext uri="{FF2B5EF4-FFF2-40B4-BE49-F238E27FC236}">
                <a16:creationId xmlns:a16="http://schemas.microsoft.com/office/drawing/2014/main" id="{B1550503-0738-1F4E-8279-F74EBCFAFAD3}"/>
              </a:ext>
            </a:extLst>
          </p:cNvPr>
          <p:cNvSpPr txBox="1"/>
          <p:nvPr/>
        </p:nvSpPr>
        <p:spPr>
          <a:xfrm>
            <a:off x="1437131" y="4098506"/>
            <a:ext cx="697627" cy="400110"/>
          </a:xfrm>
          <a:prstGeom prst="rect">
            <a:avLst/>
          </a:prstGeom>
          <a:noFill/>
        </p:spPr>
        <p:txBody>
          <a:bodyPr wrap="none" rtlCol="0">
            <a:spAutoFit/>
          </a:bodyPr>
          <a:lstStyle/>
          <a:p>
            <a:pPr algn="ctr"/>
            <a:r>
              <a:rPr kumimoji="1" lang="ja-JP" altLang="en-US" sz="2400">
                <a:solidFill>
                  <a:srgbClr val="FF0000"/>
                </a:solidFill>
              </a:rPr>
              <a:t>攻撃</a:t>
            </a:r>
          </a:p>
        </p:txBody>
      </p:sp>
      <p:sp>
        <p:nvSpPr>
          <p:cNvPr id="28" name="テキスト ボックス 27">
            <a:extLst>
              <a:ext uri="{FF2B5EF4-FFF2-40B4-BE49-F238E27FC236}">
                <a16:creationId xmlns:a16="http://schemas.microsoft.com/office/drawing/2014/main" id="{56B4CD58-E5D9-934F-A263-6647247884CE}"/>
              </a:ext>
            </a:extLst>
          </p:cNvPr>
          <p:cNvSpPr txBox="1"/>
          <p:nvPr/>
        </p:nvSpPr>
        <p:spPr>
          <a:xfrm>
            <a:off x="5451131" y="4098506"/>
            <a:ext cx="697627" cy="400110"/>
          </a:xfrm>
          <a:prstGeom prst="rect">
            <a:avLst/>
          </a:prstGeom>
          <a:noFill/>
        </p:spPr>
        <p:txBody>
          <a:bodyPr wrap="none" rtlCol="0">
            <a:spAutoFit/>
          </a:bodyPr>
          <a:lstStyle/>
          <a:p>
            <a:pPr algn="ctr"/>
            <a:r>
              <a:rPr kumimoji="1" lang="ja-JP" altLang="en-US" sz="2400">
                <a:solidFill>
                  <a:srgbClr val="FF0000"/>
                </a:solidFill>
              </a:rPr>
              <a:t>攻撃</a:t>
            </a:r>
          </a:p>
        </p:txBody>
      </p:sp>
      <p:sp>
        <p:nvSpPr>
          <p:cNvPr id="29" name="テキスト ボックス 28">
            <a:extLst>
              <a:ext uri="{FF2B5EF4-FFF2-40B4-BE49-F238E27FC236}">
                <a16:creationId xmlns:a16="http://schemas.microsoft.com/office/drawing/2014/main" id="{9BA79F39-FB6F-2844-994F-610033F5A357}"/>
              </a:ext>
            </a:extLst>
          </p:cNvPr>
          <p:cNvSpPr txBox="1">
            <a:spLocks noChangeAspect="1"/>
          </p:cNvSpPr>
          <p:nvPr/>
        </p:nvSpPr>
        <p:spPr>
          <a:xfrm>
            <a:off x="9714757" y="4144663"/>
            <a:ext cx="800219" cy="461665"/>
          </a:xfrm>
          <a:prstGeom prst="rect">
            <a:avLst/>
          </a:prstGeom>
          <a:noFill/>
        </p:spPr>
        <p:txBody>
          <a:bodyPr wrap="none" rtlCol="0">
            <a:spAutoFit/>
          </a:bodyPr>
          <a:lstStyle/>
          <a:p>
            <a:pPr algn="ctr"/>
            <a:r>
              <a:rPr kumimoji="1" lang="ja-JP" altLang="en-US" sz="2400">
                <a:solidFill>
                  <a:srgbClr val="FF0000"/>
                </a:solidFill>
              </a:rPr>
              <a:t>攻撃</a:t>
            </a:r>
          </a:p>
        </p:txBody>
      </p:sp>
      <p:sp>
        <p:nvSpPr>
          <p:cNvPr id="30" name="テキスト ボックス 29">
            <a:extLst>
              <a:ext uri="{FF2B5EF4-FFF2-40B4-BE49-F238E27FC236}">
                <a16:creationId xmlns:a16="http://schemas.microsoft.com/office/drawing/2014/main" id="{67C7AA23-23BE-144A-976E-31309889E938}"/>
              </a:ext>
            </a:extLst>
          </p:cNvPr>
          <p:cNvSpPr txBox="1">
            <a:spLocks noChangeAspect="1"/>
          </p:cNvSpPr>
          <p:nvPr/>
        </p:nvSpPr>
        <p:spPr>
          <a:xfrm>
            <a:off x="4844243" y="5197218"/>
            <a:ext cx="697627" cy="400110"/>
          </a:xfrm>
          <a:prstGeom prst="rect">
            <a:avLst/>
          </a:prstGeom>
          <a:noFill/>
        </p:spPr>
        <p:txBody>
          <a:bodyPr wrap="none" rtlCol="0">
            <a:spAutoFit/>
          </a:bodyPr>
          <a:lstStyle/>
          <a:p>
            <a:pPr algn="ctr"/>
            <a:r>
              <a:rPr lang="ja-JP" altLang="en-US" sz="2400">
                <a:solidFill>
                  <a:srgbClr val="0070C0"/>
                </a:solidFill>
              </a:rPr>
              <a:t>支持</a:t>
            </a:r>
            <a:endParaRPr kumimoji="1" lang="ja-JP" altLang="en-US" sz="2400">
              <a:solidFill>
                <a:srgbClr val="0070C0"/>
              </a:solidFill>
            </a:endParaRPr>
          </a:p>
        </p:txBody>
      </p:sp>
      <p:sp>
        <p:nvSpPr>
          <p:cNvPr id="34" name="正方形/長方形 33">
            <a:extLst>
              <a:ext uri="{FF2B5EF4-FFF2-40B4-BE49-F238E27FC236}">
                <a16:creationId xmlns:a16="http://schemas.microsoft.com/office/drawing/2014/main" id="{46EFF804-2266-124C-9ED0-A9870DEFD232}"/>
              </a:ext>
            </a:extLst>
          </p:cNvPr>
          <p:cNvSpPr/>
          <p:nvPr/>
        </p:nvSpPr>
        <p:spPr>
          <a:xfrm>
            <a:off x="6412" y="2707594"/>
            <a:ext cx="3964547" cy="1200329"/>
          </a:xfrm>
          <a:prstGeom prst="rect">
            <a:avLst/>
          </a:prstGeom>
        </p:spPr>
        <p:txBody>
          <a:bodyPr wrap="none">
            <a:spAutoFit/>
          </a:bodyPr>
          <a:lstStyle/>
          <a:p>
            <a:pPr algn="ctr"/>
            <a:r>
              <a:rPr lang="ja-JP" altLang="en-US"/>
              <a:t>抽象議論フレームワーク</a:t>
            </a:r>
            <a:endParaRPr lang="en-US" altLang="ja-JP" dirty="0"/>
          </a:p>
          <a:p>
            <a:pPr algn="ctr"/>
            <a:r>
              <a:rPr lang="en-US" altLang="ja-JP" dirty="0"/>
              <a:t>Abstract Argumentation Framework</a:t>
            </a:r>
          </a:p>
          <a:p>
            <a:pPr algn="ctr"/>
            <a:r>
              <a:rPr lang="en-US" altLang="ja-JP" dirty="0"/>
              <a:t>(AF)</a:t>
            </a:r>
          </a:p>
          <a:p>
            <a:pPr algn="ctr"/>
            <a:r>
              <a:rPr lang="en-US" altLang="ja-JP" dirty="0"/>
              <a:t>[Dung95]</a:t>
            </a:r>
            <a:endParaRPr lang="ja-JP" altLang="en-US" dirty="0"/>
          </a:p>
        </p:txBody>
      </p:sp>
      <p:sp>
        <p:nvSpPr>
          <p:cNvPr id="35" name="正方形/長方形 34">
            <a:extLst>
              <a:ext uri="{FF2B5EF4-FFF2-40B4-BE49-F238E27FC236}">
                <a16:creationId xmlns:a16="http://schemas.microsoft.com/office/drawing/2014/main" id="{43D0BA97-F783-D946-9699-12DF442ECA02}"/>
              </a:ext>
            </a:extLst>
          </p:cNvPr>
          <p:cNvSpPr/>
          <p:nvPr/>
        </p:nvSpPr>
        <p:spPr>
          <a:xfrm>
            <a:off x="3983783" y="2658683"/>
            <a:ext cx="3964547" cy="1477328"/>
          </a:xfrm>
          <a:prstGeom prst="rect">
            <a:avLst/>
          </a:prstGeom>
        </p:spPr>
        <p:txBody>
          <a:bodyPr wrap="none">
            <a:spAutoFit/>
          </a:bodyPr>
          <a:lstStyle/>
          <a:p>
            <a:pPr algn="ctr"/>
            <a:r>
              <a:rPr lang="ja-JP" altLang="en-US"/>
              <a:t>双極性議論フレームワーク</a:t>
            </a:r>
            <a:endParaRPr lang="en-US" altLang="ja-JP" dirty="0"/>
          </a:p>
          <a:p>
            <a:pPr algn="ctr"/>
            <a:r>
              <a:rPr lang="en-US" altLang="ja-JP" dirty="0"/>
              <a:t>Bipolar </a:t>
            </a:r>
          </a:p>
          <a:p>
            <a:pPr algn="ctr"/>
            <a:r>
              <a:rPr lang="en-US" altLang="ja-JP" dirty="0"/>
              <a:t>Abstract Argumentation Framework</a:t>
            </a:r>
          </a:p>
          <a:p>
            <a:pPr algn="ctr"/>
            <a:r>
              <a:rPr lang="en-US" altLang="ja-JP" dirty="0"/>
              <a:t>(BAF)</a:t>
            </a:r>
          </a:p>
          <a:p>
            <a:pPr algn="ctr"/>
            <a:r>
              <a:rPr lang="en-US" altLang="ja-JP" dirty="0"/>
              <a:t>[Cayrol05]</a:t>
            </a:r>
            <a:endParaRPr lang="ja-JP" altLang="en-US" dirty="0"/>
          </a:p>
        </p:txBody>
      </p:sp>
      <p:sp>
        <p:nvSpPr>
          <p:cNvPr id="38" name="テキスト ボックス 37">
            <a:extLst>
              <a:ext uri="{FF2B5EF4-FFF2-40B4-BE49-F238E27FC236}">
                <a16:creationId xmlns:a16="http://schemas.microsoft.com/office/drawing/2014/main" id="{A4380C0D-3564-574C-8F03-C37D09D4A679}"/>
              </a:ext>
            </a:extLst>
          </p:cNvPr>
          <p:cNvSpPr txBox="1"/>
          <p:nvPr/>
        </p:nvSpPr>
        <p:spPr>
          <a:xfrm>
            <a:off x="7511823" y="2596266"/>
            <a:ext cx="5206086" cy="1477328"/>
          </a:xfrm>
          <a:prstGeom prst="rect">
            <a:avLst/>
          </a:prstGeom>
          <a:noFill/>
        </p:spPr>
        <p:txBody>
          <a:bodyPr wrap="square" rtlCol="0">
            <a:spAutoFit/>
          </a:bodyPr>
          <a:lstStyle/>
          <a:p>
            <a:pPr algn="ctr"/>
            <a:r>
              <a:rPr lang="ja-JP" altLang="en-US"/>
              <a:t>信頼度基準議論フレームワーク</a:t>
            </a:r>
            <a:endParaRPr lang="en-US" altLang="ja-JP" dirty="0"/>
          </a:p>
          <a:p>
            <a:pPr algn="ctr"/>
            <a:r>
              <a:rPr lang="en-US" altLang="ja-JP" dirty="0"/>
              <a:t>Reliability based </a:t>
            </a:r>
          </a:p>
          <a:p>
            <a:pPr algn="ctr"/>
            <a:r>
              <a:rPr lang="en-US" altLang="ja-JP" dirty="0"/>
              <a:t>Argumentation </a:t>
            </a:r>
            <a:r>
              <a:rPr kumimoji="1" lang="en-US" altLang="ja-JP" dirty="0"/>
              <a:t>Framework</a:t>
            </a:r>
          </a:p>
          <a:p>
            <a:pPr algn="ctr"/>
            <a:r>
              <a:rPr kumimoji="1" lang="ja-JP" altLang="en-US"/>
              <a:t>（</a:t>
            </a:r>
            <a:r>
              <a:rPr kumimoji="1" lang="en-US" altLang="ja-JP" dirty="0"/>
              <a:t>RAF</a:t>
            </a:r>
            <a:r>
              <a:rPr kumimoji="1" lang="ja-JP" altLang="en-US"/>
              <a:t>）</a:t>
            </a:r>
            <a:endParaRPr kumimoji="1" lang="en-US" altLang="ja-JP" dirty="0"/>
          </a:p>
          <a:p>
            <a:pPr algn="ctr"/>
            <a:r>
              <a:rPr lang="en-US" altLang="ja-JP" dirty="0"/>
              <a:t>[Nishina15]</a:t>
            </a:r>
            <a:endParaRPr lang="ja-JP" altLang="en-US"/>
          </a:p>
        </p:txBody>
      </p:sp>
    </p:spTree>
    <p:extLst>
      <p:ext uri="{BB962C8B-B14F-4D97-AF65-F5344CB8AC3E}">
        <p14:creationId xmlns:p14="http://schemas.microsoft.com/office/powerpoint/2010/main" val="1686073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F68FA46-8055-F34E-A0AB-15825B01668E}"/>
              </a:ext>
            </a:extLst>
          </p:cNvPr>
          <p:cNvSpPr>
            <a:spLocks noGrp="1"/>
          </p:cNvSpPr>
          <p:nvPr>
            <p:ph idx="1"/>
          </p:nvPr>
        </p:nvSpPr>
        <p:spPr>
          <a:xfrm>
            <a:off x="905069" y="1586610"/>
            <a:ext cx="10338319" cy="5257597"/>
          </a:xfrm>
        </p:spPr>
        <p:txBody>
          <a:bodyPr>
            <a:normAutofit/>
          </a:bodyPr>
          <a:lstStyle/>
          <a:p>
            <a:pPr marL="0" indent="0">
              <a:buNone/>
            </a:pPr>
            <a:r>
              <a:rPr lang="ja-JP" altLang="en-US" sz="2400" dirty="0"/>
              <a:t>（</a:t>
            </a:r>
            <a:r>
              <a:rPr lang="en-US" altLang="ja-JP" sz="2400" dirty="0"/>
              <a:t>1</a:t>
            </a:r>
            <a:r>
              <a:rPr lang="ja-JP" altLang="en-US" sz="2400" dirty="0"/>
              <a:t>）</a:t>
            </a:r>
            <a:r>
              <a:rPr lang="en-US" altLang="ja-JP" sz="2400" dirty="0"/>
              <a:t>AF</a:t>
            </a:r>
            <a:r>
              <a:rPr lang="ja-JP" altLang="en-US" sz="2400" dirty="0"/>
              <a:t>の意味論</a:t>
            </a:r>
            <a:r>
              <a:rPr lang="ja-JP" altLang="en-US" sz="2400"/>
              <a:t>＝</a:t>
            </a:r>
            <a:r>
              <a:rPr lang="en-US" altLang="ja-JP" sz="2400" dirty="0"/>
              <a:t>AF</a:t>
            </a:r>
            <a:r>
              <a:rPr lang="ja-JP" altLang="en-US" sz="2400"/>
              <a:t>から</a:t>
            </a:r>
            <a:r>
              <a:rPr lang="ja-JP" altLang="en-US" sz="2400" dirty="0"/>
              <a:t>抽出</a:t>
            </a:r>
            <a:r>
              <a:rPr lang="ja-JP" altLang="en-US" sz="2400"/>
              <a:t>できる結論の決定規則</a:t>
            </a:r>
            <a:endParaRPr lang="en-US" altLang="ja-JP" sz="2400" dirty="0"/>
          </a:p>
          <a:p>
            <a:pPr marL="0" indent="0">
              <a:buNone/>
            </a:pPr>
            <a:r>
              <a:rPr lang="ja-JP" altLang="en-US" sz="2400" dirty="0"/>
              <a:t>（</a:t>
            </a:r>
            <a:r>
              <a:rPr lang="en-US" altLang="ja-JP" sz="2400" dirty="0"/>
              <a:t>2</a:t>
            </a:r>
            <a:r>
              <a:rPr lang="ja-JP" altLang="en-US" sz="2400" dirty="0"/>
              <a:t>）</a:t>
            </a:r>
            <a:r>
              <a:rPr lang="en-US" altLang="ja-JP" sz="2400" dirty="0"/>
              <a:t>BAF</a:t>
            </a:r>
            <a:r>
              <a:rPr lang="ja-JP" altLang="en-US" sz="2400" dirty="0"/>
              <a:t>の意味論</a:t>
            </a:r>
            <a:r>
              <a:rPr lang="ja-JP" altLang="en-US" sz="2400"/>
              <a:t>＝</a:t>
            </a:r>
            <a:r>
              <a:rPr lang="en-US" altLang="ja-JP" sz="2400" dirty="0"/>
              <a:t>BAF</a:t>
            </a:r>
            <a:r>
              <a:rPr lang="ja-JP" altLang="en-US" sz="2400"/>
              <a:t>から</a:t>
            </a:r>
            <a:r>
              <a:rPr lang="ja-JP" altLang="en-US" sz="2400" dirty="0"/>
              <a:t>抽出</a:t>
            </a:r>
            <a:r>
              <a:rPr lang="ja-JP" altLang="en-US" sz="2400"/>
              <a:t>できる結論の決定規則</a:t>
            </a:r>
            <a:endParaRPr lang="en-US" altLang="ja-JP" sz="2400" dirty="0"/>
          </a:p>
          <a:p>
            <a:pPr marL="0" indent="0">
              <a:buNone/>
            </a:pPr>
            <a:r>
              <a:rPr lang="ja-JP" altLang="en-US" sz="2400" dirty="0"/>
              <a:t>（</a:t>
            </a:r>
            <a:r>
              <a:rPr lang="en-US" altLang="ja-JP" sz="2400" dirty="0"/>
              <a:t>3</a:t>
            </a:r>
            <a:r>
              <a:rPr lang="ja-JP" altLang="en-US" sz="2400" dirty="0"/>
              <a:t>）</a:t>
            </a:r>
            <a:r>
              <a:rPr lang="en-US" altLang="ja-JP" sz="2400" dirty="0"/>
              <a:t>RAF</a:t>
            </a:r>
            <a:r>
              <a:rPr lang="ja-JP" altLang="en-US" sz="2400" dirty="0"/>
              <a:t>の意味論</a:t>
            </a:r>
            <a:r>
              <a:rPr lang="ja-JP" altLang="en-US" sz="2400"/>
              <a:t>＝</a:t>
            </a:r>
            <a:r>
              <a:rPr lang="en-US" altLang="ja-JP" sz="2400" dirty="0"/>
              <a:t>RAF</a:t>
            </a:r>
            <a:r>
              <a:rPr lang="ja-JP" altLang="en-US" sz="2400"/>
              <a:t>から</a:t>
            </a:r>
            <a:r>
              <a:rPr lang="ja-JP" altLang="en-US" sz="2400" dirty="0"/>
              <a:t>抽出</a:t>
            </a:r>
            <a:r>
              <a:rPr lang="ja-JP" altLang="en-US" sz="2400"/>
              <a:t>できる結論の決定規則</a:t>
            </a:r>
            <a:endParaRPr lang="en-US" altLang="ja-JP" sz="2400" dirty="0"/>
          </a:p>
          <a:p>
            <a:pPr marL="0" indent="0">
              <a:buNone/>
            </a:pPr>
            <a:endParaRPr lang="en-US" altLang="ja-JP" sz="2400" dirty="0"/>
          </a:p>
          <a:p>
            <a:pPr marL="0" indent="0">
              <a:buNone/>
            </a:pPr>
            <a:r>
              <a:rPr lang="ja-JP" altLang="en-US" sz="2400" dirty="0"/>
              <a:t>ユーザの議論が</a:t>
            </a:r>
            <a:endParaRPr lang="en-US" altLang="ja-JP" sz="2400" dirty="0"/>
          </a:p>
          <a:p>
            <a:pPr marL="0" indent="0">
              <a:buNone/>
            </a:pPr>
            <a:r>
              <a:rPr lang="ja-JP" altLang="en-US" sz="2400" dirty="0"/>
              <a:t>　</a:t>
            </a:r>
            <a:r>
              <a:rPr lang="ja-JP" altLang="en-US" sz="2400"/>
              <a:t>　</a:t>
            </a:r>
            <a:r>
              <a:rPr lang="en-US" altLang="ja-JP" sz="2400" dirty="0"/>
              <a:t>BAF</a:t>
            </a:r>
            <a:r>
              <a:rPr lang="ja-JP" altLang="en-US" sz="2400"/>
              <a:t>→ｍ</a:t>
            </a:r>
            <a:r>
              <a:rPr lang="en-US" altLang="ja-JP" sz="2400" dirty="0"/>
              <a:t>eta-AF</a:t>
            </a:r>
            <a:r>
              <a:rPr lang="ja-JP" altLang="en-US" sz="2400"/>
              <a:t>→</a:t>
            </a:r>
            <a:r>
              <a:rPr lang="en-US" altLang="ja-JP" sz="2400" dirty="0"/>
              <a:t>RAF</a:t>
            </a:r>
            <a:r>
              <a:rPr lang="ja-JP" altLang="en-US" sz="2400"/>
              <a:t>と</a:t>
            </a:r>
            <a:r>
              <a:rPr lang="ja-JP" altLang="en-US" sz="2400" dirty="0"/>
              <a:t>要約</a:t>
            </a:r>
            <a:r>
              <a:rPr lang="ja-JP" altLang="en-US" sz="2400"/>
              <a:t>されていく．</a:t>
            </a:r>
            <a:endParaRPr lang="en-US" altLang="ja-JP" sz="2400" dirty="0"/>
          </a:p>
          <a:p>
            <a:pPr marL="0" indent="0">
              <a:buNone/>
            </a:pPr>
            <a:r>
              <a:rPr lang="ja-JP" altLang="en-US" sz="2400"/>
              <a:t>　　この過程で</a:t>
            </a:r>
            <a:r>
              <a:rPr lang="en-US" altLang="ja-JP" sz="2400" dirty="0"/>
              <a:t>,</a:t>
            </a:r>
            <a:r>
              <a:rPr lang="ja-JP" altLang="en-US" sz="2400"/>
              <a:t> </a:t>
            </a:r>
            <a:r>
              <a:rPr lang="en-US" altLang="ja-JP" sz="2400" dirty="0"/>
              <a:t>BAF</a:t>
            </a:r>
            <a:r>
              <a:rPr lang="ja-JP" altLang="en-US" sz="2400"/>
              <a:t>と</a:t>
            </a:r>
            <a:r>
              <a:rPr lang="en-US" altLang="ja-JP" sz="2400" dirty="0"/>
              <a:t>RAF</a:t>
            </a:r>
            <a:r>
              <a:rPr lang="ja-JP" altLang="en-US" sz="2400"/>
              <a:t>とで意味論</a:t>
            </a:r>
            <a:r>
              <a:rPr lang="ja-JP" altLang="en-US" sz="2400" dirty="0"/>
              <a:t>に矛盾が</a:t>
            </a:r>
            <a:r>
              <a:rPr lang="ja-JP" altLang="en-US" sz="2400"/>
              <a:t>ないことが望ましい</a:t>
            </a:r>
            <a:endParaRPr lang="en-US" altLang="ja-JP" sz="2400" dirty="0"/>
          </a:p>
          <a:p>
            <a:pPr marL="0" indent="0">
              <a:buNone/>
            </a:pPr>
            <a:endParaRPr lang="en-US" altLang="ja-JP" sz="1600" dirty="0"/>
          </a:p>
          <a:p>
            <a:pPr marL="0" indent="0">
              <a:buNone/>
            </a:pPr>
            <a:endParaRPr lang="en-US" altLang="ja-JP" sz="1600" dirty="0"/>
          </a:p>
          <a:p>
            <a:pPr marL="0" indent="0">
              <a:buNone/>
            </a:pPr>
            <a:endParaRPr lang="en-US" altLang="ja-JP" sz="2400" dirty="0"/>
          </a:p>
          <a:p>
            <a:pPr marL="0" indent="0">
              <a:buNone/>
            </a:pPr>
            <a:endParaRPr lang="en-US" altLang="ja-JP" sz="2400"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6" name="タイトル 1">
            <a:extLst>
              <a:ext uri="{FF2B5EF4-FFF2-40B4-BE49-F238E27FC236}">
                <a16:creationId xmlns:a16="http://schemas.microsoft.com/office/drawing/2014/main" id="{FE37D786-4118-3D47-AFAD-A7CE891BD486}"/>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a:t>2</a:t>
            </a:r>
            <a:r>
              <a:rPr lang="ja-JP" altLang="en-US" b="1"/>
              <a:t>．支援ツールで用いるダイアグラム</a:t>
            </a:r>
            <a:endParaRPr lang="ja-JP" altLang="en-US"/>
          </a:p>
        </p:txBody>
      </p:sp>
      <p:pic>
        <p:nvPicPr>
          <p:cNvPr id="64" name="図 63">
            <a:extLst>
              <a:ext uri="{FF2B5EF4-FFF2-40B4-BE49-F238E27FC236}">
                <a16:creationId xmlns:a16="http://schemas.microsoft.com/office/drawing/2014/main" id="{73EAE327-0B72-4C4A-B2D8-CFD5DB270832}"/>
              </a:ext>
            </a:extLst>
          </p:cNvPr>
          <p:cNvPicPr>
            <a:picLocks noChangeAspect="1"/>
          </p:cNvPicPr>
          <p:nvPr/>
        </p:nvPicPr>
        <p:blipFill>
          <a:blip r:embed="rId3"/>
          <a:stretch>
            <a:fillRect/>
          </a:stretch>
        </p:blipFill>
        <p:spPr>
          <a:xfrm>
            <a:off x="2701398" y="4672013"/>
            <a:ext cx="6224887" cy="2172194"/>
          </a:xfrm>
          <a:prstGeom prst="rect">
            <a:avLst/>
          </a:prstGeom>
        </p:spPr>
      </p:pic>
      <p:sp>
        <p:nvSpPr>
          <p:cNvPr id="65" name="正方形/長方形 64">
            <a:extLst>
              <a:ext uri="{FF2B5EF4-FFF2-40B4-BE49-F238E27FC236}">
                <a16:creationId xmlns:a16="http://schemas.microsoft.com/office/drawing/2014/main" id="{B02E8C7B-961A-6948-B563-DD491407DF25}"/>
              </a:ext>
            </a:extLst>
          </p:cNvPr>
          <p:cNvSpPr/>
          <p:nvPr/>
        </p:nvSpPr>
        <p:spPr>
          <a:xfrm>
            <a:off x="4629150" y="5645898"/>
            <a:ext cx="800100" cy="8614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81EB1276-F690-AF4C-BDF7-F1A296475CEA}"/>
              </a:ext>
            </a:extLst>
          </p:cNvPr>
          <p:cNvSpPr/>
          <p:nvPr/>
        </p:nvSpPr>
        <p:spPr>
          <a:xfrm>
            <a:off x="5790347" y="5645898"/>
            <a:ext cx="601247" cy="26303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17E27173-4203-DD44-BB45-5AF0B74658CF}"/>
              </a:ext>
            </a:extLst>
          </p:cNvPr>
          <p:cNvSpPr/>
          <p:nvPr/>
        </p:nvSpPr>
        <p:spPr>
          <a:xfrm>
            <a:off x="5813841" y="6236333"/>
            <a:ext cx="601246" cy="2385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C757FADE-9881-0342-BE6E-53805D7E5826}"/>
              </a:ext>
            </a:extLst>
          </p:cNvPr>
          <p:cNvSpPr txBox="1"/>
          <p:nvPr/>
        </p:nvSpPr>
        <p:spPr>
          <a:xfrm>
            <a:off x="5278790" y="6507321"/>
            <a:ext cx="1112805" cy="369332"/>
          </a:xfrm>
          <a:prstGeom prst="rect">
            <a:avLst/>
          </a:prstGeom>
          <a:noFill/>
        </p:spPr>
        <p:txBody>
          <a:bodyPr wrap="none" rtlCol="0">
            <a:spAutoFit/>
          </a:bodyPr>
          <a:lstStyle/>
          <a:p>
            <a:r>
              <a:rPr lang="en-US" altLang="ja-JP" dirty="0"/>
              <a:t>m</a:t>
            </a:r>
            <a:r>
              <a:rPr kumimoji="1" lang="en-US" altLang="ja-JP" dirty="0"/>
              <a:t>eta-AF</a:t>
            </a:r>
            <a:endParaRPr kumimoji="1" lang="ja-JP" altLang="en-US"/>
          </a:p>
        </p:txBody>
      </p:sp>
    </p:spTree>
    <p:extLst>
      <p:ext uri="{BB962C8B-B14F-4D97-AF65-F5344CB8AC3E}">
        <p14:creationId xmlns:p14="http://schemas.microsoft.com/office/powerpoint/2010/main" val="86957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96A51-DDEA-3648-8CEF-212DD2362812}"/>
              </a:ext>
            </a:extLst>
          </p:cNvPr>
          <p:cNvSpPr>
            <a:spLocks noGrp="1"/>
          </p:cNvSpPr>
          <p:nvPr>
            <p:ph type="title"/>
          </p:nvPr>
        </p:nvSpPr>
        <p:spPr/>
        <p:txBody>
          <a:bodyPr/>
          <a:lstStyle/>
          <a:p>
            <a:r>
              <a:rPr lang="en-US" altLang="ja-JP" b="1" dirty="0"/>
              <a:t>3</a:t>
            </a:r>
            <a:r>
              <a:rPr lang="ja-JP" altLang="en-US" b="1"/>
              <a:t>．支援ツールの概要</a:t>
            </a:r>
            <a:endParaRPr kumimoji="1" lang="ja-JP" altLang="en-US"/>
          </a:p>
        </p:txBody>
      </p:sp>
      <p:sp>
        <p:nvSpPr>
          <p:cNvPr id="3" name="コンテンツ プレースホルダー 2">
            <a:extLst>
              <a:ext uri="{FF2B5EF4-FFF2-40B4-BE49-F238E27FC236}">
                <a16:creationId xmlns:a16="http://schemas.microsoft.com/office/drawing/2014/main" id="{860ED124-69E6-E542-BCC1-2BC99AF171AD}"/>
              </a:ext>
            </a:extLst>
          </p:cNvPr>
          <p:cNvSpPr>
            <a:spLocks noGrp="1"/>
          </p:cNvSpPr>
          <p:nvPr>
            <p:ph idx="1"/>
          </p:nvPr>
        </p:nvSpPr>
        <p:spPr>
          <a:xfrm>
            <a:off x="838200" y="1825625"/>
            <a:ext cx="9909313" cy="4351338"/>
          </a:xfrm>
        </p:spPr>
        <p:txBody>
          <a:bodyPr/>
          <a:lstStyle/>
          <a:p>
            <a:r>
              <a:rPr lang="ja-JP" altLang="en-US"/>
              <a:t>議論参加者は議論支援ツールのチャット画面に発現情報を入力する．この情報は，議論サーバーを介して全ユーザー間で共有される．</a:t>
            </a:r>
            <a:endParaRPr lang="en-US" altLang="ja-JP" dirty="0"/>
          </a:p>
          <a:p>
            <a:r>
              <a:rPr lang="ja-JP" altLang="en-US"/>
              <a:t>発言間の関係は</a:t>
            </a:r>
            <a:r>
              <a:rPr lang="en-US" altLang="ja-JP" dirty="0"/>
              <a:t>BAF</a:t>
            </a:r>
            <a:r>
              <a:rPr lang="ja-JP" altLang="en-US"/>
              <a:t>のダイアグラムとして表示される</a:t>
            </a:r>
            <a:r>
              <a:rPr lang="en-US" altLang="ja-JP" dirty="0"/>
              <a:t>.</a:t>
            </a:r>
            <a:r>
              <a:rPr lang="ja-JP" altLang="en-US"/>
              <a:t> </a:t>
            </a:r>
            <a:endParaRPr lang="en-US" altLang="ja-JP" dirty="0"/>
          </a:p>
          <a:p>
            <a:r>
              <a:rPr lang="en-US" altLang="ja-JP" dirty="0"/>
              <a:t>BAF</a:t>
            </a:r>
            <a:r>
              <a:rPr lang="ja-JP" altLang="en-US"/>
              <a:t>はさらに</a:t>
            </a:r>
            <a:r>
              <a:rPr lang="en-US" altLang="ja-JP" dirty="0"/>
              <a:t>meta-AF</a:t>
            </a:r>
            <a:r>
              <a:rPr lang="ja-JP" altLang="en-US"/>
              <a:t>のダイアグラム</a:t>
            </a:r>
            <a:r>
              <a:rPr lang="en-US" altLang="ja-JP" dirty="0"/>
              <a:t>, RAF</a:t>
            </a:r>
            <a:r>
              <a:rPr lang="ja-JP" altLang="en-US"/>
              <a:t>のダイアグラムへと要約される</a:t>
            </a:r>
            <a:r>
              <a:rPr lang="en-US" altLang="ja-JP" dirty="0"/>
              <a:t>.</a:t>
            </a:r>
          </a:p>
          <a:p>
            <a:pPr marL="0" indent="0">
              <a:buNone/>
            </a:pPr>
            <a:r>
              <a:rPr lang="en-US" altLang="ja-JP" dirty="0"/>
              <a:t> </a:t>
            </a:r>
          </a:p>
          <a:p>
            <a:endParaRPr kumimoji="1" lang="ja-JP" altLang="en-US"/>
          </a:p>
        </p:txBody>
      </p:sp>
      <p:pic>
        <p:nvPicPr>
          <p:cNvPr id="19" name="図 18">
            <a:extLst>
              <a:ext uri="{FF2B5EF4-FFF2-40B4-BE49-F238E27FC236}">
                <a16:creationId xmlns:a16="http://schemas.microsoft.com/office/drawing/2014/main" id="{087E49F8-C4D3-7C43-850E-B500E6024BBC}"/>
              </a:ext>
            </a:extLst>
          </p:cNvPr>
          <p:cNvPicPr>
            <a:picLocks noChangeAspect="1"/>
          </p:cNvPicPr>
          <p:nvPr/>
        </p:nvPicPr>
        <p:blipFill>
          <a:blip r:embed="rId3"/>
          <a:stretch>
            <a:fillRect/>
          </a:stretch>
        </p:blipFill>
        <p:spPr>
          <a:xfrm>
            <a:off x="6346446" y="4593389"/>
            <a:ext cx="5103344" cy="2145392"/>
          </a:xfrm>
          <a:prstGeom prst="rect">
            <a:avLst/>
          </a:prstGeom>
        </p:spPr>
      </p:pic>
      <p:pic>
        <p:nvPicPr>
          <p:cNvPr id="32" name="図 31">
            <a:extLst>
              <a:ext uri="{FF2B5EF4-FFF2-40B4-BE49-F238E27FC236}">
                <a16:creationId xmlns:a16="http://schemas.microsoft.com/office/drawing/2014/main" id="{9D132D90-8158-864F-AFEC-548B607B1257}"/>
              </a:ext>
            </a:extLst>
          </p:cNvPr>
          <p:cNvPicPr>
            <a:picLocks noChangeAspect="1"/>
          </p:cNvPicPr>
          <p:nvPr/>
        </p:nvPicPr>
        <p:blipFill>
          <a:blip r:embed="rId4"/>
          <a:stretch>
            <a:fillRect/>
          </a:stretch>
        </p:blipFill>
        <p:spPr>
          <a:xfrm>
            <a:off x="1060174" y="4474170"/>
            <a:ext cx="3578087" cy="2383830"/>
          </a:xfrm>
          <a:prstGeom prst="rect">
            <a:avLst/>
          </a:prstGeom>
        </p:spPr>
      </p:pic>
    </p:spTree>
    <p:extLst>
      <p:ext uri="{BB962C8B-B14F-4D97-AF65-F5344CB8AC3E}">
        <p14:creationId xmlns:p14="http://schemas.microsoft.com/office/powerpoint/2010/main" val="6259232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12761</TotalTime>
  <Words>2959</Words>
  <Application>Microsoft Macintosh PowerPoint</Application>
  <PresentationFormat>ワイド画面</PresentationFormat>
  <Paragraphs>340</Paragraphs>
  <Slides>18</Slides>
  <Notes>18</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18</vt:i4>
      </vt:variant>
    </vt:vector>
  </HeadingPairs>
  <TitlesOfParts>
    <vt:vector size="22" baseType="lpstr">
      <vt:lpstr>游ゴシック</vt:lpstr>
      <vt:lpstr>游ゴシック Light</vt:lpstr>
      <vt:lpstr>Arial</vt:lpstr>
      <vt:lpstr>Office テーマ</vt:lpstr>
      <vt:lpstr>BAFを用いた オンライン議論ツールの 要約支援機能</vt:lpstr>
      <vt:lpstr>目次</vt:lpstr>
      <vt:lpstr>1. はじめに：議論の支援とダイアグラム</vt:lpstr>
      <vt:lpstr>1. はじめに：議論の支援とダイアグラム</vt:lpstr>
      <vt:lpstr>1. はじめに：ダイアグラムの問題点</vt:lpstr>
      <vt:lpstr>1. はじめに：研究目的</vt:lpstr>
      <vt:lpstr>2．支援ツールで用いるダイアグラム</vt:lpstr>
      <vt:lpstr>PowerPoint プレゼンテーション</vt:lpstr>
      <vt:lpstr>3．支援ツールの概要</vt:lpstr>
      <vt:lpstr>3．支援ツールの概要</vt:lpstr>
      <vt:lpstr>3．支援ツールの概要</vt:lpstr>
      <vt:lpstr>4. 議論支援ツールの機能</vt:lpstr>
      <vt:lpstr>4.3 議論支援ツールの機能：RAF生成</vt:lpstr>
      <vt:lpstr>4.4 議論支援ツールの機能：要約における意味論の保存</vt:lpstr>
      <vt:lpstr>4.4 議論支援ツールの機能：要約における意味論の保存</vt:lpstr>
      <vt:lpstr>4.4 議論支援ツールの機能：要約における意味論の保存</vt:lpstr>
      <vt:lpstr>5. まとめ</vt:lpstr>
      <vt:lpstr>今後の課題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BAFを用いたオンライン議論ツールの 要約支援機能</dc:title>
  <dc:creator>nishin key</dc:creator>
  <cp:lastModifiedBy>nishin key</cp:lastModifiedBy>
  <cp:revision>183</cp:revision>
  <dcterms:created xsi:type="dcterms:W3CDTF">2021-02-23T06:58:23Z</dcterms:created>
  <dcterms:modified xsi:type="dcterms:W3CDTF">2021-03-08T14:04:31Z</dcterms:modified>
</cp:coreProperties>
</file>