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204" r:id="rId3"/>
    <p:sldId id="2205" r:id="rId4"/>
    <p:sldId id="1808" r:id="rId5"/>
    <p:sldId id="2178" r:id="rId6"/>
    <p:sldId id="2179" r:id="rId7"/>
    <p:sldId id="2206" r:id="rId8"/>
    <p:sldId id="2186" r:id="rId9"/>
    <p:sldId id="2203" r:id="rId10"/>
    <p:sldId id="1474" r:id="rId11"/>
    <p:sldId id="2180" r:id="rId12"/>
    <p:sldId id="2181" r:id="rId13"/>
    <p:sldId id="2193" r:id="rId14"/>
    <p:sldId id="2184" r:id="rId15"/>
    <p:sldId id="2182" r:id="rId16"/>
    <p:sldId id="2183" r:id="rId17"/>
    <p:sldId id="1981" r:id="rId18"/>
    <p:sldId id="2196" r:id="rId19"/>
    <p:sldId id="2197" r:id="rId20"/>
    <p:sldId id="1478" r:id="rId21"/>
    <p:sldId id="1484" r:id="rId2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4660"/>
  </p:normalViewPr>
  <p:slideViewPr>
    <p:cSldViewPr snapToGrid="0">
      <p:cViewPr varScale="1">
        <p:scale>
          <a:sx n="75" d="100"/>
          <a:sy n="75" d="100"/>
        </p:scale>
        <p:origin x="77" y="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200"/>
              <a:t>当事者主張（正規・非正規格差）</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9.8946976841322101E-2"/>
          <c:y val="3.2331720866730224E-2"/>
          <c:w val="0.85132239738163684"/>
          <c:h val="0.51725810058496047"/>
        </c:manualLayout>
      </c:layout>
      <c:barChart>
        <c:barDir val="col"/>
        <c:grouping val="clustered"/>
        <c:varyColors val="0"/>
        <c:ser>
          <c:idx val="0"/>
          <c:order val="0"/>
          <c:tx>
            <c:strRef>
              <c:f>'(II)正規・非正規格差グループ'!$J$2</c:f>
              <c:strCache>
                <c:ptCount val="1"/>
                <c:pt idx="0">
                  <c:v>原告勝訴</c:v>
                </c:pt>
              </c:strCache>
            </c:strRef>
          </c:tx>
          <c:spPr>
            <a:solidFill>
              <a:schemeClr val="accent1"/>
            </a:solidFill>
            <a:ln>
              <a:noFill/>
            </a:ln>
            <a:effectLst/>
          </c:spPr>
          <c:invertIfNegative val="0"/>
          <c:cat>
            <c:strRef>
              <c:f>'(II)正規・非正規格差グループ'!$I$3:$I$72</c:f>
              <c:strCache>
                <c:ptCount val="7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15_2</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64_2</c:v>
                </c:pt>
                <c:pt idx="66">
                  <c:v>65</c:v>
                </c:pt>
                <c:pt idx="67">
                  <c:v>66</c:v>
                </c:pt>
                <c:pt idx="68">
                  <c:v>67</c:v>
                </c:pt>
                <c:pt idx="69">
                  <c:v>68</c:v>
                </c:pt>
              </c:strCache>
            </c:strRef>
          </c:cat>
          <c:val>
            <c:numRef>
              <c:f>'(II)正規・非正規格差グループ'!$J$3:$J$72</c:f>
              <c:numCache>
                <c:formatCode>General</c:formatCode>
                <c:ptCount val="70"/>
                <c:pt idx="0">
                  <c:v>0</c:v>
                </c:pt>
                <c:pt idx="1">
                  <c:v>15</c:v>
                </c:pt>
                <c:pt idx="2">
                  <c:v>1</c:v>
                </c:pt>
                <c:pt idx="3">
                  <c:v>1</c:v>
                </c:pt>
                <c:pt idx="4">
                  <c:v>0</c:v>
                </c:pt>
                <c:pt idx="5">
                  <c:v>0</c:v>
                </c:pt>
                <c:pt idx="6">
                  <c:v>0</c:v>
                </c:pt>
                <c:pt idx="7">
                  <c:v>10</c:v>
                </c:pt>
                <c:pt idx="8">
                  <c:v>12</c:v>
                </c:pt>
                <c:pt idx="9">
                  <c:v>4</c:v>
                </c:pt>
                <c:pt idx="10">
                  <c:v>0</c:v>
                </c:pt>
                <c:pt idx="11">
                  <c:v>0</c:v>
                </c:pt>
                <c:pt idx="12">
                  <c:v>0</c:v>
                </c:pt>
                <c:pt idx="13">
                  <c:v>0</c:v>
                </c:pt>
                <c:pt idx="14">
                  <c:v>15</c:v>
                </c:pt>
                <c:pt idx="15">
                  <c:v>15</c:v>
                </c:pt>
                <c:pt idx="16">
                  <c:v>0</c:v>
                </c:pt>
                <c:pt idx="17">
                  <c:v>0</c:v>
                </c:pt>
                <c:pt idx="18">
                  <c:v>2</c:v>
                </c:pt>
                <c:pt idx="19">
                  <c:v>2</c:v>
                </c:pt>
                <c:pt idx="20">
                  <c:v>2</c:v>
                </c:pt>
                <c:pt idx="21">
                  <c:v>0</c:v>
                </c:pt>
                <c:pt idx="22">
                  <c:v>2</c:v>
                </c:pt>
                <c:pt idx="23">
                  <c:v>10</c:v>
                </c:pt>
                <c:pt idx="24">
                  <c:v>10</c:v>
                </c:pt>
                <c:pt idx="25">
                  <c:v>11</c:v>
                </c:pt>
                <c:pt idx="26">
                  <c:v>0</c:v>
                </c:pt>
                <c:pt idx="27">
                  <c:v>0</c:v>
                </c:pt>
                <c:pt idx="28">
                  <c:v>0</c:v>
                </c:pt>
                <c:pt idx="29">
                  <c:v>0</c:v>
                </c:pt>
                <c:pt idx="30">
                  <c:v>2</c:v>
                </c:pt>
                <c:pt idx="31">
                  <c:v>2</c:v>
                </c:pt>
                <c:pt idx="32">
                  <c:v>2</c:v>
                </c:pt>
                <c:pt idx="33">
                  <c:v>2</c:v>
                </c:pt>
                <c:pt idx="34">
                  <c:v>10</c:v>
                </c:pt>
                <c:pt idx="35">
                  <c:v>4</c:v>
                </c:pt>
                <c:pt idx="36">
                  <c:v>0</c:v>
                </c:pt>
                <c:pt idx="37">
                  <c:v>1</c:v>
                </c:pt>
                <c:pt idx="38">
                  <c:v>3</c:v>
                </c:pt>
                <c:pt idx="39">
                  <c:v>6</c:v>
                </c:pt>
                <c:pt idx="40">
                  <c:v>6</c:v>
                </c:pt>
                <c:pt idx="41">
                  <c:v>2</c:v>
                </c:pt>
                <c:pt idx="42">
                  <c:v>0</c:v>
                </c:pt>
                <c:pt idx="43">
                  <c:v>1</c:v>
                </c:pt>
                <c:pt idx="44">
                  <c:v>15</c:v>
                </c:pt>
                <c:pt idx="45">
                  <c:v>13</c:v>
                </c:pt>
                <c:pt idx="46">
                  <c:v>13</c:v>
                </c:pt>
                <c:pt idx="47">
                  <c:v>7</c:v>
                </c:pt>
                <c:pt idx="48">
                  <c:v>6</c:v>
                </c:pt>
                <c:pt idx="49">
                  <c:v>7</c:v>
                </c:pt>
                <c:pt idx="50">
                  <c:v>0</c:v>
                </c:pt>
                <c:pt idx="51">
                  <c:v>0</c:v>
                </c:pt>
                <c:pt idx="52">
                  <c:v>0</c:v>
                </c:pt>
                <c:pt idx="53">
                  <c:v>1</c:v>
                </c:pt>
                <c:pt idx="54">
                  <c:v>1</c:v>
                </c:pt>
                <c:pt idx="55">
                  <c:v>3</c:v>
                </c:pt>
                <c:pt idx="56">
                  <c:v>2</c:v>
                </c:pt>
                <c:pt idx="57">
                  <c:v>14</c:v>
                </c:pt>
                <c:pt idx="58">
                  <c:v>11</c:v>
                </c:pt>
                <c:pt idx="59">
                  <c:v>2</c:v>
                </c:pt>
                <c:pt idx="60">
                  <c:v>12</c:v>
                </c:pt>
                <c:pt idx="61">
                  <c:v>2</c:v>
                </c:pt>
                <c:pt idx="62">
                  <c:v>0</c:v>
                </c:pt>
                <c:pt idx="63">
                  <c:v>10</c:v>
                </c:pt>
                <c:pt idx="64">
                  <c:v>2</c:v>
                </c:pt>
                <c:pt idx="65">
                  <c:v>2</c:v>
                </c:pt>
                <c:pt idx="66">
                  <c:v>7</c:v>
                </c:pt>
                <c:pt idx="67">
                  <c:v>0</c:v>
                </c:pt>
                <c:pt idx="68">
                  <c:v>15</c:v>
                </c:pt>
                <c:pt idx="69">
                  <c:v>0</c:v>
                </c:pt>
              </c:numCache>
            </c:numRef>
          </c:val>
          <c:extLst>
            <c:ext xmlns:c16="http://schemas.microsoft.com/office/drawing/2014/chart" uri="{C3380CC4-5D6E-409C-BE32-E72D297353CC}">
              <c16:uniqueId val="{00000000-30A5-44F1-AB08-C9DED2BC3B32}"/>
            </c:ext>
          </c:extLst>
        </c:ser>
        <c:ser>
          <c:idx val="1"/>
          <c:order val="1"/>
          <c:tx>
            <c:strRef>
              <c:f>'(II)正規・非正規格差グループ'!$K$2</c:f>
              <c:strCache>
                <c:ptCount val="1"/>
                <c:pt idx="0">
                  <c:v>被告勝訴</c:v>
                </c:pt>
              </c:strCache>
            </c:strRef>
          </c:tx>
          <c:spPr>
            <a:solidFill>
              <a:schemeClr val="accent2"/>
            </a:solidFill>
            <a:ln>
              <a:noFill/>
            </a:ln>
            <a:effectLst/>
          </c:spPr>
          <c:invertIfNegative val="0"/>
          <c:cat>
            <c:strRef>
              <c:f>'(II)正規・非正規格差グループ'!$I$3:$I$72</c:f>
              <c:strCache>
                <c:ptCount val="7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15_2</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64_2</c:v>
                </c:pt>
                <c:pt idx="66">
                  <c:v>65</c:v>
                </c:pt>
                <c:pt idx="67">
                  <c:v>66</c:v>
                </c:pt>
                <c:pt idx="68">
                  <c:v>67</c:v>
                </c:pt>
                <c:pt idx="69">
                  <c:v>68</c:v>
                </c:pt>
              </c:strCache>
            </c:strRef>
          </c:cat>
          <c:val>
            <c:numRef>
              <c:f>'(II)正規・非正規格差グループ'!$K$3:$K$72</c:f>
              <c:numCache>
                <c:formatCode>General</c:formatCode>
                <c:ptCount val="70"/>
                <c:pt idx="0">
                  <c:v>0</c:v>
                </c:pt>
                <c:pt idx="1">
                  <c:v>20</c:v>
                </c:pt>
                <c:pt idx="2">
                  <c:v>1</c:v>
                </c:pt>
                <c:pt idx="3">
                  <c:v>6</c:v>
                </c:pt>
                <c:pt idx="4">
                  <c:v>1</c:v>
                </c:pt>
                <c:pt idx="5">
                  <c:v>2</c:v>
                </c:pt>
                <c:pt idx="6">
                  <c:v>2</c:v>
                </c:pt>
                <c:pt idx="7">
                  <c:v>7</c:v>
                </c:pt>
                <c:pt idx="8">
                  <c:v>10</c:v>
                </c:pt>
                <c:pt idx="9">
                  <c:v>14</c:v>
                </c:pt>
                <c:pt idx="10">
                  <c:v>1</c:v>
                </c:pt>
                <c:pt idx="11">
                  <c:v>0</c:v>
                </c:pt>
                <c:pt idx="12">
                  <c:v>0</c:v>
                </c:pt>
                <c:pt idx="13">
                  <c:v>0</c:v>
                </c:pt>
                <c:pt idx="14">
                  <c:v>20</c:v>
                </c:pt>
                <c:pt idx="15">
                  <c:v>20</c:v>
                </c:pt>
                <c:pt idx="16">
                  <c:v>2</c:v>
                </c:pt>
                <c:pt idx="17">
                  <c:v>0</c:v>
                </c:pt>
                <c:pt idx="18">
                  <c:v>4</c:v>
                </c:pt>
                <c:pt idx="19">
                  <c:v>4</c:v>
                </c:pt>
                <c:pt idx="20">
                  <c:v>3</c:v>
                </c:pt>
                <c:pt idx="21">
                  <c:v>0</c:v>
                </c:pt>
                <c:pt idx="22">
                  <c:v>4</c:v>
                </c:pt>
                <c:pt idx="23">
                  <c:v>12</c:v>
                </c:pt>
                <c:pt idx="24">
                  <c:v>12</c:v>
                </c:pt>
                <c:pt idx="25">
                  <c:v>18</c:v>
                </c:pt>
                <c:pt idx="26">
                  <c:v>1</c:v>
                </c:pt>
                <c:pt idx="27">
                  <c:v>1</c:v>
                </c:pt>
                <c:pt idx="28">
                  <c:v>0</c:v>
                </c:pt>
                <c:pt idx="29">
                  <c:v>0</c:v>
                </c:pt>
                <c:pt idx="30">
                  <c:v>1</c:v>
                </c:pt>
                <c:pt idx="31">
                  <c:v>1</c:v>
                </c:pt>
                <c:pt idx="32">
                  <c:v>1</c:v>
                </c:pt>
                <c:pt idx="33">
                  <c:v>1</c:v>
                </c:pt>
                <c:pt idx="34">
                  <c:v>7</c:v>
                </c:pt>
                <c:pt idx="35">
                  <c:v>2</c:v>
                </c:pt>
                <c:pt idx="36">
                  <c:v>2</c:v>
                </c:pt>
                <c:pt idx="37">
                  <c:v>9</c:v>
                </c:pt>
                <c:pt idx="38">
                  <c:v>3</c:v>
                </c:pt>
                <c:pt idx="39">
                  <c:v>6</c:v>
                </c:pt>
                <c:pt idx="40">
                  <c:v>6</c:v>
                </c:pt>
                <c:pt idx="41">
                  <c:v>0</c:v>
                </c:pt>
                <c:pt idx="42">
                  <c:v>1</c:v>
                </c:pt>
                <c:pt idx="43">
                  <c:v>1</c:v>
                </c:pt>
                <c:pt idx="44">
                  <c:v>20</c:v>
                </c:pt>
                <c:pt idx="45">
                  <c:v>19</c:v>
                </c:pt>
                <c:pt idx="46">
                  <c:v>18</c:v>
                </c:pt>
                <c:pt idx="47">
                  <c:v>8</c:v>
                </c:pt>
                <c:pt idx="48">
                  <c:v>6</c:v>
                </c:pt>
                <c:pt idx="49">
                  <c:v>8</c:v>
                </c:pt>
                <c:pt idx="50">
                  <c:v>0</c:v>
                </c:pt>
                <c:pt idx="51">
                  <c:v>0</c:v>
                </c:pt>
                <c:pt idx="52">
                  <c:v>0</c:v>
                </c:pt>
                <c:pt idx="53">
                  <c:v>1</c:v>
                </c:pt>
                <c:pt idx="54">
                  <c:v>2</c:v>
                </c:pt>
                <c:pt idx="55">
                  <c:v>2</c:v>
                </c:pt>
                <c:pt idx="56">
                  <c:v>2</c:v>
                </c:pt>
                <c:pt idx="57">
                  <c:v>19</c:v>
                </c:pt>
                <c:pt idx="58">
                  <c:v>13</c:v>
                </c:pt>
                <c:pt idx="59">
                  <c:v>2</c:v>
                </c:pt>
                <c:pt idx="60">
                  <c:v>15</c:v>
                </c:pt>
                <c:pt idx="61">
                  <c:v>2</c:v>
                </c:pt>
                <c:pt idx="62">
                  <c:v>0</c:v>
                </c:pt>
                <c:pt idx="63">
                  <c:v>11</c:v>
                </c:pt>
                <c:pt idx="64">
                  <c:v>2</c:v>
                </c:pt>
                <c:pt idx="65">
                  <c:v>2</c:v>
                </c:pt>
                <c:pt idx="66">
                  <c:v>9</c:v>
                </c:pt>
                <c:pt idx="67">
                  <c:v>0</c:v>
                </c:pt>
                <c:pt idx="68">
                  <c:v>20</c:v>
                </c:pt>
                <c:pt idx="69">
                  <c:v>0</c:v>
                </c:pt>
              </c:numCache>
            </c:numRef>
          </c:val>
          <c:extLst>
            <c:ext xmlns:c16="http://schemas.microsoft.com/office/drawing/2014/chart" uri="{C3380CC4-5D6E-409C-BE32-E72D297353CC}">
              <c16:uniqueId val="{00000001-30A5-44F1-AB08-C9DED2BC3B32}"/>
            </c:ext>
          </c:extLst>
        </c:ser>
        <c:dLbls>
          <c:showLegendKey val="0"/>
          <c:showVal val="0"/>
          <c:showCatName val="0"/>
          <c:showSerName val="0"/>
          <c:showPercent val="0"/>
          <c:showBubbleSize val="0"/>
        </c:dLbls>
        <c:gapWidth val="150"/>
        <c:axId val="858799231"/>
        <c:axId val="569757423"/>
      </c:barChart>
      <c:catAx>
        <c:axId val="8587992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69757423"/>
        <c:crosses val="autoZero"/>
        <c:auto val="1"/>
        <c:lblAlgn val="ctr"/>
        <c:lblOffset val="100"/>
        <c:noMultiLvlLbl val="0"/>
      </c:catAx>
      <c:valAx>
        <c:axId val="5697574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58799231"/>
        <c:crosses val="autoZero"/>
        <c:crossBetween val="between"/>
      </c:valAx>
      <c:spPr>
        <a:noFill/>
        <a:ln>
          <a:noFill/>
        </a:ln>
        <a:effectLst/>
      </c:spPr>
    </c:plotArea>
    <c:legend>
      <c:legendPos val="b"/>
      <c:layout>
        <c:manualLayout>
          <c:xMode val="edge"/>
          <c:yMode val="edge"/>
          <c:x val="0.31615757971336511"/>
          <c:y val="0.69315428627588382"/>
          <c:w val="0.30705789634485059"/>
          <c:h val="5.925036107099210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当事者主張（定年後再雇用）</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'新(I)定年後再雇用グループ'!$D$2</c:f>
              <c:strCache>
                <c:ptCount val="1"/>
                <c:pt idx="0">
                  <c:v>原告勝訴</c:v>
                </c:pt>
              </c:strCache>
            </c:strRef>
          </c:tx>
          <c:spPr>
            <a:solidFill>
              <a:schemeClr val="accent1"/>
            </a:solidFill>
            <a:ln>
              <a:noFill/>
            </a:ln>
            <a:effectLst/>
          </c:spPr>
          <c:invertIfNegative val="0"/>
          <c:cat>
            <c:strRef>
              <c:f>'新(I)定年後再雇用グループ'!$C$3:$C$72</c:f>
              <c:strCache>
                <c:ptCount val="7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15_2</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64_2</c:v>
                </c:pt>
                <c:pt idx="66">
                  <c:v>65</c:v>
                </c:pt>
                <c:pt idx="67">
                  <c:v>66</c:v>
                </c:pt>
                <c:pt idx="68">
                  <c:v>67</c:v>
                </c:pt>
                <c:pt idx="69">
                  <c:v>68</c:v>
                </c:pt>
              </c:strCache>
            </c:strRef>
          </c:cat>
          <c:val>
            <c:numRef>
              <c:f>'新(I)定年後再雇用グループ'!$D$3:$D$72</c:f>
              <c:numCache>
                <c:formatCode>General</c:formatCode>
                <c:ptCount val="70"/>
                <c:pt idx="0">
                  <c:v>0</c:v>
                </c:pt>
                <c:pt idx="1">
                  <c:v>2</c:v>
                </c:pt>
                <c:pt idx="2">
                  <c:v>3</c:v>
                </c:pt>
                <c:pt idx="3">
                  <c:v>2</c:v>
                </c:pt>
                <c:pt idx="4">
                  <c:v>0</c:v>
                </c:pt>
                <c:pt idx="5">
                  <c:v>0</c:v>
                </c:pt>
                <c:pt idx="6">
                  <c:v>0</c:v>
                </c:pt>
                <c:pt idx="7">
                  <c:v>0</c:v>
                </c:pt>
                <c:pt idx="8">
                  <c:v>1</c:v>
                </c:pt>
                <c:pt idx="9">
                  <c:v>0</c:v>
                </c:pt>
                <c:pt idx="10">
                  <c:v>0</c:v>
                </c:pt>
                <c:pt idx="11">
                  <c:v>1</c:v>
                </c:pt>
                <c:pt idx="12">
                  <c:v>0</c:v>
                </c:pt>
                <c:pt idx="13">
                  <c:v>0</c:v>
                </c:pt>
                <c:pt idx="14">
                  <c:v>3</c:v>
                </c:pt>
                <c:pt idx="15">
                  <c:v>3</c:v>
                </c:pt>
                <c:pt idx="16">
                  <c:v>1</c:v>
                </c:pt>
                <c:pt idx="17">
                  <c:v>1</c:v>
                </c:pt>
                <c:pt idx="18">
                  <c:v>0</c:v>
                </c:pt>
                <c:pt idx="19">
                  <c:v>0</c:v>
                </c:pt>
                <c:pt idx="20">
                  <c:v>0</c:v>
                </c:pt>
                <c:pt idx="21">
                  <c:v>1</c:v>
                </c:pt>
                <c:pt idx="22">
                  <c:v>1</c:v>
                </c:pt>
                <c:pt idx="23">
                  <c:v>1</c:v>
                </c:pt>
                <c:pt idx="24">
                  <c:v>1</c:v>
                </c:pt>
                <c:pt idx="25">
                  <c:v>1</c:v>
                </c:pt>
                <c:pt idx="26">
                  <c:v>0</c:v>
                </c:pt>
                <c:pt idx="27">
                  <c:v>0</c:v>
                </c:pt>
                <c:pt idx="28">
                  <c:v>0</c:v>
                </c:pt>
                <c:pt idx="29">
                  <c:v>0</c:v>
                </c:pt>
                <c:pt idx="30">
                  <c:v>0</c:v>
                </c:pt>
                <c:pt idx="31">
                  <c:v>0</c:v>
                </c:pt>
                <c:pt idx="32">
                  <c:v>0</c:v>
                </c:pt>
                <c:pt idx="33">
                  <c:v>0</c:v>
                </c:pt>
                <c:pt idx="34">
                  <c:v>0</c:v>
                </c:pt>
                <c:pt idx="35">
                  <c:v>1</c:v>
                </c:pt>
                <c:pt idx="36">
                  <c:v>0</c:v>
                </c:pt>
                <c:pt idx="37">
                  <c:v>0</c:v>
                </c:pt>
                <c:pt idx="38">
                  <c:v>0</c:v>
                </c:pt>
                <c:pt idx="39">
                  <c:v>0</c:v>
                </c:pt>
                <c:pt idx="40">
                  <c:v>0</c:v>
                </c:pt>
                <c:pt idx="41">
                  <c:v>0</c:v>
                </c:pt>
                <c:pt idx="42">
                  <c:v>0</c:v>
                </c:pt>
                <c:pt idx="43">
                  <c:v>0</c:v>
                </c:pt>
                <c:pt idx="44">
                  <c:v>3</c:v>
                </c:pt>
                <c:pt idx="45">
                  <c:v>2</c:v>
                </c:pt>
                <c:pt idx="46">
                  <c:v>2</c:v>
                </c:pt>
                <c:pt idx="47">
                  <c:v>0</c:v>
                </c:pt>
                <c:pt idx="48">
                  <c:v>0</c:v>
                </c:pt>
                <c:pt idx="49">
                  <c:v>0</c:v>
                </c:pt>
                <c:pt idx="50">
                  <c:v>2</c:v>
                </c:pt>
                <c:pt idx="51">
                  <c:v>2</c:v>
                </c:pt>
                <c:pt idx="52">
                  <c:v>3</c:v>
                </c:pt>
                <c:pt idx="53">
                  <c:v>1</c:v>
                </c:pt>
                <c:pt idx="54">
                  <c:v>0</c:v>
                </c:pt>
                <c:pt idx="55">
                  <c:v>0</c:v>
                </c:pt>
                <c:pt idx="56">
                  <c:v>0</c:v>
                </c:pt>
                <c:pt idx="57">
                  <c:v>3</c:v>
                </c:pt>
                <c:pt idx="58">
                  <c:v>2</c:v>
                </c:pt>
                <c:pt idx="59">
                  <c:v>0</c:v>
                </c:pt>
                <c:pt idx="60">
                  <c:v>2</c:v>
                </c:pt>
                <c:pt idx="61">
                  <c:v>0</c:v>
                </c:pt>
                <c:pt idx="62">
                  <c:v>3</c:v>
                </c:pt>
                <c:pt idx="63">
                  <c:v>3</c:v>
                </c:pt>
                <c:pt idx="64">
                  <c:v>1</c:v>
                </c:pt>
                <c:pt idx="65">
                  <c:v>1</c:v>
                </c:pt>
                <c:pt idx="66">
                  <c:v>2</c:v>
                </c:pt>
                <c:pt idx="67">
                  <c:v>2</c:v>
                </c:pt>
                <c:pt idx="68">
                  <c:v>3</c:v>
                </c:pt>
                <c:pt idx="69">
                  <c:v>0</c:v>
                </c:pt>
              </c:numCache>
            </c:numRef>
          </c:val>
          <c:extLst>
            <c:ext xmlns:c16="http://schemas.microsoft.com/office/drawing/2014/chart" uri="{C3380CC4-5D6E-409C-BE32-E72D297353CC}">
              <c16:uniqueId val="{00000000-6540-46F9-BE61-EB4746EDB09A}"/>
            </c:ext>
          </c:extLst>
        </c:ser>
        <c:ser>
          <c:idx val="1"/>
          <c:order val="1"/>
          <c:tx>
            <c:strRef>
              <c:f>'新(I)定年後再雇用グループ'!$E$2</c:f>
              <c:strCache>
                <c:ptCount val="1"/>
                <c:pt idx="0">
                  <c:v>被告勝訴</c:v>
                </c:pt>
              </c:strCache>
            </c:strRef>
          </c:tx>
          <c:spPr>
            <a:solidFill>
              <a:schemeClr val="accent2"/>
            </a:solidFill>
            <a:ln>
              <a:noFill/>
            </a:ln>
            <a:effectLst/>
          </c:spPr>
          <c:invertIfNegative val="0"/>
          <c:cat>
            <c:strRef>
              <c:f>'新(I)定年後再雇用グループ'!$C$3:$C$72</c:f>
              <c:strCache>
                <c:ptCount val="7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15_2</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64_2</c:v>
                </c:pt>
                <c:pt idx="66">
                  <c:v>65</c:v>
                </c:pt>
                <c:pt idx="67">
                  <c:v>66</c:v>
                </c:pt>
                <c:pt idx="68">
                  <c:v>67</c:v>
                </c:pt>
                <c:pt idx="69">
                  <c:v>68</c:v>
                </c:pt>
              </c:strCache>
            </c:strRef>
          </c:cat>
          <c:val>
            <c:numRef>
              <c:f>'新(I)定年後再雇用グループ'!$E$3:$E$72</c:f>
              <c:numCache>
                <c:formatCode>General</c:formatCode>
                <c:ptCount val="70"/>
                <c:pt idx="0">
                  <c:v>0</c:v>
                </c:pt>
                <c:pt idx="1">
                  <c:v>2</c:v>
                </c:pt>
                <c:pt idx="2">
                  <c:v>9</c:v>
                </c:pt>
                <c:pt idx="3">
                  <c:v>6</c:v>
                </c:pt>
                <c:pt idx="4">
                  <c:v>4</c:v>
                </c:pt>
                <c:pt idx="5">
                  <c:v>0</c:v>
                </c:pt>
                <c:pt idx="6">
                  <c:v>0</c:v>
                </c:pt>
                <c:pt idx="7">
                  <c:v>3</c:v>
                </c:pt>
                <c:pt idx="8">
                  <c:v>3</c:v>
                </c:pt>
                <c:pt idx="9">
                  <c:v>3</c:v>
                </c:pt>
                <c:pt idx="10">
                  <c:v>1</c:v>
                </c:pt>
                <c:pt idx="11">
                  <c:v>0</c:v>
                </c:pt>
                <c:pt idx="12">
                  <c:v>0</c:v>
                </c:pt>
                <c:pt idx="13">
                  <c:v>0</c:v>
                </c:pt>
                <c:pt idx="14">
                  <c:v>7</c:v>
                </c:pt>
                <c:pt idx="15">
                  <c:v>7</c:v>
                </c:pt>
                <c:pt idx="16">
                  <c:v>3</c:v>
                </c:pt>
                <c:pt idx="17">
                  <c:v>3</c:v>
                </c:pt>
                <c:pt idx="18">
                  <c:v>0</c:v>
                </c:pt>
                <c:pt idx="19">
                  <c:v>1</c:v>
                </c:pt>
                <c:pt idx="20">
                  <c:v>0</c:v>
                </c:pt>
                <c:pt idx="21">
                  <c:v>2</c:v>
                </c:pt>
                <c:pt idx="22">
                  <c:v>2</c:v>
                </c:pt>
                <c:pt idx="23">
                  <c:v>1</c:v>
                </c:pt>
                <c:pt idx="24">
                  <c:v>1</c:v>
                </c:pt>
                <c:pt idx="25">
                  <c:v>5</c:v>
                </c:pt>
                <c:pt idx="26">
                  <c:v>0</c:v>
                </c:pt>
                <c:pt idx="27">
                  <c:v>1</c:v>
                </c:pt>
                <c:pt idx="28">
                  <c:v>2</c:v>
                </c:pt>
                <c:pt idx="29">
                  <c:v>1</c:v>
                </c:pt>
                <c:pt idx="30">
                  <c:v>1</c:v>
                </c:pt>
                <c:pt idx="31">
                  <c:v>0</c:v>
                </c:pt>
                <c:pt idx="32">
                  <c:v>0</c:v>
                </c:pt>
                <c:pt idx="33">
                  <c:v>0</c:v>
                </c:pt>
                <c:pt idx="34">
                  <c:v>3</c:v>
                </c:pt>
                <c:pt idx="35">
                  <c:v>0</c:v>
                </c:pt>
                <c:pt idx="36">
                  <c:v>0</c:v>
                </c:pt>
                <c:pt idx="37">
                  <c:v>0</c:v>
                </c:pt>
                <c:pt idx="38">
                  <c:v>0</c:v>
                </c:pt>
                <c:pt idx="39">
                  <c:v>0</c:v>
                </c:pt>
                <c:pt idx="40">
                  <c:v>0</c:v>
                </c:pt>
                <c:pt idx="41">
                  <c:v>1</c:v>
                </c:pt>
                <c:pt idx="42">
                  <c:v>0</c:v>
                </c:pt>
                <c:pt idx="43">
                  <c:v>0</c:v>
                </c:pt>
                <c:pt idx="44">
                  <c:v>8</c:v>
                </c:pt>
                <c:pt idx="45">
                  <c:v>4</c:v>
                </c:pt>
                <c:pt idx="46">
                  <c:v>3</c:v>
                </c:pt>
                <c:pt idx="47">
                  <c:v>0</c:v>
                </c:pt>
                <c:pt idx="48">
                  <c:v>0</c:v>
                </c:pt>
                <c:pt idx="49">
                  <c:v>0</c:v>
                </c:pt>
                <c:pt idx="50">
                  <c:v>2</c:v>
                </c:pt>
                <c:pt idx="51">
                  <c:v>4</c:v>
                </c:pt>
                <c:pt idx="52">
                  <c:v>6</c:v>
                </c:pt>
                <c:pt idx="53">
                  <c:v>2</c:v>
                </c:pt>
                <c:pt idx="54">
                  <c:v>2</c:v>
                </c:pt>
                <c:pt idx="55">
                  <c:v>2</c:v>
                </c:pt>
                <c:pt idx="56">
                  <c:v>3</c:v>
                </c:pt>
                <c:pt idx="57">
                  <c:v>7</c:v>
                </c:pt>
                <c:pt idx="58">
                  <c:v>5</c:v>
                </c:pt>
                <c:pt idx="59">
                  <c:v>0</c:v>
                </c:pt>
                <c:pt idx="60">
                  <c:v>5</c:v>
                </c:pt>
                <c:pt idx="61">
                  <c:v>0</c:v>
                </c:pt>
                <c:pt idx="62">
                  <c:v>3</c:v>
                </c:pt>
                <c:pt idx="63">
                  <c:v>3</c:v>
                </c:pt>
                <c:pt idx="64">
                  <c:v>1</c:v>
                </c:pt>
                <c:pt idx="65">
                  <c:v>1</c:v>
                </c:pt>
                <c:pt idx="66">
                  <c:v>2</c:v>
                </c:pt>
                <c:pt idx="67">
                  <c:v>5</c:v>
                </c:pt>
                <c:pt idx="68">
                  <c:v>8</c:v>
                </c:pt>
                <c:pt idx="69">
                  <c:v>0</c:v>
                </c:pt>
              </c:numCache>
            </c:numRef>
          </c:val>
          <c:extLst>
            <c:ext xmlns:c16="http://schemas.microsoft.com/office/drawing/2014/chart" uri="{C3380CC4-5D6E-409C-BE32-E72D297353CC}">
              <c16:uniqueId val="{00000001-6540-46F9-BE61-EB4746EDB09A}"/>
            </c:ext>
          </c:extLst>
        </c:ser>
        <c:dLbls>
          <c:showLegendKey val="0"/>
          <c:showVal val="0"/>
          <c:showCatName val="0"/>
          <c:showSerName val="0"/>
          <c:showPercent val="0"/>
          <c:showBubbleSize val="0"/>
        </c:dLbls>
        <c:gapWidth val="150"/>
        <c:axId val="1123216383"/>
        <c:axId val="564727247"/>
      </c:barChart>
      <c:catAx>
        <c:axId val="1123216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64727247"/>
        <c:crosses val="autoZero"/>
        <c:auto val="1"/>
        <c:lblAlgn val="ctr"/>
        <c:lblOffset val="100"/>
        <c:noMultiLvlLbl val="0"/>
      </c:catAx>
      <c:valAx>
        <c:axId val="5647272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232163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当事者主張（男女格差）</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'新(III)男女格差グループ'!$D$2</c:f>
              <c:strCache>
                <c:ptCount val="1"/>
                <c:pt idx="0">
                  <c:v>原告勝訴</c:v>
                </c:pt>
              </c:strCache>
            </c:strRef>
          </c:tx>
          <c:spPr>
            <a:solidFill>
              <a:schemeClr val="accent1"/>
            </a:solidFill>
            <a:ln>
              <a:noFill/>
            </a:ln>
            <a:effectLst/>
          </c:spPr>
          <c:invertIfNegative val="0"/>
          <c:cat>
            <c:strRef>
              <c:f>'新(III)男女格差グループ'!$C$3:$C$72</c:f>
              <c:strCache>
                <c:ptCount val="7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15_2</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64_2</c:v>
                </c:pt>
                <c:pt idx="66">
                  <c:v>65</c:v>
                </c:pt>
                <c:pt idx="67">
                  <c:v>66</c:v>
                </c:pt>
                <c:pt idx="68">
                  <c:v>67</c:v>
                </c:pt>
                <c:pt idx="69">
                  <c:v>68</c:v>
                </c:pt>
              </c:strCache>
            </c:strRef>
          </c:cat>
          <c:val>
            <c:numRef>
              <c:f>'新(III)男女格差グループ'!$D$3:$D$72</c:f>
              <c:numCache>
                <c:formatCode>General</c:formatCode>
                <c:ptCount val="70"/>
                <c:pt idx="0">
                  <c:v>14</c:v>
                </c:pt>
                <c:pt idx="1">
                  <c:v>0</c:v>
                </c:pt>
                <c:pt idx="2">
                  <c:v>0</c:v>
                </c:pt>
                <c:pt idx="3">
                  <c:v>14</c:v>
                </c:pt>
                <c:pt idx="4">
                  <c:v>0</c:v>
                </c:pt>
                <c:pt idx="5">
                  <c:v>0</c:v>
                </c:pt>
                <c:pt idx="6">
                  <c:v>0</c:v>
                </c:pt>
                <c:pt idx="7">
                  <c:v>4</c:v>
                </c:pt>
                <c:pt idx="8">
                  <c:v>6</c:v>
                </c:pt>
                <c:pt idx="9">
                  <c:v>9</c:v>
                </c:pt>
                <c:pt idx="10">
                  <c:v>3</c:v>
                </c:pt>
                <c:pt idx="11">
                  <c:v>3</c:v>
                </c:pt>
                <c:pt idx="12">
                  <c:v>4</c:v>
                </c:pt>
                <c:pt idx="13">
                  <c:v>6</c:v>
                </c:pt>
                <c:pt idx="14">
                  <c:v>10</c:v>
                </c:pt>
                <c:pt idx="15">
                  <c:v>10</c:v>
                </c:pt>
                <c:pt idx="16">
                  <c:v>2</c:v>
                </c:pt>
                <c:pt idx="17">
                  <c:v>2</c:v>
                </c:pt>
                <c:pt idx="18">
                  <c:v>0</c:v>
                </c:pt>
                <c:pt idx="19">
                  <c:v>0</c:v>
                </c:pt>
                <c:pt idx="20">
                  <c:v>1</c:v>
                </c:pt>
                <c:pt idx="21">
                  <c:v>8</c:v>
                </c:pt>
                <c:pt idx="22">
                  <c:v>3</c:v>
                </c:pt>
                <c:pt idx="23">
                  <c:v>4</c:v>
                </c:pt>
                <c:pt idx="24">
                  <c:v>4</c:v>
                </c:pt>
                <c:pt idx="25">
                  <c:v>10</c:v>
                </c:pt>
                <c:pt idx="26">
                  <c:v>0</c:v>
                </c:pt>
                <c:pt idx="27">
                  <c:v>1</c:v>
                </c:pt>
                <c:pt idx="28">
                  <c:v>0</c:v>
                </c:pt>
                <c:pt idx="29">
                  <c:v>0</c:v>
                </c:pt>
                <c:pt idx="30">
                  <c:v>0</c:v>
                </c:pt>
                <c:pt idx="31">
                  <c:v>0</c:v>
                </c:pt>
                <c:pt idx="32">
                  <c:v>0</c:v>
                </c:pt>
                <c:pt idx="33">
                  <c:v>0</c:v>
                </c:pt>
                <c:pt idx="34">
                  <c:v>1</c:v>
                </c:pt>
                <c:pt idx="35">
                  <c:v>0</c:v>
                </c:pt>
                <c:pt idx="36">
                  <c:v>0</c:v>
                </c:pt>
                <c:pt idx="37">
                  <c:v>0</c:v>
                </c:pt>
                <c:pt idx="38">
                  <c:v>0</c:v>
                </c:pt>
                <c:pt idx="39">
                  <c:v>4</c:v>
                </c:pt>
                <c:pt idx="40">
                  <c:v>4</c:v>
                </c:pt>
                <c:pt idx="41">
                  <c:v>1</c:v>
                </c:pt>
                <c:pt idx="42">
                  <c:v>0</c:v>
                </c:pt>
                <c:pt idx="43">
                  <c:v>0</c:v>
                </c:pt>
                <c:pt idx="44">
                  <c:v>10</c:v>
                </c:pt>
                <c:pt idx="45">
                  <c:v>5</c:v>
                </c:pt>
                <c:pt idx="46">
                  <c:v>3</c:v>
                </c:pt>
                <c:pt idx="47">
                  <c:v>5</c:v>
                </c:pt>
                <c:pt idx="48">
                  <c:v>4</c:v>
                </c:pt>
                <c:pt idx="49">
                  <c:v>2</c:v>
                </c:pt>
                <c:pt idx="50">
                  <c:v>1</c:v>
                </c:pt>
                <c:pt idx="51">
                  <c:v>0</c:v>
                </c:pt>
                <c:pt idx="52">
                  <c:v>0</c:v>
                </c:pt>
                <c:pt idx="53">
                  <c:v>0</c:v>
                </c:pt>
                <c:pt idx="54">
                  <c:v>2</c:v>
                </c:pt>
                <c:pt idx="55">
                  <c:v>4</c:v>
                </c:pt>
                <c:pt idx="56">
                  <c:v>3</c:v>
                </c:pt>
                <c:pt idx="57">
                  <c:v>12</c:v>
                </c:pt>
                <c:pt idx="58">
                  <c:v>7</c:v>
                </c:pt>
                <c:pt idx="59">
                  <c:v>0</c:v>
                </c:pt>
                <c:pt idx="60">
                  <c:v>7</c:v>
                </c:pt>
                <c:pt idx="61">
                  <c:v>2</c:v>
                </c:pt>
                <c:pt idx="62">
                  <c:v>2</c:v>
                </c:pt>
                <c:pt idx="63">
                  <c:v>6</c:v>
                </c:pt>
                <c:pt idx="64">
                  <c:v>1</c:v>
                </c:pt>
                <c:pt idx="65">
                  <c:v>1</c:v>
                </c:pt>
                <c:pt idx="66">
                  <c:v>4</c:v>
                </c:pt>
                <c:pt idx="67">
                  <c:v>0</c:v>
                </c:pt>
                <c:pt idx="68">
                  <c:v>0</c:v>
                </c:pt>
                <c:pt idx="69">
                  <c:v>14</c:v>
                </c:pt>
              </c:numCache>
            </c:numRef>
          </c:val>
          <c:extLst>
            <c:ext xmlns:c16="http://schemas.microsoft.com/office/drawing/2014/chart" uri="{C3380CC4-5D6E-409C-BE32-E72D297353CC}">
              <c16:uniqueId val="{00000000-A671-42BB-B4F8-B3DB2AC57802}"/>
            </c:ext>
          </c:extLst>
        </c:ser>
        <c:ser>
          <c:idx val="1"/>
          <c:order val="1"/>
          <c:tx>
            <c:strRef>
              <c:f>'新(III)男女格差グループ'!$E$2</c:f>
              <c:strCache>
                <c:ptCount val="1"/>
                <c:pt idx="0">
                  <c:v>被告勝訴</c:v>
                </c:pt>
              </c:strCache>
            </c:strRef>
          </c:tx>
          <c:spPr>
            <a:solidFill>
              <a:schemeClr val="accent2"/>
            </a:solidFill>
            <a:ln>
              <a:noFill/>
            </a:ln>
            <a:effectLst/>
          </c:spPr>
          <c:invertIfNegative val="0"/>
          <c:cat>
            <c:strRef>
              <c:f>'新(III)男女格差グループ'!$C$3:$C$72</c:f>
              <c:strCache>
                <c:ptCount val="7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15_2</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64_2</c:v>
                </c:pt>
                <c:pt idx="66">
                  <c:v>65</c:v>
                </c:pt>
                <c:pt idx="67">
                  <c:v>66</c:v>
                </c:pt>
                <c:pt idx="68">
                  <c:v>67</c:v>
                </c:pt>
                <c:pt idx="69">
                  <c:v>68</c:v>
                </c:pt>
              </c:strCache>
            </c:strRef>
          </c:cat>
          <c:val>
            <c:numRef>
              <c:f>'新(III)男女格差グループ'!$E$3:$E$72</c:f>
              <c:numCache>
                <c:formatCode>General</c:formatCode>
                <c:ptCount val="70"/>
                <c:pt idx="0">
                  <c:v>9</c:v>
                </c:pt>
                <c:pt idx="1">
                  <c:v>2</c:v>
                </c:pt>
                <c:pt idx="2">
                  <c:v>0</c:v>
                </c:pt>
                <c:pt idx="3">
                  <c:v>8</c:v>
                </c:pt>
                <c:pt idx="4">
                  <c:v>0</c:v>
                </c:pt>
                <c:pt idx="5">
                  <c:v>0</c:v>
                </c:pt>
                <c:pt idx="6">
                  <c:v>0</c:v>
                </c:pt>
                <c:pt idx="7">
                  <c:v>5</c:v>
                </c:pt>
                <c:pt idx="8">
                  <c:v>3</c:v>
                </c:pt>
                <c:pt idx="9">
                  <c:v>4</c:v>
                </c:pt>
                <c:pt idx="10">
                  <c:v>3</c:v>
                </c:pt>
                <c:pt idx="11">
                  <c:v>3</c:v>
                </c:pt>
                <c:pt idx="12">
                  <c:v>5</c:v>
                </c:pt>
                <c:pt idx="13">
                  <c:v>3</c:v>
                </c:pt>
                <c:pt idx="14">
                  <c:v>7</c:v>
                </c:pt>
                <c:pt idx="15">
                  <c:v>7</c:v>
                </c:pt>
                <c:pt idx="16">
                  <c:v>0</c:v>
                </c:pt>
                <c:pt idx="17">
                  <c:v>0</c:v>
                </c:pt>
                <c:pt idx="18">
                  <c:v>0</c:v>
                </c:pt>
                <c:pt idx="19">
                  <c:v>1</c:v>
                </c:pt>
                <c:pt idx="20">
                  <c:v>1</c:v>
                </c:pt>
                <c:pt idx="21">
                  <c:v>3</c:v>
                </c:pt>
                <c:pt idx="22">
                  <c:v>3</c:v>
                </c:pt>
                <c:pt idx="23">
                  <c:v>2</c:v>
                </c:pt>
                <c:pt idx="24">
                  <c:v>1</c:v>
                </c:pt>
                <c:pt idx="25">
                  <c:v>7</c:v>
                </c:pt>
                <c:pt idx="26">
                  <c:v>0</c:v>
                </c:pt>
                <c:pt idx="27">
                  <c:v>0</c:v>
                </c:pt>
                <c:pt idx="28">
                  <c:v>0</c:v>
                </c:pt>
                <c:pt idx="29">
                  <c:v>0</c:v>
                </c:pt>
                <c:pt idx="30">
                  <c:v>0</c:v>
                </c:pt>
                <c:pt idx="31">
                  <c:v>0</c:v>
                </c:pt>
                <c:pt idx="32">
                  <c:v>0</c:v>
                </c:pt>
                <c:pt idx="33">
                  <c:v>0</c:v>
                </c:pt>
                <c:pt idx="34">
                  <c:v>2</c:v>
                </c:pt>
                <c:pt idx="35">
                  <c:v>0</c:v>
                </c:pt>
                <c:pt idx="36">
                  <c:v>2</c:v>
                </c:pt>
                <c:pt idx="37">
                  <c:v>0</c:v>
                </c:pt>
                <c:pt idx="38">
                  <c:v>0</c:v>
                </c:pt>
                <c:pt idx="39">
                  <c:v>1</c:v>
                </c:pt>
                <c:pt idx="40">
                  <c:v>1</c:v>
                </c:pt>
                <c:pt idx="41">
                  <c:v>0</c:v>
                </c:pt>
                <c:pt idx="42">
                  <c:v>0</c:v>
                </c:pt>
                <c:pt idx="43">
                  <c:v>0</c:v>
                </c:pt>
                <c:pt idx="44">
                  <c:v>4</c:v>
                </c:pt>
                <c:pt idx="45">
                  <c:v>4</c:v>
                </c:pt>
                <c:pt idx="46">
                  <c:v>2</c:v>
                </c:pt>
                <c:pt idx="47">
                  <c:v>1</c:v>
                </c:pt>
                <c:pt idx="48">
                  <c:v>1</c:v>
                </c:pt>
                <c:pt idx="49">
                  <c:v>0</c:v>
                </c:pt>
                <c:pt idx="50">
                  <c:v>0</c:v>
                </c:pt>
                <c:pt idx="51">
                  <c:v>0</c:v>
                </c:pt>
                <c:pt idx="52">
                  <c:v>0</c:v>
                </c:pt>
                <c:pt idx="53">
                  <c:v>0</c:v>
                </c:pt>
                <c:pt idx="54">
                  <c:v>1</c:v>
                </c:pt>
                <c:pt idx="55">
                  <c:v>3</c:v>
                </c:pt>
                <c:pt idx="56">
                  <c:v>3</c:v>
                </c:pt>
                <c:pt idx="57">
                  <c:v>7</c:v>
                </c:pt>
                <c:pt idx="58">
                  <c:v>6</c:v>
                </c:pt>
                <c:pt idx="59">
                  <c:v>0</c:v>
                </c:pt>
                <c:pt idx="60">
                  <c:v>7</c:v>
                </c:pt>
                <c:pt idx="61">
                  <c:v>1</c:v>
                </c:pt>
                <c:pt idx="62">
                  <c:v>1</c:v>
                </c:pt>
                <c:pt idx="63">
                  <c:v>4</c:v>
                </c:pt>
                <c:pt idx="64">
                  <c:v>0</c:v>
                </c:pt>
                <c:pt idx="65">
                  <c:v>0</c:v>
                </c:pt>
                <c:pt idx="66">
                  <c:v>4</c:v>
                </c:pt>
                <c:pt idx="67">
                  <c:v>0</c:v>
                </c:pt>
                <c:pt idx="68">
                  <c:v>0</c:v>
                </c:pt>
                <c:pt idx="69">
                  <c:v>9</c:v>
                </c:pt>
              </c:numCache>
            </c:numRef>
          </c:val>
          <c:extLst>
            <c:ext xmlns:c16="http://schemas.microsoft.com/office/drawing/2014/chart" uri="{C3380CC4-5D6E-409C-BE32-E72D297353CC}">
              <c16:uniqueId val="{00000001-A671-42BB-B4F8-B3DB2AC57802}"/>
            </c:ext>
          </c:extLst>
        </c:ser>
        <c:dLbls>
          <c:showLegendKey val="0"/>
          <c:showVal val="0"/>
          <c:showCatName val="0"/>
          <c:showSerName val="0"/>
          <c:showPercent val="0"/>
          <c:showBubbleSize val="0"/>
        </c:dLbls>
        <c:gapWidth val="150"/>
        <c:axId val="1113827055"/>
        <c:axId val="440930335"/>
      </c:barChart>
      <c:catAx>
        <c:axId val="11138270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40930335"/>
        <c:crosses val="autoZero"/>
        <c:auto val="1"/>
        <c:lblAlgn val="ctr"/>
        <c:lblOffset val="100"/>
        <c:noMultiLvlLbl val="0"/>
      </c:catAx>
      <c:valAx>
        <c:axId val="4409303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138270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E14610-B69E-4814-A151-2DCDF3874295}" type="datetimeFigureOut">
              <a:rPr kumimoji="1" lang="ja-JP" altLang="en-US" smtClean="0"/>
              <a:t>2021/3/8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D8935F-D725-4107-A442-ABE24E603F2F}" type="slidenum">
              <a:rPr kumimoji="1" lang="ja-JP" altLang="en-US" smtClean="0"/>
              <a:t>‹#›</a:t>
            </a:fld>
            <a:endParaRPr kumimoji="1" lang="ja-JP" altLang="en-US"/>
          </a:p>
        </p:txBody>
      </p:sp>
    </p:spTree>
    <p:extLst>
      <p:ext uri="{BB962C8B-B14F-4D97-AF65-F5344CB8AC3E}">
        <p14:creationId xmlns:p14="http://schemas.microsoft.com/office/powerpoint/2010/main" val="37781228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6E9E979-A459-48BC-9117-0455D202B5B5}" type="slidenum">
              <a:rPr kumimoji="1" lang="ja-JP" altLang="en-US" smtClean="0"/>
              <a:t>17</a:t>
            </a:fld>
            <a:endParaRPr kumimoji="1" lang="ja-JP" altLang="en-US"/>
          </a:p>
        </p:txBody>
      </p:sp>
    </p:spTree>
    <p:extLst>
      <p:ext uri="{BB962C8B-B14F-4D97-AF65-F5344CB8AC3E}">
        <p14:creationId xmlns:p14="http://schemas.microsoft.com/office/powerpoint/2010/main" val="2191651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6E9E979-A459-48BC-9117-0455D202B5B5}" type="slidenum">
              <a:rPr kumimoji="1" lang="ja-JP" altLang="en-US" smtClean="0"/>
              <a:t>18</a:t>
            </a:fld>
            <a:endParaRPr kumimoji="1" lang="ja-JP" altLang="en-US"/>
          </a:p>
        </p:txBody>
      </p:sp>
    </p:spTree>
    <p:extLst>
      <p:ext uri="{BB962C8B-B14F-4D97-AF65-F5344CB8AC3E}">
        <p14:creationId xmlns:p14="http://schemas.microsoft.com/office/powerpoint/2010/main" val="1573077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6E9E979-A459-48BC-9117-0455D202B5B5}" type="slidenum">
              <a:rPr kumimoji="1" lang="ja-JP" altLang="en-US" smtClean="0"/>
              <a:t>19</a:t>
            </a:fld>
            <a:endParaRPr kumimoji="1" lang="ja-JP" altLang="en-US"/>
          </a:p>
        </p:txBody>
      </p:sp>
    </p:spTree>
    <p:extLst>
      <p:ext uri="{BB962C8B-B14F-4D97-AF65-F5344CB8AC3E}">
        <p14:creationId xmlns:p14="http://schemas.microsoft.com/office/powerpoint/2010/main" val="1240362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05EE8F-FAFC-4334-892B-431A421CA52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A31B156-D746-40BD-9288-9A05DD3E15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9249068-486F-4311-844D-F646ADFC1124}"/>
              </a:ext>
            </a:extLst>
          </p:cNvPr>
          <p:cNvSpPr>
            <a:spLocks noGrp="1"/>
          </p:cNvSpPr>
          <p:nvPr>
            <p:ph type="dt" sz="half" idx="10"/>
          </p:nvPr>
        </p:nvSpPr>
        <p:spPr/>
        <p:txBody>
          <a:bodyPr/>
          <a:lstStyle/>
          <a:p>
            <a:fld id="{5CCF9A93-D4BB-4E0D-9ADB-7B137C654ED8}" type="datetimeFigureOut">
              <a:rPr kumimoji="1" lang="ja-JP" altLang="en-US" smtClean="0"/>
              <a:t>2021/3/8</a:t>
            </a:fld>
            <a:endParaRPr kumimoji="1" lang="ja-JP" altLang="en-US"/>
          </a:p>
        </p:txBody>
      </p:sp>
      <p:sp>
        <p:nvSpPr>
          <p:cNvPr id="5" name="フッター プレースホルダー 4">
            <a:extLst>
              <a:ext uri="{FF2B5EF4-FFF2-40B4-BE49-F238E27FC236}">
                <a16:creationId xmlns:a16="http://schemas.microsoft.com/office/drawing/2014/main" id="{C0A35AA8-782B-4E2C-BE9D-32020DFEB99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65F7DFE-A9C5-4D73-A7E5-D37B392746CE}"/>
              </a:ext>
            </a:extLst>
          </p:cNvPr>
          <p:cNvSpPr>
            <a:spLocks noGrp="1"/>
          </p:cNvSpPr>
          <p:nvPr>
            <p:ph type="sldNum" sz="quarter" idx="12"/>
          </p:nvPr>
        </p:nvSpPr>
        <p:spPr/>
        <p:txBody>
          <a:bodyPr/>
          <a:lstStyle/>
          <a:p>
            <a:fld id="{D121E1B3-EC58-49CE-AD34-E00971DB8BF1}" type="slidenum">
              <a:rPr kumimoji="1" lang="ja-JP" altLang="en-US" smtClean="0"/>
              <a:t>‹#›</a:t>
            </a:fld>
            <a:endParaRPr kumimoji="1" lang="ja-JP" altLang="en-US"/>
          </a:p>
        </p:txBody>
      </p:sp>
    </p:spTree>
    <p:extLst>
      <p:ext uri="{BB962C8B-B14F-4D97-AF65-F5344CB8AC3E}">
        <p14:creationId xmlns:p14="http://schemas.microsoft.com/office/powerpoint/2010/main" val="6519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D8F7E4-BDF5-40D2-84FF-1132B052CDE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8B11847-F44F-4F88-A7CE-37011358C06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5C3465F-BACD-4826-88F0-757F95B18926}"/>
              </a:ext>
            </a:extLst>
          </p:cNvPr>
          <p:cNvSpPr>
            <a:spLocks noGrp="1"/>
          </p:cNvSpPr>
          <p:nvPr>
            <p:ph type="dt" sz="half" idx="10"/>
          </p:nvPr>
        </p:nvSpPr>
        <p:spPr/>
        <p:txBody>
          <a:bodyPr/>
          <a:lstStyle/>
          <a:p>
            <a:fld id="{5CCF9A93-D4BB-4E0D-9ADB-7B137C654ED8}" type="datetimeFigureOut">
              <a:rPr kumimoji="1" lang="ja-JP" altLang="en-US" smtClean="0"/>
              <a:t>2021/3/8</a:t>
            </a:fld>
            <a:endParaRPr kumimoji="1" lang="ja-JP" altLang="en-US"/>
          </a:p>
        </p:txBody>
      </p:sp>
      <p:sp>
        <p:nvSpPr>
          <p:cNvPr id="5" name="フッター プレースホルダー 4">
            <a:extLst>
              <a:ext uri="{FF2B5EF4-FFF2-40B4-BE49-F238E27FC236}">
                <a16:creationId xmlns:a16="http://schemas.microsoft.com/office/drawing/2014/main" id="{BAF42EEC-7416-4949-8213-EB964B60E18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84E6FAF-D6CE-4A18-93D2-3EBB4B5695FF}"/>
              </a:ext>
            </a:extLst>
          </p:cNvPr>
          <p:cNvSpPr>
            <a:spLocks noGrp="1"/>
          </p:cNvSpPr>
          <p:nvPr>
            <p:ph type="sldNum" sz="quarter" idx="12"/>
          </p:nvPr>
        </p:nvSpPr>
        <p:spPr/>
        <p:txBody>
          <a:bodyPr/>
          <a:lstStyle/>
          <a:p>
            <a:fld id="{D121E1B3-EC58-49CE-AD34-E00971DB8BF1}" type="slidenum">
              <a:rPr kumimoji="1" lang="ja-JP" altLang="en-US" smtClean="0"/>
              <a:t>‹#›</a:t>
            </a:fld>
            <a:endParaRPr kumimoji="1" lang="ja-JP" altLang="en-US"/>
          </a:p>
        </p:txBody>
      </p:sp>
    </p:spTree>
    <p:extLst>
      <p:ext uri="{BB962C8B-B14F-4D97-AF65-F5344CB8AC3E}">
        <p14:creationId xmlns:p14="http://schemas.microsoft.com/office/powerpoint/2010/main" val="1288634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E6E16B3-C8F0-49A9-A161-6B6E5D3C645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BD18B19-1241-4EAF-8F83-3873208C57B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CA28EF5-48C5-4822-8946-69124CEAD6F4}"/>
              </a:ext>
            </a:extLst>
          </p:cNvPr>
          <p:cNvSpPr>
            <a:spLocks noGrp="1"/>
          </p:cNvSpPr>
          <p:nvPr>
            <p:ph type="dt" sz="half" idx="10"/>
          </p:nvPr>
        </p:nvSpPr>
        <p:spPr/>
        <p:txBody>
          <a:bodyPr/>
          <a:lstStyle/>
          <a:p>
            <a:fld id="{5CCF9A93-D4BB-4E0D-9ADB-7B137C654ED8}" type="datetimeFigureOut">
              <a:rPr kumimoji="1" lang="ja-JP" altLang="en-US" smtClean="0"/>
              <a:t>2021/3/8</a:t>
            </a:fld>
            <a:endParaRPr kumimoji="1" lang="ja-JP" altLang="en-US"/>
          </a:p>
        </p:txBody>
      </p:sp>
      <p:sp>
        <p:nvSpPr>
          <p:cNvPr id="5" name="フッター プレースホルダー 4">
            <a:extLst>
              <a:ext uri="{FF2B5EF4-FFF2-40B4-BE49-F238E27FC236}">
                <a16:creationId xmlns:a16="http://schemas.microsoft.com/office/drawing/2014/main" id="{0B76C491-91AC-49CD-9724-BC334B9271F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B04656D-FEFF-4519-9D09-5418EC1E651F}"/>
              </a:ext>
            </a:extLst>
          </p:cNvPr>
          <p:cNvSpPr>
            <a:spLocks noGrp="1"/>
          </p:cNvSpPr>
          <p:nvPr>
            <p:ph type="sldNum" sz="quarter" idx="12"/>
          </p:nvPr>
        </p:nvSpPr>
        <p:spPr/>
        <p:txBody>
          <a:bodyPr/>
          <a:lstStyle/>
          <a:p>
            <a:fld id="{D121E1B3-EC58-49CE-AD34-E00971DB8BF1}" type="slidenum">
              <a:rPr kumimoji="1" lang="ja-JP" altLang="en-US" smtClean="0"/>
              <a:t>‹#›</a:t>
            </a:fld>
            <a:endParaRPr kumimoji="1" lang="ja-JP" altLang="en-US"/>
          </a:p>
        </p:txBody>
      </p:sp>
    </p:spTree>
    <p:extLst>
      <p:ext uri="{BB962C8B-B14F-4D97-AF65-F5344CB8AC3E}">
        <p14:creationId xmlns:p14="http://schemas.microsoft.com/office/powerpoint/2010/main" val="3353967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6CC73F-93E2-4526-B0FD-E314F6D1B17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DCD23BE-7AAE-4450-961B-A540562F6C1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D110D2B-7A01-432E-803F-54F7F5876801}"/>
              </a:ext>
            </a:extLst>
          </p:cNvPr>
          <p:cNvSpPr>
            <a:spLocks noGrp="1"/>
          </p:cNvSpPr>
          <p:nvPr>
            <p:ph type="dt" sz="half" idx="10"/>
          </p:nvPr>
        </p:nvSpPr>
        <p:spPr/>
        <p:txBody>
          <a:bodyPr/>
          <a:lstStyle/>
          <a:p>
            <a:fld id="{5CCF9A93-D4BB-4E0D-9ADB-7B137C654ED8}" type="datetimeFigureOut">
              <a:rPr kumimoji="1" lang="ja-JP" altLang="en-US" smtClean="0"/>
              <a:t>2021/3/8</a:t>
            </a:fld>
            <a:endParaRPr kumimoji="1" lang="ja-JP" altLang="en-US"/>
          </a:p>
        </p:txBody>
      </p:sp>
      <p:sp>
        <p:nvSpPr>
          <p:cNvPr id="5" name="フッター プレースホルダー 4">
            <a:extLst>
              <a:ext uri="{FF2B5EF4-FFF2-40B4-BE49-F238E27FC236}">
                <a16:creationId xmlns:a16="http://schemas.microsoft.com/office/drawing/2014/main" id="{4CB696E2-7273-4420-BDCB-680CDD1A93E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58CBDF9-8224-43C6-B554-2F3586B45002}"/>
              </a:ext>
            </a:extLst>
          </p:cNvPr>
          <p:cNvSpPr>
            <a:spLocks noGrp="1"/>
          </p:cNvSpPr>
          <p:nvPr>
            <p:ph type="sldNum" sz="quarter" idx="12"/>
          </p:nvPr>
        </p:nvSpPr>
        <p:spPr/>
        <p:txBody>
          <a:bodyPr/>
          <a:lstStyle/>
          <a:p>
            <a:fld id="{D121E1B3-EC58-49CE-AD34-E00971DB8BF1}" type="slidenum">
              <a:rPr kumimoji="1" lang="ja-JP" altLang="en-US" smtClean="0"/>
              <a:t>‹#›</a:t>
            </a:fld>
            <a:endParaRPr kumimoji="1" lang="ja-JP" altLang="en-US"/>
          </a:p>
        </p:txBody>
      </p:sp>
    </p:spTree>
    <p:extLst>
      <p:ext uri="{BB962C8B-B14F-4D97-AF65-F5344CB8AC3E}">
        <p14:creationId xmlns:p14="http://schemas.microsoft.com/office/powerpoint/2010/main" val="101156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CCF606-28C5-425A-ACBD-7FAF4553331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FF8294A-7B6E-4A80-8599-D7B47F5D95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3DC9CAF-93F9-46E7-A5C8-F9F00B6C4FC1}"/>
              </a:ext>
            </a:extLst>
          </p:cNvPr>
          <p:cNvSpPr>
            <a:spLocks noGrp="1"/>
          </p:cNvSpPr>
          <p:nvPr>
            <p:ph type="dt" sz="half" idx="10"/>
          </p:nvPr>
        </p:nvSpPr>
        <p:spPr/>
        <p:txBody>
          <a:bodyPr/>
          <a:lstStyle/>
          <a:p>
            <a:fld id="{5CCF9A93-D4BB-4E0D-9ADB-7B137C654ED8}" type="datetimeFigureOut">
              <a:rPr kumimoji="1" lang="ja-JP" altLang="en-US" smtClean="0"/>
              <a:t>2021/3/8</a:t>
            </a:fld>
            <a:endParaRPr kumimoji="1" lang="ja-JP" altLang="en-US"/>
          </a:p>
        </p:txBody>
      </p:sp>
      <p:sp>
        <p:nvSpPr>
          <p:cNvPr id="5" name="フッター プレースホルダー 4">
            <a:extLst>
              <a:ext uri="{FF2B5EF4-FFF2-40B4-BE49-F238E27FC236}">
                <a16:creationId xmlns:a16="http://schemas.microsoft.com/office/drawing/2014/main" id="{2B2D1256-D584-4C29-A0E4-E4B3222F93A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699AF76-8AA8-4DE9-AE3C-8AD2EB1D1BF5}"/>
              </a:ext>
            </a:extLst>
          </p:cNvPr>
          <p:cNvSpPr>
            <a:spLocks noGrp="1"/>
          </p:cNvSpPr>
          <p:nvPr>
            <p:ph type="sldNum" sz="quarter" idx="12"/>
          </p:nvPr>
        </p:nvSpPr>
        <p:spPr/>
        <p:txBody>
          <a:bodyPr/>
          <a:lstStyle/>
          <a:p>
            <a:fld id="{D121E1B3-EC58-49CE-AD34-E00971DB8BF1}" type="slidenum">
              <a:rPr kumimoji="1" lang="ja-JP" altLang="en-US" smtClean="0"/>
              <a:t>‹#›</a:t>
            </a:fld>
            <a:endParaRPr kumimoji="1" lang="ja-JP" altLang="en-US"/>
          </a:p>
        </p:txBody>
      </p:sp>
    </p:spTree>
    <p:extLst>
      <p:ext uri="{BB962C8B-B14F-4D97-AF65-F5344CB8AC3E}">
        <p14:creationId xmlns:p14="http://schemas.microsoft.com/office/powerpoint/2010/main" val="673655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C19FCE-C61A-4657-89D4-D9F8439403A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7122CBE-C374-47A3-83D1-F2313DEFD70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4F97531-C874-4631-A7D4-26D8CEAF8B2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FBEC554-0B48-437C-AE8B-6B10121E4EC6}"/>
              </a:ext>
            </a:extLst>
          </p:cNvPr>
          <p:cNvSpPr>
            <a:spLocks noGrp="1"/>
          </p:cNvSpPr>
          <p:nvPr>
            <p:ph type="dt" sz="half" idx="10"/>
          </p:nvPr>
        </p:nvSpPr>
        <p:spPr/>
        <p:txBody>
          <a:bodyPr/>
          <a:lstStyle/>
          <a:p>
            <a:fld id="{5CCF9A93-D4BB-4E0D-9ADB-7B137C654ED8}" type="datetimeFigureOut">
              <a:rPr kumimoji="1" lang="ja-JP" altLang="en-US" smtClean="0"/>
              <a:t>2021/3/8</a:t>
            </a:fld>
            <a:endParaRPr kumimoji="1" lang="ja-JP" altLang="en-US"/>
          </a:p>
        </p:txBody>
      </p:sp>
      <p:sp>
        <p:nvSpPr>
          <p:cNvPr id="6" name="フッター プレースホルダー 5">
            <a:extLst>
              <a:ext uri="{FF2B5EF4-FFF2-40B4-BE49-F238E27FC236}">
                <a16:creationId xmlns:a16="http://schemas.microsoft.com/office/drawing/2014/main" id="{201D2F2C-FC0F-4542-BBEF-25228FE8402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6A16E6B-A56F-48D8-AD95-6978FA6605C7}"/>
              </a:ext>
            </a:extLst>
          </p:cNvPr>
          <p:cNvSpPr>
            <a:spLocks noGrp="1"/>
          </p:cNvSpPr>
          <p:nvPr>
            <p:ph type="sldNum" sz="quarter" idx="12"/>
          </p:nvPr>
        </p:nvSpPr>
        <p:spPr/>
        <p:txBody>
          <a:bodyPr/>
          <a:lstStyle/>
          <a:p>
            <a:fld id="{D121E1B3-EC58-49CE-AD34-E00971DB8BF1}" type="slidenum">
              <a:rPr kumimoji="1" lang="ja-JP" altLang="en-US" smtClean="0"/>
              <a:t>‹#›</a:t>
            </a:fld>
            <a:endParaRPr kumimoji="1" lang="ja-JP" altLang="en-US"/>
          </a:p>
        </p:txBody>
      </p:sp>
    </p:spTree>
    <p:extLst>
      <p:ext uri="{BB962C8B-B14F-4D97-AF65-F5344CB8AC3E}">
        <p14:creationId xmlns:p14="http://schemas.microsoft.com/office/powerpoint/2010/main" val="1318182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19FB94-34CE-486C-BF88-AF11D305EF2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121C7F2-9739-4D4C-9DFE-1890707122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4F425C5-D382-480C-9B04-E023A6808C6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52F7FDE-4BB6-4C47-B55C-B1AB4BFBAE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7829E59-7CDC-4B95-8159-A38879E6E54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E60D3F0-5EBA-4FBA-ABE3-96442818DA27}"/>
              </a:ext>
            </a:extLst>
          </p:cNvPr>
          <p:cNvSpPr>
            <a:spLocks noGrp="1"/>
          </p:cNvSpPr>
          <p:nvPr>
            <p:ph type="dt" sz="half" idx="10"/>
          </p:nvPr>
        </p:nvSpPr>
        <p:spPr/>
        <p:txBody>
          <a:bodyPr/>
          <a:lstStyle/>
          <a:p>
            <a:fld id="{5CCF9A93-D4BB-4E0D-9ADB-7B137C654ED8}" type="datetimeFigureOut">
              <a:rPr kumimoji="1" lang="ja-JP" altLang="en-US" smtClean="0"/>
              <a:t>2021/3/8</a:t>
            </a:fld>
            <a:endParaRPr kumimoji="1" lang="ja-JP" altLang="en-US"/>
          </a:p>
        </p:txBody>
      </p:sp>
      <p:sp>
        <p:nvSpPr>
          <p:cNvPr id="8" name="フッター プレースホルダー 7">
            <a:extLst>
              <a:ext uri="{FF2B5EF4-FFF2-40B4-BE49-F238E27FC236}">
                <a16:creationId xmlns:a16="http://schemas.microsoft.com/office/drawing/2014/main" id="{C9C0D9A9-6A6A-45F8-8609-B3521273FE9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C2F9CE9-B487-49A7-832D-FF1D5A2E4C7E}"/>
              </a:ext>
            </a:extLst>
          </p:cNvPr>
          <p:cNvSpPr>
            <a:spLocks noGrp="1"/>
          </p:cNvSpPr>
          <p:nvPr>
            <p:ph type="sldNum" sz="quarter" idx="12"/>
          </p:nvPr>
        </p:nvSpPr>
        <p:spPr/>
        <p:txBody>
          <a:bodyPr/>
          <a:lstStyle/>
          <a:p>
            <a:fld id="{D121E1B3-EC58-49CE-AD34-E00971DB8BF1}" type="slidenum">
              <a:rPr kumimoji="1" lang="ja-JP" altLang="en-US" smtClean="0"/>
              <a:t>‹#›</a:t>
            </a:fld>
            <a:endParaRPr kumimoji="1" lang="ja-JP" altLang="en-US"/>
          </a:p>
        </p:txBody>
      </p:sp>
    </p:spTree>
    <p:extLst>
      <p:ext uri="{BB962C8B-B14F-4D97-AF65-F5344CB8AC3E}">
        <p14:creationId xmlns:p14="http://schemas.microsoft.com/office/powerpoint/2010/main" val="2668818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70C83F-CC39-44E5-8F75-8CCE6AD211F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E1E6AF0-93EF-4DA8-8F5F-CCACC79A400E}"/>
              </a:ext>
            </a:extLst>
          </p:cNvPr>
          <p:cNvSpPr>
            <a:spLocks noGrp="1"/>
          </p:cNvSpPr>
          <p:nvPr>
            <p:ph type="dt" sz="half" idx="10"/>
          </p:nvPr>
        </p:nvSpPr>
        <p:spPr/>
        <p:txBody>
          <a:bodyPr/>
          <a:lstStyle/>
          <a:p>
            <a:fld id="{5CCF9A93-D4BB-4E0D-9ADB-7B137C654ED8}" type="datetimeFigureOut">
              <a:rPr kumimoji="1" lang="ja-JP" altLang="en-US" smtClean="0"/>
              <a:t>2021/3/8</a:t>
            </a:fld>
            <a:endParaRPr kumimoji="1" lang="ja-JP" altLang="en-US"/>
          </a:p>
        </p:txBody>
      </p:sp>
      <p:sp>
        <p:nvSpPr>
          <p:cNvPr id="4" name="フッター プレースホルダー 3">
            <a:extLst>
              <a:ext uri="{FF2B5EF4-FFF2-40B4-BE49-F238E27FC236}">
                <a16:creationId xmlns:a16="http://schemas.microsoft.com/office/drawing/2014/main" id="{E5BB6566-BF65-4C8B-A7B3-B90D8E55D67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C83D34D-0E4B-48E9-866E-39144F06D00D}"/>
              </a:ext>
            </a:extLst>
          </p:cNvPr>
          <p:cNvSpPr>
            <a:spLocks noGrp="1"/>
          </p:cNvSpPr>
          <p:nvPr>
            <p:ph type="sldNum" sz="quarter" idx="12"/>
          </p:nvPr>
        </p:nvSpPr>
        <p:spPr/>
        <p:txBody>
          <a:bodyPr/>
          <a:lstStyle/>
          <a:p>
            <a:fld id="{D121E1B3-EC58-49CE-AD34-E00971DB8BF1}" type="slidenum">
              <a:rPr kumimoji="1" lang="ja-JP" altLang="en-US" smtClean="0"/>
              <a:t>‹#›</a:t>
            </a:fld>
            <a:endParaRPr kumimoji="1" lang="ja-JP" altLang="en-US"/>
          </a:p>
        </p:txBody>
      </p:sp>
    </p:spTree>
    <p:extLst>
      <p:ext uri="{BB962C8B-B14F-4D97-AF65-F5344CB8AC3E}">
        <p14:creationId xmlns:p14="http://schemas.microsoft.com/office/powerpoint/2010/main" val="3413306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5C9CF3B-C6A0-4B62-964C-887E529C299F}"/>
              </a:ext>
            </a:extLst>
          </p:cNvPr>
          <p:cNvSpPr>
            <a:spLocks noGrp="1"/>
          </p:cNvSpPr>
          <p:nvPr>
            <p:ph type="dt" sz="half" idx="10"/>
          </p:nvPr>
        </p:nvSpPr>
        <p:spPr/>
        <p:txBody>
          <a:bodyPr/>
          <a:lstStyle/>
          <a:p>
            <a:fld id="{5CCF9A93-D4BB-4E0D-9ADB-7B137C654ED8}" type="datetimeFigureOut">
              <a:rPr kumimoji="1" lang="ja-JP" altLang="en-US" smtClean="0"/>
              <a:t>2021/3/8</a:t>
            </a:fld>
            <a:endParaRPr kumimoji="1" lang="ja-JP" altLang="en-US"/>
          </a:p>
        </p:txBody>
      </p:sp>
      <p:sp>
        <p:nvSpPr>
          <p:cNvPr id="3" name="フッター プレースホルダー 2">
            <a:extLst>
              <a:ext uri="{FF2B5EF4-FFF2-40B4-BE49-F238E27FC236}">
                <a16:creationId xmlns:a16="http://schemas.microsoft.com/office/drawing/2014/main" id="{F7581828-9F7C-4761-BCB7-89E8A11EA2C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9DC337D-D91F-4709-B8E8-3EC71033AAA7}"/>
              </a:ext>
            </a:extLst>
          </p:cNvPr>
          <p:cNvSpPr>
            <a:spLocks noGrp="1"/>
          </p:cNvSpPr>
          <p:nvPr>
            <p:ph type="sldNum" sz="quarter" idx="12"/>
          </p:nvPr>
        </p:nvSpPr>
        <p:spPr/>
        <p:txBody>
          <a:bodyPr/>
          <a:lstStyle/>
          <a:p>
            <a:fld id="{D121E1B3-EC58-49CE-AD34-E00971DB8BF1}" type="slidenum">
              <a:rPr kumimoji="1" lang="ja-JP" altLang="en-US" smtClean="0"/>
              <a:t>‹#›</a:t>
            </a:fld>
            <a:endParaRPr kumimoji="1" lang="ja-JP" altLang="en-US"/>
          </a:p>
        </p:txBody>
      </p:sp>
    </p:spTree>
    <p:extLst>
      <p:ext uri="{BB962C8B-B14F-4D97-AF65-F5344CB8AC3E}">
        <p14:creationId xmlns:p14="http://schemas.microsoft.com/office/powerpoint/2010/main" val="2046342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9171EF-CC16-4B5A-91FF-E5E42910903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0A19912-8D30-4A76-97A6-F8BE2A22C1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A304B49-ECED-447F-8555-5E3FB8AE96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B1575B7-7F7B-46B3-B6A2-EEA840FD9ADC}"/>
              </a:ext>
            </a:extLst>
          </p:cNvPr>
          <p:cNvSpPr>
            <a:spLocks noGrp="1"/>
          </p:cNvSpPr>
          <p:nvPr>
            <p:ph type="dt" sz="half" idx="10"/>
          </p:nvPr>
        </p:nvSpPr>
        <p:spPr/>
        <p:txBody>
          <a:bodyPr/>
          <a:lstStyle/>
          <a:p>
            <a:fld id="{5CCF9A93-D4BB-4E0D-9ADB-7B137C654ED8}" type="datetimeFigureOut">
              <a:rPr kumimoji="1" lang="ja-JP" altLang="en-US" smtClean="0"/>
              <a:t>2021/3/8</a:t>
            </a:fld>
            <a:endParaRPr kumimoji="1" lang="ja-JP" altLang="en-US"/>
          </a:p>
        </p:txBody>
      </p:sp>
      <p:sp>
        <p:nvSpPr>
          <p:cNvPr id="6" name="フッター プレースホルダー 5">
            <a:extLst>
              <a:ext uri="{FF2B5EF4-FFF2-40B4-BE49-F238E27FC236}">
                <a16:creationId xmlns:a16="http://schemas.microsoft.com/office/drawing/2014/main" id="{A088DFD4-B184-4B6C-9511-D361A788473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90E8A7D-0743-4924-94C0-F5D7E2B94D64}"/>
              </a:ext>
            </a:extLst>
          </p:cNvPr>
          <p:cNvSpPr>
            <a:spLocks noGrp="1"/>
          </p:cNvSpPr>
          <p:nvPr>
            <p:ph type="sldNum" sz="quarter" idx="12"/>
          </p:nvPr>
        </p:nvSpPr>
        <p:spPr/>
        <p:txBody>
          <a:bodyPr/>
          <a:lstStyle/>
          <a:p>
            <a:fld id="{D121E1B3-EC58-49CE-AD34-E00971DB8BF1}" type="slidenum">
              <a:rPr kumimoji="1" lang="ja-JP" altLang="en-US" smtClean="0"/>
              <a:t>‹#›</a:t>
            </a:fld>
            <a:endParaRPr kumimoji="1" lang="ja-JP" altLang="en-US"/>
          </a:p>
        </p:txBody>
      </p:sp>
    </p:spTree>
    <p:extLst>
      <p:ext uri="{BB962C8B-B14F-4D97-AF65-F5344CB8AC3E}">
        <p14:creationId xmlns:p14="http://schemas.microsoft.com/office/powerpoint/2010/main" val="3013229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528D3C-D291-4871-A055-78DCCEFA0E2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C1FE28F-B911-4A11-95EC-A7EE72BBC5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505127C-30E3-4C70-9601-589BCB2CAD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1ADC624-8B87-436C-BBC8-23FED3910056}"/>
              </a:ext>
            </a:extLst>
          </p:cNvPr>
          <p:cNvSpPr>
            <a:spLocks noGrp="1"/>
          </p:cNvSpPr>
          <p:nvPr>
            <p:ph type="dt" sz="half" idx="10"/>
          </p:nvPr>
        </p:nvSpPr>
        <p:spPr/>
        <p:txBody>
          <a:bodyPr/>
          <a:lstStyle/>
          <a:p>
            <a:fld id="{5CCF9A93-D4BB-4E0D-9ADB-7B137C654ED8}" type="datetimeFigureOut">
              <a:rPr kumimoji="1" lang="ja-JP" altLang="en-US" smtClean="0"/>
              <a:t>2021/3/8</a:t>
            </a:fld>
            <a:endParaRPr kumimoji="1" lang="ja-JP" altLang="en-US"/>
          </a:p>
        </p:txBody>
      </p:sp>
      <p:sp>
        <p:nvSpPr>
          <p:cNvPr id="6" name="フッター プレースホルダー 5">
            <a:extLst>
              <a:ext uri="{FF2B5EF4-FFF2-40B4-BE49-F238E27FC236}">
                <a16:creationId xmlns:a16="http://schemas.microsoft.com/office/drawing/2014/main" id="{D0F80327-AC17-4917-AD70-CE444A121D4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D2A7621-C542-4FD3-8466-F363EC1FDD6C}"/>
              </a:ext>
            </a:extLst>
          </p:cNvPr>
          <p:cNvSpPr>
            <a:spLocks noGrp="1"/>
          </p:cNvSpPr>
          <p:nvPr>
            <p:ph type="sldNum" sz="quarter" idx="12"/>
          </p:nvPr>
        </p:nvSpPr>
        <p:spPr/>
        <p:txBody>
          <a:bodyPr/>
          <a:lstStyle/>
          <a:p>
            <a:fld id="{D121E1B3-EC58-49CE-AD34-E00971DB8BF1}" type="slidenum">
              <a:rPr kumimoji="1" lang="ja-JP" altLang="en-US" smtClean="0"/>
              <a:t>‹#›</a:t>
            </a:fld>
            <a:endParaRPr kumimoji="1" lang="ja-JP" altLang="en-US"/>
          </a:p>
        </p:txBody>
      </p:sp>
    </p:spTree>
    <p:extLst>
      <p:ext uri="{BB962C8B-B14F-4D97-AF65-F5344CB8AC3E}">
        <p14:creationId xmlns:p14="http://schemas.microsoft.com/office/powerpoint/2010/main" val="2055959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8ECF896-E29C-49E0-9190-71E193A96B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1A366CF-BBF7-4E6F-8D65-3F4040CA93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33CC420-B9BD-4AC9-A0DD-7D9C465584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CF9A93-D4BB-4E0D-9ADB-7B137C654ED8}" type="datetimeFigureOut">
              <a:rPr kumimoji="1" lang="ja-JP" altLang="en-US" smtClean="0"/>
              <a:t>2021/3/8</a:t>
            </a:fld>
            <a:endParaRPr kumimoji="1" lang="ja-JP" altLang="en-US"/>
          </a:p>
        </p:txBody>
      </p:sp>
      <p:sp>
        <p:nvSpPr>
          <p:cNvPr id="5" name="フッター プレースホルダー 4">
            <a:extLst>
              <a:ext uri="{FF2B5EF4-FFF2-40B4-BE49-F238E27FC236}">
                <a16:creationId xmlns:a16="http://schemas.microsoft.com/office/drawing/2014/main" id="{9EDDB515-267F-4F29-B062-A4FF3817C8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E169287-4A3C-4A73-80A3-4C25C5B3FC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1E1B3-EC58-49CE-AD34-E00971DB8BF1}" type="slidenum">
              <a:rPr kumimoji="1" lang="ja-JP" altLang="en-US" smtClean="0"/>
              <a:t>‹#›</a:t>
            </a:fld>
            <a:endParaRPr kumimoji="1" lang="ja-JP" altLang="en-US"/>
          </a:p>
        </p:txBody>
      </p:sp>
    </p:spTree>
    <p:extLst>
      <p:ext uri="{BB962C8B-B14F-4D97-AF65-F5344CB8AC3E}">
        <p14:creationId xmlns:p14="http://schemas.microsoft.com/office/powerpoint/2010/main" val="1536015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7F11D5-8215-45CA-ACDE-B4090ADCE2FD}"/>
              </a:ext>
            </a:extLst>
          </p:cNvPr>
          <p:cNvSpPr>
            <a:spLocks noGrp="1"/>
          </p:cNvSpPr>
          <p:nvPr>
            <p:ph type="ctrTitle"/>
          </p:nvPr>
        </p:nvSpPr>
        <p:spPr>
          <a:xfrm>
            <a:off x="1361440" y="1853883"/>
            <a:ext cx="9144000" cy="2387600"/>
          </a:xfrm>
        </p:spPr>
        <p:txBody>
          <a:bodyPr>
            <a:normAutofit fontScale="90000"/>
          </a:bodyPr>
          <a:lstStyle/>
          <a:p>
            <a:r>
              <a:rPr kumimoji="1" lang="ja-JP" altLang="en-US" sz="4900" dirty="0"/>
              <a:t>報告</a:t>
            </a:r>
            <a:r>
              <a:rPr kumimoji="1" lang="en-US" altLang="ja-JP" sz="4900" dirty="0"/>
              <a:t>Part2:</a:t>
            </a:r>
            <a:br>
              <a:rPr kumimoji="1" lang="en-US" altLang="ja-JP" sz="4900" dirty="0"/>
            </a:br>
            <a:br>
              <a:rPr kumimoji="1" lang="en-US" altLang="ja-JP" sz="4900" dirty="0"/>
            </a:br>
            <a:r>
              <a:rPr kumimoji="1" lang="ja-JP" altLang="en-US" dirty="0"/>
              <a:t>議論フレームワークに</a:t>
            </a:r>
            <a:br>
              <a:rPr kumimoji="1" lang="en-US" altLang="ja-JP" dirty="0"/>
            </a:br>
            <a:r>
              <a:rPr kumimoji="1" lang="ja-JP" altLang="en-US" dirty="0"/>
              <a:t>よる労働判例の分析</a:t>
            </a:r>
          </a:p>
        </p:txBody>
      </p:sp>
      <p:sp>
        <p:nvSpPr>
          <p:cNvPr id="3" name="字幕 2">
            <a:extLst>
              <a:ext uri="{FF2B5EF4-FFF2-40B4-BE49-F238E27FC236}">
                <a16:creationId xmlns:a16="http://schemas.microsoft.com/office/drawing/2014/main" id="{3C1274C8-FD6C-4CA9-8C66-BC0510B5B29D}"/>
              </a:ext>
            </a:extLst>
          </p:cNvPr>
          <p:cNvSpPr>
            <a:spLocks noGrp="1"/>
          </p:cNvSpPr>
          <p:nvPr>
            <p:ph type="subTitle" idx="1"/>
          </p:nvPr>
        </p:nvSpPr>
        <p:spPr>
          <a:xfrm>
            <a:off x="1524000" y="4014233"/>
            <a:ext cx="9144000" cy="1655762"/>
          </a:xfrm>
        </p:spPr>
        <p:txBody>
          <a:bodyPr/>
          <a:lstStyle/>
          <a:p>
            <a:endParaRPr kumimoji="1" lang="en-US" altLang="ja-JP" dirty="0"/>
          </a:p>
          <a:p>
            <a:endParaRPr kumimoji="1" lang="en-US" altLang="ja-JP" sz="3200" dirty="0"/>
          </a:p>
          <a:p>
            <a:r>
              <a:rPr kumimoji="1" lang="ja-JP" altLang="en-US" sz="3200" dirty="0"/>
              <a:t>新田克己</a:t>
            </a:r>
          </a:p>
        </p:txBody>
      </p:sp>
      <p:sp>
        <p:nvSpPr>
          <p:cNvPr id="4" name="テキスト ボックス 3">
            <a:extLst>
              <a:ext uri="{FF2B5EF4-FFF2-40B4-BE49-F238E27FC236}">
                <a16:creationId xmlns:a16="http://schemas.microsoft.com/office/drawing/2014/main" id="{156A0391-2558-4DE0-85B1-055AD3A7A375}"/>
              </a:ext>
            </a:extLst>
          </p:cNvPr>
          <p:cNvSpPr txBox="1"/>
          <p:nvPr/>
        </p:nvSpPr>
        <p:spPr>
          <a:xfrm>
            <a:off x="6918960" y="883920"/>
            <a:ext cx="3260829" cy="369332"/>
          </a:xfrm>
          <a:prstGeom prst="rect">
            <a:avLst/>
          </a:prstGeom>
          <a:noFill/>
        </p:spPr>
        <p:txBody>
          <a:bodyPr wrap="none" rtlCol="0">
            <a:spAutoFit/>
          </a:bodyPr>
          <a:lstStyle/>
          <a:p>
            <a:r>
              <a:rPr kumimoji="1" lang="en-US" altLang="ja-JP" dirty="0"/>
              <a:t>2021/03/08 </a:t>
            </a:r>
            <a:r>
              <a:rPr kumimoji="1" lang="ja-JP" altLang="en-US" dirty="0"/>
              <a:t>基盤</a:t>
            </a:r>
            <a:r>
              <a:rPr kumimoji="1" lang="en-US" altLang="ja-JP" dirty="0"/>
              <a:t>S</a:t>
            </a:r>
            <a:r>
              <a:rPr kumimoji="1" lang="ja-JP" altLang="en-US" dirty="0"/>
              <a:t>議論班報告</a:t>
            </a:r>
          </a:p>
        </p:txBody>
      </p:sp>
    </p:spTree>
    <p:extLst>
      <p:ext uri="{BB962C8B-B14F-4D97-AF65-F5344CB8AC3E}">
        <p14:creationId xmlns:p14="http://schemas.microsoft.com/office/powerpoint/2010/main" val="1549900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タイトル 1"/>
          <p:cNvSpPr>
            <a:spLocks noGrp="1"/>
          </p:cNvSpPr>
          <p:nvPr>
            <p:ph type="title"/>
          </p:nvPr>
        </p:nvSpPr>
        <p:spPr>
          <a:xfrm>
            <a:off x="1981200" y="274639"/>
            <a:ext cx="8229600" cy="706090"/>
          </a:xfrm>
        </p:spPr>
        <p:txBody>
          <a:bodyPr>
            <a:normAutofit/>
          </a:bodyPr>
          <a:lstStyle/>
          <a:p>
            <a:r>
              <a:rPr lang="ja-JP" altLang="en-US" sz="3600" b="1" dirty="0"/>
              <a:t>ファクタと</a:t>
            </a:r>
            <a:r>
              <a:rPr lang="en-US" altLang="ja-JP" sz="3600" b="1" dirty="0"/>
              <a:t>BAF</a:t>
            </a:r>
            <a:r>
              <a:rPr lang="ja-JP" altLang="en-US" sz="3600" b="1" dirty="0"/>
              <a:t>・</a:t>
            </a:r>
            <a:r>
              <a:rPr lang="en-US" altLang="ja-JP" sz="3600" b="1" dirty="0"/>
              <a:t>EAF</a:t>
            </a:r>
            <a:r>
              <a:rPr lang="ja-JP" altLang="en-US" sz="3600" b="1" dirty="0"/>
              <a:t>による判例分析</a:t>
            </a:r>
          </a:p>
        </p:txBody>
      </p:sp>
      <p:sp>
        <p:nvSpPr>
          <p:cNvPr id="50179" name="スライド番号プレースホルダー 3"/>
          <p:cNvSpPr>
            <a:spLocks noGrp="1" noChangeArrowheads="1"/>
          </p:cNvSpPr>
          <p:nvPr>
            <p:ph type="sldNum" sz="quarter" idx="12"/>
          </p:nvPr>
        </p:nvSpPr>
        <p:spPr bwMode="auto">
          <a:noFill/>
          <a:ln>
            <a:miter lim="800000"/>
            <a:headEnd/>
            <a:tailEnd/>
          </a:ln>
        </p:spPr>
        <p:txBody>
          <a:bodyPr/>
          <a:lstStyle/>
          <a:p>
            <a:fld id="{8D1158C8-4041-4D3D-9D8F-64E8E77BC742}" type="slidenum">
              <a:rPr lang="ja-JP" altLang="en-US" sz="3600"/>
              <a:pPr/>
              <a:t>10</a:t>
            </a:fld>
            <a:endParaRPr lang="ja-JP" altLang="en-US" sz="3600" dirty="0"/>
          </a:p>
        </p:txBody>
      </p:sp>
      <p:pic>
        <p:nvPicPr>
          <p:cNvPr id="5" name="図 4">
            <a:extLst>
              <a:ext uri="{FF2B5EF4-FFF2-40B4-BE49-F238E27FC236}">
                <a16:creationId xmlns:a16="http://schemas.microsoft.com/office/drawing/2014/main" id="{E8CE13CA-4B4C-4525-BA41-C57B3D7542B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204721" y="1148080"/>
            <a:ext cx="8006080" cy="5208270"/>
          </a:xfrm>
          <a:prstGeom prst="rect">
            <a:avLst/>
          </a:prstGeom>
          <a:noFill/>
          <a:ln>
            <a:noFill/>
          </a:ln>
        </p:spPr>
      </p:pic>
    </p:spTree>
    <p:extLst>
      <p:ext uri="{BB962C8B-B14F-4D97-AF65-F5344CB8AC3E}">
        <p14:creationId xmlns:p14="http://schemas.microsoft.com/office/powerpoint/2010/main" val="2283685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06AD69-F737-4467-9284-670D3C7838F3}"/>
              </a:ext>
            </a:extLst>
          </p:cNvPr>
          <p:cNvSpPr>
            <a:spLocks noGrp="1"/>
          </p:cNvSpPr>
          <p:nvPr>
            <p:ph type="title"/>
          </p:nvPr>
        </p:nvSpPr>
        <p:spPr/>
        <p:txBody>
          <a:bodyPr/>
          <a:lstStyle/>
          <a:p>
            <a:r>
              <a:rPr kumimoji="1" lang="ja-JP" altLang="en-US" dirty="0"/>
              <a:t>関連法令</a:t>
            </a:r>
          </a:p>
        </p:txBody>
      </p:sp>
      <p:sp>
        <p:nvSpPr>
          <p:cNvPr id="3" name="コンテンツ プレースホルダー 2">
            <a:extLst>
              <a:ext uri="{FF2B5EF4-FFF2-40B4-BE49-F238E27FC236}">
                <a16:creationId xmlns:a16="http://schemas.microsoft.com/office/drawing/2014/main" id="{67BA2D9F-3AF8-43CA-9D11-3F2A9E5BF5F8}"/>
              </a:ext>
            </a:extLst>
          </p:cNvPr>
          <p:cNvSpPr>
            <a:spLocks noGrp="1"/>
          </p:cNvSpPr>
          <p:nvPr>
            <p:ph idx="1"/>
          </p:nvPr>
        </p:nvSpPr>
        <p:spPr/>
        <p:txBody>
          <a:bodyPr>
            <a:normAutofit lnSpcReduction="10000"/>
          </a:bodyPr>
          <a:lstStyle/>
          <a:p>
            <a:pPr marL="0" indent="0">
              <a:buNone/>
            </a:pPr>
            <a:r>
              <a:rPr lang="ja-JP" altLang="ja-JP" sz="2400" b="1" kern="100" dirty="0">
                <a:latin typeface="+mn-ea"/>
                <a:cs typeface="Times New Roman" panose="02020603050405020304" pitchFamily="18" charset="0"/>
              </a:rPr>
              <a:t>労働契約法</a:t>
            </a:r>
            <a:r>
              <a:rPr lang="en-US" altLang="ja-JP" sz="2400" b="1" kern="100" dirty="0">
                <a:latin typeface="+mn-ea"/>
                <a:cs typeface="Times New Roman" panose="02020603050405020304" pitchFamily="18" charset="0"/>
              </a:rPr>
              <a:t>20</a:t>
            </a:r>
            <a:r>
              <a:rPr lang="ja-JP" altLang="ja-JP" sz="2400" b="1" kern="100" dirty="0">
                <a:latin typeface="+mn-ea"/>
                <a:cs typeface="Times New Roman" panose="02020603050405020304" pitchFamily="18" charset="0"/>
              </a:rPr>
              <a:t>条</a:t>
            </a:r>
            <a:endParaRPr lang="en-US" altLang="ja-JP" sz="2400" b="1" kern="100" dirty="0">
              <a:latin typeface="+mn-ea"/>
              <a:cs typeface="Times New Roman" panose="02020603050405020304" pitchFamily="18" charset="0"/>
            </a:endParaRPr>
          </a:p>
          <a:p>
            <a:pPr marL="0" indent="0">
              <a:buNone/>
            </a:pPr>
            <a:r>
              <a:rPr lang="ja-JP" altLang="en-US" sz="2400" b="1" kern="100" dirty="0">
                <a:latin typeface="+mn-ea"/>
                <a:cs typeface="Times New Roman" panose="02020603050405020304" pitchFamily="18" charset="0"/>
              </a:rPr>
              <a:t>　　</a:t>
            </a:r>
            <a:r>
              <a:rPr lang="ja-JP" altLang="ja-JP" sz="2400" b="1" kern="100" dirty="0">
                <a:latin typeface="+mn-ea"/>
                <a:cs typeface="Times New Roman" panose="02020603050405020304" pitchFamily="18" charset="0"/>
              </a:rPr>
              <a:t>「</a:t>
            </a:r>
            <a:r>
              <a:rPr lang="ja-JP" altLang="ja-JP" sz="2400" b="1" kern="100" dirty="0">
                <a:solidFill>
                  <a:srgbClr val="FF0000"/>
                </a:solidFill>
                <a:latin typeface="+mn-ea"/>
                <a:cs typeface="Times New Roman" panose="02020603050405020304" pitchFamily="18" charset="0"/>
              </a:rPr>
              <a:t>有期労働契約を締結している労働者</a:t>
            </a:r>
            <a:r>
              <a:rPr lang="ja-JP" altLang="ja-JP" sz="2400" b="1" kern="100" dirty="0">
                <a:latin typeface="+mn-ea"/>
                <a:cs typeface="Times New Roman" panose="02020603050405020304" pitchFamily="18" charset="0"/>
              </a:rPr>
              <a:t>の労働契約の内容である</a:t>
            </a:r>
            <a:r>
              <a:rPr lang="ja-JP" altLang="ja-JP" sz="2400" b="1" kern="100" dirty="0">
                <a:solidFill>
                  <a:schemeClr val="accent1"/>
                </a:solidFill>
                <a:latin typeface="+mn-ea"/>
                <a:cs typeface="Times New Roman" panose="02020603050405020304" pitchFamily="18" charset="0"/>
              </a:rPr>
              <a:t>労働条件</a:t>
            </a:r>
            <a:r>
              <a:rPr lang="ja-JP" altLang="ja-JP" sz="2400" b="1" kern="100" dirty="0">
                <a:latin typeface="+mn-ea"/>
                <a:cs typeface="Times New Roman" panose="02020603050405020304" pitchFamily="18" charset="0"/>
              </a:rPr>
              <a:t>が，期間の定めがあることにより同一の使用者と期間の定めのない労働契約を締結している労働者の労働契約の内容である労働条件と相違する場合においては，当該労働条件の相違は，労働者の業務の内容及び当該業務に伴う責任の程度（以下この条において「職務の内容」という。），当該職務の内容及び配置の変更の範囲その他の事情を考慮して，</a:t>
            </a:r>
            <a:r>
              <a:rPr lang="ja-JP" altLang="ja-JP" sz="2400" b="1" u="sng" kern="100" dirty="0">
                <a:latin typeface="+mn-ea"/>
                <a:cs typeface="Times New Roman" panose="02020603050405020304" pitchFamily="18" charset="0"/>
              </a:rPr>
              <a:t>不合理と認められるものであってはならない</a:t>
            </a:r>
            <a:r>
              <a:rPr lang="ja-JP" altLang="ja-JP" sz="2400" b="1" kern="100" dirty="0">
                <a:latin typeface="+mn-ea"/>
                <a:cs typeface="Times New Roman" panose="02020603050405020304" pitchFamily="18" charset="0"/>
              </a:rPr>
              <a:t>」</a:t>
            </a:r>
            <a:endParaRPr lang="en-US" altLang="ja-JP" sz="2400" b="1" kern="100" dirty="0">
              <a:latin typeface="+mn-ea"/>
              <a:cs typeface="Times New Roman" panose="02020603050405020304" pitchFamily="18" charset="0"/>
            </a:endParaRPr>
          </a:p>
          <a:p>
            <a:pPr marL="0" indent="0">
              <a:buNone/>
            </a:pPr>
            <a:endParaRPr lang="en-US" altLang="ja-JP" sz="2000" b="1" kern="100" dirty="0">
              <a:latin typeface="+mn-ea"/>
              <a:cs typeface="Times New Roman" panose="02020603050405020304" pitchFamily="18" charset="0"/>
            </a:endParaRPr>
          </a:p>
          <a:p>
            <a:pPr marL="0" indent="0">
              <a:buNone/>
            </a:pPr>
            <a:r>
              <a:rPr lang="ja-JP" altLang="ja-JP" sz="2400" b="1" kern="100" dirty="0">
                <a:latin typeface="+mn-ea"/>
                <a:cs typeface="Times New Roman" panose="02020603050405020304" pitchFamily="18" charset="0"/>
              </a:rPr>
              <a:t>労働基準法</a:t>
            </a:r>
            <a:r>
              <a:rPr lang="en-US" altLang="ja-JP" sz="2400" b="1" kern="100" dirty="0">
                <a:latin typeface="+mn-ea"/>
                <a:cs typeface="Times New Roman" panose="02020603050405020304" pitchFamily="18" charset="0"/>
              </a:rPr>
              <a:t>4</a:t>
            </a:r>
            <a:r>
              <a:rPr lang="ja-JP" altLang="ja-JP" sz="2400" b="1" kern="100" dirty="0">
                <a:latin typeface="+mn-ea"/>
                <a:cs typeface="Times New Roman" panose="02020603050405020304" pitchFamily="18" charset="0"/>
              </a:rPr>
              <a:t>条</a:t>
            </a:r>
            <a:endParaRPr lang="en-US" altLang="ja-JP" sz="2400" b="1" kern="100" dirty="0">
              <a:latin typeface="+mn-ea"/>
              <a:cs typeface="Times New Roman" panose="02020603050405020304" pitchFamily="18" charset="0"/>
            </a:endParaRPr>
          </a:p>
          <a:p>
            <a:pPr marL="0" indent="0">
              <a:buNone/>
            </a:pPr>
            <a:r>
              <a:rPr lang="ja-JP" altLang="en-US" sz="2400" b="1" kern="100" dirty="0">
                <a:latin typeface="+mn-ea"/>
                <a:cs typeface="Times New Roman" panose="02020603050405020304" pitchFamily="18" charset="0"/>
              </a:rPr>
              <a:t>　</a:t>
            </a:r>
            <a:r>
              <a:rPr lang="ja-JP" altLang="ja-JP" sz="2400" b="1" kern="100" dirty="0">
                <a:latin typeface="+mn-ea"/>
                <a:cs typeface="Times New Roman" panose="02020603050405020304" pitchFamily="18" charset="0"/>
              </a:rPr>
              <a:t>「使用者は，労働者が</a:t>
            </a:r>
            <a:r>
              <a:rPr lang="ja-JP" altLang="ja-JP" sz="2400" b="1" kern="100" dirty="0">
                <a:solidFill>
                  <a:srgbClr val="FF0000"/>
                </a:solidFill>
                <a:latin typeface="+mn-ea"/>
                <a:cs typeface="Times New Roman" panose="02020603050405020304" pitchFamily="18" charset="0"/>
              </a:rPr>
              <a:t>女性</a:t>
            </a:r>
            <a:r>
              <a:rPr lang="ja-JP" altLang="ja-JP" sz="2400" b="1" kern="100" dirty="0">
                <a:latin typeface="+mn-ea"/>
                <a:cs typeface="Times New Roman" panose="02020603050405020304" pitchFamily="18" charset="0"/>
              </a:rPr>
              <a:t>であることを理由として，賃金について，男性と</a:t>
            </a:r>
            <a:r>
              <a:rPr lang="ja-JP" altLang="ja-JP" sz="2400" b="1" u="sng" kern="100" dirty="0">
                <a:latin typeface="+mn-ea"/>
                <a:cs typeface="Times New Roman" panose="02020603050405020304" pitchFamily="18" charset="0"/>
              </a:rPr>
              <a:t>差別的取扱いをしてはならない</a:t>
            </a:r>
            <a:r>
              <a:rPr lang="ja-JP" altLang="ja-JP" sz="2400" b="1" kern="100" dirty="0">
                <a:latin typeface="+mn-ea"/>
                <a:cs typeface="Times New Roman" panose="02020603050405020304" pitchFamily="18" charset="0"/>
              </a:rPr>
              <a:t>」</a:t>
            </a:r>
            <a:endParaRPr lang="ja-JP" altLang="en-US" sz="4000" b="1" dirty="0">
              <a:latin typeface="+mn-ea"/>
            </a:endParaRPr>
          </a:p>
        </p:txBody>
      </p:sp>
      <p:sp>
        <p:nvSpPr>
          <p:cNvPr id="4" name="スライド番号プレースホルダー 3">
            <a:extLst>
              <a:ext uri="{FF2B5EF4-FFF2-40B4-BE49-F238E27FC236}">
                <a16:creationId xmlns:a16="http://schemas.microsoft.com/office/drawing/2014/main" id="{8B7D3285-884A-4059-A4B5-880E45BC1854}"/>
              </a:ext>
            </a:extLst>
          </p:cNvPr>
          <p:cNvSpPr>
            <a:spLocks noGrp="1"/>
          </p:cNvSpPr>
          <p:nvPr>
            <p:ph type="sldNum" sz="quarter" idx="12"/>
          </p:nvPr>
        </p:nvSpPr>
        <p:spPr/>
        <p:txBody>
          <a:bodyPr/>
          <a:lstStyle/>
          <a:p>
            <a:fld id="{BB9A1AD2-E43F-4755-8E1D-0584C0CF3390}" type="slidenum">
              <a:rPr lang="ja-JP" altLang="en-US" smtClean="0"/>
              <a:pPr/>
              <a:t>11</a:t>
            </a:fld>
            <a:endParaRPr lang="ja-JP" altLang="en-US" dirty="0"/>
          </a:p>
        </p:txBody>
      </p:sp>
    </p:spTree>
    <p:extLst>
      <p:ext uri="{BB962C8B-B14F-4D97-AF65-F5344CB8AC3E}">
        <p14:creationId xmlns:p14="http://schemas.microsoft.com/office/powerpoint/2010/main" val="944258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7B4E76-0B99-412A-94F3-0243EC55BBDF}"/>
              </a:ext>
            </a:extLst>
          </p:cNvPr>
          <p:cNvSpPr>
            <a:spLocks noGrp="1"/>
          </p:cNvSpPr>
          <p:nvPr>
            <p:ph type="title"/>
          </p:nvPr>
        </p:nvSpPr>
        <p:spPr/>
        <p:txBody>
          <a:bodyPr/>
          <a:lstStyle/>
          <a:p>
            <a:r>
              <a:rPr kumimoji="1" lang="ja-JP" altLang="en-US" dirty="0"/>
              <a:t>関連法令</a:t>
            </a:r>
          </a:p>
        </p:txBody>
      </p:sp>
      <p:sp>
        <p:nvSpPr>
          <p:cNvPr id="3" name="コンテンツ プレースホルダー 2">
            <a:extLst>
              <a:ext uri="{FF2B5EF4-FFF2-40B4-BE49-F238E27FC236}">
                <a16:creationId xmlns:a16="http://schemas.microsoft.com/office/drawing/2014/main" id="{6ADBAA32-6625-4931-9BB0-4D6BA87D311C}"/>
              </a:ext>
            </a:extLst>
          </p:cNvPr>
          <p:cNvSpPr>
            <a:spLocks noGrp="1"/>
          </p:cNvSpPr>
          <p:nvPr>
            <p:ph idx="1"/>
          </p:nvPr>
        </p:nvSpPr>
        <p:spPr/>
        <p:txBody>
          <a:bodyPr/>
          <a:lstStyle/>
          <a:p>
            <a:r>
              <a:rPr lang="ja-JP" altLang="en-US" sz="2400" b="1" dirty="0">
                <a:solidFill>
                  <a:srgbClr val="323232"/>
                </a:solidFill>
                <a:latin typeface="メイリオ" panose="020B0604030504040204" pitchFamily="50" charset="-128"/>
                <a:ea typeface="メイリオ" panose="020B0604030504040204" pitchFamily="50" charset="-128"/>
              </a:rPr>
              <a:t>短時間労働者及び有期雇用労働者の雇用管理の改善等に関する法律</a:t>
            </a:r>
            <a:endParaRPr lang="en-US" altLang="ja-JP" sz="2000" b="1" dirty="0">
              <a:solidFill>
                <a:srgbClr val="323232"/>
              </a:solidFill>
              <a:latin typeface="メイリオ" panose="020B0604030504040204" pitchFamily="50" charset="-128"/>
              <a:ea typeface="メイリオ" panose="020B0604030504040204" pitchFamily="50" charset="-128"/>
            </a:endParaRPr>
          </a:p>
          <a:p>
            <a:pPr marL="0" indent="0">
              <a:buNone/>
            </a:pPr>
            <a:r>
              <a:rPr lang="ja-JP" altLang="en-US" sz="2000" b="1" dirty="0">
                <a:latin typeface="+mn-ea"/>
              </a:rPr>
              <a:t>第８条　</a:t>
            </a:r>
            <a:endParaRPr lang="en-US" altLang="ja-JP" sz="2000" b="1" dirty="0">
              <a:latin typeface="+mn-ea"/>
            </a:endParaRPr>
          </a:p>
          <a:p>
            <a:pPr marL="0" indent="0">
              <a:buNone/>
            </a:pPr>
            <a:r>
              <a:rPr lang="ja-JP" altLang="en-US" sz="2000" b="1" dirty="0">
                <a:latin typeface="+mn-ea"/>
              </a:rPr>
              <a:t>　　事業主は、その雇用する</a:t>
            </a:r>
            <a:r>
              <a:rPr lang="ja-JP" altLang="en-US" sz="2000" b="1" dirty="0">
                <a:solidFill>
                  <a:srgbClr val="FF0000"/>
                </a:solidFill>
                <a:latin typeface="+mn-ea"/>
              </a:rPr>
              <a:t>短時間・有期雇用労働者</a:t>
            </a:r>
            <a:r>
              <a:rPr lang="ja-JP" altLang="en-US" sz="2000" b="1" dirty="0">
                <a:latin typeface="+mn-ea"/>
              </a:rPr>
              <a:t>の</a:t>
            </a:r>
            <a:r>
              <a:rPr lang="ja-JP" altLang="en-US" sz="2000" b="1" dirty="0">
                <a:solidFill>
                  <a:schemeClr val="accent1"/>
                </a:solidFill>
                <a:latin typeface="+mn-ea"/>
              </a:rPr>
              <a:t>基本給、賞与その他の待遇</a:t>
            </a:r>
            <a:r>
              <a:rPr lang="ja-JP" altLang="en-US" sz="2000" b="1" dirty="0">
                <a:latin typeface="+mn-ea"/>
              </a:rPr>
              <a:t>のそれぞれについて、当該待遇に対応する通常の労働者の待遇との間において、当該短時間・有期雇用労働者及び通常の労働者の業務の内容及び当該業務に伴う責任の程度（以下「職務の内容」という。）、当該職務の内容及び配置の変更の範囲その他の事情のうち、当該待遇の性質及び当該待遇を行う目的に照らして適切と認められるものを考慮して、</a:t>
            </a:r>
            <a:r>
              <a:rPr lang="ja-JP" altLang="en-US" sz="2000" b="1" u="sng" dirty="0">
                <a:latin typeface="+mn-ea"/>
              </a:rPr>
              <a:t>不合理と認められる相違を設けてはならない</a:t>
            </a:r>
            <a:r>
              <a:rPr lang="ja-JP" altLang="en-US" sz="2000" b="1" dirty="0">
                <a:latin typeface="+mn-ea"/>
              </a:rPr>
              <a:t>。</a:t>
            </a:r>
          </a:p>
        </p:txBody>
      </p:sp>
      <p:sp>
        <p:nvSpPr>
          <p:cNvPr id="4" name="スライド番号プレースホルダー 3">
            <a:extLst>
              <a:ext uri="{FF2B5EF4-FFF2-40B4-BE49-F238E27FC236}">
                <a16:creationId xmlns:a16="http://schemas.microsoft.com/office/drawing/2014/main" id="{43CD7060-8095-43EE-B6FA-215E23EBB221}"/>
              </a:ext>
            </a:extLst>
          </p:cNvPr>
          <p:cNvSpPr>
            <a:spLocks noGrp="1"/>
          </p:cNvSpPr>
          <p:nvPr>
            <p:ph type="sldNum" sz="quarter" idx="12"/>
          </p:nvPr>
        </p:nvSpPr>
        <p:spPr/>
        <p:txBody>
          <a:bodyPr/>
          <a:lstStyle/>
          <a:p>
            <a:fld id="{BB9A1AD2-E43F-4755-8E1D-0584C0CF3390}" type="slidenum">
              <a:rPr lang="ja-JP" altLang="en-US" smtClean="0"/>
              <a:pPr/>
              <a:t>12</a:t>
            </a:fld>
            <a:endParaRPr lang="ja-JP" altLang="en-US" dirty="0"/>
          </a:p>
        </p:txBody>
      </p:sp>
      <p:sp>
        <p:nvSpPr>
          <p:cNvPr id="5" name="テキスト ボックス 4">
            <a:extLst>
              <a:ext uri="{FF2B5EF4-FFF2-40B4-BE49-F238E27FC236}">
                <a16:creationId xmlns:a16="http://schemas.microsoft.com/office/drawing/2014/main" id="{A2EC35F9-28AC-483F-B217-115FE8F86357}"/>
              </a:ext>
            </a:extLst>
          </p:cNvPr>
          <p:cNvSpPr txBox="1"/>
          <p:nvPr/>
        </p:nvSpPr>
        <p:spPr>
          <a:xfrm>
            <a:off x="7569200" y="4744720"/>
            <a:ext cx="1646605" cy="369332"/>
          </a:xfrm>
          <a:prstGeom prst="rect">
            <a:avLst/>
          </a:prstGeom>
          <a:noFill/>
        </p:spPr>
        <p:txBody>
          <a:bodyPr wrap="none" rtlCol="0">
            <a:spAutoFit/>
          </a:bodyPr>
          <a:lstStyle/>
          <a:p>
            <a:r>
              <a:rPr kumimoji="1" lang="en-US" altLang="ja-JP" dirty="0"/>
              <a:t>2020</a:t>
            </a:r>
            <a:r>
              <a:rPr kumimoji="1" lang="ja-JP" altLang="en-US" dirty="0"/>
              <a:t>年</a:t>
            </a:r>
            <a:r>
              <a:rPr kumimoji="1" lang="en-US" altLang="ja-JP" dirty="0"/>
              <a:t>4</a:t>
            </a:r>
            <a:r>
              <a:rPr kumimoji="1" lang="ja-JP" altLang="en-US" dirty="0"/>
              <a:t>月</a:t>
            </a:r>
            <a:r>
              <a:rPr kumimoji="1" lang="en-US" altLang="ja-JP" dirty="0"/>
              <a:t>1</a:t>
            </a:r>
            <a:r>
              <a:rPr kumimoji="1" lang="ja-JP" altLang="en-US" dirty="0"/>
              <a:t>日</a:t>
            </a:r>
          </a:p>
        </p:txBody>
      </p:sp>
    </p:spTree>
    <p:extLst>
      <p:ext uri="{BB962C8B-B14F-4D97-AF65-F5344CB8AC3E}">
        <p14:creationId xmlns:p14="http://schemas.microsoft.com/office/powerpoint/2010/main" val="3802799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BE777A-8D9E-41C9-9DE5-CA3ACA3A3CCA}"/>
              </a:ext>
            </a:extLst>
          </p:cNvPr>
          <p:cNvSpPr>
            <a:spLocks noGrp="1"/>
          </p:cNvSpPr>
          <p:nvPr>
            <p:ph type="title"/>
          </p:nvPr>
        </p:nvSpPr>
        <p:spPr/>
        <p:txBody>
          <a:bodyPr/>
          <a:lstStyle/>
          <a:p>
            <a:r>
              <a:rPr lang="ja-JP" altLang="en-US" dirty="0"/>
              <a:t>対象とする判例</a:t>
            </a:r>
          </a:p>
        </p:txBody>
      </p:sp>
      <p:sp>
        <p:nvSpPr>
          <p:cNvPr id="3" name="コンテンツ プレースホルダー 2">
            <a:extLst>
              <a:ext uri="{FF2B5EF4-FFF2-40B4-BE49-F238E27FC236}">
                <a16:creationId xmlns:a16="http://schemas.microsoft.com/office/drawing/2014/main" id="{5ABD079B-E87F-44DF-8D85-3575EE7DFF31}"/>
              </a:ext>
            </a:extLst>
          </p:cNvPr>
          <p:cNvSpPr>
            <a:spLocks noGrp="1"/>
          </p:cNvSpPr>
          <p:nvPr>
            <p:ph idx="1"/>
          </p:nvPr>
        </p:nvSpPr>
        <p:spPr/>
        <p:txBody>
          <a:bodyPr/>
          <a:lstStyle/>
          <a:p>
            <a:r>
              <a:rPr lang="ja-JP" altLang="en-US" dirty="0"/>
              <a:t>正規雇用</a:t>
            </a:r>
            <a:r>
              <a:rPr lang="en-US" altLang="ja-JP" dirty="0"/>
              <a:t>vs</a:t>
            </a:r>
            <a:r>
              <a:rPr lang="ja-JP" altLang="en-US" dirty="0"/>
              <a:t>非正規雇用の格差</a:t>
            </a:r>
            <a:endParaRPr lang="en-US" altLang="ja-JP" dirty="0"/>
          </a:p>
          <a:p>
            <a:pPr marL="0" indent="0">
              <a:buNone/>
            </a:pPr>
            <a:r>
              <a:rPr lang="en-US" altLang="ja-JP" dirty="0"/>
              <a:t>          35</a:t>
            </a:r>
            <a:r>
              <a:rPr lang="ja-JP" altLang="en-US" dirty="0"/>
              <a:t>判例（原告勝訴</a:t>
            </a:r>
            <a:r>
              <a:rPr lang="en-US" altLang="ja-JP" dirty="0"/>
              <a:t>17</a:t>
            </a:r>
            <a:r>
              <a:rPr lang="ja-JP" altLang="en-US" dirty="0"/>
              <a:t>、被告勝訴</a:t>
            </a:r>
            <a:r>
              <a:rPr lang="en-US" altLang="ja-JP" dirty="0"/>
              <a:t>18</a:t>
            </a:r>
            <a:r>
              <a:rPr lang="ja-JP" altLang="en-US" dirty="0"/>
              <a:t>）</a:t>
            </a:r>
            <a:endParaRPr lang="en-US" altLang="ja-JP" dirty="0"/>
          </a:p>
          <a:p>
            <a:r>
              <a:rPr lang="ja-JP" altLang="en-US" dirty="0"/>
              <a:t>現役社員</a:t>
            </a:r>
            <a:r>
              <a:rPr lang="en-US" altLang="ja-JP" dirty="0"/>
              <a:t>vs</a:t>
            </a:r>
            <a:r>
              <a:rPr lang="ja-JP" altLang="en-US" dirty="0"/>
              <a:t>定年再雇用社員の格差</a:t>
            </a:r>
            <a:endParaRPr lang="en-US" altLang="ja-JP" dirty="0"/>
          </a:p>
          <a:p>
            <a:pPr marL="0" indent="0">
              <a:buNone/>
            </a:pPr>
            <a:r>
              <a:rPr lang="ja-JP" altLang="en-US" dirty="0"/>
              <a:t>　　　</a:t>
            </a:r>
            <a:r>
              <a:rPr lang="en-US" altLang="ja-JP" dirty="0"/>
              <a:t>12</a:t>
            </a:r>
            <a:r>
              <a:rPr lang="ja-JP" altLang="en-US" dirty="0"/>
              <a:t>判例（原告勝訴</a:t>
            </a:r>
            <a:r>
              <a:rPr lang="en-US" altLang="ja-JP" dirty="0"/>
              <a:t>3</a:t>
            </a:r>
            <a:r>
              <a:rPr lang="ja-JP" altLang="en-US" dirty="0"/>
              <a:t>，被告勝訴</a:t>
            </a:r>
            <a:r>
              <a:rPr lang="en-US" altLang="ja-JP" dirty="0"/>
              <a:t>9</a:t>
            </a:r>
            <a:r>
              <a:rPr lang="ja-JP" altLang="en-US" dirty="0"/>
              <a:t>）</a:t>
            </a:r>
            <a:endParaRPr lang="en-US" altLang="ja-JP" dirty="0"/>
          </a:p>
          <a:p>
            <a:r>
              <a:rPr lang="ja-JP" altLang="en-US" dirty="0"/>
              <a:t>男性社員</a:t>
            </a:r>
            <a:r>
              <a:rPr lang="en-US" altLang="ja-JP" dirty="0"/>
              <a:t>vs</a:t>
            </a:r>
            <a:r>
              <a:rPr lang="ja-JP" altLang="en-US" dirty="0"/>
              <a:t>女性社員格差</a:t>
            </a:r>
            <a:endParaRPr lang="en-US" altLang="ja-JP" dirty="0"/>
          </a:p>
          <a:p>
            <a:pPr marL="0" indent="0">
              <a:buNone/>
            </a:pPr>
            <a:r>
              <a:rPr lang="ja-JP" altLang="en-US" dirty="0"/>
              <a:t>　　　</a:t>
            </a:r>
            <a:r>
              <a:rPr lang="en-US" altLang="ja-JP" dirty="0"/>
              <a:t>23</a:t>
            </a:r>
            <a:r>
              <a:rPr lang="ja-JP" altLang="en-US" dirty="0"/>
              <a:t>判例（原告勝訴</a:t>
            </a:r>
            <a:r>
              <a:rPr lang="en-US" altLang="ja-JP" dirty="0"/>
              <a:t>14</a:t>
            </a:r>
            <a:r>
              <a:rPr lang="ja-JP" altLang="en-US" dirty="0"/>
              <a:t>，被告勝訴</a:t>
            </a:r>
            <a:r>
              <a:rPr lang="en-US" altLang="ja-JP" dirty="0"/>
              <a:t>9</a:t>
            </a:r>
            <a:r>
              <a:rPr lang="ja-JP" altLang="en-US" dirty="0"/>
              <a:t>）</a:t>
            </a:r>
            <a:endParaRPr lang="en-US" altLang="ja-JP" dirty="0"/>
          </a:p>
          <a:p>
            <a:endParaRPr lang="ja-JP" altLang="en-US" dirty="0"/>
          </a:p>
        </p:txBody>
      </p:sp>
    </p:spTree>
    <p:extLst>
      <p:ext uri="{BB962C8B-B14F-4D97-AF65-F5344CB8AC3E}">
        <p14:creationId xmlns:p14="http://schemas.microsoft.com/office/powerpoint/2010/main" val="181889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955ACF-BC5D-4181-9582-CFA4ADB5B754}"/>
              </a:ext>
            </a:extLst>
          </p:cNvPr>
          <p:cNvSpPr>
            <a:spLocks noGrp="1"/>
          </p:cNvSpPr>
          <p:nvPr>
            <p:ph type="title"/>
          </p:nvPr>
        </p:nvSpPr>
        <p:spPr/>
        <p:txBody>
          <a:bodyPr/>
          <a:lstStyle/>
          <a:p>
            <a:r>
              <a:rPr kumimoji="1" lang="ja-JP" altLang="en-US" dirty="0"/>
              <a:t>ファクタ分析：正規</a:t>
            </a:r>
            <a:r>
              <a:rPr kumimoji="1" lang="en-US" altLang="ja-JP" dirty="0"/>
              <a:t>vs</a:t>
            </a:r>
            <a:r>
              <a:rPr kumimoji="1" lang="ja-JP" altLang="en-US" dirty="0"/>
              <a:t>非正規</a:t>
            </a:r>
          </a:p>
        </p:txBody>
      </p:sp>
      <p:sp>
        <p:nvSpPr>
          <p:cNvPr id="4" name="スライド番号プレースホルダー 3">
            <a:extLst>
              <a:ext uri="{FF2B5EF4-FFF2-40B4-BE49-F238E27FC236}">
                <a16:creationId xmlns:a16="http://schemas.microsoft.com/office/drawing/2014/main" id="{9709223F-ED66-4807-898D-C0178EB8B47F}"/>
              </a:ext>
            </a:extLst>
          </p:cNvPr>
          <p:cNvSpPr>
            <a:spLocks noGrp="1"/>
          </p:cNvSpPr>
          <p:nvPr>
            <p:ph type="sldNum" sz="quarter" idx="12"/>
          </p:nvPr>
        </p:nvSpPr>
        <p:spPr/>
        <p:txBody>
          <a:bodyPr/>
          <a:lstStyle/>
          <a:p>
            <a:fld id="{BB9A1AD2-E43F-4755-8E1D-0584C0CF3390}" type="slidenum">
              <a:rPr lang="ja-JP" altLang="en-US" smtClean="0"/>
              <a:pPr/>
              <a:t>14</a:t>
            </a:fld>
            <a:endParaRPr lang="ja-JP" altLang="en-US" dirty="0"/>
          </a:p>
        </p:txBody>
      </p:sp>
      <p:graphicFrame>
        <p:nvGraphicFramePr>
          <p:cNvPr id="5" name="グラフ 4">
            <a:extLst>
              <a:ext uri="{FF2B5EF4-FFF2-40B4-BE49-F238E27FC236}">
                <a16:creationId xmlns:a16="http://schemas.microsoft.com/office/drawing/2014/main" id="{5463F8B2-BF42-4FD5-B232-4433F08FFFBA}"/>
              </a:ext>
            </a:extLst>
          </p:cNvPr>
          <p:cNvGraphicFramePr/>
          <p:nvPr>
            <p:extLst>
              <p:ext uri="{D42A27DB-BD31-4B8C-83A1-F6EECF244321}">
                <p14:modId xmlns:p14="http://schemas.microsoft.com/office/powerpoint/2010/main" val="2624299567"/>
              </p:ext>
            </p:extLst>
          </p:nvPr>
        </p:nvGraphicFramePr>
        <p:xfrm>
          <a:off x="1775460" y="1690688"/>
          <a:ext cx="5506720" cy="4334192"/>
        </p:xfrm>
        <a:graphic>
          <a:graphicData uri="http://schemas.openxmlformats.org/drawingml/2006/chart">
            <c:chart xmlns:c="http://schemas.openxmlformats.org/drawingml/2006/chart" xmlns:r="http://schemas.openxmlformats.org/officeDocument/2006/relationships" r:id="rId2"/>
          </a:graphicData>
        </a:graphic>
      </p:graphicFrame>
      <p:sp>
        <p:nvSpPr>
          <p:cNvPr id="3" name="吹き出し: 角を丸めた四角形 2">
            <a:extLst>
              <a:ext uri="{FF2B5EF4-FFF2-40B4-BE49-F238E27FC236}">
                <a16:creationId xmlns:a16="http://schemas.microsoft.com/office/drawing/2014/main" id="{A7F7C346-E7BA-4FEE-841E-F6475EDD78B0}"/>
              </a:ext>
            </a:extLst>
          </p:cNvPr>
          <p:cNvSpPr/>
          <p:nvPr/>
        </p:nvSpPr>
        <p:spPr>
          <a:xfrm>
            <a:off x="5405120" y="4691489"/>
            <a:ext cx="1158240" cy="396240"/>
          </a:xfrm>
          <a:prstGeom prst="wedgeRoundRectCallout">
            <a:avLst>
              <a:gd name="adj1" fmla="val -54166"/>
              <a:gd name="adj2" fmla="val -129807"/>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同一労働</a:t>
            </a:r>
          </a:p>
        </p:txBody>
      </p:sp>
      <p:sp>
        <p:nvSpPr>
          <p:cNvPr id="6" name="吹き出し: 角を丸めた四角形 5">
            <a:extLst>
              <a:ext uri="{FF2B5EF4-FFF2-40B4-BE49-F238E27FC236}">
                <a16:creationId xmlns:a16="http://schemas.microsoft.com/office/drawing/2014/main" id="{BD1D4CE0-B95E-4D7C-A7FE-78B23FC377B3}"/>
              </a:ext>
            </a:extLst>
          </p:cNvPr>
          <p:cNvSpPr/>
          <p:nvPr/>
        </p:nvSpPr>
        <p:spPr>
          <a:xfrm>
            <a:off x="2021840" y="4691489"/>
            <a:ext cx="904240" cy="396240"/>
          </a:xfrm>
          <a:prstGeom prst="wedgeRoundRectCallout">
            <a:avLst>
              <a:gd name="adj1" fmla="val 38718"/>
              <a:gd name="adj2" fmla="val -132372"/>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手当</a:t>
            </a:r>
          </a:p>
        </p:txBody>
      </p:sp>
      <p:sp>
        <p:nvSpPr>
          <p:cNvPr id="7" name="吹き出し: 角を丸めた四角形 6">
            <a:extLst>
              <a:ext uri="{FF2B5EF4-FFF2-40B4-BE49-F238E27FC236}">
                <a16:creationId xmlns:a16="http://schemas.microsoft.com/office/drawing/2014/main" id="{6A6324F5-FC07-41AC-8263-0BC5365C378E}"/>
              </a:ext>
            </a:extLst>
          </p:cNvPr>
          <p:cNvSpPr/>
          <p:nvPr/>
        </p:nvSpPr>
        <p:spPr>
          <a:xfrm>
            <a:off x="2830748" y="5251241"/>
            <a:ext cx="883920" cy="457200"/>
          </a:xfrm>
          <a:prstGeom prst="wedgeRoundRectCallout">
            <a:avLst>
              <a:gd name="adj1" fmla="val 64225"/>
              <a:gd name="adj2" fmla="val -26194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昇格</a:t>
            </a:r>
          </a:p>
        </p:txBody>
      </p:sp>
      <p:sp>
        <p:nvSpPr>
          <p:cNvPr id="9" name="テキスト ボックス 8">
            <a:extLst>
              <a:ext uri="{FF2B5EF4-FFF2-40B4-BE49-F238E27FC236}">
                <a16:creationId xmlns:a16="http://schemas.microsoft.com/office/drawing/2014/main" id="{F1EEA3F1-3829-4F91-A8B7-80F65F798A19}"/>
              </a:ext>
            </a:extLst>
          </p:cNvPr>
          <p:cNvSpPr txBox="1"/>
          <p:nvPr/>
        </p:nvSpPr>
        <p:spPr>
          <a:xfrm>
            <a:off x="7444740" y="2767280"/>
            <a:ext cx="4447540" cy="1323439"/>
          </a:xfrm>
          <a:prstGeom prst="rect">
            <a:avLst/>
          </a:prstGeom>
          <a:noFill/>
        </p:spPr>
        <p:txBody>
          <a:bodyPr wrap="square">
            <a:spAutoFit/>
          </a:bodyPr>
          <a:lstStyle/>
          <a:p>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「賞与や退職金の格差に関しては</a:t>
            </a:r>
            <a:endParaRPr lang="en-US" altLang="ja-JP" sz="20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被告が勝訴する可能性が高い」が，</a:t>
            </a:r>
            <a:endParaRPr lang="en-US" altLang="ja-JP" sz="20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「その他の諸手当に関しては原告が</a:t>
            </a:r>
            <a:endParaRPr lang="en-US" altLang="ja-JP" sz="20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勝訴する可能性が高い」</a:t>
            </a:r>
            <a:endParaRPr lang="ja-JP" altLang="en-US" sz="2000" b="1" dirty="0"/>
          </a:p>
        </p:txBody>
      </p:sp>
    </p:spTree>
    <p:extLst>
      <p:ext uri="{BB962C8B-B14F-4D97-AF65-F5344CB8AC3E}">
        <p14:creationId xmlns:p14="http://schemas.microsoft.com/office/powerpoint/2010/main" val="3472681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C3047F-0355-4D3F-997B-0BA8A3DA6E77}"/>
              </a:ext>
            </a:extLst>
          </p:cNvPr>
          <p:cNvSpPr>
            <a:spLocks noGrp="1"/>
          </p:cNvSpPr>
          <p:nvPr>
            <p:ph type="title"/>
          </p:nvPr>
        </p:nvSpPr>
        <p:spPr/>
        <p:txBody>
          <a:bodyPr/>
          <a:lstStyle/>
          <a:p>
            <a:r>
              <a:rPr kumimoji="1" lang="ja-JP" altLang="en-US" dirty="0"/>
              <a:t>ファクタ分析：現役</a:t>
            </a:r>
            <a:r>
              <a:rPr kumimoji="1" lang="en-US" altLang="ja-JP" dirty="0"/>
              <a:t>vs</a:t>
            </a:r>
            <a:r>
              <a:rPr kumimoji="1" lang="ja-JP" altLang="en-US" dirty="0"/>
              <a:t>定年再雇用</a:t>
            </a:r>
          </a:p>
        </p:txBody>
      </p:sp>
      <p:sp>
        <p:nvSpPr>
          <p:cNvPr id="4" name="スライド番号プレースホルダー 3">
            <a:extLst>
              <a:ext uri="{FF2B5EF4-FFF2-40B4-BE49-F238E27FC236}">
                <a16:creationId xmlns:a16="http://schemas.microsoft.com/office/drawing/2014/main" id="{C7E75451-27BF-4A2C-95E8-6A72FCBC822C}"/>
              </a:ext>
            </a:extLst>
          </p:cNvPr>
          <p:cNvSpPr>
            <a:spLocks noGrp="1"/>
          </p:cNvSpPr>
          <p:nvPr>
            <p:ph type="sldNum" sz="quarter" idx="12"/>
          </p:nvPr>
        </p:nvSpPr>
        <p:spPr/>
        <p:txBody>
          <a:bodyPr/>
          <a:lstStyle/>
          <a:p>
            <a:fld id="{BB9A1AD2-E43F-4755-8E1D-0584C0CF3390}" type="slidenum">
              <a:rPr lang="ja-JP" altLang="en-US" smtClean="0"/>
              <a:pPr/>
              <a:t>15</a:t>
            </a:fld>
            <a:endParaRPr lang="ja-JP" altLang="en-US" dirty="0"/>
          </a:p>
        </p:txBody>
      </p:sp>
      <p:graphicFrame>
        <p:nvGraphicFramePr>
          <p:cNvPr id="5" name="グラフ 4">
            <a:extLst>
              <a:ext uri="{FF2B5EF4-FFF2-40B4-BE49-F238E27FC236}">
                <a16:creationId xmlns:a16="http://schemas.microsoft.com/office/drawing/2014/main" id="{F21EC278-A359-4D71-BBFE-C24A9E48A930}"/>
              </a:ext>
            </a:extLst>
          </p:cNvPr>
          <p:cNvGraphicFramePr/>
          <p:nvPr>
            <p:extLst>
              <p:ext uri="{D42A27DB-BD31-4B8C-83A1-F6EECF244321}">
                <p14:modId xmlns:p14="http://schemas.microsoft.com/office/powerpoint/2010/main" val="3815685902"/>
              </p:ext>
            </p:extLst>
          </p:nvPr>
        </p:nvGraphicFramePr>
        <p:xfrm>
          <a:off x="1531784" y="1758449"/>
          <a:ext cx="5328592" cy="3960440"/>
        </p:xfrm>
        <a:graphic>
          <a:graphicData uri="http://schemas.openxmlformats.org/drawingml/2006/chart">
            <c:chart xmlns:c="http://schemas.openxmlformats.org/drawingml/2006/chart" xmlns:r="http://schemas.openxmlformats.org/officeDocument/2006/relationships" r:id="rId2"/>
          </a:graphicData>
        </a:graphic>
      </p:graphicFrame>
      <p:sp>
        <p:nvSpPr>
          <p:cNvPr id="6" name="吹き出し: 角を丸めた四角形 5">
            <a:extLst>
              <a:ext uri="{FF2B5EF4-FFF2-40B4-BE49-F238E27FC236}">
                <a16:creationId xmlns:a16="http://schemas.microsoft.com/office/drawing/2014/main" id="{F89335E6-0ADF-4911-BA02-BE409E998E2B}"/>
              </a:ext>
            </a:extLst>
          </p:cNvPr>
          <p:cNvSpPr/>
          <p:nvPr/>
        </p:nvSpPr>
        <p:spPr>
          <a:xfrm>
            <a:off x="5069840" y="5521960"/>
            <a:ext cx="1158240" cy="396240"/>
          </a:xfrm>
          <a:prstGeom prst="wedgeRoundRectCallout">
            <a:avLst>
              <a:gd name="adj1" fmla="val -54166"/>
              <a:gd name="adj2" fmla="val -129807"/>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同一労働</a:t>
            </a:r>
          </a:p>
        </p:txBody>
      </p:sp>
      <p:sp>
        <p:nvSpPr>
          <p:cNvPr id="7" name="吹き出し: 角を丸めた四角形 6">
            <a:extLst>
              <a:ext uri="{FF2B5EF4-FFF2-40B4-BE49-F238E27FC236}">
                <a16:creationId xmlns:a16="http://schemas.microsoft.com/office/drawing/2014/main" id="{8EDFE6FF-222B-4069-86E0-56C02FC1CFE4}"/>
              </a:ext>
            </a:extLst>
          </p:cNvPr>
          <p:cNvSpPr/>
          <p:nvPr/>
        </p:nvSpPr>
        <p:spPr>
          <a:xfrm>
            <a:off x="1686560" y="5521960"/>
            <a:ext cx="904240" cy="396240"/>
          </a:xfrm>
          <a:prstGeom prst="wedgeRoundRectCallout">
            <a:avLst>
              <a:gd name="adj1" fmla="val 38718"/>
              <a:gd name="adj2" fmla="val -132372"/>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手当</a:t>
            </a:r>
          </a:p>
        </p:txBody>
      </p:sp>
      <p:sp>
        <p:nvSpPr>
          <p:cNvPr id="8" name="吹き出し: 角を丸めた四角形 7">
            <a:extLst>
              <a:ext uri="{FF2B5EF4-FFF2-40B4-BE49-F238E27FC236}">
                <a16:creationId xmlns:a16="http://schemas.microsoft.com/office/drawing/2014/main" id="{5E56A7B4-5AC9-4422-B0FD-7D27511801DB}"/>
              </a:ext>
            </a:extLst>
          </p:cNvPr>
          <p:cNvSpPr/>
          <p:nvPr/>
        </p:nvSpPr>
        <p:spPr>
          <a:xfrm>
            <a:off x="2495468" y="6081712"/>
            <a:ext cx="883920" cy="457200"/>
          </a:xfrm>
          <a:prstGeom prst="wedgeRoundRectCallout">
            <a:avLst>
              <a:gd name="adj1" fmla="val 64225"/>
              <a:gd name="adj2" fmla="val -26194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昇格</a:t>
            </a:r>
          </a:p>
        </p:txBody>
      </p:sp>
      <p:sp>
        <p:nvSpPr>
          <p:cNvPr id="9" name="テキスト ボックス 8">
            <a:extLst>
              <a:ext uri="{FF2B5EF4-FFF2-40B4-BE49-F238E27FC236}">
                <a16:creationId xmlns:a16="http://schemas.microsoft.com/office/drawing/2014/main" id="{A34529E8-8689-472C-84AE-06B00AB8ED0E}"/>
              </a:ext>
            </a:extLst>
          </p:cNvPr>
          <p:cNvSpPr txBox="1"/>
          <p:nvPr/>
        </p:nvSpPr>
        <p:spPr>
          <a:xfrm>
            <a:off x="7294880" y="2952591"/>
            <a:ext cx="5171440" cy="1938992"/>
          </a:xfrm>
          <a:prstGeom prst="rect">
            <a:avLst/>
          </a:prstGeom>
          <a:noFill/>
        </p:spPr>
        <p:txBody>
          <a:bodyPr wrap="square">
            <a:spAutoFit/>
          </a:bodyPr>
          <a:lstStyle/>
          <a:p>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業務の同一性は認められる可能性は</a:t>
            </a:r>
            <a:endParaRPr lang="en-US" altLang="ja-JP" sz="20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少なく，企業が高年齢者の安定雇用</a:t>
            </a:r>
            <a:endParaRPr lang="en-US" altLang="ja-JP" sz="20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確保という高年齢者雇用安定法の趣旨</a:t>
            </a:r>
            <a:endParaRPr lang="en-US" altLang="ja-JP" sz="20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を踏まえて，合理的な裁量の範囲内で</a:t>
            </a:r>
            <a:endParaRPr lang="en-US" altLang="ja-JP" sz="20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運用している限り，再雇用者の給与が</a:t>
            </a:r>
            <a:endParaRPr lang="en-US" altLang="ja-JP" sz="20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多少低くても合理的である</a:t>
            </a:r>
            <a:endParaRPr lang="ja-JP" altLang="en-US" sz="2000" b="1" dirty="0"/>
          </a:p>
        </p:txBody>
      </p:sp>
    </p:spTree>
    <p:extLst>
      <p:ext uri="{BB962C8B-B14F-4D97-AF65-F5344CB8AC3E}">
        <p14:creationId xmlns:p14="http://schemas.microsoft.com/office/powerpoint/2010/main" val="4032385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662A3B-F590-4824-8741-A52C13250CA7}"/>
              </a:ext>
            </a:extLst>
          </p:cNvPr>
          <p:cNvSpPr>
            <a:spLocks noGrp="1"/>
          </p:cNvSpPr>
          <p:nvPr>
            <p:ph type="title"/>
          </p:nvPr>
        </p:nvSpPr>
        <p:spPr/>
        <p:txBody>
          <a:bodyPr/>
          <a:lstStyle/>
          <a:p>
            <a:r>
              <a:rPr kumimoji="1" lang="ja-JP" altLang="en-US" dirty="0"/>
              <a:t>ファクタ分析：男性</a:t>
            </a:r>
            <a:r>
              <a:rPr kumimoji="1" lang="en-US" altLang="ja-JP" dirty="0"/>
              <a:t>vs</a:t>
            </a:r>
            <a:r>
              <a:rPr kumimoji="1" lang="ja-JP" altLang="en-US" dirty="0"/>
              <a:t>女性</a:t>
            </a:r>
          </a:p>
        </p:txBody>
      </p:sp>
      <p:sp>
        <p:nvSpPr>
          <p:cNvPr id="4" name="スライド番号プレースホルダー 3">
            <a:extLst>
              <a:ext uri="{FF2B5EF4-FFF2-40B4-BE49-F238E27FC236}">
                <a16:creationId xmlns:a16="http://schemas.microsoft.com/office/drawing/2014/main" id="{34301726-C60F-496E-B48E-823CA2D2B878}"/>
              </a:ext>
            </a:extLst>
          </p:cNvPr>
          <p:cNvSpPr>
            <a:spLocks noGrp="1"/>
          </p:cNvSpPr>
          <p:nvPr>
            <p:ph type="sldNum" sz="quarter" idx="12"/>
          </p:nvPr>
        </p:nvSpPr>
        <p:spPr/>
        <p:txBody>
          <a:bodyPr/>
          <a:lstStyle/>
          <a:p>
            <a:fld id="{BB9A1AD2-E43F-4755-8E1D-0584C0CF3390}" type="slidenum">
              <a:rPr lang="ja-JP" altLang="en-US" smtClean="0"/>
              <a:pPr/>
              <a:t>16</a:t>
            </a:fld>
            <a:endParaRPr lang="ja-JP" altLang="en-US" dirty="0"/>
          </a:p>
        </p:txBody>
      </p:sp>
      <p:graphicFrame>
        <p:nvGraphicFramePr>
          <p:cNvPr id="5" name="グラフ 4">
            <a:extLst>
              <a:ext uri="{FF2B5EF4-FFF2-40B4-BE49-F238E27FC236}">
                <a16:creationId xmlns:a16="http://schemas.microsoft.com/office/drawing/2014/main" id="{660E71FF-B1B1-43E5-B540-76B9673ABB1A}"/>
              </a:ext>
            </a:extLst>
          </p:cNvPr>
          <p:cNvGraphicFramePr/>
          <p:nvPr>
            <p:extLst>
              <p:ext uri="{D42A27DB-BD31-4B8C-83A1-F6EECF244321}">
                <p14:modId xmlns:p14="http://schemas.microsoft.com/office/powerpoint/2010/main" val="251767744"/>
              </p:ext>
            </p:extLst>
          </p:nvPr>
        </p:nvGraphicFramePr>
        <p:xfrm>
          <a:off x="1924080" y="1690688"/>
          <a:ext cx="4984720" cy="3721079"/>
        </p:xfrm>
        <a:graphic>
          <a:graphicData uri="http://schemas.openxmlformats.org/drawingml/2006/chart">
            <c:chart xmlns:c="http://schemas.openxmlformats.org/drawingml/2006/chart" xmlns:r="http://schemas.openxmlformats.org/officeDocument/2006/relationships" r:id="rId2"/>
          </a:graphicData>
        </a:graphic>
      </p:graphicFrame>
      <p:sp>
        <p:nvSpPr>
          <p:cNvPr id="6" name="吹き出し: 角を丸めた四角形 5">
            <a:extLst>
              <a:ext uri="{FF2B5EF4-FFF2-40B4-BE49-F238E27FC236}">
                <a16:creationId xmlns:a16="http://schemas.microsoft.com/office/drawing/2014/main" id="{B85EAEFC-ED9B-4B4F-BC87-D2DDF3CF149D}"/>
              </a:ext>
            </a:extLst>
          </p:cNvPr>
          <p:cNvSpPr/>
          <p:nvPr/>
        </p:nvSpPr>
        <p:spPr>
          <a:xfrm>
            <a:off x="5307360" y="5269845"/>
            <a:ext cx="1158240" cy="396240"/>
          </a:xfrm>
          <a:prstGeom prst="wedgeRoundRectCallout">
            <a:avLst>
              <a:gd name="adj1" fmla="val -54166"/>
              <a:gd name="adj2" fmla="val -129807"/>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同一労働</a:t>
            </a:r>
          </a:p>
        </p:txBody>
      </p:sp>
      <p:sp>
        <p:nvSpPr>
          <p:cNvPr id="7" name="吹き出し: 角を丸めた四角形 6">
            <a:extLst>
              <a:ext uri="{FF2B5EF4-FFF2-40B4-BE49-F238E27FC236}">
                <a16:creationId xmlns:a16="http://schemas.microsoft.com/office/drawing/2014/main" id="{9BB0BDA2-C5A3-43B9-AE19-9E5525C2AB0F}"/>
              </a:ext>
            </a:extLst>
          </p:cNvPr>
          <p:cNvSpPr/>
          <p:nvPr/>
        </p:nvSpPr>
        <p:spPr>
          <a:xfrm>
            <a:off x="1924080" y="5269845"/>
            <a:ext cx="904240" cy="396240"/>
          </a:xfrm>
          <a:prstGeom prst="wedgeRoundRectCallout">
            <a:avLst>
              <a:gd name="adj1" fmla="val 38718"/>
              <a:gd name="adj2" fmla="val -132372"/>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手当</a:t>
            </a:r>
          </a:p>
        </p:txBody>
      </p:sp>
      <p:sp>
        <p:nvSpPr>
          <p:cNvPr id="8" name="吹き出し: 角を丸めた四角形 7">
            <a:extLst>
              <a:ext uri="{FF2B5EF4-FFF2-40B4-BE49-F238E27FC236}">
                <a16:creationId xmlns:a16="http://schemas.microsoft.com/office/drawing/2014/main" id="{A31825ED-DB1E-464A-BD7D-2AA3514FED14}"/>
              </a:ext>
            </a:extLst>
          </p:cNvPr>
          <p:cNvSpPr/>
          <p:nvPr/>
        </p:nvSpPr>
        <p:spPr>
          <a:xfrm>
            <a:off x="2732988" y="5829597"/>
            <a:ext cx="883920" cy="457200"/>
          </a:xfrm>
          <a:prstGeom prst="wedgeRoundRectCallout">
            <a:avLst>
              <a:gd name="adj1" fmla="val 64225"/>
              <a:gd name="adj2" fmla="val -26194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昇格</a:t>
            </a:r>
          </a:p>
        </p:txBody>
      </p:sp>
      <p:sp>
        <p:nvSpPr>
          <p:cNvPr id="9" name="テキスト ボックス 8">
            <a:extLst>
              <a:ext uri="{FF2B5EF4-FFF2-40B4-BE49-F238E27FC236}">
                <a16:creationId xmlns:a16="http://schemas.microsoft.com/office/drawing/2014/main" id="{1A4BFB30-12FC-4985-8969-F5AFC8DD4749}"/>
              </a:ext>
            </a:extLst>
          </p:cNvPr>
          <p:cNvSpPr txBox="1"/>
          <p:nvPr/>
        </p:nvSpPr>
        <p:spPr>
          <a:xfrm>
            <a:off x="7675880" y="3018135"/>
            <a:ext cx="3876040" cy="1938992"/>
          </a:xfrm>
          <a:prstGeom prst="rect">
            <a:avLst/>
          </a:prstGeom>
          <a:noFill/>
        </p:spPr>
        <p:txBody>
          <a:bodyPr wrap="square">
            <a:spAutoFit/>
          </a:bodyPr>
          <a:lstStyle/>
          <a:p>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裁判所が，性別による差別と</a:t>
            </a:r>
            <a:endParaRPr lang="en-US" altLang="ja-JP" sz="20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雇用形態の違いによる差別と</a:t>
            </a:r>
            <a:endParaRPr lang="en-US" altLang="ja-JP" sz="20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いう二重の差別を受けている</a:t>
            </a:r>
            <a:endParaRPr lang="en-US" altLang="ja-JP" sz="20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原告に対して，制度設計の名の</a:t>
            </a:r>
            <a:endParaRPr lang="en-US" altLang="ja-JP" sz="20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下に差別は許さないとの強い</a:t>
            </a:r>
            <a:endParaRPr lang="en-US" altLang="ja-JP" sz="20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姿勢を示している</a:t>
            </a:r>
            <a:endParaRPr lang="ja-JP" altLang="en-US" sz="2000" b="1" dirty="0"/>
          </a:p>
        </p:txBody>
      </p:sp>
    </p:spTree>
    <p:extLst>
      <p:ext uri="{BB962C8B-B14F-4D97-AF65-F5344CB8AC3E}">
        <p14:creationId xmlns:p14="http://schemas.microsoft.com/office/powerpoint/2010/main" val="1568812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0BA65E-FBE6-40A2-851C-4094A5E69FB5}"/>
              </a:ext>
            </a:extLst>
          </p:cNvPr>
          <p:cNvSpPr>
            <a:spLocks noGrp="1"/>
          </p:cNvSpPr>
          <p:nvPr>
            <p:ph type="title"/>
          </p:nvPr>
        </p:nvSpPr>
        <p:spPr>
          <a:xfrm>
            <a:off x="-1" y="20503"/>
            <a:ext cx="3329445" cy="255277"/>
          </a:xfrm>
        </p:spPr>
        <p:txBody>
          <a:bodyPr>
            <a:normAutofit fontScale="90000"/>
          </a:bodyPr>
          <a:lstStyle/>
          <a:p>
            <a:pPr algn="ctr"/>
            <a:r>
              <a:rPr lang="ja-JP" altLang="en-US" sz="1800" b="1" dirty="0"/>
              <a:t>図９．</a:t>
            </a:r>
            <a:r>
              <a:rPr lang="ja-JP" altLang="en-US" sz="1800" dirty="0"/>
              <a:t>長澤運輸事件</a:t>
            </a:r>
            <a:r>
              <a:rPr lang="en-US" altLang="ja-JP" sz="1800" dirty="0"/>
              <a:t>3.2(</a:t>
            </a:r>
            <a:r>
              <a:rPr lang="ja-JP" altLang="en-US" sz="1800" b="1" dirty="0"/>
              <a:t>被告勝訴</a:t>
            </a:r>
            <a:r>
              <a:rPr lang="en-US" altLang="ja-JP" sz="1800" dirty="0"/>
              <a:t>)</a:t>
            </a:r>
            <a:endParaRPr kumimoji="1" lang="ja-JP" altLang="en-US" sz="1800" dirty="0"/>
          </a:p>
        </p:txBody>
      </p:sp>
      <p:sp>
        <p:nvSpPr>
          <p:cNvPr id="19" name="テキスト ボックス 18">
            <a:extLst>
              <a:ext uri="{FF2B5EF4-FFF2-40B4-BE49-F238E27FC236}">
                <a16:creationId xmlns:a16="http://schemas.microsoft.com/office/drawing/2014/main" id="{C512649B-98A6-44E9-BA43-754A2CD5763C}"/>
              </a:ext>
            </a:extLst>
          </p:cNvPr>
          <p:cNvSpPr txBox="1"/>
          <p:nvPr/>
        </p:nvSpPr>
        <p:spPr>
          <a:xfrm>
            <a:off x="2671157" y="4366704"/>
            <a:ext cx="1877234" cy="1021556"/>
          </a:xfrm>
          <a:prstGeom prst="roundRect">
            <a:avLst/>
          </a:prstGeom>
          <a:ln w="635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47.</a:t>
            </a:r>
            <a:r>
              <a:rPr lang="ja-JP" altLang="en-US" b="1" dirty="0"/>
              <a:t>研修義務が違う。転勤が違う</a:t>
            </a:r>
            <a:r>
              <a:rPr lang="en-US" altLang="ja-JP" b="1" dirty="0"/>
              <a:t>(d)</a:t>
            </a:r>
            <a:endParaRPr kumimoji="1" lang="ja-JP" altLang="en-US" b="1" dirty="0"/>
          </a:p>
        </p:txBody>
      </p:sp>
      <p:sp>
        <p:nvSpPr>
          <p:cNvPr id="38" name="テキスト ボックス 37">
            <a:extLst>
              <a:ext uri="{FF2B5EF4-FFF2-40B4-BE49-F238E27FC236}">
                <a16:creationId xmlns:a16="http://schemas.microsoft.com/office/drawing/2014/main" id="{31BD7657-DECF-4B15-9DAD-7F7EBF9BF710}"/>
              </a:ext>
            </a:extLst>
          </p:cNvPr>
          <p:cNvSpPr txBox="1"/>
          <p:nvPr/>
        </p:nvSpPr>
        <p:spPr>
          <a:xfrm>
            <a:off x="3348533" y="482640"/>
            <a:ext cx="2254103" cy="715089"/>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67.</a:t>
            </a:r>
            <a:r>
              <a:rPr lang="ja-JP" altLang="en-US" b="1" dirty="0"/>
              <a:t>均衡待遇に反する</a:t>
            </a:r>
            <a:r>
              <a:rPr lang="en-US" altLang="ja-JP" b="1" dirty="0"/>
              <a:t>(p)</a:t>
            </a:r>
            <a:endParaRPr kumimoji="1" lang="ja-JP" altLang="en-US" b="1" dirty="0"/>
          </a:p>
        </p:txBody>
      </p:sp>
      <p:sp>
        <p:nvSpPr>
          <p:cNvPr id="63" name="テキスト ボックス 62">
            <a:extLst>
              <a:ext uri="{FF2B5EF4-FFF2-40B4-BE49-F238E27FC236}">
                <a16:creationId xmlns:a16="http://schemas.microsoft.com/office/drawing/2014/main" id="{6197233B-E770-44AE-B789-8AC55771EE14}"/>
              </a:ext>
            </a:extLst>
          </p:cNvPr>
          <p:cNvSpPr txBox="1"/>
          <p:nvPr/>
        </p:nvSpPr>
        <p:spPr>
          <a:xfrm rot="10800000" flipV="1">
            <a:off x="3011860" y="304724"/>
            <a:ext cx="342692" cy="584775"/>
          </a:xfrm>
          <a:prstGeom prst="rect">
            <a:avLst/>
          </a:prstGeom>
          <a:noFill/>
        </p:spPr>
        <p:txBody>
          <a:bodyPr wrap="square">
            <a:spAutoFit/>
          </a:bodyPr>
          <a:lstStyle/>
          <a:p>
            <a:r>
              <a:rPr lang="en-US" altLang="ja-JP" sz="3200" b="0" i="0" u="none" strike="noStrike" baseline="0" dirty="0">
                <a:latin typeface="CIDFont+F4"/>
              </a:rPr>
              <a:t>a</a:t>
            </a:r>
            <a:endParaRPr lang="ja-JP" altLang="en-US" sz="3200" dirty="0"/>
          </a:p>
        </p:txBody>
      </p:sp>
      <p:sp>
        <p:nvSpPr>
          <p:cNvPr id="65" name="テキスト ボックス 64">
            <a:extLst>
              <a:ext uri="{FF2B5EF4-FFF2-40B4-BE49-F238E27FC236}">
                <a16:creationId xmlns:a16="http://schemas.microsoft.com/office/drawing/2014/main" id="{3CF66696-3BF1-4F01-8273-66C1390173D0}"/>
              </a:ext>
            </a:extLst>
          </p:cNvPr>
          <p:cNvSpPr txBox="1"/>
          <p:nvPr/>
        </p:nvSpPr>
        <p:spPr>
          <a:xfrm rot="10800000" flipV="1">
            <a:off x="3644254" y="1732763"/>
            <a:ext cx="410524" cy="584775"/>
          </a:xfrm>
          <a:prstGeom prst="rect">
            <a:avLst/>
          </a:prstGeom>
          <a:noFill/>
        </p:spPr>
        <p:txBody>
          <a:bodyPr wrap="square">
            <a:spAutoFit/>
          </a:bodyPr>
          <a:lstStyle/>
          <a:p>
            <a:r>
              <a:rPr lang="en-US" altLang="ja-JP" sz="3200" b="0" i="0" u="none" strike="noStrike" baseline="0" dirty="0">
                <a:latin typeface="CIDFont+F4"/>
              </a:rPr>
              <a:t>b</a:t>
            </a:r>
            <a:endParaRPr lang="ja-JP" altLang="en-US" sz="3200" dirty="0"/>
          </a:p>
        </p:txBody>
      </p:sp>
      <p:sp>
        <p:nvSpPr>
          <p:cNvPr id="67" name="テキスト ボックス 66">
            <a:extLst>
              <a:ext uri="{FF2B5EF4-FFF2-40B4-BE49-F238E27FC236}">
                <a16:creationId xmlns:a16="http://schemas.microsoft.com/office/drawing/2014/main" id="{5DEB6331-8E8B-47C8-8753-6E58329AB0EE}"/>
              </a:ext>
            </a:extLst>
          </p:cNvPr>
          <p:cNvSpPr txBox="1"/>
          <p:nvPr/>
        </p:nvSpPr>
        <p:spPr>
          <a:xfrm rot="10800000" flipV="1">
            <a:off x="4809151" y="4074317"/>
            <a:ext cx="342692" cy="584775"/>
          </a:xfrm>
          <a:prstGeom prst="rect">
            <a:avLst/>
          </a:prstGeom>
          <a:noFill/>
        </p:spPr>
        <p:txBody>
          <a:bodyPr wrap="square">
            <a:spAutoFit/>
          </a:bodyPr>
          <a:lstStyle/>
          <a:p>
            <a:r>
              <a:rPr lang="en-US" altLang="ja-JP" sz="3200" b="0" i="0" u="none" strike="noStrike" baseline="0" dirty="0">
                <a:latin typeface="CIDFont+F4"/>
              </a:rPr>
              <a:t>c</a:t>
            </a:r>
            <a:endParaRPr lang="ja-JP" altLang="en-US" sz="3200" dirty="0"/>
          </a:p>
        </p:txBody>
      </p:sp>
      <p:sp>
        <p:nvSpPr>
          <p:cNvPr id="32" name="テキスト ボックス 31">
            <a:extLst>
              <a:ext uri="{FF2B5EF4-FFF2-40B4-BE49-F238E27FC236}">
                <a16:creationId xmlns:a16="http://schemas.microsoft.com/office/drawing/2014/main" id="{B1E4FDD4-0559-4EA6-A632-E6886C0D86B0}"/>
              </a:ext>
            </a:extLst>
          </p:cNvPr>
          <p:cNvSpPr txBox="1"/>
          <p:nvPr/>
        </p:nvSpPr>
        <p:spPr>
          <a:xfrm>
            <a:off x="3740371" y="2182334"/>
            <a:ext cx="2027602" cy="715089"/>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15-2. </a:t>
            </a:r>
            <a:r>
              <a:rPr lang="ja-JP" altLang="en-US" b="1" dirty="0"/>
              <a:t>待遇差あり</a:t>
            </a:r>
            <a:r>
              <a:rPr lang="en-US" altLang="ja-JP" b="1" dirty="0"/>
              <a:t>(p)</a:t>
            </a:r>
            <a:endParaRPr kumimoji="1" lang="ja-JP" altLang="en-US" b="1" dirty="0"/>
          </a:p>
        </p:txBody>
      </p:sp>
      <p:sp>
        <p:nvSpPr>
          <p:cNvPr id="33" name="テキスト ボックス 32">
            <a:extLst>
              <a:ext uri="{FF2B5EF4-FFF2-40B4-BE49-F238E27FC236}">
                <a16:creationId xmlns:a16="http://schemas.microsoft.com/office/drawing/2014/main" id="{8CCF91DA-C461-4CDF-A3DC-E561FF1DDF0F}"/>
              </a:ext>
            </a:extLst>
          </p:cNvPr>
          <p:cNvSpPr txBox="1"/>
          <p:nvPr/>
        </p:nvSpPr>
        <p:spPr>
          <a:xfrm>
            <a:off x="6809418" y="5509744"/>
            <a:ext cx="2431339" cy="715089"/>
          </a:xfrm>
          <a:prstGeom prst="roundRect">
            <a:avLst/>
          </a:prstGeom>
          <a:ln w="635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51.</a:t>
            </a:r>
            <a:r>
              <a:rPr lang="ja-JP" altLang="en-US" b="1" dirty="0">
                <a:solidFill>
                  <a:srgbClr val="FF0000"/>
                </a:solidFill>
              </a:rPr>
              <a:t>年金</a:t>
            </a:r>
            <a:r>
              <a:rPr lang="ja-JP" altLang="en-US" b="1" dirty="0"/>
              <a:t>あり</a:t>
            </a:r>
            <a:r>
              <a:rPr lang="en-US" altLang="ja-JP" b="1" dirty="0"/>
              <a:t>/</a:t>
            </a:r>
            <a:r>
              <a:rPr lang="ja-JP" altLang="en-US" b="1" dirty="0"/>
              <a:t>扶養者減る</a:t>
            </a:r>
            <a:r>
              <a:rPr lang="en-US" altLang="ja-JP" b="1" dirty="0"/>
              <a:t>(d)</a:t>
            </a:r>
            <a:endParaRPr kumimoji="1" lang="ja-JP" altLang="en-US" b="1" dirty="0"/>
          </a:p>
        </p:txBody>
      </p:sp>
      <p:cxnSp>
        <p:nvCxnSpPr>
          <p:cNvPr id="35" name="直線矢印コネクタ 34">
            <a:extLst>
              <a:ext uri="{FF2B5EF4-FFF2-40B4-BE49-F238E27FC236}">
                <a16:creationId xmlns:a16="http://schemas.microsoft.com/office/drawing/2014/main" id="{B8E0AF6C-DFF1-42FC-BCA7-644C93B46899}"/>
              </a:ext>
            </a:extLst>
          </p:cNvPr>
          <p:cNvCxnSpPr>
            <a:cxnSpLocks/>
          </p:cNvCxnSpPr>
          <p:nvPr/>
        </p:nvCxnSpPr>
        <p:spPr>
          <a:xfrm flipV="1">
            <a:off x="4754172" y="1197729"/>
            <a:ext cx="0" cy="98460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976A5B7D-11D9-4554-8A1D-2CD50F329585}"/>
              </a:ext>
            </a:extLst>
          </p:cNvPr>
          <p:cNvSpPr txBox="1"/>
          <p:nvPr/>
        </p:nvSpPr>
        <p:spPr>
          <a:xfrm rot="10800000" flipV="1">
            <a:off x="2248959" y="4028702"/>
            <a:ext cx="297208" cy="584775"/>
          </a:xfrm>
          <a:prstGeom prst="rect">
            <a:avLst/>
          </a:prstGeom>
          <a:noFill/>
        </p:spPr>
        <p:txBody>
          <a:bodyPr wrap="square">
            <a:spAutoFit/>
          </a:bodyPr>
          <a:lstStyle/>
          <a:p>
            <a:r>
              <a:rPr lang="en-US" altLang="ja-JP" sz="3200" dirty="0">
                <a:latin typeface="CIDFont+F4"/>
              </a:rPr>
              <a:t>m</a:t>
            </a:r>
            <a:endParaRPr lang="ja-JP" altLang="en-US" sz="3200" dirty="0">
              <a:latin typeface="CIDFont+F4"/>
            </a:endParaRPr>
          </a:p>
        </p:txBody>
      </p:sp>
      <p:sp>
        <p:nvSpPr>
          <p:cNvPr id="8" name="テキスト ボックス 7">
            <a:extLst>
              <a:ext uri="{FF2B5EF4-FFF2-40B4-BE49-F238E27FC236}">
                <a16:creationId xmlns:a16="http://schemas.microsoft.com/office/drawing/2014/main" id="{823BA8FC-C4B1-4183-8085-79E8813F94C3}"/>
              </a:ext>
            </a:extLst>
          </p:cNvPr>
          <p:cNvSpPr txBox="1"/>
          <p:nvPr/>
        </p:nvSpPr>
        <p:spPr>
          <a:xfrm rot="10800000" flipV="1">
            <a:off x="5714541" y="1258158"/>
            <a:ext cx="291358" cy="584775"/>
          </a:xfrm>
          <a:prstGeom prst="rect">
            <a:avLst/>
          </a:prstGeom>
          <a:noFill/>
        </p:spPr>
        <p:txBody>
          <a:bodyPr wrap="square">
            <a:spAutoFit/>
          </a:bodyPr>
          <a:lstStyle/>
          <a:p>
            <a:r>
              <a:rPr lang="en-US" altLang="ja-JP" sz="3200" dirty="0">
                <a:latin typeface="CIDFont+F4"/>
              </a:rPr>
              <a:t>e</a:t>
            </a:r>
            <a:endParaRPr lang="ja-JP" altLang="en-US" sz="3200" dirty="0">
              <a:latin typeface="CIDFont+F4"/>
            </a:endParaRPr>
          </a:p>
        </p:txBody>
      </p:sp>
      <p:sp>
        <p:nvSpPr>
          <p:cNvPr id="82" name="テキスト ボックス 81">
            <a:extLst>
              <a:ext uri="{FF2B5EF4-FFF2-40B4-BE49-F238E27FC236}">
                <a16:creationId xmlns:a16="http://schemas.microsoft.com/office/drawing/2014/main" id="{7E011540-F0FE-43EA-853A-4409EB610200}"/>
              </a:ext>
            </a:extLst>
          </p:cNvPr>
          <p:cNvSpPr txBox="1"/>
          <p:nvPr/>
        </p:nvSpPr>
        <p:spPr>
          <a:xfrm>
            <a:off x="504710" y="2221469"/>
            <a:ext cx="2178276" cy="715089"/>
          </a:xfrm>
          <a:prstGeom prst="roundRect">
            <a:avLst/>
          </a:prstGeom>
          <a:ln w="635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25. </a:t>
            </a:r>
            <a:r>
              <a:rPr lang="ja-JP" altLang="en-US" b="1" dirty="0"/>
              <a:t>制度設計の違い</a:t>
            </a:r>
            <a:r>
              <a:rPr lang="en-US" altLang="ja-JP" b="1" dirty="0"/>
              <a:t>(d)</a:t>
            </a:r>
            <a:endParaRPr kumimoji="1" lang="ja-JP" altLang="en-US" b="1" dirty="0"/>
          </a:p>
        </p:txBody>
      </p:sp>
      <p:cxnSp>
        <p:nvCxnSpPr>
          <p:cNvPr id="95" name="直線矢印コネクタ 94">
            <a:extLst>
              <a:ext uri="{FF2B5EF4-FFF2-40B4-BE49-F238E27FC236}">
                <a16:creationId xmlns:a16="http://schemas.microsoft.com/office/drawing/2014/main" id="{6D8CCE23-33E5-4E8A-8B59-7DAA0D97210F}"/>
              </a:ext>
            </a:extLst>
          </p:cNvPr>
          <p:cNvCxnSpPr>
            <a:cxnSpLocks/>
          </p:cNvCxnSpPr>
          <p:nvPr/>
        </p:nvCxnSpPr>
        <p:spPr>
          <a:xfrm flipV="1">
            <a:off x="2712873" y="2587273"/>
            <a:ext cx="1027497" cy="2141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直線矢印コネクタ 98">
            <a:extLst>
              <a:ext uri="{FF2B5EF4-FFF2-40B4-BE49-F238E27FC236}">
                <a16:creationId xmlns:a16="http://schemas.microsoft.com/office/drawing/2014/main" id="{67634F8E-3098-4854-AF8C-37CA87E0DDD9}"/>
              </a:ext>
            </a:extLst>
          </p:cNvPr>
          <p:cNvCxnSpPr>
            <a:cxnSpLocks/>
            <a:stCxn id="80" idx="0"/>
            <a:endCxn id="20" idx="1"/>
          </p:cNvCxnSpPr>
          <p:nvPr/>
        </p:nvCxnSpPr>
        <p:spPr>
          <a:xfrm flipV="1">
            <a:off x="1302817" y="3695016"/>
            <a:ext cx="1359415" cy="181472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0" name="直線矢印コネクタ 129">
            <a:extLst>
              <a:ext uri="{FF2B5EF4-FFF2-40B4-BE49-F238E27FC236}">
                <a16:creationId xmlns:a16="http://schemas.microsoft.com/office/drawing/2014/main" id="{C3D24AB0-29BE-4BA4-A997-A59C2BE6501F}"/>
              </a:ext>
            </a:extLst>
          </p:cNvPr>
          <p:cNvCxnSpPr>
            <a:cxnSpLocks/>
            <a:stCxn id="18" idx="0"/>
            <a:endCxn id="32" idx="2"/>
          </p:cNvCxnSpPr>
          <p:nvPr/>
        </p:nvCxnSpPr>
        <p:spPr>
          <a:xfrm flipH="1" flipV="1">
            <a:off x="4754172" y="2897423"/>
            <a:ext cx="1367896" cy="14819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直線コネクタ 137">
            <a:extLst>
              <a:ext uri="{FF2B5EF4-FFF2-40B4-BE49-F238E27FC236}">
                <a16:creationId xmlns:a16="http://schemas.microsoft.com/office/drawing/2014/main" id="{0F1171C1-EAF0-4C39-A235-FBB1629E0386}"/>
              </a:ext>
            </a:extLst>
          </p:cNvPr>
          <p:cNvCxnSpPr>
            <a:cxnSpLocks/>
          </p:cNvCxnSpPr>
          <p:nvPr/>
        </p:nvCxnSpPr>
        <p:spPr>
          <a:xfrm flipH="1">
            <a:off x="3192143" y="2199108"/>
            <a:ext cx="126237" cy="3757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テキスト ボックス 139">
            <a:extLst>
              <a:ext uri="{FF2B5EF4-FFF2-40B4-BE49-F238E27FC236}">
                <a16:creationId xmlns:a16="http://schemas.microsoft.com/office/drawing/2014/main" id="{5418E0BE-8419-42BC-9D7D-B821CD131457}"/>
              </a:ext>
            </a:extLst>
          </p:cNvPr>
          <p:cNvSpPr txBox="1"/>
          <p:nvPr/>
        </p:nvSpPr>
        <p:spPr>
          <a:xfrm>
            <a:off x="6029496" y="496881"/>
            <a:ext cx="2701380" cy="715089"/>
          </a:xfrm>
          <a:prstGeom prst="roundRect">
            <a:avLst/>
          </a:prstGeom>
          <a:ln w="635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53.</a:t>
            </a:r>
            <a:r>
              <a:rPr lang="ja-JP" altLang="en-US" b="1" dirty="0"/>
              <a:t>定年後の制度は労使の自治</a:t>
            </a:r>
            <a:r>
              <a:rPr lang="en-US" altLang="ja-JP" b="1" dirty="0"/>
              <a:t>(d)</a:t>
            </a:r>
            <a:endParaRPr kumimoji="1" lang="ja-JP" altLang="en-US" b="1" dirty="0"/>
          </a:p>
        </p:txBody>
      </p:sp>
      <p:cxnSp>
        <p:nvCxnSpPr>
          <p:cNvPr id="147" name="直線矢印コネクタ 146">
            <a:extLst>
              <a:ext uri="{FF2B5EF4-FFF2-40B4-BE49-F238E27FC236}">
                <a16:creationId xmlns:a16="http://schemas.microsoft.com/office/drawing/2014/main" id="{5B3D2220-EA95-4079-B9C2-11B117081B5E}"/>
              </a:ext>
            </a:extLst>
          </p:cNvPr>
          <p:cNvCxnSpPr>
            <a:cxnSpLocks/>
          </p:cNvCxnSpPr>
          <p:nvPr/>
        </p:nvCxnSpPr>
        <p:spPr>
          <a:xfrm flipH="1" flipV="1">
            <a:off x="7464651" y="4053387"/>
            <a:ext cx="22869" cy="142752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2" name="直線コネクタ 151">
            <a:extLst>
              <a:ext uri="{FF2B5EF4-FFF2-40B4-BE49-F238E27FC236}">
                <a16:creationId xmlns:a16="http://schemas.microsoft.com/office/drawing/2014/main" id="{BF10B902-125F-46B3-B3C4-E3DD1B23A7A3}"/>
              </a:ext>
            </a:extLst>
          </p:cNvPr>
          <p:cNvCxnSpPr>
            <a:cxnSpLocks/>
          </p:cNvCxnSpPr>
          <p:nvPr/>
        </p:nvCxnSpPr>
        <p:spPr>
          <a:xfrm>
            <a:off x="5132010" y="3565454"/>
            <a:ext cx="153595" cy="2688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テキスト ボックス 158">
            <a:extLst>
              <a:ext uri="{FF2B5EF4-FFF2-40B4-BE49-F238E27FC236}">
                <a16:creationId xmlns:a16="http://schemas.microsoft.com/office/drawing/2014/main" id="{DA86C4F5-D69A-4D5E-AD01-F81F67A660B3}"/>
              </a:ext>
            </a:extLst>
          </p:cNvPr>
          <p:cNvSpPr txBox="1"/>
          <p:nvPr/>
        </p:nvSpPr>
        <p:spPr>
          <a:xfrm>
            <a:off x="9529768" y="2705317"/>
            <a:ext cx="2090932" cy="715089"/>
          </a:xfrm>
          <a:prstGeom prst="roundRect">
            <a:avLst/>
          </a:prstGeom>
          <a:ln w="635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60.</a:t>
            </a:r>
            <a:r>
              <a:rPr lang="ja-JP" altLang="en-US" b="1" dirty="0"/>
              <a:t>条件を承知で労働契約締結</a:t>
            </a:r>
            <a:r>
              <a:rPr lang="en-US" altLang="ja-JP" b="1" dirty="0"/>
              <a:t>(d)</a:t>
            </a:r>
            <a:endParaRPr kumimoji="1" lang="ja-JP" altLang="en-US" b="1" dirty="0"/>
          </a:p>
        </p:txBody>
      </p:sp>
      <p:sp>
        <p:nvSpPr>
          <p:cNvPr id="161" name="テキスト ボックス 160">
            <a:extLst>
              <a:ext uri="{FF2B5EF4-FFF2-40B4-BE49-F238E27FC236}">
                <a16:creationId xmlns:a16="http://schemas.microsoft.com/office/drawing/2014/main" id="{13456F09-B745-487C-B765-3E8EBFB2CE2A}"/>
              </a:ext>
            </a:extLst>
          </p:cNvPr>
          <p:cNvSpPr txBox="1"/>
          <p:nvPr/>
        </p:nvSpPr>
        <p:spPr>
          <a:xfrm>
            <a:off x="9464873" y="1652828"/>
            <a:ext cx="2190205" cy="715089"/>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58.</a:t>
            </a:r>
            <a:r>
              <a:rPr lang="ja-JP" altLang="en-US" b="1" dirty="0"/>
              <a:t>労働契約は一部無効</a:t>
            </a:r>
            <a:r>
              <a:rPr lang="en-US" altLang="ja-JP" b="1" dirty="0"/>
              <a:t>(p)</a:t>
            </a:r>
            <a:endParaRPr kumimoji="1" lang="ja-JP" altLang="en-US" b="1" dirty="0"/>
          </a:p>
        </p:txBody>
      </p:sp>
      <p:cxnSp>
        <p:nvCxnSpPr>
          <p:cNvPr id="169" name="直線矢印コネクタ 168">
            <a:extLst>
              <a:ext uri="{FF2B5EF4-FFF2-40B4-BE49-F238E27FC236}">
                <a16:creationId xmlns:a16="http://schemas.microsoft.com/office/drawing/2014/main" id="{DB9FEA63-B043-43F8-B309-5D662F3106F9}"/>
              </a:ext>
            </a:extLst>
          </p:cNvPr>
          <p:cNvCxnSpPr>
            <a:cxnSpLocks/>
          </p:cNvCxnSpPr>
          <p:nvPr/>
        </p:nvCxnSpPr>
        <p:spPr>
          <a:xfrm flipH="1">
            <a:off x="10293179" y="2367917"/>
            <a:ext cx="16652" cy="35020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1" name="直線コネクタ 170">
            <a:extLst>
              <a:ext uri="{FF2B5EF4-FFF2-40B4-BE49-F238E27FC236}">
                <a16:creationId xmlns:a16="http://schemas.microsoft.com/office/drawing/2014/main" id="{03334953-244C-47F5-AF96-48C7DF4A4B54}"/>
              </a:ext>
            </a:extLst>
          </p:cNvPr>
          <p:cNvCxnSpPr>
            <a:cxnSpLocks/>
          </p:cNvCxnSpPr>
          <p:nvPr/>
        </p:nvCxnSpPr>
        <p:spPr>
          <a:xfrm>
            <a:off x="7771477" y="2705074"/>
            <a:ext cx="176871" cy="203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0" name="テキスト ボックス 209">
            <a:extLst>
              <a:ext uri="{FF2B5EF4-FFF2-40B4-BE49-F238E27FC236}">
                <a16:creationId xmlns:a16="http://schemas.microsoft.com/office/drawing/2014/main" id="{7E0CD2CC-274B-4AE3-BF40-CEFCB70ADFB2}"/>
              </a:ext>
            </a:extLst>
          </p:cNvPr>
          <p:cNvSpPr txBox="1"/>
          <p:nvPr/>
        </p:nvSpPr>
        <p:spPr>
          <a:xfrm rot="10800000" flipV="1">
            <a:off x="9283517" y="2408817"/>
            <a:ext cx="347073" cy="584775"/>
          </a:xfrm>
          <a:prstGeom prst="rect">
            <a:avLst/>
          </a:prstGeom>
          <a:noFill/>
        </p:spPr>
        <p:txBody>
          <a:bodyPr wrap="square">
            <a:spAutoFit/>
          </a:bodyPr>
          <a:lstStyle/>
          <a:p>
            <a:r>
              <a:rPr lang="en-US" altLang="ja-JP" sz="3200" dirty="0">
                <a:latin typeface="CIDFont+F4"/>
              </a:rPr>
              <a:t>f</a:t>
            </a:r>
            <a:endParaRPr lang="ja-JP" altLang="en-US" sz="3200" dirty="0">
              <a:latin typeface="CIDFont+F4"/>
            </a:endParaRPr>
          </a:p>
        </p:txBody>
      </p:sp>
      <p:sp>
        <p:nvSpPr>
          <p:cNvPr id="224" name="テキスト ボックス 223">
            <a:extLst>
              <a:ext uri="{FF2B5EF4-FFF2-40B4-BE49-F238E27FC236}">
                <a16:creationId xmlns:a16="http://schemas.microsoft.com/office/drawing/2014/main" id="{B63703AC-6144-44E3-903E-19EDC2F646A0}"/>
              </a:ext>
            </a:extLst>
          </p:cNvPr>
          <p:cNvSpPr txBox="1"/>
          <p:nvPr/>
        </p:nvSpPr>
        <p:spPr>
          <a:xfrm rot="10800000" flipV="1">
            <a:off x="457319" y="1698824"/>
            <a:ext cx="347073" cy="584775"/>
          </a:xfrm>
          <a:prstGeom prst="rect">
            <a:avLst/>
          </a:prstGeom>
          <a:noFill/>
        </p:spPr>
        <p:txBody>
          <a:bodyPr wrap="square">
            <a:spAutoFit/>
          </a:bodyPr>
          <a:lstStyle/>
          <a:p>
            <a:r>
              <a:rPr lang="en-US" altLang="ja-JP" sz="3200" dirty="0">
                <a:latin typeface="CIDFont+F4"/>
              </a:rPr>
              <a:t>l</a:t>
            </a:r>
            <a:endParaRPr lang="ja-JP" altLang="en-US" sz="3200" dirty="0">
              <a:latin typeface="CIDFont+F4"/>
            </a:endParaRPr>
          </a:p>
        </p:txBody>
      </p:sp>
      <p:sp>
        <p:nvSpPr>
          <p:cNvPr id="226" name="テキスト ボックス 225">
            <a:extLst>
              <a:ext uri="{FF2B5EF4-FFF2-40B4-BE49-F238E27FC236}">
                <a16:creationId xmlns:a16="http://schemas.microsoft.com/office/drawing/2014/main" id="{13739030-EC88-4EAA-8B84-55B23BA235C5}"/>
              </a:ext>
            </a:extLst>
          </p:cNvPr>
          <p:cNvSpPr txBox="1"/>
          <p:nvPr/>
        </p:nvSpPr>
        <p:spPr>
          <a:xfrm rot="10800000" flipV="1">
            <a:off x="465449" y="4987169"/>
            <a:ext cx="347073" cy="584775"/>
          </a:xfrm>
          <a:prstGeom prst="rect">
            <a:avLst/>
          </a:prstGeom>
          <a:noFill/>
        </p:spPr>
        <p:txBody>
          <a:bodyPr wrap="square">
            <a:spAutoFit/>
          </a:bodyPr>
          <a:lstStyle/>
          <a:p>
            <a:r>
              <a:rPr lang="en-US" altLang="ja-JP" sz="3200" dirty="0">
                <a:latin typeface="CIDFont+F4"/>
              </a:rPr>
              <a:t>d</a:t>
            </a:r>
            <a:endParaRPr lang="ja-JP" altLang="en-US" sz="3200" dirty="0">
              <a:latin typeface="CIDFont+F4"/>
            </a:endParaRPr>
          </a:p>
        </p:txBody>
      </p:sp>
      <p:sp>
        <p:nvSpPr>
          <p:cNvPr id="71" name="テキスト ボックス 70">
            <a:extLst>
              <a:ext uri="{FF2B5EF4-FFF2-40B4-BE49-F238E27FC236}">
                <a16:creationId xmlns:a16="http://schemas.microsoft.com/office/drawing/2014/main" id="{309904CB-8D82-48E3-B32F-5A6092382380}"/>
              </a:ext>
            </a:extLst>
          </p:cNvPr>
          <p:cNvSpPr txBox="1"/>
          <p:nvPr/>
        </p:nvSpPr>
        <p:spPr>
          <a:xfrm>
            <a:off x="6018118" y="1748139"/>
            <a:ext cx="2733148" cy="715089"/>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66.</a:t>
            </a:r>
            <a:r>
              <a:rPr lang="ja-JP" altLang="en-US" b="1" dirty="0"/>
              <a:t>シニア制度は不利益の強制</a:t>
            </a:r>
            <a:r>
              <a:rPr lang="en-US" altLang="ja-JP" b="1" dirty="0"/>
              <a:t>(p)</a:t>
            </a:r>
            <a:endParaRPr kumimoji="1" lang="ja-JP" altLang="en-US" b="1" dirty="0"/>
          </a:p>
        </p:txBody>
      </p:sp>
      <p:cxnSp>
        <p:nvCxnSpPr>
          <p:cNvPr id="129" name="直線矢印コネクタ 128">
            <a:extLst>
              <a:ext uri="{FF2B5EF4-FFF2-40B4-BE49-F238E27FC236}">
                <a16:creationId xmlns:a16="http://schemas.microsoft.com/office/drawing/2014/main" id="{E94616E4-C30A-4519-A922-BFBE97A01EAD}"/>
              </a:ext>
            </a:extLst>
          </p:cNvPr>
          <p:cNvCxnSpPr>
            <a:cxnSpLocks/>
          </p:cNvCxnSpPr>
          <p:nvPr/>
        </p:nvCxnSpPr>
        <p:spPr>
          <a:xfrm flipH="1">
            <a:off x="5453567" y="1956760"/>
            <a:ext cx="600484" cy="21366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3" name="直線矢印コネクタ 152">
            <a:extLst>
              <a:ext uri="{FF2B5EF4-FFF2-40B4-BE49-F238E27FC236}">
                <a16:creationId xmlns:a16="http://schemas.microsoft.com/office/drawing/2014/main" id="{7C28CC3A-CAB0-4A5B-8B61-B4C85E9F75CE}"/>
              </a:ext>
            </a:extLst>
          </p:cNvPr>
          <p:cNvCxnSpPr>
            <a:cxnSpLocks/>
            <a:stCxn id="159" idx="1"/>
            <a:endCxn id="32" idx="3"/>
          </p:cNvCxnSpPr>
          <p:nvPr/>
        </p:nvCxnSpPr>
        <p:spPr>
          <a:xfrm flipH="1" flipV="1">
            <a:off x="5767973" y="2539879"/>
            <a:ext cx="3761795" cy="52298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2" name="直線矢印コネクタ 161">
            <a:extLst>
              <a:ext uri="{FF2B5EF4-FFF2-40B4-BE49-F238E27FC236}">
                <a16:creationId xmlns:a16="http://schemas.microsoft.com/office/drawing/2014/main" id="{91246CEF-4A3F-4CFE-93D6-DB811B7DBAEA}"/>
              </a:ext>
            </a:extLst>
          </p:cNvPr>
          <p:cNvCxnSpPr>
            <a:cxnSpLocks/>
            <a:stCxn id="159" idx="0"/>
            <a:endCxn id="161" idx="2"/>
          </p:cNvCxnSpPr>
          <p:nvPr/>
        </p:nvCxnSpPr>
        <p:spPr>
          <a:xfrm flipH="1" flipV="1">
            <a:off x="10559976" y="2367917"/>
            <a:ext cx="15258" cy="337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4" name="直線コネクタ 163">
            <a:extLst>
              <a:ext uri="{FF2B5EF4-FFF2-40B4-BE49-F238E27FC236}">
                <a16:creationId xmlns:a16="http://schemas.microsoft.com/office/drawing/2014/main" id="{1020E920-8A8A-495A-9547-793D36E213CA}"/>
              </a:ext>
            </a:extLst>
          </p:cNvPr>
          <p:cNvCxnSpPr>
            <a:cxnSpLocks/>
          </p:cNvCxnSpPr>
          <p:nvPr/>
        </p:nvCxnSpPr>
        <p:spPr>
          <a:xfrm>
            <a:off x="10191808" y="2418297"/>
            <a:ext cx="177251" cy="2008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直線コネクタ 165">
            <a:extLst>
              <a:ext uri="{FF2B5EF4-FFF2-40B4-BE49-F238E27FC236}">
                <a16:creationId xmlns:a16="http://schemas.microsoft.com/office/drawing/2014/main" id="{6BA8F22E-0525-4101-85F7-BDB67D61D391}"/>
              </a:ext>
            </a:extLst>
          </p:cNvPr>
          <p:cNvCxnSpPr>
            <a:cxnSpLocks/>
          </p:cNvCxnSpPr>
          <p:nvPr/>
        </p:nvCxnSpPr>
        <p:spPr>
          <a:xfrm>
            <a:off x="10448863" y="2441126"/>
            <a:ext cx="201755" cy="1975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5" name="テキスト ボックス 124">
            <a:extLst>
              <a:ext uri="{FF2B5EF4-FFF2-40B4-BE49-F238E27FC236}">
                <a16:creationId xmlns:a16="http://schemas.microsoft.com/office/drawing/2014/main" id="{DB098C2F-964F-4513-BF5D-8EFEBC247BAC}"/>
              </a:ext>
            </a:extLst>
          </p:cNvPr>
          <p:cNvSpPr txBox="1"/>
          <p:nvPr/>
        </p:nvSpPr>
        <p:spPr>
          <a:xfrm>
            <a:off x="6062402" y="3341196"/>
            <a:ext cx="2358320" cy="715089"/>
          </a:xfrm>
          <a:prstGeom prst="roundRect">
            <a:avLst/>
          </a:prstGeom>
          <a:ln w="635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52.</a:t>
            </a:r>
            <a:r>
              <a:rPr lang="ja-JP" altLang="en-US" b="1" dirty="0"/>
              <a:t>定年後</a:t>
            </a:r>
            <a:r>
              <a:rPr lang="ja-JP" altLang="en-US" b="1" dirty="0">
                <a:solidFill>
                  <a:srgbClr val="FF0000"/>
                </a:solidFill>
              </a:rPr>
              <a:t>賃金が下がる</a:t>
            </a:r>
            <a:r>
              <a:rPr lang="ja-JP" altLang="en-US" b="1" dirty="0"/>
              <a:t>のは合理的</a:t>
            </a:r>
            <a:r>
              <a:rPr lang="en-US" altLang="ja-JP" b="1" dirty="0"/>
              <a:t>(d)</a:t>
            </a:r>
            <a:endParaRPr kumimoji="1" lang="ja-JP" altLang="en-US" b="1" dirty="0"/>
          </a:p>
        </p:txBody>
      </p:sp>
      <p:cxnSp>
        <p:nvCxnSpPr>
          <p:cNvPr id="178" name="直線矢印コネクタ 177">
            <a:extLst>
              <a:ext uri="{FF2B5EF4-FFF2-40B4-BE49-F238E27FC236}">
                <a16:creationId xmlns:a16="http://schemas.microsoft.com/office/drawing/2014/main" id="{3B893AB3-B9FA-4ED4-B7F0-0AB420D03160}"/>
              </a:ext>
            </a:extLst>
          </p:cNvPr>
          <p:cNvCxnSpPr>
            <a:cxnSpLocks/>
            <a:stCxn id="125" idx="1"/>
            <a:endCxn id="20" idx="3"/>
          </p:cNvCxnSpPr>
          <p:nvPr/>
        </p:nvCxnSpPr>
        <p:spPr>
          <a:xfrm flipH="1" flipV="1">
            <a:off x="4537516" y="3695016"/>
            <a:ext cx="1524886" cy="37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9" name="テキスト ボックス 148">
            <a:extLst>
              <a:ext uri="{FF2B5EF4-FFF2-40B4-BE49-F238E27FC236}">
                <a16:creationId xmlns:a16="http://schemas.microsoft.com/office/drawing/2014/main" id="{BBA77040-EC0B-4431-B86A-60E19708B8DC}"/>
              </a:ext>
            </a:extLst>
          </p:cNvPr>
          <p:cNvSpPr txBox="1"/>
          <p:nvPr/>
        </p:nvSpPr>
        <p:spPr>
          <a:xfrm>
            <a:off x="9943042" y="3729463"/>
            <a:ext cx="1657689" cy="1021556"/>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50.</a:t>
            </a:r>
            <a:r>
              <a:rPr lang="ja-JP" altLang="en-US" b="1" dirty="0"/>
              <a:t>年金と賃金格差は別問題</a:t>
            </a:r>
            <a:r>
              <a:rPr lang="en-US" altLang="ja-JP" b="1" dirty="0"/>
              <a:t>(p)</a:t>
            </a:r>
            <a:endParaRPr kumimoji="1" lang="ja-JP" altLang="en-US" b="1" dirty="0"/>
          </a:p>
        </p:txBody>
      </p:sp>
      <p:sp>
        <p:nvSpPr>
          <p:cNvPr id="202" name="テキスト ボックス 201">
            <a:extLst>
              <a:ext uri="{FF2B5EF4-FFF2-40B4-BE49-F238E27FC236}">
                <a16:creationId xmlns:a16="http://schemas.microsoft.com/office/drawing/2014/main" id="{68898C19-53C5-4E38-BB42-857243BA6F7B}"/>
              </a:ext>
            </a:extLst>
          </p:cNvPr>
          <p:cNvSpPr txBox="1"/>
          <p:nvPr/>
        </p:nvSpPr>
        <p:spPr>
          <a:xfrm rot="10800000" flipV="1">
            <a:off x="9147506" y="1491099"/>
            <a:ext cx="347073" cy="584775"/>
          </a:xfrm>
          <a:prstGeom prst="rect">
            <a:avLst/>
          </a:prstGeom>
          <a:noFill/>
        </p:spPr>
        <p:txBody>
          <a:bodyPr wrap="square">
            <a:spAutoFit/>
          </a:bodyPr>
          <a:lstStyle/>
          <a:p>
            <a:r>
              <a:rPr lang="en-US" altLang="ja-JP" sz="3200" dirty="0">
                <a:latin typeface="CIDFont+F4"/>
              </a:rPr>
              <a:t>g</a:t>
            </a:r>
            <a:endParaRPr lang="ja-JP" altLang="en-US" sz="3200" dirty="0">
              <a:latin typeface="CIDFont+F4"/>
            </a:endParaRPr>
          </a:p>
        </p:txBody>
      </p:sp>
      <p:sp>
        <p:nvSpPr>
          <p:cNvPr id="203" name="テキスト ボックス 202">
            <a:extLst>
              <a:ext uri="{FF2B5EF4-FFF2-40B4-BE49-F238E27FC236}">
                <a16:creationId xmlns:a16="http://schemas.microsoft.com/office/drawing/2014/main" id="{9376076F-DAA7-407F-ADC1-A323759DB55C}"/>
              </a:ext>
            </a:extLst>
          </p:cNvPr>
          <p:cNvSpPr txBox="1"/>
          <p:nvPr/>
        </p:nvSpPr>
        <p:spPr>
          <a:xfrm rot="10800000" flipV="1">
            <a:off x="5868795" y="2908412"/>
            <a:ext cx="347073" cy="584775"/>
          </a:xfrm>
          <a:prstGeom prst="rect">
            <a:avLst/>
          </a:prstGeom>
          <a:noFill/>
        </p:spPr>
        <p:txBody>
          <a:bodyPr wrap="square">
            <a:spAutoFit/>
          </a:bodyPr>
          <a:lstStyle/>
          <a:p>
            <a:r>
              <a:rPr lang="en-US" altLang="ja-JP" sz="3200" dirty="0">
                <a:latin typeface="CIDFont+F4"/>
              </a:rPr>
              <a:t>i</a:t>
            </a:r>
            <a:endParaRPr lang="ja-JP" altLang="en-US" sz="3200" dirty="0">
              <a:latin typeface="CIDFont+F4"/>
            </a:endParaRPr>
          </a:p>
        </p:txBody>
      </p:sp>
      <p:sp>
        <p:nvSpPr>
          <p:cNvPr id="204" name="テキスト ボックス 203">
            <a:extLst>
              <a:ext uri="{FF2B5EF4-FFF2-40B4-BE49-F238E27FC236}">
                <a16:creationId xmlns:a16="http://schemas.microsoft.com/office/drawing/2014/main" id="{DB6C5ACC-D2D0-4FB4-8A11-8B94E7C5EA25}"/>
              </a:ext>
            </a:extLst>
          </p:cNvPr>
          <p:cNvSpPr txBox="1"/>
          <p:nvPr/>
        </p:nvSpPr>
        <p:spPr>
          <a:xfrm rot="10800000" flipV="1">
            <a:off x="9681893" y="3327006"/>
            <a:ext cx="347073" cy="584775"/>
          </a:xfrm>
          <a:prstGeom prst="rect">
            <a:avLst/>
          </a:prstGeom>
          <a:noFill/>
        </p:spPr>
        <p:txBody>
          <a:bodyPr wrap="square">
            <a:spAutoFit/>
          </a:bodyPr>
          <a:lstStyle/>
          <a:p>
            <a:r>
              <a:rPr lang="en-US" altLang="ja-JP" sz="3200" dirty="0">
                <a:latin typeface="CIDFont+F4"/>
              </a:rPr>
              <a:t>j</a:t>
            </a:r>
            <a:endParaRPr lang="ja-JP" altLang="en-US" sz="3200" dirty="0">
              <a:latin typeface="CIDFont+F4"/>
            </a:endParaRPr>
          </a:p>
        </p:txBody>
      </p:sp>
      <p:sp>
        <p:nvSpPr>
          <p:cNvPr id="205" name="テキスト ボックス 204">
            <a:extLst>
              <a:ext uri="{FF2B5EF4-FFF2-40B4-BE49-F238E27FC236}">
                <a16:creationId xmlns:a16="http://schemas.microsoft.com/office/drawing/2014/main" id="{B7A7E279-BA28-488C-B035-AF939C5FC68B}"/>
              </a:ext>
            </a:extLst>
          </p:cNvPr>
          <p:cNvSpPr txBox="1"/>
          <p:nvPr/>
        </p:nvSpPr>
        <p:spPr>
          <a:xfrm rot="10800000" flipV="1">
            <a:off x="7567223" y="5025190"/>
            <a:ext cx="347073" cy="584775"/>
          </a:xfrm>
          <a:prstGeom prst="rect">
            <a:avLst/>
          </a:prstGeom>
          <a:noFill/>
        </p:spPr>
        <p:txBody>
          <a:bodyPr wrap="square">
            <a:spAutoFit/>
          </a:bodyPr>
          <a:lstStyle/>
          <a:p>
            <a:r>
              <a:rPr lang="en-US" altLang="ja-JP" sz="3200" dirty="0">
                <a:latin typeface="CIDFont+F4"/>
              </a:rPr>
              <a:t>k</a:t>
            </a:r>
            <a:endParaRPr lang="ja-JP" altLang="en-US" sz="3200" dirty="0">
              <a:latin typeface="CIDFont+F4"/>
            </a:endParaRPr>
          </a:p>
        </p:txBody>
      </p:sp>
      <p:sp>
        <p:nvSpPr>
          <p:cNvPr id="18" name="テキスト ボックス 17">
            <a:extLst>
              <a:ext uri="{FF2B5EF4-FFF2-40B4-BE49-F238E27FC236}">
                <a16:creationId xmlns:a16="http://schemas.microsoft.com/office/drawing/2014/main" id="{EC005779-A0BA-4EA4-A853-6442D877656A}"/>
              </a:ext>
            </a:extLst>
          </p:cNvPr>
          <p:cNvSpPr txBox="1"/>
          <p:nvPr/>
        </p:nvSpPr>
        <p:spPr>
          <a:xfrm>
            <a:off x="5109242" y="4379387"/>
            <a:ext cx="2025651" cy="1021556"/>
          </a:xfrm>
          <a:prstGeom prst="round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44.</a:t>
            </a:r>
            <a:r>
              <a:rPr lang="ja-JP" altLang="en-US" b="1" dirty="0"/>
              <a:t>職務</a:t>
            </a:r>
            <a:r>
              <a:rPr lang="en-US" altLang="ja-JP" b="1" dirty="0"/>
              <a:t>/45.</a:t>
            </a:r>
            <a:r>
              <a:rPr lang="ja-JP" altLang="en-US" b="1" dirty="0"/>
              <a:t>責任</a:t>
            </a:r>
            <a:r>
              <a:rPr lang="en-US" altLang="ja-JP" b="1" dirty="0"/>
              <a:t>/46.</a:t>
            </a:r>
            <a:r>
              <a:rPr lang="ja-JP" altLang="en-US" b="1" dirty="0"/>
              <a:t>人事異動の範囲が同じ</a:t>
            </a:r>
            <a:r>
              <a:rPr lang="en-US" altLang="ja-JP" b="1" dirty="0"/>
              <a:t>(p)</a:t>
            </a:r>
            <a:endParaRPr kumimoji="1" lang="ja-JP" altLang="en-US" b="1" dirty="0"/>
          </a:p>
        </p:txBody>
      </p:sp>
      <p:sp>
        <p:nvSpPr>
          <p:cNvPr id="80" name="テキスト ボックス 79">
            <a:extLst>
              <a:ext uri="{FF2B5EF4-FFF2-40B4-BE49-F238E27FC236}">
                <a16:creationId xmlns:a16="http://schemas.microsoft.com/office/drawing/2014/main" id="{BA5D9C56-40D9-4141-94A3-857F1A64AC45}"/>
              </a:ext>
            </a:extLst>
          </p:cNvPr>
          <p:cNvSpPr txBox="1"/>
          <p:nvPr/>
        </p:nvSpPr>
        <p:spPr>
          <a:xfrm>
            <a:off x="523812" y="5509743"/>
            <a:ext cx="1558010" cy="715089"/>
          </a:xfrm>
          <a:prstGeom prst="round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9. </a:t>
            </a:r>
            <a:r>
              <a:rPr lang="ja-JP" altLang="en-US" b="1" dirty="0"/>
              <a:t>職務給手当で差</a:t>
            </a:r>
            <a:r>
              <a:rPr lang="en-US" altLang="ja-JP" b="1" dirty="0"/>
              <a:t>(p)</a:t>
            </a:r>
            <a:endParaRPr kumimoji="1" lang="ja-JP" altLang="en-US" b="1" dirty="0"/>
          </a:p>
        </p:txBody>
      </p:sp>
      <p:cxnSp>
        <p:nvCxnSpPr>
          <p:cNvPr id="93" name="直線矢印コネクタ 92">
            <a:extLst>
              <a:ext uri="{FF2B5EF4-FFF2-40B4-BE49-F238E27FC236}">
                <a16:creationId xmlns:a16="http://schemas.microsoft.com/office/drawing/2014/main" id="{645D2244-1D4E-4C69-9E5B-39D9E50FC753}"/>
              </a:ext>
            </a:extLst>
          </p:cNvPr>
          <p:cNvCxnSpPr>
            <a:cxnSpLocks/>
          </p:cNvCxnSpPr>
          <p:nvPr/>
        </p:nvCxnSpPr>
        <p:spPr>
          <a:xfrm>
            <a:off x="4537516" y="5058103"/>
            <a:ext cx="57213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直線矢印コネクタ 95">
            <a:extLst>
              <a:ext uri="{FF2B5EF4-FFF2-40B4-BE49-F238E27FC236}">
                <a16:creationId xmlns:a16="http://schemas.microsoft.com/office/drawing/2014/main" id="{7A610A65-878C-44D8-8C37-1A582062216C}"/>
              </a:ext>
            </a:extLst>
          </p:cNvPr>
          <p:cNvCxnSpPr>
            <a:cxnSpLocks/>
          </p:cNvCxnSpPr>
          <p:nvPr/>
        </p:nvCxnSpPr>
        <p:spPr>
          <a:xfrm flipH="1" flipV="1">
            <a:off x="4526421" y="4775183"/>
            <a:ext cx="560851" cy="1268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直線コネクタ 99">
            <a:extLst>
              <a:ext uri="{FF2B5EF4-FFF2-40B4-BE49-F238E27FC236}">
                <a16:creationId xmlns:a16="http://schemas.microsoft.com/office/drawing/2014/main" id="{5E447EC0-4481-4BF8-9A5B-3010947DF311}"/>
              </a:ext>
            </a:extLst>
          </p:cNvPr>
          <p:cNvCxnSpPr>
            <a:cxnSpLocks/>
          </p:cNvCxnSpPr>
          <p:nvPr/>
        </p:nvCxnSpPr>
        <p:spPr>
          <a:xfrm>
            <a:off x="4781051" y="4675138"/>
            <a:ext cx="207769" cy="2254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10702C87-D797-4424-8010-EDFAD2EE1577}"/>
              </a:ext>
            </a:extLst>
          </p:cNvPr>
          <p:cNvCxnSpPr>
            <a:cxnSpLocks/>
          </p:cNvCxnSpPr>
          <p:nvPr/>
        </p:nvCxnSpPr>
        <p:spPr>
          <a:xfrm>
            <a:off x="4735813" y="4987169"/>
            <a:ext cx="207769" cy="2254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矢印コネクタ 69">
            <a:extLst>
              <a:ext uri="{FF2B5EF4-FFF2-40B4-BE49-F238E27FC236}">
                <a16:creationId xmlns:a16="http://schemas.microsoft.com/office/drawing/2014/main" id="{C14BEB4C-E5E3-44BD-8D34-93B3481A3654}"/>
              </a:ext>
            </a:extLst>
          </p:cNvPr>
          <p:cNvCxnSpPr>
            <a:cxnSpLocks/>
          </p:cNvCxnSpPr>
          <p:nvPr/>
        </p:nvCxnSpPr>
        <p:spPr>
          <a:xfrm flipH="1">
            <a:off x="2661559" y="2325016"/>
            <a:ext cx="1013004" cy="2078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151F0B54-ED37-4447-991B-1874582A9D39}"/>
              </a:ext>
            </a:extLst>
          </p:cNvPr>
          <p:cNvCxnSpPr>
            <a:cxnSpLocks/>
          </p:cNvCxnSpPr>
          <p:nvPr/>
        </p:nvCxnSpPr>
        <p:spPr>
          <a:xfrm flipH="1">
            <a:off x="3200971" y="2489966"/>
            <a:ext cx="131583" cy="4300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72EBE5BB-F478-43E5-A7E5-044D2DFD2506}"/>
              </a:ext>
            </a:extLst>
          </p:cNvPr>
          <p:cNvSpPr txBox="1"/>
          <p:nvPr/>
        </p:nvSpPr>
        <p:spPr>
          <a:xfrm>
            <a:off x="2662232" y="3337471"/>
            <a:ext cx="1875284" cy="715089"/>
          </a:xfrm>
          <a:prstGeom prst="round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15. </a:t>
            </a:r>
            <a:r>
              <a:rPr lang="ja-JP" altLang="en-US" b="1" dirty="0"/>
              <a:t>給与差あり</a:t>
            </a:r>
            <a:r>
              <a:rPr lang="en-US" altLang="ja-JP" b="1" dirty="0"/>
              <a:t>(p)</a:t>
            </a:r>
            <a:endParaRPr kumimoji="1" lang="ja-JP" altLang="en-US" b="1" dirty="0"/>
          </a:p>
        </p:txBody>
      </p:sp>
      <p:sp>
        <p:nvSpPr>
          <p:cNvPr id="21" name="テキスト ボックス 20">
            <a:extLst>
              <a:ext uri="{FF2B5EF4-FFF2-40B4-BE49-F238E27FC236}">
                <a16:creationId xmlns:a16="http://schemas.microsoft.com/office/drawing/2014/main" id="{AD18B8A9-8C15-4240-A14F-88418343AD02}"/>
              </a:ext>
            </a:extLst>
          </p:cNvPr>
          <p:cNvSpPr txBox="1"/>
          <p:nvPr/>
        </p:nvSpPr>
        <p:spPr>
          <a:xfrm>
            <a:off x="504255" y="3568693"/>
            <a:ext cx="1179738" cy="1021556"/>
          </a:xfrm>
          <a:prstGeom prst="round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3. </a:t>
            </a:r>
            <a:r>
              <a:rPr lang="ja-JP" altLang="en-US" b="1" dirty="0"/>
              <a:t>定年</a:t>
            </a:r>
            <a:r>
              <a:rPr lang="en-US" altLang="ja-JP" b="1" dirty="0"/>
              <a:t>/</a:t>
            </a:r>
            <a:r>
              <a:rPr lang="ja-JP" altLang="en-US" b="1" dirty="0"/>
              <a:t>現役差</a:t>
            </a:r>
            <a:r>
              <a:rPr lang="en-US" altLang="ja-JP" b="1" dirty="0"/>
              <a:t>(p)</a:t>
            </a:r>
            <a:endParaRPr kumimoji="1" lang="ja-JP" altLang="en-US" b="1" dirty="0"/>
          </a:p>
        </p:txBody>
      </p:sp>
      <p:sp>
        <p:nvSpPr>
          <p:cNvPr id="27" name="テキスト ボックス 26">
            <a:extLst>
              <a:ext uri="{FF2B5EF4-FFF2-40B4-BE49-F238E27FC236}">
                <a16:creationId xmlns:a16="http://schemas.microsoft.com/office/drawing/2014/main" id="{D4E9DAD0-E8CE-451A-AEED-013EEB3C65F1}"/>
              </a:ext>
            </a:extLst>
          </p:cNvPr>
          <p:cNvSpPr txBox="1"/>
          <p:nvPr/>
        </p:nvSpPr>
        <p:spPr>
          <a:xfrm rot="10800000" flipV="1">
            <a:off x="2356858" y="2993865"/>
            <a:ext cx="347073" cy="584775"/>
          </a:xfrm>
          <a:prstGeom prst="rect">
            <a:avLst/>
          </a:prstGeom>
          <a:noFill/>
        </p:spPr>
        <p:txBody>
          <a:bodyPr wrap="square">
            <a:spAutoFit/>
          </a:bodyPr>
          <a:lstStyle/>
          <a:p>
            <a:r>
              <a:rPr lang="en-US" altLang="ja-JP" sz="3200" dirty="0">
                <a:latin typeface="CIDFont+F4"/>
              </a:rPr>
              <a:t>h</a:t>
            </a:r>
            <a:endParaRPr lang="ja-JP" altLang="en-US" sz="3200" dirty="0">
              <a:latin typeface="CIDFont+F4"/>
            </a:endParaRPr>
          </a:p>
        </p:txBody>
      </p:sp>
      <p:cxnSp>
        <p:nvCxnSpPr>
          <p:cNvPr id="87" name="直線矢印コネクタ 86">
            <a:extLst>
              <a:ext uri="{FF2B5EF4-FFF2-40B4-BE49-F238E27FC236}">
                <a16:creationId xmlns:a16="http://schemas.microsoft.com/office/drawing/2014/main" id="{8BA949EB-4C0A-40E7-9517-E1E6CB8C17BE}"/>
              </a:ext>
            </a:extLst>
          </p:cNvPr>
          <p:cNvCxnSpPr>
            <a:cxnSpLocks/>
            <a:stCxn id="20" idx="0"/>
            <a:endCxn id="32" idx="2"/>
          </p:cNvCxnSpPr>
          <p:nvPr/>
        </p:nvCxnSpPr>
        <p:spPr>
          <a:xfrm flipV="1">
            <a:off x="3599874" y="2897423"/>
            <a:ext cx="1154298" cy="440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直線矢印コネクタ 89">
            <a:extLst>
              <a:ext uri="{FF2B5EF4-FFF2-40B4-BE49-F238E27FC236}">
                <a16:creationId xmlns:a16="http://schemas.microsoft.com/office/drawing/2014/main" id="{069E7B79-0B99-4B75-8611-02F8932D2362}"/>
              </a:ext>
            </a:extLst>
          </p:cNvPr>
          <p:cNvCxnSpPr>
            <a:cxnSpLocks/>
            <a:stCxn id="21" idx="3"/>
            <a:endCxn id="20" idx="1"/>
          </p:cNvCxnSpPr>
          <p:nvPr/>
        </p:nvCxnSpPr>
        <p:spPr>
          <a:xfrm flipV="1">
            <a:off x="1683993" y="3695016"/>
            <a:ext cx="978239" cy="38445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414F8A73-86F3-4856-A48A-1EC3E05266FB}"/>
              </a:ext>
            </a:extLst>
          </p:cNvPr>
          <p:cNvSpPr txBox="1"/>
          <p:nvPr/>
        </p:nvSpPr>
        <p:spPr>
          <a:xfrm rot="10800000" flipV="1">
            <a:off x="382028" y="3136612"/>
            <a:ext cx="412098" cy="584775"/>
          </a:xfrm>
          <a:prstGeom prst="rect">
            <a:avLst/>
          </a:prstGeom>
          <a:noFill/>
        </p:spPr>
        <p:txBody>
          <a:bodyPr wrap="square">
            <a:spAutoFit/>
          </a:bodyPr>
          <a:lstStyle/>
          <a:p>
            <a:r>
              <a:rPr lang="en-US" altLang="ja-JP" sz="3200" b="0" i="0" u="none" strike="noStrike" baseline="0" dirty="0">
                <a:latin typeface="CIDFont+F4"/>
              </a:rPr>
              <a:t>o</a:t>
            </a:r>
            <a:endParaRPr lang="ja-JP" altLang="en-US" sz="3200" dirty="0"/>
          </a:p>
        </p:txBody>
      </p:sp>
      <p:cxnSp>
        <p:nvCxnSpPr>
          <p:cNvPr id="109" name="直線矢印コネクタ 108">
            <a:extLst>
              <a:ext uri="{FF2B5EF4-FFF2-40B4-BE49-F238E27FC236}">
                <a16:creationId xmlns:a16="http://schemas.microsoft.com/office/drawing/2014/main" id="{BA105784-D6B5-4989-A956-E9DA0D6B255F}"/>
              </a:ext>
            </a:extLst>
          </p:cNvPr>
          <p:cNvCxnSpPr>
            <a:cxnSpLocks/>
          </p:cNvCxnSpPr>
          <p:nvPr/>
        </p:nvCxnSpPr>
        <p:spPr>
          <a:xfrm>
            <a:off x="7162902" y="1211970"/>
            <a:ext cx="0" cy="5494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直線矢印コネクタ 109">
            <a:extLst>
              <a:ext uri="{FF2B5EF4-FFF2-40B4-BE49-F238E27FC236}">
                <a16:creationId xmlns:a16="http://schemas.microsoft.com/office/drawing/2014/main" id="{025A7BBE-14CD-4DDB-BB72-556C4E76B876}"/>
              </a:ext>
            </a:extLst>
          </p:cNvPr>
          <p:cNvCxnSpPr>
            <a:cxnSpLocks/>
            <a:stCxn id="71" idx="0"/>
            <a:endCxn id="140" idx="2"/>
          </p:cNvCxnSpPr>
          <p:nvPr/>
        </p:nvCxnSpPr>
        <p:spPr>
          <a:xfrm flipH="1" flipV="1">
            <a:off x="7380186" y="1211970"/>
            <a:ext cx="4506" cy="53616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8BB30E70-D2B9-4596-9EC5-82E06CF8BCD8}"/>
              </a:ext>
            </a:extLst>
          </p:cNvPr>
          <p:cNvCxnSpPr>
            <a:cxnSpLocks/>
          </p:cNvCxnSpPr>
          <p:nvPr/>
        </p:nvCxnSpPr>
        <p:spPr>
          <a:xfrm>
            <a:off x="7119253" y="1345563"/>
            <a:ext cx="122309" cy="1920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D8BE4431-9337-4601-99BF-776293658F69}"/>
              </a:ext>
            </a:extLst>
          </p:cNvPr>
          <p:cNvCxnSpPr>
            <a:cxnSpLocks/>
          </p:cNvCxnSpPr>
          <p:nvPr/>
        </p:nvCxnSpPr>
        <p:spPr>
          <a:xfrm>
            <a:off x="7339849" y="1383639"/>
            <a:ext cx="122309" cy="1920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9E527326-9C83-4F14-AC2E-1D0BEA696604}"/>
              </a:ext>
            </a:extLst>
          </p:cNvPr>
          <p:cNvSpPr txBox="1"/>
          <p:nvPr/>
        </p:nvSpPr>
        <p:spPr>
          <a:xfrm rot="10800000" flipV="1">
            <a:off x="5683907" y="255409"/>
            <a:ext cx="291358" cy="584775"/>
          </a:xfrm>
          <a:prstGeom prst="rect">
            <a:avLst/>
          </a:prstGeom>
          <a:noFill/>
        </p:spPr>
        <p:txBody>
          <a:bodyPr wrap="square">
            <a:spAutoFit/>
          </a:bodyPr>
          <a:lstStyle/>
          <a:p>
            <a:r>
              <a:rPr lang="en-US" altLang="ja-JP" sz="3200" dirty="0">
                <a:latin typeface="CIDFont+F4"/>
              </a:rPr>
              <a:t>p</a:t>
            </a:r>
            <a:endParaRPr lang="ja-JP" altLang="en-US" sz="3200" dirty="0">
              <a:latin typeface="CIDFont+F4"/>
            </a:endParaRPr>
          </a:p>
        </p:txBody>
      </p:sp>
      <p:cxnSp>
        <p:nvCxnSpPr>
          <p:cNvPr id="170" name="直線矢印コネクタ 169">
            <a:extLst>
              <a:ext uri="{FF2B5EF4-FFF2-40B4-BE49-F238E27FC236}">
                <a16:creationId xmlns:a16="http://schemas.microsoft.com/office/drawing/2014/main" id="{A8F10885-5139-4978-8D7C-CC36E61EAB48}"/>
              </a:ext>
            </a:extLst>
          </p:cNvPr>
          <p:cNvCxnSpPr>
            <a:cxnSpLocks/>
            <a:stCxn id="149" idx="1"/>
          </p:cNvCxnSpPr>
          <p:nvPr/>
        </p:nvCxnSpPr>
        <p:spPr>
          <a:xfrm flipH="1" flipV="1">
            <a:off x="8420724" y="3852611"/>
            <a:ext cx="1522318" cy="38763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3" name="直線矢印コネクタ 172">
            <a:extLst>
              <a:ext uri="{FF2B5EF4-FFF2-40B4-BE49-F238E27FC236}">
                <a16:creationId xmlns:a16="http://schemas.microsoft.com/office/drawing/2014/main" id="{ACB0D9CF-B286-412F-A354-E1A5E1E00BAA}"/>
              </a:ext>
            </a:extLst>
          </p:cNvPr>
          <p:cNvCxnSpPr>
            <a:cxnSpLocks/>
          </p:cNvCxnSpPr>
          <p:nvPr/>
        </p:nvCxnSpPr>
        <p:spPr>
          <a:xfrm>
            <a:off x="8440793" y="3604600"/>
            <a:ext cx="1502249" cy="4012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0" name="直線コネクタ 179">
            <a:extLst>
              <a:ext uri="{FF2B5EF4-FFF2-40B4-BE49-F238E27FC236}">
                <a16:creationId xmlns:a16="http://schemas.microsoft.com/office/drawing/2014/main" id="{BA5CAC1C-2662-43B6-B965-BAC8E11CF9B1}"/>
              </a:ext>
            </a:extLst>
          </p:cNvPr>
          <p:cNvCxnSpPr>
            <a:cxnSpLocks/>
          </p:cNvCxnSpPr>
          <p:nvPr/>
        </p:nvCxnSpPr>
        <p:spPr>
          <a:xfrm>
            <a:off x="9102952" y="3677011"/>
            <a:ext cx="236957" cy="2745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直線コネクタ 182">
            <a:extLst>
              <a:ext uri="{FF2B5EF4-FFF2-40B4-BE49-F238E27FC236}">
                <a16:creationId xmlns:a16="http://schemas.microsoft.com/office/drawing/2014/main" id="{CAE51238-AF0D-42D4-9525-48CAA9225F47}"/>
              </a:ext>
            </a:extLst>
          </p:cNvPr>
          <p:cNvCxnSpPr>
            <a:cxnSpLocks/>
          </p:cNvCxnSpPr>
          <p:nvPr/>
        </p:nvCxnSpPr>
        <p:spPr>
          <a:xfrm>
            <a:off x="9033117" y="3911781"/>
            <a:ext cx="216449" cy="2207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1324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テキスト ボックス 87">
            <a:extLst>
              <a:ext uri="{FF2B5EF4-FFF2-40B4-BE49-F238E27FC236}">
                <a16:creationId xmlns:a16="http://schemas.microsoft.com/office/drawing/2014/main" id="{E62E4964-B4CE-4965-B02C-60725A158210}"/>
              </a:ext>
            </a:extLst>
          </p:cNvPr>
          <p:cNvSpPr txBox="1"/>
          <p:nvPr/>
        </p:nvSpPr>
        <p:spPr>
          <a:xfrm>
            <a:off x="3098343" y="5415354"/>
            <a:ext cx="1428175" cy="408623"/>
          </a:xfrm>
          <a:prstGeom prst="roundRect">
            <a:avLst/>
          </a:prstGeom>
          <a:ln w="12700">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b="1" dirty="0"/>
              <a:t>裁判</a:t>
            </a:r>
            <a:r>
              <a:rPr lang="ja-JP" altLang="en-US" b="1" dirty="0"/>
              <a:t>所判断</a:t>
            </a:r>
            <a:endParaRPr kumimoji="1" lang="ja-JP" altLang="en-US" b="1" dirty="0"/>
          </a:p>
        </p:txBody>
      </p:sp>
      <p:sp>
        <p:nvSpPr>
          <p:cNvPr id="86" name="テキスト ボックス 85">
            <a:extLst>
              <a:ext uri="{FF2B5EF4-FFF2-40B4-BE49-F238E27FC236}">
                <a16:creationId xmlns:a16="http://schemas.microsoft.com/office/drawing/2014/main" id="{CFEB5C75-D1A8-493E-9E1B-FF064AC7F9D9}"/>
              </a:ext>
            </a:extLst>
          </p:cNvPr>
          <p:cNvSpPr txBox="1"/>
          <p:nvPr/>
        </p:nvSpPr>
        <p:spPr>
          <a:xfrm>
            <a:off x="9965344" y="4829750"/>
            <a:ext cx="1428175" cy="408623"/>
          </a:xfrm>
          <a:prstGeom prst="roundRect">
            <a:avLst/>
          </a:prstGeom>
          <a:ln w="12700">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b="1" dirty="0"/>
              <a:t>裁判</a:t>
            </a:r>
            <a:r>
              <a:rPr lang="ja-JP" altLang="en-US" b="1" dirty="0"/>
              <a:t>所判断</a:t>
            </a:r>
            <a:endParaRPr kumimoji="1" lang="ja-JP" altLang="en-US" b="1" dirty="0"/>
          </a:p>
        </p:txBody>
      </p:sp>
      <p:sp>
        <p:nvSpPr>
          <p:cNvPr id="84" name="テキスト ボックス 83">
            <a:extLst>
              <a:ext uri="{FF2B5EF4-FFF2-40B4-BE49-F238E27FC236}">
                <a16:creationId xmlns:a16="http://schemas.microsoft.com/office/drawing/2014/main" id="{D07912EA-B05C-4098-BD30-600F2397939B}"/>
              </a:ext>
            </a:extLst>
          </p:cNvPr>
          <p:cNvSpPr txBox="1"/>
          <p:nvPr/>
        </p:nvSpPr>
        <p:spPr>
          <a:xfrm>
            <a:off x="486589" y="594042"/>
            <a:ext cx="1428175" cy="408623"/>
          </a:xfrm>
          <a:prstGeom prst="roundRect">
            <a:avLst/>
          </a:prstGeom>
          <a:ln w="12700">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b="1" dirty="0"/>
              <a:t>裁判</a:t>
            </a:r>
            <a:r>
              <a:rPr lang="ja-JP" altLang="en-US" b="1" dirty="0"/>
              <a:t>所判断</a:t>
            </a:r>
            <a:endParaRPr kumimoji="1" lang="ja-JP" altLang="en-US" b="1" dirty="0"/>
          </a:p>
        </p:txBody>
      </p:sp>
      <p:sp>
        <p:nvSpPr>
          <p:cNvPr id="2" name="タイトル 1">
            <a:extLst>
              <a:ext uri="{FF2B5EF4-FFF2-40B4-BE49-F238E27FC236}">
                <a16:creationId xmlns:a16="http://schemas.microsoft.com/office/drawing/2014/main" id="{EA0BA65E-FBE6-40A2-851C-4094A5E69FB5}"/>
              </a:ext>
            </a:extLst>
          </p:cNvPr>
          <p:cNvSpPr>
            <a:spLocks noGrp="1"/>
          </p:cNvSpPr>
          <p:nvPr>
            <p:ph type="title"/>
          </p:nvPr>
        </p:nvSpPr>
        <p:spPr>
          <a:xfrm>
            <a:off x="-1" y="104669"/>
            <a:ext cx="5453568" cy="402798"/>
          </a:xfrm>
        </p:spPr>
        <p:txBody>
          <a:bodyPr>
            <a:normAutofit fontScale="90000"/>
          </a:bodyPr>
          <a:lstStyle/>
          <a:p>
            <a:pPr algn="ctr"/>
            <a:r>
              <a:rPr lang="ja-JP" altLang="en-US" sz="1800" b="1" dirty="0"/>
              <a:t>図９．</a:t>
            </a:r>
            <a:r>
              <a:rPr lang="ja-JP" altLang="en-US" sz="1800" dirty="0"/>
              <a:t>長澤運輸事件（定年再雇用）</a:t>
            </a:r>
            <a:r>
              <a:rPr lang="en-US" altLang="ja-JP" sz="1800" dirty="0"/>
              <a:t>3.1(</a:t>
            </a:r>
            <a:r>
              <a:rPr lang="ja-JP" altLang="en-US" sz="1800" dirty="0"/>
              <a:t>地裁：原告</a:t>
            </a:r>
            <a:r>
              <a:rPr lang="ja-JP" altLang="en-US" sz="1800" b="1" dirty="0"/>
              <a:t>勝訴</a:t>
            </a:r>
            <a:r>
              <a:rPr lang="en-US" altLang="ja-JP" sz="1800" dirty="0"/>
              <a:t>)</a:t>
            </a:r>
            <a:endParaRPr kumimoji="1" lang="ja-JP" altLang="en-US" sz="1800" dirty="0"/>
          </a:p>
        </p:txBody>
      </p:sp>
      <p:sp>
        <p:nvSpPr>
          <p:cNvPr id="19" name="テキスト ボックス 18">
            <a:extLst>
              <a:ext uri="{FF2B5EF4-FFF2-40B4-BE49-F238E27FC236}">
                <a16:creationId xmlns:a16="http://schemas.microsoft.com/office/drawing/2014/main" id="{C512649B-98A6-44E9-BA43-754A2CD5763C}"/>
              </a:ext>
            </a:extLst>
          </p:cNvPr>
          <p:cNvSpPr txBox="1"/>
          <p:nvPr/>
        </p:nvSpPr>
        <p:spPr>
          <a:xfrm>
            <a:off x="2671157" y="4366704"/>
            <a:ext cx="1877234" cy="1021556"/>
          </a:xfrm>
          <a:prstGeom prst="roundRect">
            <a:avLst/>
          </a:prstGeom>
          <a:ln w="635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47.</a:t>
            </a:r>
            <a:r>
              <a:rPr lang="ja-JP" altLang="en-US" b="1" dirty="0"/>
              <a:t>研修義務が違う。転勤が違う</a:t>
            </a:r>
            <a:r>
              <a:rPr lang="en-US" altLang="ja-JP" b="1" dirty="0"/>
              <a:t>(d)</a:t>
            </a:r>
            <a:endParaRPr kumimoji="1" lang="ja-JP" altLang="en-US" b="1" dirty="0"/>
          </a:p>
        </p:txBody>
      </p:sp>
      <p:sp>
        <p:nvSpPr>
          <p:cNvPr id="38" name="テキスト ボックス 37">
            <a:extLst>
              <a:ext uri="{FF2B5EF4-FFF2-40B4-BE49-F238E27FC236}">
                <a16:creationId xmlns:a16="http://schemas.microsoft.com/office/drawing/2014/main" id="{31BD7657-DECF-4B15-9DAD-7F7EBF9BF710}"/>
              </a:ext>
            </a:extLst>
          </p:cNvPr>
          <p:cNvSpPr txBox="1"/>
          <p:nvPr/>
        </p:nvSpPr>
        <p:spPr>
          <a:xfrm>
            <a:off x="3348533" y="482640"/>
            <a:ext cx="2254103" cy="715089"/>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67.</a:t>
            </a:r>
            <a:r>
              <a:rPr lang="ja-JP" altLang="en-US" b="1" dirty="0"/>
              <a:t>均衡待遇に反する</a:t>
            </a:r>
            <a:r>
              <a:rPr lang="en-US" altLang="ja-JP" b="1" dirty="0"/>
              <a:t>(p)</a:t>
            </a:r>
            <a:endParaRPr kumimoji="1" lang="ja-JP" altLang="en-US" b="1" dirty="0"/>
          </a:p>
        </p:txBody>
      </p:sp>
      <p:sp>
        <p:nvSpPr>
          <p:cNvPr id="63" name="テキスト ボックス 62">
            <a:extLst>
              <a:ext uri="{FF2B5EF4-FFF2-40B4-BE49-F238E27FC236}">
                <a16:creationId xmlns:a16="http://schemas.microsoft.com/office/drawing/2014/main" id="{6197233B-E770-44AE-B789-8AC55771EE14}"/>
              </a:ext>
            </a:extLst>
          </p:cNvPr>
          <p:cNvSpPr txBox="1"/>
          <p:nvPr/>
        </p:nvSpPr>
        <p:spPr>
          <a:xfrm rot="10800000" flipV="1">
            <a:off x="3011860" y="304724"/>
            <a:ext cx="342692" cy="584775"/>
          </a:xfrm>
          <a:prstGeom prst="rect">
            <a:avLst/>
          </a:prstGeom>
          <a:noFill/>
        </p:spPr>
        <p:txBody>
          <a:bodyPr wrap="square">
            <a:spAutoFit/>
          </a:bodyPr>
          <a:lstStyle/>
          <a:p>
            <a:r>
              <a:rPr lang="en-US" altLang="ja-JP" sz="3200" b="0" i="0" u="none" strike="noStrike" baseline="0" dirty="0">
                <a:latin typeface="CIDFont+F4"/>
              </a:rPr>
              <a:t>a</a:t>
            </a:r>
            <a:endParaRPr lang="ja-JP" altLang="en-US" sz="3200" dirty="0"/>
          </a:p>
        </p:txBody>
      </p:sp>
      <p:sp>
        <p:nvSpPr>
          <p:cNvPr id="65" name="テキスト ボックス 64">
            <a:extLst>
              <a:ext uri="{FF2B5EF4-FFF2-40B4-BE49-F238E27FC236}">
                <a16:creationId xmlns:a16="http://schemas.microsoft.com/office/drawing/2014/main" id="{3CF66696-3BF1-4F01-8273-66C1390173D0}"/>
              </a:ext>
            </a:extLst>
          </p:cNvPr>
          <p:cNvSpPr txBox="1"/>
          <p:nvPr/>
        </p:nvSpPr>
        <p:spPr>
          <a:xfrm rot="10800000" flipV="1">
            <a:off x="3644254" y="1732763"/>
            <a:ext cx="410524" cy="584775"/>
          </a:xfrm>
          <a:prstGeom prst="rect">
            <a:avLst/>
          </a:prstGeom>
          <a:noFill/>
        </p:spPr>
        <p:txBody>
          <a:bodyPr wrap="square">
            <a:spAutoFit/>
          </a:bodyPr>
          <a:lstStyle/>
          <a:p>
            <a:r>
              <a:rPr lang="en-US" altLang="ja-JP" sz="3200" b="0" i="0" u="none" strike="noStrike" baseline="0" dirty="0">
                <a:latin typeface="CIDFont+F4"/>
              </a:rPr>
              <a:t>b</a:t>
            </a:r>
            <a:endParaRPr lang="ja-JP" altLang="en-US" sz="3200" dirty="0"/>
          </a:p>
        </p:txBody>
      </p:sp>
      <p:sp>
        <p:nvSpPr>
          <p:cNvPr id="67" name="テキスト ボックス 66">
            <a:extLst>
              <a:ext uri="{FF2B5EF4-FFF2-40B4-BE49-F238E27FC236}">
                <a16:creationId xmlns:a16="http://schemas.microsoft.com/office/drawing/2014/main" id="{5DEB6331-8E8B-47C8-8753-6E58329AB0EE}"/>
              </a:ext>
            </a:extLst>
          </p:cNvPr>
          <p:cNvSpPr txBox="1"/>
          <p:nvPr/>
        </p:nvSpPr>
        <p:spPr>
          <a:xfrm rot="10800000" flipV="1">
            <a:off x="4809151" y="4074317"/>
            <a:ext cx="342692" cy="584775"/>
          </a:xfrm>
          <a:prstGeom prst="rect">
            <a:avLst/>
          </a:prstGeom>
          <a:noFill/>
        </p:spPr>
        <p:txBody>
          <a:bodyPr wrap="square">
            <a:spAutoFit/>
          </a:bodyPr>
          <a:lstStyle/>
          <a:p>
            <a:r>
              <a:rPr lang="en-US" altLang="ja-JP" sz="3200" b="0" i="0" u="none" strike="noStrike" baseline="0" dirty="0">
                <a:latin typeface="CIDFont+F4"/>
              </a:rPr>
              <a:t>c</a:t>
            </a:r>
            <a:endParaRPr lang="ja-JP" altLang="en-US" sz="3200" dirty="0"/>
          </a:p>
        </p:txBody>
      </p:sp>
      <p:sp>
        <p:nvSpPr>
          <p:cNvPr id="32" name="テキスト ボックス 31">
            <a:extLst>
              <a:ext uri="{FF2B5EF4-FFF2-40B4-BE49-F238E27FC236}">
                <a16:creationId xmlns:a16="http://schemas.microsoft.com/office/drawing/2014/main" id="{B1E4FDD4-0559-4EA6-A632-E6886C0D86B0}"/>
              </a:ext>
            </a:extLst>
          </p:cNvPr>
          <p:cNvSpPr txBox="1"/>
          <p:nvPr/>
        </p:nvSpPr>
        <p:spPr>
          <a:xfrm>
            <a:off x="3740371" y="2182334"/>
            <a:ext cx="2027602" cy="715089"/>
          </a:xfrm>
          <a:prstGeom prst="roundRect">
            <a:avLst/>
          </a:prstGeom>
          <a:ln w="38100">
            <a:solidFill>
              <a:schemeClr val="accent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15-2. </a:t>
            </a:r>
            <a:r>
              <a:rPr lang="ja-JP" altLang="en-US" b="1" dirty="0"/>
              <a:t>待遇差あり</a:t>
            </a:r>
            <a:r>
              <a:rPr lang="en-US" altLang="ja-JP" b="1" dirty="0"/>
              <a:t>(p)</a:t>
            </a:r>
            <a:endParaRPr kumimoji="1" lang="ja-JP" altLang="en-US" b="1" dirty="0"/>
          </a:p>
        </p:txBody>
      </p:sp>
      <p:sp>
        <p:nvSpPr>
          <p:cNvPr id="33" name="テキスト ボックス 32">
            <a:extLst>
              <a:ext uri="{FF2B5EF4-FFF2-40B4-BE49-F238E27FC236}">
                <a16:creationId xmlns:a16="http://schemas.microsoft.com/office/drawing/2014/main" id="{8CCF91DA-C461-4CDF-A3DC-E561FF1DDF0F}"/>
              </a:ext>
            </a:extLst>
          </p:cNvPr>
          <p:cNvSpPr txBox="1"/>
          <p:nvPr/>
        </p:nvSpPr>
        <p:spPr>
          <a:xfrm>
            <a:off x="6809418" y="5509744"/>
            <a:ext cx="2431339" cy="715089"/>
          </a:xfrm>
          <a:prstGeom prst="roundRect">
            <a:avLst/>
          </a:prstGeom>
          <a:ln w="635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51.</a:t>
            </a:r>
            <a:r>
              <a:rPr lang="ja-JP" altLang="en-US" b="1" dirty="0"/>
              <a:t>年金あり</a:t>
            </a:r>
            <a:r>
              <a:rPr lang="en-US" altLang="ja-JP" b="1" dirty="0"/>
              <a:t>/</a:t>
            </a:r>
            <a:r>
              <a:rPr lang="ja-JP" altLang="en-US" b="1" dirty="0"/>
              <a:t>扶養者減る</a:t>
            </a:r>
            <a:r>
              <a:rPr lang="en-US" altLang="ja-JP" b="1" dirty="0"/>
              <a:t>(d)</a:t>
            </a:r>
            <a:endParaRPr kumimoji="1" lang="ja-JP" altLang="en-US" b="1" dirty="0"/>
          </a:p>
        </p:txBody>
      </p:sp>
      <p:cxnSp>
        <p:nvCxnSpPr>
          <p:cNvPr id="35" name="直線矢印コネクタ 34">
            <a:extLst>
              <a:ext uri="{FF2B5EF4-FFF2-40B4-BE49-F238E27FC236}">
                <a16:creationId xmlns:a16="http://schemas.microsoft.com/office/drawing/2014/main" id="{B8E0AF6C-DFF1-42FC-BCA7-644C93B46899}"/>
              </a:ext>
            </a:extLst>
          </p:cNvPr>
          <p:cNvCxnSpPr>
            <a:cxnSpLocks/>
          </p:cNvCxnSpPr>
          <p:nvPr/>
        </p:nvCxnSpPr>
        <p:spPr>
          <a:xfrm flipV="1">
            <a:off x="4754172" y="1197729"/>
            <a:ext cx="0" cy="98460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976A5B7D-11D9-4554-8A1D-2CD50F329585}"/>
              </a:ext>
            </a:extLst>
          </p:cNvPr>
          <p:cNvSpPr txBox="1"/>
          <p:nvPr/>
        </p:nvSpPr>
        <p:spPr>
          <a:xfrm rot="10800000" flipV="1">
            <a:off x="2248959" y="4028702"/>
            <a:ext cx="297208" cy="584775"/>
          </a:xfrm>
          <a:prstGeom prst="rect">
            <a:avLst/>
          </a:prstGeom>
          <a:noFill/>
        </p:spPr>
        <p:txBody>
          <a:bodyPr wrap="square">
            <a:spAutoFit/>
          </a:bodyPr>
          <a:lstStyle/>
          <a:p>
            <a:r>
              <a:rPr lang="en-US" altLang="ja-JP" sz="3200" dirty="0">
                <a:latin typeface="CIDFont+F4"/>
              </a:rPr>
              <a:t>m</a:t>
            </a:r>
            <a:endParaRPr lang="ja-JP" altLang="en-US" sz="3200" dirty="0">
              <a:latin typeface="CIDFont+F4"/>
            </a:endParaRPr>
          </a:p>
        </p:txBody>
      </p:sp>
      <p:sp>
        <p:nvSpPr>
          <p:cNvPr id="8" name="テキスト ボックス 7">
            <a:extLst>
              <a:ext uri="{FF2B5EF4-FFF2-40B4-BE49-F238E27FC236}">
                <a16:creationId xmlns:a16="http://schemas.microsoft.com/office/drawing/2014/main" id="{823BA8FC-C4B1-4183-8085-79E8813F94C3}"/>
              </a:ext>
            </a:extLst>
          </p:cNvPr>
          <p:cNvSpPr txBox="1"/>
          <p:nvPr/>
        </p:nvSpPr>
        <p:spPr>
          <a:xfrm rot="10800000" flipV="1">
            <a:off x="5714541" y="1258158"/>
            <a:ext cx="291358" cy="584775"/>
          </a:xfrm>
          <a:prstGeom prst="rect">
            <a:avLst/>
          </a:prstGeom>
          <a:noFill/>
        </p:spPr>
        <p:txBody>
          <a:bodyPr wrap="square">
            <a:spAutoFit/>
          </a:bodyPr>
          <a:lstStyle/>
          <a:p>
            <a:r>
              <a:rPr lang="en-US" altLang="ja-JP" sz="3200" dirty="0">
                <a:latin typeface="CIDFont+F4"/>
              </a:rPr>
              <a:t>e</a:t>
            </a:r>
            <a:endParaRPr lang="ja-JP" altLang="en-US" sz="3200" dirty="0">
              <a:latin typeface="CIDFont+F4"/>
            </a:endParaRPr>
          </a:p>
        </p:txBody>
      </p:sp>
      <p:sp>
        <p:nvSpPr>
          <p:cNvPr id="82" name="テキスト ボックス 81">
            <a:extLst>
              <a:ext uri="{FF2B5EF4-FFF2-40B4-BE49-F238E27FC236}">
                <a16:creationId xmlns:a16="http://schemas.microsoft.com/office/drawing/2014/main" id="{7E011540-F0FE-43EA-853A-4409EB610200}"/>
              </a:ext>
            </a:extLst>
          </p:cNvPr>
          <p:cNvSpPr txBox="1"/>
          <p:nvPr/>
        </p:nvSpPr>
        <p:spPr>
          <a:xfrm>
            <a:off x="504710" y="2221469"/>
            <a:ext cx="2178276" cy="715089"/>
          </a:xfrm>
          <a:prstGeom prst="roundRect">
            <a:avLst/>
          </a:prstGeom>
          <a:ln w="635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25. </a:t>
            </a:r>
            <a:r>
              <a:rPr lang="ja-JP" altLang="en-US" b="1" dirty="0"/>
              <a:t>制度設計の違い</a:t>
            </a:r>
            <a:r>
              <a:rPr lang="en-US" altLang="ja-JP" b="1" dirty="0"/>
              <a:t>(d)</a:t>
            </a:r>
            <a:endParaRPr kumimoji="1" lang="ja-JP" altLang="en-US" b="1" dirty="0"/>
          </a:p>
        </p:txBody>
      </p:sp>
      <p:cxnSp>
        <p:nvCxnSpPr>
          <p:cNvPr id="95" name="直線矢印コネクタ 94">
            <a:extLst>
              <a:ext uri="{FF2B5EF4-FFF2-40B4-BE49-F238E27FC236}">
                <a16:creationId xmlns:a16="http://schemas.microsoft.com/office/drawing/2014/main" id="{6D8CCE23-33E5-4E8A-8B59-7DAA0D97210F}"/>
              </a:ext>
            </a:extLst>
          </p:cNvPr>
          <p:cNvCxnSpPr>
            <a:cxnSpLocks/>
          </p:cNvCxnSpPr>
          <p:nvPr/>
        </p:nvCxnSpPr>
        <p:spPr>
          <a:xfrm flipV="1">
            <a:off x="2712873" y="2587273"/>
            <a:ext cx="1027497" cy="2141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直線矢印コネクタ 98">
            <a:extLst>
              <a:ext uri="{FF2B5EF4-FFF2-40B4-BE49-F238E27FC236}">
                <a16:creationId xmlns:a16="http://schemas.microsoft.com/office/drawing/2014/main" id="{67634F8E-3098-4854-AF8C-37CA87E0DDD9}"/>
              </a:ext>
            </a:extLst>
          </p:cNvPr>
          <p:cNvCxnSpPr>
            <a:cxnSpLocks/>
            <a:stCxn id="80" idx="0"/>
            <a:endCxn id="20" idx="1"/>
          </p:cNvCxnSpPr>
          <p:nvPr/>
        </p:nvCxnSpPr>
        <p:spPr>
          <a:xfrm flipV="1">
            <a:off x="1302817" y="3695016"/>
            <a:ext cx="1359415" cy="181472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0" name="直線矢印コネクタ 129">
            <a:extLst>
              <a:ext uri="{FF2B5EF4-FFF2-40B4-BE49-F238E27FC236}">
                <a16:creationId xmlns:a16="http://schemas.microsoft.com/office/drawing/2014/main" id="{C3D24AB0-29BE-4BA4-A997-A59C2BE6501F}"/>
              </a:ext>
            </a:extLst>
          </p:cNvPr>
          <p:cNvCxnSpPr>
            <a:cxnSpLocks/>
            <a:stCxn id="18" idx="0"/>
            <a:endCxn id="32" idx="2"/>
          </p:cNvCxnSpPr>
          <p:nvPr/>
        </p:nvCxnSpPr>
        <p:spPr>
          <a:xfrm flipH="1" flipV="1">
            <a:off x="4754172" y="2897423"/>
            <a:ext cx="1367896" cy="14819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直線コネクタ 137">
            <a:extLst>
              <a:ext uri="{FF2B5EF4-FFF2-40B4-BE49-F238E27FC236}">
                <a16:creationId xmlns:a16="http://schemas.microsoft.com/office/drawing/2014/main" id="{0F1171C1-EAF0-4C39-A235-FBB1629E0386}"/>
              </a:ext>
            </a:extLst>
          </p:cNvPr>
          <p:cNvCxnSpPr>
            <a:cxnSpLocks/>
          </p:cNvCxnSpPr>
          <p:nvPr/>
        </p:nvCxnSpPr>
        <p:spPr>
          <a:xfrm flipH="1">
            <a:off x="3192143" y="2199108"/>
            <a:ext cx="126237" cy="3757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テキスト ボックス 139">
            <a:extLst>
              <a:ext uri="{FF2B5EF4-FFF2-40B4-BE49-F238E27FC236}">
                <a16:creationId xmlns:a16="http://schemas.microsoft.com/office/drawing/2014/main" id="{5418E0BE-8419-42BC-9D7D-B821CD131457}"/>
              </a:ext>
            </a:extLst>
          </p:cNvPr>
          <p:cNvSpPr txBox="1"/>
          <p:nvPr/>
        </p:nvSpPr>
        <p:spPr>
          <a:xfrm>
            <a:off x="6029496" y="496881"/>
            <a:ext cx="2300230" cy="715089"/>
          </a:xfrm>
          <a:prstGeom prst="roundRect">
            <a:avLst/>
          </a:prstGeom>
          <a:ln w="635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53.</a:t>
            </a:r>
            <a:r>
              <a:rPr lang="ja-JP" altLang="en-US" b="1" dirty="0"/>
              <a:t>定年後の制度は</a:t>
            </a:r>
            <a:endParaRPr lang="en-US" altLang="ja-JP" b="1" dirty="0"/>
          </a:p>
          <a:p>
            <a:r>
              <a:rPr lang="ja-JP" altLang="en-US" b="1" dirty="0"/>
              <a:t>労使の自治</a:t>
            </a:r>
            <a:r>
              <a:rPr lang="en-US" altLang="ja-JP" b="1" dirty="0"/>
              <a:t>(d)</a:t>
            </a:r>
            <a:endParaRPr kumimoji="1" lang="ja-JP" altLang="en-US" b="1" dirty="0"/>
          </a:p>
        </p:txBody>
      </p:sp>
      <p:cxnSp>
        <p:nvCxnSpPr>
          <p:cNvPr id="147" name="直線矢印コネクタ 146">
            <a:extLst>
              <a:ext uri="{FF2B5EF4-FFF2-40B4-BE49-F238E27FC236}">
                <a16:creationId xmlns:a16="http://schemas.microsoft.com/office/drawing/2014/main" id="{5B3D2220-EA95-4079-B9C2-11B117081B5E}"/>
              </a:ext>
            </a:extLst>
          </p:cNvPr>
          <p:cNvCxnSpPr>
            <a:cxnSpLocks/>
          </p:cNvCxnSpPr>
          <p:nvPr/>
        </p:nvCxnSpPr>
        <p:spPr>
          <a:xfrm flipH="1" flipV="1">
            <a:off x="7464651" y="4053387"/>
            <a:ext cx="22869" cy="142752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2" name="直線コネクタ 151">
            <a:extLst>
              <a:ext uri="{FF2B5EF4-FFF2-40B4-BE49-F238E27FC236}">
                <a16:creationId xmlns:a16="http://schemas.microsoft.com/office/drawing/2014/main" id="{BF10B902-125F-46B3-B3C4-E3DD1B23A7A3}"/>
              </a:ext>
            </a:extLst>
          </p:cNvPr>
          <p:cNvCxnSpPr>
            <a:cxnSpLocks/>
          </p:cNvCxnSpPr>
          <p:nvPr/>
        </p:nvCxnSpPr>
        <p:spPr>
          <a:xfrm>
            <a:off x="5132010" y="3565454"/>
            <a:ext cx="153595" cy="2688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テキスト ボックス 158">
            <a:extLst>
              <a:ext uri="{FF2B5EF4-FFF2-40B4-BE49-F238E27FC236}">
                <a16:creationId xmlns:a16="http://schemas.microsoft.com/office/drawing/2014/main" id="{DA86C4F5-D69A-4D5E-AD01-F81F67A660B3}"/>
              </a:ext>
            </a:extLst>
          </p:cNvPr>
          <p:cNvSpPr txBox="1"/>
          <p:nvPr/>
        </p:nvSpPr>
        <p:spPr>
          <a:xfrm>
            <a:off x="9529768" y="2705317"/>
            <a:ext cx="2090932" cy="715089"/>
          </a:xfrm>
          <a:prstGeom prst="roundRect">
            <a:avLst/>
          </a:prstGeom>
          <a:ln w="635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60.</a:t>
            </a:r>
            <a:r>
              <a:rPr lang="ja-JP" altLang="en-US" b="1" dirty="0"/>
              <a:t>条件を承知で労働契約締結</a:t>
            </a:r>
            <a:r>
              <a:rPr lang="en-US" altLang="ja-JP" b="1" dirty="0"/>
              <a:t>(d)</a:t>
            </a:r>
            <a:endParaRPr kumimoji="1" lang="ja-JP" altLang="en-US" b="1" dirty="0"/>
          </a:p>
        </p:txBody>
      </p:sp>
      <p:sp>
        <p:nvSpPr>
          <p:cNvPr id="161" name="テキスト ボックス 160">
            <a:extLst>
              <a:ext uri="{FF2B5EF4-FFF2-40B4-BE49-F238E27FC236}">
                <a16:creationId xmlns:a16="http://schemas.microsoft.com/office/drawing/2014/main" id="{13456F09-B745-487C-B765-3E8EBFB2CE2A}"/>
              </a:ext>
            </a:extLst>
          </p:cNvPr>
          <p:cNvSpPr txBox="1"/>
          <p:nvPr/>
        </p:nvSpPr>
        <p:spPr>
          <a:xfrm>
            <a:off x="9454637" y="578111"/>
            <a:ext cx="2190205" cy="715089"/>
          </a:xfrm>
          <a:prstGeom prst="roundRect">
            <a:avLst/>
          </a:prstGeom>
          <a:ln w="38100">
            <a:solidFill>
              <a:schemeClr val="accent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58.</a:t>
            </a:r>
            <a:r>
              <a:rPr lang="ja-JP" altLang="en-US" b="1" dirty="0"/>
              <a:t>労働契約は一部無効</a:t>
            </a:r>
            <a:r>
              <a:rPr lang="en-US" altLang="ja-JP" b="1" dirty="0"/>
              <a:t>(p)</a:t>
            </a:r>
            <a:endParaRPr kumimoji="1" lang="ja-JP" altLang="en-US" b="1" dirty="0"/>
          </a:p>
        </p:txBody>
      </p:sp>
      <p:cxnSp>
        <p:nvCxnSpPr>
          <p:cNvPr id="169" name="直線矢印コネクタ 168">
            <a:extLst>
              <a:ext uri="{FF2B5EF4-FFF2-40B4-BE49-F238E27FC236}">
                <a16:creationId xmlns:a16="http://schemas.microsoft.com/office/drawing/2014/main" id="{DB9FEA63-B043-43F8-B309-5D662F3106F9}"/>
              </a:ext>
            </a:extLst>
          </p:cNvPr>
          <p:cNvCxnSpPr>
            <a:cxnSpLocks/>
          </p:cNvCxnSpPr>
          <p:nvPr/>
        </p:nvCxnSpPr>
        <p:spPr>
          <a:xfrm flipH="1">
            <a:off x="10575234" y="1311745"/>
            <a:ext cx="0" cy="13589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1" name="直線コネクタ 170">
            <a:extLst>
              <a:ext uri="{FF2B5EF4-FFF2-40B4-BE49-F238E27FC236}">
                <a16:creationId xmlns:a16="http://schemas.microsoft.com/office/drawing/2014/main" id="{03334953-244C-47F5-AF96-48C7DF4A4B54}"/>
              </a:ext>
            </a:extLst>
          </p:cNvPr>
          <p:cNvCxnSpPr>
            <a:cxnSpLocks/>
          </p:cNvCxnSpPr>
          <p:nvPr/>
        </p:nvCxnSpPr>
        <p:spPr>
          <a:xfrm>
            <a:off x="7771477" y="2705074"/>
            <a:ext cx="176871" cy="203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0" name="テキスト ボックス 209">
            <a:extLst>
              <a:ext uri="{FF2B5EF4-FFF2-40B4-BE49-F238E27FC236}">
                <a16:creationId xmlns:a16="http://schemas.microsoft.com/office/drawing/2014/main" id="{7E0CD2CC-274B-4AE3-BF40-CEFCB70ADFB2}"/>
              </a:ext>
            </a:extLst>
          </p:cNvPr>
          <p:cNvSpPr txBox="1"/>
          <p:nvPr/>
        </p:nvSpPr>
        <p:spPr>
          <a:xfrm rot="10800000" flipV="1">
            <a:off x="9283517" y="2408817"/>
            <a:ext cx="347073" cy="584775"/>
          </a:xfrm>
          <a:prstGeom prst="rect">
            <a:avLst/>
          </a:prstGeom>
          <a:noFill/>
        </p:spPr>
        <p:txBody>
          <a:bodyPr wrap="square">
            <a:spAutoFit/>
          </a:bodyPr>
          <a:lstStyle/>
          <a:p>
            <a:r>
              <a:rPr lang="en-US" altLang="ja-JP" sz="3200" dirty="0">
                <a:latin typeface="CIDFont+F4"/>
              </a:rPr>
              <a:t>f</a:t>
            </a:r>
            <a:endParaRPr lang="ja-JP" altLang="en-US" sz="3200" dirty="0">
              <a:latin typeface="CIDFont+F4"/>
            </a:endParaRPr>
          </a:p>
        </p:txBody>
      </p:sp>
      <p:sp>
        <p:nvSpPr>
          <p:cNvPr id="224" name="テキスト ボックス 223">
            <a:extLst>
              <a:ext uri="{FF2B5EF4-FFF2-40B4-BE49-F238E27FC236}">
                <a16:creationId xmlns:a16="http://schemas.microsoft.com/office/drawing/2014/main" id="{B63703AC-6144-44E3-903E-19EDC2F646A0}"/>
              </a:ext>
            </a:extLst>
          </p:cNvPr>
          <p:cNvSpPr txBox="1"/>
          <p:nvPr/>
        </p:nvSpPr>
        <p:spPr>
          <a:xfrm rot="10800000" flipV="1">
            <a:off x="457319" y="1698824"/>
            <a:ext cx="347073" cy="584775"/>
          </a:xfrm>
          <a:prstGeom prst="rect">
            <a:avLst/>
          </a:prstGeom>
          <a:noFill/>
        </p:spPr>
        <p:txBody>
          <a:bodyPr wrap="square">
            <a:spAutoFit/>
          </a:bodyPr>
          <a:lstStyle/>
          <a:p>
            <a:r>
              <a:rPr lang="en-US" altLang="ja-JP" sz="3200" dirty="0">
                <a:latin typeface="CIDFont+F4"/>
              </a:rPr>
              <a:t>l</a:t>
            </a:r>
            <a:endParaRPr lang="ja-JP" altLang="en-US" sz="3200" dirty="0">
              <a:latin typeface="CIDFont+F4"/>
            </a:endParaRPr>
          </a:p>
        </p:txBody>
      </p:sp>
      <p:sp>
        <p:nvSpPr>
          <p:cNvPr id="226" name="テキスト ボックス 225">
            <a:extLst>
              <a:ext uri="{FF2B5EF4-FFF2-40B4-BE49-F238E27FC236}">
                <a16:creationId xmlns:a16="http://schemas.microsoft.com/office/drawing/2014/main" id="{13739030-EC88-4EAA-8B84-55B23BA235C5}"/>
              </a:ext>
            </a:extLst>
          </p:cNvPr>
          <p:cNvSpPr txBox="1"/>
          <p:nvPr/>
        </p:nvSpPr>
        <p:spPr>
          <a:xfrm rot="10800000" flipV="1">
            <a:off x="465449" y="4987169"/>
            <a:ext cx="347073" cy="584775"/>
          </a:xfrm>
          <a:prstGeom prst="rect">
            <a:avLst/>
          </a:prstGeom>
          <a:noFill/>
        </p:spPr>
        <p:txBody>
          <a:bodyPr wrap="square">
            <a:spAutoFit/>
          </a:bodyPr>
          <a:lstStyle/>
          <a:p>
            <a:r>
              <a:rPr lang="en-US" altLang="ja-JP" sz="3200" dirty="0">
                <a:latin typeface="CIDFont+F4"/>
              </a:rPr>
              <a:t>d</a:t>
            </a:r>
            <a:endParaRPr lang="ja-JP" altLang="en-US" sz="3200" dirty="0">
              <a:latin typeface="CIDFont+F4"/>
            </a:endParaRPr>
          </a:p>
        </p:txBody>
      </p:sp>
      <p:sp>
        <p:nvSpPr>
          <p:cNvPr id="71" name="テキスト ボックス 70">
            <a:extLst>
              <a:ext uri="{FF2B5EF4-FFF2-40B4-BE49-F238E27FC236}">
                <a16:creationId xmlns:a16="http://schemas.microsoft.com/office/drawing/2014/main" id="{309904CB-8D82-48E3-B32F-5A6092382380}"/>
              </a:ext>
            </a:extLst>
          </p:cNvPr>
          <p:cNvSpPr txBox="1"/>
          <p:nvPr/>
        </p:nvSpPr>
        <p:spPr>
          <a:xfrm>
            <a:off x="6018118" y="1748139"/>
            <a:ext cx="2027599" cy="715089"/>
          </a:xfrm>
          <a:prstGeom prst="roundRect">
            <a:avLst/>
          </a:prstGeom>
          <a:ln w="38100">
            <a:solidFill>
              <a:schemeClr val="accent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66.</a:t>
            </a:r>
            <a:r>
              <a:rPr lang="ja-JP" altLang="en-US" b="1" dirty="0"/>
              <a:t>シニア制度は</a:t>
            </a:r>
            <a:endParaRPr lang="en-US" altLang="ja-JP" b="1" dirty="0"/>
          </a:p>
          <a:p>
            <a:r>
              <a:rPr lang="ja-JP" altLang="en-US" b="1" dirty="0"/>
              <a:t>不利益の強制</a:t>
            </a:r>
            <a:r>
              <a:rPr lang="en-US" altLang="ja-JP" b="1" dirty="0"/>
              <a:t>(p)</a:t>
            </a:r>
            <a:endParaRPr kumimoji="1" lang="ja-JP" altLang="en-US" b="1" dirty="0"/>
          </a:p>
        </p:txBody>
      </p:sp>
      <p:cxnSp>
        <p:nvCxnSpPr>
          <p:cNvPr id="129" name="直線矢印コネクタ 128">
            <a:extLst>
              <a:ext uri="{FF2B5EF4-FFF2-40B4-BE49-F238E27FC236}">
                <a16:creationId xmlns:a16="http://schemas.microsoft.com/office/drawing/2014/main" id="{E94616E4-C30A-4519-A922-BFBE97A01EAD}"/>
              </a:ext>
            </a:extLst>
          </p:cNvPr>
          <p:cNvCxnSpPr>
            <a:cxnSpLocks/>
          </p:cNvCxnSpPr>
          <p:nvPr/>
        </p:nvCxnSpPr>
        <p:spPr>
          <a:xfrm flipH="1">
            <a:off x="5453567" y="1956760"/>
            <a:ext cx="600484" cy="21366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3" name="直線矢印コネクタ 152">
            <a:extLst>
              <a:ext uri="{FF2B5EF4-FFF2-40B4-BE49-F238E27FC236}">
                <a16:creationId xmlns:a16="http://schemas.microsoft.com/office/drawing/2014/main" id="{7C28CC3A-CAB0-4A5B-8B61-B4C85E9F75CE}"/>
              </a:ext>
            </a:extLst>
          </p:cNvPr>
          <p:cNvCxnSpPr>
            <a:cxnSpLocks/>
            <a:stCxn id="159" idx="1"/>
            <a:endCxn id="32" idx="3"/>
          </p:cNvCxnSpPr>
          <p:nvPr/>
        </p:nvCxnSpPr>
        <p:spPr>
          <a:xfrm flipH="1" flipV="1">
            <a:off x="5767973" y="2539879"/>
            <a:ext cx="3761795" cy="52298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2" name="直線矢印コネクタ 161">
            <a:extLst>
              <a:ext uri="{FF2B5EF4-FFF2-40B4-BE49-F238E27FC236}">
                <a16:creationId xmlns:a16="http://schemas.microsoft.com/office/drawing/2014/main" id="{91246CEF-4A3F-4CFE-93D6-DB811B7DBAEA}"/>
              </a:ext>
            </a:extLst>
          </p:cNvPr>
          <p:cNvCxnSpPr>
            <a:cxnSpLocks/>
          </p:cNvCxnSpPr>
          <p:nvPr/>
        </p:nvCxnSpPr>
        <p:spPr>
          <a:xfrm flipH="1" flipV="1">
            <a:off x="10975752" y="1306005"/>
            <a:ext cx="0" cy="141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4" name="直線コネクタ 163">
            <a:extLst>
              <a:ext uri="{FF2B5EF4-FFF2-40B4-BE49-F238E27FC236}">
                <a16:creationId xmlns:a16="http://schemas.microsoft.com/office/drawing/2014/main" id="{1020E920-8A8A-495A-9547-793D36E213CA}"/>
              </a:ext>
            </a:extLst>
          </p:cNvPr>
          <p:cNvCxnSpPr>
            <a:cxnSpLocks/>
          </p:cNvCxnSpPr>
          <p:nvPr/>
        </p:nvCxnSpPr>
        <p:spPr>
          <a:xfrm>
            <a:off x="10477381" y="1995838"/>
            <a:ext cx="177251" cy="2008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直線コネクタ 165">
            <a:extLst>
              <a:ext uri="{FF2B5EF4-FFF2-40B4-BE49-F238E27FC236}">
                <a16:creationId xmlns:a16="http://schemas.microsoft.com/office/drawing/2014/main" id="{6BA8F22E-0525-4101-85F7-BDB67D61D391}"/>
              </a:ext>
            </a:extLst>
          </p:cNvPr>
          <p:cNvCxnSpPr>
            <a:cxnSpLocks/>
          </p:cNvCxnSpPr>
          <p:nvPr/>
        </p:nvCxnSpPr>
        <p:spPr>
          <a:xfrm>
            <a:off x="10854891" y="2003033"/>
            <a:ext cx="201755" cy="1975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5" name="テキスト ボックス 124">
            <a:extLst>
              <a:ext uri="{FF2B5EF4-FFF2-40B4-BE49-F238E27FC236}">
                <a16:creationId xmlns:a16="http://schemas.microsoft.com/office/drawing/2014/main" id="{DB098C2F-964F-4513-BF5D-8EFEBC247BAC}"/>
              </a:ext>
            </a:extLst>
          </p:cNvPr>
          <p:cNvSpPr txBox="1"/>
          <p:nvPr/>
        </p:nvSpPr>
        <p:spPr>
          <a:xfrm>
            <a:off x="6062402" y="3341196"/>
            <a:ext cx="2358320" cy="715089"/>
          </a:xfrm>
          <a:prstGeom prst="roundRect">
            <a:avLst/>
          </a:prstGeom>
          <a:ln w="635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52.</a:t>
            </a:r>
            <a:r>
              <a:rPr lang="ja-JP" altLang="en-US" b="1" dirty="0"/>
              <a:t>定年後賃金が下がるのは合理的</a:t>
            </a:r>
            <a:r>
              <a:rPr lang="en-US" altLang="ja-JP" b="1" dirty="0"/>
              <a:t>(d)</a:t>
            </a:r>
            <a:endParaRPr kumimoji="1" lang="ja-JP" altLang="en-US" b="1" dirty="0"/>
          </a:p>
        </p:txBody>
      </p:sp>
      <p:cxnSp>
        <p:nvCxnSpPr>
          <p:cNvPr id="178" name="直線矢印コネクタ 177">
            <a:extLst>
              <a:ext uri="{FF2B5EF4-FFF2-40B4-BE49-F238E27FC236}">
                <a16:creationId xmlns:a16="http://schemas.microsoft.com/office/drawing/2014/main" id="{3B893AB3-B9FA-4ED4-B7F0-0AB420D03160}"/>
              </a:ext>
            </a:extLst>
          </p:cNvPr>
          <p:cNvCxnSpPr>
            <a:cxnSpLocks/>
            <a:stCxn id="125" idx="1"/>
            <a:endCxn id="20" idx="3"/>
          </p:cNvCxnSpPr>
          <p:nvPr/>
        </p:nvCxnSpPr>
        <p:spPr>
          <a:xfrm flipH="1" flipV="1">
            <a:off x="4537516" y="3695016"/>
            <a:ext cx="1524886" cy="37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9" name="テキスト ボックス 148">
            <a:extLst>
              <a:ext uri="{FF2B5EF4-FFF2-40B4-BE49-F238E27FC236}">
                <a16:creationId xmlns:a16="http://schemas.microsoft.com/office/drawing/2014/main" id="{BBA77040-EC0B-4431-B86A-60E19708B8DC}"/>
              </a:ext>
            </a:extLst>
          </p:cNvPr>
          <p:cNvSpPr txBox="1"/>
          <p:nvPr/>
        </p:nvSpPr>
        <p:spPr>
          <a:xfrm>
            <a:off x="9943042" y="3729463"/>
            <a:ext cx="1657689" cy="1021556"/>
          </a:xfrm>
          <a:prstGeom prst="roundRect">
            <a:avLst/>
          </a:prstGeom>
          <a:ln w="38100">
            <a:solidFill>
              <a:schemeClr val="accent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50.</a:t>
            </a:r>
            <a:r>
              <a:rPr lang="ja-JP" altLang="en-US" b="1" dirty="0"/>
              <a:t>年金と賃金格差は別問題</a:t>
            </a:r>
            <a:r>
              <a:rPr lang="en-US" altLang="ja-JP" b="1" dirty="0"/>
              <a:t>(p)</a:t>
            </a:r>
            <a:endParaRPr kumimoji="1" lang="ja-JP" altLang="en-US" b="1" dirty="0"/>
          </a:p>
        </p:txBody>
      </p:sp>
      <p:sp>
        <p:nvSpPr>
          <p:cNvPr id="202" name="テキスト ボックス 201">
            <a:extLst>
              <a:ext uri="{FF2B5EF4-FFF2-40B4-BE49-F238E27FC236}">
                <a16:creationId xmlns:a16="http://schemas.microsoft.com/office/drawing/2014/main" id="{68898C19-53C5-4E38-BB42-857243BA6F7B}"/>
              </a:ext>
            </a:extLst>
          </p:cNvPr>
          <p:cNvSpPr txBox="1"/>
          <p:nvPr/>
        </p:nvSpPr>
        <p:spPr>
          <a:xfrm rot="10800000" flipV="1">
            <a:off x="9033117" y="190252"/>
            <a:ext cx="347073" cy="584775"/>
          </a:xfrm>
          <a:prstGeom prst="rect">
            <a:avLst/>
          </a:prstGeom>
          <a:noFill/>
        </p:spPr>
        <p:txBody>
          <a:bodyPr wrap="square">
            <a:spAutoFit/>
          </a:bodyPr>
          <a:lstStyle/>
          <a:p>
            <a:r>
              <a:rPr lang="en-US" altLang="ja-JP" sz="3200" dirty="0">
                <a:latin typeface="CIDFont+F4"/>
              </a:rPr>
              <a:t>g</a:t>
            </a:r>
            <a:endParaRPr lang="ja-JP" altLang="en-US" sz="3200" dirty="0">
              <a:latin typeface="CIDFont+F4"/>
            </a:endParaRPr>
          </a:p>
        </p:txBody>
      </p:sp>
      <p:sp>
        <p:nvSpPr>
          <p:cNvPr id="203" name="テキスト ボックス 202">
            <a:extLst>
              <a:ext uri="{FF2B5EF4-FFF2-40B4-BE49-F238E27FC236}">
                <a16:creationId xmlns:a16="http://schemas.microsoft.com/office/drawing/2014/main" id="{9376076F-DAA7-407F-ADC1-A323759DB55C}"/>
              </a:ext>
            </a:extLst>
          </p:cNvPr>
          <p:cNvSpPr txBox="1"/>
          <p:nvPr/>
        </p:nvSpPr>
        <p:spPr>
          <a:xfrm rot="10800000" flipV="1">
            <a:off x="5868795" y="2908412"/>
            <a:ext cx="347073" cy="584775"/>
          </a:xfrm>
          <a:prstGeom prst="rect">
            <a:avLst/>
          </a:prstGeom>
          <a:noFill/>
        </p:spPr>
        <p:txBody>
          <a:bodyPr wrap="square">
            <a:spAutoFit/>
          </a:bodyPr>
          <a:lstStyle/>
          <a:p>
            <a:r>
              <a:rPr lang="en-US" altLang="ja-JP" sz="3200" dirty="0">
                <a:latin typeface="CIDFont+F4"/>
              </a:rPr>
              <a:t>i</a:t>
            </a:r>
            <a:endParaRPr lang="ja-JP" altLang="en-US" sz="3200" dirty="0">
              <a:latin typeface="CIDFont+F4"/>
            </a:endParaRPr>
          </a:p>
        </p:txBody>
      </p:sp>
      <p:sp>
        <p:nvSpPr>
          <p:cNvPr id="204" name="テキスト ボックス 203">
            <a:extLst>
              <a:ext uri="{FF2B5EF4-FFF2-40B4-BE49-F238E27FC236}">
                <a16:creationId xmlns:a16="http://schemas.microsoft.com/office/drawing/2014/main" id="{DB6C5ACC-D2D0-4FB4-8A11-8B94E7C5EA25}"/>
              </a:ext>
            </a:extLst>
          </p:cNvPr>
          <p:cNvSpPr txBox="1"/>
          <p:nvPr/>
        </p:nvSpPr>
        <p:spPr>
          <a:xfrm rot="10800000" flipV="1">
            <a:off x="9681893" y="3327006"/>
            <a:ext cx="347073" cy="584775"/>
          </a:xfrm>
          <a:prstGeom prst="rect">
            <a:avLst/>
          </a:prstGeom>
          <a:noFill/>
        </p:spPr>
        <p:txBody>
          <a:bodyPr wrap="square">
            <a:spAutoFit/>
          </a:bodyPr>
          <a:lstStyle/>
          <a:p>
            <a:r>
              <a:rPr lang="en-US" altLang="ja-JP" sz="3200" dirty="0">
                <a:latin typeface="CIDFont+F4"/>
              </a:rPr>
              <a:t>j</a:t>
            </a:r>
            <a:endParaRPr lang="ja-JP" altLang="en-US" sz="3200" dirty="0">
              <a:latin typeface="CIDFont+F4"/>
            </a:endParaRPr>
          </a:p>
        </p:txBody>
      </p:sp>
      <p:sp>
        <p:nvSpPr>
          <p:cNvPr id="205" name="テキスト ボックス 204">
            <a:extLst>
              <a:ext uri="{FF2B5EF4-FFF2-40B4-BE49-F238E27FC236}">
                <a16:creationId xmlns:a16="http://schemas.microsoft.com/office/drawing/2014/main" id="{B7A7E279-BA28-488C-B035-AF939C5FC68B}"/>
              </a:ext>
            </a:extLst>
          </p:cNvPr>
          <p:cNvSpPr txBox="1"/>
          <p:nvPr/>
        </p:nvSpPr>
        <p:spPr>
          <a:xfrm rot="10800000" flipV="1">
            <a:off x="7567223" y="5025190"/>
            <a:ext cx="347073" cy="584775"/>
          </a:xfrm>
          <a:prstGeom prst="rect">
            <a:avLst/>
          </a:prstGeom>
          <a:noFill/>
        </p:spPr>
        <p:txBody>
          <a:bodyPr wrap="square">
            <a:spAutoFit/>
          </a:bodyPr>
          <a:lstStyle/>
          <a:p>
            <a:r>
              <a:rPr lang="en-US" altLang="ja-JP" sz="3200" dirty="0">
                <a:latin typeface="CIDFont+F4"/>
              </a:rPr>
              <a:t>k</a:t>
            </a:r>
            <a:endParaRPr lang="ja-JP" altLang="en-US" sz="3200" dirty="0">
              <a:latin typeface="CIDFont+F4"/>
            </a:endParaRPr>
          </a:p>
        </p:txBody>
      </p:sp>
      <p:sp>
        <p:nvSpPr>
          <p:cNvPr id="18" name="テキスト ボックス 17">
            <a:extLst>
              <a:ext uri="{FF2B5EF4-FFF2-40B4-BE49-F238E27FC236}">
                <a16:creationId xmlns:a16="http://schemas.microsoft.com/office/drawing/2014/main" id="{EC005779-A0BA-4EA4-A853-6442D877656A}"/>
              </a:ext>
            </a:extLst>
          </p:cNvPr>
          <p:cNvSpPr txBox="1"/>
          <p:nvPr/>
        </p:nvSpPr>
        <p:spPr>
          <a:xfrm>
            <a:off x="5109242" y="4379387"/>
            <a:ext cx="2025651" cy="1021556"/>
          </a:xfrm>
          <a:prstGeom prst="roundRect">
            <a:avLst/>
          </a:prstGeom>
          <a:ln w="38100">
            <a:solidFill>
              <a:schemeClr val="accent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44.</a:t>
            </a:r>
            <a:r>
              <a:rPr lang="ja-JP" altLang="en-US" b="1" dirty="0"/>
              <a:t>職務</a:t>
            </a:r>
            <a:r>
              <a:rPr lang="en-US" altLang="ja-JP" b="1" dirty="0"/>
              <a:t>/45.</a:t>
            </a:r>
            <a:r>
              <a:rPr lang="ja-JP" altLang="en-US" b="1" dirty="0"/>
              <a:t>責任</a:t>
            </a:r>
            <a:r>
              <a:rPr lang="en-US" altLang="ja-JP" b="1" dirty="0"/>
              <a:t>/46.</a:t>
            </a:r>
            <a:r>
              <a:rPr lang="ja-JP" altLang="en-US" b="1" dirty="0"/>
              <a:t>人事異動の範囲が同じ</a:t>
            </a:r>
            <a:r>
              <a:rPr lang="en-US" altLang="ja-JP" b="1" dirty="0"/>
              <a:t>(p)</a:t>
            </a:r>
            <a:endParaRPr kumimoji="1" lang="ja-JP" altLang="en-US" b="1" dirty="0"/>
          </a:p>
        </p:txBody>
      </p:sp>
      <p:sp>
        <p:nvSpPr>
          <p:cNvPr id="80" name="テキスト ボックス 79">
            <a:extLst>
              <a:ext uri="{FF2B5EF4-FFF2-40B4-BE49-F238E27FC236}">
                <a16:creationId xmlns:a16="http://schemas.microsoft.com/office/drawing/2014/main" id="{BA5D9C56-40D9-4141-94A3-857F1A64AC45}"/>
              </a:ext>
            </a:extLst>
          </p:cNvPr>
          <p:cNvSpPr txBox="1"/>
          <p:nvPr/>
        </p:nvSpPr>
        <p:spPr>
          <a:xfrm>
            <a:off x="523812" y="5509743"/>
            <a:ext cx="1558010" cy="715089"/>
          </a:xfrm>
          <a:prstGeom prst="round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9. </a:t>
            </a:r>
            <a:r>
              <a:rPr lang="ja-JP" altLang="en-US" b="1" dirty="0"/>
              <a:t>職務給手当で差</a:t>
            </a:r>
            <a:r>
              <a:rPr lang="en-US" altLang="ja-JP" b="1" dirty="0"/>
              <a:t>(p)</a:t>
            </a:r>
            <a:endParaRPr kumimoji="1" lang="ja-JP" altLang="en-US" b="1" dirty="0"/>
          </a:p>
        </p:txBody>
      </p:sp>
      <p:cxnSp>
        <p:nvCxnSpPr>
          <p:cNvPr id="93" name="直線矢印コネクタ 92">
            <a:extLst>
              <a:ext uri="{FF2B5EF4-FFF2-40B4-BE49-F238E27FC236}">
                <a16:creationId xmlns:a16="http://schemas.microsoft.com/office/drawing/2014/main" id="{645D2244-1D4E-4C69-9E5B-39D9E50FC753}"/>
              </a:ext>
            </a:extLst>
          </p:cNvPr>
          <p:cNvCxnSpPr>
            <a:cxnSpLocks/>
          </p:cNvCxnSpPr>
          <p:nvPr/>
        </p:nvCxnSpPr>
        <p:spPr>
          <a:xfrm>
            <a:off x="4537516" y="5058103"/>
            <a:ext cx="57213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直線矢印コネクタ 95">
            <a:extLst>
              <a:ext uri="{FF2B5EF4-FFF2-40B4-BE49-F238E27FC236}">
                <a16:creationId xmlns:a16="http://schemas.microsoft.com/office/drawing/2014/main" id="{7A610A65-878C-44D8-8C37-1A582062216C}"/>
              </a:ext>
            </a:extLst>
          </p:cNvPr>
          <p:cNvCxnSpPr>
            <a:cxnSpLocks/>
          </p:cNvCxnSpPr>
          <p:nvPr/>
        </p:nvCxnSpPr>
        <p:spPr>
          <a:xfrm flipH="1" flipV="1">
            <a:off x="4526421" y="4775183"/>
            <a:ext cx="560851" cy="1268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直線コネクタ 99">
            <a:extLst>
              <a:ext uri="{FF2B5EF4-FFF2-40B4-BE49-F238E27FC236}">
                <a16:creationId xmlns:a16="http://schemas.microsoft.com/office/drawing/2014/main" id="{5E447EC0-4481-4BF8-9A5B-3010947DF311}"/>
              </a:ext>
            </a:extLst>
          </p:cNvPr>
          <p:cNvCxnSpPr>
            <a:cxnSpLocks/>
          </p:cNvCxnSpPr>
          <p:nvPr/>
        </p:nvCxnSpPr>
        <p:spPr>
          <a:xfrm>
            <a:off x="4781051" y="4675138"/>
            <a:ext cx="207769" cy="2254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10702C87-D797-4424-8010-EDFAD2EE1577}"/>
              </a:ext>
            </a:extLst>
          </p:cNvPr>
          <p:cNvCxnSpPr>
            <a:cxnSpLocks/>
          </p:cNvCxnSpPr>
          <p:nvPr/>
        </p:nvCxnSpPr>
        <p:spPr>
          <a:xfrm>
            <a:off x="4735813" y="4987169"/>
            <a:ext cx="207769" cy="2254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矢印コネクタ 69">
            <a:extLst>
              <a:ext uri="{FF2B5EF4-FFF2-40B4-BE49-F238E27FC236}">
                <a16:creationId xmlns:a16="http://schemas.microsoft.com/office/drawing/2014/main" id="{C14BEB4C-E5E3-44BD-8D34-93B3481A3654}"/>
              </a:ext>
            </a:extLst>
          </p:cNvPr>
          <p:cNvCxnSpPr>
            <a:cxnSpLocks/>
          </p:cNvCxnSpPr>
          <p:nvPr/>
        </p:nvCxnSpPr>
        <p:spPr>
          <a:xfrm flipH="1">
            <a:off x="2661559" y="2325016"/>
            <a:ext cx="1013004" cy="2078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151F0B54-ED37-4447-991B-1874582A9D39}"/>
              </a:ext>
            </a:extLst>
          </p:cNvPr>
          <p:cNvCxnSpPr>
            <a:cxnSpLocks/>
          </p:cNvCxnSpPr>
          <p:nvPr/>
        </p:nvCxnSpPr>
        <p:spPr>
          <a:xfrm flipH="1">
            <a:off x="3200971" y="2489966"/>
            <a:ext cx="131583" cy="4300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72EBE5BB-F478-43E5-A7E5-044D2DFD2506}"/>
              </a:ext>
            </a:extLst>
          </p:cNvPr>
          <p:cNvSpPr txBox="1"/>
          <p:nvPr/>
        </p:nvSpPr>
        <p:spPr>
          <a:xfrm>
            <a:off x="2662232" y="3337471"/>
            <a:ext cx="1875284" cy="715089"/>
          </a:xfrm>
          <a:prstGeom prst="round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15. </a:t>
            </a:r>
            <a:r>
              <a:rPr lang="ja-JP" altLang="en-US" b="1" dirty="0"/>
              <a:t>給与差あり</a:t>
            </a:r>
            <a:r>
              <a:rPr lang="en-US" altLang="ja-JP" b="1" dirty="0"/>
              <a:t>(p)</a:t>
            </a:r>
            <a:endParaRPr kumimoji="1" lang="ja-JP" altLang="en-US" b="1" dirty="0"/>
          </a:p>
        </p:txBody>
      </p:sp>
      <p:sp>
        <p:nvSpPr>
          <p:cNvPr id="21" name="テキスト ボックス 20">
            <a:extLst>
              <a:ext uri="{FF2B5EF4-FFF2-40B4-BE49-F238E27FC236}">
                <a16:creationId xmlns:a16="http://schemas.microsoft.com/office/drawing/2014/main" id="{AD18B8A9-8C15-4240-A14F-88418343AD02}"/>
              </a:ext>
            </a:extLst>
          </p:cNvPr>
          <p:cNvSpPr txBox="1"/>
          <p:nvPr/>
        </p:nvSpPr>
        <p:spPr>
          <a:xfrm>
            <a:off x="504255" y="3568693"/>
            <a:ext cx="1179738" cy="1021556"/>
          </a:xfrm>
          <a:prstGeom prst="round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3. </a:t>
            </a:r>
            <a:r>
              <a:rPr lang="ja-JP" altLang="en-US" b="1" dirty="0"/>
              <a:t>定年</a:t>
            </a:r>
            <a:r>
              <a:rPr lang="en-US" altLang="ja-JP" b="1" dirty="0"/>
              <a:t>/</a:t>
            </a:r>
            <a:r>
              <a:rPr lang="ja-JP" altLang="en-US" b="1" dirty="0"/>
              <a:t>現役差</a:t>
            </a:r>
            <a:r>
              <a:rPr lang="en-US" altLang="ja-JP" b="1" dirty="0"/>
              <a:t>(p)</a:t>
            </a:r>
            <a:endParaRPr kumimoji="1" lang="ja-JP" altLang="en-US" b="1" dirty="0"/>
          </a:p>
        </p:txBody>
      </p:sp>
      <p:sp>
        <p:nvSpPr>
          <p:cNvPr id="27" name="テキスト ボックス 26">
            <a:extLst>
              <a:ext uri="{FF2B5EF4-FFF2-40B4-BE49-F238E27FC236}">
                <a16:creationId xmlns:a16="http://schemas.microsoft.com/office/drawing/2014/main" id="{D4E9DAD0-E8CE-451A-AEED-013EEB3C65F1}"/>
              </a:ext>
            </a:extLst>
          </p:cNvPr>
          <p:cNvSpPr txBox="1"/>
          <p:nvPr/>
        </p:nvSpPr>
        <p:spPr>
          <a:xfrm rot="10800000" flipV="1">
            <a:off x="2356858" y="2993865"/>
            <a:ext cx="347073" cy="584775"/>
          </a:xfrm>
          <a:prstGeom prst="rect">
            <a:avLst/>
          </a:prstGeom>
          <a:noFill/>
        </p:spPr>
        <p:txBody>
          <a:bodyPr wrap="square">
            <a:spAutoFit/>
          </a:bodyPr>
          <a:lstStyle/>
          <a:p>
            <a:r>
              <a:rPr lang="en-US" altLang="ja-JP" sz="3200" dirty="0">
                <a:latin typeface="CIDFont+F4"/>
              </a:rPr>
              <a:t>h</a:t>
            </a:r>
            <a:endParaRPr lang="ja-JP" altLang="en-US" sz="3200" dirty="0">
              <a:latin typeface="CIDFont+F4"/>
            </a:endParaRPr>
          </a:p>
        </p:txBody>
      </p:sp>
      <p:cxnSp>
        <p:nvCxnSpPr>
          <p:cNvPr id="87" name="直線矢印コネクタ 86">
            <a:extLst>
              <a:ext uri="{FF2B5EF4-FFF2-40B4-BE49-F238E27FC236}">
                <a16:creationId xmlns:a16="http://schemas.microsoft.com/office/drawing/2014/main" id="{8BA949EB-4C0A-40E7-9517-E1E6CB8C17BE}"/>
              </a:ext>
            </a:extLst>
          </p:cNvPr>
          <p:cNvCxnSpPr>
            <a:cxnSpLocks/>
            <a:stCxn id="20" idx="0"/>
            <a:endCxn id="32" idx="2"/>
          </p:cNvCxnSpPr>
          <p:nvPr/>
        </p:nvCxnSpPr>
        <p:spPr>
          <a:xfrm flipV="1">
            <a:off x="3599874" y="2897423"/>
            <a:ext cx="1154298" cy="440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直線矢印コネクタ 89">
            <a:extLst>
              <a:ext uri="{FF2B5EF4-FFF2-40B4-BE49-F238E27FC236}">
                <a16:creationId xmlns:a16="http://schemas.microsoft.com/office/drawing/2014/main" id="{069E7B79-0B99-4B75-8611-02F8932D2362}"/>
              </a:ext>
            </a:extLst>
          </p:cNvPr>
          <p:cNvCxnSpPr>
            <a:cxnSpLocks/>
            <a:stCxn id="21" idx="3"/>
            <a:endCxn id="20" idx="1"/>
          </p:cNvCxnSpPr>
          <p:nvPr/>
        </p:nvCxnSpPr>
        <p:spPr>
          <a:xfrm flipV="1">
            <a:off x="1683993" y="3695016"/>
            <a:ext cx="978239" cy="38445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414F8A73-86F3-4856-A48A-1EC3E05266FB}"/>
              </a:ext>
            </a:extLst>
          </p:cNvPr>
          <p:cNvSpPr txBox="1"/>
          <p:nvPr/>
        </p:nvSpPr>
        <p:spPr>
          <a:xfrm rot="10800000" flipV="1">
            <a:off x="382028" y="3136612"/>
            <a:ext cx="412098" cy="584775"/>
          </a:xfrm>
          <a:prstGeom prst="rect">
            <a:avLst/>
          </a:prstGeom>
          <a:noFill/>
        </p:spPr>
        <p:txBody>
          <a:bodyPr wrap="square">
            <a:spAutoFit/>
          </a:bodyPr>
          <a:lstStyle/>
          <a:p>
            <a:r>
              <a:rPr lang="en-US" altLang="ja-JP" sz="3200" b="0" i="0" u="none" strike="noStrike" baseline="0" dirty="0">
                <a:latin typeface="CIDFont+F4"/>
              </a:rPr>
              <a:t>o</a:t>
            </a:r>
            <a:endParaRPr lang="ja-JP" altLang="en-US" sz="3200" dirty="0"/>
          </a:p>
        </p:txBody>
      </p:sp>
      <p:cxnSp>
        <p:nvCxnSpPr>
          <p:cNvPr id="109" name="直線矢印コネクタ 108">
            <a:extLst>
              <a:ext uri="{FF2B5EF4-FFF2-40B4-BE49-F238E27FC236}">
                <a16:creationId xmlns:a16="http://schemas.microsoft.com/office/drawing/2014/main" id="{BA105784-D6B5-4989-A956-E9DA0D6B255F}"/>
              </a:ext>
            </a:extLst>
          </p:cNvPr>
          <p:cNvCxnSpPr>
            <a:cxnSpLocks/>
          </p:cNvCxnSpPr>
          <p:nvPr/>
        </p:nvCxnSpPr>
        <p:spPr>
          <a:xfrm>
            <a:off x="7162902" y="1211970"/>
            <a:ext cx="0" cy="5494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直線矢印コネクタ 109">
            <a:extLst>
              <a:ext uri="{FF2B5EF4-FFF2-40B4-BE49-F238E27FC236}">
                <a16:creationId xmlns:a16="http://schemas.microsoft.com/office/drawing/2014/main" id="{025A7BBE-14CD-4DDB-BB72-556C4E76B876}"/>
              </a:ext>
            </a:extLst>
          </p:cNvPr>
          <p:cNvCxnSpPr>
            <a:cxnSpLocks/>
          </p:cNvCxnSpPr>
          <p:nvPr/>
        </p:nvCxnSpPr>
        <p:spPr>
          <a:xfrm flipH="1" flipV="1">
            <a:off x="7413048" y="1258157"/>
            <a:ext cx="5461" cy="48998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8BB30E70-D2B9-4596-9EC5-82E06CF8BCD8}"/>
              </a:ext>
            </a:extLst>
          </p:cNvPr>
          <p:cNvCxnSpPr>
            <a:cxnSpLocks/>
          </p:cNvCxnSpPr>
          <p:nvPr/>
        </p:nvCxnSpPr>
        <p:spPr>
          <a:xfrm>
            <a:off x="7119253" y="1345563"/>
            <a:ext cx="122309" cy="1920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D8BE4431-9337-4601-99BF-776293658F69}"/>
              </a:ext>
            </a:extLst>
          </p:cNvPr>
          <p:cNvCxnSpPr>
            <a:cxnSpLocks/>
          </p:cNvCxnSpPr>
          <p:nvPr/>
        </p:nvCxnSpPr>
        <p:spPr>
          <a:xfrm>
            <a:off x="7339849" y="1383639"/>
            <a:ext cx="122309" cy="1920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9E527326-9C83-4F14-AC2E-1D0BEA696604}"/>
              </a:ext>
            </a:extLst>
          </p:cNvPr>
          <p:cNvSpPr txBox="1"/>
          <p:nvPr/>
        </p:nvSpPr>
        <p:spPr>
          <a:xfrm rot="10800000" flipV="1">
            <a:off x="5683907" y="255409"/>
            <a:ext cx="291358" cy="584775"/>
          </a:xfrm>
          <a:prstGeom prst="rect">
            <a:avLst/>
          </a:prstGeom>
          <a:noFill/>
        </p:spPr>
        <p:txBody>
          <a:bodyPr wrap="square">
            <a:spAutoFit/>
          </a:bodyPr>
          <a:lstStyle/>
          <a:p>
            <a:r>
              <a:rPr lang="en-US" altLang="ja-JP" sz="3200" dirty="0">
                <a:latin typeface="CIDFont+F4"/>
              </a:rPr>
              <a:t>p</a:t>
            </a:r>
            <a:endParaRPr lang="ja-JP" altLang="en-US" sz="3200" dirty="0">
              <a:latin typeface="CIDFont+F4"/>
            </a:endParaRPr>
          </a:p>
        </p:txBody>
      </p:sp>
      <p:cxnSp>
        <p:nvCxnSpPr>
          <p:cNvPr id="170" name="直線矢印コネクタ 169">
            <a:extLst>
              <a:ext uri="{FF2B5EF4-FFF2-40B4-BE49-F238E27FC236}">
                <a16:creationId xmlns:a16="http://schemas.microsoft.com/office/drawing/2014/main" id="{A8F10885-5139-4978-8D7C-CC36E61EAB48}"/>
              </a:ext>
            </a:extLst>
          </p:cNvPr>
          <p:cNvCxnSpPr>
            <a:cxnSpLocks/>
            <a:stCxn id="149" idx="1"/>
          </p:cNvCxnSpPr>
          <p:nvPr/>
        </p:nvCxnSpPr>
        <p:spPr>
          <a:xfrm flipH="1" flipV="1">
            <a:off x="8420724" y="3852611"/>
            <a:ext cx="1522318" cy="38763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3" name="直線矢印コネクタ 172">
            <a:extLst>
              <a:ext uri="{FF2B5EF4-FFF2-40B4-BE49-F238E27FC236}">
                <a16:creationId xmlns:a16="http://schemas.microsoft.com/office/drawing/2014/main" id="{ACB0D9CF-B286-412F-A354-E1A5E1E00BAA}"/>
              </a:ext>
            </a:extLst>
          </p:cNvPr>
          <p:cNvCxnSpPr>
            <a:cxnSpLocks/>
          </p:cNvCxnSpPr>
          <p:nvPr/>
        </p:nvCxnSpPr>
        <p:spPr>
          <a:xfrm>
            <a:off x="8440793" y="3604600"/>
            <a:ext cx="1502249" cy="4012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0" name="直線コネクタ 179">
            <a:extLst>
              <a:ext uri="{FF2B5EF4-FFF2-40B4-BE49-F238E27FC236}">
                <a16:creationId xmlns:a16="http://schemas.microsoft.com/office/drawing/2014/main" id="{BA5CAC1C-2662-43B6-B965-BAC8E11CF9B1}"/>
              </a:ext>
            </a:extLst>
          </p:cNvPr>
          <p:cNvCxnSpPr>
            <a:cxnSpLocks/>
          </p:cNvCxnSpPr>
          <p:nvPr/>
        </p:nvCxnSpPr>
        <p:spPr>
          <a:xfrm>
            <a:off x="9102952" y="3677011"/>
            <a:ext cx="236957" cy="2745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直線コネクタ 182">
            <a:extLst>
              <a:ext uri="{FF2B5EF4-FFF2-40B4-BE49-F238E27FC236}">
                <a16:creationId xmlns:a16="http://schemas.microsoft.com/office/drawing/2014/main" id="{CAE51238-AF0D-42D4-9525-48CAA9225F47}"/>
              </a:ext>
            </a:extLst>
          </p:cNvPr>
          <p:cNvCxnSpPr>
            <a:cxnSpLocks/>
          </p:cNvCxnSpPr>
          <p:nvPr/>
        </p:nvCxnSpPr>
        <p:spPr>
          <a:xfrm>
            <a:off x="9033117" y="3911781"/>
            <a:ext cx="216449" cy="2207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B4B5B800-2538-4842-841E-B80E65543D55}"/>
              </a:ext>
            </a:extLst>
          </p:cNvPr>
          <p:cNvSpPr txBox="1"/>
          <p:nvPr/>
        </p:nvSpPr>
        <p:spPr>
          <a:xfrm>
            <a:off x="530573" y="929553"/>
            <a:ext cx="1950508" cy="790099"/>
          </a:xfrm>
          <a:prstGeom prst="verticalScroll">
            <a:avLst/>
          </a:prstGeom>
          <a:solidFill>
            <a:schemeClr val="bg1">
              <a:lumMod val="95000"/>
            </a:schemeClr>
          </a:solidFill>
          <a:ln w="12700">
            <a:solidFill>
              <a:schemeClr val="tx1"/>
            </a:solidFill>
          </a:ln>
        </p:spPr>
        <p:txBody>
          <a:bodyPr wrap="square" rtlCol="0">
            <a:spAutoFit/>
          </a:bodyPr>
          <a:lstStyle/>
          <a:p>
            <a:pPr algn="l"/>
            <a:r>
              <a:rPr kumimoji="1" lang="ja-JP" altLang="en-US" b="1" dirty="0"/>
              <a:t>賃金を圧縮する理由なし</a:t>
            </a:r>
          </a:p>
        </p:txBody>
      </p:sp>
      <p:sp>
        <p:nvSpPr>
          <p:cNvPr id="68" name="テキスト ボックス 67">
            <a:extLst>
              <a:ext uri="{FF2B5EF4-FFF2-40B4-BE49-F238E27FC236}">
                <a16:creationId xmlns:a16="http://schemas.microsoft.com/office/drawing/2014/main" id="{B533B951-D153-4BC4-812F-2E16EAD68755}"/>
              </a:ext>
            </a:extLst>
          </p:cNvPr>
          <p:cNvSpPr txBox="1"/>
          <p:nvPr/>
        </p:nvSpPr>
        <p:spPr>
          <a:xfrm>
            <a:off x="9951193" y="5156202"/>
            <a:ext cx="1836564" cy="1467326"/>
          </a:xfrm>
          <a:prstGeom prst="verticalScroll">
            <a:avLst/>
          </a:prstGeom>
          <a:solidFill>
            <a:schemeClr val="bg1">
              <a:lumMod val="95000"/>
            </a:schemeClr>
          </a:solidFill>
          <a:ln w="12700">
            <a:solidFill>
              <a:schemeClr val="tx1"/>
            </a:solidFill>
          </a:ln>
        </p:spPr>
        <p:txBody>
          <a:bodyPr wrap="square" rtlCol="0">
            <a:spAutoFit/>
          </a:bodyPr>
          <a:lstStyle/>
          <a:p>
            <a:pPr algn="l"/>
            <a:r>
              <a:rPr lang="ja-JP" altLang="en-US" b="1" dirty="0"/>
              <a:t>年金の有無は合理的理由にならない</a:t>
            </a:r>
            <a:endParaRPr kumimoji="1" lang="ja-JP" altLang="en-US" b="1" dirty="0"/>
          </a:p>
        </p:txBody>
      </p:sp>
      <p:cxnSp>
        <p:nvCxnSpPr>
          <p:cNvPr id="78" name="直線矢印コネクタ 77">
            <a:extLst>
              <a:ext uri="{FF2B5EF4-FFF2-40B4-BE49-F238E27FC236}">
                <a16:creationId xmlns:a16="http://schemas.microsoft.com/office/drawing/2014/main" id="{43D6C659-1EBC-4AB9-AB72-8AB4794CF947}"/>
              </a:ext>
            </a:extLst>
          </p:cNvPr>
          <p:cNvCxnSpPr>
            <a:cxnSpLocks/>
            <a:stCxn id="3" idx="3"/>
          </p:cNvCxnSpPr>
          <p:nvPr/>
        </p:nvCxnSpPr>
        <p:spPr>
          <a:xfrm>
            <a:off x="2382319" y="1324603"/>
            <a:ext cx="746422" cy="134607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9EF53821-885C-48FA-9607-0ED9670C4C50}"/>
              </a:ext>
            </a:extLst>
          </p:cNvPr>
          <p:cNvCxnSpPr>
            <a:cxnSpLocks/>
          </p:cNvCxnSpPr>
          <p:nvPr/>
        </p:nvCxnSpPr>
        <p:spPr>
          <a:xfrm flipH="1">
            <a:off x="2657905" y="1693950"/>
            <a:ext cx="174767" cy="253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テキスト ボックス 90">
            <a:extLst>
              <a:ext uri="{FF2B5EF4-FFF2-40B4-BE49-F238E27FC236}">
                <a16:creationId xmlns:a16="http://schemas.microsoft.com/office/drawing/2014/main" id="{B19B62B5-66A6-4FCF-B7B1-33A3C8AEF9B5}"/>
              </a:ext>
            </a:extLst>
          </p:cNvPr>
          <p:cNvSpPr txBox="1"/>
          <p:nvPr/>
        </p:nvSpPr>
        <p:spPr>
          <a:xfrm>
            <a:off x="3127129" y="5763173"/>
            <a:ext cx="3386571" cy="451485"/>
          </a:xfrm>
          <a:prstGeom prst="verticalScroll">
            <a:avLst/>
          </a:prstGeom>
          <a:solidFill>
            <a:schemeClr val="bg1">
              <a:lumMod val="95000"/>
            </a:schemeClr>
          </a:solidFill>
          <a:ln w="12700">
            <a:solidFill>
              <a:schemeClr val="tx1"/>
            </a:solidFill>
          </a:ln>
        </p:spPr>
        <p:txBody>
          <a:bodyPr wrap="square" rtlCol="0">
            <a:spAutoFit/>
          </a:bodyPr>
          <a:lstStyle/>
          <a:p>
            <a:pPr algn="l"/>
            <a:r>
              <a:rPr kumimoji="1" lang="ja-JP" altLang="en-US" b="1" dirty="0"/>
              <a:t>研修義務や転勤に相違はない</a:t>
            </a:r>
          </a:p>
        </p:txBody>
      </p:sp>
      <p:cxnSp>
        <p:nvCxnSpPr>
          <p:cNvPr id="104" name="直線矢印コネクタ 103">
            <a:extLst>
              <a:ext uri="{FF2B5EF4-FFF2-40B4-BE49-F238E27FC236}">
                <a16:creationId xmlns:a16="http://schemas.microsoft.com/office/drawing/2014/main" id="{5545A0F9-D1F5-440A-A77F-671DB3969D67}"/>
              </a:ext>
            </a:extLst>
          </p:cNvPr>
          <p:cNvCxnSpPr>
            <a:cxnSpLocks/>
            <a:stCxn id="91" idx="0"/>
          </p:cNvCxnSpPr>
          <p:nvPr/>
        </p:nvCxnSpPr>
        <p:spPr>
          <a:xfrm flipH="1" flipV="1">
            <a:off x="4809150" y="5169870"/>
            <a:ext cx="11265" cy="5933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CB4B1B74-F72D-4252-A7F6-4A38B7895515}"/>
              </a:ext>
            </a:extLst>
          </p:cNvPr>
          <p:cNvCxnSpPr>
            <a:cxnSpLocks/>
          </p:cNvCxnSpPr>
          <p:nvPr/>
        </p:nvCxnSpPr>
        <p:spPr>
          <a:xfrm>
            <a:off x="4740400" y="5380501"/>
            <a:ext cx="177251" cy="2008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直線矢印コネクタ 173">
            <a:extLst>
              <a:ext uri="{FF2B5EF4-FFF2-40B4-BE49-F238E27FC236}">
                <a16:creationId xmlns:a16="http://schemas.microsoft.com/office/drawing/2014/main" id="{1CAEB9D0-87F7-457F-AA20-42FCBE6C8FDF}"/>
              </a:ext>
            </a:extLst>
          </p:cNvPr>
          <p:cNvCxnSpPr>
            <a:cxnSpLocks/>
            <a:stCxn id="68" idx="1"/>
          </p:cNvCxnSpPr>
          <p:nvPr/>
        </p:nvCxnSpPr>
        <p:spPr>
          <a:xfrm flipH="1" flipV="1">
            <a:off x="9452389" y="4004939"/>
            <a:ext cx="682220" cy="188492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9" name="直線コネクタ 178">
            <a:extLst>
              <a:ext uri="{FF2B5EF4-FFF2-40B4-BE49-F238E27FC236}">
                <a16:creationId xmlns:a16="http://schemas.microsoft.com/office/drawing/2014/main" id="{5B6B96FE-DEFF-463D-931E-6B36021A20A1}"/>
              </a:ext>
            </a:extLst>
          </p:cNvPr>
          <p:cNvCxnSpPr>
            <a:cxnSpLocks/>
          </p:cNvCxnSpPr>
          <p:nvPr/>
        </p:nvCxnSpPr>
        <p:spPr>
          <a:xfrm flipH="1">
            <a:off x="9636936" y="4777983"/>
            <a:ext cx="205184" cy="197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1" name="グループ化 80">
            <a:extLst>
              <a:ext uri="{FF2B5EF4-FFF2-40B4-BE49-F238E27FC236}">
                <a16:creationId xmlns:a16="http://schemas.microsoft.com/office/drawing/2014/main" id="{82B82CE3-5496-4248-AD9C-BDC091CE55D0}"/>
              </a:ext>
            </a:extLst>
          </p:cNvPr>
          <p:cNvGrpSpPr/>
          <p:nvPr/>
        </p:nvGrpSpPr>
        <p:grpSpPr>
          <a:xfrm>
            <a:off x="6840501" y="435844"/>
            <a:ext cx="675861" cy="785191"/>
            <a:chOff x="3637722" y="2643809"/>
            <a:chExt cx="675861" cy="785191"/>
          </a:xfrm>
        </p:grpSpPr>
        <p:cxnSp>
          <p:nvCxnSpPr>
            <p:cNvPr id="83" name="直線コネクタ 82">
              <a:extLst>
                <a:ext uri="{FF2B5EF4-FFF2-40B4-BE49-F238E27FC236}">
                  <a16:creationId xmlns:a16="http://schemas.microsoft.com/office/drawing/2014/main" id="{1B55C731-59E4-446F-81F0-1A5F96D228D1}"/>
                </a:ext>
              </a:extLst>
            </p:cNvPr>
            <p:cNvCxnSpPr/>
            <p:nvPr/>
          </p:nvCxnSpPr>
          <p:spPr>
            <a:xfrm>
              <a:off x="3637722" y="2673626"/>
              <a:ext cx="675861" cy="755374"/>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89" name="直線コネクタ 88">
              <a:extLst>
                <a:ext uri="{FF2B5EF4-FFF2-40B4-BE49-F238E27FC236}">
                  <a16:creationId xmlns:a16="http://schemas.microsoft.com/office/drawing/2014/main" id="{A567C1BB-443E-4FD3-BF76-79546263B36F}"/>
                </a:ext>
              </a:extLst>
            </p:cNvPr>
            <p:cNvCxnSpPr/>
            <p:nvPr/>
          </p:nvCxnSpPr>
          <p:spPr>
            <a:xfrm flipH="1">
              <a:off x="3647661" y="2643809"/>
              <a:ext cx="655982" cy="785191"/>
            </a:xfrm>
            <a:prstGeom prst="line">
              <a:avLst/>
            </a:prstGeom>
            <a:ln w="28575"/>
          </p:spPr>
          <p:style>
            <a:lnRef idx="1">
              <a:schemeClr val="accent2"/>
            </a:lnRef>
            <a:fillRef idx="0">
              <a:schemeClr val="accent2"/>
            </a:fillRef>
            <a:effectRef idx="0">
              <a:schemeClr val="accent2"/>
            </a:effectRef>
            <a:fontRef idx="minor">
              <a:schemeClr val="tx1"/>
            </a:fontRef>
          </p:style>
        </p:cxnSp>
      </p:grpSp>
      <p:grpSp>
        <p:nvGrpSpPr>
          <p:cNvPr id="92" name="グループ化 91">
            <a:extLst>
              <a:ext uri="{FF2B5EF4-FFF2-40B4-BE49-F238E27FC236}">
                <a16:creationId xmlns:a16="http://schemas.microsoft.com/office/drawing/2014/main" id="{B795F0C8-93E4-49B6-8BB7-CA7208B8BF34}"/>
              </a:ext>
            </a:extLst>
          </p:cNvPr>
          <p:cNvGrpSpPr/>
          <p:nvPr/>
        </p:nvGrpSpPr>
        <p:grpSpPr>
          <a:xfrm>
            <a:off x="3269691" y="4430561"/>
            <a:ext cx="675861" cy="785191"/>
            <a:chOff x="3637722" y="2643809"/>
            <a:chExt cx="675861" cy="785191"/>
          </a:xfrm>
        </p:grpSpPr>
        <p:cxnSp>
          <p:nvCxnSpPr>
            <p:cNvPr id="94" name="直線コネクタ 93">
              <a:extLst>
                <a:ext uri="{FF2B5EF4-FFF2-40B4-BE49-F238E27FC236}">
                  <a16:creationId xmlns:a16="http://schemas.microsoft.com/office/drawing/2014/main" id="{E179C1D0-74AC-4ED9-85F9-7ADE52086350}"/>
                </a:ext>
              </a:extLst>
            </p:cNvPr>
            <p:cNvCxnSpPr/>
            <p:nvPr/>
          </p:nvCxnSpPr>
          <p:spPr>
            <a:xfrm>
              <a:off x="3637722" y="2673626"/>
              <a:ext cx="675861" cy="755374"/>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97" name="直線コネクタ 96">
              <a:extLst>
                <a:ext uri="{FF2B5EF4-FFF2-40B4-BE49-F238E27FC236}">
                  <a16:creationId xmlns:a16="http://schemas.microsoft.com/office/drawing/2014/main" id="{CCA67C21-AD7B-41A7-9741-0DED2635523D}"/>
                </a:ext>
              </a:extLst>
            </p:cNvPr>
            <p:cNvCxnSpPr/>
            <p:nvPr/>
          </p:nvCxnSpPr>
          <p:spPr>
            <a:xfrm flipH="1">
              <a:off x="3647661" y="2643809"/>
              <a:ext cx="655982" cy="785191"/>
            </a:xfrm>
            <a:prstGeom prst="line">
              <a:avLst/>
            </a:prstGeom>
            <a:ln w="28575"/>
          </p:spPr>
          <p:style>
            <a:lnRef idx="1">
              <a:schemeClr val="accent2"/>
            </a:lnRef>
            <a:fillRef idx="0">
              <a:schemeClr val="accent2"/>
            </a:fillRef>
            <a:effectRef idx="0">
              <a:schemeClr val="accent2"/>
            </a:effectRef>
            <a:fontRef idx="minor">
              <a:schemeClr val="tx1"/>
            </a:fontRef>
          </p:style>
        </p:cxnSp>
      </p:grpSp>
      <p:grpSp>
        <p:nvGrpSpPr>
          <p:cNvPr id="98" name="グループ化 97">
            <a:extLst>
              <a:ext uri="{FF2B5EF4-FFF2-40B4-BE49-F238E27FC236}">
                <a16:creationId xmlns:a16="http://schemas.microsoft.com/office/drawing/2014/main" id="{71BE24EC-9A58-434B-A6F1-5868C7B6117C}"/>
              </a:ext>
            </a:extLst>
          </p:cNvPr>
          <p:cNvGrpSpPr/>
          <p:nvPr/>
        </p:nvGrpSpPr>
        <p:grpSpPr>
          <a:xfrm>
            <a:off x="7025237" y="3239365"/>
            <a:ext cx="675861" cy="785191"/>
            <a:chOff x="3637722" y="2643809"/>
            <a:chExt cx="675861" cy="785191"/>
          </a:xfrm>
        </p:grpSpPr>
        <p:cxnSp>
          <p:nvCxnSpPr>
            <p:cNvPr id="102" name="直線コネクタ 101">
              <a:extLst>
                <a:ext uri="{FF2B5EF4-FFF2-40B4-BE49-F238E27FC236}">
                  <a16:creationId xmlns:a16="http://schemas.microsoft.com/office/drawing/2014/main" id="{DC4F284E-02E0-47FB-A2B1-18D3379EC0B9}"/>
                </a:ext>
              </a:extLst>
            </p:cNvPr>
            <p:cNvCxnSpPr/>
            <p:nvPr/>
          </p:nvCxnSpPr>
          <p:spPr>
            <a:xfrm>
              <a:off x="3637722" y="2673626"/>
              <a:ext cx="675861" cy="755374"/>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03" name="直線コネクタ 102">
              <a:extLst>
                <a:ext uri="{FF2B5EF4-FFF2-40B4-BE49-F238E27FC236}">
                  <a16:creationId xmlns:a16="http://schemas.microsoft.com/office/drawing/2014/main" id="{0DFBE085-71E4-4766-8F0B-BB65A9A49037}"/>
                </a:ext>
              </a:extLst>
            </p:cNvPr>
            <p:cNvCxnSpPr/>
            <p:nvPr/>
          </p:nvCxnSpPr>
          <p:spPr>
            <a:xfrm flipH="1">
              <a:off x="3647661" y="2643809"/>
              <a:ext cx="655982" cy="785191"/>
            </a:xfrm>
            <a:prstGeom prst="line">
              <a:avLst/>
            </a:prstGeom>
            <a:ln w="28575"/>
          </p:spPr>
          <p:style>
            <a:lnRef idx="1">
              <a:schemeClr val="accent2"/>
            </a:lnRef>
            <a:fillRef idx="0">
              <a:schemeClr val="accent2"/>
            </a:fillRef>
            <a:effectRef idx="0">
              <a:schemeClr val="accent2"/>
            </a:effectRef>
            <a:fontRef idx="minor">
              <a:schemeClr val="tx1"/>
            </a:fontRef>
          </p:style>
        </p:cxnSp>
      </p:grpSp>
      <p:grpSp>
        <p:nvGrpSpPr>
          <p:cNvPr id="105" name="グループ化 104">
            <a:extLst>
              <a:ext uri="{FF2B5EF4-FFF2-40B4-BE49-F238E27FC236}">
                <a16:creationId xmlns:a16="http://schemas.microsoft.com/office/drawing/2014/main" id="{5B90DBD4-8369-471A-A045-AD0ED2C49426}"/>
              </a:ext>
            </a:extLst>
          </p:cNvPr>
          <p:cNvGrpSpPr/>
          <p:nvPr/>
        </p:nvGrpSpPr>
        <p:grpSpPr>
          <a:xfrm>
            <a:off x="10205638" y="2588093"/>
            <a:ext cx="675861" cy="785191"/>
            <a:chOff x="3637722" y="2643809"/>
            <a:chExt cx="675861" cy="785191"/>
          </a:xfrm>
        </p:grpSpPr>
        <p:cxnSp>
          <p:nvCxnSpPr>
            <p:cNvPr id="107" name="直線コネクタ 106">
              <a:extLst>
                <a:ext uri="{FF2B5EF4-FFF2-40B4-BE49-F238E27FC236}">
                  <a16:creationId xmlns:a16="http://schemas.microsoft.com/office/drawing/2014/main" id="{F057118A-A120-4266-B04D-BBD68E2E5543}"/>
                </a:ext>
              </a:extLst>
            </p:cNvPr>
            <p:cNvCxnSpPr/>
            <p:nvPr/>
          </p:nvCxnSpPr>
          <p:spPr>
            <a:xfrm>
              <a:off x="3637722" y="2673626"/>
              <a:ext cx="675861" cy="755374"/>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08" name="直線コネクタ 107">
              <a:extLst>
                <a:ext uri="{FF2B5EF4-FFF2-40B4-BE49-F238E27FC236}">
                  <a16:creationId xmlns:a16="http://schemas.microsoft.com/office/drawing/2014/main" id="{3FDBECE0-096F-433B-AD55-D8907493F63F}"/>
                </a:ext>
              </a:extLst>
            </p:cNvPr>
            <p:cNvCxnSpPr/>
            <p:nvPr/>
          </p:nvCxnSpPr>
          <p:spPr>
            <a:xfrm flipH="1">
              <a:off x="3647661" y="2643809"/>
              <a:ext cx="655982" cy="785191"/>
            </a:xfrm>
            <a:prstGeom prst="line">
              <a:avLst/>
            </a:prstGeom>
            <a:ln w="28575"/>
          </p:spPr>
          <p:style>
            <a:lnRef idx="1">
              <a:schemeClr val="accent2"/>
            </a:lnRef>
            <a:fillRef idx="0">
              <a:schemeClr val="accent2"/>
            </a:fillRef>
            <a:effectRef idx="0">
              <a:schemeClr val="accent2"/>
            </a:effectRef>
            <a:fontRef idx="minor">
              <a:schemeClr val="tx1"/>
            </a:fontRef>
          </p:style>
        </p:cxnSp>
      </p:grpSp>
      <p:grpSp>
        <p:nvGrpSpPr>
          <p:cNvPr id="111" name="グループ化 110">
            <a:extLst>
              <a:ext uri="{FF2B5EF4-FFF2-40B4-BE49-F238E27FC236}">
                <a16:creationId xmlns:a16="http://schemas.microsoft.com/office/drawing/2014/main" id="{9BEF629B-81C6-4678-81A8-73A55372BB49}"/>
              </a:ext>
            </a:extLst>
          </p:cNvPr>
          <p:cNvGrpSpPr/>
          <p:nvPr/>
        </p:nvGrpSpPr>
        <p:grpSpPr>
          <a:xfrm>
            <a:off x="1339614" y="2196663"/>
            <a:ext cx="675861" cy="785191"/>
            <a:chOff x="3637722" y="2643809"/>
            <a:chExt cx="675861" cy="785191"/>
          </a:xfrm>
        </p:grpSpPr>
        <p:cxnSp>
          <p:nvCxnSpPr>
            <p:cNvPr id="112" name="直線コネクタ 111">
              <a:extLst>
                <a:ext uri="{FF2B5EF4-FFF2-40B4-BE49-F238E27FC236}">
                  <a16:creationId xmlns:a16="http://schemas.microsoft.com/office/drawing/2014/main" id="{7DD91526-44D6-455E-8073-34392639985E}"/>
                </a:ext>
              </a:extLst>
            </p:cNvPr>
            <p:cNvCxnSpPr/>
            <p:nvPr/>
          </p:nvCxnSpPr>
          <p:spPr>
            <a:xfrm>
              <a:off x="3637722" y="2673626"/>
              <a:ext cx="675861" cy="755374"/>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13" name="直線コネクタ 112">
              <a:extLst>
                <a:ext uri="{FF2B5EF4-FFF2-40B4-BE49-F238E27FC236}">
                  <a16:creationId xmlns:a16="http://schemas.microsoft.com/office/drawing/2014/main" id="{C5AB2DF0-83F7-4BEA-B1C1-8D87D786F790}"/>
                </a:ext>
              </a:extLst>
            </p:cNvPr>
            <p:cNvCxnSpPr/>
            <p:nvPr/>
          </p:nvCxnSpPr>
          <p:spPr>
            <a:xfrm flipH="1">
              <a:off x="3647661" y="2643809"/>
              <a:ext cx="655982" cy="785191"/>
            </a:xfrm>
            <a:prstGeom prst="line">
              <a:avLst/>
            </a:prstGeom>
            <a:ln w="28575"/>
          </p:spPr>
          <p:style>
            <a:lnRef idx="1">
              <a:schemeClr val="accent2"/>
            </a:lnRef>
            <a:fillRef idx="0">
              <a:schemeClr val="accent2"/>
            </a:fillRef>
            <a:effectRef idx="0">
              <a:schemeClr val="accent2"/>
            </a:effectRef>
            <a:fontRef idx="minor">
              <a:schemeClr val="tx1"/>
            </a:fontRef>
          </p:style>
        </p:cxnSp>
      </p:grpSp>
      <p:sp>
        <p:nvSpPr>
          <p:cNvPr id="116" name="テキスト ボックス 115">
            <a:extLst>
              <a:ext uri="{FF2B5EF4-FFF2-40B4-BE49-F238E27FC236}">
                <a16:creationId xmlns:a16="http://schemas.microsoft.com/office/drawing/2014/main" id="{9F7F0DEC-EB39-4A65-8DB8-132BE401C196}"/>
              </a:ext>
            </a:extLst>
          </p:cNvPr>
          <p:cNvSpPr txBox="1"/>
          <p:nvPr/>
        </p:nvSpPr>
        <p:spPr>
          <a:xfrm>
            <a:off x="8423276" y="811617"/>
            <a:ext cx="1017430" cy="715089"/>
          </a:xfrm>
          <a:prstGeom prst="roundRect">
            <a:avLst/>
          </a:prstGeom>
          <a:ln w="12700">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b="1" dirty="0"/>
              <a:t>裁判</a:t>
            </a:r>
            <a:r>
              <a:rPr lang="ja-JP" altLang="en-US" b="1" dirty="0"/>
              <a:t>所</a:t>
            </a:r>
            <a:endParaRPr lang="en-US" altLang="ja-JP" b="1" dirty="0"/>
          </a:p>
          <a:p>
            <a:r>
              <a:rPr lang="ja-JP" altLang="en-US" b="1" dirty="0"/>
              <a:t>判断</a:t>
            </a:r>
            <a:endParaRPr kumimoji="1" lang="ja-JP" altLang="en-US" b="1" dirty="0"/>
          </a:p>
        </p:txBody>
      </p:sp>
      <p:sp>
        <p:nvSpPr>
          <p:cNvPr id="117" name="テキスト ボックス 116">
            <a:extLst>
              <a:ext uri="{FF2B5EF4-FFF2-40B4-BE49-F238E27FC236}">
                <a16:creationId xmlns:a16="http://schemas.microsoft.com/office/drawing/2014/main" id="{72B761C2-692D-4D79-BD70-1E19422CDB9F}"/>
              </a:ext>
            </a:extLst>
          </p:cNvPr>
          <p:cNvSpPr txBox="1"/>
          <p:nvPr/>
        </p:nvSpPr>
        <p:spPr>
          <a:xfrm>
            <a:off x="8437564" y="1479042"/>
            <a:ext cx="1882064" cy="790099"/>
          </a:xfrm>
          <a:prstGeom prst="verticalScroll">
            <a:avLst/>
          </a:prstGeom>
          <a:solidFill>
            <a:schemeClr val="bg1">
              <a:lumMod val="95000"/>
            </a:schemeClr>
          </a:solidFill>
          <a:ln w="12700">
            <a:solidFill>
              <a:schemeClr val="tx1"/>
            </a:solidFill>
          </a:ln>
        </p:spPr>
        <p:txBody>
          <a:bodyPr wrap="square" rtlCol="0">
            <a:spAutoFit/>
          </a:bodyPr>
          <a:lstStyle/>
          <a:p>
            <a:pPr algn="l"/>
            <a:r>
              <a:rPr lang="ja-JP" altLang="en-US" b="1" dirty="0"/>
              <a:t>シニア制度は</a:t>
            </a:r>
            <a:endParaRPr lang="en-US" altLang="ja-JP" b="1" dirty="0"/>
          </a:p>
          <a:p>
            <a:pPr algn="l"/>
            <a:r>
              <a:rPr kumimoji="1" lang="ja-JP" altLang="en-US" b="1" dirty="0"/>
              <a:t>強制</a:t>
            </a:r>
          </a:p>
        </p:txBody>
      </p:sp>
      <p:cxnSp>
        <p:nvCxnSpPr>
          <p:cNvPr id="13" name="直線矢印コネクタ 12">
            <a:extLst>
              <a:ext uri="{FF2B5EF4-FFF2-40B4-BE49-F238E27FC236}">
                <a16:creationId xmlns:a16="http://schemas.microsoft.com/office/drawing/2014/main" id="{4CF4B82B-7002-4FA9-8A4B-D87D8A19FA16}"/>
              </a:ext>
            </a:extLst>
          </p:cNvPr>
          <p:cNvCxnSpPr/>
          <p:nvPr/>
        </p:nvCxnSpPr>
        <p:spPr>
          <a:xfrm>
            <a:off x="10215263" y="1671055"/>
            <a:ext cx="31323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直線コネクタ 14">
            <a:extLst>
              <a:ext uri="{FF2B5EF4-FFF2-40B4-BE49-F238E27FC236}">
                <a16:creationId xmlns:a16="http://schemas.microsoft.com/office/drawing/2014/main" id="{9CDC0C63-B0B3-4BB8-A0C8-A598118EAB04}"/>
              </a:ext>
            </a:extLst>
          </p:cNvPr>
          <p:cNvCxnSpPr/>
          <p:nvPr/>
        </p:nvCxnSpPr>
        <p:spPr>
          <a:xfrm>
            <a:off x="10319628" y="1547047"/>
            <a:ext cx="157753" cy="214326"/>
          </a:xfrm>
          <a:prstGeom prst="line">
            <a:avLst/>
          </a:prstGeom>
        </p:spPr>
        <p:style>
          <a:lnRef idx="1">
            <a:schemeClr val="dk1"/>
          </a:lnRef>
          <a:fillRef idx="0">
            <a:schemeClr val="dk1"/>
          </a:fillRef>
          <a:effectRef idx="0">
            <a:schemeClr val="dk1"/>
          </a:effectRef>
          <a:fontRef idx="minor">
            <a:schemeClr val="tx1"/>
          </a:fontRef>
        </p:style>
      </p:cxnSp>
      <p:cxnSp>
        <p:nvCxnSpPr>
          <p:cNvPr id="17" name="直線矢印コネクタ 16">
            <a:extLst>
              <a:ext uri="{FF2B5EF4-FFF2-40B4-BE49-F238E27FC236}">
                <a16:creationId xmlns:a16="http://schemas.microsoft.com/office/drawing/2014/main" id="{76B3075C-29AA-4D91-8766-76296F02A102}"/>
              </a:ext>
            </a:extLst>
          </p:cNvPr>
          <p:cNvCxnSpPr/>
          <p:nvPr/>
        </p:nvCxnSpPr>
        <p:spPr>
          <a:xfrm flipH="1">
            <a:off x="7516362" y="1619627"/>
            <a:ext cx="100986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C0D3FA74-D92E-45BF-8C1C-35558DCC2972}"/>
              </a:ext>
            </a:extLst>
          </p:cNvPr>
          <p:cNvCxnSpPr/>
          <p:nvPr/>
        </p:nvCxnSpPr>
        <p:spPr>
          <a:xfrm>
            <a:off x="7948348" y="1547047"/>
            <a:ext cx="231556" cy="18305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41523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テキスト ボックス 87">
            <a:extLst>
              <a:ext uri="{FF2B5EF4-FFF2-40B4-BE49-F238E27FC236}">
                <a16:creationId xmlns:a16="http://schemas.microsoft.com/office/drawing/2014/main" id="{E62E4964-B4CE-4965-B02C-60725A158210}"/>
              </a:ext>
            </a:extLst>
          </p:cNvPr>
          <p:cNvSpPr txBox="1"/>
          <p:nvPr/>
        </p:nvSpPr>
        <p:spPr>
          <a:xfrm>
            <a:off x="3098343" y="5415354"/>
            <a:ext cx="1428175" cy="408623"/>
          </a:xfrm>
          <a:prstGeom prst="roundRect">
            <a:avLst/>
          </a:prstGeom>
          <a:ln w="12700">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b="1" dirty="0"/>
              <a:t>裁判</a:t>
            </a:r>
            <a:r>
              <a:rPr lang="ja-JP" altLang="en-US" b="1" dirty="0"/>
              <a:t>所判断</a:t>
            </a:r>
            <a:endParaRPr kumimoji="1" lang="ja-JP" altLang="en-US" b="1" dirty="0"/>
          </a:p>
        </p:txBody>
      </p:sp>
      <p:sp>
        <p:nvSpPr>
          <p:cNvPr id="86" name="テキスト ボックス 85">
            <a:extLst>
              <a:ext uri="{FF2B5EF4-FFF2-40B4-BE49-F238E27FC236}">
                <a16:creationId xmlns:a16="http://schemas.microsoft.com/office/drawing/2014/main" id="{CFEB5C75-D1A8-493E-9E1B-FF064AC7F9D9}"/>
              </a:ext>
            </a:extLst>
          </p:cNvPr>
          <p:cNvSpPr txBox="1"/>
          <p:nvPr/>
        </p:nvSpPr>
        <p:spPr>
          <a:xfrm>
            <a:off x="9965344" y="4829750"/>
            <a:ext cx="1428175" cy="408623"/>
          </a:xfrm>
          <a:prstGeom prst="roundRect">
            <a:avLst/>
          </a:prstGeom>
          <a:ln w="12700">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b="1" dirty="0"/>
              <a:t>裁判</a:t>
            </a:r>
            <a:r>
              <a:rPr lang="ja-JP" altLang="en-US" b="1" dirty="0"/>
              <a:t>所判断</a:t>
            </a:r>
            <a:endParaRPr kumimoji="1" lang="ja-JP" altLang="en-US" b="1" dirty="0"/>
          </a:p>
        </p:txBody>
      </p:sp>
      <p:sp>
        <p:nvSpPr>
          <p:cNvPr id="84" name="テキスト ボックス 83">
            <a:extLst>
              <a:ext uri="{FF2B5EF4-FFF2-40B4-BE49-F238E27FC236}">
                <a16:creationId xmlns:a16="http://schemas.microsoft.com/office/drawing/2014/main" id="{D07912EA-B05C-4098-BD30-600F2397939B}"/>
              </a:ext>
            </a:extLst>
          </p:cNvPr>
          <p:cNvSpPr txBox="1"/>
          <p:nvPr/>
        </p:nvSpPr>
        <p:spPr>
          <a:xfrm>
            <a:off x="486589" y="594042"/>
            <a:ext cx="1428175" cy="408623"/>
          </a:xfrm>
          <a:prstGeom prst="roundRect">
            <a:avLst/>
          </a:prstGeom>
          <a:ln w="12700">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b="1" dirty="0"/>
              <a:t>裁判</a:t>
            </a:r>
            <a:r>
              <a:rPr lang="ja-JP" altLang="en-US" b="1" dirty="0"/>
              <a:t>所判断</a:t>
            </a:r>
            <a:endParaRPr kumimoji="1" lang="ja-JP" altLang="en-US" b="1" dirty="0"/>
          </a:p>
        </p:txBody>
      </p:sp>
      <p:sp>
        <p:nvSpPr>
          <p:cNvPr id="2" name="タイトル 1">
            <a:extLst>
              <a:ext uri="{FF2B5EF4-FFF2-40B4-BE49-F238E27FC236}">
                <a16:creationId xmlns:a16="http://schemas.microsoft.com/office/drawing/2014/main" id="{EA0BA65E-FBE6-40A2-851C-4094A5E69FB5}"/>
              </a:ext>
            </a:extLst>
          </p:cNvPr>
          <p:cNvSpPr>
            <a:spLocks noGrp="1"/>
          </p:cNvSpPr>
          <p:nvPr>
            <p:ph type="title"/>
          </p:nvPr>
        </p:nvSpPr>
        <p:spPr>
          <a:xfrm>
            <a:off x="-1" y="224479"/>
            <a:ext cx="5285606" cy="51301"/>
          </a:xfrm>
        </p:spPr>
        <p:txBody>
          <a:bodyPr>
            <a:normAutofit fontScale="90000"/>
          </a:bodyPr>
          <a:lstStyle/>
          <a:p>
            <a:pPr algn="ctr"/>
            <a:r>
              <a:rPr lang="ja-JP" altLang="en-US" sz="1800" b="1" dirty="0"/>
              <a:t>図９．</a:t>
            </a:r>
            <a:r>
              <a:rPr lang="ja-JP" altLang="en-US" sz="1800" dirty="0"/>
              <a:t>長澤運輸事件（定年再雇用）</a:t>
            </a:r>
            <a:r>
              <a:rPr lang="en-US" altLang="ja-JP" sz="1800" dirty="0"/>
              <a:t>3.2(</a:t>
            </a:r>
            <a:r>
              <a:rPr lang="ja-JP" altLang="en-US" sz="1800" dirty="0"/>
              <a:t>高裁：</a:t>
            </a:r>
            <a:r>
              <a:rPr lang="ja-JP" altLang="en-US" sz="1800" b="1" dirty="0"/>
              <a:t>被告勝訴</a:t>
            </a:r>
            <a:r>
              <a:rPr lang="en-US" altLang="ja-JP" sz="1800" dirty="0"/>
              <a:t>)</a:t>
            </a:r>
            <a:endParaRPr kumimoji="1" lang="ja-JP" altLang="en-US" sz="1800" dirty="0"/>
          </a:p>
        </p:txBody>
      </p:sp>
      <p:sp>
        <p:nvSpPr>
          <p:cNvPr id="19" name="テキスト ボックス 18">
            <a:extLst>
              <a:ext uri="{FF2B5EF4-FFF2-40B4-BE49-F238E27FC236}">
                <a16:creationId xmlns:a16="http://schemas.microsoft.com/office/drawing/2014/main" id="{C512649B-98A6-44E9-BA43-754A2CD5763C}"/>
              </a:ext>
            </a:extLst>
          </p:cNvPr>
          <p:cNvSpPr txBox="1"/>
          <p:nvPr/>
        </p:nvSpPr>
        <p:spPr>
          <a:xfrm>
            <a:off x="2671157" y="4366704"/>
            <a:ext cx="1877234" cy="1021556"/>
          </a:xfrm>
          <a:prstGeom prst="roundRect">
            <a:avLst/>
          </a:prstGeom>
          <a:ln w="41275">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47.</a:t>
            </a:r>
            <a:r>
              <a:rPr lang="ja-JP" altLang="en-US" b="1" dirty="0"/>
              <a:t>研修義務が違う。転勤が違う</a:t>
            </a:r>
            <a:r>
              <a:rPr lang="en-US" altLang="ja-JP" b="1" dirty="0"/>
              <a:t>(d)</a:t>
            </a:r>
            <a:endParaRPr kumimoji="1" lang="ja-JP" altLang="en-US" b="1" dirty="0"/>
          </a:p>
        </p:txBody>
      </p:sp>
      <p:sp>
        <p:nvSpPr>
          <p:cNvPr id="38" name="テキスト ボックス 37">
            <a:extLst>
              <a:ext uri="{FF2B5EF4-FFF2-40B4-BE49-F238E27FC236}">
                <a16:creationId xmlns:a16="http://schemas.microsoft.com/office/drawing/2014/main" id="{31BD7657-DECF-4B15-9DAD-7F7EBF9BF710}"/>
              </a:ext>
            </a:extLst>
          </p:cNvPr>
          <p:cNvSpPr txBox="1"/>
          <p:nvPr/>
        </p:nvSpPr>
        <p:spPr>
          <a:xfrm>
            <a:off x="3348533" y="482640"/>
            <a:ext cx="2254103" cy="715089"/>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67.</a:t>
            </a:r>
            <a:r>
              <a:rPr lang="ja-JP" altLang="en-US" b="1" dirty="0"/>
              <a:t>均衡待遇に反する</a:t>
            </a:r>
            <a:r>
              <a:rPr lang="en-US" altLang="ja-JP" b="1" dirty="0"/>
              <a:t>(p)</a:t>
            </a:r>
            <a:endParaRPr kumimoji="1" lang="ja-JP" altLang="en-US" b="1" dirty="0"/>
          </a:p>
        </p:txBody>
      </p:sp>
      <p:sp>
        <p:nvSpPr>
          <p:cNvPr id="63" name="テキスト ボックス 62">
            <a:extLst>
              <a:ext uri="{FF2B5EF4-FFF2-40B4-BE49-F238E27FC236}">
                <a16:creationId xmlns:a16="http://schemas.microsoft.com/office/drawing/2014/main" id="{6197233B-E770-44AE-B789-8AC55771EE14}"/>
              </a:ext>
            </a:extLst>
          </p:cNvPr>
          <p:cNvSpPr txBox="1"/>
          <p:nvPr/>
        </p:nvSpPr>
        <p:spPr>
          <a:xfrm rot="10800000" flipV="1">
            <a:off x="3011860" y="304724"/>
            <a:ext cx="342692" cy="584775"/>
          </a:xfrm>
          <a:prstGeom prst="rect">
            <a:avLst/>
          </a:prstGeom>
          <a:noFill/>
        </p:spPr>
        <p:txBody>
          <a:bodyPr wrap="square">
            <a:spAutoFit/>
          </a:bodyPr>
          <a:lstStyle/>
          <a:p>
            <a:r>
              <a:rPr lang="en-US" altLang="ja-JP" sz="3200" b="0" i="0" u="none" strike="noStrike" baseline="0" dirty="0">
                <a:latin typeface="CIDFont+F4"/>
              </a:rPr>
              <a:t>a</a:t>
            </a:r>
            <a:endParaRPr lang="ja-JP" altLang="en-US" sz="3200" dirty="0"/>
          </a:p>
        </p:txBody>
      </p:sp>
      <p:sp>
        <p:nvSpPr>
          <p:cNvPr id="65" name="テキスト ボックス 64">
            <a:extLst>
              <a:ext uri="{FF2B5EF4-FFF2-40B4-BE49-F238E27FC236}">
                <a16:creationId xmlns:a16="http://schemas.microsoft.com/office/drawing/2014/main" id="{3CF66696-3BF1-4F01-8273-66C1390173D0}"/>
              </a:ext>
            </a:extLst>
          </p:cNvPr>
          <p:cNvSpPr txBox="1"/>
          <p:nvPr/>
        </p:nvSpPr>
        <p:spPr>
          <a:xfrm rot="10800000" flipV="1">
            <a:off x="3644254" y="1732763"/>
            <a:ext cx="410524" cy="584775"/>
          </a:xfrm>
          <a:prstGeom prst="rect">
            <a:avLst/>
          </a:prstGeom>
          <a:noFill/>
        </p:spPr>
        <p:txBody>
          <a:bodyPr wrap="square">
            <a:spAutoFit/>
          </a:bodyPr>
          <a:lstStyle/>
          <a:p>
            <a:r>
              <a:rPr lang="en-US" altLang="ja-JP" sz="3200" b="0" i="0" u="none" strike="noStrike" baseline="0" dirty="0">
                <a:latin typeface="CIDFont+F4"/>
              </a:rPr>
              <a:t>b</a:t>
            </a:r>
            <a:endParaRPr lang="ja-JP" altLang="en-US" sz="3200" dirty="0"/>
          </a:p>
        </p:txBody>
      </p:sp>
      <p:sp>
        <p:nvSpPr>
          <p:cNvPr id="67" name="テキスト ボックス 66">
            <a:extLst>
              <a:ext uri="{FF2B5EF4-FFF2-40B4-BE49-F238E27FC236}">
                <a16:creationId xmlns:a16="http://schemas.microsoft.com/office/drawing/2014/main" id="{5DEB6331-8E8B-47C8-8753-6E58329AB0EE}"/>
              </a:ext>
            </a:extLst>
          </p:cNvPr>
          <p:cNvSpPr txBox="1"/>
          <p:nvPr/>
        </p:nvSpPr>
        <p:spPr>
          <a:xfrm rot="10800000" flipV="1">
            <a:off x="4809151" y="4074317"/>
            <a:ext cx="342692" cy="584775"/>
          </a:xfrm>
          <a:prstGeom prst="rect">
            <a:avLst/>
          </a:prstGeom>
          <a:noFill/>
        </p:spPr>
        <p:txBody>
          <a:bodyPr wrap="square">
            <a:spAutoFit/>
          </a:bodyPr>
          <a:lstStyle/>
          <a:p>
            <a:r>
              <a:rPr lang="en-US" altLang="ja-JP" sz="3200" b="0" i="0" u="none" strike="noStrike" baseline="0" dirty="0">
                <a:latin typeface="CIDFont+F4"/>
              </a:rPr>
              <a:t>c</a:t>
            </a:r>
            <a:endParaRPr lang="ja-JP" altLang="en-US" sz="3200" dirty="0"/>
          </a:p>
        </p:txBody>
      </p:sp>
      <p:sp>
        <p:nvSpPr>
          <p:cNvPr id="32" name="テキスト ボックス 31">
            <a:extLst>
              <a:ext uri="{FF2B5EF4-FFF2-40B4-BE49-F238E27FC236}">
                <a16:creationId xmlns:a16="http://schemas.microsoft.com/office/drawing/2014/main" id="{B1E4FDD4-0559-4EA6-A632-E6886C0D86B0}"/>
              </a:ext>
            </a:extLst>
          </p:cNvPr>
          <p:cNvSpPr txBox="1"/>
          <p:nvPr/>
        </p:nvSpPr>
        <p:spPr>
          <a:xfrm>
            <a:off x="3740371" y="2182334"/>
            <a:ext cx="2027602" cy="715089"/>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15-2. </a:t>
            </a:r>
            <a:r>
              <a:rPr lang="ja-JP" altLang="en-US" b="1" dirty="0"/>
              <a:t>待遇差あり</a:t>
            </a:r>
            <a:r>
              <a:rPr lang="en-US" altLang="ja-JP" b="1" dirty="0"/>
              <a:t>(p)</a:t>
            </a:r>
            <a:endParaRPr kumimoji="1" lang="ja-JP" altLang="en-US" b="1" dirty="0"/>
          </a:p>
        </p:txBody>
      </p:sp>
      <p:sp>
        <p:nvSpPr>
          <p:cNvPr id="33" name="テキスト ボックス 32">
            <a:extLst>
              <a:ext uri="{FF2B5EF4-FFF2-40B4-BE49-F238E27FC236}">
                <a16:creationId xmlns:a16="http://schemas.microsoft.com/office/drawing/2014/main" id="{8CCF91DA-C461-4CDF-A3DC-E561FF1DDF0F}"/>
              </a:ext>
            </a:extLst>
          </p:cNvPr>
          <p:cNvSpPr txBox="1"/>
          <p:nvPr/>
        </p:nvSpPr>
        <p:spPr>
          <a:xfrm>
            <a:off x="6809418" y="5509744"/>
            <a:ext cx="2431339" cy="715089"/>
          </a:xfrm>
          <a:prstGeom prst="roundRect">
            <a:avLst/>
          </a:prstGeom>
          <a:ln w="41275">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51.</a:t>
            </a:r>
            <a:r>
              <a:rPr lang="ja-JP" altLang="en-US" b="1" dirty="0"/>
              <a:t>年金あり</a:t>
            </a:r>
            <a:r>
              <a:rPr lang="en-US" altLang="ja-JP" b="1" dirty="0"/>
              <a:t>/</a:t>
            </a:r>
            <a:r>
              <a:rPr lang="ja-JP" altLang="en-US" b="1" dirty="0"/>
              <a:t>扶養者減る</a:t>
            </a:r>
            <a:r>
              <a:rPr lang="en-US" altLang="ja-JP" b="1" dirty="0"/>
              <a:t>(d)</a:t>
            </a:r>
            <a:endParaRPr kumimoji="1" lang="ja-JP" altLang="en-US" b="1" dirty="0"/>
          </a:p>
        </p:txBody>
      </p:sp>
      <p:cxnSp>
        <p:nvCxnSpPr>
          <p:cNvPr id="35" name="直線矢印コネクタ 34">
            <a:extLst>
              <a:ext uri="{FF2B5EF4-FFF2-40B4-BE49-F238E27FC236}">
                <a16:creationId xmlns:a16="http://schemas.microsoft.com/office/drawing/2014/main" id="{B8E0AF6C-DFF1-42FC-BCA7-644C93B46899}"/>
              </a:ext>
            </a:extLst>
          </p:cNvPr>
          <p:cNvCxnSpPr>
            <a:cxnSpLocks/>
          </p:cNvCxnSpPr>
          <p:nvPr/>
        </p:nvCxnSpPr>
        <p:spPr>
          <a:xfrm flipV="1">
            <a:off x="4754172" y="1197729"/>
            <a:ext cx="0" cy="98460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976A5B7D-11D9-4554-8A1D-2CD50F329585}"/>
              </a:ext>
            </a:extLst>
          </p:cNvPr>
          <p:cNvSpPr txBox="1"/>
          <p:nvPr/>
        </p:nvSpPr>
        <p:spPr>
          <a:xfrm rot="10800000" flipV="1">
            <a:off x="2248959" y="4028702"/>
            <a:ext cx="297208" cy="584775"/>
          </a:xfrm>
          <a:prstGeom prst="rect">
            <a:avLst/>
          </a:prstGeom>
          <a:noFill/>
        </p:spPr>
        <p:txBody>
          <a:bodyPr wrap="square">
            <a:spAutoFit/>
          </a:bodyPr>
          <a:lstStyle/>
          <a:p>
            <a:r>
              <a:rPr lang="en-US" altLang="ja-JP" sz="3200" dirty="0">
                <a:latin typeface="CIDFont+F4"/>
              </a:rPr>
              <a:t>m</a:t>
            </a:r>
            <a:endParaRPr lang="ja-JP" altLang="en-US" sz="3200" dirty="0">
              <a:latin typeface="CIDFont+F4"/>
            </a:endParaRPr>
          </a:p>
        </p:txBody>
      </p:sp>
      <p:sp>
        <p:nvSpPr>
          <p:cNvPr id="8" name="テキスト ボックス 7">
            <a:extLst>
              <a:ext uri="{FF2B5EF4-FFF2-40B4-BE49-F238E27FC236}">
                <a16:creationId xmlns:a16="http://schemas.microsoft.com/office/drawing/2014/main" id="{823BA8FC-C4B1-4183-8085-79E8813F94C3}"/>
              </a:ext>
            </a:extLst>
          </p:cNvPr>
          <p:cNvSpPr txBox="1"/>
          <p:nvPr/>
        </p:nvSpPr>
        <p:spPr>
          <a:xfrm rot="10800000" flipV="1">
            <a:off x="5714541" y="1258158"/>
            <a:ext cx="291358" cy="584775"/>
          </a:xfrm>
          <a:prstGeom prst="rect">
            <a:avLst/>
          </a:prstGeom>
          <a:noFill/>
        </p:spPr>
        <p:txBody>
          <a:bodyPr wrap="square">
            <a:spAutoFit/>
          </a:bodyPr>
          <a:lstStyle/>
          <a:p>
            <a:r>
              <a:rPr lang="en-US" altLang="ja-JP" sz="3200" dirty="0">
                <a:latin typeface="CIDFont+F4"/>
              </a:rPr>
              <a:t>e</a:t>
            </a:r>
            <a:endParaRPr lang="ja-JP" altLang="en-US" sz="3200" dirty="0">
              <a:latin typeface="CIDFont+F4"/>
            </a:endParaRPr>
          </a:p>
        </p:txBody>
      </p:sp>
      <p:sp>
        <p:nvSpPr>
          <p:cNvPr id="82" name="テキスト ボックス 81">
            <a:extLst>
              <a:ext uri="{FF2B5EF4-FFF2-40B4-BE49-F238E27FC236}">
                <a16:creationId xmlns:a16="http://schemas.microsoft.com/office/drawing/2014/main" id="{7E011540-F0FE-43EA-853A-4409EB610200}"/>
              </a:ext>
            </a:extLst>
          </p:cNvPr>
          <p:cNvSpPr txBox="1"/>
          <p:nvPr/>
        </p:nvSpPr>
        <p:spPr>
          <a:xfrm>
            <a:off x="504710" y="2221469"/>
            <a:ext cx="2178276" cy="715089"/>
          </a:xfrm>
          <a:prstGeom prst="roundRect">
            <a:avLst/>
          </a:prstGeom>
          <a:ln w="41275">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25. </a:t>
            </a:r>
            <a:r>
              <a:rPr lang="ja-JP" altLang="en-US" b="1" dirty="0"/>
              <a:t>制度設計の違い</a:t>
            </a:r>
            <a:r>
              <a:rPr lang="en-US" altLang="ja-JP" b="1" dirty="0"/>
              <a:t>(d)</a:t>
            </a:r>
            <a:endParaRPr kumimoji="1" lang="ja-JP" altLang="en-US" b="1" dirty="0"/>
          </a:p>
        </p:txBody>
      </p:sp>
      <p:cxnSp>
        <p:nvCxnSpPr>
          <p:cNvPr id="95" name="直線矢印コネクタ 94">
            <a:extLst>
              <a:ext uri="{FF2B5EF4-FFF2-40B4-BE49-F238E27FC236}">
                <a16:creationId xmlns:a16="http://schemas.microsoft.com/office/drawing/2014/main" id="{6D8CCE23-33E5-4E8A-8B59-7DAA0D97210F}"/>
              </a:ext>
            </a:extLst>
          </p:cNvPr>
          <p:cNvCxnSpPr>
            <a:cxnSpLocks/>
          </p:cNvCxnSpPr>
          <p:nvPr/>
        </p:nvCxnSpPr>
        <p:spPr>
          <a:xfrm flipV="1">
            <a:off x="2712873" y="2587273"/>
            <a:ext cx="1027497" cy="2141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直線矢印コネクタ 98">
            <a:extLst>
              <a:ext uri="{FF2B5EF4-FFF2-40B4-BE49-F238E27FC236}">
                <a16:creationId xmlns:a16="http://schemas.microsoft.com/office/drawing/2014/main" id="{67634F8E-3098-4854-AF8C-37CA87E0DDD9}"/>
              </a:ext>
            </a:extLst>
          </p:cNvPr>
          <p:cNvCxnSpPr>
            <a:cxnSpLocks/>
            <a:stCxn id="80" idx="0"/>
            <a:endCxn id="20" idx="1"/>
          </p:cNvCxnSpPr>
          <p:nvPr/>
        </p:nvCxnSpPr>
        <p:spPr>
          <a:xfrm flipV="1">
            <a:off x="1302817" y="3695016"/>
            <a:ext cx="1359415" cy="181472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0" name="直線矢印コネクタ 129">
            <a:extLst>
              <a:ext uri="{FF2B5EF4-FFF2-40B4-BE49-F238E27FC236}">
                <a16:creationId xmlns:a16="http://schemas.microsoft.com/office/drawing/2014/main" id="{C3D24AB0-29BE-4BA4-A997-A59C2BE6501F}"/>
              </a:ext>
            </a:extLst>
          </p:cNvPr>
          <p:cNvCxnSpPr>
            <a:cxnSpLocks/>
            <a:stCxn id="18" idx="0"/>
            <a:endCxn id="32" idx="2"/>
          </p:cNvCxnSpPr>
          <p:nvPr/>
        </p:nvCxnSpPr>
        <p:spPr>
          <a:xfrm flipH="1" flipV="1">
            <a:off x="4754172" y="2897423"/>
            <a:ext cx="1367896" cy="14819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直線コネクタ 137">
            <a:extLst>
              <a:ext uri="{FF2B5EF4-FFF2-40B4-BE49-F238E27FC236}">
                <a16:creationId xmlns:a16="http://schemas.microsoft.com/office/drawing/2014/main" id="{0F1171C1-EAF0-4C39-A235-FBB1629E0386}"/>
              </a:ext>
            </a:extLst>
          </p:cNvPr>
          <p:cNvCxnSpPr>
            <a:cxnSpLocks/>
          </p:cNvCxnSpPr>
          <p:nvPr/>
        </p:nvCxnSpPr>
        <p:spPr>
          <a:xfrm flipH="1">
            <a:off x="3192143" y="2199108"/>
            <a:ext cx="126237" cy="3757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テキスト ボックス 139">
            <a:extLst>
              <a:ext uri="{FF2B5EF4-FFF2-40B4-BE49-F238E27FC236}">
                <a16:creationId xmlns:a16="http://schemas.microsoft.com/office/drawing/2014/main" id="{5418E0BE-8419-42BC-9D7D-B821CD131457}"/>
              </a:ext>
            </a:extLst>
          </p:cNvPr>
          <p:cNvSpPr txBox="1"/>
          <p:nvPr/>
        </p:nvSpPr>
        <p:spPr>
          <a:xfrm>
            <a:off x="6029496" y="496881"/>
            <a:ext cx="2054465" cy="715089"/>
          </a:xfrm>
          <a:prstGeom prst="roundRect">
            <a:avLst/>
          </a:prstGeom>
          <a:ln w="41275">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53.</a:t>
            </a:r>
            <a:r>
              <a:rPr lang="ja-JP" altLang="en-US" b="1" dirty="0"/>
              <a:t>定年後の制度</a:t>
            </a:r>
            <a:endParaRPr lang="en-US" altLang="ja-JP" b="1" dirty="0"/>
          </a:p>
          <a:p>
            <a:r>
              <a:rPr lang="ja-JP" altLang="en-US" b="1" dirty="0"/>
              <a:t>は労使の自治</a:t>
            </a:r>
            <a:r>
              <a:rPr lang="en-US" altLang="ja-JP" b="1" dirty="0"/>
              <a:t>(d)</a:t>
            </a:r>
            <a:endParaRPr kumimoji="1" lang="ja-JP" altLang="en-US" b="1" dirty="0"/>
          </a:p>
        </p:txBody>
      </p:sp>
      <p:cxnSp>
        <p:nvCxnSpPr>
          <p:cNvPr id="147" name="直線矢印コネクタ 146">
            <a:extLst>
              <a:ext uri="{FF2B5EF4-FFF2-40B4-BE49-F238E27FC236}">
                <a16:creationId xmlns:a16="http://schemas.microsoft.com/office/drawing/2014/main" id="{5B3D2220-EA95-4079-B9C2-11B117081B5E}"/>
              </a:ext>
            </a:extLst>
          </p:cNvPr>
          <p:cNvCxnSpPr>
            <a:cxnSpLocks/>
          </p:cNvCxnSpPr>
          <p:nvPr/>
        </p:nvCxnSpPr>
        <p:spPr>
          <a:xfrm flipH="1" flipV="1">
            <a:off x="7464651" y="4053387"/>
            <a:ext cx="22869" cy="142752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2" name="直線コネクタ 151">
            <a:extLst>
              <a:ext uri="{FF2B5EF4-FFF2-40B4-BE49-F238E27FC236}">
                <a16:creationId xmlns:a16="http://schemas.microsoft.com/office/drawing/2014/main" id="{BF10B902-125F-46B3-B3C4-E3DD1B23A7A3}"/>
              </a:ext>
            </a:extLst>
          </p:cNvPr>
          <p:cNvCxnSpPr>
            <a:cxnSpLocks/>
          </p:cNvCxnSpPr>
          <p:nvPr/>
        </p:nvCxnSpPr>
        <p:spPr>
          <a:xfrm>
            <a:off x="5132010" y="3565454"/>
            <a:ext cx="153595" cy="2688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テキスト ボックス 158">
            <a:extLst>
              <a:ext uri="{FF2B5EF4-FFF2-40B4-BE49-F238E27FC236}">
                <a16:creationId xmlns:a16="http://schemas.microsoft.com/office/drawing/2014/main" id="{DA86C4F5-D69A-4D5E-AD01-F81F67A660B3}"/>
              </a:ext>
            </a:extLst>
          </p:cNvPr>
          <p:cNvSpPr txBox="1"/>
          <p:nvPr/>
        </p:nvSpPr>
        <p:spPr>
          <a:xfrm>
            <a:off x="9529768" y="2705317"/>
            <a:ext cx="2090932" cy="715089"/>
          </a:xfrm>
          <a:prstGeom prst="roundRect">
            <a:avLst/>
          </a:prstGeom>
          <a:ln w="41275">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60.</a:t>
            </a:r>
            <a:r>
              <a:rPr lang="ja-JP" altLang="en-US" b="1" dirty="0"/>
              <a:t>条件を承知で労働契約締結</a:t>
            </a:r>
            <a:r>
              <a:rPr lang="en-US" altLang="ja-JP" b="1" dirty="0"/>
              <a:t>(d)</a:t>
            </a:r>
            <a:endParaRPr kumimoji="1" lang="ja-JP" altLang="en-US" b="1" dirty="0"/>
          </a:p>
        </p:txBody>
      </p:sp>
      <p:sp>
        <p:nvSpPr>
          <p:cNvPr id="161" name="テキスト ボックス 160">
            <a:extLst>
              <a:ext uri="{FF2B5EF4-FFF2-40B4-BE49-F238E27FC236}">
                <a16:creationId xmlns:a16="http://schemas.microsoft.com/office/drawing/2014/main" id="{13456F09-B745-487C-B765-3E8EBFB2CE2A}"/>
              </a:ext>
            </a:extLst>
          </p:cNvPr>
          <p:cNvSpPr txBox="1"/>
          <p:nvPr/>
        </p:nvSpPr>
        <p:spPr>
          <a:xfrm>
            <a:off x="9476709" y="550465"/>
            <a:ext cx="2190205" cy="715089"/>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58.</a:t>
            </a:r>
            <a:r>
              <a:rPr lang="ja-JP" altLang="en-US" b="1" dirty="0"/>
              <a:t>労働契約は一部無効</a:t>
            </a:r>
            <a:r>
              <a:rPr lang="en-US" altLang="ja-JP" b="1" dirty="0"/>
              <a:t>(p)</a:t>
            </a:r>
            <a:endParaRPr kumimoji="1" lang="ja-JP" altLang="en-US" b="1" dirty="0"/>
          </a:p>
        </p:txBody>
      </p:sp>
      <p:cxnSp>
        <p:nvCxnSpPr>
          <p:cNvPr id="169" name="直線矢印コネクタ 168">
            <a:extLst>
              <a:ext uri="{FF2B5EF4-FFF2-40B4-BE49-F238E27FC236}">
                <a16:creationId xmlns:a16="http://schemas.microsoft.com/office/drawing/2014/main" id="{DB9FEA63-B043-43F8-B309-5D662F3106F9}"/>
              </a:ext>
            </a:extLst>
          </p:cNvPr>
          <p:cNvCxnSpPr>
            <a:cxnSpLocks/>
          </p:cNvCxnSpPr>
          <p:nvPr/>
        </p:nvCxnSpPr>
        <p:spPr>
          <a:xfrm>
            <a:off x="10708885" y="1285069"/>
            <a:ext cx="0" cy="141228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1" name="直線コネクタ 170">
            <a:extLst>
              <a:ext uri="{FF2B5EF4-FFF2-40B4-BE49-F238E27FC236}">
                <a16:creationId xmlns:a16="http://schemas.microsoft.com/office/drawing/2014/main" id="{03334953-244C-47F5-AF96-48C7DF4A4B54}"/>
              </a:ext>
            </a:extLst>
          </p:cNvPr>
          <p:cNvCxnSpPr>
            <a:cxnSpLocks/>
          </p:cNvCxnSpPr>
          <p:nvPr/>
        </p:nvCxnSpPr>
        <p:spPr>
          <a:xfrm>
            <a:off x="7771477" y="2705074"/>
            <a:ext cx="176871" cy="203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0" name="テキスト ボックス 209">
            <a:extLst>
              <a:ext uri="{FF2B5EF4-FFF2-40B4-BE49-F238E27FC236}">
                <a16:creationId xmlns:a16="http://schemas.microsoft.com/office/drawing/2014/main" id="{7E0CD2CC-274B-4AE3-BF40-CEFCB70ADFB2}"/>
              </a:ext>
            </a:extLst>
          </p:cNvPr>
          <p:cNvSpPr txBox="1"/>
          <p:nvPr/>
        </p:nvSpPr>
        <p:spPr>
          <a:xfrm rot="10800000" flipV="1">
            <a:off x="9283517" y="2408817"/>
            <a:ext cx="347073" cy="584775"/>
          </a:xfrm>
          <a:prstGeom prst="rect">
            <a:avLst/>
          </a:prstGeom>
          <a:noFill/>
        </p:spPr>
        <p:txBody>
          <a:bodyPr wrap="square">
            <a:spAutoFit/>
          </a:bodyPr>
          <a:lstStyle/>
          <a:p>
            <a:r>
              <a:rPr lang="en-US" altLang="ja-JP" sz="3200" dirty="0">
                <a:latin typeface="CIDFont+F4"/>
              </a:rPr>
              <a:t>f</a:t>
            </a:r>
            <a:endParaRPr lang="ja-JP" altLang="en-US" sz="3200" dirty="0">
              <a:latin typeface="CIDFont+F4"/>
            </a:endParaRPr>
          </a:p>
        </p:txBody>
      </p:sp>
      <p:sp>
        <p:nvSpPr>
          <p:cNvPr id="224" name="テキスト ボックス 223">
            <a:extLst>
              <a:ext uri="{FF2B5EF4-FFF2-40B4-BE49-F238E27FC236}">
                <a16:creationId xmlns:a16="http://schemas.microsoft.com/office/drawing/2014/main" id="{B63703AC-6144-44E3-903E-19EDC2F646A0}"/>
              </a:ext>
            </a:extLst>
          </p:cNvPr>
          <p:cNvSpPr txBox="1"/>
          <p:nvPr/>
        </p:nvSpPr>
        <p:spPr>
          <a:xfrm rot="10800000" flipV="1">
            <a:off x="457319" y="1698824"/>
            <a:ext cx="347073" cy="584775"/>
          </a:xfrm>
          <a:prstGeom prst="rect">
            <a:avLst/>
          </a:prstGeom>
          <a:noFill/>
        </p:spPr>
        <p:txBody>
          <a:bodyPr wrap="square">
            <a:spAutoFit/>
          </a:bodyPr>
          <a:lstStyle/>
          <a:p>
            <a:r>
              <a:rPr lang="en-US" altLang="ja-JP" sz="3200" dirty="0">
                <a:latin typeface="CIDFont+F4"/>
              </a:rPr>
              <a:t>l</a:t>
            </a:r>
            <a:endParaRPr lang="ja-JP" altLang="en-US" sz="3200" dirty="0">
              <a:latin typeface="CIDFont+F4"/>
            </a:endParaRPr>
          </a:p>
        </p:txBody>
      </p:sp>
      <p:sp>
        <p:nvSpPr>
          <p:cNvPr id="226" name="テキスト ボックス 225">
            <a:extLst>
              <a:ext uri="{FF2B5EF4-FFF2-40B4-BE49-F238E27FC236}">
                <a16:creationId xmlns:a16="http://schemas.microsoft.com/office/drawing/2014/main" id="{13739030-EC88-4EAA-8B84-55B23BA235C5}"/>
              </a:ext>
            </a:extLst>
          </p:cNvPr>
          <p:cNvSpPr txBox="1"/>
          <p:nvPr/>
        </p:nvSpPr>
        <p:spPr>
          <a:xfrm rot="10800000" flipV="1">
            <a:off x="465449" y="4987169"/>
            <a:ext cx="347073" cy="584775"/>
          </a:xfrm>
          <a:prstGeom prst="rect">
            <a:avLst/>
          </a:prstGeom>
          <a:noFill/>
        </p:spPr>
        <p:txBody>
          <a:bodyPr wrap="square">
            <a:spAutoFit/>
          </a:bodyPr>
          <a:lstStyle/>
          <a:p>
            <a:r>
              <a:rPr lang="en-US" altLang="ja-JP" sz="3200" dirty="0">
                <a:latin typeface="CIDFont+F4"/>
              </a:rPr>
              <a:t>d</a:t>
            </a:r>
            <a:endParaRPr lang="ja-JP" altLang="en-US" sz="3200" dirty="0">
              <a:latin typeface="CIDFont+F4"/>
            </a:endParaRPr>
          </a:p>
        </p:txBody>
      </p:sp>
      <p:sp>
        <p:nvSpPr>
          <p:cNvPr id="71" name="テキスト ボックス 70">
            <a:extLst>
              <a:ext uri="{FF2B5EF4-FFF2-40B4-BE49-F238E27FC236}">
                <a16:creationId xmlns:a16="http://schemas.microsoft.com/office/drawing/2014/main" id="{309904CB-8D82-48E3-B32F-5A6092382380}"/>
              </a:ext>
            </a:extLst>
          </p:cNvPr>
          <p:cNvSpPr txBox="1"/>
          <p:nvPr/>
        </p:nvSpPr>
        <p:spPr>
          <a:xfrm>
            <a:off x="6018118" y="1748139"/>
            <a:ext cx="1954530" cy="715089"/>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66.</a:t>
            </a:r>
            <a:r>
              <a:rPr lang="ja-JP" altLang="en-US" b="1" dirty="0"/>
              <a:t>シニア制度は</a:t>
            </a:r>
            <a:endParaRPr lang="en-US" altLang="ja-JP" b="1" dirty="0"/>
          </a:p>
          <a:p>
            <a:r>
              <a:rPr lang="ja-JP" altLang="en-US" b="1" dirty="0"/>
              <a:t>不利益の強制</a:t>
            </a:r>
            <a:r>
              <a:rPr lang="en-US" altLang="ja-JP" b="1" dirty="0"/>
              <a:t>(p)</a:t>
            </a:r>
            <a:endParaRPr kumimoji="1" lang="ja-JP" altLang="en-US" b="1" dirty="0"/>
          </a:p>
        </p:txBody>
      </p:sp>
      <p:cxnSp>
        <p:nvCxnSpPr>
          <p:cNvPr id="129" name="直線矢印コネクタ 128">
            <a:extLst>
              <a:ext uri="{FF2B5EF4-FFF2-40B4-BE49-F238E27FC236}">
                <a16:creationId xmlns:a16="http://schemas.microsoft.com/office/drawing/2014/main" id="{E94616E4-C30A-4519-A922-BFBE97A01EAD}"/>
              </a:ext>
            </a:extLst>
          </p:cNvPr>
          <p:cNvCxnSpPr>
            <a:cxnSpLocks/>
          </p:cNvCxnSpPr>
          <p:nvPr/>
        </p:nvCxnSpPr>
        <p:spPr>
          <a:xfrm flipH="1">
            <a:off x="5453567" y="1956760"/>
            <a:ext cx="600484" cy="21366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3" name="直線矢印コネクタ 152">
            <a:extLst>
              <a:ext uri="{FF2B5EF4-FFF2-40B4-BE49-F238E27FC236}">
                <a16:creationId xmlns:a16="http://schemas.microsoft.com/office/drawing/2014/main" id="{7C28CC3A-CAB0-4A5B-8B61-B4C85E9F75CE}"/>
              </a:ext>
            </a:extLst>
          </p:cNvPr>
          <p:cNvCxnSpPr>
            <a:cxnSpLocks/>
            <a:stCxn id="159" idx="1"/>
            <a:endCxn id="32" idx="3"/>
          </p:cNvCxnSpPr>
          <p:nvPr/>
        </p:nvCxnSpPr>
        <p:spPr>
          <a:xfrm flipH="1" flipV="1">
            <a:off x="5767973" y="2539879"/>
            <a:ext cx="3761795" cy="52298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2" name="直線矢印コネクタ 161">
            <a:extLst>
              <a:ext uri="{FF2B5EF4-FFF2-40B4-BE49-F238E27FC236}">
                <a16:creationId xmlns:a16="http://schemas.microsoft.com/office/drawing/2014/main" id="{91246CEF-4A3F-4CFE-93D6-DB811B7DBAEA}"/>
              </a:ext>
            </a:extLst>
          </p:cNvPr>
          <p:cNvCxnSpPr>
            <a:cxnSpLocks/>
          </p:cNvCxnSpPr>
          <p:nvPr/>
        </p:nvCxnSpPr>
        <p:spPr>
          <a:xfrm flipH="1" flipV="1">
            <a:off x="11099502" y="1289094"/>
            <a:ext cx="3422" cy="14397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4" name="直線コネクタ 163">
            <a:extLst>
              <a:ext uri="{FF2B5EF4-FFF2-40B4-BE49-F238E27FC236}">
                <a16:creationId xmlns:a16="http://schemas.microsoft.com/office/drawing/2014/main" id="{1020E920-8A8A-495A-9547-793D36E213CA}"/>
              </a:ext>
            </a:extLst>
          </p:cNvPr>
          <p:cNvCxnSpPr>
            <a:cxnSpLocks/>
          </p:cNvCxnSpPr>
          <p:nvPr/>
        </p:nvCxnSpPr>
        <p:spPr>
          <a:xfrm>
            <a:off x="10630199" y="1900975"/>
            <a:ext cx="177251" cy="2008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直線コネクタ 165">
            <a:extLst>
              <a:ext uri="{FF2B5EF4-FFF2-40B4-BE49-F238E27FC236}">
                <a16:creationId xmlns:a16="http://schemas.microsoft.com/office/drawing/2014/main" id="{6BA8F22E-0525-4101-85F7-BDB67D61D391}"/>
              </a:ext>
            </a:extLst>
          </p:cNvPr>
          <p:cNvCxnSpPr>
            <a:cxnSpLocks/>
          </p:cNvCxnSpPr>
          <p:nvPr/>
        </p:nvCxnSpPr>
        <p:spPr>
          <a:xfrm>
            <a:off x="11036697" y="1827647"/>
            <a:ext cx="201755" cy="1975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5" name="テキスト ボックス 124">
            <a:extLst>
              <a:ext uri="{FF2B5EF4-FFF2-40B4-BE49-F238E27FC236}">
                <a16:creationId xmlns:a16="http://schemas.microsoft.com/office/drawing/2014/main" id="{DB098C2F-964F-4513-BF5D-8EFEBC247BAC}"/>
              </a:ext>
            </a:extLst>
          </p:cNvPr>
          <p:cNvSpPr txBox="1"/>
          <p:nvPr/>
        </p:nvSpPr>
        <p:spPr>
          <a:xfrm>
            <a:off x="6062402" y="3341196"/>
            <a:ext cx="2358320" cy="715089"/>
          </a:xfrm>
          <a:prstGeom prst="roundRect">
            <a:avLst/>
          </a:prstGeom>
          <a:ln w="41275">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52.</a:t>
            </a:r>
            <a:r>
              <a:rPr lang="ja-JP" altLang="en-US" b="1" dirty="0"/>
              <a:t>定年後賃金が下がるのは合理的</a:t>
            </a:r>
            <a:r>
              <a:rPr lang="en-US" altLang="ja-JP" b="1" dirty="0"/>
              <a:t>(d)</a:t>
            </a:r>
            <a:endParaRPr kumimoji="1" lang="ja-JP" altLang="en-US" b="1" dirty="0"/>
          </a:p>
        </p:txBody>
      </p:sp>
      <p:cxnSp>
        <p:nvCxnSpPr>
          <p:cNvPr id="178" name="直線矢印コネクタ 177">
            <a:extLst>
              <a:ext uri="{FF2B5EF4-FFF2-40B4-BE49-F238E27FC236}">
                <a16:creationId xmlns:a16="http://schemas.microsoft.com/office/drawing/2014/main" id="{3B893AB3-B9FA-4ED4-B7F0-0AB420D03160}"/>
              </a:ext>
            </a:extLst>
          </p:cNvPr>
          <p:cNvCxnSpPr>
            <a:cxnSpLocks/>
            <a:stCxn id="125" idx="1"/>
            <a:endCxn id="20" idx="3"/>
          </p:cNvCxnSpPr>
          <p:nvPr/>
        </p:nvCxnSpPr>
        <p:spPr>
          <a:xfrm flipH="1" flipV="1">
            <a:off x="4537516" y="3695016"/>
            <a:ext cx="1524886" cy="37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9" name="テキスト ボックス 148">
            <a:extLst>
              <a:ext uri="{FF2B5EF4-FFF2-40B4-BE49-F238E27FC236}">
                <a16:creationId xmlns:a16="http://schemas.microsoft.com/office/drawing/2014/main" id="{BBA77040-EC0B-4431-B86A-60E19708B8DC}"/>
              </a:ext>
            </a:extLst>
          </p:cNvPr>
          <p:cNvSpPr txBox="1"/>
          <p:nvPr/>
        </p:nvSpPr>
        <p:spPr>
          <a:xfrm>
            <a:off x="9943042" y="3729463"/>
            <a:ext cx="1657689" cy="1021556"/>
          </a:xfrm>
          <a:prstGeom prst="round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50.</a:t>
            </a:r>
            <a:r>
              <a:rPr lang="ja-JP" altLang="en-US" b="1" dirty="0"/>
              <a:t>年金と賃金格差は別問題</a:t>
            </a:r>
            <a:r>
              <a:rPr lang="en-US" altLang="ja-JP" b="1" dirty="0"/>
              <a:t>(p)</a:t>
            </a:r>
            <a:endParaRPr kumimoji="1" lang="ja-JP" altLang="en-US" b="1" dirty="0"/>
          </a:p>
        </p:txBody>
      </p:sp>
      <p:sp>
        <p:nvSpPr>
          <p:cNvPr id="202" name="テキスト ボックス 201">
            <a:extLst>
              <a:ext uri="{FF2B5EF4-FFF2-40B4-BE49-F238E27FC236}">
                <a16:creationId xmlns:a16="http://schemas.microsoft.com/office/drawing/2014/main" id="{68898C19-53C5-4E38-BB42-857243BA6F7B}"/>
              </a:ext>
            </a:extLst>
          </p:cNvPr>
          <p:cNvSpPr txBox="1"/>
          <p:nvPr/>
        </p:nvSpPr>
        <p:spPr>
          <a:xfrm rot="10800000" flipV="1">
            <a:off x="9159342" y="388736"/>
            <a:ext cx="347073" cy="584775"/>
          </a:xfrm>
          <a:prstGeom prst="rect">
            <a:avLst/>
          </a:prstGeom>
          <a:noFill/>
        </p:spPr>
        <p:txBody>
          <a:bodyPr wrap="square">
            <a:spAutoFit/>
          </a:bodyPr>
          <a:lstStyle/>
          <a:p>
            <a:r>
              <a:rPr lang="en-US" altLang="ja-JP" sz="3200" dirty="0">
                <a:latin typeface="CIDFont+F4"/>
              </a:rPr>
              <a:t>g</a:t>
            </a:r>
            <a:endParaRPr lang="ja-JP" altLang="en-US" sz="3200" dirty="0">
              <a:latin typeface="CIDFont+F4"/>
            </a:endParaRPr>
          </a:p>
        </p:txBody>
      </p:sp>
      <p:sp>
        <p:nvSpPr>
          <p:cNvPr id="203" name="テキスト ボックス 202">
            <a:extLst>
              <a:ext uri="{FF2B5EF4-FFF2-40B4-BE49-F238E27FC236}">
                <a16:creationId xmlns:a16="http://schemas.microsoft.com/office/drawing/2014/main" id="{9376076F-DAA7-407F-ADC1-A323759DB55C}"/>
              </a:ext>
            </a:extLst>
          </p:cNvPr>
          <p:cNvSpPr txBox="1"/>
          <p:nvPr/>
        </p:nvSpPr>
        <p:spPr>
          <a:xfrm rot="10800000" flipV="1">
            <a:off x="5868795" y="2908412"/>
            <a:ext cx="347073" cy="584775"/>
          </a:xfrm>
          <a:prstGeom prst="rect">
            <a:avLst/>
          </a:prstGeom>
          <a:noFill/>
        </p:spPr>
        <p:txBody>
          <a:bodyPr wrap="square">
            <a:spAutoFit/>
          </a:bodyPr>
          <a:lstStyle/>
          <a:p>
            <a:r>
              <a:rPr lang="en-US" altLang="ja-JP" sz="3200" dirty="0">
                <a:latin typeface="CIDFont+F4"/>
              </a:rPr>
              <a:t>i</a:t>
            </a:r>
            <a:endParaRPr lang="ja-JP" altLang="en-US" sz="3200" dirty="0">
              <a:latin typeface="CIDFont+F4"/>
            </a:endParaRPr>
          </a:p>
        </p:txBody>
      </p:sp>
      <p:sp>
        <p:nvSpPr>
          <p:cNvPr id="204" name="テキスト ボックス 203">
            <a:extLst>
              <a:ext uri="{FF2B5EF4-FFF2-40B4-BE49-F238E27FC236}">
                <a16:creationId xmlns:a16="http://schemas.microsoft.com/office/drawing/2014/main" id="{DB6C5ACC-D2D0-4FB4-8A11-8B94E7C5EA25}"/>
              </a:ext>
            </a:extLst>
          </p:cNvPr>
          <p:cNvSpPr txBox="1"/>
          <p:nvPr/>
        </p:nvSpPr>
        <p:spPr>
          <a:xfrm rot="10800000" flipV="1">
            <a:off x="9681893" y="3327006"/>
            <a:ext cx="347073" cy="584775"/>
          </a:xfrm>
          <a:prstGeom prst="rect">
            <a:avLst/>
          </a:prstGeom>
          <a:noFill/>
        </p:spPr>
        <p:txBody>
          <a:bodyPr wrap="square">
            <a:spAutoFit/>
          </a:bodyPr>
          <a:lstStyle/>
          <a:p>
            <a:r>
              <a:rPr lang="en-US" altLang="ja-JP" sz="3200" dirty="0">
                <a:latin typeface="CIDFont+F4"/>
              </a:rPr>
              <a:t>j</a:t>
            </a:r>
            <a:endParaRPr lang="ja-JP" altLang="en-US" sz="3200" dirty="0">
              <a:latin typeface="CIDFont+F4"/>
            </a:endParaRPr>
          </a:p>
        </p:txBody>
      </p:sp>
      <p:sp>
        <p:nvSpPr>
          <p:cNvPr id="205" name="テキスト ボックス 204">
            <a:extLst>
              <a:ext uri="{FF2B5EF4-FFF2-40B4-BE49-F238E27FC236}">
                <a16:creationId xmlns:a16="http://schemas.microsoft.com/office/drawing/2014/main" id="{B7A7E279-BA28-488C-B035-AF939C5FC68B}"/>
              </a:ext>
            </a:extLst>
          </p:cNvPr>
          <p:cNvSpPr txBox="1"/>
          <p:nvPr/>
        </p:nvSpPr>
        <p:spPr>
          <a:xfrm rot="10800000" flipV="1">
            <a:off x="7567223" y="5025190"/>
            <a:ext cx="347073" cy="584775"/>
          </a:xfrm>
          <a:prstGeom prst="rect">
            <a:avLst/>
          </a:prstGeom>
          <a:noFill/>
        </p:spPr>
        <p:txBody>
          <a:bodyPr wrap="square">
            <a:spAutoFit/>
          </a:bodyPr>
          <a:lstStyle/>
          <a:p>
            <a:r>
              <a:rPr lang="en-US" altLang="ja-JP" sz="3200" dirty="0">
                <a:latin typeface="CIDFont+F4"/>
              </a:rPr>
              <a:t>k</a:t>
            </a:r>
            <a:endParaRPr lang="ja-JP" altLang="en-US" sz="3200" dirty="0">
              <a:latin typeface="CIDFont+F4"/>
            </a:endParaRPr>
          </a:p>
        </p:txBody>
      </p:sp>
      <p:sp>
        <p:nvSpPr>
          <p:cNvPr id="18" name="テキスト ボックス 17">
            <a:extLst>
              <a:ext uri="{FF2B5EF4-FFF2-40B4-BE49-F238E27FC236}">
                <a16:creationId xmlns:a16="http://schemas.microsoft.com/office/drawing/2014/main" id="{EC005779-A0BA-4EA4-A853-6442D877656A}"/>
              </a:ext>
            </a:extLst>
          </p:cNvPr>
          <p:cNvSpPr txBox="1"/>
          <p:nvPr/>
        </p:nvSpPr>
        <p:spPr>
          <a:xfrm>
            <a:off x="5109242" y="4379387"/>
            <a:ext cx="2025651" cy="1021556"/>
          </a:xfrm>
          <a:prstGeom prst="round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44.</a:t>
            </a:r>
            <a:r>
              <a:rPr lang="ja-JP" altLang="en-US" b="1" dirty="0"/>
              <a:t>職務</a:t>
            </a:r>
            <a:r>
              <a:rPr lang="en-US" altLang="ja-JP" b="1" dirty="0"/>
              <a:t>/45.</a:t>
            </a:r>
            <a:r>
              <a:rPr lang="ja-JP" altLang="en-US" b="1" dirty="0"/>
              <a:t>責任</a:t>
            </a:r>
            <a:r>
              <a:rPr lang="en-US" altLang="ja-JP" b="1" dirty="0"/>
              <a:t>/46.</a:t>
            </a:r>
            <a:r>
              <a:rPr lang="ja-JP" altLang="en-US" b="1" dirty="0"/>
              <a:t>人事異動の範囲が同じ</a:t>
            </a:r>
            <a:r>
              <a:rPr lang="en-US" altLang="ja-JP" b="1" dirty="0"/>
              <a:t>(p)</a:t>
            </a:r>
            <a:endParaRPr kumimoji="1" lang="ja-JP" altLang="en-US" b="1" dirty="0"/>
          </a:p>
        </p:txBody>
      </p:sp>
      <p:sp>
        <p:nvSpPr>
          <p:cNvPr id="80" name="テキスト ボックス 79">
            <a:extLst>
              <a:ext uri="{FF2B5EF4-FFF2-40B4-BE49-F238E27FC236}">
                <a16:creationId xmlns:a16="http://schemas.microsoft.com/office/drawing/2014/main" id="{BA5D9C56-40D9-4141-94A3-857F1A64AC45}"/>
              </a:ext>
            </a:extLst>
          </p:cNvPr>
          <p:cNvSpPr txBox="1"/>
          <p:nvPr/>
        </p:nvSpPr>
        <p:spPr>
          <a:xfrm>
            <a:off x="523812" y="5509743"/>
            <a:ext cx="1558010" cy="715089"/>
          </a:xfrm>
          <a:prstGeom prst="round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9. </a:t>
            </a:r>
            <a:r>
              <a:rPr lang="ja-JP" altLang="en-US" b="1" dirty="0"/>
              <a:t>職務給手当で差</a:t>
            </a:r>
            <a:r>
              <a:rPr lang="en-US" altLang="ja-JP" b="1" dirty="0"/>
              <a:t>(p)</a:t>
            </a:r>
            <a:endParaRPr kumimoji="1" lang="ja-JP" altLang="en-US" b="1" dirty="0"/>
          </a:p>
        </p:txBody>
      </p:sp>
      <p:cxnSp>
        <p:nvCxnSpPr>
          <p:cNvPr id="93" name="直線矢印コネクタ 92">
            <a:extLst>
              <a:ext uri="{FF2B5EF4-FFF2-40B4-BE49-F238E27FC236}">
                <a16:creationId xmlns:a16="http://schemas.microsoft.com/office/drawing/2014/main" id="{645D2244-1D4E-4C69-9E5B-39D9E50FC753}"/>
              </a:ext>
            </a:extLst>
          </p:cNvPr>
          <p:cNvCxnSpPr>
            <a:cxnSpLocks/>
          </p:cNvCxnSpPr>
          <p:nvPr/>
        </p:nvCxnSpPr>
        <p:spPr>
          <a:xfrm>
            <a:off x="4537516" y="5058103"/>
            <a:ext cx="57213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直線矢印コネクタ 95">
            <a:extLst>
              <a:ext uri="{FF2B5EF4-FFF2-40B4-BE49-F238E27FC236}">
                <a16:creationId xmlns:a16="http://schemas.microsoft.com/office/drawing/2014/main" id="{7A610A65-878C-44D8-8C37-1A582062216C}"/>
              </a:ext>
            </a:extLst>
          </p:cNvPr>
          <p:cNvCxnSpPr>
            <a:cxnSpLocks/>
          </p:cNvCxnSpPr>
          <p:nvPr/>
        </p:nvCxnSpPr>
        <p:spPr>
          <a:xfrm flipH="1" flipV="1">
            <a:off x="4526421" y="4775183"/>
            <a:ext cx="560851" cy="1268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直線コネクタ 99">
            <a:extLst>
              <a:ext uri="{FF2B5EF4-FFF2-40B4-BE49-F238E27FC236}">
                <a16:creationId xmlns:a16="http://schemas.microsoft.com/office/drawing/2014/main" id="{5E447EC0-4481-4BF8-9A5B-3010947DF311}"/>
              </a:ext>
            </a:extLst>
          </p:cNvPr>
          <p:cNvCxnSpPr>
            <a:cxnSpLocks/>
          </p:cNvCxnSpPr>
          <p:nvPr/>
        </p:nvCxnSpPr>
        <p:spPr>
          <a:xfrm>
            <a:off x="4781051" y="4675138"/>
            <a:ext cx="207769" cy="2254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10702C87-D797-4424-8010-EDFAD2EE1577}"/>
              </a:ext>
            </a:extLst>
          </p:cNvPr>
          <p:cNvCxnSpPr>
            <a:cxnSpLocks/>
          </p:cNvCxnSpPr>
          <p:nvPr/>
        </p:nvCxnSpPr>
        <p:spPr>
          <a:xfrm>
            <a:off x="4735813" y="4987169"/>
            <a:ext cx="207769" cy="2254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矢印コネクタ 69">
            <a:extLst>
              <a:ext uri="{FF2B5EF4-FFF2-40B4-BE49-F238E27FC236}">
                <a16:creationId xmlns:a16="http://schemas.microsoft.com/office/drawing/2014/main" id="{C14BEB4C-E5E3-44BD-8D34-93B3481A3654}"/>
              </a:ext>
            </a:extLst>
          </p:cNvPr>
          <p:cNvCxnSpPr>
            <a:cxnSpLocks/>
          </p:cNvCxnSpPr>
          <p:nvPr/>
        </p:nvCxnSpPr>
        <p:spPr>
          <a:xfrm flipH="1">
            <a:off x="2661559" y="2325016"/>
            <a:ext cx="1013004" cy="2078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151F0B54-ED37-4447-991B-1874582A9D39}"/>
              </a:ext>
            </a:extLst>
          </p:cNvPr>
          <p:cNvCxnSpPr>
            <a:cxnSpLocks/>
          </p:cNvCxnSpPr>
          <p:nvPr/>
        </p:nvCxnSpPr>
        <p:spPr>
          <a:xfrm flipH="1">
            <a:off x="3200971" y="2489966"/>
            <a:ext cx="131583" cy="4300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72EBE5BB-F478-43E5-A7E5-044D2DFD2506}"/>
              </a:ext>
            </a:extLst>
          </p:cNvPr>
          <p:cNvSpPr txBox="1"/>
          <p:nvPr/>
        </p:nvSpPr>
        <p:spPr>
          <a:xfrm>
            <a:off x="2662232" y="3337471"/>
            <a:ext cx="1875284" cy="715089"/>
          </a:xfrm>
          <a:prstGeom prst="round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15. </a:t>
            </a:r>
            <a:r>
              <a:rPr lang="ja-JP" altLang="en-US" b="1" dirty="0"/>
              <a:t>給与差あり</a:t>
            </a:r>
            <a:r>
              <a:rPr lang="en-US" altLang="ja-JP" b="1" dirty="0"/>
              <a:t>(p)</a:t>
            </a:r>
            <a:endParaRPr kumimoji="1" lang="ja-JP" altLang="en-US" b="1" dirty="0"/>
          </a:p>
        </p:txBody>
      </p:sp>
      <p:sp>
        <p:nvSpPr>
          <p:cNvPr id="21" name="テキスト ボックス 20">
            <a:extLst>
              <a:ext uri="{FF2B5EF4-FFF2-40B4-BE49-F238E27FC236}">
                <a16:creationId xmlns:a16="http://schemas.microsoft.com/office/drawing/2014/main" id="{AD18B8A9-8C15-4240-A14F-88418343AD02}"/>
              </a:ext>
            </a:extLst>
          </p:cNvPr>
          <p:cNvSpPr txBox="1"/>
          <p:nvPr/>
        </p:nvSpPr>
        <p:spPr>
          <a:xfrm>
            <a:off x="504255" y="3568693"/>
            <a:ext cx="1179738" cy="1021556"/>
          </a:xfrm>
          <a:prstGeom prst="round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b="1" dirty="0"/>
              <a:t>3. </a:t>
            </a:r>
            <a:r>
              <a:rPr lang="ja-JP" altLang="en-US" b="1" dirty="0"/>
              <a:t>定年</a:t>
            </a:r>
            <a:r>
              <a:rPr lang="en-US" altLang="ja-JP" b="1" dirty="0"/>
              <a:t>/</a:t>
            </a:r>
            <a:r>
              <a:rPr lang="ja-JP" altLang="en-US" b="1" dirty="0"/>
              <a:t>現役差</a:t>
            </a:r>
            <a:r>
              <a:rPr lang="en-US" altLang="ja-JP" b="1" dirty="0"/>
              <a:t>(p)</a:t>
            </a:r>
            <a:endParaRPr kumimoji="1" lang="ja-JP" altLang="en-US" b="1" dirty="0"/>
          </a:p>
        </p:txBody>
      </p:sp>
      <p:sp>
        <p:nvSpPr>
          <p:cNvPr id="27" name="テキスト ボックス 26">
            <a:extLst>
              <a:ext uri="{FF2B5EF4-FFF2-40B4-BE49-F238E27FC236}">
                <a16:creationId xmlns:a16="http://schemas.microsoft.com/office/drawing/2014/main" id="{D4E9DAD0-E8CE-451A-AEED-013EEB3C65F1}"/>
              </a:ext>
            </a:extLst>
          </p:cNvPr>
          <p:cNvSpPr txBox="1"/>
          <p:nvPr/>
        </p:nvSpPr>
        <p:spPr>
          <a:xfrm rot="10800000" flipV="1">
            <a:off x="2356858" y="2993865"/>
            <a:ext cx="347073" cy="584775"/>
          </a:xfrm>
          <a:prstGeom prst="rect">
            <a:avLst/>
          </a:prstGeom>
          <a:noFill/>
        </p:spPr>
        <p:txBody>
          <a:bodyPr wrap="square">
            <a:spAutoFit/>
          </a:bodyPr>
          <a:lstStyle/>
          <a:p>
            <a:r>
              <a:rPr lang="en-US" altLang="ja-JP" sz="3200" dirty="0">
                <a:latin typeface="CIDFont+F4"/>
              </a:rPr>
              <a:t>h</a:t>
            </a:r>
            <a:endParaRPr lang="ja-JP" altLang="en-US" sz="3200" dirty="0">
              <a:latin typeface="CIDFont+F4"/>
            </a:endParaRPr>
          </a:p>
        </p:txBody>
      </p:sp>
      <p:cxnSp>
        <p:nvCxnSpPr>
          <p:cNvPr id="87" name="直線矢印コネクタ 86">
            <a:extLst>
              <a:ext uri="{FF2B5EF4-FFF2-40B4-BE49-F238E27FC236}">
                <a16:creationId xmlns:a16="http://schemas.microsoft.com/office/drawing/2014/main" id="{8BA949EB-4C0A-40E7-9517-E1E6CB8C17BE}"/>
              </a:ext>
            </a:extLst>
          </p:cNvPr>
          <p:cNvCxnSpPr>
            <a:cxnSpLocks/>
            <a:stCxn id="20" idx="0"/>
            <a:endCxn id="32" idx="2"/>
          </p:cNvCxnSpPr>
          <p:nvPr/>
        </p:nvCxnSpPr>
        <p:spPr>
          <a:xfrm flipV="1">
            <a:off x="3599874" y="2897423"/>
            <a:ext cx="1154298" cy="440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直線矢印コネクタ 89">
            <a:extLst>
              <a:ext uri="{FF2B5EF4-FFF2-40B4-BE49-F238E27FC236}">
                <a16:creationId xmlns:a16="http://schemas.microsoft.com/office/drawing/2014/main" id="{069E7B79-0B99-4B75-8611-02F8932D2362}"/>
              </a:ext>
            </a:extLst>
          </p:cNvPr>
          <p:cNvCxnSpPr>
            <a:cxnSpLocks/>
            <a:stCxn id="21" idx="3"/>
            <a:endCxn id="20" idx="1"/>
          </p:cNvCxnSpPr>
          <p:nvPr/>
        </p:nvCxnSpPr>
        <p:spPr>
          <a:xfrm flipV="1">
            <a:off x="1683993" y="3695016"/>
            <a:ext cx="978239" cy="38445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414F8A73-86F3-4856-A48A-1EC3E05266FB}"/>
              </a:ext>
            </a:extLst>
          </p:cNvPr>
          <p:cNvSpPr txBox="1"/>
          <p:nvPr/>
        </p:nvSpPr>
        <p:spPr>
          <a:xfrm rot="10800000" flipV="1">
            <a:off x="382028" y="3136612"/>
            <a:ext cx="412098" cy="584775"/>
          </a:xfrm>
          <a:prstGeom prst="rect">
            <a:avLst/>
          </a:prstGeom>
          <a:noFill/>
        </p:spPr>
        <p:txBody>
          <a:bodyPr wrap="square">
            <a:spAutoFit/>
          </a:bodyPr>
          <a:lstStyle/>
          <a:p>
            <a:r>
              <a:rPr lang="en-US" altLang="ja-JP" sz="3200" b="0" i="0" u="none" strike="noStrike" baseline="0" dirty="0">
                <a:latin typeface="CIDFont+F4"/>
              </a:rPr>
              <a:t>o</a:t>
            </a:r>
            <a:endParaRPr lang="ja-JP" altLang="en-US" sz="3200" dirty="0"/>
          </a:p>
        </p:txBody>
      </p:sp>
      <p:cxnSp>
        <p:nvCxnSpPr>
          <p:cNvPr id="109" name="直線矢印コネクタ 108">
            <a:extLst>
              <a:ext uri="{FF2B5EF4-FFF2-40B4-BE49-F238E27FC236}">
                <a16:creationId xmlns:a16="http://schemas.microsoft.com/office/drawing/2014/main" id="{BA105784-D6B5-4989-A956-E9DA0D6B255F}"/>
              </a:ext>
            </a:extLst>
          </p:cNvPr>
          <p:cNvCxnSpPr>
            <a:cxnSpLocks/>
          </p:cNvCxnSpPr>
          <p:nvPr/>
        </p:nvCxnSpPr>
        <p:spPr>
          <a:xfrm>
            <a:off x="7162902" y="1211970"/>
            <a:ext cx="0" cy="5494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直線矢印コネクタ 109">
            <a:extLst>
              <a:ext uri="{FF2B5EF4-FFF2-40B4-BE49-F238E27FC236}">
                <a16:creationId xmlns:a16="http://schemas.microsoft.com/office/drawing/2014/main" id="{025A7BBE-14CD-4DDB-BB72-556C4E76B876}"/>
              </a:ext>
            </a:extLst>
          </p:cNvPr>
          <p:cNvCxnSpPr>
            <a:cxnSpLocks/>
            <a:stCxn id="71" idx="0"/>
          </p:cNvCxnSpPr>
          <p:nvPr/>
        </p:nvCxnSpPr>
        <p:spPr>
          <a:xfrm flipV="1">
            <a:off x="6995383" y="1197729"/>
            <a:ext cx="0" cy="55041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8BB30E70-D2B9-4596-9EC5-82E06CF8BCD8}"/>
              </a:ext>
            </a:extLst>
          </p:cNvPr>
          <p:cNvCxnSpPr>
            <a:cxnSpLocks/>
          </p:cNvCxnSpPr>
          <p:nvPr/>
        </p:nvCxnSpPr>
        <p:spPr>
          <a:xfrm>
            <a:off x="7119253" y="1345563"/>
            <a:ext cx="122309" cy="1920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D8BE4431-9337-4601-99BF-776293658F69}"/>
              </a:ext>
            </a:extLst>
          </p:cNvPr>
          <p:cNvCxnSpPr>
            <a:cxnSpLocks/>
          </p:cNvCxnSpPr>
          <p:nvPr/>
        </p:nvCxnSpPr>
        <p:spPr>
          <a:xfrm>
            <a:off x="6944453" y="1414831"/>
            <a:ext cx="122309" cy="1920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9E527326-9C83-4F14-AC2E-1D0BEA696604}"/>
              </a:ext>
            </a:extLst>
          </p:cNvPr>
          <p:cNvSpPr txBox="1"/>
          <p:nvPr/>
        </p:nvSpPr>
        <p:spPr>
          <a:xfrm rot="10800000" flipV="1">
            <a:off x="5683907" y="255409"/>
            <a:ext cx="291358" cy="584775"/>
          </a:xfrm>
          <a:prstGeom prst="rect">
            <a:avLst/>
          </a:prstGeom>
          <a:noFill/>
        </p:spPr>
        <p:txBody>
          <a:bodyPr wrap="square">
            <a:spAutoFit/>
          </a:bodyPr>
          <a:lstStyle/>
          <a:p>
            <a:r>
              <a:rPr lang="en-US" altLang="ja-JP" sz="3200" dirty="0">
                <a:latin typeface="CIDFont+F4"/>
              </a:rPr>
              <a:t>p</a:t>
            </a:r>
            <a:endParaRPr lang="ja-JP" altLang="en-US" sz="3200" dirty="0">
              <a:latin typeface="CIDFont+F4"/>
            </a:endParaRPr>
          </a:p>
        </p:txBody>
      </p:sp>
      <p:cxnSp>
        <p:nvCxnSpPr>
          <p:cNvPr id="170" name="直線矢印コネクタ 169">
            <a:extLst>
              <a:ext uri="{FF2B5EF4-FFF2-40B4-BE49-F238E27FC236}">
                <a16:creationId xmlns:a16="http://schemas.microsoft.com/office/drawing/2014/main" id="{A8F10885-5139-4978-8D7C-CC36E61EAB48}"/>
              </a:ext>
            </a:extLst>
          </p:cNvPr>
          <p:cNvCxnSpPr>
            <a:cxnSpLocks/>
            <a:stCxn id="149" idx="1"/>
          </p:cNvCxnSpPr>
          <p:nvPr/>
        </p:nvCxnSpPr>
        <p:spPr>
          <a:xfrm flipH="1" flipV="1">
            <a:off x="8420724" y="3852611"/>
            <a:ext cx="1522318" cy="38763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3" name="直線矢印コネクタ 172">
            <a:extLst>
              <a:ext uri="{FF2B5EF4-FFF2-40B4-BE49-F238E27FC236}">
                <a16:creationId xmlns:a16="http://schemas.microsoft.com/office/drawing/2014/main" id="{ACB0D9CF-B286-412F-A354-E1A5E1E00BAA}"/>
              </a:ext>
            </a:extLst>
          </p:cNvPr>
          <p:cNvCxnSpPr>
            <a:cxnSpLocks/>
          </p:cNvCxnSpPr>
          <p:nvPr/>
        </p:nvCxnSpPr>
        <p:spPr>
          <a:xfrm>
            <a:off x="8440793" y="3604600"/>
            <a:ext cx="1502249" cy="4012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0" name="直線コネクタ 179">
            <a:extLst>
              <a:ext uri="{FF2B5EF4-FFF2-40B4-BE49-F238E27FC236}">
                <a16:creationId xmlns:a16="http://schemas.microsoft.com/office/drawing/2014/main" id="{BA5CAC1C-2662-43B6-B965-BAC8E11CF9B1}"/>
              </a:ext>
            </a:extLst>
          </p:cNvPr>
          <p:cNvCxnSpPr>
            <a:cxnSpLocks/>
          </p:cNvCxnSpPr>
          <p:nvPr/>
        </p:nvCxnSpPr>
        <p:spPr>
          <a:xfrm>
            <a:off x="9102952" y="3677011"/>
            <a:ext cx="236957" cy="2745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直線コネクタ 182">
            <a:extLst>
              <a:ext uri="{FF2B5EF4-FFF2-40B4-BE49-F238E27FC236}">
                <a16:creationId xmlns:a16="http://schemas.microsoft.com/office/drawing/2014/main" id="{CAE51238-AF0D-42D4-9525-48CAA9225F47}"/>
              </a:ext>
            </a:extLst>
          </p:cNvPr>
          <p:cNvCxnSpPr>
            <a:cxnSpLocks/>
          </p:cNvCxnSpPr>
          <p:nvPr/>
        </p:nvCxnSpPr>
        <p:spPr>
          <a:xfrm>
            <a:off x="9033117" y="3911781"/>
            <a:ext cx="216449" cy="2207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B4B5B800-2538-4842-841E-B80E65543D55}"/>
              </a:ext>
            </a:extLst>
          </p:cNvPr>
          <p:cNvSpPr txBox="1"/>
          <p:nvPr/>
        </p:nvSpPr>
        <p:spPr>
          <a:xfrm>
            <a:off x="530573" y="929553"/>
            <a:ext cx="1950508" cy="451485"/>
          </a:xfrm>
          <a:prstGeom prst="verticalScroll">
            <a:avLst/>
          </a:prstGeom>
          <a:solidFill>
            <a:schemeClr val="bg1">
              <a:lumMod val="95000"/>
            </a:schemeClr>
          </a:solidFill>
          <a:ln w="12700">
            <a:solidFill>
              <a:schemeClr val="tx1"/>
            </a:solidFill>
          </a:ln>
        </p:spPr>
        <p:txBody>
          <a:bodyPr wrap="square" rtlCol="0">
            <a:spAutoFit/>
          </a:bodyPr>
          <a:lstStyle/>
          <a:p>
            <a:pPr algn="l"/>
            <a:r>
              <a:rPr kumimoji="1" lang="ja-JP" altLang="en-US" b="1" dirty="0"/>
              <a:t>社会的に妥当</a:t>
            </a:r>
          </a:p>
        </p:txBody>
      </p:sp>
      <p:sp>
        <p:nvSpPr>
          <p:cNvPr id="68" name="テキスト ボックス 67">
            <a:extLst>
              <a:ext uri="{FF2B5EF4-FFF2-40B4-BE49-F238E27FC236}">
                <a16:creationId xmlns:a16="http://schemas.microsoft.com/office/drawing/2014/main" id="{B533B951-D153-4BC4-812F-2E16EAD68755}"/>
              </a:ext>
            </a:extLst>
          </p:cNvPr>
          <p:cNvSpPr txBox="1"/>
          <p:nvPr/>
        </p:nvSpPr>
        <p:spPr>
          <a:xfrm>
            <a:off x="9951193" y="5156202"/>
            <a:ext cx="1657689" cy="1128713"/>
          </a:xfrm>
          <a:prstGeom prst="verticalScroll">
            <a:avLst/>
          </a:prstGeom>
          <a:solidFill>
            <a:schemeClr val="bg1">
              <a:lumMod val="95000"/>
            </a:schemeClr>
          </a:solidFill>
          <a:ln w="12700">
            <a:solidFill>
              <a:schemeClr val="tx1"/>
            </a:solidFill>
          </a:ln>
        </p:spPr>
        <p:txBody>
          <a:bodyPr wrap="square" rtlCol="0">
            <a:spAutoFit/>
          </a:bodyPr>
          <a:lstStyle/>
          <a:p>
            <a:pPr algn="l"/>
            <a:r>
              <a:rPr lang="ja-JP" altLang="en-US" b="1" dirty="0"/>
              <a:t>年金の考慮は社会的に容認</a:t>
            </a:r>
            <a:endParaRPr kumimoji="1" lang="ja-JP" altLang="en-US" b="1" dirty="0"/>
          </a:p>
        </p:txBody>
      </p:sp>
      <p:cxnSp>
        <p:nvCxnSpPr>
          <p:cNvPr id="78" name="直線矢印コネクタ 77">
            <a:extLst>
              <a:ext uri="{FF2B5EF4-FFF2-40B4-BE49-F238E27FC236}">
                <a16:creationId xmlns:a16="http://schemas.microsoft.com/office/drawing/2014/main" id="{43D6C659-1EBC-4AB9-AB72-8AB4794CF947}"/>
              </a:ext>
            </a:extLst>
          </p:cNvPr>
          <p:cNvCxnSpPr>
            <a:cxnSpLocks/>
            <a:stCxn id="3" idx="3"/>
          </p:cNvCxnSpPr>
          <p:nvPr/>
        </p:nvCxnSpPr>
        <p:spPr>
          <a:xfrm>
            <a:off x="2424645" y="1155296"/>
            <a:ext cx="732738" cy="11277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9EF53821-885C-48FA-9607-0ED9670C4C50}"/>
              </a:ext>
            </a:extLst>
          </p:cNvPr>
          <p:cNvCxnSpPr>
            <a:cxnSpLocks/>
          </p:cNvCxnSpPr>
          <p:nvPr/>
        </p:nvCxnSpPr>
        <p:spPr>
          <a:xfrm flipH="1">
            <a:off x="2758475" y="1634709"/>
            <a:ext cx="174767" cy="253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テキスト ボックス 90">
            <a:extLst>
              <a:ext uri="{FF2B5EF4-FFF2-40B4-BE49-F238E27FC236}">
                <a16:creationId xmlns:a16="http://schemas.microsoft.com/office/drawing/2014/main" id="{B19B62B5-66A6-4FCF-B7B1-33A3C8AEF9B5}"/>
              </a:ext>
            </a:extLst>
          </p:cNvPr>
          <p:cNvSpPr txBox="1"/>
          <p:nvPr/>
        </p:nvSpPr>
        <p:spPr>
          <a:xfrm>
            <a:off x="3197703" y="5763178"/>
            <a:ext cx="2820415" cy="790099"/>
          </a:xfrm>
          <a:prstGeom prst="verticalScroll">
            <a:avLst/>
          </a:prstGeom>
          <a:solidFill>
            <a:schemeClr val="bg1">
              <a:lumMod val="95000"/>
            </a:schemeClr>
          </a:solidFill>
          <a:ln w="12700">
            <a:solidFill>
              <a:schemeClr val="tx1"/>
            </a:solidFill>
          </a:ln>
        </p:spPr>
        <p:txBody>
          <a:bodyPr wrap="square" rtlCol="0">
            <a:spAutoFit/>
          </a:bodyPr>
          <a:lstStyle/>
          <a:p>
            <a:pPr algn="l"/>
            <a:r>
              <a:rPr kumimoji="1" lang="ja-JP" altLang="en-US" b="1" dirty="0"/>
              <a:t>会社の対応は社会的に</a:t>
            </a:r>
            <a:endParaRPr kumimoji="1" lang="en-US" altLang="ja-JP" b="1" dirty="0"/>
          </a:p>
          <a:p>
            <a:pPr algn="l"/>
            <a:r>
              <a:rPr kumimoji="1" lang="ja-JP" altLang="en-US" b="1" dirty="0"/>
              <a:t>容認できる</a:t>
            </a:r>
          </a:p>
        </p:txBody>
      </p:sp>
      <p:cxnSp>
        <p:nvCxnSpPr>
          <p:cNvPr id="104" name="直線矢印コネクタ 103">
            <a:extLst>
              <a:ext uri="{FF2B5EF4-FFF2-40B4-BE49-F238E27FC236}">
                <a16:creationId xmlns:a16="http://schemas.microsoft.com/office/drawing/2014/main" id="{5545A0F9-D1F5-440A-A77F-671DB3969D67}"/>
              </a:ext>
            </a:extLst>
          </p:cNvPr>
          <p:cNvCxnSpPr>
            <a:cxnSpLocks/>
            <a:stCxn id="91" idx="0"/>
          </p:cNvCxnSpPr>
          <p:nvPr/>
        </p:nvCxnSpPr>
        <p:spPr>
          <a:xfrm flipV="1">
            <a:off x="4607911" y="5169876"/>
            <a:ext cx="271814" cy="59330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id="{CB4B1B74-F72D-4252-A7F6-4A38B7895515}"/>
              </a:ext>
            </a:extLst>
          </p:cNvPr>
          <p:cNvCxnSpPr>
            <a:cxnSpLocks/>
          </p:cNvCxnSpPr>
          <p:nvPr/>
        </p:nvCxnSpPr>
        <p:spPr>
          <a:xfrm>
            <a:off x="4740400" y="5380501"/>
            <a:ext cx="177251" cy="2008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直線矢印コネクタ 173">
            <a:extLst>
              <a:ext uri="{FF2B5EF4-FFF2-40B4-BE49-F238E27FC236}">
                <a16:creationId xmlns:a16="http://schemas.microsoft.com/office/drawing/2014/main" id="{1CAEB9D0-87F7-457F-AA20-42FCBE6C8FDF}"/>
              </a:ext>
            </a:extLst>
          </p:cNvPr>
          <p:cNvCxnSpPr>
            <a:cxnSpLocks/>
            <a:stCxn id="68" idx="1"/>
          </p:cNvCxnSpPr>
          <p:nvPr/>
        </p:nvCxnSpPr>
        <p:spPr>
          <a:xfrm flipH="1" flipV="1">
            <a:off x="9189076" y="4307579"/>
            <a:ext cx="903206" cy="14129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9" name="直線コネクタ 178">
            <a:extLst>
              <a:ext uri="{FF2B5EF4-FFF2-40B4-BE49-F238E27FC236}">
                <a16:creationId xmlns:a16="http://schemas.microsoft.com/office/drawing/2014/main" id="{5B6B96FE-DEFF-463D-931E-6B36021A20A1}"/>
              </a:ext>
            </a:extLst>
          </p:cNvPr>
          <p:cNvCxnSpPr>
            <a:cxnSpLocks/>
          </p:cNvCxnSpPr>
          <p:nvPr/>
        </p:nvCxnSpPr>
        <p:spPr>
          <a:xfrm flipH="1">
            <a:off x="9476709" y="4877482"/>
            <a:ext cx="205184" cy="197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1" name="グループ化 80">
            <a:extLst>
              <a:ext uri="{FF2B5EF4-FFF2-40B4-BE49-F238E27FC236}">
                <a16:creationId xmlns:a16="http://schemas.microsoft.com/office/drawing/2014/main" id="{82B82CE3-5496-4248-AD9C-BDC091CE55D0}"/>
              </a:ext>
            </a:extLst>
          </p:cNvPr>
          <p:cNvGrpSpPr/>
          <p:nvPr/>
        </p:nvGrpSpPr>
        <p:grpSpPr>
          <a:xfrm>
            <a:off x="6925672" y="1700287"/>
            <a:ext cx="675861" cy="785191"/>
            <a:chOff x="3637722" y="2643809"/>
            <a:chExt cx="675861" cy="785191"/>
          </a:xfrm>
        </p:grpSpPr>
        <p:cxnSp>
          <p:nvCxnSpPr>
            <p:cNvPr id="83" name="直線コネクタ 82">
              <a:extLst>
                <a:ext uri="{FF2B5EF4-FFF2-40B4-BE49-F238E27FC236}">
                  <a16:creationId xmlns:a16="http://schemas.microsoft.com/office/drawing/2014/main" id="{1B55C731-59E4-446F-81F0-1A5F96D228D1}"/>
                </a:ext>
              </a:extLst>
            </p:cNvPr>
            <p:cNvCxnSpPr/>
            <p:nvPr/>
          </p:nvCxnSpPr>
          <p:spPr>
            <a:xfrm>
              <a:off x="3637722" y="2673626"/>
              <a:ext cx="675861" cy="755374"/>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89" name="直線コネクタ 88">
              <a:extLst>
                <a:ext uri="{FF2B5EF4-FFF2-40B4-BE49-F238E27FC236}">
                  <a16:creationId xmlns:a16="http://schemas.microsoft.com/office/drawing/2014/main" id="{A567C1BB-443E-4FD3-BF76-79546263B36F}"/>
                </a:ext>
              </a:extLst>
            </p:cNvPr>
            <p:cNvCxnSpPr/>
            <p:nvPr/>
          </p:nvCxnSpPr>
          <p:spPr>
            <a:xfrm flipH="1">
              <a:off x="3647661" y="2643809"/>
              <a:ext cx="655982" cy="785191"/>
            </a:xfrm>
            <a:prstGeom prst="line">
              <a:avLst/>
            </a:prstGeom>
            <a:ln w="28575"/>
          </p:spPr>
          <p:style>
            <a:lnRef idx="1">
              <a:schemeClr val="accent2"/>
            </a:lnRef>
            <a:fillRef idx="0">
              <a:schemeClr val="accent2"/>
            </a:fillRef>
            <a:effectRef idx="0">
              <a:schemeClr val="accent2"/>
            </a:effectRef>
            <a:fontRef idx="minor">
              <a:schemeClr val="tx1"/>
            </a:fontRef>
          </p:style>
        </p:cxnSp>
      </p:grpSp>
      <p:grpSp>
        <p:nvGrpSpPr>
          <p:cNvPr id="92" name="グループ化 91">
            <a:extLst>
              <a:ext uri="{FF2B5EF4-FFF2-40B4-BE49-F238E27FC236}">
                <a16:creationId xmlns:a16="http://schemas.microsoft.com/office/drawing/2014/main" id="{B795F0C8-93E4-49B6-8BB7-CA7208B8BF34}"/>
              </a:ext>
            </a:extLst>
          </p:cNvPr>
          <p:cNvGrpSpPr/>
          <p:nvPr/>
        </p:nvGrpSpPr>
        <p:grpSpPr>
          <a:xfrm>
            <a:off x="5784136" y="4508949"/>
            <a:ext cx="675861" cy="785191"/>
            <a:chOff x="3637722" y="2643809"/>
            <a:chExt cx="675861" cy="785191"/>
          </a:xfrm>
        </p:grpSpPr>
        <p:cxnSp>
          <p:nvCxnSpPr>
            <p:cNvPr id="94" name="直線コネクタ 93">
              <a:extLst>
                <a:ext uri="{FF2B5EF4-FFF2-40B4-BE49-F238E27FC236}">
                  <a16:creationId xmlns:a16="http://schemas.microsoft.com/office/drawing/2014/main" id="{E179C1D0-74AC-4ED9-85F9-7ADE52086350}"/>
                </a:ext>
              </a:extLst>
            </p:cNvPr>
            <p:cNvCxnSpPr/>
            <p:nvPr/>
          </p:nvCxnSpPr>
          <p:spPr>
            <a:xfrm>
              <a:off x="3637722" y="2673626"/>
              <a:ext cx="675861" cy="755374"/>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97" name="直線コネクタ 96">
              <a:extLst>
                <a:ext uri="{FF2B5EF4-FFF2-40B4-BE49-F238E27FC236}">
                  <a16:creationId xmlns:a16="http://schemas.microsoft.com/office/drawing/2014/main" id="{CCA67C21-AD7B-41A7-9741-0DED2635523D}"/>
                </a:ext>
              </a:extLst>
            </p:cNvPr>
            <p:cNvCxnSpPr/>
            <p:nvPr/>
          </p:nvCxnSpPr>
          <p:spPr>
            <a:xfrm flipH="1">
              <a:off x="3647661" y="2643809"/>
              <a:ext cx="655982" cy="785191"/>
            </a:xfrm>
            <a:prstGeom prst="line">
              <a:avLst/>
            </a:prstGeom>
            <a:ln w="28575"/>
          </p:spPr>
          <p:style>
            <a:lnRef idx="1">
              <a:schemeClr val="accent2"/>
            </a:lnRef>
            <a:fillRef idx="0">
              <a:schemeClr val="accent2"/>
            </a:fillRef>
            <a:effectRef idx="0">
              <a:schemeClr val="accent2"/>
            </a:effectRef>
            <a:fontRef idx="minor">
              <a:schemeClr val="tx1"/>
            </a:fontRef>
          </p:style>
        </p:cxnSp>
      </p:grpSp>
      <p:grpSp>
        <p:nvGrpSpPr>
          <p:cNvPr id="98" name="グループ化 97">
            <a:extLst>
              <a:ext uri="{FF2B5EF4-FFF2-40B4-BE49-F238E27FC236}">
                <a16:creationId xmlns:a16="http://schemas.microsoft.com/office/drawing/2014/main" id="{71BE24EC-9A58-434B-A6F1-5868C7B6117C}"/>
              </a:ext>
            </a:extLst>
          </p:cNvPr>
          <p:cNvGrpSpPr/>
          <p:nvPr/>
        </p:nvGrpSpPr>
        <p:grpSpPr>
          <a:xfrm>
            <a:off x="10309831" y="3805245"/>
            <a:ext cx="675861" cy="785191"/>
            <a:chOff x="3637722" y="2643809"/>
            <a:chExt cx="675861" cy="785191"/>
          </a:xfrm>
        </p:grpSpPr>
        <p:cxnSp>
          <p:nvCxnSpPr>
            <p:cNvPr id="102" name="直線コネクタ 101">
              <a:extLst>
                <a:ext uri="{FF2B5EF4-FFF2-40B4-BE49-F238E27FC236}">
                  <a16:creationId xmlns:a16="http://schemas.microsoft.com/office/drawing/2014/main" id="{DC4F284E-02E0-47FB-A2B1-18D3379EC0B9}"/>
                </a:ext>
              </a:extLst>
            </p:cNvPr>
            <p:cNvCxnSpPr/>
            <p:nvPr/>
          </p:nvCxnSpPr>
          <p:spPr>
            <a:xfrm>
              <a:off x="3637722" y="2673626"/>
              <a:ext cx="675861" cy="755374"/>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03" name="直線コネクタ 102">
              <a:extLst>
                <a:ext uri="{FF2B5EF4-FFF2-40B4-BE49-F238E27FC236}">
                  <a16:creationId xmlns:a16="http://schemas.microsoft.com/office/drawing/2014/main" id="{0DFBE085-71E4-4766-8F0B-BB65A9A49037}"/>
                </a:ext>
              </a:extLst>
            </p:cNvPr>
            <p:cNvCxnSpPr/>
            <p:nvPr/>
          </p:nvCxnSpPr>
          <p:spPr>
            <a:xfrm flipH="1">
              <a:off x="3647661" y="2643809"/>
              <a:ext cx="655982" cy="785191"/>
            </a:xfrm>
            <a:prstGeom prst="line">
              <a:avLst/>
            </a:prstGeom>
            <a:ln w="28575"/>
          </p:spPr>
          <p:style>
            <a:lnRef idx="1">
              <a:schemeClr val="accent2"/>
            </a:lnRef>
            <a:fillRef idx="0">
              <a:schemeClr val="accent2"/>
            </a:fillRef>
            <a:effectRef idx="0">
              <a:schemeClr val="accent2"/>
            </a:effectRef>
            <a:fontRef idx="minor">
              <a:schemeClr val="tx1"/>
            </a:fontRef>
          </p:style>
        </p:cxnSp>
      </p:grpSp>
      <p:grpSp>
        <p:nvGrpSpPr>
          <p:cNvPr id="105" name="グループ化 104">
            <a:extLst>
              <a:ext uri="{FF2B5EF4-FFF2-40B4-BE49-F238E27FC236}">
                <a16:creationId xmlns:a16="http://schemas.microsoft.com/office/drawing/2014/main" id="{5B90DBD4-8369-471A-A045-AD0ED2C49426}"/>
              </a:ext>
            </a:extLst>
          </p:cNvPr>
          <p:cNvGrpSpPr/>
          <p:nvPr/>
        </p:nvGrpSpPr>
        <p:grpSpPr>
          <a:xfrm>
            <a:off x="10042964" y="458512"/>
            <a:ext cx="675861" cy="785191"/>
            <a:chOff x="3637722" y="2643809"/>
            <a:chExt cx="675861" cy="785191"/>
          </a:xfrm>
        </p:grpSpPr>
        <p:cxnSp>
          <p:nvCxnSpPr>
            <p:cNvPr id="107" name="直線コネクタ 106">
              <a:extLst>
                <a:ext uri="{FF2B5EF4-FFF2-40B4-BE49-F238E27FC236}">
                  <a16:creationId xmlns:a16="http://schemas.microsoft.com/office/drawing/2014/main" id="{F057118A-A120-4266-B04D-BBD68E2E5543}"/>
                </a:ext>
              </a:extLst>
            </p:cNvPr>
            <p:cNvCxnSpPr/>
            <p:nvPr/>
          </p:nvCxnSpPr>
          <p:spPr>
            <a:xfrm>
              <a:off x="3637722" y="2673626"/>
              <a:ext cx="675861" cy="755374"/>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08" name="直線コネクタ 107">
              <a:extLst>
                <a:ext uri="{FF2B5EF4-FFF2-40B4-BE49-F238E27FC236}">
                  <a16:creationId xmlns:a16="http://schemas.microsoft.com/office/drawing/2014/main" id="{3FDBECE0-096F-433B-AD55-D8907493F63F}"/>
                </a:ext>
              </a:extLst>
            </p:cNvPr>
            <p:cNvCxnSpPr/>
            <p:nvPr/>
          </p:nvCxnSpPr>
          <p:spPr>
            <a:xfrm flipH="1">
              <a:off x="3647661" y="2643809"/>
              <a:ext cx="655982" cy="785191"/>
            </a:xfrm>
            <a:prstGeom prst="line">
              <a:avLst/>
            </a:prstGeom>
            <a:ln w="28575"/>
          </p:spPr>
          <p:style>
            <a:lnRef idx="1">
              <a:schemeClr val="accent2"/>
            </a:lnRef>
            <a:fillRef idx="0">
              <a:schemeClr val="accent2"/>
            </a:fillRef>
            <a:effectRef idx="0">
              <a:schemeClr val="accent2"/>
            </a:effectRef>
            <a:fontRef idx="minor">
              <a:schemeClr val="tx1"/>
            </a:fontRef>
          </p:style>
        </p:cxnSp>
      </p:grpSp>
      <p:grpSp>
        <p:nvGrpSpPr>
          <p:cNvPr id="111" name="グループ化 110">
            <a:extLst>
              <a:ext uri="{FF2B5EF4-FFF2-40B4-BE49-F238E27FC236}">
                <a16:creationId xmlns:a16="http://schemas.microsoft.com/office/drawing/2014/main" id="{9BEF629B-81C6-4678-81A8-73A55372BB49}"/>
              </a:ext>
            </a:extLst>
          </p:cNvPr>
          <p:cNvGrpSpPr/>
          <p:nvPr/>
        </p:nvGrpSpPr>
        <p:grpSpPr>
          <a:xfrm>
            <a:off x="4453047" y="2088305"/>
            <a:ext cx="675861" cy="785191"/>
            <a:chOff x="3637722" y="2643809"/>
            <a:chExt cx="675861" cy="785191"/>
          </a:xfrm>
        </p:grpSpPr>
        <p:cxnSp>
          <p:nvCxnSpPr>
            <p:cNvPr id="112" name="直線コネクタ 111">
              <a:extLst>
                <a:ext uri="{FF2B5EF4-FFF2-40B4-BE49-F238E27FC236}">
                  <a16:creationId xmlns:a16="http://schemas.microsoft.com/office/drawing/2014/main" id="{7DD91526-44D6-455E-8073-34392639985E}"/>
                </a:ext>
              </a:extLst>
            </p:cNvPr>
            <p:cNvCxnSpPr/>
            <p:nvPr/>
          </p:nvCxnSpPr>
          <p:spPr>
            <a:xfrm>
              <a:off x="3637722" y="2673626"/>
              <a:ext cx="675861" cy="755374"/>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13" name="直線コネクタ 112">
              <a:extLst>
                <a:ext uri="{FF2B5EF4-FFF2-40B4-BE49-F238E27FC236}">
                  <a16:creationId xmlns:a16="http://schemas.microsoft.com/office/drawing/2014/main" id="{C5AB2DF0-83F7-4BEA-B1C1-8D87D786F790}"/>
                </a:ext>
              </a:extLst>
            </p:cNvPr>
            <p:cNvCxnSpPr/>
            <p:nvPr/>
          </p:nvCxnSpPr>
          <p:spPr>
            <a:xfrm flipH="1">
              <a:off x="3647661" y="2643809"/>
              <a:ext cx="655982" cy="785191"/>
            </a:xfrm>
            <a:prstGeom prst="line">
              <a:avLst/>
            </a:prstGeom>
            <a:ln w="28575"/>
          </p:spPr>
          <p:style>
            <a:lnRef idx="1">
              <a:schemeClr val="accent2"/>
            </a:lnRef>
            <a:fillRef idx="0">
              <a:schemeClr val="accent2"/>
            </a:fillRef>
            <a:effectRef idx="0">
              <a:schemeClr val="accent2"/>
            </a:effectRef>
            <a:fontRef idx="minor">
              <a:schemeClr val="tx1"/>
            </a:fontRef>
          </p:style>
        </p:cxnSp>
      </p:grpSp>
      <p:sp>
        <p:nvSpPr>
          <p:cNvPr id="116" name="テキスト ボックス 115">
            <a:extLst>
              <a:ext uri="{FF2B5EF4-FFF2-40B4-BE49-F238E27FC236}">
                <a16:creationId xmlns:a16="http://schemas.microsoft.com/office/drawing/2014/main" id="{BD1AB23B-9C9B-4A53-9C88-6BED80D8A3AD}"/>
              </a:ext>
            </a:extLst>
          </p:cNvPr>
          <p:cNvSpPr txBox="1"/>
          <p:nvPr/>
        </p:nvSpPr>
        <p:spPr>
          <a:xfrm>
            <a:off x="8189992" y="661564"/>
            <a:ext cx="959353" cy="715089"/>
          </a:xfrm>
          <a:prstGeom prst="roundRect">
            <a:avLst/>
          </a:prstGeom>
          <a:ln w="12700">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b="1" dirty="0"/>
              <a:t>裁判</a:t>
            </a:r>
            <a:r>
              <a:rPr lang="ja-JP" altLang="en-US" b="1" dirty="0"/>
              <a:t>所</a:t>
            </a:r>
            <a:endParaRPr lang="en-US" altLang="ja-JP" b="1" dirty="0"/>
          </a:p>
          <a:p>
            <a:r>
              <a:rPr lang="ja-JP" altLang="en-US" b="1" dirty="0"/>
              <a:t>判断</a:t>
            </a:r>
            <a:endParaRPr kumimoji="1" lang="ja-JP" altLang="en-US" b="1" dirty="0"/>
          </a:p>
        </p:txBody>
      </p:sp>
      <p:sp>
        <p:nvSpPr>
          <p:cNvPr id="117" name="テキスト ボックス 116">
            <a:extLst>
              <a:ext uri="{FF2B5EF4-FFF2-40B4-BE49-F238E27FC236}">
                <a16:creationId xmlns:a16="http://schemas.microsoft.com/office/drawing/2014/main" id="{0A0FFBC6-9421-4133-A8F9-EDDEA0901F1F}"/>
              </a:ext>
            </a:extLst>
          </p:cNvPr>
          <p:cNvSpPr txBox="1"/>
          <p:nvPr/>
        </p:nvSpPr>
        <p:spPr>
          <a:xfrm>
            <a:off x="8403404" y="1292428"/>
            <a:ext cx="1993711" cy="1128713"/>
          </a:xfrm>
          <a:prstGeom prst="verticalScroll">
            <a:avLst/>
          </a:prstGeom>
          <a:solidFill>
            <a:schemeClr val="bg1">
              <a:lumMod val="95000"/>
            </a:schemeClr>
          </a:solidFill>
          <a:ln w="12700">
            <a:solidFill>
              <a:schemeClr val="tx1"/>
            </a:solidFill>
          </a:ln>
        </p:spPr>
        <p:txBody>
          <a:bodyPr wrap="square" rtlCol="0">
            <a:spAutoFit/>
          </a:bodyPr>
          <a:lstStyle/>
          <a:p>
            <a:pPr algn="l"/>
            <a:r>
              <a:rPr lang="ja-JP" altLang="en-US" b="1" dirty="0"/>
              <a:t>社会の実相と</a:t>
            </a:r>
            <a:endParaRPr lang="en-US" altLang="ja-JP" b="1" dirty="0"/>
          </a:p>
          <a:p>
            <a:pPr algn="l"/>
            <a:r>
              <a:rPr lang="ja-JP" altLang="en-US" b="1" dirty="0"/>
              <a:t>して一般的</a:t>
            </a:r>
            <a:endParaRPr lang="en-US" altLang="ja-JP" b="1" dirty="0"/>
          </a:p>
          <a:p>
            <a:pPr algn="l"/>
            <a:r>
              <a:rPr lang="ja-JP" altLang="en-US" b="1" dirty="0"/>
              <a:t>には合理的</a:t>
            </a:r>
            <a:endParaRPr kumimoji="1" lang="ja-JP" altLang="en-US" b="1" dirty="0"/>
          </a:p>
        </p:txBody>
      </p:sp>
      <p:cxnSp>
        <p:nvCxnSpPr>
          <p:cNvPr id="11" name="直線矢印コネクタ 10">
            <a:extLst>
              <a:ext uri="{FF2B5EF4-FFF2-40B4-BE49-F238E27FC236}">
                <a16:creationId xmlns:a16="http://schemas.microsoft.com/office/drawing/2014/main" id="{69C0F134-8B64-442A-A6B6-472821325A61}"/>
              </a:ext>
            </a:extLst>
          </p:cNvPr>
          <p:cNvCxnSpPr>
            <a:cxnSpLocks/>
          </p:cNvCxnSpPr>
          <p:nvPr/>
        </p:nvCxnSpPr>
        <p:spPr>
          <a:xfrm flipH="1">
            <a:off x="7365432" y="1534683"/>
            <a:ext cx="1116631" cy="55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直線コネクタ 12">
            <a:extLst>
              <a:ext uri="{FF2B5EF4-FFF2-40B4-BE49-F238E27FC236}">
                <a16:creationId xmlns:a16="http://schemas.microsoft.com/office/drawing/2014/main" id="{03D6C160-6658-4E1A-8F94-69E3E344A5E6}"/>
              </a:ext>
            </a:extLst>
          </p:cNvPr>
          <p:cNvCxnSpPr/>
          <p:nvPr/>
        </p:nvCxnSpPr>
        <p:spPr>
          <a:xfrm>
            <a:off x="7797255" y="1450357"/>
            <a:ext cx="164016" cy="199688"/>
          </a:xfrm>
          <a:prstGeom prst="line">
            <a:avLst/>
          </a:prstGeom>
        </p:spPr>
        <p:style>
          <a:lnRef idx="1">
            <a:schemeClr val="dk1"/>
          </a:lnRef>
          <a:fillRef idx="0">
            <a:schemeClr val="dk1"/>
          </a:fillRef>
          <a:effectRef idx="0">
            <a:schemeClr val="dk1"/>
          </a:effectRef>
          <a:fontRef idx="minor">
            <a:schemeClr val="tx1"/>
          </a:fontRef>
        </p:style>
      </p:cxnSp>
      <p:cxnSp>
        <p:nvCxnSpPr>
          <p:cNvPr id="16" name="直線矢印コネクタ 15">
            <a:extLst>
              <a:ext uri="{FF2B5EF4-FFF2-40B4-BE49-F238E27FC236}">
                <a16:creationId xmlns:a16="http://schemas.microsoft.com/office/drawing/2014/main" id="{6E12D60C-FAEA-48F8-82E6-7510209727D2}"/>
              </a:ext>
            </a:extLst>
          </p:cNvPr>
          <p:cNvCxnSpPr>
            <a:stCxn id="117" idx="3"/>
          </p:cNvCxnSpPr>
          <p:nvPr/>
        </p:nvCxnSpPr>
        <p:spPr>
          <a:xfrm flipV="1">
            <a:off x="10256026" y="1842933"/>
            <a:ext cx="37417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直線コネクタ 21">
            <a:extLst>
              <a:ext uri="{FF2B5EF4-FFF2-40B4-BE49-F238E27FC236}">
                <a16:creationId xmlns:a16="http://schemas.microsoft.com/office/drawing/2014/main" id="{D3905D60-703C-4A8B-A086-CD541DD82D74}"/>
              </a:ext>
            </a:extLst>
          </p:cNvPr>
          <p:cNvCxnSpPr/>
          <p:nvPr/>
        </p:nvCxnSpPr>
        <p:spPr>
          <a:xfrm>
            <a:off x="10380894" y="1719164"/>
            <a:ext cx="94949" cy="207234"/>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75385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B4F8E0-876A-424F-BCF6-FF4179C38442}"/>
              </a:ext>
            </a:extLst>
          </p:cNvPr>
          <p:cNvSpPr>
            <a:spLocks noGrp="1"/>
          </p:cNvSpPr>
          <p:nvPr>
            <p:ph type="title"/>
          </p:nvPr>
        </p:nvSpPr>
        <p:spPr/>
        <p:txBody>
          <a:bodyPr/>
          <a:lstStyle/>
          <a:p>
            <a:r>
              <a:rPr kumimoji="1" lang="ja-JP" altLang="en-US" dirty="0"/>
              <a:t>中間報告</a:t>
            </a:r>
            <a:r>
              <a:rPr kumimoji="1" lang="ja-JP" altLang="en-US" sz="3600" dirty="0"/>
              <a:t>（</a:t>
            </a:r>
            <a:r>
              <a:rPr kumimoji="1" lang="en-US" altLang="ja-JP" sz="3600" dirty="0"/>
              <a:t>2020/10/26)</a:t>
            </a:r>
            <a:r>
              <a:rPr kumimoji="1" lang="ja-JP" altLang="en-US" dirty="0"/>
              <a:t>と今回の報告の差異</a:t>
            </a:r>
          </a:p>
        </p:txBody>
      </p:sp>
      <p:sp>
        <p:nvSpPr>
          <p:cNvPr id="3" name="コンテンツ プレースホルダー 2">
            <a:extLst>
              <a:ext uri="{FF2B5EF4-FFF2-40B4-BE49-F238E27FC236}">
                <a16:creationId xmlns:a16="http://schemas.microsoft.com/office/drawing/2014/main" id="{9258A046-714C-48C2-9062-E6C60D220D4D}"/>
              </a:ext>
            </a:extLst>
          </p:cNvPr>
          <p:cNvSpPr>
            <a:spLocks noGrp="1"/>
          </p:cNvSpPr>
          <p:nvPr>
            <p:ph idx="1"/>
          </p:nvPr>
        </p:nvSpPr>
        <p:spPr/>
        <p:txBody>
          <a:bodyPr>
            <a:normAutofit/>
          </a:bodyPr>
          <a:lstStyle/>
          <a:p>
            <a:r>
              <a:rPr kumimoji="1" lang="ja-JP" altLang="en-US" dirty="0"/>
              <a:t>議論インタフェースと要約</a:t>
            </a:r>
            <a:endParaRPr kumimoji="1" lang="en-US" altLang="ja-JP" dirty="0"/>
          </a:p>
          <a:p>
            <a:pPr marL="0" indent="0">
              <a:buNone/>
            </a:pPr>
            <a:r>
              <a:rPr kumimoji="1" lang="ja-JP" altLang="en-US" dirty="0"/>
              <a:t>　　</a:t>
            </a:r>
            <a:r>
              <a:rPr kumimoji="1" lang="ja-JP" altLang="en-US" dirty="0">
                <a:sym typeface="Wingdings" panose="05000000000000000000" pitchFamily="2" charset="2"/>
              </a:rPr>
              <a:t>　インタフェースの実装 </a:t>
            </a:r>
            <a:r>
              <a:rPr kumimoji="1" lang="en-US" altLang="ja-JP" dirty="0">
                <a:sym typeface="Wingdings" panose="05000000000000000000" pitchFamily="2" charset="2"/>
              </a:rPr>
              <a:t>(</a:t>
            </a:r>
            <a:r>
              <a:rPr kumimoji="1" lang="ja-JP" altLang="en-US" dirty="0">
                <a:sym typeface="Wingdings" panose="05000000000000000000" pitchFamily="2" charset="2"/>
              </a:rPr>
              <a:t>仁科君）</a:t>
            </a:r>
            <a:endParaRPr kumimoji="1" lang="en-US" altLang="ja-JP" dirty="0">
              <a:sym typeface="Wingdings" panose="05000000000000000000" pitchFamily="2" charset="2"/>
            </a:endParaRPr>
          </a:p>
          <a:p>
            <a:pPr marL="0" indent="0">
              <a:buNone/>
            </a:pPr>
            <a:endParaRPr kumimoji="1" lang="en-US" altLang="ja-JP" dirty="0"/>
          </a:p>
          <a:p>
            <a:r>
              <a:rPr kumimoji="1" lang="ja-JP" altLang="en-US" dirty="0"/>
              <a:t>判例における議論分析</a:t>
            </a:r>
            <a:endParaRPr kumimoji="1" lang="en-US" altLang="ja-JP" dirty="0"/>
          </a:p>
          <a:p>
            <a:pPr marL="0" indent="0">
              <a:buNone/>
            </a:pPr>
            <a:r>
              <a:rPr kumimoji="1" lang="ja-JP" altLang="en-US" dirty="0"/>
              <a:t>　　</a:t>
            </a:r>
            <a:r>
              <a:rPr kumimoji="1" lang="ja-JP" altLang="en-US" dirty="0">
                <a:sym typeface="Wingdings" panose="05000000000000000000" pitchFamily="2" charset="2"/>
              </a:rPr>
              <a:t>　</a:t>
            </a:r>
            <a:r>
              <a:rPr kumimoji="1" lang="en-US" altLang="ja-JP" dirty="0">
                <a:sym typeface="Wingdings" panose="05000000000000000000" pitchFamily="2" charset="2"/>
              </a:rPr>
              <a:t>EAF(Extended Argumentation Framework)</a:t>
            </a:r>
          </a:p>
          <a:p>
            <a:pPr marL="0" indent="0">
              <a:buNone/>
            </a:pPr>
            <a:r>
              <a:rPr kumimoji="1" lang="ja-JP" altLang="en-US" dirty="0">
                <a:sym typeface="Wingdings" panose="05000000000000000000" pitchFamily="2" charset="2"/>
              </a:rPr>
              <a:t>　　　　　　による再定式化</a:t>
            </a:r>
            <a:endParaRPr kumimoji="1" lang="en-US" altLang="ja-JP" dirty="0">
              <a:sym typeface="Wingdings" panose="05000000000000000000" pitchFamily="2" charset="2"/>
            </a:endParaRPr>
          </a:p>
          <a:p>
            <a:pPr marL="0" indent="0">
              <a:buNone/>
            </a:pPr>
            <a:r>
              <a:rPr kumimoji="1" lang="ja-JP" altLang="en-US" dirty="0">
                <a:sym typeface="Wingdings" panose="05000000000000000000" pitchFamily="2" charset="2"/>
              </a:rPr>
              <a:t>　　　　分析する判例数を</a:t>
            </a:r>
            <a:r>
              <a:rPr kumimoji="1" lang="en-US" altLang="ja-JP" dirty="0">
                <a:sym typeface="Wingdings" panose="05000000000000000000" pitchFamily="2" charset="2"/>
              </a:rPr>
              <a:t>70</a:t>
            </a:r>
            <a:r>
              <a:rPr kumimoji="1" lang="ja-JP" altLang="en-US" dirty="0">
                <a:sym typeface="Wingdings" panose="05000000000000000000" pitchFamily="2" charset="2"/>
              </a:rPr>
              <a:t>に増加</a:t>
            </a:r>
            <a:endParaRPr kumimoji="1" lang="en-US" altLang="ja-JP" dirty="0">
              <a:sym typeface="Wingdings" panose="05000000000000000000" pitchFamily="2" charset="2"/>
            </a:endParaRPr>
          </a:p>
          <a:p>
            <a:pPr marL="0" indent="0">
              <a:buNone/>
            </a:pPr>
            <a:r>
              <a:rPr kumimoji="1" lang="ja-JP" altLang="en-US" dirty="0"/>
              <a:t>　　　　　　　　　　　　　　　　　</a:t>
            </a:r>
            <a:r>
              <a:rPr kumimoji="1" lang="ja-JP" altLang="en-US" sz="2000" dirty="0"/>
              <a:t>社会情報学会に論文採択</a:t>
            </a:r>
            <a:endParaRPr kumimoji="1" lang="ja-JP" altLang="en-US" dirty="0"/>
          </a:p>
        </p:txBody>
      </p:sp>
    </p:spTree>
    <p:extLst>
      <p:ext uri="{BB962C8B-B14F-4D97-AF65-F5344CB8AC3E}">
        <p14:creationId xmlns:p14="http://schemas.microsoft.com/office/powerpoint/2010/main" val="14906714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タイトル 1"/>
          <p:cNvSpPr>
            <a:spLocks noGrp="1"/>
          </p:cNvSpPr>
          <p:nvPr>
            <p:ph type="title"/>
          </p:nvPr>
        </p:nvSpPr>
        <p:spPr>
          <a:xfrm>
            <a:off x="1981200" y="274640"/>
            <a:ext cx="8229600" cy="412127"/>
          </a:xfrm>
        </p:spPr>
        <p:txBody>
          <a:bodyPr>
            <a:normAutofit fontScale="90000"/>
          </a:bodyPr>
          <a:lstStyle/>
          <a:p>
            <a:r>
              <a:rPr lang="ja-JP" altLang="en-US" sz="2400" dirty="0"/>
              <a:t>ファクタと</a:t>
            </a:r>
            <a:r>
              <a:rPr lang="en-US" altLang="ja-JP" sz="2400" dirty="0"/>
              <a:t>BAF</a:t>
            </a:r>
            <a:r>
              <a:rPr lang="ja-JP" altLang="en-US" sz="2400" dirty="0"/>
              <a:t>・</a:t>
            </a:r>
            <a:r>
              <a:rPr lang="en-US" altLang="ja-JP" sz="2400" dirty="0"/>
              <a:t>EAF</a:t>
            </a:r>
            <a:r>
              <a:rPr lang="ja-JP" altLang="en-US" sz="2400" dirty="0"/>
              <a:t>による判例分析</a:t>
            </a:r>
          </a:p>
        </p:txBody>
      </p:sp>
      <p:sp>
        <p:nvSpPr>
          <p:cNvPr id="50179" name="スライド番号プレースホルダー 3"/>
          <p:cNvSpPr>
            <a:spLocks noGrp="1" noChangeArrowheads="1"/>
          </p:cNvSpPr>
          <p:nvPr>
            <p:ph type="sldNum" sz="quarter" idx="12"/>
          </p:nvPr>
        </p:nvSpPr>
        <p:spPr bwMode="auto">
          <a:xfrm>
            <a:off x="8534400" y="6400799"/>
            <a:ext cx="2133600" cy="365125"/>
          </a:xfrm>
          <a:noFill/>
          <a:ln>
            <a:miter lim="800000"/>
            <a:headEnd/>
            <a:tailEnd/>
          </a:ln>
        </p:spPr>
        <p:txBody>
          <a:bodyPr/>
          <a:lstStyle/>
          <a:p>
            <a:fld id="{8D1158C8-4041-4D3D-9D8F-64E8E77BC742}" type="slidenum">
              <a:rPr lang="ja-JP" altLang="en-US" sz="3600"/>
              <a:pPr/>
              <a:t>20</a:t>
            </a:fld>
            <a:endParaRPr lang="ja-JP" altLang="en-US" sz="3600" dirty="0"/>
          </a:p>
        </p:txBody>
      </p:sp>
      <p:pic>
        <p:nvPicPr>
          <p:cNvPr id="4" name="図 3">
            <a:extLst>
              <a:ext uri="{FF2B5EF4-FFF2-40B4-BE49-F238E27FC236}">
                <a16:creationId xmlns:a16="http://schemas.microsoft.com/office/drawing/2014/main" id="{DD25A203-BF26-4EA5-9CF6-366119CBA179}"/>
              </a:ext>
            </a:extLst>
          </p:cNvPr>
          <p:cNvPicPr>
            <a:picLocks noChangeAspect="1"/>
          </p:cNvPicPr>
          <p:nvPr/>
        </p:nvPicPr>
        <p:blipFill>
          <a:blip r:embed="rId2"/>
          <a:stretch>
            <a:fillRect/>
          </a:stretch>
        </p:blipFill>
        <p:spPr>
          <a:xfrm>
            <a:off x="3238500" y="828674"/>
            <a:ext cx="4259580" cy="5663305"/>
          </a:xfrm>
          <a:prstGeom prst="rect">
            <a:avLst/>
          </a:prstGeom>
        </p:spPr>
      </p:pic>
    </p:spTree>
    <p:extLst>
      <p:ext uri="{BB962C8B-B14F-4D97-AF65-F5344CB8AC3E}">
        <p14:creationId xmlns:p14="http://schemas.microsoft.com/office/powerpoint/2010/main" val="1609488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1D6C5E-345D-4353-82DB-880F662FE052}"/>
              </a:ext>
            </a:extLst>
          </p:cNvPr>
          <p:cNvSpPr>
            <a:spLocks noGrp="1"/>
          </p:cNvSpPr>
          <p:nvPr>
            <p:ph type="title"/>
          </p:nvPr>
        </p:nvSpPr>
        <p:spPr>
          <a:xfrm>
            <a:off x="1981200" y="274638"/>
            <a:ext cx="8229600" cy="562074"/>
          </a:xfrm>
        </p:spPr>
        <p:txBody>
          <a:bodyPr>
            <a:normAutofit/>
          </a:bodyPr>
          <a:lstStyle/>
          <a:p>
            <a:r>
              <a:rPr lang="ja-JP" altLang="en-US" sz="3200" dirty="0"/>
              <a:t>ファクタと</a:t>
            </a:r>
            <a:r>
              <a:rPr lang="en-US" altLang="ja-JP" sz="3200" dirty="0"/>
              <a:t>BAF</a:t>
            </a:r>
            <a:r>
              <a:rPr lang="ja-JP" altLang="en-US" sz="3200" dirty="0"/>
              <a:t>・</a:t>
            </a:r>
            <a:r>
              <a:rPr lang="en-US" altLang="ja-JP" sz="3200" dirty="0"/>
              <a:t>EAF</a:t>
            </a:r>
            <a:r>
              <a:rPr lang="ja-JP" altLang="en-US" sz="3200" dirty="0"/>
              <a:t>による判例分析</a:t>
            </a:r>
          </a:p>
        </p:txBody>
      </p:sp>
      <p:sp>
        <p:nvSpPr>
          <p:cNvPr id="3" name="コンテンツ プレースホルダー 2">
            <a:extLst>
              <a:ext uri="{FF2B5EF4-FFF2-40B4-BE49-F238E27FC236}">
                <a16:creationId xmlns:a16="http://schemas.microsoft.com/office/drawing/2014/main" id="{93C1E155-9263-47C3-9A38-8848C4028953}"/>
              </a:ext>
            </a:extLst>
          </p:cNvPr>
          <p:cNvSpPr>
            <a:spLocks noGrp="1"/>
          </p:cNvSpPr>
          <p:nvPr>
            <p:ph idx="1"/>
          </p:nvPr>
        </p:nvSpPr>
        <p:spPr>
          <a:xfrm>
            <a:off x="1981200" y="980729"/>
            <a:ext cx="9022080" cy="5145435"/>
          </a:xfrm>
        </p:spPr>
        <p:txBody>
          <a:bodyPr/>
          <a:lstStyle/>
          <a:p>
            <a:r>
              <a:rPr lang="ja-JP" altLang="en-US" sz="2500" dirty="0"/>
              <a:t>１）ファクタの重要度の分析では，判例を</a:t>
            </a:r>
            <a:r>
              <a:rPr lang="en-US" altLang="ja-JP" sz="2500" dirty="0"/>
              <a:t>3</a:t>
            </a:r>
            <a:r>
              <a:rPr lang="ja-JP" altLang="en-US" sz="2500" dirty="0"/>
              <a:t>グループに分け，グループ間のファクタの重要度が異なることから，グループごとの判決傾向の分析．</a:t>
            </a:r>
            <a:endParaRPr lang="en-US" altLang="ja-JP" sz="2500" dirty="0"/>
          </a:p>
          <a:p>
            <a:endParaRPr lang="en-US" altLang="ja-JP" sz="2500" dirty="0"/>
          </a:p>
          <a:p>
            <a:r>
              <a:rPr lang="ja-JP" altLang="en-US" sz="2500" dirty="0"/>
              <a:t>２）判例中の原告</a:t>
            </a:r>
            <a:r>
              <a:rPr lang="en-US" altLang="ja-JP" sz="2500" dirty="0"/>
              <a:t>/</a:t>
            </a:r>
            <a:r>
              <a:rPr lang="ja-JP" altLang="en-US" sz="2500" dirty="0"/>
              <a:t>被告の主張を</a:t>
            </a:r>
            <a:r>
              <a:rPr lang="en-US" altLang="ja-JP" sz="2500" dirty="0"/>
              <a:t>BAF</a:t>
            </a:r>
            <a:r>
              <a:rPr lang="ja-JP" altLang="en-US" sz="2500" dirty="0"/>
              <a:t>で表現して争点間の依存関係を視覚化．</a:t>
            </a:r>
            <a:endParaRPr lang="en-US" altLang="ja-JP" sz="2500" dirty="0"/>
          </a:p>
          <a:p>
            <a:pPr marL="457200" lvl="1" indent="0">
              <a:buNone/>
              <a:defRPr/>
            </a:pPr>
            <a:r>
              <a:rPr lang="ja-JP" altLang="en-US" sz="2500" dirty="0"/>
              <a:t>⇒判決傾向の分析</a:t>
            </a:r>
            <a:r>
              <a:rPr lang="ja-JP" altLang="en-US" sz="2500" dirty="0">
                <a:sym typeface="Wingdings" panose="05000000000000000000" pitchFamily="2" charset="2"/>
              </a:rPr>
              <a:t>判決予測の可能性</a:t>
            </a:r>
            <a:r>
              <a:rPr lang="ja-JP" altLang="en-US" sz="2500" dirty="0"/>
              <a:t>．</a:t>
            </a:r>
            <a:endParaRPr lang="en-US" altLang="ja-JP" sz="2500" dirty="0"/>
          </a:p>
          <a:p>
            <a:pPr marL="457200" lvl="1" indent="0">
              <a:buNone/>
              <a:defRPr/>
            </a:pPr>
            <a:endParaRPr lang="en-US" altLang="ja-JP" sz="2500" dirty="0"/>
          </a:p>
          <a:p>
            <a:r>
              <a:rPr lang="ja-JP" altLang="en-US" sz="2500" dirty="0"/>
              <a:t>３）裁判所の争点ごとの判断理由を</a:t>
            </a:r>
            <a:r>
              <a:rPr lang="en-US" altLang="ja-JP" sz="2500" dirty="0"/>
              <a:t>EAF</a:t>
            </a:r>
            <a:r>
              <a:rPr lang="ja-JP" altLang="en-US" sz="2500" dirty="0"/>
              <a:t>で表現し，個々の争点の結果が裁判結果と一致していることの検証．</a:t>
            </a:r>
          </a:p>
        </p:txBody>
      </p:sp>
      <p:sp>
        <p:nvSpPr>
          <p:cNvPr id="4" name="スライド番号プレースホルダー 3">
            <a:extLst>
              <a:ext uri="{FF2B5EF4-FFF2-40B4-BE49-F238E27FC236}">
                <a16:creationId xmlns:a16="http://schemas.microsoft.com/office/drawing/2014/main" id="{783C7B7B-0E21-47CE-972F-D78BF61B988F}"/>
              </a:ext>
            </a:extLst>
          </p:cNvPr>
          <p:cNvSpPr>
            <a:spLocks noGrp="1"/>
          </p:cNvSpPr>
          <p:nvPr>
            <p:ph type="sldNum" sz="quarter" idx="12"/>
          </p:nvPr>
        </p:nvSpPr>
        <p:spPr/>
        <p:txBody>
          <a:bodyPr/>
          <a:lstStyle/>
          <a:p>
            <a:fld id="{BB9A1AD2-E43F-4755-8E1D-0584C0CF3390}" type="slidenum">
              <a:rPr lang="ja-JP" altLang="en-US" sz="3600"/>
              <a:pPr/>
              <a:t>21</a:t>
            </a:fld>
            <a:endParaRPr lang="ja-JP" altLang="en-US" sz="3600" dirty="0"/>
          </a:p>
        </p:txBody>
      </p:sp>
    </p:spTree>
    <p:extLst>
      <p:ext uri="{BB962C8B-B14F-4D97-AF65-F5344CB8AC3E}">
        <p14:creationId xmlns:p14="http://schemas.microsoft.com/office/powerpoint/2010/main" val="1466974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E578321-CE5E-43C5-92AA-9849DCBBCCD8}"/>
              </a:ext>
            </a:extLst>
          </p:cNvPr>
          <p:cNvSpPr>
            <a:spLocks noGrp="1"/>
          </p:cNvSpPr>
          <p:nvPr>
            <p:ph type="title"/>
          </p:nvPr>
        </p:nvSpPr>
        <p:spPr/>
        <p:txBody>
          <a:bodyPr/>
          <a:lstStyle/>
          <a:p>
            <a:r>
              <a:rPr lang="ja-JP" altLang="en-US" dirty="0"/>
              <a:t>判例分析の位置づけ</a:t>
            </a:r>
          </a:p>
        </p:txBody>
      </p:sp>
      <p:sp>
        <p:nvSpPr>
          <p:cNvPr id="5" name="テキスト プレースホルダー 4">
            <a:extLst>
              <a:ext uri="{FF2B5EF4-FFF2-40B4-BE49-F238E27FC236}">
                <a16:creationId xmlns:a16="http://schemas.microsoft.com/office/drawing/2014/main" id="{0F760346-0990-4BD6-8BDA-5BE00FE8BA3A}"/>
              </a:ext>
            </a:extLst>
          </p:cNvPr>
          <p:cNvSpPr>
            <a:spLocks noGrp="1"/>
          </p:cNvSpPr>
          <p:nvPr>
            <p:ph type="body" idx="1"/>
          </p:nvPr>
        </p:nvSpPr>
        <p:spPr/>
        <p:txBody>
          <a:bodyPr/>
          <a:lstStyle/>
          <a:p>
            <a:endParaRPr lang="ja-JP" altLang="en-US"/>
          </a:p>
        </p:txBody>
      </p:sp>
    </p:spTree>
    <p:extLst>
      <p:ext uri="{BB962C8B-B14F-4D97-AF65-F5344CB8AC3E}">
        <p14:creationId xmlns:p14="http://schemas.microsoft.com/office/powerpoint/2010/main" val="3385802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判例データベース</a:t>
            </a:r>
          </a:p>
        </p:txBody>
      </p:sp>
      <p:sp>
        <p:nvSpPr>
          <p:cNvPr id="3" name="コンテンツ プレースホルダー 2"/>
          <p:cNvSpPr>
            <a:spLocks noGrp="1"/>
          </p:cNvSpPr>
          <p:nvPr>
            <p:ph idx="1"/>
          </p:nvPr>
        </p:nvSpPr>
        <p:spPr/>
        <p:txBody>
          <a:bodyPr/>
          <a:lstStyle/>
          <a:p>
            <a:r>
              <a:rPr kumimoji="1" lang="en-US" altLang="ja-JP" dirty="0"/>
              <a:t>West</a:t>
            </a:r>
            <a:r>
              <a:rPr lang="en-US" altLang="ja-JP" dirty="0"/>
              <a:t>l</a:t>
            </a:r>
            <a:r>
              <a:rPr kumimoji="1" lang="en-US" altLang="ja-JP" dirty="0"/>
              <a:t>aw</a:t>
            </a:r>
            <a:r>
              <a:rPr kumimoji="1" lang="ja-JP" altLang="en-US" dirty="0"/>
              <a:t>　日本法オンラインサービス</a:t>
            </a:r>
            <a:endParaRPr kumimoji="1" lang="en-US" altLang="ja-JP" dirty="0"/>
          </a:p>
          <a:p>
            <a:r>
              <a:rPr kumimoji="1" lang="en-US" altLang="ja-JP" dirty="0"/>
              <a:t>TKC</a:t>
            </a:r>
            <a:r>
              <a:rPr kumimoji="1" lang="ja-JP" altLang="en-US" dirty="0"/>
              <a:t>ローライブラリ</a:t>
            </a:r>
            <a:endParaRPr kumimoji="1" lang="en-US" altLang="ja-JP" dirty="0"/>
          </a:p>
          <a:p>
            <a:r>
              <a:rPr kumimoji="1" lang="ja-JP" altLang="en-US" dirty="0"/>
              <a:t>第一法規データベース</a:t>
            </a:r>
            <a:endParaRPr kumimoji="1" lang="en-US" altLang="ja-JP" dirty="0"/>
          </a:p>
          <a:p>
            <a:r>
              <a:rPr kumimoji="1" lang="ja-JP" altLang="en-US" dirty="0"/>
              <a:t>レクシスネクシス</a:t>
            </a:r>
            <a:endParaRPr kumimoji="1" lang="en-US" altLang="ja-JP" dirty="0"/>
          </a:p>
          <a:p>
            <a:r>
              <a:rPr kumimoji="1" lang="en-US" altLang="ja-JP" dirty="0"/>
              <a:t>LLIDB</a:t>
            </a:r>
            <a:r>
              <a:rPr kumimoji="1" lang="ja-JP" altLang="en-US" dirty="0"/>
              <a:t>判例秘書</a:t>
            </a:r>
            <a:endParaRPr kumimoji="1" lang="en-US" altLang="ja-JP" dirty="0"/>
          </a:p>
          <a:p>
            <a:endParaRPr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3885372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8F265789-86F8-46F9-B73E-AAD50FED1927}"/>
              </a:ext>
            </a:extLst>
          </p:cNvPr>
          <p:cNvSpPr/>
          <p:nvPr/>
        </p:nvSpPr>
        <p:spPr>
          <a:xfrm>
            <a:off x="2489200" y="5090160"/>
            <a:ext cx="2753360" cy="118872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6E85ACD9-0424-45CF-A869-F069EEB06DDB}"/>
              </a:ext>
            </a:extLst>
          </p:cNvPr>
          <p:cNvSpPr>
            <a:spLocks noGrp="1"/>
          </p:cNvSpPr>
          <p:nvPr>
            <p:ph type="title"/>
          </p:nvPr>
        </p:nvSpPr>
        <p:spPr/>
        <p:txBody>
          <a:bodyPr/>
          <a:lstStyle/>
          <a:p>
            <a:r>
              <a:rPr kumimoji="1" lang="ja-JP" altLang="en-US" dirty="0"/>
              <a:t>判例の研究</a:t>
            </a:r>
          </a:p>
        </p:txBody>
      </p:sp>
      <p:sp>
        <p:nvSpPr>
          <p:cNvPr id="3" name="コンテンツ プレースホルダー 2">
            <a:extLst>
              <a:ext uri="{FF2B5EF4-FFF2-40B4-BE49-F238E27FC236}">
                <a16:creationId xmlns:a16="http://schemas.microsoft.com/office/drawing/2014/main" id="{F739A89B-4AE2-4089-9E45-1B230F1DFFD9}"/>
              </a:ext>
            </a:extLst>
          </p:cNvPr>
          <p:cNvSpPr>
            <a:spLocks noGrp="1"/>
          </p:cNvSpPr>
          <p:nvPr>
            <p:ph idx="1"/>
          </p:nvPr>
        </p:nvSpPr>
        <p:spPr>
          <a:xfrm>
            <a:off x="675640" y="1561465"/>
            <a:ext cx="10515600" cy="2824083"/>
          </a:xfrm>
        </p:spPr>
        <p:txBody>
          <a:bodyPr>
            <a:normAutofit fontScale="85000" lnSpcReduction="10000"/>
          </a:bodyPr>
          <a:lstStyle/>
          <a:p>
            <a:r>
              <a:rPr kumimoji="1" lang="ja-JP" altLang="en-US" dirty="0"/>
              <a:t>判例データベース</a:t>
            </a:r>
            <a:endParaRPr kumimoji="1" lang="en-US" altLang="ja-JP" dirty="0"/>
          </a:p>
          <a:p>
            <a:pPr lvl="1"/>
            <a:r>
              <a:rPr lang="ja-JP" altLang="en-US" dirty="0"/>
              <a:t>検索し個別に読解　</a:t>
            </a:r>
            <a:endParaRPr lang="en-US" altLang="ja-JP" dirty="0"/>
          </a:p>
          <a:p>
            <a:pPr lvl="1"/>
            <a:r>
              <a:rPr kumimoji="1" lang="ja-JP" altLang="en-US" dirty="0"/>
              <a:t>統計解析により判決に影響を及ぼす因子の抽出　　</a:t>
            </a:r>
            <a:r>
              <a:rPr lang="ja-JP" altLang="en-US" sz="2400" dirty="0"/>
              <a:t>法計量学（</a:t>
            </a:r>
            <a:r>
              <a:rPr lang="en-US" altLang="ja-JP" sz="2400" dirty="0"/>
              <a:t>juris</a:t>
            </a:r>
            <a:r>
              <a:rPr lang="ja-JP" altLang="en-US" sz="2400" dirty="0"/>
              <a:t> </a:t>
            </a:r>
            <a:r>
              <a:rPr lang="en-US" altLang="ja-JP" sz="2400" dirty="0"/>
              <a:t>metrics)</a:t>
            </a:r>
          </a:p>
          <a:p>
            <a:pPr lvl="1"/>
            <a:r>
              <a:rPr lang="ja-JP" altLang="en-US" sz="2400" dirty="0"/>
              <a:t>機械学習により判決予測モデルの生成　　</a:t>
            </a:r>
            <a:r>
              <a:rPr lang="en-US" altLang="ja-JP" sz="2400" dirty="0"/>
              <a:t>Split-up</a:t>
            </a:r>
            <a:r>
              <a:rPr lang="ja-JP" altLang="en-US" sz="2400" dirty="0"/>
              <a:t>、</a:t>
            </a:r>
            <a:r>
              <a:rPr lang="en-US" altLang="ja-JP" sz="2400" dirty="0" err="1"/>
              <a:t>LexMachina</a:t>
            </a:r>
            <a:endParaRPr lang="en-US" altLang="ja-JP" sz="2400" dirty="0"/>
          </a:p>
          <a:p>
            <a:pPr marL="457200" lvl="1" indent="0">
              <a:buNone/>
            </a:pPr>
            <a:r>
              <a:rPr lang="ja-JP" altLang="en-US" sz="2400" dirty="0"/>
              <a:t>　　　　　　　　　　　　　　　　　　</a:t>
            </a:r>
            <a:r>
              <a:rPr lang="ja-JP" altLang="en-US" sz="2400" dirty="0">
                <a:sym typeface="Wingdings" panose="05000000000000000000" pitchFamily="2" charset="2"/>
              </a:rPr>
              <a:t>　深層学習の今後の参入が予想される。</a:t>
            </a:r>
            <a:endParaRPr lang="en-US" altLang="ja-JP" sz="2400" dirty="0"/>
          </a:p>
          <a:p>
            <a:r>
              <a:rPr kumimoji="1" lang="ja-JP" altLang="en-US" dirty="0"/>
              <a:t>事例ベース</a:t>
            </a:r>
            <a:r>
              <a:rPr kumimoji="1" lang="ja-JP" altLang="en-US" sz="2200" dirty="0"/>
              <a:t>（判例をマシンが利用できる形に加工し、コンピュータが利用）</a:t>
            </a:r>
            <a:endParaRPr kumimoji="1" lang="en-US" altLang="ja-JP" sz="2200" dirty="0"/>
          </a:p>
          <a:p>
            <a:pPr lvl="1"/>
            <a:r>
              <a:rPr kumimoji="1" lang="ja-JP" altLang="en-US" dirty="0"/>
              <a:t>判決予測に利用（ルールベース＋事例ベース）　</a:t>
            </a:r>
            <a:r>
              <a:rPr kumimoji="1" lang="en-US" altLang="ja-JP" dirty="0"/>
              <a:t>Grebe</a:t>
            </a:r>
            <a:r>
              <a:rPr kumimoji="1" lang="ja-JP" altLang="en-US" dirty="0"/>
              <a:t>，</a:t>
            </a:r>
            <a:r>
              <a:rPr kumimoji="1" lang="en-US" altLang="ja-JP" dirty="0"/>
              <a:t>HELIC-II, CABARET</a:t>
            </a:r>
          </a:p>
          <a:p>
            <a:pPr lvl="1"/>
            <a:r>
              <a:rPr kumimoji="1" lang="ja-JP" altLang="en-US" dirty="0"/>
              <a:t>法廷論争に利用　</a:t>
            </a:r>
            <a:r>
              <a:rPr lang="en-US" altLang="ja-JP" sz="2400" dirty="0"/>
              <a:t>Hypo</a:t>
            </a:r>
            <a:r>
              <a:rPr lang="ja-JP" altLang="en-US" sz="2400" dirty="0"/>
              <a:t>，</a:t>
            </a:r>
            <a:r>
              <a:rPr lang="en-US" altLang="ja-JP" sz="2400" dirty="0"/>
              <a:t>CATO,  New HELIC-II</a:t>
            </a:r>
          </a:p>
        </p:txBody>
      </p:sp>
      <p:sp>
        <p:nvSpPr>
          <p:cNvPr id="4" name="スライド番号プレースホルダー 3">
            <a:extLst>
              <a:ext uri="{FF2B5EF4-FFF2-40B4-BE49-F238E27FC236}">
                <a16:creationId xmlns:a16="http://schemas.microsoft.com/office/drawing/2014/main" id="{146B0A9F-06D9-4041-AEF4-A5ADB3BDB936}"/>
              </a:ext>
            </a:extLst>
          </p:cNvPr>
          <p:cNvSpPr>
            <a:spLocks noGrp="1"/>
          </p:cNvSpPr>
          <p:nvPr>
            <p:ph type="sldNum" sz="quarter" idx="12"/>
          </p:nvPr>
        </p:nvSpPr>
        <p:spPr/>
        <p:txBody>
          <a:bodyPr/>
          <a:lstStyle/>
          <a:p>
            <a:fld id="{BB9A1AD2-E43F-4755-8E1D-0584C0CF3390}" type="slidenum">
              <a:rPr lang="ja-JP" altLang="en-US" smtClean="0"/>
              <a:pPr/>
              <a:t>5</a:t>
            </a:fld>
            <a:endParaRPr lang="ja-JP" altLang="en-US" dirty="0"/>
          </a:p>
        </p:txBody>
      </p:sp>
      <p:sp>
        <p:nvSpPr>
          <p:cNvPr id="5" name="テキスト ボックス 4">
            <a:extLst>
              <a:ext uri="{FF2B5EF4-FFF2-40B4-BE49-F238E27FC236}">
                <a16:creationId xmlns:a16="http://schemas.microsoft.com/office/drawing/2014/main" id="{57DFBB47-92A4-4128-9E91-D33D5C9E1914}"/>
              </a:ext>
            </a:extLst>
          </p:cNvPr>
          <p:cNvSpPr txBox="1"/>
          <p:nvPr/>
        </p:nvSpPr>
        <p:spPr>
          <a:xfrm>
            <a:off x="2489200" y="4570292"/>
            <a:ext cx="2262158" cy="369332"/>
          </a:xfrm>
          <a:prstGeom prst="rect">
            <a:avLst/>
          </a:prstGeom>
          <a:noFill/>
        </p:spPr>
        <p:txBody>
          <a:bodyPr wrap="none" rtlCol="0">
            <a:spAutoFit/>
          </a:bodyPr>
          <a:lstStyle/>
          <a:p>
            <a:r>
              <a:rPr kumimoji="1" lang="ja-JP" altLang="en-US" dirty="0"/>
              <a:t>法令のルールベース</a:t>
            </a:r>
          </a:p>
        </p:txBody>
      </p:sp>
      <p:sp>
        <p:nvSpPr>
          <p:cNvPr id="6" name="テキスト ボックス 5">
            <a:extLst>
              <a:ext uri="{FF2B5EF4-FFF2-40B4-BE49-F238E27FC236}">
                <a16:creationId xmlns:a16="http://schemas.microsoft.com/office/drawing/2014/main" id="{5C158106-7481-470D-B4DE-036985530BB5}"/>
              </a:ext>
            </a:extLst>
          </p:cNvPr>
          <p:cNvSpPr txBox="1"/>
          <p:nvPr/>
        </p:nvSpPr>
        <p:spPr>
          <a:xfrm>
            <a:off x="2858615" y="6372860"/>
            <a:ext cx="2031325" cy="369332"/>
          </a:xfrm>
          <a:prstGeom prst="rect">
            <a:avLst/>
          </a:prstGeom>
          <a:noFill/>
        </p:spPr>
        <p:txBody>
          <a:bodyPr wrap="none" rtlCol="0">
            <a:spAutoFit/>
          </a:bodyPr>
          <a:lstStyle/>
          <a:p>
            <a:r>
              <a:rPr kumimoji="1" lang="ja-JP" altLang="en-US" dirty="0"/>
              <a:t>判例の事例ベース</a:t>
            </a:r>
          </a:p>
        </p:txBody>
      </p:sp>
      <p:sp>
        <p:nvSpPr>
          <p:cNvPr id="7" name="テキスト ボックス 6">
            <a:extLst>
              <a:ext uri="{FF2B5EF4-FFF2-40B4-BE49-F238E27FC236}">
                <a16:creationId xmlns:a16="http://schemas.microsoft.com/office/drawing/2014/main" id="{48727664-8B83-436A-B9C7-D53A679F5C1E}"/>
              </a:ext>
            </a:extLst>
          </p:cNvPr>
          <p:cNvSpPr txBox="1"/>
          <p:nvPr/>
        </p:nvSpPr>
        <p:spPr>
          <a:xfrm>
            <a:off x="2627783" y="5186283"/>
            <a:ext cx="2492990" cy="369332"/>
          </a:xfrm>
          <a:prstGeom prst="rect">
            <a:avLst/>
          </a:prstGeom>
          <a:solidFill>
            <a:schemeClr val="bg1"/>
          </a:solidFill>
          <a:ln>
            <a:solidFill>
              <a:schemeClr val="tx1"/>
            </a:solidFill>
          </a:ln>
        </p:spPr>
        <p:txBody>
          <a:bodyPr wrap="none" rtlCol="0">
            <a:spAutoFit/>
          </a:bodyPr>
          <a:lstStyle/>
          <a:p>
            <a:r>
              <a:rPr kumimoji="1" lang="ja-JP" altLang="en-US" dirty="0"/>
              <a:t>ルールベース推論機構</a:t>
            </a:r>
          </a:p>
        </p:txBody>
      </p:sp>
      <p:sp>
        <p:nvSpPr>
          <p:cNvPr id="8" name="テキスト ボックス 7">
            <a:extLst>
              <a:ext uri="{FF2B5EF4-FFF2-40B4-BE49-F238E27FC236}">
                <a16:creationId xmlns:a16="http://schemas.microsoft.com/office/drawing/2014/main" id="{A1E9136B-7570-4CED-ADB1-2AD64BE47853}"/>
              </a:ext>
            </a:extLst>
          </p:cNvPr>
          <p:cNvSpPr txBox="1"/>
          <p:nvPr/>
        </p:nvSpPr>
        <p:spPr>
          <a:xfrm>
            <a:off x="2627783" y="5823347"/>
            <a:ext cx="2262158" cy="369332"/>
          </a:xfrm>
          <a:prstGeom prst="rect">
            <a:avLst/>
          </a:prstGeom>
          <a:solidFill>
            <a:schemeClr val="bg1"/>
          </a:solidFill>
          <a:ln>
            <a:solidFill>
              <a:schemeClr val="tx1"/>
            </a:solidFill>
          </a:ln>
        </p:spPr>
        <p:txBody>
          <a:bodyPr wrap="none" rtlCol="0">
            <a:spAutoFit/>
          </a:bodyPr>
          <a:lstStyle/>
          <a:p>
            <a:r>
              <a:rPr kumimoji="1" lang="ja-JP" altLang="en-US" dirty="0"/>
              <a:t>事例ベース推論機構</a:t>
            </a:r>
          </a:p>
        </p:txBody>
      </p:sp>
      <p:sp>
        <p:nvSpPr>
          <p:cNvPr id="9" name="テキスト ボックス 8">
            <a:extLst>
              <a:ext uri="{FF2B5EF4-FFF2-40B4-BE49-F238E27FC236}">
                <a16:creationId xmlns:a16="http://schemas.microsoft.com/office/drawing/2014/main" id="{F693E268-EAFD-4D13-8DA1-F50CD7420C8C}"/>
              </a:ext>
            </a:extLst>
          </p:cNvPr>
          <p:cNvSpPr txBox="1"/>
          <p:nvPr/>
        </p:nvSpPr>
        <p:spPr>
          <a:xfrm>
            <a:off x="1330960" y="5499854"/>
            <a:ext cx="646331" cy="369332"/>
          </a:xfrm>
          <a:prstGeom prst="rect">
            <a:avLst/>
          </a:prstGeom>
          <a:noFill/>
        </p:spPr>
        <p:txBody>
          <a:bodyPr wrap="none" rtlCol="0">
            <a:spAutoFit/>
          </a:bodyPr>
          <a:lstStyle/>
          <a:p>
            <a:r>
              <a:rPr kumimoji="1" lang="ja-JP" altLang="en-US" dirty="0"/>
              <a:t>事件</a:t>
            </a:r>
          </a:p>
        </p:txBody>
      </p:sp>
      <p:sp>
        <p:nvSpPr>
          <p:cNvPr id="10" name="テキスト ボックス 9">
            <a:extLst>
              <a:ext uri="{FF2B5EF4-FFF2-40B4-BE49-F238E27FC236}">
                <a16:creationId xmlns:a16="http://schemas.microsoft.com/office/drawing/2014/main" id="{DEA8436E-2B69-4D5C-A4EC-9E426209DAA7}"/>
              </a:ext>
            </a:extLst>
          </p:cNvPr>
          <p:cNvSpPr txBox="1"/>
          <p:nvPr/>
        </p:nvSpPr>
        <p:spPr>
          <a:xfrm>
            <a:off x="5610274" y="5499854"/>
            <a:ext cx="646331" cy="369332"/>
          </a:xfrm>
          <a:prstGeom prst="rect">
            <a:avLst/>
          </a:prstGeom>
          <a:noFill/>
        </p:spPr>
        <p:txBody>
          <a:bodyPr wrap="none" rtlCol="0">
            <a:spAutoFit/>
          </a:bodyPr>
          <a:lstStyle/>
          <a:p>
            <a:r>
              <a:rPr kumimoji="1" lang="ja-JP" altLang="en-US" dirty="0"/>
              <a:t>判決</a:t>
            </a:r>
          </a:p>
        </p:txBody>
      </p:sp>
      <p:cxnSp>
        <p:nvCxnSpPr>
          <p:cNvPr id="13" name="直線矢印コネクタ 12">
            <a:extLst>
              <a:ext uri="{FF2B5EF4-FFF2-40B4-BE49-F238E27FC236}">
                <a16:creationId xmlns:a16="http://schemas.microsoft.com/office/drawing/2014/main" id="{FF724008-E395-4B46-A0AF-0ABF9C42153C}"/>
              </a:ext>
            </a:extLst>
          </p:cNvPr>
          <p:cNvCxnSpPr>
            <a:stCxn id="9" idx="3"/>
            <a:endCxn id="11" idx="1"/>
          </p:cNvCxnSpPr>
          <p:nvPr/>
        </p:nvCxnSpPr>
        <p:spPr>
          <a:xfrm>
            <a:off x="1977291" y="5684520"/>
            <a:ext cx="511909"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E258230E-BA0B-4CC2-8288-7AB1B310A6C3}"/>
              </a:ext>
            </a:extLst>
          </p:cNvPr>
          <p:cNvCxnSpPr>
            <a:stCxn id="11" idx="3"/>
            <a:endCxn id="10" idx="1"/>
          </p:cNvCxnSpPr>
          <p:nvPr/>
        </p:nvCxnSpPr>
        <p:spPr>
          <a:xfrm>
            <a:off x="5242560" y="5684520"/>
            <a:ext cx="36771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FB81396F-DCE9-4ED4-8B57-4ADD28E4C7C0}"/>
              </a:ext>
            </a:extLst>
          </p:cNvPr>
          <p:cNvCxnSpPr>
            <a:cxnSpLocks/>
          </p:cNvCxnSpPr>
          <p:nvPr/>
        </p:nvCxnSpPr>
        <p:spPr>
          <a:xfrm flipV="1">
            <a:off x="3579808" y="4965462"/>
            <a:ext cx="0" cy="228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81D73637-99F6-4D5A-A49C-F1A61DD1E633}"/>
              </a:ext>
            </a:extLst>
          </p:cNvPr>
          <p:cNvCxnSpPr/>
          <p:nvPr/>
        </p:nvCxnSpPr>
        <p:spPr>
          <a:xfrm>
            <a:off x="3620279" y="6192679"/>
            <a:ext cx="0" cy="1801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B97DFF59-D481-4957-927B-200B43471786}"/>
              </a:ext>
            </a:extLst>
          </p:cNvPr>
          <p:cNvSpPr txBox="1"/>
          <p:nvPr/>
        </p:nvSpPr>
        <p:spPr>
          <a:xfrm>
            <a:off x="6969760" y="4553188"/>
            <a:ext cx="1338828" cy="369332"/>
          </a:xfrm>
          <a:prstGeom prst="rect">
            <a:avLst/>
          </a:prstGeom>
          <a:noFill/>
          <a:ln>
            <a:solidFill>
              <a:schemeClr val="tx1"/>
            </a:solidFill>
          </a:ln>
        </p:spPr>
        <p:txBody>
          <a:bodyPr wrap="none" rtlCol="0">
            <a:spAutoFit/>
          </a:bodyPr>
          <a:lstStyle/>
          <a:p>
            <a:r>
              <a:rPr kumimoji="1" lang="ja-JP" altLang="en-US" dirty="0"/>
              <a:t>原告の発言</a:t>
            </a:r>
          </a:p>
        </p:txBody>
      </p:sp>
      <p:sp>
        <p:nvSpPr>
          <p:cNvPr id="23" name="テキスト ボックス 22">
            <a:extLst>
              <a:ext uri="{FF2B5EF4-FFF2-40B4-BE49-F238E27FC236}">
                <a16:creationId xmlns:a16="http://schemas.microsoft.com/office/drawing/2014/main" id="{11825804-0397-4E48-BD68-CEEF1795C28D}"/>
              </a:ext>
            </a:extLst>
          </p:cNvPr>
          <p:cNvSpPr txBox="1"/>
          <p:nvPr/>
        </p:nvSpPr>
        <p:spPr>
          <a:xfrm>
            <a:off x="6969760" y="5148254"/>
            <a:ext cx="1338828" cy="369332"/>
          </a:xfrm>
          <a:prstGeom prst="rect">
            <a:avLst/>
          </a:prstGeom>
          <a:noFill/>
          <a:ln>
            <a:solidFill>
              <a:schemeClr val="tx1"/>
            </a:solidFill>
          </a:ln>
        </p:spPr>
        <p:txBody>
          <a:bodyPr wrap="none" rtlCol="0">
            <a:spAutoFit/>
          </a:bodyPr>
          <a:lstStyle/>
          <a:p>
            <a:r>
              <a:rPr kumimoji="1" lang="ja-JP" altLang="en-US" dirty="0"/>
              <a:t>被告の発言</a:t>
            </a:r>
          </a:p>
        </p:txBody>
      </p:sp>
      <p:sp>
        <p:nvSpPr>
          <p:cNvPr id="24" name="テキスト ボックス 23">
            <a:extLst>
              <a:ext uri="{FF2B5EF4-FFF2-40B4-BE49-F238E27FC236}">
                <a16:creationId xmlns:a16="http://schemas.microsoft.com/office/drawing/2014/main" id="{CDD2A95D-6CF1-40E5-AC9D-30B5FA01EF9A}"/>
              </a:ext>
            </a:extLst>
          </p:cNvPr>
          <p:cNvSpPr txBox="1"/>
          <p:nvPr/>
        </p:nvSpPr>
        <p:spPr>
          <a:xfrm>
            <a:off x="7019416" y="5797947"/>
            <a:ext cx="1338828" cy="369332"/>
          </a:xfrm>
          <a:prstGeom prst="rect">
            <a:avLst/>
          </a:prstGeom>
          <a:noFill/>
          <a:ln>
            <a:solidFill>
              <a:schemeClr val="tx1"/>
            </a:solidFill>
          </a:ln>
        </p:spPr>
        <p:txBody>
          <a:bodyPr wrap="none" rtlCol="0">
            <a:spAutoFit/>
          </a:bodyPr>
          <a:lstStyle/>
          <a:p>
            <a:r>
              <a:rPr kumimoji="1" lang="ja-JP" altLang="en-US" dirty="0"/>
              <a:t>原告の発言</a:t>
            </a:r>
          </a:p>
        </p:txBody>
      </p:sp>
      <p:sp>
        <p:nvSpPr>
          <p:cNvPr id="25" name="テキスト ボックス 24">
            <a:extLst>
              <a:ext uri="{FF2B5EF4-FFF2-40B4-BE49-F238E27FC236}">
                <a16:creationId xmlns:a16="http://schemas.microsoft.com/office/drawing/2014/main" id="{57EFCB4F-85AB-485D-BFD7-362691C10E0B}"/>
              </a:ext>
            </a:extLst>
          </p:cNvPr>
          <p:cNvSpPr txBox="1"/>
          <p:nvPr/>
        </p:nvSpPr>
        <p:spPr>
          <a:xfrm>
            <a:off x="9113520" y="4871294"/>
            <a:ext cx="1338828" cy="646331"/>
          </a:xfrm>
          <a:prstGeom prst="rect">
            <a:avLst/>
          </a:prstGeom>
          <a:noFill/>
        </p:spPr>
        <p:txBody>
          <a:bodyPr wrap="none" rtlCol="0">
            <a:spAutoFit/>
          </a:bodyPr>
          <a:lstStyle/>
          <a:p>
            <a:r>
              <a:rPr kumimoji="1" lang="ja-JP" altLang="en-US" dirty="0"/>
              <a:t>判例の</a:t>
            </a:r>
            <a:endParaRPr kumimoji="1" lang="en-US" altLang="ja-JP" dirty="0"/>
          </a:p>
          <a:p>
            <a:r>
              <a:rPr kumimoji="1" lang="ja-JP" altLang="en-US" dirty="0"/>
              <a:t>事例ベース</a:t>
            </a:r>
          </a:p>
        </p:txBody>
      </p:sp>
      <p:cxnSp>
        <p:nvCxnSpPr>
          <p:cNvPr id="27" name="直線矢印コネクタ 26">
            <a:extLst>
              <a:ext uri="{FF2B5EF4-FFF2-40B4-BE49-F238E27FC236}">
                <a16:creationId xmlns:a16="http://schemas.microsoft.com/office/drawing/2014/main" id="{DEE51FCA-EAAC-40D4-A9C2-9CD42BA4FD7D}"/>
              </a:ext>
            </a:extLst>
          </p:cNvPr>
          <p:cNvCxnSpPr>
            <a:stCxn id="22" idx="2"/>
            <a:endCxn id="23" idx="0"/>
          </p:cNvCxnSpPr>
          <p:nvPr/>
        </p:nvCxnSpPr>
        <p:spPr>
          <a:xfrm>
            <a:off x="7639174" y="4922520"/>
            <a:ext cx="0" cy="22573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0F2EBFBD-F0BD-4528-8EF6-31E7FB9F0195}"/>
              </a:ext>
            </a:extLst>
          </p:cNvPr>
          <p:cNvCxnSpPr>
            <a:stCxn id="23" idx="2"/>
            <a:endCxn id="24" idx="0"/>
          </p:cNvCxnSpPr>
          <p:nvPr/>
        </p:nvCxnSpPr>
        <p:spPr>
          <a:xfrm>
            <a:off x="7639174" y="5517586"/>
            <a:ext cx="0" cy="28036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0022BE76-923E-4E14-8597-A7DE1114FCBE}"/>
              </a:ext>
            </a:extLst>
          </p:cNvPr>
          <p:cNvCxnSpPr>
            <a:stCxn id="24" idx="2"/>
          </p:cNvCxnSpPr>
          <p:nvPr/>
        </p:nvCxnSpPr>
        <p:spPr>
          <a:xfrm>
            <a:off x="7688830" y="6167279"/>
            <a:ext cx="0" cy="20558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2DB6EBBC-1797-4F00-AA0F-45716C7E811A}"/>
              </a:ext>
            </a:extLst>
          </p:cNvPr>
          <p:cNvCxnSpPr>
            <a:stCxn id="22" idx="3"/>
          </p:cNvCxnSpPr>
          <p:nvPr/>
        </p:nvCxnSpPr>
        <p:spPr>
          <a:xfrm>
            <a:off x="8308588" y="4737854"/>
            <a:ext cx="581412" cy="227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16BF08BF-6F55-4BE7-8839-49D53B6D5F04}"/>
              </a:ext>
            </a:extLst>
          </p:cNvPr>
          <p:cNvCxnSpPr>
            <a:stCxn id="23" idx="3"/>
          </p:cNvCxnSpPr>
          <p:nvPr/>
        </p:nvCxnSpPr>
        <p:spPr>
          <a:xfrm flipV="1">
            <a:off x="8308588" y="5296535"/>
            <a:ext cx="502135" cy="363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9FF92C83-6E50-4028-9612-36FCCC250D88}"/>
              </a:ext>
            </a:extLst>
          </p:cNvPr>
          <p:cNvCxnSpPr>
            <a:stCxn id="24" idx="3"/>
          </p:cNvCxnSpPr>
          <p:nvPr/>
        </p:nvCxnSpPr>
        <p:spPr>
          <a:xfrm flipV="1">
            <a:off x="8358244" y="5499854"/>
            <a:ext cx="531756" cy="4827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0ADD5C67-0585-420E-9CC9-813882E8203F}"/>
              </a:ext>
            </a:extLst>
          </p:cNvPr>
          <p:cNvSpPr txBox="1"/>
          <p:nvPr/>
        </p:nvSpPr>
        <p:spPr>
          <a:xfrm>
            <a:off x="8406233" y="4562694"/>
            <a:ext cx="543739" cy="307777"/>
          </a:xfrm>
          <a:prstGeom prst="rect">
            <a:avLst/>
          </a:prstGeom>
          <a:noFill/>
        </p:spPr>
        <p:txBody>
          <a:bodyPr wrap="none" rtlCol="0">
            <a:spAutoFit/>
          </a:bodyPr>
          <a:lstStyle/>
          <a:p>
            <a:r>
              <a:rPr kumimoji="1" lang="ja-JP" altLang="en-US" sz="1400" dirty="0"/>
              <a:t>引用</a:t>
            </a:r>
          </a:p>
        </p:txBody>
      </p:sp>
    </p:spTree>
    <p:extLst>
      <p:ext uri="{BB962C8B-B14F-4D97-AF65-F5344CB8AC3E}">
        <p14:creationId xmlns:p14="http://schemas.microsoft.com/office/powerpoint/2010/main" val="3531473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3CA2C3-68D1-49FF-AFAA-D2D75D260248}"/>
              </a:ext>
            </a:extLst>
          </p:cNvPr>
          <p:cNvSpPr>
            <a:spLocks noGrp="1"/>
          </p:cNvSpPr>
          <p:nvPr>
            <p:ph type="title"/>
          </p:nvPr>
        </p:nvSpPr>
        <p:spPr/>
        <p:txBody>
          <a:bodyPr/>
          <a:lstStyle/>
          <a:p>
            <a:r>
              <a:rPr lang="ja-JP" altLang="en-US" dirty="0"/>
              <a:t>ファクタによる判例の表現</a:t>
            </a:r>
            <a:r>
              <a:rPr lang="ja-JP" altLang="en-US" sz="3600" dirty="0"/>
              <a:t>（</a:t>
            </a:r>
            <a:r>
              <a:rPr lang="en-US" altLang="ja-JP" sz="3600" dirty="0"/>
              <a:t>Hypo/CATO)</a:t>
            </a:r>
            <a:endParaRPr lang="ja-JP" altLang="en-US" dirty="0"/>
          </a:p>
        </p:txBody>
      </p:sp>
      <p:sp>
        <p:nvSpPr>
          <p:cNvPr id="4" name="スライド番号プレースホルダー 3">
            <a:extLst>
              <a:ext uri="{FF2B5EF4-FFF2-40B4-BE49-F238E27FC236}">
                <a16:creationId xmlns:a16="http://schemas.microsoft.com/office/drawing/2014/main" id="{D881A2B8-3159-4ED9-A99F-BECC426F41E6}"/>
              </a:ext>
            </a:extLst>
          </p:cNvPr>
          <p:cNvSpPr>
            <a:spLocks noGrp="1"/>
          </p:cNvSpPr>
          <p:nvPr>
            <p:ph type="sldNum" sz="quarter" idx="12"/>
          </p:nvPr>
        </p:nvSpPr>
        <p:spPr/>
        <p:txBody>
          <a:bodyPr/>
          <a:lstStyle/>
          <a:p>
            <a:fld id="{BB9A1AD2-E43F-4755-8E1D-0584C0CF3390}" type="slidenum">
              <a:rPr lang="ja-JP" altLang="en-US" smtClean="0"/>
              <a:pPr/>
              <a:t>6</a:t>
            </a:fld>
            <a:endParaRPr lang="ja-JP" altLang="en-US" dirty="0"/>
          </a:p>
        </p:txBody>
      </p:sp>
      <p:pic>
        <p:nvPicPr>
          <p:cNvPr id="5" name="図 4">
            <a:extLst>
              <a:ext uri="{FF2B5EF4-FFF2-40B4-BE49-F238E27FC236}">
                <a16:creationId xmlns:a16="http://schemas.microsoft.com/office/drawing/2014/main" id="{DA147DC5-A3BD-4F02-B4B7-3979071BF0C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7120" y="1720374"/>
            <a:ext cx="7030928" cy="4635976"/>
          </a:xfrm>
          <a:prstGeom prst="rect">
            <a:avLst/>
          </a:prstGeom>
          <a:noFill/>
          <a:ln w="9525">
            <a:noFill/>
            <a:miter lim="800000"/>
            <a:headEnd/>
            <a:tailEnd/>
          </a:ln>
          <a:effectLst/>
        </p:spPr>
      </p:pic>
      <p:sp>
        <p:nvSpPr>
          <p:cNvPr id="3" name="テキスト ボックス 2">
            <a:extLst>
              <a:ext uri="{FF2B5EF4-FFF2-40B4-BE49-F238E27FC236}">
                <a16:creationId xmlns:a16="http://schemas.microsoft.com/office/drawing/2014/main" id="{26C79560-0D0D-4962-B9E6-9ECD3DA26D53}"/>
              </a:ext>
            </a:extLst>
          </p:cNvPr>
          <p:cNvSpPr txBox="1"/>
          <p:nvPr/>
        </p:nvSpPr>
        <p:spPr>
          <a:xfrm>
            <a:off x="8727440" y="3271520"/>
            <a:ext cx="2852063" cy="646331"/>
          </a:xfrm>
          <a:prstGeom prst="rect">
            <a:avLst/>
          </a:prstGeom>
          <a:noFill/>
          <a:ln>
            <a:solidFill>
              <a:schemeClr val="tx1"/>
            </a:solidFill>
          </a:ln>
        </p:spPr>
        <p:txBody>
          <a:bodyPr wrap="none" rtlCol="0">
            <a:spAutoFit/>
          </a:bodyPr>
          <a:lstStyle/>
          <a:p>
            <a:r>
              <a:rPr kumimoji="1" lang="ja-JP" altLang="en-US" dirty="0"/>
              <a:t>｛</a:t>
            </a:r>
            <a:r>
              <a:rPr kumimoji="1" lang="en-US" altLang="ja-JP" dirty="0"/>
              <a:t>F6,F15,F16,F1,F21</a:t>
            </a:r>
            <a:r>
              <a:rPr kumimoji="1" lang="ja-JP" altLang="en-US" dirty="0"/>
              <a:t>｝</a:t>
            </a:r>
            <a:endParaRPr kumimoji="1" lang="en-US" altLang="ja-JP" dirty="0"/>
          </a:p>
          <a:p>
            <a:r>
              <a:rPr kumimoji="1" lang="ja-JP" altLang="en-US" dirty="0"/>
              <a:t>　　</a:t>
            </a:r>
            <a:r>
              <a:rPr kumimoji="1" lang="ja-JP" altLang="en-US" dirty="0">
                <a:sym typeface="Wingdings" panose="05000000000000000000" pitchFamily="2" charset="2"/>
              </a:rPr>
              <a:t>　原告勝訴</a:t>
            </a:r>
            <a:r>
              <a:rPr kumimoji="1" lang="en-US" altLang="ja-JP" dirty="0">
                <a:sym typeface="Wingdings" panose="05000000000000000000" pitchFamily="2" charset="2"/>
              </a:rPr>
              <a:t>/</a:t>
            </a:r>
            <a:r>
              <a:rPr kumimoji="1" lang="ja-JP" altLang="en-US" dirty="0">
                <a:sym typeface="Wingdings" panose="05000000000000000000" pitchFamily="2" charset="2"/>
              </a:rPr>
              <a:t>敗訴？</a:t>
            </a:r>
            <a:endParaRPr kumimoji="1" lang="ja-JP" altLang="en-US" dirty="0"/>
          </a:p>
        </p:txBody>
      </p:sp>
    </p:spTree>
    <p:extLst>
      <p:ext uri="{BB962C8B-B14F-4D97-AF65-F5344CB8AC3E}">
        <p14:creationId xmlns:p14="http://schemas.microsoft.com/office/powerpoint/2010/main" val="51885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6803E1-DA66-4FCF-A594-DDDC468D27DD}"/>
              </a:ext>
            </a:extLst>
          </p:cNvPr>
          <p:cNvSpPr>
            <a:spLocks noGrp="1"/>
          </p:cNvSpPr>
          <p:nvPr>
            <p:ph type="title"/>
          </p:nvPr>
        </p:nvSpPr>
        <p:spPr/>
        <p:txBody>
          <a:bodyPr/>
          <a:lstStyle/>
          <a:p>
            <a:r>
              <a:rPr kumimoji="1" lang="ja-JP" altLang="en-US" dirty="0"/>
              <a:t>事例ベース推論における判例の表現</a:t>
            </a:r>
          </a:p>
        </p:txBody>
      </p:sp>
      <p:sp>
        <p:nvSpPr>
          <p:cNvPr id="3" name="コンテンツ プレースホルダー 2">
            <a:extLst>
              <a:ext uri="{FF2B5EF4-FFF2-40B4-BE49-F238E27FC236}">
                <a16:creationId xmlns:a16="http://schemas.microsoft.com/office/drawing/2014/main" id="{B277119E-8021-4AA5-A391-9071E9883265}"/>
              </a:ext>
            </a:extLst>
          </p:cNvPr>
          <p:cNvSpPr>
            <a:spLocks noGrp="1"/>
          </p:cNvSpPr>
          <p:nvPr>
            <p:ph idx="1"/>
          </p:nvPr>
        </p:nvSpPr>
        <p:spPr/>
        <p:txBody>
          <a:bodyPr/>
          <a:lstStyle/>
          <a:p>
            <a:r>
              <a:rPr kumimoji="1" lang="ja-JP" altLang="en-US" dirty="0"/>
              <a:t>ファクタ</a:t>
            </a:r>
            <a:r>
              <a:rPr kumimoji="1" lang="en-US" altLang="ja-JP" dirty="0"/>
              <a:t>/</a:t>
            </a:r>
            <a:r>
              <a:rPr kumimoji="1" lang="ja-JP" altLang="en-US" dirty="0"/>
              <a:t>ディメンション＋判決　　</a:t>
            </a:r>
            <a:r>
              <a:rPr kumimoji="1" lang="en-US" altLang="ja-JP" dirty="0"/>
              <a:t>Hypo, CATO   </a:t>
            </a:r>
            <a:r>
              <a:rPr kumimoji="1" lang="ja-JP" altLang="en-US" dirty="0"/>
              <a:t>　</a:t>
            </a:r>
            <a:endParaRPr kumimoji="1" lang="en-US" altLang="ja-JP" dirty="0"/>
          </a:p>
          <a:p>
            <a:r>
              <a:rPr kumimoji="1" lang="ja-JP" altLang="en-US" dirty="0"/>
              <a:t>意味ネット＋判決      </a:t>
            </a:r>
            <a:r>
              <a:rPr kumimoji="1" lang="en-US" altLang="ja-JP" dirty="0"/>
              <a:t>Taxman, Grebe, HELIC-II</a:t>
            </a:r>
            <a:r>
              <a:rPr kumimoji="1" lang="ja-JP" altLang="en-US" dirty="0"/>
              <a:t>　　　</a:t>
            </a:r>
            <a:endParaRPr lang="en-US" altLang="ja-JP" dirty="0"/>
          </a:p>
          <a:p>
            <a:endParaRPr kumimoji="1" lang="en-US" altLang="ja-JP" dirty="0"/>
          </a:p>
          <a:p>
            <a:pPr>
              <a:buFont typeface="Wingdings" panose="05000000000000000000" pitchFamily="2" charset="2"/>
              <a:buChar char="è"/>
            </a:pPr>
            <a:r>
              <a:rPr kumimoji="1" lang="ja-JP" altLang="en-US" dirty="0">
                <a:sym typeface="Wingdings" panose="05000000000000000000" pitchFamily="2" charset="2"/>
              </a:rPr>
              <a:t>いずれも当該事件の特徴を記述するだけ。</a:t>
            </a:r>
            <a:br>
              <a:rPr kumimoji="1" lang="en-US" altLang="ja-JP" dirty="0">
                <a:sym typeface="Wingdings" panose="05000000000000000000" pitchFamily="2" charset="2"/>
              </a:rPr>
            </a:br>
            <a:r>
              <a:rPr kumimoji="1" lang="ja-JP" altLang="en-US" dirty="0">
                <a:sym typeface="Wingdings" panose="05000000000000000000" pitchFamily="2" charset="2"/>
              </a:rPr>
              <a:t>　　判例の論理構造自体を記述していない。</a:t>
            </a:r>
            <a:br>
              <a:rPr kumimoji="1" lang="en-US" altLang="ja-JP" dirty="0">
                <a:sym typeface="Wingdings" panose="05000000000000000000" pitchFamily="2" charset="2"/>
              </a:rPr>
            </a:br>
            <a:r>
              <a:rPr kumimoji="1" lang="ja-JP" altLang="en-US" dirty="0">
                <a:sym typeface="Wingdings" panose="05000000000000000000" pitchFamily="2" charset="2"/>
              </a:rPr>
              <a:t>　　　（判例主義の国ならそれで良いかもしれないが、</a:t>
            </a:r>
            <a:endParaRPr kumimoji="1" lang="en-US" altLang="ja-JP" dirty="0">
              <a:sym typeface="Wingdings" panose="05000000000000000000" pitchFamily="2" charset="2"/>
            </a:endParaRPr>
          </a:p>
          <a:p>
            <a:pPr marL="0" indent="0">
              <a:buNone/>
            </a:pPr>
            <a:r>
              <a:rPr kumimoji="1" lang="ja-JP" altLang="en-US" dirty="0"/>
              <a:t>　　　　　日本では不十分）</a:t>
            </a:r>
            <a:endParaRPr kumimoji="1" lang="en-US" altLang="ja-JP" dirty="0"/>
          </a:p>
          <a:p>
            <a:pPr marL="0" indent="0">
              <a:buNone/>
            </a:pPr>
            <a:r>
              <a:rPr kumimoji="1" lang="ja-JP" altLang="en-US" dirty="0"/>
              <a:t>　　　判例の論理構造を利用した分析はあまりなされていない。</a:t>
            </a:r>
            <a:endParaRPr kumimoji="1" lang="en-US" altLang="ja-JP" dirty="0"/>
          </a:p>
          <a:p>
            <a:pPr marL="0" indent="0">
              <a:buNone/>
            </a:pPr>
            <a:r>
              <a:rPr kumimoji="1" lang="ja-JP" altLang="en-US" dirty="0"/>
              <a:t>　　　　　</a:t>
            </a:r>
            <a:endParaRPr kumimoji="1" lang="en-US" altLang="ja-JP" dirty="0"/>
          </a:p>
          <a:p>
            <a:endParaRPr kumimoji="1" lang="en-US" altLang="ja-JP" dirty="0"/>
          </a:p>
        </p:txBody>
      </p:sp>
      <p:sp>
        <p:nvSpPr>
          <p:cNvPr id="4" name="スライド番号プレースホルダー 3">
            <a:extLst>
              <a:ext uri="{FF2B5EF4-FFF2-40B4-BE49-F238E27FC236}">
                <a16:creationId xmlns:a16="http://schemas.microsoft.com/office/drawing/2014/main" id="{5CB8CF37-47A1-4603-9B4C-7F1C2AE560B9}"/>
              </a:ext>
            </a:extLst>
          </p:cNvPr>
          <p:cNvSpPr>
            <a:spLocks noGrp="1"/>
          </p:cNvSpPr>
          <p:nvPr>
            <p:ph type="sldNum" sz="quarter" idx="12"/>
          </p:nvPr>
        </p:nvSpPr>
        <p:spPr>
          <a:xfrm>
            <a:off x="9027160" y="6681470"/>
            <a:ext cx="2743200" cy="365125"/>
          </a:xfrm>
        </p:spPr>
        <p:txBody>
          <a:bodyPr/>
          <a:lstStyle/>
          <a:p>
            <a:fld id="{BB9A1AD2-E43F-4755-8E1D-0584C0CF3390}" type="slidenum">
              <a:rPr lang="ja-JP" altLang="en-US" smtClean="0"/>
              <a:pPr/>
              <a:t>7</a:t>
            </a:fld>
            <a:endParaRPr lang="ja-JP" altLang="en-US" dirty="0"/>
          </a:p>
        </p:txBody>
      </p:sp>
    </p:spTree>
    <p:extLst>
      <p:ext uri="{BB962C8B-B14F-4D97-AF65-F5344CB8AC3E}">
        <p14:creationId xmlns:p14="http://schemas.microsoft.com/office/powerpoint/2010/main" val="3484472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6803E1-DA66-4FCF-A594-DDDC468D27DD}"/>
              </a:ext>
            </a:extLst>
          </p:cNvPr>
          <p:cNvSpPr>
            <a:spLocks noGrp="1"/>
          </p:cNvSpPr>
          <p:nvPr>
            <p:ph type="title"/>
          </p:nvPr>
        </p:nvSpPr>
        <p:spPr/>
        <p:txBody>
          <a:bodyPr/>
          <a:lstStyle/>
          <a:p>
            <a:r>
              <a:rPr kumimoji="1" lang="ja-JP" altLang="en-US" dirty="0"/>
              <a:t>判例の論理構造の表現</a:t>
            </a:r>
          </a:p>
        </p:txBody>
      </p:sp>
      <p:sp>
        <p:nvSpPr>
          <p:cNvPr id="3" name="コンテンツ プレースホルダー 2">
            <a:extLst>
              <a:ext uri="{FF2B5EF4-FFF2-40B4-BE49-F238E27FC236}">
                <a16:creationId xmlns:a16="http://schemas.microsoft.com/office/drawing/2014/main" id="{B277119E-8021-4AA5-A391-9071E9883265}"/>
              </a:ext>
            </a:extLst>
          </p:cNvPr>
          <p:cNvSpPr>
            <a:spLocks noGrp="1"/>
          </p:cNvSpPr>
          <p:nvPr>
            <p:ph idx="1"/>
          </p:nvPr>
        </p:nvSpPr>
        <p:spPr/>
        <p:txBody>
          <a:bodyPr/>
          <a:lstStyle/>
          <a:p>
            <a:endParaRPr kumimoji="1" lang="en-US" altLang="ja-JP" dirty="0"/>
          </a:p>
          <a:p>
            <a:r>
              <a:rPr kumimoji="1" lang="en-US" altLang="ja-JP" dirty="0" err="1"/>
              <a:t>Wigmore</a:t>
            </a:r>
            <a:r>
              <a:rPr kumimoji="1" lang="ja-JP" altLang="en-US" dirty="0"/>
              <a:t>ダイアグラム 　　</a:t>
            </a:r>
            <a:r>
              <a:rPr kumimoji="1" lang="en-US" altLang="ja-JP" dirty="0"/>
              <a:t>×</a:t>
            </a:r>
            <a:r>
              <a:rPr kumimoji="1" lang="ja-JP" altLang="en-US" dirty="0"/>
              <a:t>複雑</a:t>
            </a:r>
            <a:endParaRPr lang="en-US" altLang="ja-JP" dirty="0"/>
          </a:p>
          <a:p>
            <a:r>
              <a:rPr kumimoji="1" lang="en-US" altLang="ja-JP" dirty="0"/>
              <a:t>Toulmin</a:t>
            </a:r>
            <a:r>
              <a:rPr kumimoji="1" lang="ja-JP" altLang="en-US" dirty="0"/>
              <a:t>ダイアグラム　　</a:t>
            </a:r>
            <a:r>
              <a:rPr kumimoji="1" lang="en-US" altLang="ja-JP" dirty="0"/>
              <a:t>×</a:t>
            </a:r>
            <a:r>
              <a:rPr kumimoji="1" lang="ja-JP" altLang="en-US" dirty="0"/>
              <a:t>冗長</a:t>
            </a:r>
            <a:endParaRPr kumimoji="1" lang="en-US" altLang="ja-JP" dirty="0"/>
          </a:p>
          <a:p>
            <a:endParaRPr kumimoji="1" lang="en-US" altLang="ja-JP" dirty="0"/>
          </a:p>
          <a:p>
            <a:r>
              <a:rPr lang="ja-JP" altLang="en-US" dirty="0"/>
              <a:t>議論フレームワーク</a:t>
            </a:r>
            <a:br>
              <a:rPr lang="en-US" altLang="ja-JP" dirty="0"/>
            </a:br>
            <a:r>
              <a:rPr lang="en-US" altLang="ja-JP" dirty="0"/>
              <a:t>     Argumentation Framework(AF) / BAF / EAF</a:t>
            </a:r>
            <a:br>
              <a:rPr kumimoji="1" lang="en-US" altLang="ja-JP" dirty="0"/>
            </a:br>
            <a:endParaRPr kumimoji="1" lang="ja-JP" altLang="en-US" dirty="0"/>
          </a:p>
        </p:txBody>
      </p:sp>
      <p:sp>
        <p:nvSpPr>
          <p:cNvPr id="4" name="スライド番号プレースホルダー 3">
            <a:extLst>
              <a:ext uri="{FF2B5EF4-FFF2-40B4-BE49-F238E27FC236}">
                <a16:creationId xmlns:a16="http://schemas.microsoft.com/office/drawing/2014/main" id="{5CB8CF37-47A1-4603-9B4C-7F1C2AE560B9}"/>
              </a:ext>
            </a:extLst>
          </p:cNvPr>
          <p:cNvSpPr>
            <a:spLocks noGrp="1"/>
          </p:cNvSpPr>
          <p:nvPr>
            <p:ph type="sldNum" sz="quarter" idx="12"/>
          </p:nvPr>
        </p:nvSpPr>
        <p:spPr>
          <a:xfrm>
            <a:off x="8449130" y="6769160"/>
            <a:ext cx="2743200" cy="365125"/>
          </a:xfrm>
        </p:spPr>
        <p:txBody>
          <a:bodyPr/>
          <a:lstStyle/>
          <a:p>
            <a:fld id="{BB9A1AD2-E43F-4755-8E1D-0584C0CF3390}" type="slidenum">
              <a:rPr lang="ja-JP" altLang="en-US" smtClean="0"/>
              <a:pPr/>
              <a:t>8</a:t>
            </a:fld>
            <a:endParaRPr lang="ja-JP" altLang="en-US" dirty="0"/>
          </a:p>
        </p:txBody>
      </p:sp>
      <p:sp>
        <p:nvSpPr>
          <p:cNvPr id="5" name="楕円 4">
            <a:extLst>
              <a:ext uri="{FF2B5EF4-FFF2-40B4-BE49-F238E27FC236}">
                <a16:creationId xmlns:a16="http://schemas.microsoft.com/office/drawing/2014/main" id="{D800101A-D238-468D-8C38-0AD4D366F5AD}"/>
              </a:ext>
            </a:extLst>
          </p:cNvPr>
          <p:cNvSpPr/>
          <p:nvPr/>
        </p:nvSpPr>
        <p:spPr>
          <a:xfrm>
            <a:off x="4842330" y="4889400"/>
            <a:ext cx="396240" cy="38608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A0BF1628-6352-4031-9FCE-F23600C13D8A}"/>
              </a:ext>
            </a:extLst>
          </p:cNvPr>
          <p:cNvSpPr/>
          <p:nvPr/>
        </p:nvSpPr>
        <p:spPr>
          <a:xfrm>
            <a:off x="3963490" y="4889400"/>
            <a:ext cx="396240" cy="38608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4EB3D936-572A-401E-B8A0-46B199AB7017}"/>
              </a:ext>
            </a:extLst>
          </p:cNvPr>
          <p:cNvSpPr/>
          <p:nvPr/>
        </p:nvSpPr>
        <p:spPr>
          <a:xfrm>
            <a:off x="6597470" y="5692040"/>
            <a:ext cx="396240" cy="38608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0106FD52-C408-4F64-9EAD-12243AF2B1EE}"/>
              </a:ext>
            </a:extLst>
          </p:cNvPr>
          <p:cNvSpPr/>
          <p:nvPr/>
        </p:nvSpPr>
        <p:spPr>
          <a:xfrm>
            <a:off x="6114870" y="4889400"/>
            <a:ext cx="396240" cy="38608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030A4002-2FBF-4A8D-8389-53F7E36AC5D3}"/>
              </a:ext>
            </a:extLst>
          </p:cNvPr>
          <p:cNvSpPr/>
          <p:nvPr/>
        </p:nvSpPr>
        <p:spPr>
          <a:xfrm>
            <a:off x="2739210" y="4889400"/>
            <a:ext cx="396240" cy="38608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CDC44745-9913-411F-AB6A-6D56632A80FD}"/>
              </a:ext>
            </a:extLst>
          </p:cNvPr>
          <p:cNvSpPr/>
          <p:nvPr/>
        </p:nvSpPr>
        <p:spPr>
          <a:xfrm>
            <a:off x="1730830" y="4889400"/>
            <a:ext cx="396240" cy="38608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95DDD78D-5652-44BA-AEDA-8F88A8A13152}"/>
              </a:ext>
            </a:extLst>
          </p:cNvPr>
          <p:cNvSpPr/>
          <p:nvPr/>
        </p:nvSpPr>
        <p:spPr>
          <a:xfrm>
            <a:off x="3981610" y="5702281"/>
            <a:ext cx="360000" cy="38608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E41D441A-A84C-4F1F-A8AE-7A756E2D3535}"/>
              </a:ext>
            </a:extLst>
          </p:cNvPr>
          <p:cNvSpPr/>
          <p:nvPr/>
        </p:nvSpPr>
        <p:spPr>
          <a:xfrm>
            <a:off x="6993710" y="4889400"/>
            <a:ext cx="396240" cy="38608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4" name="直線矢印コネクタ 13">
            <a:extLst>
              <a:ext uri="{FF2B5EF4-FFF2-40B4-BE49-F238E27FC236}">
                <a16:creationId xmlns:a16="http://schemas.microsoft.com/office/drawing/2014/main" id="{BD56C2A1-82E9-49AE-B584-3B5528E56132}"/>
              </a:ext>
            </a:extLst>
          </p:cNvPr>
          <p:cNvCxnSpPr>
            <a:cxnSpLocks/>
          </p:cNvCxnSpPr>
          <p:nvPr/>
        </p:nvCxnSpPr>
        <p:spPr>
          <a:xfrm>
            <a:off x="2127070" y="5072280"/>
            <a:ext cx="61214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直線矢印コネクタ 15">
            <a:extLst>
              <a:ext uri="{FF2B5EF4-FFF2-40B4-BE49-F238E27FC236}">
                <a16:creationId xmlns:a16="http://schemas.microsoft.com/office/drawing/2014/main" id="{F6DBA3D0-AF32-42F4-972A-87A2FD6488FB}"/>
              </a:ext>
            </a:extLst>
          </p:cNvPr>
          <p:cNvCxnSpPr>
            <a:endCxn id="5" idx="2"/>
          </p:cNvCxnSpPr>
          <p:nvPr/>
        </p:nvCxnSpPr>
        <p:spPr>
          <a:xfrm>
            <a:off x="4359730" y="5072280"/>
            <a:ext cx="482600" cy="101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直線矢印コネクタ 19">
            <a:extLst>
              <a:ext uri="{FF2B5EF4-FFF2-40B4-BE49-F238E27FC236}">
                <a16:creationId xmlns:a16="http://schemas.microsoft.com/office/drawing/2014/main" id="{705114DC-32AD-435B-86A6-0659AC983F53}"/>
              </a:ext>
            </a:extLst>
          </p:cNvPr>
          <p:cNvCxnSpPr>
            <a:stCxn id="8" idx="6"/>
            <a:endCxn id="12" idx="2"/>
          </p:cNvCxnSpPr>
          <p:nvPr/>
        </p:nvCxnSpPr>
        <p:spPr>
          <a:xfrm>
            <a:off x="6511110" y="5082440"/>
            <a:ext cx="4826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直線矢印コネクタ 21">
            <a:extLst>
              <a:ext uri="{FF2B5EF4-FFF2-40B4-BE49-F238E27FC236}">
                <a16:creationId xmlns:a16="http://schemas.microsoft.com/office/drawing/2014/main" id="{E0582AF6-8017-4824-97D3-714769130E7D}"/>
              </a:ext>
            </a:extLst>
          </p:cNvPr>
          <p:cNvCxnSpPr>
            <a:stCxn id="7" idx="0"/>
          </p:cNvCxnSpPr>
          <p:nvPr/>
        </p:nvCxnSpPr>
        <p:spPr>
          <a:xfrm flipH="1" flipV="1">
            <a:off x="6727010" y="5194200"/>
            <a:ext cx="68580" cy="4978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直線コネクタ 23">
            <a:extLst>
              <a:ext uri="{FF2B5EF4-FFF2-40B4-BE49-F238E27FC236}">
                <a16:creationId xmlns:a16="http://schemas.microsoft.com/office/drawing/2014/main" id="{A8796A6F-36D5-4B68-8730-4FA3DD435A87}"/>
              </a:ext>
            </a:extLst>
          </p:cNvPr>
          <p:cNvCxnSpPr>
            <a:cxnSpLocks/>
          </p:cNvCxnSpPr>
          <p:nvPr/>
        </p:nvCxnSpPr>
        <p:spPr>
          <a:xfrm>
            <a:off x="2290900" y="4923215"/>
            <a:ext cx="181610" cy="294163"/>
          </a:xfrm>
          <a:prstGeom prst="line">
            <a:avLst/>
          </a:prstGeom>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FB875D80-46EC-448B-A5F2-74E36F6E2A6C}"/>
              </a:ext>
            </a:extLst>
          </p:cNvPr>
          <p:cNvCxnSpPr>
            <a:cxnSpLocks/>
          </p:cNvCxnSpPr>
          <p:nvPr/>
        </p:nvCxnSpPr>
        <p:spPr>
          <a:xfrm>
            <a:off x="4510225" y="4889400"/>
            <a:ext cx="133350" cy="345440"/>
          </a:xfrm>
          <a:prstGeom prst="line">
            <a:avLst/>
          </a:prstGeom>
        </p:spPr>
        <p:style>
          <a:lnRef idx="1">
            <a:schemeClr val="dk1"/>
          </a:lnRef>
          <a:fillRef idx="0">
            <a:schemeClr val="dk1"/>
          </a:fillRef>
          <a:effectRef idx="0">
            <a:schemeClr val="dk1"/>
          </a:effectRef>
          <a:fontRef idx="minor">
            <a:schemeClr val="tx1"/>
          </a:fontRef>
        </p:style>
      </p:cxnSp>
      <p:cxnSp>
        <p:nvCxnSpPr>
          <p:cNvPr id="28" name="直線コネクタ 27">
            <a:extLst>
              <a:ext uri="{FF2B5EF4-FFF2-40B4-BE49-F238E27FC236}">
                <a16:creationId xmlns:a16="http://schemas.microsoft.com/office/drawing/2014/main" id="{D3209E05-18C9-44F0-827F-34416B085F80}"/>
              </a:ext>
            </a:extLst>
          </p:cNvPr>
          <p:cNvCxnSpPr>
            <a:cxnSpLocks/>
          </p:cNvCxnSpPr>
          <p:nvPr/>
        </p:nvCxnSpPr>
        <p:spPr>
          <a:xfrm>
            <a:off x="6597470" y="4889400"/>
            <a:ext cx="226060" cy="345440"/>
          </a:xfrm>
          <a:prstGeom prst="line">
            <a:avLst/>
          </a:prstGeom>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022FFB9A-2B2C-463D-9812-7C9C51CB673D}"/>
              </a:ext>
            </a:extLst>
          </p:cNvPr>
          <p:cNvCxnSpPr>
            <a:cxnSpLocks/>
          </p:cNvCxnSpPr>
          <p:nvPr/>
        </p:nvCxnSpPr>
        <p:spPr>
          <a:xfrm>
            <a:off x="6596200" y="5429627"/>
            <a:ext cx="311150" cy="33814"/>
          </a:xfrm>
          <a:prstGeom prst="line">
            <a:avLst/>
          </a:prstGeom>
        </p:spPr>
        <p:style>
          <a:lnRef idx="1">
            <a:schemeClr val="dk1"/>
          </a:lnRef>
          <a:fillRef idx="0">
            <a:schemeClr val="dk1"/>
          </a:fillRef>
          <a:effectRef idx="0">
            <a:schemeClr val="dk1"/>
          </a:effectRef>
          <a:fontRef idx="minor">
            <a:schemeClr val="tx1"/>
          </a:fontRef>
        </p:style>
      </p:cxnSp>
      <p:sp>
        <p:nvSpPr>
          <p:cNvPr id="31" name="テキスト ボックス 30">
            <a:extLst>
              <a:ext uri="{FF2B5EF4-FFF2-40B4-BE49-F238E27FC236}">
                <a16:creationId xmlns:a16="http://schemas.microsoft.com/office/drawing/2014/main" id="{EB02FCAF-21B8-4ED2-8206-A327B11C55F5}"/>
              </a:ext>
            </a:extLst>
          </p:cNvPr>
          <p:cNvSpPr txBox="1"/>
          <p:nvPr/>
        </p:nvSpPr>
        <p:spPr>
          <a:xfrm>
            <a:off x="2127070" y="6211233"/>
            <a:ext cx="4817344" cy="369332"/>
          </a:xfrm>
          <a:prstGeom prst="rect">
            <a:avLst/>
          </a:prstGeom>
          <a:noFill/>
        </p:spPr>
        <p:txBody>
          <a:bodyPr wrap="square" rtlCol="0">
            <a:spAutoFit/>
          </a:bodyPr>
          <a:lstStyle/>
          <a:p>
            <a:r>
              <a:rPr kumimoji="1" lang="en-US" altLang="ja-JP" dirty="0"/>
              <a:t>AF</a:t>
            </a:r>
            <a:r>
              <a:rPr kumimoji="1" lang="ja-JP" altLang="en-US" dirty="0"/>
              <a:t>　　　　　　　</a:t>
            </a:r>
            <a:r>
              <a:rPr kumimoji="1" lang="en-US" altLang="ja-JP" dirty="0"/>
              <a:t>BAF</a:t>
            </a:r>
            <a:r>
              <a:rPr kumimoji="1" lang="ja-JP" altLang="en-US" dirty="0"/>
              <a:t>　　　　　　　　</a:t>
            </a:r>
            <a:r>
              <a:rPr kumimoji="1" lang="en-US" altLang="ja-JP" dirty="0"/>
              <a:t>EAF</a:t>
            </a:r>
            <a:endParaRPr kumimoji="1" lang="ja-JP" altLang="en-US" dirty="0"/>
          </a:p>
        </p:txBody>
      </p:sp>
      <p:cxnSp>
        <p:nvCxnSpPr>
          <p:cNvPr id="27" name="直線矢印コネクタ 26">
            <a:extLst>
              <a:ext uri="{FF2B5EF4-FFF2-40B4-BE49-F238E27FC236}">
                <a16:creationId xmlns:a16="http://schemas.microsoft.com/office/drawing/2014/main" id="{22A42996-D69A-4761-8246-3A69E50753C8}"/>
              </a:ext>
            </a:extLst>
          </p:cNvPr>
          <p:cNvCxnSpPr>
            <a:stCxn id="11" idx="0"/>
            <a:endCxn id="6" idx="4"/>
          </p:cNvCxnSpPr>
          <p:nvPr/>
        </p:nvCxnSpPr>
        <p:spPr>
          <a:xfrm flipV="1">
            <a:off x="4161610" y="5275480"/>
            <a:ext cx="0" cy="4268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3D66B0AB-5873-4782-8928-463AF5B9061D}"/>
              </a:ext>
            </a:extLst>
          </p:cNvPr>
          <p:cNvSpPr txBox="1"/>
          <p:nvPr/>
        </p:nvSpPr>
        <p:spPr>
          <a:xfrm>
            <a:off x="2008577" y="5353705"/>
            <a:ext cx="845103" cy="369332"/>
          </a:xfrm>
          <a:prstGeom prst="rect">
            <a:avLst/>
          </a:prstGeom>
          <a:noFill/>
        </p:spPr>
        <p:txBody>
          <a:bodyPr wrap="none" rtlCol="0">
            <a:spAutoFit/>
          </a:bodyPr>
          <a:lstStyle/>
          <a:p>
            <a:r>
              <a:rPr kumimoji="1" lang="en-US" altLang="ja-JP" dirty="0"/>
              <a:t>attack</a:t>
            </a:r>
            <a:endParaRPr kumimoji="1" lang="ja-JP" altLang="en-US" dirty="0"/>
          </a:p>
        </p:txBody>
      </p:sp>
      <p:sp>
        <p:nvSpPr>
          <p:cNvPr id="32" name="テキスト ボックス 31">
            <a:extLst>
              <a:ext uri="{FF2B5EF4-FFF2-40B4-BE49-F238E27FC236}">
                <a16:creationId xmlns:a16="http://schemas.microsoft.com/office/drawing/2014/main" id="{9D79722D-BFD2-4BEB-AE39-D26F1D6B191F}"/>
              </a:ext>
            </a:extLst>
          </p:cNvPr>
          <p:cNvSpPr txBox="1"/>
          <p:nvPr/>
        </p:nvSpPr>
        <p:spPr>
          <a:xfrm>
            <a:off x="6196509" y="4529752"/>
            <a:ext cx="845103" cy="369332"/>
          </a:xfrm>
          <a:prstGeom prst="rect">
            <a:avLst/>
          </a:prstGeom>
          <a:noFill/>
        </p:spPr>
        <p:txBody>
          <a:bodyPr wrap="none" rtlCol="0">
            <a:spAutoFit/>
          </a:bodyPr>
          <a:lstStyle/>
          <a:p>
            <a:r>
              <a:rPr kumimoji="1" lang="en-US" altLang="ja-JP" dirty="0"/>
              <a:t>attack</a:t>
            </a:r>
            <a:endParaRPr kumimoji="1" lang="ja-JP" altLang="en-US" dirty="0"/>
          </a:p>
        </p:txBody>
      </p:sp>
      <p:sp>
        <p:nvSpPr>
          <p:cNvPr id="33" name="テキスト ボックス 32">
            <a:extLst>
              <a:ext uri="{FF2B5EF4-FFF2-40B4-BE49-F238E27FC236}">
                <a16:creationId xmlns:a16="http://schemas.microsoft.com/office/drawing/2014/main" id="{AF990BC1-7F4C-4015-BF5D-7FA126B12467}"/>
              </a:ext>
            </a:extLst>
          </p:cNvPr>
          <p:cNvSpPr txBox="1"/>
          <p:nvPr/>
        </p:nvSpPr>
        <p:spPr>
          <a:xfrm>
            <a:off x="6954574" y="5353705"/>
            <a:ext cx="845103" cy="369332"/>
          </a:xfrm>
          <a:prstGeom prst="rect">
            <a:avLst/>
          </a:prstGeom>
          <a:noFill/>
        </p:spPr>
        <p:txBody>
          <a:bodyPr wrap="none" rtlCol="0">
            <a:spAutoFit/>
          </a:bodyPr>
          <a:lstStyle/>
          <a:p>
            <a:r>
              <a:rPr kumimoji="1" lang="en-US" altLang="ja-JP" dirty="0"/>
              <a:t>attack</a:t>
            </a:r>
            <a:endParaRPr kumimoji="1" lang="ja-JP" altLang="en-US" dirty="0"/>
          </a:p>
        </p:txBody>
      </p:sp>
      <p:sp>
        <p:nvSpPr>
          <p:cNvPr id="34" name="テキスト ボックス 33">
            <a:extLst>
              <a:ext uri="{FF2B5EF4-FFF2-40B4-BE49-F238E27FC236}">
                <a16:creationId xmlns:a16="http://schemas.microsoft.com/office/drawing/2014/main" id="{DF7F36D0-25EF-4A33-9044-AB8F7305C9A4}"/>
              </a:ext>
            </a:extLst>
          </p:cNvPr>
          <p:cNvSpPr txBox="1"/>
          <p:nvPr/>
        </p:nvSpPr>
        <p:spPr>
          <a:xfrm>
            <a:off x="4195347" y="4611508"/>
            <a:ext cx="845103" cy="369332"/>
          </a:xfrm>
          <a:prstGeom prst="rect">
            <a:avLst/>
          </a:prstGeom>
          <a:noFill/>
        </p:spPr>
        <p:txBody>
          <a:bodyPr wrap="none" rtlCol="0">
            <a:spAutoFit/>
          </a:bodyPr>
          <a:lstStyle/>
          <a:p>
            <a:r>
              <a:rPr kumimoji="1" lang="en-US" altLang="ja-JP" dirty="0"/>
              <a:t>attack</a:t>
            </a:r>
            <a:endParaRPr kumimoji="1" lang="ja-JP" altLang="en-US" dirty="0"/>
          </a:p>
        </p:txBody>
      </p:sp>
      <p:sp>
        <p:nvSpPr>
          <p:cNvPr id="35" name="テキスト ボックス 34">
            <a:extLst>
              <a:ext uri="{FF2B5EF4-FFF2-40B4-BE49-F238E27FC236}">
                <a16:creationId xmlns:a16="http://schemas.microsoft.com/office/drawing/2014/main" id="{358EDCBC-A267-4CC0-9E1B-CFDBFE144019}"/>
              </a:ext>
            </a:extLst>
          </p:cNvPr>
          <p:cNvSpPr txBox="1"/>
          <p:nvPr/>
        </p:nvSpPr>
        <p:spPr>
          <a:xfrm>
            <a:off x="4195347" y="5357552"/>
            <a:ext cx="1000595" cy="369332"/>
          </a:xfrm>
          <a:prstGeom prst="rect">
            <a:avLst/>
          </a:prstGeom>
          <a:noFill/>
        </p:spPr>
        <p:txBody>
          <a:bodyPr wrap="none" rtlCol="0">
            <a:spAutoFit/>
          </a:bodyPr>
          <a:lstStyle/>
          <a:p>
            <a:r>
              <a:rPr kumimoji="1" lang="en-US" altLang="ja-JP" dirty="0"/>
              <a:t>support</a:t>
            </a:r>
            <a:endParaRPr kumimoji="1" lang="ja-JP" altLang="en-US" dirty="0"/>
          </a:p>
        </p:txBody>
      </p:sp>
      <p:sp>
        <p:nvSpPr>
          <p:cNvPr id="36" name="矢印: 右 35">
            <a:extLst>
              <a:ext uri="{FF2B5EF4-FFF2-40B4-BE49-F238E27FC236}">
                <a16:creationId xmlns:a16="http://schemas.microsoft.com/office/drawing/2014/main" id="{46473B4C-AA8F-45B1-B051-6F432970BFDE}"/>
              </a:ext>
            </a:extLst>
          </p:cNvPr>
          <p:cNvSpPr/>
          <p:nvPr/>
        </p:nvSpPr>
        <p:spPr>
          <a:xfrm>
            <a:off x="8149410" y="5217378"/>
            <a:ext cx="299720"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D239D974-8F60-4BD7-A039-F5DE67C2FD7F}"/>
              </a:ext>
            </a:extLst>
          </p:cNvPr>
          <p:cNvSpPr txBox="1"/>
          <p:nvPr/>
        </p:nvSpPr>
        <p:spPr>
          <a:xfrm>
            <a:off x="8860810" y="4738549"/>
            <a:ext cx="2608406" cy="1754326"/>
          </a:xfrm>
          <a:prstGeom prst="rect">
            <a:avLst/>
          </a:prstGeom>
          <a:noFill/>
        </p:spPr>
        <p:txBody>
          <a:bodyPr wrap="none" rtlCol="0">
            <a:spAutoFit/>
          </a:bodyPr>
          <a:lstStyle/>
          <a:p>
            <a:r>
              <a:rPr kumimoji="1" lang="ja-JP" altLang="en-US" dirty="0"/>
              <a:t>議論のグラフ構造から</a:t>
            </a:r>
            <a:endParaRPr kumimoji="1" lang="en-US" altLang="ja-JP" dirty="0"/>
          </a:p>
          <a:p>
            <a:r>
              <a:rPr kumimoji="1" lang="ja-JP" altLang="en-US" dirty="0"/>
              <a:t>結論を求める。</a:t>
            </a:r>
            <a:endParaRPr kumimoji="1" lang="en-US" altLang="ja-JP" dirty="0"/>
          </a:p>
          <a:p>
            <a:r>
              <a:rPr kumimoji="1" lang="ja-JP" altLang="en-US" dirty="0"/>
              <a:t>　･確実な結論</a:t>
            </a:r>
            <a:endParaRPr kumimoji="1" lang="en-US" altLang="ja-JP" dirty="0"/>
          </a:p>
          <a:p>
            <a:r>
              <a:rPr kumimoji="1" lang="ja-JP" altLang="en-US" dirty="0"/>
              <a:t>　･決着がついていない</a:t>
            </a:r>
            <a:endParaRPr kumimoji="1" lang="en-US" altLang="ja-JP" dirty="0"/>
          </a:p>
          <a:p>
            <a:r>
              <a:rPr kumimoji="1" lang="ja-JP" altLang="en-US" dirty="0"/>
              <a:t>　　結論</a:t>
            </a:r>
            <a:endParaRPr kumimoji="1" lang="en-US" altLang="ja-JP" dirty="0"/>
          </a:p>
          <a:p>
            <a:r>
              <a:rPr kumimoji="1" lang="ja-JP" altLang="en-US" dirty="0"/>
              <a:t>　･論破された結論</a:t>
            </a:r>
          </a:p>
        </p:txBody>
      </p:sp>
      <p:pic>
        <p:nvPicPr>
          <p:cNvPr id="15" name="図 14">
            <a:extLst>
              <a:ext uri="{FF2B5EF4-FFF2-40B4-BE49-F238E27FC236}">
                <a16:creationId xmlns:a16="http://schemas.microsoft.com/office/drawing/2014/main" id="{7924F378-C948-4A7E-BFB3-52CE7BF86BBE}"/>
              </a:ext>
            </a:extLst>
          </p:cNvPr>
          <p:cNvPicPr>
            <a:picLocks noChangeAspect="1"/>
          </p:cNvPicPr>
          <p:nvPr/>
        </p:nvPicPr>
        <p:blipFill>
          <a:blip r:embed="rId2"/>
          <a:stretch>
            <a:fillRect/>
          </a:stretch>
        </p:blipFill>
        <p:spPr>
          <a:xfrm>
            <a:off x="6954574" y="2161777"/>
            <a:ext cx="2590800" cy="1552575"/>
          </a:xfrm>
          <a:prstGeom prst="rect">
            <a:avLst/>
          </a:prstGeom>
        </p:spPr>
      </p:pic>
      <p:pic>
        <p:nvPicPr>
          <p:cNvPr id="18" name="図 17">
            <a:extLst>
              <a:ext uri="{FF2B5EF4-FFF2-40B4-BE49-F238E27FC236}">
                <a16:creationId xmlns:a16="http://schemas.microsoft.com/office/drawing/2014/main" id="{B4E57CDB-6597-4BBD-AAA2-4FBC377490A3}"/>
              </a:ext>
            </a:extLst>
          </p:cNvPr>
          <p:cNvPicPr>
            <a:picLocks noChangeAspect="1"/>
          </p:cNvPicPr>
          <p:nvPr/>
        </p:nvPicPr>
        <p:blipFill>
          <a:blip r:embed="rId3"/>
          <a:stretch>
            <a:fillRect/>
          </a:stretch>
        </p:blipFill>
        <p:spPr>
          <a:xfrm>
            <a:off x="7041612" y="667846"/>
            <a:ext cx="3867150" cy="1304925"/>
          </a:xfrm>
          <a:prstGeom prst="rect">
            <a:avLst/>
          </a:prstGeom>
        </p:spPr>
      </p:pic>
      <p:pic>
        <p:nvPicPr>
          <p:cNvPr id="21" name="図 20">
            <a:extLst>
              <a:ext uri="{FF2B5EF4-FFF2-40B4-BE49-F238E27FC236}">
                <a16:creationId xmlns:a16="http://schemas.microsoft.com/office/drawing/2014/main" id="{B8C761EB-C632-47E3-9D22-808DA2D348D1}"/>
              </a:ext>
            </a:extLst>
          </p:cNvPr>
          <p:cNvPicPr>
            <a:picLocks noChangeAspect="1"/>
          </p:cNvPicPr>
          <p:nvPr/>
        </p:nvPicPr>
        <p:blipFill>
          <a:blip r:embed="rId4"/>
          <a:stretch>
            <a:fillRect/>
          </a:stretch>
        </p:blipFill>
        <p:spPr>
          <a:xfrm>
            <a:off x="9467147" y="2267497"/>
            <a:ext cx="2164925" cy="1552575"/>
          </a:xfrm>
          <a:prstGeom prst="rect">
            <a:avLst/>
          </a:prstGeom>
        </p:spPr>
      </p:pic>
    </p:spTree>
    <p:extLst>
      <p:ext uri="{BB962C8B-B14F-4D97-AF65-F5344CB8AC3E}">
        <p14:creationId xmlns:p14="http://schemas.microsoft.com/office/powerpoint/2010/main" val="1287973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E52865-C023-4D72-85DB-96B380C1FD00}"/>
              </a:ext>
            </a:extLst>
          </p:cNvPr>
          <p:cNvSpPr>
            <a:spLocks noGrp="1"/>
          </p:cNvSpPr>
          <p:nvPr>
            <p:ph type="title"/>
          </p:nvPr>
        </p:nvSpPr>
        <p:spPr/>
        <p:txBody>
          <a:bodyPr/>
          <a:lstStyle/>
          <a:p>
            <a:r>
              <a:rPr kumimoji="1" lang="ja-JP" altLang="en-US" dirty="0"/>
              <a:t>労働判例の分析</a:t>
            </a:r>
          </a:p>
        </p:txBody>
      </p:sp>
      <p:sp>
        <p:nvSpPr>
          <p:cNvPr id="3" name="テキスト プレースホルダー 2">
            <a:extLst>
              <a:ext uri="{FF2B5EF4-FFF2-40B4-BE49-F238E27FC236}">
                <a16:creationId xmlns:a16="http://schemas.microsoft.com/office/drawing/2014/main" id="{17C2D7DC-DEF6-46D6-BB04-5A1E030A2289}"/>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8296626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1784</Words>
  <Application>Microsoft Office PowerPoint</Application>
  <PresentationFormat>ワイド画面</PresentationFormat>
  <Paragraphs>265</Paragraphs>
  <Slides>21</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21</vt:i4>
      </vt:variant>
    </vt:vector>
  </HeadingPairs>
  <TitlesOfParts>
    <vt:vector size="29" baseType="lpstr">
      <vt:lpstr>CIDFont+F4</vt:lpstr>
      <vt:lpstr>メイリオ</vt:lpstr>
      <vt:lpstr>游ゴシック</vt:lpstr>
      <vt:lpstr>游ゴシック Light</vt:lpstr>
      <vt:lpstr>Arial</vt:lpstr>
      <vt:lpstr>Century</vt:lpstr>
      <vt:lpstr>Wingdings</vt:lpstr>
      <vt:lpstr>Office テーマ</vt:lpstr>
      <vt:lpstr>報告Part2:  議論フレームワークに よる労働判例の分析</vt:lpstr>
      <vt:lpstr>中間報告（2020/10/26)と今回の報告の差異</vt:lpstr>
      <vt:lpstr>判例分析の位置づけ</vt:lpstr>
      <vt:lpstr>判例データベース</vt:lpstr>
      <vt:lpstr>判例の研究</vt:lpstr>
      <vt:lpstr>ファクタによる判例の表現（Hypo/CATO)</vt:lpstr>
      <vt:lpstr>事例ベース推論における判例の表現</vt:lpstr>
      <vt:lpstr>判例の論理構造の表現</vt:lpstr>
      <vt:lpstr>労働判例の分析</vt:lpstr>
      <vt:lpstr>ファクタとBAF・EAFによる判例分析</vt:lpstr>
      <vt:lpstr>関連法令</vt:lpstr>
      <vt:lpstr>関連法令</vt:lpstr>
      <vt:lpstr>対象とする判例</vt:lpstr>
      <vt:lpstr>ファクタ分析：正規vs非正規</vt:lpstr>
      <vt:lpstr>ファクタ分析：現役vs定年再雇用</vt:lpstr>
      <vt:lpstr>ファクタ分析：男性vs女性</vt:lpstr>
      <vt:lpstr>図９．長澤運輸事件3.2(被告勝訴)</vt:lpstr>
      <vt:lpstr>図９．長澤運輸事件（定年再雇用）3.1(地裁：原告勝訴)</vt:lpstr>
      <vt:lpstr>図９．長澤運輸事件（定年再雇用）3.2(高裁：被告勝訴)</vt:lpstr>
      <vt:lpstr>ファクタとBAF・EAFによる判例分析</vt:lpstr>
      <vt:lpstr>ファクタとBAF・EAFによる判例分析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議論フレームワークに よる労働判例の分析</dc:title>
  <dc:creator>新田 克己</dc:creator>
  <cp:lastModifiedBy>新田 克己</cp:lastModifiedBy>
  <cp:revision>69</cp:revision>
  <dcterms:created xsi:type="dcterms:W3CDTF">2021-02-25T13:55:19Z</dcterms:created>
  <dcterms:modified xsi:type="dcterms:W3CDTF">2021-03-08T00:20:09Z</dcterms:modified>
</cp:coreProperties>
</file>