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6" r:id="rId1"/>
    <p:sldMasterId id="2147484135" r:id="rId2"/>
  </p:sldMasterIdLst>
  <p:notesMasterIdLst>
    <p:notesMasterId r:id="rId10"/>
  </p:notesMasterIdLst>
  <p:sldIdLst>
    <p:sldId id="258" r:id="rId3"/>
    <p:sldId id="311" r:id="rId4"/>
    <p:sldId id="260" r:id="rId5"/>
    <p:sldId id="309" r:id="rId6"/>
    <p:sldId id="261" r:id="rId7"/>
    <p:sldId id="259" r:id="rId8"/>
    <p:sldId id="31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16FC5-0163-4028-BC86-521EE17E1591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9D7DF-77F7-4A09-A74D-2C389B476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17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93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12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724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1813" y="-14288"/>
            <a:ext cx="11425767" cy="850901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09600" y="1341446"/>
            <a:ext cx="5384800" cy="47847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341446"/>
            <a:ext cx="5384800" cy="47847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34433" y="6545272"/>
            <a:ext cx="2844800" cy="268287"/>
          </a:xfr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9012767" y="6545272"/>
            <a:ext cx="2844800" cy="268287"/>
          </a:xfr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FF77AD8-300F-4089-9825-E4EC2706B6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>
          <a:xfrm>
            <a:off x="8413751" y="692150"/>
            <a:ext cx="3572933" cy="215900"/>
          </a:xfr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2301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226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090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850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43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3598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8585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18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1565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761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7468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4713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37462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9965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8377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4445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946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42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86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89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75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6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32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13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06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23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415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D6DC0-BA76-4CA1-ABF5-D1188304A0F8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43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  <p:sldLayoutId id="2147484147" r:id="rId12"/>
    <p:sldLayoutId id="2147484148" r:id="rId13"/>
    <p:sldLayoutId id="2147484149" r:id="rId14"/>
    <p:sldLayoutId id="2147484150" r:id="rId15"/>
    <p:sldLayoutId id="2147484151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1497" y="585123"/>
            <a:ext cx="11068492" cy="1325563"/>
          </a:xfrm>
        </p:spPr>
        <p:txBody>
          <a:bodyPr>
            <a:normAutofit/>
          </a:bodyPr>
          <a:lstStyle/>
          <a:p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裁判過程における</a:t>
            </a:r>
            <a:b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人工知能による高次推論支援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70713" y="3665059"/>
            <a:ext cx="9610061" cy="4351338"/>
          </a:xfrm>
        </p:spPr>
        <p:txBody>
          <a:bodyPr>
            <a:normAutofit/>
          </a:bodyPr>
          <a:lstStyle/>
          <a:p>
            <a:pPr marL="742950" indent="-742950" algn="just">
              <a:buClrTx/>
              <a:buAutoNum type="arabicPeriod"/>
            </a:pP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本研究の背景、目的、予想される成果</a:t>
            </a:r>
            <a:endParaRPr lang="en-US" altLang="ja-JP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42950" indent="-742950" algn="just">
              <a:buClrTx/>
              <a:buAutoNum type="arabicPeriod"/>
            </a:pP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判決推論グループの研究活動</a:t>
            </a:r>
            <a:endParaRPr lang="en-US" altLang="ja-JP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ClrTx/>
              <a:buNone/>
            </a:pPr>
            <a:endParaRPr kumimoji="1" lang="ja-JP" altLang="en-US" sz="36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773519" y="2002796"/>
            <a:ext cx="102072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佐藤　健</a:t>
            </a:r>
          </a:p>
          <a:p>
            <a:pPr algn="ctr"/>
            <a:r>
              <a:rPr lang="zh-CN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国立情報学研究所／総研大</a:t>
            </a:r>
            <a:endParaRPr lang="en-US" altLang="zh-CN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2653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F72FF2-59C4-4A04-8FB9-A9131DB08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研究の背景：ＡＩの法律分野への応用</a:t>
            </a:r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BB8C75F5-84C3-4058-A8DE-E74FAB2AB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498666" cy="3880773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3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AI</a:t>
            </a:r>
            <a:r>
              <a:rPr lang="ja-JP" altLang="en-US" sz="3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の法律応用（類似文書検索等）の成功により高度な支援への期待が高まっている。</a:t>
            </a:r>
            <a:endParaRPr lang="en-US" altLang="ja-JP" sz="3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しかし、上記技術は、単語の類似度等の言語表層のみ扱っており、より高度な支援のためには、論理的推論、自然言語の意味処理、確率推論等の深い推論手法の研究が必要</a:t>
            </a:r>
            <a:r>
              <a:rPr lang="en-US" altLang="ja-JP" sz="3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9571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5934" y="77937"/>
            <a:ext cx="11040132" cy="1325562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本研究の目的：ＡＩによる裁判過程の</a:t>
            </a:r>
            <a:r>
              <a:rPr lang="ja-JP" altLang="en-US" sz="4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サポート</a:t>
            </a:r>
            <a:endParaRPr kumimoji="1" lang="ja-JP" altLang="en-US" sz="40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5934" y="991487"/>
            <a:ext cx="10515600" cy="216638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ＡＩ技術により、以下の裁判過程の</a:t>
            </a:r>
            <a:r>
              <a:rPr lang="en-US" altLang="ja-JP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3600" dirty="0" err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つの</a:t>
            </a: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フェーズをトータルに支援し、裁判の精緻化を図る（世界初の試み）。</a:t>
            </a:r>
            <a:endParaRPr lang="en-US" altLang="ja-JP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0999" y="3046449"/>
            <a:ext cx="11290001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裁判とは、「裁判所が、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証拠に経験則を適用し、具体的事実の存否を認定し（事実認定フェーズ）、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その事実を法規の要件にあてはめ（あてはめフェーズ）、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権利の有無を判断すること（判決推論フェーズ）」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4795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977029" cy="1320800"/>
          </a:xfrm>
        </p:spPr>
        <p:txBody>
          <a:bodyPr>
            <a:normAutofit/>
          </a:bodyPr>
          <a:lstStyle/>
          <a:p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予想される成果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3" y="1552353"/>
            <a:ext cx="10476219" cy="49547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本支援システムにより裁判の高信頼化</a:t>
            </a:r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が図られ、</a:t>
            </a: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司法制度への信頼も深まり、国民にとって司法制度へのアクセスが容易になる。</a:t>
            </a:r>
            <a:endParaRPr lang="en-US" altLang="ja-JP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具体的支援内容</a:t>
            </a:r>
            <a:endParaRPr lang="en-US" altLang="ja-JP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r>
              <a:rPr lang="ja-JP" altLang="en-US" sz="3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過払い訴訟等の定型的判決推論支援</a:t>
            </a:r>
            <a:endParaRPr lang="en-US" altLang="ja-JP" sz="35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r>
              <a:rPr lang="ja-JP" altLang="ja-JP" sz="3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裁判員裁判</a:t>
            </a:r>
            <a:r>
              <a:rPr lang="ja-JP" altLang="en-US" sz="3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での</a:t>
            </a:r>
            <a:r>
              <a:rPr lang="ja-JP" altLang="ja-JP" sz="3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裁判員の</a:t>
            </a:r>
            <a:r>
              <a:rPr lang="ja-JP" altLang="en-US" sz="3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判断支援</a:t>
            </a:r>
            <a:endParaRPr lang="en-US" altLang="ja-JP" sz="35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r>
              <a:rPr lang="ja-JP" altLang="en-US" sz="3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裁判官</a:t>
            </a:r>
            <a:r>
              <a:rPr lang="ja-JP" altLang="ja-JP" sz="3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r>
              <a:rPr lang="ja-JP" altLang="en-US" sz="3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ＡＩの適切な分業による、裁判官の負担の軽減（高度な判断への注力化）</a:t>
            </a:r>
            <a:endParaRPr lang="en-US" altLang="ja-JP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endParaRPr lang="en-US" altLang="ja-JP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Font typeface="Wingdings" panose="05000000000000000000" pitchFamily="2" charset="2"/>
              <a:buChar char="l"/>
            </a:pPr>
            <a:endParaRPr lang="ja-JP" altLang="en-US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ja-JP" altLang="en-US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2560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965790" y="103859"/>
            <a:ext cx="10515600" cy="740026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判決に至るまでの</a:t>
            </a:r>
            <a:r>
              <a:rPr lang="ja-JP" altLang="en-US" dirty="0"/>
              <a:t>支援</a:t>
            </a:r>
            <a:endParaRPr kumimoji="1" lang="ja-JP" altLang="en-US" dirty="0"/>
          </a:p>
        </p:txBody>
      </p:sp>
      <p:sp>
        <p:nvSpPr>
          <p:cNvPr id="6" name="テキスト ボックス 6"/>
          <p:cNvSpPr txBox="1"/>
          <p:nvPr/>
        </p:nvSpPr>
        <p:spPr>
          <a:xfrm>
            <a:off x="2350152" y="2100130"/>
            <a:ext cx="7576752" cy="643936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3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自然言語処理による事実の取り出し</a:t>
            </a:r>
          </a:p>
        </p:txBody>
      </p:sp>
      <p:sp>
        <p:nvSpPr>
          <p:cNvPr id="9" name="テキスト ボックス 13"/>
          <p:cNvSpPr txBox="1"/>
          <p:nvPr/>
        </p:nvSpPr>
        <p:spPr>
          <a:xfrm>
            <a:off x="3060826" y="4670257"/>
            <a:ext cx="6158952" cy="66904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36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包摂関係発見による</a:t>
            </a:r>
            <a:r>
              <a:rPr lang="ja-JP" sz="3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あてはめ</a:t>
            </a:r>
          </a:p>
        </p:txBody>
      </p:sp>
      <p:sp>
        <p:nvSpPr>
          <p:cNvPr id="10" name="テキスト ボックス 15"/>
          <p:cNvSpPr txBox="1"/>
          <p:nvPr/>
        </p:nvSpPr>
        <p:spPr>
          <a:xfrm>
            <a:off x="2593183" y="5982764"/>
            <a:ext cx="7090690" cy="61189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3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論理的推論によ</a:t>
            </a:r>
            <a:r>
              <a:rPr lang="ja-JP" altLang="en-US" sz="3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る</a:t>
            </a:r>
            <a:r>
              <a:rPr lang="ja-JP" altLang="en-US" sz="36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判決</a:t>
            </a:r>
            <a:r>
              <a:rPr lang="ja-JP" sz="3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の導出</a:t>
            </a:r>
          </a:p>
        </p:txBody>
      </p:sp>
      <p:sp>
        <p:nvSpPr>
          <p:cNvPr id="15" name="テキスト ボックス 10"/>
          <p:cNvSpPr txBox="1"/>
          <p:nvPr/>
        </p:nvSpPr>
        <p:spPr>
          <a:xfrm>
            <a:off x="1912087" y="3382488"/>
            <a:ext cx="8452883" cy="61897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3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ベイジアンネットワークによる事実認定</a:t>
            </a:r>
          </a:p>
        </p:txBody>
      </p:sp>
      <p:sp>
        <p:nvSpPr>
          <p:cNvPr id="17" name="矢印: 下 16"/>
          <p:cNvSpPr/>
          <p:nvPr/>
        </p:nvSpPr>
        <p:spPr>
          <a:xfrm>
            <a:off x="5734803" y="1589483"/>
            <a:ext cx="807450" cy="46967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矢印: 下 17"/>
          <p:cNvSpPr/>
          <p:nvPr/>
        </p:nvSpPr>
        <p:spPr>
          <a:xfrm>
            <a:off x="5734803" y="2819587"/>
            <a:ext cx="807450" cy="46967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6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矢印: 下 19"/>
          <p:cNvSpPr/>
          <p:nvPr/>
        </p:nvSpPr>
        <p:spPr>
          <a:xfrm>
            <a:off x="5734803" y="4094694"/>
            <a:ext cx="807450" cy="46967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6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矢印: 下 20"/>
          <p:cNvSpPr/>
          <p:nvPr/>
        </p:nvSpPr>
        <p:spPr>
          <a:xfrm>
            <a:off x="5734803" y="5419863"/>
            <a:ext cx="807450" cy="46967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6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6"/>
          <p:cNvSpPr txBox="1"/>
          <p:nvPr/>
        </p:nvSpPr>
        <p:spPr>
          <a:xfrm>
            <a:off x="11059778" y="687100"/>
            <a:ext cx="678353" cy="604163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36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法学者の検証・受容性検討</a:t>
            </a:r>
            <a:endParaRPr lang="ja-JP" sz="36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2376734" y="687100"/>
            <a:ext cx="7523589" cy="836609"/>
            <a:chOff x="673765" y="2410842"/>
            <a:chExt cx="7523589" cy="1017091"/>
          </a:xfrm>
        </p:grpSpPr>
        <p:sp>
          <p:nvSpPr>
            <p:cNvPr id="2" name="楕円 1"/>
            <p:cNvSpPr/>
            <p:nvPr/>
          </p:nvSpPr>
          <p:spPr>
            <a:xfrm>
              <a:off x="673765" y="2410842"/>
              <a:ext cx="7523589" cy="10170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79317" y="2544878"/>
              <a:ext cx="71124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ja-JP" sz="36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自然言語で書かれた事件の記述</a:t>
              </a:r>
            </a:p>
          </p:txBody>
        </p:sp>
      </p:grpSp>
      <p:sp>
        <p:nvSpPr>
          <p:cNvPr id="8" name="矢印: 下 7"/>
          <p:cNvSpPr/>
          <p:nvPr/>
        </p:nvSpPr>
        <p:spPr>
          <a:xfrm rot="5400000">
            <a:off x="10459989" y="3431422"/>
            <a:ext cx="483716" cy="521111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矢印: 下 18"/>
          <p:cNvSpPr/>
          <p:nvPr/>
        </p:nvSpPr>
        <p:spPr>
          <a:xfrm rot="5400000">
            <a:off x="10262257" y="2002518"/>
            <a:ext cx="483716" cy="916576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矢印: 下 21"/>
          <p:cNvSpPr/>
          <p:nvPr/>
        </p:nvSpPr>
        <p:spPr>
          <a:xfrm rot="5400000">
            <a:off x="9933618" y="4195884"/>
            <a:ext cx="483716" cy="1573854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矢印: 下 22"/>
          <p:cNvSpPr/>
          <p:nvPr/>
        </p:nvSpPr>
        <p:spPr>
          <a:xfrm rot="5400000">
            <a:off x="10142584" y="5695683"/>
            <a:ext cx="483716" cy="115592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矢印: 下 24"/>
          <p:cNvSpPr/>
          <p:nvPr/>
        </p:nvSpPr>
        <p:spPr>
          <a:xfrm rot="16200000">
            <a:off x="1862493" y="4227704"/>
            <a:ext cx="483716" cy="155415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矢印: 下 25"/>
          <p:cNvSpPr/>
          <p:nvPr/>
        </p:nvSpPr>
        <p:spPr>
          <a:xfrm rot="16200000">
            <a:off x="1665787" y="5655577"/>
            <a:ext cx="483716" cy="1160745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矢印: 下 26"/>
          <p:cNvSpPr/>
          <p:nvPr/>
        </p:nvSpPr>
        <p:spPr>
          <a:xfrm rot="16200000">
            <a:off x="1336178" y="3463182"/>
            <a:ext cx="483716" cy="501526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矢印: 下 27"/>
          <p:cNvSpPr/>
          <p:nvPr/>
        </p:nvSpPr>
        <p:spPr>
          <a:xfrm rot="16200000">
            <a:off x="1554146" y="1954381"/>
            <a:ext cx="483716" cy="937461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6"/>
          <p:cNvSpPr txBox="1"/>
          <p:nvPr/>
        </p:nvSpPr>
        <p:spPr>
          <a:xfrm>
            <a:off x="447549" y="594456"/>
            <a:ext cx="678353" cy="613427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3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議論学による議論可視化支援</a:t>
            </a:r>
            <a:endParaRPr lang="ja-JP" sz="36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902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64797" y="159488"/>
            <a:ext cx="10515600" cy="554887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研究メンバー</a:t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45843" y="819150"/>
            <a:ext cx="10181360" cy="58668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ja-JP" altLang="ja-JP" sz="2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自然言語処理による事実の取り出し</a:t>
            </a:r>
            <a:r>
              <a:rPr lang="ja-JP" altLang="en-US" sz="2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およびあてはめ</a:t>
            </a:r>
            <a:endParaRPr lang="en-US" altLang="ja-JP" sz="28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28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静岡大学・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狩野芳伸先生</a:t>
            </a:r>
            <a:endParaRPr lang="ja-JP" altLang="ja-JP" sz="28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ja-JP" sz="2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ベイジアンネットワークによる事実認定</a:t>
            </a:r>
            <a:endParaRPr lang="en-US" altLang="ja-JP" sz="28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28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産総研・本村陽一先生、髙岡昂太先生</a:t>
            </a:r>
            <a:endParaRPr lang="ja-JP" altLang="ja-JP" sz="28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ja-JP" sz="2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論理的推論によ</a:t>
            </a:r>
            <a:r>
              <a:rPr lang="ja-JP" altLang="en-US" sz="2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る</a:t>
            </a:r>
            <a:r>
              <a:rPr lang="ja-JP" altLang="en-US" sz="28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判決</a:t>
            </a:r>
            <a:r>
              <a:rPr lang="ja-JP" altLang="ja-JP" sz="2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の導出</a:t>
            </a:r>
            <a:endParaRPr lang="en-US" altLang="ja-JP" sz="28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2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2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NII</a:t>
            </a:r>
            <a:r>
              <a:rPr lang="ja-JP" altLang="en-US" sz="2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・佐藤　健</a:t>
            </a:r>
            <a:endParaRPr lang="ja-JP" altLang="ja-JP" sz="28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2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議論学による議論可視化支援</a:t>
            </a:r>
            <a:endParaRPr lang="en-US" altLang="ja-JP" sz="28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2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関西学院大学・高橋和子先生</a:t>
            </a:r>
            <a:endParaRPr lang="ja-JP" altLang="ja-JP" sz="28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28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法学者の検証・受容性検討</a:t>
            </a:r>
            <a:endParaRPr lang="en-US" altLang="ja-JP" sz="28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2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明治大学・太田勝造先生</a:t>
            </a:r>
            <a:endParaRPr lang="ja-JP" altLang="ja-JP" sz="28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endParaRPr kumimoji="1"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4740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64797" y="159488"/>
            <a:ext cx="10515600" cy="554887"/>
          </a:xfrm>
        </p:spPr>
        <p:txBody>
          <a:bodyPr>
            <a:noAutofit/>
          </a:bodyPr>
          <a:lstStyle/>
          <a:p>
            <a:r>
              <a:rPr lang="ja-JP" altLang="en-US" sz="4000" dirty="0"/>
              <a:t>現在の状況</a:t>
            </a:r>
            <a:br>
              <a:rPr lang="ja-JP" altLang="en-US" sz="4000" dirty="0"/>
            </a:b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45843" y="819150"/>
            <a:ext cx="10181360" cy="58668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ja-JP" altLang="en-US" sz="3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現在、基本的技術の研究開発中。</a:t>
            </a:r>
            <a:endParaRPr lang="en-US" altLang="ja-JP" sz="36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36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今年度、自然言語における事件記述から証拠推論、判決推論に必要な情報を抽出し、それらの推論を行うシステムデモンストレーションを開発中</a:t>
            </a:r>
            <a:endParaRPr lang="en-US" altLang="ja-JP" sz="36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36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法学者グループでは</a:t>
            </a:r>
            <a:r>
              <a:rPr lang="en-US" altLang="ja-JP" sz="36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AI</a:t>
            </a:r>
            <a:r>
              <a:rPr lang="ja-JP" altLang="en-US" sz="36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の受容性についての調査を行った。</a:t>
            </a:r>
            <a:endParaRPr lang="en-US" altLang="ja-JP" sz="36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1"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585435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3036</TotalTime>
  <Words>474</Words>
  <Application>Microsoft Office PowerPoint</Application>
  <PresentationFormat>ワイド画面</PresentationFormat>
  <Paragraphs>45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8" baseType="lpstr">
      <vt:lpstr>ＭＳ ゴシック</vt:lpstr>
      <vt:lpstr>游ゴシック</vt:lpstr>
      <vt:lpstr>Arial</vt:lpstr>
      <vt:lpstr>Calibri</vt:lpstr>
      <vt:lpstr>Calibri Light</vt:lpstr>
      <vt:lpstr>Trebuchet MS</vt:lpstr>
      <vt:lpstr>Wingdings</vt:lpstr>
      <vt:lpstr>Wingdings 2</vt:lpstr>
      <vt:lpstr>Wingdings 3</vt:lpstr>
      <vt:lpstr>HDOfficeLightV0</vt:lpstr>
      <vt:lpstr>ファセット</vt:lpstr>
      <vt:lpstr>裁判過程における 人工知能による高次推論支援</vt:lpstr>
      <vt:lpstr>研究の背景：ＡＩの法律分野への応用</vt:lpstr>
      <vt:lpstr>本研究の目的：ＡＩによる裁判過程のサポート</vt:lpstr>
      <vt:lpstr>予想される成果</vt:lpstr>
      <vt:lpstr>判決に至るまでの支援</vt:lpstr>
      <vt:lpstr>研究メンバー </vt:lpstr>
      <vt:lpstr>現在の状況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裁判過程における人工知能による高次推論支援</dc:title>
  <dc:creator>Ken Satoh</dc:creator>
  <cp:lastModifiedBy>Ken Satoh</cp:lastModifiedBy>
  <cp:revision>85</cp:revision>
  <dcterms:created xsi:type="dcterms:W3CDTF">2017-04-15T16:58:37Z</dcterms:created>
  <dcterms:modified xsi:type="dcterms:W3CDTF">2021-12-24T07:49:53Z</dcterms:modified>
</cp:coreProperties>
</file>