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 id="2147484135" r:id="rId2"/>
  </p:sldMasterIdLst>
  <p:notesMasterIdLst>
    <p:notesMasterId r:id="rId15"/>
  </p:notesMasterIdLst>
  <p:sldIdLst>
    <p:sldId id="258" r:id="rId3"/>
    <p:sldId id="311" r:id="rId4"/>
    <p:sldId id="260" r:id="rId5"/>
    <p:sldId id="309" r:id="rId6"/>
    <p:sldId id="261" r:id="rId7"/>
    <p:sldId id="259" r:id="rId8"/>
    <p:sldId id="314" r:id="rId9"/>
    <p:sldId id="317" r:id="rId10"/>
    <p:sldId id="315" r:id="rId11"/>
    <p:sldId id="318" r:id="rId12"/>
    <p:sldId id="312"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16FC5-0163-4028-BC86-521EE17E1591}" type="datetimeFigureOut">
              <a:rPr kumimoji="1" lang="ja-JP" altLang="en-US" smtClean="0"/>
              <a:t>2022/5/22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9D7DF-77F7-4A09-A74D-2C389B4761E3}" type="slidenum">
              <a:rPr kumimoji="1" lang="ja-JP" altLang="en-US" smtClean="0"/>
              <a:t>‹#›</a:t>
            </a:fld>
            <a:endParaRPr kumimoji="1" lang="ja-JP" altLang="en-US"/>
          </a:p>
        </p:txBody>
      </p:sp>
    </p:spTree>
    <p:extLst>
      <p:ext uri="{BB962C8B-B14F-4D97-AF65-F5344CB8AC3E}">
        <p14:creationId xmlns:p14="http://schemas.microsoft.com/office/powerpoint/2010/main" val="2335170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539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47312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8572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13" y="-14288"/>
            <a:ext cx="11425767" cy="850901"/>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334433" y="6545272"/>
            <a:ext cx="2844800" cy="268287"/>
          </a:xfrm>
        </p:spPr>
        <p:txBody>
          <a:bodyPr/>
          <a:lstStyle>
            <a:lvl1pPr>
              <a:defRPr>
                <a:latin typeface="Arial" charset="0"/>
                <a:ea typeface="ＭＳ Ｐゴシック" charset="-128"/>
              </a:defRPr>
            </a:lvl1pPr>
          </a:lstStyle>
          <a:p>
            <a:pPr>
              <a:defRPr/>
            </a:pPr>
            <a:endParaRPr lang="en-US" altLang="ja-JP"/>
          </a:p>
        </p:txBody>
      </p:sp>
      <p:sp>
        <p:nvSpPr>
          <p:cNvPr id="6" name="スライド番号プレースホルダ 5"/>
          <p:cNvSpPr>
            <a:spLocks noGrp="1"/>
          </p:cNvSpPr>
          <p:nvPr>
            <p:ph type="sldNum" sz="quarter" idx="11"/>
          </p:nvPr>
        </p:nvSpPr>
        <p:spPr>
          <a:xfrm>
            <a:off x="9012767" y="6545272"/>
            <a:ext cx="2844800" cy="268287"/>
          </a:xfrm>
        </p:spPr>
        <p:txBody>
          <a:bodyPr/>
          <a:lstStyle>
            <a:lvl1pPr>
              <a:defRPr>
                <a:latin typeface="Arial" charset="0"/>
                <a:ea typeface="ＭＳ Ｐゴシック" charset="-128"/>
              </a:defRPr>
            </a:lvl1pPr>
          </a:lstStyle>
          <a:p>
            <a:pPr>
              <a:defRPr/>
            </a:pPr>
            <a:fld id="{0FF77AD8-300F-4089-9825-E4EC2706B69C}" type="slidenum">
              <a:rPr lang="en-US" altLang="ja-JP"/>
              <a:pPr>
                <a:defRPr/>
              </a:pPr>
              <a:t>‹#›</a:t>
            </a:fld>
            <a:endParaRPr lang="en-US" altLang="ja-JP"/>
          </a:p>
        </p:txBody>
      </p:sp>
      <p:sp>
        <p:nvSpPr>
          <p:cNvPr id="7" name="フッター プレースホルダ 6"/>
          <p:cNvSpPr>
            <a:spLocks noGrp="1"/>
          </p:cNvSpPr>
          <p:nvPr>
            <p:ph type="ftr" sz="quarter" idx="12"/>
          </p:nvPr>
        </p:nvSpPr>
        <p:spPr>
          <a:xfrm>
            <a:off x="8413751" y="692150"/>
            <a:ext cx="3572933" cy="215900"/>
          </a:xfrm>
        </p:spPr>
        <p:txBody>
          <a:bodyPr/>
          <a:lstStyle>
            <a:lvl1pPr>
              <a:defRPr>
                <a:latin typeface="Arial" charset="0"/>
                <a:ea typeface="ＭＳ Ｐゴシック" charset="-128"/>
              </a:defRPr>
            </a:lvl1pPr>
          </a:lstStyle>
          <a:p>
            <a:pPr>
              <a:defRPr/>
            </a:pPr>
            <a:endParaRPr lang="en-US" altLang="ja-JP"/>
          </a:p>
        </p:txBody>
      </p:sp>
    </p:spTree>
    <p:extLst>
      <p:ext uri="{BB962C8B-B14F-4D97-AF65-F5344CB8AC3E}">
        <p14:creationId xmlns:p14="http://schemas.microsoft.com/office/powerpoint/2010/main" val="118230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722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47090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07485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92543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082359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332858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9818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103156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8576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2474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31471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3746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06996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837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396444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2946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694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59786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68889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45575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00256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42432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75313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0106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179235788"/>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415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D6DC0-BA76-4CA1-ABF5-D1188304A0F8}" type="datetimeFigureOut">
              <a:rPr kumimoji="1" lang="ja-JP" altLang="en-US" smtClean="0"/>
              <a:t>2022/5/22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075434449"/>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 id="214748415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1497" y="585123"/>
            <a:ext cx="11068492" cy="1325563"/>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裁判過程における</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人工知能による高次推論支援</a:t>
            </a:r>
            <a:endParaRPr kumimoji="1" lang="ja-JP" altLang="en-US" sz="4000" dirty="0"/>
          </a:p>
        </p:txBody>
      </p:sp>
      <p:sp>
        <p:nvSpPr>
          <p:cNvPr id="3" name="コンテンツ プレースホルダー 2"/>
          <p:cNvSpPr>
            <a:spLocks noGrp="1"/>
          </p:cNvSpPr>
          <p:nvPr>
            <p:ph idx="1"/>
          </p:nvPr>
        </p:nvSpPr>
        <p:spPr>
          <a:xfrm>
            <a:off x="1370713" y="3665059"/>
            <a:ext cx="9610061" cy="4351338"/>
          </a:xfrm>
        </p:spPr>
        <p:txBody>
          <a:bodyPr>
            <a:normAutofit/>
          </a:bodyPr>
          <a:lstStyle/>
          <a:p>
            <a:pPr marL="742950" indent="-742950" algn="just">
              <a:buClrTx/>
              <a:buAutoNum type="arabicPeriod"/>
            </a:pPr>
            <a:r>
              <a:rPr lang="ja-JP" altLang="en-US" sz="3600" dirty="0">
                <a:solidFill>
                  <a:schemeClr val="tx1"/>
                </a:solidFill>
                <a:latin typeface="ＭＳ ゴシック" panose="020B0609070205080204" pitchFamily="49" charset="-128"/>
                <a:ea typeface="ＭＳ ゴシック" panose="020B0609070205080204" pitchFamily="49" charset="-128"/>
              </a:rPr>
              <a:t>本研究の背景、目的、予想される成果</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42950" indent="-742950" algn="just">
              <a:buClrTx/>
              <a:buAutoNum type="arabicPeriod"/>
            </a:pPr>
            <a:r>
              <a:rPr lang="ja-JP" altLang="en-US" sz="3600" dirty="0">
                <a:solidFill>
                  <a:schemeClr val="tx1"/>
                </a:solidFill>
                <a:latin typeface="ＭＳ ゴシック" panose="020B0609070205080204" pitchFamily="49" charset="-128"/>
                <a:ea typeface="ＭＳ ゴシック" panose="020B0609070205080204" pitchFamily="49" charset="-128"/>
              </a:rPr>
              <a:t>システムデモンストレーション</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42950" indent="-742950" algn="just">
              <a:buClrTx/>
              <a:buAutoNum type="arabicPeriod"/>
            </a:pPr>
            <a:r>
              <a:rPr kumimoji="1" lang="ja-JP" altLang="en-US" sz="3600" dirty="0">
                <a:solidFill>
                  <a:schemeClr val="tx1"/>
                </a:solidFill>
                <a:latin typeface="ＭＳ ゴシック" panose="020B0609070205080204" pitchFamily="49" charset="-128"/>
                <a:ea typeface="ＭＳ ゴシック" panose="020B0609070205080204" pitchFamily="49" charset="-128"/>
              </a:rPr>
              <a:t>各グループの成果概要</a:t>
            </a:r>
            <a:endParaRPr kumimoji="1" lang="ja-JP" altLang="en-US" sz="3600" dirty="0"/>
          </a:p>
        </p:txBody>
      </p:sp>
      <p:sp>
        <p:nvSpPr>
          <p:cNvPr id="4" name="タイトル 1"/>
          <p:cNvSpPr txBox="1">
            <a:spLocks/>
          </p:cNvSpPr>
          <p:nvPr/>
        </p:nvSpPr>
        <p:spPr>
          <a:xfrm>
            <a:off x="773519" y="2002796"/>
            <a:ext cx="10207255"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dirty="0">
                <a:latin typeface="ＭＳ ゴシック" panose="020B0609070205080204" pitchFamily="49" charset="-128"/>
                <a:ea typeface="ＭＳ ゴシック" panose="020B0609070205080204" pitchFamily="49" charset="-128"/>
              </a:rPr>
              <a:t>佐藤　健</a:t>
            </a:r>
          </a:p>
          <a:p>
            <a:pPr algn="ctr"/>
            <a:r>
              <a:rPr lang="zh-CN" altLang="en-US" sz="3600" dirty="0">
                <a:latin typeface="ＭＳ ゴシック" panose="020B0609070205080204" pitchFamily="49" charset="-128"/>
                <a:ea typeface="ＭＳ ゴシック" panose="020B0609070205080204" pitchFamily="49" charset="-128"/>
              </a:rPr>
              <a:t>国立情報学研究所／総研大</a:t>
            </a:r>
            <a:endParaRPr lang="en-US" altLang="zh-CN"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02653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議論学班</a:t>
            </a:r>
            <a:r>
              <a:rPr lang="en-US" altLang="ja-JP" sz="4000" dirty="0"/>
              <a:t>)</a:t>
            </a:r>
            <a:br>
              <a:rPr lang="ja-JP" altLang="en-US" sz="4000" dirty="0"/>
            </a:br>
            <a:br>
              <a:rPr lang="en-US" altLang="ja-JP"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buFont typeface="Wingdings" panose="05000000000000000000" pitchFamily="2" charset="2"/>
              <a:buChar char="l"/>
            </a:pPr>
            <a:r>
              <a:rPr lang="ja-JP"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特定の法律を適用するのに必要な事実や証拠を探索したり、逆に事実や証拠が存在するときにどのような法律が適用可能かを導出したりする手法を考案し</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た。</a:t>
            </a: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cs typeface="ＭＳ ゴシック" panose="020B0609070205080204" pitchFamily="49" charset="-128"/>
              </a:rPr>
              <a:t>この手法を拡張し、</a:t>
            </a:r>
            <a:r>
              <a:rPr lang="ja-JP"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論証の評価値という要素を取り入れて</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、ど</a:t>
            </a:r>
            <a:r>
              <a:rPr lang="ja-JP"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の議論筋を選択するのが有利か判定してユーザに示唆する</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手法を考案した。</a:t>
            </a: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これらの手法を実験的に実装した。</a:t>
            </a: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indent="0">
              <a:buNone/>
            </a:pPr>
            <a:endParaRPr lang="en-US" altLang="ja-JP" b="0" i="0" u="none" strike="noStrike" baseline="0" dirty="0">
              <a:latin typeface="ＭＳ明朝"/>
              <a:ea typeface="ＭＳ 明朝" panose="02020609040205080304" pitchFamily="17" charset="-128"/>
            </a:endParaRPr>
          </a:p>
          <a:p>
            <a:pPr marL="0" indent="0">
              <a:buNone/>
            </a:pPr>
            <a:endParaRPr lang="en-US" altLang="ja-JP" sz="1800" dirty="0">
              <a:latin typeface="ＭＳ明朝"/>
              <a:ea typeface="ＭＳ 明朝" panose="02020609040205080304" pitchFamily="17" charset="-128"/>
            </a:endParaRPr>
          </a:p>
          <a:p>
            <a:pPr>
              <a:buFont typeface="Wingdings" panose="05000000000000000000" pitchFamily="2" charset="2"/>
              <a:buChar char="l"/>
            </a:pPr>
            <a:endParaRPr lang="en-US" altLang="ja-JP" sz="1800" b="0" i="0" u="none" strike="noStrike" baseline="0" dirty="0">
              <a:latin typeface="ＭＳ明朝"/>
            </a:endParaRPr>
          </a:p>
        </p:txBody>
      </p:sp>
    </p:spTree>
    <p:extLst>
      <p:ext uri="{BB962C8B-B14F-4D97-AF65-F5344CB8AC3E}">
        <p14:creationId xmlns:p14="http://schemas.microsoft.com/office/powerpoint/2010/main" val="222709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自然言語処理班</a:t>
            </a:r>
            <a:r>
              <a:rPr lang="en-US" altLang="ja-JP" sz="4000" dirty="0"/>
              <a:t>)</a:t>
            </a:r>
            <a:br>
              <a:rPr lang="ja-JP" altLang="en-US"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buFont typeface="Wingdings" panose="05000000000000000000" pitchFamily="2" charset="2"/>
              <a:buChar char="l"/>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法律文書を自然言語処理する技術のコミュニティの形成のため、</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我が国の司法試験</a:t>
            </a:r>
            <a:r>
              <a:rPr lang="ja-JP" altLang="en-US"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短答式問題</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を</a:t>
            </a:r>
            <a:r>
              <a:rPr lang="ja-JP" altLang="en-US"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テストデータとして</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、コンテスト型ワークショップ</a:t>
            </a:r>
            <a:r>
              <a:rPr lang="en-US"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COLIEE</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en-US"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Competition for Legal Information Extraction and Entailment</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）を数年にわたり開催し</a:t>
            </a:r>
            <a:r>
              <a:rPr lang="ja-JP" altLang="en-US"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た</a:t>
            </a:r>
            <a:r>
              <a:rPr lang="ja-JP"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en-US" altLang="ja-JP" sz="36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自然言語文からいかに</a:t>
            </a:r>
            <a:r>
              <a:rPr lang="en-US" altLang="ja-JP" sz="3600" kern="100" dirty="0">
                <a:latin typeface="ＭＳ ゴシック" panose="020B0609070205080204" pitchFamily="49" charset="-128"/>
                <a:ea typeface="ＭＳ ゴシック" panose="020B0609070205080204" pitchFamily="49" charset="-128"/>
                <a:cs typeface="Times New Roman" panose="02020603050405020304" pitchFamily="18" charset="0"/>
              </a:rPr>
              <a:t>PROLEG</a:t>
            </a: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のルールへのあてはめを行うかについての基盤技術の開発を行った。</a:t>
            </a:r>
            <a:endParaRPr lang="en-US" altLang="ja-JP" sz="3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525854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ベイジアンネットワーク班</a:t>
            </a:r>
            <a:r>
              <a:rPr lang="en-US" altLang="ja-JP" sz="4000" dirty="0"/>
              <a:t>)</a:t>
            </a:r>
            <a:br>
              <a:rPr lang="ja-JP" altLang="en-US"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lvl="1">
              <a:buFont typeface="Wingdings" panose="05000000000000000000" pitchFamily="2" charset="2"/>
              <a:buChar char="l"/>
            </a:pPr>
            <a:r>
              <a:rPr lang="ja-JP" altLang="en-US" sz="3600" b="0" i="0" u="none" strike="noStrike" baseline="0" dirty="0">
                <a:latin typeface="ＭＳ明朝"/>
              </a:rPr>
              <a:t>事実認定過程における個別性、再現性の問題を確率推論によって解決するため、裁判過程におけるベイジアンネットワークを用いた証拠推論手法の開発を行った。</a:t>
            </a:r>
            <a:endParaRPr lang="en-US" altLang="ja-JP" sz="3600" b="0" i="0" u="none" strike="noStrike" baseline="0" dirty="0">
              <a:latin typeface="ＭＳ明朝"/>
            </a:endParaRPr>
          </a:p>
        </p:txBody>
      </p:sp>
    </p:spTree>
    <p:extLst>
      <p:ext uri="{BB962C8B-B14F-4D97-AF65-F5344CB8AC3E}">
        <p14:creationId xmlns:p14="http://schemas.microsoft.com/office/powerpoint/2010/main" val="228427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F72FF2-59C4-4A04-8FB9-A9131DB08B2D}"/>
              </a:ext>
            </a:extLst>
          </p:cNvPr>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研究の背景：ＡＩの法律分野への応用</a:t>
            </a:r>
            <a:endParaRPr kumimoji="1" lang="ja-JP" altLang="en-US" dirty="0"/>
          </a:p>
        </p:txBody>
      </p:sp>
      <p:sp>
        <p:nvSpPr>
          <p:cNvPr id="4" name="コンテンツ プレースホルダー 2">
            <a:extLst>
              <a:ext uri="{FF2B5EF4-FFF2-40B4-BE49-F238E27FC236}">
                <a16:creationId xmlns:a16="http://schemas.microsoft.com/office/drawing/2014/main" id="{BB8C75F5-84C3-4058-A8DE-E74FAB2AB95C}"/>
              </a:ext>
            </a:extLst>
          </p:cNvPr>
          <p:cNvSpPr>
            <a:spLocks noGrp="1"/>
          </p:cNvSpPr>
          <p:nvPr>
            <p:ph idx="1"/>
          </p:nvPr>
        </p:nvSpPr>
        <p:spPr>
          <a:xfrm>
            <a:off x="677334" y="2160589"/>
            <a:ext cx="10498666" cy="3880773"/>
          </a:xfrm>
        </p:spPr>
        <p:txBody>
          <a:bodyPr/>
          <a:lstStyle/>
          <a:p>
            <a:pPr marL="0" indent="0">
              <a:buNone/>
            </a:pPr>
            <a:r>
              <a:rPr lang="en-US" altLang="ja-JP" sz="3200" dirty="0">
                <a:solidFill>
                  <a:schemeClr val="tx1"/>
                </a:solidFill>
                <a:latin typeface="ＭＳ ゴシック" panose="020B0609070205080204" pitchFamily="49" charset="-128"/>
                <a:ea typeface="ＭＳ ゴシック" panose="020B0609070205080204" pitchFamily="49" charset="-128"/>
              </a:rPr>
              <a:t>AI</a:t>
            </a:r>
            <a:r>
              <a:rPr lang="ja-JP" altLang="en-US" sz="3200" dirty="0">
                <a:solidFill>
                  <a:schemeClr val="tx1"/>
                </a:solidFill>
                <a:latin typeface="ＭＳ ゴシック" panose="020B0609070205080204" pitchFamily="49" charset="-128"/>
                <a:ea typeface="ＭＳ ゴシック" panose="020B0609070205080204" pitchFamily="49" charset="-128"/>
              </a:rPr>
              <a:t>の法律応用（類似文書検索等）の成功により高度な支援への期待が高まっている。</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chemeClr val="tx1"/>
                </a:solidFill>
                <a:latin typeface="ＭＳ ゴシック" panose="020B0609070205080204" pitchFamily="49" charset="-128"/>
                <a:ea typeface="ＭＳ ゴシック" panose="020B0609070205080204" pitchFamily="49" charset="-128"/>
              </a:rPr>
              <a:t>しかし、上記技術は、単語の類似度等の言語表層のみ扱っており、より高度な支援のためには、論理的推論、自然言語の意味処理、確率推論等の深い推論手法の研究が必要</a:t>
            </a:r>
            <a:r>
              <a:rPr lang="en-US" altLang="ja-JP" sz="3200" dirty="0">
                <a:solidFill>
                  <a:schemeClr val="tx1"/>
                </a:solidFill>
                <a:latin typeface="ＭＳ ゴシック" panose="020B0609070205080204" pitchFamily="49" charset="-128"/>
                <a:ea typeface="ＭＳ ゴシック" panose="020B0609070205080204" pitchFamily="49" charset="-128"/>
              </a:rPr>
              <a:t> </a:t>
            </a:r>
          </a:p>
          <a:p>
            <a:endParaRPr kumimoji="1" lang="ja-JP" altLang="en-US" dirty="0"/>
          </a:p>
        </p:txBody>
      </p:sp>
    </p:spTree>
    <p:extLst>
      <p:ext uri="{BB962C8B-B14F-4D97-AF65-F5344CB8AC3E}">
        <p14:creationId xmlns:p14="http://schemas.microsoft.com/office/powerpoint/2010/main" val="315957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5934" y="77937"/>
            <a:ext cx="11040132" cy="1325562"/>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本研究の目的：ＡＩによる裁判過程の</a:t>
            </a:r>
            <a:r>
              <a:rPr lang="ja-JP" altLang="en-US" sz="4000" dirty="0">
                <a:solidFill>
                  <a:schemeClr val="bg1"/>
                </a:solidFill>
                <a:latin typeface="ＭＳ ゴシック" panose="020B0609070205080204" pitchFamily="49" charset="-128"/>
                <a:ea typeface="ＭＳ ゴシック" panose="020B0609070205080204" pitchFamily="49" charset="-128"/>
              </a:rPr>
              <a:t>サポート</a:t>
            </a:r>
            <a:endParaRPr kumimoji="1" lang="ja-JP" altLang="en-US" sz="40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575934" y="991487"/>
            <a:ext cx="10515600" cy="2166382"/>
          </a:xfrm>
        </p:spPr>
        <p:txBody>
          <a:bodyPr>
            <a:noAutofit/>
          </a:bodyPr>
          <a:lstStyle/>
          <a:p>
            <a:pPr marL="0" indent="0">
              <a:lnSpc>
                <a:spcPct val="100000"/>
              </a:lnSpc>
              <a:buNone/>
            </a:pPr>
            <a:r>
              <a:rPr lang="ja-JP" altLang="en-US" sz="3600" dirty="0">
                <a:solidFill>
                  <a:schemeClr val="tx1"/>
                </a:solidFill>
                <a:latin typeface="ＭＳ ゴシック" panose="020B0609070205080204" pitchFamily="49" charset="-128"/>
                <a:ea typeface="ＭＳ ゴシック" panose="020B0609070205080204" pitchFamily="49" charset="-128"/>
              </a:rPr>
              <a:t>ＡＩ技術により、以下の裁判過程の</a:t>
            </a:r>
            <a:r>
              <a:rPr lang="en-US" altLang="ja-JP" sz="3600" dirty="0">
                <a:solidFill>
                  <a:schemeClr val="tx1"/>
                </a:solidFill>
                <a:latin typeface="ＭＳ ゴシック" panose="020B0609070205080204" pitchFamily="49" charset="-128"/>
                <a:ea typeface="ＭＳ ゴシック" panose="020B0609070205080204" pitchFamily="49" charset="-128"/>
              </a:rPr>
              <a:t>3</a:t>
            </a:r>
            <a:r>
              <a:rPr lang="ja-JP" altLang="en-US" sz="3600" dirty="0" err="1">
                <a:solidFill>
                  <a:schemeClr val="tx1"/>
                </a:solidFill>
                <a:latin typeface="ＭＳ ゴシック" panose="020B0609070205080204" pitchFamily="49" charset="-128"/>
                <a:ea typeface="ＭＳ ゴシック" panose="020B0609070205080204" pitchFamily="49" charset="-128"/>
              </a:rPr>
              <a:t>つの</a:t>
            </a:r>
            <a:r>
              <a:rPr lang="ja-JP" altLang="en-US" sz="3600" dirty="0">
                <a:solidFill>
                  <a:schemeClr val="tx1"/>
                </a:solidFill>
                <a:latin typeface="ＭＳ ゴシック" panose="020B0609070205080204" pitchFamily="49" charset="-128"/>
                <a:ea typeface="ＭＳ ゴシック" panose="020B0609070205080204" pitchFamily="49" charset="-128"/>
              </a:rPr>
              <a:t>フェーズをトータルに支援し、裁判の精緻化を図る（世界初の試み）。</a:t>
            </a:r>
            <a:endParaRPr lang="en-US" altLang="ja-JP" sz="3600" dirty="0">
              <a:solidFill>
                <a:schemeClr val="tx1"/>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50999" y="3046449"/>
            <a:ext cx="11290001"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20000"/>
              </a:lnSpc>
            </a:pPr>
            <a:r>
              <a:rPr lang="ja-JP" altLang="en-US" sz="3200" dirty="0">
                <a:latin typeface="ＭＳ ゴシック" panose="020B0609070205080204" pitchFamily="49" charset="-128"/>
                <a:ea typeface="ＭＳ ゴシック" panose="020B0609070205080204" pitchFamily="49" charset="-128"/>
              </a:rPr>
              <a:t>裁判とは、「裁判所が、</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証拠に経験則を適用し、具体的事実の存否を認定し（事実認定フェーズ）、</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その事実を法規の要件にあてはめ（あてはめフェーズ）、</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権利の有無を判断すること（判決推論フェーズ）」</a:t>
            </a:r>
            <a:endParaRPr kumimoji="1"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7479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609600"/>
            <a:ext cx="8977029" cy="1320800"/>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予想される成果</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77333" y="1552353"/>
            <a:ext cx="10476219" cy="4954773"/>
          </a:xfrm>
        </p:spPr>
        <p:txBody>
          <a:bodyPr>
            <a:normAutofit/>
          </a:bodyPr>
          <a:lstStyle/>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本支援システムにより裁判の高信頼化</a:t>
            </a:r>
            <a:r>
              <a:rPr lang="ja-JP" altLang="en-US" sz="3600">
                <a:solidFill>
                  <a:schemeClr val="tx1"/>
                </a:solidFill>
                <a:latin typeface="ＭＳ ゴシック" panose="020B0609070205080204" pitchFamily="49" charset="-128"/>
                <a:ea typeface="ＭＳ ゴシック" panose="020B0609070205080204" pitchFamily="49" charset="-128"/>
              </a:rPr>
              <a:t>が図られ、</a:t>
            </a:r>
            <a:r>
              <a:rPr lang="ja-JP" altLang="en-US" sz="3600" dirty="0">
                <a:solidFill>
                  <a:schemeClr val="tx1"/>
                </a:solidFill>
                <a:latin typeface="ＭＳ ゴシック" panose="020B0609070205080204" pitchFamily="49" charset="-128"/>
                <a:ea typeface="ＭＳ ゴシック" panose="020B0609070205080204" pitchFamily="49" charset="-128"/>
              </a:rPr>
              <a:t>司法制度への信頼も深まり、国民にとって司法制度へのアクセスが容易になる。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具体的支援内容</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500" dirty="0">
                <a:solidFill>
                  <a:schemeClr val="tx1"/>
                </a:solidFill>
                <a:latin typeface="ＭＳ ゴシック" panose="020B0609070205080204" pitchFamily="49" charset="-128"/>
                <a:ea typeface="ＭＳ ゴシック" panose="020B0609070205080204" pitchFamily="49" charset="-128"/>
              </a:rPr>
              <a:t>過払い訴訟等の定型的判決推論支援</a:t>
            </a:r>
            <a:endParaRPr lang="en-US" altLang="ja-JP" sz="35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ja-JP" sz="3500" dirty="0">
                <a:solidFill>
                  <a:schemeClr val="tx1"/>
                </a:solidFill>
                <a:latin typeface="ＭＳ ゴシック" panose="020B0609070205080204" pitchFamily="49" charset="-128"/>
                <a:ea typeface="ＭＳ ゴシック" panose="020B0609070205080204" pitchFamily="49" charset="-128"/>
              </a:rPr>
              <a:t>裁判員裁判</a:t>
            </a:r>
            <a:r>
              <a:rPr lang="ja-JP" altLang="en-US" sz="3500" dirty="0">
                <a:solidFill>
                  <a:schemeClr val="tx1"/>
                </a:solidFill>
                <a:latin typeface="ＭＳ ゴシック" panose="020B0609070205080204" pitchFamily="49" charset="-128"/>
                <a:ea typeface="ＭＳ ゴシック" panose="020B0609070205080204" pitchFamily="49" charset="-128"/>
              </a:rPr>
              <a:t>での</a:t>
            </a:r>
            <a:r>
              <a:rPr lang="ja-JP" altLang="ja-JP" sz="3500" dirty="0">
                <a:solidFill>
                  <a:schemeClr val="tx1"/>
                </a:solidFill>
                <a:latin typeface="ＭＳ ゴシック" panose="020B0609070205080204" pitchFamily="49" charset="-128"/>
                <a:ea typeface="ＭＳ ゴシック" panose="020B0609070205080204" pitchFamily="49" charset="-128"/>
              </a:rPr>
              <a:t>裁判員の</a:t>
            </a:r>
            <a:r>
              <a:rPr lang="ja-JP" altLang="en-US" sz="3500" dirty="0">
                <a:solidFill>
                  <a:schemeClr val="tx1"/>
                </a:solidFill>
                <a:latin typeface="ＭＳ ゴシック" panose="020B0609070205080204" pitchFamily="49" charset="-128"/>
                <a:ea typeface="ＭＳ ゴシック" panose="020B0609070205080204" pitchFamily="49" charset="-128"/>
              </a:rPr>
              <a:t>判断支援</a:t>
            </a:r>
            <a:endParaRPr lang="en-US" altLang="ja-JP" sz="35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500" dirty="0">
                <a:solidFill>
                  <a:schemeClr val="tx1"/>
                </a:solidFill>
                <a:latin typeface="ＭＳ ゴシック" panose="020B0609070205080204" pitchFamily="49" charset="-128"/>
                <a:ea typeface="ＭＳ ゴシック" panose="020B0609070205080204" pitchFamily="49" charset="-128"/>
              </a:rPr>
              <a:t>裁判官</a:t>
            </a:r>
            <a:r>
              <a:rPr lang="ja-JP" altLang="ja-JP" sz="3500" dirty="0">
                <a:solidFill>
                  <a:schemeClr val="tx1"/>
                </a:solidFill>
                <a:latin typeface="ＭＳ ゴシック" panose="020B0609070205080204" pitchFamily="49" charset="-128"/>
                <a:ea typeface="ＭＳ ゴシック" panose="020B0609070205080204" pitchFamily="49" charset="-128"/>
              </a:rPr>
              <a:t>と</a:t>
            </a:r>
            <a:r>
              <a:rPr lang="ja-JP" altLang="en-US" sz="3500" dirty="0">
                <a:solidFill>
                  <a:schemeClr val="tx1"/>
                </a:solidFill>
                <a:latin typeface="ＭＳ ゴシック" panose="020B0609070205080204" pitchFamily="49" charset="-128"/>
                <a:ea typeface="ＭＳ ゴシック" panose="020B0609070205080204" pitchFamily="49" charset="-128"/>
              </a:rPr>
              <a:t>ＡＩの適切な分業による、裁判官の負担の軽減（高度な判断への注力化）</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en-US" altLang="ja-JP" sz="36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latin typeface="ＭＳ ゴシック" panose="020B0609070205080204" pitchFamily="49" charset="-128"/>
              <a:ea typeface="ＭＳ ゴシック" panose="020B0609070205080204" pitchFamily="49" charset="-128"/>
            </a:endParaRPr>
          </a:p>
          <a:p>
            <a:pPr marL="0" indent="0">
              <a:buNone/>
            </a:pPr>
            <a:endParaRPr kumimoji="1" lang="ja-JP" altLang="en-US"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6256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65790" y="103859"/>
            <a:ext cx="10515600" cy="740026"/>
          </a:xfrm>
        </p:spPr>
        <p:txBody>
          <a:bodyPr>
            <a:normAutofit/>
          </a:bodyPr>
          <a:lstStyle/>
          <a:p>
            <a:r>
              <a:rPr kumimoji="1" lang="ja-JP" altLang="en-US" dirty="0"/>
              <a:t>判決に至るまでの</a:t>
            </a:r>
            <a:r>
              <a:rPr lang="ja-JP" altLang="en-US" dirty="0"/>
              <a:t>支援</a:t>
            </a:r>
            <a:endParaRPr kumimoji="1" lang="ja-JP" altLang="en-US" dirty="0"/>
          </a:p>
        </p:txBody>
      </p:sp>
      <p:sp>
        <p:nvSpPr>
          <p:cNvPr id="6" name="テキスト ボックス 6"/>
          <p:cNvSpPr txBox="1"/>
          <p:nvPr/>
        </p:nvSpPr>
        <p:spPr>
          <a:xfrm>
            <a:off x="2350152" y="2100130"/>
            <a:ext cx="7576752" cy="6439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自然言語処理による事実の取り出し</a:t>
            </a:r>
          </a:p>
        </p:txBody>
      </p:sp>
      <p:sp>
        <p:nvSpPr>
          <p:cNvPr id="9" name="テキスト ボックス 13"/>
          <p:cNvSpPr txBox="1"/>
          <p:nvPr/>
        </p:nvSpPr>
        <p:spPr>
          <a:xfrm>
            <a:off x="3060826" y="4670257"/>
            <a:ext cx="6158952" cy="66904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包摂関係発見による</a:t>
            </a: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あてはめ</a:t>
            </a:r>
          </a:p>
        </p:txBody>
      </p:sp>
      <p:sp>
        <p:nvSpPr>
          <p:cNvPr id="10" name="テキスト ボックス 15"/>
          <p:cNvSpPr txBox="1"/>
          <p:nvPr/>
        </p:nvSpPr>
        <p:spPr>
          <a:xfrm>
            <a:off x="2593183" y="5982764"/>
            <a:ext cx="7090690" cy="61189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論理的推論によ</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る</a:t>
            </a: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判決</a:t>
            </a: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の導出</a:t>
            </a:r>
          </a:p>
        </p:txBody>
      </p:sp>
      <p:sp>
        <p:nvSpPr>
          <p:cNvPr id="15" name="テキスト ボックス 10"/>
          <p:cNvSpPr txBox="1"/>
          <p:nvPr/>
        </p:nvSpPr>
        <p:spPr>
          <a:xfrm>
            <a:off x="1912087" y="3382488"/>
            <a:ext cx="8452883" cy="61897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ベイジアンネットワークによる事実認定</a:t>
            </a:r>
          </a:p>
        </p:txBody>
      </p:sp>
      <p:sp>
        <p:nvSpPr>
          <p:cNvPr id="17" name="矢印: 下 16"/>
          <p:cNvSpPr/>
          <p:nvPr/>
        </p:nvSpPr>
        <p:spPr>
          <a:xfrm>
            <a:off x="5734803" y="1589483"/>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dirty="0">
              <a:latin typeface="ＭＳ ゴシック" panose="020B0609070205080204" pitchFamily="49" charset="-128"/>
              <a:ea typeface="ＭＳ ゴシック" panose="020B0609070205080204" pitchFamily="49" charset="-128"/>
            </a:endParaRPr>
          </a:p>
        </p:txBody>
      </p:sp>
      <p:sp>
        <p:nvSpPr>
          <p:cNvPr id="18" name="矢印: 下 17"/>
          <p:cNvSpPr/>
          <p:nvPr/>
        </p:nvSpPr>
        <p:spPr>
          <a:xfrm>
            <a:off x="5734803" y="2819587"/>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20" name="矢印: 下 19"/>
          <p:cNvSpPr/>
          <p:nvPr/>
        </p:nvSpPr>
        <p:spPr>
          <a:xfrm>
            <a:off x="5734803" y="4094694"/>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21" name="矢印: 下 20"/>
          <p:cNvSpPr/>
          <p:nvPr/>
        </p:nvSpPr>
        <p:spPr>
          <a:xfrm>
            <a:off x="5734803" y="5419863"/>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12" name="テキスト ボックス 6"/>
          <p:cNvSpPr txBox="1"/>
          <p:nvPr/>
        </p:nvSpPr>
        <p:spPr>
          <a:xfrm>
            <a:off x="11059778" y="687100"/>
            <a:ext cx="678353" cy="6041630"/>
          </a:xfrm>
          <a:prstGeom prst="rect">
            <a:avLst/>
          </a:prstGeom>
          <a:solidFill>
            <a:schemeClr val="lt1"/>
          </a:solidFill>
          <a:ln w="6350">
            <a:solidFill>
              <a:prstClr val="black"/>
            </a:solidFill>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法学者の検証・受容性検討</a:t>
            </a:r>
            <a:endPar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7" name="グループ化 6"/>
          <p:cNvGrpSpPr/>
          <p:nvPr/>
        </p:nvGrpSpPr>
        <p:grpSpPr>
          <a:xfrm>
            <a:off x="2376734" y="687100"/>
            <a:ext cx="7523589" cy="836609"/>
            <a:chOff x="673765" y="2410842"/>
            <a:chExt cx="7523589" cy="1017091"/>
          </a:xfrm>
        </p:grpSpPr>
        <p:sp>
          <p:nvSpPr>
            <p:cNvPr id="2" name="楕円 1"/>
            <p:cNvSpPr/>
            <p:nvPr/>
          </p:nvSpPr>
          <p:spPr>
            <a:xfrm>
              <a:off x="673765" y="2410842"/>
              <a:ext cx="7523589" cy="10170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79317" y="2544878"/>
              <a:ext cx="7112485" cy="646331"/>
            </a:xfrm>
            <a:prstGeom prst="rect">
              <a:avLst/>
            </a:prstGeom>
            <a:noFill/>
          </p:spPr>
          <p:txBody>
            <a:bodyPr wrap="square" rtlCol="0">
              <a:spAutoFit/>
            </a:bodyPr>
            <a:lstStyle/>
            <a:p>
              <a:pPr algn="ctr">
                <a:spcAft>
                  <a:spcPts val="0"/>
                </a:spcAft>
              </a:pPr>
              <a:r>
                <a:rPr lang="ja-JP" altLang="ja-JP" sz="3600" kern="100" dirty="0">
                  <a:latin typeface="ＭＳ ゴシック" panose="020B0609070205080204" pitchFamily="49" charset="-128"/>
                  <a:ea typeface="ＭＳ ゴシック" panose="020B0609070205080204" pitchFamily="49" charset="-128"/>
                  <a:cs typeface="Times New Roman" panose="02020603050405020304" pitchFamily="18" charset="0"/>
                </a:rPr>
                <a:t>自然言語で書かれた事件の記述</a:t>
              </a:r>
            </a:p>
          </p:txBody>
        </p:sp>
      </p:grpSp>
      <p:sp>
        <p:nvSpPr>
          <p:cNvPr id="8" name="矢印: 下 7"/>
          <p:cNvSpPr/>
          <p:nvPr/>
        </p:nvSpPr>
        <p:spPr>
          <a:xfrm rot="5400000">
            <a:off x="10459989" y="3431422"/>
            <a:ext cx="483716" cy="52111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p:cNvSpPr/>
          <p:nvPr/>
        </p:nvSpPr>
        <p:spPr>
          <a:xfrm rot="5400000">
            <a:off x="10262257" y="2002518"/>
            <a:ext cx="483716" cy="91657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p:cNvSpPr/>
          <p:nvPr/>
        </p:nvSpPr>
        <p:spPr>
          <a:xfrm rot="5400000">
            <a:off x="9933618" y="4195884"/>
            <a:ext cx="483716" cy="157385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矢印: 下 22"/>
          <p:cNvSpPr/>
          <p:nvPr/>
        </p:nvSpPr>
        <p:spPr>
          <a:xfrm rot="5400000">
            <a:off x="10142584" y="5695683"/>
            <a:ext cx="483716" cy="11559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下 24"/>
          <p:cNvSpPr/>
          <p:nvPr/>
        </p:nvSpPr>
        <p:spPr>
          <a:xfrm rot="16200000">
            <a:off x="1862493" y="4227704"/>
            <a:ext cx="483716" cy="155415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下 25"/>
          <p:cNvSpPr/>
          <p:nvPr/>
        </p:nvSpPr>
        <p:spPr>
          <a:xfrm rot="16200000">
            <a:off x="1665787" y="5655577"/>
            <a:ext cx="483716" cy="116074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下 26"/>
          <p:cNvSpPr/>
          <p:nvPr/>
        </p:nvSpPr>
        <p:spPr>
          <a:xfrm rot="16200000">
            <a:off x="1336178" y="3463182"/>
            <a:ext cx="483716" cy="50152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矢印: 下 27"/>
          <p:cNvSpPr/>
          <p:nvPr/>
        </p:nvSpPr>
        <p:spPr>
          <a:xfrm rot="16200000">
            <a:off x="1554146" y="1954381"/>
            <a:ext cx="483716" cy="93746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6"/>
          <p:cNvSpPr txBox="1"/>
          <p:nvPr/>
        </p:nvSpPr>
        <p:spPr>
          <a:xfrm>
            <a:off x="447549" y="594456"/>
            <a:ext cx="678353" cy="6134274"/>
          </a:xfrm>
          <a:prstGeom prst="rect">
            <a:avLst/>
          </a:prstGeom>
          <a:solidFill>
            <a:schemeClr val="lt1"/>
          </a:solidFill>
          <a:ln w="6350">
            <a:solidFill>
              <a:prstClr val="black"/>
            </a:solidFill>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議論学による議論可視化支援</a:t>
            </a:r>
            <a:endPar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29590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rmAutofit fontScale="90000"/>
          </a:bodyPr>
          <a:lstStyle/>
          <a:p>
            <a:r>
              <a:rPr lang="ja-JP" altLang="en-US" dirty="0"/>
              <a:t>研究メンバー</a:t>
            </a:r>
            <a:br>
              <a:rPr lang="ja-JP" altLang="en-US" dirty="0"/>
            </a:br>
            <a:endParaRPr kumimoji="1" lang="ja-JP" altLang="en-US"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buFont typeface="Wingdings" panose="05000000000000000000" pitchFamily="2" charset="2"/>
              <a:buChar char="l"/>
            </a:pPr>
            <a:r>
              <a:rPr lang="ja-JP" altLang="en-US" sz="2800" kern="100" dirty="0">
                <a:latin typeface="ＭＳ ゴシック" panose="020B0609070205080204" pitchFamily="49" charset="-128"/>
                <a:ea typeface="ＭＳ ゴシック" panose="020B0609070205080204" pitchFamily="49" charset="-128"/>
                <a:cs typeface="Times New Roman" panose="02020603050405020304" pitchFamily="18" charset="0"/>
              </a:rPr>
              <a:t>法学者の検証・受容性検討</a:t>
            </a:r>
            <a:endParaRPr lang="en-US"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明治大学・太田勝造先生</a:t>
            </a:r>
            <a:endParaRPr lang="en-US"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buFont typeface="Wingdings" panose="05000000000000000000" pitchFamily="2" charset="2"/>
              <a:buChar char="l"/>
            </a:pPr>
            <a:r>
              <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論理的推論によ</a:t>
            </a: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る</a:t>
            </a:r>
            <a:r>
              <a:rPr lang="ja-JP" altLang="en-US" sz="2800" kern="100" dirty="0">
                <a:latin typeface="ＭＳ ゴシック" panose="020B0609070205080204" pitchFamily="49" charset="-128"/>
                <a:ea typeface="ＭＳ ゴシック" panose="020B0609070205080204" pitchFamily="49" charset="-128"/>
                <a:cs typeface="Times New Roman" panose="02020603050405020304" pitchFamily="18" charset="0"/>
              </a:rPr>
              <a:t>判決</a:t>
            </a:r>
            <a:r>
              <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の導出</a:t>
            </a:r>
            <a:endParaRPr lang="en-US"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NII</a:t>
            </a: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・佐藤　健</a:t>
            </a:r>
            <a:endPar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buFont typeface="Wingdings" panose="05000000000000000000" pitchFamily="2" charset="2"/>
              <a:buChar char="l"/>
            </a:pP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議論学による議論可視化支援</a:t>
            </a:r>
            <a:endParaRPr lang="en-US"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関西学院大学・高橋和子先生</a:t>
            </a:r>
            <a:endPar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buFont typeface="Wingdings" panose="05000000000000000000" pitchFamily="2" charset="2"/>
              <a:buChar char="l"/>
            </a:pPr>
            <a:r>
              <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自然言語処理による事実の取り出し</a:t>
            </a:r>
            <a:r>
              <a:rPr lang="ja-JP" altLang="en-US"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およびあてはめ</a:t>
            </a:r>
            <a:endParaRPr lang="en-US"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r>
              <a:rPr lang="ja-JP" altLang="en-US" sz="2800" kern="100" dirty="0">
                <a:latin typeface="ＭＳ ゴシック" panose="020B0609070205080204" pitchFamily="49" charset="-128"/>
                <a:ea typeface="ＭＳ ゴシック" panose="020B0609070205080204" pitchFamily="49" charset="-128"/>
                <a:cs typeface="Times New Roman" panose="02020603050405020304" pitchFamily="18" charset="0"/>
              </a:rPr>
              <a:t>　静岡大学・</a:t>
            </a:r>
            <a:r>
              <a:rPr lang="ja-JP" altLang="en-US" sz="2800" dirty="0">
                <a:latin typeface="ＭＳ ゴシック" panose="020B0609070205080204" pitchFamily="49" charset="-128"/>
                <a:ea typeface="ＭＳ ゴシック" panose="020B0609070205080204" pitchFamily="49" charset="-128"/>
              </a:rPr>
              <a:t>狩野芳伸先生</a:t>
            </a:r>
            <a:endPar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buFont typeface="Wingdings" panose="05000000000000000000" pitchFamily="2" charset="2"/>
              <a:buChar char="l"/>
            </a:pPr>
            <a:r>
              <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ベイジアンネットワークによる事実認定</a:t>
            </a:r>
            <a:endParaRPr lang="en-US"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r>
              <a:rPr lang="ja-JP" altLang="en-US" sz="2800" kern="100" dirty="0">
                <a:latin typeface="ＭＳ ゴシック" panose="020B0609070205080204" pitchFamily="49" charset="-128"/>
                <a:ea typeface="ＭＳ ゴシック" panose="020B0609070205080204" pitchFamily="49" charset="-128"/>
                <a:cs typeface="Times New Roman" panose="02020603050405020304" pitchFamily="18" charset="0"/>
              </a:rPr>
              <a:t>　産総研・本村陽一先生、髙岡昂太先生</a:t>
            </a:r>
            <a:endPar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buFont typeface="Wingdings" panose="05000000000000000000" pitchFamily="2" charset="2"/>
              <a:buChar char="l"/>
            </a:pPr>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474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全体</a:t>
            </a:r>
            <a:r>
              <a:rPr lang="en-US" altLang="ja-JP" sz="4000" dirty="0"/>
              <a:t>)</a:t>
            </a:r>
            <a:br>
              <a:rPr lang="ja-JP" altLang="en-US"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buFont typeface="Wingdings" panose="05000000000000000000" pitchFamily="2" charset="2"/>
              <a:buChar char="l"/>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自然言語における事件記述から証拠推論、判決推論に必要な情報を抽出し、それらの推論を行うシステムデモンストレーションを完成</a:t>
            </a:r>
            <a:endParaRPr lang="en-US" altLang="ja-JP" sz="3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878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法学班</a:t>
            </a:r>
            <a:r>
              <a:rPr lang="en-US" altLang="ja-JP" sz="4000" dirty="0"/>
              <a:t>)</a:t>
            </a:r>
            <a:br>
              <a:rPr lang="ja-JP" altLang="en-US"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lgn="just"/>
            <a:r>
              <a:rPr lang="ja-JP"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ＡＩによる裁判支援システムの人々による受け容れについて法社会学的に</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以下の</a:t>
            </a:r>
            <a:r>
              <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3</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点についてアンケート</a:t>
            </a:r>
            <a:r>
              <a:rPr lang="ja-JP" altLang="en-US" sz="3200" kern="100" dirty="0">
                <a:latin typeface="ＭＳ ゴシック" panose="020B0609070205080204" pitchFamily="49" charset="-128"/>
                <a:ea typeface="ＭＳ ゴシック" panose="020B0609070205080204" pitchFamily="49" charset="-128"/>
                <a:cs typeface="ＭＳ ゴシック" panose="020B0609070205080204" pitchFamily="49" charset="-128"/>
              </a:rPr>
              <a:t>調査を行った</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lvl="1" algn="just"/>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支援の程度のレベル：</a:t>
            </a:r>
            <a:r>
              <a:rPr lang="ja-JP"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人間裁判官をＡＩシステムが代替するか、支援のみ</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で十分か。</a:t>
            </a:r>
            <a:endPar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lvl="1" algn="just"/>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支援の代替対象：</a:t>
            </a:r>
            <a:r>
              <a:rPr lang="ja-JP"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事実認定のみ</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代替するか</a:t>
            </a:r>
            <a:r>
              <a:rPr lang="ja-JP"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、法適用のみ</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代替するか</a:t>
            </a:r>
            <a:r>
              <a:rPr lang="ja-JP"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、双方、支援のみで代替なし</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か。</a:t>
            </a:r>
            <a:endPar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lvl="1" algn="just"/>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裁判の種類：</a:t>
            </a:r>
            <a:r>
              <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AI</a:t>
            </a:r>
            <a:r>
              <a:rPr lang="ja-JP" altLang="en-US"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による支援システムは、民事裁判で導入すべきか、刑事裁判で導入すべきか。</a:t>
            </a:r>
            <a:endParaRPr lang="en-US" altLang="ja-JP" sz="3200" kern="1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indent="0">
              <a:buNone/>
            </a:pPr>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4684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554887"/>
          </a:xfrm>
        </p:spPr>
        <p:txBody>
          <a:bodyPr>
            <a:noAutofit/>
          </a:bodyPr>
          <a:lstStyle/>
          <a:p>
            <a:r>
              <a:rPr lang="ja-JP" altLang="en-US" sz="4000" dirty="0"/>
              <a:t>研究成果</a:t>
            </a:r>
            <a:r>
              <a:rPr lang="en-US" altLang="ja-JP" sz="4000" dirty="0"/>
              <a:t>(</a:t>
            </a:r>
            <a:r>
              <a:rPr lang="ja-JP" altLang="en-US" sz="4000" dirty="0"/>
              <a:t>判決推論班</a:t>
            </a:r>
            <a:r>
              <a:rPr lang="en-US" altLang="ja-JP" sz="4000" dirty="0"/>
              <a:t>)</a:t>
            </a:r>
            <a:br>
              <a:rPr lang="ja-JP" altLang="en-US" sz="4000" dirty="0"/>
            </a:br>
            <a:endParaRPr kumimoji="1" lang="ja-JP" altLang="en-US" sz="4000" dirty="0"/>
          </a:p>
        </p:txBody>
      </p:sp>
      <p:sp>
        <p:nvSpPr>
          <p:cNvPr id="3" name="コンテンツ プレースホルダー 2"/>
          <p:cNvSpPr>
            <a:spLocks noGrp="1"/>
          </p:cNvSpPr>
          <p:nvPr>
            <p:ph idx="1"/>
          </p:nvPr>
        </p:nvSpPr>
        <p:spPr>
          <a:xfrm>
            <a:off x="1145843" y="819150"/>
            <a:ext cx="10181360" cy="5866832"/>
          </a:xfrm>
        </p:spPr>
        <p:txBody>
          <a:bodyPr>
            <a:noAutofit/>
          </a:bodyPr>
          <a:lstStyle/>
          <a:p>
            <a:pPr>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cs typeface="ＭＳ ゴシック" panose="020B0609070205080204" pitchFamily="49" charset="-128"/>
              </a:rPr>
              <a:t>民事裁判</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にのみ適用されていた法律知識表現言語</a:t>
            </a:r>
            <a:r>
              <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PROLEG</a:t>
            </a:r>
            <a:r>
              <a:rPr lang="ja-JP"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システム</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（本プロジェクト前に開発済）を刑事裁判で適用できることを示した。</a:t>
            </a: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r>
              <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PROLEG</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システムにおいて、法律の条文の条件等の書き忘れ等、誤った</a:t>
            </a:r>
            <a:r>
              <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PROLEG</a:t>
            </a:r>
            <a:r>
              <a:rPr lang="ja-JP" altLang="en-US"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ルールで表現してしまい、誤った推論結果が導出された場合に、その誤ったルールを同定するデバッグ手法を開発した。</a:t>
            </a:r>
            <a:endParaRPr lang="en-US"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cs typeface="ＭＳ ゴシック" panose="020B0609070205080204" pitchFamily="49" charset="-128"/>
              </a:rPr>
              <a:t>裁判の判決推論にのみ適用されていた</a:t>
            </a:r>
            <a:r>
              <a:rPr lang="en-US" altLang="ja-JP" sz="3200" dirty="0">
                <a:latin typeface="ＭＳ ゴシック" panose="020B0609070205080204" pitchFamily="49" charset="-128"/>
                <a:ea typeface="ＭＳ ゴシック" panose="020B0609070205080204" pitchFamily="49" charset="-128"/>
                <a:cs typeface="ＭＳ ゴシック" panose="020B0609070205080204" pitchFamily="49" charset="-128"/>
              </a:rPr>
              <a:t>PROLEG</a:t>
            </a:r>
            <a:r>
              <a:rPr lang="ja-JP" altLang="en-US" sz="3200" dirty="0">
                <a:latin typeface="ＭＳ ゴシック" panose="020B0609070205080204" pitchFamily="49" charset="-128"/>
                <a:ea typeface="ＭＳ ゴシック" panose="020B0609070205080204" pitchFamily="49" charset="-128"/>
                <a:cs typeface="ＭＳ ゴシック" panose="020B0609070205080204" pitchFamily="49" charset="-128"/>
              </a:rPr>
              <a:t>システムをインタラクティブシステムに拡張し、裁判における争点整理を可能にした。</a:t>
            </a:r>
            <a:endParaRPr lang="en-US" altLang="ja-JP" sz="3200" dirty="0">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indent="0">
              <a:buNone/>
            </a:pPr>
            <a:endParaRPr kumimoji="1" lang="ja-JP" altLang="en-US" sz="3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8562058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3578</TotalTime>
  <Words>883</Words>
  <Application>Microsoft Office PowerPoint</Application>
  <PresentationFormat>ワイド画面</PresentationFormat>
  <Paragraphs>64</Paragraphs>
  <Slides>12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12</vt:i4>
      </vt:variant>
    </vt:vector>
  </HeadingPairs>
  <TitlesOfParts>
    <vt:vector size="24" baseType="lpstr">
      <vt:lpstr>ＭＳ ゴシック</vt:lpstr>
      <vt:lpstr>ＭＳ明朝</vt:lpstr>
      <vt:lpstr>游ゴシック</vt:lpstr>
      <vt:lpstr>Arial</vt:lpstr>
      <vt:lpstr>Calibri</vt:lpstr>
      <vt:lpstr>Calibri Light</vt:lpstr>
      <vt:lpstr>Trebuchet MS</vt:lpstr>
      <vt:lpstr>Wingdings</vt:lpstr>
      <vt:lpstr>Wingdings 2</vt:lpstr>
      <vt:lpstr>Wingdings 3</vt:lpstr>
      <vt:lpstr>HDOfficeLightV0</vt:lpstr>
      <vt:lpstr>ファセット</vt:lpstr>
      <vt:lpstr>裁判過程における 人工知能による高次推論支援</vt:lpstr>
      <vt:lpstr>研究の背景：ＡＩの法律分野への応用</vt:lpstr>
      <vt:lpstr>本研究の目的：ＡＩによる裁判過程のサポート</vt:lpstr>
      <vt:lpstr>予想される成果</vt:lpstr>
      <vt:lpstr>判決に至るまでの支援</vt:lpstr>
      <vt:lpstr>研究メンバー </vt:lpstr>
      <vt:lpstr>研究成果(全体) </vt:lpstr>
      <vt:lpstr>研究成果(法学班) </vt:lpstr>
      <vt:lpstr>研究成果(判決推論班) </vt:lpstr>
      <vt:lpstr>研究成果(議論学班)  </vt:lpstr>
      <vt:lpstr>研究成果(自然言語処理班) </vt:lpstr>
      <vt:lpstr>研究成果(ベイジアンネットワーク班)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裁判過程における人工知能による高次推論支援</dc:title>
  <dc:creator>Ken Satoh</dc:creator>
  <cp:lastModifiedBy>Ken Satoh</cp:lastModifiedBy>
  <cp:revision>89</cp:revision>
  <dcterms:created xsi:type="dcterms:W3CDTF">2017-04-15T16:58:37Z</dcterms:created>
  <dcterms:modified xsi:type="dcterms:W3CDTF">2022-05-21T22:24:01Z</dcterms:modified>
</cp:coreProperties>
</file>