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6" r:id="rId1"/>
    <p:sldMasterId id="2147484135" r:id="rId2"/>
  </p:sldMasterIdLst>
  <p:notesMasterIdLst>
    <p:notesMasterId r:id="rId11"/>
  </p:notesMasterIdLst>
  <p:sldIdLst>
    <p:sldId id="281" r:id="rId3"/>
    <p:sldId id="313" r:id="rId4"/>
    <p:sldId id="314" r:id="rId5"/>
    <p:sldId id="315" r:id="rId6"/>
    <p:sldId id="318" r:id="rId7"/>
    <p:sldId id="316" r:id="rId8"/>
    <p:sldId id="317" r:id="rId9"/>
    <p:sldId id="31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4F89D74-23BF-4BC7-841F-131C859059A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kumimoji="1" lang="ja-JP" altLang="en-US"/>
        </a:p>
      </dgm:t>
    </dgm:pt>
    <dgm:pt modelId="{58A52014-48C1-4B31-B155-8BB76964143F}" type="pres">
      <dgm:prSet presAssocID="{F4F89D74-23BF-4BC7-841F-131C859059A0}" presName="linear" presStyleCnt="0">
        <dgm:presLayoutVars>
          <dgm:animLvl val="lvl"/>
          <dgm:resizeHandles val="exact"/>
        </dgm:presLayoutVars>
      </dgm:prSet>
      <dgm:spPr/>
    </dgm:pt>
  </dgm:ptLst>
  <dgm:cxnLst>
    <dgm:cxn modelId="{C3FB915E-29B9-4D58-AEE8-9B8B4166B490}" type="presOf" srcId="{F4F89D74-23BF-4BC7-841F-131C859059A0}" destId="{58A52014-48C1-4B31-B155-8BB7696414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D16FC5-0163-4028-BC86-521EE17E1591}" type="datetimeFigureOut">
              <a:rPr kumimoji="1" lang="ja-JP" altLang="en-US" smtClean="0"/>
              <a:t>2022/5/21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89D7DF-77F7-4A09-A74D-2C389B4761E3}" type="slidenum">
              <a:rPr kumimoji="1" lang="ja-JP" altLang="en-US" smtClean="0"/>
              <a:t>‹#›</a:t>
            </a:fld>
            <a:endParaRPr kumimoji="1" lang="ja-JP" altLang="en-US"/>
          </a:p>
        </p:txBody>
      </p:sp>
    </p:spTree>
    <p:extLst>
      <p:ext uri="{BB962C8B-B14F-4D97-AF65-F5344CB8AC3E}">
        <p14:creationId xmlns:p14="http://schemas.microsoft.com/office/powerpoint/2010/main" val="23351701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25393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473124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785724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31813" y="-14288"/>
            <a:ext cx="11425767" cy="850901"/>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609600" y="1341446"/>
            <a:ext cx="5384800" cy="4784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341446"/>
            <a:ext cx="5384800" cy="4784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a:xfrm>
            <a:off x="334433" y="6545272"/>
            <a:ext cx="2844800" cy="268287"/>
          </a:xfrm>
        </p:spPr>
        <p:txBody>
          <a:bodyPr/>
          <a:lstStyle>
            <a:lvl1pPr>
              <a:defRPr>
                <a:latin typeface="Arial" charset="0"/>
                <a:ea typeface="ＭＳ Ｐゴシック" charset="-128"/>
              </a:defRPr>
            </a:lvl1pPr>
          </a:lstStyle>
          <a:p>
            <a:pPr>
              <a:defRPr/>
            </a:pPr>
            <a:endParaRPr lang="en-US" altLang="ja-JP"/>
          </a:p>
        </p:txBody>
      </p:sp>
      <p:sp>
        <p:nvSpPr>
          <p:cNvPr id="6" name="スライド番号プレースホルダ 5"/>
          <p:cNvSpPr>
            <a:spLocks noGrp="1"/>
          </p:cNvSpPr>
          <p:nvPr>
            <p:ph type="sldNum" sz="quarter" idx="11"/>
          </p:nvPr>
        </p:nvSpPr>
        <p:spPr>
          <a:xfrm>
            <a:off x="9012767" y="6545272"/>
            <a:ext cx="2844800" cy="268287"/>
          </a:xfrm>
        </p:spPr>
        <p:txBody>
          <a:bodyPr/>
          <a:lstStyle>
            <a:lvl1pPr>
              <a:defRPr>
                <a:latin typeface="Arial" charset="0"/>
                <a:ea typeface="ＭＳ Ｐゴシック" charset="-128"/>
              </a:defRPr>
            </a:lvl1pPr>
          </a:lstStyle>
          <a:p>
            <a:pPr>
              <a:defRPr/>
            </a:pPr>
            <a:fld id="{0FF77AD8-300F-4089-9825-E4EC2706B69C}" type="slidenum">
              <a:rPr lang="en-US" altLang="ja-JP"/>
              <a:pPr>
                <a:defRPr/>
              </a:pPr>
              <a:t>‹#›</a:t>
            </a:fld>
            <a:endParaRPr lang="en-US" altLang="ja-JP"/>
          </a:p>
        </p:txBody>
      </p:sp>
      <p:sp>
        <p:nvSpPr>
          <p:cNvPr id="7" name="フッター プレースホルダ 6"/>
          <p:cNvSpPr>
            <a:spLocks noGrp="1"/>
          </p:cNvSpPr>
          <p:nvPr>
            <p:ph type="ftr" sz="quarter" idx="12"/>
          </p:nvPr>
        </p:nvSpPr>
        <p:spPr>
          <a:xfrm>
            <a:off x="8413751" y="692150"/>
            <a:ext cx="3572933" cy="215900"/>
          </a:xfrm>
        </p:spPr>
        <p:txBody>
          <a:bodyPr/>
          <a:lstStyle>
            <a:lvl1pPr>
              <a:defRPr>
                <a:latin typeface="Arial" charset="0"/>
                <a:ea typeface="ＭＳ Ｐゴシック" charset="-128"/>
              </a:defRPr>
            </a:lvl1pPr>
          </a:lstStyle>
          <a:p>
            <a:pPr>
              <a:defRPr/>
            </a:pPr>
            <a:endParaRPr lang="en-US" altLang="ja-JP"/>
          </a:p>
        </p:txBody>
      </p:sp>
    </p:spTree>
    <p:extLst>
      <p:ext uri="{BB962C8B-B14F-4D97-AF65-F5344CB8AC3E}">
        <p14:creationId xmlns:p14="http://schemas.microsoft.com/office/powerpoint/2010/main" val="1182301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477226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247090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074850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492543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0823598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3328585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79818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103156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7857612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4247468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0314713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637462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0069965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8377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3964445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4729465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46942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2597867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68889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455757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00256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142432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753134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DD6DC0-BA76-4CA1-ABF5-D1188304A0F8}" type="datetimeFigureOut">
              <a:rPr kumimoji="1" lang="ja-JP" altLang="en-US" smtClean="0"/>
              <a:t>2022/5/21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701063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3179235788"/>
      </p:ext>
    </p:extLst>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415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DD6DC0-BA76-4CA1-ABF5-D1188304A0F8}" type="datetimeFigureOut">
              <a:rPr kumimoji="1" lang="ja-JP" altLang="en-US" smtClean="0"/>
              <a:t>2022/5/21</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84A7DAB-160F-4DBA-8E71-1EC5E3B20849}" type="slidenum">
              <a:rPr kumimoji="1" lang="ja-JP" altLang="en-US" smtClean="0"/>
              <a:t>‹#›</a:t>
            </a:fld>
            <a:endParaRPr kumimoji="1" lang="ja-JP" altLang="en-US"/>
          </a:p>
        </p:txBody>
      </p:sp>
    </p:spTree>
    <p:extLst>
      <p:ext uri="{BB962C8B-B14F-4D97-AF65-F5344CB8AC3E}">
        <p14:creationId xmlns:p14="http://schemas.microsoft.com/office/powerpoint/2010/main" val="4075434449"/>
      </p:ext>
    </p:extLst>
  </p:cSld>
  <p:clrMap bg1="lt1" tx1="dk1" bg2="lt2" tx2="dk2" accent1="accent1" accent2="accent2" accent3="accent3" accent4="accent4" accent5="accent5" accent6="accent6" hlink="hlink" folHlink="folHlink"/>
  <p:sldLayoutIdLst>
    <p:sldLayoutId id="2147484136" r:id="rId1"/>
    <p:sldLayoutId id="2147484137" r:id="rId2"/>
    <p:sldLayoutId id="2147484138" r:id="rId3"/>
    <p:sldLayoutId id="2147484139" r:id="rId4"/>
    <p:sldLayoutId id="2147484140" r:id="rId5"/>
    <p:sldLayoutId id="2147484141" r:id="rId6"/>
    <p:sldLayoutId id="2147484142" r:id="rId7"/>
    <p:sldLayoutId id="2147484143" r:id="rId8"/>
    <p:sldLayoutId id="2147484144" r:id="rId9"/>
    <p:sldLayoutId id="2147484145" r:id="rId10"/>
    <p:sldLayoutId id="2147484146" r:id="rId11"/>
    <p:sldLayoutId id="2147484147" r:id="rId12"/>
    <p:sldLayoutId id="2147484148" r:id="rId13"/>
    <p:sldLayoutId id="2147484149" r:id="rId14"/>
    <p:sldLayoutId id="2147484150" r:id="rId15"/>
    <p:sldLayoutId id="2147484151"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596414399"/>
              </p:ext>
            </p:extLst>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a:bodyPr>
          <a:lstStyle/>
          <a:p>
            <a:pPr marL="0" indent="0">
              <a:buNone/>
            </a:pPr>
            <a:r>
              <a:rPr lang="en-US" altLang="ja-JP" sz="3200" dirty="0">
                <a:latin typeface="ＭＳ ゴシック" panose="020B0609070205080204" pitchFamily="49" charset="-128"/>
                <a:ea typeface="ＭＳ ゴシック" panose="020B0609070205080204" pitchFamily="49" charset="-128"/>
              </a:rPr>
              <a:t>2009</a:t>
            </a:r>
            <a:r>
              <a:rPr lang="ja-JP" altLang="en-US" sz="3200" dirty="0">
                <a:latin typeface="ＭＳ ゴシック" panose="020B0609070205080204" pitchFamily="49" charset="-128"/>
                <a:ea typeface="ＭＳ ゴシック" panose="020B0609070205080204" pitchFamily="49" charset="-128"/>
              </a:rPr>
              <a:t>年より開発していた法的推論</a:t>
            </a:r>
            <a:r>
              <a:rPr lang="ja-JP" altLang="en-US" sz="3200" dirty="0">
                <a:solidFill>
                  <a:schemeClr val="tx1"/>
                </a:solidFill>
                <a:latin typeface="ＭＳ ゴシック" panose="020B0609070205080204" pitchFamily="49" charset="-128"/>
                <a:ea typeface="ＭＳ ゴシック" panose="020B0609070205080204" pitchFamily="49" charset="-128"/>
              </a:rPr>
              <a:t>システム</a:t>
            </a:r>
            <a:r>
              <a:rPr lang="en-US" altLang="ja-JP" sz="3200" dirty="0">
                <a:latin typeface="ＭＳ ゴシック" panose="020B0609070205080204" pitchFamily="49" charset="-128"/>
                <a:ea typeface="ＭＳ ゴシック" panose="020B0609070205080204" pitchFamily="49" charset="-128"/>
              </a:rPr>
              <a:t>PROLEG(PROLOG-based LEGal reasoning support system)</a:t>
            </a:r>
            <a:r>
              <a:rPr lang="ja-JP" altLang="en-US" sz="3200" dirty="0">
                <a:latin typeface="ＭＳ ゴシック" panose="020B0609070205080204" pitchFamily="49" charset="-128"/>
                <a:ea typeface="ＭＳ ゴシック" panose="020B0609070205080204" pitchFamily="49" charset="-128"/>
              </a:rPr>
              <a:t>の拡張の検討</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刑事訴訟の</a:t>
            </a:r>
            <a:r>
              <a:rPr lang="en-US" altLang="ja-JP" sz="3200" dirty="0">
                <a:latin typeface="ＭＳ ゴシック" panose="020B0609070205080204" pitchFamily="49" charset="-128"/>
                <a:ea typeface="ＭＳ ゴシック" panose="020B0609070205080204" pitchFamily="49" charset="-128"/>
              </a:rPr>
              <a:t>PROLOG</a:t>
            </a:r>
            <a:r>
              <a:rPr lang="ja-JP" altLang="en-US" sz="3200" dirty="0">
                <a:latin typeface="ＭＳ ゴシック" panose="020B0609070205080204" pitchFamily="49" charset="-128"/>
                <a:ea typeface="ＭＳ ゴシック" panose="020B0609070205080204" pitchFamily="49" charset="-128"/>
              </a:rPr>
              <a:t>による定式化</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2019</a:t>
            </a:r>
            <a:r>
              <a:rPr lang="ja-JP" altLang="en-US" sz="3200" dirty="0">
                <a:latin typeface="ＭＳ ゴシック" panose="020B0609070205080204" pitchFamily="49" charset="-128"/>
                <a:ea typeface="ＭＳ ゴシック" panose="020B0609070205080204" pitchFamily="49" charset="-128"/>
              </a:rPr>
              <a:t>年度人工知能学会全国大会優秀章）</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法律ルールのデバッグ修正手法の提案</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2020</a:t>
            </a:r>
            <a:r>
              <a:rPr lang="ja-JP" altLang="en-US" sz="3200" dirty="0">
                <a:latin typeface="ＭＳ ゴシック" panose="020B0609070205080204" pitchFamily="49" charset="-128"/>
                <a:ea typeface="ＭＳ ゴシック" panose="020B0609070205080204" pitchFamily="49" charset="-128"/>
              </a:rPr>
              <a:t>年度人工知能学会全国大会優秀賞（国際セッション））</a:t>
            </a:r>
            <a:endParaRPr lang="en-US" altLang="ja-JP" sz="3200" dirty="0">
              <a:latin typeface="ＭＳ ゴシック" panose="020B0609070205080204" pitchFamily="49" charset="-128"/>
              <a:ea typeface="ＭＳ ゴシック" panose="020B0609070205080204" pitchFamily="49" charset="-128"/>
            </a:endParaRPr>
          </a:p>
          <a:p>
            <a:r>
              <a:rPr lang="ja-JP" altLang="en-US" sz="3200" b="1" dirty="0">
                <a:latin typeface="ＭＳ ゴシック" panose="020B0609070205080204" pitchFamily="49" charset="-128"/>
                <a:ea typeface="ＭＳ ゴシック" panose="020B0609070205080204" pitchFamily="49" charset="-128"/>
              </a:rPr>
              <a:t>民事裁判争点整理支援システムへの拡張</a:t>
            </a:r>
            <a:endParaRPr lang="en-US" altLang="ja-JP" sz="3200" b="1" dirty="0">
              <a:latin typeface="ＭＳ ゴシック" panose="020B0609070205080204" pitchFamily="49" charset="-128"/>
              <a:ea typeface="ＭＳ ゴシック" panose="020B0609070205080204" pitchFamily="49" charset="-128"/>
            </a:endParaRPr>
          </a:p>
          <a:p>
            <a:pPr marL="0" indent="0">
              <a:buNone/>
            </a:pPr>
            <a:endParaRPr kumimoji="1" lang="ja-JP" altLang="en-US" dirty="0"/>
          </a:p>
        </p:txBody>
      </p:sp>
      <p:sp>
        <p:nvSpPr>
          <p:cNvPr id="5" name="タイトル 1"/>
          <p:cNvSpPr>
            <a:spLocks noGrp="1"/>
          </p:cNvSpPr>
          <p:nvPr>
            <p:ph type="title"/>
          </p:nvPr>
        </p:nvSpPr>
        <p:spPr>
          <a:xfrm>
            <a:off x="677334" y="609600"/>
            <a:ext cx="11133666" cy="676940"/>
          </a:xfrm>
        </p:spPr>
        <p:txBody>
          <a:bodyPr>
            <a:noAutofit/>
          </a:bodyPr>
          <a:lstStyle/>
          <a:p>
            <a:r>
              <a:rPr lang="ja-JP" altLang="ja-JP" sz="3200" dirty="0">
                <a:effectLst/>
                <a:latin typeface="ＭＳ ゴシック" panose="020B0609070205080204" pitchFamily="49" charset="-128"/>
                <a:ea typeface="ＭＳ ゴシック" panose="020B0609070205080204" pitchFamily="49" charset="-128"/>
                <a:cs typeface="ＭＳ ゴシック" panose="020B0609070205080204" pitchFamily="49" charset="-128"/>
              </a:rPr>
              <a:t>裁判過程における判決推論支援および争点整理シ</a:t>
            </a:r>
            <a:r>
              <a:rPr lang="ja-JP" altLang="ja-JP" sz="3200" dirty="0">
                <a:solidFill>
                  <a:schemeClr val="bg1"/>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ステム</a:t>
            </a:r>
            <a:endParaRPr kumimoji="1" lang="ja-JP" altLang="en-US" sz="3200"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5154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809575" y="1286540"/>
            <a:ext cx="10316731" cy="5227711"/>
          </a:xfrm>
        </p:spPr>
        <p:txBody>
          <a:bodyPr>
            <a:normAutofit/>
          </a:bodyPr>
          <a:lstStyle/>
          <a:p>
            <a:pPr marL="0" indent="0">
              <a:buNone/>
            </a:pPr>
            <a:r>
              <a:rPr lang="ja-JP" altLang="en-US" sz="3200" b="1" dirty="0">
                <a:latin typeface="ＭＳ ゴシック" panose="020B0609070205080204" pitchFamily="49" charset="-128"/>
                <a:ea typeface="ＭＳ ゴシック" panose="020B0609070205080204" pitchFamily="49" charset="-128"/>
              </a:rPr>
              <a:t>争点整理手続とは</a:t>
            </a:r>
            <a:endParaRPr lang="en-US" altLang="ja-JP" sz="3200" b="1"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民事訴訟において、当事者間で争いになっている事実は何であり、その事実を立証するためにどのような証拠調べを行うかといった、争点や証拠の整理をする手続き</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kumimoji="1" lang="ja-JP" altLang="en-US" sz="3200" dirty="0">
                <a:latin typeface="ＭＳ ゴシック" panose="020B0609070205080204" pitchFamily="49" charset="-128"/>
                <a:ea typeface="ＭＳ ゴシック" panose="020B0609070205080204" pitchFamily="49" charset="-128"/>
              </a:rPr>
              <a:t>現在の</a:t>
            </a:r>
            <a:r>
              <a:rPr kumimoji="1" lang="en-US" altLang="ja-JP" sz="3200" dirty="0">
                <a:latin typeface="ＭＳ ゴシック" panose="020B0609070205080204" pitchFamily="49" charset="-128"/>
                <a:ea typeface="ＭＳ ゴシック" panose="020B0609070205080204" pitchFamily="49" charset="-128"/>
              </a:rPr>
              <a:t>IT</a:t>
            </a:r>
            <a:r>
              <a:rPr kumimoji="1" lang="ja-JP" altLang="en-US" sz="3200" dirty="0">
                <a:latin typeface="ＭＳ ゴシック" panose="020B0609070205080204" pitchFamily="49" charset="-128"/>
                <a:ea typeface="ＭＳ ゴシック" panose="020B0609070205080204" pitchFamily="49" charset="-128"/>
              </a:rPr>
              <a:t>サポート</a:t>
            </a:r>
            <a:endParaRPr kumimoji="1"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→インターネット上のオンライン会議が実現された</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lang="ja-JP" altLang="en-US" sz="3200" dirty="0">
                <a:latin typeface="ＭＳ ゴシック" panose="020B0609070205080204" pitchFamily="49" charset="-128"/>
                <a:ea typeface="ＭＳ ゴシック" panose="020B0609070205080204" pitchFamily="49" charset="-128"/>
              </a:rPr>
              <a:t>　段階</a:t>
            </a:r>
            <a:endParaRPr lang="en-US" altLang="ja-JP" sz="3200" dirty="0">
              <a:latin typeface="ＭＳ ゴシック" panose="020B0609070205080204" pitchFamily="49" charset="-128"/>
              <a:ea typeface="ＭＳ ゴシック" panose="020B0609070205080204" pitchFamily="49" charset="-128"/>
            </a:endParaRPr>
          </a:p>
          <a:p>
            <a:pPr marL="0" indent="0">
              <a:buNone/>
            </a:pPr>
            <a:r>
              <a:rPr kumimoji="1" lang="ja-JP" altLang="en-US" sz="3200" dirty="0">
                <a:latin typeface="ＭＳ ゴシック" panose="020B0609070205080204" pitchFamily="49" charset="-128"/>
                <a:ea typeface="ＭＳ ゴシック" panose="020B0609070205080204" pitchFamily="49" charset="-128"/>
              </a:rPr>
              <a:t>→より高度な</a:t>
            </a:r>
            <a:r>
              <a:rPr kumimoji="1" lang="en-US" altLang="ja-JP" sz="3200" dirty="0">
                <a:latin typeface="ＭＳ ゴシック" panose="020B0609070205080204" pitchFamily="49" charset="-128"/>
                <a:ea typeface="ＭＳ ゴシック" panose="020B0609070205080204" pitchFamily="49" charset="-128"/>
              </a:rPr>
              <a:t>IT</a:t>
            </a:r>
            <a:r>
              <a:rPr kumimoji="1" lang="ja-JP" altLang="en-US" sz="3200" dirty="0">
                <a:latin typeface="ＭＳ ゴシック" panose="020B0609070205080204" pitchFamily="49" charset="-128"/>
                <a:ea typeface="ＭＳ ゴシック" panose="020B0609070205080204" pitchFamily="49" charset="-128"/>
              </a:rPr>
              <a:t>（</a:t>
            </a:r>
            <a:r>
              <a:rPr kumimoji="1" lang="en-US" altLang="ja-JP" sz="3200" dirty="0">
                <a:latin typeface="ＭＳ ゴシック" panose="020B0609070205080204" pitchFamily="49" charset="-128"/>
                <a:ea typeface="ＭＳ ゴシック" panose="020B0609070205080204" pitchFamily="49" charset="-128"/>
              </a:rPr>
              <a:t>AI</a:t>
            </a:r>
            <a:r>
              <a:rPr kumimoji="1" lang="ja-JP" altLang="en-US" sz="3200" dirty="0">
                <a:latin typeface="ＭＳ ゴシック" panose="020B0609070205080204" pitchFamily="49" charset="-128"/>
                <a:ea typeface="ＭＳ ゴシック" panose="020B0609070205080204" pitchFamily="49" charset="-128"/>
              </a:rPr>
              <a:t>）サポートが期待される。</a:t>
            </a:r>
            <a:endParaRPr kumimoji="1" lang="ja-JP" altLang="en-US" sz="3200" dirty="0"/>
          </a:p>
        </p:txBody>
      </p:sp>
      <p:sp>
        <p:nvSpPr>
          <p:cNvPr id="5" name="タイトル 1"/>
          <p:cNvSpPr>
            <a:spLocks noGrp="1"/>
          </p:cNvSpPr>
          <p:nvPr>
            <p:ph type="title"/>
          </p:nvPr>
        </p:nvSpPr>
        <p:spPr>
          <a:xfrm>
            <a:off x="677334" y="609600"/>
            <a:ext cx="8596668" cy="676940"/>
          </a:xfrm>
        </p:spPr>
        <p:txBody>
          <a:bodyPr>
            <a:noAutofit/>
          </a:bodyPr>
          <a:lstStyle/>
          <a:p>
            <a:r>
              <a:rPr kumimoji="1" lang="ja-JP" altLang="en-US" sz="4000" dirty="0"/>
              <a:t>民事裁判における争点整理の支援</a:t>
            </a:r>
          </a:p>
        </p:txBody>
      </p:sp>
    </p:spTree>
    <p:extLst>
      <p:ext uri="{BB962C8B-B14F-4D97-AF65-F5344CB8AC3E}">
        <p14:creationId xmlns:p14="http://schemas.microsoft.com/office/powerpoint/2010/main" val="2426796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a:bodyPr>
          <a:lstStyle/>
          <a:p>
            <a:r>
              <a:rPr lang="ja-JP" altLang="en-US" sz="2800" dirty="0">
                <a:latin typeface="ＭＳ ゴシック" panose="020B0609070205080204" pitchFamily="49" charset="-128"/>
                <a:ea typeface="ＭＳ ゴシック" panose="020B0609070205080204" pitchFamily="49" charset="-128"/>
              </a:rPr>
              <a:t>民事裁判においては、事実の主張は、当事者が行わなければならない。</a:t>
            </a:r>
            <a:endParaRPr lang="en-US" altLang="ja-JP" sz="2800" dirty="0">
              <a:latin typeface="ＭＳ ゴシック" panose="020B0609070205080204" pitchFamily="49" charset="-128"/>
              <a:ea typeface="ＭＳ ゴシック" panose="020B0609070205080204" pitchFamily="49" charset="-128"/>
            </a:endParaRPr>
          </a:p>
          <a:p>
            <a:pPr marL="400050" lvl="1" indent="0">
              <a:buNone/>
            </a:pPr>
            <a:r>
              <a:rPr lang="en-US" altLang="ja-JP" sz="2600" dirty="0">
                <a:latin typeface="ＭＳ ゴシック" panose="020B0609070205080204" pitchFamily="49" charset="-128"/>
                <a:ea typeface="ＭＳ ゴシック" panose="020B0609070205080204" pitchFamily="49" charset="-128"/>
              </a:rPr>
              <a:t>Cf: </a:t>
            </a:r>
            <a:r>
              <a:rPr lang="ja-JP" altLang="en-US" sz="2600" dirty="0">
                <a:latin typeface="ＭＳ ゴシック" panose="020B0609070205080204" pitchFamily="49" charset="-128"/>
                <a:ea typeface="ＭＳ ゴシック" panose="020B0609070205080204" pitchFamily="49" charset="-128"/>
              </a:rPr>
              <a:t>民事訴訟における弁論主義</a:t>
            </a:r>
            <a:r>
              <a:rPr lang="en-US" altLang="ja-JP" sz="2600" dirty="0">
                <a:latin typeface="ＭＳ ゴシック" panose="020B0609070205080204" pitchFamily="49" charset="-128"/>
                <a:ea typeface="ＭＳ ゴシック" panose="020B0609070205080204" pitchFamily="49" charset="-128"/>
              </a:rPr>
              <a:t>(</a:t>
            </a:r>
            <a:r>
              <a:rPr lang="ja-JP" altLang="en-US" sz="2600" dirty="0">
                <a:latin typeface="ＭＳ ゴシック" panose="020B0609070205080204" pitchFamily="49" charset="-128"/>
                <a:ea typeface="ＭＳ ゴシック" panose="020B0609070205080204" pitchFamily="49" charset="-128"/>
              </a:rPr>
              <a:t>事実・証拠の収集を当事者の権能と責任に委ねるという原則</a:t>
            </a:r>
            <a:r>
              <a:rPr lang="en-US" altLang="ja-JP" sz="2600" dirty="0">
                <a:latin typeface="ＭＳ ゴシック" panose="020B0609070205080204" pitchFamily="49" charset="-128"/>
                <a:ea typeface="ＭＳ ゴシック" panose="020B0609070205080204" pitchFamily="49" charset="-128"/>
              </a:rPr>
              <a:t>)</a:t>
            </a:r>
            <a:r>
              <a:rPr lang="ja-JP" altLang="en-US" sz="2600" dirty="0">
                <a:latin typeface="ＭＳ ゴシック" panose="020B0609070205080204" pitchFamily="49" charset="-128"/>
                <a:ea typeface="ＭＳ ゴシック" panose="020B0609070205080204" pitchFamily="49" charset="-128"/>
              </a:rPr>
              <a:t>があるため。</a:t>
            </a:r>
            <a:endParaRPr lang="en-US" altLang="ja-JP" sz="2600" dirty="0">
              <a:latin typeface="ＭＳ ゴシック" panose="020B0609070205080204" pitchFamily="49" charset="-128"/>
              <a:ea typeface="ＭＳ ゴシック" panose="020B0609070205080204" pitchFamily="49" charset="-128"/>
            </a:endParaRPr>
          </a:p>
          <a:p>
            <a:pPr marL="400050" lvl="1" indent="0">
              <a:buNone/>
            </a:pPr>
            <a:r>
              <a:rPr lang="ja-JP" altLang="en-US" sz="2600" dirty="0">
                <a:latin typeface="ＭＳ ゴシック" panose="020B0609070205080204" pitchFamily="49" charset="-128"/>
                <a:ea typeface="ＭＳ ゴシック" panose="020B0609070205080204" pitchFamily="49" charset="-128"/>
              </a:rPr>
              <a:t>そのため、当事者が主張したい事実があっても正しい法的主張をしないと裁判所が取りあげてくれず、敗訴してしまう。</a:t>
            </a:r>
            <a:endParaRPr lang="en-US" altLang="ja-JP" sz="26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さらに、事実の主張が複雑になってくると、どの事実について争いがあるかがわからなくなり、その事実に対する証拠提出を怠ると正しく事実認定されず、敗訴してしまう。</a:t>
            </a:r>
            <a:endParaRPr lang="en-US" altLang="ja-JP" sz="2800" dirty="0">
              <a:latin typeface="ＭＳ ゴシック" panose="020B0609070205080204" pitchFamily="49" charset="-128"/>
              <a:ea typeface="ＭＳ ゴシック" panose="020B0609070205080204" pitchFamily="49" charset="-128"/>
            </a:endParaRPr>
          </a:p>
          <a:p>
            <a:pPr marL="0" indent="0">
              <a:buNone/>
            </a:pPr>
            <a:r>
              <a:rPr lang="ja-JP" altLang="en-US" sz="2800" dirty="0">
                <a:latin typeface="ＭＳ ゴシック" panose="020B0609070205080204" pitchFamily="49" charset="-128"/>
                <a:ea typeface="ＭＳ ゴシック" panose="020B0609070205080204" pitchFamily="49" charset="-128"/>
              </a:rPr>
              <a:t>→これらを</a:t>
            </a:r>
            <a:r>
              <a:rPr lang="en-US" altLang="ja-JP" sz="2800" dirty="0">
                <a:latin typeface="ＭＳ ゴシック" panose="020B0609070205080204" pitchFamily="49" charset="-128"/>
                <a:ea typeface="ＭＳ ゴシック" panose="020B0609070205080204" pitchFamily="49" charset="-128"/>
              </a:rPr>
              <a:t>PROLEG</a:t>
            </a:r>
            <a:r>
              <a:rPr lang="ja-JP" altLang="en-US" sz="2800" dirty="0">
                <a:latin typeface="ＭＳ ゴシック" panose="020B0609070205080204" pitchFamily="49" charset="-128"/>
                <a:ea typeface="ＭＳ ゴシック" panose="020B0609070205080204" pitchFamily="49" charset="-128"/>
              </a:rPr>
              <a:t>でサポートできないか？</a:t>
            </a:r>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p:txBody>
      </p:sp>
      <p:sp>
        <p:nvSpPr>
          <p:cNvPr id="5" name="タイトル 1"/>
          <p:cNvSpPr>
            <a:spLocks noGrp="1"/>
          </p:cNvSpPr>
          <p:nvPr>
            <p:ph type="title"/>
          </p:nvPr>
        </p:nvSpPr>
        <p:spPr>
          <a:xfrm>
            <a:off x="677334" y="609600"/>
            <a:ext cx="8596668" cy="676940"/>
          </a:xfrm>
        </p:spPr>
        <p:txBody>
          <a:bodyPr>
            <a:noAutofit/>
          </a:bodyPr>
          <a:lstStyle/>
          <a:p>
            <a:r>
              <a:rPr kumimoji="1" lang="ja-JP" altLang="en-US" sz="4000" dirty="0"/>
              <a:t>民事裁判における争点整理の重要性</a:t>
            </a:r>
          </a:p>
        </p:txBody>
      </p:sp>
    </p:spTree>
    <p:extLst>
      <p:ext uri="{BB962C8B-B14F-4D97-AF65-F5344CB8AC3E}">
        <p14:creationId xmlns:p14="http://schemas.microsoft.com/office/powerpoint/2010/main" val="2551378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a:bodyPr>
          <a:lstStyle/>
          <a:p>
            <a:r>
              <a:rPr lang="ja-JP" altLang="en-US" sz="2800" dirty="0">
                <a:latin typeface="ＭＳ ゴシック" panose="020B0609070205080204" pitchFamily="49" charset="-128"/>
                <a:ea typeface="ＭＳ ゴシック" panose="020B0609070205080204" pitchFamily="49" charset="-128"/>
              </a:rPr>
              <a:t>民事裁判における主張すべき法的事実（「主要事実」と呼ぶ）をベースにした、要件・効果ルールを論理プログラミングで実装したシステム。</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契約法に関する民法および最高裁判例の要件・効果ルール</a:t>
            </a:r>
            <a:r>
              <a:rPr lang="en-US" altLang="ja-JP" sz="2800" dirty="0">
                <a:latin typeface="ＭＳ ゴシック" panose="020B0609070205080204" pitchFamily="49" charset="-128"/>
                <a:ea typeface="ＭＳ ゴシック" panose="020B0609070205080204" pitchFamily="49" charset="-128"/>
              </a:rPr>
              <a:t>2500</a:t>
            </a:r>
            <a:r>
              <a:rPr lang="ja-JP" altLang="en-US" sz="2800" dirty="0">
                <a:latin typeface="ＭＳ ゴシック" panose="020B0609070205080204" pitchFamily="49" charset="-128"/>
                <a:ea typeface="ＭＳ ゴシック" panose="020B0609070205080204" pitchFamily="49" charset="-128"/>
              </a:rPr>
              <a:t>程度を実装しており、契約法についての主要事実を与えると自動的に判決を推論する。</a:t>
            </a:r>
            <a:endParaRPr lang="en-US" altLang="ja-JP" sz="2800" dirty="0">
              <a:latin typeface="ＭＳ ゴシック" panose="020B0609070205080204" pitchFamily="49" charset="-128"/>
              <a:ea typeface="ＭＳ ゴシック" panose="020B0609070205080204" pitchFamily="49" charset="-128"/>
            </a:endParaRPr>
          </a:p>
          <a:p>
            <a:pPr marL="0" indent="0">
              <a:buNone/>
            </a:pPr>
            <a:r>
              <a:rPr lang="ja-JP" altLang="en-US" sz="2800" dirty="0">
                <a:latin typeface="ＭＳ ゴシック" panose="020B0609070205080204" pitchFamily="49" charset="-128"/>
                <a:ea typeface="ＭＳ ゴシック" panose="020B0609070205080204" pitchFamily="49" charset="-128"/>
              </a:rPr>
              <a:t>→これを逆方向に推論し、所望の判決に対してどの主要事実が必要かを計算できる。</a:t>
            </a:r>
            <a:endParaRPr lang="en-US" altLang="ja-JP" sz="2800" dirty="0">
              <a:latin typeface="ＭＳ ゴシック" panose="020B0609070205080204" pitchFamily="49" charset="-128"/>
              <a:ea typeface="ＭＳ ゴシック" panose="020B0609070205080204" pitchFamily="49" charset="-128"/>
            </a:endParaRPr>
          </a:p>
          <a:p>
            <a:pPr marL="0" indent="0">
              <a:buNone/>
            </a:pPr>
            <a:r>
              <a:rPr lang="ja-JP" altLang="en-US" sz="2800" dirty="0">
                <a:latin typeface="ＭＳ ゴシック" panose="020B0609070205080204" pitchFamily="49" charset="-128"/>
                <a:ea typeface="ＭＳ ゴシック" panose="020B0609070205080204" pitchFamily="49" charset="-128"/>
              </a:rPr>
              <a:t>→さらに一方当事者の入力事実に対して、相手当事者の認否を聞くことにより争点が明確化する。</a:t>
            </a:r>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p:txBody>
      </p:sp>
      <p:sp>
        <p:nvSpPr>
          <p:cNvPr id="5" name="タイトル 1"/>
          <p:cNvSpPr>
            <a:spLocks noGrp="1"/>
          </p:cNvSpPr>
          <p:nvPr>
            <p:ph type="title"/>
          </p:nvPr>
        </p:nvSpPr>
        <p:spPr>
          <a:xfrm>
            <a:off x="677334" y="609600"/>
            <a:ext cx="8596668" cy="676940"/>
          </a:xfrm>
        </p:spPr>
        <p:txBody>
          <a:bodyPr>
            <a:noAutofit/>
          </a:bodyPr>
          <a:lstStyle/>
          <a:p>
            <a:r>
              <a:rPr kumimoji="1" lang="en-US" altLang="ja-JP" sz="4000" dirty="0"/>
              <a:t>PROLEG</a:t>
            </a:r>
            <a:endParaRPr kumimoji="1" lang="ja-JP" altLang="en-US" sz="4000" dirty="0"/>
          </a:p>
        </p:txBody>
      </p:sp>
    </p:spTree>
    <p:extLst>
      <p:ext uri="{BB962C8B-B14F-4D97-AF65-F5344CB8AC3E}">
        <p14:creationId xmlns:p14="http://schemas.microsoft.com/office/powerpoint/2010/main" val="1413068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a:bodyPr>
          <a:lstStyle/>
          <a:p>
            <a:r>
              <a:rPr lang="ja-JP" altLang="en-US" sz="2800" dirty="0">
                <a:latin typeface="ＭＳ ゴシック" panose="020B0609070205080204" pitchFamily="49" charset="-128"/>
                <a:ea typeface="ＭＳ ゴシック" panose="020B0609070205080204" pitchFamily="49" charset="-128"/>
              </a:rPr>
              <a:t>両当事者がインタラクティブな</a:t>
            </a:r>
            <a:r>
              <a:rPr lang="en-US" altLang="ja-JP" sz="2800" dirty="0">
                <a:latin typeface="ＭＳ ゴシック" panose="020B0609070205080204" pitchFamily="49" charset="-128"/>
                <a:ea typeface="ＭＳ ゴシック" panose="020B0609070205080204" pitchFamily="49" charset="-128"/>
              </a:rPr>
              <a:t>PROLEG</a:t>
            </a:r>
            <a:r>
              <a:rPr lang="ja-JP" altLang="en-US" sz="2800" dirty="0">
                <a:latin typeface="ＭＳ ゴシック" panose="020B0609070205080204" pitchFamily="49" charset="-128"/>
                <a:ea typeface="ＭＳ ゴシック" panose="020B0609070205080204" pitchFamily="49" charset="-128"/>
              </a:rPr>
              <a:t>システムを相互に使って、争点を整理していく。</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システムは各当事者が主張すべき事実を計算する。</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当事者は事実を入力した後、判決が希望通りかどうかシミュレーションできる。（→主張の抜けが発見できる）</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相手方にシミュレーション結果を送るとシステムが反論を自動的に見つける（→反論の抜けが発見できる）</a:t>
            </a:r>
            <a:endParaRPr lang="en-US" altLang="ja-JP" sz="2800" dirty="0">
              <a:latin typeface="ＭＳ ゴシック" panose="020B0609070205080204" pitchFamily="49" charset="-128"/>
              <a:ea typeface="ＭＳ ゴシック" panose="020B0609070205080204" pitchFamily="49" charset="-128"/>
            </a:endParaRPr>
          </a:p>
          <a:p>
            <a:r>
              <a:rPr lang="ja-JP" altLang="en-US" sz="2800" dirty="0">
                <a:latin typeface="ＭＳ ゴシック" panose="020B0609070205080204" pitchFamily="49" charset="-128"/>
                <a:ea typeface="ＭＳ ゴシック" panose="020B0609070205080204" pitchFamily="49" charset="-128"/>
              </a:rPr>
              <a:t>さらに相手方は、敵対者の主張に対して認否をすることができ、否認する場合には、それが争点として明確化する。</a:t>
            </a:r>
            <a:endParaRPr lang="en-US" altLang="ja-JP" sz="2800" dirty="0">
              <a:latin typeface="ＭＳ ゴシック" panose="020B0609070205080204" pitchFamily="49" charset="-128"/>
              <a:ea typeface="ＭＳ ゴシック" panose="020B0609070205080204" pitchFamily="49" charset="-128"/>
            </a:endParaRPr>
          </a:p>
          <a:p>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p:txBody>
      </p:sp>
      <p:sp>
        <p:nvSpPr>
          <p:cNvPr id="5" name="タイトル 1"/>
          <p:cNvSpPr>
            <a:spLocks noGrp="1"/>
          </p:cNvSpPr>
          <p:nvPr>
            <p:ph type="title"/>
          </p:nvPr>
        </p:nvSpPr>
        <p:spPr>
          <a:xfrm>
            <a:off x="677334" y="609600"/>
            <a:ext cx="8596668" cy="676940"/>
          </a:xfrm>
        </p:spPr>
        <p:txBody>
          <a:bodyPr>
            <a:noAutofit/>
          </a:bodyPr>
          <a:lstStyle/>
          <a:p>
            <a:r>
              <a:rPr kumimoji="1" lang="ja-JP" altLang="en-US" sz="4000" dirty="0"/>
              <a:t>デモンストレーション</a:t>
            </a:r>
          </a:p>
        </p:txBody>
      </p:sp>
    </p:spTree>
    <p:extLst>
      <p:ext uri="{BB962C8B-B14F-4D97-AF65-F5344CB8AC3E}">
        <p14:creationId xmlns:p14="http://schemas.microsoft.com/office/powerpoint/2010/main" val="1788651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a:bodyPr>
          <a:lstStyle/>
          <a:p>
            <a:pPr marL="0" indent="0">
              <a:buNone/>
            </a:pPr>
            <a:r>
              <a:rPr lang="ja-JP" altLang="en-US" sz="2800" dirty="0">
                <a:latin typeface="ＭＳ ゴシック" panose="020B0609070205080204" pitchFamily="49" charset="-128"/>
                <a:ea typeface="ＭＳ ゴシック" panose="020B0609070205080204" pitchFamily="49" charset="-128"/>
              </a:rPr>
              <a:t>「私は，浄水器の訪問販売を営んでおり，</a:t>
            </a:r>
            <a:r>
              <a:rPr lang="en-US" altLang="ja-JP" sz="2800" dirty="0">
                <a:latin typeface="ＭＳ ゴシック" panose="020B0609070205080204" pitchFamily="49" charset="-128"/>
                <a:ea typeface="ＭＳ ゴシック" panose="020B0609070205080204" pitchFamily="49" charset="-128"/>
              </a:rPr>
              <a:t>2020</a:t>
            </a:r>
            <a:r>
              <a:rPr lang="ja-JP" altLang="en-US" sz="2800" dirty="0">
                <a:latin typeface="ＭＳ ゴシック" panose="020B0609070205080204" pitchFamily="49" charset="-128"/>
                <a:ea typeface="ＭＳ ゴシック" panose="020B0609070205080204" pitchFamily="49" charset="-128"/>
              </a:rPr>
              <a:t>年</a:t>
            </a:r>
            <a:r>
              <a:rPr lang="en-US" altLang="ja-JP" sz="2800" dirty="0">
                <a:latin typeface="ＭＳ ゴシック" panose="020B0609070205080204" pitchFamily="49" charset="-128"/>
                <a:ea typeface="ＭＳ ゴシック" panose="020B0609070205080204" pitchFamily="49" charset="-128"/>
              </a:rPr>
              <a:t>1</a:t>
            </a:r>
            <a:r>
              <a:rPr lang="ja-JP" altLang="en-US" sz="2800" dirty="0">
                <a:latin typeface="ＭＳ ゴシック" panose="020B0609070205080204" pitchFamily="49" charset="-128"/>
                <a:ea typeface="ＭＳ ゴシック" panose="020B0609070205080204" pitchFamily="49" charset="-128"/>
              </a:rPr>
              <a:t>月</a:t>
            </a:r>
            <a:r>
              <a:rPr lang="en-US" altLang="ja-JP" sz="2800" dirty="0">
                <a:latin typeface="ＭＳ ゴシック" panose="020B0609070205080204" pitchFamily="49" charset="-128"/>
                <a:ea typeface="ＭＳ ゴシック" panose="020B0609070205080204" pitchFamily="49" charset="-128"/>
              </a:rPr>
              <a:t>15</a:t>
            </a:r>
            <a:r>
              <a:rPr lang="ja-JP" altLang="en-US" sz="2800" dirty="0">
                <a:latin typeface="ＭＳ ゴシック" panose="020B0609070205080204" pitchFamily="49" charset="-128"/>
                <a:ea typeface="ＭＳ ゴシック" panose="020B0609070205080204" pitchFamily="49" charset="-128"/>
              </a:rPr>
              <a:t>日に，私が乙の自宅に訪問して浄水器について説明をしたところ，乙が</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健康に良さそうなので，ぜひ購入したい</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といわれたため，乙と契約し（「契約１」と呼ぶ），乙の自宅に浄水器を納入しました．しかし，代金を支払ってくれないので困っているため，裁判を起こすことにしました．乙からは，浄水器は私に脅されて契約したもので取消無効という主張をされていますが，そのような事実はなく，乙が浄水器をなぜか気に入らないとして引き取りを求めており，すでに買うということをいったのですから，今さら契約を取り消すことはできないと思います．」</a:t>
            </a:r>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a:p>
            <a:pPr marL="0" indent="0">
              <a:buNone/>
            </a:pPr>
            <a:endParaRPr lang="en-US" altLang="ja-JP" sz="2800" dirty="0">
              <a:latin typeface="ＭＳ ゴシック" panose="020B0609070205080204" pitchFamily="49" charset="-128"/>
              <a:ea typeface="ＭＳ ゴシック" panose="020B0609070205080204" pitchFamily="49" charset="-128"/>
            </a:endParaRPr>
          </a:p>
        </p:txBody>
      </p:sp>
      <p:sp>
        <p:nvSpPr>
          <p:cNvPr id="5" name="タイトル 1"/>
          <p:cNvSpPr>
            <a:spLocks noGrp="1"/>
          </p:cNvSpPr>
          <p:nvPr>
            <p:ph type="title"/>
          </p:nvPr>
        </p:nvSpPr>
        <p:spPr>
          <a:xfrm>
            <a:off x="677334" y="609600"/>
            <a:ext cx="8596668" cy="676940"/>
          </a:xfrm>
        </p:spPr>
        <p:txBody>
          <a:bodyPr>
            <a:noAutofit/>
          </a:bodyPr>
          <a:lstStyle/>
          <a:p>
            <a:r>
              <a:rPr kumimoji="1" lang="ja-JP" altLang="en-US" sz="4000" dirty="0"/>
              <a:t>デモンストレーション（甲の主張）</a:t>
            </a:r>
          </a:p>
        </p:txBody>
      </p:sp>
    </p:spTree>
    <p:extLst>
      <p:ext uri="{BB962C8B-B14F-4D97-AF65-F5344CB8AC3E}">
        <p14:creationId xmlns:p14="http://schemas.microsoft.com/office/powerpoint/2010/main" val="1353223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a:bodyPr>
          <a:lstStyle/>
          <a:p>
            <a:pPr marL="0" indent="0">
              <a:buNone/>
            </a:pPr>
            <a:r>
              <a:rPr lang="ja-JP" altLang="en-US" sz="2800" dirty="0">
                <a:latin typeface="ＭＳ ゴシック" panose="020B0609070205080204" pitchFamily="49" charset="-128"/>
                <a:ea typeface="ＭＳ ゴシック" panose="020B0609070205080204" pitchFamily="49" charset="-128"/>
              </a:rPr>
              <a:t>「私は，</a:t>
            </a:r>
            <a:r>
              <a:rPr lang="en-US" altLang="ja-JP" sz="2800" dirty="0">
                <a:latin typeface="ＭＳ ゴシック" panose="020B0609070205080204" pitchFamily="49" charset="-128"/>
                <a:ea typeface="ＭＳ ゴシック" panose="020B0609070205080204" pitchFamily="49" charset="-128"/>
              </a:rPr>
              <a:t>2020</a:t>
            </a:r>
            <a:r>
              <a:rPr lang="ja-JP" altLang="en-US" sz="2800" dirty="0">
                <a:latin typeface="ＭＳ ゴシック" panose="020B0609070205080204" pitchFamily="49" charset="-128"/>
                <a:ea typeface="ＭＳ ゴシック" panose="020B0609070205080204" pitchFamily="49" charset="-128"/>
              </a:rPr>
              <a:t>年</a:t>
            </a:r>
            <a:r>
              <a:rPr lang="en-US" altLang="ja-JP" sz="2800" dirty="0">
                <a:latin typeface="ＭＳ ゴシック" panose="020B0609070205080204" pitchFamily="49" charset="-128"/>
                <a:ea typeface="ＭＳ ゴシック" panose="020B0609070205080204" pitchFamily="49" charset="-128"/>
              </a:rPr>
              <a:t>1</a:t>
            </a:r>
            <a:r>
              <a:rPr lang="ja-JP" altLang="en-US" sz="2800" dirty="0">
                <a:latin typeface="ＭＳ ゴシック" panose="020B0609070205080204" pitchFamily="49" charset="-128"/>
                <a:ea typeface="ＭＳ ゴシック" panose="020B0609070205080204" pitchFamily="49" charset="-128"/>
              </a:rPr>
              <a:t>月</a:t>
            </a:r>
            <a:r>
              <a:rPr lang="en-US" altLang="ja-JP" sz="2800" dirty="0">
                <a:latin typeface="ＭＳ ゴシック" panose="020B0609070205080204" pitchFamily="49" charset="-128"/>
                <a:ea typeface="ＭＳ ゴシック" panose="020B0609070205080204" pitchFamily="49" charset="-128"/>
              </a:rPr>
              <a:t>15</a:t>
            </a:r>
            <a:r>
              <a:rPr lang="ja-JP" altLang="en-US" sz="2800" dirty="0">
                <a:latin typeface="ＭＳ ゴシック" panose="020B0609070205080204" pitchFamily="49" charset="-128"/>
                <a:ea typeface="ＭＳ ゴシック" panose="020B0609070205080204" pitchFamily="49" charset="-128"/>
              </a:rPr>
              <a:t>日に自宅に甲が訪れ浄水器を買ってほしいといわれました．私は，浄水器に興味がないので，いらないといったのですが，断ったときに甲の態度が豹変し，</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買わないのであれば，買うまで毎日訪問してやる</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と大声でわめきちらしたため，怖くなって，</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浄水器を買います</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といいました．そして浄水器が納入されたあと，やはり，これはおかしいと思い，甲に</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浄水器の契約は取り消すので浄水器を引き取ってほしい</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といいましたが，甲からは，</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すでに納入しており返品には応じない．早く代金を支払え．支払わなければ裁判を起こす</a:t>
            </a:r>
            <a:r>
              <a:rPr lang="en-US" altLang="ja-JP" sz="2800" dirty="0">
                <a:latin typeface="ＭＳ ゴシック" panose="020B0609070205080204" pitchFamily="49" charset="-128"/>
                <a:ea typeface="ＭＳ ゴシック" panose="020B0609070205080204" pitchFamily="49" charset="-128"/>
              </a:rPr>
              <a:t>』</a:t>
            </a:r>
            <a:r>
              <a:rPr lang="ja-JP" altLang="en-US" sz="2800" dirty="0">
                <a:latin typeface="ＭＳ ゴシック" panose="020B0609070205080204" pitchFamily="49" charset="-128"/>
                <a:ea typeface="ＭＳ ゴシック" panose="020B0609070205080204" pitchFamily="49" charset="-128"/>
              </a:rPr>
              <a:t>といわれ，実際に裁判を起こされ，大変困惑しています．」</a:t>
            </a:r>
            <a:endParaRPr lang="en-US" altLang="ja-JP" sz="2800" dirty="0">
              <a:latin typeface="ＭＳ ゴシック" panose="020B0609070205080204" pitchFamily="49" charset="-128"/>
              <a:ea typeface="ＭＳ ゴシック" panose="020B0609070205080204" pitchFamily="49" charset="-128"/>
            </a:endParaRPr>
          </a:p>
        </p:txBody>
      </p:sp>
      <p:sp>
        <p:nvSpPr>
          <p:cNvPr id="5" name="タイトル 1"/>
          <p:cNvSpPr>
            <a:spLocks noGrp="1"/>
          </p:cNvSpPr>
          <p:nvPr>
            <p:ph type="title"/>
          </p:nvPr>
        </p:nvSpPr>
        <p:spPr>
          <a:xfrm>
            <a:off x="677334" y="609600"/>
            <a:ext cx="8596668" cy="676940"/>
          </a:xfrm>
        </p:spPr>
        <p:txBody>
          <a:bodyPr>
            <a:noAutofit/>
          </a:bodyPr>
          <a:lstStyle/>
          <a:p>
            <a:r>
              <a:rPr lang="ja-JP" altLang="en-US" sz="4000" dirty="0"/>
              <a:t>デモンストレーション</a:t>
            </a:r>
            <a:r>
              <a:rPr kumimoji="1" lang="ja-JP" altLang="en-US" sz="4000" dirty="0"/>
              <a:t>（乙の主張）</a:t>
            </a:r>
          </a:p>
        </p:txBody>
      </p:sp>
    </p:spTree>
    <p:extLst>
      <p:ext uri="{BB962C8B-B14F-4D97-AF65-F5344CB8AC3E}">
        <p14:creationId xmlns:p14="http://schemas.microsoft.com/office/powerpoint/2010/main" val="3998389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438400" y="274638"/>
          <a:ext cx="77724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コンテンツ プレースホルダ 2"/>
          <p:cNvSpPr>
            <a:spLocks noGrp="1"/>
          </p:cNvSpPr>
          <p:nvPr>
            <p:ph idx="1"/>
          </p:nvPr>
        </p:nvSpPr>
        <p:spPr>
          <a:xfrm>
            <a:off x="666700" y="1417638"/>
            <a:ext cx="10316731" cy="5227711"/>
          </a:xfrm>
        </p:spPr>
        <p:txBody>
          <a:bodyPr>
            <a:normAutofit/>
          </a:bodyPr>
          <a:lstStyle/>
          <a:p>
            <a:r>
              <a:rPr lang="en-US" altLang="ja-JP" sz="3200" dirty="0">
                <a:latin typeface="ＭＳ ゴシック" panose="020B0609070205080204" pitchFamily="49" charset="-128"/>
                <a:ea typeface="ＭＳ ゴシック" panose="020B0609070205080204" pitchFamily="49" charset="-128"/>
              </a:rPr>
              <a:t>PROLEG</a:t>
            </a:r>
            <a:r>
              <a:rPr lang="ja-JP" altLang="en-US" sz="3200" dirty="0">
                <a:latin typeface="ＭＳ ゴシック" panose="020B0609070205080204" pitchFamily="49" charset="-128"/>
                <a:ea typeface="ＭＳ ゴシック" panose="020B0609070205080204" pitchFamily="49" charset="-128"/>
              </a:rPr>
              <a:t>の争点整理への応用</a:t>
            </a:r>
            <a:endParaRPr lang="en-US" altLang="ja-JP" sz="3200" dirty="0">
              <a:latin typeface="ＭＳ ゴシック" panose="020B0609070205080204" pitchFamily="49" charset="-128"/>
              <a:ea typeface="ＭＳ ゴシック" panose="020B0609070205080204" pitchFamily="49" charset="-128"/>
            </a:endParaRPr>
          </a:p>
          <a:p>
            <a:pPr lvl="1" indent="-342900"/>
            <a:r>
              <a:rPr lang="ja-JP" altLang="en-US" sz="3200" dirty="0">
                <a:latin typeface="ＭＳ ゴシック" panose="020B0609070205080204" pitchFamily="49" charset="-128"/>
                <a:ea typeface="ＭＳ ゴシック" panose="020B0609070205080204" pitchFamily="49" charset="-128"/>
              </a:rPr>
              <a:t>弁護士は、主張すべき事実を忘れることがなく弁護過誤が防止できる。</a:t>
            </a:r>
            <a:endParaRPr lang="en-US" altLang="ja-JP" sz="3200" dirty="0">
              <a:latin typeface="ＭＳ ゴシック" panose="020B0609070205080204" pitchFamily="49" charset="-128"/>
              <a:ea typeface="ＭＳ ゴシック" panose="020B0609070205080204" pitchFamily="49" charset="-128"/>
            </a:endParaRPr>
          </a:p>
          <a:p>
            <a:pPr lvl="1" indent="-342900"/>
            <a:r>
              <a:rPr lang="ja-JP" altLang="en-US" sz="3200" dirty="0">
                <a:latin typeface="ＭＳ ゴシック" panose="020B0609070205080204" pitchFamily="49" charset="-128"/>
                <a:ea typeface="ＭＳ ゴシック" panose="020B0609070205080204" pitchFamily="49" charset="-128"/>
              </a:rPr>
              <a:t>素人訴訟でも正しい法的主張ができる可能性がある。</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今後の課題</a:t>
            </a:r>
            <a:endParaRPr lang="en-US" altLang="ja-JP" sz="3200" dirty="0">
              <a:latin typeface="ＭＳ ゴシック" panose="020B0609070205080204" pitchFamily="49" charset="-128"/>
              <a:ea typeface="ＭＳ ゴシック" panose="020B0609070205080204" pitchFamily="49" charset="-128"/>
            </a:endParaRPr>
          </a:p>
          <a:p>
            <a:pPr lvl="1"/>
            <a:r>
              <a:rPr lang="ja-JP" altLang="en-US" sz="3200" dirty="0">
                <a:latin typeface="ＭＳ ゴシック" panose="020B0609070205080204" pitchFamily="49" charset="-128"/>
                <a:ea typeface="ＭＳ ゴシック" panose="020B0609070205080204" pitchFamily="49" charset="-128"/>
              </a:rPr>
              <a:t>システムの評価</a:t>
            </a:r>
            <a:endParaRPr lang="en-US" altLang="ja-JP" sz="3200" dirty="0">
              <a:latin typeface="ＭＳ ゴシック" panose="020B0609070205080204" pitchFamily="49" charset="-128"/>
              <a:ea typeface="ＭＳ ゴシック" panose="020B0609070205080204" pitchFamily="49" charset="-128"/>
            </a:endParaRPr>
          </a:p>
          <a:p>
            <a:pPr lvl="1"/>
            <a:r>
              <a:rPr lang="ja-JP" altLang="en-US" sz="3200" dirty="0">
                <a:latin typeface="ＭＳ ゴシック" panose="020B0609070205080204" pitchFamily="49" charset="-128"/>
                <a:ea typeface="ＭＳ ゴシック" panose="020B0609070205080204" pitchFamily="49" charset="-128"/>
              </a:rPr>
              <a:t>マンマシンインターフェースの向上</a:t>
            </a:r>
            <a:endParaRPr lang="en-US" altLang="ja-JP" sz="3200" dirty="0">
              <a:latin typeface="ＭＳ ゴシック" panose="020B0609070205080204" pitchFamily="49" charset="-128"/>
              <a:ea typeface="ＭＳ ゴシック" panose="020B0609070205080204" pitchFamily="49" charset="-128"/>
            </a:endParaRPr>
          </a:p>
        </p:txBody>
      </p:sp>
      <p:sp>
        <p:nvSpPr>
          <p:cNvPr id="5" name="タイトル 1"/>
          <p:cNvSpPr>
            <a:spLocks noGrp="1"/>
          </p:cNvSpPr>
          <p:nvPr>
            <p:ph type="title"/>
          </p:nvPr>
        </p:nvSpPr>
        <p:spPr>
          <a:xfrm>
            <a:off x="677334" y="609600"/>
            <a:ext cx="8596668" cy="676940"/>
          </a:xfrm>
        </p:spPr>
        <p:txBody>
          <a:bodyPr>
            <a:noAutofit/>
          </a:bodyPr>
          <a:lstStyle/>
          <a:p>
            <a:r>
              <a:rPr kumimoji="1" lang="ja-JP" altLang="en-US" sz="4000" dirty="0"/>
              <a:t>結論</a:t>
            </a:r>
          </a:p>
        </p:txBody>
      </p:sp>
    </p:spTree>
    <p:extLst>
      <p:ext uri="{BB962C8B-B14F-4D97-AF65-F5344CB8AC3E}">
        <p14:creationId xmlns:p14="http://schemas.microsoft.com/office/powerpoint/2010/main" val="3020519049"/>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3504</TotalTime>
  <Words>894</Words>
  <Application>Microsoft Office PowerPoint</Application>
  <PresentationFormat>ワイド画面</PresentationFormat>
  <Paragraphs>43</Paragraphs>
  <Slides>8</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8</vt:i4>
      </vt:variant>
    </vt:vector>
  </HeadingPairs>
  <TitlesOfParts>
    <vt:vector size="18" baseType="lpstr">
      <vt:lpstr>ＭＳ ゴシック</vt:lpstr>
      <vt:lpstr>游ゴシック</vt:lpstr>
      <vt:lpstr>Arial</vt:lpstr>
      <vt:lpstr>Calibri</vt:lpstr>
      <vt:lpstr>Calibri Light</vt:lpstr>
      <vt:lpstr>Trebuchet MS</vt:lpstr>
      <vt:lpstr>Wingdings 2</vt:lpstr>
      <vt:lpstr>Wingdings 3</vt:lpstr>
      <vt:lpstr>HDOfficeLightV0</vt:lpstr>
      <vt:lpstr>ファセット</vt:lpstr>
      <vt:lpstr>裁判過程における判決推論支援および争点整理システム</vt:lpstr>
      <vt:lpstr>民事裁判における争点整理の支援</vt:lpstr>
      <vt:lpstr>民事裁判における争点整理の重要性</vt:lpstr>
      <vt:lpstr>PROLEG</vt:lpstr>
      <vt:lpstr>デモンストレーション</vt:lpstr>
      <vt:lpstr>デモンストレーション（甲の主張）</vt:lpstr>
      <vt:lpstr>デモンストレーション（乙の主張）</vt:lpstr>
      <vt:lpstr>結論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裁判過程における人工知能による高次推論支援</dc:title>
  <dc:creator>Ken Satoh</dc:creator>
  <cp:lastModifiedBy>Ken Satoh</cp:lastModifiedBy>
  <cp:revision>86</cp:revision>
  <dcterms:created xsi:type="dcterms:W3CDTF">2017-04-15T16:58:37Z</dcterms:created>
  <dcterms:modified xsi:type="dcterms:W3CDTF">2022-05-21T05:13:01Z</dcterms:modified>
</cp:coreProperties>
</file>