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98" r:id="rId4"/>
    <p:sldId id="297" r:id="rId5"/>
    <p:sldId id="299" r:id="rId6"/>
    <p:sldId id="300" r:id="rId7"/>
    <p:sldId id="301" r:id="rId8"/>
    <p:sldId id="302" r:id="rId9"/>
    <p:sldId id="257" r:id="rId10"/>
    <p:sldId id="272" r:id="rId11"/>
    <p:sldId id="258" r:id="rId12"/>
    <p:sldId id="274" r:id="rId13"/>
    <p:sldId id="296" r:id="rId14"/>
    <p:sldId id="275" r:id="rId15"/>
    <p:sldId id="280" r:id="rId16"/>
    <p:sldId id="279" r:id="rId17"/>
    <p:sldId id="276" r:id="rId18"/>
    <p:sldId id="277" r:id="rId19"/>
    <p:sldId id="278" r:id="rId20"/>
    <p:sldId id="294" r:id="rId21"/>
    <p:sldId id="281" r:id="rId22"/>
    <p:sldId id="283" r:id="rId23"/>
    <p:sldId id="282" r:id="rId24"/>
    <p:sldId id="284" r:id="rId25"/>
    <p:sldId id="285" r:id="rId26"/>
    <p:sldId id="286" r:id="rId27"/>
    <p:sldId id="287" r:id="rId28"/>
    <p:sldId id="288" r:id="rId29"/>
    <p:sldId id="295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579" autoAdjust="0"/>
  </p:normalViewPr>
  <p:slideViewPr>
    <p:cSldViewPr>
      <p:cViewPr varScale="1">
        <p:scale>
          <a:sx n="65" d="100"/>
          <a:sy n="65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BA0D-AFD0-4864-A1DA-B7253EBD933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B4B9-D626-4076-88DF-E3278338831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C391-680A-451C-AF11-22EEE516E43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EFD4-11F0-496E-A99A-ACA6817BF07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AA70A-70DA-4559-AF6F-F60ED06890B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8A5D-A7BC-4DE6-A986-AE4A06F7161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A1FC-0DB9-4DFF-8744-93A56C8B0EB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37B3-B357-4A1A-969E-F5A38A2CD30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A559-33AC-4AE7-9EF2-FE88E0EE9AE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34EF3-1636-4E17-AC11-E639C16FA34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2B8DF-17A9-48B6-8D41-B95DCA9E2ED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D697DEE4-2438-4F46-BB7F-F155C1B4D30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0238"/>
            <a:ext cx="9144000" cy="1862137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計画数学第２</a:t>
            </a:r>
            <a:b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－ 授業の目的と流れ 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284538"/>
            <a:ext cx="7772400" cy="3311525"/>
          </a:xfrm>
        </p:spPr>
        <p:txBody>
          <a:bodyPr/>
          <a:lstStyle/>
          <a:p>
            <a:pPr eaLnBrk="1" hangingPunct="1"/>
            <a:r>
              <a:rPr lang="ja-JP" altLang="en-US" smtClean="0"/>
              <a:t>数理計画と組み合わせ最適化を、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応用を中心として解説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algn="ctr" eaLnBrk="1" hangingPunct="1">
              <a:buFontTx/>
              <a:buNone/>
            </a:pPr>
            <a:r>
              <a:rPr lang="ja-JP" altLang="en-US" smtClean="0">
                <a:solidFill>
                  <a:schemeClr val="accent2"/>
                </a:solidFill>
              </a:rPr>
              <a:t>宇野　毅明</a:t>
            </a:r>
          </a:p>
          <a:p>
            <a:pPr algn="ctr" eaLnBrk="1" hangingPunct="1">
              <a:buFontTx/>
              <a:buNone/>
            </a:pPr>
            <a:r>
              <a:rPr lang="ja-JP" altLang="en-US" smtClean="0"/>
              <a:t>情報学研究所　＆　総合研究大学院大学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7"/>
          <p:cNvSpPr>
            <a:spLocks noChangeArrowheads="1"/>
          </p:cNvSpPr>
          <p:nvPr/>
        </p:nvSpPr>
        <p:spPr bwMode="auto">
          <a:xfrm>
            <a:off x="762000" y="1447800"/>
            <a:ext cx="6781800" cy="4572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数理計画</a:t>
            </a: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数理計画の位置づけ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295400" y="1752600"/>
            <a:ext cx="2743200" cy="16002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組合せ最適化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648200" y="1981200"/>
            <a:ext cx="2590800" cy="1371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近似</a:t>
            </a:r>
          </a:p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アルゴリズム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572000" y="3886200"/>
            <a:ext cx="2667000" cy="1600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非線形計画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1295400" y="4038600"/>
            <a:ext cx="2667000" cy="1447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線形計画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 autoUpdateAnimBg="0"/>
      <p:bldP spid="21509" grpId="0" animBg="1" autoUpdateAnimBg="0"/>
      <p:bldP spid="215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授業の内容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777162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b="1" smtClean="0">
                <a:solidFill>
                  <a:srgbClr val="336600"/>
                </a:solidFill>
              </a:rPr>
              <a:t>１．線形計画の使い方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（実際問題をどのようにして線形計画で解くか）</a:t>
            </a:r>
          </a:p>
          <a:p>
            <a:pPr eaLnBrk="1" hangingPunct="1">
              <a:buFontTx/>
              <a:buNone/>
            </a:pPr>
            <a:endParaRPr lang="ja-JP" altLang="en-US" sz="2800" b="1" smtClean="0">
              <a:solidFill>
                <a:srgbClr val="3366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800" b="1" smtClean="0">
                <a:solidFill>
                  <a:srgbClr val="336600"/>
                </a:solidFill>
              </a:rPr>
              <a:t>２．組合せ最適化問題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（世の中の問題を中心にして、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　　　　　いくつかの組合せ最適化問題を解説）</a:t>
            </a:r>
          </a:p>
          <a:p>
            <a:pPr eaLnBrk="1" hangingPunct="1">
              <a:buFontTx/>
              <a:buNone/>
            </a:pPr>
            <a:endParaRPr lang="ja-JP" altLang="en-US" sz="2800" b="1" smtClean="0">
              <a:solidFill>
                <a:srgbClr val="3366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800" b="1" smtClean="0">
                <a:solidFill>
                  <a:srgbClr val="336600"/>
                </a:solidFill>
              </a:rPr>
              <a:t>３．</a:t>
            </a:r>
            <a:r>
              <a:rPr lang="ja-JP" altLang="en-US" sz="2800" smtClean="0">
                <a:solidFill>
                  <a:srgbClr val="336600"/>
                </a:solidFill>
              </a:rPr>
              <a:t> </a:t>
            </a:r>
            <a:r>
              <a:rPr lang="ja-JP" altLang="en-US" sz="2800" b="1" smtClean="0">
                <a:solidFill>
                  <a:srgbClr val="336600"/>
                </a:solidFill>
              </a:rPr>
              <a:t>近傍探索、動的計画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（線形計画以外の、最適化問題の解法を紹介）</a:t>
            </a:r>
          </a:p>
          <a:p>
            <a:pPr eaLnBrk="1" hangingPunct="1"/>
            <a:endParaRPr lang="ja-JP" altLang="en-US" sz="2800" smtClean="0"/>
          </a:p>
          <a:p>
            <a:pPr eaLnBrk="1" hangingPunct="1">
              <a:buFontTx/>
              <a:buNone/>
            </a:pP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授業の内容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26860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</a:t>
            </a:r>
            <a:r>
              <a:rPr lang="ja-JP" altLang="en-US" sz="2400" b="1">
                <a:solidFill>
                  <a:srgbClr val="FF0000"/>
                </a:solidFill>
                <a:effectLst/>
              </a:rPr>
              <a:t>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施設配置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配送計画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スケジューリング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動的計画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列挙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データマイニング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b="1">
                <a:solidFill>
                  <a:srgbClr val="FF0000"/>
                </a:solidFill>
                <a:effectLst/>
              </a:rPr>
              <a:t>• </a:t>
            </a:r>
            <a:r>
              <a:rPr lang="ja-JP" altLang="en-US" sz="2400" b="1">
                <a:solidFill>
                  <a:schemeClr val="tx1"/>
                </a:solidFill>
                <a:effectLst/>
              </a:rPr>
              <a:t>データベース比較</a:t>
            </a:r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7417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/>
              <a:t> 非線形計画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>
                <a:solidFill>
                  <a:srgbClr val="FF0000"/>
                </a:solidFill>
              </a:rPr>
              <a:t> </a:t>
            </a:r>
            <a:r>
              <a:rPr lang="ja-JP" altLang="en-US" sz="2400" b="1" smtClean="0"/>
              <a:t>組合せ最適化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/>
              <a:t> 生産計画を立てる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/>
              <a:t> 割り当て問題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/>
              <a:t> クラス編成をする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•</a:t>
            </a:r>
            <a:r>
              <a:rPr lang="ja-JP" altLang="en-US" sz="2400" b="1" smtClean="0">
                <a:solidFill>
                  <a:srgbClr val="FF0000"/>
                </a:solidFill>
              </a:rPr>
              <a:t> </a:t>
            </a:r>
            <a:r>
              <a:rPr lang="ja-JP" altLang="en-US" sz="2400" b="1" smtClean="0"/>
              <a:t>最短路とナビゲーション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授業のねらい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b="1" smtClean="0"/>
              <a:t>数理計画を勉強するには、少なくとも3つの視点が必要</a:t>
            </a:r>
          </a:p>
          <a:p>
            <a:pPr eaLnBrk="1" hangingPunct="1">
              <a:buFontTx/>
              <a:buNone/>
            </a:pPr>
            <a:endParaRPr lang="ja-JP" altLang="en-US" sz="2400" b="1" smtClean="0"/>
          </a:p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chemeClr val="accent2"/>
                </a:solidFill>
              </a:rPr>
              <a:t>１．</a:t>
            </a:r>
            <a:r>
              <a:rPr lang="ja-JP" altLang="en-US" sz="2400" b="1" smtClean="0"/>
              <a:t>　数学的な視点</a:t>
            </a:r>
          </a:p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chemeClr val="accent2"/>
                </a:solidFill>
              </a:rPr>
              <a:t>２．</a:t>
            </a:r>
            <a:r>
              <a:rPr lang="ja-JP" altLang="en-US" sz="2400" b="1" smtClean="0"/>
              <a:t>　オペレーションズ・リサーチ的な視点</a:t>
            </a:r>
          </a:p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chemeClr val="accent2"/>
                </a:solidFill>
              </a:rPr>
              <a:t>３．</a:t>
            </a:r>
            <a:r>
              <a:rPr lang="ja-JP" altLang="en-US" sz="2400" b="1" smtClean="0"/>
              <a:t>　アルゴリズム的な視点</a:t>
            </a:r>
          </a:p>
          <a:p>
            <a:pPr eaLnBrk="1" hangingPunct="1">
              <a:buFontTx/>
              <a:buNone/>
            </a:pPr>
            <a:endParaRPr lang="ja-JP" altLang="en-US" sz="2400" b="1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いろいろな問題や解法を題材にして、これらの視点から物事を見るセンスを磨く</a:t>
            </a:r>
            <a:endParaRPr lang="en-US" altLang="ja-JP" sz="2400" smtClean="0"/>
          </a:p>
          <a:p>
            <a:pPr eaLnBrk="1" hangingPunct="1">
              <a:buFontTx/>
              <a:buNone/>
            </a:pPr>
            <a:endParaRPr lang="ja-JP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計算機アルゴリズム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2362200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smtClean="0"/>
              <a:t>アルゴリズム：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/>
              <a:t>　 </a:t>
            </a:r>
            <a:r>
              <a:rPr lang="ja-JP" altLang="en-US" sz="2400" smtClean="0"/>
              <a:t>物事をするときの、手順のこと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　普通は、コンピューターに計算をさせる（プログラム）の手順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　コンピュータの、効率の良いプログラムを書くにはどうするか、というプログラム設計の理論と考えても良い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4868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400" b="1">
                <a:solidFill>
                  <a:srgbClr val="336600"/>
                </a:solidFill>
                <a:effectLst/>
              </a:rPr>
              <a:t>１から１００の数字を足したい：</a:t>
            </a:r>
          </a:p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　・1+2+,...,+100   ‥‥ 99回の足し算</a:t>
            </a:r>
          </a:p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　・(1+100) * (100/2)  ‥ 演算3回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905000" y="5410200"/>
            <a:ext cx="659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400" b="1">
                <a:solidFill>
                  <a:srgbClr val="336600"/>
                </a:solidFill>
                <a:effectLst/>
              </a:rPr>
              <a:t>にんじんを星型の輪切りに切りたい</a:t>
            </a:r>
          </a:p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　・輪切りにしてから、それぞれを星型に切る</a:t>
            </a:r>
          </a:p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　・ まず星型の切込みを入れてから、輪切りにする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計算機アルゴリズム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2743200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smtClean="0"/>
              <a:t>計算時間オーダー： </a:t>
            </a:r>
            <a:r>
              <a:rPr lang="en-US" altLang="ja-JP" sz="2400" b="1" smtClean="0">
                <a:solidFill>
                  <a:schemeClr val="accent2"/>
                </a:solidFill>
              </a:rPr>
              <a:t>O(f(n))</a:t>
            </a:r>
            <a:endParaRPr lang="ja-JP" altLang="en-US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/>
              <a:t>　</a:t>
            </a:r>
            <a:r>
              <a:rPr lang="ja-JP" altLang="en-US" sz="2400" b="1" smtClean="0"/>
              <a:t> </a:t>
            </a:r>
            <a:r>
              <a:rPr lang="ja-JP" altLang="en-US" sz="2400" smtClean="0"/>
              <a:t>入力した問題の大きさに対して、最悪で、どの程度の時間がかかるかを、問題の大きさの関数（多項式）であらわしたもの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※</a:t>
            </a:r>
            <a:r>
              <a:rPr lang="en-US" altLang="ja-JP" sz="2400" smtClean="0"/>
              <a:t> </a:t>
            </a:r>
            <a:r>
              <a:rPr lang="ja-JP" altLang="en-US" sz="2400" smtClean="0"/>
              <a:t>係数は、機械やプログラマーによるので無視。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※ </a:t>
            </a:r>
            <a:r>
              <a:rPr lang="ja-JP" altLang="en-US" sz="2400" smtClean="0"/>
              <a:t>最大次数のところのみに着目する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　　　（入力が大きくなると、最大次数しか効いてこない）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4267200"/>
            <a:ext cx="3884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ja-JP" sz="2400" b="1" dirty="0">
                <a:solidFill>
                  <a:srgbClr val="336600"/>
                </a:solidFill>
                <a:effectLst/>
              </a:rPr>
              <a:t>n</a:t>
            </a:r>
            <a:r>
              <a:rPr lang="ja-JP" altLang="en-US" sz="2400" b="1" dirty="0">
                <a:solidFill>
                  <a:srgbClr val="336600"/>
                </a:solidFill>
                <a:effectLst/>
              </a:rPr>
              <a:t>項目ある辞書を引く：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最初から順に調べる </a:t>
            </a:r>
            <a:r>
              <a:rPr lang="en-US" altLang="ja-JP" sz="2400" dirty="0">
                <a:solidFill>
                  <a:schemeClr val="tx1"/>
                </a:solidFill>
                <a:effectLst/>
              </a:rPr>
              <a:t>O(n)</a:t>
            </a:r>
            <a:endParaRPr lang="ja-JP" altLang="en-US" sz="2400" dirty="0">
              <a:solidFill>
                <a:schemeClr val="tx1"/>
              </a:solidFill>
              <a:effectLst/>
            </a:endParaRP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2分探索する </a:t>
            </a:r>
            <a:r>
              <a:rPr lang="en-US" altLang="ja-JP" sz="2400" dirty="0">
                <a:solidFill>
                  <a:schemeClr val="tx1"/>
                </a:solidFill>
                <a:effectLst/>
              </a:rPr>
              <a:t>O(log n)</a:t>
            </a:r>
            <a:endParaRPr lang="ja-JP" alt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5486400"/>
            <a:ext cx="5281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ja-JP" sz="2400" b="1" dirty="0">
                <a:solidFill>
                  <a:srgbClr val="336600"/>
                </a:solidFill>
                <a:effectLst/>
              </a:rPr>
              <a:t>n </a:t>
            </a:r>
            <a:r>
              <a:rPr lang="ja-JP" altLang="en-US" sz="2400" b="1" dirty="0">
                <a:solidFill>
                  <a:srgbClr val="336600"/>
                </a:solidFill>
                <a:effectLst/>
              </a:rPr>
              <a:t>個の数字をソートする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普通に挿入、クイックソート </a:t>
            </a:r>
            <a:r>
              <a:rPr lang="en-US" altLang="ja-JP" sz="2400" dirty="0">
                <a:solidFill>
                  <a:schemeClr val="tx1"/>
                </a:solidFill>
                <a:effectLst/>
              </a:rPr>
              <a:t>O(n</a:t>
            </a:r>
            <a:r>
              <a:rPr lang="en-US" altLang="ja-JP" sz="2400" baseline="30000" dirty="0">
                <a:solidFill>
                  <a:schemeClr val="tx1"/>
                </a:solidFill>
                <a:effectLst/>
              </a:rPr>
              <a:t>2</a:t>
            </a:r>
            <a:r>
              <a:rPr lang="en-US" altLang="ja-JP" sz="2400" dirty="0">
                <a:solidFill>
                  <a:schemeClr val="tx1"/>
                </a:solidFill>
                <a:effectLst/>
              </a:rPr>
              <a:t>) 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マージソート・ヒープソート </a:t>
            </a:r>
            <a:r>
              <a:rPr lang="en-US" altLang="ja-JP" sz="2400" dirty="0">
                <a:solidFill>
                  <a:schemeClr val="tx1"/>
                </a:solidFill>
                <a:effectLst/>
              </a:rPr>
              <a:t>O(n log n)</a:t>
            </a:r>
            <a:endParaRPr lang="ja-JP" alt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724525" y="4572000"/>
            <a:ext cx="3240088" cy="15716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2400" b="1">
                <a:solidFill>
                  <a:schemeClr val="tx1"/>
                </a:solidFill>
                <a:effectLst/>
              </a:rPr>
              <a:t>オーダーが小さければ、機械やプログラマーが多少悪くても、設計の良さで圧倒的に速い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オペレーションズ･リサーチ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208963" cy="1404938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オペレーションズ･リサーチ（</a:t>
            </a:r>
            <a:r>
              <a:rPr lang="en-US" altLang="ja-JP" sz="2400" b="1" dirty="0" smtClean="0"/>
              <a:t>OR）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</a:t>
            </a:r>
            <a:r>
              <a:rPr lang="ja-JP" altLang="en-US" sz="2400" dirty="0" smtClean="0"/>
              <a:t>現実世界に存在するシステムや作業や問題を、数理的なモデルとして表現し、その問題を解く数理的な解法を構築する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604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ja-JP" altLang="en-US" sz="2400" b="1" dirty="0">
                <a:solidFill>
                  <a:srgbClr val="336600"/>
                </a:solidFill>
                <a:effectLst/>
              </a:rPr>
              <a:t>明日の天気を知りたい：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晴れや、曇りなどの天気を分類し、数理化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「過去の天気、気象データの履歴は翌日の天気と相関がある」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という観察から、「気象データの履歴から明日の天気を予測」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というモデルを立てる</a:t>
            </a:r>
          </a:p>
          <a:p>
            <a:pPr algn="l">
              <a:defRPr/>
            </a:pPr>
            <a:r>
              <a:rPr lang="ja-JP" altLang="en-US" sz="2400" dirty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このモデルを、統計的手法で解く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オペレーションズ･リサーチ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>
                <a:solidFill>
                  <a:srgbClr val="336600"/>
                </a:solidFill>
              </a:rPr>
              <a:t>ここから目的地までの最短ルートが知りたい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それぞれのルートを、交差点から交差点への道の区分の組合せとしてモデル化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通過時間が最短となる、道の組合せを見つける最適化問題として解く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>
                <a:solidFill>
                  <a:srgbClr val="336600"/>
                </a:solidFill>
              </a:rPr>
              <a:t>議会での各政党の発言力が知りたい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「法案を通すには、いくつかの政党が協力しなければならない」、という観察から、「どの政党の組合せが過半数を取れるか」という組合せでモデル化。ゲーム理論の、協力ゲームのモデルなどに当てはめる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発言力を計算する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オペレーションズ･リサーチ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研究・実践では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/>
              <a:t>妥当なモデルが作れるか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 </a:t>
            </a:r>
            <a:r>
              <a:rPr lang="ja-JP" altLang="en-US" sz="2400" dirty="0" smtClean="0"/>
              <a:t>数理的に解ける（実用的な時間で解ける）問題に定式化されるか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 </a:t>
            </a:r>
            <a:r>
              <a:rPr lang="ja-JP" altLang="en-US" sz="2400" dirty="0" smtClean="0"/>
              <a:t>効率的な解法か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実用的か（解の性質・</a:t>
            </a:r>
            <a:r>
              <a:rPr lang="ja-JP" altLang="en-US" sz="2400" b="1" dirty="0" smtClean="0"/>
              <a:t>求解の時間</a:t>
            </a:r>
            <a:r>
              <a:rPr lang="ja-JP" altLang="en-US" sz="2400" dirty="0" smtClean="0"/>
              <a:t>など）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といった点が重視される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オペレーションズ･リサーチ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4248150" cy="304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研究手法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各々の段階で、数学的、</a:t>
            </a:r>
            <a:r>
              <a:rPr lang="en-US" altLang="ja-JP" sz="2400" smtClean="0"/>
              <a:t>OR</a:t>
            </a:r>
            <a:r>
              <a:rPr lang="ja-JP" altLang="en-US" sz="2400" smtClean="0"/>
              <a:t>的、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アルゴリズム的な視点が必要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410200" y="2209800"/>
            <a:ext cx="1608138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モデル作り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10200" y="3581400"/>
            <a:ext cx="17272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解法の構築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76800" y="4876800"/>
            <a:ext cx="278765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400">
                <a:solidFill>
                  <a:schemeClr val="tx1"/>
                </a:solidFill>
                <a:effectLst/>
              </a:rPr>
              <a:t>アルゴリズムの改良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172200" y="41148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172200" y="2743200"/>
            <a:ext cx="1588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7315200" y="3962400"/>
            <a:ext cx="1090613" cy="1295400"/>
          </a:xfrm>
          <a:custGeom>
            <a:avLst/>
            <a:gdLst/>
            <a:ahLst/>
            <a:cxnLst>
              <a:cxn ang="0">
                <a:pos x="336" y="816"/>
              </a:cxn>
              <a:cxn ang="0">
                <a:pos x="610" y="662"/>
              </a:cxn>
              <a:cxn ang="0">
                <a:pos x="588" y="130"/>
              </a:cxn>
              <a:cxn ang="0">
                <a:pos x="0" y="0"/>
              </a:cxn>
            </a:cxnLst>
            <a:rect l="0" t="0" r="r" b="b"/>
            <a:pathLst>
              <a:path w="690" h="816">
                <a:moveTo>
                  <a:pt x="336" y="816"/>
                </a:moveTo>
                <a:cubicBezTo>
                  <a:pt x="381" y="790"/>
                  <a:pt x="568" y="776"/>
                  <a:pt x="610" y="662"/>
                </a:cubicBezTo>
                <a:cubicBezTo>
                  <a:pt x="652" y="548"/>
                  <a:pt x="690" y="240"/>
                  <a:pt x="588" y="130"/>
                </a:cubicBezTo>
                <a:cubicBezTo>
                  <a:pt x="486" y="20"/>
                  <a:pt x="122" y="27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7239000" y="2438400"/>
            <a:ext cx="1225550" cy="1325563"/>
          </a:xfrm>
          <a:custGeom>
            <a:avLst/>
            <a:gdLst/>
            <a:ahLst/>
            <a:cxnLst>
              <a:cxn ang="0">
                <a:pos x="134" y="835"/>
              </a:cxn>
              <a:cxn ang="0">
                <a:pos x="624" y="720"/>
              </a:cxn>
              <a:cxn ang="0">
                <a:pos x="672" y="144"/>
              </a:cxn>
              <a:cxn ang="0">
                <a:pos x="0" y="0"/>
              </a:cxn>
            </a:cxnLst>
            <a:rect l="0" t="0" r="r" b="b"/>
            <a:pathLst>
              <a:path w="776" h="835">
                <a:moveTo>
                  <a:pt x="134" y="835"/>
                </a:moveTo>
                <a:cubicBezTo>
                  <a:pt x="217" y="816"/>
                  <a:pt x="534" y="835"/>
                  <a:pt x="624" y="720"/>
                </a:cubicBezTo>
                <a:cubicBezTo>
                  <a:pt x="714" y="605"/>
                  <a:pt x="776" y="264"/>
                  <a:pt x="672" y="144"/>
                </a:cubicBezTo>
                <a:cubicBezTo>
                  <a:pt x="568" y="24"/>
                  <a:pt x="112" y="24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復習：数理計画とは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rgbClr val="336600"/>
                </a:solidFill>
              </a:rPr>
              <a:t>数理計画・最適化（数理計画問題・最適化問題）：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数理的に表現された、数多くのもの（集合）の中から、最も良いものを選び出すこと</a:t>
            </a:r>
          </a:p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rgbClr val="336600"/>
                </a:solidFill>
              </a:rPr>
              <a:t>数理計画法・最適化法：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数理計画問題を解く、数理的な方法のこと</a:t>
            </a:r>
          </a:p>
          <a:p>
            <a:pPr eaLnBrk="1" hangingPunct="1">
              <a:buFontTx/>
              <a:buNone/>
            </a:pP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ja-JP" altLang="en-US" sz="2400" b="1" smtClean="0">
                <a:solidFill>
                  <a:srgbClr val="336600"/>
                </a:solidFill>
              </a:rPr>
              <a:t>例：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336600"/>
                </a:solidFill>
              </a:rPr>
              <a:t>線形計画：</a:t>
            </a:r>
            <a:r>
              <a:rPr lang="ja-JP" altLang="en-US" sz="2400" b="1" smtClean="0"/>
              <a:t>　</a:t>
            </a:r>
            <a:r>
              <a:rPr lang="ja-JP" altLang="en-US" sz="2400" smtClean="0"/>
              <a:t>線形制約を満たす </a:t>
            </a:r>
            <a:r>
              <a:rPr lang="en-US" altLang="ja-JP" sz="2400" smtClean="0"/>
              <a:t>n</a:t>
            </a:r>
            <a:r>
              <a:rPr lang="ja-JP" altLang="en-US" sz="2400" smtClean="0"/>
              <a:t>次元ベクトルの中で、目的関数値が最も良いものを見つける問題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336600"/>
                </a:solidFill>
              </a:rPr>
              <a:t>シンプレックス法（単体法）</a:t>
            </a:r>
            <a:r>
              <a:rPr lang="ja-JP" altLang="en-US" sz="2400" smtClean="0">
                <a:solidFill>
                  <a:srgbClr val="336600"/>
                </a:solidFill>
              </a:rPr>
              <a:t>：</a:t>
            </a:r>
            <a:r>
              <a:rPr lang="ja-JP" altLang="en-US" sz="2400" smtClean="0"/>
              <a:t>　線形計画を解く、数理的な方法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知識をどのように使うか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おしなべて、物事は応用力が大事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現実の問題に出会ったとき、その問題を、自分の知識でどのように解決するか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あるいは、自分の知識では解決できそうもないことを、どのように確認するか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自分の知識で解決できなかったら、どのような知識を手に入れればいいか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>
                <a:solidFill>
                  <a:srgbClr val="336600"/>
                </a:solidFill>
              </a:rPr>
              <a:t>例）</a:t>
            </a:r>
            <a:r>
              <a:rPr lang="ja-JP" altLang="en-US" sz="2400" dirty="0" smtClean="0"/>
              <a:t>線形計画、という道具（知識）があるとき、これを使ってどのような問題が解けるか考える。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練習問題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0866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1. 線形計画で解ける問題を考える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2. ほかの問題を線形計画で解く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smtClean="0"/>
              <a:t>　練習問題：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smtClean="0"/>
              <a:t>それなりに実用的な問題で、線形計画になる問題を考えてみよう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軽く練習問題１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866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用語の定義：</a:t>
            </a:r>
            <a:endParaRPr lang="en-US" altLang="ja-JP" sz="24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max {a,b,…,z</a:t>
            </a:r>
            <a:r>
              <a:rPr lang="ja-JP" altLang="en-US" sz="2400" b="1" smtClean="0">
                <a:solidFill>
                  <a:schemeClr val="accent2"/>
                </a:solidFill>
              </a:rPr>
              <a:t>}： </a:t>
            </a:r>
            <a:r>
              <a:rPr lang="en-US" altLang="ja-JP" sz="2400" b="1" smtClean="0">
                <a:solidFill>
                  <a:schemeClr val="accent2"/>
                </a:solidFill>
              </a:rPr>
              <a:t>a,…,z</a:t>
            </a:r>
            <a:r>
              <a:rPr lang="en-US" altLang="ja-JP" sz="2400" smtClean="0"/>
              <a:t> </a:t>
            </a:r>
            <a:r>
              <a:rPr lang="ja-JP" altLang="en-US" sz="2400" smtClean="0"/>
              <a:t>の中の最大値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min {a,b,…,z</a:t>
            </a:r>
            <a:r>
              <a:rPr lang="ja-JP" altLang="en-US" sz="2400" b="1" smtClean="0">
                <a:solidFill>
                  <a:schemeClr val="accent2"/>
                </a:solidFill>
              </a:rPr>
              <a:t>}： </a:t>
            </a:r>
            <a:r>
              <a:rPr lang="en-US" altLang="ja-JP" sz="2400" b="1" smtClean="0">
                <a:solidFill>
                  <a:schemeClr val="accent2"/>
                </a:solidFill>
              </a:rPr>
              <a:t>a,…,z</a:t>
            </a:r>
            <a:r>
              <a:rPr lang="en-US" altLang="ja-JP" sz="2400" smtClean="0"/>
              <a:t> </a:t>
            </a:r>
            <a:r>
              <a:rPr lang="ja-JP" altLang="en-US" sz="2400" smtClean="0"/>
              <a:t>の中の最小値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,  min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：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ja-JP" sz="2400" b="1" smtClean="0">
                <a:solidFill>
                  <a:schemeClr val="accent2"/>
                </a:solidFill>
              </a:rPr>
              <a:t>,…,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n</a:t>
            </a:r>
            <a:r>
              <a:rPr lang="en-US" altLang="ja-JP" sz="2400" smtClean="0"/>
              <a:t> </a:t>
            </a:r>
            <a:r>
              <a:rPr lang="ja-JP" altLang="en-US" sz="2400" smtClean="0"/>
              <a:t>の中の最大、最小値</a:t>
            </a:r>
            <a:endParaRPr lang="en-US" altLang="ja-JP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 次の数理計画問題を、線形計画問題に直せ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最小化： 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軽く練習問題１－２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866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新しい変数 </a:t>
            </a:r>
            <a:r>
              <a:rPr lang="en-US" altLang="ja-JP" sz="2400" b="1" smtClean="0">
                <a:solidFill>
                  <a:schemeClr val="accent2"/>
                </a:solidFill>
              </a:rPr>
              <a:t>t</a:t>
            </a:r>
            <a:r>
              <a:rPr lang="en-US" altLang="ja-JP" sz="2400" smtClean="0"/>
              <a:t> </a:t>
            </a:r>
            <a:r>
              <a:rPr lang="ja-JP" altLang="en-US" sz="2400" smtClean="0"/>
              <a:t>を導入する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最小化： 　　　  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t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 　 </a:t>
            </a:r>
            <a:r>
              <a:rPr lang="ja-JP" altLang="en-US" sz="2400" b="1" smtClean="0">
                <a:solidFill>
                  <a:schemeClr val="accent2"/>
                </a:solidFill>
              </a:rPr>
              <a:t>     </a:t>
            </a:r>
            <a:r>
              <a:rPr lang="en-US" altLang="ja-JP" sz="2400" b="1" smtClean="0">
                <a:solidFill>
                  <a:schemeClr val="accent2"/>
                </a:solidFill>
              </a:rPr>
              <a:t>t  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</a:t>
            </a:r>
            <a:r>
              <a:rPr lang="en-US" altLang="ja-JP" sz="2400" smtClean="0"/>
              <a:t>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　　これで正しいことを証明しましょう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軽く練習問題１－３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証明：</a:t>
            </a:r>
            <a:r>
              <a:rPr lang="ja-JP" altLang="en-US" sz="2400" b="1" smtClean="0"/>
              <a:t> </a:t>
            </a:r>
            <a:r>
              <a:rPr lang="ja-JP" altLang="en-US" sz="2400" smtClean="0"/>
              <a:t> 実行可能な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ja-JP" altLang="en-US" sz="2400" smtClean="0"/>
              <a:t>に対して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制約条件より   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t　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  </a:t>
            </a:r>
            <a:r>
              <a:rPr lang="ja-JP" altLang="en-US" sz="2400" smtClean="0"/>
              <a:t>は明らか。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ここで、 </a:t>
            </a:r>
            <a:r>
              <a:rPr lang="en-US" altLang="ja-JP" sz="2400" b="1" smtClean="0">
                <a:solidFill>
                  <a:schemeClr val="accent2"/>
                </a:solidFill>
              </a:rPr>
              <a:t>t　＞</a:t>
            </a:r>
            <a:r>
              <a:rPr lang="ja-JP" altLang="en-US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 </a:t>
            </a:r>
            <a:r>
              <a:rPr lang="ja-JP" altLang="en-US" sz="2400" smtClean="0"/>
              <a:t>であるとすると、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t ＞ t' ≧　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となる </a:t>
            </a:r>
            <a:r>
              <a:rPr lang="en-US" altLang="ja-JP" sz="2400" b="1" smtClean="0">
                <a:solidFill>
                  <a:schemeClr val="accent2"/>
                </a:solidFill>
              </a:rPr>
              <a:t>t'</a:t>
            </a:r>
            <a:r>
              <a:rPr lang="ja-JP" altLang="en-US" sz="2400" smtClean="0"/>
              <a:t>  が存在する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smtClean="0">
                <a:solidFill>
                  <a:schemeClr val="accent2"/>
                </a:solidFill>
              </a:rPr>
              <a:t>t'</a:t>
            </a:r>
            <a:r>
              <a:rPr lang="en-US" altLang="ja-JP" sz="2400" smtClean="0"/>
              <a:t> </a:t>
            </a:r>
            <a:r>
              <a:rPr lang="ja-JP" altLang="en-US" sz="2400" smtClean="0"/>
              <a:t>と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smtClean="0"/>
              <a:t> </a:t>
            </a:r>
            <a:r>
              <a:rPr lang="ja-JP" altLang="en-US" sz="2400" smtClean="0"/>
              <a:t>の組は実行可能解なので、</a:t>
            </a:r>
            <a:r>
              <a:rPr lang="en-US" altLang="ja-JP" sz="2400" b="1" smtClean="0">
                <a:solidFill>
                  <a:schemeClr val="accent2"/>
                </a:solidFill>
              </a:rPr>
              <a:t>t</a:t>
            </a:r>
            <a:r>
              <a:rPr lang="en-US" altLang="ja-JP" sz="2400" smtClean="0"/>
              <a:t> </a:t>
            </a:r>
            <a:r>
              <a:rPr lang="ja-JP" altLang="en-US" sz="2400" smtClean="0"/>
              <a:t>は最適解でない。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対偶を取ると、「 </a:t>
            </a:r>
            <a:r>
              <a:rPr lang="en-US" altLang="ja-JP" sz="2400" b="1" smtClean="0">
                <a:solidFill>
                  <a:schemeClr val="accent2"/>
                </a:solidFill>
              </a:rPr>
              <a:t>t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が最適解ならば、 </a:t>
            </a:r>
            <a:r>
              <a:rPr lang="en-US" altLang="ja-JP" sz="2400" b="1" smtClean="0">
                <a:solidFill>
                  <a:schemeClr val="accent2"/>
                </a:solidFill>
              </a:rPr>
              <a:t>t　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よって、２つの問題の最適解は同じ目的関数値を持つ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smtClean="0"/>
              <a:t>q.e.d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では問題。最小化 </a:t>
            </a:r>
            <a:r>
              <a:rPr lang="en-US" altLang="ja-JP" sz="2400" b="1" smtClean="0">
                <a:solidFill>
                  <a:schemeClr val="accent2"/>
                </a:solidFill>
              </a:rPr>
              <a:t>min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とした問題は、線形計画になるでしょうか、ならないでしょうか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軽く練習問題１－４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b="1" smtClean="0"/>
              <a:t> </a:t>
            </a:r>
            <a:r>
              <a:rPr lang="ja-JP" altLang="en-US" sz="2400" smtClean="0"/>
              <a:t>以下の問題を線形計画問題に直しなさい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+ max 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 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(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</a:t>
            </a:r>
            <a:r>
              <a:rPr lang="en-US" altLang="ja-JP" sz="2400" b="1" smtClean="0">
                <a:solidFill>
                  <a:schemeClr val="accent2"/>
                </a:solidFill>
              </a:rPr>
              <a:t>+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e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)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/>
              <a:t>　  　　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+　</a:t>
            </a:r>
            <a:r>
              <a:rPr lang="en-US" altLang="ja-JP" sz="2400" b="1" smtClean="0">
                <a:solidFill>
                  <a:schemeClr val="accent2"/>
                </a:solidFill>
              </a:rPr>
              <a:t>max d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,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軽く練習問題２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 以下の問題を線形計画問題に直しなさい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軽く練習問題２－２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max</a:t>
            </a:r>
            <a:r>
              <a:rPr lang="en-US" altLang="ja-JP" sz="2400" smtClean="0"/>
              <a:t> </a:t>
            </a:r>
            <a:r>
              <a:rPr lang="ja-JP" altLang="en-US" sz="2400" smtClean="0"/>
              <a:t>を使った問題に直してみる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max { －∑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, ∑ 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}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smtClean="0"/>
              <a:t>　　　　　　　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ということは、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 t　</a:t>
            </a:r>
            <a:r>
              <a:rPr lang="ja-JP" altLang="en-US" sz="2400" b="1" smtClean="0">
                <a:solidFill>
                  <a:schemeClr val="accent2"/>
                </a:solidFill>
              </a:rPr>
              <a:t>≧ －∑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baseline="-25000" smtClean="0">
                <a:solidFill>
                  <a:schemeClr val="accent2"/>
                </a:solidFill>
              </a:rPr>
              <a:t>　　　　　　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t　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　∑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baseline="-25000" smtClean="0">
                <a:solidFill>
                  <a:schemeClr val="accent2"/>
                </a:solidFill>
              </a:rPr>
              <a:t>　　　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 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smtClean="0"/>
              <a:t>　　　　　　　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 これで正しいことを証明しなさい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軽く練習問題２－３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証明：</a:t>
            </a:r>
            <a:r>
              <a:rPr lang="ja-JP" altLang="en-US" sz="2400" smtClean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  </a:t>
            </a:r>
            <a:r>
              <a:rPr lang="ja-JP" altLang="en-US" sz="2400" b="1" smtClean="0">
                <a:solidFill>
                  <a:schemeClr val="accent2"/>
                </a:solidFill>
              </a:rPr>
              <a:t>≧  0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 　</a:t>
            </a:r>
            <a:r>
              <a:rPr lang="ja-JP" altLang="en-US" sz="2400" smtClean="0"/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| 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|  = 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、　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－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</a:rPr>
              <a:t>∑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より </a:t>
            </a:r>
            <a:r>
              <a:rPr lang="en-US" altLang="ja-JP" sz="2400" b="1" smtClean="0">
                <a:solidFill>
                  <a:schemeClr val="accent2"/>
                </a:solidFill>
              </a:rPr>
              <a:t>| 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| =  max { －∑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, ∑ 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 </a:t>
            </a:r>
            <a:r>
              <a:rPr lang="ja-JP" altLang="en-US" sz="2400" b="1" smtClean="0">
                <a:solidFill>
                  <a:schemeClr val="accent2"/>
                </a:solidFill>
              </a:rPr>
              <a:t>≦ 0</a:t>
            </a:r>
            <a:r>
              <a:rPr lang="ja-JP" altLang="en-US" sz="2400" baseline="-25000" smtClean="0">
                <a:solidFill>
                  <a:schemeClr val="accent2"/>
                </a:solidFill>
              </a:rPr>
              <a:t> 　</a:t>
            </a:r>
            <a:r>
              <a:rPr lang="ja-JP" altLang="en-US" sz="2400" smtClean="0"/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| 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|  =  －∑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、　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</a:rPr>
              <a:t>≦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－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</a:rPr>
              <a:t>∑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より </a:t>
            </a:r>
            <a:r>
              <a:rPr lang="en-US" altLang="ja-JP" sz="2400" b="1" smtClean="0">
                <a:solidFill>
                  <a:schemeClr val="accent2"/>
                </a:solidFill>
              </a:rPr>
              <a:t>| 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 | =  max { －∑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, ∑ 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よって両問題の目的関数値は等しい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　　</a:t>
            </a:r>
            <a:r>
              <a:rPr lang="ja-JP" altLang="en-US" sz="2400" b="1" smtClean="0"/>
              <a:t>最大化：</a:t>
            </a:r>
            <a:r>
              <a:rPr lang="ja-JP" altLang="en-US" sz="2400" smtClean="0"/>
              <a:t>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だとどうなるでしょうか？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軽く練習問題２－４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 以下の問題を線形計画問題に直しなさい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∑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+ | ∑ 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 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(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</a:t>
            </a:r>
            <a:r>
              <a:rPr lang="en-US" altLang="ja-JP" sz="2400" b="1" smtClean="0">
                <a:solidFill>
                  <a:schemeClr val="accent2"/>
                </a:solidFill>
              </a:rPr>
              <a:t>+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e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)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/>
              <a:t>　  　　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∑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+ | ∑ 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</a:t>
            </a:r>
            <a:r>
              <a:rPr lang="en-US" altLang="ja-JP" sz="2400" b="1" smtClean="0">
                <a:solidFill>
                  <a:schemeClr val="accent2"/>
                </a:solidFill>
              </a:rPr>
              <a:t>|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smtClean="0">
                <a:solidFill>
                  <a:schemeClr val="accent2"/>
                </a:solidFill>
              </a:rPr>
              <a:t>　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　　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/>
              <a:t>　</a:t>
            </a:r>
            <a:r>
              <a:rPr lang="en-US" altLang="ja-JP" sz="2400" smtClean="0"/>
              <a:t>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数理計画の特徴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1534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rgbClr val="336600"/>
                </a:solidFill>
              </a:rPr>
              <a:t>コンピュータで数理計画を解くと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smtClean="0">
              <a:solidFill>
                <a:srgbClr val="33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smtClean="0"/>
              <a:t> </a:t>
            </a:r>
            <a:r>
              <a:rPr lang="ja-JP" altLang="en-US" sz="2400" b="1" smtClean="0"/>
              <a:t>大きな問題が解ける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　　（決定する項目の数がときに１万を超える）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smtClean="0"/>
              <a:t> </a:t>
            </a:r>
            <a:r>
              <a:rPr lang="ja-JP" altLang="en-US" sz="2400" b="1" smtClean="0"/>
              <a:t>正確に解ける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　　（あるいは、精度の保証をする）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smtClean="0"/>
              <a:t> </a:t>
            </a:r>
            <a:r>
              <a:rPr lang="ja-JP" altLang="en-US" sz="2400" b="1" smtClean="0"/>
              <a:t>短時間でたくさん解ける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　　（１秒間に何百回も解く）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smtClean="0"/>
              <a:t> 数理的にしっかり定義された問題しか解けない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smtClean="0"/>
              <a:t> 問題の条件がちょっとでも変わると解けない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smtClean="0"/>
              <a:t> 構造が悪いと、密な問題でも解けない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smtClean="0"/>
              <a:t> 直感的に、ひらめきで解くようなことはできない</a:t>
            </a:r>
            <a:endParaRPr lang="en-US" altLang="ja-JP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軽く練習問題３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b="1" smtClean="0"/>
              <a:t> </a:t>
            </a:r>
            <a:r>
              <a:rPr lang="ja-JP" altLang="en-US" sz="2400" smtClean="0"/>
              <a:t>以下の問題を線形計画問題に直しなさい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ja-JP" altLang="en-US" sz="2400" b="1" smtClean="0"/>
              <a:t>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軽く練習問題３－２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 　</a:t>
            </a:r>
            <a:r>
              <a:rPr lang="en-US" altLang="ja-JP" sz="2400" b="1" smtClean="0">
                <a:solidFill>
                  <a:schemeClr val="accent2"/>
                </a:solidFill>
              </a:rPr>
              <a:t>=　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30000" smtClean="0">
                <a:solidFill>
                  <a:schemeClr val="accent2"/>
                </a:solidFill>
              </a:rPr>
              <a:t>　　</a:t>
            </a:r>
            <a:r>
              <a:rPr lang="ja-JP" altLang="en-US" sz="2400" smtClean="0"/>
              <a:t>とおくと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　最小化： 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     </a:t>
            </a:r>
            <a:r>
              <a:rPr lang="en-US" altLang="ja-JP" sz="2400" b="1" smtClean="0">
                <a:solidFill>
                  <a:schemeClr val="accent2"/>
                </a:solidFill>
              </a:rPr>
              <a:t>∑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2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　 y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0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mtClean="0"/>
              <a:t>となる。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</a:t>
            </a:r>
            <a:r>
              <a:rPr lang="ja-JP" altLang="en-US" sz="2400" smtClean="0"/>
              <a:t>　２つの問題が等価であることを証明せよ</a:t>
            </a:r>
            <a:endParaRPr lang="ja-JP" altLang="en-US" sz="24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軽く練習問題３－３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81075"/>
            <a:ext cx="79248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元の問題の解と、変換した問題の解が、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 </a:t>
            </a:r>
            <a:r>
              <a:rPr lang="ja-JP" altLang="en-US" sz="2400" dirty="0" smtClean="0"/>
              <a:t>という関係で、1対1対応する。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目的関数値も同じ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元の問題の最適解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en-US" altLang="ja-JP" sz="2400" dirty="0" smtClean="0"/>
              <a:t>  </a:t>
            </a:r>
            <a:r>
              <a:rPr lang="ja-JP" altLang="en-US" sz="2400" dirty="0" smtClean="0"/>
              <a:t>変換した問題の最適解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問題：</a:t>
            </a:r>
            <a:r>
              <a:rPr lang="ja-JP" altLang="en-US" sz="2400" dirty="0" smtClean="0"/>
              <a:t> 　次の問題ではどうでしょうか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　最小化： 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制約条件： 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　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baseline="30000" dirty="0" smtClean="0">
                <a:solidFill>
                  <a:schemeClr val="accent2"/>
                </a:solidFill>
              </a:rPr>
              <a:t>　　　　　　　　　　　</a:t>
            </a:r>
            <a:r>
              <a:rPr lang="ja-JP" altLang="en-US" sz="2400" b="1" dirty="0" smtClean="0"/>
              <a:t> 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　0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　最小化： 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  sin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制約条件： 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　　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=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endParaRPr lang="en-US" altLang="ja-JP" sz="2400" b="1" baseline="30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　　　　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　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軽く練習問題４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28495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問題： </a:t>
            </a:r>
            <a:r>
              <a:rPr lang="ja-JP" altLang="en-US" sz="2400" smtClean="0"/>
              <a:t>以下の問題を線形計画問題に直しなさい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 　　最小化： 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Π</a:t>
            </a:r>
            <a:r>
              <a:rPr lang="en-US" altLang="ja-JP" sz="2400" b="1" smtClean="0"/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ci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　制約条件： 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Π</a:t>
            </a:r>
            <a:r>
              <a:rPr lang="en-US" altLang="ja-JP" sz="2400" b="1" smtClean="0"/>
              <a:t> 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smtClean="0">
                <a:solidFill>
                  <a:schemeClr val="accent2"/>
                </a:solidFill>
              </a:rPr>
              <a:t>ai</a:t>
            </a:r>
            <a:r>
              <a:rPr lang="ja-JP" altLang="en-US" sz="2400" b="1" smtClean="0"/>
              <a:t> 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smtClean="0">
                <a:solidFill>
                  <a:schemeClr val="accent2"/>
                </a:solidFill>
              </a:rPr>
              <a:t>b</a:t>
            </a:r>
            <a:endParaRPr lang="ja-JP" altLang="en-US" sz="2400" b="1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　　　　　　　　　　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smtClean="0">
                <a:solidFill>
                  <a:schemeClr val="accent2"/>
                </a:solidFill>
              </a:rPr>
              <a:t>≧　1</a:t>
            </a:r>
            <a:endParaRPr lang="en-US" altLang="ja-JP" sz="24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軽く練習問題４－１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848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全部、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をとってみる</a:t>
            </a:r>
            <a:endParaRPr lang="ja-JP" altLang="en-US" sz="24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/>
              <a:t>最小化： 　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Π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ci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制約条件： 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Π log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ai</a:t>
            </a:r>
            <a:r>
              <a:rPr lang="ja-JP" altLang="en-US" sz="2400" b="1" dirty="0" smtClean="0"/>
              <a:t>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b</a:t>
            </a:r>
            <a:endParaRPr lang="ja-JP" altLang="en-US" sz="24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　　　 log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　最小化： 　　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 log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制約条件：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 log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b</a:t>
            </a:r>
            <a:endParaRPr lang="ja-JP" altLang="en-US" sz="24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   　　　　 log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　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log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とおくと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　最小化： 　　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 log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 smtClean="0"/>
              <a:t>　制約条件：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∑ log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b</a:t>
            </a:r>
            <a:endParaRPr lang="ja-JP" altLang="en-US" sz="24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   　　　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　0</a:t>
            </a: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大きな問題が解ける利点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1534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/>
              <a:t>大きな問題が解ける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33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人間が解ける問題の大きさは、せいぜい </a:t>
            </a:r>
            <a:r>
              <a:rPr lang="en-US" altLang="ja-JP" sz="2400" dirty="0" smtClean="0"/>
              <a:t>100 ~ 1000</a:t>
            </a:r>
            <a:r>
              <a:rPr lang="ja-JP" altLang="en-US" sz="2400" dirty="0" smtClean="0"/>
              <a:t>程度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「解ける」とはいえ、とても時間がかかる上に、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最適性の保証も無い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たっぷり時間をかけて最適化する仕事は、非常に非人間的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対して、解きたい問題は、大きいことが多い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人間が最適化するのは、無理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巨大データ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1052513"/>
            <a:ext cx="8153400" cy="44640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近年の</a:t>
            </a:r>
            <a:r>
              <a:rPr lang="en-US" altLang="ja-JP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</a:t>
            </a:r>
            <a:r>
              <a:rPr lang="ja-JP" alt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技術の発達により、半自動的に巨大なデータが収集されている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 </a:t>
            </a:r>
            <a:r>
              <a:rPr lang="en-US" altLang="ja-JP" sz="2400" dirty="0" smtClean="0"/>
              <a:t>POS</a:t>
            </a:r>
            <a:r>
              <a:rPr lang="ja-JP" altLang="en-US" sz="2400" dirty="0" smtClean="0"/>
              <a:t>データ</a:t>
            </a:r>
            <a:r>
              <a:rPr lang="en-US" altLang="ja-JP" sz="2400" dirty="0" smtClean="0"/>
              <a:t>                           10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cs typeface="Times New Roman" pitchFamily="18" charset="0"/>
              </a:rPr>
              <a:t>~</a:t>
            </a:r>
            <a:endParaRPr lang="en-US" altLang="ja-JP" sz="2400" dirty="0" smtClean="0"/>
          </a:p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 </a:t>
            </a:r>
            <a:r>
              <a:rPr lang="ja-JP" altLang="en-US" sz="2400" dirty="0" smtClean="0"/>
              <a:t>ソーシャルネットワーク</a:t>
            </a:r>
            <a:r>
              <a:rPr lang="en-US" altLang="ja-JP" sz="2400" dirty="0" smtClean="0"/>
              <a:t>       10</a:t>
            </a:r>
            <a:r>
              <a:rPr lang="ja-JP" altLang="en-US" sz="2400" dirty="0" smtClean="0"/>
              <a:t>万</a:t>
            </a:r>
            <a:r>
              <a:rPr lang="en-US" altLang="ja-JP" sz="2400" dirty="0" smtClean="0">
                <a:cs typeface="Times New Roman" pitchFamily="18" charset="0"/>
              </a:rPr>
              <a:t>~</a:t>
            </a:r>
            <a:endParaRPr lang="en-US" altLang="ja-JP" sz="2400" dirty="0" smtClean="0"/>
          </a:p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文書データ、辞書データ</a:t>
            </a:r>
            <a:r>
              <a:rPr lang="en-US" altLang="ja-JP" sz="2400" dirty="0" smtClean="0"/>
              <a:t>    100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cs typeface="Times New Roman" pitchFamily="18" charset="0"/>
              </a:rPr>
              <a:t>~</a:t>
            </a:r>
            <a:endParaRPr lang="en-US" altLang="ja-JP" sz="2400" dirty="0" smtClean="0"/>
          </a:p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 </a:t>
            </a:r>
            <a:r>
              <a:rPr lang="ja-JP" altLang="en-US" sz="2400" dirty="0" smtClean="0"/>
              <a:t>ウェブネットワーク           </a:t>
            </a:r>
            <a:r>
              <a:rPr lang="en-US" altLang="ja-JP" sz="2400" dirty="0" smtClean="0"/>
              <a:t>1000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cs typeface="Times New Roman" pitchFamily="18" charset="0"/>
              </a:rPr>
              <a:t>~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 </a:t>
            </a:r>
            <a:r>
              <a:rPr lang="ja-JP" altLang="en-US" sz="2400" dirty="0" smtClean="0"/>
              <a:t>ウェブアクセス                 </a:t>
            </a:r>
            <a:r>
              <a:rPr lang="en-US" altLang="ja-JP" sz="2400" dirty="0" smtClean="0"/>
              <a:t>1000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cs typeface="Times New Roman" pitchFamily="18" charset="0"/>
              </a:rPr>
              <a:t>~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通信パケットのログ</a:t>
            </a:r>
            <a:r>
              <a:rPr lang="en-US" altLang="ja-JP" sz="2400" dirty="0" smtClean="0"/>
              <a:t>         1000</a:t>
            </a:r>
            <a:r>
              <a:rPr lang="ja-JP" altLang="en-US" sz="2400" dirty="0" smtClean="0"/>
              <a:t>万 </a:t>
            </a:r>
            <a:r>
              <a:rPr lang="en-US" altLang="ja-JP" sz="2400" dirty="0" smtClean="0">
                <a:cs typeface="Times New Roman" pitchFamily="18" charset="0"/>
              </a:rPr>
              <a:t>~ …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US" altLang="ja-JP" sz="2400" dirty="0" smtClean="0"/>
          </a:p>
          <a:p>
            <a:pPr algn="l" eaLnBrk="1" hangingPunct="1">
              <a:spcBef>
                <a:spcPct val="0"/>
              </a:spcBef>
              <a:defRPr/>
            </a:pPr>
            <a:endParaRPr lang="en-US" altLang="ja-JP" sz="2400" dirty="0" smtClean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550025" y="2274888"/>
            <a:ext cx="1512888" cy="1295400"/>
            <a:chOff x="4014" y="2024"/>
            <a:chExt cx="953" cy="816"/>
          </a:xfrm>
        </p:grpSpPr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4060" y="2024"/>
              <a:ext cx="682" cy="545"/>
            </a:xfrm>
            <a:prstGeom prst="can">
              <a:avLst>
                <a:gd name="adj" fmla="val 13667"/>
              </a:avLst>
            </a:prstGeom>
            <a:solidFill>
              <a:schemeClr val="bg1"/>
            </a:solidFill>
            <a:ln w="19050">
              <a:solidFill>
                <a:srgbClr val="0066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4286" y="2115"/>
              <a:ext cx="681" cy="590"/>
            </a:xfrm>
            <a:prstGeom prst="can">
              <a:avLst>
                <a:gd name="adj" fmla="val 13667"/>
              </a:avLst>
            </a:prstGeom>
            <a:solidFill>
              <a:schemeClr val="bg1"/>
            </a:solidFill>
            <a:ln w="19050">
              <a:solidFill>
                <a:srgbClr val="0066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4014" y="2205"/>
              <a:ext cx="726" cy="635"/>
            </a:xfrm>
            <a:prstGeom prst="can">
              <a:avLst>
                <a:gd name="adj" fmla="val 13667"/>
              </a:avLst>
            </a:prstGeom>
            <a:solidFill>
              <a:schemeClr val="bg1"/>
            </a:solidFill>
            <a:ln w="19050">
              <a:solidFill>
                <a:srgbClr val="0066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2000" b="1">
                  <a:solidFill>
                    <a:schemeClr val="tx1"/>
                  </a:solidFill>
                  <a:effectLst/>
                </a:rPr>
                <a:t>データ</a:t>
              </a:r>
            </a:p>
            <a:p>
              <a:pPr>
                <a:defRPr/>
              </a:pPr>
              <a:r>
                <a:rPr lang="ja-JP" altLang="en-US" sz="2000" b="1">
                  <a:solidFill>
                    <a:schemeClr val="tx1"/>
                  </a:solidFill>
                  <a:effectLst/>
                </a:rPr>
                <a:t>ベース</a:t>
              </a:r>
            </a:p>
          </p:txBody>
        </p:sp>
      </p:grp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6477000" y="1987550"/>
            <a:ext cx="1655763" cy="1441450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7091363" y="2274888"/>
            <a:ext cx="1765300" cy="1296987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6300788" y="2490788"/>
            <a:ext cx="1798637" cy="1370012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2800" b="1">
                <a:solidFill>
                  <a:schemeClr val="tx1"/>
                </a:solidFill>
                <a:effectLst/>
              </a:rPr>
              <a:t>データ</a:t>
            </a:r>
          </a:p>
          <a:p>
            <a:pPr>
              <a:defRPr/>
            </a:pPr>
            <a:r>
              <a:rPr lang="ja-JP" altLang="en-US" sz="2800" b="1">
                <a:solidFill>
                  <a:schemeClr val="tx1"/>
                </a:solidFill>
                <a:effectLst/>
              </a:rPr>
              <a:t>ベース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11188" y="5445125"/>
            <a:ext cx="7345362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経営戦略やマーケッティングにおいて、これら巨大データをいかに使うかが大きな鍵となってきている</a:t>
            </a:r>
            <a:endParaRPr lang="ja-JP" altLang="en-US" sz="2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正確に解けることの利点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064500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/>
              <a:t>正確に解ける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33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人間が、「正確である事」を保証して問題を解くのは、非常に手間がかかる（パズルの証明をするようなもの）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「人間系によるエラー」もあるかもしれない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数理計画法だと、「最適」である解が得られる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近似アルゴリズムで、「最適解から誤差○○以内」である解が得られる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列挙アルゴリズムで「条件にあう解」が全てもらさず見つけられる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正確な解が必要な場面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064500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「○○の性質を持つものの値は○○以下」というような定理証明を行うとき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行政での政策決定など、正確な解を証拠として用いたいとき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データの分析など、解の正確な数が必要なとき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科学分野で、実験結果から得られるデータを証拠として使いたいとき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短時間で解けることの利点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064500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/>
              <a:t>短時間でたくさん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33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人間はいくら速くても、処理には限界がある（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秒はかかる）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たくさん解くのは、疲れる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対話型の最適化システムでは、同じような問題を短時間で何回も解かなければならない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オンラインサービス（路線検索、ナビ）などは、瞬時に答えを返す、という作業を、何千回と行う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製造工場などでのリスケジューリングは、オーダーの変更に伴い、短時間で繰り返し解く必要がある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数理計画の位置づけ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0" y="1371600"/>
            <a:ext cx="5029200" cy="3352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オペレーションズ･リサーチ</a:t>
            </a: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4419600" y="1600200"/>
            <a:ext cx="4191000" cy="3124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計算機アルゴリズム</a:t>
            </a: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4419600" y="3581400"/>
            <a:ext cx="4191000" cy="2743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数学</a:t>
            </a: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0" y="4038600"/>
            <a:ext cx="5105400" cy="2514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2400">
              <a:solidFill>
                <a:schemeClr val="tx1"/>
              </a:solidFill>
              <a:effectLst/>
            </a:endParaRP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自然科学・社会科学・</a:t>
            </a:r>
          </a:p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産業・行政など応用分野</a:t>
            </a:r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>
            <a:off x="2514600" y="3352800"/>
            <a:ext cx="3581400" cy="1828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2400" b="1">
                <a:solidFill>
                  <a:schemeClr val="tx1"/>
                </a:solidFill>
                <a:effectLst/>
              </a:rPr>
              <a:t>数理計画</a:t>
            </a:r>
          </a:p>
          <a:p>
            <a:endParaRPr lang="ja-JP" altLang="en-US" sz="2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 autoUpdateAnimBg="0"/>
      <p:bldP spid="5142" grpId="0" animBg="1" autoUpdateAnimBg="0"/>
      <p:bldP spid="5144" grpId="0" animBg="1" autoUpdateAnimBg="0"/>
      <p:bldP spid="5146" grpId="0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</TotalTime>
  <Words>814</Words>
  <Application>Microsoft Office PowerPoint</Application>
  <PresentationFormat>画面に合わせる (4:3)</PresentationFormat>
  <Paragraphs>361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0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計画数学第２ － 授業の目的と流れ －</vt:lpstr>
      <vt:lpstr>復習：数理計画とは</vt:lpstr>
      <vt:lpstr>数理計画の特徴</vt:lpstr>
      <vt:lpstr>大きな問題が解ける利点</vt:lpstr>
      <vt:lpstr>　　巨大データ</vt:lpstr>
      <vt:lpstr>正確に解けることの利点</vt:lpstr>
      <vt:lpstr>正確な解が必要な場面</vt:lpstr>
      <vt:lpstr>短時間で解けることの利点</vt:lpstr>
      <vt:lpstr>数理計画の位置づけ</vt:lpstr>
      <vt:lpstr>数理計画の位置づけ (2)</vt:lpstr>
      <vt:lpstr>授業の内容</vt:lpstr>
      <vt:lpstr>授業の内容 (2)</vt:lpstr>
      <vt:lpstr>授業のねらい</vt:lpstr>
      <vt:lpstr>計算機アルゴリズム</vt:lpstr>
      <vt:lpstr>計算機アルゴリズム (2)</vt:lpstr>
      <vt:lpstr>オペレーションズ･リサーチ</vt:lpstr>
      <vt:lpstr>オペレーションズ･リサーチ (2)</vt:lpstr>
      <vt:lpstr>オペレーションズ･リサーチ (3)</vt:lpstr>
      <vt:lpstr>オペレーションズ･リサーチ (4)</vt:lpstr>
      <vt:lpstr>知識をどのように使うか</vt:lpstr>
      <vt:lpstr>練習問題</vt:lpstr>
      <vt:lpstr>軽く練習問題１</vt:lpstr>
      <vt:lpstr>軽く練習問題１－２</vt:lpstr>
      <vt:lpstr>軽く練習問題１－３</vt:lpstr>
      <vt:lpstr>軽く練習問題１－４</vt:lpstr>
      <vt:lpstr>軽く練習問題２</vt:lpstr>
      <vt:lpstr>軽く練習問題２－２</vt:lpstr>
      <vt:lpstr>軽く練習問題２－３</vt:lpstr>
      <vt:lpstr>軽く練習問題２－４</vt:lpstr>
      <vt:lpstr>軽く練習問題３</vt:lpstr>
      <vt:lpstr>軽く練習問題３－２</vt:lpstr>
      <vt:lpstr>軽く練習問題３－３</vt:lpstr>
      <vt:lpstr>軽く練習問題４</vt:lpstr>
      <vt:lpstr>軽く練習問題４－１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309</cp:revision>
  <dcterms:created xsi:type="dcterms:W3CDTF">1601-01-01T00:00:00Z</dcterms:created>
  <dcterms:modified xsi:type="dcterms:W3CDTF">2012-08-26T13:54:04Z</dcterms:modified>
</cp:coreProperties>
</file>