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18" r:id="rId2"/>
    <p:sldId id="368" r:id="rId3"/>
    <p:sldId id="367" r:id="rId4"/>
    <p:sldId id="366" r:id="rId5"/>
    <p:sldId id="369" r:id="rId6"/>
    <p:sldId id="370" r:id="rId7"/>
    <p:sldId id="371" r:id="rId8"/>
    <p:sldId id="372" r:id="rId9"/>
    <p:sldId id="258" r:id="rId10"/>
    <p:sldId id="303" r:id="rId11"/>
    <p:sldId id="319" r:id="rId12"/>
    <p:sldId id="320" r:id="rId13"/>
    <p:sldId id="321" r:id="rId14"/>
    <p:sldId id="324" r:id="rId15"/>
    <p:sldId id="322" r:id="rId16"/>
    <p:sldId id="317" r:id="rId17"/>
    <p:sldId id="304" r:id="rId18"/>
    <p:sldId id="307" r:id="rId19"/>
    <p:sldId id="316" r:id="rId20"/>
    <p:sldId id="305" r:id="rId21"/>
    <p:sldId id="309" r:id="rId22"/>
    <p:sldId id="342" r:id="rId23"/>
    <p:sldId id="343" r:id="rId24"/>
    <p:sldId id="325" r:id="rId25"/>
    <p:sldId id="326" r:id="rId26"/>
    <p:sldId id="327" r:id="rId27"/>
    <p:sldId id="328" r:id="rId28"/>
    <p:sldId id="344" r:id="rId29"/>
    <p:sldId id="257" r:id="rId30"/>
    <p:sldId id="301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8" r:id="rId39"/>
    <p:sldId id="337" r:id="rId40"/>
    <p:sldId id="302" r:id="rId41"/>
    <p:sldId id="339" r:id="rId42"/>
    <p:sldId id="341" r:id="rId43"/>
    <p:sldId id="329" r:id="rId44"/>
    <p:sldId id="345" r:id="rId45"/>
    <p:sldId id="347" r:id="rId46"/>
    <p:sldId id="348" r:id="rId47"/>
    <p:sldId id="349" r:id="rId48"/>
    <p:sldId id="351" r:id="rId49"/>
    <p:sldId id="353" r:id="rId50"/>
    <p:sldId id="355" r:id="rId51"/>
    <p:sldId id="356" r:id="rId52"/>
    <p:sldId id="357" r:id="rId53"/>
    <p:sldId id="359" r:id="rId54"/>
    <p:sldId id="360" r:id="rId55"/>
    <p:sldId id="361" r:id="rId56"/>
    <p:sldId id="362" r:id="rId57"/>
    <p:sldId id="373" r:id="rId58"/>
    <p:sldId id="374" r:id="rId59"/>
    <p:sldId id="375" r:id="rId60"/>
    <p:sldId id="376" r:id="rId61"/>
    <p:sldId id="377" r:id="rId62"/>
    <p:sldId id="378" r:id="rId63"/>
    <p:sldId id="352" r:id="rId64"/>
    <p:sldId id="379" r:id="rId65"/>
    <p:sldId id="380" r:id="rId66"/>
    <p:sldId id="381" r:id="rId67"/>
    <p:sldId id="296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600" autoAdjust="0"/>
  </p:normalViewPr>
  <p:slideViewPr>
    <p:cSldViewPr>
      <p:cViewPr>
        <p:scale>
          <a:sx n="69" d="100"/>
          <a:sy n="69" d="100"/>
        </p:scale>
        <p:origin x="102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702C-E64F-4CC4-935E-DC28EA17746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2A05A-21FB-42B6-826A-13D6D5B6D6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ECD1-7455-4852-8968-6C0307A0B9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DA52-DEA2-4B8A-A0CE-AAC24CE5093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7A81-8E87-4E62-B790-9C4E1F368E3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3DD4-1B1C-44BB-9A78-D918C5B4F7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01595-2E8C-4C2E-9196-3B99324D93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95EA4-553D-470D-A3D1-9A431F7EA3D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76FC-31B4-4D64-B095-6B5875CD16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D0EC-C11C-4674-8A7D-2666CC7720F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6825-F496-41A0-B89F-5A2AE07B3B3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4497BE9E-23BB-420E-92A9-049B6FB35A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944688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Concept of Algorithm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30591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Computer Architecture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The Concept of Algorithm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Complexity and Order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NP-complete Problems</a:t>
            </a:r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 Architecture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986712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center of computer is “CPU (central processing unit) that basically does basic arithmetic operations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CPU is like an engine of a car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/>
              <a:t>H</a:t>
            </a:r>
            <a:r>
              <a:rPr lang="en-US" altLang="ja-JP" sz="2400" dirty="0" smtClean="0"/>
              <a:t>aving CPU would be a definition of computer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Other </a:t>
            </a:r>
            <a:r>
              <a:rPr lang="en-US" altLang="ja-JP" sz="2400" dirty="0" smtClean="0"/>
              <a:t>than CPU, a computer has memory that records several (many) values (mostly 0 or 1)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3635375" y="558958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3635375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3635375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3635375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635375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195513" y="5373688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156325" y="5373688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 smtClean="0"/>
              <a:t>memory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Interfaces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7888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Monitor, keyboard, mouse etc. are connected to CPU, and controlled/managed by signals given by CPU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From CPU, these signal receive/generation seems like memory; writing some values to a specified memory, signal will be sent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So, everything is operated by signals, especially 0/1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7986712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CPU can do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read value of memory, write to memory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arithmetic operations such as addition and division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compare the values, and branch the operation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These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instructions </a:t>
            </a:r>
            <a:r>
              <a:rPr lang="en-US" altLang="ja-JP" sz="2400" dirty="0" smtClean="0"/>
              <a:t>(values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operands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order of instructions are written in a part of memory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This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program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Execution </a:t>
            </a:r>
            <a:r>
              <a:rPr lang="en-US" altLang="ja-JP" sz="2400" dirty="0" smtClean="0"/>
              <a:t>is to operate instructions according to the program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3490913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3490913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3490913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3490913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490913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051050" y="5518150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011863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 smtClean="0"/>
              <a:t>memory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Execution of Program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0916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CPU executes instructions written in the program, sequentially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Instructions are written in numbers, and each function is assigned to a number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During the execution, the program can change the memory place to read the program (jump)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Branching is done by this; jump or not according to the comparison (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conditional jump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3490913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3490913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3490913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3490913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3490913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051050" y="5518150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6011863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 smtClean="0"/>
              <a:t>memory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プログラミング言語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7888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CPU</a:t>
            </a:r>
            <a:r>
              <a:rPr lang="ja-JP" altLang="en-US" sz="2400" dirty="0" smtClean="0"/>
              <a:t>の命令は数値。しかも、１つ１つの処理は非常に単純（これを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マシン語</a:t>
            </a:r>
            <a:r>
              <a:rPr lang="ja-JP" altLang="en-US" sz="2400" dirty="0" smtClean="0"/>
              <a:t>、あるいは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機械語</a:t>
            </a:r>
            <a:r>
              <a:rPr lang="ja-JP" altLang="en-US" sz="2400" dirty="0" smtClean="0"/>
              <a:t>という）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これを組合せてプログラムを作るのは、かなり大変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そこで、通常はもう少し抽象化して、人間に見やすくした「高級言語」とよばれるものを使う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</a:t>
            </a:r>
            <a:r>
              <a:rPr lang="en-US" altLang="ja-JP" sz="2400" dirty="0" smtClean="0"/>
              <a:t>C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JAVA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Perl, Basic, </a:t>
            </a:r>
            <a:r>
              <a:rPr lang="ja-JP" altLang="en-US" sz="2400" dirty="0" smtClean="0"/>
              <a:t>シェルスクリプトなど）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高級言語で書かれたプログラムを、</a:t>
            </a:r>
            <a:r>
              <a:rPr lang="en-US" altLang="ja-JP" sz="2400" dirty="0" smtClean="0"/>
              <a:t>CPU</a:t>
            </a:r>
            <a:r>
              <a:rPr lang="ja-JP" altLang="en-US" sz="2400" dirty="0" smtClean="0"/>
              <a:t>に実行させるには、プログラムをいったんマシン語に翻訳する（この作業を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コンパイル</a:t>
            </a:r>
            <a:r>
              <a:rPr lang="ja-JP" altLang="en-US" sz="2400" dirty="0" smtClean="0"/>
              <a:t>という）か、プログラムどおりの処理をするプログラム（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インタープリタ</a:t>
            </a:r>
            <a:r>
              <a:rPr lang="ja-JP" altLang="en-US" sz="2400" dirty="0" smtClean="0"/>
              <a:t>という）を使う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概念的な例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7986712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１：</a:t>
            </a:r>
            <a:r>
              <a:rPr lang="ja-JP" altLang="en-US" sz="2400" dirty="0" smtClean="0"/>
              <a:t> 場所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15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ja-JP" altLang="en-US" sz="2400" dirty="0" smtClean="0"/>
              <a:t> を書き込む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２：</a:t>
            </a:r>
            <a:r>
              <a:rPr lang="ja-JP" altLang="en-US" sz="2400" dirty="0" smtClean="0"/>
              <a:t> 場所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16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を書き込む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３：</a:t>
            </a:r>
            <a:r>
              <a:rPr lang="ja-JP" altLang="en-US" sz="2400" dirty="0" smtClean="0"/>
              <a:t> 場所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15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16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の値を足し、それを場所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15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に書き込む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４：</a:t>
            </a:r>
            <a:r>
              <a:rPr lang="ja-JP" altLang="en-US" sz="2400" dirty="0" smtClean="0"/>
              <a:t> 場所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17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の値が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以上ならば、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８</a:t>
            </a:r>
            <a:r>
              <a:rPr lang="ja-JP" altLang="en-US" sz="2400" dirty="0" smtClean="0"/>
              <a:t>へいく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５：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３</a:t>
            </a:r>
            <a:r>
              <a:rPr lang="ja-JP" altLang="en-US" sz="2400" dirty="0" smtClean="0"/>
              <a:t>へ行く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８：</a:t>
            </a:r>
            <a:r>
              <a:rPr lang="ja-JP" altLang="en-US" sz="2400" dirty="0" smtClean="0"/>
              <a:t> </a:t>
            </a:r>
            <a:r>
              <a:rPr lang="ja-JP" altLang="en-US" sz="2400" dirty="0" err="1" smtClean="0"/>
              <a:t>．．．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２－４</a:t>
            </a:r>
            <a:r>
              <a:rPr lang="ja-JP" altLang="en-US" sz="2400" dirty="0" smtClean="0"/>
              <a:t>のように局所的に繰り返して実行される部分を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ループ</a:t>
            </a:r>
            <a:r>
              <a:rPr lang="ja-JP" altLang="en-US" sz="2400" dirty="0" smtClean="0"/>
              <a:t>という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3490913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3490913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3490913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3490913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3490913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2051050" y="5518150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011863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/>
              <a:t>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メモリのアクセス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5342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メモリは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バイトずつ数値が記憶されている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メモリには、記憶場所に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から始まる番号がついていて、好きな場所のデータに一手で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アクセス</a:t>
            </a:r>
            <a:r>
              <a:rPr lang="ja-JP" altLang="en-US" sz="2400" dirty="0" smtClean="0"/>
              <a:t>（書き込み／読み出し）できる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このように、好きな場所に一手でアクセスできるメモリを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ランダムアクセス</a:t>
            </a:r>
            <a:r>
              <a:rPr lang="ja-JP" altLang="en-US" sz="2400" dirty="0" smtClean="0"/>
              <a:t>メモリという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ランダムアクセスでない記憶装置は、例えば</a:t>
            </a:r>
            <a:r>
              <a:rPr lang="en-US" altLang="ja-JP" sz="2400" dirty="0" smtClean="0"/>
              <a:t>CD</a:t>
            </a:r>
            <a:r>
              <a:rPr lang="ja-JP" altLang="en-US" sz="2400" dirty="0" smtClean="0"/>
              <a:t>とかハードディスクとか、テープ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395288" y="5876925"/>
          <a:ext cx="3095625" cy="457200"/>
        </p:xfrm>
        <a:graphic>
          <a:graphicData uri="http://schemas.openxmlformats.org/drawingml/2006/table">
            <a:tbl>
              <a:tblPr/>
              <a:tblGrid>
                <a:gridCol w="38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4356100" y="5157788"/>
            <a:ext cx="1439863" cy="1295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33" name="AutoShape 28"/>
          <p:cNvSpPr>
            <a:spLocks noChangeArrowheads="1"/>
          </p:cNvSpPr>
          <p:nvPr/>
        </p:nvSpPr>
        <p:spPr bwMode="auto">
          <a:xfrm>
            <a:off x="6300788" y="5157788"/>
            <a:ext cx="1150937" cy="1223962"/>
          </a:xfrm>
          <a:prstGeom prst="can">
            <a:avLst>
              <a:gd name="adj" fmla="val 2658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数値の表現（バイト）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986712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メモリは数値を覚えられるが、実は </a:t>
            </a:r>
            <a:r>
              <a:rPr lang="en-US" altLang="ja-JP" sz="2400" dirty="0" smtClean="0"/>
              <a:t>0 </a:t>
            </a:r>
            <a:r>
              <a:rPr lang="ja-JP" altLang="en-US" sz="2400" dirty="0" smtClean="0"/>
              <a:t>と </a:t>
            </a:r>
            <a:r>
              <a:rPr lang="en-US" altLang="ja-JP" sz="2400" dirty="0" smtClean="0"/>
              <a:t>1 </a:t>
            </a:r>
            <a:r>
              <a:rPr lang="ja-JP" altLang="en-US" sz="2400" dirty="0" smtClean="0"/>
              <a:t>しか覚えられない　（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ビット</a:t>
            </a:r>
            <a:r>
              <a:rPr lang="ja-JP" altLang="en-US" sz="2400" dirty="0" smtClean="0"/>
              <a:t>という）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しかし、大量に </a:t>
            </a:r>
            <a:r>
              <a:rPr lang="en-US" altLang="ja-JP" sz="2400" dirty="0" smtClean="0"/>
              <a:t>01 </a:t>
            </a:r>
            <a:r>
              <a:rPr lang="ja-JP" altLang="en-US" sz="2400" dirty="0" smtClean="0"/>
              <a:t>の数値を記憶できる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実際は、</a:t>
            </a:r>
            <a:r>
              <a:rPr lang="en-US" altLang="ja-JP" sz="2400" dirty="0" smtClean="0"/>
              <a:t>01</a:t>
            </a:r>
            <a:r>
              <a:rPr lang="ja-JP" altLang="en-US" sz="2400" dirty="0" smtClean="0"/>
              <a:t>しか記憶できないのでは用をなさないので、</a:t>
            </a:r>
            <a:r>
              <a:rPr lang="en-US" altLang="ja-JP" sz="2400" dirty="0" smtClean="0"/>
              <a:t>01</a:t>
            </a:r>
            <a:r>
              <a:rPr lang="ja-JP" altLang="en-US" sz="2400" dirty="0" smtClean="0"/>
              <a:t>の数値を</a:t>
            </a:r>
            <a:r>
              <a:rPr lang="en-US" altLang="ja-JP" sz="2400" dirty="0" smtClean="0"/>
              <a:t>8</a:t>
            </a:r>
            <a:r>
              <a:rPr lang="ja-JP" altLang="en-US" sz="2400" dirty="0" smtClean="0"/>
              <a:t>個セットにして、それを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進数とみなす。（</a:t>
            </a:r>
            <a:r>
              <a:rPr lang="en-US" altLang="ja-JP" sz="2400" dirty="0" smtClean="0"/>
              <a:t>0-255</a:t>
            </a:r>
            <a:r>
              <a:rPr lang="ja-JP" altLang="en-US" sz="2400" dirty="0" smtClean="0"/>
              <a:t>が表現できる）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 </a:t>
            </a:r>
            <a:r>
              <a:rPr lang="ja-JP" altLang="en-US" sz="2400" dirty="0" smtClean="0"/>
              <a:t>これを １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バイト</a:t>
            </a:r>
            <a:r>
              <a:rPr lang="ja-JP" altLang="en-US" sz="2400" dirty="0" smtClean="0"/>
              <a:t>という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err="1" smtClean="0"/>
              <a:t>足す引くかけるの</a:t>
            </a:r>
            <a:r>
              <a:rPr lang="ja-JP" altLang="en-US" sz="2400" dirty="0" smtClean="0"/>
              <a:t>算術演算の結果、 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進数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桁目に繰り上がったとき、あるいはマイナスになったときは、その部分は無視して計算する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5547" name="Group 11"/>
          <p:cNvGraphicFramePr>
            <a:graphicFrameLocks noGrp="1"/>
          </p:cNvGraphicFramePr>
          <p:nvPr/>
        </p:nvGraphicFramePr>
        <p:xfrm>
          <a:off x="611188" y="5949950"/>
          <a:ext cx="3095625" cy="457200"/>
        </p:xfrm>
        <a:graphic>
          <a:graphicData uri="http://schemas.openxmlformats.org/drawingml/2006/table">
            <a:tbl>
              <a:tblPr/>
              <a:tblGrid>
                <a:gridCol w="38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567" name="AutoShape 31"/>
          <p:cNvSpPr>
            <a:spLocks noChangeArrowheads="1"/>
          </p:cNvSpPr>
          <p:nvPr/>
        </p:nvSpPr>
        <p:spPr bwMode="auto">
          <a:xfrm>
            <a:off x="4138613" y="6022975"/>
            <a:ext cx="576262" cy="358775"/>
          </a:xfrm>
          <a:prstGeom prst="rightArrow">
            <a:avLst>
              <a:gd name="adj1" fmla="val 50000"/>
              <a:gd name="adj2" fmla="val 40155"/>
            </a:avLst>
          </a:prstGeom>
          <a:solidFill>
            <a:srgbClr val="FFCC99"/>
          </a:solidFill>
          <a:ln w="19050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8457" name="Text Box 32"/>
          <p:cNvSpPr txBox="1">
            <a:spLocks noChangeArrowheads="1"/>
          </p:cNvSpPr>
          <p:nvPr/>
        </p:nvSpPr>
        <p:spPr bwMode="auto">
          <a:xfrm>
            <a:off x="5108575" y="5934075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128+32+16+4+1 = 181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進数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986712" cy="5472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コンピュータに記憶された数を扱うときは、当然、２進数で話をしたほうがわかりやすい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（例えば、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バイトに入る数の最大は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11111111 </a:t>
            </a:r>
            <a:r>
              <a:rPr lang="ja-JP" altLang="en-US" sz="2400" dirty="0" smtClean="0"/>
              <a:t>とか。直感的になる）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01 </a:t>
            </a:r>
            <a:r>
              <a:rPr lang="ja-JP" altLang="en-US" sz="2400" dirty="0" err="1" smtClean="0"/>
              <a:t>だけで</a:t>
            </a:r>
            <a:r>
              <a:rPr lang="ja-JP" altLang="en-US" sz="2400" dirty="0" smtClean="0"/>
              <a:t>表記すると場所をとる、桁が大きくなる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そこで、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桁ずつひとまとめにして、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4</a:t>
            </a:r>
            <a:r>
              <a:rPr lang="en-US" altLang="ja-JP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＝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16 </a:t>
            </a:r>
            <a:r>
              <a:rPr lang="ja-JP" altLang="en-US" sz="2400" dirty="0" smtClean="0"/>
              <a:t>進数で表記することが多い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10-15 </a:t>
            </a:r>
            <a:r>
              <a:rPr lang="ja-JP" altLang="en-US" sz="2400" dirty="0" smtClean="0"/>
              <a:t>は、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abcdef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で表記する。例えば、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14=d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255=ff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データの記憶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7888" cy="43926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メモリには、記録されている数値が整数か、文字か、といった、データの種類を覚えておく機能はないので（数値として付加的に記録することはできるが）、自分（プログラム）が何を書いたか管理する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つまり、「何のデータはどこに書いた」ということを決めておく。プログラムでは、データの計算をする際には、場所を決めて書く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常に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か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の値が書いてあるので、「書き込まれていない」ということも検出できない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2948" name="Group 4"/>
          <p:cNvGraphicFramePr>
            <a:graphicFrameLocks noGrp="1"/>
          </p:cNvGraphicFramePr>
          <p:nvPr/>
        </p:nvGraphicFramePr>
        <p:xfrm>
          <a:off x="5292725" y="5853113"/>
          <a:ext cx="3095625" cy="457200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70" name="AutoShape 26"/>
          <p:cNvSpPr>
            <a:spLocks noChangeArrowheads="1"/>
          </p:cNvSpPr>
          <p:nvPr/>
        </p:nvSpPr>
        <p:spPr bwMode="auto">
          <a:xfrm>
            <a:off x="849313" y="5251450"/>
            <a:ext cx="914400" cy="914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2400"/>
              <a:t>点数</a:t>
            </a:r>
          </a:p>
          <a:p>
            <a:pPr algn="ctr">
              <a:defRPr/>
            </a:pPr>
            <a:r>
              <a:rPr lang="en-US" altLang="ja-JP" sz="2400"/>
              <a:t>20</a:t>
            </a:r>
          </a:p>
        </p:txBody>
      </p:sp>
      <p:sp>
        <p:nvSpPr>
          <p:cNvPr id="82971" name="AutoShape 27"/>
          <p:cNvSpPr>
            <a:spLocks noChangeArrowheads="1"/>
          </p:cNvSpPr>
          <p:nvPr/>
        </p:nvSpPr>
        <p:spPr bwMode="auto">
          <a:xfrm>
            <a:off x="1065213" y="5467350"/>
            <a:ext cx="914400" cy="914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2400"/>
              <a:t>点数</a:t>
            </a:r>
          </a:p>
          <a:p>
            <a:pPr algn="ctr">
              <a:defRPr/>
            </a:pPr>
            <a:r>
              <a:rPr lang="en-US" altLang="ja-JP" sz="2400"/>
              <a:t>20</a:t>
            </a:r>
          </a:p>
        </p:txBody>
      </p:sp>
      <p:sp>
        <p:nvSpPr>
          <p:cNvPr id="82972" name="AutoShape 28"/>
          <p:cNvSpPr>
            <a:spLocks noChangeArrowheads="1"/>
          </p:cNvSpPr>
          <p:nvPr/>
        </p:nvSpPr>
        <p:spPr bwMode="auto">
          <a:xfrm>
            <a:off x="1281113" y="5683250"/>
            <a:ext cx="914400" cy="914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2400"/>
              <a:t>点数</a:t>
            </a:r>
          </a:p>
          <a:p>
            <a:pPr algn="ctr">
              <a:defRPr/>
            </a:pPr>
            <a:r>
              <a:rPr lang="en-US" altLang="ja-JP" sz="240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Self Introduction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Name: </a:t>
            </a:r>
            <a:r>
              <a:rPr lang="en-US" altLang="ja-JP" sz="2400" dirty="0" smtClean="0">
                <a:solidFill>
                  <a:schemeClr val="tx2"/>
                </a:solidFill>
              </a:rPr>
              <a:t>Takeaki Uno</a:t>
            </a: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Affiliation: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NII, </a:t>
            </a:r>
            <a:r>
              <a:rPr lang="en-US" altLang="ja-JP" sz="2400" dirty="0" err="1" smtClean="0">
                <a:solidFill>
                  <a:schemeClr val="tx2"/>
                </a:solidFill>
              </a:rPr>
              <a:t>Sokendai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Age, status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50, </a:t>
            </a:r>
            <a:r>
              <a:rPr lang="en-US" altLang="ja-JP" sz="2400" dirty="0" smtClean="0">
                <a:solidFill>
                  <a:schemeClr val="tx2"/>
                </a:solidFill>
              </a:rPr>
              <a:t>professor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Area: </a:t>
            </a:r>
            <a:r>
              <a:rPr lang="en-US" altLang="ja-JP" sz="2400" dirty="0" smtClean="0">
                <a:solidFill>
                  <a:schemeClr val="tx2"/>
                </a:solidFill>
              </a:rPr>
              <a:t>algorithm, data mining, bioinformatics, operations research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Recent Studies: </a:t>
            </a:r>
            <a:r>
              <a:rPr lang="en-US" altLang="ja-JP" sz="2400" dirty="0" smtClean="0">
                <a:solidFill>
                  <a:schemeClr val="tx2"/>
                </a:solidFill>
              </a:rPr>
              <a:t>efficient practical algorithms for basic operations and basic tasks on huge data in genome science, and data mining, etc. </a:t>
            </a: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整数小数文字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472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b="1" smtClean="0">
                <a:solidFill>
                  <a:srgbClr val="006600"/>
                </a:solidFill>
              </a:rPr>
              <a:t>整数</a:t>
            </a:r>
            <a:r>
              <a:rPr lang="ja-JP" altLang="en-US" sz="2400" smtClean="0"/>
              <a:t>： </a:t>
            </a:r>
            <a:r>
              <a:rPr lang="en-US" altLang="ja-JP" sz="2400" smtClean="0"/>
              <a:t>01</a:t>
            </a:r>
            <a:r>
              <a:rPr lang="ja-JP" altLang="en-US" sz="2400" smtClean="0"/>
              <a:t>の数値をいくつかセットにして、それを</a:t>
            </a:r>
            <a:r>
              <a:rPr lang="en-US" altLang="ja-JP" sz="2400" smtClean="0"/>
              <a:t>2</a:t>
            </a:r>
            <a:r>
              <a:rPr lang="ja-JP" altLang="en-US" sz="2400" smtClean="0"/>
              <a:t>進数とみなす。通常、</a:t>
            </a:r>
            <a:r>
              <a:rPr lang="en-US" altLang="ja-JP" sz="2400" smtClean="0"/>
              <a:t>32</a:t>
            </a:r>
            <a:r>
              <a:rPr lang="ja-JP" altLang="en-US" sz="2400" smtClean="0"/>
              <a:t>ビット  ＝  </a:t>
            </a:r>
            <a:r>
              <a:rPr lang="en-US" altLang="ja-JP" sz="2400" smtClean="0"/>
              <a:t>4</a:t>
            </a:r>
            <a:r>
              <a:rPr lang="ja-JP" altLang="en-US" sz="2400" smtClean="0"/>
              <a:t>バイト。 </a:t>
            </a:r>
            <a:r>
              <a:rPr lang="en-US" altLang="ja-JP" sz="2400" smtClean="0"/>
              <a:t>(0-40</a:t>
            </a:r>
            <a:r>
              <a:rPr lang="ja-JP" altLang="en-US" sz="2400" smtClean="0"/>
              <a:t>億くらい</a:t>
            </a:r>
            <a:r>
              <a:rPr lang="en-US" altLang="ja-JP" sz="2400" smtClean="0"/>
              <a:t>)</a:t>
            </a:r>
          </a:p>
          <a:p>
            <a:pPr eaLnBrk="1" hangingPunct="1"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b="1" smtClean="0">
                <a:solidFill>
                  <a:srgbClr val="006600"/>
                </a:solidFill>
              </a:rPr>
              <a:t>実数</a:t>
            </a:r>
            <a:r>
              <a:rPr lang="ja-JP" altLang="en-US" sz="2400" smtClean="0"/>
              <a:t>： 整数と小数点の位置をセットで記憶。小数点は</a:t>
            </a:r>
            <a:r>
              <a:rPr lang="en-US" altLang="ja-JP" sz="2400" smtClean="0"/>
              <a:t>2</a:t>
            </a:r>
            <a:r>
              <a:rPr lang="ja-JP" altLang="en-US" sz="2400" smtClean="0"/>
              <a:t>進数の位置で記憶。通常、整数が</a:t>
            </a:r>
            <a:r>
              <a:rPr lang="en-US" altLang="ja-JP" sz="2400" smtClean="0"/>
              <a:t>56</a:t>
            </a:r>
            <a:r>
              <a:rPr lang="ja-JP" altLang="en-US" sz="2400" smtClean="0"/>
              <a:t>ビット、小数点が</a:t>
            </a:r>
            <a:r>
              <a:rPr lang="en-US" altLang="ja-JP" sz="2400" smtClean="0"/>
              <a:t>8</a:t>
            </a:r>
            <a:r>
              <a:rPr lang="ja-JP" altLang="en-US" sz="2400" smtClean="0"/>
              <a:t>ビット（</a:t>
            </a:r>
            <a:r>
              <a:rPr lang="en-US" altLang="ja-JP" sz="2400" smtClean="0"/>
              <a:t>256</a:t>
            </a:r>
            <a:r>
              <a:rPr lang="ja-JP" altLang="en-US" sz="2400" smtClean="0"/>
              <a:t>桁分）</a:t>
            </a:r>
          </a:p>
          <a:p>
            <a:pPr eaLnBrk="1" hangingPunct="1"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b="1" smtClean="0">
                <a:solidFill>
                  <a:srgbClr val="006600"/>
                </a:solidFill>
              </a:rPr>
              <a:t>文字</a:t>
            </a:r>
            <a:r>
              <a:rPr lang="ja-JP" altLang="en-US" sz="2400" smtClean="0"/>
              <a:t>：　文字と整数値を対応させたコード表があり、それを使って整数値として記憶する</a:t>
            </a:r>
          </a:p>
          <a:p>
            <a:pPr eaLnBrk="1" hangingPunct="1">
              <a:buFontTx/>
              <a:buNone/>
              <a:defRPr/>
            </a:pPr>
            <a:endParaRPr lang="en-US" altLang="ja-JP" sz="2400" smtClean="0">
              <a:solidFill>
                <a:schemeClr val="accent2"/>
              </a:solidFill>
            </a:endParaRP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755650" y="60896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graphicFrame>
        <p:nvGraphicFramePr>
          <p:cNvPr id="66614" name="Group 54"/>
          <p:cNvGraphicFramePr>
            <a:graphicFrameLocks noGrp="1"/>
          </p:cNvGraphicFramePr>
          <p:nvPr/>
        </p:nvGraphicFramePr>
        <p:xfrm>
          <a:off x="1331913" y="6165850"/>
          <a:ext cx="1547812" cy="45720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615" name="AutoShape 55"/>
          <p:cNvSpPr>
            <a:spLocks noChangeArrowheads="1"/>
          </p:cNvSpPr>
          <p:nvPr/>
        </p:nvSpPr>
        <p:spPr bwMode="auto">
          <a:xfrm>
            <a:off x="3311525" y="6238875"/>
            <a:ext cx="576263" cy="358775"/>
          </a:xfrm>
          <a:prstGeom prst="rightArrow">
            <a:avLst>
              <a:gd name="adj1" fmla="val 50000"/>
              <a:gd name="adj2" fmla="val 40155"/>
            </a:avLst>
          </a:prstGeom>
          <a:solidFill>
            <a:srgbClr val="FFCC99"/>
          </a:solidFill>
          <a:ln w="19050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22" name="Text Box 56"/>
          <p:cNvSpPr txBox="1">
            <a:spLocks noChangeArrowheads="1"/>
          </p:cNvSpPr>
          <p:nvPr/>
        </p:nvSpPr>
        <p:spPr bwMode="auto">
          <a:xfrm>
            <a:off x="4248150" y="6149975"/>
            <a:ext cx="447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4+1 + (16+4+1)/32 = 5.65625</a:t>
            </a:r>
          </a:p>
        </p:txBody>
      </p:sp>
      <p:graphicFrame>
        <p:nvGraphicFramePr>
          <p:cNvPr id="66617" name="Group 57"/>
          <p:cNvGraphicFramePr>
            <a:graphicFrameLocks noGrp="1"/>
          </p:cNvGraphicFramePr>
          <p:nvPr/>
        </p:nvGraphicFramePr>
        <p:xfrm>
          <a:off x="323850" y="5230813"/>
          <a:ext cx="3095625" cy="457200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637" name="AutoShape 77"/>
          <p:cNvSpPr>
            <a:spLocks noChangeArrowheads="1"/>
          </p:cNvSpPr>
          <p:nvPr/>
        </p:nvSpPr>
        <p:spPr bwMode="auto">
          <a:xfrm>
            <a:off x="3851275" y="5303838"/>
            <a:ext cx="576263" cy="358775"/>
          </a:xfrm>
          <a:prstGeom prst="rightArrow">
            <a:avLst>
              <a:gd name="adj1" fmla="val 50000"/>
              <a:gd name="adj2" fmla="val 40155"/>
            </a:avLst>
          </a:prstGeom>
          <a:solidFill>
            <a:srgbClr val="FFCC99"/>
          </a:solidFill>
          <a:ln w="19050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44" name="Text Box 78"/>
          <p:cNvSpPr txBox="1">
            <a:spLocks noChangeArrowheads="1"/>
          </p:cNvSpPr>
          <p:nvPr/>
        </p:nvSpPr>
        <p:spPr bwMode="auto">
          <a:xfrm>
            <a:off x="4821238" y="5214938"/>
            <a:ext cx="351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128+32+16+4+1 = 181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負の数の表現（バイト）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986712" cy="54721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b="1" smtClean="0">
                <a:solidFill>
                  <a:srgbClr val="006600"/>
                </a:solidFill>
              </a:rPr>
              <a:t>負の数</a:t>
            </a:r>
            <a:r>
              <a:rPr lang="ja-JP" altLang="en-US" sz="2400" smtClean="0"/>
              <a:t>： 最上位のビットが</a:t>
            </a:r>
            <a:r>
              <a:rPr lang="en-US" altLang="ja-JP" sz="2400" smtClean="0"/>
              <a:t>1</a:t>
            </a:r>
            <a:r>
              <a:rPr lang="ja-JP" altLang="en-US" sz="2400" smtClean="0"/>
              <a:t>になった数は、</a:t>
            </a:r>
            <a:r>
              <a:rPr lang="en-US" altLang="ja-JP" sz="2400" smtClean="0"/>
              <a:t>256</a:t>
            </a:r>
            <a:r>
              <a:rPr lang="ja-JP" altLang="en-US" sz="2400" smtClean="0"/>
              <a:t>を引いて、負の数とみなす。通常の数と思って計算したときと、負の数と思って計算したときの結果が同じなので、結果を変換する必要がない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</a:rPr>
              <a:t>例：</a:t>
            </a:r>
            <a:r>
              <a:rPr lang="ja-JP" altLang="en-US" sz="2400" smtClean="0"/>
              <a:t>　</a:t>
            </a:r>
            <a:r>
              <a:rPr lang="en-US" altLang="ja-JP" sz="2400" smtClean="0"/>
              <a:t>255 </a:t>
            </a:r>
            <a:r>
              <a:rPr lang="ja-JP" altLang="en-US" sz="2400" smtClean="0"/>
              <a:t>は</a:t>
            </a:r>
            <a:r>
              <a:rPr lang="en-US" altLang="ja-JP" sz="2400" smtClean="0"/>
              <a:t>-1 </a:t>
            </a:r>
            <a:r>
              <a:rPr lang="ja-JP" altLang="en-US" sz="2400" smtClean="0"/>
              <a:t>になる。</a:t>
            </a:r>
            <a:r>
              <a:rPr lang="en-US" altLang="ja-JP" sz="2400" smtClean="0"/>
              <a:t>1</a:t>
            </a:r>
            <a:r>
              <a:rPr lang="ja-JP" altLang="en-US" sz="2400" smtClean="0"/>
              <a:t>を足すと、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smtClean="0"/>
              <a:t>1111111 + 1 = 100000000</a:t>
            </a:r>
            <a:r>
              <a:rPr lang="ja-JP" altLang="en-US" sz="2400" smtClean="0"/>
              <a:t>。</a:t>
            </a:r>
            <a:r>
              <a:rPr lang="en-US" altLang="ja-JP" sz="2400" smtClean="0"/>
              <a:t>9</a:t>
            </a:r>
            <a:r>
              <a:rPr lang="ja-JP" altLang="en-US" sz="2400" smtClean="0"/>
              <a:t>桁目は無視するので、</a:t>
            </a:r>
            <a:r>
              <a:rPr lang="en-US" altLang="ja-JP" sz="2400" smtClean="0"/>
              <a:t>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これは、実際の </a:t>
            </a:r>
            <a:r>
              <a:rPr lang="en-US" altLang="ja-JP" sz="2400" smtClean="0"/>
              <a:t>-1 +1 </a:t>
            </a:r>
            <a:r>
              <a:rPr lang="ja-JP" altLang="en-US" sz="2400" smtClean="0"/>
              <a:t>の答えと一致する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</a:rPr>
              <a:t>例：</a:t>
            </a:r>
            <a:r>
              <a:rPr lang="ja-JP" altLang="en-US" sz="2400" smtClean="0"/>
              <a:t>　</a:t>
            </a:r>
            <a:r>
              <a:rPr lang="en-US" altLang="ja-JP" sz="2400" smtClean="0"/>
              <a:t>-2 </a:t>
            </a:r>
            <a:r>
              <a:rPr lang="ja-JP" altLang="en-US" sz="2400" smtClean="0"/>
              <a:t>は </a:t>
            </a:r>
            <a:r>
              <a:rPr lang="en-US" altLang="ja-JP" sz="2400" smtClean="0"/>
              <a:t>254</a:t>
            </a:r>
            <a:r>
              <a:rPr lang="ja-JP" altLang="en-US" sz="2400" smtClean="0"/>
              <a:t>、</a:t>
            </a:r>
            <a:r>
              <a:rPr lang="en-US" altLang="ja-JP" sz="2400" smtClean="0"/>
              <a:t>-5 </a:t>
            </a:r>
            <a:r>
              <a:rPr lang="ja-JP" altLang="en-US" sz="2400" smtClean="0"/>
              <a:t>は </a:t>
            </a:r>
            <a:r>
              <a:rPr lang="en-US" altLang="ja-JP" sz="2400" smtClean="0"/>
              <a:t>251</a:t>
            </a:r>
            <a:r>
              <a:rPr lang="ja-JP" altLang="en-US" sz="2400" smtClean="0"/>
              <a:t>。両者を足すと、</a:t>
            </a:r>
            <a:r>
              <a:rPr lang="en-US" altLang="ja-JP" sz="2400" smtClean="0"/>
              <a:t>505</a:t>
            </a:r>
            <a:r>
              <a:rPr lang="ja-JP" altLang="en-US" sz="2400" smtClean="0"/>
              <a:t>。</a:t>
            </a:r>
            <a:r>
              <a:rPr lang="en-US" altLang="ja-JP" sz="2400" smtClean="0"/>
              <a:t>256</a:t>
            </a:r>
            <a:r>
              <a:rPr lang="ja-JP" altLang="en-US" sz="2400" smtClean="0"/>
              <a:t>の剰余を求めると</a:t>
            </a:r>
            <a:r>
              <a:rPr lang="en-US" altLang="ja-JP" sz="2400" smtClean="0"/>
              <a:t>249</a:t>
            </a:r>
            <a:r>
              <a:rPr lang="ja-JP" altLang="en-US" sz="2400" smtClean="0"/>
              <a:t>。これは</a:t>
            </a:r>
            <a:r>
              <a:rPr lang="en-US" altLang="ja-JP" sz="2400" smtClean="0"/>
              <a:t>-7</a:t>
            </a:r>
            <a:r>
              <a:rPr lang="ja-JP" altLang="en-US" sz="2400" smtClean="0"/>
              <a:t>に対応。両者を掛けると </a:t>
            </a:r>
            <a:r>
              <a:rPr lang="en-US" altLang="ja-JP" sz="2400" smtClean="0"/>
              <a:t>63754</a:t>
            </a:r>
            <a:r>
              <a:rPr lang="ja-JP" altLang="en-US" sz="2400" smtClean="0"/>
              <a:t>。剰余を求めると </a:t>
            </a:r>
            <a:r>
              <a:rPr lang="en-US" altLang="ja-JP" sz="2400" smtClean="0"/>
              <a:t>10</a:t>
            </a:r>
            <a:r>
              <a:rPr lang="ja-JP" altLang="en-US" sz="2400" smtClean="0"/>
              <a:t>。</a:t>
            </a:r>
            <a:endParaRPr lang="ja-JP" altLang="en-US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キャッシュメモリ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70913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コンピュータのメモリのアクセス速度は、演算速度よりかなり遅い（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倍以上）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そのため、メモリを読み出すときは、しばらく演算をとめて待つことになる。次の命令を読むときもそう。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そこで、メモリを読むときはまとめてたくさん読む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読んだメモリは、</a:t>
            </a:r>
            <a:r>
              <a:rPr lang="en-US" altLang="ja-JP" sz="2400" dirty="0" smtClean="0"/>
              <a:t>CPU</a:t>
            </a:r>
            <a:r>
              <a:rPr lang="ja-JP" altLang="en-US" sz="2400" dirty="0" smtClean="0"/>
              <a:t>に直結した速いメモリにしばらく取っておく（この操作を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キャッシュ</a:t>
            </a:r>
            <a:r>
              <a:rPr lang="ja-JP" altLang="en-US" sz="2400" dirty="0" smtClean="0"/>
              <a:t>、キャッシュに使うメモリを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キャッシュメモリ</a:t>
            </a:r>
            <a:r>
              <a:rPr lang="ja-JP" altLang="en-US" sz="2400" dirty="0" smtClean="0"/>
              <a:t>という）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1763713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1763713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1763713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1763713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1763713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23850" y="5518150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  <a:endParaRPr lang="ja-JP" altLang="en-US"/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1765300" y="5516563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/>
              <a:t>キャッシュ</a:t>
            </a:r>
          </a:p>
          <a:p>
            <a:pPr algn="ctr">
              <a:defRPr/>
            </a:pPr>
            <a:r>
              <a:rPr lang="ja-JP" altLang="en-US"/>
              <a:t>メモリ</a:t>
            </a:r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4427538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4427538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427538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427538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4427538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6948488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/>
              <a:t>ディスク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4284663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/>
              <a:t>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キャッシュによる高速化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70913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メモリアクセスが、キャッシュに入っている場所ばかりだと計算は大幅に速くなる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キャッシュの効率を高めるような保存法が重要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引き続いて、キャッシュの中を見ることが多い計算をさせると、高速化できる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ディスクのアクセスにも、同じようにキャッシュを使う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CPU</a:t>
            </a:r>
            <a:r>
              <a:rPr lang="ja-JP" altLang="en-US" sz="2400" dirty="0" smtClean="0"/>
              <a:t>直結メモリの代わりに、通常のメモリを使う。メモリのほうがディスクよりアクセス速度が速いので、高速化できる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3490913" y="573405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3490913" y="5878513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3490913" y="6022975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3490913" y="6167438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3490913" y="6311900"/>
            <a:ext cx="252095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2051050" y="5518150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CPU</a:t>
            </a:r>
            <a:endParaRPr lang="ja-JP" alt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6011863" y="5518150"/>
            <a:ext cx="1439862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/>
              <a:t>HDD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492500" y="5516563"/>
            <a:ext cx="1439863" cy="10795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/>
              <a:t>メモリ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変数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6825"/>
            <a:ext cx="8497888" cy="3675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高級言語では、数値を記憶する際に変数というものを使う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変数には、何か値が１つ入る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コンパイルして実行するときに、各変数にメモリの場所が割当てられる。以後、変数をアクセスするときには、その場所にアクセスするようになる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配列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6825"/>
            <a:ext cx="8497888" cy="3675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大量のデータを扱う場合、全てのデータに直接変数を割当てるのは、大変。プログラムを書くのも大変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そこで、配列を使う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配列を使うと、変数＋添え字、という形でデータにアクセスできる。添え字のところは変数を入れられるので、例えば、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個の変数を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にする、といった作業も、ループを使って楽にできる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graphicFrame>
        <p:nvGraphicFramePr>
          <p:cNvPr id="93209" name="Group 25"/>
          <p:cNvGraphicFramePr>
            <a:graphicFrameLocks noGrp="1"/>
          </p:cNvGraphicFramePr>
          <p:nvPr/>
        </p:nvGraphicFramePr>
        <p:xfrm>
          <a:off x="5292725" y="5853113"/>
          <a:ext cx="3095625" cy="457200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54022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コンピュータは、機種によって、入出力の方法が違う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ディスプレイに文字を書くためには、文字の形になるよう、データを書き込まなければいけない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こういった、ハードウェアによる違いを吸収する、低レベルの処理を行う、実行するプログラムの管理、などをするプログラムがある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これを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OS</a:t>
            </a:r>
            <a:r>
              <a:rPr lang="ja-JP" altLang="en-US" sz="2400" dirty="0" smtClean="0"/>
              <a:t>という （</a:t>
            </a:r>
            <a:r>
              <a:rPr lang="en-US" altLang="ja-JP" sz="2400" dirty="0" smtClean="0"/>
              <a:t>Windows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UNIX</a:t>
            </a:r>
            <a:r>
              <a:rPr lang="ja-JP" altLang="en-US" sz="2400" dirty="0" smtClean="0"/>
              <a:t>など）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固有の接続機器を、標準的な入出力方法を用いて扱うプログラムを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デバイスドライバ</a:t>
            </a:r>
            <a:r>
              <a:rPr lang="ja-JP" altLang="en-US" sz="2400" dirty="0" smtClean="0"/>
              <a:t>という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メモリの管理も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が行う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メモリの確保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70913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普通、コンピュータでは、複数のプログラムが同時に実行されている（含むデバイスドライバ）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そのため、メモリの適当な場所に適当に数値を書き込むと、他のプログラムの実行を阻害する（下手をすると動きが止まる）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そのため、メモリを使いたいときには、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にお願いして、必要な分だけ使える場所をあてがってもらう（これをメモリを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確保する</a:t>
            </a:r>
            <a:r>
              <a:rPr lang="ja-JP" altLang="en-US" sz="2400" dirty="0" smtClean="0"/>
              <a:t>という）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944688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Complexity and Order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Ways to Solve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”How to solve” and “The solution” are different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smtClean="0"/>
              <a:t>Curry</a:t>
            </a:r>
            <a:r>
              <a:rPr lang="en-US" altLang="ja-JP" sz="2400" smtClean="0"/>
              <a:t> </a:t>
            </a:r>
            <a:r>
              <a:rPr lang="en-US" altLang="ja-JP" sz="2400" dirty="0" smtClean="0"/>
              <a:t>and the way to cook </a:t>
            </a:r>
            <a:r>
              <a:rPr lang="en-US" altLang="ja-JP" sz="2400" dirty="0" smtClean="0"/>
              <a:t>curry rice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way to solve </a:t>
            </a:r>
            <a:r>
              <a:rPr lang="en-US" altLang="ja-JP" sz="2400" dirty="0"/>
              <a:t>a puzzle </a:t>
            </a:r>
            <a:r>
              <a:rPr lang="en-US" altLang="ja-JP" sz="2400" dirty="0" smtClean="0"/>
              <a:t>ring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way to stack the tower of Hanoi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solution to </a:t>
            </a:r>
            <a:r>
              <a:rPr lang="en-US" altLang="ja-JP" sz="2400" dirty="0"/>
              <a:t>a quadratic </a:t>
            </a:r>
            <a:r>
              <a:rPr lang="en-US" altLang="ja-JP" sz="2400" dirty="0" smtClean="0"/>
              <a:t>equation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chemeClr val="accent2"/>
                </a:solidFill>
              </a:rPr>
              <a:t>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>
                <a:solidFill>
                  <a:schemeClr val="accent2"/>
                </a:solidFill>
              </a:rPr>
              <a:t> - 2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>
                <a:solidFill>
                  <a:schemeClr val="accent2"/>
                </a:solidFill>
              </a:rPr>
              <a:t> + 1 = 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”Ways to solve” is more abstract than solution;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solution is a solution to just an instance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Consider ways to solution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Goal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 Evaluation / Reference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908050"/>
            <a:ext cx="8640763" cy="5732463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Algorithms are efficient especially for processing big data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The goal is to learn the skill and sense of developing algorithms, or viewing the problems and issues from algorithmic view points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Evaluation:</a:t>
            </a:r>
            <a:r>
              <a:rPr lang="en-US" altLang="ja-JP" sz="2400" dirty="0" smtClean="0">
                <a:solidFill>
                  <a:schemeClr val="tx2"/>
                </a:solidFill>
              </a:rPr>
              <a:t> a report, on the end of the semester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Reference:</a:t>
            </a:r>
            <a:r>
              <a:rPr lang="en-US" altLang="ja-JP" sz="2400" dirty="0" smtClean="0">
                <a:solidFill>
                  <a:schemeClr val="tx2"/>
                </a:solidFill>
              </a:rPr>
              <a:t> any textbook of title “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Algorithm</a:t>
            </a:r>
            <a:r>
              <a:rPr lang="en-US" altLang="ja-JP" sz="2400" dirty="0" smtClean="0">
                <a:solidFill>
                  <a:schemeClr val="tx2"/>
                </a:solidFill>
              </a:rPr>
              <a:t>” and/or “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Data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       structure</a:t>
            </a:r>
            <a:r>
              <a:rPr lang="en-US" altLang="ja-JP" sz="2400" dirty="0" smtClean="0">
                <a:solidFill>
                  <a:schemeClr val="tx2"/>
                </a:solidFill>
              </a:rPr>
              <a:t>”, that you feel interesting/understandable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e-mail:</a:t>
            </a:r>
            <a:r>
              <a:rPr lang="ja-JP" altLang="en-US" sz="2400" dirty="0" smtClean="0">
                <a:solidFill>
                  <a:schemeClr val="tx2"/>
                </a:solidFill>
              </a:rPr>
              <a:t>  </a:t>
            </a:r>
            <a:r>
              <a:rPr lang="en-US" altLang="ja-JP" sz="2400" dirty="0" smtClean="0">
                <a:solidFill>
                  <a:schemeClr val="tx2"/>
                </a:solidFill>
              </a:rPr>
              <a:t>uno@nii.ac.jp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Homepage</a:t>
            </a:r>
            <a:r>
              <a:rPr lang="ja-JP" altLang="en-US" sz="2400" dirty="0" smtClean="0">
                <a:solidFill>
                  <a:schemeClr val="tx2"/>
                </a:solidFill>
              </a:rPr>
              <a:t>：  </a:t>
            </a:r>
            <a:r>
              <a:rPr lang="en-US" altLang="ja-JP" sz="2400" dirty="0" smtClean="0">
                <a:solidFill>
                  <a:schemeClr val="tx2"/>
                </a:solidFill>
              </a:rPr>
              <a:t>http://research.nii.ac.jp/~uno/index-j.html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  </a:t>
            </a:r>
            <a:r>
              <a:rPr lang="en-US" altLang="ja-JP" sz="2400" dirty="0" smtClean="0">
                <a:solidFill>
                  <a:schemeClr val="tx2"/>
                </a:solidFill>
              </a:rPr>
              <a:t>(the slides are uploaded)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Algorithm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2362200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Algorithm: 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　</a:t>
            </a:r>
            <a:r>
              <a:rPr lang="en-US" altLang="ja-JP" sz="2400" dirty="0" smtClean="0"/>
              <a:t>set (order) of instructions to do a specified task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Usually, algorithm is that for computers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Algorithm can be considered as a theory of designing the way of computing, or theory of efficient programs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48317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336600"/>
                </a:solidFill>
              </a:rPr>
              <a:t>Summation from 1 to 100:</a:t>
            </a:r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• </a:t>
            </a:r>
            <a:r>
              <a:rPr lang="ja-JP" altLang="en-US" sz="2400" dirty="0" smtClean="0"/>
              <a:t>1</a:t>
            </a:r>
            <a:r>
              <a:rPr lang="ja-JP" altLang="en-US" sz="2400" dirty="0"/>
              <a:t>+2+</a:t>
            </a:r>
            <a:r>
              <a:rPr lang="ja-JP" altLang="en-US" sz="2400" dirty="0" err="1"/>
              <a:t>,...,</a:t>
            </a:r>
            <a:r>
              <a:rPr lang="ja-JP" altLang="en-US" sz="2400" dirty="0"/>
              <a:t>+100   ‥‥ </a:t>
            </a:r>
            <a:r>
              <a:rPr lang="ja-JP" altLang="en-US" sz="2400" dirty="0" smtClean="0"/>
              <a:t>99 </a:t>
            </a:r>
            <a:r>
              <a:rPr lang="en-US" altLang="ja-JP" sz="2400" dirty="0" smtClean="0"/>
              <a:t>additions</a:t>
            </a:r>
            <a:endParaRPr lang="ja-JP" altLang="en-US" sz="2400" dirty="0"/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• </a:t>
            </a:r>
            <a:r>
              <a:rPr lang="ja-JP" altLang="en-US" sz="2400" dirty="0" smtClean="0"/>
              <a:t>(</a:t>
            </a:r>
            <a:r>
              <a:rPr lang="ja-JP" altLang="en-US" sz="2400" dirty="0"/>
              <a:t>1+100) * (100/2)  ‥ </a:t>
            </a:r>
            <a:r>
              <a:rPr lang="en-US" altLang="ja-JP" sz="2400" dirty="0" smtClean="0"/>
              <a:t>3 operations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905000" y="5410200"/>
            <a:ext cx="59763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336600"/>
                </a:solidFill>
              </a:rPr>
              <a:t>Cut a carrot into slices of star shapes</a:t>
            </a:r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• make slices, then cut the edges of each slice</a:t>
            </a:r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make a star shaped stick, then slice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Algorithms in Your Life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 to cook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calculation with figures written down on paper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car driving skill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employment interviews in companies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…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(all are not complete …)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Criteria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7991475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 do we evaluate algorithms?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 simple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simplicity of programs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Efficiency (speed, place, cost,…)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speed and memory usage (electric power consumption)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Simplicity is difficult to evaluate, but speed and memory usage can be measured by values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of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8143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It is easy to evaluate the speed of a program; just get the duration of execution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 course, the quality of the writing of the program affects </a:t>
            </a:r>
            <a:r>
              <a:rPr lang="en-US" altLang="ja-JP" sz="2400" dirty="0" smtClean="0"/>
              <a:t>this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and also the performance of the computer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But, this is the evaluation of “programmer</a:t>
            </a:r>
            <a:r>
              <a:rPr lang="en-US" altLang="ja-JP" sz="2400" dirty="0" smtClean="0"/>
              <a:t>”,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       </a:t>
            </a:r>
            <a:r>
              <a:rPr lang="en-US" altLang="ja-JP" sz="2400" dirty="0" smtClean="0"/>
              <a:t>not that of “algorithm”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Even though the algorithms are the same, the skill of programmers makes the difference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want to have a good model of measuring the efficiency of algorithms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Turing Machine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496300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Making model of algorithms means making model of computers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need to have quite basic one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base of computer is CPU and memory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The </a:t>
            </a:r>
            <a:r>
              <a:rPr lang="en-US" altLang="ja-JP" sz="2400" b="1" dirty="0">
                <a:solidFill>
                  <a:srgbClr val="006600"/>
                </a:solidFill>
              </a:rPr>
              <a:t>Turing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machine </a:t>
            </a:r>
            <a:r>
              <a:rPr lang="en-US" altLang="ja-JP" sz="2400" dirty="0" smtClean="0"/>
              <a:t>is such a model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Turing machine is composed of a “</a:t>
            </a:r>
            <a:r>
              <a:rPr lang="en-US" altLang="ja-JP" sz="2400" b="1" dirty="0" smtClean="0"/>
              <a:t>tape</a:t>
            </a:r>
            <a:r>
              <a:rPr lang="en-US" altLang="ja-JP" sz="2400" dirty="0" smtClean="0"/>
              <a:t>” that records sequence of 01 data, and a “</a:t>
            </a:r>
            <a:r>
              <a:rPr lang="en-US" altLang="ja-JP" sz="2400" b="1" dirty="0" smtClean="0"/>
              <a:t>head</a:t>
            </a:r>
            <a:r>
              <a:rPr lang="en-US" altLang="ja-JP" sz="2400" dirty="0" smtClean="0"/>
              <a:t>” that reads/writes 01 data, and an </a:t>
            </a:r>
            <a:r>
              <a:rPr lang="en-US" altLang="ja-JP" sz="2400" b="1" dirty="0" smtClean="0"/>
              <a:t>execution unit</a:t>
            </a:r>
            <a:r>
              <a:rPr lang="en-US" altLang="ja-JP" sz="2400" dirty="0" smtClean="0"/>
              <a:t> managing the movement of tape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 Turing </a:t>
            </a:r>
            <a:r>
              <a:rPr lang="en-US" altLang="ja-JP" sz="2400" dirty="0"/>
              <a:t>machine </a:t>
            </a:r>
            <a:r>
              <a:rPr lang="en-US" altLang="ja-JP" sz="2400" dirty="0" smtClean="0"/>
              <a:t>can read/write data, move the tape, and change the internal state of the execution unit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40962"/>
              </p:ext>
            </p:extLst>
          </p:nvPr>
        </p:nvGraphicFramePr>
        <p:xfrm>
          <a:off x="4067944" y="6309320"/>
          <a:ext cx="3935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76">
                  <a:extLst>
                    <a:ext uri="{9D8B030D-6E8A-4147-A177-3AD203B41FA5}">
                      <a16:colId xmlns:a16="http://schemas.microsoft.com/office/drawing/2014/main" val="3372347743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1423828208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1567064172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1533424093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467357341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1517995900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1663961795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505919300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2168717557"/>
                    </a:ext>
                  </a:extLst>
                </a:gridCol>
                <a:gridCol w="393576">
                  <a:extLst>
                    <a:ext uri="{9D8B030D-6E8A-4147-A177-3AD203B41FA5}">
                      <a16:colId xmlns:a16="http://schemas.microsoft.com/office/drawing/2014/main" val="3753944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58095"/>
                  </a:ext>
                </a:extLst>
              </a:tr>
            </a:tbl>
          </a:graphicData>
        </a:graphic>
      </p:graphicFrame>
      <p:sp>
        <p:nvSpPr>
          <p:cNvPr id="3" name="額縁 2"/>
          <p:cNvSpPr/>
          <p:nvPr/>
        </p:nvSpPr>
        <p:spPr>
          <a:xfrm>
            <a:off x="5868144" y="5876007"/>
            <a:ext cx="792088" cy="361305"/>
          </a:xfrm>
          <a:prstGeom prst="beve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6084168" y="6237312"/>
            <a:ext cx="288032" cy="2574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55469" y="623731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0653" y="623313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Model for Computation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time of Turing machine is evaluated by the number of read/write operations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Basically, any operation of a computer can be simulated with several operations of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uring machine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the number of operations is independent from the time/size of each operation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both can be evaluated by the same model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the number of operations executed by an algorithm will be a good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Abstracted Evaluation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idea of “the number of basic operations” is good.  It is much abstracted. However, still the skill of programmer affects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want to have more abstracted one that is independent from that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Anyway, what kind of issues do we want to evaluate?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example, measure the efficiency on the execution of a specified task? for a benchmark problem?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then, basically the skill of programming still affects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for Input Size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53260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Computation needs some inputs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The size of input increases, then computation time will be long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Observe the increase of time against the increase of size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we will get a function representing this relation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the input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(#bits, in exact), we represent the number of the necessary operations such 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+5n+2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This varies among several inputs, use average?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assure the time, we use the maximum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Ignoring the Coefficients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53260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want to know the increase of operations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it depends on the largest degree, mainly;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+5n+2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we focus 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, and ignore other </a:t>
            </a:r>
            <a:r>
              <a:rPr lang="en-US" altLang="ja-JP" sz="2400" dirty="0" smtClean="0"/>
              <a:t>coefficients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Programming skills makes simple operations more simpler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affects to coefficients such 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+5n+2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we focus only 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, and ignore all constant factors</a:t>
            </a:r>
            <a:endParaRPr lang="en-US" altLang="ja-JP" sz="2400" b="1" baseline="30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This way of evaluating the cost of computation is called “</a:t>
            </a:r>
            <a:r>
              <a:rPr lang="en-US" altLang="ja-JP" sz="2400" b="1" dirty="0">
                <a:solidFill>
                  <a:srgbClr val="006600"/>
                </a:solidFill>
              </a:rPr>
              <a:t>evaluation by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order</a:t>
            </a:r>
            <a:r>
              <a:rPr lang="en-US" altLang="ja-JP" sz="2400" dirty="0" smtClean="0"/>
              <a:t>”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Define Mathematically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53260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”A function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f(n)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O(g(n))</a:t>
            </a:r>
            <a:r>
              <a:rPr lang="en-US" altLang="ja-JP" sz="2400" dirty="0" smtClean="0"/>
              <a:t>” is defined by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lim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          f(n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ja-JP" altLang="en-US" sz="2400" b="1" dirty="0" smtClean="0">
                <a:solidFill>
                  <a:schemeClr val="accent2"/>
                </a:solidFill>
                <a:sym typeface="Wingdings" pitchFamily="2" charset="2"/>
              </a:rPr>
              <a:t>＋∞   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g(n)    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say that the order of an algorithm is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O(g(n))</a:t>
            </a:r>
            <a:r>
              <a:rPr lang="en-US" altLang="ja-JP" sz="2400" dirty="0" smtClean="0"/>
              <a:t> if the function bounding the maximum number of basic operations for any input of size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n </a:t>
            </a:r>
            <a:r>
              <a:rPr lang="en-US" altLang="ja-JP" sz="2400" dirty="0" smtClean="0"/>
              <a:t>is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O(g(n))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order of computation time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time complexity</a:t>
            </a:r>
            <a:r>
              <a:rPr lang="en-US" altLang="ja-JP" sz="2400" dirty="0" smtClean="0"/>
              <a:t>, or simply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complexity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1835150" y="2565400"/>
            <a:ext cx="10080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45309" y="2303790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accent2"/>
                </a:solidFill>
              </a:rPr>
              <a:t>&lt;  + </a:t>
            </a:r>
            <a:r>
              <a:rPr lang="ja-JP" altLang="en-US" b="1" dirty="0">
                <a:solidFill>
                  <a:schemeClr val="accent2"/>
                </a:solidFill>
              </a:rPr>
              <a:t>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 of the Lecture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Architecture of computer, and the program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　</a:t>
            </a:r>
            <a:r>
              <a:rPr lang="en-US" altLang="ja-JP" sz="2400" dirty="0" smtClean="0">
                <a:solidFill>
                  <a:schemeClr val="tx2"/>
                </a:solidFill>
              </a:rPr>
              <a:t>CPU, memory, OS, memory management, instruction, register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Data structure (efficient ways of recording/using the data)</a:t>
            </a: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 smtClean="0">
                <a:solidFill>
                  <a:schemeClr val="tx2"/>
                </a:solidFill>
              </a:rPr>
              <a:t>  </a:t>
            </a:r>
            <a:r>
              <a:rPr lang="en-US" altLang="ja-JP" sz="2400" dirty="0" smtClean="0">
                <a:solidFill>
                  <a:schemeClr val="tx2"/>
                </a:solidFill>
              </a:rPr>
              <a:t>stack, queue, heap, binary tree, hash</a:t>
            </a:r>
          </a:p>
          <a:p>
            <a:pPr algn="l" eaLnBrk="1" hangingPunct="1"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Basic Design of Algorithms</a:t>
            </a: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recursion, divide-and-conquer, enumeration, dynamic programming, sorting, string matching</a:t>
            </a:r>
          </a:p>
          <a:p>
            <a:pPr algn="l" eaLnBrk="1" hangingPunct="1"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Graph Algorithms</a:t>
            </a:r>
            <a:endParaRPr lang="en-US" altLang="ja-JP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   </a:t>
            </a:r>
            <a:r>
              <a:rPr lang="en-US" altLang="ja-JP" sz="2400" dirty="0" smtClean="0">
                <a:solidFill>
                  <a:schemeClr val="tx2"/>
                </a:solidFill>
              </a:rPr>
              <a:t>matching, shortest paths,…</a:t>
            </a:r>
          </a:p>
          <a:p>
            <a:pPr algn="l" eaLnBrk="1" hangingPunct="1"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of Order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2743200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Order of computation time: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O(f(n))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/>
              <a:t> </a:t>
            </a:r>
            <a:r>
              <a:rPr lang="en-US" altLang="ja-JP" sz="2400" dirty="0" smtClean="0"/>
              <a:t>a (polynomial/exponential) function representing an upper bound of the computation time in the term of input sizes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coefficients </a:t>
            </a:r>
            <a:r>
              <a:rPr lang="en-US" altLang="ja-JP" sz="2400" dirty="0" smtClean="0"/>
              <a:t>are ignored since it represents the programming skill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we focus only on the maximum </a:t>
            </a:r>
            <a:r>
              <a:rPr lang="en-US" altLang="ja-JP" sz="2400" dirty="0" smtClean="0"/>
              <a:t>magnitude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(depends only on the maximum degree for larger inputs)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81000" y="4267200"/>
            <a:ext cx="5142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rgbClr val="336600"/>
                </a:solidFill>
              </a:rPr>
              <a:t>Find a word in a dictionary of n items</a:t>
            </a:r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linear search   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O(n)</a:t>
            </a:r>
            <a:endParaRPr lang="ja-JP" altLang="en-US" sz="2400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binary search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>
                <a:solidFill>
                  <a:schemeClr val="accent2"/>
                </a:solidFill>
              </a:rPr>
              <a:t>n)</a:t>
            </a:r>
            <a:endParaRPr lang="ja-JP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04800" y="5486400"/>
            <a:ext cx="45584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rgbClr val="336600"/>
                </a:solidFill>
              </a:rPr>
              <a:t>Sorting n numbers</a:t>
            </a:r>
            <a:endParaRPr lang="ja-JP" altLang="en-US" sz="2400" b="1" dirty="0">
              <a:solidFill>
                <a:srgbClr val="336600"/>
              </a:solidFill>
            </a:endParaRPr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insertion, quick sort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>
                <a:solidFill>
                  <a:schemeClr val="accent2"/>
                </a:solidFill>
              </a:rPr>
              <a:t>)</a:t>
            </a:r>
            <a:r>
              <a:rPr lang="en-US" altLang="ja-JP" sz="2400" dirty="0"/>
              <a:t> </a:t>
            </a:r>
          </a:p>
          <a:p>
            <a:pPr>
              <a:defRPr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merge sort, heap sort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O(n log n)</a:t>
            </a:r>
            <a:endParaRPr lang="ja-JP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724525" y="4572000"/>
            <a:ext cx="3240088" cy="19389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 smtClean="0"/>
              <a:t>Small order algorithms are so efficient even though the computer and/or programmer is not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Advantage / Disadvantage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1125538"/>
            <a:ext cx="8426450" cy="2663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the problem is big, acceleration by algorithmic theory is drastic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the problem is small, practical performance is bad due to sophisticated construction of operations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 not represent the average and practical performance</a:t>
            </a: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2263" y="4437063"/>
            <a:ext cx="3786185" cy="2087562"/>
            <a:chOff x="158" y="2387"/>
            <a:chExt cx="2385" cy="1315"/>
          </a:xfrm>
        </p:grpSpPr>
        <p:sp>
          <p:nvSpPr>
            <p:cNvPr id="50190" name="Line 6"/>
            <p:cNvSpPr>
              <a:spLocks noChangeShapeType="1"/>
            </p:cNvSpPr>
            <p:nvPr/>
          </p:nvSpPr>
          <p:spPr bwMode="auto">
            <a:xfrm>
              <a:off x="158" y="3521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1" name="Line 7"/>
            <p:cNvSpPr>
              <a:spLocks noChangeShapeType="1"/>
            </p:cNvSpPr>
            <p:nvPr/>
          </p:nvSpPr>
          <p:spPr bwMode="auto">
            <a:xfrm>
              <a:off x="384" y="2432"/>
              <a:ext cx="0" cy="1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2" name="Line 8"/>
            <p:cNvSpPr>
              <a:spLocks noChangeShapeType="1"/>
            </p:cNvSpPr>
            <p:nvPr/>
          </p:nvSpPr>
          <p:spPr bwMode="auto">
            <a:xfrm flipV="1">
              <a:off x="384" y="2886"/>
              <a:ext cx="1134" cy="49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3" name="Freeform 9"/>
            <p:cNvSpPr>
              <a:spLocks/>
            </p:cNvSpPr>
            <p:nvPr/>
          </p:nvSpPr>
          <p:spPr bwMode="auto">
            <a:xfrm>
              <a:off x="384" y="2523"/>
              <a:ext cx="1180" cy="960"/>
            </a:xfrm>
            <a:custGeom>
              <a:avLst/>
              <a:gdLst>
                <a:gd name="T0" fmla="*/ 0 w 1180"/>
                <a:gd name="T1" fmla="*/ 952 h 960"/>
                <a:gd name="T2" fmla="*/ 409 w 1180"/>
                <a:gd name="T3" fmla="*/ 907 h 960"/>
                <a:gd name="T4" fmla="*/ 862 w 1180"/>
                <a:gd name="T5" fmla="*/ 635 h 960"/>
                <a:gd name="T6" fmla="*/ 1180 w 1180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0"/>
                <a:gd name="T13" fmla="*/ 0 h 960"/>
                <a:gd name="T14" fmla="*/ 1180 w 118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0" h="960">
                  <a:moveTo>
                    <a:pt x="0" y="952"/>
                  </a:moveTo>
                  <a:cubicBezTo>
                    <a:pt x="132" y="956"/>
                    <a:pt x="265" y="960"/>
                    <a:pt x="409" y="907"/>
                  </a:cubicBezTo>
                  <a:cubicBezTo>
                    <a:pt x="553" y="854"/>
                    <a:pt x="734" y="786"/>
                    <a:pt x="862" y="635"/>
                  </a:cubicBezTo>
                  <a:cubicBezTo>
                    <a:pt x="990" y="484"/>
                    <a:pt x="1085" y="242"/>
                    <a:pt x="1180" y="0"/>
                  </a:cubicBezTo>
                </a:path>
              </a:pathLst>
            </a:custGeom>
            <a:noFill/>
            <a:ln w="31750">
              <a:solidFill>
                <a:srgbClr val="00008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4" name="AutoShape 10"/>
            <p:cNvSpPr>
              <a:spLocks/>
            </p:cNvSpPr>
            <p:nvPr/>
          </p:nvSpPr>
          <p:spPr bwMode="auto">
            <a:xfrm>
              <a:off x="1610" y="2523"/>
              <a:ext cx="91" cy="363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95" name="Text Box 11"/>
            <p:cNvSpPr txBox="1">
              <a:spLocks noChangeArrowheads="1"/>
            </p:cNvSpPr>
            <p:nvPr/>
          </p:nvSpPr>
          <p:spPr bwMode="auto">
            <a:xfrm>
              <a:off x="520" y="2387"/>
              <a:ext cx="967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s</a:t>
              </a:r>
              <a:r>
                <a:rPr lang="en-US" altLang="ja-JP" sz="2400" dirty="0" smtClean="0"/>
                <a:t>ize of 100</a:t>
              </a:r>
              <a:endParaRPr lang="ja-JP" altLang="en-US" sz="2400" dirty="0"/>
            </a:p>
          </p:txBody>
        </p:sp>
        <p:sp>
          <p:nvSpPr>
            <p:cNvPr id="50196" name="Text Box 12"/>
            <p:cNvSpPr txBox="1">
              <a:spLocks noChangeArrowheads="1"/>
            </p:cNvSpPr>
            <p:nvPr/>
          </p:nvSpPr>
          <p:spPr bwMode="auto">
            <a:xfrm>
              <a:off x="1701" y="2568"/>
              <a:ext cx="842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2-3 times</a:t>
              </a:r>
              <a:endParaRPr lang="ja-JP" altLang="en-US" sz="2400" dirty="0"/>
            </a:p>
          </p:txBody>
        </p:sp>
      </p:grp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3563938" y="5372100"/>
            <a:ext cx="792162" cy="503238"/>
          </a:xfrm>
          <a:prstGeom prst="rightArrow">
            <a:avLst>
              <a:gd name="adj1" fmla="val 50000"/>
              <a:gd name="adj2" fmla="val 39353"/>
            </a:avLst>
          </a:prstGeom>
          <a:solidFill>
            <a:srgbClr val="FF99CC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970463" y="4157663"/>
            <a:ext cx="3994150" cy="2366962"/>
            <a:chOff x="3086" y="2347"/>
            <a:chExt cx="2516" cy="1491"/>
          </a:xfrm>
        </p:grpSpPr>
        <p:sp>
          <p:nvSpPr>
            <p:cNvPr id="50183" name="Line 15"/>
            <p:cNvSpPr>
              <a:spLocks noChangeShapeType="1"/>
            </p:cNvSpPr>
            <p:nvPr/>
          </p:nvSpPr>
          <p:spPr bwMode="auto">
            <a:xfrm>
              <a:off x="3086" y="3657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4" name="Line 16"/>
            <p:cNvSpPr>
              <a:spLocks noChangeShapeType="1"/>
            </p:cNvSpPr>
            <p:nvPr/>
          </p:nvSpPr>
          <p:spPr bwMode="auto">
            <a:xfrm>
              <a:off x="3312" y="2568"/>
              <a:ext cx="0" cy="1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5" name="Line 17"/>
            <p:cNvSpPr>
              <a:spLocks noChangeShapeType="1"/>
            </p:cNvSpPr>
            <p:nvPr/>
          </p:nvSpPr>
          <p:spPr bwMode="auto">
            <a:xfrm flipV="1">
              <a:off x="3312" y="3566"/>
              <a:ext cx="1110" cy="4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6" name="Freeform 18"/>
            <p:cNvSpPr>
              <a:spLocks/>
            </p:cNvSpPr>
            <p:nvPr/>
          </p:nvSpPr>
          <p:spPr bwMode="auto">
            <a:xfrm>
              <a:off x="3312" y="2659"/>
              <a:ext cx="1180" cy="960"/>
            </a:xfrm>
            <a:custGeom>
              <a:avLst/>
              <a:gdLst>
                <a:gd name="T0" fmla="*/ 0 w 1180"/>
                <a:gd name="T1" fmla="*/ 952 h 960"/>
                <a:gd name="T2" fmla="*/ 409 w 1180"/>
                <a:gd name="T3" fmla="*/ 907 h 960"/>
                <a:gd name="T4" fmla="*/ 862 w 1180"/>
                <a:gd name="T5" fmla="*/ 635 h 960"/>
                <a:gd name="T6" fmla="*/ 1180 w 1180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0"/>
                <a:gd name="T13" fmla="*/ 0 h 960"/>
                <a:gd name="T14" fmla="*/ 1180 w 118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0" h="960">
                  <a:moveTo>
                    <a:pt x="0" y="952"/>
                  </a:moveTo>
                  <a:cubicBezTo>
                    <a:pt x="132" y="956"/>
                    <a:pt x="265" y="960"/>
                    <a:pt x="409" y="907"/>
                  </a:cubicBezTo>
                  <a:cubicBezTo>
                    <a:pt x="553" y="854"/>
                    <a:pt x="734" y="786"/>
                    <a:pt x="862" y="635"/>
                  </a:cubicBezTo>
                  <a:cubicBezTo>
                    <a:pt x="990" y="484"/>
                    <a:pt x="1085" y="242"/>
                    <a:pt x="1180" y="0"/>
                  </a:cubicBezTo>
                </a:path>
              </a:pathLst>
            </a:custGeom>
            <a:noFill/>
            <a:ln w="31750">
              <a:solidFill>
                <a:srgbClr val="00008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7" name="AutoShape 19"/>
            <p:cNvSpPr>
              <a:spLocks/>
            </p:cNvSpPr>
            <p:nvPr/>
          </p:nvSpPr>
          <p:spPr bwMode="auto">
            <a:xfrm>
              <a:off x="4513" y="2659"/>
              <a:ext cx="136" cy="908"/>
            </a:xfrm>
            <a:prstGeom prst="rightBrace">
              <a:avLst>
                <a:gd name="adj1" fmla="val 5563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0188" name="Text Box 20"/>
            <p:cNvSpPr txBox="1">
              <a:spLocks noChangeArrowheads="1"/>
            </p:cNvSpPr>
            <p:nvPr/>
          </p:nvSpPr>
          <p:spPr bwMode="auto">
            <a:xfrm>
              <a:off x="3350" y="2347"/>
              <a:ext cx="1234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size of million</a:t>
              </a:r>
              <a:endParaRPr lang="ja-JP" altLang="en-US" sz="2400" dirty="0"/>
            </a:p>
          </p:txBody>
        </p:sp>
        <p:sp>
          <p:nvSpPr>
            <p:cNvPr id="50189" name="Text Box 21"/>
            <p:cNvSpPr txBox="1">
              <a:spLocks noChangeArrowheads="1"/>
            </p:cNvSpPr>
            <p:nvPr/>
          </p:nvSpPr>
          <p:spPr bwMode="auto">
            <a:xfrm>
              <a:off x="4740" y="2961"/>
              <a:ext cx="862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dirty="0" smtClean="0"/>
                <a:t>10,000 times</a:t>
              </a:r>
              <a:endParaRPr lang="ja-JP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of Memory Usage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53260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efficiency of memory usage can also be evaluated by the order and complexity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order represents the worst usage of memory amount for the input size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/>
              <a:t>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complexity is called “space complexity”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can also ignore the skill of programming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the memory usage, evaluation of the worst case is more acceptable since the algorithm stops if the memory is short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944688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Fundamentals of</a:t>
            </a:r>
            <a:b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Complexity Theory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 Design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8563"/>
            <a:ext cx="8640763" cy="5326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we can decrease the order of an algorithm, we could “improve” the design of the algorithm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…, then, some question arise; which algorithm is good/bad?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Where is the boundary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idea is to compare the most naïve algorithm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observe the most naïve algorithm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Naïve Algorithm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618" y="1196752"/>
            <a:ext cx="8640763" cy="518422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here say non-well designed algorithm </a:t>
            </a:r>
            <a:r>
              <a:rPr lang="en-US" altLang="ja-JP" sz="2400" dirty="0" smtClean="0">
                <a:sym typeface="Wingdings" panose="05000000000000000000" pitchFamily="2" charset="2"/>
              </a:rPr>
              <a:t> naïve algorithm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Suppose that here naïve means that to explorer all the possibilities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/>
              <a:t> find all numbers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that are less than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/>
              <a:t> examine all subsets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and output the one that partitions the set in the way of the statement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sorting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examine all possible orders, and output the one which is increasing order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/>
              <a:t> find the longest decreasing subsequence of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/>
              <a:t> examine all combinations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and output the longest among all decreasing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of Naïve Algorithms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0763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/>
              <a:t> find all numbers from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that are less than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/>
              <a:t> find the longest decreasing subsequence of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dirty="0" smtClean="0"/>
              <a:t>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sorting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 n!)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logn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time spent by these algorithms, that spends time exponential in the input sizes,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exponential time</a:t>
            </a:r>
            <a:r>
              <a:rPr lang="en-US" altLang="ja-JP" sz="2400" dirty="0" smtClean="0"/>
              <a:t>, and these algorithms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exponential time algorithms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“Good” Ways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4100"/>
            <a:ext cx="8640763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/>
              <a:t> find all numbers from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that are less than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>
                <a:sym typeface="Wingdings" panose="05000000000000000000" pitchFamily="2" charset="2"/>
              </a:rPr>
              <a:t> </a:t>
            </a:r>
            <a:r>
              <a:rPr lang="en-US" altLang="ja-JP" sz="2400" dirty="0" smtClean="0"/>
              <a:t>scan the numbers, and output those less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/>
              <a:t> find the longest decreasing subsequence of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for eac</a:t>
            </a:r>
            <a:r>
              <a:rPr lang="en-US" altLang="ja-JP" sz="2400" dirty="0"/>
              <a:t>h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find the longest decreasing subsequence ending at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。</a:t>
            </a:r>
            <a:r>
              <a:rPr lang="en-US" altLang="ja-JP" sz="2400" dirty="0" smtClean="0"/>
              <a:t>Find the longest among those of all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’s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/>
              <a:t> </a:t>
            </a:r>
            <a:r>
              <a:rPr lang="en-US" altLang="ja-JP" sz="2400" dirty="0"/>
              <a:t>sorting</a:t>
            </a:r>
            <a:endParaRPr lang="ja-JP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scan the sequence and swap </a:t>
            </a:r>
            <a:r>
              <a:rPr lang="en-US" altLang="ja-JP" sz="2400" dirty="0"/>
              <a:t>the pairs </a:t>
            </a:r>
            <a:r>
              <a:rPr lang="en-US" altLang="ja-JP" sz="2400" dirty="0" smtClean="0"/>
              <a:t>of neighboring numbers with the reverse ordering; repeat this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times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computation time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“Good”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618" y="1196752"/>
            <a:ext cx="8640763" cy="52565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>
                <a:sym typeface="Wingdings" pitchFamily="2" charset="2"/>
              </a:rPr>
              <a:t>computation time is </a:t>
            </a:r>
            <a:r>
              <a:rPr lang="en-US" altLang="ja-JP" sz="2400" b="1" dirty="0">
                <a:solidFill>
                  <a:schemeClr val="accent2"/>
                </a:solidFill>
              </a:rPr>
              <a:t>O(n) </a:t>
            </a: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>
                <a:sym typeface="Wingdings" pitchFamily="2" charset="2"/>
              </a:rPr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>
                <a:sym typeface="Wingdings" pitchFamily="2" charset="2"/>
              </a:rPr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They are not exponential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These times that are polynomial in the input sizes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polynomial time</a:t>
            </a:r>
            <a:r>
              <a:rPr lang="en-US" altLang="ja-JP" sz="2400" dirty="0" smtClean="0"/>
              <a:t>, and the algorithms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polynomial time algorithms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Any polynomial, even with large degrees, is always smaller than exponential, for sufficiently large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thus essentially different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hence, polynomial is good, in some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Difficulty of Problems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4721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Good algorithms solve problems in short time</a:t>
            </a: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the existence of good algorithm means that the problem is easy to solve (no need of testing all possibilities)</a:t>
            </a: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 </a:t>
            </a:r>
            <a:r>
              <a:rPr lang="en-US" altLang="ja-JP" sz="2400" dirty="0" smtClean="0"/>
              <a:t>the difficulty indicates the cost of developing algorithms</a:t>
            </a: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polynomial time means that the problem would be easy</a:t>
            </a: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no polynomial time is found means that the problem would be difficult</a:t>
            </a: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… then, we can compare the difficulties of two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Connection to Latest Researches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Algorithms are connected to the many latest researches</a:t>
            </a: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　</a:t>
            </a:r>
            <a:r>
              <a:rPr lang="en-US" altLang="ja-JP" sz="2400" dirty="0" smtClean="0">
                <a:solidFill>
                  <a:schemeClr val="tx2"/>
                </a:solidFill>
              </a:rPr>
              <a:t>(algorithms are studied in the areas, in which algorithm are related)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Especially, having simple mathematical models and criteria, with huge data or complicated data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Machine Learning (and Other </a:t>
            </a:r>
            <a:r>
              <a:rPr lang="en-US" altLang="ja-JP" sz="2400" b="1" dirty="0" err="1" smtClean="0">
                <a:solidFill>
                  <a:schemeClr val="tx2"/>
                </a:solidFill>
              </a:rPr>
              <a:t>Informatic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 Areas)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dirty="0">
                <a:solidFill>
                  <a:schemeClr val="tx2"/>
                </a:solidFill>
              </a:rPr>
              <a:t>     </a:t>
            </a:r>
            <a:r>
              <a:rPr lang="en-US" altLang="ja-JP" sz="2400" dirty="0" smtClean="0">
                <a:solidFill>
                  <a:schemeClr val="tx2"/>
                </a:solidFill>
              </a:rPr>
              <a:t>There are needs of very fast computation with high accuracy,</a:t>
            </a:r>
          </a:p>
          <a:p>
            <a:pPr algn="l" eaLnBrk="1" hangingPunct="1">
              <a:defRPr/>
            </a:pP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to deal with massive data</a:t>
            </a:r>
          </a:p>
          <a:p>
            <a:pPr algn="l" eaLnBrk="1" hangingPunct="1">
              <a:defRPr/>
            </a:pPr>
            <a:endParaRPr lang="ja-JP" altLang="en-US" sz="2400" dirty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Chemoinformatics</a:t>
            </a:r>
          </a:p>
          <a:p>
            <a:pPr algn="l" eaLnBrk="1" hangingPunct="1">
              <a:defRPr/>
            </a:pP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    Chemical compounds are networks of atoms, so tractable for computers. However, the stereographical structures are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Comparison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1831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can compare the difficulties of the problems, by comparing the orders of the algorithms for the problems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However, in exact, it is not sufficient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 </a:t>
            </a:r>
            <a:r>
              <a:rPr lang="en-US" altLang="ja-JP" sz="2400" dirty="0" smtClean="0"/>
              <a:t>faster algorithms would exist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consider special cases in which we can surely compare, although it is perfectly general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 Reduction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Suppose that there are two types of problems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, and any instance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en-US" altLang="ja-JP" sz="2400" dirty="0" smtClean="0"/>
              <a:t>can be transformed to that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, or any instance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en-US" altLang="ja-JP" sz="2400" dirty="0" smtClean="0"/>
              <a:t>can be solved by solving an instance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 </a:t>
            </a:r>
            <a:r>
              <a:rPr lang="en-US" altLang="ja-JP" sz="2400" dirty="0" smtClean="0"/>
              <a:t>plus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α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find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largest value from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numbers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after sorting the numbers, we can find it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this problem can be solved by sorting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 Transforming an instance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en-US" altLang="ja-JP" sz="2400" dirty="0" smtClean="0"/>
              <a:t>to that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, or solving an instance </a:t>
            </a:r>
            <a:r>
              <a:rPr lang="en-US" altLang="ja-JP" sz="2400" dirty="0"/>
              <a:t>of 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en-US" altLang="ja-JP" sz="2400" dirty="0" smtClean="0"/>
              <a:t>by solving that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is said to “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reduce</a:t>
            </a:r>
            <a:r>
              <a:rPr lang="en-US" altLang="ja-JP" sz="2400" dirty="0" smtClean="0"/>
              <a:t> problem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”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 this case,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is more difficult, if time is no less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+α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Input/output always needs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time, thus finding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largest value is no harder than sorting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Difficult Problems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69" y="1196752"/>
            <a:ext cx="8424862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Easy problems are stated by showing fast algorithms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 to show the difficulty?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Hard to state that “any algorithm needs exponential time”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find most difficult problems among the problems having polynomial/exponential time algorithms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use the way to compare the difficulties; state that any problems can be reduced to this problem in polynomial 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(hardest in polynomial time/exponential time problems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Are there any such “useful problems”?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Satisfiability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94" y="1124744"/>
            <a:ext cx="8532812" cy="518422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There is a such “useful” problem, called </a:t>
            </a:r>
            <a:r>
              <a:rPr lang="en-US" altLang="ja-JP" sz="2200" b="1" dirty="0" smtClean="0">
                <a:solidFill>
                  <a:srgbClr val="006600"/>
                </a:solidFill>
              </a:rPr>
              <a:t>satisfiability problem (SAT)</a:t>
            </a:r>
          </a:p>
          <a:p>
            <a:pPr eaLnBrk="1" hangingPunct="1">
              <a:buFontTx/>
              <a:buNone/>
              <a:defRPr/>
            </a:pPr>
            <a:endParaRPr lang="ja-JP" alt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smtClean="0"/>
              <a:t>SAT is to check whether there is an assignment to Boolean variables</a:t>
            </a:r>
            <a:r>
              <a:rPr lang="ja-JP" altLang="en-US" sz="2200" dirty="0" smtClean="0"/>
              <a:t> 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err="1" smtClean="0"/>
              <a:t>s.t.</a:t>
            </a:r>
            <a:r>
              <a:rPr lang="en-US" altLang="ja-JP" sz="2200" dirty="0" smtClean="0"/>
              <a:t> they satisfy the given formula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smtClean="0"/>
              <a:t>we can assume that the formula is a CNF</a:t>
            </a:r>
          </a:p>
          <a:p>
            <a:pPr eaLnBrk="1" hangingPunct="1">
              <a:buFontTx/>
              <a:buNone/>
              <a:defRPr/>
            </a:pPr>
            <a:endParaRPr lang="ja-JP" alt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The trick is, any computer circuit is represented by a formula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200" dirty="0" smtClean="0">
                <a:sym typeface="Wingdings" pitchFamily="2" charset="2"/>
              </a:rPr>
              <a:t>A computer circuit (of an exponential size) can simulate a non-deterministic Turing machine that can examine exponentially many possibilities at once in parallel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200" dirty="0" smtClean="0"/>
              <a:t>Difficult combinatorial problems can be solved in polynomial 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200" dirty="0" smtClean="0"/>
              <a:t>SAT is most difficult among them (problem seem to need exponential time), since all the others can be reduced to 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Certification of Difficulty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270000"/>
            <a:ext cx="8677150" cy="503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SAT is a kind of a landmark of difficult problems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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problem is “difficult” if it is no easy than SAT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Such a problem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NP-hard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(SAT is NP-hard)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Problems that can be solved in polynomial time by non-deterministic Turing machine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problems (SAT is NP)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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certification of </a:t>
            </a:r>
            <a:r>
              <a:rPr lang="en-US" altLang="ja-JP" sz="2400" b="1" dirty="0" smtClean="0"/>
              <a:t>“yes”</a:t>
            </a:r>
            <a:r>
              <a:rPr lang="en-US" altLang="ja-JP" sz="2400" dirty="0" smtClean="0"/>
              <a:t> answer is of polynomial size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n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problem that is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NP-hard</a:t>
            </a:r>
            <a:r>
              <a:rPr lang="en-US" altLang="ja-JP" sz="2400" dirty="0" smtClean="0"/>
              <a:t>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NP-complete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problem class of NP-complete </a:t>
            </a:r>
            <a:r>
              <a:rPr lang="en-US" altLang="ja-JP" sz="2400" dirty="0"/>
              <a:t>problems </a:t>
            </a:r>
            <a:r>
              <a:rPr lang="en-US" altLang="ja-JP" sz="2400" dirty="0" smtClean="0"/>
              <a:t>is the one of composed of problems of most difficult among all NP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SAT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  <a:sym typeface="Wingdings" pitchFamily="2" charset="2"/>
              </a:rPr>
              <a:t> 3SAT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749158" cy="5038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SAT is NP-complete even if any clause has exactly three literals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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SAT is reducible to this 3SAT problem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Reduction: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each clause of a SAT instance,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if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3</a:t>
            </a:r>
            <a:r>
              <a:rPr lang="en-US" altLang="ja-JP" sz="2400" dirty="0" smtClean="0"/>
              <a:t>, generate 2 or 4 clauses by appending slack literals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(x)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z) </a:t>
            </a:r>
            <a:r>
              <a:rPr lang="en-US" altLang="ja-JP" sz="2400" b="1" dirty="0">
                <a:solidFill>
                  <a:schemeClr val="accent2"/>
                </a:solidFill>
              </a:rPr>
              <a:t>∧ (x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1600" b="1" dirty="0">
                <a:solidFill>
                  <a:schemeClr val="accent2"/>
                </a:solidFill>
              </a:rPr>
              <a:t>∨￢</a:t>
            </a:r>
            <a:r>
              <a:rPr lang="en-US" altLang="ja-JP" sz="2400" b="1" dirty="0">
                <a:solidFill>
                  <a:schemeClr val="accent2"/>
                </a:solidFill>
              </a:rPr>
              <a:t>z) ∧ (x</a:t>
            </a:r>
            <a:r>
              <a:rPr lang="ja-JP" altLang="en-US" sz="1600" b="1" dirty="0">
                <a:solidFill>
                  <a:schemeClr val="accent2"/>
                </a:solidFill>
              </a:rPr>
              <a:t>∨￢</a:t>
            </a:r>
            <a:r>
              <a:rPr lang="en-US" altLang="ja-JP" sz="2400" b="1" dirty="0">
                <a:solidFill>
                  <a:schemeClr val="accent2"/>
                </a:solidFill>
              </a:rPr>
              <a:t>y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∧ (x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z)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if </a:t>
            </a:r>
            <a:r>
              <a:rPr lang="en-US" altLang="ja-JP" sz="2400" dirty="0"/>
              <a:t>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 3</a:t>
            </a:r>
            <a:r>
              <a:rPr lang="en-US" altLang="ja-JP" sz="2400" dirty="0" smtClean="0"/>
              <a:t>, prepare a slack for each literal, and joint them by using slack literals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(a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e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)∧ (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)∧ (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￢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z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)∧ (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￢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z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e</a:t>
            </a:r>
            <a:r>
              <a:rPr lang="en-US" altLang="ja-JP" sz="1600" b="1" dirty="0" err="1" smtClean="0">
                <a:solidFill>
                  <a:schemeClr val="accent2"/>
                </a:solidFill>
              </a:rPr>
              <a:t>∨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  <a:sym typeface="Wingdings" pitchFamily="2" charset="2"/>
              </a:rPr>
              <a:t>SAT  k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-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Clique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270000"/>
            <a:ext cx="8532812" cy="5038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clique</a:t>
            </a:r>
            <a:r>
              <a:rPr lang="en-US" altLang="ja-JP" sz="2400" dirty="0" smtClean="0"/>
              <a:t> is a subgraph of a graph in which any pair of vertices are connected by an edge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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SAT is reducible to determine whether a graph includes a clique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 </a:t>
            </a:r>
            <a:r>
              <a:rPr lang="en-US" altLang="ja-JP" sz="2400" dirty="0" smtClean="0"/>
              <a:t>vertices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Prepare a vertex for each literal of each clause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Draw edges between all pairs of the literals, but not if one is the negation of the other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exists clique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(#clauses)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can choose literals of each clauses with no conflict (</a:t>
            </a:r>
            <a:r>
              <a:rPr lang="en-US" altLang="ja-JP" sz="2400" dirty="0" err="1" smtClean="0"/>
              <a:t>satisfiable</a:t>
            </a:r>
            <a:r>
              <a:rPr lang="en-US" altLang="ja-JP" sz="2400" dirty="0" smtClean="0"/>
              <a:t>!)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Set Problem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8400"/>
            <a:ext cx="8424863" cy="51403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set:   </a:t>
            </a:r>
            <a:r>
              <a:rPr lang="en-US" altLang="ja-JP" sz="2400" dirty="0" smtClean="0"/>
              <a:t>vertex </a:t>
            </a:r>
            <a:r>
              <a:rPr lang="en-US" altLang="ja-JP" sz="2400" dirty="0"/>
              <a:t>subset </a:t>
            </a:r>
            <a:r>
              <a:rPr lang="en-US" altLang="ja-JP" sz="2400" dirty="0" smtClean="0"/>
              <a:t>of a graph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G </a:t>
            </a:r>
            <a:r>
              <a:rPr lang="en-US" altLang="ja-JP" sz="2400" dirty="0" err="1" smtClean="0"/>
              <a:t>s.t.</a:t>
            </a:r>
            <a:r>
              <a:rPr lang="en-US" altLang="ja-JP" sz="2400" dirty="0" smtClean="0"/>
              <a:t> no two its vertices are connected by an edge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k-</a:t>
            </a:r>
            <a:r>
              <a:rPr lang="en-US" altLang="ja-JP" sz="2400" dirty="0" smtClean="0"/>
              <a:t>independent set problem is to determine whether the given graph has an independent set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problem is an essence of </a:t>
            </a:r>
            <a:r>
              <a:rPr lang="en-US" altLang="ja-JP" sz="2400" dirty="0"/>
              <a:t>exclusion </a:t>
            </a:r>
            <a:r>
              <a:rPr lang="en-US" altLang="ja-JP" sz="2400" dirty="0" smtClean="0"/>
              <a:t>constraints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(composed only of exclusion)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do we prove NP-completeness?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Reduce SAT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V="1">
            <a:off x="7235825" y="5948363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6011863" y="5013325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7721600" y="5622925"/>
            <a:ext cx="698500" cy="325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6043613" y="5699125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V="1">
            <a:off x="7493000" y="4632325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7188200" y="5013325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5580063" y="5516563"/>
            <a:ext cx="431800" cy="614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 flipV="1">
            <a:off x="5867400" y="4795838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V="1">
            <a:off x="7188200" y="5622925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6578600" y="5699125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>
            <a:off x="6578600" y="5013325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867400" y="4868863"/>
            <a:ext cx="9064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7493000" y="5013325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5169" name="Oval 17"/>
          <p:cNvSpPr>
            <a:spLocks noChangeArrowheads="1"/>
          </p:cNvSpPr>
          <p:nvPr/>
        </p:nvSpPr>
        <p:spPr bwMode="auto">
          <a:xfrm>
            <a:off x="7340600" y="48609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588000" y="492125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V="1">
            <a:off x="8420100" y="5229225"/>
            <a:ext cx="71438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V="1">
            <a:off x="7699375" y="5229225"/>
            <a:ext cx="7921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 flipH="1" flipV="1">
            <a:off x="8131175" y="4652963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 flipV="1">
            <a:off x="7123113" y="4364038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flipH="1">
            <a:off x="5899150" y="4364038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 flipH="1">
            <a:off x="6764338" y="4364038"/>
            <a:ext cx="358775" cy="64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H="1">
            <a:off x="7699375" y="4652963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6586" name="Freeform 26"/>
          <p:cNvSpPr>
            <a:spLocks/>
          </p:cNvSpPr>
          <p:nvPr/>
        </p:nvSpPr>
        <p:spPr bwMode="auto">
          <a:xfrm>
            <a:off x="6043613" y="5948363"/>
            <a:ext cx="2376487" cy="504825"/>
          </a:xfrm>
          <a:custGeom>
            <a:avLst/>
            <a:gdLst>
              <a:gd name="T0" fmla="*/ 0 w 1497"/>
              <a:gd name="T1" fmla="*/ 91 h 318"/>
              <a:gd name="T2" fmla="*/ 454 w 1497"/>
              <a:gd name="T3" fmla="*/ 273 h 318"/>
              <a:gd name="T4" fmla="*/ 1225 w 1497"/>
              <a:gd name="T5" fmla="*/ 273 h 318"/>
              <a:gd name="T6" fmla="*/ 1497 w 1497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318"/>
              <a:gd name="T14" fmla="*/ 1497 w 1497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5179" name="Oval 27"/>
          <p:cNvSpPr>
            <a:spLocks noChangeArrowheads="1"/>
          </p:cNvSpPr>
          <p:nvPr/>
        </p:nvSpPr>
        <p:spPr bwMode="auto">
          <a:xfrm>
            <a:off x="6578600" y="48609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0" name="Oval 28"/>
          <p:cNvSpPr>
            <a:spLocks noChangeArrowheads="1"/>
          </p:cNvSpPr>
          <p:nvPr/>
        </p:nvSpPr>
        <p:spPr bwMode="auto">
          <a:xfrm>
            <a:off x="7035800" y="58594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1" name="Oval 29"/>
          <p:cNvSpPr>
            <a:spLocks noChangeArrowheads="1"/>
          </p:cNvSpPr>
          <p:nvPr/>
        </p:nvSpPr>
        <p:spPr bwMode="auto">
          <a:xfrm>
            <a:off x="6426200" y="5546725"/>
            <a:ext cx="304800" cy="304800"/>
          </a:xfrm>
          <a:prstGeom prst="ellipse">
            <a:avLst/>
          </a:prstGeom>
          <a:solidFill>
            <a:srgbClr val="FFCC00"/>
          </a:solidFill>
          <a:ln w="1905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2" name="Oval 30"/>
          <p:cNvSpPr>
            <a:spLocks noChangeArrowheads="1"/>
          </p:cNvSpPr>
          <p:nvPr/>
        </p:nvSpPr>
        <p:spPr bwMode="auto">
          <a:xfrm>
            <a:off x="7569200" y="54705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3" name="Oval 31"/>
          <p:cNvSpPr>
            <a:spLocks noChangeArrowheads="1"/>
          </p:cNvSpPr>
          <p:nvPr/>
        </p:nvSpPr>
        <p:spPr bwMode="auto">
          <a:xfrm>
            <a:off x="5435600" y="53181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4" name="Oval 32"/>
          <p:cNvSpPr>
            <a:spLocks noChangeArrowheads="1"/>
          </p:cNvSpPr>
          <p:nvPr/>
        </p:nvSpPr>
        <p:spPr bwMode="auto">
          <a:xfrm>
            <a:off x="8331200" y="5084763"/>
            <a:ext cx="304800" cy="29368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5" name="Oval 33"/>
          <p:cNvSpPr>
            <a:spLocks noChangeArrowheads="1"/>
          </p:cNvSpPr>
          <p:nvPr/>
        </p:nvSpPr>
        <p:spPr bwMode="auto">
          <a:xfrm>
            <a:off x="5756275" y="4708525"/>
            <a:ext cx="304800" cy="304800"/>
          </a:xfrm>
          <a:prstGeom prst="ellipse">
            <a:avLst/>
          </a:prstGeom>
          <a:solidFill>
            <a:srgbClr val="FFCC00"/>
          </a:solidFill>
          <a:ln w="1905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6" name="Oval 34"/>
          <p:cNvSpPr>
            <a:spLocks noChangeArrowheads="1"/>
          </p:cNvSpPr>
          <p:nvPr/>
        </p:nvSpPr>
        <p:spPr bwMode="auto">
          <a:xfrm>
            <a:off x="6980238" y="42211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7" name="Oval 35"/>
          <p:cNvSpPr>
            <a:spLocks noChangeArrowheads="1"/>
          </p:cNvSpPr>
          <p:nvPr/>
        </p:nvSpPr>
        <p:spPr bwMode="auto">
          <a:xfrm>
            <a:off x="7970838" y="4492625"/>
            <a:ext cx="304800" cy="304800"/>
          </a:xfrm>
          <a:prstGeom prst="ellipse">
            <a:avLst/>
          </a:prstGeom>
          <a:solidFill>
            <a:srgbClr val="FFCC00"/>
          </a:solidFill>
          <a:ln w="1905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8" name="Oval 36"/>
          <p:cNvSpPr>
            <a:spLocks noChangeArrowheads="1"/>
          </p:cNvSpPr>
          <p:nvPr/>
        </p:nvSpPr>
        <p:spPr bwMode="auto">
          <a:xfrm>
            <a:off x="8275638" y="5788025"/>
            <a:ext cx="304800" cy="304800"/>
          </a:xfrm>
          <a:prstGeom prst="ellipse">
            <a:avLst/>
          </a:prstGeom>
          <a:solidFill>
            <a:srgbClr val="FFCC00"/>
          </a:solidFill>
          <a:ln w="1905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5189" name="Oval 37"/>
          <p:cNvSpPr>
            <a:spLocks noChangeArrowheads="1"/>
          </p:cNvSpPr>
          <p:nvPr/>
        </p:nvSpPr>
        <p:spPr bwMode="auto">
          <a:xfrm>
            <a:off x="5883275" y="59324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Simulate Selection by Exclusion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8400"/>
            <a:ext cx="8496300" cy="5429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can simply simulate the constraint in SAT that is “we can choose exactly one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dirty="0" smtClean="0"/>
              <a:t>or 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for each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prepare vertices of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and make edge between them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 </a:t>
            </a:r>
            <a:r>
              <a:rPr lang="en-US" altLang="ja-JP" sz="2400" dirty="0" smtClean="0"/>
              <a:t>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independent set from these pairs is an assignment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Next issue is satisfiability for clauses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want to simulate, like,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“we can choose a vertex corresponding to a clause, if one of the literal is in the assignment”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how do we do this by making graph?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579690" y="3212976"/>
            <a:ext cx="2952750" cy="1079500"/>
            <a:chOff x="249" y="3521"/>
            <a:chExt cx="1860" cy="680"/>
          </a:xfrm>
        </p:grpSpPr>
        <p:sp>
          <p:nvSpPr>
            <p:cNvPr id="67589" name="Line 39"/>
            <p:cNvSpPr>
              <a:spLocks noChangeShapeType="1"/>
            </p:cNvSpPr>
            <p:nvPr/>
          </p:nvSpPr>
          <p:spPr bwMode="auto">
            <a:xfrm>
              <a:off x="839" y="3884"/>
              <a:ext cx="771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0" name="Line 40"/>
            <p:cNvSpPr>
              <a:spLocks noChangeShapeType="1"/>
            </p:cNvSpPr>
            <p:nvPr/>
          </p:nvSpPr>
          <p:spPr bwMode="auto">
            <a:xfrm flipV="1">
              <a:off x="1610" y="3521"/>
              <a:ext cx="499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1" name="Line 41"/>
            <p:cNvSpPr>
              <a:spLocks noChangeShapeType="1"/>
            </p:cNvSpPr>
            <p:nvPr/>
          </p:nvSpPr>
          <p:spPr bwMode="auto">
            <a:xfrm flipV="1">
              <a:off x="1610" y="3884"/>
              <a:ext cx="49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2" name="Line 42"/>
            <p:cNvSpPr>
              <a:spLocks noChangeShapeType="1"/>
            </p:cNvSpPr>
            <p:nvPr/>
          </p:nvSpPr>
          <p:spPr bwMode="auto">
            <a:xfrm>
              <a:off x="1610" y="3884"/>
              <a:ext cx="499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3" name="Line 43"/>
            <p:cNvSpPr>
              <a:spLocks noChangeShapeType="1"/>
            </p:cNvSpPr>
            <p:nvPr/>
          </p:nvSpPr>
          <p:spPr bwMode="auto">
            <a:xfrm>
              <a:off x="249" y="3566"/>
              <a:ext cx="499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4" name="Line 44"/>
            <p:cNvSpPr>
              <a:spLocks noChangeShapeType="1"/>
            </p:cNvSpPr>
            <p:nvPr/>
          </p:nvSpPr>
          <p:spPr bwMode="auto">
            <a:xfrm>
              <a:off x="249" y="3884"/>
              <a:ext cx="49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5" name="Line 45"/>
            <p:cNvSpPr>
              <a:spLocks noChangeShapeType="1"/>
            </p:cNvSpPr>
            <p:nvPr/>
          </p:nvSpPr>
          <p:spPr bwMode="auto">
            <a:xfrm flipV="1">
              <a:off x="249" y="3929"/>
              <a:ext cx="499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6" name="AutoShape 46"/>
            <p:cNvSpPr>
              <a:spLocks noChangeArrowheads="1"/>
            </p:cNvSpPr>
            <p:nvPr/>
          </p:nvSpPr>
          <p:spPr bwMode="auto">
            <a:xfrm>
              <a:off x="612" y="3702"/>
              <a:ext cx="363" cy="316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b="1"/>
                <a:t>x</a:t>
              </a:r>
              <a:r>
                <a:rPr lang="en-US" altLang="ja-JP" b="1" baseline="-25000"/>
                <a:t>i</a:t>
              </a:r>
              <a:r>
                <a:rPr lang="en-US" altLang="ja-JP" b="1"/>
                <a:t> </a:t>
              </a:r>
              <a:endParaRPr lang="ja-JP" altLang="en-US" b="1"/>
            </a:p>
          </p:txBody>
        </p:sp>
        <p:sp>
          <p:nvSpPr>
            <p:cNvPr id="67597" name="AutoShape 47"/>
            <p:cNvSpPr>
              <a:spLocks noChangeArrowheads="1"/>
            </p:cNvSpPr>
            <p:nvPr/>
          </p:nvSpPr>
          <p:spPr bwMode="auto">
            <a:xfrm>
              <a:off x="1293" y="3702"/>
              <a:ext cx="544" cy="316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￢x</a:t>
              </a:r>
              <a:r>
                <a:rPr lang="en-US" altLang="en-US" b="1" baseline="-25000"/>
                <a:t>i </a:t>
              </a:r>
              <a:r>
                <a:rPr lang="en-US" altLang="ja-JP" b="1"/>
                <a:t> </a:t>
              </a:r>
              <a:endParaRPr lang="ja-JP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Representing Clauses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8400"/>
            <a:ext cx="8496300" cy="5429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first, simply, connect a clause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 </a:t>
            </a:r>
            <a:r>
              <a:rPr lang="en-US" altLang="ja-JP" sz="2400" dirty="0" smtClean="0"/>
              <a:t>and its literals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there is a literal in the assignment,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we can not choose the clause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 is </a:t>
            </a:r>
            <a:r>
              <a:rPr lang="en-US" altLang="ja-JP" sz="2400" dirty="0" smtClean="0"/>
              <a:t>not satisfied, we can choose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( not have to choose)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… This is the opposite of what we want to do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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</a:t>
            </a:r>
            <a:r>
              <a:rPr lang="en-US" altLang="ja-JP" sz="2400" dirty="0" smtClean="0"/>
              <a:t>f everything is reversed, just give size constraint, and done</a:t>
            </a:r>
          </a:p>
        </p:txBody>
      </p:sp>
      <p:sp>
        <p:nvSpPr>
          <p:cNvPr id="68612" name="Line 5"/>
          <p:cNvSpPr>
            <a:spLocks noChangeShapeType="1"/>
          </p:cNvSpPr>
          <p:nvPr/>
        </p:nvSpPr>
        <p:spPr bwMode="auto">
          <a:xfrm>
            <a:off x="6084888" y="2636838"/>
            <a:ext cx="15113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3" name="Line 8"/>
          <p:cNvSpPr>
            <a:spLocks noChangeShapeType="1"/>
          </p:cNvSpPr>
          <p:nvPr/>
        </p:nvSpPr>
        <p:spPr bwMode="auto">
          <a:xfrm>
            <a:off x="6084888" y="2636838"/>
            <a:ext cx="1223962" cy="7191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4" name="Line 11"/>
          <p:cNvSpPr>
            <a:spLocks noChangeShapeType="1"/>
          </p:cNvSpPr>
          <p:nvPr/>
        </p:nvSpPr>
        <p:spPr bwMode="auto">
          <a:xfrm flipV="1">
            <a:off x="6156325" y="1989138"/>
            <a:ext cx="1368425" cy="5762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5" name="AutoShape 12"/>
          <p:cNvSpPr>
            <a:spLocks noChangeArrowheads="1"/>
          </p:cNvSpPr>
          <p:nvPr/>
        </p:nvSpPr>
        <p:spPr bwMode="auto">
          <a:xfrm>
            <a:off x="7380288" y="2420938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en-US" altLang="ja-JP" b="1"/>
              <a:t> </a:t>
            </a:r>
          </a:p>
        </p:txBody>
      </p:sp>
      <p:sp>
        <p:nvSpPr>
          <p:cNvPr id="68616" name="AutoShape 13"/>
          <p:cNvSpPr>
            <a:spLocks noChangeArrowheads="1"/>
          </p:cNvSpPr>
          <p:nvPr/>
        </p:nvSpPr>
        <p:spPr bwMode="auto">
          <a:xfrm>
            <a:off x="7164388" y="3068638"/>
            <a:ext cx="863600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￢x</a:t>
            </a:r>
            <a:r>
              <a:rPr lang="en-US" altLang="ja-JP" b="1" baseline="-25000"/>
              <a:t>3</a:t>
            </a:r>
            <a:r>
              <a:rPr lang="en-US" altLang="ja-JP" b="1"/>
              <a:t> </a:t>
            </a:r>
          </a:p>
        </p:txBody>
      </p:sp>
      <p:sp>
        <p:nvSpPr>
          <p:cNvPr id="68617" name="AutoShape 14"/>
          <p:cNvSpPr>
            <a:spLocks noChangeArrowheads="1"/>
          </p:cNvSpPr>
          <p:nvPr/>
        </p:nvSpPr>
        <p:spPr bwMode="auto">
          <a:xfrm>
            <a:off x="7380288" y="1700213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4</a:t>
            </a:r>
            <a:endParaRPr lang="en-US" altLang="ja-JP" b="1"/>
          </a:p>
        </p:txBody>
      </p:sp>
      <p:sp>
        <p:nvSpPr>
          <p:cNvPr id="68618" name="AutoShape 15"/>
          <p:cNvSpPr>
            <a:spLocks noChangeArrowheads="1"/>
          </p:cNvSpPr>
          <p:nvPr/>
        </p:nvSpPr>
        <p:spPr bwMode="auto">
          <a:xfrm>
            <a:off x="5724525" y="2349500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Connection to Latest Researches</a:t>
            </a:r>
            <a:endParaRPr lang="en-US" altLang="ja-JP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</a:rPr>
              <a:t>Bioinformatics</a:t>
            </a:r>
          </a:p>
          <a:p>
            <a:pPr algn="l" eaLnBrk="1" hangingPunct="1">
              <a:defRPr/>
            </a:pPr>
            <a:r>
              <a:rPr lang="en-US" altLang="ja-JP" sz="2400" dirty="0">
                <a:solidFill>
                  <a:schemeClr val="tx2"/>
                </a:solidFill>
              </a:rPr>
              <a:t>     Human genome is of 3 billion letters. They have only 4 kinds of letters ATGC, thus computers have advantages. Genes and</a:t>
            </a: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variations often have some implicit rules</a:t>
            </a:r>
          </a:p>
          <a:p>
            <a:pPr algn="l" eaLnBrk="1" hangingPunct="1">
              <a:defRPr/>
            </a:pPr>
            <a:endParaRPr lang="ja-JP" altLang="en-US" sz="2400" dirty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Astronomy</a:t>
            </a:r>
            <a:endParaRPr lang="ja-JP" altLang="en-US" sz="2400" b="1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Computer systems of observatories generates huge amount of data, and those data is </a:t>
            </a:r>
            <a:r>
              <a:rPr lang="en-US" altLang="ja-JP" sz="2400" dirty="0" smtClean="0"/>
              <a:t>accumulated to </a:t>
            </a:r>
            <a:r>
              <a:rPr lang="en-US" altLang="ja-JP" sz="2400" dirty="0" smtClean="0">
                <a:solidFill>
                  <a:schemeClr val="tx2"/>
                </a:solidFill>
              </a:rPr>
              <a:t>integrated databases</a:t>
            </a:r>
          </a:p>
          <a:p>
            <a:pPr algn="l" eaLnBrk="1" hangingPunct="1"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Social science</a:t>
            </a:r>
            <a:endParaRPr lang="ja-JP" altLang="en-US" sz="2400" b="1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recently, there have been progresses on understanding systems of societies by simulations with including micro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Reversing the Selection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5429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Let’s consider the reverse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consider the complement of the assignment, so we choose the negation of the assignment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a literal of clause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is chosen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 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is disabled </a:t>
            </a:r>
            <a:r>
              <a:rPr lang="en-US" altLang="ja-JP" sz="2400" b="1" dirty="0" smtClean="0"/>
              <a:t> 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no </a:t>
            </a:r>
            <a:r>
              <a:rPr lang="en-US" altLang="ja-JP" sz="2400" dirty="0"/>
              <a:t>literal of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is chosen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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 is disabled </a:t>
            </a:r>
            <a:r>
              <a:rPr lang="en-US" altLang="ja-JP" sz="2400" b="1" dirty="0"/>
              <a:t> 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Now, we can not choose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in both cases  (failed!!!)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One more idea is needed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6732588" y="3432175"/>
            <a:ext cx="15113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6732588" y="3432175"/>
            <a:ext cx="1223962" cy="719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 flipV="1">
            <a:off x="6804025" y="2784475"/>
            <a:ext cx="1368425" cy="5762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8027988" y="3216275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en-US" altLang="ja-JP" b="1"/>
              <a:t> </a:t>
            </a: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7812088" y="3863975"/>
            <a:ext cx="863600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￢x</a:t>
            </a:r>
            <a:r>
              <a:rPr lang="en-US" altLang="ja-JP" b="1" baseline="-25000"/>
              <a:t>3</a:t>
            </a:r>
            <a:r>
              <a:rPr lang="en-US" altLang="ja-JP" b="1"/>
              <a:t> 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8027988" y="2495550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4</a:t>
            </a:r>
            <a:endParaRPr lang="en-US" altLang="ja-JP" b="1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6372225" y="3144838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61" name="Oval 13"/>
          <p:cNvSpPr>
            <a:spLocks noChangeArrowheads="1"/>
          </p:cNvSpPr>
          <p:nvPr/>
        </p:nvSpPr>
        <p:spPr bwMode="auto">
          <a:xfrm>
            <a:off x="6156325" y="2997200"/>
            <a:ext cx="1152525" cy="2376488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Transforming Clauses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118" y="1071563"/>
            <a:ext cx="8497763" cy="5429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Since we want choose a clause if one of its literals is chosen,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we prepare vertices for each literal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choose one of these vertices, thus we make them a clique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… then, we can choose one of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clause vertices when one of its literals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is chosen</a:t>
            </a:r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>
            <a:off x="6805613" y="4151313"/>
            <a:ext cx="15113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>
            <a:off x="6804025" y="4868863"/>
            <a:ext cx="1225550" cy="15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3" name="Line 6"/>
          <p:cNvSpPr>
            <a:spLocks noChangeShapeType="1"/>
          </p:cNvSpPr>
          <p:nvPr/>
        </p:nvSpPr>
        <p:spPr bwMode="auto">
          <a:xfrm>
            <a:off x="6659563" y="3500438"/>
            <a:ext cx="15128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4" name="AutoShape 7"/>
          <p:cNvSpPr>
            <a:spLocks noChangeArrowheads="1"/>
          </p:cNvSpPr>
          <p:nvPr/>
        </p:nvSpPr>
        <p:spPr bwMode="auto">
          <a:xfrm>
            <a:off x="8101013" y="3935413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en-US" altLang="ja-JP" b="1"/>
              <a:t> </a:t>
            </a:r>
          </a:p>
        </p:txBody>
      </p:sp>
      <p:sp>
        <p:nvSpPr>
          <p:cNvPr id="70665" name="AutoShape 8"/>
          <p:cNvSpPr>
            <a:spLocks noChangeArrowheads="1"/>
          </p:cNvSpPr>
          <p:nvPr/>
        </p:nvSpPr>
        <p:spPr bwMode="auto">
          <a:xfrm>
            <a:off x="7885113" y="4583113"/>
            <a:ext cx="863600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￢x</a:t>
            </a:r>
            <a:r>
              <a:rPr lang="en-US" altLang="ja-JP" b="1" baseline="-25000"/>
              <a:t>3</a:t>
            </a:r>
            <a:r>
              <a:rPr lang="en-US" altLang="ja-JP" b="1"/>
              <a:t> </a:t>
            </a:r>
          </a:p>
        </p:txBody>
      </p:sp>
      <p:sp>
        <p:nvSpPr>
          <p:cNvPr id="70666" name="AutoShape 9"/>
          <p:cNvSpPr>
            <a:spLocks noChangeArrowheads="1"/>
          </p:cNvSpPr>
          <p:nvPr/>
        </p:nvSpPr>
        <p:spPr bwMode="auto">
          <a:xfrm>
            <a:off x="8101013" y="3214688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4</a:t>
            </a:r>
            <a:endParaRPr lang="en-US" altLang="ja-JP" b="1"/>
          </a:p>
        </p:txBody>
      </p:sp>
      <p:sp>
        <p:nvSpPr>
          <p:cNvPr id="70667" name="AutoShape 10"/>
          <p:cNvSpPr>
            <a:spLocks noChangeArrowheads="1"/>
          </p:cNvSpPr>
          <p:nvPr/>
        </p:nvSpPr>
        <p:spPr bwMode="auto">
          <a:xfrm>
            <a:off x="6445250" y="3935413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  <p:sp>
        <p:nvSpPr>
          <p:cNvPr id="70668" name="AutoShape 11"/>
          <p:cNvSpPr>
            <a:spLocks noChangeArrowheads="1"/>
          </p:cNvSpPr>
          <p:nvPr/>
        </p:nvSpPr>
        <p:spPr bwMode="auto">
          <a:xfrm>
            <a:off x="6445250" y="4583113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  <p:sp>
        <p:nvSpPr>
          <p:cNvPr id="70669" name="AutoShape 12"/>
          <p:cNvSpPr>
            <a:spLocks noChangeArrowheads="1"/>
          </p:cNvSpPr>
          <p:nvPr/>
        </p:nvSpPr>
        <p:spPr bwMode="auto">
          <a:xfrm>
            <a:off x="6445250" y="3284538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6156325" y="4581525"/>
            <a:ext cx="1152525" cy="2160588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of Reduction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512" y="908050"/>
            <a:ext cx="8712967" cy="5429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Reduce an instance of SAT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Input: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variable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clauses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</a:t>
            </a:r>
            <a:r>
              <a:rPr lang="ja-JP" altLang="en-US" sz="2400" dirty="0" err="1"/>
              <a:t> </a:t>
            </a:r>
            <a:r>
              <a:rPr lang="en-US" altLang="ja-JP" sz="2400" dirty="0" smtClean="0"/>
              <a:t>composed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,</a:t>
            </a:r>
            <a:r>
              <a:rPr lang="ja-JP" altLang="en-US" sz="1600" b="1" dirty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’s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Construct the following graph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vertex set: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dirty="0" smtClean="0"/>
              <a:t>literals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,</a:t>
            </a:r>
            <a:r>
              <a:rPr lang="ja-JP" altLang="en-US" sz="1600" b="1" dirty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   pairs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,</a:t>
            </a:r>
            <a:r>
              <a:rPr lang="ja-JP" altLang="en-US" sz="2400" dirty="0"/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j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of clause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its literal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 set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{x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/>
              <a:t>,</a:t>
            </a:r>
            <a:r>
              <a:rPr lang="ja-JP" altLang="en-US" sz="1600" b="1" dirty="0">
                <a:solidFill>
                  <a:schemeClr val="accent2"/>
                </a:solidFill>
              </a:rPr>
              <a:t>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}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for any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 </a:t>
            </a:r>
            <a:r>
              <a:rPr lang="en-US" altLang="ja-JP" sz="2400" b="1" dirty="0">
                <a:solidFill>
                  <a:schemeClr val="accent2"/>
                </a:solidFill>
              </a:rPr>
              <a:t>{(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dirty="0">
                <a:solidFill>
                  <a:schemeClr val="accent2"/>
                </a:solidFill>
              </a:rPr>
              <a:t>,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), 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}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any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graph has an independent set of size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n+m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ja-JP" altLang="en-US" sz="2400" dirty="0"/>
              <a:t>  </a:t>
            </a:r>
            <a:r>
              <a:rPr lang="en-US" altLang="ja-JP" sz="2400" dirty="0" smtClean="0"/>
              <a:t>the SAT instance has true assignment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6805613" y="5662613"/>
            <a:ext cx="15113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6804025" y="6380163"/>
            <a:ext cx="1225550" cy="15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6659563" y="5011738"/>
            <a:ext cx="151288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8101013" y="5446713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en-US" altLang="ja-JP" b="1"/>
              <a:t> </a:t>
            </a: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7885113" y="6094413"/>
            <a:ext cx="863600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/>
              <a:t>￢x</a:t>
            </a:r>
            <a:r>
              <a:rPr lang="en-US" altLang="ja-JP" b="1" baseline="-25000"/>
              <a:t>3</a:t>
            </a:r>
            <a:r>
              <a:rPr lang="en-US" altLang="ja-JP" b="1"/>
              <a:t> </a:t>
            </a: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8101013" y="4725988"/>
            <a:ext cx="576262" cy="5016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x</a:t>
            </a:r>
            <a:r>
              <a:rPr lang="en-US" altLang="ja-JP" b="1" baseline="-25000"/>
              <a:t>4</a:t>
            </a:r>
            <a:endParaRPr lang="en-US" altLang="ja-JP" b="1"/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6445250" y="5446713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6445250" y="6094413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6445250" y="4795838"/>
            <a:ext cx="576263" cy="501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/>
              <a:t>C</a:t>
            </a:r>
            <a:r>
              <a:rPr lang="en-US" altLang="ja-JP" b="1" baseline="-25000"/>
              <a:t>i</a:t>
            </a:r>
            <a:r>
              <a:rPr lang="en-US" altLang="ja-JP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Much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We Do Better?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Exponential time can be reduced to polynomial time, by deriving good algorithm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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l</a:t>
            </a:r>
            <a:r>
              <a:rPr lang="en-US" altLang="ja-JP" sz="2400" dirty="0" smtClean="0"/>
              <a:t>ow degree polynomials are better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of course try to derive algorithms with small degrees, but where is the limit?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should be some explicit limits (called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lower bound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example,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dirty="0" smtClean="0"/>
              <a:t>time for inputting the problem is a trivial lower bound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Choose a Model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472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establish lower bounds we need model of computation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example, consider the problem of finding the maximum among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numbers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usual, we need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time to input, thus it would be a lower bound,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but it is not true for parallel computation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Extremely, humans can double their number in constant time, thus after increasing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humans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 </a:t>
            </a:r>
            <a:r>
              <a:rPr lang="en-US" altLang="ja-JP" sz="2400" dirty="0" smtClean="0"/>
              <a:t>time, then we can choose the maximum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242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of Operation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1831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Memory read/write and conditional jump are basic operation of computer, thus they should be units of operations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Under this, let’s think about a lower bound of minimum number of operations that are clearly needed to solve the problem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Search: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dirty="0" smtClean="0"/>
              <a:t>find the one from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numbers that is maximum, minimum or nearest to the given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Sort:  </a:t>
            </a:r>
            <a:r>
              <a:rPr lang="ja-JP" altLang="en-US" sz="2400" dirty="0" smtClean="0">
                <a:solidFill>
                  <a:srgbClr val="006600"/>
                </a:solidFill>
              </a:rPr>
              <a:t> </a:t>
            </a:r>
            <a:r>
              <a:rPr lang="en-US" altLang="ja-JP" sz="2400" dirty="0" smtClean="0"/>
              <a:t>re-order the sequence of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numbers in increasing order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7584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Worst Case</a:t>
            </a: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0763" cy="51831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would be an observation: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“conditional jump branch the execution to two, thus if a problem has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kinds of possible solutions, it has at least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branches in the computation tree”</a:t>
            </a: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Even if we balance the computation tree, the worst case has to pass through at least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conditional jumps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Search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dirty="0"/>
              <a:t>find the one from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en-US" altLang="ja-JP" sz="2400" dirty="0"/>
              <a:t>numbers that is </a:t>
            </a:r>
            <a:r>
              <a:rPr lang="en-US" altLang="ja-JP" sz="2400" dirty="0" smtClean="0"/>
              <a:t>maximum…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possible solutions, thus we need </a:t>
            </a:r>
            <a:r>
              <a:rPr lang="en-US" altLang="ja-JP" sz="2400" b="1" dirty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/>
              <a:t>time</a:t>
            </a: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Sort</a:t>
            </a:r>
            <a:r>
              <a:rPr lang="en-US" altLang="ja-JP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dirty="0"/>
              <a:t> </a:t>
            </a:r>
            <a:r>
              <a:rPr lang="en-US" altLang="ja-JP" sz="2400" dirty="0"/>
              <a:t>re-order the sequence of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numbers in increasing </a:t>
            </a:r>
            <a:r>
              <a:rPr lang="en-US" altLang="ja-JP" sz="2400" dirty="0" smtClean="0"/>
              <a:t>order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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n!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possible solutions, thus we need </a:t>
            </a:r>
            <a:r>
              <a:rPr lang="en-US" altLang="ja-JP" sz="2400" b="1" dirty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n! =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43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4744"/>
            <a:ext cx="8534400" cy="5616624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/>
              <a:t>Fundamentals of compute architecture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  </a:t>
            </a:r>
            <a:r>
              <a:rPr lang="en-US" altLang="ja-JP" sz="2400" dirty="0" smtClean="0"/>
              <a:t>CPU, memory, + I/O.   Hierarchy of storage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/>
              <a:t>Fundamentals of algorithm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a sequence of operations with conditional branches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/>
              <a:t>Definition of order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ignoring constant factors and small degrees, to capture the global increase by the problem sizes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/>
              <a:t>Fundamentals of complexity: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smtClean="0"/>
              <a:t>  polynomiality</a:t>
            </a:r>
            <a:r>
              <a:rPr lang="en-US" altLang="ja-JP" sz="2400" dirty="0" smtClean="0"/>
              <a:t>, NP-complete, lower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Connection to Latest Researches</a:t>
            </a:r>
            <a:endParaRPr lang="en-US" altLang="ja-JP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architecture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 smtClean="0">
                <a:solidFill>
                  <a:schemeClr val="tx2"/>
                </a:solidFill>
              </a:rPr>
              <a:t>   </a:t>
            </a:r>
            <a:r>
              <a:rPr lang="en-US" altLang="ja-JP" sz="2400" dirty="0" smtClean="0">
                <a:solidFill>
                  <a:schemeClr val="tx2"/>
                </a:solidFill>
              </a:rPr>
              <a:t>other than </a:t>
            </a:r>
            <a:r>
              <a:rPr lang="en-US" altLang="ja-JP" sz="2400" dirty="0" smtClean="0"/>
              <a:t>structural calculations to evaluate the strength of the buildings, </a:t>
            </a:r>
            <a:r>
              <a:rPr lang="en-US" altLang="ja-JP" sz="2400" dirty="0" smtClean="0">
                <a:solidFill>
                  <a:schemeClr val="tx2"/>
                </a:solidFill>
              </a:rPr>
              <a:t>material optimizations and structure optimizations reduce the costs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literature</a:t>
            </a:r>
            <a:endParaRPr lang="ja-JP" altLang="en-US" sz="2400" b="1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 smtClean="0">
                <a:solidFill>
                  <a:schemeClr val="tx2"/>
                </a:solidFill>
              </a:rPr>
              <a:t>   </a:t>
            </a:r>
            <a:r>
              <a:rPr lang="en-US" altLang="ja-JP" sz="2400" dirty="0" smtClean="0">
                <a:solidFill>
                  <a:schemeClr val="tx2"/>
                </a:solidFill>
              </a:rPr>
              <a:t>large amount of literatures allows as to find interesting knowledge by computer operations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other</a:t>
            </a:r>
            <a:endParaRPr lang="ja-JP" altLang="en-US" sz="2400" b="1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development of simulation science, that is to understand the real world phenomenon and mechanisms by simulations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Latest Researches in Japan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640763" cy="5399087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Japanese algorithmic researches are of high levels in the world</a:t>
            </a:r>
            <a:endParaRPr lang="ja-JP" altLang="en-US" sz="2400" b="1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interior point methods for optimization problems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discrete mathematics and combinatorial optimizations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compression and succinct indexes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database search and database construction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data mining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computational geometry</a:t>
            </a:r>
          </a:p>
          <a:p>
            <a:pPr algn="l" eaLnBrk="1" hangingPunct="1">
              <a:defRPr/>
            </a:pPr>
            <a:r>
              <a:rPr lang="en-US" altLang="ja-JP" sz="2400" dirty="0" smtClean="0">
                <a:solidFill>
                  <a:schemeClr val="tx2"/>
                </a:solidFill>
              </a:rPr>
              <a:t>…</a:t>
            </a:r>
          </a:p>
          <a:p>
            <a:pPr algn="l" eaLnBrk="1" hangingPunct="1">
              <a:defRPr/>
            </a:pPr>
            <a:endParaRPr lang="ja-JP" altLang="en-US" sz="2400" dirty="0" smtClean="0">
              <a:solidFill>
                <a:schemeClr val="tx2"/>
              </a:solidFill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Studies on algorithms are currently on  theory, mainly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chemeClr val="tx2"/>
                </a:solidFill>
              </a:rPr>
              <a:t> Engineering theorems would be derived in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944688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Architecture of Computer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19779</TotalTime>
  <Words>4325</Words>
  <Application>Microsoft Office PowerPoint</Application>
  <PresentationFormat>画面に合わせる (4:3)</PresentationFormat>
  <Paragraphs>691</Paragraphs>
  <Slides>67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67</vt:i4>
      </vt:variant>
    </vt:vector>
  </HeadingPairs>
  <TitlesOfParts>
    <vt:vector size="72" baseType="lpstr">
      <vt:lpstr>ＭＳ Ｐゴシック</vt:lpstr>
      <vt:lpstr>Times New Roman</vt:lpstr>
      <vt:lpstr>Verdana</vt:lpstr>
      <vt:lpstr>Wingdings</vt:lpstr>
      <vt:lpstr>標準デザイン</vt:lpstr>
      <vt:lpstr>Concept of Algorithm </vt:lpstr>
      <vt:lpstr>Self Introduction</vt:lpstr>
      <vt:lpstr>Goal / Evaluation / Reference</vt:lpstr>
      <vt:lpstr>Contents of the Lecture</vt:lpstr>
      <vt:lpstr>Connection to Latest Researches</vt:lpstr>
      <vt:lpstr>Connection to Latest Researches</vt:lpstr>
      <vt:lpstr>Connection to Latest Researches</vt:lpstr>
      <vt:lpstr>Latest Researches in Japan</vt:lpstr>
      <vt:lpstr>Architecture of Computer</vt:lpstr>
      <vt:lpstr>Basic Architecture</vt:lpstr>
      <vt:lpstr>Interfaces</vt:lpstr>
      <vt:lpstr>Program</vt:lpstr>
      <vt:lpstr>Execution of Program</vt:lpstr>
      <vt:lpstr>プログラミング言語</vt:lpstr>
      <vt:lpstr>概念的な例</vt:lpstr>
      <vt:lpstr>メモリのアクセス</vt:lpstr>
      <vt:lpstr>数値の表現（バイト）</vt:lpstr>
      <vt:lpstr>16進数</vt:lpstr>
      <vt:lpstr>データの記憶</vt:lpstr>
      <vt:lpstr>整数小数文字</vt:lpstr>
      <vt:lpstr>負の数の表現（バイト）</vt:lpstr>
      <vt:lpstr>キャッシュメモリ</vt:lpstr>
      <vt:lpstr>キャッシュによる高速化</vt:lpstr>
      <vt:lpstr>変数</vt:lpstr>
      <vt:lpstr>配列</vt:lpstr>
      <vt:lpstr>OS</vt:lpstr>
      <vt:lpstr>メモリの確保</vt:lpstr>
      <vt:lpstr>Complexity and Order</vt:lpstr>
      <vt:lpstr>Ways to Solve</vt:lpstr>
      <vt:lpstr>Computer Algorithm</vt:lpstr>
      <vt:lpstr>Algorithms in Your Life</vt:lpstr>
      <vt:lpstr>Evaluation Criteria</vt:lpstr>
      <vt:lpstr>Evaluation of Time</vt:lpstr>
      <vt:lpstr>Turing Machine</vt:lpstr>
      <vt:lpstr>A Model for Computation Time</vt:lpstr>
      <vt:lpstr>Abstracted Evaluation</vt:lpstr>
      <vt:lpstr>Evaluation for Input Size</vt:lpstr>
      <vt:lpstr>Ignoring the Coefficients</vt:lpstr>
      <vt:lpstr>Define Mathematically</vt:lpstr>
      <vt:lpstr>Summary of Order</vt:lpstr>
      <vt:lpstr>Advantage / Disadvantage</vt:lpstr>
      <vt:lpstr>Evaluation of Memory Usage</vt:lpstr>
      <vt:lpstr>Fundamentals of  Complexity Theory</vt:lpstr>
      <vt:lpstr>Good Design</vt:lpstr>
      <vt:lpstr>Naïve Algorithm</vt:lpstr>
      <vt:lpstr>Time of Naïve Algorithms</vt:lpstr>
      <vt:lpstr>In “Good” Ways</vt:lpstr>
      <vt:lpstr>“Good” Algorithms</vt:lpstr>
      <vt:lpstr>Difficulty of Problems</vt:lpstr>
      <vt:lpstr>Exact Comparison</vt:lpstr>
      <vt:lpstr>Problem Reduction</vt:lpstr>
      <vt:lpstr>Difficult Problems</vt:lpstr>
      <vt:lpstr>Satisfiability Problem</vt:lpstr>
      <vt:lpstr>Certification of Difficulty</vt:lpstr>
      <vt:lpstr>SAT  3SAT</vt:lpstr>
      <vt:lpstr>SAT  k-Clique</vt:lpstr>
      <vt:lpstr>Independent Set Problem</vt:lpstr>
      <vt:lpstr>Simulate Selection by Exclusion</vt:lpstr>
      <vt:lpstr>Representing Clauses</vt:lpstr>
      <vt:lpstr>Reversing the Selection</vt:lpstr>
      <vt:lpstr>Transforming Clauses</vt:lpstr>
      <vt:lpstr>Summary of Reduction</vt:lpstr>
      <vt:lpstr>How Much Can We Do Better?</vt:lpstr>
      <vt:lpstr>Choose a Model</vt:lpstr>
      <vt:lpstr>Unit of Operation</vt:lpstr>
      <vt:lpstr>The Worst Case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 毅明</cp:lastModifiedBy>
  <cp:revision>1071</cp:revision>
  <dcterms:created xsi:type="dcterms:W3CDTF">1601-01-01T00:00:00Z</dcterms:created>
  <dcterms:modified xsi:type="dcterms:W3CDTF">2020-10-19T02:11:17Z</dcterms:modified>
</cp:coreProperties>
</file>