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1" r:id="rId1"/>
  </p:sldMasterIdLst>
  <p:notesMasterIdLst>
    <p:notesMasterId r:id="rId24"/>
  </p:notesMasterIdLst>
  <p:sldIdLst>
    <p:sldId id="256" r:id="rId2"/>
    <p:sldId id="257" r:id="rId3"/>
    <p:sldId id="282" r:id="rId4"/>
    <p:sldId id="284" r:id="rId5"/>
    <p:sldId id="286" r:id="rId6"/>
    <p:sldId id="260" r:id="rId7"/>
    <p:sldId id="287" r:id="rId8"/>
    <p:sldId id="263" r:id="rId9"/>
    <p:sldId id="266" r:id="rId10"/>
    <p:sldId id="267" r:id="rId11"/>
    <p:sldId id="268" r:id="rId12"/>
    <p:sldId id="288" r:id="rId13"/>
    <p:sldId id="269" r:id="rId14"/>
    <p:sldId id="270" r:id="rId15"/>
    <p:sldId id="271" r:id="rId16"/>
    <p:sldId id="289" r:id="rId17"/>
    <p:sldId id="291" r:id="rId18"/>
    <p:sldId id="281" r:id="rId19"/>
    <p:sldId id="272" r:id="rId20"/>
    <p:sldId id="265" r:id="rId21"/>
    <p:sldId id="292" r:id="rId22"/>
    <p:sldId id="259" r:id="rId2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083E6E3-FA7D-4D7B-A595-EF9225AFEA82}" styleName="淡色 1 - アクセント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FD0F851-EC5A-4D38-B0AD-8093EC10F338}" styleName="淡色 1 - アクセント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2D5ABB26-0587-4C30-8999-92F81FD0307C}" styleName="スタイル/表のグリッド線なし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57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notesMaster" Target="notesMasters/notesMaster1.xml"/><Relationship Id="rId25" Type="http://schemas.openxmlformats.org/officeDocument/2006/relationships/printerSettings" Target="printerSettings/printerSettings1.bin"/><Relationship Id="rId26" Type="http://schemas.openxmlformats.org/officeDocument/2006/relationships/presProps" Target="presProps.xml"/><Relationship Id="rId27" Type="http://schemas.openxmlformats.org/officeDocument/2006/relationships/viewProps" Target="viewProps.xml"/><Relationship Id="rId28" Type="http://schemas.openxmlformats.org/officeDocument/2006/relationships/theme" Target="theme/theme1.xml"/><Relationship Id="rId29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FD32698-C050-764A-BE26-9869B79013F6}" type="datetimeFigureOut">
              <a:t>11/06/08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8BA0D50-7252-1E40-97FC-01F956D7C21B}" type="slidenum"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531641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4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8BA0D50-7252-1E40-97FC-01F956D7C21B}" type="slidenum">
              <a:t>14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4663006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685800" y="3196686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1676401"/>
            <a:ext cx="7772400" cy="1538286"/>
          </a:xfrm>
        </p:spPr>
        <p:txBody>
          <a:bodyPr anchor="b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214686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0" lang="ja-JP" altLang="en-US" smtClean="0"/>
              <a:t>マスター サブタイトルの書式設定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11/06/08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11/06/08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7" name="正方形/長方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215206" y="274638"/>
            <a:ext cx="1471594" cy="6011882"/>
          </a:xfrm>
        </p:spPr>
        <p:txBody>
          <a:bodyPr vert="eaVert"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686568" cy="6011882"/>
          </a:xfrm>
        </p:spPr>
        <p:txBody>
          <a:bodyPr vert="eaVert"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11/06/08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>
          <a:xfrm>
            <a:off x="73152" y="6400800"/>
            <a:ext cx="3200400" cy="283800"/>
          </a:xfrm>
        </p:spPr>
        <p:txBody>
          <a:bodyPr/>
          <a:lstStyle/>
          <a:p>
            <a:fld id="{7D290233-0DD1-4A80-BB1E-9ADC3556DBB6}" type="datetimeFigureOut">
              <a:rPr lang="en-US" smtClean="0"/>
              <a:t>11/06/08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>
          <a:xfrm>
            <a:off x="5330952" y="6400800"/>
            <a:ext cx="3733800" cy="2838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685800" y="3143248"/>
            <a:ext cx="77724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3143248"/>
            <a:ext cx="7772400" cy="1362075"/>
          </a:xfrm>
        </p:spPr>
        <p:txBody>
          <a:bodyPr anchor="t"/>
          <a:lstStyle>
            <a:lvl1pPr algn="ctr">
              <a:defRPr sz="4000" b="0" cap="all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1643061"/>
            <a:ext cx="7772400" cy="1500187"/>
          </a:xfrm>
        </p:spPr>
        <p:txBody>
          <a:bodyPr anchor="b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11/06/08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11/06/08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正方形/長方形 9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2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2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1pPr>
            <a:lvl2pPr marL="457200" indent="0">
              <a:buNone/>
              <a:defRPr sz="20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2pPr>
            <a:lvl3pPr marL="914400" indent="0">
              <a:buNone/>
              <a:defRPr sz="18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3pPr>
            <a:lvl4pPr marL="13716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4pPr>
            <a:lvl5pPr marL="1828800" indent="0">
              <a:buNone/>
              <a:defRPr sz="1600" b="1">
                <a:effectLst>
                  <a:outerShdw blurRad="50800" dist="25400" dir="5400000" algn="tl" rotWithShape="0">
                    <a:srgbClr val="000000">
                      <a:alpha val="43137"/>
                    </a:srgbClr>
                  </a:outerShdw>
                </a:effectLst>
              </a:defRPr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eaLnBrk="1" latinLnBrk="0" hangingPunct="1"/>
            <a:r>
              <a:rPr kumimoji="0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11/06/08</a:t>
            </a:fld>
            <a:endParaRPr 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正方形/長方形 5"/>
          <p:cNvSpPr/>
          <p:nvPr/>
        </p:nvSpPr>
        <p:spPr>
          <a:xfrm>
            <a:off x="457200" y="1410736"/>
            <a:ext cx="82296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11/06/08</a:t>
            </a:fld>
            <a:endParaRPr 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11/06/08</a:t>
            </a:fld>
            <a:endParaRPr 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正方形/長方形 7"/>
          <p:cNvSpPr/>
          <p:nvPr/>
        </p:nvSpPr>
        <p:spPr>
          <a:xfrm>
            <a:off x="2786050" y="1053546"/>
            <a:ext cx="5904000" cy="18000"/>
          </a:xfrm>
          <a:prstGeom prst="rect">
            <a:avLst/>
          </a:prstGeom>
          <a:gradFill>
            <a:gsLst>
              <a:gs pos="0">
                <a:schemeClr val="accent1">
                  <a:tint val="40000"/>
                  <a:alpha val="20000"/>
                </a:schemeClr>
              </a:gs>
              <a:gs pos="50000">
                <a:schemeClr val="accent1">
                  <a:alpha val="40000"/>
                </a:schemeClr>
              </a:gs>
              <a:gs pos="100000">
                <a:schemeClr val="accent1">
                  <a:tint val="40000"/>
                  <a:alpha val="5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2786050" y="228600"/>
            <a:ext cx="5900752" cy="842946"/>
          </a:xfrm>
        </p:spPr>
        <p:txBody>
          <a:bodyPr anchor="b"/>
          <a:lstStyle>
            <a:lvl1pPr algn="ctr">
              <a:defRPr sz="2800" b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786050" y="1142984"/>
            <a:ext cx="5900750" cy="514353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5" y="1142984"/>
            <a:ext cx="2257408" cy="5143536"/>
          </a:xfrm>
        </p:spPr>
        <p:txBody>
          <a:bodyPr anchor="ctr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11/06/08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33400" y="304800"/>
            <a:ext cx="6400800" cy="685800"/>
          </a:xfrm>
        </p:spPr>
        <p:txBody>
          <a:bodyPr anchor="ctr"/>
          <a:lstStyle>
            <a:lvl1pPr algn="l">
              <a:defRPr sz="2400" b="0"/>
            </a:lvl1pPr>
          </a:lstStyle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701552" y="1143000"/>
            <a:ext cx="7223248" cy="3980172"/>
          </a:xfrm>
          <a:prstGeom prst="roundRect">
            <a:avLst>
              <a:gd name="adj" fmla="val 18278"/>
            </a:avLst>
          </a:prstGeom>
          <a:solidFill>
            <a:schemeClr val="accent1">
              <a:tint val="40000"/>
            </a:schemeClr>
          </a:solidFill>
          <a:ln w="50800" cap="rnd">
            <a:gradFill flip="none" rotWithShape="1">
              <a:gsLst>
                <a:gs pos="0">
                  <a:schemeClr val="accent1">
                    <a:shade val="50000"/>
                  </a:schemeClr>
                </a:gs>
                <a:gs pos="20000">
                  <a:schemeClr val="accent2">
                    <a:shade val="50000"/>
                  </a:schemeClr>
                </a:gs>
                <a:gs pos="40000">
                  <a:schemeClr val="accent3">
                    <a:shade val="50000"/>
                  </a:schemeClr>
                </a:gs>
                <a:gs pos="60000">
                  <a:schemeClr val="accent4">
                    <a:shade val="50000"/>
                  </a:schemeClr>
                </a:gs>
                <a:gs pos="80000">
                  <a:schemeClr val="accent5">
                    <a:shade val="50000"/>
                  </a:schemeClr>
                </a:gs>
                <a:gs pos="100000">
                  <a:schemeClr val="accent6">
                    <a:shade val="50000"/>
                  </a:schemeClr>
                </a:gs>
              </a:gsLst>
              <a:path path="circle">
                <a:fillToRect l="50000" t="50000" r="50000" b="50000"/>
              </a:path>
              <a:tileRect/>
            </a:gradFill>
            <a:round/>
          </a:ln>
          <a:effectLst>
            <a:outerShdw blurRad="50800" dist="38100" dir="5400000" algn="tl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kumimoji="0" lang="ja-JP" altLang="en-US" smtClean="0"/>
              <a:t>プレースホルダーまでドラッグするかアイコンをクリックして図を追加</a:t>
            </a:r>
            <a:endParaRPr kumimoji="0" 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2362200" y="5410200"/>
            <a:ext cx="5657888" cy="804862"/>
          </a:xfrm>
        </p:spPr>
        <p:txBody>
          <a:bodyPr anchor="ctr"/>
          <a:lstStyle>
            <a:lvl1pPr marL="0" indent="0" algn="r">
              <a:buNone/>
              <a:defRPr sz="1200" b="0"/>
            </a:lvl1pPr>
            <a:lvl2pPr marL="457200" indent="0" algn="r">
              <a:buNone/>
              <a:defRPr sz="1200" b="0"/>
            </a:lvl2pPr>
            <a:lvl3pPr marL="914400" indent="0" algn="r">
              <a:buNone/>
              <a:defRPr sz="1200" b="0"/>
            </a:lvl3pPr>
            <a:lvl4pPr marL="1371600" indent="0" algn="r">
              <a:buNone/>
              <a:defRPr sz="1200" b="0"/>
            </a:lvl4pPr>
            <a:lvl5pPr marL="1828800" indent="0" algn="r">
              <a:buNone/>
              <a:defRPr sz="1200" b="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eaLnBrk="1" latinLnBrk="0" hangingPunct="1"/>
            <a:r>
              <a:rPr lang="ja-JP" altLang="en-US" smtClean="0"/>
              <a:t>マスター テキストの書式設定</a:t>
            </a:r>
          </a:p>
          <a:p>
            <a:pPr lvl="1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 eaLnBrk="1" latinLnBrk="0" hangingPunct="1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kumimoji="0" 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290233-0DD1-4A80-BB1E-9ADC3556DBB6}" type="datetimeFigureOut">
              <a:rPr lang="en-US" smtClean="0"/>
              <a:t>11/06/08</a:t>
            </a:fld>
            <a:endParaRPr 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正方形/長方形 6"/>
          <p:cNvSpPr/>
          <p:nvPr/>
        </p:nvSpPr>
        <p:spPr>
          <a:xfrm>
            <a:off x="0" y="6678000"/>
            <a:ext cx="9144000" cy="180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rtlCol="0" anchor="ctr">
            <a:normAutofit/>
          </a:bodyPr>
          <a:lstStyle/>
          <a:p>
            <a:r>
              <a:rPr kumimoji="0" lang="ja-JP" altLang="en-US" smtClean="0"/>
              <a:t>マスター タイトルの書式設定</a:t>
            </a:r>
            <a:endParaRPr kumimoji="0" 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68632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 eaLnBrk="1" latinLnBrk="0" hangingPunct="1"/>
            <a:r>
              <a:rPr kumimoji="0" lang="ja-JP" altLang="en-US" dirty="0" smtClean="0"/>
              <a:t>マスター テキストの書式設定</a:t>
            </a:r>
          </a:p>
          <a:p>
            <a:pPr lvl="1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2 </a:t>
            </a:r>
            <a:r>
              <a:rPr kumimoji="0" lang="ja-JP" altLang="en-US" dirty="0" smtClean="0"/>
              <a:t>レベル</a:t>
            </a:r>
          </a:p>
          <a:p>
            <a:pPr lvl="2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3 </a:t>
            </a:r>
            <a:r>
              <a:rPr kumimoji="0" lang="ja-JP" altLang="en-US" dirty="0" smtClean="0"/>
              <a:t>レベル</a:t>
            </a:r>
          </a:p>
          <a:p>
            <a:pPr lvl="3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4 </a:t>
            </a:r>
            <a:r>
              <a:rPr kumimoji="0" lang="ja-JP" altLang="en-US" dirty="0" smtClean="0"/>
              <a:t>レベル</a:t>
            </a:r>
          </a:p>
          <a:p>
            <a:pPr lvl="4" eaLnBrk="1" latinLnBrk="0" hangingPunct="1"/>
            <a:r>
              <a:rPr kumimoji="0" lang="ja-JP" altLang="en-US" dirty="0" smtClean="0"/>
              <a:t>第 </a:t>
            </a:r>
            <a:r>
              <a:rPr kumimoji="0" lang="en-US" altLang="ja-JP" dirty="0" smtClean="0"/>
              <a:t>5 </a:t>
            </a:r>
            <a:r>
              <a:rPr kumimoji="0" lang="ja-JP" altLang="en-US" dirty="0" smtClean="0"/>
              <a:t>レベル</a:t>
            </a:r>
            <a:endParaRPr kumimoji="0" lang="en-US" dirty="0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76200" y="6400800"/>
            <a:ext cx="3200400" cy="283800"/>
          </a:xfrm>
          <a:prstGeom prst="rect">
            <a:avLst/>
          </a:prstGeom>
        </p:spPr>
        <p:txBody>
          <a:bodyPr vert="horz" rtlCol="0" anchor="b"/>
          <a:lstStyle>
            <a:lvl1pPr algn="l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7D290233-0DD1-4A80-BB1E-9ADC3556DBB6}" type="datetimeFigureOut">
              <a:rPr lang="en-US" smtClean="0"/>
              <a:t>11/06/08</a:t>
            </a:fld>
            <a:endParaRPr 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5334000" y="6400800"/>
            <a:ext cx="3733800" cy="283800"/>
          </a:xfrm>
          <a:prstGeom prst="rect">
            <a:avLst/>
          </a:prstGeom>
        </p:spPr>
        <p:txBody>
          <a:bodyPr vert="horz" rtlCol="0" anchor="ctr"/>
          <a:lstStyle>
            <a:lvl1pPr algn="r" eaLnBrk="1" latinLnBrk="0" hangingPunct="1">
              <a:defRPr kumimoji="0" sz="110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114800" y="6400800"/>
            <a:ext cx="914400" cy="283464"/>
          </a:xfrm>
          <a:prstGeom prst="rect">
            <a:avLst/>
          </a:prstGeom>
          <a:noFill/>
        </p:spPr>
        <p:txBody>
          <a:bodyPr vert="horz" lIns="45720" rIns="45720" rtlCol="0" anchor="ctr"/>
          <a:lstStyle>
            <a:lvl1pPr algn="ctr" eaLnBrk="1" latinLnBrk="0" hangingPunct="1">
              <a:defRPr kumimoji="0" sz="1100" b="0">
                <a:solidFill>
                  <a:schemeClr val="tx2">
                    <a:lumMod val="75000"/>
                    <a:lumOff val="25000"/>
                  </a:schemeClr>
                </a:solidFill>
              </a:defRPr>
            </a:lvl1pPr>
          </a:lstStyle>
          <a:p>
            <a:fld id="{CFE4BAC9-6D41-4691-9299-18EF07EF0177}" type="slidenum">
              <a:rPr lang="en-US" smtClean="0"/>
              <a:t>‹#›</a:t>
            </a:fld>
            <a:endParaRPr lang="en-US"/>
          </a:p>
        </p:txBody>
      </p:sp>
      <p:sp>
        <p:nvSpPr>
          <p:cNvPr id="8" name="正方形/長方形 7"/>
          <p:cNvSpPr/>
          <p:nvPr/>
        </p:nvSpPr>
        <p:spPr>
          <a:xfrm>
            <a:off x="0" y="0"/>
            <a:ext cx="9144000" cy="108000"/>
          </a:xfrm>
          <a:prstGeom prst="rect">
            <a:avLst/>
          </a:prstGeom>
          <a:gradFill>
            <a:gsLst>
              <a:gs pos="0">
                <a:schemeClr val="accent1">
                  <a:alpha val="50000"/>
                </a:schemeClr>
              </a:gs>
              <a:gs pos="50000">
                <a:schemeClr val="accent1">
                  <a:tint val="20000"/>
                </a:schemeClr>
              </a:gs>
              <a:gs pos="100000">
                <a:schemeClr val="accent1">
                  <a:alpha val="40000"/>
                </a:schemeClr>
              </a:gs>
            </a:gsLst>
            <a:lin ang="0" scaled="1"/>
          </a:gradFill>
          <a:ln w="25400" cap="rnd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2" r:id="rId1"/>
    <p:sldLayoutId id="2147483883" r:id="rId2"/>
    <p:sldLayoutId id="2147483884" r:id="rId3"/>
    <p:sldLayoutId id="2147483885" r:id="rId4"/>
    <p:sldLayoutId id="2147483886" r:id="rId5"/>
    <p:sldLayoutId id="2147483887" r:id="rId6"/>
    <p:sldLayoutId id="2147483888" r:id="rId7"/>
    <p:sldLayoutId id="2147483889" r:id="rId8"/>
    <p:sldLayoutId id="2147483890" r:id="rId9"/>
    <p:sldLayoutId id="2147483891" r:id="rId10"/>
    <p:sldLayoutId id="2147483892" r:id="rId11"/>
  </p:sldLayoutIdLst>
  <p:txStyles>
    <p:titleStyle>
      <a:lvl1pPr algn="ctr" rtl="0" eaLnBrk="1" latinLnBrk="0" hangingPunct="1">
        <a:spcBef>
          <a:spcPct val="0"/>
        </a:spcBef>
        <a:buNone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latinLnBrk="0" hangingPunct="1">
        <a:defRPr kumimoji="1">
          <a:solidFill>
            <a:schemeClr val="tx2"/>
          </a:solidFill>
        </a:defRPr>
      </a:lvl2pPr>
      <a:lvl3pPr eaLnBrk="1" latinLnBrk="0" hangingPunct="1">
        <a:defRPr kumimoji="1">
          <a:solidFill>
            <a:schemeClr val="tx2"/>
          </a:solidFill>
        </a:defRPr>
      </a:lvl3pPr>
      <a:lvl4pPr eaLnBrk="1" latinLnBrk="0" hangingPunct="1">
        <a:defRPr kumimoji="1">
          <a:solidFill>
            <a:schemeClr val="tx2"/>
          </a:solidFill>
        </a:defRPr>
      </a:lvl4pPr>
      <a:lvl5pPr eaLnBrk="1" latinLnBrk="0" hangingPunct="1">
        <a:defRPr kumimoji="1">
          <a:solidFill>
            <a:schemeClr val="tx2"/>
          </a:solidFill>
        </a:defRPr>
      </a:lvl5pPr>
      <a:lvl6pPr eaLnBrk="1" latinLnBrk="0" hangingPunct="1">
        <a:defRPr kumimoji="1">
          <a:solidFill>
            <a:schemeClr val="tx2"/>
          </a:solidFill>
        </a:defRPr>
      </a:lvl6pPr>
      <a:lvl7pPr eaLnBrk="1" latinLnBrk="0" hangingPunct="1">
        <a:defRPr kumimoji="1">
          <a:solidFill>
            <a:schemeClr val="tx2"/>
          </a:solidFill>
        </a:defRPr>
      </a:lvl7pPr>
      <a:lvl8pPr eaLnBrk="1" latinLnBrk="0" hangingPunct="1">
        <a:defRPr kumimoji="1">
          <a:solidFill>
            <a:schemeClr val="tx2"/>
          </a:solidFill>
        </a:defRPr>
      </a:lvl8pPr>
      <a:lvl9pPr eaLnBrk="1" latinLnBrk="0" hangingPunct="1">
        <a:defRPr kumimoji="1">
          <a:solidFill>
            <a:schemeClr val="tx2"/>
          </a:solidFill>
        </a:defRPr>
      </a:lvl9pPr>
    </p:titleStyle>
    <p:bodyStyle>
      <a:lvl1pPr marL="342900" indent="-3429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ß"/>
        <a:defRPr kumimoji="1" sz="2800" b="0" i="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1pPr>
      <a:lvl2pPr marL="742950" indent="-28575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Þ"/>
        <a:defRPr kumimoji="1" sz="2400" b="0" i="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2pPr>
      <a:lvl3pPr marL="11430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"/>
        <a:defRPr kumimoji="1" sz="2000" b="0" i="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3pPr>
      <a:lvl4pPr marL="16002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"/>
        <a:defRPr kumimoji="1" sz="1800" b="0" i="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4pPr>
      <a:lvl5pPr marL="2057400" indent="-228600" algn="l" rtl="0" eaLnBrk="1" latinLnBrk="0" hangingPunct="1">
        <a:spcBef>
          <a:spcPct val="20000"/>
        </a:spcBef>
        <a:buClr>
          <a:schemeClr val="tx2"/>
        </a:buClr>
        <a:buSzPct val="50000"/>
        <a:buFont typeface="Wingdings 2"/>
        <a:buChar char=""/>
        <a:defRPr kumimoji="1" sz="1800" b="0" i="0" kern="1200">
          <a:solidFill>
            <a:schemeClr val="tx1"/>
          </a:solidFill>
          <a:latin typeface="ヒラギノ角ゴ Pro W3"/>
          <a:ea typeface="ヒラギノ角ゴ Pro W3"/>
          <a:cs typeface="ヒラギノ角ゴ Pro W3"/>
        </a:defRPr>
      </a:lvl5pPr>
      <a:lvl6pPr marL="2514600" indent="-228600" algn="l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8.emf"/><Relationship Id="rId3" Type="http://schemas.openxmlformats.org/officeDocument/2006/relationships/image" Target="../media/image6.emf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9.emf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emf"/><Relationship Id="rId3" Type="http://schemas.openxmlformats.org/officeDocument/2006/relationships/image" Target="../media/image7.emf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emf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Relationship Id="rId3" Type="http://schemas.openxmlformats.org/officeDocument/2006/relationships/image" Target="../media/image5.emf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Lower Bounds on Query Complexity for Testing Bounded-Degree </a:t>
            </a:r>
            <a:r>
              <a:rPr lang="en-US" altLang="ja-JP" dirty="0" smtClean="0"/>
              <a:t>CSPs</a:t>
            </a:r>
            <a:endParaRPr kumimoji="1" lang="ja-JP" altLang="en-US" dirty="0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580827"/>
            <a:ext cx="6400800" cy="1752600"/>
          </a:xfrm>
        </p:spPr>
        <p:txBody>
          <a:bodyPr>
            <a:normAutofit/>
          </a:bodyPr>
          <a:lstStyle/>
          <a:p>
            <a:r>
              <a:rPr kumimoji="1" lang="en-US" altLang="ja-JP" dirty="0" smtClean="0">
                <a:solidFill>
                  <a:schemeClr val="tx1"/>
                </a:solidFill>
              </a:rPr>
              <a:t>Yuichi Yoshida</a:t>
            </a:r>
          </a:p>
          <a:p>
            <a:r>
              <a:rPr lang="en-US" altLang="ja-JP" sz="2000" dirty="0">
                <a:solidFill>
                  <a:schemeClr val="tx1"/>
                </a:solidFill>
              </a:rPr>
              <a:t>Kyoto University &amp; Preferred Infrastructure</a:t>
            </a:r>
            <a:endParaRPr kumimoji="1" lang="ja-JP" altLang="en-US" sz="2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616917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>
                <a:latin typeface="Times New Roman"/>
                <a:cs typeface="Times New Roman"/>
              </a:rPr>
              <a:t>Ω</a:t>
            </a:r>
            <a:r>
              <a:rPr lang="en-US" altLang="en-US" dirty="0">
                <a:latin typeface="Times New Roman"/>
                <a:cs typeface="Times New Roman"/>
              </a:rPr>
              <a:t>(</a:t>
            </a:r>
            <a:r>
              <a:rPr lang="en-US" altLang="en-US" i="1" dirty="0">
                <a:latin typeface="Times New Roman"/>
                <a:cs typeface="Times New Roman"/>
              </a:rPr>
              <a:t>n</a:t>
            </a:r>
            <a:r>
              <a:rPr lang="en-US" altLang="en-US" baseline="30000" dirty="0">
                <a:latin typeface="Times New Roman"/>
                <a:cs typeface="Times New Roman"/>
              </a:rPr>
              <a:t>1/2</a:t>
            </a:r>
            <a:r>
              <a:rPr lang="en-US" altLang="en-US" dirty="0">
                <a:latin typeface="Times New Roman"/>
                <a:cs typeface="Times New Roman"/>
              </a:rPr>
              <a:t>)</a:t>
            </a:r>
            <a:r>
              <a:rPr lang="en-US" altLang="en-US" dirty="0"/>
              <a:t> Lower bounds for Max XOR</a:t>
            </a:r>
            <a:endParaRPr kumimoji="1" lang="ja-JP" altLang="en-US" dirty="0"/>
          </a:p>
        </p:txBody>
      </p:sp>
      <p:sp>
        <p:nvSpPr>
          <p:cNvPr id="5" name="コンテンツ プレースホルダー 4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kumimoji="1" lang="en-US" altLang="ja-JP" dirty="0" smtClean="0"/>
              <a:t>To get lower bounds for randomized </a:t>
            </a:r>
            <a:r>
              <a:rPr kumimoji="1" lang="en-US" altLang="ja-JP" dirty="0" smtClean="0">
                <a:latin typeface="Times New Roman"/>
                <a:cs typeface="Times New Roman"/>
              </a:rPr>
              <a:t>(1/2+ε, γ)</a:t>
            </a:r>
            <a:r>
              <a:rPr kumimoji="1" lang="en-US" altLang="ja-JP" dirty="0" smtClean="0"/>
              <a:t>-approx. algorithm.</a:t>
            </a:r>
          </a:p>
          <a:p>
            <a:endParaRPr kumimoji="1" lang="en-US" altLang="ja-JP" dirty="0" smtClean="0"/>
          </a:p>
          <a:p>
            <a:r>
              <a:rPr lang="en-US" altLang="ja-JP" dirty="0"/>
              <a:t>Suffices to consider lower bounds for </a:t>
            </a:r>
            <a:r>
              <a:rPr lang="en-US" altLang="ja-JP" dirty="0">
                <a:solidFill>
                  <a:srgbClr val="FF0000"/>
                </a:solidFill>
              </a:rPr>
              <a:t>determistic</a:t>
            </a:r>
            <a:r>
              <a:rPr lang="en-US" altLang="ja-JP" dirty="0"/>
              <a:t> algorithm s.t.:</a:t>
            </a:r>
            <a:endParaRPr kumimoji="1" lang="en-US" altLang="ja-JP" dirty="0" smtClean="0"/>
          </a:p>
        </p:txBody>
      </p:sp>
      <p:sp>
        <p:nvSpPr>
          <p:cNvPr id="2" name="下矢印 1"/>
          <p:cNvSpPr/>
          <p:nvPr/>
        </p:nvSpPr>
        <p:spPr>
          <a:xfrm>
            <a:off x="4072898" y="2551540"/>
            <a:ext cx="1018225" cy="513340"/>
          </a:xfrm>
          <a:prstGeom prst="downArrow">
            <a:avLst/>
          </a:prstGeom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39" name="図形グループ 38"/>
          <p:cNvGrpSpPr/>
          <p:nvPr/>
        </p:nvGrpSpPr>
        <p:grpSpPr>
          <a:xfrm>
            <a:off x="1081817" y="3975506"/>
            <a:ext cx="7604983" cy="2489804"/>
            <a:chOff x="1081817" y="3975506"/>
            <a:chExt cx="7604983" cy="2489804"/>
          </a:xfrm>
        </p:grpSpPr>
        <p:cxnSp>
          <p:nvCxnSpPr>
            <p:cNvPr id="7" name="直線コネクタ 6"/>
            <p:cNvCxnSpPr>
              <a:stCxn id="3" idx="2"/>
              <a:endCxn id="3" idx="6"/>
            </p:cNvCxnSpPr>
            <p:nvPr/>
          </p:nvCxnSpPr>
          <p:spPr>
            <a:xfrm>
              <a:off x="1081817" y="5451241"/>
              <a:ext cx="2991081" cy="0"/>
            </a:xfrm>
            <a:prstGeom prst="line">
              <a:avLst/>
            </a:prstGeom>
            <a:ln w="28575" cmpd="sng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grpSp>
          <p:nvGrpSpPr>
            <p:cNvPr id="38" name="図形グループ 37"/>
            <p:cNvGrpSpPr/>
            <p:nvPr/>
          </p:nvGrpSpPr>
          <p:grpSpPr>
            <a:xfrm>
              <a:off x="1081817" y="3975506"/>
              <a:ext cx="7604983" cy="2489804"/>
              <a:chOff x="1081817" y="3975506"/>
              <a:chExt cx="7604983" cy="2489804"/>
            </a:xfrm>
          </p:grpSpPr>
          <p:grpSp>
            <p:nvGrpSpPr>
              <p:cNvPr id="35" name="図形グループ 34"/>
              <p:cNvGrpSpPr/>
              <p:nvPr/>
            </p:nvGrpSpPr>
            <p:grpSpPr>
              <a:xfrm>
                <a:off x="1081817" y="3975506"/>
                <a:ext cx="3455300" cy="2489804"/>
                <a:chOff x="1081817" y="3975506"/>
                <a:chExt cx="3455300" cy="2489804"/>
              </a:xfrm>
            </p:grpSpPr>
            <p:sp>
              <p:nvSpPr>
                <p:cNvPr id="3" name="円/楕円 2"/>
                <p:cNvSpPr/>
                <p:nvPr/>
              </p:nvSpPr>
              <p:spPr>
                <a:xfrm>
                  <a:off x="1081817" y="4437171"/>
                  <a:ext cx="2991081" cy="2028139"/>
                </a:xfrm>
                <a:prstGeom prst="ellipse">
                  <a:avLst/>
                </a:prstGeom>
                <a:noFill/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8" name="正方形/長方形 7"/>
                <p:cNvSpPr/>
                <p:nvPr/>
              </p:nvSpPr>
              <p:spPr>
                <a:xfrm>
                  <a:off x="1081817" y="3975506"/>
                  <a:ext cx="345530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ja-JP" sz="2400" dirty="0"/>
                    <a:t>Distribution </a:t>
                  </a:r>
                  <a:r>
                    <a:rPr lang="en-US" altLang="ja-JP" sz="2400" dirty="0">
                      <a:latin typeface="ヒラギノ角ゴ ProN W3"/>
                      <a:ea typeface="ヒラギノ角ゴ ProN W3"/>
                      <a:cs typeface="ヒラギノ角ゴ ProN W3"/>
                    </a:rPr>
                    <a:t>𝒟 of inputs</a:t>
                  </a:r>
                  <a:endParaRPr lang="en-US" altLang="ja-JP" sz="2400" dirty="0"/>
                </a:p>
              </p:txBody>
            </p:sp>
            <p:sp>
              <p:nvSpPr>
                <p:cNvPr id="12" name="正方形/長方形 11"/>
                <p:cNvSpPr/>
                <p:nvPr/>
              </p:nvSpPr>
              <p:spPr>
                <a:xfrm>
                  <a:off x="1500329" y="5493961"/>
                  <a:ext cx="813043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ja-JP" sz="2400" dirty="0">
                      <a:solidFill>
                        <a:prstClr val="black"/>
                      </a:solidFill>
                      <a:latin typeface="ヒラギノ角ゴ ProN W3"/>
                      <a:ea typeface="ヒラギノ角ゴ ProN W3"/>
                      <a:cs typeface="ヒラギノ角ゴ ProN W3"/>
                    </a:rPr>
                    <a:t>𝒟</a:t>
                  </a:r>
                  <a:r>
                    <a:rPr lang="en-US" altLang="ja-JP" sz="2400" baseline="-25000" dirty="0">
                      <a:solidFill>
                        <a:prstClr val="black"/>
                      </a:solidFill>
                      <a:latin typeface="ヒラギノ角ゴ ProN W3"/>
                      <a:ea typeface="ヒラギノ角ゴ ProN W3"/>
                      <a:cs typeface="ヒラギノ角ゴ ProN W3"/>
                    </a:rPr>
                    <a:t>½+</a:t>
                  </a:r>
                  <a:r>
                    <a:rPr lang="en-US" altLang="ja-JP" sz="2400" baseline="-25000" dirty="0">
                      <a:latin typeface="Times New Roman"/>
                      <a:cs typeface="Times New Roman"/>
                    </a:rPr>
                    <a:t>ε</a:t>
                  </a:r>
                  <a:endParaRPr lang="ja-JP" altLang="en-US" baseline="-25000"/>
                </a:p>
              </p:txBody>
            </p:sp>
            <p:sp>
              <p:nvSpPr>
                <p:cNvPr id="13" name="正方形/長方形 12"/>
                <p:cNvSpPr/>
                <p:nvPr/>
              </p:nvSpPr>
              <p:spPr>
                <a:xfrm>
                  <a:off x="1486331" y="4565611"/>
                  <a:ext cx="54549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ja-JP" sz="2400" dirty="0">
                      <a:solidFill>
                        <a:prstClr val="black"/>
                      </a:solidFill>
                      <a:latin typeface="ヒラギノ角ゴ ProN W3"/>
                      <a:ea typeface="ヒラギノ角ゴ ProN W3"/>
                      <a:cs typeface="ヒラギノ角ゴ ProN W3"/>
                    </a:rPr>
                    <a:t>𝒟</a:t>
                  </a:r>
                  <a:r>
                    <a:rPr lang="en-US" altLang="ja-JP" sz="2400" baseline="-25000" dirty="0">
                      <a:solidFill>
                        <a:prstClr val="black"/>
                      </a:solidFill>
                      <a:latin typeface="ヒラギノ角ゴ ProN W3"/>
                      <a:ea typeface="ヒラギノ角ゴ ProN W3"/>
                      <a:cs typeface="ヒラギノ角ゴ ProN W3"/>
                    </a:rPr>
                    <a:t>1</a:t>
                  </a:r>
                  <a:endParaRPr lang="ja-JP" altLang="en-US" baseline="-25000"/>
                </a:p>
              </p:txBody>
            </p:sp>
            <p:sp>
              <p:nvSpPr>
                <p:cNvPr id="14" name="正方形/長方形 13"/>
                <p:cNvSpPr/>
                <p:nvPr/>
              </p:nvSpPr>
              <p:spPr>
                <a:xfrm>
                  <a:off x="1500329" y="5871914"/>
                  <a:ext cx="2390630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ja-JP" sz="2400" dirty="0">
                      <a:latin typeface="Times New Roman"/>
                      <a:cs typeface="Times New Roman"/>
                    </a:rPr>
                    <a:t>opt(</a:t>
                  </a:r>
                  <a:r>
                    <a:rPr lang="en-US" altLang="ja-JP" sz="2400" i="1" dirty="0">
                      <a:latin typeface="Times New Roman"/>
                      <a:cs typeface="Times New Roman"/>
                    </a:rPr>
                    <a:t>I</a:t>
                  </a:r>
                  <a:r>
                    <a:rPr lang="en-US" altLang="ja-JP" sz="2400" dirty="0">
                      <a:latin typeface="Times New Roman"/>
                      <a:cs typeface="Times New Roman"/>
                    </a:rPr>
                    <a:t>) ≦ (1/2+ε)</a:t>
                  </a:r>
                  <a:r>
                    <a:rPr lang="en-US" altLang="ja-JP" sz="2400" i="1" dirty="0">
                      <a:latin typeface="Times New Roman"/>
                      <a:cs typeface="Times New Roman"/>
                    </a:rPr>
                    <a:t>m</a:t>
                  </a:r>
                  <a:r>
                    <a:rPr lang="en-US" altLang="ja-JP" sz="2400" dirty="0">
                      <a:latin typeface="Times New Roman"/>
                      <a:cs typeface="Times New Roman"/>
                    </a:rPr>
                    <a:t> </a:t>
                  </a:r>
                  <a:endParaRPr lang="ja-JP" altLang="en-US" sz="2400"/>
                </a:p>
              </p:txBody>
            </p:sp>
            <p:sp>
              <p:nvSpPr>
                <p:cNvPr id="16" name="正方形/長方形 15"/>
                <p:cNvSpPr/>
                <p:nvPr/>
              </p:nvSpPr>
              <p:spPr>
                <a:xfrm>
                  <a:off x="1500329" y="4929789"/>
                  <a:ext cx="2548745" cy="461665"/>
                </a:xfrm>
                <a:prstGeom prst="rect">
                  <a:avLst/>
                </a:prstGeom>
              </p:spPr>
              <p:txBody>
                <a:bodyPr wrap="none">
                  <a:spAutoFit/>
                </a:bodyPr>
                <a:lstStyle/>
                <a:p>
                  <a:r>
                    <a:rPr lang="en-US" altLang="ja-JP" sz="2400" dirty="0">
                      <a:latin typeface="Times New Roman"/>
                      <a:cs typeface="Times New Roman"/>
                    </a:rPr>
                    <a:t>opt(</a:t>
                  </a:r>
                  <a:r>
                    <a:rPr lang="en-US" altLang="ja-JP" sz="2400" i="1" dirty="0">
                      <a:latin typeface="Times New Roman"/>
                      <a:cs typeface="Times New Roman"/>
                    </a:rPr>
                    <a:t>I</a:t>
                  </a:r>
                  <a:r>
                    <a:rPr lang="en-US" altLang="ja-JP" sz="2400" dirty="0">
                      <a:latin typeface="Times New Roman"/>
                      <a:cs typeface="Times New Roman"/>
                    </a:rPr>
                    <a:t>) = </a:t>
                  </a:r>
                  <a:r>
                    <a:rPr lang="en-US" altLang="ja-JP" sz="2400" i="1" dirty="0">
                      <a:latin typeface="Times New Roman"/>
                      <a:cs typeface="Times New Roman"/>
                    </a:rPr>
                    <a:t>m</a:t>
                  </a:r>
                  <a:r>
                    <a:rPr lang="en-US" altLang="ja-JP" sz="2400" dirty="0">
                      <a:latin typeface="Times New Roman"/>
                      <a:cs typeface="Times New Roman"/>
                    </a:rPr>
                    <a:t> (= Θ(</a:t>
                  </a:r>
                  <a:r>
                    <a:rPr lang="en-US" altLang="ja-JP" sz="2400" i="1" dirty="0">
                      <a:latin typeface="Times New Roman"/>
                      <a:cs typeface="Times New Roman"/>
                    </a:rPr>
                    <a:t>n</a:t>
                  </a:r>
                  <a:r>
                    <a:rPr lang="en-US" altLang="ja-JP" sz="2400" dirty="0">
                      <a:latin typeface="Times New Roman"/>
                      <a:cs typeface="Times New Roman"/>
                    </a:rPr>
                    <a:t>)) </a:t>
                  </a:r>
                  <a:endParaRPr lang="ja-JP" altLang="en-US" sz="2400"/>
                </a:p>
              </p:txBody>
            </p:sp>
          </p:grpSp>
          <p:sp>
            <p:nvSpPr>
              <p:cNvPr id="31" name="テキスト ボックス 30"/>
              <p:cNvSpPr txBox="1"/>
              <p:nvPr/>
            </p:nvSpPr>
            <p:spPr>
              <a:xfrm>
                <a:off x="5476625" y="4791290"/>
                <a:ext cx="3210175" cy="1200328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kumimoji="1" lang="en-US" altLang="ja-JP" sz="2400"/>
                  <a:t>Correctly decides, </a:t>
                </a:r>
                <a:r>
                  <a:rPr lang="en-US" altLang="ja-JP" sz="2400" dirty="0">
                    <a:latin typeface="ヒラギノ角ゴ Pro W3"/>
                    <a:ea typeface="ヒラギノ角ゴ Pro W3"/>
                    <a:cs typeface="ヒラギノ角ゴ Pro W3"/>
                  </a:rPr>
                  <a:t>w.p.</a:t>
                </a:r>
                <a:r>
                  <a:rPr lang="en-US" altLang="ja-JP" sz="2400" dirty="0">
                    <a:latin typeface="Times New Roman"/>
                    <a:cs typeface="Times New Roman"/>
                  </a:rPr>
                  <a:t> ≧ 2/3, </a:t>
                </a:r>
                <a:r>
                  <a:rPr kumimoji="1" lang="en-US" altLang="ja-JP" sz="2400"/>
                  <a:t>which distrib. generated </a:t>
                </a:r>
                <a:r>
                  <a:rPr kumimoji="1" lang="en-US" altLang="ja-JP" sz="2400" i="1">
                    <a:latin typeface="Times New Roman"/>
                    <a:cs typeface="Times New Roman"/>
                  </a:rPr>
                  <a:t>I</a:t>
                </a:r>
                <a:r>
                  <a:rPr kumimoji="1" lang="en-US" altLang="ja-JP" sz="2400"/>
                  <a:t> </a:t>
                </a:r>
              </a:p>
            </p:txBody>
          </p:sp>
          <p:sp>
            <p:nvSpPr>
              <p:cNvPr id="37" name="右矢印 36"/>
              <p:cNvSpPr/>
              <p:nvPr/>
            </p:nvSpPr>
            <p:spPr>
              <a:xfrm>
                <a:off x="4537116" y="5038575"/>
                <a:ext cx="672067" cy="833339"/>
              </a:xfrm>
              <a:prstGeom prst="rightArrow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</p:grpSp>
      </p:grpSp>
      <p:sp>
        <p:nvSpPr>
          <p:cNvPr id="40" name="正方形/長方形 39"/>
          <p:cNvSpPr/>
          <p:nvPr/>
        </p:nvSpPr>
        <p:spPr>
          <a:xfrm>
            <a:off x="5209183" y="2551540"/>
            <a:ext cx="323447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2400" dirty="0"/>
              <a:t>Yao’s </a:t>
            </a:r>
            <a:r>
              <a:rPr kumimoji="1" lang="en-US" altLang="ja-JP" sz="2400" dirty="0" err="1"/>
              <a:t>minimax</a:t>
            </a:r>
            <a:r>
              <a:rPr kumimoji="1" lang="en-US" altLang="ja-JP" sz="2400" dirty="0"/>
              <a:t> principle</a:t>
            </a:r>
            <a:endParaRPr lang="ja-JP" altLang="en-US" sz="2400"/>
          </a:p>
        </p:txBody>
      </p:sp>
    </p:spTree>
    <p:extLst>
      <p:ext uri="{BB962C8B-B14F-4D97-AF65-F5344CB8AC3E}">
        <p14:creationId xmlns:p14="http://schemas.microsoft.com/office/powerpoint/2010/main" val="29179186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altLang="ja-JP" sz="4400" dirty="0"/>
              <a:t>Construction of 𝒟</a:t>
            </a:r>
            <a:r>
              <a:rPr lang="en-US" altLang="ja-JP" sz="4400" baseline="-25000" dirty="0">
                <a:latin typeface="Times New Roman"/>
                <a:cs typeface="Times New Roman"/>
              </a:rPr>
              <a:t>½+ε</a:t>
            </a:r>
            <a:endParaRPr kumimoji="1" lang="ja-JP" altLang="en-US" sz="4400" baseline="-25000" dirty="0">
              <a:latin typeface="Times New Roman"/>
              <a:cs typeface="Times New Roman"/>
            </a:endParaRPr>
          </a:p>
        </p:txBody>
      </p:sp>
      <p:sp>
        <p:nvSpPr>
          <p:cNvPr id="57" name="角丸四角形 56"/>
          <p:cNvSpPr/>
          <p:nvPr/>
        </p:nvSpPr>
        <p:spPr>
          <a:xfrm>
            <a:off x="454379" y="5122189"/>
            <a:ext cx="8229600" cy="63935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457200" lvl="1" indent="-457200">
              <a:buFont typeface="+mj-lt"/>
              <a:buAutoNum type="arabicPeriod"/>
            </a:pPr>
            <a:r>
              <a:rPr kumimoji="1" lang="en-US" altLang="ja-JP" dirty="0" smtClean="0"/>
              <a:t>Make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 d</a:t>
            </a:r>
            <a:r>
              <a:rPr kumimoji="1" lang="en-US" altLang="ja-JP" dirty="0" smtClean="0"/>
              <a:t>-regular random graph 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G</a:t>
            </a:r>
            <a:r>
              <a:rPr kumimoji="1" lang="en-US" altLang="ja-JP" dirty="0" smtClean="0"/>
              <a:t> (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d</a:t>
            </a:r>
            <a:r>
              <a:rPr lang="en-US" altLang="ja-JP" dirty="0">
                <a:latin typeface="Times New Roman"/>
                <a:cs typeface="Times New Roman"/>
              </a:rPr>
              <a:t> </a:t>
            </a:r>
            <a:r>
              <a:rPr kumimoji="1" lang="en-US" altLang="ja-JP" dirty="0" smtClean="0">
                <a:latin typeface="Times New Roman"/>
                <a:cs typeface="Times New Roman"/>
              </a:rPr>
              <a:t>= 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d</a:t>
            </a:r>
            <a:r>
              <a:rPr kumimoji="1" lang="en-US" altLang="ja-JP" dirty="0" smtClean="0">
                <a:latin typeface="Times New Roman"/>
                <a:cs typeface="Times New Roman"/>
              </a:rPr>
              <a:t>(ε)</a:t>
            </a:r>
            <a:r>
              <a:rPr kumimoji="1" lang="en-US" altLang="ja-JP" dirty="0" smtClean="0"/>
              <a:t>).</a:t>
            </a:r>
          </a:p>
          <a:p>
            <a:pPr marL="457200" lvl="1" indent="-457200">
              <a:buFont typeface="+mj-lt"/>
              <a:buAutoNum type="arabicPeriod"/>
            </a:pPr>
            <a:r>
              <a:rPr lang="en-US" altLang="ja-JP" dirty="0"/>
              <a:t>Make constraints on </a:t>
            </a:r>
            <a:r>
              <a:rPr lang="en-US" altLang="ja-JP" i="1" dirty="0">
                <a:latin typeface="Times New Roman"/>
                <a:cs typeface="Times New Roman"/>
              </a:rPr>
              <a:t>G</a:t>
            </a:r>
            <a:r>
              <a:rPr lang="en-US" altLang="ja-JP" dirty="0"/>
              <a:t> randomly.</a:t>
            </a:r>
          </a:p>
          <a:p>
            <a:pPr marL="457200" lvl="1" indent="-457200">
              <a:buFont typeface="+mj-lt"/>
              <a:buAutoNum type="arabicPeriod"/>
            </a:pPr>
            <a:endParaRPr lang="en-US" altLang="ja-JP" dirty="0"/>
          </a:p>
          <a:p>
            <a:pPr marL="457200" lvl="1" indent="-457200">
              <a:buFont typeface="+mj-lt"/>
              <a:buAutoNum type="arabicPeriod"/>
            </a:pPr>
            <a:endParaRPr lang="en-US" altLang="ja-JP" dirty="0"/>
          </a:p>
          <a:p>
            <a:pPr marL="457200" lvl="1" indent="-457200">
              <a:buFont typeface="+mj-lt"/>
              <a:buAutoNum type="arabicPeriod"/>
            </a:pPr>
            <a:endParaRPr lang="en-US" altLang="ja-JP" dirty="0"/>
          </a:p>
          <a:p>
            <a:pPr marL="457200" lvl="1" indent="-457200">
              <a:buFont typeface="+mj-lt"/>
              <a:buAutoNum type="arabicPeriod"/>
            </a:pPr>
            <a:endParaRPr lang="en-US" altLang="ja-JP" dirty="0"/>
          </a:p>
          <a:p>
            <a:pPr marL="457200" lvl="1" indent="-457200">
              <a:buFont typeface="+mj-lt"/>
              <a:buAutoNum type="arabicPeriod"/>
            </a:pPr>
            <a:endParaRPr lang="en-US" altLang="ja-JP" dirty="0"/>
          </a:p>
          <a:p>
            <a:pPr marL="0" lvl="1" indent="0">
              <a:buNone/>
            </a:pPr>
            <a:endParaRPr lang="en-US" altLang="en-US" dirty="0">
              <a:latin typeface="ヒラギノ角ゴ ProN W3"/>
              <a:ea typeface="ヒラギノ角ゴ ProN W3"/>
              <a:cs typeface="ヒラギノ角ゴ ProN W3"/>
            </a:endParaRPr>
          </a:p>
          <a:p>
            <a:pPr marL="0" lvl="1" indent="0">
              <a:buNone/>
            </a:pPr>
            <a:r>
              <a:rPr lang="en-US" altLang="en-US" dirty="0">
                <a:latin typeface="ヒラギノ角ゴ ProN W3"/>
                <a:ea typeface="ヒラギノ角ゴ ProN W3"/>
                <a:cs typeface="ヒラギノ角ゴ ProN W3"/>
              </a:rPr>
              <a:t>∀</a:t>
            </a:r>
            <a:r>
              <a:rPr lang="en-US" altLang="ja-JP" dirty="0" err="1">
                <a:latin typeface="Times New Roman"/>
                <a:ea typeface="ヒラギノ角ゴ ProN W3"/>
                <a:cs typeface="Times New Roman"/>
              </a:rPr>
              <a:t>ε</a:t>
            </a:r>
            <a:r>
              <a:rPr lang="en-US" altLang="ja-JP" i="1" dirty="0">
                <a:latin typeface="Times New Roman"/>
                <a:ea typeface="ヒラギノ角ゴ ProN W3"/>
                <a:cs typeface="Times New Roman"/>
              </a:rPr>
              <a:t>&gt;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0</a:t>
            </a:r>
            <a:r>
              <a:rPr lang="en-US" altLang="ja-JP" dirty="0" err="1">
                <a:latin typeface="Times New Roman"/>
                <a:ea typeface="ヒラギノ角ゴ ProN W3"/>
                <a:cs typeface="Times New Roman"/>
              </a:rPr>
              <a:t>, ∃</a:t>
            </a:r>
            <a:r>
              <a:rPr lang="en-US" altLang="ja-JP" i="1" dirty="0">
                <a:latin typeface="Times New Roman"/>
                <a:ea typeface="ヒラギノ角ゴ ProN W3"/>
                <a:cs typeface="Times New Roman"/>
              </a:rPr>
              <a:t>d&gt;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0</a:t>
            </a:r>
            <a:r>
              <a:rPr lang="en-US" altLang="ja-JP" i="1" dirty="0">
                <a:latin typeface="ヒラギノ角ゴ ProN W3"/>
                <a:ea typeface="ヒラギノ角ゴ ProN W3"/>
                <a:cs typeface="ヒラギノ角ゴ ProN W3"/>
              </a:rPr>
              <a:t>, </a:t>
            </a:r>
            <a:r>
              <a:rPr lang="en-US" altLang="ja-JP" i="1" dirty="0">
                <a:latin typeface="Times New Roman"/>
                <a:ea typeface="ヒラギノ角ゴ ProN W3"/>
                <a:cs typeface="Times New Roman"/>
              </a:rPr>
              <a:t>I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 ∈</a:t>
            </a:r>
            <a:r>
              <a:rPr lang="en-US" altLang="ja-JP" i="1" baseline="-25000" dirty="0">
                <a:latin typeface="Times New Roman"/>
                <a:ea typeface="ヒラギノ角ゴ ProN W3"/>
                <a:cs typeface="Times New Roman"/>
              </a:rPr>
              <a:t>R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 𝒟</a:t>
            </a:r>
            <a:r>
              <a:rPr lang="en-US" altLang="ja-JP" baseline="-25000" dirty="0">
                <a:solidFill>
                  <a:prstClr val="black"/>
                </a:solidFill>
                <a:latin typeface="Times New Roman"/>
                <a:ea typeface="ヒラギノ角ゴ ProN W3"/>
                <a:cs typeface="Times New Roman"/>
              </a:rPr>
              <a:t>½+ε</a:t>
            </a:r>
            <a:r>
              <a:rPr lang="en-US" altLang="ja-JP" dirty="0">
                <a:latin typeface="ヒラギノ角ゴ ProN W3"/>
                <a:ea typeface="ヒラギノ角ゴ ProN W3"/>
                <a:cs typeface="ヒラギノ角ゴ ProN W3"/>
              </a:rPr>
              <a:t> satisfies 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opt(</a:t>
            </a:r>
            <a:r>
              <a:rPr lang="en-US" altLang="ja-JP" i="1" dirty="0">
                <a:latin typeface="Times New Roman"/>
                <a:ea typeface="ヒラギノ角ゴ ProN W3"/>
                <a:cs typeface="Times New Roman"/>
              </a:rPr>
              <a:t>I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) ≦ (1/2 + </a:t>
            </a:r>
            <a:r>
              <a:rPr lang="en-US" altLang="ja-JP" dirty="0" err="1">
                <a:latin typeface="Times New Roman"/>
                <a:ea typeface="ヒラギノ角ゴ ProN W3"/>
                <a:cs typeface="Times New Roman"/>
              </a:rPr>
              <a:t>ε)</a:t>
            </a:r>
            <a:r>
              <a:rPr lang="en-US" altLang="ja-JP" i="1" dirty="0" err="1">
                <a:latin typeface="Times New Roman"/>
                <a:ea typeface="ヒラギノ角ゴ ProN W3"/>
                <a:cs typeface="Times New Roman"/>
              </a:rPr>
              <a:t>m</a:t>
            </a:r>
            <a:r>
              <a:rPr lang="en-US" altLang="ja-JP" dirty="0" err="1">
                <a:latin typeface="Times New Roman"/>
                <a:ea typeface="ヒラギノ角ゴ ProN W3"/>
                <a:cs typeface="Times New Roman"/>
              </a:rPr>
              <a:t> w.h.p.</a:t>
            </a:r>
            <a:endParaRPr lang="en-US" altLang="ja-JP" dirty="0">
              <a:latin typeface="Times New Roman"/>
              <a:ea typeface="ヒラギノ角ゴ ProN W3"/>
              <a:cs typeface="Times New Roman"/>
            </a:endParaRPr>
          </a:p>
          <a:p>
            <a:pPr marL="457200" lvl="1" indent="-457200">
              <a:buFont typeface="+mj-lt"/>
              <a:buAutoNum type="arabicPeriod"/>
            </a:pPr>
            <a:endParaRPr lang="en-US" altLang="ja-JP" dirty="0" smtClean="0"/>
          </a:p>
        </p:txBody>
      </p:sp>
      <p:grpSp>
        <p:nvGrpSpPr>
          <p:cNvPr id="11" name="図形グループ 10"/>
          <p:cNvGrpSpPr/>
          <p:nvPr/>
        </p:nvGrpSpPr>
        <p:grpSpPr>
          <a:xfrm>
            <a:off x="3241272" y="3370437"/>
            <a:ext cx="2817102" cy="317500"/>
            <a:chOff x="3409130" y="4503875"/>
            <a:chExt cx="2817102" cy="317500"/>
          </a:xfrm>
        </p:grpSpPr>
        <p:pic>
          <p:nvPicPr>
            <p:cNvPr id="107" name="図 106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09130" y="4503875"/>
              <a:ext cx="889000" cy="317500"/>
            </a:xfrm>
            <a:prstGeom prst="rect">
              <a:avLst/>
            </a:prstGeom>
          </p:spPr>
        </p:pic>
        <p:pic>
          <p:nvPicPr>
            <p:cNvPr id="109" name="図 108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73732" y="4503875"/>
              <a:ext cx="952500" cy="317500"/>
            </a:xfrm>
            <a:prstGeom prst="rect">
              <a:avLst/>
            </a:prstGeom>
          </p:spPr>
        </p:pic>
      </p:grpSp>
      <p:grpSp>
        <p:nvGrpSpPr>
          <p:cNvPr id="14" name="図形グループ 13"/>
          <p:cNvGrpSpPr/>
          <p:nvPr/>
        </p:nvGrpSpPr>
        <p:grpSpPr>
          <a:xfrm>
            <a:off x="3609040" y="2756841"/>
            <a:ext cx="2140591" cy="2150711"/>
            <a:chOff x="3609040" y="2756841"/>
            <a:chExt cx="2140591" cy="2150711"/>
          </a:xfrm>
        </p:grpSpPr>
        <p:grpSp>
          <p:nvGrpSpPr>
            <p:cNvPr id="8" name="図形グループ 7"/>
            <p:cNvGrpSpPr/>
            <p:nvPr/>
          </p:nvGrpSpPr>
          <p:grpSpPr>
            <a:xfrm>
              <a:off x="3609040" y="2756841"/>
              <a:ext cx="2140591" cy="2150711"/>
              <a:chOff x="3853630" y="3892668"/>
              <a:chExt cx="2140591" cy="2150711"/>
            </a:xfrm>
          </p:grpSpPr>
          <p:sp>
            <p:nvSpPr>
              <p:cNvPr id="81" name="円/楕円 80"/>
              <p:cNvSpPr/>
              <p:nvPr/>
            </p:nvSpPr>
            <p:spPr>
              <a:xfrm>
                <a:off x="4764947" y="4278748"/>
                <a:ext cx="171629" cy="17162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82" name="直線コネクタ 81"/>
              <p:cNvCxnSpPr>
                <a:stCxn id="84" idx="0"/>
                <a:endCxn id="81" idx="4"/>
              </p:cNvCxnSpPr>
              <p:nvPr/>
            </p:nvCxnSpPr>
            <p:spPr>
              <a:xfrm flipV="1">
                <a:off x="4351060" y="4450377"/>
                <a:ext cx="499702" cy="546430"/>
              </a:xfrm>
              <a:prstGeom prst="line">
                <a:avLst/>
              </a:prstGeom>
              <a:ln w="19050" cap="flat" cmpd="sng">
                <a:prstDash val="dash"/>
                <a:headEnd type="none"/>
                <a:tailEnd type="non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3" name="直線コネクタ 82"/>
              <p:cNvCxnSpPr>
                <a:stCxn id="85" idx="4"/>
                <a:endCxn id="91" idx="0"/>
              </p:cNvCxnSpPr>
              <p:nvPr/>
            </p:nvCxnSpPr>
            <p:spPr>
              <a:xfrm flipH="1">
                <a:off x="5100613" y="5168436"/>
                <a:ext cx="249851" cy="296411"/>
              </a:xfrm>
              <a:prstGeom prst="line">
                <a:avLst/>
              </a:prstGeom>
              <a:ln w="19050" cap="flat" cmpd="sng">
                <a:prstDash val="dash"/>
                <a:headEnd type="none"/>
                <a:tailEnd type="non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4" name="円/楕円 83"/>
              <p:cNvSpPr/>
              <p:nvPr/>
            </p:nvSpPr>
            <p:spPr>
              <a:xfrm>
                <a:off x="4265245" y="4996807"/>
                <a:ext cx="171629" cy="17162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85" name="円/楕円 84"/>
              <p:cNvSpPr/>
              <p:nvPr/>
            </p:nvSpPr>
            <p:spPr>
              <a:xfrm>
                <a:off x="5264649" y="4996807"/>
                <a:ext cx="171629" cy="17162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86" name="直線コネクタ 85"/>
              <p:cNvCxnSpPr>
                <a:stCxn id="85" idx="0"/>
                <a:endCxn id="81" idx="4"/>
              </p:cNvCxnSpPr>
              <p:nvPr/>
            </p:nvCxnSpPr>
            <p:spPr>
              <a:xfrm flipH="1" flipV="1">
                <a:off x="4850762" y="4450377"/>
                <a:ext cx="499702" cy="546430"/>
              </a:xfrm>
              <a:prstGeom prst="line">
                <a:avLst/>
              </a:prstGeom>
              <a:ln w="19050" cap="flat" cmpd="sng">
                <a:prstDash val="dash"/>
                <a:headEnd type="none"/>
                <a:tailEnd type="non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87" name="円/楕円 86"/>
              <p:cNvSpPr/>
              <p:nvPr/>
            </p:nvSpPr>
            <p:spPr>
              <a:xfrm>
                <a:off x="4015394" y="5464847"/>
                <a:ext cx="171629" cy="17162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88" name="直線コネクタ 87"/>
              <p:cNvCxnSpPr>
                <a:stCxn id="87" idx="0"/>
                <a:endCxn id="84" idx="4"/>
              </p:cNvCxnSpPr>
              <p:nvPr/>
            </p:nvCxnSpPr>
            <p:spPr>
              <a:xfrm flipV="1">
                <a:off x="4101209" y="5168436"/>
                <a:ext cx="249851" cy="296411"/>
              </a:xfrm>
              <a:prstGeom prst="line">
                <a:avLst/>
              </a:prstGeom>
              <a:ln w="19050" cap="flat" cmpd="sng">
                <a:prstDash val="dash"/>
                <a:headEnd type="none"/>
                <a:tailEnd type="non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89" name="直線コネクタ 88"/>
              <p:cNvCxnSpPr>
                <a:stCxn id="90" idx="0"/>
                <a:endCxn id="84" idx="4"/>
              </p:cNvCxnSpPr>
              <p:nvPr/>
            </p:nvCxnSpPr>
            <p:spPr>
              <a:xfrm flipH="1" flipV="1">
                <a:off x="4351060" y="5168436"/>
                <a:ext cx="249851" cy="296411"/>
              </a:xfrm>
              <a:prstGeom prst="line">
                <a:avLst/>
              </a:prstGeom>
              <a:ln w="19050" cap="flat" cmpd="sng">
                <a:prstDash val="dash"/>
                <a:headEnd type="none"/>
                <a:tailEnd type="non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0" name="円/楕円 89"/>
              <p:cNvSpPr/>
              <p:nvPr/>
            </p:nvSpPr>
            <p:spPr>
              <a:xfrm>
                <a:off x="4515096" y="5464847"/>
                <a:ext cx="171629" cy="17162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1" name="円/楕円 90"/>
              <p:cNvSpPr/>
              <p:nvPr/>
            </p:nvSpPr>
            <p:spPr>
              <a:xfrm>
                <a:off x="5014798" y="5464847"/>
                <a:ext cx="171629" cy="17162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sp>
            <p:nvSpPr>
              <p:cNvPr id="92" name="円/楕円 91"/>
              <p:cNvSpPr/>
              <p:nvPr/>
            </p:nvSpPr>
            <p:spPr>
              <a:xfrm>
                <a:off x="5514502" y="5464847"/>
                <a:ext cx="171629" cy="171629"/>
              </a:xfrm>
              <a:prstGeom prst="ellipse">
                <a:avLst/>
              </a:prstGeom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kumimoji="1" lang="ja-JP" altLang="en-US"/>
              </a:p>
            </p:txBody>
          </p:sp>
          <p:cxnSp>
            <p:nvCxnSpPr>
              <p:cNvPr id="93" name="直線コネクタ 92"/>
              <p:cNvCxnSpPr>
                <a:stCxn id="92" idx="0"/>
                <a:endCxn id="85" idx="4"/>
              </p:cNvCxnSpPr>
              <p:nvPr/>
            </p:nvCxnSpPr>
            <p:spPr>
              <a:xfrm flipH="1" flipV="1">
                <a:off x="5350464" y="5168436"/>
                <a:ext cx="249853" cy="296411"/>
              </a:xfrm>
              <a:prstGeom prst="line">
                <a:avLst/>
              </a:prstGeom>
              <a:ln w="19050" cap="flat" cmpd="sng">
                <a:prstDash val="dash"/>
                <a:headEnd type="none"/>
                <a:tailEnd type="none"/>
              </a:ln>
            </p:spPr>
            <p:style>
              <a:lnRef idx="3">
                <a:schemeClr val="dk1"/>
              </a:lnRef>
              <a:fillRef idx="0">
                <a:schemeClr val="dk1"/>
              </a:fillRef>
              <a:effectRef idx="2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94" name="テキスト ボックス 93"/>
              <p:cNvSpPr txBox="1"/>
              <p:nvPr/>
            </p:nvSpPr>
            <p:spPr>
              <a:xfrm>
                <a:off x="4436874" y="3892668"/>
                <a:ext cx="42832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i="1" dirty="0" smtClean="0">
                    <a:latin typeface="Times New Roman"/>
                    <a:cs typeface="Times New Roman"/>
                  </a:rPr>
                  <a:t>u</a:t>
                </a:r>
                <a:endParaRPr kumimoji="1" lang="ja-JP" altLang="en-US" sz="2400" i="1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95" name="テキスト ボックス 94"/>
              <p:cNvSpPr txBox="1"/>
              <p:nvPr/>
            </p:nvSpPr>
            <p:spPr>
              <a:xfrm>
                <a:off x="3853630" y="4823764"/>
                <a:ext cx="411040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i="1" dirty="0" smtClean="0">
                    <a:latin typeface="Times New Roman"/>
                    <a:cs typeface="Times New Roman"/>
                  </a:rPr>
                  <a:t>v</a:t>
                </a:r>
                <a:endParaRPr kumimoji="1" lang="ja-JP" altLang="en-US" sz="2400" i="1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97" name="テキスト ボックス 96"/>
              <p:cNvSpPr txBox="1"/>
              <p:nvPr/>
            </p:nvSpPr>
            <p:spPr>
              <a:xfrm>
                <a:off x="5514502" y="4823764"/>
                <a:ext cx="479719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400" i="1" dirty="0" smtClean="0">
                    <a:latin typeface="Times New Roman"/>
                    <a:cs typeface="Times New Roman"/>
                  </a:rPr>
                  <a:t>w</a:t>
                </a:r>
                <a:endParaRPr kumimoji="1" lang="ja-JP" altLang="en-US" sz="2400" i="1" dirty="0">
                  <a:latin typeface="Times New Roman"/>
                  <a:cs typeface="Times New Roman"/>
                </a:endParaRPr>
              </a:p>
            </p:txBody>
          </p:sp>
          <p:cxnSp>
            <p:nvCxnSpPr>
              <p:cNvPr id="101" name="直線コネクタ 100"/>
              <p:cNvCxnSpPr>
                <a:stCxn id="87" idx="4"/>
              </p:cNvCxnSpPr>
              <p:nvPr/>
            </p:nvCxnSpPr>
            <p:spPr>
              <a:xfrm flipH="1">
                <a:off x="3904658" y="5636476"/>
                <a:ext cx="196551" cy="406903"/>
              </a:xfrm>
              <a:prstGeom prst="line">
                <a:avLst/>
              </a:prstGeom>
              <a:ln w="28575" cmpd="sng">
                <a:prstDash val="sysDash"/>
                <a:headEnd type="non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2" name="直線コネクタ 101"/>
              <p:cNvCxnSpPr>
                <a:stCxn id="87" idx="4"/>
              </p:cNvCxnSpPr>
              <p:nvPr/>
            </p:nvCxnSpPr>
            <p:spPr>
              <a:xfrm>
                <a:off x="4101209" y="5636476"/>
                <a:ext cx="167875" cy="406903"/>
              </a:xfrm>
              <a:prstGeom prst="line">
                <a:avLst/>
              </a:prstGeom>
              <a:ln w="28575" cmpd="sng">
                <a:prstDash val="sysDash"/>
                <a:headEnd type="non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103" name="直線コネクタ 102"/>
              <p:cNvCxnSpPr>
                <a:stCxn id="81" idx="0"/>
              </p:cNvCxnSpPr>
              <p:nvPr/>
            </p:nvCxnSpPr>
            <p:spPr>
              <a:xfrm flipV="1">
                <a:off x="4850762" y="3978335"/>
                <a:ext cx="0" cy="300413"/>
              </a:xfrm>
              <a:prstGeom prst="line">
                <a:avLst/>
              </a:prstGeom>
              <a:ln w="28575" cmpd="sng">
                <a:prstDash val="sysDash"/>
                <a:headEnd type="none"/>
                <a:tailEnd type="none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28" name="直線コネクタ 27"/>
            <p:cNvCxnSpPr>
              <a:stCxn id="90" idx="4"/>
            </p:cNvCxnSpPr>
            <p:nvPr/>
          </p:nvCxnSpPr>
          <p:spPr>
            <a:xfrm flipH="1">
              <a:off x="4130272" y="4500649"/>
              <a:ext cx="226049" cy="406903"/>
            </a:xfrm>
            <a:prstGeom prst="line">
              <a:avLst/>
            </a:prstGeom>
            <a:ln w="28575" cmpd="sng">
              <a:prstDash val="sysDash"/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直線コネクタ 30"/>
            <p:cNvCxnSpPr>
              <a:stCxn id="91" idx="4"/>
            </p:cNvCxnSpPr>
            <p:nvPr/>
          </p:nvCxnSpPr>
          <p:spPr>
            <a:xfrm flipH="1">
              <a:off x="4620607" y="4500649"/>
              <a:ext cx="235416" cy="406903"/>
            </a:xfrm>
            <a:prstGeom prst="line">
              <a:avLst/>
            </a:prstGeom>
            <a:ln w="28575" cmpd="sng">
              <a:prstDash val="sysDash"/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直線コネクタ 33"/>
            <p:cNvCxnSpPr>
              <a:stCxn id="92" idx="4"/>
            </p:cNvCxnSpPr>
            <p:nvPr/>
          </p:nvCxnSpPr>
          <p:spPr>
            <a:xfrm flipH="1">
              <a:off x="5152204" y="4500649"/>
              <a:ext cx="203523" cy="406903"/>
            </a:xfrm>
            <a:prstGeom prst="line">
              <a:avLst/>
            </a:prstGeom>
            <a:ln w="28575" cmpd="sng">
              <a:prstDash val="sysDash"/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直線コネクタ 35"/>
            <p:cNvCxnSpPr>
              <a:stCxn id="90" idx="4"/>
            </p:cNvCxnSpPr>
            <p:nvPr/>
          </p:nvCxnSpPr>
          <p:spPr>
            <a:xfrm>
              <a:off x="4356321" y="4500649"/>
              <a:ext cx="169751" cy="355851"/>
            </a:xfrm>
            <a:prstGeom prst="line">
              <a:avLst/>
            </a:prstGeom>
            <a:ln w="28575" cmpd="sng">
              <a:prstDash val="sysDash"/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8" name="直線コネクタ 37"/>
            <p:cNvCxnSpPr>
              <a:stCxn id="91" idx="4"/>
            </p:cNvCxnSpPr>
            <p:nvPr/>
          </p:nvCxnSpPr>
          <p:spPr>
            <a:xfrm>
              <a:off x="4856023" y="4500649"/>
              <a:ext cx="164036" cy="355851"/>
            </a:xfrm>
            <a:prstGeom prst="line">
              <a:avLst/>
            </a:prstGeom>
            <a:ln w="28575" cmpd="sng">
              <a:prstDash val="sysDash"/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0" name="直線コネクタ 39"/>
            <p:cNvCxnSpPr>
              <a:stCxn id="92" idx="4"/>
            </p:cNvCxnSpPr>
            <p:nvPr/>
          </p:nvCxnSpPr>
          <p:spPr>
            <a:xfrm>
              <a:off x="5355727" y="4500649"/>
              <a:ext cx="167832" cy="355851"/>
            </a:xfrm>
            <a:prstGeom prst="line">
              <a:avLst/>
            </a:prstGeom>
            <a:ln w="28575" cmpd="sng">
              <a:prstDash val="sysDash"/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13763095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>
                <a:latin typeface="Times New Roman"/>
                <a:cs typeface="Times New Roman"/>
              </a:rPr>
              <a:t>Construction of 𝒟</a:t>
            </a:r>
            <a:r>
              <a:rPr lang="en-US" altLang="en-US" baseline="-25000" dirty="0" err="1">
                <a:latin typeface="Times New Roman"/>
                <a:cs typeface="Times New Roman"/>
              </a:rPr>
              <a:t>1</a:t>
            </a:r>
          </a:p>
        </p:txBody>
      </p:sp>
      <p:sp>
        <p:nvSpPr>
          <p:cNvPr id="42" name="角丸四角形 41"/>
          <p:cNvSpPr/>
          <p:nvPr/>
        </p:nvSpPr>
        <p:spPr>
          <a:xfrm>
            <a:off x="462073" y="5619241"/>
            <a:ext cx="8229600" cy="63935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>
                <a:latin typeface="ヒラギノ角ゴ ProN W3"/>
                <a:ea typeface="ヒラギノ角ゴ ProN W3"/>
                <a:cs typeface="ヒラギノ角ゴ ProN W3"/>
              </a:rPr>
              <a:t>Make </a:t>
            </a:r>
            <a:r>
              <a:rPr lang="en-US" altLang="ja-JP" i="1">
                <a:latin typeface="Times New Roman"/>
                <a:ea typeface="ヒラギノ角ゴ ProN W3"/>
                <a:cs typeface="Times New Roman"/>
              </a:rPr>
              <a:t>G</a:t>
            </a:r>
            <a:r>
              <a:rPr lang="en-US" altLang="ja-JP">
                <a:latin typeface="ヒラギノ角ゴ ProN W3"/>
                <a:ea typeface="ヒラギノ角ゴ ProN W3"/>
                <a:cs typeface="ヒラギノ角ゴ ProN W3"/>
              </a:rPr>
              <a:t> as before.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>
                <a:latin typeface="ヒラギノ角ゴ ProN W3"/>
                <a:ea typeface="ヒラギノ角ゴ ProN W3"/>
                <a:cs typeface="ヒラギノ角ゴ ProN W3"/>
              </a:rPr>
              <a:t>Choose assignment </a:t>
            </a:r>
            <a:r>
              <a:rPr lang="en-US" altLang="ja-JP">
                <a:latin typeface="Times New Roman"/>
                <a:ea typeface="ヒラギノ角ゴ ProN W3"/>
                <a:cs typeface="Times New Roman"/>
              </a:rPr>
              <a:t>β</a:t>
            </a:r>
            <a:r>
              <a:rPr lang="en-US" altLang="ja-JP">
                <a:latin typeface="ヒラギノ角ゴ ProN W3"/>
                <a:ea typeface="ヒラギノ角ゴ ProN W3"/>
                <a:cs typeface="ヒラギノ角ゴ ProN W3"/>
              </a:rPr>
              <a:t> randomly.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>
                <a:latin typeface="ヒラギノ角ゴ ProN W3"/>
                <a:ea typeface="ヒラギノ角ゴ ProN W3"/>
                <a:cs typeface="ヒラギノ角ゴ ProN W3"/>
              </a:rPr>
              <a:t>Make constraints so that each constraint is satisfied by </a:t>
            </a:r>
            <a:r>
              <a:rPr kumimoji="1" lang="en-US" altLang="ja-JP">
                <a:latin typeface="Times New Roman"/>
                <a:ea typeface="ヒラギノ角ゴ ProN W3"/>
                <a:cs typeface="Times New Roman"/>
              </a:rPr>
              <a:t>β.</a:t>
            </a:r>
          </a:p>
          <a:p>
            <a:pPr marL="514350" indent="-514350">
              <a:buFont typeface="+mj-lt"/>
              <a:buAutoNum type="arabicPeriod"/>
            </a:pPr>
            <a:endParaRPr lang="en-US" altLang="ja-JP">
              <a:latin typeface="ヒラギノ角ゴ ProN W3"/>
              <a:ea typeface="ヒラギノ角ゴ ProN W3"/>
              <a:cs typeface="ヒラギノ角ゴ ProN W3"/>
            </a:endParaRPr>
          </a:p>
          <a:p>
            <a:pPr marL="514350" indent="-514350">
              <a:buFont typeface="+mj-lt"/>
              <a:buAutoNum type="arabicPeriod"/>
            </a:pPr>
            <a:endParaRPr kumimoji="1" lang="en-US" altLang="ja-JP">
              <a:latin typeface="ヒラギノ角ゴ ProN W3"/>
              <a:ea typeface="ヒラギノ角ゴ ProN W3"/>
              <a:cs typeface="ヒラギノ角ゴ ProN W3"/>
            </a:endParaRPr>
          </a:p>
          <a:p>
            <a:pPr marL="514350" indent="-514350">
              <a:buFont typeface="+mj-lt"/>
              <a:buAutoNum type="arabicPeriod"/>
            </a:pPr>
            <a:endParaRPr lang="en-US" altLang="ja-JP">
              <a:latin typeface="ヒラギノ角ゴ ProN W3"/>
              <a:ea typeface="ヒラギノ角ゴ ProN W3"/>
              <a:cs typeface="ヒラギノ角ゴ ProN W3"/>
            </a:endParaRPr>
          </a:p>
          <a:p>
            <a:pPr marL="0" indent="0">
              <a:buNone/>
            </a:pPr>
            <a:endParaRPr lang="en-US" altLang="ja-JP">
              <a:latin typeface="ヒラギノ角ゴ ProN W3"/>
              <a:ea typeface="ヒラギノ角ゴ ProN W3"/>
              <a:cs typeface="ヒラギノ角ゴ ProN W3"/>
            </a:endParaRPr>
          </a:p>
          <a:p>
            <a:pPr marL="0" indent="0">
              <a:buNone/>
            </a:pPr>
            <a:r>
              <a:rPr lang="en-US" altLang="ja-JP" i="1" dirty="0">
                <a:latin typeface="Times New Roman"/>
                <a:ea typeface="ヒラギノ角ゴ ProN W3"/>
                <a:cs typeface="Times New Roman"/>
              </a:rPr>
              <a:t>I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 ∈</a:t>
            </a:r>
            <a:r>
              <a:rPr lang="en-US" altLang="ja-JP" i="1" baseline="-25000" dirty="0">
                <a:latin typeface="Times New Roman"/>
                <a:ea typeface="ヒラギノ角ゴ ProN W3"/>
                <a:cs typeface="Times New Roman"/>
              </a:rPr>
              <a:t>R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 </a:t>
            </a:r>
            <a:r>
              <a:rPr lang="en-US" altLang="ja-JP" dirty="0">
                <a:latin typeface="ヒラギノ角ゴ ProN W3"/>
                <a:ea typeface="ヒラギノ角ゴ ProN W3"/>
                <a:cs typeface="ヒラギノ角ゴ ProN W3"/>
              </a:rPr>
              <a:t>𝒟</a:t>
            </a:r>
            <a:r>
              <a:rPr lang="en-US" altLang="ja-JP" baseline="-25000" dirty="0">
                <a:latin typeface="Times New Roman"/>
                <a:ea typeface="ヒラギノ角ゴ ProN W3"/>
                <a:cs typeface="Times New Roman"/>
              </a:rPr>
              <a:t>1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 satisfies opt(</a:t>
            </a:r>
            <a:r>
              <a:rPr lang="en-US" altLang="ja-JP" i="1" dirty="0">
                <a:latin typeface="Times New Roman"/>
                <a:ea typeface="ヒラギノ角ゴ ProN W3"/>
                <a:cs typeface="Times New Roman"/>
              </a:rPr>
              <a:t>I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) = </a:t>
            </a:r>
            <a:r>
              <a:rPr lang="en-US" altLang="ja-JP" i="1" dirty="0">
                <a:latin typeface="Times New Roman"/>
                <a:ea typeface="ヒラギノ角ゴ ProN W3"/>
                <a:cs typeface="Times New Roman"/>
              </a:rPr>
              <a:t>m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.</a:t>
            </a:r>
            <a:endParaRPr lang="en-US" altLang="ja-JP" dirty="0">
              <a:latin typeface="ヒラギノ角ゴ ProN W3"/>
              <a:ea typeface="ヒラギノ角ゴ ProN W3"/>
              <a:cs typeface="ヒラギノ角ゴ ProN W3"/>
            </a:endParaRPr>
          </a:p>
          <a:p>
            <a:pPr marL="0" indent="0">
              <a:buNone/>
            </a:pPr>
            <a:endParaRPr kumimoji="1" lang="ja-JP" altLang="en-US"/>
          </a:p>
        </p:txBody>
      </p:sp>
      <p:grpSp>
        <p:nvGrpSpPr>
          <p:cNvPr id="26" name="図形グループ 25"/>
          <p:cNvGrpSpPr/>
          <p:nvPr/>
        </p:nvGrpSpPr>
        <p:grpSpPr>
          <a:xfrm>
            <a:off x="2867050" y="3563160"/>
            <a:ext cx="2728950" cy="1994280"/>
            <a:chOff x="2867050" y="3837589"/>
            <a:chExt cx="2728950" cy="1994280"/>
          </a:xfrm>
        </p:grpSpPr>
        <p:sp>
          <p:nvSpPr>
            <p:cNvPr id="5" name="円/楕円 4"/>
            <p:cNvSpPr/>
            <p:nvPr/>
          </p:nvSpPr>
          <p:spPr>
            <a:xfrm>
              <a:off x="4155393" y="4206921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" name="直線コネクタ 5"/>
            <p:cNvCxnSpPr>
              <a:stCxn id="8" idx="0"/>
              <a:endCxn id="5" idx="4"/>
            </p:cNvCxnSpPr>
            <p:nvPr/>
          </p:nvCxnSpPr>
          <p:spPr>
            <a:xfrm flipV="1">
              <a:off x="3741506" y="4378550"/>
              <a:ext cx="499702" cy="546430"/>
            </a:xfrm>
            <a:prstGeom prst="line">
              <a:avLst/>
            </a:prstGeom>
            <a:ln w="19050" cap="flat" cmpd="sng">
              <a:prstDash val="dash"/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>
              <a:stCxn id="9" idx="4"/>
              <a:endCxn id="15" idx="0"/>
            </p:cNvCxnSpPr>
            <p:nvPr/>
          </p:nvCxnSpPr>
          <p:spPr>
            <a:xfrm flipH="1">
              <a:off x="4491059" y="5096609"/>
              <a:ext cx="249851" cy="296411"/>
            </a:xfrm>
            <a:prstGeom prst="line">
              <a:avLst/>
            </a:prstGeom>
            <a:ln w="19050" cap="flat" cmpd="sng">
              <a:prstDash val="dash"/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円/楕円 7"/>
            <p:cNvSpPr/>
            <p:nvPr/>
          </p:nvSpPr>
          <p:spPr>
            <a:xfrm>
              <a:off x="3655691" y="4924980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4655095" y="4924980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" name="直線コネクタ 9"/>
            <p:cNvCxnSpPr>
              <a:stCxn id="9" idx="0"/>
              <a:endCxn id="5" idx="4"/>
            </p:cNvCxnSpPr>
            <p:nvPr/>
          </p:nvCxnSpPr>
          <p:spPr>
            <a:xfrm flipH="1" flipV="1">
              <a:off x="4241208" y="4378550"/>
              <a:ext cx="499702" cy="546430"/>
            </a:xfrm>
            <a:prstGeom prst="line">
              <a:avLst/>
            </a:prstGeom>
            <a:ln w="19050" cap="flat" cmpd="sng">
              <a:prstDash val="dash"/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円/楕円 10"/>
            <p:cNvSpPr/>
            <p:nvPr/>
          </p:nvSpPr>
          <p:spPr>
            <a:xfrm>
              <a:off x="3405840" y="5393020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/>
            <p:cNvCxnSpPr>
              <a:stCxn id="11" idx="0"/>
              <a:endCxn id="8" idx="4"/>
            </p:cNvCxnSpPr>
            <p:nvPr/>
          </p:nvCxnSpPr>
          <p:spPr>
            <a:xfrm flipV="1">
              <a:off x="3491655" y="5096609"/>
              <a:ext cx="249851" cy="296411"/>
            </a:xfrm>
            <a:prstGeom prst="line">
              <a:avLst/>
            </a:prstGeom>
            <a:ln w="19050" cap="flat" cmpd="sng">
              <a:prstDash val="dash"/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>
              <a:stCxn id="14" idx="0"/>
              <a:endCxn id="8" idx="4"/>
            </p:cNvCxnSpPr>
            <p:nvPr/>
          </p:nvCxnSpPr>
          <p:spPr>
            <a:xfrm flipH="1" flipV="1">
              <a:off x="3741506" y="5096609"/>
              <a:ext cx="249851" cy="296411"/>
            </a:xfrm>
            <a:prstGeom prst="line">
              <a:avLst/>
            </a:prstGeom>
            <a:ln w="19050" cap="flat" cmpd="sng">
              <a:prstDash val="dash"/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円/楕円 13"/>
            <p:cNvSpPr/>
            <p:nvPr/>
          </p:nvSpPr>
          <p:spPr>
            <a:xfrm>
              <a:off x="3905542" y="5393020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4405244" y="5393020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4904948" y="5393020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" name="直線コネクタ 16"/>
            <p:cNvCxnSpPr>
              <a:stCxn id="16" idx="0"/>
              <a:endCxn id="9" idx="4"/>
            </p:cNvCxnSpPr>
            <p:nvPr/>
          </p:nvCxnSpPr>
          <p:spPr>
            <a:xfrm flipH="1" flipV="1">
              <a:off x="4740910" y="5096609"/>
              <a:ext cx="249853" cy="296411"/>
            </a:xfrm>
            <a:prstGeom prst="line">
              <a:avLst/>
            </a:prstGeom>
            <a:ln w="19050" cap="flat" cmpd="sng">
              <a:prstDash val="dash"/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テキスト ボックス 17"/>
            <p:cNvSpPr txBox="1"/>
            <p:nvPr/>
          </p:nvSpPr>
          <p:spPr>
            <a:xfrm>
              <a:off x="3595562" y="3837589"/>
              <a:ext cx="6456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smtClean="0">
                  <a:latin typeface="Times New Roman"/>
                  <a:cs typeface="Times New Roman"/>
                </a:rPr>
                <a:t>u</a:t>
              </a:r>
              <a:r>
                <a:rPr kumimoji="1" lang="en-US" altLang="ja-JP" dirty="0" smtClean="0">
                  <a:latin typeface="Times New Roman"/>
                  <a:cs typeface="Times New Roman"/>
                </a:rPr>
                <a:t> (1)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867050" y="4751937"/>
              <a:ext cx="63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smtClean="0">
                  <a:latin typeface="Times New Roman"/>
                  <a:cs typeface="Times New Roman"/>
                </a:rPr>
                <a:t>v</a:t>
              </a:r>
              <a:r>
                <a:rPr kumimoji="1" lang="en-US" altLang="ja-JP" dirty="0" smtClean="0">
                  <a:latin typeface="Times New Roman"/>
                  <a:cs typeface="Times New Roman"/>
                </a:rPr>
                <a:t> (0)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4904948" y="4751937"/>
              <a:ext cx="691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smtClean="0">
                  <a:latin typeface="Times New Roman"/>
                  <a:cs typeface="Times New Roman"/>
                </a:rPr>
                <a:t>w</a:t>
              </a:r>
              <a:r>
                <a:rPr kumimoji="1" lang="en-US" altLang="ja-JP" dirty="0" smtClean="0">
                  <a:latin typeface="Times New Roman"/>
                  <a:cs typeface="Times New Roman"/>
                </a:rPr>
                <a:t> (0)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1" name="直線コネクタ 20"/>
            <p:cNvCxnSpPr>
              <a:stCxn id="11" idx="4"/>
            </p:cNvCxnSpPr>
            <p:nvPr/>
          </p:nvCxnSpPr>
          <p:spPr>
            <a:xfrm flipH="1">
              <a:off x="3405840" y="5564649"/>
              <a:ext cx="85815" cy="267220"/>
            </a:xfrm>
            <a:prstGeom prst="line">
              <a:avLst/>
            </a:prstGeom>
            <a:ln w="28575" cmpd="sng">
              <a:prstDash val="sysDash"/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11" idx="4"/>
            </p:cNvCxnSpPr>
            <p:nvPr/>
          </p:nvCxnSpPr>
          <p:spPr>
            <a:xfrm>
              <a:off x="3491655" y="5564649"/>
              <a:ext cx="103907" cy="267220"/>
            </a:xfrm>
            <a:prstGeom prst="line">
              <a:avLst/>
            </a:prstGeom>
            <a:ln w="28575" cmpd="sng">
              <a:prstDash val="sysDash"/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>
              <a:stCxn id="5" idx="0"/>
            </p:cNvCxnSpPr>
            <p:nvPr/>
          </p:nvCxnSpPr>
          <p:spPr>
            <a:xfrm flipV="1">
              <a:off x="4241208" y="3943003"/>
              <a:ext cx="0" cy="263918"/>
            </a:xfrm>
            <a:prstGeom prst="line">
              <a:avLst/>
            </a:prstGeom>
            <a:ln w="28575" cmpd="sng">
              <a:prstDash val="sysDash"/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7" name="図形グループ 26"/>
          <p:cNvGrpSpPr/>
          <p:nvPr/>
        </p:nvGrpSpPr>
        <p:grpSpPr>
          <a:xfrm>
            <a:off x="2929976" y="4125252"/>
            <a:ext cx="2777467" cy="325932"/>
            <a:chOff x="2742874" y="4370118"/>
            <a:chExt cx="2777467" cy="325932"/>
          </a:xfrm>
        </p:grpSpPr>
        <p:pic>
          <p:nvPicPr>
            <p:cNvPr id="24" name="図 23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67841" y="4378550"/>
              <a:ext cx="952500" cy="317500"/>
            </a:xfrm>
            <a:prstGeom prst="rect">
              <a:avLst/>
            </a:prstGeom>
          </p:spPr>
        </p:pic>
        <p:pic>
          <p:nvPicPr>
            <p:cNvPr id="25" name="図 24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2742874" y="4370118"/>
              <a:ext cx="889000" cy="317500"/>
            </a:xfrm>
            <a:prstGeom prst="rect">
              <a:avLst/>
            </a:prstGeom>
          </p:spPr>
        </p:pic>
      </p:grpSp>
      <p:cxnSp>
        <p:nvCxnSpPr>
          <p:cNvPr id="28" name="直線コネクタ 27"/>
          <p:cNvCxnSpPr>
            <a:stCxn id="14" idx="4"/>
          </p:cNvCxnSpPr>
          <p:nvPr/>
        </p:nvCxnSpPr>
        <p:spPr>
          <a:xfrm flipH="1">
            <a:off x="3862635" y="5290220"/>
            <a:ext cx="128722" cy="286010"/>
          </a:xfrm>
          <a:prstGeom prst="line">
            <a:avLst/>
          </a:prstGeom>
          <a:ln w="28575" cmpd="sng">
            <a:prstDash val="sysDash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1" name="直線コネクタ 30"/>
          <p:cNvCxnSpPr>
            <a:stCxn id="15" idx="4"/>
          </p:cNvCxnSpPr>
          <p:nvPr/>
        </p:nvCxnSpPr>
        <p:spPr>
          <a:xfrm flipH="1">
            <a:off x="4366610" y="5290220"/>
            <a:ext cx="124449" cy="267220"/>
          </a:xfrm>
          <a:prstGeom prst="line">
            <a:avLst/>
          </a:prstGeom>
          <a:ln w="28575" cmpd="sng">
            <a:prstDash val="sysDash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3" name="直線コネクタ 32"/>
          <p:cNvCxnSpPr>
            <a:stCxn id="16" idx="4"/>
          </p:cNvCxnSpPr>
          <p:nvPr/>
        </p:nvCxnSpPr>
        <p:spPr>
          <a:xfrm flipH="1">
            <a:off x="4877754" y="5290220"/>
            <a:ext cx="113009" cy="267220"/>
          </a:xfrm>
          <a:prstGeom prst="line">
            <a:avLst/>
          </a:prstGeom>
          <a:ln w="28575" cmpd="sng">
            <a:prstDash val="sysDash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5" name="直線コネクタ 34"/>
          <p:cNvCxnSpPr>
            <a:stCxn id="14" idx="4"/>
          </p:cNvCxnSpPr>
          <p:nvPr/>
        </p:nvCxnSpPr>
        <p:spPr>
          <a:xfrm>
            <a:off x="3991357" y="5290220"/>
            <a:ext cx="98371" cy="282678"/>
          </a:xfrm>
          <a:prstGeom prst="line">
            <a:avLst/>
          </a:prstGeom>
          <a:ln w="28575" cmpd="sng">
            <a:prstDash val="sysDash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7" name="直線コネクタ 36"/>
          <p:cNvCxnSpPr>
            <a:stCxn id="15" idx="4"/>
          </p:cNvCxnSpPr>
          <p:nvPr/>
        </p:nvCxnSpPr>
        <p:spPr>
          <a:xfrm>
            <a:off x="4491059" y="5290220"/>
            <a:ext cx="103907" cy="267220"/>
          </a:xfrm>
          <a:prstGeom prst="line">
            <a:avLst/>
          </a:prstGeom>
          <a:ln w="28575" cmpd="sng">
            <a:prstDash val="sysDash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9" name="直線コネクタ 38"/>
          <p:cNvCxnSpPr>
            <a:stCxn id="16" idx="4"/>
          </p:cNvCxnSpPr>
          <p:nvPr/>
        </p:nvCxnSpPr>
        <p:spPr>
          <a:xfrm>
            <a:off x="4990763" y="5290220"/>
            <a:ext cx="103907" cy="267220"/>
          </a:xfrm>
          <a:prstGeom prst="line">
            <a:avLst/>
          </a:prstGeom>
          <a:ln w="28575" cmpd="sng">
            <a:prstDash val="sysDash"/>
            <a:headEnd type="none"/>
            <a:tailEnd type="non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0289366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>
                <a:latin typeface="Times New Roman"/>
                <a:cs typeface="Times New Roman"/>
              </a:rPr>
              <a:t>Ω</a:t>
            </a:r>
            <a:r>
              <a:rPr lang="en-US" altLang="en-US" dirty="0">
                <a:latin typeface="Times New Roman"/>
                <a:cs typeface="Times New Roman"/>
              </a:rPr>
              <a:t>(</a:t>
            </a:r>
            <a:r>
              <a:rPr lang="en-US" altLang="en-US" i="1" dirty="0">
                <a:latin typeface="Times New Roman"/>
                <a:cs typeface="Times New Roman"/>
              </a:rPr>
              <a:t>n</a:t>
            </a:r>
            <a:r>
              <a:rPr lang="en-US" altLang="en-US" baseline="30000" dirty="0">
                <a:latin typeface="Times New Roman"/>
                <a:cs typeface="Times New Roman"/>
              </a:rPr>
              <a:t>1/2</a:t>
            </a:r>
            <a:r>
              <a:rPr lang="en-US" altLang="en-US" dirty="0">
                <a:latin typeface="Times New Roman"/>
                <a:cs typeface="Times New Roman"/>
              </a:rPr>
              <a:t>)</a:t>
            </a:r>
            <a:r>
              <a:rPr lang="en-US" altLang="en-US" dirty="0"/>
              <a:t> Lower bounds for Max XOR</a:t>
            </a:r>
            <a:endParaRPr kumimoji="1" lang="ja-JP" altLang="en-US" dirty="0"/>
          </a:p>
        </p:txBody>
      </p:sp>
      <p:sp>
        <p:nvSpPr>
          <p:cNvPr id="8" name="角丸四角形 7"/>
          <p:cNvSpPr/>
          <p:nvPr/>
        </p:nvSpPr>
        <p:spPr>
          <a:xfrm>
            <a:off x="457200" y="3940092"/>
            <a:ext cx="8229600" cy="53943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>
                <a:solidFill>
                  <a:srgbClr val="FF0000"/>
                </a:solidFill>
                <a:latin typeface="ヒラギノ角ゴ ProN W3"/>
                <a:ea typeface="ヒラギノ角ゴ ProN W3"/>
                <a:cs typeface="ヒラギノ角ゴ ProN W3"/>
              </a:rPr>
              <a:t>Knowledge (graph)</a:t>
            </a:r>
            <a:r>
              <a:rPr lang="en-US" altLang="ja-JP" dirty="0" smtClean="0">
                <a:latin typeface="ヒラギノ角ゴ ProN W3"/>
                <a:ea typeface="ヒラギノ角ゴ ProN W3"/>
                <a:cs typeface="ヒラギノ角ゴ ProN W3"/>
              </a:rPr>
              <a:t>: subgraph an algorithm </a:t>
            </a:r>
            <a:r>
              <a:rPr lang="en-US" altLang="ja-JP" i="1" dirty="0" smtClean="0">
                <a:latin typeface="Times New Roman"/>
                <a:ea typeface="ヒラギノ角ゴ ProN W3"/>
                <a:cs typeface="Times New Roman"/>
              </a:rPr>
              <a:t>A</a:t>
            </a:r>
            <a:r>
              <a:rPr lang="en-US" altLang="ja-JP" dirty="0" smtClean="0">
                <a:latin typeface="ヒラギノ角ゴ ProN W3"/>
                <a:ea typeface="ヒラギノ角ゴ ProN W3"/>
                <a:cs typeface="ヒラギノ角ゴ ProN W3"/>
              </a:rPr>
              <a:t> has seen.</a:t>
            </a:r>
          </a:p>
          <a:p>
            <a:r>
              <a:rPr lang="en-US" altLang="ja-JP" dirty="0" smtClean="0">
                <a:latin typeface="ヒラギノ角ゴ ProN W3"/>
                <a:ea typeface="ヒラギノ角ゴ ProN W3"/>
                <a:cs typeface="ヒラギノ角ゴ ProN W3"/>
              </a:rPr>
              <a:t>𝒦</a:t>
            </a:r>
            <a:r>
              <a:rPr lang="en-US" altLang="ja-JP" baseline="-25000" dirty="0" smtClean="0">
                <a:latin typeface="Times New Roman"/>
                <a:ea typeface="ヒラギノ角ゴ ProN W3"/>
                <a:cs typeface="Times New Roman"/>
              </a:rPr>
              <a:t>1</a:t>
            </a:r>
            <a:r>
              <a:rPr lang="en-US" altLang="ja-JP" dirty="0">
                <a:latin typeface="ヒラギノ角ゴ ProN W3"/>
                <a:ea typeface="ヒラギノ角ゴ ProN W3"/>
                <a:cs typeface="ヒラギノ角ゴ ProN W3"/>
              </a:rPr>
              <a:t>: knowledge distrib. on 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𝒟</a:t>
            </a:r>
            <a:r>
              <a:rPr lang="en-US" altLang="ja-JP" baseline="-25000" dirty="0">
                <a:latin typeface="Times New Roman"/>
                <a:ea typeface="ヒラギノ角ゴ ProN W3"/>
                <a:cs typeface="Times New Roman"/>
              </a:rPr>
              <a:t>1</a:t>
            </a:r>
            <a:r>
              <a:rPr lang="en-US" altLang="ja-JP" dirty="0">
                <a:latin typeface="ヒラギノ角ゴ ProN W3"/>
                <a:ea typeface="ヒラギノ角ゴ ProN W3"/>
                <a:cs typeface="ヒラギノ角ゴ ProN W3"/>
              </a:rPr>
              <a:t>.</a:t>
            </a:r>
          </a:p>
          <a:p>
            <a:r>
              <a:rPr lang="en-US" altLang="ja-JP" dirty="0">
                <a:latin typeface="ヒラギノ角ゴ ProN W3"/>
                <a:ea typeface="ヒラギノ角ゴ ProN W3"/>
                <a:cs typeface="ヒラギノ角ゴ ProN W3"/>
              </a:rPr>
              <a:t>𝒦</a:t>
            </a:r>
            <a:r>
              <a:rPr lang="en-US" altLang="ja-JP" baseline="-25000" dirty="0">
                <a:latin typeface="Times New Roman"/>
                <a:cs typeface="Times New Roman"/>
              </a:rPr>
              <a:t>½+ε</a:t>
            </a:r>
            <a:r>
              <a:rPr lang="en-US" altLang="ja-JP" dirty="0">
                <a:latin typeface="ヒラギノ角ゴ ProN W3"/>
                <a:ea typeface="ヒラギノ角ゴ ProN W3"/>
                <a:cs typeface="ヒラギノ角ゴ ProN W3"/>
              </a:rPr>
              <a:t>: knowledge distrib. on 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𝒟</a:t>
            </a:r>
            <a:r>
              <a:rPr lang="en-US" altLang="ja-JP" baseline="-25000" dirty="0">
                <a:latin typeface="Times New Roman"/>
                <a:cs typeface="Times New Roman"/>
              </a:rPr>
              <a:t>½+ε</a:t>
            </a:r>
            <a:r>
              <a:rPr lang="en-US" altLang="ja-JP" dirty="0">
                <a:latin typeface="ヒラギノ角ゴ ProN W3"/>
                <a:ea typeface="ヒラギノ角ゴ ProN W3"/>
                <a:cs typeface="ヒラギノ角ゴ ProN W3"/>
              </a:rPr>
              <a:t>.</a:t>
            </a:r>
          </a:p>
          <a:p>
            <a:endParaRPr lang="en-US" altLang="ja-JP" baseline="-25000" dirty="0" smtClean="0">
              <a:latin typeface="ヒラギノ角ゴ ProN W3"/>
              <a:ea typeface="ヒラギノ角ゴ ProN W3"/>
              <a:cs typeface="ヒラギノ角ゴ ProN W3"/>
            </a:endParaRPr>
          </a:p>
          <a:p>
            <a:r>
              <a:rPr lang="en-US" altLang="ja-JP" dirty="0" err="1">
                <a:latin typeface="Times New Roman"/>
                <a:ea typeface="ヒラギノ角ゴ ProN W3"/>
                <a:cs typeface="Times New Roman"/>
              </a:rPr>
              <a:t>It suffices to show </a:t>
            </a:r>
            <a:r>
              <a:rPr lang="en-US" altLang="ja-JP" i="1" dirty="0" err="1">
                <a:latin typeface="Times New Roman"/>
                <a:ea typeface="ヒラギノ角ゴ ProN W3"/>
                <a:cs typeface="Times New Roman"/>
              </a:rPr>
              <a:t>d</a:t>
            </a:r>
            <a:r>
              <a:rPr lang="en-US" altLang="ja-JP" baseline="-25000" dirty="0" err="1">
                <a:latin typeface="Times New Roman"/>
                <a:ea typeface="ヒラギノ角ゴ ProN W3"/>
                <a:cs typeface="Times New Roman"/>
              </a:rPr>
              <a:t>TV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(𝒦</a:t>
            </a:r>
            <a:r>
              <a:rPr lang="en-US" altLang="ja-JP" baseline="-25000" dirty="0">
                <a:latin typeface="Times New Roman"/>
                <a:ea typeface="ヒラギノ角ゴ ProN W3"/>
                <a:cs typeface="Times New Roman"/>
              </a:rPr>
              <a:t>1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, 𝒦</a:t>
            </a:r>
            <a:r>
              <a:rPr lang="en-US" altLang="ja-JP" baseline="-25000" dirty="0">
                <a:latin typeface="Times New Roman"/>
                <a:cs typeface="Times New Roman"/>
              </a:rPr>
              <a:t>½+ε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) = o(1)</a:t>
            </a:r>
            <a:r>
              <a:rPr lang="en-US" altLang="ja-JP" sz="2000" dirty="0">
                <a:latin typeface="ヒラギノ角ゴ ProN W3"/>
                <a:ea typeface="ヒラギノ角ゴ ProN W3"/>
                <a:cs typeface="ヒラギノ角ゴ ProN W3"/>
              </a:rPr>
              <a:t>[GR02]</a:t>
            </a:r>
            <a:endParaRPr lang="en-US" altLang="ja-JP" dirty="0"/>
          </a:p>
          <a:p>
            <a:endParaRPr lang="en-US" altLang="ja-JP" baseline="-25000" dirty="0" smtClean="0">
              <a:latin typeface="ヒラギノ角ゴ ProN W3"/>
              <a:ea typeface="ヒラギノ角ゴ ProN W3"/>
              <a:cs typeface="ヒラギノ角ゴ ProN W3"/>
            </a:endParaRPr>
          </a:p>
        </p:txBody>
      </p:sp>
      <p:cxnSp>
        <p:nvCxnSpPr>
          <p:cNvPr id="7" name="直線コネクタ 6"/>
          <p:cNvCxnSpPr/>
          <p:nvPr/>
        </p:nvCxnSpPr>
        <p:spPr>
          <a:xfrm>
            <a:off x="457200" y="3820073"/>
            <a:ext cx="8229600" cy="0"/>
          </a:xfrm>
          <a:prstGeom prst="line">
            <a:avLst/>
          </a:prstGeom>
        </p:spPr>
        <p:style>
          <a:lnRef idx="3">
            <a:schemeClr val="accent5"/>
          </a:lnRef>
          <a:fillRef idx="0">
            <a:schemeClr val="accent5"/>
          </a:fillRef>
          <a:effectRef idx="2">
            <a:schemeClr val="accent5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256983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en-US" dirty="0" err="1">
                <a:latin typeface="Times New Roman"/>
                <a:cs typeface="Times New Roman"/>
              </a:rPr>
              <a:t>Ω</a:t>
            </a:r>
            <a:r>
              <a:rPr lang="en-US" altLang="en-US" dirty="0">
                <a:latin typeface="Times New Roman"/>
                <a:cs typeface="Times New Roman"/>
              </a:rPr>
              <a:t>(</a:t>
            </a:r>
            <a:r>
              <a:rPr lang="en-US" altLang="en-US" i="1" dirty="0">
                <a:latin typeface="Times New Roman"/>
                <a:cs typeface="Times New Roman"/>
              </a:rPr>
              <a:t>n</a:t>
            </a:r>
            <a:r>
              <a:rPr lang="en-US" altLang="en-US" baseline="30000" dirty="0">
                <a:latin typeface="Times New Roman"/>
                <a:cs typeface="Times New Roman"/>
              </a:rPr>
              <a:t>1/2</a:t>
            </a:r>
            <a:r>
              <a:rPr lang="en-US" altLang="en-US" dirty="0">
                <a:latin typeface="Times New Roman"/>
                <a:cs typeface="Times New Roman"/>
              </a:rPr>
              <a:t>)</a:t>
            </a:r>
            <a:r>
              <a:rPr lang="en-US" altLang="en-US" dirty="0"/>
              <a:t> Lower bounds for Max XOR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461536" y="1600201"/>
            <a:ext cx="8229600" cy="10336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/>
              <a:t>The probability that </a:t>
            </a:r>
            <a:r>
              <a:rPr lang="en-US" altLang="ja-JP" smtClean="0">
                <a:latin typeface="Times New Roman"/>
                <a:cs typeface="Times New Roman"/>
              </a:rPr>
              <a:t>o</a:t>
            </a:r>
            <a:r>
              <a:rPr lang="en-US" altLang="ja-JP" dirty="0"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n</a:t>
            </a:r>
            <a:r>
              <a:rPr lang="en-US" altLang="ja-JP" baseline="30000" dirty="0">
                <a:latin typeface="Times New Roman"/>
                <a:cs typeface="Times New Roman"/>
              </a:rPr>
              <a:t>1/2</a:t>
            </a:r>
            <a:r>
              <a:rPr lang="en-US" altLang="ja-JP" dirty="0">
                <a:latin typeface="Times New Roman"/>
                <a:cs typeface="Times New Roman"/>
              </a:rPr>
              <a:t>)</a:t>
            </a:r>
            <a:r>
              <a:rPr lang="en-US" altLang="ja-JP" dirty="0"/>
              <a:t>-query deterministic algorithm on </a:t>
            </a:r>
            <a:r>
              <a:rPr lang="en-US" altLang="ja-JP" i="1" dirty="0">
                <a:latin typeface="Times New Roman"/>
                <a:cs typeface="Times New Roman"/>
              </a:rPr>
              <a:t>I</a:t>
            </a:r>
            <a:r>
              <a:rPr lang="en-US" altLang="ja-JP" dirty="0">
                <a:latin typeface="Times New Roman"/>
                <a:cs typeface="Times New Roman"/>
              </a:rPr>
              <a:t> ∈</a:t>
            </a:r>
            <a:r>
              <a:rPr lang="en-US" altLang="ja-JP" i="1" baseline="-25000" dirty="0">
                <a:latin typeface="Times New Roman"/>
                <a:cs typeface="Times New Roman"/>
              </a:rPr>
              <a:t>R</a:t>
            </a:r>
            <a:r>
              <a:rPr lang="en-US" altLang="ja-JP" dirty="0">
                <a:latin typeface="Times New Roman"/>
                <a:cs typeface="Times New Roman"/>
              </a:rPr>
              <a:t> </a:t>
            </a:r>
            <a:r>
              <a:rPr lang="en-US" altLang="ja-JP" dirty="0"/>
              <a:t>𝒟 finds cycles is </a:t>
            </a:r>
            <a:r>
              <a:rPr lang="en-US" altLang="ja-JP" dirty="0" smtClean="0">
                <a:latin typeface="Times New Roman"/>
                <a:cs typeface="Times New Roman"/>
              </a:rPr>
              <a:t>o(1</a:t>
            </a:r>
            <a:r>
              <a:rPr lang="en-US" altLang="ja-JP" smtClean="0">
                <a:latin typeface="Times New Roman"/>
                <a:cs typeface="Times New Roman"/>
              </a:rPr>
              <a:t>)</a:t>
            </a:r>
            <a:r>
              <a:rPr lang="en-US" altLang="ja-JP" smtClean="0"/>
              <a:t>. </a:t>
            </a:r>
            <a:r>
              <a:rPr lang="en-US" altLang="ja-JP" sz="2000" dirty="0">
                <a:latin typeface="ヒラギノ角ゴ ProN W3"/>
                <a:ea typeface="ヒラギノ角ゴ ProN W3"/>
                <a:cs typeface="ヒラギノ角ゴ ProN W3"/>
              </a:rPr>
              <a:t>[GR02]</a:t>
            </a:r>
            <a:endParaRPr lang="en-US" altLang="ja-JP" dirty="0">
              <a:latin typeface="Times New Roman"/>
              <a:ea typeface="ヒラギノ角ゴ ProN W3"/>
              <a:cs typeface="Times New Roman"/>
            </a:endParaRPr>
          </a:p>
          <a:p>
            <a:pPr>
              <a:buFont typeface="Wingdings" charset="2"/>
              <a:buChar char="l"/>
            </a:pPr>
            <a:endParaRPr lang="en-US" altLang="ja-JP" i="1" dirty="0" err="1">
              <a:latin typeface="Times New Roman"/>
              <a:ea typeface="ヒラギノ角ゴ ProN W3"/>
              <a:cs typeface="Times New Roman"/>
            </a:endParaRPr>
          </a:p>
          <a:p>
            <a:pPr>
              <a:buFont typeface="Wingdings" charset="2"/>
              <a:buChar char="l"/>
            </a:pPr>
            <a:endParaRPr lang="en-US" altLang="ja-JP" i="1" dirty="0" err="1">
              <a:latin typeface="Times New Roman"/>
              <a:ea typeface="ヒラギノ角ゴ ProN W3"/>
              <a:cs typeface="Times New Roman"/>
            </a:endParaRPr>
          </a:p>
          <a:p>
            <a:pPr>
              <a:buFont typeface="Wingdings" charset="2"/>
              <a:buChar char="l"/>
            </a:pPr>
            <a:endParaRPr lang="en-US" altLang="ja-JP" i="1" dirty="0" err="1">
              <a:latin typeface="Times New Roman"/>
              <a:ea typeface="ヒラギノ角ゴ ProN W3"/>
              <a:cs typeface="Times New Roman"/>
            </a:endParaRPr>
          </a:p>
          <a:p>
            <a:pPr>
              <a:buFont typeface="Wingdings" charset="2"/>
              <a:buChar char="l"/>
            </a:pPr>
            <a:endParaRPr lang="en-US" altLang="ja-JP" i="1" dirty="0" err="1">
              <a:latin typeface="Times New Roman"/>
              <a:ea typeface="ヒラギノ角ゴ ProN W3"/>
              <a:cs typeface="Times New Roman"/>
            </a:endParaRPr>
          </a:p>
          <a:p>
            <a:pPr>
              <a:buFont typeface="Wingdings" charset="2"/>
              <a:buChar char="l"/>
            </a:pPr>
            <a:endParaRPr lang="en-US" altLang="ja-JP" i="1" dirty="0" err="1">
              <a:latin typeface="Times New Roman"/>
              <a:ea typeface="ヒラギノ角ゴ ProN W3"/>
              <a:cs typeface="Times New Roman"/>
            </a:endParaRPr>
          </a:p>
          <a:p>
            <a:pPr>
              <a:buFont typeface="Wingdings" charset="2"/>
              <a:buChar char="l"/>
            </a:pPr>
            <a:r>
              <a:rPr lang="en-US" altLang="ja-JP" i="1" dirty="0" err="1">
                <a:latin typeface="Times New Roman"/>
                <a:ea typeface="ヒラギノ角ゴ ProN W3"/>
                <a:cs typeface="Times New Roman"/>
              </a:rPr>
              <a:t>d</a:t>
            </a:r>
            <a:r>
              <a:rPr lang="en-US" altLang="ja-JP" baseline="-25000" dirty="0" err="1">
                <a:latin typeface="Times New Roman"/>
                <a:ea typeface="ヒラギノ角ゴ ProN W3"/>
                <a:cs typeface="Times New Roman"/>
              </a:rPr>
              <a:t>TV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(𝒦</a:t>
            </a:r>
            <a:r>
              <a:rPr lang="en-US" altLang="ja-JP" baseline="-25000" dirty="0">
                <a:latin typeface="Times New Roman"/>
                <a:ea typeface="ヒラギノ角ゴ ProN W3"/>
                <a:cs typeface="Times New Roman"/>
              </a:rPr>
              <a:t>1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, 𝒦</a:t>
            </a:r>
            <a:r>
              <a:rPr lang="en-US" altLang="ja-JP" baseline="-25000" dirty="0">
                <a:latin typeface="Times New Roman"/>
                <a:cs typeface="Times New Roman"/>
              </a:rPr>
              <a:t>½</a:t>
            </a:r>
            <a:r>
              <a:rPr lang="en-US" altLang="en-US" baseline="-25000" dirty="0" err="1">
                <a:latin typeface="Times New Roman"/>
                <a:cs typeface="Times New Roman"/>
              </a:rPr>
              <a:t>+ε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) = o(1</a:t>
            </a:r>
            <a:r>
              <a:rPr lang="en-US" altLang="ja-JP" smtClean="0">
                <a:latin typeface="Times New Roman"/>
                <a:ea typeface="ヒラギノ角ゴ ProN W3"/>
                <a:cs typeface="Times New Roman"/>
              </a:rPr>
              <a:t>).				 q.e.d.</a:t>
            </a:r>
            <a:endParaRPr kumimoji="1" lang="ja-JP" altLang="en-US" dirty="0"/>
          </a:p>
        </p:txBody>
      </p:sp>
      <p:sp>
        <p:nvSpPr>
          <p:cNvPr id="8" name="円/楕円 7"/>
          <p:cNvSpPr/>
          <p:nvPr/>
        </p:nvSpPr>
        <p:spPr>
          <a:xfrm>
            <a:off x="2768919" y="3464452"/>
            <a:ext cx="171629" cy="17162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7" name="正方形/長方形 26"/>
          <p:cNvSpPr/>
          <p:nvPr/>
        </p:nvSpPr>
        <p:spPr>
          <a:xfrm>
            <a:off x="2359222" y="2895459"/>
            <a:ext cx="568051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2800" dirty="0">
                <a:solidFill>
                  <a:prstClr val="black"/>
                </a:solidFill>
                <a:latin typeface="Times New Roman"/>
                <a:ea typeface="ヒラギノ角ゴ ProN W3"/>
                <a:cs typeface="Times New Roman"/>
              </a:rPr>
              <a:t>𝒟</a:t>
            </a:r>
            <a:r>
              <a:rPr kumimoji="1" lang="en-US" altLang="ja-JP" sz="2800" baseline="-25000" dirty="0">
                <a:solidFill>
                  <a:prstClr val="black"/>
                </a:solidFill>
                <a:latin typeface="Times New Roman"/>
                <a:ea typeface="ヒラギノ角ゴ ProN W3"/>
                <a:cs typeface="Times New Roman"/>
              </a:rPr>
              <a:t>1</a:t>
            </a:r>
            <a:endParaRPr lang="ja-JP" altLang="en-US"/>
          </a:p>
        </p:txBody>
      </p:sp>
      <p:sp>
        <p:nvSpPr>
          <p:cNvPr id="28" name="正方形/長方形 27"/>
          <p:cNvSpPr/>
          <p:nvPr/>
        </p:nvSpPr>
        <p:spPr>
          <a:xfrm>
            <a:off x="5760704" y="2871943"/>
            <a:ext cx="86433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kumimoji="1" lang="en-US" altLang="ja-JP" sz="2800" dirty="0">
                <a:solidFill>
                  <a:prstClr val="black"/>
                </a:solidFill>
                <a:latin typeface="Times New Roman"/>
                <a:ea typeface="ヒラギノ角ゴ ProN W3"/>
                <a:cs typeface="Times New Roman"/>
              </a:rPr>
              <a:t>𝒟</a:t>
            </a:r>
            <a:r>
              <a:rPr kumimoji="1" lang="en-US" altLang="ja-JP" sz="2800" baseline="-25000" dirty="0">
                <a:solidFill>
                  <a:prstClr val="black"/>
                </a:solidFill>
                <a:latin typeface="Times New Roman"/>
                <a:ea typeface="ヒラギノ角ゴ Pro W3"/>
                <a:cs typeface="Times New Roman"/>
              </a:rPr>
              <a:t>½+ε</a:t>
            </a:r>
            <a:endParaRPr lang="ja-JP" altLang="en-US"/>
          </a:p>
        </p:txBody>
      </p:sp>
      <p:sp>
        <p:nvSpPr>
          <p:cNvPr id="42" name="円/楕円 41"/>
          <p:cNvSpPr/>
          <p:nvPr/>
        </p:nvSpPr>
        <p:spPr>
          <a:xfrm>
            <a:off x="6131494" y="3464452"/>
            <a:ext cx="171629" cy="171629"/>
          </a:xfrm>
          <a:prstGeom prst="ellipse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grpSp>
        <p:nvGrpSpPr>
          <p:cNvPr id="55" name="図形グループ 54"/>
          <p:cNvGrpSpPr/>
          <p:nvPr/>
        </p:nvGrpSpPr>
        <p:grpSpPr>
          <a:xfrm>
            <a:off x="2269217" y="3636081"/>
            <a:ext cx="3948092" cy="718059"/>
            <a:chOff x="2269217" y="3636081"/>
            <a:chExt cx="3948092" cy="718059"/>
          </a:xfrm>
        </p:grpSpPr>
        <p:cxnSp>
          <p:nvCxnSpPr>
            <p:cNvPr id="9" name="直線コネクタ 8"/>
            <p:cNvCxnSpPr>
              <a:stCxn id="11" idx="0"/>
              <a:endCxn id="8" idx="4"/>
            </p:cNvCxnSpPr>
            <p:nvPr/>
          </p:nvCxnSpPr>
          <p:spPr>
            <a:xfrm flipV="1">
              <a:off x="2355032" y="3636081"/>
              <a:ext cx="499702" cy="546430"/>
            </a:xfrm>
            <a:prstGeom prst="line">
              <a:avLst/>
            </a:prstGeom>
            <a:ln w="19050" cap="flat" cmpd="sng">
              <a:prstDash val="dash"/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円/楕円 10"/>
            <p:cNvSpPr/>
            <p:nvPr/>
          </p:nvSpPr>
          <p:spPr>
            <a:xfrm>
              <a:off x="2269217" y="4182511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3" name="直線コネクタ 42"/>
            <p:cNvCxnSpPr>
              <a:stCxn id="45" idx="0"/>
              <a:endCxn id="42" idx="4"/>
            </p:cNvCxnSpPr>
            <p:nvPr/>
          </p:nvCxnSpPr>
          <p:spPr>
            <a:xfrm flipV="1">
              <a:off x="5717607" y="3636081"/>
              <a:ext cx="499702" cy="546430"/>
            </a:xfrm>
            <a:prstGeom prst="line">
              <a:avLst/>
            </a:prstGeom>
            <a:ln w="19050" cap="flat" cmpd="sng">
              <a:prstDash val="dash"/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円/楕円 44"/>
            <p:cNvSpPr/>
            <p:nvPr/>
          </p:nvSpPr>
          <p:spPr>
            <a:xfrm>
              <a:off x="5631792" y="4182511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58" name="図形グループ 57"/>
          <p:cNvGrpSpPr/>
          <p:nvPr/>
        </p:nvGrpSpPr>
        <p:grpSpPr>
          <a:xfrm>
            <a:off x="2854734" y="3636081"/>
            <a:ext cx="3948091" cy="718059"/>
            <a:chOff x="2854734" y="3636081"/>
            <a:chExt cx="3948091" cy="718059"/>
          </a:xfrm>
        </p:grpSpPr>
        <p:sp>
          <p:nvSpPr>
            <p:cNvPr id="12" name="円/楕円 11"/>
            <p:cNvSpPr/>
            <p:nvPr/>
          </p:nvSpPr>
          <p:spPr>
            <a:xfrm>
              <a:off x="3268621" y="4182511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3" name="直線コネクタ 12"/>
            <p:cNvCxnSpPr>
              <a:stCxn id="12" idx="0"/>
              <a:endCxn id="8" idx="4"/>
            </p:cNvCxnSpPr>
            <p:nvPr/>
          </p:nvCxnSpPr>
          <p:spPr>
            <a:xfrm flipH="1" flipV="1">
              <a:off x="2854734" y="3636081"/>
              <a:ext cx="499702" cy="546430"/>
            </a:xfrm>
            <a:prstGeom prst="line">
              <a:avLst/>
            </a:prstGeom>
            <a:ln w="19050" cap="flat" cmpd="sng">
              <a:prstDash val="dash"/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46" name="円/楕円 45"/>
            <p:cNvSpPr/>
            <p:nvPr/>
          </p:nvSpPr>
          <p:spPr>
            <a:xfrm>
              <a:off x="6631196" y="4182511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7" name="直線コネクタ 46"/>
            <p:cNvCxnSpPr>
              <a:stCxn id="46" idx="0"/>
              <a:endCxn id="42" idx="4"/>
            </p:cNvCxnSpPr>
            <p:nvPr/>
          </p:nvCxnSpPr>
          <p:spPr>
            <a:xfrm flipH="1" flipV="1">
              <a:off x="6217309" y="3636081"/>
              <a:ext cx="499702" cy="546430"/>
            </a:xfrm>
            <a:prstGeom prst="line">
              <a:avLst/>
            </a:prstGeom>
            <a:ln w="19050" cap="flat" cmpd="sng">
              <a:prstDash val="dash"/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9" name="図形グループ 58"/>
          <p:cNvGrpSpPr/>
          <p:nvPr/>
        </p:nvGrpSpPr>
        <p:grpSpPr>
          <a:xfrm>
            <a:off x="3018770" y="4354140"/>
            <a:ext cx="3698241" cy="468040"/>
            <a:chOff x="3018770" y="4354140"/>
            <a:chExt cx="3698241" cy="468040"/>
          </a:xfrm>
        </p:grpSpPr>
        <p:cxnSp>
          <p:nvCxnSpPr>
            <p:cNvPr id="10" name="直線コネクタ 9"/>
            <p:cNvCxnSpPr>
              <a:stCxn id="12" idx="4"/>
              <a:endCxn id="18" idx="0"/>
            </p:cNvCxnSpPr>
            <p:nvPr/>
          </p:nvCxnSpPr>
          <p:spPr>
            <a:xfrm flipH="1">
              <a:off x="3104585" y="4354140"/>
              <a:ext cx="249851" cy="296411"/>
            </a:xfrm>
            <a:prstGeom prst="line">
              <a:avLst/>
            </a:prstGeom>
            <a:ln w="19050" cap="flat" cmpd="sng">
              <a:prstDash val="dash"/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円/楕円 17"/>
            <p:cNvSpPr/>
            <p:nvPr/>
          </p:nvSpPr>
          <p:spPr>
            <a:xfrm>
              <a:off x="3018770" y="4650551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44" name="直線コネクタ 43"/>
            <p:cNvCxnSpPr>
              <a:stCxn id="46" idx="4"/>
              <a:endCxn id="52" idx="0"/>
            </p:cNvCxnSpPr>
            <p:nvPr/>
          </p:nvCxnSpPr>
          <p:spPr>
            <a:xfrm flipH="1">
              <a:off x="6467160" y="4354140"/>
              <a:ext cx="249851" cy="296411"/>
            </a:xfrm>
            <a:prstGeom prst="line">
              <a:avLst/>
            </a:prstGeom>
            <a:ln w="19050" cap="flat" cmpd="sng">
              <a:prstDash val="dash"/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2" name="円/楕円 51"/>
            <p:cNvSpPr/>
            <p:nvPr/>
          </p:nvSpPr>
          <p:spPr>
            <a:xfrm>
              <a:off x="6381345" y="4650551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60" name="図形グループ 59"/>
          <p:cNvGrpSpPr/>
          <p:nvPr/>
        </p:nvGrpSpPr>
        <p:grpSpPr>
          <a:xfrm>
            <a:off x="3354436" y="4354140"/>
            <a:ext cx="3698242" cy="468040"/>
            <a:chOff x="3354436" y="4354140"/>
            <a:chExt cx="3698242" cy="468040"/>
          </a:xfrm>
        </p:grpSpPr>
        <p:sp>
          <p:nvSpPr>
            <p:cNvPr id="19" name="円/楕円 18"/>
            <p:cNvSpPr/>
            <p:nvPr/>
          </p:nvSpPr>
          <p:spPr>
            <a:xfrm>
              <a:off x="3518474" y="4650551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20" name="直線コネクタ 19"/>
            <p:cNvCxnSpPr>
              <a:stCxn id="19" idx="0"/>
              <a:endCxn id="12" idx="4"/>
            </p:cNvCxnSpPr>
            <p:nvPr/>
          </p:nvCxnSpPr>
          <p:spPr>
            <a:xfrm flipH="1" flipV="1">
              <a:off x="3354436" y="4354140"/>
              <a:ext cx="249853" cy="296411"/>
            </a:xfrm>
            <a:prstGeom prst="line">
              <a:avLst/>
            </a:prstGeom>
            <a:ln w="19050" cap="flat" cmpd="sng">
              <a:prstDash val="dash"/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53" name="円/楕円 52"/>
            <p:cNvSpPr/>
            <p:nvPr/>
          </p:nvSpPr>
          <p:spPr>
            <a:xfrm>
              <a:off x="6881049" y="4650551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54" name="直線コネクタ 53"/>
            <p:cNvCxnSpPr>
              <a:stCxn id="53" idx="0"/>
              <a:endCxn id="46" idx="4"/>
            </p:cNvCxnSpPr>
            <p:nvPr/>
          </p:nvCxnSpPr>
          <p:spPr>
            <a:xfrm flipH="1" flipV="1">
              <a:off x="6717011" y="4354140"/>
              <a:ext cx="249853" cy="296411"/>
            </a:xfrm>
            <a:prstGeom prst="line">
              <a:avLst/>
            </a:prstGeom>
            <a:ln w="19050" cap="flat" cmpd="sng">
              <a:prstDash val="dash"/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3988328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What if we have found a cycle?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Can check the consistency of constraints.</a:t>
            </a:r>
            <a:endParaRPr lang="en-US" altLang="ja-JP" dirty="0" smtClean="0"/>
          </a:p>
          <a:p>
            <a:endParaRPr lang="en-US" altLang="ja-JP" dirty="0">
              <a:latin typeface="Times New Roman"/>
              <a:ea typeface="ヒラギノ角ゴ ProN W3"/>
              <a:cs typeface="Times New Roman"/>
            </a:endParaRPr>
          </a:p>
          <a:p>
            <a:endParaRPr lang="en-US" altLang="ja-JP" dirty="0">
              <a:latin typeface="Times New Roman"/>
              <a:ea typeface="ヒラギノ角ゴ ProN W3"/>
              <a:cs typeface="Times New Roman"/>
            </a:endParaRPr>
          </a:p>
          <a:p>
            <a:endParaRPr lang="en-US" altLang="ja-JP" dirty="0">
              <a:latin typeface="Times New Roman"/>
              <a:ea typeface="ヒラギノ角ゴ ProN W3"/>
              <a:cs typeface="Times New Roman"/>
            </a:endParaRPr>
          </a:p>
          <a:p>
            <a:endParaRPr lang="en-US" altLang="ja-JP" dirty="0">
              <a:latin typeface="Times New Roman"/>
              <a:ea typeface="ヒラギノ角ゴ ProN W3"/>
              <a:cs typeface="Times New Roman"/>
            </a:endParaRPr>
          </a:p>
          <a:p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𝒟</a:t>
            </a:r>
            <a:r>
              <a:rPr lang="en-US" altLang="ja-JP" baseline="-25000" dirty="0">
                <a:latin typeface="Times New Roman"/>
                <a:ea typeface="ヒラギノ角ゴ ProN W3"/>
                <a:cs typeface="Times New Roman"/>
              </a:rPr>
              <a:t>1</a:t>
            </a:r>
            <a:r>
              <a:rPr lang="en-US" altLang="ja-JP" dirty="0" smtClean="0"/>
              <a:t> and </a:t>
            </a:r>
            <a:r>
              <a:rPr lang="en-US" altLang="ja-JP" dirty="0" smtClean="0">
                <a:latin typeface="Times New Roman"/>
                <a:ea typeface="ヒラギノ角ゴ ProN W3"/>
                <a:cs typeface="Times New Roman"/>
              </a:rPr>
              <a:t>𝒟</a:t>
            </a:r>
            <a:r>
              <a:rPr lang="en-US" altLang="ja-JP" baseline="-25000" dirty="0">
                <a:latin typeface="Times New Roman"/>
                <a:cs typeface="Times New Roman"/>
              </a:rPr>
              <a:t>½</a:t>
            </a:r>
            <a:r>
              <a:rPr lang="en-US" altLang="en-US" baseline="-25000" dirty="0" err="1">
                <a:latin typeface="Times New Roman"/>
                <a:cs typeface="Times New Roman"/>
              </a:rPr>
              <a:t>+ε</a:t>
            </a:r>
            <a:r>
              <a:rPr lang="en-US" altLang="ja-JP" dirty="0" smtClean="0"/>
              <a:t> are distinguishable by </a:t>
            </a:r>
            <a:r>
              <a:rPr lang="en-US" altLang="ja-JP" dirty="0" smtClean="0">
                <a:latin typeface="Times New Roman"/>
                <a:cs typeface="Times New Roman"/>
              </a:rPr>
              <a:t>O(</a:t>
            </a:r>
            <a:r>
              <a:rPr lang="en-US" altLang="ja-JP" i="1" dirty="0" smtClean="0">
                <a:latin typeface="Times New Roman"/>
                <a:cs typeface="Times New Roman"/>
              </a:rPr>
              <a:t>n</a:t>
            </a:r>
            <a:r>
              <a:rPr lang="en-US" altLang="ja-JP" baseline="30000" dirty="0" smtClean="0">
                <a:latin typeface="Times New Roman"/>
                <a:cs typeface="Times New Roman"/>
              </a:rPr>
              <a:t>1/2</a:t>
            </a:r>
            <a:r>
              <a:rPr lang="en-US" altLang="ja-JP" dirty="0" smtClean="0">
                <a:latin typeface="Times New Roman"/>
                <a:cs typeface="Times New Roman"/>
              </a:rPr>
              <a:t>) </a:t>
            </a:r>
            <a:r>
              <a:rPr lang="en-US" altLang="ja-JP" dirty="0" smtClean="0"/>
              <a:t>queries.</a:t>
            </a:r>
            <a:endParaRPr lang="en-US" altLang="ja-JP" smtClean="0"/>
          </a:p>
          <a:p>
            <a:pPr lvl="1"/>
            <a:r>
              <a:rPr lang="en-US" altLang="ja-JP" smtClean="0"/>
              <a:t>Cannot get a lower bound of </a:t>
            </a:r>
            <a:r>
              <a:rPr lang="en-US" altLang="ja-JP" smtClean="0">
                <a:latin typeface="Times New Roman"/>
                <a:cs typeface="Times New Roman"/>
              </a:rPr>
              <a:t>Ω(</a:t>
            </a:r>
            <a:r>
              <a:rPr lang="en-US" altLang="ja-JP" i="1" smtClean="0">
                <a:latin typeface="Times New Roman"/>
                <a:cs typeface="Times New Roman"/>
              </a:rPr>
              <a:t>n</a:t>
            </a:r>
            <a:r>
              <a:rPr lang="en-US" altLang="ja-JP" baseline="30000" smtClean="0">
                <a:latin typeface="Times New Roman"/>
                <a:cs typeface="Times New Roman"/>
              </a:rPr>
              <a:t>1/2+δ</a:t>
            </a:r>
            <a:r>
              <a:rPr lang="en-US" altLang="ja-JP" smtClean="0">
                <a:latin typeface="Times New Roman"/>
                <a:cs typeface="Times New Roman"/>
              </a:rPr>
              <a:t>)</a:t>
            </a:r>
            <a:endParaRPr kumimoji="1" lang="en-US" altLang="ja-JP" dirty="0"/>
          </a:p>
        </p:txBody>
      </p:sp>
      <p:sp>
        <p:nvSpPr>
          <p:cNvPr id="9" name="環状矢印 8"/>
          <p:cNvSpPr/>
          <p:nvPr/>
        </p:nvSpPr>
        <p:spPr>
          <a:xfrm rot="5400000">
            <a:off x="3355220" y="2803465"/>
            <a:ext cx="1040059" cy="1040059"/>
          </a:xfrm>
          <a:prstGeom prst="circularArrow">
            <a:avLst>
              <a:gd name="adj1" fmla="val 5053"/>
              <a:gd name="adj2" fmla="val 1142319"/>
              <a:gd name="adj3" fmla="val 9215307"/>
              <a:gd name="adj4" fmla="val 12009187"/>
              <a:gd name="adj5" fmla="val 12500"/>
            </a:avLst>
          </a:prstGeom>
        </p:spPr>
        <p:style>
          <a:lnRef idx="2">
            <a:schemeClr val="accent5">
              <a:shade val="50000"/>
            </a:schemeClr>
          </a:lnRef>
          <a:fillRef idx="1">
            <a:schemeClr val="accent5"/>
          </a:fillRef>
          <a:effectRef idx="0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grpSp>
        <p:nvGrpSpPr>
          <p:cNvPr id="15" name="図形グループ 14"/>
          <p:cNvGrpSpPr/>
          <p:nvPr/>
        </p:nvGrpSpPr>
        <p:grpSpPr>
          <a:xfrm>
            <a:off x="3110013" y="2403355"/>
            <a:ext cx="2369326" cy="1694287"/>
            <a:chOff x="3110013" y="2403355"/>
            <a:chExt cx="2369326" cy="1694287"/>
          </a:xfrm>
        </p:grpSpPr>
        <p:pic>
          <p:nvPicPr>
            <p:cNvPr id="21" name="図 20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4550052" y="2644715"/>
              <a:ext cx="889000" cy="317500"/>
            </a:xfrm>
            <a:prstGeom prst="rect">
              <a:avLst/>
            </a:prstGeom>
          </p:spPr>
        </p:pic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526839" y="3380032"/>
              <a:ext cx="952500" cy="317500"/>
            </a:xfrm>
            <a:prstGeom prst="rect">
              <a:avLst/>
            </a:prstGeom>
          </p:spPr>
        </p:pic>
        <p:grpSp>
          <p:nvGrpSpPr>
            <p:cNvPr id="11" name="図形グループ 10"/>
            <p:cNvGrpSpPr/>
            <p:nvPr/>
          </p:nvGrpSpPr>
          <p:grpSpPr>
            <a:xfrm>
              <a:off x="3110013" y="2403355"/>
              <a:ext cx="1979606" cy="1694287"/>
              <a:chOff x="3110013" y="2403355"/>
              <a:chExt cx="1979606" cy="1694287"/>
            </a:xfrm>
          </p:grpSpPr>
          <p:grpSp>
            <p:nvGrpSpPr>
              <p:cNvPr id="8" name="図形グループ 7"/>
              <p:cNvGrpSpPr/>
              <p:nvPr/>
            </p:nvGrpSpPr>
            <p:grpSpPr>
              <a:xfrm>
                <a:off x="3110013" y="2403355"/>
                <a:ext cx="1590290" cy="1494232"/>
                <a:chOff x="4993282" y="2976259"/>
                <a:chExt cx="1590290" cy="1494232"/>
              </a:xfrm>
            </p:grpSpPr>
            <p:sp>
              <p:nvSpPr>
                <p:cNvPr id="4" name="円/楕円 3"/>
                <p:cNvSpPr/>
                <p:nvPr/>
              </p:nvSpPr>
              <p:spPr>
                <a:xfrm>
                  <a:off x="4993282" y="3665901"/>
                  <a:ext cx="171629" cy="17162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5" name="円/楕円 4"/>
                <p:cNvSpPr/>
                <p:nvPr/>
              </p:nvSpPr>
              <p:spPr>
                <a:xfrm>
                  <a:off x="5702612" y="3154671"/>
                  <a:ext cx="171629" cy="17162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6" name="円/楕円 5"/>
                <p:cNvSpPr/>
                <p:nvPr/>
              </p:nvSpPr>
              <p:spPr>
                <a:xfrm>
                  <a:off x="6057277" y="4298862"/>
                  <a:ext cx="171629" cy="17162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7" name="直線コネクタ 6"/>
                <p:cNvCxnSpPr>
                  <a:stCxn id="4" idx="7"/>
                  <a:endCxn id="5" idx="3"/>
                </p:cNvCxnSpPr>
                <p:nvPr/>
              </p:nvCxnSpPr>
              <p:spPr>
                <a:xfrm flipV="1">
                  <a:off x="5139777" y="3301166"/>
                  <a:ext cx="587969" cy="389869"/>
                </a:xfrm>
                <a:prstGeom prst="line">
                  <a:avLst/>
                </a:prstGeom>
                <a:ln w="19050" cap="flat" cmpd="sng">
                  <a:prstDash val="dash"/>
                  <a:headEnd type="none"/>
                  <a:tailEnd type="non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12" name="円/楕円 11"/>
                <p:cNvSpPr/>
                <p:nvPr/>
              </p:nvSpPr>
              <p:spPr>
                <a:xfrm>
                  <a:off x="5347947" y="4298862"/>
                  <a:ext cx="171629" cy="17162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3" name="円/楕円 12"/>
                <p:cNvSpPr/>
                <p:nvPr/>
              </p:nvSpPr>
              <p:spPr>
                <a:xfrm>
                  <a:off x="6411943" y="3665900"/>
                  <a:ext cx="171629" cy="17162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4" name="直線コネクタ 13"/>
                <p:cNvCxnSpPr>
                  <a:stCxn id="4" idx="5"/>
                  <a:endCxn id="12" idx="1"/>
                </p:cNvCxnSpPr>
                <p:nvPr/>
              </p:nvCxnSpPr>
              <p:spPr>
                <a:xfrm>
                  <a:off x="5139777" y="3812396"/>
                  <a:ext cx="233304" cy="511600"/>
                </a:xfrm>
                <a:prstGeom prst="line">
                  <a:avLst/>
                </a:prstGeom>
                <a:ln w="19050" cap="flat" cmpd="sng">
                  <a:prstDash val="dash"/>
                  <a:headEnd type="none"/>
                  <a:tailEnd type="non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9" name="直線コネクタ 18"/>
                <p:cNvCxnSpPr>
                  <a:stCxn id="12" idx="6"/>
                  <a:endCxn id="6" idx="2"/>
                </p:cNvCxnSpPr>
                <p:nvPr/>
              </p:nvCxnSpPr>
              <p:spPr>
                <a:xfrm>
                  <a:off x="5519576" y="4384677"/>
                  <a:ext cx="537701" cy="0"/>
                </a:xfrm>
                <a:prstGeom prst="line">
                  <a:avLst/>
                </a:prstGeom>
                <a:ln w="19050" cap="flat" cmpd="sng">
                  <a:prstDash val="dash"/>
                  <a:headEnd type="none"/>
                  <a:tailEnd type="non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2" name="直線コネクタ 21"/>
                <p:cNvCxnSpPr>
                  <a:stCxn id="6" idx="7"/>
                  <a:endCxn id="13" idx="3"/>
                </p:cNvCxnSpPr>
                <p:nvPr/>
              </p:nvCxnSpPr>
              <p:spPr>
                <a:xfrm flipV="1">
                  <a:off x="6203772" y="3812395"/>
                  <a:ext cx="233305" cy="511601"/>
                </a:xfrm>
                <a:prstGeom prst="line">
                  <a:avLst/>
                </a:prstGeom>
                <a:ln w="19050" cap="flat" cmpd="sng">
                  <a:prstDash val="dash"/>
                  <a:headEnd type="none"/>
                  <a:tailEnd type="non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25" name="直線コネクタ 24"/>
                <p:cNvCxnSpPr>
                  <a:stCxn id="13" idx="1"/>
                  <a:endCxn id="5" idx="5"/>
                </p:cNvCxnSpPr>
                <p:nvPr/>
              </p:nvCxnSpPr>
              <p:spPr>
                <a:xfrm flipH="1" flipV="1">
                  <a:off x="5849107" y="3301166"/>
                  <a:ext cx="587970" cy="389868"/>
                </a:xfrm>
                <a:prstGeom prst="line">
                  <a:avLst/>
                </a:prstGeom>
                <a:ln w="19050" cap="flat" cmpd="sng">
                  <a:prstDash val="dash"/>
                  <a:headEnd type="none"/>
                  <a:tailEnd type="non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sp>
              <p:nvSpPr>
                <p:cNvPr id="33" name="テキスト ボックス 32"/>
                <p:cNvSpPr txBox="1"/>
                <p:nvPr/>
              </p:nvSpPr>
              <p:spPr>
                <a:xfrm>
                  <a:off x="5862619" y="2976259"/>
                  <a:ext cx="389316" cy="400110"/>
                </a:xfrm>
                <a:prstGeom prst="rect">
                  <a:avLst/>
                </a:prstGeom>
                <a:noFill/>
              </p:spPr>
              <p:txBody>
                <a:bodyPr wrap="none" rtlCol="0">
                  <a:spAutoFit/>
                </a:bodyPr>
                <a:lstStyle/>
                <a:p>
                  <a:r>
                    <a:rPr kumimoji="1" lang="en-US" altLang="ja-JP" sz="2000" i="1" dirty="0" smtClean="0">
                      <a:latin typeface="Times New Roman"/>
                      <a:cs typeface="Times New Roman"/>
                    </a:rPr>
                    <a:t>u</a:t>
                  </a:r>
                  <a:endParaRPr kumimoji="1" lang="ja-JP" altLang="en-US" sz="2000" i="1" dirty="0">
                    <a:latin typeface="Times New Roman"/>
                    <a:cs typeface="Times New Roman"/>
                  </a:endParaRPr>
                </a:p>
              </p:txBody>
            </p:sp>
          </p:grpSp>
          <p:sp>
            <p:nvSpPr>
              <p:cNvPr id="24" name="テキスト ボックス 23"/>
              <p:cNvSpPr txBox="1"/>
              <p:nvPr/>
            </p:nvSpPr>
            <p:spPr>
              <a:xfrm>
                <a:off x="4700303" y="3004436"/>
                <a:ext cx="38931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i="1" dirty="0" smtClean="0">
                    <a:latin typeface="Times New Roman"/>
                    <a:cs typeface="Times New Roman"/>
                  </a:rPr>
                  <a:t>v</a:t>
                </a:r>
                <a:endParaRPr kumimoji="1" lang="ja-JP" altLang="en-US" sz="2000" i="1" dirty="0">
                  <a:latin typeface="Times New Roman"/>
                  <a:cs typeface="Times New Roman"/>
                </a:endParaRPr>
              </a:p>
            </p:txBody>
          </p:sp>
          <p:sp>
            <p:nvSpPr>
              <p:cNvPr id="26" name="テキスト ボックス 25"/>
              <p:cNvSpPr txBox="1"/>
              <p:nvPr/>
            </p:nvSpPr>
            <p:spPr>
              <a:xfrm>
                <a:off x="4345637" y="3697532"/>
                <a:ext cx="432146" cy="40011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kumimoji="1" lang="en-US" altLang="ja-JP" sz="2000" i="1" dirty="0" smtClean="0">
                    <a:latin typeface="Times New Roman"/>
                    <a:cs typeface="Times New Roman"/>
                  </a:rPr>
                  <a:t>w</a:t>
                </a:r>
                <a:endParaRPr kumimoji="1" lang="ja-JP" altLang="en-US" sz="2000" i="1" dirty="0">
                  <a:latin typeface="Times New Roman"/>
                  <a:cs typeface="Times New Roman"/>
                </a:endParaRPr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5709315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altLang="en-US" dirty="0" err="1">
                <a:latin typeface="Times New Roman"/>
                <a:cs typeface="Times New Roman"/>
              </a:rPr>
              <a:t>Construction of 𝒟</a:t>
            </a:r>
            <a:r>
              <a:rPr lang="en-US" altLang="en-US" baseline="-25000" dirty="0" err="1">
                <a:latin typeface="Times New Roman"/>
                <a:cs typeface="Times New Roman"/>
              </a:rPr>
              <a:t>1-ε</a:t>
            </a:r>
          </a:p>
        </p:txBody>
      </p:sp>
      <p:sp>
        <p:nvSpPr>
          <p:cNvPr id="42" name="角丸四角形 41"/>
          <p:cNvSpPr/>
          <p:nvPr/>
        </p:nvSpPr>
        <p:spPr>
          <a:xfrm>
            <a:off x="462073" y="5619241"/>
            <a:ext cx="8229600" cy="639354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altLang="ja-JP">
                <a:latin typeface="ヒラギノ角ゴ ProN W3"/>
                <a:ea typeface="ヒラギノ角ゴ ProN W3"/>
                <a:cs typeface="ヒラギノ角ゴ ProN W3"/>
              </a:rPr>
              <a:t>Make </a:t>
            </a:r>
            <a:r>
              <a:rPr lang="en-US" altLang="ja-JP" i="1">
                <a:latin typeface="Times New Roman"/>
                <a:ea typeface="ヒラギノ角ゴ ProN W3"/>
                <a:cs typeface="Times New Roman"/>
              </a:rPr>
              <a:t>G</a:t>
            </a:r>
            <a:r>
              <a:rPr lang="en-US" altLang="ja-JP">
                <a:latin typeface="ヒラギノ角ゴ ProN W3"/>
                <a:ea typeface="ヒラギノ角ゴ ProN W3"/>
                <a:cs typeface="ヒラギノ角ゴ ProN W3"/>
              </a:rPr>
              <a:t> as previous case.</a:t>
            </a:r>
          </a:p>
          <a:p>
            <a:pPr marL="514350" indent="-514350">
              <a:buFont typeface="+mj-lt"/>
              <a:buAutoNum type="arabicPeriod"/>
            </a:pPr>
            <a:r>
              <a:rPr lang="en-US" altLang="ja-JP">
                <a:latin typeface="ヒラギノ角ゴ ProN W3"/>
                <a:ea typeface="ヒラギノ角ゴ ProN W3"/>
                <a:cs typeface="ヒラギノ角ゴ ProN W3"/>
              </a:rPr>
              <a:t>Choose assignment </a:t>
            </a:r>
            <a:r>
              <a:rPr lang="en-US" altLang="ja-JP">
                <a:latin typeface="Times New Roman"/>
                <a:ea typeface="ヒラギノ角ゴ ProN W3"/>
                <a:cs typeface="Times New Roman"/>
              </a:rPr>
              <a:t>β</a:t>
            </a:r>
            <a:r>
              <a:rPr lang="en-US" altLang="ja-JP">
                <a:latin typeface="ヒラギノ角ゴ ProN W3"/>
                <a:ea typeface="ヒラギノ角ゴ ProN W3"/>
                <a:cs typeface="ヒラギノ角ゴ ProN W3"/>
              </a:rPr>
              <a:t> randomly.</a:t>
            </a:r>
          </a:p>
          <a:p>
            <a:pPr marL="514350" indent="-514350">
              <a:buFont typeface="+mj-lt"/>
              <a:buAutoNum type="arabicPeriod"/>
            </a:pPr>
            <a:r>
              <a:rPr kumimoji="1" lang="en-US" altLang="ja-JP">
                <a:latin typeface="ヒラギノ角ゴ ProN W3"/>
                <a:ea typeface="ヒラギノ角ゴ ProN W3"/>
                <a:cs typeface="ヒラギノ角ゴ ProN W3"/>
              </a:rPr>
              <a:t>Make constraints so that each constraint is satisfied by </a:t>
            </a:r>
            <a:r>
              <a:rPr kumimoji="1" lang="en-US" altLang="ja-JP">
                <a:latin typeface="Times New Roman"/>
                <a:ea typeface="ヒラギノ角ゴ ProN W3"/>
                <a:cs typeface="Times New Roman"/>
              </a:rPr>
              <a:t>β. </a:t>
            </a:r>
            <a:r>
              <a:rPr kumimoji="1" lang="en-US" altLang="ja-JP">
                <a:solidFill>
                  <a:srgbClr val="FF0000"/>
                </a:solidFill>
                <a:latin typeface="Times New Roman"/>
                <a:ea typeface="ヒラギノ角ゴ ProN W3"/>
                <a:cs typeface="Times New Roman"/>
              </a:rPr>
              <a:t>w.p 1-ε</a:t>
            </a:r>
            <a:r>
              <a:rPr kumimoji="1" lang="en-US" altLang="ja-JP">
                <a:latin typeface="Times New Roman"/>
                <a:ea typeface="ヒラギノ角ゴ ProN W3"/>
                <a:cs typeface="Times New Roman"/>
              </a:rPr>
              <a:t>.</a:t>
            </a:r>
          </a:p>
          <a:p>
            <a:pPr marL="514350" indent="-514350">
              <a:buFont typeface="+mj-lt"/>
              <a:buAutoNum type="arabicPeriod"/>
            </a:pPr>
            <a:endParaRPr lang="en-US" altLang="ja-JP">
              <a:latin typeface="ヒラギノ角ゴ ProN W3"/>
              <a:ea typeface="ヒラギノ角ゴ ProN W3"/>
              <a:cs typeface="ヒラギノ角ゴ ProN W3"/>
            </a:endParaRPr>
          </a:p>
          <a:p>
            <a:pPr marL="514350" indent="-514350">
              <a:buFont typeface="+mj-lt"/>
              <a:buAutoNum type="arabicPeriod"/>
            </a:pPr>
            <a:endParaRPr kumimoji="1" lang="en-US" altLang="ja-JP">
              <a:latin typeface="ヒラギノ角ゴ ProN W3"/>
              <a:ea typeface="ヒラギノ角ゴ ProN W3"/>
              <a:cs typeface="ヒラギノ角ゴ ProN W3"/>
            </a:endParaRPr>
          </a:p>
          <a:p>
            <a:pPr marL="514350" indent="-514350">
              <a:buFont typeface="+mj-lt"/>
              <a:buAutoNum type="arabicPeriod"/>
            </a:pPr>
            <a:endParaRPr lang="en-US" altLang="ja-JP">
              <a:latin typeface="ヒラギノ角ゴ ProN W3"/>
              <a:ea typeface="ヒラギノ角ゴ ProN W3"/>
              <a:cs typeface="ヒラギノ角ゴ ProN W3"/>
            </a:endParaRPr>
          </a:p>
          <a:p>
            <a:pPr marL="0" indent="0">
              <a:buNone/>
            </a:pPr>
            <a:endParaRPr lang="en-US" altLang="ja-JP">
              <a:latin typeface="ヒラギノ角ゴ ProN W3"/>
              <a:ea typeface="ヒラギノ角ゴ ProN W3"/>
              <a:cs typeface="ヒラギノ角ゴ ProN W3"/>
            </a:endParaRPr>
          </a:p>
          <a:p>
            <a:pPr marL="0" indent="0">
              <a:buNone/>
            </a:pPr>
            <a:r>
              <a:rPr lang="en-US" altLang="ja-JP" i="1" dirty="0">
                <a:latin typeface="Times New Roman"/>
                <a:ea typeface="ヒラギノ角ゴ ProN W3"/>
                <a:cs typeface="Times New Roman"/>
              </a:rPr>
              <a:t>I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 ∈</a:t>
            </a:r>
            <a:r>
              <a:rPr lang="en-US" altLang="ja-JP" i="1" baseline="-25000" dirty="0">
                <a:latin typeface="Times New Roman"/>
                <a:ea typeface="ヒラギノ角ゴ ProN W3"/>
                <a:cs typeface="Times New Roman"/>
              </a:rPr>
              <a:t>R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 </a:t>
            </a:r>
            <a:r>
              <a:rPr lang="en-US" altLang="ja-JP" dirty="0">
                <a:latin typeface="ヒラギノ角ゴ ProN W3"/>
                <a:ea typeface="ヒラギノ角ゴ ProN W3"/>
                <a:cs typeface="ヒラギノ角ゴ ProN W3"/>
              </a:rPr>
              <a:t>𝒟</a:t>
            </a:r>
            <a:r>
              <a:rPr lang="en-US" altLang="ja-JP" baseline="-25000" dirty="0">
                <a:latin typeface="Times New Roman"/>
                <a:ea typeface="ヒラギノ角ゴ ProN W3"/>
                <a:cs typeface="Times New Roman"/>
              </a:rPr>
              <a:t>sat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 satisfies opt(</a:t>
            </a:r>
            <a:r>
              <a:rPr lang="en-US" altLang="ja-JP" i="1" dirty="0">
                <a:latin typeface="Times New Roman"/>
                <a:ea typeface="ヒラギノ角ゴ ProN W3"/>
                <a:cs typeface="Times New Roman"/>
              </a:rPr>
              <a:t>I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) ≦ (1-O(ε))</a:t>
            </a:r>
            <a:r>
              <a:rPr lang="en-US" altLang="ja-JP" i="1" dirty="0">
                <a:latin typeface="Times New Roman"/>
                <a:ea typeface="ヒラギノ角ゴ ProN W3"/>
                <a:cs typeface="Times New Roman"/>
              </a:rPr>
              <a:t>m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 w.h.p.</a:t>
            </a:r>
            <a:endParaRPr lang="en-US" altLang="ja-JP" dirty="0">
              <a:latin typeface="ヒラギノ角ゴ ProN W3"/>
              <a:ea typeface="ヒラギノ角ゴ ProN W3"/>
              <a:cs typeface="ヒラギノ角ゴ ProN W3"/>
            </a:endParaRPr>
          </a:p>
          <a:p>
            <a:pPr marL="0" indent="0">
              <a:buNone/>
            </a:pPr>
            <a:endParaRPr kumimoji="1" lang="ja-JP" altLang="en-US"/>
          </a:p>
        </p:txBody>
      </p:sp>
      <p:grpSp>
        <p:nvGrpSpPr>
          <p:cNvPr id="26" name="図形グループ 25"/>
          <p:cNvGrpSpPr/>
          <p:nvPr/>
        </p:nvGrpSpPr>
        <p:grpSpPr>
          <a:xfrm>
            <a:off x="2867050" y="3563160"/>
            <a:ext cx="2728950" cy="1994280"/>
            <a:chOff x="2867050" y="3837589"/>
            <a:chExt cx="2728950" cy="1994280"/>
          </a:xfrm>
        </p:grpSpPr>
        <p:sp>
          <p:nvSpPr>
            <p:cNvPr id="5" name="円/楕円 4"/>
            <p:cNvSpPr/>
            <p:nvPr/>
          </p:nvSpPr>
          <p:spPr>
            <a:xfrm>
              <a:off x="4155393" y="4206921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6" name="直線コネクタ 5"/>
            <p:cNvCxnSpPr>
              <a:stCxn id="8" idx="0"/>
              <a:endCxn id="5" idx="4"/>
            </p:cNvCxnSpPr>
            <p:nvPr/>
          </p:nvCxnSpPr>
          <p:spPr>
            <a:xfrm flipV="1">
              <a:off x="3741506" y="4378550"/>
              <a:ext cx="499702" cy="546430"/>
            </a:xfrm>
            <a:prstGeom prst="line">
              <a:avLst/>
            </a:prstGeom>
            <a:ln w="19050" cap="flat" cmpd="sng">
              <a:prstDash val="dash"/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7" name="直線コネクタ 6"/>
            <p:cNvCxnSpPr>
              <a:stCxn id="9" idx="4"/>
              <a:endCxn id="15" idx="0"/>
            </p:cNvCxnSpPr>
            <p:nvPr/>
          </p:nvCxnSpPr>
          <p:spPr>
            <a:xfrm flipH="1">
              <a:off x="4491059" y="5096609"/>
              <a:ext cx="249851" cy="296411"/>
            </a:xfrm>
            <a:prstGeom prst="line">
              <a:avLst/>
            </a:prstGeom>
            <a:ln w="19050" cap="flat" cmpd="sng">
              <a:prstDash val="dash"/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8" name="円/楕円 7"/>
            <p:cNvSpPr/>
            <p:nvPr/>
          </p:nvSpPr>
          <p:spPr>
            <a:xfrm>
              <a:off x="3655691" y="4924980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9" name="円/楕円 8"/>
            <p:cNvSpPr/>
            <p:nvPr/>
          </p:nvSpPr>
          <p:spPr>
            <a:xfrm>
              <a:off x="4655095" y="4924980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0" name="直線コネクタ 9"/>
            <p:cNvCxnSpPr>
              <a:stCxn id="9" idx="0"/>
              <a:endCxn id="5" idx="4"/>
            </p:cNvCxnSpPr>
            <p:nvPr/>
          </p:nvCxnSpPr>
          <p:spPr>
            <a:xfrm flipH="1" flipV="1">
              <a:off x="4241208" y="4378550"/>
              <a:ext cx="499702" cy="546430"/>
            </a:xfrm>
            <a:prstGeom prst="line">
              <a:avLst/>
            </a:prstGeom>
            <a:ln w="19050" cap="flat" cmpd="sng">
              <a:prstDash val="dash"/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1" name="円/楕円 10"/>
            <p:cNvSpPr/>
            <p:nvPr/>
          </p:nvSpPr>
          <p:spPr>
            <a:xfrm>
              <a:off x="3405840" y="5393020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2" name="直線コネクタ 11"/>
            <p:cNvCxnSpPr>
              <a:stCxn id="11" idx="0"/>
              <a:endCxn id="8" idx="4"/>
            </p:cNvCxnSpPr>
            <p:nvPr/>
          </p:nvCxnSpPr>
          <p:spPr>
            <a:xfrm flipV="1">
              <a:off x="3491655" y="5096609"/>
              <a:ext cx="249851" cy="296411"/>
            </a:xfrm>
            <a:prstGeom prst="line">
              <a:avLst/>
            </a:prstGeom>
            <a:ln w="19050" cap="flat" cmpd="sng">
              <a:prstDash val="dash"/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直線コネクタ 12"/>
            <p:cNvCxnSpPr>
              <a:stCxn id="14" idx="0"/>
              <a:endCxn id="8" idx="4"/>
            </p:cNvCxnSpPr>
            <p:nvPr/>
          </p:nvCxnSpPr>
          <p:spPr>
            <a:xfrm flipH="1" flipV="1">
              <a:off x="3741506" y="5096609"/>
              <a:ext cx="249851" cy="296411"/>
            </a:xfrm>
            <a:prstGeom prst="line">
              <a:avLst/>
            </a:prstGeom>
            <a:ln w="19050" cap="flat" cmpd="sng">
              <a:prstDash val="dash"/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4" name="円/楕円 13"/>
            <p:cNvSpPr/>
            <p:nvPr/>
          </p:nvSpPr>
          <p:spPr>
            <a:xfrm>
              <a:off x="3905542" y="5393020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5" name="円/楕円 14"/>
            <p:cNvSpPr/>
            <p:nvPr/>
          </p:nvSpPr>
          <p:spPr>
            <a:xfrm>
              <a:off x="4405244" y="5393020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6" name="円/楕円 15"/>
            <p:cNvSpPr/>
            <p:nvPr/>
          </p:nvSpPr>
          <p:spPr>
            <a:xfrm>
              <a:off x="4904948" y="5393020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cxnSp>
          <p:nvCxnSpPr>
            <p:cNvPr id="17" name="直線コネクタ 16"/>
            <p:cNvCxnSpPr>
              <a:stCxn id="16" idx="0"/>
              <a:endCxn id="9" idx="4"/>
            </p:cNvCxnSpPr>
            <p:nvPr/>
          </p:nvCxnSpPr>
          <p:spPr>
            <a:xfrm flipH="1" flipV="1">
              <a:off x="4740910" y="5096609"/>
              <a:ext cx="249853" cy="296411"/>
            </a:xfrm>
            <a:prstGeom prst="line">
              <a:avLst/>
            </a:prstGeom>
            <a:ln w="19050" cap="flat" cmpd="sng">
              <a:prstDash val="dash"/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テキスト ボックス 17"/>
            <p:cNvSpPr txBox="1"/>
            <p:nvPr/>
          </p:nvSpPr>
          <p:spPr>
            <a:xfrm>
              <a:off x="3595562" y="3837589"/>
              <a:ext cx="645646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smtClean="0">
                  <a:latin typeface="Times New Roman"/>
                  <a:cs typeface="Times New Roman"/>
                </a:rPr>
                <a:t>u</a:t>
              </a:r>
              <a:r>
                <a:rPr kumimoji="1" lang="en-US" altLang="ja-JP" dirty="0" smtClean="0">
                  <a:latin typeface="Times New Roman"/>
                  <a:cs typeface="Times New Roman"/>
                </a:rPr>
                <a:t> (1)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19" name="テキスト ボックス 18"/>
            <p:cNvSpPr txBox="1"/>
            <p:nvPr/>
          </p:nvSpPr>
          <p:spPr>
            <a:xfrm>
              <a:off x="2867050" y="4751937"/>
              <a:ext cx="639769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smtClean="0">
                  <a:latin typeface="Times New Roman"/>
                  <a:cs typeface="Times New Roman"/>
                </a:rPr>
                <a:t>v</a:t>
              </a:r>
              <a:r>
                <a:rPr kumimoji="1" lang="en-US" altLang="ja-JP" dirty="0" smtClean="0">
                  <a:latin typeface="Times New Roman"/>
                  <a:cs typeface="Times New Roman"/>
                </a:rPr>
                <a:t> (0)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sp>
          <p:nvSpPr>
            <p:cNvPr id="20" name="テキスト ボックス 19"/>
            <p:cNvSpPr txBox="1"/>
            <p:nvPr/>
          </p:nvSpPr>
          <p:spPr>
            <a:xfrm>
              <a:off x="4904948" y="4751937"/>
              <a:ext cx="69105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 i="1" dirty="0" smtClean="0">
                  <a:latin typeface="Times New Roman"/>
                  <a:cs typeface="Times New Roman"/>
                </a:rPr>
                <a:t>w</a:t>
              </a:r>
              <a:r>
                <a:rPr kumimoji="1" lang="en-US" altLang="ja-JP" dirty="0" smtClean="0">
                  <a:latin typeface="Times New Roman"/>
                  <a:cs typeface="Times New Roman"/>
                </a:rPr>
                <a:t> (0)</a:t>
              </a:r>
              <a:endParaRPr kumimoji="1" lang="ja-JP" altLang="en-US" dirty="0">
                <a:latin typeface="Times New Roman"/>
                <a:cs typeface="Times New Roman"/>
              </a:endParaRPr>
            </a:p>
          </p:txBody>
        </p:sp>
        <p:cxnSp>
          <p:nvCxnSpPr>
            <p:cNvPr id="21" name="直線コネクタ 20"/>
            <p:cNvCxnSpPr>
              <a:stCxn id="11" idx="4"/>
            </p:cNvCxnSpPr>
            <p:nvPr/>
          </p:nvCxnSpPr>
          <p:spPr>
            <a:xfrm flipH="1">
              <a:off x="3405840" y="5564649"/>
              <a:ext cx="85815" cy="267220"/>
            </a:xfrm>
            <a:prstGeom prst="line">
              <a:avLst/>
            </a:prstGeom>
            <a:ln w="28575" cmpd="sng">
              <a:prstDash val="sysDash"/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直線コネクタ 21"/>
            <p:cNvCxnSpPr>
              <a:stCxn id="11" idx="4"/>
            </p:cNvCxnSpPr>
            <p:nvPr/>
          </p:nvCxnSpPr>
          <p:spPr>
            <a:xfrm>
              <a:off x="3491655" y="5564649"/>
              <a:ext cx="103907" cy="267220"/>
            </a:xfrm>
            <a:prstGeom prst="line">
              <a:avLst/>
            </a:prstGeom>
            <a:ln w="28575" cmpd="sng">
              <a:prstDash val="sysDash"/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直線コネクタ 22"/>
            <p:cNvCxnSpPr>
              <a:stCxn id="5" idx="0"/>
            </p:cNvCxnSpPr>
            <p:nvPr/>
          </p:nvCxnSpPr>
          <p:spPr>
            <a:xfrm flipV="1">
              <a:off x="4241208" y="3943003"/>
              <a:ext cx="0" cy="263918"/>
            </a:xfrm>
            <a:prstGeom prst="line">
              <a:avLst/>
            </a:prstGeom>
            <a:ln w="28575" cmpd="sng">
              <a:prstDash val="sysDash"/>
              <a:headEnd type="none"/>
              <a:tailEnd type="none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28" name="図形グループ 27"/>
          <p:cNvGrpSpPr/>
          <p:nvPr/>
        </p:nvGrpSpPr>
        <p:grpSpPr>
          <a:xfrm>
            <a:off x="2867050" y="4139806"/>
            <a:ext cx="2817102" cy="317500"/>
            <a:chOff x="3409130" y="4503875"/>
            <a:chExt cx="2817102" cy="317500"/>
          </a:xfrm>
        </p:grpSpPr>
        <p:pic>
          <p:nvPicPr>
            <p:cNvPr id="29" name="図 2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409130" y="4503875"/>
              <a:ext cx="889000" cy="317500"/>
            </a:xfrm>
            <a:prstGeom prst="rect">
              <a:avLst/>
            </a:prstGeom>
          </p:spPr>
        </p:pic>
        <p:pic>
          <p:nvPicPr>
            <p:cNvPr id="30" name="図 2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5273732" y="4503875"/>
              <a:ext cx="952500" cy="317500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1524590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Key Lemma</a:t>
            </a:r>
            <a:endParaRPr kumimoji="1" lang="ja-JP" altLang="en-US" dirty="0"/>
          </a:p>
        </p:txBody>
      </p:sp>
      <p:sp>
        <p:nvSpPr>
          <p:cNvPr id="27" name="角丸四角形 26"/>
          <p:cNvSpPr/>
          <p:nvPr/>
        </p:nvSpPr>
        <p:spPr>
          <a:xfrm>
            <a:off x="457200" y="2611398"/>
            <a:ext cx="8229600" cy="810370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i="1" smtClean="0">
                <a:latin typeface="Times New Roman"/>
                <a:cs typeface="Times New Roman"/>
              </a:rPr>
              <a:t>H </a:t>
            </a:r>
            <a:r>
              <a:rPr lang="en-US" altLang="ja-JP" smtClean="0">
                <a:latin typeface="Times New Roman"/>
                <a:cs typeface="Times New Roman"/>
              </a:rPr>
              <a:t>= (</a:t>
            </a:r>
            <a:r>
              <a:rPr lang="en-US" altLang="ja-JP" i="1" smtClean="0">
                <a:latin typeface="Times New Roman"/>
                <a:cs typeface="Times New Roman"/>
              </a:rPr>
              <a:t>V, E+e</a:t>
            </a:r>
            <a:r>
              <a:rPr lang="en-US" altLang="ja-JP" smtClean="0">
                <a:latin typeface="Times New Roman"/>
                <a:cs typeface="Times New Roman"/>
              </a:rPr>
              <a:t>): </a:t>
            </a:r>
            <a:r>
              <a:rPr lang="en-US" altLang="ja-JP" dirty="0"/>
              <a:t>knowledge made by </a:t>
            </a:r>
            <a:r>
              <a:rPr lang="en-US" altLang="ja-JP">
                <a:latin typeface="Times New Roman"/>
                <a:cs typeface="Times New Roman"/>
              </a:rPr>
              <a:t>O</a:t>
            </a:r>
            <a:r>
              <a:rPr lang="en-US" altLang="ja-JP" dirty="0"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n</a:t>
            </a:r>
            <a:r>
              <a:rPr lang="en-US" altLang="ja-JP" baseline="30000" dirty="0">
                <a:latin typeface="Times New Roman"/>
                <a:cs typeface="Times New Roman"/>
              </a:rPr>
              <a:t>1/2+δ</a:t>
            </a:r>
            <a:r>
              <a:rPr lang="en-US" altLang="ja-JP" dirty="0">
                <a:latin typeface="Times New Roman"/>
                <a:cs typeface="Times New Roman"/>
              </a:rPr>
              <a:t>)</a:t>
            </a:r>
            <a:r>
              <a:rPr lang="en-US" altLang="ja-JP" dirty="0"/>
              <a:t>-query algorithm on </a:t>
            </a:r>
            <a:r>
              <a:rPr lang="en-US" altLang="ja-JP">
                <a:latin typeface="Times New Roman"/>
                <a:ea typeface="ヒラギノ角ゴ ProN W3"/>
                <a:cs typeface="Times New Roman"/>
              </a:rPr>
              <a:t>𝒟</a:t>
            </a:r>
            <a:r>
              <a:rPr lang="en-US" altLang="ja-JP" baseline="-25000">
                <a:latin typeface="Times New Roman"/>
                <a:ea typeface="ヒラギノ角ゴ ProN W3"/>
                <a:cs typeface="Times New Roman"/>
              </a:rPr>
              <a:t>1-ε</a:t>
            </a:r>
            <a:r>
              <a:rPr lang="en-US" altLang="ja-JP" dirty="0"/>
              <a:t>.</a:t>
            </a:r>
          </a:p>
          <a:p>
            <a:pPr marL="0" indent="0">
              <a:buNone/>
            </a:pPr>
            <a:r>
              <a:rPr lang="en-US" altLang="ja-JP"/>
              <a:t>We</a:t>
            </a:r>
            <a:r>
              <a:rPr lang="en-US" altLang="ja-JP" i="1" dirty="0" err="1">
                <a:latin typeface="Times New Roman"/>
                <a:cs typeface="Times New Roman"/>
              </a:rPr>
              <a:t> </a:t>
            </a:r>
            <a:r>
              <a:rPr kumimoji="1" lang="en-US" altLang="ja-JP" smtClean="0"/>
              <a:t>cannot guess the value of </a:t>
            </a:r>
            <a:r>
              <a:rPr kumimoji="1" lang="en-US" altLang="ja-JP" i="1" smtClean="0">
                <a:latin typeface="Times New Roman"/>
                <a:cs typeface="Times New Roman"/>
              </a:rPr>
              <a:t>v</a:t>
            </a:r>
            <a:r>
              <a:rPr kumimoji="1" lang="en-US" altLang="ja-JP" smtClean="0"/>
              <a:t> from the value of </a:t>
            </a:r>
            <a:r>
              <a:rPr kumimoji="1" lang="en-US" altLang="ja-JP" i="1" smtClean="0">
                <a:latin typeface="Times New Roman"/>
                <a:cs typeface="Times New Roman"/>
              </a:rPr>
              <a:t>u</a:t>
            </a:r>
            <a:r>
              <a:rPr kumimoji="1" lang="en-US" altLang="ja-JP" smtClean="0"/>
              <a:t> and constraints on </a:t>
            </a:r>
            <a:r>
              <a:rPr kumimoji="1" lang="en-US" altLang="ja-JP" i="1" smtClean="0">
                <a:latin typeface="Times New Roman"/>
                <a:cs typeface="Times New Roman"/>
              </a:rPr>
              <a:t>E.</a:t>
            </a:r>
            <a:endParaRPr kumimoji="1" lang="en-US" altLang="ja-JP" smtClean="0"/>
          </a:p>
          <a:p>
            <a:pPr>
              <a:buFont typeface="Wingdings" charset="2"/>
              <a:buChar char="Ø"/>
            </a:pPr>
            <a:endParaRPr lang="en-US" altLang="ja-JP"/>
          </a:p>
          <a:p>
            <a:pPr>
              <a:buFont typeface="Wingdings" charset="2"/>
              <a:buChar char="Ø"/>
            </a:pPr>
            <a:endParaRPr lang="en-US" altLang="ja-JP"/>
          </a:p>
          <a:p>
            <a:pPr>
              <a:buFont typeface="Wingdings" charset="2"/>
              <a:buChar char="Ø"/>
            </a:pPr>
            <a:endParaRPr lang="en-US" altLang="ja-JP"/>
          </a:p>
          <a:p>
            <a:pPr>
              <a:buFont typeface="Wingdings" charset="2"/>
              <a:buChar char="Ø"/>
            </a:pPr>
            <a:endParaRPr lang="en-US" altLang="ja-JP"/>
          </a:p>
        </p:txBody>
      </p:sp>
      <p:sp>
        <p:nvSpPr>
          <p:cNvPr id="8" name="テキスト ボックス 7"/>
          <p:cNvSpPr txBox="1"/>
          <p:nvPr/>
        </p:nvSpPr>
        <p:spPr>
          <a:xfrm>
            <a:off x="-949580" y="1956568"/>
            <a:ext cx="18466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kumimoji="1" lang="ja-JP" altLang="en-US"/>
          </a:p>
        </p:txBody>
      </p:sp>
      <p:sp>
        <p:nvSpPr>
          <p:cNvPr id="41" name="テキスト ボックス 40"/>
          <p:cNvSpPr txBox="1"/>
          <p:nvPr/>
        </p:nvSpPr>
        <p:spPr>
          <a:xfrm>
            <a:off x="5083062" y="3939480"/>
            <a:ext cx="51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>
                <a:latin typeface="Times New Roman"/>
                <a:cs typeface="Times New Roman"/>
              </a:rPr>
              <a:t>(</a:t>
            </a:r>
            <a:r>
              <a:rPr kumimoji="1" lang="en-US" altLang="ja-JP" i="1">
                <a:latin typeface="Times New Roman"/>
                <a:cs typeface="Times New Roman"/>
              </a:rPr>
              <a:t>...</a:t>
            </a:r>
            <a:r>
              <a:rPr kumimoji="1" lang="en-US" altLang="ja-JP">
                <a:latin typeface="Times New Roman"/>
                <a:cs typeface="Times New Roman"/>
              </a:rPr>
              <a:t>)</a:t>
            </a:r>
            <a:endParaRPr kumimoji="1" lang="ja-JP" altLang="en-US">
              <a:latin typeface="Times New Roman"/>
              <a:cs typeface="Times New Roman"/>
            </a:endParaRPr>
          </a:p>
        </p:txBody>
      </p:sp>
      <p:grpSp>
        <p:nvGrpSpPr>
          <p:cNvPr id="5" name="図形グループ 4"/>
          <p:cNvGrpSpPr/>
          <p:nvPr/>
        </p:nvGrpSpPr>
        <p:grpSpPr>
          <a:xfrm>
            <a:off x="3224000" y="3327857"/>
            <a:ext cx="3672285" cy="3261316"/>
            <a:chOff x="3224000" y="3327857"/>
            <a:chExt cx="3672285" cy="3261316"/>
          </a:xfrm>
        </p:grpSpPr>
        <p:grpSp>
          <p:nvGrpSpPr>
            <p:cNvPr id="149" name="図形グループ 148"/>
            <p:cNvGrpSpPr/>
            <p:nvPr/>
          </p:nvGrpSpPr>
          <p:grpSpPr>
            <a:xfrm>
              <a:off x="3224000" y="3327857"/>
              <a:ext cx="3672285" cy="3261316"/>
              <a:chOff x="2446929" y="3376502"/>
              <a:chExt cx="3672285" cy="3261316"/>
            </a:xfrm>
          </p:grpSpPr>
          <p:grpSp>
            <p:nvGrpSpPr>
              <p:cNvPr id="113" name="図形グループ 112"/>
              <p:cNvGrpSpPr/>
              <p:nvPr/>
            </p:nvGrpSpPr>
            <p:grpSpPr>
              <a:xfrm>
                <a:off x="2446929" y="3376502"/>
                <a:ext cx="2678138" cy="3261316"/>
                <a:chOff x="2909451" y="2617322"/>
                <a:chExt cx="2678138" cy="3261316"/>
              </a:xfrm>
            </p:grpSpPr>
            <p:grpSp>
              <p:nvGrpSpPr>
                <p:cNvPr id="114" name="図形グループ 113"/>
                <p:cNvGrpSpPr/>
                <p:nvPr/>
              </p:nvGrpSpPr>
              <p:grpSpPr>
                <a:xfrm>
                  <a:off x="3631226" y="2617322"/>
                  <a:ext cx="1670737" cy="3261316"/>
                  <a:chOff x="3631226" y="2617322"/>
                  <a:chExt cx="1670737" cy="3261316"/>
                </a:xfrm>
              </p:grpSpPr>
              <p:grpSp>
                <p:nvGrpSpPr>
                  <p:cNvPr id="119" name="図形グループ 118"/>
                  <p:cNvGrpSpPr/>
                  <p:nvPr/>
                </p:nvGrpSpPr>
                <p:grpSpPr>
                  <a:xfrm>
                    <a:off x="3631226" y="3078987"/>
                    <a:ext cx="1670737" cy="2623855"/>
                    <a:chOff x="3631226" y="2373986"/>
                    <a:chExt cx="1670737" cy="2623855"/>
                  </a:xfrm>
                </p:grpSpPr>
                <p:sp>
                  <p:nvSpPr>
                    <p:cNvPr id="122" name="円/楕円 121"/>
                    <p:cNvSpPr/>
                    <p:nvPr/>
                  </p:nvSpPr>
                  <p:spPr>
                    <a:xfrm>
                      <a:off x="4380779" y="2373986"/>
                      <a:ext cx="171629" cy="17162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123" name="直線コネクタ 122"/>
                    <p:cNvCxnSpPr>
                      <a:stCxn id="125" idx="0"/>
                      <a:endCxn id="122" idx="4"/>
                    </p:cNvCxnSpPr>
                    <p:nvPr/>
                  </p:nvCxnSpPr>
                  <p:spPr>
                    <a:xfrm flipV="1">
                      <a:off x="3966892" y="2545615"/>
                      <a:ext cx="499702" cy="374801"/>
                    </a:xfrm>
                    <a:prstGeom prst="line">
                      <a:avLst/>
                    </a:prstGeom>
                    <a:ln w="19050" cap="flat" cmpd="sng">
                      <a:prstDash val="dash"/>
                      <a:headEnd type="none"/>
                      <a:tailEnd type="none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24" name="直線コネクタ 123"/>
                    <p:cNvCxnSpPr>
                      <a:stCxn id="126" idx="4"/>
                      <a:endCxn id="132" idx="0"/>
                    </p:cNvCxnSpPr>
                    <p:nvPr/>
                  </p:nvCxnSpPr>
                  <p:spPr>
                    <a:xfrm flipH="1">
                      <a:off x="4716445" y="3092045"/>
                      <a:ext cx="249851" cy="468040"/>
                    </a:xfrm>
                    <a:prstGeom prst="line">
                      <a:avLst/>
                    </a:prstGeom>
                    <a:ln w="19050" cap="flat" cmpd="sng">
                      <a:prstDash val="dash"/>
                      <a:headEnd type="none"/>
                      <a:tailEnd type="none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5" name="円/楕円 124"/>
                    <p:cNvSpPr/>
                    <p:nvPr/>
                  </p:nvSpPr>
                  <p:spPr>
                    <a:xfrm>
                      <a:off x="3881077" y="2920416"/>
                      <a:ext cx="171629" cy="17162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26" name="円/楕円 125"/>
                    <p:cNvSpPr/>
                    <p:nvPr/>
                  </p:nvSpPr>
                  <p:spPr>
                    <a:xfrm>
                      <a:off x="4880481" y="2920416"/>
                      <a:ext cx="171629" cy="17162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127" name="直線コネクタ 126"/>
                    <p:cNvCxnSpPr>
                      <a:stCxn id="126" idx="0"/>
                      <a:endCxn id="122" idx="4"/>
                    </p:cNvCxnSpPr>
                    <p:nvPr/>
                  </p:nvCxnSpPr>
                  <p:spPr>
                    <a:xfrm flipH="1" flipV="1">
                      <a:off x="4466594" y="2545615"/>
                      <a:ext cx="499702" cy="374801"/>
                    </a:xfrm>
                    <a:prstGeom prst="line">
                      <a:avLst/>
                    </a:prstGeom>
                    <a:ln w="19050" cap="flat" cmpd="sng">
                      <a:prstDash val="dash"/>
                      <a:headEnd type="none"/>
                      <a:tailEnd type="none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28" name="円/楕円 127"/>
                    <p:cNvSpPr/>
                    <p:nvPr/>
                  </p:nvSpPr>
                  <p:spPr>
                    <a:xfrm>
                      <a:off x="3631226" y="3560085"/>
                      <a:ext cx="171629" cy="17162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129" name="直線コネクタ 128"/>
                    <p:cNvCxnSpPr>
                      <a:stCxn id="128" idx="0"/>
                      <a:endCxn id="125" idx="4"/>
                    </p:cNvCxnSpPr>
                    <p:nvPr/>
                  </p:nvCxnSpPr>
                  <p:spPr>
                    <a:xfrm flipV="1">
                      <a:off x="3717041" y="3092045"/>
                      <a:ext cx="249851" cy="468040"/>
                    </a:xfrm>
                    <a:prstGeom prst="line">
                      <a:avLst/>
                    </a:prstGeom>
                    <a:ln w="19050" cap="flat" cmpd="sng">
                      <a:prstDash val="dash"/>
                      <a:headEnd type="none"/>
                      <a:tailEnd type="none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0" name="直線コネクタ 129"/>
                    <p:cNvCxnSpPr>
                      <a:stCxn id="131" idx="0"/>
                      <a:endCxn id="125" idx="4"/>
                    </p:cNvCxnSpPr>
                    <p:nvPr/>
                  </p:nvCxnSpPr>
                  <p:spPr>
                    <a:xfrm flipH="1" flipV="1">
                      <a:off x="3966892" y="3092045"/>
                      <a:ext cx="249851" cy="468040"/>
                    </a:xfrm>
                    <a:prstGeom prst="line">
                      <a:avLst/>
                    </a:prstGeom>
                    <a:ln w="19050" cap="flat" cmpd="sng">
                      <a:prstDash val="dash"/>
                      <a:headEnd type="none"/>
                      <a:tailEnd type="none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1" name="円/楕円 130"/>
                    <p:cNvSpPr/>
                    <p:nvPr/>
                  </p:nvSpPr>
                  <p:spPr>
                    <a:xfrm>
                      <a:off x="4130928" y="3560085"/>
                      <a:ext cx="171629" cy="17162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32" name="円/楕円 131"/>
                    <p:cNvSpPr/>
                    <p:nvPr/>
                  </p:nvSpPr>
                  <p:spPr>
                    <a:xfrm>
                      <a:off x="4630630" y="3560085"/>
                      <a:ext cx="171629" cy="17162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33" name="円/楕円 132"/>
                    <p:cNvSpPr/>
                    <p:nvPr/>
                  </p:nvSpPr>
                  <p:spPr>
                    <a:xfrm>
                      <a:off x="5130334" y="3560085"/>
                      <a:ext cx="171629" cy="17162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134" name="直線コネクタ 133"/>
                    <p:cNvCxnSpPr>
                      <a:stCxn id="133" idx="0"/>
                      <a:endCxn id="126" idx="4"/>
                    </p:cNvCxnSpPr>
                    <p:nvPr/>
                  </p:nvCxnSpPr>
                  <p:spPr>
                    <a:xfrm flipH="1" flipV="1">
                      <a:off x="4966296" y="3092045"/>
                      <a:ext cx="249853" cy="468040"/>
                    </a:xfrm>
                    <a:prstGeom prst="line">
                      <a:avLst/>
                    </a:prstGeom>
                    <a:ln w="19050" cap="flat" cmpd="sng">
                      <a:prstDash val="dash"/>
                      <a:headEnd type="none"/>
                      <a:tailEnd type="none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35" name="円/楕円 134"/>
                    <p:cNvSpPr/>
                    <p:nvPr/>
                  </p:nvSpPr>
                  <p:spPr>
                    <a:xfrm>
                      <a:off x="3881077" y="4150634"/>
                      <a:ext cx="171629" cy="17162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sp>
                  <p:nvSpPr>
                    <p:cNvPr id="136" name="円/楕円 135"/>
                    <p:cNvSpPr/>
                    <p:nvPr/>
                  </p:nvSpPr>
                  <p:spPr>
                    <a:xfrm>
                      <a:off x="4880482" y="4219286"/>
                      <a:ext cx="171629" cy="17162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137" name="直線コネクタ 136"/>
                    <p:cNvCxnSpPr>
                      <a:stCxn id="128" idx="4"/>
                      <a:endCxn id="135" idx="0"/>
                    </p:cNvCxnSpPr>
                    <p:nvPr/>
                  </p:nvCxnSpPr>
                  <p:spPr>
                    <a:xfrm>
                      <a:off x="3717041" y="3731714"/>
                      <a:ext cx="249851" cy="418920"/>
                    </a:xfrm>
                    <a:prstGeom prst="line">
                      <a:avLst/>
                    </a:prstGeom>
                    <a:ln w="19050" cap="flat" cmpd="sng">
                      <a:prstDash val="dash"/>
                      <a:headEnd type="none"/>
                      <a:tailEnd type="none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8" name="直線コネクタ 137"/>
                    <p:cNvCxnSpPr>
                      <a:stCxn id="135" idx="0"/>
                      <a:endCxn id="131" idx="4"/>
                    </p:cNvCxnSpPr>
                    <p:nvPr/>
                  </p:nvCxnSpPr>
                  <p:spPr>
                    <a:xfrm flipV="1">
                      <a:off x="3966892" y="3731714"/>
                      <a:ext cx="249851" cy="418920"/>
                    </a:xfrm>
                    <a:prstGeom prst="line">
                      <a:avLst/>
                    </a:prstGeom>
                    <a:ln w="19050" cap="flat" cmpd="sng">
                      <a:prstDash val="dash"/>
                      <a:headEnd type="none"/>
                      <a:tailEnd type="none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39" name="直線コネクタ 138"/>
                    <p:cNvCxnSpPr>
                      <a:stCxn id="132" idx="4"/>
                      <a:endCxn id="136" idx="0"/>
                    </p:cNvCxnSpPr>
                    <p:nvPr/>
                  </p:nvCxnSpPr>
                  <p:spPr>
                    <a:xfrm>
                      <a:off x="4716445" y="3731714"/>
                      <a:ext cx="249852" cy="487572"/>
                    </a:xfrm>
                    <a:prstGeom prst="line">
                      <a:avLst/>
                    </a:prstGeom>
                    <a:ln w="19050" cap="flat" cmpd="sng">
                      <a:prstDash val="dash"/>
                      <a:headEnd type="none"/>
                      <a:tailEnd type="none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0" name="直線コネクタ 139"/>
                    <p:cNvCxnSpPr>
                      <a:stCxn id="133" idx="4"/>
                      <a:endCxn id="136" idx="0"/>
                    </p:cNvCxnSpPr>
                    <p:nvPr/>
                  </p:nvCxnSpPr>
                  <p:spPr>
                    <a:xfrm flipH="1">
                      <a:off x="4966297" y="3731714"/>
                      <a:ext cx="249852" cy="487572"/>
                    </a:xfrm>
                    <a:prstGeom prst="line">
                      <a:avLst/>
                    </a:prstGeom>
                    <a:ln w="19050" cap="flat" cmpd="sng">
                      <a:prstDash val="dash"/>
                      <a:headEnd type="none"/>
                      <a:tailEnd type="none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sp>
                  <p:nvSpPr>
                    <p:cNvPr id="141" name="円/楕円 140"/>
                    <p:cNvSpPr/>
                    <p:nvPr/>
                  </p:nvSpPr>
                  <p:spPr>
                    <a:xfrm>
                      <a:off x="4380779" y="4826212"/>
                      <a:ext cx="171629" cy="171629"/>
                    </a:xfrm>
                    <a:prstGeom prst="ellipse">
                      <a:avLst/>
                    </a:prstGeom>
                  </p:spPr>
                  <p:style>
                    <a:lnRef idx="1">
                      <a:schemeClr val="accent1"/>
                    </a:lnRef>
                    <a:fillRef idx="3">
                      <a:schemeClr val="accent1"/>
                    </a:fillRef>
                    <a:effectRef idx="2">
                      <a:schemeClr val="accent1"/>
                    </a:effectRef>
                    <a:fontRef idx="minor">
                      <a:schemeClr val="lt1"/>
                    </a:fontRef>
                  </p:style>
                  <p:txBody>
                    <a:bodyPr rtlCol="0" anchor="ctr"/>
                    <a:lstStyle/>
                    <a:p>
                      <a:pPr algn="ctr"/>
                      <a:endParaRPr kumimoji="1" lang="ja-JP" altLang="en-US"/>
                    </a:p>
                  </p:txBody>
                </p:sp>
                <p:cxnSp>
                  <p:nvCxnSpPr>
                    <p:cNvPr id="142" name="直線コネクタ 141"/>
                    <p:cNvCxnSpPr>
                      <a:stCxn id="135" idx="4"/>
                      <a:endCxn id="141" idx="0"/>
                    </p:cNvCxnSpPr>
                    <p:nvPr/>
                  </p:nvCxnSpPr>
                  <p:spPr>
                    <a:xfrm>
                      <a:off x="3966892" y="4322263"/>
                      <a:ext cx="499702" cy="503949"/>
                    </a:xfrm>
                    <a:prstGeom prst="line">
                      <a:avLst/>
                    </a:prstGeom>
                    <a:ln w="19050" cap="flat" cmpd="sng">
                      <a:prstDash val="dash"/>
                      <a:headEnd type="none"/>
                      <a:tailEnd type="none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  <p:cxnSp>
                  <p:nvCxnSpPr>
                    <p:cNvPr id="143" name="直線コネクタ 142"/>
                    <p:cNvCxnSpPr>
                      <a:stCxn id="136" idx="4"/>
                      <a:endCxn id="141" idx="0"/>
                    </p:cNvCxnSpPr>
                    <p:nvPr/>
                  </p:nvCxnSpPr>
                  <p:spPr>
                    <a:xfrm flipH="1">
                      <a:off x="4466594" y="4390915"/>
                      <a:ext cx="499703" cy="435297"/>
                    </a:xfrm>
                    <a:prstGeom prst="line">
                      <a:avLst/>
                    </a:prstGeom>
                    <a:ln w="19050" cap="flat" cmpd="sng">
                      <a:prstDash val="dash"/>
                      <a:headEnd type="none"/>
                      <a:tailEnd type="none"/>
                    </a:ln>
                  </p:spPr>
                  <p:style>
                    <a:lnRef idx="3">
                      <a:schemeClr val="dk1"/>
                    </a:lnRef>
                    <a:fillRef idx="0">
                      <a:schemeClr val="dk1"/>
                    </a:fillRef>
                    <a:effectRef idx="2">
                      <a:schemeClr val="dk1"/>
                    </a:effectRef>
                    <a:fontRef idx="minor">
                      <a:schemeClr val="tx1"/>
                    </a:fontRef>
                  </p:style>
                </p:cxnSp>
              </p:grpSp>
              <p:sp>
                <p:nvSpPr>
                  <p:cNvPr id="120" name="正方形/長方形 119"/>
                  <p:cNvSpPr/>
                  <p:nvPr/>
                </p:nvSpPr>
                <p:spPr>
                  <a:xfrm>
                    <a:off x="4274965" y="2617322"/>
                    <a:ext cx="428322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lang="en-US" altLang="ja-JP" sz="2400" i="1" dirty="0" smtClean="0">
                        <a:latin typeface="Times New Roman"/>
                        <a:cs typeface="Times New Roman"/>
                      </a:rPr>
                      <a:t>u</a:t>
                    </a:r>
                    <a:endParaRPr lang="ja-JP" altLang="en-US" sz="2400" i="1" dirty="0">
                      <a:latin typeface="Times New Roman"/>
                      <a:cs typeface="Times New Roman"/>
                    </a:endParaRPr>
                  </a:p>
                </p:txBody>
              </p:sp>
              <p:sp>
                <p:nvSpPr>
                  <p:cNvPr id="121" name="正方形/長方形 120"/>
                  <p:cNvSpPr/>
                  <p:nvPr/>
                </p:nvSpPr>
                <p:spPr>
                  <a:xfrm>
                    <a:off x="3979144" y="5416973"/>
                    <a:ext cx="348172" cy="461665"/>
                  </a:xfrm>
                  <a:prstGeom prst="rect">
                    <a:avLst/>
                  </a:prstGeom>
                </p:spPr>
                <p:txBody>
                  <a:bodyPr wrap="none">
                    <a:spAutoFit/>
                  </a:bodyPr>
                  <a:lstStyle/>
                  <a:p>
                    <a:r>
                      <a:rPr kumimoji="1" lang="en-US" altLang="ja-JP" sz="2400" i="1" dirty="0">
                        <a:latin typeface="Times New Roman"/>
                        <a:cs typeface="Times New Roman"/>
                      </a:rPr>
                      <a:t>v</a:t>
                    </a:r>
                    <a:endParaRPr lang="ja-JP" altLang="en-US" sz="2400" dirty="0"/>
                  </a:p>
                </p:txBody>
              </p:sp>
            </p:grpSp>
            <p:sp>
              <p:nvSpPr>
                <p:cNvPr id="115" name="円/楕円 114"/>
                <p:cNvSpPr/>
                <p:nvPr/>
              </p:nvSpPr>
              <p:spPr>
                <a:xfrm>
                  <a:off x="5415960" y="3644444"/>
                  <a:ext cx="171629" cy="17162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sp>
              <p:nvSpPr>
                <p:cNvPr id="116" name="円/楕円 115"/>
                <p:cNvSpPr/>
                <p:nvPr/>
              </p:nvSpPr>
              <p:spPr>
                <a:xfrm>
                  <a:off x="2909451" y="4553526"/>
                  <a:ext cx="171629" cy="171629"/>
                </a:xfrm>
                <a:prstGeom prst="ellipse">
                  <a:avLst/>
                </a:prstGeom>
              </p:spPr>
              <p:style>
                <a:lnRef idx="1">
                  <a:schemeClr val="accent1"/>
                </a:lnRef>
                <a:fillRef idx="3">
                  <a:schemeClr val="accent1"/>
                </a:fillRef>
                <a:effectRef idx="2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kumimoji="1" lang="ja-JP" altLang="en-US"/>
                </a:p>
              </p:txBody>
            </p:sp>
            <p:cxnSp>
              <p:nvCxnSpPr>
                <p:cNvPr id="117" name="直線コネクタ 116"/>
                <p:cNvCxnSpPr>
                  <a:stCxn id="133" idx="0"/>
                  <a:endCxn id="115" idx="4"/>
                </p:cNvCxnSpPr>
                <p:nvPr/>
              </p:nvCxnSpPr>
              <p:spPr>
                <a:xfrm flipV="1">
                  <a:off x="5216149" y="3816073"/>
                  <a:ext cx="285626" cy="449013"/>
                </a:xfrm>
                <a:prstGeom prst="line">
                  <a:avLst/>
                </a:prstGeom>
                <a:ln w="19050" cap="flat" cmpd="sng">
                  <a:prstDash val="dash"/>
                  <a:headEnd type="none"/>
                  <a:tailEnd type="none"/>
                </a:ln>
              </p:spPr>
              <p:style>
                <a:lnRef idx="3">
                  <a:schemeClr val="dk1"/>
                </a:lnRef>
                <a:fillRef idx="0">
                  <a:schemeClr val="dk1"/>
                </a:fillRef>
                <a:effectRef idx="2">
                  <a:schemeClr val="dk1"/>
                </a:effectRef>
                <a:fontRef idx="minor">
                  <a:schemeClr val="tx1"/>
                </a:fontRef>
              </p:style>
            </p:cxnSp>
            <p:cxnSp>
              <p:nvCxnSpPr>
                <p:cNvPr id="118" name="曲線コネクタ 117"/>
                <p:cNvCxnSpPr>
                  <a:stCxn id="116" idx="4"/>
                  <a:endCxn id="135" idx="2"/>
                </p:cNvCxnSpPr>
                <p:nvPr/>
              </p:nvCxnSpPr>
              <p:spPr>
                <a:xfrm rot="16200000" flipH="1">
                  <a:off x="3330024" y="4390396"/>
                  <a:ext cx="216295" cy="885811"/>
                </a:xfrm>
                <a:prstGeom prst="curvedConnector2">
                  <a:avLst/>
                </a:prstGeom>
                <a:ln w="28575" cmpd="sng"/>
              </p:spPr>
              <p:style>
                <a:lnRef idx="1">
                  <a:schemeClr val="dk1"/>
                </a:lnRef>
                <a:fillRef idx="0">
                  <a:schemeClr val="dk1"/>
                </a:fillRef>
                <a:effectRef idx="0">
                  <a:schemeClr val="dk1"/>
                </a:effectRef>
                <a:fontRef idx="minor">
                  <a:schemeClr val="tx1"/>
                </a:fontRef>
              </p:style>
            </p:cxnSp>
          </p:grpSp>
          <p:cxnSp>
            <p:nvCxnSpPr>
              <p:cNvPr id="144" name="曲線コネクタ 143"/>
              <p:cNvCxnSpPr>
                <a:stCxn id="122" idx="6"/>
                <a:endCxn id="141" idx="6"/>
              </p:cNvCxnSpPr>
              <p:nvPr/>
            </p:nvCxnSpPr>
            <p:spPr>
              <a:xfrm>
                <a:off x="4089886" y="3923982"/>
                <a:ext cx="12700" cy="2452226"/>
              </a:xfrm>
              <a:prstGeom prst="curvedConnector3">
                <a:avLst>
                  <a:gd name="adj1" fmla="val 12249795"/>
                </a:avLst>
              </a:prstGeom>
              <a:ln w="28575" cmpd="sng">
                <a:prstDash val="dash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sp>
            <p:nvSpPr>
              <p:cNvPr id="148" name="正方形/長方形 147"/>
              <p:cNvSpPr/>
              <p:nvPr/>
            </p:nvSpPr>
            <p:spPr>
              <a:xfrm>
                <a:off x="5708174" y="4851041"/>
                <a:ext cx="411040" cy="46166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en-US" altLang="ja-JP" sz="2400" i="1" dirty="0" smtClean="0">
                    <a:latin typeface="Times New Roman"/>
                    <a:cs typeface="Times New Roman"/>
                  </a:rPr>
                  <a:t>e</a:t>
                </a:r>
                <a:endParaRPr lang="ja-JP" altLang="en-US" sz="2400" i="1" dirty="0">
                  <a:latin typeface="Times New Roman"/>
                  <a:cs typeface="Times New Roman"/>
                </a:endParaRPr>
              </a:p>
            </p:txBody>
          </p:sp>
        </p:grpSp>
        <p:sp>
          <p:nvSpPr>
            <p:cNvPr id="4" name="テキスト ボックス 3"/>
            <p:cNvSpPr txBox="1"/>
            <p:nvPr/>
          </p:nvSpPr>
          <p:spPr>
            <a:xfrm>
              <a:off x="3790990" y="3875337"/>
              <a:ext cx="779063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kumimoji="1" lang="en-US" altLang="ja-JP">
                  <a:latin typeface="Times New Roman"/>
                  <a:cs typeface="Times New Roman"/>
                </a:rPr>
                <a:t>(</a:t>
              </a:r>
              <a:r>
                <a:rPr kumimoji="1" lang="en-US" altLang="ja-JP" i="1">
                  <a:latin typeface="Times New Roman"/>
                  <a:cs typeface="Times New Roman"/>
                </a:rPr>
                <a:t>u</a:t>
              </a:r>
              <a:r>
                <a:rPr kumimoji="1" lang="en-US" altLang="ja-JP">
                  <a:latin typeface="Times New Roman"/>
                  <a:cs typeface="Times New Roman"/>
                </a:rPr>
                <a:t>⊕</a:t>
              </a:r>
              <a:r>
                <a:rPr kumimoji="1" lang="en-US" altLang="ja-JP" i="1">
                  <a:latin typeface="Times New Roman"/>
                  <a:cs typeface="Times New Roman"/>
                </a:rPr>
                <a:t>x</a:t>
              </a:r>
              <a:r>
                <a:rPr kumimoji="1" lang="en-US" altLang="ja-JP">
                  <a:latin typeface="Times New Roman"/>
                  <a:cs typeface="Times New Roman"/>
                </a:rPr>
                <a:t>)</a:t>
              </a:r>
              <a:endParaRPr kumimoji="1" lang="ja-JP" altLang="en-US">
                <a:latin typeface="Times New Roman"/>
                <a:cs typeface="Times New Roman"/>
              </a:endParaRPr>
            </a:p>
          </p:txBody>
        </p:sp>
        <p:sp>
          <p:nvSpPr>
            <p:cNvPr id="42" name="正方形/長方形 41"/>
            <p:cNvSpPr/>
            <p:nvPr/>
          </p:nvSpPr>
          <p:spPr>
            <a:xfrm>
              <a:off x="4392635" y="4124146"/>
              <a:ext cx="411040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 dirty="0" smtClean="0">
                  <a:latin typeface="Times New Roman"/>
                  <a:cs typeface="Times New Roman"/>
                </a:rPr>
                <a:t>x</a:t>
              </a:r>
              <a:endParaRPr lang="ja-JP" altLang="en-US" sz="2400" i="1" dirty="0">
                <a:latin typeface="Times New Roman"/>
                <a:cs typeface="Times New Roman"/>
              </a:endParaRPr>
            </a:p>
          </p:txBody>
        </p:sp>
        <p:sp>
          <p:nvSpPr>
            <p:cNvPr id="44" name="正方形/長方形 43"/>
            <p:cNvSpPr/>
            <p:nvPr/>
          </p:nvSpPr>
          <p:spPr>
            <a:xfrm>
              <a:off x="3531529" y="4820322"/>
              <a:ext cx="414246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en-US" altLang="ja-JP" sz="2400" i="1" dirty="0">
                  <a:latin typeface="Times New Roman"/>
                  <a:cs typeface="Times New Roman"/>
                </a:rPr>
                <a:t>y</a:t>
              </a:r>
              <a:endParaRPr lang="ja-JP" altLang="en-US" sz="2400" i="1" dirty="0">
                <a:latin typeface="Times New Roman"/>
                <a:cs typeface="Times New Roman"/>
              </a:endParaRPr>
            </a:p>
          </p:txBody>
        </p:sp>
      </p:grpSp>
      <p:sp>
        <p:nvSpPr>
          <p:cNvPr id="45" name="テキスト ボックス 44"/>
          <p:cNvSpPr txBox="1"/>
          <p:nvPr/>
        </p:nvSpPr>
        <p:spPr>
          <a:xfrm>
            <a:off x="3338341" y="4515029"/>
            <a:ext cx="7790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>
                <a:latin typeface="Times New Roman"/>
                <a:cs typeface="Times New Roman"/>
              </a:rPr>
              <a:t>(</a:t>
            </a:r>
            <a:r>
              <a:rPr kumimoji="1" lang="en-US" altLang="ja-JP" i="1">
                <a:latin typeface="Times New Roman"/>
                <a:cs typeface="Times New Roman"/>
              </a:rPr>
              <a:t>ū</a:t>
            </a:r>
            <a:r>
              <a:rPr kumimoji="1" lang="en-US" altLang="ja-JP">
                <a:latin typeface="Times New Roman"/>
                <a:cs typeface="Times New Roman"/>
              </a:rPr>
              <a:t>⊕</a:t>
            </a:r>
            <a:r>
              <a:rPr kumimoji="1" lang="en-US" altLang="ja-JP" i="1">
                <a:latin typeface="Times New Roman"/>
                <a:cs typeface="Times New Roman"/>
              </a:rPr>
              <a:t>y</a:t>
            </a:r>
            <a:r>
              <a:rPr kumimoji="1" lang="en-US" altLang="ja-JP">
                <a:latin typeface="Times New Roman"/>
                <a:cs typeface="Times New Roman"/>
              </a:rPr>
              <a:t>)</a:t>
            </a:r>
            <a:endParaRPr kumimoji="1" lang="ja-JP" altLang="en-US">
              <a:latin typeface="Times New Roman"/>
              <a:cs typeface="Times New Roman"/>
            </a:endParaRPr>
          </a:p>
        </p:txBody>
      </p:sp>
      <p:sp>
        <p:nvSpPr>
          <p:cNvPr id="47" name="テキスト ボックス 46"/>
          <p:cNvSpPr txBox="1"/>
          <p:nvPr/>
        </p:nvSpPr>
        <p:spPr>
          <a:xfrm>
            <a:off x="3639118" y="5265490"/>
            <a:ext cx="51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>
                <a:latin typeface="Times New Roman"/>
                <a:cs typeface="Times New Roman"/>
              </a:rPr>
              <a:t>(</a:t>
            </a:r>
            <a:r>
              <a:rPr kumimoji="1" lang="en-US" altLang="ja-JP" i="1">
                <a:latin typeface="Times New Roman"/>
                <a:cs typeface="Times New Roman"/>
              </a:rPr>
              <a:t>...</a:t>
            </a:r>
            <a:r>
              <a:rPr kumimoji="1" lang="en-US" altLang="ja-JP">
                <a:latin typeface="Times New Roman"/>
                <a:cs typeface="Times New Roman"/>
              </a:rPr>
              <a:t>)</a:t>
            </a:r>
            <a:endParaRPr kumimoji="1" lang="ja-JP" altLang="en-US">
              <a:latin typeface="Times New Roman"/>
              <a:cs typeface="Times New Roman"/>
            </a:endParaRPr>
          </a:p>
        </p:txBody>
      </p:sp>
      <p:sp>
        <p:nvSpPr>
          <p:cNvPr id="48" name="テキスト ボックス 47"/>
          <p:cNvSpPr txBox="1"/>
          <p:nvPr/>
        </p:nvSpPr>
        <p:spPr>
          <a:xfrm>
            <a:off x="4019764" y="5872416"/>
            <a:ext cx="51152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>
                <a:latin typeface="Times New Roman"/>
                <a:cs typeface="Times New Roman"/>
              </a:rPr>
              <a:t>(</a:t>
            </a:r>
            <a:r>
              <a:rPr kumimoji="1" lang="en-US" altLang="ja-JP" i="1">
                <a:latin typeface="Times New Roman"/>
                <a:cs typeface="Times New Roman"/>
              </a:rPr>
              <a:t>...</a:t>
            </a:r>
            <a:r>
              <a:rPr kumimoji="1" lang="en-US" altLang="ja-JP">
                <a:latin typeface="Times New Roman"/>
                <a:cs typeface="Times New Roman"/>
              </a:rPr>
              <a:t>)</a:t>
            </a:r>
            <a:endParaRPr kumimoji="1" lang="ja-JP" altLang="en-US">
              <a:latin typeface="Times New Roman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1143471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Proof Sketch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/>
              <a:t>Cannot guess the constraint on </a:t>
            </a:r>
            <a:r>
              <a:rPr lang="en-US" altLang="ja-JP" i="1">
                <a:latin typeface="Times New Roman"/>
                <a:cs typeface="Times New Roman"/>
              </a:rPr>
              <a:t>e</a:t>
            </a:r>
            <a:r>
              <a:rPr lang="en-US" altLang="ja-JP"/>
              <a:t> from constraints on </a:t>
            </a:r>
            <a:r>
              <a:rPr lang="en-US" altLang="ja-JP" i="1">
                <a:latin typeface="Times New Roman"/>
                <a:cs typeface="Times New Roman"/>
              </a:rPr>
              <a:t>E</a:t>
            </a:r>
            <a:r>
              <a:rPr lang="en-US" altLang="ja-JP">
                <a:latin typeface="Times New Roman"/>
                <a:cs typeface="Times New Roman"/>
              </a:rPr>
              <a:t>.</a:t>
            </a:r>
            <a:endParaRPr lang="en-US" altLang="ja-JP" i="1" baseline="-25000">
              <a:latin typeface="Times New Roman"/>
              <a:cs typeface="Times New Roman"/>
            </a:endParaRPr>
          </a:p>
          <a:p>
            <a:endParaRPr lang="en-US" altLang="ja-JP" dirty="0" err="1"/>
          </a:p>
          <a:p>
            <a:r>
              <a:rPr lang="en-US" altLang="ja-JP" dirty="0" err="1"/>
              <a:t>Consider how </a:t>
            </a:r>
            <a:r>
              <a:rPr lang="en-US" altLang="ja-JP" i="1" dirty="0" err="1">
                <a:latin typeface="Times New Roman"/>
                <a:ea typeface="ヒラギノ角ゴ ProN W3"/>
                <a:cs typeface="Times New Roman"/>
              </a:rPr>
              <a:t>d</a:t>
            </a:r>
            <a:r>
              <a:rPr lang="en-US" altLang="ja-JP" baseline="-25000" dirty="0" err="1">
                <a:latin typeface="Times New Roman"/>
                <a:ea typeface="ヒラギノ角ゴ ProN W3"/>
                <a:cs typeface="Times New Roman"/>
              </a:rPr>
              <a:t>TV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(𝒦</a:t>
            </a:r>
            <a:r>
              <a:rPr lang="en-US" altLang="ja-JP" baseline="-25000" dirty="0">
                <a:latin typeface="Times New Roman"/>
                <a:ea typeface="ヒラギノ角ゴ ProN W3"/>
                <a:cs typeface="Times New Roman"/>
              </a:rPr>
              <a:t>1-ε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, 𝒦</a:t>
            </a:r>
            <a:r>
              <a:rPr lang="en-US" altLang="ja-JP" baseline="-25000" dirty="0">
                <a:latin typeface="Times New Roman"/>
                <a:cs typeface="Times New Roman"/>
              </a:rPr>
              <a:t>½</a:t>
            </a:r>
            <a:r>
              <a:rPr lang="en-US" altLang="en-US" baseline="-25000" dirty="0" err="1">
                <a:latin typeface="Times New Roman"/>
                <a:cs typeface="Times New Roman"/>
              </a:rPr>
              <a:t>+ε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)</a:t>
            </a:r>
            <a:r>
              <a:rPr lang="en-US" altLang="ja-JP" dirty="0"/>
              <a:t> increases.</a:t>
            </a:r>
          </a:p>
          <a:p>
            <a:pPr marL="914400" lvl="1" indent="-457200">
              <a:buFont typeface="+mj-lt"/>
              <a:buAutoNum type="arabicPeriod"/>
            </a:pPr>
            <a:r>
              <a:rPr lang="en-US" altLang="ja-JP" i="1" dirty="0" err="1">
                <a:latin typeface="Times New Roman"/>
                <a:ea typeface="ヒラギノ角ゴ ProN W3"/>
                <a:cs typeface="Times New Roman"/>
              </a:rPr>
              <a:t>e</a:t>
            </a:r>
            <a:r>
              <a:rPr lang="en-US" altLang="ja-JP" dirty="0" err="1"/>
              <a:t> do not create a new cycle: no increase</a:t>
            </a:r>
            <a:endParaRPr lang="en-US" altLang="ja-JP" dirty="0"/>
          </a:p>
          <a:p>
            <a:pPr marL="914400" lvl="1" indent="-457200">
              <a:buFont typeface="+mj-lt"/>
              <a:buAutoNum type="arabicPeriod"/>
            </a:pPr>
            <a:r>
              <a:rPr lang="en-US" altLang="ja-JP" i="1" dirty="0" err="1">
                <a:latin typeface="Times New Roman"/>
                <a:ea typeface="ヒラギノ角ゴ ProN W3"/>
                <a:cs typeface="Times New Roman"/>
              </a:rPr>
              <a:t>e</a:t>
            </a:r>
            <a:r>
              <a:rPr lang="en-US" altLang="ja-JP" dirty="0" err="1"/>
              <a:t> creates new cycle:</a:t>
            </a:r>
            <a:r>
              <a:rPr lang="en-US" altLang="ja-JP" i="1" dirty="0" err="1">
                <a:latin typeface="Times New Roman"/>
                <a:ea typeface="ヒラギノ角ゴ ProN W3"/>
                <a:cs typeface="Times New Roman"/>
              </a:rPr>
              <a:t> </a:t>
            </a:r>
            <a:r>
              <a:rPr lang="en-US" altLang="ja-JP" dirty="0"/>
              <a:t>increases by </a:t>
            </a:r>
            <a:r>
              <a:rPr lang="en-US" altLang="ja-JP" dirty="0">
                <a:latin typeface="Times New Roman"/>
                <a:cs typeface="Times New Roman"/>
              </a:rPr>
              <a:t>O(1/</a:t>
            </a:r>
            <a:r>
              <a:rPr lang="en-US" altLang="ja-JP" i="1" dirty="0">
                <a:latin typeface="Times New Roman"/>
                <a:cs typeface="Times New Roman"/>
              </a:rPr>
              <a:t>n</a:t>
            </a:r>
            <a:r>
              <a:rPr lang="en-US" altLang="ja-JP" baseline="30000" dirty="0">
                <a:latin typeface="Times New Roman"/>
                <a:cs typeface="Times New Roman"/>
              </a:rPr>
              <a:t>c(ε)</a:t>
            </a:r>
            <a:r>
              <a:rPr lang="en-US" altLang="ja-JP" dirty="0">
                <a:latin typeface="Times New Roman"/>
                <a:cs typeface="Times New Roman"/>
              </a:rPr>
              <a:t>)</a:t>
            </a:r>
            <a:r>
              <a:rPr lang="en-US" altLang="ja-JP" dirty="0"/>
              <a:t>.</a:t>
            </a:r>
          </a:p>
          <a:p>
            <a:r>
              <a:rPr lang="en-US" altLang="ja-JP">
                <a:latin typeface="Times New Roman"/>
                <a:ea typeface="ヒラギノ角ゴ ProN W3"/>
                <a:cs typeface="Times New Roman"/>
              </a:rPr>
              <a:t>2.</a:t>
            </a:r>
            <a:r>
              <a:rPr lang="en-US" altLang="ja-JP"/>
              <a:t> occurrs at most </a:t>
            </a:r>
            <a:r>
              <a:rPr lang="en-US" altLang="ja-JP" i="1" dirty="0">
                <a:latin typeface="Times New Roman"/>
                <a:ea typeface="ヒラギノ角ゴ ProN W3"/>
                <a:cs typeface="Times New Roman"/>
              </a:rPr>
              <a:t>n</a:t>
            </a:r>
            <a:r>
              <a:rPr lang="en-US" altLang="ja-JP" baseline="30000" dirty="0">
                <a:latin typeface="Times New Roman"/>
                <a:ea typeface="ヒラギノ角ゴ ProN W3"/>
                <a:cs typeface="Times New Roman"/>
              </a:rPr>
              <a:t>O(δ)</a:t>
            </a:r>
            <a:r>
              <a:rPr lang="en-US" altLang="ja-JP" dirty="0"/>
              <a:t> times.</a:t>
            </a:r>
          </a:p>
          <a:p>
            <a:r>
              <a:rPr lang="en-US" altLang="ja-JP" dirty="0"/>
              <a:t>By choosing 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δ</a:t>
            </a:r>
            <a:r>
              <a:rPr lang="en-US" altLang="ja-JP" dirty="0"/>
              <a:t> small enough, we have </a:t>
            </a:r>
            <a:r>
              <a:rPr lang="en-US" altLang="ja-JP" i="1" dirty="0" err="1">
                <a:latin typeface="Times New Roman"/>
                <a:ea typeface="ヒラギノ角ゴ ProN W3"/>
                <a:cs typeface="Times New Roman"/>
              </a:rPr>
              <a:t>d</a:t>
            </a:r>
            <a:r>
              <a:rPr lang="en-US" altLang="ja-JP" baseline="-25000" dirty="0" err="1">
                <a:latin typeface="Times New Roman"/>
                <a:ea typeface="ヒラギノ角ゴ ProN W3"/>
                <a:cs typeface="Times New Roman"/>
              </a:rPr>
              <a:t>TV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(𝒦</a:t>
            </a:r>
            <a:r>
              <a:rPr lang="en-US" altLang="ja-JP" baseline="-25000" dirty="0">
                <a:latin typeface="Times New Roman"/>
                <a:ea typeface="ヒラギノ角ゴ ProN W3"/>
                <a:cs typeface="Times New Roman"/>
              </a:rPr>
              <a:t>1-ε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, 𝒦</a:t>
            </a:r>
            <a:r>
              <a:rPr lang="en-US" altLang="ja-JP" baseline="-25000" dirty="0">
                <a:latin typeface="Times New Roman"/>
                <a:cs typeface="Times New Roman"/>
              </a:rPr>
              <a:t>½</a:t>
            </a:r>
            <a:r>
              <a:rPr lang="en-US" altLang="en-US" baseline="-25000" dirty="0" err="1">
                <a:latin typeface="Times New Roman"/>
                <a:cs typeface="Times New Roman"/>
              </a:rPr>
              <a:t>+ε</a:t>
            </a:r>
            <a:r>
              <a:rPr lang="en-US" altLang="ja-JP" dirty="0">
                <a:latin typeface="Times New Roman"/>
                <a:ea typeface="ヒラギノ角ゴ ProN W3"/>
                <a:cs typeface="Times New Roman"/>
              </a:rPr>
              <a:t>) = o(1).</a:t>
            </a:r>
          </a:p>
        </p:txBody>
      </p:sp>
      <p:cxnSp>
        <p:nvCxnSpPr>
          <p:cNvPr id="4" name="直線コネクタ 3"/>
          <p:cNvCxnSpPr/>
          <p:nvPr/>
        </p:nvCxnSpPr>
        <p:spPr>
          <a:xfrm>
            <a:off x="457200" y="2744694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26427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Symmetric Predicates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i="1" dirty="0" smtClean="0">
                <a:latin typeface="Times New Roman"/>
                <a:cs typeface="Times New Roman"/>
              </a:rPr>
              <a:t>P</a:t>
            </a:r>
            <a:r>
              <a:rPr lang="en-US" altLang="ja-JP" dirty="0" smtClean="0">
                <a:latin typeface="Times New Roman"/>
                <a:cs typeface="Times New Roman"/>
              </a:rPr>
              <a:t>: {0,1}</a:t>
            </a:r>
            <a:r>
              <a:rPr lang="en-US" altLang="ja-JP" i="1" baseline="30000" dirty="0" smtClean="0">
                <a:latin typeface="Times New Roman"/>
                <a:cs typeface="Times New Roman"/>
              </a:rPr>
              <a:t>k</a:t>
            </a:r>
            <a:r>
              <a:rPr lang="en-US" altLang="ja-JP" dirty="0" smtClean="0">
                <a:latin typeface="Times New Roman"/>
                <a:cs typeface="Times New Roman"/>
              </a:rPr>
              <a:t>→{0,1</a:t>
            </a:r>
            <a:r>
              <a:rPr lang="en-US" altLang="ja-JP" dirty="0" smtClean="0"/>
              <a:t>} is </a:t>
            </a:r>
            <a:r>
              <a:rPr lang="en-US" altLang="ja-JP" dirty="0" smtClean="0">
                <a:solidFill>
                  <a:srgbClr val="FF0000"/>
                </a:solidFill>
              </a:rPr>
              <a:t>symmetric</a:t>
            </a:r>
            <a:r>
              <a:rPr lang="en-US" altLang="ja-JP" dirty="0" smtClean="0"/>
              <a:t>: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i="1" dirty="0" smtClean="0">
                <a:latin typeface="Times New Roman"/>
                <a:cs typeface="Times New Roman"/>
              </a:rPr>
              <a:t>P</a:t>
            </a:r>
            <a:r>
              <a:rPr lang="en-US" altLang="ja-JP" dirty="0" smtClean="0">
                <a:latin typeface="Times New Roman"/>
                <a:cs typeface="Times New Roman"/>
              </a:rPr>
              <a:t>(</a:t>
            </a:r>
            <a:r>
              <a:rPr lang="en-US" altLang="ja-JP" i="1" dirty="0" smtClean="0">
                <a:latin typeface="Times New Roman"/>
                <a:cs typeface="Times New Roman"/>
              </a:rPr>
              <a:t>x</a:t>
            </a:r>
            <a:r>
              <a:rPr lang="en-US" altLang="ja-JP" dirty="0" smtClean="0">
                <a:latin typeface="Times New Roman"/>
                <a:cs typeface="Times New Roman"/>
              </a:rPr>
              <a:t>) = </a:t>
            </a:r>
            <a:r>
              <a:rPr lang="en-US" altLang="ja-JP" i="1" dirty="0" smtClean="0">
                <a:latin typeface="Times New Roman"/>
                <a:cs typeface="Times New Roman"/>
              </a:rPr>
              <a:t>P</a:t>
            </a:r>
            <a:r>
              <a:rPr lang="en-US" altLang="ja-JP" dirty="0" smtClean="0">
                <a:latin typeface="Times New Roman"/>
                <a:cs typeface="Times New Roman"/>
              </a:rPr>
              <a:t>(</a:t>
            </a:r>
            <a:r>
              <a:rPr lang="en-US" altLang="ja-JP" i="1" dirty="0" smtClean="0">
                <a:latin typeface="Times New Roman"/>
                <a:cs typeface="Times New Roman"/>
              </a:rPr>
              <a:t>y</a:t>
            </a:r>
            <a:r>
              <a:rPr lang="en-US" altLang="ja-JP" dirty="0" smtClean="0">
                <a:latin typeface="Times New Roman"/>
                <a:cs typeface="Times New Roman"/>
              </a:rPr>
              <a:t>) if |</a:t>
            </a:r>
            <a:r>
              <a:rPr lang="en-US" altLang="ja-JP" i="1" dirty="0" smtClean="0">
                <a:latin typeface="Times New Roman"/>
                <a:cs typeface="Times New Roman"/>
              </a:rPr>
              <a:t>x</a:t>
            </a:r>
            <a:r>
              <a:rPr lang="en-US" altLang="ja-JP" dirty="0" smtClean="0">
                <a:latin typeface="Times New Roman"/>
                <a:cs typeface="Times New Roman"/>
              </a:rPr>
              <a:t>| = |</a:t>
            </a:r>
            <a:r>
              <a:rPr lang="en-US" altLang="ja-JP" i="1" dirty="0" smtClean="0">
                <a:latin typeface="Times New Roman"/>
                <a:cs typeface="Times New Roman"/>
              </a:rPr>
              <a:t>y</a:t>
            </a:r>
            <a:r>
              <a:rPr lang="en-US" altLang="ja-JP" dirty="0" smtClean="0">
                <a:latin typeface="Times New Roman"/>
                <a:cs typeface="Times New Roman"/>
              </a:rPr>
              <a:t>|</a:t>
            </a:r>
          </a:p>
          <a:p>
            <a:pPr lvl="1"/>
            <a:r>
              <a:rPr lang="en-US" altLang="ja-JP" i="1" dirty="0" smtClean="0">
                <a:latin typeface="Times New Roman"/>
                <a:cs typeface="Times New Roman"/>
              </a:rPr>
              <a:t>P</a:t>
            </a:r>
            <a:r>
              <a:rPr lang="en-US" altLang="ja-JP" dirty="0" smtClean="0">
                <a:latin typeface="Times New Roman"/>
                <a:cs typeface="Times New Roman"/>
              </a:rPr>
              <a:t>(</a:t>
            </a:r>
            <a:r>
              <a:rPr lang="en-US" altLang="ja-JP" i="1" dirty="0" smtClean="0">
                <a:latin typeface="Times New Roman"/>
                <a:cs typeface="Times New Roman"/>
              </a:rPr>
              <a:t>y</a:t>
            </a:r>
            <a:r>
              <a:rPr lang="en-US" altLang="ja-JP" dirty="0" smtClean="0">
                <a:latin typeface="Times New Roman"/>
                <a:cs typeface="Times New Roman"/>
              </a:rPr>
              <a:t>) = </a:t>
            </a:r>
            <a:r>
              <a:rPr lang="en-US" altLang="ja-JP" i="1" dirty="0" smtClean="0">
                <a:latin typeface="Times New Roman"/>
                <a:cs typeface="Times New Roman"/>
              </a:rPr>
              <a:t>P</a:t>
            </a:r>
            <a:r>
              <a:rPr lang="en-US" altLang="ja-JP" dirty="0" smtClean="0">
                <a:latin typeface="Times New Roman"/>
                <a:cs typeface="Times New Roman"/>
              </a:rPr>
              <a:t>(</a:t>
            </a:r>
            <a:r>
              <a:rPr lang="en-US" altLang="ja-JP" i="1" dirty="0" err="1" smtClean="0">
                <a:latin typeface="Times New Roman"/>
                <a:cs typeface="Times New Roman"/>
              </a:rPr>
              <a:t>ȳ</a:t>
            </a:r>
            <a:r>
              <a:rPr lang="en-US" altLang="ja-JP" dirty="0" smtClean="0">
                <a:latin typeface="Times New Roman"/>
                <a:cs typeface="Times New Roman"/>
              </a:rPr>
              <a:t>)</a:t>
            </a:r>
          </a:p>
          <a:p>
            <a:r>
              <a:rPr lang="en-US" altLang="ja-JP" dirty="0" smtClean="0"/>
              <a:t>Ex.</a:t>
            </a:r>
            <a:endParaRPr lang="en-US" altLang="ja-JP" dirty="0"/>
          </a:p>
          <a:p>
            <a:pPr lvl="1"/>
            <a:r>
              <a:rPr lang="en-US" altLang="ja-JP" dirty="0" smtClean="0"/>
              <a:t>NAE</a:t>
            </a:r>
            <a:r>
              <a:rPr lang="en-US" altLang="ja-JP" dirty="0" smtClean="0">
                <a:latin typeface="Times New Roman"/>
                <a:cs typeface="Times New Roman"/>
              </a:rPr>
              <a:t>(</a:t>
            </a:r>
            <a:r>
              <a:rPr lang="en-US" altLang="ja-JP" i="1" dirty="0" smtClean="0">
                <a:latin typeface="Times New Roman"/>
                <a:cs typeface="Times New Roman"/>
              </a:rPr>
              <a:t>u</a:t>
            </a:r>
            <a:r>
              <a:rPr lang="en-US" altLang="ja-JP" dirty="0" smtClean="0">
                <a:latin typeface="Times New Roman"/>
                <a:cs typeface="Times New Roman"/>
              </a:rPr>
              <a:t>, </a:t>
            </a:r>
            <a:r>
              <a:rPr lang="en-US" altLang="ja-JP" i="1" dirty="0" smtClean="0">
                <a:latin typeface="Times New Roman"/>
                <a:cs typeface="Times New Roman"/>
              </a:rPr>
              <a:t>v</a:t>
            </a:r>
            <a:r>
              <a:rPr lang="en-US" altLang="ja-JP" dirty="0" smtClean="0">
                <a:latin typeface="Times New Roman"/>
                <a:cs typeface="Times New Roman"/>
              </a:rPr>
              <a:t>, </a:t>
            </a:r>
            <a:r>
              <a:rPr lang="en-US" altLang="ja-JP" i="1" dirty="0" smtClean="0">
                <a:latin typeface="Times New Roman"/>
                <a:cs typeface="Times New Roman"/>
              </a:rPr>
              <a:t>w</a:t>
            </a:r>
            <a:r>
              <a:rPr lang="en-US" altLang="ja-JP" dirty="0" smtClean="0">
                <a:latin typeface="Times New Roman"/>
                <a:cs typeface="Times New Roman"/>
              </a:rPr>
              <a:t>)</a:t>
            </a:r>
            <a:r>
              <a:rPr lang="en-US" altLang="ja-JP" dirty="0"/>
              <a:t>: </a:t>
            </a:r>
            <a:r>
              <a:rPr lang="en-US" altLang="ja-JP" i="1" dirty="0" smtClean="0">
                <a:latin typeface="Times New Roman"/>
                <a:cs typeface="Times New Roman"/>
              </a:rPr>
              <a:t>u</a:t>
            </a:r>
            <a:r>
              <a:rPr lang="en-US" altLang="ja-JP" dirty="0">
                <a:latin typeface="Times New Roman"/>
                <a:cs typeface="Times New Roman"/>
              </a:rPr>
              <a:t>, </a:t>
            </a:r>
            <a:r>
              <a:rPr lang="en-US" altLang="ja-JP" i="1" dirty="0" smtClean="0">
                <a:latin typeface="Times New Roman"/>
                <a:cs typeface="Times New Roman"/>
              </a:rPr>
              <a:t>v</a:t>
            </a:r>
            <a:r>
              <a:rPr lang="en-US" altLang="ja-JP" dirty="0" smtClean="0">
                <a:latin typeface="Times New Roman"/>
                <a:cs typeface="Times New Roman"/>
              </a:rPr>
              <a:t>, </a:t>
            </a:r>
            <a:r>
              <a:rPr lang="en-US" altLang="ja-JP" i="1" dirty="0" smtClean="0">
                <a:latin typeface="Times New Roman"/>
                <a:cs typeface="Times New Roman"/>
              </a:rPr>
              <a:t>w </a:t>
            </a:r>
            <a:r>
              <a:rPr lang="en-US" altLang="ja-JP" dirty="0" smtClean="0"/>
              <a:t>are not all equal.</a:t>
            </a:r>
          </a:p>
          <a:p>
            <a:pPr lvl="1"/>
            <a:r>
              <a:rPr lang="en-US" altLang="ja-JP" dirty="0"/>
              <a:t>XOR</a:t>
            </a:r>
            <a:r>
              <a:rPr lang="en-US" altLang="ja-JP" dirty="0"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x</a:t>
            </a:r>
            <a:r>
              <a:rPr lang="en-US" altLang="ja-JP" dirty="0">
                <a:latin typeface="Times New Roman"/>
                <a:cs typeface="Times New Roman"/>
              </a:rPr>
              <a:t>, </a:t>
            </a:r>
            <a:r>
              <a:rPr lang="en-US" altLang="ja-JP" i="1" dirty="0">
                <a:latin typeface="Times New Roman"/>
                <a:cs typeface="Times New Roman"/>
              </a:rPr>
              <a:t>y</a:t>
            </a:r>
            <a:r>
              <a:rPr lang="en-US" altLang="ja-JP" dirty="0">
                <a:latin typeface="Times New Roman"/>
                <a:cs typeface="Times New Roman"/>
              </a:rPr>
              <a:t>, </a:t>
            </a:r>
            <a:r>
              <a:rPr lang="en-US" altLang="ja-JP" i="1" dirty="0">
                <a:latin typeface="Times New Roman"/>
                <a:cs typeface="Times New Roman"/>
              </a:rPr>
              <a:t>z</a:t>
            </a:r>
            <a:r>
              <a:rPr lang="en-US" altLang="ja-JP" dirty="0">
                <a:latin typeface="Times New Roman"/>
                <a:cs typeface="Times New Roman"/>
              </a:rPr>
              <a:t>, </a:t>
            </a:r>
            <a:r>
              <a:rPr lang="en-US" altLang="ja-JP" i="1" dirty="0">
                <a:latin typeface="Times New Roman"/>
                <a:cs typeface="Times New Roman"/>
              </a:rPr>
              <a:t>w</a:t>
            </a:r>
            <a:r>
              <a:rPr lang="en-US" altLang="ja-JP" dirty="0">
                <a:latin typeface="Times New Roman"/>
                <a:cs typeface="Times New Roman"/>
              </a:rPr>
              <a:t>) = </a:t>
            </a:r>
            <a:r>
              <a:rPr lang="en-US" altLang="ja-JP" i="1" dirty="0">
                <a:latin typeface="Times New Roman"/>
                <a:cs typeface="Times New Roman"/>
              </a:rPr>
              <a:t>x</a:t>
            </a:r>
            <a:r>
              <a:rPr lang="en-US" altLang="ja-JP" dirty="0">
                <a:latin typeface="Times New Roman"/>
                <a:cs typeface="Times New Roman"/>
              </a:rPr>
              <a:t> ⊕ </a:t>
            </a:r>
            <a:r>
              <a:rPr lang="en-US" altLang="ja-JP" i="1" dirty="0">
                <a:latin typeface="Times New Roman"/>
                <a:cs typeface="Times New Roman"/>
              </a:rPr>
              <a:t>y</a:t>
            </a:r>
            <a:r>
              <a:rPr lang="en-US" altLang="ja-JP" dirty="0">
                <a:latin typeface="Times New Roman"/>
                <a:cs typeface="Times New Roman"/>
              </a:rPr>
              <a:t> ⊕ </a:t>
            </a:r>
            <a:r>
              <a:rPr lang="en-US" altLang="ja-JP" i="1" dirty="0">
                <a:latin typeface="Times New Roman"/>
                <a:cs typeface="Times New Roman"/>
              </a:rPr>
              <a:t>z</a:t>
            </a:r>
            <a:r>
              <a:rPr lang="en-US" altLang="ja-JP" dirty="0">
                <a:latin typeface="Times New Roman"/>
                <a:cs typeface="Times New Roman"/>
              </a:rPr>
              <a:t> ⊕ </a:t>
            </a:r>
            <a:r>
              <a:rPr lang="en-US" altLang="ja-JP" i="1" dirty="0">
                <a:latin typeface="Times New Roman"/>
                <a:cs typeface="Times New Roman"/>
              </a:rPr>
              <a:t>w</a:t>
            </a:r>
          </a:p>
          <a:p>
            <a:endParaRPr kumimoji="1" lang="en-US" altLang="ja-JP" dirty="0"/>
          </a:p>
          <a:p>
            <a:r>
              <a:rPr lang="en-US" altLang="ja-JP" dirty="0"/>
              <a:t>EQU</a:t>
            </a:r>
            <a:r>
              <a:rPr lang="en-US" altLang="ja-JP" dirty="0"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x</a:t>
            </a:r>
            <a:r>
              <a:rPr lang="en-US" altLang="ja-JP" baseline="-25000" dirty="0">
                <a:latin typeface="Times New Roman"/>
                <a:cs typeface="Times New Roman"/>
              </a:rPr>
              <a:t>1</a:t>
            </a:r>
            <a:r>
              <a:rPr lang="en-US" altLang="ja-JP" dirty="0">
                <a:latin typeface="Times New Roman"/>
                <a:cs typeface="Times New Roman"/>
              </a:rPr>
              <a:t>, …, </a:t>
            </a:r>
            <a:r>
              <a:rPr lang="en-US" altLang="ja-JP" i="1" dirty="0" err="1">
                <a:latin typeface="Times New Roman"/>
                <a:cs typeface="Times New Roman"/>
              </a:rPr>
              <a:t>x</a:t>
            </a:r>
            <a:r>
              <a:rPr lang="en-US" altLang="ja-JP" i="1" baseline="-25000" dirty="0" err="1">
                <a:latin typeface="Times New Roman"/>
                <a:cs typeface="Times New Roman"/>
              </a:rPr>
              <a:t>k</a:t>
            </a:r>
            <a:r>
              <a:rPr lang="en-US" altLang="ja-JP" dirty="0">
                <a:latin typeface="Times New Roman"/>
                <a:cs typeface="Times New Roman"/>
              </a:rPr>
              <a:t>): </a:t>
            </a:r>
            <a:r>
              <a:rPr lang="en-US" altLang="ja-JP" dirty="0"/>
              <a:t>satisfied when </a:t>
            </a:r>
            <a:r>
              <a:rPr lang="en-US" altLang="ja-JP" i="1" dirty="0">
                <a:latin typeface="Times New Roman"/>
                <a:cs typeface="Times New Roman"/>
              </a:rPr>
              <a:t>x</a:t>
            </a:r>
            <a:r>
              <a:rPr lang="en-US" altLang="ja-JP" baseline="-25000" dirty="0">
                <a:latin typeface="Times New Roman"/>
                <a:cs typeface="Times New Roman"/>
              </a:rPr>
              <a:t>1</a:t>
            </a:r>
            <a:r>
              <a:rPr lang="en-US" altLang="ja-JP" dirty="0">
                <a:latin typeface="Times New Roman"/>
                <a:cs typeface="Times New Roman"/>
              </a:rPr>
              <a:t> = </a:t>
            </a:r>
            <a:r>
              <a:rPr lang="en-US" altLang="ja-JP" i="1" dirty="0">
                <a:latin typeface="Times New Roman"/>
                <a:cs typeface="Times New Roman"/>
              </a:rPr>
              <a:t>x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r>
              <a:rPr lang="en-US" altLang="ja-JP" dirty="0">
                <a:latin typeface="Times New Roman"/>
                <a:cs typeface="Times New Roman"/>
              </a:rPr>
              <a:t> = … = </a:t>
            </a:r>
            <a:r>
              <a:rPr lang="en-US" altLang="ja-JP" i="1" dirty="0" err="1">
                <a:latin typeface="Times New Roman"/>
                <a:cs typeface="Times New Roman"/>
              </a:rPr>
              <a:t>x</a:t>
            </a:r>
            <a:r>
              <a:rPr lang="en-US" altLang="ja-JP" i="1" baseline="-25000" dirty="0" err="1">
                <a:latin typeface="Times New Roman"/>
                <a:cs typeface="Times New Roman"/>
              </a:rPr>
              <a:t>k</a:t>
            </a:r>
            <a:endParaRPr lang="en-US" altLang="ja-JP" dirty="0"/>
          </a:p>
          <a:p>
            <a:pPr marL="0" indent="0">
              <a:buNone/>
            </a:pPr>
            <a:endParaRPr kumimoji="1" lang="ja-JP" altLang="en-US" dirty="0"/>
          </a:p>
        </p:txBody>
      </p:sp>
      <p:cxnSp>
        <p:nvCxnSpPr>
          <p:cNvPr id="28" name="直線コネクタ 27"/>
          <p:cNvCxnSpPr/>
          <p:nvPr/>
        </p:nvCxnSpPr>
        <p:spPr>
          <a:xfrm>
            <a:off x="457200" y="4714016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081385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Max </a:t>
            </a:r>
            <a:r>
              <a:rPr lang="en-US" altLang="ja-JP" dirty="0" smtClean="0"/>
              <a:t>CSP </a:t>
            </a:r>
            <a:br>
              <a:rPr lang="en-US" altLang="ja-JP" dirty="0" smtClean="0"/>
            </a:br>
            <a:r>
              <a:rPr lang="en-US" altLang="ja-JP" dirty="0"/>
              <a:t>(Constraint Satisfaction Problem)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 smtClean="0"/>
              <a:t>Input: </a:t>
            </a:r>
            <a:r>
              <a:rPr lang="en-US" altLang="ja-JP" i="1" dirty="0" smtClean="0">
                <a:latin typeface="Times New Roman"/>
                <a:cs typeface="Times New Roman"/>
              </a:rPr>
              <a:t>I</a:t>
            </a:r>
            <a:r>
              <a:rPr lang="en-US" altLang="ja-JP" dirty="0" smtClean="0">
                <a:latin typeface="Times New Roman"/>
                <a:cs typeface="Times New Roman"/>
              </a:rPr>
              <a:t> = (</a:t>
            </a:r>
            <a:r>
              <a:rPr lang="en-US" altLang="ja-JP" i="1" dirty="0" smtClean="0">
                <a:latin typeface="Times New Roman"/>
                <a:cs typeface="Times New Roman"/>
              </a:rPr>
              <a:t>V</a:t>
            </a:r>
            <a:r>
              <a:rPr lang="en-US" altLang="ja-JP" dirty="0" smtClean="0">
                <a:latin typeface="Times New Roman"/>
                <a:cs typeface="Times New Roman"/>
              </a:rPr>
              <a:t>, </a:t>
            </a:r>
            <a:r>
              <a:rPr lang="en-US" altLang="ja-JP" i="1" dirty="0">
                <a:latin typeface="Times New Roman"/>
                <a:cs typeface="Times New Roman"/>
              </a:rPr>
              <a:t>𝒞</a:t>
            </a:r>
            <a:r>
              <a:rPr lang="en-US" altLang="ja-JP" dirty="0" smtClean="0">
                <a:latin typeface="Times New Roman"/>
                <a:cs typeface="Times New Roman"/>
              </a:rPr>
              <a:t>)</a:t>
            </a:r>
          </a:p>
          <a:p>
            <a:pPr lvl="1"/>
            <a:r>
              <a:rPr lang="en-US" altLang="ja-JP" i="1" dirty="0" smtClean="0">
                <a:latin typeface="Times New Roman"/>
                <a:cs typeface="Times New Roman"/>
              </a:rPr>
              <a:t>V</a:t>
            </a:r>
            <a:r>
              <a:rPr lang="en-US" altLang="ja-JP" dirty="0" smtClean="0"/>
              <a:t>: variables</a:t>
            </a:r>
          </a:p>
          <a:p>
            <a:pPr lvl="1"/>
            <a:r>
              <a:rPr lang="en-US" altLang="ja-JP" dirty="0">
                <a:latin typeface="Times New Roman"/>
                <a:cs typeface="Times New Roman"/>
              </a:rPr>
              <a:t>𝒞</a:t>
            </a:r>
            <a:r>
              <a:rPr lang="en-US" altLang="ja-JP" dirty="0" smtClean="0"/>
              <a:t>: constraints </a:t>
            </a:r>
          </a:p>
          <a:p>
            <a:r>
              <a:rPr kumimoji="1" lang="en-US" altLang="ja-JP" dirty="0" smtClean="0"/>
              <a:t>Objective: satisfy constraints as many as possible by assigning values to variables</a:t>
            </a:r>
          </a:p>
          <a:p>
            <a:endParaRPr lang="en-US" altLang="ja-JP" dirty="0"/>
          </a:p>
          <a:p>
            <a:r>
              <a:rPr lang="en-US" altLang="ja-JP" dirty="0"/>
              <a:t>Ex. Max (2-)XOR</a:t>
            </a:r>
          </a:p>
          <a:p>
            <a:pPr lvl="1"/>
            <a:r>
              <a:rPr lang="en-US" altLang="ja-JP" i="1" dirty="0">
                <a:latin typeface="Times New Roman"/>
                <a:cs typeface="Times New Roman"/>
              </a:rPr>
              <a:t>V </a:t>
            </a:r>
            <a:r>
              <a:rPr lang="en-US" altLang="ja-JP" dirty="0">
                <a:latin typeface="Times New Roman"/>
                <a:cs typeface="Times New Roman"/>
              </a:rPr>
              <a:t>= {</a:t>
            </a:r>
            <a:r>
              <a:rPr lang="en-US" altLang="ja-JP" i="1" dirty="0">
                <a:latin typeface="Times New Roman"/>
                <a:cs typeface="Times New Roman"/>
              </a:rPr>
              <a:t>x</a:t>
            </a:r>
            <a:r>
              <a:rPr lang="en-US" altLang="ja-JP" baseline="-25000" dirty="0">
                <a:latin typeface="Times New Roman"/>
                <a:cs typeface="Times New Roman"/>
              </a:rPr>
              <a:t>1</a:t>
            </a:r>
            <a:r>
              <a:rPr lang="en-US" altLang="ja-JP" dirty="0">
                <a:latin typeface="Times New Roman"/>
                <a:cs typeface="Times New Roman"/>
              </a:rPr>
              <a:t>, </a:t>
            </a:r>
            <a:r>
              <a:rPr lang="en-US" altLang="ja-JP" i="1" dirty="0">
                <a:latin typeface="Times New Roman"/>
                <a:cs typeface="Times New Roman"/>
              </a:rPr>
              <a:t>x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r>
              <a:rPr lang="en-US" altLang="ja-JP" dirty="0">
                <a:latin typeface="Times New Roman"/>
                <a:cs typeface="Times New Roman"/>
              </a:rPr>
              <a:t>, </a:t>
            </a:r>
            <a:r>
              <a:rPr lang="en-US" altLang="ja-JP" i="1" dirty="0">
                <a:latin typeface="Times New Roman"/>
                <a:cs typeface="Times New Roman"/>
              </a:rPr>
              <a:t>x</a:t>
            </a:r>
            <a:r>
              <a:rPr lang="en-US" altLang="ja-JP" baseline="-25000" dirty="0">
                <a:latin typeface="Times New Roman"/>
                <a:cs typeface="Times New Roman"/>
              </a:rPr>
              <a:t>3</a:t>
            </a:r>
            <a:r>
              <a:rPr lang="en-US" altLang="ja-JP" dirty="0">
                <a:latin typeface="Times New Roman"/>
                <a:cs typeface="Times New Roman"/>
              </a:rPr>
              <a:t>},</a:t>
            </a:r>
            <a:r>
              <a:rPr lang="en-US" altLang="ja-JP" dirty="0"/>
              <a:t> </a:t>
            </a:r>
            <a:endParaRPr lang="en-US" altLang="ja-JP" dirty="0">
              <a:latin typeface="Times New Roman"/>
              <a:cs typeface="Times New Roman"/>
            </a:endParaRPr>
          </a:p>
          <a:p>
            <a:pPr lvl="1"/>
            <a:r>
              <a:rPr lang="en-US" altLang="ja-JP" dirty="0">
                <a:latin typeface="Times New Roman"/>
                <a:cs typeface="Times New Roman"/>
              </a:rPr>
              <a:t>opt(</a:t>
            </a:r>
            <a:r>
              <a:rPr lang="en-US" altLang="ja-JP" i="1" dirty="0">
                <a:latin typeface="Times New Roman"/>
                <a:cs typeface="Times New Roman"/>
              </a:rPr>
              <a:t>I</a:t>
            </a:r>
            <a:r>
              <a:rPr lang="en-US" altLang="ja-JP" dirty="0">
                <a:latin typeface="Times New Roman"/>
                <a:cs typeface="Times New Roman"/>
              </a:rPr>
              <a:t>) = 2 (</a:t>
            </a:r>
            <a:r>
              <a:rPr lang="en-US" altLang="ja-JP" i="1" dirty="0">
                <a:latin typeface="Times New Roman"/>
                <a:cs typeface="Times New Roman"/>
              </a:rPr>
              <a:t>x</a:t>
            </a:r>
            <a:r>
              <a:rPr lang="en-US" altLang="ja-JP" baseline="-25000" dirty="0">
                <a:latin typeface="Times New Roman"/>
                <a:cs typeface="Times New Roman"/>
              </a:rPr>
              <a:t>1</a:t>
            </a:r>
            <a:r>
              <a:rPr lang="en-US" altLang="ja-JP" dirty="0">
                <a:latin typeface="Times New Roman"/>
                <a:cs typeface="Times New Roman"/>
              </a:rPr>
              <a:t> = 1, </a:t>
            </a:r>
            <a:r>
              <a:rPr lang="en-US" altLang="ja-JP" i="1" dirty="0">
                <a:latin typeface="Times New Roman"/>
                <a:cs typeface="Times New Roman"/>
              </a:rPr>
              <a:t>x</a:t>
            </a:r>
            <a:r>
              <a:rPr lang="en-US" altLang="ja-JP" baseline="-25000" dirty="0">
                <a:latin typeface="Times New Roman"/>
                <a:cs typeface="Times New Roman"/>
              </a:rPr>
              <a:t>2</a:t>
            </a:r>
            <a:r>
              <a:rPr lang="en-US" altLang="ja-JP" dirty="0">
                <a:latin typeface="Times New Roman"/>
                <a:cs typeface="Times New Roman"/>
              </a:rPr>
              <a:t> = 0, </a:t>
            </a:r>
            <a:r>
              <a:rPr lang="en-US" altLang="ja-JP" i="1" dirty="0">
                <a:latin typeface="Times New Roman"/>
                <a:cs typeface="Times New Roman"/>
              </a:rPr>
              <a:t>x</a:t>
            </a:r>
            <a:r>
              <a:rPr lang="en-US" altLang="ja-JP" baseline="-25000" dirty="0">
                <a:latin typeface="Times New Roman"/>
                <a:cs typeface="Times New Roman"/>
              </a:rPr>
              <a:t>3</a:t>
            </a:r>
            <a:r>
              <a:rPr lang="en-US" altLang="ja-JP" dirty="0">
                <a:latin typeface="Times New Roman"/>
                <a:cs typeface="Times New Roman"/>
              </a:rPr>
              <a:t> = 1)</a:t>
            </a:r>
            <a:r>
              <a:rPr lang="en-US" altLang="ja-JP" dirty="0"/>
              <a:t> </a:t>
            </a:r>
          </a:p>
          <a:p>
            <a:endParaRPr lang="ja-JP" altLang="en-US"/>
          </a:p>
          <a:p>
            <a:pPr marL="0" indent="0">
              <a:buNone/>
            </a:pPr>
            <a:endParaRPr kumimoji="1" lang="en-US" altLang="ja-JP" dirty="0" smtClean="0"/>
          </a:p>
        </p:txBody>
      </p:sp>
      <p:pic>
        <p:nvPicPr>
          <p:cNvPr id="5" name="図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337394" y="5074890"/>
            <a:ext cx="4826000" cy="317500"/>
          </a:xfrm>
          <a:prstGeom prst="rect">
            <a:avLst/>
          </a:prstGeom>
        </p:spPr>
      </p:pic>
      <p:cxnSp>
        <p:nvCxnSpPr>
          <p:cNvPr id="6" name="直線コネクタ 5"/>
          <p:cNvCxnSpPr/>
          <p:nvPr/>
        </p:nvCxnSpPr>
        <p:spPr>
          <a:xfrm>
            <a:off x="457200" y="4290719"/>
            <a:ext cx="8229600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65091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 dirty="0"/>
              <a:t>Lower Bounds for </a:t>
            </a:r>
            <a:br>
              <a:rPr lang="en-US" altLang="ja-JP" dirty="0"/>
            </a:br>
            <a:r>
              <a:rPr lang="en-US" altLang="ja-JP" dirty="0"/>
              <a:t>Symmetric Predicates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457200" y="2544992"/>
            <a:ext cx="8229600" cy="141753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457200" y="4414097"/>
            <a:ext cx="8229600" cy="1417539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 dirty="0"/>
              <a:t>Let </a:t>
            </a:r>
            <a:r>
              <a:rPr lang="en-US" altLang="ja-JP" i="1" dirty="0">
                <a:latin typeface="Times New Roman"/>
                <a:cs typeface="Times New Roman"/>
              </a:rPr>
              <a:t>P</a:t>
            </a:r>
            <a:r>
              <a:rPr lang="en-US" altLang="ja-JP" dirty="0"/>
              <a:t> be symmetric predicate of arity </a:t>
            </a:r>
            <a:r>
              <a:rPr lang="en-US" altLang="ja-JP" i="1" dirty="0">
                <a:latin typeface="Times New Roman"/>
                <a:cs typeface="Times New Roman"/>
              </a:rPr>
              <a:t>k</a:t>
            </a:r>
            <a:r>
              <a:rPr lang="en-US" altLang="ja-JP" dirty="0">
                <a:latin typeface="Times New Roman"/>
                <a:cs typeface="Times New Roman"/>
              </a:rPr>
              <a:t> ≧ 3 </a:t>
            </a:r>
            <a:r>
              <a:rPr lang="en-US" altLang="ja-JP" dirty="0"/>
              <a:t>except EQU.</a:t>
            </a:r>
          </a:p>
          <a:p>
            <a:pPr marL="0" indent="0">
              <a:buNone/>
            </a:pPr>
            <a:r>
              <a:rPr lang="en-US" altLang="ja-JP" dirty="0"/>
              <a:t>∀</a:t>
            </a:r>
            <a:r>
              <a:rPr lang="en-US" altLang="ja-JP" dirty="0" err="1">
                <a:latin typeface="Times New Roman"/>
                <a:cs typeface="Times New Roman"/>
              </a:rPr>
              <a:t>ε</a:t>
            </a:r>
            <a:r>
              <a:rPr lang="en-US" altLang="ja-JP" dirty="0">
                <a:latin typeface="Times New Roman"/>
                <a:cs typeface="Times New Roman"/>
              </a:rPr>
              <a:t> &gt; 0</a:t>
            </a:r>
            <a:r>
              <a:rPr lang="en-US" altLang="ja-JP" dirty="0" err="1">
                <a:latin typeface="Times New Roman"/>
                <a:cs typeface="Times New Roman"/>
              </a:rPr>
              <a:t>, ∃γ, δ</a:t>
            </a:r>
            <a:r>
              <a:rPr lang="en-US" altLang="ja-JP" dirty="0">
                <a:latin typeface="Times New Roman"/>
                <a:cs typeface="Times New Roman"/>
              </a:rPr>
              <a:t>, </a:t>
            </a:r>
            <a:r>
              <a:rPr lang="en-US" altLang="ja-JP" i="1" dirty="0">
                <a:latin typeface="Times New Roman"/>
                <a:cs typeface="Times New Roman"/>
              </a:rPr>
              <a:t>d</a:t>
            </a:r>
            <a:r>
              <a:rPr lang="en-US" altLang="ja-JP" dirty="0">
                <a:latin typeface="Times New Roman"/>
                <a:cs typeface="Times New Roman"/>
              </a:rPr>
              <a:t> &gt; 0</a:t>
            </a:r>
            <a:r>
              <a:rPr lang="en-US" altLang="ja-JP" i="1" dirty="0">
                <a:latin typeface="Times New Roman"/>
                <a:cs typeface="Times New Roman"/>
              </a:rPr>
              <a:t>, </a:t>
            </a:r>
            <a:r>
              <a:rPr lang="en-US" altLang="ja-JP" dirty="0"/>
              <a:t>any</a:t>
            </a:r>
            <a:r>
              <a:rPr lang="en-US" altLang="ja-JP" i="1" dirty="0">
                <a:latin typeface="Times New Roman"/>
                <a:cs typeface="Times New Roman"/>
              </a:rPr>
              <a:t> </a:t>
            </a:r>
            <a:r>
              <a:rPr lang="en-US" altLang="ja-JP" dirty="0">
                <a:latin typeface="Times New Roman"/>
                <a:cs typeface="Times New Roman"/>
              </a:rPr>
              <a:t>(</a:t>
            </a:r>
            <a:r>
              <a:rPr lang="en-US" altLang="ja-JP" dirty="0">
                <a:solidFill>
                  <a:srgbClr val="FF0000"/>
                </a:solidFill>
                <a:latin typeface="Times New Roman"/>
                <a:cs typeface="Times New Roman"/>
              </a:rPr>
              <a:t>|</a:t>
            </a:r>
            <a:r>
              <a:rPr lang="en-US" altLang="ja-JP" i="1" dirty="0">
                <a:solidFill>
                  <a:srgbClr val="FF0000"/>
                </a:solidFill>
                <a:latin typeface="Times New Roman"/>
                <a:cs typeface="Times New Roman"/>
              </a:rPr>
              <a:t>P</a:t>
            </a:r>
            <a:r>
              <a:rPr lang="en-US" altLang="ja-JP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-1</a:t>
            </a:r>
            <a:r>
              <a:rPr lang="en-US" altLang="ja-JP" dirty="0">
                <a:solidFill>
                  <a:srgbClr val="FF0000"/>
                </a:solidFill>
                <a:latin typeface="Times New Roman"/>
                <a:cs typeface="Times New Roman"/>
              </a:rPr>
              <a:t>(1)|/2</a:t>
            </a:r>
            <a:r>
              <a:rPr lang="en-US" altLang="ja-JP" i="1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k</a:t>
            </a:r>
            <a:r>
              <a:rPr lang="en-US" altLang="ja-JP" dirty="0">
                <a:solidFill>
                  <a:srgbClr val="FF0000"/>
                </a:solidFill>
                <a:latin typeface="Times New Roman"/>
                <a:cs typeface="Times New Roman"/>
              </a:rPr>
              <a:t>+ε</a:t>
            </a:r>
            <a:r>
              <a:rPr lang="en-US" altLang="ja-JP" dirty="0">
                <a:latin typeface="Times New Roman"/>
                <a:cs typeface="Times New Roman"/>
              </a:rPr>
              <a:t>, γ)</a:t>
            </a:r>
            <a:r>
              <a:rPr lang="en-US" altLang="ja-JP" dirty="0"/>
              <a:t>-approx. algorithm for Max CSP</a:t>
            </a:r>
            <a:r>
              <a:rPr lang="en-US" altLang="ja-JP" dirty="0"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P</a:t>
            </a:r>
            <a:r>
              <a:rPr lang="en-US" altLang="ja-JP" dirty="0">
                <a:latin typeface="Times New Roman"/>
                <a:cs typeface="Times New Roman"/>
              </a:rPr>
              <a:t>) </a:t>
            </a:r>
            <a:r>
              <a:rPr lang="en-US" altLang="ja-JP" dirty="0"/>
              <a:t>needs</a:t>
            </a:r>
            <a:r>
              <a:rPr lang="en-US" altLang="ja-JP" dirty="0">
                <a:latin typeface="Times New Roman"/>
                <a:cs typeface="Times New Roman"/>
              </a:rPr>
              <a:t> </a:t>
            </a:r>
            <a:r>
              <a:rPr lang="en-US" altLang="ja-JP" dirty="0" err="1">
                <a:solidFill>
                  <a:srgbClr val="FF0000"/>
                </a:solidFill>
                <a:latin typeface="Times New Roman"/>
                <a:cs typeface="Times New Roman"/>
              </a:rPr>
              <a:t>Ω</a:t>
            </a:r>
            <a:r>
              <a:rPr lang="en-US" altLang="ja-JP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altLang="ja-JP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1/2+δ</a:t>
            </a:r>
            <a:r>
              <a:rPr lang="en-US" altLang="ja-JP" dirty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r>
              <a:rPr lang="en-US" altLang="ja-JP" dirty="0"/>
              <a:t> queries </a:t>
            </a:r>
            <a:r>
              <a:rPr lang="en-US" altLang="ja-JP" u="sng" dirty="0"/>
              <a:t>even if inputs are satisfiable.</a:t>
            </a:r>
            <a:endParaRPr lang="en-US" altLang="ja-JP" u="sng" dirty="0" smtClean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altLang="ja-JP" dirty="0"/>
          </a:p>
          <a:p>
            <a:pPr marL="0" indent="0">
              <a:buNone/>
            </a:pPr>
            <a:r>
              <a:rPr lang="en-US" altLang="ja-JP" dirty="0"/>
              <a:t>∀</a:t>
            </a:r>
            <a:r>
              <a:rPr lang="en-US" altLang="ja-JP" dirty="0" err="1">
                <a:latin typeface="Times New Roman"/>
                <a:cs typeface="Times New Roman"/>
              </a:rPr>
              <a:t>ε</a:t>
            </a:r>
            <a:r>
              <a:rPr lang="en-US" altLang="ja-JP" dirty="0">
                <a:latin typeface="Times New Roman"/>
                <a:cs typeface="Times New Roman"/>
              </a:rPr>
              <a:t> &gt; 0</a:t>
            </a:r>
            <a:r>
              <a:rPr lang="en-US" altLang="ja-JP" dirty="0" err="1">
                <a:latin typeface="Times New Roman"/>
                <a:cs typeface="Times New Roman"/>
              </a:rPr>
              <a:t>, </a:t>
            </a:r>
            <a:r>
              <a:rPr lang="en-US" altLang="ja-JP" i="1" dirty="0">
                <a:latin typeface="Times New Roman"/>
                <a:cs typeface="Times New Roman"/>
              </a:rPr>
              <a:t> </a:t>
            </a:r>
            <a:r>
              <a:rPr lang="en-US" altLang="ja-JP" dirty="0">
                <a:latin typeface="Times New Roman"/>
                <a:cs typeface="Times New Roman"/>
              </a:rPr>
              <a:t>(</a:t>
            </a:r>
            <a:r>
              <a:rPr lang="en-US" altLang="ja-JP" dirty="0">
                <a:solidFill>
                  <a:srgbClr val="FF0000"/>
                </a:solidFill>
                <a:latin typeface="Times New Roman"/>
                <a:cs typeface="Times New Roman"/>
              </a:rPr>
              <a:t>1</a:t>
            </a:r>
            <a:r>
              <a:rPr lang="en-US" altLang="ja-JP" dirty="0">
                <a:latin typeface="Times New Roman"/>
                <a:cs typeface="Times New Roman"/>
              </a:rPr>
              <a:t>, ε)</a:t>
            </a:r>
            <a:r>
              <a:rPr lang="en-US" altLang="ja-JP" dirty="0"/>
              <a:t>-approx. algorithm exists for Max EQU with </a:t>
            </a:r>
            <a:r>
              <a:rPr lang="en-US" altLang="ja-JP" dirty="0" err="1">
                <a:solidFill>
                  <a:srgbClr val="FF0000"/>
                </a:solidFill>
                <a:latin typeface="Times New Roman"/>
                <a:cs typeface="Times New Roman"/>
              </a:rPr>
              <a:t>O</a:t>
            </a:r>
            <a:r>
              <a:rPr lang="en-US" altLang="ja-JP" dirty="0">
                <a:solidFill>
                  <a:srgbClr val="FF0000"/>
                </a:solidFill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altLang="ja-JP" baseline="30000" dirty="0">
                <a:solidFill>
                  <a:srgbClr val="FF0000"/>
                </a:solidFill>
                <a:latin typeface="Times New Roman"/>
                <a:cs typeface="Times New Roman"/>
              </a:rPr>
              <a:t>1/2</a:t>
            </a:r>
            <a:r>
              <a:rPr lang="en-US" altLang="ja-JP" dirty="0">
                <a:solidFill>
                  <a:srgbClr val="FF0000"/>
                </a:solidFill>
                <a:latin typeface="Times New Roman"/>
                <a:cs typeface="Times New Roman"/>
              </a:rPr>
              <a:t>)</a:t>
            </a:r>
            <a:r>
              <a:rPr lang="en-US" altLang="ja-JP" dirty="0"/>
              <a:t> queries </a:t>
            </a:r>
            <a:r>
              <a:rPr lang="en-US" altLang="ja-JP" u="sng" dirty="0"/>
              <a:t>if inputs are satisfiable.</a:t>
            </a:r>
            <a:endParaRPr lang="en-US" altLang="ja-JP" u="sng" dirty="0">
              <a:latin typeface="Times New Roman"/>
              <a:cs typeface="Times New Roman"/>
            </a:endParaRPr>
          </a:p>
          <a:p>
            <a:pPr marL="0" indent="0">
              <a:buNone/>
            </a:pPr>
            <a:endParaRPr lang="en-US" altLang="ja-JP" dirty="0" smtClean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2245946" y="4703719"/>
            <a:ext cx="36515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>
                <a:solidFill>
                  <a:srgbClr val="FF0000"/>
                </a:solidFill>
              </a:rPr>
              <a:t>~</a:t>
            </a:r>
            <a:endParaRPr kumimoji="1" lang="ja-JP" altLang="en-US" sz="240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57472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/>
              <a:t>Other Results</a:t>
            </a:r>
            <a:endParaRPr kumimoji="1" lang="ja-JP" altLang="en-US"/>
          </a:p>
        </p:txBody>
      </p:sp>
      <p:sp>
        <p:nvSpPr>
          <p:cNvPr id="4" name="角丸四角形 3"/>
          <p:cNvSpPr/>
          <p:nvPr/>
        </p:nvSpPr>
        <p:spPr>
          <a:xfrm>
            <a:off x="457200" y="1600201"/>
            <a:ext cx="8229600" cy="951348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5" name="角丸四角形 4"/>
          <p:cNvSpPr/>
          <p:nvPr/>
        </p:nvSpPr>
        <p:spPr>
          <a:xfrm>
            <a:off x="457200" y="4395683"/>
            <a:ext cx="8229600" cy="1496905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ja-JP">
                <a:latin typeface="Times New Roman"/>
                <a:cs typeface="Times New Roman"/>
              </a:rPr>
              <a:t>∃ </a:t>
            </a:r>
            <a:r>
              <a:rPr lang="en-US" altLang="ja-JP"/>
              <a:t>predicate </a:t>
            </a:r>
            <a:r>
              <a:rPr lang="en-US" altLang="ja-JP" i="1">
                <a:latin typeface="Times New Roman"/>
                <a:cs typeface="Times New Roman"/>
              </a:rPr>
              <a:t>P</a:t>
            </a:r>
            <a:r>
              <a:rPr lang="en-US" altLang="ja-JP"/>
              <a:t> of arity </a:t>
            </a:r>
            <a:r>
              <a:rPr kumimoji="1" lang="en-US" altLang="ja-JP" i="1">
                <a:latin typeface="Times New Roman"/>
                <a:cs typeface="Times New Roman"/>
              </a:rPr>
              <a:t>k</a:t>
            </a:r>
            <a:r>
              <a:rPr kumimoji="1" lang="en-US" altLang="ja-JP">
                <a:latin typeface="Times New Roman"/>
                <a:cs typeface="Times New Roman"/>
              </a:rPr>
              <a:t> ≧ 3</a:t>
            </a:r>
            <a:r>
              <a:rPr kumimoji="1" lang="en-US" altLang="ja-JP"/>
              <a:t> s.t. every </a:t>
            </a:r>
            <a:r>
              <a:rPr kumimoji="1" lang="en-US" altLang="ja-JP">
                <a:latin typeface="Times New Roman"/>
                <a:cs typeface="Times New Roman"/>
              </a:rPr>
              <a:t>(</a:t>
            </a:r>
            <a:r>
              <a:rPr kumimoji="1" lang="en-US" altLang="ja-JP">
                <a:solidFill>
                  <a:srgbClr val="FF0000"/>
                </a:solidFill>
                <a:latin typeface="Times New Roman"/>
                <a:cs typeface="Times New Roman"/>
              </a:rPr>
              <a:t>2</a:t>
            </a:r>
            <a:r>
              <a:rPr kumimoji="1" lang="en-US" altLang="ja-JP" i="1">
                <a:solidFill>
                  <a:srgbClr val="FF0000"/>
                </a:solidFill>
                <a:latin typeface="Times New Roman"/>
                <a:cs typeface="Times New Roman"/>
              </a:rPr>
              <a:t>k</a:t>
            </a:r>
            <a:r>
              <a:rPr kumimoji="1" lang="en-US" altLang="ja-JP">
                <a:solidFill>
                  <a:srgbClr val="FF0000"/>
                </a:solidFill>
                <a:latin typeface="Times New Roman"/>
                <a:cs typeface="Times New Roman"/>
              </a:rPr>
              <a:t>/2</a:t>
            </a:r>
            <a:r>
              <a:rPr kumimoji="1" lang="en-US" altLang="ja-JP" i="1" baseline="30000">
                <a:solidFill>
                  <a:srgbClr val="FF0000"/>
                </a:solidFill>
                <a:latin typeface="Times New Roman"/>
                <a:cs typeface="Times New Roman"/>
              </a:rPr>
              <a:t>k</a:t>
            </a:r>
            <a:r>
              <a:rPr lang="en-US" altLang="ja-JP">
                <a:solidFill>
                  <a:srgbClr val="FF0000"/>
                </a:solidFill>
                <a:latin typeface="Times New Roman"/>
                <a:cs typeface="Times New Roman"/>
              </a:rPr>
              <a:t>+ε</a:t>
            </a:r>
            <a:r>
              <a:rPr lang="en-US" altLang="ja-JP">
                <a:latin typeface="Times New Roman"/>
                <a:cs typeface="Times New Roman"/>
              </a:rPr>
              <a:t>, γ)</a:t>
            </a:r>
            <a:r>
              <a:rPr lang="en-US" altLang="ja-JP"/>
              <a:t>-approx. algorithm needs </a:t>
            </a:r>
            <a:r>
              <a:rPr lang="en-US" altLang="ja-JP">
                <a:latin typeface="Times New Roman"/>
                <a:cs typeface="Times New Roman"/>
              </a:rPr>
              <a:t>Ω(</a:t>
            </a:r>
            <a:r>
              <a:rPr lang="en-US" altLang="ja-JP" i="1">
                <a:latin typeface="Times New Roman"/>
                <a:cs typeface="Times New Roman"/>
              </a:rPr>
              <a:t>n</a:t>
            </a:r>
            <a:r>
              <a:rPr lang="en-US" altLang="ja-JP">
                <a:latin typeface="Times New Roman"/>
                <a:cs typeface="Times New Roman"/>
              </a:rPr>
              <a:t>)</a:t>
            </a:r>
            <a:r>
              <a:rPr lang="en-US" altLang="ja-JP"/>
              <a:t> queries.</a:t>
            </a:r>
          </a:p>
          <a:p>
            <a:r>
              <a:rPr lang="en-US" altLang="ja-JP"/>
              <a:t>Borrow techqniques from showing integrality gaps in Lasserre hierarchy.</a:t>
            </a:r>
          </a:p>
          <a:p>
            <a:endParaRPr lang="en-US" altLang="ja-JP"/>
          </a:p>
          <a:p>
            <a:endParaRPr lang="en-US" altLang="ja-JP"/>
          </a:p>
          <a:p>
            <a:r>
              <a:rPr lang="en-US" altLang="ja-JP"/>
              <a:t>Every </a:t>
            </a:r>
            <a:r>
              <a:rPr lang="en-US" altLang="ja-JP">
                <a:latin typeface="Times New Roman"/>
                <a:cs typeface="Times New Roman"/>
              </a:rPr>
              <a:t>(</a:t>
            </a:r>
            <a:r>
              <a:rPr lang="en-US" altLang="ja-JP" i="1">
                <a:latin typeface="Times New Roman"/>
                <a:cs typeface="Times New Roman"/>
              </a:rPr>
              <a:t>d</a:t>
            </a:r>
            <a:r>
              <a:rPr lang="en-US" altLang="ja-JP">
                <a:latin typeface="Times New Roman"/>
                <a:cs typeface="Times New Roman"/>
              </a:rPr>
              <a:t>/polylog </a:t>
            </a:r>
            <a:r>
              <a:rPr lang="en-US" altLang="ja-JP" i="1">
                <a:latin typeface="Times New Roman"/>
                <a:cs typeface="Times New Roman"/>
              </a:rPr>
              <a:t>d</a:t>
            </a:r>
            <a:r>
              <a:rPr lang="en-US" altLang="ja-JP">
                <a:latin typeface="Times New Roman"/>
                <a:cs typeface="Times New Roman"/>
              </a:rPr>
              <a:t>, ε)</a:t>
            </a:r>
            <a:r>
              <a:rPr lang="en-US" altLang="ja-JP"/>
              <a:t>-approx. algorithm for maximum independent set needs </a:t>
            </a:r>
            <a:r>
              <a:rPr lang="en-US" altLang="ja-JP">
                <a:latin typeface="Times New Roman"/>
                <a:cs typeface="Times New Roman"/>
              </a:rPr>
              <a:t>Ω(</a:t>
            </a:r>
            <a:r>
              <a:rPr lang="en-US" altLang="ja-JP" i="1">
                <a:latin typeface="Times New Roman"/>
                <a:cs typeface="Times New Roman"/>
              </a:rPr>
              <a:t>n</a:t>
            </a:r>
            <a:r>
              <a:rPr lang="en-US" altLang="ja-JP">
                <a:latin typeface="Times New Roman"/>
                <a:cs typeface="Times New Roman"/>
              </a:rPr>
              <a:t>)</a:t>
            </a:r>
            <a:r>
              <a:rPr lang="en-US" altLang="ja-JP"/>
              <a:t> queries.</a:t>
            </a:r>
          </a:p>
          <a:p>
            <a:endParaRPr kumimoji="1" lang="en-US" altLang="ja-JP" baseline="30000"/>
          </a:p>
          <a:p>
            <a:endParaRPr kumimoji="1" lang="ja-JP" altLang="en-US" baseline="30000"/>
          </a:p>
        </p:txBody>
      </p:sp>
      <p:sp>
        <p:nvSpPr>
          <p:cNvPr id="6" name="下矢印 5"/>
          <p:cNvSpPr/>
          <p:nvPr/>
        </p:nvSpPr>
        <p:spPr>
          <a:xfrm>
            <a:off x="4187305" y="3627088"/>
            <a:ext cx="777969" cy="617864"/>
          </a:xfrm>
          <a:prstGeom prst="down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982894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Future Work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/>
              <a:t>Correct bound for </a:t>
            </a:r>
            <a:r>
              <a:rPr lang="en-US" altLang="ja-JP">
                <a:latin typeface="Times New Roman"/>
                <a:cs typeface="Times New Roman"/>
              </a:rPr>
              <a:t>(1/2+ε, γ)</a:t>
            </a:r>
            <a:r>
              <a:rPr lang="en-US" altLang="ja-JP"/>
              <a:t>-approx. algorithm of Max XOR:</a:t>
            </a:r>
            <a:endParaRPr lang="en-US" altLang="ja-JP" smtClean="0"/>
          </a:p>
          <a:p>
            <a:pPr lvl="1"/>
            <a:r>
              <a:rPr lang="en-US" altLang="ja-JP" smtClean="0">
                <a:latin typeface="Times New Roman"/>
                <a:cs typeface="Times New Roman"/>
              </a:rPr>
              <a:t>O(</a:t>
            </a:r>
            <a:r>
              <a:rPr lang="en-US" altLang="ja-JP" i="1" smtClean="0">
                <a:latin typeface="Times New Roman"/>
                <a:cs typeface="Times New Roman"/>
              </a:rPr>
              <a:t>n</a:t>
            </a:r>
            <a:r>
              <a:rPr lang="en-US" altLang="ja-JP" baseline="30000" smtClean="0">
                <a:latin typeface="Times New Roman"/>
                <a:cs typeface="Times New Roman"/>
              </a:rPr>
              <a:t>1/2+δ</a:t>
            </a:r>
            <a:r>
              <a:rPr lang="en-US" altLang="ja-JP" smtClean="0">
                <a:latin typeface="Times New Roman"/>
                <a:cs typeface="Times New Roman"/>
              </a:rPr>
              <a:t>)? </a:t>
            </a:r>
            <a:r>
              <a:rPr lang="en-US" altLang="ja-JP">
                <a:latin typeface="Times New Roman"/>
                <a:cs typeface="Times New Roman"/>
              </a:rPr>
              <a:t>or </a:t>
            </a:r>
            <a:r>
              <a:rPr lang="en-US" altLang="ja-JP" smtClean="0">
                <a:latin typeface="Times New Roman"/>
                <a:cs typeface="Times New Roman"/>
              </a:rPr>
              <a:t>Ω(</a:t>
            </a:r>
            <a:r>
              <a:rPr lang="en-US" altLang="ja-JP" i="1" smtClean="0">
                <a:latin typeface="Times New Roman"/>
                <a:cs typeface="Times New Roman"/>
              </a:rPr>
              <a:t>n</a:t>
            </a:r>
            <a:r>
              <a:rPr lang="en-US" altLang="ja-JP" smtClean="0">
                <a:latin typeface="Times New Roman"/>
                <a:cs typeface="Times New Roman"/>
              </a:rPr>
              <a:t>)?</a:t>
            </a:r>
          </a:p>
          <a:p>
            <a:pPr lvl="1"/>
            <a:r>
              <a:rPr lang="en-US" altLang="ja-JP"/>
              <a:t>M</a:t>
            </a:r>
            <a:r>
              <a:rPr kumimoji="1" lang="en-US" altLang="ja-JP"/>
              <a:t>ake use of SDP, random walk, spectral algorithm in sublinear time?</a:t>
            </a:r>
          </a:p>
          <a:p>
            <a:pPr lvl="1"/>
            <a:endParaRPr kumimoji="1" lang="en-US" altLang="ja-JP">
              <a:latin typeface="Times New Roman"/>
              <a:cs typeface="Times New Roman"/>
            </a:endParaRPr>
          </a:p>
          <a:p>
            <a:r>
              <a:rPr kumimoji="1" lang="en-US" altLang="ja-JP" smtClean="0"/>
              <a:t>General Domain</a:t>
            </a:r>
          </a:p>
          <a:p>
            <a:pPr lvl="1"/>
            <a:r>
              <a:rPr lang="en-US" altLang="ja-JP"/>
              <a:t>Seems </a:t>
            </a:r>
            <a:r>
              <a:rPr lang="en-US" altLang="en-US" dirty="0" err="1"/>
              <a:t>Hellinger</a:t>
            </a:r>
            <a:r>
              <a:rPr lang="en-US" altLang="en-US" dirty="0"/>
              <a:t> distance is much easier to deal with for analysis.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6524079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/>
              <a:t>Approximation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Max XOR is NP-Hard in general.</a:t>
            </a:r>
          </a:p>
          <a:p>
            <a:r>
              <a:rPr lang="en-US" altLang="ja-JP"/>
              <a:t>How about approximation?</a:t>
            </a:r>
            <a:endParaRPr kumimoji="1" lang="en-US" altLang="ja-JP"/>
          </a:p>
          <a:p>
            <a:endParaRPr lang="en-US" altLang="ja-JP"/>
          </a:p>
          <a:p>
            <a:r>
              <a:rPr kumimoji="1" lang="en-US" altLang="ja-JP"/>
              <a:t>Value </a:t>
            </a:r>
            <a:r>
              <a:rPr kumimoji="1" lang="en-US" altLang="ja-JP" i="1">
                <a:latin typeface="Times New Roman"/>
                <a:cs typeface="Times New Roman"/>
              </a:rPr>
              <a:t>x</a:t>
            </a:r>
            <a:r>
              <a:rPr kumimoji="1" lang="en-US" altLang="ja-JP"/>
              <a:t> is called </a:t>
            </a:r>
            <a:r>
              <a:rPr kumimoji="1" lang="en-US" altLang="ja-JP">
                <a:solidFill>
                  <a:srgbClr val="FF0000"/>
                </a:solidFill>
                <a:latin typeface="Times New Roman"/>
                <a:cs typeface="Times New Roman"/>
              </a:rPr>
              <a:t>α</a:t>
            </a:r>
            <a:r>
              <a:rPr kumimoji="1" lang="en-US" altLang="ja-JP">
                <a:solidFill>
                  <a:srgbClr val="FF0000"/>
                </a:solidFill>
              </a:rPr>
              <a:t>-approximation </a:t>
            </a:r>
            <a:r>
              <a:rPr kumimoji="1" lang="en-US" altLang="ja-JP"/>
              <a:t>to </a:t>
            </a:r>
            <a:r>
              <a:rPr kumimoji="1" lang="en-US" altLang="ja-JP" i="1">
                <a:latin typeface="Times New Roman"/>
                <a:cs typeface="Times New Roman"/>
              </a:rPr>
              <a:t>x</a:t>
            </a:r>
            <a:r>
              <a:rPr kumimoji="1" lang="en-US" altLang="ja-JP">
                <a:latin typeface="Times New Roman"/>
                <a:cs typeface="Times New Roman"/>
              </a:rPr>
              <a:t>*</a:t>
            </a:r>
            <a:r>
              <a:rPr kumimoji="1" lang="en-US" altLang="ja-JP"/>
              <a:t> if</a:t>
            </a:r>
          </a:p>
          <a:p>
            <a:pPr marL="0" indent="0" algn="ctr">
              <a:buNone/>
            </a:pPr>
            <a:r>
              <a:rPr lang="en-US" altLang="ja-JP">
                <a:latin typeface="Times New Roman"/>
                <a:cs typeface="Times New Roman"/>
              </a:rPr>
              <a:t>α</a:t>
            </a:r>
            <a:r>
              <a:rPr lang="en-US" altLang="ja-JP" i="1">
                <a:latin typeface="Times New Roman"/>
                <a:cs typeface="Times New Roman"/>
              </a:rPr>
              <a:t>x</a:t>
            </a:r>
            <a:r>
              <a:rPr lang="en-US" altLang="ja-JP">
                <a:latin typeface="Times New Roman"/>
                <a:cs typeface="Times New Roman"/>
              </a:rPr>
              <a:t>* ≦ </a:t>
            </a:r>
            <a:r>
              <a:rPr lang="en-US" altLang="ja-JP" i="1">
                <a:latin typeface="Times New Roman"/>
                <a:cs typeface="Times New Roman"/>
              </a:rPr>
              <a:t>x</a:t>
            </a:r>
            <a:r>
              <a:rPr lang="en-US" altLang="ja-JP">
                <a:latin typeface="Times New Roman"/>
                <a:cs typeface="Times New Roman"/>
              </a:rPr>
              <a:t> ≦ </a:t>
            </a:r>
            <a:r>
              <a:rPr lang="en-US" altLang="ja-JP" i="1">
                <a:latin typeface="Times New Roman"/>
                <a:cs typeface="Times New Roman"/>
              </a:rPr>
              <a:t>x</a:t>
            </a:r>
            <a:r>
              <a:rPr lang="en-US" altLang="ja-JP">
                <a:latin typeface="Times New Roman"/>
                <a:cs typeface="Times New Roman"/>
              </a:rPr>
              <a:t>*</a:t>
            </a:r>
          </a:p>
          <a:p>
            <a:pPr marL="0" indent="0" algn="ctr">
              <a:buNone/>
            </a:pPr>
            <a:endParaRPr lang="en-US" altLang="ja-JP">
              <a:latin typeface="Times New Roman"/>
              <a:cs typeface="Times New Roman"/>
            </a:endParaRPr>
          </a:p>
          <a:p>
            <a:endParaRPr lang="en-US" altLang="ja-JP">
              <a:latin typeface="Times New Roman"/>
              <a:cs typeface="Times New Roman"/>
            </a:endParaRPr>
          </a:p>
          <a:p>
            <a:endParaRPr lang="en-US" altLang="ja-JP">
              <a:latin typeface="Times New Roman"/>
              <a:cs typeface="Times New Roman"/>
            </a:endParaRPr>
          </a:p>
          <a:p>
            <a:endParaRPr lang="en-US" altLang="ja-JP">
              <a:latin typeface="Times New Roman"/>
              <a:cs typeface="Times New Roman"/>
            </a:endParaRPr>
          </a:p>
          <a:p>
            <a:endParaRPr lang="en-US" altLang="ja-JP">
              <a:latin typeface="Times New Roman"/>
              <a:cs typeface="Times New Roman"/>
            </a:endParaRPr>
          </a:p>
          <a:p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1207289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/>
              <a:t>Known Results for Poly-Time Approximation of Max XOR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Satisfiable inputs:</a:t>
            </a:r>
          </a:p>
          <a:p>
            <a:endParaRPr lang="en-US" altLang="ja-JP"/>
          </a:p>
          <a:p>
            <a:pPr marL="0" indent="0">
              <a:buNone/>
            </a:pPr>
            <a:endParaRPr lang="en-US" altLang="ja-JP"/>
          </a:p>
          <a:p>
            <a:r>
              <a:rPr kumimoji="1" lang="en-US" altLang="ja-JP"/>
              <a:t>General inputs:</a:t>
            </a:r>
            <a:endParaRPr kumimoji="1" lang="ja-JP" altLang="en-US"/>
          </a:p>
        </p:txBody>
      </p:sp>
      <p:graphicFrame>
        <p:nvGraphicFramePr>
          <p:cNvPr id="4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27969971"/>
              </p:ext>
            </p:extLst>
          </p:nvPr>
        </p:nvGraphicFramePr>
        <p:xfrm>
          <a:off x="2477680" y="3777948"/>
          <a:ext cx="4168571" cy="2199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8238"/>
                <a:gridCol w="260033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α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Complexity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0.5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P </a:t>
                      </a: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(random assignment)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0.878...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smtClean="0"/>
                        <a:t>P </a:t>
                      </a:r>
                      <a:r>
                        <a:rPr kumimoji="1" lang="en-US" altLang="ja-JP" sz="1800" smtClean="0"/>
                        <a:t>(SDP)</a:t>
                      </a:r>
                      <a:r>
                        <a:rPr kumimoji="1" lang="en-US" altLang="ja-JP" sz="2000" smtClean="0"/>
                        <a:t> </a:t>
                      </a:r>
                      <a:r>
                        <a:rPr kumimoji="1" lang="en-US" altLang="ja-JP" sz="1800" smtClean="0"/>
                        <a:t>[GW95]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0.878...+ε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UG</a:t>
                      </a:r>
                      <a:r>
                        <a:rPr kumimoji="1" lang="en-US" altLang="ja-JP" sz="2400" smtClean="0"/>
                        <a:t>-Hard </a:t>
                      </a:r>
                      <a:r>
                        <a:rPr kumimoji="1" lang="en-US" altLang="ja-JP" sz="1800" smtClean="0"/>
                        <a:t>[KKMO08]</a:t>
                      </a:r>
                      <a:endParaRPr kumimoji="1" lang="ja-JP" altLang="en-US" sz="2000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16/17+ε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NP</a:t>
                      </a:r>
                      <a:r>
                        <a:rPr kumimoji="1" lang="en-US" altLang="ja-JP" sz="2400" smtClean="0"/>
                        <a:t>-Hard </a:t>
                      </a:r>
                      <a:r>
                        <a:rPr kumimoji="1" lang="en-US" altLang="ja-JP" sz="1800" smtClean="0"/>
                        <a:t>[Has01]</a:t>
                      </a:r>
                      <a:endParaRPr kumimoji="1" lang="en-US" altLang="ja-JP" sz="20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799671383"/>
              </p:ext>
            </p:extLst>
          </p:nvPr>
        </p:nvGraphicFramePr>
        <p:xfrm>
          <a:off x="2477680" y="2288454"/>
          <a:ext cx="4168571" cy="8280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568238"/>
                <a:gridCol w="2600333"/>
              </a:tblGrid>
              <a:tr h="370840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α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Complexity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P </a:t>
                      </a: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(propagataion)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265327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ja-JP" dirty="0"/>
              <a:t>Constant-time Approximation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ja-JP"/>
              <a:t>Want to design faster algorithm (</a:t>
            </a:r>
            <a:r>
              <a:rPr lang="en-US" altLang="ja-JP">
                <a:latin typeface="Times New Roman"/>
                <a:cs typeface="Times New Roman"/>
              </a:rPr>
              <a:t>O(1)</a:t>
            </a:r>
            <a:r>
              <a:rPr lang="en-US" altLang="ja-JP"/>
              <a:t> time)</a:t>
            </a:r>
          </a:p>
          <a:p>
            <a:pPr marL="0" indent="0">
              <a:buNone/>
            </a:pPr>
            <a:endParaRPr lang="en-US" altLang="ja-JP"/>
          </a:p>
          <a:p>
            <a:pPr marL="514350" indent="-514350">
              <a:buFont typeface="+mj-lt"/>
              <a:buAutoNum type="arabicPeriod"/>
            </a:pPr>
            <a:r>
              <a:rPr lang="en-US" altLang="ja-JP"/>
              <a:t>Value </a:t>
            </a:r>
            <a:r>
              <a:rPr lang="en-US" altLang="ja-JP" i="1">
                <a:latin typeface="Times New Roman"/>
                <a:cs typeface="Times New Roman"/>
              </a:rPr>
              <a:t>x</a:t>
            </a:r>
            <a:r>
              <a:rPr lang="en-US" altLang="ja-JP"/>
              <a:t> is called </a:t>
            </a:r>
            <a:r>
              <a:rPr lang="en-US" altLang="ja-JP">
                <a:solidFill>
                  <a:srgbClr val="FF0000"/>
                </a:solidFill>
                <a:latin typeface="Times New Roman"/>
                <a:cs typeface="Times New Roman"/>
              </a:rPr>
              <a:t>(α,ε)</a:t>
            </a:r>
            <a:r>
              <a:rPr lang="en-US" altLang="ja-JP">
                <a:solidFill>
                  <a:srgbClr val="FF0000"/>
                </a:solidFill>
              </a:rPr>
              <a:t>-approximation </a:t>
            </a:r>
            <a:r>
              <a:rPr lang="en-US" altLang="ja-JP"/>
              <a:t>to </a:t>
            </a:r>
            <a:r>
              <a:rPr lang="en-US" altLang="ja-JP" i="1">
                <a:latin typeface="Times New Roman"/>
                <a:cs typeface="Times New Roman"/>
              </a:rPr>
              <a:t>x</a:t>
            </a:r>
            <a:r>
              <a:rPr lang="en-US" altLang="ja-JP">
                <a:latin typeface="Times New Roman"/>
                <a:cs typeface="Times New Roman"/>
              </a:rPr>
              <a:t>*</a:t>
            </a:r>
            <a:r>
              <a:rPr lang="en-US" altLang="ja-JP"/>
              <a:t> if</a:t>
            </a:r>
          </a:p>
          <a:p>
            <a:pPr marL="0" indent="0" algn="ctr">
              <a:buNone/>
            </a:pPr>
            <a:r>
              <a:rPr lang="en-US" altLang="ja-JP">
                <a:latin typeface="Times New Roman"/>
                <a:cs typeface="Times New Roman"/>
              </a:rPr>
              <a:t>α</a:t>
            </a:r>
            <a:r>
              <a:rPr lang="en-US" altLang="ja-JP" i="1">
                <a:latin typeface="Times New Roman"/>
                <a:cs typeface="Times New Roman"/>
              </a:rPr>
              <a:t>x</a:t>
            </a:r>
            <a:r>
              <a:rPr lang="en-US" altLang="ja-JP">
                <a:latin typeface="Times New Roman"/>
                <a:cs typeface="Times New Roman"/>
              </a:rPr>
              <a:t>* - </a:t>
            </a:r>
            <a:r>
              <a:rPr lang="en-US" altLang="ja-JP" u="sng">
                <a:solidFill>
                  <a:srgbClr val="FF0000"/>
                </a:solidFill>
                <a:latin typeface="Times New Roman"/>
                <a:cs typeface="Times New Roman"/>
              </a:rPr>
              <a:t>ε</a:t>
            </a:r>
            <a:r>
              <a:rPr lang="en-US" altLang="ja-JP" i="1" u="sng">
                <a:solidFill>
                  <a:srgbClr val="FF0000"/>
                </a:solidFill>
                <a:latin typeface="Times New Roman"/>
                <a:cs typeface="Times New Roman"/>
              </a:rPr>
              <a:t>n</a:t>
            </a:r>
            <a:r>
              <a:rPr lang="en-US" altLang="ja-JP">
                <a:latin typeface="Times New Roman"/>
                <a:cs typeface="Times New Roman"/>
              </a:rPr>
              <a:t> ≦ </a:t>
            </a:r>
            <a:r>
              <a:rPr lang="en-US" altLang="ja-JP" i="1">
                <a:latin typeface="Times New Roman"/>
                <a:cs typeface="Times New Roman"/>
              </a:rPr>
              <a:t>x</a:t>
            </a:r>
            <a:r>
              <a:rPr lang="en-US" altLang="ja-JP">
                <a:latin typeface="Times New Roman"/>
                <a:cs typeface="Times New Roman"/>
              </a:rPr>
              <a:t> ≦ </a:t>
            </a:r>
            <a:r>
              <a:rPr lang="en-US" altLang="ja-JP" i="1">
                <a:latin typeface="Times New Roman"/>
                <a:cs typeface="Times New Roman"/>
              </a:rPr>
              <a:t>x</a:t>
            </a:r>
            <a:r>
              <a:rPr lang="en-US" altLang="ja-JP">
                <a:latin typeface="Times New Roman"/>
                <a:cs typeface="Times New Roman"/>
              </a:rPr>
              <a:t>*</a:t>
            </a:r>
            <a:endParaRPr lang="en-US" altLang="ja-JP"/>
          </a:p>
          <a:p>
            <a:pPr marL="514350" indent="-514350">
              <a:buFont typeface="+mj-lt"/>
              <a:buAutoNum type="arabicPeriod" startAt="2"/>
            </a:pPr>
            <a:r>
              <a:rPr lang="en-US" altLang="ja-JP"/>
              <a:t>Need oracle access to inputs</a:t>
            </a:r>
          </a:p>
          <a:p>
            <a:pPr marL="0" indent="0">
              <a:buNone/>
            </a:pPr>
            <a:r>
              <a:rPr lang="en-US" altLang="ja-JP"/>
              <a:t>	⇒ </a:t>
            </a:r>
            <a:r>
              <a:rPr lang="en-US" altLang="ja-JP">
                <a:solidFill>
                  <a:srgbClr val="FF0000"/>
                </a:solidFill>
              </a:rPr>
              <a:t>bounded-degree model</a:t>
            </a:r>
            <a:endParaRPr lang="ja-JP" alt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9122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Bounded-Degree Model </a:t>
            </a:r>
            <a:r>
              <a:rPr kumimoji="1" lang="en-US" altLang="ja-JP" sz="3200" dirty="0" smtClean="0"/>
              <a:t>[GR02]</a:t>
            </a:r>
            <a:endParaRPr kumimoji="1" lang="ja-JP" altLang="en-US" dirty="0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altLang="ja-JP" dirty="0"/>
              <a:t>Only consider inputs with degree bound </a:t>
            </a:r>
            <a:r>
              <a:rPr lang="en-US" altLang="ja-JP" i="1" dirty="0">
                <a:latin typeface="Times New Roman"/>
                <a:cs typeface="Times New Roman"/>
              </a:rPr>
              <a:t>d</a:t>
            </a:r>
            <a:r>
              <a:rPr lang="en-US" altLang="ja-JP" dirty="0"/>
              <a:t>.</a:t>
            </a:r>
            <a:endParaRPr lang="en-US" altLang="ja-JP" dirty="0" smtClean="0">
              <a:solidFill>
                <a:srgbClr val="FF0000"/>
              </a:solidFill>
            </a:endParaRPr>
          </a:p>
          <a:p>
            <a:pPr lvl="1"/>
            <a:r>
              <a:rPr lang="en-US" altLang="ja-JP" dirty="0" smtClean="0">
                <a:solidFill>
                  <a:srgbClr val="FF0000"/>
                </a:solidFill>
              </a:rPr>
              <a:t>degree</a:t>
            </a:r>
            <a:r>
              <a:rPr lang="en-US" altLang="ja-JP" dirty="0" smtClean="0"/>
              <a:t>: # of constraints containing </a:t>
            </a:r>
            <a:r>
              <a:rPr lang="en-US" altLang="ja-JP" dirty="0"/>
              <a:t>the variable</a:t>
            </a:r>
            <a:r>
              <a:rPr lang="en-US" altLang="ja-JP" dirty="0" smtClean="0"/>
              <a:t>.</a:t>
            </a:r>
          </a:p>
          <a:p>
            <a:r>
              <a:rPr lang="en-US" altLang="ja-JP" i="1" dirty="0">
                <a:latin typeface="Times New Roman"/>
                <a:cs typeface="Times New Roman"/>
              </a:rPr>
              <a:t>I </a:t>
            </a:r>
            <a:r>
              <a:rPr lang="en-US" altLang="ja-JP" dirty="0">
                <a:latin typeface="Times New Roman"/>
                <a:cs typeface="Times New Roman"/>
              </a:rPr>
              <a:t>= (</a:t>
            </a:r>
            <a:r>
              <a:rPr lang="en-US" altLang="ja-JP" i="1" dirty="0">
                <a:latin typeface="Times New Roman"/>
                <a:cs typeface="Times New Roman"/>
              </a:rPr>
              <a:t>V</a:t>
            </a:r>
            <a:r>
              <a:rPr lang="en-US" altLang="ja-JP" dirty="0">
                <a:latin typeface="Times New Roman"/>
                <a:cs typeface="Times New Roman"/>
              </a:rPr>
              <a:t>,</a:t>
            </a:r>
            <a:r>
              <a:rPr lang="en-US" altLang="ja-JP" i="1" dirty="0">
                <a:latin typeface="Times New Roman"/>
                <a:cs typeface="Times New Roman"/>
              </a:rPr>
              <a:t> 𝒞</a:t>
            </a:r>
            <a:r>
              <a:rPr lang="en-US" altLang="ja-JP" dirty="0">
                <a:latin typeface="Times New Roman"/>
                <a:cs typeface="Times New Roman"/>
              </a:rPr>
              <a:t>)</a:t>
            </a:r>
            <a:r>
              <a:rPr lang="en-US" altLang="ja-JP" dirty="0"/>
              <a:t> is given as oracle </a:t>
            </a:r>
            <a:r>
              <a:rPr lang="en-US" altLang="ja-JP" i="1" dirty="0">
                <a:latin typeface="Times New Roman"/>
                <a:cs typeface="Times New Roman"/>
              </a:rPr>
              <a:t>O</a:t>
            </a:r>
            <a:r>
              <a:rPr lang="en-US" altLang="ja-JP" i="1" baseline="-25000" dirty="0">
                <a:latin typeface="Times New Roman"/>
                <a:cs typeface="Times New Roman"/>
              </a:rPr>
              <a:t>I</a:t>
            </a:r>
            <a:r>
              <a:rPr lang="en-US" altLang="ja-JP" dirty="0">
                <a:latin typeface="Times New Roman"/>
                <a:cs typeface="Times New Roman"/>
              </a:rPr>
              <a:t>: </a:t>
            </a:r>
            <a:r>
              <a:rPr lang="en-US" altLang="ja-JP" i="1" dirty="0">
                <a:latin typeface="Times New Roman"/>
                <a:cs typeface="Times New Roman"/>
              </a:rPr>
              <a:t>V </a:t>
            </a:r>
            <a:r>
              <a:rPr lang="en-US" altLang="ja-JP" dirty="0">
                <a:latin typeface="Times New Roman"/>
                <a:cs typeface="Times New Roman"/>
              </a:rPr>
              <a:t>× [</a:t>
            </a:r>
            <a:r>
              <a:rPr lang="en-US" altLang="ja-JP" i="1" dirty="0">
                <a:latin typeface="Times New Roman"/>
                <a:cs typeface="Times New Roman"/>
              </a:rPr>
              <a:t>d</a:t>
            </a:r>
            <a:r>
              <a:rPr lang="en-US" altLang="ja-JP" dirty="0">
                <a:latin typeface="Times New Roman"/>
                <a:cs typeface="Times New Roman"/>
              </a:rPr>
              <a:t>] → </a:t>
            </a:r>
            <a:r>
              <a:rPr lang="en-US" altLang="ja-JP" i="1" dirty="0">
                <a:latin typeface="Times New Roman"/>
                <a:cs typeface="Times New Roman"/>
              </a:rPr>
              <a:t>𝒞.</a:t>
            </a:r>
          </a:p>
          <a:p>
            <a:pPr marL="0" indent="0" algn="ctr">
              <a:buNone/>
            </a:pPr>
            <a:r>
              <a:rPr kumimoji="1" lang="en-US" altLang="ja-JP" i="1" dirty="0" smtClean="0">
                <a:latin typeface="Times New Roman"/>
                <a:cs typeface="Times New Roman"/>
              </a:rPr>
              <a:t>O</a:t>
            </a:r>
            <a:r>
              <a:rPr lang="en-US" altLang="ja-JP" i="1" baseline="-25000" dirty="0">
                <a:latin typeface="Times New Roman"/>
                <a:cs typeface="Times New Roman"/>
              </a:rPr>
              <a:t>I</a:t>
            </a:r>
            <a:r>
              <a:rPr kumimoji="1" lang="en-US" altLang="ja-JP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v</a:t>
            </a:r>
            <a:r>
              <a:rPr kumimoji="1" lang="en-US" altLang="ja-JP" dirty="0" smtClean="0">
                <a:latin typeface="Times New Roman"/>
                <a:cs typeface="Times New Roman"/>
              </a:rPr>
              <a:t>, </a:t>
            </a:r>
            <a:r>
              <a:rPr kumimoji="1" lang="en-US" altLang="ja-JP" i="1" dirty="0" err="1" smtClean="0">
                <a:latin typeface="Times New Roman"/>
                <a:cs typeface="Times New Roman"/>
              </a:rPr>
              <a:t>i</a:t>
            </a:r>
            <a:r>
              <a:rPr kumimoji="1" lang="en-US" altLang="ja-JP" dirty="0" smtClean="0">
                <a:latin typeface="Times New Roman"/>
                <a:cs typeface="Times New Roman"/>
              </a:rPr>
              <a:t>) = </a:t>
            </a:r>
            <a:r>
              <a:rPr lang="en-US" altLang="ja-JP" i="1" dirty="0">
                <a:latin typeface="Times New Roman"/>
                <a:cs typeface="Times New Roman"/>
              </a:rPr>
              <a:t>i</a:t>
            </a:r>
            <a:r>
              <a:rPr lang="en-US" altLang="ja-JP" dirty="0"/>
              <a:t>-th constraint containing </a:t>
            </a:r>
            <a:r>
              <a:rPr lang="en-US" altLang="ja-JP" i="1" dirty="0">
                <a:latin typeface="Times New Roman"/>
                <a:cs typeface="Times New Roman"/>
              </a:rPr>
              <a:t>v</a:t>
            </a:r>
            <a:r>
              <a:rPr lang="en-US" altLang="ja-JP" dirty="0"/>
              <a:t>.</a:t>
            </a:r>
            <a:endParaRPr kumimoji="1" lang="en-US" altLang="ja-JP" dirty="0"/>
          </a:p>
          <a:p>
            <a:pPr marL="0" indent="0">
              <a:buNone/>
            </a:pPr>
            <a:endParaRPr kumimoji="1" lang="en-US" altLang="ja-JP" dirty="0"/>
          </a:p>
          <a:p>
            <a:endParaRPr lang="en-US" altLang="ja-JP" dirty="0" smtClean="0"/>
          </a:p>
          <a:p>
            <a:endParaRPr lang="en-US" altLang="ja-JP" dirty="0"/>
          </a:p>
          <a:p>
            <a:endParaRPr lang="en-US" altLang="ja-JP" dirty="0">
              <a:solidFill>
                <a:srgbClr val="FF0000"/>
              </a:solidFill>
            </a:endParaRPr>
          </a:p>
          <a:p>
            <a:r>
              <a:rPr lang="en-US" altLang="ja-JP" dirty="0">
                <a:solidFill>
                  <a:srgbClr val="FF0000"/>
                </a:solidFill>
              </a:rPr>
              <a:t>Query complexity</a:t>
            </a:r>
            <a:r>
              <a:rPr lang="en-US" altLang="ja-JP" dirty="0"/>
              <a:t>: # of accesses to </a:t>
            </a:r>
            <a:r>
              <a:rPr lang="en-US" altLang="ja-JP" i="1" dirty="0">
                <a:latin typeface="Times New Roman"/>
                <a:cs typeface="Times New Roman"/>
              </a:rPr>
              <a:t>O</a:t>
            </a:r>
            <a:r>
              <a:rPr lang="en-US" altLang="ja-JP" i="1" baseline="-25000" dirty="0">
                <a:latin typeface="Times New Roman"/>
                <a:cs typeface="Times New Roman"/>
              </a:rPr>
              <a:t>I</a:t>
            </a:r>
            <a:endParaRPr lang="en-US" altLang="ja-JP" dirty="0"/>
          </a:p>
          <a:p>
            <a:endParaRPr lang="en-US" altLang="ja-JP" dirty="0" smtClean="0"/>
          </a:p>
          <a:p>
            <a:endParaRPr lang="en-US" altLang="ja-JP" dirty="0" smtClean="0"/>
          </a:p>
        </p:txBody>
      </p:sp>
      <p:grpSp>
        <p:nvGrpSpPr>
          <p:cNvPr id="18" name="図形グループ 17"/>
          <p:cNvGrpSpPr/>
          <p:nvPr/>
        </p:nvGrpSpPr>
        <p:grpSpPr>
          <a:xfrm>
            <a:off x="4036587" y="4256806"/>
            <a:ext cx="592029" cy="544718"/>
            <a:chOff x="4036587" y="4256806"/>
            <a:chExt cx="592029" cy="544718"/>
          </a:xfrm>
        </p:grpSpPr>
        <p:sp>
          <p:nvSpPr>
            <p:cNvPr id="4" name="円/楕円 3"/>
            <p:cNvSpPr/>
            <p:nvPr/>
          </p:nvSpPr>
          <p:spPr>
            <a:xfrm>
              <a:off x="4456987" y="4256806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6" name="正方形/長方形 5"/>
            <p:cNvSpPr/>
            <p:nvPr/>
          </p:nvSpPr>
          <p:spPr>
            <a:xfrm>
              <a:off x="4036587" y="4339859"/>
              <a:ext cx="46126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2400" i="1" dirty="0" smtClean="0">
                  <a:latin typeface="Times New Roman"/>
                  <a:cs typeface="Times New Roman"/>
                </a:rPr>
                <a:t>x</a:t>
              </a:r>
              <a:r>
                <a:rPr kumimoji="1" lang="en-US" altLang="ja-JP" sz="2400" baseline="-25000" dirty="0" smtClean="0">
                  <a:latin typeface="Times New Roman"/>
                  <a:cs typeface="Times New Roman"/>
                </a:rPr>
                <a:t>1</a:t>
              </a:r>
              <a:endParaRPr lang="ja-JP" altLang="en-US" sz="2400" baseline="-25000" dirty="0"/>
            </a:p>
          </p:txBody>
        </p:sp>
      </p:grpSp>
      <p:grpSp>
        <p:nvGrpSpPr>
          <p:cNvPr id="8" name="図形グループ 7"/>
          <p:cNvGrpSpPr/>
          <p:nvPr/>
        </p:nvGrpSpPr>
        <p:grpSpPr>
          <a:xfrm>
            <a:off x="2185363" y="3939306"/>
            <a:ext cx="2271624" cy="862219"/>
            <a:chOff x="2185363" y="3939306"/>
            <a:chExt cx="2271624" cy="862219"/>
          </a:xfrm>
        </p:grpSpPr>
        <p:cxnSp>
          <p:nvCxnSpPr>
            <p:cNvPr id="5" name="直線コネクタ 4"/>
            <p:cNvCxnSpPr>
              <a:stCxn id="7" idx="6"/>
              <a:endCxn id="4" idx="2"/>
            </p:cNvCxnSpPr>
            <p:nvPr/>
          </p:nvCxnSpPr>
          <p:spPr>
            <a:xfrm>
              <a:off x="2779806" y="4342621"/>
              <a:ext cx="1677181" cy="0"/>
            </a:xfrm>
            <a:prstGeom prst="line">
              <a:avLst/>
            </a:prstGeom>
            <a:ln w="19050" cmpd="sng"/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7" name="円/楕円 6"/>
            <p:cNvSpPr/>
            <p:nvPr/>
          </p:nvSpPr>
          <p:spPr>
            <a:xfrm>
              <a:off x="2608177" y="4256806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  <p:sp>
          <p:nvSpPr>
            <p:cNvPr id="12" name="正方形/長方形 11"/>
            <p:cNvSpPr/>
            <p:nvPr/>
          </p:nvSpPr>
          <p:spPr>
            <a:xfrm>
              <a:off x="2185363" y="4339860"/>
              <a:ext cx="46126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2400" i="1" dirty="0" smtClean="0">
                  <a:latin typeface="Times New Roman"/>
                  <a:cs typeface="Times New Roman"/>
                </a:rPr>
                <a:t>x</a:t>
              </a:r>
              <a:r>
                <a:rPr kumimoji="1" lang="en-US" altLang="ja-JP" sz="2400" baseline="-25000" dirty="0" smtClean="0">
                  <a:latin typeface="Times New Roman"/>
                  <a:cs typeface="Times New Roman"/>
                </a:rPr>
                <a:t>2</a:t>
              </a:r>
              <a:endParaRPr lang="ja-JP" altLang="en-US" sz="2400" baseline="-25000" dirty="0"/>
            </a:p>
          </p:txBody>
        </p:sp>
        <p:pic>
          <p:nvPicPr>
            <p:cNvPr id="9" name="図 8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27449" y="3939306"/>
              <a:ext cx="1168400" cy="317500"/>
            </a:xfrm>
            <a:prstGeom prst="rect">
              <a:avLst/>
            </a:prstGeom>
          </p:spPr>
        </p:pic>
      </p:grpSp>
      <p:grpSp>
        <p:nvGrpSpPr>
          <p:cNvPr id="15" name="図形グループ 14"/>
          <p:cNvGrpSpPr/>
          <p:nvPr/>
        </p:nvGrpSpPr>
        <p:grpSpPr>
          <a:xfrm>
            <a:off x="4628616" y="3939306"/>
            <a:ext cx="2176542" cy="864980"/>
            <a:chOff x="4628616" y="3939306"/>
            <a:chExt cx="2176542" cy="864980"/>
          </a:xfrm>
        </p:grpSpPr>
        <p:cxnSp>
          <p:nvCxnSpPr>
            <p:cNvPr id="14" name="直線コネクタ 13"/>
            <p:cNvCxnSpPr>
              <a:stCxn id="29" idx="2"/>
              <a:endCxn id="4" idx="6"/>
            </p:cNvCxnSpPr>
            <p:nvPr/>
          </p:nvCxnSpPr>
          <p:spPr>
            <a:xfrm flipH="1">
              <a:off x="4628616" y="4342621"/>
              <a:ext cx="1543646" cy="0"/>
            </a:xfrm>
            <a:prstGeom prst="line">
              <a:avLst/>
            </a:prstGeom>
            <a:ln w="19050" cmpd="sng">
              <a:prstDash val="dot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pic>
          <p:nvPicPr>
            <p:cNvPr id="10" name="図 9"/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4896742" y="3939306"/>
              <a:ext cx="1168400" cy="317500"/>
            </a:xfrm>
            <a:prstGeom prst="rect">
              <a:avLst/>
            </a:prstGeom>
          </p:spPr>
        </p:pic>
        <p:sp>
          <p:nvSpPr>
            <p:cNvPr id="16" name="正方形/長方形 15"/>
            <p:cNvSpPr/>
            <p:nvPr/>
          </p:nvSpPr>
          <p:spPr>
            <a:xfrm>
              <a:off x="6343891" y="4342621"/>
              <a:ext cx="461267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kumimoji="1" lang="en-US" altLang="ja-JP" sz="2400" i="1" dirty="0" smtClean="0">
                  <a:latin typeface="Times New Roman"/>
                  <a:cs typeface="Times New Roman"/>
                </a:rPr>
                <a:t>x</a:t>
              </a:r>
              <a:r>
                <a:rPr kumimoji="1" lang="en-US" altLang="ja-JP" sz="2400" baseline="-25000" dirty="0" smtClean="0">
                  <a:latin typeface="Times New Roman"/>
                  <a:cs typeface="Times New Roman"/>
                </a:rPr>
                <a:t>3</a:t>
              </a:r>
              <a:endParaRPr lang="ja-JP" altLang="en-US" sz="2400" baseline="-25000" dirty="0"/>
            </a:p>
          </p:txBody>
        </p:sp>
        <p:sp>
          <p:nvSpPr>
            <p:cNvPr id="29" name="円/楕円 28"/>
            <p:cNvSpPr/>
            <p:nvPr/>
          </p:nvSpPr>
          <p:spPr>
            <a:xfrm>
              <a:off x="6172262" y="4256806"/>
              <a:ext cx="171629" cy="171629"/>
            </a:xfrm>
            <a:prstGeom prst="ellipse">
              <a:avLst/>
            </a:prstGeom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  <p:grpSp>
        <p:nvGrpSpPr>
          <p:cNvPr id="17" name="図形グループ 16"/>
          <p:cNvGrpSpPr/>
          <p:nvPr/>
        </p:nvGrpSpPr>
        <p:grpSpPr>
          <a:xfrm>
            <a:off x="4212066" y="4428435"/>
            <a:ext cx="684676" cy="1057765"/>
            <a:chOff x="4212066" y="4428435"/>
            <a:chExt cx="684676" cy="1057765"/>
          </a:xfrm>
        </p:grpSpPr>
        <p:cxnSp>
          <p:nvCxnSpPr>
            <p:cNvPr id="11" name="直線コネクタ 10"/>
            <p:cNvCxnSpPr>
              <a:endCxn id="4" idx="4"/>
            </p:cNvCxnSpPr>
            <p:nvPr/>
          </p:nvCxnSpPr>
          <p:spPr>
            <a:xfrm flipV="1">
              <a:off x="4542802" y="4428435"/>
              <a:ext cx="0" cy="897577"/>
            </a:xfrm>
            <a:prstGeom prst="line">
              <a:avLst/>
            </a:prstGeom>
            <a:ln w="19050" cap="flat" cmpd="sng">
              <a:prstDash val="dash"/>
              <a:headEnd type="none"/>
              <a:tailEnd type="none"/>
            </a:ln>
          </p:spPr>
          <p:style>
            <a:lnRef idx="3">
              <a:schemeClr val="dk1"/>
            </a:lnRef>
            <a:fillRef idx="0">
              <a:schemeClr val="dk1"/>
            </a:fillRef>
            <a:effectRef idx="2">
              <a:schemeClr val="dk1"/>
            </a:effectRef>
            <a:fontRef idx="minor">
              <a:schemeClr val="tx1"/>
            </a:fontRef>
          </p:style>
        </p:cxnSp>
        <p:sp>
          <p:nvSpPr>
            <p:cNvPr id="13" name="乗算記号 12"/>
            <p:cNvSpPr/>
            <p:nvPr/>
          </p:nvSpPr>
          <p:spPr>
            <a:xfrm>
              <a:off x="4212066" y="4801524"/>
              <a:ext cx="684676" cy="684676"/>
            </a:xfrm>
            <a:prstGeom prst="mathMultiply">
              <a:avLst>
                <a:gd name="adj1" fmla="val 8033"/>
              </a:avLst>
            </a:prstGeom>
          </p:spPr>
          <p:style>
            <a:lnRef idx="2">
              <a:schemeClr val="accent2">
                <a:shade val="50000"/>
              </a:schemeClr>
            </a:lnRef>
            <a:fillRef idx="1">
              <a:schemeClr val="accent2"/>
            </a:fillRef>
            <a:effectRef idx="0">
              <a:schemeClr val="accent2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kumimoji="1" lang="ja-JP" altLang="en-US"/>
            </a:p>
          </p:txBody>
        </p:sp>
      </p:grpSp>
    </p:spTree>
    <p:extLst>
      <p:ext uri="{BB962C8B-B14F-4D97-AF65-F5344CB8AC3E}">
        <p14:creationId xmlns:p14="http://schemas.microsoft.com/office/powerpoint/2010/main" val="14902473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altLang="ja-JP"/>
              <a:t>Known Results for Const-Time Approximation of Max XOR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kumimoji="1" lang="en-US" altLang="ja-JP"/>
              <a:t>Satisfiable inputs:</a:t>
            </a:r>
          </a:p>
          <a:p>
            <a:endParaRPr lang="en-US" altLang="ja-JP"/>
          </a:p>
          <a:p>
            <a:pPr marL="0" indent="0">
              <a:buNone/>
            </a:pPr>
            <a:endParaRPr lang="en-US" altLang="ja-JP"/>
          </a:p>
          <a:p>
            <a:r>
              <a:rPr kumimoji="1" lang="en-US" altLang="ja-JP"/>
              <a:t>General inputs:</a:t>
            </a:r>
            <a:endParaRPr kumimoji="1" lang="ja-JP" altLang="en-US"/>
          </a:p>
        </p:txBody>
      </p:sp>
      <p:graphicFrame>
        <p:nvGraphicFramePr>
          <p:cNvPr id="4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687788250"/>
              </p:ext>
            </p:extLst>
          </p:nvPr>
        </p:nvGraphicFramePr>
        <p:xfrm>
          <a:off x="1036148" y="3690849"/>
          <a:ext cx="7006683" cy="308952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327"/>
                <a:gridCol w="2691678"/>
                <a:gridCol w="2691678"/>
              </a:tblGrid>
              <a:tr h="432534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α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dirty="0"/>
                        <a:t>Query complexity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Complexity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494324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0.5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>
                          <a:latin typeface="Times New Roman"/>
                          <a:cs typeface="Times New Roman"/>
                        </a:rPr>
                        <a:t>O(1)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P </a:t>
                      </a: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(random assignment)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494324">
                <a:tc>
                  <a:txBody>
                    <a:bodyPr/>
                    <a:lstStyle/>
                    <a:p>
                      <a:r>
                        <a:rPr kumimoji="1" lang="en-US" altLang="ja-JP" sz="2400" dirty="0">
                          <a:latin typeface="Times New Roman"/>
                          <a:cs typeface="Times New Roman"/>
                        </a:rPr>
                        <a:t>0.5+ε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err="1" smtClean="0">
                          <a:latin typeface="Times New Roman"/>
                          <a:cs typeface="Times New Roman"/>
                        </a:rPr>
                        <a:t>Ω</a:t>
                      </a: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kumimoji="1" lang="en-US" altLang="ja-JP" sz="2400" i="1" dirty="0" smtClean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kumimoji="1" lang="en-US" altLang="ja-JP" sz="2400" baseline="30000" dirty="0" smtClean="0">
                          <a:latin typeface="Times New Roman"/>
                          <a:cs typeface="Times New Roman"/>
                        </a:rPr>
                        <a:t>1/2</a:t>
                      </a: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kumimoji="1" lang="en-US" altLang="ja-JP" sz="2000" b="0" i="0" dirty="0" smtClean="0">
                          <a:latin typeface="ヒラギノ角ゴ Pro W3"/>
                          <a:ea typeface="ヒラギノ角ゴ Pro W3"/>
                          <a:cs typeface="ヒラギノ角ゴ Pro W3"/>
                        </a:rPr>
                        <a:t>[GR02]</a:t>
                      </a:r>
                      <a:endParaRPr kumimoji="1" lang="ja-JP" altLang="en-US" sz="2400" b="0" i="0" dirty="0">
                        <a:latin typeface="ヒラギノ角ゴ Pro W3"/>
                        <a:ea typeface="ヒラギノ角ゴ Pro W3"/>
                        <a:cs typeface="ヒラギノ角ゴ Pro W3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smtClean="0"/>
                        <a:t>P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56114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0.878...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b="0" i="0" dirty="0">
                          <a:latin typeface="ヒラギノ角ゴ Pro W3"/>
                          <a:ea typeface="ヒラギノ角ゴ Pro W3"/>
                          <a:cs typeface="ヒラギノ角ゴ Pro W3"/>
                        </a:rPr>
                        <a:t>?</a:t>
                      </a:r>
                      <a:endParaRPr kumimoji="1" lang="ja-JP" altLang="en-US" sz="2400" b="0" i="0" dirty="0">
                        <a:latin typeface="ヒラギノ角ゴ Pro W3"/>
                        <a:ea typeface="ヒラギノ角ゴ Pro W3"/>
                        <a:cs typeface="ヒラギノ角ゴ Pro W3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smtClean="0"/>
                        <a:t>P </a:t>
                      </a:r>
                      <a:r>
                        <a:rPr kumimoji="1" lang="en-US" altLang="ja-JP" sz="1800" smtClean="0"/>
                        <a:t>(SDP)</a:t>
                      </a:r>
                      <a:r>
                        <a:rPr kumimoji="1" lang="en-US" altLang="ja-JP" sz="2400" smtClean="0"/>
                        <a:t> </a:t>
                      </a:r>
                      <a:r>
                        <a:rPr kumimoji="1" lang="en-US" altLang="ja-JP" sz="2000" smtClean="0"/>
                        <a:t>[GW95]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56114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0.878...+ε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/>
                        <a:t>?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UG</a:t>
                      </a:r>
                      <a:r>
                        <a:rPr kumimoji="1" lang="en-US" altLang="ja-JP" sz="2400" smtClean="0"/>
                        <a:t>-Hard </a:t>
                      </a:r>
                      <a:r>
                        <a:rPr kumimoji="1" lang="en-US" altLang="ja-JP" sz="2000" smtClean="0"/>
                        <a:t>[KKMO08]</a:t>
                      </a:r>
                      <a:endParaRPr kumimoji="1" lang="ja-JP" altLang="en-US" sz="2400" dirty="0"/>
                    </a:p>
                  </a:txBody>
                  <a:tcPr/>
                </a:tc>
              </a:tr>
              <a:tr h="556114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16/17+ε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smtClean="0">
                          <a:latin typeface="Times New Roman"/>
                          <a:cs typeface="Times New Roman"/>
                        </a:rPr>
                        <a:t>Θ(</a:t>
                      </a:r>
                      <a:r>
                        <a:rPr kumimoji="1" lang="en-US" altLang="ja-JP" sz="2400" i="1" dirty="0" smtClean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kumimoji="1" lang="en-US" altLang="ja-JP" sz="2000" b="0" i="0" dirty="0" smtClean="0">
                          <a:latin typeface="ヒラギノ角ゴ Pro W3"/>
                          <a:ea typeface="ヒラギノ角ゴ Pro W3"/>
                          <a:cs typeface="ヒラギノ角ゴ Pro W3"/>
                        </a:rPr>
                        <a:t>[YI10]</a:t>
                      </a:r>
                      <a:endParaRPr kumimoji="1" lang="en-US" altLang="ja-JP" sz="2400" b="0" i="0" dirty="0" smtClean="0">
                        <a:latin typeface="ヒラギノ角ゴ Pro W3"/>
                        <a:ea typeface="ヒラギノ角ゴ Pro W3"/>
                        <a:cs typeface="ヒラギノ角ゴ Pro W3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sz="2400" dirty="0" smtClean="0"/>
                        <a:t>NP</a:t>
                      </a:r>
                      <a:r>
                        <a:rPr kumimoji="1" lang="en-US" altLang="ja-JP" sz="2400" smtClean="0"/>
                        <a:t>-Hard </a:t>
                      </a:r>
                      <a:r>
                        <a:rPr kumimoji="1" lang="en-US" altLang="ja-JP" sz="2000" smtClean="0"/>
                        <a:t>[Has01]</a:t>
                      </a:r>
                      <a:endParaRPr kumimoji="1" lang="en-US" altLang="ja-JP" sz="2400" dirty="0" smtClean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5" name="コンテンツ プレースホルダー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192711655"/>
              </p:ext>
            </p:extLst>
          </p:nvPr>
        </p:nvGraphicFramePr>
        <p:xfrm>
          <a:off x="1036146" y="2094151"/>
          <a:ext cx="7006684" cy="93894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23328"/>
                <a:gridCol w="2691678"/>
                <a:gridCol w="2691678"/>
              </a:tblGrid>
              <a:tr h="307771"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α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/>
                        <a:t>Query complexity</a:t>
                      </a:r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kumimoji="1" lang="en-US" altLang="ja-JP" dirty="0" smtClean="0"/>
                        <a:t>Complexity</a:t>
                      </a:r>
                      <a:endParaRPr kumimoji="1" lang="ja-JP" altLang="en-US" dirty="0"/>
                    </a:p>
                  </a:txBody>
                  <a:tcPr/>
                </a:tc>
              </a:tr>
              <a:tr h="573187">
                <a:tc>
                  <a:txBody>
                    <a:bodyPr/>
                    <a:lstStyle/>
                    <a:p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1</a:t>
                      </a:r>
                      <a:endParaRPr kumimoji="1" lang="ja-JP" altLang="en-US" sz="2400" dirty="0">
                        <a:latin typeface="Times New Roman"/>
                        <a:cs typeface="Times New Roman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i="0" dirty="0" err="1" smtClean="0">
                          <a:latin typeface="Times New Roman"/>
                          <a:cs typeface="Times New Roman"/>
                        </a:rPr>
                        <a:t>Θ</a:t>
                      </a: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(</a:t>
                      </a:r>
                      <a:r>
                        <a:rPr kumimoji="1" lang="en-US" altLang="ja-JP" sz="2400" i="1" dirty="0" smtClean="0">
                          <a:latin typeface="Times New Roman"/>
                          <a:cs typeface="Times New Roman"/>
                        </a:rPr>
                        <a:t>n</a:t>
                      </a:r>
                      <a:r>
                        <a:rPr kumimoji="1" lang="en-US" altLang="ja-JP" sz="2400" baseline="30000" dirty="0" smtClean="0">
                          <a:latin typeface="Times New Roman"/>
                          <a:cs typeface="Times New Roman"/>
                        </a:rPr>
                        <a:t>1/2</a:t>
                      </a:r>
                      <a:r>
                        <a:rPr kumimoji="1" lang="en-US" altLang="ja-JP" sz="2400" dirty="0" smtClean="0">
                          <a:latin typeface="Times New Roman"/>
                          <a:cs typeface="Times New Roman"/>
                        </a:rPr>
                        <a:t>) </a:t>
                      </a:r>
                      <a:r>
                        <a:rPr kumimoji="1" lang="en-US" altLang="ja-JP" sz="2000" dirty="0" smtClean="0">
                          <a:latin typeface="Times New Roman"/>
                          <a:cs typeface="Times New Roman"/>
                        </a:rPr>
                        <a:t>[GR99]</a:t>
                      </a:r>
                      <a:endParaRPr kumimoji="1" lang="ja-JP" altLang="en-US" sz="2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en-US" altLang="ja-JP" sz="2400" dirty="0" smtClean="0"/>
                        <a:t>P </a:t>
                      </a:r>
                      <a:r>
                        <a:rPr kumimoji="1" lang="en-US" altLang="ja-JP" sz="18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(propagataion)</a:t>
                      </a:r>
                      <a:endParaRPr kumimoji="1" lang="ja-JP" altLang="en-US" sz="24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2625646" y="4659527"/>
            <a:ext cx="2162295" cy="461665"/>
          </a:xfrm>
          <a:prstGeom prst="rect">
            <a:avLst/>
          </a:prstGeom>
          <a:solidFill>
            <a:schemeClr val="tx2">
              <a:lumMod val="10000"/>
              <a:lumOff val="90000"/>
            </a:schemeClr>
          </a:solidFill>
        </p:spPr>
        <p:txBody>
          <a:bodyPr wrap="square" rtlCol="0">
            <a:spAutoFit/>
          </a:bodyPr>
          <a:lstStyle/>
          <a:p>
            <a:r>
              <a:rPr kumimoji="1" lang="en-US" altLang="ja-JP" sz="2400">
                <a:latin typeface="Times New Roman"/>
                <a:cs typeface="Times New Roman"/>
              </a:rPr>
              <a:t>Ω(</a:t>
            </a:r>
            <a:r>
              <a:rPr kumimoji="1" lang="en-US" altLang="ja-JP" sz="2400" i="1">
                <a:latin typeface="Times New Roman"/>
                <a:cs typeface="Times New Roman"/>
              </a:rPr>
              <a:t>n</a:t>
            </a:r>
            <a:r>
              <a:rPr kumimoji="1" lang="en-US" altLang="ja-JP" sz="2400" baseline="30000">
                <a:solidFill>
                  <a:srgbClr val="FF0000"/>
                </a:solidFill>
                <a:latin typeface="Times New Roman"/>
                <a:cs typeface="Times New Roman"/>
              </a:rPr>
              <a:t>1/2+δ</a:t>
            </a:r>
            <a:r>
              <a:rPr kumimoji="1" lang="en-US" altLang="ja-JP" sz="2400">
                <a:latin typeface="Times New Roman"/>
                <a:cs typeface="Times New Roman"/>
              </a:rPr>
              <a:t>)</a:t>
            </a:r>
            <a:endParaRPr kumimoji="1" lang="ja-JP" altLang="en-US" sz="2400">
              <a:latin typeface="Times New Roman"/>
              <a:cs typeface="Times New Roman"/>
            </a:endParaRPr>
          </a:p>
        </p:txBody>
      </p:sp>
      <p:sp>
        <p:nvSpPr>
          <p:cNvPr id="7" name="テキスト ボックス 6"/>
          <p:cNvSpPr txBox="1"/>
          <p:nvPr/>
        </p:nvSpPr>
        <p:spPr>
          <a:xfrm>
            <a:off x="2693982" y="2357035"/>
            <a:ext cx="32003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/>
              <a:t>~</a:t>
            </a:r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92501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Our result</a:t>
            </a:r>
            <a:endParaRPr kumimoji="1" lang="ja-JP" altLang="en-US" dirty="0"/>
          </a:p>
        </p:txBody>
      </p:sp>
      <p:sp>
        <p:nvSpPr>
          <p:cNvPr id="4" name="角丸四角形 3"/>
          <p:cNvSpPr/>
          <p:nvPr/>
        </p:nvSpPr>
        <p:spPr>
          <a:xfrm>
            <a:off x="457200" y="1600200"/>
            <a:ext cx="8229600" cy="1466233"/>
          </a:xfrm>
          <a:prstGeom prst="round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kumimoji="1" lang="en-US" altLang="ja-JP" dirty="0" err="1" smtClean="0">
                <a:latin typeface="Times New Roman"/>
                <a:cs typeface="Times New Roman"/>
              </a:rPr>
              <a:t>∀ε</a:t>
            </a:r>
            <a:r>
              <a:rPr kumimoji="1" lang="en-US" altLang="ja-JP" dirty="0" smtClean="0">
                <a:latin typeface="Times New Roman"/>
                <a:cs typeface="Times New Roman"/>
              </a:rPr>
              <a:t> &gt; 0</a:t>
            </a:r>
            <a:r>
              <a:rPr kumimoji="1" lang="en-US" altLang="ja-JP" dirty="0" smtClean="0"/>
              <a:t>, </a:t>
            </a:r>
            <a:r>
              <a:rPr kumimoji="1" lang="en-US" altLang="ja-JP" dirty="0" smtClean="0">
                <a:latin typeface="Times New Roman"/>
                <a:cs typeface="Times New Roman"/>
              </a:rPr>
              <a:t>∃γ</a:t>
            </a:r>
            <a:r>
              <a:rPr kumimoji="1" lang="en-US" altLang="ja-JP" dirty="0" smtClean="0"/>
              <a:t>, </a:t>
            </a:r>
            <a:r>
              <a:rPr kumimoji="1" lang="en-US" altLang="ja-JP" dirty="0" err="1" smtClean="0">
                <a:latin typeface="Times New Roman"/>
                <a:cs typeface="Times New Roman"/>
              </a:rPr>
              <a:t>δ</a:t>
            </a:r>
            <a:r>
              <a:rPr kumimoji="1" lang="en-US" altLang="ja-JP" dirty="0" smtClean="0">
                <a:latin typeface="Times New Roman"/>
                <a:cs typeface="Times New Roman"/>
              </a:rPr>
              <a:t>, 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d </a:t>
            </a:r>
            <a:r>
              <a:rPr lang="en-US" altLang="ja-JP" dirty="0">
                <a:latin typeface="Times New Roman"/>
                <a:cs typeface="Times New Roman"/>
              </a:rPr>
              <a:t>&gt; 0</a:t>
            </a:r>
            <a:r>
              <a:rPr lang="en-US" altLang="ja-JP" dirty="0"/>
              <a:t>,</a:t>
            </a:r>
          </a:p>
          <a:p>
            <a:pPr marL="0" indent="0">
              <a:buNone/>
            </a:pPr>
            <a:r>
              <a:rPr lang="en-US" altLang="ja-JP" dirty="0"/>
              <a:t>any </a:t>
            </a:r>
            <a:r>
              <a:rPr lang="en-US" altLang="ja-JP" dirty="0">
                <a:latin typeface="Times New Roman"/>
                <a:cs typeface="Times New Roman"/>
              </a:rPr>
              <a:t>(1/2+ε, γ)</a:t>
            </a:r>
            <a:r>
              <a:rPr lang="en-US" altLang="ja-JP" dirty="0"/>
              <a:t>-approx. algorithm for Max XOR requires </a:t>
            </a:r>
            <a:r>
              <a:rPr kumimoji="1" lang="en-US" altLang="ja-JP" dirty="0" err="1" smtClean="0">
                <a:latin typeface="Times New Roman"/>
                <a:cs typeface="Times New Roman"/>
              </a:rPr>
              <a:t>Ω</a:t>
            </a:r>
            <a:r>
              <a:rPr kumimoji="1" lang="en-US" altLang="ja-JP" dirty="0" smtClean="0">
                <a:latin typeface="Times New Roman"/>
                <a:cs typeface="Times New Roman"/>
              </a:rPr>
              <a:t>(</a:t>
            </a:r>
            <a:r>
              <a:rPr kumimoji="1" lang="en-US" altLang="ja-JP" i="1" dirty="0" smtClean="0">
                <a:latin typeface="Times New Roman"/>
                <a:cs typeface="Times New Roman"/>
              </a:rPr>
              <a:t>n</a:t>
            </a:r>
            <a:r>
              <a:rPr kumimoji="1" lang="en-US" altLang="ja-JP" baseline="30000" dirty="0" smtClean="0">
                <a:latin typeface="Times New Roman"/>
                <a:cs typeface="Times New Roman"/>
              </a:rPr>
              <a:t>1/2+δ</a:t>
            </a:r>
            <a:r>
              <a:rPr kumimoji="1" lang="en-US" altLang="ja-JP" dirty="0" smtClean="0">
                <a:latin typeface="Times New Roman"/>
                <a:cs typeface="Times New Roman"/>
              </a:rPr>
              <a:t>)</a:t>
            </a:r>
            <a:r>
              <a:rPr kumimoji="1" lang="en-US" altLang="ja-JP" dirty="0" smtClean="0"/>
              <a:t> queries.</a:t>
            </a:r>
            <a:endParaRPr lang="en-US" altLang="ja-JP" dirty="0"/>
          </a:p>
          <a:p>
            <a:endParaRPr lang="en-US" altLang="ja-JP" dirty="0" smtClean="0"/>
          </a:p>
          <a:p>
            <a:r>
              <a:rPr lang="en-US" altLang="ja-JP" dirty="0" err="1">
                <a:latin typeface="+mn-lt"/>
                <a:cs typeface="Times New Roman"/>
              </a:rPr>
              <a:t>Need </a:t>
            </a:r>
            <a:r>
              <a:rPr lang="en-US" altLang="ja-JP" dirty="0" err="1">
                <a:latin typeface="Times New Roman"/>
                <a:cs typeface="Times New Roman"/>
              </a:rPr>
              <a:t>Ω</a:t>
            </a:r>
            <a:r>
              <a:rPr lang="en-US" altLang="ja-JP" dirty="0">
                <a:latin typeface="Times New Roman"/>
                <a:cs typeface="Times New Roman"/>
              </a:rPr>
              <a:t>(</a:t>
            </a:r>
            <a:r>
              <a:rPr lang="en-US" altLang="ja-JP" i="1" dirty="0">
                <a:latin typeface="Times New Roman"/>
                <a:cs typeface="Times New Roman"/>
              </a:rPr>
              <a:t>n</a:t>
            </a:r>
            <a:r>
              <a:rPr lang="en-US" altLang="ja-JP" baseline="30000" dirty="0">
                <a:latin typeface="Times New Roman"/>
                <a:cs typeface="Times New Roman"/>
              </a:rPr>
              <a:t>1/2+δ</a:t>
            </a:r>
            <a:r>
              <a:rPr lang="en-US" altLang="ja-JP" dirty="0">
                <a:latin typeface="+mn-lt"/>
                <a:cs typeface="Times New Roman"/>
              </a:rPr>
              <a:t>) queries to beat RA. </a:t>
            </a:r>
          </a:p>
          <a:p>
            <a:pPr lvl="1"/>
            <a:r>
              <a:rPr lang="en-US" altLang="ja-JP" dirty="0">
                <a:latin typeface="+mn-lt"/>
                <a:cs typeface="Times New Roman"/>
              </a:rPr>
              <a:t>RA can be done in </a:t>
            </a:r>
            <a:r>
              <a:rPr lang="en-US" altLang="ja-JP" dirty="0">
                <a:latin typeface="Times New Roman"/>
                <a:cs typeface="Times New Roman"/>
              </a:rPr>
              <a:t>O(1)</a:t>
            </a:r>
            <a:r>
              <a:rPr lang="en-US" altLang="ja-JP" dirty="0">
                <a:latin typeface="+mn-lt"/>
                <a:cs typeface="Times New Roman"/>
              </a:rPr>
              <a:t> time.</a:t>
            </a:r>
            <a:endParaRPr lang="en-US" altLang="ja-JP" dirty="0" smtClean="0">
              <a:latin typeface="+mn-lt"/>
            </a:endParaRPr>
          </a:p>
          <a:p>
            <a:r>
              <a:rPr lang="en-US" altLang="ja-JP" dirty="0" smtClean="0"/>
              <a:t>Break the barrier of </a:t>
            </a:r>
            <a:r>
              <a:rPr lang="en-US" altLang="ja-JP" i="1" dirty="0">
                <a:latin typeface="Times New Roman"/>
                <a:cs typeface="Times New Roman"/>
              </a:rPr>
              <a:t>n</a:t>
            </a:r>
            <a:r>
              <a:rPr lang="en-US" altLang="ja-JP" baseline="30000" dirty="0">
                <a:latin typeface="Times New Roman"/>
                <a:cs typeface="Times New Roman"/>
              </a:rPr>
              <a:t>1/2</a:t>
            </a:r>
            <a:r>
              <a:rPr lang="en-US" altLang="ja-JP" dirty="0">
                <a:cs typeface="Times New Roman"/>
              </a:rPr>
              <a:t>, given by the birthday paradox.</a:t>
            </a:r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694770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en-US" altLang="ja-JP" dirty="0" smtClean="0"/>
              <a:t>Proof sketch</a:t>
            </a:r>
            <a:endParaRPr kumimoji="1" lang="ja-JP" altLang="en-US" dirty="0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442312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300">
        <p:fade/>
      </p:transition>
    </mc:Choice>
    <mc:Fallback xmlns="">
      <p:transition xmlns:p14="http://schemas.microsoft.com/office/powerpoint/2010/main">
        <p:fade/>
      </p:transition>
    </mc:Fallback>
  </mc:AlternateContent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Relationship Id="rId2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扇">
  <a:themeElements>
    <a:clrScheme name="扇">
      <a:dk1>
        <a:sysClr val="windowText" lastClr="000000"/>
      </a:dk1>
      <a:lt1>
        <a:sysClr val="window" lastClr="FFFFFF"/>
      </a:lt1>
      <a:dk2>
        <a:srgbClr val="2F2F2F"/>
      </a:dk2>
      <a:lt2>
        <a:srgbClr val="FFFFF4"/>
      </a:lt2>
      <a:accent1>
        <a:srgbClr val="918415"/>
      </a:accent1>
      <a:accent2>
        <a:srgbClr val="C47546"/>
      </a:accent2>
      <a:accent3>
        <a:srgbClr val="AFB591"/>
      </a:accent3>
      <a:accent4>
        <a:srgbClr val="B9945B"/>
      </a:accent4>
      <a:accent5>
        <a:srgbClr val="85ADBC"/>
      </a:accent5>
      <a:accent6>
        <a:srgbClr val="E5B440"/>
      </a:accent6>
      <a:hlink>
        <a:srgbClr val="00D5D5"/>
      </a:hlink>
      <a:folHlink>
        <a:srgbClr val="DD00DD"/>
      </a:folHlink>
    </a:clrScheme>
    <a:fontScheme name="扇">
      <a:majorFont>
        <a:latin typeface="Franklin Gothic Medium"/>
        <a:ea typeface=""/>
        <a:cs typeface=""/>
        <a:font script="Jpan" typeface="ヒラギノ角ゴ Pro W6"/>
        <a:font script="Hang" typeface="HY견고딕"/>
        <a:font script="Hans" typeface="微软雅黑"/>
        <a:font script="Hant" typeface="微軟正黑體"/>
        <a:font script="Arab" typeface="Arial Bold"/>
        <a:font script="Hebr" typeface="Arial Bold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 Bold"/>
        <a:font script="Uigh" typeface="Microsoft Uighur"/>
      </a:majorFont>
      <a:minorFont>
        <a:latin typeface="Franklin Gothic Book"/>
        <a:ea typeface=""/>
        <a:cs typeface=""/>
        <a:font script="Jpan" typeface="ヒラギノ角ゴ Pro W6"/>
        <a:font script="Hang" typeface="맑은 고딕"/>
        <a:font script="Hans" typeface="黑体"/>
        <a:font script="Hant" typeface="新細明體"/>
        <a:font script="Arab" typeface="Arial"/>
        <a:font script="Hebr" typeface="Arial"/>
        <a:font script="Thai" typeface="Cordian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扇">
      <a:fillStyleLst>
        <a:solidFill>
          <a:schemeClr val="phClr"/>
        </a:solidFill>
        <a:gradFill rotWithShape="1">
          <a:gsLst>
            <a:gs pos="0">
              <a:schemeClr val="phClr">
                <a:tint val="98000"/>
                <a:satMod val="220000"/>
              </a:schemeClr>
            </a:gs>
            <a:gs pos="31000">
              <a:schemeClr val="phClr">
                <a:tint val="30000"/>
                <a:satMod val="150000"/>
              </a:schemeClr>
            </a:gs>
            <a:gs pos="91000">
              <a:schemeClr val="phClr">
                <a:tint val="96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28000"/>
                <a:satMod val="100000"/>
              </a:schemeClr>
              <a:schemeClr val="phClr">
                <a:tint val="100000"/>
                <a:satMod val="200000"/>
              </a:schemeClr>
            </a:duotone>
          </a:blip>
          <a:tile tx="0" ty="0" sx="80000" sy="8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10000"/>
              </a:schemeClr>
            </a:glow>
          </a:effectLst>
        </a:effectStyle>
        <a:effectStyle>
          <a:effectLst>
            <a:outerShdw blurRad="34925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9525" prstMaterial="dkEdge">
            <a:bevelT w="12000" h="24150"/>
            <a:contourClr>
              <a:schemeClr val="phClr">
                <a:satMod val="110000"/>
              </a:schemeClr>
            </a:contourClr>
          </a:sp3d>
        </a:effectStyle>
        <a:effectStyle>
          <a:effectLst>
            <a:outerShdw blurRad="50800" dist="31750" dir="5400000" algn="tl" rotWithShape="0">
              <a:srgbClr val="000000">
                <a:alpha val="50000"/>
              </a:srgbClr>
            </a:outerShdw>
          </a:effectLst>
          <a:scene3d>
            <a:camera prst="orthographicFront">
              <a:rot lat="0" lon="0" rev="0"/>
            </a:camera>
            <a:lightRig rig="flood" dir="t">
              <a:rot lat="0" lon="0" rev="5400000"/>
            </a:lightRig>
          </a:scene3d>
          <a:sp3d contourW="18700" prstMaterial="dkEdge">
            <a:bevelT w="44450" h="80600"/>
            <a:contourClr>
              <a:schemeClr val="phClr"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70000"/>
                <a:satMod val="1000000"/>
              </a:schemeClr>
            </a:gs>
            <a:gs pos="31000">
              <a:schemeClr val="phClr">
                <a:shade val="85000"/>
                <a:satMod val="450000"/>
              </a:schemeClr>
            </a:gs>
            <a:gs pos="100000">
              <a:schemeClr val="phClr">
                <a:tint val="70000"/>
                <a:satMod val="300000"/>
              </a:schemeClr>
            </a:gs>
          </a:gsLst>
          <a:path path="circle">
            <a:fillToRect l="50000" t="150000" r="50000"/>
          </a:path>
        </a:gradFill>
        <a:blipFill>
          <a:blip xmlns:r="http://schemas.openxmlformats.org/officeDocument/2006/relationships" r:embed="rId2">
            <a:duotone>
              <a:schemeClr val="phClr">
                <a:tint val="100000"/>
                <a:shade val="70000"/>
                <a:hueMod val="100000"/>
                <a:satMod val="100000"/>
              </a:schemeClr>
              <a:schemeClr val="phClr">
                <a:tint val="90000"/>
                <a:shade val="100000"/>
                <a:hueMod val="100000"/>
                <a:satMod val="100000"/>
              </a:schemeClr>
            </a:duotone>
          </a:blip>
          <a:stretch>
            <a:fillRect/>
          </a:stretch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扇.thmx</Template>
  <TotalTime>2062</TotalTime>
  <Words>1447</Words>
  <Application>Microsoft Macintosh PowerPoint</Application>
  <PresentationFormat>画面に合わせる (4:3)</PresentationFormat>
  <Paragraphs>227</Paragraphs>
  <Slides>22</Slides>
  <Notes>1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22</vt:i4>
      </vt:variant>
    </vt:vector>
  </HeadingPairs>
  <TitlesOfParts>
    <vt:vector size="23" baseType="lpstr">
      <vt:lpstr>扇</vt:lpstr>
      <vt:lpstr>Lower Bounds on Query Complexity for Testing Bounded-Degree CSPs</vt:lpstr>
      <vt:lpstr>Max CSP  (Constraint Satisfaction Problem)</vt:lpstr>
      <vt:lpstr>Approximation</vt:lpstr>
      <vt:lpstr>Known Results for Poly-Time Approximation of Max XOR</vt:lpstr>
      <vt:lpstr>Constant-time Approximation</vt:lpstr>
      <vt:lpstr>Bounded-Degree Model [GR02]</vt:lpstr>
      <vt:lpstr>Known Results for Const-Time Approximation of Max XOR</vt:lpstr>
      <vt:lpstr>Our result</vt:lpstr>
      <vt:lpstr>Proof sketch</vt:lpstr>
      <vt:lpstr>Ω(n1/2) Lower bounds for Max XOR</vt:lpstr>
      <vt:lpstr>Construction of 𝒟½+ε</vt:lpstr>
      <vt:lpstr>Construction of 𝒟1</vt:lpstr>
      <vt:lpstr>Ω(n1/2) Lower bounds for Max XOR</vt:lpstr>
      <vt:lpstr>Ω(n1/2) Lower bounds for Max XOR</vt:lpstr>
      <vt:lpstr>What if we have found a cycle?</vt:lpstr>
      <vt:lpstr>Construction of 𝒟1-ε</vt:lpstr>
      <vt:lpstr>Key Lemma</vt:lpstr>
      <vt:lpstr>Proof Sketch</vt:lpstr>
      <vt:lpstr>Symmetric Predicates</vt:lpstr>
      <vt:lpstr>Lower Bounds for  Symmetric Predicates</vt:lpstr>
      <vt:lpstr>Other Results</vt:lpstr>
      <vt:lpstr>Future Work</vt:lpstr>
    </vt:vector>
  </TitlesOfParts>
  <Company>京都大学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aaa</dc:title>
  <dc:creator>吉田 悠一</dc:creator>
  <cp:lastModifiedBy>吉田 悠一</cp:lastModifiedBy>
  <cp:revision>833</cp:revision>
  <dcterms:created xsi:type="dcterms:W3CDTF">2011-04-20T07:55:24Z</dcterms:created>
  <dcterms:modified xsi:type="dcterms:W3CDTF">2011-06-08T11:59:37Z</dcterms:modified>
</cp:coreProperties>
</file>