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0" r:id="rId1"/>
  </p:sldMasterIdLst>
  <p:notesMasterIdLst>
    <p:notesMasterId r:id="rId28"/>
  </p:notesMasterIdLst>
  <p:sldIdLst>
    <p:sldId id="256" r:id="rId2"/>
    <p:sldId id="261" r:id="rId3"/>
    <p:sldId id="262" r:id="rId4"/>
    <p:sldId id="257" r:id="rId5"/>
    <p:sldId id="258" r:id="rId6"/>
    <p:sldId id="263" r:id="rId7"/>
    <p:sldId id="260" r:id="rId8"/>
    <p:sldId id="266" r:id="rId9"/>
    <p:sldId id="269" r:id="rId10"/>
    <p:sldId id="265" r:id="rId11"/>
    <p:sldId id="264" r:id="rId12"/>
    <p:sldId id="287" r:id="rId13"/>
    <p:sldId id="283" r:id="rId14"/>
    <p:sldId id="286" r:id="rId15"/>
    <p:sldId id="274" r:id="rId16"/>
    <p:sldId id="279" r:id="rId17"/>
    <p:sldId id="278" r:id="rId18"/>
    <p:sldId id="280" r:id="rId19"/>
    <p:sldId id="276" r:id="rId20"/>
    <p:sldId id="277" r:id="rId21"/>
    <p:sldId id="281" r:id="rId22"/>
    <p:sldId id="292" r:id="rId23"/>
    <p:sldId id="291" r:id="rId24"/>
    <p:sldId id="288" r:id="rId25"/>
    <p:sldId id="289" r:id="rId26"/>
    <p:sldId id="268" r:id="rId2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000"/>
    <a:srgbClr val="CC66FF"/>
    <a:srgbClr val="CCFF66"/>
    <a:srgbClr val="FF6FC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16004-49C5-2D47-8C19-488D00EA3F4C}" type="datetimeFigureOut">
              <a:t>12/06/26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E97EB-5250-E34A-8AAD-34B0AADE2DF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4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4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4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14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8" y="685800"/>
            <a:ext cx="7543801" cy="1068384"/>
          </a:xfrm>
        </p:spPr>
        <p:txBody>
          <a:bodyPr>
            <a:normAutofit/>
          </a:bodyPr>
          <a:lstStyle>
            <a:lvl1pPr>
              <a:defRPr sz="4400"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4184"/>
            <a:ext cx="7543800" cy="4418016"/>
          </a:xfrm>
        </p:spPr>
        <p:txBody>
          <a:bodyPr anchor="t"/>
          <a:lstStyle>
            <a:lvl1pPr algn="l">
              <a:defRPr/>
            </a:lvl1pPr>
            <a:lvl2pPr>
              <a:defRPr sz="2400"/>
            </a:lvl2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786E5-FC20-D249-8CB5-6CD375BDE7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AA77FF2-A3E7-784C-ACA5-7771AC85EB31}" type="datetimeFigureOut">
              <a:t>12/06/26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36786E5-FC20-D249-8CB5-6CD375BDE700}" type="slidenum">
              <a:t>‹#›</a:t>
            </a:fld>
            <a:endParaRPr kumimoji="1" lang="ja-JP" alt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52" r:id="rId2"/>
    <p:sldLayoutId id="2147484153" r:id="rId3"/>
    <p:sldLayoutId id="2147484154" r:id="rId4"/>
    <p:sldLayoutId id="2147484155" r:id="rId5"/>
    <p:sldLayoutId id="2147484156" r:id="rId6"/>
    <p:sldLayoutId id="2147484157" r:id="rId7"/>
    <p:sldLayoutId id="2147484158" r:id="rId8"/>
    <p:sldLayoutId id="2147484159" r:id="rId9"/>
    <p:sldLayoutId id="2147484160" r:id="rId10"/>
    <p:sldLayoutId id="214748416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1"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Testing List </a:t>
            </a:r>
            <a:br>
              <a:rPr kumimoji="1" lang="en-US" altLang="ja-JP" dirty="0" smtClean="0"/>
            </a:br>
            <a:r>
              <a:rPr kumimoji="1" lang="en-US" altLang="ja-JP" i="1" dirty="0" smtClean="0">
                <a:cs typeface="Times New Roman"/>
              </a:rPr>
              <a:t>H</a:t>
            </a:r>
            <a:r>
              <a:rPr kumimoji="1" lang="en-US" altLang="ja-JP" dirty="0" smtClean="0"/>
              <a:t>-Homomorphisms</a:t>
            </a:r>
            <a:endParaRPr kumimoji="1" lang="ja-JP" altLang="en-US" sz="31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7543800" cy="99060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dirty="0"/>
              <a:t>Yuichi Yoshida </a:t>
            </a:r>
            <a:r>
              <a:rPr lang="en-US" altLang="ja-JP" dirty="0"/>
              <a:t>(</a:t>
            </a:r>
            <a:r>
              <a:rPr kumimoji="1" lang="en-US" altLang="ja-JP" dirty="0" smtClean="0"/>
              <a:t>𠮷</a:t>
            </a:r>
            <a:r>
              <a:rPr kumimoji="1" lang="ja-JP" altLang="en-US" dirty="0"/>
              <a:t>田</a:t>
            </a:r>
            <a:r>
              <a:rPr kumimoji="1" lang="ja-JP" altLang="en-US" dirty="0" smtClean="0"/>
              <a:t>悠一</a:t>
            </a:r>
            <a:r>
              <a:rPr lang="en-US" altLang="ja-JP" dirty="0"/>
              <a:t>)</a:t>
            </a:r>
            <a:endParaRPr kumimoji="1" lang="en-US" altLang="ja-JP" dirty="0" smtClean="0"/>
          </a:p>
          <a:p>
            <a:pPr algn="ctr"/>
            <a:r>
              <a:rPr kumimoji="1" lang="en-US" altLang="ja-JP" sz="2400" dirty="0" smtClean="0"/>
              <a:t>National Institute of Informatics &amp; Preferred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407449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Constraint satisfaction problems (CSPs)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CSPs contain a lot of problems:</a:t>
            </a:r>
          </a:p>
          <a:p>
            <a:r>
              <a:rPr lang="en-US" altLang="ja-JP" dirty="0" smtClean="0"/>
              <a:t>SAT, 3COL, 3LIN2, etc.</a:t>
            </a:r>
          </a:p>
          <a:p>
            <a:r>
              <a:rPr lang="en-US" altLang="ja-JP" dirty="0" smtClean="0"/>
              <a:t>LHOM(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Unary and binary constraints only.</a:t>
            </a:r>
          </a:p>
          <a:p>
            <a:pPr lvl="1"/>
            <a:r>
              <a:rPr lang="en-US" altLang="ja-JP" dirty="0" smtClean="0"/>
              <a:t>Every binary constraint is given by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.</a:t>
            </a:r>
            <a:endParaRPr kumimoji="1" lang="en-US" altLang="ja-JP" dirty="0"/>
          </a:p>
        </p:txBody>
      </p:sp>
      <p:sp>
        <p:nvSpPr>
          <p:cNvPr id="132" name="角丸四角形 131"/>
          <p:cNvSpPr/>
          <p:nvPr/>
        </p:nvSpPr>
        <p:spPr>
          <a:xfrm>
            <a:off x="761995" y="1754184"/>
            <a:ext cx="7543799" cy="1632624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i="1" dirty="0" smtClean="0"/>
              <a:t>V</a:t>
            </a:r>
            <a:r>
              <a:rPr lang="en-US" altLang="ja-JP" sz="2400" dirty="0"/>
              <a:t>: </a:t>
            </a:r>
            <a:r>
              <a:rPr lang="en-US" altLang="ja-JP" sz="2400" dirty="0" smtClean="0"/>
              <a:t>variables </a:t>
            </a:r>
            <a:r>
              <a:rPr lang="en-US" altLang="ja-JP" sz="2400" dirty="0"/>
              <a:t>over a domain </a:t>
            </a:r>
            <a:r>
              <a:rPr lang="en-US" altLang="ja-JP" sz="2400" i="1" dirty="0"/>
              <a:t>D</a:t>
            </a:r>
            <a:r>
              <a:rPr lang="en-US" altLang="ja-JP" sz="2400" dirty="0"/>
              <a:t>.</a:t>
            </a:r>
          </a:p>
          <a:p>
            <a:r>
              <a:rPr lang="en-US" altLang="ja-JP" sz="2400" i="1" dirty="0"/>
              <a:t>C</a:t>
            </a:r>
            <a:r>
              <a:rPr lang="en-US" altLang="ja-JP" sz="2400" dirty="0"/>
              <a:t>: constraints over </a:t>
            </a:r>
            <a:r>
              <a:rPr lang="en-US" altLang="ja-JP" sz="2400" dirty="0" smtClean="0"/>
              <a:t>variables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.</a:t>
            </a:r>
            <a:endParaRPr lang="en-US" altLang="ja-JP" sz="2400" dirty="0"/>
          </a:p>
          <a:p>
            <a:r>
              <a:rPr lang="en-US" altLang="ja-JP" sz="2400" i="1" dirty="0"/>
              <a:t>f</a:t>
            </a:r>
            <a:r>
              <a:rPr lang="en-US" altLang="ja-JP" sz="2400" dirty="0"/>
              <a:t>: </a:t>
            </a:r>
            <a:r>
              <a:rPr lang="en-US" altLang="ja-JP" sz="2400" i="1" dirty="0"/>
              <a:t>V</a:t>
            </a:r>
            <a:r>
              <a:rPr lang="en-US" altLang="ja-JP" sz="2400" dirty="0"/>
              <a:t> → </a:t>
            </a:r>
            <a:r>
              <a:rPr lang="en-US" altLang="ja-JP" sz="2400" i="1" dirty="0"/>
              <a:t>D</a:t>
            </a:r>
            <a:r>
              <a:rPr lang="en-US" altLang="ja-JP" sz="2400" dirty="0"/>
              <a:t> is called a </a:t>
            </a:r>
            <a:r>
              <a:rPr lang="en-US" altLang="ja-JP" sz="2400" i="1" dirty="0">
                <a:solidFill>
                  <a:srgbClr val="FF0000"/>
                </a:solidFill>
              </a:rPr>
              <a:t>solution</a:t>
            </a:r>
            <a:r>
              <a:rPr lang="en-US" altLang="ja-JP" sz="2400" dirty="0"/>
              <a:t> if </a:t>
            </a:r>
            <a:r>
              <a:rPr lang="en-US" altLang="ja-JP" sz="2400" i="1" dirty="0" smtClean="0"/>
              <a:t>f</a:t>
            </a:r>
            <a:r>
              <a:rPr lang="en-US" altLang="ja-JP" sz="2400" dirty="0"/>
              <a:t>(</a:t>
            </a:r>
            <a:r>
              <a:rPr lang="en-US" altLang="ja-JP" sz="2400" i="1" dirty="0"/>
              <a:t>v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satisfies all the </a:t>
            </a:r>
            <a:r>
              <a:rPr lang="en-US" altLang="ja-JP" sz="2400" dirty="0" smtClean="0"/>
              <a:t>constraints in </a:t>
            </a:r>
            <a:r>
              <a:rPr lang="en-US" altLang="ja-JP" sz="2400" i="1" dirty="0" smtClean="0"/>
              <a:t>C</a:t>
            </a:r>
            <a:r>
              <a:rPr lang="en-US" altLang="ja-JP" sz="2400" dirty="0" smtClean="0"/>
              <a:t>.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98790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Testing assignments of CSPs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CSP instance 𝓘 = 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 </a:t>
            </a:r>
            <a:r>
              <a:rPr lang="en-US" altLang="ja-JP" i="1" dirty="0" smtClean="0"/>
              <a:t>C</a:t>
            </a:r>
            <a:r>
              <a:rPr lang="en-US" altLang="ja-JP" dirty="0" smtClean="0"/>
              <a:t>) is known.</a:t>
            </a:r>
          </a:p>
          <a:p>
            <a:r>
              <a:rPr lang="en-US" altLang="ja-JP" dirty="0" smtClean="0"/>
              <a:t>Given an assignment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: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 → </a:t>
            </a:r>
            <a:r>
              <a:rPr lang="en-US" altLang="ja-JP" i="1" dirty="0" smtClean="0"/>
              <a:t>D </a:t>
            </a:r>
            <a:r>
              <a:rPr lang="en-US" altLang="ja-JP" dirty="0" smtClean="0"/>
              <a:t>as an oracle</a:t>
            </a:r>
          </a:p>
          <a:p>
            <a:r>
              <a:rPr lang="en-US" altLang="ja-JP" dirty="0" smtClean="0"/>
              <a:t>Want to test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is a solution.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36640"/>
              </p:ext>
            </p:extLst>
          </p:nvPr>
        </p:nvGraphicFramePr>
        <p:xfrm>
          <a:off x="761998" y="3423503"/>
          <a:ext cx="7395240" cy="22860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86743"/>
                <a:gridCol w="5308497"/>
              </a:tblGrid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/>
                        <a:t>CSP</a:t>
                      </a:r>
                      <a:endParaRPr kumimoji="1" lang="ja-JP" alt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Query complexity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/>
                        <a:t>2COL</a:t>
                      </a:r>
                      <a:endParaRPr kumimoji="1" lang="ja-JP" alt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Θ</a:t>
                      </a:r>
                      <a:r>
                        <a:rPr kumimoji="1" lang="en-US" altLang="ja-JP" sz="2400" dirty="0" smtClean="0"/>
                        <a:t>(1) </a:t>
                      </a:r>
                      <a:r>
                        <a:rPr kumimoji="1" lang="en-US" altLang="ja-JP" sz="1800" dirty="0" smtClean="0"/>
                        <a:t>[folklore]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47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2SAT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O(√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), </a:t>
                      </a:r>
                      <a:r>
                        <a:rPr kumimoji="1" lang="en-US" altLang="ja-JP" sz="240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Ω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 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/ log 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 </a:t>
                      </a:r>
                      <a:r>
                        <a:rPr kumimoji="1" lang="en-US" altLang="ja-JP" sz="18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[FLNRRS02]</a:t>
                      </a:r>
                      <a:endParaRPr kumimoji="1" lang="ja-JP" altLang="en-US" sz="180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3LIN2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i="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Θ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1" lang="en-US" altLang="ja-JP" sz="2400" b="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 </a:t>
                      </a:r>
                      <a:r>
                        <a:rPr kumimoji="1" lang="en-US" altLang="ja-JP" sz="18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[BHR06]</a:t>
                      </a:r>
                      <a:endParaRPr kumimoji="1" lang="ja-JP" altLang="en-US" sz="2400" b="0" i="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3SAT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i="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Θ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1" lang="en-US" altLang="ja-JP" sz="2400" b="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 </a:t>
                      </a:r>
                      <a:r>
                        <a:rPr kumimoji="1" lang="en-US" altLang="ja-JP" sz="18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[BHR06]</a:t>
                      </a:r>
                      <a:endParaRPr kumimoji="1" lang="ja-JP" altLang="en-US" sz="2400" b="0" i="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62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Testing assignments of CSPs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600" dirty="0" smtClean="0"/>
              <a:t>Implicitly related to testing function properties.</a:t>
            </a:r>
            <a:endParaRPr lang="en-US" altLang="ja-JP" i="1" dirty="0" smtClean="0"/>
          </a:p>
          <a:p>
            <a:r>
              <a:rPr lang="en-US" altLang="ja-JP" dirty="0" smtClean="0"/>
              <a:t>Function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 ⇔ assignment.</a:t>
            </a:r>
          </a:p>
          <a:p>
            <a:r>
              <a:rPr lang="en-US" altLang="ja-JP" dirty="0" smtClean="0"/>
              <a:t>Property ⇔ a CSP instance.</a:t>
            </a:r>
            <a:endParaRPr lang="en-US" altLang="ja-JP" dirty="0"/>
          </a:p>
          <a:p>
            <a:pPr lvl="1"/>
            <a:r>
              <a:rPr lang="en-US" altLang="ja-JP" dirty="0" smtClean="0"/>
              <a:t>Monotonicity </a:t>
            </a:r>
            <a:r>
              <a:rPr lang="en-US" altLang="ja-JP" sz="1900" dirty="0" smtClean="0">
                <a:ea typeface="ＭＳ Ｐゴシック"/>
                <a:cs typeface="ＭＳ Ｐゴシック"/>
              </a:rPr>
              <a:t>[</a:t>
            </a:r>
            <a:r>
              <a:rPr lang="en-US" altLang="ja-JP" sz="1900" dirty="0">
                <a:ea typeface="ＭＳ Ｐゴシック"/>
                <a:cs typeface="ＭＳ Ｐゴシック"/>
              </a:rPr>
              <a:t>FLNRRS02</a:t>
            </a:r>
            <a:r>
              <a:rPr lang="en-US" altLang="ja-JP" sz="1900" dirty="0" smtClean="0">
                <a:ea typeface="ＭＳ Ｐゴシック"/>
                <a:cs typeface="ＭＳ Ｐゴシック"/>
              </a:rPr>
              <a:t>]</a:t>
            </a:r>
            <a:r>
              <a:rPr lang="en-US" altLang="ja-JP" dirty="0" smtClean="0"/>
              <a:t> </a:t>
            </a:r>
          </a:p>
          <a:p>
            <a:pPr lvl="1"/>
            <a:r>
              <a:rPr kumimoji="1" lang="en-US" altLang="ja-JP" dirty="0" err="1" smtClean="0"/>
              <a:t>Lipschitz</a:t>
            </a:r>
            <a:r>
              <a:rPr kumimoji="1" lang="en-US" altLang="ja-JP" dirty="0" smtClean="0"/>
              <a:t> </a:t>
            </a:r>
            <a:r>
              <a:rPr kumimoji="1" lang="en-US" altLang="ja-JP" sz="1800" dirty="0" smtClean="0"/>
              <a:t>[JR11]</a:t>
            </a:r>
            <a:endParaRPr kumimoji="1" lang="en-US" altLang="ja-JP" sz="2600" dirty="0" smtClean="0"/>
          </a:p>
          <a:p>
            <a:pPr lvl="1"/>
            <a:r>
              <a:rPr lang="en-US" altLang="ja-JP" dirty="0" err="1" smtClean="0"/>
              <a:t>Submodularity</a:t>
            </a:r>
            <a:r>
              <a:rPr lang="en-US" altLang="ja-JP" dirty="0" smtClean="0"/>
              <a:t> </a:t>
            </a:r>
            <a:r>
              <a:rPr lang="en-US" altLang="ja-JP" sz="1800" dirty="0" smtClean="0"/>
              <a:t>[SV11]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Deep theory of CSPs might be useful to analyze them.</a:t>
            </a:r>
            <a:endParaRPr lang="en-US" altLang="ja-JP" dirty="0"/>
          </a:p>
        </p:txBody>
      </p:sp>
      <p:sp>
        <p:nvSpPr>
          <p:cNvPr id="4" name="円/楕円 3"/>
          <p:cNvSpPr/>
          <p:nvPr/>
        </p:nvSpPr>
        <p:spPr>
          <a:xfrm>
            <a:off x="6344744" y="3825544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コネクタ 4"/>
          <p:cNvCxnSpPr>
            <a:stCxn id="6" idx="4"/>
            <a:endCxn id="4" idx="0"/>
          </p:cNvCxnSpPr>
          <p:nvPr/>
        </p:nvCxnSpPr>
        <p:spPr>
          <a:xfrm>
            <a:off x="6419117" y="3465896"/>
            <a:ext cx="0" cy="3596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6344744" y="3317151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954773" y="3825544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954773" y="3320806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9" idx="4"/>
            <a:endCxn id="8" idx="0"/>
          </p:cNvCxnSpPr>
          <p:nvPr/>
        </p:nvCxnSpPr>
        <p:spPr>
          <a:xfrm>
            <a:off x="7029146" y="3469551"/>
            <a:ext cx="0" cy="355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6" idx="6"/>
            <a:endCxn id="9" idx="2"/>
          </p:cNvCxnSpPr>
          <p:nvPr/>
        </p:nvCxnSpPr>
        <p:spPr>
          <a:xfrm>
            <a:off x="6493489" y="3391524"/>
            <a:ext cx="461284" cy="3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4" idx="6"/>
            <a:endCxn id="8" idx="2"/>
          </p:cNvCxnSpPr>
          <p:nvPr/>
        </p:nvCxnSpPr>
        <p:spPr>
          <a:xfrm>
            <a:off x="6493489" y="3899917"/>
            <a:ext cx="461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6631224" y="3554593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>
            <a:stCxn id="27" idx="4"/>
            <a:endCxn id="25" idx="0"/>
          </p:cNvCxnSpPr>
          <p:nvPr/>
        </p:nvCxnSpPr>
        <p:spPr>
          <a:xfrm>
            <a:off x="6705597" y="3194945"/>
            <a:ext cx="0" cy="3596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円/楕円 26"/>
          <p:cNvSpPr/>
          <p:nvPr/>
        </p:nvSpPr>
        <p:spPr>
          <a:xfrm>
            <a:off x="6631224" y="3046200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7241253" y="3554593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7241253" y="3049855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>
            <a:stCxn id="29" idx="4"/>
            <a:endCxn id="28" idx="0"/>
          </p:cNvCxnSpPr>
          <p:nvPr/>
        </p:nvCxnSpPr>
        <p:spPr>
          <a:xfrm>
            <a:off x="7315626" y="3198600"/>
            <a:ext cx="0" cy="355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7" idx="6"/>
            <a:endCxn id="29" idx="2"/>
          </p:cNvCxnSpPr>
          <p:nvPr/>
        </p:nvCxnSpPr>
        <p:spPr>
          <a:xfrm>
            <a:off x="6779969" y="3120573"/>
            <a:ext cx="461284" cy="3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5" idx="6"/>
            <a:endCxn id="28" idx="2"/>
          </p:cNvCxnSpPr>
          <p:nvPr/>
        </p:nvCxnSpPr>
        <p:spPr>
          <a:xfrm>
            <a:off x="6779969" y="3628966"/>
            <a:ext cx="46128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6" idx="7"/>
            <a:endCxn id="27" idx="3"/>
          </p:cNvCxnSpPr>
          <p:nvPr/>
        </p:nvCxnSpPr>
        <p:spPr>
          <a:xfrm flipV="1">
            <a:off x="6471706" y="3173162"/>
            <a:ext cx="181301" cy="165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9" idx="7"/>
            <a:endCxn id="29" idx="3"/>
          </p:cNvCxnSpPr>
          <p:nvPr/>
        </p:nvCxnSpPr>
        <p:spPr>
          <a:xfrm flipV="1">
            <a:off x="7081735" y="3176817"/>
            <a:ext cx="181301" cy="165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8" idx="7"/>
            <a:endCxn id="28" idx="3"/>
          </p:cNvCxnSpPr>
          <p:nvPr/>
        </p:nvCxnSpPr>
        <p:spPr>
          <a:xfrm flipV="1">
            <a:off x="7081735" y="3681555"/>
            <a:ext cx="181301" cy="165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" idx="7"/>
            <a:endCxn id="25" idx="3"/>
          </p:cNvCxnSpPr>
          <p:nvPr/>
        </p:nvCxnSpPr>
        <p:spPr>
          <a:xfrm flipV="1">
            <a:off x="6471706" y="3681555"/>
            <a:ext cx="181301" cy="1657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5914648" y="2584535"/>
            <a:ext cx="2382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/>
              <a:t>f</a:t>
            </a:r>
            <a:r>
              <a:rPr lang="en-US" altLang="ja-JP" sz="2400" dirty="0" smtClean="0"/>
              <a:t>:{0,1}</a:t>
            </a:r>
            <a:r>
              <a:rPr lang="en-US" altLang="ja-JP" sz="2400" i="1" baseline="30000" dirty="0" smtClean="0"/>
              <a:t>n</a:t>
            </a:r>
            <a:r>
              <a:rPr lang="en-US" altLang="ja-JP" sz="2400" dirty="0" smtClean="0"/>
              <a:t> → {0,1}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031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Query complexity to test CSPs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Seems some connection to computational complexity.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O(1</a:t>
            </a:r>
            <a:r>
              <a:rPr lang="en-US" altLang="ja-JP" dirty="0" smtClean="0"/>
              <a:t>) ⇒ NL ∩ easy to count?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o(</a:t>
            </a:r>
            <a:r>
              <a:rPr lang="en-US" altLang="ja-JP" i="1" dirty="0"/>
              <a:t>n</a:t>
            </a:r>
            <a:r>
              <a:rPr lang="en-US" altLang="ja-JP" dirty="0" smtClean="0"/>
              <a:t>) ⇒ NL?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err="1" smtClean="0"/>
              <a:t>Ω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⇒ NPC?</a:t>
            </a:r>
          </a:p>
        </p:txBody>
      </p:sp>
      <p:sp>
        <p:nvSpPr>
          <p:cNvPr id="39" name="円/楕円 38"/>
          <p:cNvSpPr/>
          <p:nvPr/>
        </p:nvSpPr>
        <p:spPr>
          <a:xfrm>
            <a:off x="4173925" y="2714476"/>
            <a:ext cx="4244508" cy="3153519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 rot="2700000">
            <a:off x="4415533" y="4023148"/>
            <a:ext cx="2697256" cy="1520703"/>
          </a:xfrm>
          <a:prstGeom prst="ellipse">
            <a:avLst/>
          </a:prstGeom>
          <a:solidFill>
            <a:srgbClr val="66FFCC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 rot="18900000">
            <a:off x="5508130" y="4031935"/>
            <a:ext cx="2774098" cy="1478580"/>
          </a:xfrm>
          <a:prstGeom prst="ellipse">
            <a:avLst/>
          </a:prstGeom>
          <a:solidFill>
            <a:srgbClr val="CCFF66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884106" y="3721364"/>
            <a:ext cx="1047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easy to </a:t>
            </a:r>
          </a:p>
          <a:p>
            <a:r>
              <a:rPr lang="en-US" altLang="ja-JP" sz="2400" u="sng" dirty="0" smtClean="0"/>
              <a:t>count</a:t>
            </a:r>
            <a:endParaRPr kumimoji="1" lang="ja-JP" altLang="en-US" sz="2400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83871" y="3752141"/>
            <a:ext cx="60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NL</a:t>
            </a:r>
            <a:endParaRPr kumimoji="1" lang="ja-JP" altLang="en-US" sz="2400" u="sng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647469" y="2813003"/>
            <a:ext cx="123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all CSPs</a:t>
            </a:r>
            <a:endParaRPr kumimoji="1" lang="ja-JP" altLang="en-US" sz="2400" u="sng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07124" y="4706249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2SAT</a:t>
            </a:r>
            <a:endParaRPr kumimoji="1" lang="ja-JP" altLang="en-US" sz="2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34894" y="50823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2COL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849752" y="3340212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3SAT</a:t>
            </a:r>
            <a:endParaRPr kumimoji="1" lang="ja-JP" altLang="en-US" sz="2000" dirty="0"/>
          </a:p>
        </p:txBody>
      </p:sp>
      <p:sp>
        <p:nvSpPr>
          <p:cNvPr id="50" name="正方形/長方形 49"/>
          <p:cNvSpPr/>
          <p:nvPr/>
        </p:nvSpPr>
        <p:spPr>
          <a:xfrm>
            <a:off x="6841520" y="4717764"/>
            <a:ext cx="80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3LIN2</a:t>
            </a:r>
            <a:endParaRPr lang="ja-JP" altLang="en-US" dirty="0"/>
          </a:p>
        </p:txBody>
      </p:sp>
      <p:sp>
        <p:nvSpPr>
          <p:cNvPr id="51" name="円/楕円 50"/>
          <p:cNvSpPr/>
          <p:nvPr/>
        </p:nvSpPr>
        <p:spPr>
          <a:xfrm rot="2700000">
            <a:off x="4415533" y="4023148"/>
            <a:ext cx="2697256" cy="1520703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77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Query complexity to test LHOM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H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It’s indeed the case for LHOM(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)!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O(1</a:t>
            </a:r>
            <a:r>
              <a:rPr lang="en-US" altLang="ja-JP" dirty="0" smtClean="0"/>
              <a:t>) </a:t>
            </a:r>
            <a:r>
              <a:rPr lang="en-US" altLang="ja-JP" dirty="0"/>
              <a:t>⇔ ① </a:t>
            </a:r>
            <a:r>
              <a:rPr lang="en-US" altLang="ja-JP" dirty="0" smtClean="0"/>
              <a:t>⇒ NL &amp; easy to count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o(</a:t>
            </a:r>
            <a:r>
              <a:rPr lang="en-US" altLang="ja-JP" i="1" dirty="0"/>
              <a:t>n</a:t>
            </a:r>
            <a:r>
              <a:rPr lang="en-US" altLang="ja-JP" dirty="0" smtClean="0"/>
              <a:t>) ⇔ ② ⇒ NL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err="1" smtClean="0"/>
              <a:t>Ω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⇔ non ② ⇒ NPC </a:t>
            </a:r>
          </a:p>
          <a:p>
            <a:endParaRPr lang="en-US" altLang="ja-JP" dirty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 smtClean="0"/>
              <a:t>reflexive complete or</a:t>
            </a:r>
          </a:p>
          <a:p>
            <a:pPr marL="320040" lvl="1" indent="0">
              <a:buClrTx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irreflexive complete</a:t>
            </a:r>
          </a:p>
          <a:p>
            <a:pPr marL="320040" lvl="1" indent="0">
              <a:buClrTx/>
              <a:buNone/>
            </a:pPr>
            <a:r>
              <a:rPr lang="en-US" altLang="ja-JP" dirty="0" smtClean="0"/>
              <a:t>  </a:t>
            </a:r>
            <a:r>
              <a:rPr lang="en-US" altLang="ja-JP" dirty="0"/>
              <a:t>bipartite</a:t>
            </a:r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/>
              <a:t>bi-</a:t>
            </a:r>
            <a:r>
              <a:rPr lang="en-US" altLang="ja-JP" dirty="0" smtClean="0"/>
              <a:t>arc</a:t>
            </a: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173925" y="2714476"/>
            <a:ext cx="4244508" cy="3153519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 rot="2700000">
            <a:off x="4415533" y="4023148"/>
            <a:ext cx="2697256" cy="1520703"/>
          </a:xfrm>
          <a:prstGeom prst="ellipse">
            <a:avLst/>
          </a:prstGeom>
          <a:solidFill>
            <a:srgbClr val="66FFCC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 rot="18900000">
            <a:off x="5508130" y="4031935"/>
            <a:ext cx="2774098" cy="1478580"/>
          </a:xfrm>
          <a:prstGeom prst="ellipse">
            <a:avLst/>
          </a:prstGeom>
          <a:solidFill>
            <a:srgbClr val="CCFF66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84106" y="3721364"/>
            <a:ext cx="1047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easy to </a:t>
            </a:r>
          </a:p>
          <a:p>
            <a:r>
              <a:rPr lang="en-US" altLang="ja-JP" sz="2400" u="sng" dirty="0" smtClean="0"/>
              <a:t>count</a:t>
            </a:r>
            <a:endParaRPr kumimoji="1" lang="ja-JP" altLang="en-US" sz="2400" u="sng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83871" y="3752141"/>
            <a:ext cx="60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NL</a:t>
            </a:r>
            <a:endParaRPr kumimoji="1" lang="ja-JP" altLang="en-US" sz="2400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47469" y="2813003"/>
            <a:ext cx="123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all CSPs</a:t>
            </a:r>
            <a:endParaRPr kumimoji="1" lang="ja-JP" altLang="en-US" sz="2400" u="sng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07124" y="4706249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2SAT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34894" y="50823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2COL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49752" y="3340212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3SAT</a:t>
            </a:r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6841520" y="4717764"/>
            <a:ext cx="80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3LIN2</a:t>
            </a:r>
            <a:endParaRPr lang="ja-JP" altLang="en-US" dirty="0"/>
          </a:p>
        </p:txBody>
      </p:sp>
      <p:sp>
        <p:nvSpPr>
          <p:cNvPr id="64" name="円/楕円 63"/>
          <p:cNvSpPr/>
          <p:nvPr/>
        </p:nvSpPr>
        <p:spPr>
          <a:xfrm rot="2700000">
            <a:off x="4415533" y="4023148"/>
            <a:ext cx="2697256" cy="1520703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1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1998" y="2802555"/>
            <a:ext cx="7543801" cy="106838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689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Result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62000" y="1761689"/>
            <a:ext cx="7543799" cy="441694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/>
              <a:t>Completely classify </a:t>
            </a:r>
            <a:r>
              <a:rPr lang="en-US" altLang="ja-JP" sz="2400" dirty="0" smtClean="0"/>
              <a:t>the query complexity for </a:t>
            </a:r>
          </a:p>
          <a:p>
            <a:r>
              <a:rPr lang="en-US" altLang="ja-JP" sz="2400" dirty="0" smtClean="0"/>
              <a:t>testing list 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-homomorphism:</a:t>
            </a:r>
          </a:p>
          <a:p>
            <a:pPr lvl="2"/>
            <a:endParaRPr lang="en-US" altLang="ja-JP" sz="2400" dirty="0" smtClean="0"/>
          </a:p>
          <a:p>
            <a:pPr lvl="2"/>
            <a:endParaRPr lang="en-US" altLang="ja-JP" sz="2400" dirty="0"/>
          </a:p>
          <a:p>
            <a:pPr lvl="2"/>
            <a:endParaRPr lang="en-US" altLang="ja-JP" sz="2400" dirty="0" smtClean="0"/>
          </a:p>
          <a:p>
            <a:pPr lvl="2"/>
            <a:endParaRPr lang="en-US" altLang="ja-JP" sz="2400" dirty="0" smtClean="0"/>
          </a:p>
          <a:p>
            <a:pPr marL="457200" indent="-457200">
              <a:buClrTx/>
              <a:buFont typeface="+mj-ea"/>
              <a:buAutoNum type="circleNumDbPlain"/>
            </a:pPr>
            <a:endParaRPr lang="en-US" altLang="ja-JP" sz="2400" dirty="0"/>
          </a:p>
          <a:p>
            <a:pPr>
              <a:buClrTx/>
            </a:pPr>
            <a:endParaRPr lang="en-US" altLang="ja-JP" sz="2400" dirty="0" smtClean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sz="2400" dirty="0" smtClean="0"/>
              <a:t>reflexive </a:t>
            </a:r>
            <a:r>
              <a:rPr lang="en-US" altLang="ja-JP" sz="2400" dirty="0"/>
              <a:t>complete </a:t>
            </a:r>
            <a:r>
              <a:rPr lang="en-US" altLang="ja-JP" sz="2400" dirty="0" smtClean="0"/>
              <a:t>or </a:t>
            </a:r>
            <a:r>
              <a:rPr lang="en-US" altLang="ja-JP" sz="2400" dirty="0"/>
              <a:t>irreflexive complete </a:t>
            </a:r>
            <a:r>
              <a:rPr lang="en-US" altLang="ja-JP" sz="2400" dirty="0" smtClean="0"/>
              <a:t>bipartite</a:t>
            </a:r>
            <a:endParaRPr lang="en-US" altLang="ja-JP" sz="2400" dirty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sz="2400" dirty="0"/>
              <a:t>bi-</a:t>
            </a:r>
            <a:r>
              <a:rPr lang="en-US" altLang="ja-JP" sz="2400" dirty="0" smtClean="0"/>
              <a:t>arc</a:t>
            </a:r>
          </a:p>
          <a:p>
            <a:endParaRPr lang="en-US" altLang="ja-JP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209359"/>
              </p:ext>
            </p:extLst>
          </p:nvPr>
        </p:nvGraphicFramePr>
        <p:xfrm>
          <a:off x="761998" y="2897638"/>
          <a:ext cx="7543798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0517"/>
                <a:gridCol w="4843281"/>
              </a:tblGrid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1" dirty="0" smtClean="0"/>
                        <a:t>H</a:t>
                      </a:r>
                      <a:endParaRPr kumimoji="1" lang="ja-JP" alt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Query complexity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/>
                        <a:t>①</a:t>
                      </a:r>
                      <a:endParaRPr kumimoji="1" lang="ja-JP" alt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Θ</a:t>
                      </a:r>
                      <a:r>
                        <a:rPr kumimoji="1" lang="en-US" altLang="ja-JP" sz="2400" dirty="0" smtClean="0"/>
                        <a:t>(1)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47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② but not</a:t>
                      </a:r>
                      <a:r>
                        <a:rPr kumimoji="1" lang="en-US" altLang="ja-JP" sz="2400" baseline="0" dirty="0" smtClean="0"/>
                        <a:t> ①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O(√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), </a:t>
                      </a:r>
                      <a:r>
                        <a:rPr kumimoji="1" lang="en-US" altLang="ja-JP" sz="240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Ω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 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/ log 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1" lang="ja-JP" altLang="en-US" sz="240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not 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i="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Θ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1" lang="en-US" altLang="ja-JP" sz="2400" b="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1" lang="ja-JP" altLang="en-US" sz="2400" b="0" i="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爆発 2 15"/>
          <p:cNvSpPr/>
          <p:nvPr/>
        </p:nvSpPr>
        <p:spPr>
          <a:xfrm>
            <a:off x="2929008" y="3303660"/>
            <a:ext cx="2093470" cy="1478731"/>
          </a:xfrm>
          <a:prstGeom prst="irregularSeal2">
            <a:avLst/>
          </a:prstGeom>
          <a:noFill/>
          <a:ln w="76200" cmpd="sng">
            <a:solidFill>
              <a:srgbClr val="008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81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O(</a:t>
            </a:r>
            <a:r>
              <a:rPr kumimoji="1" lang="en-US" altLang="ja-JP" dirty="0" smtClean="0">
                <a:latin typeface="Times New Roman"/>
                <a:cs typeface="Times New Roman"/>
              </a:rPr>
              <a:t>√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n</a:t>
            </a:r>
            <a:r>
              <a:rPr kumimoji="1" lang="en-US" altLang="ja-JP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algorithm for bi-arc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H</a:t>
            </a:r>
            <a:br>
              <a:rPr kumimoji="1" lang="en-US" altLang="ja-JP" i="1" dirty="0" smtClean="0">
                <a:latin typeface="Times New Roman"/>
                <a:cs typeface="Times New Roman"/>
              </a:rPr>
            </a:b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part 1)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62001" y="1765626"/>
            <a:ext cx="7543799" cy="934667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Run a propagation algorithm (called </a:t>
            </a:r>
            <a:r>
              <a:rPr lang="en-US" altLang="ja-JP" sz="2400" i="1" dirty="0" err="1" smtClean="0"/>
              <a:t>Datalog</a:t>
            </a:r>
            <a:r>
              <a:rPr lang="en-US" altLang="ja-JP" sz="2400" dirty="0" smtClean="0"/>
              <a:t>)</a:t>
            </a:r>
          </a:p>
          <a:p>
            <a:r>
              <a:rPr lang="en-US" altLang="ja-JP" sz="2400" dirty="0" smtClean="0"/>
              <a:t>and get </a:t>
            </a:r>
            <a:r>
              <a:rPr lang="en-US" altLang="ja-JP" sz="2400" i="1" dirty="0" smtClean="0"/>
              <a:t>S</a:t>
            </a:r>
            <a:r>
              <a:rPr lang="en-US" altLang="ja-JP" sz="2400" i="1" baseline="-25000" dirty="0" smtClean="0"/>
              <a:t>u</a:t>
            </a:r>
            <a:r>
              <a:rPr lang="en-US" altLang="ja-JP" sz="2400" baseline="-25000" dirty="0" smtClean="0"/>
              <a:t>, </a:t>
            </a:r>
            <a:r>
              <a:rPr lang="en-US" altLang="ja-JP" sz="2400" i="1" baseline="-25000" dirty="0" smtClean="0"/>
              <a:t>v</a:t>
            </a:r>
            <a:r>
              <a:rPr lang="en-US" altLang="ja-JP" sz="2400" dirty="0"/>
              <a:t> ⊆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)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 for each </a:t>
            </a:r>
            <a:r>
              <a:rPr lang="en-US" altLang="ja-JP" sz="2400" i="1" dirty="0" smtClean="0"/>
              <a:t>u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 ∈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).</a:t>
            </a:r>
            <a:endParaRPr lang="en-US" altLang="ja-JP" sz="2400" baseline="-25000" dirty="0" smtClean="0"/>
          </a:p>
        </p:txBody>
      </p:sp>
      <p:grpSp>
        <p:nvGrpSpPr>
          <p:cNvPr id="43" name="図形グループ 42"/>
          <p:cNvGrpSpPr/>
          <p:nvPr/>
        </p:nvGrpSpPr>
        <p:grpSpPr>
          <a:xfrm>
            <a:off x="3585407" y="3196945"/>
            <a:ext cx="785771" cy="148745"/>
            <a:chOff x="5451938" y="3570652"/>
            <a:chExt cx="785771" cy="148745"/>
          </a:xfrm>
        </p:grpSpPr>
        <p:sp>
          <p:nvSpPr>
            <p:cNvPr id="44" name="円/楕円 43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>
              <a:stCxn id="44" idx="6"/>
              <a:endCxn id="45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図形グループ 46"/>
          <p:cNvGrpSpPr/>
          <p:nvPr/>
        </p:nvGrpSpPr>
        <p:grpSpPr>
          <a:xfrm>
            <a:off x="1472741" y="2949153"/>
            <a:ext cx="785771" cy="657138"/>
            <a:chOff x="5451938" y="3570652"/>
            <a:chExt cx="785771" cy="657138"/>
          </a:xfrm>
        </p:grpSpPr>
        <p:sp>
          <p:nvSpPr>
            <p:cNvPr id="48" name="円/楕円 47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5451938" y="407904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6088964" y="407904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2" name="直線コネクタ 51"/>
            <p:cNvCxnSpPr>
              <a:stCxn id="48" idx="6"/>
              <a:endCxn id="51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49" idx="6"/>
              <a:endCxn id="50" idx="2"/>
            </p:cNvCxnSpPr>
            <p:nvPr/>
          </p:nvCxnSpPr>
          <p:spPr>
            <a:xfrm>
              <a:off x="5600683" y="4153418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51" idx="4"/>
              <a:endCxn id="50" idx="0"/>
            </p:cNvCxnSpPr>
            <p:nvPr/>
          </p:nvCxnSpPr>
          <p:spPr>
            <a:xfrm>
              <a:off x="6163337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直線矢印コネクタ 56"/>
          <p:cNvCxnSpPr/>
          <p:nvPr/>
        </p:nvCxnSpPr>
        <p:spPr>
          <a:xfrm>
            <a:off x="2562952" y="3271318"/>
            <a:ext cx="83517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 flipH="1">
            <a:off x="1065670" y="2742304"/>
            <a:ext cx="36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/>
              <a:t>u</a:t>
            </a:r>
            <a:endParaRPr kumimoji="1" lang="ja-JP" altLang="en-US" sz="2400" i="1" dirty="0"/>
          </a:p>
        </p:txBody>
      </p:sp>
      <p:sp>
        <p:nvSpPr>
          <p:cNvPr id="61" name="テキスト ボックス 60"/>
          <p:cNvSpPr txBox="1"/>
          <p:nvPr/>
        </p:nvSpPr>
        <p:spPr>
          <a:xfrm flipH="1">
            <a:off x="1065670" y="3249588"/>
            <a:ext cx="363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i="1" dirty="0" smtClean="0"/>
              <a:t>v</a:t>
            </a:r>
            <a:endParaRPr kumimoji="1" lang="ja-JP" altLang="en-US" sz="2400" i="1" dirty="0"/>
          </a:p>
        </p:txBody>
      </p:sp>
      <p:grpSp>
        <p:nvGrpSpPr>
          <p:cNvPr id="64" name="図形グループ 63"/>
          <p:cNvGrpSpPr/>
          <p:nvPr/>
        </p:nvGrpSpPr>
        <p:grpSpPr>
          <a:xfrm>
            <a:off x="4747901" y="4701630"/>
            <a:ext cx="3557899" cy="514884"/>
            <a:chOff x="4747901" y="4701630"/>
            <a:chExt cx="3557899" cy="514884"/>
          </a:xfrm>
        </p:grpSpPr>
        <p:sp>
          <p:nvSpPr>
            <p:cNvPr id="42" name="正方形/長方形 41"/>
            <p:cNvSpPr/>
            <p:nvPr/>
          </p:nvSpPr>
          <p:spPr>
            <a:xfrm>
              <a:off x="5274401" y="4728239"/>
              <a:ext cx="30313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err="1" smtClean="0"/>
                <a:t>S</a:t>
              </a:r>
              <a:r>
                <a:rPr lang="en-US" altLang="ja-JP" sz="2400" i="1" baseline="-25000" dirty="0" err="1" smtClean="0"/>
                <a:t>u</a:t>
              </a:r>
              <a:r>
                <a:rPr lang="en-US" altLang="ja-JP" sz="2400" baseline="-25000" dirty="0" err="1" smtClean="0"/>
                <a:t>,</a:t>
              </a:r>
              <a:r>
                <a:rPr lang="en-US" altLang="ja-JP" sz="2400" i="1" baseline="-25000" dirty="0" err="1" smtClean="0"/>
                <a:t>v</a:t>
              </a:r>
              <a:r>
                <a:rPr lang="en-US" altLang="ja-JP" sz="2400" dirty="0" smtClean="0"/>
                <a:t> = {{</a:t>
              </a:r>
              <a:r>
                <a:rPr lang="en-US" altLang="ja-JP" sz="2400" dirty="0" smtClean="0">
                  <a:solidFill>
                    <a:srgbClr val="FF0000"/>
                  </a:solidFill>
                </a:rPr>
                <a:t>●</a:t>
              </a:r>
              <a:r>
                <a:rPr lang="en-US" altLang="ja-JP" sz="2400" dirty="0" smtClean="0"/>
                <a:t>, </a:t>
              </a:r>
              <a:r>
                <a:rPr lang="en-US" altLang="ja-JP" sz="2400" dirty="0">
                  <a:solidFill>
                    <a:srgbClr val="0000FF"/>
                  </a:solidFill>
                </a:rPr>
                <a:t>●</a:t>
              </a:r>
              <a:r>
                <a:rPr lang="en-US" altLang="ja-JP" sz="2400" dirty="0" smtClean="0"/>
                <a:t>}, {</a:t>
              </a:r>
              <a:r>
                <a:rPr lang="en-US" altLang="ja-JP" sz="2400" dirty="0" smtClean="0">
                  <a:solidFill>
                    <a:srgbClr val="0000FF"/>
                  </a:solidFill>
                </a:rPr>
                <a:t>●</a:t>
              </a:r>
              <a:r>
                <a:rPr lang="en-US" altLang="ja-JP" sz="2400" dirty="0" smtClean="0"/>
                <a:t>, </a:t>
              </a:r>
              <a:r>
                <a:rPr lang="en-US" altLang="ja-JP" sz="2400" dirty="0">
                  <a:solidFill>
                    <a:srgbClr val="FF0000"/>
                  </a:solidFill>
                </a:rPr>
                <a:t>●</a:t>
              </a:r>
              <a:r>
                <a:rPr lang="en-US" altLang="ja-JP" sz="2400" dirty="0" smtClean="0"/>
                <a:t>}}</a:t>
              </a:r>
              <a:endParaRPr lang="ja-JP" altLang="en-US" sz="2400" dirty="0"/>
            </a:p>
          </p:txBody>
        </p:sp>
        <p:sp>
          <p:nvSpPr>
            <p:cNvPr id="62" name="右矢印 61"/>
            <p:cNvSpPr/>
            <p:nvPr/>
          </p:nvSpPr>
          <p:spPr>
            <a:xfrm>
              <a:off x="4747901" y="4701630"/>
              <a:ext cx="411455" cy="5148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1065830" y="3880729"/>
            <a:ext cx="3306153" cy="968949"/>
            <a:chOff x="1065830" y="3880729"/>
            <a:chExt cx="3306153" cy="968949"/>
          </a:xfrm>
        </p:grpSpPr>
        <p:sp>
          <p:nvSpPr>
            <p:cNvPr id="25" name="円/楕円 24"/>
            <p:cNvSpPr/>
            <p:nvPr/>
          </p:nvSpPr>
          <p:spPr>
            <a:xfrm>
              <a:off x="3586212" y="4036080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586212" y="4544473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223238" y="4544473"/>
              <a:ext cx="148745" cy="1487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4223238" y="4036080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9" name="直線コネクタ 28"/>
            <p:cNvCxnSpPr>
              <a:stCxn id="25" idx="6"/>
              <a:endCxn id="28" idx="2"/>
            </p:cNvCxnSpPr>
            <p:nvPr/>
          </p:nvCxnSpPr>
          <p:spPr>
            <a:xfrm>
              <a:off x="3734957" y="4110453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>
              <a:stCxn id="26" idx="6"/>
              <a:endCxn id="27" idx="2"/>
            </p:cNvCxnSpPr>
            <p:nvPr/>
          </p:nvCxnSpPr>
          <p:spPr>
            <a:xfrm>
              <a:off x="3734957" y="4618846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stCxn id="28" idx="4"/>
              <a:endCxn id="27" idx="0"/>
            </p:cNvCxnSpPr>
            <p:nvPr/>
          </p:nvCxnSpPr>
          <p:spPr>
            <a:xfrm>
              <a:off x="4297611" y="4184825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 flipH="1">
              <a:off x="3179141" y="3880729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/>
                <a:t>u</a:t>
              </a:r>
              <a:endParaRPr kumimoji="1" lang="ja-JP" altLang="en-US" sz="2400" i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 flipH="1">
              <a:off x="3179141" y="4388013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  <p:sp>
          <p:nvSpPr>
            <p:cNvPr id="58" name="右矢印 57"/>
            <p:cNvSpPr/>
            <p:nvPr/>
          </p:nvSpPr>
          <p:spPr>
            <a:xfrm>
              <a:off x="2643037" y="4110453"/>
              <a:ext cx="411455" cy="5148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円/楕円 71"/>
            <p:cNvSpPr/>
            <p:nvPr/>
          </p:nvSpPr>
          <p:spPr>
            <a:xfrm>
              <a:off x="1472901" y="4036080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円/楕円 72"/>
            <p:cNvSpPr/>
            <p:nvPr/>
          </p:nvSpPr>
          <p:spPr>
            <a:xfrm>
              <a:off x="1472901" y="454447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円/楕円 73"/>
            <p:cNvSpPr/>
            <p:nvPr/>
          </p:nvSpPr>
          <p:spPr>
            <a:xfrm>
              <a:off x="2109927" y="454447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円/楕円 74"/>
            <p:cNvSpPr/>
            <p:nvPr/>
          </p:nvSpPr>
          <p:spPr>
            <a:xfrm>
              <a:off x="2109927" y="4036080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6" name="直線コネクタ 75"/>
            <p:cNvCxnSpPr>
              <a:stCxn id="72" idx="6"/>
              <a:endCxn id="75" idx="2"/>
            </p:cNvCxnSpPr>
            <p:nvPr/>
          </p:nvCxnSpPr>
          <p:spPr>
            <a:xfrm>
              <a:off x="1621646" y="4110453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3" idx="6"/>
              <a:endCxn id="74" idx="2"/>
            </p:cNvCxnSpPr>
            <p:nvPr/>
          </p:nvCxnSpPr>
          <p:spPr>
            <a:xfrm>
              <a:off x="1621646" y="4618846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5" idx="4"/>
              <a:endCxn id="74" idx="0"/>
            </p:cNvCxnSpPr>
            <p:nvPr/>
          </p:nvCxnSpPr>
          <p:spPr>
            <a:xfrm>
              <a:off x="2184300" y="4184825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 flipH="1">
              <a:off x="1065830" y="3880729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/>
                <a:t>u</a:t>
              </a:r>
              <a:endParaRPr kumimoji="1" lang="ja-JP" altLang="en-US" sz="2400" i="1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 flipH="1">
              <a:off x="1065830" y="4388013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</p:grpSp>
      <p:grpSp>
        <p:nvGrpSpPr>
          <p:cNvPr id="32" name="図形グループ 31"/>
          <p:cNvGrpSpPr/>
          <p:nvPr/>
        </p:nvGrpSpPr>
        <p:grpSpPr>
          <a:xfrm>
            <a:off x="1065830" y="4955160"/>
            <a:ext cx="3306153" cy="972262"/>
            <a:chOff x="1065830" y="4955160"/>
            <a:chExt cx="3306153" cy="972262"/>
          </a:xfrm>
        </p:grpSpPr>
        <p:sp>
          <p:nvSpPr>
            <p:cNvPr id="6" name="円/楕円 5"/>
            <p:cNvSpPr/>
            <p:nvPr/>
          </p:nvSpPr>
          <p:spPr>
            <a:xfrm>
              <a:off x="3586212" y="5111620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586212" y="5620013"/>
              <a:ext cx="148745" cy="1487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223238" y="5620013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223238" y="5111620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6" idx="6"/>
              <a:endCxn id="9" idx="2"/>
            </p:cNvCxnSpPr>
            <p:nvPr/>
          </p:nvCxnSpPr>
          <p:spPr>
            <a:xfrm>
              <a:off x="3734957" y="5185993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7" idx="6"/>
              <a:endCxn id="8" idx="2"/>
            </p:cNvCxnSpPr>
            <p:nvPr/>
          </p:nvCxnSpPr>
          <p:spPr>
            <a:xfrm>
              <a:off x="3734957" y="5694386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9" idx="4"/>
              <a:endCxn id="8" idx="0"/>
            </p:cNvCxnSpPr>
            <p:nvPr/>
          </p:nvCxnSpPr>
          <p:spPr>
            <a:xfrm>
              <a:off x="4297611" y="5260365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 flipH="1">
              <a:off x="3179141" y="4955160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u</a:t>
              </a:r>
              <a:endParaRPr kumimoji="1" lang="ja-JP" altLang="en-US" sz="2400" i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 flipH="1">
              <a:off x="3179141" y="5463553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1472901" y="5113824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1472901" y="562221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2109927" y="562221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円/楕円 81"/>
            <p:cNvSpPr/>
            <p:nvPr/>
          </p:nvSpPr>
          <p:spPr>
            <a:xfrm>
              <a:off x="2109927" y="5113824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3" name="直線コネクタ 82"/>
            <p:cNvCxnSpPr>
              <a:stCxn id="79" idx="6"/>
              <a:endCxn id="82" idx="2"/>
            </p:cNvCxnSpPr>
            <p:nvPr/>
          </p:nvCxnSpPr>
          <p:spPr>
            <a:xfrm>
              <a:off x="1621646" y="5188197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>
              <a:stCxn id="80" idx="6"/>
              <a:endCxn id="81" idx="2"/>
            </p:cNvCxnSpPr>
            <p:nvPr/>
          </p:nvCxnSpPr>
          <p:spPr>
            <a:xfrm>
              <a:off x="1621646" y="5696590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>
              <a:stCxn id="82" idx="4"/>
              <a:endCxn id="81" idx="0"/>
            </p:cNvCxnSpPr>
            <p:nvPr/>
          </p:nvCxnSpPr>
          <p:spPr>
            <a:xfrm>
              <a:off x="2184300" y="5262569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テキスト ボックス 68"/>
            <p:cNvSpPr txBox="1"/>
            <p:nvPr/>
          </p:nvSpPr>
          <p:spPr>
            <a:xfrm flipH="1">
              <a:off x="1065830" y="4957364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u</a:t>
              </a:r>
              <a:endParaRPr kumimoji="1" lang="ja-JP" altLang="en-US" sz="2400" i="1" dirty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 flipH="1">
              <a:off x="1065830" y="5465757"/>
              <a:ext cx="3638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  <p:sp>
          <p:nvSpPr>
            <p:cNvPr id="86" name="右矢印 85"/>
            <p:cNvSpPr/>
            <p:nvPr/>
          </p:nvSpPr>
          <p:spPr>
            <a:xfrm>
              <a:off x="2643037" y="5159383"/>
              <a:ext cx="411455" cy="5148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8342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>
                <a:latin typeface="Times New Roman"/>
                <a:cs typeface="Times New Roman"/>
              </a:rPr>
              <a:t>O(√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algorithm for bi-arc </a:t>
            </a:r>
            <a:r>
              <a:rPr lang="en-US" altLang="ja-JP" i="1" dirty="0">
                <a:latin typeface="Times New Roman"/>
                <a:cs typeface="Times New Roman"/>
              </a:rPr>
              <a:t>H</a:t>
            </a:r>
            <a:br>
              <a:rPr lang="en-US" altLang="ja-JP" i="1" dirty="0">
                <a:latin typeface="Times New Roman"/>
                <a:cs typeface="Times New Roman"/>
              </a:rPr>
            </a:br>
            <a:r>
              <a:rPr lang="en-US" altLang="ja-JP" dirty="0"/>
              <a:t>(part </a:t>
            </a:r>
            <a:r>
              <a:rPr lang="en-US" altLang="ja-JP" dirty="0" smtClean="0"/>
              <a:t>2)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62001" y="1765624"/>
            <a:ext cx="7543799" cy="1747045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/>
              <a:buChar char="•"/>
            </a:pPr>
            <a:r>
              <a:rPr lang="en-US" altLang="ja-JP" sz="2400" dirty="0" smtClean="0"/>
              <a:t> Pick a set </a:t>
            </a:r>
            <a:r>
              <a:rPr lang="en-US" altLang="ja-JP" sz="2400" i="1" dirty="0" smtClean="0"/>
              <a:t>Y</a:t>
            </a:r>
            <a:r>
              <a:rPr lang="en-US" altLang="ja-JP" sz="2400" dirty="0" smtClean="0"/>
              <a:t> of O(√(</a:t>
            </a:r>
            <a:r>
              <a:rPr lang="en-US" altLang="ja-JP" sz="2400" i="1" dirty="0" smtClean="0"/>
              <a:t>n</a:t>
            </a:r>
            <a:r>
              <a:rPr lang="en-US" altLang="ja-JP" sz="2400" dirty="0" smtClean="0"/>
              <a:t>/</a:t>
            </a:r>
            <a:r>
              <a:rPr lang="en-US" altLang="ja-JP" sz="2400" dirty="0" err="1"/>
              <a:t>ε</a:t>
            </a:r>
            <a:r>
              <a:rPr lang="en-US" altLang="ja-JP" sz="2400" dirty="0"/>
              <a:t>)) </a:t>
            </a:r>
            <a:r>
              <a:rPr lang="en-US" altLang="ja-JP" sz="2400" dirty="0" smtClean="0"/>
              <a:t>vertices </a:t>
            </a:r>
            <a:r>
              <a:rPr lang="en-US" altLang="ja-JP" sz="2400" dirty="0" err="1" smtClean="0"/>
              <a:t>u.a.r</a:t>
            </a:r>
            <a:r>
              <a:rPr lang="en-US" altLang="ja-JP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rgbClr val="408000"/>
                </a:solidFill>
              </a:rPr>
              <a:t>if</a:t>
            </a:r>
            <a:r>
              <a:rPr lang="en-US" altLang="ja-JP" sz="2400" dirty="0" smtClean="0">
                <a:solidFill>
                  <a:srgbClr val="408000"/>
                </a:solidFill>
              </a:rPr>
              <a:t> </a:t>
            </a:r>
            <a:r>
              <a:rPr lang="en-US" altLang="ja-JP" sz="2400" dirty="0" smtClean="0"/>
              <a:t>∃(</a:t>
            </a:r>
            <a:r>
              <a:rPr lang="en-US" altLang="ja-JP" sz="2400" i="1" dirty="0" smtClean="0"/>
              <a:t>u</a:t>
            </a:r>
            <a:r>
              <a:rPr lang="en-US" altLang="ja-JP" sz="2400" dirty="0" smtClean="0"/>
              <a:t>,</a:t>
            </a:r>
            <a:r>
              <a:rPr lang="en-US" altLang="ja-JP" sz="2400" dirty="0"/>
              <a:t>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) ∈ </a:t>
            </a:r>
            <a:r>
              <a:rPr lang="en-US" altLang="ja-JP" sz="2400" i="1" dirty="0" smtClean="0"/>
              <a:t>Y</a:t>
            </a:r>
            <a:r>
              <a:rPr lang="en-US" altLang="ja-JP" sz="2400" baseline="30000" dirty="0" smtClean="0"/>
              <a:t>2</a:t>
            </a:r>
            <a:r>
              <a:rPr lang="en-US" altLang="ja-JP" sz="2400" dirty="0" smtClean="0"/>
              <a:t> with (</a:t>
            </a:r>
            <a:r>
              <a:rPr lang="en-US" altLang="ja-JP" sz="2400" i="1" dirty="0" smtClean="0"/>
              <a:t>f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u</a:t>
            </a:r>
            <a:r>
              <a:rPr lang="en-US" altLang="ja-JP" sz="2400" dirty="0" smtClean="0"/>
              <a:t>), </a:t>
            </a:r>
            <a:r>
              <a:rPr lang="en-US" altLang="ja-JP" sz="2400" i="1" dirty="0" smtClean="0"/>
              <a:t>f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)) </a:t>
            </a:r>
            <a:r>
              <a:rPr lang="en-US" altLang="ja-JP" sz="2400" dirty="0"/>
              <a:t>∉</a:t>
            </a:r>
            <a:r>
              <a:rPr lang="en-US" altLang="ja-JP" sz="2400" dirty="0" smtClean="0"/>
              <a:t> </a:t>
            </a:r>
            <a:r>
              <a:rPr lang="en-US" altLang="ja-JP" sz="2400" i="1" dirty="0" err="1" smtClean="0"/>
              <a:t>S</a:t>
            </a:r>
            <a:r>
              <a:rPr lang="en-US" altLang="ja-JP" sz="2400" i="1" baseline="-25000" dirty="0" err="1" smtClean="0"/>
              <a:t>u</a:t>
            </a:r>
            <a:r>
              <a:rPr lang="en-US" altLang="ja-JP" sz="2400" baseline="-25000" dirty="0" err="1" smtClean="0"/>
              <a:t>,</a:t>
            </a:r>
            <a:r>
              <a:rPr lang="en-US" altLang="ja-JP" sz="2400" i="1" baseline="-25000" dirty="0" err="1" smtClean="0"/>
              <a:t>v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408000"/>
                </a:solidFill>
              </a:rPr>
              <a:t>then</a:t>
            </a:r>
            <a:r>
              <a:rPr lang="en-US" altLang="ja-JP" sz="2400" dirty="0" smtClean="0">
                <a:solidFill>
                  <a:srgbClr val="408000"/>
                </a:solidFill>
              </a:rPr>
              <a:t> </a:t>
            </a:r>
            <a:r>
              <a:rPr lang="en-US" altLang="ja-JP" sz="2400" dirty="0" smtClean="0"/>
              <a:t>reject.</a:t>
            </a:r>
          </a:p>
          <a:p>
            <a:pPr marL="342900" indent="-342900">
              <a:buFont typeface="Arial"/>
              <a:buChar char="•"/>
            </a:pP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rgbClr val="408000"/>
                </a:solidFill>
              </a:rPr>
              <a:t>else</a:t>
            </a:r>
            <a:r>
              <a:rPr lang="en-US" altLang="ja-JP" sz="2400" dirty="0" smtClean="0">
                <a:solidFill>
                  <a:srgbClr val="408000"/>
                </a:solidFill>
              </a:rPr>
              <a:t> </a:t>
            </a:r>
            <a:r>
              <a:rPr lang="en-US" altLang="ja-JP" sz="2400" b="1" dirty="0" smtClean="0"/>
              <a:t>accept</a:t>
            </a:r>
            <a:r>
              <a:rPr lang="en-US" altLang="ja-JP" sz="2400" dirty="0" smtClean="0"/>
              <a:t>.</a:t>
            </a:r>
          </a:p>
          <a:p>
            <a:r>
              <a:rPr lang="en-US" altLang="ja-JP" sz="2400" dirty="0" smtClean="0"/>
              <a:t>(And check list constraints also.)</a:t>
            </a: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1574001" y="3943778"/>
            <a:ext cx="1309206" cy="967924"/>
            <a:chOff x="1242235" y="4996435"/>
            <a:chExt cx="1309206" cy="967924"/>
          </a:xfrm>
        </p:grpSpPr>
        <p:grpSp>
          <p:nvGrpSpPr>
            <p:cNvPr id="8" name="図形グループ 7"/>
            <p:cNvGrpSpPr/>
            <p:nvPr/>
          </p:nvGrpSpPr>
          <p:grpSpPr>
            <a:xfrm>
              <a:off x="1765670" y="5203284"/>
              <a:ext cx="785771" cy="657138"/>
              <a:chOff x="5451938" y="3570652"/>
              <a:chExt cx="785771" cy="657138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5451938" y="3570652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5451938" y="4079045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6088964" y="4079045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6088964" y="3570652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" name="直線コネクタ 15"/>
              <p:cNvCxnSpPr>
                <a:stCxn id="12" idx="6"/>
                <a:endCxn id="15" idx="2"/>
              </p:cNvCxnSpPr>
              <p:nvPr/>
            </p:nvCxnSpPr>
            <p:spPr>
              <a:xfrm>
                <a:off x="5600683" y="3645025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>
                <a:stCxn id="13" idx="6"/>
                <a:endCxn id="14" idx="2"/>
              </p:cNvCxnSpPr>
              <p:nvPr/>
            </p:nvCxnSpPr>
            <p:spPr>
              <a:xfrm>
                <a:off x="5600683" y="4153418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>
                <a:stCxn id="15" idx="4"/>
                <a:endCxn id="14" idx="0"/>
              </p:cNvCxnSpPr>
              <p:nvPr/>
            </p:nvCxnSpPr>
            <p:spPr>
              <a:xfrm>
                <a:off x="6163337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テキスト ボックス 9"/>
            <p:cNvSpPr txBox="1"/>
            <p:nvPr/>
          </p:nvSpPr>
          <p:spPr>
            <a:xfrm flipH="1">
              <a:off x="1242235" y="4996435"/>
              <a:ext cx="960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u</a:t>
              </a:r>
              <a:endParaRPr kumimoji="1" lang="ja-JP" altLang="en-US" sz="24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 flipH="1">
              <a:off x="1242235" y="5502694"/>
              <a:ext cx="960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</p:grpSp>
      <p:grpSp>
        <p:nvGrpSpPr>
          <p:cNvPr id="26" name="図形グループ 25"/>
          <p:cNvGrpSpPr/>
          <p:nvPr/>
        </p:nvGrpSpPr>
        <p:grpSpPr>
          <a:xfrm>
            <a:off x="4506011" y="4659020"/>
            <a:ext cx="1559177" cy="492858"/>
            <a:chOff x="4793664" y="4728239"/>
            <a:chExt cx="1559177" cy="492858"/>
          </a:xfrm>
        </p:grpSpPr>
        <p:sp>
          <p:nvSpPr>
            <p:cNvPr id="27" name="正方形/長方形 26"/>
            <p:cNvSpPr/>
            <p:nvPr/>
          </p:nvSpPr>
          <p:spPr>
            <a:xfrm>
              <a:off x="5274401" y="4728239"/>
              <a:ext cx="10784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Reject!</a:t>
              </a:r>
              <a:endParaRPr lang="ja-JP" altLang="en-US" sz="2400" dirty="0"/>
            </a:p>
          </p:txBody>
        </p:sp>
        <p:sp>
          <p:nvSpPr>
            <p:cNvPr id="28" name="右矢印 27"/>
            <p:cNvSpPr/>
            <p:nvPr/>
          </p:nvSpPr>
          <p:spPr>
            <a:xfrm>
              <a:off x="4793664" y="4750089"/>
              <a:ext cx="365692" cy="471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1093764" y="5216513"/>
            <a:ext cx="3031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 smtClean="0"/>
              <a:t>S</a:t>
            </a:r>
            <a:r>
              <a:rPr lang="en-US" altLang="ja-JP" sz="2400" i="1" baseline="-25000" dirty="0" err="1" smtClean="0"/>
              <a:t>u</a:t>
            </a:r>
            <a:r>
              <a:rPr lang="en-US" altLang="ja-JP" sz="2400" baseline="-25000" dirty="0" err="1" smtClean="0"/>
              <a:t>,</a:t>
            </a:r>
            <a:r>
              <a:rPr lang="en-US" altLang="ja-JP" sz="2400" i="1" baseline="-25000" dirty="0" err="1" smtClean="0"/>
              <a:t>v</a:t>
            </a:r>
            <a:r>
              <a:rPr lang="en-US" altLang="ja-JP" sz="2400" dirty="0" smtClean="0"/>
              <a:t> = {{</a:t>
            </a:r>
            <a:r>
              <a:rPr lang="en-US" altLang="ja-JP" sz="2400" dirty="0" smtClean="0">
                <a:solidFill>
                  <a:srgbClr val="FF0000"/>
                </a:solidFill>
              </a:rPr>
              <a:t>●</a:t>
            </a:r>
            <a:r>
              <a:rPr lang="en-US" altLang="ja-JP" sz="2400" dirty="0" smtClean="0"/>
              <a:t>, </a:t>
            </a:r>
            <a:r>
              <a:rPr lang="en-US" altLang="ja-JP" sz="2400" dirty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}, {</a:t>
            </a:r>
            <a:r>
              <a:rPr lang="en-US" altLang="ja-JP" sz="2400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</a:t>
            </a:r>
            <a:r>
              <a:rPr lang="en-US" altLang="ja-JP" sz="2400" dirty="0">
                <a:solidFill>
                  <a:srgbClr val="FF0000"/>
                </a:solidFill>
              </a:rPr>
              <a:t>●</a:t>
            </a:r>
            <a:r>
              <a:rPr lang="en-US" altLang="ja-JP" sz="2400" dirty="0" smtClean="0"/>
              <a:t>}}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5512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Polymorphism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φ</a:t>
            </a:r>
            <a:r>
              <a:rPr lang="en-US" altLang="ja-JP" dirty="0" smtClean="0"/>
              <a:t>: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</a:t>
            </a:r>
            <a:r>
              <a:rPr lang="en-US" altLang="ja-JP" i="1" baseline="-25000" dirty="0" smtClean="0"/>
              <a:t> </a:t>
            </a:r>
            <a:r>
              <a:rPr lang="en-US" altLang="ja-JP" i="1" baseline="30000" dirty="0" smtClean="0"/>
              <a:t>k</a:t>
            </a:r>
            <a:r>
              <a:rPr lang="en-US" altLang="ja-JP" dirty="0" smtClean="0"/>
              <a:t> →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 is a </a:t>
            </a:r>
            <a:r>
              <a:rPr lang="en-US" altLang="ja-JP" i="1" dirty="0" smtClean="0">
                <a:solidFill>
                  <a:srgbClr val="FF0000"/>
                </a:solidFill>
              </a:rPr>
              <a:t>polymorphism</a:t>
            </a:r>
            <a:r>
              <a:rPr lang="en-US" altLang="ja-JP" dirty="0" smtClean="0"/>
              <a:t> for LHOM(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 if, for any </a:t>
            </a:r>
            <a:r>
              <a:rPr lang="en-US" altLang="ja-JP" i="1" dirty="0" smtClean="0"/>
              <a:t>G, 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77307" y="3014987"/>
            <a:ext cx="51211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∀</a:t>
            </a:r>
            <a:r>
              <a:rPr kumimoji="1" lang="en-US" altLang="ja-JP" sz="2400" i="1" dirty="0" smtClean="0"/>
              <a:t>f</a:t>
            </a:r>
            <a:r>
              <a:rPr kumimoji="1" lang="en-US" altLang="ja-JP" sz="2400" baseline="-25000" dirty="0" smtClean="0"/>
              <a:t>1</a:t>
            </a:r>
            <a:r>
              <a:rPr kumimoji="1" lang="en-US" altLang="ja-JP" sz="2400" dirty="0" smtClean="0"/>
              <a:t> = </a:t>
            </a:r>
            <a:r>
              <a:rPr lang="en-US" altLang="ja-JP" sz="2400" dirty="0" smtClean="0"/>
              <a:t>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baseline="-25000" dirty="0" smtClean="0"/>
              <a:t>1,1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baseline="-25000" dirty="0" smtClean="0"/>
              <a:t>1,</a:t>
            </a:r>
            <a:r>
              <a:rPr kumimoji="1" lang="en-US" altLang="ja-JP" sz="2400" i="1" baseline="-25000" dirty="0" smtClean="0"/>
              <a:t>n</a:t>
            </a:r>
            <a:r>
              <a:rPr kumimoji="1" lang="en-US" altLang="ja-JP" sz="2400" dirty="0" smtClean="0"/>
              <a:t>): </a:t>
            </a:r>
            <a:r>
              <a:rPr kumimoji="1" lang="en-US" altLang="ja-JP" sz="2400" dirty="0" err="1" smtClean="0"/>
              <a:t>hom</a:t>
            </a:r>
            <a:r>
              <a:rPr kumimoji="1" lang="en-US" altLang="ja-JP" sz="2400" dirty="0" smtClean="0"/>
              <a:t>. from </a:t>
            </a:r>
            <a:r>
              <a:rPr kumimoji="1" lang="en-US" altLang="ja-JP" sz="2400" i="1" dirty="0" smtClean="0"/>
              <a:t>G</a:t>
            </a:r>
            <a:r>
              <a:rPr kumimoji="1" lang="en-US" altLang="ja-JP" sz="2400" dirty="0" smtClean="0"/>
              <a:t> to </a:t>
            </a:r>
            <a:r>
              <a:rPr kumimoji="1" lang="en-US" altLang="ja-JP" sz="2400" i="1" dirty="0" smtClean="0"/>
              <a:t>H</a:t>
            </a:r>
          </a:p>
          <a:p>
            <a:r>
              <a:rPr lang="en-US" altLang="ja-JP" sz="2400" dirty="0"/>
              <a:t>∀</a:t>
            </a:r>
            <a:r>
              <a:rPr lang="en-US" altLang="ja-JP" sz="2400" i="1" dirty="0" smtClean="0"/>
              <a:t>f</a:t>
            </a:r>
            <a:r>
              <a:rPr lang="en-US" altLang="ja-JP" sz="2400" baseline="-25000" dirty="0" smtClean="0"/>
              <a:t>2</a:t>
            </a:r>
            <a:r>
              <a:rPr lang="en-US" altLang="ja-JP" sz="2400" dirty="0" smtClean="0"/>
              <a:t> = (</a:t>
            </a:r>
            <a:r>
              <a:rPr lang="en-US" altLang="ja-JP" sz="2400" i="1" dirty="0" smtClean="0"/>
              <a:t>v</a:t>
            </a:r>
            <a:r>
              <a:rPr lang="en-US" altLang="ja-JP" sz="2400" baseline="-25000" dirty="0" smtClean="0"/>
              <a:t>2,1</a:t>
            </a:r>
            <a:r>
              <a:rPr lang="en-US" altLang="ja-JP" sz="2400" dirty="0" smtClean="0"/>
              <a:t>, …, </a:t>
            </a:r>
            <a:r>
              <a:rPr lang="en-US" altLang="ja-JP" sz="2400" i="1" dirty="0" smtClean="0"/>
              <a:t>v</a:t>
            </a:r>
            <a:r>
              <a:rPr lang="en-US" altLang="ja-JP" sz="2400" baseline="-25000" dirty="0" smtClean="0"/>
              <a:t>2,</a:t>
            </a:r>
            <a:r>
              <a:rPr lang="en-US" altLang="ja-JP" sz="2400" i="1" baseline="-25000" dirty="0" smtClean="0"/>
              <a:t>n</a:t>
            </a:r>
            <a:r>
              <a:rPr lang="en-US" altLang="ja-JP" sz="2400" dirty="0" smtClean="0"/>
              <a:t>): </a:t>
            </a:r>
            <a:r>
              <a:rPr lang="en-US" altLang="ja-JP" sz="2400" dirty="0" err="1" smtClean="0"/>
              <a:t>hom</a:t>
            </a:r>
            <a:r>
              <a:rPr lang="en-US" altLang="ja-JP" sz="2400" dirty="0" smtClean="0"/>
              <a:t>. </a:t>
            </a:r>
            <a:r>
              <a:rPr lang="en-US" altLang="ja-JP" sz="2400" dirty="0"/>
              <a:t>from </a:t>
            </a:r>
            <a:r>
              <a:rPr lang="en-US" altLang="ja-JP" sz="2400" i="1" dirty="0"/>
              <a:t>G</a:t>
            </a:r>
            <a:r>
              <a:rPr lang="en-US" altLang="ja-JP" sz="2400" dirty="0"/>
              <a:t> to </a:t>
            </a:r>
            <a:r>
              <a:rPr lang="en-US" altLang="ja-JP" sz="2400" i="1" dirty="0"/>
              <a:t>H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⋮   </a:t>
            </a:r>
            <a:r>
              <a:rPr lang="en-US" altLang="ja-JP" sz="2400" dirty="0" smtClean="0"/>
              <a:t>     ⋮           ⋮</a:t>
            </a:r>
            <a:endParaRPr kumimoji="1" lang="en-US" altLang="ja-JP" sz="2400" dirty="0" smtClean="0"/>
          </a:p>
          <a:p>
            <a:r>
              <a:rPr lang="en-US" altLang="ja-JP" sz="2400" dirty="0"/>
              <a:t>∀</a:t>
            </a:r>
            <a:r>
              <a:rPr kumimoji="1" lang="en-US" altLang="ja-JP" sz="2400" i="1" dirty="0" err="1" smtClean="0"/>
              <a:t>f</a:t>
            </a:r>
            <a:r>
              <a:rPr kumimoji="1" lang="en-US" altLang="ja-JP" sz="2400" i="1" baseline="-25000" dirty="0" err="1" smtClean="0"/>
              <a:t>k</a:t>
            </a:r>
            <a:r>
              <a:rPr kumimoji="1" lang="en-US" altLang="ja-JP" sz="2400" dirty="0" smtClean="0"/>
              <a:t> = 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i="1" baseline="-25000" dirty="0" smtClean="0"/>
              <a:t>k</a:t>
            </a:r>
            <a:r>
              <a:rPr kumimoji="1" lang="en-US" altLang="ja-JP" sz="2400" baseline="-25000" dirty="0" smtClean="0"/>
              <a:t>,1</a:t>
            </a:r>
            <a:r>
              <a:rPr kumimoji="1" lang="en-US" altLang="ja-JP" sz="2400" dirty="0" smtClean="0"/>
              <a:t>, …, </a:t>
            </a:r>
            <a:r>
              <a:rPr kumimoji="1" lang="en-US" altLang="ja-JP" sz="2400" i="1" dirty="0" err="1" smtClean="0"/>
              <a:t>v</a:t>
            </a:r>
            <a:r>
              <a:rPr kumimoji="1" lang="en-US" altLang="ja-JP" sz="2400" i="1" baseline="-25000" dirty="0" err="1" smtClean="0"/>
              <a:t>k</a:t>
            </a:r>
            <a:r>
              <a:rPr kumimoji="1" lang="en-US" altLang="ja-JP" sz="2400" baseline="-25000" dirty="0" err="1" smtClean="0"/>
              <a:t>,</a:t>
            </a:r>
            <a:r>
              <a:rPr kumimoji="1" lang="en-US" altLang="ja-JP" sz="2400" i="1" baseline="-25000" dirty="0" err="1" smtClean="0"/>
              <a:t>n</a:t>
            </a:r>
            <a:r>
              <a:rPr kumimoji="1" lang="en-US" altLang="ja-JP" sz="2400" dirty="0" smtClean="0"/>
              <a:t>): </a:t>
            </a:r>
            <a:r>
              <a:rPr kumimoji="1" lang="en-US" altLang="ja-JP" sz="2400" dirty="0" err="1" smtClean="0"/>
              <a:t>hom</a:t>
            </a:r>
            <a:r>
              <a:rPr lang="en-US" altLang="ja-JP" sz="2400" dirty="0"/>
              <a:t>. from </a:t>
            </a:r>
            <a:r>
              <a:rPr lang="en-US" altLang="ja-JP" sz="2400" i="1" dirty="0"/>
              <a:t>G</a:t>
            </a:r>
            <a:r>
              <a:rPr lang="en-US" altLang="ja-JP" sz="2400" dirty="0"/>
              <a:t> to </a:t>
            </a:r>
            <a:r>
              <a:rPr lang="en-US" altLang="ja-JP" sz="2400" i="1" dirty="0"/>
              <a:t>H</a:t>
            </a:r>
            <a:endParaRPr kumimoji="1" lang="en-US" altLang="ja-JP" sz="2400" dirty="0" smtClean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2414194" y="2733148"/>
            <a:ext cx="5442516" cy="2799622"/>
            <a:chOff x="2414194" y="2258576"/>
            <a:chExt cx="5442516" cy="2799622"/>
          </a:xfrm>
        </p:grpSpPr>
        <p:sp>
          <p:nvSpPr>
            <p:cNvPr id="19" name="正方形/長方形 18"/>
            <p:cNvSpPr/>
            <p:nvPr/>
          </p:nvSpPr>
          <p:spPr>
            <a:xfrm rot="5400000">
              <a:off x="2116921" y="3248590"/>
              <a:ext cx="2441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/>
                <a:t>φ</a:t>
              </a:r>
              <a:r>
                <a:rPr lang="en-US" altLang="ja-JP" sz="2400" dirty="0" smtClean="0"/>
                <a:t>(                     ) = </a:t>
              </a:r>
              <a:endParaRPr lang="ja-JP" altLang="en-US" sz="2400" dirty="0"/>
            </a:p>
          </p:txBody>
        </p:sp>
        <p:sp>
          <p:nvSpPr>
            <p:cNvPr id="20" name="正方形/長方形 19"/>
            <p:cNvSpPr/>
            <p:nvPr/>
          </p:nvSpPr>
          <p:spPr>
            <a:xfrm rot="5400000">
              <a:off x="3160333" y="3249125"/>
              <a:ext cx="2441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err="1"/>
                <a:t>φ</a:t>
              </a:r>
              <a:r>
                <a:rPr lang="en-US" altLang="ja-JP" sz="2400" dirty="0" smtClean="0"/>
                <a:t>(                     ) = </a:t>
              </a:r>
              <a:endParaRPr lang="ja-JP" altLang="en-US" sz="2400" dirty="0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2414194" y="4596533"/>
              <a:ext cx="544251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/>
                <a:t>f</a:t>
              </a:r>
              <a:r>
                <a:rPr lang="en-US" altLang="ja-JP" sz="2400" dirty="0"/>
                <a:t>’ =  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smtClean="0"/>
                <a:t>v</a:t>
              </a:r>
              <a:r>
                <a:rPr lang="en-US" altLang="ja-JP" sz="2400" dirty="0" smtClean="0"/>
                <a:t>’</a:t>
              </a:r>
              <a:r>
                <a:rPr lang="en-US" altLang="ja-JP" sz="2400" baseline="-25000" dirty="0"/>
                <a:t>1</a:t>
              </a:r>
              <a:r>
                <a:rPr lang="en-US" altLang="ja-JP" sz="2400" dirty="0"/>
                <a:t>, … , </a:t>
              </a:r>
              <a:r>
                <a:rPr lang="en-US" altLang="ja-JP" sz="2400" i="1" dirty="0" err="1" smtClean="0"/>
                <a:t>v</a:t>
              </a:r>
              <a:r>
                <a:rPr lang="en-US" altLang="ja-JP" sz="2400" dirty="0" err="1" smtClean="0"/>
                <a:t>’</a:t>
              </a:r>
              <a:r>
                <a:rPr lang="en-US" altLang="ja-JP" sz="2400" i="1" baseline="-25000" dirty="0" err="1" smtClean="0"/>
                <a:t>n</a:t>
              </a:r>
              <a:r>
                <a:rPr lang="en-US" altLang="ja-JP" sz="2400" dirty="0"/>
                <a:t>) ⇒ </a:t>
              </a:r>
              <a:r>
                <a:rPr lang="en-US" altLang="ja-JP" sz="2400" i="1" dirty="0"/>
                <a:t>H</a:t>
              </a:r>
              <a:r>
                <a:rPr lang="en-US" altLang="ja-JP" sz="2400" dirty="0"/>
                <a:t>-</a:t>
              </a:r>
              <a:r>
                <a:rPr lang="en-US" altLang="ja-JP" sz="2400" dirty="0" err="1"/>
                <a:t>hom</a:t>
              </a:r>
              <a:r>
                <a:rPr lang="en-US" altLang="ja-JP" sz="2400" dirty="0" smtClean="0"/>
                <a:t>. </a:t>
              </a:r>
              <a:r>
                <a:rPr lang="en-US" altLang="ja-JP" sz="2400" dirty="0"/>
                <a:t>from </a:t>
              </a:r>
              <a:r>
                <a:rPr lang="en-US" altLang="ja-JP" sz="2400" i="1" dirty="0"/>
                <a:t>G</a:t>
              </a:r>
              <a:r>
                <a:rPr lang="en-US" altLang="ja-JP" sz="2400" dirty="0"/>
                <a:t> to </a:t>
              </a:r>
              <a:r>
                <a:rPr lang="en-US" altLang="ja-JP" sz="2400" i="1" dirty="0"/>
                <a:t>H</a:t>
              </a:r>
              <a:endParaRPr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95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 smtClean="0">
                <a:latin typeface="Times New Roman"/>
                <a:cs typeface="Times New Roman"/>
              </a:rPr>
              <a:t>H</a:t>
            </a:r>
            <a:r>
              <a:rPr lang="en-US" altLang="ja-JP" dirty="0" smtClean="0"/>
              <a:t>-</a:t>
            </a:r>
            <a:r>
              <a:rPr kumimoji="1" lang="en-US" altLang="ja-JP" dirty="0" smtClean="0"/>
              <a:t>homomorphism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i="1" dirty="0" smtClean="0"/>
          </a:p>
          <a:p>
            <a:r>
              <a:rPr lang="en-US" altLang="ja-JP" i="1" dirty="0" smtClean="0"/>
              <a:t>G </a:t>
            </a:r>
            <a:r>
              <a:rPr lang="en-US" altLang="ja-JP" dirty="0" smtClean="0"/>
              <a:t>→ </a:t>
            </a:r>
            <a:r>
              <a:rPr lang="en-US" altLang="ja-JP" i="1" dirty="0" smtClean="0"/>
              <a:t>K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is 3-colorable</a:t>
            </a:r>
          </a:p>
          <a:p>
            <a:endParaRPr kumimoji="1" lang="en-US" altLang="ja-JP" i="1" dirty="0" smtClean="0"/>
          </a:p>
          <a:p>
            <a:endParaRPr kumimoji="1" lang="en-US" altLang="ja-JP" i="1" dirty="0"/>
          </a:p>
          <a:p>
            <a:r>
              <a:rPr lang="en-US" altLang="ja-JP" i="1" dirty="0" smtClean="0"/>
              <a:t>C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 →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 has 4-cycle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62001" y="1765626"/>
            <a:ext cx="7543799" cy="1266482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i="1" dirty="0" smtClean="0"/>
              <a:t>f </a:t>
            </a:r>
            <a:r>
              <a:rPr lang="en-US" altLang="ja-JP" sz="2400" dirty="0" smtClean="0"/>
              <a:t>: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→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is a </a:t>
            </a:r>
            <a:r>
              <a:rPr lang="en-US" altLang="ja-JP" sz="2400" i="1" dirty="0">
                <a:solidFill>
                  <a:srgbClr val="FF0000"/>
                </a:solidFill>
              </a:rPr>
              <a:t>homomorphism</a:t>
            </a:r>
            <a:r>
              <a:rPr lang="en-US" altLang="ja-JP" sz="2400" dirty="0"/>
              <a:t> from 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to 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 if  </a:t>
            </a:r>
          </a:p>
          <a:p>
            <a:pPr algn="ctr"/>
            <a:r>
              <a:rPr lang="en-US" altLang="ja-JP" sz="2400" dirty="0" smtClean="0"/>
              <a:t>(</a:t>
            </a:r>
            <a:r>
              <a:rPr lang="en-US" altLang="ja-JP" sz="2400" i="1" dirty="0"/>
              <a:t>u</a:t>
            </a:r>
            <a:r>
              <a:rPr lang="en-US" altLang="ja-JP" sz="2400" dirty="0"/>
              <a:t>, </a:t>
            </a:r>
            <a:r>
              <a:rPr lang="en-US" altLang="ja-JP" sz="2400" i="1" dirty="0"/>
              <a:t>v</a:t>
            </a:r>
            <a:r>
              <a:rPr lang="en-US" altLang="ja-JP" sz="2400" dirty="0"/>
              <a:t>) ∈ </a:t>
            </a:r>
            <a:r>
              <a:rPr lang="en-US" altLang="ja-JP" sz="2400" i="1" dirty="0" smtClean="0"/>
              <a:t>E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⇒ (</a:t>
            </a:r>
            <a:r>
              <a:rPr lang="en-US" altLang="ja-JP" sz="2400" i="1" dirty="0"/>
              <a:t>f</a:t>
            </a:r>
            <a:r>
              <a:rPr lang="en-US" altLang="ja-JP" sz="2400" dirty="0"/>
              <a:t>(</a:t>
            </a:r>
            <a:r>
              <a:rPr lang="en-US" altLang="ja-JP" sz="2400" i="1" dirty="0"/>
              <a:t>u</a:t>
            </a:r>
            <a:r>
              <a:rPr lang="en-US" altLang="ja-JP" sz="2400" dirty="0"/>
              <a:t>), </a:t>
            </a:r>
            <a:r>
              <a:rPr lang="en-US" altLang="ja-JP" sz="2400" i="1" dirty="0"/>
              <a:t>f</a:t>
            </a:r>
            <a:r>
              <a:rPr lang="en-US" altLang="ja-JP" sz="2400" dirty="0"/>
              <a:t>(</a:t>
            </a:r>
            <a:r>
              <a:rPr lang="en-US" altLang="ja-JP" sz="2400" i="1" dirty="0"/>
              <a:t>v</a:t>
            </a:r>
            <a:r>
              <a:rPr lang="en-US" altLang="ja-JP" sz="2400" dirty="0"/>
              <a:t>)) ∈ </a:t>
            </a:r>
            <a:r>
              <a:rPr lang="en-US" altLang="ja-JP" sz="2400" i="1" dirty="0" smtClean="0"/>
              <a:t>E</a:t>
            </a:r>
            <a:r>
              <a:rPr lang="en-US" altLang="ja-JP" sz="2400" dirty="0" smtClean="0"/>
              <a:t>(</a:t>
            </a:r>
            <a:r>
              <a:rPr lang="en-US" altLang="ja-JP" sz="2400" i="1" dirty="0"/>
              <a:t>H</a:t>
            </a:r>
            <a:r>
              <a:rPr lang="en-US" altLang="ja-JP" sz="2400" dirty="0" smtClean="0"/>
              <a:t>)</a:t>
            </a:r>
            <a:endParaRPr kumimoji="1" lang="ja-JP" altLang="en-US" sz="2400" dirty="0"/>
          </a:p>
        </p:txBody>
      </p:sp>
      <p:grpSp>
        <p:nvGrpSpPr>
          <p:cNvPr id="64" name="図形グループ 63"/>
          <p:cNvGrpSpPr/>
          <p:nvPr/>
        </p:nvGrpSpPr>
        <p:grpSpPr>
          <a:xfrm>
            <a:off x="2172418" y="3959291"/>
            <a:ext cx="4799164" cy="657138"/>
            <a:chOff x="1438545" y="3607838"/>
            <a:chExt cx="4799164" cy="657138"/>
          </a:xfrm>
        </p:grpSpPr>
        <p:grpSp>
          <p:nvGrpSpPr>
            <p:cNvPr id="63" name="図形グループ 62"/>
            <p:cNvGrpSpPr/>
            <p:nvPr/>
          </p:nvGrpSpPr>
          <p:grpSpPr>
            <a:xfrm>
              <a:off x="1438545" y="3607838"/>
              <a:ext cx="785771" cy="657138"/>
              <a:chOff x="1438545" y="3645024"/>
              <a:chExt cx="785771" cy="657138"/>
            </a:xfrm>
          </p:grpSpPr>
          <p:sp>
            <p:nvSpPr>
              <p:cNvPr id="8" name="円/楕円 7"/>
              <p:cNvSpPr/>
              <p:nvPr/>
            </p:nvSpPr>
            <p:spPr>
              <a:xfrm>
                <a:off x="1438545" y="3645024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円/楕円 8"/>
              <p:cNvSpPr/>
              <p:nvPr/>
            </p:nvSpPr>
            <p:spPr>
              <a:xfrm>
                <a:off x="1438545" y="4153417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2075571" y="4153417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2075571" y="3645024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" name="直線コネクタ 12"/>
              <p:cNvCxnSpPr>
                <a:stCxn id="8" idx="6"/>
                <a:endCxn id="11" idx="2"/>
              </p:cNvCxnSpPr>
              <p:nvPr/>
            </p:nvCxnSpPr>
            <p:spPr>
              <a:xfrm>
                <a:off x="1587290" y="3719397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>
                <a:stCxn id="8" idx="4"/>
                <a:endCxn id="9" idx="0"/>
              </p:cNvCxnSpPr>
              <p:nvPr/>
            </p:nvCxnSpPr>
            <p:spPr>
              <a:xfrm>
                <a:off x="1512918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stCxn id="11" idx="4"/>
                <a:endCxn id="10" idx="0"/>
              </p:cNvCxnSpPr>
              <p:nvPr/>
            </p:nvCxnSpPr>
            <p:spPr>
              <a:xfrm>
                <a:off x="2149944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>
                <a:stCxn id="9" idx="6"/>
                <a:endCxn id="10" idx="2"/>
              </p:cNvCxnSpPr>
              <p:nvPr/>
            </p:nvCxnSpPr>
            <p:spPr>
              <a:xfrm>
                <a:off x="1587290" y="4227790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>
                <a:stCxn id="8" idx="5"/>
                <a:endCxn id="10" idx="1"/>
              </p:cNvCxnSpPr>
              <p:nvPr/>
            </p:nvCxnSpPr>
            <p:spPr>
              <a:xfrm>
                <a:off x="1565507" y="3771986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図形グループ 61"/>
            <p:cNvGrpSpPr/>
            <p:nvPr/>
          </p:nvGrpSpPr>
          <p:grpSpPr>
            <a:xfrm>
              <a:off x="3394589" y="3607838"/>
              <a:ext cx="887075" cy="657138"/>
              <a:chOff x="3667463" y="3645024"/>
              <a:chExt cx="887075" cy="657138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3667463" y="4153417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4030275" y="3645024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4405793" y="4153417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8" name="直線コネクタ 27"/>
              <p:cNvCxnSpPr>
                <a:stCxn id="6" idx="3"/>
                <a:endCxn id="5" idx="7"/>
              </p:cNvCxnSpPr>
              <p:nvPr/>
            </p:nvCxnSpPr>
            <p:spPr>
              <a:xfrm flipH="1">
                <a:off x="3794425" y="3771986"/>
                <a:ext cx="257633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>
                <a:stCxn id="7" idx="2"/>
                <a:endCxn id="5" idx="6"/>
              </p:cNvCxnSpPr>
              <p:nvPr/>
            </p:nvCxnSpPr>
            <p:spPr>
              <a:xfrm flipH="1">
                <a:off x="3816208" y="4227790"/>
                <a:ext cx="5895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>
                <a:stCxn id="7" idx="1"/>
                <a:endCxn id="6" idx="5"/>
              </p:cNvCxnSpPr>
              <p:nvPr/>
            </p:nvCxnSpPr>
            <p:spPr>
              <a:xfrm flipH="1" flipV="1">
                <a:off x="4157237" y="3771986"/>
                <a:ext cx="270339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正方形/長方形 37"/>
            <p:cNvSpPr/>
            <p:nvPr/>
          </p:nvSpPr>
          <p:spPr>
            <a:xfrm>
              <a:off x="2563231" y="3705575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→</a:t>
              </a:r>
              <a:endParaRPr lang="ja-JP" altLang="en-US" sz="2400" dirty="0"/>
            </a:p>
          </p:txBody>
        </p:sp>
        <p:grpSp>
          <p:nvGrpSpPr>
            <p:cNvPr id="61" name="図形グループ 60"/>
            <p:cNvGrpSpPr/>
            <p:nvPr/>
          </p:nvGrpSpPr>
          <p:grpSpPr>
            <a:xfrm>
              <a:off x="5451938" y="3607838"/>
              <a:ext cx="785771" cy="657138"/>
              <a:chOff x="5451938" y="3570652"/>
              <a:chExt cx="785771" cy="657138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5451938" y="3570652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5451938" y="4079045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6088964" y="4079045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6088964" y="3570652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6" name="直線コネクタ 45"/>
              <p:cNvCxnSpPr>
                <a:stCxn id="42" idx="6"/>
                <a:endCxn id="45" idx="2"/>
              </p:cNvCxnSpPr>
              <p:nvPr/>
            </p:nvCxnSpPr>
            <p:spPr>
              <a:xfrm>
                <a:off x="5600683" y="3645025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>
                <a:stCxn id="42" idx="4"/>
                <a:endCxn id="43" idx="0"/>
              </p:cNvCxnSpPr>
              <p:nvPr/>
            </p:nvCxnSpPr>
            <p:spPr>
              <a:xfrm>
                <a:off x="5526311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>
                <a:stCxn id="45" idx="4"/>
                <a:endCxn id="44" idx="0"/>
              </p:cNvCxnSpPr>
              <p:nvPr/>
            </p:nvCxnSpPr>
            <p:spPr>
              <a:xfrm>
                <a:off x="6163337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>
                <a:stCxn id="43" idx="6"/>
                <a:endCxn id="44" idx="2"/>
              </p:cNvCxnSpPr>
              <p:nvPr/>
            </p:nvCxnSpPr>
            <p:spPr>
              <a:xfrm>
                <a:off x="5600683" y="4153418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>
                <a:stCxn id="42" idx="5"/>
                <a:endCxn id="44" idx="1"/>
              </p:cNvCxnSpPr>
              <p:nvPr/>
            </p:nvCxnSpPr>
            <p:spPr>
              <a:xfrm>
                <a:off x="5578900" y="3697614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コネクタ 55"/>
              <p:cNvCxnSpPr>
                <a:stCxn id="43" idx="7"/>
                <a:endCxn id="45" idx="3"/>
              </p:cNvCxnSpPr>
              <p:nvPr/>
            </p:nvCxnSpPr>
            <p:spPr>
              <a:xfrm flipV="1">
                <a:off x="5578900" y="3697614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図形グループ 59"/>
            <p:cNvGrpSpPr/>
            <p:nvPr/>
          </p:nvGrpSpPr>
          <p:grpSpPr>
            <a:xfrm>
              <a:off x="4620579" y="3688412"/>
              <a:ext cx="492443" cy="495991"/>
              <a:chOff x="5205716" y="4247813"/>
              <a:chExt cx="492443" cy="495991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5205716" y="4247813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←</a:t>
                </a:r>
                <a:endParaRPr lang="ja-JP" altLang="en-US" sz="2400" dirty="0"/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5314720" y="4282139"/>
                <a:ext cx="274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/>
                  <a:t>/</a:t>
                </a:r>
                <a:endParaRPr lang="ja-JP" altLang="en-US" sz="2400" dirty="0"/>
              </a:p>
            </p:txBody>
          </p:sp>
        </p:grpSp>
      </p:grpSp>
      <p:grpSp>
        <p:nvGrpSpPr>
          <p:cNvPr id="111" name="図形グループ 110"/>
          <p:cNvGrpSpPr/>
          <p:nvPr/>
        </p:nvGrpSpPr>
        <p:grpSpPr>
          <a:xfrm>
            <a:off x="2172418" y="5405099"/>
            <a:ext cx="4799164" cy="657138"/>
            <a:chOff x="2172418" y="5405099"/>
            <a:chExt cx="4799164" cy="657138"/>
          </a:xfrm>
        </p:grpSpPr>
        <p:grpSp>
          <p:nvGrpSpPr>
            <p:cNvPr id="66" name="図形グループ 65"/>
            <p:cNvGrpSpPr/>
            <p:nvPr/>
          </p:nvGrpSpPr>
          <p:grpSpPr>
            <a:xfrm>
              <a:off x="2172418" y="5405099"/>
              <a:ext cx="785771" cy="657138"/>
              <a:chOff x="1438545" y="3645024"/>
              <a:chExt cx="785771" cy="657138"/>
            </a:xfrm>
          </p:grpSpPr>
          <p:sp>
            <p:nvSpPr>
              <p:cNvPr id="89" name="円/楕円 88"/>
              <p:cNvSpPr/>
              <p:nvPr/>
            </p:nvSpPr>
            <p:spPr>
              <a:xfrm>
                <a:off x="1438545" y="3645024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" name="円/楕円 89"/>
              <p:cNvSpPr/>
              <p:nvPr/>
            </p:nvSpPr>
            <p:spPr>
              <a:xfrm>
                <a:off x="1438545" y="4153417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円/楕円 90"/>
              <p:cNvSpPr/>
              <p:nvPr/>
            </p:nvSpPr>
            <p:spPr>
              <a:xfrm>
                <a:off x="2075571" y="4153417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2075571" y="3645024"/>
                <a:ext cx="148745" cy="14874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3" name="直線コネクタ 92"/>
              <p:cNvCxnSpPr>
                <a:stCxn id="89" idx="6"/>
                <a:endCxn id="92" idx="2"/>
              </p:cNvCxnSpPr>
              <p:nvPr/>
            </p:nvCxnSpPr>
            <p:spPr>
              <a:xfrm>
                <a:off x="1587290" y="3719397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コネクタ 93"/>
              <p:cNvCxnSpPr>
                <a:stCxn id="89" idx="4"/>
                <a:endCxn id="90" idx="0"/>
              </p:cNvCxnSpPr>
              <p:nvPr/>
            </p:nvCxnSpPr>
            <p:spPr>
              <a:xfrm>
                <a:off x="1512918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stCxn id="92" idx="4"/>
                <a:endCxn id="91" idx="0"/>
              </p:cNvCxnSpPr>
              <p:nvPr/>
            </p:nvCxnSpPr>
            <p:spPr>
              <a:xfrm>
                <a:off x="2149944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>
                <a:stCxn id="90" idx="6"/>
                <a:endCxn id="91" idx="2"/>
              </p:cNvCxnSpPr>
              <p:nvPr/>
            </p:nvCxnSpPr>
            <p:spPr>
              <a:xfrm>
                <a:off x="1587290" y="4227790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stCxn id="89" idx="5"/>
                <a:endCxn id="91" idx="1"/>
              </p:cNvCxnSpPr>
              <p:nvPr/>
            </p:nvCxnSpPr>
            <p:spPr>
              <a:xfrm>
                <a:off x="1565507" y="3771986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正方形/長方形 67"/>
            <p:cNvSpPr/>
            <p:nvPr/>
          </p:nvSpPr>
          <p:spPr>
            <a:xfrm>
              <a:off x="3322430" y="5502836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←</a:t>
              </a:r>
              <a:endParaRPr lang="ja-JP" altLang="en-US" sz="2400" dirty="0"/>
            </a:p>
          </p:txBody>
        </p:sp>
        <p:grpSp>
          <p:nvGrpSpPr>
            <p:cNvPr id="69" name="図形グループ 68"/>
            <p:cNvGrpSpPr/>
            <p:nvPr/>
          </p:nvGrpSpPr>
          <p:grpSpPr>
            <a:xfrm>
              <a:off x="6185811" y="5405099"/>
              <a:ext cx="785771" cy="657138"/>
              <a:chOff x="5451938" y="3570652"/>
              <a:chExt cx="785771" cy="657138"/>
            </a:xfrm>
          </p:grpSpPr>
          <p:sp>
            <p:nvSpPr>
              <p:cNvPr id="73" name="円/楕円 72"/>
              <p:cNvSpPr/>
              <p:nvPr/>
            </p:nvSpPr>
            <p:spPr>
              <a:xfrm>
                <a:off x="5451938" y="3570652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円/楕円 73"/>
              <p:cNvSpPr/>
              <p:nvPr/>
            </p:nvSpPr>
            <p:spPr>
              <a:xfrm>
                <a:off x="5451938" y="4079045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円/楕円 74"/>
              <p:cNvSpPr/>
              <p:nvPr/>
            </p:nvSpPr>
            <p:spPr>
              <a:xfrm>
                <a:off x="6088964" y="4079045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円/楕円 75"/>
              <p:cNvSpPr/>
              <p:nvPr/>
            </p:nvSpPr>
            <p:spPr>
              <a:xfrm>
                <a:off x="6088964" y="3570652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8" name="直線コネクタ 77"/>
              <p:cNvCxnSpPr>
                <a:stCxn id="73" idx="4"/>
                <a:endCxn id="74" idx="0"/>
              </p:cNvCxnSpPr>
              <p:nvPr/>
            </p:nvCxnSpPr>
            <p:spPr>
              <a:xfrm>
                <a:off x="5526311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6" idx="4"/>
                <a:endCxn id="75" idx="0"/>
              </p:cNvCxnSpPr>
              <p:nvPr/>
            </p:nvCxnSpPr>
            <p:spPr>
              <a:xfrm>
                <a:off x="6163337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>
                <a:stCxn id="74" idx="6"/>
                <a:endCxn id="75" idx="2"/>
              </p:cNvCxnSpPr>
              <p:nvPr/>
            </p:nvCxnSpPr>
            <p:spPr>
              <a:xfrm>
                <a:off x="5600683" y="4153418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>
                <a:stCxn id="74" idx="7"/>
                <a:endCxn id="76" idx="3"/>
              </p:cNvCxnSpPr>
              <p:nvPr/>
            </p:nvCxnSpPr>
            <p:spPr>
              <a:xfrm flipV="1">
                <a:off x="5578900" y="3697614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図形グループ 69"/>
            <p:cNvGrpSpPr/>
            <p:nvPr/>
          </p:nvGrpSpPr>
          <p:grpSpPr>
            <a:xfrm>
              <a:off x="5329126" y="5479642"/>
              <a:ext cx="492443" cy="484537"/>
              <a:chOff x="5205716" y="4247813"/>
              <a:chExt cx="492443" cy="484537"/>
            </a:xfrm>
          </p:grpSpPr>
          <p:sp>
            <p:nvSpPr>
              <p:cNvPr id="71" name="正方形/長方形 70"/>
              <p:cNvSpPr/>
              <p:nvPr/>
            </p:nvSpPr>
            <p:spPr>
              <a:xfrm>
                <a:off x="5205716" y="4247813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→</a:t>
                </a:r>
                <a:endParaRPr lang="ja-JP" altLang="en-US" sz="2400" dirty="0"/>
              </a:p>
            </p:txBody>
          </p:sp>
          <p:sp>
            <p:nvSpPr>
              <p:cNvPr id="72" name="正方形/長方形 71"/>
              <p:cNvSpPr/>
              <p:nvPr/>
            </p:nvSpPr>
            <p:spPr>
              <a:xfrm>
                <a:off x="5314720" y="4270685"/>
                <a:ext cx="2744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/>
                  <a:t>/</a:t>
                </a:r>
                <a:endParaRPr lang="ja-JP" altLang="en-US" sz="2400" dirty="0"/>
              </a:p>
            </p:txBody>
          </p:sp>
        </p:grpSp>
        <p:grpSp>
          <p:nvGrpSpPr>
            <p:cNvPr id="100" name="図形グループ 99"/>
            <p:cNvGrpSpPr/>
            <p:nvPr/>
          </p:nvGrpSpPr>
          <p:grpSpPr>
            <a:xfrm>
              <a:off x="4179114" y="5405099"/>
              <a:ext cx="785771" cy="657138"/>
              <a:chOff x="1438545" y="3645024"/>
              <a:chExt cx="785771" cy="657138"/>
            </a:xfrm>
          </p:grpSpPr>
          <p:sp>
            <p:nvSpPr>
              <p:cNvPr id="101" name="円/楕円 100"/>
              <p:cNvSpPr/>
              <p:nvPr/>
            </p:nvSpPr>
            <p:spPr>
              <a:xfrm>
                <a:off x="1438545" y="3645024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>
                <a:off x="1438545" y="4153417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2075571" y="4153417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>
                <a:off x="2075571" y="3645024"/>
                <a:ext cx="148745" cy="148745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05" name="直線コネクタ 104"/>
              <p:cNvCxnSpPr>
                <a:stCxn id="101" idx="6"/>
                <a:endCxn id="104" idx="2"/>
              </p:cNvCxnSpPr>
              <p:nvPr/>
            </p:nvCxnSpPr>
            <p:spPr>
              <a:xfrm>
                <a:off x="1587290" y="3719397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>
                <a:stCxn id="101" idx="4"/>
                <a:endCxn id="102" idx="0"/>
              </p:cNvCxnSpPr>
              <p:nvPr/>
            </p:nvCxnSpPr>
            <p:spPr>
              <a:xfrm>
                <a:off x="1512918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>
                <a:stCxn id="104" idx="4"/>
                <a:endCxn id="103" idx="0"/>
              </p:cNvCxnSpPr>
              <p:nvPr/>
            </p:nvCxnSpPr>
            <p:spPr>
              <a:xfrm>
                <a:off x="2149944" y="3793769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>
                <a:stCxn id="102" idx="6"/>
                <a:endCxn id="103" idx="2"/>
              </p:cNvCxnSpPr>
              <p:nvPr/>
            </p:nvCxnSpPr>
            <p:spPr>
              <a:xfrm>
                <a:off x="1587290" y="4227790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テキスト ボックス 109"/>
          <p:cNvSpPr txBox="1"/>
          <p:nvPr/>
        </p:nvSpPr>
        <p:spPr>
          <a:xfrm>
            <a:off x="4725020" y="3032108"/>
            <a:ext cx="3580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H</a:t>
            </a:r>
            <a:r>
              <a:rPr kumimoji="1" lang="en-US" altLang="ja-JP" sz="2400" dirty="0" smtClean="0"/>
              <a:t>: </a:t>
            </a:r>
            <a:r>
              <a:rPr lang="en-US" altLang="ja-JP" sz="2400" dirty="0" smtClean="0"/>
              <a:t>might </a:t>
            </a:r>
            <a:r>
              <a:rPr kumimoji="1" lang="en-US" altLang="ja-JP" sz="2400" dirty="0" smtClean="0"/>
              <a:t>have self-loops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8204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Bi-arc Graphs admit Majority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761998" y="1765626"/>
            <a:ext cx="7543799" cy="879981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[FHH03] Let 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 be a bi-arc graph. Then, LHOM(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) admits majority (of any </a:t>
            </a:r>
            <a:r>
              <a:rPr lang="en-US" altLang="ja-JP" sz="2400" dirty="0" err="1" smtClean="0"/>
              <a:t>arity</a:t>
            </a:r>
            <a:r>
              <a:rPr lang="en-US" altLang="ja-JP" sz="2400" dirty="0" smtClean="0"/>
              <a:t>) as its polymorphism.</a:t>
            </a:r>
            <a:endParaRPr kumimoji="1" lang="ja-JP" altLang="en-US" sz="2400" dirty="0"/>
          </a:p>
        </p:txBody>
      </p:sp>
      <p:grpSp>
        <p:nvGrpSpPr>
          <p:cNvPr id="16" name="図形グループ 15"/>
          <p:cNvGrpSpPr/>
          <p:nvPr/>
        </p:nvGrpSpPr>
        <p:grpSpPr>
          <a:xfrm>
            <a:off x="3128501" y="2801933"/>
            <a:ext cx="785771" cy="657138"/>
            <a:chOff x="5451938" y="3570652"/>
            <a:chExt cx="785771" cy="657138"/>
          </a:xfrm>
        </p:grpSpPr>
        <p:sp>
          <p:nvSpPr>
            <p:cNvPr id="17" name="円/楕円 16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5451938" y="4079045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6088964" y="4079045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1" name="直線コネクタ 20"/>
            <p:cNvCxnSpPr>
              <a:stCxn id="17" idx="6"/>
              <a:endCxn id="20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7" idx="4"/>
              <a:endCxn id="18" idx="0"/>
            </p:cNvCxnSpPr>
            <p:nvPr/>
          </p:nvCxnSpPr>
          <p:spPr>
            <a:xfrm>
              <a:off x="5526311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20" idx="4"/>
              <a:endCxn id="19" idx="0"/>
            </p:cNvCxnSpPr>
            <p:nvPr/>
          </p:nvCxnSpPr>
          <p:spPr>
            <a:xfrm>
              <a:off x="6163337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>
              <a:stCxn id="18" idx="6"/>
              <a:endCxn id="19" idx="2"/>
            </p:cNvCxnSpPr>
            <p:nvPr/>
          </p:nvCxnSpPr>
          <p:spPr>
            <a:xfrm>
              <a:off x="5600683" y="4153418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>
              <a:stCxn id="17" idx="5"/>
              <a:endCxn id="19" idx="1"/>
            </p:cNvCxnSpPr>
            <p:nvPr/>
          </p:nvCxnSpPr>
          <p:spPr>
            <a:xfrm>
              <a:off x="5578900" y="3697614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図形グループ 28"/>
          <p:cNvGrpSpPr/>
          <p:nvPr/>
        </p:nvGrpSpPr>
        <p:grpSpPr>
          <a:xfrm>
            <a:off x="5528235" y="3459071"/>
            <a:ext cx="903372" cy="797282"/>
            <a:chOff x="2703944" y="5057951"/>
            <a:chExt cx="903372" cy="797282"/>
          </a:xfrm>
        </p:grpSpPr>
        <p:sp>
          <p:nvSpPr>
            <p:cNvPr id="30" name="円/楕円 29"/>
            <p:cNvSpPr/>
            <p:nvPr/>
          </p:nvSpPr>
          <p:spPr>
            <a:xfrm>
              <a:off x="2703944" y="5057952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2707599" y="5706487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3458571" y="5706487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>
              <a:stCxn id="30" idx="4"/>
              <a:endCxn id="31" idx="0"/>
            </p:cNvCxnSpPr>
            <p:nvPr/>
          </p:nvCxnSpPr>
          <p:spPr>
            <a:xfrm>
              <a:off x="2778317" y="5206697"/>
              <a:ext cx="3655" cy="499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>
              <a:stCxn id="31" idx="6"/>
              <a:endCxn id="33" idx="2"/>
            </p:cNvCxnSpPr>
            <p:nvPr/>
          </p:nvCxnSpPr>
          <p:spPr>
            <a:xfrm>
              <a:off x="2856344" y="5780860"/>
              <a:ext cx="6022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曲線コネクタ 37"/>
            <p:cNvCxnSpPr>
              <a:stCxn id="31" idx="4"/>
              <a:endCxn id="31" idx="2"/>
            </p:cNvCxnSpPr>
            <p:nvPr/>
          </p:nvCxnSpPr>
          <p:spPr>
            <a:xfrm rot="5400000" flipH="1">
              <a:off x="2707600" y="5780860"/>
              <a:ext cx="74372" cy="74373"/>
            </a:xfrm>
            <a:prstGeom prst="curvedConnector4">
              <a:avLst>
                <a:gd name="adj1" fmla="val -307374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曲線コネクタ 38"/>
            <p:cNvCxnSpPr>
              <a:stCxn id="33" idx="4"/>
              <a:endCxn id="33" idx="6"/>
            </p:cNvCxnSpPr>
            <p:nvPr/>
          </p:nvCxnSpPr>
          <p:spPr>
            <a:xfrm rot="5400000" flipH="1" flipV="1">
              <a:off x="3532944" y="5780860"/>
              <a:ext cx="74372" cy="74372"/>
            </a:xfrm>
            <a:prstGeom prst="curvedConnector4">
              <a:avLst>
                <a:gd name="adj1" fmla="val -307374"/>
                <a:gd name="adj2" fmla="val 407374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曲線コネクタ 40"/>
            <p:cNvCxnSpPr>
              <a:stCxn id="30" idx="0"/>
              <a:endCxn id="30" idx="2"/>
            </p:cNvCxnSpPr>
            <p:nvPr/>
          </p:nvCxnSpPr>
          <p:spPr>
            <a:xfrm rot="16200000" flipH="1" flipV="1">
              <a:off x="2703944" y="5057951"/>
              <a:ext cx="74373" cy="74373"/>
            </a:xfrm>
            <a:prstGeom prst="curvedConnector4">
              <a:avLst>
                <a:gd name="adj1" fmla="val -307370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図形グループ 41"/>
          <p:cNvGrpSpPr/>
          <p:nvPr/>
        </p:nvGrpSpPr>
        <p:grpSpPr>
          <a:xfrm>
            <a:off x="3128502" y="3623620"/>
            <a:ext cx="785771" cy="657138"/>
            <a:chOff x="5451938" y="3570652"/>
            <a:chExt cx="785771" cy="657138"/>
          </a:xfrm>
        </p:grpSpPr>
        <p:sp>
          <p:nvSpPr>
            <p:cNvPr id="43" name="円/楕円 42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451938" y="4079045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円/楕円 44"/>
            <p:cNvSpPr/>
            <p:nvPr/>
          </p:nvSpPr>
          <p:spPr>
            <a:xfrm>
              <a:off x="6088964" y="4079045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/>
            <p:cNvCxnSpPr>
              <a:stCxn id="43" idx="6"/>
              <a:endCxn id="46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43" idx="4"/>
              <a:endCxn id="44" idx="0"/>
            </p:cNvCxnSpPr>
            <p:nvPr/>
          </p:nvCxnSpPr>
          <p:spPr>
            <a:xfrm>
              <a:off x="5526311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stCxn id="46" idx="4"/>
              <a:endCxn id="45" idx="0"/>
            </p:cNvCxnSpPr>
            <p:nvPr/>
          </p:nvCxnSpPr>
          <p:spPr>
            <a:xfrm>
              <a:off x="6163337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stCxn id="44" idx="6"/>
              <a:endCxn id="45" idx="2"/>
            </p:cNvCxnSpPr>
            <p:nvPr/>
          </p:nvCxnSpPr>
          <p:spPr>
            <a:xfrm>
              <a:off x="5600683" y="4153418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43" idx="5"/>
              <a:endCxn id="45" idx="1"/>
            </p:cNvCxnSpPr>
            <p:nvPr/>
          </p:nvCxnSpPr>
          <p:spPr>
            <a:xfrm>
              <a:off x="5578900" y="3697614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図形グループ 53"/>
          <p:cNvGrpSpPr/>
          <p:nvPr/>
        </p:nvGrpSpPr>
        <p:grpSpPr>
          <a:xfrm>
            <a:off x="3128501" y="4445308"/>
            <a:ext cx="785771" cy="657138"/>
            <a:chOff x="5451938" y="3570652"/>
            <a:chExt cx="785771" cy="657138"/>
          </a:xfrm>
        </p:grpSpPr>
        <p:sp>
          <p:nvSpPr>
            <p:cNvPr id="55" name="円/楕円 54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円/楕円 55"/>
            <p:cNvSpPr/>
            <p:nvPr/>
          </p:nvSpPr>
          <p:spPr>
            <a:xfrm>
              <a:off x="5451938" y="4079045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円/楕円 56"/>
            <p:cNvSpPr/>
            <p:nvPr/>
          </p:nvSpPr>
          <p:spPr>
            <a:xfrm>
              <a:off x="6088964" y="4079045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/>
            <p:cNvCxnSpPr>
              <a:stCxn id="55" idx="6"/>
              <a:endCxn id="58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>
              <a:stCxn id="55" idx="4"/>
              <a:endCxn id="56" idx="0"/>
            </p:cNvCxnSpPr>
            <p:nvPr/>
          </p:nvCxnSpPr>
          <p:spPr>
            <a:xfrm>
              <a:off x="5526311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stCxn id="58" idx="4"/>
              <a:endCxn id="57" idx="0"/>
            </p:cNvCxnSpPr>
            <p:nvPr/>
          </p:nvCxnSpPr>
          <p:spPr>
            <a:xfrm>
              <a:off x="6163337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56" idx="6"/>
              <a:endCxn id="57" idx="2"/>
            </p:cNvCxnSpPr>
            <p:nvPr/>
          </p:nvCxnSpPr>
          <p:spPr>
            <a:xfrm>
              <a:off x="5600683" y="4153418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>
              <a:stCxn id="55" idx="5"/>
              <a:endCxn id="57" idx="1"/>
            </p:cNvCxnSpPr>
            <p:nvPr/>
          </p:nvCxnSpPr>
          <p:spPr>
            <a:xfrm>
              <a:off x="5578900" y="3697614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7" name="直線矢印コネクタ 76"/>
          <p:cNvCxnSpPr/>
          <p:nvPr/>
        </p:nvCxnSpPr>
        <p:spPr>
          <a:xfrm>
            <a:off x="4127367" y="3080664"/>
            <a:ext cx="1105335" cy="6173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4127367" y="3950775"/>
            <a:ext cx="11053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4127367" y="4256352"/>
            <a:ext cx="1105335" cy="5175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図形グループ 4"/>
          <p:cNvGrpSpPr/>
          <p:nvPr/>
        </p:nvGrpSpPr>
        <p:grpSpPr>
          <a:xfrm>
            <a:off x="1681520" y="4594053"/>
            <a:ext cx="4339027" cy="1464208"/>
            <a:chOff x="1681520" y="4594053"/>
            <a:chExt cx="4339027" cy="1464208"/>
          </a:xfrm>
        </p:grpSpPr>
        <p:grpSp>
          <p:nvGrpSpPr>
            <p:cNvPr id="66" name="図形グループ 65"/>
            <p:cNvGrpSpPr/>
            <p:nvPr/>
          </p:nvGrpSpPr>
          <p:grpSpPr>
            <a:xfrm>
              <a:off x="3128501" y="5401123"/>
              <a:ext cx="785771" cy="657138"/>
              <a:chOff x="5451938" y="3570652"/>
              <a:chExt cx="785771" cy="657138"/>
            </a:xfrm>
          </p:grpSpPr>
          <p:sp>
            <p:nvSpPr>
              <p:cNvPr id="67" name="円/楕円 66"/>
              <p:cNvSpPr/>
              <p:nvPr/>
            </p:nvSpPr>
            <p:spPr>
              <a:xfrm>
                <a:off x="5451938" y="3570652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" name="円/楕円 67"/>
              <p:cNvSpPr/>
              <p:nvPr/>
            </p:nvSpPr>
            <p:spPr>
              <a:xfrm>
                <a:off x="5451938" y="4079045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円/楕円 68"/>
              <p:cNvSpPr/>
              <p:nvPr/>
            </p:nvSpPr>
            <p:spPr>
              <a:xfrm>
                <a:off x="6088964" y="4079045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円/楕円 69"/>
              <p:cNvSpPr/>
              <p:nvPr/>
            </p:nvSpPr>
            <p:spPr>
              <a:xfrm>
                <a:off x="6088964" y="3570652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1" name="直線コネクタ 70"/>
              <p:cNvCxnSpPr>
                <a:stCxn id="67" idx="6"/>
                <a:endCxn id="70" idx="2"/>
              </p:cNvCxnSpPr>
              <p:nvPr/>
            </p:nvCxnSpPr>
            <p:spPr>
              <a:xfrm>
                <a:off x="5600683" y="3645025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>
                <a:stCxn id="67" idx="4"/>
                <a:endCxn id="68" idx="0"/>
              </p:cNvCxnSpPr>
              <p:nvPr/>
            </p:nvCxnSpPr>
            <p:spPr>
              <a:xfrm>
                <a:off x="5526311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線コネクタ 72"/>
              <p:cNvCxnSpPr>
                <a:stCxn id="70" idx="4"/>
                <a:endCxn id="69" idx="0"/>
              </p:cNvCxnSpPr>
              <p:nvPr/>
            </p:nvCxnSpPr>
            <p:spPr>
              <a:xfrm>
                <a:off x="6163337" y="3719397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線コネクタ 73"/>
              <p:cNvCxnSpPr>
                <a:stCxn id="68" idx="6"/>
                <a:endCxn id="69" idx="2"/>
              </p:cNvCxnSpPr>
              <p:nvPr/>
            </p:nvCxnSpPr>
            <p:spPr>
              <a:xfrm>
                <a:off x="5600683" y="4153418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>
                <a:stCxn id="67" idx="5"/>
                <a:endCxn id="69" idx="1"/>
              </p:cNvCxnSpPr>
              <p:nvPr/>
            </p:nvCxnSpPr>
            <p:spPr>
              <a:xfrm>
                <a:off x="5578900" y="3697614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8" name="カギ線コネクタ 87"/>
            <p:cNvCxnSpPr/>
            <p:nvPr/>
          </p:nvCxnSpPr>
          <p:spPr>
            <a:xfrm flipV="1">
              <a:off x="4127367" y="4594053"/>
              <a:ext cx="1893180" cy="1179251"/>
            </a:xfrm>
            <a:prstGeom prst="bentConnector3">
              <a:avLst>
                <a:gd name="adj1" fmla="val 99689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3" name="図形グループ 92"/>
            <p:cNvGrpSpPr/>
            <p:nvPr/>
          </p:nvGrpSpPr>
          <p:grpSpPr>
            <a:xfrm>
              <a:off x="1681520" y="5102446"/>
              <a:ext cx="1227469" cy="813272"/>
              <a:chOff x="1681520" y="5208268"/>
              <a:chExt cx="1227469" cy="813272"/>
            </a:xfrm>
          </p:grpSpPr>
          <p:sp>
            <p:nvSpPr>
              <p:cNvPr id="91" name="右矢印 90"/>
              <p:cNvSpPr/>
              <p:nvPr/>
            </p:nvSpPr>
            <p:spPr>
              <a:xfrm>
                <a:off x="2030680" y="5640109"/>
                <a:ext cx="529149" cy="381431"/>
              </a:xfrm>
              <a:prstGeom prst="right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1681520" y="5208268"/>
                <a:ext cx="12274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majority</a:t>
                </a:r>
                <a:endParaRPr kumimoji="1" lang="ja-JP" altLang="en-US" sz="2400" dirty="0"/>
              </a:p>
            </p:txBody>
          </p:sp>
        </p:grpSp>
      </p:grpSp>
      <p:sp>
        <p:nvSpPr>
          <p:cNvPr id="6" name="正方形/長方形 5"/>
          <p:cNvSpPr/>
          <p:nvPr/>
        </p:nvSpPr>
        <p:spPr>
          <a:xfrm>
            <a:off x="5795165" y="2766012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/>
              <a:t>H</a:t>
            </a:r>
            <a:endParaRPr lang="ja-JP" altLang="en-US" sz="2400" dirty="0"/>
          </a:p>
        </p:txBody>
      </p:sp>
      <p:sp>
        <p:nvSpPr>
          <p:cNvPr id="64" name="正方形/長方形 63"/>
          <p:cNvSpPr/>
          <p:nvPr/>
        </p:nvSpPr>
        <p:spPr>
          <a:xfrm>
            <a:off x="2109065" y="3655275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/>
              <a:t>G</a:t>
            </a:r>
            <a:endParaRPr lang="ja-JP" altLang="en-US" sz="2400" dirty="0"/>
          </a:p>
        </p:txBody>
      </p:sp>
      <p:sp>
        <p:nvSpPr>
          <p:cNvPr id="7" name="左中かっこ 6"/>
          <p:cNvSpPr/>
          <p:nvPr/>
        </p:nvSpPr>
        <p:spPr>
          <a:xfrm>
            <a:off x="2757215" y="2801933"/>
            <a:ext cx="151774" cy="230051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351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754184"/>
            <a:ext cx="7543800" cy="441801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i="1" dirty="0" smtClean="0"/>
              <a:t>U</a:t>
            </a:r>
            <a:r>
              <a:rPr kumimoji="1" lang="en-US" altLang="ja-JP" dirty="0" smtClean="0"/>
              <a:t> ⊆ </a:t>
            </a:r>
            <a:r>
              <a:rPr kumimoji="1" lang="en-US" altLang="ja-JP" i="1" dirty="0" smtClean="0"/>
              <a:t>V </a:t>
            </a:r>
            <a:r>
              <a:rPr kumimoji="1" lang="en-US" altLang="ja-JP" dirty="0" smtClean="0"/>
              <a:t>: a maximal set such that </a:t>
            </a:r>
            <a:r>
              <a:rPr kumimoji="1" lang="en-US" altLang="ja-JP" i="1" dirty="0" err="1" smtClean="0"/>
              <a:t>f</a:t>
            </a:r>
            <a:r>
              <a:rPr kumimoji="1" lang="en-US" altLang="ja-JP" dirty="0" err="1" smtClean="0"/>
              <a:t>|</a:t>
            </a:r>
            <a:r>
              <a:rPr kumimoji="1" lang="en-US" altLang="ja-JP" i="1" baseline="-25000" dirty="0" err="1" smtClean="0"/>
              <a:t>V</a:t>
            </a:r>
            <a:r>
              <a:rPr kumimoji="1" lang="en-US" altLang="ja-JP" i="1" baseline="-25000" dirty="0" smtClean="0"/>
              <a:t> </a:t>
            </a:r>
            <a:r>
              <a:rPr kumimoji="1" lang="en-US" altLang="ja-JP" baseline="-25000" dirty="0" smtClean="0"/>
              <a:t>\ </a:t>
            </a:r>
            <a:r>
              <a:rPr kumimoji="1" lang="en-US" altLang="ja-JP" i="1" baseline="-25000" dirty="0" smtClean="0"/>
              <a:t>U</a:t>
            </a:r>
            <a:r>
              <a:rPr kumimoji="1" lang="en-US" altLang="ja-JP" dirty="0" smtClean="0"/>
              <a:t> is extendable to a list 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-homomorphism</a:t>
            </a:r>
          </a:p>
          <a:p>
            <a:r>
              <a:rPr lang="en-US" altLang="ja-JP" dirty="0" smtClean="0"/>
              <a:t>|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| ≥ </a:t>
            </a:r>
            <a:r>
              <a:rPr lang="en-US" altLang="ja-JP" dirty="0" err="1" smtClean="0"/>
              <a:t>ε</a:t>
            </a:r>
            <a:r>
              <a:rPr lang="en-US" altLang="ja-JP" i="1" dirty="0" err="1" smtClean="0"/>
              <a:t>n</a:t>
            </a:r>
            <a:endParaRPr kumimoji="1" lang="en-US" altLang="ja-JP" i="1" dirty="0" smtClean="0"/>
          </a:p>
          <a:p>
            <a:r>
              <a:rPr lang="en-US" altLang="ja-JP" i="1" dirty="0" smtClean="0"/>
              <a:t>f</a:t>
            </a:r>
            <a:r>
              <a:rPr lang="en-US" altLang="ja-JP" dirty="0" smtClean="0"/>
              <a:t>|</a:t>
            </a:r>
            <a:r>
              <a:rPr lang="en-US" altLang="ja-JP" baseline="-25000" dirty="0" smtClean="0"/>
              <a:t>(</a:t>
            </a:r>
            <a:r>
              <a:rPr lang="en-US" altLang="ja-JP" i="1" baseline="-25000" dirty="0" smtClean="0"/>
              <a:t>V</a:t>
            </a:r>
            <a:r>
              <a:rPr lang="en-US" altLang="ja-JP" baseline="-25000" dirty="0" smtClean="0"/>
              <a:t> \ </a:t>
            </a:r>
            <a:r>
              <a:rPr lang="en-US" altLang="ja-JP" i="1" baseline="-25000" dirty="0" smtClean="0"/>
              <a:t>U</a:t>
            </a:r>
            <a:r>
              <a:rPr lang="en-US" altLang="ja-JP" baseline="-25000" dirty="0" smtClean="0"/>
              <a:t>) +</a:t>
            </a:r>
            <a:r>
              <a:rPr lang="en-US" altLang="ja-JP" baseline="-25000" dirty="0"/>
              <a:t> </a:t>
            </a:r>
            <a:r>
              <a:rPr lang="en-US" altLang="ja-JP" i="1" baseline="-25000" dirty="0" smtClean="0"/>
              <a:t>u</a:t>
            </a:r>
            <a:r>
              <a:rPr lang="en-US" altLang="ja-JP" dirty="0" smtClean="0"/>
              <a:t> is not extendable for any 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 ∈ 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.</a:t>
            </a:r>
          </a:p>
          <a:p>
            <a:pPr>
              <a:buFont typeface="ヒラギノ角ゴ ProN W3"/>
              <a:buChar char="⇒"/>
            </a:pPr>
            <a:r>
              <a:rPr lang="en-US" altLang="ja-JP" dirty="0" smtClean="0"/>
              <a:t> Majority implies </a:t>
            </a:r>
            <a:r>
              <a:rPr lang="en-US" altLang="ja-JP" dirty="0"/>
              <a:t>(</a:t>
            </a:r>
            <a:r>
              <a:rPr lang="en-US" altLang="ja-JP" i="1" dirty="0"/>
              <a:t>f</a:t>
            </a:r>
            <a:r>
              <a:rPr lang="en-US" altLang="ja-JP" dirty="0"/>
              <a:t>(</a:t>
            </a:r>
            <a:r>
              <a:rPr lang="en-US" altLang="ja-JP" i="1" dirty="0"/>
              <a:t>u</a:t>
            </a:r>
            <a:r>
              <a:rPr lang="en-US" altLang="ja-JP" dirty="0"/>
              <a:t>), </a:t>
            </a:r>
            <a:r>
              <a:rPr lang="en-US" altLang="ja-JP" i="1" dirty="0"/>
              <a:t>f</a:t>
            </a:r>
            <a:r>
              <a:rPr lang="en-US" altLang="ja-JP" dirty="0"/>
              <a:t>(</a:t>
            </a:r>
            <a:r>
              <a:rPr lang="en-US" altLang="ja-JP" i="1" dirty="0"/>
              <a:t>v</a:t>
            </a:r>
            <a:r>
              <a:rPr lang="en-US" altLang="ja-JP" dirty="0"/>
              <a:t>)) ∉ </a:t>
            </a:r>
            <a:r>
              <a:rPr lang="en-US" altLang="ja-JP" i="1" dirty="0" err="1"/>
              <a:t>S</a:t>
            </a:r>
            <a:r>
              <a:rPr lang="en-US" altLang="ja-JP" i="1" baseline="-25000" dirty="0" err="1"/>
              <a:t>u</a:t>
            </a:r>
            <a:r>
              <a:rPr lang="en-US" altLang="ja-JP" baseline="-25000" dirty="0" err="1"/>
              <a:t>,</a:t>
            </a:r>
            <a:r>
              <a:rPr lang="en-US" altLang="ja-JP" i="1" baseline="-25000" dirty="0" err="1" smtClean="0"/>
              <a:t>v</a:t>
            </a:r>
            <a:r>
              <a:rPr lang="en-US" altLang="ja-JP" i="1" baseline="-25000" dirty="0" smtClean="0"/>
              <a:t> </a:t>
            </a:r>
            <a:r>
              <a:rPr lang="en-US" altLang="ja-JP" dirty="0" smtClean="0"/>
              <a:t>for some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 ∈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 \ 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>
              <a:buFont typeface="ヒラギノ角ゴ ProN W3"/>
              <a:buChar char="⇒"/>
            </a:pPr>
            <a:r>
              <a:rPr lang="en-US" altLang="ja-JP" dirty="0"/>
              <a:t> </a:t>
            </a:r>
            <a:r>
              <a:rPr lang="en-US" altLang="ja-JP" dirty="0" err="1" smtClean="0"/>
              <a:t>ε</a:t>
            </a:r>
            <a:r>
              <a:rPr lang="en-US" altLang="ja-JP" i="1" dirty="0" err="1" smtClean="0"/>
              <a:t>n</a:t>
            </a:r>
            <a:r>
              <a:rPr lang="en-US" altLang="ja-JP" dirty="0" smtClean="0"/>
              <a:t> violating pairs</a:t>
            </a:r>
          </a:p>
          <a:p>
            <a:pPr>
              <a:buFont typeface="ヒラギノ角ゴ ProN W3"/>
              <a:buChar char="⇒"/>
            </a:pPr>
            <a:r>
              <a:rPr kumimoji="1" lang="en-US" altLang="ja-JP" dirty="0"/>
              <a:t> </a:t>
            </a:r>
            <a:r>
              <a:rPr kumimoji="1" lang="en-US" altLang="ja-JP" dirty="0" smtClean="0"/>
              <a:t>O(√(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ε</a:t>
            </a:r>
            <a:r>
              <a:rPr kumimoji="1" lang="en-US" altLang="ja-JP" dirty="0" smtClean="0"/>
              <a:t>)) vertices is enough</a:t>
            </a:r>
          </a:p>
          <a:p>
            <a:pPr marL="0" indent="0">
              <a:buNone/>
            </a:pPr>
            <a:r>
              <a:rPr lang="en-US" altLang="ja-JP" dirty="0" smtClean="0"/>
              <a:t>     to find a violating pair.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When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f</a:t>
            </a:r>
            <a:r>
              <a:rPr kumimoji="1" lang="en-US" altLang="ja-JP" dirty="0" smtClean="0"/>
              <a:t> is 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ε</a:t>
            </a:r>
            <a:r>
              <a:rPr kumimoji="1" lang="en-US" altLang="ja-JP" dirty="0" smtClean="0"/>
              <a:t>-far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078002" y="4242085"/>
            <a:ext cx="3227797" cy="1802435"/>
          </a:xfrm>
          <a:prstGeom prst="ellipse">
            <a:avLst/>
          </a:prstGeom>
          <a:noFill/>
          <a:ln w="38100" cmpd="sng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16803" y="4057469"/>
            <a:ext cx="49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G</a:t>
            </a:r>
            <a:endParaRPr kumimoji="1" lang="ja-JP" altLang="en-US" sz="2400" i="1" dirty="0"/>
          </a:p>
        </p:txBody>
      </p:sp>
      <p:sp>
        <p:nvSpPr>
          <p:cNvPr id="12" name="フリーフォーム 11"/>
          <p:cNvSpPr/>
          <p:nvPr/>
        </p:nvSpPr>
        <p:spPr>
          <a:xfrm>
            <a:off x="6471230" y="4240205"/>
            <a:ext cx="304206" cy="1784588"/>
          </a:xfrm>
          <a:custGeom>
            <a:avLst/>
            <a:gdLst>
              <a:gd name="connsiteX0" fmla="*/ 498698 w 849265"/>
              <a:gd name="connsiteY0" fmla="*/ 0 h 2665967"/>
              <a:gd name="connsiteX1" fmla="*/ 6747 w 849265"/>
              <a:gd name="connsiteY1" fmla="*/ 583538 h 2665967"/>
              <a:gd name="connsiteX2" fmla="*/ 819038 w 849265"/>
              <a:gd name="connsiteY2" fmla="*/ 1121308 h 2665967"/>
              <a:gd name="connsiteX3" fmla="*/ 98272 w 849265"/>
              <a:gd name="connsiteY3" fmla="*/ 1636194 h 2665967"/>
              <a:gd name="connsiteX4" fmla="*/ 841920 w 849265"/>
              <a:gd name="connsiteY4" fmla="*/ 2276942 h 2665967"/>
              <a:gd name="connsiteX5" fmla="*/ 498698 w 849265"/>
              <a:gd name="connsiteY5" fmla="*/ 2665967 h 266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265" h="2665967">
                <a:moveTo>
                  <a:pt x="498698" y="0"/>
                </a:moveTo>
                <a:cubicBezTo>
                  <a:pt x="226027" y="198326"/>
                  <a:pt x="-46643" y="396653"/>
                  <a:pt x="6747" y="583538"/>
                </a:cubicBezTo>
                <a:cubicBezTo>
                  <a:pt x="60137" y="770423"/>
                  <a:pt x="803784" y="945865"/>
                  <a:pt x="819038" y="1121308"/>
                </a:cubicBezTo>
                <a:cubicBezTo>
                  <a:pt x="834292" y="1296751"/>
                  <a:pt x="94458" y="1443588"/>
                  <a:pt x="98272" y="1636194"/>
                </a:cubicBezTo>
                <a:cubicBezTo>
                  <a:pt x="102086" y="1828800"/>
                  <a:pt x="775182" y="2105313"/>
                  <a:pt x="841920" y="2276942"/>
                </a:cubicBezTo>
                <a:cubicBezTo>
                  <a:pt x="908658" y="2448571"/>
                  <a:pt x="498698" y="2665967"/>
                  <a:pt x="498698" y="266596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7836" y="4859162"/>
            <a:ext cx="1117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|U|</a:t>
            </a:r>
            <a:r>
              <a:rPr lang="en-US" altLang="ja-JP" sz="2400" dirty="0" smtClean="0"/>
              <a:t>≥</a:t>
            </a:r>
            <a:r>
              <a:rPr lang="en-US" altLang="ja-JP" sz="2400" dirty="0" err="1" smtClean="0"/>
              <a:t>ε</a:t>
            </a:r>
            <a:r>
              <a:rPr lang="en-US" altLang="ja-JP" sz="2400" i="1" dirty="0" err="1" smtClean="0"/>
              <a:t>n</a:t>
            </a:r>
            <a:endParaRPr kumimoji="1" lang="ja-JP" altLang="en-US" sz="2400" i="1" dirty="0"/>
          </a:p>
        </p:txBody>
      </p:sp>
      <p:sp>
        <p:nvSpPr>
          <p:cNvPr id="15" name="円/楕円 14"/>
          <p:cNvSpPr/>
          <p:nvPr/>
        </p:nvSpPr>
        <p:spPr>
          <a:xfrm>
            <a:off x="6901843" y="4593506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075062" y="4377770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u</a:t>
            </a:r>
            <a:endParaRPr kumimoji="1" lang="ja-JP" altLang="en-US" sz="2400" i="1" dirty="0"/>
          </a:p>
        </p:txBody>
      </p:sp>
      <p:grpSp>
        <p:nvGrpSpPr>
          <p:cNvPr id="8" name="図形グループ 7"/>
          <p:cNvGrpSpPr/>
          <p:nvPr/>
        </p:nvGrpSpPr>
        <p:grpSpPr>
          <a:xfrm>
            <a:off x="5860366" y="4240205"/>
            <a:ext cx="1041477" cy="461665"/>
            <a:chOff x="5860366" y="4240205"/>
            <a:chExt cx="1041477" cy="461665"/>
          </a:xfrm>
        </p:grpSpPr>
        <p:cxnSp>
          <p:nvCxnSpPr>
            <p:cNvPr id="19" name="直線コネクタ 18"/>
            <p:cNvCxnSpPr>
              <a:stCxn id="15" idx="2"/>
              <a:endCxn id="21" idx="6"/>
            </p:cNvCxnSpPr>
            <p:nvPr/>
          </p:nvCxnSpPr>
          <p:spPr>
            <a:xfrm flipH="1" flipV="1">
              <a:off x="6372016" y="4519134"/>
              <a:ext cx="529827" cy="148745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円/楕円 20"/>
            <p:cNvSpPr/>
            <p:nvPr/>
          </p:nvSpPr>
          <p:spPr>
            <a:xfrm>
              <a:off x="6223271" y="4444761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5860366" y="4240205"/>
              <a:ext cx="4110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i="1" dirty="0" smtClean="0"/>
                <a:t>v</a:t>
              </a:r>
              <a:endParaRPr kumimoji="1" lang="ja-JP" altLang="en-US" sz="2400" i="1" dirty="0"/>
            </a:p>
          </p:txBody>
        </p:sp>
      </p:grpSp>
      <p:grpSp>
        <p:nvGrpSpPr>
          <p:cNvPr id="9" name="図形グループ 8"/>
          <p:cNvGrpSpPr/>
          <p:nvPr/>
        </p:nvGrpSpPr>
        <p:grpSpPr>
          <a:xfrm>
            <a:off x="6074527" y="4921523"/>
            <a:ext cx="976061" cy="563818"/>
            <a:chOff x="6074527" y="4921523"/>
            <a:chExt cx="976061" cy="563818"/>
          </a:xfrm>
        </p:grpSpPr>
        <p:sp>
          <p:nvSpPr>
            <p:cNvPr id="16" name="円/楕円 15"/>
            <p:cNvSpPr/>
            <p:nvPr/>
          </p:nvSpPr>
          <p:spPr>
            <a:xfrm>
              <a:off x="6901843" y="533659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901843" y="492152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>
              <a:stCxn id="17" idx="2"/>
              <a:endCxn id="30" idx="6"/>
            </p:cNvCxnSpPr>
            <p:nvPr/>
          </p:nvCxnSpPr>
          <p:spPr>
            <a:xfrm flipH="1">
              <a:off x="6223272" y="4995896"/>
              <a:ext cx="678571" cy="0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円/楕円 29"/>
            <p:cNvSpPr/>
            <p:nvPr/>
          </p:nvSpPr>
          <p:spPr>
            <a:xfrm>
              <a:off x="6074527" y="492152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/>
            <p:cNvCxnSpPr>
              <a:stCxn id="16" idx="2"/>
              <a:endCxn id="22" idx="6"/>
            </p:cNvCxnSpPr>
            <p:nvPr/>
          </p:nvCxnSpPr>
          <p:spPr>
            <a:xfrm flipH="1" flipV="1">
              <a:off x="6420150" y="5266886"/>
              <a:ext cx="481693" cy="144083"/>
            </a:xfrm>
            <a:prstGeom prst="line">
              <a:avLst/>
            </a:prstGeom>
            <a:ln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円/楕円 21"/>
            <p:cNvSpPr/>
            <p:nvPr/>
          </p:nvSpPr>
          <p:spPr>
            <a:xfrm>
              <a:off x="6271405" y="519251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5471620" y="5320827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err="1"/>
              <a:t>f</a:t>
            </a:r>
            <a:r>
              <a:rPr lang="en-US" altLang="ja-JP" sz="2400" dirty="0" err="1"/>
              <a:t>|</a:t>
            </a:r>
            <a:r>
              <a:rPr lang="en-US" altLang="ja-JP" sz="2400" i="1" baseline="-25000" dirty="0" err="1"/>
              <a:t>V</a:t>
            </a:r>
            <a:r>
              <a:rPr lang="en-US" altLang="ja-JP" sz="2400" i="1" baseline="-25000" dirty="0"/>
              <a:t> </a:t>
            </a:r>
            <a:r>
              <a:rPr lang="en-US" altLang="ja-JP" sz="2400" baseline="-25000" dirty="0"/>
              <a:t>\ </a:t>
            </a:r>
            <a:r>
              <a:rPr lang="en-US" altLang="ja-JP" sz="2400" i="1" baseline="-25000" dirty="0"/>
              <a:t>U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40968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Other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O(1) upper bound for </a:t>
            </a:r>
            <a:r>
              <a:rPr kumimoji="1" lang="en-US" altLang="ja-JP" dirty="0" smtClean="0"/>
              <a:t>①: </a:t>
            </a:r>
          </a:p>
          <a:p>
            <a:r>
              <a:rPr lang="en-US" altLang="ja-JP" dirty="0" smtClean="0"/>
              <a:t>Give a concrete algorithm.</a:t>
            </a:r>
          </a:p>
          <a:p>
            <a:endParaRPr lang="en-US" altLang="ja-JP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altLang="ja-JP" dirty="0" err="1" smtClean="0"/>
              <a:t>Ω</a:t>
            </a:r>
            <a:r>
              <a:rPr lang="en-US" altLang="ja-JP" dirty="0" smtClean="0"/>
              <a:t>(log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/ log log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lower bound for non-①</a:t>
            </a:r>
          </a:p>
          <a:p>
            <a:r>
              <a:rPr lang="en-US" altLang="ja-JP" dirty="0" smtClean="0"/>
              <a:t>Testing 2SAT requires </a:t>
            </a:r>
            <a:r>
              <a:rPr lang="en-US" altLang="ja-JP" dirty="0" err="1" smtClean="0"/>
              <a:t>Ω</a:t>
            </a:r>
            <a:r>
              <a:rPr lang="en-US" altLang="ja-JP" dirty="0" smtClean="0"/>
              <a:t>(log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/ </a:t>
            </a:r>
            <a:r>
              <a:rPr lang="en-US" altLang="ja-JP" dirty="0" err="1" smtClean="0"/>
              <a:t>loglog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queries.</a:t>
            </a:r>
            <a:r>
              <a:rPr lang="en-US" altLang="ja-JP" sz="1900" dirty="0"/>
              <a:t> [FLNRRS02</a:t>
            </a:r>
            <a:r>
              <a:rPr lang="en-US" altLang="ja-JP" sz="1900" dirty="0" smtClean="0"/>
              <a:t>]</a:t>
            </a:r>
            <a:endParaRPr lang="en-US" altLang="ja-JP" sz="1900" dirty="0"/>
          </a:p>
          <a:p>
            <a:r>
              <a:rPr lang="en-US" altLang="ja-JP" dirty="0" smtClean="0"/>
              <a:t>If H is non-①, then we can simulate OR constraint somehow</a:t>
            </a:r>
          </a:p>
          <a:p>
            <a:pPr lvl="1"/>
            <a:r>
              <a:rPr lang="en-US" altLang="ja-JP" dirty="0" smtClean="0"/>
              <a:t>The only place we use list constraints in our proof.</a:t>
            </a:r>
          </a:p>
          <a:p>
            <a:pPr lvl="2"/>
            <a:endParaRPr lang="en-US" altLang="ja-JP" dirty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 smtClean="0"/>
              <a:t>reflexive </a:t>
            </a:r>
            <a:r>
              <a:rPr lang="en-US" altLang="ja-JP" dirty="0"/>
              <a:t>complete or irreflexive complete bipartite</a:t>
            </a:r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/>
              <a:t>bi-</a:t>
            </a:r>
            <a:r>
              <a:rPr lang="en-US" altLang="ja-JP" dirty="0" smtClean="0"/>
              <a:t>arc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47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latin typeface="Times New Roman"/>
                <a:cs typeface="Times New Roman"/>
              </a:rPr>
              <a:t>Other results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ja-JP" dirty="0" err="1" smtClean="0"/>
              <a:t>Ω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lower bound for non-②</a:t>
            </a:r>
          </a:p>
          <a:p>
            <a:r>
              <a:rPr lang="en-US" altLang="ja-JP" dirty="0" smtClean="0"/>
              <a:t>Testing </a:t>
            </a:r>
            <a:r>
              <a:rPr lang="en-US" altLang="ja-JP" dirty="0"/>
              <a:t>assignments of 3SAT requires </a:t>
            </a:r>
            <a:r>
              <a:rPr lang="en-US" altLang="ja-JP" dirty="0" err="1"/>
              <a:t>Ω</a:t>
            </a:r>
            <a:r>
              <a:rPr lang="en-US" altLang="ja-JP" dirty="0"/>
              <a:t>(</a:t>
            </a:r>
            <a:r>
              <a:rPr lang="en-US" altLang="ja-JP" i="1" dirty="0"/>
              <a:t>n</a:t>
            </a:r>
            <a:r>
              <a:rPr lang="en-US" altLang="ja-JP" dirty="0"/>
              <a:t>) </a:t>
            </a:r>
            <a:r>
              <a:rPr lang="en-US" altLang="ja-JP" dirty="0" smtClean="0"/>
              <a:t>queries </a:t>
            </a:r>
            <a:r>
              <a:rPr lang="en-US" altLang="ja-JP" sz="1900" dirty="0" smtClean="0"/>
              <a:t>[BHR06]</a:t>
            </a:r>
            <a:endParaRPr lang="en-US" altLang="ja-JP" dirty="0" smtClean="0"/>
          </a:p>
          <a:p>
            <a:r>
              <a:rPr lang="en-US" altLang="ja-JP" dirty="0" smtClean="0"/>
              <a:t>3SAT has a gadget-reduction to LHOM(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).</a:t>
            </a:r>
          </a:p>
          <a:p>
            <a:pPr lvl="1"/>
            <a:r>
              <a:rPr lang="en-US" altLang="ja-JP" dirty="0" smtClean="0"/>
              <a:t>Universal algebra is useful to give the reduction.</a:t>
            </a:r>
            <a:endParaRPr lang="en-US" altLang="ja-JP" dirty="0" smtClean="0"/>
          </a:p>
          <a:p>
            <a:pPr marL="457200" indent="-457200">
              <a:buClrTx/>
              <a:buFont typeface="+mj-ea"/>
              <a:buAutoNum type="circleNumDbPlain"/>
            </a:pPr>
            <a:endParaRPr lang="en-US" altLang="ja-JP" dirty="0" smtClean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 smtClean="0"/>
              <a:t>reflexive </a:t>
            </a:r>
            <a:r>
              <a:rPr lang="en-US" altLang="ja-JP" dirty="0"/>
              <a:t>complete or irreflexive complete bipartite</a:t>
            </a:r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dirty="0"/>
              <a:t>bi-</a:t>
            </a:r>
            <a:r>
              <a:rPr lang="en-US" altLang="ja-JP" dirty="0" smtClean="0"/>
              <a:t>arc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73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Open Problems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Is the picture indeed the case for general CSPs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On</a:t>
            </a:r>
            <a:r>
              <a:rPr lang="en-US" altLang="ja-JP" dirty="0" smtClean="0"/>
              <a:t>-going work: for Boolean CSPs, yes!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Any </a:t>
            </a:r>
            <a:r>
              <a:rPr lang="en-US" altLang="ja-JP" dirty="0" smtClean="0"/>
              <a:t>useful insight</a:t>
            </a:r>
            <a:r>
              <a:rPr lang="en-US" altLang="ja-JP" dirty="0" smtClean="0"/>
              <a:t> for</a:t>
            </a:r>
          </a:p>
          <a:p>
            <a:pPr marL="0" indent="0">
              <a:buNone/>
            </a:pPr>
            <a:r>
              <a:rPr lang="en-US" altLang="ja-JP" dirty="0" smtClean="0"/>
              <a:t>    function property testing?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496509" y="2714476"/>
            <a:ext cx="4244508" cy="3153519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 rot="2700000">
            <a:off x="4738117" y="4023148"/>
            <a:ext cx="2697256" cy="1520703"/>
          </a:xfrm>
          <a:prstGeom prst="ellipse">
            <a:avLst/>
          </a:prstGeom>
          <a:solidFill>
            <a:srgbClr val="66FFCC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 rot="18900000">
            <a:off x="5830714" y="4031935"/>
            <a:ext cx="2774098" cy="1478580"/>
          </a:xfrm>
          <a:prstGeom prst="ellipse">
            <a:avLst/>
          </a:prstGeom>
          <a:solidFill>
            <a:srgbClr val="CCFF66">
              <a:alpha val="50000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206690" y="3721364"/>
            <a:ext cx="10478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easy to </a:t>
            </a:r>
          </a:p>
          <a:p>
            <a:r>
              <a:rPr lang="en-US" altLang="ja-JP" sz="2400" u="sng" dirty="0" smtClean="0"/>
              <a:t>count</a:t>
            </a:r>
            <a:endParaRPr kumimoji="1" lang="ja-JP" altLang="en-US" sz="2400" u="sng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06455" y="3752141"/>
            <a:ext cx="607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NL</a:t>
            </a:r>
            <a:endParaRPr kumimoji="1" lang="ja-JP" altLang="en-US" sz="2400" u="sng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970053" y="2813003"/>
            <a:ext cx="1236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u="sng" dirty="0" smtClean="0"/>
              <a:t>all CSPs</a:t>
            </a:r>
            <a:endParaRPr kumimoji="1" lang="ja-JP" altLang="en-US" sz="2400" u="sng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29708" y="4706249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2SAT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257478" y="5082321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2COL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172336" y="3340212"/>
            <a:ext cx="769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3SAT</a:t>
            </a:r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164104" y="4717764"/>
            <a:ext cx="8000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3LIN2</a:t>
            </a:r>
            <a:endParaRPr lang="ja-JP" altLang="en-US" dirty="0"/>
          </a:p>
        </p:txBody>
      </p:sp>
      <p:sp>
        <p:nvSpPr>
          <p:cNvPr id="64" name="円/楕円 63"/>
          <p:cNvSpPr/>
          <p:nvPr/>
        </p:nvSpPr>
        <p:spPr>
          <a:xfrm rot="2700000">
            <a:off x="4738117" y="4023148"/>
            <a:ext cx="2697256" cy="1520703"/>
          </a:xfrm>
          <a:prstGeom prst="ellipse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3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01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/>
              <a:t>Types vs. computational complexity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In </a:t>
            </a:r>
            <a:r>
              <a:rPr kumimoji="1" lang="en-US" altLang="ja-JP" i="1" dirty="0" smtClean="0"/>
              <a:t>universal algebra</a:t>
            </a:r>
            <a:r>
              <a:rPr kumimoji="1" lang="en-US" altLang="ja-JP" dirty="0" smtClean="0"/>
              <a:t>, CSPs are classified into 5 types.</a:t>
            </a:r>
          </a:p>
          <a:p>
            <a:r>
              <a:rPr lang="en-US" altLang="ja-JP" dirty="0" smtClean="0"/>
              <a:t>Studied to classify CSPs </a:t>
            </a:r>
            <a:r>
              <a:rPr lang="en-US" altLang="ja-JP" dirty="0" err="1" smtClean="0"/>
              <a:t>w.r.t</a:t>
            </a:r>
            <a:r>
              <a:rPr lang="en-US" altLang="ja-JP" dirty="0" smtClean="0"/>
              <a:t>. computational complexity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4340206" y="3360247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665235" y="4197981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4340206" y="5035714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5122024" y="4616848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6" idx="3"/>
            <a:endCxn id="7" idx="7"/>
          </p:cNvCxnSpPr>
          <p:nvPr/>
        </p:nvCxnSpPr>
        <p:spPr>
          <a:xfrm flipH="1">
            <a:off x="3792197" y="3487209"/>
            <a:ext cx="569792" cy="732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9" idx="3"/>
            <a:endCxn id="8" idx="7"/>
          </p:cNvCxnSpPr>
          <p:nvPr/>
        </p:nvCxnSpPr>
        <p:spPr>
          <a:xfrm flipH="1">
            <a:off x="4467168" y="4743810"/>
            <a:ext cx="676639" cy="31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7" idx="5"/>
            <a:endCxn id="8" idx="1"/>
          </p:cNvCxnSpPr>
          <p:nvPr/>
        </p:nvCxnSpPr>
        <p:spPr>
          <a:xfrm>
            <a:off x="3792197" y="4324943"/>
            <a:ext cx="569792" cy="732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円/楕円 21"/>
          <p:cNvSpPr/>
          <p:nvPr/>
        </p:nvSpPr>
        <p:spPr>
          <a:xfrm>
            <a:off x="5122024" y="3779114"/>
            <a:ext cx="148745" cy="14874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3" name="直線コネクタ 22"/>
          <p:cNvCxnSpPr>
            <a:stCxn id="22" idx="4"/>
            <a:endCxn id="9" idx="0"/>
          </p:cNvCxnSpPr>
          <p:nvPr/>
        </p:nvCxnSpPr>
        <p:spPr>
          <a:xfrm>
            <a:off x="5196397" y="3927859"/>
            <a:ext cx="0" cy="6889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6" idx="5"/>
            <a:endCxn id="22" idx="1"/>
          </p:cNvCxnSpPr>
          <p:nvPr/>
        </p:nvCxnSpPr>
        <p:spPr>
          <a:xfrm>
            <a:off x="4467168" y="3487209"/>
            <a:ext cx="676639" cy="3136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467168" y="2862661"/>
            <a:ext cx="81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type 3: </a:t>
            </a:r>
          </a:p>
          <a:p>
            <a:r>
              <a:rPr kumimoji="1" lang="en-US" altLang="ja-JP" dirty="0" smtClean="0"/>
              <a:t>2COL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275715" y="3616231"/>
            <a:ext cx="81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type 4: </a:t>
            </a:r>
          </a:p>
          <a:p>
            <a:r>
              <a:rPr kumimoji="1" lang="en-US" altLang="ja-JP" dirty="0" smtClean="0"/>
              <a:t>2SAT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75715" y="455914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type 5: </a:t>
            </a:r>
          </a:p>
          <a:p>
            <a:r>
              <a:rPr kumimoji="1" lang="en-US" altLang="ja-JP" dirty="0" smtClean="0"/>
              <a:t>Horn SAT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057497" y="5184459"/>
            <a:ext cx="81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type 1: </a:t>
            </a:r>
          </a:p>
          <a:p>
            <a:r>
              <a:rPr kumimoji="1" lang="en-US" altLang="ja-JP" dirty="0" smtClean="0"/>
              <a:t>3SAT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845893" y="3912813"/>
            <a:ext cx="81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type 2:</a:t>
            </a:r>
          </a:p>
          <a:p>
            <a:r>
              <a:rPr kumimoji="1" lang="en-US" altLang="ja-JP" dirty="0" smtClean="0"/>
              <a:t>3LIN2</a:t>
            </a:r>
            <a:endParaRPr kumimoji="1" lang="ja-JP" altLang="en-US" dirty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761998" y="2954994"/>
            <a:ext cx="7762212" cy="2783463"/>
            <a:chOff x="761998" y="2954994"/>
            <a:chExt cx="7762212" cy="2783463"/>
          </a:xfrm>
        </p:grpSpPr>
        <p:sp>
          <p:nvSpPr>
            <p:cNvPr id="48" name="右矢印 47"/>
            <p:cNvSpPr/>
            <p:nvPr/>
          </p:nvSpPr>
          <p:spPr>
            <a:xfrm>
              <a:off x="5394308" y="3016036"/>
              <a:ext cx="354663" cy="339581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5873840" y="2954994"/>
              <a:ext cx="17397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L-complete?</a:t>
              </a:r>
              <a:endParaRPr kumimoji="1" lang="ja-JP" altLang="en-US" sz="2400" dirty="0"/>
            </a:p>
          </p:txBody>
        </p:sp>
        <p:sp>
          <p:nvSpPr>
            <p:cNvPr id="51" name="右矢印 50"/>
            <p:cNvSpPr/>
            <p:nvPr/>
          </p:nvSpPr>
          <p:spPr>
            <a:xfrm>
              <a:off x="6095057" y="3769606"/>
              <a:ext cx="354663" cy="339581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549340" y="3708564"/>
              <a:ext cx="19748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NL-complete?</a:t>
              </a:r>
              <a:endParaRPr kumimoji="1" lang="ja-JP" altLang="en-US" sz="2400" dirty="0"/>
            </a:p>
          </p:txBody>
        </p:sp>
        <p:sp>
          <p:nvSpPr>
            <p:cNvPr id="53" name="右矢印 52"/>
            <p:cNvSpPr/>
            <p:nvPr/>
          </p:nvSpPr>
          <p:spPr>
            <a:xfrm>
              <a:off x="6395062" y="4712519"/>
              <a:ext cx="354663" cy="339581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6749725" y="4651477"/>
              <a:ext cx="17229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P-complete?</a:t>
              </a:r>
              <a:endParaRPr kumimoji="1" lang="ja-JP" altLang="en-US" sz="2400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5342119" y="5276792"/>
              <a:ext cx="1958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NP-complete?</a:t>
              </a:r>
              <a:endParaRPr kumimoji="1" lang="ja-JP" altLang="en-US" sz="2400" dirty="0"/>
            </a:p>
          </p:txBody>
        </p:sp>
        <p:sp>
          <p:nvSpPr>
            <p:cNvPr id="56" name="右矢印 55"/>
            <p:cNvSpPr/>
            <p:nvPr/>
          </p:nvSpPr>
          <p:spPr>
            <a:xfrm>
              <a:off x="4916106" y="5337834"/>
              <a:ext cx="354663" cy="339581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右矢印 56"/>
            <p:cNvSpPr/>
            <p:nvPr/>
          </p:nvSpPr>
          <p:spPr>
            <a:xfrm rot="8100000">
              <a:off x="2423109" y="4295426"/>
              <a:ext cx="354663" cy="339581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761998" y="4618579"/>
              <a:ext cx="24408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err="1" smtClean="0"/>
                <a:t>mod</a:t>
              </a:r>
              <a:r>
                <a:rPr lang="en-US" altLang="ja-JP" sz="2400" i="1" baseline="-25000" dirty="0" err="1" smtClean="0"/>
                <a:t>p</a:t>
              </a:r>
              <a:r>
                <a:rPr kumimoji="1" lang="en-US" altLang="ja-JP" sz="2400" dirty="0" err="1" smtClean="0"/>
                <a:t>L</a:t>
              </a:r>
              <a:r>
                <a:rPr kumimoji="1" lang="en-US" altLang="ja-JP" sz="2400" dirty="0" smtClean="0"/>
                <a:t>-complete?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7546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/>
                <a:cs typeface="Times New Roman"/>
              </a:rPr>
              <a:t>List </a:t>
            </a:r>
            <a:r>
              <a:rPr lang="en-US" altLang="ja-JP" i="1" dirty="0" smtClean="0">
                <a:latin typeface="Times New Roman"/>
                <a:cs typeface="Times New Roman"/>
              </a:rPr>
              <a:t>H</a:t>
            </a:r>
            <a:r>
              <a:rPr lang="en-US" altLang="ja-JP" dirty="0" smtClean="0"/>
              <a:t>-homomorphism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LHOM(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) = problem of finding list 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-homomorphisms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762001" y="1765626"/>
            <a:ext cx="7543799" cy="1389166"/>
          </a:xfrm>
          <a:prstGeom prst="round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i="1" dirty="0" smtClean="0"/>
              <a:t>f </a:t>
            </a:r>
            <a:r>
              <a:rPr lang="en-US" altLang="ja-JP" sz="2400" dirty="0" smtClean="0"/>
              <a:t>is </a:t>
            </a:r>
            <a:r>
              <a:rPr lang="en-US" altLang="ja-JP" sz="2400" dirty="0"/>
              <a:t>a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list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homomorphism</a:t>
            </a:r>
            <a:r>
              <a:rPr lang="en-US" altLang="ja-JP" sz="2400" dirty="0" smtClean="0"/>
              <a:t> w.r.t. a list constraint </a:t>
            </a:r>
            <a:r>
              <a:rPr lang="en-US" altLang="ja-JP" sz="2400" i="1" dirty="0" smtClean="0"/>
              <a:t>L</a:t>
            </a:r>
            <a:r>
              <a:rPr lang="en-US" altLang="ja-JP" sz="2400" dirty="0" smtClean="0"/>
              <a:t>: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</a:t>
            </a:r>
            <a:r>
              <a:rPr lang="en-US" altLang="ja-JP" sz="2400" i="1" dirty="0" smtClean="0"/>
              <a:t> </a:t>
            </a:r>
            <a:r>
              <a:rPr lang="en-US" altLang="ja-JP" sz="2400" i="1" dirty="0"/>
              <a:t>→ </a:t>
            </a:r>
            <a:r>
              <a:rPr lang="en-US" altLang="ja-JP" sz="2400" i="1" dirty="0" smtClean="0"/>
              <a:t>2</a:t>
            </a:r>
            <a:r>
              <a:rPr lang="en-US" altLang="ja-JP" sz="2400" i="1" baseline="30000" dirty="0" smtClean="0"/>
              <a:t>V(H)</a:t>
            </a:r>
            <a:r>
              <a:rPr lang="en-US" altLang="ja-JP" sz="2400" i="1" dirty="0" smtClean="0"/>
              <a:t> </a:t>
            </a:r>
            <a:r>
              <a:rPr lang="en-US" altLang="ja-JP" sz="2400" dirty="0" smtClean="0"/>
              <a:t>if </a:t>
            </a:r>
            <a:r>
              <a:rPr lang="en-US" altLang="ja-JP" sz="2400" i="1" dirty="0" smtClean="0"/>
              <a:t>f</a:t>
            </a:r>
            <a:r>
              <a:rPr lang="en-US" altLang="ja-JP" sz="2400" dirty="0" smtClean="0"/>
              <a:t> is a homomorphism and </a:t>
            </a:r>
          </a:p>
          <a:p>
            <a:pPr algn="ctr"/>
            <a:r>
              <a:rPr kumimoji="1" lang="en-US" altLang="ja-JP" sz="2400" i="1" dirty="0" smtClean="0"/>
              <a:t>f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) ∈ </a:t>
            </a:r>
            <a:r>
              <a:rPr kumimoji="1" lang="en-US" altLang="ja-JP" sz="2400" i="1" dirty="0" smtClean="0"/>
              <a:t>L</a:t>
            </a:r>
            <a:r>
              <a:rPr kumimoji="1" lang="en-US" altLang="ja-JP" sz="2400" dirty="0" smtClean="0"/>
              <a:t>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) for every 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∈</a:t>
            </a:r>
            <a:r>
              <a:rPr lang="en-US" altLang="ja-JP" sz="2400" dirty="0"/>
              <a:t> </a:t>
            </a:r>
            <a:r>
              <a:rPr lang="en-US" altLang="ja-JP" sz="2400" i="1" dirty="0" smtClean="0"/>
              <a:t>V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G</a:t>
            </a:r>
            <a:r>
              <a:rPr lang="en-US" altLang="ja-JP" sz="2400" dirty="0" smtClean="0"/>
              <a:t>)</a:t>
            </a:r>
            <a:endParaRPr kumimoji="1" lang="ja-JP" altLang="en-US" sz="2400" i="1" baseline="-25000" dirty="0"/>
          </a:p>
        </p:txBody>
      </p:sp>
      <p:grpSp>
        <p:nvGrpSpPr>
          <p:cNvPr id="8" name="図形グループ 7"/>
          <p:cNvGrpSpPr/>
          <p:nvPr/>
        </p:nvGrpSpPr>
        <p:grpSpPr>
          <a:xfrm>
            <a:off x="5574913" y="3575504"/>
            <a:ext cx="887075" cy="657138"/>
            <a:chOff x="3667463" y="3645024"/>
            <a:chExt cx="887075" cy="657138"/>
          </a:xfrm>
        </p:grpSpPr>
        <p:sp>
          <p:nvSpPr>
            <p:cNvPr id="24" name="円/楕円 23"/>
            <p:cNvSpPr/>
            <p:nvPr/>
          </p:nvSpPr>
          <p:spPr>
            <a:xfrm>
              <a:off x="3667463" y="4153417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030275" y="3645024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405793" y="4153417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7" name="直線コネクタ 26"/>
            <p:cNvCxnSpPr>
              <a:stCxn id="25" idx="3"/>
              <a:endCxn id="24" idx="7"/>
            </p:cNvCxnSpPr>
            <p:nvPr/>
          </p:nvCxnSpPr>
          <p:spPr>
            <a:xfrm flipH="1">
              <a:off x="3794425" y="3771986"/>
              <a:ext cx="257633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>
              <a:stCxn id="26" idx="2"/>
              <a:endCxn id="24" idx="6"/>
            </p:cNvCxnSpPr>
            <p:nvPr/>
          </p:nvCxnSpPr>
          <p:spPr>
            <a:xfrm flipH="1">
              <a:off x="3816208" y="4227790"/>
              <a:ext cx="5895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>
              <a:stCxn id="26" idx="1"/>
              <a:endCxn id="25" idx="5"/>
            </p:cNvCxnSpPr>
            <p:nvPr/>
          </p:nvCxnSpPr>
          <p:spPr>
            <a:xfrm flipH="1" flipV="1">
              <a:off x="4157237" y="3771986"/>
              <a:ext cx="270339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図形グループ 9"/>
          <p:cNvGrpSpPr/>
          <p:nvPr/>
        </p:nvGrpSpPr>
        <p:grpSpPr>
          <a:xfrm>
            <a:off x="2384725" y="3575504"/>
            <a:ext cx="785771" cy="657138"/>
            <a:chOff x="5451938" y="3570652"/>
            <a:chExt cx="785771" cy="657138"/>
          </a:xfrm>
        </p:grpSpPr>
        <p:sp>
          <p:nvSpPr>
            <p:cNvPr id="14" name="円/楕円 13"/>
            <p:cNvSpPr/>
            <p:nvPr/>
          </p:nvSpPr>
          <p:spPr>
            <a:xfrm>
              <a:off x="5451938" y="3570652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5451938" y="4079045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6088964" y="4079045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6088964" y="3570652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8" name="直線コネクタ 17"/>
            <p:cNvCxnSpPr>
              <a:stCxn id="14" idx="6"/>
              <a:endCxn id="17" idx="2"/>
            </p:cNvCxnSpPr>
            <p:nvPr/>
          </p:nvCxnSpPr>
          <p:spPr>
            <a:xfrm>
              <a:off x="5600683" y="3645025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14" idx="4"/>
              <a:endCxn id="15" idx="0"/>
            </p:cNvCxnSpPr>
            <p:nvPr/>
          </p:nvCxnSpPr>
          <p:spPr>
            <a:xfrm>
              <a:off x="5526311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7" idx="4"/>
              <a:endCxn id="16" idx="0"/>
            </p:cNvCxnSpPr>
            <p:nvPr/>
          </p:nvCxnSpPr>
          <p:spPr>
            <a:xfrm>
              <a:off x="6163337" y="3719397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>
              <a:stCxn id="15" idx="6"/>
              <a:endCxn id="16" idx="2"/>
            </p:cNvCxnSpPr>
            <p:nvPr/>
          </p:nvCxnSpPr>
          <p:spPr>
            <a:xfrm>
              <a:off x="5600683" y="4153418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4" idx="5"/>
              <a:endCxn id="16" idx="1"/>
            </p:cNvCxnSpPr>
            <p:nvPr/>
          </p:nvCxnSpPr>
          <p:spPr>
            <a:xfrm>
              <a:off x="5578900" y="3697614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図形グループ 10"/>
          <p:cNvGrpSpPr/>
          <p:nvPr/>
        </p:nvGrpSpPr>
        <p:grpSpPr>
          <a:xfrm rot="10800000">
            <a:off x="4563515" y="3702466"/>
            <a:ext cx="492443" cy="495991"/>
            <a:chOff x="5205716" y="4247813"/>
            <a:chExt cx="492443" cy="495991"/>
          </a:xfrm>
        </p:grpSpPr>
        <p:sp>
          <p:nvSpPr>
            <p:cNvPr id="12" name="正方形/長方形 11"/>
            <p:cNvSpPr/>
            <p:nvPr/>
          </p:nvSpPr>
          <p:spPr>
            <a:xfrm>
              <a:off x="5205716" y="4247813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/>
                <a:t>←</a:t>
              </a:r>
              <a:endParaRPr lang="ja-JP" altLang="en-US" sz="2400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314720" y="4282139"/>
              <a:ext cx="2744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/</a:t>
              </a:r>
              <a:endParaRPr lang="ja-JP" altLang="en-US" sz="2400" dirty="0"/>
            </a:p>
          </p:txBody>
        </p:sp>
      </p:grpSp>
      <p:sp>
        <p:nvSpPr>
          <p:cNvPr id="41" name="正方形/長方形 40"/>
          <p:cNvSpPr/>
          <p:nvPr/>
        </p:nvSpPr>
        <p:spPr>
          <a:xfrm>
            <a:off x="3170496" y="3419044"/>
            <a:ext cx="1380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∈{</a:t>
            </a:r>
            <a:r>
              <a:rPr lang="en-US" altLang="ja-JP" sz="2400" dirty="0" smtClean="0">
                <a:solidFill>
                  <a:srgbClr val="FF0000"/>
                </a:solidFill>
              </a:rPr>
              <a:t>●</a:t>
            </a:r>
            <a:r>
              <a:rPr lang="en-US" altLang="ja-JP" sz="2400" dirty="0" smtClean="0"/>
              <a:t>,</a:t>
            </a:r>
            <a:r>
              <a:rPr lang="en-US" altLang="ja-JP" sz="2400" dirty="0"/>
              <a:t> </a:t>
            </a:r>
            <a:r>
              <a:rPr lang="en-US" altLang="ja-JP" sz="2400" dirty="0">
                <a:solidFill>
                  <a:srgbClr val="008000"/>
                </a:solidFill>
              </a:rPr>
              <a:t>●</a:t>
            </a:r>
            <a:r>
              <a:rPr lang="en-US" altLang="ja-JP" sz="2400" dirty="0" smtClean="0"/>
              <a:t>}</a:t>
            </a:r>
            <a:endParaRPr lang="ja-JP" altLang="en-US" sz="2400" i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2092426" y="4426095"/>
            <a:ext cx="733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{</a:t>
            </a:r>
            <a:r>
              <a:rPr lang="en-US" altLang="ja-JP" sz="2400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}</a:t>
            </a:r>
            <a:endParaRPr lang="ja-JP" altLang="en-US" sz="2400" i="1" dirty="0"/>
          </a:p>
        </p:txBody>
      </p:sp>
      <p:sp>
        <p:nvSpPr>
          <p:cNvPr id="43" name="正方形/長方形 42"/>
          <p:cNvSpPr/>
          <p:nvPr/>
        </p:nvSpPr>
        <p:spPr>
          <a:xfrm rot="5400000">
            <a:off x="2173486" y="4218284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∈</a:t>
            </a:r>
            <a:endParaRPr lang="ja-JP" altLang="en-US" sz="2400" i="1" dirty="0"/>
          </a:p>
        </p:txBody>
      </p:sp>
      <p:sp>
        <p:nvSpPr>
          <p:cNvPr id="6" name="正方形/長方形 5"/>
          <p:cNvSpPr/>
          <p:nvPr/>
        </p:nvSpPr>
        <p:spPr>
          <a:xfrm>
            <a:off x="1784598" y="3275127"/>
            <a:ext cx="437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/>
              <a:t>G</a:t>
            </a:r>
            <a:endParaRPr lang="ja-JP" altLang="en-US" sz="2400" dirty="0"/>
          </a:p>
        </p:txBody>
      </p:sp>
      <p:sp>
        <p:nvSpPr>
          <p:cNvPr id="44" name="正方形/長方形 43"/>
          <p:cNvSpPr/>
          <p:nvPr/>
        </p:nvSpPr>
        <p:spPr>
          <a:xfrm>
            <a:off x="5198219" y="3275127"/>
            <a:ext cx="450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/>
              <a:t>H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6558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Property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Given </a:t>
            </a:r>
            <a:r>
              <a:rPr kumimoji="1" lang="en-US" altLang="ja-JP" i="1" dirty="0"/>
              <a:t>f</a:t>
            </a:r>
            <a:r>
              <a:rPr kumimoji="1" lang="en-US" altLang="ja-JP" dirty="0"/>
              <a:t>: </a:t>
            </a:r>
            <a:r>
              <a:rPr kumimoji="1" lang="en-US" altLang="ja-JP" i="1" dirty="0" smtClean="0"/>
              <a:t>D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→ </a:t>
            </a:r>
            <a:r>
              <a:rPr kumimoji="1" lang="en-US" altLang="ja-JP" i="1" dirty="0" smtClean="0"/>
              <a:t>R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and a property </a:t>
            </a:r>
            <a:r>
              <a:rPr kumimoji="1" lang="en-US" altLang="ja-JP" i="1" dirty="0"/>
              <a:t>P</a:t>
            </a:r>
            <a:r>
              <a:rPr kumimoji="1" lang="en-US" altLang="ja-JP" dirty="0"/>
              <a:t> of functions.</a:t>
            </a:r>
          </a:p>
          <a:p>
            <a:r>
              <a:rPr kumimoji="1" lang="en-US" altLang="ja-JP" dirty="0"/>
              <a:t>Want to “test” whether </a:t>
            </a:r>
            <a:r>
              <a:rPr kumimoji="1" lang="en-US" altLang="ja-JP" i="1" dirty="0"/>
              <a:t>f</a:t>
            </a:r>
            <a:r>
              <a:rPr kumimoji="1" lang="en-US" altLang="ja-JP" dirty="0"/>
              <a:t> satisfies </a:t>
            </a:r>
            <a:r>
              <a:rPr kumimoji="1" lang="en-US" altLang="ja-JP" i="1" dirty="0"/>
              <a:t>P </a:t>
            </a:r>
            <a:r>
              <a:rPr kumimoji="1" lang="en-US" altLang="ja-JP" dirty="0"/>
              <a:t>very “efficiently”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392958" y="3437130"/>
            <a:ext cx="1514776" cy="2046683"/>
          </a:xfrm>
          <a:prstGeom prst="ellipse">
            <a:avLst/>
          </a:prstGeom>
          <a:gradFill flip="none" rotWithShape="1">
            <a:gsLst>
              <a:gs pos="0">
                <a:srgbClr val="FF0000"/>
              </a:gs>
              <a:gs pos="47000">
                <a:srgbClr val="FFFF00"/>
              </a:gs>
              <a:gs pos="100000">
                <a:srgbClr val="008000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420439" y="3952662"/>
            <a:ext cx="1487295" cy="170985"/>
          </a:xfrm>
          <a:custGeom>
            <a:avLst/>
            <a:gdLst>
              <a:gd name="connsiteX0" fmla="*/ 0 w 2974589"/>
              <a:gd name="connsiteY0" fmla="*/ 377583 h 652206"/>
              <a:gd name="connsiteX1" fmla="*/ 503392 w 2974589"/>
              <a:gd name="connsiteY1" fmla="*/ 34326 h 652206"/>
              <a:gd name="connsiteX2" fmla="*/ 1132632 w 2974589"/>
              <a:gd name="connsiteY2" fmla="*/ 629305 h 652206"/>
              <a:gd name="connsiteX3" fmla="*/ 1796194 w 2974589"/>
              <a:gd name="connsiteY3" fmla="*/ 22884 h 652206"/>
              <a:gd name="connsiteX4" fmla="*/ 2413994 w 2974589"/>
              <a:gd name="connsiteY4" fmla="*/ 652189 h 652206"/>
              <a:gd name="connsiteX5" fmla="*/ 2974589 w 2974589"/>
              <a:gd name="connsiteY5" fmla="*/ 0 h 65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4589" h="652206">
                <a:moveTo>
                  <a:pt x="0" y="377583"/>
                </a:moveTo>
                <a:cubicBezTo>
                  <a:pt x="157310" y="184977"/>
                  <a:pt x="314620" y="-7628"/>
                  <a:pt x="503392" y="34326"/>
                </a:cubicBezTo>
                <a:cubicBezTo>
                  <a:pt x="692164" y="76280"/>
                  <a:pt x="917165" y="631212"/>
                  <a:pt x="1132632" y="629305"/>
                </a:cubicBezTo>
                <a:cubicBezTo>
                  <a:pt x="1348099" y="627398"/>
                  <a:pt x="1582634" y="19070"/>
                  <a:pt x="1796194" y="22884"/>
                </a:cubicBezTo>
                <a:cubicBezTo>
                  <a:pt x="2009754" y="26698"/>
                  <a:pt x="2217595" y="656003"/>
                  <a:pt x="2413994" y="652189"/>
                </a:cubicBezTo>
                <a:cubicBezTo>
                  <a:pt x="2610393" y="648375"/>
                  <a:pt x="2974589" y="0"/>
                  <a:pt x="2974589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919128" y="3490997"/>
            <a:ext cx="462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/>
              <a:t>P</a:t>
            </a:r>
            <a:endParaRPr kumimoji="1" lang="ja-JP" altLang="en-US" sz="2400" i="1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93005" y="2997618"/>
            <a:ext cx="1714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all functions</a:t>
            </a:r>
            <a:endParaRPr kumimoji="1" lang="ja-JP" altLang="en-US" sz="2400"/>
          </a:p>
        </p:txBody>
      </p:sp>
      <p:grpSp>
        <p:nvGrpSpPr>
          <p:cNvPr id="9" name="図形グループ 8"/>
          <p:cNvGrpSpPr/>
          <p:nvPr/>
        </p:nvGrpSpPr>
        <p:grpSpPr>
          <a:xfrm>
            <a:off x="1128103" y="3708148"/>
            <a:ext cx="2486689" cy="830997"/>
            <a:chOff x="1128103" y="3708148"/>
            <a:chExt cx="2486689" cy="830997"/>
          </a:xfrm>
        </p:grpSpPr>
        <p:cxnSp>
          <p:nvCxnSpPr>
            <p:cNvPr id="35" name="カギ線コネクタ 34"/>
            <p:cNvCxnSpPr>
              <a:stCxn id="25" idx="1"/>
              <a:endCxn id="25" idx="2"/>
            </p:cNvCxnSpPr>
            <p:nvPr/>
          </p:nvCxnSpPr>
          <p:spPr>
            <a:xfrm rot="16200000" flipH="1" flipV="1">
              <a:off x="3142069" y="3987749"/>
              <a:ext cx="723612" cy="221834"/>
            </a:xfrm>
            <a:prstGeom prst="bentConnector4">
              <a:avLst>
                <a:gd name="adj1" fmla="val -1858"/>
                <a:gd name="adj2" fmla="val 270095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128103" y="3708148"/>
              <a:ext cx="176582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need to read</a:t>
              </a:r>
            </a:p>
            <a:p>
              <a:r>
                <a:rPr lang="en-US" altLang="ja-JP" sz="2400" i="1" dirty="0"/>
                <a:t>f</a:t>
              </a:r>
              <a:r>
                <a:rPr lang="en-US" altLang="ja-JP" sz="2400" dirty="0"/>
                <a:t> completely</a:t>
              </a:r>
              <a:endParaRPr kumimoji="1" lang="ja-JP" altLang="en-US" sz="2400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3695234" y="4149247"/>
            <a:ext cx="910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not </a:t>
            </a:r>
            <a:r>
              <a:rPr lang="en-US" altLang="ja-JP" sz="2400" i="1" dirty="0"/>
              <a:t>P</a:t>
            </a:r>
            <a:endParaRPr kumimoji="1" lang="ja-JP" altLang="en-US" sz="2400" i="1"/>
          </a:p>
        </p:txBody>
      </p:sp>
      <p:grpSp>
        <p:nvGrpSpPr>
          <p:cNvPr id="8" name="図形グループ 7"/>
          <p:cNvGrpSpPr/>
          <p:nvPr/>
        </p:nvGrpSpPr>
        <p:grpSpPr>
          <a:xfrm>
            <a:off x="3420439" y="3708148"/>
            <a:ext cx="5021667" cy="1603109"/>
            <a:chOff x="3420439" y="3708148"/>
            <a:chExt cx="5021667" cy="1603109"/>
          </a:xfrm>
        </p:grpSpPr>
        <p:sp>
          <p:nvSpPr>
            <p:cNvPr id="27" name="フリーフォーム 26"/>
            <p:cNvSpPr/>
            <p:nvPr/>
          </p:nvSpPr>
          <p:spPr>
            <a:xfrm>
              <a:off x="3420439" y="4763777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750237" y="4849592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“</a:t>
              </a:r>
              <a:r>
                <a:rPr kumimoji="1" lang="en-US" altLang="ja-JP" sz="2400" dirty="0"/>
                <a:t>far”</a:t>
              </a:r>
              <a:endParaRPr kumimoji="1" lang="ja-JP" altLang="en-US" sz="240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403444" y="3708148"/>
              <a:ext cx="30386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can we </a:t>
              </a:r>
              <a:r>
                <a:rPr kumimoji="1" lang="en-US" altLang="ja-JP" sz="2400" dirty="0" smtClean="0"/>
                <a:t>distinguish by</a:t>
              </a:r>
            </a:p>
            <a:p>
              <a:r>
                <a:rPr lang="en-US" altLang="ja-JP" sz="2400" dirty="0" smtClean="0"/>
                <a:t>reading a few of </a:t>
              </a:r>
              <a:r>
                <a:rPr lang="en-US" altLang="ja-JP" sz="2400" i="1" dirty="0" smtClean="0"/>
                <a:t>f</a:t>
              </a:r>
              <a:r>
                <a:rPr lang="en-US" altLang="ja-JP" sz="2400" dirty="0" smtClean="0"/>
                <a:t>(</a:t>
              </a:r>
              <a:r>
                <a:rPr lang="en-US" altLang="ja-JP" sz="2400" i="1" dirty="0" smtClean="0"/>
                <a:t>x</a:t>
              </a:r>
              <a:r>
                <a:rPr lang="en-US" altLang="ja-JP" sz="2400" dirty="0" smtClean="0"/>
                <a:t>)’s?</a:t>
              </a:r>
              <a:endParaRPr kumimoji="1" lang="ja-JP" altLang="en-US" sz="2400" dirty="0"/>
            </a:p>
          </p:txBody>
        </p:sp>
        <p:cxnSp>
          <p:nvCxnSpPr>
            <p:cNvPr id="44" name="カギ線コネクタ 43"/>
            <p:cNvCxnSpPr>
              <a:stCxn id="25" idx="7"/>
              <a:endCxn id="25" idx="5"/>
            </p:cNvCxnSpPr>
            <p:nvPr/>
          </p:nvCxnSpPr>
          <p:spPr>
            <a:xfrm rot="16200000" flipH="1">
              <a:off x="3962288" y="4460471"/>
              <a:ext cx="1447223" cy="12700"/>
            </a:xfrm>
            <a:prstGeom prst="bentConnector5">
              <a:avLst>
                <a:gd name="adj1" fmla="val 16"/>
                <a:gd name="adj2" fmla="val 4863984"/>
                <a:gd name="adj3" fmla="val 100775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24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Property testing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dist(</a:t>
            </a:r>
            <a:r>
              <a:rPr lang="en-US" altLang="ja-JP" i="1" dirty="0"/>
              <a:t>f</a:t>
            </a:r>
            <a:r>
              <a:rPr lang="en-US" altLang="ja-JP" dirty="0"/>
              <a:t>, </a:t>
            </a:r>
            <a:r>
              <a:rPr lang="en-US" altLang="ja-JP" i="1" dirty="0"/>
              <a:t>g</a:t>
            </a:r>
            <a:r>
              <a:rPr lang="en-US" altLang="ja-JP" dirty="0"/>
              <a:t>) = </a:t>
            </a:r>
            <a:r>
              <a:rPr lang="en-US" altLang="ja-JP" dirty="0" err="1" smtClean="0"/>
              <a:t>Pr</a:t>
            </a:r>
            <a:r>
              <a:rPr lang="en-US" altLang="ja-JP" i="1" baseline="-25000" dirty="0" err="1" smtClean="0"/>
              <a:t>x</a:t>
            </a:r>
            <a:r>
              <a:rPr lang="en-US" altLang="ja-JP" baseline="-25000" dirty="0" err="1" smtClean="0"/>
              <a:t>∈</a:t>
            </a:r>
            <a:r>
              <a:rPr lang="en-US" altLang="ja-JP" i="1" baseline="-25000" dirty="0" err="1" smtClean="0"/>
              <a:t>D</a:t>
            </a:r>
            <a:r>
              <a:rPr lang="en-US" altLang="ja-JP" dirty="0" smtClean="0"/>
              <a:t>[</a:t>
            </a:r>
            <a:r>
              <a:rPr lang="en-US" altLang="ja-JP" i="1" dirty="0"/>
              <a:t>f</a:t>
            </a:r>
            <a:r>
              <a:rPr lang="en-US" altLang="ja-JP" dirty="0"/>
              <a:t>(</a:t>
            </a:r>
            <a:r>
              <a:rPr lang="en-US" altLang="ja-JP" i="1" dirty="0"/>
              <a:t>x</a:t>
            </a:r>
            <a:r>
              <a:rPr lang="en-US" altLang="ja-JP" dirty="0"/>
              <a:t>) ≠ </a:t>
            </a:r>
            <a:r>
              <a:rPr lang="en-US" altLang="ja-JP" i="1" dirty="0"/>
              <a:t>g</a:t>
            </a:r>
            <a:r>
              <a:rPr lang="en-US" altLang="ja-JP" dirty="0"/>
              <a:t>(</a:t>
            </a:r>
            <a:r>
              <a:rPr lang="en-US" altLang="ja-JP" i="1" dirty="0"/>
              <a:t>x</a:t>
            </a:r>
            <a:r>
              <a:rPr lang="en-US" altLang="ja-JP" dirty="0"/>
              <a:t>)]</a:t>
            </a:r>
          </a:p>
          <a:p>
            <a:r>
              <a:rPr lang="en-US" altLang="ja-JP" i="1" dirty="0"/>
              <a:t>f</a:t>
            </a:r>
            <a:r>
              <a:rPr lang="en-US" altLang="ja-JP" dirty="0"/>
              <a:t> is </a:t>
            </a:r>
            <a:r>
              <a:rPr lang="en-US" altLang="ja-JP" dirty="0">
                <a:solidFill>
                  <a:srgbClr val="FF0000"/>
                </a:solidFill>
              </a:rPr>
              <a:t>ε-far</a:t>
            </a:r>
            <a:r>
              <a:rPr lang="en-US" altLang="ja-JP" dirty="0"/>
              <a:t> from a property </a:t>
            </a:r>
            <a:r>
              <a:rPr lang="en-US" altLang="ja-JP" i="1" dirty="0"/>
              <a:t>P</a:t>
            </a:r>
            <a:r>
              <a:rPr lang="en-US" altLang="ja-JP" dirty="0"/>
              <a:t> if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An </a:t>
            </a:r>
            <a:r>
              <a:rPr lang="en-US" altLang="ja-JP" dirty="0" err="1" smtClean="0">
                <a:solidFill>
                  <a:srgbClr val="FF0000"/>
                </a:solidFill>
              </a:rPr>
              <a:t>ε</a:t>
            </a:r>
            <a:r>
              <a:rPr lang="en-US" altLang="ja-JP" dirty="0" smtClean="0">
                <a:solidFill>
                  <a:srgbClr val="FF0000"/>
                </a:solidFill>
              </a:rPr>
              <a:t>-tester</a:t>
            </a:r>
            <a:r>
              <a:rPr lang="en-US" altLang="ja-JP" dirty="0" smtClean="0"/>
              <a:t> </a:t>
            </a:r>
            <a:r>
              <a:rPr lang="en-US" altLang="ja-JP" dirty="0"/>
              <a:t>for </a:t>
            </a:r>
            <a:r>
              <a:rPr lang="en-US" altLang="ja-JP" i="1" dirty="0"/>
              <a:t>P</a:t>
            </a:r>
            <a:r>
              <a:rPr lang="en-US" altLang="ja-JP" dirty="0"/>
              <a:t>:</a:t>
            </a:r>
          </a:p>
          <a:p>
            <a:endParaRPr kumimoji="1" lang="en-US" altLang="ja-JP" dirty="0"/>
          </a:p>
        </p:txBody>
      </p:sp>
      <p:grpSp>
        <p:nvGrpSpPr>
          <p:cNvPr id="5" name="図形グループ 4"/>
          <p:cNvGrpSpPr/>
          <p:nvPr/>
        </p:nvGrpSpPr>
        <p:grpSpPr>
          <a:xfrm>
            <a:off x="2688232" y="3523083"/>
            <a:ext cx="1714682" cy="2486195"/>
            <a:chOff x="1304532" y="3414197"/>
            <a:chExt cx="1714682" cy="2486195"/>
          </a:xfrm>
        </p:grpSpPr>
        <p:sp>
          <p:nvSpPr>
            <p:cNvPr id="6" name="円/楕円 5"/>
            <p:cNvSpPr/>
            <p:nvPr/>
          </p:nvSpPr>
          <p:spPr>
            <a:xfrm>
              <a:off x="1404485" y="3853709"/>
              <a:ext cx="1514776" cy="2046683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47000">
                  <a:srgbClr val="FFFF00"/>
                </a:gs>
                <a:gs pos="100000">
                  <a:srgbClr val="008000"/>
                </a:gs>
              </a:gsLst>
              <a:lin ang="16200000" scaled="0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1431966" y="4368597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>
              <a:off x="1431966" y="5070208"/>
              <a:ext cx="1487295" cy="171629"/>
            </a:xfrm>
            <a:custGeom>
              <a:avLst/>
              <a:gdLst>
                <a:gd name="connsiteX0" fmla="*/ 0 w 2974589"/>
                <a:gd name="connsiteY0" fmla="*/ 377583 h 652206"/>
                <a:gd name="connsiteX1" fmla="*/ 503392 w 2974589"/>
                <a:gd name="connsiteY1" fmla="*/ 34326 h 652206"/>
                <a:gd name="connsiteX2" fmla="*/ 1132632 w 2974589"/>
                <a:gd name="connsiteY2" fmla="*/ 629305 h 652206"/>
                <a:gd name="connsiteX3" fmla="*/ 1796194 w 2974589"/>
                <a:gd name="connsiteY3" fmla="*/ 22884 h 652206"/>
                <a:gd name="connsiteX4" fmla="*/ 2413994 w 2974589"/>
                <a:gd name="connsiteY4" fmla="*/ 652189 h 652206"/>
                <a:gd name="connsiteX5" fmla="*/ 2974589 w 2974589"/>
                <a:gd name="connsiteY5" fmla="*/ 0 h 65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4589" h="652206">
                  <a:moveTo>
                    <a:pt x="0" y="377583"/>
                  </a:moveTo>
                  <a:cubicBezTo>
                    <a:pt x="157310" y="184977"/>
                    <a:pt x="314620" y="-7628"/>
                    <a:pt x="503392" y="34326"/>
                  </a:cubicBezTo>
                  <a:cubicBezTo>
                    <a:pt x="692164" y="76280"/>
                    <a:pt x="917165" y="631212"/>
                    <a:pt x="1132632" y="629305"/>
                  </a:cubicBezTo>
                  <a:cubicBezTo>
                    <a:pt x="1348099" y="627398"/>
                    <a:pt x="1582634" y="19070"/>
                    <a:pt x="1796194" y="22884"/>
                  </a:cubicBezTo>
                  <a:cubicBezTo>
                    <a:pt x="2009754" y="26698"/>
                    <a:pt x="2217595" y="656003"/>
                    <a:pt x="2413994" y="652189"/>
                  </a:cubicBezTo>
                  <a:cubicBezTo>
                    <a:pt x="2610393" y="648375"/>
                    <a:pt x="2974589" y="0"/>
                    <a:pt x="2974589" y="0"/>
                  </a:cubicBez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983955" y="3906932"/>
              <a:ext cx="3558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P</a:t>
              </a:r>
              <a:endParaRPr kumimoji="1" lang="ja-JP" altLang="en-US" sz="240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781000" y="5241837"/>
              <a:ext cx="761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ε-</a:t>
              </a:r>
              <a:r>
                <a:rPr kumimoji="1" lang="en-US" altLang="ja-JP" sz="2400" dirty="0"/>
                <a:t>far</a:t>
              </a:r>
              <a:endParaRPr kumimoji="1" lang="ja-JP" altLang="en-US" sz="240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304532" y="3414197"/>
              <a:ext cx="1714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all functions</a:t>
              </a:r>
              <a:endParaRPr kumimoji="1" lang="ja-JP" altLang="en-US" sz="2400"/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5540" y="3962595"/>
            <a:ext cx="2561710" cy="1849793"/>
            <a:chOff x="4185540" y="3962595"/>
            <a:chExt cx="2561710" cy="1849793"/>
          </a:xfrm>
        </p:grpSpPr>
        <p:sp>
          <p:nvSpPr>
            <p:cNvPr id="14" name="右矢印 13"/>
            <p:cNvSpPr/>
            <p:nvPr/>
          </p:nvSpPr>
          <p:spPr>
            <a:xfrm>
              <a:off x="4185540" y="4015818"/>
              <a:ext cx="434748" cy="30170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右矢印 14"/>
            <p:cNvSpPr/>
            <p:nvPr/>
          </p:nvSpPr>
          <p:spPr>
            <a:xfrm>
              <a:off x="4221533" y="5430705"/>
              <a:ext cx="434748" cy="30170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4719531" y="3962595"/>
              <a:ext cx="20277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accept w.p. 2/3</a:t>
              </a:r>
              <a:endParaRPr kumimoji="1" lang="ja-JP" altLang="en-US" sz="24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742245" y="5350723"/>
              <a:ext cx="1925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/>
                <a:t>reject w.p. 2/3</a:t>
              </a:r>
              <a:endParaRPr kumimoji="1" lang="ja-JP" altLang="en-US" sz="2400"/>
            </a:p>
          </p:txBody>
        </p:sp>
      </p:grp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288234"/>
              </p:ext>
            </p:extLst>
          </p:nvPr>
        </p:nvGraphicFramePr>
        <p:xfrm>
          <a:off x="3190875" y="2590800"/>
          <a:ext cx="27638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5" name="数式" r:id="rId3" imgW="1295400" imgH="279400" progId="Equation.3">
                  <p:embed/>
                </p:oleObj>
              </mc:Choice>
              <mc:Fallback>
                <p:oleObj name="数式" r:id="rId3" imgW="1295400" imgH="279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0875" y="2590800"/>
                        <a:ext cx="2763838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2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Testing list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H</a:t>
            </a:r>
            <a:r>
              <a:rPr kumimoji="1" lang="en-US" altLang="ja-JP" dirty="0" smtClean="0"/>
              <a:t>-homomorphism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Graphs </a:t>
            </a:r>
            <a:r>
              <a:rPr kumimoji="1" lang="en-US" altLang="ja-JP" i="1" dirty="0" smtClean="0"/>
              <a:t>G</a:t>
            </a:r>
            <a:r>
              <a:rPr kumimoji="1" lang="en-US" altLang="ja-JP" dirty="0" smtClean="0"/>
              <a:t>, </a:t>
            </a:r>
            <a:r>
              <a:rPr kumimoji="1" lang="en-US" altLang="ja-JP" i="1" dirty="0" smtClean="0"/>
              <a:t>H</a:t>
            </a:r>
            <a:r>
              <a:rPr kumimoji="1" lang="en-US" altLang="ja-JP" dirty="0" smtClean="0"/>
              <a:t> and </a:t>
            </a:r>
            <a:r>
              <a:rPr lang="en-US" altLang="ja-JP" dirty="0" smtClean="0"/>
              <a:t>a list constraint </a:t>
            </a:r>
            <a:r>
              <a:rPr kumimoji="1" lang="en-US" altLang="ja-JP" i="1" dirty="0" smtClean="0"/>
              <a:t>L</a:t>
            </a:r>
            <a:r>
              <a:rPr kumimoji="1" lang="en-US" altLang="ja-JP" dirty="0" smtClean="0"/>
              <a:t> are known.</a:t>
            </a:r>
          </a:p>
          <a:p>
            <a:r>
              <a:rPr lang="en-US" altLang="ja-JP" dirty="0" smtClean="0"/>
              <a:t>Given </a:t>
            </a:r>
            <a:r>
              <a:rPr lang="en-US" altLang="ja-JP" i="1" dirty="0" smtClean="0"/>
              <a:t>f </a:t>
            </a:r>
            <a:r>
              <a:rPr lang="en-US" altLang="ja-JP" dirty="0" smtClean="0"/>
              <a:t>: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G</a:t>
            </a:r>
            <a:r>
              <a:rPr lang="en-US" altLang="ja-JP" dirty="0" smtClean="0"/>
              <a:t>) →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 as an oracle.</a:t>
            </a:r>
          </a:p>
          <a:p>
            <a:pPr lvl="1"/>
            <a:r>
              <a:rPr lang="en-US" altLang="ja-JP" dirty="0" smtClean="0"/>
              <a:t>For any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, we can get </a:t>
            </a:r>
            <a:r>
              <a:rPr lang="en-US" altLang="ja-JP" i="1" dirty="0" smtClean="0"/>
              <a:t>f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) by one query.</a:t>
            </a:r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How many queries do we need to test LHOM(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)?</a:t>
            </a:r>
            <a:endParaRPr lang="en-US" altLang="ja-JP" dirty="0"/>
          </a:p>
          <a:p>
            <a:pPr lvl="1"/>
            <a:endParaRPr lang="en-US" altLang="ja-JP" dirty="0" smtClean="0"/>
          </a:p>
        </p:txBody>
      </p:sp>
      <p:grpSp>
        <p:nvGrpSpPr>
          <p:cNvPr id="36" name="図形グループ 35"/>
          <p:cNvGrpSpPr/>
          <p:nvPr/>
        </p:nvGrpSpPr>
        <p:grpSpPr>
          <a:xfrm>
            <a:off x="1422642" y="3200705"/>
            <a:ext cx="5007415" cy="1920705"/>
            <a:chOff x="1798999" y="3609322"/>
            <a:chExt cx="5007415" cy="1920705"/>
          </a:xfrm>
        </p:grpSpPr>
        <p:grpSp>
          <p:nvGrpSpPr>
            <p:cNvPr id="31" name="図形グループ 30"/>
            <p:cNvGrpSpPr/>
            <p:nvPr/>
          </p:nvGrpSpPr>
          <p:grpSpPr>
            <a:xfrm>
              <a:off x="1798999" y="3609322"/>
              <a:ext cx="2458977" cy="1920705"/>
              <a:chOff x="1798999" y="3609322"/>
              <a:chExt cx="2458977" cy="1920705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2091298" y="4217771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2091298" y="472616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2728324" y="4726164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円/楕円 14"/>
              <p:cNvSpPr/>
              <p:nvPr/>
            </p:nvSpPr>
            <p:spPr>
              <a:xfrm>
                <a:off x="2728324" y="4217771"/>
                <a:ext cx="148745" cy="148745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" name="直線コネクタ 15"/>
              <p:cNvCxnSpPr>
                <a:stCxn id="12" idx="6"/>
                <a:endCxn id="15" idx="2"/>
              </p:cNvCxnSpPr>
              <p:nvPr/>
            </p:nvCxnSpPr>
            <p:spPr>
              <a:xfrm>
                <a:off x="2240043" y="4292144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>
                <a:stCxn id="12" idx="4"/>
                <a:endCxn id="13" idx="0"/>
              </p:cNvCxnSpPr>
              <p:nvPr/>
            </p:nvCxnSpPr>
            <p:spPr>
              <a:xfrm>
                <a:off x="2165671" y="4366516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>
                <a:stCxn id="15" idx="4"/>
                <a:endCxn id="14" idx="0"/>
              </p:cNvCxnSpPr>
              <p:nvPr/>
            </p:nvCxnSpPr>
            <p:spPr>
              <a:xfrm>
                <a:off x="2802697" y="4366516"/>
                <a:ext cx="0" cy="3596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stCxn id="13" idx="6"/>
                <a:endCxn id="14" idx="2"/>
              </p:cNvCxnSpPr>
              <p:nvPr/>
            </p:nvCxnSpPr>
            <p:spPr>
              <a:xfrm>
                <a:off x="2240043" y="4800537"/>
                <a:ext cx="48828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>
                <a:stCxn id="12" idx="5"/>
                <a:endCxn id="14" idx="1"/>
              </p:cNvCxnSpPr>
              <p:nvPr/>
            </p:nvCxnSpPr>
            <p:spPr>
              <a:xfrm>
                <a:off x="2218260" y="4344733"/>
                <a:ext cx="531847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正方形/長方形 23"/>
              <p:cNvSpPr/>
              <p:nvPr/>
            </p:nvSpPr>
            <p:spPr>
              <a:xfrm>
                <a:off x="2877069" y="4061311"/>
                <a:ext cx="1380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∈{</a:t>
                </a:r>
                <a:r>
                  <a:rPr lang="en-US" altLang="ja-JP" sz="2400" dirty="0">
                    <a:solidFill>
                      <a:srgbClr val="0000FF"/>
                    </a:solidFill>
                  </a:rPr>
                  <a:t>●</a:t>
                </a:r>
                <a:r>
                  <a:rPr lang="en-US" altLang="ja-JP" sz="2400" dirty="0" smtClean="0"/>
                  <a:t>, </a:t>
                </a:r>
                <a:r>
                  <a:rPr lang="en-US" altLang="ja-JP" sz="2400" dirty="0">
                    <a:solidFill>
                      <a:srgbClr val="008000"/>
                    </a:solidFill>
                  </a:rPr>
                  <a:t>●</a:t>
                </a:r>
                <a:r>
                  <a:rPr lang="en-US" altLang="ja-JP" sz="2400" dirty="0" smtClean="0"/>
                  <a:t>}</a:t>
                </a:r>
                <a:endParaRPr lang="ja-JP" altLang="en-US" sz="2400" i="1" dirty="0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798999" y="5068362"/>
                <a:ext cx="7333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{</a:t>
                </a:r>
                <a:r>
                  <a:rPr lang="en-US" altLang="ja-JP" sz="2400" dirty="0" smtClean="0">
                    <a:solidFill>
                      <a:srgbClr val="0000FF"/>
                    </a:solidFill>
                  </a:rPr>
                  <a:t>●</a:t>
                </a:r>
                <a:r>
                  <a:rPr lang="en-US" altLang="ja-JP" sz="2400" dirty="0" smtClean="0"/>
                  <a:t>}</a:t>
                </a:r>
                <a:endParaRPr lang="ja-JP" altLang="en-US" sz="2400" i="1" dirty="0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 rot="5400000">
                <a:off x="1880059" y="4860551"/>
                <a:ext cx="55976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∈</a:t>
                </a:r>
                <a:endParaRPr lang="ja-JP" altLang="en-US" sz="2400" i="1" dirty="0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240043" y="3609322"/>
                <a:ext cx="4967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/>
                  <a:t>G</a:t>
                </a:r>
                <a:endParaRPr kumimoji="1" lang="ja-JP" altLang="en-US" sz="2400" i="1" dirty="0"/>
              </a:p>
            </p:txBody>
          </p:sp>
        </p:grpSp>
        <p:grpSp>
          <p:nvGrpSpPr>
            <p:cNvPr id="30" name="図形グループ 29"/>
            <p:cNvGrpSpPr/>
            <p:nvPr/>
          </p:nvGrpSpPr>
          <p:grpSpPr>
            <a:xfrm>
              <a:off x="5919339" y="3614440"/>
              <a:ext cx="887075" cy="1249679"/>
              <a:chOff x="5919339" y="3614440"/>
              <a:chExt cx="887075" cy="1249679"/>
            </a:xfrm>
          </p:grpSpPr>
          <p:sp>
            <p:nvSpPr>
              <p:cNvPr id="5" name="円/楕円 4"/>
              <p:cNvSpPr/>
              <p:nvPr/>
            </p:nvSpPr>
            <p:spPr>
              <a:xfrm>
                <a:off x="5919339" y="4715374"/>
                <a:ext cx="148745" cy="14874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6282151" y="4206981"/>
                <a:ext cx="148745" cy="148745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円/楕円 6"/>
              <p:cNvSpPr/>
              <p:nvPr/>
            </p:nvSpPr>
            <p:spPr>
              <a:xfrm>
                <a:off x="6657669" y="4715374"/>
                <a:ext cx="148745" cy="148745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>
                <a:stCxn id="6" idx="3"/>
                <a:endCxn id="5" idx="7"/>
              </p:cNvCxnSpPr>
              <p:nvPr/>
            </p:nvCxnSpPr>
            <p:spPr>
              <a:xfrm flipH="1">
                <a:off x="6046301" y="4333943"/>
                <a:ext cx="257633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>
                <a:stCxn id="7" idx="2"/>
                <a:endCxn id="5" idx="6"/>
              </p:cNvCxnSpPr>
              <p:nvPr/>
            </p:nvCxnSpPr>
            <p:spPr>
              <a:xfrm flipH="1">
                <a:off x="6068084" y="4789747"/>
                <a:ext cx="58958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>
                <a:stCxn id="7" idx="1"/>
                <a:endCxn id="6" idx="5"/>
              </p:cNvCxnSpPr>
              <p:nvPr/>
            </p:nvCxnSpPr>
            <p:spPr>
              <a:xfrm flipH="1" flipV="1">
                <a:off x="6409113" y="4333943"/>
                <a:ext cx="270339" cy="40321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テキスト ボックス 28"/>
              <p:cNvSpPr txBox="1"/>
              <p:nvPr/>
            </p:nvSpPr>
            <p:spPr>
              <a:xfrm>
                <a:off x="6160763" y="3614440"/>
                <a:ext cx="4967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/>
                  <a:t>H</a:t>
                </a:r>
                <a:endParaRPr kumimoji="1" lang="ja-JP" altLang="en-US" sz="2400" i="1" dirty="0"/>
              </a:p>
            </p:txBody>
          </p:sp>
        </p:grpSp>
        <p:grpSp>
          <p:nvGrpSpPr>
            <p:cNvPr id="35" name="図形グループ 34"/>
            <p:cNvGrpSpPr/>
            <p:nvPr/>
          </p:nvGrpSpPr>
          <p:grpSpPr>
            <a:xfrm>
              <a:off x="4441176" y="3872278"/>
              <a:ext cx="492443" cy="725070"/>
              <a:chOff x="4441176" y="3872278"/>
              <a:chExt cx="492443" cy="725070"/>
            </a:xfrm>
          </p:grpSpPr>
          <p:sp>
            <p:nvSpPr>
              <p:cNvPr id="32" name="正方形/長方形 31"/>
              <p:cNvSpPr/>
              <p:nvPr/>
            </p:nvSpPr>
            <p:spPr>
              <a:xfrm>
                <a:off x="4441176" y="4135683"/>
                <a:ext cx="49244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/>
                  <a:t>→</a:t>
                </a:r>
                <a:endParaRPr lang="ja-JP" altLang="en-US" sz="2400" dirty="0"/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4526761" y="3872278"/>
                <a:ext cx="3212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 smtClean="0"/>
                  <a:t>?</a:t>
                </a:r>
                <a:endParaRPr lang="ja-JP" altLang="en-US" sz="2400" dirty="0"/>
              </a:p>
            </p:txBody>
          </p:sp>
        </p:grpSp>
      </p:grpSp>
      <p:sp>
        <p:nvSpPr>
          <p:cNvPr id="37" name="円/楕円 36"/>
          <p:cNvSpPr/>
          <p:nvPr/>
        </p:nvSpPr>
        <p:spPr>
          <a:xfrm>
            <a:off x="1704599" y="3808874"/>
            <a:ext cx="148745" cy="148745"/>
          </a:xfrm>
          <a:prstGeom prst="ellipse">
            <a:avLst/>
          </a:prstGeom>
          <a:solidFill>
            <a:srgbClr val="008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2348945" y="4316446"/>
            <a:ext cx="148745" cy="1487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図形グループ 42"/>
          <p:cNvGrpSpPr/>
          <p:nvPr/>
        </p:nvGrpSpPr>
        <p:grpSpPr>
          <a:xfrm>
            <a:off x="891209" y="3199707"/>
            <a:ext cx="823732" cy="590455"/>
            <a:chOff x="891209" y="3199707"/>
            <a:chExt cx="823732" cy="590455"/>
          </a:xfrm>
        </p:grpSpPr>
        <p:cxnSp>
          <p:nvCxnSpPr>
            <p:cNvPr id="11" name="直線矢印コネクタ 10"/>
            <p:cNvCxnSpPr>
              <a:stCxn id="21" idx="2"/>
            </p:cNvCxnSpPr>
            <p:nvPr/>
          </p:nvCxnSpPr>
          <p:spPr>
            <a:xfrm>
              <a:off x="1303075" y="3546995"/>
              <a:ext cx="286018" cy="2431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角丸四角形 20"/>
            <p:cNvSpPr/>
            <p:nvPr/>
          </p:nvSpPr>
          <p:spPr>
            <a:xfrm>
              <a:off x="891209" y="3199707"/>
              <a:ext cx="823732" cy="347288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query!</a:t>
              </a:r>
              <a:endParaRPr kumimoji="1" lang="ja-JP" altLang="en-US" dirty="0"/>
            </a:p>
          </p:txBody>
        </p:sp>
      </p:grpSp>
      <p:grpSp>
        <p:nvGrpSpPr>
          <p:cNvPr id="44" name="図形グループ 43"/>
          <p:cNvGrpSpPr/>
          <p:nvPr/>
        </p:nvGrpSpPr>
        <p:grpSpPr>
          <a:xfrm>
            <a:off x="2426340" y="4567713"/>
            <a:ext cx="823732" cy="530753"/>
            <a:chOff x="2426340" y="4567713"/>
            <a:chExt cx="823732" cy="530753"/>
          </a:xfrm>
        </p:grpSpPr>
        <p:sp>
          <p:nvSpPr>
            <p:cNvPr id="39" name="角丸四角形 38"/>
            <p:cNvSpPr/>
            <p:nvPr/>
          </p:nvSpPr>
          <p:spPr>
            <a:xfrm>
              <a:off x="2426340" y="4751178"/>
              <a:ext cx="823732" cy="347288"/>
            </a:xfrm>
            <a:prstGeom prst="round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query!</a:t>
              </a:r>
              <a:endParaRPr kumimoji="1" lang="ja-JP" altLang="en-US" dirty="0"/>
            </a:p>
          </p:txBody>
        </p:sp>
        <p:cxnSp>
          <p:nvCxnSpPr>
            <p:cNvPr id="40" name="直線矢印コネクタ 39"/>
            <p:cNvCxnSpPr>
              <a:stCxn id="39" idx="0"/>
            </p:cNvCxnSpPr>
            <p:nvPr/>
          </p:nvCxnSpPr>
          <p:spPr>
            <a:xfrm flipH="1" flipV="1">
              <a:off x="2611696" y="4567713"/>
              <a:ext cx="226510" cy="1834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379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result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62000" y="1761689"/>
            <a:ext cx="7543799" cy="4416947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2400" dirty="0"/>
              <a:t>Completely classify </a:t>
            </a:r>
            <a:r>
              <a:rPr lang="en-US" altLang="ja-JP" sz="2400" i="1" dirty="0" smtClean="0"/>
              <a:t>H </a:t>
            </a:r>
            <a:r>
              <a:rPr lang="en-US" altLang="ja-JP" sz="2400" dirty="0" smtClean="0"/>
              <a:t>w.r.t. the query complexity to </a:t>
            </a:r>
          </a:p>
          <a:p>
            <a:r>
              <a:rPr lang="en-US" altLang="ja-JP" sz="2400" dirty="0" smtClean="0"/>
              <a:t>test LHOM(</a:t>
            </a:r>
            <a:r>
              <a:rPr lang="en-US" altLang="ja-JP" sz="2400" i="1" dirty="0" smtClean="0"/>
              <a:t>H</a:t>
            </a:r>
            <a:r>
              <a:rPr lang="en-US" altLang="ja-JP" sz="2400" dirty="0" smtClean="0"/>
              <a:t>) :</a:t>
            </a:r>
          </a:p>
          <a:p>
            <a:pPr lvl="2"/>
            <a:endParaRPr lang="en-US" altLang="ja-JP" sz="2400" dirty="0" smtClean="0"/>
          </a:p>
          <a:p>
            <a:pPr lvl="2"/>
            <a:endParaRPr lang="en-US" altLang="ja-JP" sz="2400" dirty="0"/>
          </a:p>
          <a:p>
            <a:pPr lvl="2"/>
            <a:endParaRPr lang="en-US" altLang="ja-JP" sz="2400" dirty="0" smtClean="0"/>
          </a:p>
          <a:p>
            <a:pPr lvl="2"/>
            <a:endParaRPr lang="en-US" altLang="ja-JP" sz="2400" dirty="0" smtClean="0"/>
          </a:p>
          <a:p>
            <a:pPr>
              <a:buClrTx/>
            </a:pPr>
            <a:endParaRPr lang="en-US" altLang="ja-JP" sz="2400" dirty="0"/>
          </a:p>
          <a:p>
            <a:pPr marL="457200" indent="-457200">
              <a:buClrTx/>
              <a:buFont typeface="+mj-ea"/>
              <a:buAutoNum type="circleNumDbPlain"/>
            </a:pPr>
            <a:endParaRPr lang="en-US" altLang="ja-JP" sz="2400" dirty="0" smtClean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sz="2400" dirty="0" smtClean="0"/>
              <a:t>reflexive </a:t>
            </a:r>
            <a:r>
              <a:rPr lang="en-US" altLang="ja-JP" sz="2400" dirty="0"/>
              <a:t>complete </a:t>
            </a:r>
            <a:r>
              <a:rPr lang="en-US" altLang="ja-JP" sz="2400" dirty="0" smtClean="0"/>
              <a:t>or </a:t>
            </a:r>
            <a:r>
              <a:rPr lang="en-US" altLang="ja-JP" sz="2400" dirty="0"/>
              <a:t>irreflexive complete </a:t>
            </a:r>
            <a:r>
              <a:rPr lang="en-US" altLang="ja-JP" sz="2400" dirty="0" smtClean="0"/>
              <a:t>bipartite</a:t>
            </a:r>
            <a:endParaRPr lang="en-US" altLang="ja-JP" sz="2400" dirty="0"/>
          </a:p>
          <a:p>
            <a:pPr marL="457200" indent="-457200">
              <a:buClrTx/>
              <a:buFont typeface="+mj-ea"/>
              <a:buAutoNum type="circleNumDbPlain"/>
            </a:pPr>
            <a:r>
              <a:rPr lang="en-US" altLang="ja-JP" sz="2400" dirty="0"/>
              <a:t>bi-</a:t>
            </a:r>
            <a:r>
              <a:rPr lang="en-US" altLang="ja-JP" sz="2400" dirty="0" smtClean="0"/>
              <a:t>arc</a:t>
            </a:r>
          </a:p>
          <a:p>
            <a:endParaRPr lang="en-US" altLang="ja-JP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11865"/>
              </p:ext>
            </p:extLst>
          </p:nvPr>
        </p:nvGraphicFramePr>
        <p:xfrm>
          <a:off x="761998" y="2897638"/>
          <a:ext cx="7543798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0517"/>
                <a:gridCol w="4843281"/>
              </a:tblGrid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1" dirty="0" smtClean="0"/>
                        <a:t>H</a:t>
                      </a:r>
                      <a:endParaRPr kumimoji="1" lang="ja-JP" alt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Query complexity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i="0" dirty="0" smtClean="0"/>
                        <a:t>①</a:t>
                      </a:r>
                      <a:endParaRPr kumimoji="1" lang="ja-JP" alt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err="1" smtClean="0"/>
                        <a:t>Θ</a:t>
                      </a:r>
                      <a:r>
                        <a:rPr kumimoji="1" lang="en-US" altLang="ja-JP" sz="2400" dirty="0" smtClean="0"/>
                        <a:t>(1)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47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② but not</a:t>
                      </a:r>
                      <a:r>
                        <a:rPr kumimoji="1" lang="en-US" altLang="ja-JP" sz="2400" baseline="0" dirty="0" smtClean="0"/>
                        <a:t> ①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O(√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), </a:t>
                      </a:r>
                      <a:r>
                        <a:rPr kumimoji="1" lang="en-US" altLang="ja-JP" sz="240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Ω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 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/ log log </a:t>
                      </a:r>
                      <a:r>
                        <a:rPr kumimoji="1" lang="en-US" altLang="ja-JP" sz="240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</a:t>
                      </a:r>
                    </a:p>
                  </a:txBody>
                  <a:tcPr/>
                </a:tc>
              </a:tr>
              <a:tr h="4002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not 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="0" i="0" dirty="0" err="1" smtClean="0">
                          <a:latin typeface="+mn-lt"/>
                          <a:ea typeface="ＭＳ Ｐゴシック"/>
                          <a:cs typeface="ＭＳ Ｐゴシック"/>
                        </a:rPr>
                        <a:t>Θ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1" lang="en-US" altLang="ja-JP" sz="2400" b="0" i="1" dirty="0" smtClean="0">
                          <a:latin typeface="+mn-lt"/>
                          <a:ea typeface="ＭＳ Ｐゴシック"/>
                          <a:cs typeface="ＭＳ Ｐゴシック"/>
                        </a:rPr>
                        <a:t>n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1" lang="ja-JP" altLang="en-US" sz="2400" b="0" i="0" dirty="0"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3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Graph classes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Reflexive complete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Irreflexive complete bipartite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Bi-arc: too messy to define here.</a:t>
            </a:r>
          </a:p>
          <a:p>
            <a:pPr lvl="1"/>
            <a:r>
              <a:rPr lang="en-US" altLang="ja-JP" dirty="0" smtClean="0"/>
              <a:t>A reflexive graph is bi-arc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it is interval</a:t>
            </a:r>
            <a:endParaRPr kumimoji="1" lang="en-US" altLang="ja-JP" dirty="0" smtClean="0"/>
          </a:p>
        </p:txBody>
      </p:sp>
      <p:grpSp>
        <p:nvGrpSpPr>
          <p:cNvPr id="46" name="図形グループ 45"/>
          <p:cNvGrpSpPr/>
          <p:nvPr/>
        </p:nvGrpSpPr>
        <p:grpSpPr>
          <a:xfrm>
            <a:off x="5040008" y="1679049"/>
            <a:ext cx="785772" cy="657140"/>
            <a:chOff x="3977750" y="2410562"/>
            <a:chExt cx="785772" cy="657140"/>
          </a:xfrm>
        </p:grpSpPr>
        <p:sp>
          <p:nvSpPr>
            <p:cNvPr id="6" name="円/楕円 5"/>
            <p:cNvSpPr/>
            <p:nvPr/>
          </p:nvSpPr>
          <p:spPr>
            <a:xfrm>
              <a:off x="3977751" y="241056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977751" y="291895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4614777" y="2918956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614777" y="241056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6" idx="4"/>
              <a:endCxn id="7" idx="0"/>
            </p:cNvCxnSpPr>
            <p:nvPr/>
          </p:nvCxnSpPr>
          <p:spPr>
            <a:xfrm>
              <a:off x="4052124" y="2559308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>
              <a:stCxn id="9" idx="4"/>
              <a:endCxn id="8" idx="0"/>
            </p:cNvCxnSpPr>
            <p:nvPr/>
          </p:nvCxnSpPr>
          <p:spPr>
            <a:xfrm>
              <a:off x="4689150" y="2559308"/>
              <a:ext cx="0" cy="3596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7" idx="6"/>
              <a:endCxn id="8" idx="2"/>
            </p:cNvCxnSpPr>
            <p:nvPr/>
          </p:nvCxnSpPr>
          <p:spPr>
            <a:xfrm>
              <a:off x="4126496" y="2993329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7" idx="7"/>
              <a:endCxn id="9" idx="3"/>
            </p:cNvCxnSpPr>
            <p:nvPr/>
          </p:nvCxnSpPr>
          <p:spPr>
            <a:xfrm flipV="1">
              <a:off x="4104713" y="2537525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/>
            <p:cNvCxnSpPr>
              <a:stCxn id="6" idx="6"/>
              <a:endCxn id="9" idx="2"/>
            </p:cNvCxnSpPr>
            <p:nvPr/>
          </p:nvCxnSpPr>
          <p:spPr>
            <a:xfrm>
              <a:off x="4126496" y="2484936"/>
              <a:ext cx="4882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6" idx="5"/>
              <a:endCxn id="8" idx="1"/>
            </p:cNvCxnSpPr>
            <p:nvPr/>
          </p:nvCxnSpPr>
          <p:spPr>
            <a:xfrm>
              <a:off x="4104713" y="2537525"/>
              <a:ext cx="531847" cy="4032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曲線コネクタ 20"/>
            <p:cNvCxnSpPr>
              <a:stCxn id="9" idx="0"/>
              <a:endCxn id="9" idx="6"/>
            </p:cNvCxnSpPr>
            <p:nvPr/>
          </p:nvCxnSpPr>
          <p:spPr>
            <a:xfrm rot="16200000" flipH="1">
              <a:off x="4689149" y="2410563"/>
              <a:ext cx="74373" cy="74372"/>
            </a:xfrm>
            <a:prstGeom prst="curvedConnector4">
              <a:avLst>
                <a:gd name="adj1" fmla="val -307370"/>
                <a:gd name="adj2" fmla="val 407374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曲線コネクタ 21"/>
            <p:cNvCxnSpPr>
              <a:stCxn id="8" idx="6"/>
              <a:endCxn id="8" idx="4"/>
            </p:cNvCxnSpPr>
            <p:nvPr/>
          </p:nvCxnSpPr>
          <p:spPr>
            <a:xfrm flipH="1">
              <a:off x="4689150" y="2993329"/>
              <a:ext cx="74372" cy="74372"/>
            </a:xfrm>
            <a:prstGeom prst="curvedConnector4">
              <a:avLst>
                <a:gd name="adj1" fmla="val -307374"/>
                <a:gd name="adj2" fmla="val 407374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曲線コネクタ 24"/>
            <p:cNvCxnSpPr>
              <a:stCxn id="7" idx="4"/>
              <a:endCxn id="7" idx="2"/>
            </p:cNvCxnSpPr>
            <p:nvPr/>
          </p:nvCxnSpPr>
          <p:spPr>
            <a:xfrm rot="5400000" flipH="1">
              <a:off x="3977752" y="2993329"/>
              <a:ext cx="74372" cy="74373"/>
            </a:xfrm>
            <a:prstGeom prst="curvedConnector4">
              <a:avLst>
                <a:gd name="adj1" fmla="val -307374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曲線コネクタ 27"/>
            <p:cNvCxnSpPr>
              <a:stCxn id="6" idx="2"/>
              <a:endCxn id="6" idx="0"/>
            </p:cNvCxnSpPr>
            <p:nvPr/>
          </p:nvCxnSpPr>
          <p:spPr>
            <a:xfrm rot="10800000" flipH="1">
              <a:off x="3977750" y="2410564"/>
              <a:ext cx="74373" cy="74373"/>
            </a:xfrm>
            <a:prstGeom prst="curvedConnector4">
              <a:avLst>
                <a:gd name="adj1" fmla="val -307370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図形グループ 83"/>
          <p:cNvGrpSpPr/>
          <p:nvPr/>
        </p:nvGrpSpPr>
        <p:grpSpPr>
          <a:xfrm>
            <a:off x="5064840" y="2795193"/>
            <a:ext cx="785774" cy="1151206"/>
            <a:chOff x="3903376" y="3848112"/>
            <a:chExt cx="785774" cy="1151206"/>
          </a:xfrm>
        </p:grpSpPr>
        <p:sp>
          <p:nvSpPr>
            <p:cNvPr id="48" name="円/楕円 47"/>
            <p:cNvSpPr/>
            <p:nvPr/>
          </p:nvSpPr>
          <p:spPr>
            <a:xfrm>
              <a:off x="3903376" y="409872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3903379" y="4599957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円/楕円 49"/>
            <p:cNvSpPr/>
            <p:nvPr/>
          </p:nvSpPr>
          <p:spPr>
            <a:xfrm>
              <a:off x="4540405" y="4850573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4540405" y="434934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>
              <a:stCxn id="49" idx="6"/>
              <a:endCxn id="50" idx="2"/>
            </p:cNvCxnSpPr>
            <p:nvPr/>
          </p:nvCxnSpPr>
          <p:spPr>
            <a:xfrm>
              <a:off x="4052124" y="4674330"/>
              <a:ext cx="488281" cy="2506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49" idx="6"/>
              <a:endCxn id="51" idx="2"/>
            </p:cNvCxnSpPr>
            <p:nvPr/>
          </p:nvCxnSpPr>
          <p:spPr>
            <a:xfrm flipV="1">
              <a:off x="4052124" y="4423715"/>
              <a:ext cx="488281" cy="2506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48" idx="6"/>
              <a:endCxn id="51" idx="2"/>
            </p:cNvCxnSpPr>
            <p:nvPr/>
          </p:nvCxnSpPr>
          <p:spPr>
            <a:xfrm>
              <a:off x="4052121" y="4173100"/>
              <a:ext cx="488284" cy="2506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48" idx="6"/>
              <a:endCxn id="50" idx="2"/>
            </p:cNvCxnSpPr>
            <p:nvPr/>
          </p:nvCxnSpPr>
          <p:spPr>
            <a:xfrm>
              <a:off x="4052121" y="4173100"/>
              <a:ext cx="488284" cy="751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円/楕円 61"/>
            <p:cNvSpPr/>
            <p:nvPr/>
          </p:nvSpPr>
          <p:spPr>
            <a:xfrm>
              <a:off x="4533143" y="3848112"/>
              <a:ext cx="148745" cy="14874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>
              <a:stCxn id="48" idx="6"/>
              <a:endCxn id="62" idx="2"/>
            </p:cNvCxnSpPr>
            <p:nvPr/>
          </p:nvCxnSpPr>
          <p:spPr>
            <a:xfrm flipV="1">
              <a:off x="4052121" y="3922485"/>
              <a:ext cx="481022" cy="2506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49" idx="6"/>
              <a:endCxn id="62" idx="2"/>
            </p:cNvCxnSpPr>
            <p:nvPr/>
          </p:nvCxnSpPr>
          <p:spPr>
            <a:xfrm flipV="1">
              <a:off x="4052124" y="3922485"/>
              <a:ext cx="481019" cy="7518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図形グループ 68"/>
          <p:cNvGrpSpPr/>
          <p:nvPr/>
        </p:nvGrpSpPr>
        <p:grpSpPr>
          <a:xfrm>
            <a:off x="4576559" y="5214142"/>
            <a:ext cx="2574163" cy="442580"/>
            <a:chOff x="5319938" y="5206697"/>
            <a:chExt cx="2574163" cy="442580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5319938" y="5344477"/>
              <a:ext cx="103359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5808219" y="5496877"/>
              <a:ext cx="1033597" cy="0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6569159" y="5649277"/>
              <a:ext cx="103359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6717904" y="5206697"/>
              <a:ext cx="117619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図形グループ 69"/>
          <p:cNvGrpSpPr/>
          <p:nvPr/>
        </p:nvGrpSpPr>
        <p:grpSpPr>
          <a:xfrm>
            <a:off x="2703944" y="5057951"/>
            <a:ext cx="903372" cy="797282"/>
            <a:chOff x="2703944" y="5057951"/>
            <a:chExt cx="903372" cy="797282"/>
          </a:xfrm>
        </p:grpSpPr>
        <p:sp>
          <p:nvSpPr>
            <p:cNvPr id="37" name="円/楕円 36"/>
            <p:cNvSpPr/>
            <p:nvPr/>
          </p:nvSpPr>
          <p:spPr>
            <a:xfrm>
              <a:off x="2703944" y="5057952"/>
              <a:ext cx="148745" cy="14874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円/楕円 37"/>
            <p:cNvSpPr/>
            <p:nvPr/>
          </p:nvSpPr>
          <p:spPr>
            <a:xfrm>
              <a:off x="2707599" y="5706487"/>
              <a:ext cx="148745" cy="148745"/>
            </a:xfrm>
            <a:prstGeom prst="ellipse">
              <a:avLst/>
            </a:prstGeom>
            <a:solidFill>
              <a:srgbClr val="008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円/楕円 38"/>
            <p:cNvSpPr/>
            <p:nvPr/>
          </p:nvSpPr>
          <p:spPr>
            <a:xfrm>
              <a:off x="3454916" y="5057952"/>
              <a:ext cx="148745" cy="14874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3458571" y="5706487"/>
              <a:ext cx="148745" cy="148745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コネクタ 40"/>
            <p:cNvCxnSpPr>
              <a:stCxn id="37" idx="4"/>
              <a:endCxn id="38" idx="0"/>
            </p:cNvCxnSpPr>
            <p:nvPr/>
          </p:nvCxnSpPr>
          <p:spPr>
            <a:xfrm>
              <a:off x="2778317" y="5206697"/>
              <a:ext cx="3655" cy="499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38" idx="6"/>
              <a:endCxn id="40" idx="2"/>
            </p:cNvCxnSpPr>
            <p:nvPr/>
          </p:nvCxnSpPr>
          <p:spPr>
            <a:xfrm>
              <a:off x="2856344" y="5780860"/>
              <a:ext cx="60222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>
              <a:stCxn id="38" idx="7"/>
              <a:endCxn id="39" idx="3"/>
            </p:cNvCxnSpPr>
            <p:nvPr/>
          </p:nvCxnSpPr>
          <p:spPr>
            <a:xfrm flipV="1">
              <a:off x="2834561" y="5184914"/>
              <a:ext cx="642138" cy="5433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40" idx="0"/>
              <a:endCxn id="39" idx="4"/>
            </p:cNvCxnSpPr>
            <p:nvPr/>
          </p:nvCxnSpPr>
          <p:spPr>
            <a:xfrm flipH="1" flipV="1">
              <a:off x="3529289" y="5206697"/>
              <a:ext cx="3655" cy="4997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曲線コネクタ 57"/>
            <p:cNvCxnSpPr>
              <a:stCxn id="38" idx="4"/>
              <a:endCxn id="38" idx="2"/>
            </p:cNvCxnSpPr>
            <p:nvPr/>
          </p:nvCxnSpPr>
          <p:spPr>
            <a:xfrm rot="5400000" flipH="1">
              <a:off x="2707600" y="5780860"/>
              <a:ext cx="74372" cy="74373"/>
            </a:xfrm>
            <a:prstGeom prst="curvedConnector4">
              <a:avLst>
                <a:gd name="adj1" fmla="val -307374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曲線コネクタ 60"/>
            <p:cNvCxnSpPr>
              <a:stCxn id="40" idx="4"/>
              <a:endCxn id="40" idx="6"/>
            </p:cNvCxnSpPr>
            <p:nvPr/>
          </p:nvCxnSpPr>
          <p:spPr>
            <a:xfrm rot="5400000" flipH="1" flipV="1">
              <a:off x="3532944" y="5780860"/>
              <a:ext cx="74372" cy="74372"/>
            </a:xfrm>
            <a:prstGeom prst="curvedConnector4">
              <a:avLst>
                <a:gd name="adj1" fmla="val -307374"/>
                <a:gd name="adj2" fmla="val 407374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曲線コネクタ 63"/>
            <p:cNvCxnSpPr>
              <a:stCxn id="39" idx="6"/>
              <a:endCxn id="39" idx="0"/>
            </p:cNvCxnSpPr>
            <p:nvPr/>
          </p:nvCxnSpPr>
          <p:spPr>
            <a:xfrm flipH="1" flipV="1">
              <a:off x="3529289" y="5057952"/>
              <a:ext cx="74372" cy="74373"/>
            </a:xfrm>
            <a:prstGeom prst="curvedConnector4">
              <a:avLst>
                <a:gd name="adj1" fmla="val -307374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曲線コネクタ 66"/>
            <p:cNvCxnSpPr>
              <a:stCxn id="37" idx="0"/>
              <a:endCxn id="37" idx="2"/>
            </p:cNvCxnSpPr>
            <p:nvPr/>
          </p:nvCxnSpPr>
          <p:spPr>
            <a:xfrm rot="16200000" flipH="1" flipV="1">
              <a:off x="2703944" y="5057951"/>
              <a:ext cx="74373" cy="74373"/>
            </a:xfrm>
            <a:prstGeom prst="curvedConnector4">
              <a:avLst>
                <a:gd name="adj1" fmla="val -307370"/>
                <a:gd name="adj2" fmla="val 40737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2999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1998" y="2802555"/>
            <a:ext cx="7543801" cy="106838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en-US" altLang="ja-JP" dirty="0" smtClean="0"/>
              <a:t>Why do we care about</a:t>
            </a:r>
            <a:br>
              <a:rPr kumimoji="1" lang="en-US" altLang="ja-JP" dirty="0" smtClean="0"/>
            </a:br>
            <a:r>
              <a:rPr kumimoji="1" lang="en-US" altLang="ja-JP" dirty="0" smtClean="0"/>
              <a:t>list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H</a:t>
            </a:r>
            <a:r>
              <a:rPr kumimoji="1" lang="en-US" altLang="ja-JP" dirty="0" smtClean="0"/>
              <a:t>-homomorphisms?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52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ニュース.thmx</Template>
  <TotalTime>1976</TotalTime>
  <Words>1514</Words>
  <Application>Microsoft Macintosh PowerPoint</Application>
  <PresentationFormat>画面に合わせる (4:3)</PresentationFormat>
  <Paragraphs>302</Paragraphs>
  <Slides>26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8" baseType="lpstr">
      <vt:lpstr>NewsPrint</vt:lpstr>
      <vt:lpstr>数式</vt:lpstr>
      <vt:lpstr>Testing List  H-Homomorphisms</vt:lpstr>
      <vt:lpstr>H-homomorphism</vt:lpstr>
      <vt:lpstr>List H-homomorphism</vt:lpstr>
      <vt:lpstr>Property testing</vt:lpstr>
      <vt:lpstr>Property testing</vt:lpstr>
      <vt:lpstr>Testing list H-homomorphism</vt:lpstr>
      <vt:lpstr>Main result</vt:lpstr>
      <vt:lpstr>Graph classes</vt:lpstr>
      <vt:lpstr>Why do we care about list H-homomorphisms?</vt:lpstr>
      <vt:lpstr>Constraint satisfaction problems (CSPs)</vt:lpstr>
      <vt:lpstr>Testing assignments of CSPs</vt:lpstr>
      <vt:lpstr>Testing assignments of CSPs</vt:lpstr>
      <vt:lpstr>Query complexity to test CSPs</vt:lpstr>
      <vt:lpstr>Query complexity to test LHOM(H)</vt:lpstr>
      <vt:lpstr>Proof Sketch</vt:lpstr>
      <vt:lpstr>Main Result</vt:lpstr>
      <vt:lpstr>O(√n) algorithm for bi-arc H (part 1)</vt:lpstr>
      <vt:lpstr>O(√n) algorithm for bi-arc H (part 2)</vt:lpstr>
      <vt:lpstr>Polymorphism</vt:lpstr>
      <vt:lpstr>Bi-arc Graphs admit Majority</vt:lpstr>
      <vt:lpstr>When f is ε-far</vt:lpstr>
      <vt:lpstr>Other results</vt:lpstr>
      <vt:lpstr>Other results</vt:lpstr>
      <vt:lpstr>Open Problems</vt:lpstr>
      <vt:lpstr>PowerPoint プレゼンテーション</vt:lpstr>
      <vt:lpstr>Types vs. computational complexity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悠一</dc:creator>
  <cp:lastModifiedBy>𠮷田 悠一</cp:lastModifiedBy>
  <cp:revision>2216</cp:revision>
  <cp:lastPrinted>2012-05-12T04:35:31Z</cp:lastPrinted>
  <dcterms:created xsi:type="dcterms:W3CDTF">2011-10-04T04:06:03Z</dcterms:created>
  <dcterms:modified xsi:type="dcterms:W3CDTF">2012-06-26T13:26:14Z</dcterms:modified>
</cp:coreProperties>
</file>