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0" r:id="rId1"/>
  </p:sldMasterIdLst>
  <p:notesMasterIdLst>
    <p:notesMasterId r:id="rId23"/>
  </p:notesMasterIdLst>
  <p:sldIdLst>
    <p:sldId id="256" r:id="rId2"/>
    <p:sldId id="282" r:id="rId3"/>
    <p:sldId id="292" r:id="rId4"/>
    <p:sldId id="283" r:id="rId5"/>
    <p:sldId id="284" r:id="rId6"/>
    <p:sldId id="257" r:id="rId7"/>
    <p:sldId id="258" r:id="rId8"/>
    <p:sldId id="285" r:id="rId9"/>
    <p:sldId id="260" r:id="rId10"/>
    <p:sldId id="286" r:id="rId11"/>
    <p:sldId id="269" r:id="rId12"/>
    <p:sldId id="264" r:id="rId13"/>
    <p:sldId id="288" r:id="rId14"/>
    <p:sldId id="289" r:id="rId15"/>
    <p:sldId id="295" r:id="rId16"/>
    <p:sldId id="297" r:id="rId17"/>
    <p:sldId id="291" r:id="rId18"/>
    <p:sldId id="272" r:id="rId19"/>
    <p:sldId id="296" r:id="rId20"/>
    <p:sldId id="294" r:id="rId21"/>
    <p:sldId id="293" r:id="rId2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淡色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16004-49C5-2D47-8C19-488D00EA3F4C}" type="datetimeFigureOut">
              <a:t>12/07/09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E97EB-5250-E34A-8AAD-34B0AADE2DF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84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8" y="685800"/>
            <a:ext cx="7543801" cy="1068384"/>
          </a:xfrm>
        </p:spPr>
        <p:txBody>
          <a:bodyPr>
            <a:normAutofit/>
          </a:bodyPr>
          <a:lstStyle>
            <a:lvl1pPr>
              <a:defRPr sz="4400"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4184"/>
            <a:ext cx="7543800" cy="4418016"/>
          </a:xfrm>
        </p:spPr>
        <p:txBody>
          <a:bodyPr anchor="t"/>
          <a:lstStyle>
            <a:lvl1pPr algn="l">
              <a:defRPr/>
            </a:lvl1pPr>
            <a:lvl2pPr>
              <a:defRPr sz="2400"/>
            </a:lvl2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AA77FF2-A3E7-784C-ACA5-7771AC85EB31}" type="datetimeFigureOut">
              <a:t>12/07/09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36786E5-FC20-D249-8CB5-6CD375BDE700}" type="slidenum"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1"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Constant-Time Algorithms for </a:t>
            </a:r>
            <a:r>
              <a:rPr kumimoji="1" lang="en-US" altLang="ja-JP" dirty="0" err="1" smtClean="0"/>
              <a:t>Sparsity</a:t>
            </a:r>
            <a:r>
              <a:rPr kumimoji="1" lang="en-US" altLang="ja-JP" dirty="0" smtClean="0"/>
              <a:t> Matroids</a:t>
            </a:r>
            <a:endParaRPr kumimoji="1" lang="ja-JP" altLang="en-US" sz="31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543800" cy="990600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dirty="0" smtClean="0"/>
              <a:t>Yuichi Yoshida</a:t>
            </a:r>
            <a:r>
              <a:rPr lang="en-US" altLang="ja-JP" dirty="0" smtClean="0"/>
              <a:t> (NII &amp; PFI)</a:t>
            </a:r>
          </a:p>
          <a:p>
            <a:pPr algn="ctr"/>
            <a:r>
              <a:rPr lang="en-US" altLang="ja-JP" sz="2400" dirty="0" smtClean="0"/>
              <a:t>Joint with </a:t>
            </a:r>
          </a:p>
          <a:p>
            <a:pPr algn="ctr"/>
            <a:r>
              <a:rPr kumimoji="1" lang="en-US" altLang="ja-JP" sz="2400" dirty="0" err="1" smtClean="0"/>
              <a:t>Hiro</a:t>
            </a:r>
            <a:r>
              <a:rPr kumimoji="1" lang="en-US" altLang="ja-JP" sz="2400" dirty="0" smtClean="0"/>
              <a:t> Ito (UEC) and </a:t>
            </a:r>
            <a:r>
              <a:rPr lang="en-US" altLang="ja-JP" sz="2400" dirty="0" smtClean="0"/>
              <a:t>Shin-</a:t>
            </a:r>
            <a:r>
              <a:rPr lang="en-US" altLang="ja-JP" sz="2400" dirty="0" err="1" smtClean="0"/>
              <a:t>ichi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Tanigawa</a:t>
            </a:r>
            <a:r>
              <a:rPr lang="en-US" altLang="ja-JP" sz="2400" dirty="0" smtClean="0"/>
              <a:t> (RIMS)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407449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is this important?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i="1" dirty="0" smtClean="0"/>
          </a:p>
          <a:p>
            <a:pPr marL="0" indent="0">
              <a:buNone/>
            </a:pPr>
            <a:endParaRPr lang="en-US" altLang="ja-JP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i="1" dirty="0" smtClean="0"/>
              <a:t>H</a:t>
            </a:r>
            <a:r>
              <a:rPr lang="en-US" altLang="ja-JP" dirty="0" smtClean="0"/>
              <a:t>-freeness</a:t>
            </a:r>
          </a:p>
          <a:p>
            <a:pPr lvl="1">
              <a:buFont typeface="ヒラギノ角ゴ ProN W3"/>
              <a:buChar char="⇒"/>
            </a:pPr>
            <a:r>
              <a:rPr lang="en-US" altLang="ja-JP" dirty="0"/>
              <a:t> </a:t>
            </a:r>
            <a:r>
              <a:rPr lang="en-US" altLang="ja-JP" dirty="0" smtClean="0"/>
              <a:t>testable because of its locality.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cycle-freeness, planarity</a:t>
            </a:r>
          </a:p>
          <a:p>
            <a:pPr lvl="1">
              <a:buFont typeface="ヒラギノ角ゴ ProN W3"/>
              <a:buChar char="⇒"/>
            </a:pPr>
            <a:r>
              <a:rPr kumimoji="1" lang="en-US" altLang="ja-JP" dirty="0" smtClean="0"/>
              <a:t> testable because </a:t>
            </a:r>
            <a:r>
              <a:rPr lang="en-US" altLang="ja-JP" dirty="0" smtClean="0"/>
              <a:t>they have </a:t>
            </a:r>
            <a:r>
              <a:rPr kumimoji="1" lang="en-US" altLang="ja-JP" dirty="0" smtClean="0"/>
              <a:t>separators </a:t>
            </a:r>
            <a:r>
              <a:rPr kumimoji="1" lang="en-US" altLang="ja-JP" sz="1800" dirty="0" smtClean="0"/>
              <a:t>[HKNO09, </a:t>
            </a:r>
            <a:r>
              <a:rPr lang="en-US" altLang="ja-JP" sz="1800" dirty="0" smtClean="0"/>
              <a:t>NS11</a:t>
            </a:r>
            <a:r>
              <a:rPr kumimoji="1" lang="en-US" altLang="ja-JP" sz="1800" dirty="0" smtClean="0"/>
              <a:t>]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i="1" dirty="0" smtClean="0"/>
              <a:t>k</a:t>
            </a:r>
            <a:r>
              <a:rPr lang="en-US" altLang="ja-JP" dirty="0" smtClean="0"/>
              <a:t>-edge-connectivity / having a perfect matching</a:t>
            </a:r>
          </a:p>
          <a:p>
            <a:pPr lvl="1">
              <a:buFont typeface="ヒラギノ角ゴ ProN W3"/>
              <a:buChar char="⇒"/>
            </a:pPr>
            <a:r>
              <a:rPr kumimoji="1" lang="en-US" altLang="ja-JP" dirty="0" smtClean="0"/>
              <a:t> no general reason was known.</a:t>
            </a:r>
          </a:p>
          <a:p>
            <a:pPr marL="320040" lvl="1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Our intuition</a:t>
            </a:r>
            <a:r>
              <a:rPr lang="en-US" altLang="ja-JP" dirty="0" smtClean="0"/>
              <a:t>: </a:t>
            </a:r>
            <a:r>
              <a:rPr lang="en-US" altLang="ja-JP" dirty="0" smtClean="0"/>
              <a:t>matroid </a:t>
            </a:r>
            <a:r>
              <a:rPr lang="en-US" altLang="ja-JP" dirty="0" smtClean="0"/>
              <a:t>/ edge-</a:t>
            </a:r>
            <a:r>
              <a:rPr lang="en-US" altLang="ja-JP" dirty="0" smtClean="0"/>
              <a:t>augmentation help?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62000" y="1754184"/>
            <a:ext cx="7543799" cy="900341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2400" dirty="0"/>
              <a:t>Want to characterize constant-time testable properties</a:t>
            </a:r>
            <a:r>
              <a:rPr lang="en-US" altLang="ja-JP" sz="2400" dirty="0" smtClean="0"/>
              <a:t>.</a:t>
            </a:r>
          </a:p>
          <a:p>
            <a:pPr algn="ctr"/>
            <a:r>
              <a:rPr lang="en-US" altLang="ja-JP" sz="2400" dirty="0"/>
              <a:t>⇒ Want to know why testable properties are testable</a:t>
            </a:r>
            <a:r>
              <a:rPr lang="en-US" altLang="ja-JP" sz="2400" dirty="0" smtClean="0"/>
              <a:t>.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730895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1998" y="2802555"/>
            <a:ext cx="7543801" cy="1068384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dirty="0" smtClean="0"/>
              <a:t>Proof Sketch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52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Testing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k</a:t>
            </a:r>
            <a:r>
              <a:rPr kumimoji="1" lang="en-US" altLang="ja-JP" dirty="0" smtClean="0"/>
              <a:t>-edge-connectivity</a:t>
            </a:r>
            <a:br>
              <a:rPr kumimoji="1" lang="en-US" altLang="ja-JP" dirty="0" smtClean="0"/>
            </a:br>
            <a:r>
              <a:rPr kumimoji="1" lang="en-US" altLang="ja-JP" sz="3600" dirty="0" smtClean="0"/>
              <a:t>[GR02, Ore10]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If 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 is </a:t>
            </a:r>
            <a:r>
              <a:rPr lang="en-US" altLang="ja-JP" dirty="0" err="1" smtClean="0"/>
              <a:t>ε</a:t>
            </a:r>
            <a:r>
              <a:rPr lang="en-US" altLang="ja-JP" dirty="0" smtClean="0"/>
              <a:t>-far from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-</a:t>
            </a:r>
            <a:r>
              <a:rPr lang="en-US" altLang="ja-JP" dirty="0" err="1" smtClean="0"/>
              <a:t>ec</a:t>
            </a:r>
            <a:r>
              <a:rPr lang="en-US" altLang="ja-JP" dirty="0" smtClean="0"/>
              <a:t>, Σ</a:t>
            </a:r>
            <a:r>
              <a:rPr lang="en-US" altLang="ja-JP" i="1" baseline="-25000" dirty="0" smtClean="0"/>
              <a:t>X</a:t>
            </a:r>
            <a:r>
              <a:rPr lang="en-US" altLang="ja-JP" baseline="-25000" dirty="0"/>
              <a:t>∈</a:t>
            </a:r>
            <a:r>
              <a:rPr lang="en-US" altLang="ja-JP" i="1" baseline="-25000" dirty="0"/>
              <a:t>P 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k</a:t>
            </a:r>
            <a:r>
              <a:rPr lang="en-US" altLang="ja-JP" dirty="0"/>
              <a:t>-</a:t>
            </a:r>
            <a:r>
              <a:rPr lang="en-US" altLang="ja-JP" i="1" dirty="0"/>
              <a:t>d</a:t>
            </a:r>
            <a:r>
              <a:rPr lang="en-US" altLang="ja-JP" dirty="0"/>
              <a:t>(</a:t>
            </a:r>
            <a:r>
              <a:rPr lang="en-US" altLang="ja-JP" i="1" dirty="0"/>
              <a:t>X</a:t>
            </a:r>
            <a:r>
              <a:rPr lang="en-US" altLang="ja-JP" dirty="0" smtClean="0"/>
              <a:t>)) </a:t>
            </a:r>
            <a:r>
              <a:rPr lang="en-US" altLang="ja-JP" dirty="0"/>
              <a:t>/ </a:t>
            </a:r>
            <a:r>
              <a:rPr lang="en-US" altLang="ja-JP" dirty="0" smtClean="0"/>
              <a:t>2</a:t>
            </a:r>
            <a:r>
              <a:rPr lang="en-US" altLang="ja-JP" dirty="0"/>
              <a:t> </a:t>
            </a:r>
            <a:r>
              <a:rPr lang="en-US" altLang="ja-JP" dirty="0" smtClean="0"/>
              <a:t>≥ </a:t>
            </a:r>
            <a:r>
              <a:rPr lang="en-US" altLang="ja-JP" dirty="0" err="1" smtClean="0"/>
              <a:t>ε</a:t>
            </a:r>
            <a:r>
              <a:rPr lang="en-US" altLang="ja-JP" i="1" dirty="0" err="1" smtClean="0"/>
              <a:t>n</a:t>
            </a:r>
            <a:r>
              <a:rPr lang="en-US" altLang="ja-JP" dirty="0" smtClean="0"/>
              <a:t>.</a:t>
            </a:r>
          </a:p>
          <a:p>
            <a:pPr>
              <a:buFont typeface="ヒラギノ角ゴ ProN W3"/>
              <a:buChar char="⇒"/>
            </a:pPr>
            <a:r>
              <a:rPr lang="en-US" altLang="ja-JP" dirty="0" smtClean="0"/>
              <a:t> |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| = </a:t>
            </a:r>
            <a:r>
              <a:rPr lang="en-US" altLang="ja-JP" dirty="0" err="1" smtClean="0"/>
              <a:t>Ω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</a:t>
            </a:r>
            <a:endParaRPr lang="en-US" altLang="ja-JP" i="1" dirty="0" smtClean="0"/>
          </a:p>
          <a:p>
            <a:pPr>
              <a:buFont typeface="ヒラギノ角ゴ ProN W3"/>
              <a:buChar char="⇒"/>
            </a:pPr>
            <a:r>
              <a:rPr lang="en-US" altLang="ja-JP" i="1" dirty="0"/>
              <a:t> </a:t>
            </a:r>
            <a:r>
              <a:rPr lang="en-US" altLang="ja-JP" dirty="0" err="1" smtClean="0"/>
              <a:t>Ω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constant-size parts 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 ∈ 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 satisfy </a:t>
            </a:r>
            <a:r>
              <a:rPr lang="en-US" altLang="ja-JP" i="1" dirty="0" smtClean="0"/>
              <a:t>d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) &lt;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.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762000" y="1761690"/>
            <a:ext cx="7543799" cy="127041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400" dirty="0" smtClean="0"/>
              <a:t>[WN87] To make </a:t>
            </a:r>
            <a:r>
              <a:rPr lang="en-US" altLang="ja-JP" sz="2400" i="1" dirty="0" smtClean="0"/>
              <a:t>G</a:t>
            </a:r>
            <a:r>
              <a:rPr lang="en-US" altLang="ja-JP" sz="2400" dirty="0" smtClean="0"/>
              <a:t> </a:t>
            </a:r>
            <a:r>
              <a:rPr lang="en-US" altLang="ja-JP" sz="2400" i="1" dirty="0" smtClean="0"/>
              <a:t>k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ec</a:t>
            </a:r>
            <a:r>
              <a:rPr lang="en-US" altLang="ja-JP" sz="2400" dirty="0" smtClean="0"/>
              <a:t>, we need to add </a:t>
            </a:r>
          </a:p>
          <a:p>
            <a:pPr algn="ctr"/>
            <a:r>
              <a:rPr lang="en-US" altLang="ja-JP" sz="2400" dirty="0" err="1" smtClean="0"/>
              <a:t>max</a:t>
            </a:r>
            <a:r>
              <a:rPr lang="en-US" altLang="ja-JP" sz="2400" i="1" baseline="-25000" dirty="0" err="1" smtClean="0"/>
              <a:t>P</a:t>
            </a:r>
            <a:r>
              <a:rPr lang="en-US" altLang="ja-JP" sz="2400" dirty="0" smtClean="0"/>
              <a:t> Σ</a:t>
            </a:r>
            <a:r>
              <a:rPr lang="en-US" altLang="ja-JP" sz="2400" i="1" baseline="-25000" dirty="0" smtClean="0"/>
              <a:t>X</a:t>
            </a:r>
            <a:r>
              <a:rPr lang="en-US" altLang="ja-JP" sz="2400" baseline="-25000" dirty="0" smtClean="0"/>
              <a:t>∈</a:t>
            </a:r>
            <a:r>
              <a:rPr lang="en-US" altLang="ja-JP" sz="2400" i="1" baseline="-25000" dirty="0" smtClean="0"/>
              <a:t>P 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k</a:t>
            </a:r>
            <a:r>
              <a:rPr lang="en-US" altLang="ja-JP" sz="2400" dirty="0" smtClean="0"/>
              <a:t>-</a:t>
            </a:r>
            <a:r>
              <a:rPr lang="en-US" altLang="ja-JP" sz="2400" i="1" dirty="0" smtClean="0"/>
              <a:t>d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X</a:t>
            </a:r>
            <a:r>
              <a:rPr lang="en-US" altLang="ja-JP" sz="2400" dirty="0" smtClean="0"/>
              <a:t>)) / </a:t>
            </a:r>
            <a:r>
              <a:rPr lang="en-US" altLang="ja-JP" sz="2400" dirty="0" smtClean="0"/>
              <a:t>2</a:t>
            </a:r>
            <a:endParaRPr lang="en-US" altLang="ja-JP" sz="2400" dirty="0" smtClean="0"/>
          </a:p>
          <a:p>
            <a:r>
              <a:rPr lang="en-US" altLang="ja-JP" sz="2400" dirty="0" smtClean="0"/>
              <a:t>edges, where 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 is a </a:t>
            </a:r>
            <a:r>
              <a:rPr lang="en-US" altLang="ja-JP" sz="2400" dirty="0" smtClean="0">
                <a:solidFill>
                  <a:srgbClr val="0000FF"/>
                </a:solidFill>
              </a:rPr>
              <a:t>sub-partition </a:t>
            </a:r>
            <a:r>
              <a:rPr lang="en-US" altLang="ja-JP" sz="2400" dirty="0" smtClean="0"/>
              <a:t>of 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.</a:t>
            </a:r>
          </a:p>
          <a:p>
            <a:endParaRPr lang="en-US" altLang="ja-JP" sz="2400" dirty="0" smtClean="0"/>
          </a:p>
        </p:txBody>
      </p:sp>
      <p:cxnSp>
        <p:nvCxnSpPr>
          <p:cNvPr id="15" name="直線コネクタ 14"/>
          <p:cNvCxnSpPr>
            <a:stCxn id="17" idx="4"/>
            <a:endCxn id="20" idx="0"/>
          </p:cNvCxnSpPr>
          <p:nvPr/>
        </p:nvCxnSpPr>
        <p:spPr>
          <a:xfrm>
            <a:off x="4288651" y="5049977"/>
            <a:ext cx="451908" cy="208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3836742" y="4523649"/>
            <a:ext cx="903817" cy="5263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2948038" y="4995171"/>
            <a:ext cx="545484" cy="5263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i="1" dirty="0"/>
              <a:t>X</a:t>
            </a:r>
            <a:endParaRPr kumimoji="1" lang="ja-JP" altLang="en-US" sz="2400" dirty="0"/>
          </a:p>
        </p:txBody>
      </p:sp>
      <p:sp>
        <p:nvSpPr>
          <p:cNvPr id="19" name="円/楕円 18"/>
          <p:cNvSpPr/>
          <p:nvPr/>
        </p:nvSpPr>
        <p:spPr>
          <a:xfrm>
            <a:off x="4957934" y="4523649"/>
            <a:ext cx="545484" cy="5263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 i="1" dirty="0"/>
          </a:p>
        </p:txBody>
      </p:sp>
      <p:sp>
        <p:nvSpPr>
          <p:cNvPr id="20" name="円/楕円 19"/>
          <p:cNvSpPr/>
          <p:nvPr/>
        </p:nvSpPr>
        <p:spPr>
          <a:xfrm>
            <a:off x="3918662" y="5258335"/>
            <a:ext cx="1643794" cy="5263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5663588" y="4588524"/>
            <a:ext cx="545484" cy="5263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>
            <a:stCxn id="19" idx="4"/>
            <a:endCxn id="20" idx="7"/>
          </p:cNvCxnSpPr>
          <p:nvPr/>
        </p:nvCxnSpPr>
        <p:spPr>
          <a:xfrm>
            <a:off x="5230676" y="5049977"/>
            <a:ext cx="91052" cy="285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21" idx="4"/>
          </p:cNvCxnSpPr>
          <p:nvPr/>
        </p:nvCxnSpPr>
        <p:spPr>
          <a:xfrm flipH="1">
            <a:off x="5562456" y="5114852"/>
            <a:ext cx="373874" cy="4066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1" idx="2"/>
            <a:endCxn id="19" idx="6"/>
          </p:cNvCxnSpPr>
          <p:nvPr/>
        </p:nvCxnSpPr>
        <p:spPr>
          <a:xfrm flipH="1" flipV="1">
            <a:off x="5503418" y="4786813"/>
            <a:ext cx="160170" cy="64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9" idx="2"/>
            <a:endCxn id="17" idx="6"/>
          </p:cNvCxnSpPr>
          <p:nvPr/>
        </p:nvCxnSpPr>
        <p:spPr>
          <a:xfrm flipH="1">
            <a:off x="4740559" y="4786813"/>
            <a:ext cx="217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17" idx="2"/>
            <a:endCxn id="18" idx="7"/>
          </p:cNvCxnSpPr>
          <p:nvPr/>
        </p:nvCxnSpPr>
        <p:spPr>
          <a:xfrm flipH="1">
            <a:off x="3413638" y="4786813"/>
            <a:ext cx="423104" cy="285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20" idx="2"/>
            <a:endCxn id="18" idx="5"/>
          </p:cNvCxnSpPr>
          <p:nvPr/>
        </p:nvCxnSpPr>
        <p:spPr>
          <a:xfrm flipH="1" flipV="1">
            <a:off x="3413638" y="5444420"/>
            <a:ext cx="505024" cy="77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21" idx="3"/>
            <a:endCxn id="19" idx="5"/>
          </p:cNvCxnSpPr>
          <p:nvPr/>
        </p:nvCxnSpPr>
        <p:spPr>
          <a:xfrm flipH="1" flipV="1">
            <a:off x="5423534" y="4972898"/>
            <a:ext cx="319938" cy="64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21" idx="1"/>
            <a:endCxn id="19" idx="7"/>
          </p:cNvCxnSpPr>
          <p:nvPr/>
        </p:nvCxnSpPr>
        <p:spPr>
          <a:xfrm flipH="1" flipV="1">
            <a:off x="5423534" y="4600728"/>
            <a:ext cx="319938" cy="64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17" idx="3"/>
            <a:endCxn id="18" idx="6"/>
          </p:cNvCxnSpPr>
          <p:nvPr/>
        </p:nvCxnSpPr>
        <p:spPr>
          <a:xfrm flipH="1">
            <a:off x="3493522" y="4972898"/>
            <a:ext cx="475581" cy="285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3250377" y="5655787"/>
            <a:ext cx="821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d</a:t>
            </a:r>
            <a:r>
              <a:rPr kumimoji="1" lang="en-US" altLang="ja-JP" sz="2400" dirty="0" smtClean="0"/>
              <a:t>(</a:t>
            </a:r>
            <a:r>
              <a:rPr kumimoji="1" lang="en-US" altLang="ja-JP" sz="2400" i="1" dirty="0" smtClean="0"/>
              <a:t>X</a:t>
            </a:r>
            <a:r>
              <a:rPr kumimoji="1" lang="en-US" altLang="ja-JP" sz="2400" dirty="0" smtClean="0"/>
              <a:t>)</a:t>
            </a:r>
            <a:endParaRPr kumimoji="1" lang="ja-JP" altLang="en-US" sz="2400" i="1" dirty="0"/>
          </a:p>
        </p:txBody>
      </p:sp>
      <p:cxnSp>
        <p:nvCxnSpPr>
          <p:cNvPr id="6" name="曲線コネクタ 5"/>
          <p:cNvCxnSpPr/>
          <p:nvPr/>
        </p:nvCxnSpPr>
        <p:spPr>
          <a:xfrm rot="16200000" flipH="1">
            <a:off x="3079711" y="5079414"/>
            <a:ext cx="995132" cy="167510"/>
          </a:xfrm>
          <a:prstGeom prst="curvedConnector3">
            <a:avLst>
              <a:gd name="adj1" fmla="val 50000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62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Testing 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k</a:t>
            </a:r>
            <a:r>
              <a:rPr lang="en-US" altLang="ja-JP" dirty="0" smtClean="0">
                <a:latin typeface="Times New Roman"/>
                <a:cs typeface="Times New Roman"/>
              </a:rPr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k</a:t>
            </a:r>
            <a:r>
              <a:rPr lang="en-US" altLang="ja-JP" dirty="0" smtClean="0">
                <a:latin typeface="Times New Roman"/>
                <a:cs typeface="Times New Roman"/>
              </a:rPr>
              <a:t>)</a:t>
            </a:r>
            <a:r>
              <a:rPr kumimoji="1" lang="en-US" altLang="ja-JP" dirty="0" smtClean="0"/>
              <a:t>-fullness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Ex.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= 2, 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 = 3-regular expander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762000" y="1761690"/>
            <a:ext cx="7543799" cy="130474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400" dirty="0" smtClean="0"/>
              <a:t>[NW61] To make </a:t>
            </a:r>
            <a:r>
              <a:rPr lang="en-US" altLang="ja-JP" sz="2400" i="1" dirty="0" smtClean="0"/>
              <a:t>G</a:t>
            </a:r>
            <a:r>
              <a:rPr lang="en-US" altLang="ja-JP" sz="2400" dirty="0"/>
              <a:t> (</a:t>
            </a:r>
            <a:r>
              <a:rPr lang="en-US" altLang="ja-JP" sz="2400" i="1" dirty="0" smtClean="0"/>
              <a:t>k, k</a:t>
            </a:r>
            <a:r>
              <a:rPr lang="en-US" altLang="ja-JP" sz="2400" dirty="0" smtClean="0"/>
              <a:t>)-full, we need to add </a:t>
            </a:r>
          </a:p>
          <a:p>
            <a:pPr algn="ctr"/>
            <a:r>
              <a:rPr lang="en-US" altLang="ja-JP" sz="2400" dirty="0" smtClean="0"/>
              <a:t>-</a:t>
            </a:r>
            <a:r>
              <a:rPr lang="en-US" altLang="ja-JP" sz="2400" i="1" dirty="0" smtClean="0"/>
              <a:t>k</a:t>
            </a:r>
            <a:r>
              <a:rPr lang="en-US" altLang="ja-JP" sz="2400" dirty="0" smtClean="0"/>
              <a:t> + </a:t>
            </a:r>
            <a:r>
              <a:rPr lang="en-US" altLang="ja-JP" sz="2400" dirty="0" err="1" smtClean="0"/>
              <a:t>max</a:t>
            </a:r>
            <a:r>
              <a:rPr lang="en-US" altLang="ja-JP" sz="2400" i="1" baseline="-25000" dirty="0" err="1" smtClean="0"/>
              <a:t>P</a:t>
            </a:r>
            <a:r>
              <a:rPr lang="en-US" altLang="ja-JP" sz="2400" dirty="0" smtClean="0"/>
              <a:t> Σ</a:t>
            </a:r>
            <a:r>
              <a:rPr lang="en-US" altLang="ja-JP" sz="2400" i="1" baseline="-25000" dirty="0" smtClean="0"/>
              <a:t>X</a:t>
            </a:r>
            <a:r>
              <a:rPr lang="en-US" altLang="ja-JP" sz="2400" baseline="-25000" dirty="0" smtClean="0"/>
              <a:t>∈</a:t>
            </a:r>
            <a:r>
              <a:rPr lang="en-US" altLang="ja-JP" sz="2400" i="1" baseline="-25000" dirty="0" smtClean="0"/>
              <a:t>P 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k</a:t>
            </a:r>
            <a:r>
              <a:rPr lang="en-US" altLang="ja-JP" sz="2400" dirty="0" smtClean="0"/>
              <a:t>-</a:t>
            </a:r>
            <a:r>
              <a:rPr lang="en-US" altLang="ja-JP" sz="2400" i="1" dirty="0" smtClean="0"/>
              <a:t>d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X</a:t>
            </a:r>
            <a:r>
              <a:rPr lang="en-US" altLang="ja-JP" sz="2400" dirty="0" smtClean="0"/>
              <a:t>) / 2</a:t>
            </a:r>
            <a:r>
              <a:rPr lang="en-US" altLang="ja-JP" sz="2400" dirty="0" smtClean="0"/>
              <a:t>)</a:t>
            </a:r>
            <a:endParaRPr lang="en-US" altLang="ja-JP" sz="2400" dirty="0" smtClean="0"/>
          </a:p>
          <a:p>
            <a:r>
              <a:rPr lang="en-US" altLang="ja-JP" sz="2400" dirty="0" smtClean="0"/>
              <a:t>edges, where 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 is a </a:t>
            </a:r>
            <a:r>
              <a:rPr lang="en-US" altLang="ja-JP" sz="2400" dirty="0" smtClean="0">
                <a:solidFill>
                  <a:srgbClr val="0000FF"/>
                </a:solidFill>
              </a:rPr>
              <a:t>partition</a:t>
            </a:r>
            <a:r>
              <a:rPr lang="en-US" altLang="ja-JP" sz="2400" dirty="0" smtClean="0"/>
              <a:t> of 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.</a:t>
            </a:r>
          </a:p>
          <a:p>
            <a:endParaRPr lang="en-US" altLang="ja-JP" sz="2400" dirty="0" smtClean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3727511" y="4021483"/>
            <a:ext cx="4275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sz="2400" dirty="0" smtClean="0"/>
              <a:t>Very far from (2, 2)-fullness.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2400" dirty="0" smtClean="0"/>
              <a:t>But no local witness exists.</a:t>
            </a:r>
            <a:endParaRPr kumimoji="1" lang="ja-JP" altLang="en-US" sz="2400" dirty="0"/>
          </a:p>
        </p:txBody>
      </p:sp>
      <p:grpSp>
        <p:nvGrpSpPr>
          <p:cNvPr id="7" name="図形グループ 6"/>
          <p:cNvGrpSpPr/>
          <p:nvPr/>
        </p:nvGrpSpPr>
        <p:grpSpPr>
          <a:xfrm>
            <a:off x="3693189" y="5034520"/>
            <a:ext cx="4772780" cy="830997"/>
            <a:chOff x="3533019" y="5246528"/>
            <a:chExt cx="4772780" cy="830997"/>
          </a:xfrm>
        </p:grpSpPr>
        <p:sp>
          <p:nvSpPr>
            <p:cNvPr id="6" name="右矢印 5"/>
            <p:cNvSpPr/>
            <p:nvPr/>
          </p:nvSpPr>
          <p:spPr>
            <a:xfrm>
              <a:off x="3533019" y="5450019"/>
              <a:ext cx="343222" cy="41599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4030577" y="5246528"/>
              <a:ext cx="4275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err="1" smtClean="0"/>
                <a:t>Ω</a:t>
              </a:r>
              <a:r>
                <a:rPr kumimoji="1" lang="en-US" altLang="ja-JP" sz="2400" dirty="0" smtClean="0"/>
                <a:t>(</a:t>
              </a:r>
              <a:r>
                <a:rPr kumimoji="1" lang="en-US" altLang="ja-JP" sz="2400" i="1" dirty="0" smtClean="0"/>
                <a:t>n</a:t>
              </a:r>
              <a:r>
                <a:rPr kumimoji="1" lang="en-US" altLang="ja-JP" sz="2400" dirty="0" smtClean="0"/>
                <a:t>) lower bound for one-sided erro</a:t>
              </a:r>
              <a:r>
                <a:rPr lang="en-US" altLang="ja-JP" sz="2400" dirty="0" smtClean="0"/>
                <a:t>r testers.</a:t>
              </a:r>
              <a:endParaRPr kumimoji="1" lang="ja-JP" altLang="en-US" sz="2400" dirty="0"/>
            </a:p>
          </p:txBody>
        </p:sp>
      </p:grpSp>
      <p:grpSp>
        <p:nvGrpSpPr>
          <p:cNvPr id="28" name="図形グループ 27"/>
          <p:cNvGrpSpPr/>
          <p:nvPr/>
        </p:nvGrpSpPr>
        <p:grpSpPr>
          <a:xfrm>
            <a:off x="726633" y="3810159"/>
            <a:ext cx="2450966" cy="2074979"/>
            <a:chOff x="726633" y="3810159"/>
            <a:chExt cx="2450966" cy="2074979"/>
          </a:xfrm>
        </p:grpSpPr>
        <p:sp>
          <p:nvSpPr>
            <p:cNvPr id="22" name="円/楕円 21"/>
            <p:cNvSpPr/>
            <p:nvPr/>
          </p:nvSpPr>
          <p:spPr>
            <a:xfrm>
              <a:off x="1985989" y="489406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1464556" y="531088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507422" y="531088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3028854" y="531088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9" name="直線コネクタ 28"/>
            <p:cNvCxnSpPr>
              <a:stCxn id="22" idx="3"/>
              <a:endCxn id="23" idx="7"/>
            </p:cNvCxnSpPr>
            <p:nvPr/>
          </p:nvCxnSpPr>
          <p:spPr>
            <a:xfrm flipH="1">
              <a:off x="1591518" y="5021028"/>
              <a:ext cx="416254" cy="3116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>
              <a:stCxn id="22" idx="5"/>
              <a:endCxn id="25" idx="1"/>
            </p:cNvCxnSpPr>
            <p:nvPr/>
          </p:nvCxnSpPr>
          <p:spPr>
            <a:xfrm>
              <a:off x="2112951" y="5021028"/>
              <a:ext cx="416254" cy="31163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円/楕円 31"/>
            <p:cNvSpPr/>
            <p:nvPr/>
          </p:nvSpPr>
          <p:spPr>
            <a:xfrm>
              <a:off x="1982900" y="4472902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/>
            <p:cNvCxnSpPr>
              <a:stCxn id="32" idx="4"/>
              <a:endCxn id="22" idx="0"/>
            </p:cNvCxnSpPr>
            <p:nvPr/>
          </p:nvCxnSpPr>
          <p:spPr>
            <a:xfrm>
              <a:off x="2057273" y="4621647"/>
              <a:ext cx="3089" cy="27241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>
              <a:stCxn id="25" idx="6"/>
              <a:endCxn id="26" idx="2"/>
            </p:cNvCxnSpPr>
            <p:nvPr/>
          </p:nvCxnSpPr>
          <p:spPr>
            <a:xfrm>
              <a:off x="2656167" y="5385256"/>
              <a:ext cx="37268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>
              <a:stCxn id="25" idx="4"/>
              <a:endCxn id="41" idx="0"/>
            </p:cNvCxnSpPr>
            <p:nvPr/>
          </p:nvCxnSpPr>
          <p:spPr>
            <a:xfrm flipH="1">
              <a:off x="2575776" y="5459628"/>
              <a:ext cx="6019" cy="27676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円/楕円 40"/>
            <p:cNvSpPr/>
            <p:nvPr/>
          </p:nvSpPr>
          <p:spPr>
            <a:xfrm>
              <a:off x="2501403" y="573639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直線コネクタ 43"/>
            <p:cNvCxnSpPr>
              <a:stCxn id="23" idx="4"/>
              <a:endCxn id="45" idx="0"/>
            </p:cNvCxnSpPr>
            <p:nvPr/>
          </p:nvCxnSpPr>
          <p:spPr>
            <a:xfrm>
              <a:off x="1538929" y="5459628"/>
              <a:ext cx="0" cy="26724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円/楕円 44"/>
            <p:cNvSpPr/>
            <p:nvPr/>
          </p:nvSpPr>
          <p:spPr>
            <a:xfrm>
              <a:off x="1464556" y="572687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943123" y="531088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コネクタ 47"/>
            <p:cNvCxnSpPr>
              <a:stCxn id="47" idx="6"/>
              <a:endCxn id="23" idx="2"/>
            </p:cNvCxnSpPr>
            <p:nvPr/>
          </p:nvCxnSpPr>
          <p:spPr>
            <a:xfrm>
              <a:off x="1091868" y="5385256"/>
              <a:ext cx="3726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>
              <a:stCxn id="32" idx="7"/>
              <a:endCxn id="57" idx="3"/>
            </p:cNvCxnSpPr>
            <p:nvPr/>
          </p:nvCxnSpPr>
          <p:spPr>
            <a:xfrm flipV="1">
              <a:off x="2109862" y="4178700"/>
              <a:ext cx="416334" cy="31598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円/楕円 56"/>
            <p:cNvSpPr/>
            <p:nvPr/>
          </p:nvSpPr>
          <p:spPr>
            <a:xfrm>
              <a:off x="2504413" y="405173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1464556" y="405173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3" name="直線コネクタ 62"/>
            <p:cNvCxnSpPr>
              <a:stCxn id="62" idx="5"/>
              <a:endCxn id="32" idx="1"/>
            </p:cNvCxnSpPr>
            <p:nvPr/>
          </p:nvCxnSpPr>
          <p:spPr>
            <a:xfrm>
              <a:off x="1591518" y="4178700"/>
              <a:ext cx="413165" cy="31598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>
              <a:endCxn id="62" idx="3"/>
            </p:cNvCxnSpPr>
            <p:nvPr/>
          </p:nvCxnSpPr>
          <p:spPr>
            <a:xfrm flipV="1">
              <a:off x="943123" y="4178700"/>
              <a:ext cx="543216" cy="29420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>
              <a:endCxn id="62" idx="1"/>
            </p:cNvCxnSpPr>
            <p:nvPr/>
          </p:nvCxnSpPr>
          <p:spPr>
            <a:xfrm>
              <a:off x="943123" y="3810159"/>
              <a:ext cx="543216" cy="26336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>
              <a:endCxn id="47" idx="1"/>
            </p:cNvCxnSpPr>
            <p:nvPr/>
          </p:nvCxnSpPr>
          <p:spPr>
            <a:xfrm>
              <a:off x="726633" y="5021028"/>
              <a:ext cx="238273" cy="31163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>
              <a:endCxn id="47" idx="2"/>
            </p:cNvCxnSpPr>
            <p:nvPr/>
          </p:nvCxnSpPr>
          <p:spPr>
            <a:xfrm flipV="1">
              <a:off x="726633" y="5385256"/>
              <a:ext cx="216490" cy="26874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>
              <a:endCxn id="57" idx="7"/>
            </p:cNvCxnSpPr>
            <p:nvPr/>
          </p:nvCxnSpPr>
          <p:spPr>
            <a:xfrm flipH="1">
              <a:off x="2631375" y="3810159"/>
              <a:ext cx="546224" cy="26336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>
              <a:endCxn id="57" idx="5"/>
            </p:cNvCxnSpPr>
            <p:nvPr/>
          </p:nvCxnSpPr>
          <p:spPr>
            <a:xfrm flipH="1" flipV="1">
              <a:off x="2631375" y="4178700"/>
              <a:ext cx="546224" cy="29420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419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idea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Consider a graph </a:t>
            </a:r>
            <a:r>
              <a:rPr kumimoji="1" lang="en-US" altLang="ja-JP" i="1" dirty="0" smtClean="0"/>
              <a:t>G</a:t>
            </a:r>
            <a:r>
              <a:rPr kumimoji="1" lang="en-US" altLang="ja-JP" dirty="0" smtClean="0"/>
              <a:t>’ (in mind) obtained by removing “redundant” edges from “</a:t>
            </a:r>
            <a:r>
              <a:rPr lang="en-US" altLang="ja-JP" dirty="0" smtClean="0"/>
              <a:t>small” </a:t>
            </a:r>
            <a:r>
              <a:rPr lang="en-US" altLang="ja-JP" dirty="0">
                <a:solidFill>
                  <a:srgbClr val="0000FF"/>
                </a:solidFill>
              </a:rPr>
              <a:t>𝓜</a:t>
            </a:r>
            <a:r>
              <a:rPr lang="en-US" altLang="ja-JP" i="1" baseline="-25000" dirty="0" err="1" smtClean="0">
                <a:solidFill>
                  <a:srgbClr val="0000FF"/>
                </a:solidFill>
              </a:rPr>
              <a:t>k</a:t>
            </a:r>
            <a:r>
              <a:rPr lang="en-US" altLang="ja-JP" baseline="-25000" dirty="0" err="1">
                <a:solidFill>
                  <a:srgbClr val="0000FF"/>
                </a:solidFill>
              </a:rPr>
              <a:t>,</a:t>
            </a:r>
            <a:r>
              <a:rPr lang="en-US" altLang="ja-JP" i="1" baseline="-25000" dirty="0" err="1" smtClean="0">
                <a:solidFill>
                  <a:srgbClr val="0000FF"/>
                </a:solidFill>
              </a:rPr>
              <a:t>l</a:t>
            </a:r>
            <a:r>
              <a:rPr lang="en-US" altLang="ja-JP" dirty="0" smtClean="0">
                <a:solidFill>
                  <a:srgbClr val="0000FF"/>
                </a:solidFill>
              </a:rPr>
              <a:t>(</a:t>
            </a:r>
            <a:r>
              <a:rPr lang="en-US" altLang="ja-JP" i="1" dirty="0" smtClean="0">
                <a:solidFill>
                  <a:srgbClr val="0000FF"/>
                </a:solidFill>
              </a:rPr>
              <a:t>G</a:t>
            </a:r>
            <a:r>
              <a:rPr lang="en-US" altLang="ja-JP" dirty="0" smtClean="0">
                <a:solidFill>
                  <a:srgbClr val="0000FF"/>
                </a:solidFill>
              </a:rPr>
              <a:t>)-components</a:t>
            </a:r>
          </a:p>
          <a:p>
            <a:pPr lvl="1"/>
            <a:r>
              <a:rPr lang="en-US" altLang="ja-JP" dirty="0" err="1"/>
              <a:t>rank</a:t>
            </a:r>
            <a:r>
              <a:rPr lang="en-US" altLang="ja-JP" i="1" baseline="-25000" dirty="0" err="1"/>
              <a:t>k</a:t>
            </a:r>
            <a:r>
              <a:rPr lang="en-US" altLang="ja-JP" baseline="-25000" dirty="0" err="1"/>
              <a:t>,</a:t>
            </a:r>
            <a:r>
              <a:rPr lang="en-US" altLang="ja-JP" i="1" baseline="-25000" dirty="0" err="1"/>
              <a:t>l</a:t>
            </a:r>
            <a:r>
              <a:rPr lang="en-US" altLang="ja-JP" dirty="0"/>
              <a:t>(</a:t>
            </a:r>
            <a:r>
              <a:rPr lang="en-US" altLang="ja-JP" i="1" dirty="0"/>
              <a:t>G</a:t>
            </a:r>
            <a:r>
              <a:rPr lang="en-US" altLang="ja-JP" dirty="0" smtClean="0"/>
              <a:t>) = </a:t>
            </a:r>
            <a:r>
              <a:rPr lang="en-US" altLang="ja-JP" dirty="0" err="1" smtClean="0"/>
              <a:t>rank</a:t>
            </a:r>
            <a:r>
              <a:rPr lang="en-US" altLang="ja-JP" i="1" baseline="-25000" dirty="0" err="1" smtClean="0"/>
              <a:t>k</a:t>
            </a:r>
            <a:r>
              <a:rPr lang="en-US" altLang="ja-JP" baseline="-25000" dirty="0" err="1"/>
              <a:t>,</a:t>
            </a:r>
            <a:r>
              <a:rPr lang="en-US" altLang="ja-JP" i="1" baseline="-25000" dirty="0" err="1" smtClean="0"/>
              <a:t>l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’</a:t>
            </a:r>
            <a:r>
              <a:rPr lang="en-US" altLang="ja-JP" dirty="0"/>
              <a:t>) </a:t>
            </a:r>
            <a:r>
              <a:rPr lang="en-US" altLang="ja-JP" dirty="0" smtClean="0"/>
              <a:t>≒ rank</a:t>
            </a:r>
            <a:r>
              <a:rPr lang="en-US" altLang="ja-JP" i="1" baseline="-25000" dirty="0" smtClean="0"/>
              <a:t>k</a:t>
            </a:r>
            <a:r>
              <a:rPr lang="en-US" altLang="ja-JP" baseline="-25000" dirty="0"/>
              <a:t>,0</a:t>
            </a:r>
            <a:r>
              <a:rPr lang="en-US" altLang="ja-JP" dirty="0"/>
              <a:t>(</a:t>
            </a:r>
            <a:r>
              <a:rPr lang="en-US" altLang="ja-JP" i="1" dirty="0"/>
              <a:t>G</a:t>
            </a:r>
            <a:r>
              <a:rPr lang="en-US" altLang="ja-JP" dirty="0"/>
              <a:t>’</a:t>
            </a:r>
            <a:r>
              <a:rPr lang="en-US" altLang="ja-JP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Give an oracle access to </a:t>
            </a:r>
            <a:r>
              <a:rPr lang="en-US" altLang="ja-JP" i="1" dirty="0" smtClean="0"/>
              <a:t>O</a:t>
            </a:r>
            <a:r>
              <a:rPr lang="en-US" altLang="ja-JP" i="1" baseline="-25000" dirty="0" smtClean="0"/>
              <a:t>G</a:t>
            </a:r>
            <a:r>
              <a:rPr lang="en-US" altLang="ja-JP" baseline="-25000" dirty="0" smtClean="0"/>
              <a:t>’</a:t>
            </a:r>
            <a:r>
              <a:rPr lang="en-US" altLang="ja-JP" dirty="0" smtClean="0"/>
              <a:t> using </a:t>
            </a:r>
            <a:r>
              <a:rPr lang="en-US" altLang="ja-JP" i="1" dirty="0" smtClean="0"/>
              <a:t>O</a:t>
            </a:r>
            <a:r>
              <a:rPr lang="en-US" altLang="ja-JP" i="1" baseline="-25000" dirty="0" smtClean="0"/>
              <a:t>G </a:t>
            </a:r>
            <a:r>
              <a:rPr lang="en-US" altLang="ja-JP" i="1" dirty="0" smtClean="0"/>
              <a:t>.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rank</a:t>
            </a:r>
            <a:r>
              <a:rPr lang="en-US" altLang="ja-JP" i="1" baseline="-25000" dirty="0" smtClean="0"/>
              <a:t>k</a:t>
            </a:r>
            <a:r>
              <a:rPr lang="en-US" altLang="ja-JP" baseline="-25000" dirty="0"/>
              <a:t>,0</a:t>
            </a:r>
            <a:r>
              <a:rPr lang="en-US" altLang="ja-JP" dirty="0"/>
              <a:t>(</a:t>
            </a:r>
            <a:r>
              <a:rPr lang="en-US" altLang="ja-JP" i="1" dirty="0"/>
              <a:t>G</a:t>
            </a:r>
            <a:r>
              <a:rPr lang="en-US" altLang="ja-JP" dirty="0" smtClean="0"/>
              <a:t>’) = the largest size of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e.d</a:t>
            </a:r>
            <a:r>
              <a:rPr lang="en-US" altLang="ja-JP" dirty="0" smtClean="0"/>
              <a:t>. </a:t>
            </a:r>
            <a:r>
              <a:rPr lang="en-US" altLang="ja-JP" dirty="0" err="1" smtClean="0"/>
              <a:t>pseudoforests</a:t>
            </a:r>
            <a:r>
              <a:rPr lang="en-US" altLang="ja-JP" dirty="0" smtClean="0"/>
              <a:t>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Can be computed in constant time via maximum matching </a:t>
            </a:r>
            <a:r>
              <a:rPr lang="en-US" altLang="ja-JP" sz="1800" dirty="0" smtClean="0">
                <a:cs typeface="Times New Roman"/>
              </a:rPr>
              <a:t>[</a:t>
            </a:r>
            <a:r>
              <a:rPr lang="en-US" altLang="ja-JP" sz="1800" dirty="0">
                <a:cs typeface="Times New Roman"/>
              </a:rPr>
              <a:t>NO08, YYI09]</a:t>
            </a:r>
            <a:r>
              <a:rPr lang="en-US" altLang="ja-JP" dirty="0">
                <a:cs typeface="Times New Roman"/>
              </a:rPr>
              <a:t>.</a:t>
            </a:r>
            <a:endParaRPr lang="ja-JP" altLang="en-US" dirty="0"/>
          </a:p>
          <a:p>
            <a:pPr marL="777240" lvl="1" indent="-457200">
              <a:buFont typeface="+mj-lt"/>
              <a:buAutoNum type="arabicPeriod"/>
            </a:pPr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762000" y="1902143"/>
            <a:ext cx="7543799" cy="57246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400" dirty="0" smtClean="0"/>
              <a:t>Compute 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rank</a:t>
            </a:r>
            <a:r>
              <a:rPr lang="en-US" altLang="ja-JP" sz="2400" i="1" baseline="-25000" dirty="0" err="1" smtClean="0">
                <a:solidFill>
                  <a:srgbClr val="0000FF"/>
                </a:solidFill>
              </a:rPr>
              <a:t>k</a:t>
            </a:r>
            <a:r>
              <a:rPr lang="en-US" altLang="ja-JP" sz="2400" baseline="-25000" dirty="0" err="1" smtClean="0">
                <a:solidFill>
                  <a:srgbClr val="0000FF"/>
                </a:solidFill>
              </a:rPr>
              <a:t>.</a:t>
            </a:r>
            <a:r>
              <a:rPr lang="en-US" altLang="ja-JP" sz="2400" i="1" baseline="-25000" dirty="0" err="1" smtClean="0">
                <a:solidFill>
                  <a:srgbClr val="0000FF"/>
                </a:solidFill>
              </a:rPr>
              <a:t>l</a:t>
            </a:r>
            <a:r>
              <a:rPr lang="en-US" altLang="ja-JP" sz="2400" dirty="0">
                <a:solidFill>
                  <a:srgbClr val="0000FF"/>
                </a:solidFill>
              </a:rPr>
              <a:t>(</a:t>
            </a:r>
            <a:r>
              <a:rPr lang="en-US" altLang="ja-JP" sz="2400" i="1" dirty="0">
                <a:solidFill>
                  <a:srgbClr val="0000FF"/>
                </a:solidFill>
              </a:rPr>
              <a:t>G</a:t>
            </a:r>
            <a:r>
              <a:rPr lang="en-US" altLang="ja-JP" sz="2400" dirty="0">
                <a:solidFill>
                  <a:srgbClr val="0000FF"/>
                </a:solidFill>
              </a:rPr>
              <a:t>) </a:t>
            </a:r>
            <a:r>
              <a:rPr lang="en-US" altLang="ja-JP" sz="2400" dirty="0" smtClean="0"/>
              <a:t>with </a:t>
            </a:r>
            <a:r>
              <a:rPr lang="en-US" altLang="ja-JP" sz="2400" dirty="0"/>
              <a:t>additive error </a:t>
            </a:r>
            <a:r>
              <a:rPr lang="en-US" altLang="ja-JP" sz="2400" dirty="0" err="1" smtClean="0"/>
              <a:t>ε</a:t>
            </a:r>
            <a:r>
              <a:rPr lang="en-US" altLang="ja-JP" sz="2400" i="1" dirty="0" err="1" smtClean="0"/>
              <a:t>n</a:t>
            </a:r>
            <a:r>
              <a:rPr lang="en-US" altLang="ja-JP" sz="2400" dirty="0" smtClean="0"/>
              <a:t> in constant time.</a:t>
            </a:r>
          </a:p>
        </p:txBody>
      </p:sp>
      <p:grpSp>
        <p:nvGrpSpPr>
          <p:cNvPr id="6" name="図形グループ 5"/>
          <p:cNvGrpSpPr/>
          <p:nvPr/>
        </p:nvGrpSpPr>
        <p:grpSpPr>
          <a:xfrm>
            <a:off x="6378388" y="5375800"/>
            <a:ext cx="1565219" cy="686463"/>
            <a:chOff x="3784431" y="4926888"/>
            <a:chExt cx="1565219" cy="686463"/>
          </a:xfrm>
        </p:grpSpPr>
        <p:sp>
          <p:nvSpPr>
            <p:cNvPr id="24" name="円/楕円 23"/>
            <p:cNvSpPr/>
            <p:nvPr/>
          </p:nvSpPr>
          <p:spPr>
            <a:xfrm>
              <a:off x="3784431" y="492688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3784431" y="546460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4491992" y="5456134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4492668" y="492688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" name="直線コネクタ 27"/>
            <p:cNvCxnSpPr>
              <a:stCxn id="24" idx="6"/>
              <a:endCxn id="27" idx="2"/>
            </p:cNvCxnSpPr>
            <p:nvPr/>
          </p:nvCxnSpPr>
          <p:spPr>
            <a:xfrm>
              <a:off x="3933176" y="5001261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stCxn id="27" idx="3"/>
              <a:endCxn id="25" idx="7"/>
            </p:cNvCxnSpPr>
            <p:nvPr/>
          </p:nvCxnSpPr>
          <p:spPr>
            <a:xfrm flipH="1">
              <a:off x="3911393" y="5053850"/>
              <a:ext cx="603058" cy="4325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>
              <a:stCxn id="27" idx="4"/>
              <a:endCxn id="26" idx="0"/>
            </p:cNvCxnSpPr>
            <p:nvPr/>
          </p:nvCxnSpPr>
          <p:spPr>
            <a:xfrm flipH="1">
              <a:off x="4566365" y="5075633"/>
              <a:ext cx="676" cy="3805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円/楕円 32"/>
            <p:cNvSpPr/>
            <p:nvPr/>
          </p:nvSpPr>
          <p:spPr>
            <a:xfrm>
              <a:off x="5200905" y="492688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5190978" y="546460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コネクタ 34"/>
            <p:cNvCxnSpPr>
              <a:stCxn id="26" idx="6"/>
              <a:endCxn id="34" idx="2"/>
            </p:cNvCxnSpPr>
            <p:nvPr/>
          </p:nvCxnSpPr>
          <p:spPr>
            <a:xfrm>
              <a:off x="4640737" y="5530507"/>
              <a:ext cx="550241" cy="8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stCxn id="27" idx="6"/>
              <a:endCxn id="33" idx="2"/>
            </p:cNvCxnSpPr>
            <p:nvPr/>
          </p:nvCxnSpPr>
          <p:spPr>
            <a:xfrm>
              <a:off x="4641413" y="5001261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>
              <a:stCxn id="34" idx="0"/>
              <a:endCxn id="33" idx="4"/>
            </p:cNvCxnSpPr>
            <p:nvPr/>
          </p:nvCxnSpPr>
          <p:spPr>
            <a:xfrm flipV="1">
              <a:off x="5265351" y="5075633"/>
              <a:ext cx="9927" cy="3889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708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Remove redundant edges from </a:t>
            </a:r>
            <a:r>
              <a:rPr lang="en-US" altLang="ja-JP" dirty="0" smtClean="0"/>
              <a:t>𝓜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1,1</a:t>
            </a:r>
            <a:r>
              <a:rPr lang="en-US" altLang="ja-JP" dirty="0"/>
              <a:t>-</a:t>
            </a:r>
            <a:r>
              <a:rPr lang="en-US" altLang="ja-JP" dirty="0" smtClean="0"/>
              <a:t>components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𝓜</a:t>
            </a:r>
            <a:r>
              <a:rPr lang="en-US" altLang="ja-JP" baseline="-25000" dirty="0" smtClean="0"/>
              <a:t>1,1</a:t>
            </a:r>
            <a:r>
              <a:rPr lang="en-US" altLang="ja-JP" dirty="0"/>
              <a:t>-component </a:t>
            </a:r>
            <a:r>
              <a:rPr lang="en-US" altLang="ja-JP" dirty="0" smtClean="0"/>
              <a:t>= bridge or bi</a:t>
            </a:r>
            <a:r>
              <a:rPr lang="en-US" altLang="ja-JP" dirty="0"/>
              <a:t>-connected </a:t>
            </a:r>
            <a:r>
              <a:rPr lang="en-US" altLang="ja-JP" dirty="0" smtClean="0"/>
              <a:t>component.</a:t>
            </a:r>
          </a:p>
          <a:p>
            <a:endParaRPr kumimoji="1" lang="en-US" altLang="ja-JP" dirty="0"/>
          </a:p>
        </p:txBody>
      </p:sp>
      <p:sp>
        <p:nvSpPr>
          <p:cNvPr id="38" name="正方形/長方形 37"/>
          <p:cNvSpPr/>
          <p:nvPr/>
        </p:nvSpPr>
        <p:spPr>
          <a:xfrm>
            <a:off x="4941683" y="2364815"/>
            <a:ext cx="3273001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cs typeface="Times New Roman"/>
              </a:rPr>
              <a:t>rank</a:t>
            </a:r>
            <a:r>
              <a:rPr lang="en-US" altLang="ja-JP" sz="2400" baseline="-25000" dirty="0">
                <a:cs typeface="Times New Roman"/>
              </a:rPr>
              <a:t>1,1</a:t>
            </a:r>
            <a:r>
              <a:rPr lang="en-US" altLang="ja-JP" sz="2400" dirty="0" smtClean="0">
                <a:cs typeface="Times New Roman"/>
              </a:rPr>
              <a:t>(</a:t>
            </a:r>
            <a:r>
              <a:rPr lang="en-US" altLang="ja-JP" sz="2400" i="1" dirty="0" smtClean="0">
                <a:cs typeface="Times New Roman"/>
              </a:rPr>
              <a:t>G</a:t>
            </a:r>
            <a:r>
              <a:rPr lang="en-US" altLang="ja-JP" sz="2400" dirty="0">
                <a:cs typeface="Times New Roman"/>
              </a:rPr>
              <a:t>)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= rank</a:t>
            </a:r>
            <a:r>
              <a:rPr lang="en-US" altLang="ja-JP" sz="2400" baseline="-25000" dirty="0" smtClean="0"/>
              <a:t>1,1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F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) 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    + rank</a:t>
            </a:r>
            <a:r>
              <a:rPr lang="en-US" altLang="ja-JP" sz="2400" baseline="-25000" dirty="0" smtClean="0"/>
              <a:t>1,1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F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)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    + rank</a:t>
            </a:r>
            <a:r>
              <a:rPr lang="en-US" altLang="ja-JP" sz="2400" baseline="-25000" dirty="0" smtClean="0"/>
              <a:t>1,1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F</a:t>
            </a:r>
            <a:r>
              <a:rPr lang="en-US" altLang="ja-JP" sz="2400" baseline="-25000" dirty="0" smtClean="0"/>
              <a:t>3</a:t>
            </a:r>
            <a:r>
              <a:rPr lang="en-US" altLang="ja-JP" sz="2400" dirty="0" smtClean="0"/>
              <a:t>)</a:t>
            </a:r>
            <a:endParaRPr lang="ja-JP" altLang="en-US" sz="2400" dirty="0"/>
          </a:p>
        </p:txBody>
      </p:sp>
      <p:grpSp>
        <p:nvGrpSpPr>
          <p:cNvPr id="42" name="図形グループ 41"/>
          <p:cNvGrpSpPr/>
          <p:nvPr/>
        </p:nvGrpSpPr>
        <p:grpSpPr>
          <a:xfrm>
            <a:off x="762000" y="2373772"/>
            <a:ext cx="4067413" cy="1247169"/>
            <a:chOff x="1943863" y="2583388"/>
            <a:chExt cx="4067413" cy="1247169"/>
          </a:xfrm>
        </p:grpSpPr>
        <p:sp>
          <p:nvSpPr>
            <p:cNvPr id="5" name="円/楕円 4"/>
            <p:cNvSpPr/>
            <p:nvPr/>
          </p:nvSpPr>
          <p:spPr>
            <a:xfrm>
              <a:off x="3904450" y="273089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3904450" y="351587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4612011" y="351587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4612687" y="273089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>
              <a:stCxn id="5" idx="6"/>
              <a:endCxn id="8" idx="2"/>
            </p:cNvCxnSpPr>
            <p:nvPr/>
          </p:nvCxnSpPr>
          <p:spPr>
            <a:xfrm>
              <a:off x="4053195" y="2805264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stCxn id="5" idx="4"/>
              <a:endCxn id="6" idx="0"/>
            </p:cNvCxnSpPr>
            <p:nvPr/>
          </p:nvCxnSpPr>
          <p:spPr>
            <a:xfrm>
              <a:off x="3978823" y="2879636"/>
              <a:ext cx="0" cy="636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>
              <a:stCxn id="8" idx="4"/>
              <a:endCxn id="7" idx="0"/>
            </p:cNvCxnSpPr>
            <p:nvPr/>
          </p:nvCxnSpPr>
          <p:spPr>
            <a:xfrm flipH="1">
              <a:off x="4686384" y="2879636"/>
              <a:ext cx="676" cy="636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stCxn id="6" idx="6"/>
              <a:endCxn id="7" idx="2"/>
            </p:cNvCxnSpPr>
            <p:nvPr/>
          </p:nvCxnSpPr>
          <p:spPr>
            <a:xfrm>
              <a:off x="4053195" y="3590250"/>
              <a:ext cx="5588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6" idx="7"/>
              <a:endCxn id="8" idx="3"/>
            </p:cNvCxnSpPr>
            <p:nvPr/>
          </p:nvCxnSpPr>
          <p:spPr>
            <a:xfrm flipV="1">
              <a:off x="4031412" y="2857853"/>
              <a:ext cx="603058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円/楕円 13"/>
            <p:cNvSpPr/>
            <p:nvPr/>
          </p:nvSpPr>
          <p:spPr>
            <a:xfrm>
              <a:off x="5320924" y="273089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5320924" y="352729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7" idx="6"/>
              <a:endCxn id="15" idx="2"/>
            </p:cNvCxnSpPr>
            <p:nvPr/>
          </p:nvCxnSpPr>
          <p:spPr>
            <a:xfrm>
              <a:off x="4760756" y="3590250"/>
              <a:ext cx="560168" cy="114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8" idx="6"/>
              <a:endCxn id="14" idx="2"/>
            </p:cNvCxnSpPr>
            <p:nvPr/>
          </p:nvCxnSpPr>
          <p:spPr>
            <a:xfrm>
              <a:off x="4761432" y="2805264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0"/>
              <a:endCxn id="14" idx="4"/>
            </p:cNvCxnSpPr>
            <p:nvPr/>
          </p:nvCxnSpPr>
          <p:spPr>
            <a:xfrm flipV="1">
              <a:off x="5395297" y="2879636"/>
              <a:ext cx="0" cy="6476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7" idx="7"/>
              <a:endCxn id="14" idx="3"/>
            </p:cNvCxnSpPr>
            <p:nvPr/>
          </p:nvCxnSpPr>
          <p:spPr>
            <a:xfrm flipV="1">
              <a:off x="4738973" y="2857853"/>
              <a:ext cx="603734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円/楕円 24"/>
            <p:cNvSpPr/>
            <p:nvPr/>
          </p:nvSpPr>
          <p:spPr>
            <a:xfrm>
              <a:off x="3196212" y="351587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" name="直線コネクタ 25"/>
            <p:cNvCxnSpPr>
              <a:stCxn id="25" idx="6"/>
              <a:endCxn id="6" idx="2"/>
            </p:cNvCxnSpPr>
            <p:nvPr/>
          </p:nvCxnSpPr>
          <p:spPr>
            <a:xfrm>
              <a:off x="3344957" y="3590250"/>
              <a:ext cx="5594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8" idx="6"/>
              <a:endCxn id="25" idx="2"/>
            </p:cNvCxnSpPr>
            <p:nvPr/>
          </p:nvCxnSpPr>
          <p:spPr>
            <a:xfrm>
              <a:off x="2636719" y="3590250"/>
              <a:ext cx="5594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円/楕円 27"/>
            <p:cNvSpPr/>
            <p:nvPr/>
          </p:nvSpPr>
          <p:spPr>
            <a:xfrm>
              <a:off x="2487974" y="351587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3794119" y="2583388"/>
              <a:ext cx="1786493" cy="1180331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2367700" y="2652040"/>
              <a:ext cx="1073498" cy="1111679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3056849" y="3437850"/>
              <a:ext cx="1073498" cy="392707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3188140" y="273089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/>
            <p:cNvCxnSpPr>
              <a:stCxn id="25" idx="0"/>
              <a:endCxn id="32" idx="4"/>
            </p:cNvCxnSpPr>
            <p:nvPr/>
          </p:nvCxnSpPr>
          <p:spPr>
            <a:xfrm flipH="1" flipV="1">
              <a:off x="3262513" y="2879636"/>
              <a:ext cx="8072" cy="636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>
              <a:stCxn id="28" idx="7"/>
              <a:endCxn id="32" idx="3"/>
            </p:cNvCxnSpPr>
            <p:nvPr/>
          </p:nvCxnSpPr>
          <p:spPr>
            <a:xfrm flipV="1">
              <a:off x="2614936" y="2857853"/>
              <a:ext cx="594987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正方形/長方形 38"/>
            <p:cNvSpPr/>
            <p:nvPr/>
          </p:nvSpPr>
          <p:spPr>
            <a:xfrm>
              <a:off x="1943863" y="2661745"/>
              <a:ext cx="4306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i="1" dirty="0" smtClean="0"/>
                <a:t>F</a:t>
              </a:r>
              <a:r>
                <a:rPr lang="en-US" altLang="ja-JP" baseline="-25000" dirty="0" smtClean="0"/>
                <a:t>1</a:t>
              </a:r>
              <a:endParaRPr lang="ja-JP" altLang="en-US" baseline="-25000" dirty="0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3446682" y="3068538"/>
              <a:ext cx="4306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i="1" dirty="0" smtClean="0"/>
                <a:t>F</a:t>
              </a:r>
              <a:r>
                <a:rPr lang="en-US" altLang="ja-JP" baseline="-25000" dirty="0" smtClean="0"/>
                <a:t>2</a:t>
              </a:r>
              <a:endParaRPr lang="ja-JP" altLang="en-US" baseline="-25000" dirty="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5580612" y="2620598"/>
              <a:ext cx="4306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i="1" dirty="0" smtClean="0"/>
                <a:t>F</a:t>
              </a:r>
              <a:r>
                <a:rPr lang="en-US" altLang="ja-JP" baseline="-25000" dirty="0" smtClean="0"/>
                <a:t>3</a:t>
              </a:r>
              <a:endParaRPr lang="ja-JP" altLang="en-US" baseline="-25000" dirty="0"/>
            </a:p>
          </p:txBody>
        </p:sp>
      </p:grpSp>
      <p:grpSp>
        <p:nvGrpSpPr>
          <p:cNvPr id="44" name="図形グループ 43"/>
          <p:cNvGrpSpPr/>
          <p:nvPr/>
        </p:nvGrpSpPr>
        <p:grpSpPr>
          <a:xfrm>
            <a:off x="1777471" y="3774150"/>
            <a:ext cx="6002997" cy="468761"/>
            <a:chOff x="4459947" y="4001720"/>
            <a:chExt cx="6002997" cy="468761"/>
          </a:xfrm>
        </p:grpSpPr>
        <p:sp>
          <p:nvSpPr>
            <p:cNvPr id="45" name="下矢印 44"/>
            <p:cNvSpPr/>
            <p:nvPr/>
          </p:nvSpPr>
          <p:spPr>
            <a:xfrm>
              <a:off x="4459947" y="4061881"/>
              <a:ext cx="606358" cy="4086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5146464" y="4001720"/>
              <a:ext cx="53164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Take a spanning tree in each component.</a:t>
              </a:r>
              <a:endParaRPr kumimoji="1" lang="ja-JP" altLang="en-US" sz="2400" dirty="0"/>
            </a:p>
          </p:txBody>
        </p:sp>
      </p:grpSp>
      <p:sp>
        <p:nvSpPr>
          <p:cNvPr id="79" name="正方形/長方形 78"/>
          <p:cNvSpPr/>
          <p:nvPr/>
        </p:nvSpPr>
        <p:spPr>
          <a:xfrm>
            <a:off x="4941683" y="4452989"/>
            <a:ext cx="358879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rank</a:t>
            </a:r>
            <a:r>
              <a:rPr lang="en-US" altLang="ja-JP" sz="2400" baseline="-25000" dirty="0" smtClean="0"/>
              <a:t>1,1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F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/>
              <a:t>’</a:t>
            </a:r>
            <a:r>
              <a:rPr lang="en-US" altLang="ja-JP" sz="2400" dirty="0" smtClean="0"/>
              <a:t>) = </a:t>
            </a:r>
            <a:r>
              <a:rPr lang="en-US" altLang="ja-JP" sz="2400" dirty="0"/>
              <a:t>rank</a:t>
            </a:r>
            <a:r>
              <a:rPr lang="en-US" altLang="ja-JP" sz="2400" baseline="-25000" dirty="0"/>
              <a:t>1,1</a:t>
            </a:r>
            <a:r>
              <a:rPr lang="en-US" altLang="ja-JP" sz="2400" dirty="0"/>
              <a:t>(</a:t>
            </a:r>
            <a:r>
              <a:rPr lang="en-US" altLang="ja-JP" sz="2400" i="1" dirty="0" smtClean="0"/>
              <a:t>F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) </a:t>
            </a:r>
          </a:p>
          <a:p>
            <a:r>
              <a:rPr lang="en-US" altLang="ja-JP" sz="2400" dirty="0"/>
              <a:t>rank</a:t>
            </a:r>
            <a:r>
              <a:rPr lang="en-US" altLang="ja-JP" sz="2400" baseline="-25000" dirty="0"/>
              <a:t>1,1</a:t>
            </a:r>
            <a:r>
              <a:rPr lang="en-US" altLang="ja-JP" sz="2400" dirty="0"/>
              <a:t>(</a:t>
            </a:r>
            <a:r>
              <a:rPr lang="en-US" altLang="ja-JP" sz="2400" i="1" dirty="0" smtClean="0"/>
              <a:t>F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’</a:t>
            </a:r>
            <a:r>
              <a:rPr lang="en-US" altLang="ja-JP" sz="2400" dirty="0"/>
              <a:t>) = rank</a:t>
            </a:r>
            <a:r>
              <a:rPr lang="en-US" altLang="ja-JP" sz="2400" baseline="-25000" dirty="0"/>
              <a:t>1,1</a:t>
            </a:r>
            <a:r>
              <a:rPr lang="en-US" altLang="ja-JP" sz="2400" dirty="0"/>
              <a:t>(</a:t>
            </a:r>
            <a:r>
              <a:rPr lang="en-US" altLang="ja-JP" sz="2400" i="1" dirty="0" smtClean="0"/>
              <a:t>F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) </a:t>
            </a:r>
            <a:endParaRPr lang="en-US" altLang="ja-JP" sz="2400" dirty="0"/>
          </a:p>
          <a:p>
            <a:r>
              <a:rPr lang="en-US" altLang="ja-JP" sz="2400" dirty="0"/>
              <a:t>rank</a:t>
            </a:r>
            <a:r>
              <a:rPr lang="en-US" altLang="ja-JP" sz="2400" baseline="-25000" dirty="0"/>
              <a:t>1,1</a:t>
            </a:r>
            <a:r>
              <a:rPr lang="en-US" altLang="ja-JP" sz="2400" dirty="0"/>
              <a:t>(</a:t>
            </a:r>
            <a:r>
              <a:rPr lang="en-US" altLang="ja-JP" sz="2400" i="1" dirty="0" smtClean="0"/>
              <a:t>F</a:t>
            </a:r>
            <a:r>
              <a:rPr lang="en-US" altLang="ja-JP" sz="2400" baseline="-25000" dirty="0" smtClean="0"/>
              <a:t>3</a:t>
            </a:r>
            <a:r>
              <a:rPr lang="en-US" altLang="ja-JP" sz="2400" dirty="0" smtClean="0"/>
              <a:t>’</a:t>
            </a:r>
            <a:r>
              <a:rPr lang="en-US" altLang="ja-JP" sz="2400" dirty="0"/>
              <a:t>) = rank</a:t>
            </a:r>
            <a:r>
              <a:rPr lang="en-US" altLang="ja-JP" sz="2400" baseline="-25000" dirty="0"/>
              <a:t>1,1</a:t>
            </a:r>
            <a:r>
              <a:rPr lang="en-US" altLang="ja-JP" sz="2400" dirty="0"/>
              <a:t>(</a:t>
            </a:r>
            <a:r>
              <a:rPr lang="en-US" altLang="ja-JP" sz="2400" i="1" dirty="0" smtClean="0"/>
              <a:t>F</a:t>
            </a:r>
            <a:r>
              <a:rPr lang="en-US" altLang="ja-JP" sz="2400" baseline="-25000" dirty="0" smtClean="0"/>
              <a:t>3</a:t>
            </a:r>
            <a:r>
              <a:rPr lang="en-US" altLang="ja-JP" sz="2400" dirty="0" smtClean="0"/>
              <a:t>) </a:t>
            </a:r>
            <a:endParaRPr lang="en-US" altLang="ja-JP" sz="2400" dirty="0"/>
          </a:p>
          <a:p>
            <a:r>
              <a:rPr lang="en-US" altLang="ja-JP" sz="2400" dirty="0" smtClean="0"/>
              <a:t>⇒ rank</a:t>
            </a:r>
            <a:r>
              <a:rPr lang="en-US" altLang="ja-JP" sz="2400" baseline="-25000" dirty="0" smtClean="0"/>
              <a:t>1,1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G</a:t>
            </a:r>
            <a:r>
              <a:rPr lang="en-US" altLang="ja-JP" sz="2400" dirty="0" smtClean="0"/>
              <a:t>’) = rank</a:t>
            </a:r>
            <a:r>
              <a:rPr lang="en-US" altLang="ja-JP" sz="2400" baseline="-25000" dirty="0" smtClean="0"/>
              <a:t>1,1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G</a:t>
            </a:r>
            <a:r>
              <a:rPr lang="en-US" altLang="ja-JP" sz="2400" dirty="0" smtClean="0"/>
              <a:t>)</a:t>
            </a:r>
            <a:endParaRPr lang="ja-JP" altLang="en-US" sz="2400" dirty="0"/>
          </a:p>
        </p:txBody>
      </p:sp>
      <p:grpSp>
        <p:nvGrpSpPr>
          <p:cNvPr id="80" name="図形グループ 79"/>
          <p:cNvGrpSpPr/>
          <p:nvPr/>
        </p:nvGrpSpPr>
        <p:grpSpPr>
          <a:xfrm>
            <a:off x="761998" y="4453530"/>
            <a:ext cx="4099204" cy="1247169"/>
            <a:chOff x="1943863" y="2583388"/>
            <a:chExt cx="4099204" cy="1247169"/>
          </a:xfrm>
        </p:grpSpPr>
        <p:sp>
          <p:nvSpPr>
            <p:cNvPr id="81" name="円/楕円 80"/>
            <p:cNvSpPr/>
            <p:nvPr/>
          </p:nvSpPr>
          <p:spPr>
            <a:xfrm>
              <a:off x="3904450" y="273089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円/楕円 81"/>
            <p:cNvSpPr/>
            <p:nvPr/>
          </p:nvSpPr>
          <p:spPr>
            <a:xfrm>
              <a:off x="3904450" y="351587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/>
            <p:cNvSpPr/>
            <p:nvPr/>
          </p:nvSpPr>
          <p:spPr>
            <a:xfrm>
              <a:off x="4612011" y="351587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/>
          </p:nvSpPr>
          <p:spPr>
            <a:xfrm>
              <a:off x="4612687" y="273089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5" name="直線コネクタ 84"/>
            <p:cNvCxnSpPr>
              <a:stCxn id="81" idx="6"/>
              <a:endCxn id="84" idx="2"/>
            </p:cNvCxnSpPr>
            <p:nvPr/>
          </p:nvCxnSpPr>
          <p:spPr>
            <a:xfrm>
              <a:off x="4053195" y="2805264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>
              <a:stCxn id="81" idx="4"/>
              <a:endCxn id="82" idx="0"/>
            </p:cNvCxnSpPr>
            <p:nvPr/>
          </p:nvCxnSpPr>
          <p:spPr>
            <a:xfrm>
              <a:off x="3978823" y="2879636"/>
              <a:ext cx="0" cy="6362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>
              <a:stCxn id="84" idx="4"/>
              <a:endCxn id="83" idx="0"/>
            </p:cNvCxnSpPr>
            <p:nvPr/>
          </p:nvCxnSpPr>
          <p:spPr>
            <a:xfrm flipH="1">
              <a:off x="4686384" y="2879636"/>
              <a:ext cx="676" cy="6362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>
              <a:stCxn id="82" idx="6"/>
              <a:endCxn id="83" idx="2"/>
            </p:cNvCxnSpPr>
            <p:nvPr/>
          </p:nvCxnSpPr>
          <p:spPr>
            <a:xfrm>
              <a:off x="4053195" y="3590250"/>
              <a:ext cx="5588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>
              <a:stCxn id="82" idx="7"/>
              <a:endCxn id="84" idx="3"/>
            </p:cNvCxnSpPr>
            <p:nvPr/>
          </p:nvCxnSpPr>
          <p:spPr>
            <a:xfrm flipV="1">
              <a:off x="4031412" y="2857853"/>
              <a:ext cx="603058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5320924" y="273089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5320924" y="352729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>
              <a:stCxn id="83" idx="6"/>
              <a:endCxn id="91" idx="2"/>
            </p:cNvCxnSpPr>
            <p:nvPr/>
          </p:nvCxnSpPr>
          <p:spPr>
            <a:xfrm>
              <a:off x="4760756" y="3590250"/>
              <a:ext cx="560168" cy="114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84" idx="6"/>
              <a:endCxn id="90" idx="2"/>
            </p:cNvCxnSpPr>
            <p:nvPr/>
          </p:nvCxnSpPr>
          <p:spPr>
            <a:xfrm>
              <a:off x="4761432" y="2805264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>
              <a:stCxn id="91" idx="0"/>
              <a:endCxn id="90" idx="4"/>
            </p:cNvCxnSpPr>
            <p:nvPr/>
          </p:nvCxnSpPr>
          <p:spPr>
            <a:xfrm flipV="1">
              <a:off x="5395297" y="2879636"/>
              <a:ext cx="0" cy="6476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>
              <a:stCxn id="83" idx="7"/>
              <a:endCxn id="90" idx="3"/>
            </p:cNvCxnSpPr>
            <p:nvPr/>
          </p:nvCxnSpPr>
          <p:spPr>
            <a:xfrm flipV="1">
              <a:off x="4738973" y="2857853"/>
              <a:ext cx="603734" cy="67980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円/楕円 95"/>
            <p:cNvSpPr/>
            <p:nvPr/>
          </p:nvSpPr>
          <p:spPr>
            <a:xfrm>
              <a:off x="3196212" y="351587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7" name="直線コネクタ 96"/>
            <p:cNvCxnSpPr>
              <a:stCxn id="96" idx="6"/>
              <a:endCxn id="82" idx="2"/>
            </p:cNvCxnSpPr>
            <p:nvPr/>
          </p:nvCxnSpPr>
          <p:spPr>
            <a:xfrm>
              <a:off x="3344957" y="3590250"/>
              <a:ext cx="5594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>
              <a:stCxn id="99" idx="6"/>
              <a:endCxn id="96" idx="2"/>
            </p:cNvCxnSpPr>
            <p:nvPr/>
          </p:nvCxnSpPr>
          <p:spPr>
            <a:xfrm>
              <a:off x="2636719" y="3590250"/>
              <a:ext cx="5594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円/楕円 98"/>
            <p:cNvSpPr/>
            <p:nvPr/>
          </p:nvSpPr>
          <p:spPr>
            <a:xfrm>
              <a:off x="2487974" y="351587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角丸四角形 99"/>
            <p:cNvSpPr/>
            <p:nvPr/>
          </p:nvSpPr>
          <p:spPr>
            <a:xfrm>
              <a:off x="3794119" y="2583388"/>
              <a:ext cx="1786493" cy="1180331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角丸四角形 100"/>
            <p:cNvSpPr/>
            <p:nvPr/>
          </p:nvSpPr>
          <p:spPr>
            <a:xfrm>
              <a:off x="2367700" y="2652040"/>
              <a:ext cx="1073498" cy="1111679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角丸四角形 101"/>
            <p:cNvSpPr/>
            <p:nvPr/>
          </p:nvSpPr>
          <p:spPr>
            <a:xfrm>
              <a:off x="3056849" y="3437850"/>
              <a:ext cx="1073498" cy="392707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3188140" y="273089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4" name="直線コネクタ 103"/>
            <p:cNvCxnSpPr>
              <a:stCxn id="96" idx="0"/>
              <a:endCxn id="103" idx="4"/>
            </p:cNvCxnSpPr>
            <p:nvPr/>
          </p:nvCxnSpPr>
          <p:spPr>
            <a:xfrm flipH="1" flipV="1">
              <a:off x="3262513" y="2879636"/>
              <a:ext cx="8072" cy="636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>
              <a:stCxn id="99" idx="7"/>
              <a:endCxn id="103" idx="3"/>
            </p:cNvCxnSpPr>
            <p:nvPr/>
          </p:nvCxnSpPr>
          <p:spPr>
            <a:xfrm flipV="1">
              <a:off x="2614936" y="2857853"/>
              <a:ext cx="594987" cy="67980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正方形/長方形 105"/>
            <p:cNvSpPr/>
            <p:nvPr/>
          </p:nvSpPr>
          <p:spPr>
            <a:xfrm>
              <a:off x="1943863" y="2661745"/>
              <a:ext cx="5075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i="1" dirty="0" smtClean="0"/>
                <a:t>F</a:t>
              </a:r>
              <a:r>
                <a:rPr lang="en-US" altLang="ja-JP" baseline="-25000" dirty="0" smtClean="0"/>
                <a:t>1</a:t>
              </a:r>
              <a:r>
                <a:rPr lang="en-US" altLang="ja-JP" dirty="0" smtClean="0"/>
                <a:t>’</a:t>
              </a:r>
              <a:endParaRPr lang="ja-JP" altLang="en-US" dirty="0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3396919" y="3068538"/>
              <a:ext cx="5075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i="1" dirty="0" smtClean="0"/>
                <a:t>F</a:t>
              </a:r>
              <a:r>
                <a:rPr lang="en-US" altLang="ja-JP" baseline="-25000" dirty="0" smtClean="0"/>
                <a:t>2</a:t>
              </a:r>
              <a:r>
                <a:rPr lang="en-US" altLang="ja-JP" dirty="0" smtClean="0"/>
                <a:t>’</a:t>
              </a:r>
              <a:endParaRPr lang="ja-JP" altLang="en-US" dirty="0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5535534" y="2620598"/>
              <a:ext cx="5075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i="1" dirty="0" smtClean="0"/>
                <a:t>F</a:t>
              </a:r>
              <a:r>
                <a:rPr lang="en-US" altLang="ja-JP" baseline="-25000" dirty="0" smtClean="0"/>
                <a:t>3</a:t>
              </a:r>
              <a:r>
                <a:rPr lang="en-US" altLang="ja-JP" dirty="0" smtClean="0"/>
                <a:t>’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5169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Remove redundant edges from </a:t>
            </a:r>
            <a:r>
              <a:rPr lang="en-US" altLang="ja-JP" dirty="0" smtClean="0"/>
              <a:t>𝓜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1,1</a:t>
            </a:r>
            <a:r>
              <a:rPr lang="en-US" altLang="ja-JP" dirty="0"/>
              <a:t>-</a:t>
            </a:r>
            <a:r>
              <a:rPr lang="en-US" altLang="ja-JP" dirty="0" smtClean="0"/>
              <a:t>components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For each component 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,</a:t>
            </a:r>
          </a:p>
          <a:p>
            <a:pPr marL="0" indent="0">
              <a:buNone/>
            </a:pPr>
            <a:r>
              <a:rPr lang="en-US" altLang="ja-JP" dirty="0" smtClean="0"/>
              <a:t>	rank</a:t>
            </a:r>
            <a:r>
              <a:rPr lang="en-US" altLang="ja-JP" baseline="-25000" dirty="0" smtClean="0"/>
              <a:t>1,1</a:t>
            </a:r>
            <a:r>
              <a:rPr lang="en-US" altLang="ja-JP" dirty="0"/>
              <a:t>(</a:t>
            </a:r>
            <a:r>
              <a:rPr lang="en-US" altLang="ja-JP" i="1" dirty="0"/>
              <a:t>F</a:t>
            </a:r>
            <a:r>
              <a:rPr lang="en-US" altLang="ja-JP" dirty="0" smtClean="0"/>
              <a:t>) ≤ rank</a:t>
            </a:r>
            <a:r>
              <a:rPr lang="en-US" altLang="ja-JP" baseline="-25000" dirty="0" smtClean="0"/>
              <a:t>1,0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) </a:t>
            </a:r>
            <a:r>
              <a:rPr lang="en-US" altLang="ja-JP" dirty="0"/>
              <a:t>≤</a:t>
            </a:r>
            <a:r>
              <a:rPr lang="en-US" altLang="ja-JP" dirty="0" smtClean="0"/>
              <a:t> |V(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)| - 1 = rank</a:t>
            </a:r>
            <a:r>
              <a:rPr lang="en-US" altLang="ja-JP" baseline="-25000" dirty="0" smtClean="0"/>
              <a:t>1,1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)</a:t>
            </a:r>
          </a:p>
          <a:p>
            <a:pPr lvl="1">
              <a:buFont typeface="ヒラギノ角ゴ ProN W3"/>
              <a:buChar char="⇒"/>
            </a:pPr>
            <a:r>
              <a:rPr lang="en-US" altLang="ja-JP" dirty="0"/>
              <a:t> rank</a:t>
            </a:r>
            <a:r>
              <a:rPr lang="en-US" altLang="ja-JP" baseline="-25000" dirty="0"/>
              <a:t>1,1</a:t>
            </a:r>
            <a:r>
              <a:rPr lang="en-US" altLang="ja-JP" dirty="0"/>
              <a:t>(</a:t>
            </a:r>
            <a:r>
              <a:rPr lang="en-US" altLang="ja-JP" i="1" dirty="0"/>
              <a:t>G</a:t>
            </a:r>
            <a:r>
              <a:rPr lang="en-US" altLang="ja-JP" dirty="0"/>
              <a:t>’) = rank</a:t>
            </a:r>
            <a:r>
              <a:rPr lang="en-US" altLang="ja-JP" baseline="-25000" dirty="0"/>
              <a:t>1,0</a:t>
            </a:r>
            <a:r>
              <a:rPr lang="en-US" altLang="ja-JP" dirty="0"/>
              <a:t>(</a:t>
            </a:r>
            <a:r>
              <a:rPr lang="en-US" altLang="ja-JP" i="1" dirty="0"/>
              <a:t>G</a:t>
            </a:r>
            <a:r>
              <a:rPr lang="en-US" altLang="ja-JP" dirty="0"/>
              <a:t>’)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To give an oracle access to 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’ in constant time, we only preprocess “small” </a:t>
            </a:r>
            <a:r>
              <a:rPr lang="en-US" altLang="ja-JP" dirty="0"/>
              <a:t>𝓜</a:t>
            </a:r>
            <a:r>
              <a:rPr lang="en-US" altLang="ja-JP" baseline="-25000" dirty="0">
                <a:cs typeface="Times New Roman"/>
              </a:rPr>
              <a:t>1,1</a:t>
            </a:r>
            <a:r>
              <a:rPr lang="en-US" altLang="ja-JP" dirty="0"/>
              <a:t>-</a:t>
            </a:r>
            <a:r>
              <a:rPr lang="en-US" altLang="ja-JP" dirty="0" smtClean="0"/>
              <a:t>components. </a:t>
            </a:r>
          </a:p>
          <a:p>
            <a:pPr lvl="1">
              <a:buFont typeface="ヒラギノ角ゴ ProN W3"/>
              <a:buChar char="⇒"/>
            </a:pPr>
            <a:r>
              <a:rPr lang="en-US" altLang="ja-JP" dirty="0" smtClean="0"/>
              <a:t> rank</a:t>
            </a:r>
            <a:r>
              <a:rPr lang="en-US" altLang="ja-JP" baseline="-25000" dirty="0" smtClean="0"/>
              <a:t>1,1</a:t>
            </a:r>
            <a:r>
              <a:rPr lang="en-US" altLang="ja-JP" dirty="0"/>
              <a:t>(</a:t>
            </a:r>
            <a:r>
              <a:rPr lang="en-US" altLang="ja-JP" i="1" dirty="0"/>
              <a:t>G</a:t>
            </a:r>
            <a:r>
              <a:rPr lang="en-US" altLang="ja-JP" dirty="0"/>
              <a:t>’) </a:t>
            </a:r>
            <a:r>
              <a:rPr lang="en-US" altLang="ja-JP" dirty="0" smtClean="0"/>
              <a:t>≈ </a:t>
            </a:r>
            <a:r>
              <a:rPr lang="en-US" altLang="ja-JP" dirty="0"/>
              <a:t>rank</a:t>
            </a:r>
            <a:r>
              <a:rPr lang="en-US" altLang="ja-JP" baseline="-25000" dirty="0"/>
              <a:t>1,0</a:t>
            </a:r>
            <a:r>
              <a:rPr lang="en-US" altLang="ja-JP" dirty="0"/>
              <a:t>(</a:t>
            </a:r>
            <a:r>
              <a:rPr lang="en-US" altLang="ja-JP" i="1" dirty="0"/>
              <a:t>G</a:t>
            </a:r>
            <a:r>
              <a:rPr lang="en-US" altLang="ja-JP" dirty="0"/>
              <a:t>’)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5704592" y="2818669"/>
            <a:ext cx="2098671" cy="1180331"/>
            <a:chOff x="2612254" y="4453530"/>
            <a:chExt cx="2098671" cy="1180331"/>
          </a:xfrm>
        </p:grpSpPr>
        <p:sp>
          <p:nvSpPr>
            <p:cNvPr id="68" name="円/楕円 67"/>
            <p:cNvSpPr/>
            <p:nvPr/>
          </p:nvSpPr>
          <p:spPr>
            <a:xfrm>
              <a:off x="2722585" y="460103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2722585" y="5386019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3430146" y="5386019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3430822" y="460103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/>
            <p:cNvCxnSpPr>
              <a:stCxn id="68" idx="6"/>
              <a:endCxn id="71" idx="2"/>
            </p:cNvCxnSpPr>
            <p:nvPr/>
          </p:nvCxnSpPr>
          <p:spPr>
            <a:xfrm>
              <a:off x="2871330" y="4675406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>
              <a:stCxn id="68" idx="4"/>
              <a:endCxn id="69" idx="0"/>
            </p:cNvCxnSpPr>
            <p:nvPr/>
          </p:nvCxnSpPr>
          <p:spPr>
            <a:xfrm>
              <a:off x="2796958" y="4749778"/>
              <a:ext cx="0" cy="6362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>
              <a:stCxn id="71" idx="4"/>
              <a:endCxn id="70" idx="0"/>
            </p:cNvCxnSpPr>
            <p:nvPr/>
          </p:nvCxnSpPr>
          <p:spPr>
            <a:xfrm flipH="1">
              <a:off x="3504519" y="4749778"/>
              <a:ext cx="676" cy="6362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>
              <a:stCxn id="69" idx="6"/>
              <a:endCxn id="70" idx="2"/>
            </p:cNvCxnSpPr>
            <p:nvPr/>
          </p:nvCxnSpPr>
          <p:spPr>
            <a:xfrm>
              <a:off x="2871330" y="5460392"/>
              <a:ext cx="5588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>
              <a:stCxn id="69" idx="7"/>
              <a:endCxn id="71" idx="3"/>
            </p:cNvCxnSpPr>
            <p:nvPr/>
          </p:nvCxnSpPr>
          <p:spPr>
            <a:xfrm flipV="1">
              <a:off x="2849547" y="4727995"/>
              <a:ext cx="603058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円/楕円 76"/>
            <p:cNvSpPr/>
            <p:nvPr/>
          </p:nvSpPr>
          <p:spPr>
            <a:xfrm>
              <a:off x="4139059" y="460103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4139059" y="539743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9" name="直線コネクタ 108"/>
            <p:cNvCxnSpPr>
              <a:stCxn id="70" idx="6"/>
              <a:endCxn id="78" idx="2"/>
            </p:cNvCxnSpPr>
            <p:nvPr/>
          </p:nvCxnSpPr>
          <p:spPr>
            <a:xfrm>
              <a:off x="3578891" y="5460392"/>
              <a:ext cx="560168" cy="114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>
              <a:stCxn id="71" idx="6"/>
              <a:endCxn id="77" idx="2"/>
            </p:cNvCxnSpPr>
            <p:nvPr/>
          </p:nvCxnSpPr>
          <p:spPr>
            <a:xfrm>
              <a:off x="3579567" y="4675406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>
              <a:stCxn id="78" idx="0"/>
              <a:endCxn id="77" idx="4"/>
            </p:cNvCxnSpPr>
            <p:nvPr/>
          </p:nvCxnSpPr>
          <p:spPr>
            <a:xfrm flipV="1">
              <a:off x="4213432" y="4749778"/>
              <a:ext cx="0" cy="6476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>
              <a:stCxn id="70" idx="7"/>
              <a:endCxn id="77" idx="3"/>
            </p:cNvCxnSpPr>
            <p:nvPr/>
          </p:nvCxnSpPr>
          <p:spPr>
            <a:xfrm flipV="1">
              <a:off x="3557108" y="4727995"/>
              <a:ext cx="603734" cy="67980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角丸四角形 116"/>
            <p:cNvSpPr/>
            <p:nvPr/>
          </p:nvSpPr>
          <p:spPr>
            <a:xfrm>
              <a:off x="2612254" y="4453530"/>
              <a:ext cx="1786493" cy="1180331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4353669" y="4490740"/>
              <a:ext cx="3572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i="1" dirty="0" smtClean="0"/>
                <a:t>F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2457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results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en-US" altLang="ja-JP" i="1" dirty="0" smtClean="0">
                <a:solidFill>
                  <a:srgbClr val="FF0000"/>
                </a:solidFill>
              </a:rPr>
              <a:t>k</a:t>
            </a:r>
            <a:r>
              <a:rPr lang="en-US" altLang="ja-JP" dirty="0" smtClean="0">
                <a:solidFill>
                  <a:srgbClr val="FF0000"/>
                </a:solidFill>
              </a:rPr>
              <a:t>, </a:t>
            </a:r>
            <a:r>
              <a:rPr lang="en-US" altLang="ja-JP" i="1" dirty="0" smtClean="0">
                <a:solidFill>
                  <a:srgbClr val="FF0000"/>
                </a:solidFill>
              </a:rPr>
              <a:t>l</a:t>
            </a:r>
            <a:r>
              <a:rPr lang="en-US" altLang="ja-JP" dirty="0" smtClean="0">
                <a:solidFill>
                  <a:srgbClr val="FF0000"/>
                </a:solidFill>
              </a:rPr>
              <a:t>)-</a:t>
            </a:r>
            <a:r>
              <a:rPr lang="en-US" altLang="ja-JP" dirty="0" err="1" smtClean="0">
                <a:solidFill>
                  <a:srgbClr val="FF0000"/>
                </a:solidFill>
              </a:rPr>
              <a:t>ec</a:t>
            </a:r>
            <a:r>
              <a:rPr lang="en-US" altLang="ja-JP" dirty="0" smtClean="0">
                <a:solidFill>
                  <a:srgbClr val="FF0000"/>
                </a:solidFill>
              </a:rPr>
              <a:t>-o</a:t>
            </a:r>
            <a:r>
              <a:rPr lang="en-US" altLang="ja-JP" dirty="0" smtClean="0"/>
              <a:t>: ∃orientation </a:t>
            </a:r>
            <a:endParaRPr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Unifies </a:t>
            </a:r>
            <a:r>
              <a:rPr kumimoji="1" lang="en-US" altLang="ja-JP" dirty="0" err="1" smtClean="0"/>
              <a:t>sparsity</a:t>
            </a:r>
            <a:r>
              <a:rPr kumimoji="1" lang="en-US" altLang="ja-JP" dirty="0" smtClean="0"/>
              <a:t> and edge-connectivity</a:t>
            </a:r>
          </a:p>
          <a:p>
            <a:r>
              <a:rPr lang="en-US" altLang="ja-JP" dirty="0" smtClean="0"/>
              <a:t>(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, 0)-</a:t>
            </a:r>
            <a:r>
              <a:rPr lang="en-US" altLang="ja-JP" dirty="0" err="1" smtClean="0"/>
              <a:t>ec-orientable</a:t>
            </a:r>
            <a:r>
              <a:rPr lang="en-US" altLang="ja-JP" dirty="0" smtClean="0"/>
              <a:t> ⇔ (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)-full</a:t>
            </a:r>
          </a:p>
          <a:p>
            <a:r>
              <a:rPr kumimoji="1" lang="en-US" altLang="ja-JP" dirty="0" smtClean="0"/>
              <a:t>(</a:t>
            </a:r>
            <a:r>
              <a:rPr kumimoji="1" lang="en-US" altLang="ja-JP" i="1" dirty="0" smtClean="0"/>
              <a:t>k</a:t>
            </a:r>
            <a:r>
              <a:rPr kumimoji="1" lang="en-US" altLang="ja-JP" dirty="0" smtClean="0"/>
              <a:t>, </a:t>
            </a:r>
            <a:r>
              <a:rPr kumimoji="1" lang="en-US" altLang="ja-JP" i="1" dirty="0" smtClean="0"/>
              <a:t>k</a:t>
            </a:r>
            <a:r>
              <a:rPr kumimoji="1" lang="en-US" altLang="ja-JP" dirty="0" smtClean="0"/>
              <a:t>)-</a:t>
            </a:r>
            <a:r>
              <a:rPr kumimoji="1" lang="en-US" altLang="ja-JP" dirty="0" err="1" smtClean="0"/>
              <a:t>ec-orientable</a:t>
            </a:r>
            <a:r>
              <a:rPr kumimoji="1" lang="en-US" altLang="ja-JP" dirty="0" smtClean="0"/>
              <a:t> ⇔ 2</a:t>
            </a:r>
            <a:r>
              <a:rPr kumimoji="1" lang="en-US" altLang="ja-JP" i="1" dirty="0" smtClean="0"/>
              <a:t>k</a:t>
            </a:r>
            <a:r>
              <a:rPr kumimoji="1" lang="en-US" altLang="ja-JP" dirty="0" smtClean="0"/>
              <a:t>-ec 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61998" y="1821712"/>
            <a:ext cx="7543799" cy="57659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400" dirty="0" smtClean="0"/>
              <a:t>(</a:t>
            </a:r>
            <a:r>
              <a:rPr lang="en-US" altLang="ja-JP" sz="2400" i="1" dirty="0" smtClean="0"/>
              <a:t>k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/>
              <a:t>l</a:t>
            </a:r>
            <a:r>
              <a:rPr lang="en-US" altLang="ja-JP" sz="2400" dirty="0" smtClean="0"/>
              <a:t>)-</a:t>
            </a:r>
            <a:r>
              <a:rPr lang="en-US" altLang="ja-JP" sz="2400" dirty="0" err="1" smtClean="0"/>
              <a:t>ec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orientability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is testable in constant time.</a:t>
            </a:r>
          </a:p>
        </p:txBody>
      </p:sp>
      <p:sp>
        <p:nvSpPr>
          <p:cNvPr id="8" name="円/楕円 7"/>
          <p:cNvSpPr/>
          <p:nvPr/>
        </p:nvSpPr>
        <p:spPr>
          <a:xfrm>
            <a:off x="4279357" y="3705911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986918" y="3705911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4987594" y="2920925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5695831" y="2920925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79357" y="2608005"/>
            <a:ext cx="679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∃</a:t>
            </a:r>
            <a:r>
              <a:rPr lang="en-US" altLang="ja-JP" sz="2400" i="1" dirty="0" smtClean="0"/>
              <a:t>r</a:t>
            </a:r>
            <a:endParaRPr kumimoji="1" lang="ja-JP" altLang="en-US" sz="2400" i="1" dirty="0"/>
          </a:p>
        </p:txBody>
      </p:sp>
      <p:cxnSp>
        <p:nvCxnSpPr>
          <p:cNvPr id="34" name="直線矢印コネクタ 33"/>
          <p:cNvCxnSpPr>
            <a:stCxn id="10" idx="6"/>
            <a:endCxn id="16" idx="2"/>
          </p:cNvCxnSpPr>
          <p:nvPr/>
        </p:nvCxnSpPr>
        <p:spPr>
          <a:xfrm>
            <a:off x="5136339" y="2995298"/>
            <a:ext cx="55949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16" idx="4"/>
            <a:endCxn id="9" idx="6"/>
          </p:cNvCxnSpPr>
          <p:nvPr/>
        </p:nvCxnSpPr>
        <p:spPr>
          <a:xfrm flipH="1">
            <a:off x="5135663" y="3069670"/>
            <a:ext cx="634541" cy="71061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9" idx="0"/>
            <a:endCxn id="10" idx="4"/>
          </p:cNvCxnSpPr>
          <p:nvPr/>
        </p:nvCxnSpPr>
        <p:spPr>
          <a:xfrm flipV="1">
            <a:off x="5061291" y="3069670"/>
            <a:ext cx="676" cy="63624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10" idx="3"/>
            <a:endCxn id="8" idx="7"/>
          </p:cNvCxnSpPr>
          <p:nvPr/>
        </p:nvCxnSpPr>
        <p:spPr>
          <a:xfrm flipH="1">
            <a:off x="4406319" y="3047887"/>
            <a:ext cx="603058" cy="6798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8" idx="6"/>
            <a:endCxn id="9" idx="2"/>
          </p:cNvCxnSpPr>
          <p:nvPr/>
        </p:nvCxnSpPr>
        <p:spPr>
          <a:xfrm>
            <a:off x="4428102" y="3780284"/>
            <a:ext cx="55881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5872523" y="2630691"/>
            <a:ext cx="294368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∀</a:t>
            </a:r>
            <a:r>
              <a:rPr lang="en-US" altLang="ja-JP" sz="2400" i="1" dirty="0" smtClean="0"/>
              <a:t>v, </a:t>
            </a:r>
          </a:p>
          <a:p>
            <a:r>
              <a:rPr lang="en-US" altLang="ja-JP" sz="2400" i="1" dirty="0" smtClean="0"/>
              <a:t>k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ed</a:t>
            </a:r>
            <a:r>
              <a:rPr lang="en-US" altLang="ja-JP" sz="2400" dirty="0" smtClean="0"/>
              <a:t>-paths from </a:t>
            </a:r>
            <a:r>
              <a:rPr lang="en-US" altLang="ja-JP" sz="2400" i="1" dirty="0" smtClean="0"/>
              <a:t>r</a:t>
            </a:r>
            <a:r>
              <a:rPr lang="en-US" altLang="ja-JP" sz="2400" dirty="0" smtClean="0"/>
              <a:t> to </a:t>
            </a:r>
            <a:r>
              <a:rPr lang="en-US" altLang="ja-JP" sz="2400" i="1" dirty="0" smtClean="0"/>
              <a:t>v</a:t>
            </a:r>
          </a:p>
          <a:p>
            <a:r>
              <a:rPr kumimoji="1" lang="en-US" altLang="ja-JP" sz="2400" i="1" dirty="0" smtClean="0"/>
              <a:t>l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ed</a:t>
            </a:r>
            <a:r>
              <a:rPr kumimoji="1" lang="en-US" altLang="ja-JP" sz="2400" dirty="0" smtClean="0"/>
              <a:t>-paths from </a:t>
            </a:r>
            <a:r>
              <a:rPr kumimoji="1" lang="en-US" altLang="ja-JP" sz="2400" i="1" dirty="0" smtClean="0"/>
              <a:t>v</a:t>
            </a:r>
            <a:r>
              <a:rPr kumimoji="1" lang="en-US" altLang="ja-JP" sz="2400" dirty="0" smtClean="0"/>
              <a:t> to </a:t>
            </a:r>
            <a:r>
              <a:rPr kumimoji="1" lang="en-US" altLang="ja-JP" sz="2400" i="1" dirty="0" smtClean="0"/>
              <a:t>r</a:t>
            </a:r>
            <a:endParaRPr kumimoji="1" lang="ja-JP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63227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Open </a:t>
            </a:r>
            <a:r>
              <a:rPr lang="en-US" altLang="ja-JP" dirty="0" smtClean="0"/>
              <a:t>Problems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Constant-time algorithms for other</a:t>
            </a:r>
            <a:r>
              <a:rPr kumimoji="1" lang="en-US" altLang="ja-JP" dirty="0" smtClean="0"/>
              <a:t> problems related to matroids?</a:t>
            </a:r>
          </a:p>
          <a:p>
            <a:pPr lvl="1"/>
            <a:r>
              <a:rPr lang="en-US" altLang="ja-JP" dirty="0" smtClean="0"/>
              <a:t>matroid intersection</a:t>
            </a:r>
          </a:p>
          <a:p>
            <a:pPr lvl="1"/>
            <a:r>
              <a:rPr kumimoji="1" lang="en-US" altLang="ja-JP" dirty="0" smtClean="0"/>
              <a:t>matroid parity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en-US" altLang="ja-JP" dirty="0" smtClean="0"/>
              <a:t>Characterizing constant-time testable properties.</a:t>
            </a:r>
          </a:p>
          <a:p>
            <a:pPr lvl="1"/>
            <a:r>
              <a:rPr lang="en-US" altLang="ja-JP" dirty="0" smtClean="0"/>
              <a:t>Locality, separators and </a:t>
            </a:r>
            <a:r>
              <a:rPr lang="en-US" altLang="ja-JP" dirty="0" smtClean="0"/>
              <a:t>matroids / edge</a:t>
            </a:r>
            <a:r>
              <a:rPr lang="en-US" altLang="ja-JP" smtClean="0"/>
              <a:t>-augmentation.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How can we unify them?</a:t>
            </a:r>
          </a:p>
        </p:txBody>
      </p:sp>
    </p:spTree>
    <p:extLst>
      <p:ext uri="{BB962C8B-B14F-4D97-AF65-F5344CB8AC3E}">
        <p14:creationId xmlns:p14="http://schemas.microsoft.com/office/powerpoint/2010/main" val="138257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65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Graphic matroid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i="1" dirty="0" smtClean="0"/>
              <a:t>G</a:t>
            </a:r>
            <a:r>
              <a:rPr lang="en-US" altLang="ja-JP" dirty="0" smtClean="0"/>
              <a:t> = (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E</a:t>
            </a:r>
            <a:r>
              <a:rPr lang="en-US" altLang="ja-JP" dirty="0" smtClean="0"/>
              <a:t>), 𝓘 = {</a:t>
            </a:r>
            <a:r>
              <a:rPr lang="en-US" altLang="ja-JP" i="1" dirty="0"/>
              <a:t>F</a:t>
            </a:r>
            <a:r>
              <a:rPr lang="en-US" altLang="ja-JP" dirty="0"/>
              <a:t> ⊆ </a:t>
            </a:r>
            <a:r>
              <a:rPr lang="en-US" altLang="ja-JP" i="1" dirty="0"/>
              <a:t>E</a:t>
            </a:r>
            <a:r>
              <a:rPr lang="en-US" altLang="ja-JP" dirty="0"/>
              <a:t> | </a:t>
            </a:r>
            <a:r>
              <a:rPr lang="en-US" altLang="ja-JP" i="1" dirty="0"/>
              <a:t>F</a:t>
            </a:r>
            <a:r>
              <a:rPr lang="en-US" altLang="ja-JP" dirty="0"/>
              <a:t> </a:t>
            </a:r>
            <a:r>
              <a:rPr lang="en-US" altLang="ja-JP" dirty="0" smtClean="0"/>
              <a:t>is a forest}</a:t>
            </a:r>
          </a:p>
          <a:p>
            <a:r>
              <a:rPr lang="en-US" altLang="ja-JP" dirty="0"/>
              <a:t>∅ ∈ 𝓘</a:t>
            </a:r>
          </a:p>
          <a:p>
            <a:r>
              <a:rPr lang="en-US" altLang="ja-JP" i="1" dirty="0"/>
              <a:t>X</a:t>
            </a:r>
            <a:r>
              <a:rPr lang="en-US" altLang="ja-JP" dirty="0"/>
              <a:t> ⊆ </a:t>
            </a:r>
            <a:r>
              <a:rPr lang="en-US" altLang="ja-JP" i="1" dirty="0"/>
              <a:t>Y</a:t>
            </a:r>
            <a:r>
              <a:rPr lang="en-US" altLang="ja-JP" dirty="0"/>
              <a:t> ∈ 𝓘 ⇒ </a:t>
            </a:r>
            <a:r>
              <a:rPr lang="en-US" altLang="ja-JP" i="1" dirty="0"/>
              <a:t>X</a:t>
            </a:r>
            <a:r>
              <a:rPr lang="en-US" altLang="ja-JP" dirty="0"/>
              <a:t> ∈ 𝓘</a:t>
            </a:r>
          </a:p>
          <a:p>
            <a:r>
              <a:rPr lang="en-US" altLang="ja-JP" i="1" dirty="0"/>
              <a:t>X</a:t>
            </a:r>
            <a:r>
              <a:rPr lang="en-US" altLang="ja-JP" dirty="0"/>
              <a:t>, </a:t>
            </a:r>
            <a:r>
              <a:rPr lang="en-US" altLang="ja-JP" i="1" dirty="0"/>
              <a:t>Y</a:t>
            </a:r>
            <a:r>
              <a:rPr lang="en-US" altLang="ja-JP" dirty="0"/>
              <a:t> ∈ 𝓘, |</a:t>
            </a:r>
            <a:r>
              <a:rPr lang="en-US" altLang="ja-JP" i="1" dirty="0"/>
              <a:t>X</a:t>
            </a:r>
            <a:r>
              <a:rPr lang="en-US" altLang="ja-JP" dirty="0"/>
              <a:t>| &gt; |</a:t>
            </a:r>
            <a:r>
              <a:rPr lang="en-US" altLang="ja-JP" i="1" dirty="0"/>
              <a:t>Y</a:t>
            </a:r>
            <a:r>
              <a:rPr lang="en-US" altLang="ja-JP" dirty="0"/>
              <a:t>| ⇒ </a:t>
            </a:r>
            <a:r>
              <a:rPr lang="en-US" altLang="ja-JP" dirty="0" smtClean="0"/>
              <a:t>∃</a:t>
            </a:r>
            <a:r>
              <a:rPr lang="en-US" altLang="ja-JP" i="1" dirty="0" smtClean="0"/>
              <a:t>e</a:t>
            </a:r>
            <a:r>
              <a:rPr lang="en-US" altLang="ja-JP" dirty="0" smtClean="0"/>
              <a:t> </a:t>
            </a:r>
            <a:r>
              <a:rPr lang="en-US" altLang="ja-JP" dirty="0"/>
              <a:t>∈ </a:t>
            </a:r>
            <a:r>
              <a:rPr lang="en-US" altLang="ja-JP" i="1" dirty="0"/>
              <a:t>X</a:t>
            </a:r>
            <a:r>
              <a:rPr lang="en-US" altLang="ja-JP" dirty="0"/>
              <a:t> \ </a:t>
            </a:r>
            <a:r>
              <a:rPr lang="en-US" altLang="ja-JP" i="1" dirty="0"/>
              <a:t>Y</a:t>
            </a:r>
            <a:r>
              <a:rPr lang="en-US" altLang="ja-JP" dirty="0"/>
              <a:t>, </a:t>
            </a:r>
            <a:r>
              <a:rPr lang="en-US" altLang="ja-JP" i="1" dirty="0"/>
              <a:t>Y</a:t>
            </a:r>
            <a:r>
              <a:rPr lang="en-US" altLang="ja-JP" dirty="0"/>
              <a:t> ∪ </a:t>
            </a:r>
            <a:r>
              <a:rPr lang="en-US" altLang="ja-JP" dirty="0" smtClean="0"/>
              <a:t>{</a:t>
            </a:r>
            <a:r>
              <a:rPr lang="en-US" altLang="ja-JP" i="1" dirty="0" smtClean="0"/>
              <a:t>e</a:t>
            </a:r>
            <a:r>
              <a:rPr lang="en-US" altLang="ja-JP" dirty="0" smtClean="0"/>
              <a:t>} </a:t>
            </a:r>
            <a:r>
              <a:rPr lang="en-US" altLang="ja-JP" dirty="0"/>
              <a:t>∈ </a:t>
            </a:r>
            <a:r>
              <a:rPr lang="en-US" altLang="ja-JP" dirty="0" smtClean="0"/>
              <a:t>𝓘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</a:t>
            </a:r>
            <a:r>
              <a:rPr lang="en-US" altLang="ja-JP" i="1" dirty="0"/>
              <a:t>E</a:t>
            </a:r>
            <a:r>
              <a:rPr lang="en-US" altLang="ja-JP" dirty="0"/>
              <a:t>, 𝓘) is </a:t>
            </a:r>
            <a:r>
              <a:rPr lang="en-US" altLang="ja-JP" dirty="0" smtClean="0"/>
              <a:t>called a </a:t>
            </a:r>
            <a:r>
              <a:rPr lang="en-US" altLang="ja-JP" dirty="0">
                <a:solidFill>
                  <a:srgbClr val="FF0000"/>
                </a:solidFill>
              </a:rPr>
              <a:t>matroid </a:t>
            </a:r>
            <a:r>
              <a:rPr lang="en-US" altLang="ja-JP" dirty="0" smtClean="0"/>
              <a:t>if the three conditions above hold.</a:t>
            </a:r>
            <a:endParaRPr lang="en-US" altLang="ja-JP" dirty="0"/>
          </a:p>
          <a:p>
            <a:endParaRPr lang="en-US" altLang="ja-JP" dirty="0"/>
          </a:p>
        </p:txBody>
      </p:sp>
      <p:cxnSp>
        <p:nvCxnSpPr>
          <p:cNvPr id="79" name="直線コネクタ 78"/>
          <p:cNvCxnSpPr/>
          <p:nvPr/>
        </p:nvCxnSpPr>
        <p:spPr>
          <a:xfrm>
            <a:off x="741124" y="5122353"/>
            <a:ext cx="7543799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7" name="図形グループ 76"/>
          <p:cNvGrpSpPr/>
          <p:nvPr/>
        </p:nvGrpSpPr>
        <p:grpSpPr>
          <a:xfrm>
            <a:off x="3927358" y="3697995"/>
            <a:ext cx="1016987" cy="1399131"/>
            <a:chOff x="1707757" y="4176728"/>
            <a:chExt cx="1016987" cy="1399131"/>
          </a:xfrm>
        </p:grpSpPr>
        <p:sp>
          <p:nvSpPr>
            <p:cNvPr id="12" name="円/楕円 11"/>
            <p:cNvSpPr/>
            <p:nvPr/>
          </p:nvSpPr>
          <p:spPr>
            <a:xfrm>
              <a:off x="1729540" y="417672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1707757" y="488963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2571935" y="489107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2575999" y="417788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>
              <a:stCxn id="12" idx="6"/>
              <a:endCxn id="15" idx="2"/>
            </p:cNvCxnSpPr>
            <p:nvPr/>
          </p:nvCxnSpPr>
          <p:spPr>
            <a:xfrm>
              <a:off x="1878285" y="4251101"/>
              <a:ext cx="697714" cy="115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2" idx="4"/>
              <a:endCxn id="13" idx="0"/>
            </p:cNvCxnSpPr>
            <p:nvPr/>
          </p:nvCxnSpPr>
          <p:spPr>
            <a:xfrm flipH="1">
              <a:off x="1782130" y="4325473"/>
              <a:ext cx="21783" cy="56415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4"/>
              <a:endCxn id="14" idx="0"/>
            </p:cNvCxnSpPr>
            <p:nvPr/>
          </p:nvCxnSpPr>
          <p:spPr>
            <a:xfrm flipH="1">
              <a:off x="2646308" y="4326632"/>
              <a:ext cx="4064" cy="5644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13" idx="6"/>
              <a:endCxn id="14" idx="2"/>
            </p:cNvCxnSpPr>
            <p:nvPr/>
          </p:nvCxnSpPr>
          <p:spPr>
            <a:xfrm>
              <a:off x="1856502" y="4964004"/>
              <a:ext cx="715433" cy="14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2" idx="5"/>
              <a:endCxn id="14" idx="1"/>
            </p:cNvCxnSpPr>
            <p:nvPr/>
          </p:nvCxnSpPr>
          <p:spPr>
            <a:xfrm>
              <a:off x="1856502" y="4303690"/>
              <a:ext cx="737216" cy="60916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正方形/長方形 65"/>
            <p:cNvSpPr/>
            <p:nvPr/>
          </p:nvSpPr>
          <p:spPr>
            <a:xfrm>
              <a:off x="2004941" y="5114194"/>
              <a:ext cx="412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/>
                <a:t>Y</a:t>
              </a:r>
              <a:endParaRPr lang="ja-JP" altLang="en-US" sz="2400" dirty="0"/>
            </a:p>
          </p:txBody>
        </p:sp>
      </p:grpSp>
      <p:grpSp>
        <p:nvGrpSpPr>
          <p:cNvPr id="87" name="図形グループ 86"/>
          <p:cNvGrpSpPr/>
          <p:nvPr/>
        </p:nvGrpSpPr>
        <p:grpSpPr>
          <a:xfrm>
            <a:off x="2217106" y="3697995"/>
            <a:ext cx="1016987" cy="1399131"/>
            <a:chOff x="1707757" y="4176728"/>
            <a:chExt cx="1016987" cy="1399131"/>
          </a:xfrm>
        </p:grpSpPr>
        <p:sp>
          <p:nvSpPr>
            <p:cNvPr id="88" name="円/楕円 87"/>
            <p:cNvSpPr/>
            <p:nvPr/>
          </p:nvSpPr>
          <p:spPr>
            <a:xfrm>
              <a:off x="1729540" y="417672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1707757" y="488963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2571935" y="489107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2575999" y="417788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>
              <a:stCxn id="88" idx="6"/>
              <a:endCxn id="91" idx="2"/>
            </p:cNvCxnSpPr>
            <p:nvPr/>
          </p:nvCxnSpPr>
          <p:spPr>
            <a:xfrm>
              <a:off x="1878285" y="4251101"/>
              <a:ext cx="697714" cy="11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88" idx="4"/>
              <a:endCxn id="89" idx="0"/>
            </p:cNvCxnSpPr>
            <p:nvPr/>
          </p:nvCxnSpPr>
          <p:spPr>
            <a:xfrm flipH="1">
              <a:off x="1782130" y="4325473"/>
              <a:ext cx="21783" cy="5641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>
              <a:stCxn id="91" idx="4"/>
              <a:endCxn id="90" idx="0"/>
            </p:cNvCxnSpPr>
            <p:nvPr/>
          </p:nvCxnSpPr>
          <p:spPr>
            <a:xfrm flipH="1">
              <a:off x="2646308" y="4326632"/>
              <a:ext cx="4064" cy="5644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>
              <a:stCxn id="89" idx="6"/>
              <a:endCxn id="90" idx="2"/>
            </p:cNvCxnSpPr>
            <p:nvPr/>
          </p:nvCxnSpPr>
          <p:spPr>
            <a:xfrm>
              <a:off x="1856502" y="4964004"/>
              <a:ext cx="715433" cy="14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>
              <a:stCxn id="88" idx="5"/>
              <a:endCxn id="90" idx="1"/>
            </p:cNvCxnSpPr>
            <p:nvPr/>
          </p:nvCxnSpPr>
          <p:spPr>
            <a:xfrm>
              <a:off x="1856502" y="4303690"/>
              <a:ext cx="737216" cy="60916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正方形/長方形 96"/>
            <p:cNvSpPr/>
            <p:nvPr/>
          </p:nvSpPr>
          <p:spPr>
            <a:xfrm>
              <a:off x="2004941" y="5114194"/>
              <a:ext cx="441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/>
                <a:t>X</a:t>
              </a:r>
              <a:endParaRPr lang="ja-JP" altLang="en-US" sz="2400" dirty="0"/>
            </a:p>
          </p:txBody>
        </p:sp>
      </p:grpSp>
      <p:grpSp>
        <p:nvGrpSpPr>
          <p:cNvPr id="98" name="図形グループ 97"/>
          <p:cNvGrpSpPr/>
          <p:nvPr/>
        </p:nvGrpSpPr>
        <p:grpSpPr>
          <a:xfrm>
            <a:off x="5637609" y="3697995"/>
            <a:ext cx="1289285" cy="1399131"/>
            <a:chOff x="1581634" y="4176728"/>
            <a:chExt cx="1289285" cy="1399131"/>
          </a:xfrm>
        </p:grpSpPr>
        <p:sp>
          <p:nvSpPr>
            <p:cNvPr id="99" name="円/楕円 98"/>
            <p:cNvSpPr/>
            <p:nvPr/>
          </p:nvSpPr>
          <p:spPr>
            <a:xfrm>
              <a:off x="1729540" y="417672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1707757" y="488963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円/楕円 100"/>
            <p:cNvSpPr/>
            <p:nvPr/>
          </p:nvSpPr>
          <p:spPr>
            <a:xfrm>
              <a:off x="2571935" y="489107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円/楕円 101"/>
            <p:cNvSpPr/>
            <p:nvPr/>
          </p:nvSpPr>
          <p:spPr>
            <a:xfrm>
              <a:off x="2575999" y="417788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3" name="直線コネクタ 102"/>
            <p:cNvCxnSpPr>
              <a:stCxn id="99" idx="6"/>
              <a:endCxn id="102" idx="2"/>
            </p:cNvCxnSpPr>
            <p:nvPr/>
          </p:nvCxnSpPr>
          <p:spPr>
            <a:xfrm>
              <a:off x="1878285" y="4251101"/>
              <a:ext cx="697714" cy="115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>
              <a:stCxn id="99" idx="4"/>
              <a:endCxn id="100" idx="0"/>
            </p:cNvCxnSpPr>
            <p:nvPr/>
          </p:nvCxnSpPr>
          <p:spPr>
            <a:xfrm flipH="1">
              <a:off x="1782130" y="4325473"/>
              <a:ext cx="21783" cy="56415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>
              <a:stCxn id="102" idx="4"/>
              <a:endCxn id="101" idx="0"/>
            </p:cNvCxnSpPr>
            <p:nvPr/>
          </p:nvCxnSpPr>
          <p:spPr>
            <a:xfrm flipH="1">
              <a:off x="2646308" y="4326632"/>
              <a:ext cx="4064" cy="5644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>
              <a:stCxn id="100" idx="6"/>
              <a:endCxn id="101" idx="2"/>
            </p:cNvCxnSpPr>
            <p:nvPr/>
          </p:nvCxnSpPr>
          <p:spPr>
            <a:xfrm>
              <a:off x="1856502" y="4964004"/>
              <a:ext cx="715433" cy="14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>
              <a:stCxn id="99" idx="5"/>
              <a:endCxn id="101" idx="1"/>
            </p:cNvCxnSpPr>
            <p:nvPr/>
          </p:nvCxnSpPr>
          <p:spPr>
            <a:xfrm>
              <a:off x="1856502" y="4303690"/>
              <a:ext cx="737216" cy="60916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正方形/長方形 107"/>
            <p:cNvSpPr/>
            <p:nvPr/>
          </p:nvSpPr>
          <p:spPr>
            <a:xfrm>
              <a:off x="1581634" y="5114194"/>
              <a:ext cx="12892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/>
                <a:t>Y</a:t>
              </a:r>
              <a:r>
                <a:rPr lang="en-US" altLang="ja-JP" sz="2400" dirty="0" smtClean="0"/>
                <a:t> ∪ {</a:t>
              </a:r>
              <a:r>
                <a:rPr lang="en-US" altLang="ja-JP" sz="2400" i="1" dirty="0" smtClean="0"/>
                <a:t>e</a:t>
              </a:r>
              <a:r>
                <a:rPr lang="en-US" altLang="ja-JP" sz="2400" dirty="0" smtClean="0"/>
                <a:t>}</a:t>
              </a:r>
              <a:endParaRPr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2315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Remove redundant edges from small 𝓜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1,1</a:t>
            </a:r>
            <a:r>
              <a:rPr lang="en-US" altLang="ja-JP" dirty="0" smtClean="0"/>
              <a:t>-component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i="1" dirty="0" smtClean="0"/>
              <a:t>F</a:t>
            </a:r>
            <a:r>
              <a:rPr lang="en-US" altLang="ja-JP" dirty="0" smtClean="0"/>
              <a:t> is </a:t>
            </a:r>
            <a:r>
              <a:rPr lang="en-US" altLang="ja-JP" dirty="0"/>
              <a:t>𝓜</a:t>
            </a:r>
            <a:r>
              <a:rPr lang="en-US" altLang="ja-JP" baseline="-25000" dirty="0" smtClean="0"/>
              <a:t>1,1</a:t>
            </a:r>
            <a:r>
              <a:rPr lang="en-US" altLang="ja-JP" dirty="0" smtClean="0"/>
              <a:t>-component ⇔ 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) is bi-connected or an edge.</a:t>
            </a:r>
          </a:p>
        </p:txBody>
      </p:sp>
      <p:grpSp>
        <p:nvGrpSpPr>
          <p:cNvPr id="4" name="図形グループ 3"/>
          <p:cNvGrpSpPr/>
          <p:nvPr/>
        </p:nvGrpSpPr>
        <p:grpSpPr>
          <a:xfrm>
            <a:off x="4266680" y="3936021"/>
            <a:ext cx="3821615" cy="830997"/>
            <a:chOff x="4266680" y="3855927"/>
            <a:chExt cx="3821615" cy="830997"/>
          </a:xfrm>
        </p:grpSpPr>
        <p:sp>
          <p:nvSpPr>
            <p:cNvPr id="115" name="下矢印 114"/>
            <p:cNvSpPr/>
            <p:nvPr/>
          </p:nvSpPr>
          <p:spPr>
            <a:xfrm>
              <a:off x="4266680" y="4061881"/>
              <a:ext cx="606358" cy="4086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5146464" y="3855927"/>
              <a:ext cx="294183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Take spanning trees in</a:t>
              </a:r>
            </a:p>
            <a:p>
              <a:r>
                <a:rPr kumimoji="1" lang="en-US" altLang="ja-JP" sz="2400" dirty="0" smtClean="0"/>
                <a:t>small components.</a:t>
              </a:r>
              <a:endParaRPr kumimoji="1" lang="ja-JP" altLang="en-US" sz="2400" dirty="0"/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741439" y="5172182"/>
            <a:ext cx="1517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cs typeface="Times New Roman"/>
              </a:rPr>
              <a:t>rank</a:t>
            </a:r>
            <a:r>
              <a:rPr lang="en-US" altLang="ja-JP" sz="2400" baseline="-25000" dirty="0" smtClean="0">
                <a:cs typeface="Times New Roman"/>
              </a:rPr>
              <a:t>1,1</a:t>
            </a:r>
            <a:r>
              <a:rPr lang="en-US" altLang="ja-JP" sz="2400" dirty="0" smtClean="0">
                <a:cs typeface="Times New Roman"/>
              </a:rPr>
              <a:t>(</a:t>
            </a:r>
            <a:r>
              <a:rPr lang="en-US" altLang="ja-JP" sz="2400" i="1" dirty="0" smtClean="0">
                <a:cs typeface="Times New Roman"/>
              </a:rPr>
              <a:t>G</a:t>
            </a:r>
            <a:r>
              <a:rPr lang="en-US" altLang="ja-JP" sz="2400" dirty="0" smtClean="0">
                <a:cs typeface="Times New Roman"/>
              </a:rPr>
              <a:t>’)</a:t>
            </a:r>
            <a:r>
              <a:rPr lang="en-US" altLang="ja-JP" sz="2400" dirty="0" smtClean="0"/>
              <a:t> </a:t>
            </a:r>
            <a:endParaRPr lang="ja-JP" altLang="en-US" sz="2400" dirty="0"/>
          </a:p>
        </p:txBody>
      </p:sp>
      <p:sp>
        <p:nvSpPr>
          <p:cNvPr id="83" name="正方形/長方形 82"/>
          <p:cNvSpPr/>
          <p:nvPr/>
        </p:nvSpPr>
        <p:spPr>
          <a:xfrm>
            <a:off x="741439" y="2983149"/>
            <a:ext cx="1415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cs typeface="Times New Roman"/>
              </a:rPr>
              <a:t>rank</a:t>
            </a:r>
            <a:r>
              <a:rPr lang="en-US" altLang="ja-JP" sz="2400" baseline="-25000" dirty="0" smtClean="0">
                <a:cs typeface="Times New Roman"/>
              </a:rPr>
              <a:t>1,1</a:t>
            </a:r>
            <a:r>
              <a:rPr lang="en-US" altLang="ja-JP" sz="2400" dirty="0" smtClean="0">
                <a:cs typeface="Times New Roman"/>
              </a:rPr>
              <a:t>(</a:t>
            </a:r>
            <a:r>
              <a:rPr lang="en-US" altLang="ja-JP" sz="2400" i="1" dirty="0" smtClean="0">
                <a:cs typeface="Times New Roman"/>
              </a:rPr>
              <a:t>G</a:t>
            </a:r>
            <a:r>
              <a:rPr lang="en-US" altLang="ja-JP" sz="2400" dirty="0" smtClean="0">
                <a:cs typeface="Times New Roman"/>
              </a:rPr>
              <a:t>)</a:t>
            </a:r>
            <a:r>
              <a:rPr lang="en-US" altLang="ja-JP" sz="2400" dirty="0" smtClean="0"/>
              <a:t> </a:t>
            </a:r>
            <a:endParaRPr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54477" y="4141975"/>
            <a:ext cx="677108" cy="32376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3200" dirty="0" smtClean="0"/>
              <a:t>=</a:t>
            </a:r>
            <a:endParaRPr kumimoji="1" lang="ja-JP" altLang="en-US" sz="3200" dirty="0"/>
          </a:p>
        </p:txBody>
      </p:sp>
      <p:grpSp>
        <p:nvGrpSpPr>
          <p:cNvPr id="39" name="図形グループ 38"/>
          <p:cNvGrpSpPr/>
          <p:nvPr/>
        </p:nvGrpSpPr>
        <p:grpSpPr>
          <a:xfrm>
            <a:off x="2844975" y="2221020"/>
            <a:ext cx="3807388" cy="1714999"/>
            <a:chOff x="2844975" y="2221020"/>
            <a:chExt cx="3807388" cy="1714999"/>
          </a:xfrm>
        </p:grpSpPr>
        <p:sp>
          <p:nvSpPr>
            <p:cNvPr id="5" name="円/楕円 4"/>
            <p:cNvSpPr/>
            <p:nvPr/>
          </p:nvSpPr>
          <p:spPr>
            <a:xfrm>
              <a:off x="4381725" y="27378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4381725" y="352284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089286" y="352284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5089962" y="27378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>
              <a:stCxn id="5" idx="6"/>
              <a:endCxn id="8" idx="2"/>
            </p:cNvCxnSpPr>
            <p:nvPr/>
          </p:nvCxnSpPr>
          <p:spPr>
            <a:xfrm>
              <a:off x="4530470" y="2812228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stCxn id="5" idx="4"/>
              <a:endCxn id="6" idx="0"/>
            </p:cNvCxnSpPr>
            <p:nvPr/>
          </p:nvCxnSpPr>
          <p:spPr>
            <a:xfrm>
              <a:off x="4456098" y="2886600"/>
              <a:ext cx="0" cy="636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>
              <a:stCxn id="8" idx="4"/>
              <a:endCxn id="7" idx="0"/>
            </p:cNvCxnSpPr>
            <p:nvPr/>
          </p:nvCxnSpPr>
          <p:spPr>
            <a:xfrm flipH="1">
              <a:off x="5163659" y="2886600"/>
              <a:ext cx="676" cy="636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stCxn id="6" idx="6"/>
              <a:endCxn id="7" idx="2"/>
            </p:cNvCxnSpPr>
            <p:nvPr/>
          </p:nvCxnSpPr>
          <p:spPr>
            <a:xfrm>
              <a:off x="4530470" y="3597214"/>
              <a:ext cx="5588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6" idx="7"/>
              <a:endCxn id="8" idx="3"/>
            </p:cNvCxnSpPr>
            <p:nvPr/>
          </p:nvCxnSpPr>
          <p:spPr>
            <a:xfrm flipV="1">
              <a:off x="4508687" y="2864817"/>
              <a:ext cx="603058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/楕円 16"/>
            <p:cNvSpPr/>
            <p:nvPr/>
          </p:nvSpPr>
          <p:spPr>
            <a:xfrm>
              <a:off x="5798199" y="27378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5798199" y="35342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>
              <a:stCxn id="7" idx="6"/>
              <a:endCxn id="23" idx="2"/>
            </p:cNvCxnSpPr>
            <p:nvPr/>
          </p:nvCxnSpPr>
          <p:spPr>
            <a:xfrm>
              <a:off x="5238031" y="3597214"/>
              <a:ext cx="560168" cy="114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8" idx="6"/>
              <a:endCxn id="17" idx="2"/>
            </p:cNvCxnSpPr>
            <p:nvPr/>
          </p:nvCxnSpPr>
          <p:spPr>
            <a:xfrm>
              <a:off x="5238707" y="2812228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>
              <a:stCxn id="23" idx="0"/>
              <a:endCxn id="17" idx="4"/>
            </p:cNvCxnSpPr>
            <p:nvPr/>
          </p:nvCxnSpPr>
          <p:spPr>
            <a:xfrm flipV="1">
              <a:off x="5872572" y="2886600"/>
              <a:ext cx="0" cy="6476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>
              <a:stCxn id="7" idx="7"/>
              <a:endCxn id="17" idx="3"/>
            </p:cNvCxnSpPr>
            <p:nvPr/>
          </p:nvCxnSpPr>
          <p:spPr>
            <a:xfrm flipV="1">
              <a:off x="5216248" y="2864817"/>
              <a:ext cx="603734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円/楕円 36"/>
            <p:cNvSpPr/>
            <p:nvPr/>
          </p:nvSpPr>
          <p:spPr>
            <a:xfrm>
              <a:off x="6429246" y="27378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1" name="直線コネクタ 40"/>
            <p:cNvCxnSpPr>
              <a:stCxn id="37" idx="2"/>
              <a:endCxn id="17" idx="6"/>
            </p:cNvCxnSpPr>
            <p:nvPr/>
          </p:nvCxnSpPr>
          <p:spPr>
            <a:xfrm flipH="1">
              <a:off x="5946944" y="2812228"/>
              <a:ext cx="4823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円/楕円 43"/>
            <p:cNvSpPr/>
            <p:nvPr/>
          </p:nvSpPr>
          <p:spPr>
            <a:xfrm>
              <a:off x="6429246" y="352284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5" name="直線コネクタ 44"/>
            <p:cNvCxnSpPr>
              <a:stCxn id="44" idx="1"/>
              <a:endCxn id="17" idx="5"/>
            </p:cNvCxnSpPr>
            <p:nvPr/>
          </p:nvCxnSpPr>
          <p:spPr>
            <a:xfrm flipH="1" flipV="1">
              <a:off x="5925161" y="2864817"/>
              <a:ext cx="525868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stCxn id="44" idx="0"/>
              <a:endCxn id="37" idx="4"/>
            </p:cNvCxnSpPr>
            <p:nvPr/>
          </p:nvCxnSpPr>
          <p:spPr>
            <a:xfrm flipV="1">
              <a:off x="6503619" y="2886600"/>
              <a:ext cx="0" cy="636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円/楕円 56"/>
            <p:cNvSpPr/>
            <p:nvPr/>
          </p:nvSpPr>
          <p:spPr>
            <a:xfrm>
              <a:off x="3673487" y="352284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8" name="直線コネクタ 57"/>
            <p:cNvCxnSpPr>
              <a:stCxn id="57" idx="6"/>
              <a:endCxn id="6" idx="2"/>
            </p:cNvCxnSpPr>
            <p:nvPr/>
          </p:nvCxnSpPr>
          <p:spPr>
            <a:xfrm>
              <a:off x="3822232" y="3597214"/>
              <a:ext cx="5594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>
              <a:stCxn id="62" idx="6"/>
              <a:endCxn id="57" idx="2"/>
            </p:cNvCxnSpPr>
            <p:nvPr/>
          </p:nvCxnSpPr>
          <p:spPr>
            <a:xfrm>
              <a:off x="3113994" y="3597214"/>
              <a:ext cx="5594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円/楕円 61"/>
            <p:cNvSpPr/>
            <p:nvPr/>
          </p:nvSpPr>
          <p:spPr>
            <a:xfrm>
              <a:off x="2965249" y="352284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4271394" y="2590352"/>
              <a:ext cx="1786493" cy="118033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2844975" y="2659004"/>
              <a:ext cx="1073498" cy="1111679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3534124" y="3444814"/>
              <a:ext cx="1073498" cy="392707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円/楕円 116"/>
            <p:cNvSpPr/>
            <p:nvPr/>
          </p:nvSpPr>
          <p:spPr>
            <a:xfrm>
              <a:off x="3665415" y="27378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8" name="直線コネクタ 117"/>
            <p:cNvCxnSpPr>
              <a:stCxn id="57" idx="0"/>
              <a:endCxn id="117" idx="4"/>
            </p:cNvCxnSpPr>
            <p:nvPr/>
          </p:nvCxnSpPr>
          <p:spPr>
            <a:xfrm flipH="1" flipV="1">
              <a:off x="3739788" y="2886600"/>
              <a:ext cx="8072" cy="636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>
              <a:stCxn id="62" idx="7"/>
              <a:endCxn id="117" idx="3"/>
            </p:cNvCxnSpPr>
            <p:nvPr/>
          </p:nvCxnSpPr>
          <p:spPr>
            <a:xfrm flipV="1">
              <a:off x="3092211" y="2864817"/>
              <a:ext cx="594987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正方形/長方形 14"/>
            <p:cNvSpPr/>
            <p:nvPr/>
          </p:nvSpPr>
          <p:spPr>
            <a:xfrm>
              <a:off x="3012527" y="2289672"/>
              <a:ext cx="6847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>
                  <a:solidFill>
                    <a:srgbClr val="008000"/>
                  </a:solidFill>
                </a:rPr>
                <a:t>small </a:t>
              </a:r>
              <a:endParaRPr lang="ja-JP" altLang="en-US" dirty="0">
                <a:solidFill>
                  <a:srgbClr val="008000"/>
                </a:solidFill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4837675" y="2221020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solidFill>
                    <a:srgbClr val="FF0000"/>
                  </a:solidFill>
                </a:rPr>
                <a:t>large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直角三角形 27"/>
            <p:cNvSpPr/>
            <p:nvPr/>
          </p:nvSpPr>
          <p:spPr>
            <a:xfrm rot="10800000">
              <a:off x="5645579" y="2659003"/>
              <a:ext cx="1006784" cy="1277016"/>
            </a:xfrm>
            <a:prstGeom prst="rtTriangle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9" name="図形グループ 118"/>
          <p:cNvGrpSpPr/>
          <p:nvPr/>
        </p:nvGrpSpPr>
        <p:grpSpPr>
          <a:xfrm>
            <a:off x="2844975" y="4830232"/>
            <a:ext cx="3807388" cy="1345667"/>
            <a:chOff x="2844975" y="2590352"/>
            <a:chExt cx="3807388" cy="1345667"/>
          </a:xfrm>
        </p:grpSpPr>
        <p:sp>
          <p:nvSpPr>
            <p:cNvPr id="120" name="円/楕円 119"/>
            <p:cNvSpPr/>
            <p:nvPr/>
          </p:nvSpPr>
          <p:spPr>
            <a:xfrm>
              <a:off x="4381725" y="27378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円/楕円 121"/>
            <p:cNvSpPr/>
            <p:nvPr/>
          </p:nvSpPr>
          <p:spPr>
            <a:xfrm>
              <a:off x="4381725" y="352284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円/楕円 122"/>
            <p:cNvSpPr/>
            <p:nvPr/>
          </p:nvSpPr>
          <p:spPr>
            <a:xfrm>
              <a:off x="5089286" y="352284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円/楕円 126"/>
            <p:cNvSpPr/>
            <p:nvPr/>
          </p:nvSpPr>
          <p:spPr>
            <a:xfrm>
              <a:off x="5089962" y="27378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8" name="直線コネクタ 127"/>
            <p:cNvCxnSpPr>
              <a:stCxn id="120" idx="6"/>
              <a:endCxn id="127" idx="2"/>
            </p:cNvCxnSpPr>
            <p:nvPr/>
          </p:nvCxnSpPr>
          <p:spPr>
            <a:xfrm>
              <a:off x="4530470" y="2812228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>
              <a:stCxn id="120" idx="4"/>
              <a:endCxn id="122" idx="0"/>
            </p:cNvCxnSpPr>
            <p:nvPr/>
          </p:nvCxnSpPr>
          <p:spPr>
            <a:xfrm>
              <a:off x="4456098" y="2886600"/>
              <a:ext cx="0" cy="636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>
              <a:stCxn id="127" idx="4"/>
              <a:endCxn id="123" idx="0"/>
            </p:cNvCxnSpPr>
            <p:nvPr/>
          </p:nvCxnSpPr>
          <p:spPr>
            <a:xfrm flipH="1">
              <a:off x="5163659" y="2886600"/>
              <a:ext cx="676" cy="636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>
              <a:stCxn id="122" idx="6"/>
              <a:endCxn id="123" idx="2"/>
            </p:cNvCxnSpPr>
            <p:nvPr/>
          </p:nvCxnSpPr>
          <p:spPr>
            <a:xfrm>
              <a:off x="4530470" y="3597214"/>
              <a:ext cx="5588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>
              <a:stCxn id="122" idx="7"/>
              <a:endCxn id="127" idx="3"/>
            </p:cNvCxnSpPr>
            <p:nvPr/>
          </p:nvCxnSpPr>
          <p:spPr>
            <a:xfrm flipV="1">
              <a:off x="4508687" y="2864817"/>
              <a:ext cx="603058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円/楕円 132"/>
            <p:cNvSpPr/>
            <p:nvPr/>
          </p:nvSpPr>
          <p:spPr>
            <a:xfrm>
              <a:off x="5798199" y="27378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円/楕円 133"/>
            <p:cNvSpPr/>
            <p:nvPr/>
          </p:nvSpPr>
          <p:spPr>
            <a:xfrm>
              <a:off x="5798199" y="35342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5" name="直線コネクタ 134"/>
            <p:cNvCxnSpPr>
              <a:stCxn id="123" idx="6"/>
              <a:endCxn id="134" idx="2"/>
            </p:cNvCxnSpPr>
            <p:nvPr/>
          </p:nvCxnSpPr>
          <p:spPr>
            <a:xfrm>
              <a:off x="5238031" y="3597214"/>
              <a:ext cx="560168" cy="114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>
              <a:stCxn id="127" idx="6"/>
              <a:endCxn id="133" idx="2"/>
            </p:cNvCxnSpPr>
            <p:nvPr/>
          </p:nvCxnSpPr>
          <p:spPr>
            <a:xfrm>
              <a:off x="5238707" y="2812228"/>
              <a:ext cx="5594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>
              <a:stCxn id="134" idx="0"/>
              <a:endCxn id="133" idx="4"/>
            </p:cNvCxnSpPr>
            <p:nvPr/>
          </p:nvCxnSpPr>
          <p:spPr>
            <a:xfrm flipV="1">
              <a:off x="5872572" y="2886600"/>
              <a:ext cx="0" cy="6476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>
              <a:stCxn id="123" idx="7"/>
              <a:endCxn id="133" idx="3"/>
            </p:cNvCxnSpPr>
            <p:nvPr/>
          </p:nvCxnSpPr>
          <p:spPr>
            <a:xfrm flipV="1">
              <a:off x="5216248" y="2864817"/>
              <a:ext cx="603734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円/楕円 138"/>
            <p:cNvSpPr/>
            <p:nvPr/>
          </p:nvSpPr>
          <p:spPr>
            <a:xfrm>
              <a:off x="6429246" y="27378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0" name="直線コネクタ 139"/>
            <p:cNvCxnSpPr>
              <a:stCxn id="139" idx="2"/>
              <a:endCxn id="133" idx="6"/>
            </p:cNvCxnSpPr>
            <p:nvPr/>
          </p:nvCxnSpPr>
          <p:spPr>
            <a:xfrm flipH="1">
              <a:off x="5946944" y="2812228"/>
              <a:ext cx="4823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円/楕円 140"/>
            <p:cNvSpPr/>
            <p:nvPr/>
          </p:nvSpPr>
          <p:spPr>
            <a:xfrm>
              <a:off x="6429246" y="352284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2" name="直線コネクタ 141"/>
            <p:cNvCxnSpPr>
              <a:stCxn id="141" idx="1"/>
              <a:endCxn id="133" idx="5"/>
            </p:cNvCxnSpPr>
            <p:nvPr/>
          </p:nvCxnSpPr>
          <p:spPr>
            <a:xfrm flipH="1" flipV="1">
              <a:off x="5925161" y="2864817"/>
              <a:ext cx="525868" cy="679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>
              <a:stCxn id="141" idx="0"/>
              <a:endCxn id="139" idx="4"/>
            </p:cNvCxnSpPr>
            <p:nvPr/>
          </p:nvCxnSpPr>
          <p:spPr>
            <a:xfrm flipV="1">
              <a:off x="6503619" y="2886600"/>
              <a:ext cx="0" cy="6362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円/楕円 143"/>
            <p:cNvSpPr/>
            <p:nvPr/>
          </p:nvSpPr>
          <p:spPr>
            <a:xfrm>
              <a:off x="3673487" y="352284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5" name="直線コネクタ 144"/>
            <p:cNvCxnSpPr>
              <a:stCxn id="144" idx="6"/>
              <a:endCxn id="122" idx="2"/>
            </p:cNvCxnSpPr>
            <p:nvPr/>
          </p:nvCxnSpPr>
          <p:spPr>
            <a:xfrm>
              <a:off x="3822232" y="3597214"/>
              <a:ext cx="5594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>
              <a:stCxn id="147" idx="6"/>
              <a:endCxn id="144" idx="2"/>
            </p:cNvCxnSpPr>
            <p:nvPr/>
          </p:nvCxnSpPr>
          <p:spPr>
            <a:xfrm>
              <a:off x="3113994" y="3597214"/>
              <a:ext cx="5594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円/楕円 146"/>
            <p:cNvSpPr/>
            <p:nvPr/>
          </p:nvSpPr>
          <p:spPr>
            <a:xfrm>
              <a:off x="2965249" y="352284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4271394" y="2590352"/>
              <a:ext cx="1786493" cy="118033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角丸四角形 148"/>
            <p:cNvSpPr/>
            <p:nvPr/>
          </p:nvSpPr>
          <p:spPr>
            <a:xfrm>
              <a:off x="2844975" y="2659004"/>
              <a:ext cx="1073498" cy="1111679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角丸四角形 149"/>
            <p:cNvSpPr/>
            <p:nvPr/>
          </p:nvSpPr>
          <p:spPr>
            <a:xfrm>
              <a:off x="3534124" y="3444814"/>
              <a:ext cx="1073498" cy="392707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円/楕円 150"/>
            <p:cNvSpPr/>
            <p:nvPr/>
          </p:nvSpPr>
          <p:spPr>
            <a:xfrm>
              <a:off x="3665415" y="273785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2" name="直線コネクタ 151"/>
            <p:cNvCxnSpPr>
              <a:stCxn id="144" idx="0"/>
              <a:endCxn id="151" idx="4"/>
            </p:cNvCxnSpPr>
            <p:nvPr/>
          </p:nvCxnSpPr>
          <p:spPr>
            <a:xfrm flipH="1" flipV="1">
              <a:off x="3739788" y="2886600"/>
              <a:ext cx="8072" cy="636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コネクタ 152"/>
            <p:cNvCxnSpPr>
              <a:stCxn id="147" idx="7"/>
              <a:endCxn id="151" idx="3"/>
            </p:cNvCxnSpPr>
            <p:nvPr/>
          </p:nvCxnSpPr>
          <p:spPr>
            <a:xfrm flipV="1">
              <a:off x="3092211" y="2864817"/>
              <a:ext cx="594987" cy="67980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直角三角形 155"/>
            <p:cNvSpPr/>
            <p:nvPr/>
          </p:nvSpPr>
          <p:spPr>
            <a:xfrm rot="10800000">
              <a:off x="5645579" y="2659003"/>
              <a:ext cx="1006784" cy="1277016"/>
            </a:xfrm>
            <a:prstGeom prst="rtTriangle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719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Compute </a:t>
            </a:r>
            <a:r>
              <a:rPr lang="en-US" altLang="ja-JP" dirty="0" smtClean="0">
                <a:latin typeface="Times New Roman"/>
                <a:cs typeface="Times New Roman"/>
              </a:rPr>
              <a:t>rank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k</a:t>
            </a:r>
            <a:r>
              <a:rPr lang="en-US" altLang="ja-JP" baseline="-25000" dirty="0">
                <a:latin typeface="Times New Roman"/>
                <a:cs typeface="Times New Roman"/>
              </a:rPr>
              <a:t>,0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G</a:t>
            </a:r>
            <a:r>
              <a:rPr lang="en-US" altLang="ja-JP" dirty="0">
                <a:latin typeface="Times New Roman"/>
                <a:cs typeface="Times New Roman"/>
              </a:rPr>
              <a:t>’)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Computing </a:t>
            </a:r>
            <a:r>
              <a:rPr lang="en-US" altLang="ja-JP" dirty="0">
                <a:cs typeface="Times New Roman"/>
              </a:rPr>
              <a:t>rank</a:t>
            </a:r>
            <a:r>
              <a:rPr lang="en-US" altLang="ja-JP" i="1" baseline="-25000" dirty="0">
                <a:cs typeface="Times New Roman"/>
              </a:rPr>
              <a:t>k</a:t>
            </a:r>
            <a:r>
              <a:rPr lang="en-US" altLang="ja-JP" baseline="-25000" dirty="0">
                <a:cs typeface="Times New Roman"/>
              </a:rPr>
              <a:t>,0</a:t>
            </a:r>
            <a:r>
              <a:rPr lang="en-US" altLang="ja-JP" dirty="0">
                <a:cs typeface="Times New Roman"/>
              </a:rPr>
              <a:t>(</a:t>
            </a:r>
            <a:r>
              <a:rPr lang="en-US" altLang="ja-JP" i="1" dirty="0">
                <a:cs typeface="Times New Roman"/>
              </a:rPr>
              <a:t>G</a:t>
            </a:r>
            <a:r>
              <a:rPr lang="en-US" altLang="ja-JP" dirty="0">
                <a:cs typeface="Times New Roman"/>
              </a:rPr>
              <a:t>’</a:t>
            </a:r>
            <a:r>
              <a:rPr lang="en-US" altLang="ja-JP" dirty="0" smtClean="0">
                <a:cs typeface="Times New Roman"/>
              </a:rPr>
              <a:t>) amounts to finding </a:t>
            </a:r>
            <a:r>
              <a:rPr lang="en-US" altLang="ja-JP" i="1" dirty="0" smtClean="0">
                <a:cs typeface="Times New Roman"/>
              </a:rPr>
              <a:t>F</a:t>
            </a:r>
            <a:r>
              <a:rPr lang="en-US" altLang="ja-JP" dirty="0" smtClean="0">
                <a:cs typeface="Times New Roman"/>
              </a:rPr>
              <a:t> ⊆ </a:t>
            </a:r>
            <a:r>
              <a:rPr lang="en-US" altLang="ja-JP" i="1" dirty="0" smtClean="0">
                <a:cs typeface="Times New Roman"/>
              </a:rPr>
              <a:t>E</a:t>
            </a:r>
            <a:r>
              <a:rPr lang="en-US" altLang="ja-JP" dirty="0" smtClean="0">
                <a:cs typeface="Times New Roman"/>
              </a:rPr>
              <a:t> such that there is one-to-one correspondence between </a:t>
            </a:r>
            <a:r>
              <a:rPr lang="en-US" altLang="ja-JP" i="1" dirty="0" smtClean="0">
                <a:cs typeface="Times New Roman"/>
              </a:rPr>
              <a:t>V</a:t>
            </a:r>
            <a:r>
              <a:rPr lang="en-US" altLang="ja-JP" dirty="0" smtClean="0">
                <a:cs typeface="Times New Roman"/>
              </a:rPr>
              <a:t> and </a:t>
            </a:r>
            <a:r>
              <a:rPr lang="en-US" altLang="ja-JP" i="1" dirty="0" smtClean="0">
                <a:cs typeface="Times New Roman"/>
              </a:rPr>
              <a:t>F</a:t>
            </a:r>
            <a:r>
              <a:rPr lang="en-US" altLang="ja-JP" dirty="0" smtClean="0">
                <a:cs typeface="Times New Roman"/>
              </a:rPr>
              <a:t>.</a:t>
            </a:r>
          </a:p>
          <a:p>
            <a:endParaRPr kumimoji="1" lang="en-US" altLang="ja-JP" dirty="0">
              <a:cs typeface="Times New Roman"/>
            </a:endParaRPr>
          </a:p>
          <a:p>
            <a:endParaRPr lang="en-US" altLang="ja-JP" dirty="0" smtClean="0">
              <a:cs typeface="Times New Roman"/>
            </a:endParaRPr>
          </a:p>
          <a:p>
            <a:endParaRPr kumimoji="1" lang="en-US" altLang="ja-JP" dirty="0">
              <a:cs typeface="Times New Roman"/>
            </a:endParaRPr>
          </a:p>
          <a:p>
            <a:endParaRPr lang="en-US" altLang="ja-JP" dirty="0" smtClean="0">
              <a:cs typeface="Times New Roman"/>
            </a:endParaRPr>
          </a:p>
          <a:p>
            <a:r>
              <a:rPr lang="en-US" altLang="ja-JP" dirty="0" smtClean="0">
                <a:cs typeface="Times New Roman"/>
              </a:rPr>
              <a:t>Can be done by computing the maximum size of a matching in an auxiliary graph.</a:t>
            </a:r>
          </a:p>
          <a:p>
            <a:pPr lvl="1"/>
            <a:r>
              <a:rPr kumimoji="1" lang="en-US" altLang="ja-JP" dirty="0" smtClean="0">
                <a:cs typeface="Times New Roman"/>
              </a:rPr>
              <a:t>Use existing works </a:t>
            </a:r>
            <a:r>
              <a:rPr kumimoji="1" lang="en-US" altLang="ja-JP" sz="1800" dirty="0" smtClean="0">
                <a:cs typeface="Times New Roman"/>
              </a:rPr>
              <a:t>[NO08, YYI09]</a:t>
            </a:r>
            <a:r>
              <a:rPr kumimoji="1" lang="en-US" altLang="ja-JP" dirty="0" smtClean="0">
                <a:cs typeface="Times New Roman"/>
              </a:rPr>
              <a:t>.</a:t>
            </a:r>
            <a:endParaRPr kumimoji="1" lang="ja-JP" altLang="en-US" dirty="0"/>
          </a:p>
        </p:txBody>
      </p:sp>
      <p:grpSp>
        <p:nvGrpSpPr>
          <p:cNvPr id="57" name="図形グループ 56"/>
          <p:cNvGrpSpPr/>
          <p:nvPr/>
        </p:nvGrpSpPr>
        <p:grpSpPr>
          <a:xfrm>
            <a:off x="2456546" y="2768446"/>
            <a:ext cx="4230908" cy="945145"/>
            <a:chOff x="2771167" y="2768446"/>
            <a:chExt cx="4230908" cy="945145"/>
          </a:xfrm>
        </p:grpSpPr>
        <p:grpSp>
          <p:nvGrpSpPr>
            <p:cNvPr id="4" name="図形グループ 3"/>
            <p:cNvGrpSpPr/>
            <p:nvPr/>
          </p:nvGrpSpPr>
          <p:grpSpPr>
            <a:xfrm>
              <a:off x="2771167" y="2768446"/>
              <a:ext cx="1565219" cy="945145"/>
              <a:chOff x="3784431" y="4926888"/>
              <a:chExt cx="1565219" cy="945145"/>
            </a:xfrm>
          </p:grpSpPr>
          <p:sp>
            <p:nvSpPr>
              <p:cNvPr id="5" name="円/楕円 4"/>
              <p:cNvSpPr/>
              <p:nvPr/>
            </p:nvSpPr>
            <p:spPr>
              <a:xfrm>
                <a:off x="3784431" y="4926888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円/楕円 5"/>
              <p:cNvSpPr/>
              <p:nvPr/>
            </p:nvSpPr>
            <p:spPr>
              <a:xfrm>
                <a:off x="3784431" y="5711874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4491992" y="5711874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円/楕円 7"/>
              <p:cNvSpPr/>
              <p:nvPr/>
            </p:nvSpPr>
            <p:spPr>
              <a:xfrm>
                <a:off x="4492668" y="4926888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" name="直線コネクタ 8"/>
              <p:cNvCxnSpPr>
                <a:stCxn id="5" idx="6"/>
                <a:endCxn id="8" idx="2"/>
              </p:cNvCxnSpPr>
              <p:nvPr/>
            </p:nvCxnSpPr>
            <p:spPr>
              <a:xfrm>
                <a:off x="3933176" y="5001261"/>
                <a:ext cx="55949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>
                <a:stCxn id="5" idx="4"/>
                <a:endCxn id="6" idx="0"/>
              </p:cNvCxnSpPr>
              <p:nvPr/>
            </p:nvCxnSpPr>
            <p:spPr>
              <a:xfrm>
                <a:off x="3858804" y="5075633"/>
                <a:ext cx="0" cy="636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/>
              <p:cNvCxnSpPr>
                <a:stCxn id="8" idx="4"/>
                <a:endCxn id="7" idx="0"/>
              </p:cNvCxnSpPr>
              <p:nvPr/>
            </p:nvCxnSpPr>
            <p:spPr>
              <a:xfrm flipH="1">
                <a:off x="4566365" y="5075633"/>
                <a:ext cx="676" cy="636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>
                <a:stCxn id="6" idx="6"/>
                <a:endCxn id="7" idx="2"/>
              </p:cNvCxnSpPr>
              <p:nvPr/>
            </p:nvCxnSpPr>
            <p:spPr>
              <a:xfrm>
                <a:off x="3933176" y="5786247"/>
                <a:ext cx="5588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>
                <a:stCxn id="6" idx="7"/>
                <a:endCxn id="8" idx="3"/>
              </p:cNvCxnSpPr>
              <p:nvPr/>
            </p:nvCxnSpPr>
            <p:spPr>
              <a:xfrm flipV="1">
                <a:off x="3911393" y="5053850"/>
                <a:ext cx="603058" cy="6798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円/楕円 13"/>
              <p:cNvSpPr/>
              <p:nvPr/>
            </p:nvSpPr>
            <p:spPr>
              <a:xfrm>
                <a:off x="5200905" y="4926888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5200905" y="5723288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" name="直線コネクタ 15"/>
              <p:cNvCxnSpPr>
                <a:stCxn id="7" idx="6"/>
                <a:endCxn id="15" idx="2"/>
              </p:cNvCxnSpPr>
              <p:nvPr/>
            </p:nvCxnSpPr>
            <p:spPr>
              <a:xfrm>
                <a:off x="4640737" y="5786247"/>
                <a:ext cx="560168" cy="11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>
                <a:stCxn id="8" idx="6"/>
                <a:endCxn id="14" idx="2"/>
              </p:cNvCxnSpPr>
              <p:nvPr/>
            </p:nvCxnSpPr>
            <p:spPr>
              <a:xfrm>
                <a:off x="4641413" y="5001261"/>
                <a:ext cx="55949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>
                <a:stCxn id="15" idx="0"/>
                <a:endCxn id="14" idx="4"/>
              </p:cNvCxnSpPr>
              <p:nvPr/>
            </p:nvCxnSpPr>
            <p:spPr>
              <a:xfrm flipV="1">
                <a:off x="5275278" y="5075633"/>
                <a:ext cx="0" cy="6476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>
                <a:stCxn id="7" idx="7"/>
                <a:endCxn id="14" idx="3"/>
              </p:cNvCxnSpPr>
              <p:nvPr/>
            </p:nvCxnSpPr>
            <p:spPr>
              <a:xfrm flipV="1">
                <a:off x="4618954" y="5053850"/>
                <a:ext cx="603734" cy="6798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図形グループ 38"/>
            <p:cNvGrpSpPr/>
            <p:nvPr/>
          </p:nvGrpSpPr>
          <p:grpSpPr>
            <a:xfrm>
              <a:off x="5436856" y="2768446"/>
              <a:ext cx="1565219" cy="945145"/>
              <a:chOff x="3784431" y="4926888"/>
              <a:chExt cx="1565219" cy="945145"/>
            </a:xfrm>
          </p:grpSpPr>
          <p:sp>
            <p:nvSpPr>
              <p:cNvPr id="40" name="円/楕円 39"/>
              <p:cNvSpPr/>
              <p:nvPr/>
            </p:nvSpPr>
            <p:spPr>
              <a:xfrm>
                <a:off x="3784431" y="4926888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3784431" y="5711874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円/楕円 41"/>
              <p:cNvSpPr/>
              <p:nvPr/>
            </p:nvSpPr>
            <p:spPr>
              <a:xfrm>
                <a:off x="4491992" y="5711874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4492668" y="4926888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4" name="直線コネクタ 43"/>
              <p:cNvCxnSpPr>
                <a:stCxn id="40" idx="6"/>
                <a:endCxn id="43" idx="2"/>
              </p:cNvCxnSpPr>
              <p:nvPr/>
            </p:nvCxnSpPr>
            <p:spPr>
              <a:xfrm>
                <a:off x="3933176" y="5001261"/>
                <a:ext cx="559492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>
                <a:stCxn id="40" idx="4"/>
                <a:endCxn id="41" idx="0"/>
              </p:cNvCxnSpPr>
              <p:nvPr/>
            </p:nvCxnSpPr>
            <p:spPr>
              <a:xfrm>
                <a:off x="3858804" y="5075633"/>
                <a:ext cx="0" cy="636241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>
                <a:stCxn id="43" idx="4"/>
                <a:endCxn id="42" idx="0"/>
              </p:cNvCxnSpPr>
              <p:nvPr/>
            </p:nvCxnSpPr>
            <p:spPr>
              <a:xfrm flipH="1">
                <a:off x="4566365" y="5075633"/>
                <a:ext cx="676" cy="636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>
                <a:stCxn id="41" idx="6"/>
                <a:endCxn id="42" idx="2"/>
              </p:cNvCxnSpPr>
              <p:nvPr/>
            </p:nvCxnSpPr>
            <p:spPr>
              <a:xfrm>
                <a:off x="3933176" y="5786247"/>
                <a:ext cx="5588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>
                <a:stCxn id="41" idx="7"/>
                <a:endCxn id="43" idx="3"/>
              </p:cNvCxnSpPr>
              <p:nvPr/>
            </p:nvCxnSpPr>
            <p:spPr>
              <a:xfrm flipV="1">
                <a:off x="3911393" y="5053850"/>
                <a:ext cx="603058" cy="679807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円/楕円 48"/>
              <p:cNvSpPr/>
              <p:nvPr/>
            </p:nvSpPr>
            <p:spPr>
              <a:xfrm>
                <a:off x="5200905" y="4926888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円/楕円 49"/>
              <p:cNvSpPr/>
              <p:nvPr/>
            </p:nvSpPr>
            <p:spPr>
              <a:xfrm>
                <a:off x="5200905" y="5723288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1" name="直線コネクタ 50"/>
              <p:cNvCxnSpPr>
                <a:stCxn id="42" idx="6"/>
                <a:endCxn id="50" idx="2"/>
              </p:cNvCxnSpPr>
              <p:nvPr/>
            </p:nvCxnSpPr>
            <p:spPr>
              <a:xfrm>
                <a:off x="4640737" y="5786247"/>
                <a:ext cx="560168" cy="11414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>
                <a:stCxn id="43" idx="6"/>
                <a:endCxn id="49" idx="2"/>
              </p:cNvCxnSpPr>
              <p:nvPr/>
            </p:nvCxnSpPr>
            <p:spPr>
              <a:xfrm>
                <a:off x="4641413" y="5001261"/>
                <a:ext cx="559492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>
                <a:stCxn id="50" idx="0"/>
                <a:endCxn id="49" idx="4"/>
              </p:cNvCxnSpPr>
              <p:nvPr/>
            </p:nvCxnSpPr>
            <p:spPr>
              <a:xfrm flipV="1">
                <a:off x="5275278" y="5075633"/>
                <a:ext cx="0" cy="647655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>
                <a:stCxn id="42" idx="7"/>
                <a:endCxn id="49" idx="3"/>
              </p:cNvCxnSpPr>
              <p:nvPr/>
            </p:nvCxnSpPr>
            <p:spPr>
              <a:xfrm flipV="1">
                <a:off x="4618954" y="5053850"/>
                <a:ext cx="603734" cy="6798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下矢印 54"/>
            <p:cNvSpPr/>
            <p:nvPr/>
          </p:nvSpPr>
          <p:spPr>
            <a:xfrm rot="16200000">
              <a:off x="4575580" y="2994287"/>
              <a:ext cx="606358" cy="4086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712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Being a forest ⇔ </a:t>
            </a:r>
            <a:r>
              <a:rPr lang="en-US" altLang="ja-JP" dirty="0" smtClean="0">
                <a:latin typeface="Times New Roman"/>
                <a:cs typeface="Times New Roman"/>
              </a:rPr>
              <a:t>(1,1)</a:t>
            </a:r>
            <a:r>
              <a:rPr lang="en-US" altLang="ja-JP" dirty="0" smtClean="0"/>
              <a:t>-</a:t>
            </a:r>
            <a:r>
              <a:rPr lang="en-US" altLang="ja-JP" dirty="0" err="1" smtClean="0"/>
              <a:t>sparsity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i="1" dirty="0"/>
              <a:t>F</a:t>
            </a:r>
            <a:r>
              <a:rPr lang="en-US" altLang="ja-JP" dirty="0"/>
              <a:t> ⊆ </a:t>
            </a:r>
            <a:r>
              <a:rPr lang="en-US" altLang="ja-JP" i="1" dirty="0"/>
              <a:t>E</a:t>
            </a:r>
            <a:r>
              <a:rPr lang="en-US" altLang="ja-JP" dirty="0"/>
              <a:t> is called </a:t>
            </a:r>
            <a:r>
              <a:rPr lang="en-US" altLang="ja-JP" dirty="0" smtClean="0">
                <a:solidFill>
                  <a:srgbClr val="FF0000"/>
                </a:solidFill>
              </a:rPr>
              <a:t>(1, </a:t>
            </a:r>
            <a:r>
              <a:rPr lang="en-US" altLang="ja-JP" dirty="0">
                <a:solidFill>
                  <a:srgbClr val="FF0000"/>
                </a:solidFill>
              </a:rPr>
              <a:t>l)-sparse</a:t>
            </a:r>
            <a:r>
              <a:rPr lang="en-US" altLang="ja-JP" dirty="0"/>
              <a:t> if 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en-US" altLang="ja-JP" dirty="0"/>
              <a:t>∀</a:t>
            </a:r>
            <a:r>
              <a:rPr lang="en-US" altLang="ja-JP" i="1" dirty="0"/>
              <a:t>F</a:t>
            </a:r>
            <a:r>
              <a:rPr lang="en-US" altLang="ja-JP" dirty="0"/>
              <a:t>’ ⊆ </a:t>
            </a:r>
            <a:r>
              <a:rPr lang="en-US" altLang="ja-JP" i="1" dirty="0"/>
              <a:t>F</a:t>
            </a:r>
            <a:r>
              <a:rPr lang="en-US" altLang="ja-JP" dirty="0"/>
              <a:t>, |</a:t>
            </a:r>
            <a:r>
              <a:rPr lang="en-US" altLang="ja-JP" i="1" dirty="0"/>
              <a:t>F</a:t>
            </a:r>
            <a:r>
              <a:rPr lang="en-US" altLang="ja-JP" dirty="0"/>
              <a:t>’| ≤ </a:t>
            </a:r>
            <a:r>
              <a:rPr lang="en-US" altLang="ja-JP" dirty="0" smtClean="0"/>
              <a:t>|</a:t>
            </a:r>
            <a:r>
              <a:rPr lang="en-US" altLang="ja-JP" i="1" dirty="0"/>
              <a:t>V</a:t>
            </a:r>
            <a:r>
              <a:rPr lang="en-US" altLang="ja-JP" dirty="0"/>
              <a:t>(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’)</a:t>
            </a:r>
            <a:r>
              <a:rPr lang="en-US" altLang="ja-JP" dirty="0"/>
              <a:t>| - </a:t>
            </a:r>
            <a:r>
              <a:rPr lang="en-US" altLang="ja-JP" dirty="0" smtClean="0"/>
              <a:t>1</a:t>
            </a:r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𝓘 </a:t>
            </a:r>
            <a:r>
              <a:rPr lang="en-US" altLang="ja-JP" dirty="0"/>
              <a:t>= {</a:t>
            </a:r>
            <a:r>
              <a:rPr lang="en-US" altLang="ja-JP" i="1" dirty="0"/>
              <a:t>F</a:t>
            </a:r>
            <a:r>
              <a:rPr lang="en-US" altLang="ja-JP" dirty="0"/>
              <a:t> ⊆ </a:t>
            </a:r>
            <a:r>
              <a:rPr lang="en-US" altLang="ja-JP" i="1" dirty="0"/>
              <a:t>E</a:t>
            </a:r>
            <a:r>
              <a:rPr lang="en-US" altLang="ja-JP" dirty="0"/>
              <a:t> | </a:t>
            </a:r>
            <a:r>
              <a:rPr lang="en-US" altLang="ja-JP" i="1" dirty="0"/>
              <a:t>F</a:t>
            </a:r>
            <a:r>
              <a:rPr lang="en-US" altLang="ja-JP" dirty="0"/>
              <a:t> is (1, 1)-sparse} forms a (graphic) matroid.</a:t>
            </a:r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62001" y="4561596"/>
            <a:ext cx="7543799" cy="53777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400" dirty="0" smtClean="0">
                <a:cs typeface="Times New Roman"/>
              </a:rPr>
              <a:t>[Claim] Being </a:t>
            </a:r>
            <a:r>
              <a:rPr lang="en-US" altLang="ja-JP" sz="2400" dirty="0">
                <a:cs typeface="Times New Roman"/>
              </a:rPr>
              <a:t>a forest ⇔ (1,1)</a:t>
            </a:r>
            <a:r>
              <a:rPr lang="en-US" altLang="ja-JP" sz="2400" dirty="0"/>
              <a:t>-</a:t>
            </a:r>
            <a:r>
              <a:rPr lang="en-US" altLang="ja-JP" sz="2400" dirty="0" smtClean="0"/>
              <a:t>sparse</a:t>
            </a:r>
          </a:p>
        </p:txBody>
      </p:sp>
      <p:grpSp>
        <p:nvGrpSpPr>
          <p:cNvPr id="17" name="図形グループ 16"/>
          <p:cNvGrpSpPr/>
          <p:nvPr/>
        </p:nvGrpSpPr>
        <p:grpSpPr>
          <a:xfrm>
            <a:off x="4850614" y="2748316"/>
            <a:ext cx="1703010" cy="1399131"/>
            <a:chOff x="1364260" y="4176728"/>
            <a:chExt cx="1703010" cy="1399131"/>
          </a:xfrm>
        </p:grpSpPr>
        <p:sp>
          <p:nvSpPr>
            <p:cNvPr id="18" name="円/楕円 17"/>
            <p:cNvSpPr/>
            <p:nvPr/>
          </p:nvSpPr>
          <p:spPr>
            <a:xfrm>
              <a:off x="1729540" y="417672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1707757" y="488963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2571935" y="489107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2575999" y="417788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" name="直線コネクタ 21"/>
            <p:cNvCxnSpPr>
              <a:stCxn id="18" idx="6"/>
              <a:endCxn id="21" idx="2"/>
            </p:cNvCxnSpPr>
            <p:nvPr/>
          </p:nvCxnSpPr>
          <p:spPr>
            <a:xfrm>
              <a:off x="1878285" y="4251101"/>
              <a:ext cx="697714" cy="11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8" idx="4"/>
              <a:endCxn id="19" idx="0"/>
            </p:cNvCxnSpPr>
            <p:nvPr/>
          </p:nvCxnSpPr>
          <p:spPr>
            <a:xfrm flipH="1">
              <a:off x="1782130" y="4325473"/>
              <a:ext cx="21783" cy="5641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21" idx="4"/>
              <a:endCxn id="20" idx="0"/>
            </p:cNvCxnSpPr>
            <p:nvPr/>
          </p:nvCxnSpPr>
          <p:spPr>
            <a:xfrm flipH="1">
              <a:off x="2646308" y="4326632"/>
              <a:ext cx="4064" cy="5644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stCxn id="19" idx="6"/>
              <a:endCxn id="20" idx="2"/>
            </p:cNvCxnSpPr>
            <p:nvPr/>
          </p:nvCxnSpPr>
          <p:spPr>
            <a:xfrm>
              <a:off x="1856502" y="4964004"/>
              <a:ext cx="715433" cy="14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18" idx="5"/>
              <a:endCxn id="20" idx="1"/>
            </p:cNvCxnSpPr>
            <p:nvPr/>
          </p:nvCxnSpPr>
          <p:spPr>
            <a:xfrm>
              <a:off x="1856502" y="4303690"/>
              <a:ext cx="737216" cy="60916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正方形/長方形 26"/>
            <p:cNvSpPr/>
            <p:nvPr/>
          </p:nvSpPr>
          <p:spPr>
            <a:xfrm>
              <a:off x="1364260" y="5114194"/>
              <a:ext cx="17030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(1,1)-sparse</a:t>
              </a:r>
              <a:endParaRPr lang="ja-JP" altLang="en-US" sz="2400" dirty="0"/>
            </a:p>
          </p:txBody>
        </p:sp>
      </p:grpSp>
      <p:grpSp>
        <p:nvGrpSpPr>
          <p:cNvPr id="28" name="図形グループ 27"/>
          <p:cNvGrpSpPr/>
          <p:nvPr/>
        </p:nvGrpSpPr>
        <p:grpSpPr>
          <a:xfrm>
            <a:off x="2402298" y="2748316"/>
            <a:ext cx="2116234" cy="1399131"/>
            <a:chOff x="1169767" y="4176728"/>
            <a:chExt cx="2116234" cy="1399131"/>
          </a:xfrm>
        </p:grpSpPr>
        <p:sp>
          <p:nvSpPr>
            <p:cNvPr id="29" name="円/楕円 28"/>
            <p:cNvSpPr/>
            <p:nvPr/>
          </p:nvSpPr>
          <p:spPr>
            <a:xfrm>
              <a:off x="1729540" y="417672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1707757" y="488963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2571935" y="489107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2575999" y="417788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/>
            <p:cNvCxnSpPr>
              <a:stCxn id="29" idx="6"/>
              <a:endCxn id="32" idx="2"/>
            </p:cNvCxnSpPr>
            <p:nvPr/>
          </p:nvCxnSpPr>
          <p:spPr>
            <a:xfrm>
              <a:off x="1878285" y="4251101"/>
              <a:ext cx="697714" cy="11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>
              <a:stCxn id="29" idx="4"/>
              <a:endCxn id="30" idx="0"/>
            </p:cNvCxnSpPr>
            <p:nvPr/>
          </p:nvCxnSpPr>
          <p:spPr>
            <a:xfrm flipH="1">
              <a:off x="1782130" y="4325473"/>
              <a:ext cx="21783" cy="5641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>
              <a:stCxn id="32" idx="4"/>
              <a:endCxn id="31" idx="0"/>
            </p:cNvCxnSpPr>
            <p:nvPr/>
          </p:nvCxnSpPr>
          <p:spPr>
            <a:xfrm flipH="1">
              <a:off x="2646308" y="4326632"/>
              <a:ext cx="4064" cy="5644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stCxn id="30" idx="6"/>
              <a:endCxn id="31" idx="2"/>
            </p:cNvCxnSpPr>
            <p:nvPr/>
          </p:nvCxnSpPr>
          <p:spPr>
            <a:xfrm>
              <a:off x="1856502" y="4964004"/>
              <a:ext cx="715433" cy="144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>
              <a:stCxn id="29" idx="5"/>
              <a:endCxn id="31" idx="1"/>
            </p:cNvCxnSpPr>
            <p:nvPr/>
          </p:nvCxnSpPr>
          <p:spPr>
            <a:xfrm>
              <a:off x="1856502" y="4303690"/>
              <a:ext cx="737216" cy="60916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正方形/長方形 37"/>
            <p:cNvSpPr/>
            <p:nvPr/>
          </p:nvSpPr>
          <p:spPr>
            <a:xfrm>
              <a:off x="1169767" y="5114194"/>
              <a:ext cx="21162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not (1,1)-sparse</a:t>
              </a:r>
              <a:endParaRPr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211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Sparsity</a:t>
            </a:r>
            <a:r>
              <a:rPr kumimoji="1" lang="en-US" altLang="ja-JP" dirty="0" smtClean="0"/>
              <a:t> matroid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i="1" dirty="0" smtClean="0"/>
              <a:t>F</a:t>
            </a:r>
            <a:r>
              <a:rPr lang="en-US" altLang="ja-JP" dirty="0" smtClean="0"/>
              <a:t> ⊆ </a:t>
            </a:r>
            <a:r>
              <a:rPr lang="en-US" altLang="ja-JP" i="1" dirty="0" smtClean="0"/>
              <a:t>E</a:t>
            </a:r>
            <a:r>
              <a:rPr lang="en-US" altLang="ja-JP" dirty="0" smtClean="0"/>
              <a:t> is called </a:t>
            </a:r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en-US" altLang="ja-JP" i="1" dirty="0" smtClean="0">
                <a:solidFill>
                  <a:srgbClr val="FF0000"/>
                </a:solidFill>
              </a:rPr>
              <a:t>k</a:t>
            </a:r>
            <a:r>
              <a:rPr lang="en-US" altLang="ja-JP" dirty="0" smtClean="0">
                <a:solidFill>
                  <a:srgbClr val="FF0000"/>
                </a:solidFill>
              </a:rPr>
              <a:t>, </a:t>
            </a:r>
            <a:r>
              <a:rPr lang="en-US" altLang="ja-JP" i="1" dirty="0" smtClean="0">
                <a:solidFill>
                  <a:srgbClr val="FF0000"/>
                </a:solidFill>
              </a:rPr>
              <a:t>l</a:t>
            </a:r>
            <a:r>
              <a:rPr lang="en-US" altLang="ja-JP" dirty="0" smtClean="0">
                <a:solidFill>
                  <a:srgbClr val="FF0000"/>
                </a:solidFill>
              </a:rPr>
              <a:t>)-sparse</a:t>
            </a:r>
            <a:r>
              <a:rPr lang="en-US" altLang="ja-JP" dirty="0" smtClean="0"/>
              <a:t> if </a:t>
            </a:r>
          </a:p>
          <a:p>
            <a:pPr marL="0" indent="0" algn="ctr">
              <a:buNone/>
            </a:pPr>
            <a:r>
              <a:rPr lang="en-US" altLang="ja-JP" dirty="0" smtClean="0"/>
              <a:t>∀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’ ⊆ 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, |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’| ≤ </a:t>
            </a:r>
            <a:r>
              <a:rPr lang="en-US" altLang="ja-JP" i="1" dirty="0" err="1" smtClean="0"/>
              <a:t>k</a:t>
            </a:r>
            <a:r>
              <a:rPr lang="en-US" altLang="ja-JP" dirty="0" err="1" smtClean="0"/>
              <a:t>|</a:t>
            </a:r>
            <a:r>
              <a:rPr lang="en-US" altLang="ja-JP" i="1" dirty="0" err="1" smtClean="0"/>
              <a:t>V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’)| - </a:t>
            </a:r>
            <a:r>
              <a:rPr lang="en-US" altLang="ja-JP" i="1" dirty="0" smtClean="0"/>
              <a:t>l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𝓘</a:t>
            </a:r>
            <a:r>
              <a:rPr lang="en-US" altLang="ja-JP" i="1" baseline="-25000" dirty="0" err="1" smtClean="0"/>
              <a:t>k</a:t>
            </a:r>
            <a:r>
              <a:rPr lang="en-US" altLang="ja-JP" baseline="-25000" dirty="0" err="1" smtClean="0"/>
              <a:t>,</a:t>
            </a:r>
            <a:r>
              <a:rPr lang="en-US" altLang="ja-JP" i="1" baseline="-25000" dirty="0" err="1" smtClean="0"/>
              <a:t>l</a:t>
            </a:r>
            <a:r>
              <a:rPr lang="en-US" altLang="ja-JP" dirty="0" smtClean="0"/>
              <a:t> </a:t>
            </a:r>
            <a:r>
              <a:rPr lang="en-US" altLang="ja-JP" dirty="0"/>
              <a:t>= </a:t>
            </a:r>
            <a:r>
              <a:rPr lang="en-US" altLang="ja-JP" dirty="0" smtClean="0"/>
              <a:t>{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 ⊆ </a:t>
            </a:r>
            <a:r>
              <a:rPr lang="en-US" altLang="ja-JP" i="1" dirty="0" smtClean="0"/>
              <a:t>E</a:t>
            </a:r>
            <a:r>
              <a:rPr lang="en-US" altLang="ja-JP" dirty="0" smtClean="0"/>
              <a:t> | 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 is (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l</a:t>
            </a:r>
            <a:r>
              <a:rPr lang="en-US" altLang="ja-JP" dirty="0" smtClean="0"/>
              <a:t>)-sparse}</a:t>
            </a:r>
            <a:r>
              <a:rPr lang="en-US" altLang="ja-JP" dirty="0"/>
              <a:t> </a:t>
            </a:r>
            <a:r>
              <a:rPr lang="en-US" altLang="ja-JP" dirty="0" smtClean="0"/>
              <a:t>forms a matroid.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en-US" altLang="ja-JP" i="1" dirty="0">
                <a:solidFill>
                  <a:srgbClr val="FF0000"/>
                </a:solidFill>
              </a:rPr>
              <a:t>k</a:t>
            </a:r>
            <a:r>
              <a:rPr lang="en-US" altLang="ja-JP" dirty="0">
                <a:solidFill>
                  <a:srgbClr val="FF0000"/>
                </a:solidFill>
              </a:rPr>
              <a:t>, </a:t>
            </a:r>
            <a:r>
              <a:rPr lang="en-US" altLang="ja-JP" i="1" dirty="0">
                <a:solidFill>
                  <a:srgbClr val="FF0000"/>
                </a:solidFill>
              </a:rPr>
              <a:t>l</a:t>
            </a:r>
            <a:r>
              <a:rPr lang="en-US" altLang="ja-JP" dirty="0">
                <a:solidFill>
                  <a:srgbClr val="FF0000"/>
                </a:solidFill>
              </a:rPr>
              <a:t>)-</a:t>
            </a:r>
            <a:r>
              <a:rPr lang="en-US" altLang="ja-JP" dirty="0" err="1">
                <a:solidFill>
                  <a:srgbClr val="FF0000"/>
                </a:solidFill>
              </a:rPr>
              <a:t>sparsity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matroid </a:t>
            </a:r>
            <a:r>
              <a:rPr lang="en-US" altLang="ja-JP" dirty="0" smtClean="0"/>
              <a:t>𝓜</a:t>
            </a:r>
            <a:r>
              <a:rPr lang="en-US" altLang="ja-JP" i="1" baseline="-25000" dirty="0" err="1" smtClean="0"/>
              <a:t>k</a:t>
            </a:r>
            <a:r>
              <a:rPr lang="en-US" altLang="ja-JP" baseline="-25000" dirty="0" err="1" smtClean="0"/>
              <a:t>.</a:t>
            </a:r>
            <a:r>
              <a:rPr lang="en-US" altLang="ja-JP" i="1" baseline="-25000" dirty="0" err="1" smtClean="0"/>
              <a:t>l</a:t>
            </a:r>
            <a:r>
              <a:rPr lang="en-US" altLang="ja-JP" dirty="0"/>
              <a:t>(</a:t>
            </a:r>
            <a:r>
              <a:rPr lang="en-US" altLang="ja-JP" i="1" dirty="0"/>
              <a:t>G</a:t>
            </a:r>
            <a:r>
              <a:rPr lang="en-US" altLang="ja-JP" dirty="0" smtClean="0"/>
              <a:t>) = (</a:t>
            </a:r>
            <a:r>
              <a:rPr lang="en-US" altLang="ja-JP" i="1" dirty="0" smtClean="0"/>
              <a:t>E</a:t>
            </a:r>
            <a:r>
              <a:rPr lang="en-US" altLang="ja-JP" dirty="0" smtClean="0"/>
              <a:t>, </a:t>
            </a:r>
            <a:r>
              <a:rPr lang="en-US" altLang="ja-JP" dirty="0"/>
              <a:t>𝓘</a:t>
            </a:r>
            <a:r>
              <a:rPr lang="en-US" altLang="ja-JP" i="1" baseline="-25000" dirty="0" err="1"/>
              <a:t>k</a:t>
            </a:r>
            <a:r>
              <a:rPr lang="en-US" altLang="ja-JP" baseline="-25000" dirty="0" err="1"/>
              <a:t>,</a:t>
            </a:r>
            <a:r>
              <a:rPr lang="en-US" altLang="ja-JP" i="1" baseline="-25000" dirty="0" err="1" smtClean="0"/>
              <a:t>l</a:t>
            </a:r>
            <a:r>
              <a:rPr lang="en-US" altLang="ja-JP" dirty="0" smtClean="0"/>
              <a:t>)</a:t>
            </a:r>
          </a:p>
          <a:p>
            <a:r>
              <a:rPr lang="en-US" altLang="ja-JP" dirty="0" err="1" smtClean="0">
                <a:solidFill>
                  <a:srgbClr val="FF0000"/>
                </a:solidFill>
              </a:rPr>
              <a:t>rank</a:t>
            </a:r>
            <a:r>
              <a:rPr lang="en-US" altLang="ja-JP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altLang="ja-JP" baseline="-25000" dirty="0" err="1" smtClean="0">
                <a:solidFill>
                  <a:srgbClr val="FF0000"/>
                </a:solidFill>
              </a:rPr>
              <a:t>.</a:t>
            </a:r>
            <a:r>
              <a:rPr lang="en-US" altLang="ja-JP" i="1" baseline="-25000" dirty="0" err="1" smtClean="0">
                <a:solidFill>
                  <a:srgbClr val="FF0000"/>
                </a:solidFill>
              </a:rPr>
              <a:t>l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en-US" altLang="ja-JP" i="1" dirty="0">
                <a:solidFill>
                  <a:srgbClr val="FF0000"/>
                </a:solidFill>
              </a:rPr>
              <a:t>G</a:t>
            </a:r>
            <a:r>
              <a:rPr lang="en-US" altLang="ja-JP" dirty="0">
                <a:solidFill>
                  <a:srgbClr val="FF0000"/>
                </a:solidFill>
              </a:rPr>
              <a:t>) </a:t>
            </a:r>
            <a:r>
              <a:rPr lang="en-US" altLang="ja-JP" dirty="0"/>
              <a:t>= </a:t>
            </a:r>
            <a:r>
              <a:rPr lang="en-US" altLang="ja-JP" dirty="0" smtClean="0"/>
              <a:t>the rank of 𝓜</a:t>
            </a:r>
            <a:r>
              <a:rPr lang="en-US" altLang="ja-JP" i="1" baseline="-25000" dirty="0" err="1" smtClean="0"/>
              <a:t>k</a:t>
            </a:r>
            <a:r>
              <a:rPr lang="en-US" altLang="ja-JP" baseline="-25000" dirty="0" err="1" smtClean="0"/>
              <a:t>.</a:t>
            </a:r>
            <a:r>
              <a:rPr lang="en-US" altLang="ja-JP" i="1" baseline="-25000" dirty="0" err="1" smtClean="0"/>
              <a:t>l</a:t>
            </a:r>
            <a:r>
              <a:rPr lang="en-US" altLang="ja-JP" dirty="0"/>
              <a:t>(</a:t>
            </a:r>
            <a:r>
              <a:rPr lang="en-US" altLang="ja-JP" i="1" dirty="0"/>
              <a:t>G</a:t>
            </a:r>
            <a:r>
              <a:rPr lang="en-US" altLang="ja-JP" dirty="0" smtClean="0"/>
              <a:t>) = max {</a:t>
            </a:r>
            <a:r>
              <a:rPr lang="en-US" altLang="ja-JP" dirty="0"/>
              <a:t>|</a:t>
            </a:r>
            <a:r>
              <a:rPr lang="en-US" altLang="ja-JP" i="1" dirty="0"/>
              <a:t>F</a:t>
            </a:r>
            <a:r>
              <a:rPr lang="en-US" altLang="ja-JP" dirty="0"/>
              <a:t>| </a:t>
            </a:r>
            <a:r>
              <a:rPr lang="en-US" altLang="ja-JP" dirty="0" smtClean="0"/>
              <a:t>: 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 ∈ </a:t>
            </a:r>
            <a:r>
              <a:rPr lang="en-US" altLang="ja-JP" dirty="0"/>
              <a:t>𝓘</a:t>
            </a:r>
            <a:r>
              <a:rPr lang="en-US" altLang="ja-JP" i="1" baseline="-25000" dirty="0" err="1"/>
              <a:t>k</a:t>
            </a:r>
            <a:r>
              <a:rPr lang="en-US" altLang="ja-JP" baseline="-25000" dirty="0" err="1"/>
              <a:t>,</a:t>
            </a:r>
            <a:r>
              <a:rPr lang="en-US" altLang="ja-JP" i="1" baseline="-25000" dirty="0" err="1"/>
              <a:t>l</a:t>
            </a:r>
            <a:r>
              <a:rPr lang="en-US" altLang="ja-JP" dirty="0" smtClean="0"/>
              <a:t>}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 smtClean="0"/>
              <a:t>Ex. rank</a:t>
            </a:r>
            <a:r>
              <a:rPr lang="en-US" altLang="ja-JP" baseline="-25000" dirty="0" smtClean="0"/>
              <a:t>1,1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) = the maximum size of a forest in 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15176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Sparsity</a:t>
            </a:r>
            <a:r>
              <a:rPr kumimoji="1" lang="en-US" altLang="ja-JP" dirty="0" smtClean="0"/>
              <a:t> matroid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i="1" dirty="0" smtClean="0"/>
              <a:t>G</a:t>
            </a:r>
            <a:r>
              <a:rPr lang="en-US" altLang="ja-JP" dirty="0" smtClean="0"/>
              <a:t> is called </a:t>
            </a:r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en-US" altLang="ja-JP" i="1" dirty="0" smtClean="0">
                <a:solidFill>
                  <a:srgbClr val="FF0000"/>
                </a:solidFill>
              </a:rPr>
              <a:t>k</a:t>
            </a:r>
            <a:r>
              <a:rPr lang="en-US" altLang="ja-JP" dirty="0" smtClean="0">
                <a:solidFill>
                  <a:srgbClr val="FF0000"/>
                </a:solidFill>
              </a:rPr>
              <a:t>, </a:t>
            </a:r>
            <a:r>
              <a:rPr lang="en-US" altLang="ja-JP" i="1" dirty="0" smtClean="0">
                <a:solidFill>
                  <a:srgbClr val="FF0000"/>
                </a:solidFill>
              </a:rPr>
              <a:t>l</a:t>
            </a:r>
            <a:r>
              <a:rPr lang="en-US" altLang="ja-JP" dirty="0" smtClean="0">
                <a:solidFill>
                  <a:srgbClr val="FF0000"/>
                </a:solidFill>
              </a:rPr>
              <a:t>)-full </a:t>
            </a:r>
            <a:r>
              <a:rPr lang="en-US" altLang="ja-JP" dirty="0" smtClean="0"/>
              <a:t>if </a:t>
            </a:r>
          </a:p>
          <a:p>
            <a:pPr marL="0" indent="0" algn="ctr">
              <a:buNone/>
            </a:pPr>
            <a:r>
              <a:rPr lang="en-US" altLang="ja-JP" dirty="0" err="1" smtClean="0"/>
              <a:t>rank</a:t>
            </a:r>
            <a:r>
              <a:rPr lang="en-US" altLang="ja-JP" i="1" baseline="-25000" dirty="0" err="1" smtClean="0"/>
              <a:t>k</a:t>
            </a:r>
            <a:r>
              <a:rPr lang="en-US" altLang="ja-JP" baseline="-25000" dirty="0" err="1" smtClean="0"/>
              <a:t>,</a:t>
            </a:r>
            <a:r>
              <a:rPr lang="en-US" altLang="ja-JP" i="1" baseline="-25000" dirty="0" err="1" smtClean="0"/>
              <a:t>l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) </a:t>
            </a:r>
            <a:r>
              <a:rPr lang="en-US" altLang="ja-JP" dirty="0" smtClean="0"/>
              <a:t>= </a:t>
            </a:r>
            <a:r>
              <a:rPr lang="en-US" altLang="ja-JP" i="1" dirty="0" err="1" smtClean="0"/>
              <a:t>kn</a:t>
            </a:r>
            <a:r>
              <a:rPr lang="en-US" altLang="ja-JP" dirty="0" smtClean="0"/>
              <a:t> – </a:t>
            </a:r>
            <a:r>
              <a:rPr lang="en-US" altLang="ja-JP" i="1" dirty="0" smtClean="0"/>
              <a:t>l</a:t>
            </a:r>
            <a:r>
              <a:rPr lang="en-US" altLang="ja-JP" dirty="0" smtClean="0"/>
              <a:t>.</a:t>
            </a:r>
          </a:p>
          <a:p>
            <a:r>
              <a:rPr lang="en-US" altLang="ja-JP" dirty="0"/>
              <a:t>(</a:t>
            </a:r>
            <a:r>
              <a:rPr lang="en-US" altLang="ja-JP" i="1" dirty="0"/>
              <a:t>k</a:t>
            </a:r>
            <a:r>
              <a:rPr lang="en-US" altLang="ja-JP" dirty="0"/>
              <a:t>, </a:t>
            </a:r>
            <a:r>
              <a:rPr lang="en-US" altLang="ja-JP" i="1" dirty="0"/>
              <a:t>k</a:t>
            </a:r>
            <a:r>
              <a:rPr lang="en-US" altLang="ja-JP" dirty="0"/>
              <a:t>)-full ⇔ contains </a:t>
            </a:r>
            <a:r>
              <a:rPr lang="en-US" altLang="ja-JP" i="1" dirty="0"/>
              <a:t>k</a:t>
            </a:r>
            <a:r>
              <a:rPr lang="en-US" altLang="ja-JP" dirty="0"/>
              <a:t> edge-disjoint spanning </a:t>
            </a:r>
            <a:r>
              <a:rPr lang="en-US" altLang="ja-JP" dirty="0" smtClean="0"/>
              <a:t>trees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(2, 3)-full ⇔ rigid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grpSp>
        <p:nvGrpSpPr>
          <p:cNvPr id="37" name="図形グループ 36"/>
          <p:cNvGrpSpPr/>
          <p:nvPr/>
        </p:nvGrpSpPr>
        <p:grpSpPr>
          <a:xfrm>
            <a:off x="3679479" y="4793365"/>
            <a:ext cx="1016987" cy="1324758"/>
            <a:chOff x="1707757" y="4176728"/>
            <a:chExt cx="1016987" cy="1324758"/>
          </a:xfrm>
        </p:grpSpPr>
        <p:sp>
          <p:nvSpPr>
            <p:cNvPr id="39" name="円/楕円 38"/>
            <p:cNvSpPr/>
            <p:nvPr/>
          </p:nvSpPr>
          <p:spPr>
            <a:xfrm>
              <a:off x="1729540" y="417672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1707757" y="488963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2571935" y="489107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2575999" y="417788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コネクタ 42"/>
            <p:cNvCxnSpPr>
              <a:stCxn id="39" idx="6"/>
              <a:endCxn id="42" idx="2"/>
            </p:cNvCxnSpPr>
            <p:nvPr/>
          </p:nvCxnSpPr>
          <p:spPr>
            <a:xfrm>
              <a:off x="1878285" y="4251101"/>
              <a:ext cx="697714" cy="11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stCxn id="39" idx="4"/>
              <a:endCxn id="40" idx="0"/>
            </p:cNvCxnSpPr>
            <p:nvPr/>
          </p:nvCxnSpPr>
          <p:spPr>
            <a:xfrm flipH="1">
              <a:off x="1782130" y="4325473"/>
              <a:ext cx="21783" cy="5641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>
              <a:stCxn id="42" idx="4"/>
              <a:endCxn id="41" idx="0"/>
            </p:cNvCxnSpPr>
            <p:nvPr/>
          </p:nvCxnSpPr>
          <p:spPr>
            <a:xfrm flipH="1">
              <a:off x="2646308" y="4326632"/>
              <a:ext cx="4064" cy="5644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>
              <a:stCxn id="40" idx="6"/>
              <a:endCxn id="41" idx="2"/>
            </p:cNvCxnSpPr>
            <p:nvPr/>
          </p:nvCxnSpPr>
          <p:spPr>
            <a:xfrm>
              <a:off x="1856502" y="4964004"/>
              <a:ext cx="715433" cy="14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>
              <a:stCxn id="39" idx="5"/>
              <a:endCxn id="41" idx="1"/>
            </p:cNvCxnSpPr>
            <p:nvPr/>
          </p:nvCxnSpPr>
          <p:spPr>
            <a:xfrm>
              <a:off x="1856502" y="4303690"/>
              <a:ext cx="737216" cy="6091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正方形/長方形 47"/>
            <p:cNvSpPr/>
            <p:nvPr/>
          </p:nvSpPr>
          <p:spPr>
            <a:xfrm>
              <a:off x="1803913" y="5039821"/>
              <a:ext cx="76595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rigid</a:t>
              </a:r>
              <a:endParaRPr lang="ja-JP" altLang="en-US" sz="2400" dirty="0"/>
            </a:p>
          </p:txBody>
        </p:sp>
      </p:grpSp>
      <p:grpSp>
        <p:nvGrpSpPr>
          <p:cNvPr id="66" name="図形グループ 65"/>
          <p:cNvGrpSpPr/>
          <p:nvPr/>
        </p:nvGrpSpPr>
        <p:grpSpPr>
          <a:xfrm>
            <a:off x="5519188" y="4794524"/>
            <a:ext cx="1517070" cy="1324758"/>
            <a:chOff x="5271517" y="2626110"/>
            <a:chExt cx="1517070" cy="1324758"/>
          </a:xfrm>
        </p:grpSpPr>
        <p:sp>
          <p:nvSpPr>
            <p:cNvPr id="50" name="円/楕円 49"/>
            <p:cNvSpPr/>
            <p:nvPr/>
          </p:nvSpPr>
          <p:spPr>
            <a:xfrm>
              <a:off x="5345412" y="2626110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5323629" y="333901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6187807" y="334045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6191871" y="2627269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/>
            <p:cNvCxnSpPr>
              <a:stCxn id="50" idx="6"/>
              <a:endCxn id="53" idx="2"/>
            </p:cNvCxnSpPr>
            <p:nvPr/>
          </p:nvCxnSpPr>
          <p:spPr>
            <a:xfrm>
              <a:off x="5494157" y="2700483"/>
              <a:ext cx="697714" cy="11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>
              <a:stCxn id="50" idx="4"/>
              <a:endCxn id="51" idx="0"/>
            </p:cNvCxnSpPr>
            <p:nvPr/>
          </p:nvCxnSpPr>
          <p:spPr>
            <a:xfrm flipH="1">
              <a:off x="5398002" y="2774855"/>
              <a:ext cx="21783" cy="5641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>
              <a:stCxn id="53" idx="4"/>
              <a:endCxn id="52" idx="0"/>
            </p:cNvCxnSpPr>
            <p:nvPr/>
          </p:nvCxnSpPr>
          <p:spPr>
            <a:xfrm flipH="1">
              <a:off x="6262180" y="2776014"/>
              <a:ext cx="4064" cy="5644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>
              <a:stCxn id="51" idx="6"/>
              <a:endCxn id="52" idx="2"/>
            </p:cNvCxnSpPr>
            <p:nvPr/>
          </p:nvCxnSpPr>
          <p:spPr>
            <a:xfrm>
              <a:off x="5472374" y="3413386"/>
              <a:ext cx="715433" cy="14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5271517" y="3489203"/>
              <a:ext cx="112467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flexible</a:t>
              </a:r>
              <a:endParaRPr lang="ja-JP" altLang="en-US" sz="2400" dirty="0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5795271" y="2852882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6639842" y="285653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2" name="直線コネクタ 61"/>
            <p:cNvCxnSpPr>
              <a:stCxn id="60" idx="6"/>
              <a:endCxn id="61" idx="2"/>
            </p:cNvCxnSpPr>
            <p:nvPr/>
          </p:nvCxnSpPr>
          <p:spPr>
            <a:xfrm>
              <a:off x="5944016" y="2927255"/>
              <a:ext cx="695826" cy="365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>
              <a:stCxn id="51" idx="7"/>
              <a:endCxn id="60" idx="3"/>
            </p:cNvCxnSpPr>
            <p:nvPr/>
          </p:nvCxnSpPr>
          <p:spPr>
            <a:xfrm flipV="1">
              <a:off x="5450591" y="2979844"/>
              <a:ext cx="366463" cy="38095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52" idx="7"/>
              <a:endCxn id="61" idx="3"/>
            </p:cNvCxnSpPr>
            <p:nvPr/>
          </p:nvCxnSpPr>
          <p:spPr>
            <a:xfrm flipV="1">
              <a:off x="6314769" y="2983499"/>
              <a:ext cx="346856" cy="37874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図形グループ 5"/>
          <p:cNvGrpSpPr/>
          <p:nvPr/>
        </p:nvGrpSpPr>
        <p:grpSpPr>
          <a:xfrm>
            <a:off x="3541673" y="3205398"/>
            <a:ext cx="1432236" cy="1323313"/>
            <a:chOff x="3541673" y="3205398"/>
            <a:chExt cx="1432236" cy="1323313"/>
          </a:xfrm>
        </p:grpSpPr>
        <p:cxnSp>
          <p:nvCxnSpPr>
            <p:cNvPr id="78" name="直線コネクタ 77"/>
            <p:cNvCxnSpPr>
              <a:stCxn id="69" idx="7"/>
              <a:endCxn id="71" idx="3"/>
            </p:cNvCxnSpPr>
            <p:nvPr/>
          </p:nvCxnSpPr>
          <p:spPr>
            <a:xfrm flipV="1">
              <a:off x="3806441" y="3333519"/>
              <a:ext cx="763063" cy="60656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円/楕円 67"/>
            <p:cNvSpPr/>
            <p:nvPr/>
          </p:nvSpPr>
          <p:spPr>
            <a:xfrm>
              <a:off x="3701262" y="3205398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3679479" y="391830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4543657" y="391974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4547721" y="320655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/>
            <p:cNvCxnSpPr>
              <a:stCxn id="68" idx="6"/>
              <a:endCxn id="71" idx="2"/>
            </p:cNvCxnSpPr>
            <p:nvPr/>
          </p:nvCxnSpPr>
          <p:spPr>
            <a:xfrm>
              <a:off x="3850007" y="3279771"/>
              <a:ext cx="697714" cy="115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>
              <a:stCxn id="68" idx="4"/>
              <a:endCxn id="69" idx="0"/>
            </p:cNvCxnSpPr>
            <p:nvPr/>
          </p:nvCxnSpPr>
          <p:spPr>
            <a:xfrm flipH="1">
              <a:off x="3753852" y="3354143"/>
              <a:ext cx="21783" cy="56415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>
              <a:stCxn id="71" idx="4"/>
              <a:endCxn id="70" idx="0"/>
            </p:cNvCxnSpPr>
            <p:nvPr/>
          </p:nvCxnSpPr>
          <p:spPr>
            <a:xfrm flipH="1">
              <a:off x="4618030" y="3355302"/>
              <a:ext cx="4064" cy="5644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>
              <a:stCxn id="69" idx="6"/>
              <a:endCxn id="70" idx="2"/>
            </p:cNvCxnSpPr>
            <p:nvPr/>
          </p:nvCxnSpPr>
          <p:spPr>
            <a:xfrm>
              <a:off x="3828224" y="3992674"/>
              <a:ext cx="715433" cy="144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>
              <a:stCxn id="68" idx="5"/>
              <a:endCxn id="70" idx="1"/>
            </p:cNvCxnSpPr>
            <p:nvPr/>
          </p:nvCxnSpPr>
          <p:spPr>
            <a:xfrm>
              <a:off x="3828224" y="3332360"/>
              <a:ext cx="737216" cy="60916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正方形/長方形 3"/>
            <p:cNvSpPr/>
            <p:nvPr/>
          </p:nvSpPr>
          <p:spPr>
            <a:xfrm>
              <a:off x="3541673" y="4067046"/>
              <a:ext cx="143223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/>
                <a:t>(2, 2)</a:t>
              </a:r>
              <a:r>
                <a:rPr lang="en-US" altLang="ja-JP" sz="2400" dirty="0"/>
                <a:t>-</a:t>
              </a:r>
              <a:r>
                <a:rPr lang="en-US" altLang="ja-JP" sz="2400" dirty="0" smtClean="0"/>
                <a:t>full</a:t>
              </a:r>
              <a:endParaRPr lang="en-US" altLang="ja-JP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1800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Property testing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ja-JP" sz="2800" dirty="0" smtClean="0"/>
              <a:t>Motivation:</a:t>
            </a:r>
          </a:p>
          <a:p>
            <a:pPr marL="0" indent="0" algn="ctr">
              <a:buNone/>
            </a:pPr>
            <a:r>
              <a:rPr lang="en-US" altLang="ja-JP" dirty="0" smtClean="0"/>
              <a:t>Decide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whether </a:t>
            </a:r>
            <a:r>
              <a:rPr lang="en-US" altLang="ja-JP" dirty="0"/>
              <a:t>a</a:t>
            </a:r>
            <a:r>
              <a:rPr kumimoji="1" lang="en-US" altLang="ja-JP" dirty="0" smtClean="0"/>
              <a:t> graph </a:t>
            </a:r>
            <a:r>
              <a:rPr kumimoji="1" lang="en-US" altLang="ja-JP" i="1" dirty="0" smtClean="0"/>
              <a:t>G</a:t>
            </a:r>
            <a:r>
              <a:rPr kumimoji="1" lang="en-US" altLang="ja-JP" dirty="0" smtClean="0"/>
              <a:t> satisfies a property </a:t>
            </a:r>
            <a:r>
              <a:rPr kumimoji="1" lang="en-US" altLang="ja-JP" i="1" dirty="0" smtClean="0"/>
              <a:t>P</a:t>
            </a:r>
          </a:p>
          <a:p>
            <a:pPr marL="0" indent="0" algn="ctr">
              <a:buNone/>
            </a:pPr>
            <a:r>
              <a:rPr kumimoji="1" lang="en-US" altLang="ja-JP" dirty="0" smtClean="0"/>
              <a:t>very efficiently, even in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constant time</a:t>
            </a:r>
            <a:r>
              <a:rPr kumimoji="1" lang="en-US" altLang="ja-JP" dirty="0" smtClean="0"/>
              <a:t>.</a:t>
            </a:r>
            <a:endParaRPr kumimoji="1" lang="en-US" altLang="ja-JP" dirty="0"/>
          </a:p>
        </p:txBody>
      </p:sp>
      <p:sp>
        <p:nvSpPr>
          <p:cNvPr id="25" name="円/楕円 24"/>
          <p:cNvSpPr/>
          <p:nvPr/>
        </p:nvSpPr>
        <p:spPr>
          <a:xfrm>
            <a:off x="3392958" y="3691204"/>
            <a:ext cx="1514776" cy="2046683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47000">
                <a:srgbClr val="FFFF00"/>
              </a:gs>
              <a:gs pos="100000">
                <a:srgbClr val="008000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3420439" y="4206736"/>
            <a:ext cx="1487295" cy="170985"/>
          </a:xfrm>
          <a:custGeom>
            <a:avLst/>
            <a:gdLst>
              <a:gd name="connsiteX0" fmla="*/ 0 w 2974589"/>
              <a:gd name="connsiteY0" fmla="*/ 377583 h 652206"/>
              <a:gd name="connsiteX1" fmla="*/ 503392 w 2974589"/>
              <a:gd name="connsiteY1" fmla="*/ 34326 h 652206"/>
              <a:gd name="connsiteX2" fmla="*/ 1132632 w 2974589"/>
              <a:gd name="connsiteY2" fmla="*/ 629305 h 652206"/>
              <a:gd name="connsiteX3" fmla="*/ 1796194 w 2974589"/>
              <a:gd name="connsiteY3" fmla="*/ 22884 h 652206"/>
              <a:gd name="connsiteX4" fmla="*/ 2413994 w 2974589"/>
              <a:gd name="connsiteY4" fmla="*/ 652189 h 652206"/>
              <a:gd name="connsiteX5" fmla="*/ 2974589 w 2974589"/>
              <a:gd name="connsiteY5" fmla="*/ 0 h 65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4589" h="652206">
                <a:moveTo>
                  <a:pt x="0" y="377583"/>
                </a:moveTo>
                <a:cubicBezTo>
                  <a:pt x="157310" y="184977"/>
                  <a:pt x="314620" y="-7628"/>
                  <a:pt x="503392" y="34326"/>
                </a:cubicBezTo>
                <a:cubicBezTo>
                  <a:pt x="692164" y="76280"/>
                  <a:pt x="917165" y="631212"/>
                  <a:pt x="1132632" y="629305"/>
                </a:cubicBezTo>
                <a:cubicBezTo>
                  <a:pt x="1348099" y="627398"/>
                  <a:pt x="1582634" y="19070"/>
                  <a:pt x="1796194" y="22884"/>
                </a:cubicBezTo>
                <a:cubicBezTo>
                  <a:pt x="2009754" y="26698"/>
                  <a:pt x="2217595" y="656003"/>
                  <a:pt x="2413994" y="652189"/>
                </a:cubicBezTo>
                <a:cubicBezTo>
                  <a:pt x="2610393" y="648375"/>
                  <a:pt x="2974589" y="0"/>
                  <a:pt x="2974589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19128" y="3745071"/>
            <a:ext cx="46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/>
              <a:t>P</a:t>
            </a:r>
            <a:endParaRPr kumimoji="1" lang="ja-JP" altLang="en-US" sz="2400" i="1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06286" y="3240085"/>
            <a:ext cx="1389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all </a:t>
            </a:r>
            <a:r>
              <a:rPr kumimoji="1" lang="en-US" altLang="ja-JP" sz="2400" dirty="0" smtClean="0"/>
              <a:t>graphs</a:t>
            </a:r>
            <a:endParaRPr kumimoji="1" lang="ja-JP" altLang="en-US" sz="2400" dirty="0"/>
          </a:p>
        </p:txBody>
      </p:sp>
      <p:grpSp>
        <p:nvGrpSpPr>
          <p:cNvPr id="9" name="図形グループ 8"/>
          <p:cNvGrpSpPr/>
          <p:nvPr/>
        </p:nvGrpSpPr>
        <p:grpSpPr>
          <a:xfrm>
            <a:off x="1128103" y="3962222"/>
            <a:ext cx="2486689" cy="830997"/>
            <a:chOff x="1128103" y="3708148"/>
            <a:chExt cx="2486689" cy="830997"/>
          </a:xfrm>
        </p:grpSpPr>
        <p:cxnSp>
          <p:nvCxnSpPr>
            <p:cNvPr id="35" name="カギ線コネクタ 34"/>
            <p:cNvCxnSpPr>
              <a:stCxn id="25" idx="1"/>
              <a:endCxn id="25" idx="2"/>
            </p:cNvCxnSpPr>
            <p:nvPr/>
          </p:nvCxnSpPr>
          <p:spPr>
            <a:xfrm rot="16200000" flipH="1" flipV="1">
              <a:off x="3142069" y="3987749"/>
              <a:ext cx="723612" cy="221834"/>
            </a:xfrm>
            <a:prstGeom prst="bentConnector4">
              <a:avLst>
                <a:gd name="adj1" fmla="val -276"/>
                <a:gd name="adj2" fmla="val 20305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1128103" y="3708148"/>
              <a:ext cx="187423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Need </a:t>
              </a:r>
              <a:r>
                <a:rPr lang="en-US" altLang="ja-JP" sz="2400" dirty="0"/>
                <a:t>to read</a:t>
              </a:r>
            </a:p>
            <a:p>
              <a:r>
                <a:rPr lang="en-US" altLang="ja-JP" sz="2400" i="1" dirty="0" smtClean="0"/>
                <a:t>G</a:t>
              </a:r>
              <a:r>
                <a:rPr lang="en-US" altLang="ja-JP" sz="2400" dirty="0" smtClean="0"/>
                <a:t> </a:t>
              </a:r>
              <a:r>
                <a:rPr lang="en-US" altLang="ja-JP" sz="2400" dirty="0"/>
                <a:t>completely</a:t>
              </a:r>
              <a:endParaRPr kumimoji="1" lang="ja-JP" altLang="en-US" sz="2400" dirty="0"/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3695234" y="4403321"/>
            <a:ext cx="910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not </a:t>
            </a:r>
            <a:r>
              <a:rPr lang="en-US" altLang="ja-JP" sz="2400" i="1" dirty="0"/>
              <a:t>P</a:t>
            </a:r>
            <a:endParaRPr kumimoji="1" lang="ja-JP" altLang="en-US" sz="2400" i="1"/>
          </a:p>
        </p:txBody>
      </p:sp>
      <p:grpSp>
        <p:nvGrpSpPr>
          <p:cNvPr id="8" name="図形グループ 7"/>
          <p:cNvGrpSpPr/>
          <p:nvPr/>
        </p:nvGrpSpPr>
        <p:grpSpPr>
          <a:xfrm>
            <a:off x="3420439" y="3962222"/>
            <a:ext cx="4527291" cy="1603109"/>
            <a:chOff x="3420439" y="3708148"/>
            <a:chExt cx="4527291" cy="1603109"/>
          </a:xfrm>
        </p:grpSpPr>
        <p:sp>
          <p:nvSpPr>
            <p:cNvPr id="27" name="フリーフォーム 26"/>
            <p:cNvSpPr/>
            <p:nvPr/>
          </p:nvSpPr>
          <p:spPr>
            <a:xfrm>
              <a:off x="3420439" y="4763777"/>
              <a:ext cx="1487295" cy="171629"/>
            </a:xfrm>
            <a:custGeom>
              <a:avLst/>
              <a:gdLst>
                <a:gd name="connsiteX0" fmla="*/ 0 w 2974589"/>
                <a:gd name="connsiteY0" fmla="*/ 377583 h 652206"/>
                <a:gd name="connsiteX1" fmla="*/ 503392 w 2974589"/>
                <a:gd name="connsiteY1" fmla="*/ 34326 h 652206"/>
                <a:gd name="connsiteX2" fmla="*/ 1132632 w 2974589"/>
                <a:gd name="connsiteY2" fmla="*/ 629305 h 652206"/>
                <a:gd name="connsiteX3" fmla="*/ 1796194 w 2974589"/>
                <a:gd name="connsiteY3" fmla="*/ 22884 h 652206"/>
                <a:gd name="connsiteX4" fmla="*/ 2413994 w 2974589"/>
                <a:gd name="connsiteY4" fmla="*/ 652189 h 652206"/>
                <a:gd name="connsiteX5" fmla="*/ 2974589 w 2974589"/>
                <a:gd name="connsiteY5" fmla="*/ 0 h 65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4589" h="652206">
                  <a:moveTo>
                    <a:pt x="0" y="377583"/>
                  </a:moveTo>
                  <a:cubicBezTo>
                    <a:pt x="157310" y="184977"/>
                    <a:pt x="314620" y="-7628"/>
                    <a:pt x="503392" y="34326"/>
                  </a:cubicBezTo>
                  <a:cubicBezTo>
                    <a:pt x="692164" y="76280"/>
                    <a:pt x="917165" y="631212"/>
                    <a:pt x="1132632" y="629305"/>
                  </a:cubicBezTo>
                  <a:cubicBezTo>
                    <a:pt x="1348099" y="627398"/>
                    <a:pt x="1582634" y="19070"/>
                    <a:pt x="1796194" y="22884"/>
                  </a:cubicBezTo>
                  <a:cubicBezTo>
                    <a:pt x="2009754" y="26698"/>
                    <a:pt x="2217595" y="656003"/>
                    <a:pt x="2413994" y="652189"/>
                  </a:cubicBezTo>
                  <a:cubicBezTo>
                    <a:pt x="2610393" y="648375"/>
                    <a:pt x="2974589" y="0"/>
                    <a:pt x="2974589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750237" y="4849592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/>
                <a:t>“</a:t>
              </a:r>
              <a:r>
                <a:rPr kumimoji="1" lang="en-US" altLang="ja-JP" sz="2400" dirty="0"/>
                <a:t>far”</a:t>
              </a:r>
              <a:endParaRPr kumimoji="1" lang="ja-JP" altLang="en-US" sz="240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403444" y="3708148"/>
              <a:ext cx="254428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Can </a:t>
              </a:r>
              <a:r>
                <a:rPr kumimoji="1" lang="en-US" altLang="ja-JP" sz="2400" dirty="0"/>
                <a:t>we </a:t>
              </a:r>
              <a:r>
                <a:rPr kumimoji="1" lang="en-US" altLang="ja-JP" sz="2400" dirty="0" smtClean="0"/>
                <a:t>distinguish </a:t>
              </a:r>
            </a:p>
            <a:p>
              <a:r>
                <a:rPr lang="en-US" altLang="ja-JP" sz="2400" dirty="0" smtClean="0"/>
                <a:t>more quickly?</a:t>
              </a:r>
              <a:endParaRPr kumimoji="1" lang="ja-JP" altLang="en-US" sz="2400" dirty="0"/>
            </a:p>
          </p:txBody>
        </p:sp>
        <p:cxnSp>
          <p:nvCxnSpPr>
            <p:cNvPr id="44" name="カギ線コネクタ 43"/>
            <p:cNvCxnSpPr>
              <a:stCxn id="25" idx="7"/>
              <a:endCxn id="25" idx="5"/>
            </p:cNvCxnSpPr>
            <p:nvPr/>
          </p:nvCxnSpPr>
          <p:spPr>
            <a:xfrm rot="16200000" flipH="1">
              <a:off x="3962288" y="4460471"/>
              <a:ext cx="1447223" cy="12700"/>
            </a:xfrm>
            <a:prstGeom prst="bentConnector5">
              <a:avLst>
                <a:gd name="adj1" fmla="val -774"/>
                <a:gd name="adj2" fmla="val 5584646"/>
                <a:gd name="adj3" fmla="val 101565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424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Property testing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i="1" dirty="0" smtClean="0"/>
              <a:t>G</a:t>
            </a:r>
            <a:r>
              <a:rPr lang="en-US" altLang="ja-JP" dirty="0" smtClean="0"/>
              <a:t> </a:t>
            </a:r>
            <a:r>
              <a:rPr lang="en-US" altLang="ja-JP" dirty="0"/>
              <a:t>is </a:t>
            </a:r>
            <a:r>
              <a:rPr lang="en-US" altLang="ja-JP" dirty="0">
                <a:solidFill>
                  <a:srgbClr val="FF0000"/>
                </a:solidFill>
              </a:rPr>
              <a:t>ε-far</a:t>
            </a:r>
            <a:r>
              <a:rPr lang="en-US" altLang="ja-JP" dirty="0"/>
              <a:t> from a property </a:t>
            </a:r>
            <a:r>
              <a:rPr lang="en-US" altLang="ja-JP" i="1" dirty="0"/>
              <a:t>P</a:t>
            </a:r>
            <a:r>
              <a:rPr lang="en-US" altLang="ja-JP" dirty="0"/>
              <a:t> </a:t>
            </a:r>
            <a:r>
              <a:rPr lang="en-US" altLang="ja-JP" dirty="0" smtClean="0"/>
              <a:t>if</a:t>
            </a:r>
          </a:p>
          <a:p>
            <a:pPr marL="0" indent="0" algn="ctr">
              <a:buNone/>
            </a:pPr>
            <a:r>
              <a:rPr lang="en-US" altLang="ja-JP" dirty="0" smtClean="0"/>
              <a:t>we must add or remove at least </a:t>
            </a:r>
            <a:r>
              <a:rPr lang="en-US" altLang="ja-JP" dirty="0" err="1" smtClean="0"/>
              <a:t>ε</a:t>
            </a:r>
            <a:r>
              <a:rPr lang="en-US" altLang="ja-JP" i="1" dirty="0" err="1" smtClean="0"/>
              <a:t>m</a:t>
            </a:r>
            <a:r>
              <a:rPr lang="en-US" altLang="ja-JP" dirty="0" smtClean="0"/>
              <a:t> edges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A </a:t>
            </a:r>
            <a:r>
              <a:rPr lang="en-US" altLang="ja-JP" dirty="0">
                <a:solidFill>
                  <a:srgbClr val="FF0000"/>
                </a:solidFill>
              </a:rPr>
              <a:t>tester</a:t>
            </a:r>
            <a:r>
              <a:rPr lang="en-US" altLang="ja-JP" dirty="0"/>
              <a:t> for </a:t>
            </a:r>
            <a:r>
              <a:rPr lang="en-US" altLang="ja-JP" i="1" dirty="0"/>
              <a:t>P</a:t>
            </a:r>
            <a:r>
              <a:rPr lang="en-US" altLang="ja-JP" dirty="0"/>
              <a:t>:</a:t>
            </a:r>
          </a:p>
          <a:p>
            <a:endParaRPr kumimoji="1" lang="en-US" altLang="ja-JP" dirty="0"/>
          </a:p>
        </p:txBody>
      </p:sp>
      <p:grpSp>
        <p:nvGrpSpPr>
          <p:cNvPr id="5" name="図形グループ 4"/>
          <p:cNvGrpSpPr/>
          <p:nvPr/>
        </p:nvGrpSpPr>
        <p:grpSpPr>
          <a:xfrm>
            <a:off x="2688232" y="3523083"/>
            <a:ext cx="1714682" cy="2486195"/>
            <a:chOff x="1304532" y="3414197"/>
            <a:chExt cx="1714682" cy="2486195"/>
          </a:xfrm>
        </p:grpSpPr>
        <p:sp>
          <p:nvSpPr>
            <p:cNvPr id="6" name="円/楕円 5"/>
            <p:cNvSpPr/>
            <p:nvPr/>
          </p:nvSpPr>
          <p:spPr>
            <a:xfrm>
              <a:off x="1404485" y="3853709"/>
              <a:ext cx="1514776" cy="2046683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47000">
                  <a:srgbClr val="FFFF00"/>
                </a:gs>
                <a:gs pos="100000">
                  <a:srgbClr val="008000"/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/>
            <p:cNvSpPr/>
            <p:nvPr/>
          </p:nvSpPr>
          <p:spPr>
            <a:xfrm>
              <a:off x="1431966" y="4368597"/>
              <a:ext cx="1487295" cy="171629"/>
            </a:xfrm>
            <a:custGeom>
              <a:avLst/>
              <a:gdLst>
                <a:gd name="connsiteX0" fmla="*/ 0 w 2974589"/>
                <a:gd name="connsiteY0" fmla="*/ 377583 h 652206"/>
                <a:gd name="connsiteX1" fmla="*/ 503392 w 2974589"/>
                <a:gd name="connsiteY1" fmla="*/ 34326 h 652206"/>
                <a:gd name="connsiteX2" fmla="*/ 1132632 w 2974589"/>
                <a:gd name="connsiteY2" fmla="*/ 629305 h 652206"/>
                <a:gd name="connsiteX3" fmla="*/ 1796194 w 2974589"/>
                <a:gd name="connsiteY3" fmla="*/ 22884 h 652206"/>
                <a:gd name="connsiteX4" fmla="*/ 2413994 w 2974589"/>
                <a:gd name="connsiteY4" fmla="*/ 652189 h 652206"/>
                <a:gd name="connsiteX5" fmla="*/ 2974589 w 2974589"/>
                <a:gd name="connsiteY5" fmla="*/ 0 h 65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4589" h="652206">
                  <a:moveTo>
                    <a:pt x="0" y="377583"/>
                  </a:moveTo>
                  <a:cubicBezTo>
                    <a:pt x="157310" y="184977"/>
                    <a:pt x="314620" y="-7628"/>
                    <a:pt x="503392" y="34326"/>
                  </a:cubicBezTo>
                  <a:cubicBezTo>
                    <a:pt x="692164" y="76280"/>
                    <a:pt x="917165" y="631212"/>
                    <a:pt x="1132632" y="629305"/>
                  </a:cubicBezTo>
                  <a:cubicBezTo>
                    <a:pt x="1348099" y="627398"/>
                    <a:pt x="1582634" y="19070"/>
                    <a:pt x="1796194" y="22884"/>
                  </a:cubicBezTo>
                  <a:cubicBezTo>
                    <a:pt x="2009754" y="26698"/>
                    <a:pt x="2217595" y="656003"/>
                    <a:pt x="2413994" y="652189"/>
                  </a:cubicBezTo>
                  <a:cubicBezTo>
                    <a:pt x="2610393" y="648375"/>
                    <a:pt x="2974589" y="0"/>
                    <a:pt x="2974589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/>
            <p:cNvSpPr/>
            <p:nvPr/>
          </p:nvSpPr>
          <p:spPr>
            <a:xfrm>
              <a:off x="1431966" y="5070208"/>
              <a:ext cx="1487295" cy="171629"/>
            </a:xfrm>
            <a:custGeom>
              <a:avLst/>
              <a:gdLst>
                <a:gd name="connsiteX0" fmla="*/ 0 w 2974589"/>
                <a:gd name="connsiteY0" fmla="*/ 377583 h 652206"/>
                <a:gd name="connsiteX1" fmla="*/ 503392 w 2974589"/>
                <a:gd name="connsiteY1" fmla="*/ 34326 h 652206"/>
                <a:gd name="connsiteX2" fmla="*/ 1132632 w 2974589"/>
                <a:gd name="connsiteY2" fmla="*/ 629305 h 652206"/>
                <a:gd name="connsiteX3" fmla="*/ 1796194 w 2974589"/>
                <a:gd name="connsiteY3" fmla="*/ 22884 h 652206"/>
                <a:gd name="connsiteX4" fmla="*/ 2413994 w 2974589"/>
                <a:gd name="connsiteY4" fmla="*/ 652189 h 652206"/>
                <a:gd name="connsiteX5" fmla="*/ 2974589 w 2974589"/>
                <a:gd name="connsiteY5" fmla="*/ 0 h 65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4589" h="652206">
                  <a:moveTo>
                    <a:pt x="0" y="377583"/>
                  </a:moveTo>
                  <a:cubicBezTo>
                    <a:pt x="157310" y="184977"/>
                    <a:pt x="314620" y="-7628"/>
                    <a:pt x="503392" y="34326"/>
                  </a:cubicBezTo>
                  <a:cubicBezTo>
                    <a:pt x="692164" y="76280"/>
                    <a:pt x="917165" y="631212"/>
                    <a:pt x="1132632" y="629305"/>
                  </a:cubicBezTo>
                  <a:cubicBezTo>
                    <a:pt x="1348099" y="627398"/>
                    <a:pt x="1582634" y="19070"/>
                    <a:pt x="1796194" y="22884"/>
                  </a:cubicBezTo>
                  <a:cubicBezTo>
                    <a:pt x="2009754" y="26698"/>
                    <a:pt x="2217595" y="656003"/>
                    <a:pt x="2413994" y="652189"/>
                  </a:cubicBezTo>
                  <a:cubicBezTo>
                    <a:pt x="2610393" y="648375"/>
                    <a:pt x="2974589" y="0"/>
                    <a:pt x="2974589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983955" y="3906932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P</a:t>
              </a:r>
              <a:endParaRPr kumimoji="1" lang="ja-JP" altLang="en-US" sz="240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781000" y="5241837"/>
              <a:ext cx="761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/>
                <a:t>ε-</a:t>
              </a:r>
              <a:r>
                <a:rPr kumimoji="1" lang="en-US" altLang="ja-JP" sz="2400" dirty="0"/>
                <a:t>far</a:t>
              </a:r>
              <a:endParaRPr kumimoji="1" lang="ja-JP" altLang="en-US" sz="240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304532" y="3414197"/>
              <a:ext cx="17146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all functions</a:t>
              </a:r>
              <a:endParaRPr kumimoji="1" lang="ja-JP" altLang="en-US" sz="2400"/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5540" y="3962595"/>
            <a:ext cx="2561710" cy="1849793"/>
            <a:chOff x="4185540" y="3962595"/>
            <a:chExt cx="2561710" cy="1849793"/>
          </a:xfrm>
        </p:grpSpPr>
        <p:sp>
          <p:nvSpPr>
            <p:cNvPr id="14" name="右矢印 13"/>
            <p:cNvSpPr/>
            <p:nvPr/>
          </p:nvSpPr>
          <p:spPr>
            <a:xfrm>
              <a:off x="4185540" y="4015818"/>
              <a:ext cx="434748" cy="30170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右矢印 14"/>
            <p:cNvSpPr/>
            <p:nvPr/>
          </p:nvSpPr>
          <p:spPr>
            <a:xfrm>
              <a:off x="4221533" y="5430705"/>
              <a:ext cx="434748" cy="30170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719531" y="3962595"/>
              <a:ext cx="20277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/>
                <a:t>accept w.p. 2/3</a:t>
              </a:r>
              <a:endParaRPr kumimoji="1" lang="ja-JP" altLang="en-US" sz="24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742245" y="5350723"/>
              <a:ext cx="1925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/>
                <a:t>reject w.p. 2/3</a:t>
              </a:r>
              <a:endParaRPr kumimoji="1" lang="ja-JP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16992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Graph representation: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bounded-degree model </a:t>
            </a:r>
            <a:r>
              <a:rPr kumimoji="1" lang="en-US" altLang="ja-JP" sz="3100" dirty="0" smtClean="0"/>
              <a:t>[GR02]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Only consider graphs with a degree bound </a:t>
            </a:r>
            <a:r>
              <a:rPr kumimoji="1" lang="en-US" altLang="ja-JP" i="1" dirty="0" smtClean="0"/>
              <a:t>d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Given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d</a:t>
            </a:r>
            <a:r>
              <a:rPr lang="en-US" altLang="ja-JP" dirty="0" smtClean="0"/>
              <a:t> in advance.</a:t>
            </a:r>
          </a:p>
          <a:p>
            <a:r>
              <a:rPr lang="en-US" altLang="ja-JP" dirty="0" smtClean="0"/>
              <a:t>Get information of 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 through an oracle </a:t>
            </a:r>
            <a:r>
              <a:rPr lang="en-US" altLang="ja-JP" i="1" dirty="0" smtClean="0"/>
              <a:t>O</a:t>
            </a:r>
            <a:r>
              <a:rPr lang="en-US" altLang="ja-JP" i="1" baseline="-25000" dirty="0" smtClean="0"/>
              <a:t>G</a:t>
            </a:r>
          </a:p>
          <a:p>
            <a:pPr marL="0" indent="0" algn="ctr">
              <a:buNone/>
            </a:pPr>
            <a:r>
              <a:rPr lang="en-US" altLang="ja-JP" i="1" dirty="0" smtClean="0"/>
              <a:t>O</a:t>
            </a:r>
            <a:r>
              <a:rPr lang="en-US" altLang="ja-JP" i="1" baseline="-25000" dirty="0" smtClean="0"/>
              <a:t>G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v, </a:t>
            </a:r>
            <a:r>
              <a:rPr lang="en-US" altLang="ja-JP" i="1" dirty="0" err="1" smtClean="0"/>
              <a:t>i</a:t>
            </a:r>
            <a:r>
              <a:rPr lang="en-US" altLang="ja-JP" dirty="0" smtClean="0"/>
              <a:t>) = the </a:t>
            </a:r>
            <a:r>
              <a:rPr lang="en-US" altLang="ja-JP" i="1" dirty="0" err="1" smtClean="0"/>
              <a:t>i</a:t>
            </a:r>
            <a:r>
              <a:rPr lang="en-US" altLang="ja-JP" dirty="0" err="1" smtClean="0"/>
              <a:t>-th</a:t>
            </a:r>
            <a:r>
              <a:rPr lang="en-US" altLang="ja-JP" dirty="0" smtClean="0"/>
              <a:t> neighbor of </a:t>
            </a:r>
            <a:r>
              <a:rPr lang="en-US" altLang="ja-JP" i="1" dirty="0" smtClean="0"/>
              <a:t>v.</a:t>
            </a:r>
          </a:p>
          <a:p>
            <a:pPr marL="0" indent="0" algn="ctr">
              <a:buNone/>
            </a:pPr>
            <a:endParaRPr lang="en-US" altLang="ja-JP" i="1" dirty="0"/>
          </a:p>
          <a:p>
            <a:pPr marL="0" indent="0" algn="ctr">
              <a:buNone/>
            </a:pPr>
            <a:endParaRPr lang="en-US" altLang="ja-JP" i="1" dirty="0" smtClean="0"/>
          </a:p>
          <a:p>
            <a:pPr marL="0" indent="0" algn="ctr">
              <a:buNone/>
            </a:pPr>
            <a:endParaRPr lang="en-US" altLang="ja-JP" i="1" dirty="0"/>
          </a:p>
          <a:p>
            <a:pPr marL="0" indent="0">
              <a:buNone/>
            </a:pPr>
            <a:r>
              <a:rPr lang="en-US" altLang="ja-JP" dirty="0" smtClean="0"/>
              <a:t>Many properties are known to be testable in constant time.</a:t>
            </a:r>
          </a:p>
          <a:p>
            <a:r>
              <a:rPr lang="en-US" altLang="ja-JP" i="1" dirty="0" smtClean="0"/>
              <a:t>H</a:t>
            </a:r>
            <a:r>
              <a:rPr lang="en-US" altLang="ja-JP" dirty="0" smtClean="0"/>
              <a:t>-freeness, planarity,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-edge-connectivity, etc.</a:t>
            </a:r>
          </a:p>
          <a:p>
            <a:pPr marL="0" indent="0" algn="ctr">
              <a:buNone/>
            </a:pPr>
            <a:endParaRPr lang="en-US" altLang="ja-JP" i="1" dirty="0"/>
          </a:p>
          <a:p>
            <a:pPr marL="0" indent="0" algn="ctr">
              <a:buNone/>
            </a:pPr>
            <a:endParaRPr lang="en-US" altLang="ja-JP" i="1" dirty="0" smtClean="0"/>
          </a:p>
          <a:p>
            <a:pPr marL="0" indent="0" algn="ctr">
              <a:buNone/>
            </a:pPr>
            <a:endParaRPr lang="en-US" altLang="ja-JP" i="1" dirty="0"/>
          </a:p>
          <a:p>
            <a:pPr marL="0" indent="0" algn="ctr">
              <a:buNone/>
            </a:pPr>
            <a:endParaRPr lang="en-US" altLang="ja-JP" i="1" dirty="0" smtClean="0"/>
          </a:p>
          <a:p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4184567" y="3722617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図形グループ 15"/>
          <p:cNvGrpSpPr/>
          <p:nvPr/>
        </p:nvGrpSpPr>
        <p:grpSpPr>
          <a:xfrm>
            <a:off x="4175692" y="3871362"/>
            <a:ext cx="148745" cy="594654"/>
            <a:chOff x="4175692" y="3871362"/>
            <a:chExt cx="148745" cy="594654"/>
          </a:xfrm>
        </p:grpSpPr>
        <p:sp>
          <p:nvSpPr>
            <p:cNvPr id="9" name="円/楕円 8"/>
            <p:cNvSpPr/>
            <p:nvPr/>
          </p:nvSpPr>
          <p:spPr>
            <a:xfrm>
              <a:off x="4175692" y="431727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/>
            <p:cNvCxnSpPr>
              <a:stCxn id="6" idx="4"/>
              <a:endCxn id="9" idx="0"/>
            </p:cNvCxnSpPr>
            <p:nvPr/>
          </p:nvCxnSpPr>
          <p:spPr>
            <a:xfrm flipH="1">
              <a:off x="4250065" y="3871362"/>
              <a:ext cx="8875" cy="445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図形グループ 14"/>
          <p:cNvGrpSpPr/>
          <p:nvPr/>
        </p:nvGrpSpPr>
        <p:grpSpPr>
          <a:xfrm>
            <a:off x="3580405" y="3849579"/>
            <a:ext cx="625945" cy="616437"/>
            <a:chOff x="3580405" y="3849579"/>
            <a:chExt cx="625945" cy="616437"/>
          </a:xfrm>
        </p:grpSpPr>
        <p:sp>
          <p:nvSpPr>
            <p:cNvPr id="7" name="円/楕円 6"/>
            <p:cNvSpPr/>
            <p:nvPr/>
          </p:nvSpPr>
          <p:spPr>
            <a:xfrm>
              <a:off x="3580405" y="431727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/>
            <p:cNvCxnSpPr>
              <a:stCxn id="6" idx="3"/>
              <a:endCxn id="7" idx="7"/>
            </p:cNvCxnSpPr>
            <p:nvPr/>
          </p:nvCxnSpPr>
          <p:spPr>
            <a:xfrm flipH="1">
              <a:off x="3707367" y="3849579"/>
              <a:ext cx="498983" cy="4894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直線コネクタ 29"/>
          <p:cNvCxnSpPr/>
          <p:nvPr/>
        </p:nvCxnSpPr>
        <p:spPr>
          <a:xfrm>
            <a:off x="741124" y="4767653"/>
            <a:ext cx="7543799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図形グループ 16"/>
          <p:cNvGrpSpPr/>
          <p:nvPr/>
        </p:nvGrpSpPr>
        <p:grpSpPr>
          <a:xfrm>
            <a:off x="4311529" y="3849579"/>
            <a:ext cx="696878" cy="723321"/>
            <a:chOff x="4311529" y="3849579"/>
            <a:chExt cx="696878" cy="723321"/>
          </a:xfrm>
        </p:grpSpPr>
        <p:cxnSp>
          <p:nvCxnSpPr>
            <p:cNvPr id="14" name="直線コネクタ 13"/>
            <p:cNvCxnSpPr>
              <a:stCxn id="6" idx="5"/>
            </p:cNvCxnSpPr>
            <p:nvPr/>
          </p:nvCxnSpPr>
          <p:spPr>
            <a:xfrm>
              <a:off x="4311529" y="3849579"/>
              <a:ext cx="468888" cy="4894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乗算記号 12"/>
            <p:cNvSpPr/>
            <p:nvPr/>
          </p:nvSpPr>
          <p:spPr>
            <a:xfrm>
              <a:off x="4552427" y="4105208"/>
              <a:ext cx="455980" cy="467692"/>
            </a:xfrm>
            <a:prstGeom prst="mathMultipl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3888646" y="3421139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/>
              <a:t>v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9552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result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754184"/>
            <a:ext cx="7543800" cy="4418016"/>
          </a:xfrm>
        </p:spPr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0" indent="0" algn="r">
              <a:buNone/>
            </a:pPr>
            <a:endParaRPr lang="en-US" altLang="ja-JP" dirty="0" smtClean="0"/>
          </a:p>
          <a:p>
            <a:pPr marL="0" indent="0" algn="r">
              <a:buNone/>
            </a:pPr>
            <a:r>
              <a:rPr lang="en-US" altLang="ja-JP" dirty="0" smtClean="0"/>
              <a:t>Query </a:t>
            </a:r>
            <a:r>
              <a:rPr lang="en-US" altLang="ja-JP" dirty="0"/>
              <a:t>complexity: (</a:t>
            </a:r>
            <a:r>
              <a:rPr lang="en-US" altLang="ja-JP" i="1" dirty="0"/>
              <a:t>d</a:t>
            </a:r>
            <a:r>
              <a:rPr lang="en-US" altLang="ja-JP" dirty="0"/>
              <a:t>/</a:t>
            </a:r>
            <a:r>
              <a:rPr lang="en-US" altLang="ja-JP" dirty="0" err="1"/>
              <a:t>δ</a:t>
            </a:r>
            <a:r>
              <a:rPr lang="en-US" altLang="ja-JP" dirty="0"/>
              <a:t>)^O(1/δ</a:t>
            </a:r>
            <a:r>
              <a:rPr lang="en-US" altLang="ja-JP" baseline="30000" dirty="0"/>
              <a:t>2</a:t>
            </a:r>
            <a:r>
              <a:rPr lang="en-US" altLang="ja-JP" dirty="0"/>
              <a:t>)</a:t>
            </a:r>
            <a:r>
              <a:rPr lang="en-US" altLang="ja-JP" baseline="30000" dirty="0"/>
              <a:t> </a:t>
            </a:r>
            <a:r>
              <a:rPr lang="en-US" altLang="ja-JP" dirty="0"/>
              <a:t>queries (</a:t>
            </a:r>
            <a:r>
              <a:rPr lang="en-US" altLang="ja-JP" dirty="0" err="1"/>
              <a:t>δ</a:t>
            </a:r>
            <a:r>
              <a:rPr lang="en-US" altLang="ja-JP" dirty="0"/>
              <a:t> = </a:t>
            </a:r>
            <a:r>
              <a:rPr lang="en-US" altLang="ja-JP" dirty="0" err="1"/>
              <a:t>ε</a:t>
            </a:r>
            <a:r>
              <a:rPr lang="en-US" altLang="ja-JP" dirty="0"/>
              <a:t> / </a:t>
            </a:r>
            <a:r>
              <a:rPr lang="en-US" altLang="ja-JP" i="1" dirty="0"/>
              <a:t>d</a:t>
            </a:r>
            <a:r>
              <a:rPr lang="en-US" altLang="ja-JP" dirty="0"/>
              <a:t>)</a:t>
            </a:r>
            <a:r>
              <a:rPr lang="en-US" altLang="ja-JP" dirty="0" smtClean="0"/>
              <a:t>.</a:t>
            </a:r>
          </a:p>
          <a:p>
            <a:pPr marL="0" indent="0" algn="r">
              <a:buNone/>
            </a:pPr>
            <a:endParaRPr lang="en-US" altLang="ja-JP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762000" y="1761690"/>
            <a:ext cx="7543799" cy="218577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400" dirty="0" smtClean="0"/>
              <a:t>[Theorem]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/>
              <a:t>We </a:t>
            </a:r>
            <a:r>
              <a:rPr lang="en-US" altLang="ja-JP" sz="2400" dirty="0"/>
              <a:t>can </a:t>
            </a:r>
            <a:r>
              <a:rPr lang="en-US" altLang="ja-JP" sz="2400" dirty="0" smtClean="0"/>
              <a:t>test </a:t>
            </a:r>
            <a:r>
              <a:rPr lang="en-US" altLang="ja-JP" sz="2400" dirty="0" smtClean="0">
                <a:solidFill>
                  <a:srgbClr val="0000FF"/>
                </a:solidFill>
              </a:rPr>
              <a:t>(</a:t>
            </a:r>
            <a:r>
              <a:rPr lang="en-US" altLang="ja-JP" sz="2400" i="1" dirty="0">
                <a:solidFill>
                  <a:srgbClr val="0000FF"/>
                </a:solidFill>
              </a:rPr>
              <a:t>k</a:t>
            </a:r>
            <a:r>
              <a:rPr lang="en-US" altLang="ja-JP" sz="2400" dirty="0">
                <a:solidFill>
                  <a:srgbClr val="0000FF"/>
                </a:solidFill>
              </a:rPr>
              <a:t>, </a:t>
            </a:r>
            <a:r>
              <a:rPr lang="en-US" altLang="ja-JP" sz="2400" i="1" dirty="0">
                <a:solidFill>
                  <a:srgbClr val="0000FF"/>
                </a:solidFill>
              </a:rPr>
              <a:t>l</a:t>
            </a:r>
            <a:r>
              <a:rPr lang="en-US" altLang="ja-JP" sz="2400" dirty="0">
                <a:solidFill>
                  <a:srgbClr val="0000FF"/>
                </a:solidFill>
              </a:rPr>
              <a:t>)-</a:t>
            </a:r>
            <a:r>
              <a:rPr lang="en-US" altLang="ja-JP" sz="2400" dirty="0" smtClean="0">
                <a:solidFill>
                  <a:srgbClr val="0000FF"/>
                </a:solidFill>
              </a:rPr>
              <a:t>fullness </a:t>
            </a:r>
            <a:r>
              <a:rPr lang="en-US" altLang="ja-JP" sz="2400" dirty="0" smtClean="0"/>
              <a:t>in constant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/>
              <a:t>We can compute 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rank</a:t>
            </a:r>
            <a:r>
              <a:rPr lang="en-US" altLang="ja-JP" sz="2400" i="1" baseline="-25000" dirty="0" err="1" smtClean="0">
                <a:solidFill>
                  <a:srgbClr val="0000FF"/>
                </a:solidFill>
              </a:rPr>
              <a:t>k</a:t>
            </a:r>
            <a:r>
              <a:rPr lang="en-US" altLang="ja-JP" sz="2400" baseline="-25000" dirty="0" err="1" smtClean="0">
                <a:solidFill>
                  <a:srgbClr val="0000FF"/>
                </a:solidFill>
              </a:rPr>
              <a:t>.</a:t>
            </a:r>
            <a:r>
              <a:rPr lang="en-US" altLang="ja-JP" sz="2400" i="1" baseline="-25000" dirty="0" err="1" smtClean="0">
                <a:solidFill>
                  <a:srgbClr val="0000FF"/>
                </a:solidFill>
              </a:rPr>
              <a:t>l</a:t>
            </a:r>
            <a:r>
              <a:rPr lang="en-US" altLang="ja-JP" sz="2400" dirty="0">
                <a:solidFill>
                  <a:srgbClr val="0000FF"/>
                </a:solidFill>
              </a:rPr>
              <a:t>(</a:t>
            </a:r>
            <a:r>
              <a:rPr lang="en-US" altLang="ja-JP" sz="2400" i="1" dirty="0">
                <a:solidFill>
                  <a:srgbClr val="0000FF"/>
                </a:solidFill>
              </a:rPr>
              <a:t>G</a:t>
            </a:r>
            <a:r>
              <a:rPr lang="en-US" altLang="ja-JP" sz="2400" dirty="0">
                <a:solidFill>
                  <a:srgbClr val="0000FF"/>
                </a:solidFill>
              </a:rPr>
              <a:t>) </a:t>
            </a:r>
            <a:r>
              <a:rPr lang="en-US" altLang="ja-JP" sz="2400" dirty="0" smtClean="0"/>
              <a:t>with </a:t>
            </a:r>
            <a:r>
              <a:rPr lang="en-US" altLang="ja-JP" sz="2400" dirty="0"/>
              <a:t>additive error </a:t>
            </a:r>
            <a:r>
              <a:rPr lang="en-US" altLang="ja-JP" sz="2400" dirty="0" err="1" smtClean="0"/>
              <a:t>ε</a:t>
            </a:r>
            <a:r>
              <a:rPr lang="en-US" altLang="ja-JP" sz="2400" i="1" dirty="0" err="1" smtClean="0"/>
              <a:t>n</a:t>
            </a:r>
            <a:r>
              <a:rPr lang="en-US" altLang="ja-JP" sz="2400" dirty="0" smtClean="0"/>
              <a:t> in constant time.</a:t>
            </a:r>
          </a:p>
          <a:p>
            <a:pPr lvl="1"/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rank</a:t>
            </a:r>
            <a:r>
              <a:rPr lang="en-US" altLang="ja-JP" sz="2400" i="1" baseline="-25000" dirty="0" err="1" smtClean="0">
                <a:solidFill>
                  <a:schemeClr val="tx1"/>
                </a:solidFill>
              </a:rPr>
              <a:t>k</a:t>
            </a:r>
            <a:r>
              <a:rPr lang="en-US" altLang="ja-JP" sz="2400" baseline="-25000" dirty="0" err="1" smtClean="0">
                <a:solidFill>
                  <a:schemeClr val="tx1"/>
                </a:solidFill>
              </a:rPr>
              <a:t>.</a:t>
            </a:r>
            <a:r>
              <a:rPr lang="en-US" altLang="ja-JP" sz="2400" i="1" baseline="-25000" dirty="0" err="1" smtClean="0">
                <a:solidFill>
                  <a:schemeClr val="tx1"/>
                </a:solidFill>
              </a:rPr>
              <a:t>l</a:t>
            </a:r>
            <a:r>
              <a:rPr lang="en-US" altLang="ja-JP" sz="2400" dirty="0">
                <a:solidFill>
                  <a:schemeClr val="tx1"/>
                </a:solidFill>
              </a:rPr>
              <a:t>(</a:t>
            </a:r>
            <a:r>
              <a:rPr lang="en-US" altLang="ja-JP" sz="2400" i="1" dirty="0">
                <a:solidFill>
                  <a:schemeClr val="tx1"/>
                </a:solidFill>
              </a:rPr>
              <a:t>G</a:t>
            </a:r>
            <a:r>
              <a:rPr lang="en-US" altLang="ja-JP" sz="2400" dirty="0">
                <a:solidFill>
                  <a:schemeClr val="tx1"/>
                </a:solidFill>
              </a:rPr>
              <a:t>)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/>
              <a:t>= max {|</a:t>
            </a:r>
            <a:r>
              <a:rPr lang="en-US" altLang="ja-JP" sz="2400" i="1" dirty="0"/>
              <a:t>F</a:t>
            </a:r>
            <a:r>
              <a:rPr lang="en-US" altLang="ja-JP" sz="2400" dirty="0"/>
              <a:t>| </a:t>
            </a:r>
            <a:r>
              <a:rPr lang="en-US" altLang="ja-JP" sz="2400" dirty="0" smtClean="0"/>
              <a:t>: </a:t>
            </a:r>
            <a:r>
              <a:rPr lang="en-US" altLang="ja-JP" sz="2400" dirty="0"/>
              <a:t>(</a:t>
            </a:r>
            <a:r>
              <a:rPr lang="en-US" altLang="ja-JP" sz="2400" i="1" dirty="0"/>
              <a:t>k</a:t>
            </a:r>
            <a:r>
              <a:rPr lang="en-US" altLang="ja-JP" sz="2400" dirty="0"/>
              <a:t>, </a:t>
            </a:r>
            <a:r>
              <a:rPr lang="en-US" altLang="ja-JP" sz="2400" i="1" dirty="0"/>
              <a:t>l</a:t>
            </a:r>
            <a:r>
              <a:rPr lang="en-US" altLang="ja-JP" sz="2400" dirty="0"/>
              <a:t>)-sparse </a:t>
            </a:r>
            <a:r>
              <a:rPr lang="en-US" altLang="ja-JP" sz="2400" i="1" dirty="0"/>
              <a:t>F</a:t>
            </a:r>
            <a:r>
              <a:rPr lang="en-US" altLang="ja-JP" sz="2400" dirty="0"/>
              <a:t> ⊆ </a:t>
            </a:r>
            <a:r>
              <a:rPr lang="en-US" altLang="ja-JP" sz="2400" i="1" dirty="0"/>
              <a:t>E</a:t>
            </a:r>
            <a:r>
              <a:rPr lang="en-US" altLang="ja-JP" sz="2400" dirty="0" smtClean="0"/>
              <a:t>})</a:t>
            </a:r>
            <a:endParaRPr lang="en-US" altLang="ja-JP" sz="2400" dirty="0"/>
          </a:p>
          <a:p>
            <a:pPr marL="342900" indent="-342900">
              <a:buFont typeface="Arial"/>
              <a:buChar char="•"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29643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ニュース.thmx</Template>
  <TotalTime>2835</TotalTime>
  <Words>1345</Words>
  <Application>Microsoft Macintosh PowerPoint</Application>
  <PresentationFormat>画面に合わせる (4:3)</PresentationFormat>
  <Paragraphs>216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NewsPrint</vt:lpstr>
      <vt:lpstr>Constant-Time Algorithms for Sparsity Matroids</vt:lpstr>
      <vt:lpstr>Graphic matroid</vt:lpstr>
      <vt:lpstr>Being a forest ⇔ (1,1)-sparsity </vt:lpstr>
      <vt:lpstr>Sparsity matroid</vt:lpstr>
      <vt:lpstr>Sparsity matroid</vt:lpstr>
      <vt:lpstr>Property testing</vt:lpstr>
      <vt:lpstr>Property testing</vt:lpstr>
      <vt:lpstr>Graph representation:  bounded-degree model [GR02]</vt:lpstr>
      <vt:lpstr>Main result</vt:lpstr>
      <vt:lpstr>Why is this important?</vt:lpstr>
      <vt:lpstr>Proof Sketch</vt:lpstr>
      <vt:lpstr>Testing k-edge-connectivity [GR02, Ore10]</vt:lpstr>
      <vt:lpstr>Testing (k, k)-fullness</vt:lpstr>
      <vt:lpstr>Key idea</vt:lpstr>
      <vt:lpstr>Remove redundant edges from 𝓜1,1-components</vt:lpstr>
      <vt:lpstr>Remove redundant edges from 𝓜1,1-components</vt:lpstr>
      <vt:lpstr>Other results</vt:lpstr>
      <vt:lpstr>Open Problems</vt:lpstr>
      <vt:lpstr>PowerPoint プレゼンテーション</vt:lpstr>
      <vt:lpstr>Remove redundant edges from small 𝓜1,1-component</vt:lpstr>
      <vt:lpstr>Compute rankk,0(G’) 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 悠一</dc:creator>
  <cp:lastModifiedBy>𠮷田 悠一</cp:lastModifiedBy>
  <cp:revision>2459</cp:revision>
  <cp:lastPrinted>2012-05-12T04:35:31Z</cp:lastPrinted>
  <dcterms:created xsi:type="dcterms:W3CDTF">2011-10-04T04:06:03Z</dcterms:created>
  <dcterms:modified xsi:type="dcterms:W3CDTF">2012-07-09T13:28:14Z</dcterms:modified>
</cp:coreProperties>
</file>