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58" r:id="rId6"/>
    <p:sldId id="259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FB1BB-7F94-4098-BDDF-90B089ABDCE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1DDA9-2342-4ECA-9539-915DAA9C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7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43840"/>
            <a:ext cx="8183880" cy="10515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0"/>
            <a:ext cx="8183880" cy="4187952"/>
          </a:xfrm>
        </p:spPr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200">
                <a:latin typeface="Palatino Linotype" pitchFamily="18" charset="0"/>
              </a:defRPr>
            </a:lvl2pPr>
            <a:lvl3pPr>
              <a:defRPr sz="2000">
                <a:latin typeface="Palatino Linotype" pitchFamily="18" charset="0"/>
              </a:defRPr>
            </a:lvl3pPr>
            <a:lvl4pPr>
              <a:defRPr sz="1800">
                <a:latin typeface="Palatino Linotype" pitchFamily="18" charset="0"/>
              </a:defRPr>
            </a:lvl4pPr>
            <a:lvl5pPr>
              <a:defRPr sz="1700">
                <a:latin typeface="Palatino Linotype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3CFA26-337B-4D3E-8721-C98111E1472F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8F19CF-5B2E-4F95-BD14-ADA5836B56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5" Type="http://schemas.openxmlformats.org/officeDocument/2006/relationships/image" Target="../media/image2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1371600"/>
            <a:ext cx="7772400" cy="1828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Testing Assignments of Boolean CSP’s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066032"/>
            <a:ext cx="7772400" cy="2029968"/>
          </a:xfrm>
        </p:spPr>
        <p:txBody>
          <a:bodyPr>
            <a:normAutofit/>
          </a:bodyPr>
          <a:lstStyle/>
          <a:p>
            <a:r>
              <a:rPr lang="en-US" sz="2800" b="1" dirty="0"/>
              <a:t>Arnab Bhattacharyya </a:t>
            </a:r>
            <a:r>
              <a:rPr lang="en-US" sz="2800" dirty="0"/>
              <a:t>and</a:t>
            </a:r>
            <a:r>
              <a:rPr lang="en-US" sz="2800" b="1" dirty="0"/>
              <a:t> Yuichi </a:t>
            </a:r>
            <a:r>
              <a:rPr lang="en-US" sz="2800" b="1" dirty="0" smtClean="0"/>
              <a:t>Yoshida</a:t>
            </a:r>
          </a:p>
          <a:p>
            <a:r>
              <a:rPr lang="en-US" sz="2400" dirty="0" smtClean="0"/>
              <a:t>DIMACS/Rutgers and National Institute for Informatics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99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From Relations to Algebra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1752600"/>
            <a:ext cx="8669338" cy="282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86755" y="5029200"/>
                <a:ext cx="494744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/>
                  <a:t>Define Pol(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Γ</m:t>
                    </m:r>
                    <m:r>
                      <a:rPr lang="en-US" sz="3000" b="0" i="1" smtClean="0">
                        <a:latin typeface="Cambria Math"/>
                      </a:rPr>
                      <m:t>)=</m:t>
                    </m:r>
                    <m:nary>
                      <m:naryPr>
                        <m:chr m:val="⋂"/>
                        <m:supHide m:val="on"/>
                        <m:ctrlPr>
                          <a:rPr lang="en-US" sz="3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000" i="1">
                            <a:latin typeface="Cambria Math"/>
                          </a:rPr>
                          <m:t>𝑅</m:t>
                        </m:r>
                        <m:r>
                          <a:rPr lang="en-US" sz="3000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Γ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Pol</m:t>
                        </m:r>
                        <m:r>
                          <a:rPr lang="en-US" sz="3000" i="1">
                            <a:latin typeface="Cambria Math"/>
                          </a:rPr>
                          <m:t>(</m:t>
                        </m:r>
                        <m:r>
                          <a:rPr lang="en-US" sz="3000" i="1">
                            <a:latin typeface="Cambria Math"/>
                          </a:rPr>
                          <m:t>𝑅</m:t>
                        </m:r>
                        <m:r>
                          <a:rPr lang="en-US" sz="3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55" y="5029200"/>
                <a:ext cx="4947445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2956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ular Callout 28"/>
          <p:cNvSpPr/>
          <p:nvPr/>
        </p:nvSpPr>
        <p:spPr>
          <a:xfrm>
            <a:off x="5791200" y="914400"/>
            <a:ext cx="2582069" cy="1983385"/>
          </a:xfrm>
          <a:prstGeom prst="wedgeRoundRectCallout">
            <a:avLst>
              <a:gd name="adj1" fmla="val -138204"/>
              <a:gd name="adj2" fmla="val 1614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Closed under compositions and contains projections: a </a:t>
            </a:r>
            <a:r>
              <a:rPr lang="en-US" sz="2400" i="1" dirty="0" smtClean="0"/>
              <a:t>clone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146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Polymorphisms determine complexity</a:t>
            </a:r>
            <a:endParaRPr lang="en-US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2517648"/>
                <a:ext cx="8183880" cy="41879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u="sng" dirty="0" smtClean="0"/>
                  <a:t>Theorem </a:t>
                </a:r>
                <a:r>
                  <a:rPr lang="en-US" u="sng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(Yoshida ‘12)</a:t>
                </a:r>
                <a:r>
                  <a:rPr lang="en-US" sz="3000" dirty="0" smtClean="0"/>
                  <a:t>: If CSP(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Γ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is testable with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𝑞</m:t>
                    </m:r>
                    <m:r>
                      <a:rPr lang="en-US" sz="3000" i="1" dirty="0" smtClean="0">
                        <a:latin typeface="Cambria Math"/>
                      </a:rPr>
                      <m:t>(</m:t>
                    </m:r>
                    <m:r>
                      <a:rPr lang="en-US" sz="3000" i="1" dirty="0" err="1" smtClean="0">
                        <a:latin typeface="Cambria Math"/>
                      </a:rPr>
                      <m:t>𝑛</m:t>
                    </m:r>
                    <m:r>
                      <a:rPr lang="en-US" sz="3000" i="1" dirty="0" err="1" smtClean="0">
                        <a:latin typeface="Cambria Math"/>
                      </a:rPr>
                      <m:t>,</m:t>
                    </m:r>
                    <m:r>
                      <a:rPr lang="en-US" sz="3000" i="1" dirty="0" err="1" smtClean="0">
                        <a:latin typeface="Cambria Math"/>
                      </a:rPr>
                      <m:t>𝑚</m:t>
                    </m:r>
                    <m:r>
                      <a:rPr lang="en-US" sz="3000" i="1" dirty="0" smtClean="0">
                        <a:latin typeface="Cambria Math"/>
                      </a:rPr>
                      <m:t>,</m:t>
                    </m:r>
                    <m:r>
                      <a:rPr lang="en-US" sz="3000" i="1" dirty="0" smtClean="0">
                        <a:latin typeface="Cambria Math"/>
                      </a:rPr>
                      <m:t>𝜖</m:t>
                    </m:r>
                    <m:r>
                      <a:rPr lang="en-US" sz="3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queries, then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 smtClean="0"/>
                  <a:t> with Pol(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/>
                      </a:rPr>
                      <m:t>Γ</m:t>
                    </m:r>
                  </m:oMath>
                </a14:m>
                <a:r>
                  <a:rPr lang="en-US" sz="3000" dirty="0" smtClean="0"/>
                  <a:t>) = Pol(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Γ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 smtClean="0"/>
                  <a:t>) is testable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sz="3000" b="0" i="1" smtClean="0">
                        <a:latin typeface="Cambria Math"/>
                      </a:rPr>
                      <m:t>+</m:t>
                    </m:r>
                    <m:r>
                      <a:rPr lang="en-US" sz="3000" b="0" i="1" smtClean="0">
                        <a:latin typeface="Cambria Math"/>
                      </a:rPr>
                      <m:t>𝑞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000" b="0" i="1" smtClean="0">
                            <a:latin typeface="Cambria Math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,</m:t>
                    </m:r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, </m:t>
                    </m:r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queries.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2517648"/>
                <a:ext cx="8183880" cy="4187952"/>
              </a:xfrm>
              <a:blipFill rotWithShape="1">
                <a:blip r:embed="rId2"/>
                <a:stretch>
                  <a:fillRect l="-671" t="-582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0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Post’s Lattice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"/>
            <a:ext cx="5077754" cy="5622903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flipV="1">
            <a:off x="1981200" y="3810000"/>
            <a:ext cx="2590800" cy="1371600"/>
          </a:xfrm>
          <a:prstGeom prst="curved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9533" y="4840069"/>
            <a:ext cx="3174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Inclusion structure</a:t>
            </a:r>
          </a:p>
          <a:p>
            <a:r>
              <a:rPr lang="en-US" sz="2800" dirty="0" smtClean="0"/>
              <a:t>of Boolean clones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19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2216"/>
            <a:ext cx="4953000" cy="557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685800" y="1676400"/>
            <a:ext cx="533400" cy="457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800" y="28194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5800" y="4038600"/>
            <a:ext cx="5334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5800" y="51054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84588" y="1600200"/>
                <a:ext cx="108241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3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588" y="1600200"/>
                <a:ext cx="1082412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143000" y="2438400"/>
                <a:ext cx="1956946" cy="1306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(1)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400" b="0" dirty="0" smtClean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38400"/>
                <a:ext cx="1956946" cy="13068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52645" y="3962400"/>
                <a:ext cx="109055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latin typeface="Cambria Math"/>
                        </a:rPr>
                        <m:t>Ω</m:t>
                      </m:r>
                      <m:r>
                        <a:rPr lang="en-US" sz="3000" b="0" i="1" smtClean="0">
                          <a:latin typeface="Cambria Math"/>
                        </a:rPr>
                        <m:t>(</m:t>
                      </m:r>
                      <m:r>
                        <a:rPr lang="en-US" sz="3000" b="0" i="1" smtClean="0">
                          <a:latin typeface="Cambria Math"/>
                        </a:rPr>
                        <m:t>𝑛</m:t>
                      </m:r>
                      <m:r>
                        <a:rPr lang="en-US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645" y="3962400"/>
                <a:ext cx="1090555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371600" y="4800600"/>
            <a:ext cx="19200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0-valid or </a:t>
            </a:r>
          </a:p>
          <a:p>
            <a:r>
              <a:rPr lang="en-US" sz="3000" dirty="0" smtClean="0"/>
              <a:t>1-valid</a:t>
            </a:r>
            <a:endParaRPr lang="en-US" sz="3000" dirty="0"/>
          </a:p>
        </p:txBody>
      </p:sp>
      <p:cxnSp>
        <p:nvCxnSpPr>
          <p:cNvPr id="29" name="Curved Connector 28"/>
          <p:cNvCxnSpPr/>
          <p:nvPr/>
        </p:nvCxnSpPr>
        <p:spPr>
          <a:xfrm rot="10800000" flipV="1">
            <a:off x="6400800" y="914400"/>
            <a:ext cx="1219200" cy="762000"/>
          </a:xfrm>
          <a:prstGeom prst="curvedConnector3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20000" y="681335"/>
                <a:ext cx="12442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CSP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681335"/>
                <a:ext cx="124425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353" t="-10526" r="-343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4" name="Curved Connector 1023"/>
          <p:cNvCxnSpPr/>
          <p:nvPr/>
        </p:nvCxnSpPr>
        <p:spPr>
          <a:xfrm rot="5400000">
            <a:off x="6210300" y="1866900"/>
            <a:ext cx="1600200" cy="1219200"/>
          </a:xfrm>
          <a:prstGeom prst="curvedConnector3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7162800" y="1295400"/>
            <a:ext cx="1044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2-SAT</a:t>
            </a:r>
            <a:endParaRPr lang="en-US" sz="2400" b="1" dirty="0"/>
          </a:p>
        </p:txBody>
      </p:sp>
      <p:cxnSp>
        <p:nvCxnSpPr>
          <p:cNvPr id="1030" name="Curved Connector 1029"/>
          <p:cNvCxnSpPr/>
          <p:nvPr/>
        </p:nvCxnSpPr>
        <p:spPr>
          <a:xfrm rot="16200000" flipV="1">
            <a:off x="6248400" y="4191000"/>
            <a:ext cx="1219200" cy="914400"/>
          </a:xfrm>
          <a:prstGeom prst="curvedConnector3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6816804" y="51771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Affine</a:t>
            </a:r>
            <a:endParaRPr lang="en-US" sz="2400" b="1" dirty="0"/>
          </a:p>
        </p:txBody>
      </p:sp>
      <p:cxnSp>
        <p:nvCxnSpPr>
          <p:cNvPr id="1035" name="Curved Connector 1034"/>
          <p:cNvCxnSpPr/>
          <p:nvPr/>
        </p:nvCxnSpPr>
        <p:spPr>
          <a:xfrm rot="16200000" flipH="1">
            <a:off x="7595906" y="3910505"/>
            <a:ext cx="505388" cy="152400"/>
          </a:xfrm>
          <a:prstGeom prst="curvedConnector3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035"/>
          <p:cNvSpPr txBox="1"/>
          <p:nvPr/>
        </p:nvSpPr>
        <p:spPr>
          <a:xfrm>
            <a:off x="7162800" y="3348335"/>
            <a:ext cx="1857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Horn 3-SAT</a:t>
            </a:r>
            <a:endParaRPr lang="en-US" sz="2400" b="1" dirty="0"/>
          </a:p>
        </p:txBody>
      </p:sp>
      <p:cxnSp>
        <p:nvCxnSpPr>
          <p:cNvPr id="1038" name="Curved Connector 1037"/>
          <p:cNvCxnSpPr/>
          <p:nvPr/>
        </p:nvCxnSpPr>
        <p:spPr>
          <a:xfrm rot="5400000" flipH="1" flipV="1">
            <a:off x="5410200" y="4953000"/>
            <a:ext cx="762000" cy="762000"/>
          </a:xfrm>
          <a:prstGeom prst="curvedConnector3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/>
          <p:cNvSpPr txBox="1"/>
          <p:nvPr/>
        </p:nvSpPr>
        <p:spPr>
          <a:xfrm>
            <a:off x="4521927" y="5715000"/>
            <a:ext cx="1802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NAE 3-SAT</a:t>
            </a:r>
            <a:endParaRPr lang="en-US" sz="2400" b="1" dirty="0"/>
          </a:p>
        </p:txBody>
      </p:sp>
      <p:cxnSp>
        <p:nvCxnSpPr>
          <p:cNvPr id="1041" name="Curved Connector 1040"/>
          <p:cNvCxnSpPr/>
          <p:nvPr/>
        </p:nvCxnSpPr>
        <p:spPr>
          <a:xfrm rot="16200000" flipH="1">
            <a:off x="3924300" y="1943100"/>
            <a:ext cx="1143000" cy="457200"/>
          </a:xfrm>
          <a:prstGeom prst="curvedConnector3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2" name="TextBox 1041"/>
              <p:cNvSpPr txBox="1"/>
              <p:nvPr/>
            </p:nvSpPr>
            <p:spPr>
              <a:xfrm>
                <a:off x="3429000" y="943545"/>
                <a:ext cx="2013693" cy="782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smtClean="0"/>
                  <a:t>Contains </a:t>
                </a:r>
                <a:r>
                  <a:rPr lang="en-US" sz="2200" b="1" dirty="0" smtClean="0"/>
                  <a:t>NU;</a:t>
                </a:r>
                <a:endParaRPr lang="en-US" sz="22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𝑶</m:t>
                      </m:r>
                      <m:r>
                        <a:rPr lang="en-US" sz="2200" b="1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sz="2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>
          <p:sp>
            <p:nvSpPr>
              <p:cNvPr id="1042" name="TextBox 10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943545"/>
                <a:ext cx="2013693" cy="782265"/>
              </a:xfrm>
              <a:prstGeom prst="rect">
                <a:avLst/>
              </a:prstGeom>
              <a:blipFill rotWithShape="1">
                <a:blip r:embed="rId7"/>
                <a:stretch>
                  <a:fillRect l="-3939" t="-4688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025" grpId="0"/>
      <p:bldP spid="1031" grpId="0"/>
      <p:bldP spid="1036" grpId="0"/>
      <p:bldP spid="1039" grpId="0"/>
      <p:bldP spid="10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Components of the Result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000" dirty="0" smtClean="0"/>
                  <a:t>Pre-existing bounds from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(FLNRRS ‘02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) </a:t>
                </a:r>
                <a:r>
                  <a:rPr lang="en-US" sz="3000" dirty="0"/>
                  <a:t>,</a:t>
                </a:r>
                <a:r>
                  <a:rPr lang="en-US" sz="3000" dirty="0" smtClean="0"/>
                  <a:t>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(BHR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‘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06)</a:t>
                </a:r>
                <a:r>
                  <a:rPr lang="en-US" sz="3000" dirty="0" smtClean="0"/>
                  <a:t>, and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(Yoshida ‘12)</a:t>
                </a:r>
                <a:r>
                  <a:rPr lang="en-US" sz="3000" dirty="0" smtClean="0"/>
                  <a:t> plus:</a:t>
                </a:r>
              </a:p>
              <a:p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Ω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lower bound for testing </a:t>
                </a:r>
                <a:r>
                  <a:rPr lang="en-US" sz="3000" b="1" dirty="0" smtClean="0">
                    <a:solidFill>
                      <a:schemeClr val="accent2"/>
                    </a:solidFill>
                  </a:rPr>
                  <a:t>Horn 3-SAT</a:t>
                </a:r>
                <a:r>
                  <a:rPr lang="en-US" sz="3000" dirty="0" smtClean="0"/>
                  <a:t> instances</a:t>
                </a:r>
              </a:p>
              <a:p>
                <a:pPr lvl="1"/>
                <a:endParaRPr lang="en-US" sz="3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1−1/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 smtClean="0"/>
                  <a:t> upper bound for testing </a:t>
                </a:r>
                <a:r>
                  <a:rPr lang="en-US" sz="3000" b="1" dirty="0" smtClean="0"/>
                  <a:t>CSP</a:t>
                </a:r>
                <a:r>
                  <a:rPr lang="en-US" sz="30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Γ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when </a:t>
                </a:r>
                <a:r>
                  <a:rPr lang="en-US" sz="3000" b="1" dirty="0" smtClean="0"/>
                  <a:t>Pol</a:t>
                </a:r>
                <a:r>
                  <a:rPr lang="en-US" sz="30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/>
                      </a:rPr>
                      <m:t>Γ</m:t>
                    </m:r>
                  </m:oMath>
                </a14:m>
                <a:r>
                  <a:rPr lang="en-US" sz="3000" dirty="0" smtClean="0"/>
                  <a:t>) contains a weak near-unanimity operation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 3-SAT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1447800"/>
                <a:ext cx="8183880" cy="4187952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 smtClean="0"/>
                  <a:t>Each constraint  is a disjunctive clause of at most 3 variables with at most one positive literal:</a:t>
                </a:r>
              </a:p>
              <a:p>
                <a:endParaRPr lang="en-US" sz="3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0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3000" i="1">
                              <a:latin typeface="Cambria Math"/>
                            </a:rPr>
                            <m:t>∨</m:t>
                          </m:r>
                          <m:r>
                            <a:rPr lang="en-US" sz="30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000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30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30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3000" i="1">
                          <a:latin typeface="Cambria Math"/>
                        </a:rPr>
                        <m:t>, </m:t>
                      </m:r>
                      <m:r>
                        <a:rPr lang="en-US" sz="30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000" dirty="0"/>
              </a:p>
              <a:p>
                <a:endParaRPr lang="en-US" sz="3000" dirty="0"/>
              </a:p>
              <a:p>
                <a:endParaRPr lang="en-US" sz="3000" dirty="0" smtClean="0"/>
              </a:p>
              <a:p>
                <a:r>
                  <a:rPr lang="en-US" sz="3000" dirty="0" smtClean="0"/>
                  <a:t>Can be solved in polynomial time by unit propagation</a:t>
                </a:r>
              </a:p>
              <a:p>
                <a:pPr marL="0" indent="0">
                  <a:buNone/>
                </a:pPr>
                <a:endParaRPr lang="en-US" sz="3000" dirty="0" smtClean="0"/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endParaRPr lang="en-US" sz="3000" dirty="0" smtClean="0"/>
              </a:p>
              <a:p>
                <a:pPr marL="0" indent="0">
                  <a:buNone/>
                </a:pPr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1447800"/>
                <a:ext cx="8183880" cy="4187952"/>
              </a:xfrm>
              <a:blipFill rotWithShape="1">
                <a:blip r:embed="rId2"/>
                <a:stretch>
                  <a:fillRect t="-873" b="-9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5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Linear Lower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Reduce to testing hard instance of </a:t>
            </a:r>
            <a:r>
              <a:rPr lang="en-US" sz="3000" b="1" dirty="0" smtClean="0"/>
              <a:t>3-LIN</a:t>
            </a:r>
            <a:endParaRPr lang="en-US" sz="3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2212975"/>
            <a:ext cx="448627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5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Horn 3-SAT instance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954961" cy="427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1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to 3-LIN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657600"/>
            <a:ext cx="867339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143000"/>
            <a:ext cx="3005137" cy="260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0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Open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More connections between theory of CSP’s and property testing?</a:t>
            </a:r>
          </a:p>
          <a:p>
            <a:endParaRPr lang="en-US" sz="3000" dirty="0"/>
          </a:p>
          <a:p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Classification of testing non-Boolean CSP’s?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440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Constraint Satisfaction Problems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09600" y="3484602"/>
                <a:ext cx="266791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solidFill>
                            <a:schemeClr val="accent2"/>
                          </a:solidFill>
                          <a:latin typeface="Cambria Math"/>
                        </a:rPr>
                        <m:t>𝑬𝒒𝒖𝒂𝒍</m:t>
                      </m:r>
                      <m:d>
                        <m:dPr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84602"/>
                <a:ext cx="2667910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09600" y="4018002"/>
                <a:ext cx="386894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solidFill>
                            <a:schemeClr val="accent2"/>
                          </a:solidFill>
                          <a:latin typeface="Cambria Math"/>
                        </a:rPr>
                        <m:t>𝑰𝒔𝑶𝒅𝒅</m:t>
                      </m:r>
                      <m:d>
                        <m:dPr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18002"/>
                <a:ext cx="3868944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09600" y="4475202"/>
                <a:ext cx="300447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𝑴𝒂𝒋</m:t>
                      </m:r>
                      <m:d>
                        <m:dPr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000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3000" b="1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sub>
                              </m:sSub>
                              <m:r>
                                <a:rPr lang="en-US" sz="3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1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sub>
                          </m:sSub>
                          <m: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5202"/>
                <a:ext cx="3004477" cy="5539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09600" y="5008602"/>
                <a:ext cx="188891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𝒁𝒆𝒓𝒐</m:t>
                      </m:r>
                      <m:d>
                        <m:dPr>
                          <m:ctrlPr>
                            <a:rPr lang="en-US" sz="3000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000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08602"/>
                <a:ext cx="1888915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12648" y="2819400"/>
                <a:ext cx="2955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∈{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819400"/>
                <a:ext cx="2955489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85800" y="2667000"/>
            <a:ext cx="3886200" cy="30480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562601" y="3392269"/>
                <a:ext cx="3124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Domain 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{</m:t>
                    </m:r>
                    <m:r>
                      <a:rPr lang="en-US" sz="2000" b="1" i="1" dirty="0" smtClean="0">
                        <a:latin typeface="Cambria Math"/>
                      </a:rPr>
                      <m:t>𝟎</m:t>
                    </m:r>
                    <m:r>
                      <a:rPr lang="en-US" sz="2000" b="1" i="1" dirty="0" smtClean="0">
                        <a:latin typeface="Cambria Math"/>
                      </a:rPr>
                      <m:t>,</m:t>
                    </m:r>
                    <m:r>
                      <a:rPr lang="en-US" sz="2000" b="1" i="1" dirty="0" smtClean="0">
                        <a:latin typeface="Cambria Math"/>
                      </a:rPr>
                      <m:t>𝟏</m:t>
                    </m:r>
                    <m:r>
                      <a:rPr lang="en-US" sz="2000" b="1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3392269"/>
                <a:ext cx="3124200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214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urved Connector 51"/>
          <p:cNvCxnSpPr/>
          <p:nvPr/>
        </p:nvCxnSpPr>
        <p:spPr>
          <a:xfrm rot="10800000">
            <a:off x="3429000" y="3050233"/>
            <a:ext cx="2133600" cy="526705"/>
          </a:xfrm>
          <a:prstGeom prst="curved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38800" y="4497134"/>
                <a:ext cx="3048001" cy="101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Constraint Language </a:t>
                </a:r>
                <a:r>
                  <a:rPr lang="en-US" sz="2000" b="1" dirty="0" smtClean="0">
                    <a:latin typeface="Symbol" pitchFamily="18" charset="2"/>
                  </a:rPr>
                  <a:t>G</a:t>
                </a:r>
                <a:r>
                  <a:rPr lang="en-US" sz="2000" b="1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𝑬𝒒𝒖𝒂𝒍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⋅, ⋅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𝑰𝒔𝑶𝒅𝒅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 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𝑴𝒂𝒋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⋅, ⋅, ⋅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𝒁𝒆𝒓𝒐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⋅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97134"/>
                <a:ext cx="3048001" cy="1013483"/>
              </a:xfrm>
              <a:prstGeom prst="rect">
                <a:avLst/>
              </a:prstGeom>
              <a:blipFill rotWithShape="1">
                <a:blip r:embed="rId15"/>
                <a:stretch>
                  <a:fillRect l="-2000" t="-4217" r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urved Connector 59"/>
          <p:cNvCxnSpPr>
            <a:stCxn id="58" idx="1"/>
          </p:cNvCxnSpPr>
          <p:nvPr/>
        </p:nvCxnSpPr>
        <p:spPr>
          <a:xfrm rot="10800000">
            <a:off x="3183344" y="3801232"/>
            <a:ext cx="2455457" cy="1202645"/>
          </a:xfrm>
          <a:prstGeom prst="curved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5400" y="1524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CSP(</a:t>
            </a:r>
            <a:r>
              <a:rPr lang="en-US" sz="2800" b="1" dirty="0" smtClean="0">
                <a:latin typeface="Symbol" pitchFamily="18" charset="2"/>
              </a:rPr>
              <a:t>G)</a:t>
            </a:r>
            <a:r>
              <a:rPr lang="en-US" sz="2800" b="1" dirty="0" smtClean="0"/>
              <a:t> instance</a:t>
            </a:r>
            <a:endParaRPr lang="en-US" sz="2800" b="1" dirty="0"/>
          </a:p>
        </p:txBody>
      </p:sp>
      <p:cxnSp>
        <p:nvCxnSpPr>
          <p:cNvPr id="4" name="Curved Connector 3"/>
          <p:cNvCxnSpPr/>
          <p:nvPr/>
        </p:nvCxnSpPr>
        <p:spPr>
          <a:xfrm rot="10800000" flipV="1">
            <a:off x="3886200" y="1752600"/>
            <a:ext cx="1219202" cy="914400"/>
          </a:xfrm>
          <a:prstGeom prst="curvedConnector3">
            <a:avLst>
              <a:gd name="adj1" fmla="val 99709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08946" y="1524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CSP instance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67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/>
      <p:bldP spid="14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Constraint Satisfaction Problems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8840" y="3131403"/>
            <a:ext cx="3993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of instances defined by constraints using relations from </a:t>
            </a:r>
            <a:r>
              <a:rPr lang="en-US" sz="2400" dirty="0" smtClean="0">
                <a:latin typeface="Symbol" pitchFamily="18" charset="2"/>
              </a:rPr>
              <a:t>G</a:t>
            </a:r>
            <a:endParaRPr lang="en-US" sz="2400" dirty="0"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6991" y="1676400"/>
                <a:ext cx="68800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0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Γ</m:t>
                      </m:r>
                    </m:oMath>
                  </m:oMathPara>
                </a14:m>
                <a:endParaRPr lang="en-US" sz="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991" y="1676400"/>
                <a:ext cx="688009" cy="8617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24200" y="1905000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finite collection of relations on domain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28800" y="2133600"/>
            <a:ext cx="12954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5460" y="3253026"/>
                <a:ext cx="2252540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 smtClean="0"/>
                  <a:t>CSP</a:t>
                </a:r>
                <a:r>
                  <a:rPr lang="en-US" sz="50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b="0" i="0" smtClean="0">
                        <a:latin typeface="Cambria Math"/>
                      </a:rPr>
                      <m:t>Γ</m:t>
                    </m:r>
                    <m:r>
                      <a:rPr lang="en-US" sz="5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5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60" y="3253026"/>
                <a:ext cx="2252540" cy="861774"/>
              </a:xfrm>
              <a:prstGeom prst="rect">
                <a:avLst/>
              </a:prstGeom>
              <a:blipFill rotWithShape="1">
                <a:blip r:embed="rId3"/>
                <a:stretch>
                  <a:fillRect l="-12703" t="-16312" b="-39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971800" y="3733800"/>
            <a:ext cx="1524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" y="4953000"/>
                <a:ext cx="822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Computational problem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: Given instance of </a:t>
                </a:r>
                <a:r>
                  <a:rPr lang="en-US" sz="24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CSP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Γ</m:t>
                    </m:r>
                  </m:oMath>
                </a14:m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), is there an assignment to the variables satisfying all constraints?</a:t>
                </a:r>
                <a:endParaRPr lang="en-US" sz="24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822960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111" t="-5882" r="-593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3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-COLORABILITY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Γ</m:t>
                    </m:r>
                    <m:r>
                      <a:rPr lang="en-US" b="0" i="1" smtClean="0">
                        <a:latin typeface="Cambria Math"/>
                      </a:rPr>
                      <m:t>={≠}</m:t>
                    </m:r>
                  </m:oMath>
                </a14:m>
                <a:r>
                  <a:rPr lang="en-US" dirty="0" smtClean="0"/>
                  <a:t> over domain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2-SAT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Γ</m:t>
                    </m:r>
                    <m:r>
                      <a:rPr lang="en-US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over domain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. Similarly,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</a:rPr>
                  <a:t>-SAT</a:t>
                </a:r>
              </a:p>
              <a:p>
                <a:endParaRPr lang="en-US" b="1" dirty="0" smtClean="0"/>
              </a:p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3-LIN</a:t>
                </a:r>
                <a:r>
                  <a:rPr lang="en-US" dirty="0" smtClean="0"/>
                  <a:t> </a:t>
                </a:r>
                <a:r>
                  <a:rPr lang="en-US" dirty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Horn 3-SAT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Computational Complexity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2920" y="1676400"/>
                <a:ext cx="8183880" cy="41879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200" dirty="0" smtClean="0"/>
                  <a:t>Clearly, </a:t>
                </a:r>
                <a:r>
                  <a:rPr lang="en-US" sz="3200" b="1" dirty="0" smtClean="0"/>
                  <a:t>CSP</a:t>
                </a:r>
                <a:r>
                  <a:rPr lang="en-US" sz="32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3200" dirty="0" smtClean="0"/>
                  <a:t>) in NP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3000" u="sng" dirty="0" smtClean="0"/>
                  <a:t>Schaefer’s Theorem</a:t>
                </a:r>
                <a:r>
                  <a:rPr lang="en-US" sz="3000" dirty="0" smtClean="0"/>
                  <a:t> </a:t>
                </a:r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(1977)</a:t>
                </a:r>
                <a:r>
                  <a:rPr lang="en-US" sz="3000" dirty="0" smtClean="0"/>
                  <a:t>: For Boolean domain, </a:t>
                </a:r>
                <a:r>
                  <a:rPr lang="en-US" sz="3000" b="1" dirty="0"/>
                  <a:t>CSP</a:t>
                </a:r>
                <a:r>
                  <a:rPr lang="en-US" sz="30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/>
                      </a:rPr>
                      <m:t>Γ</m:t>
                    </m:r>
                  </m:oMath>
                </a14:m>
                <a:r>
                  <a:rPr lang="en-US" sz="3000" dirty="0"/>
                  <a:t>)  </a:t>
                </a:r>
                <a:r>
                  <a:rPr lang="en-US" sz="3000" dirty="0" smtClean="0"/>
                  <a:t>is NP-complete unless every instance is:</a:t>
                </a:r>
              </a:p>
              <a:p>
                <a:pPr marL="804672" lvl="1" indent="-457200">
                  <a:buFont typeface="+mj-lt"/>
                  <a:buAutoNum type="arabicPeriod"/>
                </a:pPr>
                <a:r>
                  <a:rPr lang="en-US" dirty="0" smtClean="0"/>
                  <a:t>Satisfied by all-ones or all-zeroes assignment</a:t>
                </a:r>
              </a:p>
              <a:p>
                <a:pPr marL="804672" lvl="1" indent="-457200">
                  <a:buFont typeface="+mj-lt"/>
                  <a:buAutoNum type="arabicPeriod"/>
                </a:pPr>
                <a:r>
                  <a:rPr lang="en-US" dirty="0" smtClean="0"/>
                  <a:t>Is a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Horn-SAT</a:t>
                </a:r>
                <a:r>
                  <a:rPr lang="en-US" dirty="0" smtClean="0"/>
                  <a:t> or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Dual Horn-SAT </a:t>
                </a:r>
                <a:r>
                  <a:rPr lang="en-US" dirty="0" smtClean="0"/>
                  <a:t>instance</a:t>
                </a:r>
              </a:p>
              <a:p>
                <a:pPr marL="804672" lvl="1" indent="-457200">
                  <a:buFont typeface="+mj-lt"/>
                  <a:buAutoNum type="arabicPeriod"/>
                </a:pPr>
                <a:r>
                  <a:rPr lang="en-US" dirty="0" smtClean="0"/>
                  <a:t>Is a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2-SAT</a:t>
                </a:r>
                <a:r>
                  <a:rPr lang="en-US" dirty="0" smtClean="0"/>
                  <a:t> instance</a:t>
                </a:r>
              </a:p>
              <a:p>
                <a:pPr marL="804672" lvl="1" indent="-457200">
                  <a:buFont typeface="+mj-lt"/>
                  <a:buAutoNum type="arabicPeriod"/>
                </a:pPr>
                <a:r>
                  <a:rPr lang="en-US" dirty="0" smtClean="0"/>
                  <a:t>Is a system of linear equations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sz="3200" dirty="0" smtClean="0"/>
                  <a:t>Dichotomy also shown over {0,1,2} </a:t>
                </a:r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(</a:t>
                </a:r>
                <a:r>
                  <a:rPr lang="en-US" b="1" dirty="0" err="1" smtClean="0">
                    <a:solidFill>
                      <a:schemeClr val="accent4">
                        <a:lumMod val="50000"/>
                      </a:schemeClr>
                    </a:solidFill>
                  </a:rPr>
                  <a:t>Bulatov</a:t>
                </a:r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, 2003)</a:t>
                </a:r>
                <a:r>
                  <a:rPr lang="en-US" sz="3200" dirty="0" smtClean="0"/>
                  <a:t> and conjectured over all finite domains </a:t>
                </a:r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(</a:t>
                </a:r>
                <a:r>
                  <a:rPr lang="en-US" b="1" dirty="0" err="1" smtClean="0">
                    <a:solidFill>
                      <a:schemeClr val="accent4">
                        <a:lumMod val="50000"/>
                      </a:schemeClr>
                    </a:solidFill>
                  </a:rPr>
                  <a:t>Feder-Vardi</a:t>
                </a:r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, 1999)</a:t>
                </a:r>
                <a:endParaRPr lang="en-US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20" y="1676400"/>
                <a:ext cx="8183880" cy="4187952"/>
              </a:xfrm>
              <a:blipFill rotWithShape="1">
                <a:blip r:embed="rId2"/>
                <a:stretch>
                  <a:fillRect t="-2620" r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9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Testing CSP assignments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343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600" dirty="0" smtClean="0"/>
                  <a:t>Can we quickly “test” if an assignment satisfies a </a:t>
                </a:r>
                <a:r>
                  <a:rPr lang="en-US" sz="2600" b="1" dirty="0"/>
                  <a:t>CSP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Γ</m:t>
                    </m:r>
                  </m:oMath>
                </a14:m>
                <a:r>
                  <a:rPr lang="en-US" sz="2600" dirty="0" smtClean="0"/>
                  <a:t>) instance?</a:t>
                </a:r>
              </a:p>
              <a:p>
                <a:endParaRPr lang="en-US" sz="2600" dirty="0" smtClean="0"/>
              </a:p>
              <a:p>
                <a:endParaRPr lang="en-US" sz="2600" dirty="0"/>
              </a:p>
              <a:p>
                <a:r>
                  <a:rPr lang="en-US" sz="2600" u="sng" dirty="0" smtClean="0"/>
                  <a:t>Testing problem</a:t>
                </a:r>
                <a:r>
                  <a:rPr lang="en-US" sz="2600" dirty="0" smtClean="0"/>
                  <a:t>: For a parameter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𝜖</m:t>
                    </m:r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 and instance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n-US" sz="2600" dirty="0" smtClean="0"/>
                  <a:t> of </a:t>
                </a:r>
                <a:r>
                  <a:rPr lang="en-US" sz="2600" b="1" dirty="0"/>
                  <a:t>CSP</a:t>
                </a:r>
                <a:r>
                  <a:rPr lang="en-US" sz="26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Γ</m:t>
                    </m:r>
                  </m:oMath>
                </a14:m>
                <a:r>
                  <a:rPr lang="en-US" sz="2600" dirty="0" smtClean="0"/>
                  <a:t>) 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variables and domain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,</a:t>
                </a:r>
              </a:p>
              <a:p>
                <a:pPr lvl="4"/>
                <a:endParaRPr lang="en-US" dirty="0" smtClean="0"/>
              </a:p>
              <a:p>
                <a:pPr lvl="4"/>
                <a:endParaRPr lang="en-US" dirty="0"/>
              </a:p>
              <a:p>
                <a:pPr lvl="2">
                  <a:spcAft>
                    <a:spcPts val="400"/>
                  </a:spcAft>
                </a:pPr>
                <a:r>
                  <a:rPr lang="en-US" sz="3100" b="1" dirty="0" smtClean="0">
                    <a:solidFill>
                      <a:schemeClr val="accent2"/>
                    </a:solidFill>
                  </a:rPr>
                  <a:t>INPUT</a:t>
                </a:r>
                <a:r>
                  <a:rPr lang="en-US" sz="3100" dirty="0" smtClean="0"/>
                  <a:t>: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𝑥</m:t>
                    </m:r>
                    <m:r>
                      <a:rPr lang="en-US" sz="31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3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3100" dirty="0" smtClean="0"/>
              </a:p>
              <a:p>
                <a:pPr lvl="2">
                  <a:spcAft>
                    <a:spcPts val="400"/>
                  </a:spcAft>
                </a:pPr>
                <a:r>
                  <a:rPr lang="en-US" sz="3100" b="1" dirty="0" smtClean="0">
                    <a:solidFill>
                      <a:schemeClr val="accent2"/>
                    </a:solidFill>
                  </a:rPr>
                  <a:t>MODEL</a:t>
                </a:r>
                <a:r>
                  <a:rPr lang="en-US" sz="3100" dirty="0" smtClean="0"/>
                  <a:t>: Query access to coordinates of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3100" dirty="0" smtClean="0"/>
              </a:p>
              <a:p>
                <a:pPr lvl="2">
                  <a:spcAft>
                    <a:spcPts val="400"/>
                  </a:spcAft>
                </a:pPr>
                <a:r>
                  <a:rPr lang="en-US" sz="3100" b="1" dirty="0" smtClean="0">
                    <a:solidFill>
                      <a:schemeClr val="accent2"/>
                    </a:solidFill>
                  </a:rPr>
                  <a:t>OUTPUT</a:t>
                </a:r>
                <a:r>
                  <a:rPr lang="en-US" sz="3100" dirty="0" smtClean="0"/>
                  <a:t>: YES if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100" dirty="0" smtClean="0"/>
                  <a:t> satisfies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n-US" sz="3100" dirty="0" smtClean="0"/>
                  <a:t>, NO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100" b="0" i="0" smtClean="0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sz="31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1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100" b="0" i="1" smtClean="0">
                            <a:latin typeface="Cambria Math"/>
                          </a:rPr>
                          <m:t>,</m:t>
                        </m:r>
                        <m:r>
                          <a:rPr lang="en-US" sz="31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100" b="0" i="1" smtClean="0">
                        <a:latin typeface="Cambria Math"/>
                      </a:rPr>
                      <m:t>&gt;</m:t>
                    </m:r>
                    <m:r>
                      <a:rPr lang="en-US" sz="3100" b="0" i="1" smtClean="0">
                        <a:latin typeface="Cambria Math"/>
                      </a:rPr>
                      <m:t>𝜖</m:t>
                    </m:r>
                    <m:r>
                      <a:rPr lang="en-US" sz="31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100" dirty="0" smtClean="0"/>
                  <a:t> for all satisfying assignments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3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343400"/>
              </a:xfrm>
              <a:blipFill rotWithShape="1">
                <a:blip r:embed="rId2"/>
                <a:stretch>
                  <a:fillRect t="-168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95400" y="3962400"/>
            <a:ext cx="7391400" cy="1905000"/>
          </a:xfrm>
          <a:prstGeom prst="rect">
            <a:avLst/>
          </a:prstGeom>
          <a:noFill/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4343400" y="1524000"/>
                <a:ext cx="4114800" cy="990600"/>
              </a:xfrm>
              <a:prstGeom prst="wedgeEllipseCallout">
                <a:avLst>
                  <a:gd name="adj1" fmla="val -102528"/>
                  <a:gd name="adj2" fmla="val 1269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How does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𝚪</m:t>
                    </m:r>
                  </m:oMath>
                </a14:m>
                <a:r>
                  <a:rPr lang="en-US" b="1" dirty="0" smtClean="0"/>
                  <a:t> affect worst-case query complexity?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524000"/>
                <a:ext cx="4114800" cy="990600"/>
              </a:xfrm>
              <a:prstGeom prst="wedgeEllipseCallout">
                <a:avLst>
                  <a:gd name="adj1" fmla="val -102528"/>
                  <a:gd name="adj2" fmla="val 126900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2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What’s known?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000" b="1" dirty="0" smtClean="0">
                    <a:solidFill>
                      <a:schemeClr val="accent2"/>
                    </a:solidFill>
                  </a:rPr>
                  <a:t>CSP</a:t>
                </a:r>
                <a:r>
                  <a:rPr lang="en-US" sz="3000" dirty="0" smtClean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3000" dirty="0" smtClean="0">
                    <a:solidFill>
                      <a:schemeClr val="accent2"/>
                    </a:solidFill>
                  </a:rPr>
                  <a:t>)</a:t>
                </a:r>
                <a:r>
                  <a:rPr lang="en-US" sz="3000" dirty="0" smtClean="0"/>
                  <a:t>, </a:t>
                </a:r>
                <a:r>
                  <a:rPr lang="en-US" sz="3000" b="1" dirty="0" smtClean="0">
                    <a:solidFill>
                      <a:schemeClr val="accent2"/>
                    </a:solidFill>
                  </a:rPr>
                  <a:t>2-SAT</a:t>
                </a:r>
                <a:r>
                  <a:rPr lang="en-US" sz="3000" dirty="0" smtClean="0"/>
                  <a:t> testable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Ω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000" b="0" i="1" smtClean="0">
                            <a:latin typeface="Cambria Math"/>
                          </a:rPr>
                          <m:t>/</m:t>
                        </m:r>
                        <m:func>
                          <m:func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), 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queries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(FLNRRS ‘02)</a:t>
                </a:r>
                <a:r>
                  <a:rPr lang="en-US" sz="3000" dirty="0" smtClean="0"/>
                  <a:t>.</a:t>
                </a:r>
              </a:p>
              <a:p>
                <a:endParaRPr lang="en-US" sz="3000" dirty="0" smtClean="0"/>
              </a:p>
              <a:p>
                <a:r>
                  <a:rPr lang="en-US" sz="3000" b="1" dirty="0" smtClean="0">
                    <a:solidFill>
                      <a:schemeClr val="accent2"/>
                    </a:solidFill>
                  </a:rPr>
                  <a:t>3-LIN</a:t>
                </a:r>
                <a:r>
                  <a:rPr lang="en-US" sz="3000" dirty="0" smtClean="0"/>
                  <a:t>, </a:t>
                </a:r>
                <a:r>
                  <a:rPr lang="en-US" sz="3000" b="1" dirty="0" smtClean="0">
                    <a:solidFill>
                      <a:schemeClr val="accent2"/>
                    </a:solidFill>
                  </a:rPr>
                  <a:t>3-SAT</a:t>
                </a:r>
                <a:r>
                  <a:rPr lang="en-US" sz="3000" dirty="0" smtClean="0"/>
                  <a:t>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Ω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queries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(BHR ‘06)</a:t>
                </a:r>
              </a:p>
              <a:p>
                <a:endParaRPr lang="en-US" sz="3000" dirty="0"/>
              </a:p>
              <a:p>
                <a:r>
                  <a:rPr lang="en-US" sz="3000" dirty="0" smtClean="0"/>
                  <a:t>Can we characterize exactly when constraint languages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3000" dirty="0" smtClean="0"/>
                  <a:t> over Boolean domain are </a:t>
                </a:r>
                <a:r>
                  <a:rPr lang="en-US" sz="3000" dirty="0" err="1" smtClean="0"/>
                  <a:t>sublinear</a:t>
                </a:r>
                <a:r>
                  <a:rPr lang="en-US" sz="3000" dirty="0" smtClean="0"/>
                  <a:t>-query testable?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8" r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2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Aren’t we too optimistic?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000" dirty="0" smtClean="0"/>
                  <a:t>Infinitely many relations, infinitely many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3000" dirty="0" smtClean="0"/>
                  <a:t>’s…what structure of constraint languages can we expect to use?</a:t>
                </a:r>
                <a:endParaRPr lang="en-US" sz="3000" dirty="0"/>
              </a:p>
              <a:p>
                <a:pPr marL="0" indent="0">
                  <a:buNone/>
                </a:pPr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4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Aren’t we too optimistic? NO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000" dirty="0" smtClean="0"/>
                  <a:t>Infinitely many relations, infinitely many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3000" dirty="0" smtClean="0"/>
                  <a:t>’s…what structure of constraint languages can we expect to use?</a:t>
                </a:r>
                <a:endParaRPr lang="en-US" sz="3000" dirty="0"/>
              </a:p>
              <a:p>
                <a:endParaRPr lang="en-US" sz="3000" dirty="0" smtClean="0"/>
              </a:p>
              <a:p>
                <a:r>
                  <a:rPr lang="en-US" sz="3000" dirty="0" smtClean="0"/>
                  <a:t>Turns out that we can restrict ourselves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sz="3000" dirty="0" smtClean="0"/>
                  <a:t>’s that naturally define an algebra. And we can use </a:t>
                </a:r>
                <a:r>
                  <a:rPr lang="en-US" sz="3000" b="1" dirty="0" smtClean="0"/>
                  <a:t>algebraic</a:t>
                </a:r>
                <a:r>
                  <a:rPr lang="en-US" sz="3000" dirty="0" smtClean="0"/>
                  <a:t> properties to classify query complexity of Boolean CSP’s!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73" r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8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CALP Slides">
      <a:majorFont>
        <a:latin typeface="Verdana"/>
        <a:ea typeface=""/>
        <a:cs typeface=""/>
      </a:majorFont>
      <a:minorFont>
        <a:latin typeface="Palatino Linotyp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6400</TotalTime>
  <Words>837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Testing Assignments of Boolean CSP’s</vt:lpstr>
      <vt:lpstr>Constraint Satisfaction Problems</vt:lpstr>
      <vt:lpstr>Constraint Satisfaction Problems</vt:lpstr>
      <vt:lpstr>Examples</vt:lpstr>
      <vt:lpstr>Computational Complexity</vt:lpstr>
      <vt:lpstr>Testing CSP assignments</vt:lpstr>
      <vt:lpstr>What’s known?</vt:lpstr>
      <vt:lpstr>Aren’t we too optimistic?</vt:lpstr>
      <vt:lpstr>Aren’t we too optimistic? NO </vt:lpstr>
      <vt:lpstr>From Relations to Algebra</vt:lpstr>
      <vt:lpstr>Polymorphisms determine complexity</vt:lpstr>
      <vt:lpstr>Post’s Lattice</vt:lpstr>
      <vt:lpstr>Main result</vt:lpstr>
      <vt:lpstr>Components of the Result</vt:lpstr>
      <vt:lpstr>Horn 3-SAT</vt:lpstr>
      <vt:lpstr>Proof of Linear Lower Bound</vt:lpstr>
      <vt:lpstr>Hard Horn 3-SAT instance</vt:lpstr>
      <vt:lpstr>Reduction to 3-LIN</vt:lpstr>
      <vt:lpstr>Open Questions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arnab</dc:creator>
  <cp:lastModifiedBy>arnab</cp:lastModifiedBy>
  <cp:revision>178</cp:revision>
  <dcterms:created xsi:type="dcterms:W3CDTF">2011-06-14T03:41:02Z</dcterms:created>
  <dcterms:modified xsi:type="dcterms:W3CDTF">2012-10-03T20:13:25Z</dcterms:modified>
</cp:coreProperties>
</file>