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2" r:id="rId1"/>
  </p:sldMasterIdLst>
  <p:notesMasterIdLst>
    <p:notesMasterId r:id="rId27"/>
  </p:notesMasterIdLst>
  <p:sldIdLst>
    <p:sldId id="385" r:id="rId2"/>
    <p:sldId id="332" r:id="rId3"/>
    <p:sldId id="393" r:id="rId4"/>
    <p:sldId id="353" r:id="rId5"/>
    <p:sldId id="391" r:id="rId6"/>
    <p:sldId id="392" r:id="rId7"/>
    <p:sldId id="357" r:id="rId8"/>
    <p:sldId id="358" r:id="rId9"/>
    <p:sldId id="359" r:id="rId10"/>
    <p:sldId id="360" r:id="rId11"/>
    <p:sldId id="361" r:id="rId12"/>
    <p:sldId id="362" r:id="rId13"/>
    <p:sldId id="337" r:id="rId14"/>
    <p:sldId id="338" r:id="rId15"/>
    <p:sldId id="339" r:id="rId16"/>
    <p:sldId id="340" r:id="rId17"/>
    <p:sldId id="363" r:id="rId18"/>
    <p:sldId id="366" r:id="rId19"/>
    <p:sldId id="367" r:id="rId20"/>
    <p:sldId id="397" r:id="rId21"/>
    <p:sldId id="346" r:id="rId22"/>
    <p:sldId id="347" r:id="rId23"/>
    <p:sldId id="394" r:id="rId24"/>
    <p:sldId id="395" r:id="rId25"/>
    <p:sldId id="389" r:id="rId26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適応的媒介中心性" id="{E4E03AFC-9A1A-524C-9B73-89F42CCD8CEE}">
          <p14:sldIdLst>
            <p14:sldId id="385"/>
            <p14:sldId id="332"/>
            <p14:sldId id="393"/>
            <p14:sldId id="353"/>
            <p14:sldId id="391"/>
            <p14:sldId id="392"/>
            <p14:sldId id="357"/>
            <p14:sldId id="358"/>
            <p14:sldId id="359"/>
            <p14:sldId id="360"/>
            <p14:sldId id="361"/>
            <p14:sldId id="362"/>
            <p14:sldId id="337"/>
            <p14:sldId id="338"/>
            <p14:sldId id="339"/>
            <p14:sldId id="340"/>
            <p14:sldId id="363"/>
            <p14:sldId id="366"/>
            <p14:sldId id="367"/>
            <p14:sldId id="397"/>
            <p14:sldId id="346"/>
            <p14:sldId id="347"/>
            <p14:sldId id="394"/>
            <p14:sldId id="395"/>
            <p14:sldId id="3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5D5"/>
    <a:srgbClr val="008040"/>
    <a:srgbClr val="800040"/>
    <a:srgbClr val="800080"/>
    <a:srgbClr val="FF00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中間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淡色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1691" autoAdjust="0"/>
  </p:normalViewPr>
  <p:slideViewPr>
    <p:cSldViewPr snapToGrid="0" snapToObjects="1">
      <p:cViewPr>
        <p:scale>
          <a:sx n="110" d="100"/>
          <a:sy n="110" d="100"/>
        </p:scale>
        <p:origin x="-856" y="-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Exact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Facebook</c:v>
                </c:pt>
                <c:pt idx="1">
                  <c:v>ca-GrQc</c:v>
                </c:pt>
                <c:pt idx="2">
                  <c:v>Gnutella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1944.0</c:v>
                </c:pt>
                <c:pt idx="1">
                  <c:v>5652.0</c:v>
                </c:pt>
                <c:pt idx="2">
                  <c:v>10476.0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Facebook</c:v>
                </c:pt>
                <c:pt idx="1">
                  <c:v>ca-GrQc</c:v>
                </c:pt>
                <c:pt idx="2">
                  <c:v>Gnutella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15.2</c:v>
                </c:pt>
                <c:pt idx="1">
                  <c:v>7.4</c:v>
                </c:pt>
                <c:pt idx="2">
                  <c:v>14.1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This work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Facebook</c:v>
                </c:pt>
                <c:pt idx="1">
                  <c:v>ca-GrQc</c:v>
                </c:pt>
                <c:pt idx="2">
                  <c:v>Gnutella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0.31</c:v>
                </c:pt>
                <c:pt idx="1">
                  <c:v>0.2</c:v>
                </c:pt>
                <c:pt idx="2">
                  <c:v>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2857752"/>
        <c:axId val="2141974728"/>
      </c:barChart>
      <c:catAx>
        <c:axId val="214285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1974728"/>
        <c:crossesAt val="0.1"/>
        <c:auto val="1"/>
        <c:lblAlgn val="ctr"/>
        <c:lblOffset val="100"/>
        <c:noMultiLvlLbl val="0"/>
      </c:catAx>
      <c:valAx>
        <c:axId val="2141974728"/>
        <c:scaling>
          <c:logBase val="10.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2400" dirty="0" smtClean="0">
                    <a:solidFill>
                      <a:schemeClr val="tx1"/>
                    </a:solidFill>
                  </a:rPr>
                  <a:t>sec</a:t>
                </a:r>
                <a:endParaRPr lang="ja-JP" altLang="en-US" sz="24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4285775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Exact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Facebook</c:v>
                </c:pt>
                <c:pt idx="1">
                  <c:v>ca-GrQc</c:v>
                </c:pt>
                <c:pt idx="2">
                  <c:v>Gnutella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Sampling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Facebook</c:v>
                </c:pt>
                <c:pt idx="1">
                  <c:v>ca-GrQc</c:v>
                </c:pt>
                <c:pt idx="2">
                  <c:v>Gnutella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31248.0</c:v>
                </c:pt>
                <c:pt idx="1">
                  <c:v>14148.0</c:v>
                </c:pt>
                <c:pt idx="2">
                  <c:v>29412.0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This work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Facebook</c:v>
                </c:pt>
                <c:pt idx="1">
                  <c:v>ca-GrQc</c:v>
                </c:pt>
                <c:pt idx="2">
                  <c:v>Gnutella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0.33</c:v>
                </c:pt>
                <c:pt idx="1">
                  <c:v>0.27</c:v>
                </c:pt>
                <c:pt idx="2">
                  <c:v>0.41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72743384"/>
        <c:axId val="2072747000"/>
      </c:barChart>
      <c:catAx>
        <c:axId val="2072743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72747000"/>
        <c:crossesAt val="0.1"/>
        <c:auto val="1"/>
        <c:lblAlgn val="ctr"/>
        <c:lblOffset val="100"/>
        <c:noMultiLvlLbl val="0"/>
      </c:catAx>
      <c:valAx>
        <c:axId val="2072747000"/>
        <c:scaling>
          <c:logBase val="10.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2400" dirty="0" smtClean="0">
                    <a:solidFill>
                      <a:schemeClr val="tx1"/>
                    </a:solidFill>
                  </a:rPr>
                  <a:t>sec</a:t>
                </a:r>
                <a:endParaRPr lang="ja-JP" altLang="en-US" sz="2400" dirty="0">
                  <a:solidFill>
                    <a:schemeClr val="tx1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7274338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invertIfNegative val="0"/>
          <c:cat>
            <c:strRef>
              <c:f>Sheet1!$A$2:$A$6</c:f>
              <c:strCache>
                <c:ptCount val="5"/>
                <c:pt idx="0">
                  <c:v>Epinions</c:v>
                </c:pt>
                <c:pt idx="1">
                  <c:v>Enron</c:v>
                </c:pt>
                <c:pt idx="2">
                  <c:v>Twitter</c:v>
                </c:pt>
                <c:pt idx="3">
                  <c:v>Google</c:v>
                </c:pt>
                <c:pt idx="4">
                  <c:v>Skitter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4.75</c:v>
                </c:pt>
                <c:pt idx="1">
                  <c:v>1.47</c:v>
                </c:pt>
                <c:pt idx="2">
                  <c:v>18.3</c:v>
                </c:pt>
                <c:pt idx="3">
                  <c:v>148.0</c:v>
                </c:pt>
                <c:pt idx="4">
                  <c:v>201.0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3735000"/>
        <c:axId val="2109349240"/>
      </c:barChart>
      <c:catAx>
        <c:axId val="2113735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ja-JP"/>
          </a:p>
        </c:txPr>
        <c:crossAx val="2109349240"/>
        <c:crossesAt val="0.1"/>
        <c:auto val="1"/>
        <c:lblAlgn val="ctr"/>
        <c:lblOffset val="100"/>
        <c:noMultiLvlLbl val="0"/>
      </c:catAx>
      <c:valAx>
        <c:axId val="2109349240"/>
        <c:scaling>
          <c:logBase val="10.0"/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sec</a:t>
                </a:r>
                <a:endParaRPr lang="ja-JP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ja-JP"/>
          </a:p>
        </c:txPr>
        <c:crossAx val="21137350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516004-49C5-2D47-8C19-488D00EA3F4C}" type="datetimeFigureOut">
              <a:t>2014/08/25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E97EB-5250-E34A-8AAD-34B0AADE2DF2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4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2189C-1642-439A-AE27-50D5D02EFBBB}" type="slidenum">
              <a:rPr lang="ja-JP" altLang="en-US" smtClean="0">
                <a:solidFill>
                  <a:prstClr val="black"/>
                </a:solidFill>
                <a:latin typeface="Calibri"/>
                <a:ea typeface="ＭＳ Ｐゴシック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0485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closeness, (b) 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betweenness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(c) straightness, (d) information centralities.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01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i="1" dirty="0" smtClean="0"/>
              <a:t>C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) = 0.53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3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i="1" dirty="0" smtClean="0"/>
              <a:t>C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) = 0.53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3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i="1" dirty="0" smtClean="0"/>
              <a:t>C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) = 0.53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3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i="1" dirty="0" smtClean="0"/>
              <a:t>C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v</a:t>
            </a:r>
            <a:r>
              <a:rPr lang="en-US" altLang="ja-JP" dirty="0" smtClean="0"/>
              <a:t>) = 0.53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333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>
                <a:latin typeface="ヒラギノ角ゴ Pro W3"/>
                <a:ea typeface="ヒラギノ角ゴ Pro W3"/>
                <a:cs typeface="ヒラギノ角ゴ Pro W3"/>
              </a:rPr>
              <a:t>k ≤ 50 as the exact method is too slow.</a:t>
            </a:r>
            <a:endParaRPr kumimoji="1" lang="ja-JP" altLang="en-US" sz="12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E97EB-5250-E34A-8AAD-34B0AADE2DF2}" type="slidenum">
              <a:rPr lang="en-US" altLang="ja-JP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5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02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97997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61893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467544" y="836712"/>
            <a:ext cx="8208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451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49782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467544" y="836712"/>
            <a:ext cx="8208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954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50405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マスター テキストの書式設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49574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マスター テキストの書式設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1700808"/>
            <a:ext cx="4041775" cy="43533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467544" y="836712"/>
            <a:ext cx="82089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41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96192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82889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66916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/>
              <a:t>‹#›</a:t>
            </a:fld>
            <a:endParaRPr lang="ja-JP" altLang="en-US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1795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82296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7490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defTabSz="914400"/>
            <a:fld id="{F203F343-B61D-499F-BB68-421BED7D70B1}" type="slidenum">
              <a:rPr lang="ja-JP" alt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"/>
                <a:ea typeface="メイリオ"/>
              </a:rPr>
              <a:pPr defTabSz="914400"/>
              <a:t>‹#›</a:t>
            </a:fld>
            <a:endParaRPr lang="ja-JP" altLang="en-US" dirty="0">
              <a:solidFill>
                <a:prstClr val="black">
                  <a:lumMod val="65000"/>
                  <a:lumOff val="35000"/>
                </a:prstClr>
              </a:solidFill>
              <a:latin typeface="Calibr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911135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3" r:id="rId1"/>
    <p:sldLayoutId id="2147484164" r:id="rId2"/>
    <p:sldLayoutId id="2147484165" r:id="rId3"/>
    <p:sldLayoutId id="2147484166" r:id="rId4"/>
    <p:sldLayoutId id="2147484167" r:id="rId5"/>
    <p:sldLayoutId id="2147484168" r:id="rId6"/>
    <p:sldLayoutId id="2147484169" r:id="rId7"/>
    <p:sldLayoutId id="2147484170" r:id="rId8"/>
    <p:sldLayoutId id="2147484171" r:id="rId9"/>
    <p:sldLayoutId id="2147484172" r:id="rId10"/>
    <p:sldLayoutId id="2147484173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3600" b="1" kern="1200" cap="none" baseline="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sz="4000" b="0" dirty="0">
                <a:solidFill>
                  <a:schemeClr val="accent6">
                    <a:lumMod val="75000"/>
                  </a:schemeClr>
                </a:solidFill>
              </a:rPr>
              <a:t>Almost Linear-Time Algorithms for Adaptive Betweenness </a:t>
            </a:r>
            <a:r>
              <a:rPr lang="en-US" altLang="ja-JP" sz="4000" b="0" dirty="0" smtClean="0">
                <a:solidFill>
                  <a:schemeClr val="accent6">
                    <a:lumMod val="75000"/>
                  </a:schemeClr>
                </a:solidFill>
              </a:rPr>
              <a:t>Centrality Using </a:t>
            </a:r>
            <a:r>
              <a:rPr lang="en-US" altLang="ja-JP" sz="4000" b="0" dirty="0" err="1">
                <a:solidFill>
                  <a:schemeClr val="accent6">
                    <a:lumMod val="75000"/>
                  </a:schemeClr>
                </a:solidFill>
              </a:rPr>
              <a:t>Hypergraph</a:t>
            </a:r>
            <a:r>
              <a:rPr lang="en-US" altLang="ja-JP" sz="4000" b="0" dirty="0">
                <a:solidFill>
                  <a:schemeClr val="accent6">
                    <a:lumMod val="75000"/>
                  </a:schemeClr>
                </a:solidFill>
              </a:rPr>
              <a:t> Sketches </a:t>
            </a:r>
            <a:r>
              <a:rPr lang="en-US" altLang="ja-JP" sz="4000" b="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ja-JP" sz="4000" b="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ja-JP" altLang="en-US" sz="1800" b="0" i="1" dirty="0">
              <a:solidFill>
                <a:srgbClr val="3366FF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58452" y="4003100"/>
            <a:ext cx="6627097" cy="1905156"/>
          </a:xfrm>
        </p:spPr>
        <p:txBody>
          <a:bodyPr>
            <a:normAutofit fontScale="92500"/>
          </a:bodyPr>
          <a:lstStyle/>
          <a:p>
            <a:r>
              <a:rPr lang="en-US" altLang="ja-JP" sz="3600" dirty="0" smtClean="0">
                <a:solidFill>
                  <a:schemeClr val="tx2"/>
                </a:solidFill>
              </a:rPr>
              <a:t>Yuichi Yoshida</a:t>
            </a:r>
          </a:p>
          <a:p>
            <a:r>
              <a:rPr kumimoji="1" lang="en-US" altLang="ja-JP" sz="3600" dirty="0" smtClean="0">
                <a:solidFill>
                  <a:schemeClr val="tx2"/>
                </a:solidFill>
              </a:rPr>
              <a:t>National Institute of </a:t>
            </a:r>
            <a:r>
              <a:rPr kumimoji="1" lang="en-US" altLang="ja-JP" sz="3600" dirty="0" smtClean="0">
                <a:solidFill>
                  <a:schemeClr val="tx2"/>
                </a:solidFill>
              </a:rPr>
              <a:t>Informatics, and</a:t>
            </a:r>
          </a:p>
          <a:p>
            <a:r>
              <a:rPr lang="en-US" altLang="ja-JP" sz="3600" dirty="0" smtClean="0">
                <a:solidFill>
                  <a:schemeClr val="tx2"/>
                </a:solidFill>
              </a:rPr>
              <a:t>Preferred Infrastructure</a:t>
            </a:r>
            <a:r>
              <a:rPr lang="en-US" altLang="ja-JP" sz="3600" smtClean="0">
                <a:solidFill>
                  <a:schemeClr val="tx2"/>
                </a:solidFill>
              </a:rPr>
              <a:t>, Inc.</a:t>
            </a:r>
            <a:endParaRPr kumimoji="1" lang="ja-JP" alt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854313"/>
      </p:ext>
    </p:extLst>
  </p:cSld>
  <p:clrMapOvr>
    <a:masterClrMapping/>
  </p:clrMapOvr>
  <p:transition xmlns:p14="http://schemas.microsoft.com/office/powerpoint/2010/main" advTm="7107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Applications of CC / BC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008000"/>
                </a:solidFill>
              </a:rPr>
              <a:t>Community detection</a:t>
            </a:r>
            <a:r>
              <a:rPr lang="en-US" altLang="ja-JP" dirty="0"/>
              <a:t> [Girvan-Newman’s </a:t>
            </a:r>
            <a:r>
              <a:rPr lang="en-US" altLang="ja-JP" dirty="0" err="1"/>
              <a:t>alg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/>
              <a:t>Choose the vertex of highest BC.</a:t>
            </a:r>
          </a:p>
          <a:p>
            <a:r>
              <a:rPr lang="en-US" altLang="ja-JP" dirty="0"/>
              <a:t>Remove the vertex</a:t>
            </a:r>
          </a:p>
          <a:p>
            <a:r>
              <a:rPr lang="en-US" altLang="ja-JP" dirty="0" smtClean="0"/>
              <a:t>Repeat, say, k times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円/楕円 5"/>
          <p:cNvSpPr/>
          <p:nvPr/>
        </p:nvSpPr>
        <p:spPr>
          <a:xfrm>
            <a:off x="1562865" y="34618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483768" y="371703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8" name="直線コネクタ 7"/>
          <p:cNvCxnSpPr>
            <a:stCxn id="6" idx="6"/>
            <a:endCxn id="7" idx="2"/>
          </p:cNvCxnSpPr>
          <p:nvPr/>
        </p:nvCxnSpPr>
        <p:spPr>
          <a:xfrm>
            <a:off x="1871585" y="3616208"/>
            <a:ext cx="612183" cy="25518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907704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915816" y="29969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471192" y="190648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479304" y="1978496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3975248" y="24825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>
            <a:stCxn id="9" idx="3"/>
            <a:endCxn id="6" idx="0"/>
          </p:cNvCxnSpPr>
          <p:nvPr/>
        </p:nvCxnSpPr>
        <p:spPr>
          <a:xfrm flipH="1">
            <a:off x="1717225" y="3044437"/>
            <a:ext cx="235690" cy="41741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9" idx="6"/>
            <a:endCxn id="10" idx="2"/>
          </p:cNvCxnSpPr>
          <p:nvPr/>
        </p:nvCxnSpPr>
        <p:spPr>
          <a:xfrm>
            <a:off x="2216424" y="2935288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0" idx="3"/>
            <a:endCxn id="7" idx="7"/>
          </p:cNvCxnSpPr>
          <p:nvPr/>
        </p:nvCxnSpPr>
        <p:spPr>
          <a:xfrm flipH="1">
            <a:off x="2747277" y="3260461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851920" y="3140968"/>
            <a:ext cx="308720" cy="30872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/>
          <p:cNvCxnSpPr>
            <a:stCxn id="17" idx="4"/>
            <a:endCxn id="35" idx="0"/>
          </p:cNvCxnSpPr>
          <p:nvPr/>
        </p:nvCxnSpPr>
        <p:spPr>
          <a:xfrm flipH="1">
            <a:off x="4006280" y="2791272"/>
            <a:ext cx="123328" cy="34969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7" idx="1"/>
            <a:endCxn id="15" idx="4"/>
          </p:cNvCxnSpPr>
          <p:nvPr/>
        </p:nvCxnSpPr>
        <p:spPr>
          <a:xfrm flipH="1" flipV="1">
            <a:off x="3625552" y="2215208"/>
            <a:ext cx="394907" cy="312555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6" idx="2"/>
            <a:endCxn id="15" idx="6"/>
          </p:cNvCxnSpPr>
          <p:nvPr/>
        </p:nvCxnSpPr>
        <p:spPr>
          <a:xfrm flipH="1" flipV="1">
            <a:off x="3779912" y="2060848"/>
            <a:ext cx="699392" cy="7200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6" idx="3"/>
            <a:endCxn id="17" idx="7"/>
          </p:cNvCxnSpPr>
          <p:nvPr/>
        </p:nvCxnSpPr>
        <p:spPr>
          <a:xfrm flipH="1">
            <a:off x="4238757" y="2242005"/>
            <a:ext cx="285758" cy="28575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220072" y="350100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6300192" y="38610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56" name="直線コネクタ 55"/>
          <p:cNvCxnSpPr>
            <a:stCxn id="54" idx="5"/>
            <a:endCxn id="55" idx="2"/>
          </p:cNvCxnSpPr>
          <p:nvPr/>
        </p:nvCxnSpPr>
        <p:spPr>
          <a:xfrm>
            <a:off x="5483581" y="3764517"/>
            <a:ext cx="816611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5724128" y="2924944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6732240" y="314096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コネクタ 58"/>
          <p:cNvCxnSpPr>
            <a:stCxn id="57" idx="3"/>
            <a:endCxn id="54" idx="7"/>
          </p:cNvCxnSpPr>
          <p:nvPr/>
        </p:nvCxnSpPr>
        <p:spPr>
          <a:xfrm flipH="1">
            <a:off x="5483581" y="3188453"/>
            <a:ext cx="285758" cy="35776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7" idx="6"/>
            <a:endCxn id="58" idx="2"/>
          </p:cNvCxnSpPr>
          <p:nvPr/>
        </p:nvCxnSpPr>
        <p:spPr>
          <a:xfrm>
            <a:off x="6032848" y="3079304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3"/>
            <a:endCxn id="55" idx="7"/>
          </p:cNvCxnSpPr>
          <p:nvPr/>
        </p:nvCxnSpPr>
        <p:spPr>
          <a:xfrm flipH="1">
            <a:off x="6563701" y="3404477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4" idx="2"/>
            <a:endCxn id="35" idx="5"/>
          </p:cNvCxnSpPr>
          <p:nvPr/>
        </p:nvCxnSpPr>
        <p:spPr>
          <a:xfrm flipH="1" flipV="1">
            <a:off x="4115429" y="3404477"/>
            <a:ext cx="1104643" cy="250891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35" idx="2"/>
            <a:endCxn id="10" idx="6"/>
          </p:cNvCxnSpPr>
          <p:nvPr/>
        </p:nvCxnSpPr>
        <p:spPr>
          <a:xfrm flipH="1" flipV="1">
            <a:off x="3224536" y="3151312"/>
            <a:ext cx="627384" cy="14401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55" idx="1"/>
            <a:endCxn id="57" idx="5"/>
          </p:cNvCxnSpPr>
          <p:nvPr/>
        </p:nvCxnSpPr>
        <p:spPr>
          <a:xfrm flipH="1" flipV="1">
            <a:off x="5987637" y="3188453"/>
            <a:ext cx="357766" cy="71780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4716016" y="2780928"/>
            <a:ext cx="308720" cy="3087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3" name="直線コネクタ 72"/>
          <p:cNvCxnSpPr>
            <a:stCxn id="72" idx="1"/>
            <a:endCxn id="17" idx="6"/>
          </p:cNvCxnSpPr>
          <p:nvPr/>
        </p:nvCxnSpPr>
        <p:spPr>
          <a:xfrm flipH="1" flipV="1">
            <a:off x="4283968" y="2636912"/>
            <a:ext cx="477259" cy="189227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54" idx="1"/>
            <a:endCxn id="72" idx="5"/>
          </p:cNvCxnSpPr>
          <p:nvPr/>
        </p:nvCxnSpPr>
        <p:spPr>
          <a:xfrm flipH="1" flipV="1">
            <a:off x="4979525" y="3044437"/>
            <a:ext cx="285758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42508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Applications of CC / BC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008000"/>
                </a:solidFill>
              </a:rPr>
              <a:t>Community detection</a:t>
            </a:r>
            <a:r>
              <a:rPr lang="en-US" altLang="ja-JP" dirty="0"/>
              <a:t> [Girvan-Newman’s </a:t>
            </a:r>
            <a:r>
              <a:rPr lang="en-US" altLang="ja-JP" dirty="0" err="1"/>
              <a:t>alg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/>
              <a:t>Choose the vertex of highest BC.</a:t>
            </a:r>
          </a:p>
          <a:p>
            <a:r>
              <a:rPr lang="en-US" altLang="ja-JP" dirty="0"/>
              <a:t>Remove the vertex</a:t>
            </a:r>
          </a:p>
          <a:p>
            <a:r>
              <a:rPr lang="en-US" altLang="ja-JP" dirty="0"/>
              <a:t>Repeat, say, k times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円/楕円 5"/>
          <p:cNvSpPr/>
          <p:nvPr/>
        </p:nvSpPr>
        <p:spPr>
          <a:xfrm>
            <a:off x="1562865" y="34618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483768" y="371703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8" name="直線コネクタ 7"/>
          <p:cNvCxnSpPr>
            <a:stCxn id="6" idx="6"/>
            <a:endCxn id="7" idx="2"/>
          </p:cNvCxnSpPr>
          <p:nvPr/>
        </p:nvCxnSpPr>
        <p:spPr>
          <a:xfrm>
            <a:off x="1871585" y="3616208"/>
            <a:ext cx="612183" cy="25518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907704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915816" y="29969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471192" y="190648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479304" y="1978496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3975248" y="24825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>
            <a:stCxn id="9" idx="3"/>
            <a:endCxn id="6" idx="0"/>
          </p:cNvCxnSpPr>
          <p:nvPr/>
        </p:nvCxnSpPr>
        <p:spPr>
          <a:xfrm flipH="1">
            <a:off x="1717225" y="3044437"/>
            <a:ext cx="235690" cy="41741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9" idx="6"/>
            <a:endCxn id="10" idx="2"/>
          </p:cNvCxnSpPr>
          <p:nvPr/>
        </p:nvCxnSpPr>
        <p:spPr>
          <a:xfrm>
            <a:off x="2216424" y="2935288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0" idx="3"/>
            <a:endCxn id="7" idx="7"/>
          </p:cNvCxnSpPr>
          <p:nvPr/>
        </p:nvCxnSpPr>
        <p:spPr>
          <a:xfrm flipH="1">
            <a:off x="2747277" y="3260461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851920" y="3140968"/>
            <a:ext cx="308720" cy="30872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/>
          <p:cNvCxnSpPr>
            <a:stCxn id="17" idx="4"/>
            <a:endCxn id="35" idx="0"/>
          </p:cNvCxnSpPr>
          <p:nvPr/>
        </p:nvCxnSpPr>
        <p:spPr>
          <a:xfrm flipH="1">
            <a:off x="4006280" y="2791272"/>
            <a:ext cx="123328" cy="34969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7" idx="1"/>
            <a:endCxn id="15" idx="4"/>
          </p:cNvCxnSpPr>
          <p:nvPr/>
        </p:nvCxnSpPr>
        <p:spPr>
          <a:xfrm flipH="1" flipV="1">
            <a:off x="3625552" y="2215208"/>
            <a:ext cx="394907" cy="312555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6" idx="2"/>
            <a:endCxn id="15" idx="6"/>
          </p:cNvCxnSpPr>
          <p:nvPr/>
        </p:nvCxnSpPr>
        <p:spPr>
          <a:xfrm flipH="1" flipV="1">
            <a:off x="3779912" y="2060848"/>
            <a:ext cx="699392" cy="7200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6" idx="3"/>
            <a:endCxn id="17" idx="7"/>
          </p:cNvCxnSpPr>
          <p:nvPr/>
        </p:nvCxnSpPr>
        <p:spPr>
          <a:xfrm flipH="1">
            <a:off x="4238757" y="2242005"/>
            <a:ext cx="285758" cy="28575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220072" y="350100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6300192" y="38610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56" name="直線コネクタ 55"/>
          <p:cNvCxnSpPr>
            <a:stCxn id="54" idx="5"/>
            <a:endCxn id="55" idx="2"/>
          </p:cNvCxnSpPr>
          <p:nvPr/>
        </p:nvCxnSpPr>
        <p:spPr>
          <a:xfrm>
            <a:off x="5483581" y="3764517"/>
            <a:ext cx="816611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5724128" y="2924944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6732240" y="314096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コネクタ 58"/>
          <p:cNvCxnSpPr>
            <a:stCxn id="57" idx="3"/>
            <a:endCxn id="54" idx="7"/>
          </p:cNvCxnSpPr>
          <p:nvPr/>
        </p:nvCxnSpPr>
        <p:spPr>
          <a:xfrm flipH="1">
            <a:off x="5483581" y="3188453"/>
            <a:ext cx="285758" cy="35776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7" idx="6"/>
            <a:endCxn id="58" idx="2"/>
          </p:cNvCxnSpPr>
          <p:nvPr/>
        </p:nvCxnSpPr>
        <p:spPr>
          <a:xfrm>
            <a:off x="6032848" y="3079304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3"/>
            <a:endCxn id="55" idx="7"/>
          </p:cNvCxnSpPr>
          <p:nvPr/>
        </p:nvCxnSpPr>
        <p:spPr>
          <a:xfrm flipH="1">
            <a:off x="6563701" y="3404477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4" idx="2"/>
            <a:endCxn id="35" idx="5"/>
          </p:cNvCxnSpPr>
          <p:nvPr/>
        </p:nvCxnSpPr>
        <p:spPr>
          <a:xfrm flipH="1" flipV="1">
            <a:off x="4115429" y="3404477"/>
            <a:ext cx="1104643" cy="250891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35" idx="2"/>
            <a:endCxn id="10" idx="6"/>
          </p:cNvCxnSpPr>
          <p:nvPr/>
        </p:nvCxnSpPr>
        <p:spPr>
          <a:xfrm flipH="1" flipV="1">
            <a:off x="3224536" y="3151312"/>
            <a:ext cx="627384" cy="14401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55" idx="1"/>
            <a:endCxn id="57" idx="5"/>
          </p:cNvCxnSpPr>
          <p:nvPr/>
        </p:nvCxnSpPr>
        <p:spPr>
          <a:xfrm flipH="1" flipV="1">
            <a:off x="5987637" y="3188453"/>
            <a:ext cx="357766" cy="71780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4716016" y="2780928"/>
            <a:ext cx="308720" cy="30872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3" name="直線コネクタ 72"/>
          <p:cNvCxnSpPr>
            <a:stCxn id="72" idx="1"/>
            <a:endCxn id="17" idx="6"/>
          </p:cNvCxnSpPr>
          <p:nvPr/>
        </p:nvCxnSpPr>
        <p:spPr>
          <a:xfrm flipH="1" flipV="1">
            <a:off x="4283968" y="2636912"/>
            <a:ext cx="477259" cy="189227"/>
          </a:xfrm>
          <a:prstGeom prst="line">
            <a:avLst/>
          </a:prstGeom>
          <a:ln w="19050">
            <a:prstDash val="dashDot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54" idx="1"/>
            <a:endCxn id="72" idx="5"/>
          </p:cNvCxnSpPr>
          <p:nvPr/>
        </p:nvCxnSpPr>
        <p:spPr>
          <a:xfrm flipH="1" flipV="1">
            <a:off x="4979525" y="3044437"/>
            <a:ext cx="285758" cy="501782"/>
          </a:xfrm>
          <a:prstGeom prst="line">
            <a:avLst/>
          </a:prstGeom>
          <a:ln w="19050">
            <a:prstDash val="dashDot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945746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Applications of CC / BC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008000"/>
                </a:solidFill>
              </a:rPr>
              <a:t>Community detection</a:t>
            </a:r>
            <a:r>
              <a:rPr lang="en-US" altLang="ja-JP" dirty="0"/>
              <a:t> [Girvan-Newman’s </a:t>
            </a:r>
            <a:r>
              <a:rPr lang="en-US" altLang="ja-JP" dirty="0" err="1"/>
              <a:t>alg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/>
              <a:t>Choose the vertex of highest BC.</a:t>
            </a:r>
          </a:p>
          <a:p>
            <a:r>
              <a:rPr lang="en-US" altLang="ja-JP" dirty="0"/>
              <a:t>Remove the vertex</a:t>
            </a:r>
          </a:p>
          <a:p>
            <a:r>
              <a:rPr lang="en-US" altLang="ja-JP" dirty="0"/>
              <a:t>Repeat, say, k times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円/楕円 5"/>
          <p:cNvSpPr/>
          <p:nvPr/>
        </p:nvSpPr>
        <p:spPr>
          <a:xfrm>
            <a:off x="1562865" y="34618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483768" y="371703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8" name="直線コネクタ 7"/>
          <p:cNvCxnSpPr>
            <a:stCxn id="6" idx="6"/>
            <a:endCxn id="7" idx="2"/>
          </p:cNvCxnSpPr>
          <p:nvPr/>
        </p:nvCxnSpPr>
        <p:spPr>
          <a:xfrm>
            <a:off x="1871585" y="3616208"/>
            <a:ext cx="612183" cy="25518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907704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915816" y="29969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471192" y="190648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479304" y="1978496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3975248" y="24825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>
            <a:stCxn id="9" idx="3"/>
            <a:endCxn id="6" idx="0"/>
          </p:cNvCxnSpPr>
          <p:nvPr/>
        </p:nvCxnSpPr>
        <p:spPr>
          <a:xfrm flipH="1">
            <a:off x="1717225" y="3044437"/>
            <a:ext cx="235690" cy="41741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9" idx="6"/>
            <a:endCxn id="10" idx="2"/>
          </p:cNvCxnSpPr>
          <p:nvPr/>
        </p:nvCxnSpPr>
        <p:spPr>
          <a:xfrm>
            <a:off x="2216424" y="2935288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0" idx="3"/>
            <a:endCxn id="7" idx="7"/>
          </p:cNvCxnSpPr>
          <p:nvPr/>
        </p:nvCxnSpPr>
        <p:spPr>
          <a:xfrm flipH="1">
            <a:off x="2747277" y="3260461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851920" y="3140968"/>
            <a:ext cx="308720" cy="30872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/>
          <p:cNvCxnSpPr>
            <a:stCxn id="17" idx="4"/>
            <a:endCxn id="35" idx="0"/>
          </p:cNvCxnSpPr>
          <p:nvPr/>
        </p:nvCxnSpPr>
        <p:spPr>
          <a:xfrm flipH="1">
            <a:off x="4006280" y="2791272"/>
            <a:ext cx="123328" cy="34969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7" idx="1"/>
            <a:endCxn id="15" idx="4"/>
          </p:cNvCxnSpPr>
          <p:nvPr/>
        </p:nvCxnSpPr>
        <p:spPr>
          <a:xfrm flipH="1" flipV="1">
            <a:off x="3625552" y="2215208"/>
            <a:ext cx="394907" cy="312555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6" idx="2"/>
            <a:endCxn id="15" idx="6"/>
          </p:cNvCxnSpPr>
          <p:nvPr/>
        </p:nvCxnSpPr>
        <p:spPr>
          <a:xfrm flipH="1" flipV="1">
            <a:off x="3779912" y="2060848"/>
            <a:ext cx="699392" cy="7200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6" idx="3"/>
            <a:endCxn id="17" idx="7"/>
          </p:cNvCxnSpPr>
          <p:nvPr/>
        </p:nvCxnSpPr>
        <p:spPr>
          <a:xfrm flipH="1">
            <a:off x="4238757" y="2242005"/>
            <a:ext cx="285758" cy="28575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220072" y="350100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6300192" y="38610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56" name="直線コネクタ 55"/>
          <p:cNvCxnSpPr>
            <a:stCxn id="54" idx="5"/>
            <a:endCxn id="55" idx="2"/>
          </p:cNvCxnSpPr>
          <p:nvPr/>
        </p:nvCxnSpPr>
        <p:spPr>
          <a:xfrm>
            <a:off x="5483581" y="3764517"/>
            <a:ext cx="816611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5724128" y="2924944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6732240" y="314096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コネクタ 58"/>
          <p:cNvCxnSpPr>
            <a:stCxn id="57" idx="3"/>
            <a:endCxn id="54" idx="7"/>
          </p:cNvCxnSpPr>
          <p:nvPr/>
        </p:nvCxnSpPr>
        <p:spPr>
          <a:xfrm flipH="1">
            <a:off x="5483581" y="3188453"/>
            <a:ext cx="285758" cy="35776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7" idx="6"/>
            <a:endCxn id="58" idx="2"/>
          </p:cNvCxnSpPr>
          <p:nvPr/>
        </p:nvCxnSpPr>
        <p:spPr>
          <a:xfrm>
            <a:off x="6032848" y="3079304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3"/>
            <a:endCxn id="55" idx="7"/>
          </p:cNvCxnSpPr>
          <p:nvPr/>
        </p:nvCxnSpPr>
        <p:spPr>
          <a:xfrm flipH="1">
            <a:off x="6563701" y="3404477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4" idx="2"/>
            <a:endCxn id="35" idx="5"/>
          </p:cNvCxnSpPr>
          <p:nvPr/>
        </p:nvCxnSpPr>
        <p:spPr>
          <a:xfrm flipH="1" flipV="1">
            <a:off x="4115429" y="3404477"/>
            <a:ext cx="1104643" cy="250891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35" idx="2"/>
            <a:endCxn id="10" idx="6"/>
          </p:cNvCxnSpPr>
          <p:nvPr/>
        </p:nvCxnSpPr>
        <p:spPr>
          <a:xfrm flipH="1" flipV="1">
            <a:off x="3224536" y="3151312"/>
            <a:ext cx="627384" cy="14401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55" idx="1"/>
            <a:endCxn id="57" idx="5"/>
          </p:cNvCxnSpPr>
          <p:nvPr/>
        </p:nvCxnSpPr>
        <p:spPr>
          <a:xfrm flipH="1" flipV="1">
            <a:off x="5987637" y="3188453"/>
            <a:ext cx="357766" cy="71780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4716016" y="2780928"/>
            <a:ext cx="308720" cy="30872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3" name="直線コネクタ 72"/>
          <p:cNvCxnSpPr>
            <a:stCxn id="72" idx="1"/>
            <a:endCxn id="17" idx="6"/>
          </p:cNvCxnSpPr>
          <p:nvPr/>
        </p:nvCxnSpPr>
        <p:spPr>
          <a:xfrm flipH="1" flipV="1">
            <a:off x="4283968" y="2636912"/>
            <a:ext cx="477259" cy="189227"/>
          </a:xfrm>
          <a:prstGeom prst="line">
            <a:avLst/>
          </a:prstGeom>
          <a:ln w="19050">
            <a:prstDash val="dashDot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54" idx="1"/>
            <a:endCxn id="72" idx="5"/>
          </p:cNvCxnSpPr>
          <p:nvPr/>
        </p:nvCxnSpPr>
        <p:spPr>
          <a:xfrm flipH="1" flipV="1">
            <a:off x="4979525" y="3044437"/>
            <a:ext cx="285758" cy="501782"/>
          </a:xfrm>
          <a:prstGeom prst="line">
            <a:avLst/>
          </a:prstGeom>
          <a:ln w="19050">
            <a:prstDash val="dashDot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円/楕円 3"/>
          <p:cNvSpPr/>
          <p:nvPr/>
        </p:nvSpPr>
        <p:spPr>
          <a:xfrm>
            <a:off x="1331640" y="2564904"/>
            <a:ext cx="2016224" cy="1728192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円/楕円 36"/>
          <p:cNvSpPr/>
          <p:nvPr/>
        </p:nvSpPr>
        <p:spPr>
          <a:xfrm>
            <a:off x="3131840" y="1772816"/>
            <a:ext cx="2016224" cy="108012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円/楕円 37"/>
          <p:cNvSpPr/>
          <p:nvPr/>
        </p:nvSpPr>
        <p:spPr>
          <a:xfrm>
            <a:off x="5148064" y="2789312"/>
            <a:ext cx="2096616" cy="1575792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81057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Applications of CC / BC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Distance oracle [</a:t>
            </a:r>
            <a:r>
              <a:rPr lang="en-US" altLang="ja-JP" dirty="0" err="1" smtClean="0"/>
              <a:t>Akiba</a:t>
            </a:r>
            <a:r>
              <a:rPr lang="en-US" altLang="ja-JP" dirty="0" smtClean="0"/>
              <a:t> et al. SIGMOD’13]</a:t>
            </a:r>
          </a:p>
          <a:p>
            <a:r>
              <a:rPr lang="en-US" altLang="ja-JP" dirty="0" smtClean="0"/>
              <a:t>Targeted immunization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No good</a:t>
            </a:r>
            <a:r>
              <a:rPr lang="en-US" altLang="ja-JP" dirty="0"/>
              <a:t> to compute CC / BC in the original graph</a:t>
            </a:r>
            <a:r>
              <a:rPr lang="en-US" altLang="ja-JP" dirty="0" smtClean="0"/>
              <a:t>.</a:t>
            </a:r>
          </a:p>
          <a:p>
            <a:pPr marL="0" indent="0">
              <a:buNone/>
            </a:pPr>
            <a:r>
              <a:rPr lang="en-US" altLang="ja-JP" dirty="0" smtClean="0"/>
              <a:t>Seems we need to compute CC / BC </a:t>
            </a:r>
            <a:r>
              <a:rPr lang="en-US" altLang="ja-JP" dirty="0" smtClean="0">
                <a:solidFill>
                  <a:srgbClr val="FF0000"/>
                </a:solidFill>
              </a:rPr>
              <a:t>adaptively</a:t>
            </a:r>
            <a:r>
              <a:rPr lang="en-US" altLang="ja-JP" dirty="0" smtClean="0"/>
              <a:t>: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57200" y="3881903"/>
            <a:ext cx="8136904" cy="145802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 smtClean="0">
                <a:solidFill>
                  <a:srgbClr val="008040"/>
                </a:solidFill>
                <a:latin typeface="ヒラギノ角ゴ Pro W3"/>
                <a:ea typeface="ヒラギノ角ゴ Pro W3"/>
                <a:cs typeface="ヒラギノ角ゴ Pro W3"/>
              </a:rPr>
              <a:t>for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i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= 1 to k</a:t>
            </a:r>
            <a:r>
              <a:rPr lang="en-US" altLang="ja-JP" sz="2400" i="1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:</a:t>
            </a:r>
          </a:p>
          <a:p>
            <a:pPr marL="320040" lvl="1" defTabSz="91440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400" baseline="-250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i</a:t>
            </a: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 ← vertex of highest CC / BC</a:t>
            </a:r>
          </a:p>
          <a:p>
            <a:pPr marL="320040" lvl="1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No longer consider pairs covered by v</a:t>
            </a:r>
            <a:r>
              <a:rPr lang="en-US" altLang="ja-JP" sz="2400" baseline="-25000" dirty="0" smtClean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i</a:t>
            </a:r>
            <a:endParaRPr lang="en-US" altLang="ja-JP" sz="2400" dirty="0">
              <a:solidFill>
                <a:srgbClr val="00000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05479129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Adaptive centrality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Previous methods take at least quadratic time…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783446"/>
              </p:ext>
            </p:extLst>
          </p:nvPr>
        </p:nvGraphicFramePr>
        <p:xfrm>
          <a:off x="755576" y="1899190"/>
          <a:ext cx="7543802" cy="1434434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212998"/>
                <a:gridCol w="2665402"/>
                <a:gridCol w="2665402"/>
              </a:tblGrid>
              <a:tr h="400902">
                <a:tc>
                  <a:txBody>
                    <a:bodyPr/>
                    <a:lstStyle/>
                    <a:p>
                      <a:endParaRPr kumimoji="1" lang="ja-JP" altLang="en-US" sz="2400" b="0" i="0" dirty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Exact</a:t>
                      </a:r>
                      <a:endParaRPr kumimoji="1" lang="ja-JP" altLang="en-US" sz="2400" b="0" i="0" dirty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Approximate</a:t>
                      </a:r>
                      <a:endParaRPr kumimoji="1" lang="ja-JP" altLang="en-US" sz="2400" b="0" i="0" dirty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/>
                </a:tc>
              </a:tr>
              <a:tr h="47265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Adaptive CC</a:t>
                      </a:r>
                      <a:endParaRPr kumimoji="1" lang="ja-JP" altLang="en-US" sz="2400" b="0" i="0" dirty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O(kn</a:t>
                      </a:r>
                      <a:r>
                        <a:rPr lang="en-US" altLang="ja-JP" sz="2400" b="0" i="0" baseline="3000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2</a:t>
                      </a:r>
                      <a:r>
                        <a:rPr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m)</a:t>
                      </a:r>
                      <a:endParaRPr kumimoji="1" lang="ja-JP" altLang="en-US" sz="2400" b="0" i="0" dirty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dirty="0" err="1" smtClean="0">
                          <a:latin typeface="+mn-lt"/>
                          <a:ea typeface="ヒラギノ角ゴ Pro W3"/>
                          <a:cs typeface="ヒラギノ角ゴ Pro W3"/>
                        </a:rPr>
                        <a:t>Õ</a:t>
                      </a:r>
                      <a:r>
                        <a:rPr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(</a:t>
                      </a:r>
                      <a:r>
                        <a:rPr lang="en-US" altLang="ja-JP" sz="2400" b="0" i="0" dirty="0" err="1" smtClean="0">
                          <a:latin typeface="+mn-lt"/>
                          <a:ea typeface="ヒラギノ角ゴ Pro W3"/>
                          <a:cs typeface="ヒラギノ角ゴ Pro W3"/>
                        </a:rPr>
                        <a:t>knm</a:t>
                      </a:r>
                      <a:r>
                        <a:rPr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/ε</a:t>
                      </a:r>
                      <a:r>
                        <a:rPr lang="en-US" altLang="ja-JP" sz="2400" b="0" i="0" baseline="3000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2</a:t>
                      </a:r>
                      <a:r>
                        <a:rPr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)</a:t>
                      </a:r>
                      <a:endParaRPr kumimoji="1" lang="en-US" altLang="ja-JP" sz="2400" b="0" i="0" dirty="0" smtClean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/>
                </a:tc>
              </a:tr>
              <a:tr h="50458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Adaptive</a:t>
                      </a:r>
                      <a:r>
                        <a:rPr kumimoji="1" lang="en-US" altLang="ja-JP" sz="2400" b="0" i="0" baseline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 BC</a:t>
                      </a:r>
                      <a:endParaRPr kumimoji="1" lang="ja-JP" altLang="en-US" sz="2400" b="0" i="0" dirty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O(</a:t>
                      </a:r>
                      <a:r>
                        <a:rPr kumimoji="1" lang="en-US" altLang="ja-JP" sz="2400" b="0" i="0" dirty="0" err="1" smtClean="0">
                          <a:latin typeface="+mn-lt"/>
                          <a:ea typeface="ヒラギノ角ゴ Pro W3"/>
                          <a:cs typeface="ヒラギノ角ゴ Pro W3"/>
                        </a:rPr>
                        <a:t>knm</a:t>
                      </a:r>
                      <a:r>
                        <a:rPr kumimoji="1"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) </a:t>
                      </a:r>
                      <a:r>
                        <a:rPr kumimoji="1" lang="en-US" altLang="ja-JP" sz="18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[Bra01]</a:t>
                      </a:r>
                      <a:endParaRPr kumimoji="1" lang="ja-JP" altLang="en-US" sz="2400" b="0" i="0" dirty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b="0" i="0" dirty="0" err="1" smtClean="0">
                          <a:latin typeface="+mn-lt"/>
                          <a:ea typeface="ヒラギノ角ゴ Pro W3"/>
                          <a:cs typeface="ヒラギノ角ゴ Pro W3"/>
                        </a:rPr>
                        <a:t>Õ</a:t>
                      </a:r>
                      <a:r>
                        <a:rPr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(km/ε</a:t>
                      </a:r>
                      <a:r>
                        <a:rPr lang="en-US" altLang="ja-JP" sz="2400" b="0" i="0" baseline="3000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2</a:t>
                      </a:r>
                      <a:r>
                        <a:rPr lang="en-US" altLang="ja-JP" sz="24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) </a:t>
                      </a:r>
                      <a:r>
                        <a:rPr lang="en-US" altLang="ja-JP" sz="1800" b="0" i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[B</a:t>
                      </a:r>
                      <a:r>
                        <a:rPr lang="en-US" altLang="ja-JP" sz="1800" b="0" i="0" baseline="0" dirty="0" smtClean="0">
                          <a:latin typeface="+mn-lt"/>
                          <a:ea typeface="ヒラギノ角ゴ Pro W3"/>
                          <a:cs typeface="ヒラギノ角ゴ Pro W3"/>
                        </a:rPr>
                        <a:t>P08]</a:t>
                      </a:r>
                      <a:endParaRPr lang="en-US" altLang="ja-JP" sz="2400" b="0" i="0" dirty="0" smtClean="0">
                        <a:latin typeface="+mn-lt"/>
                        <a:ea typeface="ヒラギノ角ゴ Pro W3"/>
                        <a:cs typeface="ヒラギノ角ゴ Pro W3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755576" y="3373528"/>
            <a:ext cx="6238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Approximate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= approximate CC / BC to within</a:t>
            </a:r>
            <a:r>
              <a:rPr kumimoji="1" lang="en-US" altLang="ja-JP" sz="2400" dirty="0" smtClean="0"/>
              <a:t> ±</a:t>
            </a:r>
            <a:r>
              <a:rPr kumimoji="1" lang="en-US" altLang="ja-JP" sz="2400" dirty="0" err="1" smtClean="0"/>
              <a:t>ε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6279345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Our contributions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dirty="0" smtClean="0">
                <a:ea typeface="ヒラギノ角ゴ Pro W3"/>
                <a:cs typeface="ヒラギノ角ゴ Pro W3"/>
              </a:rPr>
              <a:t>Compute the ordering based on adaptive centrality</a:t>
            </a:r>
          </a:p>
          <a:p>
            <a:pPr marL="0" indent="0" algn="ctr">
              <a:buNone/>
            </a:pPr>
            <a:r>
              <a:rPr lang="en-US" altLang="ja-JP" dirty="0" smtClean="0">
                <a:ea typeface="ヒラギノ角ゴ Pro W3"/>
                <a:cs typeface="ヒラギノ角ゴ Pro W3"/>
              </a:rPr>
              <a:t>in </a:t>
            </a:r>
            <a:r>
              <a:rPr lang="en-US" altLang="ja-JP" dirty="0" smtClean="0">
                <a:solidFill>
                  <a:srgbClr val="3366FF"/>
                </a:solidFill>
                <a:ea typeface="ヒラギノ角ゴ Pro W3"/>
                <a:cs typeface="ヒラギノ角ゴ Pro W3"/>
              </a:rPr>
              <a:t>almost linear time</a:t>
            </a:r>
            <a:r>
              <a:rPr lang="en-US" altLang="ja-JP" dirty="0" smtClean="0">
                <a:ea typeface="ヒラギノ角ゴ Pro W3"/>
                <a:cs typeface="ヒラギノ角ゴ Pro W3"/>
              </a:rPr>
              <a:t>!</a:t>
            </a:r>
          </a:p>
          <a:p>
            <a:pPr marL="0" indent="0" algn="ctr">
              <a:buNone/>
            </a:pPr>
            <a:endParaRPr lang="en-US" altLang="ja-JP" dirty="0" smtClean="0">
              <a:ea typeface="ヒラギノ角ゴ Pro W3"/>
              <a:cs typeface="ヒラギノ角ゴ Pro W3"/>
            </a:endParaRPr>
          </a:p>
          <a:p>
            <a:pPr marL="0" indent="0">
              <a:buNone/>
            </a:pPr>
            <a:r>
              <a:rPr lang="en-US" altLang="ja-JP" u="sng" dirty="0" smtClean="0">
                <a:solidFill>
                  <a:srgbClr val="008040"/>
                </a:solidFill>
                <a:ea typeface="ヒラギノ角ゴ Pro W3"/>
                <a:cs typeface="ヒラギノ角ゴ Pro W3"/>
              </a:rPr>
              <a:t>Time complexity</a:t>
            </a:r>
            <a:endParaRPr lang="en-US" altLang="ja-JP" u="sng" dirty="0">
              <a:solidFill>
                <a:srgbClr val="008040"/>
              </a:solidFill>
              <a:ea typeface="ヒラギノ角ゴ Pro W3"/>
              <a:cs typeface="ヒラギノ角ゴ Pro W3"/>
            </a:endParaRPr>
          </a:p>
          <a:p>
            <a:r>
              <a:rPr lang="en-US" altLang="ja-JP" dirty="0" smtClean="0">
                <a:ea typeface="ヒラギノ角ゴ Pro W3"/>
                <a:cs typeface="ヒラギノ角ゴ Pro W3"/>
              </a:rPr>
              <a:t>Adaptive CC: </a:t>
            </a:r>
            <a:r>
              <a:rPr lang="en-US" altLang="ja-JP" dirty="0">
                <a:ea typeface="ヒラギノ角ゴ Pro W3"/>
                <a:cs typeface="ヒラギノ角ゴ Pro W3"/>
              </a:rPr>
              <a:t>O((</a:t>
            </a:r>
            <a:r>
              <a:rPr lang="en-US" altLang="ja-JP" dirty="0" smtClean="0">
                <a:ea typeface="ヒラギノ角ゴ Pro W3"/>
                <a:cs typeface="ヒラギノ角ゴ Pro W3"/>
              </a:rPr>
              <a:t>n + m</a:t>
            </a:r>
            <a:r>
              <a:rPr lang="en-US" altLang="ja-JP" dirty="0">
                <a:ea typeface="ヒラギノ角ゴ Pro W3"/>
                <a:cs typeface="ヒラギノ角ゴ Pro W3"/>
              </a:rPr>
              <a:t>)</a:t>
            </a:r>
            <a:r>
              <a:rPr lang="en-US" altLang="ja-JP" dirty="0" smtClean="0">
                <a:ea typeface="ヒラギノ角ゴ Pro W3"/>
                <a:cs typeface="ヒラギノ角ゴ Pro W3"/>
              </a:rPr>
              <a:t>log n </a:t>
            </a:r>
            <a:r>
              <a:rPr lang="en-US" altLang="ja-JP" dirty="0">
                <a:ea typeface="ヒラギノ角ゴ Pro W3"/>
                <a:cs typeface="ヒラギノ角ゴ Pro W3"/>
              </a:rPr>
              <a:t>/ε</a:t>
            </a:r>
            <a:r>
              <a:rPr lang="en-US" altLang="ja-JP" baseline="30000" dirty="0">
                <a:ea typeface="ヒラギノ角ゴ Pro W3"/>
                <a:cs typeface="ヒラギノ角ゴ Pro W3"/>
              </a:rPr>
              <a:t>2</a:t>
            </a:r>
            <a:r>
              <a:rPr lang="en-US" altLang="ja-JP" dirty="0">
                <a:ea typeface="ヒラギノ角ゴ Pro W3"/>
                <a:cs typeface="ヒラギノ角ゴ Pro W3"/>
              </a:rPr>
              <a:t>)</a:t>
            </a:r>
          </a:p>
          <a:p>
            <a:r>
              <a:rPr lang="en-US" altLang="ja-JP" dirty="0" smtClean="0">
                <a:ea typeface="ヒラギノ角ゴ Pro W3"/>
                <a:cs typeface="ヒラギノ角ゴ Pro W3"/>
              </a:rPr>
              <a:t>Adaptive BC: O</a:t>
            </a:r>
            <a:r>
              <a:rPr lang="en-US" altLang="ja-JP" dirty="0">
                <a:ea typeface="ヒラギノ角ゴ Pro W3"/>
                <a:cs typeface="ヒラギノ角ゴ Pro W3"/>
              </a:rPr>
              <a:t>((</a:t>
            </a:r>
            <a:r>
              <a:rPr lang="en-US" altLang="ja-JP" dirty="0" smtClean="0">
                <a:ea typeface="ヒラギノ角ゴ Pro W3"/>
                <a:cs typeface="ヒラギノ角ゴ Pro W3"/>
              </a:rPr>
              <a:t>n + m)</a:t>
            </a:r>
            <a:r>
              <a:rPr lang="en-US" altLang="ja-JP" dirty="0">
                <a:ea typeface="ヒラギノ角ゴ Pro W3"/>
                <a:cs typeface="ヒラギノ角ゴ Pro W3"/>
              </a:rPr>
              <a:t>log </a:t>
            </a:r>
            <a:r>
              <a:rPr lang="en-US" altLang="ja-JP" dirty="0" smtClean="0">
                <a:ea typeface="ヒラギノ角ゴ Pro W3"/>
                <a:cs typeface="ヒラギノ角ゴ Pro W3"/>
              </a:rPr>
              <a:t>n /</a:t>
            </a:r>
            <a:r>
              <a:rPr lang="en-US" altLang="ja-JP" dirty="0">
                <a:ea typeface="ヒラギノ角ゴ Pro W3"/>
                <a:cs typeface="ヒラギノ角ゴ Pro W3"/>
              </a:rPr>
              <a:t>ε</a:t>
            </a:r>
            <a:r>
              <a:rPr lang="en-US" altLang="ja-JP" baseline="30000" dirty="0">
                <a:ea typeface="ヒラギノ角ゴ Pro W3"/>
                <a:cs typeface="ヒラギノ角ゴ Pro W3"/>
              </a:rPr>
              <a:t>2</a:t>
            </a:r>
            <a:r>
              <a:rPr lang="en-US" altLang="ja-JP" dirty="0" smtClean="0">
                <a:ea typeface="ヒラギノ角ゴ Pro W3"/>
                <a:cs typeface="ヒラギノ角ゴ Pro W3"/>
              </a:rPr>
              <a:t>) (in practice)</a:t>
            </a:r>
            <a:endParaRPr lang="en-US" altLang="ja-JP" dirty="0">
              <a:ea typeface="ヒラギノ角ゴ Pro W3"/>
              <a:cs typeface="ヒラギノ角ゴ Pro W3"/>
            </a:endParaRPr>
          </a:p>
          <a:p>
            <a:endParaRPr kumimoji="1" lang="ja-JP" altLang="en-US" dirty="0">
              <a:ea typeface="ヒラギノ角ゴ Pro W3"/>
              <a:cs typeface="ヒラギノ角ゴ Pro W3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31841" y="4365104"/>
            <a:ext cx="29059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-137160"/>
            <a:r>
              <a:rPr lang="en-US" altLang="ja-JP" sz="2000" dirty="0" smtClean="0">
                <a:latin typeface="ヒラギノ角ゴ Pro W3"/>
                <a:ea typeface="ヒラギノ角ゴ Pro W3"/>
                <a:cs typeface="ヒラギノ角ゴ Pro W3"/>
              </a:rPr>
              <a:t>(</a:t>
            </a:r>
            <a:r>
              <a:rPr lang="en-US" altLang="ja-JP" sz="2000" dirty="0" err="1" smtClean="0">
                <a:latin typeface="ヒラギノ角ゴ Pro W3"/>
                <a:ea typeface="ヒラギノ角ゴ Pro W3"/>
                <a:cs typeface="ヒラギノ角ゴ Pro W3"/>
              </a:rPr>
              <a:t>ε</a:t>
            </a:r>
            <a:r>
              <a:rPr lang="en-US" altLang="ja-JP" sz="2000" dirty="0" smtClean="0"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000" dirty="0">
                <a:latin typeface="ヒラギノ角ゴ Pro W3"/>
                <a:ea typeface="ヒラギノ角ゴ Pro W3"/>
                <a:cs typeface="ヒラギノ角ゴ Pro W3"/>
              </a:rPr>
              <a:t>: </a:t>
            </a:r>
            <a:r>
              <a:rPr lang="en-US" altLang="ja-JP" sz="2000" dirty="0" smtClean="0">
                <a:latin typeface="ヒラギノ角ゴ Pro W3"/>
                <a:ea typeface="ヒラギノ角ゴ Pro W3"/>
                <a:cs typeface="ヒラギノ角ゴ Pro W3"/>
              </a:rPr>
              <a:t>error parameter)</a:t>
            </a:r>
            <a:endParaRPr lang="en-US" altLang="ja-JP" sz="2000" dirty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6015094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Our contributions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dirty="0"/>
              <a:t>Compute the ordering based on adaptive centrality</a:t>
            </a:r>
          </a:p>
          <a:p>
            <a:pPr marL="0" indent="0" algn="ctr">
              <a:buNone/>
            </a:pPr>
            <a:r>
              <a:rPr lang="en-US" altLang="ja-JP" dirty="0"/>
              <a:t>in </a:t>
            </a:r>
            <a:r>
              <a:rPr lang="en-US" altLang="ja-JP" dirty="0">
                <a:solidFill>
                  <a:srgbClr val="3366FF"/>
                </a:solidFill>
              </a:rPr>
              <a:t>almost linear time</a:t>
            </a:r>
            <a:r>
              <a:rPr lang="en-US" altLang="ja-JP" dirty="0"/>
              <a:t>!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u="sng" dirty="0" smtClean="0">
                <a:solidFill>
                  <a:srgbClr val="008040"/>
                </a:solidFill>
              </a:rPr>
              <a:t>Theoretical guarantee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The output is a (1-1/e)-approximation to a certain optimization problem.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u="sng" dirty="0" smtClean="0">
                <a:solidFill>
                  <a:srgbClr val="008040"/>
                </a:solidFill>
              </a:rPr>
              <a:t>Experiments</a:t>
            </a:r>
            <a:endParaRPr lang="en-US" altLang="ja-JP" u="sng" dirty="0">
              <a:solidFill>
                <a:srgbClr val="008040"/>
              </a:solidFill>
            </a:endParaRPr>
          </a:p>
          <a:p>
            <a:r>
              <a:rPr lang="en-US" altLang="ja-JP" dirty="0" smtClean="0"/>
              <a:t>CC/BC of our method ≈ CC/BC of exact method.</a:t>
            </a:r>
            <a:endParaRPr lang="en-US" altLang="ja-JP" dirty="0"/>
          </a:p>
          <a:p>
            <a:r>
              <a:rPr lang="en-US" altLang="ja-JP" dirty="0" smtClean="0"/>
              <a:t>sometimes 1000x faster than previous algorithms</a:t>
            </a:r>
          </a:p>
        </p:txBody>
      </p:sp>
    </p:spTree>
    <p:extLst>
      <p:ext uri="{BB962C8B-B14F-4D97-AF65-F5344CB8AC3E}">
        <p14:creationId xmlns:p14="http://schemas.microsoft.com/office/powerpoint/2010/main" val="175488492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Rephrase the 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Coverage centrality</a:t>
            </a:r>
            <a:r>
              <a:rPr lang="en-US" altLang="ja-JP" dirty="0" smtClean="0"/>
              <a:t> C(S) of a vertex set </a:t>
            </a:r>
            <a:r>
              <a:rPr kumimoji="1" lang="en-US" altLang="ja-JP" dirty="0" smtClean="0">
                <a:solidFill>
                  <a:schemeClr val="tx1"/>
                </a:solidFill>
              </a:rPr>
              <a:t>S </a:t>
            </a:r>
            <a:r>
              <a:rPr lang="en-US" altLang="en-US" dirty="0" smtClean="0">
                <a:solidFill>
                  <a:schemeClr val="tx1"/>
                </a:solidFill>
              </a:rPr>
              <a:t>⊆ V</a:t>
            </a:r>
            <a:endParaRPr lang="en-US" altLang="en-US" dirty="0">
              <a:solidFill>
                <a:srgbClr val="FF0000"/>
              </a:solidFill>
            </a:endParaRPr>
          </a:p>
          <a:p>
            <a:pPr marL="400050" lvl="1" indent="0">
              <a:buNone/>
            </a:pPr>
            <a:r>
              <a:rPr lang="en-US" altLang="en-US" dirty="0" smtClean="0"/>
              <a:t>:= </a:t>
            </a:r>
            <a:r>
              <a:rPr lang="en-US" altLang="en-US" dirty="0" smtClean="0"/>
              <a:t>fraction of pairs covered by a vertex in </a:t>
            </a:r>
            <a:r>
              <a:rPr lang="en-US" altLang="en-US" dirty="0" smtClean="0"/>
              <a:t>S</a:t>
            </a:r>
          </a:p>
          <a:p>
            <a:pPr marL="457200" indent="-457200"/>
            <a:r>
              <a:rPr lang="en-US" altLang="en-US" dirty="0" smtClean="0"/>
              <a:t>C(v | S) := C({v} </a:t>
            </a:r>
            <a:r>
              <a:rPr lang="en-US" altLang="ja-JP" dirty="0" smtClean="0"/>
              <a:t>∪ S) – C(S)</a:t>
            </a:r>
            <a:endParaRPr lang="en-US" altLang="ja-JP" dirty="0"/>
          </a:p>
          <a:p>
            <a:pPr marL="457200" indent="-457200"/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Want </a:t>
            </a:r>
            <a:r>
              <a:rPr lang="en-US" altLang="ja-JP" dirty="0"/>
              <a:t>to compute the following </a:t>
            </a:r>
            <a:r>
              <a:rPr lang="en-US" altLang="ja-JP" dirty="0" smtClean="0"/>
              <a:t>ordering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>
                <a:solidFill>
                  <a:srgbClr val="3366FF"/>
                </a:solidFill>
              </a:rPr>
              <a:t>= Greedy method</a:t>
            </a:r>
            <a:r>
              <a:rPr lang="en-US" altLang="ja-JP" dirty="0" smtClean="0"/>
              <a:t> for maximizing </a:t>
            </a:r>
            <a:r>
              <a:rPr lang="en-US" altLang="ja-JP" dirty="0"/>
              <a:t>C(･</a:t>
            </a:r>
            <a:r>
              <a:rPr lang="en-US" altLang="ja-JP" dirty="0" smtClean="0"/>
              <a:t>)</a:t>
            </a:r>
          </a:p>
          <a:p>
            <a:pPr marL="400050" lvl="1" indent="0">
              <a:buNone/>
            </a:pPr>
            <a:endParaRPr lang="en-US" altLang="en-US" dirty="0"/>
          </a:p>
          <a:p>
            <a:pPr marL="400050" lvl="1" indent="0">
              <a:buNone/>
            </a:pPr>
            <a:endParaRPr lang="en-US" altLang="en-US" dirty="0" smtClean="0"/>
          </a:p>
        </p:txBody>
      </p:sp>
      <p:sp>
        <p:nvSpPr>
          <p:cNvPr id="37" name="角丸四角形 36"/>
          <p:cNvSpPr/>
          <p:nvPr/>
        </p:nvSpPr>
        <p:spPr>
          <a:xfrm>
            <a:off x="755576" y="3795118"/>
            <a:ext cx="7543801" cy="9974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>
                <a:solidFill>
                  <a:srgbClr val="008040"/>
                </a:solidFill>
                <a:latin typeface="ヒラギノ角ゴ Pro W3"/>
                <a:ea typeface="ヒラギノ角ゴ Pro W3"/>
                <a:cs typeface="ヒラギノ角ゴ Pro W3"/>
              </a:rPr>
              <a:t>for</a:t>
            </a:r>
            <a:r>
              <a:rPr lang="en-US" altLang="ja-JP" sz="24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err="1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i</a:t>
            </a:r>
            <a:r>
              <a:rPr lang="en-US" altLang="ja-JP" sz="24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= 1 to 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k:</a:t>
            </a:r>
            <a:endParaRPr lang="en-US" altLang="ja-JP" sz="2400" dirty="0">
              <a:solidFill>
                <a:srgbClr val="30303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lvl="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 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400" baseline="-25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i  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← </a:t>
            </a:r>
            <a:r>
              <a:rPr lang="en-US" altLang="ja-JP" sz="24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argmax</a:t>
            </a:r>
            <a:r>
              <a:rPr lang="en-US" altLang="ja-JP" sz="2400" baseline="-250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C(</a:t>
            </a:r>
            <a:r>
              <a:rPr lang="en-US" altLang="ja-JP" sz="2400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v | </a:t>
            </a:r>
            <a:r>
              <a:rPr lang="en-US" altLang="ja-JP" sz="2400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400" baseline="-25000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1</a:t>
            </a:r>
            <a:r>
              <a:rPr lang="en-US" altLang="ja-JP" sz="2400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,…,v</a:t>
            </a:r>
            <a:r>
              <a:rPr lang="en-US" altLang="ja-JP" sz="2400" baseline="-25000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i -1</a:t>
            </a:r>
            <a:r>
              <a:rPr lang="en-US" altLang="ja-JP" sz="2400" dirty="0" smtClean="0">
                <a:solidFill>
                  <a:srgbClr val="3366FF"/>
                </a:solidFill>
                <a:latin typeface="ヒラギノ角ゴ Pro W3"/>
                <a:ea typeface="ヒラギノ角ゴ Pro W3"/>
                <a:cs typeface="ヒラギノ角ゴ Pro W3"/>
              </a:rPr>
              <a:t>)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.  </a:t>
            </a:r>
            <a:endParaRPr lang="en-US" altLang="ja-JP" sz="2400" dirty="0" smtClean="0">
              <a:solidFill>
                <a:srgbClr val="30303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41490733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Our method: sketching by </a:t>
            </a:r>
            <a:r>
              <a:rPr kumimoji="1" lang="en-US" altLang="ja-JP" dirty="0" err="1" smtClean="0"/>
              <a:t>hypergraph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/>
              <a:t>Construct a </a:t>
            </a:r>
            <a:r>
              <a:rPr lang="en-US" altLang="ja-JP" dirty="0" err="1" smtClean="0"/>
              <a:t>hypergraph</a:t>
            </a:r>
            <a:r>
              <a:rPr lang="en-US" altLang="ja-JP" dirty="0" smtClean="0"/>
              <a:t> H as follows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Time complexity: </a:t>
            </a:r>
            <a:r>
              <a:rPr lang="en-US" altLang="ja-JP" dirty="0"/>
              <a:t>O((</a:t>
            </a:r>
            <a:r>
              <a:rPr lang="en-US" altLang="ja-JP" dirty="0" err="1"/>
              <a:t>n+m</a:t>
            </a:r>
            <a:r>
              <a:rPr lang="en-US" altLang="ja-JP" dirty="0"/>
              <a:t>)M).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4" name="円/楕円 3"/>
          <p:cNvSpPr/>
          <p:nvPr/>
        </p:nvSpPr>
        <p:spPr>
          <a:xfrm>
            <a:off x="2362413" y="3649136"/>
            <a:ext cx="4407535" cy="169754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図形グループ 8"/>
          <p:cNvGrpSpPr/>
          <p:nvPr/>
        </p:nvGrpSpPr>
        <p:grpSpPr>
          <a:xfrm>
            <a:off x="2748920" y="3844146"/>
            <a:ext cx="1962851" cy="733273"/>
            <a:chOff x="2748920" y="4167907"/>
            <a:chExt cx="1962851" cy="733273"/>
          </a:xfrm>
        </p:grpSpPr>
        <p:sp>
          <p:nvSpPr>
            <p:cNvPr id="5" name="円/楕円 4"/>
            <p:cNvSpPr/>
            <p:nvPr/>
          </p:nvSpPr>
          <p:spPr>
            <a:xfrm>
              <a:off x="2748920" y="4728460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円/楕円 5"/>
            <p:cNvSpPr/>
            <p:nvPr/>
          </p:nvSpPr>
          <p:spPr>
            <a:xfrm>
              <a:off x="4539051" y="4167907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8" name="曲線コネクタ 7"/>
            <p:cNvCxnSpPr>
              <a:stCxn id="5" idx="6"/>
              <a:endCxn id="6" idx="4"/>
            </p:cNvCxnSpPr>
            <p:nvPr/>
          </p:nvCxnSpPr>
          <p:spPr>
            <a:xfrm flipV="1">
              <a:off x="2921640" y="4340627"/>
              <a:ext cx="1703771" cy="474193"/>
            </a:xfrm>
            <a:prstGeom prst="curvedConnector2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図形グループ 12"/>
          <p:cNvGrpSpPr/>
          <p:nvPr/>
        </p:nvGrpSpPr>
        <p:grpSpPr>
          <a:xfrm>
            <a:off x="3653305" y="4485094"/>
            <a:ext cx="2568110" cy="548881"/>
            <a:chOff x="3653305" y="4808855"/>
            <a:chExt cx="2568110" cy="548881"/>
          </a:xfrm>
        </p:grpSpPr>
        <p:sp>
          <p:nvSpPr>
            <p:cNvPr id="27" name="円/楕円 26"/>
            <p:cNvSpPr/>
            <p:nvPr/>
          </p:nvSpPr>
          <p:spPr>
            <a:xfrm>
              <a:off x="6048695" y="4808855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3653305" y="5185016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8" name="曲線コネクタ 27"/>
            <p:cNvCxnSpPr>
              <a:stCxn id="29" idx="6"/>
              <a:endCxn id="27" idx="2"/>
            </p:cNvCxnSpPr>
            <p:nvPr/>
          </p:nvCxnSpPr>
          <p:spPr>
            <a:xfrm flipV="1">
              <a:off x="3826025" y="4895215"/>
              <a:ext cx="2222670" cy="37616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図形グループ 13"/>
          <p:cNvGrpSpPr/>
          <p:nvPr/>
        </p:nvGrpSpPr>
        <p:grpSpPr>
          <a:xfrm>
            <a:off x="3004400" y="3844146"/>
            <a:ext cx="2710132" cy="1371273"/>
            <a:chOff x="3004400" y="4167907"/>
            <a:chExt cx="2710132" cy="1371273"/>
          </a:xfrm>
        </p:grpSpPr>
        <p:sp>
          <p:nvSpPr>
            <p:cNvPr id="10" name="円/楕円 9"/>
            <p:cNvSpPr/>
            <p:nvPr/>
          </p:nvSpPr>
          <p:spPr>
            <a:xfrm>
              <a:off x="3826025" y="4340627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円/楕円 10"/>
            <p:cNvSpPr/>
            <p:nvPr/>
          </p:nvSpPr>
          <p:spPr>
            <a:xfrm>
              <a:off x="5541812" y="5222612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204007" y="4167907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円/楕円 20"/>
            <p:cNvSpPr/>
            <p:nvPr/>
          </p:nvSpPr>
          <p:spPr>
            <a:xfrm>
              <a:off x="4290665" y="5366460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/楕円 33"/>
            <p:cNvSpPr/>
            <p:nvPr/>
          </p:nvSpPr>
          <p:spPr>
            <a:xfrm>
              <a:off x="3354528" y="4194399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円/楕円 34"/>
            <p:cNvSpPr/>
            <p:nvPr/>
          </p:nvSpPr>
          <p:spPr>
            <a:xfrm>
              <a:off x="3004400" y="5003125"/>
              <a:ext cx="172720" cy="17272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12" name="曲線コネクタ 11"/>
            <p:cNvCxnSpPr>
              <a:stCxn id="10" idx="4"/>
              <a:endCxn id="11" idx="2"/>
            </p:cNvCxnSpPr>
            <p:nvPr/>
          </p:nvCxnSpPr>
          <p:spPr>
            <a:xfrm rot="16200000" flipH="1">
              <a:off x="4329286" y="4096445"/>
              <a:ext cx="795625" cy="1629427"/>
            </a:xfrm>
            <a:prstGeom prst="curvedConnector2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曲線コネクタ 16"/>
            <p:cNvCxnSpPr>
              <a:stCxn id="21" idx="6"/>
              <a:endCxn id="16" idx="2"/>
            </p:cNvCxnSpPr>
            <p:nvPr/>
          </p:nvCxnSpPr>
          <p:spPr>
            <a:xfrm flipV="1">
              <a:off x="4463385" y="4254267"/>
              <a:ext cx="740622" cy="1198553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曲線コネクタ 35"/>
            <p:cNvCxnSpPr>
              <a:stCxn id="35" idx="0"/>
              <a:endCxn id="34" idx="4"/>
            </p:cNvCxnSpPr>
            <p:nvPr/>
          </p:nvCxnSpPr>
          <p:spPr>
            <a:xfrm rot="5400000" flipH="1" flipV="1">
              <a:off x="2947821" y="4510058"/>
              <a:ext cx="636006" cy="35012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角丸四角形 21"/>
          <p:cNvSpPr/>
          <p:nvPr/>
        </p:nvSpPr>
        <p:spPr>
          <a:xfrm>
            <a:off x="793952" y="1844824"/>
            <a:ext cx="7543801" cy="1612137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>
                <a:solidFill>
                  <a:srgbClr val="008040"/>
                </a:solidFill>
                <a:latin typeface="ヒラギノ角ゴ Pro W3"/>
                <a:ea typeface="ヒラギノ角ゴ Pro W3"/>
                <a:cs typeface="ヒラギノ角ゴ Pro W3"/>
              </a:rPr>
              <a:t>for</a:t>
            </a:r>
            <a:r>
              <a:rPr lang="en-US" altLang="ja-JP" sz="24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err="1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i</a:t>
            </a:r>
            <a:r>
              <a:rPr lang="en-US" altLang="ja-JP" sz="24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= 1 to M = O(log n/ε</a:t>
            </a:r>
            <a:r>
              <a:rPr lang="en-US" altLang="ja-JP" sz="2400" baseline="300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2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):</a:t>
            </a:r>
          </a:p>
          <a:p>
            <a:pPr lvl="1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Sample a pair (s, t) uniformly at random.</a:t>
            </a:r>
            <a:endParaRPr lang="en-US" altLang="ja-JP" sz="2400" dirty="0">
              <a:solidFill>
                <a:srgbClr val="30303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marL="320040" lvl="1" defTabSz="91440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i="1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Add the </a:t>
            </a:r>
            <a:r>
              <a:rPr lang="en-US" altLang="ja-JP" sz="24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hyperedge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comprising s-t </a:t>
            </a:r>
            <a:r>
              <a:rPr lang="en-US" altLang="ja-JP" sz="24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s.p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to H.</a:t>
            </a:r>
            <a:endParaRPr lang="en-US" altLang="ja-JP" sz="2400" dirty="0">
              <a:solidFill>
                <a:srgbClr val="30303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46811722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Our method: sketching by </a:t>
            </a:r>
            <a:r>
              <a:rPr lang="en-US" altLang="ja-JP" dirty="0" err="1"/>
              <a:t>hypergraph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smtClean="0"/>
              <a:t>Find the ordering as follows.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Suffices to keep degrees in a </a:t>
            </a:r>
            <a:r>
              <a:rPr lang="en-US" altLang="ja-JP" dirty="0" err="1" smtClean="0"/>
              <a:t>hypergraph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⇒ Time complexity: O((</a:t>
            </a:r>
            <a:r>
              <a:rPr lang="en-US" altLang="ja-JP" dirty="0" err="1" smtClean="0"/>
              <a:t>n+m</a:t>
            </a:r>
            <a:r>
              <a:rPr lang="en-US" altLang="ja-JP" dirty="0" smtClean="0"/>
              <a:t>)M).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755576" y="1772816"/>
            <a:ext cx="7543801" cy="93610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defTabSz="91440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 smtClean="0">
                <a:solidFill>
                  <a:srgbClr val="008040"/>
                </a:solidFill>
                <a:latin typeface="ヒラギノ角ゴ Pro W3"/>
                <a:ea typeface="ヒラギノ角ゴ Pro W3"/>
                <a:cs typeface="ヒラギノ角ゴ Pro W3"/>
              </a:rPr>
              <a:t>for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err="1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i</a:t>
            </a:r>
            <a:r>
              <a:rPr lang="en-US" altLang="ja-JP" sz="24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= 1 to 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k :</a:t>
            </a:r>
            <a:endParaRPr lang="en-US" altLang="ja-JP" sz="2400" dirty="0">
              <a:solidFill>
                <a:srgbClr val="303030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lvl="0" defTabSz="914400">
              <a:spcBef>
                <a:spcPct val="20000"/>
              </a:spcBef>
              <a:buClr>
                <a:srgbClr val="AD0101"/>
              </a:buClr>
            </a:pPr>
            <a:r>
              <a:rPr lang="en-US" altLang="ja-JP" sz="2400" dirty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 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400" baseline="-25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i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← </a:t>
            </a:r>
            <a:r>
              <a:rPr lang="en-US" altLang="ja-JP" sz="24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argmax</a:t>
            </a:r>
            <a:r>
              <a:rPr lang="en-US" altLang="ja-JP" sz="2400" baseline="-250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400" baseline="-25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d</a:t>
            </a:r>
            <a:r>
              <a:rPr lang="en-US" altLang="ja-JP" sz="2400" baseline="-25000" dirty="0" err="1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H</a:t>
            </a:r>
            <a:r>
              <a:rPr lang="en-US" altLang="ja-JP" sz="2400" baseline="-25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-{v1,…,vi-1}</a:t>
            </a:r>
            <a:r>
              <a:rPr lang="en-US" altLang="ja-JP" sz="24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(v).</a:t>
            </a:r>
            <a:endParaRPr lang="en-US" altLang="ja-JP" sz="2400" dirty="0">
              <a:solidFill>
                <a:srgbClr val="303030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2362413" y="2852644"/>
            <a:ext cx="4407535" cy="169754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748920" y="3608207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4539051" y="3047654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円/楕円 10"/>
          <p:cNvSpPr/>
          <p:nvPr/>
        </p:nvSpPr>
        <p:spPr>
          <a:xfrm>
            <a:off x="6048695" y="3688602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3653305" y="4064763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826025" y="3220374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5541812" y="4102359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5204007" y="3047654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円/楕円 17"/>
          <p:cNvSpPr/>
          <p:nvPr/>
        </p:nvSpPr>
        <p:spPr>
          <a:xfrm>
            <a:off x="4290665" y="4246207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円/楕円 18"/>
          <p:cNvSpPr/>
          <p:nvPr/>
        </p:nvSpPr>
        <p:spPr>
          <a:xfrm>
            <a:off x="3354528" y="3074146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円/楕円 19"/>
          <p:cNvSpPr/>
          <p:nvPr/>
        </p:nvSpPr>
        <p:spPr>
          <a:xfrm>
            <a:off x="3004400" y="3882872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9" name="図形グループ 28"/>
          <p:cNvGrpSpPr/>
          <p:nvPr/>
        </p:nvGrpSpPr>
        <p:grpSpPr>
          <a:xfrm>
            <a:off x="3826025" y="3122256"/>
            <a:ext cx="2222670" cy="1198553"/>
            <a:chOff x="3826025" y="3522028"/>
            <a:chExt cx="2222670" cy="1198553"/>
          </a:xfrm>
        </p:grpSpPr>
        <p:cxnSp>
          <p:nvCxnSpPr>
            <p:cNvPr id="13" name="曲線コネクタ 12"/>
            <p:cNvCxnSpPr>
              <a:stCxn id="12" idx="6"/>
              <a:endCxn id="11" idx="2"/>
            </p:cNvCxnSpPr>
            <p:nvPr/>
          </p:nvCxnSpPr>
          <p:spPr>
            <a:xfrm flipV="1">
              <a:off x="3826025" y="4162976"/>
              <a:ext cx="2222670" cy="376161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曲線コネクタ 20"/>
            <p:cNvCxnSpPr>
              <a:stCxn id="15" idx="4"/>
              <a:endCxn id="16" idx="2"/>
            </p:cNvCxnSpPr>
            <p:nvPr/>
          </p:nvCxnSpPr>
          <p:spPr>
            <a:xfrm rot="16200000" flipH="1">
              <a:off x="4329286" y="3364206"/>
              <a:ext cx="795625" cy="1629427"/>
            </a:xfrm>
            <a:prstGeom prst="curvedConnector2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曲線コネクタ 21"/>
            <p:cNvCxnSpPr>
              <a:stCxn id="18" idx="6"/>
              <a:endCxn id="17" idx="2"/>
            </p:cNvCxnSpPr>
            <p:nvPr/>
          </p:nvCxnSpPr>
          <p:spPr>
            <a:xfrm flipV="1">
              <a:off x="4463385" y="3522028"/>
              <a:ext cx="740622" cy="1198553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図形グループ 29"/>
          <p:cNvGrpSpPr/>
          <p:nvPr/>
        </p:nvGrpSpPr>
        <p:grpSpPr>
          <a:xfrm>
            <a:off x="2921640" y="3208616"/>
            <a:ext cx="1703771" cy="662498"/>
            <a:chOff x="2921640" y="3608388"/>
            <a:chExt cx="1703771" cy="662498"/>
          </a:xfrm>
        </p:grpSpPr>
        <p:cxnSp>
          <p:nvCxnSpPr>
            <p:cNvPr id="9" name="曲線コネクタ 8"/>
            <p:cNvCxnSpPr>
              <a:stCxn id="7" idx="6"/>
              <a:endCxn id="8" idx="4"/>
            </p:cNvCxnSpPr>
            <p:nvPr/>
          </p:nvCxnSpPr>
          <p:spPr>
            <a:xfrm flipV="1">
              <a:off x="2921640" y="3608388"/>
              <a:ext cx="1703771" cy="474193"/>
            </a:xfrm>
            <a:prstGeom prst="curvedConnector2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曲線コネクタ 22"/>
            <p:cNvCxnSpPr>
              <a:stCxn id="20" idx="0"/>
              <a:endCxn id="19" idx="4"/>
            </p:cNvCxnSpPr>
            <p:nvPr/>
          </p:nvCxnSpPr>
          <p:spPr>
            <a:xfrm rot="5400000" flipH="1" flipV="1">
              <a:off x="2947821" y="3777819"/>
              <a:ext cx="636006" cy="350128"/>
            </a:xfrm>
            <a:prstGeom prst="curved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円/楕円 23"/>
          <p:cNvSpPr/>
          <p:nvPr/>
        </p:nvSpPr>
        <p:spPr>
          <a:xfrm>
            <a:off x="4684707" y="3957571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5" name="円/楕円 24"/>
          <p:cNvSpPr/>
          <p:nvPr/>
        </p:nvSpPr>
        <p:spPr>
          <a:xfrm>
            <a:off x="3904833" y="3501103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円/楕円 25"/>
          <p:cNvSpPr/>
          <p:nvPr/>
        </p:nvSpPr>
        <p:spPr>
          <a:xfrm>
            <a:off x="3048191" y="3608207"/>
            <a:ext cx="172720" cy="1727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正方形/長方形 26"/>
          <p:cNvSpPr/>
          <p:nvPr/>
        </p:nvSpPr>
        <p:spPr>
          <a:xfrm>
            <a:off x="4657649" y="3995301"/>
            <a:ext cx="4365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000" baseline="-25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1</a:t>
            </a:r>
            <a:r>
              <a:rPr lang="en-US" altLang="ja-JP" sz="2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endParaRPr lang="ja-JP" altLang="en-US" sz="2000" dirty="0"/>
          </a:p>
        </p:txBody>
      </p:sp>
      <p:sp>
        <p:nvSpPr>
          <p:cNvPr id="28" name="正方形/長方形 27"/>
          <p:cNvSpPr/>
          <p:nvPr/>
        </p:nvSpPr>
        <p:spPr>
          <a:xfrm>
            <a:off x="3127201" y="3561175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v</a:t>
            </a:r>
            <a:r>
              <a:rPr lang="en-US" altLang="ja-JP" sz="2000" baseline="-25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2</a:t>
            </a:r>
            <a:r>
              <a:rPr lang="en-US" altLang="ja-JP" sz="2000" dirty="0" smtClean="0">
                <a:solidFill>
                  <a:srgbClr val="303030"/>
                </a:solidFill>
                <a:latin typeface="ヒラギノ角ゴ Pro W3"/>
                <a:ea typeface="ヒラギノ角ゴ Pro W3"/>
                <a:cs typeface="ヒラギノ角ゴ Pro W3"/>
              </a:rPr>
              <a:t> </a:t>
            </a:r>
            <a:endParaRPr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2003505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Centrality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Centrality</a:t>
            </a:r>
            <a:r>
              <a:rPr lang="en-US" altLang="ja-JP" dirty="0" smtClean="0"/>
              <a:t> of a vertex ≈ how </a:t>
            </a:r>
            <a:r>
              <a:rPr lang="en-US" altLang="ja-JP" dirty="0" smtClean="0">
                <a:solidFill>
                  <a:srgbClr val="3366FF"/>
                </a:solidFill>
              </a:rPr>
              <a:t>important</a:t>
            </a:r>
            <a:r>
              <a:rPr lang="en-US" altLang="ja-JP" dirty="0" smtClean="0"/>
              <a:t> it is</a:t>
            </a:r>
          </a:p>
          <a:p>
            <a:pPr marL="400050" lvl="1" indent="0">
              <a:buNone/>
            </a:pPr>
            <a:r>
              <a:rPr lang="en-US" altLang="ja-JP" dirty="0" smtClean="0"/>
              <a:t>Important notion in network science</a:t>
            </a:r>
          </a:p>
          <a:p>
            <a:pPr marL="400050" lvl="1" indent="0">
              <a:buNone/>
            </a:pPr>
            <a:endParaRPr lang="en-US" altLang="ja-JP" dirty="0" smtClean="0"/>
          </a:p>
          <a:p>
            <a:pPr marL="457200" indent="-457200"/>
            <a:r>
              <a:rPr lang="en-US" altLang="ja-JP" dirty="0" smtClean="0"/>
              <a:t>Centralities based on shortest paths</a:t>
            </a:r>
          </a:p>
          <a:p>
            <a:pPr marL="400050" lvl="1" indent="0">
              <a:buNone/>
            </a:pPr>
            <a:r>
              <a:rPr lang="en-US" altLang="ja-JP" dirty="0" smtClean="0"/>
              <a:t>Many </a:t>
            </a:r>
            <a:r>
              <a:rPr lang="en-US" altLang="ja-JP" dirty="0" err="1" smtClean="0"/>
              <a:t>s.p</a:t>
            </a:r>
            <a:r>
              <a:rPr lang="en-US" altLang="ja-JP" dirty="0" smtClean="0"/>
              <a:t>. pass through ⇒ the vertex is important</a:t>
            </a:r>
          </a:p>
          <a:p>
            <a:pPr lvl="1"/>
            <a:r>
              <a:rPr lang="en-US" altLang="ja-JP" dirty="0" smtClean="0"/>
              <a:t>Coverage centrality</a:t>
            </a:r>
            <a:endParaRPr lang="en-US" altLang="ja-JP" dirty="0"/>
          </a:p>
          <a:p>
            <a:pPr lvl="1"/>
            <a:r>
              <a:rPr lang="en-US" altLang="ja-JP" dirty="0" smtClean="0"/>
              <a:t>Betweenness centrality</a:t>
            </a:r>
            <a:endParaRPr lang="en-US" altLang="ja-JP" dirty="0"/>
          </a:p>
          <a:p>
            <a:pPr lvl="1"/>
            <a:r>
              <a:rPr lang="en-US" altLang="ja-JP" dirty="0" smtClean="0"/>
              <a:t>Closeness centrality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424835327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Correctness</a:t>
            </a:r>
            <a:endParaRPr kumimoji="1" lang="ja-JP" altLang="en-US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E</a:t>
            </a:r>
            <a:r>
              <a:rPr lang="en-US" altLang="ja-JP" baseline="-25000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H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[</a:t>
            </a:r>
            <a:r>
              <a:rPr lang="en-US" altLang="ja-JP" dirty="0" err="1">
                <a:solidFill>
                  <a:srgbClr val="303030"/>
                </a:solidFill>
                <a:ea typeface="ヒラギノ角ゴ Pro W3"/>
                <a:cs typeface="ヒラギノ角ゴ Pro W3"/>
              </a:rPr>
              <a:t>d</a:t>
            </a:r>
            <a:r>
              <a:rPr lang="en-US" altLang="ja-JP" baseline="-25000" dirty="0" err="1">
                <a:solidFill>
                  <a:srgbClr val="303030"/>
                </a:solidFill>
                <a:ea typeface="ヒラギノ角ゴ Pro W3"/>
                <a:cs typeface="ヒラギノ角ゴ Pro W3"/>
              </a:rPr>
              <a:t>H</a:t>
            </a:r>
            <a:r>
              <a:rPr lang="en-US" altLang="ja-JP" dirty="0">
                <a:solidFill>
                  <a:srgbClr val="303030"/>
                </a:solidFill>
                <a:ea typeface="ヒラギノ角ゴ Pro W3"/>
                <a:cs typeface="ヒラギノ角ゴ Pro W3"/>
              </a:rPr>
              <a:t>(v) / M] = </a:t>
            </a:r>
            <a:r>
              <a:rPr lang="en-US" altLang="ja-JP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Pr</a:t>
            </a:r>
            <a:r>
              <a:rPr lang="en-US" altLang="ja-JP" baseline="-25000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st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[</a:t>
            </a:r>
            <a:r>
              <a:rPr lang="en-US" altLang="ja-JP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d</a:t>
            </a:r>
            <a:r>
              <a:rPr lang="en-US" altLang="ja-JP" baseline="-25000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H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(v) increases] = C</a:t>
            </a:r>
            <a:r>
              <a:rPr lang="en-US" altLang="ja-JP" dirty="0">
                <a:solidFill>
                  <a:srgbClr val="303030"/>
                </a:solidFill>
                <a:ea typeface="ヒラギノ角ゴ Pro W3"/>
                <a:cs typeface="ヒラギノ角ゴ Pro W3"/>
              </a:rPr>
              <a:t>(v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)</a:t>
            </a:r>
            <a:endParaRPr lang="en-US" altLang="ja-JP" dirty="0" smtClean="0"/>
          </a:p>
          <a:p>
            <a:pPr marL="400050" lvl="1" indent="0">
              <a:buNone/>
            </a:pPr>
            <a:r>
              <a:rPr lang="en-US" altLang="ja-JP" dirty="0" smtClean="0"/>
              <a:t>⇒ </a:t>
            </a:r>
            <a:r>
              <a:rPr lang="en-US" altLang="ja-JP" dirty="0" smtClean="0"/>
              <a:t>C(v) can be approximated by 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H</a:t>
            </a:r>
            <a:r>
              <a:rPr lang="en-US" altLang="ja-JP" dirty="0" smtClean="0"/>
              <a:t>(v)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E</a:t>
            </a:r>
            <a:r>
              <a:rPr lang="en-US" altLang="ja-JP" baseline="-25000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H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[</a:t>
            </a:r>
            <a:r>
              <a:rPr lang="en-US" altLang="ja-JP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d</a:t>
            </a:r>
            <a:r>
              <a:rPr lang="en-US" altLang="ja-JP" baseline="-25000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H</a:t>
            </a:r>
            <a:r>
              <a:rPr lang="en-US" altLang="ja-JP" baseline="-25000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-S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(</a:t>
            </a:r>
            <a:r>
              <a:rPr lang="en-US" altLang="ja-JP" dirty="0">
                <a:solidFill>
                  <a:srgbClr val="303030"/>
                </a:solidFill>
                <a:ea typeface="ヒラギノ角ゴ Pro W3"/>
                <a:cs typeface="ヒラギノ角ゴ Pro W3"/>
              </a:rPr>
              <a:t>v) / M] = </a:t>
            </a:r>
            <a:r>
              <a:rPr lang="en-US" altLang="ja-JP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Pr</a:t>
            </a:r>
            <a:r>
              <a:rPr lang="en-US" altLang="ja-JP" baseline="-25000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st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[</a:t>
            </a:r>
            <a:r>
              <a:rPr lang="en-US" altLang="ja-JP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d</a:t>
            </a:r>
            <a:r>
              <a:rPr lang="en-US" altLang="ja-JP" baseline="-25000" dirty="0" err="1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H</a:t>
            </a:r>
            <a:r>
              <a:rPr lang="en-US" altLang="ja-JP" baseline="-25000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-S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(</a:t>
            </a:r>
            <a:r>
              <a:rPr lang="en-US" altLang="ja-JP" dirty="0">
                <a:solidFill>
                  <a:srgbClr val="303030"/>
                </a:solidFill>
                <a:ea typeface="ヒラギノ角ゴ Pro W3"/>
                <a:cs typeface="ヒラギノ角ゴ Pro W3"/>
              </a:rPr>
              <a:t>v) 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increases] </a:t>
            </a:r>
            <a:r>
              <a:rPr lang="en-US" altLang="ja-JP" dirty="0">
                <a:solidFill>
                  <a:srgbClr val="303030"/>
                </a:solidFill>
                <a:ea typeface="ヒラギノ角ゴ Pro W3"/>
                <a:cs typeface="ヒラギノ角ゴ Pro W3"/>
              </a:rPr>
              <a:t>= C(</a:t>
            </a:r>
            <a:r>
              <a:rPr lang="en-US" altLang="ja-JP" dirty="0" smtClean="0">
                <a:solidFill>
                  <a:srgbClr val="303030"/>
                </a:solidFill>
                <a:ea typeface="ヒラギノ角ゴ Pro W3"/>
                <a:cs typeface="ヒラギノ角ゴ Pro W3"/>
              </a:rPr>
              <a:t>v | S)</a:t>
            </a:r>
            <a:endParaRPr lang="en-US" altLang="ja-JP" dirty="0"/>
          </a:p>
          <a:p>
            <a:pPr marL="400050" lvl="1" indent="0">
              <a:buNone/>
            </a:pPr>
            <a:r>
              <a:rPr lang="en-US" altLang="ja-JP" dirty="0"/>
              <a:t>⇒ C(</a:t>
            </a:r>
            <a:r>
              <a:rPr lang="en-US" altLang="ja-JP" dirty="0" smtClean="0"/>
              <a:t>v | S) </a:t>
            </a:r>
            <a:r>
              <a:rPr lang="en-US" altLang="ja-JP" dirty="0"/>
              <a:t>can be approximated by </a:t>
            </a:r>
            <a:r>
              <a:rPr lang="en-US" altLang="ja-JP" dirty="0" err="1" smtClean="0"/>
              <a:t>d</a:t>
            </a:r>
            <a:r>
              <a:rPr lang="en-US" altLang="ja-JP" baseline="-25000" dirty="0" err="1" smtClean="0"/>
              <a:t>H</a:t>
            </a:r>
            <a:r>
              <a:rPr lang="en-US" altLang="ja-JP" baseline="-25000" dirty="0" smtClean="0"/>
              <a:t>-S</a:t>
            </a:r>
            <a:r>
              <a:rPr lang="en-US" altLang="ja-JP" dirty="0" smtClean="0"/>
              <a:t>(</a:t>
            </a:r>
            <a:r>
              <a:rPr lang="en-US" altLang="ja-JP" dirty="0"/>
              <a:t>v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0608132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Experiments</a:t>
            </a:r>
            <a:endParaRPr kumimoji="1" lang="ja-JP" altLang="en-US" dirty="0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9644564"/>
      </p:ext>
    </p:extLst>
  </p:cSld>
  <p:clrMapOvr>
    <a:masterClrMapping/>
  </p:clrMapOvr>
  <p:transition xmlns:p14="http://schemas.microsoft.com/office/powerpoint/2010/main" advTm="3446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Centrality compared to the exact 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Dataset: </a:t>
            </a:r>
            <a:r>
              <a:rPr kumimoji="1" lang="en-US" altLang="ja-JP" dirty="0" smtClean="0"/>
              <a:t>p2p-Gnutella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 marL="0" indent="0">
              <a:buNone/>
            </a:pPr>
            <a:endParaRPr lang="en-US" altLang="ja-JP" i="1" dirty="0" smtClean="0"/>
          </a:p>
          <a:p>
            <a:pPr marL="0" indent="0">
              <a:buNone/>
            </a:pPr>
            <a:r>
              <a:rPr lang="en-US" altLang="ja-JP" i="1" dirty="0" smtClean="0"/>
              <a:t>M</a:t>
            </a:r>
            <a:r>
              <a:rPr lang="en-US" altLang="ja-JP" dirty="0" smtClean="0"/>
              <a:t> = 4K or 16K ⇒ up to 1% of error.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53753" y="4725144"/>
            <a:ext cx="10667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ea typeface="ヒラギノ角ゴ Pro W3"/>
                <a:cs typeface="ヒラギノ角ゴ Pro W3"/>
              </a:rPr>
              <a:t>k</a:t>
            </a:r>
            <a:r>
              <a:rPr lang="en-US" altLang="ja-JP" sz="2400" dirty="0" smtClean="0"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err="1" smtClean="0">
                <a:ea typeface="ヒラギノ角ゴ Pro W3"/>
                <a:cs typeface="ヒラギノ角ゴ Pro W3"/>
              </a:rPr>
              <a:t>vs</a:t>
            </a:r>
            <a:r>
              <a:rPr lang="en-US" altLang="ja-JP" sz="2400" dirty="0" smtClean="0">
                <a:ea typeface="ヒラギノ角ゴ Pro W3"/>
                <a:cs typeface="ヒラギノ角ゴ Pro W3"/>
              </a:rPr>
              <a:t> CC</a:t>
            </a:r>
            <a:endParaRPr kumimoji="1" lang="ja-JP" altLang="en-US" dirty="0">
              <a:ea typeface="ヒラギノ角ゴ Pro W3"/>
              <a:cs typeface="ヒラギノ角ゴ Pro W3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58846" y="4725144"/>
            <a:ext cx="1070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ea typeface="ヒラギノ角ゴ Pro W3"/>
                <a:cs typeface="ヒラギノ角ゴ Pro W3"/>
              </a:rPr>
              <a:t>k</a:t>
            </a:r>
            <a:r>
              <a:rPr lang="en-US" altLang="ja-JP" sz="2400" dirty="0" smtClean="0">
                <a:ea typeface="ヒラギノ角ゴ Pro W3"/>
                <a:cs typeface="ヒラギノ角ゴ Pro W3"/>
              </a:rPr>
              <a:t> </a:t>
            </a:r>
            <a:r>
              <a:rPr lang="en-US" altLang="ja-JP" sz="2400" dirty="0" err="1" smtClean="0">
                <a:ea typeface="ヒラギノ角ゴ Pro W3"/>
                <a:cs typeface="ヒラギノ角ゴ Pro W3"/>
              </a:rPr>
              <a:t>vs</a:t>
            </a:r>
            <a:r>
              <a:rPr lang="en-US" altLang="ja-JP" sz="2400" dirty="0" smtClean="0">
                <a:ea typeface="ヒラギノ角ゴ Pro W3"/>
                <a:cs typeface="ヒラギノ角ゴ Pro W3"/>
              </a:rPr>
              <a:t> BC</a:t>
            </a:r>
            <a:endParaRPr kumimoji="1" lang="ja-JP" altLang="en-US" sz="2400" dirty="0">
              <a:ea typeface="ヒラギノ角ゴ Pro W3"/>
              <a:cs typeface="ヒラギノ角ゴ Pro W3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742072" y="1993304"/>
            <a:ext cx="7659857" cy="2745994"/>
            <a:chOff x="762000" y="1993304"/>
            <a:chExt cx="7659857" cy="2745994"/>
          </a:xfrm>
        </p:grpSpPr>
        <p:pic>
          <p:nvPicPr>
            <p:cNvPr id="8" name="図 7" descr="p2p-Gnutella08-diff-from-exact.pd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2000" y="1993304"/>
              <a:ext cx="3661325" cy="2745994"/>
            </a:xfrm>
            <a:prstGeom prst="rect">
              <a:avLst/>
            </a:prstGeom>
          </p:spPr>
        </p:pic>
        <p:pic>
          <p:nvPicPr>
            <p:cNvPr id="4" name="図 3" descr="p2p-Gnutella08-sop-cla-diff-from-exact.pdf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5327" y="1993304"/>
              <a:ext cx="3636530" cy="27273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6198223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Running time of computing adaptive CC</a:t>
            </a:r>
            <a:r>
              <a:rPr lang="en-US" altLang="ja-JP" dirty="0"/>
              <a:t> </a:t>
            </a:r>
            <a:endParaRPr kumimoji="1" lang="ja-JP" altLang="en-US" sz="27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k = 50</a:t>
            </a:r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en-US" altLang="ja-JP" dirty="0" smtClean="0"/>
              <a:t>k = n</a:t>
            </a:r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063487077"/>
              </p:ext>
            </p:extLst>
          </p:nvPr>
        </p:nvGraphicFramePr>
        <p:xfrm>
          <a:off x="1943176" y="1220735"/>
          <a:ext cx="6187964" cy="226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3473312993"/>
              </p:ext>
            </p:extLst>
          </p:nvPr>
        </p:nvGraphicFramePr>
        <p:xfrm>
          <a:off x="1943176" y="3873957"/>
          <a:ext cx="6187964" cy="2292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4724020" y="6123390"/>
            <a:ext cx="39627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Exact </a:t>
            </a:r>
            <a:r>
              <a:rPr lang="en-US" altLang="ja-JP" dirty="0" smtClean="0"/>
              <a:t>method did </a:t>
            </a:r>
            <a:r>
              <a:rPr lang="en-US" altLang="ja-JP" dirty="0"/>
              <a:t>not finish </a:t>
            </a:r>
            <a:r>
              <a:rPr lang="en-US" altLang="ja-JP" dirty="0" smtClean="0"/>
              <a:t>in 12 </a:t>
            </a:r>
            <a:r>
              <a:rPr lang="en-US" altLang="ja-JP" dirty="0"/>
              <a:t>hours.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867032" y="875114"/>
            <a:ext cx="19763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(# of edges &lt; </a:t>
            </a:r>
            <a:r>
              <a:rPr lang="en-US" altLang="ja-JP" dirty="0" smtClean="0"/>
              <a:t>100K)</a:t>
            </a:r>
          </a:p>
          <a:p>
            <a:r>
              <a:rPr lang="en-US" altLang="ja-JP" dirty="0" smtClean="0"/>
              <a:t>M = 1K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589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Running time of computing adaptive CC</a:t>
            </a:r>
            <a:r>
              <a:rPr lang="en-US" altLang="ja-JP" dirty="0"/>
              <a:t> </a:t>
            </a:r>
            <a:endParaRPr kumimoji="1" lang="ja-JP" altLang="en-US" sz="27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k = n</a:t>
            </a: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3226176054"/>
              </p:ext>
            </p:extLst>
          </p:nvPr>
        </p:nvGraphicFramePr>
        <p:xfrm>
          <a:off x="684475" y="2354366"/>
          <a:ext cx="7366667" cy="2408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6750038" y="875114"/>
            <a:ext cx="1936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(# of edges &lt; </a:t>
            </a:r>
            <a:r>
              <a:rPr lang="en-US" altLang="ja-JP" dirty="0" smtClean="0"/>
              <a:t>10M)</a:t>
            </a:r>
          </a:p>
          <a:p>
            <a:r>
              <a:rPr lang="en-US" altLang="ja-JP" dirty="0" smtClean="0"/>
              <a:t>M = 1K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240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Almost linear time</a:t>
            </a:r>
            <a:r>
              <a:rPr lang="en-US" altLang="ja-JP" dirty="0" smtClean="0"/>
              <a:t> algorithm for adaptive BC/CC.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Provable guarantee</a:t>
            </a:r>
            <a:r>
              <a:rPr lang="en-US" altLang="ja-JP" dirty="0" smtClean="0"/>
              <a:t>: (1-1/e)</a:t>
            </a:r>
            <a:r>
              <a:rPr lang="en-US" altLang="ja-JP" smtClean="0"/>
              <a:t>-approximation.</a:t>
            </a:r>
            <a:endParaRPr lang="en-US" altLang="ja-JP" dirty="0" smtClean="0"/>
          </a:p>
          <a:p>
            <a:r>
              <a:rPr lang="en-US" altLang="ja-JP" dirty="0" smtClean="0"/>
              <a:t>Confirmed </a:t>
            </a:r>
            <a:r>
              <a:rPr lang="en-US" altLang="ja-JP" dirty="0" smtClean="0">
                <a:solidFill>
                  <a:srgbClr val="FF0000"/>
                </a:solidFill>
              </a:rPr>
              <a:t>accuracy and efficiency</a:t>
            </a:r>
            <a:r>
              <a:rPr lang="en-US" altLang="ja-JP" dirty="0" smtClean="0"/>
              <a:t> by experiment.</a:t>
            </a:r>
          </a:p>
          <a:p>
            <a:r>
              <a:rPr lang="en-US" altLang="ja-JP" dirty="0" smtClean="0"/>
              <a:t>Adaptive BC/CC are now available in applications involving large networks.</a:t>
            </a:r>
          </a:p>
          <a:p>
            <a:endParaRPr lang="en-US" altLang="ja-JP" dirty="0"/>
          </a:p>
          <a:p>
            <a:r>
              <a:rPr kumimoji="1" lang="en-US" altLang="ja-JP" dirty="0" smtClean="0"/>
              <a:t>Future work</a:t>
            </a:r>
          </a:p>
          <a:p>
            <a:pPr lvl="1"/>
            <a:r>
              <a:rPr kumimoji="1" lang="en-US" altLang="ja-JP" dirty="0" smtClean="0"/>
              <a:t>E</a:t>
            </a:r>
            <a:r>
              <a:rPr lang="en-US" altLang="ja-JP" dirty="0" smtClean="0"/>
              <a:t>ven faster</a:t>
            </a:r>
          </a:p>
          <a:p>
            <a:pPr lvl="1"/>
            <a:r>
              <a:rPr lang="en-US" altLang="ja-JP" dirty="0" smtClean="0"/>
              <a:t>Other centralities, say, closeness centrality</a:t>
            </a:r>
          </a:p>
        </p:txBody>
      </p:sp>
    </p:spTree>
    <p:extLst>
      <p:ext uri="{BB962C8B-B14F-4D97-AF65-F5344CB8AC3E}">
        <p14:creationId xmlns:p14="http://schemas.microsoft.com/office/powerpoint/2010/main" val="94963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Coverage centrality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/>
              <a:t>A </a:t>
            </a:r>
            <a:r>
              <a:rPr lang="en-US" altLang="ja-JP" dirty="0"/>
              <a:t>pair (s, t</a:t>
            </a:r>
            <a:r>
              <a:rPr lang="en-US" altLang="ja-JP" dirty="0" smtClean="0"/>
              <a:t>) is </a:t>
            </a:r>
            <a:r>
              <a:rPr lang="en-US" altLang="ja-JP" dirty="0" smtClean="0">
                <a:solidFill>
                  <a:srgbClr val="FF0000"/>
                </a:solidFill>
              </a:rPr>
              <a:t>covered</a:t>
            </a:r>
            <a:r>
              <a:rPr lang="en-US" altLang="ja-JP" dirty="0" smtClean="0"/>
              <a:t> by v: s-t </a:t>
            </a:r>
            <a:r>
              <a:rPr lang="en-US" altLang="ja-JP" dirty="0" err="1" smtClean="0"/>
              <a:t>s.p</a:t>
            </a:r>
            <a:r>
              <a:rPr lang="en-US" altLang="ja-JP" dirty="0" smtClean="0"/>
              <a:t>. passes through v</a:t>
            </a:r>
          </a:p>
          <a:p>
            <a:pPr marL="0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Coverage </a:t>
            </a:r>
            <a:r>
              <a:rPr lang="en-US" altLang="ja-JP" dirty="0">
                <a:solidFill>
                  <a:srgbClr val="FF0000"/>
                </a:solidFill>
              </a:rPr>
              <a:t>centrality </a:t>
            </a:r>
            <a:r>
              <a:rPr lang="en-US" altLang="ja-JP" dirty="0">
                <a:solidFill>
                  <a:srgbClr val="000000"/>
                </a:solidFill>
              </a:rPr>
              <a:t>C(v</a:t>
            </a:r>
            <a:r>
              <a:rPr lang="en-US" altLang="ja-JP" dirty="0" smtClean="0">
                <a:solidFill>
                  <a:srgbClr val="000000"/>
                </a:solidFill>
              </a:rPr>
              <a:t>): </a:t>
            </a:r>
            <a:endParaRPr lang="en-US" altLang="ja-JP" dirty="0">
              <a:solidFill>
                <a:srgbClr val="000000"/>
              </a:solidFill>
            </a:endParaRPr>
          </a:p>
          <a:p>
            <a:pPr marL="400050" lvl="1" indent="0">
              <a:buNone/>
            </a:pPr>
            <a:r>
              <a:rPr lang="en-US" altLang="en-US" dirty="0"/>
              <a:t>How many </a:t>
            </a:r>
            <a:r>
              <a:rPr lang="en-US" altLang="en-US" dirty="0" smtClean="0"/>
              <a:t>fraction of pairs are covered by v</a:t>
            </a:r>
          </a:p>
        </p:txBody>
      </p:sp>
      <p:sp>
        <p:nvSpPr>
          <p:cNvPr id="47" name="円/楕円 46"/>
          <p:cNvSpPr/>
          <p:nvPr/>
        </p:nvSpPr>
        <p:spPr>
          <a:xfrm>
            <a:off x="4391270" y="452366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4587070" y="4053750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3255632" y="424954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4234630" y="358383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3059832" y="354467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3" name="円/楕円 52"/>
          <p:cNvSpPr/>
          <p:nvPr/>
        </p:nvSpPr>
        <p:spPr>
          <a:xfrm>
            <a:off x="3255632" y="307475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4" name="円/楕円 53"/>
          <p:cNvSpPr/>
          <p:nvPr/>
        </p:nvSpPr>
        <p:spPr>
          <a:xfrm>
            <a:off x="4547910" y="31530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5" name="円/楕円 54"/>
          <p:cNvSpPr/>
          <p:nvPr/>
        </p:nvSpPr>
        <p:spPr>
          <a:xfrm>
            <a:off x="4038830" y="29572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6" name="円/楕円 55"/>
          <p:cNvSpPr/>
          <p:nvPr/>
        </p:nvSpPr>
        <p:spPr>
          <a:xfrm>
            <a:off x="3960511" y="4797788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7" name="円/楕円 56"/>
          <p:cNvSpPr/>
          <p:nvPr/>
        </p:nvSpPr>
        <p:spPr>
          <a:xfrm>
            <a:off x="4939509" y="362299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8" name="円/楕円 57"/>
          <p:cNvSpPr/>
          <p:nvPr/>
        </p:nvSpPr>
        <p:spPr>
          <a:xfrm>
            <a:off x="3725551" y="3622991"/>
            <a:ext cx="308720" cy="3087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800" dirty="0"/>
              <a:t>v</a:t>
            </a:r>
            <a:endParaRPr kumimoji="1" lang="ja-JP" altLang="en-US" sz="1800" dirty="0"/>
          </a:p>
        </p:txBody>
      </p:sp>
      <p:cxnSp>
        <p:nvCxnSpPr>
          <p:cNvPr id="59" name="直線コネクタ 58"/>
          <p:cNvCxnSpPr>
            <a:stCxn id="53" idx="6"/>
            <a:endCxn id="55" idx="2"/>
          </p:cNvCxnSpPr>
          <p:nvPr/>
        </p:nvCxnSpPr>
        <p:spPr>
          <a:xfrm flipV="1">
            <a:off x="3564352" y="3111632"/>
            <a:ext cx="474479" cy="11748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5" idx="6"/>
            <a:endCxn id="54" idx="1"/>
          </p:cNvCxnSpPr>
          <p:nvPr/>
        </p:nvCxnSpPr>
        <p:spPr>
          <a:xfrm>
            <a:off x="4347550" y="3111632"/>
            <a:ext cx="245570" cy="86651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7"/>
            <a:endCxn id="55" idx="4"/>
          </p:cNvCxnSpPr>
          <p:nvPr/>
        </p:nvCxnSpPr>
        <p:spPr>
          <a:xfrm flipV="1">
            <a:off x="3989060" y="3265992"/>
            <a:ext cx="204131" cy="40221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8" idx="1"/>
            <a:endCxn id="53" idx="5"/>
          </p:cNvCxnSpPr>
          <p:nvPr/>
        </p:nvCxnSpPr>
        <p:spPr>
          <a:xfrm flipH="1" flipV="1">
            <a:off x="3519141" y="3338261"/>
            <a:ext cx="251621" cy="32994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54" idx="5"/>
            <a:endCxn id="57" idx="1"/>
          </p:cNvCxnSpPr>
          <p:nvPr/>
        </p:nvCxnSpPr>
        <p:spPr>
          <a:xfrm>
            <a:off x="4811419" y="3416580"/>
            <a:ext cx="173302" cy="25162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58" idx="2"/>
            <a:endCxn id="52" idx="6"/>
          </p:cNvCxnSpPr>
          <p:nvPr/>
        </p:nvCxnSpPr>
        <p:spPr>
          <a:xfrm flipH="1" flipV="1">
            <a:off x="3368552" y="3699031"/>
            <a:ext cx="356999" cy="7832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58" idx="6"/>
            <a:endCxn id="51" idx="2"/>
          </p:cNvCxnSpPr>
          <p:nvPr/>
        </p:nvCxnSpPr>
        <p:spPr>
          <a:xfrm flipV="1">
            <a:off x="4034271" y="3738191"/>
            <a:ext cx="200359" cy="3916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51" idx="7"/>
            <a:endCxn id="54" idx="3"/>
          </p:cNvCxnSpPr>
          <p:nvPr/>
        </p:nvCxnSpPr>
        <p:spPr>
          <a:xfrm flipV="1">
            <a:off x="4498139" y="3416580"/>
            <a:ext cx="94982" cy="212461"/>
          </a:xfrm>
          <a:prstGeom prst="line">
            <a:avLst/>
          </a:prstGeom>
          <a:ln w="2540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51" idx="6"/>
            <a:endCxn id="57" idx="2"/>
          </p:cNvCxnSpPr>
          <p:nvPr/>
        </p:nvCxnSpPr>
        <p:spPr>
          <a:xfrm>
            <a:off x="4543350" y="3738191"/>
            <a:ext cx="396159" cy="3916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52" idx="0"/>
            <a:endCxn id="53" idx="3"/>
          </p:cNvCxnSpPr>
          <p:nvPr/>
        </p:nvCxnSpPr>
        <p:spPr>
          <a:xfrm flipV="1">
            <a:off x="3214192" y="3338261"/>
            <a:ext cx="86651" cy="20641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stCxn id="56" idx="6"/>
            <a:endCxn id="47" idx="3"/>
          </p:cNvCxnSpPr>
          <p:nvPr/>
        </p:nvCxnSpPr>
        <p:spPr>
          <a:xfrm flipV="1">
            <a:off x="4269231" y="4787177"/>
            <a:ext cx="167250" cy="16497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/>
          <p:cNvCxnSpPr>
            <a:stCxn id="50" idx="0"/>
            <a:endCxn id="52" idx="4"/>
          </p:cNvCxnSpPr>
          <p:nvPr/>
        </p:nvCxnSpPr>
        <p:spPr>
          <a:xfrm flipH="1" flipV="1">
            <a:off x="3214192" y="3853391"/>
            <a:ext cx="195800" cy="396159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58" idx="4"/>
            <a:endCxn id="82" idx="0"/>
          </p:cNvCxnSpPr>
          <p:nvPr/>
        </p:nvCxnSpPr>
        <p:spPr>
          <a:xfrm>
            <a:off x="3879911" y="3931710"/>
            <a:ext cx="39160" cy="356999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円/楕円 81"/>
          <p:cNvSpPr/>
          <p:nvPr/>
        </p:nvSpPr>
        <p:spPr>
          <a:xfrm>
            <a:off x="3764711" y="428870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3" name="直線コネクタ 82"/>
          <p:cNvCxnSpPr>
            <a:stCxn id="82" idx="2"/>
            <a:endCxn id="50" idx="6"/>
          </p:cNvCxnSpPr>
          <p:nvPr/>
        </p:nvCxnSpPr>
        <p:spPr>
          <a:xfrm flipH="1" flipV="1">
            <a:off x="3564352" y="4403909"/>
            <a:ext cx="200359" cy="3916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48" idx="4"/>
            <a:endCxn id="47" idx="7"/>
          </p:cNvCxnSpPr>
          <p:nvPr/>
        </p:nvCxnSpPr>
        <p:spPr>
          <a:xfrm flipH="1">
            <a:off x="4654779" y="4362470"/>
            <a:ext cx="86651" cy="20641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58" idx="5"/>
            <a:endCxn id="48" idx="2"/>
          </p:cNvCxnSpPr>
          <p:nvPr/>
        </p:nvCxnSpPr>
        <p:spPr>
          <a:xfrm>
            <a:off x="3989060" y="3886499"/>
            <a:ext cx="598010" cy="32161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58" idx="3"/>
            <a:endCxn id="50" idx="7"/>
          </p:cNvCxnSpPr>
          <p:nvPr/>
        </p:nvCxnSpPr>
        <p:spPr>
          <a:xfrm flipH="1">
            <a:off x="3519141" y="3886499"/>
            <a:ext cx="251621" cy="408261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57" idx="3"/>
            <a:endCxn id="48" idx="7"/>
          </p:cNvCxnSpPr>
          <p:nvPr/>
        </p:nvCxnSpPr>
        <p:spPr>
          <a:xfrm flipH="1">
            <a:off x="4850578" y="3886499"/>
            <a:ext cx="134142" cy="21246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82" idx="4"/>
            <a:endCxn id="56" idx="1"/>
          </p:cNvCxnSpPr>
          <p:nvPr/>
        </p:nvCxnSpPr>
        <p:spPr>
          <a:xfrm>
            <a:off x="3919071" y="4597429"/>
            <a:ext cx="86651" cy="24557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73513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Coverage centrality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A pair (s, t) is </a:t>
            </a:r>
            <a:r>
              <a:rPr lang="en-US" altLang="ja-JP" dirty="0">
                <a:solidFill>
                  <a:srgbClr val="FF0000"/>
                </a:solidFill>
              </a:rPr>
              <a:t>covered</a:t>
            </a:r>
            <a:r>
              <a:rPr lang="en-US" altLang="ja-JP" dirty="0"/>
              <a:t> by v: s-t </a:t>
            </a:r>
            <a:r>
              <a:rPr lang="en-US" altLang="ja-JP" dirty="0" err="1"/>
              <a:t>s.p</a:t>
            </a:r>
            <a:r>
              <a:rPr lang="en-US" altLang="ja-JP" dirty="0"/>
              <a:t>. passes through v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Coverage centrality </a:t>
            </a:r>
            <a:r>
              <a:rPr lang="en-US" altLang="ja-JP" dirty="0">
                <a:solidFill>
                  <a:srgbClr val="000000"/>
                </a:solidFill>
              </a:rPr>
              <a:t>C(v): </a:t>
            </a:r>
          </a:p>
          <a:p>
            <a:pPr marL="400050" lvl="1" indent="0">
              <a:buNone/>
            </a:pPr>
            <a:r>
              <a:rPr lang="en-US" altLang="en-US" dirty="0"/>
              <a:t>How many fraction of pairs are covered by v</a:t>
            </a:r>
          </a:p>
        </p:txBody>
      </p:sp>
      <p:sp>
        <p:nvSpPr>
          <p:cNvPr id="47" name="円/楕円 46"/>
          <p:cNvSpPr/>
          <p:nvPr/>
        </p:nvSpPr>
        <p:spPr>
          <a:xfrm>
            <a:off x="4391270" y="452366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円/楕円 47"/>
          <p:cNvSpPr/>
          <p:nvPr/>
        </p:nvSpPr>
        <p:spPr>
          <a:xfrm>
            <a:off x="4587070" y="4053750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円/楕円 49"/>
          <p:cNvSpPr/>
          <p:nvPr/>
        </p:nvSpPr>
        <p:spPr>
          <a:xfrm>
            <a:off x="3255632" y="424954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ja-JP" dirty="0" smtClean="0"/>
              <a:t>s</a:t>
            </a:r>
            <a:endParaRPr kumimoji="1" lang="ja-JP" altLang="en-US" dirty="0"/>
          </a:p>
        </p:txBody>
      </p:sp>
      <p:sp>
        <p:nvSpPr>
          <p:cNvPr id="51" name="円/楕円 50"/>
          <p:cNvSpPr/>
          <p:nvPr/>
        </p:nvSpPr>
        <p:spPr>
          <a:xfrm>
            <a:off x="4234630" y="358383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円/楕円 51"/>
          <p:cNvSpPr/>
          <p:nvPr/>
        </p:nvSpPr>
        <p:spPr>
          <a:xfrm>
            <a:off x="3059832" y="354467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3" name="円/楕円 52"/>
          <p:cNvSpPr/>
          <p:nvPr/>
        </p:nvSpPr>
        <p:spPr>
          <a:xfrm>
            <a:off x="3255632" y="307475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4" name="円/楕円 53"/>
          <p:cNvSpPr/>
          <p:nvPr/>
        </p:nvSpPr>
        <p:spPr>
          <a:xfrm>
            <a:off x="4547910" y="31530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 smtClean="0"/>
              <a:t>t</a:t>
            </a:r>
            <a:endParaRPr kumimoji="1" lang="ja-JP" altLang="en-US" sz="1800" dirty="0"/>
          </a:p>
        </p:txBody>
      </p:sp>
      <p:sp>
        <p:nvSpPr>
          <p:cNvPr id="55" name="円/楕円 54"/>
          <p:cNvSpPr/>
          <p:nvPr/>
        </p:nvSpPr>
        <p:spPr>
          <a:xfrm>
            <a:off x="4038830" y="29572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6" name="円/楕円 55"/>
          <p:cNvSpPr/>
          <p:nvPr/>
        </p:nvSpPr>
        <p:spPr>
          <a:xfrm>
            <a:off x="3960511" y="4797788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7" name="円/楕円 56"/>
          <p:cNvSpPr/>
          <p:nvPr/>
        </p:nvSpPr>
        <p:spPr>
          <a:xfrm>
            <a:off x="4939509" y="362299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58" name="円/楕円 57"/>
          <p:cNvSpPr/>
          <p:nvPr/>
        </p:nvSpPr>
        <p:spPr>
          <a:xfrm>
            <a:off x="3725551" y="3622991"/>
            <a:ext cx="308720" cy="3087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800" dirty="0"/>
              <a:t>v</a:t>
            </a:r>
            <a:endParaRPr kumimoji="1" lang="ja-JP" altLang="en-US" sz="1800" dirty="0"/>
          </a:p>
        </p:txBody>
      </p:sp>
      <p:cxnSp>
        <p:nvCxnSpPr>
          <p:cNvPr id="59" name="直線コネクタ 58"/>
          <p:cNvCxnSpPr>
            <a:stCxn id="53" idx="6"/>
            <a:endCxn id="55" idx="2"/>
          </p:cNvCxnSpPr>
          <p:nvPr/>
        </p:nvCxnSpPr>
        <p:spPr>
          <a:xfrm flipV="1">
            <a:off x="3564352" y="3111632"/>
            <a:ext cx="474479" cy="11748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5" idx="6"/>
            <a:endCxn id="54" idx="1"/>
          </p:cNvCxnSpPr>
          <p:nvPr/>
        </p:nvCxnSpPr>
        <p:spPr>
          <a:xfrm>
            <a:off x="4347550" y="3111632"/>
            <a:ext cx="245570" cy="86651"/>
          </a:xfrm>
          <a:prstGeom prst="line">
            <a:avLst/>
          </a:prstGeom>
          <a:ln w="25400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7"/>
            <a:endCxn id="55" idx="4"/>
          </p:cNvCxnSpPr>
          <p:nvPr/>
        </p:nvCxnSpPr>
        <p:spPr>
          <a:xfrm flipV="1">
            <a:off x="3989060" y="3265992"/>
            <a:ext cx="204131" cy="402210"/>
          </a:xfrm>
          <a:prstGeom prst="line">
            <a:avLst/>
          </a:prstGeom>
          <a:ln w="25400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8" idx="1"/>
            <a:endCxn id="53" idx="5"/>
          </p:cNvCxnSpPr>
          <p:nvPr/>
        </p:nvCxnSpPr>
        <p:spPr>
          <a:xfrm flipH="1" flipV="1">
            <a:off x="3519141" y="3338261"/>
            <a:ext cx="251621" cy="32994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54" idx="5"/>
            <a:endCxn id="57" idx="1"/>
          </p:cNvCxnSpPr>
          <p:nvPr/>
        </p:nvCxnSpPr>
        <p:spPr>
          <a:xfrm>
            <a:off x="4811419" y="3416580"/>
            <a:ext cx="173302" cy="25162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直線コネクタ 63"/>
          <p:cNvCxnSpPr>
            <a:stCxn id="58" idx="2"/>
            <a:endCxn id="52" idx="6"/>
          </p:cNvCxnSpPr>
          <p:nvPr/>
        </p:nvCxnSpPr>
        <p:spPr>
          <a:xfrm flipH="1" flipV="1">
            <a:off x="3368552" y="3699031"/>
            <a:ext cx="356999" cy="7832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58" idx="6"/>
            <a:endCxn id="51" idx="2"/>
          </p:cNvCxnSpPr>
          <p:nvPr/>
        </p:nvCxnSpPr>
        <p:spPr>
          <a:xfrm flipV="1">
            <a:off x="4034271" y="3738191"/>
            <a:ext cx="200359" cy="39160"/>
          </a:xfrm>
          <a:prstGeom prst="line">
            <a:avLst/>
          </a:prstGeom>
          <a:ln w="25400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51" idx="7"/>
            <a:endCxn id="54" idx="3"/>
          </p:cNvCxnSpPr>
          <p:nvPr/>
        </p:nvCxnSpPr>
        <p:spPr>
          <a:xfrm flipV="1">
            <a:off x="4498139" y="3416580"/>
            <a:ext cx="94982" cy="212461"/>
          </a:xfrm>
          <a:prstGeom prst="line">
            <a:avLst/>
          </a:prstGeom>
          <a:ln w="2540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51" idx="6"/>
            <a:endCxn id="57" idx="2"/>
          </p:cNvCxnSpPr>
          <p:nvPr/>
        </p:nvCxnSpPr>
        <p:spPr>
          <a:xfrm>
            <a:off x="4543350" y="3738191"/>
            <a:ext cx="396159" cy="3916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52" idx="0"/>
            <a:endCxn id="53" idx="3"/>
          </p:cNvCxnSpPr>
          <p:nvPr/>
        </p:nvCxnSpPr>
        <p:spPr>
          <a:xfrm flipV="1">
            <a:off x="3214192" y="3338261"/>
            <a:ext cx="86651" cy="20641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直線コネクタ 78"/>
          <p:cNvCxnSpPr>
            <a:stCxn id="56" idx="6"/>
            <a:endCxn id="47" idx="3"/>
          </p:cNvCxnSpPr>
          <p:nvPr/>
        </p:nvCxnSpPr>
        <p:spPr>
          <a:xfrm flipV="1">
            <a:off x="4269231" y="4787177"/>
            <a:ext cx="167250" cy="16497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0" name="直線コネクタ 79"/>
          <p:cNvCxnSpPr>
            <a:stCxn id="50" idx="0"/>
            <a:endCxn id="52" idx="4"/>
          </p:cNvCxnSpPr>
          <p:nvPr/>
        </p:nvCxnSpPr>
        <p:spPr>
          <a:xfrm flipH="1" flipV="1">
            <a:off x="3214192" y="3853391"/>
            <a:ext cx="195800" cy="396159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直線コネクタ 80"/>
          <p:cNvCxnSpPr>
            <a:stCxn id="58" idx="4"/>
            <a:endCxn id="82" idx="0"/>
          </p:cNvCxnSpPr>
          <p:nvPr/>
        </p:nvCxnSpPr>
        <p:spPr>
          <a:xfrm>
            <a:off x="3879911" y="3931710"/>
            <a:ext cx="39160" cy="356999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円/楕円 81"/>
          <p:cNvSpPr/>
          <p:nvPr/>
        </p:nvSpPr>
        <p:spPr>
          <a:xfrm>
            <a:off x="3764711" y="428870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83" name="直線コネクタ 82"/>
          <p:cNvCxnSpPr>
            <a:stCxn id="82" idx="2"/>
            <a:endCxn id="50" idx="6"/>
          </p:cNvCxnSpPr>
          <p:nvPr/>
        </p:nvCxnSpPr>
        <p:spPr>
          <a:xfrm flipH="1" flipV="1">
            <a:off x="3564352" y="4403909"/>
            <a:ext cx="200359" cy="3916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4" name="直線コネクタ 83"/>
          <p:cNvCxnSpPr>
            <a:stCxn id="48" idx="4"/>
            <a:endCxn id="47" idx="7"/>
          </p:cNvCxnSpPr>
          <p:nvPr/>
        </p:nvCxnSpPr>
        <p:spPr>
          <a:xfrm flipH="1">
            <a:off x="4654779" y="4362470"/>
            <a:ext cx="86651" cy="20641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58" idx="5"/>
            <a:endCxn id="48" idx="2"/>
          </p:cNvCxnSpPr>
          <p:nvPr/>
        </p:nvCxnSpPr>
        <p:spPr>
          <a:xfrm>
            <a:off x="3989060" y="3886499"/>
            <a:ext cx="598010" cy="32161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直線コネクタ 85"/>
          <p:cNvCxnSpPr>
            <a:stCxn id="58" idx="3"/>
            <a:endCxn id="50" idx="7"/>
          </p:cNvCxnSpPr>
          <p:nvPr/>
        </p:nvCxnSpPr>
        <p:spPr>
          <a:xfrm flipH="1">
            <a:off x="3519141" y="3886499"/>
            <a:ext cx="251621" cy="408261"/>
          </a:xfrm>
          <a:prstGeom prst="line">
            <a:avLst/>
          </a:prstGeom>
          <a:ln w="25400"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直線コネクタ 86"/>
          <p:cNvCxnSpPr>
            <a:stCxn id="57" idx="3"/>
            <a:endCxn id="48" idx="7"/>
          </p:cNvCxnSpPr>
          <p:nvPr/>
        </p:nvCxnSpPr>
        <p:spPr>
          <a:xfrm flipH="1">
            <a:off x="4850578" y="3886499"/>
            <a:ext cx="134142" cy="21246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/>
          <p:cNvCxnSpPr>
            <a:stCxn id="82" idx="4"/>
            <a:endCxn id="56" idx="1"/>
          </p:cNvCxnSpPr>
          <p:nvPr/>
        </p:nvCxnSpPr>
        <p:spPr>
          <a:xfrm>
            <a:off x="3919071" y="4597429"/>
            <a:ext cx="86651" cy="24557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844685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Coverage centrality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A pair (s, t) is </a:t>
            </a:r>
            <a:r>
              <a:rPr lang="en-US" altLang="ja-JP" dirty="0">
                <a:solidFill>
                  <a:srgbClr val="FF0000"/>
                </a:solidFill>
              </a:rPr>
              <a:t>covered</a:t>
            </a:r>
            <a:r>
              <a:rPr lang="en-US" altLang="ja-JP" dirty="0"/>
              <a:t> by v: s-t </a:t>
            </a:r>
            <a:r>
              <a:rPr lang="en-US" altLang="ja-JP" dirty="0" err="1"/>
              <a:t>s.p</a:t>
            </a:r>
            <a:r>
              <a:rPr lang="en-US" altLang="ja-JP" dirty="0"/>
              <a:t>. passes through v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Coverage centrality </a:t>
            </a:r>
            <a:r>
              <a:rPr lang="en-US" altLang="ja-JP" dirty="0">
                <a:solidFill>
                  <a:srgbClr val="000000"/>
                </a:solidFill>
              </a:rPr>
              <a:t>C(v): </a:t>
            </a:r>
          </a:p>
          <a:p>
            <a:pPr marL="400050" lvl="1" indent="0">
              <a:buNone/>
            </a:pPr>
            <a:r>
              <a:rPr lang="en-US" altLang="en-US" dirty="0"/>
              <a:t>How many fraction of pairs are covered by v</a:t>
            </a:r>
          </a:p>
        </p:txBody>
      </p:sp>
      <p:sp>
        <p:nvSpPr>
          <p:cNvPr id="35" name="円/楕円 34"/>
          <p:cNvSpPr/>
          <p:nvPr/>
        </p:nvSpPr>
        <p:spPr>
          <a:xfrm>
            <a:off x="4391270" y="452366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4587070" y="4053750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3255632" y="424954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4234630" y="358383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3059832" y="354467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0" name="円/楕円 39"/>
          <p:cNvSpPr/>
          <p:nvPr/>
        </p:nvSpPr>
        <p:spPr>
          <a:xfrm>
            <a:off x="3255632" y="307475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1" name="円/楕円 40"/>
          <p:cNvSpPr/>
          <p:nvPr/>
        </p:nvSpPr>
        <p:spPr>
          <a:xfrm>
            <a:off x="4547910" y="31530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2" name="円/楕円 41"/>
          <p:cNvSpPr/>
          <p:nvPr/>
        </p:nvSpPr>
        <p:spPr>
          <a:xfrm>
            <a:off x="4038830" y="29572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3" name="円/楕円 42"/>
          <p:cNvSpPr/>
          <p:nvPr/>
        </p:nvSpPr>
        <p:spPr>
          <a:xfrm>
            <a:off x="3960511" y="4797788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 smtClean="0"/>
              <a:t>s</a:t>
            </a:r>
            <a:endParaRPr kumimoji="1" lang="ja-JP" altLang="en-US" sz="1800" dirty="0"/>
          </a:p>
        </p:txBody>
      </p:sp>
      <p:sp>
        <p:nvSpPr>
          <p:cNvPr id="44" name="円/楕円 43"/>
          <p:cNvSpPr/>
          <p:nvPr/>
        </p:nvSpPr>
        <p:spPr>
          <a:xfrm>
            <a:off x="4939509" y="362299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800" dirty="0" smtClean="0"/>
              <a:t>t</a:t>
            </a:r>
            <a:endParaRPr kumimoji="1" lang="ja-JP" altLang="en-US" sz="1800" dirty="0"/>
          </a:p>
        </p:txBody>
      </p:sp>
      <p:sp>
        <p:nvSpPr>
          <p:cNvPr id="45" name="円/楕円 44"/>
          <p:cNvSpPr/>
          <p:nvPr/>
        </p:nvSpPr>
        <p:spPr>
          <a:xfrm>
            <a:off x="3725551" y="3622991"/>
            <a:ext cx="308720" cy="3087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800" dirty="0"/>
              <a:t>v</a:t>
            </a:r>
            <a:endParaRPr kumimoji="1" lang="ja-JP" altLang="en-US" sz="1800" dirty="0"/>
          </a:p>
        </p:txBody>
      </p:sp>
      <p:cxnSp>
        <p:nvCxnSpPr>
          <p:cNvPr id="46" name="直線コネクタ 45"/>
          <p:cNvCxnSpPr>
            <a:stCxn id="40" idx="6"/>
            <a:endCxn id="42" idx="2"/>
          </p:cNvCxnSpPr>
          <p:nvPr/>
        </p:nvCxnSpPr>
        <p:spPr>
          <a:xfrm flipV="1">
            <a:off x="3564352" y="3111632"/>
            <a:ext cx="474479" cy="11748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2" idx="6"/>
            <a:endCxn id="41" idx="1"/>
          </p:cNvCxnSpPr>
          <p:nvPr/>
        </p:nvCxnSpPr>
        <p:spPr>
          <a:xfrm>
            <a:off x="4347550" y="3111632"/>
            <a:ext cx="245570" cy="8665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45" idx="7"/>
            <a:endCxn id="42" idx="4"/>
          </p:cNvCxnSpPr>
          <p:nvPr/>
        </p:nvCxnSpPr>
        <p:spPr>
          <a:xfrm flipV="1">
            <a:off x="3989060" y="3265992"/>
            <a:ext cx="204131" cy="402210"/>
          </a:xfrm>
          <a:prstGeom prst="line">
            <a:avLst/>
          </a:prstGeom>
          <a:ln w="19050"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45" idx="1"/>
            <a:endCxn id="40" idx="5"/>
          </p:cNvCxnSpPr>
          <p:nvPr/>
        </p:nvCxnSpPr>
        <p:spPr>
          <a:xfrm flipH="1" flipV="1">
            <a:off x="3519141" y="3338261"/>
            <a:ext cx="251621" cy="32994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41" idx="5"/>
            <a:endCxn id="44" idx="1"/>
          </p:cNvCxnSpPr>
          <p:nvPr/>
        </p:nvCxnSpPr>
        <p:spPr>
          <a:xfrm>
            <a:off x="4811419" y="3416580"/>
            <a:ext cx="173302" cy="25162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45" idx="2"/>
            <a:endCxn id="39" idx="6"/>
          </p:cNvCxnSpPr>
          <p:nvPr/>
        </p:nvCxnSpPr>
        <p:spPr>
          <a:xfrm flipH="1" flipV="1">
            <a:off x="3368552" y="3699031"/>
            <a:ext cx="356999" cy="7832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45" idx="6"/>
            <a:endCxn id="38" idx="2"/>
          </p:cNvCxnSpPr>
          <p:nvPr/>
        </p:nvCxnSpPr>
        <p:spPr>
          <a:xfrm flipV="1">
            <a:off x="4034271" y="3738191"/>
            <a:ext cx="200359" cy="3916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38" idx="7"/>
            <a:endCxn id="41" idx="3"/>
          </p:cNvCxnSpPr>
          <p:nvPr/>
        </p:nvCxnSpPr>
        <p:spPr>
          <a:xfrm flipV="1">
            <a:off x="4498139" y="3416580"/>
            <a:ext cx="94982" cy="21246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38" idx="6"/>
            <a:endCxn id="44" idx="2"/>
          </p:cNvCxnSpPr>
          <p:nvPr/>
        </p:nvCxnSpPr>
        <p:spPr>
          <a:xfrm>
            <a:off x="4543350" y="3738191"/>
            <a:ext cx="396159" cy="3916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39" idx="0"/>
            <a:endCxn id="40" idx="3"/>
          </p:cNvCxnSpPr>
          <p:nvPr/>
        </p:nvCxnSpPr>
        <p:spPr>
          <a:xfrm flipV="1">
            <a:off x="3214192" y="3338261"/>
            <a:ext cx="86651" cy="20641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43" idx="6"/>
            <a:endCxn id="35" idx="3"/>
          </p:cNvCxnSpPr>
          <p:nvPr/>
        </p:nvCxnSpPr>
        <p:spPr>
          <a:xfrm flipV="1">
            <a:off x="4269231" y="4787177"/>
            <a:ext cx="167250" cy="164971"/>
          </a:xfrm>
          <a:prstGeom prst="line">
            <a:avLst/>
          </a:prstGeom>
          <a:ln w="25400" cmpd="sng">
            <a:headEnd type="non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37" idx="0"/>
            <a:endCxn id="39" idx="4"/>
          </p:cNvCxnSpPr>
          <p:nvPr/>
        </p:nvCxnSpPr>
        <p:spPr>
          <a:xfrm flipH="1" flipV="1">
            <a:off x="3214192" y="3853391"/>
            <a:ext cx="195800" cy="396159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45" idx="4"/>
            <a:endCxn id="90" idx="0"/>
          </p:cNvCxnSpPr>
          <p:nvPr/>
        </p:nvCxnSpPr>
        <p:spPr>
          <a:xfrm>
            <a:off x="3879911" y="3931710"/>
            <a:ext cx="39160" cy="356999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円/楕円 89"/>
          <p:cNvSpPr/>
          <p:nvPr/>
        </p:nvSpPr>
        <p:spPr>
          <a:xfrm>
            <a:off x="3764711" y="428870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1" name="直線コネクタ 90"/>
          <p:cNvCxnSpPr>
            <a:stCxn id="90" idx="2"/>
            <a:endCxn id="37" idx="6"/>
          </p:cNvCxnSpPr>
          <p:nvPr/>
        </p:nvCxnSpPr>
        <p:spPr>
          <a:xfrm flipH="1" flipV="1">
            <a:off x="3564352" y="4403909"/>
            <a:ext cx="200359" cy="3916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36" idx="4"/>
            <a:endCxn id="35" idx="7"/>
          </p:cNvCxnSpPr>
          <p:nvPr/>
        </p:nvCxnSpPr>
        <p:spPr>
          <a:xfrm flipH="1">
            <a:off x="4654779" y="4362470"/>
            <a:ext cx="86651" cy="206410"/>
          </a:xfrm>
          <a:prstGeom prst="line">
            <a:avLst/>
          </a:prstGeom>
          <a:ln w="25400">
            <a:headEnd type="triangl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45" idx="5"/>
            <a:endCxn id="36" idx="2"/>
          </p:cNvCxnSpPr>
          <p:nvPr/>
        </p:nvCxnSpPr>
        <p:spPr>
          <a:xfrm>
            <a:off x="3989060" y="3886499"/>
            <a:ext cx="598010" cy="32161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45" idx="3"/>
            <a:endCxn id="37" idx="7"/>
          </p:cNvCxnSpPr>
          <p:nvPr/>
        </p:nvCxnSpPr>
        <p:spPr>
          <a:xfrm flipH="1">
            <a:off x="3519141" y="3886499"/>
            <a:ext cx="251621" cy="40826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44" idx="3"/>
            <a:endCxn id="36" idx="7"/>
          </p:cNvCxnSpPr>
          <p:nvPr/>
        </p:nvCxnSpPr>
        <p:spPr>
          <a:xfrm flipH="1">
            <a:off x="4850578" y="3886499"/>
            <a:ext cx="134142" cy="212461"/>
          </a:xfrm>
          <a:prstGeom prst="line">
            <a:avLst/>
          </a:prstGeom>
          <a:ln w="25400" cmpd="sng">
            <a:head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90" idx="4"/>
            <a:endCxn id="43" idx="1"/>
          </p:cNvCxnSpPr>
          <p:nvPr/>
        </p:nvCxnSpPr>
        <p:spPr>
          <a:xfrm>
            <a:off x="3919071" y="4597429"/>
            <a:ext cx="86651" cy="24557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51410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Coverage centrality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A pair (s, t) is </a:t>
            </a:r>
            <a:r>
              <a:rPr lang="en-US" altLang="ja-JP" dirty="0">
                <a:solidFill>
                  <a:srgbClr val="FF0000"/>
                </a:solidFill>
              </a:rPr>
              <a:t>covered</a:t>
            </a:r>
            <a:r>
              <a:rPr lang="en-US" altLang="ja-JP" dirty="0"/>
              <a:t> by v: s-t </a:t>
            </a:r>
            <a:r>
              <a:rPr lang="en-US" altLang="ja-JP" dirty="0" err="1"/>
              <a:t>s.p</a:t>
            </a:r>
            <a:r>
              <a:rPr lang="en-US" altLang="ja-JP" dirty="0"/>
              <a:t>. </a:t>
            </a:r>
            <a:r>
              <a:rPr lang="en-US" altLang="ja-JP" dirty="0" smtClean="0"/>
              <a:t>passes </a:t>
            </a:r>
            <a:r>
              <a:rPr lang="en-US" altLang="ja-JP" dirty="0"/>
              <a:t>through v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FF0000"/>
                </a:solidFill>
              </a:rPr>
              <a:t>Coverage centrality </a:t>
            </a:r>
            <a:r>
              <a:rPr lang="en-US" altLang="ja-JP" dirty="0">
                <a:solidFill>
                  <a:srgbClr val="000000"/>
                </a:solidFill>
              </a:rPr>
              <a:t>C(v): </a:t>
            </a:r>
          </a:p>
          <a:p>
            <a:pPr marL="400050" lvl="1" indent="0">
              <a:buNone/>
            </a:pPr>
            <a:r>
              <a:rPr lang="en-US" altLang="en-US" dirty="0"/>
              <a:t>How many fraction of pairs are covered by v</a:t>
            </a:r>
          </a:p>
          <a:p>
            <a:pPr marL="400050" lvl="2" indent="0">
              <a:buNone/>
            </a:pPr>
            <a:endParaRPr lang="en-US" altLang="ja-JP" baseline="30000" dirty="0"/>
          </a:p>
          <a:p>
            <a:pPr marL="400050" lvl="2" indent="0">
              <a:buNone/>
            </a:pPr>
            <a:endParaRPr lang="en-US" altLang="ja-JP" baseline="30000" dirty="0" smtClean="0"/>
          </a:p>
          <a:p>
            <a:pPr marL="400050" lvl="2" indent="0">
              <a:buNone/>
            </a:pPr>
            <a:endParaRPr lang="en-US" altLang="ja-JP" baseline="30000" dirty="0"/>
          </a:p>
          <a:p>
            <a:pPr marL="400050" lvl="2" indent="0">
              <a:buNone/>
            </a:pPr>
            <a:endParaRPr lang="en-US" altLang="ja-JP" baseline="30000" dirty="0" smtClean="0"/>
          </a:p>
          <a:p>
            <a:pPr marL="400050" lvl="2" indent="0">
              <a:buNone/>
            </a:pPr>
            <a:endParaRPr lang="en-US" altLang="ja-JP" baseline="30000" dirty="0"/>
          </a:p>
          <a:p>
            <a:pPr marL="400050" lvl="2" indent="0">
              <a:buNone/>
            </a:pPr>
            <a:endParaRPr lang="en-US" altLang="ja-JP" baseline="30000" dirty="0" smtClean="0"/>
          </a:p>
          <a:p>
            <a:pPr marL="0" lvl="1" indent="0">
              <a:buNone/>
            </a:pPr>
            <a:endParaRPr lang="en-US" altLang="ja-JP" baseline="30000" dirty="0" smtClean="0"/>
          </a:p>
          <a:p>
            <a:pPr marL="0" lvl="1" indent="0"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Betweenness </a:t>
            </a:r>
            <a:r>
              <a:rPr lang="en-US" altLang="ja-JP" dirty="0">
                <a:solidFill>
                  <a:srgbClr val="FF0000"/>
                </a:solidFill>
              </a:rPr>
              <a:t>centrality</a:t>
            </a:r>
            <a:r>
              <a:rPr lang="en-US" altLang="ja-JP" dirty="0"/>
              <a:t> considers how much fraction of s-t </a:t>
            </a:r>
            <a:r>
              <a:rPr lang="en-US" altLang="ja-JP" dirty="0" err="1"/>
              <a:t>s.p</a:t>
            </a:r>
            <a:r>
              <a:rPr lang="en-US" altLang="ja-JP" dirty="0"/>
              <a:t>. pass through v.</a:t>
            </a:r>
          </a:p>
          <a:p>
            <a:pPr marL="400050" lvl="2" indent="0">
              <a:buNone/>
            </a:pPr>
            <a:endParaRPr lang="en-US" altLang="ja-JP" baseline="30000" dirty="0"/>
          </a:p>
          <a:p>
            <a:pPr marL="0" indent="0" algn="ctr">
              <a:buNone/>
            </a:pPr>
            <a:endParaRPr lang="en-US" altLang="ja-JP" i="1" dirty="0"/>
          </a:p>
          <a:p>
            <a:pPr marL="0" indent="0">
              <a:buNone/>
            </a:pPr>
            <a:endParaRPr lang="en-US" altLang="ja-JP" i="1" dirty="0" smtClean="0"/>
          </a:p>
          <a:p>
            <a:pPr marL="0" indent="0">
              <a:buNone/>
            </a:pPr>
            <a:endParaRPr lang="en-US" altLang="ja-JP" i="1" dirty="0"/>
          </a:p>
          <a:p>
            <a:pPr marL="0" indent="0">
              <a:buNone/>
            </a:pPr>
            <a:endParaRPr lang="en-US" altLang="ja-JP" i="1" dirty="0" smtClean="0"/>
          </a:p>
          <a:p>
            <a:pPr marL="0" indent="0">
              <a:buNone/>
            </a:pPr>
            <a:endParaRPr lang="en-US" altLang="ja-JP" i="1" dirty="0"/>
          </a:p>
          <a:p>
            <a:pPr marL="0" indent="0">
              <a:buNone/>
            </a:pPr>
            <a:endParaRPr lang="en-US" altLang="ja-JP" i="1" dirty="0" smtClean="0"/>
          </a:p>
          <a:p>
            <a:pPr marL="320040" lvl="1" indent="0">
              <a:buNone/>
            </a:pPr>
            <a:endParaRPr lang="en-US" altLang="ja-JP" dirty="0"/>
          </a:p>
          <a:p>
            <a:pPr marL="320040" lvl="1" indent="0">
              <a:buNone/>
            </a:pPr>
            <a:endParaRPr lang="en-US" altLang="ja-JP" dirty="0" smtClean="0"/>
          </a:p>
          <a:p>
            <a:pPr marL="320040" lvl="1" indent="0">
              <a:buNone/>
            </a:pPr>
            <a:endParaRPr lang="en-US" altLang="ja-JP" dirty="0" smtClean="0"/>
          </a:p>
          <a:p>
            <a:pPr marL="320040" lvl="1" indent="0">
              <a:buNone/>
            </a:pPr>
            <a:endParaRPr lang="en-US" altLang="ja-JP" dirty="0" smtClean="0"/>
          </a:p>
          <a:p>
            <a:pPr marL="320040" lvl="1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35" name="円/楕円 34"/>
          <p:cNvSpPr/>
          <p:nvPr/>
        </p:nvSpPr>
        <p:spPr>
          <a:xfrm>
            <a:off x="4391270" y="452366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6" name="円/楕円 35"/>
          <p:cNvSpPr/>
          <p:nvPr/>
        </p:nvSpPr>
        <p:spPr>
          <a:xfrm>
            <a:off x="4587070" y="4053750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7" name="円/楕円 36"/>
          <p:cNvSpPr/>
          <p:nvPr/>
        </p:nvSpPr>
        <p:spPr>
          <a:xfrm>
            <a:off x="3255632" y="424954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4234630" y="358383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円/楕円 38"/>
          <p:cNvSpPr/>
          <p:nvPr/>
        </p:nvSpPr>
        <p:spPr>
          <a:xfrm>
            <a:off x="3059832" y="354467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0" name="円/楕円 39"/>
          <p:cNvSpPr/>
          <p:nvPr/>
        </p:nvSpPr>
        <p:spPr>
          <a:xfrm>
            <a:off x="3255632" y="307475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1" name="円/楕円 40"/>
          <p:cNvSpPr/>
          <p:nvPr/>
        </p:nvSpPr>
        <p:spPr>
          <a:xfrm>
            <a:off x="4547910" y="31530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2" name="円/楕円 41"/>
          <p:cNvSpPr/>
          <p:nvPr/>
        </p:nvSpPr>
        <p:spPr>
          <a:xfrm>
            <a:off x="4038830" y="2957272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3" name="円/楕円 42"/>
          <p:cNvSpPr/>
          <p:nvPr/>
        </p:nvSpPr>
        <p:spPr>
          <a:xfrm>
            <a:off x="3960511" y="4797788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4" name="円/楕円 43"/>
          <p:cNvSpPr/>
          <p:nvPr/>
        </p:nvSpPr>
        <p:spPr>
          <a:xfrm>
            <a:off x="4939509" y="3622991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sp>
        <p:nvSpPr>
          <p:cNvPr id="45" name="円/楕円 44"/>
          <p:cNvSpPr/>
          <p:nvPr/>
        </p:nvSpPr>
        <p:spPr>
          <a:xfrm>
            <a:off x="3725551" y="3622991"/>
            <a:ext cx="308720" cy="30872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800" dirty="0"/>
              <a:t>v</a:t>
            </a:r>
            <a:endParaRPr kumimoji="1" lang="ja-JP" altLang="en-US" sz="1800" dirty="0"/>
          </a:p>
        </p:txBody>
      </p:sp>
      <p:cxnSp>
        <p:nvCxnSpPr>
          <p:cNvPr id="46" name="直線コネクタ 45"/>
          <p:cNvCxnSpPr>
            <a:stCxn id="40" idx="6"/>
            <a:endCxn id="42" idx="2"/>
          </p:cNvCxnSpPr>
          <p:nvPr/>
        </p:nvCxnSpPr>
        <p:spPr>
          <a:xfrm flipV="1">
            <a:off x="3564352" y="3111632"/>
            <a:ext cx="474479" cy="11748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42" idx="6"/>
            <a:endCxn id="41" idx="1"/>
          </p:cNvCxnSpPr>
          <p:nvPr/>
        </p:nvCxnSpPr>
        <p:spPr>
          <a:xfrm>
            <a:off x="4347550" y="3111632"/>
            <a:ext cx="245570" cy="8665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45" idx="7"/>
            <a:endCxn id="42" idx="4"/>
          </p:cNvCxnSpPr>
          <p:nvPr/>
        </p:nvCxnSpPr>
        <p:spPr>
          <a:xfrm flipV="1">
            <a:off x="3989060" y="3265992"/>
            <a:ext cx="204131" cy="402210"/>
          </a:xfrm>
          <a:prstGeom prst="line">
            <a:avLst/>
          </a:prstGeom>
          <a:ln w="19050"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45" idx="1"/>
            <a:endCxn id="40" idx="5"/>
          </p:cNvCxnSpPr>
          <p:nvPr/>
        </p:nvCxnSpPr>
        <p:spPr>
          <a:xfrm flipH="1" flipV="1">
            <a:off x="3519141" y="3338261"/>
            <a:ext cx="251621" cy="32994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41" idx="5"/>
            <a:endCxn id="44" idx="1"/>
          </p:cNvCxnSpPr>
          <p:nvPr/>
        </p:nvCxnSpPr>
        <p:spPr>
          <a:xfrm>
            <a:off x="4811419" y="3416580"/>
            <a:ext cx="173302" cy="25162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2" name="直線コネクタ 71"/>
          <p:cNvCxnSpPr>
            <a:stCxn id="45" idx="2"/>
            <a:endCxn id="39" idx="6"/>
          </p:cNvCxnSpPr>
          <p:nvPr/>
        </p:nvCxnSpPr>
        <p:spPr>
          <a:xfrm flipH="1" flipV="1">
            <a:off x="3368552" y="3699031"/>
            <a:ext cx="356999" cy="7832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45" idx="6"/>
            <a:endCxn id="38" idx="2"/>
          </p:cNvCxnSpPr>
          <p:nvPr/>
        </p:nvCxnSpPr>
        <p:spPr>
          <a:xfrm flipV="1">
            <a:off x="4034271" y="3738191"/>
            <a:ext cx="200359" cy="3916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直線コネクタ 73"/>
          <p:cNvCxnSpPr>
            <a:stCxn id="38" idx="7"/>
            <a:endCxn id="41" idx="3"/>
          </p:cNvCxnSpPr>
          <p:nvPr/>
        </p:nvCxnSpPr>
        <p:spPr>
          <a:xfrm flipV="1">
            <a:off x="4498139" y="3416580"/>
            <a:ext cx="94982" cy="212461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直線コネクタ 74"/>
          <p:cNvCxnSpPr>
            <a:stCxn id="38" idx="6"/>
            <a:endCxn id="44" idx="2"/>
          </p:cNvCxnSpPr>
          <p:nvPr/>
        </p:nvCxnSpPr>
        <p:spPr>
          <a:xfrm>
            <a:off x="4543350" y="3738191"/>
            <a:ext cx="396159" cy="3916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直線コネクタ 75"/>
          <p:cNvCxnSpPr>
            <a:stCxn id="39" idx="0"/>
            <a:endCxn id="40" idx="3"/>
          </p:cNvCxnSpPr>
          <p:nvPr/>
        </p:nvCxnSpPr>
        <p:spPr>
          <a:xfrm flipV="1">
            <a:off x="3214192" y="3338261"/>
            <a:ext cx="86651" cy="20641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直線コネクタ 76"/>
          <p:cNvCxnSpPr>
            <a:stCxn id="43" idx="6"/>
            <a:endCxn id="35" idx="3"/>
          </p:cNvCxnSpPr>
          <p:nvPr/>
        </p:nvCxnSpPr>
        <p:spPr>
          <a:xfrm flipV="1">
            <a:off x="4269231" y="4787177"/>
            <a:ext cx="167250" cy="164971"/>
          </a:xfrm>
          <a:prstGeom prst="line">
            <a:avLst/>
          </a:prstGeom>
          <a:ln w="2540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37" idx="0"/>
            <a:endCxn id="39" idx="4"/>
          </p:cNvCxnSpPr>
          <p:nvPr/>
        </p:nvCxnSpPr>
        <p:spPr>
          <a:xfrm flipH="1" flipV="1">
            <a:off x="3214192" y="3853391"/>
            <a:ext cx="195800" cy="396159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直線コネクタ 87"/>
          <p:cNvCxnSpPr>
            <a:stCxn id="45" idx="4"/>
            <a:endCxn id="90" idx="0"/>
          </p:cNvCxnSpPr>
          <p:nvPr/>
        </p:nvCxnSpPr>
        <p:spPr>
          <a:xfrm>
            <a:off x="3879911" y="3931710"/>
            <a:ext cx="39160" cy="356999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円/楕円 89"/>
          <p:cNvSpPr/>
          <p:nvPr/>
        </p:nvSpPr>
        <p:spPr>
          <a:xfrm>
            <a:off x="3764711" y="4288709"/>
            <a:ext cx="308720" cy="30872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91" name="直線コネクタ 90"/>
          <p:cNvCxnSpPr>
            <a:stCxn id="90" idx="2"/>
            <a:endCxn id="37" idx="6"/>
          </p:cNvCxnSpPr>
          <p:nvPr/>
        </p:nvCxnSpPr>
        <p:spPr>
          <a:xfrm flipH="1" flipV="1">
            <a:off x="3564352" y="4403909"/>
            <a:ext cx="200359" cy="39160"/>
          </a:xfrm>
          <a:prstGeom prst="line">
            <a:avLst/>
          </a:prstGeom>
          <a:ln w="19050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36" idx="4"/>
            <a:endCxn id="35" idx="7"/>
          </p:cNvCxnSpPr>
          <p:nvPr/>
        </p:nvCxnSpPr>
        <p:spPr>
          <a:xfrm flipH="1">
            <a:off x="4654779" y="4362470"/>
            <a:ext cx="86651" cy="206410"/>
          </a:xfrm>
          <a:prstGeom prst="line">
            <a:avLst/>
          </a:prstGeom>
          <a:ln w="2540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45" idx="5"/>
            <a:endCxn id="36" idx="2"/>
          </p:cNvCxnSpPr>
          <p:nvPr/>
        </p:nvCxnSpPr>
        <p:spPr>
          <a:xfrm>
            <a:off x="3989060" y="3886499"/>
            <a:ext cx="598010" cy="32161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45" idx="3"/>
            <a:endCxn id="37" idx="7"/>
          </p:cNvCxnSpPr>
          <p:nvPr/>
        </p:nvCxnSpPr>
        <p:spPr>
          <a:xfrm flipH="1">
            <a:off x="3519141" y="3886499"/>
            <a:ext cx="251621" cy="40826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44" idx="3"/>
            <a:endCxn id="36" idx="7"/>
          </p:cNvCxnSpPr>
          <p:nvPr/>
        </p:nvCxnSpPr>
        <p:spPr>
          <a:xfrm flipH="1">
            <a:off x="4850578" y="3886499"/>
            <a:ext cx="134142" cy="212461"/>
          </a:xfrm>
          <a:prstGeom prst="line">
            <a:avLst/>
          </a:prstGeom>
          <a:ln w="25400" cmpd="sng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90" idx="4"/>
            <a:endCxn id="43" idx="1"/>
          </p:cNvCxnSpPr>
          <p:nvPr/>
        </p:nvCxnSpPr>
        <p:spPr>
          <a:xfrm>
            <a:off x="3919071" y="4597429"/>
            <a:ext cx="86651" cy="245570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163971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Applications of CC / BC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8000"/>
                </a:solidFill>
              </a:rPr>
              <a:t>Community detection</a:t>
            </a:r>
            <a:r>
              <a:rPr lang="en-US" altLang="ja-JP" dirty="0" smtClean="0"/>
              <a:t> [Girvan-Newman’s </a:t>
            </a:r>
            <a:r>
              <a:rPr lang="en-US" altLang="ja-JP" dirty="0" err="1" smtClean="0"/>
              <a:t>alg</a:t>
            </a:r>
            <a:r>
              <a:rPr lang="en-US" altLang="ja-JP" dirty="0" smtClean="0"/>
              <a:t>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 smtClean="0"/>
              <a:t>Choose the vertex of highest BC.</a:t>
            </a: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円/楕円 5"/>
          <p:cNvSpPr/>
          <p:nvPr/>
        </p:nvSpPr>
        <p:spPr>
          <a:xfrm>
            <a:off x="1562865" y="34618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483768" y="371703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8" name="直線コネクタ 7"/>
          <p:cNvCxnSpPr>
            <a:stCxn id="6" idx="6"/>
            <a:endCxn id="7" idx="2"/>
          </p:cNvCxnSpPr>
          <p:nvPr/>
        </p:nvCxnSpPr>
        <p:spPr>
          <a:xfrm>
            <a:off x="1871585" y="3616208"/>
            <a:ext cx="612183" cy="25518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907704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915816" y="29969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471192" y="190648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479304" y="1978496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3975248" y="24825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>
            <a:stCxn id="9" idx="3"/>
            <a:endCxn id="6" idx="0"/>
          </p:cNvCxnSpPr>
          <p:nvPr/>
        </p:nvCxnSpPr>
        <p:spPr>
          <a:xfrm flipH="1">
            <a:off x="1717225" y="3044437"/>
            <a:ext cx="235690" cy="41741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9" idx="6"/>
            <a:endCxn id="10" idx="2"/>
          </p:cNvCxnSpPr>
          <p:nvPr/>
        </p:nvCxnSpPr>
        <p:spPr>
          <a:xfrm>
            <a:off x="2216424" y="2935288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0" idx="3"/>
            <a:endCxn id="7" idx="7"/>
          </p:cNvCxnSpPr>
          <p:nvPr/>
        </p:nvCxnSpPr>
        <p:spPr>
          <a:xfrm flipH="1">
            <a:off x="2747277" y="3260461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851920" y="314096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/>
          <p:cNvCxnSpPr>
            <a:stCxn id="17" idx="4"/>
            <a:endCxn id="35" idx="0"/>
          </p:cNvCxnSpPr>
          <p:nvPr/>
        </p:nvCxnSpPr>
        <p:spPr>
          <a:xfrm flipH="1">
            <a:off x="4006280" y="2791272"/>
            <a:ext cx="123328" cy="34969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7" idx="1"/>
            <a:endCxn id="15" idx="4"/>
          </p:cNvCxnSpPr>
          <p:nvPr/>
        </p:nvCxnSpPr>
        <p:spPr>
          <a:xfrm flipH="1" flipV="1">
            <a:off x="3625552" y="2215208"/>
            <a:ext cx="394907" cy="312555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6" idx="2"/>
            <a:endCxn id="15" idx="6"/>
          </p:cNvCxnSpPr>
          <p:nvPr/>
        </p:nvCxnSpPr>
        <p:spPr>
          <a:xfrm flipH="1" flipV="1">
            <a:off x="3779912" y="2060848"/>
            <a:ext cx="699392" cy="7200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6" idx="3"/>
            <a:endCxn id="17" idx="7"/>
          </p:cNvCxnSpPr>
          <p:nvPr/>
        </p:nvCxnSpPr>
        <p:spPr>
          <a:xfrm flipH="1">
            <a:off x="4238757" y="2242005"/>
            <a:ext cx="285758" cy="28575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220072" y="350100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6300192" y="38610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56" name="直線コネクタ 55"/>
          <p:cNvCxnSpPr>
            <a:stCxn id="54" idx="5"/>
            <a:endCxn id="55" idx="2"/>
          </p:cNvCxnSpPr>
          <p:nvPr/>
        </p:nvCxnSpPr>
        <p:spPr>
          <a:xfrm>
            <a:off x="5483581" y="3764517"/>
            <a:ext cx="816611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5724128" y="2924944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6732240" y="314096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コネクタ 58"/>
          <p:cNvCxnSpPr>
            <a:stCxn id="57" idx="3"/>
            <a:endCxn id="54" idx="7"/>
          </p:cNvCxnSpPr>
          <p:nvPr/>
        </p:nvCxnSpPr>
        <p:spPr>
          <a:xfrm flipH="1">
            <a:off x="5483581" y="3188453"/>
            <a:ext cx="285758" cy="35776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7" idx="6"/>
            <a:endCxn id="58" idx="2"/>
          </p:cNvCxnSpPr>
          <p:nvPr/>
        </p:nvCxnSpPr>
        <p:spPr>
          <a:xfrm>
            <a:off x="6032848" y="3079304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3"/>
            <a:endCxn id="55" idx="7"/>
          </p:cNvCxnSpPr>
          <p:nvPr/>
        </p:nvCxnSpPr>
        <p:spPr>
          <a:xfrm flipH="1">
            <a:off x="6563701" y="3404477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4" idx="2"/>
            <a:endCxn id="35" idx="5"/>
          </p:cNvCxnSpPr>
          <p:nvPr/>
        </p:nvCxnSpPr>
        <p:spPr>
          <a:xfrm flipH="1" flipV="1">
            <a:off x="4115429" y="3404477"/>
            <a:ext cx="1104643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35" idx="2"/>
            <a:endCxn id="10" idx="6"/>
          </p:cNvCxnSpPr>
          <p:nvPr/>
        </p:nvCxnSpPr>
        <p:spPr>
          <a:xfrm flipH="1" flipV="1">
            <a:off x="3224536" y="3151312"/>
            <a:ext cx="627384" cy="14401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55" idx="1"/>
            <a:endCxn id="57" idx="5"/>
          </p:cNvCxnSpPr>
          <p:nvPr/>
        </p:nvCxnSpPr>
        <p:spPr>
          <a:xfrm flipH="1" flipV="1">
            <a:off x="5987637" y="3188453"/>
            <a:ext cx="357766" cy="71780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4716016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3" name="直線コネクタ 72"/>
          <p:cNvCxnSpPr>
            <a:stCxn id="72" idx="1"/>
            <a:endCxn id="17" idx="6"/>
          </p:cNvCxnSpPr>
          <p:nvPr/>
        </p:nvCxnSpPr>
        <p:spPr>
          <a:xfrm flipH="1" flipV="1">
            <a:off x="4283968" y="2636912"/>
            <a:ext cx="477259" cy="189227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54" idx="1"/>
            <a:endCxn id="72" idx="5"/>
          </p:cNvCxnSpPr>
          <p:nvPr/>
        </p:nvCxnSpPr>
        <p:spPr>
          <a:xfrm flipH="1" flipV="1">
            <a:off x="4979525" y="3044437"/>
            <a:ext cx="285758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11996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Applications of CC / BC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008000"/>
                </a:solidFill>
              </a:rPr>
              <a:t>Community detection</a:t>
            </a:r>
            <a:r>
              <a:rPr lang="en-US" altLang="ja-JP" dirty="0"/>
              <a:t> [Girvan-Newman’s </a:t>
            </a:r>
            <a:r>
              <a:rPr lang="en-US" altLang="ja-JP" dirty="0" err="1"/>
              <a:t>alg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/>
              <a:t>Choose the vertex of highest BC.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円/楕円 5"/>
          <p:cNvSpPr/>
          <p:nvPr/>
        </p:nvSpPr>
        <p:spPr>
          <a:xfrm>
            <a:off x="1562865" y="34618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483768" y="371703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8" name="直線コネクタ 7"/>
          <p:cNvCxnSpPr>
            <a:stCxn id="6" idx="6"/>
            <a:endCxn id="7" idx="2"/>
          </p:cNvCxnSpPr>
          <p:nvPr/>
        </p:nvCxnSpPr>
        <p:spPr>
          <a:xfrm>
            <a:off x="1871585" y="3616208"/>
            <a:ext cx="612183" cy="25518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907704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915816" y="29969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471192" y="190648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479304" y="1978496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3975248" y="24825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>
            <a:stCxn id="9" idx="3"/>
            <a:endCxn id="6" idx="0"/>
          </p:cNvCxnSpPr>
          <p:nvPr/>
        </p:nvCxnSpPr>
        <p:spPr>
          <a:xfrm flipH="1">
            <a:off x="1717225" y="3044437"/>
            <a:ext cx="235690" cy="41741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9" idx="6"/>
            <a:endCxn id="10" idx="2"/>
          </p:cNvCxnSpPr>
          <p:nvPr/>
        </p:nvCxnSpPr>
        <p:spPr>
          <a:xfrm>
            <a:off x="2216424" y="2935288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0" idx="3"/>
            <a:endCxn id="7" idx="7"/>
          </p:cNvCxnSpPr>
          <p:nvPr/>
        </p:nvCxnSpPr>
        <p:spPr>
          <a:xfrm flipH="1">
            <a:off x="2747277" y="3260461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851920" y="3140968"/>
            <a:ext cx="308720" cy="3087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/>
          <p:cNvCxnSpPr>
            <a:stCxn id="17" idx="4"/>
            <a:endCxn id="35" idx="0"/>
          </p:cNvCxnSpPr>
          <p:nvPr/>
        </p:nvCxnSpPr>
        <p:spPr>
          <a:xfrm flipH="1">
            <a:off x="4006280" y="2791272"/>
            <a:ext cx="123328" cy="34969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7" idx="1"/>
            <a:endCxn id="15" idx="4"/>
          </p:cNvCxnSpPr>
          <p:nvPr/>
        </p:nvCxnSpPr>
        <p:spPr>
          <a:xfrm flipH="1" flipV="1">
            <a:off x="3625552" y="2215208"/>
            <a:ext cx="394907" cy="312555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6" idx="2"/>
            <a:endCxn id="15" idx="6"/>
          </p:cNvCxnSpPr>
          <p:nvPr/>
        </p:nvCxnSpPr>
        <p:spPr>
          <a:xfrm flipH="1" flipV="1">
            <a:off x="3779912" y="2060848"/>
            <a:ext cx="699392" cy="7200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6" idx="3"/>
            <a:endCxn id="17" idx="7"/>
          </p:cNvCxnSpPr>
          <p:nvPr/>
        </p:nvCxnSpPr>
        <p:spPr>
          <a:xfrm flipH="1">
            <a:off x="4238757" y="2242005"/>
            <a:ext cx="285758" cy="28575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220072" y="350100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6300192" y="38610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56" name="直線コネクタ 55"/>
          <p:cNvCxnSpPr>
            <a:stCxn id="54" idx="5"/>
            <a:endCxn id="55" idx="2"/>
          </p:cNvCxnSpPr>
          <p:nvPr/>
        </p:nvCxnSpPr>
        <p:spPr>
          <a:xfrm>
            <a:off x="5483581" y="3764517"/>
            <a:ext cx="816611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5724128" y="2924944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6732240" y="314096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コネクタ 58"/>
          <p:cNvCxnSpPr>
            <a:stCxn id="57" idx="3"/>
            <a:endCxn id="54" idx="7"/>
          </p:cNvCxnSpPr>
          <p:nvPr/>
        </p:nvCxnSpPr>
        <p:spPr>
          <a:xfrm flipH="1">
            <a:off x="5483581" y="3188453"/>
            <a:ext cx="285758" cy="35776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7" idx="6"/>
            <a:endCxn id="58" idx="2"/>
          </p:cNvCxnSpPr>
          <p:nvPr/>
        </p:nvCxnSpPr>
        <p:spPr>
          <a:xfrm>
            <a:off x="6032848" y="3079304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3"/>
            <a:endCxn id="55" idx="7"/>
          </p:cNvCxnSpPr>
          <p:nvPr/>
        </p:nvCxnSpPr>
        <p:spPr>
          <a:xfrm flipH="1">
            <a:off x="6563701" y="3404477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4" idx="2"/>
            <a:endCxn id="35" idx="5"/>
          </p:cNvCxnSpPr>
          <p:nvPr/>
        </p:nvCxnSpPr>
        <p:spPr>
          <a:xfrm flipH="1" flipV="1">
            <a:off x="4115429" y="3404477"/>
            <a:ext cx="1104643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35" idx="2"/>
            <a:endCxn id="10" idx="6"/>
          </p:cNvCxnSpPr>
          <p:nvPr/>
        </p:nvCxnSpPr>
        <p:spPr>
          <a:xfrm flipH="1" flipV="1">
            <a:off x="3224536" y="3151312"/>
            <a:ext cx="627384" cy="14401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55" idx="1"/>
            <a:endCxn id="57" idx="5"/>
          </p:cNvCxnSpPr>
          <p:nvPr/>
        </p:nvCxnSpPr>
        <p:spPr>
          <a:xfrm flipH="1" flipV="1">
            <a:off x="5987637" y="3188453"/>
            <a:ext cx="357766" cy="71780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4716016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3" name="直線コネクタ 72"/>
          <p:cNvCxnSpPr>
            <a:stCxn id="72" idx="1"/>
            <a:endCxn id="17" idx="6"/>
          </p:cNvCxnSpPr>
          <p:nvPr/>
        </p:nvCxnSpPr>
        <p:spPr>
          <a:xfrm flipH="1" flipV="1">
            <a:off x="4283968" y="2636912"/>
            <a:ext cx="477259" cy="189227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54" idx="1"/>
            <a:endCxn id="72" idx="5"/>
          </p:cNvCxnSpPr>
          <p:nvPr/>
        </p:nvCxnSpPr>
        <p:spPr>
          <a:xfrm flipH="1" flipV="1">
            <a:off x="4979525" y="3044437"/>
            <a:ext cx="285758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27247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Applications of CC / BC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>
                <a:solidFill>
                  <a:srgbClr val="008000"/>
                </a:solidFill>
              </a:rPr>
              <a:t>Community detection</a:t>
            </a:r>
            <a:r>
              <a:rPr lang="en-US" altLang="ja-JP" dirty="0"/>
              <a:t> [Girvan-Newman’s </a:t>
            </a:r>
            <a:r>
              <a:rPr lang="en-US" altLang="ja-JP" dirty="0" err="1"/>
              <a:t>alg</a:t>
            </a:r>
            <a:r>
              <a:rPr lang="en-US" altLang="ja-JP" dirty="0"/>
              <a:t>]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r>
              <a:rPr lang="en-US" altLang="ja-JP" dirty="0"/>
              <a:t>Choose the vertex of highest BC.</a:t>
            </a:r>
          </a:p>
          <a:p>
            <a:r>
              <a:rPr lang="en-US" altLang="ja-JP" dirty="0" smtClean="0"/>
              <a:t>Remove the vertex</a:t>
            </a:r>
          </a:p>
          <a:p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円/楕円 5"/>
          <p:cNvSpPr/>
          <p:nvPr/>
        </p:nvSpPr>
        <p:spPr>
          <a:xfrm>
            <a:off x="1562865" y="34618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円/楕円 6"/>
          <p:cNvSpPr/>
          <p:nvPr/>
        </p:nvSpPr>
        <p:spPr>
          <a:xfrm>
            <a:off x="2483768" y="371703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8" name="直線コネクタ 7"/>
          <p:cNvCxnSpPr>
            <a:stCxn id="6" idx="6"/>
            <a:endCxn id="7" idx="2"/>
          </p:cNvCxnSpPr>
          <p:nvPr/>
        </p:nvCxnSpPr>
        <p:spPr>
          <a:xfrm>
            <a:off x="1871585" y="3616208"/>
            <a:ext cx="612183" cy="25518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円/楕円 8"/>
          <p:cNvSpPr/>
          <p:nvPr/>
        </p:nvSpPr>
        <p:spPr>
          <a:xfrm>
            <a:off x="1907704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円/楕円 9"/>
          <p:cNvSpPr/>
          <p:nvPr/>
        </p:nvSpPr>
        <p:spPr>
          <a:xfrm>
            <a:off x="2915816" y="29969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円/楕円 14"/>
          <p:cNvSpPr/>
          <p:nvPr/>
        </p:nvSpPr>
        <p:spPr>
          <a:xfrm>
            <a:off x="3471192" y="190648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4479304" y="1978496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円/楕円 16"/>
          <p:cNvSpPr/>
          <p:nvPr/>
        </p:nvSpPr>
        <p:spPr>
          <a:xfrm>
            <a:off x="3975248" y="2482552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18" name="直線コネクタ 17"/>
          <p:cNvCxnSpPr>
            <a:stCxn id="9" idx="3"/>
            <a:endCxn id="6" idx="0"/>
          </p:cNvCxnSpPr>
          <p:nvPr/>
        </p:nvCxnSpPr>
        <p:spPr>
          <a:xfrm flipH="1">
            <a:off x="1717225" y="3044437"/>
            <a:ext cx="235690" cy="41741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9" idx="6"/>
            <a:endCxn id="10" idx="2"/>
          </p:cNvCxnSpPr>
          <p:nvPr/>
        </p:nvCxnSpPr>
        <p:spPr>
          <a:xfrm>
            <a:off x="2216424" y="2935288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10" idx="3"/>
            <a:endCxn id="7" idx="7"/>
          </p:cNvCxnSpPr>
          <p:nvPr/>
        </p:nvCxnSpPr>
        <p:spPr>
          <a:xfrm flipH="1">
            <a:off x="2747277" y="3260461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円/楕円 34"/>
          <p:cNvSpPr/>
          <p:nvPr/>
        </p:nvSpPr>
        <p:spPr>
          <a:xfrm>
            <a:off x="3851920" y="3140968"/>
            <a:ext cx="308720" cy="308720"/>
          </a:xfrm>
          <a:prstGeom prst="ellipse">
            <a:avLst/>
          </a:prstGeom>
          <a:ln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36" name="直線コネクタ 35"/>
          <p:cNvCxnSpPr>
            <a:stCxn id="17" idx="4"/>
            <a:endCxn id="35" idx="0"/>
          </p:cNvCxnSpPr>
          <p:nvPr/>
        </p:nvCxnSpPr>
        <p:spPr>
          <a:xfrm flipH="1">
            <a:off x="4006280" y="2791272"/>
            <a:ext cx="123328" cy="34969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7" idx="1"/>
            <a:endCxn id="15" idx="4"/>
          </p:cNvCxnSpPr>
          <p:nvPr/>
        </p:nvCxnSpPr>
        <p:spPr>
          <a:xfrm flipH="1" flipV="1">
            <a:off x="3625552" y="2215208"/>
            <a:ext cx="394907" cy="312555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6" idx="2"/>
            <a:endCxn id="15" idx="6"/>
          </p:cNvCxnSpPr>
          <p:nvPr/>
        </p:nvCxnSpPr>
        <p:spPr>
          <a:xfrm flipH="1" flipV="1">
            <a:off x="3779912" y="2060848"/>
            <a:ext cx="699392" cy="7200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16" idx="3"/>
            <a:endCxn id="17" idx="7"/>
          </p:cNvCxnSpPr>
          <p:nvPr/>
        </p:nvCxnSpPr>
        <p:spPr>
          <a:xfrm flipH="1">
            <a:off x="4238757" y="2242005"/>
            <a:ext cx="285758" cy="285758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円/楕円 53"/>
          <p:cNvSpPr/>
          <p:nvPr/>
        </p:nvSpPr>
        <p:spPr>
          <a:xfrm>
            <a:off x="5220072" y="350100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/楕円 54"/>
          <p:cNvSpPr/>
          <p:nvPr/>
        </p:nvSpPr>
        <p:spPr>
          <a:xfrm>
            <a:off x="6300192" y="386104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marL="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208811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7623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626435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8352473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0440590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2528707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4616825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6704942" algn="l" defTabSz="4176235" rtl="0" eaLnBrk="1" latinLnBrk="0" hangingPunct="1">
              <a:defRPr kumimoji="1" sz="8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 sz="1800" dirty="0"/>
          </a:p>
        </p:txBody>
      </p:sp>
      <p:cxnSp>
        <p:nvCxnSpPr>
          <p:cNvPr id="56" name="直線コネクタ 55"/>
          <p:cNvCxnSpPr>
            <a:stCxn id="54" idx="5"/>
            <a:endCxn id="55" idx="2"/>
          </p:cNvCxnSpPr>
          <p:nvPr/>
        </p:nvCxnSpPr>
        <p:spPr>
          <a:xfrm>
            <a:off x="5483581" y="3764517"/>
            <a:ext cx="816611" cy="250891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円/楕円 56"/>
          <p:cNvSpPr/>
          <p:nvPr/>
        </p:nvSpPr>
        <p:spPr>
          <a:xfrm>
            <a:off x="5724128" y="2924944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8" name="円/楕円 57"/>
          <p:cNvSpPr/>
          <p:nvPr/>
        </p:nvSpPr>
        <p:spPr>
          <a:xfrm>
            <a:off x="6732240" y="314096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59" name="直線コネクタ 58"/>
          <p:cNvCxnSpPr>
            <a:stCxn id="57" idx="3"/>
            <a:endCxn id="54" idx="7"/>
          </p:cNvCxnSpPr>
          <p:nvPr/>
        </p:nvCxnSpPr>
        <p:spPr>
          <a:xfrm flipH="1">
            <a:off x="5483581" y="3188453"/>
            <a:ext cx="285758" cy="35776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57" idx="6"/>
            <a:endCxn id="58" idx="2"/>
          </p:cNvCxnSpPr>
          <p:nvPr/>
        </p:nvCxnSpPr>
        <p:spPr>
          <a:xfrm>
            <a:off x="6032848" y="3079304"/>
            <a:ext cx="699392" cy="216024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直線コネクタ 60"/>
          <p:cNvCxnSpPr>
            <a:stCxn id="58" idx="3"/>
            <a:endCxn id="55" idx="7"/>
          </p:cNvCxnSpPr>
          <p:nvPr/>
        </p:nvCxnSpPr>
        <p:spPr>
          <a:xfrm flipH="1">
            <a:off x="6563701" y="3404477"/>
            <a:ext cx="213750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直線コネクタ 61"/>
          <p:cNvCxnSpPr>
            <a:stCxn id="54" idx="2"/>
            <a:endCxn id="35" idx="5"/>
          </p:cNvCxnSpPr>
          <p:nvPr/>
        </p:nvCxnSpPr>
        <p:spPr>
          <a:xfrm flipH="1" flipV="1">
            <a:off x="4115429" y="3404477"/>
            <a:ext cx="1104643" cy="250891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直線コネクタ 64"/>
          <p:cNvCxnSpPr>
            <a:stCxn id="35" idx="2"/>
            <a:endCxn id="10" idx="6"/>
          </p:cNvCxnSpPr>
          <p:nvPr/>
        </p:nvCxnSpPr>
        <p:spPr>
          <a:xfrm flipH="1" flipV="1">
            <a:off x="3224536" y="3151312"/>
            <a:ext cx="627384" cy="144016"/>
          </a:xfrm>
          <a:prstGeom prst="line">
            <a:avLst/>
          </a:prstGeom>
          <a:ln w="19050">
            <a:prstDash val="dash"/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55" idx="1"/>
            <a:endCxn id="57" idx="5"/>
          </p:cNvCxnSpPr>
          <p:nvPr/>
        </p:nvCxnSpPr>
        <p:spPr>
          <a:xfrm flipH="1" flipV="1">
            <a:off x="5987637" y="3188453"/>
            <a:ext cx="357766" cy="717806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円/楕円 71"/>
          <p:cNvSpPr/>
          <p:nvPr/>
        </p:nvSpPr>
        <p:spPr>
          <a:xfrm>
            <a:off x="4716016" y="2780928"/>
            <a:ext cx="308720" cy="30872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73" name="直線コネクタ 72"/>
          <p:cNvCxnSpPr>
            <a:stCxn id="72" idx="1"/>
            <a:endCxn id="17" idx="6"/>
          </p:cNvCxnSpPr>
          <p:nvPr/>
        </p:nvCxnSpPr>
        <p:spPr>
          <a:xfrm flipH="1" flipV="1">
            <a:off x="4283968" y="2636912"/>
            <a:ext cx="477259" cy="189227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直線コネクタ 77"/>
          <p:cNvCxnSpPr>
            <a:stCxn id="54" idx="1"/>
            <a:endCxn id="72" idx="5"/>
          </p:cNvCxnSpPr>
          <p:nvPr/>
        </p:nvCxnSpPr>
        <p:spPr>
          <a:xfrm flipH="1" flipV="1">
            <a:off x="4979525" y="3044437"/>
            <a:ext cx="285758" cy="501782"/>
          </a:xfrm>
          <a:prstGeom prst="line">
            <a:avLst/>
          </a:prstGeom>
          <a:ln w="19050">
            <a:headEnd type="none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42115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そよ風.thmx</Template>
  <TotalTime>9502</TotalTime>
  <Words>1110</Words>
  <Application>Microsoft Macintosh PowerPoint</Application>
  <PresentationFormat>画面に合わせる (4:3)</PresentationFormat>
  <Paragraphs>253</Paragraphs>
  <Slides>25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Office ​​テーマ</vt:lpstr>
      <vt:lpstr>Almost Linear-Time Algorithms for Adaptive Betweenness Centrality Using Hypergraph Sketches  </vt:lpstr>
      <vt:lpstr>Centrality</vt:lpstr>
      <vt:lpstr>Coverage centrality</vt:lpstr>
      <vt:lpstr>Coverage centrality</vt:lpstr>
      <vt:lpstr>Coverage centrality</vt:lpstr>
      <vt:lpstr>Coverage centrality</vt:lpstr>
      <vt:lpstr>Applications of CC / BC</vt:lpstr>
      <vt:lpstr>Applications of CC / BC</vt:lpstr>
      <vt:lpstr>Applications of CC / BC</vt:lpstr>
      <vt:lpstr>Applications of CC / BC</vt:lpstr>
      <vt:lpstr>Applications of CC / BC</vt:lpstr>
      <vt:lpstr>Applications of CC / BC</vt:lpstr>
      <vt:lpstr>Applications of CC / BC</vt:lpstr>
      <vt:lpstr>Adaptive centrality</vt:lpstr>
      <vt:lpstr>Our contributions</vt:lpstr>
      <vt:lpstr>Our contributions</vt:lpstr>
      <vt:lpstr>Rephrase the problem</vt:lpstr>
      <vt:lpstr>Our method: sketching by hypergraph</vt:lpstr>
      <vt:lpstr>Our method: sketching by hypergraph</vt:lpstr>
      <vt:lpstr>Correctness</vt:lpstr>
      <vt:lpstr>Experiments</vt:lpstr>
      <vt:lpstr>Centrality compared to the exact method</vt:lpstr>
      <vt:lpstr>Running time of computing adaptive CC </vt:lpstr>
      <vt:lpstr>Running time of computing adaptive CC </vt:lpstr>
      <vt:lpstr>Summary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悠一</dc:creator>
  <cp:lastModifiedBy>𠮷田 悠一</cp:lastModifiedBy>
  <cp:revision>6016</cp:revision>
  <dcterms:created xsi:type="dcterms:W3CDTF">2011-10-04T04:06:03Z</dcterms:created>
  <dcterms:modified xsi:type="dcterms:W3CDTF">2014-08-25T19:28:45Z</dcterms:modified>
</cp:coreProperties>
</file>